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5" r:id="rId11"/>
    <p:sldId id="270" r:id="rId12"/>
    <p:sldId id="271" r:id="rId13"/>
    <p:sldId id="263" r:id="rId14"/>
    <p:sldId id="266"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F9F2B-4084-439A-A3A9-3D31EC18174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93CC145-AEFA-4B1C-80F0-70C44E31A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6334466-8D72-4E06-B38A-8F3CA630FF00}"/>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5" name="Espaço Reservado para Rodapé 4">
            <a:extLst>
              <a:ext uri="{FF2B5EF4-FFF2-40B4-BE49-F238E27FC236}">
                <a16:creationId xmlns:a16="http://schemas.microsoft.com/office/drawing/2014/main" id="{6646DC0B-8F1E-45EC-AC65-AF95EC5D58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5FA629E-7D84-48F2-81B3-EA7B0DE7967E}"/>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68798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F1B0F-49FF-49BF-8547-9A820BD2A1A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BA8497D-F1C3-4EAF-B225-4905C08F80A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3A82AF7-3E47-4DD6-8723-E6E6F9CEEF9A}"/>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5" name="Espaço Reservado para Rodapé 4">
            <a:extLst>
              <a:ext uri="{FF2B5EF4-FFF2-40B4-BE49-F238E27FC236}">
                <a16:creationId xmlns:a16="http://schemas.microsoft.com/office/drawing/2014/main" id="{217D8E17-69B3-48E5-AB9A-3D3E0C19706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9BEA45B-A202-46AF-9413-99A4FBE5A0BC}"/>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350583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0E62FE-1E85-4513-9616-81A62C605A5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01C4956-C0E8-4473-BF75-F3C86870F31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DA904D-8760-4081-8E26-811B8455C6E5}"/>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5" name="Espaço Reservado para Rodapé 4">
            <a:extLst>
              <a:ext uri="{FF2B5EF4-FFF2-40B4-BE49-F238E27FC236}">
                <a16:creationId xmlns:a16="http://schemas.microsoft.com/office/drawing/2014/main" id="{A0BA9A0B-8101-46B8-9D76-47FECD6BF16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F1D9F52-67F1-4368-B006-5DEE0CE9B83B}"/>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330582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8F1B92-B84F-4676-8E36-A76F1B0D65A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D0E49DC-7736-4719-9BAB-B90B1440181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312870F-A777-45C4-944B-3BBECE932C15}"/>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5" name="Espaço Reservado para Rodapé 4">
            <a:extLst>
              <a:ext uri="{FF2B5EF4-FFF2-40B4-BE49-F238E27FC236}">
                <a16:creationId xmlns:a16="http://schemas.microsoft.com/office/drawing/2014/main" id="{68708346-1DF4-4CEC-9B73-BB79853E5B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87635C-1E27-4957-A9FC-6B14BF040CD7}"/>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166994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3036A-A054-4A0E-A5DE-DE87591D6E9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40AE938-58AD-4A53-AF28-22B011188A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2135D47-6DEA-4036-BE98-4F176683504D}"/>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5" name="Espaço Reservado para Rodapé 4">
            <a:extLst>
              <a:ext uri="{FF2B5EF4-FFF2-40B4-BE49-F238E27FC236}">
                <a16:creationId xmlns:a16="http://schemas.microsoft.com/office/drawing/2014/main" id="{876FA81B-E8C6-4E16-94DB-41ED38AF9E1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422A785-AAEB-4553-A15A-B47A07DE452B}"/>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13703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54D54-2E14-4042-956F-F73AC24F38B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D9DFBA8-F790-4537-A924-AC4E772744F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8BD6680-A6F7-4E43-B9F1-4C9AA27BA19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77DE2A0-5985-47C8-BE02-82AC9F4F29AE}"/>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6" name="Espaço Reservado para Rodapé 5">
            <a:extLst>
              <a:ext uri="{FF2B5EF4-FFF2-40B4-BE49-F238E27FC236}">
                <a16:creationId xmlns:a16="http://schemas.microsoft.com/office/drawing/2014/main" id="{72C743D1-33E0-4951-BBDC-2DE69CC6A68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8139896-4EAE-4B6A-87A1-517AB4522277}"/>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339609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D9C2F-502F-49A3-98CE-A3D91F54B06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309D9CE-28FA-402B-8892-6E34005B1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6602AA6-A2B1-4282-A734-697976ACCA2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0A87E6C-C808-4CCC-9CFD-742F6E314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E5FF186-3C3F-4BA5-9A5B-A59878FCB24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4F19BA0-E627-459F-9395-AABF92432060}"/>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8" name="Espaço Reservado para Rodapé 7">
            <a:extLst>
              <a:ext uri="{FF2B5EF4-FFF2-40B4-BE49-F238E27FC236}">
                <a16:creationId xmlns:a16="http://schemas.microsoft.com/office/drawing/2014/main" id="{88D246D2-1073-4461-900B-224ECB4BFC0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27FD2D0-FB4B-45F0-8165-53BEF0D179B4}"/>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276633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FC464-D668-445A-8834-43EAC8820EC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E1AA49A-B9DA-491F-AD27-3598311F6D31}"/>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4" name="Espaço Reservado para Rodapé 3">
            <a:extLst>
              <a:ext uri="{FF2B5EF4-FFF2-40B4-BE49-F238E27FC236}">
                <a16:creationId xmlns:a16="http://schemas.microsoft.com/office/drawing/2014/main" id="{D86BC5CF-F090-4A47-8D6D-D7DB1CC887E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2861784-D901-4A43-BDBD-DC60E54E4E6B}"/>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421311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F842F2D-1081-46B2-8271-C9C095AFEB80}"/>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3" name="Espaço Reservado para Rodapé 2">
            <a:extLst>
              <a:ext uri="{FF2B5EF4-FFF2-40B4-BE49-F238E27FC236}">
                <a16:creationId xmlns:a16="http://schemas.microsoft.com/office/drawing/2014/main" id="{8D35E1B0-9224-4B39-B52D-79ECF43D484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EBAC27E-1056-4E1B-BEF1-7CB7DB3323AC}"/>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216912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5EC59D-0E64-48F7-9AF4-1CDB51BFDCE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C9EF0BC-8A01-4972-B87C-B6D360D71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F7448CA-8857-4EEC-8517-6211E6CD0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5FA17EF-B841-45CD-B7DD-981FCA193158}"/>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6" name="Espaço Reservado para Rodapé 5">
            <a:extLst>
              <a:ext uri="{FF2B5EF4-FFF2-40B4-BE49-F238E27FC236}">
                <a16:creationId xmlns:a16="http://schemas.microsoft.com/office/drawing/2014/main" id="{3A28F4EB-DBBF-4B97-80CE-8787D44F2E9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671394A-CAEB-424F-84A3-EAD54C7C14FC}"/>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114209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BE94E-0894-4859-A953-6F3F96C5234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5172397-AC66-4F6F-97FF-DDB5CD3E9C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C96D1FE-EA31-4146-A96D-059C120F6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7DD6A1-C6BD-415B-975B-C790A153568C}"/>
              </a:ext>
            </a:extLst>
          </p:cNvPr>
          <p:cNvSpPr>
            <a:spLocks noGrp="1"/>
          </p:cNvSpPr>
          <p:nvPr>
            <p:ph type="dt" sz="half" idx="10"/>
          </p:nvPr>
        </p:nvSpPr>
        <p:spPr/>
        <p:txBody>
          <a:bodyPr/>
          <a:lstStyle/>
          <a:p>
            <a:fld id="{54AB592B-27B6-46FC-83E3-BCB12CC5C8AD}" type="datetimeFigureOut">
              <a:rPr lang="pt-BR" smtClean="0"/>
              <a:t>18/06/2021</a:t>
            </a:fld>
            <a:endParaRPr lang="pt-BR"/>
          </a:p>
        </p:txBody>
      </p:sp>
      <p:sp>
        <p:nvSpPr>
          <p:cNvPr id="6" name="Espaço Reservado para Rodapé 5">
            <a:extLst>
              <a:ext uri="{FF2B5EF4-FFF2-40B4-BE49-F238E27FC236}">
                <a16:creationId xmlns:a16="http://schemas.microsoft.com/office/drawing/2014/main" id="{B2A07BFE-1BFF-4B17-9C42-B9FA5A2F112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7241D22-2E2C-4674-88AC-11D9F975F8B8}"/>
              </a:ext>
            </a:extLst>
          </p:cNvPr>
          <p:cNvSpPr>
            <a:spLocks noGrp="1"/>
          </p:cNvSpPr>
          <p:nvPr>
            <p:ph type="sldNum" sz="quarter" idx="12"/>
          </p:nvPr>
        </p:nvSpPr>
        <p:spPr/>
        <p:txBody>
          <a:bodyPr/>
          <a:lstStyle/>
          <a:p>
            <a:fld id="{BD3286DC-8ACB-430A-9B76-FC7F86B0A169}" type="slidenum">
              <a:rPr lang="pt-BR" smtClean="0"/>
              <a:t>‹nº›</a:t>
            </a:fld>
            <a:endParaRPr lang="pt-BR"/>
          </a:p>
        </p:txBody>
      </p:sp>
    </p:spTree>
    <p:extLst>
      <p:ext uri="{BB962C8B-B14F-4D97-AF65-F5344CB8AC3E}">
        <p14:creationId xmlns:p14="http://schemas.microsoft.com/office/powerpoint/2010/main" val="377522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040C5DA-2B3D-46D1-BC30-BE96C123B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50873EB-45A6-4473-9192-EEE805989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222C1D-59FE-475D-BACB-4ED39A203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B592B-27B6-46FC-83E3-BCB12CC5C8AD}" type="datetimeFigureOut">
              <a:rPr lang="pt-BR" smtClean="0"/>
              <a:t>18/06/2021</a:t>
            </a:fld>
            <a:endParaRPr lang="pt-BR"/>
          </a:p>
        </p:txBody>
      </p:sp>
      <p:sp>
        <p:nvSpPr>
          <p:cNvPr id="5" name="Espaço Reservado para Rodapé 4">
            <a:extLst>
              <a:ext uri="{FF2B5EF4-FFF2-40B4-BE49-F238E27FC236}">
                <a16:creationId xmlns:a16="http://schemas.microsoft.com/office/drawing/2014/main" id="{A59AA18D-B4DB-49C3-B72A-04362D0EE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D04043A-F460-48E3-8046-3743A1B5C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286DC-8ACB-430A-9B76-FC7F86B0A169}" type="slidenum">
              <a:rPr lang="pt-BR" smtClean="0"/>
              <a:t>‹nº›</a:t>
            </a:fld>
            <a:endParaRPr lang="pt-BR"/>
          </a:p>
        </p:txBody>
      </p:sp>
    </p:spTree>
    <p:extLst>
      <p:ext uri="{BB962C8B-B14F-4D97-AF65-F5344CB8AC3E}">
        <p14:creationId xmlns:p14="http://schemas.microsoft.com/office/powerpoint/2010/main" val="3378382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B01893E-5201-49E4-AE5E-723988AC9BC6}"/>
              </a:ext>
            </a:extLst>
          </p:cNvPr>
          <p:cNvSpPr>
            <a:spLocks noGrp="1"/>
          </p:cNvSpPr>
          <p:nvPr>
            <p:ph type="ctrTitle"/>
          </p:nvPr>
        </p:nvSpPr>
        <p:spPr>
          <a:xfrm>
            <a:off x="8115300" y="1562669"/>
            <a:ext cx="3389515" cy="2380681"/>
          </a:xfrm>
        </p:spPr>
        <p:txBody>
          <a:bodyPr anchor="b">
            <a:normAutofit/>
          </a:bodyPr>
          <a:lstStyle/>
          <a:p>
            <a:r>
              <a:rPr lang="pt-BR" sz="4400" dirty="0">
                <a:solidFill>
                  <a:schemeClr val="tx1">
                    <a:lumMod val="85000"/>
                    <a:lumOff val="15000"/>
                  </a:schemeClr>
                </a:solidFill>
              </a:rPr>
              <a:t>Negociação</a:t>
            </a:r>
          </a:p>
        </p:txBody>
      </p:sp>
      <p:sp>
        <p:nvSpPr>
          <p:cNvPr id="3" name="Subtítulo 2">
            <a:extLst>
              <a:ext uri="{FF2B5EF4-FFF2-40B4-BE49-F238E27FC236}">
                <a16:creationId xmlns:a16="http://schemas.microsoft.com/office/drawing/2014/main" id="{EE912752-B252-4010-9E53-BFE92504F08F}"/>
              </a:ext>
            </a:extLst>
          </p:cNvPr>
          <p:cNvSpPr>
            <a:spLocks noGrp="1"/>
          </p:cNvSpPr>
          <p:nvPr>
            <p:ph type="subTitle" idx="1"/>
          </p:nvPr>
        </p:nvSpPr>
        <p:spPr>
          <a:xfrm>
            <a:off x="8362951" y="4216344"/>
            <a:ext cx="2895600" cy="1289676"/>
          </a:xfrm>
        </p:spPr>
        <p:txBody>
          <a:bodyPr anchor="t">
            <a:normAutofit/>
          </a:bodyPr>
          <a:lstStyle/>
          <a:p>
            <a:r>
              <a:rPr lang="pt-BR" sz="2000" dirty="0">
                <a:solidFill>
                  <a:schemeClr val="tx1">
                    <a:lumMod val="85000"/>
                    <a:lumOff val="15000"/>
                  </a:schemeClr>
                </a:solidFill>
              </a:rPr>
              <a:t>Uma habilidade que vai mudar sua maneira de trabalhar</a:t>
            </a:r>
          </a:p>
        </p:txBody>
      </p:sp>
      <p:pic>
        <p:nvPicPr>
          <p:cNvPr id="5" name="Imagem 4">
            <a:extLst>
              <a:ext uri="{FF2B5EF4-FFF2-40B4-BE49-F238E27FC236}">
                <a16:creationId xmlns:a16="http://schemas.microsoft.com/office/drawing/2014/main" id="{C5255671-452A-440A-8E9D-7D0AD66536B2}"/>
              </a:ext>
            </a:extLst>
          </p:cNvPr>
          <p:cNvPicPr>
            <a:picLocks noChangeAspect="1"/>
          </p:cNvPicPr>
          <p:nvPr/>
        </p:nvPicPr>
        <p:blipFill rotWithShape="1">
          <a:blip r:embed="rId2"/>
          <a:srcRect l="5020" r="12266"/>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4" name="CaixaDeTexto 3">
            <a:extLst>
              <a:ext uri="{FF2B5EF4-FFF2-40B4-BE49-F238E27FC236}">
                <a16:creationId xmlns:a16="http://schemas.microsoft.com/office/drawing/2014/main" id="{1B60E863-8BFA-4DDC-AE3A-9304E07F1F8D}"/>
              </a:ext>
            </a:extLst>
          </p:cNvPr>
          <p:cNvSpPr txBox="1"/>
          <p:nvPr/>
        </p:nvSpPr>
        <p:spPr>
          <a:xfrm>
            <a:off x="8115300" y="1311965"/>
            <a:ext cx="3718891" cy="830997"/>
          </a:xfrm>
          <a:prstGeom prst="rect">
            <a:avLst/>
          </a:prstGeom>
          <a:noFill/>
        </p:spPr>
        <p:txBody>
          <a:bodyPr wrap="square" rtlCol="0">
            <a:spAutoFit/>
          </a:bodyPr>
          <a:lstStyle/>
          <a:p>
            <a:pPr algn="ctr"/>
            <a:r>
              <a:rPr lang="pt-BR" sz="2400" b="1" dirty="0"/>
              <a:t>MATERIAL DE APOIO DO TREINANDO</a:t>
            </a:r>
          </a:p>
        </p:txBody>
      </p:sp>
    </p:spTree>
    <p:extLst>
      <p:ext uri="{BB962C8B-B14F-4D97-AF65-F5344CB8AC3E}">
        <p14:creationId xmlns:p14="http://schemas.microsoft.com/office/powerpoint/2010/main" val="248187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BA7081-D000-4672-A305-AF8555DB1548}"/>
              </a:ext>
            </a:extLst>
          </p:cNvPr>
          <p:cNvSpPr>
            <a:spLocks noGrp="1"/>
          </p:cNvSpPr>
          <p:nvPr>
            <p:ph type="title"/>
          </p:nvPr>
        </p:nvSpPr>
        <p:spPr>
          <a:xfrm>
            <a:off x="1078828" y="1147158"/>
            <a:ext cx="6038470" cy="4713316"/>
          </a:xfrm>
        </p:spPr>
        <p:txBody>
          <a:bodyPr vert="horz" lIns="91440" tIns="45720" rIns="91440" bIns="45720" rtlCol="0" anchor="ctr">
            <a:normAutofit/>
          </a:bodyPr>
          <a:lstStyle/>
          <a:p>
            <a:r>
              <a:rPr lang="en-US" sz="6000" b="1" i="0" kern="1200">
                <a:solidFill>
                  <a:schemeClr val="tx1"/>
                </a:solidFill>
                <a:effectLst/>
                <a:latin typeface="+mj-lt"/>
                <a:ea typeface="+mj-ea"/>
                <a:cs typeface="+mj-cs"/>
              </a:rPr>
              <a:t>Habilidades de um Negociador</a:t>
            </a:r>
            <a:endParaRPr lang="en-US" sz="6000" kern="1200" dirty="0">
              <a:solidFill>
                <a:schemeClr val="tx1"/>
              </a:solidFill>
              <a:latin typeface="+mj-lt"/>
              <a:ea typeface="+mj-ea"/>
              <a:cs typeface="+mj-cs"/>
            </a:endParaRPr>
          </a:p>
        </p:txBody>
      </p:sp>
      <p:grpSp>
        <p:nvGrpSpPr>
          <p:cNvPr id="21" name="Group 20">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36E4F31-EFDF-48BD-82CD-EBBAFFF3F558}"/>
              </a:ext>
            </a:extLst>
          </p:cNvPr>
          <p:cNvSpPr>
            <a:spLocks noGrp="1"/>
          </p:cNvSpPr>
          <p:nvPr>
            <p:ph idx="1"/>
          </p:nvPr>
        </p:nvSpPr>
        <p:spPr>
          <a:xfrm>
            <a:off x="8030590" y="955645"/>
            <a:ext cx="3300156" cy="4946074"/>
          </a:xfrm>
        </p:spPr>
        <p:txBody>
          <a:bodyPr vert="horz" lIns="91440" tIns="45720" rIns="91440" bIns="45720" rtlCol="0" anchor="ctr">
            <a:normAutofit fontScale="47500" lnSpcReduction="20000"/>
          </a:bodyPr>
          <a:lstStyle/>
          <a:p>
            <a:pPr marL="0" indent="0">
              <a:lnSpc>
                <a:spcPct val="107000"/>
              </a:lnSpc>
              <a:spcAft>
                <a:spcPts val="800"/>
              </a:spcAft>
              <a:buNone/>
            </a:pPr>
            <a:r>
              <a:rPr lang="pt-BR" sz="3700" b="1" dirty="0">
                <a:effectLst/>
                <a:latin typeface="Arial" panose="020B0604020202020204" pitchFamily="34" charset="0"/>
                <a:ea typeface="Calibri" panose="020F0502020204030204" pitchFamily="34" charset="0"/>
                <a:cs typeface="Times New Roman" panose="02020603050405020304" pitchFamily="18" charset="0"/>
              </a:rPr>
              <a:t>Segundo </a:t>
            </a:r>
            <a:r>
              <a:rPr lang="pt-BR" sz="3700" b="1" dirty="0" err="1">
                <a:effectLst/>
                <a:latin typeface="Arial" panose="020B0604020202020204" pitchFamily="34" charset="0"/>
                <a:ea typeface="Calibri" panose="020F0502020204030204" pitchFamily="34" charset="0"/>
                <a:cs typeface="Times New Roman" panose="02020603050405020304" pitchFamily="18" charset="0"/>
              </a:rPr>
              <a:t>Garbelini</a:t>
            </a:r>
            <a:r>
              <a:rPr lang="pt-BR" sz="3700" b="1" dirty="0">
                <a:effectLst/>
                <a:latin typeface="Arial" panose="020B0604020202020204" pitchFamily="34" charset="0"/>
                <a:ea typeface="Calibri" panose="020F0502020204030204" pitchFamily="34" charset="0"/>
                <a:cs typeface="Times New Roman" panose="02020603050405020304" pitchFamily="18" charset="0"/>
              </a:rPr>
              <a:t> (2016)</a:t>
            </a:r>
          </a:p>
          <a:p>
            <a:pPr marL="342900" lvl="0" indent="-342900">
              <a:lnSpc>
                <a:spcPct val="107000"/>
              </a:lnSpc>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Preparar-se para a negociação</a:t>
            </a:r>
          </a:p>
          <a:p>
            <a:pPr marL="342900" lvl="0" indent="-342900">
              <a:lnSpc>
                <a:spcPct val="107000"/>
              </a:lnSpc>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Analisar problemas</a:t>
            </a:r>
          </a:p>
          <a:p>
            <a:pPr marL="342900" lvl="0" indent="-342900">
              <a:lnSpc>
                <a:spcPct val="107000"/>
              </a:lnSpc>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Saber escutar</a:t>
            </a:r>
          </a:p>
          <a:p>
            <a:pPr marL="342900" lvl="0" indent="-342900">
              <a:lnSpc>
                <a:spcPct val="107000"/>
              </a:lnSpc>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Controle emocional</a:t>
            </a:r>
          </a:p>
          <a:p>
            <a:pPr marL="342900" lvl="0" indent="-342900">
              <a:lnSpc>
                <a:spcPct val="107000"/>
              </a:lnSpc>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Ter boa comunicação verbal</a:t>
            </a:r>
          </a:p>
          <a:p>
            <a:pPr marL="342900" lvl="0" indent="-342900">
              <a:lnSpc>
                <a:spcPct val="107000"/>
              </a:lnSpc>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Objetivo</a:t>
            </a:r>
          </a:p>
          <a:p>
            <a:pPr marL="342900" lvl="0" indent="-342900">
              <a:lnSpc>
                <a:spcPct val="107000"/>
              </a:lnSpc>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Poder de negociação</a:t>
            </a:r>
          </a:p>
          <a:p>
            <a:pPr marL="342900" lvl="0" indent="-342900">
              <a:lnSpc>
                <a:spcPct val="107000"/>
              </a:lnSpc>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Resultados esperados</a:t>
            </a:r>
          </a:p>
          <a:p>
            <a:pPr marL="342900" lvl="0" indent="-342900">
              <a:lnSpc>
                <a:spcPct val="107000"/>
              </a:lnSpc>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Relacionar-se bem com outras pessoas</a:t>
            </a:r>
          </a:p>
          <a:p>
            <a:pPr marL="342900" lvl="0" indent="-342900">
              <a:lnSpc>
                <a:spcPct val="107000"/>
              </a:lnSpc>
              <a:spcAft>
                <a:spcPts val="800"/>
              </a:spcAft>
              <a:buFont typeface="Arial" panose="020B0604020202020204" pitchFamily="34" charset="0"/>
              <a:buChar char="•"/>
            </a:pPr>
            <a:r>
              <a:rPr lang="pt-BR" sz="3700" dirty="0">
                <a:effectLst/>
                <a:latin typeface="Arial" panose="020B0604020202020204" pitchFamily="34" charset="0"/>
                <a:ea typeface="Calibri" panose="020F0502020204030204" pitchFamily="34" charset="0"/>
                <a:cs typeface="Times New Roman" panose="02020603050405020304" pitchFamily="18" charset="0"/>
              </a:rPr>
              <a:t>Alternativa</a:t>
            </a:r>
          </a:p>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336207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7E4E7A1-C3B9-45C0-956F-0BACCA020589}"/>
              </a:ext>
            </a:extLst>
          </p:cNvPr>
          <p:cNvSpPr>
            <a:spLocks noGrp="1"/>
          </p:cNvSpPr>
          <p:nvPr>
            <p:ph type="title"/>
          </p:nvPr>
        </p:nvSpPr>
        <p:spPr>
          <a:xfrm>
            <a:off x="1288060" y="1369938"/>
            <a:ext cx="3210854" cy="4114800"/>
          </a:xfrm>
        </p:spPr>
        <p:txBody>
          <a:bodyPr>
            <a:normAutofit/>
          </a:bodyPr>
          <a:lstStyle/>
          <a:p>
            <a:pPr algn="r"/>
            <a:r>
              <a:rPr lang="pt-BR" b="1" i="0" dirty="0">
                <a:effectLst/>
                <a:latin typeface="YACkoClDb3M 0"/>
              </a:rPr>
              <a:t>Educação Corporativa</a:t>
            </a:r>
            <a:endParaRPr lang="pt-BR" dirty="0"/>
          </a:p>
        </p:txBody>
      </p:sp>
      <p:cxnSp>
        <p:nvCxnSpPr>
          <p:cNvPr id="28" name="Straight Connector 20">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788339A7-8B58-4A8E-99C1-A5150D096B30}"/>
              </a:ext>
            </a:extLst>
          </p:cNvPr>
          <p:cNvSpPr>
            <a:spLocks noGrp="1"/>
          </p:cNvSpPr>
          <p:nvPr>
            <p:ph idx="1"/>
          </p:nvPr>
        </p:nvSpPr>
        <p:spPr>
          <a:xfrm>
            <a:off x="5030505" y="1371600"/>
            <a:ext cx="5872185" cy="4114800"/>
          </a:xfrm>
        </p:spPr>
        <p:txBody>
          <a:bodyPr anchor="ctr">
            <a:normAutofit/>
          </a:bodyPr>
          <a:lstStyle/>
          <a:p>
            <a:pPr marL="0" indent="0" rtl="0">
              <a:buNone/>
            </a:pPr>
            <a:r>
              <a:rPr lang="pt-BR" sz="2200" b="1" i="0" dirty="0">
                <a:effectLst/>
                <a:latin typeface="YACkoClDb3M 0"/>
              </a:rPr>
              <a:t>Ana Cristina Ramos da Silva</a:t>
            </a:r>
            <a:endParaRPr lang="pt-BR" sz="2200" b="0" i="0" dirty="0">
              <a:effectLst/>
              <a:latin typeface="YACkoClDb3M 0"/>
            </a:endParaRPr>
          </a:p>
          <a:p>
            <a:pPr marL="0" indent="0" rtl="0">
              <a:buNone/>
            </a:pPr>
            <a:r>
              <a:rPr lang="pt-BR" sz="2200" b="1" i="0" dirty="0">
                <a:effectLst/>
                <a:latin typeface="YACkoClDb3M 0"/>
              </a:rPr>
              <a:t>Alessandra Carvalho Rodrigues dos Santos</a:t>
            </a:r>
            <a:endParaRPr lang="pt-BR" sz="2200" b="0" i="0" dirty="0">
              <a:effectLst/>
              <a:latin typeface="YACkoClDb3M 0"/>
            </a:endParaRPr>
          </a:p>
          <a:p>
            <a:pPr marL="0" indent="0" rtl="0">
              <a:buNone/>
            </a:pPr>
            <a:r>
              <a:rPr lang="pt-BR" sz="2200" b="1" i="0" dirty="0">
                <a:effectLst/>
                <a:latin typeface="YACkoClDb3M 0"/>
              </a:rPr>
              <a:t>Felipe Lancho Marin</a:t>
            </a:r>
            <a:endParaRPr lang="pt-BR" sz="2200" b="0" i="0" dirty="0">
              <a:effectLst/>
              <a:latin typeface="YACkoClDb3M 0"/>
            </a:endParaRPr>
          </a:p>
          <a:p>
            <a:pPr marL="0" indent="0" rtl="0">
              <a:buNone/>
            </a:pPr>
            <a:r>
              <a:rPr lang="pt-BR" sz="2200" b="1" i="0" dirty="0">
                <a:effectLst/>
                <a:latin typeface="YACkoClDb3M 0"/>
              </a:rPr>
              <a:t>Isabella de Paula Fabricio </a:t>
            </a:r>
            <a:r>
              <a:rPr lang="pt-BR" sz="2200" b="1" i="0" dirty="0" err="1">
                <a:effectLst/>
                <a:latin typeface="YACkoClDb3M 0"/>
              </a:rPr>
              <a:t>Rasino</a:t>
            </a:r>
            <a:endParaRPr lang="pt-BR" sz="2200" b="0" i="0" dirty="0">
              <a:effectLst/>
              <a:latin typeface="YACkoClDb3M 0"/>
            </a:endParaRPr>
          </a:p>
          <a:p>
            <a:pPr marL="0" indent="0" rtl="0">
              <a:buNone/>
            </a:pPr>
            <a:r>
              <a:rPr lang="pt-BR" sz="2200" b="1" i="0" dirty="0">
                <a:effectLst/>
                <a:latin typeface="YACkoClDb3M 0"/>
              </a:rPr>
              <a:t>Karen Candido Cavalcante</a:t>
            </a:r>
            <a:endParaRPr lang="pt-BR" sz="2200" b="0" i="0" dirty="0">
              <a:effectLst/>
              <a:latin typeface="YACkoClDb3M 0"/>
            </a:endParaRPr>
          </a:p>
          <a:p>
            <a:pPr marL="0" indent="0" rtl="0">
              <a:buNone/>
            </a:pPr>
            <a:r>
              <a:rPr lang="pt-BR" sz="2200" b="1" i="0" dirty="0">
                <a:effectLst/>
                <a:latin typeface="YACkoClDb3M 0"/>
              </a:rPr>
              <a:t>Leticia Firme Leandro</a:t>
            </a:r>
            <a:endParaRPr lang="pt-BR" sz="2200" b="0" i="0" dirty="0">
              <a:effectLst/>
              <a:latin typeface="YACkoClDb3M 0"/>
            </a:endParaRPr>
          </a:p>
          <a:p>
            <a:endParaRPr lang="pt-BR" sz="2200" dirty="0"/>
          </a:p>
        </p:txBody>
      </p:sp>
    </p:spTree>
    <p:extLst>
      <p:ext uri="{BB962C8B-B14F-4D97-AF65-F5344CB8AC3E}">
        <p14:creationId xmlns:p14="http://schemas.microsoft.com/office/powerpoint/2010/main" val="240469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D22E57-7A8B-44E9-BACC-80A9604C00EE}"/>
              </a:ext>
            </a:extLst>
          </p:cNvPr>
          <p:cNvSpPr>
            <a:spLocks noGrp="1"/>
          </p:cNvSpPr>
          <p:nvPr>
            <p:ph type="title"/>
          </p:nvPr>
        </p:nvSpPr>
        <p:spPr>
          <a:xfrm>
            <a:off x="572493" y="238539"/>
            <a:ext cx="11018520" cy="1434415"/>
          </a:xfrm>
        </p:spPr>
        <p:txBody>
          <a:bodyPr anchor="b">
            <a:normAutofit/>
          </a:bodyPr>
          <a:lstStyle/>
          <a:p>
            <a:r>
              <a:rPr lang="pt-BR" sz="5400" b="1" i="0" dirty="0">
                <a:effectLst/>
                <a:latin typeface="YACkoClDb3M 0"/>
              </a:rPr>
              <a:t>Quem somos nós?</a:t>
            </a:r>
            <a:endParaRPr lang="pt-BR" sz="5400" dirty="0"/>
          </a:p>
        </p:txBody>
      </p:sp>
      <p:sp>
        <p:nvSpPr>
          <p:cNvPr id="19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A61F5C9-5E1C-4464-B63F-8554C802E89D}"/>
              </a:ext>
            </a:extLst>
          </p:cNvPr>
          <p:cNvSpPr>
            <a:spLocks noGrp="1"/>
          </p:cNvSpPr>
          <p:nvPr>
            <p:ph idx="1"/>
          </p:nvPr>
        </p:nvSpPr>
        <p:spPr>
          <a:xfrm>
            <a:off x="572493" y="2071316"/>
            <a:ext cx="6713552" cy="4119172"/>
          </a:xfrm>
        </p:spPr>
        <p:txBody>
          <a:bodyPr anchor="t">
            <a:normAutofit/>
          </a:bodyPr>
          <a:lstStyle/>
          <a:p>
            <a:pPr rtl="0"/>
            <a:r>
              <a:rPr lang="pt-BR" sz="1700" b="0" i="0" u="none" strike="noStrike">
                <a:effectLst/>
                <a:latin typeface="YACgES_-lms 0"/>
              </a:rPr>
              <a:t>A Training Solution é uma consultoria de Recursos Humanos especializada em treinamento e desenvolvimento organizacional.</a:t>
            </a:r>
            <a:endParaRPr lang="pt-BR" sz="1700" b="0" i="0">
              <a:effectLst/>
              <a:latin typeface="YACgES_-lms 0"/>
            </a:endParaRPr>
          </a:p>
          <a:p>
            <a:r>
              <a:rPr lang="pt-BR" sz="1700" b="1">
                <a:latin typeface="YACgES_-lms 0"/>
              </a:rPr>
              <a:t>Missão:</a:t>
            </a:r>
            <a:r>
              <a:rPr lang="pt-BR" sz="1700">
                <a:latin typeface="YACgES_-lms 0"/>
              </a:rPr>
              <a:t> Promover o desenvolvimento através de consultoria e de treinamento e desenvolvimento de talentos humanos, sendo reconhecida por nossa capacidade de geração de soluções, buscando eficiência dos processos e gerando lucros para nossas empresas-clientes.</a:t>
            </a:r>
          </a:p>
          <a:p>
            <a:r>
              <a:rPr lang="pt-BR" sz="1700" b="1">
                <a:latin typeface="YACgES_-lms 0"/>
              </a:rPr>
              <a:t>Visão:</a:t>
            </a:r>
            <a:r>
              <a:rPr lang="pt-BR" sz="1700">
                <a:latin typeface="YACgES_-lms 0"/>
              </a:rPr>
              <a:t> Ser uma empresa referência em consultoria e gestão empresarial, reconhecida pela sua competência e compromisso com os resultados de seus clientes</a:t>
            </a:r>
          </a:p>
          <a:p>
            <a:r>
              <a:rPr lang="pt-BR" sz="1700" b="1">
                <a:latin typeface="YACgES_-lms 0"/>
              </a:rPr>
              <a:t>Valores:</a:t>
            </a:r>
          </a:p>
          <a:p>
            <a:r>
              <a:rPr lang="pt-BR" sz="1700">
                <a:latin typeface="YACgES_-lms 0"/>
              </a:rPr>
              <a:t>Comprometimento total com resultados das empresas-clientes;</a:t>
            </a:r>
          </a:p>
          <a:p>
            <a:r>
              <a:rPr lang="pt-BR" sz="1700">
                <a:latin typeface="YACgES_-lms 0"/>
              </a:rPr>
              <a:t>Excelência no atendimento;</a:t>
            </a:r>
          </a:p>
          <a:p>
            <a:r>
              <a:rPr lang="pt-BR" sz="1700">
                <a:latin typeface="YACgES_-lms 0"/>
              </a:rPr>
              <a:t>Honestidade, Integridade, Transparência e Ética.</a:t>
            </a:r>
          </a:p>
          <a:p>
            <a:pPr rtl="0"/>
            <a:endParaRPr lang="pt-BR" sz="1700" b="0" i="0">
              <a:effectLst/>
              <a:latin typeface="YACgES_-lms 0"/>
            </a:endParaRPr>
          </a:p>
          <a:p>
            <a:endParaRPr lang="pt-BR" sz="1700"/>
          </a:p>
        </p:txBody>
      </p:sp>
      <p:pic>
        <p:nvPicPr>
          <p:cNvPr id="2050" name="Picture 2" descr="close-up de executivos de mãos dadas 2029001 Foto de stock no Vecteezy">
            <a:extLst>
              <a:ext uri="{FF2B5EF4-FFF2-40B4-BE49-F238E27FC236}">
                <a16:creationId xmlns:a16="http://schemas.microsoft.com/office/drawing/2014/main" id="{41FC2C7F-1DA0-41F0-A567-2354DC8DCC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23" r="17042"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56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DBA4DF-2CBE-47D1-A9F8-9E3AA2C93BE7}"/>
              </a:ext>
            </a:extLst>
          </p:cNvPr>
          <p:cNvSpPr>
            <a:spLocks noGrp="1"/>
          </p:cNvSpPr>
          <p:nvPr>
            <p:ph type="title"/>
          </p:nvPr>
        </p:nvSpPr>
        <p:spPr>
          <a:xfrm>
            <a:off x="6513788" y="365125"/>
            <a:ext cx="4840010" cy="1807305"/>
          </a:xfrm>
        </p:spPr>
        <p:txBody>
          <a:bodyPr>
            <a:normAutofit/>
          </a:bodyPr>
          <a:lstStyle/>
          <a:p>
            <a:r>
              <a:rPr lang="pt-BR" b="1" i="0" dirty="0">
                <a:effectLst/>
                <a:latin typeface="YACkoClDb3M 0"/>
              </a:rPr>
              <a:t>O objetivo da Negociação</a:t>
            </a:r>
            <a:endParaRPr lang="pt-BR" dirty="0"/>
          </a:p>
        </p:txBody>
      </p:sp>
      <p:pic>
        <p:nvPicPr>
          <p:cNvPr id="5" name="Picture 4" descr="Quebra-cabeça branco com uma peça vermelha">
            <a:extLst>
              <a:ext uri="{FF2B5EF4-FFF2-40B4-BE49-F238E27FC236}">
                <a16:creationId xmlns:a16="http://schemas.microsoft.com/office/drawing/2014/main" id="{634E6665-97ED-4276-AAFE-482BB5DD4AA5}"/>
              </a:ext>
            </a:extLst>
          </p:cNvPr>
          <p:cNvPicPr>
            <a:picLocks noChangeAspect="1"/>
          </p:cNvPicPr>
          <p:nvPr/>
        </p:nvPicPr>
        <p:blipFill rotWithShape="1">
          <a:blip r:embed="rId2"/>
          <a:srcRect l="25718" r="2411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Espaço Reservado para Conteúdo 2">
            <a:extLst>
              <a:ext uri="{FF2B5EF4-FFF2-40B4-BE49-F238E27FC236}">
                <a16:creationId xmlns:a16="http://schemas.microsoft.com/office/drawing/2014/main" id="{EA332B5D-B743-46CE-AEE9-A52E094968CD}"/>
              </a:ext>
            </a:extLst>
          </p:cNvPr>
          <p:cNvSpPr>
            <a:spLocks noGrp="1"/>
          </p:cNvSpPr>
          <p:nvPr>
            <p:ph idx="1"/>
          </p:nvPr>
        </p:nvSpPr>
        <p:spPr>
          <a:xfrm>
            <a:off x="6513788" y="2333297"/>
            <a:ext cx="4840010" cy="3843666"/>
          </a:xfrm>
        </p:spPr>
        <p:txBody>
          <a:bodyPr>
            <a:normAutofit/>
          </a:bodyPr>
          <a:lstStyle/>
          <a:p>
            <a:r>
              <a:rPr lang="pt-BR" sz="2000" b="0" i="0" dirty="0">
                <a:effectLst/>
                <a:latin typeface="YACgES_-lms 0"/>
              </a:rPr>
              <a:t>o objetivo principal das negociações é resolver conflitos entre partes que defendem seus próprios interesses, no âmbito dos recursos, bens e valores, sejam eles tangíveis ou intangíveis.</a:t>
            </a:r>
            <a:endParaRPr lang="pt-BR" sz="2000" dirty="0"/>
          </a:p>
        </p:txBody>
      </p:sp>
    </p:spTree>
    <p:extLst>
      <p:ext uri="{BB962C8B-B14F-4D97-AF65-F5344CB8AC3E}">
        <p14:creationId xmlns:p14="http://schemas.microsoft.com/office/powerpoint/2010/main" val="31678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BABE681F-C445-4012-963F-AC7D6AA757FB}"/>
              </a:ext>
            </a:extLst>
          </p:cNvPr>
          <p:cNvSpPr>
            <a:spLocks noGrp="1"/>
          </p:cNvSpPr>
          <p:nvPr>
            <p:ph type="title"/>
          </p:nvPr>
        </p:nvSpPr>
        <p:spPr>
          <a:xfrm>
            <a:off x="1188069" y="381935"/>
            <a:ext cx="4008583" cy="5974414"/>
          </a:xfrm>
        </p:spPr>
        <p:txBody>
          <a:bodyPr anchor="ctr">
            <a:normAutofit/>
          </a:bodyPr>
          <a:lstStyle/>
          <a:p>
            <a:r>
              <a:rPr lang="pt-BR" sz="7400" b="1" i="0" dirty="0">
                <a:solidFill>
                  <a:srgbClr val="FFFFFF"/>
                </a:solidFill>
                <a:effectLst/>
                <a:latin typeface="YACkoClDb3M 0"/>
              </a:rPr>
              <a:t>Por que você precisa saber negociar?</a:t>
            </a:r>
            <a:endParaRPr lang="pt-BR" sz="7400" dirty="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ço Reservado para Conteúdo 2">
            <a:extLst>
              <a:ext uri="{FF2B5EF4-FFF2-40B4-BE49-F238E27FC236}">
                <a16:creationId xmlns:a16="http://schemas.microsoft.com/office/drawing/2014/main" id="{CCD8700D-B36F-497B-B73C-785845E8BA85}"/>
              </a:ext>
            </a:extLst>
          </p:cNvPr>
          <p:cNvSpPr>
            <a:spLocks noGrp="1"/>
          </p:cNvSpPr>
          <p:nvPr>
            <p:ph idx="1"/>
          </p:nvPr>
        </p:nvSpPr>
        <p:spPr>
          <a:xfrm>
            <a:off x="6297233" y="518400"/>
            <a:ext cx="4771607" cy="5837949"/>
          </a:xfrm>
        </p:spPr>
        <p:txBody>
          <a:bodyPr anchor="ctr">
            <a:normAutofit/>
          </a:bodyPr>
          <a:lstStyle/>
          <a:p>
            <a:r>
              <a:rPr lang="pt-BR" sz="2400" dirty="0"/>
              <a:t>Onde existe pessoas, há a negociação. Ela ocorre o tempo todo, seja em uma simples conversa em um debate político para se chegar a um consenso</a:t>
            </a:r>
            <a:endParaRPr lang="pt-BR" sz="2400" b="0" i="0" dirty="0">
              <a:solidFill>
                <a:schemeClr val="tx1">
                  <a:alpha val="80000"/>
                </a:schemeClr>
              </a:solidFill>
              <a:effectLst/>
              <a:latin typeface="YACgES_-lms 0"/>
            </a:endParaRPr>
          </a:p>
          <a:p>
            <a:r>
              <a:rPr lang="pt-BR" sz="2400" b="0" i="0" dirty="0">
                <a:solidFill>
                  <a:schemeClr val="tx1">
                    <a:alpha val="80000"/>
                  </a:schemeClr>
                </a:solidFill>
                <a:effectLst/>
                <a:latin typeface="YACgES_-lms 0"/>
              </a:rPr>
              <a:t>As negociações são vitais para o </a:t>
            </a:r>
            <a:r>
              <a:rPr lang="pt-BR" sz="2400" b="0" i="0" dirty="0" err="1">
                <a:solidFill>
                  <a:schemeClr val="tx1">
                    <a:alpha val="80000"/>
                  </a:schemeClr>
                </a:solidFill>
                <a:effectLst/>
                <a:latin typeface="YACgES_-lms 0"/>
              </a:rPr>
              <a:t>exito</a:t>
            </a:r>
            <a:r>
              <a:rPr lang="pt-BR" sz="2400" b="0" i="0" dirty="0">
                <a:solidFill>
                  <a:schemeClr val="tx1">
                    <a:alpha val="80000"/>
                  </a:schemeClr>
                </a:solidFill>
                <a:effectLst/>
                <a:latin typeface="YACgES_-lms 0"/>
              </a:rPr>
              <a:t> profissional e pessoal. Negociar para aprender a argumentar, se posicionar e apresentar as melhores opções.</a:t>
            </a:r>
            <a:endParaRPr lang="pt-BR" sz="24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13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D014635-AB58-4AA1-9F58-18A23ACCC53A}"/>
              </a:ext>
            </a:extLst>
          </p:cNvPr>
          <p:cNvSpPr>
            <a:spLocks noGrp="1"/>
          </p:cNvSpPr>
          <p:nvPr>
            <p:ph type="title"/>
          </p:nvPr>
        </p:nvSpPr>
        <p:spPr>
          <a:xfrm>
            <a:off x="6657715" y="467271"/>
            <a:ext cx="4195674" cy="2052522"/>
          </a:xfrm>
        </p:spPr>
        <p:txBody>
          <a:bodyPr anchor="b">
            <a:normAutofit/>
          </a:bodyPr>
          <a:lstStyle/>
          <a:p>
            <a:r>
              <a:rPr lang="pt-BR" sz="5200" b="0" i="0" dirty="0">
                <a:effectLst/>
                <a:latin typeface="YACkoClDb3M 0"/>
              </a:rPr>
              <a:t>Afinal, o que é a negociação?</a:t>
            </a:r>
            <a:endParaRPr lang="pt-BR" sz="5200" dirty="0"/>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Chat Bubble">
            <a:extLst>
              <a:ext uri="{FF2B5EF4-FFF2-40B4-BE49-F238E27FC236}">
                <a16:creationId xmlns:a16="http://schemas.microsoft.com/office/drawing/2014/main" id="{EEBB2CE5-0F4A-4674-84B4-370484AA0F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3" name="Espaço Reservado para Conteúdo 2">
            <a:extLst>
              <a:ext uri="{FF2B5EF4-FFF2-40B4-BE49-F238E27FC236}">
                <a16:creationId xmlns:a16="http://schemas.microsoft.com/office/drawing/2014/main" id="{2699C030-7475-445B-925B-CCF5A2805218}"/>
              </a:ext>
            </a:extLst>
          </p:cNvPr>
          <p:cNvSpPr>
            <a:spLocks noGrp="1"/>
          </p:cNvSpPr>
          <p:nvPr>
            <p:ph idx="1"/>
          </p:nvPr>
        </p:nvSpPr>
        <p:spPr>
          <a:xfrm>
            <a:off x="6695359" y="2990818"/>
            <a:ext cx="4158031" cy="2913872"/>
          </a:xfrm>
        </p:spPr>
        <p:txBody>
          <a:bodyPr anchor="t">
            <a:normAutofit fontScale="85000" lnSpcReduction="10000"/>
          </a:bodyPr>
          <a:lstStyle/>
          <a:p>
            <a:r>
              <a:rPr lang="pt-BR" sz="2400" dirty="0"/>
              <a:t>Para </a:t>
            </a:r>
            <a:r>
              <a:rPr lang="pt-BR" sz="2400" dirty="0" err="1"/>
              <a:t>Acuff</a:t>
            </a:r>
            <a:r>
              <a:rPr lang="pt-BR" sz="2400" dirty="0"/>
              <a:t> (1993, p.21): “a negociação é o processo de comunicação com o propósito de atingir um acordo agradável sobre diferentes ideias e necessidades”. Dessa forma, entende-se por negociar o ato de ambos tentarem chegar a um acordo, seja através da argumentação ou uma proposta, com objetivo final de atingir um acordo considerado satisfatório.</a:t>
            </a:r>
            <a:endParaRPr lang="pt-BR" sz="2400" dirty="0">
              <a:solidFill>
                <a:schemeClr val="tx1">
                  <a:alpha val="80000"/>
                </a:schemeClr>
              </a:solidFill>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37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2B40E4-7415-47DF-BDB2-978BE235493B}"/>
              </a:ext>
            </a:extLst>
          </p:cNvPr>
          <p:cNvSpPr>
            <a:spLocks noGrp="1"/>
          </p:cNvSpPr>
          <p:nvPr>
            <p:ph type="title"/>
          </p:nvPr>
        </p:nvSpPr>
        <p:spPr>
          <a:xfrm>
            <a:off x="838198" y="547815"/>
            <a:ext cx="5167185" cy="1680519"/>
          </a:xfrm>
        </p:spPr>
        <p:txBody>
          <a:bodyPr>
            <a:normAutofit/>
          </a:bodyPr>
          <a:lstStyle/>
          <a:p>
            <a:r>
              <a:rPr lang="pt-BR" sz="4000" b="1" i="0" u="sng" dirty="0">
                <a:effectLst/>
                <a:latin typeface="YACkoClDb3M 0"/>
              </a:rPr>
              <a:t>Onde ela está presente?</a:t>
            </a:r>
            <a:endParaRPr lang="pt-BR" sz="4000" dirty="0"/>
          </a:p>
        </p:txBody>
      </p:sp>
      <p:sp>
        <p:nvSpPr>
          <p:cNvPr id="3" name="Espaço Reservado para Conteúdo 2">
            <a:extLst>
              <a:ext uri="{FF2B5EF4-FFF2-40B4-BE49-F238E27FC236}">
                <a16:creationId xmlns:a16="http://schemas.microsoft.com/office/drawing/2014/main" id="{F4AFED3B-C725-416A-97F7-4B6A816CA3FC}"/>
              </a:ext>
            </a:extLst>
          </p:cNvPr>
          <p:cNvSpPr>
            <a:spLocks noGrp="1"/>
          </p:cNvSpPr>
          <p:nvPr>
            <p:ph idx="1"/>
          </p:nvPr>
        </p:nvSpPr>
        <p:spPr>
          <a:xfrm>
            <a:off x="6186619" y="547815"/>
            <a:ext cx="5178960" cy="1680519"/>
          </a:xfrm>
        </p:spPr>
        <p:txBody>
          <a:bodyPr anchor="ctr">
            <a:normAutofit/>
          </a:bodyPr>
          <a:lstStyle/>
          <a:p>
            <a:r>
              <a:rPr lang="pt-BR" sz="2000" b="0" i="0" dirty="0">
                <a:effectLst/>
                <a:latin typeface="YACgES_-lms 0"/>
              </a:rPr>
              <a:t>A negociação é um processo que está presente no dia a dia tanto de forma natural como a nível organizacional</a:t>
            </a:r>
            <a:endParaRPr lang="pt-BR" sz="2000" dirty="0"/>
          </a:p>
        </p:txBody>
      </p:sp>
      <p:pic>
        <p:nvPicPr>
          <p:cNvPr id="7" name="Imagem 6" descr="Desenho de personagem de desenho animado&#10;&#10;Descrição gerada automaticamente">
            <a:extLst>
              <a:ext uri="{FF2B5EF4-FFF2-40B4-BE49-F238E27FC236}">
                <a16:creationId xmlns:a16="http://schemas.microsoft.com/office/drawing/2014/main" id="{06BF30A0-D80C-488D-BEE1-5549F257C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2468982"/>
            <a:ext cx="5167185" cy="3617029"/>
          </a:xfrm>
          <a:prstGeom prst="rect">
            <a:avLst/>
          </a:prstGeom>
        </p:spPr>
      </p:pic>
      <p:pic>
        <p:nvPicPr>
          <p:cNvPr id="11" name="Imagem 10" descr="Desenho de personagem de desenho animado&#10;&#10;Descrição gerada automaticamente">
            <a:extLst>
              <a:ext uri="{FF2B5EF4-FFF2-40B4-BE49-F238E27FC236}">
                <a16:creationId xmlns:a16="http://schemas.microsoft.com/office/drawing/2014/main" id="{9DBE4C93-CDAF-4B13-AE08-A44325797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394" y="3037373"/>
            <a:ext cx="5167185" cy="2480248"/>
          </a:xfrm>
          <a:prstGeom prst="rect">
            <a:avLst/>
          </a:prstGeom>
        </p:spPr>
      </p:pic>
    </p:spTree>
    <p:extLst>
      <p:ext uri="{BB962C8B-B14F-4D97-AF65-F5344CB8AC3E}">
        <p14:creationId xmlns:p14="http://schemas.microsoft.com/office/powerpoint/2010/main" val="80313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274F2-53E1-4FFE-9833-97D2BC045501}"/>
              </a:ext>
            </a:extLst>
          </p:cNvPr>
          <p:cNvSpPr>
            <a:spLocks noGrp="1"/>
          </p:cNvSpPr>
          <p:nvPr>
            <p:ph type="title"/>
          </p:nvPr>
        </p:nvSpPr>
        <p:spPr>
          <a:xfrm>
            <a:off x="6940296" y="804334"/>
            <a:ext cx="4668257" cy="1325563"/>
          </a:xfrm>
        </p:spPr>
        <p:txBody>
          <a:bodyPr>
            <a:normAutofit/>
          </a:bodyPr>
          <a:lstStyle/>
          <a:p>
            <a:r>
              <a:rPr lang="pt-BR" b="1" i="0" dirty="0">
                <a:effectLst/>
                <a:latin typeface="YACkoClDb3M 0"/>
              </a:rPr>
              <a:t>Quais os tipos de Negociação?</a:t>
            </a:r>
            <a:endParaRPr lang="pt-BR" dirty="0"/>
          </a:p>
        </p:txBody>
      </p:sp>
      <p:sp>
        <p:nvSpPr>
          <p:cNvPr id="30" name="Freeform: Shape 29">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Espaço Reservado para Conteúdo 7" descr="Homem sentado na cadeira&#10;&#10;Descrição gerada automaticamente com confiança média">
            <a:extLst>
              <a:ext uri="{FF2B5EF4-FFF2-40B4-BE49-F238E27FC236}">
                <a16:creationId xmlns:a16="http://schemas.microsoft.com/office/drawing/2014/main" id="{FA9ECFDC-4A59-4662-87E5-08D16910BC37}"/>
              </a:ext>
            </a:extLst>
          </p:cNvPr>
          <p:cNvPicPr>
            <a:picLocks noChangeAspect="1"/>
          </p:cNvPicPr>
          <p:nvPr/>
        </p:nvPicPr>
        <p:blipFill rotWithShape="1">
          <a:blip r:embed="rId2">
            <a:extLst>
              <a:ext uri="{28A0092B-C50C-407E-A947-70E740481C1C}">
                <a14:useLocalDpi xmlns:a14="http://schemas.microsoft.com/office/drawing/2010/main" val="0"/>
              </a:ext>
            </a:extLst>
          </a:blip>
          <a:srcRect l="15618" r="8715"/>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11" name="Imagem 10" descr="Desenho de um cachorro&#10;&#10;Descrição gerada automaticamente com confiança média">
            <a:extLst>
              <a:ext uri="{FF2B5EF4-FFF2-40B4-BE49-F238E27FC236}">
                <a16:creationId xmlns:a16="http://schemas.microsoft.com/office/drawing/2014/main" id="{1615A9BF-CB57-4A92-B770-88CCC9F961CB}"/>
              </a:ext>
            </a:extLst>
          </p:cNvPr>
          <p:cNvPicPr>
            <a:picLocks noChangeAspect="1"/>
          </p:cNvPicPr>
          <p:nvPr/>
        </p:nvPicPr>
        <p:blipFill rotWithShape="1">
          <a:blip r:embed="rId3">
            <a:extLst>
              <a:ext uri="{28A0092B-C50C-407E-A947-70E740481C1C}">
                <a14:useLocalDpi xmlns:a14="http://schemas.microsoft.com/office/drawing/2010/main" val="0"/>
              </a:ext>
            </a:extLst>
          </a:blip>
          <a:srcRect l="16931" r="17392" b="2"/>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13" name="Imagem 12" descr="Desenho de uma pessoa&#10;&#10;Descrição gerada automaticamente com confiança baixa">
            <a:extLst>
              <a:ext uri="{FF2B5EF4-FFF2-40B4-BE49-F238E27FC236}">
                <a16:creationId xmlns:a16="http://schemas.microsoft.com/office/drawing/2014/main" id="{5C175F27-2E5E-4920-8C8D-07248A204F63}"/>
              </a:ext>
            </a:extLst>
          </p:cNvPr>
          <p:cNvPicPr>
            <a:picLocks noChangeAspect="1"/>
          </p:cNvPicPr>
          <p:nvPr/>
        </p:nvPicPr>
        <p:blipFill rotWithShape="1">
          <a:blip r:embed="rId4">
            <a:extLst>
              <a:ext uri="{28A0092B-C50C-407E-A947-70E740481C1C}">
                <a14:useLocalDpi xmlns:a14="http://schemas.microsoft.com/office/drawing/2010/main" val="0"/>
              </a:ext>
            </a:extLst>
          </a:blip>
          <a:srcRect t="18961" r="-1" b="5393"/>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25" name="Content Placeholder 16">
            <a:extLst>
              <a:ext uri="{FF2B5EF4-FFF2-40B4-BE49-F238E27FC236}">
                <a16:creationId xmlns:a16="http://schemas.microsoft.com/office/drawing/2014/main" id="{BA1057DF-7A8E-4F32-B8E3-41FE5E749FBE}"/>
              </a:ext>
            </a:extLst>
          </p:cNvPr>
          <p:cNvSpPr>
            <a:spLocks noGrp="1"/>
          </p:cNvSpPr>
          <p:nvPr>
            <p:ph idx="1"/>
          </p:nvPr>
        </p:nvSpPr>
        <p:spPr>
          <a:xfrm>
            <a:off x="6940296" y="2268496"/>
            <a:ext cx="4668256" cy="3181684"/>
          </a:xfrm>
        </p:spPr>
        <p:txBody>
          <a:bodyPr anchor="t">
            <a:noAutofit/>
          </a:bodyPr>
          <a:lstStyle/>
          <a:p>
            <a:pPr marL="0" indent="0">
              <a:buNone/>
            </a:pPr>
            <a:r>
              <a:rPr lang="pt-BR" sz="2000" dirty="0"/>
              <a:t>Negociação </a:t>
            </a:r>
            <a:r>
              <a:rPr lang="pt-BR" sz="2000" b="1" dirty="0"/>
              <a:t>ganha-ganha</a:t>
            </a:r>
            <a:r>
              <a:rPr lang="pt-BR" sz="2000" dirty="0"/>
              <a:t> é basicamente a situação em que os dois saem ganhando, ainda que um dos lados tenha que ceder em algo. Para que seja caracterizado como uma negociação ganha-ganha, ambos têm que estar satisfeitos com a solução tomada, ainda que os pensamentos sejam opostos. (</a:t>
            </a:r>
            <a:r>
              <a:rPr lang="pt-BR" sz="2000" dirty="0" err="1"/>
              <a:t>Garbelini</a:t>
            </a:r>
            <a:r>
              <a:rPr lang="pt-BR" sz="2000" dirty="0"/>
              <a:t>, 2016) Para que se possa chegar a um resultado em que ambas saem “ganhando” ou ainda, tendo o menor prejuízo possível, é necessário que as partes ajam com companheirismo, tentando ter empatia uma pela outra, assim ampliam as possibilidades com objetivo de acordo comum. </a:t>
            </a:r>
            <a:endParaRPr lang="en-US" sz="2000" dirty="0"/>
          </a:p>
        </p:txBody>
      </p:sp>
      <p:sp>
        <p:nvSpPr>
          <p:cNvPr id="4" name="AutoShape 2">
            <a:extLst>
              <a:ext uri="{FF2B5EF4-FFF2-40B4-BE49-F238E27FC236}">
                <a16:creationId xmlns:a16="http://schemas.microsoft.com/office/drawing/2014/main" id="{FDAE27CD-D1F2-4751-93CD-3F1861E996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620718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274F2-53E1-4FFE-9833-97D2BC045501}"/>
              </a:ext>
            </a:extLst>
          </p:cNvPr>
          <p:cNvSpPr>
            <a:spLocks noGrp="1"/>
          </p:cNvSpPr>
          <p:nvPr>
            <p:ph type="title"/>
          </p:nvPr>
        </p:nvSpPr>
        <p:spPr>
          <a:xfrm>
            <a:off x="6940296" y="804334"/>
            <a:ext cx="4668257" cy="1325563"/>
          </a:xfrm>
        </p:spPr>
        <p:txBody>
          <a:bodyPr>
            <a:normAutofit/>
          </a:bodyPr>
          <a:lstStyle/>
          <a:p>
            <a:r>
              <a:rPr lang="pt-BR" b="1" i="0" dirty="0">
                <a:effectLst/>
                <a:latin typeface="YACkoClDb3M 0"/>
              </a:rPr>
              <a:t>Quais os tipos de Negociação?</a:t>
            </a:r>
            <a:endParaRPr lang="pt-BR" dirty="0"/>
          </a:p>
        </p:txBody>
      </p:sp>
      <p:sp>
        <p:nvSpPr>
          <p:cNvPr id="30" name="Freeform: Shape 29">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Espaço Reservado para Conteúdo 7" descr="Homem sentado na cadeira&#10;&#10;Descrição gerada automaticamente com confiança média">
            <a:extLst>
              <a:ext uri="{FF2B5EF4-FFF2-40B4-BE49-F238E27FC236}">
                <a16:creationId xmlns:a16="http://schemas.microsoft.com/office/drawing/2014/main" id="{FA9ECFDC-4A59-4662-87E5-08D16910BC37}"/>
              </a:ext>
            </a:extLst>
          </p:cNvPr>
          <p:cNvPicPr>
            <a:picLocks noChangeAspect="1"/>
          </p:cNvPicPr>
          <p:nvPr/>
        </p:nvPicPr>
        <p:blipFill rotWithShape="1">
          <a:blip r:embed="rId2">
            <a:extLst>
              <a:ext uri="{28A0092B-C50C-407E-A947-70E740481C1C}">
                <a14:useLocalDpi xmlns:a14="http://schemas.microsoft.com/office/drawing/2010/main" val="0"/>
              </a:ext>
            </a:extLst>
          </a:blip>
          <a:srcRect l="15618" r="8715"/>
          <a:stretch/>
        </p:blipFill>
        <p:spPr>
          <a:xfrm>
            <a:off x="3505863" y="2648008"/>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11" name="Imagem 10" descr="Desenho de um cachorro&#10;&#10;Descrição gerada automaticamente com confiança média">
            <a:extLst>
              <a:ext uri="{FF2B5EF4-FFF2-40B4-BE49-F238E27FC236}">
                <a16:creationId xmlns:a16="http://schemas.microsoft.com/office/drawing/2014/main" id="{1615A9BF-CB57-4A92-B770-88CCC9F961CB}"/>
              </a:ext>
            </a:extLst>
          </p:cNvPr>
          <p:cNvPicPr>
            <a:picLocks noChangeAspect="1"/>
          </p:cNvPicPr>
          <p:nvPr/>
        </p:nvPicPr>
        <p:blipFill rotWithShape="1">
          <a:blip r:embed="rId3">
            <a:extLst>
              <a:ext uri="{28A0092B-C50C-407E-A947-70E740481C1C}">
                <a14:useLocalDpi xmlns:a14="http://schemas.microsoft.com/office/drawing/2010/main" val="0"/>
              </a:ext>
            </a:extLst>
          </a:blip>
          <a:srcRect l="16931" r="17392" b="2"/>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13" name="Imagem 12" descr="Desenho de uma pessoa&#10;&#10;Descrição gerada automaticamente com confiança baixa">
            <a:extLst>
              <a:ext uri="{FF2B5EF4-FFF2-40B4-BE49-F238E27FC236}">
                <a16:creationId xmlns:a16="http://schemas.microsoft.com/office/drawing/2014/main" id="{5C175F27-2E5E-4920-8C8D-07248A204F63}"/>
              </a:ext>
            </a:extLst>
          </p:cNvPr>
          <p:cNvPicPr>
            <a:picLocks noChangeAspect="1"/>
          </p:cNvPicPr>
          <p:nvPr/>
        </p:nvPicPr>
        <p:blipFill rotWithShape="1">
          <a:blip r:embed="rId4">
            <a:extLst>
              <a:ext uri="{28A0092B-C50C-407E-A947-70E740481C1C}">
                <a14:useLocalDpi xmlns:a14="http://schemas.microsoft.com/office/drawing/2010/main" val="0"/>
              </a:ext>
            </a:extLst>
          </a:blip>
          <a:srcRect t="18961" r="-1" b="5393"/>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25" name="Content Placeholder 16">
            <a:extLst>
              <a:ext uri="{FF2B5EF4-FFF2-40B4-BE49-F238E27FC236}">
                <a16:creationId xmlns:a16="http://schemas.microsoft.com/office/drawing/2014/main" id="{BA1057DF-7A8E-4F32-B8E3-41FE5E749FBE}"/>
              </a:ext>
            </a:extLst>
          </p:cNvPr>
          <p:cNvSpPr>
            <a:spLocks noGrp="1"/>
          </p:cNvSpPr>
          <p:nvPr>
            <p:ph idx="1"/>
          </p:nvPr>
        </p:nvSpPr>
        <p:spPr>
          <a:xfrm>
            <a:off x="6940295" y="2268496"/>
            <a:ext cx="4907147" cy="3181684"/>
          </a:xfrm>
        </p:spPr>
        <p:txBody>
          <a:bodyPr anchor="t">
            <a:noAutofit/>
          </a:bodyPr>
          <a:lstStyle/>
          <a:p>
            <a:pPr marL="0" indent="0">
              <a:buNone/>
            </a:pPr>
            <a:r>
              <a:rPr lang="pt-BR" sz="1800" dirty="0"/>
              <a:t>Negociação </a:t>
            </a:r>
            <a:r>
              <a:rPr lang="pt-BR" sz="1800" b="1" dirty="0"/>
              <a:t>perde-ganha</a:t>
            </a:r>
            <a:r>
              <a:rPr lang="pt-BR" sz="1800" dirty="0"/>
              <a:t> pode ser definida como uma parte perde, a outra saí ganhando. Esse tipo de negociação normalmente ocorre quando é necessário resolver algo que não pode esperar, como um conflito por exemplo. Ela não se preocupa em manter um relacionamento agradável entre as partes, pois visto que um lado saíra perdendo, o bom relacionamento será impossível. (</a:t>
            </a:r>
            <a:r>
              <a:rPr lang="pt-BR" sz="1800" dirty="0" err="1"/>
              <a:t>Garbelini</a:t>
            </a:r>
            <a:r>
              <a:rPr lang="pt-BR" sz="1800" dirty="0"/>
              <a:t>, 2016) Normalmente as partes só estão interessadas em sair beneficiadas, virando uma verdadeira briga, geralmente quando isso ocorre, as partes agem de má fé, usando de mentiras, informações inventadas etc. Geralmente a pessoa que perde, saí com sentimentos ilusórios de que foi a melhor negociação, ou seja, saí fragilizado emocionalmente. (</a:t>
            </a:r>
            <a:r>
              <a:rPr lang="pt-BR" sz="1800" dirty="0" err="1"/>
              <a:t>Garbelini</a:t>
            </a:r>
            <a:r>
              <a:rPr lang="pt-BR" sz="1800" dirty="0"/>
              <a:t>, 2016) </a:t>
            </a:r>
            <a:endParaRPr lang="en-US" dirty="0"/>
          </a:p>
        </p:txBody>
      </p:sp>
      <p:sp>
        <p:nvSpPr>
          <p:cNvPr id="4" name="AutoShape 2">
            <a:extLst>
              <a:ext uri="{FF2B5EF4-FFF2-40B4-BE49-F238E27FC236}">
                <a16:creationId xmlns:a16="http://schemas.microsoft.com/office/drawing/2014/main" id="{FDAE27CD-D1F2-4751-93CD-3F1861E996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440563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274F2-53E1-4FFE-9833-97D2BC045501}"/>
              </a:ext>
            </a:extLst>
          </p:cNvPr>
          <p:cNvSpPr>
            <a:spLocks noGrp="1"/>
          </p:cNvSpPr>
          <p:nvPr>
            <p:ph type="title"/>
          </p:nvPr>
        </p:nvSpPr>
        <p:spPr>
          <a:xfrm>
            <a:off x="6940296" y="804334"/>
            <a:ext cx="4668257" cy="1325563"/>
          </a:xfrm>
        </p:spPr>
        <p:txBody>
          <a:bodyPr>
            <a:normAutofit/>
          </a:bodyPr>
          <a:lstStyle/>
          <a:p>
            <a:r>
              <a:rPr lang="pt-BR" b="1" i="0" dirty="0">
                <a:effectLst/>
                <a:latin typeface="YACkoClDb3M 0"/>
              </a:rPr>
              <a:t>Quais os tipos de Negociação?</a:t>
            </a:r>
            <a:endParaRPr lang="pt-BR" dirty="0"/>
          </a:p>
        </p:txBody>
      </p:sp>
      <p:sp>
        <p:nvSpPr>
          <p:cNvPr id="30" name="Freeform: Shape 29">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Espaço Reservado para Conteúdo 7" descr="Homem sentado na cadeira&#10;&#10;Descrição gerada automaticamente com confiança média">
            <a:extLst>
              <a:ext uri="{FF2B5EF4-FFF2-40B4-BE49-F238E27FC236}">
                <a16:creationId xmlns:a16="http://schemas.microsoft.com/office/drawing/2014/main" id="{FA9ECFDC-4A59-4662-87E5-08D16910BC37}"/>
              </a:ext>
            </a:extLst>
          </p:cNvPr>
          <p:cNvPicPr>
            <a:picLocks noChangeAspect="1"/>
          </p:cNvPicPr>
          <p:nvPr/>
        </p:nvPicPr>
        <p:blipFill rotWithShape="1">
          <a:blip r:embed="rId2">
            <a:extLst>
              <a:ext uri="{28A0092B-C50C-407E-A947-70E740481C1C}">
                <a14:useLocalDpi xmlns:a14="http://schemas.microsoft.com/office/drawing/2010/main" val="0"/>
              </a:ext>
            </a:extLst>
          </a:blip>
          <a:srcRect l="15618" r="8715"/>
          <a:stretch/>
        </p:blipFill>
        <p:spPr>
          <a:xfrm>
            <a:off x="3505863" y="2648008"/>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11" name="Imagem 10" descr="Desenho de um cachorro&#10;&#10;Descrição gerada automaticamente com confiança média">
            <a:extLst>
              <a:ext uri="{FF2B5EF4-FFF2-40B4-BE49-F238E27FC236}">
                <a16:creationId xmlns:a16="http://schemas.microsoft.com/office/drawing/2014/main" id="{1615A9BF-CB57-4A92-B770-88CCC9F961CB}"/>
              </a:ext>
            </a:extLst>
          </p:cNvPr>
          <p:cNvPicPr>
            <a:picLocks noChangeAspect="1"/>
          </p:cNvPicPr>
          <p:nvPr/>
        </p:nvPicPr>
        <p:blipFill rotWithShape="1">
          <a:blip r:embed="rId3">
            <a:extLst>
              <a:ext uri="{28A0092B-C50C-407E-A947-70E740481C1C}">
                <a14:useLocalDpi xmlns:a14="http://schemas.microsoft.com/office/drawing/2010/main" val="0"/>
              </a:ext>
            </a:extLst>
          </a:blip>
          <a:srcRect l="16931" r="17392" b="2"/>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13" name="Imagem 12" descr="Desenho de uma pessoa&#10;&#10;Descrição gerada automaticamente com confiança baixa">
            <a:extLst>
              <a:ext uri="{FF2B5EF4-FFF2-40B4-BE49-F238E27FC236}">
                <a16:creationId xmlns:a16="http://schemas.microsoft.com/office/drawing/2014/main" id="{5C175F27-2E5E-4920-8C8D-07248A204F63}"/>
              </a:ext>
            </a:extLst>
          </p:cNvPr>
          <p:cNvPicPr>
            <a:picLocks noChangeAspect="1"/>
          </p:cNvPicPr>
          <p:nvPr/>
        </p:nvPicPr>
        <p:blipFill rotWithShape="1">
          <a:blip r:embed="rId4">
            <a:extLst>
              <a:ext uri="{28A0092B-C50C-407E-A947-70E740481C1C}">
                <a14:useLocalDpi xmlns:a14="http://schemas.microsoft.com/office/drawing/2010/main" val="0"/>
              </a:ext>
            </a:extLst>
          </a:blip>
          <a:srcRect t="18961" r="-1" b="5393"/>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25" name="Content Placeholder 16">
            <a:extLst>
              <a:ext uri="{FF2B5EF4-FFF2-40B4-BE49-F238E27FC236}">
                <a16:creationId xmlns:a16="http://schemas.microsoft.com/office/drawing/2014/main" id="{BA1057DF-7A8E-4F32-B8E3-41FE5E749FBE}"/>
              </a:ext>
            </a:extLst>
          </p:cNvPr>
          <p:cNvSpPr>
            <a:spLocks noGrp="1"/>
          </p:cNvSpPr>
          <p:nvPr>
            <p:ph idx="1"/>
          </p:nvPr>
        </p:nvSpPr>
        <p:spPr>
          <a:xfrm>
            <a:off x="6940295" y="2268496"/>
            <a:ext cx="4907147" cy="3181684"/>
          </a:xfrm>
        </p:spPr>
        <p:txBody>
          <a:bodyPr anchor="t">
            <a:noAutofit/>
          </a:bodyPr>
          <a:lstStyle/>
          <a:p>
            <a:pPr marL="0" indent="0">
              <a:buNone/>
            </a:pPr>
            <a:r>
              <a:rPr lang="pt-BR" sz="2000" dirty="0"/>
              <a:t>A negociação </a:t>
            </a:r>
            <a:r>
              <a:rPr lang="pt-BR" sz="2000" b="1" dirty="0"/>
              <a:t>perde-perde</a:t>
            </a:r>
            <a:r>
              <a:rPr lang="pt-BR" sz="2000" dirty="0"/>
              <a:t> pode ser explicada facilmente da seguinte forma, ambos os lados ficam preocupados em não deixar o outro ganhar e consequentemente não se importam com a negociação em si, isto é, todos buscam a vitória acima de tudo. (</a:t>
            </a:r>
            <a:r>
              <a:rPr lang="pt-BR" sz="2000" dirty="0" err="1"/>
              <a:t>Garbelini</a:t>
            </a:r>
            <a:r>
              <a:rPr lang="pt-BR" sz="2000" dirty="0"/>
              <a:t>, 2016). Nesse tipo de negociação, os lados buscam objetivos injustos, não possuem empatia, não cedem, não fazem trocas, todos somente pensam em si mesmo. Sendo assim, o resultado se torna fácil de prever, nenhum dos lados alcança seus objetivos.</a:t>
            </a:r>
            <a:endParaRPr lang="en-US" sz="2000" dirty="0"/>
          </a:p>
        </p:txBody>
      </p:sp>
      <p:sp>
        <p:nvSpPr>
          <p:cNvPr id="4" name="AutoShape 2">
            <a:extLst>
              <a:ext uri="{FF2B5EF4-FFF2-40B4-BE49-F238E27FC236}">
                <a16:creationId xmlns:a16="http://schemas.microsoft.com/office/drawing/2014/main" id="{FDAE27CD-D1F2-4751-93CD-3F1861E996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690761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EBE8BBC63C5E9498562D459474E0380" ma:contentTypeVersion="13" ma:contentTypeDescription="Crie um novo documento." ma:contentTypeScope="" ma:versionID="998585cca738ed70aa549efe7bae645f">
  <xsd:schema xmlns:xsd="http://www.w3.org/2001/XMLSchema" xmlns:xs="http://www.w3.org/2001/XMLSchema" xmlns:p="http://schemas.microsoft.com/office/2006/metadata/properties" xmlns:ns3="865c45fc-867a-4011-9e7a-87c69d7cc283" xmlns:ns4="d37d15bc-604d-4012-b8c0-06eadae2bc49" targetNamespace="http://schemas.microsoft.com/office/2006/metadata/properties" ma:root="true" ma:fieldsID="6acffe1718c7353195c84033b71a4297" ns3:_="" ns4:_="">
    <xsd:import namespace="865c45fc-867a-4011-9e7a-87c69d7cc283"/>
    <xsd:import namespace="d37d15bc-604d-4012-b8c0-06eadae2bc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c45fc-867a-4011-9e7a-87c69d7cc283" elementFormDefault="qualified">
    <xsd:import namespace="http://schemas.microsoft.com/office/2006/documentManagement/types"/>
    <xsd:import namespace="http://schemas.microsoft.com/office/infopath/2007/PartnerControls"/>
    <xsd:element name="SharedWithUsers" ma:index="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internalName="SharedWithDetails" ma:readOnly="true">
      <xsd:simpleType>
        <xsd:restriction base="dms:Note">
          <xsd:maxLength value="255"/>
        </xsd:restriction>
      </xsd:simpleType>
    </xsd:element>
    <xsd:element name="SharingHintHash" ma:index="10" nillable="true" ma:displayName="Hash de Dica de Compartilhamento"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7d15bc-604d-4012-b8c0-06eadae2bc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7B44CC-51BC-43C8-85A9-E3BD9A3F09B3}">
  <ds:schemaRefs>
    <ds:schemaRef ds:uri="http://www.w3.org/XML/1998/namespace"/>
    <ds:schemaRef ds:uri="http://purl.org/dc/dcmitype/"/>
    <ds:schemaRef ds:uri="http://schemas.microsoft.com/office/2006/documentManagement/types"/>
    <ds:schemaRef ds:uri="865c45fc-867a-4011-9e7a-87c69d7cc283"/>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 ds:uri="d37d15bc-604d-4012-b8c0-06eadae2bc49"/>
  </ds:schemaRefs>
</ds:datastoreItem>
</file>

<file path=customXml/itemProps2.xml><?xml version="1.0" encoding="utf-8"?>
<ds:datastoreItem xmlns:ds="http://schemas.openxmlformats.org/officeDocument/2006/customXml" ds:itemID="{223390B3-55E6-4D43-A199-366EDAC72A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c45fc-867a-4011-9e7a-87c69d7cc283"/>
    <ds:schemaRef ds:uri="d37d15bc-604d-4012-b8c0-06eadae2bc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C0FB54-88ED-4264-A37B-3CB24B3DAC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TotalTime>
  <Words>725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Arial</vt:lpstr>
      <vt:lpstr>Calibri</vt:lpstr>
      <vt:lpstr>Calibri Light</vt:lpstr>
      <vt:lpstr>YACgES_-lms 0</vt:lpstr>
      <vt:lpstr>YACkoClDb3M 0</vt:lpstr>
      <vt:lpstr>Tema do Office</vt:lpstr>
      <vt:lpstr>Negociação</vt:lpstr>
      <vt:lpstr>Quem somos nós?</vt:lpstr>
      <vt:lpstr>O objetivo da Negociação</vt:lpstr>
      <vt:lpstr>Por que você precisa saber negociar?</vt:lpstr>
      <vt:lpstr>Afinal, o que é a negociação?</vt:lpstr>
      <vt:lpstr>Onde ela está presente?</vt:lpstr>
      <vt:lpstr>Quais os tipos de Negociação?</vt:lpstr>
      <vt:lpstr>Quais os tipos de Negociação?</vt:lpstr>
      <vt:lpstr>Quais os tipos de Negociação?</vt:lpstr>
      <vt:lpstr>Habilidades de um Negociador</vt:lpstr>
      <vt:lpstr>Educação Corporativa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Negociação</dc:title>
  <dc:creator>LETICIA FIRME LEANDRO</dc:creator>
  <cp:lastModifiedBy>LETICIA FIRME LEANDRO</cp:lastModifiedBy>
  <cp:revision>11</cp:revision>
  <dcterms:created xsi:type="dcterms:W3CDTF">2021-06-11T22:35:06Z</dcterms:created>
  <dcterms:modified xsi:type="dcterms:W3CDTF">2021-06-19T01:17:34Z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0x010100BEBE8BBC63C5E9498562D459474E0380</vt:lpwstr>
  </property>
</Properties>
</file>