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77" r:id="rId10"/>
    <p:sldId id="270" r:id="rId11"/>
    <p:sldId id="271" r:id="rId12"/>
    <p:sldId id="278" r:id="rId13"/>
    <p:sldId id="264" r:id="rId14"/>
    <p:sldId id="272" r:id="rId15"/>
    <p:sldId id="273" r:id="rId16"/>
    <p:sldId id="274" r:id="rId17"/>
    <p:sldId id="275" r:id="rId18"/>
    <p:sldId id="276" r:id="rId19"/>
    <p:sldId id="265" r:id="rId20"/>
    <p:sldId id="267" r:id="rId21"/>
    <p:sldId id="266" r:id="rId22"/>
    <p:sldId id="268" r:id="rId23"/>
    <p:sldId id="26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516B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86703" autoAdjust="0"/>
  </p:normalViewPr>
  <p:slideViewPr>
    <p:cSldViewPr>
      <p:cViewPr varScale="1">
        <p:scale>
          <a:sx n="63" d="100"/>
          <a:sy n="63" d="100"/>
        </p:scale>
        <p:origin x="13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04788-4A5E-435B-94BC-4957DBEBF5C3}" type="datetimeFigureOut">
              <a:rPr lang="pt-BR" smtClean="0"/>
              <a:pPr/>
              <a:t>23/11/2020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7B35-683A-4B97-85DE-FA81C0CB39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1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67B35-683A-4B97-85DE-FA81C0CB39F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1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67B35-683A-4B97-85DE-FA81C0CB39F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11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67B35-683A-4B97-85DE-FA81C0CB39F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49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67B35-683A-4B97-85DE-FA81C0CB39F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89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67B35-683A-4B97-85DE-FA81C0CB39F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25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67B35-683A-4B97-85DE-FA81C0CB39F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08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23/11/2020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23/11/2020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23/11/2020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23/11/2020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23/11/2020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23/11/2020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23/11/2020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052B4F-9792-4DB0-B765-432C9A1E9FF1}" type="datetimeFigureOut">
              <a:rPr lang="pt-BR" smtClean="0"/>
              <a:pPr/>
              <a:t>23/11/2020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image001.jpg@01CCEA31.0F69C9B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cid:image001.jpg@01CCEA31.0F69C9B0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cid:image001.jpg@01CCEA31.0F69C9B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cid:image001.jpg@01CCEA31.0F69C9B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cid:image001.jpg@01CCEA31.0F69C9B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cid:image001.jpg@01CCEA31.0F69C9B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cid:image001.jpg@01CCEA31.0F69C9B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3429000"/>
            <a:ext cx="7344816" cy="158417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b="1" dirty="0"/>
              <a:t>Identificação de Vértices Centrais em Grafos com a Aplicação do Algoritmo de Floyd-Warshall em GPU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7380" y="1052736"/>
            <a:ext cx="6400800" cy="14401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pt-BR" sz="2800" b="1" dirty="0">
                <a:solidFill>
                  <a:schemeClr val="tx1"/>
                </a:solidFill>
              </a:rPr>
              <a:t>Grupo A</a:t>
            </a:r>
          </a:p>
          <a:p>
            <a:pPr algn="r">
              <a:spcBef>
                <a:spcPts val="0"/>
              </a:spcBef>
            </a:pPr>
            <a:endParaRPr lang="pt-BR" sz="800" b="1" dirty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pt-BR" sz="2200" b="1" dirty="0">
                <a:solidFill>
                  <a:schemeClr val="tx1"/>
                </a:solidFill>
              </a:rPr>
              <a:t>Bruno de Jesus Viana</a:t>
            </a:r>
          </a:p>
          <a:p>
            <a:pPr algn="r">
              <a:spcBef>
                <a:spcPts val="0"/>
              </a:spcBef>
            </a:pPr>
            <a:r>
              <a:rPr lang="pt-BR" sz="2200" b="1" dirty="0">
                <a:solidFill>
                  <a:schemeClr val="tx1"/>
                </a:solidFill>
              </a:rPr>
              <a:t>João Victor Rezende</a:t>
            </a:r>
          </a:p>
          <a:p>
            <a:pPr algn="r">
              <a:spcBef>
                <a:spcPts val="0"/>
              </a:spcBef>
            </a:pPr>
            <a:r>
              <a:rPr lang="pt-BR" sz="2200" b="1" dirty="0">
                <a:solidFill>
                  <a:schemeClr val="tx1"/>
                </a:solidFill>
              </a:rPr>
              <a:t>Pedro Leon </a:t>
            </a:r>
            <a:r>
              <a:rPr lang="pt-BR" sz="2200" b="1" dirty="0" err="1">
                <a:solidFill>
                  <a:schemeClr val="tx1"/>
                </a:solidFill>
              </a:rPr>
              <a:t>Paranayba</a:t>
            </a:r>
            <a:r>
              <a:rPr lang="pt-BR" sz="2200" b="1" dirty="0">
                <a:solidFill>
                  <a:schemeClr val="tx1"/>
                </a:solidFill>
              </a:rPr>
              <a:t> </a:t>
            </a:r>
            <a:r>
              <a:rPr lang="pt-BR" sz="2200" b="1" dirty="0" err="1">
                <a:solidFill>
                  <a:schemeClr val="tx1"/>
                </a:solidFill>
              </a:rPr>
              <a:t>Clerot</a:t>
            </a:r>
            <a:endParaRPr lang="pt-BR" sz="2200" b="1" dirty="0">
              <a:solidFill>
                <a:schemeClr val="tx1"/>
              </a:solidFill>
            </a:endParaRPr>
          </a:p>
        </p:txBody>
      </p:sp>
      <p:pic>
        <p:nvPicPr>
          <p:cNvPr id="6" name="Imagem 5" descr="Logo-IESB-Centro-Universitario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6" y="5955382"/>
            <a:ext cx="3524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28"/>
    </mc:Choice>
    <mc:Fallback xmlns="">
      <p:transition spd="slow" advTm="124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Cálculo do Centro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F38E0C-FC00-402B-AEF4-DAC0A70A7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51" y="1417320"/>
            <a:ext cx="7698237" cy="35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3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 err="1"/>
              <a:t>Cáculo</a:t>
            </a:r>
            <a:r>
              <a:rPr lang="pt-BR" sz="3600" b="1" dirty="0"/>
              <a:t> do Centro - Continuação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935F3A-E5A3-46AA-B942-2119251D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4" y="1389504"/>
            <a:ext cx="7724014" cy="508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Chamada das Funções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E04545-E2BC-4A6F-BE4F-3045685CA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31" y="1417320"/>
            <a:ext cx="7536626" cy="46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6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 err="1"/>
              <a:t>Algortimo</a:t>
            </a:r>
            <a:r>
              <a:rPr lang="pt-BR" sz="3600" b="1" dirty="0"/>
              <a:t> Paralelo (Kernel)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AA1A9D-753C-4D7B-9E6B-848C2167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36" y="2204864"/>
            <a:ext cx="7746064" cy="225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2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Declaração das Variáveis </a:t>
            </a:r>
            <a:r>
              <a:rPr lang="pt-BR" sz="3600" b="1" dirty="0" err="1"/>
              <a:t>OpenCL</a:t>
            </a:r>
            <a:endParaRPr lang="pt-BR" sz="36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DB45EB-2884-436A-A49E-F28626DF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415792"/>
            <a:ext cx="5152616" cy="49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5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Chamada das Funções </a:t>
            </a:r>
            <a:r>
              <a:rPr lang="pt-BR" sz="3600" b="1" dirty="0" err="1"/>
              <a:t>OPenCL</a:t>
            </a:r>
            <a:endParaRPr lang="pt-BR" sz="36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FE7762-7947-4E8F-BCC7-EEDE7C3F9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0" y="2852936"/>
            <a:ext cx="7538832" cy="33123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4BBDC3-888E-4707-A73C-4365D4A3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68" y="1552006"/>
            <a:ext cx="7542194" cy="10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8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Chamada das Funções </a:t>
            </a:r>
            <a:r>
              <a:rPr lang="pt-BR" sz="3600" b="1" dirty="0" err="1"/>
              <a:t>OPenCL</a:t>
            </a:r>
            <a:endParaRPr lang="pt-BR" sz="36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531E77-F5FE-4F90-A6A9-C2B20C36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94" y="1628800"/>
            <a:ext cx="7629950" cy="40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1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Chamada das Funções </a:t>
            </a:r>
            <a:r>
              <a:rPr lang="pt-BR" sz="3600" b="1" dirty="0" err="1"/>
              <a:t>OPenCL</a:t>
            </a:r>
            <a:endParaRPr lang="pt-BR" sz="36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9EFF0E-5EEB-4E96-B15F-D3E0B814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399766"/>
            <a:ext cx="7386024" cy="518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Chamada das Funções </a:t>
            </a:r>
            <a:r>
              <a:rPr lang="pt-BR" sz="3600" b="1" dirty="0" err="1"/>
              <a:t>OPenCL</a:t>
            </a:r>
            <a:endParaRPr lang="pt-BR" sz="36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217C6B-FDA5-4B6D-A593-492CA02D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46" y="1556792"/>
            <a:ext cx="7738742" cy="12961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FFD341A-B1C1-4DFD-9DFA-935A3B6A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97" y="3212976"/>
            <a:ext cx="769750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1801D9-4856-4C39-A1CC-BFAE1E5D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74390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4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810898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/>
              <a:t>Objetivos</a:t>
            </a:r>
          </a:p>
        </p:txBody>
      </p:sp>
      <p:pic>
        <p:nvPicPr>
          <p:cNvPr id="3" name="Imagem 2" descr="Logo-IESB-Centro-Universitario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6" y="5955382"/>
            <a:ext cx="3524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/>
          <p:cNvSpPr txBox="1"/>
          <p:nvPr/>
        </p:nvSpPr>
        <p:spPr>
          <a:xfrm>
            <a:off x="1331640" y="1071546"/>
            <a:ext cx="749808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Objetivo</a:t>
            </a:r>
            <a:r>
              <a:rPr lang="en-US" sz="2800" b="1" dirty="0"/>
              <a:t> </a:t>
            </a:r>
            <a:r>
              <a:rPr lang="en-US" sz="2800" b="1" dirty="0" err="1"/>
              <a:t>Geral</a:t>
            </a: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Desenvolver uma versão paralela do algoritmo de Floyd-Warshall para implementação em </a:t>
            </a:r>
            <a:r>
              <a:rPr lang="pt-BR" sz="2400" b="1" dirty="0" err="1"/>
              <a:t>GPU’s</a:t>
            </a:r>
            <a:r>
              <a:rPr lang="pt-BR" sz="2400" b="1" dirty="0"/>
              <a:t>, que seja eficiente na resolução de problemas complexos, escaláveis e que demandam redução do tempo de processamento e resposta, especificamente na identificação do vértice central de um grafo analisado.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pt-BR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58"/>
    </mc:Choice>
    <mc:Fallback xmlns="">
      <p:transition spd="slow" advTm="1148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A4701D-F890-4FAC-9A30-CCEBA6B9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628800"/>
            <a:ext cx="74199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38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644350-D729-44CF-BE9F-1CD9348E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72" y="1772816"/>
            <a:ext cx="7448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25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B0ADAE-0EF3-4EC5-BCBB-0B20178B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13" y="1844824"/>
            <a:ext cx="74580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8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606F3E-6CA1-421C-9519-FD7C68AD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318738"/>
            <a:ext cx="7056784" cy="534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5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810898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/>
              <a:t>Objetivos</a:t>
            </a:r>
          </a:p>
        </p:txBody>
      </p:sp>
      <p:pic>
        <p:nvPicPr>
          <p:cNvPr id="3" name="Imagem 2" descr="Logo-IESB-Centro-Universitario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6" y="5955382"/>
            <a:ext cx="3524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/>
          <p:cNvSpPr txBox="1"/>
          <p:nvPr/>
        </p:nvSpPr>
        <p:spPr>
          <a:xfrm>
            <a:off x="1331640" y="1071546"/>
            <a:ext cx="74980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Objetivos</a:t>
            </a:r>
            <a:r>
              <a:rPr lang="en-US" sz="2800" b="1" dirty="0"/>
              <a:t> </a:t>
            </a:r>
            <a:r>
              <a:rPr lang="en-US" sz="2800" b="1" dirty="0" err="1"/>
              <a:t>Específicos</a:t>
            </a: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Desenvolver uma estrutura de dados que possibilite a aplicação do algoritmo em estudo;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Implementar o algoritmo, em sua versão sequencial em linguagem C e verificar o seu desempenho na resolução do problema proposto;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Implementar uma versão do algoritmo utilizando programação paralela na </a:t>
            </a:r>
            <a:r>
              <a:rPr lang="pt-BR" sz="2200" b="1" dirty="0" err="1"/>
              <a:t>Aquitetura</a:t>
            </a:r>
            <a:r>
              <a:rPr lang="pt-BR" sz="2200" b="1" dirty="0"/>
              <a:t> </a:t>
            </a:r>
            <a:r>
              <a:rPr lang="pt-BR" sz="2200" b="1" dirty="0" err="1"/>
              <a:t>OpenCL</a:t>
            </a:r>
            <a:r>
              <a:rPr lang="pt-BR" sz="2200" b="1" dirty="0"/>
              <a:t>, que seja compatível com a implementação em GPU, e verificar o seu desempenho na resolução do problema proposto;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Comparar os desempenhos auferidos, analisando as vantagens e desvantagens, se houverem.</a:t>
            </a: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0784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58"/>
    </mc:Choice>
    <mc:Fallback xmlns="">
      <p:transition spd="slow" advTm="1148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810898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/>
              <a:t>Referencial Teórico</a:t>
            </a:r>
          </a:p>
        </p:txBody>
      </p:sp>
      <p:pic>
        <p:nvPicPr>
          <p:cNvPr id="3" name="Imagem 2" descr="Logo-IESB-Centro-Universitario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6" y="5955382"/>
            <a:ext cx="3524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/>
          <p:cNvSpPr txBox="1"/>
          <p:nvPr/>
        </p:nvSpPr>
        <p:spPr>
          <a:xfrm>
            <a:off x="1331640" y="1071546"/>
            <a:ext cx="749808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Grafos</a:t>
            </a: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Representação de conjuntos de nós (vértices) conectados por arestas (arcos);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Grafo Dígrafo ou Direcionado: pares ordenados sem simetria;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Grafo Completo: Todos os vértices estão conectados entre si;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Grafo Denso: Contém elevado número de arestas;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Grafo Esparso: Número Baixo de Arestas;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Graus do Grafo: Número de vértices que tem um determinado nó como origem (saída) ou destino (entrada);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Grafo Ponderado: As arestas possuem valores (custo) atribuídos a elas;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246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58"/>
    </mc:Choice>
    <mc:Fallback xmlns="">
      <p:transition spd="slow" advTm="1148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810898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/>
              <a:t>Referencial Teórico</a:t>
            </a:r>
          </a:p>
        </p:txBody>
      </p:sp>
      <p:pic>
        <p:nvPicPr>
          <p:cNvPr id="3" name="Imagem 2" descr="Logo-IESB-Centro-Universitario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6" y="5955382"/>
            <a:ext cx="3524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/>
          <p:cNvSpPr txBox="1"/>
          <p:nvPr/>
        </p:nvSpPr>
        <p:spPr>
          <a:xfrm>
            <a:off x="1331640" y="1071546"/>
            <a:ext cx="74980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Alogoritmo</a:t>
            </a:r>
            <a:r>
              <a:rPr lang="en-US" sz="2800" b="1" dirty="0"/>
              <a:t> de Floyd-</a:t>
            </a:r>
            <a:r>
              <a:rPr lang="en-US" sz="2800" b="1" dirty="0" err="1"/>
              <a:t>Warshall</a:t>
            </a: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Calcula o menor caminho existente entre todos os pares de vértices do grafo;</a:t>
            </a:r>
          </a:p>
          <a:p>
            <a:pPr algn="just"/>
            <a:endParaRPr lang="pt-BR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Percorre uma Matriz de adjacências ponderada e retorna uma Matriz de Distâncias;</a:t>
            </a:r>
          </a:p>
          <a:p>
            <a:pPr algn="just"/>
            <a:endParaRPr lang="pt-BR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Admite arestas com custo negativo, mas não permite ciclos com peso negativo;</a:t>
            </a:r>
          </a:p>
          <a:p>
            <a:pPr algn="just"/>
            <a:endParaRPr lang="pt-BR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Utiliza o conceito de vértice intermediário;</a:t>
            </a:r>
          </a:p>
          <a:p>
            <a:pPr algn="just"/>
            <a:endParaRPr lang="pt-BR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Possui complexidade de tempo O(|V|</a:t>
            </a:r>
            <a:r>
              <a:rPr lang="pt-BR" sz="2400" b="1" baseline="30000" dirty="0"/>
              <a:t>3</a:t>
            </a:r>
            <a:r>
              <a:rPr lang="pt-BR" sz="24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0198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58"/>
    </mc:Choice>
    <mc:Fallback xmlns="">
      <p:transition spd="slow" advTm="1148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810898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/>
              <a:t>Referencial Teórico</a:t>
            </a:r>
          </a:p>
        </p:txBody>
      </p:sp>
      <p:pic>
        <p:nvPicPr>
          <p:cNvPr id="3" name="Imagem 2" descr="Logo-IESB-Centro-Universitario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6" y="5955382"/>
            <a:ext cx="3524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/>
          <p:cNvSpPr txBox="1"/>
          <p:nvPr/>
        </p:nvSpPr>
        <p:spPr>
          <a:xfrm>
            <a:off x="1331640" y="1071546"/>
            <a:ext cx="74980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Programação</a:t>
            </a:r>
            <a:r>
              <a:rPr lang="en-US" sz="2800" b="1" dirty="0"/>
              <a:t> </a:t>
            </a:r>
            <a:r>
              <a:rPr lang="en-US" sz="2800" b="1" dirty="0" err="1"/>
              <a:t>Paralela</a:t>
            </a:r>
            <a:r>
              <a:rPr lang="en-US" sz="2800" b="1" dirty="0"/>
              <a:t> </a:t>
            </a:r>
            <a:r>
              <a:rPr lang="en-US" sz="2800" b="1" dirty="0" err="1"/>
              <a:t>em</a:t>
            </a:r>
            <a:r>
              <a:rPr lang="en-US" sz="2800" b="1" dirty="0"/>
              <a:t>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Executa as instruções do programa de forma paralela e não sequencial;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Taxonomia de Flynn: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Single </a:t>
            </a:r>
            <a:r>
              <a:rPr lang="pt-BR" sz="2400" b="1" dirty="0" err="1"/>
              <a:t>Instruction</a:t>
            </a:r>
            <a:r>
              <a:rPr lang="pt-BR" sz="2400" b="1" dirty="0"/>
              <a:t> Single Data (SISD);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Single </a:t>
            </a:r>
            <a:r>
              <a:rPr lang="pt-BR" sz="2400" b="1" dirty="0" err="1"/>
              <a:t>Instruction</a:t>
            </a:r>
            <a:r>
              <a:rPr lang="pt-BR" sz="2400" b="1" dirty="0"/>
              <a:t> </a:t>
            </a:r>
            <a:r>
              <a:rPr lang="pt-BR" sz="2400" b="1" dirty="0" err="1"/>
              <a:t>Multiple</a:t>
            </a:r>
            <a:r>
              <a:rPr lang="pt-BR" sz="2400" b="1" dirty="0"/>
              <a:t> Data (SIMD);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 err="1"/>
              <a:t>Multiple</a:t>
            </a:r>
            <a:r>
              <a:rPr lang="pt-BR" sz="2400" b="1" dirty="0"/>
              <a:t> </a:t>
            </a:r>
            <a:r>
              <a:rPr lang="pt-BR" sz="2400" b="1" dirty="0" err="1"/>
              <a:t>Instruction</a:t>
            </a:r>
            <a:r>
              <a:rPr lang="pt-BR" sz="2400" b="1" dirty="0"/>
              <a:t> Single Data (MISD);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 err="1"/>
              <a:t>Multiple</a:t>
            </a:r>
            <a:r>
              <a:rPr lang="pt-BR" sz="2400" b="1" dirty="0"/>
              <a:t> </a:t>
            </a:r>
            <a:r>
              <a:rPr lang="pt-BR" sz="2400" b="1" dirty="0" err="1"/>
              <a:t>Instruction</a:t>
            </a:r>
            <a:r>
              <a:rPr lang="pt-BR" sz="2400" b="1" dirty="0"/>
              <a:t> </a:t>
            </a:r>
            <a:r>
              <a:rPr lang="pt-BR" sz="2400" b="1" dirty="0" err="1"/>
              <a:t>Multiple</a:t>
            </a:r>
            <a:r>
              <a:rPr lang="pt-BR" sz="2400" b="1" dirty="0"/>
              <a:t> Data (MIMD).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SIMD e MIMD são compatíveis com computação paralela;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Utiliza o conceito de threads;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Utilização da GPU para processamento acelerado de dados;</a:t>
            </a:r>
          </a:p>
        </p:txBody>
      </p:sp>
    </p:spTree>
    <p:extLst>
      <p:ext uri="{BB962C8B-B14F-4D97-AF65-F5344CB8AC3E}">
        <p14:creationId xmlns:p14="http://schemas.microsoft.com/office/powerpoint/2010/main" val="5292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58"/>
    </mc:Choice>
    <mc:Fallback xmlns="">
      <p:transition spd="slow" advTm="1148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810898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/>
              <a:t>Referencial Teórico</a:t>
            </a:r>
          </a:p>
        </p:txBody>
      </p:sp>
      <p:pic>
        <p:nvPicPr>
          <p:cNvPr id="3" name="Imagem 2" descr="Logo-IESB-Centro-Universitario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6" y="5955382"/>
            <a:ext cx="3524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/>
          <p:cNvSpPr txBox="1"/>
          <p:nvPr/>
        </p:nvSpPr>
        <p:spPr>
          <a:xfrm>
            <a:off x="1331640" y="1071546"/>
            <a:ext cx="74980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Padrão</a:t>
            </a:r>
            <a:r>
              <a:rPr lang="en-US" sz="2800" b="1" dirty="0"/>
              <a:t> OpenCL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Padrão de código aberto para programação em plataformas computacionais heterogêneas;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Conceitos importantes: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Host (hospedeiro) e device (dispositivo);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Kernels;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Itens de Trabalho;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Grupos de Trabalho;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Contexto;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Filas de Comando;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Objetos de Memória;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Objetos de Programa.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Utiliza paralelismo de dados ou de tarefas;</a:t>
            </a:r>
          </a:p>
        </p:txBody>
      </p:sp>
    </p:spTree>
    <p:extLst>
      <p:ext uri="{BB962C8B-B14F-4D97-AF65-F5344CB8AC3E}">
        <p14:creationId xmlns:p14="http://schemas.microsoft.com/office/powerpoint/2010/main" val="5149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58"/>
    </mc:Choice>
    <mc:Fallback xmlns="">
      <p:transition spd="slow" advTm="1148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Geração da Matriz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831608-724D-4CA2-8E7C-BD953A1C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6" y="1417320"/>
            <a:ext cx="6272784" cy="36392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5F9B0C2-6CCC-4608-B9F1-7E352478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6" y="5428068"/>
            <a:ext cx="6272784" cy="12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7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 err="1"/>
              <a:t>Algortimo</a:t>
            </a:r>
            <a:r>
              <a:rPr lang="pt-BR" sz="3600" b="1" dirty="0"/>
              <a:t> Sequencial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DAED5E-5F7E-48DC-BC2C-F03BD8D3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84" y="1417320"/>
            <a:ext cx="7498080" cy="50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6206</TotalTime>
  <Words>500</Words>
  <Application>Microsoft Office PowerPoint</Application>
  <PresentationFormat>Apresentação na tela (4:3)</PresentationFormat>
  <Paragraphs>88</Paragraphs>
  <Slides>23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Verdana</vt:lpstr>
      <vt:lpstr>Wingdings 2</vt:lpstr>
      <vt:lpstr>Solstício</vt:lpstr>
      <vt:lpstr>Identificação de Vértices Centrais em Grafos com a Aplicação do Algoritmo de Floyd-Warshall em GPU</vt:lpstr>
      <vt:lpstr>Objetivos</vt:lpstr>
      <vt:lpstr>Objetivos</vt:lpstr>
      <vt:lpstr>Referencial Teórico</vt:lpstr>
      <vt:lpstr>Referencial Teórico</vt:lpstr>
      <vt:lpstr>Referencial Teórico</vt:lpstr>
      <vt:lpstr>Referencial Teórico</vt:lpstr>
      <vt:lpstr>Geração da Matriz</vt:lpstr>
      <vt:lpstr>Algortimo Sequencial</vt:lpstr>
      <vt:lpstr>Cálculo do Centro</vt:lpstr>
      <vt:lpstr>Cáculo do Centro - Continuação</vt:lpstr>
      <vt:lpstr>Chamada das Funções</vt:lpstr>
      <vt:lpstr>Algortimo Paralelo (Kernel)</vt:lpstr>
      <vt:lpstr>Declaração das Variáveis OpenCL</vt:lpstr>
      <vt:lpstr>Chamada das Funções OPenCL</vt:lpstr>
      <vt:lpstr>Chamada das Funções OPenCL</vt:lpstr>
      <vt:lpstr>Chamada das Funções OPenCL</vt:lpstr>
      <vt:lpstr>Chamada das Funções OPenCL</vt:lpstr>
      <vt:lpstr>Resultados</vt:lpstr>
      <vt:lpstr>Resultados</vt:lpstr>
      <vt:lpstr>Resultados</vt:lpstr>
      <vt:lpstr>Resultados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Coordenadas Polares, Cilíndricas e Esféricas</dc:title>
  <dc:creator>Sofia</dc:creator>
  <cp:lastModifiedBy>Bruno de Jesus Viana</cp:lastModifiedBy>
  <cp:revision>308</cp:revision>
  <dcterms:created xsi:type="dcterms:W3CDTF">2013-11-06T16:04:22Z</dcterms:created>
  <dcterms:modified xsi:type="dcterms:W3CDTF">2020-11-23T21:14:54Z</dcterms:modified>
</cp:coreProperties>
</file>