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9.png" ContentType="image/png"/>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8.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9.png" ContentType="image/png"/>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756000" y="5078520"/>
            <a:ext cx="6047640" cy="4811040"/>
          </a:xfrm>
          <a:prstGeom prst="rect">
            <a:avLst/>
          </a:prstGeom>
        </p:spPr>
        <p:txBody>
          <a:bodyPr lIns="0" rIns="0" tIns="0" bIns="0"/>
          <a:p>
            <a:r>
              <a:rPr b="0" lang="pt-BR" sz="2000" spc="-1" strike="noStrike">
                <a:solidFill>
                  <a:srgbClr val="000000"/>
                </a:solidFill>
                <a:uFill>
                  <a:solidFill>
                    <a:srgbClr val="ffffff"/>
                  </a:solidFill>
                </a:uFill>
                <a:latin typeface="Arial"/>
              </a:rPr>
              <a:t>Clique para editar o formato de notas</a:t>
            </a:r>
            <a:endParaRPr b="0" lang="pt-BR" sz="2000" spc="-1" strike="noStrike">
              <a:solidFill>
                <a:srgbClr val="000000"/>
              </a:solidFill>
              <a:uFill>
                <a:solidFill>
                  <a:srgbClr val="ffffff"/>
                </a:solidFill>
              </a:uFill>
              <a:latin typeface="Arial"/>
            </a:endParaRPr>
          </a:p>
        </p:txBody>
      </p:sp>
      <p:sp>
        <p:nvSpPr>
          <p:cNvPr id="103" name="PlaceHolder 2"/>
          <p:cNvSpPr>
            <a:spLocks noGrp="1"/>
          </p:cNvSpPr>
          <p:nvPr>
            <p:ph type="hdr"/>
          </p:nvPr>
        </p:nvSpPr>
        <p:spPr>
          <a:xfrm>
            <a:off x="0" y="0"/>
            <a:ext cx="3280680" cy="534240"/>
          </a:xfrm>
          <a:prstGeom prst="rect">
            <a:avLst/>
          </a:prstGeom>
        </p:spPr>
        <p:txBody>
          <a:bodyPr lIns="0" rIns="0" tIns="0" bIns="0"/>
          <a:p>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104" name="PlaceHolder 3"/>
          <p:cNvSpPr>
            <a:spLocks noGrp="1"/>
          </p:cNvSpPr>
          <p:nvPr>
            <p:ph type="dt"/>
          </p:nvPr>
        </p:nvSpPr>
        <p:spPr>
          <a:xfrm>
            <a:off x="4278960" y="0"/>
            <a:ext cx="3280680" cy="534240"/>
          </a:xfrm>
          <a:prstGeom prst="rect">
            <a:avLst/>
          </a:prstGeom>
        </p:spPr>
        <p:txBody>
          <a:bodyPr lIns="0" rIns="0" tIns="0" bIns="0"/>
          <a:p>
            <a:pPr algn="r"/>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105" name="PlaceHolder 4"/>
          <p:cNvSpPr>
            <a:spLocks noGrp="1"/>
          </p:cNvSpPr>
          <p:nvPr>
            <p:ph type="ftr"/>
          </p:nvPr>
        </p:nvSpPr>
        <p:spPr>
          <a:xfrm>
            <a:off x="0" y="10157400"/>
            <a:ext cx="3280680" cy="534240"/>
          </a:xfrm>
          <a:prstGeom prst="rect">
            <a:avLst/>
          </a:prstGeom>
        </p:spPr>
        <p:txBody>
          <a:bodyPr lIns="0" rIns="0" tIns="0" bIns="0" anchor="b"/>
          <a:p>
            <a:r>
              <a:rPr b="0" lang="pt-BR" sz="1400" spc="-1" strike="noStrike">
                <a:solidFill>
                  <a:srgbClr val="000000"/>
                </a:solidFill>
                <a:uFill>
                  <a:solidFill>
                    <a:srgbClr val="ffffff"/>
                  </a:solidFill>
                </a:uFill>
                <a:latin typeface="Times New Roman"/>
              </a:rPr>
              <a:t> </a:t>
            </a:r>
            <a:endParaRPr b="0" lang="pt-BR" sz="1400" spc="-1" strike="noStrike">
              <a:solidFill>
                <a:srgbClr val="000000"/>
              </a:solidFill>
              <a:uFill>
                <a:solidFill>
                  <a:srgbClr val="ffffff"/>
                </a:solidFill>
              </a:uFill>
              <a:latin typeface="Times New Roman"/>
            </a:endParaRPr>
          </a:p>
        </p:txBody>
      </p:sp>
      <p:sp>
        <p:nvSpPr>
          <p:cNvPr id="106" name="PlaceHolder 5"/>
          <p:cNvSpPr>
            <a:spLocks noGrp="1"/>
          </p:cNvSpPr>
          <p:nvPr>
            <p:ph type="sldNum"/>
          </p:nvPr>
        </p:nvSpPr>
        <p:spPr>
          <a:xfrm>
            <a:off x="4278960" y="10157400"/>
            <a:ext cx="3280680" cy="534240"/>
          </a:xfrm>
          <a:prstGeom prst="rect">
            <a:avLst/>
          </a:prstGeom>
        </p:spPr>
        <p:txBody>
          <a:bodyPr lIns="0" rIns="0" tIns="0" bIns="0" anchor="b"/>
          <a:p>
            <a:pPr algn="r"/>
            <a:fld id="{D5E9DBCD-BF49-4FCF-8064-1D72963D3AA3}" type="slidenum">
              <a:rPr b="0" lang="pt-BR" sz="1400" spc="-1" strike="noStrike">
                <a:solidFill>
                  <a:srgbClr val="000000"/>
                </a:solidFill>
                <a:uFill>
                  <a:solidFill>
                    <a:srgbClr val="ffffff"/>
                  </a:solidFill>
                </a:uFill>
                <a:latin typeface="Times New Roman"/>
              </a:rPr>
              <a:t>1</a:t>
            </a:fld>
            <a:endParaRPr b="0" lang="pt-BR"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400640"/>
            <a:ext cx="5484960" cy="3598920"/>
          </a:xfrm>
          <a:prstGeom prst="rect">
            <a:avLst/>
          </a:prstGeom>
        </p:spPr>
        <p:txBody>
          <a:bodyPr lIns="0" rIns="0" tIns="0" bIns="0"/>
          <a:p>
            <a:endParaRPr b="0" lang="pt-BR" sz="2000" spc="-1" strike="noStrike">
              <a:solidFill>
                <a:srgbClr val="000000"/>
              </a:solidFill>
              <a:uFill>
                <a:solidFill>
                  <a:srgbClr val="ffffff"/>
                </a:solidFill>
              </a:uFill>
              <a:latin typeface="Arial"/>
            </a:endParaRPr>
          </a:p>
        </p:txBody>
      </p:sp>
      <p:sp>
        <p:nvSpPr>
          <p:cNvPr id="328"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5F29DA90-4EBE-4248-96D9-6534512FEA4A}" type="slidenum">
              <a:rPr b="0" lang="pt-BR" sz="1200" spc="-1" strike="noStrike">
                <a:solidFill>
                  <a:srgbClr val="000000"/>
                </a:solidFill>
                <a:uFill>
                  <a:solidFill>
                    <a:srgbClr val="ffffff"/>
                  </a:solidFill>
                </a:uFill>
                <a:latin typeface="Times New Roman"/>
                <a:ea typeface="+mn-ea"/>
              </a:rPr>
              <a:t>&lt;número&gt;</a:t>
            </a:fld>
            <a:endParaRPr b="0" lang="pt-BR" sz="12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400640"/>
            <a:ext cx="5484960" cy="3598920"/>
          </a:xfrm>
          <a:prstGeom prst="rect">
            <a:avLst/>
          </a:prstGeom>
        </p:spPr>
        <p:txBody>
          <a:bodyPr lIns="0" rIns="0" tIns="0" bIns="0"/>
          <a:p>
            <a:endParaRPr b="0" lang="pt-BR" sz="2000" spc="-1" strike="noStrike">
              <a:solidFill>
                <a:srgbClr val="000000"/>
              </a:solidFill>
              <a:uFill>
                <a:solidFill>
                  <a:srgbClr val="ffffff"/>
                </a:solidFill>
              </a:uFill>
              <a:latin typeface="Arial"/>
            </a:endParaRPr>
          </a:p>
        </p:txBody>
      </p:sp>
      <p:sp>
        <p:nvSpPr>
          <p:cNvPr id="330"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29C72676-CE52-4141-A60E-AE1C4EAC1D43}" type="slidenum">
              <a:rPr b="0" lang="pt-BR" sz="1200" spc="-1" strike="noStrike">
                <a:solidFill>
                  <a:srgbClr val="000000"/>
                </a:solidFill>
                <a:uFill>
                  <a:solidFill>
                    <a:srgbClr val="ffffff"/>
                  </a:solidFill>
                </a:uFill>
                <a:latin typeface="Times New Roman"/>
                <a:ea typeface="+mn-ea"/>
              </a:rPr>
              <a:t>&lt;número&gt;</a:t>
            </a:fld>
            <a:endParaRPr b="0" lang="pt-BR" sz="12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400640"/>
            <a:ext cx="5484960" cy="3598920"/>
          </a:xfrm>
          <a:prstGeom prst="rect">
            <a:avLst/>
          </a:prstGeom>
        </p:spPr>
        <p:txBody>
          <a:bodyPr lIns="0" rIns="0" tIns="0" bIns="0"/>
          <a:p>
            <a:endParaRPr b="0" lang="pt-BR" sz="2000" spc="-1" strike="noStrike">
              <a:solidFill>
                <a:srgbClr val="000000"/>
              </a:solidFill>
              <a:uFill>
                <a:solidFill>
                  <a:srgbClr val="ffffff"/>
                </a:solidFill>
              </a:uFill>
              <a:latin typeface="Arial"/>
            </a:endParaRPr>
          </a:p>
        </p:txBody>
      </p:sp>
      <p:sp>
        <p:nvSpPr>
          <p:cNvPr id="332"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129E85CF-303A-4417-8CBC-A7D5CEF233BA}" type="slidenum">
              <a:rPr b="0" lang="pt-BR" sz="1200" spc="-1" strike="noStrike">
                <a:solidFill>
                  <a:srgbClr val="000000"/>
                </a:solidFill>
                <a:uFill>
                  <a:solidFill>
                    <a:srgbClr val="ffffff"/>
                  </a:solidFill>
                </a:uFill>
                <a:latin typeface="Times New Roman"/>
                <a:ea typeface="+mn-ea"/>
              </a:rPr>
              <a:t>&lt;número&gt;</a:t>
            </a:fld>
            <a:endParaRPr b="0" lang="pt-BR" sz="12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400640"/>
            <a:ext cx="5484960" cy="3598920"/>
          </a:xfrm>
          <a:prstGeom prst="rect">
            <a:avLst/>
          </a:prstGeom>
        </p:spPr>
        <p:txBody>
          <a:bodyPr lIns="0" rIns="0" tIns="0" bIns="0"/>
          <a:p>
            <a:endParaRPr b="0" lang="pt-BR" sz="2000" spc="-1" strike="noStrike">
              <a:solidFill>
                <a:srgbClr val="000000"/>
              </a:solidFill>
              <a:uFill>
                <a:solidFill>
                  <a:srgbClr val="ffffff"/>
                </a:solidFill>
              </a:uFill>
              <a:latin typeface="Arial"/>
            </a:endParaRPr>
          </a:p>
        </p:txBody>
      </p:sp>
      <p:sp>
        <p:nvSpPr>
          <p:cNvPr id="334" name="CustomShape 2"/>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p>
            <a:pPr algn="r">
              <a:lnSpc>
                <a:spcPct val="100000"/>
              </a:lnSpc>
            </a:pPr>
            <a:fld id="{4330B3D6-9BFA-4A02-8F83-C1A1D7483D58}" type="slidenum">
              <a:rPr b="0" lang="pt-BR" sz="1200" spc="-1" strike="noStrike">
                <a:solidFill>
                  <a:srgbClr val="000000"/>
                </a:solidFill>
                <a:uFill>
                  <a:solidFill>
                    <a:srgbClr val="ffffff"/>
                  </a:solidFill>
                </a:uFill>
                <a:latin typeface="Times New Roman"/>
                <a:ea typeface="+mn-ea"/>
              </a:rPr>
              <a:t>&lt;número&gt;</a:t>
            </a:fld>
            <a:endParaRPr b="0" lang="pt-BR" sz="12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50" name="PlaceHolder 5"/>
          <p:cNvSpPr>
            <a:spLocks noGrp="1"/>
          </p:cNvSpPr>
          <p:nvPr>
            <p:ph type="body"/>
          </p:nvPr>
        </p:nvSpPr>
        <p:spPr>
          <a:xfrm>
            <a:off x="609480" y="368208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480" y="1604520"/>
            <a:ext cx="1097244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pic>
        <p:nvPicPr>
          <p:cNvPr id="54" name="" descr=""/>
          <p:cNvPicPr/>
          <p:nvPr/>
        </p:nvPicPr>
        <p:blipFill>
          <a:blip r:embed="rId2"/>
          <a:stretch/>
        </p:blipFill>
        <p:spPr>
          <a:xfrm>
            <a:off x="3602880" y="1604520"/>
            <a:ext cx="4984920" cy="3977280"/>
          </a:xfrm>
          <a:prstGeom prst="rect">
            <a:avLst/>
          </a:prstGeom>
          <a:ln>
            <a:noFill/>
          </a:ln>
        </p:spPr>
      </p:pic>
      <p:pic>
        <p:nvPicPr>
          <p:cNvPr id="5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6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79" name="PlaceHolder 3"/>
          <p:cNvSpPr>
            <a:spLocks noGrp="1"/>
          </p:cNvSpPr>
          <p:nvPr>
            <p:ph type="body"/>
          </p:nvPr>
        </p:nvSpPr>
        <p:spPr>
          <a:xfrm>
            <a:off x="609480" y="368208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80" name="PlaceHolder 4"/>
          <p:cNvSpPr>
            <a:spLocks noGrp="1"/>
          </p:cNvSpPr>
          <p:nvPr>
            <p:ph type="body"/>
          </p:nvPr>
        </p:nvSpPr>
        <p:spPr>
          <a:xfrm>
            <a:off x="6231960" y="1604520"/>
            <a:ext cx="535428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2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88"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96" name="PlaceHolder 5"/>
          <p:cNvSpPr>
            <a:spLocks noGrp="1"/>
          </p:cNvSpPr>
          <p:nvPr>
            <p:ph type="body"/>
          </p:nvPr>
        </p:nvSpPr>
        <p:spPr>
          <a:xfrm>
            <a:off x="609480" y="368208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09480" y="1604520"/>
            <a:ext cx="1097244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pic>
        <p:nvPicPr>
          <p:cNvPr id="100" name="" descr=""/>
          <p:cNvPicPr/>
          <p:nvPr/>
        </p:nvPicPr>
        <p:blipFill>
          <a:blip r:embed="rId2"/>
          <a:stretch/>
        </p:blipFill>
        <p:spPr>
          <a:xfrm>
            <a:off x="3602880" y="1604520"/>
            <a:ext cx="4984920" cy="3977280"/>
          </a:xfrm>
          <a:prstGeom prst="rect">
            <a:avLst/>
          </a:prstGeom>
          <a:ln>
            <a:noFill/>
          </a:ln>
        </p:spPr>
      </p:pic>
      <p:pic>
        <p:nvPicPr>
          <p:cNvPr id="10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368208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1604520"/>
            <a:ext cx="535428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endParaRPr b="0" lang="pt-BR" sz="18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
        <p:nvSpPr>
          <p:cNvPr id="4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1" name="Line 2"/>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2" name="CustomShape 3"/>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3" name="CustomShape 4"/>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4" name="CustomShape 5"/>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5" name="CustomShape 6"/>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6" name="CustomShape 7"/>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7" name="CustomShape 8"/>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8" name="CustomShape 9"/>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9" name="CustomShape 10"/>
          <p:cNvSpPr/>
          <p:nvPr/>
        </p:nvSpPr>
        <p:spPr>
          <a:xfrm>
            <a:off x="0" y="4013280"/>
            <a:ext cx="447120" cy="2843280"/>
          </a:xfrm>
          <a:prstGeom prst="triangle">
            <a:avLst>
              <a:gd name="adj" fmla="val 0"/>
            </a:avLst>
          </a:pr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10" name="CustomShape 11"/>
          <p:cNvSpPr/>
          <p:nvPr/>
        </p:nvSpPr>
        <p:spPr>
          <a:xfrm>
            <a:off x="0" y="-7920"/>
            <a:ext cx="862200" cy="5696640"/>
          </a:xfrm>
          <a:custGeom>
            <a:avLst/>
            <a:gdLst/>
            <a:ahLst/>
            <a:rect l="l" t="t" r="r" b="b"/>
            <a:pathLst>
              <a:path w="863600" h="5698067">
                <a:moveTo>
                  <a:pt x="0" y="8467"/>
                </a:moveTo>
                <a:lnTo>
                  <a:pt x="863600" y="0"/>
                </a:lnTo>
                <a:lnTo>
                  <a:pt x="863600" y="16934"/>
                </a:lnTo>
                <a:lnTo>
                  <a:pt x="0" y="5698067"/>
                </a:lnTo>
                <a:lnTo>
                  <a:pt x="0" y="8467"/>
                </a:lnTo>
                <a:close/>
              </a:path>
            </a:pathLst>
          </a:cu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11" name="Line 12"/>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12" name="Line 13"/>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13" name="CustomShape 1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14" name="CustomShape 1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15" name="CustomShape 16"/>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16" name="CustomShape 1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17" name="CustomShape 1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18" name="CustomShape 1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19" name="CustomShape 20"/>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20" name="PlaceHolder 21"/>
          <p:cNvSpPr>
            <a:spLocks noGrp="1"/>
          </p:cNvSpPr>
          <p:nvPr>
            <p:ph type="title"/>
          </p:nvPr>
        </p:nvSpPr>
        <p:spPr>
          <a:xfrm>
            <a:off x="609480" y="273600"/>
            <a:ext cx="10972440" cy="1144800"/>
          </a:xfrm>
          <a:prstGeom prst="rect">
            <a:avLst/>
          </a:prstGeom>
        </p:spPr>
        <p:txBody>
          <a:bodyPr lIns="0" rIns="0" tIns="0" bIns="0" anchor="ctr"/>
          <a:p>
            <a:r>
              <a:rPr b="0" lang="pt-BR" sz="1800" spc="-1" strike="noStrike">
                <a:solidFill>
                  <a:srgbClr val="000000"/>
                </a:solidFill>
                <a:uFill>
                  <a:solidFill>
                    <a:srgbClr val="ffffff"/>
                  </a:solidFill>
                </a:uFill>
                <a:latin typeface="Arial"/>
              </a:rPr>
              <a:t>Clique para editar o formato do texto do título</a:t>
            </a:r>
            <a:endParaRPr b="0" lang="pt-BR" sz="1800" spc="-1" strike="noStrike">
              <a:solidFill>
                <a:srgbClr val="000000"/>
              </a:solidFill>
              <a:uFill>
                <a:solidFill>
                  <a:srgbClr val="ffffff"/>
                </a:solidFill>
              </a:uFill>
              <a:latin typeface="Arial"/>
            </a:endParaRPr>
          </a:p>
        </p:txBody>
      </p:sp>
      <p:sp>
        <p:nvSpPr>
          <p:cNvPr id="21" name="PlaceHolder 2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2800" spc="-1" strike="noStrike">
                <a:solidFill>
                  <a:srgbClr val="000000"/>
                </a:solidFill>
                <a:uFill>
                  <a:solidFill>
                    <a:srgbClr val="ffffff"/>
                  </a:solidFill>
                </a:uFill>
                <a:latin typeface="Arial"/>
              </a:rPr>
              <a:t>Clique para editar o formato do texto da estrutura de tópicos</a:t>
            </a:r>
            <a:endParaRPr b="0" lang="pt-BR"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pt-BR" sz="2000" spc="-1" strike="noStrike">
                <a:solidFill>
                  <a:srgbClr val="000000"/>
                </a:solidFill>
                <a:uFill>
                  <a:solidFill>
                    <a:srgbClr val="ffffff"/>
                  </a:solidFill>
                </a:uFill>
                <a:latin typeface="Arial"/>
              </a:rPr>
              <a:t>2.º nível da estrutura de tópicos</a:t>
            </a:r>
            <a:endParaRPr b="0" lang="pt-BR" sz="20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uFill>
                  <a:solidFill>
                    <a:srgbClr val="ffffff"/>
                  </a:solidFill>
                </a:uFill>
                <a:latin typeface="Arial"/>
              </a:rPr>
              <a:t>3.º nível da estrutura de tópicos</a:t>
            </a:r>
            <a:endParaRPr b="0" lang="pt-BR"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uFill>
                  <a:solidFill>
                    <a:srgbClr val="ffffff"/>
                  </a:solidFill>
                </a:uFill>
                <a:latin typeface="Arial"/>
              </a:rPr>
              <a:t>4.º nível da estrutura de tópicos</a:t>
            </a:r>
            <a:endParaRPr b="0" lang="pt-BR"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uFill>
                  <a:solidFill>
                    <a:srgbClr val="ffffff"/>
                  </a:solidFill>
                </a:uFill>
                <a:latin typeface="Arial"/>
              </a:rPr>
              <a:t>5.º nível da estrutura de tópicos</a:t>
            </a:r>
            <a:endParaRPr b="0" lang="pt-BR"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uFill>
                  <a:solidFill>
                    <a:srgbClr val="ffffff"/>
                  </a:solidFill>
                </a:uFill>
                <a:latin typeface="Arial"/>
              </a:rPr>
              <a:t>6.º nível da estrutura de tópicos</a:t>
            </a:r>
            <a:endParaRPr b="0" lang="pt-BR"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uFill>
                  <a:solidFill>
                    <a:srgbClr val="ffffff"/>
                  </a:solidFill>
                </a:uFill>
                <a:latin typeface="Arial"/>
              </a:rPr>
              <a:t>7.º nível da estrutura de tópicos</a:t>
            </a:r>
            <a:endParaRPr b="0" lang="pt-B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Line 1"/>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57" name="Line 2"/>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58" name="CustomShape 3"/>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59" name="CustomShape 4"/>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60" name="CustomShape 5"/>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61" name="CustomShape 6"/>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62" name="CustomShape 7"/>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63" name="CustomShape 8"/>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64" name="CustomShape 9"/>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65" name="CustomShape 10"/>
          <p:cNvSpPr/>
          <p:nvPr/>
        </p:nvSpPr>
        <p:spPr>
          <a:xfrm>
            <a:off x="0" y="4013280"/>
            <a:ext cx="447120" cy="2843280"/>
          </a:xfrm>
          <a:prstGeom prst="triangle">
            <a:avLst>
              <a:gd name="adj" fmla="val 0"/>
            </a:avLst>
          </a:pr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66" name="PlaceHolder 11"/>
          <p:cNvSpPr>
            <a:spLocks noGrp="1"/>
          </p:cNvSpPr>
          <p:nvPr>
            <p:ph type="title"/>
          </p:nvPr>
        </p:nvSpPr>
        <p:spPr>
          <a:xfrm>
            <a:off x="609480" y="273600"/>
            <a:ext cx="10972440" cy="1144800"/>
          </a:xfrm>
          <a:prstGeom prst="rect">
            <a:avLst/>
          </a:prstGeom>
        </p:spPr>
        <p:txBody>
          <a:bodyPr lIns="0" rIns="0" tIns="0" bIns="0" anchor="ctr"/>
          <a:p>
            <a:r>
              <a:rPr b="0" lang="pt-BR" sz="1800" spc="-1" strike="noStrike">
                <a:solidFill>
                  <a:srgbClr val="000000"/>
                </a:solidFill>
                <a:uFill>
                  <a:solidFill>
                    <a:srgbClr val="ffffff"/>
                  </a:solidFill>
                </a:uFill>
                <a:latin typeface="Arial"/>
              </a:rPr>
              <a:t>Clique para editar o formato do texto do título</a:t>
            </a:r>
            <a:endParaRPr b="0" lang="pt-BR" sz="1800" spc="-1" strike="noStrike">
              <a:solidFill>
                <a:srgbClr val="000000"/>
              </a:solidFill>
              <a:uFill>
                <a:solidFill>
                  <a:srgbClr val="ffffff"/>
                </a:solidFill>
              </a:uFill>
              <a:latin typeface="Arial"/>
            </a:endParaRPr>
          </a:p>
        </p:txBody>
      </p:sp>
      <p:sp>
        <p:nvSpPr>
          <p:cNvPr id="67"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2800" spc="-1" strike="noStrike">
                <a:solidFill>
                  <a:srgbClr val="000000"/>
                </a:solidFill>
                <a:uFill>
                  <a:solidFill>
                    <a:srgbClr val="ffffff"/>
                  </a:solidFill>
                </a:uFill>
                <a:latin typeface="Arial"/>
              </a:rPr>
              <a:t>Clique para editar o formato do texto da estrutura de tópicos</a:t>
            </a:r>
            <a:endParaRPr b="0" lang="pt-BR" sz="2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pt-BR" sz="2000" spc="-1" strike="noStrike">
                <a:solidFill>
                  <a:srgbClr val="000000"/>
                </a:solidFill>
                <a:uFill>
                  <a:solidFill>
                    <a:srgbClr val="ffffff"/>
                  </a:solidFill>
                </a:uFill>
                <a:latin typeface="Arial"/>
              </a:rPr>
              <a:t>2.º nível da estrutura de tópicos</a:t>
            </a:r>
            <a:endParaRPr b="0" lang="pt-BR" sz="20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uFill>
                  <a:solidFill>
                    <a:srgbClr val="ffffff"/>
                  </a:solidFill>
                </a:uFill>
                <a:latin typeface="Arial"/>
              </a:rPr>
              <a:t>3.º nível da estrutura de tópicos</a:t>
            </a:r>
            <a:endParaRPr b="0" lang="pt-BR"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uFill>
                  <a:solidFill>
                    <a:srgbClr val="ffffff"/>
                  </a:solidFill>
                </a:uFill>
                <a:latin typeface="Arial"/>
              </a:rPr>
              <a:t>4.º nível da estrutura de tópicos</a:t>
            </a:r>
            <a:endParaRPr b="0" lang="pt-BR"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uFill>
                  <a:solidFill>
                    <a:srgbClr val="ffffff"/>
                  </a:solidFill>
                </a:uFill>
                <a:latin typeface="Arial"/>
              </a:rPr>
              <a:t>5.º nível da estrutura de tópicos</a:t>
            </a:r>
            <a:endParaRPr b="0" lang="pt-BR"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uFill>
                  <a:solidFill>
                    <a:srgbClr val="ffffff"/>
                  </a:solidFill>
                </a:uFill>
                <a:latin typeface="Arial"/>
              </a:rPr>
              <a:t>6.º nível da estrutura de tópicos</a:t>
            </a:r>
            <a:endParaRPr b="0" lang="pt-BR"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uFill>
                  <a:solidFill>
                    <a:srgbClr val="ffffff"/>
                  </a:solidFill>
                </a:uFill>
                <a:latin typeface="Arial"/>
              </a:rPr>
              <a:t>7.º nível da estrutura de tópicos</a:t>
            </a:r>
            <a:endParaRPr b="0" lang="pt-B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738720" y="777240"/>
            <a:ext cx="8837640" cy="91944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pt-BR" sz="4000" spc="-1" strike="noStrike">
                <a:solidFill>
                  <a:srgbClr val="c00000"/>
                </a:solidFill>
                <a:uFill>
                  <a:solidFill>
                    <a:srgbClr val="ffffff"/>
                  </a:solidFill>
                </a:uFill>
                <a:latin typeface="Trebuchet MS"/>
                <a:ea typeface="DejaVu Sans"/>
              </a:rPr>
              <a:t>Uma comparação de algoritmos de busca e alinhamento</a:t>
            </a:r>
            <a:endParaRPr b="0" lang="pt-BR" sz="4000" spc="-1" strike="noStrike">
              <a:solidFill>
                <a:srgbClr val="000000"/>
              </a:solidFill>
              <a:uFill>
                <a:solidFill>
                  <a:srgbClr val="ffffff"/>
                </a:solidFill>
              </a:uFill>
              <a:latin typeface="Arial"/>
            </a:endParaRPr>
          </a:p>
        </p:txBody>
      </p:sp>
      <p:sp>
        <p:nvSpPr>
          <p:cNvPr id="108" name="CustomShape 2"/>
          <p:cNvSpPr/>
          <p:nvPr/>
        </p:nvSpPr>
        <p:spPr>
          <a:xfrm>
            <a:off x="1506960" y="3467520"/>
            <a:ext cx="7765560" cy="1095480"/>
          </a:xfrm>
          <a:prstGeom prst="rect">
            <a:avLst/>
          </a:prstGeom>
          <a:noFill/>
          <a:ln>
            <a:noFill/>
          </a:ln>
        </p:spPr>
        <p:style>
          <a:lnRef idx="0"/>
          <a:fillRef idx="0"/>
          <a:effectRef idx="0"/>
          <a:fontRef idx="minor"/>
        </p:style>
        <p:txBody>
          <a:bodyPr lIns="90000" rIns="90000" tIns="45000" bIns="45000"/>
          <a:p>
            <a:pPr algn="r">
              <a:lnSpc>
                <a:spcPct val="100000"/>
              </a:lnSpc>
              <a:spcBef>
                <a:spcPts val="1001"/>
              </a:spcBef>
            </a:pPr>
            <a:r>
              <a:rPr b="0" lang="pt-BR" sz="1800" spc="-1" strike="noStrike">
                <a:solidFill>
                  <a:srgbClr val="808080"/>
                </a:solidFill>
                <a:uFill>
                  <a:solidFill>
                    <a:srgbClr val="ffffff"/>
                  </a:solidFill>
                </a:uFill>
                <a:latin typeface="Trebuchet MS"/>
                <a:ea typeface="DejaVu Sans"/>
              </a:rPr>
              <a:t>Projeto integrador I</a:t>
            </a:r>
            <a:endParaRPr b="0" lang="pt-BR" sz="1800" spc="-1" strike="noStrike">
              <a:solidFill>
                <a:srgbClr val="000000"/>
              </a:solidFill>
              <a:uFill>
                <a:solidFill>
                  <a:srgbClr val="ffffff"/>
                </a:solidFill>
              </a:uFill>
              <a:latin typeface="Arial"/>
            </a:endParaRPr>
          </a:p>
          <a:p>
            <a:pPr algn="r">
              <a:lnSpc>
                <a:spcPct val="100000"/>
              </a:lnSpc>
              <a:spcBef>
                <a:spcPts val="1001"/>
              </a:spcBef>
            </a:pPr>
            <a:endParaRPr b="0" lang="pt-BR" sz="1800" spc="-1" strike="noStrike">
              <a:solidFill>
                <a:srgbClr val="000000"/>
              </a:solidFill>
              <a:uFill>
                <a:solidFill>
                  <a:srgbClr val="ffffff"/>
                </a:solidFill>
              </a:uFill>
              <a:latin typeface="Arial"/>
            </a:endParaRPr>
          </a:p>
        </p:txBody>
      </p:sp>
      <p:pic>
        <p:nvPicPr>
          <p:cNvPr id="109" name="Picture 2" descr=""/>
          <p:cNvPicPr/>
          <p:nvPr/>
        </p:nvPicPr>
        <p:blipFill>
          <a:blip r:embed="rId1"/>
          <a:stretch/>
        </p:blipFill>
        <p:spPr>
          <a:xfrm>
            <a:off x="173160" y="5343840"/>
            <a:ext cx="1332360" cy="1426320"/>
          </a:xfrm>
          <a:prstGeom prst="rect">
            <a:avLst/>
          </a:prstGeom>
          <a:ln>
            <a:noFill/>
          </a:ln>
        </p:spPr>
      </p:pic>
      <p:sp>
        <p:nvSpPr>
          <p:cNvPr id="110" name="CustomShape 3"/>
          <p:cNvSpPr/>
          <p:nvPr/>
        </p:nvSpPr>
        <p:spPr>
          <a:xfrm>
            <a:off x="1506960" y="5246280"/>
            <a:ext cx="7765560" cy="109548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pPr>
            <a:r>
              <a:rPr b="0" lang="pt-BR" sz="1800" spc="-1" strike="noStrike">
                <a:solidFill>
                  <a:srgbClr val="808080"/>
                </a:solidFill>
                <a:uFill>
                  <a:solidFill>
                    <a:srgbClr val="ffffff"/>
                  </a:solidFill>
                </a:uFill>
                <a:latin typeface="Trebuchet MS"/>
                <a:ea typeface="DejaVu Sans"/>
              </a:rPr>
              <a:t>Alunos:</a:t>
            </a:r>
            <a:br/>
            <a:r>
              <a:rPr b="0" lang="pt-BR" sz="1800" spc="-1" strike="noStrike">
                <a:solidFill>
                  <a:srgbClr val="808080"/>
                </a:solidFill>
                <a:uFill>
                  <a:solidFill>
                    <a:srgbClr val="ffffff"/>
                  </a:solidFill>
                </a:uFill>
                <a:latin typeface="Trebuchet MS"/>
                <a:ea typeface="DejaVu Sans"/>
              </a:rPr>
              <a:t>Vinícius de Jesus Mendes Rodrigues(1912130068)</a:t>
            </a:r>
            <a:br/>
            <a:r>
              <a:rPr b="0" lang="pt-BR" sz="1800" spc="-1" strike="noStrike">
                <a:solidFill>
                  <a:srgbClr val="808080"/>
                </a:solidFill>
                <a:uFill>
                  <a:solidFill>
                    <a:srgbClr val="ffffff"/>
                  </a:solidFill>
                </a:uFill>
                <a:latin typeface="Trebuchet MS"/>
                <a:ea typeface="DejaVu Sans"/>
              </a:rPr>
              <a:t>	</a:t>
            </a:r>
            <a:r>
              <a:rPr b="0" lang="pt-BR" sz="1800" spc="-1" strike="noStrike">
                <a:solidFill>
                  <a:srgbClr val="808080"/>
                </a:solidFill>
                <a:uFill>
                  <a:solidFill>
                    <a:srgbClr val="ffffff"/>
                  </a:solidFill>
                </a:uFill>
                <a:latin typeface="Trebuchet MS"/>
                <a:ea typeface="DejaVu Sans"/>
              </a:rPr>
              <a:t>	</a:t>
            </a:r>
            <a:r>
              <a:rPr b="0" lang="pt-BR" sz="1800" spc="-1" strike="noStrike">
                <a:solidFill>
                  <a:srgbClr val="808080"/>
                </a:solidFill>
                <a:uFill>
                  <a:solidFill>
                    <a:srgbClr val="ffffff"/>
                  </a:solidFill>
                </a:uFill>
                <a:latin typeface="Trebuchet MS"/>
                <a:ea typeface="DejaVu Sans"/>
              </a:rPr>
              <a:t>Gabriel Oliveira Moura Lima(1912130050)</a:t>
            </a:r>
            <a:endParaRPr b="0" lang="pt-BR" sz="1800" spc="-1" strike="noStrike">
              <a:solidFill>
                <a:srgbClr val="000000"/>
              </a:solidFill>
              <a:uFill>
                <a:solidFill>
                  <a:srgbClr val="ffffff"/>
                </a:solidFill>
              </a:uFill>
              <a:latin typeface="Arial"/>
            </a:endParaRPr>
          </a:p>
          <a:p>
            <a:pPr algn="ctr">
              <a:lnSpc>
                <a:spcPct val="100000"/>
              </a:lnSpc>
              <a:spcBef>
                <a:spcPts val="1001"/>
              </a:spcBef>
            </a:pPr>
            <a:r>
              <a:rPr b="0" lang="pt-BR" sz="1800" spc="-1" strike="noStrike">
                <a:solidFill>
                  <a:srgbClr val="808080"/>
                </a:solidFill>
                <a:uFill>
                  <a:solidFill>
                    <a:srgbClr val="ffffff"/>
                  </a:solidFill>
                </a:uFill>
                <a:latin typeface="Trebuchet MS"/>
                <a:ea typeface="DejaVu Sans"/>
              </a:rPr>
              <a:t>Brasília, 30 de novembro de 2020.</a:t>
            </a:r>
            <a:endParaRPr b="0" lang="pt-BR" sz="1800" spc="-1" strike="noStrike">
              <a:solidFill>
                <a:srgbClr val="000000"/>
              </a:solidFill>
              <a:uFill>
                <a:solidFill>
                  <a:srgbClr val="ffffff"/>
                </a:solidFill>
              </a:uFill>
              <a:latin typeface="Arial"/>
            </a:endParaRPr>
          </a:p>
          <a:p>
            <a:pPr algn="r">
              <a:lnSpc>
                <a:spcPct val="100000"/>
              </a:lnSpc>
              <a:spcBef>
                <a:spcPts val="1001"/>
              </a:spcBef>
            </a:pPr>
            <a:endParaRPr b="0" lang="pt-BR"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Knuth-Morris-Pratt - Processo</a:t>
            </a:r>
            <a:endParaRPr b="0" lang="pt-BR" sz="3600" spc="-1" strike="noStrike">
              <a:solidFill>
                <a:srgbClr val="000000"/>
              </a:solidFill>
              <a:uFill>
                <a:solidFill>
                  <a:srgbClr val="ffffff"/>
                </a:solidFill>
              </a:uFill>
              <a:latin typeface="Arial"/>
            </a:endParaRPr>
          </a:p>
        </p:txBody>
      </p:sp>
      <p:sp>
        <p:nvSpPr>
          <p:cNvPr id="215" name="CustomShape 2"/>
          <p:cNvSpPr/>
          <p:nvPr/>
        </p:nvSpPr>
        <p:spPr>
          <a:xfrm>
            <a:off x="763560" y="2016000"/>
            <a:ext cx="8595360" cy="4371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Para exemplificar, será utilizado o padrão “abcabcacab” para ser procurado em um texto “babcbabcabcaabcabcabcacabc”;</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Primeiramente, o padrão irá passar pelo pré-processamento gerando a tabela next abaixo:</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Para descobrir quantos índices serão “pulados”, utiliza-se a j – next[j].</a:t>
            </a: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p:txBody>
      </p:sp>
      <p:pic>
        <p:nvPicPr>
          <p:cNvPr id="216" name="Imagem 2" descr=""/>
          <p:cNvPicPr/>
          <p:nvPr/>
        </p:nvPicPr>
        <p:blipFill>
          <a:blip r:embed="rId1"/>
          <a:stretch/>
        </p:blipFill>
        <p:spPr>
          <a:xfrm>
            <a:off x="2345760" y="3924720"/>
            <a:ext cx="5258520" cy="232344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04000" y="144000"/>
            <a:ext cx="8595360" cy="68544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Knuth-Morris-Prat - Processo</a:t>
            </a:r>
            <a:endParaRPr b="0" lang="pt-BR" sz="3600" spc="-1" strike="noStrike">
              <a:solidFill>
                <a:srgbClr val="000000"/>
              </a:solidFill>
              <a:uFill>
                <a:solidFill>
                  <a:srgbClr val="ffffff"/>
                </a:solidFill>
              </a:uFill>
              <a:latin typeface="Arial"/>
            </a:endParaRPr>
          </a:p>
        </p:txBody>
      </p:sp>
      <p:sp>
        <p:nvSpPr>
          <p:cNvPr id="218" name="CustomShape 2"/>
          <p:cNvSpPr/>
          <p:nvPr/>
        </p:nvSpPr>
        <p:spPr>
          <a:xfrm>
            <a:off x="1872000" y="2952000"/>
            <a:ext cx="179640" cy="426240"/>
          </a:xfrm>
          <a:prstGeom prst="rect">
            <a:avLst/>
          </a:prstGeom>
          <a:noFill/>
          <a:ln>
            <a:noFill/>
          </a:ln>
        </p:spPr>
        <p:style>
          <a:lnRef idx="0"/>
          <a:fillRef idx="0"/>
          <a:effectRef idx="0"/>
          <a:fontRef idx="minor"/>
        </p:style>
      </p:sp>
      <p:sp>
        <p:nvSpPr>
          <p:cNvPr id="219" name="CustomShape 3"/>
          <p:cNvSpPr/>
          <p:nvPr/>
        </p:nvSpPr>
        <p:spPr>
          <a:xfrm>
            <a:off x="6192000" y="2880000"/>
            <a:ext cx="70920" cy="426240"/>
          </a:xfrm>
          <a:prstGeom prst="rect">
            <a:avLst/>
          </a:prstGeom>
          <a:noFill/>
          <a:ln>
            <a:noFill/>
          </a:ln>
        </p:spPr>
        <p:style>
          <a:lnRef idx="0"/>
          <a:fillRef idx="0"/>
          <a:effectRef idx="0"/>
          <a:fontRef idx="minor"/>
        </p:style>
      </p:sp>
      <p:sp>
        <p:nvSpPr>
          <p:cNvPr id="220" name="CustomShape 4"/>
          <p:cNvSpPr/>
          <p:nvPr/>
        </p:nvSpPr>
        <p:spPr>
          <a:xfrm>
            <a:off x="5112000" y="2520000"/>
            <a:ext cx="142920" cy="426240"/>
          </a:xfrm>
          <a:prstGeom prst="rect">
            <a:avLst/>
          </a:prstGeom>
          <a:noFill/>
          <a:ln>
            <a:noFill/>
          </a:ln>
        </p:spPr>
        <p:style>
          <a:lnRef idx="0"/>
          <a:fillRef idx="0"/>
          <a:effectRef idx="0"/>
          <a:fontRef idx="minor"/>
        </p:style>
      </p:sp>
      <p:graphicFrame>
        <p:nvGraphicFramePr>
          <p:cNvPr id="221" name="Table 5"/>
          <p:cNvGraphicFramePr/>
          <p:nvPr/>
        </p:nvGraphicFramePr>
        <p:xfrm>
          <a:off x="288000" y="1409040"/>
          <a:ext cx="9534240" cy="1149120"/>
        </p:xfrm>
        <a:graphic>
          <a:graphicData uri="http://schemas.openxmlformats.org/drawingml/2006/table">
            <a:tbl>
              <a:tblPr/>
              <a:tblGrid>
                <a:gridCol w="395640"/>
                <a:gridCol w="364680"/>
                <a:gridCol w="364680"/>
                <a:gridCol w="364680"/>
                <a:gridCol w="364680"/>
                <a:gridCol w="364680"/>
                <a:gridCol w="364680"/>
                <a:gridCol w="364680"/>
                <a:gridCol w="364680"/>
                <a:gridCol w="364680"/>
                <a:gridCol w="364680"/>
                <a:gridCol w="364680"/>
                <a:gridCol w="364680"/>
                <a:gridCol w="364680"/>
                <a:gridCol w="364680"/>
                <a:gridCol w="364680"/>
                <a:gridCol w="354240"/>
                <a:gridCol w="375120"/>
                <a:gridCol w="364680"/>
                <a:gridCol w="364680"/>
                <a:gridCol w="364680"/>
                <a:gridCol w="364680"/>
                <a:gridCol w="364680"/>
                <a:gridCol w="364680"/>
                <a:gridCol w="364680"/>
                <a:gridCol w="386640"/>
              </a:tblGrid>
              <a:tr h="383400">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3040">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3040">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222" name="Table 6"/>
          <p:cNvGraphicFramePr/>
          <p:nvPr/>
        </p:nvGraphicFramePr>
        <p:xfrm>
          <a:off x="285480" y="2754720"/>
          <a:ext cx="9503280" cy="1149120"/>
        </p:xfrm>
        <a:graphic>
          <a:graphicData uri="http://schemas.openxmlformats.org/drawingml/2006/table">
            <a:tbl>
              <a:tblPr/>
              <a:tblGrid>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86640"/>
              </a:tblGrid>
              <a:tr h="383400">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30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30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223" name="Table 7"/>
          <p:cNvGraphicFramePr/>
          <p:nvPr/>
        </p:nvGraphicFramePr>
        <p:xfrm>
          <a:off x="285480" y="4100400"/>
          <a:ext cx="9504000" cy="1150200"/>
        </p:xfrm>
        <a:graphic>
          <a:graphicData uri="http://schemas.openxmlformats.org/drawingml/2006/table">
            <a:tbl>
              <a:tblPr/>
              <a:tblGrid>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87360"/>
              </a:tblGrid>
              <a:tr h="383760">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3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224" name="Table 8"/>
          <p:cNvGraphicFramePr/>
          <p:nvPr/>
        </p:nvGraphicFramePr>
        <p:xfrm>
          <a:off x="284040" y="5446080"/>
          <a:ext cx="9504720" cy="1151280"/>
        </p:xfrm>
        <a:graphic>
          <a:graphicData uri="http://schemas.openxmlformats.org/drawingml/2006/table">
            <a:tbl>
              <a:tblPr/>
              <a:tblGrid>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88080"/>
              </a:tblGrid>
              <a:tr h="384120">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83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83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504000" y="144000"/>
            <a:ext cx="8595360" cy="68544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Knuth-Morris-Prat - Processo</a:t>
            </a:r>
            <a:endParaRPr b="0" lang="pt-BR" sz="3600" spc="-1" strike="noStrike">
              <a:solidFill>
                <a:srgbClr val="000000"/>
              </a:solidFill>
              <a:uFill>
                <a:solidFill>
                  <a:srgbClr val="ffffff"/>
                </a:solidFill>
              </a:uFill>
              <a:latin typeface="Arial"/>
            </a:endParaRPr>
          </a:p>
        </p:txBody>
      </p:sp>
      <p:sp>
        <p:nvSpPr>
          <p:cNvPr id="226" name="CustomShape 2"/>
          <p:cNvSpPr/>
          <p:nvPr/>
        </p:nvSpPr>
        <p:spPr>
          <a:xfrm>
            <a:off x="1872000" y="2952000"/>
            <a:ext cx="179640" cy="426240"/>
          </a:xfrm>
          <a:prstGeom prst="rect">
            <a:avLst/>
          </a:prstGeom>
          <a:noFill/>
          <a:ln>
            <a:noFill/>
          </a:ln>
        </p:spPr>
        <p:style>
          <a:lnRef idx="0"/>
          <a:fillRef idx="0"/>
          <a:effectRef idx="0"/>
          <a:fontRef idx="minor"/>
        </p:style>
      </p:sp>
      <p:sp>
        <p:nvSpPr>
          <p:cNvPr id="227" name="CustomShape 3"/>
          <p:cNvSpPr/>
          <p:nvPr/>
        </p:nvSpPr>
        <p:spPr>
          <a:xfrm>
            <a:off x="6192000" y="2880000"/>
            <a:ext cx="70920" cy="426240"/>
          </a:xfrm>
          <a:prstGeom prst="rect">
            <a:avLst/>
          </a:prstGeom>
          <a:noFill/>
          <a:ln>
            <a:noFill/>
          </a:ln>
        </p:spPr>
        <p:style>
          <a:lnRef idx="0"/>
          <a:fillRef idx="0"/>
          <a:effectRef idx="0"/>
          <a:fontRef idx="minor"/>
        </p:style>
      </p:sp>
      <p:sp>
        <p:nvSpPr>
          <p:cNvPr id="228" name="CustomShape 4"/>
          <p:cNvSpPr/>
          <p:nvPr/>
        </p:nvSpPr>
        <p:spPr>
          <a:xfrm>
            <a:off x="5112000" y="2520000"/>
            <a:ext cx="142920" cy="426240"/>
          </a:xfrm>
          <a:prstGeom prst="rect">
            <a:avLst/>
          </a:prstGeom>
          <a:noFill/>
          <a:ln>
            <a:noFill/>
          </a:ln>
        </p:spPr>
        <p:style>
          <a:lnRef idx="0"/>
          <a:fillRef idx="0"/>
          <a:effectRef idx="0"/>
          <a:fontRef idx="minor"/>
        </p:style>
      </p:sp>
      <p:graphicFrame>
        <p:nvGraphicFramePr>
          <p:cNvPr id="229" name="Table 5"/>
          <p:cNvGraphicFramePr/>
          <p:nvPr/>
        </p:nvGraphicFramePr>
        <p:xfrm>
          <a:off x="322920" y="1426320"/>
          <a:ext cx="9504720" cy="1356480"/>
        </p:xfrm>
        <a:graphic>
          <a:graphicData uri="http://schemas.openxmlformats.org/drawingml/2006/table">
            <a:tbl>
              <a:tblPr/>
              <a:tblGrid>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88080"/>
              </a:tblGrid>
              <a:tr h="424440">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6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62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230" name="Table 6"/>
          <p:cNvGraphicFramePr/>
          <p:nvPr/>
        </p:nvGraphicFramePr>
        <p:xfrm>
          <a:off x="320760" y="2923560"/>
          <a:ext cx="9505440" cy="1357920"/>
        </p:xfrm>
        <a:graphic>
          <a:graphicData uri="http://schemas.openxmlformats.org/drawingml/2006/table">
            <a:tbl>
              <a:tblPr/>
              <a:tblGrid>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88800"/>
              </a:tblGrid>
              <a:tr h="424440">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6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6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231" name="Table 7"/>
          <p:cNvGraphicFramePr/>
          <p:nvPr/>
        </p:nvGraphicFramePr>
        <p:xfrm>
          <a:off x="251640" y="4457880"/>
          <a:ext cx="9505440" cy="1357920"/>
        </p:xfrm>
        <a:graphic>
          <a:graphicData uri="http://schemas.openxmlformats.org/drawingml/2006/table">
            <a:tbl>
              <a:tblPr/>
              <a:tblGrid>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64680"/>
                <a:gridCol w="388800"/>
              </a:tblGrid>
              <a:tr h="424440">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66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B</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66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262626"/>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2" name="CustomShape 1"/>
          <p:cNvSpPr/>
          <p:nvPr/>
        </p:nvSpPr>
        <p:spPr>
          <a:xfrm>
            <a:off x="0" y="-7920"/>
            <a:ext cx="862200" cy="5696640"/>
          </a:xfrm>
          <a:custGeom>
            <a:avLst/>
            <a:gdLst/>
            <a:ahLst/>
            <a:rect l="l" t="t" r="r" b="b"/>
            <a:pathLst>
              <a:path w="863600" h="5698067">
                <a:moveTo>
                  <a:pt x="0" y="8467"/>
                </a:moveTo>
                <a:lnTo>
                  <a:pt x="863600" y="0"/>
                </a:lnTo>
                <a:lnTo>
                  <a:pt x="863600" y="16934"/>
                </a:lnTo>
                <a:lnTo>
                  <a:pt x="0" y="5698067"/>
                </a:lnTo>
                <a:lnTo>
                  <a:pt x="0" y="8467"/>
                </a:lnTo>
                <a:close/>
              </a:path>
            </a:pathLst>
          </a:cu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233" name="Line 2"/>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234" name="Line 3"/>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235"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236"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237" name="CustomShape 6"/>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238"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239"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240"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241" name="CustomShape 10"/>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242" name="CustomShape 11"/>
          <p:cNvSpPr/>
          <p:nvPr/>
        </p:nvSpPr>
        <p:spPr>
          <a:xfrm>
            <a:off x="0" y="0"/>
            <a:ext cx="12190680" cy="6856560"/>
          </a:xfrm>
          <a:prstGeom prst="rect">
            <a:avLst/>
          </a:prstGeom>
          <a:solidFill>
            <a:srgbClr val="ffffff"/>
          </a:solidFill>
          <a:ln w="19080">
            <a:noFill/>
          </a:ln>
        </p:spPr>
        <p:style>
          <a:lnRef idx="0"/>
          <a:fillRef idx="0"/>
          <a:effectRef idx="0"/>
          <a:fontRef idx="minor"/>
        </p:style>
      </p:sp>
      <p:sp>
        <p:nvSpPr>
          <p:cNvPr id="243" name="Line 12"/>
          <p:cNvSpPr/>
          <p:nvPr/>
        </p:nvSpPr>
        <p:spPr>
          <a:xfrm>
            <a:off x="5648040" y="0"/>
            <a:ext cx="1219320" cy="6857640"/>
          </a:xfrm>
          <a:prstGeom prst="line">
            <a:avLst/>
          </a:prstGeom>
          <a:ln w="9360">
            <a:solidFill>
              <a:srgbClr val="900000"/>
            </a:solidFill>
            <a:round/>
          </a:ln>
        </p:spPr>
        <p:style>
          <a:lnRef idx="0"/>
          <a:fillRef idx="0"/>
          <a:effectRef idx="0"/>
          <a:fontRef idx="minor"/>
        </p:style>
      </p:sp>
      <p:sp>
        <p:nvSpPr>
          <p:cNvPr id="244" name="Line 13"/>
          <p:cNvSpPr/>
          <p:nvPr/>
        </p:nvSpPr>
        <p:spPr>
          <a:xfrm flipH="1">
            <a:off x="4267080" y="3681360"/>
            <a:ext cx="4763520" cy="3176280"/>
          </a:xfrm>
          <a:prstGeom prst="line">
            <a:avLst/>
          </a:prstGeom>
          <a:ln w="9360">
            <a:solidFill>
              <a:srgbClr val="808080"/>
            </a:solidFill>
            <a:round/>
          </a:ln>
        </p:spPr>
        <p:style>
          <a:lnRef idx="0"/>
          <a:fillRef idx="0"/>
          <a:effectRef idx="0"/>
          <a:fontRef idx="minor"/>
        </p:style>
      </p:sp>
      <p:sp>
        <p:nvSpPr>
          <p:cNvPr id="245" name="CustomShape 14"/>
          <p:cNvSpPr/>
          <p:nvPr/>
        </p:nvSpPr>
        <p:spPr>
          <a:xfrm>
            <a:off x="545868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0000"/>
            </a:srgbClr>
          </a:solidFill>
          <a:ln w="12600">
            <a:noFill/>
          </a:ln>
          <a:effectLst>
            <a:outerShdw dir="5400000" dist="25560">
              <a:srgbClr val="000000">
                <a:alpha val="35000"/>
              </a:srgbClr>
            </a:outerShdw>
          </a:effectLst>
        </p:spPr>
        <p:style>
          <a:lnRef idx="0"/>
          <a:fillRef idx="0"/>
          <a:effectRef idx="0"/>
          <a:fontRef idx="minor"/>
        </p:style>
      </p:sp>
      <p:sp>
        <p:nvSpPr>
          <p:cNvPr id="246" name="CustomShape 15"/>
          <p:cNvSpPr/>
          <p:nvPr/>
        </p:nvSpPr>
        <p:spPr>
          <a:xfrm>
            <a:off x="58809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247" name="CustomShape 16"/>
          <p:cNvSpPr/>
          <p:nvPr/>
        </p:nvSpPr>
        <p:spPr>
          <a:xfrm>
            <a:off x="5209560" y="3048120"/>
            <a:ext cx="3258360" cy="3808440"/>
          </a:xfrm>
          <a:prstGeom prst="triangle">
            <a:avLst>
              <a:gd name="adj" fmla="val 100000"/>
            </a:avLst>
          </a:prstGeom>
          <a:solidFill>
            <a:srgbClr val="ff0000">
              <a:alpha val="72000"/>
            </a:srgbClr>
          </a:solidFill>
          <a:ln w="12600">
            <a:noFill/>
          </a:ln>
          <a:effectLst>
            <a:outerShdw dir="5400000" dist="25560">
              <a:srgbClr val="000000">
                <a:alpha val="35000"/>
              </a:srgbClr>
            </a:outerShdw>
          </a:effectLst>
        </p:spPr>
        <p:style>
          <a:lnRef idx="0"/>
          <a:fillRef idx="0"/>
          <a:effectRef idx="0"/>
          <a:fontRef idx="minor"/>
        </p:style>
      </p:sp>
      <p:sp>
        <p:nvSpPr>
          <p:cNvPr id="248" name="CustomShape 17"/>
          <p:cNvSpPr/>
          <p:nvPr/>
        </p:nvSpPr>
        <p:spPr>
          <a:xfrm>
            <a:off x="561168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bf0000">
              <a:alpha val="70000"/>
            </a:srgbClr>
          </a:solidFill>
          <a:ln w="12600">
            <a:noFill/>
          </a:ln>
          <a:effectLst>
            <a:outerShdw dir="5400000" dist="25560">
              <a:srgbClr val="000000">
                <a:alpha val="35000"/>
              </a:srgbClr>
            </a:outerShdw>
          </a:effectLst>
        </p:spPr>
        <p:style>
          <a:lnRef idx="0"/>
          <a:fillRef idx="0"/>
          <a:effectRef idx="0"/>
          <a:fontRef idx="minor"/>
        </p:style>
      </p:sp>
      <p:sp>
        <p:nvSpPr>
          <p:cNvPr id="249" name="CustomShape 18"/>
          <p:cNvSpPr/>
          <p:nvPr/>
        </p:nvSpPr>
        <p:spPr>
          <a:xfrm>
            <a:off x="6648840" y="3589920"/>
            <a:ext cx="1815840" cy="3266640"/>
          </a:xfrm>
          <a:prstGeom prst="triangle">
            <a:avLst>
              <a:gd name="adj" fmla="val 100000"/>
            </a:avLst>
          </a:prstGeom>
          <a:solidFill>
            <a:srgbClr val="c00000">
              <a:alpha val="80000"/>
            </a:srgbClr>
          </a:solidFill>
          <a:ln w="12600">
            <a:noFill/>
          </a:ln>
          <a:effectLst>
            <a:outerShdw dir="5400000" dist="25560">
              <a:srgbClr val="000000">
                <a:alpha val="35000"/>
              </a:srgbClr>
            </a:outerShdw>
          </a:effectLst>
        </p:spPr>
        <p:style>
          <a:lnRef idx="0"/>
          <a:fillRef idx="0"/>
          <a:effectRef idx="0"/>
          <a:fontRef idx="minor"/>
        </p:style>
      </p:sp>
      <p:sp>
        <p:nvSpPr>
          <p:cNvPr id="250" name="CustomShape 19"/>
          <p:cNvSpPr/>
          <p:nvPr/>
        </p:nvSpPr>
        <p:spPr>
          <a:xfrm>
            <a:off x="677160" y="1282680"/>
            <a:ext cx="5094720" cy="430560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pt-BR" sz="5400" spc="-1" strike="noStrike">
                <a:solidFill>
                  <a:srgbClr val="c00000"/>
                </a:solidFill>
                <a:uFill>
                  <a:solidFill>
                    <a:srgbClr val="ffffff"/>
                  </a:solidFill>
                </a:uFill>
                <a:latin typeface="Trebuchet MS"/>
                <a:ea typeface="DejaVu Sans"/>
              </a:rPr>
              <a:t>Boyer-Moore</a:t>
            </a:r>
            <a:endParaRPr b="0" lang="pt-BR" sz="5400" spc="-1" strike="noStrike">
              <a:solidFill>
                <a:srgbClr val="000000"/>
              </a:solidFill>
              <a:uFill>
                <a:solidFill>
                  <a:srgbClr val="ffffff"/>
                </a:solidFill>
              </a:uFill>
              <a:latin typeface="Arial"/>
            </a:endParaRPr>
          </a:p>
        </p:txBody>
      </p:sp>
      <p:sp>
        <p:nvSpPr>
          <p:cNvPr id="251" name="CustomShape 20"/>
          <p:cNvSpPr/>
          <p:nvPr/>
        </p:nvSpPr>
        <p:spPr>
          <a:xfrm>
            <a:off x="7136640" y="-8640"/>
            <a:ext cx="5073480" cy="6865200"/>
          </a:xfrm>
          <a:custGeom>
            <a:avLst/>
            <a:gdLst/>
            <a:ah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rgbClr val="bf0000"/>
          </a:solidFill>
          <a:ln w="19080">
            <a:noFill/>
          </a:ln>
        </p:spPr>
        <p:style>
          <a:lnRef idx="0"/>
          <a:fillRef idx="0"/>
          <a:effectRef idx="0"/>
          <a:fontRef idx="minor"/>
        </p:style>
      </p:sp>
      <p:pic>
        <p:nvPicPr>
          <p:cNvPr id="252" name="Picture 2" descr=""/>
          <p:cNvPicPr/>
          <p:nvPr/>
        </p:nvPicPr>
        <p:blipFill>
          <a:blip r:embed="rId1"/>
          <a:stretch/>
        </p:blipFill>
        <p:spPr>
          <a:xfrm>
            <a:off x="156240" y="5815440"/>
            <a:ext cx="761400" cy="8150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75560" y="144000"/>
            <a:ext cx="5211360" cy="71892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Boyer-Moore - Conceito</a:t>
            </a:r>
            <a:endParaRPr b="0" lang="pt-BR" sz="3600" spc="-1" strike="noStrike">
              <a:solidFill>
                <a:srgbClr val="000000"/>
              </a:solidFill>
              <a:uFill>
                <a:solidFill>
                  <a:srgbClr val="ffffff"/>
                </a:solidFill>
              </a:uFill>
              <a:latin typeface="Arial"/>
            </a:endParaRPr>
          </a:p>
        </p:txBody>
      </p:sp>
      <p:sp>
        <p:nvSpPr>
          <p:cNvPr id="254" name="CustomShape 2"/>
          <p:cNvSpPr/>
          <p:nvPr/>
        </p:nvSpPr>
        <p:spPr>
          <a:xfrm>
            <a:off x="576000" y="936000"/>
            <a:ext cx="8595360" cy="592164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1001"/>
              </a:spcBef>
              <a:buClr>
                <a:srgbClr val="c00000"/>
              </a:buClr>
              <a:buSzPct val="80000"/>
              <a:buFont typeface="Wingdings 3" charset="2"/>
              <a:buChar char=""/>
            </a:pPr>
            <a:r>
              <a:rPr b="0" i="1" lang="pt-BR" sz="1800" spc="-1" strike="noStrike">
                <a:solidFill>
                  <a:srgbClr val="404040"/>
                </a:solidFill>
                <a:uFill>
                  <a:solidFill>
                    <a:srgbClr val="ffffff"/>
                  </a:solidFill>
                </a:uFill>
                <a:latin typeface="Trebuchet MS"/>
                <a:ea typeface="DejaVu Sans"/>
              </a:rPr>
              <a:t>O algoritmo é uma variação do algoritmo de Knuth-Morris-Pratt.</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i="1" lang="pt-BR" sz="1800" spc="-1" strike="noStrike">
                <a:solidFill>
                  <a:srgbClr val="404040"/>
                </a:solidFill>
                <a:uFill>
                  <a:solidFill>
                    <a:srgbClr val="ffffff"/>
                  </a:solidFill>
                </a:uFill>
                <a:latin typeface="Trebuchet MS"/>
                <a:ea typeface="DejaVu Sans"/>
              </a:rPr>
              <a:t>Diferente do algoritmo de Knuth-Morris-Pratt, ele testa o alinhamento do último caractere até o primeiro, isto porque o algoritmo assume que, se não ocorreu alinhamento nos últimos caracteres, é inútil tentar alinhar nos primeiros, o que permite que o algoritmo pule diversos caracteres , e o torna eficiente ao analisar por exemplo, uma obra literária ou um texto qualquer.</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i="1" lang="pt-BR" sz="1800" spc="-1" strike="noStrike">
                <a:solidFill>
                  <a:srgbClr val="404040"/>
                </a:solidFill>
                <a:uFill>
                  <a:solidFill>
                    <a:srgbClr val="ffffff"/>
                  </a:solidFill>
                </a:uFill>
                <a:latin typeface="Trebuchet MS"/>
                <a:ea typeface="DejaVu Sans"/>
              </a:rPr>
              <a:t>Sua complexidade é de O(k),onde k é o tamanho do alfabeto,(pior caso) </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1" i="1" lang="pt-BR" sz="1800" spc="-1" strike="noStrike">
                <a:solidFill>
                  <a:srgbClr val="404040"/>
                </a:solidFill>
                <a:uFill>
                  <a:solidFill>
                    <a:srgbClr val="ffffff"/>
                  </a:solidFill>
                </a:uFill>
                <a:latin typeface="Trebuchet MS"/>
                <a:ea typeface="DejaVu Sans"/>
              </a:rPr>
              <a:t>Bad character</a:t>
            </a:r>
            <a:r>
              <a:rPr b="0" i="1" lang="pt-BR" sz="1800" spc="-1" strike="noStrike">
                <a:solidFill>
                  <a:srgbClr val="404040"/>
                </a:solidFill>
                <a:uFill>
                  <a:solidFill>
                    <a:srgbClr val="ffffff"/>
                  </a:solidFill>
                </a:uFill>
                <a:latin typeface="Trebuchet MS"/>
                <a:ea typeface="DejaVu Sans"/>
              </a:rPr>
              <a:t>: é o caractere da “string” se procura, onde o alinhamento falhou, seu valor é definido pela sua posição na “string” procurada e da “string” onde se procura, o “Bad-character” define o tamanho do pulo para a próxima comparação, onde caso o “Bad-character” seja o primeiro a ser comparado, o “Bad Character” é definido para ter um pulo do tamanho da “string”, mas caso o caractere comparado exista na “string” que se procura, o algoritmo irá alinhar os caractere iguais de ambas as “strings”, e, testará mais uma vez o alinhamento, este pulo em relação ao caractere é chamado de “</a:t>
            </a:r>
            <a:r>
              <a:rPr b="1" i="1" lang="pt-BR" sz="1800" spc="-1" strike="noStrike">
                <a:solidFill>
                  <a:srgbClr val="404040"/>
                </a:solidFill>
                <a:uFill>
                  <a:solidFill>
                    <a:srgbClr val="ffffff"/>
                  </a:solidFill>
                </a:uFill>
                <a:latin typeface="Trebuchet MS"/>
                <a:ea typeface="DejaVu Sans"/>
              </a:rPr>
              <a:t>Good Suffix</a:t>
            </a:r>
            <a:r>
              <a:rPr b="0" i="1" lang="pt-BR" sz="1800" spc="-1" strike="noStrike">
                <a:solidFill>
                  <a:srgbClr val="404040"/>
                </a:solidFill>
                <a:uFill>
                  <a:solidFill>
                    <a:srgbClr val="ffffff"/>
                  </a:solidFill>
                </a:uFill>
                <a:latin typeface="Trebuchet MS"/>
                <a:ea typeface="DejaVu Sans"/>
              </a:rPr>
              <a:t>”. </a:t>
            </a:r>
            <a:endParaRPr b="0" lang="pt-BR"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504000" y="0"/>
            <a:ext cx="8595360" cy="79092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Boyer-Moore - Processo</a:t>
            </a:r>
            <a:endParaRPr b="0" lang="pt-BR" sz="3600" spc="-1" strike="noStrike">
              <a:solidFill>
                <a:srgbClr val="000000"/>
              </a:solidFill>
              <a:uFill>
                <a:solidFill>
                  <a:srgbClr val="ffffff"/>
                </a:solidFill>
              </a:uFill>
              <a:latin typeface="Arial"/>
            </a:endParaRPr>
          </a:p>
        </p:txBody>
      </p:sp>
      <p:sp>
        <p:nvSpPr>
          <p:cNvPr id="256" name="CustomShape 2"/>
          <p:cNvSpPr/>
          <p:nvPr/>
        </p:nvSpPr>
        <p:spPr>
          <a:xfrm>
            <a:off x="1296000" y="3024000"/>
            <a:ext cx="179640" cy="426240"/>
          </a:xfrm>
          <a:prstGeom prst="rect">
            <a:avLst/>
          </a:prstGeom>
          <a:noFill/>
          <a:ln>
            <a:noFill/>
          </a:ln>
        </p:spPr>
        <p:style>
          <a:lnRef idx="0"/>
          <a:fillRef idx="0"/>
          <a:effectRef idx="0"/>
          <a:fontRef idx="minor"/>
        </p:style>
      </p:sp>
      <p:sp>
        <p:nvSpPr>
          <p:cNvPr id="257" name="CustomShape 3"/>
          <p:cNvSpPr/>
          <p:nvPr/>
        </p:nvSpPr>
        <p:spPr>
          <a:xfrm>
            <a:off x="6840000" y="5040000"/>
            <a:ext cx="179640" cy="426240"/>
          </a:xfrm>
          <a:prstGeom prst="rect">
            <a:avLst/>
          </a:prstGeom>
          <a:noFill/>
          <a:ln>
            <a:noFill/>
          </a:ln>
        </p:spPr>
        <p:style>
          <a:lnRef idx="0"/>
          <a:fillRef idx="0"/>
          <a:effectRef idx="0"/>
          <a:fontRef idx="minor"/>
        </p:style>
      </p:sp>
      <p:graphicFrame>
        <p:nvGraphicFramePr>
          <p:cNvPr id="258" name="Table 4"/>
          <p:cNvGraphicFramePr/>
          <p:nvPr/>
        </p:nvGraphicFramePr>
        <p:xfrm>
          <a:off x="740520" y="1279440"/>
          <a:ext cx="9483120" cy="1355760"/>
        </p:xfrm>
        <a:graphic>
          <a:graphicData uri="http://schemas.openxmlformats.org/drawingml/2006/table">
            <a:tbl>
              <a:tblPr/>
              <a:tblGrid>
                <a:gridCol w="339840"/>
                <a:gridCol w="338400"/>
                <a:gridCol w="301680"/>
                <a:gridCol w="326880"/>
                <a:gridCol w="326880"/>
                <a:gridCol w="326880"/>
                <a:gridCol w="326880"/>
                <a:gridCol w="326880"/>
                <a:gridCol w="326880"/>
                <a:gridCol w="326880"/>
                <a:gridCol w="326880"/>
                <a:gridCol w="330120"/>
                <a:gridCol w="323280"/>
                <a:gridCol w="326880"/>
                <a:gridCol w="326880"/>
                <a:gridCol w="326880"/>
                <a:gridCol w="326880"/>
                <a:gridCol w="326880"/>
                <a:gridCol w="326880"/>
                <a:gridCol w="326880"/>
                <a:gridCol w="326880"/>
                <a:gridCol w="326880"/>
                <a:gridCol w="326880"/>
                <a:gridCol w="326880"/>
                <a:gridCol w="326880"/>
                <a:gridCol w="326880"/>
                <a:gridCol w="326880"/>
                <a:gridCol w="326880"/>
                <a:gridCol w="331920"/>
              </a:tblGrid>
              <a:tr h="40356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81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444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  </a:t>
                      </a:r>
                      <a:r>
                        <a:rPr b="0" lang="pt-BR" sz="1800" spc="-1" strike="noStrike">
                          <a:solidFill>
                            <a:srgbClr val="000000"/>
                          </a:solidFill>
                          <a:uFill>
                            <a:solidFill>
                              <a:srgbClr val="ffffff"/>
                            </a:solidFill>
                          </a:uFill>
                          <a:latin typeface="Arial"/>
                          <a:ea typeface="DejaVu Sans"/>
                        </a:rPr>
                        <a:t>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G8</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U7</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59" name="Table 5"/>
          <p:cNvGraphicFramePr/>
          <p:nvPr/>
        </p:nvGraphicFramePr>
        <p:xfrm>
          <a:off x="1076400" y="2870280"/>
          <a:ext cx="9501840" cy="1411200"/>
        </p:xfrm>
        <a:graphic>
          <a:graphicData uri="http://schemas.openxmlformats.org/drawingml/2006/table">
            <a:tbl>
              <a:tblPr/>
              <a:tblGrid>
                <a:gridCol w="340920"/>
                <a:gridCol w="339120"/>
                <a:gridCol w="302400"/>
                <a:gridCol w="327600"/>
                <a:gridCol w="327600"/>
                <a:gridCol w="327600"/>
                <a:gridCol w="327600"/>
                <a:gridCol w="327600"/>
                <a:gridCol w="327600"/>
                <a:gridCol w="327600"/>
                <a:gridCol w="327600"/>
                <a:gridCol w="330840"/>
                <a:gridCol w="324000"/>
                <a:gridCol w="327600"/>
                <a:gridCol w="327600"/>
                <a:gridCol w="327600"/>
                <a:gridCol w="327600"/>
                <a:gridCol w="327600"/>
                <a:gridCol w="327600"/>
                <a:gridCol w="327600"/>
                <a:gridCol w="327600"/>
                <a:gridCol w="327600"/>
                <a:gridCol w="327600"/>
                <a:gridCol w="327600"/>
                <a:gridCol w="327600"/>
                <a:gridCol w="327600"/>
                <a:gridCol w="327600"/>
                <a:gridCol w="327600"/>
                <a:gridCol w="330120"/>
              </a:tblGrid>
              <a:tr h="4075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81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55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  </a:t>
                      </a:r>
                      <a:r>
                        <a:rPr b="0" lang="pt-BR" sz="1800" spc="-1" strike="noStrike">
                          <a:solidFill>
                            <a:srgbClr val="000000"/>
                          </a:solidFill>
                          <a:uFill>
                            <a:solidFill>
                              <a:srgbClr val="ffffff"/>
                            </a:solidFill>
                          </a:uFill>
                          <a:latin typeface="Arial"/>
                          <a:ea typeface="DejaVu Sans"/>
                        </a:rPr>
                        <a:t>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G8</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U7</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60" name="Table 6"/>
          <p:cNvGraphicFramePr/>
          <p:nvPr/>
        </p:nvGraphicFramePr>
        <p:xfrm>
          <a:off x="1412280" y="4563720"/>
          <a:ext cx="9501480" cy="1304640"/>
        </p:xfrm>
        <a:graphic>
          <a:graphicData uri="http://schemas.openxmlformats.org/drawingml/2006/table">
            <a:tbl>
              <a:tblPr/>
              <a:tblGrid>
                <a:gridCol w="340560"/>
                <a:gridCol w="339120"/>
                <a:gridCol w="302040"/>
                <a:gridCol w="327600"/>
                <a:gridCol w="327600"/>
                <a:gridCol w="327600"/>
                <a:gridCol w="327600"/>
                <a:gridCol w="327600"/>
                <a:gridCol w="327600"/>
                <a:gridCol w="327600"/>
                <a:gridCol w="327600"/>
                <a:gridCol w="330840"/>
                <a:gridCol w="324000"/>
                <a:gridCol w="327600"/>
                <a:gridCol w="327600"/>
                <a:gridCol w="327600"/>
                <a:gridCol w="327600"/>
                <a:gridCol w="318600"/>
                <a:gridCol w="336240"/>
                <a:gridCol w="327600"/>
                <a:gridCol w="327600"/>
                <a:gridCol w="327600"/>
                <a:gridCol w="327600"/>
                <a:gridCol w="327600"/>
                <a:gridCol w="327600"/>
                <a:gridCol w="327600"/>
                <a:gridCol w="327600"/>
                <a:gridCol w="327600"/>
                <a:gridCol w="330840"/>
              </a:tblGrid>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6699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480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  </a:t>
                      </a:r>
                      <a:r>
                        <a:rPr b="0" lang="pt-BR" sz="1800" spc="-1" strike="noStrike">
                          <a:solidFill>
                            <a:srgbClr val="000000"/>
                          </a:solidFill>
                          <a:uFill>
                            <a:solidFill>
                              <a:srgbClr val="ffffff"/>
                            </a:solidFill>
                          </a:uFill>
                          <a:latin typeface="Arial"/>
                          <a:ea typeface="DejaVu Sans"/>
                        </a:rPr>
                        <a:t>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G8</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U7</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04000" y="0"/>
            <a:ext cx="8595360" cy="79092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Boyer-Moore - Processo</a:t>
            </a:r>
            <a:endParaRPr b="0" lang="pt-BR" sz="3600" spc="-1" strike="noStrike">
              <a:solidFill>
                <a:srgbClr val="000000"/>
              </a:solidFill>
              <a:uFill>
                <a:solidFill>
                  <a:srgbClr val="ffffff"/>
                </a:solidFill>
              </a:uFill>
              <a:latin typeface="Arial"/>
            </a:endParaRPr>
          </a:p>
        </p:txBody>
      </p:sp>
      <p:sp>
        <p:nvSpPr>
          <p:cNvPr id="262" name="CustomShape 2"/>
          <p:cNvSpPr/>
          <p:nvPr/>
        </p:nvSpPr>
        <p:spPr>
          <a:xfrm>
            <a:off x="1296000" y="3024000"/>
            <a:ext cx="179640" cy="426240"/>
          </a:xfrm>
          <a:prstGeom prst="rect">
            <a:avLst/>
          </a:prstGeom>
          <a:noFill/>
          <a:ln>
            <a:noFill/>
          </a:ln>
        </p:spPr>
        <p:style>
          <a:lnRef idx="0"/>
          <a:fillRef idx="0"/>
          <a:effectRef idx="0"/>
          <a:fontRef idx="minor"/>
        </p:style>
      </p:sp>
      <p:sp>
        <p:nvSpPr>
          <p:cNvPr id="263" name="CustomShape 3"/>
          <p:cNvSpPr/>
          <p:nvPr/>
        </p:nvSpPr>
        <p:spPr>
          <a:xfrm>
            <a:off x="6840000" y="5040000"/>
            <a:ext cx="179640" cy="426240"/>
          </a:xfrm>
          <a:prstGeom prst="rect">
            <a:avLst/>
          </a:prstGeom>
          <a:noFill/>
          <a:ln>
            <a:noFill/>
          </a:ln>
        </p:spPr>
        <p:style>
          <a:lnRef idx="0"/>
          <a:fillRef idx="0"/>
          <a:effectRef idx="0"/>
          <a:fontRef idx="minor"/>
        </p:style>
      </p:sp>
      <p:graphicFrame>
        <p:nvGraphicFramePr>
          <p:cNvPr id="264" name="Table 4"/>
          <p:cNvGraphicFramePr/>
          <p:nvPr/>
        </p:nvGraphicFramePr>
        <p:xfrm>
          <a:off x="776160" y="1092600"/>
          <a:ext cx="8359200" cy="1469160"/>
        </p:xfrm>
        <a:graphic>
          <a:graphicData uri="http://schemas.openxmlformats.org/drawingml/2006/table">
            <a:tbl>
              <a:tblPr/>
              <a:tblGrid>
                <a:gridCol w="299880"/>
                <a:gridCol w="298440"/>
                <a:gridCol w="266040"/>
                <a:gridCol w="288360"/>
                <a:gridCol w="288360"/>
                <a:gridCol w="288360"/>
                <a:gridCol w="288360"/>
                <a:gridCol w="288360"/>
                <a:gridCol w="288360"/>
                <a:gridCol w="288360"/>
                <a:gridCol w="288360"/>
                <a:gridCol w="291240"/>
                <a:gridCol w="285120"/>
                <a:gridCol w="288360"/>
                <a:gridCol w="288360"/>
                <a:gridCol w="288360"/>
                <a:gridCol w="288360"/>
                <a:gridCol w="288360"/>
                <a:gridCol w="288360"/>
                <a:gridCol w="288360"/>
                <a:gridCol w="288360"/>
                <a:gridCol w="288360"/>
                <a:gridCol w="288360"/>
                <a:gridCol w="288360"/>
                <a:gridCol w="288360"/>
                <a:gridCol w="288360"/>
                <a:gridCol w="288360"/>
                <a:gridCol w="288360"/>
                <a:gridCol w="286560"/>
              </a:tblGrid>
              <a:tr h="45360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42840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75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  </a:t>
                      </a:r>
                      <a:r>
                        <a:rPr b="0" lang="pt-BR" sz="1800" spc="-1" strike="noStrike">
                          <a:solidFill>
                            <a:srgbClr val="000000"/>
                          </a:solidFill>
                          <a:uFill>
                            <a:solidFill>
                              <a:srgbClr val="ffffff"/>
                            </a:solidFill>
                          </a:uFill>
                          <a:latin typeface="Arial"/>
                          <a:ea typeface="DejaVu Sans"/>
                        </a:rPr>
                        <a:t>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G8</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U7</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65" name="Table 5"/>
          <p:cNvGraphicFramePr/>
          <p:nvPr/>
        </p:nvGraphicFramePr>
        <p:xfrm>
          <a:off x="1032480" y="2796480"/>
          <a:ext cx="8254440" cy="1424160"/>
        </p:xfrm>
        <a:graphic>
          <a:graphicData uri="http://schemas.openxmlformats.org/drawingml/2006/table">
            <a:tbl>
              <a:tblPr/>
              <a:tblGrid>
                <a:gridCol w="296280"/>
                <a:gridCol w="294840"/>
                <a:gridCol w="262800"/>
                <a:gridCol w="284760"/>
                <a:gridCol w="284760"/>
                <a:gridCol w="284760"/>
                <a:gridCol w="284760"/>
                <a:gridCol w="284760"/>
                <a:gridCol w="284760"/>
                <a:gridCol w="284760"/>
                <a:gridCol w="284760"/>
                <a:gridCol w="287640"/>
                <a:gridCol w="281520"/>
                <a:gridCol w="284760"/>
                <a:gridCol w="284760"/>
                <a:gridCol w="284760"/>
                <a:gridCol w="284760"/>
                <a:gridCol w="284760"/>
                <a:gridCol w="284760"/>
                <a:gridCol w="284760"/>
                <a:gridCol w="284760"/>
                <a:gridCol w="284760"/>
                <a:gridCol w="284760"/>
                <a:gridCol w="284760"/>
                <a:gridCol w="284760"/>
                <a:gridCol w="284760"/>
                <a:gridCol w="284760"/>
                <a:gridCol w="284760"/>
                <a:gridCol w="282240"/>
              </a:tblGrid>
              <a:tr h="38448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747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ff3333"/>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6528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  </a:t>
                      </a:r>
                      <a:r>
                        <a:rPr b="0" lang="pt-BR" sz="1800" spc="-1" strike="noStrike">
                          <a:solidFill>
                            <a:srgbClr val="000000"/>
                          </a:solidFill>
                          <a:uFill>
                            <a:solidFill>
                              <a:srgbClr val="ffffff"/>
                            </a:solidFill>
                          </a:uFill>
                          <a:latin typeface="Arial"/>
                          <a:ea typeface="DejaVu Sans"/>
                        </a:rPr>
                        <a:t>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G8</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U7</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266" name="Table 6"/>
          <p:cNvGraphicFramePr/>
          <p:nvPr/>
        </p:nvGraphicFramePr>
        <p:xfrm>
          <a:off x="1236600" y="4652280"/>
          <a:ext cx="8307720" cy="1304640"/>
        </p:xfrm>
        <a:graphic>
          <a:graphicData uri="http://schemas.openxmlformats.org/drawingml/2006/table">
            <a:tbl>
              <a:tblPr/>
              <a:tblGrid>
                <a:gridCol w="298080"/>
                <a:gridCol w="296640"/>
                <a:gridCol w="264240"/>
                <a:gridCol w="286560"/>
                <a:gridCol w="286560"/>
                <a:gridCol w="286560"/>
                <a:gridCol w="286560"/>
                <a:gridCol w="286560"/>
                <a:gridCol w="286560"/>
                <a:gridCol w="286560"/>
                <a:gridCol w="286560"/>
                <a:gridCol w="326880"/>
                <a:gridCol w="245880"/>
                <a:gridCol w="286560"/>
                <a:gridCol w="286560"/>
                <a:gridCol w="286560"/>
                <a:gridCol w="286560"/>
                <a:gridCol w="278640"/>
                <a:gridCol w="294120"/>
                <a:gridCol w="286560"/>
                <a:gridCol w="286560"/>
                <a:gridCol w="286560"/>
                <a:gridCol w="286560"/>
                <a:gridCol w="286560"/>
                <a:gridCol w="286560"/>
                <a:gridCol w="286560"/>
                <a:gridCol w="286560"/>
                <a:gridCol w="286560"/>
                <a:gridCol w="285840"/>
              </a:tblGrid>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111111"/>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pt-BR" sz="1800" spc="-1" strike="noStrike">
                          <a:solidFill>
                            <a:srgbClr val="0066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480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  </a:t>
                      </a:r>
                      <a:r>
                        <a:rPr b="0" lang="pt-BR" sz="1800" spc="-1" strike="noStrike">
                          <a:solidFill>
                            <a:srgbClr val="000000"/>
                          </a:solidFill>
                          <a:uFill>
                            <a:solidFill>
                              <a:srgbClr val="ffffff"/>
                            </a:solidFill>
                          </a:uFill>
                          <a:latin typeface="Arial"/>
                          <a:ea typeface="DejaVu Sans"/>
                        </a:rPr>
                        <a:t>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C9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G8</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U7</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7" name="CustomShape 1"/>
          <p:cNvSpPr/>
          <p:nvPr/>
        </p:nvSpPr>
        <p:spPr>
          <a:xfrm>
            <a:off x="0" y="-7920"/>
            <a:ext cx="862200" cy="5696640"/>
          </a:xfrm>
          <a:custGeom>
            <a:avLst/>
            <a:gdLst/>
            <a:ahLst/>
            <a:rect l="l" t="t" r="r" b="b"/>
            <a:pathLst>
              <a:path w="863600" h="5698067">
                <a:moveTo>
                  <a:pt x="0" y="8467"/>
                </a:moveTo>
                <a:lnTo>
                  <a:pt x="863600" y="0"/>
                </a:lnTo>
                <a:lnTo>
                  <a:pt x="863600" y="16934"/>
                </a:lnTo>
                <a:lnTo>
                  <a:pt x="0" y="5698067"/>
                </a:lnTo>
                <a:lnTo>
                  <a:pt x="0" y="8467"/>
                </a:lnTo>
                <a:close/>
              </a:path>
            </a:pathLst>
          </a:cu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268" name="Line 2"/>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269" name="Line 3"/>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270"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271"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272" name="CustomShape 6"/>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273"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274"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275"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276" name="CustomShape 10"/>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277" name="CustomShape 11"/>
          <p:cNvSpPr/>
          <p:nvPr/>
        </p:nvSpPr>
        <p:spPr>
          <a:xfrm>
            <a:off x="0" y="0"/>
            <a:ext cx="12190680" cy="6856560"/>
          </a:xfrm>
          <a:prstGeom prst="rect">
            <a:avLst/>
          </a:prstGeom>
          <a:solidFill>
            <a:srgbClr val="ffffff"/>
          </a:solidFill>
          <a:ln w="19080">
            <a:noFill/>
          </a:ln>
        </p:spPr>
        <p:style>
          <a:lnRef idx="0"/>
          <a:fillRef idx="0"/>
          <a:effectRef idx="0"/>
          <a:fontRef idx="minor"/>
        </p:style>
      </p:sp>
      <p:sp>
        <p:nvSpPr>
          <p:cNvPr id="278" name="Line 12"/>
          <p:cNvSpPr/>
          <p:nvPr/>
        </p:nvSpPr>
        <p:spPr>
          <a:xfrm>
            <a:off x="5648040" y="0"/>
            <a:ext cx="1219320" cy="6857640"/>
          </a:xfrm>
          <a:prstGeom prst="line">
            <a:avLst/>
          </a:prstGeom>
          <a:ln w="9360">
            <a:solidFill>
              <a:srgbClr val="900000"/>
            </a:solidFill>
            <a:round/>
          </a:ln>
        </p:spPr>
        <p:style>
          <a:lnRef idx="0"/>
          <a:fillRef idx="0"/>
          <a:effectRef idx="0"/>
          <a:fontRef idx="minor"/>
        </p:style>
      </p:sp>
      <p:sp>
        <p:nvSpPr>
          <p:cNvPr id="279" name="Line 13"/>
          <p:cNvSpPr/>
          <p:nvPr/>
        </p:nvSpPr>
        <p:spPr>
          <a:xfrm flipH="1">
            <a:off x="4267080" y="3681360"/>
            <a:ext cx="4763520" cy="3176280"/>
          </a:xfrm>
          <a:prstGeom prst="line">
            <a:avLst/>
          </a:prstGeom>
          <a:ln w="9360">
            <a:solidFill>
              <a:srgbClr val="808080"/>
            </a:solidFill>
            <a:round/>
          </a:ln>
        </p:spPr>
        <p:style>
          <a:lnRef idx="0"/>
          <a:fillRef idx="0"/>
          <a:effectRef idx="0"/>
          <a:fontRef idx="minor"/>
        </p:style>
      </p:sp>
      <p:sp>
        <p:nvSpPr>
          <p:cNvPr id="280" name="CustomShape 14"/>
          <p:cNvSpPr/>
          <p:nvPr/>
        </p:nvSpPr>
        <p:spPr>
          <a:xfrm>
            <a:off x="545868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0000"/>
            </a:srgbClr>
          </a:solidFill>
          <a:ln w="12600">
            <a:noFill/>
          </a:ln>
          <a:effectLst>
            <a:outerShdw dir="5400000" dist="25560">
              <a:srgbClr val="000000">
                <a:alpha val="35000"/>
              </a:srgbClr>
            </a:outerShdw>
          </a:effectLst>
        </p:spPr>
        <p:style>
          <a:lnRef idx="0"/>
          <a:fillRef idx="0"/>
          <a:effectRef idx="0"/>
          <a:fontRef idx="minor"/>
        </p:style>
      </p:sp>
      <p:sp>
        <p:nvSpPr>
          <p:cNvPr id="281" name="CustomShape 15"/>
          <p:cNvSpPr/>
          <p:nvPr/>
        </p:nvSpPr>
        <p:spPr>
          <a:xfrm>
            <a:off x="58809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282" name="CustomShape 16"/>
          <p:cNvSpPr/>
          <p:nvPr/>
        </p:nvSpPr>
        <p:spPr>
          <a:xfrm>
            <a:off x="5209560" y="3048120"/>
            <a:ext cx="3258360" cy="3808440"/>
          </a:xfrm>
          <a:prstGeom prst="triangle">
            <a:avLst>
              <a:gd name="adj" fmla="val 100000"/>
            </a:avLst>
          </a:prstGeom>
          <a:solidFill>
            <a:srgbClr val="ff0000">
              <a:alpha val="72000"/>
            </a:srgbClr>
          </a:solidFill>
          <a:ln w="12600">
            <a:noFill/>
          </a:ln>
          <a:effectLst>
            <a:outerShdw dir="5400000" dist="25560">
              <a:srgbClr val="000000">
                <a:alpha val="35000"/>
              </a:srgbClr>
            </a:outerShdw>
          </a:effectLst>
        </p:spPr>
        <p:style>
          <a:lnRef idx="0"/>
          <a:fillRef idx="0"/>
          <a:effectRef idx="0"/>
          <a:fontRef idx="minor"/>
        </p:style>
      </p:sp>
      <p:sp>
        <p:nvSpPr>
          <p:cNvPr id="283" name="CustomShape 17"/>
          <p:cNvSpPr/>
          <p:nvPr/>
        </p:nvSpPr>
        <p:spPr>
          <a:xfrm>
            <a:off x="561168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bf0000">
              <a:alpha val="70000"/>
            </a:srgbClr>
          </a:solidFill>
          <a:ln w="12600">
            <a:noFill/>
          </a:ln>
          <a:effectLst>
            <a:outerShdw dir="5400000" dist="25560">
              <a:srgbClr val="000000">
                <a:alpha val="35000"/>
              </a:srgbClr>
            </a:outerShdw>
          </a:effectLst>
        </p:spPr>
        <p:style>
          <a:lnRef idx="0"/>
          <a:fillRef idx="0"/>
          <a:effectRef idx="0"/>
          <a:fontRef idx="minor"/>
        </p:style>
      </p:sp>
      <p:sp>
        <p:nvSpPr>
          <p:cNvPr id="284" name="CustomShape 18"/>
          <p:cNvSpPr/>
          <p:nvPr/>
        </p:nvSpPr>
        <p:spPr>
          <a:xfrm>
            <a:off x="6648840" y="3589920"/>
            <a:ext cx="1815840" cy="3266640"/>
          </a:xfrm>
          <a:prstGeom prst="triangle">
            <a:avLst>
              <a:gd name="adj" fmla="val 100000"/>
            </a:avLst>
          </a:prstGeom>
          <a:solidFill>
            <a:srgbClr val="c00000">
              <a:alpha val="80000"/>
            </a:srgbClr>
          </a:solidFill>
          <a:ln w="12600">
            <a:noFill/>
          </a:ln>
          <a:effectLst>
            <a:outerShdw dir="5400000" dist="25560">
              <a:srgbClr val="000000">
                <a:alpha val="35000"/>
              </a:srgbClr>
            </a:outerShdw>
          </a:effectLst>
        </p:spPr>
        <p:style>
          <a:lnRef idx="0"/>
          <a:fillRef idx="0"/>
          <a:effectRef idx="0"/>
          <a:fontRef idx="minor"/>
        </p:style>
      </p:sp>
      <p:sp>
        <p:nvSpPr>
          <p:cNvPr id="285" name="CustomShape 19"/>
          <p:cNvSpPr/>
          <p:nvPr/>
        </p:nvSpPr>
        <p:spPr>
          <a:xfrm>
            <a:off x="677160" y="1282680"/>
            <a:ext cx="5094720" cy="430560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pt-BR" sz="5400" spc="-1" strike="noStrike">
                <a:solidFill>
                  <a:srgbClr val="c00000"/>
                </a:solidFill>
                <a:uFill>
                  <a:solidFill>
                    <a:srgbClr val="ffffff"/>
                  </a:solidFill>
                </a:uFill>
                <a:latin typeface="Trebuchet MS"/>
                <a:ea typeface="DejaVu Sans"/>
              </a:rPr>
              <a:t>Smith-Waterman</a:t>
            </a:r>
            <a:endParaRPr b="0" lang="pt-BR" sz="5400" spc="-1" strike="noStrike">
              <a:solidFill>
                <a:srgbClr val="000000"/>
              </a:solidFill>
              <a:uFill>
                <a:solidFill>
                  <a:srgbClr val="ffffff"/>
                </a:solidFill>
              </a:uFill>
              <a:latin typeface="Arial"/>
            </a:endParaRPr>
          </a:p>
        </p:txBody>
      </p:sp>
      <p:sp>
        <p:nvSpPr>
          <p:cNvPr id="286" name="CustomShape 20"/>
          <p:cNvSpPr/>
          <p:nvPr/>
        </p:nvSpPr>
        <p:spPr>
          <a:xfrm>
            <a:off x="7113960" y="-8640"/>
            <a:ext cx="5073480" cy="6865200"/>
          </a:xfrm>
          <a:custGeom>
            <a:avLst/>
            <a:gdLst/>
            <a:ah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rgbClr val="bf0000"/>
          </a:solidFill>
          <a:ln w="19080">
            <a:noFill/>
          </a:ln>
        </p:spPr>
        <p:style>
          <a:lnRef idx="0"/>
          <a:fillRef idx="0"/>
          <a:effectRef idx="0"/>
          <a:fontRef idx="minor"/>
        </p:style>
      </p:sp>
      <p:pic>
        <p:nvPicPr>
          <p:cNvPr id="287" name="Picture 2" descr=""/>
          <p:cNvPicPr/>
          <p:nvPr/>
        </p:nvPicPr>
        <p:blipFill>
          <a:blip r:embed="rId1"/>
          <a:stretch/>
        </p:blipFill>
        <p:spPr>
          <a:xfrm>
            <a:off x="156240" y="5815440"/>
            <a:ext cx="761400" cy="815040"/>
          </a:xfrm>
          <a:prstGeom prst="rect">
            <a:avLst/>
          </a:prstGeom>
          <a:ln>
            <a:noFill/>
          </a:ln>
        </p:spPr>
      </p:pic>
      <p:sp>
        <p:nvSpPr>
          <p:cNvPr id="288" name="CustomShape 21"/>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919B36E7-5063-4C99-9443-8F3148E49AF7}" type="slidenum">
              <a:rPr b="0" lang="pt-BR" sz="900" spc="-1" strike="noStrike">
                <a:solidFill>
                  <a:srgbClr val="c00000"/>
                </a:solidFill>
                <a:uFill>
                  <a:solidFill>
                    <a:srgbClr val="ffffff"/>
                  </a:solidFill>
                </a:uFill>
                <a:latin typeface="Trebuchet MS"/>
                <a:ea typeface="DejaVu Sans"/>
              </a:rPr>
              <a:t>&lt;número&gt;</a:t>
            </a:fld>
            <a:endParaRPr b="0" lang="pt-BR" sz="9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Smith-waterman - conceitos</a:t>
            </a:r>
            <a:endParaRPr b="0" lang="pt-BR" sz="3600" spc="-1" strike="noStrike">
              <a:solidFill>
                <a:srgbClr val="000000"/>
              </a:solidFill>
              <a:uFill>
                <a:solidFill>
                  <a:srgbClr val="ffffff"/>
                </a:solidFill>
              </a:uFill>
              <a:latin typeface="Arial"/>
            </a:endParaRPr>
          </a:p>
        </p:txBody>
      </p:sp>
      <p:sp>
        <p:nvSpPr>
          <p:cNvPr id="290" name="CustomShape 2"/>
          <p:cNvSpPr/>
          <p:nvPr/>
        </p:nvSpPr>
        <p:spPr>
          <a:xfrm>
            <a:off x="504000" y="1368000"/>
            <a:ext cx="8768520" cy="54896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pt-BR" sz="2200" spc="-1" strike="noStrike">
                <a:solidFill>
                  <a:srgbClr val="404040"/>
                </a:solidFill>
                <a:uFill>
                  <a:solidFill>
                    <a:srgbClr val="ffffff"/>
                  </a:solidFill>
                </a:uFill>
                <a:latin typeface="Trebuchet MS"/>
                <a:ea typeface="DejaVu Sans"/>
              </a:rPr>
              <a:t>Algoritmo baseado no algoritmo de Needleman-Wunsch</a:t>
            </a:r>
            <a:endParaRPr b="0" lang="pt-BR" sz="22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Ao contrário de Needleman-Wunsch, Smith-Waterman usa de alinhamentos locais;</a:t>
            </a:r>
            <a:endParaRPr b="0" lang="pt-BR" sz="19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Utiliza programação dinâmica para resolver o problema de Longest Common Subsequence.</a:t>
            </a:r>
            <a:endParaRPr b="0" lang="pt-BR" sz="19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Sua complexidade é de O(m*n).</a:t>
            </a:r>
            <a:endParaRPr b="0" lang="pt-BR" sz="1900" spc="-1" strike="noStrike">
              <a:solidFill>
                <a:srgbClr val="000000"/>
              </a:solidFill>
              <a:uFill>
                <a:solidFill>
                  <a:srgbClr val="ffffff"/>
                </a:solidFill>
              </a:uFill>
              <a:latin typeface="Arial"/>
            </a:endParaRPr>
          </a:p>
          <a:p>
            <a:pPr>
              <a:lnSpc>
                <a:spcPct val="100000"/>
              </a:lnSpc>
            </a:pPr>
            <a:endParaRPr b="0" lang="pt-BR" sz="19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Montando a Matriz: </a:t>
            </a:r>
            <a:endParaRPr b="0" lang="pt-BR" sz="22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Se constrói a matriz, e se determina o esquema de penalidade para colunas e linhas que não se alinharam, a penalidade de uma sequência onde somente alguns caracteres não se alinham, e também o valor de um alinhamento correto;</a:t>
            </a:r>
            <a:endParaRPr b="0" lang="pt-BR" sz="19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Se adiciona uma linha de tamanho n+1 e uma coluna de tamanho m+1, com este tamanho a mais na matriz, todos os valores da primeira linha e coluna devem ser zero;</a:t>
            </a:r>
            <a:endParaRPr b="0" lang="pt-BR" sz="19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Se pontua a matriz, esta pontuação ocorre em relação ao alinhamento, isto é, caso um alinhamento anterior for correto, um valor predefinido é adicionado, caso contrário, a penalidade ocorre, onde se a penalidade levar o valor a ser negativo, se substitui este valor por zero, os alinhamentos consecutivos com o maior valor é gravado.</a:t>
            </a:r>
            <a:endParaRPr b="0" lang="pt-BR" sz="19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Começando pelo alinhamento de maior valor se retorna ate onde o valor se torna 0.</a:t>
            </a:r>
            <a:endParaRPr b="0" lang="pt-BR" sz="1900" spc="-1" strike="noStrike">
              <a:solidFill>
                <a:srgbClr val="000000"/>
              </a:solidFill>
              <a:uFill>
                <a:solidFill>
                  <a:srgbClr val="ffffff"/>
                </a:solidFill>
              </a:uFill>
              <a:latin typeface="Arial"/>
            </a:endParaRPr>
          </a:p>
          <a:p>
            <a:pPr>
              <a:lnSpc>
                <a:spcPct val="100000"/>
              </a:lnSpc>
            </a:pPr>
            <a:endParaRPr b="0" lang="pt-BR" sz="1900" spc="-1" strike="noStrike">
              <a:solidFill>
                <a:srgbClr val="000000"/>
              </a:solidFill>
              <a:uFill>
                <a:solidFill>
                  <a:srgbClr val="ffffff"/>
                </a:solidFill>
              </a:uFill>
              <a:latin typeface="Arial"/>
            </a:endParaRPr>
          </a:p>
          <a:p>
            <a:pPr>
              <a:lnSpc>
                <a:spcPct val="100000"/>
              </a:lnSpc>
              <a:spcBef>
                <a:spcPts val="1001"/>
              </a:spcBef>
            </a:pPr>
            <a:r>
              <a:rPr b="0" lang="pt-BR" sz="2000" spc="-1" strike="noStrike">
                <a:solidFill>
                  <a:srgbClr val="404040"/>
                </a:solidFill>
                <a:uFill>
                  <a:solidFill>
                    <a:srgbClr val="ffffff"/>
                  </a:solidFill>
                </a:uFill>
                <a:latin typeface="Trebuchet MS"/>
                <a:ea typeface="DejaVu Sans"/>
              </a:rPr>
              <a:t>	</a:t>
            </a:r>
            <a:endParaRPr b="0" lang="pt-BR" sz="20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648000" y="4752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Smith-waterman - Processo</a:t>
            </a:r>
            <a:endParaRPr b="0" lang="pt-BR" sz="3600" spc="-1" strike="noStrike">
              <a:solidFill>
                <a:srgbClr val="000000"/>
              </a:solidFill>
              <a:uFill>
                <a:solidFill>
                  <a:srgbClr val="ffffff"/>
                </a:solidFill>
              </a:uFill>
              <a:latin typeface="Arial"/>
            </a:endParaRPr>
          </a:p>
        </p:txBody>
      </p:sp>
      <p:graphicFrame>
        <p:nvGraphicFramePr>
          <p:cNvPr id="292" name="Table 2"/>
          <p:cNvGraphicFramePr/>
          <p:nvPr/>
        </p:nvGraphicFramePr>
        <p:xfrm>
          <a:off x="982440" y="847440"/>
          <a:ext cx="4345200" cy="5597640"/>
        </p:xfrm>
        <a:graphic>
          <a:graphicData uri="http://schemas.openxmlformats.org/drawingml/2006/table">
            <a:tbl>
              <a:tblPr/>
              <a:tblGrid>
                <a:gridCol w="394200"/>
                <a:gridCol w="394200"/>
                <a:gridCol w="394200"/>
                <a:gridCol w="394200"/>
                <a:gridCol w="394200"/>
                <a:gridCol w="394200"/>
                <a:gridCol w="394200"/>
                <a:gridCol w="394200"/>
                <a:gridCol w="394200"/>
                <a:gridCol w="394200"/>
                <a:gridCol w="403560"/>
              </a:tblGrid>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E</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M</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O</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G</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U</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 </a:t>
                      </a:r>
                      <a:r>
                        <a:rPr b="0" lang="pt-BR" sz="1800" spc="-1" strike="noStrike">
                          <a:solidFill>
                            <a:srgbClr val="000000"/>
                          </a:solidFill>
                          <a:uFill>
                            <a:solidFill>
                              <a:srgbClr val="ffffff"/>
                            </a:solidFill>
                          </a:uFill>
                          <a:latin typeface="Arial"/>
                          <a:ea typeface="DejaVu Sans"/>
                        </a:rPr>
                        <a:t>I</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3</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ff0000"/>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T</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4</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3</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3</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4</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cc0000"/>
                          </a:solidFill>
                          <a:uFill>
                            <a:solidFill>
                              <a:srgbClr val="ffffff"/>
                            </a:solidFill>
                          </a:uFill>
                          <a:latin typeface="Arial"/>
                          <a:ea typeface="DejaVu Sans"/>
                        </a:rPr>
                        <a:t>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R</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990000"/>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4</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7</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990000"/>
                          </a:solidFill>
                          <a:uFill>
                            <a:solidFill>
                              <a:srgbClr val="ffffff"/>
                            </a:solidFill>
                          </a:uFill>
                          <a:latin typeface="Arial"/>
                          <a:ea typeface="DejaVu Sans"/>
                        </a:rPr>
                        <a:t>3</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A</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663333"/>
                          </a:solidFill>
                          <a:uFill>
                            <a:solidFill>
                              <a:srgbClr val="ffffff"/>
                            </a:solidFill>
                          </a:uFill>
                          <a:latin typeface="Arial"/>
                          <a:ea typeface="DejaVu Sans"/>
                        </a:rPr>
                        <a:t>1</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990000"/>
                          </a:solidFill>
                          <a:uFill>
                            <a:solidFill>
                              <a:srgbClr val="ffffff"/>
                            </a:solidFill>
                          </a:uFill>
                          <a:latin typeface="Arial"/>
                          <a:ea typeface="DejaVu Sans"/>
                        </a:rPr>
                        <a:t>2</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5</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8</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8840">
                <a:tc>
                  <a:txBody>
                    <a:bodyPr lIns="90000" rIns="90000"/>
                    <a:p>
                      <a:pPr>
                        <a:lnSpc>
                          <a:spcPct val="100000"/>
                        </a:lnSpc>
                      </a:pPr>
                      <a:r>
                        <a:rPr b="0" lang="pt-BR" sz="1800" spc="-1" strike="noStrike">
                          <a:solidFill>
                            <a:srgbClr val="000000"/>
                          </a:solidFill>
                          <a:uFill>
                            <a:solidFill>
                              <a:srgbClr val="ffffff"/>
                            </a:solidFill>
                          </a:uFill>
                          <a:latin typeface="Arial"/>
                          <a:ea typeface="DejaVu Sans"/>
                        </a:rPr>
                        <a:t>S</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000000"/>
                          </a:solidFill>
                          <a:uFill>
                            <a:solidFill>
                              <a:srgbClr val="ffffff"/>
                            </a:solidFill>
                          </a:uFill>
                          <a:latin typeface="Arial"/>
                          <a:ea typeface="DejaVu Sans"/>
                        </a:rPr>
                        <a:t>0</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990000"/>
                          </a:solidFill>
                          <a:uFill>
                            <a:solidFill>
                              <a:srgbClr val="ffffff"/>
                            </a:solidFill>
                          </a:uFill>
                          <a:latin typeface="Arial"/>
                          <a:ea typeface="DejaVu Sans"/>
                        </a:rPr>
                        <a:t>3</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ff3333"/>
                          </a:solidFill>
                          <a:uFill>
                            <a:solidFill>
                              <a:srgbClr val="ffffff"/>
                            </a:solidFill>
                          </a:uFill>
                          <a:latin typeface="Arial"/>
                          <a:ea typeface="DejaVu Sans"/>
                        </a:rPr>
                        <a:t>6</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r">
                        <a:lnSpc>
                          <a:spcPct val="100000"/>
                        </a:lnSpc>
                      </a:pPr>
                      <a:r>
                        <a:rPr b="0" lang="pt-BR" sz="1800" spc="-1" strike="noStrike">
                          <a:solidFill>
                            <a:srgbClr val="669900"/>
                          </a:solidFill>
                          <a:uFill>
                            <a:solidFill>
                              <a:srgbClr val="ffffff"/>
                            </a:solidFill>
                          </a:uFill>
                          <a:latin typeface="Arial"/>
                          <a:ea typeface="DejaVu Sans"/>
                        </a:rPr>
                        <a:t>9</a:t>
                      </a:r>
                      <a:endParaRPr b="0" lang="pt-BR"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293" name="CustomShape 3"/>
          <p:cNvSpPr/>
          <p:nvPr/>
        </p:nvSpPr>
        <p:spPr>
          <a:xfrm>
            <a:off x="5568480" y="1437840"/>
            <a:ext cx="4318920" cy="2086920"/>
          </a:xfrm>
          <a:prstGeom prst="rect">
            <a:avLst/>
          </a:prstGeom>
          <a:noFill/>
          <a:ln>
            <a:noFill/>
          </a:ln>
        </p:spPr>
        <p:style>
          <a:lnRef idx="0"/>
          <a:fillRef idx="0"/>
          <a:effectRef idx="0"/>
          <a:fontRef idx="minor"/>
        </p:style>
        <p:txBody>
          <a:bodyPr lIns="90000" rIns="90000" tIns="45000" bIns="45000"/>
          <a:p>
            <a:pPr>
              <a:lnSpc>
                <a:spcPct val="100000"/>
              </a:lnSpc>
            </a:pPr>
            <a:r>
              <a:rPr b="1" lang="pt-BR" sz="1800" spc="-1" strike="noStrike">
                <a:solidFill>
                  <a:srgbClr val="000000"/>
                </a:solidFill>
                <a:uFill>
                  <a:solidFill>
                    <a:srgbClr val="ffffff"/>
                  </a:solidFill>
                </a:uFill>
                <a:latin typeface="Arial"/>
                <a:ea typeface="DejaVu Sans"/>
              </a:rPr>
              <a:t>ALINHA = 1</a:t>
            </a: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pPr>
            <a:br/>
            <a:r>
              <a:rPr b="1" lang="pt-BR" sz="1800" spc="-1" strike="noStrike">
                <a:solidFill>
                  <a:srgbClr val="000000"/>
                </a:solidFill>
                <a:uFill>
                  <a:solidFill>
                    <a:srgbClr val="ffffff"/>
                  </a:solidFill>
                </a:uFill>
                <a:latin typeface="Arial"/>
                <a:ea typeface="DejaVu Sans"/>
              </a:rPr>
              <a:t>NÃO ALINHA = (-1)</a:t>
            </a: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pPr>
            <a:br/>
            <a:r>
              <a:rPr b="1" lang="pt-BR" sz="1800" spc="-1" strike="noStrike">
                <a:solidFill>
                  <a:srgbClr val="000000"/>
                </a:solidFill>
                <a:uFill>
                  <a:solidFill>
                    <a:srgbClr val="ffffff"/>
                  </a:solidFill>
                </a:uFill>
                <a:latin typeface="Arial"/>
                <a:ea typeface="DejaVu Sans"/>
              </a:rPr>
              <a:t>PULO ENTRE ALINHAMENTOS = (-2)</a:t>
            </a:r>
            <a:endParaRPr b="0" lang="pt-BR"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 name="CustomShape 1"/>
          <p:cNvSpPr/>
          <p:nvPr/>
        </p:nvSpPr>
        <p:spPr>
          <a:xfrm>
            <a:off x="0" y="0"/>
            <a:ext cx="12190680" cy="6856560"/>
          </a:xfrm>
          <a:prstGeom prst="rect">
            <a:avLst/>
          </a:prstGeom>
          <a:solidFill>
            <a:srgbClr val="ffffff"/>
          </a:solidFill>
          <a:ln w="19080">
            <a:noFill/>
          </a:ln>
        </p:spPr>
        <p:style>
          <a:lnRef idx="0"/>
          <a:fillRef idx="0"/>
          <a:effectRef idx="0"/>
          <a:fontRef idx="minor"/>
        </p:style>
      </p:sp>
      <p:sp>
        <p:nvSpPr>
          <p:cNvPr id="112" name="Line 2"/>
          <p:cNvSpPr/>
          <p:nvPr/>
        </p:nvSpPr>
        <p:spPr>
          <a:xfrm>
            <a:off x="2924640" y="0"/>
            <a:ext cx="1219320" cy="6857640"/>
          </a:xfrm>
          <a:prstGeom prst="line">
            <a:avLst/>
          </a:prstGeom>
          <a:ln w="9360">
            <a:solidFill>
              <a:srgbClr val="bfbfbf"/>
            </a:solidFill>
            <a:round/>
          </a:ln>
        </p:spPr>
        <p:style>
          <a:lnRef idx="0"/>
          <a:fillRef idx="0"/>
          <a:effectRef idx="0"/>
          <a:fontRef idx="minor"/>
        </p:style>
      </p:sp>
      <p:sp>
        <p:nvSpPr>
          <p:cNvPr id="113" name="Line 3"/>
          <p:cNvSpPr/>
          <p:nvPr/>
        </p:nvSpPr>
        <p:spPr>
          <a:xfrm flipH="1">
            <a:off x="978840" y="3681360"/>
            <a:ext cx="4763520" cy="3176640"/>
          </a:xfrm>
          <a:prstGeom prst="line">
            <a:avLst/>
          </a:prstGeom>
          <a:ln w="9360">
            <a:solidFill>
              <a:srgbClr val="bfbfbf"/>
            </a:solidFill>
            <a:round/>
          </a:ln>
        </p:spPr>
        <p:style>
          <a:lnRef idx="0"/>
          <a:fillRef idx="0"/>
          <a:effectRef idx="0"/>
          <a:fontRef idx="minor"/>
        </p:style>
      </p:sp>
      <p:sp>
        <p:nvSpPr>
          <p:cNvPr id="114" name="CustomShape 4"/>
          <p:cNvSpPr/>
          <p:nvPr/>
        </p:nvSpPr>
        <p:spPr>
          <a:xfrm>
            <a:off x="273528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0000"/>
            </a:srgbClr>
          </a:solidFill>
          <a:ln w="12600">
            <a:noFill/>
          </a:ln>
          <a:effectLst>
            <a:outerShdw dir="5400000" dist="25560">
              <a:srgbClr val="000000">
                <a:alpha val="35000"/>
              </a:srgbClr>
            </a:outerShdw>
          </a:effectLst>
        </p:spPr>
        <p:style>
          <a:lnRef idx="0"/>
          <a:fillRef idx="0"/>
          <a:effectRef idx="0"/>
          <a:fontRef idx="minor"/>
        </p:style>
      </p:sp>
      <p:sp>
        <p:nvSpPr>
          <p:cNvPr id="115" name="CustomShape 5"/>
          <p:cNvSpPr/>
          <p:nvPr/>
        </p:nvSpPr>
        <p:spPr>
          <a:xfrm>
            <a:off x="315720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116" name="CustomShape 6"/>
          <p:cNvSpPr/>
          <p:nvPr/>
        </p:nvSpPr>
        <p:spPr>
          <a:xfrm>
            <a:off x="2486160" y="3048120"/>
            <a:ext cx="3258360" cy="3808440"/>
          </a:xfrm>
          <a:prstGeom prst="triangle">
            <a:avLst>
              <a:gd name="adj" fmla="val 100000"/>
            </a:avLst>
          </a:prstGeom>
          <a:solidFill>
            <a:srgbClr val="900000">
              <a:alpha val="72000"/>
            </a:srgbClr>
          </a:solidFill>
          <a:ln w="12600">
            <a:noFill/>
          </a:ln>
          <a:effectLst>
            <a:outerShdw dir="5400000" dist="25560">
              <a:srgbClr val="000000">
                <a:alpha val="35000"/>
              </a:srgbClr>
            </a:outerShdw>
          </a:effectLst>
        </p:spPr>
        <p:style>
          <a:lnRef idx="0"/>
          <a:fillRef idx="0"/>
          <a:effectRef idx="0"/>
          <a:fontRef idx="minor"/>
        </p:style>
      </p:sp>
      <p:sp>
        <p:nvSpPr>
          <p:cNvPr id="117" name="CustomShape 7"/>
          <p:cNvSpPr/>
          <p:nvPr/>
        </p:nvSpPr>
        <p:spPr>
          <a:xfrm>
            <a:off x="288828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60000"/>
            </a:srgbClr>
          </a:solidFill>
          <a:ln w="12600">
            <a:noFill/>
          </a:ln>
          <a:effectLst>
            <a:outerShdw dir="5400000" dist="25560">
              <a:srgbClr val="000000">
                <a:alpha val="35000"/>
              </a:srgbClr>
            </a:outerShdw>
          </a:effectLst>
        </p:spPr>
        <p:style>
          <a:lnRef idx="0"/>
          <a:fillRef idx="0"/>
          <a:effectRef idx="0"/>
          <a:fontRef idx="minor"/>
        </p:style>
      </p:sp>
      <p:sp>
        <p:nvSpPr>
          <p:cNvPr id="118" name="CustomShape 8"/>
          <p:cNvSpPr/>
          <p:nvPr/>
        </p:nvSpPr>
        <p:spPr>
          <a:xfrm>
            <a:off x="445248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4040">
              <a:alpha val="70000"/>
            </a:srgbClr>
          </a:solidFill>
          <a:ln w="12600">
            <a:noFill/>
          </a:ln>
          <a:effectLst>
            <a:outerShdw dir="5400000" dist="25560">
              <a:srgbClr val="000000">
                <a:alpha val="35000"/>
              </a:srgbClr>
            </a:outerShdw>
          </a:effectLst>
        </p:spPr>
        <p:style>
          <a:lnRef idx="0"/>
          <a:fillRef idx="0"/>
          <a:effectRef idx="0"/>
          <a:fontRef idx="minor"/>
        </p:style>
      </p:sp>
      <p:sp>
        <p:nvSpPr>
          <p:cNvPr id="119" name="CustomShape 9"/>
          <p:cNvSpPr/>
          <p:nvPr/>
        </p:nvSpPr>
        <p:spPr>
          <a:xfrm>
            <a:off x="449280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c00000">
              <a:alpha val="65000"/>
            </a:srgbClr>
          </a:solidFill>
          <a:ln w="12600">
            <a:noFill/>
          </a:ln>
          <a:effectLst>
            <a:outerShdw dir="5400000" dist="25560">
              <a:srgbClr val="000000">
                <a:alpha val="35000"/>
              </a:srgbClr>
            </a:outerShdw>
          </a:effectLst>
        </p:spPr>
        <p:style>
          <a:lnRef idx="0"/>
          <a:fillRef idx="0"/>
          <a:effectRef idx="0"/>
          <a:fontRef idx="minor"/>
        </p:style>
      </p:sp>
      <p:sp>
        <p:nvSpPr>
          <p:cNvPr id="120" name="CustomShape 10"/>
          <p:cNvSpPr/>
          <p:nvPr/>
        </p:nvSpPr>
        <p:spPr>
          <a:xfrm>
            <a:off x="3925440" y="3589920"/>
            <a:ext cx="1815840" cy="3266640"/>
          </a:xfrm>
          <a:prstGeom prst="triangle">
            <a:avLst>
              <a:gd name="adj" fmla="val 100000"/>
            </a:avLst>
          </a:prstGeom>
          <a:solidFill>
            <a:srgbClr val="c00000">
              <a:alpha val="80000"/>
            </a:srgbClr>
          </a:solidFill>
          <a:ln w="12600">
            <a:noFill/>
          </a:ln>
          <a:effectLst>
            <a:outerShdw dir="5400000" dist="25560">
              <a:srgbClr val="000000">
                <a:alpha val="35000"/>
              </a:srgbClr>
            </a:outerShdw>
          </a:effectLst>
        </p:spPr>
        <p:style>
          <a:lnRef idx="0"/>
          <a:fillRef idx="0"/>
          <a:effectRef idx="0"/>
          <a:fontRef idx="minor"/>
        </p:style>
      </p:sp>
      <p:sp>
        <p:nvSpPr>
          <p:cNvPr id="121" name="CustomShape 11"/>
          <p:cNvSpPr/>
          <p:nvPr/>
        </p:nvSpPr>
        <p:spPr>
          <a:xfrm>
            <a:off x="652320" y="1382400"/>
            <a:ext cx="3546000" cy="40917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pt-BR" sz="4400" spc="-1" strike="noStrike">
                <a:solidFill>
                  <a:srgbClr val="900000"/>
                </a:solidFill>
                <a:uFill>
                  <a:solidFill>
                    <a:srgbClr val="ffffff"/>
                  </a:solidFill>
                </a:uFill>
                <a:latin typeface="Trebuchet MS"/>
                <a:ea typeface="DejaVu Sans"/>
              </a:rPr>
              <a:t>Agenda</a:t>
            </a:r>
            <a:endParaRPr b="0" lang="pt-BR" sz="4400" spc="-1" strike="noStrike">
              <a:solidFill>
                <a:srgbClr val="000000"/>
              </a:solidFill>
              <a:uFill>
                <a:solidFill>
                  <a:srgbClr val="ffffff"/>
                </a:solidFill>
              </a:uFill>
              <a:latin typeface="Arial"/>
            </a:endParaRPr>
          </a:p>
        </p:txBody>
      </p:sp>
      <p:sp>
        <p:nvSpPr>
          <p:cNvPr id="122" name="CustomShape 12"/>
          <p:cNvSpPr/>
          <p:nvPr/>
        </p:nvSpPr>
        <p:spPr>
          <a:xfrm>
            <a:off x="5742720" y="0"/>
            <a:ext cx="6447960" cy="6856560"/>
          </a:xfrm>
          <a:prstGeom prst="rect">
            <a:avLst/>
          </a:prstGeom>
          <a:solidFill>
            <a:srgbClr val="c00000"/>
          </a:solidFill>
          <a:ln w="19080">
            <a:noFill/>
          </a:ln>
        </p:spPr>
        <p:style>
          <a:lnRef idx="0"/>
          <a:fillRef idx="0"/>
          <a:effectRef idx="0"/>
          <a:fontRef idx="minor"/>
        </p:style>
      </p:sp>
      <p:pic>
        <p:nvPicPr>
          <p:cNvPr id="123" name="Picture 2" descr=""/>
          <p:cNvPicPr/>
          <p:nvPr/>
        </p:nvPicPr>
        <p:blipFill>
          <a:blip r:embed="rId1"/>
          <a:stretch/>
        </p:blipFill>
        <p:spPr>
          <a:xfrm>
            <a:off x="298440" y="5777280"/>
            <a:ext cx="761400" cy="815040"/>
          </a:xfrm>
          <a:prstGeom prst="rect">
            <a:avLst/>
          </a:prstGeom>
          <a:ln>
            <a:noFill/>
          </a:ln>
        </p:spPr>
      </p:pic>
      <p:sp>
        <p:nvSpPr>
          <p:cNvPr id="124" name="CustomShape 13"/>
          <p:cNvSpPr/>
          <p:nvPr/>
        </p:nvSpPr>
        <p:spPr>
          <a:xfrm>
            <a:off x="5040000" y="209952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Knuth-Morris-Pratt - Conceito</a:t>
            </a:r>
            <a:endParaRPr b="0" lang="pt-BR" sz="2600" spc="-1" strike="noStrike">
              <a:solidFill>
                <a:srgbClr val="000000"/>
              </a:solidFill>
              <a:uFill>
                <a:solidFill>
                  <a:srgbClr val="ffffff"/>
                </a:solidFill>
              </a:uFill>
              <a:latin typeface="Arial"/>
            </a:endParaRPr>
          </a:p>
        </p:txBody>
      </p:sp>
      <p:sp>
        <p:nvSpPr>
          <p:cNvPr id="125" name="CustomShape 14"/>
          <p:cNvSpPr/>
          <p:nvPr/>
        </p:nvSpPr>
        <p:spPr>
          <a:xfrm>
            <a:off x="5040000" y="261504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Knuth-Morris-Pratt - Processo</a:t>
            </a:r>
            <a:endParaRPr b="0" lang="pt-BR" sz="2600" spc="-1" strike="noStrike">
              <a:solidFill>
                <a:srgbClr val="000000"/>
              </a:solidFill>
              <a:uFill>
                <a:solidFill>
                  <a:srgbClr val="ffffff"/>
                </a:solidFill>
              </a:uFill>
              <a:latin typeface="Arial"/>
            </a:endParaRPr>
          </a:p>
        </p:txBody>
      </p:sp>
      <p:sp>
        <p:nvSpPr>
          <p:cNvPr id="126" name="CustomShape 15"/>
          <p:cNvSpPr/>
          <p:nvPr/>
        </p:nvSpPr>
        <p:spPr>
          <a:xfrm>
            <a:off x="5040000" y="314352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Boyer-Moore - Conceito</a:t>
            </a:r>
            <a:endParaRPr b="0" lang="pt-BR" sz="2600" spc="-1" strike="noStrike">
              <a:solidFill>
                <a:srgbClr val="000000"/>
              </a:solidFill>
              <a:uFill>
                <a:solidFill>
                  <a:srgbClr val="ffffff"/>
                </a:solidFill>
              </a:uFill>
              <a:latin typeface="Arial"/>
            </a:endParaRPr>
          </a:p>
        </p:txBody>
      </p:sp>
      <p:sp>
        <p:nvSpPr>
          <p:cNvPr id="127" name="CustomShape 16"/>
          <p:cNvSpPr/>
          <p:nvPr/>
        </p:nvSpPr>
        <p:spPr>
          <a:xfrm>
            <a:off x="5040000" y="365904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Boyer-Moore - Processo</a:t>
            </a:r>
            <a:endParaRPr b="0" lang="pt-BR" sz="2600" spc="-1" strike="noStrike">
              <a:solidFill>
                <a:srgbClr val="000000"/>
              </a:solidFill>
              <a:uFill>
                <a:solidFill>
                  <a:srgbClr val="ffffff"/>
                </a:solidFill>
              </a:uFill>
              <a:latin typeface="Arial"/>
            </a:endParaRPr>
          </a:p>
        </p:txBody>
      </p:sp>
      <p:sp>
        <p:nvSpPr>
          <p:cNvPr id="128" name="CustomShape 17"/>
          <p:cNvSpPr/>
          <p:nvPr/>
        </p:nvSpPr>
        <p:spPr>
          <a:xfrm>
            <a:off x="5040000" y="418752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Smith-Waterman - Conceito</a:t>
            </a:r>
            <a:endParaRPr b="0" lang="pt-BR" sz="2600" spc="-1" strike="noStrike">
              <a:solidFill>
                <a:srgbClr val="000000"/>
              </a:solidFill>
              <a:uFill>
                <a:solidFill>
                  <a:srgbClr val="ffffff"/>
                </a:solidFill>
              </a:uFill>
              <a:latin typeface="Arial"/>
            </a:endParaRPr>
          </a:p>
        </p:txBody>
      </p:sp>
      <p:sp>
        <p:nvSpPr>
          <p:cNvPr id="129" name="CustomShape 18"/>
          <p:cNvSpPr/>
          <p:nvPr/>
        </p:nvSpPr>
        <p:spPr>
          <a:xfrm>
            <a:off x="5040000" y="471636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Smith-Waterman – Processo</a:t>
            </a:r>
            <a:endParaRPr b="0" lang="pt-BR" sz="2600" spc="-1" strike="noStrike">
              <a:solidFill>
                <a:srgbClr val="000000"/>
              </a:solidFill>
              <a:uFill>
                <a:solidFill>
                  <a:srgbClr val="ffffff"/>
                </a:solidFill>
              </a:uFill>
              <a:latin typeface="Arial"/>
            </a:endParaRPr>
          </a:p>
        </p:txBody>
      </p:sp>
      <p:sp>
        <p:nvSpPr>
          <p:cNvPr id="130" name="CustomShape 19"/>
          <p:cNvSpPr/>
          <p:nvPr/>
        </p:nvSpPr>
        <p:spPr>
          <a:xfrm>
            <a:off x="5043960" y="526860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Analise de dados</a:t>
            </a:r>
            <a:endParaRPr b="0" lang="pt-BR" sz="2600" spc="-1" strike="noStrike">
              <a:solidFill>
                <a:srgbClr val="000000"/>
              </a:solidFill>
              <a:uFill>
                <a:solidFill>
                  <a:srgbClr val="ffffff"/>
                </a:solidFill>
              </a:uFill>
              <a:latin typeface="Arial"/>
            </a:endParaRPr>
          </a:p>
        </p:txBody>
      </p:sp>
      <p:sp>
        <p:nvSpPr>
          <p:cNvPr id="131" name="CustomShape 20"/>
          <p:cNvSpPr/>
          <p:nvPr/>
        </p:nvSpPr>
        <p:spPr>
          <a:xfrm>
            <a:off x="5040000" y="52596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Introdução</a:t>
            </a:r>
            <a:endParaRPr b="0" lang="pt-BR" sz="2600" spc="-1" strike="noStrike">
              <a:solidFill>
                <a:srgbClr val="000000"/>
              </a:solidFill>
              <a:uFill>
                <a:solidFill>
                  <a:srgbClr val="ffffff"/>
                </a:solidFill>
              </a:uFill>
              <a:latin typeface="Arial"/>
            </a:endParaRPr>
          </a:p>
        </p:txBody>
      </p:sp>
      <p:sp>
        <p:nvSpPr>
          <p:cNvPr id="132" name="CustomShape 21"/>
          <p:cNvSpPr/>
          <p:nvPr/>
        </p:nvSpPr>
        <p:spPr>
          <a:xfrm>
            <a:off x="5040000" y="156960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Linguagem utilizada</a:t>
            </a:r>
            <a:endParaRPr b="0" lang="pt-BR" sz="2600" spc="-1" strike="noStrike">
              <a:solidFill>
                <a:srgbClr val="000000"/>
              </a:solidFill>
              <a:uFill>
                <a:solidFill>
                  <a:srgbClr val="ffffff"/>
                </a:solidFill>
              </a:uFill>
              <a:latin typeface="Arial"/>
            </a:endParaRPr>
          </a:p>
        </p:txBody>
      </p:sp>
      <p:sp>
        <p:nvSpPr>
          <p:cNvPr id="133" name="CustomShape 22"/>
          <p:cNvSpPr/>
          <p:nvPr/>
        </p:nvSpPr>
        <p:spPr>
          <a:xfrm>
            <a:off x="5040000" y="104544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Problema</a:t>
            </a:r>
            <a:endParaRPr b="0" lang="pt-BR" sz="2600" spc="-1" strike="noStrike">
              <a:solidFill>
                <a:srgbClr val="000000"/>
              </a:solidFill>
              <a:uFill>
                <a:solidFill>
                  <a:srgbClr val="ffffff"/>
                </a:solidFill>
              </a:uFill>
              <a:latin typeface="Arial"/>
            </a:endParaRPr>
          </a:p>
        </p:txBody>
      </p:sp>
      <p:sp>
        <p:nvSpPr>
          <p:cNvPr id="134" name="CustomShape 23"/>
          <p:cNvSpPr/>
          <p:nvPr/>
        </p:nvSpPr>
        <p:spPr>
          <a:xfrm>
            <a:off x="5040000" y="5824800"/>
            <a:ext cx="6503400" cy="452880"/>
          </a:xfrm>
          <a:prstGeom prst="roundRect">
            <a:avLst>
              <a:gd name="adj" fmla="val 16667"/>
            </a:avLst>
          </a:prstGeom>
          <a:gradFill>
            <a:gsLst>
              <a:gs pos="0">
                <a:srgbClr val="cc0000"/>
              </a:gs>
              <a:gs pos="100000">
                <a:srgbClr val="ff6666"/>
              </a:gs>
            </a:gsLst>
            <a:lin ang="16200000"/>
          </a:gradFill>
          <a:ln>
            <a:noFill/>
          </a:ln>
          <a:effectLst>
            <a:outerShdw dir="5400000" dist="25560">
              <a:srgbClr val="000000">
                <a:alpha val="35000"/>
              </a:srgbClr>
            </a:outerShdw>
          </a:effectLst>
        </p:spPr>
        <p:style>
          <a:lnRef idx="0"/>
          <a:fillRef idx="0"/>
          <a:effectRef idx="0"/>
          <a:fontRef idx="minor"/>
        </p:style>
        <p:txBody>
          <a:bodyPr lIns="128880" rIns="99000" tIns="128880" bIns="128520" anchor="ctr"/>
          <a:p>
            <a:pPr>
              <a:lnSpc>
                <a:spcPct val="90000"/>
              </a:lnSpc>
              <a:spcAft>
                <a:spcPts val="910"/>
              </a:spcAft>
            </a:pPr>
            <a:r>
              <a:rPr b="0" lang="pt-BR" sz="2600" spc="-1" strike="noStrike">
                <a:solidFill>
                  <a:srgbClr val="ffffff"/>
                </a:solidFill>
                <a:uFill>
                  <a:solidFill>
                    <a:srgbClr val="ffffff"/>
                  </a:solidFill>
                </a:uFill>
                <a:latin typeface="Trebuchet MS"/>
                <a:ea typeface="DejaVu Sans"/>
              </a:rPr>
              <a:t>Resultados</a:t>
            </a:r>
            <a:endParaRPr b="0" lang="pt-BR" sz="2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4" name="CustomShape 1"/>
          <p:cNvSpPr/>
          <p:nvPr/>
        </p:nvSpPr>
        <p:spPr>
          <a:xfrm>
            <a:off x="0" y="0"/>
            <a:ext cx="4658760" cy="6856560"/>
          </a:xfrm>
          <a:prstGeom prst="rect">
            <a:avLst/>
          </a:prstGeom>
          <a:solidFill>
            <a:srgbClr val="2c3c43"/>
          </a:solidFill>
          <a:ln w="12600">
            <a:noFill/>
          </a:ln>
          <a:effectLst>
            <a:outerShdw dir="5400000" dist="25560">
              <a:srgbClr val="000000">
                <a:alpha val="35000"/>
              </a:srgbClr>
            </a:outerShdw>
          </a:effectLst>
        </p:spPr>
        <p:style>
          <a:lnRef idx="0"/>
          <a:fillRef idx="0"/>
          <a:effectRef idx="0"/>
          <a:fontRef idx="minor"/>
        </p:style>
      </p:sp>
      <p:sp>
        <p:nvSpPr>
          <p:cNvPr id="295" name="CustomShape 2"/>
          <p:cNvSpPr/>
          <p:nvPr/>
        </p:nvSpPr>
        <p:spPr>
          <a:xfrm>
            <a:off x="562680" y="643320"/>
            <a:ext cx="4201560" cy="13741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pt-BR" sz="3600" spc="-1" strike="noStrike">
                <a:solidFill>
                  <a:srgbClr val="ffffff"/>
                </a:solidFill>
                <a:uFill>
                  <a:solidFill>
                    <a:srgbClr val="ffffff"/>
                  </a:solidFill>
                </a:uFill>
                <a:latin typeface="Trebuchet MS"/>
                <a:ea typeface="DejaVu Sans"/>
              </a:rPr>
              <a:t>Análise de dados </a:t>
            </a:r>
            <a:endParaRPr b="0" lang="pt-BR" sz="3600" spc="-1" strike="noStrike">
              <a:solidFill>
                <a:srgbClr val="000000"/>
              </a:solidFill>
              <a:uFill>
                <a:solidFill>
                  <a:srgbClr val="ffffff"/>
                </a:solidFill>
              </a:uFill>
              <a:latin typeface="Arial"/>
            </a:endParaRPr>
          </a:p>
        </p:txBody>
      </p:sp>
      <p:sp>
        <p:nvSpPr>
          <p:cNvPr id="296" name="CustomShape 3"/>
          <p:cNvSpPr/>
          <p:nvPr/>
        </p:nvSpPr>
        <p:spPr>
          <a:xfrm>
            <a:off x="562680" y="1958400"/>
            <a:ext cx="4096080" cy="472932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1001"/>
              </a:spcBef>
              <a:buClr>
                <a:srgbClr val="c00000"/>
              </a:buClr>
              <a:buSzPct val="80000"/>
              <a:buFont typeface="Wingdings 3" charset="2"/>
              <a:buChar char=""/>
            </a:pPr>
            <a:r>
              <a:rPr b="0" lang="pt-BR" sz="2600" spc="-1" strike="noStrike">
                <a:solidFill>
                  <a:srgbClr val="ffffff"/>
                </a:solidFill>
                <a:uFill>
                  <a:solidFill>
                    <a:srgbClr val="ffffff"/>
                  </a:solidFill>
                </a:uFill>
                <a:latin typeface="Trebuchet MS"/>
                <a:ea typeface="DejaVu Sans"/>
              </a:rPr>
              <a:t>É possível observar que até o algoritmo alcançar a linha 5 milhões, a diferença entre os três algoritmo é mínima, em especial o Boyer-Moore e KMP.</a:t>
            </a:r>
            <a:endParaRPr b="0" lang="pt-BR" sz="26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600" spc="-1" strike="noStrike">
                <a:solidFill>
                  <a:srgbClr val="ffffff"/>
                </a:solidFill>
                <a:uFill>
                  <a:solidFill>
                    <a:srgbClr val="ffffff"/>
                  </a:solidFill>
                </a:uFill>
                <a:latin typeface="Trebuchet MS"/>
                <a:ea typeface="DejaVu Sans"/>
              </a:rPr>
              <a:t>Algoritmo de Boyer-Moore se provou constantemente mais rápido dentre os três .</a:t>
            </a:r>
            <a:endParaRPr b="0" lang="pt-BR" sz="26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600" spc="-1" strike="noStrike">
                <a:solidFill>
                  <a:srgbClr val="ffffff"/>
                </a:solidFill>
                <a:uFill>
                  <a:solidFill>
                    <a:srgbClr val="ffffff"/>
                  </a:solidFill>
                </a:uFill>
                <a:latin typeface="Trebuchet MS"/>
                <a:ea typeface="DejaVu Sans"/>
              </a:rPr>
              <a:t>O algoritmo de Knuth-Morris-Pratt se demonstrou veloz, porém, ainda precisou de alguns segundos a mais para percorrer o arquivo por inteiro.</a:t>
            </a:r>
            <a:endParaRPr b="0" lang="pt-BR" sz="26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600" spc="-1" strike="noStrike">
                <a:solidFill>
                  <a:srgbClr val="ffffff"/>
                </a:solidFill>
                <a:uFill>
                  <a:solidFill>
                    <a:srgbClr val="ffffff"/>
                  </a:solidFill>
                </a:uFill>
                <a:latin typeface="Trebuchet MS"/>
                <a:ea typeface="DejaVu Sans"/>
              </a:rPr>
              <a:t>O algoritmo de Smith-Waterman demonstrou-se consideravelmente lento durante os testes</a:t>
            </a:r>
            <a:r>
              <a:rPr b="0" lang="pt-BR" sz="1900" spc="-1" strike="noStrike">
                <a:solidFill>
                  <a:srgbClr val="ffffff"/>
                </a:solidFill>
                <a:uFill>
                  <a:solidFill>
                    <a:srgbClr val="ffffff"/>
                  </a:solidFill>
                </a:uFill>
                <a:latin typeface="Trebuchet MS"/>
                <a:ea typeface="DejaVu Sans"/>
              </a:rPr>
              <a:t>.</a:t>
            </a:r>
            <a:endParaRPr b="0" lang="pt-BR" sz="1900" spc="-1" strike="noStrike">
              <a:solidFill>
                <a:srgbClr val="000000"/>
              </a:solidFill>
              <a:uFill>
                <a:solidFill>
                  <a:srgbClr val="ffffff"/>
                </a:solidFill>
              </a:uFill>
              <a:latin typeface="Arial"/>
            </a:endParaRPr>
          </a:p>
          <a:p>
            <a:pPr>
              <a:lnSpc>
                <a:spcPct val="100000"/>
              </a:lnSpc>
              <a:spcBef>
                <a:spcPts val="1001"/>
              </a:spcBef>
            </a:pPr>
            <a:endParaRPr b="0" lang="pt-BR" sz="1900" spc="-1" strike="noStrike">
              <a:solidFill>
                <a:srgbClr val="000000"/>
              </a:solidFill>
              <a:uFill>
                <a:solidFill>
                  <a:srgbClr val="ffffff"/>
                </a:solidFill>
              </a:uFill>
              <a:latin typeface="Arial"/>
            </a:endParaRPr>
          </a:p>
          <a:p>
            <a:pPr>
              <a:lnSpc>
                <a:spcPct val="100000"/>
              </a:lnSpc>
            </a:pPr>
            <a:endParaRPr b="0" lang="pt-BR" sz="1900" spc="-1" strike="noStrike">
              <a:solidFill>
                <a:srgbClr val="000000"/>
              </a:solidFill>
              <a:uFill>
                <a:solidFill>
                  <a:srgbClr val="ffffff"/>
                </a:solidFill>
              </a:uFill>
              <a:latin typeface="Arial"/>
            </a:endParaRPr>
          </a:p>
          <a:p>
            <a:pPr>
              <a:lnSpc>
                <a:spcPct val="100000"/>
              </a:lnSpc>
              <a:spcBef>
                <a:spcPts val="1001"/>
              </a:spcBef>
            </a:pPr>
            <a:r>
              <a:rPr b="0" lang="pt-BR" sz="1800" spc="-1" strike="noStrike">
                <a:solidFill>
                  <a:srgbClr val="ffffff"/>
                </a:solidFill>
                <a:uFill>
                  <a:solidFill>
                    <a:srgbClr val="ffffff"/>
                  </a:solidFill>
                </a:uFill>
                <a:latin typeface="Trebuchet MS"/>
                <a:ea typeface="DejaVu Sans"/>
              </a:rPr>
              <a:t>	</a:t>
            </a:r>
            <a:endParaRPr b="0" lang="pt-BR" sz="1800" spc="-1" strike="noStrike">
              <a:solidFill>
                <a:srgbClr val="000000"/>
              </a:solidFill>
              <a:uFill>
                <a:solidFill>
                  <a:srgbClr val="ffffff"/>
                </a:solidFill>
              </a:uFill>
              <a:latin typeface="Arial"/>
            </a:endParaRPr>
          </a:p>
        </p:txBody>
      </p:sp>
      <p:sp>
        <p:nvSpPr>
          <p:cNvPr id="297" name="CustomShape 4"/>
          <p:cNvSpPr/>
          <p:nvPr/>
        </p:nvSpPr>
        <p:spPr>
          <a:xfrm flipH="1">
            <a:off x="11753640" y="4013280"/>
            <a:ext cx="447120" cy="2843280"/>
          </a:xfrm>
          <a:prstGeom prst="triangle">
            <a:avLst>
              <a:gd name="adj" fmla="val 0"/>
            </a:avLst>
          </a:prstGeom>
          <a:solidFill>
            <a:srgbClr val="c00000">
              <a:alpha val="85000"/>
            </a:srgbClr>
          </a:solidFill>
          <a:ln w="12600">
            <a:noFill/>
          </a:ln>
          <a:effectLst>
            <a:outerShdw dir="5400000" dist="25560">
              <a:srgbClr val="000000">
                <a:alpha val="35000"/>
              </a:srgbClr>
            </a:outerShdw>
          </a:effectLst>
        </p:spPr>
        <p:style>
          <a:lnRef idx="0"/>
          <a:fillRef idx="0"/>
          <a:effectRef idx="0"/>
          <a:fontRef idx="minor"/>
        </p:style>
      </p:sp>
      <p:pic>
        <p:nvPicPr>
          <p:cNvPr id="298" name="Imagem 263" descr=""/>
          <p:cNvPicPr/>
          <p:nvPr/>
        </p:nvPicPr>
        <p:blipFill>
          <a:blip r:embed="rId1"/>
          <a:stretch/>
        </p:blipFill>
        <p:spPr>
          <a:xfrm>
            <a:off x="4764600" y="1080000"/>
            <a:ext cx="6954480" cy="48956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CustomShape 1"/>
          <p:cNvSpPr/>
          <p:nvPr/>
        </p:nvSpPr>
        <p:spPr>
          <a:xfrm rot="10800000">
            <a:off x="8884440" y="27429840"/>
            <a:ext cx="1055160" cy="6856560"/>
          </a:xfrm>
          <a:prstGeom prst="triangle">
            <a:avLst>
              <a:gd name="adj" fmla="val 100000"/>
            </a:avLst>
          </a:prstGeom>
          <a:solidFill>
            <a:srgbClr val="2c3c43"/>
          </a:solidFill>
          <a:ln w="12600">
            <a:noFill/>
          </a:ln>
          <a:effectLst>
            <a:outerShdw dir="5400000" dist="25560">
              <a:srgbClr val="000000">
                <a:alpha val="35000"/>
              </a:srgbClr>
            </a:outerShdw>
          </a:effectLst>
        </p:spPr>
        <p:style>
          <a:lnRef idx="0"/>
          <a:fillRef idx="0"/>
          <a:effectRef idx="0"/>
          <a:fontRef idx="minor"/>
        </p:style>
      </p:sp>
      <p:sp>
        <p:nvSpPr>
          <p:cNvPr id="300" name="CustomShape 2"/>
          <p:cNvSpPr/>
          <p:nvPr/>
        </p:nvSpPr>
        <p:spPr>
          <a:xfrm>
            <a:off x="673920" y="643320"/>
            <a:ext cx="4201560" cy="13741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pt-BR" sz="3600" spc="-1" strike="noStrike">
                <a:solidFill>
                  <a:srgbClr val="ffffff"/>
                </a:solidFill>
                <a:uFill>
                  <a:solidFill>
                    <a:srgbClr val="ffffff"/>
                  </a:solidFill>
                </a:uFill>
                <a:latin typeface="Trebuchet MS"/>
                <a:ea typeface="DejaVu Sans"/>
              </a:rPr>
              <a:t>Resultados </a:t>
            </a:r>
            <a:endParaRPr b="0" lang="pt-BR" sz="3600" spc="-1" strike="noStrike">
              <a:solidFill>
                <a:srgbClr val="000000"/>
              </a:solidFill>
              <a:uFill>
                <a:solidFill>
                  <a:srgbClr val="ffffff"/>
                </a:solidFill>
              </a:uFill>
              <a:latin typeface="Arial"/>
            </a:endParaRPr>
          </a:p>
        </p:txBody>
      </p:sp>
      <p:sp>
        <p:nvSpPr>
          <p:cNvPr id="301" name="CustomShape 3"/>
          <p:cNvSpPr/>
          <p:nvPr/>
        </p:nvSpPr>
        <p:spPr>
          <a:xfrm flipH="1">
            <a:off x="11753640" y="4013280"/>
            <a:ext cx="447120" cy="2843280"/>
          </a:xfrm>
          <a:prstGeom prst="triangle">
            <a:avLst>
              <a:gd name="adj" fmla="val 0"/>
            </a:avLst>
          </a:prstGeom>
          <a:solidFill>
            <a:srgbClr val="c00000">
              <a:alpha val="85000"/>
            </a:srgbClr>
          </a:solidFill>
          <a:ln w="12600">
            <a:noFill/>
          </a:ln>
          <a:effectLst>
            <a:outerShdw dir="5400000" dist="25560">
              <a:srgbClr val="000000">
                <a:alpha val="35000"/>
              </a:srgbClr>
            </a:outerShdw>
          </a:effectLst>
        </p:spPr>
        <p:style>
          <a:lnRef idx="0"/>
          <a:fillRef idx="0"/>
          <a:effectRef idx="0"/>
          <a:fontRef idx="minor"/>
        </p:style>
      </p:sp>
      <p:pic>
        <p:nvPicPr>
          <p:cNvPr id="302" name="Imagem 267" descr=""/>
          <p:cNvPicPr/>
          <p:nvPr/>
        </p:nvPicPr>
        <p:blipFill>
          <a:blip r:embed="rId1"/>
          <a:stretch/>
        </p:blipFill>
        <p:spPr>
          <a:xfrm>
            <a:off x="407880" y="648000"/>
            <a:ext cx="11543760" cy="54950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0" y="-7920"/>
            <a:ext cx="862200" cy="5696640"/>
          </a:xfrm>
          <a:custGeom>
            <a:avLst/>
            <a:gdLst/>
            <a:ahLst/>
            <a:rect l="l" t="t" r="r" b="b"/>
            <a:pathLst>
              <a:path w="863600" h="5698067">
                <a:moveTo>
                  <a:pt x="0" y="8467"/>
                </a:moveTo>
                <a:lnTo>
                  <a:pt x="863600" y="0"/>
                </a:lnTo>
                <a:lnTo>
                  <a:pt x="863600" y="16934"/>
                </a:lnTo>
                <a:lnTo>
                  <a:pt x="0" y="5698067"/>
                </a:lnTo>
                <a:lnTo>
                  <a:pt x="0" y="8467"/>
                </a:lnTo>
                <a:close/>
              </a:path>
            </a:pathLst>
          </a:cu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304" name="Line 2"/>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305" name="Line 3"/>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306"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307"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308" name="CustomShape 6"/>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309"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310"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311"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312" name="CustomShape 10"/>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313" name="CustomShape 11"/>
          <p:cNvSpPr/>
          <p:nvPr/>
        </p:nvSpPr>
        <p:spPr>
          <a:xfrm>
            <a:off x="0" y="0"/>
            <a:ext cx="12190680" cy="6856560"/>
          </a:xfrm>
          <a:prstGeom prst="rect">
            <a:avLst/>
          </a:prstGeom>
          <a:solidFill>
            <a:srgbClr val="ffffff"/>
          </a:solidFill>
          <a:ln w="19080">
            <a:noFill/>
          </a:ln>
        </p:spPr>
        <p:style>
          <a:lnRef idx="0"/>
          <a:fillRef idx="0"/>
          <a:effectRef idx="0"/>
          <a:fontRef idx="minor"/>
        </p:style>
      </p:sp>
      <p:sp>
        <p:nvSpPr>
          <p:cNvPr id="314" name="Line 12"/>
          <p:cNvSpPr/>
          <p:nvPr/>
        </p:nvSpPr>
        <p:spPr>
          <a:xfrm>
            <a:off x="5648040" y="0"/>
            <a:ext cx="1219320" cy="6857640"/>
          </a:xfrm>
          <a:prstGeom prst="line">
            <a:avLst/>
          </a:prstGeom>
          <a:ln w="9360">
            <a:solidFill>
              <a:srgbClr val="900000"/>
            </a:solidFill>
            <a:round/>
          </a:ln>
        </p:spPr>
        <p:style>
          <a:lnRef idx="0"/>
          <a:fillRef idx="0"/>
          <a:effectRef idx="0"/>
          <a:fontRef idx="minor"/>
        </p:style>
      </p:sp>
      <p:sp>
        <p:nvSpPr>
          <p:cNvPr id="315" name="Line 13"/>
          <p:cNvSpPr/>
          <p:nvPr/>
        </p:nvSpPr>
        <p:spPr>
          <a:xfrm flipH="1">
            <a:off x="4267080" y="3681360"/>
            <a:ext cx="4763520" cy="3176280"/>
          </a:xfrm>
          <a:prstGeom prst="line">
            <a:avLst/>
          </a:prstGeom>
          <a:ln w="9360">
            <a:solidFill>
              <a:srgbClr val="808080"/>
            </a:solidFill>
            <a:round/>
          </a:ln>
        </p:spPr>
        <p:style>
          <a:lnRef idx="0"/>
          <a:fillRef idx="0"/>
          <a:effectRef idx="0"/>
          <a:fontRef idx="minor"/>
        </p:style>
      </p:sp>
      <p:sp>
        <p:nvSpPr>
          <p:cNvPr id="316" name="CustomShape 14"/>
          <p:cNvSpPr/>
          <p:nvPr/>
        </p:nvSpPr>
        <p:spPr>
          <a:xfrm>
            <a:off x="545868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0000"/>
            </a:srgbClr>
          </a:solidFill>
          <a:ln w="12600">
            <a:noFill/>
          </a:ln>
          <a:effectLst>
            <a:outerShdw dir="5400000" dist="25560">
              <a:srgbClr val="000000">
                <a:alpha val="35000"/>
              </a:srgbClr>
            </a:outerShdw>
          </a:effectLst>
        </p:spPr>
        <p:style>
          <a:lnRef idx="0"/>
          <a:fillRef idx="0"/>
          <a:effectRef idx="0"/>
          <a:fontRef idx="minor"/>
        </p:style>
      </p:sp>
      <p:sp>
        <p:nvSpPr>
          <p:cNvPr id="317" name="CustomShape 15"/>
          <p:cNvSpPr/>
          <p:nvPr/>
        </p:nvSpPr>
        <p:spPr>
          <a:xfrm>
            <a:off x="58809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318" name="CustomShape 16"/>
          <p:cNvSpPr/>
          <p:nvPr/>
        </p:nvSpPr>
        <p:spPr>
          <a:xfrm>
            <a:off x="5209560" y="3048120"/>
            <a:ext cx="3258360" cy="3808440"/>
          </a:xfrm>
          <a:prstGeom prst="triangle">
            <a:avLst>
              <a:gd name="adj" fmla="val 100000"/>
            </a:avLst>
          </a:prstGeom>
          <a:solidFill>
            <a:srgbClr val="ff0000">
              <a:alpha val="72000"/>
            </a:srgbClr>
          </a:solidFill>
          <a:ln w="12600">
            <a:noFill/>
          </a:ln>
          <a:effectLst>
            <a:outerShdw dir="5400000" dist="25560">
              <a:srgbClr val="000000">
                <a:alpha val="35000"/>
              </a:srgbClr>
            </a:outerShdw>
          </a:effectLst>
        </p:spPr>
        <p:style>
          <a:lnRef idx="0"/>
          <a:fillRef idx="0"/>
          <a:effectRef idx="0"/>
          <a:fontRef idx="minor"/>
        </p:style>
      </p:sp>
      <p:sp>
        <p:nvSpPr>
          <p:cNvPr id="319" name="CustomShape 17"/>
          <p:cNvSpPr/>
          <p:nvPr/>
        </p:nvSpPr>
        <p:spPr>
          <a:xfrm>
            <a:off x="561168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bf0000">
              <a:alpha val="70000"/>
            </a:srgbClr>
          </a:solidFill>
          <a:ln w="12600">
            <a:noFill/>
          </a:ln>
          <a:effectLst>
            <a:outerShdw dir="5400000" dist="25560">
              <a:srgbClr val="000000">
                <a:alpha val="35000"/>
              </a:srgbClr>
            </a:outerShdw>
          </a:effectLst>
        </p:spPr>
        <p:style>
          <a:lnRef idx="0"/>
          <a:fillRef idx="0"/>
          <a:effectRef idx="0"/>
          <a:fontRef idx="minor"/>
        </p:style>
      </p:sp>
      <p:sp>
        <p:nvSpPr>
          <p:cNvPr id="320" name="CustomShape 18"/>
          <p:cNvSpPr/>
          <p:nvPr/>
        </p:nvSpPr>
        <p:spPr>
          <a:xfrm>
            <a:off x="6648840" y="3589920"/>
            <a:ext cx="1815840" cy="3266640"/>
          </a:xfrm>
          <a:prstGeom prst="triangle">
            <a:avLst>
              <a:gd name="adj" fmla="val 100000"/>
            </a:avLst>
          </a:prstGeom>
          <a:solidFill>
            <a:srgbClr val="c00000">
              <a:alpha val="80000"/>
            </a:srgbClr>
          </a:solidFill>
          <a:ln w="12600">
            <a:noFill/>
          </a:ln>
          <a:effectLst>
            <a:outerShdw dir="5400000" dist="25560">
              <a:srgbClr val="000000">
                <a:alpha val="35000"/>
              </a:srgbClr>
            </a:outerShdw>
          </a:effectLst>
        </p:spPr>
        <p:style>
          <a:lnRef idx="0"/>
          <a:fillRef idx="0"/>
          <a:effectRef idx="0"/>
          <a:fontRef idx="minor"/>
        </p:style>
      </p:sp>
      <p:sp>
        <p:nvSpPr>
          <p:cNvPr id="321" name="CustomShape 19"/>
          <p:cNvSpPr/>
          <p:nvPr/>
        </p:nvSpPr>
        <p:spPr>
          <a:xfrm>
            <a:off x="677160" y="1282680"/>
            <a:ext cx="5094720" cy="430560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pt-BR" sz="5400" spc="-1" strike="noStrike">
                <a:solidFill>
                  <a:srgbClr val="c00000"/>
                </a:solidFill>
                <a:uFill>
                  <a:solidFill>
                    <a:srgbClr val="ffffff"/>
                  </a:solidFill>
                </a:uFill>
                <a:latin typeface="Trebuchet MS"/>
                <a:ea typeface="DejaVu Sans"/>
              </a:rPr>
              <a:t>Considerações finais</a:t>
            </a:r>
            <a:endParaRPr b="0" lang="pt-BR" sz="5400" spc="-1" strike="noStrike">
              <a:solidFill>
                <a:srgbClr val="000000"/>
              </a:solidFill>
              <a:uFill>
                <a:solidFill>
                  <a:srgbClr val="ffffff"/>
                </a:solidFill>
              </a:uFill>
              <a:latin typeface="Arial"/>
            </a:endParaRPr>
          </a:p>
        </p:txBody>
      </p:sp>
      <p:sp>
        <p:nvSpPr>
          <p:cNvPr id="322" name="CustomShape 20"/>
          <p:cNvSpPr/>
          <p:nvPr/>
        </p:nvSpPr>
        <p:spPr>
          <a:xfrm>
            <a:off x="7113960" y="-8640"/>
            <a:ext cx="5073480" cy="6865200"/>
          </a:xfrm>
          <a:custGeom>
            <a:avLst/>
            <a:gdLst/>
            <a:ah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rgbClr val="bf0000"/>
          </a:solidFill>
          <a:ln w="19080">
            <a:noFill/>
          </a:ln>
        </p:spPr>
        <p:style>
          <a:lnRef idx="0"/>
          <a:fillRef idx="0"/>
          <a:effectRef idx="0"/>
          <a:fontRef idx="minor"/>
        </p:style>
      </p:sp>
      <p:pic>
        <p:nvPicPr>
          <p:cNvPr id="323" name="Picture 2" descr=""/>
          <p:cNvPicPr/>
          <p:nvPr/>
        </p:nvPicPr>
        <p:blipFill>
          <a:blip r:embed="rId1"/>
          <a:stretch/>
        </p:blipFill>
        <p:spPr>
          <a:xfrm>
            <a:off x="156240" y="5815440"/>
            <a:ext cx="761400" cy="815040"/>
          </a:xfrm>
          <a:prstGeom prst="rect">
            <a:avLst/>
          </a:prstGeom>
          <a:ln>
            <a:noFill/>
          </a:ln>
        </p:spPr>
      </p:pic>
      <p:sp>
        <p:nvSpPr>
          <p:cNvPr id="324" name="CustomShape 21"/>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B5B01148-D512-4186-A695-93FCEE1EEAC6}" type="slidenum">
              <a:rPr b="0" lang="pt-BR" sz="900" spc="-1" strike="noStrike">
                <a:solidFill>
                  <a:srgbClr val="c00000"/>
                </a:solidFill>
                <a:uFill>
                  <a:solidFill>
                    <a:srgbClr val="ffffff"/>
                  </a:solidFill>
                </a:uFill>
                <a:latin typeface="Trebuchet MS"/>
                <a:ea typeface="DejaVu Sans"/>
              </a:rPr>
              <a:t>&lt;número&gt;</a:t>
            </a:fld>
            <a:endParaRPr b="0" lang="pt-BR" sz="9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Considerações finais</a:t>
            </a:r>
            <a:endParaRPr b="0" lang="pt-BR" sz="3600" spc="-1" strike="noStrike">
              <a:solidFill>
                <a:srgbClr val="000000"/>
              </a:solidFill>
              <a:uFill>
                <a:solidFill>
                  <a:srgbClr val="ffffff"/>
                </a:solidFill>
              </a:uFill>
              <a:latin typeface="Arial"/>
            </a:endParaRPr>
          </a:p>
        </p:txBody>
      </p:sp>
      <p:sp>
        <p:nvSpPr>
          <p:cNvPr id="326" name="CustomShape 2"/>
          <p:cNvSpPr/>
          <p:nvPr/>
        </p:nvSpPr>
        <p:spPr>
          <a:xfrm>
            <a:off x="763560" y="2016000"/>
            <a:ext cx="8595360" cy="4371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1001"/>
              </a:spcBef>
              <a:buClr>
                <a:srgbClr val="c00000"/>
              </a:buClr>
              <a:buSzPct val="80000"/>
              <a:buFont typeface="Wingdings 3" charset="2"/>
              <a:buChar char=""/>
            </a:pPr>
            <a:r>
              <a:rPr b="0" lang="pt-BR" sz="1800" spc="-1" strike="noStrike" u="sng">
                <a:solidFill>
                  <a:srgbClr val="404040"/>
                </a:solidFill>
                <a:uFill>
                  <a:solidFill>
                    <a:srgbClr val="ffffff"/>
                  </a:solidFill>
                </a:uFill>
                <a:latin typeface="Trebuchet MS"/>
                <a:ea typeface="DejaVu Sans"/>
              </a:rPr>
              <a:t>Ao utilizar o algoritmo para pesquisas muito longas, foi observado que o tempo de espera é consideravelmente longo e no momento atual onde já existem soluções mais rápidas como o SQL, utilizar algum desses algoritmos para uma busca em .csv não seria a melhor solução.</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Quando a base de dados já está baixada não há necessidade de conexão a internet, o que é um ponto positivo ao utilizar algum desses algoritmos.</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Entretanto, há uma necessidade de ter uma quantidade razoável para o armazenamento desse banco de dados em seu disco rígido.</a:t>
            </a: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CustomShape 1"/>
          <p:cNvSpPr/>
          <p:nvPr/>
        </p:nvSpPr>
        <p:spPr>
          <a:xfrm>
            <a:off x="0" y="-7920"/>
            <a:ext cx="862200" cy="5696640"/>
          </a:xfrm>
          <a:custGeom>
            <a:avLst/>
            <a:gdLst/>
            <a:ahLst/>
            <a:rect l="l" t="t" r="r" b="b"/>
            <a:pathLst>
              <a:path w="863600" h="5698067">
                <a:moveTo>
                  <a:pt x="0" y="8467"/>
                </a:moveTo>
                <a:lnTo>
                  <a:pt x="863600" y="0"/>
                </a:lnTo>
                <a:lnTo>
                  <a:pt x="863600" y="16934"/>
                </a:lnTo>
                <a:lnTo>
                  <a:pt x="0" y="5698067"/>
                </a:lnTo>
                <a:lnTo>
                  <a:pt x="0" y="8467"/>
                </a:lnTo>
                <a:close/>
              </a:path>
            </a:pathLst>
          </a:cu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136" name="Line 2"/>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137" name="Line 3"/>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138"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139"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140" name="CustomShape 6"/>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141"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142"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143"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144" name="CustomShape 10"/>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145" name="CustomShape 11"/>
          <p:cNvSpPr/>
          <p:nvPr/>
        </p:nvSpPr>
        <p:spPr>
          <a:xfrm>
            <a:off x="0" y="0"/>
            <a:ext cx="12190680" cy="6856560"/>
          </a:xfrm>
          <a:prstGeom prst="rect">
            <a:avLst/>
          </a:prstGeom>
          <a:solidFill>
            <a:srgbClr val="ffffff"/>
          </a:solidFill>
          <a:ln w="19080">
            <a:noFill/>
          </a:ln>
        </p:spPr>
        <p:style>
          <a:lnRef idx="0"/>
          <a:fillRef idx="0"/>
          <a:effectRef idx="0"/>
          <a:fontRef idx="minor"/>
        </p:style>
      </p:sp>
      <p:sp>
        <p:nvSpPr>
          <p:cNvPr id="146" name="Line 12"/>
          <p:cNvSpPr/>
          <p:nvPr/>
        </p:nvSpPr>
        <p:spPr>
          <a:xfrm>
            <a:off x="5648040" y="0"/>
            <a:ext cx="1219320" cy="6857640"/>
          </a:xfrm>
          <a:prstGeom prst="line">
            <a:avLst/>
          </a:prstGeom>
          <a:ln w="9360">
            <a:solidFill>
              <a:srgbClr val="900000"/>
            </a:solidFill>
            <a:round/>
          </a:ln>
        </p:spPr>
        <p:style>
          <a:lnRef idx="0"/>
          <a:fillRef idx="0"/>
          <a:effectRef idx="0"/>
          <a:fontRef idx="minor"/>
        </p:style>
      </p:sp>
      <p:sp>
        <p:nvSpPr>
          <p:cNvPr id="147" name="Line 13"/>
          <p:cNvSpPr/>
          <p:nvPr/>
        </p:nvSpPr>
        <p:spPr>
          <a:xfrm flipH="1">
            <a:off x="4267080" y="3681360"/>
            <a:ext cx="4763520" cy="3176280"/>
          </a:xfrm>
          <a:prstGeom prst="line">
            <a:avLst/>
          </a:prstGeom>
          <a:ln w="9360">
            <a:solidFill>
              <a:srgbClr val="808080"/>
            </a:solidFill>
            <a:round/>
          </a:ln>
        </p:spPr>
        <p:style>
          <a:lnRef idx="0"/>
          <a:fillRef idx="0"/>
          <a:effectRef idx="0"/>
          <a:fontRef idx="minor"/>
        </p:style>
      </p:sp>
      <p:sp>
        <p:nvSpPr>
          <p:cNvPr id="148" name="CustomShape 14"/>
          <p:cNvSpPr/>
          <p:nvPr/>
        </p:nvSpPr>
        <p:spPr>
          <a:xfrm>
            <a:off x="545868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0000"/>
            </a:srgbClr>
          </a:solidFill>
          <a:ln w="12600">
            <a:noFill/>
          </a:ln>
          <a:effectLst>
            <a:outerShdw dir="5400000" dist="25560">
              <a:srgbClr val="000000">
                <a:alpha val="35000"/>
              </a:srgbClr>
            </a:outerShdw>
          </a:effectLst>
        </p:spPr>
        <p:style>
          <a:lnRef idx="0"/>
          <a:fillRef idx="0"/>
          <a:effectRef idx="0"/>
          <a:fontRef idx="minor"/>
        </p:style>
      </p:sp>
      <p:sp>
        <p:nvSpPr>
          <p:cNvPr id="149" name="CustomShape 15"/>
          <p:cNvSpPr/>
          <p:nvPr/>
        </p:nvSpPr>
        <p:spPr>
          <a:xfrm>
            <a:off x="58809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150" name="CustomShape 16"/>
          <p:cNvSpPr/>
          <p:nvPr/>
        </p:nvSpPr>
        <p:spPr>
          <a:xfrm>
            <a:off x="5209560" y="3048120"/>
            <a:ext cx="3258360" cy="3808440"/>
          </a:xfrm>
          <a:prstGeom prst="triangle">
            <a:avLst>
              <a:gd name="adj" fmla="val 100000"/>
            </a:avLst>
          </a:prstGeom>
          <a:solidFill>
            <a:srgbClr val="ff0000">
              <a:alpha val="72000"/>
            </a:srgbClr>
          </a:solidFill>
          <a:ln w="12600">
            <a:noFill/>
          </a:ln>
          <a:effectLst>
            <a:outerShdw dir="5400000" dist="25560">
              <a:srgbClr val="000000">
                <a:alpha val="35000"/>
              </a:srgbClr>
            </a:outerShdw>
          </a:effectLst>
        </p:spPr>
        <p:style>
          <a:lnRef idx="0"/>
          <a:fillRef idx="0"/>
          <a:effectRef idx="0"/>
          <a:fontRef idx="minor"/>
        </p:style>
      </p:sp>
      <p:sp>
        <p:nvSpPr>
          <p:cNvPr id="151" name="CustomShape 17"/>
          <p:cNvSpPr/>
          <p:nvPr/>
        </p:nvSpPr>
        <p:spPr>
          <a:xfrm>
            <a:off x="561168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bf0000">
              <a:alpha val="70000"/>
            </a:srgbClr>
          </a:solidFill>
          <a:ln w="12600">
            <a:noFill/>
          </a:ln>
          <a:effectLst>
            <a:outerShdw dir="5400000" dist="25560">
              <a:srgbClr val="000000">
                <a:alpha val="35000"/>
              </a:srgbClr>
            </a:outerShdw>
          </a:effectLst>
        </p:spPr>
        <p:style>
          <a:lnRef idx="0"/>
          <a:fillRef idx="0"/>
          <a:effectRef idx="0"/>
          <a:fontRef idx="minor"/>
        </p:style>
      </p:sp>
      <p:sp>
        <p:nvSpPr>
          <p:cNvPr id="152" name="CustomShape 18"/>
          <p:cNvSpPr/>
          <p:nvPr/>
        </p:nvSpPr>
        <p:spPr>
          <a:xfrm>
            <a:off x="6648840" y="3589920"/>
            <a:ext cx="1815840" cy="3266640"/>
          </a:xfrm>
          <a:prstGeom prst="triangle">
            <a:avLst>
              <a:gd name="adj" fmla="val 100000"/>
            </a:avLst>
          </a:prstGeom>
          <a:solidFill>
            <a:srgbClr val="c00000">
              <a:alpha val="80000"/>
            </a:srgbClr>
          </a:solidFill>
          <a:ln w="12600">
            <a:noFill/>
          </a:ln>
          <a:effectLst>
            <a:outerShdw dir="5400000" dist="25560">
              <a:srgbClr val="000000">
                <a:alpha val="35000"/>
              </a:srgbClr>
            </a:outerShdw>
          </a:effectLst>
        </p:spPr>
        <p:style>
          <a:lnRef idx="0"/>
          <a:fillRef idx="0"/>
          <a:effectRef idx="0"/>
          <a:fontRef idx="minor"/>
        </p:style>
      </p:sp>
      <p:sp>
        <p:nvSpPr>
          <p:cNvPr id="153" name="CustomShape 19"/>
          <p:cNvSpPr/>
          <p:nvPr/>
        </p:nvSpPr>
        <p:spPr>
          <a:xfrm>
            <a:off x="677160" y="1282680"/>
            <a:ext cx="5094720" cy="430560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pt-BR" sz="5400" spc="-1" strike="noStrike">
                <a:solidFill>
                  <a:srgbClr val="c00000"/>
                </a:solidFill>
                <a:uFill>
                  <a:solidFill>
                    <a:srgbClr val="ffffff"/>
                  </a:solidFill>
                </a:uFill>
                <a:latin typeface="Trebuchet MS"/>
                <a:ea typeface="DejaVu Sans"/>
              </a:rPr>
              <a:t>Introdução</a:t>
            </a:r>
            <a:endParaRPr b="0" lang="pt-BR" sz="5400" spc="-1" strike="noStrike">
              <a:solidFill>
                <a:srgbClr val="000000"/>
              </a:solidFill>
              <a:uFill>
                <a:solidFill>
                  <a:srgbClr val="ffffff"/>
                </a:solidFill>
              </a:uFill>
              <a:latin typeface="Arial"/>
            </a:endParaRPr>
          </a:p>
        </p:txBody>
      </p:sp>
      <p:sp>
        <p:nvSpPr>
          <p:cNvPr id="154" name="CustomShape 20"/>
          <p:cNvSpPr/>
          <p:nvPr/>
        </p:nvSpPr>
        <p:spPr>
          <a:xfrm>
            <a:off x="7136640" y="-8640"/>
            <a:ext cx="5073480" cy="6865200"/>
          </a:xfrm>
          <a:custGeom>
            <a:avLst/>
            <a:gdLst/>
            <a:ah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rgbClr val="bf0000"/>
          </a:solidFill>
          <a:ln w="19080">
            <a:noFill/>
          </a:ln>
        </p:spPr>
        <p:style>
          <a:lnRef idx="0"/>
          <a:fillRef idx="0"/>
          <a:effectRef idx="0"/>
          <a:fontRef idx="minor"/>
        </p:style>
      </p:sp>
      <p:pic>
        <p:nvPicPr>
          <p:cNvPr id="155" name="Picture 2" descr=""/>
          <p:cNvPicPr/>
          <p:nvPr/>
        </p:nvPicPr>
        <p:blipFill>
          <a:blip r:embed="rId1"/>
          <a:stretch/>
        </p:blipFill>
        <p:spPr>
          <a:xfrm>
            <a:off x="156240" y="5815440"/>
            <a:ext cx="761400" cy="8150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Introdução</a:t>
            </a:r>
            <a:endParaRPr b="0" lang="pt-BR" sz="3600" spc="-1" strike="noStrike">
              <a:solidFill>
                <a:srgbClr val="000000"/>
              </a:solidFill>
              <a:uFill>
                <a:solidFill>
                  <a:srgbClr val="ffffff"/>
                </a:solidFill>
              </a:uFill>
              <a:latin typeface="Arial"/>
            </a:endParaRPr>
          </a:p>
        </p:txBody>
      </p:sp>
      <p:sp>
        <p:nvSpPr>
          <p:cNvPr id="157" name="CustomShape 2"/>
          <p:cNvSpPr/>
          <p:nvPr/>
        </p:nvSpPr>
        <p:spPr>
          <a:xfrm>
            <a:off x="601200" y="1402200"/>
            <a:ext cx="8754840" cy="527904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Algoritmos de Busca</a:t>
            </a:r>
            <a:endParaRPr b="0" lang="pt-BR" sz="22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Algoritmos que tem como função encontrar uma “string” I em uma “string” T, onde a “string” I é uma “substring”  de T.</a:t>
            </a:r>
            <a:endParaRPr b="0" lang="pt-BR" sz="1900" spc="-1" strike="noStrike">
              <a:solidFill>
                <a:srgbClr val="000000"/>
              </a:solidFill>
              <a:uFill>
                <a:solidFill>
                  <a:srgbClr val="ffffff"/>
                </a:solidFill>
              </a:uFill>
              <a:latin typeface="Arial"/>
            </a:endParaRPr>
          </a:p>
          <a:p>
            <a:pPr>
              <a:lnSpc>
                <a:spcPct val="100000"/>
              </a:lnSpc>
            </a:pPr>
            <a:endParaRPr b="0" lang="pt-BR" sz="19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Longest Common Subsequence</a:t>
            </a:r>
            <a:endParaRPr b="0" lang="pt-BR" sz="22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Um problema clássico da computação.</a:t>
            </a:r>
            <a:endParaRPr b="0" lang="pt-BR" sz="1900" spc="-1" strike="noStrike">
              <a:solidFill>
                <a:srgbClr val="000000"/>
              </a:solidFill>
              <a:uFill>
                <a:solidFill>
                  <a:srgbClr val="ffffff"/>
                </a:solidFill>
              </a:uFill>
              <a:latin typeface="Arial"/>
            </a:endParaRPr>
          </a:p>
          <a:p>
            <a:pPr lvl="1" marL="743040" indent="-284400">
              <a:lnSpc>
                <a:spcPct val="100000"/>
              </a:lnSpc>
              <a:spcBef>
                <a:spcPts val="1001"/>
              </a:spcBef>
              <a:buClr>
                <a:srgbClr val="c00000"/>
              </a:buClr>
              <a:buSzPct val="80000"/>
              <a:buFont typeface="Wingdings 3" charset="2"/>
              <a:buChar char=""/>
            </a:pPr>
            <a:r>
              <a:rPr b="0" lang="pt-BR" sz="1900" spc="-1" strike="noStrike">
                <a:solidFill>
                  <a:srgbClr val="404040"/>
                </a:solidFill>
                <a:uFill>
                  <a:solidFill>
                    <a:srgbClr val="ffffff"/>
                  </a:solidFill>
                </a:uFill>
                <a:latin typeface="Trebuchet MS"/>
                <a:ea typeface="DejaVu Sans"/>
              </a:rPr>
              <a:t>O problema consiste em achar a maior sequencia de caracteres contínuos que estão presentes em duas ou mais strings,é possível que o LCS não seja completamente contínuo, mas o intuito do problema é sempre achar o mais próximo de ser contínuo.</a:t>
            </a:r>
            <a:endParaRPr b="0" lang="pt-BR" sz="1900" spc="-1" strike="noStrike">
              <a:solidFill>
                <a:srgbClr val="000000"/>
              </a:solidFill>
              <a:uFill>
                <a:solidFill>
                  <a:srgbClr val="ffffff"/>
                </a:solidFill>
              </a:uFill>
              <a:latin typeface="Arial"/>
            </a:endParaRPr>
          </a:p>
          <a:p>
            <a:pPr>
              <a:lnSpc>
                <a:spcPct val="100000"/>
              </a:lnSpc>
              <a:spcBef>
                <a:spcPts val="1001"/>
              </a:spcBef>
            </a:pPr>
            <a:endParaRPr b="0" lang="pt-BR" sz="1900" spc="-1" strike="noStrike">
              <a:solidFill>
                <a:srgbClr val="000000"/>
              </a:solidFill>
              <a:uFill>
                <a:solidFill>
                  <a:srgbClr val="ffffff"/>
                </a:solidFill>
              </a:uFill>
              <a:latin typeface="Arial"/>
            </a:endParaRPr>
          </a:p>
          <a:p>
            <a:pPr>
              <a:lnSpc>
                <a:spcPct val="100000"/>
              </a:lnSpc>
            </a:pPr>
            <a:endParaRPr b="0" lang="pt-BR" sz="1900" spc="-1" strike="noStrike">
              <a:solidFill>
                <a:srgbClr val="000000"/>
              </a:solidFill>
              <a:uFill>
                <a:solidFill>
                  <a:srgbClr val="ffffff"/>
                </a:solidFill>
              </a:uFill>
              <a:latin typeface="Arial"/>
            </a:endParaRPr>
          </a:p>
          <a:p>
            <a:pPr>
              <a:lnSpc>
                <a:spcPct val="100000"/>
              </a:lnSpc>
              <a:spcBef>
                <a:spcPts val="1001"/>
              </a:spcBef>
            </a:pPr>
            <a:endParaRPr b="0" lang="pt-BR" sz="1900" spc="-1" strike="noStrike">
              <a:solidFill>
                <a:srgbClr val="000000"/>
              </a:solidFill>
              <a:uFill>
                <a:solidFill>
                  <a:srgbClr val="ffffff"/>
                </a:solidFill>
              </a:uFill>
              <a:latin typeface="Arial"/>
            </a:endParaRPr>
          </a:p>
          <a:p>
            <a:pPr>
              <a:lnSpc>
                <a:spcPct val="100000"/>
              </a:lnSpc>
            </a:pPr>
            <a:endParaRPr b="0" lang="pt-BR" sz="1900" spc="-1" strike="noStrike">
              <a:solidFill>
                <a:srgbClr val="000000"/>
              </a:solidFill>
              <a:uFill>
                <a:solidFill>
                  <a:srgbClr val="ffffff"/>
                </a:solidFill>
              </a:uFill>
              <a:latin typeface="Arial"/>
            </a:endParaRPr>
          </a:p>
          <a:p>
            <a:pPr>
              <a:lnSpc>
                <a:spcPct val="100000"/>
              </a:lnSpc>
            </a:pPr>
            <a:endParaRPr b="0" lang="pt-BR" sz="1900" spc="-1" strike="noStrike">
              <a:solidFill>
                <a:srgbClr val="000000"/>
              </a:solidFill>
              <a:uFill>
                <a:solidFill>
                  <a:srgbClr val="ffffff"/>
                </a:solidFill>
              </a:uFill>
              <a:latin typeface="Arial"/>
            </a:endParaRPr>
          </a:p>
        </p:txBody>
      </p:sp>
      <p:pic>
        <p:nvPicPr>
          <p:cNvPr id="158" name="Picture 2" descr=""/>
          <p:cNvPicPr/>
          <p:nvPr/>
        </p:nvPicPr>
        <p:blipFill>
          <a:blip r:embed="rId1"/>
          <a:stretch/>
        </p:blipFill>
        <p:spPr>
          <a:xfrm>
            <a:off x="11139840" y="5866200"/>
            <a:ext cx="761400" cy="815040"/>
          </a:xfrm>
          <a:prstGeom prst="rect">
            <a:avLst/>
          </a:prstGeom>
          <a:ln>
            <a:noFill/>
          </a:ln>
        </p:spPr>
      </p:pic>
      <p:sp>
        <p:nvSpPr>
          <p:cNvPr id="159" name="CustomShape 3"/>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BC0A45F5-D751-4426-BCDE-51FC855F24E6}" type="slidenum">
              <a:rPr b="0" lang="pt-BR" sz="900" spc="-1" strike="noStrike">
                <a:solidFill>
                  <a:srgbClr val="c00000"/>
                </a:solidFill>
                <a:uFill>
                  <a:solidFill>
                    <a:srgbClr val="ffffff"/>
                  </a:solidFill>
                </a:uFill>
                <a:latin typeface="Trebuchet MS"/>
                <a:ea typeface="DejaVu Sans"/>
              </a:rPr>
              <a:t>&lt;número&gt;</a:t>
            </a:fld>
            <a:endParaRPr b="0" lang="pt-BR" sz="9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0" y="-7920"/>
            <a:ext cx="862200" cy="5696640"/>
          </a:xfrm>
          <a:custGeom>
            <a:avLst/>
            <a:gdLst/>
            <a:ahLst/>
            <a:rect l="l" t="t" r="r" b="b"/>
            <a:pathLst>
              <a:path w="863600" h="5698067">
                <a:moveTo>
                  <a:pt x="0" y="8467"/>
                </a:moveTo>
                <a:lnTo>
                  <a:pt x="863600" y="0"/>
                </a:lnTo>
                <a:lnTo>
                  <a:pt x="863600" y="16934"/>
                </a:lnTo>
                <a:lnTo>
                  <a:pt x="0" y="5698067"/>
                </a:lnTo>
                <a:lnTo>
                  <a:pt x="0" y="8467"/>
                </a:lnTo>
                <a:close/>
              </a:path>
            </a:pathLst>
          </a:cu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161" name="Line 2"/>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162" name="Line 3"/>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163"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164"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165" name="CustomShape 6"/>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166"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167"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168"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169" name="CustomShape 10"/>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170" name="CustomShape 11"/>
          <p:cNvSpPr/>
          <p:nvPr/>
        </p:nvSpPr>
        <p:spPr>
          <a:xfrm>
            <a:off x="0" y="0"/>
            <a:ext cx="12190680" cy="6856560"/>
          </a:xfrm>
          <a:prstGeom prst="rect">
            <a:avLst/>
          </a:prstGeom>
          <a:solidFill>
            <a:srgbClr val="ffffff"/>
          </a:solidFill>
          <a:ln w="19080">
            <a:noFill/>
          </a:ln>
        </p:spPr>
        <p:style>
          <a:lnRef idx="0"/>
          <a:fillRef idx="0"/>
          <a:effectRef idx="0"/>
          <a:fontRef idx="minor"/>
        </p:style>
      </p:sp>
      <p:sp>
        <p:nvSpPr>
          <p:cNvPr id="171" name="Line 12"/>
          <p:cNvSpPr/>
          <p:nvPr/>
        </p:nvSpPr>
        <p:spPr>
          <a:xfrm>
            <a:off x="5648040" y="0"/>
            <a:ext cx="1219320" cy="6857640"/>
          </a:xfrm>
          <a:prstGeom prst="line">
            <a:avLst/>
          </a:prstGeom>
          <a:ln w="9360">
            <a:solidFill>
              <a:srgbClr val="900000"/>
            </a:solidFill>
            <a:round/>
          </a:ln>
        </p:spPr>
        <p:style>
          <a:lnRef idx="0"/>
          <a:fillRef idx="0"/>
          <a:effectRef idx="0"/>
          <a:fontRef idx="minor"/>
        </p:style>
      </p:sp>
      <p:sp>
        <p:nvSpPr>
          <p:cNvPr id="172" name="Line 13"/>
          <p:cNvSpPr/>
          <p:nvPr/>
        </p:nvSpPr>
        <p:spPr>
          <a:xfrm flipH="1">
            <a:off x="4267080" y="3681360"/>
            <a:ext cx="4763520" cy="3176280"/>
          </a:xfrm>
          <a:prstGeom prst="line">
            <a:avLst/>
          </a:prstGeom>
          <a:ln w="9360">
            <a:solidFill>
              <a:srgbClr val="808080"/>
            </a:solidFill>
            <a:round/>
          </a:ln>
        </p:spPr>
        <p:style>
          <a:lnRef idx="0"/>
          <a:fillRef idx="0"/>
          <a:effectRef idx="0"/>
          <a:fontRef idx="minor"/>
        </p:style>
      </p:sp>
      <p:sp>
        <p:nvSpPr>
          <p:cNvPr id="173" name="CustomShape 14"/>
          <p:cNvSpPr/>
          <p:nvPr/>
        </p:nvSpPr>
        <p:spPr>
          <a:xfrm>
            <a:off x="545868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0000"/>
            </a:srgbClr>
          </a:solidFill>
          <a:ln w="12600">
            <a:noFill/>
          </a:ln>
          <a:effectLst>
            <a:outerShdw dir="5400000" dist="25560">
              <a:srgbClr val="000000">
                <a:alpha val="35000"/>
              </a:srgbClr>
            </a:outerShdw>
          </a:effectLst>
        </p:spPr>
        <p:style>
          <a:lnRef idx="0"/>
          <a:fillRef idx="0"/>
          <a:effectRef idx="0"/>
          <a:fontRef idx="minor"/>
        </p:style>
      </p:sp>
      <p:sp>
        <p:nvSpPr>
          <p:cNvPr id="174" name="CustomShape 15"/>
          <p:cNvSpPr/>
          <p:nvPr/>
        </p:nvSpPr>
        <p:spPr>
          <a:xfrm>
            <a:off x="58809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175" name="CustomShape 16"/>
          <p:cNvSpPr/>
          <p:nvPr/>
        </p:nvSpPr>
        <p:spPr>
          <a:xfrm>
            <a:off x="5209560" y="3048120"/>
            <a:ext cx="3258360" cy="3808440"/>
          </a:xfrm>
          <a:prstGeom prst="triangle">
            <a:avLst>
              <a:gd name="adj" fmla="val 100000"/>
            </a:avLst>
          </a:prstGeom>
          <a:solidFill>
            <a:srgbClr val="ff0000">
              <a:alpha val="72000"/>
            </a:srgbClr>
          </a:solidFill>
          <a:ln w="12600">
            <a:noFill/>
          </a:ln>
          <a:effectLst>
            <a:outerShdw dir="5400000" dist="25560">
              <a:srgbClr val="000000">
                <a:alpha val="35000"/>
              </a:srgbClr>
            </a:outerShdw>
          </a:effectLst>
        </p:spPr>
        <p:style>
          <a:lnRef idx="0"/>
          <a:fillRef idx="0"/>
          <a:effectRef idx="0"/>
          <a:fontRef idx="minor"/>
        </p:style>
      </p:sp>
      <p:sp>
        <p:nvSpPr>
          <p:cNvPr id="176" name="CustomShape 17"/>
          <p:cNvSpPr/>
          <p:nvPr/>
        </p:nvSpPr>
        <p:spPr>
          <a:xfrm>
            <a:off x="561168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bf0000">
              <a:alpha val="70000"/>
            </a:srgbClr>
          </a:solidFill>
          <a:ln w="12600">
            <a:noFill/>
          </a:ln>
          <a:effectLst>
            <a:outerShdw dir="5400000" dist="25560">
              <a:srgbClr val="000000">
                <a:alpha val="35000"/>
              </a:srgbClr>
            </a:outerShdw>
          </a:effectLst>
        </p:spPr>
        <p:style>
          <a:lnRef idx="0"/>
          <a:fillRef idx="0"/>
          <a:effectRef idx="0"/>
          <a:fontRef idx="minor"/>
        </p:style>
      </p:sp>
      <p:sp>
        <p:nvSpPr>
          <p:cNvPr id="177" name="CustomShape 18"/>
          <p:cNvSpPr/>
          <p:nvPr/>
        </p:nvSpPr>
        <p:spPr>
          <a:xfrm>
            <a:off x="6648840" y="3589920"/>
            <a:ext cx="1815840" cy="3266640"/>
          </a:xfrm>
          <a:prstGeom prst="triangle">
            <a:avLst>
              <a:gd name="adj" fmla="val 100000"/>
            </a:avLst>
          </a:prstGeom>
          <a:solidFill>
            <a:srgbClr val="c00000">
              <a:alpha val="80000"/>
            </a:srgbClr>
          </a:solidFill>
          <a:ln w="12600">
            <a:noFill/>
          </a:ln>
          <a:effectLst>
            <a:outerShdw dir="5400000" dist="25560">
              <a:srgbClr val="000000">
                <a:alpha val="35000"/>
              </a:srgbClr>
            </a:outerShdw>
          </a:effectLst>
        </p:spPr>
        <p:style>
          <a:lnRef idx="0"/>
          <a:fillRef idx="0"/>
          <a:effectRef idx="0"/>
          <a:fontRef idx="minor"/>
        </p:style>
      </p:sp>
      <p:sp>
        <p:nvSpPr>
          <p:cNvPr id="178" name="CustomShape 19"/>
          <p:cNvSpPr/>
          <p:nvPr/>
        </p:nvSpPr>
        <p:spPr>
          <a:xfrm>
            <a:off x="677160" y="1282680"/>
            <a:ext cx="5094720" cy="430560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pt-BR" sz="5400" spc="-1" strike="noStrike">
                <a:solidFill>
                  <a:srgbClr val="c00000"/>
                </a:solidFill>
                <a:uFill>
                  <a:solidFill>
                    <a:srgbClr val="ffffff"/>
                  </a:solidFill>
                </a:uFill>
                <a:latin typeface="Trebuchet MS"/>
                <a:ea typeface="DejaVu Sans"/>
              </a:rPr>
              <a:t>Problema a se resolver</a:t>
            </a:r>
            <a:endParaRPr b="0" lang="pt-BR" sz="5400" spc="-1" strike="noStrike">
              <a:solidFill>
                <a:srgbClr val="000000"/>
              </a:solidFill>
              <a:uFill>
                <a:solidFill>
                  <a:srgbClr val="ffffff"/>
                </a:solidFill>
              </a:uFill>
              <a:latin typeface="Arial"/>
            </a:endParaRPr>
          </a:p>
        </p:txBody>
      </p:sp>
      <p:sp>
        <p:nvSpPr>
          <p:cNvPr id="179" name="CustomShape 20"/>
          <p:cNvSpPr/>
          <p:nvPr/>
        </p:nvSpPr>
        <p:spPr>
          <a:xfrm>
            <a:off x="7136640" y="-8640"/>
            <a:ext cx="5073480" cy="6865200"/>
          </a:xfrm>
          <a:custGeom>
            <a:avLst/>
            <a:gdLst/>
            <a:ah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rgbClr val="bf0000"/>
          </a:solidFill>
          <a:ln w="19080">
            <a:noFill/>
          </a:ln>
        </p:spPr>
        <p:style>
          <a:lnRef idx="0"/>
          <a:fillRef idx="0"/>
          <a:effectRef idx="0"/>
          <a:fontRef idx="minor"/>
        </p:style>
      </p:sp>
      <p:pic>
        <p:nvPicPr>
          <p:cNvPr id="180" name="Picture 2" descr=""/>
          <p:cNvPicPr/>
          <p:nvPr/>
        </p:nvPicPr>
        <p:blipFill>
          <a:blip r:embed="rId1"/>
          <a:stretch/>
        </p:blipFill>
        <p:spPr>
          <a:xfrm>
            <a:off x="156240" y="5815440"/>
            <a:ext cx="761400" cy="8150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20640" y="50400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Problema a se resolver</a:t>
            </a:r>
            <a:endParaRPr b="0" lang="pt-BR" sz="3600" spc="-1" strike="noStrike">
              <a:solidFill>
                <a:srgbClr val="000000"/>
              </a:solidFill>
              <a:uFill>
                <a:solidFill>
                  <a:srgbClr val="ffffff"/>
                </a:solidFill>
              </a:uFill>
              <a:latin typeface="Arial"/>
            </a:endParaRPr>
          </a:p>
        </p:txBody>
      </p:sp>
      <p:sp>
        <p:nvSpPr>
          <p:cNvPr id="182" name="CustomShape 2"/>
          <p:cNvSpPr/>
          <p:nvPr/>
        </p:nvSpPr>
        <p:spPr>
          <a:xfrm>
            <a:off x="601200" y="1272960"/>
            <a:ext cx="8754840" cy="527904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Em 2020 a pandemia da COVID-19 resultou em crises econômicas ao redor do mundo, onde muitos perderam suas fontes de renda.</a:t>
            </a:r>
            <a:endParaRPr b="0" lang="pt-BR" sz="22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No Brasil, as pessoas que receberam esse auxílio emergencial foram cadastradas em um banco de dados que poderia ser acessado via aplicativo móvel, com o nome Caixa Auxílio Emergencial. </a:t>
            </a:r>
            <a:endParaRPr b="0" lang="pt-BR" sz="22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Essa solução revelou dificuldades para pesquisar um grande número de beneficiados, devido à demora no resultado da busca, o que a tornava ineficiente. </a:t>
            </a:r>
            <a:endParaRPr b="0" lang="pt-BR" sz="22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Diante dessa dificuldade, este trabalho propõe três algoritmos de pesquisa que podem resultar em uma busca mais eficiente, e que serão testados para propor o mais adequado para a pesquisa no padrão .CSV,sem conexão a um servidor online, sendo esse padrão o único disponibilizado pelo Portal da Transparência do Brasil.</a:t>
            </a:r>
            <a:endParaRPr b="0" lang="pt-BR" sz="2200" spc="-1" strike="noStrike">
              <a:solidFill>
                <a:srgbClr val="000000"/>
              </a:solidFill>
              <a:uFill>
                <a:solidFill>
                  <a:srgbClr val="ffffff"/>
                </a:solidFill>
              </a:uFill>
              <a:latin typeface="Arial"/>
            </a:endParaRPr>
          </a:p>
          <a:p>
            <a:pPr>
              <a:lnSpc>
                <a:spcPct val="100000"/>
              </a:lnSpc>
              <a:spcBef>
                <a:spcPts val="1001"/>
              </a:spcBef>
            </a:pPr>
            <a:endParaRPr b="0" lang="pt-BR" sz="2200" spc="-1" strike="noStrike">
              <a:solidFill>
                <a:srgbClr val="000000"/>
              </a:solidFill>
              <a:uFill>
                <a:solidFill>
                  <a:srgbClr val="ffffff"/>
                </a:solidFill>
              </a:uFill>
              <a:latin typeface="Arial"/>
            </a:endParaRPr>
          </a:p>
          <a:p>
            <a:pPr>
              <a:lnSpc>
                <a:spcPct val="100000"/>
              </a:lnSpc>
            </a:pPr>
            <a:endParaRPr b="0" lang="pt-BR" sz="2200" spc="-1" strike="noStrike">
              <a:solidFill>
                <a:srgbClr val="000000"/>
              </a:solidFill>
              <a:uFill>
                <a:solidFill>
                  <a:srgbClr val="ffffff"/>
                </a:solidFill>
              </a:uFill>
              <a:latin typeface="Arial"/>
            </a:endParaRPr>
          </a:p>
          <a:p>
            <a:pPr>
              <a:lnSpc>
                <a:spcPct val="100000"/>
              </a:lnSpc>
            </a:pPr>
            <a:endParaRPr b="0" lang="pt-BR" sz="2200" spc="-1" strike="noStrike">
              <a:solidFill>
                <a:srgbClr val="000000"/>
              </a:solidFill>
              <a:uFill>
                <a:solidFill>
                  <a:srgbClr val="ffffff"/>
                </a:solidFill>
              </a:uFill>
              <a:latin typeface="Arial"/>
            </a:endParaRPr>
          </a:p>
        </p:txBody>
      </p:sp>
      <p:pic>
        <p:nvPicPr>
          <p:cNvPr id="183" name="Picture 2" descr=""/>
          <p:cNvPicPr/>
          <p:nvPr/>
        </p:nvPicPr>
        <p:blipFill>
          <a:blip r:embed="rId1"/>
          <a:stretch/>
        </p:blipFill>
        <p:spPr>
          <a:xfrm>
            <a:off x="11139840" y="5866200"/>
            <a:ext cx="761400" cy="815040"/>
          </a:xfrm>
          <a:prstGeom prst="rect">
            <a:avLst/>
          </a:prstGeom>
          <a:ln>
            <a:noFill/>
          </a:ln>
        </p:spPr>
      </p:pic>
      <p:sp>
        <p:nvSpPr>
          <p:cNvPr id="184" name="CustomShape 3"/>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9ADABF10-8774-4C6F-A705-C2CA5DCD419D}" type="slidenum">
              <a:rPr b="0" lang="pt-BR" sz="900" spc="-1" strike="noStrike">
                <a:solidFill>
                  <a:srgbClr val="c00000"/>
                </a:solidFill>
                <a:uFill>
                  <a:solidFill>
                    <a:srgbClr val="ffffff"/>
                  </a:solidFill>
                </a:uFill>
                <a:latin typeface="Trebuchet MS"/>
                <a:ea typeface="DejaVu Sans"/>
              </a:rPr>
              <a:t>&lt;número&gt;</a:t>
            </a:fld>
            <a:endParaRPr b="0" lang="pt-BR" sz="9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Linguagem utilizada</a:t>
            </a:r>
            <a:endParaRPr b="0" lang="pt-BR" sz="3600" spc="-1" strike="noStrike">
              <a:solidFill>
                <a:srgbClr val="000000"/>
              </a:solidFill>
              <a:uFill>
                <a:solidFill>
                  <a:srgbClr val="ffffff"/>
                </a:solidFill>
              </a:uFill>
              <a:latin typeface="Arial"/>
            </a:endParaRPr>
          </a:p>
        </p:txBody>
      </p:sp>
      <p:sp>
        <p:nvSpPr>
          <p:cNvPr id="186" name="CustomShape 2"/>
          <p:cNvSpPr/>
          <p:nvPr/>
        </p:nvSpPr>
        <p:spPr>
          <a:xfrm>
            <a:off x="601200" y="1402200"/>
            <a:ext cx="8754840" cy="52790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p:txBody>
      </p:sp>
      <p:pic>
        <p:nvPicPr>
          <p:cNvPr id="187" name="Picture 2" descr=""/>
          <p:cNvPicPr/>
          <p:nvPr/>
        </p:nvPicPr>
        <p:blipFill>
          <a:blip r:embed="rId1"/>
          <a:stretch/>
        </p:blipFill>
        <p:spPr>
          <a:xfrm>
            <a:off x="11139840" y="5866200"/>
            <a:ext cx="761400" cy="815040"/>
          </a:xfrm>
          <a:prstGeom prst="rect">
            <a:avLst/>
          </a:prstGeom>
          <a:ln>
            <a:noFill/>
          </a:ln>
        </p:spPr>
      </p:pic>
      <p:sp>
        <p:nvSpPr>
          <p:cNvPr id="188" name="CustomShape 3"/>
          <p:cNvSpPr/>
          <p:nvPr/>
        </p:nvSpPr>
        <p:spPr>
          <a:xfrm>
            <a:off x="8590680" y="6041520"/>
            <a:ext cx="681840" cy="363600"/>
          </a:xfrm>
          <a:prstGeom prst="rect">
            <a:avLst/>
          </a:prstGeom>
          <a:noFill/>
          <a:ln>
            <a:noFill/>
          </a:ln>
        </p:spPr>
        <p:style>
          <a:lnRef idx="0"/>
          <a:fillRef idx="0"/>
          <a:effectRef idx="0"/>
          <a:fontRef idx="minor"/>
        </p:style>
        <p:txBody>
          <a:bodyPr lIns="90000" rIns="90000" tIns="45000" bIns="45000" anchor="ctr"/>
          <a:p>
            <a:pPr algn="r">
              <a:lnSpc>
                <a:spcPct val="100000"/>
              </a:lnSpc>
            </a:pPr>
            <a:fld id="{87BEC046-CBCE-4314-859C-872CA39D626D}" type="slidenum">
              <a:rPr b="0" lang="pt-BR" sz="900" spc="-1" strike="noStrike">
                <a:solidFill>
                  <a:srgbClr val="c00000"/>
                </a:solidFill>
                <a:uFill>
                  <a:solidFill>
                    <a:srgbClr val="ffffff"/>
                  </a:solidFill>
                </a:uFill>
                <a:latin typeface="Trebuchet MS"/>
                <a:ea typeface="DejaVu Sans"/>
              </a:rPr>
              <a:t>&lt;número&gt;</a:t>
            </a:fld>
            <a:endParaRPr b="0" lang="pt-BR" sz="900" spc="-1" strike="noStrike">
              <a:solidFill>
                <a:srgbClr val="000000"/>
              </a:solidFill>
              <a:uFill>
                <a:solidFill>
                  <a:srgbClr val="ffffff"/>
                </a:solidFill>
              </a:uFill>
              <a:latin typeface="Arial"/>
            </a:endParaRPr>
          </a:p>
        </p:txBody>
      </p:sp>
      <p:pic>
        <p:nvPicPr>
          <p:cNvPr id="189" name="Picture 4" descr=""/>
          <p:cNvPicPr/>
          <p:nvPr/>
        </p:nvPicPr>
        <p:blipFill>
          <a:blip r:embed="rId2"/>
          <a:stretch/>
        </p:blipFill>
        <p:spPr>
          <a:xfrm>
            <a:off x="677160" y="1269360"/>
            <a:ext cx="2428920" cy="2428920"/>
          </a:xfrm>
          <a:prstGeom prst="rect">
            <a:avLst/>
          </a:prstGeom>
          <a:ln>
            <a:noFill/>
          </a:ln>
        </p:spPr>
      </p:pic>
      <p:sp>
        <p:nvSpPr>
          <p:cNvPr id="190" name="CustomShape 4"/>
          <p:cNvSpPr/>
          <p:nvPr/>
        </p:nvSpPr>
        <p:spPr>
          <a:xfrm>
            <a:off x="753480" y="1554480"/>
            <a:ext cx="8754840" cy="52790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Por se tratar de uma busca em um arquivo extremamente grande, é importante manter a velocidade.</a:t>
            </a:r>
            <a:endParaRPr b="0" lang="pt-BR" sz="22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2200" spc="-1" strike="noStrike">
                <a:solidFill>
                  <a:srgbClr val="404040"/>
                </a:solidFill>
                <a:uFill>
                  <a:solidFill>
                    <a:srgbClr val="ffffff"/>
                  </a:solidFill>
                </a:uFill>
                <a:latin typeface="Trebuchet MS"/>
                <a:ea typeface="DejaVu Sans"/>
              </a:rPr>
              <a:t>A linguagem C é de maior velocidade por ser de baixo nível.</a:t>
            </a:r>
            <a:endParaRPr b="0" lang="pt-BR" sz="2200" spc="-1" strike="noStrike">
              <a:solidFill>
                <a:srgbClr val="000000"/>
              </a:solidFill>
              <a:uFill>
                <a:solidFill>
                  <a:srgbClr val="ffffff"/>
                </a:solidFill>
              </a:uFill>
              <a:latin typeface="Arial"/>
            </a:endParaRPr>
          </a:p>
          <a:p>
            <a:pPr>
              <a:lnSpc>
                <a:spcPct val="100000"/>
              </a:lnSpc>
              <a:spcBef>
                <a:spcPts val="1001"/>
              </a:spcBef>
            </a:pPr>
            <a:endParaRPr b="0" lang="pt-BR" sz="2200" spc="-1" strike="noStrike">
              <a:solidFill>
                <a:srgbClr val="000000"/>
              </a:solidFill>
              <a:uFill>
                <a:solidFill>
                  <a:srgbClr val="ffffff"/>
                </a:solidFill>
              </a:uFill>
              <a:latin typeface="Arial"/>
            </a:endParaRPr>
          </a:p>
          <a:p>
            <a:pPr>
              <a:lnSpc>
                <a:spcPct val="100000"/>
              </a:lnSpc>
            </a:pPr>
            <a:endParaRPr b="0" lang="pt-BR" sz="2200" spc="-1" strike="noStrike">
              <a:solidFill>
                <a:srgbClr val="000000"/>
              </a:solidFill>
              <a:uFill>
                <a:solidFill>
                  <a:srgbClr val="ffffff"/>
                </a:solidFill>
              </a:uFill>
              <a:latin typeface="Arial"/>
            </a:endParaRPr>
          </a:p>
          <a:p>
            <a:pPr>
              <a:lnSpc>
                <a:spcPct val="100000"/>
              </a:lnSpc>
              <a:spcBef>
                <a:spcPts val="1001"/>
              </a:spcBef>
            </a:pPr>
            <a:endParaRPr b="0" lang="pt-BR" sz="2200" spc="-1" strike="noStrike">
              <a:solidFill>
                <a:srgbClr val="000000"/>
              </a:solidFill>
              <a:uFill>
                <a:solidFill>
                  <a:srgbClr val="ffffff"/>
                </a:solidFill>
              </a:uFill>
              <a:latin typeface="Arial"/>
            </a:endParaRPr>
          </a:p>
          <a:p>
            <a:pPr>
              <a:lnSpc>
                <a:spcPct val="100000"/>
              </a:lnSpc>
            </a:pPr>
            <a:endParaRPr b="0" lang="pt-BR" sz="2200" spc="-1" strike="noStrike">
              <a:solidFill>
                <a:srgbClr val="000000"/>
              </a:solidFill>
              <a:uFill>
                <a:solidFill>
                  <a:srgbClr val="ffffff"/>
                </a:solidFill>
              </a:uFill>
              <a:latin typeface="Arial"/>
            </a:endParaRPr>
          </a:p>
          <a:p>
            <a:pPr>
              <a:lnSpc>
                <a:spcPct val="100000"/>
              </a:lnSpc>
            </a:pPr>
            <a:endParaRPr b="0" lang="pt-BR" sz="2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CustomShape 1"/>
          <p:cNvSpPr/>
          <p:nvPr/>
        </p:nvSpPr>
        <p:spPr>
          <a:xfrm>
            <a:off x="0" y="-7920"/>
            <a:ext cx="862200" cy="5696640"/>
          </a:xfrm>
          <a:custGeom>
            <a:avLst/>
            <a:gdLst/>
            <a:ahLst/>
            <a:rect l="l" t="t" r="r" b="b"/>
            <a:pathLst>
              <a:path w="863600" h="5698067">
                <a:moveTo>
                  <a:pt x="0" y="8467"/>
                </a:moveTo>
                <a:lnTo>
                  <a:pt x="863600" y="0"/>
                </a:lnTo>
                <a:lnTo>
                  <a:pt x="863600" y="16934"/>
                </a:lnTo>
                <a:lnTo>
                  <a:pt x="0" y="5698067"/>
                </a:lnTo>
                <a:lnTo>
                  <a:pt x="0" y="8467"/>
                </a:lnTo>
                <a:close/>
              </a:path>
            </a:pathLst>
          </a:custGeom>
          <a:solidFill>
            <a:srgbClr val="c00000">
              <a:alpha val="70000"/>
            </a:srgbClr>
          </a:solidFill>
          <a:ln w="12600">
            <a:noFill/>
          </a:ln>
          <a:effectLst>
            <a:outerShdw dir="5400000" dist="25560">
              <a:srgbClr val="000000">
                <a:alpha val="35000"/>
              </a:srgbClr>
            </a:outerShdw>
          </a:effectLst>
        </p:spPr>
        <p:style>
          <a:lnRef idx="0"/>
          <a:fillRef idx="0"/>
          <a:effectRef idx="0"/>
          <a:fontRef idx="minor"/>
        </p:style>
      </p:sp>
      <p:sp>
        <p:nvSpPr>
          <p:cNvPr id="192" name="Line 2"/>
          <p:cNvSpPr/>
          <p:nvPr/>
        </p:nvSpPr>
        <p:spPr>
          <a:xfrm>
            <a:off x="9370800" y="0"/>
            <a:ext cx="1219320" cy="6858000"/>
          </a:xfrm>
          <a:prstGeom prst="line">
            <a:avLst/>
          </a:prstGeom>
          <a:ln w="9360">
            <a:solidFill>
              <a:srgbClr val="c00000"/>
            </a:solidFill>
            <a:round/>
          </a:ln>
        </p:spPr>
        <p:style>
          <a:lnRef idx="0"/>
          <a:fillRef idx="0"/>
          <a:effectRef idx="0"/>
          <a:fontRef idx="minor"/>
        </p:style>
      </p:sp>
      <p:sp>
        <p:nvSpPr>
          <p:cNvPr id="193" name="Line 3"/>
          <p:cNvSpPr/>
          <p:nvPr/>
        </p:nvSpPr>
        <p:spPr>
          <a:xfrm flipH="1">
            <a:off x="7425000" y="3681360"/>
            <a:ext cx="4763520" cy="3176640"/>
          </a:xfrm>
          <a:prstGeom prst="line">
            <a:avLst/>
          </a:prstGeom>
          <a:ln w="9360">
            <a:solidFill>
              <a:srgbClr val="c00000"/>
            </a:solidFill>
            <a:round/>
          </a:ln>
        </p:spPr>
        <p:style>
          <a:lnRef idx="0"/>
          <a:fillRef idx="0"/>
          <a:effectRef idx="0"/>
          <a:fontRef idx="minor"/>
        </p:style>
      </p:sp>
      <p:sp>
        <p:nvSpPr>
          <p:cNvPr id="194" name="CustomShape 4"/>
          <p:cNvSpPr/>
          <p:nvPr/>
        </p:nvSpPr>
        <p:spPr>
          <a:xfrm>
            <a:off x="918144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6000"/>
            </a:srgbClr>
          </a:solidFill>
          <a:ln w="12600">
            <a:noFill/>
          </a:ln>
          <a:effectLst>
            <a:outerShdw dir="5400000" dist="25560">
              <a:srgbClr val="000000">
                <a:alpha val="35000"/>
              </a:srgbClr>
            </a:outerShdw>
          </a:effectLst>
        </p:spPr>
        <p:style>
          <a:lnRef idx="0"/>
          <a:fillRef idx="0"/>
          <a:effectRef idx="0"/>
          <a:fontRef idx="minor"/>
        </p:style>
      </p:sp>
      <p:sp>
        <p:nvSpPr>
          <p:cNvPr id="195" name="CustomShape 5"/>
          <p:cNvSpPr/>
          <p:nvPr/>
        </p:nvSpPr>
        <p:spPr>
          <a:xfrm>
            <a:off x="96033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196" name="CustomShape 6"/>
          <p:cNvSpPr/>
          <p:nvPr/>
        </p:nvSpPr>
        <p:spPr>
          <a:xfrm>
            <a:off x="8932320" y="3048120"/>
            <a:ext cx="3258360" cy="38084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197" name="CustomShape 7"/>
          <p:cNvSpPr/>
          <p:nvPr/>
        </p:nvSpPr>
        <p:spPr>
          <a:xfrm>
            <a:off x="933444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900000">
              <a:alpha val="50000"/>
            </a:srgbClr>
          </a:solidFill>
          <a:ln w="12600">
            <a:noFill/>
          </a:ln>
          <a:effectLst>
            <a:outerShdw dir="5400000" dist="25560">
              <a:srgbClr val="000000">
                <a:alpha val="35000"/>
              </a:srgbClr>
            </a:outerShdw>
          </a:effectLst>
        </p:spPr>
        <p:style>
          <a:lnRef idx="0"/>
          <a:fillRef idx="0"/>
          <a:effectRef idx="0"/>
          <a:fontRef idx="minor"/>
        </p:style>
      </p:sp>
      <p:sp>
        <p:nvSpPr>
          <p:cNvPr id="198" name="CustomShape 8"/>
          <p:cNvSpPr/>
          <p:nvPr/>
        </p:nvSpPr>
        <p:spPr>
          <a:xfrm>
            <a:off x="10898640" y="-8640"/>
            <a:ext cx="1288800" cy="686520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ff0000">
              <a:alpha val="70000"/>
            </a:srgbClr>
          </a:solidFill>
          <a:ln w="12600">
            <a:noFill/>
          </a:ln>
          <a:effectLst>
            <a:outerShdw dir="5400000" dist="25560">
              <a:srgbClr val="000000">
                <a:alpha val="35000"/>
              </a:srgbClr>
            </a:outerShdw>
          </a:effectLst>
        </p:spPr>
        <p:style>
          <a:lnRef idx="0"/>
          <a:fillRef idx="0"/>
          <a:effectRef idx="0"/>
          <a:fontRef idx="minor"/>
        </p:style>
      </p:sp>
      <p:sp>
        <p:nvSpPr>
          <p:cNvPr id="199" name="CustomShape 9"/>
          <p:cNvSpPr/>
          <p:nvPr/>
        </p:nvSpPr>
        <p:spPr>
          <a:xfrm>
            <a:off x="10938960" y="-8640"/>
            <a:ext cx="1248480" cy="686520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bf0000">
              <a:alpha val="80000"/>
            </a:srgbClr>
          </a:solidFill>
          <a:ln w="12600">
            <a:noFill/>
          </a:ln>
          <a:effectLst>
            <a:outerShdw dir="5400000" dist="25560">
              <a:srgbClr val="000000">
                <a:alpha val="35000"/>
              </a:srgbClr>
            </a:outerShdw>
          </a:effectLst>
        </p:spPr>
        <p:style>
          <a:lnRef idx="0"/>
          <a:fillRef idx="0"/>
          <a:effectRef idx="0"/>
          <a:fontRef idx="minor"/>
        </p:style>
      </p:sp>
      <p:sp>
        <p:nvSpPr>
          <p:cNvPr id="200" name="CustomShape 10"/>
          <p:cNvSpPr/>
          <p:nvPr/>
        </p:nvSpPr>
        <p:spPr>
          <a:xfrm>
            <a:off x="10371600" y="3589920"/>
            <a:ext cx="1815840" cy="3266640"/>
          </a:xfrm>
          <a:prstGeom prst="triangle">
            <a:avLst>
              <a:gd name="adj" fmla="val 100000"/>
            </a:avLst>
          </a:prstGeom>
          <a:solidFill>
            <a:srgbClr val="900000">
              <a:alpha val="66000"/>
            </a:srgbClr>
          </a:solidFill>
          <a:ln w="12600">
            <a:noFill/>
          </a:ln>
          <a:effectLst>
            <a:outerShdw dir="5400000" dist="25560">
              <a:srgbClr val="000000">
                <a:alpha val="35000"/>
              </a:srgbClr>
            </a:outerShdw>
          </a:effectLst>
        </p:spPr>
        <p:style>
          <a:lnRef idx="0"/>
          <a:fillRef idx="0"/>
          <a:effectRef idx="0"/>
          <a:fontRef idx="minor"/>
        </p:style>
      </p:sp>
      <p:sp>
        <p:nvSpPr>
          <p:cNvPr id="201" name="CustomShape 11"/>
          <p:cNvSpPr/>
          <p:nvPr/>
        </p:nvSpPr>
        <p:spPr>
          <a:xfrm>
            <a:off x="0" y="0"/>
            <a:ext cx="12190680" cy="6856560"/>
          </a:xfrm>
          <a:prstGeom prst="rect">
            <a:avLst/>
          </a:prstGeom>
          <a:solidFill>
            <a:srgbClr val="ffffff"/>
          </a:solidFill>
          <a:ln w="19080">
            <a:noFill/>
          </a:ln>
        </p:spPr>
        <p:style>
          <a:lnRef idx="0"/>
          <a:fillRef idx="0"/>
          <a:effectRef idx="0"/>
          <a:fontRef idx="minor"/>
        </p:style>
      </p:sp>
      <p:sp>
        <p:nvSpPr>
          <p:cNvPr id="202" name="Line 12"/>
          <p:cNvSpPr/>
          <p:nvPr/>
        </p:nvSpPr>
        <p:spPr>
          <a:xfrm>
            <a:off x="5648040" y="0"/>
            <a:ext cx="1219320" cy="6857640"/>
          </a:xfrm>
          <a:prstGeom prst="line">
            <a:avLst/>
          </a:prstGeom>
          <a:ln w="9360">
            <a:solidFill>
              <a:srgbClr val="900000"/>
            </a:solidFill>
            <a:round/>
          </a:ln>
        </p:spPr>
        <p:style>
          <a:lnRef idx="0"/>
          <a:fillRef idx="0"/>
          <a:effectRef idx="0"/>
          <a:fontRef idx="minor"/>
        </p:style>
      </p:sp>
      <p:sp>
        <p:nvSpPr>
          <p:cNvPr id="203" name="Line 13"/>
          <p:cNvSpPr/>
          <p:nvPr/>
        </p:nvSpPr>
        <p:spPr>
          <a:xfrm flipH="1">
            <a:off x="4267080" y="3681360"/>
            <a:ext cx="4763520" cy="3176280"/>
          </a:xfrm>
          <a:prstGeom prst="line">
            <a:avLst/>
          </a:prstGeom>
          <a:ln w="9360">
            <a:solidFill>
              <a:srgbClr val="808080"/>
            </a:solidFill>
            <a:round/>
          </a:ln>
        </p:spPr>
        <p:style>
          <a:lnRef idx="0"/>
          <a:fillRef idx="0"/>
          <a:effectRef idx="0"/>
          <a:fontRef idx="minor"/>
        </p:style>
      </p:sp>
      <p:sp>
        <p:nvSpPr>
          <p:cNvPr id="204" name="CustomShape 14"/>
          <p:cNvSpPr/>
          <p:nvPr/>
        </p:nvSpPr>
        <p:spPr>
          <a:xfrm>
            <a:off x="5458680" y="-8640"/>
            <a:ext cx="3006000" cy="686520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c00000">
              <a:alpha val="30000"/>
            </a:srgbClr>
          </a:solidFill>
          <a:ln w="12600">
            <a:noFill/>
          </a:ln>
          <a:effectLst>
            <a:outerShdw dir="5400000" dist="25560">
              <a:srgbClr val="000000">
                <a:alpha val="35000"/>
              </a:srgbClr>
            </a:outerShdw>
          </a:effectLst>
        </p:spPr>
        <p:style>
          <a:lnRef idx="0"/>
          <a:fillRef idx="0"/>
          <a:effectRef idx="0"/>
          <a:fontRef idx="minor"/>
        </p:style>
      </p:sp>
      <p:sp>
        <p:nvSpPr>
          <p:cNvPr id="205" name="CustomShape 15"/>
          <p:cNvSpPr/>
          <p:nvPr/>
        </p:nvSpPr>
        <p:spPr>
          <a:xfrm>
            <a:off x="5880960" y="-8640"/>
            <a:ext cx="2586960" cy="686520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c00000">
              <a:alpha val="20000"/>
            </a:srgbClr>
          </a:solidFill>
          <a:ln w="12600">
            <a:noFill/>
          </a:ln>
          <a:effectLst>
            <a:outerShdw dir="5400000" dist="25560">
              <a:srgbClr val="000000">
                <a:alpha val="35000"/>
              </a:srgbClr>
            </a:outerShdw>
          </a:effectLst>
        </p:spPr>
        <p:style>
          <a:lnRef idx="0"/>
          <a:fillRef idx="0"/>
          <a:effectRef idx="0"/>
          <a:fontRef idx="minor"/>
        </p:style>
      </p:sp>
      <p:sp>
        <p:nvSpPr>
          <p:cNvPr id="206" name="CustomShape 16"/>
          <p:cNvSpPr/>
          <p:nvPr/>
        </p:nvSpPr>
        <p:spPr>
          <a:xfrm>
            <a:off x="5209560" y="3048120"/>
            <a:ext cx="3258360" cy="3808440"/>
          </a:xfrm>
          <a:prstGeom prst="triangle">
            <a:avLst>
              <a:gd name="adj" fmla="val 100000"/>
            </a:avLst>
          </a:prstGeom>
          <a:solidFill>
            <a:srgbClr val="ff0000">
              <a:alpha val="72000"/>
            </a:srgbClr>
          </a:solidFill>
          <a:ln w="12600">
            <a:noFill/>
          </a:ln>
          <a:effectLst>
            <a:outerShdw dir="5400000" dist="25560">
              <a:srgbClr val="000000">
                <a:alpha val="35000"/>
              </a:srgbClr>
            </a:outerShdw>
          </a:effectLst>
        </p:spPr>
        <p:style>
          <a:lnRef idx="0"/>
          <a:fillRef idx="0"/>
          <a:effectRef idx="0"/>
          <a:fontRef idx="minor"/>
        </p:style>
      </p:sp>
      <p:sp>
        <p:nvSpPr>
          <p:cNvPr id="207" name="CustomShape 17"/>
          <p:cNvSpPr/>
          <p:nvPr/>
        </p:nvSpPr>
        <p:spPr>
          <a:xfrm>
            <a:off x="5611680" y="-8640"/>
            <a:ext cx="2853000" cy="686520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bf0000">
              <a:alpha val="70000"/>
            </a:srgbClr>
          </a:solidFill>
          <a:ln w="12600">
            <a:noFill/>
          </a:ln>
          <a:effectLst>
            <a:outerShdw dir="5400000" dist="25560">
              <a:srgbClr val="000000">
                <a:alpha val="35000"/>
              </a:srgbClr>
            </a:outerShdw>
          </a:effectLst>
        </p:spPr>
        <p:style>
          <a:lnRef idx="0"/>
          <a:fillRef idx="0"/>
          <a:effectRef idx="0"/>
          <a:fontRef idx="minor"/>
        </p:style>
      </p:sp>
      <p:sp>
        <p:nvSpPr>
          <p:cNvPr id="208" name="CustomShape 18"/>
          <p:cNvSpPr/>
          <p:nvPr/>
        </p:nvSpPr>
        <p:spPr>
          <a:xfrm>
            <a:off x="6648840" y="3589920"/>
            <a:ext cx="1815840" cy="3266640"/>
          </a:xfrm>
          <a:prstGeom prst="triangle">
            <a:avLst>
              <a:gd name="adj" fmla="val 100000"/>
            </a:avLst>
          </a:prstGeom>
          <a:solidFill>
            <a:srgbClr val="c00000">
              <a:alpha val="80000"/>
            </a:srgbClr>
          </a:solidFill>
          <a:ln w="12600">
            <a:noFill/>
          </a:ln>
          <a:effectLst>
            <a:outerShdw dir="5400000" dist="25560">
              <a:srgbClr val="000000">
                <a:alpha val="35000"/>
              </a:srgbClr>
            </a:outerShdw>
          </a:effectLst>
        </p:spPr>
        <p:style>
          <a:lnRef idx="0"/>
          <a:fillRef idx="0"/>
          <a:effectRef idx="0"/>
          <a:fontRef idx="minor"/>
        </p:style>
      </p:sp>
      <p:sp>
        <p:nvSpPr>
          <p:cNvPr id="209" name="CustomShape 19"/>
          <p:cNvSpPr/>
          <p:nvPr/>
        </p:nvSpPr>
        <p:spPr>
          <a:xfrm>
            <a:off x="677160" y="1282680"/>
            <a:ext cx="5094720" cy="430560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pt-BR" sz="5400" spc="-1" strike="noStrike">
                <a:solidFill>
                  <a:srgbClr val="c00000"/>
                </a:solidFill>
                <a:uFill>
                  <a:solidFill>
                    <a:srgbClr val="ffffff"/>
                  </a:solidFill>
                </a:uFill>
                <a:latin typeface="Trebuchet MS"/>
                <a:ea typeface="DejaVu Sans"/>
              </a:rPr>
              <a:t>Knuth-Morris-Pratt</a:t>
            </a:r>
            <a:endParaRPr b="0" lang="pt-BR" sz="5400" spc="-1" strike="noStrike">
              <a:solidFill>
                <a:srgbClr val="000000"/>
              </a:solidFill>
              <a:uFill>
                <a:solidFill>
                  <a:srgbClr val="ffffff"/>
                </a:solidFill>
              </a:uFill>
              <a:latin typeface="Arial"/>
            </a:endParaRPr>
          </a:p>
        </p:txBody>
      </p:sp>
      <p:sp>
        <p:nvSpPr>
          <p:cNvPr id="210" name="CustomShape 20"/>
          <p:cNvSpPr/>
          <p:nvPr/>
        </p:nvSpPr>
        <p:spPr>
          <a:xfrm>
            <a:off x="7136640" y="-8640"/>
            <a:ext cx="5073480" cy="6865200"/>
          </a:xfrm>
          <a:custGeom>
            <a:avLst/>
            <a:gdLst/>
            <a:ah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rgbClr val="bf0000"/>
          </a:solidFill>
          <a:ln w="19080">
            <a:noFill/>
          </a:ln>
        </p:spPr>
        <p:style>
          <a:lnRef idx="0"/>
          <a:fillRef idx="0"/>
          <a:effectRef idx="0"/>
          <a:fontRef idx="minor"/>
        </p:style>
      </p:sp>
      <p:pic>
        <p:nvPicPr>
          <p:cNvPr id="211" name="Picture 2" descr=""/>
          <p:cNvPicPr/>
          <p:nvPr/>
        </p:nvPicPr>
        <p:blipFill>
          <a:blip r:embed="rId1"/>
          <a:stretch/>
        </p:blipFill>
        <p:spPr>
          <a:xfrm>
            <a:off x="156240" y="5815440"/>
            <a:ext cx="761400" cy="8150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677160" y="609480"/>
            <a:ext cx="8595360" cy="1319400"/>
          </a:xfrm>
          <a:prstGeom prst="rect">
            <a:avLst/>
          </a:prstGeom>
          <a:noFill/>
          <a:ln>
            <a:noFill/>
          </a:ln>
        </p:spPr>
        <p:style>
          <a:lnRef idx="0"/>
          <a:fillRef idx="0"/>
          <a:effectRef idx="0"/>
          <a:fontRef idx="minor"/>
        </p:style>
        <p:txBody>
          <a:bodyPr lIns="90000" rIns="90000" tIns="45000" bIns="45000"/>
          <a:p>
            <a:pPr>
              <a:lnSpc>
                <a:spcPct val="100000"/>
              </a:lnSpc>
            </a:pPr>
            <a:r>
              <a:rPr b="0" lang="pt-BR" sz="3600" spc="-1" strike="noStrike">
                <a:solidFill>
                  <a:srgbClr val="c00000"/>
                </a:solidFill>
                <a:uFill>
                  <a:solidFill>
                    <a:srgbClr val="ffffff"/>
                  </a:solidFill>
                </a:uFill>
                <a:latin typeface="Trebuchet MS"/>
                <a:ea typeface="DejaVu Sans"/>
              </a:rPr>
              <a:t>Knuth-Morris-Pratt - Conceito</a:t>
            </a:r>
            <a:endParaRPr b="0" lang="pt-BR" sz="3600" spc="-1" strike="noStrike">
              <a:solidFill>
                <a:srgbClr val="000000"/>
              </a:solidFill>
              <a:uFill>
                <a:solidFill>
                  <a:srgbClr val="ffffff"/>
                </a:solidFill>
              </a:uFill>
              <a:latin typeface="Arial"/>
            </a:endParaRPr>
          </a:p>
        </p:txBody>
      </p:sp>
      <p:sp>
        <p:nvSpPr>
          <p:cNvPr id="213" name="CustomShape 2"/>
          <p:cNvSpPr/>
          <p:nvPr/>
        </p:nvSpPr>
        <p:spPr>
          <a:xfrm>
            <a:off x="763560" y="2016000"/>
            <a:ext cx="8595360" cy="4371480"/>
          </a:xfrm>
          <a:prstGeom prst="rect">
            <a:avLst/>
          </a:prstGeom>
          <a:noFill/>
          <a:ln>
            <a:noFill/>
          </a:ln>
        </p:spPr>
        <p:style>
          <a:lnRef idx="0"/>
          <a:fillRef idx="0"/>
          <a:effectRef idx="0"/>
          <a:fontRef idx="minor"/>
        </p:style>
        <p:txBody>
          <a:bodyPr lIns="90000" rIns="90000" tIns="45000" bIns="45000">
            <a:normAutofit/>
          </a:bodyPr>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O objetivo do KMP é procurar um padrão </a:t>
            </a:r>
            <a:r>
              <a:rPr b="0" lang="pt-BR" sz="1800" spc="-1" strike="noStrike" u="sng">
                <a:solidFill>
                  <a:srgbClr val="404040"/>
                </a:solidFill>
                <a:uFill>
                  <a:solidFill>
                    <a:srgbClr val="ffffff"/>
                  </a:solidFill>
                </a:uFill>
                <a:latin typeface="Trebuchet MS"/>
                <a:ea typeface="DejaVu Sans"/>
              </a:rPr>
              <a:t>com tamanho n em um texto m, onde m&gt;n.</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No momento em que o caractere em um índice do padrão e um outro índice do texto for diferente, será consultado uma tabela previamente criada com base no padrão procurado, chamada de next, para que assim ele retorne ao índice que estiver guardado nessa tabela next e somar + 1.</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Pré-processamento da palavra para a criação da tabela next, para ser calculados os prefixos e sufixos desse padrão.</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O algoritmo só precisa percorrer o padrão uma vez para encontrar seus prefixos e sufixos, portanto, a complexidade do pré-processamento é de O(n).</a:t>
            </a:r>
            <a:endParaRPr b="0" lang="pt-BR" sz="1800" spc="-1" strike="noStrike">
              <a:solidFill>
                <a:srgbClr val="000000"/>
              </a:solidFill>
              <a:uFill>
                <a:solidFill>
                  <a:srgbClr val="ffffff"/>
                </a:solidFill>
              </a:uFill>
              <a:latin typeface="Arial"/>
            </a:endParaRPr>
          </a:p>
          <a:p>
            <a:pPr marL="343080" indent="-341640">
              <a:lnSpc>
                <a:spcPct val="100000"/>
              </a:lnSpc>
              <a:spcBef>
                <a:spcPts val="1001"/>
              </a:spcBef>
              <a:buClr>
                <a:srgbClr val="c00000"/>
              </a:buClr>
              <a:buSzPct val="80000"/>
              <a:buFont typeface="Wingdings 3" charset="2"/>
              <a:buChar char=""/>
            </a:pPr>
            <a:r>
              <a:rPr b="0" lang="pt-BR" sz="1800" spc="-1" strike="noStrike">
                <a:solidFill>
                  <a:srgbClr val="404040"/>
                </a:solidFill>
                <a:uFill>
                  <a:solidFill>
                    <a:srgbClr val="ffffff"/>
                  </a:solidFill>
                </a:uFill>
                <a:latin typeface="Trebuchet MS"/>
                <a:ea typeface="DejaVu Sans"/>
              </a:rPr>
              <a:t>O algoritmo irá percorrer o texto apenas uma vez, logo sua complexidade de busca é de O(n+m).</a:t>
            </a: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a:p>
            <a:pPr>
              <a:lnSpc>
                <a:spcPct val="100000"/>
              </a:lnSpc>
              <a:spcBef>
                <a:spcPts val="1001"/>
              </a:spcBef>
            </a:pPr>
            <a:endParaRPr b="0" lang="pt-BR"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2223</TotalTime>
  <Application>LibreOffice/5.2.7.2$Windows_x86 LibreOffice_project/2b7f1e640c46ceb28adf43ee075a6e8b8439ed10</Application>
  <Words>1981</Words>
  <Paragraphs>887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2020-09-09T00:52:52Z</dcterms:created>
  <dc:creator>Bruno Rafael Damasceno</dc:creator>
  <dc:description/>
  <dc:language>pt-BR</dc:language>
  <cp:lastModifiedBy/>
  <dcterms:modified xsi:type="dcterms:W3CDTF">2020-11-24T09:34:42Z</dcterms:modified>
  <cp:revision>31</cp:revision>
  <dc:subject/>
  <dc:title>HILL CLIMBING (SUBIDA DA ENCOSTA)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