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366" r:id="rId3"/>
    <p:sldId id="264" r:id="rId4"/>
    <p:sldId id="313" r:id="rId5"/>
    <p:sldId id="367" r:id="rId6"/>
    <p:sldId id="368" r:id="rId7"/>
    <p:sldId id="395" r:id="rId8"/>
    <p:sldId id="397" r:id="rId9"/>
    <p:sldId id="398" r:id="rId10"/>
    <p:sldId id="399" r:id="rId11"/>
    <p:sldId id="396" r:id="rId12"/>
    <p:sldId id="400" r:id="rId13"/>
    <p:sldId id="401" r:id="rId14"/>
    <p:sldId id="402" r:id="rId15"/>
    <p:sldId id="403" r:id="rId16"/>
    <p:sldId id="404" r:id="rId17"/>
    <p:sldId id="409" r:id="rId18"/>
    <p:sldId id="410" r:id="rId19"/>
    <p:sldId id="412" r:id="rId20"/>
    <p:sldId id="414" r:id="rId21"/>
    <p:sldId id="413" r:id="rId22"/>
    <p:sldId id="415" r:id="rId23"/>
    <p:sldId id="405" r:id="rId24"/>
    <p:sldId id="406" r:id="rId25"/>
    <p:sldId id="407" r:id="rId26"/>
    <p:sldId id="408" r:id="rId27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EC7303-7E43-6DE0-557B-C3EDB346F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A99639-9FF0-05FC-8B41-2925E8887D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401A9-6E05-47A9-B265-E4923B56BA5C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7CB834-166C-526E-BF57-D25657E4C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2FA530-0F67-53DE-D44A-0EDF3C0DE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85DA-FB76-48D2-8AA4-F0DA3BD3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6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BBC6-8A01-4D5D-9546-2BB8A3AF49A3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9941-0429-46A3-A175-7ABBA64DD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9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9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04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39F12A9-4EE2-A46B-119F-F8C8EE120657}"/>
              </a:ext>
            </a:extLst>
          </p:cNvPr>
          <p:cNvSpPr txBox="1">
            <a:spLocks/>
          </p:cNvSpPr>
          <p:nvPr userDrawn="1"/>
        </p:nvSpPr>
        <p:spPr>
          <a:xfrm>
            <a:off x="838200" y="361148"/>
            <a:ext cx="10515600" cy="464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pt-BR" sz="2800" dirty="0"/>
              <a:t>Tópicos de hoje</a:t>
            </a:r>
          </a:p>
        </p:txBody>
      </p:sp>
    </p:spTree>
    <p:extLst>
      <p:ext uri="{BB962C8B-B14F-4D97-AF65-F5344CB8AC3E}">
        <p14:creationId xmlns:p14="http://schemas.microsoft.com/office/powerpoint/2010/main" val="55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1C2B-6A63-D233-4D44-B520D712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F26917-5348-AEE9-9009-E8BA14CB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342D7-D4E1-DAAD-AFD5-F49DAEE4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29A5C-55B6-635D-8CA0-0C99BF7F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FE195-C3A2-D23E-D17E-44EF674B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F7995E-CDFD-B526-94B7-07AD90FB6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BC9A2-87BD-CDFA-38C5-7CDF5FE7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CEC56-3FAE-E873-D07E-F427A6E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119DC-3975-1A32-B3D7-FDE74C2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E2336-76FF-504E-2BEA-A1583158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2644-CAAC-8670-630B-9934FE3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E0F72-096C-839B-9BBA-DB4C9DD6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53788-2465-8D45-4B23-D85DF7BA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34583-1884-1CE1-1B71-5E15D73E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ACAAC-F38E-69CA-0332-8D7FD133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F3867-9A69-38E2-1C77-D726B7AA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F2644-6C63-6E9C-8113-A2FD2A50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43F4E-8C8F-3803-DB33-E74D9F8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E229D-ACD5-EF69-C0E1-2AEAD87A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40CF3-E861-BE0E-2ADD-CE72FAF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19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13B9-BAF0-FA24-1E01-24B295DD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A952B-3C7D-BEE8-6586-D600B36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EC02D5-159F-4E03-3D78-AC91DA3F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29FDED-8764-CDBB-1208-B28F2441C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2E4E86-4486-8EFD-CBD0-28A7A610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50B679-5F61-B93F-23D0-91EA05DF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956DED-B233-DA21-D94D-EF18669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EE9A12-5370-0A77-ECE3-FA7F6512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47F94-42FD-183E-8B3D-44266F9F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59603E-C37C-E7E5-746C-7C6A3A59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DF6B9-FEC5-90FD-5E37-DDBFE17F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51F8-92C5-BD87-3ACC-5284315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101AF2-9693-1087-8009-070DBF61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340527-F428-3B54-EE86-11F4651E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3CBE16-C378-3EE8-E595-E7DF5721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F4F5-0406-A60C-D339-727C8012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629B2-D800-EFF0-F752-1804FEBA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667030-AF3C-C5CC-4EEB-44084C38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9812-BE9D-26D3-EF8E-F9EAEF05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B1CD2-829B-98F1-A9D9-4D9FDF8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7370C-8B56-C8CC-8BD3-DC389AD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2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8617-1B1C-D52D-6236-EB4487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1F9435-ED9E-C8D2-2114-CBEF723E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BA23C-86E3-EF80-17F5-0EFFCEB6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167FF-D95E-07BA-B55C-5FF81E2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44F51-EE72-06A1-70D4-06E16E37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15C59-DBAF-350A-70C4-9317562D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978F955-4510-0ECB-ED83-2F12F5BBA8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-492114" y="492116"/>
            <a:ext cx="1325563" cy="34133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AAAD03A-1B81-A2E3-D8F9-865946E9E727}"/>
              </a:ext>
            </a:extLst>
          </p:cNvPr>
          <p:cNvSpPr/>
          <p:nvPr userDrawn="1"/>
        </p:nvSpPr>
        <p:spPr>
          <a:xfrm rot="16200000">
            <a:off x="-2595551" y="3921115"/>
            <a:ext cx="5532436" cy="341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/>
              <a:t>Banco de Dados (BCD)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CF7FDB-B115-F52F-3978-7A28A252DF74}"/>
              </a:ext>
            </a:extLst>
          </p:cNvPr>
          <p:cNvSpPr txBox="1">
            <a:spLocks/>
          </p:cNvSpPr>
          <p:nvPr userDrawn="1"/>
        </p:nvSpPr>
        <p:spPr>
          <a:xfrm>
            <a:off x="817583" y="3035299"/>
            <a:ext cx="11850665" cy="3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BB11BD-7568-10E1-010E-7A3E548497E8}"/>
              </a:ext>
            </a:extLst>
          </p:cNvPr>
          <p:cNvSpPr/>
          <p:nvPr userDrawn="1"/>
        </p:nvSpPr>
        <p:spPr>
          <a:xfrm>
            <a:off x="341334" y="0"/>
            <a:ext cx="11850665" cy="3413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dirty="0">
                <a:solidFill>
                  <a:schemeClr val="bg1"/>
                </a:solidFill>
              </a:rPr>
              <a:t>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16361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BC4EC-30A0-9AA5-AED6-340A8FB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140543"/>
            <a:ext cx="10515600" cy="5466734"/>
          </a:xfrm>
        </p:spPr>
        <p:txBody>
          <a:bodyPr/>
          <a:lstStyle/>
          <a:p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Desenvolvimento</a:t>
            </a:r>
            <a:r>
              <a:rPr lang="pt-BR" sz="8000" dirty="0">
                <a:solidFill>
                  <a:srgbClr val="0070C0"/>
                </a:solidFill>
                <a:latin typeface="Baguet Script" panose="020F0502020204030204" pitchFamily="2" charset="0"/>
              </a:rPr>
              <a:t> </a:t>
            </a:r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 Sistemas</a:t>
            </a: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Unidade curricular:</a:t>
            </a:r>
          </a:p>
          <a:p>
            <a:pPr algn="l"/>
            <a:endParaRPr lang="pt-BR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Banco de Dados</a:t>
            </a: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 - BCD -</a:t>
            </a:r>
          </a:p>
        </p:txBody>
      </p:sp>
    </p:spTree>
    <p:extLst>
      <p:ext uri="{BB962C8B-B14F-4D97-AF65-F5344CB8AC3E}">
        <p14:creationId xmlns:p14="http://schemas.microsoft.com/office/powerpoint/2010/main" val="42042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933192"/>
            <a:ext cx="10429569" cy="482156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Fases de desenvolvimento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A0E174-0D24-A242-7CE0-C5B9C1B3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3" y="1559762"/>
            <a:ext cx="11369725" cy="44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5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933192"/>
            <a:ext cx="10429569" cy="482156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Uma entidade é como uma tabela em um banco de dados.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Cada entidade representa um objeto ou conceito específico no mundo real, como clientes, produtos ou funcionários.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- Entidade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0748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933192"/>
            <a:ext cx="10429569" cy="482156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Características específicas de uma entidade.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Exemplos de atributos comuns: nome, idade, endereço, etc., dependendo do contexto da entidade.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- Atributos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5880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933192"/>
            <a:ext cx="10429569" cy="482156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Entidade e atributos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DD21F3-7A0D-6B00-B70B-AF8080BC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08" y="1441897"/>
            <a:ext cx="4150676" cy="48521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B11025-9388-CE9E-62D7-BC83D932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184" y="1533833"/>
            <a:ext cx="5609169" cy="47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/>
              <a:t>VARCHAR e CHAR:</a:t>
            </a:r>
            <a:r>
              <a:rPr lang="pt-BR" sz="2400" dirty="0"/>
              <a:t> Usados para armazenar texto, com VARCHAR permitindo comprimento variável e CHAR com comprimento fixo.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/>
              <a:t>INT, FLOAT e DOUBLE:</a:t>
            </a:r>
            <a:r>
              <a:rPr lang="pt-BR" sz="2400" dirty="0"/>
              <a:t> Utilizados para armazenar valores numéricos inteiros ou de ponto flutuante.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/>
              <a:t>DATE, TIME e DATETIME:</a:t>
            </a:r>
            <a:r>
              <a:rPr lang="pt-BR" sz="2400" dirty="0"/>
              <a:t> Para armazenar datas e/ou horas.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/>
              <a:t>BOOL ou BIT:</a:t>
            </a:r>
            <a:r>
              <a:rPr lang="pt-BR" sz="2400" dirty="0"/>
              <a:t> Para representar valores booleanos.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/>
              <a:t>BLOB ou TEXT:</a:t>
            </a:r>
            <a:r>
              <a:rPr lang="pt-BR" sz="2400" dirty="0"/>
              <a:t> Usados para armazenar dados binários ou texto longo.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/>
              <a:t>ENUM:</a:t>
            </a:r>
            <a:r>
              <a:rPr lang="pt-BR" sz="2400" dirty="0"/>
              <a:t> Permite criar atributos com valores pré-definidos.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/>
              <a:t>FOREIGN KEY:</a:t>
            </a:r>
            <a:r>
              <a:rPr lang="pt-BR" sz="2400" dirty="0"/>
              <a:t> Usado para estabelecer relacionamentos entre tabelas.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/>
              <a:t>AUTO_INCREMENT:</a:t>
            </a:r>
            <a:r>
              <a:rPr lang="pt-BR" sz="2400" dirty="0"/>
              <a:t> Para gerar automaticamente valores sequenciais, frequentemente usado em chaves primárias.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Atributos ( tipos de dados)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0137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/>
              <a:t>Atributos Simples:</a:t>
            </a:r>
            <a:r>
              <a:rPr lang="pt-BR" sz="2400" dirty="0"/>
              <a:t> São atributos básicos e indivisíveis, como nome, idade e número de telefone, que não podem ser decompostos em partes menores. Eles são armazenados em uma única coluna da tabela.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/>
              <a:t>Atributos Compostos:</a:t>
            </a:r>
            <a:r>
              <a:rPr lang="pt-BR" sz="2400" dirty="0"/>
              <a:t> São combinações de atributos simples que representam informações que podem ser divididas em partes menores. Um exemplo é o atributo composto "Endereço," que inclui subatributos como rua, cidade e CEP. Cada subatributo é armazenado em colunas separadas.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/>
              <a:t>Atributos Derivados:</a:t>
            </a:r>
            <a:r>
              <a:rPr lang="pt-BR" sz="2400" dirty="0"/>
              <a:t> São atributos calculados com base em outros atributos da entidade, como a idade de uma pessoa derivada da data de nascimento. Eles não são armazenados fisicamente na tabela, mas são calculados conforme necessário.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Atributos ( tipos)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12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Exemplo: "um cliente pode fazer pedidos".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Esses relacionamentos ajudam a conectar informações em diferentes entidades.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Relacionamentos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694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3ADAB-3C55-B692-90BD-EC95A7E3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33B71C7B-927F-81C2-9BDF-7F0860C5F55F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97B9FA-A527-2C6E-2FF0-3911071AC25E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DA43BDE-20B7-1B70-4E08-D8CBBEDB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Relacionamentos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D011D1E-1CD0-3477-C89D-073D05B4EA04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7CE0969-7FEC-D2BF-08B0-C589BBBC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2" y="1933192"/>
            <a:ext cx="10267970" cy="31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1CF6-9516-B95F-E854-830BBF8A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DCAF2AD8-D252-3D4B-7E61-689CB0CAAFF2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9C3F63-9AF6-F374-FA2D-AD6CAD290D5C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359FBD3-4E6D-9939-0A26-7CB13A83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Relacionamentos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031ADFD-914A-417D-0356-26F80C6B1DA5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CE3CF6-CFB3-A798-6313-29FB1367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1" y="1166319"/>
            <a:ext cx="7277998" cy="50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70941-CC32-B571-4C5F-A72E348E7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79BE183-ED61-62CD-3C73-9013AD1F1DF3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5F1260-EBF0-B31D-D425-623AAE914E79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1A3EA01-014E-A901-AB2E-4744CA55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Relacionamentos</a:t>
            </a:r>
            <a:br>
              <a:rPr lang="pt-BR" sz="2800" dirty="0"/>
            </a:br>
            <a:r>
              <a:rPr lang="pt-BR" sz="2000" dirty="0"/>
              <a:t>Modelo Entidade-Relacionamento Estendido (MER-E) ou simplesmente </a:t>
            </a:r>
            <a:br>
              <a:rPr lang="pt-BR" sz="2000" dirty="0"/>
            </a:br>
            <a:r>
              <a:rPr lang="pt-BR" sz="2000" dirty="0"/>
              <a:t>Modelo com Cardinalidade Explícita.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E83A2669-A31B-0FBE-DC49-E404E74C4501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6B2D95-8DCD-28AC-CCD9-784AFAA4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72" y="1491575"/>
            <a:ext cx="7110076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log da Casel Profissionalização: O que é Software?">
            <a:extLst>
              <a:ext uri="{FF2B5EF4-FFF2-40B4-BE49-F238E27FC236}">
                <a16:creationId xmlns:a16="http://schemas.microsoft.com/office/drawing/2014/main" id="{32558386-552D-F5A8-8CCF-19FD1391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99" y="2574518"/>
            <a:ext cx="3963627" cy="31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838200" y="1179871"/>
            <a:ext cx="5257800" cy="52519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Sistema Gerenciador de Banco de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Dados (SGBD)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Características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Estrutura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1.5. Instalação e configuração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Modelo relacional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Modelagem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SQL (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Structured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Query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 DCL (Data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 DDL (Data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Definition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 Migração de dados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 DML (Data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Manipulation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 Operadores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 Funções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2.9. Agrupamento de dados (GROUP BY)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2.10. União de dados (UNION)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7953F0F-B44D-70E1-ECC6-203D0F97F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57" y="5690624"/>
            <a:ext cx="3923069" cy="1120877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E5E38C58-9512-ED17-B7BC-07A8117EB62F}"/>
              </a:ext>
            </a:extLst>
          </p:cNvPr>
          <p:cNvSpPr txBox="1">
            <a:spLocks/>
          </p:cNvSpPr>
          <p:nvPr/>
        </p:nvSpPr>
        <p:spPr>
          <a:xfrm>
            <a:off x="5613767" y="1160207"/>
            <a:ext cx="4775567" cy="52519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 Associação de tabelas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Subconsultas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 TCL (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transaction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2.14. VIEW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2.15. STORED PROCEDURE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2.16. FUNCTION 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2.17. TRIGGERS 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2.18. EVENT 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6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941B7-65C0-9F7A-FA26-6D572942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399FE98E-561F-08A1-0ACF-EC6A4C5CF9E0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E9ECBE-C8DB-716C-B903-AB59DAA1BC4C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5FA1A7F-4B3B-5B9F-8D44-E929A549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Relacionamentos</a:t>
            </a:r>
            <a:br>
              <a:rPr lang="pt-BR" sz="2800" dirty="0"/>
            </a:br>
            <a:r>
              <a:rPr lang="pt-BR" sz="2000" dirty="0"/>
              <a:t>Modelo Entidade-Relacionamento Estendido (MER-E) ou simplesmente </a:t>
            </a:r>
            <a:br>
              <a:rPr lang="pt-BR" sz="2000" dirty="0"/>
            </a:br>
            <a:r>
              <a:rPr lang="pt-BR" sz="2000" dirty="0"/>
              <a:t>Modelo com Cardinalidade Explícita.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67B6A17-8400-64C4-50EB-274B7EFB272B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46BD27-3DB0-2899-9F3D-9F52F201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50" y="1539447"/>
            <a:ext cx="8031566" cy="51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4D918-0D15-CE82-4D13-98FE0DAF1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O Diagrama Entidade-Relacionamento (DER)">
            <a:extLst>
              <a:ext uri="{FF2B5EF4-FFF2-40B4-BE49-F238E27FC236}">
                <a16:creationId xmlns:a16="http://schemas.microsoft.com/office/drawing/2014/main" id="{ED3ACE80-0540-E625-5971-91195290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0" y="1089691"/>
            <a:ext cx="10285373" cy="57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982FEA9B-28A1-17DC-A185-956E4E06AE14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06746A-064B-938D-8B0E-A6797C909E52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2CF131-0385-9D4E-896F-3E8FD343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Relacionamentos</a:t>
            </a:r>
            <a:br>
              <a:rPr lang="pt-BR" sz="2800" dirty="0"/>
            </a:br>
            <a:r>
              <a:rPr lang="pt-BR" sz="2000" dirty="0"/>
              <a:t>Modelo Entidade Relacionamento (MER) ou</a:t>
            </a:r>
            <a:br>
              <a:rPr lang="pt-BR" sz="2400" dirty="0"/>
            </a:br>
            <a:r>
              <a:rPr lang="pt-BR" sz="2000" dirty="0"/>
              <a:t>Modelo Pé de galinha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DE2C5AD8-43F5-6845-4A35-99C125209A5E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CED658-9573-0F54-782B-C6AC17932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461" y="1089691"/>
            <a:ext cx="4767539" cy="24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4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2B880-2DA4-F980-B7BA-B0FEB3CE0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C127247-74F8-60F1-1C77-F5AEC8651C56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B445D3-B6E6-14E1-E029-7311B82A01C9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5B9199-A0B4-85CD-71B7-65D51157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Relacionamentos</a:t>
            </a:r>
            <a:br>
              <a:rPr lang="pt-BR" sz="2800" dirty="0"/>
            </a:br>
            <a:r>
              <a:rPr lang="pt-BR" sz="2000" dirty="0"/>
              <a:t>MER x MER-E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79FA6170-F117-F48B-9A7D-7F3986B1E40F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7CF226-38B5-B411-7270-32CD3BD0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" y="1671308"/>
            <a:ext cx="11148829" cy="40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Relacionamentos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AE58D81-2195-2B32-6669-4D8EBE992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51" y="1016001"/>
            <a:ext cx="9689536" cy="579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adê o ERRO?">
            <a:extLst>
              <a:ext uri="{FF2B5EF4-FFF2-40B4-BE49-F238E27FC236}">
                <a16:creationId xmlns:a16="http://schemas.microsoft.com/office/drawing/2014/main" id="{A7B92C12-1ADA-C5EA-E6D9-92A6CB13D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As chaves primárias são usadas para identificar exclusivamente cada registro em uma tabela.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Elas são essenciais para garantir a integridade dos dados e permitir referências cruzadas entre tabelas.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Chaves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7567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Chaves estrangeiras, muitas vezes referidas como "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keys</a:t>
            </a:r>
            <a:r>
              <a:rPr lang="pt-BR" dirty="0"/>
              <a:t>," são um conceito fundamental em bancos de dados relacionais.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Elas desempenham um papel essencial na garantia da integridade referencial e na criação de relações entre tabelas. 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As chaves estrangeiras são amplamente utilizadas em consultas SQL para recuperar informações relacionadas de várias tabelas. Elas permitem que você una tabelas e acesse dados associados de maneira eficaz.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Chaves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34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425678"/>
            <a:ext cx="10429569" cy="53290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Criar um modelo de dados para um cenário hipotético.</a:t>
            </a:r>
          </a:p>
          <a:p>
            <a:pPr algn="l"/>
            <a:endParaRPr lang="pt-BR" sz="1600" b="1" dirty="0"/>
          </a:p>
          <a:p>
            <a:pPr algn="l"/>
            <a:r>
              <a:rPr lang="pt-BR" sz="1600" b="1" dirty="0"/>
              <a:t>Cenário Hipotético: Sistema de Biblioteca Online</a:t>
            </a:r>
            <a:endParaRPr lang="pt-BR" sz="1600" dirty="0"/>
          </a:p>
          <a:p>
            <a:pPr algn="l"/>
            <a:r>
              <a:rPr lang="pt-BR" sz="1600" dirty="0"/>
              <a:t>Descrição: Imagine que você está trabalhando como um desenvolvedor de banco de dados para uma biblioteca online. Sua tarefa é criar um modelo de dados para o sistema de biblioteca. O sistema deve ser capaz de rastrear informações sobre livros, autores, empréstimos e usuários. Aqui estão os principais requisitos do sistema:</a:t>
            </a:r>
          </a:p>
          <a:p>
            <a:pPr algn="l"/>
            <a:r>
              <a:rPr lang="pt-BR" sz="1600" b="1" dirty="0"/>
              <a:t>Livros:</a:t>
            </a:r>
            <a:endParaRPr lang="pt-BR" sz="1600" dirty="0"/>
          </a:p>
          <a:p>
            <a:pPr lvl="1"/>
            <a:r>
              <a:rPr lang="pt-BR" sz="1400" dirty="0"/>
              <a:t>Cada livro tem um título, um ISBN (Número Padrão Internacional de Livro), uma descrição e uma categoria (por exemplo, ficção, não-ficção, romance, mistério, etc.).</a:t>
            </a:r>
          </a:p>
          <a:p>
            <a:pPr lvl="1"/>
            <a:r>
              <a:rPr lang="pt-BR" sz="1400" dirty="0"/>
              <a:t>Os livros podem ser escritos por um ou mais autores.</a:t>
            </a:r>
          </a:p>
          <a:p>
            <a:pPr algn="l"/>
            <a:r>
              <a:rPr lang="pt-BR" sz="1600" b="1" dirty="0"/>
              <a:t>Autores:</a:t>
            </a:r>
            <a:endParaRPr lang="pt-BR" sz="1600" dirty="0"/>
          </a:p>
          <a:p>
            <a:pPr lvl="1"/>
            <a:r>
              <a:rPr lang="pt-BR" sz="1400" dirty="0"/>
              <a:t>Cada autor tem um nome, uma data de nascimento e uma breve biografia.</a:t>
            </a:r>
          </a:p>
          <a:p>
            <a:pPr algn="l"/>
            <a:r>
              <a:rPr lang="pt-BR" sz="1600" b="1" dirty="0"/>
              <a:t>Empréstimos:</a:t>
            </a:r>
            <a:endParaRPr lang="pt-BR" sz="1600" dirty="0"/>
          </a:p>
          <a:p>
            <a:pPr lvl="1"/>
            <a:r>
              <a:rPr lang="pt-BR" sz="1400" dirty="0"/>
              <a:t>Os usuários podem pegar emprestados um ou mais livros por um período determinado.</a:t>
            </a:r>
          </a:p>
          <a:p>
            <a:pPr lvl="1"/>
            <a:r>
              <a:rPr lang="pt-BR" sz="1400" dirty="0"/>
              <a:t>Cada empréstimo deve registrar a data de início e a data de retorno prevista.</a:t>
            </a:r>
          </a:p>
          <a:p>
            <a:pPr algn="l"/>
            <a:r>
              <a:rPr lang="pt-BR" sz="1600" b="1" dirty="0"/>
              <a:t>Usuários:</a:t>
            </a:r>
            <a:endParaRPr lang="pt-BR" sz="1600" dirty="0"/>
          </a:p>
          <a:p>
            <a:pPr lvl="1"/>
            <a:r>
              <a:rPr lang="pt-BR" sz="1400" dirty="0"/>
              <a:t>Cada usuário tem um nome, um número de identificação, um endereço de e-mail e uma data de registro.</a:t>
            </a:r>
          </a:p>
          <a:p>
            <a:pPr lvl="1"/>
            <a:r>
              <a:rPr lang="pt-BR" sz="1400" dirty="0"/>
              <a:t>Os usuários podem ser membros da biblioteca e ter diferentes níveis de associação (por exemplo, regular, premium).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Prática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E6A8305-0782-DF86-A28B-BA57A648CC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C3C53816-4579-B25C-0343-270A6EE027F4}"/>
              </a:ext>
            </a:extLst>
          </p:cNvPr>
          <p:cNvSpPr txBox="1">
            <a:spLocks/>
          </p:cNvSpPr>
          <p:nvPr/>
        </p:nvSpPr>
        <p:spPr>
          <a:xfrm>
            <a:off x="9625780" y="361744"/>
            <a:ext cx="2723536" cy="16714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DB Designer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/>
              <a:t>Lucidchart</a:t>
            </a: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21085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248265" y="966627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Sistema Gerenciador de Banco de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Dados (SGBD)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1.2.1.Relacional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1.2.2.Não relacional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Características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Estrutura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1.4.1.Tabela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1.4.2.Registro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1.4.3.Campo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1.4.4.Tipos de dados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1.5. Instalação e configuração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Modelo relacional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Modelagem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2.1.1.Dicionário de dados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2.1.2.Modelo Entidade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Relacionamento - MER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2.1.3.Diagrama Entidade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Relacionamento - DER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2.1.4.Formas normais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SQL (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Structured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Query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 DCL (Data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2.3.1.GRANT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2.3.2.REVOKE 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9D0CE4B0-5E54-8EE3-AB0E-55B89F58BDD4}"/>
              </a:ext>
            </a:extLst>
          </p:cNvPr>
          <p:cNvSpPr txBox="1">
            <a:spLocks/>
          </p:cNvSpPr>
          <p:nvPr/>
        </p:nvSpPr>
        <p:spPr>
          <a:xfrm>
            <a:off x="4087762" y="966626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 DDL (Data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Definition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2.4.1.CREATE DATABASE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2.4.2.DROP DATABASE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2.4.3.USE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2.4.4.CREATE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2.4.5.ALTER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2.4.6.DROP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2.4.7.CREATE INDEX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2.4.8.DROP INDEX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 Migração de dados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2.5.1.Exportação de dados 2.5.2.Importação de dados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 DML (Data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Manipulation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2.6.1.INSERT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2.6.2.UPDATE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2.6.3.DELETE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2.6.4.SELECT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 Operadores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2.7.1.Aritméticos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2.7.2.Relacionais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2.7.3.Lógicos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2.7.4.Auxiliares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 Funções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2.8.1.Data e hora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2.8.2.Matemáticas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2.8.3.String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2.8.4.De agregação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2.9. Agrupamento de dados (GROUP BY)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F3B56974-77E3-F06C-95C5-11AD9596BADF}"/>
              </a:ext>
            </a:extLst>
          </p:cNvPr>
          <p:cNvSpPr txBox="1">
            <a:spLocks/>
          </p:cNvSpPr>
          <p:nvPr/>
        </p:nvSpPr>
        <p:spPr>
          <a:xfrm>
            <a:off x="7927259" y="966628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2.10. União de dados (UNION)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 Associação de tabelas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2.11.1. WHERE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2.11.2. CROSS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2.11.3. INNER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2.11.4. OUTER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2.11.5. LEFT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2.11.6. RIGTH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Subconsultas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2.12.1. IN e NOT 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2.12.2. ALL e ANY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2.12.3. EXISTS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 TCL (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transaction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2.13.1. COMMIT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2.13.2. ROLLBACK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2.13.3. SAVEPOINT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2.14. VIEW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2.15. STORED PROCEDURE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2.16. FUNCTION 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2.17. TRIGGERS 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2.18. EVENT 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BA13B3C-346B-F4DB-2E87-7BC79F79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Tópicos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hoje</a:t>
            </a:r>
            <a:endParaRPr lang="en-US" sz="36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329380" y="2556387"/>
            <a:ext cx="5334001" cy="43413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Modelagem de Dados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Familiarização com a interface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Exercícios práticos de modelagem de dados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E Hoje Today Sticker by Fonte Criativa for iOS &amp; Android | GIPHY">
            <a:extLst>
              <a:ext uri="{FF2B5EF4-FFF2-40B4-BE49-F238E27FC236}">
                <a16:creationId xmlns:a16="http://schemas.microsoft.com/office/drawing/2014/main" id="{56F7D8ED-BE6A-E696-9ADA-E036F1742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620" y="152998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200" y="1484671"/>
            <a:ext cx="10685206" cy="5008205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 modelagem de dados é um processo que envolve a criação de uma representação abstrata e estruturada de como os dados serão armazenados, organizados e acessados em um sistema de banco de dados.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Essa representação é chamada de "modelo de dados" e desempenha um papel fundamental no design e na implementação de sistemas de informação, especialmente em sistemas de gerenciamento de bancos de dados (</a:t>
            </a:r>
            <a:r>
              <a:rPr lang="pt-BR" dirty="0" err="1"/>
              <a:t>SGBDs</a:t>
            </a:r>
            <a:r>
              <a:rPr lang="pt-BR" dirty="0"/>
              <a:t>).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5604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200" y="1219201"/>
            <a:ext cx="7322574" cy="553556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2050" name="Picture 2" descr="Modelagem de dados para produtos - Stack Overflow em Português">
            <a:extLst>
              <a:ext uri="{FF2B5EF4-FFF2-40B4-BE49-F238E27FC236}">
                <a16:creationId xmlns:a16="http://schemas.microsoft.com/office/drawing/2014/main" id="{72018E72-B745-7927-966B-AC47B3DBF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3" y="1393877"/>
            <a:ext cx="11255473" cy="518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9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933192"/>
            <a:ext cx="10429569" cy="482156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Estruturação de Dados: Modelagem de dados organiza informações de forma lógica.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Eficiência no Acesso aos Dados: Melhora a velocidade de consulta e operações.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Integridade dos Dados: Garante precisão e consistência dos dados.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Facilita a Compreensão: Visualização de relacionamentos de dados.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Adaptação a Mudanças: Facilita ajustes conforme requisitos mudam.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Padronização: Estabelece regras para consistência de dados.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Planejamento Estratégico: Identifica dados cruciais para tomada de decisões.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- Importância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520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933192"/>
            <a:ext cx="10429569" cy="482156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Transmitir e mostrar uma representação única, não redundante, e resumida, dos dados de uma aplicação;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 fase de modelagem é a principal etapa no projeto de desenvolvimento  de um banco de dados.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- Objetivo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63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1DB9-521A-FBBC-4EA1-D126C9E47CC9}"/>
              </a:ext>
            </a:extLst>
          </p:cNvPr>
          <p:cNvSpPr txBox="1">
            <a:spLocks/>
          </p:cNvSpPr>
          <p:nvPr/>
        </p:nvSpPr>
        <p:spPr>
          <a:xfrm>
            <a:off x="838199" y="1933192"/>
            <a:ext cx="10429569" cy="482156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dirty="0"/>
              <a:t>Modelagem de dados – Fases de desenvolvimento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8169FE-01F0-5034-4D03-35953468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93" y="1136457"/>
            <a:ext cx="3569110" cy="57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1440</Words>
  <Application>Microsoft Office PowerPoint</Application>
  <PresentationFormat>Widescreen</PresentationFormat>
  <Paragraphs>198</Paragraphs>
  <Slides>26</Slides>
  <Notes>3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Aharoni</vt:lpstr>
      <vt:lpstr>Arial</vt:lpstr>
      <vt:lpstr>Baguet Script</vt:lpstr>
      <vt:lpstr>Calibri</vt:lpstr>
      <vt:lpstr>Söhne</vt:lpstr>
      <vt:lpstr>Tema do Office</vt:lpstr>
      <vt:lpstr>Apresentação do PowerPoint</vt:lpstr>
      <vt:lpstr>Tópicos</vt:lpstr>
      <vt:lpstr>Tópicos</vt:lpstr>
      <vt:lpstr>Tópicos de hoje</vt:lpstr>
      <vt:lpstr>Modelagem de dados</vt:lpstr>
      <vt:lpstr>Modelagem de dados</vt:lpstr>
      <vt:lpstr>Modelagem de dados - Importância</vt:lpstr>
      <vt:lpstr>Modelagem de dados - Objetivo</vt:lpstr>
      <vt:lpstr>Modelagem de dados – Fases de desenvolvimento</vt:lpstr>
      <vt:lpstr>Modelagem de dados – Fases de desenvolvimento</vt:lpstr>
      <vt:lpstr>Modelagem de dados - Entidade</vt:lpstr>
      <vt:lpstr>Modelagem de dados - Atributos</vt:lpstr>
      <vt:lpstr>Modelagem de dados – Entidade e atributos</vt:lpstr>
      <vt:lpstr>Modelagem de dados – Atributos ( tipos de dados)</vt:lpstr>
      <vt:lpstr>Modelagem de dados – Atributos ( tipos)</vt:lpstr>
      <vt:lpstr>Modelagem de dados – Relacionamentos</vt:lpstr>
      <vt:lpstr>Modelagem de dados – Relacionamentos</vt:lpstr>
      <vt:lpstr>Modelagem de dados – Relacionamentos</vt:lpstr>
      <vt:lpstr>Modelagem de dados – Relacionamentos Modelo Entidade-Relacionamento Estendido (MER-E) ou simplesmente  Modelo com Cardinalidade Explícita.</vt:lpstr>
      <vt:lpstr>Modelagem de dados – Relacionamentos Modelo Entidade-Relacionamento Estendido (MER-E) ou simplesmente  Modelo com Cardinalidade Explícita.</vt:lpstr>
      <vt:lpstr>Modelagem de dados – Relacionamentos Modelo Entidade Relacionamento (MER) ou Modelo Pé de galinha</vt:lpstr>
      <vt:lpstr>Modelagem de dados – Relacionamentos MER x MER-E</vt:lpstr>
      <vt:lpstr>Modelagem de dados – Relacionamentos</vt:lpstr>
      <vt:lpstr>Modelagem de dados – Chaves</vt:lpstr>
      <vt:lpstr>Modelagem de dados – Chaves</vt:lpstr>
      <vt:lpstr>Modelagem de dados – Prática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 Scanacapra</dc:creator>
  <cp:lastModifiedBy>Marcia Cristina Scanacapra</cp:lastModifiedBy>
  <cp:revision>41</cp:revision>
  <dcterms:created xsi:type="dcterms:W3CDTF">2023-07-19T21:24:48Z</dcterms:created>
  <dcterms:modified xsi:type="dcterms:W3CDTF">2025-02-09T23:55:53Z</dcterms:modified>
</cp:coreProperties>
</file>