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Fira Code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FiraCode-bold.fntdata"/><Relationship Id="rId41" Type="http://schemas.openxmlformats.org/officeDocument/2006/relationships/font" Target="fonts/FiraCod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ea4cfa7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ea4cfa7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ea4cfa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ea4cfa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ea4cfa7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ea4cfa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ea4cfa7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ea4cfa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ea4cfa7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ea4cfa7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7a79f9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7a79f9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ea4cfa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ea4cfa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ea4cfa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ea4cfa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a4cfa7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ea4cfa7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ea4cfa7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ea4cfa7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7b86e5d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7b86e5d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ea4cfa7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ea4cfa7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ea4cfa7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ea4cfa7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ea4cfa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ea4cfa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ea4cfa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ea4cfa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ea4cfa7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ea4cfa7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ea4cfa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ea4cfa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ea4cfa7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ea4cfa7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eea4cfa7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eea4cfa7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eea4cf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eea4cf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eea4cfa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eea4cfa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a67995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a67995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ea4cfa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ea4cfa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ea4cfa7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ea4cfa7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ea4cf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ea4cf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ea4cf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ea4cf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ea4cfa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ea4cfa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ea4cfa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ea4cfa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dos sideeffects, re render dos componentes causados por atualizações de valores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a679953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a679953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7b86e5db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7b86e5db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20000"/>
          </a:blip>
          <a:srcRect b="2952" l="1700" r="3324" t="8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5BCC6"/>
              </a:buClr>
              <a:buSzPts val="1800"/>
              <a:buChar char="●"/>
              <a:defRPr b="1" sz="2400">
                <a:solidFill>
                  <a:srgbClr val="25BCC6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15151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16275" y="1885125"/>
            <a:ext cx="7861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C6255A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r>
              <a:rPr b="1" lang="pt-B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LET'S INPUT </a:t>
            </a:r>
            <a:r>
              <a:rPr b="1" lang="pt-BR" sz="4800">
                <a:solidFill>
                  <a:srgbClr val="25BCC6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b="1" lang="pt-BR" sz="4800">
                <a:solidFill>
                  <a:srgbClr val="C6255A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4800">
              <a:solidFill>
                <a:srgbClr val="C625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8451" l="5442" r="9782" t="26791"/>
          <a:stretch/>
        </p:blipFill>
        <p:spPr>
          <a:xfrm>
            <a:off x="3507084" y="2727951"/>
            <a:ext cx="1963930" cy="70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76900" y="526475"/>
            <a:ext cx="89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mas e se o estado morasse direto na SearchBar?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875" y="17668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 rot="-1056452">
            <a:off x="81364" y="1070648"/>
            <a:ext cx="7167386" cy="572782"/>
          </a:xfrm>
          <a:prstGeom prst="rect">
            <a:avLst/>
          </a:prstGeom>
          <a:solidFill>
            <a:srgbClr val="25BCC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não ia precisar de callback nenhum!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 rot="557958">
            <a:off x="4681051" y="3872724"/>
            <a:ext cx="3865299" cy="572752"/>
          </a:xfrm>
          <a:prstGeom prst="rect">
            <a:avLst/>
          </a:prstGeom>
          <a:solidFill>
            <a:srgbClr val="25BCC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problema resolvido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47250" y="1269725"/>
            <a:ext cx="85206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BCC6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075" y="43675"/>
            <a:ext cx="2833850" cy="5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33250" y="1999050"/>
            <a:ext cx="86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além disso temos a regra 4 do thinking React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47250" y="26821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estado deve ficar acima dos componentes que usam a informação que ele guarda na hierarquia</a:t>
            </a:r>
            <a:endParaRPr sz="1800">
              <a:solidFill>
                <a:srgbClr val="25BCC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81450" y="1334850"/>
            <a:ext cx="89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6255A"/>
                </a:solidFill>
              </a:rPr>
              <a:t>{ </a:t>
            </a:r>
            <a:r>
              <a:rPr lang="pt-BR" sz="2400">
                <a:solidFill>
                  <a:schemeClr val="lt1"/>
                </a:solidFill>
              </a:rPr>
              <a:t>live coding com callbacks </a:t>
            </a:r>
            <a:r>
              <a:rPr lang="pt-BR">
                <a:solidFill>
                  <a:srgbClr val="C6255A"/>
                </a:solidFill>
              </a:rPr>
              <a:t>}</a:t>
            </a:r>
            <a:endParaRPr>
              <a:solidFill>
                <a:srgbClr val="C6255A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095500"/>
            <a:ext cx="2684275" cy="2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53300" y="364500"/>
            <a:ext cx="86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 esse bind?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231750" y="1189750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bind garante que o this dentro da função é o mesmo de fora da função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arrow function já tem o próprio bind e por isso não precisamos bindar novamente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 </a:t>
            </a:r>
            <a:r>
              <a:rPr lang="pt-BR" sz="4800"/>
              <a:t>formulários 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33250" y="1999050"/>
            <a:ext cx="86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imagem do formulário pronto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33250" y="329850"/>
            <a:ext cx="86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1 - dividir a UI em componentes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16750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15 minutos para pensar em como vocês dividiram a interface!</a:t>
            </a:r>
            <a:endParaRPr sz="1800">
              <a:solidFill>
                <a:srgbClr val="25BCC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hierarquia de componentes</a:t>
            </a:r>
            <a:endParaRPr sz="2400"/>
          </a:p>
        </p:txBody>
      </p:sp>
      <p:sp>
        <p:nvSpPr>
          <p:cNvPr id="161" name="Google Shape;161;p30"/>
          <p:cNvSpPr/>
          <p:nvPr/>
        </p:nvSpPr>
        <p:spPr>
          <a:xfrm>
            <a:off x="770700" y="1284225"/>
            <a:ext cx="1131300" cy="43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FormPage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068825" y="1845125"/>
            <a:ext cx="1551600" cy="371100"/>
          </a:xfrm>
          <a:prstGeom prst="rect">
            <a:avLst/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RegisterForm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1447297" y="2386200"/>
            <a:ext cx="1173000" cy="371100"/>
          </a:xfrm>
          <a:prstGeom prst="rect">
            <a:avLst/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FormInput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1447300" y="2851075"/>
            <a:ext cx="1551600" cy="371100"/>
          </a:xfrm>
          <a:prstGeom prst="rect">
            <a:avLst/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SubmitButton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2 - construir uma versão estática em React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478775"/>
            <a:ext cx="85206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demonstração de como usar className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 </a:t>
            </a:r>
            <a:r>
              <a:rPr lang="pt-BR" sz="4800"/>
              <a:t>thinking React 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66000" y="3028500"/>
            <a:ext cx="5412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https://reactjs.org/docs/thinking-in-react.html</a:t>
            </a:r>
            <a:endParaRPr b="1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2 - construir uma versão estática em React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30</a:t>
            </a:r>
            <a:r>
              <a:rPr lang="pt-BR" sz="1800">
                <a:solidFill>
                  <a:srgbClr val="FFFF00"/>
                </a:solidFill>
              </a:rPr>
              <a:t> minutos</a:t>
            </a:r>
            <a:r>
              <a:rPr lang="pt-BR" sz="1800"/>
              <a:t> para pensar em como vocês dividiram a interface!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Dicas: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Utilizem o input + label do HTML para criar o FormInput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formulário deve estar envolvido em um &lt;form&gt;&lt;/form&gt;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Fazer a estilização usando classNames! 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3 - identificar o mínimo de estado da 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10 minutos</a:t>
            </a:r>
            <a:r>
              <a:rPr lang="pt-BR" sz="1800"/>
              <a:t> para pensar em como o state ficaria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Dicas: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Quais variáveis do formulário preciso guardar?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4 - onde o estado deve ficar?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3345000" y="2048925"/>
            <a:ext cx="2454000" cy="726600"/>
          </a:xfrm>
          <a:prstGeom prst="rect">
            <a:avLst/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RegisterForm</a:t>
            </a:r>
            <a:endParaRPr b="1" sz="24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4 - </a:t>
            </a:r>
            <a:r>
              <a:rPr lang="pt-BR">
                <a:solidFill>
                  <a:srgbClr val="FFFFFF"/>
                </a:solidFill>
              </a:rPr>
              <a:t>adicione o </a:t>
            </a:r>
            <a:r>
              <a:rPr lang="pt-BR">
                <a:solidFill>
                  <a:srgbClr val="FFFFFF"/>
                </a:solidFill>
              </a:rPr>
              <a:t>estado na aplicação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15</a:t>
            </a:r>
            <a:r>
              <a:rPr lang="pt-BR" sz="1800">
                <a:solidFill>
                  <a:srgbClr val="FFFF00"/>
                </a:solidFill>
              </a:rPr>
              <a:t> minutos</a:t>
            </a:r>
            <a:r>
              <a:rPr lang="pt-BR" sz="1800"/>
              <a:t> para transformar o componente RegisterForm em um ClassComponent e criar o estado inicial dele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5 minutos</a:t>
            </a:r>
            <a:r>
              <a:rPr lang="pt-BR" sz="1800"/>
              <a:t> para passar o valor guardado no estado para os inputs que precisam receber um estado inicial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Dicas: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propriedade do input que recebe o valor inicial é o value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teste o recebimento de informações preenchendo o estado inicial com suas próprias informações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5 - adicionar o fluxo inverso de dados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Agora vamos entender como funcionam eventos em React! </a:t>
            </a:r>
            <a:br>
              <a:rPr lang="pt-BR" sz="1800">
                <a:solidFill>
                  <a:schemeClr val="accent5"/>
                </a:solidFill>
              </a:rPr>
            </a:br>
            <a:r>
              <a:rPr lang="pt-BR" sz="1800">
                <a:solidFill>
                  <a:schemeClr val="accent5"/>
                </a:solidFill>
              </a:rPr>
              <a:t>Depois a gente volta para implementar as funções de </a:t>
            </a:r>
            <a:r>
              <a:rPr lang="pt-BR" sz="1800">
                <a:solidFill>
                  <a:srgbClr val="FFFF00"/>
                </a:solidFill>
              </a:rPr>
              <a:t>handleChange</a:t>
            </a:r>
            <a:r>
              <a:rPr lang="pt-BR" sz="1800">
                <a:solidFill>
                  <a:srgbClr val="25BCC6"/>
                </a:solidFill>
              </a:rPr>
              <a:t> </a:t>
            </a:r>
            <a:r>
              <a:rPr lang="pt-BR" sz="1800">
                <a:solidFill>
                  <a:schemeClr val="accent5"/>
                </a:solidFill>
              </a:rPr>
              <a:t>no </a:t>
            </a:r>
            <a:r>
              <a:rPr lang="pt-BR" sz="1800">
                <a:solidFill>
                  <a:srgbClr val="FFFF00"/>
                </a:solidFill>
              </a:rPr>
              <a:t>onChange</a:t>
            </a:r>
            <a:r>
              <a:rPr lang="pt-BR" sz="1800">
                <a:solidFill>
                  <a:srgbClr val="FFFF00"/>
                </a:solidFill>
              </a:rPr>
              <a:t> </a:t>
            </a:r>
            <a:r>
              <a:rPr lang="pt-BR" sz="1800">
                <a:solidFill>
                  <a:schemeClr val="accent5"/>
                </a:solidFill>
              </a:rPr>
              <a:t>formulário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6255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 </a:t>
            </a:r>
            <a:r>
              <a:rPr lang="pt-BR" sz="4800"/>
              <a:t>eventos</a:t>
            </a:r>
            <a:r>
              <a:rPr lang="pt-BR" sz="4800"/>
              <a:t> 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JSX vs 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6255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2" name="Google Shape;212;p38"/>
          <p:cNvPicPr preferRelativeResize="0"/>
          <p:nvPr/>
        </p:nvPicPr>
        <p:blipFill rotWithShape="1">
          <a:blip r:embed="rId3">
            <a:alphaModFix/>
          </a:blip>
          <a:srcRect b="50317" l="6864" r="69048" t="41294"/>
          <a:stretch/>
        </p:blipFill>
        <p:spPr>
          <a:xfrm>
            <a:off x="533750" y="1293500"/>
            <a:ext cx="4509151" cy="9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 rotWithShape="1">
          <a:blip r:embed="rId4">
            <a:alphaModFix/>
          </a:blip>
          <a:srcRect b="30514" l="6847" r="71147" t="59757"/>
          <a:stretch/>
        </p:blipFill>
        <p:spPr>
          <a:xfrm>
            <a:off x="611400" y="2994525"/>
            <a:ext cx="4105102" cy="1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como fica no componente?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6255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22830" l="5588" r="50919" t="21431"/>
          <a:stretch/>
        </p:blipFill>
        <p:spPr>
          <a:xfrm>
            <a:off x="566975" y="1013625"/>
            <a:ext cx="4005025" cy="32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43741" l="8601" r="69372" t="43345"/>
          <a:stretch/>
        </p:blipFill>
        <p:spPr>
          <a:xfrm>
            <a:off x="5250250" y="1154850"/>
            <a:ext cx="3284251" cy="120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3">
            <a:alphaModFix/>
          </a:blip>
          <a:srcRect b="35259" l="10633" r="67762" t="61705"/>
          <a:stretch/>
        </p:blipFill>
        <p:spPr>
          <a:xfrm>
            <a:off x="4743150" y="3319025"/>
            <a:ext cx="3791351" cy="3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como passar uma função para o componente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6255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9" name="Google Shape;229;p40"/>
          <p:cNvPicPr preferRelativeResize="0"/>
          <p:nvPr/>
        </p:nvPicPr>
        <p:blipFill rotWithShape="1">
          <a:blip r:embed="rId3">
            <a:alphaModFix/>
          </a:blip>
          <a:srcRect b="36792" l="5776" r="51114" t="52743"/>
          <a:stretch/>
        </p:blipFill>
        <p:spPr>
          <a:xfrm>
            <a:off x="417300" y="1478773"/>
            <a:ext cx="6881936" cy="10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 rotWithShape="1">
          <a:blip r:embed="rId4">
            <a:alphaModFix/>
          </a:blip>
          <a:srcRect b="15272" l="6419" r="54742" t="74298"/>
          <a:stretch/>
        </p:blipFill>
        <p:spPr>
          <a:xfrm>
            <a:off x="417300" y="3008450"/>
            <a:ext cx="6840374" cy="11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233250" y="329850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5 - inverter o fluxo de dados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478775"/>
            <a:ext cx="8520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BCC6"/>
                </a:solidFill>
              </a:rPr>
              <a:t>vamos adicionar juntas o fluxo inverso de informações na aplicação</a:t>
            </a:r>
            <a:endParaRPr sz="1800">
              <a:solidFill>
                <a:srgbClr val="25BCC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BCC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20</a:t>
            </a:r>
            <a:r>
              <a:rPr lang="pt-BR" sz="1800">
                <a:solidFill>
                  <a:srgbClr val="FFFF00"/>
                </a:solidFill>
              </a:rPr>
              <a:t> minutos</a:t>
            </a:r>
            <a:r>
              <a:rPr lang="pt-BR" sz="1800"/>
              <a:t> para adicionar o fluxo inverso de informações nos outros inputs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Dicas: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cada cada campo você vai precisar de um </a:t>
            </a:r>
            <a:r>
              <a:rPr lang="pt-BR" sz="1800">
                <a:solidFill>
                  <a:srgbClr val="C6255A"/>
                </a:solidFill>
              </a:rPr>
              <a:t>handleChange</a:t>
            </a:r>
            <a:r>
              <a:rPr lang="pt-BR" sz="1800"/>
              <a:t> (callback) diferente e uma função que será executada no </a:t>
            </a:r>
            <a:r>
              <a:rPr lang="pt-BR" sz="1800">
                <a:solidFill>
                  <a:srgbClr val="FFFF00"/>
                </a:solidFill>
              </a:rPr>
              <a:t>onChange</a:t>
            </a:r>
            <a:r>
              <a:rPr lang="pt-BR" sz="1800"/>
              <a:t> do componente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6600" y="2285400"/>
            <a:ext cx="893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6255A"/>
                </a:solidFill>
              </a:rPr>
              <a:t>{ </a:t>
            </a:r>
            <a:r>
              <a:rPr lang="pt-BR"/>
              <a:t>divida a UI em uma hierarquia de componentes </a:t>
            </a:r>
            <a:r>
              <a:rPr lang="pt-BR">
                <a:solidFill>
                  <a:srgbClr val="C6255A"/>
                </a:solidFill>
              </a:rPr>
              <a:t>}</a:t>
            </a:r>
            <a:endParaRPr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 </a:t>
            </a:r>
            <a:r>
              <a:rPr lang="pt-BR" sz="4800"/>
              <a:t>validação</a:t>
            </a:r>
            <a:r>
              <a:rPr lang="pt-BR" sz="4800"/>
              <a:t> 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33250" y="1115925"/>
            <a:ext cx="8677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desafio: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não deixar o usuário submeter o formulário se algum campo estiver vazio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21300" y="2285400"/>
            <a:ext cx="73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6255A"/>
                </a:solidFill>
              </a:rPr>
              <a:t>{ </a:t>
            </a:r>
            <a:r>
              <a:rPr lang="pt-BR" sz="2400">
                <a:solidFill>
                  <a:schemeClr val="lt1"/>
                </a:solidFill>
              </a:rPr>
              <a:t>construa uma versão estática em React </a:t>
            </a:r>
            <a:r>
              <a:rPr lang="pt-BR">
                <a:solidFill>
                  <a:srgbClr val="C6255A"/>
                </a:solidFill>
              </a:rPr>
              <a:t>}</a:t>
            </a:r>
            <a:endParaRPr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4425" y="2285400"/>
            <a:ext cx="906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6255A"/>
                </a:solidFill>
              </a:rPr>
              <a:t>{ </a:t>
            </a:r>
            <a:r>
              <a:rPr lang="pt-BR" sz="2400">
                <a:solidFill>
                  <a:schemeClr val="lt1"/>
                </a:solidFill>
              </a:rPr>
              <a:t>Identificar o mínimo de estado na UI </a:t>
            </a:r>
            <a:r>
              <a:rPr lang="pt-BR">
                <a:solidFill>
                  <a:srgbClr val="C6255A"/>
                </a:solidFill>
              </a:rPr>
              <a:t>}</a:t>
            </a:r>
            <a:endParaRPr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88825" y="2285400"/>
            <a:ext cx="89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6255A"/>
                </a:solidFill>
              </a:rPr>
              <a:t>{ </a:t>
            </a:r>
            <a:r>
              <a:rPr lang="pt-BR" sz="2400">
                <a:solidFill>
                  <a:schemeClr val="lt1"/>
                </a:solidFill>
              </a:rPr>
              <a:t>Identificar onde o seu estado deve ficar </a:t>
            </a:r>
            <a:r>
              <a:rPr lang="pt-BR">
                <a:solidFill>
                  <a:srgbClr val="C6255A"/>
                </a:solidFill>
              </a:rPr>
              <a:t>}</a:t>
            </a:r>
            <a:endParaRPr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88825" y="2285400"/>
            <a:ext cx="89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6255A"/>
                </a:solidFill>
              </a:rPr>
              <a:t>{ </a:t>
            </a:r>
            <a:r>
              <a:rPr lang="pt-BR" sz="2400">
                <a:solidFill>
                  <a:schemeClr val="lt1"/>
                </a:solidFill>
              </a:rPr>
              <a:t>Inverter o fluxo de dados</a:t>
            </a:r>
            <a:r>
              <a:rPr lang="pt-BR" sz="2400">
                <a:solidFill>
                  <a:schemeClr val="lt1"/>
                </a:solidFill>
              </a:rPr>
              <a:t> </a:t>
            </a:r>
            <a:r>
              <a:rPr lang="pt-BR">
                <a:solidFill>
                  <a:srgbClr val="C6255A"/>
                </a:solidFill>
              </a:rPr>
              <a:t>}</a:t>
            </a:r>
            <a:endParaRPr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47250" y="1269725"/>
            <a:ext cx="85206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porque o React ignora o texto que estamos digitando na busca?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fazer com que a informação chegue do input na </a:t>
            </a:r>
            <a:r>
              <a:rPr lang="pt-BR" sz="1800">
                <a:solidFill>
                  <a:srgbClr val="FFFF00"/>
                </a:solidFill>
              </a:rPr>
              <a:t>FilterableProductTable </a:t>
            </a:r>
            <a:r>
              <a:rPr lang="pt-BR" sz="1800">
                <a:solidFill>
                  <a:srgbClr val="25BCC6"/>
                </a:solidFill>
              </a:rPr>
              <a:t>e altere seu estado precisamos usar callbacks</a:t>
            </a:r>
            <a:endParaRPr sz="1800">
              <a:solidFill>
                <a:srgbClr val="25BCC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lembrando da hierarquia</a:t>
            </a:r>
            <a:endParaRPr sz="2400"/>
          </a:p>
        </p:txBody>
      </p:sp>
      <p:sp>
        <p:nvSpPr>
          <p:cNvPr id="98" name="Google Shape;98;p21"/>
          <p:cNvSpPr/>
          <p:nvPr/>
        </p:nvSpPr>
        <p:spPr>
          <a:xfrm>
            <a:off x="770700" y="1284225"/>
            <a:ext cx="2874300" cy="43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FilterableProductTable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1068814" y="1921329"/>
            <a:ext cx="1319700" cy="371100"/>
          </a:xfrm>
          <a:prstGeom prst="rect">
            <a:avLst/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SearchBar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1068815" y="2417580"/>
            <a:ext cx="1656900" cy="371100"/>
          </a:xfrm>
          <a:prstGeom prst="rect">
            <a:avLst/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ProductTable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1475603" y="3034491"/>
            <a:ext cx="2379900" cy="3711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ProductCategoryRow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1475603" y="3573186"/>
            <a:ext cx="1464300" cy="3711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C625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ProductRow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4875625" y="1284225"/>
            <a:ext cx="1319700" cy="438900"/>
          </a:xfrm>
          <a:prstGeom prst="roundRect">
            <a:avLst>
              <a:gd fmla="val 16667" name="adj"/>
            </a:avLst>
          </a:prstGeom>
          <a:solidFill>
            <a:srgbClr val="25BCC6"/>
          </a:solidFill>
          <a:ln cap="flat" cmpd="sng" w="19050">
            <a:solidFill>
              <a:srgbClr val="25B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aqui mora o estado!</a:t>
            </a:r>
            <a:endParaRPr b="1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401325" y="1989625"/>
            <a:ext cx="2252400" cy="572700"/>
          </a:xfrm>
          <a:prstGeom prst="roundRect">
            <a:avLst>
              <a:gd fmla="val 11703" name="adj"/>
            </a:avLst>
          </a:prstGeom>
          <a:solidFill>
            <a:srgbClr val="25BCC6"/>
          </a:solidFill>
          <a:ln cap="flat" cmpd="sng" w="19050">
            <a:solidFill>
              <a:srgbClr val="25B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aqui sabemos o que o usuário digitou</a:t>
            </a:r>
            <a:endParaRPr b="1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5" name="Google Shape;105;p21"/>
          <p:cNvCxnSpPr>
            <a:stCxn id="103" idx="1"/>
          </p:cNvCxnSpPr>
          <p:nvPr/>
        </p:nvCxnSpPr>
        <p:spPr>
          <a:xfrm flipH="1">
            <a:off x="3846625" y="1503675"/>
            <a:ext cx="10290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1"/>
          <p:cNvCxnSpPr/>
          <p:nvPr/>
        </p:nvCxnSpPr>
        <p:spPr>
          <a:xfrm rot="10800000">
            <a:off x="2611714" y="2128179"/>
            <a:ext cx="1789500" cy="14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1"/>
          <p:cNvSpPr/>
          <p:nvPr/>
        </p:nvSpPr>
        <p:spPr>
          <a:xfrm>
            <a:off x="6579900" y="1284225"/>
            <a:ext cx="2252400" cy="572700"/>
          </a:xfrm>
          <a:prstGeom prst="roundRect">
            <a:avLst>
              <a:gd fmla="val 11703" name="adj"/>
            </a:avLst>
          </a:prstGeom>
          <a:solidFill>
            <a:srgbClr val="25BCC6"/>
          </a:solidFill>
          <a:ln cap="flat" cmpd="sng" w="19050">
            <a:solidFill>
              <a:srgbClr val="25B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precisamos fazer a informação "subir"</a:t>
            </a:r>
            <a:endParaRPr b="1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