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Montserrat" panose="020B0604020202020204" charset="0"/>
      <p:regular r:id="rId54"/>
      <p:bold r:id="rId55"/>
      <p:italic r:id="rId56"/>
      <p:boldItalic r:id="rId57"/>
    </p:embeddedFont>
    <p:embeddedFont>
      <p:font typeface="Fira Code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065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playgrounds/347/javascript-promises-mastering-the-asynchronous/what-is-asynchronous-in-javascrip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usando-o-async-await-do-javascript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usando-o-async-await-do-javascript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usando-o-async-await-do-javascript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playgrounds/482/javascript-async-and-await-keywords/time-to-pratic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preupdate.com.br/10-comandos-basicos-que-todo-iniciante-deve-conhecer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ninjadolinux.com.br/comandos-linux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alroot.com.br/git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furia.com.br/git/tutorial-iniciando-git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2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7a79f9a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7a79f9a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6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7a79f9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7a79f9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1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7a79f9a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7a79f9a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6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7a79f9a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7a79f9a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48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7a79f9a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7a79f9a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958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7a79f9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7a79f9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9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7a79f9a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7a79f9a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8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7a79f9a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7a79f9a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7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7a79f9a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7a79f9a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0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7a79f9a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7a79f9a0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7a79f9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7a79f9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2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b7c27e9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b7c27e9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https://www.codingame.com/playgrounds/347/javascript-promises-mastering-the-asynchronous/what-is-asynchronous-in-javascript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577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b7c27e9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b7c27e9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93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b7c27e9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b7c27e9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31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7a79f9a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7a79f9a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12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6b7c27e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6b7c27e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59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b7c27e9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6b7c27e9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1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7a79f9a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7a79f9a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12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7a79f9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d7a79f9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0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7a79f9a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7a79f9a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69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b7c27e92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6b7c27e92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6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7a79f9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7a79f9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06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6b7c27e9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6b7c27e9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6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6b7c27e92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6b7c27e92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0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6b7c27e92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6b7c27e92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84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b7c27e92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6b7c27e92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243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6b7c27e9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6b7c27e92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675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be2cdd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be2cdd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https://www.treinaweb.com.br/blog/usando-o-async-await-do-javascript/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10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be2cdde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be2cdde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11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6be2cdde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6be2cdde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6be2cdde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6be2cdde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https://www.treinaweb.com.br/blog/usando-o-async-await-do-javascript/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694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6be2cdde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6be2cdde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https://www.treinaweb.com.br/blog/usando-o-async-await-do-javascript/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769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7a79f9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7a79f9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417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6be2cdde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6be2cdde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90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6be2cdde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6be2cdde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https://www.codingame.com/playgrounds/482/javascript-async-and-await-keywords/time-to-pratice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3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d7a79f9a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d7a79f9a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62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d7a79f9a0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d7a79f9a0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230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d7b86e5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d7b86e5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51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c3e0d1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c3e0d1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479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c3e0d1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c3e0d1a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0742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6c3e0d1a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6c3e0d1a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https://sempreupdate.com.br/10-comandos-basicos-que-todo-iniciante-deve-conhecer/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http://ninjadolinux.com.br/comandos-linux/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9085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d7a79f9a0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d7a79f9a0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https://terminalroot.com.br/git/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87904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e184f6f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e184f6f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http://www.devfuria.com.br/git/tutorial-iniciando-git/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36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7a79f9a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7a79f9a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87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e184f6f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e184f6f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221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e184f6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e184f6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7a79f9a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7a79f9a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Colocar exemplo de reduce também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70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7a79f9a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7a79f9a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2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7a79f9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7a79f9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7a79f9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7a79f9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20000"/>
          </a:blip>
          <a:srcRect l="1700" t="884" r="3324" b="295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5BCC6"/>
              </a:buClr>
              <a:buSzPts val="1800"/>
              <a:buChar char="●"/>
              <a:defRPr sz="2400" b="1">
                <a:solidFill>
                  <a:srgbClr val="25BCC6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5151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16275" y="1885125"/>
            <a:ext cx="7861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rgbClr val="C6255A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r>
              <a:rPr lang="pt-BR" sz="4800" b="1">
                <a:solidFill>
                  <a:srgbClr val="25BCC6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pt-BR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r>
              <a:rPr lang="pt-BR" sz="4800" b="1">
                <a:solidFill>
                  <a:srgbClr val="C6255A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4800" b="1">
              <a:solidFill>
                <a:srgbClr val="C625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5442" t="26791" r="9782" b="28451"/>
          <a:stretch/>
        </p:blipFill>
        <p:spPr>
          <a:xfrm>
            <a:off x="3507084" y="2727951"/>
            <a:ext cx="1963930" cy="7038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319450" y="1509075"/>
            <a:ext cx="6360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SEJAM BEM VINDAS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OBJECT METHODS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20250" y="2912825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Object Methods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20250" y="3501350"/>
            <a:ext cx="28668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Métodos que a linguagem disponibiliza para tratarmos objetos, suas propriedades e valores, identificado por chaves </a:t>
            </a:r>
            <a:r>
              <a:rPr lang="pt-BR" sz="1200">
                <a:solidFill>
                  <a:srgbClr val="FFFF00"/>
                </a:solidFill>
              </a:rPr>
              <a:t>{}</a:t>
            </a:r>
            <a:r>
              <a:rPr lang="pt-BR" sz="1200"/>
              <a:t>.</a:t>
            </a:r>
            <a:endParaRPr sz="1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25" y="379400"/>
            <a:ext cx="7557274" cy="2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2843550" y="11555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2461650" y="2154175"/>
            <a:ext cx="4220700" cy="21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aluna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{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nome: 'Jane Doe',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CPF: '00000000000',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endereço: 'rua das belezas',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matriculada: </a:t>
            </a:r>
            <a:r>
              <a:rPr lang="pt-BR" sz="1600"/>
              <a:t>true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}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594350" y="916325"/>
            <a:ext cx="5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Jane Doe se mudou de casa, como atualizamos?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2461650" y="2154175"/>
            <a:ext cx="4220700" cy="21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aluna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{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nome: 'Jane Doe',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CPF: '00000000000',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endereço: 'rua das belezas',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matriculada: </a:t>
            </a:r>
            <a:r>
              <a:rPr lang="pt-BR" sz="1600"/>
              <a:t>true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}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24325" y="452150"/>
            <a:ext cx="66045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709150" y="1903625"/>
            <a:ext cx="7928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1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aluna.endereco</a:t>
            </a:r>
            <a:r>
              <a:rPr lang="pt-BR" sz="1600">
                <a:solidFill>
                  <a:srgbClr val="FFFF00"/>
                </a:solidFill>
              </a:rPr>
              <a:t> = 'rua das estrelas'</a:t>
            </a:r>
            <a:r>
              <a:rPr lang="pt-BR" sz="1600"/>
              <a:t>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2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aluna['endereco']</a:t>
            </a:r>
            <a:r>
              <a:rPr lang="pt-BR" sz="1600">
                <a:solidFill>
                  <a:srgbClr val="FFFF00"/>
                </a:solidFill>
              </a:rPr>
              <a:t> = 'rua das estrelas'</a:t>
            </a:r>
            <a:r>
              <a:rPr lang="pt-BR" sz="1600"/>
              <a:t>;</a:t>
            </a:r>
            <a:endParaRPr sz="1600"/>
          </a:p>
        </p:txBody>
      </p:sp>
      <p:sp>
        <p:nvSpPr>
          <p:cNvPr id="142" name="Google Shape;142;p26"/>
          <p:cNvSpPr txBox="1"/>
          <p:nvPr/>
        </p:nvSpPr>
        <p:spPr>
          <a:xfrm>
            <a:off x="1085100" y="4186575"/>
            <a:ext cx="7655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  <a:highlight>
                  <a:srgbClr val="25BCC6"/>
                </a:highlight>
                <a:latin typeface="Fira Code"/>
                <a:ea typeface="Fira Code"/>
                <a:cs typeface="Fira Code"/>
                <a:sym typeface="Fira Code"/>
              </a:rPr>
              <a:t>Tips: </a:t>
            </a:r>
            <a:endParaRPr sz="1000" i="1">
              <a:solidFill>
                <a:srgbClr val="FFFFFF"/>
              </a:solidFill>
              <a:highlight>
                <a:srgbClr val="25BCC6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https://www.digitalocean.com/community/tutorials/how-to-use-object-methods-in-javascript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https://towardsdatascience.com/everything-about-javascript-object-part-1-854025d71fea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https://www.digitalocean.com/community/tutorials/understanding-objects-in-javascript</a:t>
            </a:r>
            <a:endParaRPr sz="10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1594350" y="916325"/>
            <a:ext cx="5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2461650" y="2154175"/>
            <a:ext cx="4220700" cy="21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aluna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{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nome: 'Jane Doe',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CPF: '00000000000',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endereco: 'rua das estrelas',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matriculada: </a:t>
            </a:r>
            <a:r>
              <a:rPr lang="pt-BR" sz="1600"/>
              <a:t>true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}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1594350" y="608750"/>
            <a:ext cx="5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Precisamos adicionar novas informações sobre Jane.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Precisamos do email dela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2461650" y="2154175"/>
            <a:ext cx="4220700" cy="21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aluna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{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nome: 'Jane Doe',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CPF: '00000000000',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endereço: 'rua das estrelas,</a:t>
            </a:r>
            <a:endParaRPr sz="16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	matriculada: </a:t>
            </a:r>
            <a:r>
              <a:rPr lang="pt-BR" sz="1600"/>
              <a:t>true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}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324325" y="452150"/>
            <a:ext cx="66045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709150" y="1418300"/>
            <a:ext cx="792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1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aluna.email</a:t>
            </a:r>
            <a:r>
              <a:rPr lang="pt-BR" sz="1600">
                <a:solidFill>
                  <a:srgbClr val="FFFF00"/>
                </a:solidFill>
              </a:rPr>
              <a:t> = 'janedoe@mail.com'</a:t>
            </a:r>
            <a:r>
              <a:rPr lang="pt-BR" sz="1600"/>
              <a:t>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2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aluna['email']</a:t>
            </a:r>
            <a:r>
              <a:rPr lang="pt-BR" sz="1600">
                <a:solidFill>
                  <a:srgbClr val="FFFF00"/>
                </a:solidFill>
              </a:rPr>
              <a:t> = 'janedoe@mail.com'</a:t>
            </a:r>
            <a:r>
              <a:rPr lang="pt-BR" sz="1600"/>
              <a:t>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3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{ ...aluna, </a:t>
            </a:r>
            <a:r>
              <a:rPr lang="pt-BR" sz="1600">
                <a:solidFill>
                  <a:srgbClr val="FFFF00"/>
                </a:solidFill>
              </a:rPr>
              <a:t>email: 'janedoe@mail.com'</a:t>
            </a:r>
            <a:r>
              <a:rPr lang="pt-BR" sz="1600">
                <a:solidFill>
                  <a:srgbClr val="FFFFFF"/>
                </a:solidFill>
              </a:rPr>
              <a:t>}</a:t>
            </a:r>
            <a:r>
              <a:rPr lang="pt-BR" sz="1600"/>
              <a:t>;</a:t>
            </a:r>
            <a:endParaRPr sz="1600"/>
          </a:p>
        </p:txBody>
      </p:sp>
      <p:sp>
        <p:nvSpPr>
          <p:cNvPr id="161" name="Google Shape;161;p29"/>
          <p:cNvSpPr txBox="1"/>
          <p:nvPr/>
        </p:nvSpPr>
        <p:spPr>
          <a:xfrm>
            <a:off x="1085100" y="4186575"/>
            <a:ext cx="7655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  <a:highlight>
                  <a:srgbClr val="25BCC6"/>
                </a:highlight>
                <a:latin typeface="Fira Code"/>
                <a:ea typeface="Fira Code"/>
                <a:cs typeface="Fira Code"/>
                <a:sym typeface="Fira Code"/>
              </a:rPr>
              <a:t>Tips: </a:t>
            </a:r>
            <a:endParaRPr sz="1000" i="1">
              <a:solidFill>
                <a:srgbClr val="FFFFFF"/>
              </a:solidFill>
              <a:highlight>
                <a:srgbClr val="25BCC6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https://www.digitalocean.com/community/tutorials/how-to-use-object-methods-in-javascript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https://towardsdatascience.com/everything-about-javascript-object-part-1-854025d71fea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https://www.digitalocean.com/community/tutorials/understanding-objects-in-javascript</a:t>
            </a:r>
            <a:endParaRPr sz="10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20250" y="6322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Assíncrono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20250" y="1220775"/>
            <a:ext cx="58743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Precisamos entender que o javascript é uma linguagem assíncrona, ou seja ela não vai esperar o retorno da sua primeira função. Ele vai continuar lendo o código enquanto a função x é processada.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68" name="Google Shape;168;p30"/>
          <p:cNvSpPr txBox="1"/>
          <p:nvPr/>
        </p:nvSpPr>
        <p:spPr>
          <a:xfrm>
            <a:off x="320250" y="451977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https://medium.com/@alcidesqueiroz/javascript-ass%C3%ADncrono-callbacks-promises-e-async-functions-9191b8272298</a:t>
            </a:r>
            <a:endParaRPr sz="9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https://scotch.io/tutorials/javascript-promises-for-dummies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20250" y="237940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Síncrono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20250" y="2967925"/>
            <a:ext cx="53787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Tudo tem uma ordem para ser processado, enquanto a função a é processada e depende de fatores externos para finalizar, a função b não será executada</a:t>
            </a:r>
            <a:endParaRPr sz="8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20250" y="13180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Assíncrono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20250" y="1906575"/>
            <a:ext cx="58743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Pintamos o cabelo, enquanto se passam 40 minutos, pintamos as unhas, assistimos uma série, hidratamos a pele.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A nossa vida não parou enquanto o cabelo era pintado.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77" name="Google Shape;177;p31"/>
          <p:cNvSpPr txBox="1"/>
          <p:nvPr/>
        </p:nvSpPr>
        <p:spPr>
          <a:xfrm>
            <a:off x="358850" y="451977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https://medium.com/@alcidesqueiroz/javascript-ass%C3%ADncrono-callbacks-promises-e-async-functions-9191b8272298</a:t>
            </a:r>
            <a:endParaRPr sz="9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https://scotch.io/tutorials/javascript-promises-for-dummies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20250" y="306520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Síncrono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20250" y="3653725"/>
            <a:ext cx="53787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Pintamos as unhas, não conseguimos fazer nada com as nossas mãos enquanto o esmalte não secar</a:t>
            </a:r>
            <a:endParaRPr sz="1200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20250" y="4405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para o curso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Documentação do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Javascript MDN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Formik - Formulários em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Material UI - React UI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React Router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Jest &amp; Cypress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Dev.to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Assíncrono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25" y="1067600"/>
            <a:ext cx="7655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1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assíncrono sempre será executado depois que a thread principal estiver desocupada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00" y="1178675"/>
            <a:ext cx="68436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assíncronos do javascript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HTTP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Operações I/O com 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WebSockets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20250" y="6322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20250" y="1220775"/>
            <a:ext cx="58743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Callback é uma função passada como parâmetro para uma outra função.</a:t>
            </a:r>
            <a:endParaRPr sz="1200"/>
          </a:p>
        </p:txBody>
      </p:sp>
      <p:sp>
        <p:nvSpPr>
          <p:cNvPr id="205" name="Google Shape;205;p35"/>
          <p:cNvSpPr txBox="1"/>
          <p:nvPr/>
        </p:nvSpPr>
        <p:spPr>
          <a:xfrm>
            <a:off x="320250" y="451977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https://medium.com/@alcidesqueiroz/javascript-ass%C3%ADncrono-callbacks-promises-e-async-functions-9191b8272298</a:t>
            </a:r>
            <a:endParaRPr sz="9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https://scotch.io/tutorials/javascript-promises-for-dummies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1390550" y="474845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37" y="1204951"/>
            <a:ext cx="5145125" cy="36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55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Callbacks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425" y="-129025"/>
            <a:ext cx="3849500" cy="54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Callback recebe um argumento e na execução cada callback deve saber o seu próximo callback, confuso não?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 Hell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775" y="1093225"/>
            <a:ext cx="65593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PROMISES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320250" y="2608025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Promise</a:t>
            </a: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320250" y="3196550"/>
            <a:ext cx="32826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é um objeto usado para processamento assíncrono. Um Promise (de "promessa") representa um valor que pode estar </a:t>
            </a:r>
            <a:r>
              <a:rPr lang="pt-BR" sz="1200" b="0" i="1">
                <a:solidFill>
                  <a:srgbClr val="3C78D8"/>
                </a:solidFill>
                <a:highlight>
                  <a:srgbClr val="F3F3F3"/>
                </a:highlight>
              </a:rPr>
              <a:t>disponível agora, no futuro ou nunca.</a:t>
            </a:r>
            <a:r>
              <a:rPr lang="pt-BR" sz="1200"/>
              <a:t> </a:t>
            </a:r>
            <a:r>
              <a:rPr lang="pt-BR" sz="1200">
                <a:solidFill>
                  <a:srgbClr val="FFFF00"/>
                </a:solidFill>
              </a:rPr>
              <a:t>new Promise() -</a:t>
            </a:r>
            <a:r>
              <a:rPr lang="pt-BR" sz="800" b="0">
                <a:solidFill>
                  <a:srgbClr val="FFFFFF"/>
                </a:solidFill>
              </a:rPr>
              <a:t> Doc MDN</a:t>
            </a:r>
            <a:endParaRPr sz="800" b="0">
              <a:solidFill>
                <a:srgbClr val="FFFFFF"/>
              </a:solidFill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75925" y="466502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https://medium.com/@alcidesqueiroz/javascript-ass%C3%ADncrono-callbacks-promises-e-async-functions-9191b8272298</a:t>
            </a:r>
            <a:endParaRPr sz="9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https://scotch.io/tutorials/javascript-promises-for-dummies</a:t>
            </a:r>
            <a:endParaRPr sz="900" i="1">
              <a:solidFill>
                <a:srgbClr val="FFFFFF"/>
              </a:solidFill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700" y="-274800"/>
            <a:ext cx="7638299" cy="3353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320250" y="632250"/>
            <a:ext cx="601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promise</a:t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375950" y="460522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https://dev.to/itnext/reverse-engineering-understand-promises-1jfc</a:t>
            </a:r>
            <a:endParaRPr sz="900" i="1">
              <a:solidFill>
                <a:srgbClr val="FFFFFF"/>
              </a:solidFill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88" y="834125"/>
            <a:ext cx="5734425" cy="38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resolve, reject, .then() e .catch()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Resolve e Reject são funções que vão "cumprir" a sua promise com um resultado ou não.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Resolve é para sucesso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Reject é quando deu ruim :(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.then() é uma função da promise que no seu primeiro parâmetro de callback recebe o resultado do resolve, .catch() é quando cai no reject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#1 - Javascript Avançado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Array Methods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Object Methods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Promises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Fetch API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Async await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Múltiplos callbacks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786050"/>
            <a:ext cx="5081801" cy="41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0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Tricks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9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Você pode invocar resolve e reject quantas vezes quiser dentro de uma promise, mas uma vez que a promise é finalizada não poderá ser processada de novo</a:t>
            </a:r>
            <a:endParaRPr sz="1400"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350" y="611425"/>
            <a:ext cx="5990799" cy="44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589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Encadeamento de Promises (chaining)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311700" y="1990750"/>
            <a:ext cx="30975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Chaining é a razão pela qual as promises existem. É uma maneira de informar ao javascript a próxima coisa a fazer depois que a execução de uma função terminar.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00"/>
                </a:highlight>
              </a:rPr>
              <a:t>O Resultado de then é sempre uma promise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75" y="-181225"/>
            <a:ext cx="4025476" cy="550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assim cuidado...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88" y="649750"/>
            <a:ext cx="6896426" cy="48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Chaining</a:t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00" y="-154712"/>
            <a:ext cx="3453175" cy="545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ASYNC/AWAIT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875" y="-259888"/>
            <a:ext cx="4653525" cy="552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800" y="-259900"/>
            <a:ext cx="4588151" cy="558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4122325" y="2247825"/>
            <a:ext cx="6537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body" idx="1"/>
          </p:nvPr>
        </p:nvSpPr>
        <p:spPr>
          <a:xfrm>
            <a:off x="311700" y="1503750"/>
            <a:ext cx="8520600" cy="30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 async await nós podemos trabalhar com funções assíncronas de uma maneira mais simples.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568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assíncronas sempre retornam promises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125" y="1271650"/>
            <a:ext cx="6960625" cy="3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787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1">
                <a:solidFill>
                  <a:srgbClr val="000000"/>
                </a:solidFill>
                <a:highlight>
                  <a:srgbClr val="FFFF00"/>
                </a:highlight>
              </a:rPr>
              <a:t>await</a:t>
            </a:r>
            <a:r>
              <a:rPr lang="pt-BR"/>
              <a:t> só pode ser usado dentro do escopo de uma função assíncrona</a:t>
            </a:r>
            <a:endParaRPr/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125" y="1493800"/>
            <a:ext cx="6960625" cy="3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ARRAY METHODS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Errors</a:t>
            </a:r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2400" cy="15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sabemos uma promise pode ser rejeitada…</a:t>
            </a:r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00" y="-240625"/>
            <a:ext cx="5421200" cy="55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311700" y="3143225"/>
            <a:ext cx="3302400" cy="15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try catch vão te ajudar a resolver esse problema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311700" y="1888225"/>
            <a:ext cx="34905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rejeitar uma promise em uma async function basta dar um </a:t>
            </a:r>
            <a:r>
              <a:rPr lang="pt-BR">
                <a:solidFill>
                  <a:srgbClr val="FFFF00"/>
                </a:solidFill>
              </a:rPr>
              <a:t>throw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22" name="Google Shape;3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200" y="118676"/>
            <a:ext cx="5514176" cy="50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FETCH API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/>
        </p:nvSpPr>
        <p:spPr>
          <a:xfrm>
            <a:off x="320250" y="451977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https://dev.to/attacomsian/introduction-to-javascript-fetch-api-4f4c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320250" y="2496700"/>
            <a:ext cx="34569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Fetch API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550" y="-396750"/>
            <a:ext cx="7874650" cy="3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5"/>
          <p:cNvSpPr txBox="1">
            <a:spLocks noGrp="1"/>
          </p:cNvSpPr>
          <p:nvPr>
            <p:ph type="body" idx="1"/>
          </p:nvPr>
        </p:nvSpPr>
        <p:spPr>
          <a:xfrm>
            <a:off x="320250" y="3042481"/>
            <a:ext cx="32826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é uma API Javascript baseada em promises para fazer chamadas HTTP assíncronas no navegador similar ao XMLHTTPRequest.</a:t>
            </a:r>
            <a:endParaRPr sz="8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/>
        </p:nvSpPr>
        <p:spPr>
          <a:xfrm>
            <a:off x="320250" y="4519775"/>
            <a:ext cx="7638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1">
                <a:solidFill>
                  <a:srgbClr val="FFFFFF"/>
                </a:solidFill>
              </a:rPr>
              <a:t>Leia: https://dev.to/attacomsian/introduction-to-javascript-fetch-api-4f4c</a:t>
            </a:r>
            <a:endParaRPr sz="900" i="1">
              <a:solidFill>
                <a:srgbClr val="FFFFFF"/>
              </a:solidFill>
            </a:endParaRPr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88" y="-210725"/>
            <a:ext cx="5323425" cy="49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TERMINAL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tenha medo do terminal</a:t>
            </a: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Aprenda alguns básicos que farão parte do seu dia a dia como desenvolvedora</a:t>
            </a:r>
            <a:endParaRPr/>
          </a:p>
        </p:txBody>
      </p:sp>
      <p:pic>
        <p:nvPicPr>
          <p:cNvPr id="353" name="Google Shape;3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550" y="1816275"/>
            <a:ext cx="9144002" cy="2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básicos</a:t>
            </a: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ls - listar arquivos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cd - navegar entre pastas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mkdir - criar diretório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cp - copiar e colar arquivos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rm - remover arquivos, adicionando -r remove diretórios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grep - encontrar um texto em um arquivo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cat - ver conteúdo do arquivo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touch - criar arquivo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pwd - diretório atual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00"/>
                </a:highlight>
              </a:rPr>
              <a:t>NPM - Node Package Manager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00"/>
                </a:highlight>
              </a:rPr>
              <a:t>Yarn - package manager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63" y="2009125"/>
            <a:ext cx="3770674" cy="31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0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GIT &amp; GITHUB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371" name="Google Shape;371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Git é um sistema de controle de versão para desenvolvimento de projetos onde vários programadores podem contribuir ao mesmo tempo no código, editando e criando novos arquivos sem o risco das alterações serem perdidas ou sobrescritas.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20250" y="2912825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Methods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20250" y="3501350"/>
            <a:ext cx="28668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Métodos que a linguagem disponibiliza para tratarmos arrays, listas, que são demarcadas com colchetes </a:t>
            </a:r>
            <a:r>
              <a:rPr lang="pt-BR" sz="1200">
                <a:solidFill>
                  <a:srgbClr val="FFFF00"/>
                </a:solidFill>
              </a:rPr>
              <a:t>[]</a:t>
            </a:r>
            <a:r>
              <a:rPr lang="pt-BR" sz="1200"/>
              <a:t>.</a:t>
            </a:r>
            <a:endParaRPr sz="12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75" y="-45700"/>
            <a:ext cx="7366826" cy="3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Github?</a:t>
            </a:r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Github é uma plataforma web para hospedagem de projetos pessoais e profissionais, além de disponibilizar novos recursos ao Git, como gestão de issues e gerenciamento de usuários.</a:t>
            </a:r>
            <a:endParaRPr/>
          </a:p>
        </p:txBody>
      </p:sp>
      <p:sp>
        <p:nvSpPr>
          <p:cNvPr id="378" name="Google Shape;378;p62"/>
          <p:cNvSpPr txBox="1"/>
          <p:nvPr/>
        </p:nvSpPr>
        <p:spPr>
          <a:xfrm>
            <a:off x="331850" y="4171675"/>
            <a:ext cx="7395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https://tekzoom.com.br/descubra-como-trabalhar-com-git-e-github-tutorial-2019/</a:t>
            </a:r>
            <a:endParaRPr sz="1000" i="1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>
            <a:spLocks noGrp="1"/>
          </p:cNvSpPr>
          <p:nvPr>
            <p:ph type="title"/>
          </p:nvPr>
        </p:nvSpPr>
        <p:spPr>
          <a:xfrm>
            <a:off x="311700" y="21150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C6255A"/>
                </a:solidFill>
              </a:rPr>
              <a:t>{</a:t>
            </a:r>
            <a:r>
              <a:rPr lang="pt-BR" sz="4800"/>
              <a:t>CHALLENGES</a:t>
            </a:r>
            <a:r>
              <a:rPr lang="pt-BR" sz="4800">
                <a:solidFill>
                  <a:srgbClr val="C6255A"/>
                </a:solidFill>
              </a:rPr>
              <a:t>}</a:t>
            </a:r>
            <a:endParaRPr sz="4800">
              <a:solidFill>
                <a:srgbClr val="C625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843550" y="1460350"/>
            <a:ext cx="34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709150" y="2458975"/>
            <a:ext cx="79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compras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['banana', 'leite', 'alface', 'limão', 'suco']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269750" y="1144225"/>
            <a:ext cx="66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 adicionar novos itens na lista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09150" y="2458975"/>
            <a:ext cx="79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compras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['banana', 'leite', 'alface', 'limão', 'suco']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324325" y="452150"/>
            <a:ext cx="66045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709150" y="1127750"/>
            <a:ext cx="79287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const </a:t>
            </a:r>
            <a:r>
              <a:rPr lang="pt-BR" sz="1600">
                <a:solidFill>
                  <a:srgbClr val="FFFFFF"/>
                </a:solidFill>
              </a:rPr>
              <a:t>compras</a:t>
            </a:r>
            <a:r>
              <a:rPr lang="pt-BR" sz="1600"/>
              <a:t> = </a:t>
            </a:r>
            <a:r>
              <a:rPr lang="pt-BR" sz="1600">
                <a:solidFill>
                  <a:srgbClr val="FFFF00"/>
                </a:solidFill>
              </a:rPr>
              <a:t>['banana', 'leite', 'alface', 'limão', 'suco']</a:t>
            </a:r>
            <a:r>
              <a:rPr lang="pt-BR" sz="1600"/>
              <a:t>;</a:t>
            </a:r>
            <a:endParaRPr sz="16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709150" y="1903625"/>
            <a:ext cx="79287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1 </a:t>
            </a:r>
            <a:r>
              <a:rPr lang="pt-BR" sz="1600"/>
              <a:t>- </a:t>
            </a:r>
            <a:r>
              <a:rPr lang="pt-BR" sz="1600">
                <a:solidFill>
                  <a:srgbClr val="FFFF00"/>
                </a:solidFill>
              </a:rPr>
              <a:t>[...compras, 'azeite', 'queijo']</a:t>
            </a:r>
            <a:r>
              <a:rPr lang="pt-BR" sz="1600"/>
              <a:t>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2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compras</a:t>
            </a:r>
            <a:r>
              <a:rPr lang="pt-BR" sz="1600"/>
              <a:t>.push(</a:t>
            </a:r>
            <a:r>
              <a:rPr lang="pt-BR" sz="1600">
                <a:solidFill>
                  <a:srgbClr val="FFFF00"/>
                </a:solidFill>
              </a:rPr>
              <a:t>'azeite', 'queijo'</a:t>
            </a:r>
            <a:r>
              <a:rPr lang="pt-BR" sz="1600"/>
              <a:t>);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highlight>
                  <a:srgbClr val="FFFFFF"/>
                </a:highlight>
              </a:rPr>
              <a:t>3 </a:t>
            </a:r>
            <a:r>
              <a:rPr lang="pt-BR" sz="1600"/>
              <a:t>- </a:t>
            </a:r>
            <a:r>
              <a:rPr lang="pt-BR" sz="1600">
                <a:solidFill>
                  <a:srgbClr val="FFFFFF"/>
                </a:solidFill>
              </a:rPr>
              <a:t>compras</a:t>
            </a:r>
            <a:r>
              <a:rPr lang="pt-BR" sz="1600"/>
              <a:t>.concat(</a:t>
            </a:r>
            <a:r>
              <a:rPr lang="pt-BR" sz="1600">
                <a:solidFill>
                  <a:srgbClr val="FFFF00"/>
                </a:solidFill>
              </a:rPr>
              <a:t>'azeite', 'queijo'</a:t>
            </a:r>
            <a:r>
              <a:rPr lang="pt-BR" sz="1600"/>
              <a:t>);</a:t>
            </a:r>
            <a:endParaRPr sz="1600"/>
          </a:p>
        </p:txBody>
      </p:sp>
      <p:sp>
        <p:nvSpPr>
          <p:cNvPr id="102" name="Google Shape;102;p20"/>
          <p:cNvSpPr txBox="1"/>
          <p:nvPr/>
        </p:nvSpPr>
        <p:spPr>
          <a:xfrm>
            <a:off x="1085100" y="4280550"/>
            <a:ext cx="7655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  <a:highlight>
                  <a:srgbClr val="25BCC6"/>
                </a:highlight>
                <a:latin typeface="Fira Code"/>
                <a:ea typeface="Fira Code"/>
                <a:cs typeface="Fira Code"/>
                <a:sym typeface="Fira Code"/>
              </a:rPr>
              <a:t>Tips: </a:t>
            </a:r>
            <a:endParaRPr sz="1000" i="1">
              <a:solidFill>
                <a:srgbClr val="FFFFFF"/>
              </a:solidFill>
              <a:highlight>
                <a:srgbClr val="25BCC6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https://www.freecodecamp.org/news/https-medium-com-gladchinda-hacks-for-creating-javascript-arrays-a1b80cb372b/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FFFFFF"/>
                </a:solidFill>
              </a:rPr>
              <a:t>https://www.sitepoint.com/quick-tip-create-manipulate-arrays-in-javascript/</a:t>
            </a:r>
            <a:endParaRPr sz="10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precisa conhecer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6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.concat()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.entries()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.every()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.filter()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.find()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.findIndex()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FFFF00"/>
                </a:solidFill>
              </a:rPr>
              <a:t>.flat()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56850" y="1152475"/>
            <a:ext cx="196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.forEach()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.includes()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.indexOf()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.join()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.keys()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.map()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.pop()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6078900" y="1152475"/>
            <a:ext cx="196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.push()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.reduce()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.slice()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.splice()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.sort()</a:t>
            </a:r>
            <a:endParaRPr sz="14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FFFF00"/>
                </a:solidFill>
              </a:rPr>
              <a:t>.values()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75925" y="4558775"/>
            <a:ext cx="82962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1">
                <a:solidFill>
                  <a:srgbClr val="FFFFFF"/>
                </a:solidFill>
                <a:highlight>
                  <a:srgbClr val="25BCC6"/>
                </a:highlight>
                <a:latin typeface="Montserrat"/>
                <a:ea typeface="Montserrat"/>
                <a:cs typeface="Montserrat"/>
                <a:sym typeface="Montserrat"/>
              </a:rPr>
              <a:t>Veja mais </a:t>
            </a:r>
            <a:r>
              <a:rPr lang="pt-BR" sz="1000" b="1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https://developer.mozilla.org/pt-BR/docs/Web/JavaScript/Reference/Global_Objects/Array</a:t>
            </a:r>
            <a:endParaRPr sz="1000" b="1" i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Apresentação na tela (16:9)</PresentationFormat>
  <Paragraphs>198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Montserrat</vt:lpstr>
      <vt:lpstr>Fira Code</vt:lpstr>
      <vt:lpstr>Simple Light</vt:lpstr>
      <vt:lpstr>Apresentação do PowerPoint</vt:lpstr>
      <vt:lpstr>Recomendações para o curso</vt:lpstr>
      <vt:lpstr>Aula #1 - Javascript Avançado</vt:lpstr>
      <vt:lpstr>{ARRAY METHODS}</vt:lpstr>
      <vt:lpstr>Array Methods</vt:lpstr>
      <vt:lpstr>Exemplo</vt:lpstr>
      <vt:lpstr>Queremos adicionar novos itens na lista</vt:lpstr>
      <vt:lpstr>Possibilidades</vt:lpstr>
      <vt:lpstr>Você precisa conhecer</vt:lpstr>
      <vt:lpstr>{OBJECT METHODS}</vt:lpstr>
      <vt:lpstr>Object Methods</vt:lpstr>
      <vt:lpstr>Exemplo</vt:lpstr>
      <vt:lpstr>Jane Doe se mudou de casa, como atualizamos?</vt:lpstr>
      <vt:lpstr>Possibilidades</vt:lpstr>
      <vt:lpstr>Resultado</vt:lpstr>
      <vt:lpstr>Precisamos adicionar novas informações sobre Jane. Precisamos do email dela</vt:lpstr>
      <vt:lpstr>Possibilidades</vt:lpstr>
      <vt:lpstr>Assíncrono</vt:lpstr>
      <vt:lpstr>Assíncrono</vt:lpstr>
      <vt:lpstr>Javascript Assíncrono</vt:lpstr>
      <vt:lpstr>Código assíncrono sempre será executado depois que a thread principal estiver desocupada</vt:lpstr>
      <vt:lpstr>Casos assíncronos do javascript</vt:lpstr>
      <vt:lpstr>Callback</vt:lpstr>
      <vt:lpstr>Callbacks</vt:lpstr>
      <vt:lpstr>Callback Hell</vt:lpstr>
      <vt:lpstr>{PROMISES}</vt:lpstr>
      <vt:lpstr>Promise</vt:lpstr>
      <vt:lpstr>Criando uma promise</vt:lpstr>
      <vt:lpstr>resolve, reject, .then() e .catch()</vt:lpstr>
      <vt:lpstr>Múltiplos callbacks</vt:lpstr>
      <vt:lpstr>Tricks</vt:lpstr>
      <vt:lpstr>Encadeamento de Promises (chaining)</vt:lpstr>
      <vt:lpstr>Mesmo assim cuidado...</vt:lpstr>
      <vt:lpstr>Chaining</vt:lpstr>
      <vt:lpstr>{ASYNC/AWAIT}</vt:lpstr>
      <vt:lpstr>vs</vt:lpstr>
      <vt:lpstr>Apresentação do PowerPoint</vt:lpstr>
      <vt:lpstr>Funções assíncronas sempre retornam promises</vt:lpstr>
      <vt:lpstr>await só pode ser usado dentro do escopo de uma função assíncrona</vt:lpstr>
      <vt:lpstr>Errors</vt:lpstr>
      <vt:lpstr>throw </vt:lpstr>
      <vt:lpstr>{FETCH API}</vt:lpstr>
      <vt:lpstr>Fetch API</vt:lpstr>
      <vt:lpstr>Apresentação do PowerPoint</vt:lpstr>
      <vt:lpstr>{TERMINAL}</vt:lpstr>
      <vt:lpstr>Não tenha medo do terminal</vt:lpstr>
      <vt:lpstr>Lista de comandos básicos</vt:lpstr>
      <vt:lpstr>{GIT &amp; GITHUB}</vt:lpstr>
      <vt:lpstr>O que é Git?</vt:lpstr>
      <vt:lpstr>O que é Github?</vt:lpstr>
      <vt:lpstr>{CHALLENGES}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LETICIA CAMPOS DA SILVA</cp:lastModifiedBy>
  <cp:revision>1</cp:revision>
  <dcterms:modified xsi:type="dcterms:W3CDTF">2020-03-28T00:50:22Z</dcterms:modified>
</cp:coreProperties>
</file>