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5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  <p:guide pos="415"/>
        <p:guide pos="5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go\Documents\PROJECTS\week3\al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igo\Documents\PROJECTS\week3\all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Housing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Sheet1!$J$19:$J$39</c:f>
              <c:strCache>
                <c:ptCount val="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&gt;4000</c:v>
                </c:pt>
              </c:strCache>
            </c:strRef>
          </c:cat>
          <c:val>
            <c:numRef>
              <c:f>Sheet1!$L$19:$L$39</c:f>
              <c:numCache>
                <c:formatCode>0.0</c:formatCode>
                <c:ptCount val="21"/>
                <c:pt idx="0">
                  <c:v>1.0977337110481586</c:v>
                </c:pt>
                <c:pt idx="1">
                  <c:v>3.1869688385269122</c:v>
                </c:pt>
                <c:pt idx="2">
                  <c:v>7.8257790368271944</c:v>
                </c:pt>
                <c:pt idx="3">
                  <c:v>12.53541076487252</c:v>
                </c:pt>
                <c:pt idx="4">
                  <c:v>13.774787535410765</c:v>
                </c:pt>
                <c:pt idx="5">
                  <c:v>8.2861189801699719</c:v>
                </c:pt>
                <c:pt idx="6">
                  <c:v>5.382436260623229</c:v>
                </c:pt>
                <c:pt idx="7">
                  <c:v>6.8696883852691224</c:v>
                </c:pt>
                <c:pt idx="8">
                  <c:v>4.1076487252124654</c:v>
                </c:pt>
                <c:pt idx="9">
                  <c:v>4.7804532577903682</c:v>
                </c:pt>
                <c:pt idx="10">
                  <c:v>1.8413597733711047</c:v>
                </c:pt>
                <c:pt idx="11">
                  <c:v>2.4787535410764874</c:v>
                </c:pt>
                <c:pt idx="12">
                  <c:v>4.143059490084986</c:v>
                </c:pt>
                <c:pt idx="13">
                  <c:v>2.0892351274787537</c:v>
                </c:pt>
                <c:pt idx="14">
                  <c:v>4.143059490084986</c:v>
                </c:pt>
                <c:pt idx="15">
                  <c:v>0.92067988668555234</c:v>
                </c:pt>
                <c:pt idx="16">
                  <c:v>0.6019830028328611</c:v>
                </c:pt>
                <c:pt idx="17">
                  <c:v>2.0538243626062327</c:v>
                </c:pt>
                <c:pt idx="18">
                  <c:v>0.81444759206798867</c:v>
                </c:pt>
                <c:pt idx="19">
                  <c:v>2.3725212464589234</c:v>
                </c:pt>
                <c:pt idx="20">
                  <c:v>10.694050991501417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C-484D-8BA2-FF87F4AB5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991264"/>
        <c:axId val="320989344"/>
      </c:barChart>
      <c:catAx>
        <c:axId val="32099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[</a:t>
                </a:r>
                <a:r>
                  <a:rPr lang="en-GB" sz="1000" b="0" i="0" u="none" strike="noStrike" baseline="0">
                    <a:effectLst/>
                  </a:rPr>
                  <a:t>€</a:t>
                </a:r>
                <a:r>
                  <a:rPr lang="en-GB" baseline="0"/>
                  <a:t>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89344"/>
        <c:crosses val="autoZero"/>
        <c:auto val="1"/>
        <c:lblAlgn val="ctr"/>
        <c:lblOffset val="100"/>
        <c:noMultiLvlLbl val="0"/>
      </c:catAx>
      <c:valAx>
        <c:axId val="3209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Housing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Sheet1!$P$19:$P$39</c:f>
              <c:strCache>
                <c:ptCount val="21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&gt;400</c:v>
                </c:pt>
              </c:strCache>
            </c:strRef>
          </c:cat>
          <c:val>
            <c:numRef>
              <c:f>Sheet1!$R$19:$R$39</c:f>
              <c:numCache>
                <c:formatCode>0.0</c:formatCode>
                <c:ptCount val="21"/>
                <c:pt idx="0">
                  <c:v>0.7790762381747357</c:v>
                </c:pt>
                <c:pt idx="1">
                  <c:v>4.5631608235948811</c:v>
                </c:pt>
                <c:pt idx="2">
                  <c:v>11.407902058987201</c:v>
                </c:pt>
                <c:pt idx="3">
                  <c:v>14.635503617139678</c:v>
                </c:pt>
                <c:pt idx="4">
                  <c:v>14.357262103505844</c:v>
                </c:pt>
                <c:pt idx="5">
                  <c:v>10.684474123539232</c:v>
                </c:pt>
                <c:pt idx="6">
                  <c:v>7.9020589872008902</c:v>
                </c:pt>
                <c:pt idx="7">
                  <c:v>6.9560378408458536</c:v>
                </c:pt>
                <c:pt idx="8">
                  <c:v>5.2865887590428491</c:v>
                </c:pt>
                <c:pt idx="9">
                  <c:v>4.2849193099610456</c:v>
                </c:pt>
                <c:pt idx="10">
                  <c:v>3.8953811908736786</c:v>
                </c:pt>
                <c:pt idx="11">
                  <c:v>2.8937117417918752</c:v>
                </c:pt>
                <c:pt idx="12">
                  <c:v>2.7824151363383414</c:v>
                </c:pt>
                <c:pt idx="13">
                  <c:v>1.669449081803005</c:v>
                </c:pt>
                <c:pt idx="14">
                  <c:v>1.4468558708959376</c:v>
                </c:pt>
                <c:pt idx="15">
                  <c:v>0.8347245409015025</c:v>
                </c:pt>
                <c:pt idx="16">
                  <c:v>0.7234279354479688</c:v>
                </c:pt>
                <c:pt idx="17">
                  <c:v>0.5564830272676683</c:v>
                </c:pt>
                <c:pt idx="18">
                  <c:v>0.5008347245409015</c:v>
                </c:pt>
                <c:pt idx="19">
                  <c:v>0.6121313299944352</c:v>
                </c:pt>
                <c:pt idx="20">
                  <c:v>3.2276015581524762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1-4A36-88C8-C0DE14AC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991264"/>
        <c:axId val="320989344"/>
      </c:barChart>
      <c:catAx>
        <c:axId val="32099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/>
                  <a:t>Area [</a:t>
                </a:r>
                <a:r>
                  <a:rPr lang="en-GB" sz="1000" b="0" i="0" u="none" strike="noStrike" baseline="0">
                    <a:effectLst/>
                  </a:rPr>
                  <a:t>m</a:t>
                </a:r>
                <a:r>
                  <a:rPr lang="en-GB" sz="1000" b="0" i="0" u="none" strike="noStrike" baseline="30000">
                    <a:effectLst/>
                  </a:rPr>
                  <a:t>2</a:t>
                </a:r>
                <a:r>
                  <a:rPr lang="en-GB" baseline="0"/>
                  <a:t>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89344"/>
        <c:crosses val="autoZero"/>
        <c:auto val="1"/>
        <c:lblAlgn val="ctr"/>
        <c:lblOffset val="100"/>
        <c:noMultiLvlLbl val="0"/>
      </c:catAx>
      <c:valAx>
        <c:axId val="3209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Airbnb Price (daily)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Sheet1!$I$13:$I$33</c:f>
              <c:strCache>
                <c:ptCount val="21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&gt;400</c:v>
                </c:pt>
              </c:strCache>
            </c:strRef>
          </c:cat>
          <c:val>
            <c:numRef>
              <c:f>Sheet1!$K$13:$K$33</c:f>
              <c:numCache>
                <c:formatCode>0.0</c:formatCode>
                <c:ptCount val="21"/>
                <c:pt idx="0">
                  <c:v>3.2549836358226716</c:v>
                </c:pt>
                <c:pt idx="1">
                  <c:v>14.07319250223148</c:v>
                </c:pt>
                <c:pt idx="2">
                  <c:v>24.736685510264802</c:v>
                </c:pt>
                <c:pt idx="3">
                  <c:v>20.499851234751564</c:v>
                </c:pt>
                <c:pt idx="4">
                  <c:v>13.127045522166023</c:v>
                </c:pt>
                <c:pt idx="5">
                  <c:v>6.9265099672716453</c:v>
                </c:pt>
                <c:pt idx="6">
                  <c:v>4.326093424576019</c:v>
                </c:pt>
                <c:pt idx="7">
                  <c:v>3.3739958345730439</c:v>
                </c:pt>
                <c:pt idx="8">
                  <c:v>1.77923237131806</c:v>
                </c:pt>
                <c:pt idx="9">
                  <c:v>1.7375781017554299</c:v>
                </c:pt>
                <c:pt idx="10">
                  <c:v>0.80333234156501043</c:v>
                </c:pt>
                <c:pt idx="11">
                  <c:v>0.48795001487652484</c:v>
                </c:pt>
                <c:pt idx="12">
                  <c:v>0.73192502231478729</c:v>
                </c:pt>
                <c:pt idx="13">
                  <c:v>0.33323415650104132</c:v>
                </c:pt>
                <c:pt idx="14">
                  <c:v>0.86878905087771496</c:v>
                </c:pt>
                <c:pt idx="15">
                  <c:v>0.14281463850044629</c:v>
                </c:pt>
                <c:pt idx="16">
                  <c:v>0.14281463850044629</c:v>
                </c:pt>
                <c:pt idx="17">
                  <c:v>0.33323415650104132</c:v>
                </c:pt>
                <c:pt idx="18">
                  <c:v>0.20827134781315082</c:v>
                </c:pt>
                <c:pt idx="19">
                  <c:v>0.30348110681344836</c:v>
                </c:pt>
                <c:pt idx="20">
                  <c:v>1.8089854210056531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0-4E16-B131-E36ED301A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0991264"/>
        <c:axId val="320989344"/>
      </c:barChart>
      <c:catAx>
        <c:axId val="32099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[</a:t>
                </a:r>
                <a:r>
                  <a:rPr lang="en-GB" sz="1000" b="0" i="0" u="none" strike="noStrike" baseline="0">
                    <a:effectLst/>
                  </a:rPr>
                  <a:t>€</a:t>
                </a:r>
                <a:r>
                  <a:rPr lang="en-GB" baseline="0"/>
                  <a:t>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89344"/>
        <c:crosses val="autoZero"/>
        <c:auto val="1"/>
        <c:lblAlgn val="ctr"/>
        <c:lblOffset val="100"/>
        <c:noMultiLvlLbl val="0"/>
      </c:catAx>
      <c:valAx>
        <c:axId val="32098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9812-51AC-D20F-D9B8-48F35DFA1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F6CE-FC23-34CD-7321-E05BB9D0C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36B0-AF21-056B-C92E-C3CE70F0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6DE1-3F96-4F18-5995-7CDA9575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9DD6-A44D-E184-D9D3-69B42034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6AB6-7B16-73EF-4394-B21D33E2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96E8-7DE8-494D-4917-A767C894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FF5C-7505-37B1-E7C7-C907A9F4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99CA-4F36-6A9C-6B3F-714114CE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AD6B-279C-E478-4406-2C531923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B38-162D-FF01-98AC-D3226FA1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55686-7CDC-B17F-BADF-017A1A45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2483-A412-1659-4B09-FDA0F30B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54D8-BC24-81C3-66F2-E23439D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A0CA-346B-79D0-8802-8D97C985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83B-036E-F65F-DFCB-90D08354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D8C1-6621-35DF-A7A2-3D20CBE2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7E56-A39F-E666-A12C-FCDDD0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588A-0C1C-600E-612A-3EC6AC9B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DEBD-B259-5480-C943-032870B8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9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36AE-0A50-019D-F20E-CB428629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BE197-8FB8-A7DD-BA26-874273DD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5E91-5D54-7308-A907-123C1CDD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4741-3789-BCF3-D555-9717D12F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28F1-3294-B771-70AC-A7A1EBF3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9698-3C58-E711-FD9B-27DBC257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674E-EF85-BC4F-405A-8CD20492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575B-55B3-17E4-530D-B8D365D9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5D2B1-937D-D647-54F7-B0E62D6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A014B-2729-AFB5-65E6-890E542A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F06C-884D-DE46-C9C2-4C772DCC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E6BC-E595-50F2-104C-7BC00B6F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8C1E-BA63-37B9-37D7-187EA189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82EE-3319-B9B4-4DA5-85D91852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668A4-5115-F1AB-23B4-4999CBCAD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0BE1-61B3-3494-ECCC-5D6A35AB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7718E-B55F-554C-C813-E69AB458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49A76-8B6E-E47F-11DA-BD469C9C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1C73A-2608-D893-8F46-147E662B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5CD1-AE72-8051-F827-D62731B4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C4979-E33E-3D4E-974E-6DD6D1CE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AAAA5-8429-E485-8A21-AF79C971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784E-E006-F5F7-6F3A-FD980C0E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3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9BAA-1564-0781-7419-1CB30170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B9ED5-AA72-5E32-58E2-935385E8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62A47-81BD-C3DC-205D-5DFDDE5B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6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140-44BC-79D5-C41C-C713CE7A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539D-F0AA-C701-B245-1115EA49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1935-F3D7-1C38-F526-7C07D2EB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299A0-5E0D-D901-593F-B4A5DFA1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F7C0B-2662-E0AD-2C8C-0EEECAD9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77F5-7C7D-8ED9-BCD1-634F5041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9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40A5-124A-B5CD-43C4-1465BD57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C97EE-50F2-0B4B-0D66-2C6482D8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ADA9-4F09-2BCA-0314-65854E44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C1B45-414E-8AA5-B263-F08B8DB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54E6-01F9-EAA2-6B4B-EFF95D0D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D1B9-1013-6C37-4256-66A6E0A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6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8972-B2DC-E1E7-4874-1164070D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D6D3-C280-B640-585D-1AE009FA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48F5-15E4-A8D5-6801-BD5AD645F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8F5C-CE6B-45B0-9E58-705BCCACB970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0B-526E-3E59-AEC1-A1EF33B1F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DE00-AFBE-FA39-B3F4-53DD9A84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942E-F8AC-4E72-BB55-5CCC4A06E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AAF2-5198-6AB5-A269-CA6DA457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 Housing in Portugal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0DEB-1F42-0D93-EAE0-C11AF3D2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i="1" dirty="0"/>
              <a:t>Everyone needs a roof over their head</a:t>
            </a:r>
          </a:p>
          <a:p>
            <a:pPr lvl="1"/>
            <a:r>
              <a:rPr lang="en-US" i="1" dirty="0"/>
              <a:t>How affordable is rental in Portugal for specific groups?</a:t>
            </a:r>
          </a:p>
          <a:p>
            <a:pPr lvl="1"/>
            <a:r>
              <a:rPr lang="en-US" i="1" dirty="0"/>
              <a:t>Influence of short-term rental to long term rental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(2021)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Enrichment</a:t>
            </a:r>
          </a:p>
          <a:p>
            <a:pPr lvl="2"/>
            <a:r>
              <a:rPr lang="en-US" dirty="0"/>
              <a:t>Dataset (Kaggle)</a:t>
            </a:r>
          </a:p>
          <a:p>
            <a:pPr lvl="2"/>
            <a:r>
              <a:rPr lang="en-US" dirty="0"/>
              <a:t>Dataset (Airbnb; Kaggle)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8C7D-49F3-42AC-8AC0-A1CC327B1E34}"/>
              </a:ext>
            </a:extLst>
          </p:cNvPr>
          <p:cNvSpPr txBox="1"/>
          <p:nvPr/>
        </p:nvSpPr>
        <p:spPr>
          <a:xfrm>
            <a:off x="3045754" y="6479901"/>
            <a:ext cx="61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Leticia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🏦</a:t>
            </a:r>
            <a:r>
              <a:rPr lang="en-US" dirty="0"/>
              <a:t>Ferreira | Alexandre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👾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docs-Calibri"/>
              </a:rPr>
              <a:t>Garanhão</a:t>
            </a:r>
            <a:r>
              <a:rPr lang="en-GB" b="0" i="0" dirty="0">
                <a:solidFill>
                  <a:srgbClr val="000000"/>
                </a:solidFill>
                <a:effectLst/>
                <a:latin typeface="docs-Calibri"/>
              </a:rPr>
              <a:t> </a:t>
            </a:r>
            <a:r>
              <a:rPr lang="en-US" dirty="0"/>
              <a:t>| Aris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🧪</a:t>
            </a:r>
            <a:r>
              <a:rPr lang="en-US" dirty="0"/>
              <a:t>Goulas</a:t>
            </a:r>
            <a:endParaRPr lang="en-GB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1A8B29D-F75C-5728-B9C6-022BC557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6" y="1753984"/>
            <a:ext cx="754054" cy="7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31C6-7381-E4E1-B24B-87B57233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6EBB0F-AAEC-D86E-E72A-6E89A938F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32788"/>
              </p:ext>
            </p:extLst>
          </p:nvPr>
        </p:nvGraphicFramePr>
        <p:xfrm>
          <a:off x="442456" y="2172372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9081C-D1C5-81FB-C970-D098B6C4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11061"/>
              </p:ext>
            </p:extLst>
          </p:nvPr>
        </p:nvGraphicFramePr>
        <p:xfrm>
          <a:off x="8029939" y="2556463"/>
          <a:ext cx="1102904" cy="149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601959823"/>
                    </a:ext>
                  </a:extLst>
                </a:gridCol>
                <a:gridCol w="518704">
                  <a:extLst>
                    <a:ext uri="{9D8B030D-6E8A-4147-A177-3AD203B41FA5}">
                      <a16:colId xmlns:a16="http://schemas.microsoft.com/office/drawing/2014/main" val="1874240433"/>
                    </a:ext>
                  </a:extLst>
                </a:gridCol>
              </a:tblGrid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Room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[%]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87807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T0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065376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838811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62620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4548993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885332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0993542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5+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664221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83530D-2026-4514-9772-C2C49C3B4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317949"/>
              </p:ext>
            </p:extLst>
          </p:nvPr>
        </p:nvGraphicFramePr>
        <p:xfrm>
          <a:off x="4493117" y="2155552"/>
          <a:ext cx="3599804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9370B-0A45-355A-46F7-9BD1E212C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7815"/>
              </p:ext>
            </p:extLst>
          </p:nvPr>
        </p:nvGraphicFramePr>
        <p:xfrm>
          <a:off x="10041751" y="2556463"/>
          <a:ext cx="1102904" cy="149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601959823"/>
                    </a:ext>
                  </a:extLst>
                </a:gridCol>
                <a:gridCol w="518704">
                  <a:extLst>
                    <a:ext uri="{9D8B030D-6E8A-4147-A177-3AD203B41FA5}">
                      <a16:colId xmlns:a16="http://schemas.microsoft.com/office/drawing/2014/main" val="1874240433"/>
                    </a:ext>
                  </a:extLst>
                </a:gridCol>
              </a:tblGrid>
              <a:tr h="187200"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[€/m</a:t>
                      </a:r>
                      <a:r>
                        <a:rPr lang="en-US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87807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4.39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065376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.80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838811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62620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4548993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6.04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885332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09935426"/>
                  </a:ext>
                </a:extLst>
              </a:tr>
              <a:tr h="187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Source: INE</a:t>
                      </a:r>
                      <a:endParaRPr lang="en-GB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66422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9FA168-4C30-A9BD-AF80-DAD431FF1238}"/>
              </a:ext>
            </a:extLst>
          </p:cNvPr>
          <p:cNvSpPr txBox="1"/>
          <p:nvPr/>
        </p:nvSpPr>
        <p:spPr>
          <a:xfrm>
            <a:off x="254411" y="4675552"/>
            <a:ext cx="430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Budget requirements?</a:t>
            </a:r>
          </a:p>
          <a:p>
            <a:pPr algn="ctr"/>
            <a:r>
              <a:rPr lang="en-US" dirty="0"/>
              <a:t>Quartiles: </a:t>
            </a:r>
            <a:r>
              <a:rPr lang="en-US" dirty="0">
                <a:solidFill>
                  <a:srgbClr val="00B050"/>
                </a:solidFill>
              </a:rPr>
              <a:t>Q1</a:t>
            </a:r>
            <a:r>
              <a:rPr lang="en-US" dirty="0"/>
              <a:t> (25%) at 820 € | </a:t>
            </a:r>
            <a:r>
              <a:rPr lang="en-US" dirty="0">
                <a:solidFill>
                  <a:srgbClr val="FF0000"/>
                </a:solidFill>
              </a:rPr>
              <a:t>Q2</a:t>
            </a:r>
            <a:r>
              <a:rPr lang="en-US" dirty="0"/>
              <a:t> at 1,300 €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0C115-FCBE-2632-A9CC-1D320971E4C9}"/>
              </a:ext>
            </a:extLst>
          </p:cNvPr>
          <p:cNvSpPr txBox="1"/>
          <p:nvPr/>
        </p:nvSpPr>
        <p:spPr>
          <a:xfrm>
            <a:off x="4827909" y="4669147"/>
            <a:ext cx="448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House types (room) rather equally distributed</a:t>
            </a:r>
          </a:p>
          <a:p>
            <a:pPr algn="ctr"/>
            <a:r>
              <a:rPr lang="en-US" dirty="0"/>
              <a:t>T1 – T2 –T3 | T0 limited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FE15A-74CE-4E4E-D0A5-4859A24BE4B6}"/>
              </a:ext>
            </a:extLst>
          </p:cNvPr>
          <p:cNvSpPr txBox="1"/>
          <p:nvPr/>
        </p:nvSpPr>
        <p:spPr>
          <a:xfrm>
            <a:off x="9961749" y="4678687"/>
            <a:ext cx="1461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€/m</a:t>
            </a:r>
            <a:r>
              <a:rPr lang="en-US" sz="1800" i="0" u="none" strike="noStrike" baseline="30000" dirty="0">
                <a:solidFill>
                  <a:srgbClr val="000000"/>
                </a:solidFill>
                <a:effectLst/>
              </a:rPr>
              <a:t>2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12.1 vs. 8.1</a:t>
            </a:r>
            <a:endParaRPr lang="en-US" dirty="0"/>
          </a:p>
          <a:p>
            <a:pPr algn="ctr"/>
            <a:r>
              <a:rPr lang="en-US" dirty="0"/>
              <a:t>(biased)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CB3CA-CDD0-3885-366B-C666BE59D1B6}"/>
              </a:ext>
            </a:extLst>
          </p:cNvPr>
          <p:cNvSpPr txBox="1"/>
          <p:nvPr/>
        </p:nvSpPr>
        <p:spPr>
          <a:xfrm>
            <a:off x="11219837" y="3538808"/>
            <a:ext cx="6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1A0DAB"/>
                </a:solidFill>
                <a:latin typeface="arial" panose="020B0604020202020204" pitchFamily="34" charset="0"/>
              </a:rPr>
              <a:t>😮</a:t>
            </a:r>
            <a:endParaRPr lang="en-US" dirty="0"/>
          </a:p>
          <a:p>
            <a:pPr algn="ctr"/>
            <a:r>
              <a:rPr lang="en-US" dirty="0"/>
              <a:t>+36%</a:t>
            </a:r>
            <a:endParaRPr lang="en-GB" dirty="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ADB28AE-16D6-FC20-28FB-263B0D1F88A3}"/>
              </a:ext>
            </a:extLst>
          </p:cNvPr>
          <p:cNvSpPr/>
          <p:nvPr/>
        </p:nvSpPr>
        <p:spPr>
          <a:xfrm>
            <a:off x="11181658" y="2908797"/>
            <a:ext cx="73152" cy="914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7401E7-03D1-9E73-082D-538BF32E9161}"/>
              </a:ext>
            </a:extLst>
          </p:cNvPr>
          <p:cNvCxnSpPr/>
          <p:nvPr/>
        </p:nvCxnSpPr>
        <p:spPr>
          <a:xfrm flipV="1">
            <a:off x="1524000" y="2639213"/>
            <a:ext cx="0" cy="133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1D42AE-1D58-6276-B794-E988BC99A5D6}"/>
              </a:ext>
            </a:extLst>
          </p:cNvPr>
          <p:cNvCxnSpPr/>
          <p:nvPr/>
        </p:nvCxnSpPr>
        <p:spPr>
          <a:xfrm flipV="1">
            <a:off x="1834179" y="2633835"/>
            <a:ext cx="0" cy="133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0A8F-A2D9-C76C-B0B0-0A51662B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5AAD06-D871-8753-0FE4-E6E4A2C7E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76700"/>
              </p:ext>
            </p:extLst>
          </p:nvPr>
        </p:nvGraphicFramePr>
        <p:xfrm>
          <a:off x="1563187" y="3054904"/>
          <a:ext cx="218490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72">
                  <a:extLst>
                    <a:ext uri="{9D8B030D-6E8A-4147-A177-3AD203B41FA5}">
                      <a16:colId xmlns:a16="http://schemas.microsoft.com/office/drawing/2014/main" val="4082098383"/>
                    </a:ext>
                  </a:extLst>
                </a:gridCol>
                <a:gridCol w="1215136">
                  <a:extLst>
                    <a:ext uri="{9D8B030D-6E8A-4147-A177-3AD203B41FA5}">
                      <a16:colId xmlns:a16="http://schemas.microsoft.com/office/drawing/2014/main" val="1022803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Popular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Lisboa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0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Cascais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228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F6E7F8-3748-0295-AA2E-F54A28D34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53105"/>
              </p:ext>
            </p:extLst>
          </p:nvPr>
        </p:nvGraphicFramePr>
        <p:xfrm>
          <a:off x="6154759" y="1851821"/>
          <a:ext cx="1986661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331">
                  <a:extLst>
                    <a:ext uri="{9D8B030D-6E8A-4147-A177-3AD203B41FA5}">
                      <a16:colId xmlns:a16="http://schemas.microsoft.com/office/drawing/2014/main" val="4082098383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022803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Cheap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[€/m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Setúbal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0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Braga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Santarém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228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DC15F0-CA16-AA92-C4A5-0B40C370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17911"/>
              </p:ext>
            </p:extLst>
          </p:nvPr>
        </p:nvGraphicFramePr>
        <p:xfrm>
          <a:off x="8623893" y="1846211"/>
          <a:ext cx="2038477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147">
                  <a:extLst>
                    <a:ext uri="{9D8B030D-6E8A-4147-A177-3AD203B41FA5}">
                      <a16:colId xmlns:a16="http://schemas.microsoft.com/office/drawing/2014/main" val="4082098383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022803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[€/m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Loulé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0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Cascais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Lisboa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228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DCB62E-B76B-9EAD-0259-19B7DC8A4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5333"/>
              </p:ext>
            </p:extLst>
          </p:nvPr>
        </p:nvGraphicFramePr>
        <p:xfrm>
          <a:off x="6154759" y="4750830"/>
          <a:ext cx="1986661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4331">
                  <a:extLst>
                    <a:ext uri="{9D8B030D-6E8A-4147-A177-3AD203B41FA5}">
                      <a16:colId xmlns:a16="http://schemas.microsoft.com/office/drawing/2014/main" val="4082098383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022803116"/>
                    </a:ext>
                  </a:extLst>
                </a:gridCol>
              </a:tblGrid>
              <a:tr h="155218"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[m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Setúbal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0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Santarém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228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01607C-4237-0522-71B3-6762E1D99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64385"/>
              </p:ext>
            </p:extLst>
          </p:nvPr>
        </p:nvGraphicFramePr>
        <p:xfrm>
          <a:off x="8623892" y="4750830"/>
          <a:ext cx="2038477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147">
                  <a:extLst>
                    <a:ext uri="{9D8B030D-6E8A-4147-A177-3AD203B41FA5}">
                      <a16:colId xmlns:a16="http://schemas.microsoft.com/office/drawing/2014/main" val="4082098383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022803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[m</a:t>
                      </a:r>
                      <a:r>
                        <a:rPr lang="en-GB" baseline="30000" dirty="0"/>
                        <a:t>2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3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Tavira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0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Loulé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Portimão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228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BE02963-1FC7-30BF-E749-EA3CBFE91F47}"/>
              </a:ext>
            </a:extLst>
          </p:cNvPr>
          <p:cNvSpPr/>
          <p:nvPr/>
        </p:nvSpPr>
        <p:spPr>
          <a:xfrm>
            <a:off x="1563187" y="3415428"/>
            <a:ext cx="2184908" cy="353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0EE03-F119-D203-58B1-64893CFE863E}"/>
              </a:ext>
            </a:extLst>
          </p:cNvPr>
          <p:cNvSpPr/>
          <p:nvPr/>
        </p:nvSpPr>
        <p:spPr>
          <a:xfrm>
            <a:off x="8623892" y="2955037"/>
            <a:ext cx="2038477" cy="353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178371D0-9629-F707-E19E-73E496AF7AD2}"/>
              </a:ext>
            </a:extLst>
          </p:cNvPr>
          <p:cNvSpPr/>
          <p:nvPr/>
        </p:nvSpPr>
        <p:spPr>
          <a:xfrm rot="5400000">
            <a:off x="8377855" y="1085349"/>
            <a:ext cx="73152" cy="4644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C0FEE-9A9D-2E27-87C5-1A2279990D8D}"/>
              </a:ext>
            </a:extLst>
          </p:cNvPr>
          <p:cNvSpPr txBox="1"/>
          <p:nvPr/>
        </p:nvSpPr>
        <p:spPr>
          <a:xfrm>
            <a:off x="7167864" y="3478987"/>
            <a:ext cx="18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Overall high: 12.1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BD2DF-6E12-2AC0-424A-A7531A292B7F}"/>
              </a:ext>
            </a:extLst>
          </p:cNvPr>
          <p:cNvSpPr txBox="1"/>
          <p:nvPr/>
        </p:nvSpPr>
        <p:spPr>
          <a:xfrm>
            <a:off x="7099314" y="6449237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Overall large: 176 (biased)</a:t>
            </a:r>
            <a:endParaRPr lang="en-GB" dirty="0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5C0F4ABD-F7BF-793B-2561-A5A6C93A6AAD}"/>
              </a:ext>
            </a:extLst>
          </p:cNvPr>
          <p:cNvSpPr/>
          <p:nvPr/>
        </p:nvSpPr>
        <p:spPr>
          <a:xfrm rot="5400000">
            <a:off x="8377855" y="4008293"/>
            <a:ext cx="73152" cy="4644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7951973-A227-2C40-054B-20C20C94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40" y="2651091"/>
            <a:ext cx="372344" cy="36868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914C9A2-0593-0996-D9B6-B0ACC7238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31" y="2651091"/>
            <a:ext cx="372344" cy="368686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DB9B940-F751-695F-D661-DD01B1530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6" y="2321174"/>
            <a:ext cx="372344" cy="368686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CF1F234F-0C55-608F-BCA4-1E4D65C156A7}"/>
              </a:ext>
            </a:extLst>
          </p:cNvPr>
          <p:cNvSpPr/>
          <p:nvPr/>
        </p:nvSpPr>
        <p:spPr>
          <a:xfrm>
            <a:off x="3793459" y="2987237"/>
            <a:ext cx="73152" cy="1692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09D5B-B10E-58CB-5295-90FDBE63F6F3}"/>
              </a:ext>
            </a:extLst>
          </p:cNvPr>
          <p:cNvSpPr txBox="1"/>
          <p:nvPr/>
        </p:nvSpPr>
        <p:spPr>
          <a:xfrm>
            <a:off x="3872198" y="3609378"/>
            <a:ext cx="75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Top20</a:t>
            </a:r>
            <a:endParaRPr lang="en-GB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F75F907-1681-BB59-DC32-1CAE7EF3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33" y="1376893"/>
            <a:ext cx="372344" cy="3686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F56922-B66D-4EF3-6BB3-C5A96D7BD462}"/>
              </a:ext>
            </a:extLst>
          </p:cNvPr>
          <p:cNvSpPr txBox="1"/>
          <p:nvPr/>
        </p:nvSpPr>
        <p:spPr>
          <a:xfrm>
            <a:off x="6626497" y="1322991"/>
            <a:ext cx="56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40C28"/>
                </a:solidFill>
                <a:effectLst/>
                <a:latin typeface="Google Sans"/>
              </a:rPr>
              <a:t>💶</a:t>
            </a:r>
            <a:endParaRPr lang="en-GB" sz="2800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3EDBAB6-5B5F-108B-6C91-80595C0D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67" y="2155972"/>
            <a:ext cx="45719" cy="3686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D05DDA-7BA1-6CD4-1FE5-701B8C0D2E64}"/>
              </a:ext>
            </a:extLst>
          </p:cNvPr>
          <p:cNvSpPr txBox="1"/>
          <p:nvPr/>
        </p:nvSpPr>
        <p:spPr>
          <a:xfrm>
            <a:off x="9169620" y="1005535"/>
            <a:ext cx="653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40C28"/>
                </a:solidFill>
                <a:effectLst/>
                <a:latin typeface="Google Sans"/>
              </a:rPr>
              <a:t>💶</a:t>
            </a:r>
            <a:endParaRPr lang="en-GB" sz="28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677587A-7346-84E2-3D2F-45CF9C382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36" y="1392741"/>
            <a:ext cx="372344" cy="3686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469C09-572C-D1C3-C52E-8A5E7A0D2299}"/>
              </a:ext>
            </a:extLst>
          </p:cNvPr>
          <p:cNvSpPr txBox="1"/>
          <p:nvPr/>
        </p:nvSpPr>
        <p:spPr>
          <a:xfrm>
            <a:off x="8973500" y="1338839"/>
            <a:ext cx="56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40C28"/>
                </a:solidFill>
                <a:effectLst/>
                <a:latin typeface="Google Sans"/>
              </a:rPr>
              <a:t>💶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B1E09-DC8A-C64C-FB47-C07DBFD55FF5}"/>
              </a:ext>
            </a:extLst>
          </p:cNvPr>
          <p:cNvSpPr txBox="1"/>
          <p:nvPr/>
        </p:nvSpPr>
        <p:spPr>
          <a:xfrm>
            <a:off x="9383626" y="1335769"/>
            <a:ext cx="653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40C28"/>
                </a:solidFill>
                <a:effectLst/>
                <a:latin typeface="Google Sans"/>
              </a:rPr>
              <a:t>💶</a:t>
            </a:r>
            <a:endParaRPr lang="en-GB" sz="2800"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A62215D-FD31-DE5E-77F0-0FDAF1067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28" y="4304838"/>
            <a:ext cx="372344" cy="368686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47E4318-2912-6524-198F-55C2C5B4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31" y="3939343"/>
            <a:ext cx="754054" cy="746646"/>
          </a:xfrm>
          <a:prstGeom prst="rect">
            <a:avLst/>
          </a:prstGeom>
        </p:spPr>
      </p:pic>
      <p:sp>
        <p:nvSpPr>
          <p:cNvPr id="31" name="Free-form: Shape 30">
            <a:extLst>
              <a:ext uri="{FF2B5EF4-FFF2-40B4-BE49-F238E27FC236}">
                <a16:creationId xmlns:a16="http://schemas.microsoft.com/office/drawing/2014/main" id="{3CD5AF8E-5725-5752-5B03-DC667DA3E6FE}"/>
              </a:ext>
            </a:extLst>
          </p:cNvPr>
          <p:cNvSpPr/>
          <p:nvPr/>
        </p:nvSpPr>
        <p:spPr>
          <a:xfrm>
            <a:off x="957293" y="3651069"/>
            <a:ext cx="590656" cy="1835331"/>
          </a:xfrm>
          <a:custGeom>
            <a:avLst/>
            <a:gdLst>
              <a:gd name="connsiteX0" fmla="*/ 427370 w 590656"/>
              <a:gd name="connsiteY0" fmla="*/ 0 h 1835331"/>
              <a:gd name="connsiteX1" fmla="*/ 35484 w 590656"/>
              <a:gd name="connsiteY1" fmla="*/ 398417 h 1835331"/>
              <a:gd name="connsiteX2" fmla="*/ 81204 w 590656"/>
              <a:gd name="connsiteY2" fmla="*/ 1580605 h 1835331"/>
              <a:gd name="connsiteX3" fmla="*/ 590656 w 590656"/>
              <a:gd name="connsiteY3" fmla="*/ 1835331 h 183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56" h="1835331">
                <a:moveTo>
                  <a:pt x="427370" y="0"/>
                </a:moveTo>
                <a:cubicBezTo>
                  <a:pt x="260274" y="67491"/>
                  <a:pt x="93178" y="134983"/>
                  <a:pt x="35484" y="398417"/>
                </a:cubicBezTo>
                <a:cubicBezTo>
                  <a:pt x="-22210" y="661851"/>
                  <a:pt x="-11325" y="1341119"/>
                  <a:pt x="81204" y="1580605"/>
                </a:cubicBezTo>
                <a:cubicBezTo>
                  <a:pt x="173733" y="1820091"/>
                  <a:pt x="382194" y="1827711"/>
                  <a:pt x="590656" y="183533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F33CDE-94EC-483F-0772-72CB07BAFAEF}"/>
              </a:ext>
            </a:extLst>
          </p:cNvPr>
          <p:cNvSpPr txBox="1"/>
          <p:nvPr/>
        </p:nvSpPr>
        <p:spPr>
          <a:xfrm>
            <a:off x="1594521" y="52821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60 m</a:t>
            </a:r>
            <a:r>
              <a:rPr lang="en-US" baseline="30000" dirty="0"/>
              <a:t>2</a:t>
            </a:r>
            <a:r>
              <a:rPr lang="en-US" dirty="0"/>
              <a:t> / 1070 </a:t>
            </a:r>
            <a:r>
              <a:rPr lang="en-GB" dirty="0"/>
              <a:t>€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3471-7C7C-4E32-C1AF-BE7C7DA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rental (Airbnb)</a:t>
            </a: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F987EB-822C-D442-7E00-7942831CB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346182"/>
              </p:ext>
            </p:extLst>
          </p:nvPr>
        </p:nvGraphicFramePr>
        <p:xfrm>
          <a:off x="442456" y="2169000"/>
          <a:ext cx="360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817E5F-E3B4-246A-3342-F453BF33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Intention: compare long-term to short-term housing</a:t>
            </a:r>
          </a:p>
          <a:p>
            <a:r>
              <a:rPr lang="en-US" dirty="0"/>
              <a:t>Q: how to relate prices (/day, /month)</a:t>
            </a:r>
          </a:p>
          <a:p>
            <a:r>
              <a:rPr lang="en-US" dirty="0"/>
              <a:t>Q: go from spatial analysis to localization (heat-maps) and see if it matches pattern with long-term</a:t>
            </a:r>
          </a:p>
          <a:p>
            <a:r>
              <a:rPr lang="en-US" dirty="0"/>
              <a:t>What went wrong?</a:t>
            </a:r>
          </a:p>
          <a:p>
            <a:pPr lvl="1"/>
            <a:r>
              <a:rPr lang="en-US" dirty="0"/>
              <a:t>Data cleaning and time-crunch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37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672-7EAC-6331-D7AE-7BD596A0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A7796-19C8-2D04-7D0A-EA8CBD4A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78" y="1940780"/>
            <a:ext cx="4568469" cy="370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08A0C-A423-7A6D-E060-9AAFC2A996F5}"/>
              </a:ext>
            </a:extLst>
          </p:cNvPr>
          <p:cNvSpPr txBox="1"/>
          <p:nvPr/>
        </p:nvSpPr>
        <p:spPr>
          <a:xfrm>
            <a:off x="6676045" y="2074457"/>
            <a:ext cx="49979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Rooms increase the price stronger than house area</a:t>
            </a:r>
          </a:p>
          <a:p>
            <a:endParaRPr lang="en-US" dirty="0"/>
          </a:p>
          <a:p>
            <a:r>
              <a:rPr lang="en-US" dirty="0"/>
              <a:t>Complex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Housestock</a:t>
            </a:r>
            <a:r>
              <a:rPr lang="en-US" dirty="0"/>
              <a:t> age (condition)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91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A0FF-7224-B68A-8FEF-E8A16E95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9E506-DD94-FC74-B4EC-8406C8386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1" t="43289" r="41489" b="25433"/>
          <a:stretch/>
        </p:blipFill>
        <p:spPr>
          <a:xfrm>
            <a:off x="1952608" y="1796454"/>
            <a:ext cx="3251784" cy="32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FFD8EC-247D-E66A-80EC-8981B3EB48E1}"/>
              </a:ext>
            </a:extLst>
          </p:cNvPr>
          <p:cNvSpPr txBox="1"/>
          <p:nvPr/>
        </p:nvSpPr>
        <p:spPr>
          <a:xfrm>
            <a:off x="6676045" y="2074457"/>
            <a:ext cx="4997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Captures the offer (counts)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Worked toward showing price (heat 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12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D61D-6B75-C8DC-42FB-6BAD769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follow-up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D1B2-7EFC-4B82-0BC0-F7AD3FB3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From cleaning to filtering</a:t>
            </a:r>
          </a:p>
          <a:p>
            <a:r>
              <a:rPr lang="en-US" dirty="0"/>
              <a:t>Geo-localization for connection with Airbnb</a:t>
            </a:r>
          </a:p>
          <a:p>
            <a:r>
              <a:rPr lang="en-US" dirty="0"/>
              <a:t>Time-dependence</a:t>
            </a:r>
          </a:p>
          <a:p>
            <a:r>
              <a:rPr lang="en-US" dirty="0"/>
              <a:t>Cross-check imperative (bias)</a:t>
            </a:r>
          </a:p>
          <a:p>
            <a:r>
              <a:rPr lang="en-US" dirty="0"/>
              <a:t>Didn’t go into actual question</a:t>
            </a:r>
          </a:p>
          <a:p>
            <a:endParaRPr lang="en-US" dirty="0"/>
          </a:p>
          <a:p>
            <a:r>
              <a:rPr lang="en-US" dirty="0"/>
              <a:t>What does the dataset capture?</a:t>
            </a:r>
          </a:p>
        </p:txBody>
      </p:sp>
    </p:spTree>
    <p:extLst>
      <p:ext uri="{BB962C8B-B14F-4D97-AF65-F5344CB8AC3E}">
        <p14:creationId xmlns:p14="http://schemas.microsoft.com/office/powerpoint/2010/main" val="331037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370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docs-Calibri</vt:lpstr>
      <vt:lpstr>Google Sans</vt:lpstr>
      <vt:lpstr>Office Theme</vt:lpstr>
      <vt:lpstr>Rental Housing in Portugal</vt:lpstr>
      <vt:lpstr>Trends</vt:lpstr>
      <vt:lpstr>Spatial analysis</vt:lpstr>
      <vt:lpstr>Short-term rental (Airbnb)</vt:lpstr>
      <vt:lpstr>Correlations</vt:lpstr>
      <vt:lpstr>Visualizations</vt:lpstr>
      <vt:lpstr>Conclusions &amp; 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is less :P</dc:title>
  <dc:creator>Aris Goulas</dc:creator>
  <cp:lastModifiedBy>Aris Goulas</cp:lastModifiedBy>
  <cp:revision>8</cp:revision>
  <dcterms:created xsi:type="dcterms:W3CDTF">2023-04-27T22:03:58Z</dcterms:created>
  <dcterms:modified xsi:type="dcterms:W3CDTF">2023-04-28T11:30:10Z</dcterms:modified>
</cp:coreProperties>
</file>