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5C9A2-605B-7248-8B09-F3237462455F}" v="64" dt="2025-09-22T14:58:02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 autoAdjust="0"/>
    <p:restoredTop sz="94665"/>
  </p:normalViewPr>
  <p:slideViewPr>
    <p:cSldViewPr snapToGrid="0">
      <p:cViewPr varScale="1">
        <p:scale>
          <a:sx n="120" d="100"/>
          <a:sy n="120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8591A-6118-46A5-95E4-FA93A8883F8F}" type="datetimeFigureOut">
              <a:rPr lang="en-US" smtClean="0"/>
              <a:t>9/18/25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AE5CD-9690-419F-9217-055A13D57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92913-EC9D-EE52-896A-78AB4A654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9895E3-1BC1-3758-BE1E-1607A42B32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EB2B02-6CC7-4FCD-5772-E6110E29C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DC560-0300-B08A-AF89-E943113122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AE5CD-9690-419F-9217-055A13D57F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7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E481-9208-24D2-7753-17E84D517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A843D-C634-538C-714C-151DD751F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57651-104F-F71C-1627-6E806EF4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03AA-B165-4ECD-8597-4BC7F5C0EE69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7E17-B3B7-E714-20D3-C4CFD80F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5AB2B-B598-094A-5AA1-D1359D1F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1BE6-4977-482C-88CF-DFC537B0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0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BF02-F46D-E4C3-DDE0-44572EB6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8BDF5-5A76-0BDB-012F-E32579C77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01C53-98E0-2D47-471F-9DBF36623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03AA-B165-4ECD-8597-4BC7F5C0EE69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2FFC9-C46C-85BF-DB73-23982BD6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8BF23-36FB-6666-A91F-E412ABCC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1BE6-4977-482C-88CF-DFC537B0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6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0E505-5DCC-4C57-96E3-9ED5C6C73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F62F3-8EC4-330A-086B-23AF7A8D8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26C0-1A29-24ED-40AA-F00FA499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03AA-B165-4ECD-8597-4BC7F5C0EE69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F5F7D-6C34-4AAB-22E4-F914004E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755A3-08B1-231E-8DEC-340F5D10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1BE6-4977-482C-88CF-DFC537B0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5F3B-8362-5DC5-21D2-9E099854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0485-851A-F119-AE31-3F6A01A31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559A-6328-E2EE-F61F-CA4145E2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03AA-B165-4ECD-8597-4BC7F5C0EE69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1F00-FE24-591F-B856-C8FA8E6B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99263-B6BE-C820-E9CC-E43FE178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1BE6-4977-482C-88CF-DFC537B0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5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ED56-BEF5-6891-B013-D08348E8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D4DB0-87A6-4162-137C-49669E31D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9C1D3-50CE-4384-69B5-566E69B7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03AA-B165-4ECD-8597-4BC7F5C0EE69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348D7-8364-58BB-73A8-1E328554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716C9-94A3-D258-5CC8-7D1B9251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1BE6-4977-482C-88CF-DFC537B0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6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DEF4-6807-F2C4-9178-ADF77EDE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9762-7999-70A7-ABD0-F63014861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7484B-1670-C5EB-2E34-EA610C99F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9478E-4680-4038-4D7A-C1758527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03AA-B165-4ECD-8597-4BC7F5C0EE69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6E256-C72C-C342-3EA2-C15BCFAF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91BF3-B523-BDC3-8A93-DA91EBAA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1BE6-4977-482C-88CF-DFC537B0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BA7D-5D5B-6C3D-9FE5-0021681B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C8E93-28D2-DD3F-C346-298913B83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46FCE-65ED-1A80-F32A-FCF30540D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D31EC-3848-A953-C2D3-11C9B4413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F2CBE-3296-5AE0-F931-70C67661B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BF2C4-69DA-FE36-197E-7AE48776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03AA-B165-4ECD-8597-4BC7F5C0EE69}" type="datetimeFigureOut">
              <a:rPr lang="en-US" smtClean="0"/>
              <a:t>9/18/25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A79DB-BD2F-579F-26A4-1A83296E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6175E-343D-644A-E905-51C9C725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1BE6-4977-482C-88CF-DFC537B0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6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D346-BEDF-CD00-3763-809323FA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D8AE7-A234-1E36-8BF2-4C246E52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03AA-B165-4ECD-8597-4BC7F5C0EE69}" type="datetimeFigureOut">
              <a:rPr lang="en-US" smtClean="0"/>
              <a:t>9/18/25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259CE-6185-F282-5621-BCB84D3D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F5BCE-02BA-7056-D9C8-720C31FC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1BE6-4977-482C-88CF-DFC537B0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8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04E56-1280-03E4-374B-50440C04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03AA-B165-4ECD-8597-4BC7F5C0EE69}" type="datetimeFigureOut">
              <a:rPr lang="en-US" smtClean="0"/>
              <a:t>9/18/25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D628E-8C0B-EA94-ED56-977EE182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3A99A-D3B2-AB5A-45F6-C60283EB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1BE6-4977-482C-88CF-DFC537B0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9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860C-0004-753B-EC1F-7140A754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125D7-2652-E36D-E28D-2CE5D91BA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5ACD6-93B3-CA36-4EA7-674F25E75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32421-9901-E1F6-B2B9-9EB5CD18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03AA-B165-4ECD-8597-4BC7F5C0EE69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CCC4A-1D08-442B-827E-5C6E9F8C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28347-AA50-56BC-D5BB-4C346C46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1BE6-4977-482C-88CF-DFC537B0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3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524C-45F5-9BAD-BAAE-4672A724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84EBB-21C1-55DB-4E9B-10A46E7B0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8880B-252B-ED35-9EFE-6937377D9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2FD17-EB68-9C19-5FBC-22FC6A79A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03AA-B165-4ECD-8597-4BC7F5C0EE69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2F6B3-325C-A24F-F50B-AA01C9C7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A167A-8F00-4DCC-B37D-4C7A3B88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41BE6-4977-482C-88CF-DFC537B0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4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328BD-985C-EF5E-9183-E1B4793C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0CD3A-E19B-7D22-EE06-B2775A819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B078C-4A96-80FB-2D79-8E464B66C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303AA-B165-4ECD-8597-4BC7F5C0EE69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FD62C-2C3E-DA0A-756C-DEDA2D283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606E-76E4-B0A9-7B9D-B3DAAEFAB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841BE6-4977-482C-88CF-DFC537B03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6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ations.iadb.org/en/buyer-market-power-and-exchange-rate-pass-throug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ations.iadb.org/en/research-insights-what-are-downstream-consequences-non-tariff-barriers-argentina" TargetMode="External"/><Relationship Id="rId5" Type="http://schemas.openxmlformats.org/officeDocument/2006/relationships/hyperlink" Target="https://publications.iadb.org/en/publications/english/viewer/Bank-Loans-Trade-Credit-and-Export-Prices-Evidence-from-Exchange-Rate-Shocks-in-China.pdf" TargetMode="External"/><Relationship Id="rId4" Type="http://schemas.openxmlformats.org/officeDocument/2006/relationships/hyperlink" Target="https://publications.iadb.org/en/consequences-non-tariff-trade-barriers-theory-and-evidence-import-licenses-argentina-preliminar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6981E-4DA8-0C2C-4CA1-481101038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u="sng" dirty="0"/>
              <a:t>Self-Assessment 2025 &amp; Work Plan 2026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D597E-6C4F-79E3-13F3-7260439C3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Leticia Juarez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81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66C81-39E8-8CDC-7A44-E9B56F9C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CB92-93F2-D3D7-9965-5BBB9239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2020" y="62798"/>
            <a:ext cx="2371061" cy="2445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i="1" dirty="0"/>
              <a:t>Self-Assessment 2025 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6DCD099-7F68-364E-1D89-919B98E17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472244"/>
              </p:ext>
            </p:extLst>
          </p:nvPr>
        </p:nvGraphicFramePr>
        <p:xfrm>
          <a:off x="0" y="307347"/>
          <a:ext cx="12099851" cy="655065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84702">
                  <a:extLst>
                    <a:ext uri="{9D8B030D-6E8A-4147-A177-3AD203B41FA5}">
                      <a16:colId xmlns:a16="http://schemas.microsoft.com/office/drawing/2014/main" val="3549561886"/>
                    </a:ext>
                  </a:extLst>
                </a:gridCol>
                <a:gridCol w="8115149">
                  <a:extLst>
                    <a:ext uri="{9D8B030D-6E8A-4147-A177-3AD203B41FA5}">
                      <a16:colId xmlns:a16="http://schemas.microsoft.com/office/drawing/2014/main" val="3266592061"/>
                    </a:ext>
                  </a:extLst>
                </a:gridCol>
              </a:tblGrid>
              <a:tr h="125654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549036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467753"/>
                  </a:ext>
                </a:extLst>
              </a:tr>
              <a:tr h="13507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Knowledge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u="sng" dirty="0"/>
                        <a:t>Working papers / Submitted Papers [Waiting for journals]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1 - Buyer Market Power and Exchange Rate Pass-through                                 [</a:t>
                      </a:r>
                      <a:r>
                        <a:rPr lang="en-US" sz="1000" dirty="0">
                          <a:hlinkClick r:id="rId3"/>
                        </a:rPr>
                        <a:t>RG-E1963 IDB-WP-01628</a:t>
                      </a:r>
                      <a:r>
                        <a:rPr lang="en-US" sz="1000" dirty="0"/>
                        <a:t>]</a:t>
                      </a:r>
                    </a:p>
                    <a:p>
                      <a:r>
                        <a:rPr lang="en-US" sz="1000" dirty="0"/>
                        <a:t>2 - The Consequences of Non-Tariff Trade Barriers                                              [</a:t>
                      </a:r>
                      <a:r>
                        <a:rPr lang="en-US" sz="1000" dirty="0">
                          <a:hlinkClick r:id="rId4"/>
                        </a:rPr>
                        <a:t>RG-K1089 - IDB-WP-01629</a:t>
                      </a:r>
                      <a:r>
                        <a:rPr lang="en-US" sz="1000" dirty="0"/>
                        <a:t>] </a:t>
                      </a:r>
                    </a:p>
                    <a:p>
                      <a:endParaRPr lang="en-US" sz="1000" u="sng" dirty="0"/>
                    </a:p>
                    <a:p>
                      <a:r>
                        <a:rPr lang="en-US" sz="1000" u="sng" dirty="0"/>
                        <a:t>Discussion Papers</a:t>
                      </a:r>
                      <a:endParaRPr lang="en-US" sz="1000" u="none" dirty="0"/>
                    </a:p>
                    <a:p>
                      <a:r>
                        <a:rPr lang="en-US" sz="1000" u="none" dirty="0"/>
                        <a:t>1 - Bank Loans, Trade Credit and Export Prices   </a:t>
                      </a:r>
                      <a:r>
                        <a:rPr lang="en-US" sz="1000" u="none" dirty="0">
                          <a:sym typeface="Wingdings" pitchFamily="2" charset="2"/>
                        </a:rPr>
                        <a:t> </a:t>
                      </a:r>
                      <a:r>
                        <a:rPr lang="en-US" sz="1000" u="none" baseline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will send as WP2025           </a:t>
                      </a:r>
                      <a:r>
                        <a:rPr lang="en-US" sz="1000" u="none" dirty="0"/>
                        <a:t>[</a:t>
                      </a:r>
                      <a:r>
                        <a:rPr lang="en-US" sz="1000" dirty="0">
                          <a:solidFill>
                            <a:srgbClr val="467886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IDB-DP-1060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] </a:t>
                      </a:r>
                      <a:r>
                        <a:rPr lang="en-US" sz="1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           [Mainly working on these two projects]</a:t>
                      </a:r>
                    </a:p>
                    <a:p>
                      <a:r>
                        <a:rPr lang="en-US" sz="1000" dirty="0"/>
                        <a:t>2 - The Financial Channel of Tax Amnesties      </a:t>
                      </a:r>
                      <a:r>
                        <a:rPr lang="en-US" sz="1000" u="none" dirty="0">
                          <a:sym typeface="Wingdings" pitchFamily="2" charset="2"/>
                        </a:rPr>
                        <a:t> </a:t>
                      </a:r>
                      <a:r>
                        <a:rPr lang="en-US" sz="1000" u="none" dirty="0"/>
                        <a:t>sent as DP2025</a:t>
                      </a:r>
                      <a:r>
                        <a:rPr lang="en-US" sz="1000" dirty="0"/>
                        <a:t>                      [John already has it]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10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000" dirty="0"/>
                        <a:t>See state of my research agenda on next 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53935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endParaRPr lang="en-US" sz="300" dirty="0"/>
                    </a:p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105138"/>
                  </a:ext>
                </a:extLst>
              </a:tr>
              <a:tr h="19829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Dissemination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u="sng" dirty="0"/>
                        <a:t>Blogs</a:t>
                      </a:r>
                      <a:r>
                        <a:rPr lang="en-US" sz="1000" dirty="0"/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none" dirty="0"/>
                        <a:t>Bank Loans, Trade Credit and Export Prices.                                                      </a:t>
                      </a:r>
                      <a:r>
                        <a:rPr lang="en-US" sz="1000" dirty="0"/>
                        <a:t>[Steve already has it] </a:t>
                      </a:r>
                      <a:r>
                        <a:rPr lang="en-US" sz="1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-&gt; Address comments once returned</a:t>
                      </a:r>
                      <a:endParaRPr lang="en-US" sz="1000" u="non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The Financial Channel of Tax Amnesties                                               </a:t>
                      </a:r>
                      <a:r>
                        <a:rPr lang="en-US" sz="1000" u="none" dirty="0"/>
                        <a:t>                </a:t>
                      </a:r>
                      <a:r>
                        <a:rPr lang="en-US" sz="1000" dirty="0"/>
                        <a:t>[Steve already has it] </a:t>
                      </a:r>
                      <a:r>
                        <a:rPr lang="en-US" sz="1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-&gt; Address comments once returned</a:t>
                      </a:r>
                    </a:p>
                    <a:p>
                      <a:r>
                        <a:rPr lang="en-US" sz="1000" u="sng" dirty="0"/>
                        <a:t>Research Insights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Downstream Consequences of Non-tariff Barriers                                                     </a:t>
                      </a:r>
                      <a:r>
                        <a:rPr lang="en-US" sz="1000" dirty="0">
                          <a:hlinkClick r:id="rId6"/>
                        </a:rPr>
                        <a:t>[Link]</a:t>
                      </a:r>
                      <a:endParaRPr lang="en-US" sz="10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none" dirty="0"/>
                        <a:t>Bank Loans, Trade Credit and Export Prices                                                         </a:t>
                      </a:r>
                      <a:r>
                        <a:rPr lang="en-US" sz="1000" dirty="0"/>
                        <a:t>[IDB-CB-01104] </a:t>
                      </a:r>
                      <a:r>
                        <a:rPr lang="en-US" sz="1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-&gt; Address comments once returned</a:t>
                      </a:r>
                      <a:endParaRPr lang="en-US" sz="1000" u="sng" dirty="0"/>
                    </a:p>
                    <a:p>
                      <a:r>
                        <a:rPr lang="en-US" sz="1000" u="sng" dirty="0"/>
                        <a:t>Conferences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Organization of WAIFS 2025 Conference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Discussion: 1) World Bank Public Finance Conference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                           2) Washington Area International Trade Symposium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Presentations: EEA-ESSEM, ESWC, </a:t>
                      </a:r>
                      <a:r>
                        <a:rPr lang="en-US" sz="10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LACEA</a:t>
                      </a:r>
                      <a:endParaRPr lang="en-US" sz="1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u="sng" dirty="0"/>
                        <a:t>Referee Reports</a:t>
                      </a:r>
                      <a:r>
                        <a:rPr lang="en-US" sz="1000" dirty="0"/>
                        <a:t>: AEJ Macro, American Economic Review,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416768"/>
                  </a:ext>
                </a:extLst>
              </a:tr>
              <a:tr h="18549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87776"/>
                  </a:ext>
                </a:extLst>
              </a:tr>
              <a:tr h="13507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Collaboration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Collaborations with PTI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Awarded competitive ESW 2025-2026 with INT  [Co Christian Volpe]: Uruguay Project                                               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Collaborations with SPD</a:t>
                      </a:r>
                      <a:r>
                        <a:rPr lang="en-US" sz="1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Impact Evaluation Design Week: VUCE project Argentina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Collaboration with IFD/CMF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FDI in Latin America –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 2025: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Chapter on Buyer Market Power with Rodolfo Stucchi &amp; Alessandro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Mafiolli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 Report 2025/2026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Chapter 5 - External Accounts </a:t>
                      </a:r>
                      <a:r>
                        <a:rPr lang="en-US" sz="10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-&gt; Nov 2025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Collaboration with Countries: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- Country Institutional and Policy Evaluation (CIPE): Nicaragua, Haiti, Honduras.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                                - IAMCs: Belize, Nicaragua, El Salvador, Guyana, Uruguay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Advice on OPCs:</a:t>
                      </a:r>
                      <a:r>
                        <a:rPr lang="en-US" sz="10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[OP-2788], [OP-2767]</a:t>
                      </a:r>
                      <a:endParaRPr lang="en-US" sz="10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03149"/>
                  </a:ext>
                </a:extLst>
              </a:tr>
              <a:tr h="1413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942590"/>
                  </a:ext>
                </a:extLst>
              </a:tr>
              <a:tr h="10366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Corporate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u="sng" dirty="0"/>
                        <a:t>RES Conference 2025: </a:t>
                      </a:r>
                      <a:r>
                        <a:rPr lang="en-US" sz="1000" dirty="0"/>
                        <a:t>Announcement + Sessions Paper Selections + Award Selection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u="sng" dirty="0"/>
                        <a:t>Internal Referees</a:t>
                      </a:r>
                      <a:r>
                        <a:rPr lang="en-US" sz="1000" u="none" dirty="0"/>
                        <a:t>:  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) RES Working Paper (done)  (ii) Gender Division Working Paper</a:t>
                      </a:r>
                      <a:r>
                        <a:rPr lang="en-US" sz="1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 -&gt; due October 2025</a:t>
                      </a:r>
                      <a:r>
                        <a:rPr lang="en-US" sz="1000" dirty="0"/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sng" dirty="0"/>
                        <a:t>Research Assistants Program</a:t>
                      </a:r>
                      <a:r>
                        <a:rPr lang="en-US" sz="1000" dirty="0"/>
                        <a:t>: - 2 mentees in the Buddy Program 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                                                             - Research Assistants Filter CVs Pool (August 2025)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u="sng" dirty="0"/>
                        <a:t>Hiring</a:t>
                      </a:r>
                      <a:r>
                        <a:rPr lang="en-US" sz="1000" u="none" dirty="0"/>
                        <a:t>: </a:t>
                      </a:r>
                      <a:r>
                        <a:rPr lang="en-US" sz="1000" dirty="0"/>
                        <a:t>- Junior Job Market Hiring Committee and Senior Job Market Hiring Candidate Selection 2024-2025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               - Junior Job Market Hiring Committee</a:t>
                      </a:r>
                      <a:r>
                        <a:rPr lang="en-US" sz="10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sz="1000" dirty="0"/>
                        <a:t>and G2/G3/G4 Job Market Hiring Candidate Selection Panel 2025/2026 </a:t>
                      </a:r>
                      <a:r>
                        <a:rPr lang="en-US" sz="10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-&gt; Oct 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44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3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E85D-870E-E31A-EF39-05E779B0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615"/>
            <a:ext cx="11960909" cy="3920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/>
              <a:t>Research</a:t>
            </a:r>
            <a:r>
              <a:rPr lang="en-US" dirty="0"/>
              <a:t> </a:t>
            </a:r>
            <a:r>
              <a:rPr lang="en-US" sz="3100" dirty="0"/>
              <a:t>Agenda 2025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C87495-C9EF-7CD4-4FD4-F79D89BCD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0429"/>
              </p:ext>
            </p:extLst>
          </p:nvPr>
        </p:nvGraphicFramePr>
        <p:xfrm>
          <a:off x="0" y="703269"/>
          <a:ext cx="12192000" cy="581810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41784">
                  <a:extLst>
                    <a:ext uri="{9D8B030D-6E8A-4147-A177-3AD203B41FA5}">
                      <a16:colId xmlns:a16="http://schemas.microsoft.com/office/drawing/2014/main" val="557861183"/>
                    </a:ext>
                  </a:extLst>
                </a:gridCol>
                <a:gridCol w="3140581">
                  <a:extLst>
                    <a:ext uri="{9D8B030D-6E8A-4147-A177-3AD203B41FA5}">
                      <a16:colId xmlns:a16="http://schemas.microsoft.com/office/drawing/2014/main" val="4237684432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3780302440"/>
                    </a:ext>
                  </a:extLst>
                </a:gridCol>
                <a:gridCol w="988828">
                  <a:extLst>
                    <a:ext uri="{9D8B030D-6E8A-4147-A177-3AD203B41FA5}">
                      <a16:colId xmlns:a16="http://schemas.microsoft.com/office/drawing/2014/main" val="3208185555"/>
                    </a:ext>
                  </a:extLst>
                </a:gridCol>
                <a:gridCol w="829339">
                  <a:extLst>
                    <a:ext uri="{9D8B030D-6E8A-4147-A177-3AD203B41FA5}">
                      <a16:colId xmlns:a16="http://schemas.microsoft.com/office/drawing/2014/main" val="3725498722"/>
                    </a:ext>
                  </a:extLst>
                </a:gridCol>
                <a:gridCol w="659219">
                  <a:extLst>
                    <a:ext uri="{9D8B030D-6E8A-4147-A177-3AD203B41FA5}">
                      <a16:colId xmlns:a16="http://schemas.microsoft.com/office/drawing/2014/main" val="1829406155"/>
                    </a:ext>
                  </a:extLst>
                </a:gridCol>
                <a:gridCol w="861237">
                  <a:extLst>
                    <a:ext uri="{9D8B030D-6E8A-4147-A177-3AD203B41FA5}">
                      <a16:colId xmlns:a16="http://schemas.microsoft.com/office/drawing/2014/main" val="2476668822"/>
                    </a:ext>
                  </a:extLst>
                </a:gridCol>
                <a:gridCol w="2516370">
                  <a:extLst>
                    <a:ext uri="{9D8B030D-6E8A-4147-A177-3AD203B41FA5}">
                      <a16:colId xmlns:a16="http://schemas.microsoft.com/office/drawing/2014/main" val="236081028"/>
                    </a:ext>
                  </a:extLst>
                </a:gridCol>
              </a:tblGrid>
              <a:tr h="315897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/>
                        <a:t>Topics</a:t>
                      </a:r>
                      <a:endParaRPr lang="en-US" sz="16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/>
                        <a:t>Title</a:t>
                      </a:r>
                      <a:endParaRPr lang="en-US" sz="16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/>
                        <a:t>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/>
                        <a:t>Blog/RI </a:t>
                      </a:r>
                      <a:endParaRPr lang="en-US" sz="16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/>
                        <a:t>WP</a:t>
                      </a:r>
                      <a:endParaRPr lang="en-US" sz="16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/>
                        <a:t>Draft</a:t>
                      </a:r>
                      <a:endParaRPr lang="en-US" sz="1600" b="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Coauthors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410823"/>
                  </a:ext>
                </a:extLst>
              </a:tr>
              <a:tr h="18964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71075"/>
                  </a:ext>
                </a:extLst>
              </a:tr>
              <a:tr h="229743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Trade &amp; Market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  Buyer Market Power &amp; Exchange Rate 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Working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Single Author</a:t>
                      </a:r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84288"/>
                  </a:ext>
                </a:extLst>
              </a:tr>
              <a:tr h="519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  Downstream Consequences on Non-tariff barriers</a:t>
                      </a:r>
                      <a:br>
                        <a:rPr lang="en-US" sz="1000" dirty="0"/>
                      </a:br>
                      <a:br>
                        <a:rPr lang="en-US" sz="1000" dirty="0"/>
                      </a:br>
                      <a:r>
                        <a:rPr lang="en-US" sz="1000" dirty="0"/>
                        <a:t>3  Managers’ Expectations in productive firms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  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4  Rules of Origin and Market Power                                                                                                 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Working Paper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Preliminary Results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Exploring Idea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2024</a:t>
                      </a:r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2025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Yes</a:t>
                      </a:r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Ezequiel Garcia (PUC-Chile) &amp; Federico Bernini (UBA)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Matthieu Pedemonte (IDB) &amp; Sebastiao Benete (Illinois)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Jose Ramon Moran (Banco Central Mexico)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010970"/>
                  </a:ext>
                </a:extLst>
              </a:tr>
              <a:tr h="18964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47677"/>
                  </a:ext>
                </a:extLst>
              </a:tr>
              <a:tr h="51692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Credit Markets</a:t>
                      </a:r>
                      <a:endParaRPr lang="en-US" sz="1600" dirty="0"/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 Trade Credit and Exchange Rate PT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Finishing Draft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E(2025)</a:t>
                      </a:r>
                      <a:endParaRPr lang="en-US" sz="1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E(2025)</a:t>
                      </a:r>
                      <a:endParaRPr lang="en-US" sz="1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2025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E(2025) – Early 2026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George Qu (IMF - RES) &amp; Xiaosheng Guo (Michigan)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46830"/>
                  </a:ext>
                </a:extLst>
              </a:tr>
              <a:tr h="3810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 Financial Channel of Tax Amnesties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Finishing Draft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E(2025)</a:t>
                      </a:r>
                      <a:endParaRPr lang="en-US" sz="1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E(2025)</a:t>
                      </a:r>
                      <a:endParaRPr lang="en-US" sz="1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E(2025)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Paula Donaldson (UCSD), </a:t>
                      </a:r>
                      <a:r>
                        <a:rPr lang="en-US" sz="100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Ezequiel Garcia (PUC-Chile) &amp; Federico Bernini (UBA</a:t>
                      </a:r>
                      <a:r>
                        <a:rPr lang="en-US" sz="100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034678"/>
                  </a:ext>
                </a:extLst>
              </a:tr>
              <a:tr h="18964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14000"/>
                  </a:ext>
                </a:extLst>
              </a:tr>
              <a:tr h="516922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/>
                        <a:t>Labor Macro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  Occupation Restructuration &amp; Great Recession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Promising Results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E(2025)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Elizabeth Forsythe (Illinois) &amp; Anahid Bauer (IMT-BS)</a:t>
                      </a:r>
                      <a:endParaRPr lang="en-US" sz="10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45483"/>
                  </a:ext>
                </a:extLst>
              </a:tr>
              <a:tr h="3733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  Inflation inequality and endogenous labor supply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Exploring Idea</a:t>
                      </a:r>
                      <a:endParaRPr lang="en-US" sz="10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Caitlin Hegarty (Williams)</a:t>
                      </a:r>
                      <a:endParaRPr lang="en-US" sz="10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021629"/>
                  </a:ext>
                </a:extLst>
              </a:tr>
              <a:tr h="1896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204258"/>
                  </a:ext>
                </a:extLst>
              </a:tr>
              <a:tr h="516922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Trade Networks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  MNC environmental effects on supply chains (ESW)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Promising Results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E(2025)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Christian Volpe (IDB) &amp; Ezequiel Garcia (PUC-Chile)</a:t>
                      </a:r>
                      <a:endParaRPr lang="en-US" sz="10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606181"/>
                  </a:ext>
                </a:extLst>
              </a:tr>
              <a:tr h="3733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  Market power in Networks &amp; shock resilience in DR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Cleaning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Marvin (IRS-DR)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753724"/>
                  </a:ext>
                </a:extLst>
              </a:tr>
              <a:tr h="186648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926373"/>
                  </a:ext>
                </a:extLst>
              </a:tr>
              <a:tr h="373333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Informality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10  Informal Transport in Mexico City &amp; Inequality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Exploring Idea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Jordan Mosqueda (UCSD)</a:t>
                      </a:r>
                      <a:endParaRPr lang="en-US" sz="10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8634"/>
                  </a:ext>
                </a:extLst>
              </a:tr>
              <a:tr h="3733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  Tax Compliance &amp; Government Revenue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Exploring Idea</a:t>
                      </a:r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Fernando Arce (FED-Chicago)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9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29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9267F-46DC-4EF3-B9B1-4B8ED5E7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Work Plan 2026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C560-6D38-F09F-7A62-BC3A53F9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356" y="451352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900" u="sng" dirty="0"/>
              <a:t>Research Goals</a:t>
            </a:r>
            <a:endParaRPr lang="en-US" sz="900" dirty="0"/>
          </a:p>
          <a:p>
            <a:r>
              <a:rPr lang="en-US" sz="900" dirty="0"/>
              <a:t>2 IDB Working papers</a:t>
            </a:r>
          </a:p>
          <a:p>
            <a:r>
              <a:rPr lang="en-US" sz="900" dirty="0"/>
              <a:t>2 R&amp;Rs</a:t>
            </a:r>
          </a:p>
          <a:p>
            <a:r>
              <a:rPr lang="en-US" sz="900" dirty="0"/>
              <a:t>Work on drafts for 2 projects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u="sng" dirty="0"/>
              <a:t>Dissemination</a:t>
            </a:r>
          </a:p>
          <a:p>
            <a:r>
              <a:rPr lang="en-US" sz="900" dirty="0"/>
              <a:t>2 Blog posts</a:t>
            </a:r>
          </a:p>
          <a:p>
            <a:r>
              <a:rPr lang="en-US" sz="900" dirty="0"/>
              <a:t>2 Research Insights</a:t>
            </a:r>
          </a:p>
          <a:p>
            <a:r>
              <a:rPr lang="en-US" sz="900" dirty="0"/>
              <a:t>Macro Report Chapter 2026/2027</a:t>
            </a:r>
          </a:p>
          <a:p>
            <a:r>
              <a:rPr lang="en-US" sz="900" dirty="0"/>
              <a:t>Organizing team of WAIFS 2026</a:t>
            </a:r>
          </a:p>
          <a:p>
            <a:r>
              <a:rPr lang="en-US" sz="900" dirty="0"/>
              <a:t>At least 3 external conferences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u="sng" dirty="0"/>
              <a:t>Collaboration</a:t>
            </a:r>
          </a:p>
          <a:p>
            <a:r>
              <a:rPr lang="en-US" sz="900" kern="1200" dirty="0">
                <a:latin typeface="+mn-lt"/>
                <a:ea typeface="+mn-ea"/>
                <a:cs typeface="+mn-cs"/>
              </a:rPr>
              <a:t>IAMC: Nicaragua, El Salvador, Guyana </a:t>
            </a:r>
          </a:p>
          <a:p>
            <a:r>
              <a:rPr lang="en-US" sz="900" dirty="0"/>
              <a:t>Completing ESW with PTI</a:t>
            </a:r>
          </a:p>
          <a:p>
            <a:r>
              <a:rPr lang="en-US" sz="900" dirty="0"/>
              <a:t>Participate in Hiring Panel</a:t>
            </a:r>
          </a:p>
          <a:p>
            <a:r>
              <a:rPr lang="en-US" sz="900" dirty="0"/>
              <a:t>Look to collaborate with another division  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u="sng" dirty="0"/>
              <a:t>Corporative</a:t>
            </a:r>
          </a:p>
          <a:p>
            <a:r>
              <a:rPr lang="en-US" sz="900" dirty="0"/>
              <a:t>2 mentees for the buddy program</a:t>
            </a:r>
          </a:p>
          <a:p>
            <a:r>
              <a:rPr lang="en-US" sz="900" dirty="0"/>
              <a:t>1+ Internal Presentations (Brown Bags)</a:t>
            </a:r>
          </a:p>
          <a:p>
            <a:pPr marL="0" indent="0"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330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15081</TotalTime>
  <Words>790</Words>
  <Application>Microsoft Macintosh PowerPoint</Application>
  <PresentationFormat>Widescreen</PresentationFormat>
  <Paragraphs>127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Wingdings</vt:lpstr>
      <vt:lpstr>Office Theme</vt:lpstr>
      <vt:lpstr>Self-Assessment 2025 &amp; Work Plan 2026</vt:lpstr>
      <vt:lpstr>Self-Assessment 2025 </vt:lpstr>
      <vt:lpstr>Research Agenda 2025</vt:lpstr>
      <vt:lpstr>Work Plan 2026</vt:lpstr>
    </vt:vector>
  </TitlesOfParts>
  <Company>Inter-American Development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Juarez, Leticia</dc:creator>
  <cp:lastModifiedBy>Juarez, Leticia</cp:lastModifiedBy>
  <cp:revision>3</cp:revision>
  <dcterms:created xsi:type="dcterms:W3CDTF">2025-02-04T23:44:30Z</dcterms:created>
  <dcterms:modified xsi:type="dcterms:W3CDTF">2025-09-22T14:59:13Z</dcterms:modified>
</cp:coreProperties>
</file>