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Inconsolata"/>
      <p:regular r:id="rId24"/>
      <p:bold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Inconsolat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Inconsolata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mastertech.tech/tecnologia/programacao-orientada-objetos-o-que-isso-significa/" TargetMode="External"/><Relationship Id="rId3" Type="http://schemas.openxmlformats.org/officeDocument/2006/relationships/hyperlink" Target="https://blog.mastertech.tech/tecnologia/programacao-orientada-objetos-o-que-isso-significa/" TargetMode="External"/><Relationship Id="rId4" Type="http://schemas.openxmlformats.org/officeDocument/2006/relationships/hyperlink" Target="https://analisereal.com/introducao-a-analise-de-dados-com-r/" TargetMode="External"/><Relationship Id="rId5" Type="http://schemas.openxmlformats.org/officeDocument/2006/relationships/hyperlink" Target="https://www.r-project.org/" TargetMode="External"/><Relationship Id="rId6" Type="http://schemas.openxmlformats.org/officeDocument/2006/relationships/hyperlink" Target="https://www.r-project.org/" TargetMode="External"/><Relationship Id="rId7" Type="http://schemas.openxmlformats.org/officeDocument/2006/relationships/hyperlink" Target="https://www.rstudio.com/products/rstudio/rstudio/download" TargetMode="External"/><Relationship Id="rId8" Type="http://schemas.openxmlformats.org/officeDocument/2006/relationships/hyperlink" Target="https://www.rstudio.com/products/rstudio/rstudio/download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mastertech.tech/tecnologia/programacao-orientada-objetos-o-que-isso-significa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coladedados.org/tutoriais/o-que-sao-dado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estatistico.com.br/analise-exploratoria-de-dados/" TargetMode="External"/><Relationship Id="rId3" Type="http://schemas.openxmlformats.org/officeDocument/2006/relationships/hyperlink" Target="https://oestatistico.com.br/analise-exploratoria-de-dado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estatistico.com.br/analise-exploratoria-de-dados/" TargetMode="External"/><Relationship Id="rId3" Type="http://schemas.openxmlformats.org/officeDocument/2006/relationships/hyperlink" Target="https://oestatistico.com.br/analise-exploratoria-de-dado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ae80d2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ae80d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d90443a1_0_3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d90443a1_0_3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R é uma linguagem e ambiente para análise estatística e produção de gráficos desenvolvida pelos estatísticos Ross Ihaka e Robert Gentleman na década de 90 quando precisavam utilizar programas pagos em seus projetos. R oferece uma grande variedade de estatísticas (modelagem linear e não-linear, testes estatísticos clássicos, análise de séries temporais, classificação, agrupamento, etc.) e técnicas gráficas extensíveis, que fornecem uma rota de código aberto para que haja participações entre programadores</a:t>
            </a:r>
            <a:b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“RStudio é um conjunto de ferramentas integradas projetadas para ajudá-lo a ser mais produtivo com R. Ele inclui um console, editor de destaque de sintaxe que suporta execução de código direto e uma variedade de ferramentas robustas para traçar, visualizar histórico, depurar e gerenciar seu espaço de trabalho.” – R Studio</a:t>
            </a:r>
            <a:br>
              <a:rPr i="1" lang="en-GB" sz="1000">
                <a:solidFill>
                  <a:srgbClr val="666666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i="1" lang="en-GB" sz="1000">
                <a:solidFill>
                  <a:srgbClr val="666666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Links úteis:</a:t>
            </a:r>
            <a:b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000" u="sng">
                <a:solidFill>
                  <a:srgbClr val="365899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https://blog.mastertech.tech/tecnologia/programacao-orientada-objetos-o-que-isso-signific</a:t>
            </a:r>
            <a:r>
              <a:rPr lang="en-GB" u="sng">
                <a:solidFill>
                  <a:srgbClr val="365899"/>
                </a:solidFill>
                <a:hlinkClick r:id="rId3"/>
              </a:rPr>
              <a:t>a/</a:t>
            </a:r>
            <a:br>
              <a:rPr lang="en-GB" sz="1000">
                <a:solidFill>
                  <a:srgbClr val="3658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000" u="sng">
                <a:solidFill>
                  <a:srgbClr val="36589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https://analisereal.com/introducao-a-analise-de-dados-com-r/</a:t>
            </a:r>
            <a:r>
              <a:rPr lang="en-GB" sz="1000">
                <a:solidFill>
                  <a:srgbClr val="3658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b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Baixar o R: </a:t>
            </a:r>
            <a:r>
              <a:rPr lang="en-GB" sz="1000" u="sng">
                <a:solidFill>
                  <a:srgbClr val="365899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https://www.r-project.org/</a:t>
            </a:r>
            <a:endParaRPr sz="1000" u="sng">
              <a:solidFill>
                <a:srgbClr val="365899"/>
              </a:solidFill>
              <a:latin typeface="Roboto"/>
              <a:ea typeface="Roboto"/>
              <a:cs typeface="Roboto"/>
              <a:sym typeface="Roboto"/>
              <a:hlinkClick r:id="rId6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 &gt; Escolha o servidor da UFPR (Brazil) &gt; Seu sistema operacional (no caso Windows) &gt; Install R for the first time &gt; Download R … for Windows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AutoNum type="arabicPeriod"/>
            </a:pPr>
            <a:r>
              <a:rPr lang="en-GB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Baixar o R Studio: </a:t>
            </a:r>
            <a:r>
              <a:rPr lang="en-GB" sz="1000" u="sng">
                <a:solidFill>
                  <a:srgbClr val="365899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https://www.rstudio.com/products/rstudio/rstudio/download</a:t>
            </a:r>
            <a:endParaRPr sz="1000" u="sng">
              <a:solidFill>
                <a:srgbClr val="365899"/>
              </a:solidFill>
              <a:latin typeface="Roboto"/>
              <a:ea typeface="Roboto"/>
              <a:cs typeface="Roboto"/>
              <a:sym typeface="Roboto"/>
              <a:hlinkClick r:id="rId8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Installers for Supported Platforms &gt; Seu sistema operacional (no caso Windows)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0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b7f306e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b7f306e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d90443a1_0_2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d90443a1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d90443a1_0_18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d90443a1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Links úteis: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2"/>
              </a:rPr>
              <a:t>https://blog.mastertech.tech/tecnologia/programacao-orientada-objetos-o-que-isso-significa/</a:t>
            </a: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b7f306e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b7f306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b7cd5739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b7cd573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b7cd5739_1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b7cd5739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F72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que você pode dizer sobre essas bolas? Elas são bolas de tênis, correto? Logo, um dos primeiros dados que temos é que elas são usadas para o tênis, um tipo de esporte. Isso já nos ajuda a classificá-las numa taxonomia. Mas há mais coisas. Sabemos a cor delas: verde. A condição delas: usada. Todas têm um tamanho, há um número determinado delas, provavelmente elas têm uma valor monetário, e por aí vai. Mesmo os objetos mais comuns levam com eles um monte de dados. Você, também. Você tem um nome, sobrenome, uma data de nascimento, peso, altura, nacionalidade e etc. Tudo isso são dados. Pelo exemplo das bolas, já é possível ver que há diferentes tipos de dados. As duas principais categorias são dados qualitativos e dados quantitativos.</a:t>
            </a:r>
            <a:br>
              <a:rPr lang="en-GB" sz="1000">
                <a:solidFill>
                  <a:srgbClr val="5F72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-GB" sz="1000">
                <a:solidFill>
                  <a:srgbClr val="5F72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000">
                <a:solidFill>
                  <a:srgbClr val="5F72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adaptado de: </a:t>
            </a:r>
            <a:r>
              <a:rPr lang="en-GB" sz="1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https://escoladedados.org/tutoriais/o-que-sao-dados/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b7cd5739_1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b7cd5739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b7cd5739_1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b7cd573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b7f306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b7f30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b7f306e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b7f306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Links úteis:</a:t>
            </a:r>
            <a:br>
              <a:rPr lang="en-GB" sz="1000" u="sng">
                <a:solidFill>
                  <a:schemeClr val="hlink"/>
                </a:solidFill>
                <a:hlinkClick r:id="rId2"/>
              </a:rPr>
            </a:br>
            <a:r>
              <a:rPr lang="en-GB" sz="1000" u="sng">
                <a:solidFill>
                  <a:schemeClr val="hlink"/>
                </a:solidFill>
                <a:hlinkClick r:id="rId3"/>
              </a:rPr>
              <a:t>https://oestatistico.com.br/analise-exploratoria-de-dados/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b7f306e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b7f306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Links úteis:</a:t>
            </a:r>
            <a:br>
              <a:rPr lang="en-GB" sz="1000" u="sng">
                <a:solidFill>
                  <a:schemeClr val="hlink"/>
                </a:solidFill>
                <a:hlinkClick r:id="rId2"/>
              </a:rPr>
            </a:br>
            <a:r>
              <a:rPr lang="en-GB" sz="1000" u="sng">
                <a:solidFill>
                  <a:schemeClr val="hlink"/>
                </a:solidFill>
                <a:hlinkClick r:id="rId3"/>
              </a:rPr>
              <a:t>https://oestatistico.com.br/analise-exploratoria-de-dados/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b7f306e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b7f306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http://r4ds.had.co.nz/index.html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856150" y="2162413"/>
            <a:ext cx="74142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b="1" i="0" sz="10000" u="none" cap="none" strike="noStrike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856150" y="1518088"/>
            <a:ext cx="74142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856150" y="3539313"/>
            <a:ext cx="74142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2285875"/>
            <a:ext cx="82296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  <a:defRPr sz="1800">
                <a:solidFill>
                  <a:srgbClr val="2D2D2D"/>
                </a:solidFill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  <a:defRPr sz="1800">
                <a:solidFill>
                  <a:srgbClr val="2D2D2D"/>
                </a:solidFill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■"/>
              <a:defRPr sz="1800">
                <a:solidFill>
                  <a:srgbClr val="2D2D2D"/>
                </a:solidFill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  <a:defRPr>
                <a:solidFill>
                  <a:srgbClr val="2D2D2D"/>
                </a:solidFill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  <a:defRPr>
                <a:solidFill>
                  <a:srgbClr val="2D2D2D"/>
                </a:solidFill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■"/>
              <a:defRPr>
                <a:solidFill>
                  <a:srgbClr val="2D2D2D"/>
                </a:solidFill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  <a:defRPr>
                <a:solidFill>
                  <a:srgbClr val="2D2D2D"/>
                </a:solidFill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  <a:defRPr>
                <a:solidFill>
                  <a:srgbClr val="2D2D2D"/>
                </a:solidFill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■"/>
              <a:defRPr>
                <a:solidFill>
                  <a:srgbClr val="2D2D2D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2" type="subTitle"/>
          </p:nvPr>
        </p:nvSpPr>
        <p:spPr>
          <a:xfrm>
            <a:off x="457250" y="1332775"/>
            <a:ext cx="8229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Image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886175" y="5943175"/>
            <a:ext cx="580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Imag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695575" y="785525"/>
            <a:ext cx="3991200" cy="53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rpo 1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rpo 2">
  <p:cSld name="TITLE_AND_BODY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119913"/>
            <a:ext cx="9144000" cy="1417500"/>
          </a:xfrm>
          <a:prstGeom prst="rect">
            <a:avLst/>
          </a:prstGeom>
          <a:solidFill>
            <a:srgbClr val="BE1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0" y="0"/>
            <a:ext cx="9144000" cy="1417500"/>
          </a:xfrm>
          <a:prstGeom prst="rect">
            <a:avLst/>
          </a:prstGeom>
          <a:solidFill>
            <a:srgbClr val="CCC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rpo 3">
  <p:cSld name="TITLE_AND_BODY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119913"/>
            <a:ext cx="9144000" cy="1417500"/>
          </a:xfrm>
          <a:prstGeom prst="rect">
            <a:avLst/>
          </a:prstGeom>
          <a:solidFill>
            <a:srgbClr val="BE1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1417500"/>
          </a:xfrm>
          <a:prstGeom prst="rect">
            <a:avLst/>
          </a:prstGeom>
          <a:solidFill>
            <a:srgbClr val="CCC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rpo 4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0" y="119913"/>
            <a:ext cx="9144000" cy="1417500"/>
          </a:xfrm>
          <a:prstGeom prst="rect">
            <a:avLst/>
          </a:prstGeom>
          <a:solidFill>
            <a:srgbClr val="BE1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0" y="0"/>
            <a:ext cx="9144000" cy="1417500"/>
          </a:xfrm>
          <a:prstGeom prst="rect">
            <a:avLst/>
          </a:prstGeom>
          <a:solidFill>
            <a:srgbClr val="CCC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_6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836400" y="4042933"/>
            <a:ext cx="7490400" cy="210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9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/>
          <p:nvPr/>
        </p:nvSpPr>
        <p:spPr>
          <a:xfrm>
            <a:off x="4308425" y="410667"/>
            <a:ext cx="4527600" cy="6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2285875"/>
            <a:ext cx="82296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  <a:defRPr sz="1800">
                <a:solidFill>
                  <a:srgbClr val="2D2D2D"/>
                </a:solidFill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  <a:defRPr sz="1800">
                <a:solidFill>
                  <a:srgbClr val="2D2D2D"/>
                </a:solidFill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■"/>
              <a:defRPr sz="1800">
                <a:solidFill>
                  <a:srgbClr val="2D2D2D"/>
                </a:solidFill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  <a:defRPr>
                <a:solidFill>
                  <a:srgbClr val="2D2D2D"/>
                </a:solidFill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  <a:defRPr>
                <a:solidFill>
                  <a:srgbClr val="2D2D2D"/>
                </a:solidFill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■"/>
              <a:defRPr>
                <a:solidFill>
                  <a:srgbClr val="2D2D2D"/>
                </a:solidFill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  <a:defRPr>
                <a:solidFill>
                  <a:srgbClr val="2D2D2D"/>
                </a:solidFill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○"/>
              <a:defRPr>
                <a:solidFill>
                  <a:srgbClr val="2D2D2D"/>
                </a:solidFill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■"/>
              <a:defRPr>
                <a:solidFill>
                  <a:srgbClr val="2D2D2D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457250" y="1332775"/>
            <a:ext cx="82296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>
                <a:solidFill>
                  <a:srgbClr val="8C8C8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AUTOLAYOUT_11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2"/>
          <p:cNvSpPr/>
          <p:nvPr/>
        </p:nvSpPr>
        <p:spPr>
          <a:xfrm>
            <a:off x="4308425" y="410667"/>
            <a:ext cx="4527600" cy="6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Image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86175" y="5943175"/>
            <a:ext cx="580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pequen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idx="1" type="body"/>
          </p:nvPr>
        </p:nvSpPr>
        <p:spPr>
          <a:xfrm>
            <a:off x="4695575" y="785525"/>
            <a:ext cx="3991200" cy="53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0" y="0"/>
            <a:ext cx="9144000" cy="48657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0" y="0"/>
            <a:ext cx="9144000" cy="4865700"/>
          </a:xfrm>
          <a:prstGeom prst="rect">
            <a:avLst/>
          </a:prstGeom>
          <a:solidFill>
            <a:srgbClr val="F682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type="ctrTitle"/>
          </p:nvPr>
        </p:nvSpPr>
        <p:spPr>
          <a:xfrm>
            <a:off x="628650" y="2061006"/>
            <a:ext cx="7886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5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628651" y="5110609"/>
            <a:ext cx="50292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6821F"/>
              </a:buClr>
              <a:buSzPts val="3000"/>
              <a:buFont typeface="Arial"/>
              <a:buNone/>
              <a:defRPr b="0" i="0" sz="2800" u="none" cap="none" strike="noStrike">
                <a:solidFill>
                  <a:srgbClr val="F6821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628650" y="6356350"/>
            <a:ext cx="24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486150" y="6356350"/>
            <a:ext cx="217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057900" y="6356350"/>
            <a:ext cx="24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rgbClr val="F682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 txBox="1"/>
          <p:nvPr>
            <p:ph type="title"/>
          </p:nvPr>
        </p:nvSpPr>
        <p:spPr>
          <a:xfrm>
            <a:off x="453325" y="0"/>
            <a:ext cx="80619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628651" y="1825625"/>
            <a:ext cx="3125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60709"/>
              </a:buClr>
              <a:buSzPts val="3000"/>
              <a:buFont typeface="Arial"/>
              <a:buNone/>
              <a:defRPr b="0" i="0" sz="1600" u="none" cap="none" strike="noStrike">
                <a:solidFill>
                  <a:srgbClr val="06070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6070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6070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60709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6070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60709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6070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60709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6070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628650" y="6356350"/>
            <a:ext cx="24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486150" y="6356350"/>
            <a:ext cx="217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057900" y="6356350"/>
            <a:ext cx="24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TITLE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0"/>
            <a:ext cx="9144000" cy="48657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0" y="0"/>
            <a:ext cx="9144000" cy="4865700"/>
          </a:xfrm>
          <a:prstGeom prst="rect">
            <a:avLst/>
          </a:prstGeom>
          <a:solidFill>
            <a:srgbClr val="F682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ctrTitle"/>
          </p:nvPr>
        </p:nvSpPr>
        <p:spPr>
          <a:xfrm>
            <a:off x="628650" y="2061006"/>
            <a:ext cx="7886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5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28651" y="5110609"/>
            <a:ext cx="50292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6821F"/>
              </a:buClr>
              <a:buSzPts val="3000"/>
              <a:buFont typeface="Arial"/>
              <a:buNone/>
              <a:defRPr b="0" i="0" sz="2800" u="none" cap="none" strike="noStrike">
                <a:solidFill>
                  <a:srgbClr val="F6821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628650" y="6356350"/>
            <a:ext cx="24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486150" y="6356350"/>
            <a:ext cx="217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057900" y="6356350"/>
            <a:ext cx="24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856150" y="2162413"/>
            <a:ext cx="74142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b="1" i="0" sz="10000" u="none" cap="none" strike="noStrike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  <a:defRPr b="0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ctrTitle"/>
          </p:nvPr>
        </p:nvSpPr>
        <p:spPr>
          <a:xfrm>
            <a:off x="856150" y="1518088"/>
            <a:ext cx="74142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56150" y="3539313"/>
            <a:ext cx="74142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r4ds.had.co.nz/#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goo.gl/Y7DG4y" TargetMode="External"/><Relationship Id="rId6" Type="http://schemas.openxmlformats.org/officeDocument/2006/relationships/hyperlink" Target="https://goo.gl/ZXJij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inkedin.com/in/letiiciaam" TargetMode="External"/><Relationship Id="rId4" Type="http://schemas.openxmlformats.org/officeDocument/2006/relationships/hyperlink" Target="http://linkedin.com/in/letiiciaam" TargetMode="External"/><Relationship Id="rId5" Type="http://schemas.openxmlformats.org/officeDocument/2006/relationships/hyperlink" Target="https://github.com/leticiamachad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BBB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617250" y="2589300"/>
            <a:ext cx="96405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Análise de dados em R</a:t>
            </a:r>
            <a:endParaRPr sz="6000"/>
          </a:p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 flipH="1">
            <a:off x="4057500" y="3746500"/>
            <a:ext cx="41073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MARIA LETÍCIA MACHADO</a:t>
            </a:r>
            <a:br>
              <a:rPr lang="en-GB"/>
            </a:br>
            <a:r>
              <a:rPr lang="en-GB"/>
              <a:t>AGOSTO, 2018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98" name="Google Shape;98;p23"/>
          <p:cNvSpPr txBox="1"/>
          <p:nvPr>
            <p:ph type="ctrTitle"/>
          </p:nvPr>
        </p:nvSpPr>
        <p:spPr>
          <a:xfrm>
            <a:off x="617250" y="2102325"/>
            <a:ext cx="73380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Mulheres da Ciência 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5760" l="0" r="0" t="5751"/>
          <a:stretch/>
        </p:blipFill>
        <p:spPr>
          <a:xfrm>
            <a:off x="4308425" y="410667"/>
            <a:ext cx="4527600" cy="601560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32"/>
          <p:cNvSpPr txBox="1"/>
          <p:nvPr>
            <p:ph idx="4294967295" type="body"/>
          </p:nvPr>
        </p:nvSpPr>
        <p:spPr>
          <a:xfrm>
            <a:off x="343950" y="2097675"/>
            <a:ext cx="59244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Ambiente</a:t>
            </a:r>
            <a:r>
              <a:rPr b="1" lang="en-GB" sz="2400">
                <a:solidFill>
                  <a:srgbClr val="42A6B2"/>
                </a:solidFill>
              </a:rPr>
              <a:t> </a:t>
            </a: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R </a:t>
            </a:r>
            <a:b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lang="en-GB" sz="2800" u="sng">
                <a:solidFill>
                  <a:srgbClr val="365899"/>
                </a:solidFill>
                <a:highlight>
                  <a:srgbClr val="FFFFFF"/>
                </a:highlight>
                <a:hlinkClick r:id="rId5"/>
              </a:rPr>
              <a:t>https://goo.gl/Y7DG4y</a:t>
            </a: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) </a:t>
            </a:r>
            <a:b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</a:br>
            <a:b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Rstudio </a:t>
            </a:r>
            <a:b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(</a:t>
            </a:r>
            <a:r>
              <a:rPr lang="en-GB" sz="2800" u="sng">
                <a:solidFill>
                  <a:srgbClr val="365899"/>
                </a:solidFill>
                <a:highlight>
                  <a:srgbClr val="FFFFFF"/>
                </a:highlight>
                <a:hlinkClick r:id="rId6"/>
              </a:rPr>
              <a:t>https://goo.gl/ZXJijR</a:t>
            </a:r>
            <a:r>
              <a:rPr lang="en-GB" sz="2800">
                <a:solidFill>
                  <a:schemeClr val="dk2"/>
                </a:solidFill>
                <a:highlight>
                  <a:srgbClr val="FFFFFF"/>
                </a:highlight>
              </a:rPr>
              <a:t>)</a:t>
            </a:r>
            <a:br>
              <a:rPr b="1" lang="en-GB" sz="2800">
                <a:solidFill>
                  <a:srgbClr val="42A6B2"/>
                </a:solidFill>
              </a:rPr>
            </a:br>
            <a:endParaRPr sz="28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idx="4294967295" type="body"/>
          </p:nvPr>
        </p:nvSpPr>
        <p:spPr>
          <a:xfrm>
            <a:off x="457200" y="1743425"/>
            <a:ext cx="87879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2A6B2"/>
                </a:solidFill>
              </a:rPr>
              <a:t>#1 Operações matemáticas</a:t>
            </a:r>
            <a:br>
              <a:rPr b="1" lang="en-GB" sz="2400">
                <a:solidFill>
                  <a:srgbClr val="42A6B2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1 + 5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360-35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38*2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40/9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2^3</a:t>
            </a:r>
            <a:br>
              <a:rPr lang="en-GB" sz="2400">
                <a:solidFill>
                  <a:srgbClr val="000000"/>
                </a:solidFill>
              </a:rPr>
            </a:br>
            <a:br>
              <a:rPr lang="en-GB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</p:txBody>
      </p:sp>
      <p:sp>
        <p:nvSpPr>
          <p:cNvPr id="160" name="Google Shape;160;p33"/>
          <p:cNvSpPr txBox="1"/>
          <p:nvPr>
            <p:ph idx="4294967295" type="title"/>
          </p:nvPr>
        </p:nvSpPr>
        <p:spPr>
          <a:xfrm>
            <a:off x="457200" y="331800"/>
            <a:ext cx="8686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22770"/>
                </a:solidFill>
              </a:rPr>
              <a:t>5 comandos básicos</a:t>
            </a:r>
            <a:endParaRPr>
              <a:solidFill>
                <a:srgbClr val="B22770"/>
              </a:solidFill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59450" y="4343150"/>
            <a:ext cx="87834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42A6B2"/>
                </a:solidFill>
                <a:latin typeface="Lato"/>
                <a:ea typeface="Lato"/>
                <a:cs typeface="Lato"/>
                <a:sym typeface="Lato"/>
              </a:rPr>
              <a:t>#2 Atribuir valores a objetos 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salario &lt;- 4500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gastos &lt;- 3100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poupanca &lt;- 4500-3100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idx="4294967295" type="body"/>
          </p:nvPr>
        </p:nvSpPr>
        <p:spPr>
          <a:xfrm>
            <a:off x="457200" y="1757450"/>
            <a:ext cx="87879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2A6B2"/>
                </a:solidFill>
              </a:rPr>
              <a:t>#3 Requisitar informações</a:t>
            </a:r>
            <a:br>
              <a:rPr b="1" lang="en-GB" sz="2400">
                <a:solidFill>
                  <a:srgbClr val="42A6B2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print(poupanca)</a:t>
            </a:r>
            <a:br>
              <a:rPr lang="en-GB" sz="2400">
                <a:solidFill>
                  <a:srgbClr val="000000"/>
                </a:solidFill>
              </a:rPr>
            </a:br>
            <a:br>
              <a:rPr lang="en-GB" sz="2400">
                <a:solidFill>
                  <a:srgbClr val="000000"/>
                </a:solidFill>
              </a:rPr>
            </a:br>
            <a:endParaRPr sz="2400"/>
          </a:p>
        </p:txBody>
      </p:sp>
      <p:sp>
        <p:nvSpPr>
          <p:cNvPr id="167" name="Google Shape;167;p34"/>
          <p:cNvSpPr txBox="1"/>
          <p:nvPr>
            <p:ph idx="4294967295" type="title"/>
          </p:nvPr>
        </p:nvSpPr>
        <p:spPr>
          <a:xfrm>
            <a:off x="457200" y="331800"/>
            <a:ext cx="86868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22770"/>
                </a:solidFill>
              </a:rPr>
              <a:t>5 comandos básicos</a:t>
            </a:r>
            <a:endParaRPr>
              <a:solidFill>
                <a:srgbClr val="B22770"/>
              </a:solidFill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457200" y="3000450"/>
            <a:ext cx="8080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42A6B2"/>
                </a:solidFill>
                <a:latin typeface="Lato"/>
                <a:ea typeface="Lato"/>
                <a:cs typeface="Lato"/>
                <a:sym typeface="Lato"/>
              </a:rPr>
              <a:t>#4 Guardar mais de um dado 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transacoes_bancarias&lt;- c (salario, gastos, poupanca)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457200" y="4272875"/>
            <a:ext cx="6984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42A6B2"/>
                </a:solidFill>
                <a:latin typeface="Lato"/>
                <a:ea typeface="Lato"/>
                <a:cs typeface="Lato"/>
                <a:sym typeface="Lato"/>
              </a:rPr>
              <a:t>#5 Plotar informações num gráfico</a:t>
            </a:r>
            <a:br>
              <a:rPr b="1" lang="en-GB" sz="2400">
                <a:solidFill>
                  <a:srgbClr val="42A6B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plot(transacoes_bancarias)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plot(transacoes_bancarias, type=”l”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?plot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 b="0" l="9277" r="9269" t="0"/>
          <a:stretch/>
        </p:blipFill>
        <p:spPr>
          <a:xfrm>
            <a:off x="4308425" y="410667"/>
            <a:ext cx="4527601" cy="6015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BBB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2" type="body"/>
          </p:nvPr>
        </p:nvSpPr>
        <p:spPr>
          <a:xfrm flipH="1">
            <a:off x="1295400" y="3746500"/>
            <a:ext cx="68694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Maria Letícia Machado</a:t>
            </a:r>
            <a:br>
              <a:rPr b="1" lang="en-GB" sz="3000">
                <a:solidFill>
                  <a:srgbClr val="FFFFFF"/>
                </a:solidFill>
              </a:rPr>
            </a:br>
            <a:br>
              <a:rPr b="1" lang="en-GB" sz="3000">
                <a:solidFill>
                  <a:srgbClr val="FFFFFF"/>
                </a:solidFill>
              </a:rPr>
            </a:br>
            <a:r>
              <a:rPr lang="en-GB" sz="2500">
                <a:solidFill>
                  <a:srgbClr val="FFFFFF"/>
                </a:solidFill>
                <a:uFill>
                  <a:noFill/>
                </a:uFill>
                <a:hlinkClick r:id="rId3"/>
              </a:rPr>
              <a:t>Linkedin: letiiciaam</a:t>
            </a:r>
            <a:br>
              <a:rPr lang="en-GB" sz="2500">
                <a:solidFill>
                  <a:srgbClr val="FFFFFF"/>
                </a:solidFill>
                <a:uFill>
                  <a:noFill/>
                </a:uFill>
                <a:hlinkClick r:id="rId4"/>
              </a:rPr>
            </a:br>
            <a:r>
              <a:rPr lang="en-GB" sz="2500">
                <a:solidFill>
                  <a:srgbClr val="FFFFFF"/>
                </a:solidFill>
                <a:uFill>
                  <a:noFill/>
                </a:uFill>
                <a:hlinkClick r:id="rId5"/>
              </a:rPr>
              <a:t>Github: leticiamachado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4294967295" type="title"/>
          </p:nvPr>
        </p:nvSpPr>
        <p:spPr>
          <a:xfrm>
            <a:off x="457200" y="3317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22770"/>
                </a:solidFill>
              </a:rPr>
              <a:t>A oficina</a:t>
            </a:r>
            <a:endParaRPr>
              <a:solidFill>
                <a:srgbClr val="B22770"/>
              </a:solidFill>
            </a:endParaRPr>
          </a:p>
        </p:txBody>
      </p:sp>
      <p:sp>
        <p:nvSpPr>
          <p:cNvPr id="104" name="Google Shape;104;p24"/>
          <p:cNvSpPr txBox="1"/>
          <p:nvPr>
            <p:ph idx="4294967295" type="body"/>
          </p:nvPr>
        </p:nvSpPr>
        <p:spPr>
          <a:xfrm>
            <a:off x="457200" y="1771525"/>
            <a:ext cx="82296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 que é e para que serve a </a:t>
            </a:r>
            <a:r>
              <a:rPr b="1" lang="en-GB" sz="2000"/>
              <a:t>análise exploratória de dados</a:t>
            </a:r>
            <a:endParaRPr b="1"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Como a</a:t>
            </a:r>
            <a:r>
              <a:rPr b="1" lang="en-GB" sz="2000"/>
              <a:t> programação </a:t>
            </a:r>
            <a:r>
              <a:rPr lang="en-GB" sz="2000"/>
              <a:t>pode facilitar o trabalho com dados</a:t>
            </a:r>
            <a:endParaRPr sz="2000"/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Introdução ao ambiente</a:t>
            </a:r>
            <a:r>
              <a:rPr b="1" lang="en-GB" sz="2000"/>
              <a:t> R e Rstudio</a:t>
            </a:r>
            <a:endParaRPr b="1"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Objetos 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Operadores lógicos 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Matrizes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Dataframes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Funções base</a:t>
            </a:r>
            <a:endParaRPr sz="2000"/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Gráficos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936749" y="-85725"/>
            <a:ext cx="13017498" cy="7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4294967295" type="title"/>
          </p:nvPr>
        </p:nvSpPr>
        <p:spPr>
          <a:xfrm>
            <a:off x="457200" y="3317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22770"/>
                </a:solidFill>
              </a:rPr>
              <a:t>Tipos de variáveis</a:t>
            </a:r>
            <a:endParaRPr>
              <a:solidFill>
                <a:srgbClr val="B22770"/>
              </a:solidFill>
            </a:endParaRPr>
          </a:p>
        </p:txBody>
      </p:sp>
      <p:sp>
        <p:nvSpPr>
          <p:cNvPr id="115" name="Google Shape;115;p26"/>
          <p:cNvSpPr txBox="1"/>
          <p:nvPr>
            <p:ph idx="4294967295" type="body"/>
          </p:nvPr>
        </p:nvSpPr>
        <p:spPr>
          <a:xfrm>
            <a:off x="609600" y="1771525"/>
            <a:ext cx="8787900" cy="1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2A6B2"/>
                </a:solidFill>
              </a:rPr>
              <a:t>Clássico:</a:t>
            </a:r>
            <a:br>
              <a:rPr b="1" lang="en-GB" sz="2400">
                <a:solidFill>
                  <a:srgbClr val="42A6B2"/>
                </a:solidFill>
              </a:rPr>
            </a:br>
            <a:r>
              <a:rPr b="1" lang="en-GB" sz="2400">
                <a:solidFill>
                  <a:srgbClr val="42A6B2"/>
                </a:solidFill>
              </a:rPr>
              <a:t> </a:t>
            </a:r>
            <a:r>
              <a:rPr lang="en-GB" sz="2400">
                <a:solidFill>
                  <a:srgbClr val="000000"/>
                </a:solidFill>
              </a:rPr>
              <a:t>Variáveis qualitativas 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 Variáveis quantitativas </a:t>
            </a:r>
            <a:br>
              <a:rPr lang="en-GB" sz="2400">
                <a:solidFill>
                  <a:srgbClr val="000000"/>
                </a:solidFill>
              </a:rPr>
            </a:br>
            <a:br>
              <a:rPr lang="en-GB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609600" y="3499950"/>
            <a:ext cx="84690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00B1B2"/>
                </a:solidFill>
                <a:latin typeface="Lato"/>
                <a:ea typeface="Lato"/>
                <a:cs typeface="Lato"/>
                <a:sym typeface="Lato"/>
              </a:rPr>
              <a:t>Ou ainda: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Nominais (usadas, novas, rasgadas…) 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Ordinais (excelente, bom, satisfatório, ruim, péssimo)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Discretas (9, 8, 12...)</a:t>
            </a:r>
            <a:b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Contínuas (10,5 mm,  8,34 mm…)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2277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4294967295" type="title"/>
          </p:nvPr>
        </p:nvSpPr>
        <p:spPr>
          <a:xfrm>
            <a:off x="642550" y="1938370"/>
            <a:ext cx="82296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FFFFFF"/>
                </a:solidFill>
              </a:rPr>
              <a:t>Transformar informação em conhecimento</a:t>
            </a:r>
            <a:endParaRPr sz="6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4294967295" type="body"/>
          </p:nvPr>
        </p:nvSpPr>
        <p:spPr>
          <a:xfrm>
            <a:off x="457200" y="1631950"/>
            <a:ext cx="84390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2A6B2"/>
                </a:solidFill>
              </a:rPr>
              <a:t>Dados não estruturados</a:t>
            </a:r>
            <a:endParaRPr b="1" sz="2400">
              <a:solidFill>
                <a:srgbClr val="42A6B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“Temos 5 bolas verdes com diâmetro de 43 mm cada”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en-GB" sz="2400">
                <a:solidFill>
                  <a:srgbClr val="000000"/>
                </a:solidFill>
              </a:rPr>
            </a:br>
            <a:br>
              <a:rPr b="1" lang="en-GB" sz="2400">
                <a:solidFill>
                  <a:srgbClr val="00B1B2"/>
                </a:solidFill>
              </a:rPr>
            </a:br>
            <a:endParaRPr sz="24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457200" y="3013225"/>
            <a:ext cx="8572500" cy="3038175"/>
            <a:chOff x="457200" y="3013225"/>
            <a:chExt cx="8572500" cy="3038175"/>
          </a:xfrm>
        </p:grpSpPr>
        <p:sp>
          <p:nvSpPr>
            <p:cNvPr id="128" name="Google Shape;128;p28"/>
            <p:cNvSpPr txBox="1"/>
            <p:nvPr/>
          </p:nvSpPr>
          <p:spPr>
            <a:xfrm>
              <a:off x="457200" y="3708400"/>
              <a:ext cx="8572500" cy="234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&gt;&gt; 	  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# Computadores fazem certo o que você pediu errado </a:t>
              </a:r>
              <a:b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-GB" sz="20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&gt;&gt;</a:t>
              </a:r>
              <a:b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-GB" sz="20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&gt;&gt;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	 	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quantidade </a:t>
              </a:r>
              <a:r>
                <a:rPr b="1" lang="en-GB" sz="2400">
                  <a:solidFill>
                    <a:srgbClr val="B2277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&lt;-</a:t>
              </a:r>
              <a:r>
                <a:rPr b="1"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5</a:t>
              </a:r>
              <a:b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-GB" sz="20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&gt;&gt;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		cor </a:t>
              </a:r>
              <a:r>
                <a:rPr b="1" lang="en-GB" sz="2400">
                  <a:solidFill>
                    <a:srgbClr val="B2277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&lt;-</a:t>
              </a:r>
              <a:r>
                <a:rPr lang="en-GB" sz="2400">
                  <a:solidFill>
                    <a:srgbClr val="FFEA4B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</a:t>
              </a:r>
              <a:r>
                <a:rPr b="1" lang="en-GB" sz="2400">
                  <a:solidFill>
                    <a:srgbClr val="B2277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“</a:t>
              </a:r>
              <a:r>
                <a:rPr lang="en-GB" sz="2400">
                  <a:latin typeface="Inconsolata"/>
                  <a:ea typeface="Inconsolata"/>
                  <a:cs typeface="Inconsolata"/>
                  <a:sym typeface="Inconsolata"/>
                </a:rPr>
                <a:t>verde</a:t>
              </a:r>
              <a:r>
                <a:rPr b="1" lang="en-GB" sz="2400">
                  <a:solidFill>
                    <a:srgbClr val="B2277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”</a:t>
              </a:r>
              <a:br>
                <a:rPr lang="en-GB" sz="2400">
                  <a:solidFill>
                    <a:srgbClr val="FFEA4B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-GB" sz="2000">
                  <a:latin typeface="Inconsolata"/>
                  <a:ea typeface="Inconsolata"/>
                  <a:cs typeface="Inconsolata"/>
                  <a:sym typeface="Inconsolata"/>
                </a:rPr>
                <a:t>&gt;&gt;</a:t>
              </a:r>
              <a:r>
                <a:rPr lang="en-GB" sz="2000">
                  <a:solidFill>
                    <a:srgbClr val="FFEA4B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</a:t>
              </a:r>
              <a:r>
                <a:rPr lang="en-GB" sz="2400">
                  <a:solidFill>
                    <a:srgbClr val="FFEA4B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		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diâmetro </a:t>
              </a:r>
              <a:r>
                <a:rPr b="1" lang="en-GB" sz="2400">
                  <a:solidFill>
                    <a:srgbClr val="B2277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&lt;-</a:t>
              </a:r>
              <a:r>
                <a:rPr lang="en-GB" sz="24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43</a:t>
              </a:r>
              <a:br>
                <a:rPr lang="en-GB" sz="6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-GB" sz="20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&gt;&gt;</a:t>
              </a:r>
              <a:endParaRPr sz="2000"/>
            </a:p>
          </p:txBody>
        </p:sp>
        <p:sp>
          <p:nvSpPr>
            <p:cNvPr id="129" name="Google Shape;129;p28"/>
            <p:cNvSpPr txBox="1"/>
            <p:nvPr/>
          </p:nvSpPr>
          <p:spPr>
            <a:xfrm>
              <a:off x="457200" y="3013225"/>
              <a:ext cx="46482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2400">
                  <a:solidFill>
                    <a:srgbClr val="00B1B2"/>
                  </a:solidFill>
                  <a:latin typeface="Lato"/>
                  <a:ea typeface="Lato"/>
                  <a:cs typeface="Lato"/>
                  <a:sym typeface="Lato"/>
                </a:rPr>
                <a:t>Dados estruturados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4294967295" type="title"/>
          </p:nvPr>
        </p:nvSpPr>
        <p:spPr>
          <a:xfrm>
            <a:off x="457200" y="33178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22770"/>
                </a:solidFill>
              </a:rPr>
              <a:t>O fluxo de trabalho com dados</a:t>
            </a:r>
            <a:endParaRPr>
              <a:solidFill>
                <a:srgbClr val="B22770"/>
              </a:solidFill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0" y="1979700"/>
            <a:ext cx="2427350" cy="34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1000250" y="557530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Figura: Escola de dados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4267200" y="3003550"/>
            <a:ext cx="44196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análise exploratória 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é o primeiro contato com a informação disponível.</a:t>
            </a:r>
            <a:br>
              <a:rPr lang="en-GB" sz="2000">
                <a:latin typeface="Lato"/>
                <a:ea typeface="Lato"/>
                <a:cs typeface="Lato"/>
                <a:sym typeface="Lato"/>
              </a:rPr>
            </a:br>
            <a:br>
              <a:rPr lang="en-GB" sz="2000">
                <a:latin typeface="Lato"/>
                <a:ea typeface="Lato"/>
                <a:cs typeface="Lato"/>
                <a:sym typeface="Lato"/>
              </a:rPr>
            </a:br>
            <a:r>
              <a:rPr lang="en-GB" sz="2000">
                <a:latin typeface="Lato"/>
                <a:ea typeface="Lato"/>
                <a:cs typeface="Lato"/>
                <a:sym typeface="Lato"/>
              </a:rPr>
              <a:t>Ela é parte da fase de 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perguntas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 mas também pode ser a </a:t>
            </a:r>
            <a:r>
              <a:rPr b="1" lang="en-GB" sz="2000">
                <a:latin typeface="Lato"/>
                <a:ea typeface="Lato"/>
                <a:cs typeface="Lato"/>
                <a:sym typeface="Lato"/>
              </a:rPr>
              <a:t>resposta por si só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 amt="90000"/>
          </a:blip>
          <a:srcRect b="12292" l="-2448" r="-1750" t="5097"/>
          <a:stretch/>
        </p:blipFill>
        <p:spPr>
          <a:xfrm>
            <a:off x="-318525" y="0"/>
            <a:ext cx="9636000" cy="43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>
            <p:ph type="title"/>
          </p:nvPr>
        </p:nvSpPr>
        <p:spPr>
          <a:xfrm>
            <a:off x="836400" y="4042933"/>
            <a:ext cx="7490400" cy="21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 a programação nessa história?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2277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4294967295" type="title"/>
          </p:nvPr>
        </p:nvSpPr>
        <p:spPr>
          <a:xfrm>
            <a:off x="642550" y="1938370"/>
            <a:ext cx="82296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FFFFFF"/>
                </a:solidFill>
              </a:rPr>
              <a:t>Programando em R</a:t>
            </a:r>
            <a:endParaRPr sz="6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n Knowle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pen Knowle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