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yv11GiYuQWyWSqgw+6lQrNSQf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66e99532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66e9953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466e9953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66e99532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66e9953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e466e99532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66e99532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466e9953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466e99532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66e99532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466e9953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e466e99532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66e99532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466e9953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e466e99532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66e99532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466e9953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466e99532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85cf5a2e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285cf5a2e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5dc34f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45dc34f7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5dc34f7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45dc34f7b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466e9953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e466e99532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66e9953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e466e99532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466e9953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e466e99532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66e9953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e466e99532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lialang.org/downloads/" TargetMode="External"/><Relationship Id="rId4" Type="http://schemas.openxmlformats.org/officeDocument/2006/relationships/hyperlink" Target="https://julialang.org/downloads/" TargetMode="External"/><Relationship Id="rId5" Type="http://schemas.openxmlformats.org/officeDocument/2006/relationships/hyperlink" Target="https://code.visualstudio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ufpr.br/~centeno/m_pdi/pdf/jaulapdi03.pdf" TargetMode="External"/><Relationship Id="rId4" Type="http://schemas.openxmlformats.org/officeDocument/2006/relationships/hyperlink" Target="https://docs.julialang.org/en/v1/" TargetMode="External"/><Relationship Id="rId5" Type="http://schemas.openxmlformats.org/officeDocument/2006/relationships/hyperlink" Target="https://www.julia-vscode.org/docs/dev/gettingstarted/#Installation-and-Configuration-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t.wikipedia.org/wiki/Unico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76226" y="1863960"/>
            <a:ext cx="6441141" cy="189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Linguagem de programação Julia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8510" y="4171181"/>
            <a:ext cx="5328600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Pablo Amorim Joanas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Letícia Moreira Leonel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Disciplina: Paradigmas de 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2.ifmg.edu.br/portal/comunicacao/bam2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489248"/>
            <a:ext cx="3744417" cy="96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66e99532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54" name="Google Shape;154;g1e466e99532_0_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-Baixe a versão estável mais recente do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Júlia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, com base na plataforma que você está usando, na página inicial do </a:t>
            </a:r>
            <a:r>
              <a:rPr lang="pt-BR" sz="2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Julia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 . (</a:t>
            </a:r>
            <a:r>
              <a:rPr lang="pt-B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https://julialang.org/downloads/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- Baixe e instale o VS Code, com base na plataforma que você está usando, na página inicial </a:t>
            </a:r>
            <a:r>
              <a:rPr lang="pt-BR" sz="2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do VS Code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 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- Inicie ou abra o Visual Studio Code.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- Selecione Exibir e clique em Extensões para abrir a Exibição de extensão.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- Digite o termo Julia na caixa de pesquisa do mercado. Clique no botão verde Instalar para baixar a extensão.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66e99532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Suavizador</a:t>
            </a:r>
            <a:endParaRPr/>
          </a:p>
        </p:txBody>
      </p:sp>
      <p:sp>
        <p:nvSpPr>
          <p:cNvPr id="161" name="Google Shape;161;g1e466e99532_0_40"/>
          <p:cNvSpPr txBox="1"/>
          <p:nvPr>
            <p:ph idx="1" type="body"/>
          </p:nvPr>
        </p:nvSpPr>
        <p:spPr>
          <a:xfrm>
            <a:off x="276725" y="2322075"/>
            <a:ext cx="8229600" cy="24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 sz="2200">
                <a:latin typeface="Arial"/>
                <a:ea typeface="Arial"/>
                <a:cs typeface="Arial"/>
                <a:sym typeface="Arial"/>
              </a:rPr>
              <a:t>Filtro passa-baixas (suavização):	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O efeito deste filtro é a remoção de detalhes da imagem e sua suavização.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 efeito é atingido substituindo o pixel central pela média da janela. A média pode ser uma média simples ou uma média ponderada.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66e99532_0_51"/>
          <p:cNvSpPr txBox="1"/>
          <p:nvPr>
            <p:ph type="title"/>
          </p:nvPr>
        </p:nvSpPr>
        <p:spPr>
          <a:xfrm>
            <a:off x="457200" y="3347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do Filtro</a:t>
            </a:r>
            <a:endParaRPr/>
          </a:p>
        </p:txBody>
      </p:sp>
      <p:pic>
        <p:nvPicPr>
          <p:cNvPr id="168" name="Google Shape;168;g1e466e9953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0200"/>
            <a:ext cx="4629500" cy="3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466e99532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900" y="1630200"/>
            <a:ext cx="4209700" cy="30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466e99532_0_51"/>
          <p:cNvSpPr txBox="1"/>
          <p:nvPr/>
        </p:nvSpPr>
        <p:spPr>
          <a:xfrm>
            <a:off x="1285175" y="4716525"/>
            <a:ext cx="19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Original</a:t>
            </a:r>
            <a:endParaRPr sz="2200"/>
          </a:p>
        </p:txBody>
      </p:sp>
      <p:sp>
        <p:nvSpPr>
          <p:cNvPr id="171" name="Google Shape;171;g1e466e99532_0_51"/>
          <p:cNvSpPr txBox="1"/>
          <p:nvPr/>
        </p:nvSpPr>
        <p:spPr>
          <a:xfrm>
            <a:off x="6198100" y="4716525"/>
            <a:ext cx="16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Suavizada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66e99532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</a:t>
            </a:r>
            <a:r>
              <a:rPr lang="pt-BR"/>
              <a:t>Código</a:t>
            </a:r>
            <a:endParaRPr/>
          </a:p>
        </p:txBody>
      </p:sp>
      <p:pic>
        <p:nvPicPr>
          <p:cNvPr id="178" name="Google Shape;178;g1e466e99532_0_64"/>
          <p:cNvPicPr preferRelativeResize="0"/>
          <p:nvPr/>
        </p:nvPicPr>
        <p:blipFill rotWithShape="1">
          <a:blip r:embed="rId3">
            <a:alphaModFix/>
          </a:blip>
          <a:srcRect b="9282" l="7888" r="9596" t="9864"/>
          <a:stretch/>
        </p:blipFill>
        <p:spPr>
          <a:xfrm>
            <a:off x="1592800" y="1843125"/>
            <a:ext cx="5812824" cy="398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66e99532_0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r>
              <a:rPr lang="pt-BR"/>
              <a:t> </a:t>
            </a:r>
            <a:endParaRPr/>
          </a:p>
        </p:txBody>
      </p:sp>
      <p:sp>
        <p:nvSpPr>
          <p:cNvPr id="185" name="Google Shape;185;g1e466e99532_0_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https://docs.ufpr.br/~centeno/m_pdi/pdf/jaulapdi03.pdf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https://docs.julialang.org/en/v1/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https://www.julia-vscode.org/docs/dev/gettingstarted/#Installation-and-Configuration-1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66e99532_0_79"/>
          <p:cNvSpPr txBox="1"/>
          <p:nvPr>
            <p:ph idx="1" type="body"/>
          </p:nvPr>
        </p:nvSpPr>
        <p:spPr>
          <a:xfrm>
            <a:off x="3193350" y="2761800"/>
            <a:ext cx="2757300" cy="6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3400">
                <a:latin typeface="Arial"/>
                <a:ea typeface="Arial"/>
                <a:cs typeface="Arial"/>
                <a:sym typeface="Arial"/>
              </a:rPr>
              <a:t>Obrigado !!!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e466e99532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0" y="1885375"/>
            <a:ext cx="2757300" cy="27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541197" y="692696"/>
            <a:ext cx="8226425" cy="79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Sumário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17750" y="1741800"/>
            <a:ext cx="77085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História da linguagem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histórico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Popularização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Vantagens e desvantagens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Paradigmas de programação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Filtro </a:t>
            </a:r>
            <a:r>
              <a:rPr lang="pt-BR" sz="2200"/>
              <a:t>Suavizador</a:t>
            </a:r>
            <a:endParaRPr sz="22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Resultado do filtro</a:t>
            </a:r>
            <a:endParaRPr sz="22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Demonstração</a:t>
            </a:r>
            <a:r>
              <a:rPr lang="pt-BR" sz="2200"/>
              <a:t> </a:t>
            </a:r>
            <a:r>
              <a:rPr lang="pt-BR" sz="2200"/>
              <a:t>código</a:t>
            </a:r>
            <a:endParaRPr sz="22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Referência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508675" y="6054575"/>
            <a:ext cx="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85cf5a2e_0_72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História da linguagem Julia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285cf5a2e_0_72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285cf5a2e_0_72"/>
          <p:cNvSpPr txBox="1"/>
          <p:nvPr/>
        </p:nvSpPr>
        <p:spPr>
          <a:xfrm>
            <a:off x="884150" y="2069575"/>
            <a:ext cx="6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e285cf5a2e_0_72"/>
          <p:cNvSpPr txBox="1"/>
          <p:nvPr/>
        </p:nvSpPr>
        <p:spPr>
          <a:xfrm>
            <a:off x="491600" y="1587475"/>
            <a:ext cx="7931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Criada por Jeff Bezanson, Stefan Karpinski, Viral Shah e Alan Edelman.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Primeira versão estável  lançada em 2012, que se iniciou o desenvolvimento em 2009, na universidade de Massachusetts.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Objetivo: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Criar uma linguagem que combinasse o desempenho das linguagens de baixo nível como C e Fortran, com a facilidade de uso de linguagens de alto nível como Python e MATLAB.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5dc34f7b_0_0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Contexto </a:t>
            </a:r>
            <a:r>
              <a:rPr lang="pt-BR" sz="4400"/>
              <a:t>Histórico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45dc34f7b_0_0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45dc34f7b_0_0"/>
          <p:cNvSpPr txBox="1"/>
          <p:nvPr/>
        </p:nvSpPr>
        <p:spPr>
          <a:xfrm>
            <a:off x="624650" y="2130550"/>
            <a:ext cx="7900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</a:rPr>
              <a:t>No contexto histórico em que a Julia foi desenvolvida:</a:t>
            </a:r>
            <a:endParaRPr b="1" sz="22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Por haver uma lacuna entre </a:t>
            </a:r>
            <a:r>
              <a:rPr lang="pt-BR" sz="2200">
                <a:solidFill>
                  <a:schemeClr val="dk1"/>
                </a:solidFill>
              </a:rPr>
              <a:t>linguagens</a:t>
            </a:r>
            <a:r>
              <a:rPr lang="pt-BR" sz="2200">
                <a:solidFill>
                  <a:schemeClr val="dk1"/>
                </a:solidFill>
              </a:rPr>
              <a:t> de alto </a:t>
            </a:r>
            <a:r>
              <a:rPr lang="pt-BR" sz="2200">
                <a:solidFill>
                  <a:schemeClr val="dk1"/>
                </a:solidFill>
              </a:rPr>
              <a:t>nível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fáceis</a:t>
            </a:r>
            <a:r>
              <a:rPr lang="pt-BR" sz="2200">
                <a:solidFill>
                  <a:schemeClr val="dk1"/>
                </a:solidFill>
              </a:rPr>
              <a:t> de usar, mas com desempenho inferior, e </a:t>
            </a:r>
            <a:r>
              <a:rPr lang="pt-BR" sz="2200">
                <a:solidFill>
                  <a:schemeClr val="dk1"/>
                </a:solidFill>
              </a:rPr>
              <a:t>linguagens</a:t>
            </a:r>
            <a:r>
              <a:rPr lang="pt-BR" sz="2200">
                <a:solidFill>
                  <a:schemeClr val="dk1"/>
                </a:solidFill>
              </a:rPr>
              <a:t> de baixo nivel com desempenho excelente, porem mais dificil de utilizar. A equipe de desenvolvimento da </a:t>
            </a:r>
            <a:r>
              <a:rPr lang="pt-BR" sz="2200">
                <a:solidFill>
                  <a:schemeClr val="dk1"/>
                </a:solidFill>
              </a:rPr>
              <a:t>Júlia</a:t>
            </a:r>
            <a:r>
              <a:rPr lang="pt-BR" sz="2200">
                <a:solidFill>
                  <a:schemeClr val="dk1"/>
                </a:solidFill>
              </a:rPr>
              <a:t> procurou preencher essa lacuna, fornecendo uma linguagem com sintaxe simples e familiar, juntamente com um desempenho comparável às linguagens de baixo nível.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c34f7b_0_5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Popularização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45dc34f7b_0_5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45dc34f7b_0_5"/>
          <p:cNvSpPr txBox="1"/>
          <p:nvPr/>
        </p:nvSpPr>
        <p:spPr>
          <a:xfrm>
            <a:off x="835175" y="2490150"/>
            <a:ext cx="6918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Começou a ganhar impulso </a:t>
            </a:r>
            <a:r>
              <a:rPr lang="pt-BR" sz="2200"/>
              <a:t>após</a:t>
            </a:r>
            <a:r>
              <a:rPr lang="pt-BR" sz="2200"/>
              <a:t> o lançamento da versão 1.0  em  agosto de  2018 desde em então comunidade de desenvolvedores e </a:t>
            </a:r>
            <a:r>
              <a:rPr lang="pt-BR" sz="2200"/>
              <a:t>usuários</a:t>
            </a:r>
            <a:r>
              <a:rPr lang="pt-BR" sz="2200"/>
              <a:t> tem crescido </a:t>
            </a:r>
            <a:r>
              <a:rPr lang="pt-BR" sz="2200">
                <a:solidFill>
                  <a:schemeClr val="dk1"/>
                </a:solidFill>
              </a:rPr>
              <a:t>significativamente</a:t>
            </a:r>
            <a:r>
              <a:rPr lang="pt-BR" sz="2200"/>
              <a:t>, impulsionada pelas vantagens e recursos inovadores da linguagem.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66e99532_0_3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Características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466e99532_0_3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466e99532_0_3"/>
          <p:cNvSpPr txBox="1"/>
          <p:nvPr/>
        </p:nvSpPr>
        <p:spPr>
          <a:xfrm>
            <a:off x="827075" y="1465350"/>
            <a:ext cx="69183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Despacho múltiplo</a:t>
            </a:r>
            <a:r>
              <a:rPr lang="pt-BR" sz="1800">
                <a:solidFill>
                  <a:schemeClr val="dk1"/>
                </a:solidFill>
              </a:rPr>
              <a:t> </a:t>
            </a:r>
            <a:r>
              <a:rPr lang="pt-BR" sz="1800">
                <a:solidFill>
                  <a:schemeClr val="dk1"/>
                </a:solidFill>
              </a:rPr>
              <a:t>(</a:t>
            </a:r>
            <a:r>
              <a:rPr i="1" lang="pt-BR" sz="1800">
                <a:solidFill>
                  <a:schemeClr val="dk1"/>
                </a:solidFill>
              </a:rPr>
              <a:t>multiple dispatch</a:t>
            </a:r>
            <a:r>
              <a:rPr lang="pt-BR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Tipagem dinâmica.</a:t>
            </a:r>
            <a:endParaRPr sz="1800"/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Possui um gerenciador de pacotes prático e simples de usar.</a:t>
            </a:r>
            <a:endParaRPr sz="1800"/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Possui macros como Lisp e outros pacotes de meta programação.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Inclui suporte eficiente para </a:t>
            </a:r>
            <a:r>
              <a:rPr lang="pt-BR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Unicode</a:t>
            </a:r>
            <a:r>
              <a:rPr lang="pt-BR" sz="1800">
                <a:solidFill>
                  <a:schemeClr val="dk1"/>
                </a:solidFill>
              </a:rPr>
              <a:t>, incluindo UTF-8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Licença pela MIT, livre e </a:t>
            </a:r>
            <a:r>
              <a:rPr i="1" lang="pt-BR" sz="1800">
                <a:solidFill>
                  <a:schemeClr val="dk1"/>
                </a:solidFill>
              </a:rPr>
              <a:t>open source</a:t>
            </a:r>
            <a:r>
              <a:rPr lang="pt-B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Possui APIs especiais para chamada de funções em C diretamente.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Projetado para paralelismo e computação distribuída.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66e99532_0_15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Vantagens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e466e99532_0_15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466e99532_0_15"/>
          <p:cNvSpPr txBox="1"/>
          <p:nvPr/>
        </p:nvSpPr>
        <p:spPr>
          <a:xfrm>
            <a:off x="726800" y="1483075"/>
            <a:ext cx="76965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/>
              <a:t>Desempenho:</a:t>
            </a:r>
            <a:r>
              <a:rPr b="1" lang="pt-BR" sz="2000"/>
              <a:t> </a:t>
            </a:r>
            <a:r>
              <a:rPr lang="pt-BR" sz="2000">
                <a:solidFill>
                  <a:schemeClr val="dk1"/>
                </a:solidFill>
              </a:rPr>
              <a:t>A combinação de sua compilação just-in-time (JIT) e recursos avançados de tipagem permite que a Julia alcance velocidades próximas às linguagens de baixo nível.</a:t>
            </a:r>
            <a:endParaRPr sz="20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/>
              <a:t>Facilidade de uso :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000">
                <a:solidFill>
                  <a:schemeClr val="dk1"/>
                </a:solidFill>
              </a:rPr>
              <a:t>A sintaxe da Julia é projetada para ser simples e familiar, semelhante a linguagens populares como Python e MATLAB.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>
                <a:solidFill>
                  <a:schemeClr val="dk1"/>
                </a:solidFill>
              </a:rPr>
              <a:t>Metaprogramação e flexibilidade: </a:t>
            </a:r>
            <a:r>
              <a:rPr lang="pt-BR" sz="2000">
                <a:solidFill>
                  <a:schemeClr val="dk1"/>
                </a:solidFill>
              </a:rPr>
              <a:t>Julia oferece recursos avançados de metaprogramação que permite gerar e manipular </a:t>
            </a:r>
            <a:r>
              <a:rPr lang="pt-BR" sz="2000">
                <a:solidFill>
                  <a:schemeClr val="dk1"/>
                </a:solidFill>
              </a:rPr>
              <a:t>código</a:t>
            </a:r>
            <a:r>
              <a:rPr lang="pt-BR" sz="2000">
                <a:solidFill>
                  <a:schemeClr val="dk1"/>
                </a:solidFill>
              </a:rPr>
              <a:t> automaticamente.</a:t>
            </a:r>
            <a:endParaRPr sz="20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Char char="-"/>
            </a:pPr>
            <a:r>
              <a:rPr b="1" lang="pt-BR" sz="2200">
                <a:solidFill>
                  <a:schemeClr val="dk1"/>
                </a:solidFill>
              </a:rPr>
              <a:t>Ecossistema crescente: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000">
                <a:solidFill>
                  <a:schemeClr val="dk1"/>
                </a:solidFill>
              </a:rPr>
              <a:t>Ampla variedade de pacotes e biblioteca.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66e99532_0_21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Desvantagens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466e99532_0_21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e466e99532_0_21"/>
          <p:cNvSpPr txBox="1"/>
          <p:nvPr/>
        </p:nvSpPr>
        <p:spPr>
          <a:xfrm>
            <a:off x="780950" y="1806275"/>
            <a:ext cx="7588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pt-BR" sz="2200"/>
              <a:t>Maturidade relativa:</a:t>
            </a:r>
            <a:r>
              <a:rPr lang="pt-BR" sz="2200"/>
              <a:t> Considerada relativamente jovem em relação </a:t>
            </a:r>
            <a:r>
              <a:rPr lang="pt-BR" sz="2200"/>
              <a:t>às</a:t>
            </a:r>
            <a:r>
              <a:rPr lang="pt-BR" sz="2200"/>
              <a:t> outras linguagens, podendo haver menos recursos, documentação e suporte </a:t>
            </a:r>
            <a:r>
              <a:rPr lang="pt-BR" sz="2200"/>
              <a:t>disponíveis</a:t>
            </a:r>
            <a:r>
              <a:rPr lang="pt-BR" sz="2200"/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/>
              <a:t>Base de </a:t>
            </a:r>
            <a:r>
              <a:rPr b="1" lang="pt-BR" sz="2200"/>
              <a:t>usuários</a:t>
            </a:r>
            <a:r>
              <a:rPr b="1" lang="pt-BR" sz="2200"/>
              <a:t> menor:</a:t>
            </a:r>
            <a:r>
              <a:rPr lang="pt-BR" sz="2200"/>
              <a:t> Não atingiu o mesmo tamanho que as </a:t>
            </a:r>
            <a:r>
              <a:rPr lang="pt-BR" sz="2200"/>
              <a:t>comunidades</a:t>
            </a:r>
            <a:r>
              <a:rPr lang="pt-BR" sz="2200"/>
              <a:t> de </a:t>
            </a:r>
            <a:r>
              <a:rPr lang="pt-BR" sz="2200"/>
              <a:t>linguagens</a:t>
            </a:r>
            <a:r>
              <a:rPr lang="pt-BR" sz="2200"/>
              <a:t> mais estabelecidas, podendo ser </a:t>
            </a:r>
            <a:r>
              <a:rPr lang="pt-BR" sz="2200"/>
              <a:t>difícil</a:t>
            </a:r>
            <a:r>
              <a:rPr lang="pt-BR" sz="2200"/>
              <a:t> ter acesso a soluções </a:t>
            </a:r>
            <a:r>
              <a:rPr lang="pt-BR" sz="2200"/>
              <a:t>específicas</a:t>
            </a:r>
            <a:r>
              <a:rPr lang="pt-BR" sz="2200"/>
              <a:t> e suporte.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/>
              <a:t>Integração com sistemas legados:</a:t>
            </a:r>
            <a:r>
              <a:rPr lang="pt-BR" sz="2200"/>
              <a:t> Se o seu projeto houver </a:t>
            </a:r>
            <a:r>
              <a:rPr lang="pt-BR" sz="2200"/>
              <a:t>integração</a:t>
            </a:r>
            <a:r>
              <a:rPr lang="pt-BR" sz="2200"/>
              <a:t> com outros sistemas legados escritos em outras  </a:t>
            </a:r>
            <a:r>
              <a:rPr lang="pt-BR" sz="2200"/>
              <a:t>linguagens</a:t>
            </a:r>
            <a:r>
              <a:rPr lang="pt-BR" sz="2200"/>
              <a:t>, pode ser um esforço </a:t>
            </a:r>
            <a:r>
              <a:rPr lang="pt-BR" sz="2200"/>
              <a:t>adicional</a:t>
            </a:r>
            <a:r>
              <a:rPr lang="pt-BR" sz="2200"/>
              <a:t> para interoperabilidade.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66e99532_0_28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/>
              <a:t>Paradigmas de Programação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466e99532_0_28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24/24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e466e99532_0_28"/>
          <p:cNvSpPr txBox="1"/>
          <p:nvPr/>
        </p:nvSpPr>
        <p:spPr>
          <a:xfrm>
            <a:off x="777900" y="2488075"/>
            <a:ext cx="758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Julia é uma linguagem de programação multiparadigma, que suporta </a:t>
            </a:r>
            <a:r>
              <a:rPr lang="pt-BR" sz="2200"/>
              <a:t>vários</a:t>
            </a:r>
            <a:r>
              <a:rPr lang="pt-BR" sz="2200"/>
              <a:t> estilos de programação, incluindo programação funcional e orientado a objetos.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-apresentacao-ifmg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2019-10-01T13:41:41Z</dcterms:created>
  <dc:creator>Matheus</dc:creator>
</cp:coreProperties>
</file>