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D8L48+FRgKpQYEOgOFgobDOZn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673844e1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e4673844e1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673844e1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e4673844e1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673844e1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e4673844e1_0_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673844e1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e4673844e1_0_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4673844e1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e4673844e1_0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4673844e1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e4673844e1_0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46338edd4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e46338edd4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46338edd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e46338edd4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4673844e1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e4673844e1_0_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4673844e1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e4673844e1_0_1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4673844e1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e4673844e1_0_1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4673844e1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e4673844e1_0_1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285cf5a2e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e285cf5a2e_0_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6338edd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e46338edd4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46338edd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e46338edd4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6338edd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e46338edd4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673844e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e4673844e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4673844e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e4673844e1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4673844e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e4673844e1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43001" y="1614488"/>
            <a:ext cx="7315201" cy="3256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Aplicação de uma Rede Neural MLP de classificação para Identificação de Subtipos de Doenças Eritematoescamosas em Dermatologia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88511" y="4871268"/>
            <a:ext cx="5328600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Alunos: André Dias Neto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</a:t>
            </a:r>
            <a:r>
              <a:rPr lang="pt-BR" sz="2200">
                <a:solidFill>
                  <a:schemeClr val="dk1"/>
                </a:solidFill>
              </a:rPr>
              <a:t>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Letícia Moreira Leonel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2.ifmg.edu.br/portal/comunicacao/bam2.jp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489248"/>
            <a:ext cx="3744417" cy="96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673844e1_0_34"/>
          <p:cNvSpPr txBox="1"/>
          <p:nvPr/>
        </p:nvSpPr>
        <p:spPr>
          <a:xfrm>
            <a:off x="133350" y="253350"/>
            <a:ext cx="8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4</a:t>
            </a:r>
            <a:r>
              <a:rPr lang="pt-BR" sz="3000">
                <a:solidFill>
                  <a:schemeClr val="dk1"/>
                </a:solidFill>
              </a:rPr>
              <a:t>. Metodologia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e4673844e1_0_34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8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e4673844e1_0_34"/>
          <p:cNvSpPr txBox="1"/>
          <p:nvPr/>
        </p:nvSpPr>
        <p:spPr>
          <a:xfrm>
            <a:off x="547950" y="1020750"/>
            <a:ext cx="8048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A metodologia envolveu o processamento dos dados, configuração e treinamento do modelo MLP, avaliação do modelo e análise dos resultados obtidos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Foram seguidos os seguintes passos metodológicos no desenvolvimento do trabalho: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Preparação dos dados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Pré-processamento dos dados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Divisão dos dados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Criação e treinamento da Rede Neural MLP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Avaliação do modelo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Análise e visualização dos resultados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4673844e1_0_58"/>
          <p:cNvSpPr txBox="1"/>
          <p:nvPr/>
        </p:nvSpPr>
        <p:spPr>
          <a:xfrm>
            <a:off x="133350" y="253350"/>
            <a:ext cx="8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5</a:t>
            </a:r>
            <a:r>
              <a:rPr lang="pt-BR" sz="3000">
                <a:solidFill>
                  <a:schemeClr val="dk1"/>
                </a:solidFill>
              </a:rPr>
              <a:t>. </a:t>
            </a:r>
            <a:r>
              <a:rPr lang="pt-BR" sz="3000">
                <a:solidFill>
                  <a:schemeClr val="dk1"/>
                </a:solidFill>
              </a:rPr>
              <a:t>Resultados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e4673844e1_0_58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9/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e4673844e1_0_58"/>
          <p:cNvSpPr txBox="1"/>
          <p:nvPr/>
        </p:nvSpPr>
        <p:spPr>
          <a:xfrm>
            <a:off x="547950" y="1020750"/>
            <a:ext cx="8048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Os resultados forneceram informações importantes sobre o desempenho e a qualidade do modelo de classificação MLP para o problema estudado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Acurácia do modelo: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A acurácia do modelo MLP foi calculada utilizando a função “accuracy-score da biblioteca scikit-learn”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4673844e1_0_68"/>
          <p:cNvSpPr txBox="1"/>
          <p:nvPr/>
        </p:nvSpPr>
        <p:spPr>
          <a:xfrm>
            <a:off x="133350" y="253350"/>
            <a:ext cx="8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5. Resultados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e4673844e1_0_68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10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e4673844e1_0_68"/>
          <p:cNvSpPr txBox="1"/>
          <p:nvPr/>
        </p:nvSpPr>
        <p:spPr>
          <a:xfrm>
            <a:off x="547950" y="1020750"/>
            <a:ext cx="804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Curva de Acurácia: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A curva de acurácia foi plotada utilizando a acurácia obtida em cada época durante o treinamento do modelo.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69" name="Google Shape;169;g1e4673844e1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528" y="2467650"/>
            <a:ext cx="4362934" cy="34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673844e1_0_77"/>
          <p:cNvSpPr txBox="1"/>
          <p:nvPr/>
        </p:nvSpPr>
        <p:spPr>
          <a:xfrm>
            <a:off x="133350" y="253350"/>
            <a:ext cx="8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5. Resultados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e4673844e1_0_77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11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e4673844e1_0_77"/>
          <p:cNvSpPr txBox="1"/>
          <p:nvPr/>
        </p:nvSpPr>
        <p:spPr>
          <a:xfrm>
            <a:off x="547950" y="1020750"/>
            <a:ext cx="804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Matriz de confusão: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Essa matriz mostra a contagem de verdadeiros positivos, verdadeiros negativos, falsos positivos e falsos negativos para cada classe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77" name="Google Shape;177;g1e4673844e1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150" y="2467650"/>
            <a:ext cx="3902900" cy="3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673844e1_0_89"/>
          <p:cNvSpPr txBox="1"/>
          <p:nvPr/>
        </p:nvSpPr>
        <p:spPr>
          <a:xfrm>
            <a:off x="133350" y="253350"/>
            <a:ext cx="8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5. Resultados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e4673844e1_0_89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12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e4673844e1_0_89"/>
          <p:cNvSpPr txBox="1"/>
          <p:nvPr/>
        </p:nvSpPr>
        <p:spPr>
          <a:xfrm>
            <a:off x="547950" y="1020750"/>
            <a:ext cx="804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Tabela de Métricas de Avaliação: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Essas métricas fornecem uma análise mais detalhada do desempenho do modelo em cada classe, permitindo identificar classes com melhor ou pior desempenho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85" name="Google Shape;185;g1e4673844e1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2467650"/>
            <a:ext cx="6153150" cy="3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4673844e1_0_99"/>
          <p:cNvSpPr txBox="1"/>
          <p:nvPr/>
        </p:nvSpPr>
        <p:spPr>
          <a:xfrm>
            <a:off x="133350" y="253350"/>
            <a:ext cx="8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5. Resultados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e4673844e1_0_99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13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e4673844e1_0_99"/>
          <p:cNvSpPr txBox="1"/>
          <p:nvPr/>
        </p:nvSpPr>
        <p:spPr>
          <a:xfrm>
            <a:off x="547950" y="1020750"/>
            <a:ext cx="804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Diagrama demonstrando como rede poderia auxiliar os profissionais da saúde no diagnóstico das doenças dermatológicas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93" name="Google Shape;193;g1e4673844e1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25" y="2128950"/>
            <a:ext cx="6372352" cy="37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46338edd4_0_41"/>
          <p:cNvSpPr txBox="1"/>
          <p:nvPr/>
        </p:nvSpPr>
        <p:spPr>
          <a:xfrm>
            <a:off x="133350" y="253350"/>
            <a:ext cx="857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6. Conclusão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e46338edd4_0_41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14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e46338edd4_0_41"/>
          <p:cNvSpPr txBox="1"/>
          <p:nvPr/>
        </p:nvSpPr>
        <p:spPr>
          <a:xfrm>
            <a:off x="547950" y="1858950"/>
            <a:ext cx="80481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Com base nos resultados obtidos, podemos concluir que o modelo MLP implementado mostrou-se eficaz na classificação de doenças eritematoescamosas no conjunto de dados dermatológicos.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Uma consideração importante sobre o experimento é a necessidade de um pré-processamento cuidadoso dos dados. A substituição dos valores ausentes e a normalização dos atributos foram etapas essenciais para garantir que o modelo funcionasse corretamente.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46338edd4_0_49"/>
          <p:cNvSpPr txBox="1"/>
          <p:nvPr/>
        </p:nvSpPr>
        <p:spPr>
          <a:xfrm>
            <a:off x="133350" y="253350"/>
            <a:ext cx="857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6. Conclusão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e46338edd4_0_49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15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e46338edd4_0_49"/>
          <p:cNvSpPr txBox="1"/>
          <p:nvPr/>
        </p:nvSpPr>
        <p:spPr>
          <a:xfrm>
            <a:off x="547950" y="1858950"/>
            <a:ext cx="8048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Para quem deseja repetir o experimento no futuro, é importante considerar algumas sugestões. 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Sugestões de continuidade para estudos futuros incluem a expansão do conjunto de dados com mais exemplos e classes, a aplicação de técnicas de aumento de dados para lidar com o desequilíbrio de classes, a exploração de outras arquiteturas de redes neurais e a comparação com outros algoritmos de classificação.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4673844e1_0_107"/>
          <p:cNvSpPr txBox="1"/>
          <p:nvPr/>
        </p:nvSpPr>
        <p:spPr>
          <a:xfrm>
            <a:off x="133350" y="253350"/>
            <a:ext cx="857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>
                <a:solidFill>
                  <a:schemeClr val="dk1"/>
                </a:solidFill>
              </a:rPr>
              <a:t>Referências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e4673844e1_0_107"/>
          <p:cNvSpPr txBox="1"/>
          <p:nvPr/>
        </p:nvSpPr>
        <p:spPr>
          <a:xfrm>
            <a:off x="8423300" y="6054575"/>
            <a:ext cx="6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e4673844e1_0_107"/>
          <p:cNvSpPr txBox="1"/>
          <p:nvPr/>
        </p:nvSpPr>
        <p:spPr>
          <a:xfrm>
            <a:off x="605100" y="1168263"/>
            <a:ext cx="80481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[1] A. Boçois \textit{et al.}, "Diagnóstico de doenças dermatólogicas usando a rede neural de Kohonen", reponame: Repositório Institucional da UFPR, 2012.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[2] P. Gamarra Lessa Pinto, "CLASSIFICAÇÃO DE LESÕES DERMATOLÓGICAS UTILIZANDO REDES NEURAIS CONVOLUCIONAIS", in Salão de Iniciação Científica. Porto Alegre: UFRGS, 2019.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[3] BRAGA, Antônio de Pádua; LUDERMIR, AndréP. de  Leon F. de Carvalho e  BERNARDA, Teresa. Redes Neurais Artificiais – Teoria e Prática. 2º Edição. São Paulo: LTC, 2011.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[4] CASTRO, Leandro Nunes. Computação Natural. Rio de Janeiro: Livraria da Física, 2010.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4673844e1_0_125"/>
          <p:cNvSpPr txBox="1"/>
          <p:nvPr/>
        </p:nvSpPr>
        <p:spPr>
          <a:xfrm>
            <a:off x="133350" y="253350"/>
            <a:ext cx="857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Referências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e4673844e1_0_125"/>
          <p:cNvSpPr txBox="1"/>
          <p:nvPr/>
        </p:nvSpPr>
        <p:spPr>
          <a:xfrm>
            <a:off x="8423300" y="6054575"/>
            <a:ext cx="6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e4673844e1_0_125"/>
          <p:cNvSpPr txBox="1"/>
          <p:nvPr/>
        </p:nvSpPr>
        <p:spPr>
          <a:xfrm>
            <a:off x="605100" y="1168263"/>
            <a:ext cx="80481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[5] V. A. Gulartt e R. Luiz Antoniazzi, "UTILIZAÇÃO DE REDES NEURAIS ARTIFICIAS APLICADAS NA DETECÇÃO DE MELANOMA CUTÂNEO", REVISTA INTERDISCIPLINAR DE ENSINO, PESQUISA E EXTENSÃO, vol. 8, n.º 1, p. 48–57, fevereiro de 2021.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[6] B. Alberto Soares Oliveira, </a:t>
            </a:r>
            <a:r>
              <a:rPr i="1" lang="pt-BR" sz="2200">
                <a:solidFill>
                  <a:schemeClr val="dk1"/>
                </a:solidFill>
              </a:rPr>
              <a:t>et al</a:t>
            </a:r>
            <a:r>
              <a:rPr lang="pt-BR" sz="2200">
                <a:solidFill>
                  <a:schemeClr val="dk1"/>
                </a:solidFill>
              </a:rPr>
              <a:t>.</a:t>
            </a:r>
            <a:r>
              <a:rPr lang="pt-BR" sz="2200">
                <a:solidFill>
                  <a:schemeClr val="dk1"/>
                </a:solidFill>
              </a:rPr>
              <a:t> "Sistema para Classificação de Grãos de Café: Uma Comparação entre Redes Neurais Convolucionais e Processamento Digital de Imagens com MLP", in ANAIS DO 14º SIMPÓSIO BRASILEIRO DE AUTOMAÇÃO INTELIGENTE. Ouro Preto, MG: SBAI, 2019.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[7] I. N. da Silva; D. H. Spatti e R. A. Flauzino, Redes Neurais Artificiais Para Engenharia e Cincias Aplicadas - Curso Pratico. ARTLIBER, 2010.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541197" y="692696"/>
            <a:ext cx="8226425" cy="79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Sumário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00174" y="1858941"/>
            <a:ext cx="7708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Introdução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Caracterização do problema e trabalhos relacionados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Fundamentação teórica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Metodologia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Resultados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>
                <a:solidFill>
                  <a:schemeClr val="dk1"/>
                </a:solidFill>
              </a:rPr>
              <a:t>Conclusão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4673844e1_0_133"/>
          <p:cNvSpPr txBox="1"/>
          <p:nvPr/>
        </p:nvSpPr>
        <p:spPr>
          <a:xfrm>
            <a:off x="133350" y="253350"/>
            <a:ext cx="857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Referências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e4673844e1_0_133"/>
          <p:cNvSpPr txBox="1"/>
          <p:nvPr/>
        </p:nvSpPr>
        <p:spPr>
          <a:xfrm>
            <a:off x="8423300" y="6054575"/>
            <a:ext cx="6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e4673844e1_0_133"/>
          <p:cNvSpPr txBox="1"/>
          <p:nvPr/>
        </p:nvSpPr>
        <p:spPr>
          <a:xfrm>
            <a:off x="605100" y="1168263"/>
            <a:ext cx="8048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[8] I. Goodfellow, Y. Bengio e A. Courville, Deep Learning. MIT Press, 2016.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[9] I. N. da Silva, D. Hernane Spatti, R. Andrade Flauzino, L. H. B. Liboni e S. F. dos Reis Alves, Artificial Neural Networks. Cham: Springer International Publishing, 2017.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[10] F. Chollet, Deep Learning with Python. Manning Publications Co, 2018.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[11] S. Haykin, Neural Networks and Learning Machines. Pearson Education, 2009.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[12] DEEP LEARNING BOOK. 2022. Disponível: https://www.deeplearningbook.com.br/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[13] J. M. Barreto. Introdução às Redes Neurais Artificiais. Florianópolis, SC: UFSC, 2002.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4673844e1_0_146"/>
          <p:cNvSpPr txBox="1"/>
          <p:nvPr/>
        </p:nvSpPr>
        <p:spPr>
          <a:xfrm>
            <a:off x="133350" y="253350"/>
            <a:ext cx="8572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</a:rPr>
              <a:t>Referências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e4673844e1_0_146"/>
          <p:cNvSpPr txBox="1"/>
          <p:nvPr/>
        </p:nvSpPr>
        <p:spPr>
          <a:xfrm>
            <a:off x="8423300" y="6054575"/>
            <a:ext cx="6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e4673844e1_0_146"/>
          <p:cNvSpPr txBox="1"/>
          <p:nvPr/>
        </p:nvSpPr>
        <p:spPr>
          <a:xfrm>
            <a:off x="605100" y="1168263"/>
            <a:ext cx="804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[14] C. R. Rossini Junior; A. R. Camolesi. Um estudo no uso de Redes Neurais Artificiais associada com conceitos de Tecnologia Adaptativa na solução de problemas complexos. Assis, SP: FEMA, 2018.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85cf5a2e_0_72"/>
          <p:cNvSpPr txBox="1"/>
          <p:nvPr/>
        </p:nvSpPr>
        <p:spPr>
          <a:xfrm>
            <a:off x="726800" y="503175"/>
            <a:ext cx="76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AutoNum type="arabicPeriod"/>
            </a:pPr>
            <a:r>
              <a:rPr lang="pt-BR" sz="4400"/>
              <a:t>Introdução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e285cf5a2e_0_72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1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e285cf5a2e_0_72"/>
          <p:cNvSpPr txBox="1"/>
          <p:nvPr/>
        </p:nvSpPr>
        <p:spPr>
          <a:xfrm>
            <a:off x="551000" y="1121875"/>
            <a:ext cx="8048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Neste trabalho, apresentamos os resultados da implementação de uma rede neural MLP (Multi-Layer Perceptron) para classificação de subtipos de Doença Eritematoescamosa. A Doença Eritematoescamosa é uma condição dermatológica comum, caracterizada por eritema e descamação da pele. O diagnóstico preciso dessa doença é crucial para o tratamento adequado dos pacientes.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4" name="Google Shape;104;g1e285cf5a2e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450" y="3923275"/>
            <a:ext cx="2057950" cy="18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46338edd4_0_9"/>
          <p:cNvSpPr txBox="1"/>
          <p:nvPr/>
        </p:nvSpPr>
        <p:spPr>
          <a:xfrm>
            <a:off x="133350" y="253350"/>
            <a:ext cx="857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2. </a:t>
            </a:r>
            <a:r>
              <a:rPr lang="pt-BR" sz="3000">
                <a:solidFill>
                  <a:schemeClr val="dk1"/>
                </a:solidFill>
              </a:rPr>
              <a:t>Caracterização do problema e trabalhos relacionados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e46338edd4_0_9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e46338edd4_0_9"/>
          <p:cNvSpPr txBox="1"/>
          <p:nvPr/>
        </p:nvSpPr>
        <p:spPr>
          <a:xfrm>
            <a:off x="547950" y="2367000"/>
            <a:ext cx="8048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A classificação precisa e automatizada do tipo de Doença Eritematoescamosa com base em características clínicas e histopatológicas é um desafio importante na área dermatológica. Identificar corretamente o tipo de doença é fundamental para orientar o tratamento adequado e melhorar a qualidade de vida dos pacientes.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6338edd4_0_19"/>
          <p:cNvSpPr txBox="1"/>
          <p:nvPr/>
        </p:nvSpPr>
        <p:spPr>
          <a:xfrm>
            <a:off x="133350" y="253350"/>
            <a:ext cx="857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2. Caracterização do problema e trabalhos relacionados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e46338edd4_0_19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3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e46338edd4_0_19"/>
          <p:cNvSpPr txBox="1"/>
          <p:nvPr/>
        </p:nvSpPr>
        <p:spPr>
          <a:xfrm>
            <a:off x="547950" y="2197650"/>
            <a:ext cx="8048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Vários trabalhos têm se dedicado ao desenvolvimento de abordagens para a classificação de doenças dermatológicas, incluindo a Doença Eritematoescamosa. Alguns estudos têm explorado métodos tradicionais de aprendizado de máquina, como árvores de decisão, redes Bayesianas e SVM (Support Vector Machines), utilizando características clínicas e histopatológicas para realizar a classificação.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6338edd4_0_35"/>
          <p:cNvSpPr txBox="1"/>
          <p:nvPr/>
        </p:nvSpPr>
        <p:spPr>
          <a:xfrm>
            <a:off x="133350" y="253350"/>
            <a:ext cx="857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2. Caracterização do problema e trabalhos relacionados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e46338edd4_0_35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4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e46338edd4_0_35"/>
          <p:cNvSpPr txBox="1"/>
          <p:nvPr/>
        </p:nvSpPr>
        <p:spPr>
          <a:xfrm>
            <a:off x="547950" y="1858950"/>
            <a:ext cx="8048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Embora haja trabalhos relevantes sobre a classificação de doenças dermatológicas, poucos se concentraram especificamente na Doença Eritematoescamosa e no uso da rede neural MLP para essa tarefa. 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Portanto, este estudo visa preencher essa lacuna ao implementar e avaliar uma rede neural MLP para a classificação precisa e automatizada dos subtipos dessa doença.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4673844e1_0_0"/>
          <p:cNvSpPr txBox="1"/>
          <p:nvPr/>
        </p:nvSpPr>
        <p:spPr>
          <a:xfrm>
            <a:off x="133350" y="253350"/>
            <a:ext cx="8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3</a:t>
            </a:r>
            <a:r>
              <a:rPr lang="pt-BR" sz="3000">
                <a:solidFill>
                  <a:schemeClr val="dk1"/>
                </a:solidFill>
              </a:rPr>
              <a:t>. Fundamentação teórica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e4673844e1_0_0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5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e4673844e1_0_0"/>
          <p:cNvSpPr txBox="1"/>
          <p:nvPr/>
        </p:nvSpPr>
        <p:spPr>
          <a:xfrm>
            <a:off x="547950" y="1858950"/>
            <a:ext cx="8048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Segundo Barreto (2002), as redes neurais artificiais (RNAs) têm suas origens em pesquisas realizadas desde a década de 1940, quando McCulloch e Pitts propuseram o primeiro modelo de neurônio artificial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De acordo com Barreto (2002), uma rede neural artificial pode ser entendida como uma abordagem para resolver problemas de inteligência artificial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O objetivo de uma RNA é construir circuitos neurais artificiais que possam se auto-organizar (BARRETO, 2002)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673844e1_0_18"/>
          <p:cNvSpPr txBox="1"/>
          <p:nvPr/>
        </p:nvSpPr>
        <p:spPr>
          <a:xfrm>
            <a:off x="133350" y="253350"/>
            <a:ext cx="8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3. Fundamentação teórica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e4673844e1_0_18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6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e4673844e1_0_18"/>
          <p:cNvSpPr txBox="1"/>
          <p:nvPr/>
        </p:nvSpPr>
        <p:spPr>
          <a:xfrm>
            <a:off x="547950" y="899850"/>
            <a:ext cx="804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Um MLP (Perceptron de </a:t>
            </a:r>
            <a:r>
              <a:rPr lang="pt-BR" sz="2200">
                <a:solidFill>
                  <a:schemeClr val="dk1"/>
                </a:solidFill>
              </a:rPr>
              <a:t>multicamadas</a:t>
            </a:r>
            <a:r>
              <a:rPr lang="pt-BR" sz="2200">
                <a:solidFill>
                  <a:schemeClr val="dk1"/>
                </a:solidFill>
              </a:rPr>
              <a:t>) consiste em uma rede formada por </a:t>
            </a:r>
            <a:r>
              <a:rPr lang="pt-BR" sz="2200">
                <a:solidFill>
                  <a:schemeClr val="dk1"/>
                </a:solidFill>
              </a:rPr>
              <a:t>múltiplas</a:t>
            </a:r>
            <a:r>
              <a:rPr lang="pt-BR" sz="2200">
                <a:solidFill>
                  <a:schemeClr val="dk1"/>
                </a:solidFill>
              </a:rPr>
              <a:t> camadas de neurônios </a:t>
            </a:r>
            <a:r>
              <a:rPr lang="pt-BR" sz="2200">
                <a:solidFill>
                  <a:schemeClr val="dk1"/>
                </a:solidFill>
              </a:rPr>
              <a:t>é composto por uma camada de entrada, uma ou mais camadas ocultas e uma camada de saída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40" name="Google Shape;140;g1e4673844e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494" y="2346750"/>
            <a:ext cx="4660209" cy="364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673844e1_0_27"/>
          <p:cNvSpPr txBox="1"/>
          <p:nvPr/>
        </p:nvSpPr>
        <p:spPr>
          <a:xfrm>
            <a:off x="133350" y="253350"/>
            <a:ext cx="8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3. Fundamentação teórica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e4673844e1_0_27"/>
          <p:cNvSpPr txBox="1"/>
          <p:nvPr/>
        </p:nvSpPr>
        <p:spPr>
          <a:xfrm>
            <a:off x="8423300" y="6054575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7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t-BR">
                <a:solidFill>
                  <a:schemeClr val="lt1"/>
                </a:solidFill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e4673844e1_0_27"/>
          <p:cNvSpPr txBox="1"/>
          <p:nvPr/>
        </p:nvSpPr>
        <p:spPr>
          <a:xfrm>
            <a:off x="547950" y="1020750"/>
            <a:ext cx="8048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As redes MLP possuem diversas possibilidades de aplicações nos mais variados problemas relacionados com as mais diferentes áreas de conhecimento, sendo considerada uma das arquiteturas mais versáteis quanto a sua aplicabilidade  (DA SILVA; SPATTI; FLAUZINO, 2010)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-apresentacao-ifmg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2019-10-01T13:41:41Z</dcterms:created>
  <dc:creator>Matheus</dc:creator>
</cp:coreProperties>
</file>