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40"/>
  </p:notesMasterIdLst>
  <p:sldIdLst>
    <p:sldId id="269" r:id="rId5"/>
    <p:sldId id="529" r:id="rId6"/>
    <p:sldId id="523" r:id="rId7"/>
    <p:sldId id="530" r:id="rId8"/>
    <p:sldId id="524" r:id="rId9"/>
    <p:sldId id="526" r:id="rId10"/>
    <p:sldId id="527" r:id="rId11"/>
    <p:sldId id="528" r:id="rId12"/>
    <p:sldId id="522" r:id="rId13"/>
    <p:sldId id="525" r:id="rId14"/>
    <p:sldId id="531" r:id="rId15"/>
    <p:sldId id="533" r:id="rId16"/>
    <p:sldId id="532" r:id="rId17"/>
    <p:sldId id="534" r:id="rId18"/>
    <p:sldId id="538" r:id="rId19"/>
    <p:sldId id="547" r:id="rId20"/>
    <p:sldId id="539" r:id="rId21"/>
    <p:sldId id="546" r:id="rId22"/>
    <p:sldId id="535" r:id="rId23"/>
    <p:sldId id="548" r:id="rId24"/>
    <p:sldId id="551" r:id="rId25"/>
    <p:sldId id="550" r:id="rId26"/>
    <p:sldId id="549" r:id="rId27"/>
    <p:sldId id="556" r:id="rId28"/>
    <p:sldId id="554" r:id="rId29"/>
    <p:sldId id="555" r:id="rId30"/>
    <p:sldId id="557" r:id="rId31"/>
    <p:sldId id="553" r:id="rId32"/>
    <p:sldId id="541" r:id="rId33"/>
    <p:sldId id="536" r:id="rId34"/>
    <p:sldId id="558" r:id="rId35"/>
    <p:sldId id="559" r:id="rId36"/>
    <p:sldId id="537" r:id="rId37"/>
    <p:sldId id="560" r:id="rId38"/>
    <p:sldId id="263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1DD4EA2-BBB2-4474-89D8-BBA2D5B76F5E}">
          <p14:sldIdLst>
            <p14:sldId id="269"/>
            <p14:sldId id="529"/>
            <p14:sldId id="523"/>
            <p14:sldId id="530"/>
            <p14:sldId id="524"/>
            <p14:sldId id="526"/>
            <p14:sldId id="527"/>
            <p14:sldId id="528"/>
            <p14:sldId id="522"/>
            <p14:sldId id="525"/>
            <p14:sldId id="531"/>
            <p14:sldId id="533"/>
            <p14:sldId id="532"/>
            <p14:sldId id="534"/>
            <p14:sldId id="538"/>
            <p14:sldId id="547"/>
            <p14:sldId id="539"/>
            <p14:sldId id="546"/>
            <p14:sldId id="535"/>
            <p14:sldId id="548"/>
            <p14:sldId id="551"/>
            <p14:sldId id="550"/>
            <p14:sldId id="549"/>
            <p14:sldId id="556"/>
            <p14:sldId id="554"/>
            <p14:sldId id="555"/>
            <p14:sldId id="557"/>
            <p14:sldId id="553"/>
            <p14:sldId id="541"/>
            <p14:sldId id="536"/>
            <p14:sldId id="558"/>
            <p14:sldId id="559"/>
            <p14:sldId id="537"/>
            <p14:sldId id="56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amara Alves Camacam" initials="GAC" lastIdx="3" clrIdx="0">
    <p:extLst>
      <p:ext uri="{19B8F6BF-5375-455C-9EA6-DF929625EA0E}">
        <p15:presenceInfo xmlns:p15="http://schemas.microsoft.com/office/powerpoint/2012/main" userId="Gautamara Alves Camacam" providerId="None"/>
      </p:ext>
    </p:extLst>
  </p:cmAuthor>
  <p:cmAuthor id="2" name="Joao Pedro Machado Milhome" initials="JPMM" lastIdx="2" clrIdx="1">
    <p:extLst>
      <p:ext uri="{19B8F6BF-5375-455C-9EA6-DF929625EA0E}">
        <p15:presenceInfo xmlns:p15="http://schemas.microsoft.com/office/powerpoint/2012/main" userId="S::joao.milhome@edu.pucrs.br::162ea8fc-8e22-4fff-ba03-a49cceaa0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C"/>
    <a:srgbClr val="2FC0CE"/>
    <a:srgbClr val="D7D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7" autoAdjust="0"/>
    <p:restoredTop sz="93179" autoAdjust="0"/>
  </p:normalViewPr>
  <p:slideViewPr>
    <p:cSldViewPr snapToGrid="0">
      <p:cViewPr>
        <p:scale>
          <a:sx n="70" d="100"/>
          <a:sy n="70" d="100"/>
        </p:scale>
        <p:origin x="96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B087-61D3-6D4D-9661-C822BC784D82}" type="datetimeFigureOut">
              <a:rPr lang="pt-BR" smtClean="0"/>
              <a:pPr/>
              <a:t>13/03/2020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D5-1E2A-8746-AAFA-D789586DF95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E2D2-9B62-A84B-BCE8-1BF0FA70AED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088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37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8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6914" y="4055346"/>
            <a:ext cx="6147759" cy="2387600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3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9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6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3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1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7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21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36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73"/>
          <a:stretch/>
        </p:blipFill>
        <p:spPr>
          <a:xfrm>
            <a:off x="0" y="5985164"/>
            <a:ext cx="12179300" cy="8728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792" y="63634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2060"/>
                </a:solidFill>
              </a:defRPr>
            </a:lvl1pPr>
          </a:lstStyle>
          <a:p>
            <a:fld id="{82B0E2D2-9B62-A84B-BCE8-1BF0FA70AED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3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777" y="3315205"/>
            <a:ext cx="2606843" cy="21861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061" y="5938886"/>
            <a:ext cx="1958559" cy="4205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x-non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Tecnologias do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1" y="1678675"/>
            <a:ext cx="7845573" cy="4229254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8444020" y="2661313"/>
            <a:ext cx="3388589" cy="2450138"/>
            <a:chOff x="245660" y="1528549"/>
            <a:chExt cx="11723427" cy="4531057"/>
          </a:xfrm>
        </p:grpSpPr>
        <p:sp>
          <p:nvSpPr>
            <p:cNvPr id="6" name="Retângulo 5"/>
            <p:cNvSpPr/>
            <p:nvPr/>
          </p:nvSpPr>
          <p:spPr>
            <a:xfrm>
              <a:off x="446522" y="2571536"/>
              <a:ext cx="2292085" cy="9144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FRONT-END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039473" y="2571536"/>
              <a:ext cx="2192139" cy="9144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ENDPOINT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9583086" y="2571536"/>
              <a:ext cx="2066422" cy="91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IIB</a:t>
              </a:r>
              <a:endParaRPr lang="pt-BR" sz="1400" dirty="0"/>
            </a:p>
          </p:txBody>
        </p:sp>
        <p:sp>
          <p:nvSpPr>
            <p:cNvPr id="9" name="Seta para a direita 8"/>
            <p:cNvSpPr/>
            <p:nvPr/>
          </p:nvSpPr>
          <p:spPr>
            <a:xfrm>
              <a:off x="3183907" y="2701187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eta para a direita 9"/>
            <p:cNvSpPr/>
            <p:nvPr/>
          </p:nvSpPr>
          <p:spPr>
            <a:xfrm rot="10800000">
              <a:off x="3183907" y="3110621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7551191" y="2673892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a direita 11"/>
            <p:cNvSpPr/>
            <p:nvPr/>
          </p:nvSpPr>
          <p:spPr>
            <a:xfrm rot="10800000">
              <a:off x="7551191" y="3083326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45660" y="1528549"/>
              <a:ext cx="11723427" cy="4531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567427" y="1614760"/>
              <a:ext cx="2691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Arquitetura plataforma 3.0</a:t>
              </a:r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039473" y="4459454"/>
              <a:ext cx="2511719" cy="9144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Apoio</a:t>
              </a:r>
              <a:endParaRPr lang="pt-BR" sz="1400" dirty="0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5690572" y="3851143"/>
              <a:ext cx="764227" cy="2431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9700934" y="4189594"/>
            <a:ext cx="985263" cy="682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5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x-non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Tecnologias do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4202" t="6414" r="14324"/>
          <a:stretch/>
        </p:blipFill>
        <p:spPr>
          <a:xfrm>
            <a:off x="354841" y="1555846"/>
            <a:ext cx="7369791" cy="4181546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8444020" y="2661313"/>
            <a:ext cx="3388589" cy="2450138"/>
            <a:chOff x="245660" y="1528549"/>
            <a:chExt cx="11723427" cy="4531057"/>
          </a:xfrm>
        </p:grpSpPr>
        <p:sp>
          <p:nvSpPr>
            <p:cNvPr id="19" name="Retângulo 18"/>
            <p:cNvSpPr/>
            <p:nvPr/>
          </p:nvSpPr>
          <p:spPr>
            <a:xfrm>
              <a:off x="446522" y="2571536"/>
              <a:ext cx="2292085" cy="9144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FRONT-END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039473" y="2571536"/>
              <a:ext cx="2192139" cy="9144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ENDPOINT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9583086" y="2571536"/>
              <a:ext cx="2066422" cy="91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IIB</a:t>
              </a:r>
              <a:endParaRPr lang="pt-BR" sz="1400" dirty="0"/>
            </a:p>
          </p:txBody>
        </p:sp>
        <p:sp>
          <p:nvSpPr>
            <p:cNvPr id="22" name="Seta para a direita 21"/>
            <p:cNvSpPr/>
            <p:nvPr/>
          </p:nvSpPr>
          <p:spPr>
            <a:xfrm>
              <a:off x="3183907" y="2701187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 para a direita 22"/>
            <p:cNvSpPr/>
            <p:nvPr/>
          </p:nvSpPr>
          <p:spPr>
            <a:xfrm rot="10800000">
              <a:off x="3183907" y="3110621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 para a direita 23"/>
            <p:cNvSpPr/>
            <p:nvPr/>
          </p:nvSpPr>
          <p:spPr>
            <a:xfrm>
              <a:off x="7551191" y="2673892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0800000">
              <a:off x="7551191" y="3083326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45660" y="1528549"/>
              <a:ext cx="11723427" cy="4531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567427" y="1614760"/>
              <a:ext cx="2691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Arquitetura plataforma 3.0</a:t>
              </a:r>
              <a:endParaRPr lang="pt-BR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039473" y="4459454"/>
              <a:ext cx="2511719" cy="9144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Apoio</a:t>
              </a:r>
              <a:endParaRPr lang="pt-BR" sz="1400" dirty="0"/>
            </a:p>
          </p:txBody>
        </p:sp>
        <p:sp>
          <p:nvSpPr>
            <p:cNvPr id="29" name="Seta para a direita 28"/>
            <p:cNvSpPr/>
            <p:nvPr/>
          </p:nvSpPr>
          <p:spPr>
            <a:xfrm rot="16200000">
              <a:off x="5690572" y="3851143"/>
              <a:ext cx="764227" cy="2431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717206" y="3084394"/>
            <a:ext cx="832513" cy="696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x-non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Tecnologias do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148920" y="1885785"/>
            <a:ext cx="39385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O que é uma </a:t>
            </a:r>
            <a:r>
              <a:rPr lang="pt-BR" sz="4000" dirty="0" smtClean="0">
                <a:solidFill>
                  <a:schemeClr val="accent1">
                    <a:lumMod val="75000"/>
                  </a:schemeClr>
                </a:solidFill>
              </a:rPr>
              <a:t>SPA?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Arquitetura usada no projeto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8865" y="1733266"/>
            <a:ext cx="103450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Single-Page </a:t>
            </a:r>
            <a:r>
              <a:rPr lang="pt-BR" sz="4000" dirty="0" err="1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SPA é uma aplicação web que roda em uma única página, se assemelhando a um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aplicativo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desktop ou um mobile, são leigamente chamadas de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páginas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ajax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”, um bom exemplo que gosto de usar é o Gmail do Google, ele é um SPA, a navegação na aplicação rola toda em uma única página e todo o conteúdo é carregado de uma vez ou obtido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dinâmicamente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(ou seja, via requisições Ajax).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71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Exemplo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1080046"/>
            <a:ext cx="9009633" cy="49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2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Qual a linguagem de programação mais usada no mudo?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94" y="1492791"/>
            <a:ext cx="3330344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2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Qual a linguagem de programação mais usada no mudo?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4098" name="Picture 2" descr="Resultado de imagem para linguagem de programação mais usada front-end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20" y="1779394"/>
            <a:ext cx="4690492" cy="46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8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9"/>
            <a:ext cx="10515600" cy="71579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JavaScript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87466" y="1885785"/>
            <a:ext cx="59757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Criada em 1995;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00549C"/>
                </a:solidFill>
              </a:rPr>
              <a:t>Client-Side</a:t>
            </a:r>
            <a:endParaRPr lang="pt-BR" sz="2400" dirty="0" smtClean="0">
              <a:solidFill>
                <a:srgbClr val="00549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Linguagem de Alto nível;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Orientada a objeto;</a:t>
            </a:r>
            <a:endParaRPr lang="pt-BR" sz="2400" dirty="0">
              <a:solidFill>
                <a:srgbClr val="00549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Criada para deixar as páginas web “vivas”;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Just-In-Time (</a:t>
            </a:r>
            <a:r>
              <a:rPr lang="pt-BR" sz="2400" dirty="0" err="1" smtClean="0">
                <a:solidFill>
                  <a:srgbClr val="00549C"/>
                </a:solidFill>
              </a:rPr>
              <a:t>LiveScript</a:t>
            </a:r>
            <a:r>
              <a:rPr lang="pt-BR" sz="2400" dirty="0" smtClean="0">
                <a:solidFill>
                  <a:srgbClr val="00549C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PHP, Angular, </a:t>
            </a:r>
            <a:r>
              <a:rPr lang="pt-BR" sz="2400" dirty="0" err="1" smtClean="0">
                <a:solidFill>
                  <a:srgbClr val="00549C"/>
                </a:solidFill>
              </a:rPr>
              <a:t>Vue</a:t>
            </a:r>
            <a:r>
              <a:rPr lang="pt-BR" sz="2400" dirty="0" smtClean="0">
                <a:solidFill>
                  <a:srgbClr val="00549C"/>
                </a:solidFill>
              </a:rPr>
              <a:t>, Node possuem core JS;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Permite manipular o DOM (</a:t>
            </a:r>
            <a:r>
              <a:rPr lang="pt-BR" sz="2400" dirty="0" err="1" smtClean="0">
                <a:solidFill>
                  <a:srgbClr val="00549C"/>
                </a:solidFill>
              </a:rPr>
              <a:t>Document</a:t>
            </a:r>
            <a:r>
              <a:rPr lang="pt-BR" sz="2400" dirty="0" smtClean="0">
                <a:solidFill>
                  <a:srgbClr val="00549C"/>
                </a:solidFill>
              </a:rPr>
              <a:t> </a:t>
            </a:r>
            <a:r>
              <a:rPr lang="pt-BR" sz="2400" dirty="0" err="1" smtClean="0">
                <a:solidFill>
                  <a:srgbClr val="00549C"/>
                </a:solidFill>
              </a:rPr>
              <a:t>Object</a:t>
            </a:r>
            <a:r>
              <a:rPr lang="pt-BR" sz="2400" dirty="0" smtClean="0">
                <a:solidFill>
                  <a:srgbClr val="00549C"/>
                </a:solidFill>
              </a:rPr>
              <a:t> </a:t>
            </a:r>
            <a:r>
              <a:rPr lang="pt-BR" sz="2400" dirty="0" err="1" smtClean="0">
                <a:solidFill>
                  <a:srgbClr val="00549C"/>
                </a:solidFill>
              </a:rPr>
              <a:t>Model</a:t>
            </a:r>
            <a:r>
              <a:rPr lang="pt-BR" sz="2400" dirty="0" smtClean="0">
                <a:solidFill>
                  <a:srgbClr val="00549C"/>
                </a:solidFill>
              </a:rPr>
              <a:t>)</a:t>
            </a:r>
          </a:p>
          <a:p>
            <a:endParaRPr lang="pt-BR" dirty="0" smtClean="0">
              <a:solidFill>
                <a:srgbClr val="00549C"/>
              </a:solidFill>
            </a:endParaRPr>
          </a:p>
        </p:txBody>
      </p:sp>
      <p:pic>
        <p:nvPicPr>
          <p:cNvPr id="1026" name="Picture 2" descr="https://mdn.mozillademos.org/files/13502/c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01" y="877867"/>
            <a:ext cx="42100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61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87466" y="1790010"/>
            <a:ext cx="65090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Framework de código aberto;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Mantido pelo Google;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Execução SPA;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Faz parte da programação declarativa;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549C"/>
                </a:solidFill>
              </a:rPr>
              <a:t>Faz ligação bidirecional (</a:t>
            </a:r>
            <a:r>
              <a:rPr lang="pt-BR" sz="2400" dirty="0" err="1">
                <a:solidFill>
                  <a:srgbClr val="00549C"/>
                </a:solidFill>
              </a:rPr>
              <a:t>two-way</a:t>
            </a:r>
            <a:r>
              <a:rPr lang="pt-BR" sz="2400" dirty="0">
                <a:solidFill>
                  <a:srgbClr val="00549C"/>
                </a:solidFill>
              </a:rPr>
              <a:t> data-</a:t>
            </a:r>
            <a:r>
              <a:rPr lang="pt-BR" sz="2400" dirty="0" err="1">
                <a:solidFill>
                  <a:srgbClr val="00549C"/>
                </a:solidFill>
              </a:rPr>
              <a:t>binding</a:t>
            </a:r>
            <a:r>
              <a:rPr lang="pt-BR" sz="2400" dirty="0" smtClean="0">
                <a:solidFill>
                  <a:srgbClr val="00549C"/>
                </a:solidFill>
              </a:rPr>
              <a:t>);</a:t>
            </a:r>
            <a:endParaRPr lang="pt-BR" sz="2400" dirty="0">
              <a:solidFill>
                <a:srgbClr val="00549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Segue o padrão </a:t>
            </a:r>
            <a:r>
              <a:rPr lang="pt-BR" sz="2400" dirty="0" err="1" smtClean="0">
                <a:solidFill>
                  <a:srgbClr val="00549C"/>
                </a:solidFill>
              </a:rPr>
              <a:t>Model-View</a:t>
            </a:r>
            <a:r>
              <a:rPr lang="pt-BR" sz="2400" dirty="0" smtClean="0">
                <a:solidFill>
                  <a:srgbClr val="00549C"/>
                </a:solidFill>
              </a:rPr>
              <a:t>/</a:t>
            </a:r>
            <a:r>
              <a:rPr lang="pt-BR" sz="2400" dirty="0" err="1" smtClean="0">
                <a:solidFill>
                  <a:srgbClr val="00549C"/>
                </a:solidFill>
              </a:rPr>
              <a:t>View-Model</a:t>
            </a:r>
            <a:r>
              <a:rPr lang="pt-BR" sz="2400" dirty="0">
                <a:solidFill>
                  <a:srgbClr val="00549C"/>
                </a:solidFill>
              </a:rPr>
              <a:t>;</a:t>
            </a:r>
            <a:endParaRPr lang="pt-BR" sz="2400" dirty="0" smtClean="0">
              <a:solidFill>
                <a:srgbClr val="00549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549C"/>
                </a:solidFill>
              </a:rPr>
              <a:t>Assíncrono.</a:t>
            </a:r>
          </a:p>
        </p:txBody>
      </p:sp>
      <p:pic>
        <p:nvPicPr>
          <p:cNvPr id="2052" name="Picture 4" descr="Resultado de imagem para angular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17" y="1254659"/>
            <a:ext cx="4206245" cy="240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angular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17" y="3962401"/>
            <a:ext cx="4225638" cy="22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0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588239" y="1152056"/>
            <a:ext cx="8756072" cy="5153891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Resultado de imagem para angular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36" b="99517" l="2667" r="96800">
                        <a14:foregroundMark x1="18133" y1="45169" x2="18133" y2="45169"/>
                        <a14:foregroundMark x1="27733" y1="36353" x2="27733" y2="36353"/>
                        <a14:foregroundMark x1="31733" y1="29710" x2="31733" y2="29710"/>
                        <a14:foregroundMark x1="27733" y1="33213" x2="27733" y2="33213"/>
                        <a14:foregroundMark x1="48933" y1="24396" x2="48933" y2="24396"/>
                        <a14:foregroundMark x1="72267" y1="30435" x2="72267" y2="30435"/>
                        <a14:foregroundMark x1="85467" y1="45773" x2="85467" y2="45773"/>
                        <a14:foregroundMark x1="79867" y1="72222" x2="79867" y2="72222"/>
                        <a14:foregroundMark x1="64533" y1="85507" x2="64533" y2="85507"/>
                        <a14:foregroundMark x1="40533" y1="90580" x2="40533" y2="90580"/>
                        <a14:foregroundMark x1="21600" y1="71377" x2="21600" y2="71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355"/>
          <a:stretch/>
        </p:blipFill>
        <p:spPr bwMode="auto">
          <a:xfrm>
            <a:off x="3709992" y="1371600"/>
            <a:ext cx="4512567" cy="451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Conector 5"/>
          <p:cNvSpPr/>
          <p:nvPr/>
        </p:nvSpPr>
        <p:spPr>
          <a:xfrm>
            <a:off x="5914292" y="2622499"/>
            <a:ext cx="91488" cy="9354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/>
          <p:cNvSpPr/>
          <p:nvPr/>
        </p:nvSpPr>
        <p:spPr>
          <a:xfrm>
            <a:off x="6633620" y="2932176"/>
            <a:ext cx="91488" cy="9354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Conector 8"/>
          <p:cNvSpPr/>
          <p:nvPr/>
        </p:nvSpPr>
        <p:spPr>
          <a:xfrm>
            <a:off x="5199841" y="2932175"/>
            <a:ext cx="91488" cy="9354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6926228" y="3507377"/>
            <a:ext cx="91488" cy="9354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902356" y="3507378"/>
            <a:ext cx="91488" cy="9354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 flipH="1">
            <a:off x="6725108" y="4262322"/>
            <a:ext cx="99927" cy="9354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6270299" y="4620767"/>
            <a:ext cx="91488" cy="9354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511956" y="4620767"/>
            <a:ext cx="91488" cy="9354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5080318" y="4262321"/>
            <a:ext cx="91488" cy="9354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7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FERRAMENTAS DE APOIO </a:t>
            </a:r>
          </a:p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BANCO DO BRASIL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55844" y="2006222"/>
            <a:ext cx="9048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Plataforma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Catálogo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corporativo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Self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</a:rPr>
              <a:t>Swagger</a:t>
            </a:r>
            <a:endParaRPr lang="pt-BR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86118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694" y="2219478"/>
            <a:ext cx="2457143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6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1133762"/>
            <a:ext cx="10723809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24" y="1690905"/>
            <a:ext cx="7380952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4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52" y="1329000"/>
            <a:ext cx="9038095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5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62" y="1738524"/>
            <a:ext cx="8790476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47" y="1519476"/>
            <a:ext cx="9561905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22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66" y="1714714"/>
            <a:ext cx="7666667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35" y="1094509"/>
            <a:ext cx="9269623" cy="49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10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70891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AngularJS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28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0" y="1094509"/>
            <a:ext cx="8905880" cy="47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78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TAGS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32012" y="1596788"/>
            <a:ext cx="114472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0000"/>
                </a:solidFill>
              </a:rPr>
              <a:t>ng-app</a:t>
            </a:r>
            <a:r>
              <a:rPr lang="pt-BR" dirty="0">
                <a:solidFill>
                  <a:srgbClr val="00549C"/>
                </a:solidFill>
              </a:rPr>
              <a:t> – Declara um elemento como o elemento raiz da </a:t>
            </a:r>
            <a:r>
              <a:rPr lang="pt-BR" dirty="0" smtClean="0">
                <a:solidFill>
                  <a:srgbClr val="00549C"/>
                </a:solidFill>
              </a:rPr>
              <a:t>aplicação;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0000"/>
                </a:solidFill>
              </a:rPr>
              <a:t>ng-view</a:t>
            </a:r>
            <a:r>
              <a:rPr lang="pt-BR" dirty="0">
                <a:solidFill>
                  <a:srgbClr val="00549C"/>
                </a:solidFill>
              </a:rPr>
              <a:t> – A diretiva base para manipulação de rotas, resolvendo um JSON antes de </a:t>
            </a:r>
            <a:r>
              <a:rPr lang="pt-BR" dirty="0" err="1">
                <a:solidFill>
                  <a:srgbClr val="00549C"/>
                </a:solidFill>
              </a:rPr>
              <a:t>renderizar</a:t>
            </a:r>
            <a:r>
              <a:rPr lang="pt-BR" dirty="0">
                <a:solidFill>
                  <a:srgbClr val="00549C"/>
                </a:solidFill>
              </a:rPr>
              <a:t> os </a:t>
            </a:r>
            <a:r>
              <a:rPr lang="pt-BR" dirty="0" smtClean="0">
                <a:solidFill>
                  <a:srgbClr val="00549C"/>
                </a:solidFill>
              </a:rPr>
              <a:t>modelos;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rgbClr val="FF0000"/>
                </a:solidFill>
              </a:rPr>
              <a:t>ng-controller</a:t>
            </a:r>
            <a:r>
              <a:rPr lang="pt-BR" dirty="0" smtClean="0">
                <a:solidFill>
                  <a:srgbClr val="00549C"/>
                </a:solidFill>
              </a:rPr>
              <a:t> </a:t>
            </a:r>
            <a:r>
              <a:rPr lang="pt-BR" dirty="0">
                <a:solidFill>
                  <a:srgbClr val="00549C"/>
                </a:solidFill>
              </a:rPr>
              <a:t>– Especifica um </a:t>
            </a:r>
            <a:r>
              <a:rPr lang="pt-BR" dirty="0" err="1">
                <a:solidFill>
                  <a:srgbClr val="00549C"/>
                </a:solidFill>
              </a:rPr>
              <a:t>controller</a:t>
            </a:r>
            <a:r>
              <a:rPr lang="pt-BR" dirty="0">
                <a:solidFill>
                  <a:srgbClr val="00549C"/>
                </a:solidFill>
              </a:rPr>
              <a:t> </a:t>
            </a:r>
            <a:r>
              <a:rPr lang="pt-BR" dirty="0" err="1">
                <a:solidFill>
                  <a:srgbClr val="00549C"/>
                </a:solidFill>
              </a:rPr>
              <a:t>JavaScript</a:t>
            </a:r>
            <a:r>
              <a:rPr lang="pt-BR" dirty="0">
                <a:solidFill>
                  <a:srgbClr val="00549C"/>
                </a:solidFill>
              </a:rPr>
              <a:t> para aquele HTML em </a:t>
            </a:r>
            <a:r>
              <a:rPr lang="pt-BR" dirty="0" smtClean="0">
                <a:solidFill>
                  <a:srgbClr val="00549C"/>
                </a:solidFill>
              </a:rPr>
              <a:t>questão</a:t>
            </a:r>
            <a:r>
              <a:rPr lang="pt-BR" dirty="0">
                <a:solidFill>
                  <a:srgbClr val="00549C"/>
                </a:solidFill>
              </a:rPr>
              <a:t>;</a:t>
            </a:r>
            <a:endParaRPr lang="pt-BR" dirty="0">
              <a:solidFill>
                <a:srgbClr val="00549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rgbClr val="FF0000"/>
                </a:solidFill>
              </a:rPr>
              <a:t>ng-model</a:t>
            </a:r>
            <a:r>
              <a:rPr lang="pt-BR" dirty="0" smtClean="0">
                <a:solidFill>
                  <a:srgbClr val="00549C"/>
                </a:solidFill>
              </a:rPr>
              <a:t> </a:t>
            </a:r>
            <a:r>
              <a:rPr lang="pt-BR" dirty="0">
                <a:solidFill>
                  <a:srgbClr val="00549C"/>
                </a:solidFill>
              </a:rPr>
              <a:t>– </a:t>
            </a:r>
            <a:r>
              <a:rPr lang="pt-BR" dirty="0" smtClean="0">
                <a:solidFill>
                  <a:srgbClr val="00549C"/>
                </a:solidFill>
              </a:rPr>
              <a:t>Permite </a:t>
            </a:r>
            <a:r>
              <a:rPr lang="pt-BR" dirty="0">
                <a:solidFill>
                  <a:srgbClr val="00549C"/>
                </a:solidFill>
              </a:rPr>
              <a:t>ligação direta bidirecional (</a:t>
            </a:r>
            <a:r>
              <a:rPr lang="pt-BR" dirty="0" err="1">
                <a:solidFill>
                  <a:srgbClr val="00549C"/>
                </a:solidFill>
              </a:rPr>
              <a:t>two-way</a:t>
            </a:r>
            <a:r>
              <a:rPr lang="pt-BR" dirty="0">
                <a:solidFill>
                  <a:srgbClr val="00549C"/>
                </a:solidFill>
              </a:rPr>
              <a:t> data </a:t>
            </a:r>
            <a:r>
              <a:rPr lang="pt-BR" dirty="0" err="1">
                <a:solidFill>
                  <a:srgbClr val="00549C"/>
                </a:solidFill>
              </a:rPr>
              <a:t>binding</a:t>
            </a:r>
            <a:r>
              <a:rPr lang="pt-BR" dirty="0">
                <a:solidFill>
                  <a:srgbClr val="00549C"/>
                </a:solidFill>
              </a:rPr>
              <a:t> ) entre a </a:t>
            </a:r>
            <a:r>
              <a:rPr lang="pt-BR" dirty="0" err="1">
                <a:solidFill>
                  <a:srgbClr val="00549C"/>
                </a:solidFill>
              </a:rPr>
              <a:t>view</a:t>
            </a:r>
            <a:r>
              <a:rPr lang="pt-BR" dirty="0">
                <a:solidFill>
                  <a:srgbClr val="00549C"/>
                </a:solidFill>
              </a:rPr>
              <a:t> e o escopo do </a:t>
            </a:r>
            <a:r>
              <a:rPr lang="pt-BR" dirty="0" smtClean="0">
                <a:solidFill>
                  <a:srgbClr val="00549C"/>
                </a:solidFill>
              </a:rPr>
              <a:t>aplicativo;</a:t>
            </a:r>
            <a:endParaRPr lang="pt-BR" dirty="0">
              <a:solidFill>
                <a:srgbClr val="00549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0000"/>
                </a:solidFill>
              </a:rPr>
              <a:t>ng-class</a:t>
            </a:r>
            <a:r>
              <a:rPr lang="pt-BR" dirty="0">
                <a:solidFill>
                  <a:srgbClr val="00549C"/>
                </a:solidFill>
              </a:rPr>
              <a:t> – Permite atributos de classe serem carregados </a:t>
            </a:r>
            <a:r>
              <a:rPr lang="pt-BR" dirty="0" smtClean="0">
                <a:solidFill>
                  <a:srgbClr val="00549C"/>
                </a:solidFill>
              </a:rPr>
              <a:t>dinamicamente;</a:t>
            </a:r>
            <a:endParaRPr lang="pt-BR" dirty="0">
              <a:solidFill>
                <a:srgbClr val="00549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0000"/>
                </a:solidFill>
              </a:rPr>
              <a:t>ng</a:t>
            </a:r>
            <a:r>
              <a:rPr lang="pt-BR" dirty="0">
                <a:solidFill>
                  <a:srgbClr val="FF0000"/>
                </a:solidFill>
              </a:rPr>
              <a:t>-click</a:t>
            </a:r>
            <a:r>
              <a:rPr lang="pt-BR" dirty="0">
                <a:solidFill>
                  <a:srgbClr val="00549C"/>
                </a:solidFill>
              </a:rPr>
              <a:t> – Permite instanciar o evento de click, semelhante ao </a:t>
            </a:r>
            <a:r>
              <a:rPr lang="pt-BR" dirty="0" err="1" smtClean="0">
                <a:solidFill>
                  <a:srgbClr val="00549C"/>
                </a:solidFill>
              </a:rPr>
              <a:t>onclick</a:t>
            </a:r>
            <a:r>
              <a:rPr lang="pt-BR" dirty="0">
                <a:solidFill>
                  <a:srgbClr val="00549C"/>
                </a:solidFill>
              </a:rPr>
              <a:t>;</a:t>
            </a:r>
            <a:endParaRPr lang="pt-BR" dirty="0">
              <a:solidFill>
                <a:srgbClr val="00549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rgbClr val="FF0000"/>
                </a:solidFill>
              </a:rPr>
              <a:t>ng-repeat</a:t>
            </a:r>
            <a:r>
              <a:rPr lang="pt-BR" dirty="0" smtClean="0">
                <a:solidFill>
                  <a:srgbClr val="00549C"/>
                </a:solidFill>
              </a:rPr>
              <a:t> </a:t>
            </a:r>
            <a:r>
              <a:rPr lang="pt-BR" dirty="0">
                <a:solidFill>
                  <a:srgbClr val="00549C"/>
                </a:solidFill>
              </a:rPr>
              <a:t>– Instancia um elemento por item de um </a:t>
            </a:r>
            <a:r>
              <a:rPr lang="pt-BR" dirty="0" err="1" smtClean="0">
                <a:solidFill>
                  <a:srgbClr val="00549C"/>
                </a:solidFill>
              </a:rPr>
              <a:t>array</a:t>
            </a:r>
            <a:r>
              <a:rPr lang="pt-BR" dirty="0">
                <a:solidFill>
                  <a:srgbClr val="00549C"/>
                </a:solidFill>
              </a:rPr>
              <a:t>;</a:t>
            </a:r>
            <a:endParaRPr lang="pt-BR" dirty="0">
              <a:solidFill>
                <a:srgbClr val="00549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FF0000"/>
                </a:solidFill>
              </a:rPr>
              <a:t>ng</a:t>
            </a:r>
            <a:r>
              <a:rPr lang="pt-BR" dirty="0">
                <a:solidFill>
                  <a:srgbClr val="FF0000"/>
                </a:solidFill>
              </a:rPr>
              <a:t>-show</a:t>
            </a:r>
            <a:r>
              <a:rPr lang="pt-BR" dirty="0">
                <a:solidFill>
                  <a:srgbClr val="00549C"/>
                </a:solidFill>
              </a:rPr>
              <a:t> e </a:t>
            </a:r>
            <a:r>
              <a:rPr lang="pt-BR" dirty="0" err="1">
                <a:solidFill>
                  <a:srgbClr val="FF0000"/>
                </a:solidFill>
              </a:rPr>
              <a:t>ng-hide</a:t>
            </a:r>
            <a:r>
              <a:rPr lang="pt-BR" dirty="0">
                <a:solidFill>
                  <a:srgbClr val="00549C"/>
                </a:solidFill>
              </a:rPr>
              <a:t> – Mostra ou esconde um elemento HTML de acordo com o resultado de uma expressão </a:t>
            </a:r>
            <a:r>
              <a:rPr lang="pt-BR" dirty="0" smtClean="0">
                <a:solidFill>
                  <a:srgbClr val="00549C"/>
                </a:solidFill>
              </a:rPr>
              <a:t>booleana;</a:t>
            </a:r>
            <a:endParaRPr lang="pt-BR" dirty="0">
              <a:solidFill>
                <a:srgbClr val="00549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srgbClr val="FF0000"/>
                </a:solidFill>
              </a:rPr>
              <a:t>ng-if</a:t>
            </a:r>
            <a:r>
              <a:rPr lang="pt-BR" dirty="0" smtClean="0">
                <a:solidFill>
                  <a:srgbClr val="00549C"/>
                </a:solidFill>
              </a:rPr>
              <a:t> </a:t>
            </a:r>
            <a:r>
              <a:rPr lang="pt-BR" dirty="0">
                <a:solidFill>
                  <a:srgbClr val="00549C"/>
                </a:solidFill>
              </a:rPr>
              <a:t>– Declaração básica de um '</a:t>
            </a:r>
            <a:r>
              <a:rPr lang="pt-BR" dirty="0" err="1">
                <a:solidFill>
                  <a:srgbClr val="00549C"/>
                </a:solidFill>
              </a:rPr>
              <a:t>if</a:t>
            </a:r>
            <a:r>
              <a:rPr lang="pt-BR" dirty="0">
                <a:solidFill>
                  <a:srgbClr val="00549C"/>
                </a:solidFill>
              </a:rPr>
              <a:t>' que permite mostrar um elemento se a condição for verdadeira.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9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Plataforma</a:t>
            </a:r>
            <a:r>
              <a:rPr lang="pt-BR" sz="2800" b="1" dirty="0" smtClean="0"/>
              <a:t> </a:t>
            </a:r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</a:t>
            </a:r>
            <a:r>
              <a:rPr lang="pt-BR" sz="2800" b="1" dirty="0" smtClean="0"/>
              <a:t> </a:t>
            </a:r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Desenvolvimento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84" y="1490643"/>
            <a:ext cx="9143999" cy="47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7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NODE.JS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66792" y="1885785"/>
            <a:ext cx="1008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Node.js</a:t>
            </a:r>
            <a:r>
              <a:rPr lang="pt-BR" sz="2800" dirty="0"/>
              <a:t> </a:t>
            </a:r>
            <a:r>
              <a:rPr lang="pt-BR" sz="2800" dirty="0">
                <a:solidFill>
                  <a:srgbClr val="00549C"/>
                </a:solidFill>
              </a:rPr>
              <a:t>é uma plataforma construída sobre o motor </a:t>
            </a:r>
            <a:r>
              <a:rPr lang="pt-BR" sz="2800" b="1" dirty="0" err="1">
                <a:solidFill>
                  <a:srgbClr val="00549C"/>
                </a:solidFill>
              </a:rPr>
              <a:t>JavaScript</a:t>
            </a:r>
            <a:r>
              <a:rPr lang="pt-BR" sz="2800" dirty="0">
                <a:solidFill>
                  <a:srgbClr val="00549C"/>
                </a:solidFill>
              </a:rPr>
              <a:t> do Google </a:t>
            </a:r>
            <a:r>
              <a:rPr lang="pt-BR" sz="2800" dirty="0" err="1">
                <a:solidFill>
                  <a:srgbClr val="00549C"/>
                </a:solidFill>
              </a:rPr>
              <a:t>Chrome</a:t>
            </a:r>
            <a:r>
              <a:rPr lang="pt-BR" sz="2800" dirty="0">
                <a:solidFill>
                  <a:srgbClr val="00549C"/>
                </a:solidFill>
              </a:rPr>
              <a:t> para facilmente </a:t>
            </a:r>
            <a:r>
              <a:rPr lang="pt-BR" sz="2800" dirty="0" smtClean="0">
                <a:solidFill>
                  <a:srgbClr val="00549C"/>
                </a:solidFill>
              </a:rPr>
              <a:t>construir </a:t>
            </a:r>
            <a:r>
              <a:rPr lang="pt-BR" sz="2800" dirty="0">
                <a:solidFill>
                  <a:srgbClr val="00549C"/>
                </a:solidFill>
              </a:rPr>
              <a:t>aplicações de rede rápidas e escaláveis. </a:t>
            </a:r>
            <a:r>
              <a:rPr lang="pt-BR" sz="2800" b="1" dirty="0">
                <a:solidFill>
                  <a:srgbClr val="00549C"/>
                </a:solidFill>
              </a:rPr>
              <a:t>Node.js</a:t>
            </a:r>
            <a:r>
              <a:rPr lang="pt-BR" sz="2800" dirty="0">
                <a:solidFill>
                  <a:srgbClr val="00549C"/>
                </a:solidFill>
              </a:rPr>
              <a:t> usa um modelo de I/O direcionada a evento não bloqueante que o torna leve e eficiente, ideal para aplicações em tempo real com troca </a:t>
            </a:r>
            <a:r>
              <a:rPr lang="pt-BR" sz="2800" dirty="0" smtClean="0">
                <a:solidFill>
                  <a:srgbClr val="00549C"/>
                </a:solidFill>
              </a:rPr>
              <a:t>intensa </a:t>
            </a:r>
            <a:r>
              <a:rPr lang="pt-BR" sz="2800" dirty="0">
                <a:solidFill>
                  <a:srgbClr val="00549C"/>
                </a:solidFill>
              </a:rPr>
              <a:t>de dados através de dispositivos distribuídos.</a:t>
            </a:r>
            <a:endParaRPr lang="pt-BR" sz="2800" dirty="0">
              <a:solidFill>
                <a:srgbClr val="0054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88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NPM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46162" y="1885785"/>
            <a:ext cx="8939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549C"/>
                </a:solidFill>
              </a:rPr>
              <a:t>NPM é o nome reduzido de Node </a:t>
            </a:r>
            <a:r>
              <a:rPr lang="pt-BR" sz="2400" dirty="0" err="1">
                <a:solidFill>
                  <a:srgbClr val="00549C"/>
                </a:solidFill>
              </a:rPr>
              <a:t>Package</a:t>
            </a:r>
            <a:r>
              <a:rPr lang="pt-BR" sz="2400" dirty="0">
                <a:solidFill>
                  <a:srgbClr val="00549C"/>
                </a:solidFill>
              </a:rPr>
              <a:t> Manager (Gerenciador de Pacotes do Node). A NPM é duas coisas: Primeiro, e mais importante, é um repositório online para publicação de projetos de código aberto para o Node.js; segundo, ele é um utilitário de linha de comando que interage com este repositório online, que ajuda na instalação de pacotes, gerenciamento de versão e gerenciamento de dependências.</a:t>
            </a:r>
            <a:endParaRPr lang="pt-BR" sz="2400" dirty="0">
              <a:solidFill>
                <a:srgbClr val="0054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78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Node_modules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48" y="1572905"/>
            <a:ext cx="8218241" cy="40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84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GRUNT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66792" y="1705971"/>
            <a:ext cx="701794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549C"/>
                </a:solidFill>
              </a:rPr>
              <a:t>Ferramenta de automação de tarefas;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549C"/>
                </a:solidFill>
              </a:rPr>
              <a:t>Auxilia em tarefas repetitivas (</a:t>
            </a:r>
            <a:r>
              <a:rPr lang="pt-BR" sz="2000" dirty="0" err="1">
                <a:solidFill>
                  <a:srgbClr val="00549C"/>
                </a:solidFill>
              </a:rPr>
              <a:t>minificação</a:t>
            </a:r>
            <a:r>
              <a:rPr lang="pt-BR" sz="2000" dirty="0">
                <a:solidFill>
                  <a:srgbClr val="00549C"/>
                </a:solidFill>
              </a:rPr>
              <a:t>, compilação, </a:t>
            </a:r>
            <a:r>
              <a:rPr lang="pt-BR" sz="2000" dirty="0" smtClean="0">
                <a:solidFill>
                  <a:srgbClr val="00549C"/>
                </a:solidFill>
              </a:rPr>
              <a:t>testes);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164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92" y="239181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Vamos ao que interessa?</a:t>
            </a:r>
          </a:p>
          <a:p>
            <a:pPr algn="ctr"/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215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  <p:grpSp>
        <p:nvGrpSpPr>
          <p:cNvPr id="4" name="Grupo 3"/>
          <p:cNvGrpSpPr>
            <a:grpSpLocks noChangeAspect="1"/>
          </p:cNvGrpSpPr>
          <p:nvPr/>
        </p:nvGrpSpPr>
        <p:grpSpPr>
          <a:xfrm>
            <a:off x="4645605" y="3101467"/>
            <a:ext cx="2903585" cy="620531"/>
            <a:chOff x="-195956" y="1443821"/>
            <a:chExt cx="9884422" cy="2112419"/>
          </a:xfrm>
        </p:grpSpPr>
        <p:sp>
          <p:nvSpPr>
            <p:cNvPr id="7" name="Freeform 156"/>
            <p:cNvSpPr>
              <a:spLocks/>
            </p:cNvSpPr>
            <p:nvPr/>
          </p:nvSpPr>
          <p:spPr bwMode="auto">
            <a:xfrm>
              <a:off x="1334809" y="1898065"/>
              <a:ext cx="762613" cy="1058056"/>
            </a:xfrm>
            <a:custGeom>
              <a:avLst/>
              <a:gdLst>
                <a:gd name="T0" fmla="*/ 281 w 413"/>
                <a:gd name="T1" fmla="*/ 3 h 573"/>
                <a:gd name="T2" fmla="*/ 359 w 413"/>
                <a:gd name="T3" fmla="*/ 19 h 573"/>
                <a:gd name="T4" fmla="*/ 359 w 413"/>
                <a:gd name="T5" fmla="*/ 150 h 573"/>
                <a:gd name="T6" fmla="*/ 309 w 413"/>
                <a:gd name="T7" fmla="*/ 128 h 573"/>
                <a:gd name="T8" fmla="*/ 240 w 413"/>
                <a:gd name="T9" fmla="*/ 119 h 573"/>
                <a:gd name="T10" fmla="*/ 193 w 413"/>
                <a:gd name="T11" fmla="*/ 130 h 573"/>
                <a:gd name="T12" fmla="*/ 177 w 413"/>
                <a:gd name="T13" fmla="*/ 163 h 573"/>
                <a:gd name="T14" fmla="*/ 185 w 413"/>
                <a:gd name="T15" fmla="*/ 185 h 573"/>
                <a:gd name="T16" fmla="*/ 213 w 413"/>
                <a:gd name="T17" fmla="*/ 205 h 573"/>
                <a:gd name="T18" fmla="*/ 265 w 413"/>
                <a:gd name="T19" fmla="*/ 226 h 573"/>
                <a:gd name="T20" fmla="*/ 339 w 413"/>
                <a:gd name="T21" fmla="*/ 260 h 573"/>
                <a:gd name="T22" fmla="*/ 387 w 413"/>
                <a:gd name="T23" fmla="*/ 306 h 573"/>
                <a:gd name="T24" fmla="*/ 409 w 413"/>
                <a:gd name="T25" fmla="*/ 363 h 573"/>
                <a:gd name="T26" fmla="*/ 409 w 413"/>
                <a:gd name="T27" fmla="*/ 428 h 573"/>
                <a:gd name="T28" fmla="*/ 385 w 413"/>
                <a:gd name="T29" fmla="*/ 486 h 573"/>
                <a:gd name="T30" fmla="*/ 339 w 413"/>
                <a:gd name="T31" fmla="*/ 532 h 573"/>
                <a:gd name="T32" fmla="*/ 270 w 413"/>
                <a:gd name="T33" fmla="*/ 561 h 573"/>
                <a:gd name="T34" fmla="*/ 177 w 413"/>
                <a:gd name="T35" fmla="*/ 573 h 573"/>
                <a:gd name="T36" fmla="*/ 76 w 413"/>
                <a:gd name="T37" fmla="*/ 561 h 573"/>
                <a:gd name="T38" fmla="*/ 0 w 413"/>
                <a:gd name="T39" fmla="*/ 534 h 573"/>
                <a:gd name="T40" fmla="*/ 52 w 413"/>
                <a:gd name="T41" fmla="*/ 425 h 573"/>
                <a:gd name="T42" fmla="*/ 112 w 413"/>
                <a:gd name="T43" fmla="*/ 444 h 573"/>
                <a:gd name="T44" fmla="*/ 177 w 413"/>
                <a:gd name="T45" fmla="*/ 452 h 573"/>
                <a:gd name="T46" fmla="*/ 224 w 413"/>
                <a:gd name="T47" fmla="*/ 446 h 573"/>
                <a:gd name="T48" fmla="*/ 247 w 413"/>
                <a:gd name="T49" fmla="*/ 423 h 573"/>
                <a:gd name="T50" fmla="*/ 247 w 413"/>
                <a:gd name="T51" fmla="*/ 392 h 573"/>
                <a:gd name="T52" fmla="*/ 224 w 413"/>
                <a:gd name="T53" fmla="*/ 368 h 573"/>
                <a:gd name="T54" fmla="*/ 170 w 413"/>
                <a:gd name="T55" fmla="*/ 345 h 573"/>
                <a:gd name="T56" fmla="*/ 89 w 413"/>
                <a:gd name="T57" fmla="*/ 306 h 573"/>
                <a:gd name="T58" fmla="*/ 39 w 413"/>
                <a:gd name="T59" fmla="*/ 260 h 573"/>
                <a:gd name="T60" fmla="*/ 16 w 413"/>
                <a:gd name="T61" fmla="*/ 206 h 573"/>
                <a:gd name="T62" fmla="*/ 18 w 413"/>
                <a:gd name="T63" fmla="*/ 143 h 573"/>
                <a:gd name="T64" fmla="*/ 49 w 413"/>
                <a:gd name="T65" fmla="*/ 78 h 573"/>
                <a:gd name="T66" fmla="*/ 105 w 413"/>
                <a:gd name="T67" fmla="*/ 29 h 573"/>
                <a:gd name="T68" fmla="*/ 187 w 413"/>
                <a:gd name="T69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3" h="573">
                  <a:moveTo>
                    <a:pt x="235" y="0"/>
                  </a:moveTo>
                  <a:lnTo>
                    <a:pt x="281" y="3"/>
                  </a:lnTo>
                  <a:lnTo>
                    <a:pt x="323" y="10"/>
                  </a:lnTo>
                  <a:lnTo>
                    <a:pt x="359" y="19"/>
                  </a:lnTo>
                  <a:lnTo>
                    <a:pt x="388" y="32"/>
                  </a:lnTo>
                  <a:lnTo>
                    <a:pt x="359" y="150"/>
                  </a:lnTo>
                  <a:lnTo>
                    <a:pt x="338" y="140"/>
                  </a:lnTo>
                  <a:lnTo>
                    <a:pt x="309" y="128"/>
                  </a:lnTo>
                  <a:lnTo>
                    <a:pt x="276" y="122"/>
                  </a:lnTo>
                  <a:lnTo>
                    <a:pt x="240" y="119"/>
                  </a:lnTo>
                  <a:lnTo>
                    <a:pt x="214" y="122"/>
                  </a:lnTo>
                  <a:lnTo>
                    <a:pt x="193" y="130"/>
                  </a:lnTo>
                  <a:lnTo>
                    <a:pt x="180" y="143"/>
                  </a:lnTo>
                  <a:lnTo>
                    <a:pt x="177" y="163"/>
                  </a:lnTo>
                  <a:lnTo>
                    <a:pt x="179" y="174"/>
                  </a:lnTo>
                  <a:lnTo>
                    <a:pt x="185" y="185"/>
                  </a:lnTo>
                  <a:lnTo>
                    <a:pt x="195" y="195"/>
                  </a:lnTo>
                  <a:lnTo>
                    <a:pt x="213" y="205"/>
                  </a:lnTo>
                  <a:lnTo>
                    <a:pt x="235" y="215"/>
                  </a:lnTo>
                  <a:lnTo>
                    <a:pt x="265" y="226"/>
                  </a:lnTo>
                  <a:lnTo>
                    <a:pt x="305" y="242"/>
                  </a:lnTo>
                  <a:lnTo>
                    <a:pt x="339" y="260"/>
                  </a:lnTo>
                  <a:lnTo>
                    <a:pt x="365" y="281"/>
                  </a:lnTo>
                  <a:lnTo>
                    <a:pt x="387" y="306"/>
                  </a:lnTo>
                  <a:lnTo>
                    <a:pt x="401" y="332"/>
                  </a:lnTo>
                  <a:lnTo>
                    <a:pt x="409" y="363"/>
                  </a:lnTo>
                  <a:lnTo>
                    <a:pt x="413" y="395"/>
                  </a:lnTo>
                  <a:lnTo>
                    <a:pt x="409" y="428"/>
                  </a:lnTo>
                  <a:lnTo>
                    <a:pt x="400" y="459"/>
                  </a:lnTo>
                  <a:lnTo>
                    <a:pt x="385" y="486"/>
                  </a:lnTo>
                  <a:lnTo>
                    <a:pt x="365" y="511"/>
                  </a:lnTo>
                  <a:lnTo>
                    <a:pt x="339" y="532"/>
                  </a:lnTo>
                  <a:lnTo>
                    <a:pt x="307" y="550"/>
                  </a:lnTo>
                  <a:lnTo>
                    <a:pt x="270" y="561"/>
                  </a:lnTo>
                  <a:lnTo>
                    <a:pt x="226" y="569"/>
                  </a:lnTo>
                  <a:lnTo>
                    <a:pt x="177" y="573"/>
                  </a:lnTo>
                  <a:lnTo>
                    <a:pt x="125" y="569"/>
                  </a:lnTo>
                  <a:lnTo>
                    <a:pt x="76" y="561"/>
                  </a:lnTo>
                  <a:lnTo>
                    <a:pt x="36" y="548"/>
                  </a:lnTo>
                  <a:lnTo>
                    <a:pt x="0" y="534"/>
                  </a:lnTo>
                  <a:lnTo>
                    <a:pt x="31" y="413"/>
                  </a:lnTo>
                  <a:lnTo>
                    <a:pt x="52" y="425"/>
                  </a:lnTo>
                  <a:lnTo>
                    <a:pt x="81" y="434"/>
                  </a:lnTo>
                  <a:lnTo>
                    <a:pt x="112" y="444"/>
                  </a:lnTo>
                  <a:lnTo>
                    <a:pt x="144" y="451"/>
                  </a:lnTo>
                  <a:lnTo>
                    <a:pt x="177" y="452"/>
                  </a:lnTo>
                  <a:lnTo>
                    <a:pt x="203" y="451"/>
                  </a:lnTo>
                  <a:lnTo>
                    <a:pt x="224" y="446"/>
                  </a:lnTo>
                  <a:lnTo>
                    <a:pt x="239" y="436"/>
                  </a:lnTo>
                  <a:lnTo>
                    <a:pt x="247" y="423"/>
                  </a:lnTo>
                  <a:lnTo>
                    <a:pt x="248" y="408"/>
                  </a:lnTo>
                  <a:lnTo>
                    <a:pt x="247" y="392"/>
                  </a:lnTo>
                  <a:lnTo>
                    <a:pt x="239" y="379"/>
                  </a:lnTo>
                  <a:lnTo>
                    <a:pt x="224" y="368"/>
                  </a:lnTo>
                  <a:lnTo>
                    <a:pt x="201" y="356"/>
                  </a:lnTo>
                  <a:lnTo>
                    <a:pt x="170" y="345"/>
                  </a:lnTo>
                  <a:lnTo>
                    <a:pt x="125" y="327"/>
                  </a:lnTo>
                  <a:lnTo>
                    <a:pt x="89" y="306"/>
                  </a:lnTo>
                  <a:lnTo>
                    <a:pt x="60" y="285"/>
                  </a:lnTo>
                  <a:lnTo>
                    <a:pt x="39" y="260"/>
                  </a:lnTo>
                  <a:lnTo>
                    <a:pt x="24" y="234"/>
                  </a:lnTo>
                  <a:lnTo>
                    <a:pt x="16" y="206"/>
                  </a:lnTo>
                  <a:lnTo>
                    <a:pt x="13" y="180"/>
                  </a:lnTo>
                  <a:lnTo>
                    <a:pt x="18" y="143"/>
                  </a:lnTo>
                  <a:lnTo>
                    <a:pt x="29" y="109"/>
                  </a:lnTo>
                  <a:lnTo>
                    <a:pt x="49" y="78"/>
                  </a:lnTo>
                  <a:lnTo>
                    <a:pt x="73" y="52"/>
                  </a:lnTo>
                  <a:lnTo>
                    <a:pt x="105" y="29"/>
                  </a:lnTo>
                  <a:lnTo>
                    <a:pt x="144" y="13"/>
                  </a:lnTo>
                  <a:lnTo>
                    <a:pt x="187" y="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2256223" y="1648785"/>
              <a:ext cx="666594" cy="1303643"/>
            </a:xfrm>
            <a:custGeom>
              <a:avLst/>
              <a:gdLst>
                <a:gd name="T0" fmla="*/ 239 w 361"/>
                <a:gd name="T1" fmla="*/ 0 h 706"/>
                <a:gd name="T2" fmla="*/ 239 w 361"/>
                <a:gd name="T3" fmla="*/ 148 h 706"/>
                <a:gd name="T4" fmla="*/ 361 w 361"/>
                <a:gd name="T5" fmla="*/ 148 h 706"/>
                <a:gd name="T6" fmla="*/ 361 w 361"/>
                <a:gd name="T7" fmla="*/ 273 h 706"/>
                <a:gd name="T8" fmla="*/ 239 w 361"/>
                <a:gd name="T9" fmla="*/ 273 h 706"/>
                <a:gd name="T10" fmla="*/ 239 w 361"/>
                <a:gd name="T11" fmla="*/ 472 h 706"/>
                <a:gd name="T12" fmla="*/ 240 w 361"/>
                <a:gd name="T13" fmla="*/ 501 h 706"/>
                <a:gd name="T14" fmla="*/ 245 w 361"/>
                <a:gd name="T15" fmla="*/ 525 h 706"/>
                <a:gd name="T16" fmla="*/ 253 w 361"/>
                <a:gd name="T17" fmla="*/ 545 h 706"/>
                <a:gd name="T18" fmla="*/ 266 w 361"/>
                <a:gd name="T19" fmla="*/ 558 h 706"/>
                <a:gd name="T20" fmla="*/ 284 w 361"/>
                <a:gd name="T21" fmla="*/ 564 h 706"/>
                <a:gd name="T22" fmla="*/ 307 w 361"/>
                <a:gd name="T23" fmla="*/ 568 h 706"/>
                <a:gd name="T24" fmla="*/ 326 w 361"/>
                <a:gd name="T25" fmla="*/ 568 h 706"/>
                <a:gd name="T26" fmla="*/ 341 w 361"/>
                <a:gd name="T27" fmla="*/ 566 h 706"/>
                <a:gd name="T28" fmla="*/ 357 w 361"/>
                <a:gd name="T29" fmla="*/ 563 h 706"/>
                <a:gd name="T30" fmla="*/ 357 w 361"/>
                <a:gd name="T31" fmla="*/ 691 h 706"/>
                <a:gd name="T32" fmla="*/ 338 w 361"/>
                <a:gd name="T33" fmla="*/ 698 h 706"/>
                <a:gd name="T34" fmla="*/ 312 w 361"/>
                <a:gd name="T35" fmla="*/ 701 h 706"/>
                <a:gd name="T36" fmla="*/ 283 w 361"/>
                <a:gd name="T37" fmla="*/ 704 h 706"/>
                <a:gd name="T38" fmla="*/ 248 w 361"/>
                <a:gd name="T39" fmla="*/ 706 h 706"/>
                <a:gd name="T40" fmla="*/ 209 w 361"/>
                <a:gd name="T41" fmla="*/ 703 h 706"/>
                <a:gd name="T42" fmla="*/ 174 w 361"/>
                <a:gd name="T43" fmla="*/ 693 h 706"/>
                <a:gd name="T44" fmla="*/ 144 w 361"/>
                <a:gd name="T45" fmla="*/ 678 h 706"/>
                <a:gd name="T46" fmla="*/ 120 w 361"/>
                <a:gd name="T47" fmla="*/ 659 h 706"/>
                <a:gd name="T48" fmla="*/ 102 w 361"/>
                <a:gd name="T49" fmla="*/ 638 h 706"/>
                <a:gd name="T50" fmla="*/ 89 w 361"/>
                <a:gd name="T51" fmla="*/ 610 h 706"/>
                <a:gd name="T52" fmla="*/ 81 w 361"/>
                <a:gd name="T53" fmla="*/ 577 h 706"/>
                <a:gd name="T54" fmla="*/ 75 w 361"/>
                <a:gd name="T55" fmla="*/ 540 h 706"/>
                <a:gd name="T56" fmla="*/ 73 w 361"/>
                <a:gd name="T57" fmla="*/ 498 h 706"/>
                <a:gd name="T58" fmla="*/ 73 w 361"/>
                <a:gd name="T59" fmla="*/ 273 h 706"/>
                <a:gd name="T60" fmla="*/ 0 w 361"/>
                <a:gd name="T61" fmla="*/ 273 h 706"/>
                <a:gd name="T62" fmla="*/ 0 w 361"/>
                <a:gd name="T63" fmla="*/ 148 h 706"/>
                <a:gd name="T64" fmla="*/ 73 w 361"/>
                <a:gd name="T65" fmla="*/ 148 h 706"/>
                <a:gd name="T66" fmla="*/ 73 w 361"/>
                <a:gd name="T67" fmla="*/ 47 h 706"/>
                <a:gd name="T68" fmla="*/ 239 w 361"/>
                <a:gd name="T6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706">
                  <a:moveTo>
                    <a:pt x="239" y="0"/>
                  </a:moveTo>
                  <a:lnTo>
                    <a:pt x="239" y="148"/>
                  </a:lnTo>
                  <a:lnTo>
                    <a:pt x="361" y="148"/>
                  </a:lnTo>
                  <a:lnTo>
                    <a:pt x="361" y="273"/>
                  </a:lnTo>
                  <a:lnTo>
                    <a:pt x="239" y="273"/>
                  </a:lnTo>
                  <a:lnTo>
                    <a:pt x="239" y="472"/>
                  </a:lnTo>
                  <a:lnTo>
                    <a:pt x="240" y="501"/>
                  </a:lnTo>
                  <a:lnTo>
                    <a:pt x="245" y="525"/>
                  </a:lnTo>
                  <a:lnTo>
                    <a:pt x="253" y="545"/>
                  </a:lnTo>
                  <a:lnTo>
                    <a:pt x="266" y="558"/>
                  </a:lnTo>
                  <a:lnTo>
                    <a:pt x="284" y="564"/>
                  </a:lnTo>
                  <a:lnTo>
                    <a:pt x="307" y="568"/>
                  </a:lnTo>
                  <a:lnTo>
                    <a:pt x="326" y="568"/>
                  </a:lnTo>
                  <a:lnTo>
                    <a:pt x="341" y="566"/>
                  </a:lnTo>
                  <a:lnTo>
                    <a:pt x="357" y="563"/>
                  </a:lnTo>
                  <a:lnTo>
                    <a:pt x="357" y="691"/>
                  </a:lnTo>
                  <a:lnTo>
                    <a:pt x="338" y="698"/>
                  </a:lnTo>
                  <a:lnTo>
                    <a:pt x="312" y="701"/>
                  </a:lnTo>
                  <a:lnTo>
                    <a:pt x="283" y="704"/>
                  </a:lnTo>
                  <a:lnTo>
                    <a:pt x="248" y="706"/>
                  </a:lnTo>
                  <a:lnTo>
                    <a:pt x="209" y="703"/>
                  </a:lnTo>
                  <a:lnTo>
                    <a:pt x="174" y="693"/>
                  </a:lnTo>
                  <a:lnTo>
                    <a:pt x="144" y="678"/>
                  </a:lnTo>
                  <a:lnTo>
                    <a:pt x="120" y="659"/>
                  </a:lnTo>
                  <a:lnTo>
                    <a:pt x="102" y="638"/>
                  </a:lnTo>
                  <a:lnTo>
                    <a:pt x="89" y="610"/>
                  </a:lnTo>
                  <a:lnTo>
                    <a:pt x="81" y="577"/>
                  </a:lnTo>
                  <a:lnTo>
                    <a:pt x="75" y="540"/>
                  </a:lnTo>
                  <a:lnTo>
                    <a:pt x="73" y="498"/>
                  </a:lnTo>
                  <a:lnTo>
                    <a:pt x="73" y="273"/>
                  </a:lnTo>
                  <a:lnTo>
                    <a:pt x="0" y="273"/>
                  </a:lnTo>
                  <a:lnTo>
                    <a:pt x="0" y="148"/>
                  </a:lnTo>
                  <a:lnTo>
                    <a:pt x="73" y="148"/>
                  </a:lnTo>
                  <a:lnTo>
                    <a:pt x="73" y="4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Freeform 158"/>
            <p:cNvSpPr>
              <a:spLocks noEditPoints="1"/>
            </p:cNvSpPr>
            <p:nvPr/>
          </p:nvSpPr>
          <p:spPr bwMode="auto">
            <a:xfrm>
              <a:off x="3096389" y="1899912"/>
              <a:ext cx="960190" cy="1052516"/>
            </a:xfrm>
            <a:custGeom>
              <a:avLst/>
              <a:gdLst>
                <a:gd name="T0" fmla="*/ 240 w 520"/>
                <a:gd name="T1" fmla="*/ 116 h 570"/>
                <a:gd name="T2" fmla="*/ 203 w 520"/>
                <a:gd name="T3" fmla="*/ 136 h 570"/>
                <a:gd name="T4" fmla="*/ 177 w 520"/>
                <a:gd name="T5" fmla="*/ 168 h 570"/>
                <a:gd name="T6" fmla="*/ 164 w 520"/>
                <a:gd name="T7" fmla="*/ 205 h 570"/>
                <a:gd name="T8" fmla="*/ 362 w 520"/>
                <a:gd name="T9" fmla="*/ 223 h 570"/>
                <a:gd name="T10" fmla="*/ 357 w 520"/>
                <a:gd name="T11" fmla="*/ 189 h 570"/>
                <a:gd name="T12" fmla="*/ 343 w 520"/>
                <a:gd name="T13" fmla="*/ 153 h 570"/>
                <a:gd name="T14" fmla="*/ 313 w 520"/>
                <a:gd name="T15" fmla="*/ 124 h 570"/>
                <a:gd name="T16" fmla="*/ 266 w 520"/>
                <a:gd name="T17" fmla="*/ 113 h 570"/>
                <a:gd name="T18" fmla="*/ 322 w 520"/>
                <a:gd name="T19" fmla="*/ 4 h 570"/>
                <a:gd name="T20" fmla="*/ 396 w 520"/>
                <a:gd name="T21" fmla="*/ 28 h 570"/>
                <a:gd name="T22" fmla="*/ 453 w 520"/>
                <a:gd name="T23" fmla="*/ 72 h 570"/>
                <a:gd name="T24" fmla="*/ 491 w 520"/>
                <a:gd name="T25" fmla="*/ 131 h 570"/>
                <a:gd name="T26" fmla="*/ 512 w 520"/>
                <a:gd name="T27" fmla="*/ 199 h 570"/>
                <a:gd name="T28" fmla="*/ 520 w 520"/>
                <a:gd name="T29" fmla="*/ 272 h 570"/>
                <a:gd name="T30" fmla="*/ 517 w 520"/>
                <a:gd name="T31" fmla="*/ 323 h 570"/>
                <a:gd name="T32" fmla="*/ 162 w 520"/>
                <a:gd name="T33" fmla="*/ 341 h 570"/>
                <a:gd name="T34" fmla="*/ 180 w 520"/>
                <a:gd name="T35" fmla="*/ 391 h 570"/>
                <a:gd name="T36" fmla="*/ 224 w 520"/>
                <a:gd name="T37" fmla="*/ 425 h 570"/>
                <a:gd name="T38" fmla="*/ 283 w 520"/>
                <a:gd name="T39" fmla="*/ 441 h 570"/>
                <a:gd name="T40" fmla="*/ 370 w 520"/>
                <a:gd name="T41" fmla="*/ 441 h 570"/>
                <a:gd name="T42" fmla="*/ 466 w 520"/>
                <a:gd name="T43" fmla="*/ 420 h 570"/>
                <a:gd name="T44" fmla="*/ 445 w 520"/>
                <a:gd name="T45" fmla="*/ 550 h 570"/>
                <a:gd name="T46" fmla="*/ 346 w 520"/>
                <a:gd name="T47" fmla="*/ 568 h 570"/>
                <a:gd name="T48" fmla="*/ 239 w 520"/>
                <a:gd name="T49" fmla="*/ 567 h 570"/>
                <a:gd name="T50" fmla="*/ 146 w 520"/>
                <a:gd name="T51" fmla="*/ 542 h 570"/>
                <a:gd name="T52" fmla="*/ 76 w 520"/>
                <a:gd name="T53" fmla="*/ 495 h 570"/>
                <a:gd name="T54" fmla="*/ 27 w 520"/>
                <a:gd name="T55" fmla="*/ 427 h 570"/>
                <a:gd name="T56" fmla="*/ 3 w 520"/>
                <a:gd name="T57" fmla="*/ 341 h 570"/>
                <a:gd name="T58" fmla="*/ 1 w 520"/>
                <a:gd name="T59" fmla="*/ 254 h 570"/>
                <a:gd name="T60" fmla="*/ 19 w 520"/>
                <a:gd name="T61" fmla="*/ 178 h 570"/>
                <a:gd name="T62" fmla="*/ 55 w 520"/>
                <a:gd name="T63" fmla="*/ 109 h 570"/>
                <a:gd name="T64" fmla="*/ 109 w 520"/>
                <a:gd name="T65" fmla="*/ 53 h 570"/>
                <a:gd name="T66" fmla="*/ 182 w 520"/>
                <a:gd name="T67" fmla="*/ 13 h 570"/>
                <a:gd name="T68" fmla="*/ 276 w 52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70">
                  <a:moveTo>
                    <a:pt x="266" y="113"/>
                  </a:moveTo>
                  <a:lnTo>
                    <a:pt x="240" y="116"/>
                  </a:lnTo>
                  <a:lnTo>
                    <a:pt x="219" y="124"/>
                  </a:lnTo>
                  <a:lnTo>
                    <a:pt x="203" y="136"/>
                  </a:lnTo>
                  <a:lnTo>
                    <a:pt x="188" y="152"/>
                  </a:lnTo>
                  <a:lnTo>
                    <a:pt x="177" y="168"/>
                  </a:lnTo>
                  <a:lnTo>
                    <a:pt x="169" y="188"/>
                  </a:lnTo>
                  <a:lnTo>
                    <a:pt x="164" y="205"/>
                  </a:lnTo>
                  <a:lnTo>
                    <a:pt x="161" y="223"/>
                  </a:lnTo>
                  <a:lnTo>
                    <a:pt x="362" y="223"/>
                  </a:lnTo>
                  <a:lnTo>
                    <a:pt x="361" y="207"/>
                  </a:lnTo>
                  <a:lnTo>
                    <a:pt x="357" y="189"/>
                  </a:lnTo>
                  <a:lnTo>
                    <a:pt x="352" y="170"/>
                  </a:lnTo>
                  <a:lnTo>
                    <a:pt x="343" y="153"/>
                  </a:lnTo>
                  <a:lnTo>
                    <a:pt x="330" y="137"/>
                  </a:lnTo>
                  <a:lnTo>
                    <a:pt x="313" y="124"/>
                  </a:lnTo>
                  <a:lnTo>
                    <a:pt x="292" y="116"/>
                  </a:lnTo>
                  <a:lnTo>
                    <a:pt x="266" y="113"/>
                  </a:lnTo>
                  <a:close/>
                  <a:moveTo>
                    <a:pt x="276" y="0"/>
                  </a:moveTo>
                  <a:lnTo>
                    <a:pt x="322" y="4"/>
                  </a:lnTo>
                  <a:lnTo>
                    <a:pt x="361" y="12"/>
                  </a:lnTo>
                  <a:lnTo>
                    <a:pt x="396" y="28"/>
                  </a:lnTo>
                  <a:lnTo>
                    <a:pt x="427" y="48"/>
                  </a:lnTo>
                  <a:lnTo>
                    <a:pt x="453" y="72"/>
                  </a:lnTo>
                  <a:lnTo>
                    <a:pt x="474" y="100"/>
                  </a:lnTo>
                  <a:lnTo>
                    <a:pt x="491" y="131"/>
                  </a:lnTo>
                  <a:lnTo>
                    <a:pt x="504" y="165"/>
                  </a:lnTo>
                  <a:lnTo>
                    <a:pt x="512" y="199"/>
                  </a:lnTo>
                  <a:lnTo>
                    <a:pt x="518" y="236"/>
                  </a:lnTo>
                  <a:lnTo>
                    <a:pt x="520" y="272"/>
                  </a:lnTo>
                  <a:lnTo>
                    <a:pt x="518" y="300"/>
                  </a:lnTo>
                  <a:lnTo>
                    <a:pt x="517" y="323"/>
                  </a:lnTo>
                  <a:lnTo>
                    <a:pt x="513" y="341"/>
                  </a:lnTo>
                  <a:lnTo>
                    <a:pt x="162" y="341"/>
                  </a:lnTo>
                  <a:lnTo>
                    <a:pt x="167" y="368"/>
                  </a:lnTo>
                  <a:lnTo>
                    <a:pt x="180" y="391"/>
                  </a:lnTo>
                  <a:lnTo>
                    <a:pt x="200" y="410"/>
                  </a:lnTo>
                  <a:lnTo>
                    <a:pt x="224" y="425"/>
                  </a:lnTo>
                  <a:lnTo>
                    <a:pt x="252" y="435"/>
                  </a:lnTo>
                  <a:lnTo>
                    <a:pt x="283" y="441"/>
                  </a:lnTo>
                  <a:lnTo>
                    <a:pt x="317" y="443"/>
                  </a:lnTo>
                  <a:lnTo>
                    <a:pt x="370" y="441"/>
                  </a:lnTo>
                  <a:lnTo>
                    <a:pt x="421" y="433"/>
                  </a:lnTo>
                  <a:lnTo>
                    <a:pt x="466" y="420"/>
                  </a:lnTo>
                  <a:lnTo>
                    <a:pt x="489" y="536"/>
                  </a:lnTo>
                  <a:lnTo>
                    <a:pt x="445" y="550"/>
                  </a:lnTo>
                  <a:lnTo>
                    <a:pt x="396" y="562"/>
                  </a:lnTo>
                  <a:lnTo>
                    <a:pt x="346" y="568"/>
                  </a:lnTo>
                  <a:lnTo>
                    <a:pt x="291" y="570"/>
                  </a:lnTo>
                  <a:lnTo>
                    <a:pt x="239" y="567"/>
                  </a:lnTo>
                  <a:lnTo>
                    <a:pt x="190" y="557"/>
                  </a:lnTo>
                  <a:lnTo>
                    <a:pt x="146" y="542"/>
                  </a:lnTo>
                  <a:lnTo>
                    <a:pt x="109" y="521"/>
                  </a:lnTo>
                  <a:lnTo>
                    <a:pt x="76" y="495"/>
                  </a:lnTo>
                  <a:lnTo>
                    <a:pt x="49" y="464"/>
                  </a:lnTo>
                  <a:lnTo>
                    <a:pt x="27" y="427"/>
                  </a:lnTo>
                  <a:lnTo>
                    <a:pt x="13" y="386"/>
                  </a:lnTo>
                  <a:lnTo>
                    <a:pt x="3" y="341"/>
                  </a:lnTo>
                  <a:lnTo>
                    <a:pt x="0" y="292"/>
                  </a:lnTo>
                  <a:lnTo>
                    <a:pt x="1" y="254"/>
                  </a:lnTo>
                  <a:lnTo>
                    <a:pt x="8" y="215"/>
                  </a:lnTo>
                  <a:lnTo>
                    <a:pt x="19" y="178"/>
                  </a:lnTo>
                  <a:lnTo>
                    <a:pt x="36" y="142"/>
                  </a:lnTo>
                  <a:lnTo>
                    <a:pt x="55" y="109"/>
                  </a:lnTo>
                  <a:lnTo>
                    <a:pt x="79" y="79"/>
                  </a:lnTo>
                  <a:lnTo>
                    <a:pt x="109" y="53"/>
                  </a:lnTo>
                  <a:lnTo>
                    <a:pt x="143" y="31"/>
                  </a:lnTo>
                  <a:lnTo>
                    <a:pt x="182" y="13"/>
                  </a:lnTo>
                  <a:lnTo>
                    <a:pt x="226" y="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4206148" y="1443821"/>
              <a:ext cx="705371" cy="1488295"/>
            </a:xfrm>
            <a:custGeom>
              <a:avLst/>
              <a:gdLst>
                <a:gd name="T0" fmla="*/ 293 w 382"/>
                <a:gd name="T1" fmla="*/ 0 h 806"/>
                <a:gd name="T2" fmla="*/ 327 w 382"/>
                <a:gd name="T3" fmla="*/ 2 h 806"/>
                <a:gd name="T4" fmla="*/ 356 w 382"/>
                <a:gd name="T5" fmla="*/ 5 h 806"/>
                <a:gd name="T6" fmla="*/ 382 w 382"/>
                <a:gd name="T7" fmla="*/ 12 h 806"/>
                <a:gd name="T8" fmla="*/ 376 w 382"/>
                <a:gd name="T9" fmla="*/ 142 h 806"/>
                <a:gd name="T10" fmla="*/ 351 w 382"/>
                <a:gd name="T11" fmla="*/ 137 h 806"/>
                <a:gd name="T12" fmla="*/ 320 w 382"/>
                <a:gd name="T13" fmla="*/ 134 h 806"/>
                <a:gd name="T14" fmla="*/ 296 w 382"/>
                <a:gd name="T15" fmla="*/ 137 h 806"/>
                <a:gd name="T16" fmla="*/ 275 w 382"/>
                <a:gd name="T17" fmla="*/ 147 h 806"/>
                <a:gd name="T18" fmla="*/ 260 w 382"/>
                <a:gd name="T19" fmla="*/ 163 h 806"/>
                <a:gd name="T20" fmla="*/ 249 w 382"/>
                <a:gd name="T21" fmla="*/ 182 h 806"/>
                <a:gd name="T22" fmla="*/ 242 w 382"/>
                <a:gd name="T23" fmla="*/ 205 h 806"/>
                <a:gd name="T24" fmla="*/ 241 w 382"/>
                <a:gd name="T25" fmla="*/ 231 h 806"/>
                <a:gd name="T26" fmla="*/ 241 w 382"/>
                <a:gd name="T27" fmla="*/ 259 h 806"/>
                <a:gd name="T28" fmla="*/ 351 w 382"/>
                <a:gd name="T29" fmla="*/ 259 h 806"/>
                <a:gd name="T30" fmla="*/ 351 w 382"/>
                <a:gd name="T31" fmla="*/ 384 h 806"/>
                <a:gd name="T32" fmla="*/ 242 w 382"/>
                <a:gd name="T33" fmla="*/ 384 h 806"/>
                <a:gd name="T34" fmla="*/ 242 w 382"/>
                <a:gd name="T35" fmla="*/ 806 h 806"/>
                <a:gd name="T36" fmla="*/ 72 w 382"/>
                <a:gd name="T37" fmla="*/ 806 h 806"/>
                <a:gd name="T38" fmla="*/ 72 w 382"/>
                <a:gd name="T39" fmla="*/ 384 h 806"/>
                <a:gd name="T40" fmla="*/ 0 w 382"/>
                <a:gd name="T41" fmla="*/ 384 h 806"/>
                <a:gd name="T42" fmla="*/ 0 w 382"/>
                <a:gd name="T43" fmla="*/ 259 h 806"/>
                <a:gd name="T44" fmla="*/ 72 w 382"/>
                <a:gd name="T45" fmla="*/ 259 h 806"/>
                <a:gd name="T46" fmla="*/ 72 w 382"/>
                <a:gd name="T47" fmla="*/ 238 h 806"/>
                <a:gd name="T48" fmla="*/ 75 w 382"/>
                <a:gd name="T49" fmla="*/ 205 h 806"/>
                <a:gd name="T50" fmla="*/ 80 w 382"/>
                <a:gd name="T51" fmla="*/ 171 h 806"/>
                <a:gd name="T52" fmla="*/ 88 w 382"/>
                <a:gd name="T53" fmla="*/ 138 h 806"/>
                <a:gd name="T54" fmla="*/ 101 w 382"/>
                <a:gd name="T55" fmla="*/ 108 h 806"/>
                <a:gd name="T56" fmla="*/ 119 w 382"/>
                <a:gd name="T57" fmla="*/ 78 h 806"/>
                <a:gd name="T58" fmla="*/ 140 w 382"/>
                <a:gd name="T59" fmla="*/ 54 h 806"/>
                <a:gd name="T60" fmla="*/ 167 w 382"/>
                <a:gd name="T61" fmla="*/ 33 h 806"/>
                <a:gd name="T62" fmla="*/ 198 w 382"/>
                <a:gd name="T63" fmla="*/ 18 h 806"/>
                <a:gd name="T64" fmla="*/ 229 w 382"/>
                <a:gd name="T65" fmla="*/ 7 h 806"/>
                <a:gd name="T66" fmla="*/ 262 w 382"/>
                <a:gd name="T67" fmla="*/ 2 h 806"/>
                <a:gd name="T68" fmla="*/ 293 w 382"/>
                <a:gd name="T6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806">
                  <a:moveTo>
                    <a:pt x="293" y="0"/>
                  </a:moveTo>
                  <a:lnTo>
                    <a:pt x="327" y="2"/>
                  </a:lnTo>
                  <a:lnTo>
                    <a:pt x="356" y="5"/>
                  </a:lnTo>
                  <a:lnTo>
                    <a:pt x="382" y="12"/>
                  </a:lnTo>
                  <a:lnTo>
                    <a:pt x="376" y="142"/>
                  </a:lnTo>
                  <a:lnTo>
                    <a:pt x="351" y="137"/>
                  </a:lnTo>
                  <a:lnTo>
                    <a:pt x="320" y="134"/>
                  </a:lnTo>
                  <a:lnTo>
                    <a:pt x="296" y="137"/>
                  </a:lnTo>
                  <a:lnTo>
                    <a:pt x="275" y="147"/>
                  </a:lnTo>
                  <a:lnTo>
                    <a:pt x="260" y="163"/>
                  </a:lnTo>
                  <a:lnTo>
                    <a:pt x="249" y="182"/>
                  </a:lnTo>
                  <a:lnTo>
                    <a:pt x="242" y="205"/>
                  </a:lnTo>
                  <a:lnTo>
                    <a:pt x="241" y="231"/>
                  </a:lnTo>
                  <a:lnTo>
                    <a:pt x="241" y="259"/>
                  </a:lnTo>
                  <a:lnTo>
                    <a:pt x="351" y="259"/>
                  </a:lnTo>
                  <a:lnTo>
                    <a:pt x="351" y="384"/>
                  </a:lnTo>
                  <a:lnTo>
                    <a:pt x="242" y="384"/>
                  </a:lnTo>
                  <a:lnTo>
                    <a:pt x="242" y="806"/>
                  </a:lnTo>
                  <a:lnTo>
                    <a:pt x="72" y="806"/>
                  </a:lnTo>
                  <a:lnTo>
                    <a:pt x="72" y="384"/>
                  </a:lnTo>
                  <a:lnTo>
                    <a:pt x="0" y="384"/>
                  </a:lnTo>
                  <a:lnTo>
                    <a:pt x="0" y="259"/>
                  </a:lnTo>
                  <a:lnTo>
                    <a:pt x="72" y="259"/>
                  </a:lnTo>
                  <a:lnTo>
                    <a:pt x="72" y="238"/>
                  </a:lnTo>
                  <a:lnTo>
                    <a:pt x="75" y="205"/>
                  </a:lnTo>
                  <a:lnTo>
                    <a:pt x="80" y="171"/>
                  </a:lnTo>
                  <a:lnTo>
                    <a:pt x="88" y="138"/>
                  </a:lnTo>
                  <a:lnTo>
                    <a:pt x="101" y="108"/>
                  </a:lnTo>
                  <a:lnTo>
                    <a:pt x="119" y="78"/>
                  </a:lnTo>
                  <a:lnTo>
                    <a:pt x="140" y="54"/>
                  </a:lnTo>
                  <a:lnTo>
                    <a:pt x="167" y="33"/>
                  </a:lnTo>
                  <a:lnTo>
                    <a:pt x="198" y="18"/>
                  </a:lnTo>
                  <a:lnTo>
                    <a:pt x="229" y="7"/>
                  </a:lnTo>
                  <a:lnTo>
                    <a:pt x="262" y="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reeform 160"/>
            <p:cNvSpPr>
              <a:spLocks noEditPoints="1"/>
            </p:cNvSpPr>
            <p:nvPr/>
          </p:nvSpPr>
          <p:spPr bwMode="auto">
            <a:xfrm>
              <a:off x="4998305" y="1898065"/>
              <a:ext cx="925107" cy="1058056"/>
            </a:xfrm>
            <a:custGeom>
              <a:avLst/>
              <a:gdLst>
                <a:gd name="T0" fmla="*/ 294 w 501"/>
                <a:gd name="T1" fmla="*/ 302 h 573"/>
                <a:gd name="T2" fmla="*/ 237 w 501"/>
                <a:gd name="T3" fmla="*/ 312 h 573"/>
                <a:gd name="T4" fmla="*/ 195 w 501"/>
                <a:gd name="T5" fmla="*/ 332 h 573"/>
                <a:gd name="T6" fmla="*/ 171 w 501"/>
                <a:gd name="T7" fmla="*/ 366 h 573"/>
                <a:gd name="T8" fmla="*/ 172 w 501"/>
                <a:gd name="T9" fmla="*/ 411 h 573"/>
                <a:gd name="T10" fmla="*/ 195 w 501"/>
                <a:gd name="T11" fmla="*/ 442 h 573"/>
                <a:gd name="T12" fmla="*/ 236 w 501"/>
                <a:gd name="T13" fmla="*/ 452 h 573"/>
                <a:gd name="T14" fmla="*/ 291 w 501"/>
                <a:gd name="T15" fmla="*/ 434 h 573"/>
                <a:gd name="T16" fmla="*/ 324 w 501"/>
                <a:gd name="T17" fmla="*/ 390 h 573"/>
                <a:gd name="T18" fmla="*/ 327 w 501"/>
                <a:gd name="T19" fmla="*/ 361 h 573"/>
                <a:gd name="T20" fmla="*/ 252 w 501"/>
                <a:gd name="T21" fmla="*/ 0 h 573"/>
                <a:gd name="T22" fmla="*/ 340 w 501"/>
                <a:gd name="T23" fmla="*/ 10 h 573"/>
                <a:gd name="T24" fmla="*/ 405 w 501"/>
                <a:gd name="T25" fmla="*/ 39 h 573"/>
                <a:gd name="T26" fmla="*/ 450 w 501"/>
                <a:gd name="T27" fmla="*/ 81 h 573"/>
                <a:gd name="T28" fmla="*/ 476 w 501"/>
                <a:gd name="T29" fmla="*/ 138 h 573"/>
                <a:gd name="T30" fmla="*/ 489 w 501"/>
                <a:gd name="T31" fmla="*/ 202 h 573"/>
                <a:gd name="T32" fmla="*/ 491 w 501"/>
                <a:gd name="T33" fmla="*/ 428 h 573"/>
                <a:gd name="T34" fmla="*/ 493 w 501"/>
                <a:gd name="T35" fmla="*/ 503 h 573"/>
                <a:gd name="T36" fmla="*/ 501 w 501"/>
                <a:gd name="T37" fmla="*/ 560 h 573"/>
                <a:gd name="T38" fmla="*/ 337 w 501"/>
                <a:gd name="T39" fmla="*/ 506 h 573"/>
                <a:gd name="T40" fmla="*/ 311 w 501"/>
                <a:gd name="T41" fmla="*/ 529 h 573"/>
                <a:gd name="T42" fmla="*/ 250 w 501"/>
                <a:gd name="T43" fmla="*/ 561 h 573"/>
                <a:gd name="T44" fmla="*/ 177 w 501"/>
                <a:gd name="T45" fmla="*/ 573 h 573"/>
                <a:gd name="T46" fmla="*/ 103 w 501"/>
                <a:gd name="T47" fmla="*/ 558 h 573"/>
                <a:gd name="T48" fmla="*/ 47 w 501"/>
                <a:gd name="T49" fmla="*/ 521 h 573"/>
                <a:gd name="T50" fmla="*/ 13 w 501"/>
                <a:gd name="T51" fmla="*/ 467 h 573"/>
                <a:gd name="T52" fmla="*/ 0 w 501"/>
                <a:gd name="T53" fmla="*/ 405 h 573"/>
                <a:gd name="T54" fmla="*/ 16 w 501"/>
                <a:gd name="T55" fmla="*/ 329 h 573"/>
                <a:gd name="T56" fmla="*/ 59 w 501"/>
                <a:gd name="T57" fmla="*/ 270 h 573"/>
                <a:gd name="T58" fmla="*/ 125 w 501"/>
                <a:gd name="T59" fmla="*/ 228 h 573"/>
                <a:gd name="T60" fmla="*/ 215 w 501"/>
                <a:gd name="T61" fmla="*/ 203 h 573"/>
                <a:gd name="T62" fmla="*/ 322 w 501"/>
                <a:gd name="T63" fmla="*/ 195 h 573"/>
                <a:gd name="T64" fmla="*/ 320 w 501"/>
                <a:gd name="T65" fmla="*/ 177 h 573"/>
                <a:gd name="T66" fmla="*/ 312 w 501"/>
                <a:gd name="T67" fmla="*/ 153 h 573"/>
                <a:gd name="T68" fmla="*/ 291 w 501"/>
                <a:gd name="T69" fmla="*/ 132 h 573"/>
                <a:gd name="T70" fmla="*/ 250 w 501"/>
                <a:gd name="T71" fmla="*/ 119 h 573"/>
                <a:gd name="T72" fmla="*/ 181 w 501"/>
                <a:gd name="T73" fmla="*/ 120 h 573"/>
                <a:gd name="T74" fmla="*/ 103 w 501"/>
                <a:gd name="T75" fmla="*/ 143 h 573"/>
                <a:gd name="T76" fmla="*/ 39 w 501"/>
                <a:gd name="T77" fmla="*/ 49 h 573"/>
                <a:gd name="T78" fmla="*/ 103 w 501"/>
                <a:gd name="T79" fmla="*/ 23 h 573"/>
                <a:gd name="T80" fmla="*/ 195 w 501"/>
                <a:gd name="T81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1" h="573">
                  <a:moveTo>
                    <a:pt x="327" y="301"/>
                  </a:moveTo>
                  <a:lnTo>
                    <a:pt x="294" y="302"/>
                  </a:lnTo>
                  <a:lnTo>
                    <a:pt x="265" y="306"/>
                  </a:lnTo>
                  <a:lnTo>
                    <a:pt x="237" y="312"/>
                  </a:lnTo>
                  <a:lnTo>
                    <a:pt x="215" y="320"/>
                  </a:lnTo>
                  <a:lnTo>
                    <a:pt x="195" y="332"/>
                  </a:lnTo>
                  <a:lnTo>
                    <a:pt x="181" y="346"/>
                  </a:lnTo>
                  <a:lnTo>
                    <a:pt x="171" y="366"/>
                  </a:lnTo>
                  <a:lnTo>
                    <a:pt x="169" y="387"/>
                  </a:lnTo>
                  <a:lnTo>
                    <a:pt x="172" y="411"/>
                  </a:lnTo>
                  <a:lnTo>
                    <a:pt x="181" y="429"/>
                  </a:lnTo>
                  <a:lnTo>
                    <a:pt x="195" y="442"/>
                  </a:lnTo>
                  <a:lnTo>
                    <a:pt x="213" y="451"/>
                  </a:lnTo>
                  <a:lnTo>
                    <a:pt x="236" y="452"/>
                  </a:lnTo>
                  <a:lnTo>
                    <a:pt x="265" y="447"/>
                  </a:lnTo>
                  <a:lnTo>
                    <a:pt x="291" y="434"/>
                  </a:lnTo>
                  <a:lnTo>
                    <a:pt x="311" y="415"/>
                  </a:lnTo>
                  <a:lnTo>
                    <a:pt x="324" y="390"/>
                  </a:lnTo>
                  <a:lnTo>
                    <a:pt x="327" y="376"/>
                  </a:lnTo>
                  <a:lnTo>
                    <a:pt x="327" y="361"/>
                  </a:lnTo>
                  <a:lnTo>
                    <a:pt x="327" y="301"/>
                  </a:lnTo>
                  <a:close/>
                  <a:moveTo>
                    <a:pt x="252" y="0"/>
                  </a:moveTo>
                  <a:lnTo>
                    <a:pt x="299" y="3"/>
                  </a:lnTo>
                  <a:lnTo>
                    <a:pt x="340" y="10"/>
                  </a:lnTo>
                  <a:lnTo>
                    <a:pt x="374" y="23"/>
                  </a:lnTo>
                  <a:lnTo>
                    <a:pt x="405" y="39"/>
                  </a:lnTo>
                  <a:lnTo>
                    <a:pt x="429" y="58"/>
                  </a:lnTo>
                  <a:lnTo>
                    <a:pt x="450" y="81"/>
                  </a:lnTo>
                  <a:lnTo>
                    <a:pt x="465" y="109"/>
                  </a:lnTo>
                  <a:lnTo>
                    <a:pt x="476" y="138"/>
                  </a:lnTo>
                  <a:lnTo>
                    <a:pt x="484" y="169"/>
                  </a:lnTo>
                  <a:lnTo>
                    <a:pt x="489" y="202"/>
                  </a:lnTo>
                  <a:lnTo>
                    <a:pt x="491" y="237"/>
                  </a:lnTo>
                  <a:lnTo>
                    <a:pt x="491" y="428"/>
                  </a:lnTo>
                  <a:lnTo>
                    <a:pt x="491" y="467"/>
                  </a:lnTo>
                  <a:lnTo>
                    <a:pt x="493" y="503"/>
                  </a:lnTo>
                  <a:lnTo>
                    <a:pt x="496" y="534"/>
                  </a:lnTo>
                  <a:lnTo>
                    <a:pt x="501" y="560"/>
                  </a:lnTo>
                  <a:lnTo>
                    <a:pt x="348" y="560"/>
                  </a:lnTo>
                  <a:lnTo>
                    <a:pt x="337" y="506"/>
                  </a:lnTo>
                  <a:lnTo>
                    <a:pt x="333" y="506"/>
                  </a:lnTo>
                  <a:lnTo>
                    <a:pt x="311" y="529"/>
                  </a:lnTo>
                  <a:lnTo>
                    <a:pt x="281" y="548"/>
                  </a:lnTo>
                  <a:lnTo>
                    <a:pt x="250" y="561"/>
                  </a:lnTo>
                  <a:lnTo>
                    <a:pt x="215" y="569"/>
                  </a:lnTo>
                  <a:lnTo>
                    <a:pt x="177" y="573"/>
                  </a:lnTo>
                  <a:lnTo>
                    <a:pt x="138" y="569"/>
                  </a:lnTo>
                  <a:lnTo>
                    <a:pt x="103" y="558"/>
                  </a:lnTo>
                  <a:lnTo>
                    <a:pt x="73" y="542"/>
                  </a:lnTo>
                  <a:lnTo>
                    <a:pt x="47" y="521"/>
                  </a:lnTo>
                  <a:lnTo>
                    <a:pt x="28" y="496"/>
                  </a:lnTo>
                  <a:lnTo>
                    <a:pt x="13" y="467"/>
                  </a:lnTo>
                  <a:lnTo>
                    <a:pt x="3" y="438"/>
                  </a:lnTo>
                  <a:lnTo>
                    <a:pt x="0" y="405"/>
                  </a:lnTo>
                  <a:lnTo>
                    <a:pt x="5" y="364"/>
                  </a:lnTo>
                  <a:lnTo>
                    <a:pt x="16" y="329"/>
                  </a:lnTo>
                  <a:lnTo>
                    <a:pt x="34" y="296"/>
                  </a:lnTo>
                  <a:lnTo>
                    <a:pt x="59" y="270"/>
                  </a:lnTo>
                  <a:lnTo>
                    <a:pt x="88" y="247"/>
                  </a:lnTo>
                  <a:lnTo>
                    <a:pt x="125" y="228"/>
                  </a:lnTo>
                  <a:lnTo>
                    <a:pt x="168" y="213"/>
                  </a:lnTo>
                  <a:lnTo>
                    <a:pt x="215" y="203"/>
                  </a:lnTo>
                  <a:lnTo>
                    <a:pt x="265" y="197"/>
                  </a:lnTo>
                  <a:lnTo>
                    <a:pt x="322" y="195"/>
                  </a:lnTo>
                  <a:lnTo>
                    <a:pt x="322" y="189"/>
                  </a:lnTo>
                  <a:lnTo>
                    <a:pt x="320" y="177"/>
                  </a:lnTo>
                  <a:lnTo>
                    <a:pt x="317" y="164"/>
                  </a:lnTo>
                  <a:lnTo>
                    <a:pt x="312" y="153"/>
                  </a:lnTo>
                  <a:lnTo>
                    <a:pt x="302" y="141"/>
                  </a:lnTo>
                  <a:lnTo>
                    <a:pt x="291" y="132"/>
                  </a:lnTo>
                  <a:lnTo>
                    <a:pt x="273" y="123"/>
                  </a:lnTo>
                  <a:lnTo>
                    <a:pt x="250" y="119"/>
                  </a:lnTo>
                  <a:lnTo>
                    <a:pt x="223" y="117"/>
                  </a:lnTo>
                  <a:lnTo>
                    <a:pt x="181" y="120"/>
                  </a:lnTo>
                  <a:lnTo>
                    <a:pt x="138" y="130"/>
                  </a:lnTo>
                  <a:lnTo>
                    <a:pt x="103" y="143"/>
                  </a:lnTo>
                  <a:lnTo>
                    <a:pt x="72" y="158"/>
                  </a:lnTo>
                  <a:lnTo>
                    <a:pt x="39" y="49"/>
                  </a:lnTo>
                  <a:lnTo>
                    <a:pt x="67" y="36"/>
                  </a:lnTo>
                  <a:lnTo>
                    <a:pt x="103" y="23"/>
                  </a:lnTo>
                  <a:lnTo>
                    <a:pt x="145" y="11"/>
                  </a:lnTo>
                  <a:lnTo>
                    <a:pt x="195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reeform 161"/>
            <p:cNvSpPr>
              <a:spLocks/>
            </p:cNvSpPr>
            <p:nvPr/>
          </p:nvSpPr>
          <p:spPr bwMode="auto">
            <a:xfrm>
              <a:off x="6207776" y="1899912"/>
              <a:ext cx="963883" cy="1032205"/>
            </a:xfrm>
            <a:custGeom>
              <a:avLst/>
              <a:gdLst>
                <a:gd name="T0" fmla="*/ 327 w 522"/>
                <a:gd name="T1" fmla="*/ 0 h 559"/>
                <a:gd name="T2" fmla="*/ 362 w 522"/>
                <a:gd name="T3" fmla="*/ 2 h 559"/>
                <a:gd name="T4" fmla="*/ 397 w 522"/>
                <a:gd name="T5" fmla="*/ 10 h 559"/>
                <a:gd name="T6" fmla="*/ 427 w 522"/>
                <a:gd name="T7" fmla="*/ 25 h 559"/>
                <a:gd name="T8" fmla="*/ 453 w 522"/>
                <a:gd name="T9" fmla="*/ 44 h 559"/>
                <a:gd name="T10" fmla="*/ 478 w 522"/>
                <a:gd name="T11" fmla="*/ 70 h 559"/>
                <a:gd name="T12" fmla="*/ 496 w 522"/>
                <a:gd name="T13" fmla="*/ 103 h 559"/>
                <a:gd name="T14" fmla="*/ 510 w 522"/>
                <a:gd name="T15" fmla="*/ 140 h 559"/>
                <a:gd name="T16" fmla="*/ 518 w 522"/>
                <a:gd name="T17" fmla="*/ 186 h 559"/>
                <a:gd name="T18" fmla="*/ 522 w 522"/>
                <a:gd name="T19" fmla="*/ 236 h 559"/>
                <a:gd name="T20" fmla="*/ 522 w 522"/>
                <a:gd name="T21" fmla="*/ 559 h 559"/>
                <a:gd name="T22" fmla="*/ 353 w 522"/>
                <a:gd name="T23" fmla="*/ 559 h 559"/>
                <a:gd name="T24" fmla="*/ 353 w 522"/>
                <a:gd name="T25" fmla="*/ 256 h 559"/>
                <a:gd name="T26" fmla="*/ 351 w 522"/>
                <a:gd name="T27" fmla="*/ 227 h 559"/>
                <a:gd name="T28" fmla="*/ 346 w 522"/>
                <a:gd name="T29" fmla="*/ 202 h 559"/>
                <a:gd name="T30" fmla="*/ 338 w 522"/>
                <a:gd name="T31" fmla="*/ 179 h 559"/>
                <a:gd name="T32" fmla="*/ 325 w 522"/>
                <a:gd name="T33" fmla="*/ 162 h 559"/>
                <a:gd name="T34" fmla="*/ 310 w 522"/>
                <a:gd name="T35" fmla="*/ 149 h 559"/>
                <a:gd name="T36" fmla="*/ 291 w 522"/>
                <a:gd name="T37" fmla="*/ 140 h 559"/>
                <a:gd name="T38" fmla="*/ 267 w 522"/>
                <a:gd name="T39" fmla="*/ 137 h 559"/>
                <a:gd name="T40" fmla="*/ 241 w 522"/>
                <a:gd name="T41" fmla="*/ 140 h 559"/>
                <a:gd name="T42" fmla="*/ 219 w 522"/>
                <a:gd name="T43" fmla="*/ 150 h 559"/>
                <a:gd name="T44" fmla="*/ 202 w 522"/>
                <a:gd name="T45" fmla="*/ 165 h 559"/>
                <a:gd name="T46" fmla="*/ 189 w 522"/>
                <a:gd name="T47" fmla="*/ 183 h 559"/>
                <a:gd name="T48" fmla="*/ 179 w 522"/>
                <a:gd name="T49" fmla="*/ 201 h 559"/>
                <a:gd name="T50" fmla="*/ 174 w 522"/>
                <a:gd name="T51" fmla="*/ 220 h 559"/>
                <a:gd name="T52" fmla="*/ 174 w 522"/>
                <a:gd name="T53" fmla="*/ 243 h 559"/>
                <a:gd name="T54" fmla="*/ 174 w 522"/>
                <a:gd name="T55" fmla="*/ 559 h 559"/>
                <a:gd name="T56" fmla="*/ 3 w 522"/>
                <a:gd name="T57" fmla="*/ 559 h 559"/>
                <a:gd name="T58" fmla="*/ 3 w 522"/>
                <a:gd name="T59" fmla="*/ 186 h 559"/>
                <a:gd name="T60" fmla="*/ 3 w 522"/>
                <a:gd name="T61" fmla="*/ 122 h 559"/>
                <a:gd name="T62" fmla="*/ 2 w 522"/>
                <a:gd name="T63" fmla="*/ 64 h 559"/>
                <a:gd name="T64" fmla="*/ 0 w 522"/>
                <a:gd name="T65" fmla="*/ 12 h 559"/>
                <a:gd name="T66" fmla="*/ 146 w 522"/>
                <a:gd name="T67" fmla="*/ 12 h 559"/>
                <a:gd name="T68" fmla="*/ 154 w 522"/>
                <a:gd name="T69" fmla="*/ 88 h 559"/>
                <a:gd name="T70" fmla="*/ 158 w 522"/>
                <a:gd name="T71" fmla="*/ 88 h 559"/>
                <a:gd name="T72" fmla="*/ 169 w 522"/>
                <a:gd name="T73" fmla="*/ 72 h 559"/>
                <a:gd name="T74" fmla="*/ 185 w 522"/>
                <a:gd name="T75" fmla="*/ 56 h 559"/>
                <a:gd name="T76" fmla="*/ 205 w 522"/>
                <a:gd name="T77" fmla="*/ 38 h 559"/>
                <a:gd name="T78" fmla="*/ 229 w 522"/>
                <a:gd name="T79" fmla="*/ 23 h 559"/>
                <a:gd name="T80" fmla="*/ 257 w 522"/>
                <a:gd name="T81" fmla="*/ 12 h 559"/>
                <a:gd name="T82" fmla="*/ 289 w 522"/>
                <a:gd name="T83" fmla="*/ 2 h 559"/>
                <a:gd name="T84" fmla="*/ 327 w 522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2" h="559">
                  <a:moveTo>
                    <a:pt x="327" y="0"/>
                  </a:moveTo>
                  <a:lnTo>
                    <a:pt x="362" y="2"/>
                  </a:lnTo>
                  <a:lnTo>
                    <a:pt x="397" y="10"/>
                  </a:lnTo>
                  <a:lnTo>
                    <a:pt x="427" y="25"/>
                  </a:lnTo>
                  <a:lnTo>
                    <a:pt x="453" y="44"/>
                  </a:lnTo>
                  <a:lnTo>
                    <a:pt x="478" y="70"/>
                  </a:lnTo>
                  <a:lnTo>
                    <a:pt x="496" y="103"/>
                  </a:lnTo>
                  <a:lnTo>
                    <a:pt x="510" y="140"/>
                  </a:lnTo>
                  <a:lnTo>
                    <a:pt x="518" y="186"/>
                  </a:lnTo>
                  <a:lnTo>
                    <a:pt x="522" y="236"/>
                  </a:lnTo>
                  <a:lnTo>
                    <a:pt x="522" y="559"/>
                  </a:lnTo>
                  <a:lnTo>
                    <a:pt x="353" y="559"/>
                  </a:lnTo>
                  <a:lnTo>
                    <a:pt x="353" y="256"/>
                  </a:lnTo>
                  <a:lnTo>
                    <a:pt x="351" y="227"/>
                  </a:lnTo>
                  <a:lnTo>
                    <a:pt x="346" y="202"/>
                  </a:lnTo>
                  <a:lnTo>
                    <a:pt x="338" y="179"/>
                  </a:lnTo>
                  <a:lnTo>
                    <a:pt x="325" y="162"/>
                  </a:lnTo>
                  <a:lnTo>
                    <a:pt x="310" y="149"/>
                  </a:lnTo>
                  <a:lnTo>
                    <a:pt x="291" y="140"/>
                  </a:lnTo>
                  <a:lnTo>
                    <a:pt x="267" y="137"/>
                  </a:lnTo>
                  <a:lnTo>
                    <a:pt x="241" y="140"/>
                  </a:lnTo>
                  <a:lnTo>
                    <a:pt x="219" y="150"/>
                  </a:lnTo>
                  <a:lnTo>
                    <a:pt x="202" y="165"/>
                  </a:lnTo>
                  <a:lnTo>
                    <a:pt x="189" y="183"/>
                  </a:lnTo>
                  <a:lnTo>
                    <a:pt x="179" y="201"/>
                  </a:lnTo>
                  <a:lnTo>
                    <a:pt x="174" y="220"/>
                  </a:lnTo>
                  <a:lnTo>
                    <a:pt x="174" y="243"/>
                  </a:lnTo>
                  <a:lnTo>
                    <a:pt x="174" y="559"/>
                  </a:lnTo>
                  <a:lnTo>
                    <a:pt x="3" y="559"/>
                  </a:lnTo>
                  <a:lnTo>
                    <a:pt x="3" y="186"/>
                  </a:lnTo>
                  <a:lnTo>
                    <a:pt x="3" y="122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146" y="12"/>
                  </a:lnTo>
                  <a:lnTo>
                    <a:pt x="154" y="88"/>
                  </a:lnTo>
                  <a:lnTo>
                    <a:pt x="158" y="88"/>
                  </a:lnTo>
                  <a:lnTo>
                    <a:pt x="169" y="72"/>
                  </a:lnTo>
                  <a:lnTo>
                    <a:pt x="185" y="56"/>
                  </a:lnTo>
                  <a:lnTo>
                    <a:pt x="205" y="38"/>
                  </a:lnTo>
                  <a:lnTo>
                    <a:pt x="229" y="23"/>
                  </a:lnTo>
                  <a:lnTo>
                    <a:pt x="257" y="12"/>
                  </a:lnTo>
                  <a:lnTo>
                    <a:pt x="289" y="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Rectangle 162"/>
            <p:cNvSpPr>
              <a:spLocks noChangeArrowheads="1"/>
            </p:cNvSpPr>
            <p:nvPr/>
          </p:nvSpPr>
          <p:spPr bwMode="auto">
            <a:xfrm>
              <a:off x="7483721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reeform 163"/>
            <p:cNvSpPr>
              <a:spLocks/>
            </p:cNvSpPr>
            <p:nvPr/>
          </p:nvSpPr>
          <p:spPr bwMode="auto">
            <a:xfrm>
              <a:off x="8098612" y="1899912"/>
              <a:ext cx="965730" cy="1032205"/>
            </a:xfrm>
            <a:custGeom>
              <a:avLst/>
              <a:gdLst>
                <a:gd name="T0" fmla="*/ 328 w 523"/>
                <a:gd name="T1" fmla="*/ 0 h 559"/>
                <a:gd name="T2" fmla="*/ 364 w 523"/>
                <a:gd name="T3" fmla="*/ 2 h 559"/>
                <a:gd name="T4" fmla="*/ 398 w 523"/>
                <a:gd name="T5" fmla="*/ 10 h 559"/>
                <a:gd name="T6" fmla="*/ 429 w 523"/>
                <a:gd name="T7" fmla="*/ 25 h 559"/>
                <a:gd name="T8" fmla="*/ 455 w 523"/>
                <a:gd name="T9" fmla="*/ 44 h 559"/>
                <a:gd name="T10" fmla="*/ 479 w 523"/>
                <a:gd name="T11" fmla="*/ 70 h 559"/>
                <a:gd name="T12" fmla="*/ 497 w 523"/>
                <a:gd name="T13" fmla="*/ 103 h 559"/>
                <a:gd name="T14" fmla="*/ 512 w 523"/>
                <a:gd name="T15" fmla="*/ 140 h 559"/>
                <a:gd name="T16" fmla="*/ 520 w 523"/>
                <a:gd name="T17" fmla="*/ 186 h 559"/>
                <a:gd name="T18" fmla="*/ 523 w 523"/>
                <a:gd name="T19" fmla="*/ 236 h 559"/>
                <a:gd name="T20" fmla="*/ 523 w 523"/>
                <a:gd name="T21" fmla="*/ 559 h 559"/>
                <a:gd name="T22" fmla="*/ 354 w 523"/>
                <a:gd name="T23" fmla="*/ 559 h 559"/>
                <a:gd name="T24" fmla="*/ 354 w 523"/>
                <a:gd name="T25" fmla="*/ 256 h 559"/>
                <a:gd name="T26" fmla="*/ 353 w 523"/>
                <a:gd name="T27" fmla="*/ 227 h 559"/>
                <a:gd name="T28" fmla="*/ 348 w 523"/>
                <a:gd name="T29" fmla="*/ 202 h 559"/>
                <a:gd name="T30" fmla="*/ 340 w 523"/>
                <a:gd name="T31" fmla="*/ 179 h 559"/>
                <a:gd name="T32" fmla="*/ 327 w 523"/>
                <a:gd name="T33" fmla="*/ 162 h 559"/>
                <a:gd name="T34" fmla="*/ 312 w 523"/>
                <a:gd name="T35" fmla="*/ 149 h 559"/>
                <a:gd name="T36" fmla="*/ 292 w 523"/>
                <a:gd name="T37" fmla="*/ 140 h 559"/>
                <a:gd name="T38" fmla="*/ 268 w 523"/>
                <a:gd name="T39" fmla="*/ 137 h 559"/>
                <a:gd name="T40" fmla="*/ 242 w 523"/>
                <a:gd name="T41" fmla="*/ 140 h 559"/>
                <a:gd name="T42" fmla="*/ 221 w 523"/>
                <a:gd name="T43" fmla="*/ 150 h 559"/>
                <a:gd name="T44" fmla="*/ 203 w 523"/>
                <a:gd name="T45" fmla="*/ 165 h 559"/>
                <a:gd name="T46" fmla="*/ 190 w 523"/>
                <a:gd name="T47" fmla="*/ 183 h 559"/>
                <a:gd name="T48" fmla="*/ 180 w 523"/>
                <a:gd name="T49" fmla="*/ 201 h 559"/>
                <a:gd name="T50" fmla="*/ 175 w 523"/>
                <a:gd name="T51" fmla="*/ 220 h 559"/>
                <a:gd name="T52" fmla="*/ 175 w 523"/>
                <a:gd name="T53" fmla="*/ 243 h 559"/>
                <a:gd name="T54" fmla="*/ 175 w 523"/>
                <a:gd name="T55" fmla="*/ 559 h 559"/>
                <a:gd name="T56" fmla="*/ 5 w 523"/>
                <a:gd name="T57" fmla="*/ 559 h 559"/>
                <a:gd name="T58" fmla="*/ 5 w 523"/>
                <a:gd name="T59" fmla="*/ 186 h 559"/>
                <a:gd name="T60" fmla="*/ 5 w 523"/>
                <a:gd name="T61" fmla="*/ 122 h 559"/>
                <a:gd name="T62" fmla="*/ 3 w 523"/>
                <a:gd name="T63" fmla="*/ 64 h 559"/>
                <a:gd name="T64" fmla="*/ 0 w 523"/>
                <a:gd name="T65" fmla="*/ 12 h 559"/>
                <a:gd name="T66" fmla="*/ 148 w 523"/>
                <a:gd name="T67" fmla="*/ 12 h 559"/>
                <a:gd name="T68" fmla="*/ 156 w 523"/>
                <a:gd name="T69" fmla="*/ 88 h 559"/>
                <a:gd name="T70" fmla="*/ 159 w 523"/>
                <a:gd name="T71" fmla="*/ 88 h 559"/>
                <a:gd name="T72" fmla="*/ 171 w 523"/>
                <a:gd name="T73" fmla="*/ 72 h 559"/>
                <a:gd name="T74" fmla="*/ 187 w 523"/>
                <a:gd name="T75" fmla="*/ 56 h 559"/>
                <a:gd name="T76" fmla="*/ 206 w 523"/>
                <a:gd name="T77" fmla="*/ 38 h 559"/>
                <a:gd name="T78" fmla="*/ 231 w 523"/>
                <a:gd name="T79" fmla="*/ 23 h 559"/>
                <a:gd name="T80" fmla="*/ 258 w 523"/>
                <a:gd name="T81" fmla="*/ 12 h 559"/>
                <a:gd name="T82" fmla="*/ 291 w 523"/>
                <a:gd name="T83" fmla="*/ 2 h 559"/>
                <a:gd name="T84" fmla="*/ 328 w 523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3" h="559">
                  <a:moveTo>
                    <a:pt x="328" y="0"/>
                  </a:moveTo>
                  <a:lnTo>
                    <a:pt x="364" y="2"/>
                  </a:lnTo>
                  <a:lnTo>
                    <a:pt x="398" y="10"/>
                  </a:lnTo>
                  <a:lnTo>
                    <a:pt x="429" y="25"/>
                  </a:lnTo>
                  <a:lnTo>
                    <a:pt x="455" y="44"/>
                  </a:lnTo>
                  <a:lnTo>
                    <a:pt x="479" y="70"/>
                  </a:lnTo>
                  <a:lnTo>
                    <a:pt x="497" y="103"/>
                  </a:lnTo>
                  <a:lnTo>
                    <a:pt x="512" y="140"/>
                  </a:lnTo>
                  <a:lnTo>
                    <a:pt x="520" y="186"/>
                  </a:lnTo>
                  <a:lnTo>
                    <a:pt x="523" y="236"/>
                  </a:lnTo>
                  <a:lnTo>
                    <a:pt x="523" y="559"/>
                  </a:lnTo>
                  <a:lnTo>
                    <a:pt x="354" y="559"/>
                  </a:lnTo>
                  <a:lnTo>
                    <a:pt x="354" y="256"/>
                  </a:lnTo>
                  <a:lnTo>
                    <a:pt x="353" y="227"/>
                  </a:lnTo>
                  <a:lnTo>
                    <a:pt x="348" y="202"/>
                  </a:lnTo>
                  <a:lnTo>
                    <a:pt x="340" y="179"/>
                  </a:lnTo>
                  <a:lnTo>
                    <a:pt x="327" y="162"/>
                  </a:lnTo>
                  <a:lnTo>
                    <a:pt x="312" y="149"/>
                  </a:lnTo>
                  <a:lnTo>
                    <a:pt x="292" y="140"/>
                  </a:lnTo>
                  <a:lnTo>
                    <a:pt x="268" y="137"/>
                  </a:lnTo>
                  <a:lnTo>
                    <a:pt x="242" y="140"/>
                  </a:lnTo>
                  <a:lnTo>
                    <a:pt x="221" y="150"/>
                  </a:lnTo>
                  <a:lnTo>
                    <a:pt x="203" y="165"/>
                  </a:lnTo>
                  <a:lnTo>
                    <a:pt x="190" y="183"/>
                  </a:lnTo>
                  <a:lnTo>
                    <a:pt x="180" y="201"/>
                  </a:lnTo>
                  <a:lnTo>
                    <a:pt x="175" y="220"/>
                  </a:lnTo>
                  <a:lnTo>
                    <a:pt x="175" y="243"/>
                  </a:lnTo>
                  <a:lnTo>
                    <a:pt x="175" y="559"/>
                  </a:lnTo>
                  <a:lnTo>
                    <a:pt x="5" y="559"/>
                  </a:lnTo>
                  <a:lnTo>
                    <a:pt x="5" y="186"/>
                  </a:lnTo>
                  <a:lnTo>
                    <a:pt x="5" y="122"/>
                  </a:lnTo>
                  <a:lnTo>
                    <a:pt x="3" y="64"/>
                  </a:lnTo>
                  <a:lnTo>
                    <a:pt x="0" y="12"/>
                  </a:lnTo>
                  <a:lnTo>
                    <a:pt x="148" y="12"/>
                  </a:lnTo>
                  <a:lnTo>
                    <a:pt x="156" y="88"/>
                  </a:lnTo>
                  <a:lnTo>
                    <a:pt x="159" y="88"/>
                  </a:lnTo>
                  <a:lnTo>
                    <a:pt x="171" y="72"/>
                  </a:lnTo>
                  <a:lnTo>
                    <a:pt x="187" y="56"/>
                  </a:lnTo>
                  <a:lnTo>
                    <a:pt x="206" y="38"/>
                  </a:lnTo>
                  <a:lnTo>
                    <a:pt x="231" y="23"/>
                  </a:lnTo>
                  <a:lnTo>
                    <a:pt x="258" y="12"/>
                  </a:lnTo>
                  <a:lnTo>
                    <a:pt x="291" y="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>
              <a:off x="9376404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reeform 165"/>
            <p:cNvSpPr>
              <a:spLocks noEditPoints="1"/>
            </p:cNvSpPr>
            <p:nvPr/>
          </p:nvSpPr>
          <p:spPr bwMode="auto">
            <a:xfrm>
              <a:off x="4344637" y="3253411"/>
              <a:ext cx="186499" cy="299136"/>
            </a:xfrm>
            <a:custGeom>
              <a:avLst/>
              <a:gdLst>
                <a:gd name="T0" fmla="*/ 42 w 101"/>
                <a:gd name="T1" fmla="*/ 16 h 162"/>
                <a:gd name="T2" fmla="*/ 36 w 101"/>
                <a:gd name="T3" fmla="*/ 18 h 162"/>
                <a:gd name="T4" fmla="*/ 31 w 101"/>
                <a:gd name="T5" fmla="*/ 18 h 162"/>
                <a:gd name="T6" fmla="*/ 27 w 101"/>
                <a:gd name="T7" fmla="*/ 19 h 162"/>
                <a:gd name="T8" fmla="*/ 27 w 101"/>
                <a:gd name="T9" fmla="*/ 81 h 162"/>
                <a:gd name="T10" fmla="*/ 34 w 101"/>
                <a:gd name="T11" fmla="*/ 81 h 162"/>
                <a:gd name="T12" fmla="*/ 52 w 101"/>
                <a:gd name="T13" fmla="*/ 81 h 162"/>
                <a:gd name="T14" fmla="*/ 65 w 101"/>
                <a:gd name="T15" fmla="*/ 75 h 162"/>
                <a:gd name="T16" fmla="*/ 71 w 101"/>
                <a:gd name="T17" fmla="*/ 63 h 162"/>
                <a:gd name="T18" fmla="*/ 73 w 101"/>
                <a:gd name="T19" fmla="*/ 48 h 162"/>
                <a:gd name="T20" fmla="*/ 71 w 101"/>
                <a:gd name="T21" fmla="*/ 35 h 162"/>
                <a:gd name="T22" fmla="*/ 66 w 101"/>
                <a:gd name="T23" fmla="*/ 24 h 162"/>
                <a:gd name="T24" fmla="*/ 57 w 101"/>
                <a:gd name="T25" fmla="*/ 19 h 162"/>
                <a:gd name="T26" fmla="*/ 42 w 101"/>
                <a:gd name="T27" fmla="*/ 16 h 162"/>
                <a:gd name="T28" fmla="*/ 44 w 101"/>
                <a:gd name="T29" fmla="*/ 0 h 162"/>
                <a:gd name="T30" fmla="*/ 65 w 101"/>
                <a:gd name="T31" fmla="*/ 1 h 162"/>
                <a:gd name="T32" fmla="*/ 81 w 101"/>
                <a:gd name="T33" fmla="*/ 9 h 162"/>
                <a:gd name="T34" fmla="*/ 92 w 101"/>
                <a:gd name="T35" fmla="*/ 19 h 162"/>
                <a:gd name="T36" fmla="*/ 99 w 101"/>
                <a:gd name="T37" fmla="*/ 34 h 162"/>
                <a:gd name="T38" fmla="*/ 101 w 101"/>
                <a:gd name="T39" fmla="*/ 50 h 162"/>
                <a:gd name="T40" fmla="*/ 99 w 101"/>
                <a:gd name="T41" fmla="*/ 63 h 162"/>
                <a:gd name="T42" fmla="*/ 94 w 101"/>
                <a:gd name="T43" fmla="*/ 76 h 162"/>
                <a:gd name="T44" fmla="*/ 86 w 101"/>
                <a:gd name="T45" fmla="*/ 86 h 162"/>
                <a:gd name="T46" fmla="*/ 73 w 101"/>
                <a:gd name="T47" fmla="*/ 94 h 162"/>
                <a:gd name="T48" fmla="*/ 55 w 101"/>
                <a:gd name="T49" fmla="*/ 99 h 162"/>
                <a:gd name="T50" fmla="*/ 34 w 101"/>
                <a:gd name="T51" fmla="*/ 99 h 162"/>
                <a:gd name="T52" fmla="*/ 27 w 101"/>
                <a:gd name="T53" fmla="*/ 99 h 162"/>
                <a:gd name="T54" fmla="*/ 27 w 101"/>
                <a:gd name="T55" fmla="*/ 162 h 162"/>
                <a:gd name="T56" fmla="*/ 0 w 101"/>
                <a:gd name="T57" fmla="*/ 162 h 162"/>
                <a:gd name="T58" fmla="*/ 0 w 101"/>
                <a:gd name="T59" fmla="*/ 8 h 162"/>
                <a:gd name="T60" fmla="*/ 18 w 101"/>
                <a:gd name="T61" fmla="*/ 1 h 162"/>
                <a:gd name="T62" fmla="*/ 44 w 101"/>
                <a:gd name="T6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62">
                  <a:moveTo>
                    <a:pt x="42" y="16"/>
                  </a:moveTo>
                  <a:lnTo>
                    <a:pt x="36" y="18"/>
                  </a:lnTo>
                  <a:lnTo>
                    <a:pt x="31" y="18"/>
                  </a:lnTo>
                  <a:lnTo>
                    <a:pt x="27" y="19"/>
                  </a:lnTo>
                  <a:lnTo>
                    <a:pt x="27" y="81"/>
                  </a:lnTo>
                  <a:lnTo>
                    <a:pt x="34" y="81"/>
                  </a:lnTo>
                  <a:lnTo>
                    <a:pt x="52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3" y="48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2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9"/>
                  </a:lnTo>
                  <a:lnTo>
                    <a:pt x="92" y="19"/>
                  </a:lnTo>
                  <a:lnTo>
                    <a:pt x="99" y="34"/>
                  </a:lnTo>
                  <a:lnTo>
                    <a:pt x="101" y="50"/>
                  </a:lnTo>
                  <a:lnTo>
                    <a:pt x="99" y="63"/>
                  </a:lnTo>
                  <a:lnTo>
                    <a:pt x="94" y="76"/>
                  </a:lnTo>
                  <a:lnTo>
                    <a:pt x="86" y="86"/>
                  </a:lnTo>
                  <a:lnTo>
                    <a:pt x="73" y="94"/>
                  </a:lnTo>
                  <a:lnTo>
                    <a:pt x="55" y="99"/>
                  </a:lnTo>
                  <a:lnTo>
                    <a:pt x="34" y="99"/>
                  </a:lnTo>
                  <a:lnTo>
                    <a:pt x="27" y="9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reeform 166"/>
            <p:cNvSpPr>
              <a:spLocks noEditPoints="1"/>
            </p:cNvSpPr>
            <p:nvPr/>
          </p:nvSpPr>
          <p:spPr bwMode="auto">
            <a:xfrm>
              <a:off x="4595764" y="3253411"/>
              <a:ext cx="219736" cy="302829"/>
            </a:xfrm>
            <a:custGeom>
              <a:avLst/>
              <a:gdLst>
                <a:gd name="T0" fmla="*/ 59 w 119"/>
                <a:gd name="T1" fmla="*/ 19 h 164"/>
                <a:gd name="T2" fmla="*/ 47 w 119"/>
                <a:gd name="T3" fmla="*/ 22 h 164"/>
                <a:gd name="T4" fmla="*/ 38 w 119"/>
                <a:gd name="T5" fmla="*/ 32 h 164"/>
                <a:gd name="T6" fmla="*/ 33 w 119"/>
                <a:gd name="T7" fmla="*/ 47 h 164"/>
                <a:gd name="T8" fmla="*/ 30 w 119"/>
                <a:gd name="T9" fmla="*/ 63 h 164"/>
                <a:gd name="T10" fmla="*/ 30 w 119"/>
                <a:gd name="T11" fmla="*/ 81 h 164"/>
                <a:gd name="T12" fmla="*/ 30 w 119"/>
                <a:gd name="T13" fmla="*/ 99 h 164"/>
                <a:gd name="T14" fmla="*/ 33 w 119"/>
                <a:gd name="T15" fmla="*/ 115 h 164"/>
                <a:gd name="T16" fmla="*/ 38 w 119"/>
                <a:gd name="T17" fmla="*/ 130 h 164"/>
                <a:gd name="T18" fmla="*/ 47 w 119"/>
                <a:gd name="T19" fmla="*/ 140 h 164"/>
                <a:gd name="T20" fmla="*/ 59 w 119"/>
                <a:gd name="T21" fmla="*/ 143 h 164"/>
                <a:gd name="T22" fmla="*/ 72 w 119"/>
                <a:gd name="T23" fmla="*/ 140 h 164"/>
                <a:gd name="T24" fmla="*/ 82 w 119"/>
                <a:gd name="T25" fmla="*/ 130 h 164"/>
                <a:gd name="T26" fmla="*/ 85 w 119"/>
                <a:gd name="T27" fmla="*/ 115 h 164"/>
                <a:gd name="T28" fmla="*/ 88 w 119"/>
                <a:gd name="T29" fmla="*/ 99 h 164"/>
                <a:gd name="T30" fmla="*/ 90 w 119"/>
                <a:gd name="T31" fmla="*/ 81 h 164"/>
                <a:gd name="T32" fmla="*/ 88 w 119"/>
                <a:gd name="T33" fmla="*/ 63 h 164"/>
                <a:gd name="T34" fmla="*/ 85 w 119"/>
                <a:gd name="T35" fmla="*/ 47 h 164"/>
                <a:gd name="T36" fmla="*/ 80 w 119"/>
                <a:gd name="T37" fmla="*/ 32 h 164"/>
                <a:gd name="T38" fmla="*/ 72 w 119"/>
                <a:gd name="T39" fmla="*/ 22 h 164"/>
                <a:gd name="T40" fmla="*/ 59 w 119"/>
                <a:gd name="T41" fmla="*/ 19 h 164"/>
                <a:gd name="T42" fmla="*/ 59 w 119"/>
                <a:gd name="T43" fmla="*/ 0 h 164"/>
                <a:gd name="T44" fmla="*/ 78 w 119"/>
                <a:gd name="T45" fmla="*/ 3 h 164"/>
                <a:gd name="T46" fmla="*/ 95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5 w 119"/>
                <a:gd name="T63" fmla="*/ 153 h 164"/>
                <a:gd name="T64" fmla="*/ 78 w 119"/>
                <a:gd name="T65" fmla="*/ 161 h 164"/>
                <a:gd name="T66" fmla="*/ 59 w 119"/>
                <a:gd name="T67" fmla="*/ 164 h 164"/>
                <a:gd name="T68" fmla="*/ 41 w 119"/>
                <a:gd name="T69" fmla="*/ 161 h 164"/>
                <a:gd name="T70" fmla="*/ 25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5 w 119"/>
                <a:gd name="T87" fmla="*/ 11 h 164"/>
                <a:gd name="T88" fmla="*/ 41 w 119"/>
                <a:gd name="T89" fmla="*/ 3 h 164"/>
                <a:gd name="T90" fmla="*/ 59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9" y="19"/>
                  </a:moveTo>
                  <a:lnTo>
                    <a:pt x="47" y="22"/>
                  </a:lnTo>
                  <a:lnTo>
                    <a:pt x="38" y="32"/>
                  </a:lnTo>
                  <a:lnTo>
                    <a:pt x="33" y="47"/>
                  </a:lnTo>
                  <a:lnTo>
                    <a:pt x="30" y="63"/>
                  </a:lnTo>
                  <a:lnTo>
                    <a:pt x="30" y="81"/>
                  </a:lnTo>
                  <a:lnTo>
                    <a:pt x="30" y="99"/>
                  </a:lnTo>
                  <a:lnTo>
                    <a:pt x="33" y="115"/>
                  </a:lnTo>
                  <a:lnTo>
                    <a:pt x="38" y="130"/>
                  </a:lnTo>
                  <a:lnTo>
                    <a:pt x="47" y="140"/>
                  </a:lnTo>
                  <a:lnTo>
                    <a:pt x="59" y="143"/>
                  </a:lnTo>
                  <a:lnTo>
                    <a:pt x="72" y="140"/>
                  </a:lnTo>
                  <a:lnTo>
                    <a:pt x="82" y="130"/>
                  </a:lnTo>
                  <a:lnTo>
                    <a:pt x="85" y="115"/>
                  </a:lnTo>
                  <a:lnTo>
                    <a:pt x="88" y="99"/>
                  </a:lnTo>
                  <a:lnTo>
                    <a:pt x="90" y="81"/>
                  </a:lnTo>
                  <a:lnTo>
                    <a:pt x="88" y="63"/>
                  </a:lnTo>
                  <a:lnTo>
                    <a:pt x="85" y="47"/>
                  </a:lnTo>
                  <a:lnTo>
                    <a:pt x="80" y="32"/>
                  </a:lnTo>
                  <a:lnTo>
                    <a:pt x="72" y="22"/>
                  </a:lnTo>
                  <a:lnTo>
                    <a:pt x="59" y="19"/>
                  </a:lnTo>
                  <a:close/>
                  <a:moveTo>
                    <a:pt x="59" y="0"/>
                  </a:moveTo>
                  <a:lnTo>
                    <a:pt x="78" y="3"/>
                  </a:lnTo>
                  <a:lnTo>
                    <a:pt x="95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5" y="153"/>
                  </a:lnTo>
                  <a:lnTo>
                    <a:pt x="78" y="161"/>
                  </a:lnTo>
                  <a:lnTo>
                    <a:pt x="59" y="164"/>
                  </a:lnTo>
                  <a:lnTo>
                    <a:pt x="41" y="161"/>
                  </a:lnTo>
                  <a:lnTo>
                    <a:pt x="25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reeform 167"/>
            <p:cNvSpPr>
              <a:spLocks/>
            </p:cNvSpPr>
            <p:nvPr/>
          </p:nvSpPr>
          <p:spPr bwMode="auto">
            <a:xfrm>
              <a:off x="4872742" y="3255257"/>
              <a:ext cx="330527" cy="297290"/>
            </a:xfrm>
            <a:custGeom>
              <a:avLst/>
              <a:gdLst>
                <a:gd name="T0" fmla="*/ 0 w 179"/>
                <a:gd name="T1" fmla="*/ 0 h 161"/>
                <a:gd name="T2" fmla="*/ 29 w 179"/>
                <a:gd name="T3" fmla="*/ 0 h 161"/>
                <a:gd name="T4" fmla="*/ 49 w 179"/>
                <a:gd name="T5" fmla="*/ 106 h 161"/>
                <a:gd name="T6" fmla="*/ 49 w 179"/>
                <a:gd name="T7" fmla="*/ 111 h 161"/>
                <a:gd name="T8" fmla="*/ 50 w 179"/>
                <a:gd name="T9" fmla="*/ 116 h 161"/>
                <a:gd name="T10" fmla="*/ 50 w 179"/>
                <a:gd name="T11" fmla="*/ 121 h 161"/>
                <a:gd name="T12" fmla="*/ 50 w 179"/>
                <a:gd name="T13" fmla="*/ 122 h 161"/>
                <a:gd name="T14" fmla="*/ 52 w 179"/>
                <a:gd name="T15" fmla="*/ 124 h 161"/>
                <a:gd name="T16" fmla="*/ 52 w 179"/>
                <a:gd name="T17" fmla="*/ 124 h 161"/>
                <a:gd name="T18" fmla="*/ 52 w 179"/>
                <a:gd name="T19" fmla="*/ 122 h 161"/>
                <a:gd name="T20" fmla="*/ 52 w 179"/>
                <a:gd name="T21" fmla="*/ 121 h 161"/>
                <a:gd name="T22" fmla="*/ 54 w 179"/>
                <a:gd name="T23" fmla="*/ 116 h 161"/>
                <a:gd name="T24" fmla="*/ 54 w 179"/>
                <a:gd name="T25" fmla="*/ 111 h 161"/>
                <a:gd name="T26" fmla="*/ 55 w 179"/>
                <a:gd name="T27" fmla="*/ 106 h 161"/>
                <a:gd name="T28" fmla="*/ 80 w 179"/>
                <a:gd name="T29" fmla="*/ 0 h 161"/>
                <a:gd name="T30" fmla="*/ 101 w 179"/>
                <a:gd name="T31" fmla="*/ 0 h 161"/>
                <a:gd name="T32" fmla="*/ 125 w 179"/>
                <a:gd name="T33" fmla="*/ 106 h 161"/>
                <a:gd name="T34" fmla="*/ 125 w 179"/>
                <a:gd name="T35" fmla="*/ 111 h 161"/>
                <a:gd name="T36" fmla="*/ 127 w 179"/>
                <a:gd name="T37" fmla="*/ 116 h 161"/>
                <a:gd name="T38" fmla="*/ 127 w 179"/>
                <a:gd name="T39" fmla="*/ 119 h 161"/>
                <a:gd name="T40" fmla="*/ 127 w 179"/>
                <a:gd name="T41" fmla="*/ 122 h 161"/>
                <a:gd name="T42" fmla="*/ 128 w 179"/>
                <a:gd name="T43" fmla="*/ 124 h 161"/>
                <a:gd name="T44" fmla="*/ 128 w 179"/>
                <a:gd name="T45" fmla="*/ 124 h 161"/>
                <a:gd name="T46" fmla="*/ 128 w 179"/>
                <a:gd name="T47" fmla="*/ 122 h 161"/>
                <a:gd name="T48" fmla="*/ 128 w 179"/>
                <a:gd name="T49" fmla="*/ 119 h 161"/>
                <a:gd name="T50" fmla="*/ 128 w 179"/>
                <a:gd name="T51" fmla="*/ 116 h 161"/>
                <a:gd name="T52" fmla="*/ 130 w 179"/>
                <a:gd name="T53" fmla="*/ 111 h 161"/>
                <a:gd name="T54" fmla="*/ 130 w 179"/>
                <a:gd name="T55" fmla="*/ 106 h 161"/>
                <a:gd name="T56" fmla="*/ 151 w 179"/>
                <a:gd name="T57" fmla="*/ 0 h 161"/>
                <a:gd name="T58" fmla="*/ 179 w 179"/>
                <a:gd name="T59" fmla="*/ 0 h 161"/>
                <a:gd name="T60" fmla="*/ 141 w 179"/>
                <a:gd name="T61" fmla="*/ 161 h 161"/>
                <a:gd name="T62" fmla="*/ 115 w 179"/>
                <a:gd name="T63" fmla="*/ 161 h 161"/>
                <a:gd name="T64" fmla="*/ 93 w 179"/>
                <a:gd name="T65" fmla="*/ 62 h 161"/>
                <a:gd name="T66" fmla="*/ 91 w 179"/>
                <a:gd name="T67" fmla="*/ 57 h 161"/>
                <a:gd name="T68" fmla="*/ 89 w 179"/>
                <a:gd name="T69" fmla="*/ 52 h 161"/>
                <a:gd name="T70" fmla="*/ 89 w 179"/>
                <a:gd name="T71" fmla="*/ 49 h 161"/>
                <a:gd name="T72" fmla="*/ 89 w 179"/>
                <a:gd name="T73" fmla="*/ 46 h 161"/>
                <a:gd name="T74" fmla="*/ 89 w 179"/>
                <a:gd name="T75" fmla="*/ 46 h 161"/>
                <a:gd name="T76" fmla="*/ 88 w 179"/>
                <a:gd name="T77" fmla="*/ 46 h 161"/>
                <a:gd name="T78" fmla="*/ 88 w 179"/>
                <a:gd name="T79" fmla="*/ 46 h 161"/>
                <a:gd name="T80" fmla="*/ 88 w 179"/>
                <a:gd name="T81" fmla="*/ 49 h 161"/>
                <a:gd name="T82" fmla="*/ 88 w 179"/>
                <a:gd name="T83" fmla="*/ 52 h 161"/>
                <a:gd name="T84" fmla="*/ 86 w 179"/>
                <a:gd name="T85" fmla="*/ 57 h 161"/>
                <a:gd name="T86" fmla="*/ 86 w 179"/>
                <a:gd name="T87" fmla="*/ 62 h 161"/>
                <a:gd name="T88" fmla="*/ 62 w 179"/>
                <a:gd name="T89" fmla="*/ 161 h 161"/>
                <a:gd name="T90" fmla="*/ 36 w 179"/>
                <a:gd name="T91" fmla="*/ 161 h 161"/>
                <a:gd name="T92" fmla="*/ 0 w 179"/>
                <a:gd name="T9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161">
                  <a:moveTo>
                    <a:pt x="0" y="0"/>
                  </a:moveTo>
                  <a:lnTo>
                    <a:pt x="29" y="0"/>
                  </a:lnTo>
                  <a:lnTo>
                    <a:pt x="49" y="106"/>
                  </a:lnTo>
                  <a:lnTo>
                    <a:pt x="49" y="111"/>
                  </a:lnTo>
                  <a:lnTo>
                    <a:pt x="50" y="116"/>
                  </a:lnTo>
                  <a:lnTo>
                    <a:pt x="50" y="121"/>
                  </a:lnTo>
                  <a:lnTo>
                    <a:pt x="50" y="122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52" y="122"/>
                  </a:lnTo>
                  <a:lnTo>
                    <a:pt x="52" y="121"/>
                  </a:lnTo>
                  <a:lnTo>
                    <a:pt x="54" y="116"/>
                  </a:lnTo>
                  <a:lnTo>
                    <a:pt x="54" y="111"/>
                  </a:lnTo>
                  <a:lnTo>
                    <a:pt x="55" y="106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5" y="106"/>
                  </a:lnTo>
                  <a:lnTo>
                    <a:pt x="125" y="111"/>
                  </a:lnTo>
                  <a:lnTo>
                    <a:pt x="127" y="116"/>
                  </a:lnTo>
                  <a:lnTo>
                    <a:pt x="127" y="119"/>
                  </a:lnTo>
                  <a:lnTo>
                    <a:pt x="127" y="122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19"/>
                  </a:lnTo>
                  <a:lnTo>
                    <a:pt x="128" y="116"/>
                  </a:lnTo>
                  <a:lnTo>
                    <a:pt x="130" y="111"/>
                  </a:lnTo>
                  <a:lnTo>
                    <a:pt x="130" y="106"/>
                  </a:lnTo>
                  <a:lnTo>
                    <a:pt x="151" y="0"/>
                  </a:lnTo>
                  <a:lnTo>
                    <a:pt x="179" y="0"/>
                  </a:lnTo>
                  <a:lnTo>
                    <a:pt x="141" y="161"/>
                  </a:lnTo>
                  <a:lnTo>
                    <a:pt x="115" y="161"/>
                  </a:lnTo>
                  <a:lnTo>
                    <a:pt x="93" y="62"/>
                  </a:lnTo>
                  <a:lnTo>
                    <a:pt x="91" y="57"/>
                  </a:lnTo>
                  <a:lnTo>
                    <a:pt x="89" y="52"/>
                  </a:lnTo>
                  <a:lnTo>
                    <a:pt x="89" y="49"/>
                  </a:lnTo>
                  <a:lnTo>
                    <a:pt x="89" y="46"/>
                  </a:lnTo>
                  <a:lnTo>
                    <a:pt x="89" y="46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8" y="49"/>
                  </a:lnTo>
                  <a:lnTo>
                    <a:pt x="88" y="52"/>
                  </a:lnTo>
                  <a:lnTo>
                    <a:pt x="86" y="57"/>
                  </a:lnTo>
                  <a:lnTo>
                    <a:pt x="86" y="62"/>
                  </a:lnTo>
                  <a:lnTo>
                    <a:pt x="62" y="161"/>
                  </a:lnTo>
                  <a:lnTo>
                    <a:pt x="36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reeform 168"/>
            <p:cNvSpPr>
              <a:spLocks/>
            </p:cNvSpPr>
            <p:nvPr/>
          </p:nvSpPr>
          <p:spPr bwMode="auto">
            <a:xfrm>
              <a:off x="5271590" y="3255257"/>
              <a:ext cx="140336" cy="297290"/>
            </a:xfrm>
            <a:custGeom>
              <a:avLst/>
              <a:gdLst>
                <a:gd name="T0" fmla="*/ 0 w 76"/>
                <a:gd name="T1" fmla="*/ 0 h 161"/>
                <a:gd name="T2" fmla="*/ 76 w 76"/>
                <a:gd name="T3" fmla="*/ 0 h 161"/>
                <a:gd name="T4" fmla="*/ 76 w 76"/>
                <a:gd name="T5" fmla="*/ 20 h 161"/>
                <a:gd name="T6" fmla="*/ 29 w 76"/>
                <a:gd name="T7" fmla="*/ 20 h 161"/>
                <a:gd name="T8" fmla="*/ 29 w 76"/>
                <a:gd name="T9" fmla="*/ 69 h 161"/>
                <a:gd name="T10" fmla="*/ 72 w 76"/>
                <a:gd name="T11" fmla="*/ 69 h 161"/>
                <a:gd name="T12" fmla="*/ 72 w 76"/>
                <a:gd name="T13" fmla="*/ 88 h 161"/>
                <a:gd name="T14" fmla="*/ 29 w 76"/>
                <a:gd name="T15" fmla="*/ 88 h 161"/>
                <a:gd name="T16" fmla="*/ 29 w 76"/>
                <a:gd name="T17" fmla="*/ 142 h 161"/>
                <a:gd name="T18" fmla="*/ 76 w 76"/>
                <a:gd name="T19" fmla="*/ 142 h 161"/>
                <a:gd name="T20" fmla="*/ 76 w 76"/>
                <a:gd name="T21" fmla="*/ 161 h 161"/>
                <a:gd name="T22" fmla="*/ 0 w 76"/>
                <a:gd name="T23" fmla="*/ 161 h 161"/>
                <a:gd name="T24" fmla="*/ 0 w 76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61">
                  <a:moveTo>
                    <a:pt x="0" y="0"/>
                  </a:moveTo>
                  <a:lnTo>
                    <a:pt x="76" y="0"/>
                  </a:lnTo>
                  <a:lnTo>
                    <a:pt x="76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2" y="69"/>
                  </a:lnTo>
                  <a:lnTo>
                    <a:pt x="72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6" y="142"/>
                  </a:lnTo>
                  <a:lnTo>
                    <a:pt x="76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reeform 169"/>
            <p:cNvSpPr>
              <a:spLocks noEditPoints="1"/>
            </p:cNvSpPr>
            <p:nvPr/>
          </p:nvSpPr>
          <p:spPr bwMode="auto">
            <a:xfrm>
              <a:off x="5491326" y="3253411"/>
              <a:ext cx="197578" cy="299136"/>
            </a:xfrm>
            <a:custGeom>
              <a:avLst/>
              <a:gdLst>
                <a:gd name="T0" fmla="*/ 44 w 107"/>
                <a:gd name="T1" fmla="*/ 16 h 162"/>
                <a:gd name="T2" fmla="*/ 37 w 107"/>
                <a:gd name="T3" fmla="*/ 18 h 162"/>
                <a:gd name="T4" fmla="*/ 32 w 107"/>
                <a:gd name="T5" fmla="*/ 18 h 162"/>
                <a:gd name="T6" fmla="*/ 29 w 107"/>
                <a:gd name="T7" fmla="*/ 19 h 162"/>
                <a:gd name="T8" fmla="*/ 29 w 107"/>
                <a:gd name="T9" fmla="*/ 83 h 162"/>
                <a:gd name="T10" fmla="*/ 32 w 107"/>
                <a:gd name="T11" fmla="*/ 83 h 162"/>
                <a:gd name="T12" fmla="*/ 35 w 107"/>
                <a:gd name="T13" fmla="*/ 83 h 162"/>
                <a:gd name="T14" fmla="*/ 40 w 107"/>
                <a:gd name="T15" fmla="*/ 83 h 162"/>
                <a:gd name="T16" fmla="*/ 55 w 107"/>
                <a:gd name="T17" fmla="*/ 81 h 162"/>
                <a:gd name="T18" fmla="*/ 65 w 107"/>
                <a:gd name="T19" fmla="*/ 75 h 162"/>
                <a:gd name="T20" fmla="*/ 71 w 107"/>
                <a:gd name="T21" fmla="*/ 63 h 162"/>
                <a:gd name="T22" fmla="*/ 74 w 107"/>
                <a:gd name="T23" fmla="*/ 50 h 162"/>
                <a:gd name="T24" fmla="*/ 71 w 107"/>
                <a:gd name="T25" fmla="*/ 35 h 162"/>
                <a:gd name="T26" fmla="*/ 66 w 107"/>
                <a:gd name="T27" fmla="*/ 24 h 162"/>
                <a:gd name="T28" fmla="*/ 57 w 107"/>
                <a:gd name="T29" fmla="*/ 19 h 162"/>
                <a:gd name="T30" fmla="*/ 44 w 107"/>
                <a:gd name="T31" fmla="*/ 16 h 162"/>
                <a:gd name="T32" fmla="*/ 44 w 107"/>
                <a:gd name="T33" fmla="*/ 0 h 162"/>
                <a:gd name="T34" fmla="*/ 65 w 107"/>
                <a:gd name="T35" fmla="*/ 1 h 162"/>
                <a:gd name="T36" fmla="*/ 81 w 107"/>
                <a:gd name="T37" fmla="*/ 8 h 162"/>
                <a:gd name="T38" fmla="*/ 92 w 107"/>
                <a:gd name="T39" fmla="*/ 18 h 162"/>
                <a:gd name="T40" fmla="*/ 100 w 107"/>
                <a:gd name="T41" fmla="*/ 32 h 162"/>
                <a:gd name="T42" fmla="*/ 102 w 107"/>
                <a:gd name="T43" fmla="*/ 48 h 162"/>
                <a:gd name="T44" fmla="*/ 99 w 107"/>
                <a:gd name="T45" fmla="*/ 65 h 162"/>
                <a:gd name="T46" fmla="*/ 91 w 107"/>
                <a:gd name="T47" fmla="*/ 78 h 162"/>
                <a:gd name="T48" fmla="*/ 78 w 107"/>
                <a:gd name="T49" fmla="*/ 86 h 162"/>
                <a:gd name="T50" fmla="*/ 60 w 107"/>
                <a:gd name="T51" fmla="*/ 91 h 162"/>
                <a:gd name="T52" fmla="*/ 60 w 107"/>
                <a:gd name="T53" fmla="*/ 91 h 162"/>
                <a:gd name="T54" fmla="*/ 107 w 107"/>
                <a:gd name="T55" fmla="*/ 162 h 162"/>
                <a:gd name="T56" fmla="*/ 74 w 107"/>
                <a:gd name="T57" fmla="*/ 162 h 162"/>
                <a:gd name="T58" fmla="*/ 29 w 107"/>
                <a:gd name="T59" fmla="*/ 89 h 162"/>
                <a:gd name="T60" fmla="*/ 29 w 107"/>
                <a:gd name="T61" fmla="*/ 89 h 162"/>
                <a:gd name="T62" fmla="*/ 29 w 107"/>
                <a:gd name="T63" fmla="*/ 162 h 162"/>
                <a:gd name="T64" fmla="*/ 0 w 107"/>
                <a:gd name="T65" fmla="*/ 162 h 162"/>
                <a:gd name="T66" fmla="*/ 0 w 107"/>
                <a:gd name="T67" fmla="*/ 8 h 162"/>
                <a:gd name="T68" fmla="*/ 19 w 107"/>
                <a:gd name="T69" fmla="*/ 3 h 162"/>
                <a:gd name="T70" fmla="*/ 44 w 107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62">
                  <a:moveTo>
                    <a:pt x="44" y="16"/>
                  </a:moveTo>
                  <a:lnTo>
                    <a:pt x="37" y="18"/>
                  </a:lnTo>
                  <a:lnTo>
                    <a:pt x="32" y="18"/>
                  </a:lnTo>
                  <a:lnTo>
                    <a:pt x="29" y="19"/>
                  </a:lnTo>
                  <a:lnTo>
                    <a:pt x="29" y="83"/>
                  </a:lnTo>
                  <a:lnTo>
                    <a:pt x="32" y="83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55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4" y="50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2" y="18"/>
                  </a:lnTo>
                  <a:lnTo>
                    <a:pt x="100" y="32"/>
                  </a:lnTo>
                  <a:lnTo>
                    <a:pt x="102" y="48"/>
                  </a:lnTo>
                  <a:lnTo>
                    <a:pt x="99" y="65"/>
                  </a:lnTo>
                  <a:lnTo>
                    <a:pt x="91" y="78"/>
                  </a:lnTo>
                  <a:lnTo>
                    <a:pt x="78" y="86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107" y="162"/>
                  </a:lnTo>
                  <a:lnTo>
                    <a:pt x="74" y="162"/>
                  </a:lnTo>
                  <a:lnTo>
                    <a:pt x="29" y="89"/>
                  </a:lnTo>
                  <a:lnTo>
                    <a:pt x="29" y="89"/>
                  </a:lnTo>
                  <a:lnTo>
                    <a:pt x="29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9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Rectangle 170"/>
            <p:cNvSpPr>
              <a:spLocks noChangeArrowheads="1"/>
            </p:cNvSpPr>
            <p:nvPr/>
          </p:nvSpPr>
          <p:spPr bwMode="auto">
            <a:xfrm>
              <a:off x="5760918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reeform 171"/>
            <p:cNvSpPr>
              <a:spLocks/>
            </p:cNvSpPr>
            <p:nvPr/>
          </p:nvSpPr>
          <p:spPr bwMode="auto">
            <a:xfrm>
              <a:off x="5904946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8 w 117"/>
                <a:gd name="T3" fmla="*/ 0 h 161"/>
                <a:gd name="T4" fmla="*/ 84 w 117"/>
                <a:gd name="T5" fmla="*/ 98 h 161"/>
                <a:gd name="T6" fmla="*/ 88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3 w 117"/>
                <a:gd name="T13" fmla="*/ 114 h 161"/>
                <a:gd name="T14" fmla="*/ 93 w 117"/>
                <a:gd name="T15" fmla="*/ 114 h 161"/>
                <a:gd name="T16" fmla="*/ 93 w 117"/>
                <a:gd name="T17" fmla="*/ 114 h 161"/>
                <a:gd name="T18" fmla="*/ 93 w 117"/>
                <a:gd name="T19" fmla="*/ 113 h 161"/>
                <a:gd name="T20" fmla="*/ 93 w 117"/>
                <a:gd name="T21" fmla="*/ 109 h 161"/>
                <a:gd name="T22" fmla="*/ 93 w 117"/>
                <a:gd name="T23" fmla="*/ 104 h 161"/>
                <a:gd name="T24" fmla="*/ 93 w 117"/>
                <a:gd name="T25" fmla="*/ 98 h 161"/>
                <a:gd name="T26" fmla="*/ 93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3 w 117"/>
                <a:gd name="T33" fmla="*/ 161 h 161"/>
                <a:gd name="T34" fmla="*/ 32 w 117"/>
                <a:gd name="T35" fmla="*/ 57 h 161"/>
                <a:gd name="T36" fmla="*/ 29 w 117"/>
                <a:gd name="T37" fmla="*/ 52 h 161"/>
                <a:gd name="T38" fmla="*/ 28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3 w 117"/>
                <a:gd name="T47" fmla="*/ 39 h 161"/>
                <a:gd name="T48" fmla="*/ 23 w 117"/>
                <a:gd name="T49" fmla="*/ 41 h 161"/>
                <a:gd name="T50" fmla="*/ 23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8" y="0"/>
                  </a:lnTo>
                  <a:lnTo>
                    <a:pt x="84" y="98"/>
                  </a:lnTo>
                  <a:lnTo>
                    <a:pt x="88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3"/>
                  </a:lnTo>
                  <a:lnTo>
                    <a:pt x="93" y="109"/>
                  </a:lnTo>
                  <a:lnTo>
                    <a:pt x="93" y="104"/>
                  </a:lnTo>
                  <a:lnTo>
                    <a:pt x="93" y="98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3" y="161"/>
                  </a:lnTo>
                  <a:lnTo>
                    <a:pt x="32" y="57"/>
                  </a:lnTo>
                  <a:lnTo>
                    <a:pt x="29" y="52"/>
                  </a:lnTo>
                  <a:lnTo>
                    <a:pt x="28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reeform 172"/>
            <p:cNvSpPr>
              <a:spLocks/>
            </p:cNvSpPr>
            <p:nvPr/>
          </p:nvSpPr>
          <p:spPr bwMode="auto">
            <a:xfrm>
              <a:off x="6198543" y="3253411"/>
              <a:ext cx="206810" cy="302829"/>
            </a:xfrm>
            <a:custGeom>
              <a:avLst/>
              <a:gdLst>
                <a:gd name="T0" fmla="*/ 70 w 112"/>
                <a:gd name="T1" fmla="*/ 0 h 164"/>
                <a:gd name="T2" fmla="*/ 86 w 112"/>
                <a:gd name="T3" fmla="*/ 1 h 164"/>
                <a:gd name="T4" fmla="*/ 99 w 112"/>
                <a:gd name="T5" fmla="*/ 3 h 164"/>
                <a:gd name="T6" fmla="*/ 111 w 112"/>
                <a:gd name="T7" fmla="*/ 8 h 164"/>
                <a:gd name="T8" fmla="*/ 101 w 112"/>
                <a:gd name="T9" fmla="*/ 26 h 164"/>
                <a:gd name="T10" fmla="*/ 91 w 112"/>
                <a:gd name="T11" fmla="*/ 22 h 164"/>
                <a:gd name="T12" fmla="*/ 73 w 112"/>
                <a:gd name="T13" fmla="*/ 21 h 164"/>
                <a:gd name="T14" fmla="*/ 59 w 112"/>
                <a:gd name="T15" fmla="*/ 22 h 164"/>
                <a:gd name="T16" fmla="*/ 47 w 112"/>
                <a:gd name="T17" fmla="*/ 31 h 164"/>
                <a:gd name="T18" fmla="*/ 38 w 112"/>
                <a:gd name="T19" fmla="*/ 42 h 164"/>
                <a:gd name="T20" fmla="*/ 33 w 112"/>
                <a:gd name="T21" fmla="*/ 60 h 164"/>
                <a:gd name="T22" fmla="*/ 29 w 112"/>
                <a:gd name="T23" fmla="*/ 83 h 164"/>
                <a:gd name="T24" fmla="*/ 33 w 112"/>
                <a:gd name="T25" fmla="*/ 104 h 164"/>
                <a:gd name="T26" fmla="*/ 38 w 112"/>
                <a:gd name="T27" fmla="*/ 122 h 164"/>
                <a:gd name="T28" fmla="*/ 46 w 112"/>
                <a:gd name="T29" fmla="*/ 133 h 164"/>
                <a:gd name="T30" fmla="*/ 55 w 112"/>
                <a:gd name="T31" fmla="*/ 141 h 164"/>
                <a:gd name="T32" fmla="*/ 68 w 112"/>
                <a:gd name="T33" fmla="*/ 144 h 164"/>
                <a:gd name="T34" fmla="*/ 75 w 112"/>
                <a:gd name="T35" fmla="*/ 143 h 164"/>
                <a:gd name="T36" fmla="*/ 78 w 112"/>
                <a:gd name="T37" fmla="*/ 143 h 164"/>
                <a:gd name="T38" fmla="*/ 81 w 112"/>
                <a:gd name="T39" fmla="*/ 141 h 164"/>
                <a:gd name="T40" fmla="*/ 85 w 112"/>
                <a:gd name="T41" fmla="*/ 141 h 164"/>
                <a:gd name="T42" fmla="*/ 85 w 112"/>
                <a:gd name="T43" fmla="*/ 88 h 164"/>
                <a:gd name="T44" fmla="*/ 62 w 112"/>
                <a:gd name="T45" fmla="*/ 88 h 164"/>
                <a:gd name="T46" fmla="*/ 62 w 112"/>
                <a:gd name="T47" fmla="*/ 70 h 164"/>
                <a:gd name="T48" fmla="*/ 112 w 112"/>
                <a:gd name="T49" fmla="*/ 70 h 164"/>
                <a:gd name="T50" fmla="*/ 112 w 112"/>
                <a:gd name="T51" fmla="*/ 156 h 164"/>
                <a:gd name="T52" fmla="*/ 101 w 112"/>
                <a:gd name="T53" fmla="*/ 161 h 164"/>
                <a:gd name="T54" fmla="*/ 88 w 112"/>
                <a:gd name="T55" fmla="*/ 164 h 164"/>
                <a:gd name="T56" fmla="*/ 70 w 112"/>
                <a:gd name="T57" fmla="*/ 164 h 164"/>
                <a:gd name="T58" fmla="*/ 46 w 112"/>
                <a:gd name="T59" fmla="*/ 161 h 164"/>
                <a:gd name="T60" fmla="*/ 26 w 112"/>
                <a:gd name="T61" fmla="*/ 151 h 164"/>
                <a:gd name="T62" fmla="*/ 13 w 112"/>
                <a:gd name="T63" fmla="*/ 133 h 164"/>
                <a:gd name="T64" fmla="*/ 3 w 112"/>
                <a:gd name="T65" fmla="*/ 110 h 164"/>
                <a:gd name="T66" fmla="*/ 0 w 112"/>
                <a:gd name="T67" fmla="*/ 81 h 164"/>
                <a:gd name="T68" fmla="*/ 3 w 112"/>
                <a:gd name="T69" fmla="*/ 53 h 164"/>
                <a:gd name="T70" fmla="*/ 13 w 112"/>
                <a:gd name="T71" fmla="*/ 31 h 164"/>
                <a:gd name="T72" fmla="*/ 28 w 112"/>
                <a:gd name="T73" fmla="*/ 14 h 164"/>
                <a:gd name="T74" fmla="*/ 47 w 112"/>
                <a:gd name="T75" fmla="*/ 3 h 164"/>
                <a:gd name="T76" fmla="*/ 70 w 112"/>
                <a:gd name="T7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64">
                  <a:moveTo>
                    <a:pt x="70" y="0"/>
                  </a:moveTo>
                  <a:lnTo>
                    <a:pt x="86" y="1"/>
                  </a:lnTo>
                  <a:lnTo>
                    <a:pt x="99" y="3"/>
                  </a:lnTo>
                  <a:lnTo>
                    <a:pt x="111" y="8"/>
                  </a:lnTo>
                  <a:lnTo>
                    <a:pt x="101" y="26"/>
                  </a:lnTo>
                  <a:lnTo>
                    <a:pt x="91" y="22"/>
                  </a:lnTo>
                  <a:lnTo>
                    <a:pt x="73" y="21"/>
                  </a:lnTo>
                  <a:lnTo>
                    <a:pt x="59" y="22"/>
                  </a:lnTo>
                  <a:lnTo>
                    <a:pt x="47" y="31"/>
                  </a:lnTo>
                  <a:lnTo>
                    <a:pt x="38" y="42"/>
                  </a:lnTo>
                  <a:lnTo>
                    <a:pt x="33" y="60"/>
                  </a:lnTo>
                  <a:lnTo>
                    <a:pt x="29" y="83"/>
                  </a:lnTo>
                  <a:lnTo>
                    <a:pt x="33" y="104"/>
                  </a:lnTo>
                  <a:lnTo>
                    <a:pt x="38" y="122"/>
                  </a:lnTo>
                  <a:lnTo>
                    <a:pt x="46" y="133"/>
                  </a:lnTo>
                  <a:lnTo>
                    <a:pt x="55" y="141"/>
                  </a:lnTo>
                  <a:lnTo>
                    <a:pt x="68" y="144"/>
                  </a:lnTo>
                  <a:lnTo>
                    <a:pt x="75" y="143"/>
                  </a:lnTo>
                  <a:lnTo>
                    <a:pt x="78" y="143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88"/>
                  </a:lnTo>
                  <a:lnTo>
                    <a:pt x="62" y="88"/>
                  </a:lnTo>
                  <a:lnTo>
                    <a:pt x="62" y="70"/>
                  </a:lnTo>
                  <a:lnTo>
                    <a:pt x="112" y="70"/>
                  </a:lnTo>
                  <a:lnTo>
                    <a:pt x="112" y="156"/>
                  </a:lnTo>
                  <a:lnTo>
                    <a:pt x="101" y="161"/>
                  </a:lnTo>
                  <a:lnTo>
                    <a:pt x="88" y="164"/>
                  </a:lnTo>
                  <a:lnTo>
                    <a:pt x="70" y="164"/>
                  </a:lnTo>
                  <a:lnTo>
                    <a:pt x="46" y="161"/>
                  </a:lnTo>
                  <a:lnTo>
                    <a:pt x="26" y="151"/>
                  </a:lnTo>
                  <a:lnTo>
                    <a:pt x="13" y="133"/>
                  </a:lnTo>
                  <a:lnTo>
                    <a:pt x="3" y="110"/>
                  </a:lnTo>
                  <a:lnTo>
                    <a:pt x="0" y="81"/>
                  </a:lnTo>
                  <a:lnTo>
                    <a:pt x="3" y="53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47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reeform 173"/>
            <p:cNvSpPr>
              <a:spLocks/>
            </p:cNvSpPr>
            <p:nvPr/>
          </p:nvSpPr>
          <p:spPr bwMode="auto">
            <a:xfrm>
              <a:off x="6606624" y="3255257"/>
              <a:ext cx="214196" cy="297290"/>
            </a:xfrm>
            <a:custGeom>
              <a:avLst/>
              <a:gdLst>
                <a:gd name="T0" fmla="*/ 0 w 116"/>
                <a:gd name="T1" fmla="*/ 0 h 161"/>
                <a:gd name="T2" fmla="*/ 33 w 116"/>
                <a:gd name="T3" fmla="*/ 0 h 161"/>
                <a:gd name="T4" fmla="*/ 59 w 116"/>
                <a:gd name="T5" fmla="*/ 67 h 161"/>
                <a:gd name="T6" fmla="*/ 60 w 116"/>
                <a:gd name="T7" fmla="*/ 67 h 161"/>
                <a:gd name="T8" fmla="*/ 88 w 116"/>
                <a:gd name="T9" fmla="*/ 0 h 161"/>
                <a:gd name="T10" fmla="*/ 116 w 116"/>
                <a:gd name="T11" fmla="*/ 0 h 161"/>
                <a:gd name="T12" fmla="*/ 73 w 116"/>
                <a:gd name="T13" fmla="*/ 91 h 161"/>
                <a:gd name="T14" fmla="*/ 73 w 116"/>
                <a:gd name="T15" fmla="*/ 161 h 161"/>
                <a:gd name="T16" fmla="*/ 44 w 116"/>
                <a:gd name="T17" fmla="*/ 161 h 161"/>
                <a:gd name="T18" fmla="*/ 44 w 116"/>
                <a:gd name="T19" fmla="*/ 91 h 161"/>
                <a:gd name="T20" fmla="*/ 0 w 116"/>
                <a:gd name="T2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61">
                  <a:moveTo>
                    <a:pt x="0" y="0"/>
                  </a:moveTo>
                  <a:lnTo>
                    <a:pt x="33" y="0"/>
                  </a:lnTo>
                  <a:lnTo>
                    <a:pt x="59" y="67"/>
                  </a:lnTo>
                  <a:lnTo>
                    <a:pt x="60" y="67"/>
                  </a:lnTo>
                  <a:lnTo>
                    <a:pt x="88" y="0"/>
                  </a:lnTo>
                  <a:lnTo>
                    <a:pt x="116" y="0"/>
                  </a:lnTo>
                  <a:lnTo>
                    <a:pt x="73" y="91"/>
                  </a:lnTo>
                  <a:lnTo>
                    <a:pt x="73" y="161"/>
                  </a:lnTo>
                  <a:lnTo>
                    <a:pt x="44" y="161"/>
                  </a:lnTo>
                  <a:lnTo>
                    <a:pt x="4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reeform 174"/>
            <p:cNvSpPr>
              <a:spLocks noEditPoints="1"/>
            </p:cNvSpPr>
            <p:nvPr/>
          </p:nvSpPr>
          <p:spPr bwMode="auto">
            <a:xfrm>
              <a:off x="6865137" y="3253411"/>
              <a:ext cx="219736" cy="302829"/>
            </a:xfrm>
            <a:custGeom>
              <a:avLst/>
              <a:gdLst>
                <a:gd name="T0" fmla="*/ 58 w 119"/>
                <a:gd name="T1" fmla="*/ 19 h 164"/>
                <a:gd name="T2" fmla="*/ 47 w 119"/>
                <a:gd name="T3" fmla="*/ 22 h 164"/>
                <a:gd name="T4" fmla="*/ 37 w 119"/>
                <a:gd name="T5" fmla="*/ 32 h 164"/>
                <a:gd name="T6" fmla="*/ 32 w 119"/>
                <a:gd name="T7" fmla="*/ 47 h 164"/>
                <a:gd name="T8" fmla="*/ 29 w 119"/>
                <a:gd name="T9" fmla="*/ 63 h 164"/>
                <a:gd name="T10" fmla="*/ 29 w 119"/>
                <a:gd name="T11" fmla="*/ 81 h 164"/>
                <a:gd name="T12" fmla="*/ 29 w 119"/>
                <a:gd name="T13" fmla="*/ 99 h 164"/>
                <a:gd name="T14" fmla="*/ 32 w 119"/>
                <a:gd name="T15" fmla="*/ 115 h 164"/>
                <a:gd name="T16" fmla="*/ 37 w 119"/>
                <a:gd name="T17" fmla="*/ 130 h 164"/>
                <a:gd name="T18" fmla="*/ 47 w 119"/>
                <a:gd name="T19" fmla="*/ 140 h 164"/>
                <a:gd name="T20" fmla="*/ 58 w 119"/>
                <a:gd name="T21" fmla="*/ 143 h 164"/>
                <a:gd name="T22" fmla="*/ 71 w 119"/>
                <a:gd name="T23" fmla="*/ 140 h 164"/>
                <a:gd name="T24" fmla="*/ 81 w 119"/>
                <a:gd name="T25" fmla="*/ 130 h 164"/>
                <a:gd name="T26" fmla="*/ 86 w 119"/>
                <a:gd name="T27" fmla="*/ 115 h 164"/>
                <a:gd name="T28" fmla="*/ 88 w 119"/>
                <a:gd name="T29" fmla="*/ 99 h 164"/>
                <a:gd name="T30" fmla="*/ 89 w 119"/>
                <a:gd name="T31" fmla="*/ 81 h 164"/>
                <a:gd name="T32" fmla="*/ 88 w 119"/>
                <a:gd name="T33" fmla="*/ 63 h 164"/>
                <a:gd name="T34" fmla="*/ 86 w 119"/>
                <a:gd name="T35" fmla="*/ 47 h 164"/>
                <a:gd name="T36" fmla="*/ 80 w 119"/>
                <a:gd name="T37" fmla="*/ 32 h 164"/>
                <a:gd name="T38" fmla="*/ 71 w 119"/>
                <a:gd name="T39" fmla="*/ 22 h 164"/>
                <a:gd name="T40" fmla="*/ 58 w 119"/>
                <a:gd name="T41" fmla="*/ 19 h 164"/>
                <a:gd name="T42" fmla="*/ 58 w 119"/>
                <a:gd name="T43" fmla="*/ 0 h 164"/>
                <a:gd name="T44" fmla="*/ 78 w 119"/>
                <a:gd name="T45" fmla="*/ 3 h 164"/>
                <a:gd name="T46" fmla="*/ 94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4 w 119"/>
                <a:gd name="T63" fmla="*/ 153 h 164"/>
                <a:gd name="T64" fmla="*/ 78 w 119"/>
                <a:gd name="T65" fmla="*/ 161 h 164"/>
                <a:gd name="T66" fmla="*/ 58 w 119"/>
                <a:gd name="T67" fmla="*/ 164 h 164"/>
                <a:gd name="T68" fmla="*/ 41 w 119"/>
                <a:gd name="T69" fmla="*/ 161 h 164"/>
                <a:gd name="T70" fmla="*/ 24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4 w 119"/>
                <a:gd name="T87" fmla="*/ 11 h 164"/>
                <a:gd name="T88" fmla="*/ 41 w 119"/>
                <a:gd name="T89" fmla="*/ 3 h 164"/>
                <a:gd name="T90" fmla="*/ 58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8" y="19"/>
                  </a:moveTo>
                  <a:lnTo>
                    <a:pt x="47" y="22"/>
                  </a:lnTo>
                  <a:lnTo>
                    <a:pt x="37" y="32"/>
                  </a:lnTo>
                  <a:lnTo>
                    <a:pt x="32" y="47"/>
                  </a:lnTo>
                  <a:lnTo>
                    <a:pt x="29" y="63"/>
                  </a:lnTo>
                  <a:lnTo>
                    <a:pt x="29" y="81"/>
                  </a:lnTo>
                  <a:lnTo>
                    <a:pt x="29" y="99"/>
                  </a:lnTo>
                  <a:lnTo>
                    <a:pt x="32" y="115"/>
                  </a:lnTo>
                  <a:lnTo>
                    <a:pt x="37" y="130"/>
                  </a:lnTo>
                  <a:lnTo>
                    <a:pt x="47" y="140"/>
                  </a:lnTo>
                  <a:lnTo>
                    <a:pt x="58" y="143"/>
                  </a:lnTo>
                  <a:lnTo>
                    <a:pt x="71" y="140"/>
                  </a:lnTo>
                  <a:lnTo>
                    <a:pt x="81" y="130"/>
                  </a:lnTo>
                  <a:lnTo>
                    <a:pt x="86" y="115"/>
                  </a:lnTo>
                  <a:lnTo>
                    <a:pt x="88" y="99"/>
                  </a:lnTo>
                  <a:lnTo>
                    <a:pt x="89" y="81"/>
                  </a:lnTo>
                  <a:lnTo>
                    <a:pt x="88" y="63"/>
                  </a:lnTo>
                  <a:lnTo>
                    <a:pt x="86" y="47"/>
                  </a:lnTo>
                  <a:lnTo>
                    <a:pt x="80" y="32"/>
                  </a:lnTo>
                  <a:lnTo>
                    <a:pt x="71" y="22"/>
                  </a:lnTo>
                  <a:lnTo>
                    <a:pt x="58" y="19"/>
                  </a:lnTo>
                  <a:close/>
                  <a:moveTo>
                    <a:pt x="58" y="0"/>
                  </a:moveTo>
                  <a:lnTo>
                    <a:pt x="78" y="3"/>
                  </a:lnTo>
                  <a:lnTo>
                    <a:pt x="94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4" y="153"/>
                  </a:lnTo>
                  <a:lnTo>
                    <a:pt x="78" y="161"/>
                  </a:lnTo>
                  <a:lnTo>
                    <a:pt x="58" y="164"/>
                  </a:lnTo>
                  <a:lnTo>
                    <a:pt x="41" y="161"/>
                  </a:lnTo>
                  <a:lnTo>
                    <a:pt x="24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reeform 175"/>
            <p:cNvSpPr>
              <a:spLocks/>
            </p:cNvSpPr>
            <p:nvPr/>
          </p:nvSpPr>
          <p:spPr bwMode="auto">
            <a:xfrm>
              <a:off x="7162426" y="3255257"/>
              <a:ext cx="195731" cy="300983"/>
            </a:xfrm>
            <a:custGeom>
              <a:avLst/>
              <a:gdLst>
                <a:gd name="T0" fmla="*/ 0 w 106"/>
                <a:gd name="T1" fmla="*/ 0 h 163"/>
                <a:gd name="T2" fmla="*/ 29 w 106"/>
                <a:gd name="T3" fmla="*/ 0 h 163"/>
                <a:gd name="T4" fmla="*/ 29 w 106"/>
                <a:gd name="T5" fmla="*/ 114 h 163"/>
                <a:gd name="T6" fmla="*/ 32 w 106"/>
                <a:gd name="T7" fmla="*/ 129 h 163"/>
                <a:gd name="T8" fmla="*/ 42 w 106"/>
                <a:gd name="T9" fmla="*/ 137 h 163"/>
                <a:gd name="T10" fmla="*/ 54 w 106"/>
                <a:gd name="T11" fmla="*/ 140 h 163"/>
                <a:gd name="T12" fmla="*/ 67 w 106"/>
                <a:gd name="T13" fmla="*/ 137 h 163"/>
                <a:gd name="T14" fmla="*/ 75 w 106"/>
                <a:gd name="T15" fmla="*/ 129 h 163"/>
                <a:gd name="T16" fmla="*/ 78 w 106"/>
                <a:gd name="T17" fmla="*/ 114 h 163"/>
                <a:gd name="T18" fmla="*/ 78 w 106"/>
                <a:gd name="T19" fmla="*/ 0 h 163"/>
                <a:gd name="T20" fmla="*/ 106 w 106"/>
                <a:gd name="T21" fmla="*/ 0 h 163"/>
                <a:gd name="T22" fmla="*/ 106 w 106"/>
                <a:gd name="T23" fmla="*/ 114 h 163"/>
                <a:gd name="T24" fmla="*/ 102 w 106"/>
                <a:gd name="T25" fmla="*/ 134 h 163"/>
                <a:gd name="T26" fmla="*/ 91 w 106"/>
                <a:gd name="T27" fmla="*/ 150 h 163"/>
                <a:gd name="T28" fmla="*/ 75 w 106"/>
                <a:gd name="T29" fmla="*/ 160 h 163"/>
                <a:gd name="T30" fmla="*/ 54 w 106"/>
                <a:gd name="T31" fmla="*/ 163 h 163"/>
                <a:gd name="T32" fmla="*/ 32 w 106"/>
                <a:gd name="T33" fmla="*/ 160 h 163"/>
                <a:gd name="T34" fmla="*/ 14 w 106"/>
                <a:gd name="T35" fmla="*/ 150 h 163"/>
                <a:gd name="T36" fmla="*/ 5 w 106"/>
                <a:gd name="T37" fmla="*/ 134 h 163"/>
                <a:gd name="T38" fmla="*/ 0 w 106"/>
                <a:gd name="T39" fmla="*/ 114 h 163"/>
                <a:gd name="T40" fmla="*/ 0 w 106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2" y="129"/>
                  </a:lnTo>
                  <a:lnTo>
                    <a:pt x="42" y="137"/>
                  </a:lnTo>
                  <a:lnTo>
                    <a:pt x="54" y="140"/>
                  </a:lnTo>
                  <a:lnTo>
                    <a:pt x="67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6" y="0"/>
                  </a:lnTo>
                  <a:lnTo>
                    <a:pt x="106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4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reeform 176"/>
            <p:cNvSpPr>
              <a:spLocks noEditPoints="1"/>
            </p:cNvSpPr>
            <p:nvPr/>
          </p:nvSpPr>
          <p:spPr bwMode="auto">
            <a:xfrm>
              <a:off x="7446790" y="3253411"/>
              <a:ext cx="195731" cy="299136"/>
            </a:xfrm>
            <a:custGeom>
              <a:avLst/>
              <a:gdLst>
                <a:gd name="T0" fmla="*/ 43 w 106"/>
                <a:gd name="T1" fmla="*/ 16 h 162"/>
                <a:gd name="T2" fmla="*/ 38 w 106"/>
                <a:gd name="T3" fmla="*/ 18 h 162"/>
                <a:gd name="T4" fmla="*/ 33 w 106"/>
                <a:gd name="T5" fmla="*/ 18 h 162"/>
                <a:gd name="T6" fmla="*/ 28 w 106"/>
                <a:gd name="T7" fmla="*/ 19 h 162"/>
                <a:gd name="T8" fmla="*/ 28 w 106"/>
                <a:gd name="T9" fmla="*/ 83 h 162"/>
                <a:gd name="T10" fmla="*/ 31 w 106"/>
                <a:gd name="T11" fmla="*/ 83 h 162"/>
                <a:gd name="T12" fmla="*/ 34 w 106"/>
                <a:gd name="T13" fmla="*/ 83 h 162"/>
                <a:gd name="T14" fmla="*/ 39 w 106"/>
                <a:gd name="T15" fmla="*/ 83 h 162"/>
                <a:gd name="T16" fmla="*/ 54 w 106"/>
                <a:gd name="T17" fmla="*/ 81 h 162"/>
                <a:gd name="T18" fmla="*/ 65 w 106"/>
                <a:gd name="T19" fmla="*/ 75 h 162"/>
                <a:gd name="T20" fmla="*/ 72 w 106"/>
                <a:gd name="T21" fmla="*/ 63 h 162"/>
                <a:gd name="T22" fmla="*/ 73 w 106"/>
                <a:gd name="T23" fmla="*/ 50 h 162"/>
                <a:gd name="T24" fmla="*/ 72 w 106"/>
                <a:gd name="T25" fmla="*/ 35 h 162"/>
                <a:gd name="T26" fmla="*/ 67 w 106"/>
                <a:gd name="T27" fmla="*/ 24 h 162"/>
                <a:gd name="T28" fmla="*/ 57 w 106"/>
                <a:gd name="T29" fmla="*/ 19 h 162"/>
                <a:gd name="T30" fmla="*/ 43 w 106"/>
                <a:gd name="T31" fmla="*/ 16 h 162"/>
                <a:gd name="T32" fmla="*/ 43 w 106"/>
                <a:gd name="T33" fmla="*/ 0 h 162"/>
                <a:gd name="T34" fmla="*/ 64 w 106"/>
                <a:gd name="T35" fmla="*/ 1 h 162"/>
                <a:gd name="T36" fmla="*/ 82 w 106"/>
                <a:gd name="T37" fmla="*/ 8 h 162"/>
                <a:gd name="T38" fmla="*/ 93 w 106"/>
                <a:gd name="T39" fmla="*/ 18 h 162"/>
                <a:gd name="T40" fmla="*/ 99 w 106"/>
                <a:gd name="T41" fmla="*/ 32 h 162"/>
                <a:gd name="T42" fmla="*/ 101 w 106"/>
                <a:gd name="T43" fmla="*/ 48 h 162"/>
                <a:gd name="T44" fmla="*/ 99 w 106"/>
                <a:gd name="T45" fmla="*/ 65 h 162"/>
                <a:gd name="T46" fmla="*/ 90 w 106"/>
                <a:gd name="T47" fmla="*/ 78 h 162"/>
                <a:gd name="T48" fmla="*/ 77 w 106"/>
                <a:gd name="T49" fmla="*/ 86 h 162"/>
                <a:gd name="T50" fmla="*/ 59 w 106"/>
                <a:gd name="T51" fmla="*/ 91 h 162"/>
                <a:gd name="T52" fmla="*/ 59 w 106"/>
                <a:gd name="T53" fmla="*/ 91 h 162"/>
                <a:gd name="T54" fmla="*/ 106 w 106"/>
                <a:gd name="T55" fmla="*/ 162 h 162"/>
                <a:gd name="T56" fmla="*/ 73 w 106"/>
                <a:gd name="T57" fmla="*/ 162 h 162"/>
                <a:gd name="T58" fmla="*/ 30 w 106"/>
                <a:gd name="T59" fmla="*/ 89 h 162"/>
                <a:gd name="T60" fmla="*/ 28 w 106"/>
                <a:gd name="T61" fmla="*/ 89 h 162"/>
                <a:gd name="T62" fmla="*/ 28 w 106"/>
                <a:gd name="T63" fmla="*/ 162 h 162"/>
                <a:gd name="T64" fmla="*/ 0 w 106"/>
                <a:gd name="T65" fmla="*/ 162 h 162"/>
                <a:gd name="T66" fmla="*/ 0 w 106"/>
                <a:gd name="T67" fmla="*/ 8 h 162"/>
                <a:gd name="T68" fmla="*/ 18 w 106"/>
                <a:gd name="T69" fmla="*/ 3 h 162"/>
                <a:gd name="T70" fmla="*/ 43 w 106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2">
                  <a:moveTo>
                    <a:pt x="43" y="16"/>
                  </a:moveTo>
                  <a:lnTo>
                    <a:pt x="38" y="18"/>
                  </a:lnTo>
                  <a:lnTo>
                    <a:pt x="33" y="18"/>
                  </a:lnTo>
                  <a:lnTo>
                    <a:pt x="28" y="19"/>
                  </a:lnTo>
                  <a:lnTo>
                    <a:pt x="28" y="83"/>
                  </a:lnTo>
                  <a:lnTo>
                    <a:pt x="31" y="83"/>
                  </a:lnTo>
                  <a:lnTo>
                    <a:pt x="34" y="83"/>
                  </a:lnTo>
                  <a:lnTo>
                    <a:pt x="39" y="83"/>
                  </a:lnTo>
                  <a:lnTo>
                    <a:pt x="54" y="81"/>
                  </a:lnTo>
                  <a:lnTo>
                    <a:pt x="65" y="75"/>
                  </a:lnTo>
                  <a:lnTo>
                    <a:pt x="72" y="63"/>
                  </a:lnTo>
                  <a:lnTo>
                    <a:pt x="73" y="50"/>
                  </a:lnTo>
                  <a:lnTo>
                    <a:pt x="72" y="35"/>
                  </a:lnTo>
                  <a:lnTo>
                    <a:pt x="67" y="24"/>
                  </a:lnTo>
                  <a:lnTo>
                    <a:pt x="57" y="19"/>
                  </a:lnTo>
                  <a:lnTo>
                    <a:pt x="43" y="16"/>
                  </a:lnTo>
                  <a:close/>
                  <a:moveTo>
                    <a:pt x="43" y="0"/>
                  </a:moveTo>
                  <a:lnTo>
                    <a:pt x="64" y="1"/>
                  </a:lnTo>
                  <a:lnTo>
                    <a:pt x="82" y="8"/>
                  </a:lnTo>
                  <a:lnTo>
                    <a:pt x="93" y="18"/>
                  </a:lnTo>
                  <a:lnTo>
                    <a:pt x="99" y="32"/>
                  </a:lnTo>
                  <a:lnTo>
                    <a:pt x="101" y="48"/>
                  </a:lnTo>
                  <a:lnTo>
                    <a:pt x="99" y="65"/>
                  </a:lnTo>
                  <a:lnTo>
                    <a:pt x="90" y="78"/>
                  </a:lnTo>
                  <a:lnTo>
                    <a:pt x="77" y="86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106" y="162"/>
                  </a:lnTo>
                  <a:lnTo>
                    <a:pt x="73" y="162"/>
                  </a:lnTo>
                  <a:lnTo>
                    <a:pt x="30" y="89"/>
                  </a:lnTo>
                  <a:lnTo>
                    <a:pt x="28" y="89"/>
                  </a:lnTo>
                  <a:lnTo>
                    <a:pt x="28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reeform 177"/>
            <p:cNvSpPr>
              <a:spLocks noEditPoints="1"/>
            </p:cNvSpPr>
            <p:nvPr/>
          </p:nvSpPr>
          <p:spPr bwMode="auto">
            <a:xfrm>
              <a:off x="7858564" y="3253411"/>
              <a:ext cx="197578" cy="302829"/>
            </a:xfrm>
            <a:custGeom>
              <a:avLst/>
              <a:gdLst>
                <a:gd name="T0" fmla="*/ 36 w 107"/>
                <a:gd name="T1" fmla="*/ 86 h 164"/>
                <a:gd name="T2" fmla="*/ 28 w 107"/>
                <a:gd name="T3" fmla="*/ 86 h 164"/>
                <a:gd name="T4" fmla="*/ 28 w 107"/>
                <a:gd name="T5" fmla="*/ 143 h 164"/>
                <a:gd name="T6" fmla="*/ 32 w 107"/>
                <a:gd name="T7" fmla="*/ 144 h 164"/>
                <a:gd name="T8" fmla="*/ 39 w 107"/>
                <a:gd name="T9" fmla="*/ 146 h 164"/>
                <a:gd name="T10" fmla="*/ 45 w 107"/>
                <a:gd name="T11" fmla="*/ 146 h 164"/>
                <a:gd name="T12" fmla="*/ 58 w 107"/>
                <a:gd name="T13" fmla="*/ 144 h 164"/>
                <a:gd name="T14" fmla="*/ 68 w 107"/>
                <a:gd name="T15" fmla="*/ 140 h 164"/>
                <a:gd name="T16" fmla="*/ 76 w 107"/>
                <a:gd name="T17" fmla="*/ 131 h 164"/>
                <a:gd name="T18" fmla="*/ 78 w 107"/>
                <a:gd name="T19" fmla="*/ 118 h 164"/>
                <a:gd name="T20" fmla="*/ 76 w 107"/>
                <a:gd name="T21" fmla="*/ 104 h 164"/>
                <a:gd name="T22" fmla="*/ 68 w 107"/>
                <a:gd name="T23" fmla="*/ 92 h 164"/>
                <a:gd name="T24" fmla="*/ 55 w 107"/>
                <a:gd name="T25" fmla="*/ 88 h 164"/>
                <a:gd name="T26" fmla="*/ 36 w 107"/>
                <a:gd name="T27" fmla="*/ 86 h 164"/>
                <a:gd name="T28" fmla="*/ 44 w 107"/>
                <a:gd name="T29" fmla="*/ 16 h 164"/>
                <a:gd name="T30" fmla="*/ 39 w 107"/>
                <a:gd name="T31" fmla="*/ 16 h 164"/>
                <a:gd name="T32" fmla="*/ 32 w 107"/>
                <a:gd name="T33" fmla="*/ 18 h 164"/>
                <a:gd name="T34" fmla="*/ 28 w 107"/>
                <a:gd name="T35" fmla="*/ 19 h 164"/>
                <a:gd name="T36" fmla="*/ 28 w 107"/>
                <a:gd name="T37" fmla="*/ 71 h 164"/>
                <a:gd name="T38" fmla="*/ 36 w 107"/>
                <a:gd name="T39" fmla="*/ 71 h 164"/>
                <a:gd name="T40" fmla="*/ 54 w 107"/>
                <a:gd name="T41" fmla="*/ 70 h 164"/>
                <a:gd name="T42" fmla="*/ 65 w 107"/>
                <a:gd name="T43" fmla="*/ 65 h 164"/>
                <a:gd name="T44" fmla="*/ 71 w 107"/>
                <a:gd name="T45" fmla="*/ 55 h 164"/>
                <a:gd name="T46" fmla="*/ 73 w 107"/>
                <a:gd name="T47" fmla="*/ 42 h 164"/>
                <a:gd name="T48" fmla="*/ 70 w 107"/>
                <a:gd name="T49" fmla="*/ 27 h 164"/>
                <a:gd name="T50" fmla="*/ 60 w 107"/>
                <a:gd name="T51" fmla="*/ 19 h 164"/>
                <a:gd name="T52" fmla="*/ 44 w 107"/>
                <a:gd name="T53" fmla="*/ 16 h 164"/>
                <a:gd name="T54" fmla="*/ 44 w 107"/>
                <a:gd name="T55" fmla="*/ 0 h 164"/>
                <a:gd name="T56" fmla="*/ 65 w 107"/>
                <a:gd name="T57" fmla="*/ 1 h 164"/>
                <a:gd name="T58" fmla="*/ 81 w 107"/>
                <a:gd name="T59" fmla="*/ 8 h 164"/>
                <a:gd name="T60" fmla="*/ 93 w 107"/>
                <a:gd name="T61" fmla="*/ 16 h 164"/>
                <a:gd name="T62" fmla="*/ 99 w 107"/>
                <a:gd name="T63" fmla="*/ 27 h 164"/>
                <a:gd name="T64" fmla="*/ 102 w 107"/>
                <a:gd name="T65" fmla="*/ 40 h 164"/>
                <a:gd name="T66" fmla="*/ 99 w 107"/>
                <a:gd name="T67" fmla="*/ 55 h 164"/>
                <a:gd name="T68" fmla="*/ 93 w 107"/>
                <a:gd name="T69" fmla="*/ 66 h 164"/>
                <a:gd name="T70" fmla="*/ 83 w 107"/>
                <a:gd name="T71" fmla="*/ 73 h 164"/>
                <a:gd name="T72" fmla="*/ 73 w 107"/>
                <a:gd name="T73" fmla="*/ 78 h 164"/>
                <a:gd name="T74" fmla="*/ 73 w 107"/>
                <a:gd name="T75" fmla="*/ 78 h 164"/>
                <a:gd name="T76" fmla="*/ 84 w 107"/>
                <a:gd name="T77" fmla="*/ 83 h 164"/>
                <a:gd name="T78" fmla="*/ 96 w 107"/>
                <a:gd name="T79" fmla="*/ 91 h 164"/>
                <a:gd name="T80" fmla="*/ 104 w 107"/>
                <a:gd name="T81" fmla="*/ 102 h 164"/>
                <a:gd name="T82" fmla="*/ 107 w 107"/>
                <a:gd name="T83" fmla="*/ 118 h 164"/>
                <a:gd name="T84" fmla="*/ 104 w 107"/>
                <a:gd name="T85" fmla="*/ 135 h 164"/>
                <a:gd name="T86" fmla="*/ 96 w 107"/>
                <a:gd name="T87" fmla="*/ 148 h 164"/>
                <a:gd name="T88" fmla="*/ 83 w 107"/>
                <a:gd name="T89" fmla="*/ 157 h 164"/>
                <a:gd name="T90" fmla="*/ 67 w 107"/>
                <a:gd name="T91" fmla="*/ 162 h 164"/>
                <a:gd name="T92" fmla="*/ 47 w 107"/>
                <a:gd name="T93" fmla="*/ 164 h 164"/>
                <a:gd name="T94" fmla="*/ 19 w 107"/>
                <a:gd name="T95" fmla="*/ 162 h 164"/>
                <a:gd name="T96" fmla="*/ 0 w 107"/>
                <a:gd name="T97" fmla="*/ 156 h 164"/>
                <a:gd name="T98" fmla="*/ 0 w 107"/>
                <a:gd name="T99" fmla="*/ 8 h 164"/>
                <a:gd name="T100" fmla="*/ 18 w 107"/>
                <a:gd name="T101" fmla="*/ 1 h 164"/>
                <a:gd name="T102" fmla="*/ 44 w 107"/>
                <a:gd name="T10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64">
                  <a:moveTo>
                    <a:pt x="36" y="86"/>
                  </a:moveTo>
                  <a:lnTo>
                    <a:pt x="28" y="86"/>
                  </a:lnTo>
                  <a:lnTo>
                    <a:pt x="28" y="143"/>
                  </a:lnTo>
                  <a:lnTo>
                    <a:pt x="32" y="144"/>
                  </a:lnTo>
                  <a:lnTo>
                    <a:pt x="39" y="146"/>
                  </a:lnTo>
                  <a:lnTo>
                    <a:pt x="45" y="146"/>
                  </a:lnTo>
                  <a:lnTo>
                    <a:pt x="58" y="144"/>
                  </a:lnTo>
                  <a:lnTo>
                    <a:pt x="68" y="140"/>
                  </a:lnTo>
                  <a:lnTo>
                    <a:pt x="76" y="131"/>
                  </a:lnTo>
                  <a:lnTo>
                    <a:pt x="78" y="118"/>
                  </a:lnTo>
                  <a:lnTo>
                    <a:pt x="76" y="104"/>
                  </a:lnTo>
                  <a:lnTo>
                    <a:pt x="68" y="92"/>
                  </a:lnTo>
                  <a:lnTo>
                    <a:pt x="55" y="88"/>
                  </a:lnTo>
                  <a:lnTo>
                    <a:pt x="36" y="86"/>
                  </a:lnTo>
                  <a:close/>
                  <a:moveTo>
                    <a:pt x="44" y="16"/>
                  </a:moveTo>
                  <a:lnTo>
                    <a:pt x="39" y="16"/>
                  </a:lnTo>
                  <a:lnTo>
                    <a:pt x="32" y="18"/>
                  </a:lnTo>
                  <a:lnTo>
                    <a:pt x="28" y="19"/>
                  </a:lnTo>
                  <a:lnTo>
                    <a:pt x="28" y="71"/>
                  </a:lnTo>
                  <a:lnTo>
                    <a:pt x="36" y="71"/>
                  </a:lnTo>
                  <a:lnTo>
                    <a:pt x="54" y="70"/>
                  </a:lnTo>
                  <a:lnTo>
                    <a:pt x="65" y="65"/>
                  </a:lnTo>
                  <a:lnTo>
                    <a:pt x="71" y="55"/>
                  </a:lnTo>
                  <a:lnTo>
                    <a:pt x="73" y="42"/>
                  </a:lnTo>
                  <a:lnTo>
                    <a:pt x="70" y="27"/>
                  </a:lnTo>
                  <a:lnTo>
                    <a:pt x="60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3" y="16"/>
                  </a:lnTo>
                  <a:lnTo>
                    <a:pt x="99" y="27"/>
                  </a:lnTo>
                  <a:lnTo>
                    <a:pt x="102" y="40"/>
                  </a:lnTo>
                  <a:lnTo>
                    <a:pt x="99" y="55"/>
                  </a:lnTo>
                  <a:lnTo>
                    <a:pt x="93" y="66"/>
                  </a:lnTo>
                  <a:lnTo>
                    <a:pt x="83" y="73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84" y="83"/>
                  </a:lnTo>
                  <a:lnTo>
                    <a:pt x="96" y="91"/>
                  </a:lnTo>
                  <a:lnTo>
                    <a:pt x="104" y="102"/>
                  </a:lnTo>
                  <a:lnTo>
                    <a:pt x="107" y="118"/>
                  </a:lnTo>
                  <a:lnTo>
                    <a:pt x="104" y="135"/>
                  </a:lnTo>
                  <a:lnTo>
                    <a:pt x="96" y="148"/>
                  </a:lnTo>
                  <a:lnTo>
                    <a:pt x="83" y="157"/>
                  </a:lnTo>
                  <a:lnTo>
                    <a:pt x="67" y="162"/>
                  </a:lnTo>
                  <a:lnTo>
                    <a:pt x="47" y="164"/>
                  </a:lnTo>
                  <a:lnTo>
                    <a:pt x="19" y="162"/>
                  </a:lnTo>
                  <a:lnTo>
                    <a:pt x="0" y="156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reeform 178"/>
            <p:cNvSpPr>
              <a:spLocks/>
            </p:cNvSpPr>
            <p:nvPr/>
          </p:nvSpPr>
          <p:spPr bwMode="auto">
            <a:xfrm>
              <a:off x="8131849" y="3255257"/>
              <a:ext cx="193885" cy="300983"/>
            </a:xfrm>
            <a:custGeom>
              <a:avLst/>
              <a:gdLst>
                <a:gd name="T0" fmla="*/ 0 w 105"/>
                <a:gd name="T1" fmla="*/ 0 h 163"/>
                <a:gd name="T2" fmla="*/ 29 w 105"/>
                <a:gd name="T3" fmla="*/ 0 h 163"/>
                <a:gd name="T4" fmla="*/ 29 w 105"/>
                <a:gd name="T5" fmla="*/ 114 h 163"/>
                <a:gd name="T6" fmla="*/ 34 w 105"/>
                <a:gd name="T7" fmla="*/ 129 h 163"/>
                <a:gd name="T8" fmla="*/ 42 w 105"/>
                <a:gd name="T9" fmla="*/ 137 h 163"/>
                <a:gd name="T10" fmla="*/ 53 w 105"/>
                <a:gd name="T11" fmla="*/ 140 h 163"/>
                <a:gd name="T12" fmla="*/ 66 w 105"/>
                <a:gd name="T13" fmla="*/ 137 h 163"/>
                <a:gd name="T14" fmla="*/ 75 w 105"/>
                <a:gd name="T15" fmla="*/ 129 h 163"/>
                <a:gd name="T16" fmla="*/ 78 w 105"/>
                <a:gd name="T17" fmla="*/ 114 h 163"/>
                <a:gd name="T18" fmla="*/ 78 w 105"/>
                <a:gd name="T19" fmla="*/ 0 h 163"/>
                <a:gd name="T20" fmla="*/ 105 w 105"/>
                <a:gd name="T21" fmla="*/ 0 h 163"/>
                <a:gd name="T22" fmla="*/ 105 w 105"/>
                <a:gd name="T23" fmla="*/ 114 h 163"/>
                <a:gd name="T24" fmla="*/ 102 w 105"/>
                <a:gd name="T25" fmla="*/ 134 h 163"/>
                <a:gd name="T26" fmla="*/ 91 w 105"/>
                <a:gd name="T27" fmla="*/ 150 h 163"/>
                <a:gd name="T28" fmla="*/ 75 w 105"/>
                <a:gd name="T29" fmla="*/ 160 h 163"/>
                <a:gd name="T30" fmla="*/ 53 w 105"/>
                <a:gd name="T31" fmla="*/ 163 h 163"/>
                <a:gd name="T32" fmla="*/ 32 w 105"/>
                <a:gd name="T33" fmla="*/ 160 h 163"/>
                <a:gd name="T34" fmla="*/ 14 w 105"/>
                <a:gd name="T35" fmla="*/ 150 h 163"/>
                <a:gd name="T36" fmla="*/ 5 w 105"/>
                <a:gd name="T37" fmla="*/ 134 h 163"/>
                <a:gd name="T38" fmla="*/ 0 w 105"/>
                <a:gd name="T39" fmla="*/ 114 h 163"/>
                <a:gd name="T40" fmla="*/ 0 w 105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4" y="129"/>
                  </a:lnTo>
                  <a:lnTo>
                    <a:pt x="42" y="137"/>
                  </a:lnTo>
                  <a:lnTo>
                    <a:pt x="53" y="140"/>
                  </a:lnTo>
                  <a:lnTo>
                    <a:pt x="66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5" y="0"/>
                  </a:lnTo>
                  <a:lnTo>
                    <a:pt x="105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3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reeform 179"/>
            <p:cNvSpPr>
              <a:spLocks/>
            </p:cNvSpPr>
            <p:nvPr/>
          </p:nvSpPr>
          <p:spPr bwMode="auto">
            <a:xfrm>
              <a:off x="8397748" y="3253411"/>
              <a:ext cx="168033" cy="302829"/>
            </a:xfrm>
            <a:custGeom>
              <a:avLst/>
              <a:gdLst>
                <a:gd name="T0" fmla="*/ 51 w 91"/>
                <a:gd name="T1" fmla="*/ 0 h 164"/>
                <a:gd name="T2" fmla="*/ 72 w 91"/>
                <a:gd name="T3" fmla="*/ 3 h 164"/>
                <a:gd name="T4" fmla="*/ 85 w 91"/>
                <a:gd name="T5" fmla="*/ 8 h 164"/>
                <a:gd name="T6" fmla="*/ 78 w 91"/>
                <a:gd name="T7" fmla="*/ 27 h 164"/>
                <a:gd name="T8" fmla="*/ 74 w 91"/>
                <a:gd name="T9" fmla="*/ 24 h 164"/>
                <a:gd name="T10" fmla="*/ 69 w 91"/>
                <a:gd name="T11" fmla="*/ 22 h 164"/>
                <a:gd name="T12" fmla="*/ 62 w 91"/>
                <a:gd name="T13" fmla="*/ 21 h 164"/>
                <a:gd name="T14" fmla="*/ 54 w 91"/>
                <a:gd name="T15" fmla="*/ 19 h 164"/>
                <a:gd name="T16" fmla="*/ 48 w 91"/>
                <a:gd name="T17" fmla="*/ 21 h 164"/>
                <a:gd name="T18" fmla="*/ 43 w 91"/>
                <a:gd name="T19" fmla="*/ 22 h 164"/>
                <a:gd name="T20" fmla="*/ 38 w 91"/>
                <a:gd name="T21" fmla="*/ 26 h 164"/>
                <a:gd name="T22" fmla="*/ 35 w 91"/>
                <a:gd name="T23" fmla="*/ 31 h 164"/>
                <a:gd name="T24" fmla="*/ 31 w 91"/>
                <a:gd name="T25" fmla="*/ 35 h 164"/>
                <a:gd name="T26" fmla="*/ 31 w 91"/>
                <a:gd name="T27" fmla="*/ 42 h 164"/>
                <a:gd name="T28" fmla="*/ 35 w 91"/>
                <a:gd name="T29" fmla="*/ 55 h 164"/>
                <a:gd name="T30" fmla="*/ 43 w 91"/>
                <a:gd name="T31" fmla="*/ 63 h 164"/>
                <a:gd name="T32" fmla="*/ 56 w 91"/>
                <a:gd name="T33" fmla="*/ 70 h 164"/>
                <a:gd name="T34" fmla="*/ 74 w 91"/>
                <a:gd name="T35" fmla="*/ 79 h 164"/>
                <a:gd name="T36" fmla="*/ 85 w 91"/>
                <a:gd name="T37" fmla="*/ 91 h 164"/>
                <a:gd name="T38" fmla="*/ 90 w 91"/>
                <a:gd name="T39" fmla="*/ 104 h 164"/>
                <a:gd name="T40" fmla="*/ 91 w 91"/>
                <a:gd name="T41" fmla="*/ 115 h 164"/>
                <a:gd name="T42" fmla="*/ 88 w 91"/>
                <a:gd name="T43" fmla="*/ 135 h 164"/>
                <a:gd name="T44" fmla="*/ 77 w 91"/>
                <a:gd name="T45" fmla="*/ 151 h 164"/>
                <a:gd name="T46" fmla="*/ 61 w 91"/>
                <a:gd name="T47" fmla="*/ 161 h 164"/>
                <a:gd name="T48" fmla="*/ 41 w 91"/>
                <a:gd name="T49" fmla="*/ 164 h 164"/>
                <a:gd name="T50" fmla="*/ 23 w 91"/>
                <a:gd name="T51" fmla="*/ 162 h 164"/>
                <a:gd name="T52" fmla="*/ 10 w 91"/>
                <a:gd name="T53" fmla="*/ 161 h 164"/>
                <a:gd name="T54" fmla="*/ 0 w 91"/>
                <a:gd name="T55" fmla="*/ 156 h 164"/>
                <a:gd name="T56" fmla="*/ 9 w 91"/>
                <a:gd name="T57" fmla="*/ 135 h 164"/>
                <a:gd name="T58" fmla="*/ 20 w 91"/>
                <a:gd name="T59" fmla="*/ 140 h 164"/>
                <a:gd name="T60" fmla="*/ 35 w 91"/>
                <a:gd name="T61" fmla="*/ 141 h 164"/>
                <a:gd name="T62" fmla="*/ 43 w 91"/>
                <a:gd name="T63" fmla="*/ 141 h 164"/>
                <a:gd name="T64" fmla="*/ 49 w 91"/>
                <a:gd name="T65" fmla="*/ 140 h 164"/>
                <a:gd name="T66" fmla="*/ 54 w 91"/>
                <a:gd name="T67" fmla="*/ 135 h 164"/>
                <a:gd name="T68" fmla="*/ 57 w 91"/>
                <a:gd name="T69" fmla="*/ 130 h 164"/>
                <a:gd name="T70" fmla="*/ 59 w 91"/>
                <a:gd name="T71" fmla="*/ 125 h 164"/>
                <a:gd name="T72" fmla="*/ 61 w 91"/>
                <a:gd name="T73" fmla="*/ 117 h 164"/>
                <a:gd name="T74" fmla="*/ 57 w 91"/>
                <a:gd name="T75" fmla="*/ 107 h 164"/>
                <a:gd name="T76" fmla="*/ 49 w 91"/>
                <a:gd name="T77" fmla="*/ 97 h 164"/>
                <a:gd name="T78" fmla="*/ 36 w 91"/>
                <a:gd name="T79" fmla="*/ 91 h 164"/>
                <a:gd name="T80" fmla="*/ 20 w 91"/>
                <a:gd name="T81" fmla="*/ 81 h 164"/>
                <a:gd name="T82" fmla="*/ 10 w 91"/>
                <a:gd name="T83" fmla="*/ 70 h 164"/>
                <a:gd name="T84" fmla="*/ 4 w 91"/>
                <a:gd name="T85" fmla="*/ 58 h 164"/>
                <a:gd name="T86" fmla="*/ 2 w 91"/>
                <a:gd name="T87" fmla="*/ 47 h 164"/>
                <a:gd name="T88" fmla="*/ 5 w 91"/>
                <a:gd name="T89" fmla="*/ 29 h 164"/>
                <a:gd name="T90" fmla="*/ 15 w 91"/>
                <a:gd name="T91" fmla="*/ 14 h 164"/>
                <a:gd name="T92" fmla="*/ 31 w 91"/>
                <a:gd name="T93" fmla="*/ 3 h 164"/>
                <a:gd name="T94" fmla="*/ 51 w 91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" h="164">
                  <a:moveTo>
                    <a:pt x="51" y="0"/>
                  </a:moveTo>
                  <a:lnTo>
                    <a:pt x="72" y="3"/>
                  </a:lnTo>
                  <a:lnTo>
                    <a:pt x="85" y="8"/>
                  </a:lnTo>
                  <a:lnTo>
                    <a:pt x="78" y="27"/>
                  </a:lnTo>
                  <a:lnTo>
                    <a:pt x="74" y="24"/>
                  </a:lnTo>
                  <a:lnTo>
                    <a:pt x="69" y="22"/>
                  </a:lnTo>
                  <a:lnTo>
                    <a:pt x="62" y="21"/>
                  </a:lnTo>
                  <a:lnTo>
                    <a:pt x="54" y="19"/>
                  </a:lnTo>
                  <a:lnTo>
                    <a:pt x="48" y="21"/>
                  </a:lnTo>
                  <a:lnTo>
                    <a:pt x="43" y="22"/>
                  </a:lnTo>
                  <a:lnTo>
                    <a:pt x="38" y="26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5" y="55"/>
                  </a:lnTo>
                  <a:lnTo>
                    <a:pt x="43" y="63"/>
                  </a:lnTo>
                  <a:lnTo>
                    <a:pt x="56" y="70"/>
                  </a:lnTo>
                  <a:lnTo>
                    <a:pt x="74" y="79"/>
                  </a:lnTo>
                  <a:lnTo>
                    <a:pt x="85" y="91"/>
                  </a:lnTo>
                  <a:lnTo>
                    <a:pt x="90" y="104"/>
                  </a:lnTo>
                  <a:lnTo>
                    <a:pt x="91" y="115"/>
                  </a:lnTo>
                  <a:lnTo>
                    <a:pt x="88" y="135"/>
                  </a:lnTo>
                  <a:lnTo>
                    <a:pt x="77" y="151"/>
                  </a:lnTo>
                  <a:lnTo>
                    <a:pt x="61" y="161"/>
                  </a:lnTo>
                  <a:lnTo>
                    <a:pt x="41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9" y="135"/>
                  </a:lnTo>
                  <a:lnTo>
                    <a:pt x="20" y="140"/>
                  </a:lnTo>
                  <a:lnTo>
                    <a:pt x="35" y="141"/>
                  </a:lnTo>
                  <a:lnTo>
                    <a:pt x="43" y="141"/>
                  </a:lnTo>
                  <a:lnTo>
                    <a:pt x="49" y="140"/>
                  </a:lnTo>
                  <a:lnTo>
                    <a:pt x="54" y="135"/>
                  </a:lnTo>
                  <a:lnTo>
                    <a:pt x="57" y="130"/>
                  </a:lnTo>
                  <a:lnTo>
                    <a:pt x="59" y="125"/>
                  </a:lnTo>
                  <a:lnTo>
                    <a:pt x="61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6" y="91"/>
                  </a:lnTo>
                  <a:lnTo>
                    <a:pt x="20" y="81"/>
                  </a:lnTo>
                  <a:lnTo>
                    <a:pt x="10" y="70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31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Rectangle 180"/>
            <p:cNvSpPr>
              <a:spLocks noChangeArrowheads="1"/>
            </p:cNvSpPr>
            <p:nvPr/>
          </p:nvSpPr>
          <p:spPr bwMode="auto">
            <a:xfrm>
              <a:off x="8645182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reeform 181"/>
            <p:cNvSpPr>
              <a:spLocks/>
            </p:cNvSpPr>
            <p:nvPr/>
          </p:nvSpPr>
          <p:spPr bwMode="auto">
            <a:xfrm>
              <a:off x="8789211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7 w 117"/>
                <a:gd name="T3" fmla="*/ 0 h 161"/>
                <a:gd name="T4" fmla="*/ 84 w 117"/>
                <a:gd name="T5" fmla="*/ 98 h 161"/>
                <a:gd name="T6" fmla="*/ 87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2 w 117"/>
                <a:gd name="T13" fmla="*/ 114 h 161"/>
                <a:gd name="T14" fmla="*/ 92 w 117"/>
                <a:gd name="T15" fmla="*/ 114 h 161"/>
                <a:gd name="T16" fmla="*/ 92 w 117"/>
                <a:gd name="T17" fmla="*/ 114 h 161"/>
                <a:gd name="T18" fmla="*/ 92 w 117"/>
                <a:gd name="T19" fmla="*/ 113 h 161"/>
                <a:gd name="T20" fmla="*/ 92 w 117"/>
                <a:gd name="T21" fmla="*/ 109 h 161"/>
                <a:gd name="T22" fmla="*/ 92 w 117"/>
                <a:gd name="T23" fmla="*/ 104 h 161"/>
                <a:gd name="T24" fmla="*/ 92 w 117"/>
                <a:gd name="T25" fmla="*/ 98 h 161"/>
                <a:gd name="T26" fmla="*/ 92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4 w 117"/>
                <a:gd name="T33" fmla="*/ 161 h 161"/>
                <a:gd name="T34" fmla="*/ 32 w 117"/>
                <a:gd name="T35" fmla="*/ 57 h 161"/>
                <a:gd name="T36" fmla="*/ 31 w 117"/>
                <a:gd name="T37" fmla="*/ 52 h 161"/>
                <a:gd name="T38" fmla="*/ 27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2 w 117"/>
                <a:gd name="T47" fmla="*/ 39 h 161"/>
                <a:gd name="T48" fmla="*/ 24 w 117"/>
                <a:gd name="T49" fmla="*/ 41 h 161"/>
                <a:gd name="T50" fmla="*/ 24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7" y="0"/>
                  </a:lnTo>
                  <a:lnTo>
                    <a:pt x="84" y="98"/>
                  </a:lnTo>
                  <a:lnTo>
                    <a:pt x="87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3"/>
                  </a:lnTo>
                  <a:lnTo>
                    <a:pt x="92" y="109"/>
                  </a:lnTo>
                  <a:lnTo>
                    <a:pt x="92" y="104"/>
                  </a:lnTo>
                  <a:lnTo>
                    <a:pt x="92" y="98"/>
                  </a:lnTo>
                  <a:lnTo>
                    <a:pt x="92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4" y="161"/>
                  </a:lnTo>
                  <a:lnTo>
                    <a:pt x="32" y="57"/>
                  </a:lnTo>
                  <a:lnTo>
                    <a:pt x="31" y="52"/>
                  </a:lnTo>
                  <a:lnTo>
                    <a:pt x="27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2" y="39"/>
                  </a:lnTo>
                  <a:lnTo>
                    <a:pt x="24" y="41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reeform 182"/>
            <p:cNvSpPr>
              <a:spLocks/>
            </p:cNvSpPr>
            <p:nvPr/>
          </p:nvSpPr>
          <p:spPr bwMode="auto">
            <a:xfrm>
              <a:off x="9092040" y="3255257"/>
              <a:ext cx="144029" cy="297290"/>
            </a:xfrm>
            <a:custGeom>
              <a:avLst/>
              <a:gdLst>
                <a:gd name="T0" fmla="*/ 0 w 78"/>
                <a:gd name="T1" fmla="*/ 0 h 161"/>
                <a:gd name="T2" fmla="*/ 78 w 78"/>
                <a:gd name="T3" fmla="*/ 0 h 161"/>
                <a:gd name="T4" fmla="*/ 78 w 78"/>
                <a:gd name="T5" fmla="*/ 20 h 161"/>
                <a:gd name="T6" fmla="*/ 29 w 78"/>
                <a:gd name="T7" fmla="*/ 20 h 161"/>
                <a:gd name="T8" fmla="*/ 29 w 78"/>
                <a:gd name="T9" fmla="*/ 69 h 161"/>
                <a:gd name="T10" fmla="*/ 73 w 78"/>
                <a:gd name="T11" fmla="*/ 69 h 161"/>
                <a:gd name="T12" fmla="*/ 73 w 78"/>
                <a:gd name="T13" fmla="*/ 88 h 161"/>
                <a:gd name="T14" fmla="*/ 29 w 78"/>
                <a:gd name="T15" fmla="*/ 88 h 161"/>
                <a:gd name="T16" fmla="*/ 29 w 78"/>
                <a:gd name="T17" fmla="*/ 142 h 161"/>
                <a:gd name="T18" fmla="*/ 78 w 78"/>
                <a:gd name="T19" fmla="*/ 142 h 161"/>
                <a:gd name="T20" fmla="*/ 78 w 78"/>
                <a:gd name="T21" fmla="*/ 161 h 161"/>
                <a:gd name="T22" fmla="*/ 0 w 78"/>
                <a:gd name="T23" fmla="*/ 161 h 161"/>
                <a:gd name="T24" fmla="*/ 0 w 78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61">
                  <a:moveTo>
                    <a:pt x="0" y="0"/>
                  </a:moveTo>
                  <a:lnTo>
                    <a:pt x="78" y="0"/>
                  </a:lnTo>
                  <a:lnTo>
                    <a:pt x="78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3" y="69"/>
                  </a:lnTo>
                  <a:lnTo>
                    <a:pt x="73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8" y="142"/>
                  </a:lnTo>
                  <a:lnTo>
                    <a:pt x="78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reeform 183"/>
            <p:cNvSpPr>
              <a:spLocks/>
            </p:cNvSpPr>
            <p:nvPr/>
          </p:nvSpPr>
          <p:spPr bwMode="auto">
            <a:xfrm>
              <a:off x="9298850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7 w 89"/>
                <a:gd name="T11" fmla="*/ 22 h 164"/>
                <a:gd name="T12" fmla="*/ 60 w 89"/>
                <a:gd name="T13" fmla="*/ 21 h 164"/>
                <a:gd name="T14" fmla="*/ 54 w 89"/>
                <a:gd name="T15" fmla="*/ 19 h 164"/>
                <a:gd name="T16" fmla="*/ 45 w 89"/>
                <a:gd name="T17" fmla="*/ 21 h 164"/>
                <a:gd name="T18" fmla="*/ 41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29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4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1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2 w 89"/>
                <a:gd name="T87" fmla="*/ 47 h 164"/>
                <a:gd name="T88" fmla="*/ 5 w 89"/>
                <a:gd name="T89" fmla="*/ 29 h 164"/>
                <a:gd name="T90" fmla="*/ 15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7" y="22"/>
                  </a:lnTo>
                  <a:lnTo>
                    <a:pt x="60" y="21"/>
                  </a:lnTo>
                  <a:lnTo>
                    <a:pt x="54" y="19"/>
                  </a:lnTo>
                  <a:lnTo>
                    <a:pt x="45" y="21"/>
                  </a:lnTo>
                  <a:lnTo>
                    <a:pt x="41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29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4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reeform 184"/>
            <p:cNvSpPr>
              <a:spLocks/>
            </p:cNvSpPr>
            <p:nvPr/>
          </p:nvSpPr>
          <p:spPr bwMode="auto">
            <a:xfrm>
              <a:off x="9524126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6 w 89"/>
                <a:gd name="T11" fmla="*/ 22 h 164"/>
                <a:gd name="T12" fmla="*/ 60 w 89"/>
                <a:gd name="T13" fmla="*/ 21 h 164"/>
                <a:gd name="T14" fmla="*/ 53 w 89"/>
                <a:gd name="T15" fmla="*/ 19 h 164"/>
                <a:gd name="T16" fmla="*/ 45 w 89"/>
                <a:gd name="T17" fmla="*/ 21 h 164"/>
                <a:gd name="T18" fmla="*/ 40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31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3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0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1 w 89"/>
                <a:gd name="T87" fmla="*/ 47 h 164"/>
                <a:gd name="T88" fmla="*/ 5 w 89"/>
                <a:gd name="T89" fmla="*/ 29 h 164"/>
                <a:gd name="T90" fmla="*/ 14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6" y="22"/>
                  </a:lnTo>
                  <a:lnTo>
                    <a:pt x="60" y="21"/>
                  </a:lnTo>
                  <a:lnTo>
                    <a:pt x="53" y="19"/>
                  </a:lnTo>
                  <a:lnTo>
                    <a:pt x="45" y="21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3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0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1" y="47"/>
                  </a:lnTo>
                  <a:lnTo>
                    <a:pt x="5" y="29"/>
                  </a:lnTo>
                  <a:lnTo>
                    <a:pt x="14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reeform 185"/>
            <p:cNvSpPr>
              <a:spLocks noEditPoints="1"/>
            </p:cNvSpPr>
            <p:nvPr/>
          </p:nvSpPr>
          <p:spPr bwMode="auto">
            <a:xfrm>
              <a:off x="-129481" y="1947921"/>
              <a:ext cx="461630" cy="445011"/>
            </a:xfrm>
            <a:custGeom>
              <a:avLst/>
              <a:gdLst>
                <a:gd name="T0" fmla="*/ 1 w 250"/>
                <a:gd name="T1" fmla="*/ 235 h 241"/>
                <a:gd name="T2" fmla="*/ 1 w 250"/>
                <a:gd name="T3" fmla="*/ 238 h 241"/>
                <a:gd name="T4" fmla="*/ 0 w 250"/>
                <a:gd name="T5" fmla="*/ 241 h 241"/>
                <a:gd name="T6" fmla="*/ 1 w 250"/>
                <a:gd name="T7" fmla="*/ 238 h 241"/>
                <a:gd name="T8" fmla="*/ 1 w 250"/>
                <a:gd name="T9" fmla="*/ 235 h 241"/>
                <a:gd name="T10" fmla="*/ 250 w 250"/>
                <a:gd name="T11" fmla="*/ 0 h 241"/>
                <a:gd name="T12" fmla="*/ 240 w 250"/>
                <a:gd name="T13" fmla="*/ 15 h 241"/>
                <a:gd name="T14" fmla="*/ 231 w 250"/>
                <a:gd name="T15" fmla="*/ 20 h 241"/>
                <a:gd name="T16" fmla="*/ 218 w 250"/>
                <a:gd name="T17" fmla="*/ 27 h 241"/>
                <a:gd name="T18" fmla="*/ 203 w 250"/>
                <a:gd name="T19" fmla="*/ 35 h 241"/>
                <a:gd name="T20" fmla="*/ 185 w 250"/>
                <a:gd name="T21" fmla="*/ 44 h 241"/>
                <a:gd name="T22" fmla="*/ 166 w 250"/>
                <a:gd name="T23" fmla="*/ 59 h 241"/>
                <a:gd name="T24" fmla="*/ 141 w 250"/>
                <a:gd name="T25" fmla="*/ 77 h 241"/>
                <a:gd name="T26" fmla="*/ 114 w 250"/>
                <a:gd name="T27" fmla="*/ 98 h 241"/>
                <a:gd name="T28" fmla="*/ 76 w 250"/>
                <a:gd name="T29" fmla="*/ 132 h 241"/>
                <a:gd name="T30" fmla="*/ 49 w 250"/>
                <a:gd name="T31" fmla="*/ 162 h 241"/>
                <a:gd name="T32" fmla="*/ 29 w 250"/>
                <a:gd name="T33" fmla="*/ 188 h 241"/>
                <a:gd name="T34" fmla="*/ 14 w 250"/>
                <a:gd name="T35" fmla="*/ 210 h 241"/>
                <a:gd name="T36" fmla="*/ 5 w 250"/>
                <a:gd name="T37" fmla="*/ 227 h 241"/>
                <a:gd name="T38" fmla="*/ 1 w 250"/>
                <a:gd name="T39" fmla="*/ 235 h 241"/>
                <a:gd name="T40" fmla="*/ 5 w 250"/>
                <a:gd name="T41" fmla="*/ 227 h 241"/>
                <a:gd name="T42" fmla="*/ 13 w 250"/>
                <a:gd name="T43" fmla="*/ 212 h 241"/>
                <a:gd name="T44" fmla="*/ 23 w 250"/>
                <a:gd name="T45" fmla="*/ 191 h 241"/>
                <a:gd name="T46" fmla="*/ 37 w 250"/>
                <a:gd name="T47" fmla="*/ 166 h 241"/>
                <a:gd name="T48" fmla="*/ 55 w 250"/>
                <a:gd name="T49" fmla="*/ 140 h 241"/>
                <a:gd name="T50" fmla="*/ 78 w 250"/>
                <a:gd name="T51" fmla="*/ 114 h 241"/>
                <a:gd name="T52" fmla="*/ 105 w 250"/>
                <a:gd name="T53" fmla="*/ 85 h 241"/>
                <a:gd name="T54" fmla="*/ 131 w 250"/>
                <a:gd name="T55" fmla="*/ 62 h 241"/>
                <a:gd name="T56" fmla="*/ 157 w 250"/>
                <a:gd name="T57" fmla="*/ 43 h 241"/>
                <a:gd name="T58" fmla="*/ 180 w 250"/>
                <a:gd name="T59" fmla="*/ 28 h 241"/>
                <a:gd name="T60" fmla="*/ 200 w 250"/>
                <a:gd name="T61" fmla="*/ 17 h 241"/>
                <a:gd name="T62" fmla="*/ 214 w 250"/>
                <a:gd name="T63" fmla="*/ 9 h 241"/>
                <a:gd name="T64" fmla="*/ 224 w 250"/>
                <a:gd name="T65" fmla="*/ 4 h 241"/>
                <a:gd name="T66" fmla="*/ 227 w 250"/>
                <a:gd name="T67" fmla="*/ 2 h 241"/>
                <a:gd name="T68" fmla="*/ 250 w 250"/>
                <a:gd name="T6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0" h="241">
                  <a:moveTo>
                    <a:pt x="1" y="235"/>
                  </a:moveTo>
                  <a:lnTo>
                    <a:pt x="1" y="238"/>
                  </a:lnTo>
                  <a:lnTo>
                    <a:pt x="0" y="241"/>
                  </a:lnTo>
                  <a:lnTo>
                    <a:pt x="1" y="238"/>
                  </a:lnTo>
                  <a:lnTo>
                    <a:pt x="1" y="235"/>
                  </a:lnTo>
                  <a:close/>
                  <a:moveTo>
                    <a:pt x="250" y="0"/>
                  </a:moveTo>
                  <a:lnTo>
                    <a:pt x="240" y="15"/>
                  </a:lnTo>
                  <a:lnTo>
                    <a:pt x="231" y="20"/>
                  </a:lnTo>
                  <a:lnTo>
                    <a:pt x="218" y="27"/>
                  </a:lnTo>
                  <a:lnTo>
                    <a:pt x="203" y="35"/>
                  </a:lnTo>
                  <a:lnTo>
                    <a:pt x="185" y="44"/>
                  </a:lnTo>
                  <a:lnTo>
                    <a:pt x="166" y="59"/>
                  </a:lnTo>
                  <a:lnTo>
                    <a:pt x="141" y="77"/>
                  </a:lnTo>
                  <a:lnTo>
                    <a:pt x="114" y="98"/>
                  </a:lnTo>
                  <a:lnTo>
                    <a:pt x="76" y="132"/>
                  </a:lnTo>
                  <a:lnTo>
                    <a:pt x="49" y="162"/>
                  </a:lnTo>
                  <a:lnTo>
                    <a:pt x="29" y="188"/>
                  </a:lnTo>
                  <a:lnTo>
                    <a:pt x="14" y="210"/>
                  </a:lnTo>
                  <a:lnTo>
                    <a:pt x="5" y="227"/>
                  </a:lnTo>
                  <a:lnTo>
                    <a:pt x="1" y="235"/>
                  </a:lnTo>
                  <a:lnTo>
                    <a:pt x="5" y="227"/>
                  </a:lnTo>
                  <a:lnTo>
                    <a:pt x="13" y="212"/>
                  </a:lnTo>
                  <a:lnTo>
                    <a:pt x="23" y="191"/>
                  </a:lnTo>
                  <a:lnTo>
                    <a:pt x="37" y="166"/>
                  </a:lnTo>
                  <a:lnTo>
                    <a:pt x="55" y="140"/>
                  </a:lnTo>
                  <a:lnTo>
                    <a:pt x="78" y="114"/>
                  </a:lnTo>
                  <a:lnTo>
                    <a:pt x="105" y="85"/>
                  </a:lnTo>
                  <a:lnTo>
                    <a:pt x="131" y="62"/>
                  </a:lnTo>
                  <a:lnTo>
                    <a:pt x="157" y="43"/>
                  </a:lnTo>
                  <a:lnTo>
                    <a:pt x="180" y="28"/>
                  </a:lnTo>
                  <a:lnTo>
                    <a:pt x="200" y="17"/>
                  </a:lnTo>
                  <a:lnTo>
                    <a:pt x="214" y="9"/>
                  </a:lnTo>
                  <a:lnTo>
                    <a:pt x="224" y="4"/>
                  </a:lnTo>
                  <a:lnTo>
                    <a:pt x="227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reeform 186"/>
            <p:cNvSpPr>
              <a:spLocks/>
            </p:cNvSpPr>
            <p:nvPr/>
          </p:nvSpPr>
          <p:spPr bwMode="auto">
            <a:xfrm>
              <a:off x="-99937" y="2189815"/>
              <a:ext cx="1104219" cy="1161461"/>
            </a:xfrm>
            <a:custGeom>
              <a:avLst/>
              <a:gdLst>
                <a:gd name="T0" fmla="*/ 501 w 598"/>
                <a:gd name="T1" fmla="*/ 0 h 629"/>
                <a:gd name="T2" fmla="*/ 598 w 598"/>
                <a:gd name="T3" fmla="*/ 37 h 629"/>
                <a:gd name="T4" fmla="*/ 540 w 598"/>
                <a:gd name="T5" fmla="*/ 118 h 629"/>
                <a:gd name="T6" fmla="*/ 520 w 598"/>
                <a:gd name="T7" fmla="*/ 125 h 629"/>
                <a:gd name="T8" fmla="*/ 458 w 598"/>
                <a:gd name="T9" fmla="*/ 153 h 629"/>
                <a:gd name="T10" fmla="*/ 398 w 598"/>
                <a:gd name="T11" fmla="*/ 184 h 629"/>
                <a:gd name="T12" fmla="*/ 340 w 598"/>
                <a:gd name="T13" fmla="*/ 219 h 629"/>
                <a:gd name="T14" fmla="*/ 286 w 598"/>
                <a:gd name="T15" fmla="*/ 258 h 629"/>
                <a:gd name="T16" fmla="*/ 236 w 598"/>
                <a:gd name="T17" fmla="*/ 301 h 629"/>
                <a:gd name="T18" fmla="*/ 192 w 598"/>
                <a:gd name="T19" fmla="*/ 345 h 629"/>
                <a:gd name="T20" fmla="*/ 153 w 598"/>
                <a:gd name="T21" fmla="*/ 390 h 629"/>
                <a:gd name="T22" fmla="*/ 122 w 598"/>
                <a:gd name="T23" fmla="*/ 434 h 629"/>
                <a:gd name="T24" fmla="*/ 98 w 598"/>
                <a:gd name="T25" fmla="*/ 478 h 629"/>
                <a:gd name="T26" fmla="*/ 83 w 598"/>
                <a:gd name="T27" fmla="*/ 520 h 629"/>
                <a:gd name="T28" fmla="*/ 80 w 598"/>
                <a:gd name="T29" fmla="*/ 555 h 629"/>
                <a:gd name="T30" fmla="*/ 81 w 598"/>
                <a:gd name="T31" fmla="*/ 584 h 629"/>
                <a:gd name="T32" fmla="*/ 91 w 598"/>
                <a:gd name="T33" fmla="*/ 608 h 629"/>
                <a:gd name="T34" fmla="*/ 107 w 598"/>
                <a:gd name="T35" fmla="*/ 629 h 629"/>
                <a:gd name="T36" fmla="*/ 89 w 598"/>
                <a:gd name="T37" fmla="*/ 613 h 629"/>
                <a:gd name="T38" fmla="*/ 75 w 598"/>
                <a:gd name="T39" fmla="*/ 598 h 629"/>
                <a:gd name="T40" fmla="*/ 62 w 598"/>
                <a:gd name="T41" fmla="*/ 585 h 629"/>
                <a:gd name="T42" fmla="*/ 50 w 598"/>
                <a:gd name="T43" fmla="*/ 571 h 629"/>
                <a:gd name="T44" fmla="*/ 36 w 598"/>
                <a:gd name="T45" fmla="*/ 553 h 629"/>
                <a:gd name="T46" fmla="*/ 20 w 598"/>
                <a:gd name="T47" fmla="*/ 530 h 629"/>
                <a:gd name="T48" fmla="*/ 13 w 598"/>
                <a:gd name="T49" fmla="*/ 520 h 629"/>
                <a:gd name="T50" fmla="*/ 5 w 598"/>
                <a:gd name="T51" fmla="*/ 499 h 629"/>
                <a:gd name="T52" fmla="*/ 0 w 598"/>
                <a:gd name="T53" fmla="*/ 478 h 629"/>
                <a:gd name="T54" fmla="*/ 0 w 598"/>
                <a:gd name="T55" fmla="*/ 454 h 629"/>
                <a:gd name="T56" fmla="*/ 3 w 598"/>
                <a:gd name="T57" fmla="*/ 426 h 629"/>
                <a:gd name="T58" fmla="*/ 20 w 598"/>
                <a:gd name="T59" fmla="*/ 380 h 629"/>
                <a:gd name="T60" fmla="*/ 42 w 598"/>
                <a:gd name="T61" fmla="*/ 335 h 629"/>
                <a:gd name="T62" fmla="*/ 76 w 598"/>
                <a:gd name="T63" fmla="*/ 289 h 629"/>
                <a:gd name="T64" fmla="*/ 115 w 598"/>
                <a:gd name="T65" fmla="*/ 242 h 629"/>
                <a:gd name="T66" fmla="*/ 163 w 598"/>
                <a:gd name="T67" fmla="*/ 197 h 629"/>
                <a:gd name="T68" fmla="*/ 213 w 598"/>
                <a:gd name="T69" fmla="*/ 154 h 629"/>
                <a:gd name="T70" fmla="*/ 270 w 598"/>
                <a:gd name="T71" fmla="*/ 112 h 629"/>
                <a:gd name="T72" fmla="*/ 330 w 598"/>
                <a:gd name="T73" fmla="*/ 76 h 629"/>
                <a:gd name="T74" fmla="*/ 393 w 598"/>
                <a:gd name="T75" fmla="*/ 42 h 629"/>
                <a:gd name="T76" fmla="*/ 457 w 598"/>
                <a:gd name="T77" fmla="*/ 14 h 629"/>
                <a:gd name="T78" fmla="*/ 501 w 598"/>
                <a:gd name="T79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8" h="629">
                  <a:moveTo>
                    <a:pt x="501" y="0"/>
                  </a:moveTo>
                  <a:lnTo>
                    <a:pt x="598" y="37"/>
                  </a:lnTo>
                  <a:lnTo>
                    <a:pt x="540" y="118"/>
                  </a:lnTo>
                  <a:lnTo>
                    <a:pt x="520" y="125"/>
                  </a:lnTo>
                  <a:lnTo>
                    <a:pt x="458" y="153"/>
                  </a:lnTo>
                  <a:lnTo>
                    <a:pt x="398" y="184"/>
                  </a:lnTo>
                  <a:lnTo>
                    <a:pt x="340" y="219"/>
                  </a:lnTo>
                  <a:lnTo>
                    <a:pt x="286" y="258"/>
                  </a:lnTo>
                  <a:lnTo>
                    <a:pt x="236" y="301"/>
                  </a:lnTo>
                  <a:lnTo>
                    <a:pt x="192" y="345"/>
                  </a:lnTo>
                  <a:lnTo>
                    <a:pt x="153" y="390"/>
                  </a:lnTo>
                  <a:lnTo>
                    <a:pt x="122" y="434"/>
                  </a:lnTo>
                  <a:lnTo>
                    <a:pt x="98" y="478"/>
                  </a:lnTo>
                  <a:lnTo>
                    <a:pt x="83" y="520"/>
                  </a:lnTo>
                  <a:lnTo>
                    <a:pt x="80" y="555"/>
                  </a:lnTo>
                  <a:lnTo>
                    <a:pt x="81" y="584"/>
                  </a:lnTo>
                  <a:lnTo>
                    <a:pt x="91" y="608"/>
                  </a:lnTo>
                  <a:lnTo>
                    <a:pt x="107" y="629"/>
                  </a:lnTo>
                  <a:lnTo>
                    <a:pt x="89" y="613"/>
                  </a:lnTo>
                  <a:lnTo>
                    <a:pt x="75" y="598"/>
                  </a:lnTo>
                  <a:lnTo>
                    <a:pt x="62" y="585"/>
                  </a:lnTo>
                  <a:lnTo>
                    <a:pt x="50" y="571"/>
                  </a:lnTo>
                  <a:lnTo>
                    <a:pt x="36" y="553"/>
                  </a:lnTo>
                  <a:lnTo>
                    <a:pt x="20" y="530"/>
                  </a:lnTo>
                  <a:lnTo>
                    <a:pt x="13" y="520"/>
                  </a:lnTo>
                  <a:lnTo>
                    <a:pt x="5" y="499"/>
                  </a:lnTo>
                  <a:lnTo>
                    <a:pt x="0" y="478"/>
                  </a:lnTo>
                  <a:lnTo>
                    <a:pt x="0" y="454"/>
                  </a:lnTo>
                  <a:lnTo>
                    <a:pt x="3" y="426"/>
                  </a:lnTo>
                  <a:lnTo>
                    <a:pt x="20" y="380"/>
                  </a:lnTo>
                  <a:lnTo>
                    <a:pt x="42" y="335"/>
                  </a:lnTo>
                  <a:lnTo>
                    <a:pt x="76" y="289"/>
                  </a:lnTo>
                  <a:lnTo>
                    <a:pt x="115" y="242"/>
                  </a:lnTo>
                  <a:lnTo>
                    <a:pt x="163" y="197"/>
                  </a:lnTo>
                  <a:lnTo>
                    <a:pt x="213" y="154"/>
                  </a:lnTo>
                  <a:lnTo>
                    <a:pt x="270" y="112"/>
                  </a:lnTo>
                  <a:lnTo>
                    <a:pt x="330" y="76"/>
                  </a:lnTo>
                  <a:lnTo>
                    <a:pt x="393" y="42"/>
                  </a:lnTo>
                  <a:lnTo>
                    <a:pt x="457" y="1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Freeform 187"/>
            <p:cNvSpPr>
              <a:spLocks/>
            </p:cNvSpPr>
            <p:nvPr/>
          </p:nvSpPr>
          <p:spPr bwMode="auto">
            <a:xfrm>
              <a:off x="-195956" y="2125187"/>
              <a:ext cx="518872" cy="799543"/>
            </a:xfrm>
            <a:custGeom>
              <a:avLst/>
              <a:gdLst>
                <a:gd name="T0" fmla="*/ 223 w 281"/>
                <a:gd name="T1" fmla="*/ 0 h 433"/>
                <a:gd name="T2" fmla="*/ 281 w 281"/>
                <a:gd name="T3" fmla="*/ 12 h 433"/>
                <a:gd name="T4" fmla="*/ 267 w 281"/>
                <a:gd name="T5" fmla="*/ 70 h 433"/>
                <a:gd name="T6" fmla="*/ 213 w 281"/>
                <a:gd name="T7" fmla="*/ 110 h 433"/>
                <a:gd name="T8" fmla="*/ 164 w 281"/>
                <a:gd name="T9" fmla="*/ 150 h 433"/>
                <a:gd name="T10" fmla="*/ 120 w 281"/>
                <a:gd name="T11" fmla="*/ 194 h 433"/>
                <a:gd name="T12" fmla="*/ 83 w 281"/>
                <a:gd name="T13" fmla="*/ 238 h 433"/>
                <a:gd name="T14" fmla="*/ 52 w 281"/>
                <a:gd name="T15" fmla="*/ 282 h 433"/>
                <a:gd name="T16" fmla="*/ 29 w 281"/>
                <a:gd name="T17" fmla="*/ 326 h 433"/>
                <a:gd name="T18" fmla="*/ 15 w 281"/>
                <a:gd name="T19" fmla="*/ 367 h 433"/>
                <a:gd name="T20" fmla="*/ 11 w 281"/>
                <a:gd name="T21" fmla="*/ 402 h 433"/>
                <a:gd name="T22" fmla="*/ 15 w 281"/>
                <a:gd name="T23" fmla="*/ 433 h 433"/>
                <a:gd name="T24" fmla="*/ 10 w 281"/>
                <a:gd name="T25" fmla="*/ 415 h 433"/>
                <a:gd name="T26" fmla="*/ 7 w 281"/>
                <a:gd name="T27" fmla="*/ 393 h 433"/>
                <a:gd name="T28" fmla="*/ 3 w 281"/>
                <a:gd name="T29" fmla="*/ 376 h 433"/>
                <a:gd name="T30" fmla="*/ 2 w 281"/>
                <a:gd name="T31" fmla="*/ 363 h 433"/>
                <a:gd name="T32" fmla="*/ 2 w 281"/>
                <a:gd name="T33" fmla="*/ 350 h 433"/>
                <a:gd name="T34" fmla="*/ 0 w 281"/>
                <a:gd name="T35" fmla="*/ 334 h 433"/>
                <a:gd name="T36" fmla="*/ 0 w 281"/>
                <a:gd name="T37" fmla="*/ 308 h 433"/>
                <a:gd name="T38" fmla="*/ 2 w 281"/>
                <a:gd name="T39" fmla="*/ 280 h 433"/>
                <a:gd name="T40" fmla="*/ 3 w 281"/>
                <a:gd name="T41" fmla="*/ 271 h 433"/>
                <a:gd name="T42" fmla="*/ 5 w 281"/>
                <a:gd name="T43" fmla="*/ 261 h 433"/>
                <a:gd name="T44" fmla="*/ 18 w 281"/>
                <a:gd name="T45" fmla="*/ 223 h 433"/>
                <a:gd name="T46" fmla="*/ 37 w 281"/>
                <a:gd name="T47" fmla="*/ 186 h 433"/>
                <a:gd name="T48" fmla="*/ 63 w 281"/>
                <a:gd name="T49" fmla="*/ 147 h 433"/>
                <a:gd name="T50" fmla="*/ 96 w 281"/>
                <a:gd name="T51" fmla="*/ 110 h 433"/>
                <a:gd name="T52" fmla="*/ 135 w 281"/>
                <a:gd name="T53" fmla="*/ 70 h 433"/>
                <a:gd name="T54" fmla="*/ 177 w 281"/>
                <a:gd name="T55" fmla="*/ 35 h 433"/>
                <a:gd name="T56" fmla="*/ 223 w 281"/>
                <a:gd name="T5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1" h="433">
                  <a:moveTo>
                    <a:pt x="223" y="0"/>
                  </a:moveTo>
                  <a:lnTo>
                    <a:pt x="281" y="12"/>
                  </a:lnTo>
                  <a:lnTo>
                    <a:pt x="267" y="70"/>
                  </a:lnTo>
                  <a:lnTo>
                    <a:pt x="213" y="110"/>
                  </a:lnTo>
                  <a:lnTo>
                    <a:pt x="164" y="150"/>
                  </a:lnTo>
                  <a:lnTo>
                    <a:pt x="120" y="194"/>
                  </a:lnTo>
                  <a:lnTo>
                    <a:pt x="83" y="238"/>
                  </a:lnTo>
                  <a:lnTo>
                    <a:pt x="52" y="282"/>
                  </a:lnTo>
                  <a:lnTo>
                    <a:pt x="29" y="326"/>
                  </a:lnTo>
                  <a:lnTo>
                    <a:pt x="15" y="367"/>
                  </a:lnTo>
                  <a:lnTo>
                    <a:pt x="11" y="402"/>
                  </a:lnTo>
                  <a:lnTo>
                    <a:pt x="15" y="433"/>
                  </a:lnTo>
                  <a:lnTo>
                    <a:pt x="10" y="415"/>
                  </a:lnTo>
                  <a:lnTo>
                    <a:pt x="7" y="393"/>
                  </a:lnTo>
                  <a:lnTo>
                    <a:pt x="3" y="376"/>
                  </a:lnTo>
                  <a:lnTo>
                    <a:pt x="2" y="363"/>
                  </a:lnTo>
                  <a:lnTo>
                    <a:pt x="2" y="350"/>
                  </a:lnTo>
                  <a:lnTo>
                    <a:pt x="0" y="334"/>
                  </a:lnTo>
                  <a:lnTo>
                    <a:pt x="0" y="308"/>
                  </a:lnTo>
                  <a:lnTo>
                    <a:pt x="2" y="280"/>
                  </a:lnTo>
                  <a:lnTo>
                    <a:pt x="3" y="271"/>
                  </a:lnTo>
                  <a:lnTo>
                    <a:pt x="5" y="261"/>
                  </a:lnTo>
                  <a:lnTo>
                    <a:pt x="18" y="223"/>
                  </a:lnTo>
                  <a:lnTo>
                    <a:pt x="37" y="186"/>
                  </a:lnTo>
                  <a:lnTo>
                    <a:pt x="63" y="147"/>
                  </a:lnTo>
                  <a:lnTo>
                    <a:pt x="96" y="110"/>
                  </a:lnTo>
                  <a:lnTo>
                    <a:pt x="135" y="70"/>
                  </a:lnTo>
                  <a:lnTo>
                    <a:pt x="177" y="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Freeform 188"/>
            <p:cNvSpPr>
              <a:spLocks/>
            </p:cNvSpPr>
            <p:nvPr/>
          </p:nvSpPr>
          <p:spPr bwMode="auto">
            <a:xfrm>
              <a:off x="212125" y="2645906"/>
              <a:ext cx="853092" cy="904795"/>
            </a:xfrm>
            <a:custGeom>
              <a:avLst/>
              <a:gdLst>
                <a:gd name="T0" fmla="*/ 356 w 462"/>
                <a:gd name="T1" fmla="*/ 0 h 490"/>
                <a:gd name="T2" fmla="*/ 462 w 462"/>
                <a:gd name="T3" fmla="*/ 28 h 490"/>
                <a:gd name="T4" fmla="*/ 408 w 462"/>
                <a:gd name="T5" fmla="*/ 116 h 490"/>
                <a:gd name="T6" fmla="*/ 356 w 462"/>
                <a:gd name="T7" fmla="*/ 142 h 490"/>
                <a:gd name="T8" fmla="*/ 307 w 462"/>
                <a:gd name="T9" fmla="*/ 171 h 490"/>
                <a:gd name="T10" fmla="*/ 262 w 462"/>
                <a:gd name="T11" fmla="*/ 203 h 490"/>
                <a:gd name="T12" fmla="*/ 221 w 462"/>
                <a:gd name="T13" fmla="*/ 239 h 490"/>
                <a:gd name="T14" fmla="*/ 185 w 462"/>
                <a:gd name="T15" fmla="*/ 277 h 490"/>
                <a:gd name="T16" fmla="*/ 156 w 462"/>
                <a:gd name="T17" fmla="*/ 314 h 490"/>
                <a:gd name="T18" fmla="*/ 135 w 462"/>
                <a:gd name="T19" fmla="*/ 351 h 490"/>
                <a:gd name="T20" fmla="*/ 122 w 462"/>
                <a:gd name="T21" fmla="*/ 387 h 490"/>
                <a:gd name="T22" fmla="*/ 119 w 462"/>
                <a:gd name="T23" fmla="*/ 417 h 490"/>
                <a:gd name="T24" fmla="*/ 124 w 462"/>
                <a:gd name="T25" fmla="*/ 439 h 490"/>
                <a:gd name="T26" fmla="*/ 133 w 462"/>
                <a:gd name="T27" fmla="*/ 459 h 490"/>
                <a:gd name="T28" fmla="*/ 151 w 462"/>
                <a:gd name="T29" fmla="*/ 475 h 490"/>
                <a:gd name="T30" fmla="*/ 174 w 462"/>
                <a:gd name="T31" fmla="*/ 485 h 490"/>
                <a:gd name="T32" fmla="*/ 202 w 462"/>
                <a:gd name="T33" fmla="*/ 490 h 490"/>
                <a:gd name="T34" fmla="*/ 190 w 462"/>
                <a:gd name="T35" fmla="*/ 490 h 490"/>
                <a:gd name="T36" fmla="*/ 179 w 462"/>
                <a:gd name="T37" fmla="*/ 488 h 490"/>
                <a:gd name="T38" fmla="*/ 158 w 462"/>
                <a:gd name="T39" fmla="*/ 485 h 490"/>
                <a:gd name="T40" fmla="*/ 141 w 462"/>
                <a:gd name="T41" fmla="*/ 482 h 490"/>
                <a:gd name="T42" fmla="*/ 125 w 462"/>
                <a:gd name="T43" fmla="*/ 478 h 490"/>
                <a:gd name="T44" fmla="*/ 109 w 462"/>
                <a:gd name="T45" fmla="*/ 473 h 490"/>
                <a:gd name="T46" fmla="*/ 88 w 462"/>
                <a:gd name="T47" fmla="*/ 469 h 490"/>
                <a:gd name="T48" fmla="*/ 73 w 462"/>
                <a:gd name="T49" fmla="*/ 462 h 490"/>
                <a:gd name="T50" fmla="*/ 57 w 462"/>
                <a:gd name="T51" fmla="*/ 456 h 490"/>
                <a:gd name="T52" fmla="*/ 33 w 462"/>
                <a:gd name="T53" fmla="*/ 443 h 490"/>
                <a:gd name="T54" fmla="*/ 15 w 462"/>
                <a:gd name="T55" fmla="*/ 423 h 490"/>
                <a:gd name="T56" fmla="*/ 3 w 462"/>
                <a:gd name="T57" fmla="*/ 400 h 490"/>
                <a:gd name="T58" fmla="*/ 0 w 462"/>
                <a:gd name="T59" fmla="*/ 371 h 490"/>
                <a:gd name="T60" fmla="*/ 3 w 462"/>
                <a:gd name="T61" fmla="*/ 338 h 490"/>
                <a:gd name="T62" fmla="*/ 18 w 462"/>
                <a:gd name="T63" fmla="*/ 298 h 490"/>
                <a:gd name="T64" fmla="*/ 39 w 462"/>
                <a:gd name="T65" fmla="*/ 257 h 490"/>
                <a:gd name="T66" fmla="*/ 68 w 462"/>
                <a:gd name="T67" fmla="*/ 216 h 490"/>
                <a:gd name="T68" fmla="*/ 106 w 462"/>
                <a:gd name="T69" fmla="*/ 174 h 490"/>
                <a:gd name="T70" fmla="*/ 148 w 462"/>
                <a:gd name="T71" fmla="*/ 135 h 490"/>
                <a:gd name="T72" fmla="*/ 193 w 462"/>
                <a:gd name="T73" fmla="*/ 96 h 490"/>
                <a:gd name="T74" fmla="*/ 245 w 462"/>
                <a:gd name="T75" fmla="*/ 60 h 490"/>
                <a:gd name="T76" fmla="*/ 299 w 462"/>
                <a:gd name="T77" fmla="*/ 28 h 490"/>
                <a:gd name="T78" fmla="*/ 356 w 462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0">
                  <a:moveTo>
                    <a:pt x="356" y="0"/>
                  </a:moveTo>
                  <a:lnTo>
                    <a:pt x="462" y="28"/>
                  </a:lnTo>
                  <a:lnTo>
                    <a:pt x="408" y="116"/>
                  </a:lnTo>
                  <a:lnTo>
                    <a:pt x="356" y="142"/>
                  </a:lnTo>
                  <a:lnTo>
                    <a:pt x="307" y="171"/>
                  </a:lnTo>
                  <a:lnTo>
                    <a:pt x="262" y="203"/>
                  </a:lnTo>
                  <a:lnTo>
                    <a:pt x="221" y="239"/>
                  </a:lnTo>
                  <a:lnTo>
                    <a:pt x="185" y="277"/>
                  </a:lnTo>
                  <a:lnTo>
                    <a:pt x="156" y="314"/>
                  </a:lnTo>
                  <a:lnTo>
                    <a:pt x="135" y="351"/>
                  </a:lnTo>
                  <a:lnTo>
                    <a:pt x="122" y="387"/>
                  </a:lnTo>
                  <a:lnTo>
                    <a:pt x="119" y="417"/>
                  </a:lnTo>
                  <a:lnTo>
                    <a:pt x="124" y="439"/>
                  </a:lnTo>
                  <a:lnTo>
                    <a:pt x="133" y="459"/>
                  </a:lnTo>
                  <a:lnTo>
                    <a:pt x="151" y="475"/>
                  </a:lnTo>
                  <a:lnTo>
                    <a:pt x="174" y="485"/>
                  </a:lnTo>
                  <a:lnTo>
                    <a:pt x="202" y="490"/>
                  </a:lnTo>
                  <a:lnTo>
                    <a:pt x="190" y="490"/>
                  </a:lnTo>
                  <a:lnTo>
                    <a:pt x="179" y="488"/>
                  </a:lnTo>
                  <a:lnTo>
                    <a:pt x="158" y="485"/>
                  </a:lnTo>
                  <a:lnTo>
                    <a:pt x="141" y="482"/>
                  </a:lnTo>
                  <a:lnTo>
                    <a:pt x="125" y="478"/>
                  </a:lnTo>
                  <a:lnTo>
                    <a:pt x="109" y="473"/>
                  </a:lnTo>
                  <a:lnTo>
                    <a:pt x="88" y="469"/>
                  </a:lnTo>
                  <a:lnTo>
                    <a:pt x="73" y="462"/>
                  </a:lnTo>
                  <a:lnTo>
                    <a:pt x="57" y="456"/>
                  </a:lnTo>
                  <a:lnTo>
                    <a:pt x="33" y="443"/>
                  </a:lnTo>
                  <a:lnTo>
                    <a:pt x="15" y="423"/>
                  </a:lnTo>
                  <a:lnTo>
                    <a:pt x="3" y="400"/>
                  </a:lnTo>
                  <a:lnTo>
                    <a:pt x="0" y="371"/>
                  </a:lnTo>
                  <a:lnTo>
                    <a:pt x="3" y="338"/>
                  </a:lnTo>
                  <a:lnTo>
                    <a:pt x="18" y="298"/>
                  </a:lnTo>
                  <a:lnTo>
                    <a:pt x="39" y="257"/>
                  </a:lnTo>
                  <a:lnTo>
                    <a:pt x="68" y="216"/>
                  </a:lnTo>
                  <a:lnTo>
                    <a:pt x="106" y="174"/>
                  </a:lnTo>
                  <a:lnTo>
                    <a:pt x="148" y="135"/>
                  </a:lnTo>
                  <a:lnTo>
                    <a:pt x="193" y="96"/>
                  </a:lnTo>
                  <a:lnTo>
                    <a:pt x="245" y="60"/>
                  </a:lnTo>
                  <a:lnTo>
                    <a:pt x="299" y="28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reeform 189"/>
            <p:cNvSpPr>
              <a:spLocks/>
            </p:cNvSpPr>
            <p:nvPr/>
          </p:nvSpPr>
          <p:spPr bwMode="auto">
            <a:xfrm>
              <a:off x="638671" y="3072452"/>
              <a:ext cx="465323" cy="463477"/>
            </a:xfrm>
            <a:custGeom>
              <a:avLst/>
              <a:gdLst>
                <a:gd name="T0" fmla="*/ 172 w 252"/>
                <a:gd name="T1" fmla="*/ 0 h 251"/>
                <a:gd name="T2" fmla="*/ 252 w 252"/>
                <a:gd name="T3" fmla="*/ 16 h 251"/>
                <a:gd name="T4" fmla="*/ 218 w 252"/>
                <a:gd name="T5" fmla="*/ 88 h 251"/>
                <a:gd name="T6" fmla="*/ 193 w 252"/>
                <a:gd name="T7" fmla="*/ 101 h 251"/>
                <a:gd name="T8" fmla="*/ 170 w 252"/>
                <a:gd name="T9" fmla="*/ 117 h 251"/>
                <a:gd name="T10" fmla="*/ 153 w 252"/>
                <a:gd name="T11" fmla="*/ 133 h 251"/>
                <a:gd name="T12" fmla="*/ 140 w 252"/>
                <a:gd name="T13" fmla="*/ 153 h 251"/>
                <a:gd name="T14" fmla="*/ 131 w 252"/>
                <a:gd name="T15" fmla="*/ 171 h 251"/>
                <a:gd name="T16" fmla="*/ 131 w 252"/>
                <a:gd name="T17" fmla="*/ 171 h 251"/>
                <a:gd name="T18" fmla="*/ 131 w 252"/>
                <a:gd name="T19" fmla="*/ 171 h 251"/>
                <a:gd name="T20" fmla="*/ 130 w 252"/>
                <a:gd name="T21" fmla="*/ 177 h 251"/>
                <a:gd name="T22" fmla="*/ 130 w 252"/>
                <a:gd name="T23" fmla="*/ 184 h 251"/>
                <a:gd name="T24" fmla="*/ 131 w 252"/>
                <a:gd name="T25" fmla="*/ 189 h 251"/>
                <a:gd name="T26" fmla="*/ 133 w 252"/>
                <a:gd name="T27" fmla="*/ 192 h 251"/>
                <a:gd name="T28" fmla="*/ 143 w 252"/>
                <a:gd name="T29" fmla="*/ 203 h 251"/>
                <a:gd name="T30" fmla="*/ 159 w 252"/>
                <a:gd name="T31" fmla="*/ 210 h 251"/>
                <a:gd name="T32" fmla="*/ 177 w 252"/>
                <a:gd name="T33" fmla="*/ 215 h 251"/>
                <a:gd name="T34" fmla="*/ 201 w 252"/>
                <a:gd name="T35" fmla="*/ 215 h 251"/>
                <a:gd name="T36" fmla="*/ 198 w 252"/>
                <a:gd name="T37" fmla="*/ 216 h 251"/>
                <a:gd name="T38" fmla="*/ 185 w 252"/>
                <a:gd name="T39" fmla="*/ 221 h 251"/>
                <a:gd name="T40" fmla="*/ 177 w 252"/>
                <a:gd name="T41" fmla="*/ 226 h 251"/>
                <a:gd name="T42" fmla="*/ 170 w 252"/>
                <a:gd name="T43" fmla="*/ 228 h 251"/>
                <a:gd name="T44" fmla="*/ 164 w 252"/>
                <a:gd name="T45" fmla="*/ 231 h 251"/>
                <a:gd name="T46" fmla="*/ 162 w 252"/>
                <a:gd name="T47" fmla="*/ 231 h 251"/>
                <a:gd name="T48" fmla="*/ 125 w 252"/>
                <a:gd name="T49" fmla="*/ 242 h 251"/>
                <a:gd name="T50" fmla="*/ 91 w 252"/>
                <a:gd name="T51" fmla="*/ 249 h 251"/>
                <a:gd name="T52" fmla="*/ 62 w 252"/>
                <a:gd name="T53" fmla="*/ 251 h 251"/>
                <a:gd name="T54" fmla="*/ 37 w 252"/>
                <a:gd name="T55" fmla="*/ 246 h 251"/>
                <a:gd name="T56" fmla="*/ 18 w 252"/>
                <a:gd name="T57" fmla="*/ 236 h 251"/>
                <a:gd name="T58" fmla="*/ 5 w 252"/>
                <a:gd name="T59" fmla="*/ 221 h 251"/>
                <a:gd name="T60" fmla="*/ 0 w 252"/>
                <a:gd name="T61" fmla="*/ 200 h 251"/>
                <a:gd name="T62" fmla="*/ 1 w 252"/>
                <a:gd name="T63" fmla="*/ 177 h 251"/>
                <a:gd name="T64" fmla="*/ 13 w 252"/>
                <a:gd name="T65" fmla="*/ 146 h 251"/>
                <a:gd name="T66" fmla="*/ 34 w 252"/>
                <a:gd name="T67" fmla="*/ 116 h 251"/>
                <a:gd name="T68" fmla="*/ 60 w 252"/>
                <a:gd name="T69" fmla="*/ 83 h 251"/>
                <a:gd name="T70" fmla="*/ 94 w 252"/>
                <a:gd name="T71" fmla="*/ 52 h 251"/>
                <a:gd name="T72" fmla="*/ 131 w 252"/>
                <a:gd name="T73" fmla="*/ 24 h 251"/>
                <a:gd name="T74" fmla="*/ 172 w 252"/>
                <a:gd name="T7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" h="251">
                  <a:moveTo>
                    <a:pt x="172" y="0"/>
                  </a:moveTo>
                  <a:lnTo>
                    <a:pt x="252" y="16"/>
                  </a:lnTo>
                  <a:lnTo>
                    <a:pt x="218" y="88"/>
                  </a:lnTo>
                  <a:lnTo>
                    <a:pt x="193" y="101"/>
                  </a:lnTo>
                  <a:lnTo>
                    <a:pt x="170" y="117"/>
                  </a:lnTo>
                  <a:lnTo>
                    <a:pt x="153" y="133"/>
                  </a:lnTo>
                  <a:lnTo>
                    <a:pt x="140" y="153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0" y="177"/>
                  </a:lnTo>
                  <a:lnTo>
                    <a:pt x="130" y="184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43" y="203"/>
                  </a:lnTo>
                  <a:lnTo>
                    <a:pt x="159" y="210"/>
                  </a:lnTo>
                  <a:lnTo>
                    <a:pt x="177" y="215"/>
                  </a:lnTo>
                  <a:lnTo>
                    <a:pt x="201" y="215"/>
                  </a:lnTo>
                  <a:lnTo>
                    <a:pt x="198" y="216"/>
                  </a:lnTo>
                  <a:lnTo>
                    <a:pt x="185" y="221"/>
                  </a:lnTo>
                  <a:lnTo>
                    <a:pt x="177" y="226"/>
                  </a:lnTo>
                  <a:lnTo>
                    <a:pt x="170" y="228"/>
                  </a:lnTo>
                  <a:lnTo>
                    <a:pt x="164" y="231"/>
                  </a:lnTo>
                  <a:lnTo>
                    <a:pt x="162" y="231"/>
                  </a:lnTo>
                  <a:lnTo>
                    <a:pt x="125" y="242"/>
                  </a:lnTo>
                  <a:lnTo>
                    <a:pt x="91" y="249"/>
                  </a:lnTo>
                  <a:lnTo>
                    <a:pt x="62" y="251"/>
                  </a:lnTo>
                  <a:lnTo>
                    <a:pt x="37" y="246"/>
                  </a:lnTo>
                  <a:lnTo>
                    <a:pt x="18" y="236"/>
                  </a:lnTo>
                  <a:lnTo>
                    <a:pt x="5" y="221"/>
                  </a:lnTo>
                  <a:lnTo>
                    <a:pt x="0" y="200"/>
                  </a:lnTo>
                  <a:lnTo>
                    <a:pt x="1" y="177"/>
                  </a:lnTo>
                  <a:lnTo>
                    <a:pt x="13" y="146"/>
                  </a:lnTo>
                  <a:lnTo>
                    <a:pt x="34" y="116"/>
                  </a:lnTo>
                  <a:lnTo>
                    <a:pt x="60" y="83"/>
                  </a:lnTo>
                  <a:lnTo>
                    <a:pt x="94" y="52"/>
                  </a:lnTo>
                  <a:lnTo>
                    <a:pt x="131" y="2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68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Catálogo Corporativo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51" y="1287355"/>
            <a:ext cx="6285576" cy="50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4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SWAGGER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3" y="1337481"/>
            <a:ext cx="10311113" cy="446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ENDPOINT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33" y="850517"/>
            <a:ext cx="8761792" cy="5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Teste ENDPOINT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24" y="1009933"/>
            <a:ext cx="5953210" cy="53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4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ARQUITETURA BANCO DO BRASIL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46523" y="2571536"/>
            <a:ext cx="2066422" cy="9144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FRONT-END</a:t>
            </a:r>
          </a:p>
          <a:p>
            <a:pPr algn="ctr"/>
            <a:r>
              <a:rPr lang="pt-BR" sz="1400" dirty="0" smtClean="0"/>
              <a:t>(</a:t>
            </a:r>
            <a:r>
              <a:rPr lang="pt-BR" sz="1400" dirty="0" err="1" smtClean="0"/>
              <a:t>AngularJS</a:t>
            </a:r>
            <a:r>
              <a:rPr lang="pt-BR" sz="1400" dirty="0" smtClean="0"/>
              <a:t>)</a:t>
            </a:r>
          </a:p>
          <a:p>
            <a:pPr algn="ctr"/>
            <a:r>
              <a:rPr lang="pt-BR" sz="1400" dirty="0" smtClean="0"/>
              <a:t>Projeto Estático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5039474" y="2571536"/>
            <a:ext cx="2066422" cy="9144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ENDPOINT</a:t>
            </a:r>
          </a:p>
          <a:p>
            <a:pPr algn="ctr"/>
            <a:r>
              <a:rPr lang="pt-BR" sz="1400" dirty="0" smtClean="0"/>
              <a:t>(</a:t>
            </a:r>
            <a:r>
              <a:rPr lang="pt-BR" sz="1400" dirty="0"/>
              <a:t>SWAGGER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9583086" y="2571536"/>
            <a:ext cx="2066422" cy="9144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OPERAÇÃO </a:t>
            </a:r>
            <a:r>
              <a:rPr lang="pt-BR" dirty="0" smtClean="0"/>
              <a:t>IIB</a:t>
            </a:r>
          </a:p>
          <a:p>
            <a:pPr algn="ctr"/>
            <a:r>
              <a:rPr lang="pt-BR" sz="1400" dirty="0" smtClean="0"/>
              <a:t>(</a:t>
            </a:r>
            <a:r>
              <a:rPr lang="pt-BR" sz="1400" dirty="0"/>
              <a:t>COBOL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15" name="Seta para a direita 14"/>
          <p:cNvSpPr/>
          <p:nvPr/>
        </p:nvSpPr>
        <p:spPr>
          <a:xfrm>
            <a:off x="3183907" y="2701187"/>
            <a:ext cx="1410272" cy="232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3183907" y="3110621"/>
            <a:ext cx="1410272" cy="232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7551191" y="2673892"/>
            <a:ext cx="1410272" cy="232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0800000">
            <a:off x="7551191" y="3083326"/>
            <a:ext cx="1410272" cy="232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45660" y="1528549"/>
            <a:ext cx="11723427" cy="4531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761652" y="1643803"/>
            <a:ext cx="269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Arquitetura plataforma 3.0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5039474" y="4459454"/>
            <a:ext cx="2066422" cy="9144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APOIO FRONT</a:t>
            </a:r>
            <a:endParaRPr lang="pt-BR" sz="1400" dirty="0" smtClean="0"/>
          </a:p>
          <a:p>
            <a:pPr algn="ctr"/>
            <a:r>
              <a:rPr lang="pt-BR" sz="1400" dirty="0" smtClean="0"/>
              <a:t>Projeto API</a:t>
            </a:r>
            <a:endParaRPr lang="pt-BR" sz="1400" dirty="0"/>
          </a:p>
        </p:txBody>
      </p:sp>
      <p:sp>
        <p:nvSpPr>
          <p:cNvPr id="23" name="Seta para a direita 22"/>
          <p:cNvSpPr/>
          <p:nvPr/>
        </p:nvSpPr>
        <p:spPr>
          <a:xfrm rot="16200000">
            <a:off x="5690572" y="3851143"/>
            <a:ext cx="764227" cy="243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2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65008F-FBC4-6744-8181-103A43E4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466" y="385598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Arquitetura usada no Banco do Brasil</a:t>
            </a:r>
            <a:endParaRPr lang="x-none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2F4813-F233-6849-923C-1786640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48" y="1135691"/>
            <a:ext cx="3168743" cy="5351790"/>
          </a:xfrm>
          <a:prstGeom prst="rect">
            <a:avLst/>
          </a:prstGeom>
        </p:spPr>
      </p:pic>
      <p:grpSp>
        <p:nvGrpSpPr>
          <p:cNvPr id="29" name="Grupo 28"/>
          <p:cNvGrpSpPr/>
          <p:nvPr/>
        </p:nvGrpSpPr>
        <p:grpSpPr>
          <a:xfrm>
            <a:off x="5537048" y="1678675"/>
            <a:ext cx="5736004" cy="3432776"/>
            <a:chOff x="245660" y="1528549"/>
            <a:chExt cx="11723427" cy="4531057"/>
          </a:xfrm>
        </p:grpSpPr>
        <p:sp>
          <p:nvSpPr>
            <p:cNvPr id="18" name="Retângulo 17"/>
            <p:cNvSpPr/>
            <p:nvPr/>
          </p:nvSpPr>
          <p:spPr>
            <a:xfrm>
              <a:off x="446523" y="2571536"/>
              <a:ext cx="2066422" cy="91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FRONT-END</a:t>
              </a:r>
            </a:p>
            <a:p>
              <a:pPr algn="ctr"/>
              <a:r>
                <a:rPr lang="pt-BR" sz="1400" dirty="0" smtClean="0"/>
                <a:t>(</a:t>
              </a:r>
              <a:r>
                <a:rPr lang="pt-BR" sz="1400" dirty="0" err="1" smtClean="0"/>
                <a:t>AngularJS</a:t>
              </a:r>
              <a:r>
                <a:rPr lang="pt-BR" sz="1400" dirty="0" smtClean="0"/>
                <a:t>)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039474" y="2571536"/>
              <a:ext cx="2066422" cy="91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ENDPOINT</a:t>
              </a:r>
            </a:p>
            <a:p>
              <a:pPr algn="ctr"/>
              <a:r>
                <a:rPr lang="pt-BR" sz="1400" dirty="0" smtClean="0"/>
                <a:t>(</a:t>
              </a:r>
              <a:r>
                <a:rPr lang="pt-BR" sz="1400" dirty="0"/>
                <a:t>SWAGGER</a:t>
              </a:r>
              <a:r>
                <a:rPr lang="pt-BR" sz="1400" dirty="0" smtClean="0"/>
                <a:t>)</a:t>
              </a:r>
              <a:endParaRPr lang="pt-BR" sz="1400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9583086" y="2571536"/>
              <a:ext cx="2066422" cy="91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OPERAÇÃO </a:t>
              </a:r>
              <a:r>
                <a:rPr lang="pt-BR" sz="1400" dirty="0" smtClean="0"/>
                <a:t>IIB</a:t>
              </a:r>
            </a:p>
            <a:p>
              <a:pPr algn="ctr"/>
              <a:r>
                <a:rPr lang="pt-BR" sz="1400" dirty="0" smtClean="0"/>
                <a:t>(</a:t>
              </a:r>
              <a:r>
                <a:rPr lang="pt-BR" sz="1400" dirty="0"/>
                <a:t>COBOL</a:t>
              </a:r>
              <a:r>
                <a:rPr lang="pt-BR" sz="1400" dirty="0" smtClean="0"/>
                <a:t>)</a:t>
              </a:r>
              <a:endParaRPr lang="pt-BR" sz="1400" dirty="0"/>
            </a:p>
          </p:txBody>
        </p:sp>
        <p:sp>
          <p:nvSpPr>
            <p:cNvPr id="21" name="Seta para a direita 20"/>
            <p:cNvSpPr/>
            <p:nvPr/>
          </p:nvSpPr>
          <p:spPr>
            <a:xfrm>
              <a:off x="3183907" y="2701187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 para a direita 21"/>
            <p:cNvSpPr/>
            <p:nvPr/>
          </p:nvSpPr>
          <p:spPr>
            <a:xfrm rot="10800000">
              <a:off x="3183907" y="3110621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 para a direita 22"/>
            <p:cNvSpPr/>
            <p:nvPr/>
          </p:nvSpPr>
          <p:spPr>
            <a:xfrm>
              <a:off x="7551191" y="2673892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 para a direita 23"/>
            <p:cNvSpPr/>
            <p:nvPr/>
          </p:nvSpPr>
          <p:spPr>
            <a:xfrm rot="10800000">
              <a:off x="7551191" y="3083326"/>
              <a:ext cx="1410272" cy="2320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5660" y="1528549"/>
              <a:ext cx="11723427" cy="4531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666721" y="1660431"/>
              <a:ext cx="2691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Arquitetura plataforma 3.0</a:t>
              </a:r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039474" y="4459454"/>
              <a:ext cx="2066422" cy="91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APOIO FRONT</a:t>
              </a:r>
            </a:p>
            <a:p>
              <a:pPr algn="ctr"/>
              <a:r>
                <a:rPr lang="pt-BR" sz="1400" dirty="0" smtClean="0"/>
                <a:t>Projeto API</a:t>
              </a:r>
              <a:endParaRPr lang="pt-BR" sz="1400" dirty="0"/>
            </a:p>
          </p:txBody>
        </p:sp>
        <p:sp>
          <p:nvSpPr>
            <p:cNvPr id="28" name="Seta para a direita 27"/>
            <p:cNvSpPr/>
            <p:nvPr/>
          </p:nvSpPr>
          <p:spPr>
            <a:xfrm rot="16200000">
              <a:off x="5690572" y="3851143"/>
              <a:ext cx="764227" cy="2431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Retângulo 29"/>
          <p:cNvSpPr/>
          <p:nvPr/>
        </p:nvSpPr>
        <p:spPr>
          <a:xfrm>
            <a:off x="5585449" y="2058400"/>
            <a:ext cx="1171343" cy="1475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689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E554CA7442EF46A417A6F50A9C26E5" ma:contentTypeVersion="2" ma:contentTypeDescription="Create a new document." ma:contentTypeScope="" ma:versionID="5d1818f2b81c350a177ff4da456ed742">
  <xsd:schema xmlns:xsd="http://www.w3.org/2001/XMLSchema" xmlns:xs="http://www.w3.org/2001/XMLSchema" xmlns:p="http://schemas.microsoft.com/office/2006/metadata/properties" xmlns:ns2="24940674-bb67-4346-a152-8aff1355a193" targetNamespace="http://schemas.microsoft.com/office/2006/metadata/properties" ma:root="true" ma:fieldsID="00449723359bbd9684d0122c770df404" ns2:_="">
    <xsd:import namespace="24940674-bb67-4346-a152-8aff1355a1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0674-bb67-4346-a152-8aff1355a1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B2AE7D-829A-447E-ABA4-0BA03DB46D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940674-bb67-4346-a152-8aff1355a1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63C557-FC66-4609-ABC6-9E626ABB414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4940674-bb67-4346-a152-8aff1355a19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EDE58D-AF84-4F90-AE97-4CB6F4D5E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31507</TotalTime>
  <Words>571</Words>
  <Application>Microsoft Office PowerPoint</Application>
  <PresentationFormat>Widescreen</PresentationFormat>
  <Paragraphs>132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Stefanini</dc:creator>
  <cp:lastModifiedBy>Conta da Microsoft</cp:lastModifiedBy>
  <cp:revision>481</cp:revision>
  <dcterms:modified xsi:type="dcterms:W3CDTF">2020-03-13T19:00:08Z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0x010100E2E554CA7442EF46A417A6F50A9C26E5</vt:lpwstr>
  </property>
</Properties>
</file>