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79" r:id="rId2"/>
    <p:sldId id="306" r:id="rId3"/>
    <p:sldId id="280" r:id="rId4"/>
    <p:sldId id="281" r:id="rId5"/>
    <p:sldId id="295" r:id="rId6"/>
    <p:sldId id="296" r:id="rId7"/>
    <p:sldId id="297" r:id="rId8"/>
    <p:sldId id="309" r:id="rId9"/>
    <p:sldId id="298" r:id="rId10"/>
    <p:sldId id="303" r:id="rId11"/>
    <p:sldId id="304" r:id="rId12"/>
    <p:sldId id="310" r:id="rId13"/>
    <p:sldId id="299" r:id="rId14"/>
    <p:sldId id="300" r:id="rId15"/>
    <p:sldId id="301" r:id="rId16"/>
    <p:sldId id="307" r:id="rId17"/>
    <p:sldId id="308" r:id="rId1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4660"/>
  </p:normalViewPr>
  <p:slideViewPr>
    <p:cSldViewPr>
      <p:cViewPr varScale="1">
        <p:scale>
          <a:sx n="56" d="100"/>
          <a:sy n="56" d="100"/>
        </p:scale>
        <p:origin x="72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6AAE4-EF4D-4C82-8EAA-D1188FC8F7D3}" type="datetimeFigureOut">
              <a:rPr lang="pt-BR" smtClean="0"/>
              <a:pPr/>
              <a:t>26/06/2019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DC1ED-37D0-48AE-8B4C-9BC157BA91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2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B00F-ABFE-4796-B6F5-3D4124057B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8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CDA2-0A9A-469B-8EB7-AD4144908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D1250-234A-4BDB-990F-9D73387116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5FB6-BDB8-4712-A840-20AE1E03C8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C93E3-63EC-43C0-9E1E-7D3412D54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F86B-55FF-4BC9-8F8E-1CB1E4D37B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53B4-D931-42AE-8E53-789F1254CB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8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CAED-2AD2-4CF6-A0EF-30FD2325D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AF7-6604-4050-851A-CA6BF71F3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A4B0C-ACEF-450D-95BC-DB7014677E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2E7D-3BAF-4C11-91D8-B785D15EA1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A439AD2-E3D2-4A09-AD62-E11A43DDA9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0384" y="836712"/>
            <a:ext cx="7074024" cy="4272557"/>
          </a:xfrm>
        </p:spPr>
        <p:txBody>
          <a:bodyPr/>
          <a:lstStyle/>
          <a:p>
            <a:r>
              <a:rPr lang="pt-BR" dirty="0"/>
              <a:t>Raciocínio Baseado em Casos</a:t>
            </a:r>
            <a:r>
              <a:rPr lang="pt-BR" sz="8800" dirty="0"/>
              <a:t/>
            </a:r>
            <a:br>
              <a:rPr lang="pt-BR" sz="8800" dirty="0"/>
            </a:b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8396" y="4651474"/>
            <a:ext cx="6858000" cy="1682087"/>
          </a:xfrm>
        </p:spPr>
        <p:txBody>
          <a:bodyPr/>
          <a:lstStyle/>
          <a:p>
            <a:r>
              <a:rPr lang="pt-BR" sz="2800" dirty="0"/>
              <a:t>Douglas Portugal de Oliveira </a:t>
            </a:r>
          </a:p>
          <a:p>
            <a:r>
              <a:rPr lang="pt-BR" sz="2800" dirty="0"/>
              <a:t>Letícia </a:t>
            </a:r>
            <a:r>
              <a:rPr lang="pt-BR" sz="2800" dirty="0" err="1"/>
              <a:t>Woelfer</a:t>
            </a:r>
            <a:r>
              <a:rPr lang="pt-BR" sz="2800" dirty="0"/>
              <a:t> de Oliveira</a:t>
            </a:r>
          </a:p>
          <a:p>
            <a:r>
              <a:rPr lang="pt-BR" sz="2800" dirty="0"/>
              <a:t>Joana Cristina </a:t>
            </a:r>
            <a:r>
              <a:rPr lang="pt-BR" sz="2800" dirty="0" err="1"/>
              <a:t>Tietjen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9192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9600" dirty="0"/>
              <a:t> Vale a pena?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10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3900" dirty="0"/>
              <a:t> Sim!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87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8229600" cy="1143000"/>
          </a:xfrm>
        </p:spPr>
        <p:txBody>
          <a:bodyPr/>
          <a:lstStyle/>
          <a:p>
            <a:r>
              <a:rPr lang="pt-BR" dirty="0"/>
              <a:t>O que é viável e inviável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Viável</a:t>
            </a:r>
            <a:endParaRPr lang="pt-BR" dirty="0" smtClean="0"/>
          </a:p>
          <a:p>
            <a:r>
              <a:rPr lang="pt-BR" dirty="0" smtClean="0"/>
              <a:t>RBC oferece varias vantagens a problemas com restrições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32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79116"/>
          </a:xfrm>
        </p:spPr>
        <p:txBody>
          <a:bodyPr/>
          <a:lstStyle/>
          <a:p>
            <a:r>
              <a:rPr lang="pt-BR" dirty="0"/>
              <a:t>Estado da arte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2060848"/>
            <a:ext cx="7111102" cy="297242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9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51124"/>
          </a:xfrm>
        </p:spPr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algn="just"/>
            <a:r>
              <a:rPr lang="pt-BR" dirty="0" smtClean="0"/>
              <a:t>Inovação em RBC</a:t>
            </a:r>
          </a:p>
          <a:p>
            <a:pPr algn="just"/>
            <a:r>
              <a:rPr lang="pt-BR" dirty="0" smtClean="0"/>
              <a:t>Invernos de IA</a:t>
            </a:r>
          </a:p>
          <a:p>
            <a:pPr algn="just"/>
            <a:r>
              <a:rPr lang="pt-BR" dirty="0" smtClean="0"/>
              <a:t>Paradigma de complexidade </a:t>
            </a:r>
          </a:p>
          <a:p>
            <a:pPr algn="just"/>
            <a:r>
              <a:rPr lang="pt-BR" dirty="0" smtClean="0"/>
              <a:t>Medo cultural</a:t>
            </a:r>
          </a:p>
          <a:p>
            <a:pPr algn="just"/>
            <a:r>
              <a:rPr lang="pt-BR" dirty="0" smtClean="0"/>
              <a:t>Confiança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Aplicável em varias áreas</a:t>
            </a:r>
          </a:p>
          <a:p>
            <a:pPr algn="just"/>
            <a:r>
              <a:rPr lang="pt-BR" dirty="0"/>
              <a:t>Reduz tempo de tratativa</a:t>
            </a:r>
          </a:p>
          <a:p>
            <a:pPr algn="just"/>
            <a:r>
              <a:rPr lang="pt-BR" dirty="0"/>
              <a:t>Reduz a complexidade </a:t>
            </a:r>
          </a:p>
          <a:p>
            <a:pPr algn="just"/>
            <a:r>
              <a:rPr lang="pt-BR" dirty="0"/>
              <a:t>Eleva a assertividade </a:t>
            </a:r>
          </a:p>
          <a:p>
            <a:pPr algn="just"/>
            <a:r>
              <a:rPr lang="pt-BR" dirty="0"/>
              <a:t>Possibilita automação</a:t>
            </a:r>
          </a:p>
          <a:p>
            <a:pPr algn="just"/>
            <a:r>
              <a:rPr lang="pt-BR" dirty="0"/>
              <a:t>Vantagens sob sistemas especialistas</a:t>
            </a:r>
          </a:p>
          <a:p>
            <a:pPr algn="just"/>
            <a:r>
              <a:rPr lang="pt-BR" dirty="0"/>
              <a:t>Quanto mais usado, mais capacitado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9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Duvidas?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pic>
        <p:nvPicPr>
          <p:cNvPr id="6" name="falling down Penrose Stai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1720" y="1916832"/>
            <a:ext cx="4968577" cy="36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6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0384" y="836712"/>
            <a:ext cx="7074024" cy="4272557"/>
          </a:xfrm>
        </p:spPr>
        <p:txBody>
          <a:bodyPr/>
          <a:lstStyle/>
          <a:p>
            <a:r>
              <a:rPr lang="pt-BR" dirty="0"/>
              <a:t>Raciocínio baseado em casos</a:t>
            </a:r>
            <a:r>
              <a:rPr lang="pt-BR" sz="8800" dirty="0"/>
              <a:t/>
            </a:r>
            <a:br>
              <a:rPr lang="pt-BR" sz="8800" dirty="0"/>
            </a:b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8396" y="4651474"/>
            <a:ext cx="6858000" cy="1682087"/>
          </a:xfrm>
        </p:spPr>
        <p:txBody>
          <a:bodyPr/>
          <a:lstStyle/>
          <a:p>
            <a:r>
              <a:rPr lang="pt-BR" sz="2800" dirty="0"/>
              <a:t>Douglas Portugal de Oliveira </a:t>
            </a:r>
          </a:p>
          <a:p>
            <a:r>
              <a:rPr lang="pt-BR" sz="2800" dirty="0"/>
              <a:t>Letícia </a:t>
            </a:r>
            <a:r>
              <a:rPr lang="pt-BR" sz="2800" dirty="0" err="1"/>
              <a:t>Woelfer</a:t>
            </a:r>
            <a:r>
              <a:rPr lang="pt-BR" sz="2800" dirty="0"/>
              <a:t> de Oliveira</a:t>
            </a:r>
          </a:p>
          <a:p>
            <a:r>
              <a:rPr lang="pt-BR" sz="2800" dirty="0"/>
              <a:t>Joana Cristina </a:t>
            </a:r>
            <a:r>
              <a:rPr lang="pt-BR" sz="2800" dirty="0" err="1"/>
              <a:t>Tietjen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1446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8229600" cy="1143000"/>
          </a:xfrm>
        </p:spPr>
        <p:txBody>
          <a:bodyPr/>
          <a:lstStyle/>
          <a:p>
            <a:r>
              <a:rPr lang="pt-BR" dirty="0"/>
              <a:t>Conhecimento sobre RBC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pic>
        <p:nvPicPr>
          <p:cNvPr id="6" name="falling down Penrose Stai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1720" y="1916832"/>
            <a:ext cx="4968577" cy="36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4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Crescimento exponencial na tomada de decisões</a:t>
            </a:r>
          </a:p>
          <a:p>
            <a:pPr lvl="1"/>
            <a:r>
              <a:rPr lang="pt-BR" dirty="0"/>
              <a:t>Ambientes complexos e dinâmicos</a:t>
            </a:r>
          </a:p>
          <a:p>
            <a:pPr lvl="1"/>
            <a:r>
              <a:rPr lang="pt-BR" dirty="0"/>
              <a:t>Necessidade de agilidade</a:t>
            </a:r>
          </a:p>
          <a:p>
            <a:pPr lvl="1"/>
            <a:r>
              <a:rPr lang="pt-BR" dirty="0"/>
              <a:t>Os mais rápidos ganhando espaço no gap dos mais lentos</a:t>
            </a:r>
          </a:p>
          <a:p>
            <a:pPr lvl="1"/>
            <a:r>
              <a:rPr lang="pt-BR" dirty="0"/>
              <a:t>Automação</a:t>
            </a:r>
          </a:p>
          <a:p>
            <a:pPr lvl="1"/>
            <a:r>
              <a:rPr lang="pt-BR" dirty="0"/>
              <a:t>Ganho de assertividade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FB22D68E-5544-4C66-B676-1E7584CC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Dados de mercado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22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Áreas beneficiadas</a:t>
            </a:r>
          </a:p>
          <a:p>
            <a:pPr lvl="1"/>
            <a:r>
              <a:rPr lang="pt-BR" dirty="0"/>
              <a:t>Medicina</a:t>
            </a:r>
          </a:p>
          <a:p>
            <a:pPr lvl="1"/>
            <a:r>
              <a:rPr lang="pt-BR" dirty="0"/>
              <a:t>Biologia</a:t>
            </a:r>
          </a:p>
          <a:p>
            <a:pPr lvl="1"/>
            <a:r>
              <a:rPr lang="pt-BR" dirty="0"/>
              <a:t>Finanças </a:t>
            </a:r>
          </a:p>
          <a:p>
            <a:pPr lvl="1"/>
            <a:r>
              <a:rPr lang="pt-BR" dirty="0"/>
              <a:t>Marketing</a:t>
            </a:r>
          </a:p>
          <a:p>
            <a:pPr lvl="1"/>
            <a:r>
              <a:rPr lang="pt-BR" dirty="0"/>
              <a:t>...</a:t>
            </a:r>
          </a:p>
          <a:p>
            <a:pPr marL="457200" lvl="1" indent="0">
              <a:buNone/>
            </a:pPr>
            <a:r>
              <a:rPr lang="pt-BR" dirty="0"/>
              <a:t>Qualquer uma que possua dados!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*Dado &lt; Informação &lt; conhecimento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0779D6B0-3A91-4CDC-8DA2-60EC6E2E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229600" cy="1143000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Só áreas de tecnologia?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21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229600" cy="1143000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Qual é a ideia de RBC?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Auxiliar em Problemas de grande complexidade</a:t>
            </a:r>
          </a:p>
          <a:p>
            <a:pPr lvl="1"/>
            <a:r>
              <a:rPr lang="pt-BR" dirty="0"/>
              <a:t>Automatizar atividades logicas repetitivas</a:t>
            </a:r>
          </a:p>
          <a:p>
            <a:pPr lvl="1"/>
            <a:r>
              <a:rPr lang="pt-BR" dirty="0"/>
              <a:t>Ganhar tempo</a:t>
            </a:r>
          </a:p>
          <a:p>
            <a:pPr lvl="1"/>
            <a:r>
              <a:rPr lang="pt-BR" dirty="0"/>
              <a:t>Gerar impacto positivo nos níveis:</a:t>
            </a:r>
          </a:p>
          <a:p>
            <a:pPr lvl="2"/>
            <a:r>
              <a:rPr lang="pt-BR" dirty="0"/>
              <a:t>Operacional</a:t>
            </a:r>
          </a:p>
          <a:p>
            <a:pPr lvl="2"/>
            <a:r>
              <a:rPr lang="pt-BR" dirty="0"/>
              <a:t>Gerencial</a:t>
            </a:r>
          </a:p>
          <a:p>
            <a:pPr lvl="2"/>
            <a:r>
              <a:rPr lang="pt-BR" dirty="0"/>
              <a:t>Estratégico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25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RBC?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área da Inteligência Artificial (IA)</a:t>
            </a:r>
          </a:p>
          <a:p>
            <a:r>
              <a:rPr lang="pt-BR" dirty="0"/>
              <a:t>Pensar logicamente como pessoas</a:t>
            </a:r>
          </a:p>
          <a:p>
            <a:r>
              <a:rPr lang="pt-BR" dirty="0"/>
              <a:t>Encontrar similaridade</a:t>
            </a:r>
          </a:p>
          <a:p>
            <a:r>
              <a:rPr lang="pt-BR" dirty="0"/>
              <a:t>Adaptar soluções</a:t>
            </a:r>
          </a:p>
          <a:p>
            <a:r>
              <a:rPr lang="pt-BR" dirty="0"/>
              <a:t>Base de experiências passadas</a:t>
            </a:r>
          </a:p>
          <a:p>
            <a:r>
              <a:rPr lang="pt-BR" dirty="0"/>
              <a:t>Aprender a cada “caso” bem sucedido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07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RBC.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628800"/>
            <a:ext cx="7488832" cy="345638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5536" y="5568117"/>
            <a:ext cx="8640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pt-BR" sz="2000" dirty="0"/>
              <a:t>Christiane </a:t>
            </a:r>
            <a:r>
              <a:rPr lang="pt-BR" sz="2000" dirty="0" err="1"/>
              <a:t>Gresse</a:t>
            </a:r>
            <a:r>
              <a:rPr lang="pt-BR" sz="2000" dirty="0"/>
              <a:t> von </a:t>
            </a:r>
            <a:r>
              <a:rPr lang="pt-BR" sz="2000" dirty="0" err="1"/>
              <a:t>Wangenheim</a:t>
            </a:r>
            <a:r>
              <a:rPr lang="pt-BR" sz="2000" dirty="0"/>
              <a:t>; Aldo von </a:t>
            </a:r>
            <a:r>
              <a:rPr lang="pt-BR" sz="2000" dirty="0" err="1"/>
              <a:t>Wangenheim</a:t>
            </a:r>
            <a:r>
              <a:rPr lang="pt-BR" sz="2000" dirty="0"/>
              <a:t>, 2003, p.10</a:t>
            </a:r>
            <a:r>
              <a:rPr lang="en-US" sz="2000" dirty="0"/>
              <a:t>)</a:t>
            </a:r>
            <a:endParaRPr lang="pt-BR" sz="2000" dirty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419872" y="125946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Base de casos</a:t>
            </a:r>
          </a:p>
        </p:txBody>
      </p:sp>
    </p:spTree>
    <p:extLst>
      <p:ext uri="{BB962C8B-B14F-4D97-AF65-F5344CB8AC3E}">
        <p14:creationId xmlns:p14="http://schemas.microsoft.com/office/powerpoint/2010/main" val="180803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RBC.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5508414"/>
            <a:ext cx="8712968" cy="154503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(</a:t>
            </a:r>
            <a:r>
              <a:rPr lang="pt-BR" sz="2000" dirty="0"/>
              <a:t>Christiane </a:t>
            </a:r>
            <a:r>
              <a:rPr lang="pt-BR" sz="2000" dirty="0" err="1"/>
              <a:t>Gresse</a:t>
            </a:r>
            <a:r>
              <a:rPr lang="pt-BR" sz="2000" dirty="0"/>
              <a:t> von </a:t>
            </a:r>
            <a:r>
              <a:rPr lang="pt-BR" sz="2000" dirty="0" err="1"/>
              <a:t>Wangenheim</a:t>
            </a:r>
            <a:r>
              <a:rPr lang="pt-BR" sz="2000" dirty="0"/>
              <a:t>; Aldo von </a:t>
            </a:r>
            <a:r>
              <a:rPr lang="pt-BR" sz="2000" dirty="0" err="1"/>
              <a:t>Wangenheim</a:t>
            </a:r>
            <a:r>
              <a:rPr lang="pt-BR" sz="2000" dirty="0"/>
              <a:t>, 2003, p.15</a:t>
            </a:r>
            <a:r>
              <a:rPr lang="en-US" sz="2000" dirty="0"/>
              <a:t>)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39280" y="1552836"/>
            <a:ext cx="6673080" cy="38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6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8229600" cy="1143000"/>
          </a:xfrm>
        </p:spPr>
        <p:txBody>
          <a:bodyPr/>
          <a:lstStyle/>
          <a:p>
            <a:r>
              <a:rPr lang="pt-BR" dirty="0"/>
              <a:t>O que é viável e inviável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Inviável</a:t>
            </a:r>
            <a:endParaRPr lang="pt-BR" dirty="0" smtClean="0"/>
          </a:p>
          <a:p>
            <a:r>
              <a:rPr lang="pt-BR" dirty="0" smtClean="0"/>
              <a:t>Base </a:t>
            </a:r>
            <a:r>
              <a:rPr lang="pt-BR" dirty="0"/>
              <a:t>de casos é fundamental para que o RBC dê bons </a:t>
            </a:r>
            <a:r>
              <a:rPr lang="pt-BR" dirty="0" smtClean="0"/>
              <a:t>resultados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63726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274</Words>
  <Application>Microsoft Office PowerPoint</Application>
  <PresentationFormat>Apresentação na tela (4:3)</PresentationFormat>
  <Paragraphs>85</Paragraphs>
  <Slides>17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Design padrão</vt:lpstr>
      <vt:lpstr>Raciocínio Baseado em Casos </vt:lpstr>
      <vt:lpstr>Conhecimento sobre RBC</vt:lpstr>
      <vt:lpstr> Dados de mercado </vt:lpstr>
      <vt:lpstr> Só áreas de tecnologia? </vt:lpstr>
      <vt:lpstr> Qual é a ideia de RBC? </vt:lpstr>
      <vt:lpstr>O que é RBC?</vt:lpstr>
      <vt:lpstr>Como funciona RBC.</vt:lpstr>
      <vt:lpstr>Como funciona RBC.</vt:lpstr>
      <vt:lpstr>O que é viável e inviável</vt:lpstr>
      <vt:lpstr>Apresentação do PowerPoint</vt:lpstr>
      <vt:lpstr>Apresentação do PowerPoint</vt:lpstr>
      <vt:lpstr>O que é viável e inviável</vt:lpstr>
      <vt:lpstr>Estado da arte </vt:lpstr>
      <vt:lpstr>Dificuldades</vt:lpstr>
      <vt:lpstr>Conclusão</vt:lpstr>
      <vt:lpstr>Duvidas?</vt:lpstr>
      <vt:lpstr>Raciocínio baseado em casos 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Douglas Portugal de Oliveira</cp:lastModifiedBy>
  <cp:revision>80</cp:revision>
  <dcterms:created xsi:type="dcterms:W3CDTF">2012-05-08T00:10:24Z</dcterms:created>
  <dcterms:modified xsi:type="dcterms:W3CDTF">2019-06-26T16:51:46Z</dcterms:modified>
</cp:coreProperties>
</file>