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9" r:id="rId2"/>
    <p:sldId id="306" r:id="rId3"/>
    <p:sldId id="280" r:id="rId4"/>
    <p:sldId id="281" r:id="rId5"/>
    <p:sldId id="295" r:id="rId6"/>
    <p:sldId id="296" r:id="rId7"/>
    <p:sldId id="297" r:id="rId8"/>
    <p:sldId id="309" r:id="rId9"/>
    <p:sldId id="298" r:id="rId10"/>
    <p:sldId id="303" r:id="rId11"/>
    <p:sldId id="304" r:id="rId12"/>
    <p:sldId id="310" r:id="rId13"/>
    <p:sldId id="299" r:id="rId14"/>
    <p:sldId id="300" r:id="rId15"/>
    <p:sldId id="311" r:id="rId16"/>
    <p:sldId id="313" r:id="rId17"/>
    <p:sldId id="312" r:id="rId18"/>
    <p:sldId id="314" r:id="rId19"/>
    <p:sldId id="301" r:id="rId20"/>
    <p:sldId id="307" r:id="rId21"/>
    <p:sldId id="308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26/06/2019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/>
              <a:t> Vale a pena?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/>
              <a:t> Sim!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/>
              <a:t>O que é viável e inviável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Viável</a:t>
            </a:r>
          </a:p>
          <a:p>
            <a:r>
              <a:rPr lang="pt-BR" dirty="0" smtClean="0"/>
              <a:t>RBC oferece varias vantagens a problemas com restrições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/>
              <a:t>Estado da arte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060848"/>
            <a:ext cx="7111102" cy="297242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BR" dirty="0" smtClean="0"/>
              <a:t>Inovação em RBC</a:t>
            </a:r>
          </a:p>
          <a:p>
            <a:pPr algn="just"/>
            <a:r>
              <a:rPr lang="pt-BR" dirty="0" smtClean="0"/>
              <a:t>Invernos de IA</a:t>
            </a:r>
          </a:p>
          <a:p>
            <a:pPr algn="just"/>
            <a:r>
              <a:rPr lang="pt-BR" dirty="0" smtClean="0"/>
              <a:t>Paradigma de complexidade </a:t>
            </a:r>
          </a:p>
          <a:p>
            <a:pPr algn="just"/>
            <a:r>
              <a:rPr lang="pt-BR" dirty="0" smtClean="0"/>
              <a:t>Medo cultural</a:t>
            </a:r>
          </a:p>
          <a:p>
            <a:pPr algn="just"/>
            <a:r>
              <a:rPr lang="pt-BR" dirty="0" smtClean="0"/>
              <a:t>Confiança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Em qual tipo de cenário o RBC não poderia ser </a:t>
            </a:r>
            <a:r>
              <a:rPr lang="pt-BR" sz="2800" dirty="0" smtClean="0"/>
              <a:t>aplicado ?</a:t>
            </a:r>
          </a:p>
          <a:p>
            <a:pPr marL="0" indent="0" algn="just">
              <a:buNone/>
            </a:pPr>
            <a:endParaRPr lang="pt-BR" sz="700" dirty="0"/>
          </a:p>
          <a:p>
            <a:pPr marL="457200" indent="-457200" algn="just">
              <a:buAutoNum type="alphaLcParenR"/>
            </a:pPr>
            <a:r>
              <a:rPr lang="pt-BR" sz="2400" dirty="0" smtClean="0"/>
              <a:t>Auxiliando na </a:t>
            </a:r>
            <a:r>
              <a:rPr lang="pt-BR" sz="2400" dirty="0"/>
              <a:t>resolução de problemas de alta </a:t>
            </a:r>
            <a:r>
              <a:rPr lang="pt-BR" sz="2400" dirty="0" smtClean="0"/>
              <a:t>complexidade</a:t>
            </a:r>
          </a:p>
          <a:p>
            <a:pPr marL="457200" indent="-457200" algn="just">
              <a:buAutoNum type="alphaLcParenR"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b) Atuando </a:t>
            </a:r>
            <a:r>
              <a:rPr lang="pt-BR" sz="2400" dirty="0"/>
              <a:t>na resolução de atividades </a:t>
            </a:r>
            <a:r>
              <a:rPr lang="pt-BR" sz="2400" dirty="0" smtClean="0"/>
              <a:t>repetitivas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c) Atuando </a:t>
            </a:r>
            <a:r>
              <a:rPr lang="pt-BR" sz="2400" dirty="0"/>
              <a:t>em um sistema livre de armazenamento de </a:t>
            </a:r>
            <a:r>
              <a:rPr lang="pt-BR" sz="2400" dirty="0" smtClean="0"/>
              <a:t>registros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d) Auxiliando </a:t>
            </a:r>
            <a:r>
              <a:rPr lang="pt-BR" sz="2400" dirty="0"/>
              <a:t>um médico no diagnóstico de um paciente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Em qual tipo de cenário o RBC não poderia ser </a:t>
            </a:r>
            <a:r>
              <a:rPr lang="pt-BR" sz="2800" dirty="0" smtClean="0"/>
              <a:t>aplicado ?</a:t>
            </a:r>
          </a:p>
          <a:p>
            <a:pPr marL="0" indent="0" algn="just">
              <a:buNone/>
            </a:pPr>
            <a:endParaRPr lang="pt-BR" sz="700" dirty="0"/>
          </a:p>
          <a:p>
            <a:pPr marL="457200" indent="-457200" algn="just">
              <a:buAutoNum type="alphaLcParenR"/>
            </a:pPr>
            <a:r>
              <a:rPr lang="pt-BR" sz="2400" dirty="0" smtClean="0"/>
              <a:t>Auxiliando na </a:t>
            </a:r>
            <a:r>
              <a:rPr lang="pt-BR" sz="2400" dirty="0"/>
              <a:t>resolução de problemas de alta </a:t>
            </a:r>
            <a:r>
              <a:rPr lang="pt-BR" sz="2400" dirty="0" smtClean="0"/>
              <a:t>complexidade</a:t>
            </a:r>
          </a:p>
          <a:p>
            <a:pPr marL="457200" indent="-457200" algn="just">
              <a:buAutoNum type="alphaLcParenR"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b) Atuando </a:t>
            </a:r>
            <a:r>
              <a:rPr lang="pt-BR" sz="2400" dirty="0"/>
              <a:t>na resolução de atividades </a:t>
            </a:r>
            <a:r>
              <a:rPr lang="pt-BR" sz="2400" dirty="0" smtClean="0"/>
              <a:t>repetitivas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c) Atuando </a:t>
            </a:r>
            <a:r>
              <a:rPr lang="pt-BR" sz="2400" dirty="0"/>
              <a:t>em um sistema livre de armazenamento de </a:t>
            </a:r>
            <a:r>
              <a:rPr lang="pt-BR" sz="2400" dirty="0" smtClean="0"/>
              <a:t>registros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d) Auxiliando </a:t>
            </a:r>
            <a:r>
              <a:rPr lang="pt-BR" sz="2400" dirty="0"/>
              <a:t>um médico no diagnóstico de um paciente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Multiplicar 4"/>
          <p:cNvSpPr/>
          <p:nvPr/>
        </p:nvSpPr>
        <p:spPr>
          <a:xfrm>
            <a:off x="251520" y="4059640"/>
            <a:ext cx="504056" cy="504056"/>
          </a:xfrm>
          <a:prstGeom prst="mathMultiply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3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Qual a sequência correta de uma análise RBC</a:t>
            </a:r>
            <a:r>
              <a:rPr lang="pt-BR" sz="2800" dirty="0" smtClean="0"/>
              <a:t>?</a:t>
            </a:r>
          </a:p>
          <a:p>
            <a:pPr marL="0" indent="0" algn="just">
              <a:buNone/>
            </a:pPr>
            <a:endParaRPr lang="pt-BR" sz="700" dirty="0"/>
          </a:p>
          <a:p>
            <a:pPr marL="457200" indent="-457200" algn="just">
              <a:buAutoNum type="alphaLcParenR"/>
            </a:pPr>
            <a:r>
              <a:rPr lang="pt-BR" sz="2400" dirty="0" smtClean="0"/>
              <a:t>Encontrar </a:t>
            </a:r>
            <a:r>
              <a:rPr lang="pt-BR" sz="2400" dirty="0"/>
              <a:t>similaridade &gt; Utilizar solução adaptada &gt; Verificar a solução &gt; Armazenar novo cenário </a:t>
            </a:r>
            <a:endParaRPr lang="pt-BR" sz="2400" dirty="0" smtClean="0"/>
          </a:p>
          <a:p>
            <a:pPr marL="457200" indent="-457200" algn="just">
              <a:buAutoNum type="alphaLcParenR"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b) Encontrar </a:t>
            </a:r>
            <a:r>
              <a:rPr lang="pt-BR" sz="2400" dirty="0"/>
              <a:t>similaridade &gt; Armazenar o novo cenário &gt; Utilizar solução adaptada &gt; Verificar a </a:t>
            </a:r>
            <a:r>
              <a:rPr lang="pt-BR" sz="2400" dirty="0" smtClean="0"/>
              <a:t>solução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c) Encontrar </a:t>
            </a:r>
            <a:r>
              <a:rPr lang="pt-BR" sz="2400" dirty="0"/>
              <a:t>similaridade &gt; Verificar a solução &gt; Utilizar solução adaptada &gt; Armazenar novo cenário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17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Qual a sequência correta de uma análise RBC</a:t>
            </a:r>
            <a:r>
              <a:rPr lang="pt-BR" sz="2800" dirty="0" smtClean="0"/>
              <a:t>?</a:t>
            </a:r>
          </a:p>
          <a:p>
            <a:pPr marL="0" indent="0" algn="just">
              <a:buNone/>
            </a:pPr>
            <a:endParaRPr lang="pt-BR" sz="700" dirty="0"/>
          </a:p>
          <a:p>
            <a:pPr marL="457200" indent="-457200" algn="just">
              <a:buAutoNum type="alphaLcParenR"/>
            </a:pPr>
            <a:r>
              <a:rPr lang="pt-BR" sz="2400" dirty="0" smtClean="0"/>
              <a:t>Encontrar </a:t>
            </a:r>
            <a:r>
              <a:rPr lang="pt-BR" sz="2400" dirty="0"/>
              <a:t>similaridade &gt; Utilizar solução adaptada &gt; Verificar a solução &gt; Armazenar novo cenário </a:t>
            </a:r>
            <a:endParaRPr lang="pt-BR" sz="2400" dirty="0" smtClean="0"/>
          </a:p>
          <a:p>
            <a:pPr marL="457200" indent="-457200" algn="just">
              <a:buAutoNum type="alphaLcParenR"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b) Encontrar </a:t>
            </a:r>
            <a:r>
              <a:rPr lang="pt-BR" sz="2400" dirty="0"/>
              <a:t>similaridade &gt; Armazenar o novo cenário &gt; Utilizar solução adaptada &gt; Verificar a </a:t>
            </a:r>
            <a:r>
              <a:rPr lang="pt-BR" sz="2400" dirty="0" smtClean="0"/>
              <a:t>solução</a:t>
            </a:r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r>
              <a:rPr lang="pt-BR" sz="2400" dirty="0" smtClean="0"/>
              <a:t>c) Encontrar </a:t>
            </a:r>
            <a:r>
              <a:rPr lang="pt-BR" sz="2400" dirty="0"/>
              <a:t>similaridade &gt; Verificar a solução &gt; Utilizar solução adaptada &gt; Armazenar novo cenário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Multiplicar 4"/>
          <p:cNvSpPr/>
          <p:nvPr/>
        </p:nvSpPr>
        <p:spPr>
          <a:xfrm>
            <a:off x="251520" y="2204864"/>
            <a:ext cx="504056" cy="504056"/>
          </a:xfrm>
          <a:prstGeom prst="mathMultiply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Aplicável em varias áreas</a:t>
            </a:r>
          </a:p>
          <a:p>
            <a:pPr algn="just"/>
            <a:r>
              <a:rPr lang="pt-BR" dirty="0"/>
              <a:t>Reduz tempo de tratativa</a:t>
            </a:r>
          </a:p>
          <a:p>
            <a:pPr algn="just"/>
            <a:r>
              <a:rPr lang="pt-BR" dirty="0"/>
              <a:t>Reduz a complexidade </a:t>
            </a:r>
          </a:p>
          <a:p>
            <a:pPr algn="just"/>
            <a:r>
              <a:rPr lang="pt-BR" dirty="0"/>
              <a:t>Eleva a assertividade </a:t>
            </a:r>
          </a:p>
          <a:p>
            <a:pPr algn="just"/>
            <a:r>
              <a:rPr lang="pt-BR" dirty="0"/>
              <a:t>Possibilita automação</a:t>
            </a:r>
          </a:p>
          <a:p>
            <a:pPr algn="just"/>
            <a:r>
              <a:rPr lang="pt-BR" dirty="0"/>
              <a:t>Vantagens sob sistemas especialistas</a:t>
            </a:r>
          </a:p>
          <a:p>
            <a:pPr algn="just"/>
            <a:r>
              <a:rPr lang="pt-BR" dirty="0"/>
              <a:t>Quanto mais usado, mais capacitado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pt-BR" dirty="0"/>
              <a:t>Conhecimento sobre RBC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Oliveira</a:t>
            </a:r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44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exponencial na tomada de decisões</a:t>
            </a:r>
          </a:p>
          <a:p>
            <a:pPr lvl="1"/>
            <a:r>
              <a:rPr lang="pt-BR" dirty="0"/>
              <a:t>Ambientes complexos e dinâmicos</a:t>
            </a:r>
          </a:p>
          <a:p>
            <a:pPr lvl="1"/>
            <a:r>
              <a:rPr lang="pt-BR" dirty="0"/>
              <a:t>Necessidade de agilidade</a:t>
            </a:r>
          </a:p>
          <a:p>
            <a:pPr lvl="1"/>
            <a:r>
              <a:rPr lang="pt-BR" dirty="0"/>
              <a:t>Os mais rápidos ganhando espaço no gap dos mais lentos</a:t>
            </a:r>
          </a:p>
          <a:p>
            <a:pPr lvl="1"/>
            <a:r>
              <a:rPr lang="pt-BR" dirty="0"/>
              <a:t>Automação</a:t>
            </a:r>
          </a:p>
          <a:p>
            <a:pPr lvl="1"/>
            <a:r>
              <a:rPr lang="pt-BR" dirty="0"/>
              <a:t>Ganho de assertividade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Dados de mercado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Áreas 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...</a:t>
            </a:r>
          </a:p>
          <a:p>
            <a:pPr marL="457200" lvl="1" indent="0">
              <a:buNone/>
            </a:pPr>
            <a:r>
              <a:rPr lang="pt-BR" dirty="0"/>
              <a:t>Qualquer uma que possua dados!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*Dado &lt; Informação &lt; conhecimento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Só áreas de tecnologia?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Qual é a ideia de RBC?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Auxiliar em Problemas de grande complexidade</a:t>
            </a:r>
          </a:p>
          <a:p>
            <a:pPr lvl="1"/>
            <a:r>
              <a:rPr lang="pt-BR" dirty="0"/>
              <a:t>Automatizar atividades logicas repetitivas</a:t>
            </a:r>
          </a:p>
          <a:p>
            <a:pPr lvl="1"/>
            <a:r>
              <a:rPr lang="pt-BR" dirty="0"/>
              <a:t>Ganhar tempo</a:t>
            </a:r>
          </a:p>
          <a:p>
            <a:pPr lvl="1"/>
            <a:r>
              <a:rPr lang="pt-BR" dirty="0"/>
              <a:t>Gerar impacto positivo nos níveis:</a:t>
            </a:r>
          </a:p>
          <a:p>
            <a:pPr lvl="2"/>
            <a:r>
              <a:rPr lang="pt-BR" dirty="0"/>
              <a:t>Operacional</a:t>
            </a:r>
          </a:p>
          <a:p>
            <a:pPr lvl="2"/>
            <a:r>
              <a:rPr lang="pt-BR" dirty="0"/>
              <a:t>Gerencial</a:t>
            </a:r>
          </a:p>
          <a:p>
            <a:pPr lvl="2"/>
            <a:r>
              <a:rPr lang="pt-BR" dirty="0"/>
              <a:t>Estratégico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RBC?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área da Inteligência Artificial (IA)</a:t>
            </a:r>
          </a:p>
          <a:p>
            <a:r>
              <a:rPr lang="pt-BR" dirty="0"/>
              <a:t>Pensar logicamente como pessoas</a:t>
            </a:r>
          </a:p>
          <a:p>
            <a:r>
              <a:rPr lang="pt-BR" dirty="0"/>
              <a:t>Encontrar similaridade</a:t>
            </a:r>
          </a:p>
          <a:p>
            <a:r>
              <a:rPr lang="pt-BR" dirty="0"/>
              <a:t>Adaptar soluções</a:t>
            </a:r>
          </a:p>
          <a:p>
            <a:r>
              <a:rPr lang="pt-BR" dirty="0"/>
              <a:t>Base de experiências passadas</a:t>
            </a:r>
          </a:p>
          <a:p>
            <a:r>
              <a:rPr lang="pt-BR" dirty="0"/>
              <a:t>Aprender a cada “caso” bem sucedido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488832" cy="3456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568117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p.10</a:t>
            </a:r>
            <a:r>
              <a:rPr lang="en-US" sz="2000" dirty="0"/>
              <a:t>)</a:t>
            </a:r>
            <a:endParaRPr lang="pt-BR" sz="20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12594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casos</a:t>
            </a:r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508414"/>
            <a:ext cx="8712968" cy="15450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p.15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280" y="1552836"/>
            <a:ext cx="6673080" cy="38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/>
              <a:t>O que é viável e inviável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Inviável</a:t>
            </a:r>
          </a:p>
          <a:p>
            <a:r>
              <a:rPr lang="pt-BR" dirty="0" smtClean="0"/>
              <a:t>Base </a:t>
            </a:r>
            <a:r>
              <a:rPr lang="pt-BR" dirty="0"/>
              <a:t>de casos é fundamental para que o RBC dê bons </a:t>
            </a:r>
            <a:r>
              <a:rPr lang="pt-BR" dirty="0" smtClean="0"/>
              <a:t>resultados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492</Words>
  <Application>Microsoft Office PowerPoint</Application>
  <PresentationFormat>Apresentação na tela (4:3)</PresentationFormat>
  <Paragraphs>125</Paragraphs>
  <Slides>21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Design padrão</vt:lpstr>
      <vt:lpstr>Raciocínio Baseado em Casos </vt:lpstr>
      <vt:lpstr>Conhecimento sobre RBC</vt:lpstr>
      <vt:lpstr> Dados de mercado </vt:lpstr>
      <vt:lpstr> Só áreas de tecnologia? </vt:lpstr>
      <vt:lpstr> Qual é a ideia de RBC? </vt:lpstr>
      <vt:lpstr>O que é RBC?</vt:lpstr>
      <vt:lpstr>Como funciona RBC.</vt:lpstr>
      <vt:lpstr>Como funciona RBC.</vt:lpstr>
      <vt:lpstr>O que é viável e inviável</vt:lpstr>
      <vt:lpstr>Apresentação do PowerPoint</vt:lpstr>
      <vt:lpstr>Apresentação do PowerPoint</vt:lpstr>
      <vt:lpstr>O que é viável e inviável</vt:lpstr>
      <vt:lpstr>Estado da arte </vt:lpstr>
      <vt:lpstr>Dificuldades</vt:lpstr>
      <vt:lpstr>Questionário</vt:lpstr>
      <vt:lpstr>Questionário</vt:lpstr>
      <vt:lpstr>Questionário</vt:lpstr>
      <vt:lpstr>Questionário</vt:lpstr>
      <vt:lpstr>Conclusão</vt:lpstr>
      <vt:lpstr>Duvidas?</vt:lpstr>
      <vt:lpstr>Raciocínio baseado em casos 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Usuario</cp:lastModifiedBy>
  <cp:revision>82</cp:revision>
  <dcterms:created xsi:type="dcterms:W3CDTF">2012-05-08T00:10:24Z</dcterms:created>
  <dcterms:modified xsi:type="dcterms:W3CDTF">2019-06-26T22:39:29Z</dcterms:modified>
</cp:coreProperties>
</file>