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5"/>
  </p:notesMasterIdLst>
  <p:sldIdLst>
    <p:sldId id="256" r:id="rId2"/>
    <p:sldId id="257" r:id="rId3"/>
    <p:sldId id="290" r:id="rId4"/>
    <p:sldId id="258" r:id="rId5"/>
    <p:sldId id="297" r:id="rId6"/>
    <p:sldId id="286" r:id="rId7"/>
    <p:sldId id="298" r:id="rId8"/>
    <p:sldId id="299" r:id="rId9"/>
    <p:sldId id="259" r:id="rId10"/>
    <p:sldId id="293" r:id="rId11"/>
    <p:sldId id="294" r:id="rId12"/>
    <p:sldId id="300" r:id="rId13"/>
    <p:sldId id="288" r:id="rId14"/>
    <p:sldId id="301" r:id="rId15"/>
    <p:sldId id="302" r:id="rId16"/>
    <p:sldId id="303" r:id="rId17"/>
    <p:sldId id="304" r:id="rId18"/>
    <p:sldId id="305" r:id="rId19"/>
    <p:sldId id="306" r:id="rId20"/>
    <p:sldId id="307" r:id="rId21"/>
    <p:sldId id="308" r:id="rId22"/>
    <p:sldId id="313" r:id="rId23"/>
    <p:sldId id="309" r:id="rId24"/>
    <p:sldId id="310" r:id="rId25"/>
    <p:sldId id="311" r:id="rId26"/>
    <p:sldId id="312" r:id="rId27"/>
    <p:sldId id="295" r:id="rId28"/>
    <p:sldId id="273" r:id="rId29"/>
    <p:sldId id="265" r:id="rId30"/>
    <p:sldId id="263" r:id="rId31"/>
    <p:sldId id="262" r:id="rId32"/>
    <p:sldId id="267" r:id="rId33"/>
    <p:sldId id="285" r:id="rId34"/>
  </p:sldIdLst>
  <p:sldSz cx="9144000" cy="5143500" type="screen16x9"/>
  <p:notesSz cx="6858000" cy="9144000"/>
  <p:embeddedFontLst>
    <p:embeddedFont>
      <p:font typeface="Varela Round" panose="020B0604020202020204" charset="-79"/>
      <p:regular r:id="rId36"/>
    </p:embeddedFont>
    <p:embeddedFont>
      <p:font typeface="VNI-Zap" pitchFamily="2" charset="0"/>
      <p:italic r:id="rId37"/>
    </p:embeddedFont>
    <p:embeddedFont>
      <p:font typeface="VNI-Souvir" pitchFamily="2" charset="0"/>
      <p:bold r:id="rId38"/>
      <p:boldItalic r:id="rId39"/>
    </p:embeddedFont>
    <p:embeddedFont>
      <p:font typeface="VNI-Fato" pitchFamily="2" charset="0"/>
      <p:bold r:id="rId40"/>
    </p:embeddedFont>
    <p:embeddedFont>
      <p:font typeface="VNI-Dom" pitchFamily="2" charset="0"/>
      <p:regular r:id="rId41"/>
    </p:embeddedFont>
    <p:embeddedFont>
      <p:font typeface="VNI-Bandit" pitchFamily="2" charset="0"/>
      <p:boldItalic r:id="rId42"/>
    </p:embeddedFont>
    <p:embeddedFont>
      <p:font typeface="VNI-Duff" pitchFamily="2" charset="0"/>
      <p:regular r:id="rId43"/>
    </p:embeddedFont>
    <p:embeddedFont>
      <p:font typeface="Nixie One" panose="020B0604020202020204" charset="0"/>
      <p:regular r:id="rId44"/>
    </p:embeddedFont>
    <p:embeddedFont>
      <p:font typeface="VNI-Bodon-Poster" pitchFamily="2" charset="0"/>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B67F9E-6F69-4E4A-A83F-D1FB82C0E178}">
  <a:tblStyle styleId="{3AB67F9E-6F69-4E4A-A83F-D1FB82C0E1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78"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81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04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663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52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542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956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667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662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38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78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942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569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99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38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952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455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670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440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3d26f0f7c_1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73d26f0f7c_17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288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81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909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05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7460" y="1394117"/>
            <a:ext cx="480140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smtClean="0">
                <a:latin typeface="VNI-Dom" pitchFamily="2" charset="0"/>
              </a:rPr>
              <a:t>Phaàn meàm quaûn lyù</a:t>
            </a:r>
            <a:br>
              <a:rPr lang="en-US" sz="5000" smtClean="0">
                <a:latin typeface="VNI-Dom" pitchFamily="2" charset="0"/>
              </a:rPr>
            </a:br>
            <a:r>
              <a:rPr lang="en-US" sz="5000" smtClean="0">
                <a:latin typeface="VNI-Dom" pitchFamily="2" charset="0"/>
              </a:rPr>
              <a:t> kho saùch </a:t>
            </a:r>
            <a:endParaRPr sz="5000">
              <a:latin typeface="VNI-Dom" pitchFamily="2" charset="0"/>
            </a:endParaRPr>
          </a:p>
        </p:txBody>
      </p:sp>
      <p:sp>
        <p:nvSpPr>
          <p:cNvPr id="3" name="Google Shape;195;p13"/>
          <p:cNvSpPr txBox="1">
            <a:spLocks/>
          </p:cNvSpPr>
          <p:nvPr/>
        </p:nvSpPr>
        <p:spPr>
          <a:xfrm>
            <a:off x="3191763" y="238540"/>
            <a:ext cx="2932801" cy="633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r>
              <a:rPr lang="en-US" sz="2000" smtClean="0">
                <a:solidFill>
                  <a:srgbClr val="FF0000"/>
                </a:solidFill>
                <a:latin typeface="VNI-Bandit" pitchFamily="2" charset="0"/>
              </a:rPr>
              <a:t>Baùo caùo ñoà aùn</a:t>
            </a:r>
            <a:endParaRPr lang="en-US" sz="2000">
              <a:solidFill>
                <a:srgbClr val="FF0000"/>
              </a:solidFill>
              <a:latin typeface="VNI-Bandit" pitchFamily="2" charset="0"/>
            </a:endParaRPr>
          </a:p>
        </p:txBody>
      </p:sp>
      <p:sp>
        <p:nvSpPr>
          <p:cNvPr id="4" name="Google Shape;195;p13"/>
          <p:cNvSpPr txBox="1">
            <a:spLocks/>
          </p:cNvSpPr>
          <p:nvPr/>
        </p:nvSpPr>
        <p:spPr>
          <a:xfrm>
            <a:off x="1676894" y="2923476"/>
            <a:ext cx="4633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l"/>
            <a:r>
              <a:rPr lang="en-US" sz="2000" smtClean="0">
                <a:solidFill>
                  <a:schemeClr val="bg2">
                    <a:lumMod val="50000"/>
                  </a:schemeClr>
                </a:solidFill>
                <a:latin typeface="VNI-Dom" pitchFamily="2" charset="0"/>
              </a:rPr>
              <a:t>Svth : Hoà Quoác Ñaït – 17110117</a:t>
            </a:r>
          </a:p>
          <a:p>
            <a:pPr algn="l"/>
            <a:r>
              <a:rPr lang="en-US" sz="2000">
                <a:solidFill>
                  <a:schemeClr val="bg2">
                    <a:lumMod val="50000"/>
                  </a:schemeClr>
                </a:solidFill>
                <a:latin typeface="VNI-Dom" pitchFamily="2" charset="0"/>
              </a:rPr>
              <a:t> </a:t>
            </a:r>
            <a:r>
              <a:rPr lang="en-US" sz="2000" smtClean="0">
                <a:solidFill>
                  <a:schemeClr val="bg2">
                    <a:lumMod val="50000"/>
                  </a:schemeClr>
                </a:solidFill>
                <a:latin typeface="VNI-Dom" pitchFamily="2" charset="0"/>
              </a:rPr>
              <a:t>Svth : Leâ Tieán hoøa – 16149048</a:t>
            </a:r>
          </a:p>
          <a:p>
            <a:pPr algn="l"/>
            <a:r>
              <a:rPr lang="en-US" sz="2000" smtClean="0">
                <a:solidFill>
                  <a:schemeClr val="bg2">
                    <a:lumMod val="50000"/>
                  </a:schemeClr>
                </a:solidFill>
                <a:latin typeface="VNI-Dom" pitchFamily="2" charset="0"/>
              </a:rPr>
              <a:t>  Gvhd : Thaày Hoaøng Long</a:t>
            </a:r>
            <a:endParaRPr lang="en-US" sz="2000">
              <a:solidFill>
                <a:schemeClr val="bg2">
                  <a:lumMod val="50000"/>
                </a:schemeClr>
              </a:solidFill>
              <a:latin typeface="VNI-Dom" pitchFamily="2" charset="0"/>
            </a:endParaRPr>
          </a:p>
        </p:txBody>
      </p:sp>
      <p:pic>
        <p:nvPicPr>
          <p:cNvPr id="1026" name="Picture 2" descr="Kết quả hình ảnh cho logo welcom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46" y="157876"/>
            <a:ext cx="1768835" cy="1163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sticker gif cut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26827" y="2912851"/>
            <a:ext cx="1772616" cy="177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5"/>
                                        </p:tgtEl>
                                        <p:attrNameLst>
                                          <p:attrName>style.visibility</p:attrName>
                                        </p:attrNameLst>
                                      </p:cBhvr>
                                      <p:to>
                                        <p:strVal val="visible"/>
                                      </p:to>
                                    </p:set>
                                    <p:anim calcmode="lin" valueType="num">
                                      <p:cBhvr>
                                        <p:cTn id="11" dur="500" fill="hold"/>
                                        <p:tgtEl>
                                          <p:spTgt spid="195"/>
                                        </p:tgtEl>
                                        <p:attrNameLst>
                                          <p:attrName>ppt_w</p:attrName>
                                        </p:attrNameLst>
                                      </p:cBhvr>
                                      <p:tavLst>
                                        <p:tav tm="0">
                                          <p:val>
                                            <p:fltVal val="0"/>
                                          </p:val>
                                        </p:tav>
                                        <p:tav tm="100000">
                                          <p:val>
                                            <p:strVal val="#ppt_w"/>
                                          </p:val>
                                        </p:tav>
                                      </p:tavLst>
                                    </p:anim>
                                    <p:anim calcmode="lin" valueType="num">
                                      <p:cBhvr>
                                        <p:cTn id="12" dur="500" fill="hold"/>
                                        <p:tgtEl>
                                          <p:spTgt spid="195"/>
                                        </p:tgtEl>
                                        <p:attrNameLst>
                                          <p:attrName>ppt_h</p:attrName>
                                        </p:attrNameLst>
                                      </p:cBhvr>
                                      <p:tavLst>
                                        <p:tav tm="0">
                                          <p:val>
                                            <p:fltVal val="0"/>
                                          </p:val>
                                        </p:tav>
                                        <p:tav tm="100000">
                                          <p:val>
                                            <p:strVal val="#ppt_h"/>
                                          </p:val>
                                        </p:tav>
                                      </p:tavLst>
                                    </p:anim>
                                    <p:animEffect transition="in" filter="fade">
                                      <p:cBhvr>
                                        <p:cTn id="13" dur="500"/>
                                        <p:tgtEl>
                                          <p:spTgt spid="19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209;p15"/>
          <p:cNvSpPr txBox="1">
            <a:spLocks/>
          </p:cNvSpPr>
          <p:nvPr/>
        </p:nvSpPr>
        <p:spPr>
          <a:xfrm>
            <a:off x="762000" y="774188"/>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thieát keá cô sôû döõ lieäu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2483539" y="1447269"/>
            <a:ext cx="4176920" cy="2854229"/>
          </a:xfrm>
          <a:prstGeom prst="rect">
            <a:avLst/>
          </a:prstGeom>
        </p:spPr>
      </p:pic>
    </p:spTree>
    <p:extLst>
      <p:ext uri="{BB962C8B-B14F-4D97-AF65-F5344CB8AC3E}">
        <p14:creationId xmlns:p14="http://schemas.microsoft.com/office/powerpoint/2010/main" val="29196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209;p15"/>
          <p:cNvSpPr txBox="1">
            <a:spLocks/>
          </p:cNvSpPr>
          <p:nvPr/>
        </p:nvSpPr>
        <p:spPr>
          <a:xfrm>
            <a:off x="762000" y="774188"/>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2.2 thieát keá giao dieän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2061046" y="1269251"/>
            <a:ext cx="5021904" cy="2948909"/>
          </a:xfrm>
          <a:prstGeom prst="rect">
            <a:avLst/>
          </a:prstGeom>
        </p:spPr>
      </p:pic>
      <p:sp>
        <p:nvSpPr>
          <p:cNvPr id="9" name="Google Shape;209;p15"/>
          <p:cNvSpPr txBox="1">
            <a:spLocks/>
          </p:cNvSpPr>
          <p:nvPr/>
        </p:nvSpPr>
        <p:spPr>
          <a:xfrm>
            <a:off x="2419964" y="1781995"/>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Caùc muïc chöùc naêng</a:t>
            </a:r>
            <a:endParaRPr lang="en-US" sz="20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0" name="Google Shape;209;p15"/>
          <p:cNvSpPr txBox="1">
            <a:spLocks/>
          </p:cNvSpPr>
          <p:nvPr/>
        </p:nvSpPr>
        <p:spPr>
          <a:xfrm>
            <a:off x="5940229" y="1898186"/>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Ñaêng nhaäp</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1" name="Google Shape;209;p15"/>
          <p:cNvSpPr txBox="1">
            <a:spLocks/>
          </p:cNvSpPr>
          <p:nvPr/>
        </p:nvSpPr>
        <p:spPr>
          <a:xfrm>
            <a:off x="2914033" y="2969439"/>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Teân phaàn meàm</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2" name="Google Shape;209;p15"/>
          <p:cNvSpPr txBox="1">
            <a:spLocks/>
          </p:cNvSpPr>
          <p:nvPr/>
        </p:nvSpPr>
        <p:spPr>
          <a:xfrm>
            <a:off x="3717589" y="4174313"/>
            <a:ext cx="1708815" cy="416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Zap" pitchFamily="2" charset="0"/>
              </a:rPr>
              <a:t>Giao dieän chính</a:t>
            </a:r>
            <a:endParaRPr lang="en-US" sz="2000">
              <a:solidFill>
                <a:schemeClr val="tx1">
                  <a:lumMod val="75000"/>
                  <a:lumOff val="25000"/>
                </a:schemeClr>
              </a:solidFill>
              <a:effectLst>
                <a:outerShdw blurRad="38100" dist="38100" dir="2700000" algn="tl">
                  <a:srgbClr val="000000">
                    <a:alpha val="43137"/>
                  </a:srgbClr>
                </a:outerShdw>
              </a:effectLst>
              <a:latin typeface="VNI-Zap" pitchFamily="2" charset="0"/>
            </a:endParaRPr>
          </a:p>
        </p:txBody>
      </p:sp>
    </p:spTree>
    <p:extLst>
      <p:ext uri="{BB962C8B-B14F-4D97-AF65-F5344CB8AC3E}">
        <p14:creationId xmlns:p14="http://schemas.microsoft.com/office/powerpoint/2010/main" val="26678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209;p15"/>
          <p:cNvSpPr txBox="1">
            <a:spLocks/>
          </p:cNvSpPr>
          <p:nvPr/>
        </p:nvSpPr>
        <p:spPr>
          <a:xfrm>
            <a:off x="762000" y="774188"/>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rPr>
              <a:t>2.2 thieát keá giao dieän :</a:t>
            </a: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2287090" y="1238950"/>
            <a:ext cx="4569818" cy="2727990"/>
          </a:xfrm>
          <a:prstGeom prst="rect">
            <a:avLst/>
          </a:prstGeom>
        </p:spPr>
      </p:pic>
      <p:sp>
        <p:nvSpPr>
          <p:cNvPr id="10" name="Google Shape;209;p15"/>
          <p:cNvSpPr txBox="1">
            <a:spLocks/>
          </p:cNvSpPr>
          <p:nvPr/>
        </p:nvSpPr>
        <p:spPr>
          <a:xfrm>
            <a:off x="5138634" y="2583841"/>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Hieån thò döõ lieäu</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1" name="Google Shape;209;p15"/>
          <p:cNvSpPr txBox="1">
            <a:spLocks/>
          </p:cNvSpPr>
          <p:nvPr/>
        </p:nvSpPr>
        <p:spPr>
          <a:xfrm>
            <a:off x="4951506" y="1357224"/>
            <a:ext cx="1312643"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2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Tìm kieám</a:t>
            </a:r>
            <a:endParaRPr lang="en-US" sz="12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2" name="Google Shape;209;p15"/>
          <p:cNvSpPr txBox="1">
            <a:spLocks/>
          </p:cNvSpPr>
          <p:nvPr/>
        </p:nvSpPr>
        <p:spPr>
          <a:xfrm>
            <a:off x="3550990" y="2604399"/>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200" smtClean="0">
                <a:solidFill>
                  <a:schemeClr val="accent2">
                    <a:lumMod val="40000"/>
                    <a:lumOff val="60000"/>
                  </a:schemeClr>
                </a:solidFill>
                <a:effectLst>
                  <a:outerShdw blurRad="38100" dist="38100" dir="2700000" algn="tl">
                    <a:srgbClr val="000000">
                      <a:alpha val="43137"/>
                    </a:srgbClr>
                  </a:outerShdw>
                </a:effectLst>
                <a:latin typeface="VNI-Souvir" pitchFamily="2" charset="0"/>
              </a:rPr>
              <a:t>Caùc nuùt ñieàu khieån</a:t>
            </a:r>
            <a:endParaRPr lang="en-US" sz="1200">
              <a:solidFill>
                <a:schemeClr val="accent2">
                  <a:lumMod val="40000"/>
                  <a:lumOff val="60000"/>
                </a:schemeClr>
              </a:solidFill>
              <a:effectLst>
                <a:outerShdw blurRad="38100" dist="38100" dir="2700000" algn="tl">
                  <a:srgbClr val="000000">
                    <a:alpha val="43137"/>
                  </a:srgbClr>
                </a:outerShdw>
              </a:effectLst>
              <a:latin typeface="VNI-Souvir" pitchFamily="2" charset="0"/>
            </a:endParaRPr>
          </a:p>
        </p:txBody>
      </p:sp>
      <p:sp>
        <p:nvSpPr>
          <p:cNvPr id="13" name="Google Shape;209;p15"/>
          <p:cNvSpPr txBox="1">
            <a:spLocks/>
          </p:cNvSpPr>
          <p:nvPr/>
        </p:nvSpPr>
        <p:spPr>
          <a:xfrm>
            <a:off x="2515829" y="2583841"/>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Nhaäp döõ lieäu</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4" name="Google Shape;209;p15"/>
          <p:cNvSpPr txBox="1">
            <a:spLocks/>
          </p:cNvSpPr>
          <p:nvPr/>
        </p:nvSpPr>
        <p:spPr>
          <a:xfrm>
            <a:off x="2446911" y="1257789"/>
            <a:ext cx="1631018"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accent3">
                    <a:lumMod val="40000"/>
                    <a:lumOff val="60000"/>
                  </a:schemeClr>
                </a:solidFill>
                <a:effectLst>
                  <a:outerShdw blurRad="38100" dist="38100" dir="2700000" algn="tl">
                    <a:srgbClr val="000000">
                      <a:alpha val="43137"/>
                    </a:srgbClr>
                  </a:outerShdw>
                </a:effectLst>
                <a:latin typeface="VNI-Souvir" pitchFamily="2" charset="0"/>
              </a:rPr>
              <a:t>Teân</a:t>
            </a:r>
            <a:endParaRPr lang="en-US" sz="1400">
              <a:solidFill>
                <a:schemeClr val="accent3">
                  <a:lumMod val="40000"/>
                  <a:lumOff val="60000"/>
                </a:schemeClr>
              </a:solidFill>
              <a:effectLst>
                <a:outerShdw blurRad="38100" dist="38100" dir="2700000" algn="tl">
                  <a:srgbClr val="000000">
                    <a:alpha val="43137"/>
                  </a:srgbClr>
                </a:outerShdw>
              </a:effectLst>
              <a:latin typeface="VNI-Souvir" pitchFamily="2" charset="0"/>
            </a:endParaRPr>
          </a:p>
        </p:txBody>
      </p:sp>
      <p:sp>
        <p:nvSpPr>
          <p:cNvPr id="15" name="Google Shape;209;p15"/>
          <p:cNvSpPr txBox="1">
            <a:spLocks/>
          </p:cNvSpPr>
          <p:nvPr/>
        </p:nvSpPr>
        <p:spPr>
          <a:xfrm>
            <a:off x="3492178" y="4006714"/>
            <a:ext cx="2159641" cy="416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Zap" pitchFamily="2" charset="0"/>
              </a:rPr>
              <a:t>Giao dieän chöùc naêng</a:t>
            </a:r>
            <a:endParaRPr lang="en-US" sz="2000">
              <a:solidFill>
                <a:schemeClr val="tx1">
                  <a:lumMod val="75000"/>
                  <a:lumOff val="25000"/>
                </a:schemeClr>
              </a:solidFill>
              <a:effectLst>
                <a:outerShdw blurRad="38100" dist="38100" dir="2700000" algn="tl">
                  <a:srgbClr val="000000">
                    <a:alpha val="43137"/>
                  </a:srgbClr>
                </a:outerShdw>
              </a:effectLst>
              <a:latin typeface="VNI-Zap" pitchFamily="2" charset="0"/>
            </a:endParaRPr>
          </a:p>
        </p:txBody>
      </p:sp>
    </p:spTree>
    <p:extLst>
      <p:ext uri="{BB962C8B-B14F-4D97-AF65-F5344CB8AC3E}">
        <p14:creationId xmlns:p14="http://schemas.microsoft.com/office/powerpoint/2010/main" val="397420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3811192" y="1381428"/>
            <a:ext cx="4335775" cy="2632627"/>
          </a:xfrm>
          <a:prstGeom prst="rect">
            <a:avLst/>
          </a:prstGeom>
        </p:spPr>
      </p:pic>
      <p:sp>
        <p:nvSpPr>
          <p:cNvPr id="9" name="Google Shape;209;p15"/>
          <p:cNvSpPr txBox="1">
            <a:spLocks/>
          </p:cNvSpPr>
          <p:nvPr/>
        </p:nvSpPr>
        <p:spPr>
          <a:xfrm>
            <a:off x="589470" y="2340125"/>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chính</a:t>
            </a:r>
          </a:p>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Souvir" pitchFamily="2" charset="0"/>
              </a:rPr>
              <a:t>Chöa thöïc hieän Login</a:t>
            </a:r>
            <a:endParaRPr lang="en-US" sz="2000">
              <a:solidFill>
                <a:schemeClr val="accent2">
                  <a:lumMod val="60000"/>
                  <a:lumOff val="40000"/>
                </a:schemeClr>
              </a:solidFill>
              <a:effectLst>
                <a:outerShdw blurRad="38100" dist="38100" dir="2700000" algn="tl">
                  <a:srgbClr val="000000">
                    <a:alpha val="43137"/>
                  </a:srgbClr>
                </a:outerShdw>
              </a:effectLst>
              <a:latin typeface="VNI-Souvir" pitchFamily="2" charset="0"/>
            </a:endParaRPr>
          </a:p>
        </p:txBody>
      </p:sp>
    </p:spTree>
    <p:extLst>
      <p:ext uri="{BB962C8B-B14F-4D97-AF65-F5344CB8AC3E}">
        <p14:creationId xmlns:p14="http://schemas.microsoft.com/office/powerpoint/2010/main" val="90741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1900"/>
                            </p:stCondLst>
                            <p:childTnLst>
                              <p:par>
                                <p:cTn id="26" presetID="14"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par>
                          <p:cTn id="29" fill="hold">
                            <p:stCondLst>
                              <p:cond delay="2400"/>
                            </p:stCondLst>
                            <p:childTnLst>
                              <p:par>
                                <p:cTn id="30" presetID="16" presetClass="entr" presetSubtype="21"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a:t>
            </a:r>
            <a:r>
              <a:rPr lang="en-US" sz="2200" smtClean="0">
                <a:solidFill>
                  <a:srgbClr val="FF0000"/>
                </a:solidFill>
                <a:effectLst>
                  <a:outerShdw blurRad="38100" dist="38100" dir="2700000" algn="tl">
                    <a:srgbClr val="000000">
                      <a:alpha val="43137"/>
                    </a:srgbClr>
                  </a:outerShdw>
                </a:effectLst>
                <a:latin typeface="VNI-Bandit" pitchFamily="2" charset="0"/>
              </a:rPr>
              <a:t>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469335" y="2516768"/>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chính</a:t>
            </a:r>
          </a:p>
          <a:p>
            <a:pPr algn="ctr"/>
            <a:r>
              <a:rPr lang="en-US" sz="2000">
                <a:solidFill>
                  <a:schemeClr val="accent2">
                    <a:lumMod val="60000"/>
                    <a:lumOff val="40000"/>
                  </a:schemeClr>
                </a:solidFill>
                <a:effectLst>
                  <a:outerShdw blurRad="38100" dist="38100" dir="2700000" algn="tl">
                    <a:srgbClr val="000000">
                      <a:alpha val="43137"/>
                    </a:srgbClr>
                  </a:outerShdw>
                </a:effectLst>
                <a:latin typeface="VNI-Souvir" pitchFamily="2" charset="0"/>
              </a:rPr>
              <a:t>T</a:t>
            </a:r>
            <a:r>
              <a:rPr lang="en-US" sz="2000" smtClean="0">
                <a:solidFill>
                  <a:schemeClr val="accent2">
                    <a:lumMod val="60000"/>
                    <a:lumOff val="40000"/>
                  </a:schemeClr>
                </a:solidFill>
                <a:effectLst>
                  <a:outerShdw blurRad="38100" dist="38100" dir="2700000" algn="tl">
                    <a:srgbClr val="000000">
                      <a:alpha val="43137"/>
                    </a:srgbClr>
                  </a:outerShdw>
                </a:effectLst>
                <a:latin typeface="VNI-Souvir" pitchFamily="2" charset="0"/>
              </a:rPr>
              <a:t>höïc hieän Login vôùi taøi khoaûn User</a:t>
            </a:r>
            <a:endParaRPr lang="en-US" sz="2000">
              <a:solidFill>
                <a:schemeClr val="accent2">
                  <a:lumMod val="60000"/>
                  <a:lumOff val="40000"/>
                </a:schemeClr>
              </a:solidFill>
              <a:effectLst>
                <a:outerShdw blurRad="38100" dist="38100" dir="2700000" algn="tl">
                  <a:srgbClr val="000000">
                    <a:alpha val="43137"/>
                  </a:srgbClr>
                </a:outerShdw>
              </a:effectLst>
              <a:latin typeface="VNI-Souvir" pitchFamily="2" charset="0"/>
            </a:endParaRPr>
          </a:p>
        </p:txBody>
      </p:sp>
      <p:pic>
        <p:nvPicPr>
          <p:cNvPr id="3" name="Picture 2"/>
          <p:cNvPicPr>
            <a:picLocks noChangeAspect="1"/>
          </p:cNvPicPr>
          <p:nvPr/>
        </p:nvPicPr>
        <p:blipFill>
          <a:blip r:embed="rId3"/>
          <a:stretch>
            <a:fillRect/>
          </a:stretch>
        </p:blipFill>
        <p:spPr>
          <a:xfrm>
            <a:off x="3785264" y="1330081"/>
            <a:ext cx="4436954" cy="2668803"/>
          </a:xfrm>
          <a:prstGeom prst="rect">
            <a:avLst/>
          </a:prstGeom>
        </p:spPr>
      </p:pic>
    </p:spTree>
    <p:extLst>
      <p:ext uri="{BB962C8B-B14F-4D97-AF65-F5344CB8AC3E}">
        <p14:creationId xmlns:p14="http://schemas.microsoft.com/office/powerpoint/2010/main" val="33656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495263" y="2446142"/>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chính</a:t>
            </a:r>
          </a:p>
          <a:p>
            <a:pPr algn="ctr"/>
            <a:r>
              <a:rPr lang="en-US" sz="2000">
                <a:solidFill>
                  <a:schemeClr val="accent2">
                    <a:lumMod val="60000"/>
                    <a:lumOff val="40000"/>
                  </a:schemeClr>
                </a:solidFill>
                <a:effectLst>
                  <a:outerShdw blurRad="38100" dist="38100" dir="2700000" algn="tl">
                    <a:srgbClr val="000000">
                      <a:alpha val="43137"/>
                    </a:srgbClr>
                  </a:outerShdw>
                </a:effectLst>
                <a:latin typeface="VNI-Souvir" pitchFamily="2" charset="0"/>
              </a:rPr>
              <a:t>T</a:t>
            </a:r>
            <a:r>
              <a:rPr lang="en-US" sz="2000" smtClean="0">
                <a:solidFill>
                  <a:schemeClr val="accent2">
                    <a:lumMod val="60000"/>
                    <a:lumOff val="40000"/>
                  </a:schemeClr>
                </a:solidFill>
                <a:effectLst>
                  <a:outerShdw blurRad="38100" dist="38100" dir="2700000" algn="tl">
                    <a:srgbClr val="000000">
                      <a:alpha val="43137"/>
                    </a:srgbClr>
                  </a:outerShdw>
                </a:effectLst>
                <a:latin typeface="VNI-Souvir" pitchFamily="2" charset="0"/>
              </a:rPr>
              <a:t>höïc hieän Login vôùi taøi khoaûn nhaân vieân</a:t>
            </a:r>
            <a:endParaRPr lang="en-US" sz="2000">
              <a:solidFill>
                <a:schemeClr val="accent2">
                  <a:lumMod val="60000"/>
                  <a:lumOff val="40000"/>
                </a:schemeClr>
              </a:solidFill>
              <a:effectLst>
                <a:outerShdw blurRad="38100" dist="38100" dir="2700000" algn="tl">
                  <a:srgbClr val="000000">
                    <a:alpha val="43137"/>
                  </a:srgbClr>
                </a:outerShdw>
              </a:effectLst>
              <a:latin typeface="VNI-Souvir" pitchFamily="2" charset="0"/>
            </a:endParaRPr>
          </a:p>
        </p:txBody>
      </p:sp>
      <p:pic>
        <p:nvPicPr>
          <p:cNvPr id="3" name="Picture 2"/>
          <p:cNvPicPr>
            <a:picLocks noChangeAspect="1"/>
          </p:cNvPicPr>
          <p:nvPr/>
        </p:nvPicPr>
        <p:blipFill>
          <a:blip r:embed="rId3"/>
          <a:stretch>
            <a:fillRect/>
          </a:stretch>
        </p:blipFill>
        <p:spPr>
          <a:xfrm>
            <a:off x="3860110" y="1238950"/>
            <a:ext cx="4375123" cy="2629438"/>
          </a:xfrm>
          <a:prstGeom prst="rect">
            <a:avLst/>
          </a:prstGeom>
        </p:spPr>
      </p:pic>
    </p:spTree>
    <p:extLst>
      <p:ext uri="{BB962C8B-B14F-4D97-AF65-F5344CB8AC3E}">
        <p14:creationId xmlns:p14="http://schemas.microsoft.com/office/powerpoint/2010/main" val="390068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589470" y="2340125"/>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ñaêng nhaäp</a:t>
            </a:r>
          </a:p>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Souvir" pitchFamily="2" charset="0"/>
              </a:rPr>
              <a:t>Login</a:t>
            </a:r>
            <a:endParaRPr lang="en-US" sz="2000">
              <a:solidFill>
                <a:schemeClr val="accent2">
                  <a:lumMod val="60000"/>
                  <a:lumOff val="40000"/>
                </a:schemeClr>
              </a:solidFill>
              <a:effectLst>
                <a:outerShdw blurRad="38100" dist="38100" dir="2700000" algn="tl">
                  <a:srgbClr val="000000">
                    <a:alpha val="43137"/>
                  </a:srgbClr>
                </a:outerShdw>
              </a:effectLst>
              <a:latin typeface="VNI-Souvir" pitchFamily="2" charset="0"/>
            </a:endParaRPr>
          </a:p>
        </p:txBody>
      </p:sp>
      <p:pic>
        <p:nvPicPr>
          <p:cNvPr id="3" name="Picture 2"/>
          <p:cNvPicPr>
            <a:picLocks noChangeAspect="1"/>
          </p:cNvPicPr>
          <p:nvPr/>
        </p:nvPicPr>
        <p:blipFill>
          <a:blip r:embed="rId3"/>
          <a:stretch>
            <a:fillRect/>
          </a:stretch>
        </p:blipFill>
        <p:spPr>
          <a:xfrm>
            <a:off x="3905399" y="1238950"/>
            <a:ext cx="3942819" cy="2831826"/>
          </a:xfrm>
          <a:prstGeom prst="rect">
            <a:avLst/>
          </a:prstGeom>
        </p:spPr>
      </p:pic>
    </p:spTree>
    <p:extLst>
      <p:ext uri="{BB962C8B-B14F-4D97-AF65-F5344CB8AC3E}">
        <p14:creationId xmlns:p14="http://schemas.microsoft.com/office/powerpoint/2010/main" val="156177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1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589470" y="2340125"/>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nhaân vieân</a:t>
            </a:r>
          </a:p>
        </p:txBody>
      </p:sp>
      <p:pic>
        <p:nvPicPr>
          <p:cNvPr id="2" name="Picture 1"/>
          <p:cNvPicPr>
            <a:picLocks noChangeAspect="1"/>
          </p:cNvPicPr>
          <p:nvPr/>
        </p:nvPicPr>
        <p:blipFill>
          <a:blip r:embed="rId3"/>
          <a:stretch>
            <a:fillRect/>
          </a:stretch>
        </p:blipFill>
        <p:spPr>
          <a:xfrm>
            <a:off x="3818697" y="1374744"/>
            <a:ext cx="4543777" cy="2447004"/>
          </a:xfrm>
          <a:prstGeom prst="rect">
            <a:avLst/>
          </a:prstGeom>
        </p:spPr>
      </p:pic>
    </p:spTree>
    <p:extLst>
      <p:ext uri="{BB962C8B-B14F-4D97-AF65-F5344CB8AC3E}">
        <p14:creationId xmlns:p14="http://schemas.microsoft.com/office/powerpoint/2010/main" val="16454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589470" y="2340125"/>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khaùch haøng</a:t>
            </a:r>
          </a:p>
        </p:txBody>
      </p:sp>
      <p:pic>
        <p:nvPicPr>
          <p:cNvPr id="3" name="Picture 2"/>
          <p:cNvPicPr>
            <a:picLocks noChangeAspect="1"/>
          </p:cNvPicPr>
          <p:nvPr/>
        </p:nvPicPr>
        <p:blipFill>
          <a:blip r:embed="rId3"/>
          <a:stretch>
            <a:fillRect/>
          </a:stretch>
        </p:blipFill>
        <p:spPr>
          <a:xfrm>
            <a:off x="3848928" y="1318331"/>
            <a:ext cx="4387298" cy="2564556"/>
          </a:xfrm>
          <a:prstGeom prst="rect">
            <a:avLst/>
          </a:prstGeom>
        </p:spPr>
      </p:pic>
    </p:spTree>
    <p:extLst>
      <p:ext uri="{BB962C8B-B14F-4D97-AF65-F5344CB8AC3E}">
        <p14:creationId xmlns:p14="http://schemas.microsoft.com/office/powerpoint/2010/main" val="102494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589471" y="2340125"/>
            <a:ext cx="3253660"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boä phaän nhaân vieân</a:t>
            </a:r>
          </a:p>
        </p:txBody>
      </p:sp>
      <p:pic>
        <p:nvPicPr>
          <p:cNvPr id="3" name="Picture 2"/>
          <p:cNvPicPr>
            <a:picLocks noChangeAspect="1"/>
          </p:cNvPicPr>
          <p:nvPr/>
        </p:nvPicPr>
        <p:blipFill>
          <a:blip r:embed="rId3"/>
          <a:stretch>
            <a:fillRect/>
          </a:stretch>
        </p:blipFill>
        <p:spPr>
          <a:xfrm>
            <a:off x="3905399" y="1273587"/>
            <a:ext cx="4249406" cy="2688813"/>
          </a:xfrm>
          <a:prstGeom prst="rect">
            <a:avLst/>
          </a:prstGeom>
        </p:spPr>
      </p:pic>
    </p:spTree>
    <p:extLst>
      <p:ext uri="{BB962C8B-B14F-4D97-AF65-F5344CB8AC3E}">
        <p14:creationId xmlns:p14="http://schemas.microsoft.com/office/powerpoint/2010/main" val="220630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14"/>
          <p:cNvSpPr txBox="1"/>
          <p:nvPr/>
        </p:nvSpPr>
        <p:spPr>
          <a:xfrm>
            <a:off x="2826495" y="4545923"/>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5" name="Group 12"/>
          <p:cNvGrpSpPr>
            <a:grpSpLocks/>
          </p:cNvGrpSpPr>
          <p:nvPr/>
        </p:nvGrpSpPr>
        <p:grpSpPr bwMode="auto">
          <a:xfrm>
            <a:off x="2392218" y="654274"/>
            <a:ext cx="5083406" cy="3350075"/>
            <a:chOff x="1365362" y="1190172"/>
            <a:chExt cx="6310086" cy="5366751"/>
          </a:xfrm>
        </p:grpSpPr>
        <p:grpSp>
          <p:nvGrpSpPr>
            <p:cNvPr id="36" name="Group 10"/>
            <p:cNvGrpSpPr>
              <a:grpSpLocks/>
            </p:cNvGrpSpPr>
            <p:nvPr/>
          </p:nvGrpSpPr>
          <p:grpSpPr bwMode="auto">
            <a:xfrm>
              <a:off x="1365362" y="1190172"/>
              <a:ext cx="6310086" cy="1748660"/>
              <a:chOff x="1728357" y="1304449"/>
              <a:chExt cx="5477985" cy="1518067"/>
            </a:xfrm>
          </p:grpSpPr>
          <p:grpSp>
            <p:nvGrpSpPr>
              <p:cNvPr id="55" name="Group 7"/>
              <p:cNvGrpSpPr>
                <a:grpSpLocks/>
              </p:cNvGrpSpPr>
              <p:nvPr/>
            </p:nvGrpSpPr>
            <p:grpSpPr bwMode="auto">
              <a:xfrm>
                <a:off x="1803761" y="1455420"/>
                <a:ext cx="5402581" cy="1367096"/>
                <a:chOff x="1803761" y="1455420"/>
                <a:chExt cx="5402581" cy="1367096"/>
              </a:xfrm>
            </p:grpSpPr>
            <p:pic>
              <p:nvPicPr>
                <p:cNvPr id="60"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61" name="Rectangle 60"/>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Rectangle 61"/>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6" name="Group 6"/>
              <p:cNvGrpSpPr>
                <a:grpSpLocks/>
              </p:cNvGrpSpPr>
              <p:nvPr/>
            </p:nvGrpSpPr>
            <p:grpSpPr bwMode="auto">
              <a:xfrm>
                <a:off x="1728357" y="1304449"/>
                <a:ext cx="2001385" cy="1320641"/>
                <a:chOff x="1728357" y="1304449"/>
                <a:chExt cx="2001385" cy="1320641"/>
              </a:xfrm>
            </p:grpSpPr>
            <p:sp>
              <p:nvSpPr>
                <p:cNvPr id="57" name="Right Triangle 56"/>
                <p:cNvSpPr/>
                <p:nvPr/>
              </p:nvSpPr>
              <p:spPr>
                <a:xfrm flipH="1">
                  <a:off x="2114228" y="2473345"/>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ight Triangle 57"/>
                <p:cNvSpPr/>
                <p:nvPr/>
              </p:nvSpPr>
              <p:spPr>
                <a:xfrm flipH="1">
                  <a:off x="3449616" y="1304449"/>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Trapezoid 2"/>
                <p:cNvSpPr/>
                <p:nvPr/>
              </p:nvSpPr>
              <p:spPr>
                <a:xfrm rot="19191503">
                  <a:off x="1728357" y="157048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37" name="Group 46"/>
            <p:cNvGrpSpPr>
              <a:grpSpLocks/>
            </p:cNvGrpSpPr>
            <p:nvPr/>
          </p:nvGrpSpPr>
          <p:grpSpPr bwMode="auto">
            <a:xfrm>
              <a:off x="1365362" y="3004323"/>
              <a:ext cx="6310086" cy="1748660"/>
              <a:chOff x="1728357" y="1304449"/>
              <a:chExt cx="5477985" cy="1518067"/>
            </a:xfrm>
          </p:grpSpPr>
          <p:grpSp>
            <p:nvGrpSpPr>
              <p:cNvPr id="47" name="Group 49"/>
              <p:cNvGrpSpPr>
                <a:grpSpLocks/>
              </p:cNvGrpSpPr>
              <p:nvPr/>
            </p:nvGrpSpPr>
            <p:grpSpPr bwMode="auto">
              <a:xfrm>
                <a:off x="1803761" y="1455420"/>
                <a:ext cx="5402581" cy="1367096"/>
                <a:chOff x="1803761" y="1455420"/>
                <a:chExt cx="5402581" cy="1367096"/>
              </a:xfrm>
            </p:grpSpPr>
            <p:pic>
              <p:nvPicPr>
                <p:cNvPr id="52"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53" name="Rectangle 52"/>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Rectangle 53"/>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8" name="Group 50"/>
              <p:cNvGrpSpPr>
                <a:grpSpLocks/>
              </p:cNvGrpSpPr>
              <p:nvPr/>
            </p:nvGrpSpPr>
            <p:grpSpPr bwMode="auto">
              <a:xfrm>
                <a:off x="1728357" y="1304449"/>
                <a:ext cx="2001385" cy="1320641"/>
                <a:chOff x="1728357" y="1304449"/>
                <a:chExt cx="2001385" cy="1320641"/>
              </a:xfrm>
            </p:grpSpPr>
            <p:sp>
              <p:nvSpPr>
                <p:cNvPr id="49" name="Right Triangle 48"/>
                <p:cNvSpPr/>
                <p:nvPr/>
              </p:nvSpPr>
              <p:spPr>
                <a:xfrm flipH="1">
                  <a:off x="2114228" y="2473953"/>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ight Triangle 49"/>
                <p:cNvSpPr/>
                <p:nvPr/>
              </p:nvSpPr>
              <p:spPr>
                <a:xfrm flipH="1">
                  <a:off x="3449616" y="130505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rapezoid 2"/>
                <p:cNvSpPr/>
                <p:nvPr/>
              </p:nvSpPr>
              <p:spPr>
                <a:xfrm rot="19191503">
                  <a:off x="1728357" y="1571091"/>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38" name="Group 63"/>
            <p:cNvGrpSpPr>
              <a:grpSpLocks/>
            </p:cNvGrpSpPr>
            <p:nvPr/>
          </p:nvGrpSpPr>
          <p:grpSpPr bwMode="auto">
            <a:xfrm>
              <a:off x="1365362" y="4808263"/>
              <a:ext cx="6310086" cy="1748660"/>
              <a:chOff x="1728357" y="1304449"/>
              <a:chExt cx="5477985" cy="1518067"/>
            </a:xfrm>
          </p:grpSpPr>
          <p:grpSp>
            <p:nvGrpSpPr>
              <p:cNvPr id="39" name="Group 67"/>
              <p:cNvGrpSpPr>
                <a:grpSpLocks/>
              </p:cNvGrpSpPr>
              <p:nvPr/>
            </p:nvGrpSpPr>
            <p:grpSpPr bwMode="auto">
              <a:xfrm>
                <a:off x="1803761" y="1455420"/>
                <a:ext cx="5402581" cy="1367096"/>
                <a:chOff x="1803761" y="1455420"/>
                <a:chExt cx="5402581" cy="1367096"/>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63" name="5-Point Star 62"/>
          <p:cNvSpPr/>
          <p:nvPr/>
        </p:nvSpPr>
        <p:spPr bwMode="auto">
          <a:xfrm>
            <a:off x="6491113" y="2151897"/>
            <a:ext cx="452710" cy="354830"/>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4" name="Group 63"/>
          <p:cNvGrpSpPr/>
          <p:nvPr/>
        </p:nvGrpSpPr>
        <p:grpSpPr>
          <a:xfrm>
            <a:off x="6536864" y="3331734"/>
            <a:ext cx="468051" cy="313261"/>
            <a:chOff x="5210175" y="2278856"/>
            <a:chExt cx="235744" cy="173831"/>
          </a:xfrm>
          <a:solidFill>
            <a:schemeClr val="tx2"/>
          </a:solidFill>
        </p:grpSpPr>
        <p:sp>
          <p:nvSpPr>
            <p:cNvPr id="65" name="Frame 64"/>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6" name="Freeform 65"/>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7" name="Group 66"/>
          <p:cNvGrpSpPr/>
          <p:nvPr/>
        </p:nvGrpSpPr>
        <p:grpSpPr>
          <a:xfrm>
            <a:off x="6451362" y="937118"/>
            <a:ext cx="514582" cy="448463"/>
            <a:chOff x="4290008" y="4767262"/>
            <a:chExt cx="902113" cy="1014412"/>
          </a:xfrm>
          <a:solidFill>
            <a:schemeClr val="accent3"/>
          </a:solidFill>
        </p:grpSpPr>
        <p:sp>
          <p:nvSpPr>
            <p:cNvPr id="68" name="Freeform 67"/>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Freeform 68"/>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ounded Rectangle 69"/>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Rounded Rectangle 70"/>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Rounded Rectangle 71"/>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ounded Rectangle 72"/>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4" name="Rounded Rectangle 73"/>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5" name="Rectangle 74"/>
          <p:cNvSpPr/>
          <p:nvPr/>
        </p:nvSpPr>
        <p:spPr>
          <a:xfrm>
            <a:off x="3687073" y="989433"/>
            <a:ext cx="2894039" cy="400110"/>
          </a:xfrm>
          <a:prstGeom prst="rect">
            <a:avLst/>
          </a:prstGeom>
        </p:spPr>
        <p:txBody>
          <a:bodyPr wrap="square" anchor="ctr">
            <a:spAutoFit/>
          </a:bodyPr>
          <a:lstStyle/>
          <a:p>
            <a:pPr fontAlgn="auto">
              <a:spcBef>
                <a:spcPts val="0"/>
              </a:spcBef>
              <a:spcAft>
                <a:spcPts val="0"/>
              </a:spcAft>
              <a:defRPr/>
            </a:pPr>
            <a:r>
              <a:rPr lang="en-US" sz="2000" smtClean="0">
                <a:ln w="0"/>
                <a:latin typeface="VNI-Bandit" pitchFamily="2" charset="0"/>
                <a:cs typeface="Arial" pitchFamily="34" charset="0"/>
              </a:rPr>
              <a:t>Toång quan veà ñeà taøi</a:t>
            </a:r>
            <a:endParaRPr lang="en-US" sz="2000" dirty="0">
              <a:ln w="0"/>
              <a:latin typeface="VNI-Bandit" pitchFamily="2" charset="0"/>
              <a:cs typeface="Arial" pitchFamily="34" charset="0"/>
            </a:endParaRPr>
          </a:p>
        </p:txBody>
      </p:sp>
      <p:sp>
        <p:nvSpPr>
          <p:cNvPr id="76" name="Rectangle 75"/>
          <p:cNvSpPr/>
          <p:nvPr/>
        </p:nvSpPr>
        <p:spPr>
          <a:xfrm>
            <a:off x="3650588" y="2184747"/>
            <a:ext cx="2566666" cy="400110"/>
          </a:xfrm>
          <a:prstGeom prst="rect">
            <a:avLst/>
          </a:prstGeom>
        </p:spPr>
        <p:txBody>
          <a:bodyPr wrap="square" anchor="ctr">
            <a:spAutoFit/>
          </a:bodyPr>
          <a:lstStyle/>
          <a:p>
            <a:pPr fontAlgn="auto">
              <a:spcBef>
                <a:spcPts val="0"/>
              </a:spcBef>
              <a:spcAft>
                <a:spcPts val="0"/>
              </a:spcAft>
              <a:defRPr/>
            </a:pPr>
            <a:r>
              <a:rPr lang="en-US" sz="2000" smtClean="0">
                <a:ln w="0"/>
                <a:latin typeface="VNI-Bandit" pitchFamily="2" charset="0"/>
                <a:cs typeface="Arial" pitchFamily="34" charset="0"/>
              </a:rPr>
              <a:t>Noäi dung thöïc hieän</a:t>
            </a:r>
            <a:endParaRPr lang="en-US" sz="2000" dirty="0">
              <a:ln w="0"/>
              <a:latin typeface="VNI-Bandit" pitchFamily="2" charset="0"/>
              <a:cs typeface="Arial" pitchFamily="34" charset="0"/>
            </a:endParaRPr>
          </a:p>
        </p:txBody>
      </p:sp>
      <p:sp>
        <p:nvSpPr>
          <p:cNvPr id="77" name="Rectangle 76"/>
          <p:cNvSpPr/>
          <p:nvPr/>
        </p:nvSpPr>
        <p:spPr>
          <a:xfrm>
            <a:off x="4138075" y="3281535"/>
            <a:ext cx="1847273" cy="400110"/>
          </a:xfrm>
          <a:prstGeom prst="rect">
            <a:avLst/>
          </a:prstGeom>
        </p:spPr>
        <p:txBody>
          <a:bodyPr wrap="square" anchor="ctr">
            <a:spAutoFit/>
          </a:bodyPr>
          <a:lstStyle/>
          <a:p>
            <a:pPr fontAlgn="auto">
              <a:spcBef>
                <a:spcPts val="0"/>
              </a:spcBef>
              <a:spcAft>
                <a:spcPts val="0"/>
              </a:spcAft>
              <a:defRPr/>
            </a:pPr>
            <a:r>
              <a:rPr lang="en-US" sz="2000" smtClean="0">
                <a:ln w="0"/>
                <a:latin typeface="VNI-Bandit" pitchFamily="2" charset="0"/>
                <a:cs typeface="Arial" pitchFamily="34" charset="0"/>
              </a:rPr>
              <a:t>Keát luaän</a:t>
            </a:r>
            <a:endParaRPr lang="en-US" sz="2000" dirty="0">
              <a:ln w="0"/>
              <a:latin typeface="VNI-Bandit" pitchFamily="2" charset="0"/>
              <a:cs typeface="Arial" pitchFamily="34" charset="0"/>
            </a:endParaRPr>
          </a:p>
        </p:txBody>
      </p:sp>
      <p:sp>
        <p:nvSpPr>
          <p:cNvPr id="78" name="Rectangle 77"/>
          <p:cNvSpPr/>
          <p:nvPr/>
        </p:nvSpPr>
        <p:spPr>
          <a:xfrm rot="19126099">
            <a:off x="2559509" y="843925"/>
            <a:ext cx="1473229" cy="339563"/>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1</a:t>
            </a:r>
          </a:p>
        </p:txBody>
      </p:sp>
      <p:sp>
        <p:nvSpPr>
          <p:cNvPr id="79" name="Rectangle 78"/>
          <p:cNvSpPr/>
          <p:nvPr/>
        </p:nvSpPr>
        <p:spPr>
          <a:xfrm rot="19126099">
            <a:off x="2530567" y="2000469"/>
            <a:ext cx="1473229" cy="339563"/>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2</a:t>
            </a:r>
          </a:p>
        </p:txBody>
      </p:sp>
      <p:sp>
        <p:nvSpPr>
          <p:cNvPr id="80" name="Rectangle 79"/>
          <p:cNvSpPr/>
          <p:nvPr/>
        </p:nvSpPr>
        <p:spPr>
          <a:xfrm rot="19126099">
            <a:off x="2573202" y="3127999"/>
            <a:ext cx="1424938" cy="338554"/>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3</a:t>
            </a:r>
          </a:p>
        </p:txBody>
      </p:sp>
      <p:pic>
        <p:nvPicPr>
          <p:cNvPr id="1028" name="Picture 4" descr="Kết quả hình ảnh cho gif sticker facebook"/>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6935" y="2485405"/>
            <a:ext cx="1873364" cy="1518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900" decel="100000" fill="hold"/>
                                        <p:tgtEl>
                                          <p:spTgt spid="3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8" presetClass="entr" presetSubtype="16"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diamond(in)">
                                      <p:cBhvr>
                                        <p:cTn id="14" dur="1100"/>
                                        <p:tgtEl>
                                          <p:spTgt spid="67"/>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amond(in)">
                                      <p:cBhvr>
                                        <p:cTn id="17" dur="1000"/>
                                        <p:tgtEl>
                                          <p:spTgt spid="78"/>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diamond(in)">
                                      <p:cBhvr>
                                        <p:cTn id="20" dur="1000"/>
                                        <p:tgtEl>
                                          <p:spTgt spid="75"/>
                                        </p:tgtEl>
                                      </p:cBhvr>
                                    </p:animEffect>
                                  </p:childTnLst>
                                </p:cTn>
                              </p:par>
                            </p:childTnLst>
                          </p:cTn>
                        </p:par>
                        <p:par>
                          <p:cTn id="21" fill="hold">
                            <p:stCondLst>
                              <p:cond delay="2100"/>
                            </p:stCondLst>
                            <p:childTnLst>
                              <p:par>
                                <p:cTn id="22" presetID="8" presetClass="entr" presetSubtype="16" fill="hold" grpId="0"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diamond(in)">
                                      <p:cBhvr>
                                        <p:cTn id="24" dur="1000"/>
                                        <p:tgtEl>
                                          <p:spTgt spid="63"/>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diamond(in)">
                                      <p:cBhvr>
                                        <p:cTn id="27" dur="900"/>
                                        <p:tgtEl>
                                          <p:spTgt spid="76"/>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diamond(in)">
                                      <p:cBhvr>
                                        <p:cTn id="30" dur="1000"/>
                                        <p:tgtEl>
                                          <p:spTgt spid="79"/>
                                        </p:tgtEl>
                                      </p:cBhvr>
                                    </p:animEffect>
                                  </p:childTnLst>
                                </p:cTn>
                              </p:par>
                            </p:childTnLst>
                          </p:cTn>
                        </p:par>
                        <p:par>
                          <p:cTn id="31" fill="hold">
                            <p:stCondLst>
                              <p:cond delay="3100"/>
                            </p:stCondLst>
                            <p:childTnLst>
                              <p:par>
                                <p:cTn id="32" presetID="8" presetClass="entr" presetSubtype="16" fill="hold"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amond(in)">
                                      <p:cBhvr>
                                        <p:cTn id="34" dur="900"/>
                                        <p:tgtEl>
                                          <p:spTgt spid="64"/>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amond(in)">
                                      <p:cBhvr>
                                        <p:cTn id="37" dur="900"/>
                                        <p:tgtEl>
                                          <p:spTgt spid="77"/>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diamond(in)">
                                      <p:cBhvr>
                                        <p:cTn id="40" dur="1100"/>
                                        <p:tgtEl>
                                          <p:spTgt spid="80"/>
                                        </p:tgtEl>
                                      </p:cBhvr>
                                    </p:animEffect>
                                  </p:childTnLst>
                                </p:cTn>
                              </p:par>
                            </p:childTnLst>
                          </p:cTn>
                        </p:par>
                        <p:par>
                          <p:cTn id="41" fill="hold">
                            <p:stCondLst>
                              <p:cond delay="4200"/>
                            </p:stCondLst>
                            <p:childTnLst>
                              <p:par>
                                <p:cTn id="42" presetID="26" presetClass="emph" presetSubtype="0" fill="hold" nodeType="afterEffect">
                                  <p:stCondLst>
                                    <p:cond delay="0"/>
                                  </p:stCondLst>
                                  <p:childTnLst>
                                    <p:animEffect transition="out" filter="fade">
                                      <p:cBhvr>
                                        <p:cTn id="43" dur="500" tmFilter="0, 0; .2, .5; .8, .5; 1, 0"/>
                                        <p:tgtEl>
                                          <p:spTgt spid="1028"/>
                                        </p:tgtEl>
                                      </p:cBhvr>
                                    </p:animEffect>
                                    <p:animScale>
                                      <p:cBhvr>
                                        <p:cTn id="44" dur="250" autoRev="1" fill="hold"/>
                                        <p:tgtEl>
                                          <p:spTgt spid="10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5" grpId="0"/>
      <p:bldP spid="76" grpId="0"/>
      <p:bldP spid="77" grpId="0"/>
      <p:bldP spid="78" grpId="0"/>
      <p:bldP spid="79"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762000" y="2340123"/>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Account daønh cho Admin</a:t>
            </a:r>
          </a:p>
        </p:txBody>
      </p:sp>
      <p:pic>
        <p:nvPicPr>
          <p:cNvPr id="3" name="Picture 2"/>
          <p:cNvPicPr>
            <a:picLocks noChangeAspect="1"/>
          </p:cNvPicPr>
          <p:nvPr/>
        </p:nvPicPr>
        <p:blipFill>
          <a:blip r:embed="rId3"/>
          <a:stretch>
            <a:fillRect/>
          </a:stretch>
        </p:blipFill>
        <p:spPr>
          <a:xfrm>
            <a:off x="4959834" y="1334063"/>
            <a:ext cx="2682764" cy="2727353"/>
          </a:xfrm>
          <a:prstGeom prst="rect">
            <a:avLst/>
          </a:prstGeom>
        </p:spPr>
      </p:pic>
    </p:spTree>
    <p:extLst>
      <p:ext uri="{BB962C8B-B14F-4D97-AF65-F5344CB8AC3E}">
        <p14:creationId xmlns:p14="http://schemas.microsoft.com/office/powerpoint/2010/main" val="411653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589470" y="2340125"/>
            <a:ext cx="3315929"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saùch</a:t>
            </a:r>
          </a:p>
        </p:txBody>
      </p:sp>
      <p:pic>
        <p:nvPicPr>
          <p:cNvPr id="3" name="Picture 2"/>
          <p:cNvPicPr>
            <a:picLocks noChangeAspect="1"/>
          </p:cNvPicPr>
          <p:nvPr/>
        </p:nvPicPr>
        <p:blipFill>
          <a:blip r:embed="rId3"/>
          <a:stretch>
            <a:fillRect/>
          </a:stretch>
        </p:blipFill>
        <p:spPr>
          <a:xfrm>
            <a:off x="3765482" y="1378226"/>
            <a:ext cx="4566129" cy="2489752"/>
          </a:xfrm>
          <a:prstGeom prst="rect">
            <a:avLst/>
          </a:prstGeom>
        </p:spPr>
      </p:pic>
    </p:spTree>
    <p:extLst>
      <p:ext uri="{BB962C8B-B14F-4D97-AF65-F5344CB8AC3E}">
        <p14:creationId xmlns:p14="http://schemas.microsoft.com/office/powerpoint/2010/main" val="372570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782944" y="2346752"/>
            <a:ext cx="2928982"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keä saùch</a:t>
            </a:r>
          </a:p>
        </p:txBody>
      </p:sp>
      <p:pic>
        <p:nvPicPr>
          <p:cNvPr id="2" name="Picture 1"/>
          <p:cNvPicPr>
            <a:picLocks noChangeAspect="1"/>
          </p:cNvPicPr>
          <p:nvPr/>
        </p:nvPicPr>
        <p:blipFill>
          <a:blip r:embed="rId3"/>
          <a:stretch>
            <a:fillRect/>
          </a:stretch>
        </p:blipFill>
        <p:spPr>
          <a:xfrm>
            <a:off x="3952875" y="1189209"/>
            <a:ext cx="4088289" cy="2795114"/>
          </a:xfrm>
          <a:prstGeom prst="rect">
            <a:avLst/>
          </a:prstGeom>
        </p:spPr>
      </p:pic>
    </p:spTree>
    <p:extLst>
      <p:ext uri="{BB962C8B-B14F-4D97-AF65-F5344CB8AC3E}">
        <p14:creationId xmlns:p14="http://schemas.microsoft.com/office/powerpoint/2010/main" val="395718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676926" y="2340126"/>
            <a:ext cx="3141017"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theå loaïi saùch</a:t>
            </a:r>
          </a:p>
        </p:txBody>
      </p:sp>
      <p:pic>
        <p:nvPicPr>
          <p:cNvPr id="3" name="Picture 2"/>
          <p:cNvPicPr>
            <a:picLocks noChangeAspect="1"/>
          </p:cNvPicPr>
          <p:nvPr/>
        </p:nvPicPr>
        <p:blipFill>
          <a:blip r:embed="rId3"/>
          <a:stretch>
            <a:fillRect/>
          </a:stretch>
        </p:blipFill>
        <p:spPr>
          <a:xfrm>
            <a:off x="4126189" y="1214419"/>
            <a:ext cx="3925778" cy="2870228"/>
          </a:xfrm>
          <a:prstGeom prst="rect">
            <a:avLst/>
          </a:prstGeom>
        </p:spPr>
      </p:pic>
    </p:spTree>
    <p:extLst>
      <p:ext uri="{BB962C8B-B14F-4D97-AF65-F5344CB8AC3E}">
        <p14:creationId xmlns:p14="http://schemas.microsoft.com/office/powerpoint/2010/main" val="207426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706744" y="2261400"/>
            <a:ext cx="3081382" cy="7152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nhaø cung caáp</a:t>
            </a:r>
          </a:p>
        </p:txBody>
      </p:sp>
      <p:pic>
        <p:nvPicPr>
          <p:cNvPr id="2" name="Picture 1"/>
          <p:cNvPicPr>
            <a:picLocks noChangeAspect="1"/>
          </p:cNvPicPr>
          <p:nvPr/>
        </p:nvPicPr>
        <p:blipFill>
          <a:blip r:embed="rId3"/>
          <a:stretch>
            <a:fillRect/>
          </a:stretch>
        </p:blipFill>
        <p:spPr>
          <a:xfrm>
            <a:off x="3952875" y="1374739"/>
            <a:ext cx="4491148" cy="2488555"/>
          </a:xfrm>
          <a:prstGeom prst="rect">
            <a:avLst/>
          </a:prstGeom>
        </p:spPr>
      </p:pic>
    </p:spTree>
    <p:extLst>
      <p:ext uri="{BB962C8B-B14F-4D97-AF65-F5344CB8AC3E}">
        <p14:creationId xmlns:p14="http://schemas.microsoft.com/office/powerpoint/2010/main" val="17835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1951454" y="3995643"/>
            <a:ext cx="5399491" cy="35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phieáu nhaäp</a:t>
            </a:r>
          </a:p>
        </p:txBody>
      </p:sp>
      <p:pic>
        <p:nvPicPr>
          <p:cNvPr id="2" name="Picture 1"/>
          <p:cNvPicPr>
            <a:picLocks noChangeAspect="1"/>
          </p:cNvPicPr>
          <p:nvPr/>
        </p:nvPicPr>
        <p:blipFill>
          <a:blip r:embed="rId3"/>
          <a:stretch>
            <a:fillRect/>
          </a:stretch>
        </p:blipFill>
        <p:spPr>
          <a:xfrm>
            <a:off x="1708905" y="1264994"/>
            <a:ext cx="5884591" cy="2664720"/>
          </a:xfrm>
          <a:prstGeom prst="rect">
            <a:avLst/>
          </a:prstGeom>
        </p:spPr>
      </p:pic>
    </p:spTree>
    <p:extLst>
      <p:ext uri="{BB962C8B-B14F-4D97-AF65-F5344CB8AC3E}">
        <p14:creationId xmlns:p14="http://schemas.microsoft.com/office/powerpoint/2010/main" val="63059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9" name="Google Shape;209;p15"/>
          <p:cNvSpPr txBox="1">
            <a:spLocks/>
          </p:cNvSpPr>
          <p:nvPr/>
        </p:nvSpPr>
        <p:spPr>
          <a:xfrm>
            <a:off x="2550792" y="4068417"/>
            <a:ext cx="4035538" cy="3717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mtClean="0">
                <a:solidFill>
                  <a:schemeClr val="accent5">
                    <a:lumMod val="75000"/>
                  </a:schemeClr>
                </a:solidFill>
                <a:effectLst>
                  <a:outerShdw blurRad="38100" dist="38100" dir="2700000" algn="tl">
                    <a:srgbClr val="000000">
                      <a:alpha val="43137"/>
                    </a:srgbClr>
                  </a:outerShdw>
                </a:effectLst>
                <a:latin typeface="VNI-Souvir" pitchFamily="2" charset="0"/>
              </a:rPr>
              <a:t>Giao dieän thoâng tin phieáu xuaát</a:t>
            </a:r>
          </a:p>
        </p:txBody>
      </p:sp>
      <p:pic>
        <p:nvPicPr>
          <p:cNvPr id="2" name="Picture 1"/>
          <p:cNvPicPr>
            <a:picLocks noChangeAspect="1"/>
          </p:cNvPicPr>
          <p:nvPr/>
        </p:nvPicPr>
        <p:blipFill>
          <a:blip r:embed="rId3"/>
          <a:stretch>
            <a:fillRect/>
          </a:stretch>
        </p:blipFill>
        <p:spPr>
          <a:xfrm>
            <a:off x="1732578" y="1308560"/>
            <a:ext cx="5897252" cy="2508462"/>
          </a:xfrm>
          <a:prstGeom prst="rect">
            <a:avLst/>
          </a:prstGeom>
        </p:spPr>
      </p:pic>
    </p:spTree>
    <p:extLst>
      <p:ext uri="{BB962C8B-B14F-4D97-AF65-F5344CB8AC3E}">
        <p14:creationId xmlns:p14="http://schemas.microsoft.com/office/powerpoint/2010/main" val="2268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latin typeface="VNI-Bandit" pitchFamily="2" charset="0"/>
              </a:rPr>
              <a:t>Keát luaän</a:t>
            </a:r>
            <a:endParaRPr>
              <a:latin typeface="VNI-Bandit" pitchFamily="2" charset="0"/>
            </a:endParaRPr>
          </a:p>
        </p:txBody>
      </p:sp>
      <p:sp>
        <p:nvSpPr>
          <p:cNvPr id="220" name="Google Shape;220;p16"/>
          <p:cNvSpPr txBox="1"/>
          <p:nvPr/>
        </p:nvSpPr>
        <p:spPr>
          <a:xfrm>
            <a:off x="4178670" y="1040920"/>
            <a:ext cx="786660" cy="1590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a:solidFill>
                  <a:srgbClr val="00ACC3"/>
                </a:solidFill>
                <a:latin typeface="Varela Round"/>
                <a:ea typeface="Varela Round"/>
                <a:cs typeface="Varela Round"/>
                <a:sym typeface="Varela Round"/>
              </a:rPr>
              <a:t>3</a:t>
            </a:r>
            <a:endParaRPr sz="9600" b="1">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6" name="Google Shape;220;p16"/>
          <p:cNvSpPr txBox="1"/>
          <p:nvPr/>
        </p:nvSpPr>
        <p:spPr>
          <a:xfrm>
            <a:off x="3222360" y="286256"/>
            <a:ext cx="2699280" cy="8099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smtClean="0">
                <a:solidFill>
                  <a:srgbClr val="00ACC3"/>
                </a:solidFill>
                <a:latin typeface="VNI-Bandit" pitchFamily="2" charset="0"/>
                <a:ea typeface="Varela Round"/>
                <a:cs typeface="Varela Round"/>
                <a:sym typeface="Varela Round"/>
              </a:rPr>
              <a:t>chöông</a:t>
            </a:r>
            <a:endParaRPr sz="4000" b="1">
              <a:solidFill>
                <a:srgbClr val="00ACC3"/>
              </a:solidFill>
              <a:latin typeface="VNI-Bandit" pitchFamily="2" charset="0"/>
              <a:ea typeface="Varela Round"/>
              <a:cs typeface="Varela Round"/>
              <a:sym typeface="Varela Round"/>
            </a:endParaRPr>
          </a:p>
        </p:txBody>
      </p:sp>
      <p:pic>
        <p:nvPicPr>
          <p:cNvPr id="2050" name="Picture 2" descr="Kết quả hình ảnh cho gif sticker faceboo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1335" y="-101798"/>
            <a:ext cx="1734185" cy="162579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9;p15"/>
          <p:cNvSpPr txBox="1">
            <a:spLocks/>
          </p:cNvSpPr>
          <p:nvPr/>
        </p:nvSpPr>
        <p:spPr>
          <a:xfrm>
            <a:off x="2639961" y="3581350"/>
            <a:ext cx="3893573"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Keát quaû thöïc hieän vaø baøi hoïc</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Tree>
    <p:extLst>
      <p:ext uri="{BB962C8B-B14F-4D97-AF65-F5344CB8AC3E}">
        <p14:creationId xmlns:p14="http://schemas.microsoft.com/office/powerpoint/2010/main" val="22504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p:cTn id="13" dur="500" fill="hold"/>
                                        <p:tgtEl>
                                          <p:spTgt spid="220"/>
                                        </p:tgtEl>
                                        <p:attrNameLst>
                                          <p:attrName>ppt_w</p:attrName>
                                        </p:attrNameLst>
                                      </p:cBhvr>
                                      <p:tavLst>
                                        <p:tav tm="0">
                                          <p:val>
                                            <p:fltVal val="0"/>
                                          </p:val>
                                        </p:tav>
                                        <p:tav tm="100000">
                                          <p:val>
                                            <p:strVal val="#ppt_w"/>
                                          </p:val>
                                        </p:tav>
                                      </p:tavLst>
                                    </p:anim>
                                    <p:anim calcmode="lin" valueType="num">
                                      <p:cBhvr>
                                        <p:cTn id="14" dur="500" fill="hold"/>
                                        <p:tgtEl>
                                          <p:spTgt spid="220"/>
                                        </p:tgtEl>
                                        <p:attrNameLst>
                                          <p:attrName>ppt_h</p:attrName>
                                        </p:attrNameLst>
                                      </p:cBhvr>
                                      <p:tavLst>
                                        <p:tav tm="0">
                                          <p:val>
                                            <p:fltVal val="0"/>
                                          </p:val>
                                        </p:tav>
                                        <p:tav tm="100000">
                                          <p:val>
                                            <p:strVal val="#ppt_h"/>
                                          </p:val>
                                        </p:tav>
                                      </p:tavLst>
                                    </p:anim>
                                    <p:animEffect transition="in" filter="fade">
                                      <p:cBhvr>
                                        <p:cTn id="15" dur="500"/>
                                        <p:tgtEl>
                                          <p:spTgt spid="220"/>
                                        </p:tgtEl>
                                      </p:cBhvr>
                                    </p:animEffect>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circle(in)">
                                      <p:cBhvr>
                                        <p:cTn id="19" dur="1400"/>
                                        <p:tgtEl>
                                          <p:spTgt spid="218"/>
                                        </p:tgtEl>
                                      </p:cBhvr>
                                    </p:animEffect>
                                  </p:childTnLst>
                                </p:cTn>
                              </p:par>
                            </p:childTnLst>
                          </p:cTn>
                        </p:par>
                        <p:par>
                          <p:cTn id="20" fill="hold">
                            <p:stCondLst>
                              <p:cond delay="24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cxnSp>
        <p:nvCxnSpPr>
          <p:cNvPr id="366" name="Google Shape;366;p30"/>
          <p:cNvCxnSpPr/>
          <p:nvPr/>
        </p:nvCxnSpPr>
        <p:spPr>
          <a:xfrm>
            <a:off x="-4800" y="2571750"/>
            <a:ext cx="9153600" cy="0"/>
          </a:xfrm>
          <a:prstGeom prst="straightConnector1">
            <a:avLst/>
          </a:prstGeom>
          <a:noFill/>
          <a:ln w="9525" cap="flat" cmpd="sng">
            <a:solidFill>
              <a:srgbClr val="617A86"/>
            </a:solidFill>
            <a:prstDash val="dash"/>
            <a:round/>
            <a:headEnd type="none" w="med" len="med"/>
            <a:tailEnd type="none" w="med" len="med"/>
          </a:ln>
        </p:spPr>
      </p:cxnSp>
      <p:sp>
        <p:nvSpPr>
          <p:cNvPr id="367" name="Google Shape;367;p30"/>
          <p:cNvSpPr txBox="1">
            <a:spLocks noGrp="1"/>
          </p:cNvSpPr>
          <p:nvPr>
            <p:ph type="title" idx="4294967295"/>
          </p:nvPr>
        </p:nvSpPr>
        <p:spPr>
          <a:xfrm>
            <a:off x="1934250" y="154550"/>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smtClean="0">
                <a:solidFill>
                  <a:srgbClr val="FF0000"/>
                </a:solidFill>
                <a:effectLst>
                  <a:outerShdw blurRad="38100" dist="38100" dir="2700000" algn="tl">
                    <a:srgbClr val="000000">
                      <a:alpha val="43137"/>
                    </a:srgbClr>
                  </a:outerShdw>
                </a:effectLst>
                <a:latin typeface="VNI-Bodon-Poster" pitchFamily="2" charset="0"/>
              </a:rPr>
              <a:t>Q</a:t>
            </a:r>
            <a:r>
              <a:rPr lang="en" sz="2500" smtClean="0">
                <a:solidFill>
                  <a:srgbClr val="FF0000"/>
                </a:solidFill>
                <a:effectLst>
                  <a:outerShdw blurRad="38100" dist="38100" dir="2700000" algn="tl">
                    <a:srgbClr val="000000">
                      <a:alpha val="43137"/>
                    </a:srgbClr>
                  </a:outerShdw>
                </a:effectLst>
                <a:latin typeface="VNI-Bodon-Poster" pitchFamily="2" charset="0"/>
              </a:rPr>
              <a:t>uaù trình thöïc hieän ñeà taøi</a:t>
            </a:r>
            <a:endParaRPr sz="2500">
              <a:solidFill>
                <a:srgbClr val="FF0000"/>
              </a:solidFill>
              <a:effectLst>
                <a:outerShdw blurRad="38100" dist="38100" dir="2700000" algn="tl">
                  <a:srgbClr val="000000">
                    <a:alpha val="43137"/>
                  </a:srgbClr>
                </a:outerShdw>
              </a:effectLst>
              <a:latin typeface="VNI-Bodon-Poster" pitchFamily="2" charset="0"/>
            </a:endParaRPr>
          </a:p>
        </p:txBody>
      </p:sp>
      <p:sp>
        <p:nvSpPr>
          <p:cNvPr id="368" name="Google Shape;368;p30"/>
          <p:cNvSpPr/>
          <p:nvPr/>
        </p:nvSpPr>
        <p:spPr>
          <a:xfrm>
            <a:off x="1895325" y="2362050"/>
            <a:ext cx="419100" cy="419400"/>
          </a:xfrm>
          <a:prstGeom prst="donut">
            <a:avLst>
              <a:gd name="adj" fmla="val 241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30"/>
          <p:cNvCxnSpPr/>
          <p:nvPr/>
        </p:nvCxnSpPr>
        <p:spPr>
          <a:xfrm rot="10800000">
            <a:off x="2105025" y="1733550"/>
            <a:ext cx="0" cy="876300"/>
          </a:xfrm>
          <a:prstGeom prst="straightConnector1">
            <a:avLst/>
          </a:prstGeom>
          <a:noFill/>
          <a:ln w="19050" cap="flat" cmpd="sng">
            <a:solidFill>
              <a:srgbClr val="617A86"/>
            </a:solidFill>
            <a:prstDash val="solid"/>
            <a:round/>
            <a:headEnd type="oval" w="med" len="med"/>
            <a:tailEnd type="oval" w="med" len="med"/>
          </a:ln>
        </p:spPr>
      </p:cxnSp>
      <p:sp>
        <p:nvSpPr>
          <p:cNvPr id="370" name="Google Shape;370;p30"/>
          <p:cNvSpPr/>
          <p:nvPr/>
        </p:nvSpPr>
        <p:spPr>
          <a:xfrm>
            <a:off x="4362450" y="2362050"/>
            <a:ext cx="419100" cy="419400"/>
          </a:xfrm>
          <a:prstGeom prst="donut">
            <a:avLst>
              <a:gd name="adj" fmla="val 24108"/>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6829275" y="2362050"/>
            <a:ext cx="419100" cy="419400"/>
          </a:xfrm>
          <a:prstGeom prst="donut">
            <a:avLst>
              <a:gd name="adj" fmla="val 2410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30"/>
          <p:cNvCxnSpPr/>
          <p:nvPr/>
        </p:nvCxnSpPr>
        <p:spPr>
          <a:xfrm>
            <a:off x="4572000" y="2524125"/>
            <a:ext cx="0" cy="876300"/>
          </a:xfrm>
          <a:prstGeom prst="straightConnector1">
            <a:avLst/>
          </a:prstGeom>
          <a:noFill/>
          <a:ln w="19050" cap="flat" cmpd="sng">
            <a:solidFill>
              <a:srgbClr val="617A86"/>
            </a:solidFill>
            <a:prstDash val="solid"/>
            <a:round/>
            <a:headEnd type="oval" w="med" len="med"/>
            <a:tailEnd type="oval" w="med" len="med"/>
          </a:ln>
        </p:spPr>
      </p:cxnSp>
      <p:cxnSp>
        <p:nvCxnSpPr>
          <p:cNvPr id="373" name="Google Shape;373;p30"/>
          <p:cNvCxnSpPr/>
          <p:nvPr/>
        </p:nvCxnSpPr>
        <p:spPr>
          <a:xfrm rot="10800000">
            <a:off x="7038975" y="1733550"/>
            <a:ext cx="0" cy="876300"/>
          </a:xfrm>
          <a:prstGeom prst="straightConnector1">
            <a:avLst/>
          </a:prstGeom>
          <a:noFill/>
          <a:ln w="19050" cap="flat" cmpd="sng">
            <a:solidFill>
              <a:srgbClr val="617A86"/>
            </a:solidFill>
            <a:prstDash val="solid"/>
            <a:round/>
            <a:headEnd type="oval" w="med" len="med"/>
            <a:tailEnd type="oval" w="med" len="med"/>
          </a:ln>
        </p:spPr>
      </p:cxnSp>
      <p:sp>
        <p:nvSpPr>
          <p:cNvPr id="374" name="Google Shape;374;p30"/>
          <p:cNvSpPr txBox="1"/>
          <p:nvPr/>
        </p:nvSpPr>
        <p:spPr>
          <a:xfrm>
            <a:off x="1481175" y="13366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17A86"/>
                </a:solidFill>
                <a:latin typeface="Varela Round"/>
                <a:ea typeface="Varela Round"/>
                <a:cs typeface="Varela Round"/>
                <a:sym typeface="Varela Round"/>
              </a:rPr>
              <a:t>first</a:t>
            </a:r>
            <a:endParaRPr b="1">
              <a:solidFill>
                <a:srgbClr val="617A86"/>
              </a:solidFill>
              <a:latin typeface="Varela Round"/>
              <a:ea typeface="Varela Round"/>
              <a:cs typeface="Varela Round"/>
              <a:sym typeface="Varela Round"/>
            </a:endParaRPr>
          </a:p>
        </p:txBody>
      </p:sp>
      <p:sp>
        <p:nvSpPr>
          <p:cNvPr id="375" name="Google Shape;375;p30"/>
          <p:cNvSpPr txBox="1"/>
          <p:nvPr/>
        </p:nvSpPr>
        <p:spPr>
          <a:xfrm>
            <a:off x="3948150" y="3346450"/>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17A86"/>
                </a:solidFill>
                <a:latin typeface="Varela Round"/>
                <a:ea typeface="Varela Round"/>
                <a:cs typeface="Varela Round"/>
                <a:sym typeface="Varela Round"/>
              </a:rPr>
              <a:t>second</a:t>
            </a:r>
            <a:endParaRPr b="1">
              <a:solidFill>
                <a:srgbClr val="617A86"/>
              </a:solidFill>
              <a:latin typeface="Varela Round"/>
              <a:ea typeface="Varela Round"/>
              <a:cs typeface="Varela Round"/>
              <a:sym typeface="Varela Round"/>
            </a:endParaRPr>
          </a:p>
        </p:txBody>
      </p:sp>
      <p:sp>
        <p:nvSpPr>
          <p:cNvPr id="376" name="Google Shape;376;p30"/>
          <p:cNvSpPr txBox="1"/>
          <p:nvPr/>
        </p:nvSpPr>
        <p:spPr>
          <a:xfrm>
            <a:off x="6415125" y="13366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17A86"/>
                </a:solidFill>
                <a:latin typeface="Varela Round"/>
                <a:ea typeface="Varela Round"/>
                <a:cs typeface="Varela Round"/>
                <a:sym typeface="Varela Round"/>
              </a:rPr>
              <a:t>last</a:t>
            </a:r>
            <a:endParaRPr b="1">
              <a:solidFill>
                <a:srgbClr val="617A86"/>
              </a:solidFill>
              <a:latin typeface="Varela Round"/>
              <a:ea typeface="Varela Round"/>
              <a:cs typeface="Varela Round"/>
              <a:sym typeface="Varela Round"/>
            </a:endParaRPr>
          </a:p>
        </p:txBody>
      </p:sp>
      <p:sp>
        <p:nvSpPr>
          <p:cNvPr id="377" name="Google Shape;377;p3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
        <p:nvSpPr>
          <p:cNvPr id="14" name="Google Shape;209;p15"/>
          <p:cNvSpPr txBox="1">
            <a:spLocks/>
          </p:cNvSpPr>
          <p:nvPr/>
        </p:nvSpPr>
        <p:spPr>
          <a:xfrm>
            <a:off x="916012" y="3158644"/>
            <a:ext cx="2379714"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Thieát keá ERD vaø ñaëc taû chöùc naêng</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
        <p:nvSpPr>
          <p:cNvPr id="15" name="Google Shape;209;p15"/>
          <p:cNvSpPr txBox="1">
            <a:spLocks/>
          </p:cNvSpPr>
          <p:nvPr/>
        </p:nvSpPr>
        <p:spPr>
          <a:xfrm>
            <a:off x="3338896" y="1797050"/>
            <a:ext cx="2466207"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6">
                    <a:lumMod val="60000"/>
                    <a:lumOff val="40000"/>
                  </a:schemeClr>
                </a:solidFill>
                <a:effectLst>
                  <a:outerShdw blurRad="38100" dist="38100" dir="2700000" algn="tl">
                    <a:srgbClr val="000000">
                      <a:alpha val="43137"/>
                    </a:srgbClr>
                  </a:outerShdw>
                </a:effectLst>
                <a:latin typeface="VNI-Fato" pitchFamily="2" charset="0"/>
              </a:rPr>
              <a:t>Thieát keá </a:t>
            </a:r>
          </a:p>
          <a:p>
            <a:pPr algn="ctr"/>
            <a:r>
              <a:rPr lang="en-US" sz="2000" smtClean="0">
                <a:solidFill>
                  <a:schemeClr val="accent6">
                    <a:lumMod val="60000"/>
                    <a:lumOff val="40000"/>
                  </a:schemeClr>
                </a:solidFill>
                <a:effectLst>
                  <a:outerShdw blurRad="38100" dist="38100" dir="2700000" algn="tl">
                    <a:srgbClr val="000000">
                      <a:alpha val="43137"/>
                    </a:srgbClr>
                  </a:outerShdw>
                </a:effectLst>
                <a:latin typeface="VNI-Fato" pitchFamily="2" charset="0"/>
              </a:rPr>
              <a:t>cô sôû döõ lieäu</a:t>
            </a:r>
            <a:endParaRPr lang="en-US" sz="2000">
              <a:solidFill>
                <a:schemeClr val="accent6">
                  <a:lumMod val="60000"/>
                  <a:lumOff val="40000"/>
                </a:schemeClr>
              </a:solidFill>
              <a:effectLst>
                <a:outerShdw blurRad="38100" dist="38100" dir="2700000" algn="tl">
                  <a:srgbClr val="000000">
                    <a:alpha val="43137"/>
                  </a:srgbClr>
                </a:outerShdw>
              </a:effectLst>
              <a:latin typeface="VNI-Fato" pitchFamily="2" charset="0"/>
            </a:endParaRPr>
          </a:p>
        </p:txBody>
      </p:sp>
      <p:sp>
        <p:nvSpPr>
          <p:cNvPr id="16" name="Google Shape;209;p15"/>
          <p:cNvSpPr txBox="1">
            <a:spLocks/>
          </p:cNvSpPr>
          <p:nvPr/>
        </p:nvSpPr>
        <p:spPr>
          <a:xfrm>
            <a:off x="5665668" y="3158644"/>
            <a:ext cx="2746314"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rgbClr val="0070C0"/>
                </a:solidFill>
                <a:effectLst>
                  <a:outerShdw blurRad="38100" dist="38100" dir="2700000" algn="tl">
                    <a:srgbClr val="000000">
                      <a:alpha val="43137"/>
                    </a:srgbClr>
                  </a:outerShdw>
                </a:effectLst>
                <a:latin typeface="VNI-Fato" pitchFamily="2" charset="0"/>
              </a:rPr>
              <a:t>Thieát keá </a:t>
            </a:r>
          </a:p>
          <a:p>
            <a:pPr algn="ctr"/>
            <a:r>
              <a:rPr lang="en-US" sz="2000" smtClean="0">
                <a:solidFill>
                  <a:srgbClr val="0070C0"/>
                </a:solidFill>
                <a:effectLst>
                  <a:outerShdw blurRad="38100" dist="38100" dir="2700000" algn="tl">
                    <a:srgbClr val="000000">
                      <a:alpha val="43137"/>
                    </a:srgbClr>
                  </a:outerShdw>
                </a:effectLst>
                <a:latin typeface="VNI-Fato" pitchFamily="2" charset="0"/>
              </a:rPr>
              <a:t>Giao dieän ngöôøi duøng</a:t>
            </a:r>
            <a:endParaRPr lang="en-US" sz="2000">
              <a:solidFill>
                <a:srgbClr val="0070C0"/>
              </a:solidFill>
              <a:effectLst>
                <a:outerShdw blurRad="38100" dist="38100" dir="2700000" algn="tl">
                  <a:srgbClr val="000000">
                    <a:alpha val="43137"/>
                  </a:srgbClr>
                </a:outerShdw>
              </a:effectLst>
              <a:latin typeface="VNI-Fat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4572000" y="1013583"/>
            <a:ext cx="36396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smtClean="0">
                <a:latin typeface="VNI-Bodon-Poster" pitchFamily="2" charset="0"/>
              </a:rPr>
              <a:t>Keát luaän</a:t>
            </a:r>
            <a:endParaRPr sz="2200">
              <a:latin typeface="VNI-Bodon-Poster" pitchFamily="2" charset="0"/>
            </a:endParaRPr>
          </a:p>
        </p:txBody>
      </p:sp>
      <p:sp>
        <p:nvSpPr>
          <p:cNvPr id="273" name="Google Shape;273;p22"/>
          <p:cNvSpPr txBox="1">
            <a:spLocks noGrp="1"/>
          </p:cNvSpPr>
          <p:nvPr>
            <p:ph type="body" idx="1"/>
          </p:nvPr>
        </p:nvSpPr>
        <p:spPr>
          <a:xfrm>
            <a:off x="4572000" y="1656236"/>
            <a:ext cx="3639600" cy="2242765"/>
          </a:xfrm>
          <a:prstGeom prst="rect">
            <a:avLst/>
          </a:prstGeom>
        </p:spPr>
        <p:txBody>
          <a:bodyPr spcFirstLastPara="1" wrap="square" lIns="91425" tIns="91425" rIns="91425" bIns="91425" anchor="t" anchorCtr="0">
            <a:noAutofit/>
          </a:bodyPr>
          <a:lstStyle/>
          <a:p>
            <a:pPr marL="342900" lvl="0" indent="-342900" algn="just" rtl="0">
              <a:spcBef>
                <a:spcPts val="600"/>
              </a:spcBef>
              <a:spcAft>
                <a:spcPts val="0"/>
              </a:spcAft>
              <a:buFontTx/>
              <a:buChar char="-"/>
            </a:pPr>
            <a:r>
              <a:rPr lang="en" smtClean="0"/>
              <a:t>Chương trình đã hoàn thành đúng theo thiết kế ban đầu.</a:t>
            </a:r>
          </a:p>
          <a:p>
            <a:pPr marL="342900" lvl="0" indent="-342900" algn="just" rtl="0">
              <a:spcBef>
                <a:spcPts val="600"/>
              </a:spcBef>
              <a:spcAft>
                <a:spcPts val="0"/>
              </a:spcAft>
              <a:buFontTx/>
              <a:buChar char="-"/>
            </a:pPr>
            <a:r>
              <a:rPr lang="en" smtClean="0"/>
              <a:t>Nhưng vẫn không thể trách khỏi lỗi, và còn nhiều hạn chế.</a:t>
            </a:r>
            <a:endParaRPr/>
          </a:p>
        </p:txBody>
      </p:sp>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2050" name="Picture 2" descr="Hình ảnh có liên qua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08965" y="3590983"/>
            <a:ext cx="1350452" cy="10949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610" y="1481593"/>
            <a:ext cx="3164095" cy="2209593"/>
          </a:xfrm>
          <a:prstGeom prst="rect">
            <a:avLst/>
          </a:prstGeom>
          <a:noFill/>
          <a:effectLst>
            <a:outerShdw blurRad="50800" dist="50800" dir="5400000" algn="ctr" rotWithShape="0">
              <a:srgbClr val="000000"/>
            </a:outerShdw>
            <a:softEdge rad="3556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wipe(down)">
                                      <p:cBhvr>
                                        <p:cTn id="7" dur="319">
                                          <p:stCondLst>
                                            <p:cond delay="0"/>
                                          </p:stCondLst>
                                        </p:cTn>
                                        <p:tgtEl>
                                          <p:spTgt spid="272"/>
                                        </p:tgtEl>
                                      </p:cBhvr>
                                    </p:animEffect>
                                    <p:anim calcmode="lin" valueType="num">
                                      <p:cBhvr>
                                        <p:cTn id="8" dur="1002" tmFilter="0,0; 0.14,0.36; 0.43,0.73; 0.71,0.91; 1.0,1.0">
                                          <p:stCondLst>
                                            <p:cond delay="0"/>
                                          </p:stCondLst>
                                        </p:cTn>
                                        <p:tgtEl>
                                          <p:spTgt spid="272"/>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272"/>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272"/>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272"/>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272"/>
                                        </p:tgtEl>
                                        <p:attrNameLst>
                                          <p:attrName>ppt_y</p:attrName>
                                        </p:attrNameLst>
                                      </p:cBhvr>
                                      <p:tavLst>
                                        <p:tav tm="0" fmla="#ppt_y-sin(pi*$)/81">
                                          <p:val>
                                            <p:fltVal val="0"/>
                                          </p:val>
                                        </p:tav>
                                        <p:tav tm="100000">
                                          <p:val>
                                            <p:fltVal val="1"/>
                                          </p:val>
                                        </p:tav>
                                      </p:tavLst>
                                    </p:anim>
                                    <p:animScale>
                                      <p:cBhvr>
                                        <p:cTn id="13" dur="14">
                                          <p:stCondLst>
                                            <p:cond delay="357"/>
                                          </p:stCondLst>
                                        </p:cTn>
                                        <p:tgtEl>
                                          <p:spTgt spid="272"/>
                                        </p:tgtEl>
                                      </p:cBhvr>
                                      <p:to x="100000" y="60000"/>
                                    </p:animScale>
                                    <p:animScale>
                                      <p:cBhvr>
                                        <p:cTn id="14" dur="91" decel="50000">
                                          <p:stCondLst>
                                            <p:cond delay="372"/>
                                          </p:stCondLst>
                                        </p:cTn>
                                        <p:tgtEl>
                                          <p:spTgt spid="272"/>
                                        </p:tgtEl>
                                      </p:cBhvr>
                                      <p:to x="100000" y="100000"/>
                                    </p:animScale>
                                    <p:animScale>
                                      <p:cBhvr>
                                        <p:cTn id="15" dur="14">
                                          <p:stCondLst>
                                            <p:cond delay="722"/>
                                          </p:stCondLst>
                                        </p:cTn>
                                        <p:tgtEl>
                                          <p:spTgt spid="272"/>
                                        </p:tgtEl>
                                      </p:cBhvr>
                                      <p:to x="100000" y="80000"/>
                                    </p:animScale>
                                    <p:animScale>
                                      <p:cBhvr>
                                        <p:cTn id="16" dur="91" decel="50000">
                                          <p:stCondLst>
                                            <p:cond delay="736"/>
                                          </p:stCondLst>
                                        </p:cTn>
                                        <p:tgtEl>
                                          <p:spTgt spid="272"/>
                                        </p:tgtEl>
                                      </p:cBhvr>
                                      <p:to x="100000" y="100000"/>
                                    </p:animScale>
                                    <p:animScale>
                                      <p:cBhvr>
                                        <p:cTn id="17" dur="14">
                                          <p:stCondLst>
                                            <p:cond delay="903"/>
                                          </p:stCondLst>
                                        </p:cTn>
                                        <p:tgtEl>
                                          <p:spTgt spid="272"/>
                                        </p:tgtEl>
                                      </p:cBhvr>
                                      <p:to x="100000" y="90000"/>
                                    </p:animScale>
                                    <p:animScale>
                                      <p:cBhvr>
                                        <p:cTn id="18" dur="91" decel="50000">
                                          <p:stCondLst>
                                            <p:cond delay="917"/>
                                          </p:stCondLst>
                                        </p:cTn>
                                        <p:tgtEl>
                                          <p:spTgt spid="272"/>
                                        </p:tgtEl>
                                      </p:cBhvr>
                                      <p:to x="100000" y="100000"/>
                                    </p:animScale>
                                    <p:animScale>
                                      <p:cBhvr>
                                        <p:cTn id="19" dur="14">
                                          <p:stCondLst>
                                            <p:cond delay="994"/>
                                          </p:stCondLst>
                                        </p:cTn>
                                        <p:tgtEl>
                                          <p:spTgt spid="272"/>
                                        </p:tgtEl>
                                      </p:cBhvr>
                                      <p:to x="100000" y="95000"/>
                                    </p:animScale>
                                    <p:animScale>
                                      <p:cBhvr>
                                        <p:cTn id="20" dur="91" decel="50000">
                                          <p:stCondLst>
                                            <p:cond delay="1009"/>
                                          </p:stCondLst>
                                        </p:cTn>
                                        <p:tgtEl>
                                          <p:spTgt spid="272"/>
                                        </p:tgtEl>
                                      </p:cBhvr>
                                      <p:to x="100000" y="100000"/>
                                    </p:animScale>
                                  </p:childTnLst>
                                </p:cTn>
                              </p:par>
                            </p:childTnLst>
                          </p:cTn>
                        </p:par>
                        <p:par>
                          <p:cTn id="21" fill="hold">
                            <p:stCondLst>
                              <p:cond delay="1100"/>
                            </p:stCondLst>
                            <p:childTnLst>
                              <p:par>
                                <p:cTn id="22" presetID="14" presetClass="entr" presetSubtype="10" fill="hold" grpId="0" nodeType="afterEffect">
                                  <p:stCondLst>
                                    <p:cond delay="0"/>
                                  </p:stCondLst>
                                  <p:childTnLst>
                                    <p:set>
                                      <p:cBhvr>
                                        <p:cTn id="23" dur="1" fill="hold">
                                          <p:stCondLst>
                                            <p:cond delay="0"/>
                                          </p:stCondLst>
                                        </p:cTn>
                                        <p:tgtEl>
                                          <p:spTgt spid="273">
                                            <p:txEl>
                                              <p:pRg st="0" end="0"/>
                                            </p:txEl>
                                          </p:spTgt>
                                        </p:tgtEl>
                                        <p:attrNameLst>
                                          <p:attrName>style.visibility</p:attrName>
                                        </p:attrNameLst>
                                      </p:cBhvr>
                                      <p:to>
                                        <p:strVal val="visible"/>
                                      </p:to>
                                    </p:set>
                                    <p:animEffect transition="in" filter="randombar(horizontal)">
                                      <p:cBhvr>
                                        <p:cTn id="24" dur="500"/>
                                        <p:tgtEl>
                                          <p:spTgt spid="273">
                                            <p:txEl>
                                              <p:pRg st="0" end="0"/>
                                            </p:txEl>
                                          </p:spTgt>
                                        </p:tgtEl>
                                      </p:cBhvr>
                                    </p:animEffect>
                                  </p:childTnLst>
                                </p:cTn>
                              </p:par>
                            </p:childTnLst>
                          </p:cTn>
                        </p:par>
                        <p:par>
                          <p:cTn id="25" fill="hold">
                            <p:stCondLst>
                              <p:cond delay="1600"/>
                            </p:stCondLst>
                            <p:childTnLst>
                              <p:par>
                                <p:cTn id="26" presetID="14" presetClass="entr" presetSubtype="10" fill="hold" grpId="0" nodeType="afterEffect">
                                  <p:stCondLst>
                                    <p:cond delay="0"/>
                                  </p:stCondLst>
                                  <p:childTnLst>
                                    <p:set>
                                      <p:cBhvr>
                                        <p:cTn id="27" dur="1" fill="hold">
                                          <p:stCondLst>
                                            <p:cond delay="0"/>
                                          </p:stCondLst>
                                        </p:cTn>
                                        <p:tgtEl>
                                          <p:spTgt spid="273">
                                            <p:txEl>
                                              <p:pRg st="1" end="1"/>
                                            </p:txEl>
                                          </p:spTgt>
                                        </p:tgtEl>
                                        <p:attrNameLst>
                                          <p:attrName>style.visibility</p:attrName>
                                        </p:attrNameLst>
                                      </p:cBhvr>
                                      <p:to>
                                        <p:strVal val="visible"/>
                                      </p:to>
                                    </p:set>
                                    <p:animEffect transition="in" filter="randombar(horizontal)">
                                      <p:cBhvr>
                                        <p:cTn id="28" dur="500"/>
                                        <p:tgtEl>
                                          <p:spTgt spid="2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P spid="2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solidFill>
                  <a:schemeClr val="accent1">
                    <a:lumMod val="75000"/>
                  </a:schemeClr>
                </a:solidFill>
                <a:latin typeface="VNI-Bandit" pitchFamily="2" charset="0"/>
              </a:rPr>
              <a:t>Toång quan veà ñeà taøi</a:t>
            </a:r>
            <a:endParaRPr>
              <a:solidFill>
                <a:schemeClr val="accent1">
                  <a:lumMod val="75000"/>
                </a:schemeClr>
              </a:solidFill>
              <a:latin typeface="VNI-Bandit" pitchFamily="2" charset="0"/>
            </a:endParaRPr>
          </a:p>
        </p:txBody>
      </p:sp>
      <p:sp>
        <p:nvSpPr>
          <p:cNvPr id="220" name="Google Shape;220;p16"/>
          <p:cNvSpPr txBox="1"/>
          <p:nvPr/>
        </p:nvSpPr>
        <p:spPr>
          <a:xfrm>
            <a:off x="4178670" y="1040920"/>
            <a:ext cx="786660" cy="1590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smtClean="0">
                <a:solidFill>
                  <a:srgbClr val="00ACC3"/>
                </a:solidFill>
                <a:latin typeface="Varela Round"/>
                <a:ea typeface="Varela Round"/>
                <a:cs typeface="Varela Round"/>
                <a:sym typeface="Varela Round"/>
              </a:rPr>
              <a:t>1</a:t>
            </a:r>
            <a:endParaRPr sz="9600" b="1">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6" name="Google Shape;220;p16"/>
          <p:cNvSpPr txBox="1"/>
          <p:nvPr/>
        </p:nvSpPr>
        <p:spPr>
          <a:xfrm>
            <a:off x="3222360" y="286256"/>
            <a:ext cx="2699280" cy="8099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smtClean="0">
                <a:solidFill>
                  <a:srgbClr val="00ACC3"/>
                </a:solidFill>
                <a:latin typeface="VNI-Bandit" pitchFamily="2" charset="0"/>
                <a:ea typeface="Varela Round"/>
                <a:cs typeface="Varela Round"/>
                <a:sym typeface="Varela Round"/>
              </a:rPr>
              <a:t>chöông</a:t>
            </a:r>
            <a:endParaRPr sz="4000" b="1">
              <a:solidFill>
                <a:srgbClr val="00ACC3"/>
              </a:solidFill>
              <a:latin typeface="VNI-Bandit" pitchFamily="2" charset="0"/>
              <a:ea typeface="Varela Round"/>
              <a:cs typeface="Varela Round"/>
              <a:sym typeface="Varela Round"/>
            </a:endParaRPr>
          </a:p>
        </p:txBody>
      </p:sp>
      <p:pic>
        <p:nvPicPr>
          <p:cNvPr id="2050" name="Picture 2" descr="Kết quả hình ảnh cho gif sticker faceboo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1335" y="-101798"/>
            <a:ext cx="1734185" cy="162579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9;p15"/>
          <p:cNvSpPr txBox="1">
            <a:spLocks/>
          </p:cNvSpPr>
          <p:nvPr/>
        </p:nvSpPr>
        <p:spPr>
          <a:xfrm>
            <a:off x="2976562" y="3934106"/>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Giôùi thieäu vaø phaân tích yeâu caàu</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Tree>
    <p:extLst>
      <p:ext uri="{BB962C8B-B14F-4D97-AF65-F5344CB8AC3E}">
        <p14:creationId xmlns:p14="http://schemas.microsoft.com/office/powerpoint/2010/main" val="162022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p:cTn id="13" dur="500" fill="hold"/>
                                        <p:tgtEl>
                                          <p:spTgt spid="220"/>
                                        </p:tgtEl>
                                        <p:attrNameLst>
                                          <p:attrName>ppt_w</p:attrName>
                                        </p:attrNameLst>
                                      </p:cBhvr>
                                      <p:tavLst>
                                        <p:tav tm="0">
                                          <p:val>
                                            <p:fltVal val="0"/>
                                          </p:val>
                                        </p:tav>
                                        <p:tav tm="100000">
                                          <p:val>
                                            <p:strVal val="#ppt_w"/>
                                          </p:val>
                                        </p:tav>
                                      </p:tavLst>
                                    </p:anim>
                                    <p:anim calcmode="lin" valueType="num">
                                      <p:cBhvr>
                                        <p:cTn id="14" dur="500" fill="hold"/>
                                        <p:tgtEl>
                                          <p:spTgt spid="220"/>
                                        </p:tgtEl>
                                        <p:attrNameLst>
                                          <p:attrName>ppt_h</p:attrName>
                                        </p:attrNameLst>
                                      </p:cBhvr>
                                      <p:tavLst>
                                        <p:tav tm="0">
                                          <p:val>
                                            <p:fltVal val="0"/>
                                          </p:val>
                                        </p:tav>
                                        <p:tav tm="100000">
                                          <p:val>
                                            <p:strVal val="#ppt_h"/>
                                          </p:val>
                                        </p:tav>
                                      </p:tavLst>
                                    </p:anim>
                                    <p:animEffect transition="in" filter="fade">
                                      <p:cBhvr>
                                        <p:cTn id="15" dur="500"/>
                                        <p:tgtEl>
                                          <p:spTgt spid="220"/>
                                        </p:tgtEl>
                                      </p:cBhvr>
                                    </p:animEffect>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circle(in)">
                                      <p:cBhvr>
                                        <p:cTn id="19" dur="1400"/>
                                        <p:tgtEl>
                                          <p:spTgt spid="218"/>
                                        </p:tgtEl>
                                      </p:cBhvr>
                                    </p:animEffect>
                                  </p:childTnLst>
                                </p:cTn>
                              </p:par>
                            </p:childTnLst>
                          </p:cTn>
                        </p:par>
                        <p:par>
                          <p:cTn id="20" fill="hold">
                            <p:stCondLst>
                              <p:cond delay="24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smtClean="0">
                <a:effectLst>
                  <a:outerShdw blurRad="38100" dist="38100" dir="2700000" algn="tl">
                    <a:srgbClr val="000000">
                      <a:alpha val="43137"/>
                    </a:srgbClr>
                  </a:outerShdw>
                </a:effectLst>
              </a:rPr>
              <a:t>Ưu điểm</a:t>
            </a:r>
            <a:endParaRPr b="1">
              <a:effectLst>
                <a:outerShdw blurRad="38100" dist="38100" dir="2700000" algn="tl">
                  <a:srgbClr val="000000">
                    <a:alpha val="43137"/>
                  </a:srgbClr>
                </a:outerShdw>
              </a:effectLst>
            </a:endParaRPr>
          </a:p>
          <a:p>
            <a:pPr marL="285750" lvl="0" indent="-285750" algn="just" rtl="0">
              <a:spcBef>
                <a:spcPts val="600"/>
              </a:spcBef>
              <a:spcAft>
                <a:spcPts val="0"/>
              </a:spcAft>
              <a:buFontTx/>
              <a:buChar char="-"/>
            </a:pPr>
            <a:r>
              <a:rPr lang="en" smtClean="0"/>
              <a:t>Thực hiện được công việc quản lý nhân sự và hàng hóa trong kho.</a:t>
            </a:r>
          </a:p>
          <a:p>
            <a:pPr marL="285750" indent="-285750" algn="just">
              <a:buFontTx/>
              <a:buChar char="-"/>
            </a:pPr>
            <a:r>
              <a:rPr lang="en" smtClean="0"/>
              <a:t>Đảm bảo dữ liệu được tổng hợp chính xác.</a:t>
            </a:r>
            <a:endParaRPr/>
          </a:p>
        </p:txBody>
      </p:sp>
      <p:sp>
        <p:nvSpPr>
          <p:cNvPr id="257" name="Google Shape;257;p20"/>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smtClean="0">
                <a:effectLst>
                  <a:outerShdw blurRad="38100" dist="38100" dir="2700000" algn="tl">
                    <a:srgbClr val="000000">
                      <a:alpha val="43137"/>
                    </a:srgbClr>
                  </a:outerShdw>
                </a:effectLst>
              </a:rPr>
              <a:t>Nhược điểm</a:t>
            </a:r>
            <a:endParaRPr b="1">
              <a:effectLst>
                <a:outerShdw blurRad="38100" dist="38100" dir="2700000" algn="tl">
                  <a:srgbClr val="000000">
                    <a:alpha val="43137"/>
                  </a:srgbClr>
                </a:outerShdw>
              </a:effectLst>
            </a:endParaRPr>
          </a:p>
          <a:p>
            <a:pPr marL="285750" lvl="0" indent="-285750" algn="just" rtl="0">
              <a:spcBef>
                <a:spcPts val="600"/>
              </a:spcBef>
              <a:spcAft>
                <a:spcPts val="0"/>
              </a:spcAft>
              <a:buFontTx/>
              <a:buChar char="-"/>
            </a:pPr>
            <a:r>
              <a:rPr lang="en" smtClean="0"/>
              <a:t>Chưa thực hiện được khả năng thống kê số lượng trên biểu đồ.</a:t>
            </a:r>
          </a:p>
          <a:p>
            <a:pPr marL="285750" lvl="0" indent="-285750" algn="just" rtl="0">
              <a:spcBef>
                <a:spcPts val="600"/>
              </a:spcBef>
              <a:spcAft>
                <a:spcPts val="0"/>
              </a:spcAft>
              <a:buFontTx/>
              <a:buChar char="-"/>
            </a:pPr>
            <a:r>
              <a:rPr lang="en" smtClean="0"/>
              <a:t>Chưa ghi lại số tiền của sách.</a:t>
            </a:r>
            <a:endParaRPr/>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3074" name="Picture 2" descr="Kết quả hình ảnh cho sticker gif buồ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2423756"/>
            <a:ext cx="1667865" cy="1667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 calcmode="lin" valueType="num">
                                      <p:cBhvr>
                                        <p:cTn id="7" dur="1000" fill="hold"/>
                                        <p:tgtEl>
                                          <p:spTgt spid="25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5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5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55">
                                            <p:txEl>
                                              <p:pRg st="0" end="0"/>
                                            </p:tx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55">
                                            <p:txEl>
                                              <p:pRg st="1" end="1"/>
                                            </p:txEl>
                                          </p:spTgt>
                                        </p:tgtEl>
                                        <p:attrNameLst>
                                          <p:attrName>style.visibility</p:attrName>
                                        </p:attrNameLst>
                                      </p:cBhvr>
                                      <p:to>
                                        <p:strVal val="visible"/>
                                      </p:to>
                                    </p:set>
                                    <p:anim calcmode="lin" valueType="num">
                                      <p:cBhvr>
                                        <p:cTn id="14" dur="1000" fill="hold"/>
                                        <p:tgtEl>
                                          <p:spTgt spid="255">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255">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255">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255">
                                            <p:txEl>
                                              <p:pRg st="1" end="1"/>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255">
                                            <p:txEl>
                                              <p:pRg st="2" end="2"/>
                                            </p:txEl>
                                          </p:spTgt>
                                        </p:tgtEl>
                                        <p:attrNameLst>
                                          <p:attrName>style.visibility</p:attrName>
                                        </p:attrNameLst>
                                      </p:cBhvr>
                                      <p:to>
                                        <p:strVal val="visible"/>
                                      </p:to>
                                    </p:set>
                                    <p:anim calcmode="lin" valueType="num">
                                      <p:cBhvr>
                                        <p:cTn id="21" dur="1000" fill="hold"/>
                                        <p:tgtEl>
                                          <p:spTgt spid="255">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255">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255">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255">
                                            <p:txEl>
                                              <p:pRg st="2" end="2"/>
                                            </p:tx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257">
                                            <p:txEl>
                                              <p:pRg st="0" end="0"/>
                                            </p:txEl>
                                          </p:spTgt>
                                        </p:tgtEl>
                                        <p:attrNameLst>
                                          <p:attrName>style.visibility</p:attrName>
                                        </p:attrNameLst>
                                      </p:cBhvr>
                                      <p:to>
                                        <p:strVal val="visible"/>
                                      </p:to>
                                    </p:set>
                                    <p:anim calcmode="lin" valueType="num">
                                      <p:cBhvr>
                                        <p:cTn id="28" dur="1000" fill="hold"/>
                                        <p:tgtEl>
                                          <p:spTgt spid="257">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257">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257">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257">
                                            <p:txEl>
                                              <p:pRg st="0" end="0"/>
                                            </p:tx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257">
                                            <p:txEl>
                                              <p:pRg st="1" end="1"/>
                                            </p:txEl>
                                          </p:spTgt>
                                        </p:tgtEl>
                                        <p:attrNameLst>
                                          <p:attrName>style.visibility</p:attrName>
                                        </p:attrNameLst>
                                      </p:cBhvr>
                                      <p:to>
                                        <p:strVal val="visible"/>
                                      </p:to>
                                    </p:set>
                                    <p:anim calcmode="lin" valueType="num">
                                      <p:cBhvr>
                                        <p:cTn id="35" dur="1000" fill="hold"/>
                                        <p:tgtEl>
                                          <p:spTgt spid="257">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257">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257">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257">
                                            <p:txEl>
                                              <p:pRg st="1" end="1"/>
                                            </p:tx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257">
                                            <p:txEl>
                                              <p:pRg st="2" end="2"/>
                                            </p:txEl>
                                          </p:spTgt>
                                        </p:tgtEl>
                                        <p:attrNameLst>
                                          <p:attrName>style.visibility</p:attrName>
                                        </p:attrNameLst>
                                      </p:cBhvr>
                                      <p:to>
                                        <p:strVal val="visible"/>
                                      </p:to>
                                    </p:set>
                                    <p:anim calcmode="lin" valueType="num">
                                      <p:cBhvr>
                                        <p:cTn id="42" dur="1000" fill="hold"/>
                                        <p:tgtEl>
                                          <p:spTgt spid="257">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257">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257">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2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build="p"/>
      <p:bldP spid="25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3369610" y="450587"/>
            <a:ext cx="2482650" cy="6814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smtClean="0">
                <a:effectLst>
                  <a:outerShdw blurRad="38100" dist="38100" dir="2700000" algn="tl">
                    <a:srgbClr val="000000">
                      <a:alpha val="43137"/>
                    </a:srgbClr>
                  </a:outerShdw>
                </a:effectLst>
                <a:latin typeface="VNI-Bodon-Poster" pitchFamily="2" charset="0"/>
              </a:rPr>
              <a:t>B</a:t>
            </a:r>
            <a:r>
              <a:rPr lang="en" sz="4000" smtClean="0">
                <a:effectLst>
                  <a:outerShdw blurRad="38100" dist="38100" dir="2700000" algn="tl">
                    <a:srgbClr val="000000">
                      <a:alpha val="43137"/>
                    </a:srgbClr>
                  </a:outerShdw>
                </a:effectLst>
                <a:latin typeface="VNI-Bodon-Poster" pitchFamily="2" charset="0"/>
              </a:rPr>
              <a:t>aøi hoïc</a:t>
            </a:r>
            <a:endParaRPr sz="4000">
              <a:effectLst>
                <a:outerShdw blurRad="38100" dist="38100" dir="2700000" algn="tl">
                  <a:srgbClr val="000000">
                    <a:alpha val="43137"/>
                  </a:srgbClr>
                </a:outerShdw>
              </a:effectLst>
              <a:latin typeface="VNI-Bodon-Poster" pitchFamily="2" charset="0"/>
            </a:endParaRPr>
          </a:p>
        </p:txBody>
      </p:sp>
      <p:sp>
        <p:nvSpPr>
          <p:cNvPr id="240" name="Google Shape;240;p19"/>
          <p:cNvSpPr txBox="1">
            <a:spLocks noGrp="1"/>
          </p:cNvSpPr>
          <p:nvPr>
            <p:ph type="subTitle" idx="4294967295"/>
          </p:nvPr>
        </p:nvSpPr>
        <p:spPr>
          <a:xfrm>
            <a:off x="1304925" y="3868755"/>
            <a:ext cx="65343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mtClean="0">
                <a:solidFill>
                  <a:schemeClr val="accent2">
                    <a:lumMod val="60000"/>
                    <a:lumOff val="40000"/>
                  </a:schemeClr>
                </a:solidFill>
                <a:effectLst>
                  <a:outerShdw blurRad="38100" dist="38100" dir="2700000" algn="tl">
                    <a:srgbClr val="000000">
                      <a:alpha val="43137"/>
                    </a:srgbClr>
                  </a:outerShdw>
                </a:effectLst>
              </a:rPr>
              <a:t>Hiểu hơn về hệ quản trị cơ sở dữ liệu</a:t>
            </a:r>
            <a:endParaRPr>
              <a:solidFill>
                <a:schemeClr val="accent2">
                  <a:lumMod val="60000"/>
                  <a:lumOff val="40000"/>
                </a:schemeClr>
              </a:solidFill>
              <a:effectLst>
                <a:outerShdw blurRad="38100" dist="38100" dir="2700000" algn="tl">
                  <a:srgbClr val="000000">
                    <a:alpha val="43137"/>
                  </a:srgbClr>
                </a:outerShdw>
              </a:effectLst>
            </a:endParaRPr>
          </a:p>
        </p:txBody>
      </p:sp>
      <p:sp>
        <p:nvSpPr>
          <p:cNvPr id="241" name="Google Shape;241;p19"/>
          <p:cNvSpPr/>
          <p:nvPr/>
        </p:nvSpPr>
        <p:spPr>
          <a:xfrm>
            <a:off x="3333750" y="1333500"/>
            <a:ext cx="2476500" cy="2476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209925" y="1209675"/>
            <a:ext cx="2724300" cy="2724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962275" y="1543050"/>
            <a:ext cx="704700" cy="7047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95900" y="2897050"/>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9"/>
          <p:cNvGrpSpPr/>
          <p:nvPr/>
        </p:nvGrpSpPr>
        <p:grpSpPr>
          <a:xfrm>
            <a:off x="6617132" y="256270"/>
            <a:ext cx="1162865" cy="1162930"/>
            <a:chOff x="570875" y="4322250"/>
            <a:chExt cx="443300" cy="443325"/>
          </a:xfrm>
        </p:grpSpPr>
        <p:sp>
          <p:nvSpPr>
            <p:cNvPr id="246" name="Google Shape;24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pic>
        <p:nvPicPr>
          <p:cNvPr id="1026" name="Picture 2" descr="Hình ảnh có liên qua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87575" y="1723073"/>
            <a:ext cx="1646721" cy="1335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wipe(down)">
                                      <p:cBhvr>
                                        <p:cTn id="7" dur="406">
                                          <p:stCondLst>
                                            <p:cond delay="0"/>
                                          </p:stCondLst>
                                        </p:cTn>
                                        <p:tgtEl>
                                          <p:spTgt spid="239"/>
                                        </p:tgtEl>
                                      </p:cBhvr>
                                    </p:animEffect>
                                    <p:anim calcmode="lin" valueType="num">
                                      <p:cBhvr>
                                        <p:cTn id="8" dur="1275" tmFilter="0,0; 0.14,0.36; 0.43,0.73; 0.71,0.91; 1.0,1.0">
                                          <p:stCondLst>
                                            <p:cond delay="0"/>
                                          </p:stCondLst>
                                        </p:cTn>
                                        <p:tgtEl>
                                          <p:spTgt spid="23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3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3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3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39"/>
                                        </p:tgtEl>
                                        <p:attrNameLst>
                                          <p:attrName>ppt_y</p:attrName>
                                        </p:attrNameLst>
                                      </p:cBhvr>
                                      <p:tavLst>
                                        <p:tav tm="0" fmla="#ppt_y-sin(pi*$)/81">
                                          <p:val>
                                            <p:fltVal val="0"/>
                                          </p:val>
                                        </p:tav>
                                        <p:tav tm="100000">
                                          <p:val>
                                            <p:fltVal val="1"/>
                                          </p:val>
                                        </p:tav>
                                      </p:tavLst>
                                    </p:anim>
                                    <p:animScale>
                                      <p:cBhvr>
                                        <p:cTn id="13" dur="18">
                                          <p:stCondLst>
                                            <p:cond delay="455"/>
                                          </p:stCondLst>
                                        </p:cTn>
                                        <p:tgtEl>
                                          <p:spTgt spid="239"/>
                                        </p:tgtEl>
                                      </p:cBhvr>
                                      <p:to x="100000" y="60000"/>
                                    </p:animScale>
                                    <p:animScale>
                                      <p:cBhvr>
                                        <p:cTn id="14" dur="116" decel="50000">
                                          <p:stCondLst>
                                            <p:cond delay="473"/>
                                          </p:stCondLst>
                                        </p:cTn>
                                        <p:tgtEl>
                                          <p:spTgt spid="239"/>
                                        </p:tgtEl>
                                      </p:cBhvr>
                                      <p:to x="100000" y="100000"/>
                                    </p:animScale>
                                    <p:animScale>
                                      <p:cBhvr>
                                        <p:cTn id="15" dur="18">
                                          <p:stCondLst>
                                            <p:cond delay="918"/>
                                          </p:stCondLst>
                                        </p:cTn>
                                        <p:tgtEl>
                                          <p:spTgt spid="239"/>
                                        </p:tgtEl>
                                      </p:cBhvr>
                                      <p:to x="100000" y="80000"/>
                                    </p:animScale>
                                    <p:animScale>
                                      <p:cBhvr>
                                        <p:cTn id="16" dur="116" decel="50000">
                                          <p:stCondLst>
                                            <p:cond delay="937"/>
                                          </p:stCondLst>
                                        </p:cTn>
                                        <p:tgtEl>
                                          <p:spTgt spid="239"/>
                                        </p:tgtEl>
                                      </p:cBhvr>
                                      <p:to x="100000" y="100000"/>
                                    </p:animScale>
                                    <p:animScale>
                                      <p:cBhvr>
                                        <p:cTn id="17" dur="18">
                                          <p:stCondLst>
                                            <p:cond delay="1149"/>
                                          </p:stCondLst>
                                        </p:cTn>
                                        <p:tgtEl>
                                          <p:spTgt spid="239"/>
                                        </p:tgtEl>
                                      </p:cBhvr>
                                      <p:to x="100000" y="90000"/>
                                    </p:animScale>
                                    <p:animScale>
                                      <p:cBhvr>
                                        <p:cTn id="18" dur="116" decel="50000">
                                          <p:stCondLst>
                                            <p:cond delay="1168"/>
                                          </p:stCondLst>
                                        </p:cTn>
                                        <p:tgtEl>
                                          <p:spTgt spid="239"/>
                                        </p:tgtEl>
                                      </p:cBhvr>
                                      <p:to x="100000" y="100000"/>
                                    </p:animScale>
                                    <p:animScale>
                                      <p:cBhvr>
                                        <p:cTn id="19" dur="18">
                                          <p:stCondLst>
                                            <p:cond delay="1266"/>
                                          </p:stCondLst>
                                        </p:cTn>
                                        <p:tgtEl>
                                          <p:spTgt spid="239"/>
                                        </p:tgtEl>
                                      </p:cBhvr>
                                      <p:to x="100000" y="95000"/>
                                    </p:animScale>
                                    <p:animScale>
                                      <p:cBhvr>
                                        <p:cTn id="20" dur="116" decel="50000">
                                          <p:stCondLst>
                                            <p:cond delay="1284"/>
                                          </p:stCondLst>
                                        </p:cTn>
                                        <p:tgtEl>
                                          <p:spTgt spid="23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240">
                                            <p:txEl>
                                              <p:pRg st="0" end="0"/>
                                            </p:txEl>
                                          </p:spTgt>
                                        </p:tgtEl>
                                        <p:attrNameLst>
                                          <p:attrName>style.visibility</p:attrName>
                                        </p:attrNameLst>
                                      </p:cBhvr>
                                      <p:to>
                                        <p:strVal val="visible"/>
                                      </p:to>
                                    </p:set>
                                    <p:animEffect transition="in" filter="randombar(horizontal)">
                                      <p:cBhvr>
                                        <p:cTn id="24" dur="500"/>
                                        <p:tgtEl>
                                          <p:spTgt spid="2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P spid="24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4"/>
          <p:cNvSpPr/>
          <p:nvPr/>
        </p:nvSpPr>
        <p:spPr>
          <a:xfrm>
            <a:off x="1722113" y="1507650"/>
            <a:ext cx="2128200" cy="2128200"/>
          </a:xfrm>
          <a:prstGeom prst="ellipse">
            <a:avLst/>
          </a:prstGeom>
          <a:solidFill>
            <a:srgbClr val="F8BB00">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smtClean="0">
                <a:solidFill>
                  <a:schemeClr val="accent5">
                    <a:lumMod val="75000"/>
                  </a:schemeClr>
                </a:solidFill>
                <a:effectLst>
                  <a:outerShdw blurRad="38100" dist="38100" dir="2700000" algn="tl">
                    <a:srgbClr val="000000">
                      <a:alpha val="43137"/>
                    </a:srgbClr>
                  </a:outerShdw>
                </a:effectLst>
                <a:latin typeface="VNI-Souvir" pitchFamily="2" charset="0"/>
                <a:ea typeface="Varela Round"/>
                <a:cs typeface="Varela Round"/>
                <a:sym typeface="Varela Round"/>
              </a:rPr>
              <a:t>Khaû naêng laøm vieäc nhoùm</a:t>
            </a:r>
            <a:endParaRPr sz="2000" b="1">
              <a:solidFill>
                <a:schemeClr val="accent5">
                  <a:lumMod val="75000"/>
                </a:schemeClr>
              </a:solidFill>
              <a:effectLst>
                <a:outerShdw blurRad="38100" dist="38100" dir="2700000" algn="tl">
                  <a:srgbClr val="000000">
                    <a:alpha val="43137"/>
                  </a:srgbClr>
                </a:outerShdw>
              </a:effectLst>
              <a:latin typeface="VNI-Souvir" pitchFamily="2" charset="0"/>
              <a:ea typeface="Varela Round"/>
              <a:cs typeface="Varela Round"/>
              <a:sym typeface="Varela Round"/>
            </a:endParaRPr>
          </a:p>
        </p:txBody>
      </p:sp>
      <p:sp>
        <p:nvSpPr>
          <p:cNvPr id="287" name="Google Shape;287;p24"/>
          <p:cNvSpPr/>
          <p:nvPr/>
        </p:nvSpPr>
        <p:spPr>
          <a:xfrm>
            <a:off x="5293686" y="1507650"/>
            <a:ext cx="2128200" cy="2128200"/>
          </a:xfrm>
          <a:prstGeom prst="ellipse">
            <a:avLst/>
          </a:prstGeom>
          <a:solidFill>
            <a:srgbClr val="E8004C">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smtClean="0">
                <a:solidFill>
                  <a:schemeClr val="tx1">
                    <a:lumMod val="95000"/>
                    <a:lumOff val="5000"/>
                  </a:schemeClr>
                </a:solidFill>
                <a:effectLst>
                  <a:outerShdw blurRad="38100" dist="38100" dir="2700000" algn="tl">
                    <a:srgbClr val="000000">
                      <a:alpha val="43137"/>
                    </a:srgbClr>
                  </a:outerShdw>
                </a:effectLst>
                <a:latin typeface="VNI-Souvir" pitchFamily="2" charset="0"/>
                <a:ea typeface="Varela Round"/>
                <a:cs typeface="Varela Round"/>
                <a:sym typeface="Varela Round"/>
              </a:rPr>
              <a:t>Thieát keá giao dieän phuï hôïp</a:t>
            </a:r>
            <a:endParaRPr sz="2000" b="1">
              <a:solidFill>
                <a:schemeClr val="tx1">
                  <a:lumMod val="95000"/>
                  <a:lumOff val="5000"/>
                </a:schemeClr>
              </a:solidFill>
              <a:effectLst>
                <a:outerShdw blurRad="38100" dist="38100" dir="2700000" algn="tl">
                  <a:srgbClr val="000000">
                    <a:alpha val="43137"/>
                  </a:srgbClr>
                </a:outerShdw>
              </a:effectLst>
              <a:latin typeface="VNI-Souvir" pitchFamily="2" charset="0"/>
              <a:ea typeface="Varela Round"/>
              <a:cs typeface="Varela Round"/>
              <a:sym typeface="Varela Round"/>
            </a:endParaRPr>
          </a:p>
        </p:txBody>
      </p:sp>
      <p:sp>
        <p:nvSpPr>
          <p:cNvPr id="288" name="Google Shape;288;p24"/>
          <p:cNvSpPr txBox="1">
            <a:spLocks noGrp="1"/>
          </p:cNvSpPr>
          <p:nvPr>
            <p:ph type="title" idx="4294967295"/>
          </p:nvPr>
        </p:nvSpPr>
        <p:spPr>
          <a:xfrm>
            <a:off x="1934249" y="629213"/>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smtClean="0">
                <a:solidFill>
                  <a:srgbClr val="FF0000"/>
                </a:solidFill>
                <a:effectLst>
                  <a:outerShdw blurRad="38100" dist="38100" dir="2700000" algn="tl">
                    <a:srgbClr val="000000">
                      <a:alpha val="43137"/>
                    </a:srgbClr>
                  </a:outerShdw>
                </a:effectLst>
                <a:latin typeface="VNI-Bandit" pitchFamily="2" charset="0"/>
              </a:rPr>
              <a:t>Kyõ naêng</a:t>
            </a:r>
            <a:endParaRPr sz="2500">
              <a:solidFill>
                <a:srgbClr val="FF0000"/>
              </a:solidFill>
              <a:effectLst>
                <a:outerShdw blurRad="38100" dist="38100" dir="2700000" algn="tl">
                  <a:srgbClr val="000000">
                    <a:alpha val="43137"/>
                  </a:srgbClr>
                </a:outerShdw>
              </a:effectLst>
              <a:latin typeface="VNI-Bandit" pitchFamily="2" charset="0"/>
            </a:endParaRPr>
          </a:p>
        </p:txBody>
      </p:sp>
      <p:sp>
        <p:nvSpPr>
          <p:cNvPr id="289" name="Google Shape;289;p24"/>
          <p:cNvSpPr/>
          <p:nvPr/>
        </p:nvSpPr>
        <p:spPr>
          <a:xfrm>
            <a:off x="3507899" y="1507650"/>
            <a:ext cx="2128200" cy="2128200"/>
          </a:xfrm>
          <a:prstGeom prst="ellipse">
            <a:avLst/>
          </a:prstGeom>
          <a:solidFill>
            <a:srgbClr val="ED4A00">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smtClean="0">
                <a:solidFill>
                  <a:schemeClr val="accent4">
                    <a:lumMod val="20000"/>
                    <a:lumOff val="80000"/>
                  </a:schemeClr>
                </a:solidFill>
                <a:effectLst>
                  <a:outerShdw blurRad="38100" dist="38100" dir="2700000" algn="tl">
                    <a:srgbClr val="000000">
                      <a:alpha val="43137"/>
                    </a:srgbClr>
                  </a:outerShdw>
                </a:effectLst>
                <a:latin typeface="VNI-Souvir" pitchFamily="2" charset="0"/>
                <a:ea typeface="Varela Round"/>
                <a:cs typeface="Varela Round"/>
                <a:sym typeface="Varela Round"/>
              </a:rPr>
              <a:t>X</a:t>
            </a:r>
            <a:r>
              <a:rPr lang="en" sz="2000" b="1" smtClean="0">
                <a:solidFill>
                  <a:schemeClr val="accent4">
                    <a:lumMod val="20000"/>
                    <a:lumOff val="80000"/>
                  </a:schemeClr>
                </a:solidFill>
                <a:effectLst>
                  <a:outerShdw blurRad="38100" dist="38100" dir="2700000" algn="tl">
                    <a:srgbClr val="000000">
                      <a:alpha val="43137"/>
                    </a:srgbClr>
                  </a:outerShdw>
                </a:effectLst>
                <a:latin typeface="VNI-Souvir" pitchFamily="2" charset="0"/>
                <a:ea typeface="Varela Round"/>
                <a:cs typeface="Varela Round"/>
                <a:sym typeface="Varela Round"/>
              </a:rPr>
              <a:t>aây döïng cô sôû döõ lieäu</a:t>
            </a:r>
            <a:endParaRPr sz="2000" b="1">
              <a:solidFill>
                <a:schemeClr val="accent4">
                  <a:lumMod val="20000"/>
                  <a:lumOff val="80000"/>
                </a:schemeClr>
              </a:solidFill>
              <a:effectLst>
                <a:outerShdw blurRad="38100" dist="38100" dir="2700000" algn="tl">
                  <a:srgbClr val="000000">
                    <a:alpha val="43137"/>
                  </a:srgbClr>
                </a:outerShdw>
              </a:effectLst>
              <a:latin typeface="VNI-Souvir" pitchFamily="2" charset="0"/>
              <a:ea typeface="Varela Round"/>
              <a:cs typeface="Varela Round"/>
              <a:sym typeface="Varela Round"/>
            </a:endParaRPr>
          </a:p>
        </p:txBody>
      </p:sp>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400"/>
                                        <p:tgtEl>
                                          <p:spTgt spid="288"/>
                                        </p:tgtEl>
                                      </p:cBhvr>
                                    </p:animEffect>
                                    <p:anim calcmode="lin" valueType="num">
                                      <p:cBhvr>
                                        <p:cTn id="8" dur="1400" fill="hold"/>
                                        <p:tgtEl>
                                          <p:spTgt spid="288"/>
                                        </p:tgtEl>
                                        <p:attrNameLst>
                                          <p:attrName>ppt_w</p:attrName>
                                        </p:attrNameLst>
                                      </p:cBhvr>
                                      <p:tavLst>
                                        <p:tav tm="0" fmla="#ppt_w*sin(2.5*pi*$)">
                                          <p:val>
                                            <p:fltVal val="0"/>
                                          </p:val>
                                        </p:tav>
                                        <p:tav tm="100000">
                                          <p:val>
                                            <p:fltVal val="1"/>
                                          </p:val>
                                        </p:tav>
                                      </p:tavLst>
                                    </p:anim>
                                    <p:anim calcmode="lin" valueType="num">
                                      <p:cBhvr>
                                        <p:cTn id="9" dur="1400" fill="hold"/>
                                        <p:tgtEl>
                                          <p:spTgt spid="288"/>
                                        </p:tgtEl>
                                        <p:attrNameLst>
                                          <p:attrName>ppt_h</p:attrName>
                                        </p:attrNameLst>
                                      </p:cBhvr>
                                      <p:tavLst>
                                        <p:tav tm="0">
                                          <p:val>
                                            <p:strVal val="#ppt_h"/>
                                          </p:val>
                                        </p:tav>
                                        <p:tav tm="100000">
                                          <p:val>
                                            <p:strVal val="#ppt_h"/>
                                          </p:val>
                                        </p:tav>
                                      </p:tavLst>
                                    </p:anim>
                                  </p:childTnLst>
                                </p:cTn>
                              </p:par>
                            </p:childTnLst>
                          </p:cTn>
                        </p:par>
                        <p:par>
                          <p:cTn id="10" fill="hold">
                            <p:stCondLst>
                              <p:cond delay="1400"/>
                            </p:stCondLst>
                            <p:childTnLst>
                              <p:par>
                                <p:cTn id="11" presetID="53" presetClass="entr" presetSubtype="16" fill="hold" grpId="0" nodeType="after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p:cTn id="13" dur="500" fill="hold"/>
                                        <p:tgtEl>
                                          <p:spTgt spid="286"/>
                                        </p:tgtEl>
                                        <p:attrNameLst>
                                          <p:attrName>ppt_w</p:attrName>
                                        </p:attrNameLst>
                                      </p:cBhvr>
                                      <p:tavLst>
                                        <p:tav tm="0">
                                          <p:val>
                                            <p:fltVal val="0"/>
                                          </p:val>
                                        </p:tav>
                                        <p:tav tm="100000">
                                          <p:val>
                                            <p:strVal val="#ppt_w"/>
                                          </p:val>
                                        </p:tav>
                                      </p:tavLst>
                                    </p:anim>
                                    <p:anim calcmode="lin" valueType="num">
                                      <p:cBhvr>
                                        <p:cTn id="14" dur="500" fill="hold"/>
                                        <p:tgtEl>
                                          <p:spTgt spid="286"/>
                                        </p:tgtEl>
                                        <p:attrNameLst>
                                          <p:attrName>ppt_h</p:attrName>
                                        </p:attrNameLst>
                                      </p:cBhvr>
                                      <p:tavLst>
                                        <p:tav tm="0">
                                          <p:val>
                                            <p:fltVal val="0"/>
                                          </p:val>
                                        </p:tav>
                                        <p:tav tm="100000">
                                          <p:val>
                                            <p:strVal val="#ppt_h"/>
                                          </p:val>
                                        </p:tav>
                                      </p:tavLst>
                                    </p:anim>
                                    <p:animEffect transition="in" filter="fade">
                                      <p:cBhvr>
                                        <p:cTn id="15" dur="500"/>
                                        <p:tgtEl>
                                          <p:spTgt spid="286"/>
                                        </p:tgtEl>
                                      </p:cBhvr>
                                    </p:animEffect>
                                  </p:childTnLst>
                                </p:cTn>
                              </p:par>
                            </p:childTnLst>
                          </p:cTn>
                        </p:par>
                        <p:par>
                          <p:cTn id="16" fill="hold">
                            <p:stCondLst>
                              <p:cond delay="1900"/>
                            </p:stCondLst>
                            <p:childTnLst>
                              <p:par>
                                <p:cTn id="17" presetID="53" presetClass="entr" presetSubtype="16" fill="hold" grpId="0" nodeType="afterEffect">
                                  <p:stCondLst>
                                    <p:cond delay="0"/>
                                  </p:stCondLst>
                                  <p:childTnLst>
                                    <p:set>
                                      <p:cBhvr>
                                        <p:cTn id="18" dur="1" fill="hold">
                                          <p:stCondLst>
                                            <p:cond delay="0"/>
                                          </p:stCondLst>
                                        </p:cTn>
                                        <p:tgtEl>
                                          <p:spTgt spid="289"/>
                                        </p:tgtEl>
                                        <p:attrNameLst>
                                          <p:attrName>style.visibility</p:attrName>
                                        </p:attrNameLst>
                                      </p:cBhvr>
                                      <p:to>
                                        <p:strVal val="visible"/>
                                      </p:to>
                                    </p:set>
                                    <p:anim calcmode="lin" valueType="num">
                                      <p:cBhvr>
                                        <p:cTn id="19" dur="500" fill="hold"/>
                                        <p:tgtEl>
                                          <p:spTgt spid="289"/>
                                        </p:tgtEl>
                                        <p:attrNameLst>
                                          <p:attrName>ppt_w</p:attrName>
                                        </p:attrNameLst>
                                      </p:cBhvr>
                                      <p:tavLst>
                                        <p:tav tm="0">
                                          <p:val>
                                            <p:fltVal val="0"/>
                                          </p:val>
                                        </p:tav>
                                        <p:tav tm="100000">
                                          <p:val>
                                            <p:strVal val="#ppt_w"/>
                                          </p:val>
                                        </p:tav>
                                      </p:tavLst>
                                    </p:anim>
                                    <p:anim calcmode="lin" valueType="num">
                                      <p:cBhvr>
                                        <p:cTn id="20" dur="500" fill="hold"/>
                                        <p:tgtEl>
                                          <p:spTgt spid="289"/>
                                        </p:tgtEl>
                                        <p:attrNameLst>
                                          <p:attrName>ppt_h</p:attrName>
                                        </p:attrNameLst>
                                      </p:cBhvr>
                                      <p:tavLst>
                                        <p:tav tm="0">
                                          <p:val>
                                            <p:fltVal val="0"/>
                                          </p:val>
                                        </p:tav>
                                        <p:tav tm="100000">
                                          <p:val>
                                            <p:strVal val="#ppt_h"/>
                                          </p:val>
                                        </p:tav>
                                      </p:tavLst>
                                    </p:anim>
                                    <p:animEffect transition="in" filter="fade">
                                      <p:cBhvr>
                                        <p:cTn id="21" dur="500"/>
                                        <p:tgtEl>
                                          <p:spTgt spid="289"/>
                                        </p:tgtEl>
                                      </p:cBhvr>
                                    </p:animEffect>
                                  </p:childTnLst>
                                </p:cTn>
                              </p:par>
                            </p:childTnLst>
                          </p:cTn>
                        </p:par>
                        <p:par>
                          <p:cTn id="22" fill="hold">
                            <p:stCondLst>
                              <p:cond delay="2400"/>
                            </p:stCondLst>
                            <p:childTnLst>
                              <p:par>
                                <p:cTn id="23" presetID="6" presetClass="entr" presetSubtype="16" fill="hold" grpId="0" nodeType="afterEffect">
                                  <p:stCondLst>
                                    <p:cond delay="0"/>
                                  </p:stCondLst>
                                  <p:childTnLst>
                                    <p:set>
                                      <p:cBhvr>
                                        <p:cTn id="24" dur="1" fill="hold">
                                          <p:stCondLst>
                                            <p:cond delay="0"/>
                                          </p:stCondLst>
                                        </p:cTn>
                                        <p:tgtEl>
                                          <p:spTgt spid="287"/>
                                        </p:tgtEl>
                                        <p:attrNameLst>
                                          <p:attrName>style.visibility</p:attrName>
                                        </p:attrNameLst>
                                      </p:cBhvr>
                                      <p:to>
                                        <p:strVal val="visible"/>
                                      </p:to>
                                    </p:set>
                                    <p:animEffect transition="in" filter="circle(in)">
                                      <p:cBhvr>
                                        <p:cTn id="25" dur="13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p:bldP spid="287" grpId="0" animBg="1"/>
      <p:bldP spid="288" grpId="0"/>
      <p:bldP spid="2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753"/>
        <p:cNvGrpSpPr/>
        <p:nvPr/>
      </p:nvGrpSpPr>
      <p:grpSpPr>
        <a:xfrm>
          <a:off x="0" y="0"/>
          <a:ext cx="0" cy="0"/>
          <a:chOff x="0" y="0"/>
          <a:chExt cx="0" cy="0"/>
        </a:xfrm>
      </p:grpSpPr>
      <p:sp>
        <p:nvSpPr>
          <p:cNvPr id="21" name="Google Shape;437;p3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pic>
        <p:nvPicPr>
          <p:cNvPr id="4098" name="Picture 2" descr="Kết quả hình ảnh cho sticker gif thank yo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326" y="266700"/>
            <a:ext cx="5499347" cy="4248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9900"/>
                                        <p:tgtEl>
                                          <p:spTgt spid="4098"/>
                                        </p:tgtEl>
                                      </p:cBhvr>
                                    </p:animEffect>
                                    <p:anim calcmode="lin" valueType="num">
                                      <p:cBhvr>
                                        <p:cTn id="8" dur="9900" fill="hold"/>
                                        <p:tgtEl>
                                          <p:spTgt spid="4098"/>
                                        </p:tgtEl>
                                        <p:attrNameLst>
                                          <p:attrName>ppt_x</p:attrName>
                                        </p:attrNameLst>
                                      </p:cBhvr>
                                      <p:tavLst>
                                        <p:tav tm="0">
                                          <p:val>
                                            <p:strVal val="#ppt_x"/>
                                          </p:val>
                                        </p:tav>
                                        <p:tav tm="100000">
                                          <p:val>
                                            <p:strVal val="#ppt_x"/>
                                          </p:val>
                                        </p:tav>
                                      </p:tavLst>
                                    </p:anim>
                                    <p:anim calcmode="lin" valueType="num">
                                      <p:cBhvr>
                                        <p:cTn id="9" dur="99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FF0000"/>
                </a:solidFill>
                <a:effectLst>
                  <a:outerShdw blurRad="38100" dist="38100" dir="2700000" algn="tl">
                    <a:srgbClr val="000000">
                      <a:alpha val="43137"/>
                    </a:srgbClr>
                  </a:outerShdw>
                </a:effectLst>
                <a:latin typeface="VNI-Bandit" pitchFamily="2" charset="0"/>
              </a:rPr>
              <a:t>I</a:t>
            </a:r>
            <a:r>
              <a:rPr lang="en" sz="2200" smtClean="0">
                <a:solidFill>
                  <a:srgbClr val="FF0000"/>
                </a:solidFill>
                <a:effectLst>
                  <a:outerShdw blurRad="38100" dist="38100" dir="2700000" algn="tl">
                    <a:srgbClr val="000000">
                      <a:alpha val="43137"/>
                    </a:srgbClr>
                  </a:outerShdw>
                </a:effectLst>
                <a:latin typeface="VNI-Bandit" pitchFamily="2" charset="0"/>
              </a:rPr>
              <a:t> : Giôùi thieäu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1.1 Lyù do choïn ñeà taøi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6" name="Content Placeholder 2">
            <a:extLst>
              <a:ext uri="{FF2B5EF4-FFF2-40B4-BE49-F238E27FC236}">
                <a16:creationId xmlns:a16="http://schemas.microsoft.com/office/drawing/2014/main" id="{6BE22824-A9E8-4F4D-AC76-C1AAD73DACA6}"/>
              </a:ext>
            </a:extLst>
          </p:cNvPr>
          <p:cNvSpPr txBox="1">
            <a:spLocks/>
          </p:cNvSpPr>
          <p:nvPr/>
        </p:nvSpPr>
        <p:spPr>
          <a:xfrm>
            <a:off x="1709048" y="1309219"/>
            <a:ext cx="5725902" cy="22143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500" smtClean="0">
                <a:latin typeface="Tekton Pro" panose="020F0603020208020904" pitchFamily="34" charset="0"/>
                <a:cs typeface="Times New Roman" panose="02020603050405020304" pitchFamily="18" charset="0"/>
              </a:rPr>
              <a:t>Qua khảo sát, các kho sách dù lớn hay nhỏ đều chỉ hoạt động dựa theo cách thủ công do con người phụ trách. Chính vì vậy, gặp phải các vấn đề:</a:t>
            </a:r>
          </a:p>
          <a:p>
            <a:pPr algn="just">
              <a:lnSpc>
                <a:spcPct val="150000"/>
              </a:lnSpc>
            </a:pPr>
            <a:r>
              <a:rPr lang="en-US" sz="1500" smtClean="0">
                <a:latin typeface="Tekton Pro" panose="020F0603020208020904" pitchFamily="34" charset="0"/>
                <a:cs typeface="Times New Roman" panose="02020603050405020304" pitchFamily="18" charset="0"/>
              </a:rPr>
              <a:t>     • Quản lý khó khăn, thiếu chính xác.</a:t>
            </a:r>
          </a:p>
          <a:p>
            <a:pPr algn="just">
              <a:lnSpc>
                <a:spcPct val="150000"/>
              </a:lnSpc>
            </a:pPr>
            <a:r>
              <a:rPr lang="en-US" sz="1500" smtClean="0">
                <a:latin typeface="Tekton Pro" panose="020F0603020208020904" pitchFamily="34" charset="0"/>
                <a:cs typeface="Times New Roman" panose="02020603050405020304" pitchFamily="18" charset="0"/>
              </a:rPr>
              <a:t>     • Cần nhiều người để phụ trách công việc (kiểm kê, tìm kiếm, phân    loại,…)</a:t>
            </a:r>
          </a:p>
          <a:p>
            <a:pPr algn="just">
              <a:lnSpc>
                <a:spcPct val="150000"/>
              </a:lnSpc>
            </a:pPr>
            <a:r>
              <a:rPr lang="en-US" sz="1500" smtClean="0">
                <a:latin typeface="Tekton Pro" panose="020F0603020208020904" pitchFamily="34" charset="0"/>
                <a:cs typeface="Times New Roman" panose="02020603050405020304" pitchFamily="18" charset="0"/>
              </a:rPr>
              <a:t>     • Mất nhiều thời gian để có thể thực hiện các thao tác quản lý, gây sự ách tắc, chờ đợi khi số lượng đọc giả quá nhiều…</a:t>
            </a:r>
          </a:p>
          <a:p>
            <a:endParaRPr lang="en-US" dirty="0"/>
          </a:p>
        </p:txBody>
      </p:sp>
      <p:pic>
        <p:nvPicPr>
          <p:cNvPr id="1028" name="Picture 4" descr="Kết quả hình ảnh cho sticker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845" y="233372"/>
            <a:ext cx="2011155" cy="2011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1900"/>
                            </p:stCondLst>
                            <p:childTnLst>
                              <p:par>
                                <p:cTn id="26" presetID="2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FF0000"/>
                </a:solidFill>
                <a:effectLst>
                  <a:outerShdw blurRad="38100" dist="38100" dir="2700000" algn="tl">
                    <a:srgbClr val="000000">
                      <a:alpha val="43137"/>
                    </a:srgbClr>
                  </a:outerShdw>
                </a:effectLst>
                <a:latin typeface="VNI-Bandit" pitchFamily="2" charset="0"/>
              </a:rPr>
              <a:t>I</a:t>
            </a:r>
            <a:r>
              <a:rPr lang="en" sz="2200" smtClean="0">
                <a:solidFill>
                  <a:srgbClr val="FF0000"/>
                </a:solidFill>
                <a:effectLst>
                  <a:outerShdw blurRad="38100" dist="38100" dir="2700000" algn="tl">
                    <a:srgbClr val="000000">
                      <a:alpha val="43137"/>
                    </a:srgbClr>
                  </a:outerShdw>
                </a:effectLst>
                <a:latin typeface="VNI-Bandit" pitchFamily="2" charset="0"/>
              </a:rPr>
              <a:t> : Giôùi </a:t>
            </a:r>
            <a:r>
              <a:rPr lang="en" sz="2200" smtClean="0">
                <a:solidFill>
                  <a:srgbClr val="FF0000"/>
                </a:solidFill>
                <a:effectLst>
                  <a:outerShdw blurRad="38100" dist="38100" dir="2700000" algn="tl">
                    <a:srgbClr val="000000">
                      <a:alpha val="43137"/>
                    </a:srgbClr>
                  </a:outerShdw>
                </a:effectLst>
                <a:latin typeface="VNI-Bandit" pitchFamily="2" charset="0"/>
              </a:rPr>
              <a:t>thieäu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1.1 Lyù do choïn ñeà taøi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6" name="Content Placeholder 2">
            <a:extLst>
              <a:ext uri="{FF2B5EF4-FFF2-40B4-BE49-F238E27FC236}">
                <a16:creationId xmlns:a16="http://schemas.microsoft.com/office/drawing/2014/main" id="{6BE22824-A9E8-4F4D-AC76-C1AAD73DACA6}"/>
              </a:ext>
            </a:extLst>
          </p:cNvPr>
          <p:cNvSpPr txBox="1">
            <a:spLocks/>
          </p:cNvSpPr>
          <p:nvPr/>
        </p:nvSpPr>
        <p:spPr>
          <a:xfrm>
            <a:off x="1709048" y="1480757"/>
            <a:ext cx="5725902" cy="22143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lnSpc>
                <a:spcPct val="150000"/>
              </a:lnSpc>
              <a:buNone/>
            </a:pPr>
            <a:r>
              <a:rPr lang="en-US" sz="1600" smtClean="0">
                <a:latin typeface="Tekton Pro" panose="020F0603020208020904" pitchFamily="34" charset="0"/>
                <a:cs typeface="Times New Roman" panose="02020603050405020304" pitchFamily="18" charset="0"/>
              </a:rPr>
              <a:t>Trong thời đại 4.0 này, chúng ta cần phải phát triển một phần mềm có thể giải quyết khó khăn đó.</a:t>
            </a:r>
          </a:p>
          <a:p>
            <a:pPr marL="0" indent="0" algn="just">
              <a:lnSpc>
                <a:spcPct val="150000"/>
              </a:lnSpc>
              <a:buNone/>
            </a:pPr>
            <a:r>
              <a:rPr lang="en-US" sz="1600" smtClean="0">
                <a:latin typeface="Tekton Pro" panose="020F0603020208020904" pitchFamily="34" charset="0"/>
                <a:cs typeface="Times New Roman" panose="02020603050405020304" pitchFamily="18" charset="0"/>
              </a:rPr>
              <a:t>Phần mềm </a:t>
            </a:r>
            <a:r>
              <a:rPr lang="en-US" sz="1600" smtClean="0">
                <a:solidFill>
                  <a:srgbClr val="FF0000"/>
                </a:solidFill>
                <a:latin typeface="Tekton Pro" panose="020F0603020208020904" pitchFamily="34" charset="0"/>
                <a:cs typeface="Times New Roman" panose="02020603050405020304" pitchFamily="18" charset="0"/>
              </a:rPr>
              <a:t>QUẢN LÝ KHO SÁCH </a:t>
            </a:r>
            <a:r>
              <a:rPr lang="en-US" sz="1600" smtClean="0">
                <a:latin typeface="Tekton Pro" panose="020F0603020208020904" pitchFamily="34" charset="0"/>
                <a:cs typeface="Times New Roman" panose="02020603050405020304" pitchFamily="18" charset="0"/>
              </a:rPr>
              <a:t>được ra đời và phát triển.</a:t>
            </a:r>
            <a:endParaRPr lang="en-US" sz="1600">
              <a:latin typeface="Tekton Pro" panose="020F0603020208020904" pitchFamily="34" charset="0"/>
              <a:cs typeface="Times New Roman" panose="02020603050405020304" pitchFamily="18" charset="0"/>
            </a:endParaRPr>
          </a:p>
          <a:p>
            <a:endParaRPr lang="en-US" dirty="0"/>
          </a:p>
        </p:txBody>
      </p:sp>
      <p:pic>
        <p:nvPicPr>
          <p:cNvPr id="2050" name="Picture 2" descr="Kết quả hình ảnh cho disney mickey mouse sticker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29261" y="2166730"/>
            <a:ext cx="2819263" cy="228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6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yeâu caàu chöùc naêng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1273123" y="1238950"/>
            <a:ext cx="6848475" cy="2952750"/>
          </a:xfrm>
          <a:prstGeom prst="rect">
            <a:avLst/>
          </a:prstGeom>
        </p:spPr>
      </p:pic>
    </p:spTree>
    <p:extLst>
      <p:ext uri="{BB962C8B-B14F-4D97-AF65-F5344CB8AC3E}">
        <p14:creationId xmlns:p14="http://schemas.microsoft.com/office/powerpoint/2010/main" val="32453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19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yeâu caàu chöùc naêng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3" name="Picture 2"/>
          <p:cNvPicPr>
            <a:picLocks noChangeAspect="1"/>
          </p:cNvPicPr>
          <p:nvPr/>
        </p:nvPicPr>
        <p:blipFill>
          <a:blip r:embed="rId3"/>
          <a:stretch>
            <a:fillRect/>
          </a:stretch>
        </p:blipFill>
        <p:spPr>
          <a:xfrm>
            <a:off x="1647057" y="1255994"/>
            <a:ext cx="6125344" cy="3253824"/>
          </a:xfrm>
          <a:prstGeom prst="rect">
            <a:avLst/>
          </a:prstGeom>
        </p:spPr>
      </p:pic>
    </p:spTree>
    <p:extLst>
      <p:ext uri="{BB962C8B-B14F-4D97-AF65-F5344CB8AC3E}">
        <p14:creationId xmlns:p14="http://schemas.microsoft.com/office/powerpoint/2010/main" val="9069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yeâu caàu chöùc naêng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1138236" y="1293234"/>
            <a:ext cx="6867525" cy="3162300"/>
          </a:xfrm>
          <a:prstGeom prst="rect">
            <a:avLst/>
          </a:prstGeom>
        </p:spPr>
      </p:pic>
    </p:spTree>
    <p:extLst>
      <p:ext uri="{BB962C8B-B14F-4D97-AF65-F5344CB8AC3E}">
        <p14:creationId xmlns:p14="http://schemas.microsoft.com/office/powerpoint/2010/main" val="14600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latin typeface="VNI-Bandit" pitchFamily="2" charset="0"/>
              </a:rPr>
              <a:t>Noäi dung chi tieát</a:t>
            </a:r>
            <a:endParaRPr>
              <a:latin typeface="VNI-Bandit" pitchFamily="2" charset="0"/>
            </a:endParaRPr>
          </a:p>
        </p:txBody>
      </p:sp>
      <p:sp>
        <p:nvSpPr>
          <p:cNvPr id="220" name="Google Shape;220;p16"/>
          <p:cNvSpPr txBox="1"/>
          <p:nvPr/>
        </p:nvSpPr>
        <p:spPr>
          <a:xfrm>
            <a:off x="4178670" y="1040920"/>
            <a:ext cx="786660" cy="1590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smtClean="0">
                <a:solidFill>
                  <a:srgbClr val="00ACC3"/>
                </a:solidFill>
                <a:latin typeface="Varela Round"/>
                <a:ea typeface="Varela Round"/>
                <a:cs typeface="Varela Round"/>
                <a:sym typeface="Varela Round"/>
              </a:rPr>
              <a:t>2</a:t>
            </a:r>
            <a:endParaRPr sz="9600" b="1">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Google Shape;220;p16"/>
          <p:cNvSpPr txBox="1"/>
          <p:nvPr/>
        </p:nvSpPr>
        <p:spPr>
          <a:xfrm>
            <a:off x="3222360" y="286256"/>
            <a:ext cx="2699280" cy="8099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smtClean="0">
                <a:solidFill>
                  <a:srgbClr val="00ACC3"/>
                </a:solidFill>
                <a:latin typeface="VNI-Bandit" pitchFamily="2" charset="0"/>
                <a:ea typeface="Varela Round"/>
                <a:cs typeface="Varela Round"/>
                <a:sym typeface="Varela Round"/>
              </a:rPr>
              <a:t>chöông</a:t>
            </a:r>
            <a:endParaRPr sz="4000" b="1">
              <a:solidFill>
                <a:srgbClr val="00ACC3"/>
              </a:solidFill>
              <a:latin typeface="VNI-Bandit" pitchFamily="2" charset="0"/>
              <a:ea typeface="Varela Round"/>
              <a:cs typeface="Varela Round"/>
              <a:sym typeface="Varela Round"/>
            </a:endParaRPr>
          </a:p>
        </p:txBody>
      </p:sp>
      <p:pic>
        <p:nvPicPr>
          <p:cNvPr id="2050" name="Picture 2" descr="Kết quả hình ảnh cho gif sticker faceboo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1335" y="-101798"/>
            <a:ext cx="1734185" cy="162579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9;p15"/>
          <p:cNvSpPr txBox="1">
            <a:spLocks/>
          </p:cNvSpPr>
          <p:nvPr/>
        </p:nvSpPr>
        <p:spPr>
          <a:xfrm>
            <a:off x="2976562" y="3581350"/>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Thieát keá vaø hieän thöïc</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p:cTn id="13" dur="500" fill="hold"/>
                                        <p:tgtEl>
                                          <p:spTgt spid="220"/>
                                        </p:tgtEl>
                                        <p:attrNameLst>
                                          <p:attrName>ppt_w</p:attrName>
                                        </p:attrNameLst>
                                      </p:cBhvr>
                                      <p:tavLst>
                                        <p:tav tm="0">
                                          <p:val>
                                            <p:fltVal val="0"/>
                                          </p:val>
                                        </p:tav>
                                        <p:tav tm="100000">
                                          <p:val>
                                            <p:strVal val="#ppt_w"/>
                                          </p:val>
                                        </p:tav>
                                      </p:tavLst>
                                    </p:anim>
                                    <p:anim calcmode="lin" valueType="num">
                                      <p:cBhvr>
                                        <p:cTn id="14" dur="500" fill="hold"/>
                                        <p:tgtEl>
                                          <p:spTgt spid="220"/>
                                        </p:tgtEl>
                                        <p:attrNameLst>
                                          <p:attrName>ppt_h</p:attrName>
                                        </p:attrNameLst>
                                      </p:cBhvr>
                                      <p:tavLst>
                                        <p:tav tm="0">
                                          <p:val>
                                            <p:fltVal val="0"/>
                                          </p:val>
                                        </p:tav>
                                        <p:tav tm="100000">
                                          <p:val>
                                            <p:strVal val="#ppt_h"/>
                                          </p:val>
                                        </p:tav>
                                      </p:tavLst>
                                    </p:anim>
                                    <p:animEffect transition="in" filter="fade">
                                      <p:cBhvr>
                                        <p:cTn id="15" dur="500"/>
                                        <p:tgtEl>
                                          <p:spTgt spid="220"/>
                                        </p:tgtEl>
                                      </p:cBhvr>
                                    </p:animEffect>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circle(in)">
                                      <p:cBhvr>
                                        <p:cTn id="19" dur="1400"/>
                                        <p:tgtEl>
                                          <p:spTgt spid="218"/>
                                        </p:tgtEl>
                                      </p:cBhvr>
                                    </p:animEffect>
                                  </p:childTnLst>
                                </p:cTn>
                              </p:par>
                            </p:childTnLst>
                          </p:cTn>
                        </p:par>
                        <p:par>
                          <p:cTn id="20" fill="hold">
                            <p:stCondLst>
                              <p:cond delay="24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6" grpId="0"/>
      <p:bldP spid="7" grpId="0"/>
    </p:bld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1297</Words>
  <Application>Microsoft Office PowerPoint</Application>
  <PresentationFormat>On-screen Show (16:9)</PresentationFormat>
  <Paragraphs>180</Paragraphs>
  <Slides>33</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Varela Round</vt:lpstr>
      <vt:lpstr>VNI-Zap</vt:lpstr>
      <vt:lpstr>VNI-Souvir</vt:lpstr>
      <vt:lpstr>VNI-Fato</vt:lpstr>
      <vt:lpstr>VNI-Dom</vt:lpstr>
      <vt:lpstr>VNI-Bandit</vt:lpstr>
      <vt:lpstr>Times New Roman</vt:lpstr>
      <vt:lpstr>VNI-Duff</vt:lpstr>
      <vt:lpstr>Nixie One</vt:lpstr>
      <vt:lpstr>Tekton Pro</vt:lpstr>
      <vt:lpstr>Arial</vt:lpstr>
      <vt:lpstr>VNI-Bodon-Poster</vt:lpstr>
      <vt:lpstr>Puck template</vt:lpstr>
      <vt:lpstr>Phaàn meàm quaûn lyù  kho saùch </vt:lpstr>
      <vt:lpstr>PowerPoint Presentation</vt:lpstr>
      <vt:lpstr>Toång quan veà ñeà taøi</vt:lpstr>
      <vt:lpstr>I : Giôùi thieäu</vt:lpstr>
      <vt:lpstr>I : Giôùi thieäu</vt:lpstr>
      <vt:lpstr>II : phaân tích yeâu caàu</vt:lpstr>
      <vt:lpstr>II : phaân tích yeâu caàu</vt:lpstr>
      <vt:lpstr>II : phaân tích yeâu caàu</vt:lpstr>
      <vt:lpstr>Noäi dung chi tieát</vt:lpstr>
      <vt:lpstr>I : Thieát keá</vt:lpstr>
      <vt:lpstr>I : Thieát keá</vt:lpstr>
      <vt:lpstr>I : Thieát keá</vt:lpstr>
      <vt:lpstr>II : hieän thöïc</vt:lpstr>
      <vt:lpstr>II : hieän thöïc</vt:lpstr>
      <vt:lpstr>II : hieän thöïc</vt:lpstr>
      <vt:lpstr>II : hieän thöïc</vt:lpstr>
      <vt:lpstr>II : hieän thöïc</vt:lpstr>
      <vt:lpstr>II : hieän thöïc</vt:lpstr>
      <vt:lpstr>II : hieän thöïc</vt:lpstr>
      <vt:lpstr>II : hieän thöïc</vt:lpstr>
      <vt:lpstr>II : hieän thöïc</vt:lpstr>
      <vt:lpstr>II : hieän thöïc</vt:lpstr>
      <vt:lpstr>II : hieän thöïc</vt:lpstr>
      <vt:lpstr>II : hieän thöïc</vt:lpstr>
      <vt:lpstr>II : hieän thöïc</vt:lpstr>
      <vt:lpstr>II : hieän thöïc</vt:lpstr>
      <vt:lpstr>Keát luaän</vt:lpstr>
      <vt:lpstr>Quaù trình thöïc hieän ñeà taøi</vt:lpstr>
      <vt:lpstr>Keát luaän</vt:lpstr>
      <vt:lpstr>PowerPoint Presentation</vt:lpstr>
      <vt:lpstr>Baøi hoïc</vt:lpstr>
      <vt:lpstr>Kyõ naêng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Phaàn meàm quaûn lyù kho</dc:title>
  <dc:creator>Quốc Đạt Hồ</dc:creator>
  <cp:lastModifiedBy>Quốc Đạt Hồ</cp:lastModifiedBy>
  <cp:revision>42</cp:revision>
  <dcterms:modified xsi:type="dcterms:W3CDTF">2019-12-08T19:03:48Z</dcterms:modified>
</cp:coreProperties>
</file>