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06" r:id="rId1"/>
    <p:sldMasterId id="2147483909" r:id="rId2"/>
  </p:sldMasterIdLst>
  <p:notesMasterIdLst>
    <p:notesMasterId r:id="rId49"/>
  </p:notesMasterIdLst>
  <p:handoutMasterIdLst>
    <p:handoutMasterId r:id="rId50"/>
  </p:handoutMasterIdLst>
  <p:sldIdLst>
    <p:sldId id="289" r:id="rId3"/>
    <p:sldId id="290" r:id="rId4"/>
    <p:sldId id="291" r:id="rId5"/>
    <p:sldId id="292" r:id="rId6"/>
    <p:sldId id="293" r:id="rId7"/>
    <p:sldId id="376" r:id="rId8"/>
    <p:sldId id="463" r:id="rId9"/>
    <p:sldId id="468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606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605" r:id="rId30"/>
    <p:sldId id="601" r:id="rId31"/>
    <p:sldId id="330" r:id="rId32"/>
    <p:sldId id="314" r:id="rId33"/>
    <p:sldId id="315" r:id="rId34"/>
    <p:sldId id="316" r:id="rId35"/>
    <p:sldId id="317" r:id="rId36"/>
    <p:sldId id="318" r:id="rId37"/>
    <p:sldId id="319" r:id="rId38"/>
    <p:sldId id="320" r:id="rId39"/>
    <p:sldId id="321" r:id="rId40"/>
    <p:sldId id="322" r:id="rId41"/>
    <p:sldId id="323" r:id="rId42"/>
    <p:sldId id="324" r:id="rId43"/>
    <p:sldId id="325" r:id="rId44"/>
    <p:sldId id="326" r:id="rId45"/>
    <p:sldId id="327" r:id="rId46"/>
    <p:sldId id="328" r:id="rId47"/>
    <p:sldId id="329" r:id="rId48"/>
  </p:sldIdLst>
  <p:sldSz cx="9144000" cy="6858000" type="screen4x3"/>
  <p:notesSz cx="6858000" cy="9144000"/>
  <p:custShowLst>
    <p:custShow name="Custom Show 1" id="0">
      <p:sldLst/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5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rimathi Srinivasan" initials="SS" lastIdx="0" clrIdx="0">
    <p:extLst>
      <p:ext uri="{19B8F6BF-5375-455C-9EA6-DF929625EA0E}">
        <p15:presenceInfo xmlns:p15="http://schemas.microsoft.com/office/powerpoint/2012/main" userId="0e4bd1853a80094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00"/>
    <a:srgbClr val="D76213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26" autoAdjust="0"/>
    <p:restoredTop sz="95688" autoAdjust="0"/>
  </p:normalViewPr>
  <p:slideViewPr>
    <p:cSldViewPr>
      <p:cViewPr varScale="1">
        <p:scale>
          <a:sx n="78" d="100"/>
          <a:sy n="78" d="100"/>
        </p:scale>
        <p:origin x="1752" y="72"/>
      </p:cViewPr>
      <p:guideLst>
        <p:guide orient="horz" pos="864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0238"/>
    </p:cViewPr>
  </p:sorterViewPr>
  <p:notesViewPr>
    <p:cSldViewPr>
      <p:cViewPr varScale="1">
        <p:scale>
          <a:sx n="49" d="100"/>
          <a:sy n="49" d="100"/>
        </p:scale>
        <p:origin x="2732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commentAuthors" Target="commentAuthor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DC6DAAA-A62C-4E48-8577-124FF6772C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BECF2F-6C27-4FC1-AFF4-E0E7488EC9A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45B7F-AFA2-49D9-8085-1EABC4198E29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DA378-66DC-4B68-9A83-3437F1BC20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5336D9-01D6-4808-890A-1A68D87A42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B3EBE4-3A43-431A-A88F-BD125523E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5252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18143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>
            <a:extLst>
              <a:ext uri="{FF2B5EF4-FFF2-40B4-BE49-F238E27FC236}">
                <a16:creationId xmlns:a16="http://schemas.microsoft.com/office/drawing/2014/main" id="{15C81E81-C297-4304-AB6E-4944E35606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2147483648" y="-2147483648"/>
            <a:ext cx="0" cy="0"/>
          </a:xfr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2707" name="Notes Placeholder 2">
            <a:extLst>
              <a:ext uri="{FF2B5EF4-FFF2-40B4-BE49-F238E27FC236}">
                <a16:creationId xmlns:a16="http://schemas.microsoft.com/office/drawing/2014/main" id="{66ADAD66-6565-411E-AA36-0B3715C4EB4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id="{555B6031-9A62-4458-A6F1-4A518C2DC3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xfrm>
            <a:off x="0" y="0"/>
            <a:ext cx="0" cy="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B1136DC-0EE5-4CB1-8FDD-2D3B80778B6D}" type="slidenum">
              <a:rPr lang="en-US" altLang="en-US">
                <a:latin typeface="Times New Roman" panose="02020603050405020304" pitchFamily="18" charset="0"/>
              </a:rPr>
              <a:pPr eaLnBrk="1" hangingPunct="1"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>
            <a:extLst>
              <a:ext uri="{FF2B5EF4-FFF2-40B4-BE49-F238E27FC236}">
                <a16:creationId xmlns:a16="http://schemas.microsoft.com/office/drawing/2014/main" id="{DE45CB2C-155D-4922-84A3-6D657AA824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2147483648" y="-2147483648"/>
            <a:ext cx="0" cy="0"/>
          </a:xfr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4755" name="Notes Placeholder 2">
            <a:extLst>
              <a:ext uri="{FF2B5EF4-FFF2-40B4-BE49-F238E27FC236}">
                <a16:creationId xmlns:a16="http://schemas.microsoft.com/office/drawing/2014/main" id="{256BA2AD-117F-4D69-AE80-B0878FCFFB7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74756" name="Slide Number Placeholder 3">
            <a:extLst>
              <a:ext uri="{FF2B5EF4-FFF2-40B4-BE49-F238E27FC236}">
                <a16:creationId xmlns:a16="http://schemas.microsoft.com/office/drawing/2014/main" id="{8FA32B03-F50A-4F7C-A3F6-D66EB53BF3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xfrm>
            <a:off x="0" y="0"/>
            <a:ext cx="0" cy="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5617190-0BBC-4C2B-B857-5CDE2D4637CE}" type="slidenum">
              <a:rPr lang="en-US" altLang="en-US">
                <a:latin typeface="Times New Roman" panose="02020603050405020304" pitchFamily="18" charset="0"/>
              </a:rPr>
              <a:pPr eaLnBrk="1" hangingPunct="1"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2"/>
          <p:cNvSpPr>
            <a:spLocks noChangeShapeType="1"/>
          </p:cNvSpPr>
          <p:nvPr/>
        </p:nvSpPr>
        <p:spPr bwMode="auto">
          <a:xfrm>
            <a:off x="3124200" y="3733800"/>
            <a:ext cx="5257800" cy="0"/>
          </a:xfrm>
          <a:prstGeom prst="line">
            <a:avLst/>
          </a:prstGeom>
          <a:noFill/>
          <a:ln w="57150" cap="sq">
            <a:solidFill>
              <a:srgbClr val="C75B1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pic>
        <p:nvPicPr>
          <p:cNvPr id="5" name="Picture 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1" y="533400"/>
            <a:ext cx="226218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533400" y="2057400"/>
            <a:ext cx="7772400" cy="1143000"/>
          </a:xfrm>
        </p:spPr>
        <p:txBody>
          <a:bodyPr lIns="92075" tIns="46038" rIns="92075" bIns="46038"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05000" y="3886200"/>
            <a:ext cx="6400800" cy="1752600"/>
          </a:xfrm>
        </p:spPr>
        <p:txBody>
          <a:bodyPr lIns="92075" tIns="46038" rIns="92075" bIns="46038"/>
          <a:lstStyle>
            <a:lvl1pPr marL="0" indent="0" algn="r">
              <a:buFont typeface="Monotype Sorts" pitchFamily="2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04800" y="6331730"/>
            <a:ext cx="8001000" cy="457200"/>
          </a:xfrm>
          <a:prstGeom prst="rect">
            <a:avLst/>
          </a:prstGeom>
          <a:ln w="12700" cap="sq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dirty="0"/>
              <a:t>Liang, Introduction to Java Programming, 11th Edition, (c) 2018 Pearson Education, Inc. All rights reserved.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-2080"/>
            <a:ext cx="9144000" cy="840280"/>
            <a:chOff x="0" y="-2080"/>
            <a:chExt cx="9144000" cy="840280"/>
          </a:xfrm>
        </p:grpSpPr>
        <p:sp>
          <p:nvSpPr>
            <p:cNvPr id="11" name="Chevron 7"/>
            <p:cNvSpPr/>
            <p:nvPr/>
          </p:nvSpPr>
          <p:spPr>
            <a:xfrm rot="16200000">
              <a:off x="-77240" y="75160"/>
              <a:ext cx="840280" cy="685800"/>
            </a:xfrm>
            <a:custGeom>
              <a:avLst/>
              <a:gdLst>
                <a:gd name="connsiteX0" fmla="*/ 0 w 1975318"/>
                <a:gd name="connsiteY0" fmla="*/ 0 h 684208"/>
                <a:gd name="connsiteX1" fmla="*/ 1633214 w 1975318"/>
                <a:gd name="connsiteY1" fmla="*/ 0 h 684208"/>
                <a:gd name="connsiteX2" fmla="*/ 1975318 w 1975318"/>
                <a:gd name="connsiteY2" fmla="*/ 342104 h 684208"/>
                <a:gd name="connsiteX3" fmla="*/ 1633214 w 1975318"/>
                <a:gd name="connsiteY3" fmla="*/ 684208 h 684208"/>
                <a:gd name="connsiteX4" fmla="*/ 0 w 1975318"/>
                <a:gd name="connsiteY4" fmla="*/ 684208 h 684208"/>
                <a:gd name="connsiteX5" fmla="*/ 342104 w 1975318"/>
                <a:gd name="connsiteY5" fmla="*/ 342104 h 684208"/>
                <a:gd name="connsiteX6" fmla="*/ 0 w 1975318"/>
                <a:gd name="connsiteY6" fmla="*/ 0 h 684208"/>
                <a:gd name="connsiteX0" fmla="*/ 0 w 1975318"/>
                <a:gd name="connsiteY0" fmla="*/ 0 h 684208"/>
                <a:gd name="connsiteX1" fmla="*/ 1633214 w 1975318"/>
                <a:gd name="connsiteY1" fmla="*/ 0 h 684208"/>
                <a:gd name="connsiteX2" fmla="*/ 1975318 w 1975318"/>
                <a:gd name="connsiteY2" fmla="*/ 342104 h 684208"/>
                <a:gd name="connsiteX3" fmla="*/ 1633214 w 1975318"/>
                <a:gd name="connsiteY3" fmla="*/ 684208 h 684208"/>
                <a:gd name="connsiteX4" fmla="*/ 0 w 1975318"/>
                <a:gd name="connsiteY4" fmla="*/ 684208 h 684208"/>
                <a:gd name="connsiteX5" fmla="*/ 342104 w 1975318"/>
                <a:gd name="connsiteY5" fmla="*/ 342104 h 684208"/>
                <a:gd name="connsiteX6" fmla="*/ 0 w 1975318"/>
                <a:gd name="connsiteY6" fmla="*/ 0 h 684208"/>
                <a:gd name="connsiteX0" fmla="*/ 0 w 1659435"/>
                <a:gd name="connsiteY0" fmla="*/ 0 h 684208"/>
                <a:gd name="connsiteX1" fmla="*/ 1633214 w 1659435"/>
                <a:gd name="connsiteY1" fmla="*/ 0 h 684208"/>
                <a:gd name="connsiteX2" fmla="*/ 1659435 w 1659435"/>
                <a:gd name="connsiteY2" fmla="*/ 325479 h 684208"/>
                <a:gd name="connsiteX3" fmla="*/ 1633214 w 1659435"/>
                <a:gd name="connsiteY3" fmla="*/ 684208 h 684208"/>
                <a:gd name="connsiteX4" fmla="*/ 0 w 1659435"/>
                <a:gd name="connsiteY4" fmla="*/ 684208 h 684208"/>
                <a:gd name="connsiteX5" fmla="*/ 342104 w 1659435"/>
                <a:gd name="connsiteY5" fmla="*/ 342104 h 684208"/>
                <a:gd name="connsiteX6" fmla="*/ 0 w 1659435"/>
                <a:gd name="connsiteY6" fmla="*/ 0 h 684208"/>
                <a:gd name="connsiteX0" fmla="*/ 0 w 1633214"/>
                <a:gd name="connsiteY0" fmla="*/ 0 h 684208"/>
                <a:gd name="connsiteX1" fmla="*/ 1633214 w 1633214"/>
                <a:gd name="connsiteY1" fmla="*/ 0 h 684208"/>
                <a:gd name="connsiteX2" fmla="*/ 1617869 w 1633214"/>
                <a:gd name="connsiteY2" fmla="*/ 325482 h 684208"/>
                <a:gd name="connsiteX3" fmla="*/ 1633214 w 1633214"/>
                <a:gd name="connsiteY3" fmla="*/ 684208 h 684208"/>
                <a:gd name="connsiteX4" fmla="*/ 0 w 1633214"/>
                <a:gd name="connsiteY4" fmla="*/ 684208 h 684208"/>
                <a:gd name="connsiteX5" fmla="*/ 342104 w 1633214"/>
                <a:gd name="connsiteY5" fmla="*/ 342104 h 684208"/>
                <a:gd name="connsiteX6" fmla="*/ 0 w 1633214"/>
                <a:gd name="connsiteY6" fmla="*/ 0 h 684208"/>
                <a:gd name="connsiteX0" fmla="*/ 0 w 1633214"/>
                <a:gd name="connsiteY0" fmla="*/ 0 h 684208"/>
                <a:gd name="connsiteX1" fmla="*/ 1633214 w 1633214"/>
                <a:gd name="connsiteY1" fmla="*/ 0 h 684208"/>
                <a:gd name="connsiteX2" fmla="*/ 1626180 w 1633214"/>
                <a:gd name="connsiteY2" fmla="*/ 350420 h 684208"/>
                <a:gd name="connsiteX3" fmla="*/ 1633214 w 1633214"/>
                <a:gd name="connsiteY3" fmla="*/ 684208 h 684208"/>
                <a:gd name="connsiteX4" fmla="*/ 0 w 1633214"/>
                <a:gd name="connsiteY4" fmla="*/ 684208 h 684208"/>
                <a:gd name="connsiteX5" fmla="*/ 342104 w 1633214"/>
                <a:gd name="connsiteY5" fmla="*/ 342104 h 684208"/>
                <a:gd name="connsiteX6" fmla="*/ 0 w 1633214"/>
                <a:gd name="connsiteY6" fmla="*/ 0 h 684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33214" h="684208">
                  <a:moveTo>
                    <a:pt x="0" y="0"/>
                  </a:moveTo>
                  <a:lnTo>
                    <a:pt x="1633214" y="0"/>
                  </a:lnTo>
                  <a:lnTo>
                    <a:pt x="1626180" y="350420"/>
                  </a:lnTo>
                  <a:lnTo>
                    <a:pt x="1633214" y="684208"/>
                  </a:lnTo>
                  <a:lnTo>
                    <a:pt x="0" y="684208"/>
                  </a:lnTo>
                  <a:lnTo>
                    <a:pt x="342104" y="34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6213"/>
            </a:solidFill>
            <a:ln w="12700" cap="flat" cmpd="sng" algn="ctr">
              <a:solidFill>
                <a:srgbClr val="ED7D31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5800" y="-1"/>
              <a:ext cx="8458200" cy="297671"/>
            </a:xfrm>
            <a:prstGeom prst="rect">
              <a:avLst/>
            </a:prstGeom>
            <a:solidFill>
              <a:srgbClr val="008A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6995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65F8F-D493-4469-ABD3-73D7DCFDE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0C881-10A1-4F40-AE9B-DD33B9FBF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E75170-4A27-4269-BD2C-D93896DFD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68218-F61B-4C95-8CC7-430AAE341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F41B-1F08-48A9-B462-43FD9098217C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384BA-F440-44B6-850C-8B5906AE0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6BB36-52C2-4B07-9062-48C38A4F0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9792-2CB5-42EA-B7D4-E08DA9BB3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5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93538-E152-4DE2-93D2-131B21D0F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CE3E9B-DED7-4E9D-86B1-ACE54584F6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31979-DA3A-4A8F-A47C-8E8CE388C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03159-9644-4F77-B68D-920375D34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F41B-1F08-48A9-B462-43FD9098217C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9DE6B-6567-4444-9DC6-81AB40F4D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76BD8-29A9-4BFC-9539-9D90855F0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9792-2CB5-42EA-B7D4-E08DA9BB3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11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42D72-5516-4568-859F-6700B8782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32444B-50CC-4FB0-9007-507633774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E2A4E-DAB5-4305-BD93-F4AC43601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F41B-1F08-48A9-B462-43FD9098217C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1852B-056A-433D-A528-A9231EACC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C99DC-A53C-44AD-BDCB-721153CFA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9792-2CB5-42EA-B7D4-E08DA9BB3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76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34AA8-4A03-47C1-96E2-7DB2435368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3CC9E-095C-484F-B2D4-B486F8B3B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F7DCE-C329-4FA5-BED3-7122AB47F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F41B-1F08-48A9-B462-43FD9098217C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BEFAA-71C3-4F4A-BAC1-AB260BF64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A2528-D349-43C1-807C-6B50F150B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9792-2CB5-42EA-B7D4-E08DA9BB3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723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838200"/>
            <a:ext cx="7467600" cy="553453"/>
          </a:xfrm>
        </p:spPr>
        <p:txBody>
          <a:bodyPr/>
          <a:lstStyle>
            <a:lvl1pPr>
              <a:defRPr sz="3200" b="1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-2080"/>
            <a:ext cx="9144000" cy="840280"/>
            <a:chOff x="0" y="-2080"/>
            <a:chExt cx="9144000" cy="840280"/>
          </a:xfrm>
        </p:grpSpPr>
        <p:sp>
          <p:nvSpPr>
            <p:cNvPr id="7" name="Chevron 7"/>
            <p:cNvSpPr/>
            <p:nvPr/>
          </p:nvSpPr>
          <p:spPr>
            <a:xfrm rot="16200000">
              <a:off x="-77240" y="75160"/>
              <a:ext cx="840280" cy="685800"/>
            </a:xfrm>
            <a:custGeom>
              <a:avLst/>
              <a:gdLst>
                <a:gd name="connsiteX0" fmla="*/ 0 w 1975318"/>
                <a:gd name="connsiteY0" fmla="*/ 0 h 684208"/>
                <a:gd name="connsiteX1" fmla="*/ 1633214 w 1975318"/>
                <a:gd name="connsiteY1" fmla="*/ 0 h 684208"/>
                <a:gd name="connsiteX2" fmla="*/ 1975318 w 1975318"/>
                <a:gd name="connsiteY2" fmla="*/ 342104 h 684208"/>
                <a:gd name="connsiteX3" fmla="*/ 1633214 w 1975318"/>
                <a:gd name="connsiteY3" fmla="*/ 684208 h 684208"/>
                <a:gd name="connsiteX4" fmla="*/ 0 w 1975318"/>
                <a:gd name="connsiteY4" fmla="*/ 684208 h 684208"/>
                <a:gd name="connsiteX5" fmla="*/ 342104 w 1975318"/>
                <a:gd name="connsiteY5" fmla="*/ 342104 h 684208"/>
                <a:gd name="connsiteX6" fmla="*/ 0 w 1975318"/>
                <a:gd name="connsiteY6" fmla="*/ 0 h 684208"/>
                <a:gd name="connsiteX0" fmla="*/ 0 w 1975318"/>
                <a:gd name="connsiteY0" fmla="*/ 0 h 684208"/>
                <a:gd name="connsiteX1" fmla="*/ 1633214 w 1975318"/>
                <a:gd name="connsiteY1" fmla="*/ 0 h 684208"/>
                <a:gd name="connsiteX2" fmla="*/ 1975318 w 1975318"/>
                <a:gd name="connsiteY2" fmla="*/ 342104 h 684208"/>
                <a:gd name="connsiteX3" fmla="*/ 1633214 w 1975318"/>
                <a:gd name="connsiteY3" fmla="*/ 684208 h 684208"/>
                <a:gd name="connsiteX4" fmla="*/ 0 w 1975318"/>
                <a:gd name="connsiteY4" fmla="*/ 684208 h 684208"/>
                <a:gd name="connsiteX5" fmla="*/ 342104 w 1975318"/>
                <a:gd name="connsiteY5" fmla="*/ 342104 h 684208"/>
                <a:gd name="connsiteX6" fmla="*/ 0 w 1975318"/>
                <a:gd name="connsiteY6" fmla="*/ 0 h 684208"/>
                <a:gd name="connsiteX0" fmla="*/ 0 w 1659435"/>
                <a:gd name="connsiteY0" fmla="*/ 0 h 684208"/>
                <a:gd name="connsiteX1" fmla="*/ 1633214 w 1659435"/>
                <a:gd name="connsiteY1" fmla="*/ 0 h 684208"/>
                <a:gd name="connsiteX2" fmla="*/ 1659435 w 1659435"/>
                <a:gd name="connsiteY2" fmla="*/ 325479 h 684208"/>
                <a:gd name="connsiteX3" fmla="*/ 1633214 w 1659435"/>
                <a:gd name="connsiteY3" fmla="*/ 684208 h 684208"/>
                <a:gd name="connsiteX4" fmla="*/ 0 w 1659435"/>
                <a:gd name="connsiteY4" fmla="*/ 684208 h 684208"/>
                <a:gd name="connsiteX5" fmla="*/ 342104 w 1659435"/>
                <a:gd name="connsiteY5" fmla="*/ 342104 h 684208"/>
                <a:gd name="connsiteX6" fmla="*/ 0 w 1659435"/>
                <a:gd name="connsiteY6" fmla="*/ 0 h 684208"/>
                <a:gd name="connsiteX0" fmla="*/ 0 w 1633214"/>
                <a:gd name="connsiteY0" fmla="*/ 0 h 684208"/>
                <a:gd name="connsiteX1" fmla="*/ 1633214 w 1633214"/>
                <a:gd name="connsiteY1" fmla="*/ 0 h 684208"/>
                <a:gd name="connsiteX2" fmla="*/ 1617869 w 1633214"/>
                <a:gd name="connsiteY2" fmla="*/ 325482 h 684208"/>
                <a:gd name="connsiteX3" fmla="*/ 1633214 w 1633214"/>
                <a:gd name="connsiteY3" fmla="*/ 684208 h 684208"/>
                <a:gd name="connsiteX4" fmla="*/ 0 w 1633214"/>
                <a:gd name="connsiteY4" fmla="*/ 684208 h 684208"/>
                <a:gd name="connsiteX5" fmla="*/ 342104 w 1633214"/>
                <a:gd name="connsiteY5" fmla="*/ 342104 h 684208"/>
                <a:gd name="connsiteX6" fmla="*/ 0 w 1633214"/>
                <a:gd name="connsiteY6" fmla="*/ 0 h 684208"/>
                <a:gd name="connsiteX0" fmla="*/ 0 w 1633214"/>
                <a:gd name="connsiteY0" fmla="*/ 0 h 684208"/>
                <a:gd name="connsiteX1" fmla="*/ 1633214 w 1633214"/>
                <a:gd name="connsiteY1" fmla="*/ 0 h 684208"/>
                <a:gd name="connsiteX2" fmla="*/ 1626180 w 1633214"/>
                <a:gd name="connsiteY2" fmla="*/ 350420 h 684208"/>
                <a:gd name="connsiteX3" fmla="*/ 1633214 w 1633214"/>
                <a:gd name="connsiteY3" fmla="*/ 684208 h 684208"/>
                <a:gd name="connsiteX4" fmla="*/ 0 w 1633214"/>
                <a:gd name="connsiteY4" fmla="*/ 684208 h 684208"/>
                <a:gd name="connsiteX5" fmla="*/ 342104 w 1633214"/>
                <a:gd name="connsiteY5" fmla="*/ 342104 h 684208"/>
                <a:gd name="connsiteX6" fmla="*/ 0 w 1633214"/>
                <a:gd name="connsiteY6" fmla="*/ 0 h 684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33214" h="684208">
                  <a:moveTo>
                    <a:pt x="0" y="0"/>
                  </a:moveTo>
                  <a:lnTo>
                    <a:pt x="1633214" y="0"/>
                  </a:lnTo>
                  <a:lnTo>
                    <a:pt x="1626180" y="350420"/>
                  </a:lnTo>
                  <a:lnTo>
                    <a:pt x="1633214" y="684208"/>
                  </a:lnTo>
                  <a:lnTo>
                    <a:pt x="0" y="684208"/>
                  </a:lnTo>
                  <a:lnTo>
                    <a:pt x="342104" y="34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6213"/>
            </a:solidFill>
            <a:ln w="12700" cap="flat" cmpd="sng" algn="ctr">
              <a:solidFill>
                <a:srgbClr val="ED7D31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85800" y="-1"/>
              <a:ext cx="8458200" cy="297671"/>
            </a:xfrm>
            <a:prstGeom prst="rect">
              <a:avLst/>
            </a:prstGeom>
            <a:solidFill>
              <a:srgbClr val="008A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60336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3D262-66AC-41D8-9AC2-D7EE31EDC0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6878A-E170-4479-92A3-19B56DAAB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5C277-75B7-406E-BD9A-949A5C445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F41B-1F08-48A9-B462-43FD9098217C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31C2F-6472-4587-86D3-D007455F6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90DDC-E70E-4BF8-AA27-993037C6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9792-2CB5-42EA-B7D4-E08DA9BB3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0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1BE3A-83CC-41FA-87CD-7DCEF07E2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FE67F-2963-4789-9C91-2C4E9216F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F54A6-BF1D-4D37-B2FA-0373FDA6B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F41B-1F08-48A9-B462-43FD9098217C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2C6AE-3A23-4410-A2EB-104DCE78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52AB9-75A2-4EC4-94EB-E364DF934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9792-2CB5-42EA-B7D4-E08DA9BB3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48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1BEB8-9444-4C83-B5A5-2F8285828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B38D7-2BEC-4FAC-A86C-445C3BC04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3ED8B-04D3-484E-8D3E-9DCEB64D0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F41B-1F08-48A9-B462-43FD9098217C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41AFD-732D-48B6-A674-ED22438DA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9D003-40A9-4D86-8B2A-4E9DFE90A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9792-2CB5-42EA-B7D4-E08DA9BB3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2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7ED95-5FA9-4DCF-AA75-A395D08C0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CA511-B4FE-4D8C-9FE8-C1EF2DE828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B75D65-86B0-44E8-8AC0-4AA06E0CC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5D34C-D60D-41A7-8DA1-F3B7C5FC5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F41B-1F08-48A9-B462-43FD9098217C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618DBF-1A73-4C13-BDDF-231D3AC32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85307-F6FA-4128-A9BD-08CB170E1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9792-2CB5-42EA-B7D4-E08DA9BB3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59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01DED-25C5-460C-B384-61AB8BD98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758A2-49FF-46F1-B73C-E44AA9BA8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9B52A-B080-4F73-A2C7-FA8AEA3D1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B3C9BF-BA3D-435F-B3FC-DB82048681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C28390-8D95-4E78-9558-66C90F840E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6FF5AA-C593-4639-8DFA-0EFD7B130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F41B-1F08-48A9-B462-43FD9098217C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1EA518-F223-4B43-B1DA-B7F4E0362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10F85B-D8AF-44ED-B1CB-5C66D83B5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9792-2CB5-42EA-B7D4-E08DA9BB3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2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FFBF-CAA5-4048-ACA4-E254697E5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BF694A-8E19-4049-A0BF-EA2CE75E8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F41B-1F08-48A9-B462-43FD9098217C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CF41D-4298-4CE3-84D3-C87926C35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291E2-4F44-462B-B2FD-0BEA32A77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9792-2CB5-42EA-B7D4-E08DA9BB3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00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FD8FE4-FB1A-437E-BD1B-85E3A7754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F41B-1F08-48A9-B462-43FD9098217C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179584-5A59-4257-97A9-CBFE9558E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6F3D38-B650-4867-8CA3-AF2EC283A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9792-2CB5-42EA-B7D4-E08DA9BB3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86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228600"/>
            <a:ext cx="6477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676400"/>
            <a:ext cx="8686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Line 17"/>
          <p:cNvSpPr>
            <a:spLocks noChangeShapeType="1"/>
          </p:cNvSpPr>
          <p:nvPr/>
        </p:nvSpPr>
        <p:spPr bwMode="auto">
          <a:xfrm>
            <a:off x="152400" y="1447800"/>
            <a:ext cx="7010400" cy="0"/>
          </a:xfrm>
          <a:prstGeom prst="line">
            <a:avLst/>
          </a:prstGeom>
          <a:noFill/>
          <a:ln w="76200">
            <a:solidFill>
              <a:srgbClr val="C75B1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pic>
        <p:nvPicPr>
          <p:cNvPr id="1029" name="Picture 1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2" y="860429"/>
            <a:ext cx="1585913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996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chemeClr val="tx2"/>
          </a:solidFill>
          <a:latin typeface="Times New Roman" pitchFamily="18" charset="0"/>
        </a:defRPr>
      </a:lvl5pPr>
      <a:lvl6pPr marL="457189"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chemeClr val="tx2"/>
          </a:solidFill>
          <a:latin typeface="Times New Roman" pitchFamily="18" charset="0"/>
        </a:defRPr>
      </a:lvl6pPr>
      <a:lvl7pPr marL="914377"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chemeClr val="tx2"/>
          </a:solidFill>
          <a:latin typeface="Times New Roman" pitchFamily="18" charset="0"/>
        </a:defRPr>
      </a:lvl7pPr>
      <a:lvl8pPr marL="1371566"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chemeClr val="tx2"/>
          </a:solidFill>
          <a:latin typeface="Times New Roman" pitchFamily="18" charset="0"/>
        </a:defRPr>
      </a:lvl8pPr>
      <a:lvl9pPr marL="1828754"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chemeClr val="tx2"/>
          </a:solidFill>
          <a:latin typeface="Times New Roman" pitchFamily="18" charset="0"/>
        </a:defRPr>
      </a:lvl9pPr>
    </p:titleStyle>
    <p:bodyStyle>
      <a:lvl1pPr marL="342891" indent="-342891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v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hangingPunct="0">
        <a:spcBef>
          <a:spcPct val="20000"/>
        </a:spcBef>
        <a:spcAft>
          <a:spcPct val="0"/>
        </a:spcAft>
        <a:buClr>
          <a:srgbClr val="FF9933"/>
        </a:buClr>
        <a:buSzPct val="70000"/>
        <a:buChar char="–"/>
        <a:defRPr kumimoji="1" sz="2800">
          <a:solidFill>
            <a:schemeClr val="tx1"/>
          </a:solidFill>
          <a:latin typeface="+mn-lt"/>
        </a:defRPr>
      </a:lvl2pPr>
      <a:lvl3pPr marL="1142971" indent="-228594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SzPct val="70000"/>
        <a:buFont typeface="Monotype Sorts" pitchFamily="2" charset="2"/>
        <a:buChar char="u"/>
        <a:defRPr kumimoji="1" sz="2400">
          <a:solidFill>
            <a:schemeClr val="tx1"/>
          </a:solidFill>
          <a:latin typeface="+mn-lt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0000"/>
        <a:buChar char="–"/>
        <a:defRPr kumimoji="1" sz="2000">
          <a:solidFill>
            <a:schemeClr val="tx1"/>
          </a:solidFill>
          <a:latin typeface="+mn-lt"/>
        </a:defRPr>
      </a:lvl4pPr>
      <a:lvl5pPr marL="2057349" indent="-228594" algn="l" rtl="0" eaLnBrk="0" fontAlgn="base" hangingPunct="0">
        <a:spcBef>
          <a:spcPct val="20000"/>
        </a:spcBef>
        <a:spcAft>
          <a:spcPct val="0"/>
        </a:spcAft>
        <a:buClr>
          <a:srgbClr val="FF9933"/>
        </a:buClr>
        <a:buSzPct val="70000"/>
        <a:buChar char="•"/>
        <a:defRPr kumimoji="1" sz="2000">
          <a:solidFill>
            <a:schemeClr val="tx1"/>
          </a:solidFill>
          <a:latin typeface="+mn-lt"/>
        </a:defRPr>
      </a:lvl5pPr>
      <a:lvl6pPr marL="2514537" indent="-228594" algn="l" rtl="0" eaLnBrk="0" fontAlgn="base" hangingPunct="0">
        <a:spcBef>
          <a:spcPct val="20000"/>
        </a:spcBef>
        <a:spcAft>
          <a:spcPct val="0"/>
        </a:spcAft>
        <a:buClr>
          <a:srgbClr val="FF9933"/>
        </a:buClr>
        <a:buSzPct val="70000"/>
        <a:buChar char="•"/>
        <a:defRPr kumimoji="1" sz="2000">
          <a:solidFill>
            <a:schemeClr val="tx1"/>
          </a:solidFill>
          <a:latin typeface="+mn-lt"/>
        </a:defRPr>
      </a:lvl6pPr>
      <a:lvl7pPr marL="2971726" indent="-228594" algn="l" rtl="0" eaLnBrk="0" fontAlgn="base" hangingPunct="0">
        <a:spcBef>
          <a:spcPct val="20000"/>
        </a:spcBef>
        <a:spcAft>
          <a:spcPct val="0"/>
        </a:spcAft>
        <a:buClr>
          <a:srgbClr val="FF9933"/>
        </a:buClr>
        <a:buSzPct val="70000"/>
        <a:buChar char="•"/>
        <a:defRPr kumimoji="1" sz="2000">
          <a:solidFill>
            <a:schemeClr val="tx1"/>
          </a:solidFill>
          <a:latin typeface="+mn-lt"/>
        </a:defRPr>
      </a:lvl7pPr>
      <a:lvl8pPr marL="3428914" indent="-228594" algn="l" rtl="0" eaLnBrk="0" fontAlgn="base" hangingPunct="0">
        <a:spcBef>
          <a:spcPct val="20000"/>
        </a:spcBef>
        <a:spcAft>
          <a:spcPct val="0"/>
        </a:spcAft>
        <a:buClr>
          <a:srgbClr val="FF9933"/>
        </a:buClr>
        <a:buSzPct val="70000"/>
        <a:buChar char="•"/>
        <a:defRPr kumimoji="1" sz="2000">
          <a:solidFill>
            <a:schemeClr val="tx1"/>
          </a:solidFill>
          <a:latin typeface="+mn-lt"/>
        </a:defRPr>
      </a:lvl8pPr>
      <a:lvl9pPr marL="3886103" indent="-228594" algn="l" rtl="0" eaLnBrk="0" fontAlgn="base" hangingPunct="0">
        <a:spcBef>
          <a:spcPct val="20000"/>
        </a:spcBef>
        <a:spcAft>
          <a:spcPct val="0"/>
        </a:spcAft>
        <a:buClr>
          <a:srgbClr val="FF9933"/>
        </a:buClr>
        <a:buSzPct val="70000"/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5CB477-E9B1-4149-8250-41FBCDFC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1F29C-7C9A-4365-A1A6-6B65EFF48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ADD3D-DF3E-461F-AB90-8956829F4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8F41B-1F08-48A9-B462-43FD9098217C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EB1FF-1694-4BED-A3D3-46CDF5185F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BC3F8-983F-4480-8D3A-94C27CC8E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B9792-2CB5-42EA-B7D4-E08DA9BB3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81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B8D07C62-1F66-4640-BA5C-23FF6B394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214813"/>
            <a:ext cx="82296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56032" marR="0" lvl="0" indent="-154432" algn="l" rtl="0" eaLnBrk="0" fontAlgn="base" hangingPunct="0">
              <a:spcBef>
                <a:spcPts val="1500"/>
              </a:spcBef>
              <a:spcAft>
                <a:spcPct val="0"/>
              </a:spcAft>
              <a:buClr>
                <a:srgbClr val="007FA3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4775" indent="0" algn="ctr">
              <a:buSzTx/>
              <a:buFontTx/>
              <a:buNone/>
              <a:defRPr/>
            </a:pPr>
            <a:r>
              <a:rPr lang="en-US" altLang="en-US" sz="3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Multiple Assignment and Combined Assignment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E3A53D-B021-43EE-A79B-C17094488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2332038"/>
            <a:ext cx="8229600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b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lvl="2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lvl="3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lvl="4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57200" lvl="5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14400" lvl="6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371600" lvl="7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28800" lvl="8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 typeface="Times New Roman" panose="02020603050405020304" pitchFamily="18" charset="0"/>
              <a:buNone/>
              <a:defRPr/>
            </a:pPr>
            <a:r>
              <a:rPr lang="en-US" altLang="en-US" sz="80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3.6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>
            <a:extLst>
              <a:ext uri="{FF2B5EF4-FFF2-40B4-BE49-F238E27FC236}">
                <a16:creationId xmlns:a16="http://schemas.microsoft.com/office/drawing/2014/main" id="{CAA7DDD4-A1D0-4266-8523-5BCA99E5F8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600" y="6096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Formatting Output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A212DC3A-D238-4E7A-969E-C36B8F5ACD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229600" cy="4525962"/>
          </a:xfrm>
        </p:spPr>
        <p:txBody>
          <a:bodyPr/>
          <a:lstStyle/>
          <a:p>
            <a:pPr marL="515938" indent="-414338" eaLnBrk="1" hangingPunct="1">
              <a:defRPr/>
            </a:pPr>
            <a:r>
              <a:rPr lang="en-US" altLang="en-US" sz="2800" dirty="0"/>
              <a:t>Can control how output displays for numeric, string data:</a:t>
            </a:r>
          </a:p>
          <a:p>
            <a:pPr marL="923925" lvl="1" indent="-407988" eaLnBrk="1" hangingPunct="1">
              <a:defRPr/>
            </a:pPr>
            <a:r>
              <a:rPr lang="en-US" altLang="en-US" sz="2400" dirty="0"/>
              <a:t>size</a:t>
            </a:r>
          </a:p>
          <a:p>
            <a:pPr marL="923925" lvl="1" indent="-407988" eaLnBrk="1" hangingPunct="1">
              <a:defRPr/>
            </a:pPr>
            <a:r>
              <a:rPr lang="en-US" altLang="en-US" sz="2400" dirty="0"/>
              <a:t>position</a:t>
            </a:r>
          </a:p>
          <a:p>
            <a:pPr marL="923925" lvl="1" indent="-407988" eaLnBrk="1" hangingPunct="1">
              <a:defRPr/>
            </a:pPr>
            <a:r>
              <a:rPr lang="en-US" altLang="en-US" sz="2400" dirty="0"/>
              <a:t>number of digits</a:t>
            </a:r>
          </a:p>
          <a:p>
            <a:pPr marL="923925" lvl="1" indent="-407988" eaLnBrk="1" hangingPunct="1">
              <a:defRPr/>
            </a:pPr>
            <a:endParaRPr lang="en-US" altLang="en-US" sz="2400" dirty="0"/>
          </a:p>
          <a:p>
            <a:pPr marL="515938" indent="-414338" eaLnBrk="1" hangingPunct="1">
              <a:defRPr/>
            </a:pPr>
            <a:r>
              <a:rPr lang="en-US" altLang="en-US" sz="2800" dirty="0"/>
              <a:t>Requires </a:t>
            </a:r>
            <a:r>
              <a:rPr lang="en-US" altLang="en-US" sz="2800" dirty="0" err="1">
                <a:latin typeface="Courier New" panose="02070309020205020404" pitchFamily="49" charset="0"/>
              </a:rPr>
              <a:t>iomanip</a:t>
            </a:r>
            <a:r>
              <a:rPr lang="en-US" altLang="en-US" sz="2800" dirty="0"/>
              <a:t> header file</a:t>
            </a:r>
          </a:p>
          <a:p>
            <a:pPr eaLnBrk="1" hangingPunct="1">
              <a:defRPr/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>
            <a:extLst>
              <a:ext uri="{FF2B5EF4-FFF2-40B4-BE49-F238E27FC236}">
                <a16:creationId xmlns:a16="http://schemas.microsoft.com/office/drawing/2014/main" id="{A8868484-36A8-46B9-A6F8-ED23B26D76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600" y="5207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Stream Manipulators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17CD3A3F-2AE5-405B-8949-23A689691C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229600" cy="4525962"/>
          </a:xfrm>
        </p:spPr>
        <p:txBody>
          <a:bodyPr/>
          <a:lstStyle/>
          <a:p>
            <a:pPr marL="515938" indent="-414338" eaLnBrk="1" hangingPunct="1">
              <a:lnSpc>
                <a:spcPct val="90000"/>
              </a:lnSpc>
              <a:defRPr/>
            </a:pPr>
            <a:r>
              <a:rPr lang="en-US" altLang="en-US" sz="2800" dirty="0"/>
              <a:t>Used to control how an output field is displayed</a:t>
            </a:r>
            <a:br>
              <a:rPr lang="en-US" altLang="en-US" sz="2800" dirty="0"/>
            </a:br>
            <a:endParaRPr lang="en-US" altLang="en-US" sz="2800" dirty="0"/>
          </a:p>
          <a:p>
            <a:pPr marL="515938" indent="-414338" eaLnBrk="1" hangingPunct="1">
              <a:lnSpc>
                <a:spcPct val="90000"/>
              </a:lnSpc>
              <a:defRPr/>
            </a:pPr>
            <a:r>
              <a:rPr lang="en-US" altLang="en-US" sz="2800" dirty="0"/>
              <a:t>Some affect just the next value displayed:</a:t>
            </a:r>
          </a:p>
          <a:p>
            <a:pPr marL="923925" lvl="1" indent="-407988" eaLnBrk="1" hangingPunct="1">
              <a:lnSpc>
                <a:spcPct val="90000"/>
              </a:lnSpc>
              <a:defRPr/>
            </a:pPr>
            <a:r>
              <a:rPr lang="en-US" altLang="en-US" sz="2400" dirty="0" err="1">
                <a:latin typeface="Courier New" panose="02070309020205020404" pitchFamily="49" charset="0"/>
              </a:rPr>
              <a:t>setw</a:t>
            </a:r>
            <a:r>
              <a:rPr lang="en-US" altLang="en-US" sz="2400" dirty="0">
                <a:latin typeface="Courier New" panose="02070309020205020404" pitchFamily="49" charset="0"/>
              </a:rPr>
              <a:t>(x)</a:t>
            </a:r>
            <a:r>
              <a:rPr lang="en-US" altLang="en-US" sz="2400" dirty="0"/>
              <a:t>: print in a field at least </a:t>
            </a:r>
            <a:r>
              <a:rPr lang="en-US" altLang="en-US" sz="2400" dirty="0">
                <a:latin typeface="Courier New" panose="02070309020205020404" pitchFamily="49" charset="0"/>
              </a:rPr>
              <a:t>x</a:t>
            </a:r>
            <a:r>
              <a:rPr lang="en-US" altLang="en-US" sz="2400" dirty="0"/>
              <a:t> spaces wide.  Use more spaces if field is not wide enough</a:t>
            </a:r>
          </a:p>
          <a:p>
            <a:pPr marL="923925" lvl="1" indent="-407988" eaLnBrk="1" hangingPunct="1">
              <a:lnSpc>
                <a:spcPct val="90000"/>
              </a:lnSpc>
              <a:defRPr/>
            </a:pPr>
            <a:endParaRPr lang="en-US" altLang="en-US" sz="2400" dirty="0"/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FF0000"/>
                </a:solidFill>
              </a:rPr>
              <a:t>3.12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>
            <a:extLst>
              <a:ext uri="{FF2B5EF4-FFF2-40B4-BE49-F238E27FC236}">
                <a16:creationId xmlns:a16="http://schemas.microsoft.com/office/drawing/2014/main" id="{CA0DAEF8-6A20-481B-B640-0CB900A84B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" y="580979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The </a:t>
            </a:r>
            <a:r>
              <a:rPr lang="en-US" alt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Times New Roman" panose="02020603050405020304" pitchFamily="18" charset="0"/>
              </a:rPr>
              <a:t>setw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Stream Manipulator in 3-13</a:t>
            </a:r>
          </a:p>
        </p:txBody>
      </p:sp>
      <p:pic>
        <p:nvPicPr>
          <p:cNvPr id="79875" name="Picture 3">
            <a:extLst>
              <a:ext uri="{FF2B5EF4-FFF2-40B4-BE49-F238E27FC236}">
                <a16:creationId xmlns:a16="http://schemas.microsoft.com/office/drawing/2014/main" id="{44055FBF-8394-4BC6-8C65-158ACBF5D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60525"/>
            <a:ext cx="5000625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6" name="TextBox 4">
            <a:extLst>
              <a:ext uri="{FF2B5EF4-FFF2-40B4-BE49-F238E27FC236}">
                <a16:creationId xmlns:a16="http://schemas.microsoft.com/office/drawing/2014/main" id="{31ABE18D-5810-487E-BDDE-419C8F9F3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6019800"/>
            <a:ext cx="1466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Continued…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>
            <a:extLst>
              <a:ext uri="{FF2B5EF4-FFF2-40B4-BE49-F238E27FC236}">
                <a16:creationId xmlns:a16="http://schemas.microsoft.com/office/drawing/2014/main" id="{56F258BD-6C83-4069-AF51-F92E2906D9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" y="6096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The </a:t>
            </a:r>
            <a:r>
              <a:rPr lang="en-US" alt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Times New Roman" panose="02020603050405020304" pitchFamily="18" charset="0"/>
              </a:rPr>
              <a:t>setw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Stream Manipulator in 3-13</a:t>
            </a:r>
          </a:p>
        </p:txBody>
      </p:sp>
      <p:pic>
        <p:nvPicPr>
          <p:cNvPr id="80899" name="Picture 2">
            <a:extLst>
              <a:ext uri="{FF2B5EF4-FFF2-40B4-BE49-F238E27FC236}">
                <a16:creationId xmlns:a16="http://schemas.microsoft.com/office/drawing/2014/main" id="{ACD86C54-EA0D-40BC-B7F6-475143877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2819400"/>
            <a:ext cx="6172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>
            <a:extLst>
              <a:ext uri="{FF2B5EF4-FFF2-40B4-BE49-F238E27FC236}">
                <a16:creationId xmlns:a16="http://schemas.microsoft.com/office/drawing/2014/main" id="{AA2A9D7D-21D3-4059-8581-3B942CFFD6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600" y="6096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Stream Manipulators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1B5663E7-11DB-4915-AE7E-B4DE227588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525962"/>
          </a:xfrm>
        </p:spPr>
        <p:txBody>
          <a:bodyPr/>
          <a:lstStyle/>
          <a:p>
            <a:pPr marL="515938" indent="-414338" eaLnBrk="1" hangingPunct="1">
              <a:defRPr/>
            </a:pPr>
            <a:r>
              <a:rPr lang="en-US" altLang="en-US" dirty="0"/>
              <a:t>Some affect values until changed again:</a:t>
            </a:r>
          </a:p>
          <a:p>
            <a:pPr marL="923925" lvl="1" indent="-407988" eaLnBrk="1" hangingPunct="1">
              <a:defRPr/>
            </a:pPr>
            <a:r>
              <a:rPr lang="en-US" altLang="en-US" dirty="0">
                <a:latin typeface="Courier New" panose="02070309020205020404" pitchFamily="49" charset="0"/>
              </a:rPr>
              <a:t>fixed</a:t>
            </a:r>
            <a:r>
              <a:rPr lang="en-US" altLang="en-US" dirty="0"/>
              <a:t>: use decimal notation for floating-point values</a:t>
            </a:r>
            <a:endParaRPr lang="en-US" altLang="en-US" dirty="0">
              <a:latin typeface="Courier New" panose="02070309020205020404" pitchFamily="49" charset="0"/>
            </a:endParaRPr>
          </a:p>
          <a:p>
            <a:pPr marL="923925" lvl="1" indent="-407988" eaLnBrk="1" hangingPunct="1">
              <a:defRPr/>
            </a:pPr>
            <a:r>
              <a:rPr lang="en-US" altLang="en-US" dirty="0" err="1">
                <a:latin typeface="Courier New" panose="02070309020205020404" pitchFamily="49" charset="0"/>
              </a:rPr>
              <a:t>setprecision</a:t>
            </a:r>
            <a:r>
              <a:rPr lang="en-US" altLang="en-US" dirty="0">
                <a:latin typeface="Courier New" panose="02070309020205020404" pitchFamily="49" charset="0"/>
              </a:rPr>
              <a:t>(x)</a:t>
            </a:r>
            <a:r>
              <a:rPr lang="en-US" altLang="en-US" dirty="0"/>
              <a:t>: when used with </a:t>
            </a:r>
            <a:r>
              <a:rPr lang="en-US" altLang="en-US" dirty="0">
                <a:latin typeface="Courier New" panose="02070309020205020404" pitchFamily="49" charset="0"/>
              </a:rPr>
              <a:t>fixed</a:t>
            </a:r>
            <a:r>
              <a:rPr lang="en-US" altLang="en-US" dirty="0"/>
              <a:t>, print floating-point value using </a:t>
            </a:r>
            <a:r>
              <a:rPr lang="en-US" altLang="en-US" dirty="0">
                <a:latin typeface="Courier New" panose="02070309020205020404" pitchFamily="49" charset="0"/>
              </a:rPr>
              <a:t>x</a:t>
            </a:r>
            <a:r>
              <a:rPr lang="en-US" altLang="en-US" dirty="0"/>
              <a:t> digits after the decimal.  Without </a:t>
            </a:r>
            <a:r>
              <a:rPr lang="en-US" altLang="en-US" dirty="0">
                <a:latin typeface="Courier New" panose="02070309020205020404" pitchFamily="49" charset="0"/>
              </a:rPr>
              <a:t>fixed</a:t>
            </a:r>
            <a:r>
              <a:rPr lang="en-US" altLang="en-US" dirty="0"/>
              <a:t>, print floating-point value using x significant digits</a:t>
            </a:r>
          </a:p>
          <a:p>
            <a:pPr marL="923925" lvl="1" indent="-407988" eaLnBrk="1" hangingPunct="1">
              <a:defRPr/>
            </a:pPr>
            <a:r>
              <a:rPr lang="en-US" altLang="en-US" dirty="0" err="1">
                <a:latin typeface="Courier New" panose="02070309020205020404" pitchFamily="49" charset="0"/>
              </a:rPr>
              <a:t>showpoint</a:t>
            </a:r>
            <a:r>
              <a:rPr lang="en-US" altLang="en-US" dirty="0"/>
              <a:t>: always print decimal for floating-point values </a:t>
            </a:r>
          </a:p>
          <a:p>
            <a:pPr marL="923925" lvl="1" indent="-407988" eaLnBrk="1" hangingPunct="1">
              <a:defRPr/>
            </a:pPr>
            <a:endParaRPr lang="en-US" altLang="en-US" dirty="0"/>
          </a:p>
          <a:p>
            <a:pPr eaLnBrk="1" hangingPunct="1">
              <a:defRPr/>
            </a:pPr>
            <a:r>
              <a:rPr lang="en-US" altLang="en-US" dirty="0">
                <a:solidFill>
                  <a:srgbClr val="FF0000"/>
                </a:solidFill>
              </a:rPr>
              <a:t>3.15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>
            <a:extLst>
              <a:ext uri="{FF2B5EF4-FFF2-40B4-BE49-F238E27FC236}">
                <a16:creationId xmlns:a16="http://schemas.microsoft.com/office/drawing/2014/main" id="{524303A3-BE35-46CB-9DD2-162554DF18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" y="592808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More Stream Manipulators in 3-17</a:t>
            </a:r>
          </a:p>
        </p:txBody>
      </p:sp>
      <p:pic>
        <p:nvPicPr>
          <p:cNvPr id="82947" name="Picture 2">
            <a:extLst>
              <a:ext uri="{FF2B5EF4-FFF2-40B4-BE49-F238E27FC236}">
                <a16:creationId xmlns:a16="http://schemas.microsoft.com/office/drawing/2014/main" id="{8C2CDC15-F659-443F-A2CE-76FD567EA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52600"/>
            <a:ext cx="6515100" cy="478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>
            <a:extLst>
              <a:ext uri="{FF2B5EF4-FFF2-40B4-BE49-F238E27FC236}">
                <a16:creationId xmlns:a16="http://schemas.microsoft.com/office/drawing/2014/main" id="{66FA2B9B-027E-41EA-9977-A74A2A5EDC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" y="6096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More Stream Manipulators in 3-17</a:t>
            </a:r>
          </a:p>
        </p:txBody>
      </p:sp>
      <p:pic>
        <p:nvPicPr>
          <p:cNvPr id="83971" name="Picture 1">
            <a:extLst>
              <a:ext uri="{FF2B5EF4-FFF2-40B4-BE49-F238E27FC236}">
                <a16:creationId xmlns:a16="http://schemas.microsoft.com/office/drawing/2014/main" id="{8F316053-79BE-4F8E-9585-6F6731981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05000"/>
            <a:ext cx="5943600" cy="472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>
            <a:extLst>
              <a:ext uri="{FF2B5EF4-FFF2-40B4-BE49-F238E27FC236}">
                <a16:creationId xmlns:a16="http://schemas.microsoft.com/office/drawing/2014/main" id="{79D23175-883E-4C9F-995B-46C5D7EFAD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4800" y="6096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Stream Manipulators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C510C0C-57B0-49F2-9C73-1B0823627472}"/>
              </a:ext>
            </a:extLst>
          </p:cNvPr>
          <p:cNvGraphicFramePr>
            <a:graphicFrameLocks noGrp="1"/>
          </p:cNvGraphicFramePr>
          <p:nvPr/>
        </p:nvGraphicFramePr>
        <p:xfrm>
          <a:off x="933450" y="2438400"/>
          <a:ext cx="7277100" cy="3114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5019">
                  <a:extLst>
                    <a:ext uri="{9D8B030D-6E8A-4147-A177-3AD203B41FA5}">
                      <a16:colId xmlns:a16="http://schemas.microsoft.com/office/drawing/2014/main" val="329976502"/>
                    </a:ext>
                  </a:extLst>
                </a:gridCol>
                <a:gridCol w="5162081">
                  <a:extLst>
                    <a:ext uri="{9D8B030D-6E8A-4147-A177-3AD203B41FA5}">
                      <a16:colId xmlns:a16="http://schemas.microsoft.com/office/drawing/2014/main" val="2440006692"/>
                    </a:ext>
                  </a:extLst>
                </a:gridCol>
              </a:tblGrid>
              <a:tr h="370916">
                <a:tc gridSpan="2">
                  <a:txBody>
                    <a:bodyPr/>
                    <a:lstStyle/>
                    <a:p>
                      <a:r>
                        <a:rPr lang="en-IN" sz="1600" b="1" i="0" u="none" strike="noStrike" baseline="0" dirty="0">
                          <a:solidFill>
                            <a:srgbClr val="0488AE"/>
                          </a:solidFill>
                          <a:latin typeface="StoneSansITCStd-Bold"/>
                        </a:rPr>
                        <a:t>Table 3-12 </a:t>
                      </a:r>
                      <a:r>
                        <a:rPr lang="en-IN" sz="1600" b="0" i="0" u="none" strike="noStrike" baseline="0" dirty="0">
                          <a:solidFill>
                            <a:srgbClr val="0488AE"/>
                          </a:solidFill>
                          <a:latin typeface="StoneSansITCStd-Medium"/>
                        </a:rPr>
                        <a:t>Stream Manipulators</a:t>
                      </a:r>
                      <a:endParaRPr lang="en-IN" sz="1600" dirty="0">
                        <a:solidFill>
                          <a:srgbClr val="0488AE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148953"/>
                  </a:ext>
                </a:extLst>
              </a:tr>
              <a:tr h="370916">
                <a:tc>
                  <a:txBody>
                    <a:bodyPr/>
                    <a:lstStyle/>
                    <a:p>
                      <a:r>
                        <a:rPr lang="en-IN" sz="1400" b="1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Stream Manipulator</a:t>
                      </a:r>
                      <a:endParaRPr lang="en-IN" sz="1400" dirty="0"/>
                    </a:p>
                  </a:txBody>
                  <a:tcPr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Description</a:t>
                      </a:r>
                      <a:endParaRPr lang="en-IN" sz="1400" dirty="0"/>
                    </a:p>
                  </a:txBody>
                  <a:tcPr marT="45729" marB="45729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3242322"/>
                  </a:ext>
                </a:extLst>
              </a:tr>
              <a:tr h="370916">
                <a:tc>
                  <a:txBody>
                    <a:bodyPr/>
                    <a:lstStyle/>
                    <a:p>
                      <a:r>
                        <a:rPr lang="en-IN" sz="1400" b="0" i="0" u="none" strike="noStrike" cap="none" baseline="0" dirty="0" err="1">
                          <a:solidFill>
                            <a:schemeClr val="dk1"/>
                          </a:solidFill>
                          <a:latin typeface="Arial Mono MT Pro" panose="020B0506020403020204" pitchFamily="34" charset="0"/>
                          <a:ea typeface="+mn-ea"/>
                          <a:cs typeface="+mn-cs"/>
                          <a:sym typeface="Arial"/>
                        </a:rPr>
                        <a:t>setw</a:t>
                      </a:r>
                      <a:r>
                        <a:rPr lang="en-IN" sz="1400" b="0" i="0" u="none" strike="noStrike" cap="none" baseline="0" dirty="0">
                          <a:solidFill>
                            <a:schemeClr val="dk1"/>
                          </a:solidFill>
                          <a:latin typeface="Arial Mono MT Pro" panose="020B0506020403020204" pitchFamily="34" charset="0"/>
                          <a:ea typeface="+mn-ea"/>
                          <a:cs typeface="+mn-cs"/>
                          <a:sym typeface="Arial"/>
                        </a:rPr>
                        <a:t>(</a:t>
                      </a:r>
                      <a:r>
                        <a:rPr lang="en-IN" sz="1400" b="0" i="1" u="none" strike="noStrike" cap="none" baseline="0" dirty="0">
                          <a:solidFill>
                            <a:schemeClr val="dk1"/>
                          </a:solidFill>
                          <a:latin typeface="Arial Mono MT Pro" panose="020B0506020403020204" pitchFamily="34" charset="0"/>
                          <a:ea typeface="+mn-ea"/>
                          <a:cs typeface="+mn-cs"/>
                          <a:sym typeface="Arial"/>
                        </a:rPr>
                        <a:t>n</a:t>
                      </a:r>
                      <a:r>
                        <a:rPr lang="en-IN" sz="1400" b="0" i="0" u="none" strike="noStrike" cap="none" baseline="0" dirty="0">
                          <a:solidFill>
                            <a:schemeClr val="dk1"/>
                          </a:solidFill>
                          <a:latin typeface="Arial Mono MT Pro" panose="020B0506020403020204" pitchFamily="34" charset="0"/>
                          <a:ea typeface="+mn-ea"/>
                          <a:cs typeface="+mn-cs"/>
                          <a:sym typeface="Arial"/>
                        </a:rPr>
                        <a:t>)</a:t>
                      </a:r>
                      <a:endParaRPr lang="en-IN" sz="1400" dirty="0">
                        <a:latin typeface="Arial Mono MT Pro" panose="020B0506020403020204" pitchFamily="34" charset="0"/>
                      </a:endParaRPr>
                    </a:p>
                  </a:txBody>
                  <a:tcPr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Establishes a print field of </a:t>
                      </a:r>
                      <a:r>
                        <a:rPr lang="en-US" sz="1400" b="0" i="1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 </a:t>
                      </a: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spaces.</a:t>
                      </a:r>
                      <a:endParaRPr lang="en-IN" sz="1400" dirty="0"/>
                    </a:p>
                  </a:txBody>
                  <a:tcPr marT="45729" marB="45729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1090447"/>
                  </a:ext>
                </a:extLst>
              </a:tr>
              <a:tr h="370916">
                <a:tc>
                  <a:txBody>
                    <a:bodyPr/>
                    <a:lstStyle/>
                    <a:p>
                      <a:r>
                        <a:rPr lang="en-IN" sz="1400" b="0" i="0" u="none" strike="noStrike" cap="none" baseline="0" dirty="0">
                          <a:solidFill>
                            <a:schemeClr val="dk1"/>
                          </a:solidFill>
                          <a:latin typeface="Arial Mono MT Pro" panose="020B0506020403020204" pitchFamily="34" charset="0"/>
                          <a:ea typeface="+mn-ea"/>
                          <a:cs typeface="+mn-cs"/>
                          <a:sym typeface="Arial"/>
                        </a:rPr>
                        <a:t>fixed</a:t>
                      </a:r>
                      <a:endParaRPr lang="en-IN" sz="1400" dirty="0">
                        <a:latin typeface="Arial Mono MT Pro" panose="020B0506020403020204" pitchFamily="34" charset="0"/>
                      </a:endParaRPr>
                    </a:p>
                  </a:txBody>
                  <a:tcPr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Displays floating-point numbers in fixed-point notation.</a:t>
                      </a:r>
                      <a:endParaRPr lang="en-IN" sz="1400" dirty="0"/>
                    </a:p>
                  </a:txBody>
                  <a:tcPr marT="45729" marB="45729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2331713"/>
                  </a:ext>
                </a:extLst>
              </a:tr>
              <a:tr h="518266">
                <a:tc>
                  <a:txBody>
                    <a:bodyPr/>
                    <a:lstStyle/>
                    <a:p>
                      <a:r>
                        <a:rPr lang="en-IN" sz="1400" b="0" i="0" u="none" strike="noStrike" cap="none" baseline="0" dirty="0" err="1">
                          <a:solidFill>
                            <a:schemeClr val="dk1"/>
                          </a:solidFill>
                          <a:latin typeface="Arial Mono MT Pro" panose="020B0506020403020204" pitchFamily="34" charset="0"/>
                          <a:ea typeface="+mn-ea"/>
                          <a:cs typeface="+mn-cs"/>
                          <a:sym typeface="Arial"/>
                        </a:rPr>
                        <a:t>showpoint</a:t>
                      </a:r>
                      <a:endParaRPr lang="en-IN" sz="1400" dirty="0">
                        <a:latin typeface="Arial Mono MT Pro" panose="020B0506020403020204" pitchFamily="34" charset="0"/>
                      </a:endParaRPr>
                    </a:p>
                  </a:txBody>
                  <a:tcPr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Causes a decimal point and trailing zeros to be displayed,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even if there is no fractional part.</a:t>
                      </a:r>
                      <a:endParaRPr lang="en-IN" sz="1400" dirty="0"/>
                    </a:p>
                  </a:txBody>
                  <a:tcPr marT="45729" marB="45729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63879"/>
                  </a:ext>
                </a:extLst>
              </a:tr>
              <a:tr h="370916">
                <a:tc>
                  <a:txBody>
                    <a:bodyPr/>
                    <a:lstStyle/>
                    <a:p>
                      <a:r>
                        <a:rPr lang="en-IN" sz="1400" b="0" i="0" u="none" strike="noStrike" cap="none" baseline="0" dirty="0" err="1">
                          <a:solidFill>
                            <a:schemeClr val="dk1"/>
                          </a:solidFill>
                          <a:latin typeface="Arial Mono MT Pro" panose="020B0506020403020204" pitchFamily="34" charset="0"/>
                          <a:ea typeface="+mn-ea"/>
                          <a:cs typeface="+mn-cs"/>
                          <a:sym typeface="Arial"/>
                        </a:rPr>
                        <a:t>setprecision</a:t>
                      </a:r>
                      <a:r>
                        <a:rPr lang="en-IN" sz="1400" b="0" i="0" u="none" strike="noStrike" cap="none" baseline="0" dirty="0">
                          <a:solidFill>
                            <a:schemeClr val="dk1"/>
                          </a:solidFill>
                          <a:latin typeface="Arial Mono MT Pro" panose="020B0506020403020204" pitchFamily="34" charset="0"/>
                          <a:ea typeface="+mn-ea"/>
                          <a:cs typeface="+mn-cs"/>
                          <a:sym typeface="Arial"/>
                        </a:rPr>
                        <a:t>(</a:t>
                      </a:r>
                      <a:r>
                        <a:rPr lang="en-IN" sz="1400" b="0" i="1" u="none" strike="noStrike" cap="none" baseline="0" dirty="0">
                          <a:solidFill>
                            <a:schemeClr val="dk1"/>
                          </a:solidFill>
                          <a:latin typeface="Arial Mono MT Pro" panose="020B0506020403020204" pitchFamily="34" charset="0"/>
                          <a:ea typeface="+mn-ea"/>
                          <a:cs typeface="+mn-cs"/>
                          <a:sym typeface="Arial"/>
                        </a:rPr>
                        <a:t>n</a:t>
                      </a:r>
                      <a:r>
                        <a:rPr lang="en-IN" sz="1400" b="0" i="0" u="none" strike="noStrike" cap="none" baseline="0" dirty="0">
                          <a:solidFill>
                            <a:schemeClr val="dk1"/>
                          </a:solidFill>
                          <a:latin typeface="Arial Mono MT Pro" panose="020B0506020403020204" pitchFamily="34" charset="0"/>
                          <a:ea typeface="+mn-ea"/>
                          <a:cs typeface="+mn-cs"/>
                          <a:sym typeface="Arial"/>
                        </a:rPr>
                        <a:t>)</a:t>
                      </a:r>
                      <a:endParaRPr lang="en-IN" sz="1400" dirty="0">
                        <a:latin typeface="Arial Mono MT Pro" panose="020B0506020403020204" pitchFamily="34" charset="0"/>
                      </a:endParaRPr>
                    </a:p>
                  </a:txBody>
                  <a:tcPr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Sets the precision of floating-point numbers.</a:t>
                      </a:r>
                      <a:endParaRPr lang="en-IN" sz="1400" dirty="0"/>
                    </a:p>
                  </a:txBody>
                  <a:tcPr marT="45729" marB="45729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11827"/>
                  </a:ext>
                </a:extLst>
              </a:tr>
              <a:tr h="370916">
                <a:tc>
                  <a:txBody>
                    <a:bodyPr/>
                    <a:lstStyle/>
                    <a:p>
                      <a:r>
                        <a:rPr lang="en-IN" sz="1400" b="0" i="0" u="none" strike="noStrike" cap="none" baseline="0" dirty="0">
                          <a:solidFill>
                            <a:schemeClr val="dk1"/>
                          </a:solidFill>
                          <a:latin typeface="Arial Mono MT Pro" panose="020B0506020403020204" pitchFamily="34" charset="0"/>
                          <a:ea typeface="+mn-ea"/>
                          <a:cs typeface="+mn-cs"/>
                          <a:sym typeface="Arial"/>
                        </a:rPr>
                        <a:t>left</a:t>
                      </a:r>
                      <a:endParaRPr lang="en-IN" sz="1400" dirty="0">
                        <a:latin typeface="Arial Mono MT Pro" panose="020B0506020403020204" pitchFamily="34" charset="0"/>
                      </a:endParaRPr>
                    </a:p>
                  </a:txBody>
                  <a:tcPr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Causes subsequent output to be left-justified.</a:t>
                      </a:r>
                      <a:endParaRPr lang="en-IN" sz="1400" dirty="0"/>
                    </a:p>
                  </a:txBody>
                  <a:tcPr marT="45729" marB="45729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096748"/>
                  </a:ext>
                </a:extLst>
              </a:tr>
              <a:tr h="370916">
                <a:tc>
                  <a:txBody>
                    <a:bodyPr/>
                    <a:lstStyle/>
                    <a:p>
                      <a:r>
                        <a:rPr lang="en-IN" sz="1400" b="0" i="0" u="none" strike="noStrike" cap="none" baseline="0" dirty="0">
                          <a:solidFill>
                            <a:schemeClr val="dk1"/>
                          </a:solidFill>
                          <a:latin typeface="Arial Mono MT Pro" panose="020B0506020403020204" pitchFamily="34" charset="0"/>
                          <a:ea typeface="+mn-ea"/>
                          <a:cs typeface="+mn-cs"/>
                          <a:sym typeface="Arial"/>
                        </a:rPr>
                        <a:t>right</a:t>
                      </a:r>
                      <a:endParaRPr lang="en-IN" sz="1400" dirty="0">
                        <a:latin typeface="Arial Mono MT Pro" panose="020B0506020403020204" pitchFamily="34" charset="0"/>
                      </a:endParaRPr>
                    </a:p>
                  </a:txBody>
                  <a:tcPr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Causes subsequent output to be right-justified.</a:t>
                      </a:r>
                      <a:endParaRPr lang="en-IN" sz="1400" dirty="0"/>
                    </a:p>
                  </a:txBody>
                  <a:tcPr marT="45729" marB="45729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27207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60A90-ACE9-4803-9818-061C3E57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97FAD-16F0-4098-918A-0EDF32438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Precision Demo</a:t>
            </a:r>
          </a:p>
          <a:p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fixedResetFixed.cpp</a:t>
            </a:r>
          </a:p>
          <a:p>
            <a:endParaRPr lang="en-US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Precision.cpp </a:t>
            </a:r>
            <a:r>
              <a:rPr lang="en-US" altLang="en-US" dirty="0">
                <a:latin typeface="+mj-lt"/>
                <a:cs typeface="Arial" panose="020B0604020202020204" pitchFamily="34" charset="0"/>
                <a:sym typeface="Arial" panose="020B0604020202020204" pitchFamily="34" charset="0"/>
              </a:rPr>
              <a:t>In class ass 5(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PrecisionStudent.cpp) </a:t>
            </a:r>
            <a:endParaRPr lang="en-US" altLang="en-US" dirty="0">
              <a:latin typeface="+mj-lt"/>
              <a:cs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PrettyPrinting</a:t>
            </a: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dirty="0"/>
              <a:t>In class ass 6 (</a:t>
            </a:r>
            <a:r>
              <a:rPr lang="en-US" dirty="0">
                <a:solidFill>
                  <a:srgbClr val="FF0000"/>
                </a:solidFill>
              </a:rPr>
              <a:t>PrettyPrintingStudent.cpp)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531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3910C598-5950-4B55-B36D-9E56B11F7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214813"/>
            <a:ext cx="82296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56032" marR="0" lvl="0" indent="-154432" algn="l" rtl="0" eaLnBrk="0" fontAlgn="base" hangingPunct="0">
              <a:spcBef>
                <a:spcPts val="1500"/>
              </a:spcBef>
              <a:spcAft>
                <a:spcPct val="0"/>
              </a:spcAft>
              <a:buClr>
                <a:srgbClr val="007FA3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4775" indent="0" algn="ctr">
              <a:buSzTx/>
              <a:buFontTx/>
              <a:buNone/>
              <a:defRPr/>
            </a:pPr>
            <a:r>
              <a:rPr lang="en-US" altLang="en-US" sz="3400" dirty="0"/>
              <a:t>Working with Characters and </a:t>
            </a:r>
            <a:r>
              <a:rPr lang="en-US" alt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3400" dirty="0"/>
              <a:t> Objects</a:t>
            </a:r>
            <a:endParaRPr lang="en-US" altLang="en-US" sz="34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D0AD4E-C50D-46DF-A2C7-8B6197F98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2332038"/>
            <a:ext cx="8229600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b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lvl="2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lvl="3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lvl="4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57200" lvl="5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14400" lvl="6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371600" lvl="7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28800" lvl="8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 typeface="Times New Roman" panose="02020603050405020304" pitchFamily="18" charset="0"/>
              <a:buNone/>
              <a:defRPr/>
            </a:pPr>
            <a:r>
              <a:rPr lang="en-US" altLang="en-US" sz="80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3.8</a:t>
            </a:r>
          </a:p>
        </p:txBody>
      </p:sp>
    </p:spTree>
    <p:extLst>
      <p:ext uri="{BB962C8B-B14F-4D97-AF65-F5344CB8AC3E}">
        <p14:creationId xmlns:p14="http://schemas.microsoft.com/office/powerpoint/2010/main" val="2010051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8DB9C3FF-2FC0-4EAD-9C15-D27793015D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4013" y="372945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Multiple Assignment and Combined Assignment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B9224B45-4988-4F99-9A82-2655468FBC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229600" cy="4525962"/>
          </a:xfrm>
        </p:spPr>
        <p:txBody>
          <a:bodyPr/>
          <a:lstStyle/>
          <a:p>
            <a:pPr marL="515938" indent="-414338" eaLnBrk="1" hangingPunct="1">
              <a:defRPr/>
            </a:pPr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=</a:t>
            </a:r>
            <a:r>
              <a:rPr lang="en-US" altLang="en-US" dirty="0"/>
              <a:t> can be used to assign a value to multiple variables:</a:t>
            </a:r>
          </a:p>
          <a:p>
            <a:pPr marL="514350" lvl="1" indent="412750" eaLnBrk="1" hangingPunct="1">
              <a:buFontTx/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x = y = z = 5;</a:t>
            </a:r>
          </a:p>
          <a:p>
            <a:pPr marL="514350" lvl="1" indent="412750" eaLnBrk="1" hangingPunct="1">
              <a:buFontTx/>
              <a:buNone/>
              <a:defRPr/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515938" indent="-414338" eaLnBrk="1" hangingPunct="1">
              <a:defRPr/>
            </a:pPr>
            <a:r>
              <a:rPr lang="en-US" altLang="en-US" dirty="0"/>
              <a:t>Value of </a:t>
            </a:r>
            <a:r>
              <a:rPr lang="en-US" altLang="en-US" dirty="0">
                <a:latin typeface="Courier New" panose="02070309020205020404" pitchFamily="49" charset="0"/>
              </a:rPr>
              <a:t>=</a:t>
            </a:r>
            <a:r>
              <a:rPr lang="en-US" altLang="en-US" dirty="0"/>
              <a:t> is the value that is assigned</a:t>
            </a:r>
          </a:p>
          <a:p>
            <a:pPr marL="515938" indent="-414338" eaLnBrk="1" hangingPunct="1">
              <a:defRPr/>
            </a:pPr>
            <a:endParaRPr lang="en-US" altLang="en-US" dirty="0"/>
          </a:p>
          <a:p>
            <a:pPr marL="515938" indent="-414338" eaLnBrk="1" hangingPunct="1">
              <a:defRPr/>
            </a:pPr>
            <a:r>
              <a:rPr lang="en-US" altLang="en-US" dirty="0"/>
              <a:t>Associates right to left:</a:t>
            </a:r>
          </a:p>
          <a:p>
            <a:pPr marL="514350" lvl="1" indent="412750" eaLnBrk="1" hangingPunct="1">
              <a:buClr>
                <a:schemeClr val="tx1"/>
              </a:buClr>
              <a:buFontTx/>
              <a:buNone/>
              <a:defRPr/>
            </a:pPr>
            <a:r>
              <a:rPr lang="en-US" altLang="en-US" sz="2800" dirty="0">
                <a:latin typeface="Courier New" panose="02070309020205020404" pitchFamily="49" charset="0"/>
              </a:rPr>
              <a:t>x = (y = (z = 5));</a:t>
            </a:r>
          </a:p>
          <a:p>
            <a:pPr eaLnBrk="1" hangingPunct="1">
              <a:defRPr/>
            </a:pPr>
            <a:endParaRPr lang="en-US" altLang="en-US" sz="2800" dirty="0"/>
          </a:p>
        </p:txBody>
      </p:sp>
      <p:grpSp>
        <p:nvGrpSpPr>
          <p:cNvPr id="67588" name="Group 12">
            <a:extLst>
              <a:ext uri="{FF2B5EF4-FFF2-40B4-BE49-F238E27FC236}">
                <a16:creationId xmlns:a16="http://schemas.microsoft.com/office/drawing/2014/main" id="{A67C8499-B062-4500-B7FF-B7492A3FB13B}"/>
              </a:ext>
            </a:extLst>
          </p:cNvPr>
          <p:cNvGrpSpPr>
            <a:grpSpLocks/>
          </p:cNvGrpSpPr>
          <p:nvPr/>
        </p:nvGrpSpPr>
        <p:grpSpPr bwMode="auto">
          <a:xfrm>
            <a:off x="4240213" y="4851400"/>
            <a:ext cx="852487" cy="1114425"/>
            <a:chOff x="2736" y="3168"/>
            <a:chExt cx="537" cy="702"/>
          </a:xfrm>
        </p:grpSpPr>
        <p:sp>
          <p:nvSpPr>
            <p:cNvPr id="67595" name="Text Box 4">
              <a:extLst>
                <a:ext uri="{FF2B5EF4-FFF2-40B4-BE49-F238E27FC236}">
                  <a16:creationId xmlns:a16="http://schemas.microsoft.com/office/drawing/2014/main" id="{EF0CDB9B-CFBF-40BA-B87B-10AFC2BB43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4" y="3504"/>
              <a:ext cx="499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en-US" sz="2000">
                  <a:solidFill>
                    <a:srgbClr val="007FA3"/>
                  </a:solidFill>
                </a:rPr>
                <a:t>value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en-US" sz="2000">
                  <a:solidFill>
                    <a:srgbClr val="007FA3"/>
                  </a:solidFill>
                </a:rPr>
                <a:t>is 5</a:t>
              </a:r>
            </a:p>
          </p:txBody>
        </p:sp>
        <p:sp>
          <p:nvSpPr>
            <p:cNvPr id="67596" name="Line 5">
              <a:extLst>
                <a:ext uri="{FF2B5EF4-FFF2-40B4-BE49-F238E27FC236}">
                  <a16:creationId xmlns:a16="http://schemas.microsoft.com/office/drawing/2014/main" id="{43E77F6C-D850-450A-804F-8FB34BADDA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736" y="3168"/>
              <a:ext cx="288" cy="288"/>
            </a:xfrm>
            <a:prstGeom prst="line">
              <a:avLst/>
            </a:prstGeom>
            <a:noFill/>
            <a:ln w="25400">
              <a:solidFill>
                <a:srgbClr val="007FA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7589" name="Group 11">
            <a:extLst>
              <a:ext uri="{FF2B5EF4-FFF2-40B4-BE49-F238E27FC236}">
                <a16:creationId xmlns:a16="http://schemas.microsoft.com/office/drawing/2014/main" id="{A5862557-E7E7-4CC7-A2A9-90AFE9ACE5E5}"/>
              </a:ext>
            </a:extLst>
          </p:cNvPr>
          <p:cNvGrpSpPr>
            <a:grpSpLocks/>
          </p:cNvGrpSpPr>
          <p:nvPr/>
        </p:nvGrpSpPr>
        <p:grpSpPr bwMode="auto">
          <a:xfrm>
            <a:off x="2944813" y="4851400"/>
            <a:ext cx="792162" cy="1114425"/>
            <a:chOff x="1910" y="3168"/>
            <a:chExt cx="499" cy="702"/>
          </a:xfrm>
        </p:grpSpPr>
        <p:sp>
          <p:nvSpPr>
            <p:cNvPr id="67593" name="Text Box 6">
              <a:extLst>
                <a:ext uri="{FF2B5EF4-FFF2-40B4-BE49-F238E27FC236}">
                  <a16:creationId xmlns:a16="http://schemas.microsoft.com/office/drawing/2014/main" id="{A2806E22-8B0C-4D1B-A311-B106B793F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0" y="3504"/>
              <a:ext cx="499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en-US" sz="2000">
                  <a:solidFill>
                    <a:srgbClr val="007FA3"/>
                  </a:solidFill>
                </a:rPr>
                <a:t>value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en-US" sz="2000">
                  <a:solidFill>
                    <a:srgbClr val="007FA3"/>
                  </a:solidFill>
                </a:rPr>
                <a:t>is 5</a:t>
              </a:r>
            </a:p>
          </p:txBody>
        </p:sp>
        <p:sp>
          <p:nvSpPr>
            <p:cNvPr id="67594" name="Line 7">
              <a:extLst>
                <a:ext uri="{FF2B5EF4-FFF2-40B4-BE49-F238E27FC236}">
                  <a16:creationId xmlns:a16="http://schemas.microsoft.com/office/drawing/2014/main" id="{962B36FD-DA65-4017-AAE9-D330D38390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16" y="3168"/>
              <a:ext cx="144" cy="288"/>
            </a:xfrm>
            <a:prstGeom prst="line">
              <a:avLst/>
            </a:prstGeom>
            <a:noFill/>
            <a:ln w="25400">
              <a:solidFill>
                <a:srgbClr val="007FA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7590" name="Group 10">
            <a:extLst>
              <a:ext uri="{FF2B5EF4-FFF2-40B4-BE49-F238E27FC236}">
                <a16:creationId xmlns:a16="http://schemas.microsoft.com/office/drawing/2014/main" id="{78B8F6EF-07D5-4A79-8A09-9600608066C0}"/>
              </a:ext>
            </a:extLst>
          </p:cNvPr>
          <p:cNvGrpSpPr>
            <a:grpSpLocks/>
          </p:cNvGrpSpPr>
          <p:nvPr/>
        </p:nvGrpSpPr>
        <p:grpSpPr bwMode="auto">
          <a:xfrm>
            <a:off x="1649413" y="4851400"/>
            <a:ext cx="838200" cy="1114425"/>
            <a:chOff x="1104" y="3168"/>
            <a:chExt cx="528" cy="702"/>
          </a:xfrm>
        </p:grpSpPr>
        <p:sp>
          <p:nvSpPr>
            <p:cNvPr id="67591" name="Text Box 8">
              <a:extLst>
                <a:ext uri="{FF2B5EF4-FFF2-40B4-BE49-F238E27FC236}">
                  <a16:creationId xmlns:a16="http://schemas.microsoft.com/office/drawing/2014/main" id="{F60BDD9A-C659-4C70-925F-085D9CC09F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3504"/>
              <a:ext cx="52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en-US" sz="2000">
                  <a:solidFill>
                    <a:srgbClr val="007FA3"/>
                  </a:solidFill>
                </a:rPr>
                <a:t>value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en-US" sz="2000">
                  <a:solidFill>
                    <a:srgbClr val="007FA3"/>
                  </a:solidFill>
                </a:rPr>
                <a:t>is 5</a:t>
              </a:r>
            </a:p>
          </p:txBody>
        </p:sp>
        <p:sp>
          <p:nvSpPr>
            <p:cNvPr id="67592" name="Line 9">
              <a:extLst>
                <a:ext uri="{FF2B5EF4-FFF2-40B4-BE49-F238E27FC236}">
                  <a16:creationId xmlns:a16="http://schemas.microsoft.com/office/drawing/2014/main" id="{6D57C6EA-D5B9-435D-AEBB-EA10A689A1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44" y="3168"/>
              <a:ext cx="48" cy="288"/>
            </a:xfrm>
            <a:prstGeom prst="line">
              <a:avLst/>
            </a:prstGeom>
            <a:noFill/>
            <a:ln w="25400">
              <a:solidFill>
                <a:srgbClr val="007FA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>
            <a:extLst>
              <a:ext uri="{FF2B5EF4-FFF2-40B4-BE49-F238E27FC236}">
                <a16:creationId xmlns:a16="http://schemas.microsoft.com/office/drawing/2014/main" id="{329DB115-678C-4F7C-80BB-52044DE3D8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" y="3810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br>
            <a:r>
              <a:rPr lang="en-US" altLang="en-US" dirty="0">
                <a:cs typeface="Times New Roman" panose="02020603050405020304" pitchFamily="18" charset="0"/>
                <a:sym typeface="Times New Roman" panose="02020603050405020304" pitchFamily="18" charset="0"/>
              </a:rPr>
              <a:t>Working with Characters and </a:t>
            </a:r>
            <a:r>
              <a:rPr lang="en-US" altLang="en-US" dirty="0">
                <a:ea typeface="Times New Roman" panose="02020603050405020304" pitchFamily="18" charset="0"/>
                <a:cs typeface="Courier New" panose="02070309020205020404" pitchFamily="49" charset="0"/>
                <a:sym typeface="Times New Roman" panose="02020603050405020304" pitchFamily="18" charset="0"/>
              </a:rPr>
              <a:t>string</a:t>
            </a:r>
            <a:r>
              <a:rPr lang="en-US" altLang="en-US" dirty="0">
                <a:cs typeface="Times New Roman" panose="02020603050405020304" pitchFamily="18" charset="0"/>
                <a:sym typeface="Times New Roman" panose="02020603050405020304" pitchFamily="18" charset="0"/>
              </a:rPr>
              <a:t> Objects</a:t>
            </a:r>
          </a:p>
        </p:txBody>
      </p:sp>
      <p:sp>
        <p:nvSpPr>
          <p:cNvPr id="87043" name="Content Placeholder 2">
            <a:extLst>
              <a:ext uri="{FF2B5EF4-FFF2-40B4-BE49-F238E27FC236}">
                <a16:creationId xmlns:a16="http://schemas.microsoft.com/office/drawing/2014/main" id="{947C2BC6-8830-422D-953F-3373ADC7D2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1000" y="2057400"/>
            <a:ext cx="8229600" cy="4525962"/>
          </a:xfrm>
        </p:spPr>
        <p:txBody>
          <a:bodyPr/>
          <a:lstStyle/>
          <a:p>
            <a:pPr marL="515938" indent="-414338" eaLnBrk="1" hangingPunct="1">
              <a:buSzTx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Using </a:t>
            </a:r>
            <a:r>
              <a:rPr lang="en-US" altLang="en-US" b="1" dirty="0" err="1">
                <a:solidFill>
                  <a:srgbClr val="007FA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cin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with the &gt;&gt; operator to input strings can cause problems:</a:t>
            </a:r>
          </a:p>
          <a:p>
            <a:pPr marL="515938" indent="-414338" eaLnBrk="1" hangingPunct="1">
              <a:buSzTx/>
            </a:pP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515938" indent="-414338" eaLnBrk="1" hangingPunct="1">
              <a:buSzTx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It passes over and ignores any leading </a:t>
            </a:r>
            <a:r>
              <a:rPr lang="en-US" altLang="en-US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whitespace characters (spaces, tabs, or line breaks)</a:t>
            </a:r>
          </a:p>
          <a:p>
            <a:pPr marL="515938" indent="-414338" eaLnBrk="1" hangingPunct="1">
              <a:buSzTx/>
            </a:pPr>
            <a:endParaRPr lang="en-US" altLang="en-US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515938" indent="-414338" eaLnBrk="1" hangingPunct="1">
              <a:buSzTx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To work around this problem, you can use a C++ function named </a:t>
            </a:r>
            <a:r>
              <a:rPr lang="en-US" altLang="en-US" b="1" dirty="0" err="1">
                <a:solidFill>
                  <a:srgbClr val="007FA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getline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.</a:t>
            </a:r>
          </a:p>
          <a:p>
            <a:pPr marL="515938" indent="-414338" eaLnBrk="1" hangingPunct="1">
              <a:buSzTx/>
            </a:pP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515938" indent="-414338" eaLnBrk="1" hangingPunct="1">
              <a:buSzTx/>
            </a:pP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3.18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>
            <a:extLst>
              <a:ext uri="{FF2B5EF4-FFF2-40B4-BE49-F238E27FC236}">
                <a16:creationId xmlns:a16="http://schemas.microsoft.com/office/drawing/2014/main" id="{1736CA22-9394-4492-9020-CF9645F73D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600" y="586069"/>
            <a:ext cx="8229600" cy="109855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Using </a:t>
            </a:r>
            <a:r>
              <a:rPr lang="en-US" alt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Times New Roman" panose="02020603050405020304" pitchFamily="18" charset="0"/>
              </a:rPr>
              <a:t>getline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in Program 3-19</a:t>
            </a:r>
          </a:p>
        </p:txBody>
      </p:sp>
      <p:pic>
        <p:nvPicPr>
          <p:cNvPr id="88067" name="Picture 3">
            <a:extLst>
              <a:ext uri="{FF2B5EF4-FFF2-40B4-BE49-F238E27FC236}">
                <a16:creationId xmlns:a16="http://schemas.microsoft.com/office/drawing/2014/main" id="{16FE84C9-3A3C-48D2-944D-3F4477CF0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705927"/>
            <a:ext cx="5181600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>
            <a:extLst>
              <a:ext uri="{FF2B5EF4-FFF2-40B4-BE49-F238E27FC236}">
                <a16:creationId xmlns:a16="http://schemas.microsoft.com/office/drawing/2014/main" id="{35C07660-CFBB-4C79-9E14-6E38CC3904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" y="5334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+mn-lt"/>
                <a:cs typeface="Times New Roman" panose="02020603050405020304" pitchFamily="18" charset="0"/>
                <a:sym typeface="Times New Roman" panose="02020603050405020304" pitchFamily="18" charset="0"/>
              </a:rPr>
              <a:t>Working with Characters and </a:t>
            </a:r>
            <a:r>
              <a:rPr lang="en-US" altLang="en-US" dirty="0">
                <a:latin typeface="+mn-lt"/>
                <a:ea typeface="Times New Roman" panose="02020603050405020304" pitchFamily="18" charset="0"/>
                <a:cs typeface="Courier New" panose="02070309020205020404" pitchFamily="49" charset="0"/>
                <a:sym typeface="Times New Roman" panose="02020603050405020304" pitchFamily="18" charset="0"/>
              </a:rPr>
              <a:t>string</a:t>
            </a:r>
            <a:r>
              <a:rPr lang="en-US" altLang="en-US" dirty="0">
                <a:latin typeface="+mn-lt"/>
                <a:cs typeface="Times New Roman" panose="02020603050405020304" pitchFamily="18" charset="0"/>
                <a:sym typeface="Times New Roman" panose="02020603050405020304" pitchFamily="18" charset="0"/>
              </a:rPr>
              <a:t> Objects</a:t>
            </a: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1D32C32F-177A-46B3-B58C-F2D7DC0218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7134" y="1752600"/>
            <a:ext cx="8382000" cy="4705350"/>
          </a:xfrm>
        </p:spPr>
        <p:txBody>
          <a:bodyPr/>
          <a:lstStyle/>
          <a:p>
            <a:pPr marL="515938" indent="-414338" eaLnBrk="1" hangingPunct="1">
              <a:lnSpc>
                <a:spcPct val="90000"/>
              </a:lnSpc>
              <a:defRPr/>
            </a:pPr>
            <a:r>
              <a:rPr lang="en-US" altLang="en-US" dirty="0"/>
              <a:t>To read a single character:</a:t>
            </a:r>
          </a:p>
          <a:p>
            <a:pPr marL="923925" lvl="1" indent="-407988" eaLnBrk="1" hangingPunct="1">
              <a:lnSpc>
                <a:spcPct val="90000"/>
              </a:lnSpc>
              <a:defRPr/>
            </a:pPr>
            <a:r>
              <a:rPr lang="en-US" altLang="en-US" dirty="0"/>
              <a:t>Use </a:t>
            </a:r>
            <a:r>
              <a:rPr lang="en-US" altLang="en-US" dirty="0" err="1">
                <a:latin typeface="Courier New" panose="02070309020205020404" pitchFamily="49" charset="0"/>
              </a:rPr>
              <a:t>cin</a:t>
            </a:r>
            <a:r>
              <a:rPr lang="en-US" altLang="en-US" dirty="0"/>
              <a:t>:</a:t>
            </a:r>
          </a:p>
          <a:p>
            <a:pPr lvl="2" indent="88900" eaLnBrk="1" hangingPunct="1">
              <a:lnSpc>
                <a:spcPct val="90000"/>
              </a:lnSpc>
              <a:buClr>
                <a:srgbClr val="008000"/>
              </a:buClr>
              <a:buFontTx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</a:rPr>
              <a:t>char </a:t>
            </a:r>
            <a:r>
              <a:rPr lang="en-US" altLang="en-US" sz="2400" dirty="0" err="1">
                <a:latin typeface="Courier New" panose="02070309020205020404" pitchFamily="49" charset="0"/>
              </a:rPr>
              <a:t>ch</a:t>
            </a:r>
            <a:r>
              <a:rPr lang="en-US" altLang="en-US" sz="2400" dirty="0">
                <a:latin typeface="Courier New" panose="02070309020205020404" pitchFamily="49" charset="0"/>
              </a:rPr>
              <a:t>;</a:t>
            </a:r>
          </a:p>
          <a:p>
            <a:pPr lvl="2" indent="88900" eaLnBrk="1" hangingPunct="1">
              <a:lnSpc>
                <a:spcPct val="90000"/>
              </a:lnSpc>
              <a:buClr>
                <a:srgbClr val="008000"/>
              </a:buClr>
              <a:buFontTx/>
              <a:buNone/>
              <a:defRPr/>
            </a:pPr>
            <a:r>
              <a:rPr lang="en-US" altLang="en-US" sz="2400" dirty="0" err="1">
                <a:latin typeface="Courier New" panose="02070309020205020404" pitchFamily="49" charset="0"/>
              </a:rPr>
              <a:t>cout</a:t>
            </a:r>
            <a:r>
              <a:rPr lang="en-US" altLang="en-US" sz="2400" dirty="0">
                <a:latin typeface="Courier New" panose="02070309020205020404" pitchFamily="49" charset="0"/>
              </a:rPr>
              <a:t> &lt;&lt; "Strike any key to continue";</a:t>
            </a:r>
          </a:p>
          <a:p>
            <a:pPr lvl="2" indent="88900" eaLnBrk="1" hangingPunct="1">
              <a:lnSpc>
                <a:spcPct val="90000"/>
              </a:lnSpc>
              <a:buClr>
                <a:srgbClr val="008000"/>
              </a:buClr>
              <a:buFontTx/>
              <a:buNone/>
              <a:defRPr/>
            </a:pPr>
            <a:r>
              <a:rPr lang="en-US" altLang="en-US" sz="2400" dirty="0" err="1">
                <a:latin typeface="Courier New" panose="02070309020205020404" pitchFamily="49" charset="0"/>
              </a:rPr>
              <a:t>cin</a:t>
            </a:r>
            <a:r>
              <a:rPr lang="en-US" altLang="en-US" sz="2400" dirty="0">
                <a:latin typeface="Courier New" panose="02070309020205020404" pitchFamily="49" charset="0"/>
              </a:rPr>
              <a:t> &gt;&gt; </a:t>
            </a:r>
            <a:r>
              <a:rPr lang="en-US" altLang="en-US" sz="2400" dirty="0" err="1">
                <a:latin typeface="Courier New" panose="02070309020205020404" pitchFamily="49" charset="0"/>
              </a:rPr>
              <a:t>ch</a:t>
            </a:r>
            <a:r>
              <a:rPr lang="en-US" altLang="en-US" sz="2400" dirty="0">
                <a:latin typeface="Courier New" panose="02070309020205020404" pitchFamily="49" charset="0"/>
              </a:rPr>
              <a:t>;</a:t>
            </a:r>
          </a:p>
          <a:p>
            <a:pPr lvl="2" indent="-219075" eaLnBrk="1" hangingPunct="1">
              <a:lnSpc>
                <a:spcPct val="90000"/>
              </a:lnSpc>
              <a:buClr>
                <a:srgbClr val="008000"/>
              </a:buClr>
              <a:buFontTx/>
              <a:buNone/>
              <a:defRPr/>
            </a:pPr>
            <a:r>
              <a:rPr lang="en-US" altLang="en-US" sz="2400" dirty="0"/>
              <a:t>Problem: will skip over blanks, tabs, </a:t>
            </a:r>
            <a:r>
              <a:rPr lang="en-US" altLang="en-US" sz="2400" dirty="0">
                <a:latin typeface="Courier New" panose="02070309020205020404" pitchFamily="49" charset="0"/>
              </a:rPr>
              <a:t>&lt;CR&gt;</a:t>
            </a:r>
          </a:p>
          <a:p>
            <a:pPr marL="923925" lvl="1" indent="-407988" eaLnBrk="1" hangingPunct="1">
              <a:lnSpc>
                <a:spcPct val="90000"/>
              </a:lnSpc>
              <a:defRPr/>
            </a:pPr>
            <a:r>
              <a:rPr lang="en-US" altLang="en-US" dirty="0"/>
              <a:t>Use </a:t>
            </a:r>
            <a:r>
              <a:rPr lang="en-US" altLang="en-US" dirty="0" err="1">
                <a:latin typeface="Courier New" panose="02070309020205020404" pitchFamily="49" charset="0"/>
              </a:rPr>
              <a:t>cin.get</a:t>
            </a:r>
            <a:r>
              <a:rPr lang="en-US" altLang="en-US" dirty="0">
                <a:latin typeface="Courier New" panose="02070309020205020404" pitchFamily="49" charset="0"/>
              </a:rPr>
              <a:t>()</a:t>
            </a:r>
            <a:r>
              <a:rPr lang="en-US" altLang="en-US" dirty="0"/>
              <a:t>:</a:t>
            </a:r>
          </a:p>
          <a:p>
            <a:pPr lvl="2" indent="88900" eaLnBrk="1" hangingPunct="1">
              <a:lnSpc>
                <a:spcPct val="90000"/>
              </a:lnSpc>
              <a:buClr>
                <a:schemeClr val="tx1"/>
              </a:buClr>
              <a:buFontTx/>
              <a:buNone/>
              <a:defRPr/>
            </a:pPr>
            <a:r>
              <a:rPr lang="en-US" altLang="en-US" sz="2400" dirty="0" err="1">
                <a:latin typeface="Courier New" panose="02070309020205020404" pitchFamily="49" charset="0"/>
              </a:rPr>
              <a:t>cin.get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ch</a:t>
            </a:r>
            <a:r>
              <a:rPr lang="en-US" altLang="en-US" sz="2400" dirty="0">
                <a:latin typeface="Courier New" panose="02070309020205020404" pitchFamily="49" charset="0"/>
              </a:rPr>
              <a:t>);</a:t>
            </a:r>
          </a:p>
          <a:p>
            <a:pPr marL="923925" lvl="2" indent="0" eaLnBrk="1" hangingPunct="1">
              <a:lnSpc>
                <a:spcPct val="90000"/>
              </a:lnSpc>
              <a:buClr>
                <a:schemeClr val="tx1"/>
              </a:buClr>
              <a:buFontTx/>
              <a:buNone/>
              <a:defRPr/>
            </a:pPr>
            <a:r>
              <a:rPr lang="en-US" altLang="en-US" sz="2400" dirty="0"/>
              <a:t>Will read the next character entered, even</a:t>
            </a:r>
            <a:br>
              <a:rPr lang="en-US" altLang="en-US" sz="2400" dirty="0"/>
            </a:br>
            <a:r>
              <a:rPr lang="en-US" altLang="en-US" sz="2400" dirty="0"/>
              <a:t>whitespace</a:t>
            </a:r>
          </a:p>
          <a:p>
            <a:pPr eaLnBrk="1" hangingPunct="1">
              <a:defRPr/>
            </a:pPr>
            <a:r>
              <a:rPr lang="en-US" altLang="en-US" dirty="0">
                <a:solidFill>
                  <a:srgbClr val="FF0000"/>
                </a:solidFill>
              </a:rPr>
              <a:t>3.20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>
            <a:extLst>
              <a:ext uri="{FF2B5EF4-FFF2-40B4-BE49-F238E27FC236}">
                <a16:creationId xmlns:a16="http://schemas.microsoft.com/office/drawing/2014/main" id="{E68AAF97-6057-4906-A272-FEF9A676F9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600" y="619125"/>
            <a:ext cx="8229600" cy="1096962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Using </a:t>
            </a:r>
            <a:r>
              <a:rPr lang="en-US" alt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Times New Roman" panose="02020603050405020304" pitchFamily="18" charset="0"/>
              </a:rPr>
              <a:t>cin.get</a:t>
            </a:r>
            <a:r>
              <a:rPr lang="en-US" altLang="en-US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Times New Roman" panose="02020603050405020304" pitchFamily="18" charset="0"/>
              </a:rPr>
              <a:t>()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in Program 3-21</a:t>
            </a:r>
          </a:p>
        </p:txBody>
      </p:sp>
      <p:pic>
        <p:nvPicPr>
          <p:cNvPr id="90115" name="Picture 2">
            <a:extLst>
              <a:ext uri="{FF2B5EF4-FFF2-40B4-BE49-F238E27FC236}">
                <a16:creationId xmlns:a16="http://schemas.microsoft.com/office/drawing/2014/main" id="{DEF13B2A-501A-4DFB-9644-F0EB5B423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16087"/>
            <a:ext cx="6610350" cy="490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>
            <a:extLst>
              <a:ext uri="{FF2B5EF4-FFF2-40B4-BE49-F238E27FC236}">
                <a16:creationId xmlns:a16="http://schemas.microsoft.com/office/drawing/2014/main" id="{F3C71E7C-7BB1-48CA-BCB1-8CECDE8F1D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579437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cs typeface="Times New Roman" panose="02020603050405020304" pitchFamily="18" charset="0"/>
                <a:sym typeface="Times New Roman" panose="02020603050405020304" pitchFamily="18" charset="0"/>
              </a:rPr>
              <a:t>Working with Characters and </a:t>
            </a:r>
            <a:r>
              <a:rPr lang="en-US" altLang="en-US" dirty="0">
                <a:ea typeface="Times New Roman" panose="02020603050405020304" pitchFamily="18" charset="0"/>
                <a:cs typeface="Courier New" panose="02070309020205020404" pitchFamily="49" charset="0"/>
                <a:sym typeface="Times New Roman" panose="02020603050405020304" pitchFamily="18" charset="0"/>
              </a:rPr>
              <a:t>string</a:t>
            </a:r>
            <a:r>
              <a:rPr lang="en-US" altLang="en-US" dirty="0">
                <a:cs typeface="Times New Roman" panose="02020603050405020304" pitchFamily="18" charset="0"/>
                <a:sym typeface="Times New Roman" panose="02020603050405020304" pitchFamily="18" charset="0"/>
              </a:rPr>
              <a:t> Objects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0C779B59-9A74-47D3-9A96-DE97359F5D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5938" indent="-414338" eaLnBrk="1" hangingPunct="1">
              <a:defRPr/>
            </a:pPr>
            <a:r>
              <a:rPr lang="en-US" altLang="en-US" dirty="0"/>
              <a:t>Mixing </a:t>
            </a:r>
            <a:r>
              <a:rPr lang="en-US" altLang="en-US" dirty="0" err="1">
                <a:latin typeface="Courier New" panose="02070309020205020404" pitchFamily="49" charset="0"/>
              </a:rPr>
              <a:t>cin</a:t>
            </a:r>
            <a:r>
              <a:rPr lang="en-US" altLang="en-US" dirty="0">
                <a:latin typeface="Courier New" panose="02070309020205020404" pitchFamily="49" charset="0"/>
              </a:rPr>
              <a:t> &gt;&gt;</a:t>
            </a:r>
            <a:r>
              <a:rPr lang="en-US" altLang="en-US" dirty="0"/>
              <a:t> and </a:t>
            </a:r>
            <a:r>
              <a:rPr lang="en-US" altLang="en-US" dirty="0" err="1">
                <a:latin typeface="Courier New" panose="02070309020205020404" pitchFamily="49" charset="0"/>
              </a:rPr>
              <a:t>cin.get</a:t>
            </a:r>
            <a:r>
              <a:rPr lang="en-US" altLang="en-US" dirty="0">
                <a:latin typeface="Courier New" panose="02070309020205020404" pitchFamily="49" charset="0"/>
              </a:rPr>
              <a:t>()</a:t>
            </a:r>
            <a:r>
              <a:rPr lang="en-US" altLang="en-US" dirty="0"/>
              <a:t> in the same program can cause input errors that are hard to detect </a:t>
            </a:r>
            <a:r>
              <a:rPr lang="en-US" altLang="en-US" dirty="0">
                <a:solidFill>
                  <a:srgbClr val="FF0000"/>
                </a:solidFill>
              </a:rPr>
              <a:t>3.22</a:t>
            </a:r>
          </a:p>
          <a:p>
            <a:pPr marL="515938" indent="-414338" eaLnBrk="1" hangingPunct="1">
              <a:defRPr/>
            </a:pPr>
            <a:endParaRPr lang="en-US" altLang="en-US" dirty="0">
              <a:solidFill>
                <a:srgbClr val="FF0000"/>
              </a:solidFill>
            </a:endParaRPr>
          </a:p>
          <a:p>
            <a:pPr marL="515938" indent="-414338" eaLnBrk="1" hangingPunct="1">
              <a:defRPr/>
            </a:pPr>
            <a:r>
              <a:rPr lang="en-US" altLang="en-US" dirty="0"/>
              <a:t>To skip over unneeded characters that are still in the keyboard buffer, use </a:t>
            </a:r>
            <a:r>
              <a:rPr lang="en-US" altLang="en-US" dirty="0" err="1">
                <a:latin typeface="Courier New" panose="02070309020205020404" pitchFamily="49" charset="0"/>
              </a:rPr>
              <a:t>cin.ignore</a:t>
            </a:r>
            <a:r>
              <a:rPr lang="en-US" altLang="en-US" dirty="0">
                <a:latin typeface="Courier New" panose="02070309020205020404" pitchFamily="49" charset="0"/>
              </a:rPr>
              <a:t>()</a:t>
            </a:r>
            <a:r>
              <a:rPr lang="en-US" altLang="en-US" dirty="0"/>
              <a:t>:</a:t>
            </a:r>
          </a:p>
          <a:p>
            <a:pPr marL="914400" lvl="1" indent="-355600" eaLnBrk="1" hangingPunct="1">
              <a:buFontTx/>
              <a:buNone/>
              <a:defRPr/>
            </a:pPr>
            <a:r>
              <a:rPr lang="en-US" altLang="en-US" dirty="0"/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cin.ignore</a:t>
            </a:r>
            <a:r>
              <a:rPr lang="en-US" altLang="en-US" dirty="0">
                <a:latin typeface="Courier New" panose="02070309020205020404" pitchFamily="49" charset="0"/>
              </a:rPr>
              <a:t>(); // skip next char</a:t>
            </a:r>
          </a:p>
          <a:p>
            <a:pPr marL="914400" lvl="1" indent="-355600" eaLnBrk="1" hangingPunct="1">
              <a:buFontTx/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cin.ignore</a:t>
            </a:r>
            <a:r>
              <a:rPr lang="en-US" altLang="en-US" dirty="0">
                <a:latin typeface="Courier New" panose="02070309020205020404" pitchFamily="49" charset="0"/>
              </a:rPr>
              <a:t>(10, '\n'); // skip the next</a:t>
            </a:r>
          </a:p>
          <a:p>
            <a:pPr lvl="1" eaLnBrk="1" hangingPunct="1">
              <a:buFontTx/>
              <a:buNone/>
              <a:defRPr/>
            </a:pPr>
            <a:r>
              <a:rPr lang="en-US" altLang="en-US" dirty="0"/>
              <a:t>                              </a:t>
            </a:r>
            <a:r>
              <a:rPr lang="en-US" altLang="en-US" dirty="0">
                <a:latin typeface="Courier New" panose="02070309020205020404" pitchFamily="49" charset="0"/>
              </a:rPr>
              <a:t>// 10 char. or until a '\n’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3.23</a:t>
            </a:r>
            <a:endParaRPr lang="en-US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>
            <a:extLst>
              <a:ext uri="{FF2B5EF4-FFF2-40B4-BE49-F238E27FC236}">
                <a16:creationId xmlns:a16="http://schemas.microsoft.com/office/drawing/2014/main" id="{18DA42B8-C952-48FF-986A-3B1C06983D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" y="652573"/>
            <a:ext cx="8229600" cy="1096962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Times New Roman" panose="02020603050405020304" pitchFamily="18" charset="0"/>
              </a:rPr>
              <a:t>string</a:t>
            </a:r>
            <a:r>
              <a:rPr lang="en-US" altLang="en-US" dirty="0"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  <a:sym typeface="Times New Roman" panose="02020603050405020304" pitchFamily="18" charset="0"/>
              </a:rPr>
              <a:t> Member Functions and Operators</a:t>
            </a:r>
          </a:p>
        </p:txBody>
      </p:sp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42104D91-EC09-419E-99C3-65A0EC0A85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82738"/>
            <a:ext cx="8229600" cy="4525962"/>
          </a:xfrm>
        </p:spPr>
        <p:txBody>
          <a:bodyPr/>
          <a:lstStyle/>
          <a:p>
            <a:pPr marL="515938" indent="-414338" eaLnBrk="1" hangingPunct="1">
              <a:defRPr/>
            </a:pPr>
            <a:r>
              <a:rPr lang="en-US" altLang="en-US" dirty="0"/>
              <a:t>To find the length of a string:</a:t>
            </a:r>
          </a:p>
          <a:p>
            <a:pPr eaLnBrk="1" hangingPunct="1">
              <a:defRPr/>
            </a:pPr>
            <a:endParaRPr lang="en-US" altLang="en-US" dirty="0"/>
          </a:p>
          <a:p>
            <a:pPr eaLnBrk="1" hangingPunct="1">
              <a:defRPr/>
            </a:pPr>
            <a:endParaRPr lang="en-US" altLang="en-US" dirty="0"/>
          </a:p>
          <a:p>
            <a:pPr eaLnBrk="1" hangingPunct="1">
              <a:defRPr/>
            </a:pPr>
            <a:endParaRPr lang="en-US" altLang="en-US" dirty="0"/>
          </a:p>
          <a:p>
            <a:pPr marL="515938" indent="-414338" eaLnBrk="1" hangingPunct="1">
              <a:defRPr/>
            </a:pPr>
            <a:r>
              <a:rPr lang="en-US" altLang="en-US" dirty="0"/>
              <a:t>To concatenate (join) multiple strings:</a:t>
            </a:r>
          </a:p>
          <a:p>
            <a:pPr marL="515938" indent="-414338" eaLnBrk="1" hangingPunct="1">
              <a:defRPr/>
            </a:pPr>
            <a:endParaRPr lang="en-US" altLang="en-US" dirty="0"/>
          </a:p>
          <a:p>
            <a:pPr marL="515938" indent="-414338" eaLnBrk="1" hangingPunct="1">
              <a:defRPr/>
            </a:pPr>
            <a:endParaRPr lang="en-US" altLang="en-US" dirty="0"/>
          </a:p>
          <a:p>
            <a:pPr marL="515938" indent="-414338" eaLnBrk="1" hangingPunct="1">
              <a:defRPr/>
            </a:pPr>
            <a:endParaRPr lang="en-US" altLang="en-US" dirty="0"/>
          </a:p>
          <a:p>
            <a:pPr marL="515938" indent="-414338" eaLnBrk="1" hangingPunct="1">
              <a:defRPr/>
            </a:pPr>
            <a:endParaRPr lang="en-US" altLang="en-US" dirty="0"/>
          </a:p>
          <a:p>
            <a:pPr marL="515938" indent="-414338" eaLnBrk="1" hangingPunct="1">
              <a:defRPr/>
            </a:pPr>
            <a:endParaRPr lang="en-US" altLang="en-US" dirty="0"/>
          </a:p>
          <a:p>
            <a:pPr marL="515938" indent="-414338" eaLnBrk="1" hangingPunct="1">
              <a:defRPr/>
            </a:pPr>
            <a:r>
              <a:rPr lang="en-US" altLang="en-US" dirty="0">
                <a:solidFill>
                  <a:srgbClr val="FF0000"/>
                </a:solidFill>
              </a:rPr>
              <a:t>stringDemo.cpp</a:t>
            </a:r>
          </a:p>
        </p:txBody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8D588B91-5BAA-4D83-BC3E-1631C470E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125" y="2293938"/>
            <a:ext cx="4572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string state = "Texas";</a:t>
            </a:r>
          </a:p>
          <a:p>
            <a:pPr eaLnBrk="1" hangingPunct="1"/>
            <a:r>
              <a:rPr lang="en-US" altLang="en-US" dirty="0"/>
              <a:t>int size = </a:t>
            </a:r>
            <a:r>
              <a:rPr lang="en-US" altLang="en-US" dirty="0" err="1"/>
              <a:t>state.length</a:t>
            </a:r>
            <a:r>
              <a:rPr lang="en-US" altLang="en-US" dirty="0"/>
              <a:t>();</a:t>
            </a:r>
          </a:p>
        </p:txBody>
      </p:sp>
      <p:sp>
        <p:nvSpPr>
          <p:cNvPr id="92165" name="Rectangle 4">
            <a:extLst>
              <a:ext uri="{FF2B5EF4-FFF2-40B4-BE49-F238E27FC236}">
                <a16:creationId xmlns:a16="http://schemas.microsoft.com/office/drawing/2014/main" id="{77B78568-3B5A-42EF-85AC-90661AC10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300" y="4029075"/>
            <a:ext cx="66294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+mj-lt"/>
              </a:rPr>
              <a:t>greeting2 = greeting1 + name1;</a:t>
            </a:r>
          </a:p>
          <a:p>
            <a:pPr eaLnBrk="1" hangingPunct="1"/>
            <a:r>
              <a:rPr lang="en-US" altLang="en-US" sz="2400" dirty="0">
                <a:latin typeface="+mj-lt"/>
              </a:rPr>
              <a:t>greeting1 = greeting1 + name2;</a:t>
            </a:r>
          </a:p>
          <a:p>
            <a:pPr eaLnBrk="1" hangingPunct="1"/>
            <a:endParaRPr lang="en-US" altLang="en-US" sz="2400" dirty="0">
              <a:latin typeface="+mj-lt"/>
            </a:endParaRPr>
          </a:p>
          <a:p>
            <a:pPr eaLnBrk="1" hangingPunct="1"/>
            <a:r>
              <a:rPr lang="en-US" altLang="en-US" sz="2400" dirty="0">
                <a:latin typeface="+mj-lt"/>
              </a:rPr>
              <a:t>Or using the </a:t>
            </a:r>
            <a:r>
              <a:rPr lang="en-US" altLang="en-US" sz="2400" b="1" dirty="0">
                <a:latin typeface="+mj-lt"/>
                <a:cs typeface="Courier New" panose="02070309020205020404" pitchFamily="49" charset="0"/>
              </a:rPr>
              <a:t>+=</a:t>
            </a:r>
            <a:r>
              <a:rPr lang="en-US" altLang="en-US" sz="2400" dirty="0">
                <a:latin typeface="+mj-lt"/>
              </a:rPr>
              <a:t> combined assignment operator:</a:t>
            </a:r>
          </a:p>
          <a:p>
            <a:pPr eaLnBrk="1" hangingPunct="1"/>
            <a:r>
              <a:rPr lang="en-US" altLang="en-US" sz="2400" dirty="0">
                <a:latin typeface="+mj-lt"/>
              </a:rPr>
              <a:t>		greeting1 += name2</a:t>
            </a:r>
            <a:r>
              <a:rPr lang="en-US" altLang="en-US" sz="2400" dirty="0"/>
              <a:t>;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15232C8B-1DD5-4F0E-98ED-9813D53DF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214813"/>
            <a:ext cx="82296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56032" marR="0" lvl="0" indent="-154432" algn="l" rtl="0" eaLnBrk="0" fontAlgn="base" hangingPunct="0">
              <a:spcBef>
                <a:spcPts val="1500"/>
              </a:spcBef>
              <a:spcAft>
                <a:spcPct val="0"/>
              </a:spcAft>
              <a:buClr>
                <a:srgbClr val="007FA3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4775" indent="0" algn="ctr">
              <a:buSzTx/>
              <a:buFontTx/>
              <a:buNone/>
              <a:defRPr/>
            </a:pPr>
            <a:r>
              <a:rPr lang="en-US" altLang="en-US" sz="3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More Mathematical Library Functions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2FDA37-754B-45B8-A266-EB9F8F570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2332038"/>
            <a:ext cx="8229600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b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lvl="2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lvl="3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lvl="4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57200" lvl="5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14400" lvl="6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371600" lvl="7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28800" lvl="8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 typeface="Times New Roman" panose="02020603050405020304" pitchFamily="18" charset="0"/>
              <a:buNone/>
              <a:defRPr/>
            </a:pPr>
            <a:r>
              <a:rPr lang="en-US" altLang="en-US" sz="80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3.9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>
            <a:extLst>
              <a:ext uri="{FF2B5EF4-FFF2-40B4-BE49-F238E27FC236}">
                <a16:creationId xmlns:a16="http://schemas.microsoft.com/office/drawing/2014/main" id="{85F10CD9-0710-4E86-AB45-B18BE26716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" y="503237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More Mathematical Library Functions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5893D6CA-6F1A-41B6-AD3F-8C32F0F0CD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8773" y="1828800"/>
            <a:ext cx="8229600" cy="4525963"/>
          </a:xfrm>
        </p:spPr>
        <p:txBody>
          <a:bodyPr/>
          <a:lstStyle/>
          <a:p>
            <a:pPr marL="515938" indent="-414338" eaLnBrk="1" hangingPunct="1">
              <a:defRPr/>
            </a:pPr>
            <a:r>
              <a:rPr lang="en-US" altLang="en-US" sz="2800" dirty="0"/>
              <a:t>Require </a:t>
            </a:r>
            <a:r>
              <a:rPr lang="en-US" altLang="en-US" sz="2800" dirty="0" err="1">
                <a:latin typeface="Courier New" panose="02070309020205020404" pitchFamily="49" charset="0"/>
              </a:rPr>
              <a:t>cmath</a:t>
            </a:r>
            <a:r>
              <a:rPr lang="en-US" altLang="en-US" sz="2800" dirty="0"/>
              <a:t> header file </a:t>
            </a:r>
            <a:r>
              <a:rPr lang="en-US" altLang="en-US" sz="2800" dirty="0">
                <a:solidFill>
                  <a:srgbClr val="FF0000"/>
                </a:solidFill>
              </a:rPr>
              <a:t>3.24</a:t>
            </a:r>
          </a:p>
          <a:p>
            <a:pPr marL="515938" indent="-414338" eaLnBrk="1" hangingPunct="1">
              <a:defRPr/>
            </a:pPr>
            <a:r>
              <a:rPr lang="en-US" altLang="en-US" sz="2800" dirty="0"/>
              <a:t>Take </a:t>
            </a:r>
            <a:r>
              <a:rPr lang="en-US" altLang="en-US" sz="2800" dirty="0">
                <a:latin typeface="Courier New" panose="02070309020205020404" pitchFamily="49" charset="0"/>
              </a:rPr>
              <a:t>double</a:t>
            </a:r>
            <a:r>
              <a:rPr lang="en-US" altLang="en-US" sz="2800" dirty="0"/>
              <a:t> as input, return a </a:t>
            </a:r>
            <a:r>
              <a:rPr lang="en-US" altLang="en-US" sz="2800" dirty="0">
                <a:latin typeface="Courier New" panose="02070309020205020404" pitchFamily="49" charset="0"/>
              </a:rPr>
              <a:t>double</a:t>
            </a:r>
            <a:endParaRPr lang="en-US" altLang="en-US" sz="2800" dirty="0"/>
          </a:p>
          <a:p>
            <a:pPr marL="515938" indent="-414338" eaLnBrk="1" hangingPunct="1">
              <a:defRPr/>
            </a:pPr>
            <a:r>
              <a:rPr lang="en-US" altLang="en-US" sz="2800" dirty="0"/>
              <a:t>Commonly used functions:</a:t>
            </a:r>
          </a:p>
          <a:p>
            <a:pPr marL="515938" indent="-414338" eaLnBrk="1" hangingPunct="1">
              <a:defRPr/>
            </a:pPr>
            <a:endParaRPr lang="en-US" altLang="en-US" sz="2800" dirty="0"/>
          </a:p>
          <a:p>
            <a:pPr marL="515938" indent="-414338" eaLnBrk="1" hangingPunct="1">
              <a:defRPr/>
            </a:pPr>
            <a:endParaRPr lang="en-US" altLang="en-US" sz="2800" dirty="0"/>
          </a:p>
          <a:p>
            <a:pPr marL="515938" indent="-414338" eaLnBrk="1" hangingPunct="1">
              <a:defRPr/>
            </a:pPr>
            <a:endParaRPr lang="en-US" altLang="en-US" sz="2800" dirty="0"/>
          </a:p>
          <a:p>
            <a:pPr marL="515938" indent="-414338" eaLnBrk="1" hangingPunct="1">
              <a:defRPr/>
            </a:pPr>
            <a:endParaRPr lang="en-US" altLang="en-US" sz="2800" dirty="0"/>
          </a:p>
          <a:p>
            <a:pPr marL="515938" indent="-414338" eaLnBrk="1" hangingPunct="1">
              <a:defRPr/>
            </a:pPr>
            <a:endParaRPr lang="en-US" altLang="en-US" sz="2800" dirty="0"/>
          </a:p>
          <a:p>
            <a:pPr marL="515938" indent="-414338" eaLnBrk="1" hangingPunct="1">
              <a:defRPr/>
            </a:pPr>
            <a:endParaRPr lang="en-US" altLang="en-US" sz="2800" dirty="0"/>
          </a:p>
          <a:p>
            <a:pPr marL="515938" indent="-414338" eaLnBrk="1" hangingPunct="1">
              <a:defRPr/>
            </a:pPr>
            <a:r>
              <a:rPr lang="en-US" altLang="en-US" sz="2800" dirty="0">
                <a:solidFill>
                  <a:srgbClr val="FF0000"/>
                </a:solidFill>
              </a:rPr>
              <a:t>mathsFunctions.cpp</a:t>
            </a:r>
          </a:p>
          <a:p>
            <a:pPr eaLnBrk="1" hangingPunct="1">
              <a:defRPr/>
            </a:pPr>
            <a:endParaRPr lang="en-US" altLang="en-US" sz="2800" dirty="0"/>
          </a:p>
        </p:txBody>
      </p:sp>
      <p:graphicFrame>
        <p:nvGraphicFramePr>
          <p:cNvPr id="4" name="Group 32">
            <a:extLst>
              <a:ext uri="{FF2B5EF4-FFF2-40B4-BE49-F238E27FC236}">
                <a16:creationId xmlns:a16="http://schemas.microsoft.com/office/drawing/2014/main" id="{F5ADF0E1-AD4B-403D-8151-35F28FF298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091588"/>
              </p:ext>
            </p:extLst>
          </p:nvPr>
        </p:nvGraphicFramePr>
        <p:xfrm>
          <a:off x="1282673" y="3810000"/>
          <a:ext cx="6781800" cy="2413000"/>
        </p:xfrm>
        <a:graphic>
          <a:graphicData uri="http://schemas.openxmlformats.org/drawingml/2006/table">
            <a:tbl>
              <a:tblPr/>
              <a:tblGrid>
                <a:gridCol w="1611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0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sin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Sine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cos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Cosine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tan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Tangent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sqrt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Square root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log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Natural (e) log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abs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Absolute value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(takes and returns an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int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A8D31-A8A0-497E-96B4-F4EC1B8A1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7CE95-4F5A-4938-A74A-033CFE3B2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Random numbers chapter.</a:t>
            </a:r>
          </a:p>
        </p:txBody>
      </p:sp>
    </p:spTree>
    <p:extLst>
      <p:ext uri="{BB962C8B-B14F-4D97-AF65-F5344CB8AC3E}">
        <p14:creationId xmlns:p14="http://schemas.microsoft.com/office/powerpoint/2010/main" val="3289574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9652865-F84A-428F-AB5F-CB407733E2DB}"/>
              </a:ext>
            </a:extLst>
          </p:cNvPr>
          <p:cNvSpPr txBox="1">
            <a:spLocks/>
          </p:cNvSpPr>
          <p:nvPr/>
        </p:nvSpPr>
        <p:spPr bwMode="auto">
          <a:xfrm>
            <a:off x="563563" y="206375"/>
            <a:ext cx="8229600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b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lvl="2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lvl="3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lvl="4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57200" lvl="5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14400" lvl="6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371600" lvl="7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28800" lvl="8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  <a:defRPr/>
            </a:pP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More Mathematical Library Functions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3610B9B1-3597-4ABA-A729-CC2793D155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179638"/>
            <a:ext cx="8229600" cy="4525962"/>
          </a:xfrm>
        </p:spPr>
        <p:txBody>
          <a:bodyPr/>
          <a:lstStyle/>
          <a:p>
            <a:pPr marL="515938" indent="-414338" eaLnBrk="1" hangingPunct="1">
              <a:lnSpc>
                <a:spcPct val="90000"/>
              </a:lnSpc>
              <a:defRPr/>
            </a:pPr>
            <a:r>
              <a:rPr lang="en-US" altLang="en-US" dirty="0"/>
              <a:t>These require </a:t>
            </a:r>
            <a:r>
              <a:rPr lang="en-US" altLang="en-US" dirty="0" err="1">
                <a:latin typeface="Courier New" panose="02070309020205020404" pitchFamily="49" charset="0"/>
              </a:rPr>
              <a:t>cstdlib</a:t>
            </a:r>
            <a:r>
              <a:rPr lang="en-US" altLang="en-US" dirty="0"/>
              <a:t> header file</a:t>
            </a:r>
          </a:p>
          <a:p>
            <a:pPr marL="515938" indent="-414338" eaLnBrk="1" hangingPunct="1">
              <a:lnSpc>
                <a:spcPct val="90000"/>
              </a:lnSpc>
              <a:defRPr/>
            </a:pPr>
            <a:endParaRPr lang="en-US" altLang="en-US" dirty="0"/>
          </a:p>
          <a:p>
            <a:pPr marL="515938" indent="-414338" eaLnBrk="1" hangingPunct="1">
              <a:lnSpc>
                <a:spcPct val="90000"/>
              </a:lnSpc>
              <a:defRPr/>
            </a:pPr>
            <a:r>
              <a:rPr lang="en-US" altLang="en-US" dirty="0">
                <a:latin typeface="Courier New" panose="02070309020205020404" pitchFamily="49" charset="0"/>
              </a:rPr>
              <a:t>rand()</a:t>
            </a:r>
            <a:r>
              <a:rPr lang="en-US" altLang="en-US" dirty="0"/>
              <a:t>: returns a random number (</a:t>
            </a:r>
            <a:r>
              <a:rPr lang="en-US" altLang="en-US" dirty="0" err="1">
                <a:latin typeface="Courier New" panose="02070309020205020404" pitchFamily="49" charset="0"/>
              </a:rPr>
              <a:t>int</a:t>
            </a:r>
            <a:r>
              <a:rPr lang="en-US" altLang="en-US" dirty="0"/>
              <a:t>) between </a:t>
            </a:r>
            <a:r>
              <a:rPr lang="en-US" altLang="en-US" dirty="0">
                <a:latin typeface="Courier New" panose="02070309020205020404" pitchFamily="49" charset="0"/>
              </a:rPr>
              <a:t>0</a:t>
            </a:r>
            <a:r>
              <a:rPr lang="en-US" altLang="en-US" dirty="0"/>
              <a:t> and the largest </a:t>
            </a:r>
            <a:r>
              <a:rPr lang="en-US" altLang="en-US" dirty="0" err="1"/>
              <a:t>int</a:t>
            </a:r>
            <a:r>
              <a:rPr lang="en-US" altLang="en-US" dirty="0"/>
              <a:t> the compute holds. Yields same sequence of numbers each time program is run.</a:t>
            </a:r>
          </a:p>
          <a:p>
            <a:pPr marL="515938" indent="-414338" eaLnBrk="1" hangingPunct="1">
              <a:lnSpc>
                <a:spcPct val="90000"/>
              </a:lnSpc>
              <a:defRPr/>
            </a:pPr>
            <a:endParaRPr lang="en-US" altLang="en-US" dirty="0"/>
          </a:p>
          <a:p>
            <a:pPr marL="515938" indent="-414338" eaLnBrk="1" hangingPunct="1">
              <a:lnSpc>
                <a:spcPct val="90000"/>
              </a:lnSpc>
              <a:defRPr/>
            </a:pPr>
            <a:r>
              <a:rPr lang="en-US" altLang="en-US" dirty="0" err="1">
                <a:latin typeface="Courier New" panose="02070309020205020404" pitchFamily="49" charset="0"/>
              </a:rPr>
              <a:t>srand</a:t>
            </a:r>
            <a:r>
              <a:rPr lang="en-US" altLang="en-US" dirty="0">
                <a:latin typeface="Courier New" panose="02070309020205020404" pitchFamily="49" charset="0"/>
              </a:rPr>
              <a:t>(x)</a:t>
            </a:r>
            <a:r>
              <a:rPr lang="en-US" altLang="en-US" dirty="0"/>
              <a:t>: initializes random number generator with </a:t>
            </a:r>
            <a:r>
              <a:rPr lang="en-US" altLang="en-US" dirty="0">
                <a:latin typeface="Courier New" panose="02070309020205020404" pitchFamily="49" charset="0"/>
              </a:rPr>
              <a:t>unsigned int x</a:t>
            </a:r>
          </a:p>
          <a:p>
            <a:pPr marL="515938" indent="-414338" eaLnBrk="1" hangingPunct="1">
              <a:lnSpc>
                <a:spcPct val="90000"/>
              </a:lnSpc>
              <a:defRPr/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515938" indent="-414338" eaLnBrk="1" hangingPunct="1">
              <a:lnSpc>
                <a:spcPct val="90000"/>
              </a:lnSpc>
              <a:defRPr/>
            </a:pPr>
            <a:r>
              <a:rPr lang="en-US" altLang="en-US" dirty="0">
                <a:solidFill>
                  <a:srgbClr val="FF0000"/>
                </a:solidFill>
              </a:rPr>
              <a:t>3.25</a:t>
            </a:r>
          </a:p>
          <a:p>
            <a:pPr marL="515938" indent="-414338" eaLnBrk="1" hangingPunct="1">
              <a:lnSpc>
                <a:spcPct val="90000"/>
              </a:lnSpc>
              <a:defRPr/>
            </a:pPr>
            <a:endParaRPr lang="en-US" altLang="en-US" dirty="0">
              <a:latin typeface="Courier New" panose="02070309020205020404" pitchFamily="49" charset="0"/>
            </a:endParaRPr>
          </a:p>
          <a:p>
            <a:pPr eaLnBrk="1" hangingPunct="1">
              <a:defRPr/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7BB49DE1-8587-4C74-97B2-3541E5FBC4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600" y="6096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Combined Assignment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5063663F-8477-4E7B-9987-DDC2D465B4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2133600"/>
            <a:ext cx="8229600" cy="4525962"/>
          </a:xfrm>
        </p:spPr>
        <p:txBody>
          <a:bodyPr/>
          <a:lstStyle/>
          <a:p>
            <a:pPr marL="515938" indent="-414338" eaLnBrk="1" hangingPunct="1">
              <a:defRPr/>
            </a:pPr>
            <a:r>
              <a:rPr lang="en-US" altLang="en-US" sz="2800" dirty="0"/>
              <a:t>Look at the following statement:</a:t>
            </a:r>
            <a:br>
              <a:rPr lang="en-US" altLang="en-US" sz="2800" dirty="0"/>
            </a:br>
            <a:endParaRPr lang="en-US" altLang="en-US" sz="2800" dirty="0"/>
          </a:p>
          <a:p>
            <a:pPr marL="515938" lvl="1" indent="407988" eaLnBrk="1" hangingPunct="1">
              <a:buFontTx/>
              <a:buNone/>
              <a:defRPr/>
            </a:pPr>
            <a:r>
              <a:rPr lang="en-US" altLang="en-US" sz="2800" dirty="0">
                <a:latin typeface="Courier New" panose="02070309020205020404" pitchFamily="49" charset="0"/>
              </a:rPr>
              <a:t>sum = sum + 1;</a:t>
            </a:r>
            <a:endParaRPr lang="en-US" altLang="en-US" sz="2800" dirty="0"/>
          </a:p>
          <a:p>
            <a:pPr marL="515938" lvl="1" indent="0" eaLnBrk="1" hangingPunct="1">
              <a:buClr>
                <a:schemeClr val="tx1"/>
              </a:buClr>
              <a:buFontTx/>
              <a:buNone/>
              <a:defRPr/>
            </a:pPr>
            <a:br>
              <a:rPr lang="en-US" altLang="en-US" sz="2800" dirty="0"/>
            </a:br>
            <a:r>
              <a:rPr lang="en-US" altLang="en-US" sz="2800" dirty="0"/>
              <a:t>This adds 1 to the variable </a:t>
            </a:r>
            <a:r>
              <a:rPr lang="en-US" altLang="en-US" sz="2800" b="1" dirty="0">
                <a:solidFill>
                  <a:srgbClr val="007FA3"/>
                </a:solidFill>
                <a:latin typeface="Courier New" panose="02070309020205020404" pitchFamily="49" charset="0"/>
              </a:rPr>
              <a:t>sum</a:t>
            </a:r>
            <a:r>
              <a:rPr lang="en-US" altLang="en-US" sz="2800" dirty="0"/>
              <a:t>. </a:t>
            </a:r>
          </a:p>
          <a:p>
            <a:pPr eaLnBrk="1" hangingPunct="1">
              <a:defRPr/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8CD84BDB-53C6-4B03-B7C6-65B9B0FD2C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Generate Random numbers within a range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6387" name="Text Placeholder 2">
            <a:extLst>
              <a:ext uri="{FF2B5EF4-FFF2-40B4-BE49-F238E27FC236}">
                <a16:creationId xmlns:a16="http://schemas.microsoft.com/office/drawing/2014/main" id="{75E3DB87-24B2-4F25-A557-D0ED6A45325B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55588" indent="-153988">
              <a:buSzTx/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Get one end of the range and store -&gt; end1</a:t>
            </a:r>
          </a:p>
          <a:p>
            <a:pPr marL="255588" indent="-153988">
              <a:buSzTx/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Get the other end and store -&gt; end2</a:t>
            </a:r>
          </a:p>
          <a:p>
            <a:pPr marL="255588" indent="-153988">
              <a:buSzTx/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Range = end2 – end1 + 1</a:t>
            </a:r>
          </a:p>
          <a:p>
            <a:pPr marL="255588" indent="-153988">
              <a:buSzTx/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Seed the random number generator with current time</a:t>
            </a:r>
          </a:p>
          <a:p>
            <a:pPr marL="255588" indent="-153988">
              <a:buSzTx/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Output = end1 + random() % range </a:t>
            </a:r>
          </a:p>
          <a:p>
            <a:pPr marL="255588" indent="-153988">
              <a:buSzTx/>
              <a:buFontTx/>
              <a:buChar char="•"/>
            </a:pP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Rand_test1.cpp</a:t>
            </a:r>
          </a:p>
          <a:p>
            <a:pPr marL="255588" indent="-153988">
              <a:buSzTx/>
              <a:buFontTx/>
              <a:buChar char="•"/>
            </a:pP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255588" indent="-153988">
              <a:buSzTx/>
              <a:buFontTx/>
              <a:buChar char="•"/>
            </a:pP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C142D1BD-C28F-409C-9970-F1AF86265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214813"/>
            <a:ext cx="82296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56032" marR="0" lvl="0" indent="-154432" algn="l" rtl="0" eaLnBrk="0" fontAlgn="base" hangingPunct="0">
              <a:spcBef>
                <a:spcPts val="1500"/>
              </a:spcBef>
              <a:spcAft>
                <a:spcPct val="0"/>
              </a:spcAft>
              <a:buClr>
                <a:srgbClr val="007FA3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4775" indent="0" algn="ctr">
              <a:buSzTx/>
              <a:buFontTx/>
              <a:buNone/>
              <a:defRPr/>
            </a:pPr>
            <a:r>
              <a:rPr lang="en-US" altLang="en-US" sz="3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Hand Tracing a Program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095F6B-C78D-4F26-ADB6-D57507AC2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2332038"/>
            <a:ext cx="8229600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b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lvl="2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lvl="3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lvl="4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57200" lvl="5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14400" lvl="6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371600" lvl="7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28800" lvl="8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 typeface="Times New Roman" panose="02020603050405020304" pitchFamily="18" charset="0"/>
              <a:buNone/>
              <a:defRPr/>
            </a:pPr>
            <a:r>
              <a:rPr lang="en-US" altLang="en-US" sz="80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3.10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>
            <a:extLst>
              <a:ext uri="{FF2B5EF4-FFF2-40B4-BE49-F238E27FC236}">
                <a16:creationId xmlns:a16="http://schemas.microsoft.com/office/drawing/2014/main" id="{1D589DC8-29F6-4470-B862-2183694610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" y="6096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Hand Tracing a Program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B6935BA7-8503-4859-ADFA-C1136BEACC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286000"/>
            <a:ext cx="8229600" cy="4525963"/>
          </a:xfrm>
        </p:spPr>
        <p:txBody>
          <a:bodyPr/>
          <a:lstStyle/>
          <a:p>
            <a:pPr marL="515938" indent="-414338" eaLnBrk="1" hangingPunct="1">
              <a:lnSpc>
                <a:spcPct val="90000"/>
              </a:lnSpc>
              <a:defRPr/>
            </a:pPr>
            <a:r>
              <a:rPr lang="en-US" altLang="en-US" dirty="0"/>
              <a:t>Hand trace a program: act as if you are the computer, executing a program:</a:t>
            </a:r>
          </a:p>
          <a:p>
            <a:pPr marL="923925" lvl="1" indent="-407988" eaLnBrk="1" hangingPunct="1">
              <a:lnSpc>
                <a:spcPct val="90000"/>
              </a:lnSpc>
              <a:defRPr/>
            </a:pPr>
            <a:r>
              <a:rPr lang="en-US" altLang="en-US" sz="2000" dirty="0"/>
              <a:t>step through and ‘execute’ each statement,</a:t>
            </a:r>
            <a:br>
              <a:rPr lang="en-US" altLang="en-US" sz="2000" dirty="0"/>
            </a:br>
            <a:r>
              <a:rPr lang="en-US" altLang="en-US" sz="2000" dirty="0"/>
              <a:t>one-by-one</a:t>
            </a:r>
          </a:p>
          <a:p>
            <a:pPr marL="923925" lvl="1" indent="-407988" eaLnBrk="1" hangingPunct="1">
              <a:lnSpc>
                <a:spcPct val="90000"/>
              </a:lnSpc>
              <a:defRPr/>
            </a:pPr>
            <a:r>
              <a:rPr lang="en-US" altLang="en-US" sz="2000" dirty="0"/>
              <a:t>record the contents of variables after statement execution, using a hand trace chart (table)</a:t>
            </a:r>
          </a:p>
          <a:p>
            <a:pPr marL="923925" lvl="1" indent="-407988" eaLnBrk="1" hangingPunct="1">
              <a:lnSpc>
                <a:spcPct val="90000"/>
              </a:lnSpc>
              <a:defRPr/>
            </a:pPr>
            <a:endParaRPr lang="en-US" altLang="en-US" sz="2000" dirty="0"/>
          </a:p>
          <a:p>
            <a:pPr marL="515938" indent="-414338" eaLnBrk="1" hangingPunct="1">
              <a:lnSpc>
                <a:spcPct val="90000"/>
              </a:lnSpc>
              <a:defRPr/>
            </a:pPr>
            <a:r>
              <a:rPr lang="en-US" altLang="en-US" dirty="0"/>
              <a:t>Useful to locate logic or mathematical errors</a:t>
            </a:r>
          </a:p>
          <a:p>
            <a:pPr eaLnBrk="1" hangingPunct="1">
              <a:defRPr/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>
            <a:extLst>
              <a:ext uri="{FF2B5EF4-FFF2-40B4-BE49-F238E27FC236}">
                <a16:creationId xmlns:a16="http://schemas.microsoft.com/office/drawing/2014/main" id="{A10F3F27-95F2-45FB-B3B3-F83AB31E4A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600" y="609600"/>
            <a:ext cx="8229600" cy="1096963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Program 3-27 with Hand Trace Chart</a:t>
            </a:r>
          </a:p>
        </p:txBody>
      </p:sp>
      <p:pic>
        <p:nvPicPr>
          <p:cNvPr id="98307" name="Picture 2">
            <a:extLst>
              <a:ext uri="{FF2B5EF4-FFF2-40B4-BE49-F238E27FC236}">
                <a16:creationId xmlns:a16="http://schemas.microsoft.com/office/drawing/2014/main" id="{2F9C2000-0813-4E70-B2CF-C511C280B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58963"/>
            <a:ext cx="6400800" cy="47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84C91AAD-05F2-4E8D-B2E2-0324CFEAB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214813"/>
            <a:ext cx="82296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56032" marR="0" lvl="0" indent="-154432" algn="l" rtl="0" eaLnBrk="0" fontAlgn="base" hangingPunct="0">
              <a:spcBef>
                <a:spcPts val="1500"/>
              </a:spcBef>
              <a:spcAft>
                <a:spcPct val="0"/>
              </a:spcAft>
              <a:buClr>
                <a:srgbClr val="007FA3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4775" indent="0" algn="ctr">
              <a:buSzTx/>
              <a:buFontTx/>
              <a:buNone/>
              <a:defRPr/>
            </a:pPr>
            <a:r>
              <a:rPr lang="en-US" altLang="en-US" sz="3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 Case Study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AF7C53-BCB8-4687-93ED-3920661B6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2332038"/>
            <a:ext cx="8229600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b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lvl="2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lvl="3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lvl="4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57200" lvl="5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14400" lvl="6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371600" lvl="7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28800" lvl="8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 typeface="Times New Roman" panose="02020603050405020304" pitchFamily="18" charset="0"/>
              <a:buNone/>
              <a:defRPr/>
            </a:pPr>
            <a:r>
              <a:rPr lang="en-US" altLang="en-US" sz="80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3.11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>
            <a:extLst>
              <a:ext uri="{FF2B5EF4-FFF2-40B4-BE49-F238E27FC236}">
                <a16:creationId xmlns:a16="http://schemas.microsoft.com/office/drawing/2014/main" id="{6A6A6582-42B4-4063-B973-213F976BDB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" y="533400"/>
            <a:ext cx="8229600" cy="1096963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 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BB688-C9F4-44E0-B376-76DC48180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905000"/>
            <a:ext cx="8229600" cy="4525962"/>
          </a:xfrm>
        </p:spPr>
        <p:txBody>
          <a:bodyPr/>
          <a:lstStyle/>
          <a:p>
            <a:pPr marL="515938" indent="-414338">
              <a:defRPr/>
            </a:pPr>
            <a:r>
              <a:rPr lang="en-US" sz="2800" dirty="0"/>
              <a:t>General Crates, Inc. builds custom-designed wooden crates. </a:t>
            </a:r>
          </a:p>
          <a:p>
            <a:pPr marL="515938" indent="-414338">
              <a:defRPr/>
            </a:pPr>
            <a:r>
              <a:rPr lang="en-US" sz="2800" dirty="0"/>
              <a:t>You have been asked to write a program that calculates the:</a:t>
            </a:r>
          </a:p>
          <a:p>
            <a:pPr marL="923925" lvl="1" indent="-407988">
              <a:defRPr/>
            </a:pPr>
            <a:r>
              <a:rPr lang="en-US" sz="2400" dirty="0">
                <a:ea typeface="+mn-ea"/>
              </a:rPr>
              <a:t>Volume (in cubic feet)</a:t>
            </a:r>
          </a:p>
          <a:p>
            <a:pPr marL="923925" lvl="1" indent="-407988">
              <a:defRPr/>
            </a:pPr>
            <a:r>
              <a:rPr lang="en-US" sz="2400" dirty="0">
                <a:ea typeface="+mn-ea"/>
              </a:rPr>
              <a:t>Cost</a:t>
            </a:r>
          </a:p>
          <a:p>
            <a:pPr marL="923925" lvl="1" indent="-407988">
              <a:defRPr/>
            </a:pPr>
            <a:r>
              <a:rPr lang="en-US" sz="2400" dirty="0">
                <a:ea typeface="+mn-ea"/>
              </a:rPr>
              <a:t>Customer price</a:t>
            </a:r>
          </a:p>
          <a:p>
            <a:pPr marL="923925" lvl="1" indent="-407988">
              <a:defRPr/>
            </a:pPr>
            <a:r>
              <a:rPr lang="en-US" sz="2400" dirty="0">
                <a:ea typeface="+mn-ea"/>
              </a:rPr>
              <a:t>Profit of any crate GCI builds</a:t>
            </a:r>
            <a:endParaRPr lang="en-US" sz="24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>
            <a:extLst>
              <a:ext uri="{FF2B5EF4-FFF2-40B4-BE49-F238E27FC236}">
                <a16:creationId xmlns:a16="http://schemas.microsoft.com/office/drawing/2014/main" id="{E0902953-8BC6-4E6B-8E32-9F33D9EC68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" y="528745"/>
            <a:ext cx="8229600" cy="1096963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Variables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85EB9DA-6ECE-4162-8C58-973C09AA50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059995"/>
              </p:ext>
            </p:extLst>
          </p:nvPr>
        </p:nvGraphicFramePr>
        <p:xfrm>
          <a:off x="838200" y="1625708"/>
          <a:ext cx="7391400" cy="48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1636">
                  <a:extLst>
                    <a:ext uri="{9D8B030D-6E8A-4147-A177-3AD203B41FA5}">
                      <a16:colId xmlns:a16="http://schemas.microsoft.com/office/drawing/2014/main" val="499296760"/>
                    </a:ext>
                  </a:extLst>
                </a:gridCol>
                <a:gridCol w="5229764">
                  <a:extLst>
                    <a:ext uri="{9D8B030D-6E8A-4147-A177-3AD203B41FA5}">
                      <a16:colId xmlns:a16="http://schemas.microsoft.com/office/drawing/2014/main" val="1583558332"/>
                    </a:ext>
                  </a:extLst>
                </a:gridCol>
              </a:tblGrid>
              <a:tr h="370772">
                <a:tc gridSpan="2">
                  <a:txBody>
                    <a:bodyPr/>
                    <a:lstStyle/>
                    <a:p>
                      <a:r>
                        <a:rPr lang="en-US" sz="1600" b="1" i="0" u="none" strike="noStrike" baseline="0" dirty="0">
                          <a:solidFill>
                            <a:srgbClr val="0488AE"/>
                          </a:solidFill>
                          <a:latin typeface="StoneSansITCStd-Bold"/>
                        </a:rPr>
                        <a:t>Table 3-14 </a:t>
                      </a:r>
                      <a:r>
                        <a:rPr lang="en-US" sz="1600" b="0" i="0" u="none" strike="noStrike" baseline="0" dirty="0">
                          <a:solidFill>
                            <a:srgbClr val="0488AE"/>
                          </a:solidFill>
                          <a:latin typeface="StoneSansITCStd-Medium"/>
                        </a:rPr>
                        <a:t>Named Constants and Variables</a:t>
                      </a:r>
                      <a:endParaRPr lang="en-IN" sz="1600" dirty="0">
                        <a:solidFill>
                          <a:srgbClr val="0488AE"/>
                        </a:solidFill>
                      </a:endParaRPr>
                    </a:p>
                  </a:txBody>
                  <a:tcPr marT="45712" marB="45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624824"/>
                  </a:ext>
                </a:extLst>
              </a:tr>
              <a:tr h="370772">
                <a:tc>
                  <a:txBody>
                    <a:bodyPr/>
                    <a:lstStyle/>
                    <a:p>
                      <a:r>
                        <a:rPr lang="en-IN" sz="1400" b="1" dirty="0"/>
                        <a:t>Constant or Variable</a:t>
                      </a:r>
                    </a:p>
                  </a:txBody>
                  <a:tcPr marT="45712" marB="45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Description</a:t>
                      </a:r>
                      <a:endParaRPr lang="en-IN" sz="1400" dirty="0"/>
                    </a:p>
                  </a:txBody>
                  <a:tcPr marT="45712" marB="45712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6904240"/>
                  </a:ext>
                </a:extLst>
              </a:tr>
              <a:tr h="457180">
                <a:tc>
                  <a:txBody>
                    <a:bodyPr/>
                    <a:lstStyle/>
                    <a:p>
                      <a:r>
                        <a:rPr lang="en-IN" sz="1200" b="0" i="0" u="none" strike="noStrike" cap="none" baseline="0" dirty="0">
                          <a:solidFill>
                            <a:schemeClr val="dk1"/>
                          </a:solidFill>
                          <a:latin typeface="Arial Mono MT Pro" panose="020B0506020403020204" pitchFamily="34" charset="0"/>
                          <a:ea typeface="+mn-ea"/>
                          <a:cs typeface="+mn-cs"/>
                          <a:sym typeface="Arial"/>
                        </a:rPr>
                        <a:t>COST_PER_CUBIC_FOOT</a:t>
                      </a:r>
                      <a:endParaRPr lang="en-IN" sz="1200" dirty="0">
                        <a:latin typeface="Arial Mono MT Pro" panose="020B0506020403020204" pitchFamily="34" charset="0"/>
                      </a:endParaRPr>
                    </a:p>
                  </a:txBody>
                  <a:tcPr marT="45712" marB="45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 named constant, declared as a double and initialized with the</a:t>
                      </a:r>
                    </a:p>
                    <a:p>
                      <a:r>
                        <a:rPr lang="en-US" sz="12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value 0.23. This represents the cost to build a crate, per cubic foot.</a:t>
                      </a:r>
                      <a:endParaRPr lang="en-IN" sz="1200" dirty="0"/>
                    </a:p>
                  </a:txBody>
                  <a:tcPr marT="45712" marB="45712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2015109"/>
                  </a:ext>
                </a:extLst>
              </a:tr>
              <a:tr h="457180">
                <a:tc>
                  <a:txBody>
                    <a:bodyPr/>
                    <a:lstStyle/>
                    <a:p>
                      <a:r>
                        <a:rPr lang="en-IN" sz="1200" b="0" i="0" u="none" strike="noStrike" cap="none" baseline="0" dirty="0">
                          <a:solidFill>
                            <a:schemeClr val="dk1"/>
                          </a:solidFill>
                          <a:latin typeface="Arial Mono MT Pro" panose="020B0506020403020204" pitchFamily="34" charset="0"/>
                          <a:ea typeface="+mn-ea"/>
                          <a:cs typeface="+mn-cs"/>
                          <a:sym typeface="Arial"/>
                        </a:rPr>
                        <a:t>CHARGE_PER_CUBIC_FOOT</a:t>
                      </a:r>
                      <a:endParaRPr lang="en-IN" sz="1200" dirty="0">
                        <a:latin typeface="Arial Mono MT Pro" panose="020B0506020403020204" pitchFamily="34" charset="0"/>
                      </a:endParaRPr>
                    </a:p>
                  </a:txBody>
                  <a:tcPr marT="45712" marB="45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 named constant, declared as a double and initialized with the value</a:t>
                      </a:r>
                    </a:p>
                    <a:p>
                      <a:r>
                        <a:rPr lang="en-US" sz="12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0.5. This represents the amount charged for a crate, per cubic foot.</a:t>
                      </a:r>
                      <a:endParaRPr lang="en-IN" sz="1200" dirty="0"/>
                    </a:p>
                  </a:txBody>
                  <a:tcPr marT="45712" marB="45712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1702958"/>
                  </a:ext>
                </a:extLst>
              </a:tr>
              <a:tr h="457180">
                <a:tc>
                  <a:txBody>
                    <a:bodyPr/>
                    <a:lstStyle/>
                    <a:p>
                      <a:r>
                        <a:rPr lang="en-IN" sz="1200" b="0" i="0" u="none" strike="noStrike" cap="none" baseline="0" dirty="0">
                          <a:solidFill>
                            <a:schemeClr val="dk1"/>
                          </a:solidFill>
                          <a:latin typeface="Arial Mono MT Pro" panose="020B0506020403020204" pitchFamily="34" charset="0"/>
                          <a:ea typeface="+mn-ea"/>
                          <a:cs typeface="+mn-cs"/>
                          <a:sym typeface="Arial"/>
                        </a:rPr>
                        <a:t>length</a:t>
                      </a:r>
                      <a:endParaRPr lang="en-IN" sz="1200" dirty="0">
                        <a:latin typeface="Arial Mono MT Pro" panose="020B0506020403020204" pitchFamily="34" charset="0"/>
                      </a:endParaRPr>
                    </a:p>
                  </a:txBody>
                  <a:tcPr marT="45712" marB="45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 double variable to hold the length of the crate, which is input by</a:t>
                      </a:r>
                    </a:p>
                    <a:p>
                      <a:r>
                        <a:rPr lang="en-IN" sz="12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the user.</a:t>
                      </a:r>
                      <a:endParaRPr lang="en-IN" sz="1200" dirty="0"/>
                    </a:p>
                  </a:txBody>
                  <a:tcPr marT="45712" marB="45712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784527"/>
                  </a:ext>
                </a:extLst>
              </a:tr>
              <a:tr h="457180">
                <a:tc>
                  <a:txBody>
                    <a:bodyPr/>
                    <a:lstStyle/>
                    <a:p>
                      <a:r>
                        <a:rPr lang="en-IN" sz="1200" b="0" i="0" u="none" strike="noStrike" cap="none" baseline="0" dirty="0">
                          <a:solidFill>
                            <a:schemeClr val="dk1"/>
                          </a:solidFill>
                          <a:latin typeface="Arial Mono MT Pro" panose="020B0506020403020204" pitchFamily="34" charset="0"/>
                          <a:ea typeface="+mn-ea"/>
                          <a:cs typeface="+mn-cs"/>
                          <a:sym typeface="Arial"/>
                        </a:rPr>
                        <a:t>width</a:t>
                      </a:r>
                      <a:endParaRPr lang="en-IN" sz="1200" dirty="0">
                        <a:latin typeface="Arial Mono MT Pro" panose="020B0506020403020204" pitchFamily="34" charset="0"/>
                      </a:endParaRPr>
                    </a:p>
                  </a:txBody>
                  <a:tcPr marT="45712" marB="45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 double variable to hold the width of the crate, which is input by</a:t>
                      </a:r>
                    </a:p>
                    <a:p>
                      <a:r>
                        <a:rPr lang="en-IN" sz="12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the user.</a:t>
                      </a:r>
                      <a:endParaRPr lang="en-IN" sz="1200" dirty="0"/>
                    </a:p>
                  </a:txBody>
                  <a:tcPr marT="45712" marB="45712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6045905"/>
                  </a:ext>
                </a:extLst>
              </a:tr>
              <a:tr h="457180">
                <a:tc>
                  <a:txBody>
                    <a:bodyPr/>
                    <a:lstStyle/>
                    <a:p>
                      <a:r>
                        <a:rPr lang="en-IN" sz="1200" b="0" i="0" u="none" strike="noStrike" cap="none" baseline="0" dirty="0">
                          <a:solidFill>
                            <a:schemeClr val="dk1"/>
                          </a:solidFill>
                          <a:latin typeface="Arial Mono MT Pro" panose="020B0506020403020204" pitchFamily="34" charset="0"/>
                          <a:ea typeface="+mn-ea"/>
                          <a:cs typeface="+mn-cs"/>
                          <a:sym typeface="Arial"/>
                        </a:rPr>
                        <a:t>height</a:t>
                      </a:r>
                      <a:endParaRPr lang="en-IN" sz="1200" dirty="0">
                        <a:latin typeface="Arial Mono MT Pro" panose="020B0506020403020204" pitchFamily="34" charset="0"/>
                      </a:endParaRPr>
                    </a:p>
                  </a:txBody>
                  <a:tcPr marT="45712" marB="45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 double variable to hold the height of the crate, which is input by</a:t>
                      </a:r>
                    </a:p>
                    <a:p>
                      <a:r>
                        <a:rPr lang="en-IN" sz="12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the user.</a:t>
                      </a:r>
                      <a:endParaRPr lang="en-IN" sz="1200" dirty="0"/>
                    </a:p>
                  </a:txBody>
                  <a:tcPr marT="45712" marB="45712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8681539"/>
                  </a:ext>
                </a:extLst>
              </a:tr>
              <a:tr h="457180">
                <a:tc>
                  <a:txBody>
                    <a:bodyPr/>
                    <a:lstStyle/>
                    <a:p>
                      <a:r>
                        <a:rPr lang="en-IN" sz="1200" b="0" i="0" u="none" strike="noStrike" cap="none" baseline="0" dirty="0">
                          <a:solidFill>
                            <a:schemeClr val="dk1"/>
                          </a:solidFill>
                          <a:latin typeface="Arial Mono MT Pro" panose="020B0506020403020204" pitchFamily="34" charset="0"/>
                          <a:ea typeface="+mn-ea"/>
                          <a:cs typeface="+mn-cs"/>
                          <a:sym typeface="Arial"/>
                        </a:rPr>
                        <a:t>volume</a:t>
                      </a:r>
                      <a:endParaRPr lang="en-IN" sz="1200" dirty="0">
                        <a:latin typeface="Arial Mono MT Pro" panose="020B0506020403020204" pitchFamily="34" charset="0"/>
                      </a:endParaRPr>
                    </a:p>
                  </a:txBody>
                  <a:tcPr marT="45712" marB="45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 double variable to hold the volume of the crate. The value</a:t>
                      </a:r>
                    </a:p>
                    <a:p>
                      <a:r>
                        <a:rPr lang="en-US" sz="12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stored in this variable is calculated.</a:t>
                      </a:r>
                      <a:endParaRPr lang="en-IN" sz="1200" dirty="0"/>
                    </a:p>
                  </a:txBody>
                  <a:tcPr marT="45712" marB="45712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430025"/>
                  </a:ext>
                </a:extLst>
              </a:tr>
              <a:tr h="457180">
                <a:tc>
                  <a:txBody>
                    <a:bodyPr/>
                    <a:lstStyle/>
                    <a:p>
                      <a:r>
                        <a:rPr lang="en-IN" sz="1200" b="0" i="0" u="none" strike="noStrike" cap="none" baseline="0" dirty="0">
                          <a:solidFill>
                            <a:schemeClr val="dk1"/>
                          </a:solidFill>
                          <a:latin typeface="Arial Mono MT Pro" panose="020B0506020403020204" pitchFamily="34" charset="0"/>
                          <a:ea typeface="+mn-ea"/>
                          <a:cs typeface="+mn-cs"/>
                          <a:sym typeface="Arial"/>
                        </a:rPr>
                        <a:t>cost</a:t>
                      </a:r>
                      <a:endParaRPr lang="en-IN" sz="1200" dirty="0">
                        <a:latin typeface="Arial Mono MT Pro" panose="020B0506020403020204" pitchFamily="34" charset="0"/>
                      </a:endParaRPr>
                    </a:p>
                  </a:txBody>
                  <a:tcPr marT="45712" marB="45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 double variable to hold the cost of building the crate. The value</a:t>
                      </a:r>
                    </a:p>
                    <a:p>
                      <a:r>
                        <a:rPr lang="en-US" sz="12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stored in this variable is calculated.</a:t>
                      </a:r>
                      <a:endParaRPr lang="en-IN" sz="1200" dirty="0"/>
                    </a:p>
                  </a:txBody>
                  <a:tcPr marT="45712" marB="45712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3707425"/>
                  </a:ext>
                </a:extLst>
              </a:tr>
              <a:tr h="457180">
                <a:tc>
                  <a:txBody>
                    <a:bodyPr/>
                    <a:lstStyle/>
                    <a:p>
                      <a:r>
                        <a:rPr lang="en-IN" sz="1200" b="0" i="0" u="none" strike="noStrike" cap="none" baseline="0" dirty="0">
                          <a:solidFill>
                            <a:schemeClr val="dk1"/>
                          </a:solidFill>
                          <a:latin typeface="Arial Mono MT Pro" panose="020B0506020403020204" pitchFamily="34" charset="0"/>
                          <a:ea typeface="+mn-ea"/>
                          <a:cs typeface="+mn-cs"/>
                          <a:sym typeface="Arial"/>
                        </a:rPr>
                        <a:t>charge</a:t>
                      </a:r>
                      <a:endParaRPr lang="en-IN" sz="1200" dirty="0">
                        <a:latin typeface="Arial Mono MT Pro" panose="020B0506020403020204" pitchFamily="34" charset="0"/>
                      </a:endParaRPr>
                    </a:p>
                  </a:txBody>
                  <a:tcPr marT="45712" marB="45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 double variable to hold the amount charged to the customer for</a:t>
                      </a:r>
                    </a:p>
                    <a:p>
                      <a:r>
                        <a:rPr lang="en-US" sz="12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the crate. The value stored in this variable is calculated.</a:t>
                      </a:r>
                      <a:endParaRPr lang="en-IN" sz="1200" dirty="0"/>
                    </a:p>
                  </a:txBody>
                  <a:tcPr marT="45712" marB="45712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3470290"/>
                  </a:ext>
                </a:extLst>
              </a:tr>
              <a:tr h="457180">
                <a:tc>
                  <a:txBody>
                    <a:bodyPr/>
                    <a:lstStyle/>
                    <a:p>
                      <a:r>
                        <a:rPr lang="en-IN" sz="1200" b="0" i="0" u="none" strike="noStrike" cap="none" baseline="0" dirty="0">
                          <a:solidFill>
                            <a:schemeClr val="dk1"/>
                          </a:solidFill>
                          <a:latin typeface="Arial Mono MT Pro" panose="020B0506020403020204" pitchFamily="34" charset="0"/>
                          <a:ea typeface="+mn-ea"/>
                          <a:cs typeface="+mn-cs"/>
                          <a:sym typeface="Arial"/>
                        </a:rPr>
                        <a:t>profit</a:t>
                      </a:r>
                      <a:endParaRPr lang="en-IN" sz="1200" dirty="0">
                        <a:latin typeface="Arial Mono MT Pro" panose="020B0506020403020204" pitchFamily="34" charset="0"/>
                      </a:endParaRPr>
                    </a:p>
                  </a:txBody>
                  <a:tcPr marT="45712" marB="45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 double variable to hold the profit GCI makes from the crate.</a:t>
                      </a:r>
                    </a:p>
                    <a:p>
                      <a:r>
                        <a:rPr lang="en-US" sz="12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The value stored in this variable is calculated.</a:t>
                      </a:r>
                      <a:endParaRPr lang="en-IN" sz="1200" dirty="0"/>
                    </a:p>
                  </a:txBody>
                  <a:tcPr marT="45712" marB="45712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872149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>
            <a:extLst>
              <a:ext uri="{FF2B5EF4-FFF2-40B4-BE49-F238E27FC236}">
                <a16:creationId xmlns:a16="http://schemas.microsoft.com/office/drawing/2014/main" id="{27F20488-8993-4CB7-B027-15B366477A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600" y="609600"/>
            <a:ext cx="8229600" cy="1096963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Program Design</a:t>
            </a:r>
          </a:p>
        </p:txBody>
      </p:sp>
      <p:sp>
        <p:nvSpPr>
          <p:cNvPr id="102403" name="Rectangle 4">
            <a:extLst>
              <a:ext uri="{FF2B5EF4-FFF2-40B4-BE49-F238E27FC236}">
                <a16:creationId xmlns:a16="http://schemas.microsoft.com/office/drawing/2014/main" id="{5DD3E75E-9B0C-420C-8056-ECEB3613F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63" y="1630363"/>
            <a:ext cx="76962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/>
              <a:t>The program must perform the following general steps: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Step 1:</a:t>
            </a:r>
          </a:p>
          <a:p>
            <a:pPr eaLnBrk="1" hangingPunct="1"/>
            <a:r>
              <a:rPr lang="en-US" altLang="en-US" sz="2400" dirty="0"/>
              <a:t>	Ask the user to enter the dimensions of the crate</a:t>
            </a:r>
          </a:p>
          <a:p>
            <a:pPr eaLnBrk="1" hangingPunct="1"/>
            <a:r>
              <a:rPr lang="en-US" altLang="en-US" sz="2400" dirty="0"/>
              <a:t>Step 2:</a:t>
            </a:r>
          </a:p>
          <a:p>
            <a:pPr eaLnBrk="1" hangingPunct="1"/>
            <a:r>
              <a:rPr lang="en-US" altLang="en-US" sz="2400" dirty="0"/>
              <a:t>	Calculate:</a:t>
            </a:r>
          </a:p>
          <a:p>
            <a:pPr eaLnBrk="1" hangingPunct="1"/>
            <a:r>
              <a:rPr lang="en-US" altLang="en-US" sz="2400" dirty="0"/>
              <a:t>		the crate’s volume </a:t>
            </a:r>
          </a:p>
          <a:p>
            <a:pPr eaLnBrk="1" hangingPunct="1"/>
            <a:r>
              <a:rPr lang="en-US" altLang="en-US" sz="2400" dirty="0"/>
              <a:t>		the cost of building the crate</a:t>
            </a:r>
          </a:p>
          <a:p>
            <a:pPr eaLnBrk="1" hangingPunct="1"/>
            <a:r>
              <a:rPr lang="en-US" altLang="en-US" sz="2400" dirty="0"/>
              <a:t>		the customer’s charge</a:t>
            </a:r>
          </a:p>
          <a:p>
            <a:pPr eaLnBrk="1" hangingPunct="1"/>
            <a:r>
              <a:rPr lang="en-US" altLang="en-US" sz="2400" dirty="0"/>
              <a:t>		the profit made</a:t>
            </a:r>
          </a:p>
          <a:p>
            <a:pPr eaLnBrk="1" hangingPunct="1"/>
            <a:r>
              <a:rPr lang="en-US" altLang="en-US" sz="2400" dirty="0"/>
              <a:t>Step 3:</a:t>
            </a:r>
          </a:p>
          <a:p>
            <a:pPr eaLnBrk="1" hangingPunct="1"/>
            <a:r>
              <a:rPr lang="en-US" altLang="en-US" sz="2400" dirty="0"/>
              <a:t>	Display the data calculated in Step 2.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>
            <a:extLst>
              <a:ext uri="{FF2B5EF4-FFF2-40B4-BE49-F238E27FC236}">
                <a16:creationId xmlns:a16="http://schemas.microsoft.com/office/drawing/2014/main" id="{8338443B-882D-4914-A593-AF4FA2AC8F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600" y="533400"/>
            <a:ext cx="8229600" cy="1096963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General Hierarchy Chart</a:t>
            </a:r>
          </a:p>
        </p:txBody>
      </p:sp>
      <p:pic>
        <p:nvPicPr>
          <p:cNvPr id="103427" name="Picture 2" descr="A hierarchy chart shows a general program as follows:&#10;&#10;•  Calculate crate volume, cost, price, and profit.&#10;&#10;      ⚬   Get crate dimensions.&#10;      ⚬   Calculate volume, cost, customer charge, and profit.&#10;      ⚬  Display calculated data.">
            <a:extLst>
              <a:ext uri="{FF2B5EF4-FFF2-40B4-BE49-F238E27FC236}">
                <a16:creationId xmlns:a16="http://schemas.microsoft.com/office/drawing/2014/main" id="{97F75B8B-8753-4D15-B5E8-EC1754BC3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57438"/>
            <a:ext cx="792480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>
            <a:extLst>
              <a:ext uri="{FF2B5EF4-FFF2-40B4-BE49-F238E27FC236}">
                <a16:creationId xmlns:a16="http://schemas.microsoft.com/office/drawing/2014/main" id="{4275DCCA-FDDE-45E5-B9B3-DF187D8353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" y="609600"/>
            <a:ext cx="8229600" cy="1096963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Get Crate Dimensions</a:t>
            </a:r>
          </a:p>
        </p:txBody>
      </p:sp>
      <p:pic>
        <p:nvPicPr>
          <p:cNvPr id="104451" name="Picture 2" descr="A hierarchy chart shows the ‘Get Crate Dimensions’ step as follows:&#10;&#10;•  Get Crate Dimensions.&#10;&#10;      ⚬   Get Length.&#10;      ⚬   Get Width.&#10;      ⚬   Get Height.">
            <a:extLst>
              <a:ext uri="{FF2B5EF4-FFF2-40B4-BE49-F238E27FC236}">
                <a16:creationId xmlns:a16="http://schemas.microsoft.com/office/drawing/2014/main" id="{DDF29DF0-80B3-48BA-969C-C813ED349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59038"/>
            <a:ext cx="7924800" cy="223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>
            <a:extLst>
              <a:ext uri="{FF2B5EF4-FFF2-40B4-BE49-F238E27FC236}">
                <a16:creationId xmlns:a16="http://schemas.microsoft.com/office/drawing/2014/main" id="{638F0F64-0C80-44FE-8B1B-34002F65E0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600" y="5334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Other Similar Statements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45ED604-5DC2-4438-9D65-7F76C922660E}"/>
              </a:ext>
            </a:extLst>
          </p:cNvPr>
          <p:cNvGraphicFramePr>
            <a:graphicFrameLocks noGrp="1"/>
          </p:cNvGraphicFramePr>
          <p:nvPr/>
        </p:nvGraphicFramePr>
        <p:xfrm>
          <a:off x="876300" y="2514600"/>
          <a:ext cx="73914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128870058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3867896892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40904570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IN" sz="1600" b="1" i="0" u="none" strike="noStrike" baseline="0" dirty="0">
                          <a:solidFill>
                            <a:srgbClr val="007FA3"/>
                          </a:solidFill>
                          <a:latin typeface="+mj-lt"/>
                        </a:rPr>
                        <a:t>Table 3-8 </a:t>
                      </a:r>
                      <a:r>
                        <a:rPr lang="en-IN" sz="1600" b="0" i="0" u="none" strike="noStrike" baseline="0" dirty="0">
                          <a:solidFill>
                            <a:srgbClr val="007FA3"/>
                          </a:solidFill>
                          <a:latin typeface="+mj-lt"/>
                        </a:rPr>
                        <a:t>(Assume x = 6)</a:t>
                      </a:r>
                      <a:endParaRPr lang="en-IN" sz="1600" dirty="0">
                        <a:solidFill>
                          <a:srgbClr val="007FA3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6826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b="1" i="0" u="none" strike="noStrike" cap="none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  <a:sym typeface="Arial"/>
                        </a:rPr>
                        <a:t>Statement</a:t>
                      </a:r>
                      <a:endParaRPr lang="en-IN" dirty="0"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i="0" u="none" strike="noStrike" cap="none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  <a:sym typeface="Arial"/>
                        </a:rPr>
                        <a:t>What It Does</a:t>
                      </a:r>
                      <a:endParaRPr lang="en-IN" dirty="0">
                        <a:latin typeface="+mj-lt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i="0" u="none" strike="noStrike" cap="none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  <a:sym typeface="Arial"/>
                        </a:rPr>
                        <a:t>Value of </a:t>
                      </a:r>
                      <a:r>
                        <a:rPr lang="en-IN" sz="1400" b="0" i="0" u="none" strike="noStrike" cap="none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  <a:sym typeface="Arial"/>
                        </a:rPr>
                        <a:t>x</a:t>
                      </a:r>
                    </a:p>
                    <a:p>
                      <a:r>
                        <a:rPr lang="en-IN" sz="1400" b="1" i="0" u="none" strike="noStrike" cap="none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  <a:sym typeface="Arial"/>
                        </a:rPr>
                        <a:t>After the Statement</a:t>
                      </a:r>
                      <a:endParaRPr lang="en-IN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0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b="0" i="0" u="none" strike="noStrike" baseline="0" dirty="0">
                          <a:latin typeface="ArialMonoMTPro" panose="020B0506020403020204" pitchFamily="34" charset="0"/>
                        </a:rPr>
                        <a:t>x = x + 4;</a:t>
                      </a:r>
                      <a:endParaRPr lang="en-IN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</a:rPr>
                        <a:t>Adds 4 to 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  <a:sym typeface="Arial"/>
                        </a:rPr>
                        <a:t>10</a:t>
                      </a:r>
                      <a:endParaRPr lang="en-IN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5049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b="0" i="0" u="none" strike="noStrike" baseline="0" dirty="0">
                          <a:latin typeface="ArialMonoMTPro" panose="020B0506020403020204" pitchFamily="34" charset="0"/>
                        </a:rPr>
                        <a:t>x = x − 3;</a:t>
                      </a:r>
                      <a:endParaRPr lang="en-IN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  <a:sym typeface="Arial"/>
                        </a:rPr>
                        <a:t>Subtracts 3 from x</a:t>
                      </a:r>
                      <a:endParaRPr lang="en-IN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  <a:sym typeface="Arial"/>
                        </a:rPr>
                        <a:t>3</a:t>
                      </a:r>
                      <a:endParaRPr lang="en-IN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33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b="0" i="0" u="none" strike="noStrike" baseline="0" dirty="0">
                          <a:latin typeface="ArialMonoMTPro" panose="020B0506020403020204" pitchFamily="34" charset="0"/>
                        </a:rPr>
                        <a:t>x = x * 10;</a:t>
                      </a:r>
                      <a:endParaRPr lang="en-IN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  <a:sym typeface="Arial"/>
                        </a:rPr>
                        <a:t>Multiplies x by 10</a:t>
                      </a:r>
                      <a:endParaRPr lang="en-IN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  <a:sym typeface="Arial"/>
                        </a:rPr>
                        <a:t>60</a:t>
                      </a:r>
                      <a:endParaRPr lang="en-IN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3294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b="0" i="0" u="none" strike="noStrike" baseline="0" dirty="0">
                          <a:latin typeface="ArialMonoMTPro" panose="020B0506020403020204" pitchFamily="34" charset="0"/>
                        </a:rPr>
                        <a:t>x = x / 2;</a:t>
                      </a:r>
                      <a:endParaRPr lang="en-IN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  <a:sym typeface="Arial"/>
                        </a:rPr>
                        <a:t>Divides x by 2</a:t>
                      </a:r>
                      <a:endParaRPr lang="en-IN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  <a:sym typeface="Arial"/>
                        </a:rPr>
                        <a:t>3</a:t>
                      </a:r>
                      <a:endParaRPr lang="en-IN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607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b="0" i="0" u="none" strike="noStrike" baseline="0" dirty="0">
                          <a:latin typeface="ArialMonoMTPro" panose="020B0506020403020204" pitchFamily="34" charset="0"/>
                        </a:rPr>
                        <a:t>x = x % 4</a:t>
                      </a:r>
                      <a:endParaRPr lang="en-IN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  <a:sym typeface="Arial"/>
                        </a:rPr>
                        <a:t>Makes x the remainder of x / 4</a:t>
                      </a:r>
                      <a:endParaRPr lang="en-IN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  <a:sym typeface="Arial"/>
                        </a:rPr>
                        <a:t>2</a:t>
                      </a:r>
                      <a:endParaRPr lang="en-IN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550296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>
            <a:extLst>
              <a:ext uri="{FF2B5EF4-FFF2-40B4-BE49-F238E27FC236}">
                <a16:creationId xmlns:a16="http://schemas.microsoft.com/office/drawing/2014/main" id="{401B199E-7FC6-453B-9354-0DC15FC97B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0297" y="381000"/>
            <a:ext cx="8229600" cy="1096963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Calculate Volume, Cost, Customer Charge, and Profit</a:t>
            </a:r>
          </a:p>
        </p:txBody>
      </p:sp>
      <p:pic>
        <p:nvPicPr>
          <p:cNvPr id="105475" name="Picture 2" descr="The chart shows:&#10;•  Calculate volume, cost, customer charge, and profit.&#10;&#10;      ⚬   Calculate the crate's volume.&#10;      ⚬   Calculate the crate's cost.&#10;      ⚬   Calculate the customer charge.&#10;      ⚬   Calculate the profit made.">
            <a:extLst>
              <a:ext uri="{FF2B5EF4-FFF2-40B4-BE49-F238E27FC236}">
                <a16:creationId xmlns:a16="http://schemas.microsoft.com/office/drawing/2014/main" id="{70A0E6F5-0783-4416-A210-CA19E33F9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616200"/>
            <a:ext cx="7772400" cy="211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>
            <a:extLst>
              <a:ext uri="{FF2B5EF4-FFF2-40B4-BE49-F238E27FC236}">
                <a16:creationId xmlns:a16="http://schemas.microsoft.com/office/drawing/2014/main" id="{291A02EA-F612-4980-9C77-8B2B575374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" y="609600"/>
            <a:ext cx="8229600" cy="1096963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Display Calculated Data</a:t>
            </a:r>
          </a:p>
        </p:txBody>
      </p:sp>
      <p:pic>
        <p:nvPicPr>
          <p:cNvPr id="106499" name="Picture 2" descr="The chart shows:&#10;•  Display calculated data.&#10;&#10;      ⚬   Display the crate's volume.&#10;      ⚬   Display the crate's cost.&#10;      ⚬   Display the profit made.&#10;      ⚬   Display the customer charge.">
            <a:extLst>
              <a:ext uri="{FF2B5EF4-FFF2-40B4-BE49-F238E27FC236}">
                <a16:creationId xmlns:a16="http://schemas.microsoft.com/office/drawing/2014/main" id="{6B46534D-E2E8-4C36-8A7D-118C9639E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28888"/>
            <a:ext cx="7924800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1">
            <a:extLst>
              <a:ext uri="{FF2B5EF4-FFF2-40B4-BE49-F238E27FC236}">
                <a16:creationId xmlns:a16="http://schemas.microsoft.com/office/drawing/2014/main" id="{4B9D1BCD-4948-4701-930A-B6A1DE9D9A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600" y="609600"/>
            <a:ext cx="8229600" cy="1096963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Psuedocode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27CD044C-C8A8-4DBA-9857-4FF290136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683050"/>
            <a:ext cx="6781800" cy="479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500"/>
              </a:spcBef>
            </a:pPr>
            <a:r>
              <a:rPr lang="en-US" altLang="en-US" sz="2400" i="1" dirty="0"/>
              <a:t>Ask the user to input the crate's length.</a:t>
            </a:r>
          </a:p>
          <a:p>
            <a:pPr eaLnBrk="1" hangingPunct="1">
              <a:spcBef>
                <a:spcPts val="500"/>
              </a:spcBef>
            </a:pPr>
            <a:r>
              <a:rPr lang="en-US" altLang="en-US" sz="2400" i="1" dirty="0"/>
              <a:t>Ask the user to input the crate's width.</a:t>
            </a:r>
          </a:p>
          <a:p>
            <a:pPr eaLnBrk="1" hangingPunct="1">
              <a:spcBef>
                <a:spcPts val="500"/>
              </a:spcBef>
            </a:pPr>
            <a:r>
              <a:rPr lang="en-US" altLang="en-US" sz="2400" i="1" dirty="0"/>
              <a:t>Ask the user to input the crate's height.</a:t>
            </a:r>
          </a:p>
          <a:p>
            <a:pPr eaLnBrk="1" hangingPunct="1">
              <a:spcBef>
                <a:spcPts val="500"/>
              </a:spcBef>
            </a:pPr>
            <a:r>
              <a:rPr lang="en-US" altLang="en-US" sz="2400" i="1" dirty="0"/>
              <a:t>Calculate the crate's volume.</a:t>
            </a:r>
          </a:p>
          <a:p>
            <a:pPr eaLnBrk="1" hangingPunct="1">
              <a:spcBef>
                <a:spcPts val="500"/>
              </a:spcBef>
            </a:pPr>
            <a:r>
              <a:rPr lang="en-US" altLang="en-US" sz="2400" i="1" dirty="0"/>
              <a:t>Calculate the cost of building the crate.</a:t>
            </a:r>
          </a:p>
          <a:p>
            <a:pPr eaLnBrk="1" hangingPunct="1">
              <a:spcBef>
                <a:spcPts val="500"/>
              </a:spcBef>
            </a:pPr>
            <a:r>
              <a:rPr lang="en-US" altLang="en-US" sz="2400" i="1" dirty="0"/>
              <a:t>Calculate the customer's charge for the crate.</a:t>
            </a:r>
          </a:p>
          <a:p>
            <a:pPr eaLnBrk="1" hangingPunct="1">
              <a:spcBef>
                <a:spcPts val="500"/>
              </a:spcBef>
            </a:pPr>
            <a:r>
              <a:rPr lang="en-US" altLang="en-US" sz="2400" i="1" dirty="0"/>
              <a:t>Calculate the profit made from the crate.</a:t>
            </a:r>
          </a:p>
          <a:p>
            <a:pPr eaLnBrk="1" hangingPunct="1">
              <a:spcBef>
                <a:spcPts val="500"/>
              </a:spcBef>
            </a:pPr>
            <a:r>
              <a:rPr lang="en-US" altLang="en-US" sz="2400" i="1" dirty="0"/>
              <a:t>Display the crate's volume.</a:t>
            </a:r>
          </a:p>
          <a:p>
            <a:pPr eaLnBrk="1" hangingPunct="1">
              <a:spcBef>
                <a:spcPts val="500"/>
              </a:spcBef>
            </a:pPr>
            <a:r>
              <a:rPr lang="en-US" altLang="en-US" sz="2400" i="1" dirty="0"/>
              <a:t>Display the cost of building the crate.</a:t>
            </a:r>
          </a:p>
          <a:p>
            <a:pPr eaLnBrk="1" hangingPunct="1">
              <a:spcBef>
                <a:spcPts val="500"/>
              </a:spcBef>
            </a:pPr>
            <a:r>
              <a:rPr lang="en-US" altLang="en-US" sz="2400" i="1" dirty="0"/>
              <a:t>Display the customer's charge for the crate.</a:t>
            </a:r>
          </a:p>
          <a:p>
            <a:pPr eaLnBrk="1" hangingPunct="1">
              <a:spcBef>
                <a:spcPts val="500"/>
              </a:spcBef>
            </a:pPr>
            <a:r>
              <a:rPr lang="en-US" altLang="en-US" sz="2400" i="1" dirty="0"/>
              <a:t>Display the profit made from the crate.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>
            <a:extLst>
              <a:ext uri="{FF2B5EF4-FFF2-40B4-BE49-F238E27FC236}">
                <a16:creationId xmlns:a16="http://schemas.microsoft.com/office/drawing/2014/main" id="{10F9B12D-7DDC-4FD0-B544-5BAA3EECE4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" y="533400"/>
            <a:ext cx="8229600" cy="1096963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Calculations</a:t>
            </a:r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EA1EE3B8-1C33-414D-8B7B-A8959BC14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752600"/>
            <a:ext cx="83820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/>
              <a:t>The following formulas will be used to calculate the crate’s volume, cost, charge, and profit: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	volume = length × width × height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	cost = volume × 0.23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	charge = volume × 0.5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	profit = charge − cost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>
            <a:extLst>
              <a:ext uri="{FF2B5EF4-FFF2-40B4-BE49-F238E27FC236}">
                <a16:creationId xmlns:a16="http://schemas.microsoft.com/office/drawing/2014/main" id="{F5CC53DB-EC4B-4F26-80C8-7A3A2E48F4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" y="564632"/>
            <a:ext cx="8229600" cy="1096963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The Program</a:t>
            </a:r>
          </a:p>
        </p:txBody>
      </p:sp>
      <p:pic>
        <p:nvPicPr>
          <p:cNvPr id="109571" name="Picture 2">
            <a:extLst>
              <a:ext uri="{FF2B5EF4-FFF2-40B4-BE49-F238E27FC236}">
                <a16:creationId xmlns:a16="http://schemas.microsoft.com/office/drawing/2014/main" id="{E99B29CD-C6B1-4EE8-B8BB-61B2F6329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6534150" cy="486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2" name="TextBox 3">
            <a:extLst>
              <a:ext uri="{FF2B5EF4-FFF2-40B4-BE49-F238E27FC236}">
                <a16:creationId xmlns:a16="http://schemas.microsoft.com/office/drawing/2014/main" id="{306F64C0-F585-4CD4-A3BD-35007C4F4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6019800"/>
            <a:ext cx="1466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Continued…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>
            <a:extLst>
              <a:ext uri="{FF2B5EF4-FFF2-40B4-BE49-F238E27FC236}">
                <a16:creationId xmlns:a16="http://schemas.microsoft.com/office/drawing/2014/main" id="{6597C21D-03B3-49F5-964C-D43ED385BE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786" y="609600"/>
            <a:ext cx="8229600" cy="1096963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The Program</a:t>
            </a:r>
          </a:p>
        </p:txBody>
      </p:sp>
      <p:pic>
        <p:nvPicPr>
          <p:cNvPr id="110595" name="Picture 2">
            <a:extLst>
              <a:ext uri="{FF2B5EF4-FFF2-40B4-BE49-F238E27FC236}">
                <a16:creationId xmlns:a16="http://schemas.microsoft.com/office/drawing/2014/main" id="{4D4CE166-3226-4DF4-A9CA-28FE05601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36725"/>
            <a:ext cx="6553200" cy="465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596" name="TextBox 3">
            <a:extLst>
              <a:ext uri="{FF2B5EF4-FFF2-40B4-BE49-F238E27FC236}">
                <a16:creationId xmlns:a16="http://schemas.microsoft.com/office/drawing/2014/main" id="{5970F903-C72F-4043-9449-1CD8D17C3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6019800"/>
            <a:ext cx="1466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Continued…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>
            <a:extLst>
              <a:ext uri="{FF2B5EF4-FFF2-40B4-BE49-F238E27FC236}">
                <a16:creationId xmlns:a16="http://schemas.microsoft.com/office/drawing/2014/main" id="{4FEAEC27-B58A-4D2A-99BE-6805B91B21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" y="609600"/>
            <a:ext cx="8229600" cy="1096963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The Program</a:t>
            </a:r>
          </a:p>
        </p:txBody>
      </p:sp>
      <p:pic>
        <p:nvPicPr>
          <p:cNvPr id="111619" name="Picture 2">
            <a:extLst>
              <a:ext uri="{FF2B5EF4-FFF2-40B4-BE49-F238E27FC236}">
                <a16:creationId xmlns:a16="http://schemas.microsoft.com/office/drawing/2014/main" id="{7C11251A-ED15-4FC5-94C2-3E77EE0F8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1981200"/>
            <a:ext cx="7924800" cy="400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>
            <a:extLst>
              <a:ext uri="{FF2B5EF4-FFF2-40B4-BE49-F238E27FC236}">
                <a16:creationId xmlns:a16="http://schemas.microsoft.com/office/drawing/2014/main" id="{58287756-7E8A-4286-AFE2-7B720E953E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600" y="6096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Combined Assignment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C1C6E7C4-013E-42FD-89F0-B8E3E5EEF8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2057400"/>
            <a:ext cx="8229600" cy="4525962"/>
          </a:xfrm>
        </p:spPr>
        <p:txBody>
          <a:bodyPr/>
          <a:lstStyle/>
          <a:p>
            <a:pPr marL="444500" indent="-342900" eaLnBrk="1" hangingPunct="1">
              <a:defRPr/>
            </a:pPr>
            <a:r>
              <a:rPr lang="en-US" altLang="en-US" dirty="0"/>
              <a:t>The combined assignment operators provide a shorthand for these types of statements.</a:t>
            </a:r>
          </a:p>
          <a:p>
            <a:pPr marL="101600" indent="0" eaLnBrk="1" hangingPunct="1">
              <a:buNone/>
              <a:defRPr/>
            </a:pPr>
            <a:endParaRPr lang="en-US" altLang="en-US" dirty="0"/>
          </a:p>
          <a:p>
            <a:pPr marL="515938" indent="-414338" eaLnBrk="1" hangingPunct="1">
              <a:defRPr/>
            </a:pPr>
            <a:r>
              <a:rPr lang="en-US" altLang="en-US" dirty="0"/>
              <a:t>The statement</a:t>
            </a:r>
          </a:p>
          <a:p>
            <a:pPr marL="931863" lvl="1" indent="-373063" eaLnBrk="1" hangingPunct="1">
              <a:buFontTx/>
              <a:buNone/>
              <a:defRPr/>
            </a:pPr>
            <a:r>
              <a:rPr lang="en-US" altLang="en-US" sz="2800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sum = sum + 1;</a:t>
            </a:r>
          </a:p>
          <a:p>
            <a:pPr lvl="1" eaLnBrk="1" hangingPunct="1">
              <a:buFontTx/>
              <a:buNone/>
              <a:defRPr/>
            </a:pPr>
            <a:r>
              <a:rPr lang="en-US" altLang="en-US" dirty="0"/>
              <a:t>is equivalent to</a:t>
            </a:r>
          </a:p>
          <a:p>
            <a:pPr marL="931863" lvl="1" indent="-17463" eaLnBrk="1" hangingPunct="1">
              <a:buFontTx/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sum += 1;</a:t>
            </a:r>
          </a:p>
          <a:p>
            <a:pPr eaLnBrk="1" hangingPunct="1">
              <a:defRPr/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F3A4506C-70B2-4218-B724-EEF873690A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600" y="6096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Combined Assignment Operators (1 of 2)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9A1C3617-A37E-46B8-A8B8-4219B8DEC9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1000" y="1981200"/>
            <a:ext cx="8229600" cy="4525962"/>
          </a:xfrm>
        </p:spPr>
        <p:txBody>
          <a:bodyPr/>
          <a:lstStyle/>
          <a:p>
            <a:pPr marL="506413" indent="-398463" eaLnBrk="1" hangingPunct="1">
              <a:buSzTx/>
            </a:pPr>
            <a:r>
              <a:rPr lang="en-US" altLang="en-US" dirty="0">
                <a:solidFill>
                  <a:srgbClr val="000000"/>
                </a:solidFill>
                <a:latin typeface="+mj-lt"/>
                <a:cs typeface="Arial" panose="020B0604020202020204" pitchFamily="34" charset="0"/>
                <a:sym typeface="Arial" panose="020B0604020202020204" pitchFamily="34" charset="0"/>
              </a:rPr>
              <a:t>C++ has some combined assignment operators.</a:t>
            </a:r>
          </a:p>
          <a:p>
            <a:pPr marL="506413" indent="-398463" eaLnBrk="1" hangingPunct="1">
              <a:buSzTx/>
            </a:pPr>
            <a:endParaRPr lang="en-US" altLang="en-US" dirty="0">
              <a:solidFill>
                <a:srgbClr val="000000"/>
              </a:solidFill>
              <a:latin typeface="+mj-lt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506413" indent="-398463" eaLnBrk="1" hangingPunct="1">
              <a:buSzTx/>
            </a:pPr>
            <a:r>
              <a:rPr lang="en-US" altLang="en-US" dirty="0">
                <a:solidFill>
                  <a:srgbClr val="000000"/>
                </a:solidFill>
                <a:latin typeface="+mj-lt"/>
                <a:cs typeface="Arial" panose="020B0604020202020204" pitchFamily="34" charset="0"/>
                <a:sym typeface="Arial" panose="020B0604020202020204" pitchFamily="34" charset="0"/>
              </a:rPr>
              <a:t>These operators allow the programmer to perform an arithmetic operation and assignment with a single operator.</a:t>
            </a:r>
          </a:p>
          <a:p>
            <a:pPr marL="506413" indent="-398463" eaLnBrk="1" hangingPunct="1">
              <a:buSzTx/>
            </a:pPr>
            <a:endParaRPr lang="en-US" altLang="en-US" dirty="0">
              <a:solidFill>
                <a:srgbClr val="000000"/>
              </a:solidFill>
              <a:latin typeface="+mj-lt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506413" indent="-398463" eaLnBrk="1" hangingPunct="1">
              <a:buSzTx/>
            </a:pPr>
            <a:r>
              <a:rPr lang="en-US" altLang="en-US" dirty="0">
                <a:solidFill>
                  <a:srgbClr val="000000"/>
                </a:solidFill>
                <a:latin typeface="+mj-lt"/>
                <a:cs typeface="Arial" panose="020B0604020202020204" pitchFamily="34" charset="0"/>
                <a:sym typeface="Arial" panose="020B0604020202020204" pitchFamily="34" charset="0"/>
              </a:rPr>
              <a:t>Although not required, these operators are popular since they shorten simple equations</a:t>
            </a: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10C46607-7BE9-4B4B-BBF7-4F80686794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600" y="5334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Combined Assignment Operators (2 of 2)</a:t>
            </a:r>
          </a:p>
        </p:txBody>
      </p:sp>
      <p:graphicFrame>
        <p:nvGraphicFramePr>
          <p:cNvPr id="5" name="Group 125">
            <a:extLst>
              <a:ext uri="{FF2B5EF4-FFF2-40B4-BE49-F238E27FC236}">
                <a16:creationId xmlns:a16="http://schemas.microsoft.com/office/drawing/2014/main" id="{415ECF32-281E-4B75-BBF7-E07D7C37C61F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1485900"/>
          <a:ext cx="8534400" cy="472440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8740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Operator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76869"/>
                        </a:gs>
                        <a:gs pos="50000">
                          <a:srgbClr val="BBE0E3"/>
                        </a:gs>
                        <a:gs pos="100000">
                          <a:srgbClr val="576869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Example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76869"/>
                        </a:gs>
                        <a:gs pos="50000">
                          <a:srgbClr val="BBE0E3"/>
                        </a:gs>
                        <a:gs pos="100000">
                          <a:srgbClr val="576869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Equivalent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76869"/>
                        </a:gs>
                        <a:gs pos="50000">
                          <a:srgbClr val="BBE0E3"/>
                        </a:gs>
                        <a:gs pos="100000">
                          <a:srgbClr val="576869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Value of variable after operation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76869"/>
                        </a:gs>
                        <a:gs pos="50000">
                          <a:srgbClr val="BBE0E3"/>
                        </a:gs>
                        <a:gs pos="100000">
                          <a:srgbClr val="576869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740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+=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x += 5;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x = x + 5;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The old value of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 plus 5.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740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-=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y -= 2;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y = y – 2;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The old value of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 y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 minus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740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*=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z *= 10;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z = z * 10;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The old value of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z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 times 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740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/=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a /= b;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a = a / b;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The old value of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 divided by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740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%=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c %= 3;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c = c % 3;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The remainder of the division of the old value of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 divided by 3.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>
            <a:extLst>
              <a:ext uri="{FF2B5EF4-FFF2-40B4-BE49-F238E27FC236}">
                <a16:creationId xmlns:a16="http://schemas.microsoft.com/office/drawing/2014/main" id="{93107E09-CEE5-4981-99DD-2066560DD0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75779" name="Text Placeholder 2">
            <a:extLst>
              <a:ext uri="{FF2B5EF4-FFF2-40B4-BE49-F238E27FC236}">
                <a16:creationId xmlns:a16="http://schemas.microsoft.com/office/drawing/2014/main" id="{C63EBC7C-BDFF-4EA0-973E-31F2627568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marL="255588" indent="-153988">
              <a:buSzTx/>
              <a:buFontTx/>
              <a:buChar char="•"/>
            </a:pPr>
            <a:r>
              <a:rPr lang="en-US" altLang="en-US" sz="3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3.11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F221FD22-9222-4EA0-9721-02646F87E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214813"/>
            <a:ext cx="82296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56032" marR="0" lvl="0" indent="-154432" algn="l" rtl="0" eaLnBrk="0" fontAlgn="base" hangingPunct="0">
              <a:spcBef>
                <a:spcPts val="1500"/>
              </a:spcBef>
              <a:spcAft>
                <a:spcPct val="0"/>
              </a:spcAft>
              <a:buClr>
                <a:srgbClr val="007FA3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4775" indent="0" algn="ctr">
              <a:buSzTx/>
              <a:buFontTx/>
              <a:buNone/>
              <a:defRPr/>
            </a:pPr>
            <a:r>
              <a:rPr lang="en-US" altLang="en-US" sz="3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Formatting Output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0950DA-F7C7-4612-A87C-83AB9F930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2332038"/>
            <a:ext cx="8229600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b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lvl="2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lvl="3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lvl="4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57200" lvl="5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14400" lvl="6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371600" lvl="7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28800" lvl="8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 typeface="Times New Roman" panose="02020603050405020304" pitchFamily="18" charset="0"/>
              <a:buNone/>
              <a:defRPr/>
            </a:pPr>
            <a:r>
              <a:rPr lang="en-US" altLang="en-US" sz="80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3.7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68686"/>
      </a:lt2>
      <a:accent1>
        <a:srgbClr val="3366FF"/>
      </a:accent1>
      <a:accent2>
        <a:srgbClr val="009900"/>
      </a:accent2>
      <a:accent3>
        <a:srgbClr val="FFFFFF"/>
      </a:accent3>
      <a:accent4>
        <a:srgbClr val="000000"/>
      </a:accent4>
      <a:accent5>
        <a:srgbClr val="ADB8FF"/>
      </a:accent5>
      <a:accent6>
        <a:srgbClr val="008A00"/>
      </a:accent6>
      <a:hlink>
        <a:srgbClr val="FF0033"/>
      </a:hlink>
      <a:folHlink>
        <a:srgbClr val="CBCBCB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5F5F5F"/>
        </a:dk1>
        <a:lt1>
          <a:srgbClr val="DDDDDD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9900"/>
        </a:accent2>
        <a:accent3>
          <a:srgbClr val="AAAAAA"/>
        </a:accent3>
        <a:accent4>
          <a:srgbClr val="BDBDBD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35094</TotalTime>
  <Words>1632</Words>
  <Application>Microsoft Office PowerPoint</Application>
  <PresentationFormat>On-screen Show (4:3)</PresentationFormat>
  <Paragraphs>314</Paragraphs>
  <Slides>46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  <vt:variant>
        <vt:lpstr>Custom Shows</vt:lpstr>
      </vt:variant>
      <vt:variant>
        <vt:i4>1</vt:i4>
      </vt:variant>
    </vt:vector>
  </HeadingPairs>
  <TitlesOfParts>
    <vt:vector size="60" baseType="lpstr">
      <vt:lpstr>Arial</vt:lpstr>
      <vt:lpstr>Arial Mono MT Pro</vt:lpstr>
      <vt:lpstr>ArialMonoMTPro</vt:lpstr>
      <vt:lpstr>Calibri</vt:lpstr>
      <vt:lpstr>Calibri Light</vt:lpstr>
      <vt:lpstr>Courier New</vt:lpstr>
      <vt:lpstr>Monotype Sorts</vt:lpstr>
      <vt:lpstr>StoneSansITCStd-Bold</vt:lpstr>
      <vt:lpstr>StoneSansITCStd-Medium</vt:lpstr>
      <vt:lpstr>Times New Roman</vt:lpstr>
      <vt:lpstr>Wingdings</vt:lpstr>
      <vt:lpstr>Default Design</vt:lpstr>
      <vt:lpstr>Custom Design</vt:lpstr>
      <vt:lpstr>PowerPoint Presentation</vt:lpstr>
      <vt:lpstr>Multiple Assignment and Combined Assignment</vt:lpstr>
      <vt:lpstr>Combined Assignment</vt:lpstr>
      <vt:lpstr>Other Similar Statements</vt:lpstr>
      <vt:lpstr>Combined Assignment</vt:lpstr>
      <vt:lpstr>Combined Assignment Operators (1 of 2)</vt:lpstr>
      <vt:lpstr>Combined Assignment Operators (2 of 2)</vt:lpstr>
      <vt:lpstr>PowerPoint Presentation</vt:lpstr>
      <vt:lpstr>PowerPoint Presentation</vt:lpstr>
      <vt:lpstr>Formatting Output</vt:lpstr>
      <vt:lpstr>Stream Manipulators</vt:lpstr>
      <vt:lpstr>The setw Stream Manipulator in 3-13</vt:lpstr>
      <vt:lpstr>The setw Stream Manipulator in 3-13</vt:lpstr>
      <vt:lpstr>Stream Manipulators</vt:lpstr>
      <vt:lpstr>More Stream Manipulators in 3-17</vt:lpstr>
      <vt:lpstr>More Stream Manipulators in 3-17</vt:lpstr>
      <vt:lpstr>Stream Manipulators</vt:lpstr>
      <vt:lpstr>PowerPoint Presentation</vt:lpstr>
      <vt:lpstr>PowerPoint Presentation</vt:lpstr>
      <vt:lpstr> Working with Characters and string Objects</vt:lpstr>
      <vt:lpstr>Using getline in Program 3-19</vt:lpstr>
      <vt:lpstr>Working with Characters and string Objects</vt:lpstr>
      <vt:lpstr>Using cin.get() in Program 3-21</vt:lpstr>
      <vt:lpstr>Working with Characters and string Objects</vt:lpstr>
      <vt:lpstr>string Member Functions and Operators</vt:lpstr>
      <vt:lpstr>PowerPoint Presentation</vt:lpstr>
      <vt:lpstr>More Mathematical Library Functions</vt:lpstr>
      <vt:lpstr>PowerPoint Presentation</vt:lpstr>
      <vt:lpstr>PowerPoint Presentation</vt:lpstr>
      <vt:lpstr>Generate Random numbers within a range</vt:lpstr>
      <vt:lpstr>PowerPoint Presentation</vt:lpstr>
      <vt:lpstr>Hand Tracing a Program</vt:lpstr>
      <vt:lpstr>Program 3-27 with Hand Trace Chart</vt:lpstr>
      <vt:lpstr>PowerPoint Presentation</vt:lpstr>
      <vt:lpstr>A Case Study</vt:lpstr>
      <vt:lpstr>Variables</vt:lpstr>
      <vt:lpstr>Program Design</vt:lpstr>
      <vt:lpstr>General Hierarchy Chart</vt:lpstr>
      <vt:lpstr>Get Crate Dimensions</vt:lpstr>
      <vt:lpstr>Calculate Volume, Cost, Customer Charge, and Profit</vt:lpstr>
      <vt:lpstr>Display Calculated Data</vt:lpstr>
      <vt:lpstr>Psuedocode</vt:lpstr>
      <vt:lpstr>Calculations</vt:lpstr>
      <vt:lpstr>The Program</vt:lpstr>
      <vt:lpstr>The Program</vt:lpstr>
      <vt:lpstr>The Program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Introduction to Java</dc:title>
  <dc:creator>Y. Daniel Liang</dc:creator>
  <cp:lastModifiedBy>Srimathi Srinivasan</cp:lastModifiedBy>
  <cp:revision>976</cp:revision>
  <cp:lastPrinted>1998-02-24T16:19:51Z</cp:lastPrinted>
  <dcterms:created xsi:type="dcterms:W3CDTF">1995-06-10T17:31:50Z</dcterms:created>
  <dcterms:modified xsi:type="dcterms:W3CDTF">2022-09-15T01:19:54Z</dcterms:modified>
</cp:coreProperties>
</file>