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6" r:id="rId1"/>
    <p:sldMasterId id="2147483909" r:id="rId2"/>
  </p:sldMasterIdLst>
  <p:notesMasterIdLst>
    <p:notesMasterId r:id="rId25"/>
  </p:notesMasterIdLst>
  <p:handoutMasterIdLst>
    <p:handoutMasterId r:id="rId26"/>
  </p:handoutMasterIdLst>
  <p:sldIdLst>
    <p:sldId id="310" r:id="rId3"/>
    <p:sldId id="311" r:id="rId4"/>
    <p:sldId id="312" r:id="rId5"/>
    <p:sldId id="605" r:id="rId6"/>
    <p:sldId id="601" r:id="rId7"/>
    <p:sldId id="330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thi Srinivasan" initials="SS" lastIdx="0" clrIdx="0">
    <p:extLst>
      <p:ext uri="{19B8F6BF-5375-455C-9EA6-DF929625EA0E}">
        <p15:presenceInfo xmlns:p15="http://schemas.microsoft.com/office/powerpoint/2012/main" userId="0e4bd1853a8009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D7621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688" autoAdjust="0"/>
  </p:normalViewPr>
  <p:slideViewPr>
    <p:cSldViewPr>
      <p:cViewPr varScale="1">
        <p:scale>
          <a:sx n="78" d="100"/>
          <a:sy n="78" d="100"/>
        </p:scale>
        <p:origin x="1752" y="7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0238"/>
    </p:cViewPr>
  </p:sorterViewPr>
  <p:notesViewPr>
    <p:cSldViewPr>
      <p:cViewPr varScale="1">
        <p:scale>
          <a:sx n="49" d="100"/>
          <a:sy n="49" d="100"/>
        </p:scale>
        <p:origin x="273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6DAAA-A62C-4E48-8577-124FF6772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CF2F-6C27-4FC1-AFF4-E0E7488EC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5B7F-AFA2-49D9-8085-1EABC4198E2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A378-66DC-4B68-9A83-3437F1BC2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6D9-01D6-4808-890A-1A68D87A4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BE4-3A43-431A-A88F-BD125523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8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7.67444" units="1/cm"/>
          <inkml:channelProperty channel="Y" name="resolution" value="620.2061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15T14:38:36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9-15T14:38:45.312"/>
    </inkml:context>
  </inkml:definitions>
  <inkml:trace contextRef="#ctx0" brushRef="#br0">12521 15467 992 0,'0'0'0'0,"0"0"0"0,-7 0 0 0,7 0 19 15,-7 0 1-15,7 0-20 0,-7-5 0 0,7 5 75 16,-12-4 0-16,12 4-75 0,-9-12 0 0,9 12 136 15,-34-29 0-15,34 29-136 0,-31-37 0 0,31 37 9 16,-26-38 0-16,26 38-9 0,-26-31 0 0,26 31 43 0,-21-23 2 16,21 23-45-16,-22-29 0 0,22 29 97 0,-31-21 0 15,31 21-97-15,-26-21 0 0,26 21 54 0,-28-31 0 16,28 31-54-16,-38-26 0 0,38 26 66 0,-38-19 2 16,38 19-68-16,-46-19 0 0,23 12 64 0,-4 2 1 15,-1 5-65-15,2-4 0 0,0 4 54 0,4 4 1 16,-4-1-55-16,0-1 0 0,0 0 50 0,-3 3 1 0,1-5-51 15,-8 3 0-15,0-1 43 0,3 0 2 16,-5 3-45-16,0 0 0 0,2-1 37 0,-2 1 0 0,0 2-37 16,-2 3 0-16,-1-1 36 0,-2 1 0 0,0 1-36 15,1-4 0-15,1 3 29 0,-6-3 2 0,1 2-31 16,1 3 0-16,2 0 22 0,3 0 2 0,-8 0-24 16,6 0 0-16,-1-1 18 0,-2 1 1 0,2 0-19 15,0 0 0-15,10 0 14 0,-3-1 2 0,0 4-16 16,5-1 0-16,3 0 11 0,4 0 0 0,-2-2-11 15,-3 0 0-15,3-1 9 0,-9 1 0 0,6 0-9 16,3 0 0-16,0 2 7 0,4-4 0 0,-1 4-7 16,4 5 0-16,0-3 5 0,2 1 1 0,-2 2-6 15,0-3 0-15,5 5 5 0,-5 1-1 0,-1-1-4 0,4-2 0 0,9 0 3 16,2-5 2-16,-5 0-5 0,6-2 0 0,-3 2 2 16,7 2 0-16,-5-4-2 0,0 2 0 0,5 1 2 15,-7 1 0-15,4 1-2 0,3-5 0 0,-4-3 1 16,4-2 1-16,0 2-2 0,0 3 0 0,4 2 1 0,-4 3 0 15,10 2-1-15,-5 0 0 0,7 2 2 0,2-4-1 16,-2 1-1-16,4-1 0 0,-4-3 1 0,3-2 0 16,-1 5-1-16,3-3 0 0,-6 7 1 0,1 0 0 15,0 0-1-15,3-2 0 0,4 3 1 0,-3-6 0 16,3 5-1-16,-5 3 0 0,3-3 2 0,5 3-1 0,-11-3-1 16,8-2 0-16,0 0 0 0,1-5 1 0,-1 3-1 15,2-1 0-15,-7-2 1 0,5 1 0 0,3-1-1 16,-8-2 0-16,7-1 1 0,3 1 1 0,0-5-2 15,2 3 0-15,0-1 3 0,0 1 0 0,-4-3-3 16,6-3 0-16,8-1 2 0,0-3 2 0,2-3-4 16,0-1 0-16,0 1 4 0,-7-4 1 0,4 5-5 15,-1-8 0-15,4 6 11 0,0-6 0 0,-2 3-11 16,-1-5 0-16,3 1 16 0,-4-4 1 0,4 1-17 16,2 0 0-16,5 2 17 0,0-4 3 0,5 1-20 15,0 1 0-15,3 2 19 0,-6 3 0 0,1-3-19 0,-3 0 0 16,-2-2 18-16,0 0 1 0,2-5-19 0,-2 3 0 15,2-6 18-15,2 1 1 0,-6 0-19 0,2 2 0 16,-8-5 16-16,3 1 0 0,0 2-16 0,0-1 0 0,0 1 15 16,-7 2 0-16,5 0-15 0,-5-2 0 0,2 2 14 15,3-5 1-15,-5 3-15 0,0 0 0 0,-3-3 14 16,1 1 2-16,-8-1-16 0,8 0 0 0,-5 1 12 16,2-1 1-16,-7 1-13 0,-5-1 0 0,-2 0 9 0,0-2 1 15,-7 0-10-15,2-2 0 0,2-3 10 0,-4 1 1 16,0 4-11-16,-5 0 0 0,-7-3 10 0,2 6 0 15,-9 1-10-15,4 1 0 0,-11-2 8 0,2 1 1 16,-3-4-9-16,3 3 0 0,-12-1 7 0,-2 1 0 16,2 4-7-16,0-3 0 0,31 22-2488 0</inkml:trace>
  <inkml:trace contextRef="#ctx1" brushRef="#br0">12265 15051 0</inkml:trace>
  <inkml:trace contextRef="#ctx0" brushRef="#br0" timeOffset="9519.61">16812 5746 904 0,'0'0'0'0,"0"0"0"16,-2 19 0-16,2-19 28 0,-10 38 1 0,3-10-29 16,2-2 0-16,1 12 62 0,1-3 1 0,3 8-63 15,-2 4 0-15,2 10 45 0,-7 4 1 0,4 3-46 0,3-1 0 0,3-1 24 16,4-3 2-16,-5 7-26 15,5 7 0-15,5 8 18 0,-2 6 0 0,6-2-18 0,8-7 0 0,2-5 12 16,0-4 1-16,10-6-13 0,2-1 0 0,5-6 9 0,7 4 1 0,0-11-10 16,7-4 0-16,5-10 7 15,7-6 0-15,2-10-7 0,1-15 0 0,-72-4-992 0</inkml:trace>
  <inkml:trace contextRef="#ctx0" brushRef="#br0" timeOffset="9949.19">21721 5687 414 0,'0'0'0'0,"0"0"0"0,19 19 0 0,-19-19 61 15,50 40 2-15,-24-21-63 16,-2 0 0-16,7 0 98 0,0-3-1 0,-3 3-97 0,6 5 0 0,-1-6 78 15,5 1-1-15,-5 5-77 16,5 0 0-16,-7 6 31 0,3 1-1 0,-6 4-30 0,1 3 0 0,-10 5 28 16,2-1 1-16,-2 8-29 0,3-3 0 0,-6 5 63 0,-4 0 1 0,-9 5-64 31,1 11 0-31,-4 15 59 0,-2 2 2 0,-3 2-61 0,-2-4 0 0,-5-3 53 0,3-7-1 0,-13 1-52 16,6-3 0-16,1-1 53 15,-4 1 1-15,-7-14-54 0,2-5 0 0,24-52-1100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814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3124200" y="3733800"/>
            <a:ext cx="5257800" cy="0"/>
          </a:xfrm>
          <a:prstGeom prst="line">
            <a:avLst/>
          </a:prstGeom>
          <a:noFill/>
          <a:ln w="57150" cap="sq">
            <a:solidFill>
              <a:srgbClr val="C75B1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533400"/>
            <a:ext cx="2262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057400"/>
            <a:ext cx="7772400" cy="1143000"/>
          </a:xfrm>
        </p:spPr>
        <p:txBody>
          <a:bodyPr lIns="92075" tIns="46038" rIns="92075" bIns="46038"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400800" cy="1752600"/>
          </a:xfrm>
        </p:spPr>
        <p:txBody>
          <a:bodyPr lIns="92075" tIns="46038" rIns="92075" bIns="46038"/>
          <a:lstStyle>
            <a:lvl1pPr marL="0" indent="0" algn="r">
              <a:buFont typeface="Monotype Sort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331730"/>
            <a:ext cx="8001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Liang, Introduction to Java Programming, 11th Edition, (c) 2018 Pearson Education,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11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9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F8F-D493-4469-ABD3-73D7DCF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C881-10A1-4F40-AE9B-DD33B9FB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5170-4A27-4269-BD2C-D93896DF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8218-F61B-4C95-8CC7-430AAE34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84BA-F440-44B6-850C-8B5906A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BB36-52C2-4B07-9062-48C38A4F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3538-E152-4DE2-93D2-131B21D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E3E9B-DED7-4E9D-86B1-ACE54584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1979-DA3A-4A8F-A47C-8E8CE388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3159-9644-4F77-B68D-920375D3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9DE6B-6567-4444-9DC6-81AB40F4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6BD8-29A9-4BFC-9539-9D90855F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2D72-5516-4568-859F-6700B878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444B-50CC-4FB0-9007-50763377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2A4E-DAB5-4305-BD93-F4AC4360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852B-056A-433D-A528-A9231EAC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99DC-A53C-44AD-BDCB-721153CF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7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34AA8-4A03-47C1-96E2-7DB24353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3CC9E-095C-484F-B2D4-B486F8B3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7DCE-C329-4FA5-BED3-7122AB47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FAA-71C3-4F4A-BAC1-AB260BF6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2528-D349-43C1-807C-6B50F15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2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7467600" cy="553453"/>
          </a:xfrm>
        </p:spPr>
        <p:txBody>
          <a:bodyPr/>
          <a:lstStyle>
            <a:lvl1pPr>
              <a:defRPr sz="3200"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080"/>
            <a:ext cx="9144000" cy="840280"/>
            <a:chOff x="0" y="-2080"/>
            <a:chExt cx="9144000" cy="840280"/>
          </a:xfrm>
        </p:grpSpPr>
        <p:sp>
          <p:nvSpPr>
            <p:cNvPr id="7" name="Chevron 7"/>
            <p:cNvSpPr/>
            <p:nvPr/>
          </p:nvSpPr>
          <p:spPr>
            <a:xfrm rot="16200000">
              <a:off x="-77240" y="75160"/>
              <a:ext cx="840280" cy="685800"/>
            </a:xfrm>
            <a:custGeom>
              <a:avLst/>
              <a:gdLst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975318"/>
                <a:gd name="connsiteY0" fmla="*/ 0 h 684208"/>
                <a:gd name="connsiteX1" fmla="*/ 1633214 w 1975318"/>
                <a:gd name="connsiteY1" fmla="*/ 0 h 684208"/>
                <a:gd name="connsiteX2" fmla="*/ 1975318 w 1975318"/>
                <a:gd name="connsiteY2" fmla="*/ 342104 h 684208"/>
                <a:gd name="connsiteX3" fmla="*/ 1633214 w 1975318"/>
                <a:gd name="connsiteY3" fmla="*/ 684208 h 684208"/>
                <a:gd name="connsiteX4" fmla="*/ 0 w 1975318"/>
                <a:gd name="connsiteY4" fmla="*/ 684208 h 684208"/>
                <a:gd name="connsiteX5" fmla="*/ 342104 w 1975318"/>
                <a:gd name="connsiteY5" fmla="*/ 342104 h 684208"/>
                <a:gd name="connsiteX6" fmla="*/ 0 w 1975318"/>
                <a:gd name="connsiteY6" fmla="*/ 0 h 684208"/>
                <a:gd name="connsiteX0" fmla="*/ 0 w 1659435"/>
                <a:gd name="connsiteY0" fmla="*/ 0 h 684208"/>
                <a:gd name="connsiteX1" fmla="*/ 1633214 w 1659435"/>
                <a:gd name="connsiteY1" fmla="*/ 0 h 684208"/>
                <a:gd name="connsiteX2" fmla="*/ 1659435 w 1659435"/>
                <a:gd name="connsiteY2" fmla="*/ 325479 h 684208"/>
                <a:gd name="connsiteX3" fmla="*/ 1633214 w 1659435"/>
                <a:gd name="connsiteY3" fmla="*/ 684208 h 684208"/>
                <a:gd name="connsiteX4" fmla="*/ 0 w 1659435"/>
                <a:gd name="connsiteY4" fmla="*/ 684208 h 684208"/>
                <a:gd name="connsiteX5" fmla="*/ 342104 w 1659435"/>
                <a:gd name="connsiteY5" fmla="*/ 342104 h 684208"/>
                <a:gd name="connsiteX6" fmla="*/ 0 w 1659435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17869 w 1633214"/>
                <a:gd name="connsiteY2" fmla="*/ 325482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  <a:gd name="connsiteX0" fmla="*/ 0 w 1633214"/>
                <a:gd name="connsiteY0" fmla="*/ 0 h 684208"/>
                <a:gd name="connsiteX1" fmla="*/ 1633214 w 1633214"/>
                <a:gd name="connsiteY1" fmla="*/ 0 h 684208"/>
                <a:gd name="connsiteX2" fmla="*/ 1626180 w 1633214"/>
                <a:gd name="connsiteY2" fmla="*/ 350420 h 684208"/>
                <a:gd name="connsiteX3" fmla="*/ 1633214 w 1633214"/>
                <a:gd name="connsiteY3" fmla="*/ 684208 h 684208"/>
                <a:gd name="connsiteX4" fmla="*/ 0 w 1633214"/>
                <a:gd name="connsiteY4" fmla="*/ 684208 h 684208"/>
                <a:gd name="connsiteX5" fmla="*/ 342104 w 1633214"/>
                <a:gd name="connsiteY5" fmla="*/ 342104 h 684208"/>
                <a:gd name="connsiteX6" fmla="*/ 0 w 1633214"/>
                <a:gd name="connsiteY6" fmla="*/ 0 h 68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214" h="684208">
                  <a:moveTo>
                    <a:pt x="0" y="0"/>
                  </a:moveTo>
                  <a:lnTo>
                    <a:pt x="1633214" y="0"/>
                  </a:lnTo>
                  <a:lnTo>
                    <a:pt x="1626180" y="350420"/>
                  </a:lnTo>
                  <a:lnTo>
                    <a:pt x="1633214" y="684208"/>
                  </a:lnTo>
                  <a:lnTo>
                    <a:pt x="0" y="684208"/>
                  </a:lnTo>
                  <a:lnTo>
                    <a:pt x="342104" y="34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6213"/>
            </a:solidFill>
            <a:ln w="12700" cap="flat" cmpd="sng" algn="ctr">
              <a:solidFill>
                <a:srgbClr val="ED7D3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-1"/>
              <a:ext cx="8458200" cy="297671"/>
            </a:xfrm>
            <a:prstGeom prst="rect">
              <a:avLst/>
            </a:prstGeom>
            <a:solidFill>
              <a:srgbClr val="008A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3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D262-66AC-41D8-9AC2-D7EE31EDC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878A-E170-4479-92A3-19B56DAA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C277-75B7-406E-BD9A-949A5C44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1C2F-6472-4587-86D3-D007455F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0DDC-E70E-4BF8-AA27-993037C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E3A-83CC-41FA-87CD-7DCEF07E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E67F-2963-4789-9C91-2C4E9216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54A6-BF1D-4D37-B2FA-0373FDA6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C6AE-3A23-4410-A2EB-104DCE7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2AB9-75A2-4EC4-94EB-E364DF93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BEB8-9444-4C83-B5A5-2F82858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38D7-2BEC-4FAC-A86C-445C3BC0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D8B-04D3-484E-8D3E-9DCEB64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1AFD-732D-48B6-A674-ED22438D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D003-40A9-4D86-8B2A-4E9DFE9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ED95-5FA9-4DCF-AA75-A395D08C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A511-B4FE-4D8C-9FE8-C1EF2DE82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75D65-86B0-44E8-8AC0-4AA06E0C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D34C-D60D-41A7-8DA1-F3B7C5F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18DBF-1A73-4C13-BDDF-231D3AC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85307-F6FA-4128-A9BD-08CB170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DED-25C5-460C-B384-61AB8BD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58A2-49FF-46F1-B73C-E44AA9BA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B52A-B080-4F73-A2C7-FA8AEA3D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3C9BF-BA3D-435F-B3FC-DB8204868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28390-8D95-4E78-9558-66C90F84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F5AA-C593-4639-8DFA-0EFD7B1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EA518-F223-4B43-B1DA-B7F4E03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F85B-D8AF-44ED-B1CB-5C66D83B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FFBF-CAA5-4048-ACA4-E254697E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694A-8E19-4049-A0BF-EA2CE75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F41D-4298-4CE3-84D3-C87926C3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91E2-4F44-462B-B2FD-0BEA32A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D8FE4-FB1A-437E-BD1B-85E3A77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9584-5A59-4257-97A9-CBFE9558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3D38-B650-4867-8CA3-AF2EC283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152400" y="1447800"/>
            <a:ext cx="7010400" cy="0"/>
          </a:xfrm>
          <a:prstGeom prst="line">
            <a:avLst/>
          </a:prstGeom>
          <a:noFill/>
          <a:ln w="76200">
            <a:solidFill>
              <a:srgbClr val="C75B1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860429"/>
            <a:ext cx="15859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Times New Roman" pitchFamily="18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–"/>
        <a:defRPr kumimoji="1"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Monotype Sorts" pitchFamily="2" charset="2"/>
        <a:buChar char="u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Char char="–"/>
        <a:defRPr kumimoji="1"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70000"/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B477-E9B1-4149-8250-41FBCDFC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F29C-7C9A-4365-A1A6-6B65EFF4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DD3D-DF3E-461F-AB90-8956829F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F41B-1F08-48A9-B462-43FD9098217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B1FF-1694-4BED-A3D3-46CDF518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BC3F8-983F-4480-8D3A-94C27CC8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9792-2CB5-42EA-B7D4-E08DA9BB3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18DA42B8-C952-48FF-986A-3B1C06983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52573"/>
            <a:ext cx="8229600" cy="1096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2104D91-EC09-419E-99C3-65A0EC0A8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2738"/>
            <a:ext cx="8229600" cy="4525962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dirty="0"/>
              <a:t>To find the length of a string: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/>
              <a:t>To concatenate (join) multiple strings:</a:t>
            </a:r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endParaRPr lang="en-US" altLang="en-US" dirty="0"/>
          </a:p>
          <a:p>
            <a:pPr marL="515938" indent="-414338"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stringDemo.cpp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D588B91-5BAA-4D83-BC3E-1631C470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2293938"/>
            <a:ext cx="457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string state = "Texas";</a:t>
            </a:r>
          </a:p>
          <a:p>
            <a:pPr eaLnBrk="1" hangingPunct="1"/>
            <a:r>
              <a:rPr lang="en-US" altLang="en-US" dirty="0"/>
              <a:t>int size = </a:t>
            </a:r>
            <a:r>
              <a:rPr lang="en-US" altLang="en-US" dirty="0" err="1"/>
              <a:t>state.length</a:t>
            </a:r>
            <a:r>
              <a:rPr lang="en-US" altLang="en-US" dirty="0"/>
              <a:t>();</a:t>
            </a:r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77B78568-3B5A-42EF-85AC-90661AC1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029075"/>
            <a:ext cx="6629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j-lt"/>
              </a:rPr>
              <a:t>greeting2 = greeting1 + name1;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greeting1 = greeting1 + name2;</a:t>
            </a:r>
          </a:p>
          <a:p>
            <a:pPr eaLnBrk="1" hangingPunct="1"/>
            <a:endParaRPr lang="en-US" altLang="en-US" sz="2400" dirty="0">
              <a:latin typeface="+mj-lt"/>
            </a:endParaRPr>
          </a:p>
          <a:p>
            <a:pPr eaLnBrk="1" hangingPunct="1"/>
            <a:r>
              <a:rPr lang="en-US" altLang="en-US" sz="2400" dirty="0">
                <a:latin typeface="+mj-lt"/>
              </a:rPr>
              <a:t>Or using the </a:t>
            </a:r>
            <a:r>
              <a:rPr lang="en-US" altLang="en-US" sz="2400" b="1" dirty="0">
                <a:latin typeface="+mj-lt"/>
                <a:cs typeface="Courier New" panose="02070309020205020404" pitchFamily="49" charset="0"/>
              </a:rPr>
              <a:t>+=</a:t>
            </a:r>
            <a:r>
              <a:rPr lang="en-US" altLang="en-US" sz="2400" dirty="0">
                <a:latin typeface="+mj-lt"/>
              </a:rPr>
              <a:t> combined assignment operator:</a:t>
            </a:r>
          </a:p>
          <a:p>
            <a:pPr eaLnBrk="1" hangingPunct="1"/>
            <a:r>
              <a:rPr lang="en-US" altLang="en-US" sz="2400" dirty="0">
                <a:latin typeface="+mj-lt"/>
              </a:rPr>
              <a:t>		greeting1 += name2</a:t>
            </a:r>
            <a:r>
              <a:rPr lang="en-US" altLang="en-US" sz="2400" dirty="0"/>
              <a:t>;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4C91AAD-05F2-4E8D-B2E2-0324CFEA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F7C53-BCB8-4687-93ED-3920661B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6A6A6582-42B4-4063-B973-213F976B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B688-C9F4-44E0-B376-76DC4818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229600" cy="4525962"/>
          </a:xfrm>
        </p:spPr>
        <p:txBody>
          <a:bodyPr/>
          <a:lstStyle/>
          <a:p>
            <a:pPr marL="515938" indent="-414338">
              <a:defRPr/>
            </a:pPr>
            <a:r>
              <a:rPr lang="en-US" sz="2800" dirty="0"/>
              <a:t>General Crates, Inc. builds custom-designed wooden crates. </a:t>
            </a:r>
          </a:p>
          <a:p>
            <a:pPr marL="515938" indent="-414338">
              <a:defRPr/>
            </a:pPr>
            <a:r>
              <a:rPr lang="en-US" sz="2800" dirty="0"/>
              <a:t>You have been asked to write a program that calculates the: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Volume (in cubic feet)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Cost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Customer price</a:t>
            </a:r>
          </a:p>
          <a:p>
            <a:pPr marL="923925" lvl="1" indent="-407988">
              <a:defRPr/>
            </a:pPr>
            <a:r>
              <a:rPr lang="en-US" sz="2400" dirty="0">
                <a:ea typeface="+mn-ea"/>
              </a:rPr>
              <a:t>Profit of any crate GCI builds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E0902953-8BC6-4E6B-8E32-9F33D9EC6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28745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5EB9DA-6ECE-4162-8C58-973C09AA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59995"/>
              </p:ext>
            </p:extLst>
          </p:nvPr>
        </p:nvGraphicFramePr>
        <p:xfrm>
          <a:off x="838200" y="1625708"/>
          <a:ext cx="7391400" cy="48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636">
                  <a:extLst>
                    <a:ext uri="{9D8B030D-6E8A-4147-A177-3AD203B41FA5}">
                      <a16:colId xmlns:a16="http://schemas.microsoft.com/office/drawing/2014/main" val="499296760"/>
                    </a:ext>
                  </a:extLst>
                </a:gridCol>
                <a:gridCol w="5229764">
                  <a:extLst>
                    <a:ext uri="{9D8B030D-6E8A-4147-A177-3AD203B41FA5}">
                      <a16:colId xmlns:a16="http://schemas.microsoft.com/office/drawing/2014/main" val="1583558332"/>
                    </a:ext>
                  </a:extLst>
                </a:gridCol>
              </a:tblGrid>
              <a:tr h="370772">
                <a:tc gridSpan="2">
                  <a:txBody>
                    <a:bodyPr/>
                    <a:lstStyle/>
                    <a:p>
                      <a:r>
                        <a:rPr lang="en-US" sz="1600" b="1" i="0" u="none" strike="noStrike" baseline="0" dirty="0">
                          <a:solidFill>
                            <a:srgbClr val="0488AE"/>
                          </a:solidFill>
                          <a:latin typeface="StoneSansITCStd-Bold"/>
                        </a:rPr>
                        <a:t>Table 3-14 </a:t>
                      </a:r>
                      <a:r>
                        <a:rPr lang="en-US" sz="1600" b="0" i="0" u="none" strike="noStrike" baseline="0" dirty="0">
                          <a:solidFill>
                            <a:srgbClr val="0488AE"/>
                          </a:solidFill>
                          <a:latin typeface="StoneSansITCStd-Medium"/>
                        </a:rPr>
                        <a:t>Named Constants and Variables</a:t>
                      </a:r>
                      <a:endParaRPr lang="en-IN" sz="1600" dirty="0">
                        <a:solidFill>
                          <a:srgbClr val="0488AE"/>
                        </a:solidFill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624824"/>
                  </a:ext>
                </a:extLst>
              </a:tr>
              <a:tr h="370772">
                <a:tc>
                  <a:txBody>
                    <a:bodyPr/>
                    <a:lstStyle/>
                    <a:p>
                      <a:r>
                        <a:rPr lang="en-IN" sz="1400" b="1" dirty="0"/>
                        <a:t>Constant or Variable</a:t>
                      </a: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sz="14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04240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COST_PER_CUBIC_FOOT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named constant, declared as a double and initialized with the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 0.23. This represents the cost to build a crate, per cubic foot.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15109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CHARGE_PER_CUBIC_FOOT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named constant, declared as a double and initialized with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0.5. This represents the amount charged for a crate, per cubic foot.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702958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length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length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84527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width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width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4590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height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height of the crate, which is input by</a:t>
                      </a:r>
                    </a:p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user.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681539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volume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volume of the crate.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43002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cost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cost of building the crate. The value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707425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charge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amount charged to the customer for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crate. The value 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0290"/>
                  </a:ext>
                </a:extLst>
              </a:tr>
              <a:tr h="457180">
                <a:tc>
                  <a:txBody>
                    <a:bodyPr/>
                    <a:lstStyle/>
                    <a:p>
                      <a:r>
                        <a:rPr lang="en-IN" sz="1200" b="0" i="0" u="none" strike="noStrike" cap="none" baseline="0" dirty="0">
                          <a:solidFill>
                            <a:schemeClr val="dk1"/>
                          </a:solidFill>
                          <a:latin typeface="Arial Mono MT Pro" panose="020B0506020403020204" pitchFamily="34" charset="0"/>
                          <a:ea typeface="+mn-ea"/>
                          <a:cs typeface="+mn-cs"/>
                          <a:sym typeface="Arial"/>
                        </a:rPr>
                        <a:t>profit</a:t>
                      </a:r>
                      <a:endParaRPr lang="en-IN" sz="1200" dirty="0">
                        <a:latin typeface="Arial Mono MT Pro" panose="020B0506020403020204" pitchFamily="34" charset="0"/>
                      </a:endParaRPr>
                    </a:p>
                  </a:txBody>
                  <a:tcPr marT="45712" marB="457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double variable to hold the profit GCI makes from the crate.</a:t>
                      </a:r>
                    </a:p>
                    <a:p>
                      <a:r>
                        <a:rPr lang="en-US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value stored in this variable is calculated.</a:t>
                      </a:r>
                      <a:endParaRPr lang="en-IN" sz="1200" dirty="0"/>
                    </a:p>
                  </a:txBody>
                  <a:tcPr marT="45712" marB="4571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214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27F20488-8993-4CB7-B027-15B366477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 Design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5DD3E75E-9B0C-420C-8056-ECEB3613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1630363"/>
            <a:ext cx="7696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The program must perform the following general steps: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Step 1:</a:t>
            </a:r>
          </a:p>
          <a:p>
            <a:pPr eaLnBrk="1" hangingPunct="1"/>
            <a:r>
              <a:rPr lang="en-US" altLang="en-US" sz="2400" dirty="0"/>
              <a:t>	Ask the user to enter the dimensions of the crate</a:t>
            </a:r>
          </a:p>
          <a:p>
            <a:pPr eaLnBrk="1" hangingPunct="1"/>
            <a:r>
              <a:rPr lang="en-US" altLang="en-US" sz="2400" dirty="0"/>
              <a:t>Step 2:</a:t>
            </a:r>
          </a:p>
          <a:p>
            <a:pPr eaLnBrk="1" hangingPunct="1"/>
            <a:r>
              <a:rPr lang="en-US" altLang="en-US" sz="2400" dirty="0"/>
              <a:t>	Calculate:</a:t>
            </a:r>
          </a:p>
          <a:p>
            <a:pPr eaLnBrk="1" hangingPunct="1"/>
            <a:r>
              <a:rPr lang="en-US" altLang="en-US" sz="2400" dirty="0"/>
              <a:t>		the crate’s volume </a:t>
            </a:r>
          </a:p>
          <a:p>
            <a:pPr eaLnBrk="1" hangingPunct="1"/>
            <a:r>
              <a:rPr lang="en-US" altLang="en-US" sz="2400" dirty="0"/>
              <a:t>		the cost of building the crate</a:t>
            </a:r>
          </a:p>
          <a:p>
            <a:pPr eaLnBrk="1" hangingPunct="1"/>
            <a:r>
              <a:rPr lang="en-US" altLang="en-US" sz="2400" dirty="0"/>
              <a:t>		the customer’s charge</a:t>
            </a:r>
          </a:p>
          <a:p>
            <a:pPr eaLnBrk="1" hangingPunct="1"/>
            <a:r>
              <a:rPr lang="en-US" altLang="en-US" sz="2400" dirty="0"/>
              <a:t>		the profit made</a:t>
            </a:r>
          </a:p>
          <a:p>
            <a:pPr eaLnBrk="1" hangingPunct="1"/>
            <a:r>
              <a:rPr lang="en-US" altLang="en-US" sz="2400" dirty="0"/>
              <a:t>Step 3:</a:t>
            </a:r>
          </a:p>
          <a:p>
            <a:pPr eaLnBrk="1" hangingPunct="1"/>
            <a:r>
              <a:rPr lang="en-US" altLang="en-US" sz="2400" dirty="0"/>
              <a:t>	Display the data calculated in Step 2.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8338443B-882D-4914-A593-AF4FA2AC8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General Hierarchy Chart</a:t>
            </a:r>
          </a:p>
        </p:txBody>
      </p:sp>
      <p:pic>
        <p:nvPicPr>
          <p:cNvPr id="103427" name="Picture 2" descr="A hierarchy chart shows a general program as follows:&#10;&#10;•  Calculate crate volume, cost, price, and profit.&#10;&#10;      ⚬   Get crate dimensions.&#10;      ⚬   Calculate volume, cost, customer charge, and profit.&#10;      ⚬  Display calculated data.">
            <a:extLst>
              <a:ext uri="{FF2B5EF4-FFF2-40B4-BE49-F238E27FC236}">
                <a16:creationId xmlns:a16="http://schemas.microsoft.com/office/drawing/2014/main" id="{97F75B8B-8753-4D15-B5E8-EC1754BC3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7438"/>
            <a:ext cx="7924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4275DCCA-FDDE-45E5-B9B3-DF187D835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Get Crate Dimensions</a:t>
            </a:r>
          </a:p>
        </p:txBody>
      </p:sp>
      <p:pic>
        <p:nvPicPr>
          <p:cNvPr id="104451" name="Picture 2" descr="A hierarchy chart shows the ‘Get Crate Dimensions’ step as follows:&#10;&#10;•  Get Crate Dimensions.&#10;&#10;      ⚬   Get Length.&#10;      ⚬   Get Width.&#10;      ⚬   Get Height.">
            <a:extLst>
              <a:ext uri="{FF2B5EF4-FFF2-40B4-BE49-F238E27FC236}">
                <a16:creationId xmlns:a16="http://schemas.microsoft.com/office/drawing/2014/main" id="{DDF29DF0-80B3-48BA-969C-C813ED34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9038"/>
            <a:ext cx="79248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401B199E-7FC6-453B-9354-0DC15FC97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297" y="3810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Calculate Volume, Cost, Customer Charge, and Profit</a:t>
            </a:r>
          </a:p>
        </p:txBody>
      </p:sp>
      <p:pic>
        <p:nvPicPr>
          <p:cNvPr id="105475" name="Picture 2" descr="The chart shows:&#10;•  Calculate volume, cost, customer charge, and profit.&#10;&#10;      ⚬   Calculate the crate's volume.&#10;      ⚬   Calculate the crate's cost.&#10;      ⚬   Calculate the customer charge.&#10;      ⚬   Calculate the profit made.">
            <a:extLst>
              <a:ext uri="{FF2B5EF4-FFF2-40B4-BE49-F238E27FC236}">
                <a16:creationId xmlns:a16="http://schemas.microsoft.com/office/drawing/2014/main" id="{70A0E6F5-0783-4416-A210-CA19E33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6200"/>
            <a:ext cx="7772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291A02EA-F612-4980-9C77-8B2B57537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 Calculated Data</a:t>
            </a:r>
          </a:p>
        </p:txBody>
      </p:sp>
      <p:pic>
        <p:nvPicPr>
          <p:cNvPr id="106499" name="Picture 2" descr="The chart shows:&#10;•  Display calculated data.&#10;&#10;      ⚬   Display the crate's volume.&#10;      ⚬   Display the crate's cost.&#10;      ⚬   Display the profit made.&#10;      ⚬   Display the customer charge.">
            <a:extLst>
              <a:ext uri="{FF2B5EF4-FFF2-40B4-BE49-F238E27FC236}">
                <a16:creationId xmlns:a16="http://schemas.microsoft.com/office/drawing/2014/main" id="{6B46534D-E2E8-4C36-8A7D-118C9639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28888"/>
            <a:ext cx="7924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4B9D1BCD-4948-4701-930A-B6A1DE9D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Psuedocode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7CD044C-C8A8-4DBA-9857-4FF2901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83050"/>
            <a:ext cx="67818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length.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width.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Ask the user to input the crate's height.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crate's volume.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cost of building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customer's charge for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Calculate the profit made from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crate's volume.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cost of building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customer's charge for the crate.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i="1" dirty="0"/>
              <a:t>Display the profit made from the crate.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10F9B12D-7DDC-4FD0-B544-5BAA3EECE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Calculations</a:t>
            </a: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A1EE3B8-1C33-414D-8B7B-A8959BC14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The following formulas will be used to calculate the crate’s volume, cost, charge, and profit: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volume = length × width × height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cost = volume × 0.23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charge = volume × 0.5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	profit = charge − 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232C8B-1DD5-4F0E-98ED-9813D53D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Mathematical Library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FDA37-754B-45B8-A266-EB9F8F5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F5CC53DB-EC4B-4F26-80C8-7A3A2E48F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564632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09571" name="Picture 2">
            <a:extLst>
              <a:ext uri="{FF2B5EF4-FFF2-40B4-BE49-F238E27FC236}">
                <a16:creationId xmlns:a16="http://schemas.microsoft.com/office/drawing/2014/main" id="{E99B29CD-C6B1-4EE8-B8BB-61B2F632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341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Box 3">
            <a:extLst>
              <a:ext uri="{FF2B5EF4-FFF2-40B4-BE49-F238E27FC236}">
                <a16:creationId xmlns:a16="http://schemas.microsoft.com/office/drawing/2014/main" id="{306F64C0-F585-4CD4-A3BD-35007C4F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6597C21D-03B3-49F5-964C-D43ED385B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86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10595" name="Picture 2">
            <a:extLst>
              <a:ext uri="{FF2B5EF4-FFF2-40B4-BE49-F238E27FC236}">
                <a16:creationId xmlns:a16="http://schemas.microsoft.com/office/drawing/2014/main" id="{4D4CE166-3226-4DF4-A9CA-28FE0560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6725"/>
            <a:ext cx="65532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Box 3">
            <a:extLst>
              <a:ext uri="{FF2B5EF4-FFF2-40B4-BE49-F238E27FC236}">
                <a16:creationId xmlns:a16="http://schemas.microsoft.com/office/drawing/2014/main" id="{5970F903-C72F-4043-9449-1CD8D17C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Continued…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4FEAEC27-B58A-4D2A-99BE-6805B91B2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Program</a:t>
            </a:r>
          </a:p>
        </p:txBody>
      </p:sp>
      <p:pic>
        <p:nvPicPr>
          <p:cNvPr id="111619" name="Picture 2">
            <a:extLst>
              <a:ext uri="{FF2B5EF4-FFF2-40B4-BE49-F238E27FC236}">
                <a16:creationId xmlns:a16="http://schemas.microsoft.com/office/drawing/2014/main" id="{7C11251A-ED15-4FC5-94C2-3E77EE0F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981200"/>
            <a:ext cx="7924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85F10CD9-0710-4E86-AB45-B18BE2671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503237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5893D6CA-6F1A-41B6-AD3F-8C32F0F0C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773" y="1828800"/>
            <a:ext cx="8229600" cy="4525963"/>
          </a:xfrm>
        </p:spPr>
        <p:txBody>
          <a:bodyPr/>
          <a:lstStyle/>
          <a:p>
            <a:pPr marL="515938" indent="-414338" eaLnBrk="1" hangingPunct="1">
              <a:defRPr/>
            </a:pPr>
            <a:r>
              <a:rPr lang="en-US" altLang="en-US" sz="2800" dirty="0"/>
              <a:t>Require </a:t>
            </a:r>
            <a:r>
              <a:rPr lang="en-US" altLang="en-US" sz="2800" dirty="0" err="1">
                <a:latin typeface="Courier New" panose="02070309020205020404" pitchFamily="49" charset="0"/>
              </a:rPr>
              <a:t>cmath</a:t>
            </a:r>
            <a:r>
              <a:rPr lang="en-US" altLang="en-US" sz="2800" dirty="0"/>
              <a:t> header file </a:t>
            </a:r>
            <a:r>
              <a:rPr lang="en-US" altLang="en-US" sz="2800" dirty="0">
                <a:solidFill>
                  <a:srgbClr val="FF0000"/>
                </a:solidFill>
              </a:rPr>
              <a:t>3.24</a:t>
            </a:r>
          </a:p>
          <a:p>
            <a:pPr marL="515938" indent="-414338" eaLnBrk="1" hangingPunct="1">
              <a:defRPr/>
            </a:pPr>
            <a:r>
              <a:rPr lang="en-US" altLang="en-US" sz="2800" dirty="0"/>
              <a:t>Take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 as input, return a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/>
              <a:t>Commonly used functions:</a:t>
            </a:r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endParaRPr lang="en-US" altLang="en-US" sz="2800" dirty="0"/>
          </a:p>
          <a:p>
            <a:pPr marL="515938" indent="-414338" eaLnBrk="1" hangingPunct="1"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mathsFunctions.cpp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F5ADF0E1-AD4B-403D-8151-35F28FF2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91588"/>
              </p:ext>
            </p:extLst>
          </p:nvPr>
        </p:nvGraphicFramePr>
        <p:xfrm>
          <a:off x="1282673" y="38100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8D31-A8A0-497E-96B4-F4EC1B8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CE95-4F5A-4938-A74A-033CFE3B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Random numbers chapter.</a:t>
            </a:r>
          </a:p>
        </p:txBody>
      </p:sp>
    </p:spTree>
    <p:extLst>
      <p:ext uri="{BB962C8B-B14F-4D97-AF65-F5344CB8AC3E}">
        <p14:creationId xmlns:p14="http://schemas.microsoft.com/office/powerpoint/2010/main" val="3289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652865-F84A-428F-AB5F-CB407733E2DB}"/>
              </a:ext>
            </a:extLst>
          </p:cNvPr>
          <p:cNvSpPr txBox="1">
            <a:spLocks/>
          </p:cNvSpPr>
          <p:nvPr/>
        </p:nvSpPr>
        <p:spPr bwMode="auto">
          <a:xfrm>
            <a:off x="563563" y="206375"/>
            <a:ext cx="82296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10B9B1-3597-4ABA-A729-CC2793D15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79638"/>
            <a:ext cx="8229600" cy="4525962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</a:t>
            </a:r>
            <a:r>
              <a:rPr lang="en-US" altLang="en-US" dirty="0" err="1"/>
              <a:t>int</a:t>
            </a:r>
            <a:r>
              <a:rPr lang="en-US" altLang="en-US" dirty="0"/>
              <a:t> the compute holds. Yields same sequence of numbers each time program is run.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F0000"/>
                </a:solidFill>
              </a:rPr>
              <a:t>3.25</a:t>
            </a:r>
          </a:p>
          <a:p>
            <a:pPr marL="515938" indent="-414338" eaLnBrk="1" hangingPunct="1">
              <a:lnSpc>
                <a:spcPct val="90000"/>
              </a:lnSpc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CD84BDB-53C6-4B03-B7C6-65B9B0FD2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Generate Random numbers within a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75E3DB87-24B2-4F25-A557-D0ED6A453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Get one end of the range and store -&gt; end1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Get the other end and store -&gt; end2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Range = end2 – end1 + 1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Seed the random number generator with current time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Output = end1 + random() % range </a:t>
            </a:r>
          </a:p>
          <a:p>
            <a:pPr marL="255588" indent="-153988">
              <a:buSzTx/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Rand_test1.cpp</a:t>
            </a:r>
          </a:p>
          <a:p>
            <a:pPr marL="255588" indent="-153988">
              <a:buSz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55588" indent="-153988">
              <a:buSzTx/>
              <a:buFontTx/>
              <a:buChar char="•"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142D1BD-C28F-409C-9970-F1AF8626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14813"/>
            <a:ext cx="8229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56032" marR="0" lvl="0" indent="-154432" algn="l" rtl="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5" indent="0" algn="ctr">
              <a:buSzTx/>
              <a:buFontTx/>
              <a:buNone/>
              <a:defRPr/>
            </a:pPr>
            <a:r>
              <a:rPr lang="en-US" altLang="en-US" sz="34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Hand Tracing a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95F6B-C78D-4F26-ADB6-D57507AC2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332038"/>
            <a:ext cx="82296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lvl="2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lvl="3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lvl="4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lvl="5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lvl="6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lvl="7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lvl="8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en-US" altLang="en-US" sz="80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3.10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D589DC8-29F6-4470-B862-218369461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6096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Hand Tracing a Program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B6935BA7-8503-4859-ADFA-C1136BEAC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229600" cy="4525963"/>
          </a:xfrm>
        </p:spPr>
        <p:txBody>
          <a:bodyPr/>
          <a:lstStyle/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Hand trace a program: act as if you are the computer, executing a program: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sz="2000" dirty="0"/>
              <a:t>step through and ‘execute’ each statement,</a:t>
            </a:r>
            <a:br>
              <a:rPr lang="en-US" altLang="en-US" sz="2000" dirty="0"/>
            </a:br>
            <a:r>
              <a:rPr lang="en-US" altLang="en-US" sz="2000" dirty="0"/>
              <a:t>one-by-one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r>
              <a:rPr lang="en-US" altLang="en-US" sz="2000" dirty="0"/>
              <a:t>record the contents of variables after statement execution, using a hand trace chart (table)</a:t>
            </a:r>
          </a:p>
          <a:p>
            <a:pPr marL="923925" lvl="1" indent="-407988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515938" indent="-414338" eaLnBrk="1" hangingPunct="1">
              <a:lnSpc>
                <a:spcPct val="90000"/>
              </a:lnSpc>
              <a:defRPr/>
            </a:pPr>
            <a:r>
              <a:rPr lang="en-US" altLang="en-US" dirty="0"/>
              <a:t>Useful to locate logic or mathematical errors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A10F3F27-95F2-45FB-B3B3-F83AB31E4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229600" cy="1096963"/>
          </a:xfrm>
        </p:spPr>
        <p:txBody>
          <a:bodyPr/>
          <a:lstStyle/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 3-27 with Hand Trace Chart</a:t>
            </a:r>
          </a:p>
        </p:txBody>
      </p:sp>
      <p:pic>
        <p:nvPicPr>
          <p:cNvPr id="98307" name="Picture 2">
            <a:extLst>
              <a:ext uri="{FF2B5EF4-FFF2-40B4-BE49-F238E27FC236}">
                <a16:creationId xmlns:a16="http://schemas.microsoft.com/office/drawing/2014/main" id="{2F9C2000-0813-4E70-B2CF-C511C280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58963"/>
            <a:ext cx="640080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3A17CA-774C-6BA8-AA85-918E8F339D08}"/>
                  </a:ext>
                </a:extLst>
              </p14:cNvPr>
              <p14:cNvContentPartPr/>
              <p14:nvPr/>
            </p14:nvContentPartPr>
            <p14:xfrm>
              <a:off x="3653280" y="2047320"/>
              <a:ext cx="4390920" cy="39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3A17CA-774C-6BA8-AA85-918E8F339D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3920" y="2037960"/>
                <a:ext cx="4409640" cy="392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35251</TotalTime>
  <Words>794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Arial Mono MT Pro</vt:lpstr>
      <vt:lpstr>Calibri</vt:lpstr>
      <vt:lpstr>Calibri Light</vt:lpstr>
      <vt:lpstr>Courier New</vt:lpstr>
      <vt:lpstr>Monotype Sorts</vt:lpstr>
      <vt:lpstr>StoneSansITCStd-Bold</vt:lpstr>
      <vt:lpstr>StoneSansITCStd-Medium</vt:lpstr>
      <vt:lpstr>Times New Roman</vt:lpstr>
      <vt:lpstr>Wingdings</vt:lpstr>
      <vt:lpstr>Default Design</vt:lpstr>
      <vt:lpstr>Custom Design</vt:lpstr>
      <vt:lpstr>string Member Functions and Operators</vt:lpstr>
      <vt:lpstr>PowerPoint Presentation</vt:lpstr>
      <vt:lpstr>More Mathematical Library Functions</vt:lpstr>
      <vt:lpstr>PowerPoint Presentation</vt:lpstr>
      <vt:lpstr>PowerPoint Presentation</vt:lpstr>
      <vt:lpstr>Generate Random numbers within a range</vt:lpstr>
      <vt:lpstr>PowerPoint Presentation</vt:lpstr>
      <vt:lpstr>Hand Tracing a Program</vt:lpstr>
      <vt:lpstr>Program 3-27 with Hand Trace Chart</vt:lpstr>
      <vt:lpstr>PowerPoint Presentation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Y. Daniel Liang</dc:creator>
  <cp:lastModifiedBy>Srimathi Srinivasan</cp:lastModifiedBy>
  <cp:revision>978</cp:revision>
  <cp:lastPrinted>1998-02-24T16:19:51Z</cp:lastPrinted>
  <dcterms:created xsi:type="dcterms:W3CDTF">1995-06-10T17:31:50Z</dcterms:created>
  <dcterms:modified xsi:type="dcterms:W3CDTF">2022-09-15T14:43:12Z</dcterms:modified>
</cp:coreProperties>
</file>