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06" r:id="rId1"/>
    <p:sldMasterId id="2147483909" r:id="rId2"/>
  </p:sldMasterIdLst>
  <p:notesMasterIdLst>
    <p:notesMasterId r:id="rId70"/>
  </p:notesMasterIdLst>
  <p:handoutMasterIdLst>
    <p:handoutMasterId r:id="rId71"/>
  </p:handoutMasterIdLst>
  <p:sldIdLst>
    <p:sldId id="584" r:id="rId3"/>
    <p:sldId id="654" r:id="rId4"/>
    <p:sldId id="655" r:id="rId5"/>
    <p:sldId id="540" r:id="rId6"/>
    <p:sldId id="541" r:id="rId7"/>
    <p:sldId id="656" r:id="rId8"/>
    <p:sldId id="657" r:id="rId9"/>
    <p:sldId id="658" r:id="rId10"/>
    <p:sldId id="659" r:id="rId11"/>
    <p:sldId id="660" r:id="rId12"/>
    <p:sldId id="661" r:id="rId13"/>
    <p:sldId id="503" r:id="rId14"/>
    <p:sldId id="578" r:id="rId15"/>
    <p:sldId id="561" r:id="rId16"/>
    <p:sldId id="562" r:id="rId17"/>
    <p:sldId id="554" r:id="rId18"/>
    <p:sldId id="579" r:id="rId19"/>
    <p:sldId id="662" r:id="rId20"/>
    <p:sldId id="663" r:id="rId21"/>
    <p:sldId id="686" r:id="rId22"/>
    <p:sldId id="556" r:id="rId23"/>
    <p:sldId id="432" r:id="rId24"/>
    <p:sldId id="433" r:id="rId25"/>
    <p:sldId id="434" r:id="rId26"/>
    <p:sldId id="586" r:id="rId27"/>
    <p:sldId id="435" r:id="rId28"/>
    <p:sldId id="436" r:id="rId29"/>
    <p:sldId id="665" r:id="rId30"/>
    <p:sldId id="374" r:id="rId31"/>
    <p:sldId id="666" r:id="rId32"/>
    <p:sldId id="376" r:id="rId33"/>
    <p:sldId id="377" r:id="rId34"/>
    <p:sldId id="378" r:id="rId35"/>
    <p:sldId id="379" r:id="rId36"/>
    <p:sldId id="380" r:id="rId37"/>
    <p:sldId id="381" r:id="rId38"/>
    <p:sldId id="382" r:id="rId39"/>
    <p:sldId id="667" r:id="rId40"/>
    <p:sldId id="668" r:id="rId41"/>
    <p:sldId id="669" r:id="rId42"/>
    <p:sldId id="688" r:id="rId43"/>
    <p:sldId id="258" r:id="rId44"/>
    <p:sldId id="689" r:id="rId45"/>
    <p:sldId id="396" r:id="rId46"/>
    <p:sldId id="690" r:id="rId47"/>
    <p:sldId id="670" r:id="rId48"/>
    <p:sldId id="671" r:id="rId49"/>
    <p:sldId id="672" r:id="rId50"/>
    <p:sldId id="673" r:id="rId51"/>
    <p:sldId id="674" r:id="rId52"/>
    <p:sldId id="675" r:id="rId53"/>
    <p:sldId id="676" r:id="rId54"/>
    <p:sldId id="677" r:id="rId55"/>
    <p:sldId id="588" r:id="rId56"/>
    <p:sldId id="691" r:id="rId57"/>
    <p:sldId id="678" r:id="rId58"/>
    <p:sldId id="679" r:id="rId59"/>
    <p:sldId id="680" r:id="rId60"/>
    <p:sldId id="681" r:id="rId61"/>
    <p:sldId id="289" r:id="rId62"/>
    <p:sldId id="290" r:id="rId63"/>
    <p:sldId id="291" r:id="rId64"/>
    <p:sldId id="292" r:id="rId65"/>
    <p:sldId id="293" r:id="rId66"/>
    <p:sldId id="682" r:id="rId67"/>
    <p:sldId id="295" r:id="rId68"/>
    <p:sldId id="589" r:id="rId69"/>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mathi Srinivasan" initials="SS" lastIdx="0" clrIdx="0">
    <p:extLst>
      <p:ext uri="{19B8F6BF-5375-455C-9EA6-DF929625EA0E}">
        <p15:presenceInfo xmlns:p15="http://schemas.microsoft.com/office/powerpoint/2012/main" userId="0e4bd1853a8009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D7621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5" autoAdjust="0"/>
    <p:restoredTop sz="95688" autoAdjust="0"/>
  </p:normalViewPr>
  <p:slideViewPr>
    <p:cSldViewPr>
      <p:cViewPr varScale="1">
        <p:scale>
          <a:sx n="87" d="100"/>
          <a:sy n="87" d="100"/>
        </p:scale>
        <p:origin x="1478" y="72"/>
      </p:cViewPr>
      <p:guideLst>
        <p:guide orient="horz" pos="864"/>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238"/>
    </p:cViewPr>
  </p:sorterViewPr>
  <p:notesViewPr>
    <p:cSldViewPr>
      <p:cViewPr varScale="1">
        <p:scale>
          <a:sx n="49" d="100"/>
          <a:sy n="49" d="100"/>
        </p:scale>
        <p:origin x="2732"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6DAAA-A62C-4E48-8577-124FF6772C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BECF2F-6C27-4FC1-AFF4-E0E7488EC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345B7F-AFA2-49D9-8085-1EABC4198E29}" type="datetimeFigureOut">
              <a:rPr lang="en-US" smtClean="0"/>
              <a:t>9/28/2022</a:t>
            </a:fld>
            <a:endParaRPr lang="en-US"/>
          </a:p>
        </p:txBody>
      </p:sp>
      <p:sp>
        <p:nvSpPr>
          <p:cNvPr id="4" name="Footer Placeholder 3">
            <a:extLst>
              <a:ext uri="{FF2B5EF4-FFF2-40B4-BE49-F238E27FC236}">
                <a16:creationId xmlns:a16="http://schemas.microsoft.com/office/drawing/2014/main" id="{2AADA378-66DC-4B68-9A83-3437F1BC20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5336D9-01D6-4808-890A-1A68D87A42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B3EBE4-3A43-431A-A88F-BD125523E294}" type="slidenum">
              <a:rPr lang="en-US" smtClean="0"/>
              <a:t>‹#›</a:t>
            </a:fld>
            <a:endParaRPr lang="en-US"/>
          </a:p>
        </p:txBody>
      </p:sp>
    </p:spTree>
    <p:extLst>
      <p:ext uri="{BB962C8B-B14F-4D97-AF65-F5344CB8AC3E}">
        <p14:creationId xmlns:p14="http://schemas.microsoft.com/office/powerpoint/2010/main" val="3441525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14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782980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684855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5759899-239B-44D2-B5BC-2532C22540AD}"/>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A2A1F843-13B7-4747-8F32-2AD65C34E1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3796" name="Slide Number Placeholder 3">
            <a:extLst>
              <a:ext uri="{FF2B5EF4-FFF2-40B4-BE49-F238E27FC236}">
                <a16:creationId xmlns:a16="http://schemas.microsoft.com/office/drawing/2014/main" id="{5598C9A5-7024-4AF7-AE42-0014EB4468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C78AC7E-69D2-4293-9C0E-1A4C6D4657FD}" type="slidenum">
              <a:rPr kumimoji="0" lang="en-US" altLang="en-US" smtClean="0"/>
              <a:pPr>
                <a:spcBef>
                  <a:spcPct val="0"/>
                </a:spcBef>
              </a:pPr>
              <a:t>22</a:t>
            </a:fld>
            <a:endParaRPr kumimoji="0"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2A052A8-E675-40D8-9C99-DEF09CEDF62C}"/>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E08A306C-4BD0-489D-A833-A741210DA1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5844" name="Slide Number Placeholder 3">
            <a:extLst>
              <a:ext uri="{FF2B5EF4-FFF2-40B4-BE49-F238E27FC236}">
                <a16:creationId xmlns:a16="http://schemas.microsoft.com/office/drawing/2014/main" id="{3445B0DC-54CB-4FEB-B6E6-6086D0D18F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7B313BB-5396-429B-BA91-D3FEB95BAC52}" type="slidenum">
              <a:rPr kumimoji="0" lang="en-US" altLang="en-US" smtClean="0"/>
              <a:pPr>
                <a:spcBef>
                  <a:spcPct val="0"/>
                </a:spcBef>
              </a:pPr>
              <a:t>23</a:t>
            </a:fld>
            <a:endParaRPr kumimoji="0"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62D66730-F382-48C0-B18A-6BF2264F15A4}"/>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07D811BA-F882-4AE7-95FF-8359821971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8916" name="Slide Number Placeholder 3">
            <a:extLst>
              <a:ext uri="{FF2B5EF4-FFF2-40B4-BE49-F238E27FC236}">
                <a16:creationId xmlns:a16="http://schemas.microsoft.com/office/drawing/2014/main" id="{90ADA7E4-D9D7-44BA-BA31-C48FAC6D17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DD56674-7F4B-4986-B8D8-6C0A1024EDF6}" type="slidenum">
              <a:rPr kumimoji="0" lang="en-US" altLang="en-US" smtClean="0"/>
              <a:pPr>
                <a:spcBef>
                  <a:spcPct val="0"/>
                </a:spcBef>
              </a:pPr>
              <a:t>24</a:t>
            </a:fld>
            <a:endParaRPr kumimoji="0"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62D66730-F382-48C0-B18A-6BF2264F15A4}"/>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07D811BA-F882-4AE7-95FF-8359821971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8916" name="Slide Number Placeholder 3">
            <a:extLst>
              <a:ext uri="{FF2B5EF4-FFF2-40B4-BE49-F238E27FC236}">
                <a16:creationId xmlns:a16="http://schemas.microsoft.com/office/drawing/2014/main" id="{90ADA7E4-D9D7-44BA-BA31-C48FAC6D17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DD56674-7F4B-4986-B8D8-6C0A1024EDF6}" type="slidenum">
              <a:rPr kumimoji="0" lang="en-US" altLang="en-US" smtClean="0"/>
              <a:pPr>
                <a:spcBef>
                  <a:spcPct val="0"/>
                </a:spcBef>
              </a:pPr>
              <a:t>25</a:t>
            </a:fld>
            <a:endParaRPr kumimoji="0" lang="en-US" altLang="en-US"/>
          </a:p>
        </p:txBody>
      </p:sp>
    </p:spTree>
    <p:extLst>
      <p:ext uri="{BB962C8B-B14F-4D97-AF65-F5344CB8AC3E}">
        <p14:creationId xmlns:p14="http://schemas.microsoft.com/office/powerpoint/2010/main" val="3989738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9237278A-0C99-4A89-8736-3BD4D8ED3CB4}"/>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4E06533C-D145-492E-B7BE-A646045948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0964" name="Slide Number Placeholder 3">
            <a:extLst>
              <a:ext uri="{FF2B5EF4-FFF2-40B4-BE49-F238E27FC236}">
                <a16:creationId xmlns:a16="http://schemas.microsoft.com/office/drawing/2014/main" id="{97DD7689-45F9-4F49-8BAC-23AD8A0761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1F60DC9-6A70-4F06-B075-ED705CB74309}" type="slidenum">
              <a:rPr kumimoji="0" lang="en-US" altLang="en-US" smtClean="0"/>
              <a:pPr>
                <a:spcBef>
                  <a:spcPct val="0"/>
                </a:spcBef>
              </a:pPr>
              <a:t>26</a:t>
            </a:fld>
            <a:endParaRPr kumimoji="0"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9CBDD0D2-75B4-4CDF-BCA1-966836BA0A09}"/>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AB921B0A-FC5C-488B-A08B-F2F6BFDAC8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3012" name="Slide Number Placeholder 3">
            <a:extLst>
              <a:ext uri="{FF2B5EF4-FFF2-40B4-BE49-F238E27FC236}">
                <a16:creationId xmlns:a16="http://schemas.microsoft.com/office/drawing/2014/main" id="{FF44C366-1E93-4C51-BF1E-8A7252BB38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946A8E2-7910-4C72-8FDE-14FE736F9894}" type="slidenum">
              <a:rPr kumimoji="0" lang="en-US" altLang="en-US" smtClean="0"/>
              <a:pPr>
                <a:spcBef>
                  <a:spcPct val="0"/>
                </a:spcBef>
              </a:pPr>
              <a:t>27</a:t>
            </a:fld>
            <a:endParaRPr kumimoji="0"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12"/>
          <p:cNvSpPr>
            <a:spLocks noChangeShapeType="1"/>
          </p:cNvSpPr>
          <p:nvPr/>
        </p:nvSpPr>
        <p:spPr bwMode="auto">
          <a:xfrm>
            <a:off x="3124200" y="3733800"/>
            <a:ext cx="5257800" cy="0"/>
          </a:xfrm>
          <a:prstGeom prst="line">
            <a:avLst/>
          </a:prstGeom>
          <a:noFill/>
          <a:ln w="57150" cap="sq">
            <a:solidFill>
              <a:srgbClr val="C75B1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800"/>
          </a:p>
        </p:txBody>
      </p:sp>
      <p:pic>
        <p:nvPicPr>
          <p:cNvPr id="5"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4601" y="533400"/>
            <a:ext cx="2262188"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sz="quarter"/>
          </p:nvPr>
        </p:nvSpPr>
        <p:spPr>
          <a:xfrm>
            <a:off x="533400" y="2057400"/>
            <a:ext cx="7772400" cy="1143000"/>
          </a:xfrm>
        </p:spPr>
        <p:txBody>
          <a:bodyPr lIns="92075" tIns="46038" rIns="92075" bIns="46038" anchor="b"/>
          <a:lstStyle>
            <a:lvl1pPr>
              <a:defRPr sz="4800"/>
            </a:lvl1pPr>
          </a:lstStyle>
          <a:p>
            <a:r>
              <a:rPr lang="en-US"/>
              <a:t>Click to edit Master title style</a:t>
            </a:r>
          </a:p>
        </p:txBody>
      </p:sp>
      <p:sp>
        <p:nvSpPr>
          <p:cNvPr id="3075" name="Rectangle 3"/>
          <p:cNvSpPr>
            <a:spLocks noGrp="1" noChangeArrowheads="1"/>
          </p:cNvSpPr>
          <p:nvPr>
            <p:ph type="subTitle" sz="quarter" idx="1"/>
          </p:nvPr>
        </p:nvSpPr>
        <p:spPr>
          <a:xfrm>
            <a:off x="1905000" y="3886200"/>
            <a:ext cx="6400800" cy="1752600"/>
          </a:xfrm>
        </p:spPr>
        <p:txBody>
          <a:bodyPr lIns="92075" tIns="46038" rIns="92075" bIns="46038"/>
          <a:lstStyle>
            <a:lvl1pPr marL="0" indent="0" algn="r">
              <a:buFont typeface="Monotype Sorts" pitchFamily="2" charset="2"/>
              <a:buNone/>
              <a:defRPr/>
            </a:lvl1pPr>
          </a:lstStyle>
          <a:p>
            <a:r>
              <a:rPr lang="en-US" dirty="0"/>
              <a:t>Click to edit Master subtitle style</a:t>
            </a:r>
          </a:p>
        </p:txBody>
      </p:sp>
      <p:sp>
        <p:nvSpPr>
          <p:cNvPr id="7" name="Rectangle 5"/>
          <p:cNvSpPr>
            <a:spLocks noGrp="1" noChangeArrowheads="1"/>
          </p:cNvSpPr>
          <p:nvPr>
            <p:ph type="ftr" sz="quarter" idx="11"/>
          </p:nvPr>
        </p:nvSpPr>
        <p:spPr bwMode="auto">
          <a:xfrm>
            <a:off x="304800" y="6331730"/>
            <a:ext cx="8001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000000"/>
                </a:solidFill>
              </a:defRPr>
            </a:lvl1pPr>
          </a:lstStyle>
          <a:p>
            <a:pPr>
              <a:defRPr/>
            </a:pPr>
            <a:r>
              <a:rPr lang="en-US" dirty="0"/>
              <a:t>Liang, Introduction to Java Programming, 11th Edition, (c) 2018 Pearson Education, Inc. All rights reserved.</a:t>
            </a:r>
          </a:p>
        </p:txBody>
      </p:sp>
      <p:grpSp>
        <p:nvGrpSpPr>
          <p:cNvPr id="10" name="Group 9"/>
          <p:cNvGrpSpPr/>
          <p:nvPr userDrawn="1"/>
        </p:nvGrpSpPr>
        <p:grpSpPr>
          <a:xfrm>
            <a:off x="0" y="-2080"/>
            <a:ext cx="9144000" cy="840280"/>
            <a:chOff x="0" y="-2080"/>
            <a:chExt cx="9144000" cy="840280"/>
          </a:xfrm>
        </p:grpSpPr>
        <p:sp>
          <p:nvSpPr>
            <p:cNvPr id="11"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685800" y="-1"/>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33969957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5F8F-D493-4469-ABD3-73D7DCFDE90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10C881-10A1-4F40-AE9B-DD33B9FBF70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E75170-4A27-4269-BD2C-D93896DFD6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68218-F61B-4C95-8CC7-430AAE341DF7}"/>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6" name="Footer Placeholder 5">
            <a:extLst>
              <a:ext uri="{FF2B5EF4-FFF2-40B4-BE49-F238E27FC236}">
                <a16:creationId xmlns:a16="http://schemas.microsoft.com/office/drawing/2014/main" id="{54F384BA-F440-44B6-850C-8B5906AE0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6BB36-52C2-4B07-9062-48C38A4F0D49}"/>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44065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3538-E152-4DE2-93D2-131B21D0F0F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CE3E9B-DED7-4E9D-86B1-ACE54584F68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631979-DA3A-4A8F-A47C-8E8CE388C4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3159-9644-4F77-B68D-920375D34503}"/>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6" name="Footer Placeholder 5">
            <a:extLst>
              <a:ext uri="{FF2B5EF4-FFF2-40B4-BE49-F238E27FC236}">
                <a16:creationId xmlns:a16="http://schemas.microsoft.com/office/drawing/2014/main" id="{3259DE6B-6567-4444-9DC6-81AB40F4D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76BD8-29A9-4BFC-9539-9D90855F0A74}"/>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80911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2D72-5516-4568-859F-6700B8782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2444B-50CC-4FB0-9007-5076337743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E2A4E-DAB5-4305-BD93-F4AC43601BA7}"/>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5" name="Footer Placeholder 4">
            <a:extLst>
              <a:ext uri="{FF2B5EF4-FFF2-40B4-BE49-F238E27FC236}">
                <a16:creationId xmlns:a16="http://schemas.microsoft.com/office/drawing/2014/main" id="{D4D1852B-056A-433D-A528-A9231EAC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C99DC-A53C-44AD-BDCB-721153CFA790}"/>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25617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34AA8-4A03-47C1-96E2-7DB24353686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F3CC9E-095C-484F-B2D4-B486F8B3B73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F7DCE-C329-4FA5-BED3-7122AB47FD00}"/>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5" name="Footer Placeholder 4">
            <a:extLst>
              <a:ext uri="{FF2B5EF4-FFF2-40B4-BE49-F238E27FC236}">
                <a16:creationId xmlns:a16="http://schemas.microsoft.com/office/drawing/2014/main" id="{07BBEFAA-71C3-4F4A-BAC1-AB260BF64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A2528-D349-43C1-807C-6B50F150B245}"/>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314372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7467600" cy="553453"/>
          </a:xfrm>
        </p:spPr>
        <p:txBody>
          <a:bodyPr/>
          <a:lstStyle>
            <a:lvl1pPr>
              <a:defRPr sz="3200" b="1" i="0"/>
            </a:lvl1pPr>
          </a:lstStyle>
          <a:p>
            <a:r>
              <a:rPr lang="en-US" dirty="0"/>
              <a:t>Click to edit Master title style</a:t>
            </a:r>
          </a:p>
        </p:txBody>
      </p:sp>
      <p:sp>
        <p:nvSpPr>
          <p:cNvPr id="3" name="Content Placeholder 2"/>
          <p:cNvSpPr>
            <a:spLocks noGrp="1"/>
          </p:cNvSpPr>
          <p:nvPr>
            <p:ph idx="1"/>
          </p:nvPr>
        </p:nvSpPr>
        <p:spPr/>
        <p:txBody>
          <a:bodyPr/>
          <a:lstStyle>
            <a:lvl1pPr marL="457200" indent="-457200">
              <a:buFont typeface="Wingdings" panose="05000000000000000000" pitchFamily="2" charset="2"/>
              <a:buChar char="v"/>
              <a:defRPr sz="24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 name="Group 5"/>
          <p:cNvGrpSpPr/>
          <p:nvPr userDrawn="1"/>
        </p:nvGrpSpPr>
        <p:grpSpPr>
          <a:xfrm>
            <a:off x="0" y="-2080"/>
            <a:ext cx="9144000" cy="840280"/>
            <a:chOff x="0" y="-2080"/>
            <a:chExt cx="9144000" cy="840280"/>
          </a:xfrm>
        </p:grpSpPr>
        <p:sp>
          <p:nvSpPr>
            <p:cNvPr id="7"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85800" y="-1"/>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77603362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D262-66AC-41D8-9AC2-D7EE31EDC00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06878A-E170-4479-92A3-19B56DAAB2C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5C277-75B7-406E-BD9A-949A5C445E56}"/>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5" name="Footer Placeholder 4">
            <a:extLst>
              <a:ext uri="{FF2B5EF4-FFF2-40B4-BE49-F238E27FC236}">
                <a16:creationId xmlns:a16="http://schemas.microsoft.com/office/drawing/2014/main" id="{EA731C2F-6472-4587-86D3-D007455F6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90DDC-E70E-4BF8-AA27-993037C664AE}"/>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38430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BE3A-83CC-41FA-87CD-7DCEF07E2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FE67F-2963-4789-9C91-2C4E9216F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F54A6-BF1D-4D37-B2FA-0373FDA6BF4A}"/>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5" name="Footer Placeholder 4">
            <a:extLst>
              <a:ext uri="{FF2B5EF4-FFF2-40B4-BE49-F238E27FC236}">
                <a16:creationId xmlns:a16="http://schemas.microsoft.com/office/drawing/2014/main" id="{0492C6AE-3A23-4410-A2EB-104DCE78D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52AB9-75A2-4EC4-94EB-E364DF9348ED}"/>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11274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BEB8-9444-4C83-B5A5-2F8285828EB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B38D7-2BEC-4FAC-A86C-445C3BC0408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3ED8B-04D3-484E-8D3E-9DCEB64D0D67}"/>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5" name="Footer Placeholder 4">
            <a:extLst>
              <a:ext uri="{FF2B5EF4-FFF2-40B4-BE49-F238E27FC236}">
                <a16:creationId xmlns:a16="http://schemas.microsoft.com/office/drawing/2014/main" id="{A5741AFD-732D-48B6-A674-ED22438DA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9D003-40A9-4D86-8B2A-4E9DFE90ACCB}"/>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321392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ED95-5FA9-4DCF-AA75-A395D08C0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A511-B4FE-4D8C-9FE8-C1EF2DE828F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75D65-86B0-44E8-8AC0-4AA06E0CC70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5D34C-D60D-41A7-8DA1-F3B7C5FC5954}"/>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6" name="Footer Placeholder 5">
            <a:extLst>
              <a:ext uri="{FF2B5EF4-FFF2-40B4-BE49-F238E27FC236}">
                <a16:creationId xmlns:a16="http://schemas.microsoft.com/office/drawing/2014/main" id="{83618DBF-1A73-4C13-BDDF-231D3AC32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85307-F6FA-4128-A9BD-08CB170E168C}"/>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48305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1DED-25C5-460C-B384-61AB8BD9823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5758A2-49FF-46F1-B73C-E44AA9BA884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9B52A-B080-4F73-A2C7-FA8AEA3D11B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3C9BF-BA3D-435F-B3FC-DB82048681E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28390-8D95-4E78-9558-66C90F840E8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6FF5AA-C593-4639-8DFA-0EFD7B130ED8}"/>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8" name="Footer Placeholder 7">
            <a:extLst>
              <a:ext uri="{FF2B5EF4-FFF2-40B4-BE49-F238E27FC236}">
                <a16:creationId xmlns:a16="http://schemas.microsoft.com/office/drawing/2014/main" id="{F81EA518-F223-4B43-B1DA-B7F4E03623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10F85B-D8AF-44ED-B1CB-5C66D83B510A}"/>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19322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FFBF-CAA5-4048-ACA4-E254697E5C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BF694A-8E19-4049-A0BF-EA2CE75E816E}"/>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4" name="Footer Placeholder 3">
            <a:extLst>
              <a:ext uri="{FF2B5EF4-FFF2-40B4-BE49-F238E27FC236}">
                <a16:creationId xmlns:a16="http://schemas.microsoft.com/office/drawing/2014/main" id="{1F0CF41D-4298-4CE3-84D3-C87926C35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291E2-4F44-462B-B2FD-0BEA32A776B8}"/>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72160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D8FE4-FB1A-437E-BD1B-85E3A7754866}"/>
              </a:ext>
            </a:extLst>
          </p:cNvPr>
          <p:cNvSpPr>
            <a:spLocks noGrp="1"/>
          </p:cNvSpPr>
          <p:nvPr>
            <p:ph type="dt" sz="half" idx="10"/>
          </p:nvPr>
        </p:nvSpPr>
        <p:spPr/>
        <p:txBody>
          <a:bodyPr/>
          <a:lstStyle/>
          <a:p>
            <a:fld id="{EFB8F41B-1F08-48A9-B462-43FD9098217C}" type="datetimeFigureOut">
              <a:rPr lang="en-US" smtClean="0"/>
              <a:t>9/28/2022</a:t>
            </a:fld>
            <a:endParaRPr lang="en-US"/>
          </a:p>
        </p:txBody>
      </p:sp>
      <p:sp>
        <p:nvSpPr>
          <p:cNvPr id="3" name="Footer Placeholder 2">
            <a:extLst>
              <a:ext uri="{FF2B5EF4-FFF2-40B4-BE49-F238E27FC236}">
                <a16:creationId xmlns:a16="http://schemas.microsoft.com/office/drawing/2014/main" id="{5B179584-5A59-4257-97A9-CBFE9558E8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F3D38-B650-4867-8CA3-AF2EC283AAD2}"/>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9583860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152400" y="228600"/>
            <a:ext cx="6477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2"/>
          <p:cNvSpPr>
            <a:spLocks noGrp="1" noChangeArrowheads="1"/>
          </p:cNvSpPr>
          <p:nvPr>
            <p:ph type="body" idx="1"/>
          </p:nvPr>
        </p:nvSpPr>
        <p:spPr bwMode="auto">
          <a:xfrm>
            <a:off x="228600" y="1676400"/>
            <a:ext cx="86868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7"/>
          <p:cNvSpPr>
            <a:spLocks noChangeShapeType="1"/>
          </p:cNvSpPr>
          <p:nvPr/>
        </p:nvSpPr>
        <p:spPr bwMode="auto">
          <a:xfrm>
            <a:off x="152400" y="1447800"/>
            <a:ext cx="7010400" cy="0"/>
          </a:xfrm>
          <a:prstGeom prst="line">
            <a:avLst/>
          </a:prstGeom>
          <a:noFill/>
          <a:ln w="76200">
            <a:solidFill>
              <a:srgbClr val="C75B12"/>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pic>
        <p:nvPicPr>
          <p:cNvPr id="1029"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15202" y="860429"/>
            <a:ext cx="1585913"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9962984"/>
      </p:ext>
    </p:extLst>
  </p:cSld>
  <p:clrMap bg1="lt1" tx1="dk1" bg2="lt2" tx2="dk2" accent1="accent1" accent2="accent2" accent3="accent3" accent4="accent4" accent5="accent5" accent6="accent6" hlink="hlink" folHlink="folHlink"/>
  <p:sldLayoutIdLst>
    <p:sldLayoutId id="2147483907" r:id="rId1"/>
    <p:sldLayoutId id="2147483908" r:id="rId2"/>
  </p:sldLayoutIdLst>
  <p:hf sldNum="0" hdr="0" dt="0"/>
  <p:txStyles>
    <p:titleStyle>
      <a:lvl1pPr algn="l" rtl="0" eaLnBrk="0" fontAlgn="base" hangingPunct="0">
        <a:spcBef>
          <a:spcPct val="0"/>
        </a:spcBef>
        <a:spcAft>
          <a:spcPct val="0"/>
        </a:spcAft>
        <a:defRPr kumimoji="1" sz="4000" i="1">
          <a:solidFill>
            <a:schemeClr val="tx2"/>
          </a:solidFill>
          <a:latin typeface="+mj-lt"/>
          <a:ea typeface="+mj-ea"/>
          <a:cs typeface="+mj-cs"/>
        </a:defRPr>
      </a:lvl1pPr>
      <a:lvl2pPr algn="l" rtl="0" eaLnBrk="0" fontAlgn="base" hangingPunct="0">
        <a:spcBef>
          <a:spcPct val="0"/>
        </a:spcBef>
        <a:spcAft>
          <a:spcPct val="0"/>
        </a:spcAft>
        <a:defRPr kumimoji="1" sz="4000" i="1">
          <a:solidFill>
            <a:schemeClr val="tx2"/>
          </a:solidFill>
          <a:latin typeface="Times New Roman" pitchFamily="18" charset="0"/>
        </a:defRPr>
      </a:lvl2pPr>
      <a:lvl3pPr algn="l" rtl="0" eaLnBrk="0" fontAlgn="base" hangingPunct="0">
        <a:spcBef>
          <a:spcPct val="0"/>
        </a:spcBef>
        <a:spcAft>
          <a:spcPct val="0"/>
        </a:spcAft>
        <a:defRPr kumimoji="1" sz="4000" i="1">
          <a:solidFill>
            <a:schemeClr val="tx2"/>
          </a:solidFill>
          <a:latin typeface="Times New Roman" pitchFamily="18" charset="0"/>
        </a:defRPr>
      </a:lvl3pPr>
      <a:lvl4pPr algn="l" rtl="0" eaLnBrk="0" fontAlgn="base" hangingPunct="0">
        <a:spcBef>
          <a:spcPct val="0"/>
        </a:spcBef>
        <a:spcAft>
          <a:spcPct val="0"/>
        </a:spcAft>
        <a:defRPr kumimoji="1" sz="4000" i="1">
          <a:solidFill>
            <a:schemeClr val="tx2"/>
          </a:solidFill>
          <a:latin typeface="Times New Roman" pitchFamily="18" charset="0"/>
        </a:defRPr>
      </a:lvl4pPr>
      <a:lvl5pPr algn="l" rtl="0" eaLnBrk="0" fontAlgn="base" hangingPunct="0">
        <a:spcBef>
          <a:spcPct val="0"/>
        </a:spcBef>
        <a:spcAft>
          <a:spcPct val="0"/>
        </a:spcAft>
        <a:defRPr kumimoji="1" sz="4000" i="1">
          <a:solidFill>
            <a:schemeClr val="tx2"/>
          </a:solidFill>
          <a:latin typeface="Times New Roman" pitchFamily="18" charset="0"/>
        </a:defRPr>
      </a:lvl5pPr>
      <a:lvl6pPr marL="457189" algn="l" rtl="0" eaLnBrk="0" fontAlgn="base" hangingPunct="0">
        <a:spcBef>
          <a:spcPct val="0"/>
        </a:spcBef>
        <a:spcAft>
          <a:spcPct val="0"/>
        </a:spcAft>
        <a:defRPr kumimoji="1" sz="4000" i="1">
          <a:solidFill>
            <a:schemeClr val="tx2"/>
          </a:solidFill>
          <a:latin typeface="Times New Roman" pitchFamily="18" charset="0"/>
        </a:defRPr>
      </a:lvl6pPr>
      <a:lvl7pPr marL="914377" algn="l" rtl="0" eaLnBrk="0" fontAlgn="base" hangingPunct="0">
        <a:spcBef>
          <a:spcPct val="0"/>
        </a:spcBef>
        <a:spcAft>
          <a:spcPct val="0"/>
        </a:spcAft>
        <a:defRPr kumimoji="1" sz="4000" i="1">
          <a:solidFill>
            <a:schemeClr val="tx2"/>
          </a:solidFill>
          <a:latin typeface="Times New Roman" pitchFamily="18" charset="0"/>
        </a:defRPr>
      </a:lvl7pPr>
      <a:lvl8pPr marL="1371566" algn="l" rtl="0" eaLnBrk="0" fontAlgn="base" hangingPunct="0">
        <a:spcBef>
          <a:spcPct val="0"/>
        </a:spcBef>
        <a:spcAft>
          <a:spcPct val="0"/>
        </a:spcAft>
        <a:defRPr kumimoji="1" sz="4000" i="1">
          <a:solidFill>
            <a:schemeClr val="tx2"/>
          </a:solidFill>
          <a:latin typeface="Times New Roman" pitchFamily="18" charset="0"/>
        </a:defRPr>
      </a:lvl8pPr>
      <a:lvl9pPr marL="1828754" algn="l" rtl="0" eaLnBrk="0" fontAlgn="base" hangingPunct="0">
        <a:spcBef>
          <a:spcPct val="0"/>
        </a:spcBef>
        <a:spcAft>
          <a:spcPct val="0"/>
        </a:spcAft>
        <a:defRPr kumimoji="1" sz="4000" i="1">
          <a:solidFill>
            <a:schemeClr val="tx2"/>
          </a:solidFill>
          <a:latin typeface="Times New Roman" pitchFamily="18" charset="0"/>
        </a:defRPr>
      </a:lvl9pPr>
    </p:titleStyle>
    <p:bodyStyle>
      <a:lvl1pPr marL="342891" indent="-342891" algn="l" rtl="0" eaLnBrk="0" fontAlgn="base" hangingPunct="0">
        <a:spcBef>
          <a:spcPct val="20000"/>
        </a:spcBef>
        <a:spcAft>
          <a:spcPct val="0"/>
        </a:spcAft>
        <a:buClr>
          <a:schemeClr val="hlink"/>
        </a:buClr>
        <a:buSzPct val="65000"/>
        <a:buFont typeface="Monotype Sorts" pitchFamily="2" charset="2"/>
        <a:buChar char="v"/>
        <a:defRPr kumimoji="1" sz="3200">
          <a:solidFill>
            <a:schemeClr val="tx1"/>
          </a:solidFill>
          <a:latin typeface="+mn-lt"/>
          <a:ea typeface="+mn-ea"/>
          <a:cs typeface="+mn-cs"/>
        </a:defRPr>
      </a:lvl1pPr>
      <a:lvl2pPr marL="742932" indent="-285744" algn="l" rtl="0" eaLnBrk="0" fontAlgn="base" hangingPunct="0">
        <a:spcBef>
          <a:spcPct val="20000"/>
        </a:spcBef>
        <a:spcAft>
          <a:spcPct val="0"/>
        </a:spcAft>
        <a:buClr>
          <a:srgbClr val="FF9933"/>
        </a:buClr>
        <a:buSzPct val="70000"/>
        <a:buChar char="–"/>
        <a:defRPr kumimoji="1" sz="2800">
          <a:solidFill>
            <a:schemeClr val="tx1"/>
          </a:solidFill>
          <a:latin typeface="+mn-lt"/>
        </a:defRPr>
      </a:lvl2pPr>
      <a:lvl3pPr marL="1142971" indent="-228594" algn="l" rtl="0" eaLnBrk="0" fontAlgn="base" hangingPunct="0">
        <a:spcBef>
          <a:spcPct val="20000"/>
        </a:spcBef>
        <a:spcAft>
          <a:spcPct val="0"/>
        </a:spcAft>
        <a:buClr>
          <a:srgbClr val="FFFF00"/>
        </a:buClr>
        <a:buSzPct val="70000"/>
        <a:buFont typeface="Monotype Sorts" pitchFamily="2" charset="2"/>
        <a:buChar char="u"/>
        <a:defRPr kumimoji="1" sz="2400">
          <a:solidFill>
            <a:schemeClr val="tx1"/>
          </a:solidFill>
          <a:latin typeface="+mn-lt"/>
        </a:defRPr>
      </a:lvl3pPr>
      <a:lvl4pPr marL="1600160" indent="-228594" algn="l" rtl="0" eaLnBrk="0" fontAlgn="base" hangingPunct="0">
        <a:spcBef>
          <a:spcPct val="20000"/>
        </a:spcBef>
        <a:spcAft>
          <a:spcPct val="0"/>
        </a:spcAft>
        <a:buClr>
          <a:srgbClr val="FF0000"/>
        </a:buClr>
        <a:buSzPct val="70000"/>
        <a:buChar char="–"/>
        <a:defRPr kumimoji="1" sz="2000">
          <a:solidFill>
            <a:schemeClr val="tx1"/>
          </a:solidFill>
          <a:latin typeface="+mn-lt"/>
        </a:defRPr>
      </a:lvl4pPr>
      <a:lvl5pPr marL="2057349"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5pPr>
      <a:lvl6pPr marL="2514537"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6pPr>
      <a:lvl7pPr marL="2971726"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7pPr>
      <a:lvl8pPr marL="3428914"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8pPr>
      <a:lvl9pPr marL="3886103"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CB477-E9B1-4149-8250-41FBCDFC937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61F29C-7C9A-4365-A1A6-6B65EFF4885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ADD3D-DF3E-461F-AB90-8956829F4F8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8F41B-1F08-48A9-B462-43FD9098217C}" type="datetimeFigureOut">
              <a:rPr lang="en-US" smtClean="0"/>
              <a:t>9/28/2022</a:t>
            </a:fld>
            <a:endParaRPr lang="en-US"/>
          </a:p>
        </p:txBody>
      </p:sp>
      <p:sp>
        <p:nvSpPr>
          <p:cNvPr id="5" name="Footer Placeholder 4">
            <a:extLst>
              <a:ext uri="{FF2B5EF4-FFF2-40B4-BE49-F238E27FC236}">
                <a16:creationId xmlns:a16="http://schemas.microsoft.com/office/drawing/2014/main" id="{2D3EB1FF-1694-4BED-A3D3-46CDF5185F6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5BC3F8-983F-4480-8D3A-94C27CC8EC8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B9792-2CB5-42EA-B7D4-E08DA9BB3D56}" type="slidenum">
              <a:rPr lang="en-US" smtClean="0"/>
              <a:t>‹#›</a:t>
            </a:fld>
            <a:endParaRPr lang="en-US"/>
          </a:p>
        </p:txBody>
      </p:sp>
    </p:spTree>
    <p:extLst>
      <p:ext uri="{BB962C8B-B14F-4D97-AF65-F5344CB8AC3E}">
        <p14:creationId xmlns:p14="http://schemas.microsoft.com/office/powerpoint/2010/main" val="90928141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TestAverage1.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F984-16DB-4E13-8D3F-FC0A587F743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DB11231-A18B-4693-A447-19A5B38738D9}"/>
              </a:ext>
            </a:extLst>
          </p:cNvPr>
          <p:cNvSpPr>
            <a:spLocks noGrp="1"/>
          </p:cNvSpPr>
          <p:nvPr>
            <p:ph idx="1"/>
          </p:nvPr>
        </p:nvSpPr>
        <p:spPr/>
        <p:txBody>
          <a:bodyPr/>
          <a:lstStyle/>
          <a:p>
            <a:endParaRPr lang="en-US" dirty="0"/>
          </a:p>
          <a:p>
            <a:endParaRPr lang="en-US" dirty="0"/>
          </a:p>
          <a:p>
            <a:pPr marL="457188" lvl="1" indent="0">
              <a:buNone/>
            </a:pPr>
            <a:r>
              <a:rPr lang="en-US" dirty="0"/>
              <a:t>			</a:t>
            </a:r>
            <a:r>
              <a:rPr lang="en-US" sz="4800" b="1" dirty="0">
                <a:solidFill>
                  <a:srgbClr val="FF0000"/>
                </a:solidFill>
              </a:rPr>
              <a:t>Loops</a:t>
            </a:r>
          </a:p>
          <a:p>
            <a:pPr marL="457188" lvl="1" indent="0">
              <a:buNone/>
            </a:pPr>
            <a:endParaRPr lang="en-US" sz="4800" b="1" dirty="0">
              <a:solidFill>
                <a:srgbClr val="FF0000"/>
              </a:solidFill>
            </a:endParaRPr>
          </a:p>
        </p:txBody>
      </p:sp>
    </p:spTree>
    <p:extLst>
      <p:ext uri="{BB962C8B-B14F-4D97-AF65-F5344CB8AC3E}">
        <p14:creationId xmlns:p14="http://schemas.microsoft.com/office/powerpoint/2010/main" val="196947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01391F1-467D-4C08-ABB9-CC9EE6762444}"/>
              </a:ext>
            </a:extLst>
          </p:cNvPr>
          <p:cNvSpPr txBox="1">
            <a:spLocks noGrp="1"/>
          </p:cNvSpPr>
          <p:nvPr>
            <p:ph type="title"/>
          </p:nvPr>
        </p:nvSpPr>
        <p:spPr>
          <a:xfrm>
            <a:off x="228600" y="609600"/>
            <a:ext cx="8229600" cy="1096962"/>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Notes on Increment and Decrement</a:t>
            </a:r>
          </a:p>
        </p:txBody>
      </p:sp>
      <p:sp>
        <p:nvSpPr>
          <p:cNvPr id="11267" name="Content Placeholder 2">
            <a:extLst>
              <a:ext uri="{FF2B5EF4-FFF2-40B4-BE49-F238E27FC236}">
                <a16:creationId xmlns:a16="http://schemas.microsoft.com/office/drawing/2014/main" id="{2B4380F5-2E3A-4BEF-AC14-2F38C49D3F91}"/>
              </a:ext>
            </a:extLst>
          </p:cNvPr>
          <p:cNvSpPr>
            <a:spLocks noGrp="1" noChangeArrowheads="1"/>
          </p:cNvSpPr>
          <p:nvPr>
            <p:ph type="body" idx="1"/>
          </p:nvPr>
        </p:nvSpPr>
        <p:spPr>
          <a:xfrm>
            <a:off x="447675" y="1573213"/>
            <a:ext cx="8229600" cy="4525962"/>
          </a:xfrm>
        </p:spPr>
        <p:txBody>
          <a:bodyPr/>
          <a:lstStyle/>
          <a:p>
            <a:pPr marL="525463" indent="-423863">
              <a:defRPr/>
            </a:pPr>
            <a:r>
              <a:rPr lang="en-US" altLang="en-US" sz="2800" dirty="0"/>
              <a:t>Can be used in expressions:</a:t>
            </a:r>
          </a:p>
          <a:p>
            <a:pPr lvl="1" indent="198438">
              <a:buFontTx/>
              <a:buNone/>
              <a:defRPr/>
            </a:pPr>
            <a:r>
              <a:rPr lang="en-US" altLang="en-US" sz="2400" dirty="0">
                <a:latin typeface="Courier New" panose="02070309020205020404" pitchFamily="49" charset="0"/>
              </a:rPr>
              <a:t>result = num1++ + --num2;</a:t>
            </a:r>
          </a:p>
          <a:p>
            <a:pPr marL="525463" indent="-423863">
              <a:defRPr/>
            </a:pPr>
            <a:r>
              <a:rPr lang="en-US" altLang="en-US" sz="2800" dirty="0"/>
              <a:t>Must be applied to something that has a location in memory. Cannot have:</a:t>
            </a:r>
          </a:p>
          <a:p>
            <a:pPr lvl="1" indent="198438">
              <a:buFontTx/>
              <a:buNone/>
              <a:defRPr/>
            </a:pPr>
            <a:r>
              <a:rPr lang="en-US" altLang="en-US" sz="2400" dirty="0">
                <a:latin typeface="Courier New" panose="02070309020205020404" pitchFamily="49" charset="0"/>
              </a:rPr>
              <a:t>result = (num1 + num2)++;</a:t>
            </a:r>
          </a:p>
          <a:p>
            <a:pPr marL="525463" indent="-423863">
              <a:defRPr/>
            </a:pPr>
            <a:r>
              <a:rPr lang="en-US" altLang="en-US" sz="2800" dirty="0"/>
              <a:t>Can be used in relational expressions:</a:t>
            </a:r>
          </a:p>
          <a:p>
            <a:pPr lvl="1" indent="198438">
              <a:buClr>
                <a:schemeClr val="tx1"/>
              </a:buClr>
              <a:buFontTx/>
              <a:buNone/>
              <a:defRPr/>
            </a:pPr>
            <a:r>
              <a:rPr lang="en-US" altLang="en-US" sz="2400" dirty="0">
                <a:latin typeface="Courier New" panose="02070309020205020404" pitchFamily="49" charset="0"/>
              </a:rPr>
              <a:t>if (++</a:t>
            </a:r>
            <a:r>
              <a:rPr lang="en-US" altLang="en-US" sz="2400" dirty="0" err="1">
                <a:latin typeface="Courier New" panose="02070309020205020404" pitchFamily="49" charset="0"/>
              </a:rPr>
              <a:t>num</a:t>
            </a:r>
            <a:r>
              <a:rPr lang="en-US" altLang="en-US" sz="2400" dirty="0">
                <a:latin typeface="Courier New" panose="02070309020205020404" pitchFamily="49" charset="0"/>
              </a:rPr>
              <a:t> &gt; limit)</a:t>
            </a:r>
          </a:p>
          <a:p>
            <a:pPr marL="950913" lvl="1" indent="-9525">
              <a:buClr>
                <a:schemeClr val="tx1"/>
              </a:buClr>
              <a:buFontTx/>
              <a:buNone/>
              <a:defRPr/>
            </a:pPr>
            <a:r>
              <a:rPr lang="en-US" altLang="en-US" sz="2400" dirty="0"/>
              <a:t>pre- and post-operations will cause different comparisons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2E97DC2D-3311-4B6B-9176-ABF71FA6FE3B}"/>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Introduction to Loops: The </a:t>
            </a:r>
            <a:r>
              <a:rPr lang="en-US" altLang="en-US" sz="3400" dirty="0">
                <a:latin typeface="Courier New" panose="02070309020205020404" pitchFamily="49" charset="0"/>
                <a:cs typeface="Courier New" panose="02070309020205020404" pitchFamily="49" charset="0"/>
              </a:rPr>
              <a:t>while</a:t>
            </a:r>
            <a:r>
              <a:rPr lang="en-US" altLang="en-US" sz="3400" dirty="0"/>
              <a:t> Loop</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B1E51993-C746-48C7-93D9-648AD4B86969}"/>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5.2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88265" y="533400"/>
            <a:ext cx="8763000" cy="1066800"/>
          </a:xfrm>
          <a:noFill/>
        </p:spPr>
        <p:txBody>
          <a:bodyPr/>
          <a:lstStyle/>
          <a:p>
            <a:r>
              <a:rPr lang="en-US" altLang="en-US" sz="3600" b="1" i="0" dirty="0"/>
              <a:t>Motivations</a:t>
            </a:r>
          </a:p>
        </p:txBody>
      </p:sp>
      <p:sp>
        <p:nvSpPr>
          <p:cNvPr id="4100" name="Rectangle 3"/>
          <p:cNvSpPr>
            <a:spLocks noGrp="1" noChangeArrowheads="1"/>
          </p:cNvSpPr>
          <p:nvPr>
            <p:ph type="body" idx="1"/>
          </p:nvPr>
        </p:nvSpPr>
        <p:spPr>
          <a:xfrm>
            <a:off x="141514" y="1600200"/>
            <a:ext cx="8683625" cy="4114800"/>
          </a:xfrm>
          <a:noFill/>
        </p:spPr>
        <p:txBody>
          <a:bodyPr/>
          <a:lstStyle/>
          <a:p>
            <a:pPr algn="just">
              <a:lnSpc>
                <a:spcPct val="90000"/>
              </a:lnSpc>
              <a:buClr>
                <a:srgbClr val="D76213"/>
              </a:buClr>
              <a:buFont typeface="Wingdings" panose="05000000000000000000" pitchFamily="2" charset="2"/>
              <a:buChar char="Ø"/>
            </a:pPr>
            <a:r>
              <a:rPr lang="en-US" altLang="en-US" sz="2500" dirty="0"/>
              <a:t>Suppose that you need to print a string (e.g., "Welcome to C++!") a </a:t>
            </a:r>
            <a:r>
              <a:rPr lang="en-US" altLang="en-US" sz="2500" dirty="0">
                <a:solidFill>
                  <a:srgbClr val="FF0000"/>
                </a:solidFill>
              </a:rPr>
              <a:t>hundred times</a:t>
            </a:r>
            <a:r>
              <a:rPr lang="en-US" altLang="en-US" sz="2500" dirty="0"/>
              <a:t>. It would be tedious to have to write the following statement a hundred times:</a:t>
            </a:r>
          </a:p>
          <a:p>
            <a:pPr marL="0" indent="0" algn="just">
              <a:lnSpc>
                <a:spcPct val="90000"/>
              </a:lnSpc>
              <a:buFont typeface="Monotype Sorts" pitchFamily="2" charset="2"/>
              <a:buNone/>
            </a:pPr>
            <a:endParaRPr lang="en-US" altLang="en-US" sz="2500" u="sng" dirty="0"/>
          </a:p>
          <a:p>
            <a:pPr marL="0" indent="0" algn="just">
              <a:lnSpc>
                <a:spcPct val="90000"/>
              </a:lnSpc>
              <a:buFont typeface="Monotype Sorts" pitchFamily="2" charset="2"/>
              <a:buNone/>
            </a:pPr>
            <a:endParaRPr lang="en-US" altLang="en-US" sz="2500" dirty="0"/>
          </a:p>
          <a:p>
            <a:pPr marL="0" indent="0" algn="just">
              <a:lnSpc>
                <a:spcPct val="90000"/>
              </a:lnSpc>
              <a:buFont typeface="Monotype Sorts" pitchFamily="2" charset="2"/>
              <a:buNone/>
            </a:pPr>
            <a:endParaRPr lang="en-US" altLang="en-US" sz="2500" dirty="0"/>
          </a:p>
          <a:p>
            <a:pPr marL="0" indent="0" algn="just">
              <a:lnSpc>
                <a:spcPct val="90000"/>
              </a:lnSpc>
              <a:buFont typeface="Monotype Sorts" pitchFamily="2" charset="2"/>
              <a:buNone/>
            </a:pPr>
            <a:endParaRPr lang="en-US" altLang="en-US" sz="2500" dirty="0"/>
          </a:p>
          <a:p>
            <a:pPr marL="0" indent="0" algn="just">
              <a:lnSpc>
                <a:spcPct val="90000"/>
              </a:lnSpc>
              <a:buFont typeface="Monotype Sorts" pitchFamily="2" charset="2"/>
              <a:buNone/>
            </a:pPr>
            <a:endParaRPr lang="en-US" altLang="en-US" sz="2500" dirty="0"/>
          </a:p>
        </p:txBody>
      </p:sp>
      <p:sp>
        <p:nvSpPr>
          <p:cNvPr id="2" name="Rectangle 1"/>
          <p:cNvSpPr/>
          <p:nvPr/>
        </p:nvSpPr>
        <p:spPr bwMode="auto">
          <a:xfrm>
            <a:off x="1802765" y="3505200"/>
            <a:ext cx="5334000" cy="11430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just">
              <a:lnSpc>
                <a:spcPct val="90000"/>
              </a:lnSpc>
            </a:pPr>
            <a:endParaRPr lang="en-US" altLang="en-US" sz="2400" dirty="0"/>
          </a:p>
          <a:p>
            <a:pPr algn="just">
              <a:lnSpc>
                <a:spcPct val="90000"/>
              </a:lnSpc>
            </a:pPr>
            <a:r>
              <a:rPr lang="en-US" altLang="en-US" sz="2400" dirty="0" err="1"/>
              <a:t>Cout</a:t>
            </a:r>
            <a:r>
              <a:rPr lang="en-US" altLang="en-US" sz="2400" dirty="0"/>
              <a:t> &lt;&lt; ("Welcome to C++!");</a:t>
            </a:r>
          </a:p>
        </p:txBody>
      </p:sp>
      <p:sp>
        <p:nvSpPr>
          <p:cNvPr id="8"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latin typeface="Calibri" panose="020F0502020204030204"/>
              </a:rPr>
              <a:t>Liang, Introduction to Java Programming, 11th Edition, (c) 2018 Pearson Education, Inc. All rights reserved.</a:t>
            </a:r>
          </a:p>
        </p:txBody>
      </p:sp>
    </p:spTree>
    <p:extLst>
      <p:ext uri="{BB962C8B-B14F-4D97-AF65-F5344CB8AC3E}">
        <p14:creationId xmlns:p14="http://schemas.microsoft.com/office/powerpoint/2010/main" val="109864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88265" y="533400"/>
            <a:ext cx="8763000" cy="1066800"/>
          </a:xfrm>
          <a:noFill/>
        </p:spPr>
        <p:txBody>
          <a:bodyPr/>
          <a:lstStyle/>
          <a:p>
            <a:r>
              <a:rPr lang="en-US" altLang="en-US" sz="3600" b="1" i="0" dirty="0"/>
              <a:t>Motivations</a:t>
            </a:r>
          </a:p>
        </p:txBody>
      </p:sp>
      <p:sp>
        <p:nvSpPr>
          <p:cNvPr id="3" name="Cloud 2"/>
          <p:cNvSpPr/>
          <p:nvPr/>
        </p:nvSpPr>
        <p:spPr bwMode="auto">
          <a:xfrm>
            <a:off x="1156983" y="2667000"/>
            <a:ext cx="6781800" cy="1905000"/>
          </a:xfrm>
          <a:prstGeom prst="cloud">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a:lnSpc>
                <a:spcPct val="90000"/>
              </a:lnSpc>
            </a:pPr>
            <a:endParaRPr lang="en-US" altLang="en-US" sz="2400" dirty="0"/>
          </a:p>
          <a:p>
            <a:pPr algn="just">
              <a:lnSpc>
                <a:spcPct val="90000"/>
              </a:lnSpc>
            </a:pPr>
            <a:r>
              <a:rPr lang="en-US" altLang="en-US" sz="2400" dirty="0"/>
              <a:t> </a:t>
            </a:r>
            <a:r>
              <a:rPr lang="en-US" altLang="en-US" sz="2500" dirty="0">
                <a:solidFill>
                  <a:srgbClr val="FF0000"/>
                </a:solidFill>
              </a:rPr>
              <a:t>How do you solve this problem?</a:t>
            </a:r>
          </a:p>
        </p:txBody>
      </p:sp>
      <p:sp>
        <p:nvSpPr>
          <p:cNvPr id="8"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latin typeface="Calibri" panose="020F0502020204030204"/>
              </a:rPr>
              <a:t>Liang, Introduction to Java Programming, 11th Edition, (c) 2018 Pearson Education, Inc. All rights reserved.</a:t>
            </a:r>
          </a:p>
        </p:txBody>
      </p:sp>
    </p:spTree>
    <p:extLst>
      <p:ext uri="{BB962C8B-B14F-4D97-AF65-F5344CB8AC3E}">
        <p14:creationId xmlns:p14="http://schemas.microsoft.com/office/powerpoint/2010/main" val="256323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88265" y="533400"/>
            <a:ext cx="8763000" cy="1066800"/>
          </a:xfrm>
          <a:noFill/>
        </p:spPr>
        <p:txBody>
          <a:bodyPr/>
          <a:lstStyle/>
          <a:p>
            <a:r>
              <a:rPr lang="en-US" altLang="en-US" sz="3600" b="1" i="0" dirty="0"/>
              <a:t>Motivations</a:t>
            </a:r>
          </a:p>
        </p:txBody>
      </p:sp>
      <p:sp>
        <p:nvSpPr>
          <p:cNvPr id="4100" name="Rectangle 3"/>
          <p:cNvSpPr>
            <a:spLocks noGrp="1" noChangeArrowheads="1"/>
          </p:cNvSpPr>
          <p:nvPr>
            <p:ph type="body" idx="1"/>
          </p:nvPr>
        </p:nvSpPr>
        <p:spPr>
          <a:xfrm>
            <a:off x="141514" y="1600200"/>
            <a:ext cx="8683625" cy="4114800"/>
          </a:xfrm>
          <a:noFill/>
        </p:spPr>
        <p:txBody>
          <a:bodyPr/>
          <a:lstStyle/>
          <a:p>
            <a:pPr marL="0" indent="0" algn="just">
              <a:lnSpc>
                <a:spcPct val="90000"/>
              </a:lnSpc>
              <a:buFont typeface="Monotype Sorts" pitchFamily="2" charset="2"/>
              <a:buNone/>
            </a:pPr>
            <a:endParaRPr lang="en-US" altLang="en-US" sz="2500" u="sng" dirty="0"/>
          </a:p>
          <a:p>
            <a:pPr marL="0" indent="0" algn="just">
              <a:lnSpc>
                <a:spcPct val="90000"/>
              </a:lnSpc>
              <a:buFont typeface="Monotype Sorts" pitchFamily="2" charset="2"/>
              <a:buNone/>
            </a:pPr>
            <a:endParaRPr lang="en-US" altLang="en-US" sz="2500" dirty="0"/>
          </a:p>
          <a:p>
            <a:pPr marL="0" indent="0" algn="just">
              <a:lnSpc>
                <a:spcPct val="90000"/>
              </a:lnSpc>
              <a:buFont typeface="Monotype Sorts" pitchFamily="2" charset="2"/>
              <a:buNone/>
            </a:pPr>
            <a:endParaRPr lang="en-US" altLang="en-US" sz="2500" dirty="0"/>
          </a:p>
          <a:p>
            <a:pPr marL="0" indent="0" algn="just">
              <a:lnSpc>
                <a:spcPct val="90000"/>
              </a:lnSpc>
              <a:buFont typeface="Monotype Sorts" pitchFamily="2" charset="2"/>
              <a:buNone/>
            </a:pPr>
            <a:endParaRPr lang="en-US" altLang="en-US" sz="2500" dirty="0"/>
          </a:p>
          <a:p>
            <a:pPr marL="0" indent="0" algn="just">
              <a:lnSpc>
                <a:spcPct val="90000"/>
              </a:lnSpc>
              <a:buFont typeface="Monotype Sorts" pitchFamily="2" charset="2"/>
              <a:buNone/>
            </a:pPr>
            <a:endParaRPr lang="en-US" altLang="en-US" sz="2500" dirty="0"/>
          </a:p>
        </p:txBody>
      </p:sp>
      <p:sp>
        <p:nvSpPr>
          <p:cNvPr id="2" name="Rectangle 1"/>
          <p:cNvSpPr/>
          <p:nvPr/>
        </p:nvSpPr>
        <p:spPr bwMode="auto">
          <a:xfrm>
            <a:off x="2170747" y="2318657"/>
            <a:ext cx="4598035" cy="31242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just">
              <a:lnSpc>
                <a:spcPct val="90000"/>
              </a:lnSpc>
            </a:pPr>
            <a:endParaRPr lang="en-US" altLang="en-US" sz="3200" b="1" dirty="0">
              <a:solidFill>
                <a:srgbClr val="FF0000"/>
              </a:solidFill>
            </a:endParaRPr>
          </a:p>
          <a:p>
            <a:pPr algn="just">
              <a:lnSpc>
                <a:spcPct val="90000"/>
              </a:lnSpc>
            </a:pPr>
            <a:r>
              <a:rPr lang="en-US" altLang="en-US" sz="3200" b="1" dirty="0">
                <a:solidFill>
                  <a:srgbClr val="FF0000"/>
                </a:solidFill>
              </a:rPr>
              <a:t>	while</a:t>
            </a:r>
            <a:r>
              <a:rPr lang="en-US" altLang="en-US" sz="3200" b="1" dirty="0"/>
              <a:t> loop</a:t>
            </a:r>
          </a:p>
          <a:p>
            <a:pPr algn="just">
              <a:lnSpc>
                <a:spcPct val="90000"/>
              </a:lnSpc>
            </a:pPr>
            <a:endParaRPr lang="en-US" altLang="en-US" sz="3200" b="1" dirty="0"/>
          </a:p>
          <a:p>
            <a:pPr algn="just">
              <a:lnSpc>
                <a:spcPct val="90000"/>
              </a:lnSpc>
            </a:pPr>
            <a:r>
              <a:rPr lang="en-US" altLang="en-US" sz="3200" b="1" dirty="0">
                <a:solidFill>
                  <a:srgbClr val="FF0000"/>
                </a:solidFill>
              </a:rPr>
              <a:t>	do-while</a:t>
            </a:r>
            <a:r>
              <a:rPr lang="en-US" altLang="en-US" sz="3200" b="1" dirty="0"/>
              <a:t> loop</a:t>
            </a:r>
          </a:p>
          <a:p>
            <a:pPr algn="just">
              <a:lnSpc>
                <a:spcPct val="90000"/>
              </a:lnSpc>
            </a:pPr>
            <a:endParaRPr lang="en-US" altLang="en-US" sz="3200" b="1" dirty="0"/>
          </a:p>
          <a:p>
            <a:pPr algn="just">
              <a:lnSpc>
                <a:spcPct val="90000"/>
              </a:lnSpc>
            </a:pPr>
            <a:r>
              <a:rPr lang="en-US" altLang="en-US" sz="3200" b="1" dirty="0">
                <a:solidFill>
                  <a:srgbClr val="FF0000"/>
                </a:solidFill>
              </a:rPr>
              <a:t>	for</a:t>
            </a:r>
            <a:r>
              <a:rPr lang="en-US" altLang="en-US" sz="3200" b="1" dirty="0"/>
              <a:t> loop</a:t>
            </a:r>
          </a:p>
        </p:txBody>
      </p:sp>
      <p:sp>
        <p:nvSpPr>
          <p:cNvPr id="7"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latin typeface="Calibri" panose="020F0502020204030204"/>
              </a:rPr>
              <a:t>Liang, Introduction to Java Programming, 11th Edition, (c) 2018 Pearson Education, Inc. All rights reserved.</a:t>
            </a:r>
          </a:p>
        </p:txBody>
      </p:sp>
    </p:spTree>
    <p:extLst>
      <p:ext uri="{BB962C8B-B14F-4D97-AF65-F5344CB8AC3E}">
        <p14:creationId xmlns:p14="http://schemas.microsoft.com/office/powerpoint/2010/main" val="124531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88265" y="533400"/>
            <a:ext cx="8763000" cy="1066800"/>
          </a:xfrm>
          <a:noFill/>
        </p:spPr>
        <p:txBody>
          <a:bodyPr/>
          <a:lstStyle/>
          <a:p>
            <a:r>
              <a:rPr lang="en-US" altLang="en-US" sz="3600" b="1" i="0" dirty="0"/>
              <a:t>Motivations</a:t>
            </a:r>
          </a:p>
        </p:txBody>
      </p:sp>
      <p:sp>
        <p:nvSpPr>
          <p:cNvPr id="4100" name="Rectangle 3"/>
          <p:cNvSpPr>
            <a:spLocks noGrp="1" noChangeArrowheads="1"/>
          </p:cNvSpPr>
          <p:nvPr>
            <p:ph type="body" idx="1"/>
          </p:nvPr>
        </p:nvSpPr>
        <p:spPr>
          <a:xfrm>
            <a:off x="141514" y="1600200"/>
            <a:ext cx="8683625" cy="4114800"/>
          </a:xfrm>
          <a:noFill/>
        </p:spPr>
        <p:txBody>
          <a:bodyPr/>
          <a:lstStyle/>
          <a:p>
            <a:pPr marL="0" indent="0" algn="just">
              <a:lnSpc>
                <a:spcPct val="90000"/>
              </a:lnSpc>
              <a:buFont typeface="Monotype Sorts" pitchFamily="2" charset="2"/>
              <a:buNone/>
            </a:pPr>
            <a:endParaRPr lang="en-US" altLang="en-US" sz="2500" u="sng" dirty="0"/>
          </a:p>
          <a:p>
            <a:pPr marL="0" indent="0" algn="just">
              <a:lnSpc>
                <a:spcPct val="90000"/>
              </a:lnSpc>
              <a:buFont typeface="Monotype Sorts" pitchFamily="2" charset="2"/>
              <a:buNone/>
            </a:pPr>
            <a:endParaRPr lang="en-US" altLang="en-US" sz="2500" dirty="0"/>
          </a:p>
          <a:p>
            <a:pPr marL="0" indent="0" algn="just">
              <a:lnSpc>
                <a:spcPct val="90000"/>
              </a:lnSpc>
              <a:buFont typeface="Monotype Sorts" pitchFamily="2" charset="2"/>
              <a:buNone/>
            </a:pPr>
            <a:endParaRPr lang="en-US" altLang="en-US" sz="2500" dirty="0"/>
          </a:p>
          <a:p>
            <a:pPr marL="0" indent="0" algn="just">
              <a:lnSpc>
                <a:spcPct val="90000"/>
              </a:lnSpc>
              <a:buFont typeface="Monotype Sorts" pitchFamily="2" charset="2"/>
              <a:buNone/>
            </a:pPr>
            <a:endParaRPr lang="en-US" altLang="en-US" sz="2500" dirty="0"/>
          </a:p>
          <a:p>
            <a:pPr marL="0" indent="0" algn="just">
              <a:lnSpc>
                <a:spcPct val="90000"/>
              </a:lnSpc>
              <a:buFont typeface="Monotype Sorts" pitchFamily="2" charset="2"/>
              <a:buNone/>
            </a:pPr>
            <a:endParaRPr lang="en-US" altLang="en-US" sz="2500" dirty="0"/>
          </a:p>
        </p:txBody>
      </p:sp>
      <p:sp>
        <p:nvSpPr>
          <p:cNvPr id="2" name="Rectangle 1"/>
          <p:cNvSpPr/>
          <p:nvPr/>
        </p:nvSpPr>
        <p:spPr bwMode="auto">
          <a:xfrm>
            <a:off x="2248865" y="2835728"/>
            <a:ext cx="4598035" cy="1643743"/>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just">
              <a:lnSpc>
                <a:spcPct val="90000"/>
              </a:lnSpc>
            </a:pPr>
            <a:endParaRPr lang="en-US" altLang="en-US" sz="3200" b="1" dirty="0">
              <a:solidFill>
                <a:srgbClr val="FF0000"/>
              </a:solidFill>
            </a:endParaRPr>
          </a:p>
          <a:p>
            <a:pPr algn="just">
              <a:lnSpc>
                <a:spcPct val="90000"/>
              </a:lnSpc>
            </a:pPr>
            <a:r>
              <a:rPr lang="en-US" altLang="en-US" sz="3200" b="1" dirty="0">
                <a:solidFill>
                  <a:srgbClr val="FF0000"/>
                </a:solidFill>
              </a:rPr>
              <a:t>	while</a:t>
            </a:r>
            <a:r>
              <a:rPr lang="en-US" altLang="en-US" sz="3200" b="1" dirty="0"/>
              <a:t> loop</a:t>
            </a:r>
          </a:p>
          <a:p>
            <a:pPr algn="just">
              <a:lnSpc>
                <a:spcPct val="90000"/>
              </a:lnSpc>
            </a:pPr>
            <a:endParaRPr lang="en-US" altLang="en-US" sz="3200" b="1" dirty="0"/>
          </a:p>
        </p:txBody>
      </p:sp>
      <p:sp>
        <p:nvSpPr>
          <p:cNvPr id="6"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latin typeface="Calibri" panose="020F0502020204030204"/>
              </a:rPr>
              <a:t>Liang, Introduction to Java Programming, 11th Edition, (c) 2018 Pearson Education, Inc. All rights reserved.</a:t>
            </a:r>
          </a:p>
        </p:txBody>
      </p:sp>
    </p:spTree>
    <p:extLst>
      <p:ext uri="{BB962C8B-B14F-4D97-AF65-F5344CB8AC3E}">
        <p14:creationId xmlns:p14="http://schemas.microsoft.com/office/powerpoint/2010/main" val="340095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52400" y="711962"/>
            <a:ext cx="8142288" cy="665163"/>
          </a:xfrm>
        </p:spPr>
        <p:txBody>
          <a:bodyPr/>
          <a:lstStyle/>
          <a:p>
            <a:r>
              <a:rPr lang="en-US" altLang="en-US" sz="3600" b="1" i="0" dirty="0"/>
              <a:t>Introducing </a:t>
            </a:r>
            <a:r>
              <a:rPr lang="en-US" altLang="en-US" sz="3600" b="1" i="0" dirty="0">
                <a:solidFill>
                  <a:srgbClr val="FF0000"/>
                </a:solidFill>
              </a:rPr>
              <a:t>while</a:t>
            </a:r>
            <a:r>
              <a:rPr lang="en-US" altLang="en-US" sz="3600" b="1" i="0" dirty="0"/>
              <a:t> Loops</a:t>
            </a:r>
          </a:p>
        </p:txBody>
      </p:sp>
      <p:sp>
        <p:nvSpPr>
          <p:cNvPr id="7172"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
          <p:cNvSpPr/>
          <p:nvPr/>
        </p:nvSpPr>
        <p:spPr bwMode="auto">
          <a:xfrm>
            <a:off x="547383" y="2362836"/>
            <a:ext cx="8001000" cy="2506662"/>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Text Box 6"/>
          <p:cNvSpPr txBox="1">
            <a:spLocks noChangeArrowheads="1"/>
          </p:cNvSpPr>
          <p:nvPr/>
        </p:nvSpPr>
        <p:spPr bwMode="auto">
          <a:xfrm>
            <a:off x="762000" y="2646671"/>
            <a:ext cx="778638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b="1" dirty="0" err="1">
                <a:solidFill>
                  <a:schemeClr val="accent4"/>
                </a:solidFill>
                <a:latin typeface="Courier New" pitchFamily="49" charset="0"/>
              </a:rPr>
              <a:t>int</a:t>
            </a:r>
            <a:r>
              <a:rPr lang="en-US" b="1" dirty="0">
                <a:solidFill>
                  <a:schemeClr val="accent4"/>
                </a:solidFill>
                <a:latin typeface="Courier New" pitchFamily="49" charset="0"/>
              </a:rPr>
              <a:t> count = 0;</a:t>
            </a:r>
          </a:p>
          <a:p>
            <a:pPr>
              <a:defRPr/>
            </a:pPr>
            <a:r>
              <a:rPr lang="en-US" b="1" dirty="0">
                <a:solidFill>
                  <a:srgbClr val="00B050"/>
                </a:solidFill>
                <a:latin typeface="Courier New" pitchFamily="49" charset="0"/>
              </a:rPr>
              <a:t>while</a:t>
            </a:r>
            <a:r>
              <a:rPr lang="en-US" b="1" dirty="0">
                <a:solidFill>
                  <a:schemeClr val="accent4"/>
                </a:solidFill>
                <a:latin typeface="Courier New" pitchFamily="49" charset="0"/>
              </a:rPr>
              <a:t> (count &lt; 100) {</a:t>
            </a:r>
          </a:p>
          <a:p>
            <a:pPr>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cout</a:t>
            </a:r>
            <a:r>
              <a:rPr lang="en-US" b="1" dirty="0">
                <a:solidFill>
                  <a:schemeClr val="accent4"/>
                </a:solidFill>
                <a:latin typeface="Courier New" pitchFamily="49" charset="0"/>
              </a:rPr>
              <a:t> &lt;&lt; "Welcome to C++";</a:t>
            </a:r>
          </a:p>
          <a:p>
            <a:pPr>
              <a:defRPr/>
            </a:pPr>
            <a:r>
              <a:rPr lang="en-US" b="1" dirty="0">
                <a:solidFill>
                  <a:schemeClr val="accent4"/>
                </a:solidFill>
                <a:latin typeface="Courier New" pitchFamily="49" charset="0"/>
              </a:rPr>
              <a:t>  count++;</a:t>
            </a:r>
          </a:p>
          <a:p>
            <a:pPr>
              <a:defRPr/>
            </a:pPr>
            <a:r>
              <a:rPr lang="en-US" b="1" dirty="0">
                <a:solidFill>
                  <a:schemeClr val="accent4"/>
                </a:solidFill>
                <a:latin typeface="Courier New" pitchFamily="49" charset="0"/>
              </a:rPr>
              <a:t>}</a:t>
            </a:r>
          </a:p>
        </p:txBody>
      </p:sp>
      <p:sp>
        <p:nvSpPr>
          <p:cNvPr id="12"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latin typeface="Calibri" panose="020F0502020204030204"/>
              </a:rPr>
              <a:t>Liang, Introduction to Java Programming, 11th Edition, (c) 2018 Pearson Education, Inc. All rights reserved.</a:t>
            </a:r>
          </a:p>
        </p:txBody>
      </p:sp>
    </p:spTree>
    <p:extLst>
      <p:ext uri="{BB962C8B-B14F-4D97-AF65-F5344CB8AC3E}">
        <p14:creationId xmlns:p14="http://schemas.microsoft.com/office/powerpoint/2010/main" val="48590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52400" y="711962"/>
            <a:ext cx="8142288" cy="665163"/>
          </a:xfrm>
        </p:spPr>
        <p:txBody>
          <a:bodyPr/>
          <a:lstStyle/>
          <a:p>
            <a:r>
              <a:rPr lang="en-US" altLang="en-US" sz="3600" b="1" i="0" dirty="0"/>
              <a:t>Introducing </a:t>
            </a:r>
            <a:r>
              <a:rPr lang="en-US" altLang="en-US" sz="3600" b="1" i="0" dirty="0">
                <a:solidFill>
                  <a:srgbClr val="FF0000"/>
                </a:solidFill>
              </a:rPr>
              <a:t>while</a:t>
            </a:r>
            <a:r>
              <a:rPr lang="en-US" altLang="en-US" sz="3600" b="1" i="0" dirty="0"/>
              <a:t> Loops</a:t>
            </a:r>
          </a:p>
        </p:txBody>
      </p:sp>
      <p:sp>
        <p:nvSpPr>
          <p:cNvPr id="7172"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6"/>
          <p:cNvSpPr txBox="1">
            <a:spLocks noChangeArrowheads="1"/>
          </p:cNvSpPr>
          <p:nvPr/>
        </p:nvSpPr>
        <p:spPr bwMode="auto">
          <a:xfrm>
            <a:off x="389217" y="1550898"/>
            <a:ext cx="7996995" cy="193833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b="1" dirty="0" err="1">
                <a:solidFill>
                  <a:schemeClr val="accent4"/>
                </a:solidFill>
                <a:latin typeface="Courier New" pitchFamily="49" charset="0"/>
              </a:rPr>
              <a:t>int</a:t>
            </a:r>
            <a:r>
              <a:rPr lang="en-US" b="1" dirty="0">
                <a:solidFill>
                  <a:schemeClr val="accent4"/>
                </a:solidFill>
                <a:latin typeface="Courier New" pitchFamily="49" charset="0"/>
              </a:rPr>
              <a:t> count = 0;</a:t>
            </a:r>
          </a:p>
          <a:p>
            <a:pPr>
              <a:defRPr/>
            </a:pPr>
            <a:r>
              <a:rPr lang="en-US" b="1" dirty="0">
                <a:solidFill>
                  <a:srgbClr val="00B050"/>
                </a:solidFill>
                <a:latin typeface="Courier New" pitchFamily="49" charset="0"/>
              </a:rPr>
              <a:t>while</a:t>
            </a:r>
            <a:r>
              <a:rPr lang="en-US" b="1" dirty="0">
                <a:solidFill>
                  <a:schemeClr val="accent4"/>
                </a:solidFill>
                <a:latin typeface="Courier New" pitchFamily="49" charset="0"/>
              </a:rPr>
              <a:t> (count &lt; 100) {</a:t>
            </a:r>
          </a:p>
          <a:p>
            <a:pPr>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cout</a:t>
            </a:r>
            <a:r>
              <a:rPr lang="en-US" b="1" dirty="0">
                <a:solidFill>
                  <a:schemeClr val="accent4"/>
                </a:solidFill>
                <a:latin typeface="Courier New" pitchFamily="49" charset="0"/>
              </a:rPr>
              <a:t> &lt;&lt; "Welcome to C++";</a:t>
            </a:r>
          </a:p>
          <a:p>
            <a:pPr>
              <a:defRPr/>
            </a:pPr>
            <a:r>
              <a:rPr lang="en-US" b="1" dirty="0">
                <a:solidFill>
                  <a:schemeClr val="accent4"/>
                </a:solidFill>
                <a:latin typeface="Courier New" pitchFamily="49" charset="0"/>
              </a:rPr>
              <a:t>  count++;</a:t>
            </a:r>
          </a:p>
          <a:p>
            <a:pPr>
              <a:defRPr/>
            </a:pPr>
            <a:r>
              <a:rPr lang="en-US" b="1" dirty="0">
                <a:solidFill>
                  <a:schemeClr val="accent4"/>
                </a:solidFill>
                <a:latin typeface="Courier New" pitchFamily="49" charset="0"/>
              </a:rPr>
              <a:t>}</a:t>
            </a:r>
          </a:p>
        </p:txBody>
      </p:sp>
      <p:sp>
        <p:nvSpPr>
          <p:cNvPr id="8" name="Rectangle 3"/>
          <p:cNvSpPr txBox="1">
            <a:spLocks noChangeArrowheads="1"/>
          </p:cNvSpPr>
          <p:nvPr/>
        </p:nvSpPr>
        <p:spPr bwMode="auto">
          <a:xfrm>
            <a:off x="304800" y="5486490"/>
            <a:ext cx="85344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0"/>
              </a:spcBef>
              <a:defRPr/>
            </a:pPr>
            <a:r>
              <a:rPr lang="en-US" sz="2000" b="1" dirty="0">
                <a:solidFill>
                  <a:srgbClr val="FF0000"/>
                </a:solidFill>
                <a:latin typeface="Courier New" pitchFamily="49" charset="0"/>
              </a:rPr>
              <a:t>if</a:t>
            </a:r>
            <a:r>
              <a:rPr lang="en-US" altLang="en-US" sz="2000" dirty="0"/>
              <a:t> statement executes only once if the condition is true.</a:t>
            </a:r>
          </a:p>
          <a:p>
            <a:pPr>
              <a:spcBef>
                <a:spcPct val="100000"/>
              </a:spcBef>
              <a:defRPr/>
            </a:pPr>
            <a:r>
              <a:rPr lang="en-US" sz="2000" b="1" dirty="0">
                <a:solidFill>
                  <a:srgbClr val="FF0000"/>
                </a:solidFill>
                <a:latin typeface="Courier New" pitchFamily="49" charset="0"/>
              </a:rPr>
              <a:t>while</a:t>
            </a:r>
            <a:r>
              <a:rPr lang="en-US" altLang="en-US" sz="2000" dirty="0"/>
              <a:t> statement keeps on iterating until the condition becomes false.</a:t>
            </a:r>
          </a:p>
        </p:txBody>
      </p:sp>
      <p:sp>
        <p:nvSpPr>
          <p:cNvPr id="9" name="Text Box 6"/>
          <p:cNvSpPr txBox="1">
            <a:spLocks noChangeArrowheads="1"/>
          </p:cNvSpPr>
          <p:nvPr/>
        </p:nvSpPr>
        <p:spPr bwMode="auto">
          <a:xfrm>
            <a:off x="387040" y="3518694"/>
            <a:ext cx="7994818" cy="193833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b="1" dirty="0" err="1">
                <a:solidFill>
                  <a:schemeClr val="accent4"/>
                </a:solidFill>
                <a:latin typeface="Courier New" pitchFamily="49" charset="0"/>
              </a:rPr>
              <a:t>int</a:t>
            </a:r>
            <a:r>
              <a:rPr lang="en-US" b="1" dirty="0">
                <a:solidFill>
                  <a:schemeClr val="accent4"/>
                </a:solidFill>
                <a:latin typeface="Courier New" pitchFamily="49" charset="0"/>
              </a:rPr>
              <a:t> count = 0;</a:t>
            </a:r>
          </a:p>
          <a:p>
            <a:pPr>
              <a:defRPr/>
            </a:pPr>
            <a:r>
              <a:rPr lang="en-US" b="1" dirty="0">
                <a:solidFill>
                  <a:srgbClr val="00B050"/>
                </a:solidFill>
                <a:latin typeface="Courier New" pitchFamily="49" charset="0"/>
              </a:rPr>
              <a:t>if</a:t>
            </a:r>
            <a:r>
              <a:rPr lang="en-US" b="1" dirty="0">
                <a:solidFill>
                  <a:schemeClr val="accent4"/>
                </a:solidFill>
                <a:latin typeface="Courier New" pitchFamily="49" charset="0"/>
              </a:rPr>
              <a:t> (count &lt; 100) {</a:t>
            </a:r>
          </a:p>
          <a:p>
            <a:pPr>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cout</a:t>
            </a:r>
            <a:r>
              <a:rPr lang="en-US" b="1" dirty="0">
                <a:solidFill>
                  <a:schemeClr val="accent4"/>
                </a:solidFill>
                <a:latin typeface="Courier New" pitchFamily="49" charset="0"/>
              </a:rPr>
              <a:t> &lt;&lt; "Welcome to C++";</a:t>
            </a:r>
          </a:p>
          <a:p>
            <a:pPr>
              <a:defRPr/>
            </a:pPr>
            <a:r>
              <a:rPr lang="en-US" b="1" dirty="0">
                <a:solidFill>
                  <a:schemeClr val="accent4"/>
                </a:solidFill>
                <a:latin typeface="Courier New" pitchFamily="49" charset="0"/>
              </a:rPr>
              <a:t>  count++;</a:t>
            </a:r>
          </a:p>
          <a:p>
            <a:pPr>
              <a:defRPr/>
            </a:pPr>
            <a:r>
              <a:rPr lang="en-US" b="1" dirty="0">
                <a:solidFill>
                  <a:schemeClr val="accent4"/>
                </a:solidFill>
                <a:latin typeface="Courier New" pitchFamily="49" charset="0"/>
              </a:rPr>
              <a:t>}</a:t>
            </a:r>
          </a:p>
        </p:txBody>
      </p:sp>
      <p:sp>
        <p:nvSpPr>
          <p:cNvPr id="11"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latin typeface="Calibri" panose="020F0502020204030204"/>
              </a:rPr>
              <a:t>Liang, Introduction to Java Programming, 11th Edition, (c) 2018 Pearson Education, Inc. All rights reserved.</a:t>
            </a:r>
          </a:p>
        </p:txBody>
      </p:sp>
    </p:spTree>
    <p:extLst>
      <p:ext uri="{BB962C8B-B14F-4D97-AF65-F5344CB8AC3E}">
        <p14:creationId xmlns:p14="http://schemas.microsoft.com/office/powerpoint/2010/main" val="386207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14768B-61B4-47FB-B19D-6EC1A748A14D}"/>
              </a:ext>
            </a:extLst>
          </p:cNvPr>
          <p:cNvSpPr txBox="1">
            <a:spLocks noGrp="1"/>
          </p:cNvSpPr>
          <p:nvPr>
            <p:ph type="title"/>
          </p:nvPr>
        </p:nvSpPr>
        <p:spPr>
          <a:xfrm>
            <a:off x="152400" y="791355"/>
            <a:ext cx="8229600" cy="5635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Introduction to Loops: The </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a:t>
            </a:r>
          </a:p>
        </p:txBody>
      </p:sp>
      <p:sp>
        <p:nvSpPr>
          <p:cNvPr id="13315" name="Content Placeholder 2">
            <a:extLst>
              <a:ext uri="{FF2B5EF4-FFF2-40B4-BE49-F238E27FC236}">
                <a16:creationId xmlns:a16="http://schemas.microsoft.com/office/drawing/2014/main" id="{61454384-C89D-4877-84A8-30AB1AF600EB}"/>
              </a:ext>
            </a:extLst>
          </p:cNvPr>
          <p:cNvSpPr>
            <a:spLocks noGrp="1" noChangeArrowheads="1"/>
          </p:cNvSpPr>
          <p:nvPr>
            <p:ph type="body" idx="1"/>
          </p:nvPr>
        </p:nvSpPr>
        <p:spPr>
          <a:xfrm>
            <a:off x="457200" y="1573213"/>
            <a:ext cx="8229600" cy="4525962"/>
          </a:xfrm>
        </p:spPr>
        <p:txBody>
          <a:bodyPr/>
          <a:lstStyle/>
          <a:p>
            <a:pPr marL="525463" indent="-423863">
              <a:defRPr/>
            </a:pPr>
            <a:endParaRPr lang="en-US" altLang="en-US" sz="2800" u="sng" dirty="0"/>
          </a:p>
          <a:p>
            <a:pPr marL="525463" indent="-423863">
              <a:defRPr/>
            </a:pPr>
            <a:r>
              <a:rPr lang="en-US" altLang="en-US" sz="2800" u="sng" dirty="0"/>
              <a:t>Loop</a:t>
            </a:r>
            <a:r>
              <a:rPr lang="en-US" altLang="en-US" sz="2800" dirty="0"/>
              <a:t>: a control structure that causes a statement or statements to repeat</a:t>
            </a:r>
          </a:p>
          <a:p>
            <a:pPr marL="525463" indent="-423863">
              <a:defRPr/>
            </a:pPr>
            <a:endParaRPr lang="en-US" altLang="en-US" sz="2800" dirty="0"/>
          </a:p>
          <a:p>
            <a:pPr marL="525463" indent="-423863">
              <a:defRPr/>
            </a:pPr>
            <a:r>
              <a:rPr lang="en-US" altLang="en-US" sz="2800" dirty="0"/>
              <a:t>General format of the </a:t>
            </a:r>
            <a:r>
              <a:rPr lang="en-US" altLang="en-US" sz="2800" dirty="0">
                <a:latin typeface="Courier New" panose="02070309020205020404" pitchFamily="49" charset="0"/>
              </a:rPr>
              <a:t>while</a:t>
            </a:r>
            <a:r>
              <a:rPr lang="en-US" altLang="en-US" sz="2800" dirty="0"/>
              <a:t> loop:</a:t>
            </a:r>
          </a:p>
          <a:p>
            <a:pPr lvl="1" indent="188913">
              <a:buFontTx/>
              <a:buNone/>
              <a:defRPr/>
            </a:pPr>
            <a:r>
              <a:rPr lang="en-US" altLang="en-US" sz="2400" dirty="0">
                <a:latin typeface="Courier New" panose="02070309020205020404" pitchFamily="49" charset="0"/>
              </a:rPr>
              <a:t>while (</a:t>
            </a:r>
            <a:r>
              <a:rPr lang="en-US" altLang="en-US" sz="2400" i="1" dirty="0">
                <a:latin typeface="Courier New" panose="02070309020205020404" pitchFamily="49" charset="0"/>
              </a:rPr>
              <a:t>expression</a:t>
            </a:r>
            <a:r>
              <a:rPr lang="en-US" altLang="en-US" sz="2400" dirty="0">
                <a:latin typeface="Courier New" panose="02070309020205020404" pitchFamily="49" charset="0"/>
              </a:rPr>
              <a:t>)</a:t>
            </a:r>
          </a:p>
          <a:p>
            <a:pPr lvl="1" indent="1085850">
              <a:buFontTx/>
              <a:buNone/>
              <a:defRPr/>
            </a:pPr>
            <a:r>
              <a:rPr lang="en-US" altLang="en-US" sz="2400" i="1" dirty="0">
                <a:latin typeface="Courier New" panose="02070309020205020404" pitchFamily="49" charset="0"/>
              </a:rPr>
              <a:t>statement</a:t>
            </a:r>
            <a:r>
              <a:rPr lang="en-US" altLang="en-US" sz="2400" dirty="0">
                <a:latin typeface="Courier New" panose="02070309020205020404" pitchFamily="49" charset="0"/>
              </a:rPr>
              <a:t>;</a:t>
            </a:r>
            <a:endParaRPr lang="en-US" altLang="en-US" sz="2400" dirty="0"/>
          </a:p>
          <a:p>
            <a:pPr marL="525463" indent="-423863">
              <a:defRPr/>
            </a:pPr>
            <a:r>
              <a:rPr lang="en-US" altLang="en-US" sz="2800" i="1" dirty="0">
                <a:latin typeface="Courier New" panose="02070309020205020404" pitchFamily="49" charset="0"/>
              </a:rPr>
              <a:t>statement</a:t>
            </a:r>
            <a:r>
              <a:rPr lang="en-US" altLang="en-US" sz="2800" dirty="0">
                <a:latin typeface="Courier New" panose="02070309020205020404" pitchFamily="49" charset="0"/>
              </a:rPr>
              <a:t>;</a:t>
            </a:r>
            <a:r>
              <a:rPr lang="en-US" altLang="en-US" sz="2800" dirty="0"/>
              <a:t> can also be a block of statements enclosed in </a:t>
            </a:r>
            <a:r>
              <a:rPr lang="en-US" altLang="en-US" sz="2800" dirty="0">
                <a:latin typeface="Courier New" panose="02070309020205020404" pitchFamily="49" charset="0"/>
              </a:rPr>
              <a:t>{ }</a:t>
            </a:r>
          </a:p>
          <a:p>
            <a:pPr>
              <a:defRPr/>
            </a:pPr>
            <a:endParaRPr lang="en-US" altLang="en-US" sz="2800" dirty="0"/>
          </a:p>
        </p:txBody>
      </p:sp>
    </p:spTree>
    <p:extLst>
      <p:ext uri="{BB962C8B-B14F-4D97-AF65-F5344CB8AC3E}">
        <p14:creationId xmlns:p14="http://schemas.microsoft.com/office/powerpoint/2010/main" val="3657615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1A4C6B0-082A-4EFB-837A-C491F6A60C67}"/>
              </a:ext>
            </a:extLst>
          </p:cNvPr>
          <p:cNvSpPr txBox="1">
            <a:spLocks noGrp="1"/>
          </p:cNvSpPr>
          <p:nvPr>
            <p:ph type="title"/>
          </p:nvPr>
        </p:nvSpPr>
        <p:spPr>
          <a:xfrm>
            <a:off x="0" y="914400"/>
            <a:ext cx="8229600" cy="4746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 – How It Works</a:t>
            </a:r>
          </a:p>
        </p:txBody>
      </p:sp>
      <p:sp>
        <p:nvSpPr>
          <p:cNvPr id="14339" name="Content Placeholder 2">
            <a:extLst>
              <a:ext uri="{FF2B5EF4-FFF2-40B4-BE49-F238E27FC236}">
                <a16:creationId xmlns:a16="http://schemas.microsoft.com/office/drawing/2014/main" id="{833230F9-F5FA-4426-90E8-EB82601550FE}"/>
              </a:ext>
            </a:extLst>
          </p:cNvPr>
          <p:cNvSpPr>
            <a:spLocks noGrp="1" noChangeArrowheads="1"/>
          </p:cNvSpPr>
          <p:nvPr>
            <p:ph type="body" idx="1"/>
          </p:nvPr>
        </p:nvSpPr>
        <p:spPr>
          <a:xfrm>
            <a:off x="447675" y="1582738"/>
            <a:ext cx="8229600" cy="4525962"/>
          </a:xfrm>
        </p:spPr>
        <p:txBody>
          <a:bodyPr/>
          <a:lstStyle/>
          <a:p>
            <a:pPr lvl="1">
              <a:buClr>
                <a:srgbClr val="3333CC"/>
              </a:buClr>
              <a:buFontTx/>
              <a:buNone/>
              <a:defRPr/>
            </a:pPr>
            <a:endParaRPr lang="en-US" altLang="en-US" sz="2400" dirty="0">
              <a:latin typeface="Courier New" panose="02070309020205020404" pitchFamily="49" charset="0"/>
            </a:endParaRPr>
          </a:p>
          <a:p>
            <a:pPr lvl="1">
              <a:buClr>
                <a:srgbClr val="3333CC"/>
              </a:buClr>
              <a:buFontTx/>
              <a:buNone/>
              <a:defRPr/>
            </a:pPr>
            <a:r>
              <a:rPr lang="en-US" altLang="en-US" sz="2400" dirty="0">
                <a:latin typeface="Courier New" panose="02070309020205020404" pitchFamily="49" charset="0"/>
              </a:rPr>
              <a:t>while (</a:t>
            </a:r>
            <a:r>
              <a:rPr lang="en-US" altLang="en-US" sz="2400" i="1" dirty="0">
                <a:latin typeface="Courier New" panose="02070309020205020404" pitchFamily="49" charset="0"/>
              </a:rPr>
              <a:t>expression</a:t>
            </a:r>
            <a:r>
              <a:rPr lang="en-US" altLang="en-US" sz="2400" dirty="0">
                <a:latin typeface="Courier New" panose="02070309020205020404" pitchFamily="49" charset="0"/>
              </a:rPr>
              <a:t>)</a:t>
            </a:r>
          </a:p>
          <a:p>
            <a:pPr lvl="1">
              <a:buClr>
                <a:srgbClr val="3333CC"/>
              </a:buClr>
              <a:buFontTx/>
              <a:buNone/>
              <a:defRPr/>
            </a:pPr>
            <a:r>
              <a:rPr lang="en-US" altLang="en-US" sz="2400" dirty="0">
                <a:latin typeface="Courier New" panose="02070309020205020404" pitchFamily="49" charset="0"/>
              </a:rPr>
              <a:t>		   </a:t>
            </a:r>
            <a:r>
              <a:rPr lang="en-US" altLang="en-US" sz="2400" i="1" dirty="0">
                <a:latin typeface="Courier New" panose="02070309020205020404" pitchFamily="49" charset="0"/>
              </a:rPr>
              <a:t>statement</a:t>
            </a:r>
            <a:r>
              <a:rPr lang="en-US" altLang="en-US" sz="2400" dirty="0">
                <a:latin typeface="Courier New" panose="02070309020205020404" pitchFamily="49" charset="0"/>
              </a:rPr>
              <a:t>;</a:t>
            </a:r>
          </a:p>
          <a:p>
            <a:pPr lvl="1">
              <a:buClr>
                <a:srgbClr val="3333CC"/>
              </a:buClr>
              <a:buFontTx/>
              <a:buNone/>
              <a:defRPr/>
            </a:pPr>
            <a:endParaRPr lang="en-US" altLang="en-US" sz="2400" dirty="0"/>
          </a:p>
          <a:p>
            <a:pPr marL="525463" indent="-423863">
              <a:defRPr/>
            </a:pPr>
            <a:r>
              <a:rPr lang="en-US" altLang="en-US" sz="2800" i="1" dirty="0">
                <a:latin typeface="Courier New" panose="02070309020205020404" pitchFamily="49" charset="0"/>
              </a:rPr>
              <a:t>expression</a:t>
            </a:r>
            <a:r>
              <a:rPr lang="en-US" altLang="en-US" sz="2800" dirty="0"/>
              <a:t> is evaluated</a:t>
            </a:r>
          </a:p>
          <a:p>
            <a:pPr marL="931863" lvl="1" indent="-373063">
              <a:defRPr/>
            </a:pPr>
            <a:r>
              <a:rPr lang="en-US" altLang="en-US" sz="2400" dirty="0"/>
              <a:t>if </a:t>
            </a:r>
            <a:r>
              <a:rPr lang="en-US" altLang="en-US" sz="2400" dirty="0">
                <a:latin typeface="Courier New" panose="02070309020205020404" pitchFamily="49" charset="0"/>
              </a:rPr>
              <a:t>true</a:t>
            </a:r>
            <a:r>
              <a:rPr lang="en-US" altLang="en-US" sz="2400" dirty="0"/>
              <a:t>, then </a:t>
            </a:r>
            <a:r>
              <a:rPr lang="en-US" altLang="en-US" sz="2400" i="1" dirty="0">
                <a:latin typeface="Courier New" panose="02070309020205020404" pitchFamily="49" charset="0"/>
              </a:rPr>
              <a:t>statement</a:t>
            </a:r>
            <a:r>
              <a:rPr lang="en-US" altLang="en-US" sz="2400" dirty="0"/>
              <a:t> is executed, and </a:t>
            </a:r>
            <a:r>
              <a:rPr lang="en-US" altLang="en-US" sz="2400" i="1" dirty="0">
                <a:latin typeface="Courier New" panose="02070309020205020404" pitchFamily="49" charset="0"/>
              </a:rPr>
              <a:t>expression</a:t>
            </a:r>
            <a:r>
              <a:rPr lang="en-US" altLang="en-US" sz="2400" dirty="0"/>
              <a:t> is evaluated again</a:t>
            </a:r>
          </a:p>
          <a:p>
            <a:pPr marL="931863" lvl="1" indent="-373063">
              <a:defRPr/>
            </a:pPr>
            <a:r>
              <a:rPr lang="en-US" altLang="en-US" sz="2400" dirty="0"/>
              <a:t>if </a:t>
            </a:r>
            <a:r>
              <a:rPr lang="en-US" altLang="en-US" sz="2400" dirty="0">
                <a:latin typeface="Courier New" panose="02070309020205020404" pitchFamily="49" charset="0"/>
              </a:rPr>
              <a:t>false</a:t>
            </a:r>
            <a:r>
              <a:rPr lang="en-US" altLang="en-US" sz="2400" dirty="0"/>
              <a:t>, then the loop is finished and program statements following </a:t>
            </a:r>
            <a:r>
              <a:rPr lang="en-US" altLang="en-US" sz="2400" i="1" dirty="0">
                <a:latin typeface="Courier New" panose="02070309020205020404" pitchFamily="49" charset="0"/>
              </a:rPr>
              <a:t>statement</a:t>
            </a:r>
            <a:r>
              <a:rPr lang="en-US" altLang="en-US" sz="2400" dirty="0"/>
              <a:t> execute</a:t>
            </a:r>
          </a:p>
          <a:p>
            <a:pPr>
              <a:defRPr/>
            </a:pPr>
            <a:endParaRPr lang="en-US" altLang="en-US" sz="2800" dirty="0"/>
          </a:p>
        </p:txBody>
      </p:sp>
    </p:spTree>
    <p:extLst>
      <p:ext uri="{BB962C8B-B14F-4D97-AF65-F5344CB8AC3E}">
        <p14:creationId xmlns:p14="http://schemas.microsoft.com/office/powerpoint/2010/main" val="13877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4CFC3AB-F091-421F-91E2-016353A20D94}"/>
              </a:ext>
            </a:extLst>
          </p:cNvPr>
          <p:cNvSpPr txBox="1">
            <a:spLocks noGrp="1"/>
          </p:cNvSpPr>
          <p:nvPr>
            <p:ph type="title"/>
          </p:nvPr>
        </p:nvSpPr>
        <p:spPr>
          <a:xfrm>
            <a:off x="76200" y="609600"/>
            <a:ext cx="8143875" cy="1096962"/>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Increment and Decrement Operators</a:t>
            </a:r>
          </a:p>
        </p:txBody>
      </p:sp>
      <p:sp>
        <p:nvSpPr>
          <p:cNvPr id="5123" name="Rectangle 3">
            <a:extLst>
              <a:ext uri="{FF2B5EF4-FFF2-40B4-BE49-F238E27FC236}">
                <a16:creationId xmlns:a16="http://schemas.microsoft.com/office/drawing/2014/main" id="{177D7CE3-6315-4E51-97E2-ECB5C028B47A}"/>
              </a:ext>
            </a:extLst>
          </p:cNvPr>
          <p:cNvSpPr>
            <a:spLocks noGrp="1" noChangeArrowheads="1"/>
          </p:cNvSpPr>
          <p:nvPr>
            <p:ph type="body" idx="1"/>
          </p:nvPr>
        </p:nvSpPr>
        <p:spPr>
          <a:xfrm>
            <a:off x="447675" y="1573213"/>
            <a:ext cx="8229600" cy="4525962"/>
          </a:xfrm>
        </p:spPr>
        <p:txBody>
          <a:bodyPr/>
          <a:lstStyle/>
          <a:p>
            <a:pPr marL="525463" indent="-423863">
              <a:spcBef>
                <a:spcPts val="2300"/>
              </a:spcBef>
              <a:defRPr/>
            </a:pPr>
            <a:r>
              <a:rPr lang="en-US" altLang="en-US" sz="2800" dirty="0"/>
              <a:t>++ is the increment operator. </a:t>
            </a:r>
            <a:br>
              <a:rPr lang="en-US" altLang="en-US" sz="2800" dirty="0"/>
            </a:br>
            <a:r>
              <a:rPr lang="en-US" altLang="en-US" sz="2800" dirty="0"/>
              <a:t>It adds one to a variable.</a:t>
            </a:r>
          </a:p>
          <a:p>
            <a:pPr marL="101600" indent="431800">
              <a:spcBef>
                <a:spcPts val="2300"/>
              </a:spcBef>
              <a:buFont typeface="Arial"/>
              <a:buNone/>
              <a:defRPr/>
            </a:pPr>
            <a:r>
              <a:rPr lang="en-US" altLang="en-US" dirty="0" err="1">
                <a:latin typeface="Courier New" panose="02070309020205020404" pitchFamily="49" charset="0"/>
              </a:rPr>
              <a:t>val</a:t>
            </a:r>
            <a:r>
              <a:rPr lang="en-US" altLang="en-US" dirty="0">
                <a:latin typeface="Courier New" panose="02070309020205020404" pitchFamily="49" charset="0"/>
              </a:rPr>
              <a:t>++; </a:t>
            </a:r>
            <a:r>
              <a:rPr lang="en-US" altLang="en-US" dirty="0"/>
              <a:t>is the same as </a:t>
            </a:r>
            <a:r>
              <a:rPr lang="en-US" altLang="en-US" dirty="0" err="1">
                <a:latin typeface="Courier New" panose="02070309020205020404" pitchFamily="49" charset="0"/>
              </a:rPr>
              <a:t>val</a:t>
            </a:r>
            <a:r>
              <a:rPr lang="en-US" altLang="en-US" dirty="0">
                <a:latin typeface="Courier New" panose="02070309020205020404" pitchFamily="49" charset="0"/>
              </a:rPr>
              <a:t> = </a:t>
            </a:r>
            <a:r>
              <a:rPr lang="en-US" altLang="en-US" dirty="0" err="1">
                <a:latin typeface="Courier New" panose="02070309020205020404" pitchFamily="49" charset="0"/>
              </a:rPr>
              <a:t>val</a:t>
            </a:r>
            <a:r>
              <a:rPr lang="en-US" altLang="en-US" dirty="0">
                <a:latin typeface="Courier New" panose="02070309020205020404" pitchFamily="49" charset="0"/>
              </a:rPr>
              <a:t> + 1;</a:t>
            </a:r>
          </a:p>
          <a:p>
            <a:pPr marL="525463" indent="-423863">
              <a:defRPr/>
            </a:pPr>
            <a:r>
              <a:rPr lang="en-US" altLang="en-US" sz="2800" dirty="0"/>
              <a:t>++ can be used before (prefix) or after (postfix) a variable:</a:t>
            </a:r>
          </a:p>
          <a:p>
            <a:pPr lvl="1" indent="-200025">
              <a:spcBef>
                <a:spcPts val="2300"/>
              </a:spcBef>
              <a:buClr>
                <a:schemeClr val="tx1"/>
              </a:buClr>
              <a:buFontTx/>
              <a:buNone/>
              <a:defRPr/>
            </a:pPr>
            <a:r>
              <a:rPr lang="en-US" altLang="en-US" sz="2400" dirty="0">
                <a:latin typeface="Courier New" panose="02070309020205020404" pitchFamily="49" charset="0"/>
              </a:rPr>
              <a:t>++</a:t>
            </a:r>
            <a:r>
              <a:rPr lang="en-US" altLang="en-US" sz="2400" dirty="0" err="1">
                <a:latin typeface="Courier New" panose="02070309020205020404" pitchFamily="49" charset="0"/>
              </a:rPr>
              <a:t>val</a:t>
            </a:r>
            <a:r>
              <a:rPr lang="en-US" altLang="en-US" sz="2400" dirty="0">
                <a:latin typeface="Courier New" panose="02070309020205020404" pitchFamily="49" charset="0"/>
              </a:rPr>
              <a:t>;     </a:t>
            </a:r>
            <a:r>
              <a:rPr lang="en-US" altLang="en-US" sz="2400" dirty="0" err="1">
                <a:latin typeface="Courier New" panose="02070309020205020404" pitchFamily="49" charset="0"/>
              </a:rPr>
              <a:t>val</a:t>
            </a:r>
            <a:r>
              <a:rPr lang="en-US" altLang="en-US" sz="2400" dirty="0">
                <a:latin typeface="Courier New" panose="02070309020205020404" pitchFamily="49" charset="0"/>
              </a:rPr>
              <a:t>++;</a:t>
            </a:r>
          </a:p>
          <a:p>
            <a:pPr eaLnBrk="1" hangingPunct="1">
              <a:defRPr/>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4768D55-D147-4B11-B07A-D0372ECE8AF5}"/>
              </a:ext>
            </a:extLst>
          </p:cNvPr>
          <p:cNvSpPr txBox="1">
            <a:spLocks noGrp="1"/>
          </p:cNvSpPr>
          <p:nvPr>
            <p:ph type="title"/>
          </p:nvPr>
        </p:nvSpPr>
        <p:spPr>
          <a:xfrm>
            <a:off x="228600" y="545915"/>
            <a:ext cx="8229600" cy="1096962"/>
          </a:xfrm>
        </p:spPr>
        <p:txBody>
          <a:bodyPr/>
          <a:lstStyle/>
          <a:p>
            <a:pPr eaLnBrk="1" hangingPunct="1">
              <a:spcBef>
                <a:spcPct val="0"/>
              </a:spcBef>
              <a:buFont typeface="Times New Roman" panose="02020603050405020304" pitchFamily="18" charset="0"/>
              <a:buNone/>
            </a:pPr>
            <a:r>
              <a:rPr lang="en-US" altLang="en-US" sz="3600" b="1" i="0" dirty="0">
                <a:cs typeface="Times New Roman" panose="02020603050405020304" pitchFamily="18" charset="0"/>
                <a:sym typeface="Times New Roman" panose="02020603050405020304" pitchFamily="18" charset="0"/>
              </a:rPr>
              <a:t>The while loop Flowchart</a:t>
            </a:r>
          </a:p>
        </p:txBody>
      </p:sp>
      <p:grpSp>
        <p:nvGrpSpPr>
          <p:cNvPr id="36867" name="Group 16">
            <a:extLst>
              <a:ext uri="{FF2B5EF4-FFF2-40B4-BE49-F238E27FC236}">
                <a16:creationId xmlns:a16="http://schemas.microsoft.com/office/drawing/2014/main" id="{A0299D34-78D7-4079-898C-FBCCD8197E6C}"/>
              </a:ext>
            </a:extLst>
          </p:cNvPr>
          <p:cNvGrpSpPr>
            <a:grpSpLocks/>
          </p:cNvGrpSpPr>
          <p:nvPr/>
        </p:nvGrpSpPr>
        <p:grpSpPr bwMode="auto">
          <a:xfrm>
            <a:off x="2362200" y="1763713"/>
            <a:ext cx="4419600" cy="4408487"/>
            <a:chOff x="1968" y="775"/>
            <a:chExt cx="2784" cy="2777"/>
          </a:xfrm>
        </p:grpSpPr>
        <p:sp>
          <p:nvSpPr>
            <p:cNvPr id="36868" name="Rectangle 5">
              <a:extLst>
                <a:ext uri="{FF2B5EF4-FFF2-40B4-BE49-F238E27FC236}">
                  <a16:creationId xmlns:a16="http://schemas.microsoft.com/office/drawing/2014/main" id="{057B4E27-B315-4827-A538-EE1C406A485E}"/>
                </a:ext>
              </a:extLst>
            </p:cNvPr>
            <p:cNvSpPr>
              <a:spLocks noChangeArrowheads="1"/>
            </p:cNvSpPr>
            <p:nvPr/>
          </p:nvSpPr>
          <p:spPr bwMode="auto">
            <a:xfrm rot="2701371">
              <a:off x="2016" y="1728"/>
              <a:ext cx="720" cy="720"/>
            </a:xfrm>
            <a:prstGeom prst="rect">
              <a:avLst/>
            </a:prstGeom>
            <a:solidFill>
              <a:srgbClr val="BBE0E3"/>
            </a:solidFill>
            <a:ln w="9525">
              <a:solidFill>
                <a:schemeClr val="tx1"/>
              </a:solidFill>
              <a:miter lim="800000"/>
              <a:headEnd/>
              <a:tailEnd/>
            </a:ln>
          </p:spPr>
          <p:txBody>
            <a:bodyPr rot="10800000" vert="eaVert" wrap="none" anchor="ctr"/>
            <a:lstStyle>
              <a:lvl1pPr>
                <a:defRPr sz="2000">
                  <a:solidFill>
                    <a:schemeClr val="tx1"/>
                  </a:solidFill>
                  <a:latin typeface="Times New Roman" panose="02020603050405020304" pitchFamily="18" charset="0"/>
                  <a:cs typeface="Arial" panose="020B0604020202020204" pitchFamily="34" charset="0"/>
                </a:defRPr>
              </a:lvl1pPr>
              <a:lvl2pPr marL="742950" indent="-285750">
                <a:defRPr sz="2000">
                  <a:solidFill>
                    <a:schemeClr val="tx1"/>
                  </a:solidFill>
                  <a:latin typeface="Times New Roman" panose="02020603050405020304" pitchFamily="18" charset="0"/>
                  <a:cs typeface="Arial" panose="020B0604020202020204" pitchFamily="34" charset="0"/>
                </a:defRPr>
              </a:lvl2pPr>
              <a:lvl3pPr marL="1143000" indent="-228600">
                <a:defRPr sz="2000">
                  <a:solidFill>
                    <a:schemeClr val="tx1"/>
                  </a:solidFill>
                  <a:latin typeface="Times New Roman" panose="02020603050405020304" pitchFamily="18" charset="0"/>
                  <a:cs typeface="Arial" panose="020B0604020202020204" pitchFamily="34" charset="0"/>
                </a:defRPr>
              </a:lvl3pPr>
              <a:lvl4pPr marL="1600200" indent="-228600">
                <a:defRPr sz="2000">
                  <a:solidFill>
                    <a:schemeClr val="tx1"/>
                  </a:solidFill>
                  <a:latin typeface="Times New Roman" panose="02020603050405020304" pitchFamily="18" charset="0"/>
                  <a:cs typeface="Arial" panose="020B0604020202020204" pitchFamily="34" charset="0"/>
                </a:defRPr>
              </a:lvl4pPr>
              <a:lvl5pPr marL="2057400" indent="-22860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endParaRPr lang="en-US" altLang="en-US" sz="1800"/>
            </a:p>
          </p:txBody>
        </p:sp>
        <p:sp>
          <p:nvSpPr>
            <p:cNvPr id="36869" name="Rectangle 6">
              <a:extLst>
                <a:ext uri="{FF2B5EF4-FFF2-40B4-BE49-F238E27FC236}">
                  <a16:creationId xmlns:a16="http://schemas.microsoft.com/office/drawing/2014/main" id="{5016EDFB-C1CC-4DD1-A4A0-64B05D83A5B3}"/>
                </a:ext>
              </a:extLst>
            </p:cNvPr>
            <p:cNvSpPr>
              <a:spLocks noChangeArrowheads="1"/>
            </p:cNvSpPr>
            <p:nvPr/>
          </p:nvSpPr>
          <p:spPr bwMode="auto">
            <a:xfrm>
              <a:off x="3552" y="1968"/>
              <a:ext cx="1200" cy="240"/>
            </a:xfrm>
            <a:prstGeom prst="rect">
              <a:avLst/>
            </a:prstGeom>
            <a:solidFill>
              <a:srgbClr val="BBE0E3"/>
            </a:solidFill>
            <a:ln w="9525">
              <a:solidFill>
                <a:schemeClr val="tx1"/>
              </a:solidFill>
              <a:miter lim="800000"/>
              <a:headEnd/>
              <a:tailEnd/>
            </a:ln>
          </p:spPr>
          <p:txBody>
            <a:bodyPr wrap="none" anchor="ctr"/>
            <a:lstStyle>
              <a:lvl1pPr>
                <a:defRPr sz="2000">
                  <a:solidFill>
                    <a:schemeClr val="tx1"/>
                  </a:solidFill>
                  <a:latin typeface="Times New Roman" panose="02020603050405020304" pitchFamily="18" charset="0"/>
                  <a:cs typeface="Arial" panose="020B0604020202020204" pitchFamily="34" charset="0"/>
                </a:defRPr>
              </a:lvl1pPr>
              <a:lvl2pPr marL="742950" indent="-285750">
                <a:defRPr sz="2000">
                  <a:solidFill>
                    <a:schemeClr val="tx1"/>
                  </a:solidFill>
                  <a:latin typeface="Times New Roman" panose="02020603050405020304" pitchFamily="18" charset="0"/>
                  <a:cs typeface="Arial" panose="020B0604020202020204" pitchFamily="34" charset="0"/>
                </a:defRPr>
              </a:lvl2pPr>
              <a:lvl3pPr marL="1143000" indent="-228600">
                <a:defRPr sz="2000">
                  <a:solidFill>
                    <a:schemeClr val="tx1"/>
                  </a:solidFill>
                  <a:latin typeface="Times New Roman" panose="02020603050405020304" pitchFamily="18" charset="0"/>
                  <a:cs typeface="Arial" panose="020B0604020202020204" pitchFamily="34" charset="0"/>
                </a:defRPr>
              </a:lvl3pPr>
              <a:lvl4pPr marL="1600200" indent="-228600">
                <a:defRPr sz="2000">
                  <a:solidFill>
                    <a:schemeClr val="tx1"/>
                  </a:solidFill>
                  <a:latin typeface="Times New Roman" panose="02020603050405020304" pitchFamily="18" charset="0"/>
                  <a:cs typeface="Arial" panose="020B0604020202020204" pitchFamily="34" charset="0"/>
                </a:defRPr>
              </a:lvl4pPr>
              <a:lvl5pPr marL="2057400" indent="-22860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a:t>statement(s)</a:t>
              </a:r>
            </a:p>
          </p:txBody>
        </p:sp>
        <p:sp>
          <p:nvSpPr>
            <p:cNvPr id="36870" name="Text Box 8">
              <a:extLst>
                <a:ext uri="{FF2B5EF4-FFF2-40B4-BE49-F238E27FC236}">
                  <a16:creationId xmlns:a16="http://schemas.microsoft.com/office/drawing/2014/main" id="{42822E38-BD31-4FB4-A54E-9F8EFAFE2B41}"/>
                </a:ext>
              </a:extLst>
            </p:cNvPr>
            <p:cNvSpPr txBox="1">
              <a:spLocks noChangeArrowheads="1"/>
            </p:cNvSpPr>
            <p:nvPr/>
          </p:nvSpPr>
          <p:spPr bwMode="auto">
            <a:xfrm>
              <a:off x="3024" y="177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cs typeface="Arial" panose="020B0604020202020204" pitchFamily="34" charset="0"/>
                </a:defRPr>
              </a:lvl1pPr>
              <a:lvl2pPr marL="742950" indent="-285750">
                <a:defRPr sz="2000">
                  <a:solidFill>
                    <a:schemeClr val="tx1"/>
                  </a:solidFill>
                  <a:latin typeface="Times New Roman" panose="02020603050405020304" pitchFamily="18" charset="0"/>
                  <a:cs typeface="Arial" panose="020B0604020202020204" pitchFamily="34" charset="0"/>
                </a:defRPr>
              </a:lvl2pPr>
              <a:lvl3pPr marL="1143000" indent="-228600">
                <a:defRPr sz="2000">
                  <a:solidFill>
                    <a:schemeClr val="tx1"/>
                  </a:solidFill>
                  <a:latin typeface="Times New Roman" panose="02020603050405020304" pitchFamily="18" charset="0"/>
                  <a:cs typeface="Arial" panose="020B0604020202020204" pitchFamily="34" charset="0"/>
                </a:defRPr>
              </a:lvl3pPr>
              <a:lvl4pPr marL="1600200" indent="-228600">
                <a:defRPr sz="2000">
                  <a:solidFill>
                    <a:schemeClr val="tx1"/>
                  </a:solidFill>
                  <a:latin typeface="Times New Roman" panose="02020603050405020304" pitchFamily="18" charset="0"/>
                  <a:cs typeface="Arial" panose="020B0604020202020204" pitchFamily="34" charset="0"/>
                </a:defRPr>
              </a:lvl4pPr>
              <a:lvl5pPr marL="2057400" indent="-22860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a:t>true</a:t>
              </a:r>
            </a:p>
          </p:txBody>
        </p:sp>
        <p:sp>
          <p:nvSpPr>
            <p:cNvPr id="36871" name="Line 9">
              <a:extLst>
                <a:ext uri="{FF2B5EF4-FFF2-40B4-BE49-F238E27FC236}">
                  <a16:creationId xmlns:a16="http://schemas.microsoft.com/office/drawing/2014/main" id="{53EA2DF2-FC4E-4F5F-8BEF-A93783C61CC2}"/>
                </a:ext>
              </a:extLst>
            </p:cNvPr>
            <p:cNvSpPr>
              <a:spLocks noChangeShapeType="1"/>
            </p:cNvSpPr>
            <p:nvPr/>
          </p:nvSpPr>
          <p:spPr bwMode="auto">
            <a:xfrm>
              <a:off x="2400" y="2640"/>
              <a:ext cx="0"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cxnSp>
          <p:nvCxnSpPr>
            <p:cNvPr id="36872" name="AutoShape 10">
              <a:extLst>
                <a:ext uri="{FF2B5EF4-FFF2-40B4-BE49-F238E27FC236}">
                  <a16:creationId xmlns:a16="http://schemas.microsoft.com/office/drawing/2014/main" id="{5FCAC951-E287-4C15-9160-58D1CB6FD0D6}"/>
                </a:ext>
              </a:extLst>
            </p:cNvPr>
            <p:cNvCxnSpPr>
              <a:cxnSpLocks noChangeShapeType="1"/>
            </p:cNvCxnSpPr>
            <p:nvPr/>
          </p:nvCxnSpPr>
          <p:spPr bwMode="auto">
            <a:xfrm rot="10800000">
              <a:off x="2448" y="1008"/>
              <a:ext cx="1704" cy="960"/>
            </a:xfrm>
            <a:prstGeom prst="bentConnector3">
              <a:avLst>
                <a:gd name="adj1" fmla="val 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73" name="Line 11">
              <a:extLst>
                <a:ext uri="{FF2B5EF4-FFF2-40B4-BE49-F238E27FC236}">
                  <a16:creationId xmlns:a16="http://schemas.microsoft.com/office/drawing/2014/main" id="{A20086A0-456E-42D5-BA19-E3688B2FBF0C}"/>
                </a:ext>
              </a:extLst>
            </p:cNvPr>
            <p:cNvSpPr>
              <a:spLocks noChangeShapeType="1"/>
            </p:cNvSpPr>
            <p:nvPr/>
          </p:nvSpPr>
          <p:spPr bwMode="auto">
            <a:xfrm>
              <a:off x="2366" y="775"/>
              <a:ext cx="0"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4" name="Text Box 12">
              <a:extLst>
                <a:ext uri="{FF2B5EF4-FFF2-40B4-BE49-F238E27FC236}">
                  <a16:creationId xmlns:a16="http://schemas.microsoft.com/office/drawing/2014/main" id="{A48ADCFE-6EB0-4D46-944B-1A20C081AE01}"/>
                </a:ext>
              </a:extLst>
            </p:cNvPr>
            <p:cNvSpPr txBox="1">
              <a:spLocks noChangeArrowheads="1"/>
            </p:cNvSpPr>
            <p:nvPr/>
          </p:nvSpPr>
          <p:spPr bwMode="auto">
            <a:xfrm>
              <a:off x="1968" y="1884"/>
              <a:ext cx="7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cs typeface="Arial" panose="020B0604020202020204" pitchFamily="34" charset="0"/>
                </a:defRPr>
              </a:lvl1pPr>
              <a:lvl2pPr marL="742950" indent="-285750">
                <a:defRPr sz="2000">
                  <a:solidFill>
                    <a:schemeClr val="tx1"/>
                  </a:solidFill>
                  <a:latin typeface="Times New Roman" panose="02020603050405020304" pitchFamily="18" charset="0"/>
                  <a:cs typeface="Arial" panose="020B0604020202020204" pitchFamily="34" charset="0"/>
                </a:defRPr>
              </a:lvl2pPr>
              <a:lvl3pPr marL="1143000" indent="-228600">
                <a:defRPr sz="2000">
                  <a:solidFill>
                    <a:schemeClr val="tx1"/>
                  </a:solidFill>
                  <a:latin typeface="Times New Roman" panose="02020603050405020304" pitchFamily="18" charset="0"/>
                  <a:cs typeface="Arial" panose="020B0604020202020204" pitchFamily="34" charset="0"/>
                </a:defRPr>
              </a:lvl3pPr>
              <a:lvl4pPr marL="1600200" indent="-228600">
                <a:defRPr sz="2000">
                  <a:solidFill>
                    <a:schemeClr val="tx1"/>
                  </a:solidFill>
                  <a:latin typeface="Times New Roman" panose="02020603050405020304" pitchFamily="18" charset="0"/>
                  <a:cs typeface="Arial" panose="020B0604020202020204" pitchFamily="34" charset="0"/>
                </a:defRPr>
              </a:lvl4pPr>
              <a:lvl5pPr marL="2057400" indent="-22860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a:latin typeface="Courier New" panose="02070309020205020404" pitchFamily="49" charset="0"/>
                </a:rPr>
                <a:t>boolean</a:t>
              </a:r>
            </a:p>
            <a:p>
              <a:pPr algn="ctr" eaLnBrk="1" hangingPunct="1"/>
              <a:r>
                <a:rPr lang="en-US" altLang="en-US" sz="1800"/>
                <a:t>expression?</a:t>
              </a:r>
            </a:p>
          </p:txBody>
        </p:sp>
        <p:sp>
          <p:nvSpPr>
            <p:cNvPr id="36875" name="Text Box 13">
              <a:extLst>
                <a:ext uri="{FF2B5EF4-FFF2-40B4-BE49-F238E27FC236}">
                  <a16:creationId xmlns:a16="http://schemas.microsoft.com/office/drawing/2014/main" id="{604AEEA8-6F1B-4D0B-8FC4-3EE3CA1FC1AF}"/>
                </a:ext>
              </a:extLst>
            </p:cNvPr>
            <p:cNvSpPr txBox="1">
              <a:spLocks noChangeArrowheads="1"/>
            </p:cNvSpPr>
            <p:nvPr/>
          </p:nvSpPr>
          <p:spPr bwMode="auto">
            <a:xfrm>
              <a:off x="2448" y="2880"/>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cs typeface="Arial" panose="020B0604020202020204" pitchFamily="34" charset="0"/>
                </a:defRPr>
              </a:lvl1pPr>
              <a:lvl2pPr marL="742950" indent="-285750">
                <a:defRPr sz="2000">
                  <a:solidFill>
                    <a:schemeClr val="tx1"/>
                  </a:solidFill>
                  <a:latin typeface="Times New Roman" panose="02020603050405020304" pitchFamily="18" charset="0"/>
                  <a:cs typeface="Arial" panose="020B0604020202020204" pitchFamily="34" charset="0"/>
                </a:defRPr>
              </a:lvl2pPr>
              <a:lvl3pPr marL="1143000" indent="-228600">
                <a:defRPr sz="2000">
                  <a:solidFill>
                    <a:schemeClr val="tx1"/>
                  </a:solidFill>
                  <a:latin typeface="Times New Roman" panose="02020603050405020304" pitchFamily="18" charset="0"/>
                  <a:cs typeface="Arial" panose="020B0604020202020204" pitchFamily="34" charset="0"/>
                </a:defRPr>
              </a:lvl3pPr>
              <a:lvl4pPr marL="1600200" indent="-228600">
                <a:defRPr sz="2000">
                  <a:solidFill>
                    <a:schemeClr val="tx1"/>
                  </a:solidFill>
                  <a:latin typeface="Times New Roman" panose="02020603050405020304" pitchFamily="18" charset="0"/>
                  <a:cs typeface="Arial" panose="020B0604020202020204" pitchFamily="34" charset="0"/>
                </a:defRPr>
              </a:lvl4pPr>
              <a:lvl5pPr marL="2057400" indent="-22860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a:t>false</a:t>
              </a:r>
            </a:p>
          </p:txBody>
        </p:sp>
        <p:sp>
          <p:nvSpPr>
            <p:cNvPr id="36876" name="Line 14">
              <a:extLst>
                <a:ext uri="{FF2B5EF4-FFF2-40B4-BE49-F238E27FC236}">
                  <a16:creationId xmlns:a16="http://schemas.microsoft.com/office/drawing/2014/main" id="{820843DC-A26E-4262-9AA9-A90148CA36E9}"/>
                </a:ext>
              </a:extLst>
            </p:cNvPr>
            <p:cNvSpPr>
              <a:spLocks noChangeShapeType="1"/>
            </p:cNvSpPr>
            <p:nvPr/>
          </p:nvSpPr>
          <p:spPr bwMode="auto">
            <a:xfrm flipV="1">
              <a:off x="2928" y="211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76200" y="362758"/>
            <a:ext cx="7772400" cy="1428750"/>
          </a:xfrm>
        </p:spPr>
        <p:txBody>
          <a:bodyPr/>
          <a:lstStyle/>
          <a:p>
            <a:r>
              <a:rPr lang="en-US" altLang="en-US" sz="3600" b="1" i="0" dirty="0">
                <a:solidFill>
                  <a:srgbClr val="FF0000"/>
                </a:solidFill>
                <a:latin typeface="+mn-lt"/>
              </a:rPr>
              <a:t>while</a:t>
            </a:r>
            <a:r>
              <a:rPr lang="en-US" altLang="en-US" sz="3600" b="1" i="0" dirty="0">
                <a:latin typeface="+mn-lt"/>
              </a:rPr>
              <a:t> Loop Flow Chart</a:t>
            </a:r>
          </a:p>
        </p:txBody>
      </p:sp>
      <p:sp>
        <p:nvSpPr>
          <p:cNvPr id="10244" name="Rectangle 9"/>
          <p:cNvSpPr>
            <a:spLocks noChangeArrowheads="1"/>
          </p:cNvSpPr>
          <p:nvPr/>
        </p:nvSpPr>
        <p:spPr bwMode="auto">
          <a:xfrm>
            <a:off x="180974" y="1598607"/>
            <a:ext cx="5000625" cy="240065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500" b="1" dirty="0">
                <a:solidFill>
                  <a:srgbClr val="00B050"/>
                </a:solidFill>
              </a:rPr>
              <a:t>while</a:t>
            </a:r>
            <a:r>
              <a:rPr lang="en-US" altLang="en-US" sz="2500" dirty="0"/>
              <a:t> (loop-continuation-condition) {</a:t>
            </a:r>
          </a:p>
          <a:p>
            <a:pPr>
              <a:lnSpc>
                <a:spcPct val="90000"/>
              </a:lnSpc>
              <a:spcBef>
                <a:spcPct val="50000"/>
              </a:spcBef>
              <a:buFont typeface="Monotype Sorts" pitchFamily="2" charset="2"/>
              <a:buNone/>
            </a:pPr>
            <a:r>
              <a:rPr lang="en-US" altLang="en-US" sz="2500" dirty="0"/>
              <a:t>  // loop-body;</a:t>
            </a:r>
          </a:p>
          <a:p>
            <a:pPr>
              <a:lnSpc>
                <a:spcPct val="90000"/>
              </a:lnSpc>
              <a:spcBef>
                <a:spcPct val="50000"/>
              </a:spcBef>
              <a:buFont typeface="Monotype Sorts" pitchFamily="2" charset="2"/>
              <a:buNone/>
            </a:pPr>
            <a:r>
              <a:rPr lang="en-US" altLang="en-US" sz="2500" dirty="0"/>
              <a:t>  Statement(s);</a:t>
            </a:r>
          </a:p>
          <a:p>
            <a:pPr>
              <a:lnSpc>
                <a:spcPct val="90000"/>
              </a:lnSpc>
              <a:spcBef>
                <a:spcPct val="50000"/>
              </a:spcBef>
              <a:buFont typeface="Monotype Sorts" pitchFamily="2" charset="2"/>
              <a:buNone/>
            </a:pPr>
            <a:r>
              <a:rPr lang="en-US" altLang="en-US" sz="2500" dirty="0"/>
              <a:t>}</a:t>
            </a:r>
          </a:p>
        </p:txBody>
      </p:sp>
      <p:sp>
        <p:nvSpPr>
          <p:cNvPr id="10245" name="Rectangle 11"/>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6"/>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024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852" y="1598607"/>
            <a:ext cx="3505201" cy="4421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3"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latin typeface="Calibri" panose="020F0502020204030204"/>
              </a:rPr>
              <a:t>Liang, Introduction to Java Programming, 11th Edition, (c) 2018 Pearson Education, Inc. All rights reserved.</a:t>
            </a:r>
          </a:p>
        </p:txBody>
      </p:sp>
    </p:spTree>
    <p:extLst>
      <p:ext uri="{BB962C8B-B14F-4D97-AF65-F5344CB8AC3E}">
        <p14:creationId xmlns:p14="http://schemas.microsoft.com/office/powerpoint/2010/main" val="199326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8B0EBAE-A8AB-4182-95F8-CC1F644EEF68}"/>
              </a:ext>
            </a:extLst>
          </p:cNvPr>
          <p:cNvSpPr txBox="1">
            <a:spLocks noGrp="1"/>
          </p:cNvSpPr>
          <p:nvPr>
            <p:ph type="title"/>
          </p:nvPr>
        </p:nvSpPr>
        <p:spPr>
          <a:xfrm>
            <a:off x="152400" y="838200"/>
            <a:ext cx="8229600" cy="577850"/>
          </a:xfrm>
        </p:spPr>
        <p:txBody>
          <a:bodyPr/>
          <a:lstStyle/>
          <a:p>
            <a:pPr eaLnBrk="1" hangingPunct="1">
              <a:spcBef>
                <a:spcPct val="0"/>
              </a:spcBef>
              <a:buFont typeface="Times New Roman" panose="02020603050405020304" pitchFamily="18" charset="0"/>
              <a:buNone/>
            </a:pPr>
            <a:r>
              <a:rPr lang="en-US" altLang="en-US" sz="3200" b="1" i="0" dirty="0">
                <a:cs typeface="Times New Roman" panose="02020603050405020304" pitchFamily="18" charset="0"/>
                <a:sym typeface="Times New Roman" panose="02020603050405020304" pitchFamily="18" charset="0"/>
              </a:rPr>
              <a:t>The while Loop (1 of 2)</a:t>
            </a:r>
          </a:p>
        </p:txBody>
      </p:sp>
      <p:sp>
        <p:nvSpPr>
          <p:cNvPr id="32771" name="Rectangle 3">
            <a:extLst>
              <a:ext uri="{FF2B5EF4-FFF2-40B4-BE49-F238E27FC236}">
                <a16:creationId xmlns:a16="http://schemas.microsoft.com/office/drawing/2014/main" id="{E5681BDF-7287-46A7-89E3-4AA2BF780A86}"/>
              </a:ext>
            </a:extLst>
          </p:cNvPr>
          <p:cNvSpPr txBox="1">
            <a:spLocks noGrp="1"/>
          </p:cNvSpPr>
          <p:nvPr>
            <p:ph type="body" idx="1"/>
          </p:nvPr>
        </p:nvSpPr>
        <p:spPr/>
        <p:txBody>
          <a:bodyPr/>
          <a:lstStyle/>
          <a:p>
            <a:pPr marL="488950" indent="-387350" eaLnBrk="1" hangingPunct="1">
              <a:lnSpc>
                <a:spcPct val="90000"/>
              </a:lnSpc>
              <a:buSzTx/>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488950" indent="-387350" eaLnBrk="1" hangingPunct="1">
              <a:lnSpc>
                <a:spcPct val="90000"/>
              </a:lnSpc>
              <a:buSzTx/>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The while loop has the form:</a:t>
            </a:r>
          </a:p>
          <a:p>
            <a:pPr lvl="1" indent="0" eaLnBrk="1" hangingPunct="1">
              <a:lnSpc>
                <a:spcPct val="90000"/>
              </a:lnSpc>
              <a:buSzTx/>
              <a:buNone/>
            </a:pPr>
            <a:r>
              <a:rPr lang="en-US" altLang="en-US" sz="2400" b="1" dirty="0">
                <a:solidFill>
                  <a:srgbClr val="000000"/>
                </a:solidFill>
                <a:cs typeface="Arial" panose="020B0604020202020204" pitchFamily="34" charset="0"/>
                <a:sym typeface="Arial" panose="020B0604020202020204" pitchFamily="34" charset="0"/>
              </a:rPr>
              <a:t>while(condition)</a:t>
            </a:r>
          </a:p>
          <a:p>
            <a:pPr lvl="1" indent="0" eaLnBrk="1" hangingPunct="1">
              <a:lnSpc>
                <a:spcPct val="90000"/>
              </a:lnSpc>
              <a:buSzTx/>
              <a:buNone/>
            </a:pPr>
            <a:r>
              <a:rPr lang="en-US" altLang="en-US" sz="2400" b="1" dirty="0">
                <a:solidFill>
                  <a:srgbClr val="000000"/>
                </a:solidFill>
                <a:cs typeface="Arial" panose="020B0604020202020204" pitchFamily="34" charset="0"/>
                <a:sym typeface="Arial" panose="020B0604020202020204" pitchFamily="34" charset="0"/>
              </a:rPr>
              <a:t>{</a:t>
            </a:r>
          </a:p>
          <a:p>
            <a:pPr marL="742950" lvl="2" indent="0" eaLnBrk="1" hangingPunct="1">
              <a:lnSpc>
                <a:spcPct val="90000"/>
              </a:lnSpc>
              <a:buSzTx/>
              <a:buNone/>
            </a:pPr>
            <a:r>
              <a:rPr lang="en-US" altLang="en-US" b="1" i="1" dirty="0">
                <a:solidFill>
                  <a:srgbClr val="000000"/>
                </a:solidFill>
                <a:cs typeface="Arial" panose="020B0604020202020204" pitchFamily="34" charset="0"/>
                <a:sym typeface="Arial" panose="020B0604020202020204" pitchFamily="34" charset="0"/>
              </a:rPr>
              <a:t>statements</a:t>
            </a:r>
            <a:r>
              <a:rPr lang="en-US" altLang="en-US" b="1" dirty="0">
                <a:solidFill>
                  <a:srgbClr val="000000"/>
                </a:solidFill>
                <a:cs typeface="Arial" panose="020B0604020202020204" pitchFamily="34" charset="0"/>
                <a:sym typeface="Arial" panose="020B0604020202020204" pitchFamily="34" charset="0"/>
              </a:rPr>
              <a:t>;</a:t>
            </a:r>
          </a:p>
          <a:p>
            <a:pPr lvl="1" indent="0" eaLnBrk="1" hangingPunct="1">
              <a:lnSpc>
                <a:spcPct val="90000"/>
              </a:lnSpc>
              <a:buSzTx/>
              <a:buNone/>
            </a:pPr>
            <a:r>
              <a:rPr lang="en-US" altLang="en-US" sz="2400" b="1" dirty="0">
                <a:solidFill>
                  <a:srgbClr val="000000"/>
                </a:solidFill>
                <a:cs typeface="Arial" panose="020B0604020202020204" pitchFamily="34" charset="0"/>
                <a:sym typeface="Arial" panose="020B0604020202020204" pitchFamily="34" charset="0"/>
              </a:rPr>
              <a:t>}</a:t>
            </a:r>
          </a:p>
          <a:p>
            <a:pPr lvl="1" indent="0" eaLnBrk="1" hangingPunct="1">
              <a:lnSpc>
                <a:spcPct val="90000"/>
              </a:lnSpc>
              <a:buSzTx/>
              <a:buNone/>
            </a:pPr>
            <a:endParaRPr lang="en-US" altLang="en-US" sz="2400" b="1" dirty="0">
              <a:solidFill>
                <a:srgbClr val="000000"/>
              </a:solidFill>
              <a:cs typeface="Arial" panose="020B0604020202020204" pitchFamily="34" charset="0"/>
              <a:sym typeface="Arial" panose="020B0604020202020204" pitchFamily="34" charset="0"/>
            </a:endParaRPr>
          </a:p>
          <a:p>
            <a:pPr marL="488950" indent="-387350" eaLnBrk="1" hangingPunct="1">
              <a:lnSpc>
                <a:spcPct val="90000"/>
              </a:lnSpc>
              <a:buSzTx/>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While the condition is true, the statements will execute repeatedly.</a:t>
            </a:r>
          </a:p>
          <a:p>
            <a:pPr marL="488950" indent="-387350" eaLnBrk="1" hangingPunct="1">
              <a:lnSpc>
                <a:spcPct val="90000"/>
              </a:lnSpc>
              <a:buSzTx/>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488950" indent="-387350" eaLnBrk="1" hangingPunct="1">
              <a:lnSpc>
                <a:spcPct val="90000"/>
              </a:lnSpc>
              <a:buSzTx/>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The while loop is a </a:t>
            </a:r>
            <a:r>
              <a:rPr lang="en-US" altLang="en-US" sz="2400" i="1" dirty="0">
                <a:solidFill>
                  <a:srgbClr val="000000"/>
                </a:solidFill>
                <a:cs typeface="Arial" panose="020B0604020202020204" pitchFamily="34" charset="0"/>
                <a:sym typeface="Arial" panose="020B0604020202020204" pitchFamily="34" charset="0"/>
              </a:rPr>
              <a:t>pretest</a:t>
            </a:r>
            <a:r>
              <a:rPr lang="en-US" altLang="en-US" sz="2400" dirty="0">
                <a:solidFill>
                  <a:srgbClr val="000000"/>
                </a:solidFill>
                <a:cs typeface="Arial" panose="020B0604020202020204" pitchFamily="34" charset="0"/>
                <a:sym typeface="Arial" panose="020B0604020202020204" pitchFamily="34" charset="0"/>
              </a:rPr>
              <a:t> loop, which means that it will test the value of the condition prior to executing the loop.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63D23721-65DB-4C30-9A10-CA07D5D99310}"/>
              </a:ext>
            </a:extLst>
          </p:cNvPr>
          <p:cNvSpPr txBox="1">
            <a:spLocks noGrp="1"/>
          </p:cNvSpPr>
          <p:nvPr>
            <p:ph type="body" idx="1"/>
          </p:nvPr>
        </p:nvSpPr>
        <p:spPr>
          <a:xfrm>
            <a:off x="457200" y="1554163"/>
            <a:ext cx="8229600" cy="4525962"/>
          </a:xfrm>
        </p:spPr>
        <p:txBody>
          <a:bodyPr/>
          <a:lstStyle/>
          <a:p>
            <a:pPr marL="488950" indent="-387350" eaLnBrk="1" hangingPunct="1">
              <a:buSzTx/>
              <a:buFont typeface="Wingdings" panose="05000000000000000000" pitchFamily="2" charset="2"/>
              <a:buChar char="v"/>
            </a:pPr>
            <a:endParaRPr lang="en-US" altLang="en-US" sz="2400" dirty="0">
              <a:solidFill>
                <a:srgbClr val="000000"/>
              </a:solidFill>
              <a:latin typeface="+mj-lt"/>
              <a:cs typeface="Arial" panose="020B0604020202020204" pitchFamily="34" charset="0"/>
              <a:sym typeface="Arial" panose="020B0604020202020204" pitchFamily="34" charset="0"/>
            </a:endParaRPr>
          </a:p>
          <a:p>
            <a:pPr marL="488950" indent="-387350" eaLnBrk="1" hangingPunct="1">
              <a:buSzTx/>
              <a:buFont typeface="Wingdings" panose="05000000000000000000" pitchFamily="2" charset="2"/>
              <a:buChar char="v"/>
            </a:pPr>
            <a:r>
              <a:rPr lang="en-US" altLang="en-US" sz="2400" dirty="0">
                <a:solidFill>
                  <a:srgbClr val="000000"/>
                </a:solidFill>
                <a:latin typeface="+mj-lt"/>
                <a:cs typeface="Arial" panose="020B0604020202020204" pitchFamily="34" charset="0"/>
                <a:sym typeface="Arial" panose="020B0604020202020204" pitchFamily="34" charset="0"/>
              </a:rPr>
              <a:t>Care must be taken to set the condition to false somewhere in the loop so the loop will end.</a:t>
            </a:r>
          </a:p>
          <a:p>
            <a:pPr marL="488950" indent="-387350" eaLnBrk="1" hangingPunct="1">
              <a:buSzTx/>
              <a:buFont typeface="Wingdings" panose="05000000000000000000" pitchFamily="2" charset="2"/>
              <a:buChar char="v"/>
            </a:pPr>
            <a:endParaRPr lang="en-US" altLang="en-US" sz="2400" dirty="0">
              <a:solidFill>
                <a:srgbClr val="000000"/>
              </a:solidFill>
              <a:latin typeface="+mj-lt"/>
              <a:cs typeface="Arial" panose="020B0604020202020204" pitchFamily="34" charset="0"/>
              <a:sym typeface="Arial" panose="020B0604020202020204" pitchFamily="34" charset="0"/>
            </a:endParaRPr>
          </a:p>
          <a:p>
            <a:pPr marL="488950" indent="-387350" eaLnBrk="1" hangingPunct="1">
              <a:buSzTx/>
              <a:buFont typeface="Wingdings" panose="05000000000000000000" pitchFamily="2" charset="2"/>
              <a:buChar char="v"/>
            </a:pPr>
            <a:r>
              <a:rPr lang="en-US" altLang="en-US" sz="2400" dirty="0">
                <a:solidFill>
                  <a:srgbClr val="000000"/>
                </a:solidFill>
                <a:latin typeface="+mj-lt"/>
                <a:cs typeface="Arial" panose="020B0604020202020204" pitchFamily="34" charset="0"/>
                <a:sym typeface="Arial" panose="020B0604020202020204" pitchFamily="34" charset="0"/>
              </a:rPr>
              <a:t>Loops that do not end are called </a:t>
            </a:r>
            <a:r>
              <a:rPr lang="en-US" altLang="en-US" sz="2400" i="1" dirty="0">
                <a:solidFill>
                  <a:srgbClr val="000000"/>
                </a:solidFill>
                <a:latin typeface="+mj-lt"/>
                <a:cs typeface="Arial" panose="020B0604020202020204" pitchFamily="34" charset="0"/>
                <a:sym typeface="Arial" panose="020B0604020202020204" pitchFamily="34" charset="0"/>
              </a:rPr>
              <a:t>infinite loops.</a:t>
            </a:r>
          </a:p>
          <a:p>
            <a:pPr marL="488950" indent="-387350" eaLnBrk="1" hangingPunct="1">
              <a:buSzTx/>
              <a:buFont typeface="Wingdings" panose="05000000000000000000" pitchFamily="2" charset="2"/>
              <a:buChar char="v"/>
            </a:pPr>
            <a:endParaRPr lang="en-US" altLang="en-US" sz="2400" i="1" dirty="0">
              <a:solidFill>
                <a:srgbClr val="000000"/>
              </a:solidFill>
              <a:latin typeface="+mj-lt"/>
              <a:cs typeface="Arial" panose="020B0604020202020204" pitchFamily="34" charset="0"/>
              <a:sym typeface="Arial" panose="020B0604020202020204" pitchFamily="34" charset="0"/>
            </a:endParaRPr>
          </a:p>
          <a:p>
            <a:pPr marL="488950" indent="-387350" eaLnBrk="1" hangingPunct="1">
              <a:buSzTx/>
              <a:buFont typeface="Wingdings" panose="05000000000000000000" pitchFamily="2" charset="2"/>
              <a:buChar char="v"/>
            </a:pPr>
            <a:r>
              <a:rPr lang="en-US" altLang="en-US" sz="2400" dirty="0">
                <a:solidFill>
                  <a:srgbClr val="000000"/>
                </a:solidFill>
                <a:latin typeface="+mj-lt"/>
                <a:cs typeface="Arial" panose="020B0604020202020204" pitchFamily="34" charset="0"/>
                <a:sym typeface="Arial" panose="020B0604020202020204" pitchFamily="34" charset="0"/>
              </a:rPr>
              <a:t>A while loop executes 0 or more times. If the condition is false, the loop will not execute.</a:t>
            </a:r>
          </a:p>
          <a:p>
            <a:pPr marL="488950" indent="-387350" eaLnBrk="1" hangingPunct="1">
              <a:buSzTx/>
              <a:buFont typeface="Wingdings" panose="05000000000000000000" pitchFamily="2" charset="2"/>
              <a:buChar char="v"/>
            </a:pPr>
            <a:endParaRPr lang="en-US" altLang="en-US" sz="2400" dirty="0">
              <a:solidFill>
                <a:srgbClr val="000000"/>
              </a:solidFill>
              <a:latin typeface="+mj-lt"/>
              <a:cs typeface="Arial" panose="020B0604020202020204" pitchFamily="34" charset="0"/>
              <a:sym typeface="Arial" panose="020B0604020202020204" pitchFamily="34" charset="0"/>
            </a:endParaRPr>
          </a:p>
        </p:txBody>
      </p:sp>
      <p:sp>
        <p:nvSpPr>
          <p:cNvPr id="6" name="Rectangle 2">
            <a:extLst>
              <a:ext uri="{FF2B5EF4-FFF2-40B4-BE49-F238E27FC236}">
                <a16:creationId xmlns:a16="http://schemas.microsoft.com/office/drawing/2014/main" id="{D99E742C-315E-4455-A9D7-310B68B5DBD0}"/>
              </a:ext>
            </a:extLst>
          </p:cNvPr>
          <p:cNvSpPr txBox="1">
            <a:spLocks noGrp="1"/>
          </p:cNvSpPr>
          <p:nvPr>
            <p:ph type="title"/>
          </p:nvPr>
        </p:nvSpPr>
        <p:spPr>
          <a:xfrm>
            <a:off x="152400" y="838200"/>
            <a:ext cx="8229600" cy="577850"/>
          </a:xfrm>
        </p:spPr>
        <p:txBody>
          <a:bodyPr/>
          <a:lstStyle/>
          <a:p>
            <a:pPr eaLnBrk="1" hangingPunct="1">
              <a:spcBef>
                <a:spcPct val="0"/>
              </a:spcBef>
              <a:buFont typeface="Times New Roman" panose="02020603050405020304" pitchFamily="18" charset="0"/>
              <a:buNone/>
            </a:pPr>
            <a:r>
              <a:rPr lang="en-US" altLang="en-US" sz="3200" b="1" i="0" dirty="0">
                <a:cs typeface="Times New Roman" panose="02020603050405020304" pitchFamily="18" charset="0"/>
                <a:sym typeface="Times New Roman" panose="02020603050405020304" pitchFamily="18" charset="0"/>
              </a:rPr>
              <a:t>The while Loop (2 of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95A3BC0-0D5A-4449-BFCA-83E45E6CF6EE}"/>
              </a:ext>
            </a:extLst>
          </p:cNvPr>
          <p:cNvSpPr txBox="1">
            <a:spLocks noGrp="1"/>
          </p:cNvSpPr>
          <p:nvPr>
            <p:ph type="title"/>
          </p:nvPr>
        </p:nvSpPr>
        <p:spPr>
          <a:xfrm>
            <a:off x="457200" y="762000"/>
            <a:ext cx="8229600" cy="550863"/>
          </a:xfrm>
        </p:spPr>
        <p:txBody>
          <a:bodyPr/>
          <a:lstStyle/>
          <a:p>
            <a:pPr eaLnBrk="1" hangingPunct="1">
              <a:spcBef>
                <a:spcPct val="0"/>
              </a:spcBef>
              <a:buFont typeface="Times New Roman" panose="02020603050405020304" pitchFamily="18" charset="0"/>
              <a:buNone/>
            </a:pPr>
            <a:r>
              <a:rPr lang="en-US" altLang="en-US" sz="3600" b="1" i="0" dirty="0">
                <a:latin typeface="Times New Roman" panose="02020603050405020304" pitchFamily="18" charset="0"/>
                <a:cs typeface="Times New Roman" panose="02020603050405020304" pitchFamily="18" charset="0"/>
                <a:sym typeface="Times New Roman" panose="02020603050405020304" pitchFamily="18" charset="0"/>
              </a:rPr>
              <a:t>Infinite Loops (1 of 3)</a:t>
            </a:r>
          </a:p>
        </p:txBody>
      </p:sp>
      <p:sp>
        <p:nvSpPr>
          <p:cNvPr id="18436" name="Rectangle 3">
            <a:extLst>
              <a:ext uri="{FF2B5EF4-FFF2-40B4-BE49-F238E27FC236}">
                <a16:creationId xmlns:a16="http://schemas.microsoft.com/office/drawing/2014/main" id="{89B34F42-4D87-453A-8E22-5CCAC7C15AB1}"/>
              </a:ext>
            </a:extLst>
          </p:cNvPr>
          <p:cNvSpPr>
            <a:spLocks noGrp="1" noChangeArrowheads="1"/>
          </p:cNvSpPr>
          <p:nvPr>
            <p:ph type="body" idx="1"/>
          </p:nvPr>
        </p:nvSpPr>
        <p:spPr>
          <a:xfrm>
            <a:off x="457200" y="1663700"/>
            <a:ext cx="8229600" cy="4525963"/>
          </a:xfrm>
        </p:spPr>
        <p:txBody>
          <a:bodyPr/>
          <a:lstStyle/>
          <a:p>
            <a:pPr marL="488950" indent="-387350" eaLnBrk="1" hangingPunct="1">
              <a:lnSpc>
                <a:spcPct val="80000"/>
              </a:lnSpc>
              <a:buFont typeface="Wingdings" panose="05000000000000000000" pitchFamily="2" charset="2"/>
              <a:buChar char="v"/>
              <a:defRPr/>
            </a:pPr>
            <a:r>
              <a:rPr lang="en-US" altLang="en-US" sz="2400" dirty="0"/>
              <a:t>In order for a while loop to end, the condition must become false. The following loop will not end:</a:t>
            </a:r>
          </a:p>
          <a:p>
            <a:pPr lvl="1" indent="0" eaLnBrk="1" hangingPunct="1">
              <a:lnSpc>
                <a:spcPct val="80000"/>
              </a:lnSpc>
              <a:buNone/>
              <a:defRPr/>
            </a:pPr>
            <a:r>
              <a:rPr lang="en-US" altLang="en-US" sz="2400" b="1" dirty="0" err="1"/>
              <a:t>int</a:t>
            </a:r>
            <a:r>
              <a:rPr lang="en-US" altLang="en-US" sz="2400" b="1" dirty="0"/>
              <a:t> x = 20;</a:t>
            </a:r>
          </a:p>
          <a:p>
            <a:pPr lvl="1" indent="0" eaLnBrk="1" hangingPunct="1">
              <a:lnSpc>
                <a:spcPct val="80000"/>
              </a:lnSpc>
              <a:buNone/>
              <a:defRPr/>
            </a:pPr>
            <a:r>
              <a:rPr lang="en-US" altLang="en-US" sz="2400" b="1" dirty="0"/>
              <a:t>while(x &gt; 0)</a:t>
            </a:r>
          </a:p>
          <a:p>
            <a:pPr lvl="1" indent="0" eaLnBrk="1" hangingPunct="1">
              <a:lnSpc>
                <a:spcPct val="80000"/>
              </a:lnSpc>
              <a:buNone/>
              <a:defRPr/>
            </a:pPr>
            <a:r>
              <a:rPr lang="en-US" altLang="en-US" sz="2400" b="1" dirty="0"/>
              <a:t>{</a:t>
            </a:r>
          </a:p>
          <a:p>
            <a:pPr marL="1249362" lvl="2" indent="0" eaLnBrk="1" hangingPunct="1">
              <a:lnSpc>
                <a:spcPct val="80000"/>
              </a:lnSpc>
              <a:buNone/>
              <a:defRPr/>
            </a:pPr>
            <a:r>
              <a:rPr lang="en-US" altLang="en-US" b="1" dirty="0" err="1"/>
              <a:t>cout</a:t>
            </a:r>
            <a:r>
              <a:rPr lang="en-US" altLang="en-US" b="1" dirty="0"/>
              <a:t>  &lt;&lt; </a:t>
            </a:r>
            <a:r>
              <a:rPr lang="en-US" altLang="en-US" b="1" dirty="0">
                <a:cs typeface="Courier New" panose="02070309020205020404" pitchFamily="49" charset="0"/>
              </a:rPr>
              <a:t>"</a:t>
            </a:r>
            <a:r>
              <a:rPr lang="en-US" altLang="en-US" b="1" dirty="0"/>
              <a:t>x is greater than 0";</a:t>
            </a:r>
          </a:p>
          <a:p>
            <a:pPr lvl="1" indent="0" eaLnBrk="1" hangingPunct="1">
              <a:lnSpc>
                <a:spcPct val="80000"/>
              </a:lnSpc>
              <a:buNone/>
              <a:defRPr/>
            </a:pPr>
            <a:r>
              <a:rPr lang="en-US" altLang="en-US" sz="2400" b="1" dirty="0"/>
              <a:t>}</a:t>
            </a:r>
          </a:p>
          <a:p>
            <a:pPr lvl="1" indent="0" eaLnBrk="1" hangingPunct="1">
              <a:lnSpc>
                <a:spcPct val="80000"/>
              </a:lnSpc>
              <a:buNone/>
              <a:defRPr/>
            </a:pPr>
            <a:endParaRPr lang="en-US" altLang="en-US" sz="2400" b="1" dirty="0"/>
          </a:p>
          <a:p>
            <a:pPr marL="488950" indent="-387350" eaLnBrk="1" hangingPunct="1">
              <a:lnSpc>
                <a:spcPct val="80000"/>
              </a:lnSpc>
              <a:buFont typeface="Wingdings" panose="05000000000000000000" pitchFamily="2" charset="2"/>
              <a:buChar char="v"/>
              <a:defRPr/>
            </a:pPr>
            <a:r>
              <a:rPr lang="en-US" altLang="en-US" sz="2400" dirty="0"/>
              <a:t>How do you fix this?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95A3BC0-0D5A-4449-BFCA-83E45E6CF6EE}"/>
              </a:ext>
            </a:extLst>
          </p:cNvPr>
          <p:cNvSpPr txBox="1">
            <a:spLocks noGrp="1"/>
          </p:cNvSpPr>
          <p:nvPr>
            <p:ph type="title"/>
          </p:nvPr>
        </p:nvSpPr>
        <p:spPr>
          <a:xfrm>
            <a:off x="457200" y="762000"/>
            <a:ext cx="8229600" cy="550863"/>
          </a:xfrm>
        </p:spPr>
        <p:txBody>
          <a:bodyPr/>
          <a:lstStyle/>
          <a:p>
            <a:pPr eaLnBrk="1" hangingPunct="1">
              <a:spcBef>
                <a:spcPct val="0"/>
              </a:spcBef>
              <a:buFont typeface="Times New Roman" panose="02020603050405020304" pitchFamily="18" charset="0"/>
              <a:buNone/>
            </a:pPr>
            <a:r>
              <a:rPr lang="en-US" altLang="en-US" sz="3600" b="1" i="0" dirty="0">
                <a:latin typeface="Times New Roman" panose="02020603050405020304" pitchFamily="18" charset="0"/>
                <a:cs typeface="Times New Roman" panose="02020603050405020304" pitchFamily="18" charset="0"/>
                <a:sym typeface="Times New Roman" panose="02020603050405020304" pitchFamily="18" charset="0"/>
              </a:rPr>
              <a:t>Infinite Loops (2 of 3)</a:t>
            </a:r>
          </a:p>
        </p:txBody>
      </p:sp>
      <p:sp>
        <p:nvSpPr>
          <p:cNvPr id="18436" name="Rectangle 3">
            <a:extLst>
              <a:ext uri="{FF2B5EF4-FFF2-40B4-BE49-F238E27FC236}">
                <a16:creationId xmlns:a16="http://schemas.microsoft.com/office/drawing/2014/main" id="{89B34F42-4D87-453A-8E22-5CCAC7C15AB1}"/>
              </a:ext>
            </a:extLst>
          </p:cNvPr>
          <p:cNvSpPr>
            <a:spLocks noGrp="1" noChangeArrowheads="1"/>
          </p:cNvSpPr>
          <p:nvPr>
            <p:ph type="body" idx="1"/>
          </p:nvPr>
        </p:nvSpPr>
        <p:spPr>
          <a:xfrm>
            <a:off x="457200" y="1663700"/>
            <a:ext cx="8229600" cy="4525963"/>
          </a:xfrm>
        </p:spPr>
        <p:txBody>
          <a:bodyPr/>
          <a:lstStyle/>
          <a:p>
            <a:pPr marL="488950" indent="-387350" eaLnBrk="1" hangingPunct="1">
              <a:lnSpc>
                <a:spcPct val="80000"/>
              </a:lnSpc>
              <a:buFont typeface="Wingdings" panose="05000000000000000000" pitchFamily="2" charset="2"/>
              <a:buChar char="v"/>
              <a:defRPr/>
            </a:pPr>
            <a:r>
              <a:rPr lang="en-US" altLang="en-US" sz="2400" dirty="0"/>
              <a:t>In order for a while loop to end, the condition must become false. The following loop will not end:</a:t>
            </a:r>
          </a:p>
          <a:p>
            <a:pPr lvl="1" indent="0" eaLnBrk="1" hangingPunct="1">
              <a:lnSpc>
                <a:spcPct val="80000"/>
              </a:lnSpc>
              <a:buNone/>
              <a:defRPr/>
            </a:pPr>
            <a:r>
              <a:rPr lang="en-US" altLang="en-US" sz="2400" b="1" dirty="0" err="1"/>
              <a:t>int</a:t>
            </a:r>
            <a:r>
              <a:rPr lang="en-US" altLang="en-US" sz="2400" b="1" dirty="0"/>
              <a:t> x = 20;</a:t>
            </a:r>
          </a:p>
          <a:p>
            <a:pPr lvl="1" indent="0" eaLnBrk="1" hangingPunct="1">
              <a:lnSpc>
                <a:spcPct val="80000"/>
              </a:lnSpc>
              <a:buNone/>
              <a:defRPr/>
            </a:pPr>
            <a:r>
              <a:rPr lang="en-US" altLang="en-US" sz="2400" b="1" dirty="0"/>
              <a:t>while(x &gt; 0)</a:t>
            </a:r>
          </a:p>
          <a:p>
            <a:pPr lvl="1" indent="0" eaLnBrk="1" hangingPunct="1">
              <a:lnSpc>
                <a:spcPct val="80000"/>
              </a:lnSpc>
              <a:buNone/>
              <a:defRPr/>
            </a:pPr>
            <a:r>
              <a:rPr lang="en-US" altLang="en-US" sz="2400" b="1" dirty="0"/>
              <a:t>{</a:t>
            </a:r>
          </a:p>
          <a:p>
            <a:pPr marL="1249362" lvl="2" indent="0" eaLnBrk="1" hangingPunct="1">
              <a:lnSpc>
                <a:spcPct val="80000"/>
              </a:lnSpc>
              <a:buNone/>
              <a:defRPr/>
            </a:pPr>
            <a:r>
              <a:rPr lang="en-US" altLang="en-US" b="1" dirty="0" err="1"/>
              <a:t>cout</a:t>
            </a:r>
            <a:r>
              <a:rPr lang="en-US" altLang="en-US" b="1" dirty="0"/>
              <a:t>  &lt;&lt; </a:t>
            </a:r>
            <a:r>
              <a:rPr lang="en-US" altLang="en-US" b="1" dirty="0">
                <a:cs typeface="Courier New" panose="02070309020205020404" pitchFamily="49" charset="0"/>
              </a:rPr>
              <a:t>"</a:t>
            </a:r>
            <a:r>
              <a:rPr lang="en-US" altLang="en-US" b="1" dirty="0"/>
              <a:t>x is greater than 0";</a:t>
            </a:r>
          </a:p>
          <a:p>
            <a:pPr marL="1249362" lvl="2" indent="0" eaLnBrk="1" hangingPunct="1">
              <a:lnSpc>
                <a:spcPct val="80000"/>
              </a:lnSpc>
              <a:buNone/>
              <a:defRPr/>
            </a:pPr>
            <a:endParaRPr lang="en-US" altLang="en-US" b="1" dirty="0"/>
          </a:p>
          <a:p>
            <a:pPr lvl="1" indent="0" eaLnBrk="1" hangingPunct="1">
              <a:lnSpc>
                <a:spcPct val="80000"/>
              </a:lnSpc>
              <a:buNone/>
              <a:defRPr/>
            </a:pPr>
            <a:r>
              <a:rPr lang="en-US" altLang="en-US" sz="2400" b="1" dirty="0"/>
              <a:t>}</a:t>
            </a:r>
          </a:p>
          <a:p>
            <a:pPr lvl="1" indent="0" eaLnBrk="1" hangingPunct="1">
              <a:lnSpc>
                <a:spcPct val="80000"/>
              </a:lnSpc>
              <a:buNone/>
              <a:defRPr/>
            </a:pPr>
            <a:endParaRPr lang="en-US" altLang="en-US" sz="2400" b="1" dirty="0"/>
          </a:p>
          <a:p>
            <a:pPr marL="488950" indent="-387350" eaLnBrk="1" hangingPunct="1">
              <a:lnSpc>
                <a:spcPct val="80000"/>
              </a:lnSpc>
              <a:buFont typeface="Wingdings" panose="05000000000000000000" pitchFamily="2" charset="2"/>
              <a:buChar char="v"/>
              <a:defRPr/>
            </a:pPr>
            <a:r>
              <a:rPr lang="en-US" altLang="en-US" sz="2400" dirty="0"/>
              <a:t>The variable x never gets decremented so it will always be greater than 0.</a:t>
            </a:r>
          </a:p>
          <a:p>
            <a:pPr marL="488950" indent="-387350" eaLnBrk="1" hangingPunct="1">
              <a:lnSpc>
                <a:spcPct val="80000"/>
              </a:lnSpc>
              <a:buFont typeface="Wingdings" panose="05000000000000000000" pitchFamily="2" charset="2"/>
              <a:buChar char="v"/>
              <a:defRPr/>
            </a:pPr>
            <a:endParaRPr lang="en-US" altLang="en-US" sz="2400" dirty="0"/>
          </a:p>
          <a:p>
            <a:pPr marL="488950" indent="-387350" eaLnBrk="1" hangingPunct="1">
              <a:lnSpc>
                <a:spcPct val="80000"/>
              </a:lnSpc>
              <a:buFont typeface="Wingdings" panose="05000000000000000000" pitchFamily="2" charset="2"/>
              <a:buChar char="v"/>
              <a:defRPr/>
            </a:pPr>
            <a:r>
              <a:rPr lang="en-US" altLang="en-US" sz="2400" dirty="0"/>
              <a:t>Adding the </a:t>
            </a:r>
            <a:r>
              <a:rPr lang="en-US" altLang="en-US" sz="2400" b="1" dirty="0">
                <a:solidFill>
                  <a:srgbClr val="FF3300"/>
                </a:solidFill>
              </a:rPr>
              <a:t>x--</a:t>
            </a:r>
            <a:r>
              <a:rPr lang="en-US" altLang="en-US" sz="2400" dirty="0"/>
              <a:t> above fixes the problem.</a:t>
            </a:r>
          </a:p>
          <a:p>
            <a:pPr marL="0" indent="0" eaLnBrk="1" hangingPunct="1">
              <a:lnSpc>
                <a:spcPct val="80000"/>
              </a:lnSpc>
              <a:buNone/>
              <a:defRPr/>
            </a:pPr>
            <a:r>
              <a:rPr lang="en-US" altLang="en-US" sz="2400" dirty="0"/>
              <a:t> </a:t>
            </a:r>
          </a:p>
        </p:txBody>
      </p:sp>
    </p:spTree>
    <p:extLst>
      <p:ext uri="{BB962C8B-B14F-4D97-AF65-F5344CB8AC3E}">
        <p14:creationId xmlns:p14="http://schemas.microsoft.com/office/powerpoint/2010/main" val="99751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953C247D-3B06-490A-BACD-4C87DD8AA61A}"/>
              </a:ext>
            </a:extLst>
          </p:cNvPr>
          <p:cNvSpPr>
            <a:spLocks noGrp="1" noChangeArrowheads="1"/>
          </p:cNvSpPr>
          <p:nvPr>
            <p:ph type="body" idx="1"/>
          </p:nvPr>
        </p:nvSpPr>
        <p:spPr>
          <a:xfrm>
            <a:off x="457200" y="1590675"/>
            <a:ext cx="8229600" cy="4525963"/>
          </a:xfrm>
        </p:spPr>
        <p:txBody>
          <a:bodyPr/>
          <a:lstStyle/>
          <a:p>
            <a:pPr marL="558800" indent="-457200" eaLnBrk="1" hangingPunct="1">
              <a:buFont typeface="Wingdings" panose="05000000000000000000" pitchFamily="2" charset="2"/>
              <a:buChar char="v"/>
              <a:defRPr/>
            </a:pPr>
            <a:r>
              <a:rPr lang="en-US" altLang="en-US" sz="2800" dirty="0"/>
              <a:t>This version of the loop decrements x during each iteration:</a:t>
            </a:r>
          </a:p>
          <a:p>
            <a:pPr eaLnBrk="1" hangingPunct="1">
              <a:buFont typeface="Wingdings" panose="05000000000000000000" pitchFamily="2" charset="2"/>
              <a:buChar char="v"/>
              <a:defRPr/>
            </a:pPr>
            <a:endParaRPr lang="en-US" altLang="en-US" sz="2800" b="1" dirty="0"/>
          </a:p>
          <a:p>
            <a:pPr lvl="1" indent="125413" eaLnBrk="1" hangingPunct="1">
              <a:buFontTx/>
              <a:buNone/>
              <a:defRPr/>
            </a:pPr>
            <a:r>
              <a:rPr lang="en-US" altLang="en-US" sz="2400" b="1" dirty="0" err="1"/>
              <a:t>int</a:t>
            </a:r>
            <a:r>
              <a:rPr lang="en-US" altLang="en-US" sz="2400" b="1" dirty="0"/>
              <a:t> x = 20;</a:t>
            </a:r>
          </a:p>
          <a:p>
            <a:pPr lvl="1" indent="125413" eaLnBrk="1" hangingPunct="1">
              <a:buFontTx/>
              <a:buNone/>
              <a:defRPr/>
            </a:pPr>
            <a:r>
              <a:rPr lang="en-US" altLang="en-US" sz="2400" b="1" dirty="0"/>
              <a:t>while(x &gt; 0)</a:t>
            </a:r>
          </a:p>
          <a:p>
            <a:pPr lvl="1" indent="125413" eaLnBrk="1" hangingPunct="1">
              <a:buFontTx/>
              <a:buNone/>
              <a:defRPr/>
            </a:pPr>
            <a:r>
              <a:rPr lang="en-US" altLang="en-US" sz="2400" b="1" dirty="0"/>
              <a:t>{</a:t>
            </a:r>
          </a:p>
          <a:p>
            <a:pPr marL="4789488" lvl="1" indent="-3921125" eaLnBrk="1" hangingPunct="1">
              <a:buNone/>
              <a:defRPr/>
            </a:pPr>
            <a:r>
              <a:rPr lang="en-US" altLang="en-US" sz="2400" b="1" dirty="0"/>
              <a:t>   </a:t>
            </a:r>
            <a:r>
              <a:rPr lang="en-US" altLang="en-US" b="1" dirty="0" err="1"/>
              <a:t>cout</a:t>
            </a:r>
            <a:r>
              <a:rPr lang="en-US" altLang="en-US" b="1" dirty="0"/>
              <a:t>  &lt;&lt; </a:t>
            </a:r>
            <a:r>
              <a:rPr lang="en-US" altLang="en-US" b="1" dirty="0">
                <a:cs typeface="Courier New" panose="02070309020205020404" pitchFamily="49" charset="0"/>
              </a:rPr>
              <a:t>"</a:t>
            </a:r>
            <a:r>
              <a:rPr lang="en-US" altLang="en-US" b="1" dirty="0"/>
              <a:t>x is greater than 0";</a:t>
            </a:r>
            <a:endParaRPr lang="en-US" altLang="en-US" sz="2400" b="1" dirty="0"/>
          </a:p>
          <a:p>
            <a:pPr lvl="1" indent="125413" eaLnBrk="1" hangingPunct="1">
              <a:buFontTx/>
              <a:buNone/>
              <a:defRPr/>
            </a:pPr>
            <a:r>
              <a:rPr lang="en-US" altLang="en-US" sz="2400" b="1" dirty="0"/>
              <a:t>   </a:t>
            </a:r>
            <a:r>
              <a:rPr lang="en-US" altLang="en-US" sz="2400" b="1" dirty="0">
                <a:solidFill>
                  <a:srgbClr val="FF3300"/>
                </a:solidFill>
              </a:rPr>
              <a:t>x--;</a:t>
            </a:r>
          </a:p>
          <a:p>
            <a:pPr lvl="1" indent="125413" eaLnBrk="1" hangingPunct="1">
              <a:buFontTx/>
              <a:buNone/>
              <a:defRPr/>
            </a:pPr>
            <a:r>
              <a:rPr lang="en-US" altLang="en-US" sz="2400" b="1" dirty="0"/>
              <a:t>}</a:t>
            </a:r>
          </a:p>
        </p:txBody>
      </p:sp>
      <p:sp>
        <p:nvSpPr>
          <p:cNvPr id="6" name="Rectangle 2">
            <a:extLst>
              <a:ext uri="{FF2B5EF4-FFF2-40B4-BE49-F238E27FC236}">
                <a16:creationId xmlns:a16="http://schemas.microsoft.com/office/drawing/2014/main" id="{A80744BC-DAA7-46F5-9FEB-DB17B6617859}"/>
              </a:ext>
            </a:extLst>
          </p:cNvPr>
          <p:cNvSpPr txBox="1">
            <a:spLocks noGrp="1"/>
          </p:cNvSpPr>
          <p:nvPr>
            <p:ph type="title"/>
          </p:nvPr>
        </p:nvSpPr>
        <p:spPr>
          <a:xfrm>
            <a:off x="457200" y="762000"/>
            <a:ext cx="8229600" cy="550863"/>
          </a:xfrm>
        </p:spPr>
        <p:txBody>
          <a:bodyPr/>
          <a:lstStyle/>
          <a:p>
            <a:pPr eaLnBrk="1" hangingPunct="1">
              <a:spcBef>
                <a:spcPct val="0"/>
              </a:spcBef>
              <a:buFont typeface="Times New Roman" panose="02020603050405020304" pitchFamily="18" charset="0"/>
              <a:buNone/>
            </a:pPr>
            <a:r>
              <a:rPr lang="en-US" altLang="en-US" sz="3600" b="1" i="0" dirty="0">
                <a:latin typeface="Times New Roman" panose="02020603050405020304" pitchFamily="18" charset="0"/>
                <a:cs typeface="Times New Roman" panose="02020603050405020304" pitchFamily="18" charset="0"/>
                <a:sym typeface="Times New Roman" panose="02020603050405020304" pitchFamily="18" charset="0"/>
              </a:rPr>
              <a:t>Infinite Loops (3 of 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E0A0142-59D1-4D0C-8298-466E723981F0}"/>
              </a:ext>
            </a:extLst>
          </p:cNvPr>
          <p:cNvSpPr txBox="1">
            <a:spLocks noGrp="1"/>
          </p:cNvSpPr>
          <p:nvPr>
            <p:ph type="title"/>
          </p:nvPr>
        </p:nvSpPr>
        <p:spPr>
          <a:xfrm>
            <a:off x="152400" y="609600"/>
            <a:ext cx="8229600" cy="1096963"/>
          </a:xfrm>
        </p:spPr>
        <p:txBody>
          <a:bodyPr/>
          <a:lstStyle/>
          <a:p>
            <a:pPr eaLnBrk="1" hangingPunct="1">
              <a:spcBef>
                <a:spcPct val="0"/>
              </a:spcBef>
              <a:buFont typeface="Times New Roman" panose="02020603050405020304" pitchFamily="18" charset="0"/>
              <a:buNone/>
            </a:pPr>
            <a:r>
              <a:rPr lang="en-US" altLang="en-US" sz="3600" b="1" i="0" dirty="0">
                <a:latin typeface="Times New Roman" panose="02020603050405020304" pitchFamily="18" charset="0"/>
                <a:cs typeface="Times New Roman" panose="02020603050405020304" pitchFamily="18" charset="0"/>
                <a:sym typeface="Times New Roman" panose="02020603050405020304" pitchFamily="18" charset="0"/>
              </a:rPr>
              <a:t>Block Statements in Loops</a:t>
            </a:r>
          </a:p>
        </p:txBody>
      </p:sp>
      <p:sp>
        <p:nvSpPr>
          <p:cNvPr id="41987" name="Rectangle 3">
            <a:extLst>
              <a:ext uri="{FF2B5EF4-FFF2-40B4-BE49-F238E27FC236}">
                <a16:creationId xmlns:a16="http://schemas.microsoft.com/office/drawing/2014/main" id="{C95BF9C3-38F0-421C-8DFD-A89A12B4EF83}"/>
              </a:ext>
            </a:extLst>
          </p:cNvPr>
          <p:cNvSpPr txBox="1">
            <a:spLocks noGrp="1"/>
          </p:cNvSpPr>
          <p:nvPr>
            <p:ph type="body" idx="1"/>
          </p:nvPr>
        </p:nvSpPr>
        <p:spPr>
          <a:xfrm>
            <a:off x="457200" y="1617663"/>
            <a:ext cx="8534400" cy="4525962"/>
          </a:xfrm>
        </p:spPr>
        <p:txBody>
          <a:bodyPr/>
          <a:lstStyle/>
          <a:p>
            <a:pPr marL="488950" indent="-387350" eaLnBrk="1" hangingPunct="1">
              <a:lnSpc>
                <a:spcPct val="90000"/>
              </a:lnSpc>
              <a:buSzTx/>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488950" indent="-387350" eaLnBrk="1" hangingPunct="1">
              <a:lnSpc>
                <a:spcPct val="90000"/>
              </a:lnSpc>
              <a:buSzTx/>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Curly braces are required to enclose block statement while loops. (like block if statements)</a:t>
            </a:r>
            <a:br>
              <a:rPr lang="en-US" altLang="en-US" sz="2400" dirty="0">
                <a:solidFill>
                  <a:srgbClr val="000000"/>
                </a:solidFill>
                <a:cs typeface="Arial" panose="020B0604020202020204" pitchFamily="34" charset="0"/>
                <a:sym typeface="Arial" panose="020B0604020202020204" pitchFamily="34" charset="0"/>
              </a:rPr>
            </a:br>
            <a:endParaRPr lang="en-US" altLang="en-US" sz="2400" dirty="0">
              <a:solidFill>
                <a:srgbClr val="000000"/>
              </a:solidFill>
              <a:cs typeface="Arial" panose="020B0604020202020204" pitchFamily="34" charset="0"/>
              <a:sym typeface="Arial" panose="020B0604020202020204" pitchFamily="34" charset="0"/>
            </a:endParaRPr>
          </a:p>
          <a:p>
            <a:pPr lvl="1" indent="125413" eaLnBrk="1" hangingPunct="1">
              <a:lnSpc>
                <a:spcPct val="90000"/>
              </a:lnSpc>
              <a:buSzTx/>
              <a:buFontTx/>
              <a:buNone/>
            </a:pPr>
            <a:r>
              <a:rPr lang="en-US" altLang="en-US" sz="2200" b="1" dirty="0">
                <a:solidFill>
                  <a:srgbClr val="000000"/>
                </a:solidFill>
                <a:latin typeface="Courier New" panose="02070309020205020404" pitchFamily="49" charset="0"/>
                <a:cs typeface="Arial" panose="020B0604020202020204" pitchFamily="34" charset="0"/>
                <a:sym typeface="Arial" panose="020B0604020202020204" pitchFamily="34" charset="0"/>
              </a:rPr>
              <a:t>while (</a:t>
            </a:r>
            <a:r>
              <a:rPr lang="en-US" altLang="en-US" sz="2200" b="1" i="1" dirty="0">
                <a:solidFill>
                  <a:srgbClr val="000000"/>
                </a:solidFill>
                <a:latin typeface="Courier New" panose="02070309020205020404" pitchFamily="49" charset="0"/>
                <a:cs typeface="Arial" panose="020B0604020202020204" pitchFamily="34" charset="0"/>
                <a:sym typeface="Arial" panose="020B0604020202020204" pitchFamily="34" charset="0"/>
              </a:rPr>
              <a:t>condition</a:t>
            </a:r>
            <a:r>
              <a:rPr lang="en-US" altLang="en-US" sz="2200"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125413" eaLnBrk="1" hangingPunct="1">
              <a:lnSpc>
                <a:spcPct val="90000"/>
              </a:lnSpc>
              <a:buSzTx/>
              <a:buFontTx/>
              <a:buNone/>
            </a:pPr>
            <a:r>
              <a:rPr lang="en-US" altLang="en-US" sz="2200"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125413" eaLnBrk="1" hangingPunct="1">
              <a:lnSpc>
                <a:spcPct val="90000"/>
              </a:lnSpc>
              <a:buSzTx/>
              <a:buFontTx/>
              <a:buNone/>
            </a:pPr>
            <a:r>
              <a:rPr lang="en-US" altLang="en-US" sz="2200" b="1"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sz="2200" b="1" i="1" dirty="0">
                <a:solidFill>
                  <a:srgbClr val="000000"/>
                </a:solidFill>
                <a:latin typeface="Courier New" panose="02070309020205020404" pitchFamily="49" charset="0"/>
                <a:cs typeface="Arial" panose="020B0604020202020204" pitchFamily="34" charset="0"/>
                <a:sym typeface="Arial" panose="020B0604020202020204" pitchFamily="34" charset="0"/>
              </a:rPr>
              <a:t>statement</a:t>
            </a:r>
            <a:r>
              <a:rPr lang="en-US" altLang="en-US" sz="2200"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125413" eaLnBrk="1" hangingPunct="1">
              <a:lnSpc>
                <a:spcPct val="90000"/>
              </a:lnSpc>
              <a:buSzTx/>
              <a:buFontTx/>
              <a:buNone/>
            </a:pPr>
            <a:r>
              <a:rPr lang="en-US" altLang="en-US" sz="2200" b="1"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sz="2200" b="1" i="1" dirty="0">
                <a:solidFill>
                  <a:srgbClr val="000000"/>
                </a:solidFill>
                <a:latin typeface="Courier New" panose="02070309020205020404" pitchFamily="49" charset="0"/>
                <a:cs typeface="Arial" panose="020B0604020202020204" pitchFamily="34" charset="0"/>
                <a:sym typeface="Arial" panose="020B0604020202020204" pitchFamily="34" charset="0"/>
              </a:rPr>
              <a:t>statement;</a:t>
            </a:r>
          </a:p>
          <a:p>
            <a:pPr lvl="1" indent="125413" eaLnBrk="1" hangingPunct="1">
              <a:lnSpc>
                <a:spcPct val="90000"/>
              </a:lnSpc>
              <a:buSzTx/>
              <a:buFontTx/>
              <a:buNone/>
            </a:pPr>
            <a:r>
              <a:rPr lang="en-US" altLang="en-US" sz="2200" b="1" i="1" dirty="0">
                <a:solidFill>
                  <a:srgbClr val="000000"/>
                </a:solidFill>
                <a:latin typeface="Courier New" panose="02070309020205020404" pitchFamily="49" charset="0"/>
                <a:cs typeface="Arial" panose="020B0604020202020204" pitchFamily="34" charset="0"/>
                <a:sym typeface="Arial" panose="020B0604020202020204" pitchFamily="34" charset="0"/>
              </a:rPr>
              <a:t>   statement;</a:t>
            </a:r>
          </a:p>
          <a:p>
            <a:pPr lvl="1" indent="125413" eaLnBrk="1" hangingPunct="1">
              <a:lnSpc>
                <a:spcPct val="90000"/>
              </a:lnSpc>
              <a:buSzTx/>
              <a:buFontTx/>
              <a:buNone/>
            </a:pPr>
            <a:r>
              <a:rPr lang="en-US" altLang="en-US" sz="2200"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0F1E7B6-B660-4009-99B9-58E701635C17}"/>
              </a:ext>
            </a:extLst>
          </p:cNvPr>
          <p:cNvSpPr txBox="1">
            <a:spLocks noGrp="1"/>
          </p:cNvSpPr>
          <p:nvPr>
            <p:ph type="title"/>
          </p:nvPr>
        </p:nvSpPr>
        <p:spPr>
          <a:xfrm>
            <a:off x="152400" y="767143"/>
            <a:ext cx="8229600" cy="6270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 in Program 5-3</a:t>
            </a:r>
          </a:p>
        </p:txBody>
      </p:sp>
      <p:pic>
        <p:nvPicPr>
          <p:cNvPr id="24579" name="Picture 2">
            <a:extLst>
              <a:ext uri="{FF2B5EF4-FFF2-40B4-BE49-F238E27FC236}">
                <a16:creationId xmlns:a16="http://schemas.microsoft.com/office/drawing/2014/main" id="{51C1F6D7-089C-4F5C-B780-BB04B2F0F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38" y="1600200"/>
            <a:ext cx="4862512"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CA6E605B-9273-416E-AB30-2E31D5000E06}"/>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29</a:t>
            </a:fld>
            <a:endParaRPr lang="en-US" altLang="en-US" sz="1400">
              <a:latin typeface="Times New Roman" panose="02020603050405020304" pitchFamily="18" charset="0"/>
              <a:sym typeface="Arial" panose="020B0604020202020204" pitchFamily="34" charset="0"/>
            </a:endParaRPr>
          </a:p>
        </p:txBody>
      </p:sp>
      <p:sp>
        <p:nvSpPr>
          <p:cNvPr id="25603" name="Rectangle 2">
            <a:extLst>
              <a:ext uri="{FF2B5EF4-FFF2-40B4-BE49-F238E27FC236}">
                <a16:creationId xmlns:a16="http://schemas.microsoft.com/office/drawing/2014/main" id="{18D694C6-D7E4-4290-87C3-3ADA643F0CE4}"/>
              </a:ext>
            </a:extLst>
          </p:cNvPr>
          <p:cNvSpPr txBox="1">
            <a:spLocks noGrp="1"/>
          </p:cNvSpPr>
          <p:nvPr>
            <p:ph type="title"/>
          </p:nvPr>
        </p:nvSpPr>
        <p:spPr>
          <a:xfrm>
            <a:off x="76200" y="685800"/>
            <a:ext cx="7772400" cy="762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while Loop</a:t>
            </a:r>
          </a:p>
        </p:txBody>
      </p:sp>
      <p:sp>
        <p:nvSpPr>
          <p:cNvPr id="25604" name="Rectangle 4">
            <a:extLst>
              <a:ext uri="{FF2B5EF4-FFF2-40B4-BE49-F238E27FC236}">
                <a16:creationId xmlns:a16="http://schemas.microsoft.com/office/drawing/2014/main" id="{7CE5152A-B9FD-4500-9A19-FF60E5B8CE8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5605" name="Rectangle 5">
            <a:extLst>
              <a:ext uri="{FF2B5EF4-FFF2-40B4-BE49-F238E27FC236}">
                <a16:creationId xmlns:a16="http://schemas.microsoft.com/office/drawing/2014/main" id="{9F4198BA-A9E8-4FA5-B9B5-310989CD87DB}"/>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int count = 0;</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while (count &lt; 2) </a:t>
            </a: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cout &lt;&lt; "Welcome to C++!";</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count++;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p>
        </p:txBody>
      </p:sp>
      <p:sp>
        <p:nvSpPr>
          <p:cNvPr id="25606" name="Rectangle 8">
            <a:extLst>
              <a:ext uri="{FF2B5EF4-FFF2-40B4-BE49-F238E27FC236}">
                <a16:creationId xmlns:a16="http://schemas.microsoft.com/office/drawing/2014/main" id="{55147317-71A5-428A-9211-7F031DD1B330}"/>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5607" name="Rectangle 10">
            <a:extLst>
              <a:ext uri="{FF2B5EF4-FFF2-40B4-BE49-F238E27FC236}">
                <a16:creationId xmlns:a16="http://schemas.microsoft.com/office/drawing/2014/main" id="{DCD57F4B-EB1F-41C7-80A7-E6D22A0B5802}"/>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9224" name="AutoShape 11">
            <a:extLst>
              <a:ext uri="{FF2B5EF4-FFF2-40B4-BE49-F238E27FC236}">
                <a16:creationId xmlns:a16="http://schemas.microsoft.com/office/drawing/2014/main" id="{FD2BE648-3897-4BBE-A08D-7104B44C92BF}"/>
              </a:ext>
            </a:extLst>
          </p:cNvPr>
          <p:cNvSpPr>
            <a:spLocks noChangeArrowheads="1"/>
          </p:cNvSpPr>
          <p:nvPr/>
        </p:nvSpPr>
        <p:spPr bwMode="auto">
          <a:xfrm>
            <a:off x="5257800" y="1292225"/>
            <a:ext cx="3533775" cy="384175"/>
          </a:xfrm>
          <a:prstGeom prst="wedgeRoundRectCallout">
            <a:avLst>
              <a:gd name="adj1" fmla="val -114556"/>
              <a:gd name="adj2" fmla="val 71074"/>
              <a:gd name="adj3" fmla="val 16667"/>
            </a:avLst>
          </a:prstGeom>
          <a:solidFill>
            <a:schemeClr val="accent1">
              <a:lumMod val="20000"/>
              <a:lumOff val="80000"/>
            </a:schemeClr>
          </a:solidFill>
          <a:ln w="12700">
            <a:solidFill>
              <a:schemeClr val="tx1"/>
            </a:solidFill>
            <a:miter lim="800000"/>
            <a:headEnd type="none" w="sm" len="sm"/>
            <a:tailEnd type="none" w="sm" len="sm"/>
          </a:ln>
          <a:effec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800"/>
              <a:t>Initialize count</a:t>
            </a:r>
          </a:p>
        </p:txBody>
      </p:sp>
      <p:sp>
        <p:nvSpPr>
          <p:cNvPr id="25609" name="Rectangle 12">
            <a:extLst>
              <a:ext uri="{FF2B5EF4-FFF2-40B4-BE49-F238E27FC236}">
                <a16:creationId xmlns:a16="http://schemas.microsoft.com/office/drawing/2014/main" id="{6F5DDA25-86CB-4FEF-9215-68A7F303102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9B8F93B-4304-40B7-9FF5-CF3DD37BDBC1}"/>
              </a:ext>
            </a:extLst>
          </p:cNvPr>
          <p:cNvSpPr txBox="1">
            <a:spLocks noGrp="1"/>
          </p:cNvSpPr>
          <p:nvPr>
            <p:ph type="title"/>
          </p:nvPr>
        </p:nvSpPr>
        <p:spPr>
          <a:xfrm>
            <a:off x="76200" y="609600"/>
            <a:ext cx="8229600" cy="1096962"/>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Increment and Decrement Operators</a:t>
            </a:r>
          </a:p>
        </p:txBody>
      </p:sp>
      <p:sp>
        <p:nvSpPr>
          <p:cNvPr id="6147" name="Content Placeholder 2">
            <a:extLst>
              <a:ext uri="{FF2B5EF4-FFF2-40B4-BE49-F238E27FC236}">
                <a16:creationId xmlns:a16="http://schemas.microsoft.com/office/drawing/2014/main" id="{003CAC65-C20F-4CF6-8892-E0F43DF4D60E}"/>
              </a:ext>
            </a:extLst>
          </p:cNvPr>
          <p:cNvSpPr>
            <a:spLocks noGrp="1" noChangeArrowheads="1"/>
          </p:cNvSpPr>
          <p:nvPr>
            <p:ph type="body" idx="1"/>
          </p:nvPr>
        </p:nvSpPr>
        <p:spPr>
          <a:xfrm>
            <a:off x="447675" y="1590675"/>
            <a:ext cx="8229600" cy="4525963"/>
          </a:xfrm>
        </p:spPr>
        <p:txBody>
          <a:bodyPr/>
          <a:lstStyle/>
          <a:p>
            <a:pPr marL="525463" indent="-423863">
              <a:spcBef>
                <a:spcPts val="2300"/>
              </a:spcBef>
              <a:defRPr/>
            </a:pPr>
            <a:r>
              <a:rPr lang="en-US" altLang="en-US" sz="2800" b="1" dirty="0">
                <a:latin typeface="Courier New" panose="02070309020205020404" pitchFamily="49" charset="0"/>
              </a:rPr>
              <a:t>--</a:t>
            </a:r>
            <a:r>
              <a:rPr lang="en-US" altLang="en-US" sz="2800" dirty="0"/>
              <a:t> is the decrement operator. </a:t>
            </a:r>
            <a:br>
              <a:rPr lang="en-US" altLang="en-US" sz="2800" dirty="0"/>
            </a:br>
            <a:r>
              <a:rPr lang="en-US" altLang="en-US" sz="2800" dirty="0"/>
              <a:t>It subtracts one from a variable.</a:t>
            </a:r>
          </a:p>
          <a:p>
            <a:pPr marL="101600" indent="431800">
              <a:spcBef>
                <a:spcPts val="2300"/>
              </a:spcBef>
              <a:buFont typeface="Arial"/>
              <a:buNone/>
              <a:defRPr/>
            </a:pPr>
            <a:r>
              <a:rPr lang="en-US" altLang="en-US" dirty="0" err="1">
                <a:latin typeface="Courier New" panose="02070309020205020404" pitchFamily="49" charset="0"/>
              </a:rPr>
              <a:t>val</a:t>
            </a:r>
            <a:r>
              <a:rPr lang="en-US" altLang="en-US" dirty="0">
                <a:latin typeface="Courier New" panose="02070309020205020404" pitchFamily="49" charset="0"/>
              </a:rPr>
              <a:t>--; </a:t>
            </a:r>
            <a:r>
              <a:rPr lang="en-US" altLang="en-US" dirty="0"/>
              <a:t>is the same as </a:t>
            </a:r>
            <a:r>
              <a:rPr lang="en-US" altLang="en-US" dirty="0" err="1">
                <a:latin typeface="Courier New" panose="02070309020205020404" pitchFamily="49" charset="0"/>
              </a:rPr>
              <a:t>val</a:t>
            </a:r>
            <a:r>
              <a:rPr lang="en-US" altLang="en-US" dirty="0">
                <a:latin typeface="Courier New" panose="02070309020205020404" pitchFamily="49" charset="0"/>
              </a:rPr>
              <a:t> = </a:t>
            </a:r>
            <a:r>
              <a:rPr lang="en-US" altLang="en-US" dirty="0" err="1">
                <a:latin typeface="Courier New" panose="02070309020205020404" pitchFamily="49" charset="0"/>
              </a:rPr>
              <a:t>val</a:t>
            </a:r>
            <a:r>
              <a:rPr lang="en-US" altLang="en-US" dirty="0">
                <a:latin typeface="Courier New" panose="02070309020205020404" pitchFamily="49" charset="0"/>
              </a:rPr>
              <a:t> - 1;</a:t>
            </a:r>
          </a:p>
          <a:p>
            <a:pPr marL="525463" indent="-423863">
              <a:defRPr/>
            </a:pPr>
            <a:r>
              <a:rPr lang="en-US" altLang="en-US" sz="2800" b="1" dirty="0">
                <a:latin typeface="Courier New" panose="02070309020205020404" pitchFamily="49" charset="0"/>
              </a:rPr>
              <a:t>--</a:t>
            </a:r>
            <a:r>
              <a:rPr lang="en-US" altLang="en-US" sz="2800" dirty="0"/>
              <a:t> can be also used before (prefix) or after (postfix) a variable:</a:t>
            </a:r>
          </a:p>
          <a:p>
            <a:pPr lvl="1">
              <a:spcBef>
                <a:spcPts val="2300"/>
              </a:spcBef>
              <a:buClr>
                <a:schemeClr val="tx1"/>
              </a:buClr>
              <a:buFontTx/>
              <a:buNone/>
              <a:defRPr/>
            </a:pPr>
            <a:r>
              <a:rPr lang="en-US" altLang="en-US" sz="2400" dirty="0">
                <a:latin typeface="Courier New" panose="02070309020205020404" pitchFamily="49" charset="0"/>
              </a:rPr>
              <a:t>--</a:t>
            </a:r>
            <a:r>
              <a:rPr lang="en-US" altLang="en-US" sz="2400" dirty="0" err="1">
                <a:latin typeface="Courier New" panose="02070309020205020404" pitchFamily="49" charset="0"/>
              </a:rPr>
              <a:t>val</a:t>
            </a:r>
            <a:r>
              <a:rPr lang="en-US" altLang="en-US" sz="2400" dirty="0">
                <a:latin typeface="Courier New" panose="02070309020205020404" pitchFamily="49" charset="0"/>
              </a:rPr>
              <a:t>;     </a:t>
            </a:r>
            <a:r>
              <a:rPr lang="en-US" altLang="en-US" sz="2400" dirty="0" err="1">
                <a:latin typeface="Courier New" panose="02070309020205020404" pitchFamily="49" charset="0"/>
              </a:rPr>
              <a:t>val</a:t>
            </a:r>
            <a:r>
              <a:rPr lang="en-US" altLang="en-US" sz="2400" dirty="0">
                <a:latin typeface="Courier New" panose="02070309020205020404" pitchFamily="49" charset="0"/>
              </a:rPr>
              <a:t>--;</a:t>
            </a:r>
          </a:p>
          <a:p>
            <a:pPr>
              <a:defRPr/>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9B692B2D-EEA4-4D87-ACF8-9CC836EED252}"/>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30</a:t>
            </a:fld>
            <a:endParaRPr lang="en-US" altLang="en-US" sz="1400">
              <a:latin typeface="Times New Roman" panose="02020603050405020304" pitchFamily="18" charset="0"/>
              <a:sym typeface="Arial" panose="020B0604020202020204" pitchFamily="34" charset="0"/>
            </a:endParaRPr>
          </a:p>
        </p:txBody>
      </p:sp>
      <p:sp>
        <p:nvSpPr>
          <p:cNvPr id="26627" name="Rectangle 2">
            <a:extLst>
              <a:ext uri="{FF2B5EF4-FFF2-40B4-BE49-F238E27FC236}">
                <a16:creationId xmlns:a16="http://schemas.microsoft.com/office/drawing/2014/main" id="{27AF7A58-45CF-48BB-AC15-EE46387E5C2D}"/>
              </a:ext>
            </a:extLst>
          </p:cNvPr>
          <p:cNvSpPr txBox="1">
            <a:spLocks noGrp="1"/>
          </p:cNvSpPr>
          <p:nvPr>
            <p:ph type="title"/>
          </p:nvPr>
        </p:nvSpPr>
        <p:spPr>
          <a:xfrm>
            <a:off x="152400" y="629263"/>
            <a:ext cx="7772400" cy="762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while Loop, cont.</a:t>
            </a:r>
          </a:p>
        </p:txBody>
      </p:sp>
      <p:sp>
        <p:nvSpPr>
          <p:cNvPr id="26628" name="Rectangle 3">
            <a:extLst>
              <a:ext uri="{FF2B5EF4-FFF2-40B4-BE49-F238E27FC236}">
                <a16:creationId xmlns:a16="http://schemas.microsoft.com/office/drawing/2014/main" id="{6426627D-DA4D-455E-BCAF-EE3FAAAC2FA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6629" name="Rectangle 4">
            <a:extLst>
              <a:ext uri="{FF2B5EF4-FFF2-40B4-BE49-F238E27FC236}">
                <a16:creationId xmlns:a16="http://schemas.microsoft.com/office/drawing/2014/main" id="{B96AB969-6C67-4BBD-AE1A-64C287F5EDC2}"/>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int count = 0;</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while (count &lt; 2) </a:t>
            </a: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a:t>
            </a:r>
            <a:r>
              <a:rPr lang="en-US" altLang="en-US" sz="2400">
                <a:solidFill>
                  <a:schemeClr val="tx2"/>
                </a:solidFill>
                <a:latin typeface="Times New Roman" panose="02020603050405020304" pitchFamily="18" charset="0"/>
              </a:rPr>
              <a:t>cout &lt;&lt; "Welcome to C++!";</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count++;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p>
        </p:txBody>
      </p:sp>
      <p:sp>
        <p:nvSpPr>
          <p:cNvPr id="26630" name="Rectangle 5">
            <a:extLst>
              <a:ext uri="{FF2B5EF4-FFF2-40B4-BE49-F238E27FC236}">
                <a16:creationId xmlns:a16="http://schemas.microsoft.com/office/drawing/2014/main" id="{4F51511B-CBD6-4CA4-BDAC-E62943762D7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10247" name="AutoShape 7">
            <a:extLst>
              <a:ext uri="{FF2B5EF4-FFF2-40B4-BE49-F238E27FC236}">
                <a16:creationId xmlns:a16="http://schemas.microsoft.com/office/drawing/2014/main" id="{69F5CE6C-3A3D-4561-BD4D-D6FE2EEEEC21}"/>
              </a:ext>
            </a:extLst>
          </p:cNvPr>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lumMod val="20000"/>
              <a:lumOff val="80000"/>
            </a:schemeClr>
          </a:solidFill>
          <a:ln w="12700">
            <a:solidFill>
              <a:schemeClr val="tx1"/>
            </a:solidFill>
            <a:miter lim="800000"/>
            <a:headEnd type="none" w="sm" len="sm"/>
            <a:tailEnd type="none" w="sm" len="sm"/>
          </a:ln>
          <a:effec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800" dirty="0"/>
              <a:t>(count &lt; 2) is true</a:t>
            </a:r>
          </a:p>
        </p:txBody>
      </p:sp>
      <p:sp>
        <p:nvSpPr>
          <p:cNvPr id="26632" name="Rectangle 8">
            <a:extLst>
              <a:ext uri="{FF2B5EF4-FFF2-40B4-BE49-F238E27FC236}">
                <a16:creationId xmlns:a16="http://schemas.microsoft.com/office/drawing/2014/main" id="{3D797331-3373-4469-B73F-A4D9C3A91B7E}"/>
              </a:ext>
            </a:extLst>
          </p:cNvPr>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6633" name="Rectangle 9">
            <a:extLst>
              <a:ext uri="{FF2B5EF4-FFF2-40B4-BE49-F238E27FC236}">
                <a16:creationId xmlns:a16="http://schemas.microsoft.com/office/drawing/2014/main" id="{E811B4C8-69E1-46F0-8513-91F34A0D50B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49E09077-82CE-48CC-88DF-3CB4D13B8A92}"/>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31</a:t>
            </a:fld>
            <a:endParaRPr lang="en-US" altLang="en-US" sz="1400">
              <a:latin typeface="Times New Roman" panose="02020603050405020304" pitchFamily="18" charset="0"/>
              <a:sym typeface="Arial" panose="020B0604020202020204" pitchFamily="34" charset="0"/>
            </a:endParaRPr>
          </a:p>
        </p:txBody>
      </p:sp>
      <p:sp>
        <p:nvSpPr>
          <p:cNvPr id="27651" name="Rectangle 2">
            <a:extLst>
              <a:ext uri="{FF2B5EF4-FFF2-40B4-BE49-F238E27FC236}">
                <a16:creationId xmlns:a16="http://schemas.microsoft.com/office/drawing/2014/main" id="{59AB9B5C-79A1-41E3-8F9B-EA4A8B313FA6}"/>
              </a:ext>
            </a:extLst>
          </p:cNvPr>
          <p:cNvSpPr txBox="1">
            <a:spLocks noGrp="1"/>
          </p:cNvSpPr>
          <p:nvPr>
            <p:ph type="title"/>
          </p:nvPr>
        </p:nvSpPr>
        <p:spPr>
          <a:xfrm>
            <a:off x="152400" y="613582"/>
            <a:ext cx="7772400" cy="762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while Loop, cont.</a:t>
            </a:r>
          </a:p>
        </p:txBody>
      </p:sp>
      <p:sp>
        <p:nvSpPr>
          <p:cNvPr id="27652" name="Rectangle 3">
            <a:extLst>
              <a:ext uri="{FF2B5EF4-FFF2-40B4-BE49-F238E27FC236}">
                <a16:creationId xmlns:a16="http://schemas.microsoft.com/office/drawing/2014/main" id="{2C1DF3B8-A780-4A0A-BAD0-73F8E8C775F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7653" name="Rectangle 4">
            <a:extLst>
              <a:ext uri="{FF2B5EF4-FFF2-40B4-BE49-F238E27FC236}">
                <a16:creationId xmlns:a16="http://schemas.microsoft.com/office/drawing/2014/main" id="{9A2D9C0E-F2B1-4640-B282-80EE57150A30}"/>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int count = 0;</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while (count &lt; 2) </a:t>
            </a: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a:t>
            </a:r>
            <a:r>
              <a:rPr lang="en-US" altLang="en-US" sz="2400">
                <a:solidFill>
                  <a:schemeClr val="tx2"/>
                </a:solidFill>
                <a:latin typeface="Times New Roman" panose="02020603050405020304" pitchFamily="18" charset="0"/>
              </a:rPr>
              <a:t>cout &lt;&lt; "Welcome to C++!";</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count++;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p>
        </p:txBody>
      </p:sp>
      <p:sp>
        <p:nvSpPr>
          <p:cNvPr id="27654" name="Rectangle 5">
            <a:extLst>
              <a:ext uri="{FF2B5EF4-FFF2-40B4-BE49-F238E27FC236}">
                <a16:creationId xmlns:a16="http://schemas.microsoft.com/office/drawing/2014/main" id="{71F9062C-5416-41FC-87F8-7F1500BD6CE5}"/>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11271" name="AutoShape 6">
            <a:extLst>
              <a:ext uri="{FF2B5EF4-FFF2-40B4-BE49-F238E27FC236}">
                <a16:creationId xmlns:a16="http://schemas.microsoft.com/office/drawing/2014/main" id="{C936B5B0-7A0C-4D57-85EE-120FD5FE5BB2}"/>
              </a:ext>
            </a:extLst>
          </p:cNvPr>
          <p:cNvSpPr>
            <a:spLocks noChangeArrowheads="1"/>
          </p:cNvSpPr>
          <p:nvPr/>
        </p:nvSpPr>
        <p:spPr bwMode="auto">
          <a:xfrm>
            <a:off x="5257800" y="1219200"/>
            <a:ext cx="3533775" cy="384175"/>
          </a:xfrm>
          <a:prstGeom prst="wedgeRoundRectCallout">
            <a:avLst>
              <a:gd name="adj1" fmla="val -53653"/>
              <a:gd name="adj2" fmla="val 434497"/>
              <a:gd name="adj3" fmla="val 16667"/>
            </a:avLst>
          </a:prstGeom>
          <a:solidFill>
            <a:schemeClr val="accent1">
              <a:lumMod val="20000"/>
              <a:lumOff val="80000"/>
            </a:schemeClr>
          </a:solidFill>
          <a:ln w="12700">
            <a:solidFill>
              <a:schemeClr val="tx1"/>
            </a:solidFill>
            <a:miter lim="800000"/>
            <a:headEnd type="none" w="sm" len="sm"/>
            <a:tailEnd type="none" w="sm" len="sm"/>
          </a:ln>
          <a:effec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800" dirty="0"/>
              <a:t>Print Welcome to C++</a:t>
            </a:r>
          </a:p>
        </p:txBody>
      </p:sp>
      <p:sp>
        <p:nvSpPr>
          <p:cNvPr id="27656" name="Rectangle 8">
            <a:extLst>
              <a:ext uri="{FF2B5EF4-FFF2-40B4-BE49-F238E27FC236}">
                <a16:creationId xmlns:a16="http://schemas.microsoft.com/office/drawing/2014/main" id="{3C91E537-107B-4F26-AD04-3550835BA6DB}"/>
              </a:ext>
            </a:extLst>
          </p:cNvPr>
          <p:cNvSpPr>
            <a:spLocks noChangeArrowheads="1"/>
          </p:cNvSpPr>
          <p:nvPr/>
        </p:nvSpPr>
        <p:spPr bwMode="auto">
          <a:xfrm>
            <a:off x="309563" y="30448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7657" name="Rectangle 9">
            <a:extLst>
              <a:ext uri="{FF2B5EF4-FFF2-40B4-BE49-F238E27FC236}">
                <a16:creationId xmlns:a16="http://schemas.microsoft.com/office/drawing/2014/main" id="{B871A0BA-990E-4B29-B724-C1B1240CC51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940B55D0-5939-40D1-AF47-CE9460FB6E44}"/>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32</a:t>
            </a:fld>
            <a:endParaRPr lang="en-US" altLang="en-US" sz="1400">
              <a:latin typeface="Times New Roman" panose="02020603050405020304" pitchFamily="18" charset="0"/>
              <a:sym typeface="Arial" panose="020B0604020202020204" pitchFamily="34" charset="0"/>
            </a:endParaRPr>
          </a:p>
        </p:txBody>
      </p:sp>
      <p:sp>
        <p:nvSpPr>
          <p:cNvPr id="28675" name="Rectangle 2">
            <a:extLst>
              <a:ext uri="{FF2B5EF4-FFF2-40B4-BE49-F238E27FC236}">
                <a16:creationId xmlns:a16="http://schemas.microsoft.com/office/drawing/2014/main" id="{300CE453-12FA-4BF2-8D16-045B5435E6D3}"/>
              </a:ext>
            </a:extLst>
          </p:cNvPr>
          <p:cNvSpPr txBox="1">
            <a:spLocks noGrp="1"/>
          </p:cNvSpPr>
          <p:nvPr>
            <p:ph type="title"/>
          </p:nvPr>
        </p:nvSpPr>
        <p:spPr>
          <a:xfrm>
            <a:off x="76200" y="782057"/>
            <a:ext cx="7772400" cy="762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while Loop, cont.</a:t>
            </a:r>
          </a:p>
        </p:txBody>
      </p:sp>
      <p:sp>
        <p:nvSpPr>
          <p:cNvPr id="28676" name="Rectangle 3">
            <a:extLst>
              <a:ext uri="{FF2B5EF4-FFF2-40B4-BE49-F238E27FC236}">
                <a16:creationId xmlns:a16="http://schemas.microsoft.com/office/drawing/2014/main" id="{6D18D923-D0A3-48B4-AA07-10F17212A7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8677" name="Rectangle 4">
            <a:extLst>
              <a:ext uri="{FF2B5EF4-FFF2-40B4-BE49-F238E27FC236}">
                <a16:creationId xmlns:a16="http://schemas.microsoft.com/office/drawing/2014/main" id="{B318F85F-0773-4369-9A60-5E4D58AFFAA7}"/>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int count = 0;</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while (count &lt; 2) </a:t>
            </a: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a:t>
            </a:r>
            <a:r>
              <a:rPr lang="en-US" altLang="en-US" sz="2400">
                <a:solidFill>
                  <a:schemeClr val="tx2"/>
                </a:solidFill>
                <a:latin typeface="Times New Roman" panose="02020603050405020304" pitchFamily="18" charset="0"/>
              </a:rPr>
              <a:t>cout &lt;&lt; "Welcome to C++!";</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count++;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p>
        </p:txBody>
      </p:sp>
      <p:sp>
        <p:nvSpPr>
          <p:cNvPr id="28678" name="Rectangle 5">
            <a:extLst>
              <a:ext uri="{FF2B5EF4-FFF2-40B4-BE49-F238E27FC236}">
                <a16:creationId xmlns:a16="http://schemas.microsoft.com/office/drawing/2014/main" id="{94A91499-B105-4255-A32D-1977FE3A05D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12295" name="AutoShape 6">
            <a:extLst>
              <a:ext uri="{FF2B5EF4-FFF2-40B4-BE49-F238E27FC236}">
                <a16:creationId xmlns:a16="http://schemas.microsoft.com/office/drawing/2014/main" id="{D3353900-4001-4409-A610-7B84627F01B5}"/>
              </a:ext>
            </a:extLst>
          </p:cNvPr>
          <p:cNvSpPr>
            <a:spLocks noChangeArrowheads="1"/>
          </p:cNvSpPr>
          <p:nvPr/>
        </p:nvSpPr>
        <p:spPr bwMode="auto">
          <a:xfrm>
            <a:off x="5257800" y="1219200"/>
            <a:ext cx="3538538" cy="635000"/>
          </a:xfrm>
          <a:prstGeom prst="wedgeRoundRectCallout">
            <a:avLst>
              <a:gd name="adj1" fmla="val -73282"/>
              <a:gd name="adj2" fmla="val 334500"/>
              <a:gd name="adj3" fmla="val 16667"/>
            </a:avLst>
          </a:prstGeom>
          <a:solidFill>
            <a:schemeClr val="accent1">
              <a:lumMod val="20000"/>
              <a:lumOff val="80000"/>
            </a:schemeClr>
          </a:solidFill>
          <a:ln w="12700">
            <a:solidFill>
              <a:schemeClr val="tx1"/>
            </a:solidFill>
            <a:miter lim="800000"/>
            <a:headEnd type="none" w="sm" len="sm"/>
            <a:tailEnd type="none" w="sm" len="sm"/>
          </a:ln>
          <a:effec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800" dirty="0"/>
              <a:t>Increase count by 1</a:t>
            </a:r>
          </a:p>
          <a:p>
            <a:pPr algn="ctr">
              <a:spcBef>
                <a:spcPct val="0"/>
              </a:spcBef>
              <a:buClrTx/>
              <a:buSzTx/>
              <a:buFontTx/>
              <a:buNone/>
              <a:defRPr/>
            </a:pPr>
            <a:r>
              <a:rPr lang="en-US" altLang="en-US" sz="1800" dirty="0"/>
              <a:t>count is 1 now</a:t>
            </a:r>
          </a:p>
        </p:txBody>
      </p:sp>
      <p:sp>
        <p:nvSpPr>
          <p:cNvPr id="28680" name="Rectangle 7">
            <a:extLst>
              <a:ext uri="{FF2B5EF4-FFF2-40B4-BE49-F238E27FC236}">
                <a16:creationId xmlns:a16="http://schemas.microsoft.com/office/drawing/2014/main" id="{8D04D07E-4210-4578-87F2-A7E386314DED}"/>
              </a:ext>
            </a:extLst>
          </p:cNvPr>
          <p:cNvSpPr>
            <a:spLocks noChangeArrowheads="1"/>
          </p:cNvSpPr>
          <p:nvPr/>
        </p:nvSpPr>
        <p:spPr bwMode="auto">
          <a:xfrm>
            <a:off x="347663" y="350520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8681" name="Rectangle 8">
            <a:extLst>
              <a:ext uri="{FF2B5EF4-FFF2-40B4-BE49-F238E27FC236}">
                <a16:creationId xmlns:a16="http://schemas.microsoft.com/office/drawing/2014/main" id="{DC5C58C8-837A-4145-8353-E6214EEE53D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9C0D39DC-C43E-4F7C-8701-52064DC124F4}"/>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33</a:t>
            </a:fld>
            <a:endParaRPr lang="en-US" altLang="en-US" sz="1400">
              <a:latin typeface="Times New Roman" panose="02020603050405020304" pitchFamily="18" charset="0"/>
              <a:sym typeface="Arial" panose="020B0604020202020204" pitchFamily="34" charset="0"/>
            </a:endParaRPr>
          </a:p>
        </p:txBody>
      </p:sp>
      <p:sp>
        <p:nvSpPr>
          <p:cNvPr id="29699" name="Rectangle 2">
            <a:extLst>
              <a:ext uri="{FF2B5EF4-FFF2-40B4-BE49-F238E27FC236}">
                <a16:creationId xmlns:a16="http://schemas.microsoft.com/office/drawing/2014/main" id="{65EF7598-8CA9-47F8-8DAC-6E1E19045274}"/>
              </a:ext>
            </a:extLst>
          </p:cNvPr>
          <p:cNvSpPr txBox="1">
            <a:spLocks noGrp="1"/>
          </p:cNvSpPr>
          <p:nvPr>
            <p:ph type="title"/>
          </p:nvPr>
        </p:nvSpPr>
        <p:spPr>
          <a:xfrm>
            <a:off x="152400" y="723900"/>
            <a:ext cx="7772400" cy="762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while Loop, cont.</a:t>
            </a:r>
          </a:p>
        </p:txBody>
      </p:sp>
      <p:sp>
        <p:nvSpPr>
          <p:cNvPr id="29700" name="Rectangle 3">
            <a:extLst>
              <a:ext uri="{FF2B5EF4-FFF2-40B4-BE49-F238E27FC236}">
                <a16:creationId xmlns:a16="http://schemas.microsoft.com/office/drawing/2014/main" id="{C6E49DBB-F77D-499B-A0E4-46C3ABFB10B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9701" name="Rectangle 4">
            <a:extLst>
              <a:ext uri="{FF2B5EF4-FFF2-40B4-BE49-F238E27FC236}">
                <a16:creationId xmlns:a16="http://schemas.microsoft.com/office/drawing/2014/main" id="{AB88BAFE-6BB3-4AEF-8C55-070EC4D5A9D5}"/>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int count = 0;</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while (count &lt; 2) </a:t>
            </a: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a:t>
            </a:r>
            <a:r>
              <a:rPr lang="en-US" altLang="en-US" sz="2400">
                <a:solidFill>
                  <a:schemeClr val="tx2"/>
                </a:solidFill>
                <a:latin typeface="Times New Roman" panose="02020603050405020304" pitchFamily="18" charset="0"/>
              </a:rPr>
              <a:t>cout &lt;&lt; "Welcome to C++!";</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count++;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p>
        </p:txBody>
      </p:sp>
      <p:sp>
        <p:nvSpPr>
          <p:cNvPr id="29702" name="Rectangle 5">
            <a:extLst>
              <a:ext uri="{FF2B5EF4-FFF2-40B4-BE49-F238E27FC236}">
                <a16:creationId xmlns:a16="http://schemas.microsoft.com/office/drawing/2014/main" id="{9CBCFBDF-42B9-4FBA-ADFF-96D8E9EC0AA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13319" name="AutoShape 6">
            <a:extLst>
              <a:ext uri="{FF2B5EF4-FFF2-40B4-BE49-F238E27FC236}">
                <a16:creationId xmlns:a16="http://schemas.microsoft.com/office/drawing/2014/main" id="{51FC1A10-3548-4888-B95C-BF5916F9225F}"/>
              </a:ext>
            </a:extLst>
          </p:cNvPr>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lumMod val="20000"/>
              <a:lumOff val="80000"/>
            </a:schemeClr>
          </a:solidFill>
          <a:ln w="12700">
            <a:solidFill>
              <a:schemeClr val="tx1"/>
            </a:solidFill>
            <a:miter lim="800000"/>
            <a:headEnd type="none" w="sm" len="sm"/>
            <a:tailEnd type="none" w="sm" len="sm"/>
          </a:ln>
          <a:effec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800" dirty="0"/>
              <a:t>(count &lt; 2) is still true since count is 1</a:t>
            </a:r>
          </a:p>
        </p:txBody>
      </p:sp>
      <p:sp>
        <p:nvSpPr>
          <p:cNvPr id="29704" name="Rectangle 7">
            <a:extLst>
              <a:ext uri="{FF2B5EF4-FFF2-40B4-BE49-F238E27FC236}">
                <a16:creationId xmlns:a16="http://schemas.microsoft.com/office/drawing/2014/main" id="{AA724B7F-1790-4ABB-BE2A-6EADC3B68489}"/>
              </a:ext>
            </a:extLst>
          </p:cNvPr>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29705" name="Rectangle 8">
            <a:extLst>
              <a:ext uri="{FF2B5EF4-FFF2-40B4-BE49-F238E27FC236}">
                <a16:creationId xmlns:a16="http://schemas.microsoft.com/office/drawing/2014/main" id="{285880B1-EE9C-4EF5-8CA6-C2F4F65CB12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B90CF3C7-BFFF-4904-8A1A-FC84BCD778E6}"/>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34</a:t>
            </a:fld>
            <a:endParaRPr lang="en-US" altLang="en-US" sz="1400">
              <a:latin typeface="Times New Roman" panose="02020603050405020304" pitchFamily="18" charset="0"/>
              <a:sym typeface="Arial" panose="020B0604020202020204" pitchFamily="34" charset="0"/>
            </a:endParaRPr>
          </a:p>
        </p:txBody>
      </p:sp>
      <p:sp>
        <p:nvSpPr>
          <p:cNvPr id="30723" name="Rectangle 2">
            <a:extLst>
              <a:ext uri="{FF2B5EF4-FFF2-40B4-BE49-F238E27FC236}">
                <a16:creationId xmlns:a16="http://schemas.microsoft.com/office/drawing/2014/main" id="{4562640A-A911-4BB2-8FC6-A19C1AA4DC4C}"/>
              </a:ext>
            </a:extLst>
          </p:cNvPr>
          <p:cNvSpPr txBox="1">
            <a:spLocks noGrp="1"/>
          </p:cNvSpPr>
          <p:nvPr>
            <p:ph type="title"/>
          </p:nvPr>
        </p:nvSpPr>
        <p:spPr>
          <a:xfrm>
            <a:off x="76200" y="766382"/>
            <a:ext cx="7772400" cy="762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while Loop, cont.</a:t>
            </a:r>
          </a:p>
        </p:txBody>
      </p:sp>
      <p:sp>
        <p:nvSpPr>
          <p:cNvPr id="30724" name="Rectangle 3">
            <a:extLst>
              <a:ext uri="{FF2B5EF4-FFF2-40B4-BE49-F238E27FC236}">
                <a16:creationId xmlns:a16="http://schemas.microsoft.com/office/drawing/2014/main" id="{C48B822C-8F60-4A14-8CDF-17272152EAD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0725" name="Rectangle 4">
            <a:extLst>
              <a:ext uri="{FF2B5EF4-FFF2-40B4-BE49-F238E27FC236}">
                <a16:creationId xmlns:a16="http://schemas.microsoft.com/office/drawing/2014/main" id="{9BC265F2-1002-463D-A46E-8856CB663043}"/>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int count = 0;</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while (count &lt; 2) </a:t>
            </a: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a:t>
            </a:r>
            <a:r>
              <a:rPr lang="en-US" altLang="en-US" sz="2400">
                <a:solidFill>
                  <a:schemeClr val="tx2"/>
                </a:solidFill>
                <a:latin typeface="Times New Roman" panose="02020603050405020304" pitchFamily="18" charset="0"/>
              </a:rPr>
              <a:t>cout &lt;&lt; "Welcome to C++!";</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count++;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p>
        </p:txBody>
      </p:sp>
      <p:sp>
        <p:nvSpPr>
          <p:cNvPr id="30726" name="Rectangle 5">
            <a:extLst>
              <a:ext uri="{FF2B5EF4-FFF2-40B4-BE49-F238E27FC236}">
                <a16:creationId xmlns:a16="http://schemas.microsoft.com/office/drawing/2014/main" id="{9E97DE7C-5B7B-47DE-B71E-A0DDF75B8A3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14343" name="AutoShape 6">
            <a:extLst>
              <a:ext uri="{FF2B5EF4-FFF2-40B4-BE49-F238E27FC236}">
                <a16:creationId xmlns:a16="http://schemas.microsoft.com/office/drawing/2014/main" id="{0FF9D582-4125-4410-98AE-3B51DAD8F55B}"/>
              </a:ext>
            </a:extLst>
          </p:cNvPr>
          <p:cNvSpPr>
            <a:spLocks noChangeArrowheads="1"/>
          </p:cNvSpPr>
          <p:nvPr/>
        </p:nvSpPr>
        <p:spPr bwMode="auto">
          <a:xfrm>
            <a:off x="5262563" y="1201738"/>
            <a:ext cx="3538537" cy="635000"/>
          </a:xfrm>
          <a:prstGeom prst="wedgeRoundRectCallout">
            <a:avLst>
              <a:gd name="adj1" fmla="val -65972"/>
              <a:gd name="adj2" fmla="val 259500"/>
              <a:gd name="adj3" fmla="val 16667"/>
            </a:avLst>
          </a:prstGeom>
          <a:solidFill>
            <a:schemeClr val="accent1">
              <a:lumMod val="20000"/>
              <a:lumOff val="80000"/>
            </a:schemeClr>
          </a:solidFill>
          <a:ln w="12700">
            <a:solidFill>
              <a:schemeClr val="tx1"/>
            </a:solidFill>
            <a:miter lim="800000"/>
            <a:headEnd type="none" w="sm" len="sm"/>
            <a:tailEnd type="none" w="sm" len="sm"/>
          </a:ln>
          <a:effec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800"/>
              <a:t>Print Welcome to C++</a:t>
            </a:r>
          </a:p>
        </p:txBody>
      </p:sp>
      <p:sp>
        <p:nvSpPr>
          <p:cNvPr id="30728" name="Rectangle 7">
            <a:extLst>
              <a:ext uri="{FF2B5EF4-FFF2-40B4-BE49-F238E27FC236}">
                <a16:creationId xmlns:a16="http://schemas.microsoft.com/office/drawing/2014/main" id="{AB3E9F5C-2D11-4289-B9A2-33D5474621B3}"/>
              </a:ext>
            </a:extLst>
          </p:cNvPr>
          <p:cNvSpPr>
            <a:spLocks noChangeArrowheads="1"/>
          </p:cNvSpPr>
          <p:nvPr/>
        </p:nvSpPr>
        <p:spPr bwMode="auto">
          <a:xfrm>
            <a:off x="347663" y="30067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0729" name="Rectangle 8">
            <a:extLst>
              <a:ext uri="{FF2B5EF4-FFF2-40B4-BE49-F238E27FC236}">
                <a16:creationId xmlns:a16="http://schemas.microsoft.com/office/drawing/2014/main" id="{42BD0040-8152-497A-982E-46BA5127A2E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E3F08BA-709C-4E27-AECC-2C9780BF9827}"/>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35</a:t>
            </a:fld>
            <a:endParaRPr lang="en-US" altLang="en-US" sz="1400">
              <a:latin typeface="Times New Roman" panose="02020603050405020304" pitchFamily="18" charset="0"/>
              <a:sym typeface="Arial" panose="020B0604020202020204" pitchFamily="34" charset="0"/>
            </a:endParaRPr>
          </a:p>
        </p:txBody>
      </p:sp>
      <p:sp>
        <p:nvSpPr>
          <p:cNvPr id="31747" name="Rectangle 2">
            <a:extLst>
              <a:ext uri="{FF2B5EF4-FFF2-40B4-BE49-F238E27FC236}">
                <a16:creationId xmlns:a16="http://schemas.microsoft.com/office/drawing/2014/main" id="{898042C0-6334-4A5C-A075-912451A6545E}"/>
              </a:ext>
            </a:extLst>
          </p:cNvPr>
          <p:cNvSpPr txBox="1">
            <a:spLocks noGrp="1"/>
          </p:cNvSpPr>
          <p:nvPr>
            <p:ph type="title"/>
          </p:nvPr>
        </p:nvSpPr>
        <p:spPr>
          <a:xfrm>
            <a:off x="152400" y="788989"/>
            <a:ext cx="7772400" cy="762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while Loop, cont.</a:t>
            </a:r>
          </a:p>
        </p:txBody>
      </p:sp>
      <p:sp>
        <p:nvSpPr>
          <p:cNvPr id="31748" name="Rectangle 3">
            <a:extLst>
              <a:ext uri="{FF2B5EF4-FFF2-40B4-BE49-F238E27FC236}">
                <a16:creationId xmlns:a16="http://schemas.microsoft.com/office/drawing/2014/main" id="{91C3C478-CAC4-4FF6-84B5-DDAE3B8CD13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1749" name="Rectangle 4">
            <a:extLst>
              <a:ext uri="{FF2B5EF4-FFF2-40B4-BE49-F238E27FC236}">
                <a16:creationId xmlns:a16="http://schemas.microsoft.com/office/drawing/2014/main" id="{FA4C336D-7230-47D8-9516-D07CA7C6DAD5}"/>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int count = 0;</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while (count &lt; 2) </a:t>
            </a: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a:t>
            </a:r>
            <a:r>
              <a:rPr lang="en-US" altLang="en-US" sz="2400">
                <a:solidFill>
                  <a:schemeClr val="tx2"/>
                </a:solidFill>
                <a:latin typeface="Times New Roman" panose="02020603050405020304" pitchFamily="18" charset="0"/>
              </a:rPr>
              <a:t>cout &lt;&lt; "Welcome to C++!";</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count++;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p>
        </p:txBody>
      </p:sp>
      <p:sp>
        <p:nvSpPr>
          <p:cNvPr id="31750" name="Rectangle 5">
            <a:extLst>
              <a:ext uri="{FF2B5EF4-FFF2-40B4-BE49-F238E27FC236}">
                <a16:creationId xmlns:a16="http://schemas.microsoft.com/office/drawing/2014/main" id="{D5819B17-24F9-4AF2-978D-7AB7F466A63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15367" name="AutoShape 6">
            <a:extLst>
              <a:ext uri="{FF2B5EF4-FFF2-40B4-BE49-F238E27FC236}">
                <a16:creationId xmlns:a16="http://schemas.microsoft.com/office/drawing/2014/main" id="{110328E1-0E20-4312-9CC6-BDA1FB6765B1}"/>
              </a:ext>
            </a:extLst>
          </p:cNvPr>
          <p:cNvSpPr>
            <a:spLocks noChangeArrowheads="1"/>
          </p:cNvSpPr>
          <p:nvPr/>
        </p:nvSpPr>
        <p:spPr bwMode="auto">
          <a:xfrm>
            <a:off x="5257800" y="1219200"/>
            <a:ext cx="3538538" cy="635000"/>
          </a:xfrm>
          <a:prstGeom prst="wedgeRoundRectCallout">
            <a:avLst>
              <a:gd name="adj1" fmla="val -73778"/>
              <a:gd name="adj2" fmla="val 351250"/>
              <a:gd name="adj3" fmla="val 16667"/>
            </a:avLst>
          </a:prstGeom>
          <a:solidFill>
            <a:schemeClr val="accent1">
              <a:lumMod val="20000"/>
              <a:lumOff val="80000"/>
            </a:schemeClr>
          </a:solidFill>
          <a:ln w="12700">
            <a:solidFill>
              <a:schemeClr val="tx1"/>
            </a:solidFill>
            <a:miter lim="800000"/>
            <a:headEnd type="none" w="sm" len="sm"/>
            <a:tailEnd type="none" w="sm" len="sm"/>
          </a:ln>
          <a:effec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800" dirty="0"/>
              <a:t>Increase count by 1</a:t>
            </a:r>
          </a:p>
          <a:p>
            <a:pPr algn="ctr">
              <a:spcBef>
                <a:spcPct val="0"/>
              </a:spcBef>
              <a:buClrTx/>
              <a:buSzTx/>
              <a:buFontTx/>
              <a:buNone/>
              <a:defRPr/>
            </a:pPr>
            <a:r>
              <a:rPr lang="en-US" altLang="en-US" sz="1800" dirty="0"/>
              <a:t>count is 2 now</a:t>
            </a:r>
          </a:p>
        </p:txBody>
      </p:sp>
      <p:sp>
        <p:nvSpPr>
          <p:cNvPr id="31752" name="Rectangle 8">
            <a:extLst>
              <a:ext uri="{FF2B5EF4-FFF2-40B4-BE49-F238E27FC236}">
                <a16:creationId xmlns:a16="http://schemas.microsoft.com/office/drawing/2014/main" id="{10055372-2E9C-42CB-B209-3F1EA313F2F3}"/>
              </a:ext>
            </a:extLst>
          </p:cNvPr>
          <p:cNvSpPr>
            <a:spLocks noChangeArrowheads="1"/>
          </p:cNvSpPr>
          <p:nvPr/>
        </p:nvSpPr>
        <p:spPr bwMode="auto">
          <a:xfrm>
            <a:off x="309563" y="3544888"/>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1753" name="Rectangle 9">
            <a:extLst>
              <a:ext uri="{FF2B5EF4-FFF2-40B4-BE49-F238E27FC236}">
                <a16:creationId xmlns:a16="http://schemas.microsoft.com/office/drawing/2014/main" id="{A6CB9FD0-9DF3-4718-A2A4-7B4E8789BF5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02A57132-4541-4282-97DF-13AAE51F978E}"/>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36</a:t>
            </a:fld>
            <a:endParaRPr lang="en-US" altLang="en-US" sz="1400">
              <a:latin typeface="Times New Roman" panose="02020603050405020304" pitchFamily="18" charset="0"/>
              <a:sym typeface="Arial" panose="020B0604020202020204" pitchFamily="34" charset="0"/>
            </a:endParaRPr>
          </a:p>
        </p:txBody>
      </p:sp>
      <p:sp>
        <p:nvSpPr>
          <p:cNvPr id="32771" name="Rectangle 2">
            <a:extLst>
              <a:ext uri="{FF2B5EF4-FFF2-40B4-BE49-F238E27FC236}">
                <a16:creationId xmlns:a16="http://schemas.microsoft.com/office/drawing/2014/main" id="{15CADD3B-25EB-49D2-BB57-3F6707C0B61A}"/>
              </a:ext>
            </a:extLst>
          </p:cNvPr>
          <p:cNvSpPr txBox="1">
            <a:spLocks noGrp="1"/>
          </p:cNvSpPr>
          <p:nvPr>
            <p:ph type="title"/>
          </p:nvPr>
        </p:nvSpPr>
        <p:spPr>
          <a:xfrm>
            <a:off x="152400" y="741363"/>
            <a:ext cx="7772400" cy="762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while Loop, cont.</a:t>
            </a:r>
          </a:p>
        </p:txBody>
      </p:sp>
      <p:sp>
        <p:nvSpPr>
          <p:cNvPr id="32772" name="Rectangle 3">
            <a:extLst>
              <a:ext uri="{FF2B5EF4-FFF2-40B4-BE49-F238E27FC236}">
                <a16:creationId xmlns:a16="http://schemas.microsoft.com/office/drawing/2014/main" id="{03101461-D47D-4B45-8648-953A587E661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2773" name="Rectangle 4">
            <a:extLst>
              <a:ext uri="{FF2B5EF4-FFF2-40B4-BE49-F238E27FC236}">
                <a16:creationId xmlns:a16="http://schemas.microsoft.com/office/drawing/2014/main" id="{2949ABD2-1559-4B22-90DA-494AE20FD852}"/>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int count = 0;</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while (count &lt; 2) </a:t>
            </a: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a:t>
            </a:r>
            <a:r>
              <a:rPr lang="en-US" altLang="en-US" sz="2400">
                <a:solidFill>
                  <a:schemeClr val="tx2"/>
                </a:solidFill>
                <a:latin typeface="Times New Roman" panose="02020603050405020304" pitchFamily="18" charset="0"/>
              </a:rPr>
              <a:t>cout &lt;&lt; "Welcome to C++!";</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count++;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p>
        </p:txBody>
      </p:sp>
      <p:sp>
        <p:nvSpPr>
          <p:cNvPr id="32774" name="Rectangle 5">
            <a:extLst>
              <a:ext uri="{FF2B5EF4-FFF2-40B4-BE49-F238E27FC236}">
                <a16:creationId xmlns:a16="http://schemas.microsoft.com/office/drawing/2014/main" id="{2A266C4F-E741-452B-BED9-8DC339F7080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16391" name="AutoShape 6">
            <a:extLst>
              <a:ext uri="{FF2B5EF4-FFF2-40B4-BE49-F238E27FC236}">
                <a16:creationId xmlns:a16="http://schemas.microsoft.com/office/drawing/2014/main" id="{2C25040C-AA5E-4D85-96E9-E57316C8E678}"/>
              </a:ext>
            </a:extLst>
          </p:cNvPr>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lumMod val="20000"/>
              <a:lumOff val="80000"/>
            </a:schemeClr>
          </a:solidFill>
          <a:ln w="12700">
            <a:solidFill>
              <a:schemeClr val="tx1"/>
            </a:solidFill>
            <a:miter lim="800000"/>
            <a:headEnd type="none" w="sm" len="sm"/>
            <a:tailEnd type="none" w="sm" len="sm"/>
          </a:ln>
          <a:effec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800" dirty="0"/>
              <a:t>(count &lt; 2) is false since count is 2 now</a:t>
            </a:r>
          </a:p>
        </p:txBody>
      </p:sp>
      <p:sp>
        <p:nvSpPr>
          <p:cNvPr id="32776" name="Rectangle 7">
            <a:extLst>
              <a:ext uri="{FF2B5EF4-FFF2-40B4-BE49-F238E27FC236}">
                <a16:creationId xmlns:a16="http://schemas.microsoft.com/office/drawing/2014/main" id="{45318DF5-7404-4C16-9CA0-8C3C08C84C9E}"/>
              </a:ext>
            </a:extLst>
          </p:cNvPr>
          <p:cNvSpPr>
            <a:spLocks noChangeArrowheads="1"/>
          </p:cNvSpPr>
          <p:nvPr/>
        </p:nvSpPr>
        <p:spPr bwMode="auto">
          <a:xfrm>
            <a:off x="309563" y="2008188"/>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2777" name="Rectangle 8">
            <a:extLst>
              <a:ext uri="{FF2B5EF4-FFF2-40B4-BE49-F238E27FC236}">
                <a16:creationId xmlns:a16="http://schemas.microsoft.com/office/drawing/2014/main" id="{CCCE0B1F-82B1-4729-A60D-55ED628CB4E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CEAC0CDB-BC2F-492F-8269-BCB7DE35A01C}"/>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37</a:t>
            </a:fld>
            <a:endParaRPr lang="en-US" altLang="en-US" sz="1400">
              <a:latin typeface="Times New Roman" panose="02020603050405020304" pitchFamily="18" charset="0"/>
              <a:sym typeface="Arial" panose="020B0604020202020204" pitchFamily="34" charset="0"/>
            </a:endParaRPr>
          </a:p>
        </p:txBody>
      </p:sp>
      <p:sp>
        <p:nvSpPr>
          <p:cNvPr id="33795" name="Rectangle 2">
            <a:extLst>
              <a:ext uri="{FF2B5EF4-FFF2-40B4-BE49-F238E27FC236}">
                <a16:creationId xmlns:a16="http://schemas.microsoft.com/office/drawing/2014/main" id="{703837E7-6BB3-4BA6-A500-7A42B9EFE394}"/>
              </a:ext>
            </a:extLst>
          </p:cNvPr>
          <p:cNvSpPr txBox="1">
            <a:spLocks noGrp="1"/>
          </p:cNvSpPr>
          <p:nvPr>
            <p:ph type="title"/>
          </p:nvPr>
        </p:nvSpPr>
        <p:spPr>
          <a:xfrm>
            <a:off x="152400" y="820738"/>
            <a:ext cx="7772400" cy="762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while Loop</a:t>
            </a:r>
          </a:p>
        </p:txBody>
      </p:sp>
      <p:sp>
        <p:nvSpPr>
          <p:cNvPr id="33796" name="Rectangle 3">
            <a:extLst>
              <a:ext uri="{FF2B5EF4-FFF2-40B4-BE49-F238E27FC236}">
                <a16:creationId xmlns:a16="http://schemas.microsoft.com/office/drawing/2014/main" id="{F9C390E5-0274-4212-854B-650B1B4E065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3797" name="Rectangle 4">
            <a:extLst>
              <a:ext uri="{FF2B5EF4-FFF2-40B4-BE49-F238E27FC236}">
                <a16:creationId xmlns:a16="http://schemas.microsoft.com/office/drawing/2014/main" id="{00CFA920-5F15-42A5-89DF-E66F9F5F0B8F}"/>
              </a:ext>
            </a:extLst>
          </p:cNvPr>
          <p:cNvSpPr>
            <a:spLocks noChangeArrowheads="1"/>
          </p:cNvSpPr>
          <p:nvPr/>
        </p:nvSpPr>
        <p:spPr bwMode="auto">
          <a:xfrm>
            <a:off x="228600" y="1447800"/>
            <a:ext cx="53340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int count = 0;</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while (count &lt; 2) </a:t>
            </a: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a:t>
            </a:r>
            <a:r>
              <a:rPr lang="en-US" altLang="en-US" sz="2400">
                <a:solidFill>
                  <a:schemeClr val="tx2"/>
                </a:solidFill>
                <a:latin typeface="Times New Roman" panose="02020603050405020304" pitchFamily="18" charset="0"/>
              </a:rPr>
              <a:t>cout &lt;&lt; "Welcome to C++!";</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  count++;</a:t>
            </a:r>
            <a:endParaRPr lang="en-US" altLang="en-US" sz="2400">
              <a:solidFill>
                <a:schemeClr val="tx2"/>
              </a:solidFill>
              <a:latin typeface="Times New Roman" panose="02020603050405020304" pitchFamily="18" charset="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2400">
                <a:solidFill>
                  <a:schemeClr val="tx2"/>
                </a:solidFill>
                <a:latin typeface="Times New Roman" panose="02020603050405020304" pitchFamily="18" charset="0"/>
                <a:cs typeface="Courier New" panose="02070309020205020404" pitchFamily="49" charset="0"/>
              </a:rPr>
              <a:t>}</a:t>
            </a:r>
          </a:p>
          <a:p>
            <a:pPr>
              <a:lnSpc>
                <a:spcPct val="90000"/>
              </a:lnSpc>
              <a:spcBef>
                <a:spcPct val="50000"/>
              </a:spcBef>
              <a:buClr>
                <a:schemeClr val="tx2"/>
              </a:buClr>
              <a:buSzPct val="75000"/>
              <a:buFont typeface="Monotype Sorts" pitchFamily="2" charset="2"/>
              <a:buNone/>
            </a:pPr>
            <a:endParaRPr lang="en-US" altLang="en-US" sz="2400">
              <a:solidFill>
                <a:schemeClr val="bg2"/>
              </a:solidFill>
              <a:latin typeface="Times New Roman" panose="02020603050405020304" pitchFamily="18" charset="0"/>
              <a:cs typeface="Courier New" panose="02070309020205020404" pitchFamily="49" charset="0"/>
            </a:endParaRPr>
          </a:p>
        </p:txBody>
      </p:sp>
      <p:sp>
        <p:nvSpPr>
          <p:cNvPr id="33798" name="Rectangle 5">
            <a:extLst>
              <a:ext uri="{FF2B5EF4-FFF2-40B4-BE49-F238E27FC236}">
                <a16:creationId xmlns:a16="http://schemas.microsoft.com/office/drawing/2014/main" id="{78F65CB9-524E-43BA-AB24-F7FA14ED610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17415" name="AutoShape 6">
            <a:extLst>
              <a:ext uri="{FF2B5EF4-FFF2-40B4-BE49-F238E27FC236}">
                <a16:creationId xmlns:a16="http://schemas.microsoft.com/office/drawing/2014/main" id="{FA0E9E3D-E116-4E79-A389-83EB17915E49}"/>
              </a:ext>
            </a:extLst>
          </p:cNvPr>
          <p:cNvSpPr>
            <a:spLocks noChangeArrowheads="1"/>
          </p:cNvSpPr>
          <p:nvPr/>
        </p:nvSpPr>
        <p:spPr bwMode="auto">
          <a:xfrm>
            <a:off x="5262563" y="1201738"/>
            <a:ext cx="3538537" cy="635000"/>
          </a:xfrm>
          <a:prstGeom prst="wedgeRoundRectCallout">
            <a:avLst>
              <a:gd name="adj1" fmla="val -66421"/>
              <a:gd name="adj2" fmla="val 469750"/>
              <a:gd name="adj3" fmla="val 16667"/>
            </a:avLst>
          </a:prstGeom>
          <a:solidFill>
            <a:schemeClr val="accent1">
              <a:lumMod val="20000"/>
              <a:lumOff val="80000"/>
            </a:schemeClr>
          </a:solidFill>
          <a:ln w="12700">
            <a:solidFill>
              <a:schemeClr val="tx1"/>
            </a:solidFill>
            <a:miter lim="800000"/>
            <a:headEnd type="none" w="sm" len="sm"/>
            <a:tailEnd type="none" w="sm" len="sm"/>
          </a:ln>
          <a:effec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800" dirty="0"/>
              <a:t>The loop exits. Execute the next statement after the loop.</a:t>
            </a:r>
          </a:p>
        </p:txBody>
      </p:sp>
      <p:sp>
        <p:nvSpPr>
          <p:cNvPr id="33800" name="Rectangle 8">
            <a:extLst>
              <a:ext uri="{FF2B5EF4-FFF2-40B4-BE49-F238E27FC236}">
                <a16:creationId xmlns:a16="http://schemas.microsoft.com/office/drawing/2014/main" id="{AFABB555-B1E1-4DCA-95A5-8487962D7652}"/>
              </a:ext>
            </a:extLst>
          </p:cNvPr>
          <p:cNvSpPr>
            <a:spLocks noChangeArrowheads="1"/>
          </p:cNvSpPr>
          <p:nvPr/>
        </p:nvSpPr>
        <p:spPr bwMode="auto">
          <a:xfrm>
            <a:off x="347663" y="4427538"/>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400">
              <a:latin typeface="Times New Roman" panose="02020603050405020304" pitchFamily="18" charset="0"/>
            </a:endParaRPr>
          </a:p>
        </p:txBody>
      </p:sp>
      <p:sp>
        <p:nvSpPr>
          <p:cNvPr id="33801" name="Rectangle 9">
            <a:extLst>
              <a:ext uri="{FF2B5EF4-FFF2-40B4-BE49-F238E27FC236}">
                <a16:creationId xmlns:a16="http://schemas.microsoft.com/office/drawing/2014/main" id="{E6127FE1-3ADB-404C-9E10-799016837FA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4981A5B-50B7-44A1-BEF9-76A3244FA87A}"/>
              </a:ext>
            </a:extLst>
          </p:cNvPr>
          <p:cNvSpPr txBox="1">
            <a:spLocks noGrp="1"/>
          </p:cNvSpPr>
          <p:nvPr>
            <p:ph type="title"/>
          </p:nvPr>
        </p:nvSpPr>
        <p:spPr>
          <a:xfrm>
            <a:off x="152400" y="710184"/>
            <a:ext cx="8229600" cy="685800"/>
          </a:xfrm>
        </p:spPr>
        <p:txBody>
          <a:bodyPr/>
          <a:lstStyle/>
          <a:p>
            <a:pPr>
              <a:spcBef>
                <a:spcPct val="0"/>
              </a:spcBef>
              <a:buFont typeface="Times New Roman" panose="02020603050405020304" pitchFamily="18" charset="0"/>
              <a:buNone/>
            </a:pPr>
            <a:r>
              <a:rPr lang="en-US" altLang="en-US" sz="2800" dirty="0">
                <a:latin typeface="+mn-lt"/>
                <a:cs typeface="Times New Roman" panose="02020603050405020304" pitchFamily="18" charset="0"/>
                <a:sym typeface="Times New Roman" panose="02020603050405020304" pitchFamily="18" charset="0"/>
              </a:rPr>
              <a:t>How the </a:t>
            </a:r>
            <a:r>
              <a:rPr lang="en-US" altLang="en-US" sz="2800" dirty="0">
                <a:latin typeface="+mn-lt"/>
                <a:ea typeface="Times New Roman" panose="02020603050405020304" pitchFamily="18" charset="0"/>
                <a:cs typeface="Courier New" panose="02070309020205020404" pitchFamily="49" charset="0"/>
                <a:sym typeface="Times New Roman" panose="02020603050405020304" pitchFamily="18" charset="0"/>
              </a:rPr>
              <a:t>while</a:t>
            </a:r>
            <a:r>
              <a:rPr lang="en-US" altLang="en-US" sz="2800" dirty="0">
                <a:latin typeface="+mn-lt"/>
                <a:cs typeface="Times New Roman" panose="02020603050405020304" pitchFamily="18" charset="0"/>
                <a:sym typeface="Times New Roman" panose="02020603050405020304" pitchFamily="18" charset="0"/>
              </a:rPr>
              <a:t> Loop in Program 5-3 Lines 9 through 13 Works </a:t>
            </a:r>
          </a:p>
        </p:txBody>
      </p:sp>
      <p:pic>
        <p:nvPicPr>
          <p:cNvPr id="17411" name="Picture 3" descr="The diagram shows ‘Test this expression’ pointing toward ‘while (number less than 5),’ ‘if the expression is true, perform these statements’ pointing toward ‘cout less than less than “Hello\n”; number++;,’ and ‘after executing the body of the loop, start over’ pointing toward ‘while (number less than 5)’ again." title="A diagram shows actions of the while loop.">
            <a:extLst>
              <a:ext uri="{FF2B5EF4-FFF2-40B4-BE49-F238E27FC236}">
                <a16:creationId xmlns:a16="http://schemas.microsoft.com/office/drawing/2014/main" id="{467A06CC-5A71-497F-8768-635E62EE3BC6}"/>
              </a:ext>
            </a:extLst>
          </p:cNvPr>
          <p:cNvPicPr>
            <a:picLocks noChangeAspect="1" noChangeArrowheads="1"/>
          </p:cNvPicPr>
          <p:nvPr/>
        </p:nvPicPr>
        <p:blipFill>
          <a:blip r:embed="rId2"/>
          <a:stretch>
            <a:fillRect/>
          </a:stretch>
        </p:blipFill>
        <p:spPr bwMode="auto">
          <a:xfrm>
            <a:off x="914400" y="2119313"/>
            <a:ext cx="7315200"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55301B8-4739-41B1-9B3F-FDA7655657C3}"/>
              </a:ext>
            </a:extLst>
          </p:cNvPr>
          <p:cNvSpPr txBox="1">
            <a:spLocks noGrp="1"/>
          </p:cNvSpPr>
          <p:nvPr>
            <p:ph type="title"/>
          </p:nvPr>
        </p:nvSpPr>
        <p:spPr>
          <a:xfrm>
            <a:off x="152400" y="685800"/>
            <a:ext cx="8229600" cy="760413"/>
          </a:xfrm>
        </p:spPr>
        <p:txBody>
          <a:bodyPr/>
          <a:lstStyle/>
          <a:p>
            <a:pPr>
              <a:spcBef>
                <a:spcPct val="0"/>
              </a:spcBef>
              <a:buFont typeface="Times New Roman" panose="02020603050405020304" pitchFamily="18" charset="0"/>
              <a:buNone/>
            </a:pPr>
            <a:r>
              <a:rPr lang="en-US" altLang="en-US" dirty="0">
                <a:cs typeface="Times New Roman" panose="02020603050405020304" pitchFamily="18" charset="0"/>
                <a:sym typeface="Times New Roman" panose="02020603050405020304" pitchFamily="18" charset="0"/>
              </a:rPr>
              <a:t>Flowchart of the </a:t>
            </a:r>
            <a:r>
              <a:rPr lang="en-US" altLang="en-US" dirty="0">
                <a:ea typeface="Times New Roman" panose="02020603050405020304" pitchFamily="18" charset="0"/>
                <a:cs typeface="Courier New" panose="02070309020205020404" pitchFamily="49" charset="0"/>
                <a:sym typeface="Times New Roman" panose="02020603050405020304" pitchFamily="18" charset="0"/>
              </a:rPr>
              <a:t>while</a:t>
            </a:r>
            <a:r>
              <a:rPr lang="en-US" altLang="en-US" dirty="0">
                <a:cs typeface="Times New Roman" panose="02020603050405020304" pitchFamily="18" charset="0"/>
                <a:sym typeface="Times New Roman" panose="02020603050405020304" pitchFamily="18" charset="0"/>
              </a:rPr>
              <a:t> Loop in Program 5-3</a:t>
            </a:r>
          </a:p>
        </p:txBody>
      </p:sp>
      <p:pic>
        <p:nvPicPr>
          <p:cNvPr id="18435" name="Picture 3" descr="The flowchart shows ‘number &lt; 5’ leading to answer ‘True,’ which leads to ‘Print: Hello,’ which leads to ‘add 1 to number,’ and it again leads to ‘number &lt; 5.’ The answer ‘False’ leads to ‘no action.’" title="A flowchart shows the logic of the while loop.">
            <a:extLst>
              <a:ext uri="{FF2B5EF4-FFF2-40B4-BE49-F238E27FC236}">
                <a16:creationId xmlns:a16="http://schemas.microsoft.com/office/drawing/2014/main" id="{D69D4EAD-E34F-4777-A077-24F641E39CFE}"/>
              </a:ext>
            </a:extLst>
          </p:cNvPr>
          <p:cNvPicPr>
            <a:picLocks noChangeAspect="1" noChangeArrowheads="1"/>
          </p:cNvPicPr>
          <p:nvPr/>
        </p:nvPicPr>
        <p:blipFill>
          <a:blip r:embed="rId2"/>
          <a:stretch>
            <a:fillRect/>
          </a:stretch>
        </p:blipFill>
        <p:spPr bwMode="auto">
          <a:xfrm>
            <a:off x="838200" y="1901825"/>
            <a:ext cx="7467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75"/>
            <a:ext cx="9296400" cy="1143000"/>
          </a:xfrm>
        </p:spPr>
        <p:txBody>
          <a:bodyPr/>
          <a:lstStyle/>
          <a:p>
            <a:r>
              <a:rPr kumimoji="0" lang="en-US" sz="3600" b="1" i="0" kern="1200" dirty="0">
                <a:solidFill>
                  <a:srgbClr val="000000"/>
                </a:solidFill>
              </a:rPr>
              <a:t>Increment and Decrement Operators</a:t>
            </a: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52612"/>
            <a:ext cx="8365039" cy="38623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134288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36BC9E4-FF3D-487B-B872-B1988C60B65E}"/>
              </a:ext>
            </a:extLst>
          </p:cNvPr>
          <p:cNvSpPr txBox="1">
            <a:spLocks noGrp="1"/>
          </p:cNvSpPr>
          <p:nvPr>
            <p:ph type="title"/>
          </p:nvPr>
        </p:nvSpPr>
        <p:spPr>
          <a:xfrm>
            <a:off x="76200" y="914400"/>
            <a:ext cx="8229600" cy="5508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 is a Pretest Loop</a:t>
            </a:r>
          </a:p>
        </p:txBody>
      </p:sp>
      <p:sp>
        <p:nvSpPr>
          <p:cNvPr id="36867" name="Rectangle 3">
            <a:extLst>
              <a:ext uri="{FF2B5EF4-FFF2-40B4-BE49-F238E27FC236}">
                <a16:creationId xmlns:a16="http://schemas.microsoft.com/office/drawing/2014/main" id="{2F7765CF-202D-4017-8399-EFC75EFE099C}"/>
              </a:ext>
            </a:extLst>
          </p:cNvPr>
          <p:cNvSpPr>
            <a:spLocks noChangeArrowheads="1"/>
          </p:cNvSpPr>
          <p:nvPr/>
        </p:nvSpPr>
        <p:spPr bwMode="auto">
          <a:xfrm>
            <a:off x="523875" y="1671638"/>
            <a:ext cx="70104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2800" i="1">
                <a:latin typeface="Courier New" panose="02070309020205020404" pitchFamily="49" charset="0"/>
              </a:rPr>
              <a:t>expression</a:t>
            </a:r>
            <a:r>
              <a:rPr lang="en-US" altLang="en-US" sz="2800"/>
              <a:t> is evaluated </a:t>
            </a:r>
            <a:r>
              <a:rPr lang="en-US" altLang="en-US" sz="2800" i="1"/>
              <a:t>before</a:t>
            </a:r>
            <a:r>
              <a:rPr lang="en-US" altLang="en-US" sz="2800"/>
              <a:t> the loop executes. The following loop will never execute:</a:t>
            </a:r>
            <a:br>
              <a:rPr lang="en-US" altLang="en-US" sz="2800"/>
            </a:br>
            <a:br>
              <a:rPr lang="en-US" altLang="en-US" sz="2800"/>
            </a:br>
            <a:r>
              <a:rPr lang="en-US" altLang="en-US" sz="2800">
                <a:latin typeface="Courier New" panose="02070309020205020404" pitchFamily="49" charset="0"/>
              </a:rPr>
              <a:t>int number = 6;</a:t>
            </a:r>
            <a:br>
              <a:rPr lang="en-US" altLang="en-US" sz="2800">
                <a:latin typeface="Courier New" panose="02070309020205020404" pitchFamily="49" charset="0"/>
              </a:rPr>
            </a:br>
            <a:r>
              <a:rPr lang="en-US" altLang="en-US" sz="2800">
                <a:latin typeface="Courier New" panose="02070309020205020404" pitchFamily="49" charset="0"/>
              </a:rPr>
              <a:t>while (number &lt;= 5)</a:t>
            </a:r>
            <a:br>
              <a:rPr lang="en-US" altLang="en-US" sz="2800">
                <a:latin typeface="Courier New" panose="02070309020205020404" pitchFamily="49" charset="0"/>
              </a:rPr>
            </a:br>
            <a:r>
              <a:rPr lang="en-US" altLang="en-US" sz="2800">
                <a:latin typeface="Courier New" panose="02070309020205020404" pitchFamily="49" charset="0"/>
              </a:rPr>
              <a:t>{</a:t>
            </a:r>
            <a:br>
              <a:rPr lang="en-US" altLang="en-US" sz="2800">
                <a:latin typeface="Courier New" panose="02070309020205020404" pitchFamily="49" charset="0"/>
              </a:rPr>
            </a:br>
            <a:r>
              <a:rPr lang="en-US" altLang="en-US" sz="2800">
                <a:latin typeface="Courier New" panose="02070309020205020404" pitchFamily="49" charset="0"/>
              </a:rPr>
              <a:t>   cout &lt;&lt; "Hello\n";</a:t>
            </a:r>
            <a:br>
              <a:rPr lang="en-US" altLang="en-US" sz="2800">
                <a:latin typeface="Courier New" panose="02070309020205020404" pitchFamily="49" charset="0"/>
              </a:rPr>
            </a:br>
            <a:r>
              <a:rPr lang="en-US" altLang="en-US" sz="2800">
                <a:latin typeface="Courier New" panose="02070309020205020404" pitchFamily="49" charset="0"/>
              </a:rPr>
              <a:t>   number++;</a:t>
            </a:r>
            <a:br>
              <a:rPr lang="en-US" altLang="en-US" sz="2800">
                <a:latin typeface="Courier New" panose="02070309020205020404" pitchFamily="49" charset="0"/>
              </a:rPr>
            </a:br>
            <a:r>
              <a:rPr lang="en-US" altLang="en-US" sz="2800">
                <a:latin typeface="Courier New" panose="02070309020205020404" pitchFamily="49"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C985212-C2F0-4985-BB91-E37EE45C0FAB}"/>
              </a:ext>
            </a:extLst>
          </p:cNvPr>
          <p:cNvSpPr txBox="1">
            <a:spLocks noGrp="1"/>
          </p:cNvSpPr>
          <p:nvPr>
            <p:ph type="title"/>
          </p:nvPr>
        </p:nvSpPr>
        <p:spPr>
          <a:xfrm>
            <a:off x="76200" y="914400"/>
            <a:ext cx="8229600" cy="474663"/>
          </a:xfrm>
        </p:spPr>
        <p:txBody>
          <a:bodyPr/>
          <a:lstStyle/>
          <a:p>
            <a:pPr>
              <a:spcBef>
                <a:spcPct val="0"/>
              </a:spcBef>
              <a:buFont typeface="Times New Roman" panose="02020603050405020304" pitchFamily="18" charset="0"/>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a:t>
            </a:r>
            <a:b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3200" b="1" i="0" dirty="0">
                <a:latin typeface="Times New Roman" panose="02020603050405020304" pitchFamily="18" charset="0"/>
                <a:cs typeface="Times New Roman" panose="02020603050405020304" pitchFamily="18" charset="0"/>
                <a:sym typeface="Times New Roman" panose="02020603050405020304" pitchFamily="18" charset="0"/>
              </a:rPr>
              <a:t>Repeat Additions - </a:t>
            </a:r>
            <a:r>
              <a:rPr lang="en-US" altLang="en-US" sz="3200" b="1" i="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Class exercise </a:t>
            </a: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3" name="Content Placeholder 2">
            <a:extLst>
              <a:ext uri="{FF2B5EF4-FFF2-40B4-BE49-F238E27FC236}">
                <a16:creationId xmlns:a16="http://schemas.microsoft.com/office/drawing/2014/main" id="{F35328D0-8CCA-48AC-8060-D195519F0191}"/>
              </a:ext>
            </a:extLst>
          </p:cNvPr>
          <p:cNvSpPr>
            <a:spLocks noGrp="1"/>
          </p:cNvSpPr>
          <p:nvPr>
            <p:ph idx="1"/>
          </p:nvPr>
        </p:nvSpPr>
        <p:spPr/>
        <p:txBody>
          <a:bodyPr>
            <a:normAutofit/>
          </a:bodyPr>
          <a:lstStyle/>
          <a:p>
            <a:pPr>
              <a:buFont typeface="Wingdings" panose="05000000000000000000" pitchFamily="2" charset="2"/>
              <a:buChar char="v"/>
              <a:defRPr/>
            </a:pPr>
            <a:r>
              <a:rPr lang="en-US" sz="2000" dirty="0"/>
              <a:t>Generate 2 random integers and ask the user to input the correct added value of 2 integers.  If the answer is wrong display with a comment, “Your answer is wrong. What should the value be ?”.</a:t>
            </a:r>
          </a:p>
          <a:p>
            <a:pPr>
              <a:buFont typeface="Wingdings" panose="05000000000000000000" pitchFamily="2" charset="2"/>
              <a:buChar char="v"/>
              <a:defRPr/>
            </a:pPr>
            <a:endParaRPr lang="en-US" sz="2000" b="1" dirty="0"/>
          </a:p>
          <a:p>
            <a:pPr>
              <a:buFont typeface="Wingdings" panose="05000000000000000000" pitchFamily="2" charset="2"/>
              <a:buChar char="v"/>
              <a:defRPr/>
            </a:pPr>
            <a:r>
              <a:rPr lang="en-US" sz="2000" b="1" dirty="0"/>
              <a:t>Output:</a:t>
            </a:r>
          </a:p>
          <a:p>
            <a:pPr marL="342900" lvl="1" indent="0">
              <a:buFont typeface="Arial"/>
              <a:buNone/>
              <a:defRPr/>
            </a:pPr>
            <a:r>
              <a:rPr lang="en-US" sz="1500" b="1" dirty="0"/>
              <a:t>What is 23 + 100? 23</a:t>
            </a:r>
          </a:p>
          <a:p>
            <a:pPr marL="342900" lvl="1" indent="0">
              <a:buFont typeface="Arial"/>
              <a:buNone/>
              <a:defRPr/>
            </a:pPr>
            <a:r>
              <a:rPr lang="en-US" sz="1500" b="1" dirty="0"/>
              <a:t>Wrong answer. Try again. What is 23 + 100? 112</a:t>
            </a:r>
          </a:p>
          <a:p>
            <a:pPr marL="342900" lvl="1" indent="0">
              <a:buFont typeface="Arial"/>
              <a:buNone/>
              <a:defRPr/>
            </a:pPr>
            <a:r>
              <a:rPr lang="en-US" sz="1500" b="1" dirty="0"/>
              <a:t>Wrong answer. Try again. What is 23 + 100? 123</a:t>
            </a:r>
          </a:p>
          <a:p>
            <a:pPr marL="342900" lvl="1" indent="0">
              <a:buFont typeface="Arial"/>
              <a:buNone/>
              <a:defRPr/>
            </a:pPr>
            <a:r>
              <a:rPr lang="en-US" sz="1500" b="1" dirty="0"/>
              <a:t>You got it!</a:t>
            </a:r>
            <a:endParaRPr lang="en-US" sz="165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C985212-C2F0-4985-BB91-E37EE45C0FAB}"/>
              </a:ext>
            </a:extLst>
          </p:cNvPr>
          <p:cNvSpPr txBox="1">
            <a:spLocks noGrp="1"/>
          </p:cNvSpPr>
          <p:nvPr>
            <p:ph type="title"/>
          </p:nvPr>
        </p:nvSpPr>
        <p:spPr>
          <a:xfrm>
            <a:off x="196814" y="762000"/>
            <a:ext cx="8229600" cy="550863"/>
          </a:xfrm>
        </p:spPr>
        <p:txBody>
          <a:bodyPr/>
          <a:lstStyle/>
          <a:p>
            <a:pPr>
              <a:spcBef>
                <a:spcPct val="0"/>
              </a:spcBef>
              <a:buFont typeface="Times New Roman" panose="02020603050405020304" pitchFamily="18" charset="0"/>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a:t>
            </a:r>
            <a:b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3200" b="1" i="0" dirty="0">
                <a:latin typeface="Times New Roman" panose="02020603050405020304" pitchFamily="18" charset="0"/>
                <a:cs typeface="Times New Roman" panose="02020603050405020304" pitchFamily="18" charset="0"/>
                <a:sym typeface="Times New Roman" panose="02020603050405020304" pitchFamily="18" charset="0"/>
              </a:rPr>
              <a:t>Repeat Additions - </a:t>
            </a:r>
            <a:r>
              <a:rPr lang="en-US" altLang="en-US" sz="3200" b="1" i="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Class exercise </a:t>
            </a: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3" name="Content Placeholder 2">
            <a:extLst>
              <a:ext uri="{FF2B5EF4-FFF2-40B4-BE49-F238E27FC236}">
                <a16:creationId xmlns:a16="http://schemas.microsoft.com/office/drawing/2014/main" id="{F35328D0-8CCA-48AC-8060-D195519F0191}"/>
              </a:ext>
            </a:extLst>
          </p:cNvPr>
          <p:cNvSpPr>
            <a:spLocks noGrp="1"/>
          </p:cNvSpPr>
          <p:nvPr>
            <p:ph idx="1"/>
          </p:nvPr>
        </p:nvSpPr>
        <p:spPr/>
        <p:txBody>
          <a:bodyPr>
            <a:normAutofit/>
          </a:bodyPr>
          <a:lstStyle/>
          <a:p>
            <a:pPr>
              <a:buFont typeface="Wingdings" panose="05000000000000000000" pitchFamily="2" charset="2"/>
              <a:buChar char="v"/>
              <a:defRPr/>
            </a:pPr>
            <a:r>
              <a:rPr lang="en-US" sz="2000" dirty="0"/>
              <a:t>Generate 2 random integers(one within 50 and the next one within 100) and ask the user to input the correct added value of 2 integers. Try to generate 10 questions randomly. Display the correct count. the If the answer is wrong display the correct answer with a comment, “Your answer is wrong.  The correct answer is ….”.</a:t>
            </a:r>
          </a:p>
          <a:p>
            <a:pPr>
              <a:buFont typeface="Wingdings" panose="05000000000000000000" pitchFamily="2" charset="2"/>
              <a:buChar char="v"/>
              <a:defRPr/>
            </a:pPr>
            <a:endParaRPr lang="en-US" sz="2000" b="1" dirty="0"/>
          </a:p>
          <a:p>
            <a:pPr marL="342900" lvl="1" indent="0">
              <a:buFont typeface="Arial"/>
              <a:buNone/>
              <a:defRPr/>
            </a:pPr>
            <a:endParaRPr lang="en-US" sz="165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C985212-C2F0-4985-BB91-E37EE45C0FAB}"/>
              </a:ext>
            </a:extLst>
          </p:cNvPr>
          <p:cNvSpPr txBox="1">
            <a:spLocks noGrp="1"/>
          </p:cNvSpPr>
          <p:nvPr>
            <p:ph type="title"/>
          </p:nvPr>
        </p:nvSpPr>
        <p:spPr>
          <a:xfrm>
            <a:off x="152400" y="838200"/>
            <a:ext cx="8229600" cy="550863"/>
          </a:xfrm>
        </p:spPr>
        <p:txBody>
          <a:bodyPr/>
          <a:lstStyle/>
          <a:p>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a:t>
            </a:r>
            <a:b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3200" b="1" i="0" dirty="0">
                <a:latin typeface="Times New Roman" panose="02020603050405020304" pitchFamily="18" charset="0"/>
                <a:cs typeface="Times New Roman" panose="02020603050405020304" pitchFamily="18" charset="0"/>
                <a:sym typeface="Times New Roman" panose="02020603050405020304" pitchFamily="18" charset="0"/>
              </a:rPr>
              <a:t>Repeat Additions - </a:t>
            </a:r>
            <a:r>
              <a:rPr lang="en-US" dirty="0"/>
              <a:t>Output:</a:t>
            </a:r>
            <a:br>
              <a:rPr lang="en-US" dirty="0"/>
            </a:b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3" name="Content Placeholder 2">
            <a:extLst>
              <a:ext uri="{FF2B5EF4-FFF2-40B4-BE49-F238E27FC236}">
                <a16:creationId xmlns:a16="http://schemas.microsoft.com/office/drawing/2014/main" id="{F35328D0-8CCA-48AC-8060-D195519F0191}"/>
              </a:ext>
            </a:extLst>
          </p:cNvPr>
          <p:cNvSpPr>
            <a:spLocks noGrp="1"/>
          </p:cNvSpPr>
          <p:nvPr>
            <p:ph idx="1"/>
          </p:nvPr>
        </p:nvSpPr>
        <p:spPr>
          <a:xfrm>
            <a:off x="228600" y="1456607"/>
            <a:ext cx="8686800" cy="5410200"/>
          </a:xfrm>
        </p:spPr>
        <p:txBody>
          <a:bodyPr>
            <a:noAutofit/>
          </a:bodyPr>
          <a:lstStyle/>
          <a:p>
            <a:pPr marL="0" indent="0">
              <a:buNone/>
              <a:defRPr/>
            </a:pPr>
            <a:r>
              <a:rPr lang="en-US" sz="1400" dirty="0"/>
              <a:t>What is 30 + 79? 109</a:t>
            </a:r>
          </a:p>
          <a:p>
            <a:pPr marL="0" indent="0">
              <a:buNone/>
              <a:defRPr/>
            </a:pPr>
            <a:r>
              <a:rPr lang="en-US" sz="1400" dirty="0"/>
              <a:t>What is 4 + 81? 85</a:t>
            </a:r>
          </a:p>
          <a:p>
            <a:pPr marL="0" indent="0">
              <a:buNone/>
              <a:defRPr/>
            </a:pPr>
            <a:r>
              <a:rPr lang="en-US" sz="1400" dirty="0"/>
              <a:t>What is 23 + 50? 73</a:t>
            </a:r>
          </a:p>
          <a:p>
            <a:pPr marL="0" indent="0">
              <a:buNone/>
              <a:defRPr/>
            </a:pPr>
            <a:r>
              <a:rPr lang="en-US" sz="1400" dirty="0"/>
              <a:t>What is 48 + 39? 34</a:t>
            </a:r>
          </a:p>
          <a:p>
            <a:pPr marL="0" indent="0">
              <a:buNone/>
              <a:defRPr/>
            </a:pPr>
            <a:r>
              <a:rPr lang="en-US" sz="1400" dirty="0"/>
              <a:t>Wrong answer.</a:t>
            </a:r>
          </a:p>
          <a:p>
            <a:pPr marL="0" indent="0">
              <a:buNone/>
              <a:defRPr/>
            </a:pPr>
            <a:r>
              <a:rPr lang="en-US" sz="1400" dirty="0"/>
              <a:t>Your correct answer is 87</a:t>
            </a:r>
          </a:p>
          <a:p>
            <a:pPr marL="0" indent="0">
              <a:buNone/>
              <a:defRPr/>
            </a:pPr>
            <a:endParaRPr lang="en-US" sz="1400" dirty="0"/>
          </a:p>
          <a:p>
            <a:pPr marL="0" indent="0">
              <a:buNone/>
              <a:defRPr/>
            </a:pPr>
            <a:r>
              <a:rPr lang="en-US" sz="1400" dirty="0"/>
              <a:t>What is 25 + 54? 79</a:t>
            </a:r>
          </a:p>
          <a:p>
            <a:pPr marL="0" indent="0">
              <a:buNone/>
              <a:defRPr/>
            </a:pPr>
            <a:r>
              <a:rPr lang="en-US" sz="1400" dirty="0"/>
              <a:t>What is 6 + 16? 22</a:t>
            </a:r>
          </a:p>
          <a:p>
            <a:pPr marL="0" indent="0">
              <a:buNone/>
              <a:defRPr/>
            </a:pPr>
            <a:r>
              <a:rPr lang="en-US" sz="1400" dirty="0"/>
              <a:t>What is 29 + 47? 65</a:t>
            </a:r>
          </a:p>
          <a:p>
            <a:pPr marL="0" indent="0">
              <a:buNone/>
              <a:defRPr/>
            </a:pPr>
            <a:r>
              <a:rPr lang="en-US" sz="1400" dirty="0"/>
              <a:t>Wrong answer.</a:t>
            </a:r>
          </a:p>
          <a:p>
            <a:pPr marL="0" indent="0">
              <a:buNone/>
              <a:defRPr/>
            </a:pPr>
            <a:r>
              <a:rPr lang="en-US" sz="1400" dirty="0"/>
              <a:t>Your correct answer is 76</a:t>
            </a:r>
          </a:p>
          <a:p>
            <a:pPr marL="0" indent="0">
              <a:buNone/>
              <a:defRPr/>
            </a:pPr>
            <a:endParaRPr lang="en-US" sz="1400" dirty="0"/>
          </a:p>
          <a:p>
            <a:pPr marL="0" indent="0">
              <a:buNone/>
              <a:defRPr/>
            </a:pPr>
            <a:r>
              <a:rPr lang="en-US" sz="1400" dirty="0"/>
              <a:t>What is 41 + 67? 34</a:t>
            </a:r>
          </a:p>
          <a:p>
            <a:pPr marL="0" indent="0">
              <a:buNone/>
              <a:defRPr/>
            </a:pPr>
            <a:r>
              <a:rPr lang="en-US" sz="1400" dirty="0"/>
              <a:t>Wrong answer.</a:t>
            </a:r>
          </a:p>
          <a:p>
            <a:pPr marL="0" indent="0">
              <a:buNone/>
              <a:defRPr/>
            </a:pPr>
            <a:r>
              <a:rPr lang="en-US" sz="1400" dirty="0"/>
              <a:t>Your correct answer is 108</a:t>
            </a:r>
          </a:p>
          <a:p>
            <a:pPr marL="0" indent="0">
              <a:buNone/>
              <a:defRPr/>
            </a:pPr>
            <a:endParaRPr lang="en-US" sz="1400" dirty="0"/>
          </a:p>
          <a:p>
            <a:pPr marL="0" indent="0">
              <a:buNone/>
              <a:defRPr/>
            </a:pPr>
            <a:r>
              <a:rPr lang="en-US" sz="1400" dirty="0"/>
              <a:t>What is 10 + 63? 73</a:t>
            </a:r>
          </a:p>
          <a:p>
            <a:pPr marL="0" indent="0">
              <a:buNone/>
              <a:defRPr/>
            </a:pPr>
            <a:r>
              <a:rPr lang="en-US" sz="1400" dirty="0"/>
              <a:t>What is 42 + 86? 128</a:t>
            </a:r>
          </a:p>
          <a:p>
            <a:pPr marL="0" indent="0">
              <a:buNone/>
              <a:defRPr/>
            </a:pPr>
            <a:r>
              <a:rPr lang="en-US" sz="1400" dirty="0"/>
              <a:t>Your have answered  7 questions correctly.</a:t>
            </a:r>
            <a:endParaRPr lang="en-US" sz="1400" b="1" dirty="0"/>
          </a:p>
        </p:txBody>
      </p:sp>
    </p:spTree>
    <p:extLst>
      <p:ext uri="{BB962C8B-B14F-4D97-AF65-F5344CB8AC3E}">
        <p14:creationId xmlns:p14="http://schemas.microsoft.com/office/powerpoint/2010/main" val="2121305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E4D71C48-2FEB-4464-802B-CD2F4FADC3BA}"/>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44</a:t>
            </a:fld>
            <a:endParaRPr lang="en-US" altLang="en-US" sz="1400">
              <a:latin typeface="Times New Roman" panose="02020603050405020304" pitchFamily="18" charset="0"/>
              <a:sym typeface="Arial" panose="020B0604020202020204" pitchFamily="34" charset="0"/>
            </a:endParaRPr>
          </a:p>
        </p:txBody>
      </p:sp>
      <p:sp>
        <p:nvSpPr>
          <p:cNvPr id="37891" name="Rectangle 2">
            <a:extLst>
              <a:ext uri="{FF2B5EF4-FFF2-40B4-BE49-F238E27FC236}">
                <a16:creationId xmlns:a16="http://schemas.microsoft.com/office/drawing/2014/main" id="{83A7EE88-FD95-4C0C-8C32-721E83F113CD}"/>
              </a:ext>
            </a:extLst>
          </p:cNvPr>
          <p:cNvSpPr txBox="1">
            <a:spLocks noGrp="1"/>
          </p:cNvSpPr>
          <p:nvPr>
            <p:ph type="title"/>
          </p:nvPr>
        </p:nvSpPr>
        <p:spPr>
          <a:xfrm>
            <a:off x="159248" y="842962"/>
            <a:ext cx="9144000" cy="628650"/>
          </a:xfrm>
        </p:spPr>
        <p:txBody>
          <a:bodyPr/>
          <a:lstStyle/>
          <a:p>
            <a:pPr>
              <a:spcBef>
                <a:spcPct val="0"/>
              </a:spcBef>
              <a:buFont typeface="Times New Roman" panose="02020603050405020304" pitchFamily="18" charset="0"/>
              <a:buNone/>
            </a:pPr>
            <a:r>
              <a:rPr lang="en-US" altLang="en-US" sz="3600" dirty="0">
                <a:latin typeface="Times New Roman" panose="02020603050405020304" pitchFamily="18" charset="0"/>
                <a:cs typeface="Times New Roman" panose="02020603050405020304" pitchFamily="18" charset="0"/>
                <a:sym typeface="Times New Roman" panose="02020603050405020304" pitchFamily="18" charset="0"/>
              </a:rPr>
              <a:t>Case Study: Guessing Numbers</a:t>
            </a:r>
            <a: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37892" name="Rectangle 3">
            <a:extLst>
              <a:ext uri="{FF2B5EF4-FFF2-40B4-BE49-F238E27FC236}">
                <a16:creationId xmlns:a16="http://schemas.microsoft.com/office/drawing/2014/main" id="{0D430231-CA5E-4CEA-BC57-9FB217C0FBCB}"/>
              </a:ext>
            </a:extLst>
          </p:cNvPr>
          <p:cNvSpPr txBox="1">
            <a:spLocks noGrp="1"/>
          </p:cNvSpPr>
          <p:nvPr>
            <p:ph type="body" idx="1"/>
          </p:nvPr>
        </p:nvSpPr>
        <p:spPr>
          <a:xfrm>
            <a:off x="211138" y="1828800"/>
            <a:ext cx="8534400" cy="4186238"/>
          </a:xfrm>
        </p:spPr>
        <p:txBody>
          <a:bodyPr/>
          <a:lstStyle/>
          <a:p>
            <a:pPr marL="0" indent="0">
              <a:spcBef>
                <a:spcPct val="100000"/>
              </a:spcBef>
              <a:buSzTx/>
              <a:buFont typeface="Monotype Sorts" pitchFamily="2" charset="2"/>
              <a:buNone/>
            </a:pPr>
            <a:r>
              <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rPr>
              <a:t>Write a program that randomly generates an integer between </a:t>
            </a:r>
            <a:r>
              <a:rPr lang="en-US" altLang="en-US" sz="2200" u="sng" dirty="0">
                <a:solidFill>
                  <a:srgbClr val="000000"/>
                </a:solidFill>
                <a:latin typeface="Arial" panose="020B0604020202020204" pitchFamily="34" charset="0"/>
                <a:cs typeface="Arial" panose="020B0604020202020204" pitchFamily="34" charset="0"/>
                <a:sym typeface="Arial" panose="020B0604020202020204" pitchFamily="34" charset="0"/>
              </a:rPr>
              <a:t>0</a:t>
            </a:r>
            <a:r>
              <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rPr>
              <a:t> and </a:t>
            </a:r>
            <a:r>
              <a:rPr lang="en-US" altLang="en-US" sz="2200" u="sng" dirty="0">
                <a:solidFill>
                  <a:srgbClr val="000000"/>
                </a:solidFill>
                <a:latin typeface="Arial" panose="020B0604020202020204" pitchFamily="34" charset="0"/>
                <a:cs typeface="Arial" panose="020B0604020202020204" pitchFamily="34" charset="0"/>
                <a:sym typeface="Arial" panose="020B0604020202020204" pitchFamily="34" charset="0"/>
              </a:rPr>
              <a:t>100</a:t>
            </a:r>
            <a:r>
              <a:rPr lang="en-US" altLang="en-US" sz="2200" dirty="0">
                <a:solidFill>
                  <a:srgbClr val="000000"/>
                </a:solidFill>
                <a:latin typeface="Arial" panose="020B0604020202020204" pitchFamily="34" charset="0"/>
                <a:cs typeface="Arial" panose="020B0604020202020204" pitchFamily="34" charset="0"/>
                <a:sym typeface="Arial" panose="020B0604020202020204" pitchFamily="34" charset="0"/>
              </a:rPr>
              <a:t>, inclusive. The program prompts the user to enter a number continuously until the number matches the randomly generated number. For each user input, the program tells the user whether the input is too low or too high, so the user can choose the next input intelligently. Here is a sample run: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E4D71C48-2FEB-4464-802B-CD2F4FADC3BA}"/>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AE881277-D5D9-43B3-AAA2-466E36905F00}" type="slidenum">
              <a:rPr lang="en-US" smtClean="0"/>
              <a:pPr algn="l">
                <a:spcBef>
                  <a:spcPct val="0"/>
                </a:spcBef>
                <a:buSzTx/>
                <a:defRPr/>
              </a:pPr>
              <a:t>45</a:t>
            </a:fld>
            <a:endParaRPr lang="en-US" altLang="en-US" sz="1400">
              <a:latin typeface="Times New Roman" panose="02020603050405020304" pitchFamily="18" charset="0"/>
              <a:sym typeface="Arial" panose="020B0604020202020204" pitchFamily="34" charset="0"/>
            </a:endParaRPr>
          </a:p>
        </p:txBody>
      </p:sp>
      <p:sp>
        <p:nvSpPr>
          <p:cNvPr id="37891" name="Rectangle 2">
            <a:extLst>
              <a:ext uri="{FF2B5EF4-FFF2-40B4-BE49-F238E27FC236}">
                <a16:creationId xmlns:a16="http://schemas.microsoft.com/office/drawing/2014/main" id="{83A7EE88-FD95-4C0C-8C32-721E83F113CD}"/>
              </a:ext>
            </a:extLst>
          </p:cNvPr>
          <p:cNvSpPr txBox="1">
            <a:spLocks noGrp="1"/>
          </p:cNvSpPr>
          <p:nvPr>
            <p:ph type="title"/>
          </p:nvPr>
        </p:nvSpPr>
        <p:spPr>
          <a:xfrm>
            <a:off x="159248" y="842962"/>
            <a:ext cx="9144000" cy="628650"/>
          </a:xfrm>
        </p:spPr>
        <p:txBody>
          <a:bodyPr/>
          <a:lstStyle/>
          <a:p>
            <a:pPr>
              <a:spcBef>
                <a:spcPct val="0"/>
              </a:spcBef>
              <a:buFont typeface="Times New Roman" panose="02020603050405020304" pitchFamily="18" charset="0"/>
              <a:buNone/>
            </a:pPr>
            <a:r>
              <a:rPr lang="en-US" altLang="en-US" sz="3600" dirty="0">
                <a:latin typeface="Times New Roman" panose="02020603050405020304" pitchFamily="18" charset="0"/>
                <a:cs typeface="Times New Roman" panose="02020603050405020304" pitchFamily="18" charset="0"/>
                <a:sym typeface="Times New Roman" panose="02020603050405020304" pitchFamily="18" charset="0"/>
              </a:rPr>
              <a:t>Case Study: Guessing Numbers</a:t>
            </a:r>
            <a: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37892" name="Rectangle 3">
            <a:extLst>
              <a:ext uri="{FF2B5EF4-FFF2-40B4-BE49-F238E27FC236}">
                <a16:creationId xmlns:a16="http://schemas.microsoft.com/office/drawing/2014/main" id="{0D430231-CA5E-4CEA-BC57-9FB217C0FBCB}"/>
              </a:ext>
            </a:extLst>
          </p:cNvPr>
          <p:cNvSpPr txBox="1">
            <a:spLocks noGrp="1"/>
          </p:cNvSpPr>
          <p:nvPr>
            <p:ph type="body" idx="1"/>
          </p:nvPr>
        </p:nvSpPr>
        <p:spPr>
          <a:xfrm>
            <a:off x="211138" y="1600200"/>
            <a:ext cx="8534400" cy="5005388"/>
          </a:xfrm>
        </p:spPr>
        <p:txBody>
          <a:bodyPr/>
          <a:lstStyle/>
          <a:p>
            <a:pPr marL="0" indent="0">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Guess a magic number between 0 and 100</a:t>
            </a: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Enter your guess: 56</a:t>
            </a: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Your guess is too low</a:t>
            </a:r>
          </a:p>
          <a:p>
            <a:pPr marL="0" indent="0">
              <a:lnSpc>
                <a:spcPts val="0"/>
              </a:lnSpc>
              <a:spcBef>
                <a:spcPct val="100000"/>
              </a:spcBef>
              <a:buSzTx/>
              <a:buFont typeface="Monotype Sorts" pitchFamily="2" charset="2"/>
              <a:buNone/>
            </a:pPr>
            <a:endParaRPr lang="en-US" altLang="en-US" sz="1400" dirty="0">
              <a:solidFill>
                <a:srgbClr val="000000"/>
              </a:solidFill>
              <a:cs typeface="Arial" panose="020B0604020202020204" pitchFamily="34" charset="0"/>
              <a:sym typeface="Arial" panose="020B0604020202020204" pitchFamily="34" charset="0"/>
            </a:endParaRP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Enter your guess: 78</a:t>
            </a: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Your guess is too high</a:t>
            </a:r>
          </a:p>
          <a:p>
            <a:pPr marL="0" indent="0">
              <a:lnSpc>
                <a:spcPts val="0"/>
              </a:lnSpc>
              <a:spcBef>
                <a:spcPct val="100000"/>
              </a:spcBef>
              <a:buSzTx/>
              <a:buFont typeface="Monotype Sorts" pitchFamily="2" charset="2"/>
              <a:buNone/>
            </a:pPr>
            <a:endParaRPr lang="en-US" altLang="en-US" sz="1400" dirty="0">
              <a:solidFill>
                <a:srgbClr val="000000"/>
              </a:solidFill>
              <a:cs typeface="Arial" panose="020B0604020202020204" pitchFamily="34" charset="0"/>
              <a:sym typeface="Arial" panose="020B0604020202020204" pitchFamily="34" charset="0"/>
            </a:endParaRP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Enter your guess: 72</a:t>
            </a: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Your guess is too high</a:t>
            </a:r>
          </a:p>
          <a:p>
            <a:pPr marL="0" indent="0">
              <a:lnSpc>
                <a:spcPts val="0"/>
              </a:lnSpc>
              <a:spcBef>
                <a:spcPct val="100000"/>
              </a:spcBef>
              <a:buSzTx/>
              <a:buFont typeface="Monotype Sorts" pitchFamily="2" charset="2"/>
              <a:buNone/>
            </a:pPr>
            <a:endParaRPr lang="en-US" altLang="en-US" sz="1400" dirty="0">
              <a:solidFill>
                <a:srgbClr val="000000"/>
              </a:solidFill>
              <a:cs typeface="Arial" panose="020B0604020202020204" pitchFamily="34" charset="0"/>
              <a:sym typeface="Arial" panose="020B0604020202020204" pitchFamily="34" charset="0"/>
            </a:endParaRP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Enter your guess: 62</a:t>
            </a: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Your guess is too high</a:t>
            </a:r>
          </a:p>
          <a:p>
            <a:pPr marL="0" indent="0">
              <a:lnSpc>
                <a:spcPts val="0"/>
              </a:lnSpc>
              <a:spcBef>
                <a:spcPct val="100000"/>
              </a:spcBef>
              <a:buSzTx/>
              <a:buFont typeface="Monotype Sorts" pitchFamily="2" charset="2"/>
              <a:buNone/>
            </a:pPr>
            <a:endParaRPr lang="en-US" altLang="en-US" sz="1400" dirty="0">
              <a:solidFill>
                <a:srgbClr val="000000"/>
              </a:solidFill>
              <a:cs typeface="Arial" panose="020B0604020202020204" pitchFamily="34" charset="0"/>
              <a:sym typeface="Arial" panose="020B0604020202020204" pitchFamily="34" charset="0"/>
            </a:endParaRP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Enter your guess: 58</a:t>
            </a: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Your guess is too low</a:t>
            </a:r>
          </a:p>
          <a:p>
            <a:pPr marL="0" indent="0">
              <a:lnSpc>
                <a:spcPts val="0"/>
              </a:lnSpc>
              <a:spcBef>
                <a:spcPct val="100000"/>
              </a:spcBef>
              <a:buSzTx/>
              <a:buFont typeface="Monotype Sorts" pitchFamily="2" charset="2"/>
              <a:buNone/>
            </a:pPr>
            <a:endParaRPr lang="en-US" altLang="en-US" sz="1400" dirty="0">
              <a:solidFill>
                <a:srgbClr val="000000"/>
              </a:solidFill>
              <a:cs typeface="Arial" panose="020B0604020202020204" pitchFamily="34" charset="0"/>
              <a:sym typeface="Arial" panose="020B0604020202020204" pitchFamily="34" charset="0"/>
            </a:endParaRP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Enter your guess: 60</a:t>
            </a: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Your guess is too low</a:t>
            </a:r>
          </a:p>
          <a:p>
            <a:pPr marL="0" indent="0">
              <a:lnSpc>
                <a:spcPts val="0"/>
              </a:lnSpc>
              <a:spcBef>
                <a:spcPct val="100000"/>
              </a:spcBef>
              <a:buSzTx/>
              <a:buFont typeface="Monotype Sorts" pitchFamily="2" charset="2"/>
              <a:buNone/>
            </a:pPr>
            <a:endParaRPr lang="en-US" altLang="en-US" sz="1400" dirty="0">
              <a:solidFill>
                <a:srgbClr val="000000"/>
              </a:solidFill>
              <a:cs typeface="Arial" panose="020B0604020202020204" pitchFamily="34" charset="0"/>
              <a:sym typeface="Arial" panose="020B0604020202020204" pitchFamily="34" charset="0"/>
            </a:endParaRP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Enter your guess: 61</a:t>
            </a:r>
          </a:p>
          <a:p>
            <a:pPr marL="0" indent="0">
              <a:lnSpc>
                <a:spcPts val="0"/>
              </a:lnSpc>
              <a:spcBef>
                <a:spcPct val="100000"/>
              </a:spcBef>
              <a:buSzTx/>
              <a:buFont typeface="Monotype Sorts" pitchFamily="2" charset="2"/>
              <a:buNone/>
            </a:pPr>
            <a:r>
              <a:rPr lang="en-US" altLang="en-US" sz="1400" dirty="0">
                <a:solidFill>
                  <a:srgbClr val="000000"/>
                </a:solidFill>
                <a:cs typeface="Arial" panose="020B0604020202020204" pitchFamily="34" charset="0"/>
                <a:sym typeface="Arial" panose="020B0604020202020204" pitchFamily="34" charset="0"/>
              </a:rPr>
              <a:t>Yes, the number is 61</a:t>
            </a:r>
          </a:p>
        </p:txBody>
      </p:sp>
    </p:spTree>
    <p:extLst>
      <p:ext uri="{BB962C8B-B14F-4D97-AF65-F5344CB8AC3E}">
        <p14:creationId xmlns:p14="http://schemas.microsoft.com/office/powerpoint/2010/main" val="310496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0D7C016-8620-4920-B650-70CD5CA707A8}"/>
              </a:ext>
            </a:extLst>
          </p:cNvPr>
          <p:cNvSpPr txBox="1">
            <a:spLocks noGrp="1"/>
          </p:cNvSpPr>
          <p:nvPr>
            <p:ph type="title"/>
          </p:nvPr>
        </p:nvSpPr>
        <p:spPr>
          <a:xfrm>
            <a:off x="152400" y="914400"/>
            <a:ext cx="8229600" cy="5080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Watch Out for Infinite Loops</a:t>
            </a:r>
          </a:p>
        </p:txBody>
      </p:sp>
      <p:sp>
        <p:nvSpPr>
          <p:cNvPr id="20483" name="Content Placeholder 2">
            <a:extLst>
              <a:ext uri="{FF2B5EF4-FFF2-40B4-BE49-F238E27FC236}">
                <a16:creationId xmlns:a16="http://schemas.microsoft.com/office/drawing/2014/main" id="{4EF15265-FCAC-407A-99F1-46AEECA1556F}"/>
              </a:ext>
            </a:extLst>
          </p:cNvPr>
          <p:cNvSpPr>
            <a:spLocks noGrp="1" noChangeArrowheads="1"/>
          </p:cNvSpPr>
          <p:nvPr>
            <p:ph type="body" idx="1"/>
          </p:nvPr>
        </p:nvSpPr>
        <p:spPr>
          <a:xfrm>
            <a:off x="447675" y="1563688"/>
            <a:ext cx="8229600" cy="4525962"/>
          </a:xfrm>
        </p:spPr>
        <p:txBody>
          <a:bodyPr/>
          <a:lstStyle/>
          <a:p>
            <a:pPr marL="525463" indent="-423863">
              <a:defRPr/>
            </a:pPr>
            <a:endParaRPr lang="en-US" altLang="en-US" sz="2800" dirty="0"/>
          </a:p>
          <a:p>
            <a:pPr marL="525463" indent="-423863">
              <a:defRPr/>
            </a:pPr>
            <a:r>
              <a:rPr lang="en-US" altLang="en-US" sz="2800" dirty="0"/>
              <a:t>The loop must contain code to make </a:t>
            </a:r>
            <a:r>
              <a:rPr lang="en-US" altLang="en-US" sz="2800" i="1" dirty="0">
                <a:latin typeface="Courier New" panose="02070309020205020404" pitchFamily="49" charset="0"/>
              </a:rPr>
              <a:t>expression</a:t>
            </a:r>
            <a:r>
              <a:rPr lang="en-US" altLang="en-US" sz="2800" dirty="0"/>
              <a:t> become </a:t>
            </a:r>
            <a:r>
              <a:rPr lang="en-US" altLang="en-US" sz="2800" dirty="0">
                <a:latin typeface="Courier New" panose="02070309020205020404" pitchFamily="49" charset="0"/>
              </a:rPr>
              <a:t>false</a:t>
            </a:r>
          </a:p>
          <a:p>
            <a:pPr marL="525463" indent="-423863">
              <a:defRPr/>
            </a:pPr>
            <a:endParaRPr lang="en-US" altLang="en-US" sz="2800" dirty="0">
              <a:latin typeface="Courier New" panose="02070309020205020404" pitchFamily="49" charset="0"/>
            </a:endParaRPr>
          </a:p>
          <a:p>
            <a:pPr marL="525463" indent="-423863">
              <a:defRPr/>
            </a:pPr>
            <a:r>
              <a:rPr lang="en-US" altLang="en-US" sz="2800" dirty="0"/>
              <a:t>Otherwise, the loop will have no way of stopping</a:t>
            </a:r>
          </a:p>
          <a:p>
            <a:pPr marL="525463" indent="-423863">
              <a:defRPr/>
            </a:pPr>
            <a:endParaRPr lang="en-US" altLang="en-US" sz="2800" dirty="0"/>
          </a:p>
          <a:p>
            <a:pPr marL="525463" indent="-423863">
              <a:defRPr/>
            </a:pPr>
            <a:r>
              <a:rPr lang="en-US" altLang="en-US" sz="2800" dirty="0"/>
              <a:t>Such a loop is called an </a:t>
            </a:r>
            <a:r>
              <a:rPr lang="en-US" altLang="en-US" sz="2800" i="1" dirty="0"/>
              <a:t>infinite loop</a:t>
            </a:r>
            <a:r>
              <a:rPr lang="en-US" altLang="en-US" sz="2800" dirty="0"/>
              <a:t>, because it will repeat an infinite number of times</a:t>
            </a:r>
          </a:p>
          <a:p>
            <a:pPr>
              <a:defRPr/>
            </a:pPr>
            <a:endParaRPr lang="en-US"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D363F20C-C4D6-49D1-95C5-CD5062A613F7}"/>
              </a:ext>
            </a:extLst>
          </p:cNvPr>
          <p:cNvSpPr txBox="1">
            <a:spLocks noGrp="1"/>
          </p:cNvSpPr>
          <p:nvPr>
            <p:ph type="title"/>
          </p:nvPr>
        </p:nvSpPr>
        <p:spPr>
          <a:xfrm>
            <a:off x="76200" y="762000"/>
            <a:ext cx="8229600" cy="600075"/>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Example of an Infinite Loop</a:t>
            </a:r>
          </a:p>
        </p:txBody>
      </p:sp>
      <p:sp>
        <p:nvSpPr>
          <p:cNvPr id="39939" name="Rectangle 3">
            <a:extLst>
              <a:ext uri="{FF2B5EF4-FFF2-40B4-BE49-F238E27FC236}">
                <a16:creationId xmlns:a16="http://schemas.microsoft.com/office/drawing/2014/main" id="{887B7BDF-5B2D-498B-9DC7-84EC98425E2F}"/>
              </a:ext>
            </a:extLst>
          </p:cNvPr>
          <p:cNvSpPr>
            <a:spLocks noChangeArrowheads="1"/>
          </p:cNvSpPr>
          <p:nvPr/>
        </p:nvSpPr>
        <p:spPr bwMode="auto">
          <a:xfrm>
            <a:off x="685800" y="2514600"/>
            <a:ext cx="6248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dirty="0">
                <a:latin typeface="Courier New" panose="02070309020205020404" pitchFamily="49" charset="0"/>
              </a:rPr>
              <a:t>int number = 1;</a:t>
            </a:r>
            <a:br>
              <a:rPr lang="en-US" altLang="en-US" sz="2800" dirty="0">
                <a:latin typeface="Courier New" panose="02070309020205020404" pitchFamily="49" charset="0"/>
              </a:rPr>
            </a:br>
            <a:r>
              <a:rPr lang="en-US" altLang="en-US" sz="2800" dirty="0">
                <a:latin typeface="Courier New" panose="02070309020205020404" pitchFamily="49" charset="0"/>
              </a:rPr>
              <a:t>while (number &lt;= 5)</a:t>
            </a:r>
            <a:br>
              <a:rPr lang="en-US" altLang="en-US" sz="2800" dirty="0">
                <a:latin typeface="Courier New" panose="02070309020205020404" pitchFamily="49" charset="0"/>
              </a:rPr>
            </a:br>
            <a:r>
              <a:rPr lang="en-US" altLang="en-US" sz="2800" dirty="0">
                <a:latin typeface="Courier New" panose="02070309020205020404" pitchFamily="49" charset="0"/>
              </a:rPr>
              <a:t>{</a:t>
            </a:r>
            <a:br>
              <a:rPr lang="en-US" altLang="en-US" sz="2800" dirty="0">
                <a:latin typeface="Courier New" panose="02070309020205020404" pitchFamily="49" charset="0"/>
              </a:rPr>
            </a:br>
            <a:r>
              <a:rPr lang="en-US" altLang="en-US" sz="2800" dirty="0">
                <a:latin typeface="Courier New" panose="02070309020205020404" pitchFamily="49" charset="0"/>
              </a:rPr>
              <a:t>   </a:t>
            </a:r>
            <a:r>
              <a:rPr lang="en-US" altLang="en-US" sz="2800" dirty="0" err="1">
                <a:latin typeface="Courier New" panose="02070309020205020404" pitchFamily="49" charset="0"/>
              </a:rPr>
              <a:t>cout</a:t>
            </a:r>
            <a:r>
              <a:rPr lang="en-US" altLang="en-US" sz="2800" dirty="0">
                <a:latin typeface="Courier New" panose="02070309020205020404" pitchFamily="49" charset="0"/>
              </a:rPr>
              <a:t> &lt;&lt; "Hello\n";</a:t>
            </a:r>
            <a:br>
              <a:rPr lang="en-US" altLang="en-US" sz="2800" dirty="0">
                <a:latin typeface="Courier New" panose="02070309020205020404" pitchFamily="49" charset="0"/>
              </a:rPr>
            </a:br>
            <a:r>
              <a:rPr lang="en-US" altLang="en-US" sz="2800" dirty="0">
                <a:latin typeface="Courier New" panose="02070309020205020404"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D205021B-DA69-47E2-8631-C5834568D05C}"/>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Using the </a:t>
            </a:r>
            <a:r>
              <a:rPr lang="en-US" altLang="en-US" sz="3400" dirty="0">
                <a:latin typeface="Courier New" panose="02070309020205020404" pitchFamily="49" charset="0"/>
                <a:cs typeface="Courier New" panose="02070309020205020404" pitchFamily="49" charset="0"/>
              </a:rPr>
              <a:t>while</a:t>
            </a:r>
            <a:r>
              <a:rPr lang="en-US" altLang="en-US" sz="3400" dirty="0"/>
              <a:t> Loop for Input Validation</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47BE03E7-84BD-4894-B3B8-F9775EECCB3E}"/>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5.3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5F3D130-6ABE-4C68-915A-1462E29B2805}"/>
              </a:ext>
            </a:extLst>
          </p:cNvPr>
          <p:cNvSpPr txBox="1">
            <a:spLocks noGrp="1"/>
          </p:cNvSpPr>
          <p:nvPr>
            <p:ph type="title"/>
          </p:nvPr>
        </p:nvSpPr>
        <p:spPr>
          <a:xfrm>
            <a:off x="152400" y="685800"/>
            <a:ext cx="8440737"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Using the </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 for Input Validation</a:t>
            </a:r>
          </a:p>
        </p:txBody>
      </p:sp>
      <p:sp>
        <p:nvSpPr>
          <p:cNvPr id="23555" name="Content Placeholder 2">
            <a:extLst>
              <a:ext uri="{FF2B5EF4-FFF2-40B4-BE49-F238E27FC236}">
                <a16:creationId xmlns:a16="http://schemas.microsoft.com/office/drawing/2014/main" id="{E07CD126-A85A-47BC-A29F-BCB027D6FF86}"/>
              </a:ext>
            </a:extLst>
          </p:cNvPr>
          <p:cNvSpPr>
            <a:spLocks noGrp="1" noChangeArrowheads="1"/>
          </p:cNvSpPr>
          <p:nvPr>
            <p:ph type="body" idx="1"/>
          </p:nvPr>
        </p:nvSpPr>
        <p:spPr>
          <a:xfrm>
            <a:off x="447675" y="1573213"/>
            <a:ext cx="8229600" cy="4525962"/>
          </a:xfrm>
        </p:spPr>
        <p:txBody>
          <a:bodyPr/>
          <a:lstStyle/>
          <a:p>
            <a:pPr marL="525463" indent="-423863">
              <a:defRPr/>
            </a:pPr>
            <a:endParaRPr lang="en-US" altLang="en-US" sz="2800" dirty="0"/>
          </a:p>
          <a:p>
            <a:pPr marL="525463" indent="-423863">
              <a:defRPr/>
            </a:pPr>
            <a:r>
              <a:rPr lang="en-US" altLang="en-US" dirty="0"/>
              <a:t>Input validation is the process of inspecting data that is given to the program as input and determining whether it is valid.</a:t>
            </a:r>
            <a:br>
              <a:rPr lang="en-US" altLang="en-US" dirty="0"/>
            </a:br>
            <a:endParaRPr lang="en-US" altLang="en-US" dirty="0"/>
          </a:p>
          <a:p>
            <a:pPr marL="525463" indent="-423863">
              <a:defRPr/>
            </a:pPr>
            <a:r>
              <a:rPr lang="en-US" altLang="en-US" dirty="0"/>
              <a:t>The while loop can be used to create input routines that reject invalid data, and repeat until valid data is entered.</a:t>
            </a:r>
          </a:p>
          <a:p>
            <a:pPr>
              <a:defRPr/>
            </a:pPr>
            <a:endParaRPr lang="en-US"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75"/>
            <a:ext cx="9296400" cy="1143000"/>
          </a:xfrm>
        </p:spPr>
        <p:txBody>
          <a:bodyPr/>
          <a:lstStyle/>
          <a:p>
            <a:r>
              <a:rPr kumimoji="0" lang="en-US" sz="3600" b="1" i="0" kern="1200" dirty="0">
                <a:solidFill>
                  <a:srgbClr val="000000"/>
                </a:solidFill>
              </a:rPr>
              <a:t>Increment and Decrement Operators</a:t>
            </a:r>
          </a:p>
        </p:txBody>
      </p:sp>
      <p:graphicFrame>
        <p:nvGraphicFramePr>
          <p:cNvPr id="6" name="Object 16"/>
          <p:cNvGraphicFramePr>
            <a:graphicFrameLocks noChangeAspect="1"/>
          </p:cNvGraphicFramePr>
          <p:nvPr/>
        </p:nvGraphicFramePr>
        <p:xfrm>
          <a:off x="228600" y="1981200"/>
          <a:ext cx="8483116" cy="1394980"/>
        </p:xfrm>
        <a:graphic>
          <a:graphicData uri="http://schemas.openxmlformats.org/presentationml/2006/ole">
            <mc:AlternateContent xmlns:mc="http://schemas.openxmlformats.org/markup-compatibility/2006">
              <mc:Choice xmlns:v="urn:schemas-microsoft-com:vml" Requires="v">
                <p:oleObj name="Picture" r:id="rId2" imgW="4422648" imgH="685800" progId="Word.Picture.8">
                  <p:embed/>
                </p:oleObj>
              </mc:Choice>
              <mc:Fallback>
                <p:oleObj name="Picture" r:id="rId2" imgW="4422648" imgH="685800" progId="Word.Picture.8">
                  <p:embed/>
                  <p:pic>
                    <p:nvPicPr>
                      <p:cNvPr id="6"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483116" cy="1394980"/>
                      </a:xfrm>
                      <a:prstGeom prst="rect">
                        <a:avLst/>
                      </a:prstGeom>
                      <a:noFill/>
                      <a:ln>
                        <a:noFill/>
                      </a:ln>
                    </p:spPr>
                  </p:pic>
                </p:oleObj>
              </mc:Fallback>
            </mc:AlternateContent>
          </a:graphicData>
        </a:graphic>
      </p:graphicFrame>
      <p:graphicFrame>
        <p:nvGraphicFramePr>
          <p:cNvPr id="8" name="Object 18"/>
          <p:cNvGraphicFramePr>
            <a:graphicFrameLocks noChangeAspect="1"/>
          </p:cNvGraphicFramePr>
          <p:nvPr/>
        </p:nvGraphicFramePr>
        <p:xfrm>
          <a:off x="144035" y="3680980"/>
          <a:ext cx="8652246" cy="1608280"/>
        </p:xfrm>
        <a:graphic>
          <a:graphicData uri="http://schemas.openxmlformats.org/presentationml/2006/ole">
            <mc:AlternateContent xmlns:mc="http://schemas.openxmlformats.org/markup-compatibility/2006">
              <mc:Choice xmlns:v="urn:schemas-microsoft-com:vml" Requires="v">
                <p:oleObj name="Picture" r:id="rId4" imgW="4575048" imgH="685800" progId="Word.Picture.8">
                  <p:embed/>
                </p:oleObj>
              </mc:Choice>
              <mc:Fallback>
                <p:oleObj name="Picture" r:id="rId4" imgW="4575048" imgH="685800" progId="Word.Picture.8">
                  <p:embed/>
                  <p:pic>
                    <p:nvPicPr>
                      <p:cNvPr id="8"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35" y="3680980"/>
                        <a:ext cx="8652246" cy="16082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7723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8429C6B2-23EE-442F-84D9-D6ACA2E208B3}"/>
              </a:ext>
            </a:extLst>
          </p:cNvPr>
          <p:cNvSpPr txBox="1">
            <a:spLocks noGrp="1"/>
          </p:cNvSpPr>
          <p:nvPr>
            <p:ph type="title"/>
          </p:nvPr>
        </p:nvSpPr>
        <p:spPr>
          <a:xfrm>
            <a:off x="219075" y="783209"/>
            <a:ext cx="8458200" cy="7032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Using the </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 for Input Validation</a:t>
            </a:r>
          </a:p>
        </p:txBody>
      </p:sp>
      <p:sp>
        <p:nvSpPr>
          <p:cNvPr id="24579" name="Content Placeholder 2">
            <a:extLst>
              <a:ext uri="{FF2B5EF4-FFF2-40B4-BE49-F238E27FC236}">
                <a16:creationId xmlns:a16="http://schemas.microsoft.com/office/drawing/2014/main" id="{27596327-11A5-4D76-B372-B03E910B4719}"/>
              </a:ext>
            </a:extLst>
          </p:cNvPr>
          <p:cNvSpPr>
            <a:spLocks noGrp="1" noChangeArrowheads="1"/>
          </p:cNvSpPr>
          <p:nvPr>
            <p:ph type="body" idx="1"/>
          </p:nvPr>
        </p:nvSpPr>
        <p:spPr>
          <a:xfrm>
            <a:off x="447675" y="1573213"/>
            <a:ext cx="8229600" cy="4525962"/>
          </a:xfrm>
        </p:spPr>
        <p:txBody>
          <a:bodyPr/>
          <a:lstStyle/>
          <a:p>
            <a:pPr marL="525463" indent="-423863">
              <a:defRPr/>
            </a:pPr>
            <a:endParaRPr lang="en-US" altLang="en-US" sz="2800" dirty="0"/>
          </a:p>
          <a:p>
            <a:pPr marL="525463" indent="-423863">
              <a:defRPr/>
            </a:pPr>
            <a:r>
              <a:rPr lang="en-US" altLang="en-US" sz="2800" dirty="0"/>
              <a:t>Here's the general approach, in pseudocode:</a:t>
            </a:r>
          </a:p>
          <a:p>
            <a:pPr>
              <a:defRPr/>
            </a:pPr>
            <a:endParaRPr lang="en-US" altLang="en-US" sz="2800" dirty="0"/>
          </a:p>
        </p:txBody>
      </p:sp>
      <p:sp>
        <p:nvSpPr>
          <p:cNvPr id="43012" name="Rectangle 3">
            <a:extLst>
              <a:ext uri="{FF2B5EF4-FFF2-40B4-BE49-F238E27FC236}">
                <a16:creationId xmlns:a16="http://schemas.microsoft.com/office/drawing/2014/main" id="{3938D0B2-9486-4FE7-A1F8-5579F4385635}"/>
              </a:ext>
            </a:extLst>
          </p:cNvPr>
          <p:cNvSpPr>
            <a:spLocks noChangeArrowheads="1"/>
          </p:cNvSpPr>
          <p:nvPr/>
        </p:nvSpPr>
        <p:spPr bwMode="auto">
          <a:xfrm>
            <a:off x="2019300" y="2971800"/>
            <a:ext cx="5105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i="1" dirty="0">
                <a:latin typeface="Times New Roman" panose="02020603050405020304" pitchFamily="18" charset="0"/>
              </a:rPr>
              <a:t>Read an item of input.</a:t>
            </a:r>
            <a:br>
              <a:rPr lang="en-US" altLang="en-US" sz="2400" i="1" dirty="0">
                <a:latin typeface="Times New Roman" panose="02020603050405020304" pitchFamily="18" charset="0"/>
              </a:rPr>
            </a:br>
            <a:r>
              <a:rPr lang="en-US" altLang="en-US" sz="2400" i="1" dirty="0">
                <a:latin typeface="Times New Roman" panose="02020603050405020304" pitchFamily="18" charset="0"/>
              </a:rPr>
              <a:t>While the input is invalid</a:t>
            </a:r>
            <a:br>
              <a:rPr lang="en-US" altLang="en-US" sz="2400" i="1" dirty="0">
                <a:latin typeface="Times New Roman" panose="02020603050405020304" pitchFamily="18" charset="0"/>
              </a:rPr>
            </a:br>
            <a:r>
              <a:rPr lang="en-US" altLang="en-US" sz="2400" i="1" dirty="0">
                <a:latin typeface="Times New Roman" panose="02020603050405020304" pitchFamily="18" charset="0"/>
              </a:rPr>
              <a:t>     Display an error message.</a:t>
            </a:r>
            <a:br>
              <a:rPr lang="en-US" altLang="en-US" sz="2400" i="1" dirty="0">
                <a:latin typeface="Times New Roman" panose="02020603050405020304" pitchFamily="18" charset="0"/>
              </a:rPr>
            </a:br>
            <a:r>
              <a:rPr lang="en-US" altLang="en-US" sz="2400" i="1" dirty="0">
                <a:latin typeface="Times New Roman" panose="02020603050405020304" pitchFamily="18" charset="0"/>
              </a:rPr>
              <a:t>     Read the input again.</a:t>
            </a:r>
            <a:br>
              <a:rPr lang="en-US" altLang="en-US" sz="2400" i="1" dirty="0">
                <a:latin typeface="Times New Roman" panose="02020603050405020304" pitchFamily="18" charset="0"/>
              </a:rPr>
            </a:br>
            <a:r>
              <a:rPr lang="en-US" altLang="en-US" sz="2400" i="1" dirty="0">
                <a:latin typeface="Times New Roman" panose="02020603050405020304" pitchFamily="18" charset="0"/>
              </a:rPr>
              <a:t>End While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064844B0-20AF-46B2-A158-370C45B6F94A}"/>
              </a:ext>
            </a:extLst>
          </p:cNvPr>
          <p:cNvSpPr txBox="1">
            <a:spLocks noGrp="1"/>
          </p:cNvSpPr>
          <p:nvPr>
            <p:ph type="title"/>
          </p:nvPr>
        </p:nvSpPr>
        <p:spPr>
          <a:xfrm>
            <a:off x="76200" y="914400"/>
            <a:ext cx="8229600" cy="447675"/>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Input Validation Example</a:t>
            </a:r>
          </a:p>
        </p:txBody>
      </p:sp>
      <p:sp>
        <p:nvSpPr>
          <p:cNvPr id="44035" name="Text Box 3">
            <a:extLst>
              <a:ext uri="{FF2B5EF4-FFF2-40B4-BE49-F238E27FC236}">
                <a16:creationId xmlns:a16="http://schemas.microsoft.com/office/drawing/2014/main" id="{837AA576-855A-4DD9-8341-DB3262D88558}"/>
              </a:ext>
            </a:extLst>
          </p:cNvPr>
          <p:cNvSpPr txBox="1">
            <a:spLocks noChangeArrowheads="1"/>
          </p:cNvSpPr>
          <p:nvPr/>
        </p:nvSpPr>
        <p:spPr bwMode="auto">
          <a:xfrm>
            <a:off x="533400" y="2057400"/>
            <a:ext cx="82296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err="1">
                <a:latin typeface="Courier New" panose="02070309020205020404" pitchFamily="49" charset="0"/>
              </a:rPr>
              <a:t>cout</a:t>
            </a:r>
            <a:r>
              <a:rPr lang="en-US" altLang="en-US" sz="2400" dirty="0">
                <a:latin typeface="Courier New" panose="02070309020205020404" pitchFamily="49" charset="0"/>
              </a:rPr>
              <a:t> &lt;&lt; "Enter a number less than 10: ";</a:t>
            </a:r>
          </a:p>
          <a:p>
            <a:pPr eaLnBrk="1" hangingPunct="1"/>
            <a:r>
              <a:rPr lang="en-US" altLang="en-US" sz="2400" dirty="0" err="1">
                <a:latin typeface="Courier New" panose="02070309020205020404" pitchFamily="49" charset="0"/>
              </a:rPr>
              <a:t>cin</a:t>
            </a:r>
            <a:r>
              <a:rPr lang="en-US" altLang="en-US" sz="2400" dirty="0">
                <a:latin typeface="Courier New" panose="02070309020205020404" pitchFamily="49" charset="0"/>
              </a:rPr>
              <a:t> &gt;&gt; number;</a:t>
            </a:r>
          </a:p>
          <a:p>
            <a:pPr eaLnBrk="1" hangingPunct="1"/>
            <a:r>
              <a:rPr lang="en-US" altLang="en-US" sz="2400" dirty="0">
                <a:latin typeface="Courier New" panose="02070309020205020404" pitchFamily="49" charset="0"/>
              </a:rPr>
              <a:t>while (number &gt;= 10)</a:t>
            </a:r>
          </a:p>
          <a:p>
            <a:pPr eaLnBrk="1" hangingPunct="1"/>
            <a:r>
              <a:rPr lang="en-US" altLang="en-US" sz="2400" dirty="0">
                <a:latin typeface="Courier New" panose="02070309020205020404" pitchFamily="49" charset="0"/>
              </a:rPr>
              <a:t>{</a:t>
            </a:r>
          </a:p>
          <a:p>
            <a:pPr eaLnBrk="1" hangingPunct="1"/>
            <a:r>
              <a:rPr lang="en-US" altLang="en-US" sz="2400" dirty="0">
                <a:latin typeface="Courier New" panose="02070309020205020404" pitchFamily="49" charset="0"/>
              </a:rPr>
              <a:t>   </a:t>
            </a:r>
            <a:r>
              <a:rPr lang="en-US" altLang="en-US" sz="2400" dirty="0" err="1">
                <a:latin typeface="Courier New" panose="02070309020205020404" pitchFamily="49" charset="0"/>
              </a:rPr>
              <a:t>cout</a:t>
            </a:r>
            <a:r>
              <a:rPr lang="en-US" altLang="en-US" sz="2400" dirty="0">
                <a:latin typeface="Courier New" panose="02070309020205020404" pitchFamily="49" charset="0"/>
              </a:rPr>
              <a:t> &lt;&lt; "Invalid Entry!"</a:t>
            </a:r>
            <a:br>
              <a:rPr lang="en-US" altLang="en-US" sz="2400" dirty="0">
                <a:latin typeface="Courier New" panose="02070309020205020404" pitchFamily="49" charset="0"/>
              </a:rPr>
            </a:br>
            <a:r>
              <a:rPr lang="en-US" altLang="en-US" sz="2400" dirty="0">
                <a:latin typeface="Courier New" panose="02070309020205020404" pitchFamily="49" charset="0"/>
              </a:rPr>
              <a:t>        &lt;&lt; "Enter a number less than 10: ";</a:t>
            </a:r>
          </a:p>
          <a:p>
            <a:pPr eaLnBrk="1" hangingPunct="1"/>
            <a:r>
              <a:rPr lang="en-US" altLang="en-US" sz="2400" dirty="0">
                <a:latin typeface="Courier New" panose="02070309020205020404" pitchFamily="49" charset="0"/>
              </a:rPr>
              <a:t>   </a:t>
            </a:r>
            <a:r>
              <a:rPr lang="en-US" altLang="en-US" sz="2400" dirty="0" err="1">
                <a:latin typeface="Courier New" panose="02070309020205020404" pitchFamily="49" charset="0"/>
              </a:rPr>
              <a:t>cin</a:t>
            </a:r>
            <a:r>
              <a:rPr lang="en-US" altLang="en-US" sz="2400" dirty="0">
                <a:latin typeface="Courier New" panose="02070309020205020404" pitchFamily="49" charset="0"/>
              </a:rPr>
              <a:t> &gt;&gt; number;</a:t>
            </a:r>
          </a:p>
          <a:p>
            <a:pPr eaLnBrk="1" hangingPunct="1"/>
            <a:r>
              <a:rPr lang="en-US" altLang="en-US" sz="2400" dirty="0">
                <a:latin typeface="Courier New" panose="02070309020205020404"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9C46E65-E425-4F0C-B82D-5E76E8FF05DB}"/>
              </a:ext>
            </a:extLst>
          </p:cNvPr>
          <p:cNvSpPr txBox="1">
            <a:spLocks noGrp="1"/>
          </p:cNvSpPr>
          <p:nvPr>
            <p:ph type="title"/>
          </p:nvPr>
        </p:nvSpPr>
        <p:spPr>
          <a:xfrm>
            <a:off x="228600" y="762000"/>
            <a:ext cx="8229600" cy="6096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Flowchart for Input Validation</a:t>
            </a:r>
          </a:p>
        </p:txBody>
      </p:sp>
      <p:pic>
        <p:nvPicPr>
          <p:cNvPr id="26627" name="Picture 3" descr="The flowchart shows ‘read the first value’ leading to ‘is the value invalid?,’ it leads to answer ‘yes,’ which leads to ‘display an error message,’ which leads to ‘read another value,’ and it again leads to loop above ‘is the value invalid?.’ The answer ‘no’ leads to ‘no action.’" title="A flowchart shows the logic for the input validation.">
            <a:extLst>
              <a:ext uri="{FF2B5EF4-FFF2-40B4-BE49-F238E27FC236}">
                <a16:creationId xmlns:a16="http://schemas.microsoft.com/office/drawing/2014/main" id="{131964C9-AED1-4447-A756-7D6477B6ED0B}"/>
              </a:ext>
            </a:extLst>
          </p:cNvPr>
          <p:cNvPicPr>
            <a:picLocks noChangeAspect="1" noChangeArrowheads="1"/>
          </p:cNvPicPr>
          <p:nvPr/>
        </p:nvPicPr>
        <p:blipFill>
          <a:blip r:embed="rId2"/>
          <a:stretch>
            <a:fillRect/>
          </a:stretch>
        </p:blipFill>
        <p:spPr bwMode="auto">
          <a:xfrm>
            <a:off x="1143000" y="1490663"/>
            <a:ext cx="6858000"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320C7B4-F960-4B6C-82BF-F6728E41D38D}"/>
              </a:ext>
            </a:extLst>
          </p:cNvPr>
          <p:cNvSpPr txBox="1">
            <a:spLocks noGrp="1"/>
          </p:cNvSpPr>
          <p:nvPr>
            <p:ph type="title"/>
          </p:nvPr>
        </p:nvSpPr>
        <p:spPr>
          <a:xfrm>
            <a:off x="152400" y="838200"/>
            <a:ext cx="8229600" cy="523875"/>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Input Validation in Program 5-5</a:t>
            </a:r>
          </a:p>
        </p:txBody>
      </p:sp>
      <p:pic>
        <p:nvPicPr>
          <p:cNvPr id="46083" name="Picture 2">
            <a:extLst>
              <a:ext uri="{FF2B5EF4-FFF2-40B4-BE49-F238E27FC236}">
                <a16:creationId xmlns:a16="http://schemas.microsoft.com/office/drawing/2014/main" id="{81F7E61F-EEAC-4A7C-A7F0-011F9EED6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439863"/>
            <a:ext cx="628173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3C33C2C-5A78-4E60-8C99-B67430018814}"/>
              </a:ext>
            </a:extLst>
          </p:cNvPr>
          <p:cNvSpPr txBox="1">
            <a:spLocks noGrp="1"/>
          </p:cNvSpPr>
          <p:nvPr>
            <p:ph type="title"/>
          </p:nvPr>
        </p:nvSpPr>
        <p:spPr>
          <a:xfrm>
            <a:off x="152400" y="533400"/>
            <a:ext cx="8229600" cy="1096963"/>
          </a:xfrm>
        </p:spPr>
        <p:txBody>
          <a:bodyPr/>
          <a:lstStyle/>
          <a:p>
            <a:pPr>
              <a:spcBef>
                <a:spcPct val="0"/>
              </a:spcBef>
              <a:buFont typeface="Times New Roman" panose="02020603050405020304" pitchFamily="18" charset="0"/>
              <a:buNone/>
            </a:pPr>
            <a:r>
              <a:rPr lang="en-US" altLang="en-US" sz="3600" b="1" i="0" dirty="0">
                <a:latin typeface="Times New Roman" panose="02020603050405020304" pitchFamily="18" charset="0"/>
                <a:cs typeface="Times New Roman" panose="02020603050405020304" pitchFamily="18" charset="0"/>
                <a:sym typeface="Times New Roman" panose="02020603050405020304" pitchFamily="18" charset="0"/>
              </a:rPr>
              <a:t>Bagel problem</a:t>
            </a:r>
          </a:p>
        </p:txBody>
      </p:sp>
      <p:sp>
        <p:nvSpPr>
          <p:cNvPr id="54275" name="Text Placeholder 2">
            <a:extLst>
              <a:ext uri="{FF2B5EF4-FFF2-40B4-BE49-F238E27FC236}">
                <a16:creationId xmlns:a16="http://schemas.microsoft.com/office/drawing/2014/main" id="{1CA120A9-E029-4B17-AE74-E930542716E8}"/>
              </a:ext>
            </a:extLst>
          </p:cNvPr>
          <p:cNvSpPr txBox="1">
            <a:spLocks noGrp="1"/>
          </p:cNvSpPr>
          <p:nvPr>
            <p:ph type="body" idx="1"/>
          </p:nvPr>
        </p:nvSpPr>
        <p:spPr/>
        <p:txBody>
          <a:bodyPr/>
          <a:lstStyle/>
          <a:p>
            <a:pPr marL="444500">
              <a:buSzTx/>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444500">
              <a:buSzTx/>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What happens if someone inputs an invalid number?</a:t>
            </a:r>
          </a:p>
          <a:p>
            <a:pPr marL="444500">
              <a:buSzTx/>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444500">
              <a:buSzTx/>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With if?</a:t>
            </a:r>
          </a:p>
          <a:p>
            <a:pPr marL="444500">
              <a:buSzTx/>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444500">
              <a:buSzTx/>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While for input validation? </a:t>
            </a:r>
            <a:r>
              <a:rPr lang="en-US" altLang="en-US" sz="2400" dirty="0">
                <a:solidFill>
                  <a:srgbClr val="FF0000"/>
                </a:solidFill>
                <a:cs typeface="Arial" panose="020B0604020202020204" pitchFamily="34" charset="0"/>
                <a:sym typeface="Arial" panose="020B0604020202020204" pitchFamily="34" charset="0"/>
              </a:rPr>
              <a:t>BagelShopInputValidation.</a:t>
            </a:r>
            <a:r>
              <a:rPr lang="en-US" altLang="en-US" dirty="0">
                <a:solidFill>
                  <a:srgbClr val="FF0000"/>
                </a:solidFill>
                <a:cs typeface="Arial" panose="020B0604020202020204" pitchFamily="34" charset="0"/>
                <a:sym typeface="Arial" panose="020B0604020202020204" pitchFamily="34" charset="0"/>
              </a:rPr>
              <a:t>cpp</a:t>
            </a:r>
            <a:r>
              <a:rPr lang="en-US" altLang="en-US" sz="2400" dirty="0">
                <a:solidFill>
                  <a:srgbClr val="FF0000"/>
                </a:solidFill>
                <a:cs typeface="Arial" panose="020B0604020202020204" pitchFamily="34" charset="0"/>
                <a:sym typeface="Arial" panose="020B0604020202020204" pitchFamily="34" charset="0"/>
              </a:rPr>
              <a:t> </a:t>
            </a:r>
          </a:p>
          <a:p>
            <a:pPr marL="444500">
              <a:buSzTx/>
              <a:buFont typeface="Wingdings" panose="05000000000000000000" pitchFamily="2" charset="2"/>
              <a:buChar char="v"/>
            </a:pPr>
            <a:endParaRPr lang="en-US" altLang="en-US" dirty="0">
              <a:solidFill>
                <a:srgbClr val="FF0000"/>
              </a:solidFill>
              <a:cs typeface="Arial" panose="020B0604020202020204" pitchFamily="34" charset="0"/>
              <a:sym typeface="Arial" panose="020B0604020202020204" pitchFamily="34" charset="0"/>
            </a:endParaRPr>
          </a:p>
          <a:p>
            <a:pPr marL="444500">
              <a:buSzTx/>
              <a:buFont typeface="Wingdings" panose="05000000000000000000" pitchFamily="2" charset="2"/>
              <a:buChar char="v"/>
            </a:pPr>
            <a:r>
              <a:rPr lang="en-US" altLang="en-US" sz="2400" dirty="0" err="1">
                <a:solidFill>
                  <a:srgbClr val="FF0000"/>
                </a:solidFill>
                <a:cs typeface="Arial" panose="020B0604020202020204" pitchFamily="34" charset="0"/>
                <a:sym typeface="Arial" panose="020B0604020202020204" pitchFamily="34" charset="0"/>
              </a:rPr>
              <a:t>BagelShop</a:t>
            </a:r>
            <a:r>
              <a:rPr lang="en-US" altLang="en-US" dirty="0" err="1">
                <a:solidFill>
                  <a:srgbClr val="FF0000"/>
                </a:solidFill>
                <a:cs typeface="Arial" panose="020B0604020202020204" pitchFamily="34" charset="0"/>
                <a:sym typeface="Arial" panose="020B0604020202020204" pitchFamily="34" charset="0"/>
              </a:rPr>
              <a:t>WithWhile</a:t>
            </a:r>
            <a:endParaRPr lang="en-US" altLang="en-US" dirty="0">
              <a:solidFill>
                <a:srgbClr val="FF0000"/>
              </a:solidFill>
              <a:cs typeface="Arial" panose="020B0604020202020204" pitchFamily="34" charset="0"/>
              <a:sym typeface="Arial" panose="020B0604020202020204" pitchFamily="34" charset="0"/>
            </a:endParaRPr>
          </a:p>
          <a:p>
            <a:pPr marL="444500">
              <a:buSzTx/>
              <a:buFont typeface="Wingdings" panose="05000000000000000000" pitchFamily="2" charset="2"/>
              <a:buChar char="v"/>
            </a:pPr>
            <a:endParaRPr lang="en-US" altLang="en-US" sz="2400" dirty="0">
              <a:solidFill>
                <a:srgbClr val="FF0000"/>
              </a:solidFill>
              <a:cs typeface="Arial" panose="020B0604020202020204" pitchFamily="34" charset="0"/>
              <a:sym typeface="Arial" panose="020B0604020202020204" pitchFamily="34" charset="0"/>
            </a:endParaRPr>
          </a:p>
          <a:p>
            <a:pPr marL="0" indent="0">
              <a:buSzTx/>
              <a:buNone/>
            </a:pPr>
            <a:endParaRPr lang="en-US" altLang="en-US" sz="2400" dirty="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0217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E95A-AAF8-B81C-3829-7217330858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DADDF1-41E5-8700-9378-4EFD26FD17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05713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A8FA3E3F-73F9-4635-9FB6-1EE4C1979BDF}"/>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Counters</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F3B5CA75-92C9-40D2-9133-A40974A14F72}"/>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5.4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BE3F4979-3D5F-407C-9DC2-7D1C260C0AE6}"/>
              </a:ext>
            </a:extLst>
          </p:cNvPr>
          <p:cNvSpPr txBox="1">
            <a:spLocks noGrp="1"/>
          </p:cNvSpPr>
          <p:nvPr>
            <p:ph type="title"/>
          </p:nvPr>
        </p:nvSpPr>
        <p:spPr>
          <a:xfrm>
            <a:off x="152400" y="838200"/>
            <a:ext cx="8229600" cy="5270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Counters</a:t>
            </a:r>
          </a:p>
        </p:txBody>
      </p:sp>
      <p:sp>
        <p:nvSpPr>
          <p:cNvPr id="29699" name="Content Placeholder 2">
            <a:extLst>
              <a:ext uri="{FF2B5EF4-FFF2-40B4-BE49-F238E27FC236}">
                <a16:creationId xmlns:a16="http://schemas.microsoft.com/office/drawing/2014/main" id="{A7E86320-279C-4012-8BDA-D3C633A81733}"/>
              </a:ext>
            </a:extLst>
          </p:cNvPr>
          <p:cNvSpPr>
            <a:spLocks noGrp="1" noChangeArrowheads="1"/>
          </p:cNvSpPr>
          <p:nvPr>
            <p:ph type="body" idx="1"/>
          </p:nvPr>
        </p:nvSpPr>
        <p:spPr>
          <a:xfrm>
            <a:off x="447675" y="1573213"/>
            <a:ext cx="8229600" cy="4525962"/>
          </a:xfrm>
        </p:spPr>
        <p:txBody>
          <a:bodyPr/>
          <a:lstStyle/>
          <a:p>
            <a:pPr marL="525463" indent="-423863">
              <a:defRPr/>
            </a:pPr>
            <a:endParaRPr lang="en-US" altLang="en-US" sz="2800" u="sng" dirty="0"/>
          </a:p>
          <a:p>
            <a:pPr marL="525463" indent="-423863">
              <a:defRPr/>
            </a:pPr>
            <a:r>
              <a:rPr lang="en-US" altLang="en-US" u="sng" dirty="0"/>
              <a:t>Counter</a:t>
            </a:r>
            <a:r>
              <a:rPr lang="en-US" altLang="en-US" dirty="0"/>
              <a:t>: a variable that is incremented or decremented each time a loop repeats</a:t>
            </a:r>
          </a:p>
          <a:p>
            <a:pPr marL="525463" indent="-423863">
              <a:defRPr/>
            </a:pPr>
            <a:endParaRPr lang="en-US" altLang="en-US" dirty="0"/>
          </a:p>
          <a:p>
            <a:pPr marL="525463" indent="-423863">
              <a:defRPr/>
            </a:pPr>
            <a:r>
              <a:rPr lang="en-US" altLang="en-US" dirty="0"/>
              <a:t>Can be used to control execution of the loop (also known as the </a:t>
            </a:r>
            <a:r>
              <a:rPr lang="en-US" altLang="en-US" i="1" u="sng" dirty="0"/>
              <a:t>loop control variable</a:t>
            </a:r>
            <a:r>
              <a:rPr lang="en-US" altLang="en-US" dirty="0"/>
              <a:t>)</a:t>
            </a:r>
          </a:p>
          <a:p>
            <a:pPr marL="525463" indent="-423863">
              <a:defRPr/>
            </a:pPr>
            <a:endParaRPr lang="en-US" altLang="en-US" dirty="0"/>
          </a:p>
          <a:p>
            <a:pPr marL="525463" indent="-423863">
              <a:defRPr/>
            </a:pPr>
            <a:r>
              <a:rPr lang="en-US" altLang="en-US" dirty="0"/>
              <a:t>Must be initialized before entering loop</a:t>
            </a:r>
            <a:endParaRPr lang="en-US" altLang="en-US" u="sng" dirty="0"/>
          </a:p>
          <a:p>
            <a:pPr>
              <a:defRPr/>
            </a:pPr>
            <a:endParaRPr lang="en-US" alt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F84B06E9-45D3-49B8-89BF-03F18AFC9EBB}"/>
              </a:ext>
            </a:extLst>
          </p:cNvPr>
          <p:cNvSpPr txBox="1">
            <a:spLocks noGrp="1"/>
          </p:cNvSpPr>
          <p:nvPr>
            <p:ph type="title"/>
          </p:nvPr>
        </p:nvSpPr>
        <p:spPr>
          <a:xfrm>
            <a:off x="76200" y="882569"/>
            <a:ext cx="8229600" cy="475261"/>
          </a:xfrm>
        </p:spPr>
        <p:txBody>
          <a:bodyPr/>
          <a:lstStyle/>
          <a:p>
            <a:pPr>
              <a:spcBef>
                <a:spcPct val="0"/>
              </a:spcBef>
              <a:buFont typeface="Times New Roman" panose="02020603050405020304" pitchFamily="18" charset="0"/>
              <a:buNone/>
            </a:pPr>
            <a:r>
              <a:rPr lang="en-US" altLang="en-US" sz="2800" dirty="0">
                <a:latin typeface="Times New Roman" panose="02020603050405020304" pitchFamily="18" charset="0"/>
                <a:cs typeface="Times New Roman" panose="02020603050405020304" pitchFamily="18" charset="0"/>
                <a:sym typeface="Times New Roman" panose="02020603050405020304" pitchFamily="18" charset="0"/>
              </a:rPr>
              <a:t>A Counter Variable Controls the Loop in Prog 5-6</a:t>
            </a:r>
          </a:p>
        </p:txBody>
      </p:sp>
      <p:pic>
        <p:nvPicPr>
          <p:cNvPr id="49155" name="Picture 3">
            <a:extLst>
              <a:ext uri="{FF2B5EF4-FFF2-40B4-BE49-F238E27FC236}">
                <a16:creationId xmlns:a16="http://schemas.microsoft.com/office/drawing/2014/main" id="{71745710-DEBA-4E3E-B15F-89D1EC399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057400"/>
            <a:ext cx="67246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Box 5">
            <a:extLst>
              <a:ext uri="{FF2B5EF4-FFF2-40B4-BE49-F238E27FC236}">
                <a16:creationId xmlns:a16="http://schemas.microsoft.com/office/drawing/2014/main" id="{147F2A5E-1E6D-418A-B97F-AC9B7133442C}"/>
              </a:ext>
            </a:extLst>
          </p:cNvPr>
          <p:cNvSpPr txBox="1">
            <a:spLocks noChangeArrowheads="1"/>
          </p:cNvSpPr>
          <p:nvPr/>
        </p:nvSpPr>
        <p:spPr bwMode="auto">
          <a:xfrm>
            <a:off x="7162800" y="601980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Continued…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2">
            <a:extLst>
              <a:ext uri="{FF2B5EF4-FFF2-40B4-BE49-F238E27FC236}">
                <a16:creationId xmlns:a16="http://schemas.microsoft.com/office/drawing/2014/main" id="{DAB6BB8A-F2F7-4A82-B5FA-D7FB67D91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676400"/>
            <a:ext cx="672465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CB658E8F-88DC-4B00-BB9C-021E82ABFEA3}"/>
              </a:ext>
            </a:extLst>
          </p:cNvPr>
          <p:cNvSpPr txBox="1">
            <a:spLocks noGrp="1"/>
          </p:cNvSpPr>
          <p:nvPr>
            <p:ph type="title"/>
          </p:nvPr>
        </p:nvSpPr>
        <p:spPr>
          <a:xfrm>
            <a:off x="76200" y="882569"/>
            <a:ext cx="8229600" cy="475261"/>
          </a:xfrm>
        </p:spPr>
        <p:txBody>
          <a:bodyPr/>
          <a:lstStyle/>
          <a:p>
            <a:pPr>
              <a:spcBef>
                <a:spcPct val="0"/>
              </a:spcBef>
              <a:buFont typeface="Times New Roman" panose="02020603050405020304" pitchFamily="18" charset="0"/>
              <a:buNone/>
            </a:pPr>
            <a:r>
              <a:rPr lang="en-US" altLang="en-US" sz="2800" dirty="0">
                <a:latin typeface="Times New Roman" panose="02020603050405020304" pitchFamily="18" charset="0"/>
                <a:cs typeface="Times New Roman" panose="02020603050405020304" pitchFamily="18" charset="0"/>
                <a:sym typeface="Times New Roman" panose="02020603050405020304" pitchFamily="18" charset="0"/>
              </a:rPr>
              <a:t>A Counter Variable Controls the Loop in Prog 5-6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D91265C-6A6D-480F-B16C-FB6870FD2812}"/>
              </a:ext>
            </a:extLst>
          </p:cNvPr>
          <p:cNvSpPr txBox="1">
            <a:spLocks noGrp="1"/>
          </p:cNvSpPr>
          <p:nvPr>
            <p:ph type="title"/>
          </p:nvPr>
        </p:nvSpPr>
        <p:spPr>
          <a:xfrm>
            <a:off x="152400" y="3810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Increment and Decrement Operators in Program 5-1</a:t>
            </a:r>
          </a:p>
        </p:txBody>
      </p:sp>
      <p:pic>
        <p:nvPicPr>
          <p:cNvPr id="15363" name="Picture 2">
            <a:extLst>
              <a:ext uri="{FF2B5EF4-FFF2-40B4-BE49-F238E27FC236}">
                <a16:creationId xmlns:a16="http://schemas.microsoft.com/office/drawing/2014/main" id="{EE11B1EF-8D9D-4009-B88C-CF56141EF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1447800"/>
            <a:ext cx="5124450"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4">
            <a:extLst>
              <a:ext uri="{FF2B5EF4-FFF2-40B4-BE49-F238E27FC236}">
                <a16:creationId xmlns:a16="http://schemas.microsoft.com/office/drawing/2014/main" id="{23609AE5-A603-402C-927E-3CFD1C9724C6}"/>
              </a:ext>
            </a:extLst>
          </p:cNvPr>
          <p:cNvSpPr txBox="1">
            <a:spLocks noChangeArrowheads="1"/>
          </p:cNvSpPr>
          <p:nvPr/>
        </p:nvSpPr>
        <p:spPr bwMode="auto">
          <a:xfrm>
            <a:off x="7162800" y="601980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Continued…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ACB378B8-CB8B-49ED-8B63-576521FAFF19}"/>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The </a:t>
            </a:r>
            <a:r>
              <a:rPr lang="en-US" altLang="en-US" sz="3400" dirty="0">
                <a:latin typeface="Courier New" panose="02070309020205020404" pitchFamily="49" charset="0"/>
                <a:cs typeface="Courier New" panose="02070309020205020404" pitchFamily="49" charset="0"/>
              </a:rPr>
              <a:t>do-while</a:t>
            </a:r>
            <a:r>
              <a:rPr lang="en-US" altLang="en-US" sz="3400" dirty="0"/>
              <a:t> Loop</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645D6F77-8242-4FDB-BA95-5F8B5E7E6B6A}"/>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5.5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E5CD11D3-7234-47C5-A4FE-F204F01CF99E}"/>
              </a:ext>
            </a:extLst>
          </p:cNvPr>
          <p:cNvSpPr txBox="1">
            <a:spLocks noGrp="1"/>
          </p:cNvSpPr>
          <p:nvPr>
            <p:ph type="title"/>
          </p:nvPr>
        </p:nvSpPr>
        <p:spPr>
          <a:xfrm>
            <a:off x="76200" y="914400"/>
            <a:ext cx="8229600" cy="5508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do-while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a:t>
            </a:r>
          </a:p>
        </p:txBody>
      </p:sp>
      <p:sp>
        <p:nvSpPr>
          <p:cNvPr id="33795" name="Content Placeholder 2">
            <a:extLst>
              <a:ext uri="{FF2B5EF4-FFF2-40B4-BE49-F238E27FC236}">
                <a16:creationId xmlns:a16="http://schemas.microsoft.com/office/drawing/2014/main" id="{94C9E552-2C2B-49A4-AB6B-3253452274D1}"/>
              </a:ext>
            </a:extLst>
          </p:cNvPr>
          <p:cNvSpPr>
            <a:spLocks noGrp="1" noChangeArrowheads="1"/>
          </p:cNvSpPr>
          <p:nvPr>
            <p:ph type="body" idx="1"/>
          </p:nvPr>
        </p:nvSpPr>
        <p:spPr>
          <a:xfrm>
            <a:off x="457200" y="1617663"/>
            <a:ext cx="8153400" cy="4525962"/>
          </a:xfrm>
        </p:spPr>
        <p:txBody>
          <a:bodyPr/>
          <a:lstStyle/>
          <a:p>
            <a:pPr marL="525463" indent="-434975">
              <a:lnSpc>
                <a:spcPct val="90000"/>
              </a:lnSpc>
              <a:defRPr/>
            </a:pPr>
            <a:endParaRPr lang="en-US" altLang="en-US" dirty="0">
              <a:latin typeface="Courier New" panose="02070309020205020404" pitchFamily="49" charset="0"/>
            </a:endParaRPr>
          </a:p>
          <a:p>
            <a:pPr marL="525463" indent="-434975">
              <a:lnSpc>
                <a:spcPct val="90000"/>
              </a:lnSpc>
              <a:defRPr/>
            </a:pPr>
            <a:r>
              <a:rPr lang="en-US" altLang="en-US" dirty="0">
                <a:latin typeface="Courier New" panose="02070309020205020404" pitchFamily="49" charset="0"/>
              </a:rPr>
              <a:t>do-while</a:t>
            </a:r>
            <a:r>
              <a:rPr lang="en-US" altLang="en-US" dirty="0"/>
              <a:t>: a posttest loop – execute the loop, then test the </a:t>
            </a:r>
            <a:r>
              <a:rPr lang="en-US" altLang="en-US" dirty="0">
                <a:latin typeface="Courier New" panose="02070309020205020404" pitchFamily="49" charset="0"/>
              </a:rPr>
              <a:t>expression</a:t>
            </a:r>
          </a:p>
          <a:p>
            <a:pPr marL="525463" indent="-434975">
              <a:lnSpc>
                <a:spcPct val="90000"/>
              </a:lnSpc>
              <a:defRPr/>
            </a:pPr>
            <a:endParaRPr lang="en-US" altLang="en-US" dirty="0"/>
          </a:p>
          <a:p>
            <a:pPr marL="525463" indent="-434975">
              <a:lnSpc>
                <a:spcPct val="90000"/>
              </a:lnSpc>
              <a:defRPr/>
            </a:pPr>
            <a:r>
              <a:rPr lang="en-US" altLang="en-US" dirty="0"/>
              <a:t>General Format:</a:t>
            </a:r>
          </a:p>
          <a:p>
            <a:pPr lvl="1" indent="188913">
              <a:lnSpc>
                <a:spcPct val="90000"/>
              </a:lnSpc>
              <a:buFontTx/>
              <a:buNone/>
              <a:defRPr/>
            </a:pPr>
            <a:r>
              <a:rPr lang="en-US" altLang="en-US" sz="2000" dirty="0">
                <a:latin typeface="Courier New" panose="02070309020205020404" pitchFamily="49" charset="0"/>
              </a:rPr>
              <a:t>do</a:t>
            </a:r>
          </a:p>
          <a:p>
            <a:pPr lvl="1" indent="515938">
              <a:lnSpc>
                <a:spcPct val="90000"/>
              </a:lnSpc>
              <a:buFontTx/>
              <a:buNone/>
              <a:defRPr/>
            </a:pPr>
            <a:r>
              <a:rPr lang="en-US" altLang="en-US" sz="2000" i="1" dirty="0">
                <a:latin typeface="Courier New" panose="02070309020205020404" pitchFamily="49" charset="0"/>
              </a:rPr>
              <a:t>statement</a:t>
            </a:r>
            <a:r>
              <a:rPr lang="en-US" altLang="en-US" sz="2000" dirty="0">
                <a:latin typeface="Courier New" panose="02070309020205020404" pitchFamily="49" charset="0"/>
              </a:rPr>
              <a:t>;  // or block in { }</a:t>
            </a:r>
          </a:p>
          <a:p>
            <a:pPr lvl="1" indent="188913">
              <a:lnSpc>
                <a:spcPct val="90000"/>
              </a:lnSpc>
              <a:buFontTx/>
              <a:buNone/>
              <a:defRPr/>
            </a:pPr>
            <a:r>
              <a:rPr lang="en-US" altLang="en-US" sz="2000" dirty="0">
                <a:latin typeface="Courier New" panose="02070309020205020404" pitchFamily="49" charset="0"/>
              </a:rPr>
              <a:t>while (</a:t>
            </a:r>
            <a:r>
              <a:rPr lang="en-US" altLang="en-US" sz="2000" i="1" dirty="0">
                <a:latin typeface="Courier New" panose="02070309020205020404" pitchFamily="49" charset="0"/>
              </a:rPr>
              <a:t>expression</a:t>
            </a:r>
            <a:r>
              <a:rPr lang="en-US" altLang="en-US" sz="2000" dirty="0">
                <a:latin typeface="Courier New" panose="02070309020205020404" pitchFamily="49" charset="0"/>
              </a:rPr>
              <a:t>);</a:t>
            </a:r>
            <a:br>
              <a:rPr lang="en-US" altLang="en-US" sz="2400" dirty="0">
                <a:latin typeface="Courier New" panose="02070309020205020404" pitchFamily="49" charset="0"/>
              </a:rPr>
            </a:br>
            <a:endParaRPr lang="en-US" altLang="en-US" sz="2400" dirty="0">
              <a:latin typeface="Courier New" panose="02070309020205020404" pitchFamily="49" charset="0"/>
            </a:endParaRPr>
          </a:p>
          <a:p>
            <a:pPr marL="525463" indent="-434975">
              <a:lnSpc>
                <a:spcPct val="90000"/>
              </a:lnSpc>
              <a:defRPr/>
            </a:pPr>
            <a:r>
              <a:rPr lang="en-US" altLang="en-US" dirty="0"/>
              <a:t>Note that a semicolon is required after </a:t>
            </a:r>
            <a:r>
              <a:rPr lang="en-US" altLang="en-US" dirty="0">
                <a:latin typeface="Courier New" panose="02070309020205020404" pitchFamily="49" charset="0"/>
              </a:rPr>
              <a:t>(</a:t>
            </a:r>
            <a:r>
              <a:rPr lang="en-US" altLang="en-US" i="1" dirty="0">
                <a:latin typeface="Courier New" panose="02070309020205020404" pitchFamily="49" charset="0"/>
              </a:rPr>
              <a:t>expression</a:t>
            </a:r>
            <a:r>
              <a:rPr lang="en-US" altLang="en-US" dirty="0">
                <a:latin typeface="Courier New" panose="02070309020205020404" pitchFamily="49" charset="0"/>
              </a:rPr>
              <a:t>)</a:t>
            </a:r>
            <a:endParaRPr lang="en-US" altLang="en-US" dirty="0"/>
          </a:p>
          <a:p>
            <a:pPr>
              <a:defRPr/>
            </a:pPr>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D5FA3932-6261-414F-98BF-F33D06FE69E1}"/>
              </a:ext>
            </a:extLst>
          </p:cNvPr>
          <p:cNvSpPr txBox="1">
            <a:spLocks noGrp="1"/>
          </p:cNvSpPr>
          <p:nvPr>
            <p:ph type="title"/>
          </p:nvPr>
        </p:nvSpPr>
        <p:spPr>
          <a:xfrm>
            <a:off x="76200" y="762000"/>
            <a:ext cx="8229600" cy="6270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Logic of a </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do</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a:t>
            </a:r>
          </a:p>
        </p:txBody>
      </p:sp>
      <p:pic>
        <p:nvPicPr>
          <p:cNvPr id="34819" name="Picture 3" descr="The flowchart shows ‘Statement(s)’ leading to ‘Expression,’ which leads to answer ‘True’ leading to loop above&#10;‘Statement(s)’ and answer ‘False’ leading to ‘no action.’" title="A flowchart shows the process for a do-while loop.">
            <a:extLst>
              <a:ext uri="{FF2B5EF4-FFF2-40B4-BE49-F238E27FC236}">
                <a16:creationId xmlns:a16="http://schemas.microsoft.com/office/drawing/2014/main" id="{F0E1B084-9FFE-4FDB-9026-A221B882F1B6}"/>
              </a:ext>
            </a:extLst>
          </p:cNvPr>
          <p:cNvPicPr>
            <a:picLocks noChangeAspect="1" noChangeArrowheads="1"/>
          </p:cNvPicPr>
          <p:nvPr/>
        </p:nvPicPr>
        <p:blipFill>
          <a:blip r:embed="rId2"/>
          <a:stretch>
            <a:fillRect/>
          </a:stretch>
        </p:blipFill>
        <p:spPr bwMode="auto">
          <a:xfrm>
            <a:off x="2743200" y="1752600"/>
            <a:ext cx="30480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2A7A7FF-0F89-4A11-877B-41D205091121}"/>
              </a:ext>
            </a:extLst>
          </p:cNvPr>
          <p:cNvSpPr txBox="1">
            <a:spLocks noGrp="1"/>
          </p:cNvSpPr>
          <p:nvPr>
            <p:ph type="title"/>
          </p:nvPr>
        </p:nvSpPr>
        <p:spPr>
          <a:xfrm>
            <a:off x="152400" y="838200"/>
            <a:ext cx="8229600" cy="77470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An Example </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do</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en-US" dirty="0">
                <a:latin typeface="Courier New" panose="02070309020205020404" pitchFamily="49" charset="0"/>
                <a:cs typeface="Times New Roman" panose="02020603050405020304" pitchFamily="18" charset="0"/>
                <a:sym typeface="Times New Roman" panose="02020603050405020304" pitchFamily="18" charset="0"/>
              </a:rPr>
              <a:t>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a:t>
            </a:r>
          </a:p>
        </p:txBody>
      </p:sp>
      <p:sp>
        <p:nvSpPr>
          <p:cNvPr id="54275" name="Text Box 3">
            <a:extLst>
              <a:ext uri="{FF2B5EF4-FFF2-40B4-BE49-F238E27FC236}">
                <a16:creationId xmlns:a16="http://schemas.microsoft.com/office/drawing/2014/main" id="{E9F8DF7A-4326-4371-8490-88368B9FF2F0}"/>
              </a:ext>
            </a:extLst>
          </p:cNvPr>
          <p:cNvSpPr txBox="1">
            <a:spLocks noChangeArrowheads="1"/>
          </p:cNvSpPr>
          <p:nvPr/>
        </p:nvSpPr>
        <p:spPr bwMode="auto">
          <a:xfrm>
            <a:off x="838200" y="1623350"/>
            <a:ext cx="5791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dirty="0">
                <a:latin typeface="Courier New" panose="02070309020205020404" pitchFamily="49" charset="0"/>
              </a:rPr>
              <a:t>int x = 1;</a:t>
            </a:r>
            <a:br>
              <a:rPr lang="en-US" altLang="en-US" sz="2400" dirty="0">
                <a:latin typeface="Courier New" panose="02070309020205020404" pitchFamily="49" charset="0"/>
              </a:rPr>
            </a:br>
            <a:r>
              <a:rPr lang="en-US" altLang="en-US" sz="2400" dirty="0">
                <a:latin typeface="Courier New" panose="02070309020205020404" pitchFamily="49" charset="0"/>
              </a:rPr>
              <a:t>do</a:t>
            </a:r>
            <a:br>
              <a:rPr lang="en-US" altLang="en-US" sz="2400" dirty="0">
                <a:latin typeface="Courier New" panose="02070309020205020404" pitchFamily="49" charset="0"/>
              </a:rPr>
            </a:b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cout</a:t>
            </a:r>
            <a:r>
              <a:rPr lang="en-US" altLang="en-US" sz="2400" dirty="0">
                <a:latin typeface="Courier New" panose="02070309020205020404" pitchFamily="49" charset="0"/>
              </a:rPr>
              <a:t> &lt;&lt; x &lt;&lt; </a:t>
            </a:r>
            <a:r>
              <a:rPr lang="en-US" altLang="en-US" sz="2400" dirty="0" err="1">
                <a:latin typeface="Courier New" panose="02070309020205020404" pitchFamily="49" charset="0"/>
              </a:rPr>
              <a:t>endl</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while(x &lt; 0);</a:t>
            </a:r>
          </a:p>
        </p:txBody>
      </p:sp>
      <p:sp>
        <p:nvSpPr>
          <p:cNvPr id="54276" name="Text Box 4">
            <a:extLst>
              <a:ext uri="{FF2B5EF4-FFF2-40B4-BE49-F238E27FC236}">
                <a16:creationId xmlns:a16="http://schemas.microsoft.com/office/drawing/2014/main" id="{CA762B42-B07F-4739-9AEC-D3E47C2CE108}"/>
              </a:ext>
            </a:extLst>
          </p:cNvPr>
          <p:cNvSpPr txBox="1">
            <a:spLocks noChangeArrowheads="1"/>
          </p:cNvSpPr>
          <p:nvPr/>
        </p:nvSpPr>
        <p:spPr bwMode="auto">
          <a:xfrm>
            <a:off x="550863" y="42672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dirty="0"/>
              <a:t>Although the test expression is false, this loop will execute one time because </a:t>
            </a:r>
            <a:r>
              <a:rPr lang="en-US" altLang="en-US" sz="2400" dirty="0">
                <a:latin typeface="Courier New" panose="02070309020205020404" pitchFamily="49" charset="0"/>
              </a:rPr>
              <a:t>do</a:t>
            </a:r>
            <a:r>
              <a:rPr lang="en-US" altLang="en-US" sz="2400" dirty="0"/>
              <a:t>-</a:t>
            </a:r>
            <a:r>
              <a:rPr lang="en-US" altLang="en-US" sz="2400" dirty="0">
                <a:latin typeface="Courier New" panose="02070309020205020404" pitchFamily="49" charset="0"/>
              </a:rPr>
              <a:t>while</a:t>
            </a:r>
            <a:r>
              <a:rPr lang="en-US" altLang="en-US" sz="2400" dirty="0"/>
              <a:t> is a posttest loop.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3F9B1E8D-10A3-4717-BBF0-F2C4CB2CB682}"/>
              </a:ext>
            </a:extLst>
          </p:cNvPr>
          <p:cNvSpPr txBox="1">
            <a:spLocks noGrp="1"/>
          </p:cNvSpPr>
          <p:nvPr>
            <p:ph type="title"/>
          </p:nvPr>
        </p:nvSpPr>
        <p:spPr>
          <a:xfrm>
            <a:off x="152400" y="769937"/>
            <a:ext cx="8229600" cy="7032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do-while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 in Program 5-7</a:t>
            </a:r>
          </a:p>
        </p:txBody>
      </p:sp>
      <p:grpSp>
        <p:nvGrpSpPr>
          <p:cNvPr id="55299" name="Group 5">
            <a:extLst>
              <a:ext uri="{FF2B5EF4-FFF2-40B4-BE49-F238E27FC236}">
                <a16:creationId xmlns:a16="http://schemas.microsoft.com/office/drawing/2014/main" id="{FC2E3948-9F35-400E-A3A0-7F17BA50B29D}"/>
              </a:ext>
            </a:extLst>
          </p:cNvPr>
          <p:cNvGrpSpPr>
            <a:grpSpLocks/>
          </p:cNvGrpSpPr>
          <p:nvPr/>
        </p:nvGrpSpPr>
        <p:grpSpPr bwMode="auto">
          <a:xfrm>
            <a:off x="2019300" y="1524000"/>
            <a:ext cx="5105400" cy="4564063"/>
            <a:chOff x="144" y="384"/>
            <a:chExt cx="4176" cy="3733"/>
          </a:xfrm>
        </p:grpSpPr>
        <p:pic>
          <p:nvPicPr>
            <p:cNvPr id="55301" name="Picture 4" descr="Pink tissue paper">
              <a:extLst>
                <a:ext uri="{FF2B5EF4-FFF2-40B4-BE49-F238E27FC236}">
                  <a16:creationId xmlns:a16="http://schemas.microsoft.com/office/drawing/2014/main" id="{4C019735-63B6-495E-991E-9A2F0663C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 y="384"/>
              <a:ext cx="4176" cy="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3" descr="Pink tissue paper">
              <a:extLst>
                <a:ext uri="{FF2B5EF4-FFF2-40B4-BE49-F238E27FC236}">
                  <a16:creationId xmlns:a16="http://schemas.microsoft.com/office/drawing/2014/main" id="{B995A69F-04C1-40D0-98DE-3AB7AB41F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384"/>
              <a:ext cx="12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300" name="TextBox 6">
            <a:extLst>
              <a:ext uri="{FF2B5EF4-FFF2-40B4-BE49-F238E27FC236}">
                <a16:creationId xmlns:a16="http://schemas.microsoft.com/office/drawing/2014/main" id="{E2AA5B35-E3F8-4959-95D2-A1643CC1F676}"/>
              </a:ext>
            </a:extLst>
          </p:cNvPr>
          <p:cNvSpPr txBox="1">
            <a:spLocks noChangeArrowheads="1"/>
          </p:cNvSpPr>
          <p:nvPr/>
        </p:nvSpPr>
        <p:spPr bwMode="auto">
          <a:xfrm>
            <a:off x="7162800" y="601980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Continued…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DBE65B7A-9B82-40DB-9FB4-72F701FA5C0C}"/>
              </a:ext>
            </a:extLst>
          </p:cNvPr>
          <p:cNvSpPr txBox="1">
            <a:spLocks noGrp="1"/>
          </p:cNvSpPr>
          <p:nvPr>
            <p:ph type="title"/>
          </p:nvPr>
        </p:nvSpPr>
        <p:spPr>
          <a:xfrm>
            <a:off x="152400" y="838200"/>
            <a:ext cx="8229600" cy="5508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do-while</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Loop in Program 5-7</a:t>
            </a:r>
          </a:p>
        </p:txBody>
      </p:sp>
      <p:pic>
        <p:nvPicPr>
          <p:cNvPr id="56323" name="Picture 2">
            <a:extLst>
              <a:ext uri="{FF2B5EF4-FFF2-40B4-BE49-F238E27FC236}">
                <a16:creationId xmlns:a16="http://schemas.microsoft.com/office/drawing/2014/main" id="{18BC7832-6DDE-4DDF-AF30-BBE0E68E5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76400"/>
            <a:ext cx="8001000"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7BA66AF-4B3B-4B9E-9D67-34E7D26B6E88}"/>
              </a:ext>
            </a:extLst>
          </p:cNvPr>
          <p:cNvSpPr txBox="1">
            <a:spLocks noGrp="1"/>
          </p:cNvSpPr>
          <p:nvPr>
            <p:ph type="title"/>
          </p:nvPr>
        </p:nvSpPr>
        <p:spPr>
          <a:xfrm>
            <a:off x="152400" y="838200"/>
            <a:ext cx="8229600" cy="554038"/>
          </a:xfrm>
        </p:spPr>
        <p:txBody>
          <a:bodyPr/>
          <a:lstStyle/>
          <a:p>
            <a:pPr>
              <a:spcBef>
                <a:spcPct val="0"/>
              </a:spcBef>
              <a:buFont typeface="Times New Roman" panose="02020603050405020304" pitchFamily="18" charset="0"/>
              <a:buNone/>
            </a:pP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do-while</a:t>
            </a:r>
            <a:r>
              <a:rPr lang="en-US" altLang="en-US" dirty="0">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 Loop Notes</a:t>
            </a:r>
          </a:p>
        </p:txBody>
      </p:sp>
      <p:sp>
        <p:nvSpPr>
          <p:cNvPr id="38915" name="Content Placeholder 2">
            <a:extLst>
              <a:ext uri="{FF2B5EF4-FFF2-40B4-BE49-F238E27FC236}">
                <a16:creationId xmlns:a16="http://schemas.microsoft.com/office/drawing/2014/main" id="{4DE73CD8-7953-448C-8952-79DDD7FE5614}"/>
              </a:ext>
            </a:extLst>
          </p:cNvPr>
          <p:cNvSpPr>
            <a:spLocks noGrp="1" noChangeArrowheads="1"/>
          </p:cNvSpPr>
          <p:nvPr>
            <p:ph type="body" idx="1"/>
          </p:nvPr>
        </p:nvSpPr>
        <p:spPr>
          <a:xfrm>
            <a:off x="457200" y="1573213"/>
            <a:ext cx="8229600" cy="4525962"/>
          </a:xfrm>
        </p:spPr>
        <p:txBody>
          <a:bodyPr/>
          <a:lstStyle/>
          <a:p>
            <a:pPr marL="525463" indent="-434975">
              <a:defRPr/>
            </a:pPr>
            <a:endParaRPr lang="en-US" altLang="en-US" dirty="0"/>
          </a:p>
          <a:p>
            <a:pPr marL="525463" indent="-434975">
              <a:defRPr/>
            </a:pPr>
            <a:r>
              <a:rPr lang="en-US" altLang="en-US" dirty="0"/>
              <a:t>Loop always executes at least once</a:t>
            </a:r>
          </a:p>
          <a:p>
            <a:pPr marL="525463" indent="-434975">
              <a:defRPr/>
            </a:pPr>
            <a:endParaRPr lang="en-US" altLang="en-US" dirty="0"/>
          </a:p>
          <a:p>
            <a:pPr marL="525463" indent="-434975">
              <a:defRPr/>
            </a:pPr>
            <a:r>
              <a:rPr lang="en-US" altLang="en-US" dirty="0"/>
              <a:t>Execution continues as long as </a:t>
            </a:r>
            <a:r>
              <a:rPr lang="en-US" altLang="en-US" i="1" dirty="0">
                <a:latin typeface="Courier New" panose="02070309020205020404" pitchFamily="49" charset="0"/>
              </a:rPr>
              <a:t>expression</a:t>
            </a:r>
            <a:r>
              <a:rPr lang="en-US" altLang="en-US" dirty="0"/>
              <a:t> is </a:t>
            </a:r>
            <a:r>
              <a:rPr lang="en-US" altLang="en-US" dirty="0">
                <a:latin typeface="Courier New" panose="02070309020205020404" pitchFamily="49" charset="0"/>
              </a:rPr>
              <a:t>true</a:t>
            </a:r>
            <a:r>
              <a:rPr lang="en-US" altLang="en-US" dirty="0"/>
              <a:t>, stops repetition when </a:t>
            </a:r>
            <a:r>
              <a:rPr lang="en-US" altLang="en-US" i="1" dirty="0">
                <a:latin typeface="Courier New" panose="02070309020205020404" pitchFamily="49" charset="0"/>
              </a:rPr>
              <a:t>expression</a:t>
            </a:r>
            <a:r>
              <a:rPr lang="en-US" altLang="en-US" dirty="0"/>
              <a:t> becomes </a:t>
            </a:r>
            <a:r>
              <a:rPr lang="en-US" altLang="en-US" dirty="0">
                <a:latin typeface="Courier New" panose="02070309020205020404" pitchFamily="49" charset="0"/>
              </a:rPr>
              <a:t>false</a:t>
            </a:r>
          </a:p>
          <a:p>
            <a:pPr marL="525463" indent="-434975">
              <a:defRPr/>
            </a:pPr>
            <a:endParaRPr lang="en-US" altLang="en-US" dirty="0"/>
          </a:p>
          <a:p>
            <a:pPr marL="525463" indent="-434975">
              <a:defRPr/>
            </a:pPr>
            <a:r>
              <a:rPr lang="en-US" altLang="en-US" dirty="0"/>
              <a:t>Useful in menu-driven programs to bring user back to menu to make another choice (</a:t>
            </a:r>
            <a:r>
              <a:rPr lang="en-US" altLang="en-US" i="1" dirty="0"/>
              <a:t>see </a:t>
            </a:r>
            <a:r>
              <a:rPr lang="en-US" altLang="en-US" dirty="0"/>
              <a:t>Program 5-8 </a:t>
            </a:r>
            <a:r>
              <a:rPr lang="en-US" altLang="en-US" i="1" dirty="0"/>
              <a:t>on pages </a:t>
            </a:r>
            <a:r>
              <a:rPr lang="en-US" altLang="en-US" dirty="0"/>
              <a:t>245-246)</a:t>
            </a:r>
          </a:p>
          <a:p>
            <a:pPr marL="525463" indent="-434975">
              <a:defRPr/>
            </a:pPr>
            <a:r>
              <a:rPr lang="en-US" altLang="en-US" dirty="0">
                <a:solidFill>
                  <a:srgbClr val="FF0000"/>
                </a:solidFill>
              </a:rPr>
              <a:t>5.8</a:t>
            </a:r>
          </a:p>
          <a:p>
            <a:pPr>
              <a:defRPr/>
            </a:pPr>
            <a:endParaRPr lang="en-US" altLang="en-US"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24889ECD-D8D4-4E5B-8936-6DE37CF9EFCF}"/>
              </a:ext>
            </a:extLst>
          </p:cNvPr>
          <p:cNvSpPr txBox="1">
            <a:spLocks noGrp="1"/>
          </p:cNvSpPr>
          <p:nvPr>
            <p:ph type="title"/>
          </p:nvPr>
        </p:nvSpPr>
        <p:spPr>
          <a:xfrm>
            <a:off x="76200" y="838200"/>
            <a:ext cx="8610600" cy="474663"/>
          </a:xfrm>
        </p:spPr>
        <p:txBody>
          <a:bodyPr/>
          <a:lstStyle/>
          <a:p>
            <a:pPr>
              <a:spcBef>
                <a:spcPct val="0"/>
              </a:spcBef>
              <a:buFont typeface="Times New Roman" panose="02020603050405020304" pitchFamily="18" charset="0"/>
              <a:buNone/>
            </a:pPr>
            <a:r>
              <a:rPr lang="en-US" altLang="en-US" sz="3200" b="1" i="0" dirty="0">
                <a:latin typeface="Times New Roman" panose="02020603050405020304" pitchFamily="18" charset="0"/>
                <a:cs typeface="Times New Roman" panose="02020603050405020304" pitchFamily="18" charset="0"/>
                <a:sym typeface="Times New Roman" panose="02020603050405020304" pitchFamily="18" charset="0"/>
              </a:rPr>
              <a:t>Bagel Shop Checkout Counter</a:t>
            </a:r>
          </a:p>
        </p:txBody>
      </p:sp>
      <p:sp>
        <p:nvSpPr>
          <p:cNvPr id="64515" name="Content Placeholder 2">
            <a:extLst>
              <a:ext uri="{FF2B5EF4-FFF2-40B4-BE49-F238E27FC236}">
                <a16:creationId xmlns:a16="http://schemas.microsoft.com/office/drawing/2014/main" id="{6B7F882E-8962-41F4-91AE-55E329292B00}"/>
              </a:ext>
            </a:extLst>
          </p:cNvPr>
          <p:cNvSpPr txBox="1">
            <a:spLocks noGrp="1"/>
          </p:cNvSpPr>
          <p:nvPr>
            <p:ph idx="1"/>
          </p:nvPr>
        </p:nvSpPr>
        <p:spPr/>
        <p:txBody>
          <a:bodyPr/>
          <a:lstStyle/>
          <a:p>
            <a:pPr marL="558800">
              <a:buSzTx/>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dirty="0">
                <a:solidFill>
                  <a:srgbClr val="000000"/>
                </a:solidFill>
                <a:cs typeface="Arial" panose="020B0604020202020204" pitchFamily="34" charset="0"/>
                <a:sym typeface="Arial" panose="020B0604020202020204" pitchFamily="34" charset="0"/>
              </a:rPr>
              <a:t>Write a program to calculate the amount a customer should pay in a self checkout counter for his purchases in a bagel shop. The products sold are everything bagels</a:t>
            </a:r>
            <a:r>
              <a:rPr lang="en-US" altLang="en-US" dirty="0">
                <a:solidFill>
                  <a:srgbClr val="000000"/>
                </a:solidFill>
                <a:cs typeface="Arial" panose="020B0604020202020204" pitchFamily="34" charset="0"/>
                <a:sym typeface="Arial" panose="020B0604020202020204" pitchFamily="34" charset="0"/>
              </a:rPr>
              <a:t>, garlic bagels, blueberry bagels, </a:t>
            </a:r>
            <a:r>
              <a:rPr lang="en-US" altLang="en-US" sz="2400" dirty="0">
                <a:solidFill>
                  <a:srgbClr val="000000"/>
                </a:solidFill>
                <a:cs typeface="Arial" panose="020B0604020202020204" pitchFamily="34" charset="0"/>
                <a:sym typeface="Arial" panose="020B0604020202020204" pitchFamily="34" charset="0"/>
              </a:rPr>
              <a:t>cream cheese, and coffee. Using </a:t>
            </a:r>
            <a:r>
              <a:rPr lang="en-US" altLang="en-US" sz="2400" dirty="0" err="1">
                <a:solidFill>
                  <a:srgbClr val="000000"/>
                </a:solidFill>
                <a:cs typeface="Arial" panose="020B0604020202020204" pitchFamily="34" charset="0"/>
                <a:sym typeface="Arial" panose="020B0604020202020204" pitchFamily="34" charset="0"/>
              </a:rPr>
              <a:t>doWhile</a:t>
            </a:r>
            <a:r>
              <a:rPr lang="en-US" altLang="en-US" sz="2400" dirty="0">
                <a:solidFill>
                  <a:srgbClr val="000000"/>
                </a:solidFill>
                <a:cs typeface="Arial" panose="020B0604020202020204" pitchFamily="34" charset="0"/>
                <a:sym typeface="Arial" panose="020B0604020202020204" pitchFamily="34" charset="0"/>
              </a:rPr>
              <a:t> loops write the program to display the menu of the Bagel shop. Make the user buy multiple items of different choices. Finally display the total amount for the purchases</a:t>
            </a:r>
          </a:p>
          <a:p>
            <a:pPr marL="558800" indent="-457200">
              <a:buSzTx/>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Paste your output using different choices and different counts. Also choose a choice not in Menu </a:t>
            </a:r>
          </a:p>
          <a:p>
            <a:pPr marL="558800" indent="-457200">
              <a:buSzTx/>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 </a:t>
            </a:r>
            <a:r>
              <a:rPr lang="en-US" altLang="en-US" sz="2400" dirty="0">
                <a:solidFill>
                  <a:srgbClr val="000000"/>
                </a:solidFill>
                <a:cs typeface="Arial" panose="020B0604020202020204" pitchFamily="34" charset="0"/>
                <a:sym typeface="Arial" panose="020B0604020202020204" pitchFamily="34" charset="0"/>
                <a:hlinkClick r:id="rId2" action="ppaction://hlinkfile"/>
              </a:rPr>
              <a:t>BagelShopDoWhile.java</a:t>
            </a:r>
            <a:r>
              <a:rPr lang="en-US" altLang="en-US" sz="2400" dirty="0">
                <a:solidFill>
                  <a:srgbClr val="000000"/>
                </a:solidFill>
                <a:cs typeface="Arial" panose="020B0604020202020204" pitchFamily="34" charset="0"/>
                <a:sym typeface="Arial" panose="020B0604020202020204" pitchFamily="34" charset="0"/>
              </a:rPr>
              <a:t> p7</a:t>
            </a:r>
          </a:p>
          <a:p>
            <a:pPr marL="558800" indent="-457200">
              <a:buSzTx/>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8809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CB8CF56-E30A-4808-A5CD-D10262191465}"/>
              </a:ext>
            </a:extLst>
          </p:cNvPr>
          <p:cNvSpPr txBox="1">
            <a:spLocks noGrp="1"/>
          </p:cNvSpPr>
          <p:nvPr>
            <p:ph type="title"/>
          </p:nvPr>
        </p:nvSpPr>
        <p:spPr>
          <a:xfrm>
            <a:off x="228600" y="375443"/>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Increment and Decrement Operators in Program 5-1</a:t>
            </a:r>
          </a:p>
        </p:txBody>
      </p:sp>
      <p:pic>
        <p:nvPicPr>
          <p:cNvPr id="16387" name="Picture 2">
            <a:extLst>
              <a:ext uri="{FF2B5EF4-FFF2-40B4-BE49-F238E27FC236}">
                <a16:creationId xmlns:a16="http://schemas.microsoft.com/office/drawing/2014/main" id="{D8BE1A8D-5EF0-4CFC-96FF-43EF78BB7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400" y="1758950"/>
            <a:ext cx="5538788"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74CB650-7C08-4726-8CE2-C4D60BB59DA1}"/>
              </a:ext>
            </a:extLst>
          </p:cNvPr>
          <p:cNvSpPr txBox="1">
            <a:spLocks noGrp="1"/>
          </p:cNvSpPr>
          <p:nvPr>
            <p:ph type="title"/>
          </p:nvPr>
        </p:nvSpPr>
        <p:spPr>
          <a:xfrm>
            <a:off x="152400" y="609600"/>
            <a:ext cx="8229600" cy="1096962"/>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Prefix vs. Postfix</a:t>
            </a:r>
          </a:p>
        </p:txBody>
      </p:sp>
      <p:sp>
        <p:nvSpPr>
          <p:cNvPr id="9219" name="Content Placeholder 2">
            <a:extLst>
              <a:ext uri="{FF2B5EF4-FFF2-40B4-BE49-F238E27FC236}">
                <a16:creationId xmlns:a16="http://schemas.microsoft.com/office/drawing/2014/main" id="{A7B5D485-9937-46A7-BEFB-5CFA8BD8E6C9}"/>
              </a:ext>
            </a:extLst>
          </p:cNvPr>
          <p:cNvSpPr>
            <a:spLocks noGrp="1" noChangeArrowheads="1"/>
          </p:cNvSpPr>
          <p:nvPr>
            <p:ph type="body" idx="1"/>
          </p:nvPr>
        </p:nvSpPr>
        <p:spPr>
          <a:xfrm>
            <a:off x="447675" y="1617663"/>
            <a:ext cx="8229600" cy="4525962"/>
          </a:xfrm>
        </p:spPr>
        <p:txBody>
          <a:bodyPr/>
          <a:lstStyle/>
          <a:p>
            <a:pPr marL="525463" indent="-423863">
              <a:lnSpc>
                <a:spcPct val="90000"/>
              </a:lnSpc>
              <a:defRPr/>
            </a:pPr>
            <a:endParaRPr lang="en-US" altLang="en-US" dirty="0">
              <a:latin typeface="+mj-lt"/>
            </a:endParaRPr>
          </a:p>
          <a:p>
            <a:pPr marL="525463" indent="-423863">
              <a:lnSpc>
                <a:spcPct val="90000"/>
              </a:lnSpc>
              <a:defRPr/>
            </a:pPr>
            <a:r>
              <a:rPr lang="en-US" altLang="en-US" dirty="0">
                <a:latin typeface="+mj-lt"/>
              </a:rPr>
              <a:t>++ and -- operators can be used in complex statements and expressions</a:t>
            </a:r>
          </a:p>
          <a:p>
            <a:pPr marL="525463" indent="-423863">
              <a:lnSpc>
                <a:spcPct val="90000"/>
              </a:lnSpc>
              <a:defRPr/>
            </a:pPr>
            <a:endParaRPr lang="en-US" altLang="en-US" dirty="0">
              <a:latin typeface="+mj-lt"/>
            </a:endParaRPr>
          </a:p>
          <a:p>
            <a:pPr marL="525463" indent="-423863">
              <a:lnSpc>
                <a:spcPct val="90000"/>
              </a:lnSpc>
              <a:defRPr/>
            </a:pPr>
            <a:r>
              <a:rPr lang="en-US" altLang="en-US" dirty="0">
                <a:latin typeface="+mj-lt"/>
              </a:rPr>
              <a:t>In prefix mode (++</a:t>
            </a:r>
            <a:r>
              <a:rPr lang="en-US" altLang="en-US" dirty="0" err="1">
                <a:latin typeface="+mj-lt"/>
              </a:rPr>
              <a:t>val</a:t>
            </a:r>
            <a:r>
              <a:rPr lang="en-US" altLang="en-US" dirty="0">
                <a:latin typeface="+mj-lt"/>
              </a:rPr>
              <a:t>, --</a:t>
            </a:r>
            <a:r>
              <a:rPr lang="en-US" altLang="en-US" dirty="0" err="1">
                <a:latin typeface="+mj-lt"/>
              </a:rPr>
              <a:t>val</a:t>
            </a:r>
            <a:r>
              <a:rPr lang="en-US" altLang="en-US" dirty="0">
                <a:latin typeface="+mj-lt"/>
              </a:rPr>
              <a:t>) the operator increments or decrements, </a:t>
            </a:r>
            <a:r>
              <a:rPr lang="en-US" altLang="en-US" i="1" dirty="0">
                <a:latin typeface="+mj-lt"/>
              </a:rPr>
              <a:t>then</a:t>
            </a:r>
            <a:r>
              <a:rPr lang="en-US" altLang="en-US" dirty="0">
                <a:latin typeface="+mj-lt"/>
              </a:rPr>
              <a:t> returns the value of the variable</a:t>
            </a:r>
          </a:p>
          <a:p>
            <a:pPr marL="525463" indent="-423863">
              <a:lnSpc>
                <a:spcPct val="90000"/>
              </a:lnSpc>
              <a:defRPr/>
            </a:pPr>
            <a:endParaRPr lang="en-US" altLang="en-US" dirty="0">
              <a:latin typeface="+mj-lt"/>
            </a:endParaRPr>
          </a:p>
          <a:p>
            <a:pPr marL="525463" indent="-423863">
              <a:lnSpc>
                <a:spcPct val="90000"/>
              </a:lnSpc>
              <a:defRPr/>
            </a:pPr>
            <a:r>
              <a:rPr lang="en-US" altLang="en-US" dirty="0">
                <a:latin typeface="+mj-lt"/>
              </a:rPr>
              <a:t>In postfix mode (</a:t>
            </a:r>
            <a:r>
              <a:rPr lang="en-US" altLang="en-US" dirty="0" err="1">
                <a:latin typeface="+mj-lt"/>
              </a:rPr>
              <a:t>val</a:t>
            </a:r>
            <a:r>
              <a:rPr lang="en-US" altLang="en-US" dirty="0">
                <a:latin typeface="+mj-lt"/>
              </a:rPr>
              <a:t>++, </a:t>
            </a:r>
            <a:r>
              <a:rPr lang="en-US" altLang="en-US" dirty="0" err="1">
                <a:latin typeface="+mj-lt"/>
              </a:rPr>
              <a:t>val</a:t>
            </a:r>
            <a:r>
              <a:rPr lang="en-US" altLang="en-US" dirty="0">
                <a:latin typeface="+mj-lt"/>
              </a:rPr>
              <a:t>--) the operator returns the value of the variable, </a:t>
            </a:r>
            <a:r>
              <a:rPr lang="en-US" altLang="en-US" i="1" dirty="0">
                <a:latin typeface="+mj-lt"/>
              </a:rPr>
              <a:t>then</a:t>
            </a:r>
            <a:r>
              <a:rPr lang="en-US" altLang="en-US" dirty="0">
                <a:latin typeface="+mj-lt"/>
              </a:rPr>
              <a:t> increments or decrements</a:t>
            </a:r>
          </a:p>
          <a:p>
            <a:pPr>
              <a:defRPr/>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19840A5-2BB4-49E2-B41F-0FDC564A4543}"/>
              </a:ext>
            </a:extLst>
          </p:cNvPr>
          <p:cNvSpPr txBox="1">
            <a:spLocks noGrp="1"/>
          </p:cNvSpPr>
          <p:nvPr>
            <p:ph type="title"/>
          </p:nvPr>
        </p:nvSpPr>
        <p:spPr>
          <a:xfrm>
            <a:off x="152400" y="566748"/>
            <a:ext cx="8229600" cy="1096962"/>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Prefix vs. Postfix - Examples</a:t>
            </a:r>
          </a:p>
        </p:txBody>
      </p:sp>
      <p:sp>
        <p:nvSpPr>
          <p:cNvPr id="18435" name="Content Placeholder 2">
            <a:extLst>
              <a:ext uri="{FF2B5EF4-FFF2-40B4-BE49-F238E27FC236}">
                <a16:creationId xmlns:a16="http://schemas.microsoft.com/office/drawing/2014/main" id="{B039E2DA-C861-479E-AA22-9226EE13890C}"/>
              </a:ext>
            </a:extLst>
          </p:cNvPr>
          <p:cNvSpPr txBox="1">
            <a:spLocks noGrp="1"/>
          </p:cNvSpPr>
          <p:nvPr>
            <p:ph type="body" idx="1"/>
          </p:nvPr>
        </p:nvSpPr>
        <p:spPr>
          <a:xfrm>
            <a:off x="300038" y="1636713"/>
            <a:ext cx="8229600" cy="4525962"/>
          </a:xfrm>
        </p:spPr>
        <p:txBody>
          <a:bodyPr/>
          <a:lstStyle/>
          <a:p>
            <a:pPr marL="255588" indent="-153988">
              <a:lnSpc>
                <a:spcPct val="85000"/>
              </a:lnSpc>
              <a:buSzTx/>
              <a:buFont typeface="Times" panose="02020603050405020304" pitchFamily="18" charset="0"/>
              <a:buNone/>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int num,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val</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12;</a:t>
            </a:r>
          </a:p>
          <a:p>
            <a:pPr marL="255588" indent="-153988">
              <a:lnSpc>
                <a:spcPct val="85000"/>
              </a:lnSpc>
              <a:buSzTx/>
              <a:buFont typeface="Times" panose="02020603050405020304" pitchFamily="18" charset="0"/>
              <a:buNone/>
            </a:pPr>
            <a:endPar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endParaRPr>
          </a:p>
          <a:p>
            <a:pPr marL="255588" indent="-153988">
              <a:lnSpc>
                <a:spcPct val="85000"/>
              </a:lnSpc>
              <a:buSzTx/>
              <a:buFont typeface="Times" panose="02020603050405020304" pitchFamily="18" charset="0"/>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cout</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&lt;&lt;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val</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displays 12, </a:t>
            </a:r>
          </a:p>
          <a:p>
            <a:pPr marL="255588" indent="-153988">
              <a:lnSpc>
                <a:spcPct val="85000"/>
              </a:lnSpc>
              <a:buSzTx/>
              <a:buFont typeface="Times" panose="02020603050405020304" pitchFamily="18" charset="0"/>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val</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is now 13;</a:t>
            </a:r>
          </a:p>
          <a:p>
            <a:pPr marL="255588" indent="-153988">
              <a:lnSpc>
                <a:spcPct val="85000"/>
              </a:lnSpc>
              <a:buSzTx/>
              <a:buFont typeface="Times" panose="02020603050405020304" pitchFamily="18" charset="0"/>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cout</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&lt;&lt;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val</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sets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val</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to 14,</a:t>
            </a:r>
          </a:p>
          <a:p>
            <a:pPr marL="255588" indent="-153988">
              <a:lnSpc>
                <a:spcPct val="85000"/>
              </a:lnSpc>
              <a:buSzTx/>
              <a:buFont typeface="Times" panose="02020603050405020304" pitchFamily="18" charset="0"/>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then displays it</a:t>
            </a:r>
          </a:p>
          <a:p>
            <a:pPr marL="255588" indent="-153988">
              <a:lnSpc>
                <a:spcPct val="85000"/>
              </a:lnSpc>
              <a:buSzTx/>
              <a:buFont typeface="Times" panose="02020603050405020304" pitchFamily="18" charset="0"/>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num =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val</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sets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val</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to 13,</a:t>
            </a:r>
          </a:p>
          <a:p>
            <a:pPr marL="255588" indent="-153988">
              <a:lnSpc>
                <a:spcPct val="85000"/>
              </a:lnSpc>
              <a:buSzTx/>
              <a:buFont typeface="Times" panose="02020603050405020304" pitchFamily="18" charset="0"/>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stores 13 in num</a:t>
            </a:r>
          </a:p>
          <a:p>
            <a:pPr marL="255588" indent="-153988">
              <a:lnSpc>
                <a:spcPct val="85000"/>
              </a:lnSpc>
              <a:buSzTx/>
              <a:buFont typeface="Times" panose="02020603050405020304" pitchFamily="18" charset="0"/>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num =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val</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stores 13 in num,</a:t>
            </a:r>
          </a:p>
          <a:p>
            <a:pPr marL="255588" indent="-153988">
              <a:lnSpc>
                <a:spcPct val="85000"/>
              </a:lnSpc>
              <a:buSzTx/>
              <a:buFont typeface="Times" panose="02020603050405020304" pitchFamily="18" charset="0"/>
              <a:buNone/>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sets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val</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to 12</a:t>
            </a: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a:lnSpc>
                <a:spcPct val="85000"/>
              </a:lnSpc>
              <a:buSzTx/>
              <a:buFont typeface="Times" panose="02020603050405020304" pitchFamily="18" charset="0"/>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50433</TotalTime>
  <Words>2618</Words>
  <Application>Microsoft Office PowerPoint</Application>
  <PresentationFormat>On-screen Show (4:3)</PresentationFormat>
  <Paragraphs>423</Paragraphs>
  <Slides>67</Slides>
  <Notes>8</Notes>
  <HiddenSlides>0</HiddenSlides>
  <MMClips>0</MMClips>
  <ScaleCrop>false</ScaleCrop>
  <HeadingPairs>
    <vt:vector size="10"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67</vt:i4>
      </vt:variant>
      <vt:variant>
        <vt:lpstr>Custom Shows</vt:lpstr>
      </vt:variant>
      <vt:variant>
        <vt:i4>1</vt:i4>
      </vt:variant>
    </vt:vector>
  </HeadingPairs>
  <TitlesOfParts>
    <vt:vector size="80" baseType="lpstr">
      <vt:lpstr>Arial</vt:lpstr>
      <vt:lpstr>Calibri</vt:lpstr>
      <vt:lpstr>Calibri Light</vt:lpstr>
      <vt:lpstr>Courier New</vt:lpstr>
      <vt:lpstr>Forte</vt:lpstr>
      <vt:lpstr>Monotype Sorts</vt:lpstr>
      <vt:lpstr>Times</vt:lpstr>
      <vt:lpstr>Times New Roman</vt:lpstr>
      <vt:lpstr>Wingdings</vt:lpstr>
      <vt:lpstr>Default Design</vt:lpstr>
      <vt:lpstr>Custom Design</vt:lpstr>
      <vt:lpstr>Picture</vt:lpstr>
      <vt:lpstr>PowerPoint Presentation</vt:lpstr>
      <vt:lpstr>The Increment and Decrement Operators</vt:lpstr>
      <vt:lpstr>The Increment and Decrement Operators</vt:lpstr>
      <vt:lpstr>Increment and Decrement Operators</vt:lpstr>
      <vt:lpstr>Increment and Decrement Operators</vt:lpstr>
      <vt:lpstr>Increment and Decrement Operators in Program 5-1</vt:lpstr>
      <vt:lpstr>Increment and Decrement Operators in Program 5-1</vt:lpstr>
      <vt:lpstr>Prefix vs. Postfix</vt:lpstr>
      <vt:lpstr>Prefix vs. Postfix - Examples</vt:lpstr>
      <vt:lpstr>Notes on Increment and Decrement</vt:lpstr>
      <vt:lpstr>PowerPoint Presentation</vt:lpstr>
      <vt:lpstr>Motivations</vt:lpstr>
      <vt:lpstr>Motivations</vt:lpstr>
      <vt:lpstr>Motivations</vt:lpstr>
      <vt:lpstr>Motivations</vt:lpstr>
      <vt:lpstr>Introducing while Loops</vt:lpstr>
      <vt:lpstr>Introducing while Loops</vt:lpstr>
      <vt:lpstr>Introduction to Loops: The while Loop</vt:lpstr>
      <vt:lpstr>The while Loop – How It Works</vt:lpstr>
      <vt:lpstr>The while loop Flowchart</vt:lpstr>
      <vt:lpstr>while Loop Flow Chart</vt:lpstr>
      <vt:lpstr>The while Loop (1 of 2)</vt:lpstr>
      <vt:lpstr>The while Loop (2 of 2)</vt:lpstr>
      <vt:lpstr>Infinite Loops (1 of 3)</vt:lpstr>
      <vt:lpstr>Infinite Loops (2 of 3)</vt:lpstr>
      <vt:lpstr>Infinite Loops (3 of 3)</vt:lpstr>
      <vt:lpstr>Block Statements in Loops</vt:lpstr>
      <vt:lpstr>The while loop in Program 5-3</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How the while Loop in Program 5-3 Lines 9 through 13 Works </vt:lpstr>
      <vt:lpstr>Flowchart of the while Loop in Program 5-3</vt:lpstr>
      <vt:lpstr>The while Loop is a Pretest Loop</vt:lpstr>
      <vt:lpstr>  Repeat Additions - Class exercise        </vt:lpstr>
      <vt:lpstr>  Repeat Additions - Class exercise        </vt:lpstr>
      <vt:lpstr>  Repeat Additions - Output:        </vt:lpstr>
      <vt:lpstr>Case Study: Guessing Numbers </vt:lpstr>
      <vt:lpstr>Case Study: Guessing Numbers </vt:lpstr>
      <vt:lpstr>Watch Out for Infinite Loops</vt:lpstr>
      <vt:lpstr>Example of an Infinite Loop</vt:lpstr>
      <vt:lpstr>PowerPoint Presentation</vt:lpstr>
      <vt:lpstr>Using the while Loop for Input Validation</vt:lpstr>
      <vt:lpstr>Using the while Loop for Input Validation</vt:lpstr>
      <vt:lpstr>Input Validation Example</vt:lpstr>
      <vt:lpstr>Flowchart for Input Validation</vt:lpstr>
      <vt:lpstr>Input Validation in Program 5-5</vt:lpstr>
      <vt:lpstr>Bagel problem</vt:lpstr>
      <vt:lpstr>PowerPoint Presentation</vt:lpstr>
      <vt:lpstr>PowerPoint Presentation</vt:lpstr>
      <vt:lpstr>Counters</vt:lpstr>
      <vt:lpstr>A Counter Variable Controls the Loop in Prog 5-6</vt:lpstr>
      <vt:lpstr>A Counter Variable Controls the Loop in Prog 5-6</vt:lpstr>
      <vt:lpstr>PowerPoint Presentation</vt:lpstr>
      <vt:lpstr>The do-while Loop</vt:lpstr>
      <vt:lpstr>The Logic of a do-while Loop</vt:lpstr>
      <vt:lpstr>An Example do-while Loop</vt:lpstr>
      <vt:lpstr>A do-while Loop in Program 5-7</vt:lpstr>
      <vt:lpstr>A do-while Loop in Program 5-7</vt:lpstr>
      <vt:lpstr>do-while Loop Notes</vt:lpstr>
      <vt:lpstr>Bagel Shop Checkout Counter</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Srimathi Srinivasan</cp:lastModifiedBy>
  <cp:revision>1066</cp:revision>
  <cp:lastPrinted>1998-02-24T16:19:51Z</cp:lastPrinted>
  <dcterms:created xsi:type="dcterms:W3CDTF">1995-06-10T17:31:50Z</dcterms:created>
  <dcterms:modified xsi:type="dcterms:W3CDTF">2022-09-29T15:03:45Z</dcterms:modified>
</cp:coreProperties>
</file>