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06" r:id="rId1"/>
    <p:sldMasterId id="2147483909" r:id="rId2"/>
  </p:sldMasterIdLst>
  <p:notesMasterIdLst>
    <p:notesMasterId r:id="rId44"/>
  </p:notesMasterIdLst>
  <p:handoutMasterIdLst>
    <p:handoutMasterId r:id="rId45"/>
  </p:handoutMasterIdLst>
  <p:sldIdLst>
    <p:sldId id="676" r:id="rId3"/>
    <p:sldId id="534" r:id="rId4"/>
    <p:sldId id="535" r:id="rId5"/>
    <p:sldId id="536" r:id="rId6"/>
    <p:sldId id="537" r:id="rId7"/>
    <p:sldId id="538" r:id="rId8"/>
    <p:sldId id="539" r:id="rId9"/>
    <p:sldId id="540" r:id="rId10"/>
    <p:sldId id="313" r:id="rId11"/>
    <p:sldId id="541" r:id="rId12"/>
    <p:sldId id="542" r:id="rId13"/>
    <p:sldId id="543" r:id="rId14"/>
    <p:sldId id="544" r:id="rId15"/>
    <p:sldId id="545" r:id="rId16"/>
    <p:sldId id="546" r:id="rId17"/>
    <p:sldId id="396" r:id="rId18"/>
    <p:sldId id="352" r:id="rId19"/>
    <p:sldId id="674" r:id="rId20"/>
    <p:sldId id="547" r:id="rId21"/>
    <p:sldId id="590" r:id="rId22"/>
    <p:sldId id="549" r:id="rId23"/>
    <p:sldId id="550" r:id="rId24"/>
    <p:sldId id="551" r:id="rId25"/>
    <p:sldId id="570" r:id="rId26"/>
    <p:sldId id="571" r:id="rId27"/>
    <p:sldId id="572" r:id="rId28"/>
    <p:sldId id="553" r:id="rId29"/>
    <p:sldId id="554" r:id="rId30"/>
    <p:sldId id="573" r:id="rId31"/>
    <p:sldId id="356" r:id="rId32"/>
    <p:sldId id="330" r:id="rId33"/>
    <p:sldId id="331" r:id="rId34"/>
    <p:sldId id="574" r:id="rId35"/>
    <p:sldId id="332" r:id="rId36"/>
    <p:sldId id="588" r:id="rId37"/>
    <p:sldId id="333" r:id="rId38"/>
    <p:sldId id="334" r:id="rId39"/>
    <p:sldId id="335" r:id="rId40"/>
    <p:sldId id="336" r:id="rId41"/>
    <p:sldId id="337" r:id="rId42"/>
    <p:sldId id="677" r:id="rId43"/>
  </p:sldIdLst>
  <p:sldSz cx="9144000" cy="6858000" type="screen4x3"/>
  <p:notesSz cx="6858000" cy="9144000"/>
  <p:custShowLst>
    <p:custShow name="Custom Show 1"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57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mathi Srinivasan" initials="SS" lastIdx="0" clrIdx="0">
    <p:extLst>
      <p:ext uri="{19B8F6BF-5375-455C-9EA6-DF929625EA0E}">
        <p15:presenceInfo xmlns:p15="http://schemas.microsoft.com/office/powerpoint/2012/main" userId="0e4bd1853a8009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D76213"/>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45" autoAdjust="0"/>
    <p:restoredTop sz="95688" autoAdjust="0"/>
  </p:normalViewPr>
  <p:slideViewPr>
    <p:cSldViewPr>
      <p:cViewPr varScale="1">
        <p:scale>
          <a:sx n="87" d="100"/>
          <a:sy n="87" d="100"/>
        </p:scale>
        <p:origin x="1483" y="72"/>
      </p:cViewPr>
      <p:guideLst>
        <p:guide orient="horz" pos="864"/>
        <p:guide pos="57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0238"/>
    </p:cViewPr>
  </p:sorterViewPr>
  <p:notesViewPr>
    <p:cSldViewPr>
      <p:cViewPr varScale="1">
        <p:scale>
          <a:sx n="49" d="100"/>
          <a:sy n="49" d="100"/>
        </p:scale>
        <p:origin x="2732"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C6DAAA-A62C-4E48-8577-124FF6772C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8BECF2F-6C27-4FC1-AFF4-E0E7488EC9A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345B7F-AFA2-49D9-8085-1EABC4198E29}" type="datetimeFigureOut">
              <a:rPr lang="en-US" smtClean="0"/>
              <a:t>9/26/2022</a:t>
            </a:fld>
            <a:endParaRPr lang="en-US"/>
          </a:p>
        </p:txBody>
      </p:sp>
      <p:sp>
        <p:nvSpPr>
          <p:cNvPr id="4" name="Footer Placeholder 3">
            <a:extLst>
              <a:ext uri="{FF2B5EF4-FFF2-40B4-BE49-F238E27FC236}">
                <a16:creationId xmlns:a16="http://schemas.microsoft.com/office/drawing/2014/main" id="{2AADA378-66DC-4B68-9A83-3437F1BC20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5336D9-01D6-4808-890A-1A68D87A42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B3EBE4-3A43-431A-A88F-BD125523E294}" type="slidenum">
              <a:rPr lang="en-US" smtClean="0"/>
              <a:t>‹#›</a:t>
            </a:fld>
            <a:endParaRPr lang="en-US"/>
          </a:p>
        </p:txBody>
      </p:sp>
    </p:spTree>
    <p:extLst>
      <p:ext uri="{BB962C8B-B14F-4D97-AF65-F5344CB8AC3E}">
        <p14:creationId xmlns:p14="http://schemas.microsoft.com/office/powerpoint/2010/main" val="34415252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814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C7C200C0-5298-40C6-9080-9ACC0AB694B9}"/>
              </a:ext>
            </a:extLst>
          </p:cNvPr>
          <p:cNvSpPr>
            <a:spLocks noGrp="1" noRot="1" noChangeAspect="1" noChangeArrowheads="1" noTextEdit="1"/>
          </p:cNvSpPr>
          <p:nvPr>
            <p:ph type="sldImg"/>
          </p:nvPr>
        </p:nvSpPr>
        <p:spPr>
          <a:ln/>
        </p:spPr>
      </p:sp>
      <p:sp>
        <p:nvSpPr>
          <p:cNvPr id="40963" name="Notes Placeholder 2">
            <a:extLst>
              <a:ext uri="{FF2B5EF4-FFF2-40B4-BE49-F238E27FC236}">
                <a16:creationId xmlns:a16="http://schemas.microsoft.com/office/drawing/2014/main" id="{E1E78A57-2DA2-405D-B0FE-A6E5478F041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0964" name="Slide Number Placeholder 3">
            <a:extLst>
              <a:ext uri="{FF2B5EF4-FFF2-40B4-BE49-F238E27FC236}">
                <a16:creationId xmlns:a16="http://schemas.microsoft.com/office/drawing/2014/main" id="{39FA1438-562D-4D9F-B14C-571D1EA8F6A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15D512D-2CA1-428D-B6FA-8A6C00A6D1DA}" type="slidenum">
              <a:rPr kumimoji="0" lang="en-US" altLang="en-US" smtClean="0"/>
              <a:pPr>
                <a:spcBef>
                  <a:spcPct val="0"/>
                </a:spcBef>
              </a:pPr>
              <a:t>16</a:t>
            </a:fld>
            <a:endParaRPr kumimoji="0"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EB27023F-29BE-460C-B81B-E0E371731727}"/>
              </a:ext>
            </a:extLst>
          </p:cNvPr>
          <p:cNvSpPr>
            <a:spLocks noGrp="1" noRot="1" noChangeAspect="1" noChangeArrowheads="1" noTextEdit="1"/>
          </p:cNvSpPr>
          <p:nvPr>
            <p:ph type="sldImg"/>
          </p:nvPr>
        </p:nvSpPr>
        <p:spPr>
          <a:ln/>
        </p:spPr>
      </p:sp>
      <p:sp>
        <p:nvSpPr>
          <p:cNvPr id="43011" name="Notes Placeholder 2">
            <a:extLst>
              <a:ext uri="{FF2B5EF4-FFF2-40B4-BE49-F238E27FC236}">
                <a16:creationId xmlns:a16="http://schemas.microsoft.com/office/drawing/2014/main" id="{7E622494-EF75-492E-9996-5BCE0B09F66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3012" name="Slide Number Placeholder 3">
            <a:extLst>
              <a:ext uri="{FF2B5EF4-FFF2-40B4-BE49-F238E27FC236}">
                <a16:creationId xmlns:a16="http://schemas.microsoft.com/office/drawing/2014/main" id="{91060FFC-1C30-4903-8581-A9B220FAA2E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F6D6221-EEE6-4EFF-882B-8491658E5A84}" type="slidenum">
              <a:rPr kumimoji="0" lang="en-US" altLang="en-US" smtClean="0"/>
              <a:pPr>
                <a:spcBef>
                  <a:spcPct val="0"/>
                </a:spcBef>
              </a:pPr>
              <a:t>17</a:t>
            </a:fld>
            <a:endParaRPr kumimoji="0"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D7C5A738-DE9B-47A6-B1EE-4781E2777C71}"/>
              </a:ext>
            </a:extLst>
          </p:cNvPr>
          <p:cNvSpPr>
            <a:spLocks noGrp="1" noRot="1" noChangeAspect="1" noChangeArrowheads="1" noTextEdit="1"/>
          </p:cNvSpPr>
          <p:nvPr>
            <p:ph type="sldImg"/>
          </p:nvPr>
        </p:nvSpPr>
        <p:spPr>
          <a:ln/>
        </p:spPr>
      </p:sp>
      <p:sp>
        <p:nvSpPr>
          <p:cNvPr id="45059" name="Notes Placeholder 2">
            <a:extLst>
              <a:ext uri="{FF2B5EF4-FFF2-40B4-BE49-F238E27FC236}">
                <a16:creationId xmlns:a16="http://schemas.microsoft.com/office/drawing/2014/main" id="{FD639001-9200-43F5-8C7E-50720801E41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5060" name="Slide Number Placeholder 3">
            <a:extLst>
              <a:ext uri="{FF2B5EF4-FFF2-40B4-BE49-F238E27FC236}">
                <a16:creationId xmlns:a16="http://schemas.microsoft.com/office/drawing/2014/main" id="{2EA5D9D5-104B-4C16-9CEA-EE613DDF200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6960BAE-DD58-455E-A8A6-5D7F82E7976D}" type="slidenum">
              <a:rPr kumimoji="0" lang="en-US" altLang="en-US" smtClean="0"/>
              <a:pPr>
                <a:spcBef>
                  <a:spcPct val="0"/>
                </a:spcBef>
              </a:pPr>
              <a:t>18</a:t>
            </a:fld>
            <a:endParaRPr kumimoji="0"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113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173075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432117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425133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519146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3B0FBB3E-D186-4756-9550-C90ADEF603D9}"/>
              </a:ext>
            </a:extLst>
          </p:cNvPr>
          <p:cNvSpPr>
            <a:spLocks noGrp="1" noRot="1" noChangeAspect="1" noChangeArrowheads="1" noTextEdit="1"/>
          </p:cNvSpPr>
          <p:nvPr>
            <p:ph type="sldImg"/>
          </p:nvPr>
        </p:nvSpPr>
        <p:spPr>
          <a:ln/>
        </p:spPr>
      </p:sp>
      <p:sp>
        <p:nvSpPr>
          <p:cNvPr id="36867" name="Notes Placeholder 2">
            <a:extLst>
              <a:ext uri="{FF2B5EF4-FFF2-40B4-BE49-F238E27FC236}">
                <a16:creationId xmlns:a16="http://schemas.microsoft.com/office/drawing/2014/main" id="{7A19FB53-4C9D-494D-BDE5-26B902001CA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6868" name="Slide Number Placeholder 3">
            <a:extLst>
              <a:ext uri="{FF2B5EF4-FFF2-40B4-BE49-F238E27FC236}">
                <a16:creationId xmlns:a16="http://schemas.microsoft.com/office/drawing/2014/main" id="{5380A15B-4D78-4362-91D1-E67DD09A5AC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D781860-1DB5-4D13-8882-527C6B978678}" type="slidenum">
              <a:rPr kumimoji="0" lang="en-US" altLang="en-US" smtClean="0"/>
              <a:pPr>
                <a:spcBef>
                  <a:spcPct val="0"/>
                </a:spcBef>
              </a:pPr>
              <a:t>29</a:t>
            </a:fld>
            <a:endParaRPr kumimoji="0" lang="en-US" altLang="en-US"/>
          </a:p>
        </p:txBody>
      </p:sp>
    </p:spTree>
    <p:extLst>
      <p:ext uri="{BB962C8B-B14F-4D97-AF65-F5344CB8AC3E}">
        <p14:creationId xmlns:p14="http://schemas.microsoft.com/office/powerpoint/2010/main" val="268698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3B0FBB3E-D186-4756-9550-C90ADEF603D9}"/>
              </a:ext>
            </a:extLst>
          </p:cNvPr>
          <p:cNvSpPr>
            <a:spLocks noGrp="1" noRot="1" noChangeAspect="1" noChangeArrowheads="1" noTextEdit="1"/>
          </p:cNvSpPr>
          <p:nvPr>
            <p:ph type="sldImg"/>
          </p:nvPr>
        </p:nvSpPr>
        <p:spPr>
          <a:ln/>
        </p:spPr>
      </p:sp>
      <p:sp>
        <p:nvSpPr>
          <p:cNvPr id="36867" name="Notes Placeholder 2">
            <a:extLst>
              <a:ext uri="{FF2B5EF4-FFF2-40B4-BE49-F238E27FC236}">
                <a16:creationId xmlns:a16="http://schemas.microsoft.com/office/drawing/2014/main" id="{7A19FB53-4C9D-494D-BDE5-26B902001CA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6868" name="Slide Number Placeholder 3">
            <a:extLst>
              <a:ext uri="{FF2B5EF4-FFF2-40B4-BE49-F238E27FC236}">
                <a16:creationId xmlns:a16="http://schemas.microsoft.com/office/drawing/2014/main" id="{5380A15B-4D78-4362-91D1-E67DD09A5AC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D781860-1DB5-4D13-8882-527C6B978678}" type="slidenum">
              <a:rPr kumimoji="0" lang="en-US" altLang="en-US" smtClean="0"/>
              <a:pPr>
                <a:spcBef>
                  <a:spcPct val="0"/>
                </a:spcBef>
              </a:pPr>
              <a:t>30</a:t>
            </a:fld>
            <a:endParaRPr kumimoji="0"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Line 12"/>
          <p:cNvSpPr>
            <a:spLocks noChangeShapeType="1"/>
          </p:cNvSpPr>
          <p:nvPr/>
        </p:nvSpPr>
        <p:spPr bwMode="auto">
          <a:xfrm>
            <a:off x="3124200" y="3733800"/>
            <a:ext cx="5257800" cy="0"/>
          </a:xfrm>
          <a:prstGeom prst="line">
            <a:avLst/>
          </a:prstGeom>
          <a:noFill/>
          <a:ln w="57150" cap="sq">
            <a:solidFill>
              <a:srgbClr val="C75B1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800"/>
          </a:p>
        </p:txBody>
      </p:sp>
      <p:pic>
        <p:nvPicPr>
          <p:cNvPr id="5"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24601" y="533400"/>
            <a:ext cx="2262188"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4" name="Rectangle 2"/>
          <p:cNvSpPr>
            <a:spLocks noGrp="1" noChangeArrowheads="1"/>
          </p:cNvSpPr>
          <p:nvPr>
            <p:ph type="ctrTitle" sz="quarter"/>
          </p:nvPr>
        </p:nvSpPr>
        <p:spPr>
          <a:xfrm>
            <a:off x="533400" y="2057400"/>
            <a:ext cx="7772400" cy="1143000"/>
          </a:xfrm>
        </p:spPr>
        <p:txBody>
          <a:bodyPr lIns="92075" tIns="46038" rIns="92075" bIns="46038" anchor="b"/>
          <a:lstStyle>
            <a:lvl1pPr>
              <a:defRPr sz="4800"/>
            </a:lvl1pPr>
          </a:lstStyle>
          <a:p>
            <a:r>
              <a:rPr lang="en-US"/>
              <a:t>Click to edit Master title style</a:t>
            </a:r>
          </a:p>
        </p:txBody>
      </p:sp>
      <p:sp>
        <p:nvSpPr>
          <p:cNvPr id="3075" name="Rectangle 3"/>
          <p:cNvSpPr>
            <a:spLocks noGrp="1" noChangeArrowheads="1"/>
          </p:cNvSpPr>
          <p:nvPr>
            <p:ph type="subTitle" sz="quarter" idx="1"/>
          </p:nvPr>
        </p:nvSpPr>
        <p:spPr>
          <a:xfrm>
            <a:off x="1905000" y="3886200"/>
            <a:ext cx="6400800" cy="1752600"/>
          </a:xfrm>
        </p:spPr>
        <p:txBody>
          <a:bodyPr lIns="92075" tIns="46038" rIns="92075" bIns="46038"/>
          <a:lstStyle>
            <a:lvl1pPr marL="0" indent="0" algn="r">
              <a:buFont typeface="Monotype Sorts" pitchFamily="2" charset="2"/>
              <a:buNone/>
              <a:defRPr/>
            </a:lvl1pPr>
          </a:lstStyle>
          <a:p>
            <a:r>
              <a:rPr lang="en-US" dirty="0"/>
              <a:t>Click to edit Master subtitle style</a:t>
            </a:r>
          </a:p>
        </p:txBody>
      </p:sp>
      <p:sp>
        <p:nvSpPr>
          <p:cNvPr id="7" name="Rectangle 5"/>
          <p:cNvSpPr>
            <a:spLocks noGrp="1" noChangeArrowheads="1"/>
          </p:cNvSpPr>
          <p:nvPr>
            <p:ph type="ftr" sz="quarter" idx="11"/>
          </p:nvPr>
        </p:nvSpPr>
        <p:spPr bwMode="auto">
          <a:xfrm>
            <a:off x="304800" y="6331730"/>
            <a:ext cx="8001000" cy="457200"/>
          </a:xfrm>
          <a:prstGeom prst="rect">
            <a:avLst/>
          </a:prstGeom>
          <a:ln w="12700" cap="sq">
            <a:miter lim="800000"/>
            <a:headEnd type="none" w="sm" len="sm"/>
            <a:tailEnd type="none" w="sm" len="sm"/>
          </a:ln>
        </p:spPr>
        <p:txBody>
          <a:bodyPr vert="horz" wrap="square" lIns="91440" tIns="45720" rIns="91440" bIns="45720" numCol="1" anchor="t" anchorCtr="0" compatLnSpc="1">
            <a:prstTxWarp prst="textNoShape">
              <a:avLst/>
            </a:prstTxWarp>
          </a:bodyPr>
          <a:lstStyle>
            <a:lvl1pPr algn="ctr">
              <a:spcBef>
                <a:spcPct val="50000"/>
              </a:spcBef>
              <a:defRPr sz="1400">
                <a:solidFill>
                  <a:srgbClr val="000000"/>
                </a:solidFill>
              </a:defRPr>
            </a:lvl1pPr>
          </a:lstStyle>
          <a:p>
            <a:pPr>
              <a:defRPr/>
            </a:pPr>
            <a:r>
              <a:rPr lang="en-US" dirty="0"/>
              <a:t>Liang, Introduction to Java Programming, 11th Edition, (c) 2018 Pearson Education, Inc. All rights reserved.</a:t>
            </a:r>
          </a:p>
        </p:txBody>
      </p:sp>
      <p:grpSp>
        <p:nvGrpSpPr>
          <p:cNvPr id="10" name="Group 9"/>
          <p:cNvGrpSpPr/>
          <p:nvPr userDrawn="1"/>
        </p:nvGrpSpPr>
        <p:grpSpPr>
          <a:xfrm>
            <a:off x="0" y="-2080"/>
            <a:ext cx="9144000" cy="840280"/>
            <a:chOff x="0" y="-2080"/>
            <a:chExt cx="9144000" cy="840280"/>
          </a:xfrm>
        </p:grpSpPr>
        <p:sp>
          <p:nvSpPr>
            <p:cNvPr id="11" name="Chevron 7"/>
            <p:cNvSpPr/>
            <p:nvPr/>
          </p:nvSpPr>
          <p:spPr>
            <a:xfrm rot="16200000">
              <a:off x="-77240" y="75160"/>
              <a:ext cx="840280" cy="685800"/>
            </a:xfrm>
            <a:custGeom>
              <a:avLst/>
              <a:gdLst>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659435"/>
                <a:gd name="connsiteY0" fmla="*/ 0 h 684208"/>
                <a:gd name="connsiteX1" fmla="*/ 1633214 w 1659435"/>
                <a:gd name="connsiteY1" fmla="*/ 0 h 684208"/>
                <a:gd name="connsiteX2" fmla="*/ 1659435 w 1659435"/>
                <a:gd name="connsiteY2" fmla="*/ 325479 h 684208"/>
                <a:gd name="connsiteX3" fmla="*/ 1633214 w 1659435"/>
                <a:gd name="connsiteY3" fmla="*/ 684208 h 684208"/>
                <a:gd name="connsiteX4" fmla="*/ 0 w 1659435"/>
                <a:gd name="connsiteY4" fmla="*/ 684208 h 684208"/>
                <a:gd name="connsiteX5" fmla="*/ 342104 w 1659435"/>
                <a:gd name="connsiteY5" fmla="*/ 342104 h 684208"/>
                <a:gd name="connsiteX6" fmla="*/ 0 w 1659435"/>
                <a:gd name="connsiteY6" fmla="*/ 0 h 684208"/>
                <a:gd name="connsiteX0" fmla="*/ 0 w 1633214"/>
                <a:gd name="connsiteY0" fmla="*/ 0 h 684208"/>
                <a:gd name="connsiteX1" fmla="*/ 1633214 w 1633214"/>
                <a:gd name="connsiteY1" fmla="*/ 0 h 684208"/>
                <a:gd name="connsiteX2" fmla="*/ 1617869 w 1633214"/>
                <a:gd name="connsiteY2" fmla="*/ 325482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 name="connsiteX0" fmla="*/ 0 w 1633214"/>
                <a:gd name="connsiteY0" fmla="*/ 0 h 684208"/>
                <a:gd name="connsiteX1" fmla="*/ 1633214 w 1633214"/>
                <a:gd name="connsiteY1" fmla="*/ 0 h 684208"/>
                <a:gd name="connsiteX2" fmla="*/ 1626180 w 1633214"/>
                <a:gd name="connsiteY2" fmla="*/ 350420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3214" h="684208">
                  <a:moveTo>
                    <a:pt x="0" y="0"/>
                  </a:moveTo>
                  <a:lnTo>
                    <a:pt x="1633214" y="0"/>
                  </a:lnTo>
                  <a:lnTo>
                    <a:pt x="1626180" y="350420"/>
                  </a:lnTo>
                  <a:lnTo>
                    <a:pt x="1633214" y="684208"/>
                  </a:lnTo>
                  <a:lnTo>
                    <a:pt x="0" y="684208"/>
                  </a:lnTo>
                  <a:lnTo>
                    <a:pt x="342104" y="342104"/>
                  </a:lnTo>
                  <a:lnTo>
                    <a:pt x="0" y="0"/>
                  </a:lnTo>
                  <a:close/>
                </a:path>
              </a:pathLst>
            </a:custGeom>
            <a:solidFill>
              <a:srgbClr val="D76213"/>
            </a:solidFill>
            <a:ln w="12700" cap="flat" cmpd="sng" algn="ctr">
              <a:solidFill>
                <a:srgbClr val="ED7D31">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p:cNvSpPr/>
            <p:nvPr/>
          </p:nvSpPr>
          <p:spPr>
            <a:xfrm>
              <a:off x="685800" y="-1"/>
              <a:ext cx="8458200" cy="297671"/>
            </a:xfrm>
            <a:prstGeom prst="rect">
              <a:avLst/>
            </a:prstGeom>
            <a:solidFill>
              <a:srgbClr val="008A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Tree>
    <p:extLst>
      <p:ext uri="{BB962C8B-B14F-4D97-AF65-F5344CB8AC3E}">
        <p14:creationId xmlns:p14="http://schemas.microsoft.com/office/powerpoint/2010/main" val="339699576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65F8F-D493-4469-ABD3-73D7DCFDE90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10C881-10A1-4F40-AE9B-DD33B9FBF70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E75170-4A27-4269-BD2C-D93896DFD6A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68218-F61B-4C95-8CC7-430AAE341DF7}"/>
              </a:ext>
            </a:extLst>
          </p:cNvPr>
          <p:cNvSpPr>
            <a:spLocks noGrp="1"/>
          </p:cNvSpPr>
          <p:nvPr>
            <p:ph type="dt" sz="half" idx="10"/>
          </p:nvPr>
        </p:nvSpPr>
        <p:spPr/>
        <p:txBody>
          <a:bodyPr/>
          <a:lstStyle/>
          <a:p>
            <a:fld id="{EFB8F41B-1F08-48A9-B462-43FD9098217C}" type="datetimeFigureOut">
              <a:rPr lang="en-US" smtClean="0"/>
              <a:t>9/26/2022</a:t>
            </a:fld>
            <a:endParaRPr lang="en-US"/>
          </a:p>
        </p:txBody>
      </p:sp>
      <p:sp>
        <p:nvSpPr>
          <p:cNvPr id="6" name="Footer Placeholder 5">
            <a:extLst>
              <a:ext uri="{FF2B5EF4-FFF2-40B4-BE49-F238E27FC236}">
                <a16:creationId xmlns:a16="http://schemas.microsoft.com/office/drawing/2014/main" id="{54F384BA-F440-44B6-850C-8B5906AE00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6BB36-52C2-4B07-9062-48C38A4F0D49}"/>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144065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93538-E152-4DE2-93D2-131B21D0F0F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CE3E9B-DED7-4E9D-86B1-ACE54584F68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631979-DA3A-4A8F-A47C-8E8CE388C4A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103159-9644-4F77-B68D-920375D34503}"/>
              </a:ext>
            </a:extLst>
          </p:cNvPr>
          <p:cNvSpPr>
            <a:spLocks noGrp="1"/>
          </p:cNvSpPr>
          <p:nvPr>
            <p:ph type="dt" sz="half" idx="10"/>
          </p:nvPr>
        </p:nvSpPr>
        <p:spPr/>
        <p:txBody>
          <a:bodyPr/>
          <a:lstStyle/>
          <a:p>
            <a:fld id="{EFB8F41B-1F08-48A9-B462-43FD9098217C}" type="datetimeFigureOut">
              <a:rPr lang="en-US" smtClean="0"/>
              <a:t>9/26/2022</a:t>
            </a:fld>
            <a:endParaRPr lang="en-US"/>
          </a:p>
        </p:txBody>
      </p:sp>
      <p:sp>
        <p:nvSpPr>
          <p:cNvPr id="6" name="Footer Placeholder 5">
            <a:extLst>
              <a:ext uri="{FF2B5EF4-FFF2-40B4-BE49-F238E27FC236}">
                <a16:creationId xmlns:a16="http://schemas.microsoft.com/office/drawing/2014/main" id="{3259DE6B-6567-4444-9DC6-81AB40F4D0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D76BD8-29A9-4BFC-9539-9D90855F0A74}"/>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1809111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2D72-5516-4568-859F-6700B87826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32444B-50CC-4FB0-9007-5076337743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E2A4E-DAB5-4305-BD93-F4AC43601BA7}"/>
              </a:ext>
            </a:extLst>
          </p:cNvPr>
          <p:cNvSpPr>
            <a:spLocks noGrp="1"/>
          </p:cNvSpPr>
          <p:nvPr>
            <p:ph type="dt" sz="half" idx="10"/>
          </p:nvPr>
        </p:nvSpPr>
        <p:spPr/>
        <p:txBody>
          <a:bodyPr/>
          <a:lstStyle/>
          <a:p>
            <a:fld id="{EFB8F41B-1F08-48A9-B462-43FD9098217C}" type="datetimeFigureOut">
              <a:rPr lang="en-US" smtClean="0"/>
              <a:t>9/26/2022</a:t>
            </a:fld>
            <a:endParaRPr lang="en-US"/>
          </a:p>
        </p:txBody>
      </p:sp>
      <p:sp>
        <p:nvSpPr>
          <p:cNvPr id="5" name="Footer Placeholder 4">
            <a:extLst>
              <a:ext uri="{FF2B5EF4-FFF2-40B4-BE49-F238E27FC236}">
                <a16:creationId xmlns:a16="http://schemas.microsoft.com/office/drawing/2014/main" id="{D4D1852B-056A-433D-A528-A9231EACCC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C99DC-A53C-44AD-BDCB-721153CFA790}"/>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2256176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934AA8-4A03-47C1-96E2-7DB24353686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F3CC9E-095C-484F-B2D4-B486F8B3B734}"/>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5F7DCE-C329-4FA5-BED3-7122AB47FD00}"/>
              </a:ext>
            </a:extLst>
          </p:cNvPr>
          <p:cNvSpPr>
            <a:spLocks noGrp="1"/>
          </p:cNvSpPr>
          <p:nvPr>
            <p:ph type="dt" sz="half" idx="10"/>
          </p:nvPr>
        </p:nvSpPr>
        <p:spPr/>
        <p:txBody>
          <a:bodyPr/>
          <a:lstStyle/>
          <a:p>
            <a:fld id="{EFB8F41B-1F08-48A9-B462-43FD9098217C}" type="datetimeFigureOut">
              <a:rPr lang="en-US" smtClean="0"/>
              <a:t>9/26/2022</a:t>
            </a:fld>
            <a:endParaRPr lang="en-US"/>
          </a:p>
        </p:txBody>
      </p:sp>
      <p:sp>
        <p:nvSpPr>
          <p:cNvPr id="5" name="Footer Placeholder 4">
            <a:extLst>
              <a:ext uri="{FF2B5EF4-FFF2-40B4-BE49-F238E27FC236}">
                <a16:creationId xmlns:a16="http://schemas.microsoft.com/office/drawing/2014/main" id="{07BBEFAA-71C3-4F4A-BAC1-AB260BF64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A2528-D349-43C1-807C-6B50F150B245}"/>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3143723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838200"/>
            <a:ext cx="7467600" cy="553453"/>
          </a:xfrm>
        </p:spPr>
        <p:txBody>
          <a:bodyPr/>
          <a:lstStyle>
            <a:lvl1pPr>
              <a:defRPr sz="3200" b="1" i="0"/>
            </a:lvl1pPr>
          </a:lstStyle>
          <a:p>
            <a:r>
              <a:rPr lang="en-US" dirty="0"/>
              <a:t>Click to edit Master title style</a:t>
            </a:r>
          </a:p>
        </p:txBody>
      </p:sp>
      <p:sp>
        <p:nvSpPr>
          <p:cNvPr id="3" name="Content Placeholder 2"/>
          <p:cNvSpPr>
            <a:spLocks noGrp="1"/>
          </p:cNvSpPr>
          <p:nvPr>
            <p:ph idx="1"/>
          </p:nvPr>
        </p:nvSpPr>
        <p:spPr/>
        <p:txBody>
          <a:bodyPr/>
          <a:lstStyle>
            <a:lvl1pPr marL="457200" indent="-457200">
              <a:buFont typeface="Wingdings" panose="05000000000000000000" pitchFamily="2" charset="2"/>
              <a:buChar char="v"/>
              <a:defRPr sz="2400"/>
            </a:lvl1pPr>
            <a:lvl2pPr>
              <a:defRPr sz="2400"/>
            </a:lvl2pPr>
            <a:lvl3pP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 name="Group 5"/>
          <p:cNvGrpSpPr/>
          <p:nvPr userDrawn="1"/>
        </p:nvGrpSpPr>
        <p:grpSpPr>
          <a:xfrm>
            <a:off x="0" y="-2080"/>
            <a:ext cx="9144000" cy="840280"/>
            <a:chOff x="0" y="-2080"/>
            <a:chExt cx="9144000" cy="840280"/>
          </a:xfrm>
        </p:grpSpPr>
        <p:sp>
          <p:nvSpPr>
            <p:cNvPr id="7" name="Chevron 7"/>
            <p:cNvSpPr/>
            <p:nvPr/>
          </p:nvSpPr>
          <p:spPr>
            <a:xfrm rot="16200000">
              <a:off x="-77240" y="75160"/>
              <a:ext cx="840280" cy="685800"/>
            </a:xfrm>
            <a:custGeom>
              <a:avLst/>
              <a:gdLst>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659435"/>
                <a:gd name="connsiteY0" fmla="*/ 0 h 684208"/>
                <a:gd name="connsiteX1" fmla="*/ 1633214 w 1659435"/>
                <a:gd name="connsiteY1" fmla="*/ 0 h 684208"/>
                <a:gd name="connsiteX2" fmla="*/ 1659435 w 1659435"/>
                <a:gd name="connsiteY2" fmla="*/ 325479 h 684208"/>
                <a:gd name="connsiteX3" fmla="*/ 1633214 w 1659435"/>
                <a:gd name="connsiteY3" fmla="*/ 684208 h 684208"/>
                <a:gd name="connsiteX4" fmla="*/ 0 w 1659435"/>
                <a:gd name="connsiteY4" fmla="*/ 684208 h 684208"/>
                <a:gd name="connsiteX5" fmla="*/ 342104 w 1659435"/>
                <a:gd name="connsiteY5" fmla="*/ 342104 h 684208"/>
                <a:gd name="connsiteX6" fmla="*/ 0 w 1659435"/>
                <a:gd name="connsiteY6" fmla="*/ 0 h 684208"/>
                <a:gd name="connsiteX0" fmla="*/ 0 w 1633214"/>
                <a:gd name="connsiteY0" fmla="*/ 0 h 684208"/>
                <a:gd name="connsiteX1" fmla="*/ 1633214 w 1633214"/>
                <a:gd name="connsiteY1" fmla="*/ 0 h 684208"/>
                <a:gd name="connsiteX2" fmla="*/ 1617869 w 1633214"/>
                <a:gd name="connsiteY2" fmla="*/ 325482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 name="connsiteX0" fmla="*/ 0 w 1633214"/>
                <a:gd name="connsiteY0" fmla="*/ 0 h 684208"/>
                <a:gd name="connsiteX1" fmla="*/ 1633214 w 1633214"/>
                <a:gd name="connsiteY1" fmla="*/ 0 h 684208"/>
                <a:gd name="connsiteX2" fmla="*/ 1626180 w 1633214"/>
                <a:gd name="connsiteY2" fmla="*/ 350420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3214" h="684208">
                  <a:moveTo>
                    <a:pt x="0" y="0"/>
                  </a:moveTo>
                  <a:lnTo>
                    <a:pt x="1633214" y="0"/>
                  </a:lnTo>
                  <a:lnTo>
                    <a:pt x="1626180" y="350420"/>
                  </a:lnTo>
                  <a:lnTo>
                    <a:pt x="1633214" y="684208"/>
                  </a:lnTo>
                  <a:lnTo>
                    <a:pt x="0" y="684208"/>
                  </a:lnTo>
                  <a:lnTo>
                    <a:pt x="342104" y="342104"/>
                  </a:lnTo>
                  <a:lnTo>
                    <a:pt x="0" y="0"/>
                  </a:lnTo>
                  <a:close/>
                </a:path>
              </a:pathLst>
            </a:custGeom>
            <a:solidFill>
              <a:srgbClr val="D76213"/>
            </a:solidFill>
            <a:ln w="12700" cap="flat" cmpd="sng" algn="ctr">
              <a:solidFill>
                <a:srgbClr val="ED7D31">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p:cNvSpPr/>
            <p:nvPr/>
          </p:nvSpPr>
          <p:spPr>
            <a:xfrm>
              <a:off x="685800" y="-1"/>
              <a:ext cx="8458200" cy="297671"/>
            </a:xfrm>
            <a:prstGeom prst="rect">
              <a:avLst/>
            </a:prstGeom>
            <a:solidFill>
              <a:srgbClr val="008A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Tree>
    <p:extLst>
      <p:ext uri="{BB962C8B-B14F-4D97-AF65-F5344CB8AC3E}">
        <p14:creationId xmlns:p14="http://schemas.microsoft.com/office/powerpoint/2010/main" val="77603362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3D262-66AC-41D8-9AC2-D7EE31EDC007}"/>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06878A-E170-4479-92A3-19B56DAAB2C6}"/>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75C277-75B7-406E-BD9A-949A5C445E56}"/>
              </a:ext>
            </a:extLst>
          </p:cNvPr>
          <p:cNvSpPr>
            <a:spLocks noGrp="1"/>
          </p:cNvSpPr>
          <p:nvPr>
            <p:ph type="dt" sz="half" idx="10"/>
          </p:nvPr>
        </p:nvSpPr>
        <p:spPr/>
        <p:txBody>
          <a:bodyPr/>
          <a:lstStyle/>
          <a:p>
            <a:fld id="{EFB8F41B-1F08-48A9-B462-43FD9098217C}" type="datetimeFigureOut">
              <a:rPr lang="en-US" smtClean="0"/>
              <a:t>9/26/2022</a:t>
            </a:fld>
            <a:endParaRPr lang="en-US"/>
          </a:p>
        </p:txBody>
      </p:sp>
      <p:sp>
        <p:nvSpPr>
          <p:cNvPr id="5" name="Footer Placeholder 4">
            <a:extLst>
              <a:ext uri="{FF2B5EF4-FFF2-40B4-BE49-F238E27FC236}">
                <a16:creationId xmlns:a16="http://schemas.microsoft.com/office/drawing/2014/main" id="{EA731C2F-6472-4587-86D3-D007455F6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90DDC-E70E-4BF8-AA27-993037C664AE}"/>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138430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BE3A-83CC-41FA-87CD-7DCEF07E22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1FE67F-2963-4789-9C91-2C4E9216FB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FF54A6-BF1D-4D37-B2FA-0373FDA6BF4A}"/>
              </a:ext>
            </a:extLst>
          </p:cNvPr>
          <p:cNvSpPr>
            <a:spLocks noGrp="1"/>
          </p:cNvSpPr>
          <p:nvPr>
            <p:ph type="dt" sz="half" idx="10"/>
          </p:nvPr>
        </p:nvSpPr>
        <p:spPr/>
        <p:txBody>
          <a:bodyPr/>
          <a:lstStyle/>
          <a:p>
            <a:fld id="{EFB8F41B-1F08-48A9-B462-43FD9098217C}" type="datetimeFigureOut">
              <a:rPr lang="en-US" smtClean="0"/>
              <a:t>9/26/2022</a:t>
            </a:fld>
            <a:endParaRPr lang="en-US"/>
          </a:p>
        </p:txBody>
      </p:sp>
      <p:sp>
        <p:nvSpPr>
          <p:cNvPr id="5" name="Footer Placeholder 4">
            <a:extLst>
              <a:ext uri="{FF2B5EF4-FFF2-40B4-BE49-F238E27FC236}">
                <a16:creationId xmlns:a16="http://schemas.microsoft.com/office/drawing/2014/main" id="{0492C6AE-3A23-4410-A2EB-104DCE78D8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52AB9-75A2-4EC4-94EB-E364DF9348ED}"/>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1112748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1BEB8-9444-4C83-B5A5-2F8285828EB4}"/>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1B38D7-2BEC-4FAC-A86C-445C3BC0408B}"/>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83ED8B-04D3-484E-8D3E-9DCEB64D0D67}"/>
              </a:ext>
            </a:extLst>
          </p:cNvPr>
          <p:cNvSpPr>
            <a:spLocks noGrp="1"/>
          </p:cNvSpPr>
          <p:nvPr>
            <p:ph type="dt" sz="half" idx="10"/>
          </p:nvPr>
        </p:nvSpPr>
        <p:spPr/>
        <p:txBody>
          <a:bodyPr/>
          <a:lstStyle/>
          <a:p>
            <a:fld id="{EFB8F41B-1F08-48A9-B462-43FD9098217C}" type="datetimeFigureOut">
              <a:rPr lang="en-US" smtClean="0"/>
              <a:t>9/26/2022</a:t>
            </a:fld>
            <a:endParaRPr lang="en-US"/>
          </a:p>
        </p:txBody>
      </p:sp>
      <p:sp>
        <p:nvSpPr>
          <p:cNvPr id="5" name="Footer Placeholder 4">
            <a:extLst>
              <a:ext uri="{FF2B5EF4-FFF2-40B4-BE49-F238E27FC236}">
                <a16:creationId xmlns:a16="http://schemas.microsoft.com/office/drawing/2014/main" id="{A5741AFD-732D-48B6-A674-ED22438DA6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9D003-40A9-4D86-8B2A-4E9DFE90ACCB}"/>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3213928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ED95-5FA9-4DCF-AA75-A395D08C0D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7CA511-B4FE-4D8C-9FE8-C1EF2DE828F2}"/>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B75D65-86B0-44E8-8AC0-4AA06E0CC703}"/>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C5D34C-D60D-41A7-8DA1-F3B7C5FC5954}"/>
              </a:ext>
            </a:extLst>
          </p:cNvPr>
          <p:cNvSpPr>
            <a:spLocks noGrp="1"/>
          </p:cNvSpPr>
          <p:nvPr>
            <p:ph type="dt" sz="half" idx="10"/>
          </p:nvPr>
        </p:nvSpPr>
        <p:spPr/>
        <p:txBody>
          <a:bodyPr/>
          <a:lstStyle/>
          <a:p>
            <a:fld id="{EFB8F41B-1F08-48A9-B462-43FD9098217C}" type="datetimeFigureOut">
              <a:rPr lang="en-US" smtClean="0"/>
              <a:t>9/26/2022</a:t>
            </a:fld>
            <a:endParaRPr lang="en-US"/>
          </a:p>
        </p:txBody>
      </p:sp>
      <p:sp>
        <p:nvSpPr>
          <p:cNvPr id="6" name="Footer Placeholder 5">
            <a:extLst>
              <a:ext uri="{FF2B5EF4-FFF2-40B4-BE49-F238E27FC236}">
                <a16:creationId xmlns:a16="http://schemas.microsoft.com/office/drawing/2014/main" id="{83618DBF-1A73-4C13-BDDF-231D3AC329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485307-F6FA-4128-A9BD-08CB170E168C}"/>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248305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01DED-25C5-460C-B384-61AB8BD9823D}"/>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5758A2-49FF-46F1-B73C-E44AA9BA884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D9B52A-B080-4F73-A2C7-FA8AEA3D11B7}"/>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B3C9BF-BA3D-435F-B3FC-DB82048681E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C28390-8D95-4E78-9558-66C90F840E8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6FF5AA-C593-4639-8DFA-0EFD7B130ED8}"/>
              </a:ext>
            </a:extLst>
          </p:cNvPr>
          <p:cNvSpPr>
            <a:spLocks noGrp="1"/>
          </p:cNvSpPr>
          <p:nvPr>
            <p:ph type="dt" sz="half" idx="10"/>
          </p:nvPr>
        </p:nvSpPr>
        <p:spPr/>
        <p:txBody>
          <a:bodyPr/>
          <a:lstStyle/>
          <a:p>
            <a:fld id="{EFB8F41B-1F08-48A9-B462-43FD9098217C}" type="datetimeFigureOut">
              <a:rPr lang="en-US" smtClean="0"/>
              <a:t>9/26/2022</a:t>
            </a:fld>
            <a:endParaRPr lang="en-US"/>
          </a:p>
        </p:txBody>
      </p:sp>
      <p:sp>
        <p:nvSpPr>
          <p:cNvPr id="8" name="Footer Placeholder 7">
            <a:extLst>
              <a:ext uri="{FF2B5EF4-FFF2-40B4-BE49-F238E27FC236}">
                <a16:creationId xmlns:a16="http://schemas.microsoft.com/office/drawing/2014/main" id="{F81EA518-F223-4B43-B1DA-B7F4E03623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10F85B-D8AF-44ED-B1CB-5C66D83B510A}"/>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119322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3FFBF-CAA5-4048-ACA4-E254697E5C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BF694A-8E19-4049-A0BF-EA2CE75E816E}"/>
              </a:ext>
            </a:extLst>
          </p:cNvPr>
          <p:cNvSpPr>
            <a:spLocks noGrp="1"/>
          </p:cNvSpPr>
          <p:nvPr>
            <p:ph type="dt" sz="half" idx="10"/>
          </p:nvPr>
        </p:nvSpPr>
        <p:spPr/>
        <p:txBody>
          <a:bodyPr/>
          <a:lstStyle/>
          <a:p>
            <a:fld id="{EFB8F41B-1F08-48A9-B462-43FD9098217C}" type="datetimeFigureOut">
              <a:rPr lang="en-US" smtClean="0"/>
              <a:t>9/26/2022</a:t>
            </a:fld>
            <a:endParaRPr lang="en-US"/>
          </a:p>
        </p:txBody>
      </p:sp>
      <p:sp>
        <p:nvSpPr>
          <p:cNvPr id="4" name="Footer Placeholder 3">
            <a:extLst>
              <a:ext uri="{FF2B5EF4-FFF2-40B4-BE49-F238E27FC236}">
                <a16:creationId xmlns:a16="http://schemas.microsoft.com/office/drawing/2014/main" id="{1F0CF41D-4298-4CE3-84D3-C87926C35C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4291E2-4F44-462B-B2FD-0BEA32A776B8}"/>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272160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FD8FE4-FB1A-437E-BD1B-85E3A7754866}"/>
              </a:ext>
            </a:extLst>
          </p:cNvPr>
          <p:cNvSpPr>
            <a:spLocks noGrp="1"/>
          </p:cNvSpPr>
          <p:nvPr>
            <p:ph type="dt" sz="half" idx="10"/>
          </p:nvPr>
        </p:nvSpPr>
        <p:spPr/>
        <p:txBody>
          <a:bodyPr/>
          <a:lstStyle/>
          <a:p>
            <a:fld id="{EFB8F41B-1F08-48A9-B462-43FD9098217C}" type="datetimeFigureOut">
              <a:rPr lang="en-US" smtClean="0"/>
              <a:t>9/26/2022</a:t>
            </a:fld>
            <a:endParaRPr lang="en-US"/>
          </a:p>
        </p:txBody>
      </p:sp>
      <p:sp>
        <p:nvSpPr>
          <p:cNvPr id="3" name="Footer Placeholder 2">
            <a:extLst>
              <a:ext uri="{FF2B5EF4-FFF2-40B4-BE49-F238E27FC236}">
                <a16:creationId xmlns:a16="http://schemas.microsoft.com/office/drawing/2014/main" id="{5B179584-5A59-4257-97A9-CBFE9558E8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6F3D38-B650-4867-8CA3-AF2EC283AAD2}"/>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9583860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026" name="Rectangle 11"/>
          <p:cNvSpPr>
            <a:spLocks noGrp="1" noChangeArrowheads="1"/>
          </p:cNvSpPr>
          <p:nvPr>
            <p:ph type="title"/>
          </p:nvPr>
        </p:nvSpPr>
        <p:spPr bwMode="auto">
          <a:xfrm>
            <a:off x="152400" y="228600"/>
            <a:ext cx="64770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12"/>
          <p:cNvSpPr>
            <a:spLocks noGrp="1" noChangeArrowheads="1"/>
          </p:cNvSpPr>
          <p:nvPr>
            <p:ph type="body" idx="1"/>
          </p:nvPr>
        </p:nvSpPr>
        <p:spPr bwMode="auto">
          <a:xfrm>
            <a:off x="228600" y="1676400"/>
            <a:ext cx="86868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17"/>
          <p:cNvSpPr>
            <a:spLocks noChangeShapeType="1"/>
          </p:cNvSpPr>
          <p:nvPr/>
        </p:nvSpPr>
        <p:spPr bwMode="auto">
          <a:xfrm>
            <a:off x="152400" y="1447800"/>
            <a:ext cx="7010400" cy="0"/>
          </a:xfrm>
          <a:prstGeom prst="line">
            <a:avLst/>
          </a:prstGeom>
          <a:noFill/>
          <a:ln w="76200">
            <a:solidFill>
              <a:srgbClr val="C75B12"/>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pic>
        <p:nvPicPr>
          <p:cNvPr id="1029" name="Picture 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315202" y="860429"/>
            <a:ext cx="1585913" cy="58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59962984"/>
      </p:ext>
    </p:extLst>
  </p:cSld>
  <p:clrMap bg1="lt1" tx1="dk1" bg2="lt2" tx2="dk2" accent1="accent1" accent2="accent2" accent3="accent3" accent4="accent4" accent5="accent5" accent6="accent6" hlink="hlink" folHlink="folHlink"/>
  <p:sldLayoutIdLst>
    <p:sldLayoutId id="2147483907" r:id="rId1"/>
    <p:sldLayoutId id="2147483908" r:id="rId2"/>
  </p:sldLayoutIdLst>
  <p:hf sldNum="0" hdr="0" dt="0"/>
  <p:txStyles>
    <p:titleStyle>
      <a:lvl1pPr algn="l" rtl="0" eaLnBrk="0" fontAlgn="base" hangingPunct="0">
        <a:spcBef>
          <a:spcPct val="0"/>
        </a:spcBef>
        <a:spcAft>
          <a:spcPct val="0"/>
        </a:spcAft>
        <a:defRPr kumimoji="1" sz="4000" i="1">
          <a:solidFill>
            <a:schemeClr val="tx2"/>
          </a:solidFill>
          <a:latin typeface="+mj-lt"/>
          <a:ea typeface="+mj-ea"/>
          <a:cs typeface="+mj-cs"/>
        </a:defRPr>
      </a:lvl1pPr>
      <a:lvl2pPr algn="l" rtl="0" eaLnBrk="0" fontAlgn="base" hangingPunct="0">
        <a:spcBef>
          <a:spcPct val="0"/>
        </a:spcBef>
        <a:spcAft>
          <a:spcPct val="0"/>
        </a:spcAft>
        <a:defRPr kumimoji="1" sz="4000" i="1">
          <a:solidFill>
            <a:schemeClr val="tx2"/>
          </a:solidFill>
          <a:latin typeface="Times New Roman" pitchFamily="18" charset="0"/>
        </a:defRPr>
      </a:lvl2pPr>
      <a:lvl3pPr algn="l" rtl="0" eaLnBrk="0" fontAlgn="base" hangingPunct="0">
        <a:spcBef>
          <a:spcPct val="0"/>
        </a:spcBef>
        <a:spcAft>
          <a:spcPct val="0"/>
        </a:spcAft>
        <a:defRPr kumimoji="1" sz="4000" i="1">
          <a:solidFill>
            <a:schemeClr val="tx2"/>
          </a:solidFill>
          <a:latin typeface="Times New Roman" pitchFamily="18" charset="0"/>
        </a:defRPr>
      </a:lvl3pPr>
      <a:lvl4pPr algn="l" rtl="0" eaLnBrk="0" fontAlgn="base" hangingPunct="0">
        <a:spcBef>
          <a:spcPct val="0"/>
        </a:spcBef>
        <a:spcAft>
          <a:spcPct val="0"/>
        </a:spcAft>
        <a:defRPr kumimoji="1" sz="4000" i="1">
          <a:solidFill>
            <a:schemeClr val="tx2"/>
          </a:solidFill>
          <a:latin typeface="Times New Roman" pitchFamily="18" charset="0"/>
        </a:defRPr>
      </a:lvl4pPr>
      <a:lvl5pPr algn="l" rtl="0" eaLnBrk="0" fontAlgn="base" hangingPunct="0">
        <a:spcBef>
          <a:spcPct val="0"/>
        </a:spcBef>
        <a:spcAft>
          <a:spcPct val="0"/>
        </a:spcAft>
        <a:defRPr kumimoji="1" sz="4000" i="1">
          <a:solidFill>
            <a:schemeClr val="tx2"/>
          </a:solidFill>
          <a:latin typeface="Times New Roman" pitchFamily="18" charset="0"/>
        </a:defRPr>
      </a:lvl5pPr>
      <a:lvl6pPr marL="457189" algn="l" rtl="0" eaLnBrk="0" fontAlgn="base" hangingPunct="0">
        <a:spcBef>
          <a:spcPct val="0"/>
        </a:spcBef>
        <a:spcAft>
          <a:spcPct val="0"/>
        </a:spcAft>
        <a:defRPr kumimoji="1" sz="4000" i="1">
          <a:solidFill>
            <a:schemeClr val="tx2"/>
          </a:solidFill>
          <a:latin typeface="Times New Roman" pitchFamily="18" charset="0"/>
        </a:defRPr>
      </a:lvl6pPr>
      <a:lvl7pPr marL="914377" algn="l" rtl="0" eaLnBrk="0" fontAlgn="base" hangingPunct="0">
        <a:spcBef>
          <a:spcPct val="0"/>
        </a:spcBef>
        <a:spcAft>
          <a:spcPct val="0"/>
        </a:spcAft>
        <a:defRPr kumimoji="1" sz="4000" i="1">
          <a:solidFill>
            <a:schemeClr val="tx2"/>
          </a:solidFill>
          <a:latin typeface="Times New Roman" pitchFamily="18" charset="0"/>
        </a:defRPr>
      </a:lvl7pPr>
      <a:lvl8pPr marL="1371566" algn="l" rtl="0" eaLnBrk="0" fontAlgn="base" hangingPunct="0">
        <a:spcBef>
          <a:spcPct val="0"/>
        </a:spcBef>
        <a:spcAft>
          <a:spcPct val="0"/>
        </a:spcAft>
        <a:defRPr kumimoji="1" sz="4000" i="1">
          <a:solidFill>
            <a:schemeClr val="tx2"/>
          </a:solidFill>
          <a:latin typeface="Times New Roman" pitchFamily="18" charset="0"/>
        </a:defRPr>
      </a:lvl8pPr>
      <a:lvl9pPr marL="1828754" algn="l" rtl="0" eaLnBrk="0" fontAlgn="base" hangingPunct="0">
        <a:spcBef>
          <a:spcPct val="0"/>
        </a:spcBef>
        <a:spcAft>
          <a:spcPct val="0"/>
        </a:spcAft>
        <a:defRPr kumimoji="1" sz="4000" i="1">
          <a:solidFill>
            <a:schemeClr val="tx2"/>
          </a:solidFill>
          <a:latin typeface="Times New Roman" pitchFamily="18" charset="0"/>
        </a:defRPr>
      </a:lvl9pPr>
    </p:titleStyle>
    <p:bodyStyle>
      <a:lvl1pPr marL="342891" indent="-342891" algn="l" rtl="0" eaLnBrk="0" fontAlgn="base" hangingPunct="0">
        <a:spcBef>
          <a:spcPct val="20000"/>
        </a:spcBef>
        <a:spcAft>
          <a:spcPct val="0"/>
        </a:spcAft>
        <a:buClr>
          <a:schemeClr val="hlink"/>
        </a:buClr>
        <a:buSzPct val="65000"/>
        <a:buFont typeface="Monotype Sorts" pitchFamily="2" charset="2"/>
        <a:buChar char="v"/>
        <a:defRPr kumimoji="1" sz="3200">
          <a:solidFill>
            <a:schemeClr val="tx1"/>
          </a:solidFill>
          <a:latin typeface="+mn-lt"/>
          <a:ea typeface="+mn-ea"/>
          <a:cs typeface="+mn-cs"/>
        </a:defRPr>
      </a:lvl1pPr>
      <a:lvl2pPr marL="742932" indent="-285744" algn="l" rtl="0" eaLnBrk="0" fontAlgn="base" hangingPunct="0">
        <a:spcBef>
          <a:spcPct val="20000"/>
        </a:spcBef>
        <a:spcAft>
          <a:spcPct val="0"/>
        </a:spcAft>
        <a:buClr>
          <a:srgbClr val="FF9933"/>
        </a:buClr>
        <a:buSzPct val="70000"/>
        <a:buChar char="–"/>
        <a:defRPr kumimoji="1" sz="2800">
          <a:solidFill>
            <a:schemeClr val="tx1"/>
          </a:solidFill>
          <a:latin typeface="+mn-lt"/>
        </a:defRPr>
      </a:lvl2pPr>
      <a:lvl3pPr marL="1142971" indent="-228594" algn="l" rtl="0" eaLnBrk="0" fontAlgn="base" hangingPunct="0">
        <a:spcBef>
          <a:spcPct val="20000"/>
        </a:spcBef>
        <a:spcAft>
          <a:spcPct val="0"/>
        </a:spcAft>
        <a:buClr>
          <a:srgbClr val="FFFF00"/>
        </a:buClr>
        <a:buSzPct val="70000"/>
        <a:buFont typeface="Monotype Sorts" pitchFamily="2" charset="2"/>
        <a:buChar char="u"/>
        <a:defRPr kumimoji="1" sz="2400">
          <a:solidFill>
            <a:schemeClr val="tx1"/>
          </a:solidFill>
          <a:latin typeface="+mn-lt"/>
        </a:defRPr>
      </a:lvl3pPr>
      <a:lvl4pPr marL="1600160" indent="-228594" algn="l" rtl="0" eaLnBrk="0" fontAlgn="base" hangingPunct="0">
        <a:spcBef>
          <a:spcPct val="20000"/>
        </a:spcBef>
        <a:spcAft>
          <a:spcPct val="0"/>
        </a:spcAft>
        <a:buClr>
          <a:srgbClr val="FF0000"/>
        </a:buClr>
        <a:buSzPct val="70000"/>
        <a:buChar char="–"/>
        <a:defRPr kumimoji="1" sz="2000">
          <a:solidFill>
            <a:schemeClr val="tx1"/>
          </a:solidFill>
          <a:latin typeface="+mn-lt"/>
        </a:defRPr>
      </a:lvl4pPr>
      <a:lvl5pPr marL="2057349" indent="-228594" algn="l" rtl="0" eaLnBrk="0" fontAlgn="base" hangingPunct="0">
        <a:spcBef>
          <a:spcPct val="20000"/>
        </a:spcBef>
        <a:spcAft>
          <a:spcPct val="0"/>
        </a:spcAft>
        <a:buClr>
          <a:srgbClr val="FF9933"/>
        </a:buClr>
        <a:buSzPct val="70000"/>
        <a:buChar char="•"/>
        <a:defRPr kumimoji="1" sz="2000">
          <a:solidFill>
            <a:schemeClr val="tx1"/>
          </a:solidFill>
          <a:latin typeface="+mn-lt"/>
        </a:defRPr>
      </a:lvl5pPr>
      <a:lvl6pPr marL="2514537" indent="-228594" algn="l" rtl="0" eaLnBrk="0" fontAlgn="base" hangingPunct="0">
        <a:spcBef>
          <a:spcPct val="20000"/>
        </a:spcBef>
        <a:spcAft>
          <a:spcPct val="0"/>
        </a:spcAft>
        <a:buClr>
          <a:srgbClr val="FF9933"/>
        </a:buClr>
        <a:buSzPct val="70000"/>
        <a:buChar char="•"/>
        <a:defRPr kumimoji="1" sz="2000">
          <a:solidFill>
            <a:schemeClr val="tx1"/>
          </a:solidFill>
          <a:latin typeface="+mn-lt"/>
        </a:defRPr>
      </a:lvl6pPr>
      <a:lvl7pPr marL="2971726" indent="-228594" algn="l" rtl="0" eaLnBrk="0" fontAlgn="base" hangingPunct="0">
        <a:spcBef>
          <a:spcPct val="20000"/>
        </a:spcBef>
        <a:spcAft>
          <a:spcPct val="0"/>
        </a:spcAft>
        <a:buClr>
          <a:srgbClr val="FF9933"/>
        </a:buClr>
        <a:buSzPct val="70000"/>
        <a:buChar char="•"/>
        <a:defRPr kumimoji="1" sz="2000">
          <a:solidFill>
            <a:schemeClr val="tx1"/>
          </a:solidFill>
          <a:latin typeface="+mn-lt"/>
        </a:defRPr>
      </a:lvl7pPr>
      <a:lvl8pPr marL="3428914" indent="-228594" algn="l" rtl="0" eaLnBrk="0" fontAlgn="base" hangingPunct="0">
        <a:spcBef>
          <a:spcPct val="20000"/>
        </a:spcBef>
        <a:spcAft>
          <a:spcPct val="0"/>
        </a:spcAft>
        <a:buClr>
          <a:srgbClr val="FF9933"/>
        </a:buClr>
        <a:buSzPct val="70000"/>
        <a:buChar char="•"/>
        <a:defRPr kumimoji="1" sz="2000">
          <a:solidFill>
            <a:schemeClr val="tx1"/>
          </a:solidFill>
          <a:latin typeface="+mn-lt"/>
        </a:defRPr>
      </a:lvl8pPr>
      <a:lvl9pPr marL="3886103" indent="-228594" algn="l" rtl="0" eaLnBrk="0" fontAlgn="base" hangingPunct="0">
        <a:spcBef>
          <a:spcPct val="20000"/>
        </a:spcBef>
        <a:spcAft>
          <a:spcPct val="0"/>
        </a:spcAft>
        <a:buClr>
          <a:srgbClr val="FF9933"/>
        </a:buClr>
        <a:buSzPct val="70000"/>
        <a:buChar char="•"/>
        <a:defRPr kumimoji="1" sz="2000">
          <a:solidFill>
            <a:schemeClr val="tx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CB477-E9B1-4149-8250-41FBCDFC9377}"/>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61F29C-7C9A-4365-A1A6-6B65EFF4885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FADD3D-DF3E-461F-AB90-8956829F4F8A}"/>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8F41B-1F08-48A9-B462-43FD9098217C}" type="datetimeFigureOut">
              <a:rPr lang="en-US" smtClean="0"/>
              <a:t>9/26/2022</a:t>
            </a:fld>
            <a:endParaRPr lang="en-US"/>
          </a:p>
        </p:txBody>
      </p:sp>
      <p:sp>
        <p:nvSpPr>
          <p:cNvPr id="5" name="Footer Placeholder 4">
            <a:extLst>
              <a:ext uri="{FF2B5EF4-FFF2-40B4-BE49-F238E27FC236}">
                <a16:creationId xmlns:a16="http://schemas.microsoft.com/office/drawing/2014/main" id="{2D3EB1FF-1694-4BED-A3D3-46CDF5185F6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5BC3F8-983F-4480-8D3A-94C27CC8EC8B}"/>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9B9792-2CB5-42EA-B7D4-E08DA9BB3D56}" type="slidenum">
              <a:rPr lang="en-US" smtClean="0"/>
              <a:t>‹#›</a:t>
            </a:fld>
            <a:endParaRPr lang="en-US"/>
          </a:p>
        </p:txBody>
      </p:sp>
    </p:spTree>
    <p:extLst>
      <p:ext uri="{BB962C8B-B14F-4D97-AF65-F5344CB8AC3E}">
        <p14:creationId xmlns:p14="http://schemas.microsoft.com/office/powerpoint/2010/main" val="909281413"/>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84F12-28E5-C13B-23DA-1A5CB86EECA4}"/>
              </a:ext>
            </a:extLst>
          </p:cNvPr>
          <p:cNvSpPr>
            <a:spLocks noGrp="1"/>
          </p:cNvSpPr>
          <p:nvPr>
            <p:ph type="title"/>
          </p:nvPr>
        </p:nvSpPr>
        <p:spPr/>
        <p:txBody>
          <a:bodyPr/>
          <a:lstStyle/>
          <a:p>
            <a:r>
              <a:rPr lang="en-US"/>
              <a:t>Day 3</a:t>
            </a:r>
          </a:p>
        </p:txBody>
      </p:sp>
      <p:sp>
        <p:nvSpPr>
          <p:cNvPr id="3" name="Content Placeholder 2">
            <a:extLst>
              <a:ext uri="{FF2B5EF4-FFF2-40B4-BE49-F238E27FC236}">
                <a16:creationId xmlns:a16="http://schemas.microsoft.com/office/drawing/2014/main" id="{3F64CB5A-418E-E83F-7DC0-93488BF968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503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C90FDC5B-EA8E-42A6-A826-B6AAA2C4E36D}"/>
              </a:ext>
            </a:extLst>
          </p:cNvPr>
          <p:cNvSpPr txBox="1">
            <a:spLocks noChangeArrowheads="1"/>
          </p:cNvSpPr>
          <p:nvPr/>
        </p:nvSpPr>
        <p:spPr bwMode="auto">
          <a:xfrm>
            <a:off x="457200" y="4214813"/>
            <a:ext cx="82296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104775" indent="0" algn="ctr">
              <a:buSzTx/>
              <a:buFontTx/>
              <a:buNone/>
              <a:defRPr/>
            </a:pPr>
            <a:r>
              <a:rPr lang="en-US" altLang="en-US" sz="3400" dirty="0"/>
              <a:t>Comparing Characters and Strings</a:t>
            </a:r>
            <a:endParaRPr lang="en-US" altLang="en-US" sz="3400" kern="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5" name="Rectangle 4">
            <a:extLst>
              <a:ext uri="{FF2B5EF4-FFF2-40B4-BE49-F238E27FC236}">
                <a16:creationId xmlns:a16="http://schemas.microsoft.com/office/drawing/2014/main" id="{ED59FF4D-8F65-4013-B376-C4C07B454462}"/>
              </a:ext>
            </a:extLst>
          </p:cNvPr>
          <p:cNvSpPr txBox="1">
            <a:spLocks noChangeArrowheads="1"/>
          </p:cNvSpPr>
          <p:nvPr/>
        </p:nvSpPr>
        <p:spPr bwMode="auto">
          <a:xfrm>
            <a:off x="466725" y="2332038"/>
            <a:ext cx="82296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defPPr marR="0" lvl="0" algn="l" rtl="0">
              <a:lnSpc>
                <a:spcPct val="100000"/>
              </a:lnSpc>
              <a:spcBef>
                <a:spcPts val="0"/>
              </a:spcBef>
              <a:spcAft>
                <a:spcPts val="0"/>
              </a:spcAft>
            </a:defPPr>
            <a:lvl1pPr marL="0" marR="0" lvl="0" indent="0" algn="l" rtl="0" eaLnBrk="0" fontAlgn="base" hangingPunct="0">
              <a:lnSpc>
                <a:spcPct val="100000"/>
              </a:lnSpc>
              <a:spcBef>
                <a:spcPts val="0"/>
              </a:spcBef>
              <a:spcAft>
                <a:spcPct val="0"/>
              </a:spcAft>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2pPr>
            <a:lvl3pPr lvl="2"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3pPr>
            <a:lvl4pPr lvl="3"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4pPr>
            <a:lvl5pPr lvl="4"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lvl="5"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lvl="6"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lvl="7"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lvl="8"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spcBef>
                <a:spcPct val="0"/>
              </a:spcBef>
              <a:buFont typeface="Times New Roman" panose="02020603050405020304" pitchFamily="18" charset="0"/>
              <a:buNone/>
              <a:defRPr/>
            </a:pPr>
            <a:r>
              <a:rPr lang="en-US" altLang="en-US" sz="8000" kern="0" dirty="0">
                <a:latin typeface="Times New Roman" panose="02020603050405020304" pitchFamily="18" charset="0"/>
                <a:cs typeface="Times New Roman" panose="02020603050405020304" pitchFamily="18" charset="0"/>
                <a:sym typeface="Times New Roman" panose="02020603050405020304" pitchFamily="18" charset="0"/>
              </a:rPr>
              <a:t>4.12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EAA4FBC8-3B79-4DEC-8A19-A5F1DE716928}"/>
              </a:ext>
            </a:extLst>
          </p:cNvPr>
          <p:cNvSpPr txBox="1">
            <a:spLocks noGrp="1"/>
          </p:cNvSpPr>
          <p:nvPr>
            <p:ph type="title"/>
          </p:nvPr>
        </p:nvSpPr>
        <p:spPr>
          <a:xfrm>
            <a:off x="152400" y="609600"/>
            <a:ext cx="8229600" cy="109696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Comparing Characters</a:t>
            </a:r>
          </a:p>
        </p:txBody>
      </p:sp>
      <p:sp>
        <p:nvSpPr>
          <p:cNvPr id="3" name="Content Placeholder 2">
            <a:extLst>
              <a:ext uri="{FF2B5EF4-FFF2-40B4-BE49-F238E27FC236}">
                <a16:creationId xmlns:a16="http://schemas.microsoft.com/office/drawing/2014/main" id="{A2211065-027E-417D-A2DA-D135D22057FB}"/>
              </a:ext>
            </a:extLst>
          </p:cNvPr>
          <p:cNvSpPr>
            <a:spLocks noGrp="1"/>
          </p:cNvSpPr>
          <p:nvPr>
            <p:ph type="body" idx="1"/>
          </p:nvPr>
        </p:nvSpPr>
        <p:spPr>
          <a:xfrm>
            <a:off x="457200" y="1573213"/>
            <a:ext cx="8382000" cy="4525962"/>
          </a:xfrm>
        </p:spPr>
        <p:txBody>
          <a:bodyPr>
            <a:noAutofit/>
          </a:bodyPr>
          <a:lstStyle/>
          <a:p>
            <a:pPr marL="525463" indent="-423863">
              <a:defRPr/>
            </a:pPr>
            <a:r>
              <a:rPr lang="en-US" dirty="0"/>
              <a:t>Characters are compared using their ASCII values</a:t>
            </a:r>
          </a:p>
          <a:p>
            <a:pPr marL="101600" indent="0">
              <a:buNone/>
              <a:defRPr/>
            </a:pPr>
            <a:r>
              <a:rPr lang="en-US" dirty="0"/>
              <a:t>    'A' &lt; 'B’</a:t>
            </a:r>
          </a:p>
          <a:p>
            <a:pPr marL="101600" indent="0">
              <a:buNone/>
              <a:defRPr/>
            </a:pPr>
            <a:endParaRPr lang="en-US" dirty="0"/>
          </a:p>
          <a:p>
            <a:pPr marL="931863" lvl="1" indent="-406400">
              <a:defRPr/>
            </a:pPr>
            <a:r>
              <a:rPr lang="en-US" sz="2000" dirty="0">
                <a:ea typeface="+mn-ea"/>
              </a:rPr>
              <a:t>The ASCII value of 'A' (65) is less than the ASCII value of 'B'(66)</a:t>
            </a:r>
          </a:p>
          <a:p>
            <a:pPr marL="525463" indent="-423863">
              <a:defRPr/>
            </a:pPr>
            <a:r>
              <a:rPr lang="en-US" dirty="0"/>
              <a:t>'1' &lt; '2'</a:t>
            </a:r>
          </a:p>
          <a:p>
            <a:pPr marL="931863" lvl="1" indent="-406400">
              <a:defRPr/>
            </a:pPr>
            <a:r>
              <a:rPr lang="en-US" sz="2000" dirty="0">
                <a:ea typeface="+mn-ea"/>
              </a:rPr>
              <a:t>The ASCII value of '1' (49) is less than the ASCI value of '2' (50)</a:t>
            </a:r>
          </a:p>
          <a:p>
            <a:pPr marL="931863" lvl="1" indent="-406400">
              <a:defRPr/>
            </a:pPr>
            <a:endParaRPr lang="en-US" sz="2000" dirty="0">
              <a:ea typeface="+mn-ea"/>
            </a:endParaRPr>
          </a:p>
          <a:p>
            <a:pPr marL="525463" indent="-423863">
              <a:defRPr/>
            </a:pPr>
            <a:r>
              <a:rPr lang="en-US" dirty="0"/>
              <a:t>Lowercase letters have higher ASCII codes than uppercase letters, so 'a' &gt; 'Z'</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F25E362B-E57C-4041-8C7E-EF49F9D6569F}"/>
              </a:ext>
            </a:extLst>
          </p:cNvPr>
          <p:cNvSpPr txBox="1">
            <a:spLocks noGrp="1"/>
          </p:cNvSpPr>
          <p:nvPr>
            <p:ph type="title"/>
          </p:nvPr>
        </p:nvSpPr>
        <p:spPr>
          <a:xfrm>
            <a:off x="573088" y="206375"/>
            <a:ext cx="8229600" cy="1096963"/>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Relational Operators Compare Characters in Program 4-20</a:t>
            </a:r>
          </a:p>
        </p:txBody>
      </p:sp>
      <p:pic>
        <p:nvPicPr>
          <p:cNvPr id="100355" name="Picture 2">
            <a:extLst>
              <a:ext uri="{FF2B5EF4-FFF2-40B4-BE49-F238E27FC236}">
                <a16:creationId xmlns:a16="http://schemas.microsoft.com/office/drawing/2014/main" id="{52498095-DBE0-44F2-9C2C-33FE12AEF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38" y="1981200"/>
            <a:ext cx="7273925"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90B9398F-84B6-476D-9F19-71F42B83283A}"/>
              </a:ext>
            </a:extLst>
          </p:cNvPr>
          <p:cNvSpPr txBox="1">
            <a:spLocks noGrp="1"/>
          </p:cNvSpPr>
          <p:nvPr>
            <p:ph type="title"/>
          </p:nvPr>
        </p:nvSpPr>
        <p:spPr>
          <a:xfrm>
            <a:off x="152400" y="625158"/>
            <a:ext cx="8229600" cy="109855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Comparing </a:t>
            </a:r>
            <a:r>
              <a:rPr lang="en-US" altLang="en-US"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string</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Objects</a:t>
            </a:r>
          </a:p>
        </p:txBody>
      </p:sp>
      <p:sp>
        <p:nvSpPr>
          <p:cNvPr id="61443" name="Content Placeholder 2">
            <a:extLst>
              <a:ext uri="{FF2B5EF4-FFF2-40B4-BE49-F238E27FC236}">
                <a16:creationId xmlns:a16="http://schemas.microsoft.com/office/drawing/2014/main" id="{67A4896E-B736-4304-9CAB-78D78AD22512}"/>
              </a:ext>
            </a:extLst>
          </p:cNvPr>
          <p:cNvSpPr>
            <a:spLocks noGrp="1" noChangeArrowheads="1"/>
          </p:cNvSpPr>
          <p:nvPr>
            <p:ph type="body" idx="1"/>
          </p:nvPr>
        </p:nvSpPr>
        <p:spPr>
          <a:xfrm>
            <a:off x="381000" y="1676400"/>
            <a:ext cx="8229600" cy="4525962"/>
          </a:xfrm>
        </p:spPr>
        <p:txBody>
          <a:bodyPr/>
          <a:lstStyle/>
          <a:p>
            <a:pPr marL="525463" indent="-423863">
              <a:defRPr/>
            </a:pPr>
            <a:r>
              <a:rPr lang="en-US" altLang="en-US" sz="2800" dirty="0"/>
              <a:t>Like characters, strings are compared using their ASCII values</a:t>
            </a:r>
          </a:p>
          <a:p>
            <a:pPr>
              <a:buFontTx/>
              <a:buNone/>
              <a:defRPr/>
            </a:pPr>
            <a:endParaRPr lang="en-US" altLang="en-US" sz="2800" dirty="0"/>
          </a:p>
        </p:txBody>
      </p:sp>
      <p:sp>
        <p:nvSpPr>
          <p:cNvPr id="101380" name="Rectangle 3">
            <a:extLst>
              <a:ext uri="{FF2B5EF4-FFF2-40B4-BE49-F238E27FC236}">
                <a16:creationId xmlns:a16="http://schemas.microsoft.com/office/drawing/2014/main" id="{7D083BDB-57F2-42C2-BA0B-0A955D1ED2DF}"/>
              </a:ext>
            </a:extLst>
          </p:cNvPr>
          <p:cNvSpPr>
            <a:spLocks noChangeArrowheads="1"/>
          </p:cNvSpPr>
          <p:nvPr/>
        </p:nvSpPr>
        <p:spPr bwMode="auto">
          <a:xfrm>
            <a:off x="1285911" y="2938235"/>
            <a:ext cx="457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string name1 = "Mary";</a:t>
            </a:r>
          </a:p>
          <a:p>
            <a:pPr eaLnBrk="1" hangingPunct="1"/>
            <a:r>
              <a:rPr lang="en-US" altLang="en-US" sz="2400" dirty="0"/>
              <a:t>string name2 = "Mark";</a:t>
            </a:r>
          </a:p>
        </p:txBody>
      </p:sp>
      <p:sp>
        <p:nvSpPr>
          <p:cNvPr id="101381" name="Rectangle 4">
            <a:extLst>
              <a:ext uri="{FF2B5EF4-FFF2-40B4-BE49-F238E27FC236}">
                <a16:creationId xmlns:a16="http://schemas.microsoft.com/office/drawing/2014/main" id="{6B21D33E-A1EB-42B3-8FB2-0B29E4703521}"/>
              </a:ext>
            </a:extLst>
          </p:cNvPr>
          <p:cNvSpPr>
            <a:spLocks noChangeArrowheads="1"/>
          </p:cNvSpPr>
          <p:nvPr/>
        </p:nvSpPr>
        <p:spPr bwMode="auto">
          <a:xfrm>
            <a:off x="1285911" y="3849670"/>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name1 &gt; name2   // true</a:t>
            </a:r>
          </a:p>
          <a:p>
            <a:pPr eaLnBrk="1" hangingPunct="1"/>
            <a:r>
              <a:rPr lang="en-US" altLang="en-US" sz="2400" dirty="0"/>
              <a:t>name1 &lt;= name2 // false</a:t>
            </a:r>
          </a:p>
          <a:p>
            <a:pPr eaLnBrk="1" hangingPunct="1"/>
            <a:r>
              <a:rPr lang="en-US" altLang="en-US" sz="2400" dirty="0"/>
              <a:t>name1 != name2  // true</a:t>
            </a:r>
          </a:p>
        </p:txBody>
      </p:sp>
      <p:sp>
        <p:nvSpPr>
          <p:cNvPr id="101382" name="Rectangle 5">
            <a:extLst>
              <a:ext uri="{FF2B5EF4-FFF2-40B4-BE49-F238E27FC236}">
                <a16:creationId xmlns:a16="http://schemas.microsoft.com/office/drawing/2014/main" id="{7C8881AE-BC25-4961-926E-49C1B0B453DF}"/>
              </a:ext>
            </a:extLst>
          </p:cNvPr>
          <p:cNvSpPr>
            <a:spLocks noChangeArrowheads="1"/>
          </p:cNvSpPr>
          <p:nvPr/>
        </p:nvSpPr>
        <p:spPr bwMode="auto">
          <a:xfrm>
            <a:off x="1305941" y="5212163"/>
            <a:ext cx="4003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name1 &lt; "Mary Jane" // true</a:t>
            </a:r>
          </a:p>
        </p:txBody>
      </p:sp>
      <p:sp>
        <p:nvSpPr>
          <p:cNvPr id="101383" name="TextBox 6">
            <a:extLst>
              <a:ext uri="{FF2B5EF4-FFF2-40B4-BE49-F238E27FC236}">
                <a16:creationId xmlns:a16="http://schemas.microsoft.com/office/drawing/2014/main" id="{06499EE3-7AFE-42EA-A601-AF3DEE76DE08}"/>
              </a:ext>
            </a:extLst>
          </p:cNvPr>
          <p:cNvSpPr txBox="1">
            <a:spLocks noChangeArrowheads="1"/>
          </p:cNvSpPr>
          <p:nvPr/>
        </p:nvSpPr>
        <p:spPr bwMode="auto">
          <a:xfrm>
            <a:off x="5334000" y="2819400"/>
            <a:ext cx="3124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rgbClr val="007FA3"/>
                </a:solidFill>
              </a:rPr>
              <a:t>The characters in each string must match before they are equal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D8FD4F64-C470-4FBC-8BAC-485A4512ACB4}"/>
              </a:ext>
            </a:extLst>
          </p:cNvPr>
          <p:cNvSpPr txBox="1">
            <a:spLocks noGrp="1"/>
          </p:cNvSpPr>
          <p:nvPr>
            <p:ph type="title"/>
          </p:nvPr>
        </p:nvSpPr>
        <p:spPr>
          <a:xfrm>
            <a:off x="304800" y="457200"/>
            <a:ext cx="8229600" cy="1096962"/>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Relational Operators Compare Strings in Program 4-21</a:t>
            </a:r>
          </a:p>
        </p:txBody>
      </p:sp>
      <p:pic>
        <p:nvPicPr>
          <p:cNvPr id="102403" name="Picture 2">
            <a:extLst>
              <a:ext uri="{FF2B5EF4-FFF2-40B4-BE49-F238E27FC236}">
                <a16:creationId xmlns:a16="http://schemas.microsoft.com/office/drawing/2014/main" id="{E43EE3C4-ECBA-451E-A0C6-5239BAE1B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838450"/>
            <a:ext cx="7620000" cy="172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F7AA040D-D1CE-4158-A6D8-AF7CB748FB7A}"/>
              </a:ext>
            </a:extLst>
          </p:cNvPr>
          <p:cNvSpPr txBox="1">
            <a:spLocks noChangeArrowheads="1"/>
          </p:cNvSpPr>
          <p:nvPr/>
        </p:nvSpPr>
        <p:spPr bwMode="auto">
          <a:xfrm>
            <a:off x="457200" y="4214813"/>
            <a:ext cx="82296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104775" indent="0" algn="ctr">
              <a:buSzTx/>
              <a:buFontTx/>
              <a:buNone/>
              <a:defRPr/>
            </a:pPr>
            <a:r>
              <a:rPr lang="en-US" altLang="en-US" sz="3400" dirty="0"/>
              <a:t>The Conditional Operator</a:t>
            </a:r>
            <a:endParaRPr lang="en-US" altLang="en-US" sz="3400" kern="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5" name="Rectangle 4">
            <a:extLst>
              <a:ext uri="{FF2B5EF4-FFF2-40B4-BE49-F238E27FC236}">
                <a16:creationId xmlns:a16="http://schemas.microsoft.com/office/drawing/2014/main" id="{B2DD3E67-C559-489A-BFED-7379814A2BB8}"/>
              </a:ext>
            </a:extLst>
          </p:cNvPr>
          <p:cNvSpPr txBox="1">
            <a:spLocks noChangeArrowheads="1"/>
          </p:cNvSpPr>
          <p:nvPr/>
        </p:nvSpPr>
        <p:spPr bwMode="auto">
          <a:xfrm>
            <a:off x="466725" y="2332038"/>
            <a:ext cx="82296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defPPr marR="0" lvl="0" algn="l" rtl="0">
              <a:lnSpc>
                <a:spcPct val="100000"/>
              </a:lnSpc>
              <a:spcBef>
                <a:spcPts val="0"/>
              </a:spcBef>
              <a:spcAft>
                <a:spcPts val="0"/>
              </a:spcAft>
            </a:defPPr>
            <a:lvl1pPr marL="0" marR="0" lvl="0" indent="0" algn="l" rtl="0" eaLnBrk="0" fontAlgn="base" hangingPunct="0">
              <a:lnSpc>
                <a:spcPct val="100000"/>
              </a:lnSpc>
              <a:spcBef>
                <a:spcPts val="0"/>
              </a:spcBef>
              <a:spcAft>
                <a:spcPct val="0"/>
              </a:spcAft>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2pPr>
            <a:lvl3pPr lvl="2"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3pPr>
            <a:lvl4pPr lvl="3"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4pPr>
            <a:lvl5pPr lvl="4"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lvl="5"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lvl="6"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lvl="7"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lvl="8"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spcBef>
                <a:spcPct val="0"/>
              </a:spcBef>
              <a:buFont typeface="Times New Roman" panose="02020603050405020304" pitchFamily="18" charset="0"/>
              <a:buNone/>
              <a:defRPr/>
            </a:pPr>
            <a:r>
              <a:rPr lang="en-US" altLang="en-US" sz="8000" kern="0" dirty="0">
                <a:latin typeface="Times New Roman" panose="02020603050405020304" pitchFamily="18" charset="0"/>
                <a:cs typeface="Times New Roman" panose="02020603050405020304" pitchFamily="18" charset="0"/>
                <a:sym typeface="Times New Roman" panose="02020603050405020304" pitchFamily="18" charset="0"/>
              </a:rPr>
              <a:t>4.13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64C5612-A693-47B9-9968-6359FEE4E4F7}"/>
              </a:ext>
            </a:extLst>
          </p:cNvPr>
          <p:cNvSpPr>
            <a:spLocks noGrp="1" noChangeArrowheads="1"/>
          </p:cNvSpPr>
          <p:nvPr>
            <p:ph type="title"/>
          </p:nvPr>
        </p:nvSpPr>
        <p:spPr>
          <a:xfrm>
            <a:off x="152400" y="704850"/>
            <a:ext cx="6477000" cy="666750"/>
          </a:xfrm>
        </p:spPr>
        <p:txBody>
          <a:bodyPr/>
          <a:lstStyle/>
          <a:p>
            <a:pPr eaLnBrk="1" hangingPunct="1">
              <a:buFont typeface="Times New Roman" panose="02020603050405020304" pitchFamily="18" charset="0"/>
              <a:buNone/>
            </a:pPr>
            <a:r>
              <a:rPr lang="en-US" altLang="en-US" sz="3200" b="1" i="0" dirty="0">
                <a:latin typeface="Times New Roman" panose="02020603050405020304" pitchFamily="18" charset="0"/>
                <a:cs typeface="Times New Roman" panose="02020603050405020304" pitchFamily="18" charset="0"/>
                <a:sym typeface="Times New Roman" panose="02020603050405020304" pitchFamily="18" charset="0"/>
              </a:rPr>
              <a:t>The Conditional Operator (1 of 3)</a:t>
            </a:r>
          </a:p>
        </p:txBody>
      </p:sp>
      <p:sp>
        <p:nvSpPr>
          <p:cNvPr id="39939" name="Rectangle 3">
            <a:extLst>
              <a:ext uri="{FF2B5EF4-FFF2-40B4-BE49-F238E27FC236}">
                <a16:creationId xmlns:a16="http://schemas.microsoft.com/office/drawing/2014/main" id="{39A1778A-F76F-41AC-B23E-EFB91D2A30F2}"/>
              </a:ext>
            </a:extLst>
          </p:cNvPr>
          <p:cNvSpPr>
            <a:spLocks noGrp="1" noChangeArrowheads="1"/>
          </p:cNvSpPr>
          <p:nvPr>
            <p:ph idx="1"/>
          </p:nvPr>
        </p:nvSpPr>
        <p:spPr>
          <a:xfrm>
            <a:off x="457200" y="1627188"/>
            <a:ext cx="8229600" cy="4525962"/>
          </a:xfrm>
        </p:spPr>
        <p:txBody>
          <a:bodyPr/>
          <a:lstStyle/>
          <a:p>
            <a:pPr marL="525463" indent="-425450" eaLnBrk="1" hangingPunct="1">
              <a:buFont typeface="Wingdings" panose="05000000000000000000" pitchFamily="2" charset="2"/>
              <a:buChar char="v"/>
            </a:pPr>
            <a:endParaRPr lang="en-US" altLang="en-US" sz="2400" dirty="0">
              <a:solidFill>
                <a:srgbClr val="000000"/>
              </a:solidFill>
              <a:cs typeface="Arial" panose="020B0604020202020204" pitchFamily="34" charset="0"/>
              <a:sym typeface="Arial" panose="020B0604020202020204" pitchFamily="34" charset="0"/>
            </a:endParaRPr>
          </a:p>
          <a:p>
            <a:pPr marL="525463" indent="-425450" eaLnBrk="1" hangingPunct="1">
              <a:buFont typeface="Wingdings" panose="05000000000000000000" pitchFamily="2" charset="2"/>
              <a:buChar char="v"/>
            </a:pPr>
            <a:r>
              <a:rPr lang="en-US" altLang="en-US" sz="2400" dirty="0">
                <a:solidFill>
                  <a:srgbClr val="000000"/>
                </a:solidFill>
                <a:cs typeface="Arial" panose="020B0604020202020204" pitchFamily="34" charset="0"/>
                <a:sym typeface="Arial" panose="020B0604020202020204" pitchFamily="34" charset="0"/>
              </a:rPr>
              <a:t>The </a:t>
            </a:r>
            <a:r>
              <a:rPr lang="en-US" altLang="en-US" sz="2400" i="1" dirty="0">
                <a:solidFill>
                  <a:srgbClr val="000000"/>
                </a:solidFill>
                <a:cs typeface="Arial" panose="020B0604020202020204" pitchFamily="34" charset="0"/>
                <a:sym typeface="Arial" panose="020B0604020202020204" pitchFamily="34" charset="0"/>
              </a:rPr>
              <a:t>conditional operator</a:t>
            </a:r>
            <a:r>
              <a:rPr lang="en-US" altLang="en-US" sz="2400" dirty="0">
                <a:solidFill>
                  <a:srgbClr val="000000"/>
                </a:solidFill>
                <a:cs typeface="Arial" panose="020B0604020202020204" pitchFamily="34" charset="0"/>
                <a:sym typeface="Arial" panose="020B0604020202020204" pitchFamily="34" charset="0"/>
              </a:rPr>
              <a:t> is a ternary (three operand) operator.</a:t>
            </a:r>
          </a:p>
          <a:p>
            <a:pPr marL="525463" indent="-425450" eaLnBrk="1" hangingPunct="1">
              <a:buFont typeface="Wingdings" panose="05000000000000000000" pitchFamily="2" charset="2"/>
              <a:buChar char="v"/>
            </a:pPr>
            <a:endParaRPr lang="en-US" altLang="en-US" sz="2400" dirty="0">
              <a:solidFill>
                <a:srgbClr val="000000"/>
              </a:solidFill>
              <a:cs typeface="Arial" panose="020B0604020202020204" pitchFamily="34" charset="0"/>
              <a:sym typeface="Arial" panose="020B0604020202020204" pitchFamily="34" charset="0"/>
            </a:endParaRPr>
          </a:p>
          <a:p>
            <a:pPr marL="525463" indent="-425450" eaLnBrk="1" hangingPunct="1">
              <a:buFont typeface="Wingdings" panose="05000000000000000000" pitchFamily="2" charset="2"/>
              <a:buChar char="v"/>
            </a:pPr>
            <a:r>
              <a:rPr lang="en-US" altLang="en-US" sz="2400" dirty="0">
                <a:solidFill>
                  <a:srgbClr val="000000"/>
                </a:solidFill>
                <a:cs typeface="Arial" panose="020B0604020202020204" pitchFamily="34" charset="0"/>
                <a:sym typeface="Arial" panose="020B0604020202020204" pitchFamily="34" charset="0"/>
              </a:rPr>
              <a:t>You can use the conditional operator to write a simple statement that works like an if-else statement.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E7DA500-A685-42CB-9361-C77CE41D9AC7}"/>
              </a:ext>
            </a:extLst>
          </p:cNvPr>
          <p:cNvSpPr>
            <a:spLocks noGrp="1" noChangeArrowheads="1"/>
          </p:cNvSpPr>
          <p:nvPr>
            <p:ph type="title"/>
          </p:nvPr>
        </p:nvSpPr>
        <p:spPr>
          <a:xfrm>
            <a:off x="152400" y="762000"/>
            <a:ext cx="6477000" cy="609600"/>
          </a:xfrm>
        </p:spPr>
        <p:txBody>
          <a:bodyPr/>
          <a:lstStyle/>
          <a:p>
            <a:pPr eaLnBrk="1" hangingPunct="1">
              <a:buFont typeface="Times New Roman" panose="02020603050405020304" pitchFamily="18" charset="0"/>
              <a:buNone/>
            </a:pPr>
            <a:r>
              <a:rPr lang="en-US" altLang="en-US" sz="3200" b="1" i="0" dirty="0">
                <a:latin typeface="Times New Roman" panose="02020603050405020304" pitchFamily="18" charset="0"/>
                <a:cs typeface="Times New Roman" panose="02020603050405020304" pitchFamily="18" charset="0"/>
                <a:sym typeface="Times New Roman" panose="02020603050405020304" pitchFamily="18" charset="0"/>
              </a:rPr>
              <a:t>The Conditional Operator (2 of 3)</a:t>
            </a:r>
          </a:p>
        </p:txBody>
      </p:sp>
      <p:sp>
        <p:nvSpPr>
          <p:cNvPr id="74756" name="Rectangle 3">
            <a:extLst>
              <a:ext uri="{FF2B5EF4-FFF2-40B4-BE49-F238E27FC236}">
                <a16:creationId xmlns:a16="http://schemas.microsoft.com/office/drawing/2014/main" id="{C380208A-2C72-4105-8A74-14B5AF5623A5}"/>
              </a:ext>
            </a:extLst>
          </p:cNvPr>
          <p:cNvSpPr>
            <a:spLocks noGrp="1" noChangeArrowheads="1"/>
          </p:cNvSpPr>
          <p:nvPr>
            <p:ph idx="1"/>
          </p:nvPr>
        </p:nvSpPr>
        <p:spPr>
          <a:xfrm>
            <a:off x="457200" y="1627188"/>
            <a:ext cx="8229600" cy="4525962"/>
          </a:xfrm>
        </p:spPr>
        <p:txBody>
          <a:bodyPr rtlCol="0">
            <a:normAutofit lnSpcReduction="10000"/>
          </a:bodyPr>
          <a:lstStyle/>
          <a:p>
            <a:pPr marL="557213" indent="-457200" eaLnBrk="1" fontAlgn="auto" hangingPunct="1">
              <a:spcAft>
                <a:spcPts val="0"/>
              </a:spcAft>
              <a:buFont typeface="Wingdings" panose="05000000000000000000" pitchFamily="2" charset="2"/>
              <a:buChar char="v"/>
              <a:defRPr/>
            </a:pPr>
            <a:r>
              <a:rPr lang="en-US" altLang="en-US" sz="2400" dirty="0"/>
              <a:t>The format of the operators is:</a:t>
            </a:r>
            <a:br>
              <a:rPr lang="en-US" altLang="en-US" sz="2400" dirty="0"/>
            </a:br>
            <a:endParaRPr lang="en-US" altLang="en-US" sz="2400" dirty="0"/>
          </a:p>
          <a:p>
            <a:pPr marL="1085850" lvl="1" indent="-342900" eaLnBrk="1" fontAlgn="auto" hangingPunct="1">
              <a:spcAft>
                <a:spcPts val="0"/>
              </a:spcAft>
              <a:buFont typeface="Wingdings" panose="05000000000000000000" pitchFamily="2" charset="2"/>
              <a:buChar char="v"/>
              <a:defRPr/>
            </a:pPr>
            <a:r>
              <a:rPr lang="en-US" altLang="en-US" sz="2400" b="1" i="1" dirty="0" err="1"/>
              <a:t>BooleanExpression</a:t>
            </a:r>
            <a:r>
              <a:rPr lang="en-US" altLang="en-US" sz="2400" b="1" dirty="0"/>
              <a:t> ? </a:t>
            </a:r>
            <a:r>
              <a:rPr lang="en-US" altLang="en-US" sz="2400" b="1" i="1" dirty="0"/>
              <a:t>Value1</a:t>
            </a:r>
            <a:r>
              <a:rPr lang="en-US" altLang="en-US" sz="2400" b="1" dirty="0"/>
              <a:t> : </a:t>
            </a:r>
            <a:r>
              <a:rPr lang="en-US" altLang="en-US" sz="2400" b="1" i="1" dirty="0"/>
              <a:t>Value2</a:t>
            </a:r>
            <a:br>
              <a:rPr lang="en-US" altLang="en-US" sz="2400" b="1" i="1" dirty="0"/>
            </a:br>
            <a:endParaRPr lang="en-US" altLang="en-US" sz="2400" b="1" i="1" dirty="0"/>
          </a:p>
          <a:p>
            <a:pPr marL="557213" indent="-457200" eaLnBrk="1" fontAlgn="auto" hangingPunct="1">
              <a:spcAft>
                <a:spcPts val="0"/>
              </a:spcAft>
              <a:buFont typeface="Wingdings" panose="05000000000000000000" pitchFamily="2" charset="2"/>
              <a:buChar char="v"/>
              <a:defRPr/>
            </a:pPr>
            <a:r>
              <a:rPr lang="en-US" altLang="en-US" sz="2400" dirty="0"/>
              <a:t>This forms a conditional expression.</a:t>
            </a:r>
          </a:p>
          <a:p>
            <a:pPr marL="557213" indent="-457200" eaLnBrk="1" fontAlgn="auto" hangingPunct="1">
              <a:spcAft>
                <a:spcPts val="0"/>
              </a:spcAft>
              <a:buFont typeface="Wingdings" panose="05000000000000000000" pitchFamily="2" charset="2"/>
              <a:buChar char="v"/>
              <a:defRPr/>
            </a:pPr>
            <a:endParaRPr lang="en-US" altLang="en-US" sz="2400" dirty="0"/>
          </a:p>
          <a:p>
            <a:pPr marL="557213" indent="-457200" eaLnBrk="1" fontAlgn="auto" hangingPunct="1">
              <a:spcAft>
                <a:spcPts val="0"/>
              </a:spcAft>
              <a:buFont typeface="Wingdings" panose="05000000000000000000" pitchFamily="2" charset="2"/>
              <a:buChar char="v"/>
              <a:defRPr/>
            </a:pPr>
            <a:r>
              <a:rPr lang="en-US" altLang="en-US" sz="2400" dirty="0"/>
              <a:t>If </a:t>
            </a:r>
            <a:r>
              <a:rPr lang="en-US" altLang="en-US" sz="2400" i="1" dirty="0" err="1">
                <a:cs typeface="Courier New" panose="02070309020205020404" pitchFamily="49" charset="0"/>
              </a:rPr>
              <a:t>BooleanExpression</a:t>
            </a:r>
            <a:r>
              <a:rPr lang="en-US" altLang="en-US" sz="2400" dirty="0"/>
              <a:t> is true, the value of the conditional expression is </a:t>
            </a:r>
            <a:r>
              <a:rPr lang="en-US" altLang="en-US" sz="2400" i="1" dirty="0">
                <a:cs typeface="Courier New" panose="02070309020205020404" pitchFamily="49" charset="0"/>
              </a:rPr>
              <a:t>Value1</a:t>
            </a:r>
            <a:r>
              <a:rPr lang="en-US" altLang="en-US" sz="2400" dirty="0"/>
              <a:t>.</a:t>
            </a:r>
          </a:p>
          <a:p>
            <a:pPr marL="557213" indent="-457200" eaLnBrk="1" fontAlgn="auto" hangingPunct="1">
              <a:spcAft>
                <a:spcPts val="0"/>
              </a:spcAft>
              <a:buFont typeface="Wingdings" panose="05000000000000000000" pitchFamily="2" charset="2"/>
              <a:buChar char="v"/>
              <a:defRPr/>
            </a:pPr>
            <a:endParaRPr lang="en-US" altLang="en-US" sz="2400" dirty="0"/>
          </a:p>
          <a:p>
            <a:pPr marL="557213" indent="-457200" eaLnBrk="1" fontAlgn="auto" hangingPunct="1">
              <a:spcAft>
                <a:spcPts val="0"/>
              </a:spcAft>
              <a:buFont typeface="Wingdings" panose="05000000000000000000" pitchFamily="2" charset="2"/>
              <a:buChar char="v"/>
              <a:defRPr/>
            </a:pPr>
            <a:r>
              <a:rPr lang="en-US" altLang="en-US" sz="2400" dirty="0"/>
              <a:t>If </a:t>
            </a:r>
            <a:r>
              <a:rPr lang="en-US" altLang="en-US" sz="2400" i="1" dirty="0" err="1">
                <a:cs typeface="Courier New" panose="02070309020205020404" pitchFamily="49" charset="0"/>
              </a:rPr>
              <a:t>BooleanExpression</a:t>
            </a:r>
            <a:r>
              <a:rPr lang="en-US" altLang="en-US" sz="2400" dirty="0"/>
              <a:t> is false, the value of the conditional expression is </a:t>
            </a:r>
            <a:r>
              <a:rPr lang="en-US" altLang="en-US" sz="2400" i="1" dirty="0">
                <a:cs typeface="Courier New" panose="02070309020205020404" pitchFamily="49" charset="0"/>
              </a:rPr>
              <a:t>Value2</a:t>
            </a:r>
            <a:r>
              <a:rPr lang="en-US" altLang="en-US" sz="2400" dirty="0"/>
              <a:t>.</a:t>
            </a:r>
          </a:p>
          <a:p>
            <a:pPr eaLnBrk="1" fontAlgn="auto" hangingPunct="1">
              <a:spcAft>
                <a:spcPts val="0"/>
              </a:spcAft>
              <a:defRPr/>
            </a:pPr>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B214E6E-DA38-41EF-B787-BCCDED9B6B3B}"/>
              </a:ext>
            </a:extLst>
          </p:cNvPr>
          <p:cNvSpPr>
            <a:spLocks noGrp="1" noChangeArrowheads="1"/>
          </p:cNvSpPr>
          <p:nvPr>
            <p:ph type="title"/>
          </p:nvPr>
        </p:nvSpPr>
        <p:spPr>
          <a:xfrm>
            <a:off x="152400" y="838200"/>
            <a:ext cx="6477000" cy="533400"/>
          </a:xfrm>
        </p:spPr>
        <p:txBody>
          <a:bodyPr/>
          <a:lstStyle/>
          <a:p>
            <a:pPr eaLnBrk="1" hangingPunct="1">
              <a:buFont typeface="Times New Roman" panose="02020603050405020304" pitchFamily="18" charset="0"/>
              <a:buNone/>
            </a:pPr>
            <a:r>
              <a:rPr lang="en-US" altLang="en-US" sz="3200" b="1" i="0" dirty="0">
                <a:latin typeface="Times New Roman" panose="02020603050405020304" pitchFamily="18" charset="0"/>
                <a:cs typeface="Times New Roman" panose="02020603050405020304" pitchFamily="18" charset="0"/>
                <a:sym typeface="Times New Roman" panose="02020603050405020304" pitchFamily="18" charset="0"/>
              </a:rPr>
              <a:t>The Conditional Operator (3 of 3)</a:t>
            </a:r>
          </a:p>
        </p:txBody>
      </p:sp>
      <p:sp>
        <p:nvSpPr>
          <p:cNvPr id="76804" name="Rectangle 3">
            <a:extLst>
              <a:ext uri="{FF2B5EF4-FFF2-40B4-BE49-F238E27FC236}">
                <a16:creationId xmlns:a16="http://schemas.microsoft.com/office/drawing/2014/main" id="{BB6C61F5-0AC1-4D39-88A0-3A9FB7B0931C}"/>
              </a:ext>
            </a:extLst>
          </p:cNvPr>
          <p:cNvSpPr>
            <a:spLocks noGrp="1" noChangeArrowheads="1"/>
          </p:cNvSpPr>
          <p:nvPr>
            <p:ph idx="1"/>
          </p:nvPr>
        </p:nvSpPr>
        <p:spPr>
          <a:xfrm>
            <a:off x="457200" y="1582738"/>
            <a:ext cx="8229600" cy="4525962"/>
          </a:xfrm>
        </p:spPr>
        <p:txBody>
          <a:bodyPr rtlCol="0">
            <a:normAutofit/>
          </a:bodyPr>
          <a:lstStyle/>
          <a:p>
            <a:pPr marL="557213" indent="-457200" eaLnBrk="1" fontAlgn="auto" hangingPunct="1">
              <a:spcAft>
                <a:spcPts val="0"/>
              </a:spcAft>
              <a:buFont typeface="Wingdings" panose="05000000000000000000" pitchFamily="2" charset="2"/>
              <a:buChar char="v"/>
              <a:defRPr/>
            </a:pPr>
            <a:r>
              <a:rPr lang="en-US" altLang="en-US" sz="2400" dirty="0"/>
              <a:t>Example:</a:t>
            </a:r>
          </a:p>
          <a:p>
            <a:pPr marL="1085850" lvl="1" indent="-342900" eaLnBrk="1" fontAlgn="auto" hangingPunct="1">
              <a:spcAft>
                <a:spcPts val="0"/>
              </a:spcAft>
              <a:buFont typeface="Wingdings" panose="05000000000000000000" pitchFamily="2" charset="2"/>
              <a:buChar char="v"/>
              <a:defRPr/>
            </a:pPr>
            <a:r>
              <a:rPr lang="en-US" altLang="en-US" sz="2400" b="1" dirty="0"/>
              <a:t>z = x &gt; y ? 10 : 5;</a:t>
            </a:r>
          </a:p>
          <a:p>
            <a:pPr marL="1085850" lvl="1" indent="-342900" eaLnBrk="1" fontAlgn="auto" hangingPunct="1">
              <a:spcAft>
                <a:spcPts val="0"/>
              </a:spcAft>
              <a:buFont typeface="Wingdings" panose="05000000000000000000" pitchFamily="2" charset="2"/>
              <a:buChar char="v"/>
              <a:defRPr/>
            </a:pPr>
            <a:endParaRPr lang="en-US" altLang="en-US" sz="2400" b="1" dirty="0"/>
          </a:p>
          <a:p>
            <a:pPr marL="557213" indent="-457200" eaLnBrk="1" fontAlgn="auto" hangingPunct="1">
              <a:spcAft>
                <a:spcPts val="0"/>
              </a:spcAft>
              <a:buFont typeface="Wingdings" panose="05000000000000000000" pitchFamily="2" charset="2"/>
              <a:buChar char="v"/>
              <a:defRPr/>
            </a:pPr>
            <a:r>
              <a:rPr lang="en-US" altLang="en-US" sz="2400" dirty="0"/>
              <a:t>This line is functionally equivalent to:</a:t>
            </a:r>
          </a:p>
          <a:p>
            <a:pPr marL="1085850" lvl="1" indent="-342900" eaLnBrk="1" fontAlgn="auto" hangingPunct="1">
              <a:spcAft>
                <a:spcPts val="0"/>
              </a:spcAft>
              <a:buFont typeface="Wingdings" panose="05000000000000000000" pitchFamily="2" charset="2"/>
              <a:buChar char="v"/>
              <a:defRPr/>
            </a:pPr>
            <a:r>
              <a:rPr lang="en-US" altLang="en-US" sz="2400" b="1" dirty="0"/>
              <a:t>if(x &gt; y)</a:t>
            </a:r>
          </a:p>
          <a:p>
            <a:pPr marL="1485900" lvl="2" indent="-342900" eaLnBrk="1" fontAlgn="auto" hangingPunct="1">
              <a:spcAft>
                <a:spcPts val="0"/>
              </a:spcAft>
              <a:buFont typeface="Wingdings" panose="05000000000000000000" pitchFamily="2" charset="2"/>
              <a:buChar char="v"/>
              <a:defRPr/>
            </a:pPr>
            <a:r>
              <a:rPr lang="en-US" altLang="en-US" sz="2000" b="1" dirty="0"/>
              <a:t>z = 10;</a:t>
            </a:r>
          </a:p>
          <a:p>
            <a:pPr marL="1085850" lvl="1" indent="-342900" eaLnBrk="1" fontAlgn="auto" hangingPunct="1">
              <a:spcAft>
                <a:spcPts val="0"/>
              </a:spcAft>
              <a:buFont typeface="Wingdings" panose="05000000000000000000" pitchFamily="2" charset="2"/>
              <a:buChar char="v"/>
              <a:defRPr/>
            </a:pPr>
            <a:r>
              <a:rPr lang="en-US" altLang="en-US" sz="2400" b="1" dirty="0"/>
              <a:t>else</a:t>
            </a:r>
          </a:p>
          <a:p>
            <a:pPr marL="1485900" lvl="2" indent="-342900" eaLnBrk="1" fontAlgn="auto" hangingPunct="1">
              <a:spcAft>
                <a:spcPts val="0"/>
              </a:spcAft>
              <a:buFont typeface="Wingdings" panose="05000000000000000000" pitchFamily="2" charset="2"/>
              <a:buChar char="v"/>
              <a:defRPr/>
            </a:pPr>
            <a:r>
              <a:rPr lang="en-US" altLang="en-US" sz="2000" b="1" dirty="0"/>
              <a:t>z = 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78C42E81-98D7-46C4-BC0D-51CFB791183A}"/>
              </a:ext>
            </a:extLst>
          </p:cNvPr>
          <p:cNvSpPr txBox="1">
            <a:spLocks noGrp="1"/>
          </p:cNvSpPr>
          <p:nvPr>
            <p:ph type="title"/>
          </p:nvPr>
        </p:nvSpPr>
        <p:spPr>
          <a:xfrm>
            <a:off x="76200" y="613965"/>
            <a:ext cx="8229600" cy="109696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The Conditional Operator</a:t>
            </a:r>
          </a:p>
        </p:txBody>
      </p:sp>
      <p:sp>
        <p:nvSpPr>
          <p:cNvPr id="64515" name="Content Placeholder 2" descr="The diagram shows three expressions as follows:&#10;• x less 0? as “1st Expression: Expression to be tested.”&#10;• y equals 10 as “2nd Expression: Executes if the 1st expression is true.”&#10;• z equals 20 as “3rd Expression: Executes if the 1st expression is false.”" title="A diagram illustrates the roles played by the three subexpressions.">
            <a:extLst>
              <a:ext uri="{FF2B5EF4-FFF2-40B4-BE49-F238E27FC236}">
                <a16:creationId xmlns:a16="http://schemas.microsoft.com/office/drawing/2014/main" id="{B69BB46F-846D-4B07-8669-C8D642EE320C}"/>
              </a:ext>
            </a:extLst>
          </p:cNvPr>
          <p:cNvSpPr>
            <a:spLocks noGrp="1" noChangeArrowheads="1"/>
          </p:cNvSpPr>
          <p:nvPr>
            <p:ph type="body" idx="1"/>
          </p:nvPr>
        </p:nvSpPr>
        <p:spPr>
          <a:xfrm>
            <a:off x="550863" y="2004219"/>
            <a:ext cx="8229600" cy="4525962"/>
          </a:xfrm>
        </p:spPr>
        <p:txBody>
          <a:bodyPr/>
          <a:lstStyle/>
          <a:p>
            <a:pPr marL="525463" indent="-423863">
              <a:defRPr/>
            </a:pPr>
            <a:r>
              <a:rPr lang="en-US" altLang="en-US" sz="2800" dirty="0"/>
              <a:t>Can use to create short </a:t>
            </a:r>
            <a:r>
              <a:rPr lang="en-US" altLang="en-US" sz="2800" dirty="0">
                <a:latin typeface="Courier New" panose="02070309020205020404" pitchFamily="49" charset="0"/>
              </a:rPr>
              <a:t>if/else</a:t>
            </a:r>
            <a:r>
              <a:rPr lang="en-US" altLang="en-US" sz="2800" dirty="0"/>
              <a:t> statements</a:t>
            </a:r>
          </a:p>
          <a:p>
            <a:pPr marL="525463" indent="-423863">
              <a:defRPr/>
            </a:pPr>
            <a:r>
              <a:rPr lang="en-US" altLang="en-US" sz="2800" dirty="0"/>
              <a:t>Format: </a:t>
            </a:r>
            <a:r>
              <a:rPr lang="en-US" altLang="en-US" sz="2800" dirty="0">
                <a:latin typeface="Courier New" panose="02070309020205020404" pitchFamily="49" charset="0"/>
              </a:rPr>
              <a:t>expr ? expr : expr;</a:t>
            </a:r>
            <a:endParaRPr lang="en-US" altLang="en-US" sz="2800" dirty="0"/>
          </a:p>
          <a:p>
            <a:pPr>
              <a:defRPr/>
            </a:pPr>
            <a:endParaRPr lang="en-US" altLang="en-US" sz="2800" dirty="0"/>
          </a:p>
        </p:txBody>
      </p:sp>
      <p:sp>
        <p:nvSpPr>
          <p:cNvPr id="104452" name="AutoShape 8">
            <a:extLst>
              <a:ext uri="{FF2B5EF4-FFF2-40B4-BE49-F238E27FC236}">
                <a16:creationId xmlns:a16="http://schemas.microsoft.com/office/drawing/2014/main" id="{ED3EA3F6-1FE3-4BED-9389-61C86C049455}"/>
              </a:ext>
            </a:extLst>
          </p:cNvPr>
          <p:cNvSpPr>
            <a:spLocks/>
          </p:cNvSpPr>
          <p:nvPr/>
        </p:nvSpPr>
        <p:spPr bwMode="auto">
          <a:xfrm rot="5400000">
            <a:off x="2590800" y="3810000"/>
            <a:ext cx="114300" cy="723900"/>
          </a:xfrm>
          <a:prstGeom prst="rightBrace">
            <a:avLst>
              <a:gd name="adj1" fmla="val 52778"/>
              <a:gd name="adj2" fmla="val 5017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4453" name="AutoShape 9">
            <a:extLst>
              <a:ext uri="{FF2B5EF4-FFF2-40B4-BE49-F238E27FC236}">
                <a16:creationId xmlns:a16="http://schemas.microsoft.com/office/drawing/2014/main" id="{D0D9D37C-26EC-4630-A8C5-FFF980A5068B}"/>
              </a:ext>
            </a:extLst>
          </p:cNvPr>
          <p:cNvSpPr>
            <a:spLocks/>
          </p:cNvSpPr>
          <p:nvPr/>
        </p:nvSpPr>
        <p:spPr bwMode="auto">
          <a:xfrm rot="5400000">
            <a:off x="3810000" y="3810000"/>
            <a:ext cx="114300" cy="723900"/>
          </a:xfrm>
          <a:prstGeom prst="rightBrace">
            <a:avLst>
              <a:gd name="adj1" fmla="val 52778"/>
              <a:gd name="adj2" fmla="val 5017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4454" name="AutoShape 10">
            <a:extLst>
              <a:ext uri="{FF2B5EF4-FFF2-40B4-BE49-F238E27FC236}">
                <a16:creationId xmlns:a16="http://schemas.microsoft.com/office/drawing/2014/main" id="{D1E14442-E63F-4280-BC30-F2FEC259EF47}"/>
              </a:ext>
            </a:extLst>
          </p:cNvPr>
          <p:cNvSpPr>
            <a:spLocks/>
          </p:cNvSpPr>
          <p:nvPr/>
        </p:nvSpPr>
        <p:spPr bwMode="auto">
          <a:xfrm rot="5400000">
            <a:off x="5105400" y="3810000"/>
            <a:ext cx="114300" cy="723900"/>
          </a:xfrm>
          <a:prstGeom prst="rightBrace">
            <a:avLst>
              <a:gd name="adj1" fmla="val 52778"/>
              <a:gd name="adj2" fmla="val 5017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 name="Line 11">
            <a:extLst>
              <a:ext uri="{FF2B5EF4-FFF2-40B4-BE49-F238E27FC236}">
                <a16:creationId xmlns:a16="http://schemas.microsoft.com/office/drawing/2014/main" id="{6F93DE55-F5EF-442A-A74C-F0656BED62A3}"/>
              </a:ext>
            </a:extLst>
          </p:cNvPr>
          <p:cNvSpPr>
            <a:spLocks noChangeShapeType="1"/>
          </p:cNvSpPr>
          <p:nvPr/>
        </p:nvSpPr>
        <p:spPr bwMode="auto">
          <a:xfrm flipV="1">
            <a:off x="1905000" y="4267200"/>
            <a:ext cx="762000" cy="533400"/>
          </a:xfrm>
          <a:prstGeom prst="line">
            <a:avLst/>
          </a:prstGeom>
          <a:noFill/>
          <a:ln w="25400">
            <a:solidFill>
              <a:srgbClr val="007FA3"/>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Line 12">
            <a:extLst>
              <a:ext uri="{FF2B5EF4-FFF2-40B4-BE49-F238E27FC236}">
                <a16:creationId xmlns:a16="http://schemas.microsoft.com/office/drawing/2014/main" id="{5794AB3F-025E-4D14-80BA-BE181672F163}"/>
              </a:ext>
            </a:extLst>
          </p:cNvPr>
          <p:cNvSpPr>
            <a:spLocks noChangeShapeType="1"/>
          </p:cNvSpPr>
          <p:nvPr/>
        </p:nvSpPr>
        <p:spPr bwMode="auto">
          <a:xfrm flipH="1" flipV="1">
            <a:off x="3886200" y="4267200"/>
            <a:ext cx="838200" cy="533400"/>
          </a:xfrm>
          <a:prstGeom prst="line">
            <a:avLst/>
          </a:prstGeom>
          <a:noFill/>
          <a:ln w="25400">
            <a:solidFill>
              <a:srgbClr val="007FA3"/>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Line 13">
            <a:extLst>
              <a:ext uri="{FF2B5EF4-FFF2-40B4-BE49-F238E27FC236}">
                <a16:creationId xmlns:a16="http://schemas.microsoft.com/office/drawing/2014/main" id="{7E9AE6D0-F846-403D-BB5A-A79556A2645C}"/>
              </a:ext>
            </a:extLst>
          </p:cNvPr>
          <p:cNvSpPr>
            <a:spLocks noChangeShapeType="1"/>
          </p:cNvSpPr>
          <p:nvPr/>
        </p:nvSpPr>
        <p:spPr bwMode="auto">
          <a:xfrm flipH="1" flipV="1">
            <a:off x="5181600" y="4267200"/>
            <a:ext cx="2133600" cy="609600"/>
          </a:xfrm>
          <a:prstGeom prst="line">
            <a:avLst/>
          </a:prstGeom>
          <a:noFill/>
          <a:ln w="25400">
            <a:solidFill>
              <a:srgbClr val="007FA3"/>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4458" name="Text Box 4">
            <a:extLst>
              <a:ext uri="{FF2B5EF4-FFF2-40B4-BE49-F238E27FC236}">
                <a16:creationId xmlns:a16="http://schemas.microsoft.com/office/drawing/2014/main" id="{72583F7D-4B17-43B0-8234-1F8E308FD7EA}"/>
              </a:ext>
            </a:extLst>
          </p:cNvPr>
          <p:cNvSpPr txBox="1">
            <a:spLocks noChangeArrowheads="1"/>
          </p:cNvSpPr>
          <p:nvPr/>
        </p:nvSpPr>
        <p:spPr bwMode="auto">
          <a:xfrm>
            <a:off x="2286000" y="3657600"/>
            <a:ext cx="347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latin typeface="Courier New" panose="02070309020205020404" pitchFamily="49" charset="0"/>
              </a:rPr>
              <a:t>x&lt;0 ? y=10 : z=20;</a:t>
            </a:r>
          </a:p>
        </p:txBody>
      </p:sp>
      <p:sp>
        <p:nvSpPr>
          <p:cNvPr id="11" name="Text Box 5">
            <a:extLst>
              <a:ext uri="{FF2B5EF4-FFF2-40B4-BE49-F238E27FC236}">
                <a16:creationId xmlns:a16="http://schemas.microsoft.com/office/drawing/2014/main" id="{47CF777C-D4C3-4D87-83F8-F58F734A3A57}"/>
              </a:ext>
            </a:extLst>
          </p:cNvPr>
          <p:cNvSpPr txBox="1">
            <a:spLocks noChangeArrowheads="1"/>
          </p:cNvSpPr>
          <p:nvPr/>
        </p:nvSpPr>
        <p:spPr bwMode="auto">
          <a:xfrm>
            <a:off x="990600" y="4800600"/>
            <a:ext cx="1903413"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r>
              <a:rPr lang="en-US" altLang="en-US">
                <a:solidFill>
                  <a:srgbClr val="007FA3"/>
                </a:solidFill>
              </a:rPr>
              <a:t>First Expression:</a:t>
            </a:r>
          </a:p>
          <a:p>
            <a:pPr eaLnBrk="1" hangingPunct="1">
              <a:lnSpc>
                <a:spcPct val="80000"/>
              </a:lnSpc>
            </a:pPr>
            <a:r>
              <a:rPr lang="en-US" altLang="en-US">
                <a:solidFill>
                  <a:srgbClr val="007FA3"/>
                </a:solidFill>
              </a:rPr>
              <a:t>Expression to be</a:t>
            </a:r>
          </a:p>
          <a:p>
            <a:pPr eaLnBrk="1" hangingPunct="1">
              <a:lnSpc>
                <a:spcPct val="80000"/>
              </a:lnSpc>
            </a:pPr>
            <a:r>
              <a:rPr lang="en-US" altLang="en-US">
                <a:solidFill>
                  <a:srgbClr val="007FA3"/>
                </a:solidFill>
              </a:rPr>
              <a:t>tested</a:t>
            </a:r>
          </a:p>
        </p:txBody>
      </p:sp>
      <p:sp>
        <p:nvSpPr>
          <p:cNvPr id="12" name="Text Box 6">
            <a:extLst>
              <a:ext uri="{FF2B5EF4-FFF2-40B4-BE49-F238E27FC236}">
                <a16:creationId xmlns:a16="http://schemas.microsoft.com/office/drawing/2014/main" id="{A0464400-2EDE-466F-B102-095AEF1D6A9C}"/>
              </a:ext>
            </a:extLst>
          </p:cNvPr>
          <p:cNvSpPr txBox="1">
            <a:spLocks noChangeArrowheads="1"/>
          </p:cNvSpPr>
          <p:nvPr/>
        </p:nvSpPr>
        <p:spPr bwMode="auto">
          <a:xfrm>
            <a:off x="3733800" y="4800600"/>
            <a:ext cx="1992313"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r>
              <a:rPr lang="en-US" altLang="en-US">
                <a:solidFill>
                  <a:srgbClr val="007FA3"/>
                </a:solidFill>
              </a:rPr>
              <a:t>2nd Expression:</a:t>
            </a:r>
          </a:p>
          <a:p>
            <a:pPr eaLnBrk="1" hangingPunct="1">
              <a:lnSpc>
                <a:spcPct val="80000"/>
              </a:lnSpc>
            </a:pPr>
            <a:r>
              <a:rPr lang="en-US" altLang="en-US">
                <a:solidFill>
                  <a:srgbClr val="007FA3"/>
                </a:solidFill>
              </a:rPr>
              <a:t>Executes if first</a:t>
            </a:r>
          </a:p>
          <a:p>
            <a:pPr eaLnBrk="1" hangingPunct="1">
              <a:lnSpc>
                <a:spcPct val="80000"/>
              </a:lnSpc>
            </a:pPr>
            <a:r>
              <a:rPr lang="en-US" altLang="en-US">
                <a:solidFill>
                  <a:srgbClr val="007FA3"/>
                </a:solidFill>
              </a:rPr>
              <a:t>expression is true</a:t>
            </a:r>
          </a:p>
        </p:txBody>
      </p:sp>
      <p:sp>
        <p:nvSpPr>
          <p:cNvPr id="13" name="Text Box 7">
            <a:extLst>
              <a:ext uri="{FF2B5EF4-FFF2-40B4-BE49-F238E27FC236}">
                <a16:creationId xmlns:a16="http://schemas.microsoft.com/office/drawing/2014/main" id="{75B5EE94-4F40-46A9-A548-66708230694C}"/>
              </a:ext>
            </a:extLst>
          </p:cNvPr>
          <p:cNvSpPr txBox="1">
            <a:spLocks noChangeArrowheads="1"/>
          </p:cNvSpPr>
          <p:nvPr/>
        </p:nvSpPr>
        <p:spPr bwMode="auto">
          <a:xfrm>
            <a:off x="6248400" y="4876800"/>
            <a:ext cx="21336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r>
              <a:rPr lang="en-US" altLang="en-US">
                <a:solidFill>
                  <a:srgbClr val="007FA3"/>
                </a:solidFill>
              </a:rPr>
              <a:t>3rd Expression:</a:t>
            </a:r>
          </a:p>
          <a:p>
            <a:pPr eaLnBrk="1" hangingPunct="1">
              <a:lnSpc>
                <a:spcPct val="80000"/>
              </a:lnSpc>
            </a:pPr>
            <a:r>
              <a:rPr lang="en-US" altLang="en-US">
                <a:solidFill>
                  <a:srgbClr val="007FA3"/>
                </a:solidFill>
              </a:rPr>
              <a:t>Executes if the first</a:t>
            </a:r>
          </a:p>
          <a:p>
            <a:pPr eaLnBrk="1" hangingPunct="1">
              <a:lnSpc>
                <a:spcPct val="80000"/>
              </a:lnSpc>
            </a:pPr>
            <a:r>
              <a:rPr lang="en-US" altLang="en-US">
                <a:solidFill>
                  <a:srgbClr val="007FA3"/>
                </a:solidFill>
              </a:rPr>
              <a:t>expression is false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2" grpId="0" autoUpdateAnimBg="0"/>
      <p:bldP spid="1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88234C84-A37D-494C-A382-1A1A8240F032}"/>
              </a:ext>
            </a:extLst>
          </p:cNvPr>
          <p:cNvSpPr txBox="1">
            <a:spLocks noChangeArrowheads="1"/>
          </p:cNvSpPr>
          <p:nvPr/>
        </p:nvSpPr>
        <p:spPr bwMode="auto">
          <a:xfrm>
            <a:off x="457200" y="4214813"/>
            <a:ext cx="82296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104775" indent="0" algn="ctr">
              <a:buSzTx/>
              <a:buFontTx/>
              <a:buNone/>
              <a:defRPr/>
            </a:pPr>
            <a:r>
              <a:rPr lang="en-US" altLang="en-US" sz="3400" dirty="0"/>
              <a:t>Checking Numeric Ranges with Logical Operators</a:t>
            </a:r>
            <a:endParaRPr lang="en-US" altLang="en-US" sz="3400" kern="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5" name="Rectangle 4">
            <a:extLst>
              <a:ext uri="{FF2B5EF4-FFF2-40B4-BE49-F238E27FC236}">
                <a16:creationId xmlns:a16="http://schemas.microsoft.com/office/drawing/2014/main" id="{6573C3E1-6215-4D36-A9A3-4CA489DF533D}"/>
              </a:ext>
            </a:extLst>
          </p:cNvPr>
          <p:cNvSpPr txBox="1">
            <a:spLocks noChangeArrowheads="1"/>
          </p:cNvSpPr>
          <p:nvPr/>
        </p:nvSpPr>
        <p:spPr bwMode="auto">
          <a:xfrm>
            <a:off x="466725" y="2332038"/>
            <a:ext cx="82296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defPPr marR="0" lvl="0" algn="l" rtl="0">
              <a:lnSpc>
                <a:spcPct val="100000"/>
              </a:lnSpc>
              <a:spcBef>
                <a:spcPts val="0"/>
              </a:spcBef>
              <a:spcAft>
                <a:spcPts val="0"/>
              </a:spcAft>
            </a:defPPr>
            <a:lvl1pPr marL="0" marR="0" lvl="0" indent="0" algn="l" rtl="0" eaLnBrk="0" fontAlgn="base" hangingPunct="0">
              <a:lnSpc>
                <a:spcPct val="100000"/>
              </a:lnSpc>
              <a:spcBef>
                <a:spcPts val="0"/>
              </a:spcBef>
              <a:spcAft>
                <a:spcPct val="0"/>
              </a:spcAft>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2pPr>
            <a:lvl3pPr lvl="2"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3pPr>
            <a:lvl4pPr lvl="3"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4pPr>
            <a:lvl5pPr lvl="4"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lvl="5"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lvl="6"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lvl="7"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lvl="8"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spcBef>
                <a:spcPct val="0"/>
              </a:spcBef>
              <a:buFont typeface="Times New Roman" panose="02020603050405020304" pitchFamily="18" charset="0"/>
              <a:buNone/>
              <a:defRPr/>
            </a:pPr>
            <a:r>
              <a:rPr lang="en-US" altLang="en-US" sz="8000" kern="0" dirty="0">
                <a:latin typeface="Times New Roman" panose="02020603050405020304" pitchFamily="18" charset="0"/>
                <a:cs typeface="Times New Roman" panose="02020603050405020304" pitchFamily="18" charset="0"/>
                <a:sym typeface="Times New Roman" panose="02020603050405020304" pitchFamily="18" charset="0"/>
              </a:rPr>
              <a:t>4.9</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3"/>
          <p:cNvSpPr>
            <a:spLocks noGrp="1" noChangeArrowheads="1"/>
          </p:cNvSpPr>
          <p:nvPr>
            <p:ph type="body" idx="1"/>
          </p:nvPr>
        </p:nvSpPr>
        <p:spPr>
          <a:xfrm>
            <a:off x="152400" y="1600200"/>
            <a:ext cx="8534400" cy="2173835"/>
          </a:xfrm>
          <a:ln>
            <a:solidFill>
              <a:schemeClr val="tx1"/>
            </a:solidFill>
          </a:ln>
        </p:spPr>
        <p:txBody>
          <a:bodyPr/>
          <a:lstStyle/>
          <a:p>
            <a:pPr>
              <a:buFont typeface="Monotype Sorts" pitchFamily="2" charset="2"/>
              <a:buNone/>
            </a:pPr>
            <a:r>
              <a:rPr lang="en-US" altLang="en-US" sz="2500" b="1" dirty="0">
                <a:solidFill>
                  <a:srgbClr val="00B050"/>
                </a:solidFill>
              </a:rPr>
              <a:t>if</a:t>
            </a:r>
            <a:r>
              <a:rPr lang="en-US" altLang="en-US" sz="2500" dirty="0"/>
              <a:t> (</a:t>
            </a:r>
            <a:r>
              <a:rPr lang="en-US" altLang="en-US" sz="2500" dirty="0" err="1"/>
              <a:t>num</a:t>
            </a:r>
            <a:r>
              <a:rPr lang="en-US" altLang="en-US" sz="2500" dirty="0"/>
              <a:t> % 2 == 0)</a:t>
            </a:r>
          </a:p>
          <a:p>
            <a:pPr>
              <a:buFont typeface="Monotype Sorts" pitchFamily="2" charset="2"/>
              <a:buNone/>
            </a:pPr>
            <a:r>
              <a:rPr lang="en-US" altLang="en-US" sz="2500" dirty="0"/>
              <a:t>  </a:t>
            </a:r>
            <a:r>
              <a:rPr lang="en-US" altLang="en-US" sz="2500" dirty="0" err="1"/>
              <a:t>cout</a:t>
            </a:r>
            <a:r>
              <a:rPr lang="en-US" altLang="en-US" sz="2500" dirty="0"/>
              <a:t> &lt;&lt; num  &lt;&lt;  “is even”;</a:t>
            </a:r>
          </a:p>
          <a:p>
            <a:pPr>
              <a:spcBef>
                <a:spcPct val="0"/>
              </a:spcBef>
              <a:buFont typeface="Monotype Sorts" pitchFamily="2" charset="2"/>
              <a:buNone/>
            </a:pPr>
            <a:r>
              <a:rPr lang="en-US" altLang="en-US" sz="2500" b="1" dirty="0">
                <a:solidFill>
                  <a:srgbClr val="00B050"/>
                </a:solidFill>
              </a:rPr>
              <a:t>else</a:t>
            </a:r>
            <a:r>
              <a:rPr lang="en-US" altLang="en-US" sz="2500" dirty="0"/>
              <a:t> </a:t>
            </a:r>
          </a:p>
          <a:p>
            <a:pPr>
              <a:spcBef>
                <a:spcPct val="0"/>
              </a:spcBef>
              <a:buFont typeface="Monotype Sorts" pitchFamily="2" charset="2"/>
              <a:buNone/>
            </a:pPr>
            <a:r>
              <a:rPr lang="en-US" altLang="en-US" sz="2500" dirty="0"/>
              <a:t> </a:t>
            </a:r>
            <a:r>
              <a:rPr lang="en-US" altLang="en-US" sz="2500" dirty="0" err="1"/>
              <a:t>cout</a:t>
            </a:r>
            <a:r>
              <a:rPr lang="en-US" altLang="en-US" sz="2500" dirty="0"/>
              <a:t> &lt;&lt; num  &lt;&lt;  “is odd”;</a:t>
            </a:r>
          </a:p>
          <a:p>
            <a:pPr>
              <a:spcBef>
                <a:spcPct val="0"/>
              </a:spcBef>
              <a:buFont typeface="Monotype Sorts" pitchFamily="2" charset="2"/>
              <a:buNone/>
            </a:pPr>
            <a:endParaRPr lang="en-US" altLang="en-US" sz="2500" dirty="0"/>
          </a:p>
          <a:p>
            <a:pPr>
              <a:spcBef>
                <a:spcPct val="0"/>
              </a:spcBef>
              <a:buFont typeface="Monotype Sorts" pitchFamily="2" charset="2"/>
              <a:buNone/>
            </a:pPr>
            <a:endParaRPr lang="en-US" altLang="en-US" sz="2500" dirty="0"/>
          </a:p>
        </p:txBody>
      </p:sp>
      <p:sp>
        <p:nvSpPr>
          <p:cNvPr id="5" name="Rectangle 3"/>
          <p:cNvSpPr txBox="1">
            <a:spLocks noChangeArrowheads="1"/>
          </p:cNvSpPr>
          <p:nvPr/>
        </p:nvSpPr>
        <p:spPr bwMode="auto">
          <a:xfrm>
            <a:off x="126274" y="4114800"/>
            <a:ext cx="8839200" cy="144292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None/>
            </a:pPr>
            <a:r>
              <a:rPr lang="en-US" altLang="en-US" sz="2500" dirty="0"/>
              <a:t>(num % 2 == 0)?  </a:t>
            </a:r>
            <a:r>
              <a:rPr lang="en-US" altLang="en-US" sz="2500" dirty="0" err="1"/>
              <a:t>cout</a:t>
            </a:r>
            <a:r>
              <a:rPr lang="en-US" altLang="en-US" sz="2500" dirty="0"/>
              <a:t> &lt;&lt; num  &lt;&lt;  " is even" : </a:t>
            </a:r>
            <a:r>
              <a:rPr lang="en-US" altLang="en-US" sz="2500" dirty="0" err="1"/>
              <a:t>cout</a:t>
            </a:r>
            <a:r>
              <a:rPr lang="en-US" altLang="en-US" sz="2500" dirty="0"/>
              <a:t> &lt;&lt; num  &lt;&lt; </a:t>
            </a:r>
          </a:p>
          <a:p>
            <a:pPr>
              <a:spcBef>
                <a:spcPct val="0"/>
              </a:spcBef>
              <a:buNone/>
            </a:pPr>
            <a:r>
              <a:rPr lang="en-US" altLang="en-US" sz="2500" dirty="0"/>
              <a:t>" is odd";</a:t>
            </a:r>
          </a:p>
        </p:txBody>
      </p:sp>
      <p:sp>
        <p:nvSpPr>
          <p:cNvPr id="6" name="Footer Placeholder 6"/>
          <p:cNvSpPr txBox="1">
            <a:spLocks/>
          </p:cNvSpPr>
          <p:nvPr/>
        </p:nvSpPr>
        <p:spPr>
          <a:xfrm>
            <a:off x="1909459" y="6400800"/>
            <a:ext cx="5276849"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Liang, Introduction to Java Programming, 11th Edition, (c) 2018 Pearson Education, Inc. All rights reserved.</a:t>
            </a:r>
          </a:p>
        </p:txBody>
      </p:sp>
      <p:sp>
        <p:nvSpPr>
          <p:cNvPr id="7" name="Title 1"/>
          <p:cNvSpPr txBox="1">
            <a:spLocks/>
          </p:cNvSpPr>
          <p:nvPr/>
        </p:nvSpPr>
        <p:spPr bwMode="auto">
          <a:xfrm>
            <a:off x="152400" y="457200"/>
            <a:ext cx="768096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000" i="1">
                <a:solidFill>
                  <a:schemeClr val="tx2"/>
                </a:solidFill>
                <a:latin typeface="+mj-lt"/>
                <a:ea typeface="+mj-ea"/>
                <a:cs typeface="+mj-cs"/>
              </a:defRPr>
            </a:lvl1pPr>
            <a:lvl2pPr algn="l" rtl="0" eaLnBrk="0" fontAlgn="base" hangingPunct="0">
              <a:spcBef>
                <a:spcPct val="0"/>
              </a:spcBef>
              <a:spcAft>
                <a:spcPct val="0"/>
              </a:spcAft>
              <a:defRPr kumimoji="1" sz="4000" i="1">
                <a:solidFill>
                  <a:schemeClr val="tx2"/>
                </a:solidFill>
                <a:latin typeface="Times New Roman" pitchFamily="18" charset="0"/>
              </a:defRPr>
            </a:lvl2pPr>
            <a:lvl3pPr algn="l" rtl="0" eaLnBrk="0" fontAlgn="base" hangingPunct="0">
              <a:spcBef>
                <a:spcPct val="0"/>
              </a:spcBef>
              <a:spcAft>
                <a:spcPct val="0"/>
              </a:spcAft>
              <a:defRPr kumimoji="1" sz="4000" i="1">
                <a:solidFill>
                  <a:schemeClr val="tx2"/>
                </a:solidFill>
                <a:latin typeface="Times New Roman" pitchFamily="18" charset="0"/>
              </a:defRPr>
            </a:lvl3pPr>
            <a:lvl4pPr algn="l" rtl="0" eaLnBrk="0" fontAlgn="base" hangingPunct="0">
              <a:spcBef>
                <a:spcPct val="0"/>
              </a:spcBef>
              <a:spcAft>
                <a:spcPct val="0"/>
              </a:spcAft>
              <a:defRPr kumimoji="1" sz="4000" i="1">
                <a:solidFill>
                  <a:schemeClr val="tx2"/>
                </a:solidFill>
                <a:latin typeface="Times New Roman" pitchFamily="18" charset="0"/>
              </a:defRPr>
            </a:lvl4pPr>
            <a:lvl5pPr algn="l" rtl="0" eaLnBrk="0" fontAlgn="base" hangingPunct="0">
              <a:spcBef>
                <a:spcPct val="0"/>
              </a:spcBef>
              <a:spcAft>
                <a:spcPct val="0"/>
              </a:spcAft>
              <a:defRPr kumimoji="1" sz="4000" i="1">
                <a:solidFill>
                  <a:schemeClr val="tx2"/>
                </a:solidFill>
                <a:latin typeface="Times New Roman" pitchFamily="18" charset="0"/>
              </a:defRPr>
            </a:lvl5pPr>
            <a:lvl6pPr marL="457200" algn="l" rtl="0" eaLnBrk="0" fontAlgn="base" hangingPunct="0">
              <a:spcBef>
                <a:spcPct val="0"/>
              </a:spcBef>
              <a:spcAft>
                <a:spcPct val="0"/>
              </a:spcAft>
              <a:defRPr kumimoji="1" sz="4000" i="1">
                <a:solidFill>
                  <a:schemeClr val="tx2"/>
                </a:solidFill>
                <a:latin typeface="Times New Roman" pitchFamily="18" charset="0"/>
              </a:defRPr>
            </a:lvl6pPr>
            <a:lvl7pPr marL="914400" algn="l" rtl="0" eaLnBrk="0" fontAlgn="base" hangingPunct="0">
              <a:spcBef>
                <a:spcPct val="0"/>
              </a:spcBef>
              <a:spcAft>
                <a:spcPct val="0"/>
              </a:spcAft>
              <a:defRPr kumimoji="1" sz="4000" i="1">
                <a:solidFill>
                  <a:schemeClr val="tx2"/>
                </a:solidFill>
                <a:latin typeface="Times New Roman" pitchFamily="18" charset="0"/>
              </a:defRPr>
            </a:lvl7pPr>
            <a:lvl8pPr marL="1371600" algn="l" rtl="0" eaLnBrk="0" fontAlgn="base" hangingPunct="0">
              <a:spcBef>
                <a:spcPct val="0"/>
              </a:spcBef>
              <a:spcAft>
                <a:spcPct val="0"/>
              </a:spcAft>
              <a:defRPr kumimoji="1" sz="4000" i="1">
                <a:solidFill>
                  <a:schemeClr val="tx2"/>
                </a:solidFill>
                <a:latin typeface="Times New Roman" pitchFamily="18" charset="0"/>
              </a:defRPr>
            </a:lvl8pPr>
            <a:lvl9pPr marL="1828800" algn="l" rtl="0" eaLnBrk="0" fontAlgn="base" hangingPunct="0">
              <a:spcBef>
                <a:spcPct val="0"/>
              </a:spcBef>
              <a:spcAft>
                <a:spcPct val="0"/>
              </a:spcAft>
              <a:defRPr kumimoji="1" sz="4000" i="1">
                <a:solidFill>
                  <a:schemeClr val="tx2"/>
                </a:solidFill>
                <a:latin typeface="Times New Roman" pitchFamily="18" charset="0"/>
              </a:defRPr>
            </a:lvl9pPr>
          </a:lstStyle>
          <a:p>
            <a:r>
              <a:rPr kumimoji="0" lang="en-US" altLang="en-US" sz="3600" b="1" i="0" kern="1200" dirty="0">
                <a:solidFill>
                  <a:srgbClr val="000000"/>
                </a:solidFill>
              </a:rPr>
              <a:t>Conditional Operators</a:t>
            </a:r>
            <a:endParaRPr lang="en-US" sz="3600" b="1" kern="0" dirty="0"/>
          </a:p>
        </p:txBody>
      </p:sp>
    </p:spTree>
    <p:extLst>
      <p:ext uri="{BB962C8B-B14F-4D97-AF65-F5344CB8AC3E}">
        <p14:creationId xmlns:p14="http://schemas.microsoft.com/office/powerpoint/2010/main" val="935664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2DDF5682-D8FC-4535-B5CE-46BACF4275C6}"/>
              </a:ext>
            </a:extLst>
          </p:cNvPr>
          <p:cNvSpPr txBox="1">
            <a:spLocks noGrp="1"/>
          </p:cNvSpPr>
          <p:nvPr>
            <p:ph type="title"/>
          </p:nvPr>
        </p:nvSpPr>
        <p:spPr>
          <a:xfrm>
            <a:off x="152400" y="304755"/>
            <a:ext cx="8229600" cy="762046"/>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The Conditional Operator in Program 4-22</a:t>
            </a:r>
          </a:p>
        </p:txBody>
      </p:sp>
      <p:pic>
        <p:nvPicPr>
          <p:cNvPr id="106499" name="Picture 2">
            <a:extLst>
              <a:ext uri="{FF2B5EF4-FFF2-40B4-BE49-F238E27FC236}">
                <a16:creationId xmlns:a16="http://schemas.microsoft.com/office/drawing/2014/main" id="{9CBB1EEF-B309-4329-85CA-1A7D87988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078558"/>
            <a:ext cx="5638800" cy="491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99ECB3BF-D2D8-4B4D-91FC-35EB98F89FAA}"/>
              </a:ext>
            </a:extLst>
          </p:cNvPr>
          <p:cNvSpPr txBox="1">
            <a:spLocks noChangeArrowheads="1"/>
          </p:cNvSpPr>
          <p:nvPr/>
        </p:nvSpPr>
        <p:spPr bwMode="auto">
          <a:xfrm>
            <a:off x="457200" y="4214813"/>
            <a:ext cx="82296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104775" indent="0" algn="ctr">
              <a:buSzTx/>
              <a:buFontTx/>
              <a:buNone/>
              <a:defRPr/>
            </a:pPr>
            <a:r>
              <a:rPr lang="en-US" altLang="en-US" sz="3200" dirty="0"/>
              <a:t>The </a:t>
            </a:r>
            <a:r>
              <a:rPr lang="en-US" altLang="en-US" sz="3200" dirty="0">
                <a:latin typeface="Courier New" panose="02070309020205020404" pitchFamily="49" charset="0"/>
                <a:cs typeface="Courier New" panose="02070309020205020404" pitchFamily="49" charset="0"/>
              </a:rPr>
              <a:t>switch</a:t>
            </a:r>
            <a:r>
              <a:rPr lang="en-US" altLang="en-US" sz="3200" dirty="0"/>
              <a:t> Statement</a:t>
            </a:r>
            <a:endParaRPr lang="en-US" altLang="en-US" sz="3200" kern="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5" name="Rectangle 4">
            <a:extLst>
              <a:ext uri="{FF2B5EF4-FFF2-40B4-BE49-F238E27FC236}">
                <a16:creationId xmlns:a16="http://schemas.microsoft.com/office/drawing/2014/main" id="{9CE5E578-6863-4A9E-ABE4-91FE923B68FF}"/>
              </a:ext>
            </a:extLst>
          </p:cNvPr>
          <p:cNvSpPr txBox="1">
            <a:spLocks noChangeArrowheads="1"/>
          </p:cNvSpPr>
          <p:nvPr/>
        </p:nvSpPr>
        <p:spPr bwMode="auto">
          <a:xfrm>
            <a:off x="466725" y="2332038"/>
            <a:ext cx="82296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defPPr marR="0" lvl="0" algn="l" rtl="0">
              <a:lnSpc>
                <a:spcPct val="100000"/>
              </a:lnSpc>
              <a:spcBef>
                <a:spcPts val="0"/>
              </a:spcBef>
              <a:spcAft>
                <a:spcPts val="0"/>
              </a:spcAft>
            </a:defPPr>
            <a:lvl1pPr marL="0" marR="0" lvl="0" indent="0" algn="l" rtl="0" eaLnBrk="0" fontAlgn="base" hangingPunct="0">
              <a:lnSpc>
                <a:spcPct val="100000"/>
              </a:lnSpc>
              <a:spcBef>
                <a:spcPts val="0"/>
              </a:spcBef>
              <a:spcAft>
                <a:spcPct val="0"/>
              </a:spcAft>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2pPr>
            <a:lvl3pPr lvl="2"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3pPr>
            <a:lvl4pPr lvl="3"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4pPr>
            <a:lvl5pPr lvl="4"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lvl="5"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lvl="6"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lvl="7"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lvl="8"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spcBef>
                <a:spcPct val="0"/>
              </a:spcBef>
              <a:buFont typeface="Times New Roman" panose="02020603050405020304" pitchFamily="18" charset="0"/>
              <a:buNone/>
              <a:defRPr/>
            </a:pPr>
            <a:r>
              <a:rPr lang="en-US" altLang="en-US" sz="8000" kern="0" dirty="0">
                <a:latin typeface="Times New Roman" panose="02020603050405020304" pitchFamily="18" charset="0"/>
                <a:cs typeface="Times New Roman" panose="02020603050405020304" pitchFamily="18" charset="0"/>
                <a:sym typeface="Times New Roman" panose="02020603050405020304" pitchFamily="18" charset="0"/>
              </a:rPr>
              <a:t>4.14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a:extLst>
              <a:ext uri="{FF2B5EF4-FFF2-40B4-BE49-F238E27FC236}">
                <a16:creationId xmlns:a16="http://schemas.microsoft.com/office/drawing/2014/main" id="{5CB10CE2-ED07-4469-AE10-9B9707EAD47D}"/>
              </a:ext>
            </a:extLst>
          </p:cNvPr>
          <p:cNvSpPr txBox="1">
            <a:spLocks noGrp="1"/>
          </p:cNvSpPr>
          <p:nvPr>
            <p:ph type="title"/>
          </p:nvPr>
        </p:nvSpPr>
        <p:spPr>
          <a:xfrm>
            <a:off x="228600" y="685800"/>
            <a:ext cx="8229600" cy="109855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The </a:t>
            </a:r>
            <a:r>
              <a:rPr lang="en-US" altLang="en-US"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switch</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Statement</a:t>
            </a:r>
          </a:p>
        </p:txBody>
      </p:sp>
      <p:sp>
        <p:nvSpPr>
          <p:cNvPr id="68611" name="Content Placeholder 2">
            <a:extLst>
              <a:ext uri="{FF2B5EF4-FFF2-40B4-BE49-F238E27FC236}">
                <a16:creationId xmlns:a16="http://schemas.microsoft.com/office/drawing/2014/main" id="{C244A145-B99F-4E1F-97C5-6CE332925084}"/>
              </a:ext>
            </a:extLst>
          </p:cNvPr>
          <p:cNvSpPr>
            <a:spLocks noGrp="1" noChangeArrowheads="1"/>
          </p:cNvSpPr>
          <p:nvPr>
            <p:ph type="body" idx="1"/>
          </p:nvPr>
        </p:nvSpPr>
        <p:spPr>
          <a:xfrm>
            <a:off x="533400" y="2057400"/>
            <a:ext cx="8229600" cy="4525962"/>
          </a:xfrm>
        </p:spPr>
        <p:txBody>
          <a:bodyPr/>
          <a:lstStyle/>
          <a:p>
            <a:pPr marL="525463" indent="-423863">
              <a:defRPr/>
            </a:pPr>
            <a:r>
              <a:rPr lang="en-US" altLang="en-US" sz="2800" dirty="0"/>
              <a:t>Used to select among statements from several alternatives</a:t>
            </a:r>
          </a:p>
          <a:p>
            <a:pPr marL="525463" indent="-423863">
              <a:defRPr/>
            </a:pPr>
            <a:endParaRPr lang="en-US" altLang="en-US" sz="2800" dirty="0"/>
          </a:p>
          <a:p>
            <a:pPr marL="525463" indent="-423863">
              <a:defRPr/>
            </a:pPr>
            <a:r>
              <a:rPr lang="en-US" altLang="en-US" sz="2800" dirty="0"/>
              <a:t>In some cases, can be used instead of </a:t>
            </a:r>
            <a:r>
              <a:rPr lang="en-US" altLang="en-US" sz="2800" dirty="0">
                <a:latin typeface="Courier New" panose="02070309020205020404" pitchFamily="49" charset="0"/>
              </a:rPr>
              <a:t>if/else if</a:t>
            </a:r>
            <a:r>
              <a:rPr lang="en-US" altLang="en-US" sz="2800" dirty="0"/>
              <a:t> statements</a:t>
            </a:r>
          </a:p>
          <a:p>
            <a:pPr>
              <a:defRPr/>
            </a:pPr>
            <a:endParaRPr lang="en-US" alt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0" y="-2080"/>
            <a:ext cx="9144000" cy="840280"/>
            <a:chOff x="0" y="-2080"/>
            <a:chExt cx="9144000" cy="840280"/>
          </a:xfrm>
        </p:grpSpPr>
        <p:sp>
          <p:nvSpPr>
            <p:cNvPr id="12" name="Rectangle 11"/>
            <p:cNvSpPr/>
            <p:nvPr/>
          </p:nvSpPr>
          <p:spPr>
            <a:xfrm>
              <a:off x="685800" y="0"/>
              <a:ext cx="8458200" cy="297671"/>
            </a:xfrm>
            <a:prstGeom prst="rect">
              <a:avLst/>
            </a:prstGeom>
            <a:solidFill>
              <a:srgbClr val="008A00"/>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imes New Roman"/>
                <a:ea typeface="+mn-ea"/>
                <a:cs typeface="+mn-cs"/>
              </a:endParaRPr>
            </a:p>
          </p:txBody>
        </p:sp>
        <p:sp>
          <p:nvSpPr>
            <p:cNvPr id="18" name="Chevron 7"/>
            <p:cNvSpPr/>
            <p:nvPr/>
          </p:nvSpPr>
          <p:spPr>
            <a:xfrm rot="16200000">
              <a:off x="-77240" y="75160"/>
              <a:ext cx="840280" cy="685800"/>
            </a:xfrm>
            <a:custGeom>
              <a:avLst/>
              <a:gdLst>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659435"/>
                <a:gd name="connsiteY0" fmla="*/ 0 h 684208"/>
                <a:gd name="connsiteX1" fmla="*/ 1633214 w 1659435"/>
                <a:gd name="connsiteY1" fmla="*/ 0 h 684208"/>
                <a:gd name="connsiteX2" fmla="*/ 1659435 w 1659435"/>
                <a:gd name="connsiteY2" fmla="*/ 325479 h 684208"/>
                <a:gd name="connsiteX3" fmla="*/ 1633214 w 1659435"/>
                <a:gd name="connsiteY3" fmla="*/ 684208 h 684208"/>
                <a:gd name="connsiteX4" fmla="*/ 0 w 1659435"/>
                <a:gd name="connsiteY4" fmla="*/ 684208 h 684208"/>
                <a:gd name="connsiteX5" fmla="*/ 342104 w 1659435"/>
                <a:gd name="connsiteY5" fmla="*/ 342104 h 684208"/>
                <a:gd name="connsiteX6" fmla="*/ 0 w 1659435"/>
                <a:gd name="connsiteY6" fmla="*/ 0 h 684208"/>
                <a:gd name="connsiteX0" fmla="*/ 0 w 1633214"/>
                <a:gd name="connsiteY0" fmla="*/ 0 h 684208"/>
                <a:gd name="connsiteX1" fmla="*/ 1633214 w 1633214"/>
                <a:gd name="connsiteY1" fmla="*/ 0 h 684208"/>
                <a:gd name="connsiteX2" fmla="*/ 1617869 w 1633214"/>
                <a:gd name="connsiteY2" fmla="*/ 325482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 name="connsiteX0" fmla="*/ 0 w 1633214"/>
                <a:gd name="connsiteY0" fmla="*/ 0 h 684208"/>
                <a:gd name="connsiteX1" fmla="*/ 1633214 w 1633214"/>
                <a:gd name="connsiteY1" fmla="*/ 0 h 684208"/>
                <a:gd name="connsiteX2" fmla="*/ 1626180 w 1633214"/>
                <a:gd name="connsiteY2" fmla="*/ 350420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3214" h="684208">
                  <a:moveTo>
                    <a:pt x="0" y="0"/>
                  </a:moveTo>
                  <a:lnTo>
                    <a:pt x="1633214" y="0"/>
                  </a:lnTo>
                  <a:lnTo>
                    <a:pt x="1626180" y="350420"/>
                  </a:lnTo>
                  <a:lnTo>
                    <a:pt x="1633214" y="684208"/>
                  </a:lnTo>
                  <a:lnTo>
                    <a:pt x="0" y="684208"/>
                  </a:lnTo>
                  <a:lnTo>
                    <a:pt x="342104" y="342104"/>
                  </a:lnTo>
                  <a:lnTo>
                    <a:pt x="0" y="0"/>
                  </a:lnTo>
                  <a:close/>
                </a:path>
              </a:pathLst>
            </a:custGeom>
            <a:solidFill>
              <a:srgbClr val="D76213"/>
            </a:solidFill>
            <a:ln w="12700" cap="flat" cmpd="sng" algn="ctr">
              <a:solidFill>
                <a:srgbClr val="ED7D31">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p:cNvSpPr>
            <a:spLocks noGrp="1"/>
          </p:cNvSpPr>
          <p:nvPr>
            <p:ph type="title"/>
          </p:nvPr>
        </p:nvSpPr>
        <p:spPr>
          <a:xfrm>
            <a:off x="15240" y="541611"/>
            <a:ext cx="7680960" cy="1143000"/>
          </a:xfrm>
        </p:spPr>
        <p:txBody>
          <a:bodyPr/>
          <a:lstStyle/>
          <a:p>
            <a:r>
              <a:rPr kumimoji="0" lang="en-US" altLang="en-US" sz="3600" b="1" i="0" kern="1200" dirty="0">
                <a:solidFill>
                  <a:srgbClr val="000000"/>
                </a:solidFill>
              </a:rPr>
              <a:t>switch Statements</a:t>
            </a:r>
            <a:endParaRPr lang="en-US" sz="3600" b="1" dirty="0"/>
          </a:p>
        </p:txBody>
      </p:sp>
      <p:sp>
        <p:nvSpPr>
          <p:cNvPr id="11" name="Rectangle 9"/>
          <p:cNvSpPr txBox="1">
            <a:spLocks noChangeArrowheads="1"/>
          </p:cNvSpPr>
          <p:nvPr/>
        </p:nvSpPr>
        <p:spPr bwMode="auto">
          <a:xfrm>
            <a:off x="568017" y="1626131"/>
            <a:ext cx="7714275" cy="39014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65000"/>
              <a:buFont typeface="Monotype Sorts" pitchFamily="2" charset="2"/>
              <a:buChar char="v"/>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9933"/>
              </a:buClr>
              <a:buSzPct val="70000"/>
              <a:buChar char="–"/>
              <a:defRPr kumimoji="1" sz="2800">
                <a:solidFill>
                  <a:schemeClr val="tx1"/>
                </a:solidFill>
                <a:latin typeface="+mn-lt"/>
              </a:defRPr>
            </a:lvl2pPr>
            <a:lvl3pPr marL="1143000" indent="-228600" algn="l" rtl="0" eaLnBrk="0" fontAlgn="base" hangingPunct="0">
              <a:spcBef>
                <a:spcPct val="20000"/>
              </a:spcBef>
              <a:spcAft>
                <a:spcPct val="0"/>
              </a:spcAft>
              <a:buClr>
                <a:srgbClr val="FFFF00"/>
              </a:buClr>
              <a:buSzPct val="70000"/>
              <a:buFont typeface="Monotype Sorts" pitchFamily="2" charset="2"/>
              <a:buChar char="u"/>
              <a:defRPr kumimoji="1" sz="2400">
                <a:solidFill>
                  <a:schemeClr val="tx1"/>
                </a:solidFill>
                <a:latin typeface="+mn-lt"/>
              </a:defRPr>
            </a:lvl3pPr>
            <a:lvl4pPr marL="1600200" indent="-228600" algn="l" rtl="0" eaLnBrk="0" fontAlgn="base" hangingPunct="0">
              <a:spcBef>
                <a:spcPct val="20000"/>
              </a:spcBef>
              <a:spcAft>
                <a:spcPct val="0"/>
              </a:spcAft>
              <a:buClr>
                <a:srgbClr val="FF0000"/>
              </a:buClr>
              <a:buSzPct val="70000"/>
              <a:buChar char="–"/>
              <a:defRPr kumimoji="1" sz="2000">
                <a:solidFill>
                  <a:schemeClr val="tx1"/>
                </a:solidFill>
                <a:latin typeface="+mn-lt"/>
              </a:defRPr>
            </a:lvl4pPr>
            <a:lvl5pPr marL="2057400" indent="-228600" algn="l" rtl="0" eaLnBrk="0" fontAlgn="base" hangingPunct="0">
              <a:spcBef>
                <a:spcPct val="20000"/>
              </a:spcBef>
              <a:spcAft>
                <a:spcPct val="0"/>
              </a:spcAft>
              <a:buClr>
                <a:srgbClr val="FF9933"/>
              </a:buClr>
              <a:buSzPct val="70000"/>
              <a:buChar char="•"/>
              <a:defRPr kumimoji="1" sz="2000">
                <a:solidFill>
                  <a:schemeClr val="tx1"/>
                </a:solidFill>
                <a:latin typeface="+mn-lt"/>
              </a:defRPr>
            </a:lvl5pPr>
            <a:lvl6pPr marL="2514600" indent="-228600" algn="l" rtl="0" eaLnBrk="0" fontAlgn="base" hangingPunct="0">
              <a:spcBef>
                <a:spcPct val="20000"/>
              </a:spcBef>
              <a:spcAft>
                <a:spcPct val="0"/>
              </a:spcAft>
              <a:buClr>
                <a:srgbClr val="FF9933"/>
              </a:buClr>
              <a:buSzPct val="70000"/>
              <a:buChar char="•"/>
              <a:defRPr kumimoji="1" sz="2000">
                <a:solidFill>
                  <a:schemeClr val="tx1"/>
                </a:solidFill>
                <a:latin typeface="+mn-lt"/>
              </a:defRPr>
            </a:lvl6pPr>
            <a:lvl7pPr marL="2971800" indent="-228600" algn="l" rtl="0" eaLnBrk="0" fontAlgn="base" hangingPunct="0">
              <a:spcBef>
                <a:spcPct val="20000"/>
              </a:spcBef>
              <a:spcAft>
                <a:spcPct val="0"/>
              </a:spcAft>
              <a:buClr>
                <a:srgbClr val="FF9933"/>
              </a:buClr>
              <a:buSzPct val="70000"/>
              <a:buChar char="•"/>
              <a:defRPr kumimoji="1" sz="2000">
                <a:solidFill>
                  <a:schemeClr val="tx1"/>
                </a:solidFill>
                <a:latin typeface="+mn-lt"/>
              </a:defRPr>
            </a:lvl7pPr>
            <a:lvl8pPr marL="3429000" indent="-228600" algn="l" rtl="0" eaLnBrk="0" fontAlgn="base" hangingPunct="0">
              <a:spcBef>
                <a:spcPct val="20000"/>
              </a:spcBef>
              <a:spcAft>
                <a:spcPct val="0"/>
              </a:spcAft>
              <a:buClr>
                <a:srgbClr val="FF9933"/>
              </a:buClr>
              <a:buSzPct val="70000"/>
              <a:buChar char="•"/>
              <a:defRPr kumimoji="1" sz="2000">
                <a:solidFill>
                  <a:schemeClr val="tx1"/>
                </a:solidFill>
                <a:latin typeface="+mn-lt"/>
              </a:defRPr>
            </a:lvl8pPr>
            <a:lvl9pPr marL="3886200" indent="-228600" algn="l" rtl="0" eaLnBrk="0" fontAlgn="base" hangingPunct="0">
              <a:spcBef>
                <a:spcPct val="20000"/>
              </a:spcBef>
              <a:spcAft>
                <a:spcPct val="0"/>
              </a:spcAft>
              <a:buClr>
                <a:srgbClr val="FF9933"/>
              </a:buClr>
              <a:buSzPct val="70000"/>
              <a:buChar char="•"/>
              <a:defRPr kumimoji="1" sz="2000">
                <a:solidFill>
                  <a:schemeClr val="tx1"/>
                </a:solidFill>
                <a:latin typeface="+mn-lt"/>
              </a:defRPr>
            </a:lvl9pPr>
          </a:lstStyle>
          <a:p>
            <a:pPr>
              <a:lnSpc>
                <a:spcPct val="90000"/>
              </a:lnSpc>
              <a:buClr>
                <a:srgbClr val="D76213"/>
              </a:buClr>
              <a:buFont typeface="Wingdings" panose="05000000000000000000" pitchFamily="2" charset="2"/>
              <a:buChar char="v"/>
              <a:defRPr/>
            </a:pPr>
            <a:r>
              <a:rPr lang="en-US" sz="2500" kern="0" dirty="0">
                <a:cs typeface="Courier New" pitchFamily="49" charset="0"/>
              </a:rPr>
              <a:t>Syntax for switch statement</a:t>
            </a:r>
          </a:p>
          <a:p>
            <a:pPr marL="0" indent="0">
              <a:lnSpc>
                <a:spcPct val="90000"/>
              </a:lnSpc>
              <a:buFont typeface="Monotype Sorts" pitchFamily="2" charset="2"/>
              <a:buNone/>
              <a:defRPr/>
            </a:pPr>
            <a:endParaRPr lang="en-US" sz="2000" b="1" kern="0" dirty="0">
              <a:solidFill>
                <a:srgbClr val="00B050"/>
              </a:solidFill>
              <a:cs typeface="Courier New" pitchFamily="49" charset="0"/>
            </a:endParaRPr>
          </a:p>
        </p:txBody>
      </p:sp>
      <p:sp>
        <p:nvSpPr>
          <p:cNvPr id="4" name="TextBox 3"/>
          <p:cNvSpPr txBox="1"/>
          <p:nvPr/>
        </p:nvSpPr>
        <p:spPr>
          <a:xfrm>
            <a:off x="546246" y="2041145"/>
            <a:ext cx="7543800" cy="4359655"/>
          </a:xfrm>
          <a:prstGeom prst="rect">
            <a:avLst/>
          </a:prstGeom>
          <a:noFill/>
          <a:ln w="28575">
            <a:solidFill>
              <a:srgbClr val="D76213"/>
            </a:solidFill>
          </a:ln>
        </p:spPr>
        <p:txBody>
          <a:bodyPr wrap="square" rtlCol="0">
            <a:spAutoFit/>
          </a:bodyPr>
          <a:lstStyle/>
          <a:p>
            <a:pPr>
              <a:lnSpc>
                <a:spcPct val="90000"/>
              </a:lnSpc>
              <a:defRPr/>
            </a:pPr>
            <a:r>
              <a:rPr lang="en-US" sz="2300" b="1" kern="0" dirty="0">
                <a:solidFill>
                  <a:srgbClr val="00B050"/>
                </a:solidFill>
                <a:cs typeface="Courier New" pitchFamily="49" charset="0"/>
              </a:rPr>
              <a:t>switch </a:t>
            </a:r>
            <a:r>
              <a:rPr lang="en-US" sz="2300" kern="0" dirty="0">
                <a:solidFill>
                  <a:schemeClr val="accent4"/>
                </a:solidFill>
                <a:cs typeface="Courier New" pitchFamily="49" charset="0"/>
              </a:rPr>
              <a:t>(switch-expression) {</a:t>
            </a:r>
            <a:endParaRPr lang="en-US" sz="2300" kern="0" dirty="0">
              <a:solidFill>
                <a:schemeClr val="accent4"/>
              </a:solidFill>
              <a:cs typeface="Times New Roman" pitchFamily="18" charset="0"/>
            </a:endParaRPr>
          </a:p>
          <a:p>
            <a:pPr>
              <a:lnSpc>
                <a:spcPct val="90000"/>
              </a:lnSpc>
              <a:defRPr/>
            </a:pPr>
            <a:r>
              <a:rPr lang="en-US" sz="2300" kern="0" dirty="0">
                <a:solidFill>
                  <a:schemeClr val="accent4"/>
                </a:solidFill>
                <a:cs typeface="Times New Roman" pitchFamily="18" charset="0"/>
              </a:rPr>
              <a:t>     </a:t>
            </a:r>
            <a:r>
              <a:rPr lang="en-US" sz="2300" b="1" kern="0" dirty="0">
                <a:solidFill>
                  <a:srgbClr val="00B050"/>
                </a:solidFill>
                <a:cs typeface="Times New Roman" pitchFamily="18" charset="0"/>
              </a:rPr>
              <a:t>case</a:t>
            </a:r>
            <a:r>
              <a:rPr lang="en-US" sz="2300" kern="0" dirty="0">
                <a:solidFill>
                  <a:schemeClr val="accent4"/>
                </a:solidFill>
                <a:cs typeface="Times New Roman" pitchFamily="18" charset="0"/>
              </a:rPr>
              <a:t> value1: statement(s) 1;</a:t>
            </a:r>
          </a:p>
          <a:p>
            <a:pPr>
              <a:lnSpc>
                <a:spcPct val="90000"/>
              </a:lnSpc>
              <a:defRPr/>
            </a:pPr>
            <a:r>
              <a:rPr lang="en-US" sz="2300" kern="0" dirty="0">
                <a:solidFill>
                  <a:schemeClr val="accent4"/>
                </a:solidFill>
                <a:cs typeface="Times New Roman" pitchFamily="18" charset="0"/>
              </a:rPr>
              <a:t>	</a:t>
            </a:r>
            <a:r>
              <a:rPr lang="en-US" sz="2300" b="1" kern="0" dirty="0">
                <a:solidFill>
                  <a:srgbClr val="00B050"/>
                </a:solidFill>
                <a:cs typeface="Times New Roman" pitchFamily="18" charset="0"/>
              </a:rPr>
              <a:t>break</a:t>
            </a:r>
            <a:r>
              <a:rPr lang="en-US" sz="2300" kern="0" dirty="0">
                <a:solidFill>
                  <a:schemeClr val="accent4"/>
                </a:solidFill>
                <a:cs typeface="Times New Roman" pitchFamily="18" charset="0"/>
              </a:rPr>
              <a:t>;</a:t>
            </a:r>
          </a:p>
          <a:p>
            <a:pPr>
              <a:lnSpc>
                <a:spcPct val="90000"/>
              </a:lnSpc>
              <a:defRPr/>
            </a:pPr>
            <a:r>
              <a:rPr lang="en-US" sz="2300" kern="0" dirty="0">
                <a:solidFill>
                  <a:schemeClr val="accent4"/>
                </a:solidFill>
                <a:cs typeface="Times New Roman" pitchFamily="18" charset="0"/>
              </a:rPr>
              <a:t>     </a:t>
            </a:r>
            <a:r>
              <a:rPr lang="en-US" sz="2300" b="1" kern="0" dirty="0">
                <a:solidFill>
                  <a:srgbClr val="00B050"/>
                </a:solidFill>
                <a:cs typeface="Times New Roman" pitchFamily="18" charset="0"/>
              </a:rPr>
              <a:t>case</a:t>
            </a:r>
            <a:r>
              <a:rPr lang="en-US" sz="2300" kern="0" dirty="0">
                <a:solidFill>
                  <a:schemeClr val="accent4"/>
                </a:solidFill>
                <a:cs typeface="Times New Roman" pitchFamily="18" charset="0"/>
              </a:rPr>
              <a:t> value2: statement(s) 2;</a:t>
            </a:r>
          </a:p>
          <a:p>
            <a:pPr>
              <a:lnSpc>
                <a:spcPct val="90000"/>
              </a:lnSpc>
              <a:defRPr/>
            </a:pPr>
            <a:r>
              <a:rPr lang="en-US" sz="2300" kern="0" dirty="0">
                <a:solidFill>
                  <a:schemeClr val="accent4"/>
                </a:solidFill>
                <a:cs typeface="Times New Roman" pitchFamily="18" charset="0"/>
              </a:rPr>
              <a:t>	</a:t>
            </a:r>
            <a:r>
              <a:rPr lang="en-US" sz="2300" b="1" kern="0" dirty="0">
                <a:solidFill>
                  <a:srgbClr val="00B050"/>
                </a:solidFill>
                <a:cs typeface="Times New Roman" pitchFamily="18" charset="0"/>
              </a:rPr>
              <a:t>break</a:t>
            </a:r>
            <a:r>
              <a:rPr lang="en-US" sz="2300" kern="0" dirty="0">
                <a:solidFill>
                  <a:schemeClr val="accent4"/>
                </a:solidFill>
                <a:cs typeface="Times New Roman" pitchFamily="18" charset="0"/>
              </a:rPr>
              <a:t>;</a:t>
            </a:r>
          </a:p>
          <a:p>
            <a:pPr>
              <a:lnSpc>
                <a:spcPct val="90000"/>
              </a:lnSpc>
              <a:defRPr/>
            </a:pPr>
            <a:r>
              <a:rPr lang="en-US" sz="2300" kern="0" dirty="0">
                <a:solidFill>
                  <a:schemeClr val="accent4"/>
                </a:solidFill>
                <a:cs typeface="Times New Roman" pitchFamily="18" charset="0"/>
              </a:rPr>
              <a:t>     ….</a:t>
            </a:r>
          </a:p>
          <a:p>
            <a:pPr>
              <a:lnSpc>
                <a:spcPct val="90000"/>
              </a:lnSpc>
              <a:defRPr/>
            </a:pPr>
            <a:r>
              <a:rPr lang="en-US" sz="2300" kern="0" dirty="0">
                <a:solidFill>
                  <a:schemeClr val="accent4"/>
                </a:solidFill>
                <a:cs typeface="Times New Roman" pitchFamily="18" charset="0"/>
              </a:rPr>
              <a:t>      </a:t>
            </a:r>
            <a:r>
              <a:rPr lang="en-US" sz="2300" b="1" kern="0" dirty="0">
                <a:solidFill>
                  <a:srgbClr val="00B050"/>
                </a:solidFill>
                <a:cs typeface="Times New Roman" pitchFamily="18" charset="0"/>
              </a:rPr>
              <a:t>case</a:t>
            </a:r>
            <a:r>
              <a:rPr lang="en-US" sz="2300" kern="0" dirty="0">
                <a:solidFill>
                  <a:schemeClr val="accent4"/>
                </a:solidFill>
                <a:cs typeface="Times New Roman" pitchFamily="18" charset="0"/>
              </a:rPr>
              <a:t> </a:t>
            </a:r>
            <a:r>
              <a:rPr lang="en-US" sz="2300" kern="0" dirty="0" err="1">
                <a:solidFill>
                  <a:schemeClr val="accent4"/>
                </a:solidFill>
                <a:cs typeface="Times New Roman" pitchFamily="18" charset="0"/>
              </a:rPr>
              <a:t>valueN</a:t>
            </a:r>
            <a:r>
              <a:rPr lang="en-US" sz="2300" kern="0" dirty="0">
                <a:solidFill>
                  <a:schemeClr val="accent4"/>
                </a:solidFill>
                <a:cs typeface="Times New Roman" pitchFamily="18" charset="0"/>
              </a:rPr>
              <a:t>: statement(s) N;</a:t>
            </a:r>
          </a:p>
          <a:p>
            <a:pPr>
              <a:lnSpc>
                <a:spcPct val="90000"/>
              </a:lnSpc>
              <a:defRPr/>
            </a:pPr>
            <a:r>
              <a:rPr lang="en-US" sz="2300" kern="0" dirty="0">
                <a:solidFill>
                  <a:schemeClr val="accent4"/>
                </a:solidFill>
                <a:cs typeface="Times New Roman" pitchFamily="18" charset="0"/>
              </a:rPr>
              <a:t>	</a:t>
            </a:r>
            <a:r>
              <a:rPr lang="en-US" sz="2300" b="1" kern="0" dirty="0">
                <a:solidFill>
                  <a:srgbClr val="00B050"/>
                </a:solidFill>
                <a:cs typeface="Times New Roman" pitchFamily="18" charset="0"/>
              </a:rPr>
              <a:t>break</a:t>
            </a:r>
            <a:r>
              <a:rPr lang="en-US" sz="2300" kern="0" dirty="0">
                <a:solidFill>
                  <a:schemeClr val="accent4"/>
                </a:solidFill>
                <a:cs typeface="Times New Roman" pitchFamily="18" charset="0"/>
              </a:rPr>
              <a:t>;</a:t>
            </a:r>
          </a:p>
          <a:p>
            <a:pPr>
              <a:lnSpc>
                <a:spcPct val="90000"/>
              </a:lnSpc>
              <a:defRPr/>
            </a:pPr>
            <a:r>
              <a:rPr lang="en-US" altLang="en-US" sz="2400" b="1" kern="0" dirty="0">
                <a:solidFill>
                  <a:srgbClr val="00B050"/>
                </a:solidFill>
                <a:cs typeface="Times New Roman" panose="02020603050405020304" pitchFamily="18" charset="0"/>
              </a:rPr>
              <a:t>     default</a:t>
            </a:r>
            <a:r>
              <a:rPr lang="en-US" altLang="en-US" sz="2400" kern="0" dirty="0">
                <a:cs typeface="Times New Roman" panose="02020603050405020304" pitchFamily="18" charset="0"/>
              </a:rPr>
              <a:t>: </a:t>
            </a:r>
            <a:r>
              <a:rPr lang="en-US" altLang="en-US" sz="2400" kern="0" dirty="0" err="1">
                <a:cs typeface="Times New Roman" panose="02020603050405020304" pitchFamily="18" charset="0"/>
              </a:rPr>
              <a:t>cout</a:t>
            </a:r>
            <a:r>
              <a:rPr lang="en-US" altLang="en-US" sz="2400" kern="0" dirty="0">
                <a:cs typeface="Times New Roman" panose="02020603050405020304" pitchFamily="18" charset="0"/>
              </a:rPr>
              <a:t> &lt;&lt; "Errors: invalid status";</a:t>
            </a:r>
          </a:p>
          <a:p>
            <a:pPr>
              <a:lnSpc>
                <a:spcPct val="90000"/>
              </a:lnSpc>
              <a:defRPr/>
            </a:pPr>
            <a:endParaRPr lang="en-US" sz="2300" kern="0" dirty="0">
              <a:solidFill>
                <a:schemeClr val="accent4"/>
              </a:solidFill>
              <a:cs typeface="Times New Roman" pitchFamily="18" charset="0"/>
            </a:endParaRPr>
          </a:p>
          <a:p>
            <a:pPr>
              <a:lnSpc>
                <a:spcPct val="90000"/>
              </a:lnSpc>
              <a:defRPr/>
            </a:pPr>
            <a:r>
              <a:rPr lang="en-US" sz="2300" kern="0" dirty="0">
                <a:solidFill>
                  <a:schemeClr val="accent4"/>
                </a:solidFill>
                <a:cs typeface="Courier New" pitchFamily="49" charset="0"/>
              </a:rPr>
              <a:t>}</a:t>
            </a:r>
          </a:p>
          <a:p>
            <a:pPr>
              <a:lnSpc>
                <a:spcPct val="90000"/>
              </a:lnSpc>
              <a:defRPr/>
            </a:pP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See example: SwitchDemo.cpp </a:t>
            </a:r>
            <a:r>
              <a:rPr lang="en-US" altLang="en-US" sz="2400" dirty="0">
                <a:solidFill>
                  <a:srgbClr val="FF0000"/>
                </a:solidFill>
                <a:latin typeface="Arial" panose="020B0604020202020204" pitchFamily="34" charset="0"/>
                <a:cs typeface="Arial" panose="020B0604020202020204" pitchFamily="34" charset="0"/>
                <a:sym typeface="Arial" panose="020B0604020202020204" pitchFamily="34" charset="0"/>
              </a:rPr>
              <a:t>w5</a:t>
            </a:r>
          </a:p>
          <a:p>
            <a:pPr>
              <a:lnSpc>
                <a:spcPct val="90000"/>
              </a:lnSpc>
              <a:defRPr/>
            </a:pPr>
            <a:endParaRPr lang="en-US" sz="2300" kern="0" dirty="0">
              <a:solidFill>
                <a:schemeClr val="accent4"/>
              </a:solidFill>
              <a:cs typeface="Courier New" pitchFamily="49" charset="0"/>
            </a:endParaRPr>
          </a:p>
        </p:txBody>
      </p:sp>
    </p:spTree>
    <p:extLst>
      <p:ext uri="{BB962C8B-B14F-4D97-AF65-F5344CB8AC3E}">
        <p14:creationId xmlns:p14="http://schemas.microsoft.com/office/powerpoint/2010/main" val="1923052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0" y="-2080"/>
            <a:ext cx="9144000" cy="840280"/>
            <a:chOff x="0" y="-2080"/>
            <a:chExt cx="9144000" cy="840280"/>
          </a:xfrm>
        </p:grpSpPr>
        <p:sp>
          <p:nvSpPr>
            <p:cNvPr id="12" name="Rectangle 11"/>
            <p:cNvSpPr/>
            <p:nvPr/>
          </p:nvSpPr>
          <p:spPr>
            <a:xfrm>
              <a:off x="685800" y="0"/>
              <a:ext cx="8458200" cy="297671"/>
            </a:xfrm>
            <a:prstGeom prst="rect">
              <a:avLst/>
            </a:prstGeom>
            <a:solidFill>
              <a:srgbClr val="008A00"/>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imes New Roman"/>
                <a:ea typeface="+mn-ea"/>
                <a:cs typeface="+mn-cs"/>
              </a:endParaRPr>
            </a:p>
          </p:txBody>
        </p:sp>
        <p:sp>
          <p:nvSpPr>
            <p:cNvPr id="18" name="Chevron 7"/>
            <p:cNvSpPr/>
            <p:nvPr/>
          </p:nvSpPr>
          <p:spPr>
            <a:xfrm rot="16200000">
              <a:off x="-77240" y="75160"/>
              <a:ext cx="840280" cy="685800"/>
            </a:xfrm>
            <a:custGeom>
              <a:avLst/>
              <a:gdLst>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659435"/>
                <a:gd name="connsiteY0" fmla="*/ 0 h 684208"/>
                <a:gd name="connsiteX1" fmla="*/ 1633214 w 1659435"/>
                <a:gd name="connsiteY1" fmla="*/ 0 h 684208"/>
                <a:gd name="connsiteX2" fmla="*/ 1659435 w 1659435"/>
                <a:gd name="connsiteY2" fmla="*/ 325479 h 684208"/>
                <a:gd name="connsiteX3" fmla="*/ 1633214 w 1659435"/>
                <a:gd name="connsiteY3" fmla="*/ 684208 h 684208"/>
                <a:gd name="connsiteX4" fmla="*/ 0 w 1659435"/>
                <a:gd name="connsiteY4" fmla="*/ 684208 h 684208"/>
                <a:gd name="connsiteX5" fmla="*/ 342104 w 1659435"/>
                <a:gd name="connsiteY5" fmla="*/ 342104 h 684208"/>
                <a:gd name="connsiteX6" fmla="*/ 0 w 1659435"/>
                <a:gd name="connsiteY6" fmla="*/ 0 h 684208"/>
                <a:gd name="connsiteX0" fmla="*/ 0 w 1633214"/>
                <a:gd name="connsiteY0" fmla="*/ 0 h 684208"/>
                <a:gd name="connsiteX1" fmla="*/ 1633214 w 1633214"/>
                <a:gd name="connsiteY1" fmla="*/ 0 h 684208"/>
                <a:gd name="connsiteX2" fmla="*/ 1617869 w 1633214"/>
                <a:gd name="connsiteY2" fmla="*/ 325482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 name="connsiteX0" fmla="*/ 0 w 1633214"/>
                <a:gd name="connsiteY0" fmla="*/ 0 h 684208"/>
                <a:gd name="connsiteX1" fmla="*/ 1633214 w 1633214"/>
                <a:gd name="connsiteY1" fmla="*/ 0 h 684208"/>
                <a:gd name="connsiteX2" fmla="*/ 1626180 w 1633214"/>
                <a:gd name="connsiteY2" fmla="*/ 350420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3214" h="684208">
                  <a:moveTo>
                    <a:pt x="0" y="0"/>
                  </a:moveTo>
                  <a:lnTo>
                    <a:pt x="1633214" y="0"/>
                  </a:lnTo>
                  <a:lnTo>
                    <a:pt x="1626180" y="350420"/>
                  </a:lnTo>
                  <a:lnTo>
                    <a:pt x="1633214" y="684208"/>
                  </a:lnTo>
                  <a:lnTo>
                    <a:pt x="0" y="684208"/>
                  </a:lnTo>
                  <a:lnTo>
                    <a:pt x="342104" y="342104"/>
                  </a:lnTo>
                  <a:lnTo>
                    <a:pt x="0" y="0"/>
                  </a:lnTo>
                  <a:close/>
                </a:path>
              </a:pathLst>
            </a:custGeom>
            <a:solidFill>
              <a:srgbClr val="D76213"/>
            </a:solidFill>
            <a:ln w="12700" cap="flat" cmpd="sng" algn="ctr">
              <a:solidFill>
                <a:srgbClr val="ED7D31">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p:cNvSpPr>
            <a:spLocks noGrp="1"/>
          </p:cNvSpPr>
          <p:nvPr>
            <p:ph type="title"/>
          </p:nvPr>
        </p:nvSpPr>
        <p:spPr>
          <a:xfrm>
            <a:off x="15240" y="541611"/>
            <a:ext cx="7680960" cy="1143000"/>
          </a:xfrm>
        </p:spPr>
        <p:txBody>
          <a:bodyPr/>
          <a:lstStyle/>
          <a:p>
            <a:r>
              <a:rPr kumimoji="0" lang="en-US" altLang="en-US" sz="3600" b="1" i="0" kern="1200" dirty="0">
                <a:solidFill>
                  <a:srgbClr val="000000"/>
                </a:solidFill>
              </a:rPr>
              <a:t>switch Statement Rules</a:t>
            </a:r>
            <a:endParaRPr lang="en-US" sz="3600" b="1" dirty="0"/>
          </a:p>
        </p:txBody>
      </p:sp>
      <p:sp>
        <p:nvSpPr>
          <p:cNvPr id="16" name="Rectangle 5"/>
          <p:cNvSpPr>
            <a:spLocks noChangeArrowheads="1"/>
          </p:cNvSpPr>
          <p:nvPr/>
        </p:nvSpPr>
        <p:spPr bwMode="auto">
          <a:xfrm>
            <a:off x="4038600" y="1928551"/>
            <a:ext cx="3657600" cy="3810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1900" dirty="0">
                <a:cs typeface="Times New Roman" panose="02020603050405020304" pitchFamily="18" charset="0"/>
              </a:rPr>
              <a:t>switch (switch-expression) {</a:t>
            </a:r>
          </a:p>
          <a:p>
            <a:pPr>
              <a:buFont typeface="Monotype Sorts" pitchFamily="2" charset="2"/>
              <a:buNone/>
            </a:pPr>
            <a:r>
              <a:rPr lang="en-US" altLang="en-US" sz="1900" dirty="0">
                <a:cs typeface="Times New Roman" panose="02020603050405020304" pitchFamily="18" charset="0"/>
              </a:rPr>
              <a:t>  case value1:  statement(s)1;</a:t>
            </a:r>
          </a:p>
          <a:p>
            <a:pPr>
              <a:buFont typeface="Monotype Sorts" pitchFamily="2" charset="2"/>
              <a:buNone/>
            </a:pPr>
            <a:r>
              <a:rPr lang="en-US" altLang="en-US" sz="1900" dirty="0">
                <a:cs typeface="Times New Roman" panose="02020603050405020304" pitchFamily="18" charset="0"/>
              </a:rPr>
              <a:t>           break;</a:t>
            </a:r>
          </a:p>
          <a:p>
            <a:pPr>
              <a:buFont typeface="Monotype Sorts" pitchFamily="2" charset="2"/>
              <a:buNone/>
            </a:pPr>
            <a:r>
              <a:rPr lang="en-US" altLang="en-US" sz="1900" dirty="0">
                <a:cs typeface="Times New Roman" panose="02020603050405020304" pitchFamily="18" charset="0"/>
              </a:rPr>
              <a:t>  case value2: statement(s)2;</a:t>
            </a:r>
          </a:p>
          <a:p>
            <a:pPr>
              <a:buFont typeface="Monotype Sorts" pitchFamily="2" charset="2"/>
              <a:buNone/>
            </a:pPr>
            <a:r>
              <a:rPr lang="en-US" altLang="en-US" sz="1900" dirty="0">
                <a:cs typeface="Times New Roman" panose="02020603050405020304" pitchFamily="18" charset="0"/>
              </a:rPr>
              <a:t>           break;</a:t>
            </a:r>
          </a:p>
          <a:p>
            <a:pPr>
              <a:buFont typeface="Monotype Sorts" pitchFamily="2" charset="2"/>
              <a:buNone/>
            </a:pPr>
            <a:r>
              <a:rPr lang="en-US" altLang="en-US" sz="1900" dirty="0">
                <a:cs typeface="Times New Roman" panose="02020603050405020304" pitchFamily="18" charset="0"/>
              </a:rPr>
              <a:t>  …</a:t>
            </a:r>
          </a:p>
          <a:p>
            <a:pPr>
              <a:buFont typeface="Monotype Sorts" pitchFamily="2" charset="2"/>
              <a:buNone/>
            </a:pPr>
            <a:r>
              <a:rPr lang="en-US" altLang="en-US" sz="1900" dirty="0">
                <a:cs typeface="Times New Roman" panose="02020603050405020304" pitchFamily="18" charset="0"/>
              </a:rPr>
              <a:t>  case </a:t>
            </a:r>
            <a:r>
              <a:rPr lang="en-US" altLang="en-US" sz="1900" dirty="0" err="1">
                <a:cs typeface="Times New Roman" panose="02020603050405020304" pitchFamily="18" charset="0"/>
              </a:rPr>
              <a:t>valueN</a:t>
            </a:r>
            <a:r>
              <a:rPr lang="en-US" altLang="en-US" sz="1900" dirty="0">
                <a:cs typeface="Times New Roman" panose="02020603050405020304" pitchFamily="18" charset="0"/>
              </a:rPr>
              <a:t>: statement(s)N;</a:t>
            </a:r>
          </a:p>
          <a:p>
            <a:pPr>
              <a:buFont typeface="Monotype Sorts" pitchFamily="2" charset="2"/>
              <a:buNone/>
            </a:pPr>
            <a:r>
              <a:rPr lang="en-US" altLang="en-US" sz="1900" dirty="0">
                <a:cs typeface="Times New Roman" panose="02020603050405020304" pitchFamily="18" charset="0"/>
              </a:rPr>
              <a:t>           break;</a:t>
            </a:r>
          </a:p>
          <a:p>
            <a:pPr>
              <a:buFont typeface="Monotype Sorts" pitchFamily="2" charset="2"/>
              <a:buNone/>
            </a:pPr>
            <a:r>
              <a:rPr lang="en-US" altLang="en-US" sz="1900" dirty="0">
                <a:cs typeface="Times New Roman" panose="02020603050405020304" pitchFamily="18" charset="0"/>
              </a:rPr>
              <a:t>  default: statement(s)-for-default;</a:t>
            </a:r>
          </a:p>
          <a:p>
            <a:pPr>
              <a:buFont typeface="Monotype Sorts" pitchFamily="2" charset="2"/>
              <a:buNone/>
            </a:pPr>
            <a:r>
              <a:rPr lang="en-US" altLang="en-US" sz="1900" dirty="0">
                <a:cs typeface="Times New Roman" panose="02020603050405020304" pitchFamily="18" charset="0"/>
              </a:rPr>
              <a:t>}</a:t>
            </a:r>
          </a:p>
        </p:txBody>
      </p:sp>
      <p:sp>
        <p:nvSpPr>
          <p:cNvPr id="19" name="Rectangle 6"/>
          <p:cNvSpPr>
            <a:spLocks noChangeArrowheads="1"/>
          </p:cNvSpPr>
          <p:nvPr/>
        </p:nvSpPr>
        <p:spPr bwMode="auto">
          <a:xfrm>
            <a:off x="338137" y="1593850"/>
            <a:ext cx="3433763" cy="12954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lvl1pPr marL="55563" indent="-55563" defTabSz="287338">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defTabSz="287338">
              <a:spcBef>
                <a:spcPct val="20000"/>
              </a:spcBef>
              <a:buClr>
                <a:schemeClr val="tx1"/>
              </a:buClr>
              <a:buChar char="–"/>
              <a:defRPr sz="2800">
                <a:solidFill>
                  <a:schemeClr val="tx1"/>
                </a:solidFill>
                <a:latin typeface="Times New Roman" panose="02020603050405020304" pitchFamily="18" charset="0"/>
              </a:defRPr>
            </a:lvl2pPr>
            <a:lvl3pPr marL="1143000" indent="-228600" defTabSz="287338">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defTabSz="287338">
              <a:spcBef>
                <a:spcPct val="20000"/>
              </a:spcBef>
              <a:buClr>
                <a:schemeClr val="tx1"/>
              </a:buClr>
              <a:buChar char="–"/>
              <a:defRPr sz="2000">
                <a:solidFill>
                  <a:schemeClr val="tx1"/>
                </a:solidFill>
                <a:latin typeface="Times New Roman" panose="02020603050405020304" pitchFamily="18" charset="0"/>
              </a:defRPr>
            </a:lvl4pPr>
            <a:lvl5pPr marL="2057400" indent="-228600" defTabSz="287338">
              <a:spcBef>
                <a:spcPct val="20000"/>
              </a:spcBef>
              <a:buClr>
                <a:schemeClr val="tx2"/>
              </a:buClr>
              <a:buChar char="•"/>
              <a:defRPr sz="2000">
                <a:solidFill>
                  <a:schemeClr val="tx1"/>
                </a:solidFill>
                <a:latin typeface="Times New Roman" panose="02020603050405020304" pitchFamily="18" charset="0"/>
              </a:defRPr>
            </a:lvl5pPr>
            <a:lvl6pPr marL="25146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buFont typeface="Monotype Sorts" pitchFamily="2" charset="2"/>
              <a:buNone/>
            </a:pPr>
            <a:r>
              <a:rPr lang="en-US" altLang="en-US" sz="1800" dirty="0">
                <a:solidFill>
                  <a:schemeClr val="tx2"/>
                </a:solidFill>
                <a:cs typeface="Times New Roman" panose="02020603050405020304" pitchFamily="18" charset="0"/>
              </a:rPr>
              <a:t>The </a:t>
            </a:r>
            <a:r>
              <a:rPr lang="en-US" altLang="en-US" sz="1800" u="sng" dirty="0">
                <a:solidFill>
                  <a:schemeClr val="tx2"/>
                </a:solidFill>
                <a:cs typeface="Times New Roman" panose="02020603050405020304" pitchFamily="18" charset="0"/>
              </a:rPr>
              <a:t>switch-expression</a:t>
            </a:r>
            <a:r>
              <a:rPr lang="en-US" altLang="en-US" sz="1800" dirty="0">
                <a:solidFill>
                  <a:schemeClr val="tx2"/>
                </a:solidFill>
                <a:cs typeface="Times New Roman" panose="02020603050405020304" pitchFamily="18" charset="0"/>
              </a:rPr>
              <a:t> must yield a value of </a:t>
            </a:r>
            <a:r>
              <a:rPr lang="en-US" altLang="en-US" sz="1800" u="sng" dirty="0">
                <a:solidFill>
                  <a:schemeClr val="tx2"/>
                </a:solidFill>
                <a:cs typeface="Times New Roman" panose="02020603050405020304" pitchFamily="18" charset="0"/>
              </a:rPr>
              <a:t>char</a:t>
            </a:r>
            <a:r>
              <a:rPr lang="en-US" altLang="en-US" sz="1800" dirty="0">
                <a:solidFill>
                  <a:schemeClr val="tx2"/>
                </a:solidFill>
                <a:cs typeface="Times New Roman" panose="02020603050405020304" pitchFamily="18" charset="0"/>
              </a:rPr>
              <a:t>, </a:t>
            </a:r>
            <a:r>
              <a:rPr lang="en-US" altLang="en-US" sz="1800" u="sng" dirty="0">
                <a:solidFill>
                  <a:schemeClr val="tx2"/>
                </a:solidFill>
                <a:cs typeface="Times New Roman" panose="02020603050405020304" pitchFamily="18" charset="0"/>
              </a:rPr>
              <a:t>byte</a:t>
            </a:r>
            <a:r>
              <a:rPr lang="en-US" altLang="en-US" sz="1800" dirty="0">
                <a:solidFill>
                  <a:schemeClr val="tx2"/>
                </a:solidFill>
                <a:cs typeface="Times New Roman" panose="02020603050405020304" pitchFamily="18" charset="0"/>
              </a:rPr>
              <a:t>, </a:t>
            </a:r>
            <a:r>
              <a:rPr lang="en-US" altLang="en-US" sz="1800" u="sng" dirty="0">
                <a:solidFill>
                  <a:schemeClr val="tx2"/>
                </a:solidFill>
                <a:cs typeface="Times New Roman" panose="02020603050405020304" pitchFamily="18" charset="0"/>
              </a:rPr>
              <a:t>short</a:t>
            </a:r>
            <a:r>
              <a:rPr lang="en-US" altLang="en-US" sz="1800" dirty="0">
                <a:solidFill>
                  <a:schemeClr val="tx2"/>
                </a:solidFill>
                <a:cs typeface="Times New Roman" panose="02020603050405020304" pitchFamily="18" charset="0"/>
              </a:rPr>
              <a:t>, or </a:t>
            </a:r>
            <a:r>
              <a:rPr lang="en-US" altLang="en-US" sz="1800" u="sng" dirty="0" err="1">
                <a:solidFill>
                  <a:schemeClr val="tx2"/>
                </a:solidFill>
                <a:cs typeface="Times New Roman" panose="02020603050405020304" pitchFamily="18" charset="0"/>
              </a:rPr>
              <a:t>int</a:t>
            </a:r>
            <a:r>
              <a:rPr lang="en-US" altLang="en-US" sz="1800" dirty="0">
                <a:solidFill>
                  <a:schemeClr val="tx2"/>
                </a:solidFill>
                <a:cs typeface="Times New Roman" panose="02020603050405020304" pitchFamily="18" charset="0"/>
              </a:rPr>
              <a:t> type and must always be enclosed in parentheses.</a:t>
            </a:r>
          </a:p>
        </p:txBody>
      </p:sp>
      <p:grpSp>
        <p:nvGrpSpPr>
          <p:cNvPr id="21" name="Group 14"/>
          <p:cNvGrpSpPr>
            <a:grpSpLocks/>
          </p:cNvGrpSpPr>
          <p:nvPr/>
        </p:nvGrpSpPr>
        <p:grpSpPr bwMode="auto">
          <a:xfrm>
            <a:off x="342899" y="2514600"/>
            <a:ext cx="4419600" cy="4191000"/>
            <a:chOff x="48" y="960"/>
            <a:chExt cx="2784" cy="2640"/>
          </a:xfrm>
        </p:grpSpPr>
        <p:sp>
          <p:nvSpPr>
            <p:cNvPr id="22" name="Rectangle 8"/>
            <p:cNvSpPr>
              <a:spLocks noChangeArrowheads="1"/>
            </p:cNvSpPr>
            <p:nvPr/>
          </p:nvSpPr>
          <p:spPr bwMode="auto">
            <a:xfrm>
              <a:off x="48" y="1440"/>
              <a:ext cx="2160" cy="21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lvl1pPr marL="55563" indent="-55563" defTabSz="287338">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defTabSz="287338">
                <a:spcBef>
                  <a:spcPct val="20000"/>
                </a:spcBef>
                <a:buClr>
                  <a:schemeClr val="tx1"/>
                </a:buClr>
                <a:buChar char="–"/>
                <a:defRPr sz="2800">
                  <a:solidFill>
                    <a:schemeClr val="tx1"/>
                  </a:solidFill>
                  <a:latin typeface="Times New Roman" panose="02020603050405020304" pitchFamily="18" charset="0"/>
                </a:defRPr>
              </a:lvl2pPr>
              <a:lvl3pPr marL="1143000" indent="-228600" defTabSz="287338">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defTabSz="287338">
                <a:spcBef>
                  <a:spcPct val="20000"/>
                </a:spcBef>
                <a:buClr>
                  <a:schemeClr val="tx1"/>
                </a:buClr>
                <a:buChar char="–"/>
                <a:defRPr sz="2000">
                  <a:solidFill>
                    <a:schemeClr val="tx1"/>
                  </a:solidFill>
                  <a:latin typeface="Times New Roman" panose="02020603050405020304" pitchFamily="18" charset="0"/>
                </a:defRPr>
              </a:lvl4pPr>
              <a:lvl5pPr marL="2057400" indent="-228600" defTabSz="287338">
                <a:spcBef>
                  <a:spcPct val="20000"/>
                </a:spcBef>
                <a:buClr>
                  <a:schemeClr val="tx2"/>
                </a:buClr>
                <a:buChar char="•"/>
                <a:defRPr sz="2000">
                  <a:solidFill>
                    <a:schemeClr val="tx1"/>
                  </a:solidFill>
                  <a:latin typeface="Times New Roman" panose="02020603050405020304" pitchFamily="18" charset="0"/>
                </a:defRPr>
              </a:lvl5pPr>
              <a:lvl6pPr marL="25146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800" dirty="0">
                  <a:solidFill>
                    <a:schemeClr val="tx2"/>
                  </a:solidFill>
                  <a:cs typeface="Times New Roman" panose="02020603050405020304" pitchFamily="18" charset="0"/>
                </a:rPr>
                <a:t>The </a:t>
              </a:r>
              <a:r>
                <a:rPr lang="en-US" altLang="en-US" sz="1800" u="sng" dirty="0">
                  <a:solidFill>
                    <a:schemeClr val="tx2"/>
                  </a:solidFill>
                  <a:cs typeface="Times New Roman" panose="02020603050405020304" pitchFamily="18" charset="0"/>
                </a:rPr>
                <a:t>value1</a:t>
              </a:r>
              <a:r>
                <a:rPr lang="en-US" altLang="en-US" sz="1800" dirty="0">
                  <a:solidFill>
                    <a:schemeClr val="tx2"/>
                  </a:solidFill>
                  <a:cs typeface="Times New Roman" panose="02020603050405020304" pitchFamily="18" charset="0"/>
                </a:rPr>
                <a:t>, ..., and </a:t>
              </a:r>
              <a:r>
                <a:rPr lang="en-US" altLang="en-US" sz="1800" u="sng" dirty="0" err="1">
                  <a:solidFill>
                    <a:schemeClr val="tx2"/>
                  </a:solidFill>
                  <a:cs typeface="Times New Roman" panose="02020603050405020304" pitchFamily="18" charset="0"/>
                </a:rPr>
                <a:t>valueN</a:t>
              </a:r>
              <a:r>
                <a:rPr lang="en-US" altLang="en-US" sz="1800" dirty="0">
                  <a:solidFill>
                    <a:schemeClr val="tx2"/>
                  </a:solidFill>
                  <a:cs typeface="Times New Roman" panose="02020603050405020304" pitchFamily="18" charset="0"/>
                </a:rPr>
                <a:t> must have the same data type as the value of the </a:t>
              </a:r>
              <a:r>
                <a:rPr lang="en-US" altLang="en-US" sz="1800" u="sng" dirty="0">
                  <a:solidFill>
                    <a:schemeClr val="tx2"/>
                  </a:solidFill>
                  <a:cs typeface="Times New Roman" panose="02020603050405020304" pitchFamily="18" charset="0"/>
                </a:rPr>
                <a:t>switch-expression</a:t>
              </a:r>
              <a:r>
                <a:rPr lang="en-US" altLang="en-US" sz="1800" dirty="0">
                  <a:solidFill>
                    <a:schemeClr val="tx2"/>
                  </a:solidFill>
                  <a:cs typeface="Times New Roman" panose="02020603050405020304" pitchFamily="18" charset="0"/>
                </a:rPr>
                <a:t>. The resulting statements in the </a:t>
              </a:r>
              <a:r>
                <a:rPr lang="en-US" altLang="en-US" sz="1800" u="sng" dirty="0">
                  <a:solidFill>
                    <a:schemeClr val="tx2"/>
                  </a:solidFill>
                  <a:cs typeface="Times New Roman" panose="02020603050405020304" pitchFamily="18" charset="0"/>
                </a:rPr>
                <a:t>case</a:t>
              </a:r>
              <a:r>
                <a:rPr lang="en-US" altLang="en-US" sz="1800" dirty="0">
                  <a:solidFill>
                    <a:schemeClr val="tx2"/>
                  </a:solidFill>
                  <a:cs typeface="Times New Roman" panose="02020603050405020304" pitchFamily="18" charset="0"/>
                </a:rPr>
                <a:t> statement are executed when the value in the </a:t>
              </a:r>
              <a:r>
                <a:rPr lang="en-US" altLang="en-US" sz="1800" u="sng" dirty="0">
                  <a:solidFill>
                    <a:schemeClr val="tx2"/>
                  </a:solidFill>
                  <a:cs typeface="Times New Roman" panose="02020603050405020304" pitchFamily="18" charset="0"/>
                </a:rPr>
                <a:t>case</a:t>
              </a:r>
              <a:r>
                <a:rPr lang="en-US" altLang="en-US" sz="1800" dirty="0">
                  <a:solidFill>
                    <a:schemeClr val="tx2"/>
                  </a:solidFill>
                  <a:cs typeface="Times New Roman" panose="02020603050405020304" pitchFamily="18" charset="0"/>
                </a:rPr>
                <a:t> statement matches the value of the </a:t>
              </a:r>
              <a:r>
                <a:rPr lang="en-US" altLang="en-US" sz="1800" u="sng" dirty="0">
                  <a:solidFill>
                    <a:schemeClr val="tx2"/>
                  </a:solidFill>
                  <a:cs typeface="Times New Roman" panose="02020603050405020304" pitchFamily="18" charset="0"/>
                </a:rPr>
                <a:t>switch-expression</a:t>
              </a:r>
              <a:r>
                <a:rPr lang="en-US" altLang="en-US" sz="1800" dirty="0">
                  <a:solidFill>
                    <a:schemeClr val="tx2"/>
                  </a:solidFill>
                  <a:cs typeface="Times New Roman" panose="02020603050405020304" pitchFamily="18" charset="0"/>
                </a:rPr>
                <a:t>. </a:t>
              </a:r>
            </a:p>
          </p:txBody>
        </p:sp>
        <p:sp>
          <p:nvSpPr>
            <p:cNvPr id="23" name="Line 10"/>
            <p:cNvSpPr>
              <a:spLocks noChangeShapeType="1"/>
            </p:cNvSpPr>
            <p:nvPr/>
          </p:nvSpPr>
          <p:spPr bwMode="auto">
            <a:xfrm flipV="1">
              <a:off x="2016" y="960"/>
              <a:ext cx="816" cy="672"/>
            </a:xfrm>
            <a:prstGeom prst="line">
              <a:avLst/>
            </a:prstGeom>
            <a:noFill/>
            <a:ln w="12700">
              <a:solidFill>
                <a:srgbClr val="FF0000"/>
              </a:solidFill>
              <a:round/>
              <a:headEnd type="none" w="sm" len="sm"/>
              <a:tailEnd type="stealth"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11"/>
            <p:cNvSpPr>
              <a:spLocks noChangeShapeType="1"/>
            </p:cNvSpPr>
            <p:nvPr/>
          </p:nvSpPr>
          <p:spPr bwMode="auto">
            <a:xfrm flipV="1">
              <a:off x="2016" y="1392"/>
              <a:ext cx="768" cy="240"/>
            </a:xfrm>
            <a:prstGeom prst="line">
              <a:avLst/>
            </a:prstGeom>
            <a:noFill/>
            <a:ln w="12700">
              <a:solidFill>
                <a:srgbClr val="FF0000"/>
              </a:solidFill>
              <a:round/>
              <a:headEnd type="none" w="sm" len="sm"/>
              <a:tailEnd type="stealth"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12"/>
            <p:cNvSpPr>
              <a:spLocks noChangeShapeType="1"/>
            </p:cNvSpPr>
            <p:nvPr/>
          </p:nvSpPr>
          <p:spPr bwMode="auto">
            <a:xfrm>
              <a:off x="2016" y="1632"/>
              <a:ext cx="768" cy="384"/>
            </a:xfrm>
            <a:prstGeom prst="line">
              <a:avLst/>
            </a:prstGeom>
            <a:noFill/>
            <a:ln w="12700">
              <a:solidFill>
                <a:srgbClr val="FF0000"/>
              </a:solidFill>
              <a:round/>
              <a:headEnd type="none" w="sm" len="sm"/>
              <a:tailEnd type="stealth"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820891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3"/>
          <p:cNvSpPr txBox="1">
            <a:spLocks noChangeArrowheads="1"/>
          </p:cNvSpPr>
          <p:nvPr/>
        </p:nvSpPr>
        <p:spPr bwMode="auto">
          <a:xfrm>
            <a:off x="76200" y="1748609"/>
            <a:ext cx="3048000" cy="2363420"/>
          </a:xfrm>
          <a:prstGeom prst="rect">
            <a:avLst/>
          </a:prstGeom>
          <a:noFill/>
          <a:ln>
            <a:solidFill>
              <a:schemeClr val="tx1"/>
            </a:solidFill>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65000"/>
              <a:buFont typeface="Monotype Sorts" pitchFamily="2" charset="2"/>
              <a:buChar char="v"/>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9933"/>
              </a:buClr>
              <a:buSzPct val="70000"/>
              <a:buChar char="–"/>
              <a:defRPr kumimoji="1" sz="2800">
                <a:solidFill>
                  <a:schemeClr val="tx1"/>
                </a:solidFill>
                <a:latin typeface="+mn-lt"/>
              </a:defRPr>
            </a:lvl2pPr>
            <a:lvl3pPr marL="1143000" indent="-228600" algn="l" rtl="0" eaLnBrk="0" fontAlgn="base" hangingPunct="0">
              <a:spcBef>
                <a:spcPct val="20000"/>
              </a:spcBef>
              <a:spcAft>
                <a:spcPct val="0"/>
              </a:spcAft>
              <a:buClr>
                <a:srgbClr val="FFFF00"/>
              </a:buClr>
              <a:buSzPct val="70000"/>
              <a:buFont typeface="Monotype Sorts" pitchFamily="2" charset="2"/>
              <a:buChar char="u"/>
              <a:defRPr kumimoji="1" sz="2400">
                <a:solidFill>
                  <a:schemeClr val="tx1"/>
                </a:solidFill>
                <a:latin typeface="+mn-lt"/>
              </a:defRPr>
            </a:lvl3pPr>
            <a:lvl4pPr marL="1600200" indent="-228600" algn="l" rtl="0" eaLnBrk="0" fontAlgn="base" hangingPunct="0">
              <a:spcBef>
                <a:spcPct val="20000"/>
              </a:spcBef>
              <a:spcAft>
                <a:spcPct val="0"/>
              </a:spcAft>
              <a:buClr>
                <a:srgbClr val="FF0000"/>
              </a:buClr>
              <a:buSzPct val="70000"/>
              <a:buChar char="–"/>
              <a:defRPr kumimoji="1" sz="2000">
                <a:solidFill>
                  <a:schemeClr val="tx1"/>
                </a:solidFill>
                <a:latin typeface="+mn-lt"/>
              </a:defRPr>
            </a:lvl4pPr>
            <a:lvl5pPr marL="2057400" indent="-228600" algn="l" rtl="0" eaLnBrk="0" fontAlgn="base" hangingPunct="0">
              <a:spcBef>
                <a:spcPct val="20000"/>
              </a:spcBef>
              <a:spcAft>
                <a:spcPct val="0"/>
              </a:spcAft>
              <a:buClr>
                <a:srgbClr val="FF9933"/>
              </a:buClr>
              <a:buSzPct val="70000"/>
              <a:buChar char="•"/>
              <a:defRPr kumimoji="1" sz="2000">
                <a:solidFill>
                  <a:schemeClr val="tx1"/>
                </a:solidFill>
                <a:latin typeface="+mn-lt"/>
              </a:defRPr>
            </a:lvl5pPr>
            <a:lvl6pPr marL="2514600" indent="-228600" algn="l" rtl="0" eaLnBrk="0" fontAlgn="base" hangingPunct="0">
              <a:spcBef>
                <a:spcPct val="20000"/>
              </a:spcBef>
              <a:spcAft>
                <a:spcPct val="0"/>
              </a:spcAft>
              <a:buClr>
                <a:srgbClr val="FF9933"/>
              </a:buClr>
              <a:buSzPct val="70000"/>
              <a:buChar char="•"/>
              <a:defRPr kumimoji="1" sz="2000">
                <a:solidFill>
                  <a:schemeClr val="tx1"/>
                </a:solidFill>
                <a:latin typeface="+mn-lt"/>
              </a:defRPr>
            </a:lvl6pPr>
            <a:lvl7pPr marL="2971800" indent="-228600" algn="l" rtl="0" eaLnBrk="0" fontAlgn="base" hangingPunct="0">
              <a:spcBef>
                <a:spcPct val="20000"/>
              </a:spcBef>
              <a:spcAft>
                <a:spcPct val="0"/>
              </a:spcAft>
              <a:buClr>
                <a:srgbClr val="FF9933"/>
              </a:buClr>
              <a:buSzPct val="70000"/>
              <a:buChar char="•"/>
              <a:defRPr kumimoji="1" sz="2000">
                <a:solidFill>
                  <a:schemeClr val="tx1"/>
                </a:solidFill>
                <a:latin typeface="+mn-lt"/>
              </a:defRPr>
            </a:lvl7pPr>
            <a:lvl8pPr marL="3429000" indent="-228600" algn="l" rtl="0" eaLnBrk="0" fontAlgn="base" hangingPunct="0">
              <a:spcBef>
                <a:spcPct val="20000"/>
              </a:spcBef>
              <a:spcAft>
                <a:spcPct val="0"/>
              </a:spcAft>
              <a:buClr>
                <a:srgbClr val="FF9933"/>
              </a:buClr>
              <a:buSzPct val="70000"/>
              <a:buChar char="•"/>
              <a:defRPr kumimoji="1" sz="2000">
                <a:solidFill>
                  <a:schemeClr val="tx1"/>
                </a:solidFill>
                <a:latin typeface="+mn-lt"/>
              </a:defRPr>
            </a:lvl8pPr>
            <a:lvl9pPr marL="3886200" indent="-228600" algn="l" rtl="0" eaLnBrk="0" fontAlgn="base" hangingPunct="0">
              <a:spcBef>
                <a:spcPct val="20000"/>
              </a:spcBef>
              <a:spcAft>
                <a:spcPct val="0"/>
              </a:spcAft>
              <a:buClr>
                <a:srgbClr val="FF9933"/>
              </a:buClr>
              <a:buSzPct val="70000"/>
              <a:buChar char="•"/>
              <a:defRPr kumimoji="1" sz="2000">
                <a:solidFill>
                  <a:schemeClr val="tx1"/>
                </a:solidFill>
                <a:latin typeface="+mn-lt"/>
              </a:defRPr>
            </a:lvl9pPr>
          </a:lstStyle>
          <a:p>
            <a:pPr marL="55563" indent="-55563" defTabSz="287338">
              <a:spcBef>
                <a:spcPct val="0"/>
              </a:spcBef>
              <a:buFont typeface="Monotype Sorts" pitchFamily="2" charset="2"/>
              <a:buNone/>
            </a:pPr>
            <a:r>
              <a:rPr lang="en-US" altLang="en-US" sz="2800" kern="0">
                <a:solidFill>
                  <a:schemeClr val="tx2"/>
                </a:solidFill>
                <a:latin typeface="Courier" charset="0"/>
                <a:cs typeface="Times New Roman" panose="02020603050405020304" pitchFamily="18" charset="0"/>
              </a:rPr>
              <a:t>	</a:t>
            </a:r>
            <a:r>
              <a:rPr lang="en-US" altLang="en-US" sz="1600" kern="0">
                <a:solidFill>
                  <a:schemeClr val="tx2"/>
                </a:solidFill>
                <a:cs typeface="Times New Roman" panose="02020603050405020304" pitchFamily="18" charset="0"/>
              </a:rPr>
              <a:t>The keyword </a:t>
            </a:r>
            <a:r>
              <a:rPr lang="en-US" altLang="en-US" sz="1600" u="sng" kern="0">
                <a:solidFill>
                  <a:schemeClr val="tx2"/>
                </a:solidFill>
                <a:cs typeface="Times New Roman" panose="02020603050405020304" pitchFamily="18" charset="0"/>
              </a:rPr>
              <a:t>break</a:t>
            </a:r>
            <a:r>
              <a:rPr lang="en-US" altLang="en-US" sz="1600" kern="0">
                <a:solidFill>
                  <a:schemeClr val="tx2"/>
                </a:solidFill>
                <a:cs typeface="Times New Roman" panose="02020603050405020304" pitchFamily="18" charset="0"/>
              </a:rPr>
              <a:t> is optional, but it should be used at the end of each case in order to terminate the remainder of the </a:t>
            </a:r>
            <a:r>
              <a:rPr lang="en-US" altLang="en-US" sz="1600" u="sng" kern="0">
                <a:solidFill>
                  <a:schemeClr val="tx2"/>
                </a:solidFill>
                <a:cs typeface="Times New Roman" panose="02020603050405020304" pitchFamily="18" charset="0"/>
              </a:rPr>
              <a:t>switch</a:t>
            </a:r>
            <a:r>
              <a:rPr lang="en-US" altLang="en-US" sz="1600" kern="0">
                <a:solidFill>
                  <a:schemeClr val="tx2"/>
                </a:solidFill>
                <a:cs typeface="Times New Roman" panose="02020603050405020304" pitchFamily="18" charset="0"/>
              </a:rPr>
              <a:t> statement. </a:t>
            </a:r>
            <a:r>
              <a:rPr lang="en-US" altLang="en-US" sz="1600" b="1" kern="0">
                <a:solidFill>
                  <a:schemeClr val="tx2"/>
                </a:solidFill>
                <a:cs typeface="Times New Roman" panose="02020603050405020304" pitchFamily="18" charset="0"/>
              </a:rPr>
              <a:t>If the </a:t>
            </a:r>
            <a:r>
              <a:rPr lang="en-US" altLang="en-US" sz="1600" b="1" u="sng" kern="0">
                <a:solidFill>
                  <a:schemeClr val="tx2"/>
                </a:solidFill>
                <a:cs typeface="Times New Roman" panose="02020603050405020304" pitchFamily="18" charset="0"/>
              </a:rPr>
              <a:t>break</a:t>
            </a:r>
            <a:r>
              <a:rPr lang="en-US" altLang="en-US" sz="1600" b="1" kern="0">
                <a:solidFill>
                  <a:schemeClr val="tx2"/>
                </a:solidFill>
                <a:cs typeface="Times New Roman" panose="02020603050405020304" pitchFamily="18" charset="0"/>
              </a:rPr>
              <a:t> statement is not present, the next </a:t>
            </a:r>
            <a:r>
              <a:rPr lang="en-US" altLang="en-US" sz="1600" b="1" u="sng" kern="0">
                <a:solidFill>
                  <a:schemeClr val="tx2"/>
                </a:solidFill>
                <a:cs typeface="Times New Roman" panose="02020603050405020304" pitchFamily="18" charset="0"/>
              </a:rPr>
              <a:t>case</a:t>
            </a:r>
            <a:r>
              <a:rPr lang="en-US" altLang="en-US" sz="1600" b="1" kern="0">
                <a:solidFill>
                  <a:schemeClr val="tx2"/>
                </a:solidFill>
                <a:cs typeface="Times New Roman" panose="02020603050405020304" pitchFamily="18" charset="0"/>
              </a:rPr>
              <a:t> statement will be executed.</a:t>
            </a:r>
            <a:endParaRPr lang="en-US" altLang="en-US" sz="1600" b="1" kern="0" dirty="0">
              <a:solidFill>
                <a:schemeClr val="tx2"/>
              </a:solidFill>
              <a:cs typeface="Times New Roman" panose="02020603050405020304" pitchFamily="18" charset="0"/>
            </a:endParaRPr>
          </a:p>
        </p:txBody>
      </p:sp>
      <p:sp>
        <p:nvSpPr>
          <p:cNvPr id="29" name="Rectangle 4"/>
          <p:cNvSpPr>
            <a:spLocks noChangeArrowheads="1"/>
          </p:cNvSpPr>
          <p:nvPr/>
        </p:nvSpPr>
        <p:spPr bwMode="auto">
          <a:xfrm>
            <a:off x="4369526" y="1828800"/>
            <a:ext cx="3657600" cy="3810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1900" dirty="0">
                <a:cs typeface="Times New Roman" panose="02020603050405020304" pitchFamily="18" charset="0"/>
              </a:rPr>
              <a:t>switch (switch-expression) {</a:t>
            </a:r>
          </a:p>
          <a:p>
            <a:pPr>
              <a:buFont typeface="Monotype Sorts" pitchFamily="2" charset="2"/>
              <a:buNone/>
            </a:pPr>
            <a:r>
              <a:rPr lang="en-US" altLang="en-US" sz="1900" dirty="0">
                <a:cs typeface="Times New Roman" panose="02020603050405020304" pitchFamily="18" charset="0"/>
              </a:rPr>
              <a:t>  case value1:  statement(s)1;</a:t>
            </a:r>
          </a:p>
          <a:p>
            <a:pPr>
              <a:buFont typeface="Monotype Sorts" pitchFamily="2" charset="2"/>
              <a:buNone/>
            </a:pPr>
            <a:r>
              <a:rPr lang="en-US" altLang="en-US" sz="1900" dirty="0">
                <a:cs typeface="Times New Roman" panose="02020603050405020304" pitchFamily="18" charset="0"/>
              </a:rPr>
              <a:t>           break;</a:t>
            </a:r>
          </a:p>
          <a:p>
            <a:pPr>
              <a:buFont typeface="Monotype Sorts" pitchFamily="2" charset="2"/>
              <a:buNone/>
            </a:pPr>
            <a:r>
              <a:rPr lang="en-US" altLang="en-US" sz="1900" dirty="0">
                <a:cs typeface="Times New Roman" panose="02020603050405020304" pitchFamily="18" charset="0"/>
              </a:rPr>
              <a:t>  case value2: statement(s)2;</a:t>
            </a:r>
          </a:p>
          <a:p>
            <a:pPr>
              <a:buFont typeface="Monotype Sorts" pitchFamily="2" charset="2"/>
              <a:buNone/>
            </a:pPr>
            <a:r>
              <a:rPr lang="en-US" altLang="en-US" sz="1900" dirty="0">
                <a:cs typeface="Times New Roman" panose="02020603050405020304" pitchFamily="18" charset="0"/>
              </a:rPr>
              <a:t>           break;</a:t>
            </a:r>
          </a:p>
          <a:p>
            <a:pPr>
              <a:buFont typeface="Monotype Sorts" pitchFamily="2" charset="2"/>
              <a:buNone/>
            </a:pPr>
            <a:r>
              <a:rPr lang="en-US" altLang="en-US" sz="1900" dirty="0">
                <a:cs typeface="Times New Roman" panose="02020603050405020304" pitchFamily="18" charset="0"/>
              </a:rPr>
              <a:t>  …</a:t>
            </a:r>
          </a:p>
          <a:p>
            <a:pPr>
              <a:buFont typeface="Monotype Sorts" pitchFamily="2" charset="2"/>
              <a:buNone/>
            </a:pPr>
            <a:r>
              <a:rPr lang="en-US" altLang="en-US" sz="1900" dirty="0">
                <a:cs typeface="Times New Roman" panose="02020603050405020304" pitchFamily="18" charset="0"/>
              </a:rPr>
              <a:t>  case </a:t>
            </a:r>
            <a:r>
              <a:rPr lang="en-US" altLang="en-US" sz="1900" dirty="0" err="1">
                <a:cs typeface="Times New Roman" panose="02020603050405020304" pitchFamily="18" charset="0"/>
              </a:rPr>
              <a:t>valueN</a:t>
            </a:r>
            <a:r>
              <a:rPr lang="en-US" altLang="en-US" sz="1900" dirty="0">
                <a:cs typeface="Times New Roman" panose="02020603050405020304" pitchFamily="18" charset="0"/>
              </a:rPr>
              <a:t>: statement(s)N;</a:t>
            </a:r>
          </a:p>
          <a:p>
            <a:pPr>
              <a:buFont typeface="Monotype Sorts" pitchFamily="2" charset="2"/>
              <a:buNone/>
            </a:pPr>
            <a:r>
              <a:rPr lang="en-US" altLang="en-US" sz="1900" dirty="0">
                <a:cs typeface="Times New Roman" panose="02020603050405020304" pitchFamily="18" charset="0"/>
              </a:rPr>
              <a:t>           break;</a:t>
            </a:r>
          </a:p>
          <a:p>
            <a:pPr>
              <a:buFont typeface="Monotype Sorts" pitchFamily="2" charset="2"/>
              <a:buNone/>
            </a:pPr>
            <a:r>
              <a:rPr lang="en-US" altLang="en-US" sz="1900" dirty="0">
                <a:cs typeface="Times New Roman" panose="02020603050405020304" pitchFamily="18" charset="0"/>
              </a:rPr>
              <a:t>  default: statement(s)-for-default;</a:t>
            </a:r>
          </a:p>
          <a:p>
            <a:pPr>
              <a:buFont typeface="Monotype Sorts" pitchFamily="2" charset="2"/>
              <a:buNone/>
            </a:pPr>
            <a:r>
              <a:rPr lang="en-US" altLang="en-US" sz="1900" dirty="0">
                <a:cs typeface="Times New Roman" panose="02020603050405020304" pitchFamily="18" charset="0"/>
              </a:rPr>
              <a:t>}</a:t>
            </a:r>
          </a:p>
        </p:txBody>
      </p:sp>
      <p:sp>
        <p:nvSpPr>
          <p:cNvPr id="30" name="Line 7"/>
          <p:cNvSpPr>
            <a:spLocks noChangeShapeType="1"/>
          </p:cNvSpPr>
          <p:nvPr/>
        </p:nvSpPr>
        <p:spPr bwMode="auto">
          <a:xfrm>
            <a:off x="3276600" y="2480622"/>
            <a:ext cx="1752600" cy="186377"/>
          </a:xfrm>
          <a:prstGeom prst="line">
            <a:avLst/>
          </a:prstGeom>
          <a:noFill/>
          <a:ln w="12700">
            <a:solidFill>
              <a:srgbClr val="FF0000"/>
            </a:solidFill>
            <a:round/>
            <a:headEnd type="none" w="sm" len="sm"/>
            <a:tailEnd type="stealth"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3"/>
          <p:cNvSpPr>
            <a:spLocks noChangeShapeType="1"/>
          </p:cNvSpPr>
          <p:nvPr/>
        </p:nvSpPr>
        <p:spPr bwMode="auto">
          <a:xfrm>
            <a:off x="3200400" y="2480623"/>
            <a:ext cx="1828800" cy="990600"/>
          </a:xfrm>
          <a:prstGeom prst="line">
            <a:avLst/>
          </a:prstGeom>
          <a:noFill/>
          <a:ln w="12700">
            <a:solidFill>
              <a:srgbClr val="FF0000"/>
            </a:solidFill>
            <a:round/>
            <a:headEnd type="none" w="sm" len="sm"/>
            <a:tailEnd type="stealth"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4"/>
          <p:cNvSpPr>
            <a:spLocks noChangeShapeType="1"/>
          </p:cNvSpPr>
          <p:nvPr/>
        </p:nvSpPr>
        <p:spPr bwMode="auto">
          <a:xfrm>
            <a:off x="3215640" y="2489876"/>
            <a:ext cx="1828800" cy="1981200"/>
          </a:xfrm>
          <a:prstGeom prst="line">
            <a:avLst/>
          </a:prstGeom>
          <a:noFill/>
          <a:ln w="12700">
            <a:solidFill>
              <a:srgbClr val="FF0000"/>
            </a:solidFill>
            <a:round/>
            <a:headEnd type="none" w="sm" len="sm"/>
            <a:tailEnd type="stealth"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3" name="Group 18"/>
          <p:cNvGrpSpPr>
            <a:grpSpLocks/>
          </p:cNvGrpSpPr>
          <p:nvPr/>
        </p:nvGrpSpPr>
        <p:grpSpPr bwMode="auto">
          <a:xfrm>
            <a:off x="76200" y="4220523"/>
            <a:ext cx="4267200" cy="1524000"/>
            <a:chOff x="144" y="2352"/>
            <a:chExt cx="2688" cy="960"/>
          </a:xfrm>
        </p:grpSpPr>
        <p:sp>
          <p:nvSpPr>
            <p:cNvPr id="34" name="Rectangle 15"/>
            <p:cNvSpPr>
              <a:spLocks noChangeArrowheads="1"/>
            </p:cNvSpPr>
            <p:nvPr/>
          </p:nvSpPr>
          <p:spPr bwMode="auto">
            <a:xfrm>
              <a:off x="144" y="2352"/>
              <a:ext cx="1920" cy="96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lvl1pPr marL="55563" indent="-55563" defTabSz="287338">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defTabSz="287338">
                <a:spcBef>
                  <a:spcPct val="20000"/>
                </a:spcBef>
                <a:buClr>
                  <a:schemeClr val="tx1"/>
                </a:buClr>
                <a:buChar char="–"/>
                <a:defRPr sz="2800">
                  <a:solidFill>
                    <a:schemeClr val="tx1"/>
                  </a:solidFill>
                  <a:latin typeface="Times New Roman" panose="02020603050405020304" pitchFamily="18" charset="0"/>
                </a:defRPr>
              </a:lvl2pPr>
              <a:lvl3pPr marL="1143000" indent="-228600" defTabSz="287338">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defTabSz="287338">
                <a:spcBef>
                  <a:spcPct val="20000"/>
                </a:spcBef>
                <a:buClr>
                  <a:schemeClr val="tx1"/>
                </a:buClr>
                <a:buChar char="–"/>
                <a:defRPr sz="2000">
                  <a:solidFill>
                    <a:schemeClr val="tx1"/>
                  </a:solidFill>
                  <a:latin typeface="Times New Roman" panose="02020603050405020304" pitchFamily="18" charset="0"/>
                </a:defRPr>
              </a:lvl4pPr>
              <a:lvl5pPr marL="2057400" indent="-228600" defTabSz="287338">
                <a:spcBef>
                  <a:spcPct val="20000"/>
                </a:spcBef>
                <a:buClr>
                  <a:schemeClr val="tx2"/>
                </a:buClr>
                <a:buChar char="•"/>
                <a:defRPr sz="2000">
                  <a:solidFill>
                    <a:schemeClr val="tx1"/>
                  </a:solidFill>
                  <a:latin typeface="Times New Roman" panose="02020603050405020304" pitchFamily="18" charset="0"/>
                </a:defRPr>
              </a:lvl5pPr>
              <a:lvl6pPr marL="25146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2800" dirty="0">
                  <a:solidFill>
                    <a:schemeClr val="tx2"/>
                  </a:solidFill>
                  <a:latin typeface="Courier" charset="0"/>
                  <a:cs typeface="Times New Roman" panose="02020603050405020304" pitchFamily="18" charset="0"/>
                </a:rPr>
                <a:t>	</a:t>
              </a:r>
              <a:r>
                <a:rPr lang="en-US" altLang="en-US" sz="1600" dirty="0">
                  <a:solidFill>
                    <a:schemeClr val="tx2"/>
                  </a:solidFill>
                  <a:cs typeface="Times New Roman" panose="02020603050405020304" pitchFamily="18" charset="0"/>
                </a:rPr>
                <a:t>The </a:t>
              </a:r>
              <a:r>
                <a:rPr lang="en-US" altLang="en-US" sz="1600" u="sng" dirty="0">
                  <a:solidFill>
                    <a:schemeClr val="tx2"/>
                  </a:solidFill>
                  <a:cs typeface="Times New Roman" panose="02020603050405020304" pitchFamily="18" charset="0"/>
                </a:rPr>
                <a:t>default</a:t>
              </a:r>
              <a:r>
                <a:rPr lang="en-US" altLang="en-US" sz="1600" dirty="0">
                  <a:solidFill>
                    <a:schemeClr val="tx2"/>
                  </a:solidFill>
                  <a:cs typeface="Times New Roman" panose="02020603050405020304" pitchFamily="18" charset="0"/>
                </a:rPr>
                <a:t> case, which is optional, can be used to perform actions when none of the specified cases matches the </a:t>
              </a:r>
              <a:r>
                <a:rPr lang="en-US" altLang="en-US" sz="1600" u="sng" dirty="0">
                  <a:solidFill>
                    <a:schemeClr val="tx2"/>
                  </a:solidFill>
                  <a:cs typeface="Times New Roman" panose="02020603050405020304" pitchFamily="18" charset="0"/>
                </a:rPr>
                <a:t>switch-expression</a:t>
              </a:r>
              <a:r>
                <a:rPr lang="en-US" altLang="en-US" sz="1600" dirty="0">
                  <a:solidFill>
                    <a:schemeClr val="tx2"/>
                  </a:solidFill>
                  <a:cs typeface="Times New Roman" panose="02020603050405020304" pitchFamily="18" charset="0"/>
                </a:rPr>
                <a:t>.</a:t>
              </a:r>
            </a:p>
          </p:txBody>
        </p:sp>
        <p:sp>
          <p:nvSpPr>
            <p:cNvPr id="35" name="Line 16"/>
            <p:cNvSpPr>
              <a:spLocks noChangeShapeType="1"/>
            </p:cNvSpPr>
            <p:nvPr/>
          </p:nvSpPr>
          <p:spPr bwMode="auto">
            <a:xfrm>
              <a:off x="2016" y="2736"/>
              <a:ext cx="816" cy="0"/>
            </a:xfrm>
            <a:prstGeom prst="line">
              <a:avLst/>
            </a:prstGeom>
            <a:noFill/>
            <a:ln w="12700">
              <a:solidFill>
                <a:srgbClr val="FF0000"/>
              </a:solidFill>
              <a:round/>
              <a:headEnd type="none" w="sm" len="sm"/>
              <a:tailEnd type="stealth"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Rectangle 17"/>
          <p:cNvSpPr>
            <a:spLocks noChangeArrowheads="1"/>
          </p:cNvSpPr>
          <p:nvPr/>
        </p:nvSpPr>
        <p:spPr bwMode="auto">
          <a:xfrm>
            <a:off x="3124200" y="5537200"/>
            <a:ext cx="5330825" cy="132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lvl1pPr marL="55563" indent="-55563" defTabSz="287338">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defTabSz="287338">
              <a:spcBef>
                <a:spcPct val="20000"/>
              </a:spcBef>
              <a:buClr>
                <a:schemeClr val="tx1"/>
              </a:buClr>
              <a:buChar char="–"/>
              <a:defRPr sz="2800">
                <a:solidFill>
                  <a:schemeClr val="tx1"/>
                </a:solidFill>
                <a:latin typeface="Times New Roman" panose="02020603050405020304" pitchFamily="18" charset="0"/>
              </a:defRPr>
            </a:lvl2pPr>
            <a:lvl3pPr marL="1143000" indent="-228600" defTabSz="287338">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defTabSz="287338">
              <a:spcBef>
                <a:spcPct val="20000"/>
              </a:spcBef>
              <a:buClr>
                <a:schemeClr val="tx1"/>
              </a:buClr>
              <a:buChar char="–"/>
              <a:defRPr sz="2000">
                <a:solidFill>
                  <a:schemeClr val="tx1"/>
                </a:solidFill>
                <a:latin typeface="Times New Roman" panose="02020603050405020304" pitchFamily="18" charset="0"/>
              </a:defRPr>
            </a:lvl4pPr>
            <a:lvl5pPr marL="2057400" indent="-228600" defTabSz="287338">
              <a:spcBef>
                <a:spcPct val="20000"/>
              </a:spcBef>
              <a:buClr>
                <a:schemeClr val="tx2"/>
              </a:buClr>
              <a:buChar char="•"/>
              <a:defRPr sz="2000">
                <a:solidFill>
                  <a:schemeClr val="tx1"/>
                </a:solidFill>
                <a:latin typeface="Times New Roman" panose="02020603050405020304" pitchFamily="18" charset="0"/>
              </a:defRPr>
            </a:lvl5pPr>
            <a:lvl6pPr marL="25146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800" dirty="0"/>
              <a:t>When the value in a </a:t>
            </a:r>
            <a:r>
              <a:rPr lang="en-US" altLang="en-US" sz="1800" b="1" dirty="0"/>
              <a:t>case</a:t>
            </a:r>
            <a:r>
              <a:rPr lang="en-US" altLang="en-US" sz="1800" dirty="0"/>
              <a:t> statement matches the value of the </a:t>
            </a:r>
            <a:r>
              <a:rPr lang="en-US" altLang="en-US" sz="1800" b="1" dirty="0"/>
              <a:t>switch-expression</a:t>
            </a:r>
            <a:r>
              <a:rPr lang="en-US" altLang="en-US" sz="1800" dirty="0"/>
              <a:t>,  the statements </a:t>
            </a:r>
            <a:r>
              <a:rPr lang="en-US" altLang="en-US" sz="1800" i="1" dirty="0"/>
              <a:t>starting from this case</a:t>
            </a:r>
            <a:r>
              <a:rPr lang="en-US" altLang="en-US" sz="1800" dirty="0"/>
              <a:t> are executed until either a </a:t>
            </a:r>
            <a:r>
              <a:rPr lang="en-US" altLang="en-US" sz="1800" b="1" dirty="0"/>
              <a:t>break</a:t>
            </a:r>
            <a:r>
              <a:rPr lang="en-US" altLang="en-US" sz="1800" dirty="0"/>
              <a:t> statement or the end of the </a:t>
            </a:r>
            <a:r>
              <a:rPr lang="en-US" altLang="en-US" sz="1800" b="1" dirty="0"/>
              <a:t>switch</a:t>
            </a:r>
            <a:r>
              <a:rPr lang="en-US" altLang="en-US" sz="1800" dirty="0"/>
              <a:t>  statement is reached.</a:t>
            </a:r>
          </a:p>
        </p:txBody>
      </p:sp>
      <p:sp>
        <p:nvSpPr>
          <p:cNvPr id="14" name="Title 1"/>
          <p:cNvSpPr>
            <a:spLocks noGrp="1"/>
          </p:cNvSpPr>
          <p:nvPr>
            <p:ph type="title"/>
          </p:nvPr>
        </p:nvSpPr>
        <p:spPr>
          <a:xfrm>
            <a:off x="15240" y="541611"/>
            <a:ext cx="7680960" cy="1143000"/>
          </a:xfrm>
        </p:spPr>
        <p:txBody>
          <a:bodyPr/>
          <a:lstStyle/>
          <a:p>
            <a:r>
              <a:rPr kumimoji="0" lang="en-US" altLang="en-US" sz="3600" b="1" i="0" kern="1200" dirty="0">
                <a:solidFill>
                  <a:srgbClr val="000000"/>
                </a:solidFill>
              </a:rPr>
              <a:t>switch Statement Rules</a:t>
            </a:r>
            <a:endParaRPr lang="en-US" sz="3600" b="1" dirty="0"/>
          </a:p>
        </p:txBody>
      </p:sp>
    </p:spTree>
    <p:extLst>
      <p:ext uri="{BB962C8B-B14F-4D97-AF65-F5344CB8AC3E}">
        <p14:creationId xmlns:p14="http://schemas.microsoft.com/office/powerpoint/2010/main" val="3428483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a:extLst>
              <a:ext uri="{FF2B5EF4-FFF2-40B4-BE49-F238E27FC236}">
                <a16:creationId xmlns:a16="http://schemas.microsoft.com/office/drawing/2014/main" id="{72D31C30-DD62-4009-B41B-5DC1DDDB8C61}"/>
              </a:ext>
            </a:extLst>
          </p:cNvPr>
          <p:cNvSpPr txBox="1">
            <a:spLocks noGrp="1"/>
          </p:cNvSpPr>
          <p:nvPr>
            <p:ph type="title"/>
          </p:nvPr>
        </p:nvSpPr>
        <p:spPr>
          <a:xfrm>
            <a:off x="550863" y="223838"/>
            <a:ext cx="8229600" cy="1098550"/>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The </a:t>
            </a:r>
            <a:r>
              <a:rPr lang="en-US" altLang="en-US">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switch</a:t>
            </a:r>
            <a:r>
              <a:rPr lang="en-US" altLang="en-US">
                <a:latin typeface="Times New Roman" panose="02020603050405020304" pitchFamily="18" charset="0"/>
                <a:cs typeface="Times New Roman" panose="02020603050405020304" pitchFamily="18" charset="0"/>
                <a:sym typeface="Times New Roman" panose="02020603050405020304" pitchFamily="18" charset="0"/>
              </a:rPr>
              <a:t> Statement in Program 4-23</a:t>
            </a:r>
          </a:p>
        </p:txBody>
      </p:sp>
      <p:pic>
        <p:nvPicPr>
          <p:cNvPr id="110595" name="Picture 2">
            <a:extLst>
              <a:ext uri="{FF2B5EF4-FFF2-40B4-BE49-F238E27FC236}">
                <a16:creationId xmlns:a16="http://schemas.microsoft.com/office/drawing/2014/main" id="{E9E9E9EF-9363-4443-A048-34293EF83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4863" y="1438275"/>
            <a:ext cx="4994275"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a:extLst>
              <a:ext uri="{FF2B5EF4-FFF2-40B4-BE49-F238E27FC236}">
                <a16:creationId xmlns:a16="http://schemas.microsoft.com/office/drawing/2014/main" id="{58D3A989-4706-48CE-BEB2-DC9632152E7D}"/>
              </a:ext>
            </a:extLst>
          </p:cNvPr>
          <p:cNvSpPr txBox="1">
            <a:spLocks noGrp="1"/>
          </p:cNvSpPr>
          <p:nvPr>
            <p:ph type="title"/>
          </p:nvPr>
        </p:nvSpPr>
        <p:spPr>
          <a:xfrm>
            <a:off x="152400" y="838200"/>
            <a:ext cx="8229600" cy="484188"/>
          </a:xfrm>
        </p:spPr>
        <p:txBody>
          <a:bodyPr/>
          <a:lstStyle/>
          <a:p>
            <a:pPr>
              <a:spcBef>
                <a:spcPct val="0"/>
              </a:spcBef>
              <a:buFont typeface="Times New Roman" panose="02020603050405020304" pitchFamily="18" charset="0"/>
              <a:buNone/>
            </a:pPr>
            <a:r>
              <a:rPr lang="en-US" altLang="en-US"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switch</a:t>
            </a:r>
            <a:r>
              <a:rPr lang="en-US" altLang="en-US" dirty="0">
                <a:latin typeface="Times New Roman" panose="02020603050405020304" pitchFamily="18" charset="0"/>
                <a:ea typeface="Times New Roman" panose="02020603050405020304" pitchFamily="18" charset="0"/>
                <a:cs typeface="Courier New" panose="02070309020205020404" pitchFamily="49" charset="0"/>
                <a:sym typeface="Times New Roman" panose="02020603050405020304" pitchFamily="18" charset="0"/>
              </a:rPr>
              <a:t> Statement Requirements</a:t>
            </a:r>
          </a:p>
        </p:txBody>
      </p:sp>
      <p:sp>
        <p:nvSpPr>
          <p:cNvPr id="3" name="Content Placeholder 2">
            <a:extLst>
              <a:ext uri="{FF2B5EF4-FFF2-40B4-BE49-F238E27FC236}">
                <a16:creationId xmlns:a16="http://schemas.microsoft.com/office/drawing/2014/main" id="{9E2505FB-93D9-4A4F-9B14-43B54FD95092}"/>
              </a:ext>
            </a:extLst>
          </p:cNvPr>
          <p:cNvSpPr>
            <a:spLocks noGrp="1"/>
          </p:cNvSpPr>
          <p:nvPr>
            <p:ph type="body" idx="1"/>
          </p:nvPr>
        </p:nvSpPr>
        <p:spPr>
          <a:xfrm>
            <a:off x="457200" y="1590675"/>
            <a:ext cx="8229600" cy="4525963"/>
          </a:xfrm>
        </p:spPr>
        <p:txBody>
          <a:bodyPr/>
          <a:lstStyle/>
          <a:p>
            <a:pPr marL="558800">
              <a:defRPr/>
            </a:pPr>
            <a:r>
              <a:rPr lang="en-US" i="1" dirty="0">
                <a:latin typeface="+mj-lt"/>
              </a:rPr>
              <a:t>Expression</a:t>
            </a:r>
            <a:r>
              <a:rPr lang="en-US" dirty="0">
                <a:latin typeface="+mj-lt"/>
              </a:rPr>
              <a:t> must be an integer variable or an expression that evaluates to an integer value.</a:t>
            </a:r>
          </a:p>
          <a:p>
            <a:pPr marL="558800">
              <a:defRPr/>
            </a:pPr>
            <a:endParaRPr lang="en-US" i="1" dirty="0">
              <a:latin typeface="+mj-lt"/>
            </a:endParaRPr>
          </a:p>
          <a:p>
            <a:pPr marL="558800">
              <a:defRPr/>
            </a:pPr>
            <a:r>
              <a:rPr lang="en-US" i="1" dirty="0">
                <a:latin typeface="+mj-lt"/>
              </a:rPr>
              <a:t>exp</a:t>
            </a:r>
            <a:r>
              <a:rPr lang="en-US" b="1" i="1" dirty="0">
                <a:latin typeface="+mj-lt"/>
              </a:rPr>
              <a:t>1</a:t>
            </a:r>
            <a:r>
              <a:rPr lang="en-US" dirty="0">
                <a:latin typeface="+mj-lt"/>
              </a:rPr>
              <a:t> through </a:t>
            </a:r>
            <a:r>
              <a:rPr lang="en-US" i="1" dirty="0" err="1">
                <a:latin typeface="+mj-lt"/>
              </a:rPr>
              <a:t>exp</a:t>
            </a:r>
            <a:r>
              <a:rPr lang="en-US" b="1" i="1" dirty="0" err="1">
                <a:latin typeface="+mj-lt"/>
              </a:rPr>
              <a:t>n</a:t>
            </a:r>
            <a:r>
              <a:rPr lang="en-US" dirty="0">
                <a:latin typeface="+mj-lt"/>
              </a:rPr>
              <a:t> must be constant integer expressions or literals, and must be unique in the switch statement</a:t>
            </a:r>
          </a:p>
          <a:p>
            <a:pPr marL="558800">
              <a:defRPr/>
            </a:pPr>
            <a:endParaRPr lang="en-US" dirty="0">
              <a:latin typeface="+mj-lt"/>
            </a:endParaRPr>
          </a:p>
          <a:p>
            <a:pPr marL="558800">
              <a:defRPr/>
            </a:pPr>
            <a:r>
              <a:rPr lang="en-US" dirty="0">
                <a:latin typeface="+mj-lt"/>
              </a:rPr>
              <a:t> default is optional but recommended</a:t>
            </a:r>
          </a:p>
        </p:txBody>
      </p:sp>
    </p:spTree>
    <p:extLst>
      <p:ext uri="{BB962C8B-B14F-4D97-AF65-F5344CB8AC3E}">
        <p14:creationId xmlns:p14="http://schemas.microsoft.com/office/powerpoint/2010/main" val="1037119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EC4D942-64EC-4910-86A9-37C2343989C8}"/>
              </a:ext>
            </a:extLst>
          </p:cNvPr>
          <p:cNvSpPr>
            <a:spLocks noGrp="1" noChangeArrowheads="1"/>
          </p:cNvSpPr>
          <p:nvPr>
            <p:ph type="title"/>
          </p:nvPr>
        </p:nvSpPr>
        <p:spPr>
          <a:xfrm>
            <a:off x="381000" y="914400"/>
            <a:ext cx="8229600" cy="425450"/>
          </a:xfrm>
        </p:spPr>
        <p:txBody>
          <a:bodyPr/>
          <a:lstStyle/>
          <a:p>
            <a:pPr eaLnBrk="1" hangingPunct="1">
              <a:buFont typeface="Times New Roman" panose="02020603050405020304" pitchFamily="18" charset="0"/>
              <a:buNone/>
            </a:pPr>
            <a:r>
              <a:rPr lang="en-US" altLang="en-US" sz="3600" b="1" i="0" dirty="0">
                <a:cs typeface="Times New Roman" panose="02020603050405020304" pitchFamily="18" charset="0"/>
                <a:sym typeface="Times New Roman" panose="02020603050405020304" pitchFamily="18" charset="0"/>
              </a:rPr>
              <a:t>The case Statement</a:t>
            </a:r>
          </a:p>
        </p:txBody>
      </p:sp>
      <p:sp>
        <p:nvSpPr>
          <p:cNvPr id="70659" name="Rectangle 3">
            <a:extLst>
              <a:ext uri="{FF2B5EF4-FFF2-40B4-BE49-F238E27FC236}">
                <a16:creationId xmlns:a16="http://schemas.microsoft.com/office/drawing/2014/main" id="{EFFB765D-E873-48FD-8C71-85AC45ABAFB3}"/>
              </a:ext>
            </a:extLst>
          </p:cNvPr>
          <p:cNvSpPr>
            <a:spLocks noGrp="1" noChangeArrowheads="1"/>
          </p:cNvSpPr>
          <p:nvPr>
            <p:ph idx="1"/>
          </p:nvPr>
        </p:nvSpPr>
        <p:spPr>
          <a:xfrm>
            <a:off x="457200" y="1627188"/>
            <a:ext cx="8229600" cy="4525962"/>
          </a:xfrm>
        </p:spPr>
        <p:txBody>
          <a:bodyPr/>
          <a:lstStyle/>
          <a:p>
            <a:pPr marL="101600" indent="0" eaLnBrk="1" hangingPunct="1">
              <a:buNone/>
              <a:defRPr/>
            </a:pPr>
            <a:endParaRPr lang="en-US" altLang="en-US" sz="2000" dirty="0">
              <a:solidFill>
                <a:srgbClr val="000000"/>
              </a:solidFill>
              <a:latin typeface="+mj-lt"/>
              <a:cs typeface="Arial" panose="020B0604020202020204" pitchFamily="34" charset="0"/>
              <a:sym typeface="Arial" panose="020B0604020202020204" pitchFamily="34" charset="0"/>
            </a:endParaRPr>
          </a:p>
          <a:p>
            <a:pPr marL="525463" indent="-423863" eaLnBrk="1" hangingPunct="1">
              <a:buFont typeface="Wingdings" panose="05000000000000000000" pitchFamily="2" charset="2"/>
              <a:buChar char="v"/>
              <a:defRPr/>
            </a:pPr>
            <a:r>
              <a:rPr lang="en-US" altLang="en-US" sz="2000" dirty="0">
                <a:solidFill>
                  <a:srgbClr val="000000"/>
                </a:solidFill>
                <a:latin typeface="+mj-lt"/>
                <a:cs typeface="Arial" panose="020B0604020202020204" pitchFamily="34" charset="0"/>
                <a:sym typeface="Arial" panose="020B0604020202020204" pitchFamily="34" charset="0"/>
              </a:rPr>
              <a:t>The break statement ends the case statement.</a:t>
            </a:r>
          </a:p>
          <a:p>
            <a:pPr marL="525463" indent="-423863" eaLnBrk="1" hangingPunct="1">
              <a:buFont typeface="Wingdings" panose="05000000000000000000" pitchFamily="2" charset="2"/>
              <a:buChar char="v"/>
              <a:defRPr/>
            </a:pPr>
            <a:endParaRPr lang="en-US" altLang="en-US" sz="2000" dirty="0">
              <a:solidFill>
                <a:srgbClr val="000000"/>
              </a:solidFill>
              <a:latin typeface="+mj-lt"/>
              <a:cs typeface="Arial" panose="020B0604020202020204" pitchFamily="34" charset="0"/>
              <a:sym typeface="Arial" panose="020B0604020202020204" pitchFamily="34" charset="0"/>
            </a:endParaRPr>
          </a:p>
          <a:p>
            <a:pPr marL="525463" indent="-423863" eaLnBrk="1" hangingPunct="1">
              <a:buFont typeface="Wingdings" panose="05000000000000000000" pitchFamily="2" charset="2"/>
              <a:buChar char="v"/>
              <a:defRPr/>
            </a:pPr>
            <a:r>
              <a:rPr lang="en-US" altLang="en-US" sz="2000" dirty="0">
                <a:solidFill>
                  <a:srgbClr val="000000"/>
                </a:solidFill>
                <a:latin typeface="+mj-lt"/>
                <a:cs typeface="Arial" panose="020B0604020202020204" pitchFamily="34" charset="0"/>
                <a:sym typeface="Arial" panose="020B0604020202020204" pitchFamily="34" charset="0"/>
              </a:rPr>
              <a:t>The break statement is optional. If a case does not contain a break, then program execution continues into the next case.</a:t>
            </a:r>
          </a:p>
          <a:p>
            <a:pPr marL="941388" lvl="1" indent="-415925" eaLnBrk="1" hangingPunct="1">
              <a:buFont typeface="Wingdings" panose="05000000000000000000" pitchFamily="2" charset="2"/>
              <a:buChar char="v"/>
              <a:defRPr/>
            </a:pPr>
            <a:r>
              <a:rPr lang="en-US" altLang="en-US" sz="2000" dirty="0">
                <a:solidFill>
                  <a:srgbClr val="000000"/>
                </a:solidFill>
                <a:latin typeface="+mj-lt"/>
                <a:cs typeface="Arial" panose="020B0604020202020204" pitchFamily="34" charset="0"/>
                <a:sym typeface="Arial" panose="020B0604020202020204" pitchFamily="34" charset="0"/>
              </a:rPr>
              <a:t>See example: </a:t>
            </a:r>
            <a:r>
              <a:rPr lang="en-US" altLang="en-US" sz="2000" dirty="0">
                <a:solidFill>
                  <a:srgbClr val="FF0000"/>
                </a:solidFill>
                <a:latin typeface="+mj-lt"/>
                <a:cs typeface="Arial" panose="020B0604020202020204" pitchFamily="34" charset="0"/>
                <a:sym typeface="Arial" panose="020B0604020202020204" pitchFamily="34" charset="0"/>
              </a:rPr>
              <a:t>NoBreaks.cpp w5</a:t>
            </a:r>
          </a:p>
        </p:txBody>
      </p:sp>
    </p:spTree>
    <p:extLst>
      <p:ext uri="{BB962C8B-B14F-4D97-AF65-F5344CB8AC3E}">
        <p14:creationId xmlns:p14="http://schemas.microsoft.com/office/powerpoint/2010/main" val="328095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6C5A69B0-363A-4029-96DE-39F98EA1C9C1}"/>
              </a:ext>
            </a:extLst>
          </p:cNvPr>
          <p:cNvSpPr txBox="1">
            <a:spLocks noGrp="1"/>
          </p:cNvSpPr>
          <p:nvPr>
            <p:ph type="title"/>
          </p:nvPr>
        </p:nvSpPr>
        <p:spPr>
          <a:xfrm>
            <a:off x="32657" y="533400"/>
            <a:ext cx="8229600" cy="1096963"/>
          </a:xfrm>
        </p:spPr>
        <p:txBody>
          <a:bodyPr/>
          <a:lstStyle/>
          <a:p>
            <a:pPr>
              <a:spcBef>
                <a:spcPct val="0"/>
              </a:spcBef>
              <a:buFont typeface="Times New Roman" panose="02020603050405020304" pitchFamily="18" charset="0"/>
              <a:buNone/>
            </a:pPr>
            <a:r>
              <a:rPr lang="en-US" altLang="en-US" sz="2800" dirty="0">
                <a:latin typeface="Times New Roman" panose="02020603050405020304" pitchFamily="18" charset="0"/>
                <a:cs typeface="Times New Roman" panose="02020603050405020304" pitchFamily="18" charset="0"/>
                <a:sym typeface="Times New Roman" panose="02020603050405020304" pitchFamily="18" charset="0"/>
              </a:rPr>
              <a:t>Checking Numeric Ranges with Logical Operators</a:t>
            </a:r>
          </a:p>
        </p:txBody>
      </p:sp>
      <p:sp>
        <p:nvSpPr>
          <p:cNvPr id="51203" name="Content Placeholder 2">
            <a:extLst>
              <a:ext uri="{FF2B5EF4-FFF2-40B4-BE49-F238E27FC236}">
                <a16:creationId xmlns:a16="http://schemas.microsoft.com/office/drawing/2014/main" id="{DF474975-22D8-4FDD-828A-FF2FE470A934}"/>
              </a:ext>
            </a:extLst>
          </p:cNvPr>
          <p:cNvSpPr>
            <a:spLocks noGrp="1" noChangeArrowheads="1"/>
          </p:cNvSpPr>
          <p:nvPr>
            <p:ph type="body" idx="1"/>
          </p:nvPr>
        </p:nvSpPr>
        <p:spPr>
          <a:xfrm>
            <a:off x="381000" y="2286000"/>
            <a:ext cx="8229600" cy="4525962"/>
          </a:xfrm>
        </p:spPr>
        <p:txBody>
          <a:bodyPr/>
          <a:lstStyle/>
          <a:p>
            <a:pPr marL="525463" indent="-423863">
              <a:lnSpc>
                <a:spcPct val="80000"/>
              </a:lnSpc>
              <a:defRPr/>
            </a:pPr>
            <a:r>
              <a:rPr lang="en-US" altLang="en-US" sz="2800" dirty="0"/>
              <a:t>Used to test to see if a value falls </a:t>
            </a:r>
            <a:r>
              <a:rPr lang="en-US" altLang="en-US" sz="2800" b="1" dirty="0"/>
              <a:t>inside</a:t>
            </a:r>
            <a:r>
              <a:rPr lang="en-US" altLang="en-US" sz="2800" dirty="0"/>
              <a:t> a range:</a:t>
            </a:r>
          </a:p>
          <a:p>
            <a:pPr lvl="1" indent="188913">
              <a:lnSpc>
                <a:spcPct val="80000"/>
              </a:lnSpc>
              <a:buFontTx/>
              <a:buNone/>
              <a:defRPr/>
            </a:pPr>
            <a:r>
              <a:rPr lang="en-US" altLang="en-US" sz="2400" dirty="0">
                <a:latin typeface="Courier New" panose="02070309020205020404" pitchFamily="49" charset="0"/>
              </a:rPr>
              <a:t>if (grade &gt;= 0 &amp;&amp; grade &lt;= 100)</a:t>
            </a:r>
          </a:p>
          <a:p>
            <a:pPr lvl="1" indent="804863">
              <a:lnSpc>
                <a:spcPct val="80000"/>
              </a:lnSpc>
              <a:buFontTx/>
              <a:buNone/>
              <a:defRPr/>
            </a:pPr>
            <a:r>
              <a:rPr lang="en-US" altLang="en-US" sz="2400" dirty="0" err="1">
                <a:latin typeface="Courier New" panose="02070309020205020404" pitchFamily="49" charset="0"/>
              </a:rPr>
              <a:t>cout</a:t>
            </a:r>
            <a:r>
              <a:rPr lang="en-US" altLang="en-US" sz="2400" dirty="0">
                <a:latin typeface="Courier New" panose="02070309020205020404" pitchFamily="49" charset="0"/>
              </a:rPr>
              <a:t> &lt;&lt; "Valid grade";</a:t>
            </a:r>
          </a:p>
          <a:p>
            <a:pPr lvl="1" indent="804863">
              <a:lnSpc>
                <a:spcPct val="80000"/>
              </a:lnSpc>
              <a:buFontTx/>
              <a:buNone/>
              <a:defRPr/>
            </a:pPr>
            <a:endParaRPr lang="en-US" altLang="en-US" sz="2400" dirty="0">
              <a:latin typeface="Courier New" panose="02070309020205020404" pitchFamily="49" charset="0"/>
            </a:endParaRPr>
          </a:p>
          <a:p>
            <a:pPr marL="525463" indent="-423863">
              <a:lnSpc>
                <a:spcPct val="80000"/>
              </a:lnSpc>
              <a:defRPr/>
            </a:pPr>
            <a:r>
              <a:rPr lang="en-US" altLang="en-US" sz="2800" dirty="0"/>
              <a:t>Can also test to see if value falls </a:t>
            </a:r>
            <a:r>
              <a:rPr lang="en-US" altLang="en-US" sz="2800" b="1" dirty="0"/>
              <a:t>outside</a:t>
            </a:r>
            <a:r>
              <a:rPr lang="en-US" altLang="en-US" sz="2800" dirty="0"/>
              <a:t> of range:</a:t>
            </a:r>
          </a:p>
          <a:p>
            <a:pPr lvl="1" indent="188913">
              <a:lnSpc>
                <a:spcPct val="80000"/>
              </a:lnSpc>
              <a:buClr>
                <a:srgbClr val="3333CC"/>
              </a:buClr>
              <a:buFontTx/>
              <a:buNone/>
              <a:defRPr/>
            </a:pPr>
            <a:r>
              <a:rPr lang="en-US" altLang="en-US" sz="2400" dirty="0">
                <a:latin typeface="Courier New" panose="02070309020205020404" pitchFamily="49" charset="0"/>
              </a:rPr>
              <a:t>if (grade &lt;= 0 || grade &gt;= 100)</a:t>
            </a:r>
          </a:p>
          <a:p>
            <a:pPr lvl="1" indent="804863">
              <a:lnSpc>
                <a:spcPct val="80000"/>
              </a:lnSpc>
              <a:buClr>
                <a:srgbClr val="3333CC"/>
              </a:buClr>
              <a:buFontTx/>
              <a:buNone/>
              <a:defRPr/>
            </a:pPr>
            <a:r>
              <a:rPr lang="en-US" altLang="en-US" sz="2400" dirty="0" err="1">
                <a:latin typeface="Courier New" panose="02070309020205020404" pitchFamily="49" charset="0"/>
              </a:rPr>
              <a:t>cout</a:t>
            </a:r>
            <a:r>
              <a:rPr lang="en-US" altLang="en-US" sz="2400" dirty="0">
                <a:latin typeface="Courier New" panose="02070309020205020404" pitchFamily="49" charset="0"/>
              </a:rPr>
              <a:t> &lt;&lt; "Invalid grade";</a:t>
            </a:r>
          </a:p>
          <a:p>
            <a:pPr lvl="1" indent="804863">
              <a:lnSpc>
                <a:spcPct val="80000"/>
              </a:lnSpc>
              <a:buClr>
                <a:srgbClr val="3333CC"/>
              </a:buClr>
              <a:buFontTx/>
              <a:buNone/>
              <a:defRPr/>
            </a:pPr>
            <a:endParaRPr lang="en-US" altLang="en-US" sz="2400" dirty="0">
              <a:latin typeface="Courier New" panose="02070309020205020404" pitchFamily="49" charset="0"/>
            </a:endParaRPr>
          </a:p>
          <a:p>
            <a:pPr marL="525463" indent="-423863">
              <a:lnSpc>
                <a:spcPct val="80000"/>
              </a:lnSpc>
              <a:defRPr/>
            </a:pPr>
            <a:r>
              <a:rPr lang="en-US" altLang="en-US" sz="2800" dirty="0"/>
              <a:t>Cannot use mathematical notation:</a:t>
            </a:r>
          </a:p>
          <a:p>
            <a:pPr lvl="1" indent="188913">
              <a:lnSpc>
                <a:spcPct val="80000"/>
              </a:lnSpc>
              <a:buClr>
                <a:schemeClr val="tx1"/>
              </a:buClr>
              <a:buFontTx/>
              <a:buNone/>
              <a:defRPr/>
            </a:pPr>
            <a:r>
              <a:rPr lang="en-US" altLang="en-US" sz="2400" dirty="0">
                <a:latin typeface="Courier New" panose="02070309020205020404" pitchFamily="49" charset="0"/>
              </a:rPr>
              <a:t>if (0 &lt;= grade &lt;= 100) //doesn</a:t>
            </a:r>
            <a:r>
              <a:rPr lang="en-US" altLang="en-US" sz="2400" dirty="0"/>
              <a:t>’</a:t>
            </a:r>
            <a:r>
              <a:rPr lang="en-US" altLang="en-US" sz="2400" dirty="0">
                <a:latin typeface="Courier New" panose="02070309020205020404" pitchFamily="49" charset="0"/>
              </a:rPr>
              <a:t>t work!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EC4D942-64EC-4910-86A9-37C2343989C8}"/>
              </a:ext>
            </a:extLst>
          </p:cNvPr>
          <p:cNvSpPr>
            <a:spLocks noGrp="1" noChangeArrowheads="1"/>
          </p:cNvSpPr>
          <p:nvPr>
            <p:ph type="title"/>
          </p:nvPr>
        </p:nvSpPr>
        <p:spPr>
          <a:xfrm>
            <a:off x="381000" y="914400"/>
            <a:ext cx="8229600" cy="425450"/>
          </a:xfrm>
        </p:spPr>
        <p:txBody>
          <a:bodyPr/>
          <a:lstStyle/>
          <a:p>
            <a:pPr eaLnBrk="1" hangingPunct="1">
              <a:buFont typeface="Times New Roman" panose="02020603050405020304" pitchFamily="18" charset="0"/>
              <a:buNone/>
            </a:pPr>
            <a:r>
              <a:rPr lang="en-US" altLang="en-US" sz="3600" b="1" i="0" dirty="0">
                <a:cs typeface="Times New Roman" panose="02020603050405020304" pitchFamily="18" charset="0"/>
                <a:sym typeface="Times New Roman" panose="02020603050405020304" pitchFamily="18" charset="0"/>
              </a:rPr>
              <a:t>The break Statement</a:t>
            </a:r>
          </a:p>
        </p:txBody>
      </p:sp>
      <p:sp>
        <p:nvSpPr>
          <p:cNvPr id="70659" name="Rectangle 3">
            <a:extLst>
              <a:ext uri="{FF2B5EF4-FFF2-40B4-BE49-F238E27FC236}">
                <a16:creationId xmlns:a16="http://schemas.microsoft.com/office/drawing/2014/main" id="{EFFB765D-E873-48FD-8C71-85AC45ABAFB3}"/>
              </a:ext>
            </a:extLst>
          </p:cNvPr>
          <p:cNvSpPr>
            <a:spLocks noGrp="1" noChangeArrowheads="1"/>
          </p:cNvSpPr>
          <p:nvPr>
            <p:ph idx="1"/>
          </p:nvPr>
        </p:nvSpPr>
        <p:spPr>
          <a:xfrm>
            <a:off x="457200" y="1627188"/>
            <a:ext cx="8229600" cy="4525962"/>
          </a:xfrm>
        </p:spPr>
        <p:txBody>
          <a:bodyPr/>
          <a:lstStyle/>
          <a:p>
            <a:pPr marL="444500" indent="-342900" eaLnBrk="1" hangingPunct="1">
              <a:defRPr/>
            </a:pPr>
            <a:r>
              <a:rPr lang="en-US" altLang="en-US" dirty="0"/>
              <a:t>Used to exit a switch statement</a:t>
            </a:r>
          </a:p>
          <a:p>
            <a:pPr marL="101600" indent="0" eaLnBrk="1" hangingPunct="1">
              <a:buNone/>
              <a:defRPr/>
            </a:pPr>
            <a:endParaRPr lang="en-US" altLang="en-US" sz="2000" dirty="0">
              <a:solidFill>
                <a:srgbClr val="000000"/>
              </a:solidFill>
              <a:latin typeface="+mj-lt"/>
              <a:cs typeface="Arial" panose="020B0604020202020204" pitchFamily="34" charset="0"/>
              <a:sym typeface="Arial" panose="020B0604020202020204" pitchFamily="34" charset="0"/>
            </a:endParaRPr>
          </a:p>
          <a:p>
            <a:pPr marL="541338" indent="-415925" eaLnBrk="1" hangingPunct="1">
              <a:buFont typeface="Wingdings" panose="05000000000000000000" pitchFamily="2" charset="2"/>
              <a:buChar char="v"/>
              <a:defRPr/>
            </a:pPr>
            <a:r>
              <a:rPr lang="en-US" altLang="en-US" sz="2400" dirty="0"/>
              <a:t>Omitting the </a:t>
            </a:r>
            <a:r>
              <a:rPr lang="en-US" altLang="en-US" sz="2400" b="1" i="1" dirty="0"/>
              <a:t>break</a:t>
            </a:r>
            <a:r>
              <a:rPr lang="en-US" altLang="en-US" sz="2400" dirty="0"/>
              <a:t> statement for a case will cause the statements within the next case to be executed. Such "falling through" to the next case can be useful when multiple cases, such as cases 0, 1, and 2, should execute the same statements</a:t>
            </a:r>
            <a:endParaRPr lang="en-US" altLang="en-US" sz="2400" dirty="0">
              <a:solidFill>
                <a:srgbClr val="000000"/>
              </a:solidFill>
              <a:cs typeface="Arial" panose="020B0604020202020204" pitchFamily="34" charset="0"/>
              <a:sym typeface="Arial" panose="020B0604020202020204" pitchFamily="34" charset="0"/>
            </a:endParaRPr>
          </a:p>
          <a:p>
            <a:pPr marL="941388" lvl="1" indent="-415925" eaLnBrk="1" hangingPunct="1">
              <a:buFont typeface="Wingdings" panose="05000000000000000000" pitchFamily="2" charset="2"/>
              <a:buChar char="v"/>
              <a:defRPr/>
            </a:pPr>
            <a:r>
              <a:rPr lang="en-US" altLang="en-US" sz="2000" dirty="0">
                <a:solidFill>
                  <a:srgbClr val="000000"/>
                </a:solidFill>
                <a:latin typeface="+mj-lt"/>
                <a:cs typeface="Arial" panose="020B0604020202020204" pitchFamily="34" charset="0"/>
                <a:sym typeface="Arial" panose="020B0604020202020204" pitchFamily="34" charset="0"/>
              </a:rPr>
              <a:t>See example: </a:t>
            </a:r>
            <a:r>
              <a:rPr lang="en-US" altLang="en-US" sz="2000" dirty="0">
                <a:solidFill>
                  <a:srgbClr val="FF0000"/>
                </a:solidFill>
                <a:latin typeface="+mj-lt"/>
                <a:cs typeface="Arial" panose="020B0604020202020204" pitchFamily="34" charset="0"/>
                <a:sym typeface="Arial" panose="020B0604020202020204" pitchFamily="34" charset="0"/>
              </a:rPr>
              <a:t>PetFood.cpp w</a:t>
            </a:r>
            <a:r>
              <a:rPr lang="en-US" altLang="en-US" sz="2000" dirty="0">
                <a:solidFill>
                  <a:srgbClr val="FF0000"/>
                </a:solidFill>
                <a:cs typeface="Arial" panose="020B0604020202020204" pitchFamily="34" charset="0"/>
                <a:sym typeface="Arial" panose="020B0604020202020204" pitchFamily="34" charset="0"/>
              </a:rPr>
              <a:t>5</a:t>
            </a:r>
            <a:endParaRPr lang="en-US" altLang="en-US" sz="2000" dirty="0">
              <a:solidFill>
                <a:srgbClr val="FF0000"/>
              </a:solidFill>
              <a:latin typeface="+mj-lt"/>
              <a:cs typeface="Arial" panose="020B0604020202020204" pitchFamily="34" charset="0"/>
              <a:sym typeface="Arial" panose="020B0604020202020204" pitchFamily="34" charset="0"/>
            </a:endParaRPr>
          </a:p>
          <a:p>
            <a:pPr marL="941388" lvl="1" indent="-415925" eaLnBrk="1" hangingPunct="1">
              <a:buFont typeface="Wingdings" panose="05000000000000000000" pitchFamily="2" charset="2"/>
              <a:buChar char="v"/>
              <a:defRPr/>
            </a:pPr>
            <a:endParaRPr lang="en-US" altLang="en-US" sz="2000" dirty="0">
              <a:solidFill>
                <a:srgbClr val="000000"/>
              </a:solidFill>
              <a:latin typeface="+mj-lt"/>
              <a:cs typeface="Arial" panose="020B0604020202020204" pitchFamily="34" charset="0"/>
              <a:sym typeface="Arial" panose="020B0604020202020204" pitchFamily="34" charset="0"/>
            </a:endParaRPr>
          </a:p>
          <a:p>
            <a:pPr marL="941388" lvl="1" indent="-415925" eaLnBrk="1" hangingPunct="1">
              <a:buFont typeface="Wingdings" panose="05000000000000000000" pitchFamily="2" charset="2"/>
              <a:buChar char="v"/>
              <a:defRPr/>
            </a:pPr>
            <a:endParaRPr lang="en-US" altLang="en-US" sz="2000" dirty="0">
              <a:solidFill>
                <a:srgbClr val="000000"/>
              </a:solidFill>
              <a:latin typeface="+mj-lt"/>
              <a:cs typeface="Arial" panose="020B0604020202020204" pitchFamily="34" charset="0"/>
              <a:sym typeface="Arial" panose="020B0604020202020204" pitchFamily="34" charset="0"/>
            </a:endParaRPr>
          </a:p>
          <a:p>
            <a:pPr marL="525463" indent="-423863" eaLnBrk="1" hangingPunct="1">
              <a:buFont typeface="Wingdings" panose="05000000000000000000" pitchFamily="2" charset="2"/>
              <a:buChar char="v"/>
              <a:defRPr/>
            </a:pPr>
            <a:r>
              <a:rPr lang="en-US" altLang="en-US" sz="2000" dirty="0">
                <a:solidFill>
                  <a:srgbClr val="000000"/>
                </a:solidFill>
                <a:latin typeface="+mj-lt"/>
                <a:cs typeface="Arial" panose="020B0604020202020204" pitchFamily="34" charset="0"/>
                <a:sym typeface="Arial" panose="020B0604020202020204" pitchFamily="34" charset="0"/>
              </a:rPr>
              <a:t>The default section is optional and will be executed if no </a:t>
            </a:r>
            <a:r>
              <a:rPr lang="en-US" altLang="en-US" sz="2000" i="1" dirty="0" err="1">
                <a:solidFill>
                  <a:srgbClr val="000000"/>
                </a:solidFill>
                <a:latin typeface="+mj-lt"/>
                <a:cs typeface="Arial" panose="020B0604020202020204" pitchFamily="34" charset="0"/>
                <a:sym typeface="Arial" panose="020B0604020202020204" pitchFamily="34" charset="0"/>
              </a:rPr>
              <a:t>CaseExpression</a:t>
            </a:r>
            <a:r>
              <a:rPr lang="en-US" altLang="en-US" sz="2000" dirty="0">
                <a:solidFill>
                  <a:srgbClr val="000000"/>
                </a:solidFill>
                <a:latin typeface="+mj-lt"/>
                <a:cs typeface="Arial" panose="020B0604020202020204" pitchFamily="34" charset="0"/>
                <a:sym typeface="Arial" panose="020B0604020202020204" pitchFamily="34" charset="0"/>
              </a:rPr>
              <a:t> matches the </a:t>
            </a:r>
            <a:r>
              <a:rPr lang="en-US" altLang="en-US" sz="2000" i="1" dirty="0" err="1">
                <a:solidFill>
                  <a:srgbClr val="000000"/>
                </a:solidFill>
                <a:latin typeface="+mj-lt"/>
                <a:cs typeface="Arial" panose="020B0604020202020204" pitchFamily="34" charset="0"/>
                <a:sym typeface="Arial" panose="020B0604020202020204" pitchFamily="34" charset="0"/>
              </a:rPr>
              <a:t>SwitchExpression</a:t>
            </a:r>
            <a:r>
              <a:rPr lang="en-US" altLang="en-US" sz="2000" dirty="0">
                <a:solidFill>
                  <a:srgbClr val="000000"/>
                </a:solidFill>
                <a:latin typeface="+mj-lt"/>
                <a:cs typeface="Arial" panose="020B0604020202020204" pitchFamily="34" charset="0"/>
                <a:sym typeface="Arial" panose="020B0604020202020204" pitchFamily="34"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a:extLst>
              <a:ext uri="{FF2B5EF4-FFF2-40B4-BE49-F238E27FC236}">
                <a16:creationId xmlns:a16="http://schemas.microsoft.com/office/drawing/2014/main" id="{32CF64D1-BB88-4AC2-BF7E-9DA7773AE67E}"/>
              </a:ext>
            </a:extLst>
          </p:cNvPr>
          <p:cNvSpPr txBox="1">
            <a:spLocks noGrp="1"/>
          </p:cNvSpPr>
          <p:nvPr>
            <p:ph type="title"/>
          </p:nvPr>
        </p:nvSpPr>
        <p:spPr>
          <a:xfrm>
            <a:off x="569913" y="206375"/>
            <a:ext cx="8229600" cy="1096963"/>
          </a:xfrm>
        </p:spPr>
        <p:txBody>
          <a:bodyPr/>
          <a:lstStyle/>
          <a:p>
            <a:pPr>
              <a:spcBef>
                <a:spcPct val="0"/>
              </a:spcBef>
              <a:buFont typeface="Times New Roman" panose="02020603050405020304" pitchFamily="18" charset="0"/>
              <a:buNone/>
            </a:pPr>
            <a:r>
              <a:rPr lang="en-US" altLang="en-US">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break</a:t>
            </a:r>
            <a:r>
              <a:rPr lang="en-US" altLang="en-US">
                <a:latin typeface="Times New Roman" panose="02020603050405020304" pitchFamily="18" charset="0"/>
                <a:ea typeface="Times New Roman" panose="02020603050405020304" pitchFamily="18" charset="0"/>
                <a:cs typeface="Courier New" panose="02070309020205020404" pitchFamily="49" charset="0"/>
                <a:sym typeface="Times New Roman" panose="02020603050405020304" pitchFamily="18" charset="0"/>
              </a:rPr>
              <a:t> and </a:t>
            </a:r>
            <a:r>
              <a:rPr lang="en-US" altLang="en-US">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default</a:t>
            </a:r>
            <a:r>
              <a:rPr lang="en-US" altLang="en-US">
                <a:latin typeface="Times New Roman" panose="02020603050405020304" pitchFamily="18" charset="0"/>
                <a:ea typeface="Times New Roman" panose="02020603050405020304" pitchFamily="18" charset="0"/>
                <a:cs typeface="Courier New" panose="02070309020205020404" pitchFamily="49" charset="0"/>
                <a:sym typeface="Times New Roman" panose="02020603050405020304" pitchFamily="18" charset="0"/>
              </a:rPr>
              <a:t> statements in Program 4-25</a:t>
            </a:r>
          </a:p>
        </p:txBody>
      </p:sp>
      <p:pic>
        <p:nvPicPr>
          <p:cNvPr id="114691" name="Picture 3">
            <a:extLst>
              <a:ext uri="{FF2B5EF4-FFF2-40B4-BE49-F238E27FC236}">
                <a16:creationId xmlns:a16="http://schemas.microsoft.com/office/drawing/2014/main" id="{965E0E63-9452-44B3-AD63-9D4AD2CDD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457325"/>
            <a:ext cx="5905500"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2" name="TextBox 4">
            <a:extLst>
              <a:ext uri="{FF2B5EF4-FFF2-40B4-BE49-F238E27FC236}">
                <a16:creationId xmlns:a16="http://schemas.microsoft.com/office/drawing/2014/main" id="{6689F8A6-F448-49B4-B334-F249509B4C07}"/>
              </a:ext>
            </a:extLst>
          </p:cNvPr>
          <p:cNvSpPr txBox="1">
            <a:spLocks noChangeArrowheads="1"/>
          </p:cNvSpPr>
          <p:nvPr/>
        </p:nvSpPr>
        <p:spPr bwMode="auto">
          <a:xfrm>
            <a:off x="7162800" y="6019800"/>
            <a:ext cx="1466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Continued…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62661CEA-5037-42C6-9A31-79DADE68503C}"/>
              </a:ext>
            </a:extLst>
          </p:cNvPr>
          <p:cNvSpPr txBox="1">
            <a:spLocks noGrp="1"/>
          </p:cNvSpPr>
          <p:nvPr>
            <p:ph type="title"/>
          </p:nvPr>
        </p:nvSpPr>
        <p:spPr>
          <a:xfrm>
            <a:off x="569913" y="206375"/>
            <a:ext cx="8229600" cy="1096963"/>
          </a:xfrm>
        </p:spPr>
        <p:txBody>
          <a:bodyPr/>
          <a:lstStyle/>
          <a:p>
            <a:pPr>
              <a:spcBef>
                <a:spcPct val="0"/>
              </a:spcBef>
              <a:buFont typeface="Times New Roman" panose="02020603050405020304" pitchFamily="18" charset="0"/>
              <a:buNone/>
            </a:pPr>
            <a:r>
              <a:rPr lang="en-US" altLang="en-US">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break</a:t>
            </a:r>
            <a:r>
              <a:rPr lang="en-US" altLang="en-US">
                <a:latin typeface="Times New Roman" panose="02020603050405020304" pitchFamily="18" charset="0"/>
                <a:ea typeface="Times New Roman" panose="02020603050405020304" pitchFamily="18" charset="0"/>
                <a:cs typeface="Courier New" panose="02070309020205020404" pitchFamily="49" charset="0"/>
                <a:sym typeface="Times New Roman" panose="02020603050405020304" pitchFamily="18" charset="0"/>
              </a:rPr>
              <a:t> and </a:t>
            </a:r>
            <a:r>
              <a:rPr lang="en-US" altLang="en-US">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default</a:t>
            </a:r>
            <a:r>
              <a:rPr lang="en-US" altLang="en-US">
                <a:latin typeface="Times New Roman" panose="02020603050405020304" pitchFamily="18" charset="0"/>
                <a:ea typeface="Times New Roman" panose="02020603050405020304" pitchFamily="18" charset="0"/>
                <a:cs typeface="Courier New" panose="02070309020205020404" pitchFamily="49" charset="0"/>
                <a:sym typeface="Times New Roman" panose="02020603050405020304" pitchFamily="18" charset="0"/>
              </a:rPr>
              <a:t> statements in Program 4-25</a:t>
            </a:r>
          </a:p>
        </p:txBody>
      </p:sp>
      <p:pic>
        <p:nvPicPr>
          <p:cNvPr id="115715" name="Picture 2">
            <a:extLst>
              <a:ext uri="{FF2B5EF4-FFF2-40B4-BE49-F238E27FC236}">
                <a16:creationId xmlns:a16="http://schemas.microsoft.com/office/drawing/2014/main" id="{2C17ADD7-815D-47DE-919A-98D60CE34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2013" y="1447800"/>
            <a:ext cx="4879975"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5CF721-3903-4BF1-B919-00ECDB70455C}"/>
              </a:ext>
            </a:extLst>
          </p:cNvPr>
          <p:cNvSpPr>
            <a:spLocks noGrp="1"/>
          </p:cNvSpPr>
          <p:nvPr>
            <p:ph idx="1"/>
          </p:nvPr>
        </p:nvSpPr>
        <p:spPr/>
        <p:txBody>
          <a:bodyPr/>
          <a:lstStyle/>
          <a:p>
            <a:endParaRPr lang="en-US" sz="2400" dirty="0"/>
          </a:p>
          <a:p>
            <a:pPr>
              <a:buFont typeface="Wingdings" panose="05000000000000000000" pitchFamily="2" charset="2"/>
              <a:buChar char="v"/>
            </a:pPr>
            <a:r>
              <a:rPr lang="en-US" sz="2400" dirty="0"/>
              <a:t>Get a user number from 1 to 10 and output the corresponding Roman numeral using switch statements </a:t>
            </a:r>
            <a:r>
              <a:rPr lang="en-US" sz="2400" dirty="0">
                <a:solidFill>
                  <a:srgbClr val="FF0000"/>
                </a:solidFill>
              </a:rPr>
              <a:t>w5</a:t>
            </a:r>
          </a:p>
        </p:txBody>
      </p:sp>
      <p:sp>
        <p:nvSpPr>
          <p:cNvPr id="4" name="Footer Placeholder 3">
            <a:extLst>
              <a:ext uri="{FF2B5EF4-FFF2-40B4-BE49-F238E27FC236}">
                <a16:creationId xmlns:a16="http://schemas.microsoft.com/office/drawing/2014/main" id="{99A8E39C-9AB3-4F32-A92F-0CF1CE7AFA10}"/>
              </a:ext>
            </a:extLst>
          </p:cNvPr>
          <p:cNvSpPr>
            <a:spLocks noGrp="1"/>
          </p:cNvSpPr>
          <p:nvPr>
            <p:ph type="ftr" sz="quarter" idx="11"/>
          </p:nvPr>
        </p:nvSpPr>
        <p:spPr bwMode="auto">
          <a:xfrm>
            <a:off x="304800" y="6331730"/>
            <a:ext cx="8001000" cy="457200"/>
          </a:xfrm>
          <a:prstGeom prst="rect">
            <a:avLst/>
          </a:prstGeom>
          <a:ln w="12700" cap="sq">
            <a:miter lim="800000"/>
            <a:headEnd type="none" w="sm" len="sm"/>
            <a:tailEnd type="none" w="sm" len="sm"/>
          </a:ln>
        </p:spPr>
        <p:txBody>
          <a:bodyPr vert="horz" wrap="square" lIns="91440" tIns="45720" rIns="91440" bIns="45720" numCol="1" anchor="t" anchorCtr="0" compatLnSpc="1">
            <a:prstTxWarp prst="textNoShape">
              <a:avLst/>
            </a:prstTxWarp>
          </a:bodyPr>
          <a:lstStyle>
            <a:defPPr>
              <a:defRPr lang="en-US"/>
            </a:defPPr>
            <a:lvl1pPr marL="0" algn="ctr" defTabSz="914400" rtl="0" eaLnBrk="1" latinLnBrk="0" hangingPunct="1">
              <a:spcBef>
                <a:spcPct val="50000"/>
              </a:spcBef>
              <a:defRPr sz="1400"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t>Liang, Introduction to Java Programming, 11th Edition, (c) 2018 Pearson Education, Inc. All rights reserved.</a:t>
            </a:r>
            <a:endParaRPr lang="en-US" dirty="0"/>
          </a:p>
        </p:txBody>
      </p:sp>
      <p:sp>
        <p:nvSpPr>
          <p:cNvPr id="5" name="Title 1">
            <a:extLst>
              <a:ext uri="{FF2B5EF4-FFF2-40B4-BE49-F238E27FC236}">
                <a16:creationId xmlns:a16="http://schemas.microsoft.com/office/drawing/2014/main" id="{A58F86F5-C303-403E-B0DF-A232ED54453A}"/>
              </a:ext>
            </a:extLst>
          </p:cNvPr>
          <p:cNvSpPr>
            <a:spLocks noGrp="1"/>
          </p:cNvSpPr>
          <p:nvPr>
            <p:ph type="title"/>
          </p:nvPr>
        </p:nvSpPr>
        <p:spPr>
          <a:xfrm>
            <a:off x="152400" y="762000"/>
            <a:ext cx="7680960" cy="846411"/>
          </a:xfrm>
        </p:spPr>
        <p:txBody>
          <a:bodyPr/>
          <a:lstStyle/>
          <a:p>
            <a:r>
              <a:rPr kumimoji="0" lang="en-US" altLang="en-US" sz="3600" b="1" i="0" kern="1200" dirty="0">
                <a:solidFill>
                  <a:srgbClr val="FF0000"/>
                </a:solidFill>
              </a:rPr>
              <a:t>Classroom Exercise</a:t>
            </a:r>
            <a:endParaRPr lang="en-US" sz="3600" b="1" dirty="0">
              <a:solidFill>
                <a:srgbClr val="FF0000"/>
              </a:solidFill>
            </a:endParaRPr>
          </a:p>
        </p:txBody>
      </p:sp>
    </p:spTree>
    <p:extLst>
      <p:ext uri="{BB962C8B-B14F-4D97-AF65-F5344CB8AC3E}">
        <p14:creationId xmlns:p14="http://schemas.microsoft.com/office/powerpoint/2010/main" val="21957312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a:extLst>
              <a:ext uri="{FF2B5EF4-FFF2-40B4-BE49-F238E27FC236}">
                <a16:creationId xmlns:a16="http://schemas.microsoft.com/office/drawing/2014/main" id="{6A695292-6233-4BAD-9EF2-BEF6E714653F}"/>
              </a:ext>
            </a:extLst>
          </p:cNvPr>
          <p:cNvSpPr txBox="1">
            <a:spLocks noGrp="1"/>
          </p:cNvSpPr>
          <p:nvPr>
            <p:ph type="title"/>
          </p:nvPr>
        </p:nvSpPr>
        <p:spPr>
          <a:xfrm>
            <a:off x="560388" y="215900"/>
            <a:ext cx="8229600" cy="1096963"/>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Using </a:t>
            </a:r>
            <a:r>
              <a:rPr lang="en-US" altLang="en-US">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switch</a:t>
            </a:r>
            <a:r>
              <a:rPr lang="en-US" altLang="en-US">
                <a:latin typeface="Times New Roman" panose="02020603050405020304" pitchFamily="18" charset="0"/>
                <a:cs typeface="Times New Roman" panose="02020603050405020304" pitchFamily="18" charset="0"/>
                <a:sym typeface="Times New Roman" panose="02020603050405020304" pitchFamily="18" charset="0"/>
              </a:rPr>
              <a:t> in Menu Systems</a:t>
            </a:r>
          </a:p>
        </p:txBody>
      </p:sp>
      <p:sp>
        <p:nvSpPr>
          <p:cNvPr id="76803" name="Content Placeholder 2">
            <a:extLst>
              <a:ext uri="{FF2B5EF4-FFF2-40B4-BE49-F238E27FC236}">
                <a16:creationId xmlns:a16="http://schemas.microsoft.com/office/drawing/2014/main" id="{BEAF00C2-B4A5-48FF-B63E-F2FCC8A1351C}"/>
              </a:ext>
            </a:extLst>
          </p:cNvPr>
          <p:cNvSpPr>
            <a:spLocks noGrp="1" noChangeArrowheads="1"/>
          </p:cNvSpPr>
          <p:nvPr>
            <p:ph type="body" idx="1"/>
          </p:nvPr>
        </p:nvSpPr>
        <p:spPr>
          <a:xfrm>
            <a:off x="457200" y="1592263"/>
            <a:ext cx="8229600" cy="4525962"/>
          </a:xfrm>
        </p:spPr>
        <p:txBody>
          <a:bodyPr/>
          <a:lstStyle/>
          <a:p>
            <a:pPr marL="525463" indent="-423863">
              <a:defRPr/>
            </a:pPr>
            <a:r>
              <a:rPr lang="en-US" altLang="en-US" sz="2800" dirty="0">
                <a:latin typeface="Courier New" panose="02070309020205020404" pitchFamily="49" charset="0"/>
              </a:rPr>
              <a:t>switch</a:t>
            </a:r>
            <a:r>
              <a:rPr lang="en-US" altLang="en-US" sz="2800" dirty="0"/>
              <a:t> statement is a natural choice for menu-driven program:</a:t>
            </a:r>
          </a:p>
          <a:p>
            <a:pPr marL="931863" lvl="1" indent="-406400">
              <a:defRPr/>
            </a:pPr>
            <a:r>
              <a:rPr lang="en-US" altLang="en-US" sz="2400" dirty="0"/>
              <a:t>display the menu</a:t>
            </a:r>
          </a:p>
          <a:p>
            <a:pPr marL="931863" lvl="1" indent="-406400">
              <a:defRPr/>
            </a:pPr>
            <a:r>
              <a:rPr lang="en-US" altLang="en-US" sz="2400" dirty="0"/>
              <a:t>then, get the user's menu selection</a:t>
            </a:r>
          </a:p>
          <a:p>
            <a:pPr marL="931863" lvl="1" indent="-406400">
              <a:defRPr/>
            </a:pPr>
            <a:r>
              <a:rPr lang="en-US" altLang="en-US" sz="2400" dirty="0"/>
              <a:t>use user input as </a:t>
            </a:r>
            <a:r>
              <a:rPr lang="en-US" altLang="en-US" sz="2400" dirty="0">
                <a:latin typeface="Courier New" panose="02070309020205020404" pitchFamily="49" charset="0"/>
              </a:rPr>
              <a:t>expression</a:t>
            </a:r>
            <a:r>
              <a:rPr lang="en-US" altLang="en-US" sz="2400" dirty="0"/>
              <a:t> in </a:t>
            </a:r>
            <a:r>
              <a:rPr lang="en-US" altLang="en-US" sz="2400" dirty="0">
                <a:latin typeface="Courier New" panose="02070309020205020404" pitchFamily="49" charset="0"/>
              </a:rPr>
              <a:t>switch</a:t>
            </a:r>
            <a:r>
              <a:rPr lang="en-US" altLang="en-US" sz="2400" dirty="0"/>
              <a:t> statement</a:t>
            </a:r>
          </a:p>
          <a:p>
            <a:pPr marL="931863" lvl="1" indent="-406400">
              <a:defRPr/>
            </a:pPr>
            <a:r>
              <a:rPr lang="en-US" altLang="en-US" sz="2400" dirty="0"/>
              <a:t>use menu choices as </a:t>
            </a:r>
            <a:r>
              <a:rPr lang="en-US" altLang="en-US" sz="2400" i="1" dirty="0">
                <a:latin typeface="Courier New" panose="02070309020205020404" pitchFamily="49" charset="0"/>
              </a:rPr>
              <a:t>expr</a:t>
            </a:r>
            <a:r>
              <a:rPr lang="en-US" altLang="en-US" sz="2400" dirty="0"/>
              <a:t> in </a:t>
            </a:r>
            <a:r>
              <a:rPr lang="en-US" altLang="en-US" sz="2400" dirty="0">
                <a:latin typeface="Courier New" panose="02070309020205020404" pitchFamily="49" charset="0"/>
              </a:rPr>
              <a:t>case</a:t>
            </a:r>
            <a:r>
              <a:rPr lang="en-US" altLang="en-US" sz="2400" dirty="0"/>
              <a:t> statements</a:t>
            </a:r>
          </a:p>
          <a:p>
            <a:pPr>
              <a:defRPr/>
            </a:pPr>
            <a:endParaRPr lang="en-US" altLang="en-US"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D02D-ACD4-4092-82D8-FD12F7C030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A164A2-62C6-4BDC-8575-E2D9C61E9CFD}"/>
              </a:ext>
            </a:extLst>
          </p:cNvPr>
          <p:cNvSpPr>
            <a:spLocks noGrp="1"/>
          </p:cNvSpPr>
          <p:nvPr>
            <p:ph idx="1"/>
          </p:nvPr>
        </p:nvSpPr>
        <p:spPr/>
        <p:txBody>
          <a:bodyPr/>
          <a:lstStyle/>
          <a:p>
            <a:r>
              <a:rPr lang="en-US" dirty="0"/>
              <a:t>Do the bagel problem with Menu using switch statements </a:t>
            </a:r>
            <a:r>
              <a:rPr lang="en-US" dirty="0">
                <a:solidFill>
                  <a:srgbClr val="FF0000"/>
                </a:solidFill>
              </a:rPr>
              <a:t>W5</a:t>
            </a:r>
          </a:p>
        </p:txBody>
      </p:sp>
    </p:spTree>
    <p:extLst>
      <p:ext uri="{BB962C8B-B14F-4D97-AF65-F5344CB8AC3E}">
        <p14:creationId xmlns:p14="http://schemas.microsoft.com/office/powerpoint/2010/main" val="3055037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99958CB0-79AE-49C2-9D05-5B1390A6E96C}"/>
              </a:ext>
            </a:extLst>
          </p:cNvPr>
          <p:cNvSpPr txBox="1">
            <a:spLocks noChangeArrowheads="1"/>
          </p:cNvSpPr>
          <p:nvPr/>
        </p:nvSpPr>
        <p:spPr bwMode="auto">
          <a:xfrm>
            <a:off x="457200" y="4214813"/>
            <a:ext cx="82296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104775" indent="0" algn="ctr">
              <a:buSzTx/>
              <a:buFontTx/>
              <a:buNone/>
              <a:defRPr/>
            </a:pPr>
            <a:r>
              <a:rPr lang="en-US" altLang="en-US" sz="3400" dirty="0"/>
              <a:t>More About Blocks and Scope</a:t>
            </a:r>
            <a:endParaRPr lang="en-US" altLang="en-US" sz="3400" kern="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5" name="Rectangle 4">
            <a:extLst>
              <a:ext uri="{FF2B5EF4-FFF2-40B4-BE49-F238E27FC236}">
                <a16:creationId xmlns:a16="http://schemas.microsoft.com/office/drawing/2014/main" id="{9C70B061-F393-4942-938A-48741A3892F8}"/>
              </a:ext>
            </a:extLst>
          </p:cNvPr>
          <p:cNvSpPr txBox="1">
            <a:spLocks noChangeArrowheads="1"/>
          </p:cNvSpPr>
          <p:nvPr/>
        </p:nvSpPr>
        <p:spPr bwMode="auto">
          <a:xfrm>
            <a:off x="466725" y="2332038"/>
            <a:ext cx="82296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defPPr marR="0" lvl="0" algn="l" rtl="0">
              <a:lnSpc>
                <a:spcPct val="100000"/>
              </a:lnSpc>
              <a:spcBef>
                <a:spcPts val="0"/>
              </a:spcBef>
              <a:spcAft>
                <a:spcPts val="0"/>
              </a:spcAft>
            </a:defPPr>
            <a:lvl1pPr marL="0" marR="0" lvl="0" indent="0" algn="l" rtl="0" eaLnBrk="0" fontAlgn="base" hangingPunct="0">
              <a:lnSpc>
                <a:spcPct val="100000"/>
              </a:lnSpc>
              <a:spcBef>
                <a:spcPts val="0"/>
              </a:spcBef>
              <a:spcAft>
                <a:spcPct val="0"/>
              </a:spcAft>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2pPr>
            <a:lvl3pPr lvl="2"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3pPr>
            <a:lvl4pPr lvl="3"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4pPr>
            <a:lvl5pPr lvl="4"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lvl="5"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lvl="6"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lvl="7"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lvl="8"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spcBef>
                <a:spcPct val="0"/>
              </a:spcBef>
              <a:buFont typeface="Times New Roman" panose="02020603050405020304" pitchFamily="18" charset="0"/>
              <a:buNone/>
              <a:defRPr/>
            </a:pPr>
            <a:r>
              <a:rPr lang="en-US" altLang="en-US" sz="8000" kern="0" dirty="0">
                <a:latin typeface="Times New Roman" panose="02020603050405020304" pitchFamily="18" charset="0"/>
                <a:cs typeface="Times New Roman" panose="02020603050405020304" pitchFamily="18" charset="0"/>
                <a:sym typeface="Times New Roman" panose="02020603050405020304" pitchFamily="18" charset="0"/>
              </a:rPr>
              <a:t>4.15</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a:extLst>
              <a:ext uri="{FF2B5EF4-FFF2-40B4-BE49-F238E27FC236}">
                <a16:creationId xmlns:a16="http://schemas.microsoft.com/office/drawing/2014/main" id="{9271F373-C4AA-4013-A41D-27A663101753}"/>
              </a:ext>
            </a:extLst>
          </p:cNvPr>
          <p:cNvSpPr txBox="1">
            <a:spLocks noGrp="1"/>
          </p:cNvSpPr>
          <p:nvPr>
            <p:ph type="title"/>
          </p:nvPr>
        </p:nvSpPr>
        <p:spPr>
          <a:xfrm>
            <a:off x="228600" y="914400"/>
            <a:ext cx="8229600" cy="45561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More About Blocks and Scope</a:t>
            </a:r>
          </a:p>
        </p:txBody>
      </p:sp>
      <p:sp>
        <p:nvSpPr>
          <p:cNvPr id="78851" name="Content Placeholder 2">
            <a:extLst>
              <a:ext uri="{FF2B5EF4-FFF2-40B4-BE49-F238E27FC236}">
                <a16:creationId xmlns:a16="http://schemas.microsoft.com/office/drawing/2014/main" id="{2C595966-094F-4E4C-94BB-AAC8A928DB35}"/>
              </a:ext>
            </a:extLst>
          </p:cNvPr>
          <p:cNvSpPr>
            <a:spLocks noGrp="1" noChangeArrowheads="1"/>
          </p:cNvSpPr>
          <p:nvPr>
            <p:ph type="body" idx="1"/>
          </p:nvPr>
        </p:nvSpPr>
        <p:spPr>
          <a:xfrm>
            <a:off x="457200" y="1828800"/>
            <a:ext cx="8229600" cy="4525962"/>
          </a:xfrm>
        </p:spPr>
        <p:txBody>
          <a:bodyPr/>
          <a:lstStyle/>
          <a:p>
            <a:pPr marL="525463" indent="-423863">
              <a:defRPr/>
            </a:pPr>
            <a:r>
              <a:rPr lang="en-US" altLang="en-US" u="sng" dirty="0"/>
              <a:t>Scope</a:t>
            </a:r>
            <a:r>
              <a:rPr lang="en-US" altLang="en-US" dirty="0"/>
              <a:t> of a variable is the block in which it is defined, from the point of definition to the end of the block</a:t>
            </a:r>
          </a:p>
          <a:p>
            <a:pPr marL="525463" indent="-423863">
              <a:defRPr/>
            </a:pPr>
            <a:endParaRPr lang="en-US" altLang="en-US" dirty="0"/>
          </a:p>
          <a:p>
            <a:pPr marL="525463" indent="-423863">
              <a:defRPr/>
            </a:pPr>
            <a:r>
              <a:rPr lang="en-US" altLang="en-US" dirty="0"/>
              <a:t>Usually defined at beginning of function</a:t>
            </a:r>
          </a:p>
          <a:p>
            <a:pPr marL="525463" indent="-423863">
              <a:defRPr/>
            </a:pPr>
            <a:endParaRPr lang="en-US" altLang="en-US" dirty="0"/>
          </a:p>
          <a:p>
            <a:pPr marL="525463" indent="-423863">
              <a:defRPr/>
            </a:pPr>
            <a:r>
              <a:rPr lang="en-US" altLang="en-US" dirty="0"/>
              <a:t>May be defined close to first use</a:t>
            </a:r>
          </a:p>
          <a:p>
            <a:pPr>
              <a:defRPr/>
            </a:pPr>
            <a:endParaRPr lang="en-US" altLang="en-US"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a:extLst>
              <a:ext uri="{FF2B5EF4-FFF2-40B4-BE49-F238E27FC236}">
                <a16:creationId xmlns:a16="http://schemas.microsoft.com/office/drawing/2014/main" id="{F2ADC55C-8D2B-4E5C-87B7-751173A8F702}"/>
              </a:ext>
            </a:extLst>
          </p:cNvPr>
          <p:cNvSpPr txBox="1">
            <a:spLocks noGrp="1"/>
          </p:cNvSpPr>
          <p:nvPr>
            <p:ph type="title"/>
          </p:nvPr>
        </p:nvSpPr>
        <p:spPr>
          <a:xfrm>
            <a:off x="563563" y="206375"/>
            <a:ext cx="8229600" cy="1096963"/>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Inner Block Variable Definition in Program 4-29</a:t>
            </a:r>
          </a:p>
        </p:txBody>
      </p:sp>
      <p:pic>
        <p:nvPicPr>
          <p:cNvPr id="119811" name="Picture 2">
            <a:extLst>
              <a:ext uri="{FF2B5EF4-FFF2-40B4-BE49-F238E27FC236}">
                <a16:creationId xmlns:a16="http://schemas.microsoft.com/office/drawing/2014/main" id="{E1122F77-59BD-4BBE-9F6F-E4C8670D4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04975"/>
            <a:ext cx="6705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a:extLst>
              <a:ext uri="{FF2B5EF4-FFF2-40B4-BE49-F238E27FC236}">
                <a16:creationId xmlns:a16="http://schemas.microsoft.com/office/drawing/2014/main" id="{3B28833C-A54B-428D-864B-3DEF47ACD56E}"/>
              </a:ext>
            </a:extLst>
          </p:cNvPr>
          <p:cNvSpPr txBox="1">
            <a:spLocks noGrp="1"/>
          </p:cNvSpPr>
          <p:nvPr>
            <p:ph type="title"/>
          </p:nvPr>
        </p:nvSpPr>
        <p:spPr>
          <a:xfrm>
            <a:off x="152400" y="838200"/>
            <a:ext cx="8229600" cy="53181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Variables with the Same Name</a:t>
            </a:r>
          </a:p>
        </p:txBody>
      </p:sp>
      <p:sp>
        <p:nvSpPr>
          <p:cNvPr id="80899" name="Content Placeholder 2">
            <a:extLst>
              <a:ext uri="{FF2B5EF4-FFF2-40B4-BE49-F238E27FC236}">
                <a16:creationId xmlns:a16="http://schemas.microsoft.com/office/drawing/2014/main" id="{6C0A9A9B-2067-49E0-8606-F55ABF93A0A4}"/>
              </a:ext>
            </a:extLst>
          </p:cNvPr>
          <p:cNvSpPr>
            <a:spLocks noGrp="1" noChangeArrowheads="1"/>
          </p:cNvSpPr>
          <p:nvPr>
            <p:ph type="body" idx="1"/>
          </p:nvPr>
        </p:nvSpPr>
        <p:spPr>
          <a:xfrm>
            <a:off x="457200" y="1627188"/>
            <a:ext cx="8229600" cy="4525962"/>
          </a:xfrm>
        </p:spPr>
        <p:txBody>
          <a:bodyPr/>
          <a:lstStyle/>
          <a:p>
            <a:pPr marL="525463" indent="-423863">
              <a:lnSpc>
                <a:spcPct val="90000"/>
              </a:lnSpc>
              <a:defRPr/>
            </a:pPr>
            <a:r>
              <a:rPr lang="en-US" altLang="en-US" dirty="0"/>
              <a:t>Variables defined inside { } have </a:t>
            </a:r>
            <a:r>
              <a:rPr lang="en-US" altLang="en-US" u="sng" dirty="0"/>
              <a:t>local</a:t>
            </a:r>
            <a:r>
              <a:rPr lang="en-US" altLang="en-US" dirty="0"/>
              <a:t> or </a:t>
            </a:r>
            <a:r>
              <a:rPr lang="en-US" altLang="en-US" u="sng" dirty="0"/>
              <a:t>block</a:t>
            </a:r>
            <a:r>
              <a:rPr lang="en-US" altLang="en-US" dirty="0"/>
              <a:t> scope</a:t>
            </a:r>
          </a:p>
          <a:p>
            <a:pPr marL="525463" indent="-423863">
              <a:lnSpc>
                <a:spcPct val="90000"/>
              </a:lnSpc>
              <a:defRPr/>
            </a:pPr>
            <a:endParaRPr lang="en-US" altLang="en-US" dirty="0"/>
          </a:p>
          <a:p>
            <a:pPr marL="525463" indent="-423863">
              <a:lnSpc>
                <a:spcPct val="90000"/>
              </a:lnSpc>
              <a:defRPr/>
            </a:pPr>
            <a:r>
              <a:rPr lang="en-US" altLang="en-US" dirty="0"/>
              <a:t>When inside a block within another block, can define variables with the same name as in the outer block.  </a:t>
            </a:r>
          </a:p>
          <a:p>
            <a:pPr marL="525463" indent="-423863">
              <a:lnSpc>
                <a:spcPct val="90000"/>
              </a:lnSpc>
              <a:defRPr/>
            </a:pPr>
            <a:endParaRPr lang="en-US" altLang="en-US" dirty="0"/>
          </a:p>
          <a:p>
            <a:pPr marL="931863" lvl="1" indent="-406400">
              <a:lnSpc>
                <a:spcPct val="90000"/>
              </a:lnSpc>
              <a:defRPr/>
            </a:pPr>
            <a:r>
              <a:rPr lang="en-US" altLang="en-US" sz="2200" dirty="0"/>
              <a:t>When in inner block, outer definition is not available</a:t>
            </a:r>
          </a:p>
          <a:p>
            <a:pPr marL="931863" lvl="1" indent="-406400">
              <a:lnSpc>
                <a:spcPct val="90000"/>
              </a:lnSpc>
              <a:defRPr/>
            </a:pPr>
            <a:endParaRPr lang="en-US" altLang="en-US" sz="2200" dirty="0"/>
          </a:p>
          <a:p>
            <a:pPr marL="931863" lvl="1" indent="-406400">
              <a:lnSpc>
                <a:spcPct val="90000"/>
              </a:lnSpc>
              <a:defRPr/>
            </a:pPr>
            <a:r>
              <a:rPr lang="en-US" altLang="en-US" sz="2200" dirty="0"/>
              <a:t>Not a good idea</a:t>
            </a:r>
          </a:p>
          <a:p>
            <a:pPr>
              <a:defRPr/>
            </a:pPr>
            <a:endParaRPr lang="en-US"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019BEA18-3A53-4091-B91E-4EC7095A2BEB}"/>
              </a:ext>
            </a:extLst>
          </p:cNvPr>
          <p:cNvSpPr txBox="1">
            <a:spLocks noChangeArrowheads="1"/>
          </p:cNvSpPr>
          <p:nvPr/>
        </p:nvSpPr>
        <p:spPr bwMode="auto">
          <a:xfrm>
            <a:off x="457200" y="4214813"/>
            <a:ext cx="82296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104775" indent="0" algn="ctr">
              <a:buSzTx/>
              <a:buFontTx/>
              <a:buNone/>
              <a:defRPr/>
            </a:pPr>
            <a:r>
              <a:rPr lang="en-US" altLang="en-US" sz="3400" dirty="0"/>
              <a:t>Menus</a:t>
            </a:r>
            <a:endParaRPr lang="en-US" altLang="en-US" sz="3400" kern="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5" name="Rectangle 4">
            <a:extLst>
              <a:ext uri="{FF2B5EF4-FFF2-40B4-BE49-F238E27FC236}">
                <a16:creationId xmlns:a16="http://schemas.microsoft.com/office/drawing/2014/main" id="{BB1E945D-34C3-407F-9A9A-7EFDF6EB711D}"/>
              </a:ext>
            </a:extLst>
          </p:cNvPr>
          <p:cNvSpPr txBox="1">
            <a:spLocks noChangeArrowheads="1"/>
          </p:cNvSpPr>
          <p:nvPr/>
        </p:nvSpPr>
        <p:spPr bwMode="auto">
          <a:xfrm>
            <a:off x="466725" y="2332038"/>
            <a:ext cx="82296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defPPr marR="0" lvl="0" algn="l" rtl="0">
              <a:lnSpc>
                <a:spcPct val="100000"/>
              </a:lnSpc>
              <a:spcBef>
                <a:spcPts val="0"/>
              </a:spcBef>
              <a:spcAft>
                <a:spcPts val="0"/>
              </a:spcAft>
            </a:defPPr>
            <a:lvl1pPr marL="0" marR="0" lvl="0" indent="0" algn="l" rtl="0" eaLnBrk="0" fontAlgn="base" hangingPunct="0">
              <a:lnSpc>
                <a:spcPct val="100000"/>
              </a:lnSpc>
              <a:spcBef>
                <a:spcPts val="0"/>
              </a:spcBef>
              <a:spcAft>
                <a:spcPct val="0"/>
              </a:spcAft>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2pPr>
            <a:lvl3pPr lvl="2"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3pPr>
            <a:lvl4pPr lvl="3"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4pPr>
            <a:lvl5pPr lvl="4"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lvl="5"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lvl="6"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lvl="7"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lvl="8"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spcBef>
                <a:spcPct val="0"/>
              </a:spcBef>
              <a:buFont typeface="Times New Roman" panose="02020603050405020304" pitchFamily="18" charset="0"/>
              <a:buNone/>
              <a:defRPr/>
            </a:pPr>
            <a:r>
              <a:rPr lang="en-US" altLang="en-US" sz="8000" kern="0" dirty="0">
                <a:latin typeface="Times New Roman" panose="02020603050405020304" pitchFamily="18" charset="0"/>
                <a:cs typeface="Times New Roman" panose="02020603050405020304" pitchFamily="18" charset="0"/>
                <a:sym typeface="Times New Roman" panose="02020603050405020304" pitchFamily="18" charset="0"/>
              </a:rPr>
              <a:t>4.10</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a:extLst>
              <a:ext uri="{FF2B5EF4-FFF2-40B4-BE49-F238E27FC236}">
                <a16:creationId xmlns:a16="http://schemas.microsoft.com/office/drawing/2014/main" id="{C59D9C2F-4B81-4E3C-8F7C-A177EFDA4471}"/>
              </a:ext>
            </a:extLst>
          </p:cNvPr>
          <p:cNvSpPr txBox="1">
            <a:spLocks noGrp="1"/>
          </p:cNvSpPr>
          <p:nvPr>
            <p:ph type="title"/>
          </p:nvPr>
        </p:nvSpPr>
        <p:spPr>
          <a:xfrm>
            <a:off x="550863" y="206375"/>
            <a:ext cx="8229600" cy="1096963"/>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Two Variables with the Same Name in Program 4-30</a:t>
            </a:r>
          </a:p>
        </p:txBody>
      </p:sp>
      <p:pic>
        <p:nvPicPr>
          <p:cNvPr id="121859" name="Picture 2">
            <a:extLst>
              <a:ext uri="{FF2B5EF4-FFF2-40B4-BE49-F238E27FC236}">
                <a16:creationId xmlns:a16="http://schemas.microsoft.com/office/drawing/2014/main" id="{17F53272-083E-4EC3-8C3F-450074335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371600"/>
            <a:ext cx="50673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13D8-E4A7-482F-778D-44BD4B46A998}"/>
              </a:ext>
            </a:extLst>
          </p:cNvPr>
          <p:cNvSpPr>
            <a:spLocks noGrp="1"/>
          </p:cNvSpPr>
          <p:nvPr>
            <p:ph type="title"/>
          </p:nvPr>
        </p:nvSpPr>
        <p:spPr/>
        <p:txBody>
          <a:bodyPr/>
          <a:lstStyle/>
          <a:p>
            <a:r>
              <a:rPr lang="en-US" dirty="0"/>
              <a:t>Rock-Scissor-Paper</a:t>
            </a:r>
          </a:p>
        </p:txBody>
      </p:sp>
      <p:sp>
        <p:nvSpPr>
          <p:cNvPr id="3" name="Content Placeholder 2">
            <a:extLst>
              <a:ext uri="{FF2B5EF4-FFF2-40B4-BE49-F238E27FC236}">
                <a16:creationId xmlns:a16="http://schemas.microsoft.com/office/drawing/2014/main" id="{4AA25CF1-B658-0667-6C6F-41304219E717}"/>
              </a:ext>
            </a:extLst>
          </p:cNvPr>
          <p:cNvSpPr>
            <a:spLocks noGrp="1"/>
          </p:cNvSpPr>
          <p:nvPr>
            <p:ph idx="1"/>
          </p:nvPr>
        </p:nvSpPr>
        <p:spPr/>
        <p:txBody>
          <a:bodyPr/>
          <a:lstStyle/>
          <a:p>
            <a:r>
              <a:rPr lang="en-US" dirty="0"/>
              <a:t>Write a program that plays the popular rock-scissor-</a:t>
            </a:r>
            <a:r>
              <a:rPr lang="en-US" dirty="0" err="1"/>
              <a:t>papergame</a:t>
            </a:r>
            <a:r>
              <a:rPr lang="en-US" dirty="0"/>
              <a:t>. A scissor can cut a paper, a rock can knock a scissor and a paper can wrap a rock. Use a random generator and generate one number for 0,1,2 representing scissor, rock , paper. Input from user a value as scissor (0), rock (1), paper (2). Determine if User or computer wins. Make sure you validate the input( if the input is invalid send an error message</a:t>
            </a:r>
          </a:p>
        </p:txBody>
      </p:sp>
    </p:spTree>
    <p:extLst>
      <p:ext uri="{BB962C8B-B14F-4D97-AF65-F5344CB8AC3E}">
        <p14:creationId xmlns:p14="http://schemas.microsoft.com/office/powerpoint/2010/main" val="4251346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9606F144-289D-4E37-808B-33FE0598398B}"/>
              </a:ext>
            </a:extLst>
          </p:cNvPr>
          <p:cNvSpPr txBox="1">
            <a:spLocks noGrp="1"/>
          </p:cNvSpPr>
          <p:nvPr>
            <p:ph type="title"/>
          </p:nvPr>
        </p:nvSpPr>
        <p:spPr>
          <a:xfrm>
            <a:off x="152400" y="609600"/>
            <a:ext cx="8229600" cy="109696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Menus</a:t>
            </a:r>
          </a:p>
        </p:txBody>
      </p:sp>
      <p:sp>
        <p:nvSpPr>
          <p:cNvPr id="53251" name="Content Placeholder 2">
            <a:extLst>
              <a:ext uri="{FF2B5EF4-FFF2-40B4-BE49-F238E27FC236}">
                <a16:creationId xmlns:a16="http://schemas.microsoft.com/office/drawing/2014/main" id="{1713F8E0-74C3-453C-8B10-80D9AB0CE025}"/>
              </a:ext>
            </a:extLst>
          </p:cNvPr>
          <p:cNvSpPr>
            <a:spLocks noGrp="1" noChangeArrowheads="1"/>
          </p:cNvSpPr>
          <p:nvPr>
            <p:ph type="body" idx="1"/>
          </p:nvPr>
        </p:nvSpPr>
        <p:spPr>
          <a:xfrm>
            <a:off x="381000" y="2438400"/>
            <a:ext cx="8229600" cy="4525962"/>
          </a:xfrm>
        </p:spPr>
        <p:txBody>
          <a:bodyPr/>
          <a:lstStyle/>
          <a:p>
            <a:pPr marL="525463" indent="-423863">
              <a:defRPr/>
            </a:pPr>
            <a:r>
              <a:rPr lang="en-US" altLang="en-US" sz="2800" u="sng" dirty="0"/>
              <a:t>Menu-driven program</a:t>
            </a:r>
            <a:r>
              <a:rPr lang="en-US" altLang="en-US" sz="2800" dirty="0"/>
              <a:t>: program execution controlled by user selecting from a list of actions</a:t>
            </a:r>
          </a:p>
          <a:p>
            <a:pPr marL="525463" indent="-423863">
              <a:defRPr/>
            </a:pPr>
            <a:endParaRPr lang="en-US" altLang="en-US" sz="2800" dirty="0"/>
          </a:p>
          <a:p>
            <a:pPr marL="525463" indent="-423863">
              <a:defRPr/>
            </a:pPr>
            <a:r>
              <a:rPr lang="en-US" altLang="en-US" sz="2800" u="sng" dirty="0"/>
              <a:t>Menu</a:t>
            </a:r>
            <a:r>
              <a:rPr lang="en-US" altLang="en-US" sz="2800" dirty="0"/>
              <a:t>: list of choices on the screen</a:t>
            </a:r>
          </a:p>
          <a:p>
            <a:pPr marL="525463" indent="-423863">
              <a:defRPr/>
            </a:pPr>
            <a:endParaRPr lang="en-US" altLang="en-US" sz="2800" dirty="0"/>
          </a:p>
          <a:p>
            <a:pPr marL="525463" indent="-423863">
              <a:defRPr/>
            </a:pPr>
            <a:r>
              <a:rPr lang="en-US" altLang="en-US" sz="2800" dirty="0"/>
              <a:t>Menus can be implemented using </a:t>
            </a:r>
            <a:r>
              <a:rPr lang="en-US" altLang="en-US" sz="2800" dirty="0">
                <a:latin typeface="Courier New" panose="02070309020205020404" pitchFamily="49" charset="0"/>
              </a:rPr>
              <a:t>if/else if</a:t>
            </a:r>
            <a:r>
              <a:rPr lang="en-US" altLang="en-US" sz="2800" dirty="0"/>
              <a:t> statements</a:t>
            </a:r>
            <a:endParaRPr lang="en-US" altLang="en-US" sz="2800" u="sng" dirty="0"/>
          </a:p>
          <a:p>
            <a:pPr>
              <a:defRPr/>
            </a:pPr>
            <a:endParaRPr lang="en-US"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1DCB7D49-394F-4E10-805B-E12002E5F301}"/>
              </a:ext>
            </a:extLst>
          </p:cNvPr>
          <p:cNvSpPr txBox="1">
            <a:spLocks noGrp="1"/>
          </p:cNvSpPr>
          <p:nvPr>
            <p:ph type="title"/>
          </p:nvPr>
        </p:nvSpPr>
        <p:spPr>
          <a:xfrm>
            <a:off x="152400" y="533400"/>
            <a:ext cx="8229600" cy="109696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Menu-Driven Program Organization</a:t>
            </a:r>
          </a:p>
        </p:txBody>
      </p:sp>
      <p:sp>
        <p:nvSpPr>
          <p:cNvPr id="54275" name="Content Placeholder 2">
            <a:extLst>
              <a:ext uri="{FF2B5EF4-FFF2-40B4-BE49-F238E27FC236}">
                <a16:creationId xmlns:a16="http://schemas.microsoft.com/office/drawing/2014/main" id="{CB74A509-CB59-47F1-B94C-4783CBC3EEA6}"/>
              </a:ext>
            </a:extLst>
          </p:cNvPr>
          <p:cNvSpPr>
            <a:spLocks noGrp="1" noChangeArrowheads="1"/>
          </p:cNvSpPr>
          <p:nvPr>
            <p:ph type="body" idx="1"/>
          </p:nvPr>
        </p:nvSpPr>
        <p:spPr>
          <a:xfrm>
            <a:off x="381000" y="1981200"/>
            <a:ext cx="8229600" cy="4525962"/>
          </a:xfrm>
        </p:spPr>
        <p:txBody>
          <a:bodyPr/>
          <a:lstStyle/>
          <a:p>
            <a:pPr marL="525463" indent="-423863">
              <a:defRPr/>
            </a:pPr>
            <a:r>
              <a:rPr lang="en-US" altLang="en-US" sz="2800" dirty="0"/>
              <a:t>Display list of numbered or lettered choices for actions</a:t>
            </a:r>
          </a:p>
          <a:p>
            <a:pPr marL="525463" indent="-423863">
              <a:defRPr/>
            </a:pPr>
            <a:endParaRPr lang="en-US" altLang="en-US" sz="2800" dirty="0"/>
          </a:p>
          <a:p>
            <a:pPr marL="525463" indent="-423863">
              <a:defRPr/>
            </a:pPr>
            <a:r>
              <a:rPr lang="en-US" altLang="en-US" sz="2800" dirty="0"/>
              <a:t>Prompt user to make selection</a:t>
            </a:r>
          </a:p>
          <a:p>
            <a:pPr marL="525463" indent="-423863">
              <a:defRPr/>
            </a:pPr>
            <a:endParaRPr lang="en-US" altLang="en-US" sz="2800" dirty="0"/>
          </a:p>
          <a:p>
            <a:pPr marL="525463" indent="-423863">
              <a:defRPr/>
            </a:pPr>
            <a:r>
              <a:rPr lang="en-US" altLang="en-US" sz="2800" dirty="0"/>
              <a:t>Test user selection in </a:t>
            </a:r>
            <a:r>
              <a:rPr lang="en-US" altLang="en-US" sz="2800" i="1" dirty="0">
                <a:latin typeface="Courier New" panose="02070309020205020404" pitchFamily="49" charset="0"/>
              </a:rPr>
              <a:t>expression</a:t>
            </a:r>
            <a:r>
              <a:rPr lang="en-US" altLang="en-US" sz="2800" dirty="0"/>
              <a:t>  </a:t>
            </a:r>
          </a:p>
          <a:p>
            <a:pPr marL="931863" lvl="1" indent="-406400">
              <a:defRPr/>
            </a:pPr>
            <a:r>
              <a:rPr lang="en-US" altLang="en-US" sz="2400" dirty="0"/>
              <a:t>if a match, then execute code for action</a:t>
            </a:r>
          </a:p>
          <a:p>
            <a:pPr marL="931863" lvl="1" indent="-406400">
              <a:defRPr/>
            </a:pPr>
            <a:r>
              <a:rPr lang="en-US" altLang="en-US" sz="2400" dirty="0"/>
              <a:t>if not, then go on to next </a:t>
            </a:r>
            <a:r>
              <a:rPr lang="en-US" altLang="en-US" sz="2400" i="1" dirty="0">
                <a:latin typeface="Courier New" panose="02070309020205020404" pitchFamily="49" charset="0"/>
              </a:rPr>
              <a:t>expression</a:t>
            </a:r>
            <a:endParaRPr lang="en-US" altLang="en-US" sz="2400" dirty="0">
              <a:latin typeface="Courier New" panose="02070309020205020404" pitchFamily="49" charset="0"/>
            </a:endParaRPr>
          </a:p>
          <a:p>
            <a:pPr>
              <a:defRPr/>
            </a:pPr>
            <a:r>
              <a:rPr lang="en-US" altLang="en-US" sz="2800" dirty="0">
                <a:solidFill>
                  <a:srgbClr val="FF0000"/>
                </a:solidFill>
              </a:rPr>
              <a:t>4.18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E2D177DE-A72F-4737-B127-62605C7095FC}"/>
              </a:ext>
            </a:extLst>
          </p:cNvPr>
          <p:cNvSpPr txBox="1">
            <a:spLocks noChangeArrowheads="1"/>
          </p:cNvSpPr>
          <p:nvPr/>
        </p:nvSpPr>
        <p:spPr bwMode="auto">
          <a:xfrm>
            <a:off x="457200" y="4214813"/>
            <a:ext cx="82296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104775" indent="0" algn="ctr">
              <a:buSzTx/>
              <a:buFontTx/>
              <a:buNone/>
              <a:defRPr/>
            </a:pPr>
            <a:r>
              <a:rPr lang="en-US" altLang="en-US" sz="3400" dirty="0"/>
              <a:t>Validating User Input</a:t>
            </a:r>
            <a:endParaRPr lang="en-US" altLang="en-US" sz="3400" kern="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5" name="Rectangle 4">
            <a:extLst>
              <a:ext uri="{FF2B5EF4-FFF2-40B4-BE49-F238E27FC236}">
                <a16:creationId xmlns:a16="http://schemas.microsoft.com/office/drawing/2014/main" id="{0B710193-349A-47C2-AC69-EF84AE83CF77}"/>
              </a:ext>
            </a:extLst>
          </p:cNvPr>
          <p:cNvSpPr txBox="1">
            <a:spLocks noChangeArrowheads="1"/>
          </p:cNvSpPr>
          <p:nvPr/>
        </p:nvSpPr>
        <p:spPr bwMode="auto">
          <a:xfrm>
            <a:off x="466725" y="2332038"/>
            <a:ext cx="82296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defPPr marR="0" lvl="0" algn="l" rtl="0">
              <a:lnSpc>
                <a:spcPct val="100000"/>
              </a:lnSpc>
              <a:spcBef>
                <a:spcPts val="0"/>
              </a:spcBef>
              <a:spcAft>
                <a:spcPts val="0"/>
              </a:spcAft>
            </a:defPPr>
            <a:lvl1pPr marL="0" marR="0" lvl="0" indent="0" algn="l" rtl="0" eaLnBrk="0" fontAlgn="base" hangingPunct="0">
              <a:lnSpc>
                <a:spcPct val="100000"/>
              </a:lnSpc>
              <a:spcBef>
                <a:spcPts val="0"/>
              </a:spcBef>
              <a:spcAft>
                <a:spcPct val="0"/>
              </a:spcAft>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2pPr>
            <a:lvl3pPr lvl="2"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3pPr>
            <a:lvl4pPr lvl="3"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4pPr>
            <a:lvl5pPr lvl="4"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lvl="5"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lvl="6"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lvl="7"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lvl="8"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spcBef>
                <a:spcPct val="0"/>
              </a:spcBef>
              <a:buFont typeface="Times New Roman" panose="02020603050405020304" pitchFamily="18" charset="0"/>
              <a:buNone/>
              <a:defRPr/>
            </a:pPr>
            <a:r>
              <a:rPr lang="en-US" altLang="en-US" sz="8000" kern="0" dirty="0">
                <a:latin typeface="Times New Roman" panose="02020603050405020304" pitchFamily="18" charset="0"/>
                <a:cs typeface="Times New Roman" panose="02020603050405020304" pitchFamily="18" charset="0"/>
                <a:sym typeface="Times New Roman" panose="02020603050405020304" pitchFamily="18" charset="0"/>
              </a:rPr>
              <a:t>4.11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BD42AF5B-5482-4EEC-BCDF-101E7AC79E6E}"/>
              </a:ext>
            </a:extLst>
          </p:cNvPr>
          <p:cNvSpPr txBox="1">
            <a:spLocks noGrp="1"/>
          </p:cNvSpPr>
          <p:nvPr>
            <p:ph type="title"/>
          </p:nvPr>
        </p:nvSpPr>
        <p:spPr>
          <a:xfrm>
            <a:off x="76200" y="609600"/>
            <a:ext cx="8229600" cy="1096963"/>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Validating User Input</a:t>
            </a:r>
          </a:p>
        </p:txBody>
      </p:sp>
      <p:sp>
        <p:nvSpPr>
          <p:cNvPr id="56323" name="Content Placeholder 2">
            <a:extLst>
              <a:ext uri="{FF2B5EF4-FFF2-40B4-BE49-F238E27FC236}">
                <a16:creationId xmlns:a16="http://schemas.microsoft.com/office/drawing/2014/main" id="{56259448-D419-458D-92C0-C3B30A79E556}"/>
              </a:ext>
            </a:extLst>
          </p:cNvPr>
          <p:cNvSpPr>
            <a:spLocks noGrp="1" noChangeArrowheads="1"/>
          </p:cNvSpPr>
          <p:nvPr>
            <p:ph type="body" idx="1"/>
          </p:nvPr>
        </p:nvSpPr>
        <p:spPr>
          <a:xfrm>
            <a:off x="341313" y="1981200"/>
            <a:ext cx="8686800" cy="4953000"/>
          </a:xfrm>
        </p:spPr>
        <p:txBody>
          <a:bodyPr/>
          <a:lstStyle/>
          <a:p>
            <a:pPr marL="525463" indent="-423863">
              <a:lnSpc>
                <a:spcPct val="90000"/>
              </a:lnSpc>
              <a:spcBef>
                <a:spcPct val="15000"/>
              </a:spcBef>
              <a:defRPr/>
            </a:pPr>
            <a:r>
              <a:rPr lang="en-US" altLang="en-US" sz="2800" u="sng" dirty="0"/>
              <a:t>Input validation</a:t>
            </a:r>
            <a:r>
              <a:rPr lang="en-US" altLang="en-US" sz="2800" dirty="0"/>
              <a:t>: inspecting input data to determine whether it is acceptable</a:t>
            </a:r>
          </a:p>
          <a:p>
            <a:pPr marL="525463" indent="-423863">
              <a:lnSpc>
                <a:spcPct val="90000"/>
              </a:lnSpc>
              <a:spcBef>
                <a:spcPct val="15000"/>
              </a:spcBef>
              <a:defRPr/>
            </a:pPr>
            <a:endParaRPr lang="en-US" altLang="en-US" sz="2800" u="sng" dirty="0"/>
          </a:p>
          <a:p>
            <a:pPr marL="525463" indent="-423863">
              <a:lnSpc>
                <a:spcPct val="90000"/>
              </a:lnSpc>
              <a:spcBef>
                <a:spcPct val="15000"/>
              </a:spcBef>
              <a:defRPr/>
            </a:pPr>
            <a:r>
              <a:rPr lang="en-US" altLang="en-US" sz="2800" dirty="0"/>
              <a:t>Bad output will be produced from bad input</a:t>
            </a:r>
          </a:p>
          <a:p>
            <a:pPr marL="525463" indent="-423863">
              <a:lnSpc>
                <a:spcPct val="90000"/>
              </a:lnSpc>
              <a:spcBef>
                <a:spcPct val="15000"/>
              </a:spcBef>
              <a:defRPr/>
            </a:pPr>
            <a:endParaRPr lang="en-US" altLang="en-US" sz="2800" dirty="0"/>
          </a:p>
          <a:p>
            <a:pPr marL="525463" indent="-423863">
              <a:lnSpc>
                <a:spcPct val="90000"/>
              </a:lnSpc>
              <a:spcBef>
                <a:spcPct val="15000"/>
              </a:spcBef>
              <a:defRPr/>
            </a:pPr>
            <a:r>
              <a:rPr lang="en-US" altLang="en-US" sz="2800" dirty="0"/>
              <a:t>Can perform various tests:</a:t>
            </a:r>
          </a:p>
          <a:p>
            <a:pPr marL="931863" lvl="1" indent="-406400">
              <a:lnSpc>
                <a:spcPct val="90000"/>
              </a:lnSpc>
              <a:spcBef>
                <a:spcPct val="15000"/>
              </a:spcBef>
              <a:defRPr/>
            </a:pPr>
            <a:r>
              <a:rPr lang="en-US" altLang="en-US" sz="2400" dirty="0"/>
              <a:t>Range </a:t>
            </a:r>
          </a:p>
          <a:p>
            <a:pPr marL="931863" lvl="1" indent="-406400">
              <a:lnSpc>
                <a:spcPct val="90000"/>
              </a:lnSpc>
              <a:spcBef>
                <a:spcPct val="15000"/>
              </a:spcBef>
              <a:defRPr/>
            </a:pPr>
            <a:r>
              <a:rPr lang="en-US" altLang="en-US" sz="2400" dirty="0"/>
              <a:t>Reasonableness </a:t>
            </a:r>
          </a:p>
          <a:p>
            <a:pPr marL="931863" lvl="1" indent="-406400">
              <a:lnSpc>
                <a:spcPct val="90000"/>
              </a:lnSpc>
              <a:spcBef>
                <a:spcPct val="15000"/>
              </a:spcBef>
              <a:defRPr/>
            </a:pPr>
            <a:r>
              <a:rPr lang="en-US" altLang="en-US" sz="2400" dirty="0"/>
              <a:t>Valid menu choice</a:t>
            </a:r>
          </a:p>
          <a:p>
            <a:pPr marL="931863" lvl="1" indent="-406400">
              <a:lnSpc>
                <a:spcPct val="90000"/>
              </a:lnSpc>
              <a:spcBef>
                <a:spcPct val="15000"/>
              </a:spcBef>
              <a:defRPr/>
            </a:pPr>
            <a:r>
              <a:rPr lang="en-US" altLang="en-US" sz="2400" dirty="0"/>
              <a:t>Divide by zero</a:t>
            </a:r>
          </a:p>
          <a:p>
            <a:pPr marL="931863" lvl="1" indent="-406400">
              <a:lnSpc>
                <a:spcPct val="90000"/>
              </a:lnSpc>
              <a:spcBef>
                <a:spcPct val="15000"/>
              </a:spcBef>
              <a:defRPr/>
            </a:pPr>
            <a:endParaRPr lang="en-US" altLang="en-US" dirty="0"/>
          </a:p>
          <a:p>
            <a:pPr marL="646131" indent="-406400">
              <a:lnSpc>
                <a:spcPct val="90000"/>
              </a:lnSpc>
              <a:spcBef>
                <a:spcPct val="15000"/>
              </a:spcBef>
              <a:defRPr/>
            </a:pPr>
            <a:r>
              <a:rPr lang="en-US" altLang="en-US" dirty="0">
                <a:solidFill>
                  <a:srgbClr val="FF0000"/>
                </a:solidFill>
              </a:rPr>
              <a:t>BagelValidation.cpp </a:t>
            </a:r>
          </a:p>
          <a:p>
            <a:pPr>
              <a:defRPr/>
            </a:pPr>
            <a:endParaRPr lang="en-US"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06BF95D6-9FA2-4808-8074-B4BC2B804B7E}"/>
              </a:ext>
            </a:extLst>
          </p:cNvPr>
          <p:cNvSpPr txBox="1">
            <a:spLocks noGrp="1"/>
          </p:cNvSpPr>
          <p:nvPr>
            <p:ph type="title"/>
          </p:nvPr>
        </p:nvSpPr>
        <p:spPr>
          <a:xfrm>
            <a:off x="560388" y="196850"/>
            <a:ext cx="8229600" cy="1096963"/>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Input Validation in Program 4-19</a:t>
            </a:r>
          </a:p>
        </p:txBody>
      </p:sp>
      <p:pic>
        <p:nvPicPr>
          <p:cNvPr id="97283" name="Picture 2">
            <a:extLst>
              <a:ext uri="{FF2B5EF4-FFF2-40B4-BE49-F238E27FC236}">
                <a16:creationId xmlns:a16="http://schemas.microsoft.com/office/drawing/2014/main" id="{613D82FC-3959-42DF-BF98-C0715A5077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788" y="1397000"/>
            <a:ext cx="5432425"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BCBCB"/>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5F5F5F"/>
        </a:dk1>
        <a:lt1>
          <a:srgbClr val="DDDDDD"/>
        </a:lt1>
        <a:dk2>
          <a:srgbClr val="000000"/>
        </a:dk2>
        <a:lt2>
          <a:srgbClr val="FFFFFF"/>
        </a:lt2>
        <a:accent1>
          <a:srgbClr val="3366FF"/>
        </a:accent1>
        <a:accent2>
          <a:srgbClr val="009900"/>
        </a:accent2>
        <a:accent3>
          <a:srgbClr val="AAAAAA"/>
        </a:accent3>
        <a:accent4>
          <a:srgbClr val="BDBDBD"/>
        </a:accent4>
        <a:accent5>
          <a:srgbClr val="ADB8FF"/>
        </a:accent5>
        <a:accent6>
          <a:srgbClr val="008A00"/>
        </a:accent6>
        <a:hlink>
          <a:srgbClr val="FF0033"/>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BCBCB"/>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68686"/>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38858</TotalTime>
  <Words>1531</Words>
  <Application>Microsoft Office PowerPoint</Application>
  <PresentationFormat>On-screen Show (4:3)</PresentationFormat>
  <Paragraphs>221</Paragraphs>
  <Slides>41</Slides>
  <Notes>9</Notes>
  <HiddenSlides>0</HiddenSlides>
  <MMClips>0</MMClips>
  <ScaleCrop>false</ScaleCrop>
  <HeadingPairs>
    <vt:vector size="8" baseType="variant">
      <vt:variant>
        <vt:lpstr>Fonts Used</vt:lpstr>
      </vt:variant>
      <vt:variant>
        <vt:i4>8</vt:i4>
      </vt:variant>
      <vt:variant>
        <vt:lpstr>Theme</vt:lpstr>
      </vt:variant>
      <vt:variant>
        <vt:i4>2</vt:i4>
      </vt:variant>
      <vt:variant>
        <vt:lpstr>Slide Titles</vt:lpstr>
      </vt:variant>
      <vt:variant>
        <vt:i4>41</vt:i4>
      </vt:variant>
      <vt:variant>
        <vt:lpstr>Custom Shows</vt:lpstr>
      </vt:variant>
      <vt:variant>
        <vt:i4>1</vt:i4>
      </vt:variant>
    </vt:vector>
  </HeadingPairs>
  <TitlesOfParts>
    <vt:vector size="52" baseType="lpstr">
      <vt:lpstr>Arial</vt:lpstr>
      <vt:lpstr>Calibri</vt:lpstr>
      <vt:lpstr>Calibri Light</vt:lpstr>
      <vt:lpstr>Courier</vt:lpstr>
      <vt:lpstr>Courier New</vt:lpstr>
      <vt:lpstr>Monotype Sorts</vt:lpstr>
      <vt:lpstr>Times New Roman</vt:lpstr>
      <vt:lpstr>Wingdings</vt:lpstr>
      <vt:lpstr>Default Design</vt:lpstr>
      <vt:lpstr>Custom Design</vt:lpstr>
      <vt:lpstr>Day 3</vt:lpstr>
      <vt:lpstr>PowerPoint Presentation</vt:lpstr>
      <vt:lpstr>Checking Numeric Ranges with Logical Operators</vt:lpstr>
      <vt:lpstr>PowerPoint Presentation</vt:lpstr>
      <vt:lpstr>Menus</vt:lpstr>
      <vt:lpstr>Menu-Driven Program Organization</vt:lpstr>
      <vt:lpstr>PowerPoint Presentation</vt:lpstr>
      <vt:lpstr>Validating User Input</vt:lpstr>
      <vt:lpstr>Input Validation in Program 4-19</vt:lpstr>
      <vt:lpstr>PowerPoint Presentation</vt:lpstr>
      <vt:lpstr>Comparing Characters</vt:lpstr>
      <vt:lpstr>Relational Operators Compare Characters in Program 4-20</vt:lpstr>
      <vt:lpstr>Comparing string Objects</vt:lpstr>
      <vt:lpstr>Relational Operators Compare Strings in Program 4-21</vt:lpstr>
      <vt:lpstr>PowerPoint Presentation</vt:lpstr>
      <vt:lpstr>The Conditional Operator (1 of 3)</vt:lpstr>
      <vt:lpstr>The Conditional Operator (2 of 3)</vt:lpstr>
      <vt:lpstr>The Conditional Operator (3 of 3)</vt:lpstr>
      <vt:lpstr>The Conditional Operator</vt:lpstr>
      <vt:lpstr>PowerPoint Presentation</vt:lpstr>
      <vt:lpstr>The Conditional Operator in Program 4-22</vt:lpstr>
      <vt:lpstr>PowerPoint Presentation</vt:lpstr>
      <vt:lpstr>The switch Statement</vt:lpstr>
      <vt:lpstr>switch Statements</vt:lpstr>
      <vt:lpstr>switch Statement Rules</vt:lpstr>
      <vt:lpstr>switch Statement Rules</vt:lpstr>
      <vt:lpstr>The switch Statement in Program 4-23</vt:lpstr>
      <vt:lpstr>switch Statement Requirements</vt:lpstr>
      <vt:lpstr>The case Statement</vt:lpstr>
      <vt:lpstr>The break Statement</vt:lpstr>
      <vt:lpstr>break and default statements in Program 4-25</vt:lpstr>
      <vt:lpstr>break and default statements in Program 4-25</vt:lpstr>
      <vt:lpstr>Classroom Exercise</vt:lpstr>
      <vt:lpstr>Using switch in Menu Systems</vt:lpstr>
      <vt:lpstr>PowerPoint Presentation</vt:lpstr>
      <vt:lpstr>PowerPoint Presentation</vt:lpstr>
      <vt:lpstr>More About Blocks and Scope</vt:lpstr>
      <vt:lpstr>Inner Block Variable Definition in Program 4-29</vt:lpstr>
      <vt:lpstr>Variables with the Same Name</vt:lpstr>
      <vt:lpstr>Two Variables with the Same Name in Program 4-30</vt:lpstr>
      <vt:lpstr>Rock-Scissor-Paper</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Srimathi Srinivasan</cp:lastModifiedBy>
  <cp:revision>1031</cp:revision>
  <cp:lastPrinted>1998-02-24T16:19:51Z</cp:lastPrinted>
  <dcterms:created xsi:type="dcterms:W3CDTF">1995-06-10T17:31:50Z</dcterms:created>
  <dcterms:modified xsi:type="dcterms:W3CDTF">2022-09-27T00:42:02Z</dcterms:modified>
</cp:coreProperties>
</file>