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6" r:id="rId1"/>
    <p:sldMasterId id="2147483909" r:id="rId2"/>
  </p:sldMasterIdLst>
  <p:notesMasterIdLst>
    <p:notesMasterId r:id="rId19"/>
  </p:notesMasterIdLst>
  <p:handoutMasterIdLst>
    <p:handoutMasterId r:id="rId20"/>
  </p:handoutMasterIdLst>
  <p:sldIdLst>
    <p:sldId id="262" r:id="rId3"/>
    <p:sldId id="263" r:id="rId4"/>
    <p:sldId id="332" r:id="rId5"/>
    <p:sldId id="554" r:id="rId6"/>
    <p:sldId id="407" r:id="rId7"/>
    <p:sldId id="408" r:id="rId8"/>
    <p:sldId id="409" r:id="rId9"/>
    <p:sldId id="410" r:id="rId10"/>
    <p:sldId id="411" r:id="rId11"/>
    <p:sldId id="331" r:id="rId12"/>
    <p:sldId id="265" r:id="rId13"/>
    <p:sldId id="266" r:id="rId14"/>
    <p:sldId id="267" r:id="rId15"/>
    <p:sldId id="268" r:id="rId16"/>
    <p:sldId id="269" r:id="rId17"/>
    <p:sldId id="603" r:id="rId1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thi Srinivasan" initials="SS" lastIdx="0" clrIdx="0">
    <p:extLst>
      <p:ext uri="{19B8F6BF-5375-455C-9EA6-DF929625EA0E}">
        <p15:presenceInfo xmlns:p15="http://schemas.microsoft.com/office/powerpoint/2012/main" userId="0e4bd1853a800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7621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5688" autoAdjust="0"/>
  </p:normalViewPr>
  <p:slideViewPr>
    <p:cSldViewPr>
      <p:cViewPr varScale="1">
        <p:scale>
          <a:sx n="78" d="100"/>
          <a:sy n="78" d="100"/>
        </p:scale>
        <p:origin x="1627" y="77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238"/>
    </p:cViewPr>
  </p:sorterViewPr>
  <p:notesViewPr>
    <p:cSldViewPr>
      <p:cViewPr varScale="1">
        <p:scale>
          <a:sx n="49" d="100"/>
          <a:sy n="49" d="100"/>
        </p:scale>
        <p:origin x="273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6DAAA-A62C-4E48-8577-124FF6772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CF2F-6C27-4FC1-AFF4-E0E7488EC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5B7F-AFA2-49D9-8085-1EABC4198E2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A378-66DC-4B68-9A83-3437F1BC2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6D9-01D6-4808-890A-1A68D87A4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BE4-3A43-431A-A88F-BD125523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1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124200" y="3733800"/>
            <a:ext cx="5257800" cy="0"/>
          </a:xfrm>
          <a:prstGeom prst="line">
            <a:avLst/>
          </a:prstGeom>
          <a:noFill/>
          <a:ln w="57150" cap="sq">
            <a:solidFill>
              <a:srgbClr val="C75B1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533400"/>
            <a:ext cx="226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057400"/>
            <a:ext cx="7772400" cy="1143000"/>
          </a:xfrm>
        </p:spPr>
        <p:txBody>
          <a:bodyPr lIns="92075" tIns="46038" rIns="92075" bIns="46038"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 lIns="92075" tIns="46038" rIns="92075" bIns="46038"/>
          <a:lstStyle>
            <a:lvl1pPr marL="0" indent="0" algn="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331730"/>
            <a:ext cx="8001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Liang, Introduction to Java Programming, 11th Edition, (c) 2018 Pearson Education,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1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9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F8F-D493-4469-ABD3-73D7DCF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C881-10A1-4F40-AE9B-DD33B9FB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5170-4A27-4269-BD2C-D93896DF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8218-F61B-4C95-8CC7-430AAE3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84BA-F440-44B6-850C-8B5906A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BB36-52C2-4B07-9062-48C38A4F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538-E152-4DE2-93D2-131B21D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E3E9B-DED7-4E9D-86B1-ACE54584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1979-DA3A-4A8F-A47C-8E8CE388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3159-9644-4F77-B68D-920375D3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DE6B-6567-4444-9DC6-81AB40F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6BD8-29A9-4BFC-9539-9D90855F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2D72-5516-4568-859F-6700B87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444B-50CC-4FB0-9007-50763377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2A4E-DAB5-4305-BD93-F4AC4360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852B-056A-433D-A528-A9231EAC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99DC-A53C-44AD-BDCB-721153C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4AA8-4A03-47C1-96E2-7DB24353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CC9E-095C-484F-B2D4-B486F8B3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7DCE-C329-4FA5-BED3-7122AB4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FAA-71C3-4F4A-BAC1-AB260BF6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2528-D349-43C1-807C-6B50F15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7467600" cy="553453"/>
          </a:xfrm>
        </p:spPr>
        <p:txBody>
          <a:bodyPr/>
          <a:lstStyle>
            <a:lvl1pPr>
              <a:defRPr sz="32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7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3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262-66AC-41D8-9AC2-D7EE31EDC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878A-E170-4479-92A3-19B56DAA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C277-75B7-406E-BD9A-949A5C44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1C2F-6472-4587-86D3-D007455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0DDC-E70E-4BF8-AA27-993037C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E3A-83CC-41FA-87CD-7DCEF07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E67F-2963-4789-9C91-2C4E9216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54A6-BF1D-4D37-B2FA-0373FD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C6AE-3A23-4410-A2EB-104DCE7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2AB9-75A2-4EC4-94EB-E364DF9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EB8-9444-4C83-B5A5-2F82858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38D7-2BEC-4FAC-A86C-445C3BC0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D8B-04D3-484E-8D3E-9DCEB64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1AFD-732D-48B6-A674-ED22438D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D003-40A9-4D86-8B2A-4E9DFE9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ED95-5FA9-4DCF-AA75-A395D08C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A511-B4FE-4D8C-9FE8-C1EF2DE8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5D65-86B0-44E8-8AC0-4AA06E0C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D34C-D60D-41A7-8DA1-F3B7C5F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DBF-1A73-4C13-BDDF-231D3AC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5307-F6FA-4128-A9BD-08CB170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DED-25C5-460C-B384-61AB8BD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58A2-49FF-46F1-B73C-E44AA9BA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52A-B080-4F73-A2C7-FA8AEA3D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3C9BF-BA3D-435F-B3FC-DB8204868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90-8D95-4E78-9558-66C90F84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F5AA-C593-4639-8DFA-0EFD7B1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EA518-F223-4B43-B1DA-B7F4E03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F85B-D8AF-44ED-B1CB-5C66D83B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FFBF-CAA5-4048-ACA4-E254697E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694A-8E19-4049-A0BF-EA2CE75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41D-4298-4CE3-84D3-C87926C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91E2-4F44-462B-B2FD-0BEA32A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8FE4-FB1A-437E-BD1B-85E3A77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9584-5A59-4257-97A9-CBFE955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3D38-B650-4867-8CA3-AF2EC28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152400" y="1447800"/>
            <a:ext cx="7010400" cy="0"/>
          </a:xfrm>
          <a:prstGeom prst="line">
            <a:avLst/>
          </a:prstGeom>
          <a:noFill/>
          <a:ln w="76200">
            <a:solidFill>
              <a:srgbClr val="C75B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860429"/>
            <a:ext cx="1585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–"/>
        <a:defRPr kumimoji="1"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Char char="–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B477-E9B1-4149-8250-41FBCDF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F29C-7C9A-4365-A1A6-6B65EFF4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DD3D-DF3E-461F-AB90-8956829F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F41B-1F08-48A9-B462-43FD9098217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B1FF-1694-4BED-A3D3-46CDF518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C3F8-983F-4480-8D3A-94C27CC8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CB3D95E-8E04-4B84-9FD6-8707E8901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dirty="0"/>
              <a:t>The </a:t>
            </a:r>
            <a:r>
              <a:rPr lang="en-US" alt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3400" dirty="0"/>
              <a:t> Object</a:t>
            </a:r>
            <a:endParaRPr lang="en-US" altLang="en-US" sz="3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E44FB-9837-4BE6-B9B2-14CE82F3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C856399-E699-4D27-A4AA-3E69FC610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47700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 in Program 3-1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6D39353-32E0-4EF8-97D2-2F25AB0D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9912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FA4D426-DA8E-4887-9ED0-085F0BCAE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0B288B9-7089-4416-9C09-F0A59B307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590675"/>
            <a:ext cx="8229600" cy="4525963"/>
          </a:xfrm>
        </p:spPr>
        <p:txBody>
          <a:bodyPr/>
          <a:lstStyle/>
          <a:p>
            <a:pPr marL="515938" indent="-414338" eaLnBrk="1" hangingPunct="1"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marL="515938" indent="-414338" eaLnBrk="1" hangingPunct="1">
              <a:defRPr/>
            </a:pPr>
            <a:r>
              <a:rPr lang="en-US" altLang="en-US" sz="2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/>
              <a:t> converts data to the type that matches the variable:</a:t>
            </a:r>
            <a:br>
              <a:rPr lang="en-US" altLang="en-US" sz="2800" dirty="0"/>
            </a:br>
            <a:endParaRPr lang="en-US" altLang="en-US" sz="2800" dirty="0"/>
          </a:p>
          <a:p>
            <a:pPr marL="931863" lvl="1" indent="0" eaLnBrk="1" hangingPunct="1"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height;</a:t>
            </a:r>
          </a:p>
          <a:p>
            <a:pPr marL="931863" lvl="1" indent="0" eaLnBrk="1" hangingPunct="1"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"How tall is the room? ";</a:t>
            </a:r>
          </a:p>
          <a:p>
            <a:pPr marL="931863" lvl="1" indent="0" eaLnBrk="1" hangingPunct="1"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ourier New" panose="02070309020205020404" pitchFamily="49" charset="0"/>
              </a:rPr>
              <a:t> &gt;&gt; height;</a:t>
            </a: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DAFE3F9-343F-4982-A127-CE6128BBB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30B1F10-DEA2-438E-8CD1-89E820AC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573213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A prompt is a message that instructs the user to enter data.</a:t>
            </a:r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You should always use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/>
              <a:t> to display a prompt before each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/>
              <a:t> statement.</a:t>
            </a:r>
            <a:br>
              <a:rPr lang="en-US" altLang="en-US" sz="2800" dirty="0"/>
            </a:br>
            <a:endParaRPr lang="en-US" altLang="en-US" sz="2800" dirty="0"/>
          </a:p>
          <a:p>
            <a:pPr marL="101600" indent="830263" eaLnBrk="1" hangingPunct="1">
              <a:buFont typeface="Arial"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"How tall is the room? ";</a:t>
            </a:r>
          </a:p>
          <a:p>
            <a:pPr marL="101600" indent="830263" eaLnBrk="1" hangingPunct="1">
              <a:buFont typeface="Arial"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ourier New" panose="02070309020205020404" pitchFamily="49" charset="0"/>
              </a:rPr>
              <a:t> &gt;&gt; height;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1DB9CBF-A595-41F4-A953-B3D9C9435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B75AFD5-155F-451F-BAFC-35A83C492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573213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Can be used to input more than one value:</a:t>
            </a:r>
          </a:p>
          <a:p>
            <a:pPr marL="533400" lvl="1" indent="398463" eaLnBrk="1" hangingPunct="1"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Multiple values from keyboard must be separated by spaces</a:t>
            </a:r>
            <a:br>
              <a:rPr lang="en-US" altLang="en-US" sz="2800" dirty="0"/>
            </a:b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Order is important: first value entered goes to first variable, etc.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9687E79-2041-4668-A0EA-A4D1C1B0F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392058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 Gathers Multiple Values in Program 3-2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8E90544D-46A1-4652-B1F9-898D551D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8232"/>
            <a:ext cx="60960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BF5611-86FA-4C62-8938-F8793CEDE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22646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 Reads Different Data Types in Program 3-3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EC84AAA5-7A11-4B5A-9E26-05EFB8AB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0960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28A6-D0C6-4779-B69D-8795D4A5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a cuboid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ACD6-EF56-4E6D-B838-C7288060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volume of a cuboid by taking in length, breadth and width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39481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8EA4D8-772F-4A45-B182-C0F8A03EF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3E6785-86AB-4834-A1E8-E1390E472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73213"/>
            <a:ext cx="8229600" cy="4525962"/>
          </a:xfrm>
        </p:spPr>
        <p:txBody>
          <a:bodyPr/>
          <a:lstStyle/>
          <a:p>
            <a:pPr marL="558800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58800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Standard input object</a:t>
            </a:r>
          </a:p>
          <a:p>
            <a:pPr marL="558800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58800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Like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, requires iostream file</a:t>
            </a:r>
          </a:p>
          <a:p>
            <a:pPr marL="558800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58800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Used to read input from keyboard</a:t>
            </a:r>
          </a:p>
          <a:p>
            <a:pPr marL="558800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58800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Information retrieved from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 with &gt;&gt;</a:t>
            </a:r>
          </a:p>
          <a:p>
            <a:pPr marL="558800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58800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Input is stored in one or more variables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DBBF7450-742C-4F87-AB85-B627F6368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3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198D08-9FE0-467B-83CD-5AA69D70A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790574"/>
            <a:ext cx="7772400" cy="836613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Introducing Programming with an example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7E56329-6711-458B-86FC-9D0EFE0B1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65313"/>
            <a:ext cx="7556500" cy="2767012"/>
          </a:xfrm>
          <a:noFill/>
        </p:spPr>
        <p:txBody>
          <a:bodyPr/>
          <a:lstStyle/>
          <a:p>
            <a:pPr marL="444500" indent="-342900">
              <a:spcBef>
                <a:spcPct val="5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Computing the Area of a Circle</a:t>
            </a:r>
          </a:p>
          <a:p>
            <a:pPr marL="444500" indent="-342900">
              <a:spcBef>
                <a:spcPct val="50000"/>
              </a:spcBef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This program computes the area of the circle.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2" name="Rectangle 11"/>
            <p:cNvSpPr/>
            <p:nvPr/>
          </p:nvSpPr>
          <p:spPr>
            <a:xfrm>
              <a:off x="685800" y="0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8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541611"/>
            <a:ext cx="6477000" cy="1143000"/>
          </a:xfrm>
        </p:spPr>
        <p:txBody>
          <a:bodyPr/>
          <a:lstStyle/>
          <a:p>
            <a:r>
              <a:rPr kumimoji="0" lang="en-US" altLang="en-US" sz="3600" b="1" i="0" kern="1200" dirty="0">
                <a:solidFill>
                  <a:srgbClr val="000000"/>
                </a:solidFill>
              </a:rPr>
              <a:t>Writing a Program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953000"/>
          </a:xfrm>
        </p:spPr>
        <p:txBody>
          <a:bodyPr/>
          <a:lstStyle/>
          <a:p>
            <a:pPr marL="0" indent="0">
              <a:buClr>
                <a:srgbClr val="D76213"/>
              </a:buClr>
              <a:buNone/>
            </a:pPr>
            <a:r>
              <a:rPr lang="en-US" sz="2500" b="1" u="sng" dirty="0">
                <a:solidFill>
                  <a:srgbClr val="FF0000"/>
                </a:solidFill>
              </a:rPr>
              <a:t>Step 1: Designing An Algorithm</a:t>
            </a:r>
          </a:p>
          <a:p>
            <a:pPr algn="just">
              <a:buClr>
                <a:srgbClr val="D76213"/>
              </a:buClr>
            </a:pPr>
            <a:endParaRPr lang="en-US" sz="2500" dirty="0">
              <a:solidFill>
                <a:srgbClr val="FF0000"/>
              </a:solidFill>
            </a:endParaRPr>
          </a:p>
          <a:p>
            <a:pPr algn="just">
              <a:buClr>
                <a:srgbClr val="D76213"/>
              </a:buClr>
            </a:pPr>
            <a:r>
              <a:rPr lang="en-US" sz="2500" dirty="0"/>
              <a:t>The algorithm for calculating the area of a circle:</a:t>
            </a:r>
          </a:p>
          <a:p>
            <a:pPr marL="0" indent="0" algn="just">
              <a:buClr>
                <a:srgbClr val="D76213"/>
              </a:buClr>
              <a:buNone/>
            </a:pPr>
            <a:endParaRPr lang="en-US" sz="25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Read in the circle’s radius using keyboard input.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Compute the area using the following formula:</a:t>
            </a:r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endParaRPr lang="en-US" sz="23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endParaRPr lang="en-US" sz="23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endParaRPr lang="en-US" sz="2300" dirty="0"/>
          </a:p>
          <a:p>
            <a:pPr marL="914400" lvl="1" indent="-457200" algn="just">
              <a:buClr>
                <a:srgbClr val="D76213"/>
              </a:buClr>
              <a:buFont typeface="+mj-lt"/>
              <a:buAutoNum type="arabicPeriod"/>
            </a:pPr>
            <a:r>
              <a:rPr lang="en-US" sz="2300" dirty="0"/>
              <a:t>Display the result.</a:t>
            </a:r>
          </a:p>
          <a:p>
            <a:pPr algn="just">
              <a:buClr>
                <a:srgbClr val="D76213"/>
              </a:buClr>
            </a:pPr>
            <a:endParaRPr lang="en-US" sz="25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459" y="4399881"/>
            <a:ext cx="6060011" cy="1119171"/>
            <a:chOff x="2209800" y="4652543"/>
            <a:chExt cx="6060011" cy="11191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4652543"/>
              <a:ext cx="3481118" cy="6218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83811" y="5294660"/>
              <a:ext cx="2286000" cy="4770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500" dirty="0">
                  <a:solidFill>
                    <a:srgbClr val="D7621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sz="2500" dirty="0">
                  <a:solidFill>
                    <a:srgbClr val="D7621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3.14159</a:t>
              </a:r>
              <a:endParaRPr lang="en-US" sz="2500" dirty="0">
                <a:solidFill>
                  <a:srgbClr val="D76213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5555358" y="5054547"/>
              <a:ext cx="428453" cy="21984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95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B98403D6-42C5-4910-B31F-EE752DE26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5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44B6AC2-A951-4217-8F83-343407E90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58838"/>
            <a:ext cx="77724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Trace a Program Execution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4FEFCA2-1A54-4EF4-9427-D06CF9C6F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5562600" cy="5181600"/>
          </a:xfrm>
        </p:spPr>
        <p:txBody>
          <a:bodyPr/>
          <a:lstStyle/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#include &lt;iostream&gt;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using namespace std;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 main() {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double radius;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double area;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// Step 1: Read in radius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radius = 20;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// Step 2: Compute area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area = radius * radius * 3.14159;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// Step 3: Display the area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cout &lt;&lt; "The area is ";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cout &lt;&lt; area &lt;&lt; endl;</a:t>
            </a:r>
          </a:p>
          <a:p>
            <a:pPr marL="255588" indent="-153988">
              <a:lnSpc>
                <a:spcPct val="80000"/>
              </a:lnSpc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6389" name="Rectangle 8">
            <a:extLst>
              <a:ext uri="{FF2B5EF4-FFF2-40B4-BE49-F238E27FC236}">
                <a16:creationId xmlns:a16="http://schemas.microsoft.com/office/drawing/2014/main" id="{B5E9A58C-E815-49C4-B122-0416F17B5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1612"/>
            <a:ext cx="1524000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21475FE8-38B9-4E9D-95F9-C087AA4E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181" y="271700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radius</a:t>
            </a:r>
          </a:p>
        </p:txBody>
      </p:sp>
      <p:sp>
        <p:nvSpPr>
          <p:cNvPr id="16391" name="Rectangle 10">
            <a:extLst>
              <a:ext uri="{FF2B5EF4-FFF2-40B4-BE49-F238E27FC236}">
                <a16:creationId xmlns:a16="http://schemas.microsoft.com/office/drawing/2014/main" id="{784603D0-DE3D-4890-B130-CD0FCE8E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52725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6380" name="AutoShape 12">
            <a:extLst>
              <a:ext uri="{FF2B5EF4-FFF2-40B4-BE49-F238E27FC236}">
                <a16:creationId xmlns:a16="http://schemas.microsoft.com/office/drawing/2014/main" id="{A2DD9209-45CF-444E-806E-70E29852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609" y="1746646"/>
            <a:ext cx="1881187" cy="615950"/>
          </a:xfrm>
          <a:prstGeom prst="wedgeRoundRectCallout">
            <a:avLst>
              <a:gd name="adj1" fmla="val -32870"/>
              <a:gd name="adj2" fmla="val 12242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allocate memory for radius</a:t>
            </a:r>
          </a:p>
        </p:txBody>
      </p:sp>
      <p:sp>
        <p:nvSpPr>
          <p:cNvPr id="16393" name="Rectangle 13">
            <a:extLst>
              <a:ext uri="{FF2B5EF4-FFF2-40B4-BE49-F238E27FC236}">
                <a16:creationId xmlns:a16="http://schemas.microsoft.com/office/drawing/2014/main" id="{8536B2EA-18E2-47F1-A900-970BCA3F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79979A46-459B-4D8E-B08C-1F00CEE03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6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7A276F-DB0A-433A-9181-29232BE71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919061"/>
            <a:ext cx="77724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Trace a Program Execution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7E32E79-A486-4032-98E1-5BE1E64B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356" y="2993821"/>
            <a:ext cx="1524000" cy="26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30D4FCE-D9C0-4B7F-A8C7-1F1FBBB21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7893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radius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9ED3F0E8-63EA-4BC9-864A-4894B0B4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7415" name="Rectangle 12">
            <a:extLst>
              <a:ext uri="{FF2B5EF4-FFF2-40B4-BE49-F238E27FC236}">
                <a16:creationId xmlns:a16="http://schemas.microsoft.com/office/drawing/2014/main" id="{03F468D1-02AA-4E2C-BF89-37DB6655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17416" name="Rectangle 21">
            <a:extLst>
              <a:ext uri="{FF2B5EF4-FFF2-40B4-BE49-F238E27FC236}">
                <a16:creationId xmlns:a16="http://schemas.microsoft.com/office/drawing/2014/main" id="{01B4AC62-85A3-41B9-A412-B4E0F291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9" y="1766888"/>
            <a:ext cx="5562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area;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 “Enter in a radius”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&gt;&gt; radius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area = radius * radius * 3.14159;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area &lt;&lt; std::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7" name="Rectangle 6">
            <a:extLst>
              <a:ext uri="{FF2B5EF4-FFF2-40B4-BE49-F238E27FC236}">
                <a16:creationId xmlns:a16="http://schemas.microsoft.com/office/drawing/2014/main" id="{AE07EAC0-2084-478E-A7C6-73959E2C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92475"/>
            <a:ext cx="5105400" cy="3063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418" name="Rectangle 23">
            <a:extLst>
              <a:ext uri="{FF2B5EF4-FFF2-40B4-BE49-F238E27FC236}">
                <a16:creationId xmlns:a16="http://schemas.microsoft.com/office/drawing/2014/main" id="{F0DB26F2-1283-451E-A4DD-32B51CBD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328987"/>
            <a:ext cx="1563687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17419" name="Text Box 24">
            <a:extLst>
              <a:ext uri="{FF2B5EF4-FFF2-40B4-BE49-F238E27FC236}">
                <a16:creationId xmlns:a16="http://schemas.microsoft.com/office/drawing/2014/main" id="{2544BB27-F917-4583-83DB-AEBFB17F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328056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187417" name="AutoShape 25">
            <a:extLst>
              <a:ext uri="{FF2B5EF4-FFF2-40B4-BE49-F238E27FC236}">
                <a16:creationId xmlns:a16="http://schemas.microsoft.com/office/drawing/2014/main" id="{3A146F9A-CBEA-4732-85ED-795629740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1881188" cy="615950"/>
          </a:xfrm>
          <a:prstGeom prst="wedgeRoundRectCallout">
            <a:avLst>
              <a:gd name="adj1" fmla="val -26880"/>
              <a:gd name="adj2" fmla="val -17010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allocate memory for area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478B47B-D86C-4738-B40F-B1C447063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7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F6FD70-2BF5-48DB-993F-D8C9EAFC0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638" y="842962"/>
            <a:ext cx="77724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Trace a Program Execution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11929AB-A7AF-449D-AF47-A3473356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55808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2AF6D73E-D318-41C0-ACBE-9A94E7D0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4145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radius</a:t>
            </a: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3A0FFC3C-1ED7-45EF-ADA6-CEF64488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971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18439" name="Text Box 9">
            <a:extLst>
              <a:ext uri="{FF2B5EF4-FFF2-40B4-BE49-F238E27FC236}">
                <a16:creationId xmlns:a16="http://schemas.microsoft.com/office/drawing/2014/main" id="{3D308404-E961-4714-97EE-F3ED13F2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66" y="295116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188429" name="AutoShape 13">
            <a:extLst>
              <a:ext uri="{FF2B5EF4-FFF2-40B4-BE49-F238E27FC236}">
                <a16:creationId xmlns:a16="http://schemas.microsoft.com/office/drawing/2014/main" id="{2EF039AA-9760-4684-A787-EA5A8D97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560512"/>
            <a:ext cx="2265362" cy="384175"/>
          </a:xfrm>
          <a:prstGeom prst="wedgeRoundRectCallout">
            <a:avLst>
              <a:gd name="adj1" fmla="val -27718"/>
              <a:gd name="adj2" fmla="val 214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assign 20 to radius</a:t>
            </a:r>
          </a:p>
        </p:txBody>
      </p:sp>
      <p:sp>
        <p:nvSpPr>
          <p:cNvPr id="18441" name="Rectangle 16">
            <a:extLst>
              <a:ext uri="{FF2B5EF4-FFF2-40B4-BE49-F238E27FC236}">
                <a16:creationId xmlns:a16="http://schemas.microsoft.com/office/drawing/2014/main" id="{52009088-365F-4BCF-AEFE-2C889FAA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18442" name="Rectangle 17">
            <a:extLst>
              <a:ext uri="{FF2B5EF4-FFF2-40B4-BE49-F238E27FC236}">
                <a16:creationId xmlns:a16="http://schemas.microsoft.com/office/drawing/2014/main" id="{21482B27-C6CC-4272-8E43-CB9CFA6F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1" y="1752600"/>
            <a:ext cx="5562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area;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 “Enter in a radius”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&gt;&gt; radius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//radius = 20;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area = radius * radius * 3.14159;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area &lt;&lt; std::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43" name="Rectangle 6">
            <a:extLst>
              <a:ext uri="{FF2B5EF4-FFF2-40B4-BE49-F238E27FC236}">
                <a16:creationId xmlns:a16="http://schemas.microsoft.com/office/drawing/2014/main" id="{FFD9EA96-8451-4E24-9547-C70CE19F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1" y="4535488"/>
            <a:ext cx="5105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4" name="Line 14">
            <a:extLst>
              <a:ext uri="{FF2B5EF4-FFF2-40B4-BE49-F238E27FC236}">
                <a16:creationId xmlns:a16="http://schemas.microsoft.com/office/drawing/2014/main" id="{BF27BA80-42D3-4F7F-929F-41C0661AA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2927" y="2584450"/>
            <a:ext cx="2803525" cy="1689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17B5F4A-B293-4ACC-AD71-ECE47DCE4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8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87283A3-CDB9-4147-B953-F75ED206B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738" y="819944"/>
            <a:ext cx="77724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Trace a Program Execution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1F6EF6C-3B33-4947-AB37-8DDD7F7F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DF34F0E9-7D4C-470D-BB6B-A7BA4C80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radius</a:t>
            </a:r>
          </a:p>
        </p:txBody>
      </p:sp>
      <p:sp>
        <p:nvSpPr>
          <p:cNvPr id="19462" name="Text Box 7">
            <a:extLst>
              <a:ext uri="{FF2B5EF4-FFF2-40B4-BE49-F238E27FC236}">
                <a16:creationId xmlns:a16="http://schemas.microsoft.com/office/drawing/2014/main" id="{8E1C5B7B-7CB5-4EA7-911E-B7A60435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53763401-4951-42A0-BE09-93F812AC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1256.636</a:t>
            </a:r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D2D13BF3-0BB3-4A0B-89FC-A26A807E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189453" name="AutoShape 13">
            <a:extLst>
              <a:ext uri="{FF2B5EF4-FFF2-40B4-BE49-F238E27FC236}">
                <a16:creationId xmlns:a16="http://schemas.microsoft.com/office/drawing/2014/main" id="{21E8551E-7265-4B9C-965A-20109DD8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313113"/>
            <a:ext cx="2687637" cy="692150"/>
          </a:xfrm>
          <a:prstGeom prst="wedgeRoundRectCallout">
            <a:avLst>
              <a:gd name="adj1" fmla="val -25134"/>
              <a:gd name="adj2" fmla="val -16399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compute area and assign it to variable area</a:t>
            </a:r>
          </a:p>
        </p:txBody>
      </p:sp>
      <p:sp>
        <p:nvSpPr>
          <p:cNvPr id="19466" name="Rectangle 15">
            <a:extLst>
              <a:ext uri="{FF2B5EF4-FFF2-40B4-BE49-F238E27FC236}">
                <a16:creationId xmlns:a16="http://schemas.microsoft.com/office/drawing/2014/main" id="{9A9D6FAF-F907-45B2-80B8-DB69D135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19467" name="Rectangle 16">
            <a:extLst>
              <a:ext uri="{FF2B5EF4-FFF2-40B4-BE49-F238E27FC236}">
                <a16:creationId xmlns:a16="http://schemas.microsoft.com/office/drawing/2014/main" id="{94419763-1908-4FF6-8BDC-6AF8FEE6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5562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area;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 “Enter in a radius”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&gt;&gt; radius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area = radius * radius * 3.14159;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area &lt;&lt; std::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8" name="Rectangle 10">
            <a:extLst>
              <a:ext uri="{FF2B5EF4-FFF2-40B4-BE49-F238E27FC236}">
                <a16:creationId xmlns:a16="http://schemas.microsoft.com/office/drawing/2014/main" id="{8CC60A88-4000-4BB2-B4F4-771090C3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6025"/>
            <a:ext cx="5105400" cy="309563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87EF5246-09E4-426A-AA0D-056539A98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1938" y="2430463"/>
            <a:ext cx="2919412" cy="2151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4AE9B418-1B2A-4B8D-B19D-1F79197A6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ts val="0"/>
              </a:spcBef>
              <a:spcAft>
                <a:spcPct val="0"/>
              </a:spcAft>
              <a:buSzPct val="25000"/>
              <a:defRPr sz="900" kern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  <a:defRPr/>
            </a:pPr>
            <a:fld id="{2762F586-6662-46C2-9D4F-B25DC40811A9}" type="slidenum">
              <a:rPr lang="en-US" smtClean="0"/>
              <a:pPr algn="l">
                <a:spcBef>
                  <a:spcPct val="0"/>
                </a:spcBef>
                <a:buSzTx/>
                <a:defRPr/>
              </a:pPr>
              <a:t>9</a:t>
            </a:fld>
            <a:endParaRPr lang="en-US" altLang="en-US" sz="140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7925CE7-DE62-4FE8-A8CC-B91385925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760" y="867973"/>
            <a:ext cx="77724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Trace a Program Execution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2116DE7-512A-4FD7-B22F-50CBF767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ED8F946D-63E7-4F52-ABDB-A88986F4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radius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CF8348F1-81C4-4333-BA40-3A853E37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78A5D28D-A9CB-4E85-86B0-4477F889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1256.636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0D91D001-ABC2-41DC-8CF3-CD078FDC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190478" name="AutoShape 14">
            <a:extLst>
              <a:ext uri="{FF2B5EF4-FFF2-40B4-BE49-F238E27FC236}">
                <a16:creationId xmlns:a16="http://schemas.microsoft.com/office/drawing/2014/main" id="{45BD4DD1-27A3-405E-9F77-1FDA4A05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33812"/>
            <a:ext cx="2687638" cy="692150"/>
          </a:xfrm>
          <a:prstGeom prst="wedgeRoundRectCallout">
            <a:avLst>
              <a:gd name="adj1" fmla="val -54134"/>
              <a:gd name="adj2" fmla="val 201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print a message to the console</a:t>
            </a:r>
          </a:p>
        </p:txBody>
      </p:sp>
      <p:sp>
        <p:nvSpPr>
          <p:cNvPr id="20490" name="Rectangle 17">
            <a:extLst>
              <a:ext uri="{FF2B5EF4-FFF2-40B4-BE49-F238E27FC236}">
                <a16:creationId xmlns:a16="http://schemas.microsoft.com/office/drawing/2014/main" id="{01CF5130-E9B9-4206-BC57-5764AEAE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0491" name="Rectangle 18">
            <a:extLst>
              <a:ext uri="{FF2B5EF4-FFF2-40B4-BE49-F238E27FC236}">
                <a16:creationId xmlns:a16="http://schemas.microsoft.com/office/drawing/2014/main" id="{4A332CF7-FC25-453B-A27E-DB600A6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568060"/>
            <a:ext cx="5562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double area;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 “Enter in a radius”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&gt;&gt; radius 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area = radius * radius * 3.14159;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area &lt;&lt; std::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0492" name="Rectangle 10">
            <a:extLst>
              <a:ext uri="{FF2B5EF4-FFF2-40B4-BE49-F238E27FC236}">
                <a16:creationId xmlns:a16="http://schemas.microsoft.com/office/drawing/2014/main" id="{C1284109-6CC4-4369-92B5-C93ADD79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30888"/>
            <a:ext cx="5106987" cy="5715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19ABB695-1FD4-488C-85B3-FCA25C3D6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415" y="5791200"/>
            <a:ext cx="2765425" cy="4206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94" name="Picture 20">
            <a:extLst>
              <a:ext uri="{FF2B5EF4-FFF2-40B4-BE49-F238E27FC236}">
                <a16:creationId xmlns:a16="http://schemas.microsoft.com/office/drawing/2014/main" id="{4E195DAA-74DF-4F70-971C-4F4942FC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5516562"/>
            <a:ext cx="230187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40212</TotalTime>
  <Words>772</Words>
  <Application>Microsoft Office PowerPoint</Application>
  <PresentationFormat>On-screen Show (4:3)</PresentationFormat>
  <Paragraphs>185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Forte</vt:lpstr>
      <vt:lpstr>Monotype Sorts</vt:lpstr>
      <vt:lpstr>Times New Roman</vt:lpstr>
      <vt:lpstr>Wingdings</vt:lpstr>
      <vt:lpstr>Default Design</vt:lpstr>
      <vt:lpstr>Custom Design</vt:lpstr>
      <vt:lpstr>PowerPoint Presentation</vt:lpstr>
      <vt:lpstr>The cin Object</vt:lpstr>
      <vt:lpstr>Introducing Programming with an example</vt:lpstr>
      <vt:lpstr>Writing a Program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The cin Object in Program 3-1</vt:lpstr>
      <vt:lpstr>The cin Object</vt:lpstr>
      <vt:lpstr>Displaying a Prompt</vt:lpstr>
      <vt:lpstr>The cin Object</vt:lpstr>
      <vt:lpstr>The cin Object Gathers Multiple Values in Program 3-2</vt:lpstr>
      <vt:lpstr>The cin Object Reads Different Data Types in Program 3-3</vt:lpstr>
      <vt:lpstr>Volume of a cuboid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Srimathi Srinivasan</cp:lastModifiedBy>
  <cp:revision>972</cp:revision>
  <cp:lastPrinted>1998-02-24T16:19:51Z</cp:lastPrinted>
  <dcterms:created xsi:type="dcterms:W3CDTF">1995-06-10T17:31:50Z</dcterms:created>
  <dcterms:modified xsi:type="dcterms:W3CDTF">2022-09-01T01:51:27Z</dcterms:modified>
</cp:coreProperties>
</file>