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00"/>
    <p:restoredTop sz="96018"/>
  </p:normalViewPr>
  <p:slideViewPr>
    <p:cSldViewPr snapToGrid="0" snapToObjects="1">
      <p:cViewPr varScale="1">
        <p:scale>
          <a:sx n="66" d="100"/>
          <a:sy n="66" d="100"/>
        </p:scale>
        <p:origin x="200" y="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6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8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763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8702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9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23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983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03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258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8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9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17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7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8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13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3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4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2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2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411D-3B63-7848-8B01-73642D1E4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933" y="2213361"/>
            <a:ext cx="6247721" cy="2204815"/>
          </a:xfrm>
        </p:spPr>
        <p:txBody>
          <a:bodyPr>
            <a:normAutofit/>
          </a:bodyPr>
          <a:lstStyle/>
          <a:p>
            <a:pPr algn="l"/>
            <a:r>
              <a:rPr lang="en-US"/>
              <a:t>Data 606 Presentation: CHAPTER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BB55D-42BC-5843-BE78-984AD6F2F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934" y="4418176"/>
            <a:ext cx="6247721" cy="1264209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Leticia Salazar</a:t>
            </a:r>
          </a:p>
        </p:txBody>
      </p:sp>
    </p:spTree>
    <p:extLst>
      <p:ext uri="{BB962C8B-B14F-4D97-AF65-F5344CB8AC3E}">
        <p14:creationId xmlns:p14="http://schemas.microsoft.com/office/powerpoint/2010/main" val="290248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8B6C12-BE49-45C7-8E88-D16FE2E62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3BEB7CBB-3201-7F48-AFEA-B8C647F5D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13" y="1879901"/>
            <a:ext cx="6402239" cy="2208771"/>
          </a:xfrm>
          <a:prstGeom prst="roundRect">
            <a:avLst>
              <a:gd name="adj" fmla="val 0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3FC01C-4EFD-4868-8317-4C9F86931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1D9044-51A8-6447-9228-D5AD2C64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/>
              <a:t>2.34 MARATHON WINNERS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2B9DA-8A1E-AA46-8C55-373366863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4340" y="2833211"/>
            <a:ext cx="3583259" cy="295798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The histogram and box plots below show the distribution of finishing times for male and female winners of the New York Marathon between 1970 and 1999.</a:t>
            </a:r>
          </a:p>
        </p:txBody>
      </p:sp>
      <p:pic>
        <p:nvPicPr>
          <p:cNvPr id="7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DC66788C-671D-AF4C-AA6F-80B608FEFE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21" r="9761"/>
          <a:stretch/>
        </p:blipFill>
        <p:spPr>
          <a:xfrm>
            <a:off x="567150" y="4324911"/>
            <a:ext cx="6670302" cy="1767988"/>
          </a:xfrm>
          <a:prstGeom prst="roundRect">
            <a:avLst>
              <a:gd name="adj" fmla="val 0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3113040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F95DE6-BC61-4DB8-97B8-E32959EA0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D9C176-456B-4F71-AB87-9D14B8B3D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0" y="138157"/>
            <a:ext cx="1712063" cy="1045389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F97C55-868F-4FDD-BD3C-D2F191796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3" t="89413" r="18746"/>
          <a:stretch/>
        </p:blipFill>
        <p:spPr>
          <a:xfrm>
            <a:off x="8404564" y="0"/>
            <a:ext cx="2589690" cy="5915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722FB9-EA01-42A6-96B2-185F5CC12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10471066" y="183232"/>
            <a:ext cx="1720934" cy="16835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B4E49C-E7B4-4F6A-8B93-646A0E241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0341"/>
          <a:stretch/>
        </p:blipFill>
        <p:spPr>
          <a:xfrm>
            <a:off x="11494523" y="2664767"/>
            <a:ext cx="635958" cy="764233"/>
          </a:xfrm>
          <a:custGeom>
            <a:avLst/>
            <a:gdLst>
              <a:gd name="connsiteX0" fmla="*/ 0 w 984308"/>
              <a:gd name="connsiteY0" fmla="*/ 0 h 1182847"/>
              <a:gd name="connsiteX1" fmla="*/ 984308 w 984308"/>
              <a:gd name="connsiteY1" fmla="*/ 0 h 1182847"/>
              <a:gd name="connsiteX2" fmla="*/ 984308 w 984308"/>
              <a:gd name="connsiteY2" fmla="*/ 1161661 h 1182847"/>
              <a:gd name="connsiteX3" fmla="*/ 966627 w 984308"/>
              <a:gd name="connsiteY3" fmla="*/ 1165915 h 1182847"/>
              <a:gd name="connsiteX4" fmla="*/ 787132 w 984308"/>
              <a:gd name="connsiteY4" fmla="*/ 1182847 h 1182847"/>
              <a:gd name="connsiteX5" fmla="*/ 48601 w 984308"/>
              <a:gd name="connsiteY5" fmla="*/ 815395 h 1182847"/>
              <a:gd name="connsiteX6" fmla="*/ 0 w 984308"/>
              <a:gd name="connsiteY6" fmla="*/ 731606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4308" h="1182847">
                <a:moveTo>
                  <a:pt x="0" y="0"/>
                </a:moveTo>
                <a:lnTo>
                  <a:pt x="984308" y="0"/>
                </a:lnTo>
                <a:lnTo>
                  <a:pt x="984308" y="1161661"/>
                </a:lnTo>
                <a:lnTo>
                  <a:pt x="966627" y="1165915"/>
                </a:lnTo>
                <a:cubicBezTo>
                  <a:pt x="908648" y="1177017"/>
                  <a:pt x="848618" y="1182847"/>
                  <a:pt x="787132" y="1182847"/>
                </a:cubicBezTo>
                <a:cubicBezTo>
                  <a:pt x="479703" y="1182847"/>
                  <a:pt x="208655" y="1037089"/>
                  <a:pt x="48601" y="815395"/>
                </a:cubicBezTo>
                <a:lnTo>
                  <a:pt x="0" y="731606"/>
                </a:lnTo>
                <a:close/>
              </a:path>
            </a:pathLst>
          </a:cu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528FBF-1727-4546-8131-BA22ED8B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8887626" y="5982056"/>
            <a:ext cx="1192806" cy="875944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11A76C64-8387-DD4B-9751-2F2AD321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809373"/>
            <a:ext cx="10364451" cy="1596177"/>
          </a:xfrm>
        </p:spPr>
        <p:txBody>
          <a:bodyPr/>
          <a:lstStyle/>
          <a:p>
            <a:r>
              <a:rPr lang="en-US" dirty="0"/>
              <a:t>2.34 MARATHON WINNERS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5068725-DD9B-F94E-8A7D-2ED7CA0E1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557949"/>
            <a:ext cx="10364452" cy="3424107"/>
          </a:xfrm>
        </p:spPr>
        <p:txBody>
          <a:bodyPr/>
          <a:lstStyle/>
          <a:p>
            <a:r>
              <a:rPr lang="en-US" dirty="0"/>
              <a:t>(a) What features of the distribution are apparent in the histogram and not in the box plot? What features are apparent in the box plot but not in the histogram?</a:t>
            </a:r>
          </a:p>
          <a:p>
            <a:r>
              <a:rPr lang="en-US" dirty="0"/>
              <a:t>(b) What may be the reason for the bimodal distribution? Explain</a:t>
            </a:r>
          </a:p>
          <a:p>
            <a:r>
              <a:rPr lang="en-US" dirty="0"/>
              <a:t>(c) Compare the distribution of marathon times for men and women based on the box plot shown below.</a:t>
            </a:r>
          </a:p>
          <a:p>
            <a:r>
              <a:rPr lang="en-US" dirty="0"/>
              <a:t>(d) The time series plot shown below is another way to look at these data. Describe what is visible in this plot but not in the others.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A0FCF-E51E-F54E-AA90-D648A1DE27B2}"/>
              </a:ext>
            </a:extLst>
          </p:cNvPr>
          <p:cNvSpPr txBox="1"/>
          <p:nvPr/>
        </p:nvSpPr>
        <p:spPr>
          <a:xfrm>
            <a:off x="5058383" y="2034729"/>
            <a:ext cx="3143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Questions: </a:t>
            </a:r>
          </a:p>
        </p:txBody>
      </p:sp>
    </p:spTree>
    <p:extLst>
      <p:ext uri="{BB962C8B-B14F-4D97-AF65-F5344CB8AC3E}">
        <p14:creationId xmlns:p14="http://schemas.microsoft.com/office/powerpoint/2010/main" val="950144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4F95DE6-BC61-4DB8-97B8-E32959EA0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8D9C176-456B-4F71-AB87-9D14B8B3D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0" y="138157"/>
            <a:ext cx="1712063" cy="1045389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F97C55-868F-4FDD-BD3C-D2F191796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3" t="89413" r="18746"/>
          <a:stretch/>
        </p:blipFill>
        <p:spPr>
          <a:xfrm>
            <a:off x="8404564" y="0"/>
            <a:ext cx="2589690" cy="5915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722FB9-EA01-42A6-96B2-185F5CC12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10471066" y="183232"/>
            <a:ext cx="1720934" cy="16835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2B4E49C-E7B4-4F6A-8B93-646A0E241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0341"/>
          <a:stretch/>
        </p:blipFill>
        <p:spPr>
          <a:xfrm>
            <a:off x="11494523" y="2664767"/>
            <a:ext cx="635958" cy="764233"/>
          </a:xfrm>
          <a:custGeom>
            <a:avLst/>
            <a:gdLst>
              <a:gd name="connsiteX0" fmla="*/ 0 w 984308"/>
              <a:gd name="connsiteY0" fmla="*/ 0 h 1182847"/>
              <a:gd name="connsiteX1" fmla="*/ 984308 w 984308"/>
              <a:gd name="connsiteY1" fmla="*/ 0 h 1182847"/>
              <a:gd name="connsiteX2" fmla="*/ 984308 w 984308"/>
              <a:gd name="connsiteY2" fmla="*/ 1161661 h 1182847"/>
              <a:gd name="connsiteX3" fmla="*/ 966627 w 984308"/>
              <a:gd name="connsiteY3" fmla="*/ 1165915 h 1182847"/>
              <a:gd name="connsiteX4" fmla="*/ 787132 w 984308"/>
              <a:gd name="connsiteY4" fmla="*/ 1182847 h 1182847"/>
              <a:gd name="connsiteX5" fmla="*/ 48601 w 984308"/>
              <a:gd name="connsiteY5" fmla="*/ 815395 h 1182847"/>
              <a:gd name="connsiteX6" fmla="*/ 0 w 984308"/>
              <a:gd name="connsiteY6" fmla="*/ 731606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4308" h="1182847">
                <a:moveTo>
                  <a:pt x="0" y="0"/>
                </a:moveTo>
                <a:lnTo>
                  <a:pt x="984308" y="0"/>
                </a:lnTo>
                <a:lnTo>
                  <a:pt x="984308" y="1161661"/>
                </a:lnTo>
                <a:lnTo>
                  <a:pt x="966627" y="1165915"/>
                </a:lnTo>
                <a:cubicBezTo>
                  <a:pt x="908648" y="1177017"/>
                  <a:pt x="848618" y="1182847"/>
                  <a:pt x="787132" y="1182847"/>
                </a:cubicBezTo>
                <a:cubicBezTo>
                  <a:pt x="479703" y="1182847"/>
                  <a:pt x="208655" y="1037089"/>
                  <a:pt x="48601" y="815395"/>
                </a:cubicBezTo>
                <a:lnTo>
                  <a:pt x="0" y="731606"/>
                </a:ln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6528FBF-1727-4546-8131-BA22ED8B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8887626" y="5982056"/>
            <a:ext cx="1192806" cy="875944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691757A9-78D6-8942-B31C-6002D847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746" y="280278"/>
            <a:ext cx="9796508" cy="16726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cap="all" dirty="0"/>
              <a:t>(a) What features of the distribution are apparent in the histogram and not in the box plot? What features are apparent in the box plot but not in the histogram?</a:t>
            </a:r>
            <a:br>
              <a:rPr lang="en-US" sz="2400" cap="all" dirty="0"/>
            </a:br>
            <a:endParaRPr lang="en-US" sz="2400" cap="all" dirty="0"/>
          </a:p>
        </p:txBody>
      </p:sp>
      <p:pic>
        <p:nvPicPr>
          <p:cNvPr id="24" name="Content Placeholder 4">
            <a:extLst>
              <a:ext uri="{FF2B5EF4-FFF2-40B4-BE49-F238E27FC236}">
                <a16:creationId xmlns:a16="http://schemas.microsoft.com/office/drawing/2014/main" id="{EF4B5744-9009-7D40-8E72-9F02A3BE4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6891" r="4864"/>
          <a:stretch/>
        </p:blipFill>
        <p:spPr>
          <a:xfrm>
            <a:off x="277571" y="2557557"/>
            <a:ext cx="7153021" cy="2796512"/>
          </a:xfrm>
          <a:prstGeom prst="rect">
            <a:avLst/>
          </a:prstGeom>
        </p:spPr>
      </p:pic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3EE19F2E-A25D-FB47-93D6-4D03DFB84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068977"/>
              </p:ext>
            </p:extLst>
          </p:nvPr>
        </p:nvGraphicFramePr>
        <p:xfrm>
          <a:off x="7589251" y="2049986"/>
          <a:ext cx="4422318" cy="4003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1159">
                  <a:extLst>
                    <a:ext uri="{9D8B030D-6E8A-4147-A177-3AD203B41FA5}">
                      <a16:colId xmlns:a16="http://schemas.microsoft.com/office/drawing/2014/main" val="539601667"/>
                    </a:ext>
                  </a:extLst>
                </a:gridCol>
                <a:gridCol w="2211159">
                  <a:extLst>
                    <a:ext uri="{9D8B030D-6E8A-4147-A177-3AD203B41FA5}">
                      <a16:colId xmlns:a16="http://schemas.microsoft.com/office/drawing/2014/main" val="210150155"/>
                    </a:ext>
                  </a:extLst>
                </a:gridCol>
              </a:tblGrid>
              <a:tr h="9383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Histogram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Box Plot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068238"/>
                  </a:ext>
                </a:extLst>
              </a:tr>
              <a:tr h="9383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Visual of number of people finishing at specific times and the decline over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Summary of distribution and individual points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291901"/>
                  </a:ext>
                </a:extLst>
              </a:tr>
              <a:tr h="9383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Two modes visible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 is more visible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630626"/>
                  </a:ext>
                </a:extLst>
              </a:tr>
              <a:tr h="9383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Right skewed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Notice the outliers!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920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2264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10D21FCB-56CB-4EFA-A79A-A9A8EC0F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98CFEB54-0077-124F-8F10-5AC9EAB524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9" r="43263" b="2320"/>
          <a:stretch/>
        </p:blipFill>
        <p:spPr>
          <a:xfrm>
            <a:off x="6096000" y="2301777"/>
            <a:ext cx="5182224" cy="3489422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3" name="Picture 19">
            <a:extLst>
              <a:ext uri="{FF2B5EF4-FFF2-40B4-BE49-F238E27FC236}">
                <a16:creationId xmlns:a16="http://schemas.microsoft.com/office/drawing/2014/main" id="{B1027BD9-272C-4CC4-9396-1708F8B1F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68D943-B0E1-A842-9895-15ABFED2D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726344"/>
            <a:ext cx="10364448" cy="1147893"/>
          </a:xfrm>
        </p:spPr>
        <p:txBody>
          <a:bodyPr anchor="b">
            <a:normAutofit/>
          </a:bodyPr>
          <a:lstStyle/>
          <a:p>
            <a:pPr algn="l"/>
            <a:r>
              <a:rPr lang="en-US" sz="2500" dirty="0"/>
              <a:t>(b) What may be the reason for the bimodal distribution? Explain</a:t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DAE4F-D388-8F44-BE52-A8DC7BC61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r>
              <a:rPr lang="en-US" sz="2400" dirty="0"/>
              <a:t>Data is displaying finishing times; the bimodal distribution is showing the outcomes for both male and female finishers.</a:t>
            </a:r>
          </a:p>
        </p:txBody>
      </p:sp>
    </p:spTree>
    <p:extLst>
      <p:ext uri="{BB962C8B-B14F-4D97-AF65-F5344CB8AC3E}">
        <p14:creationId xmlns:p14="http://schemas.microsoft.com/office/powerpoint/2010/main" val="1469292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8D943-B0E1-A842-9895-15ABFED2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(c) Compare the distribution of marathon times for men and women based on the box plot shown below.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3B6AE32B-B82A-CE44-9082-0A5EF1331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21" r="9761"/>
          <a:stretch/>
        </p:blipFill>
        <p:spPr>
          <a:xfrm>
            <a:off x="801015" y="2768359"/>
            <a:ext cx="6670302" cy="1767988"/>
          </a:xfrm>
          <a:prstGeom prst="roundRect">
            <a:avLst>
              <a:gd name="adj" fmla="val 0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7AC93C-AC92-8E46-AF67-00729A0E831D}"/>
              </a:ext>
            </a:extLst>
          </p:cNvPr>
          <p:cNvSpPr txBox="1"/>
          <p:nvPr/>
        </p:nvSpPr>
        <p:spPr>
          <a:xfrm>
            <a:off x="7649736" y="2833211"/>
            <a:ext cx="4059044" cy="3406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i="1" cap="all" dirty="0"/>
              <a:t>Men’s finishing times are lower than the women.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i="1" cap="all" dirty="0"/>
              <a:t>Outliers for men end around 2.5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i="1" cap="all" dirty="0"/>
              <a:t>Outliers for women end closer to 3.2</a:t>
            </a:r>
          </a:p>
        </p:txBody>
      </p:sp>
    </p:spTree>
    <p:extLst>
      <p:ext uri="{BB962C8B-B14F-4D97-AF65-F5344CB8AC3E}">
        <p14:creationId xmlns:p14="http://schemas.microsoft.com/office/powerpoint/2010/main" val="8544613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B4B1E8F-7970-0C4D-A420-72BE8C1B4E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3" r="11785" b="14823"/>
          <a:stretch/>
        </p:blipFill>
        <p:spPr>
          <a:xfrm>
            <a:off x="624468" y="2550793"/>
            <a:ext cx="5479354" cy="2092514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68D943-B0E1-A842-9895-15ABFED2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2800" cap="all" dirty="0"/>
              <a:t>(d) The time series plot shown below is another way to look at these data. Describe what is visible in this plot but not in the others.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A8C1C4E7-C2E0-4EB7-AFDD-5EB2A098B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404" y="2564780"/>
            <a:ext cx="4832195" cy="2676293"/>
          </a:xfrm>
        </p:spPr>
        <p:txBody>
          <a:bodyPr>
            <a:noAutofit/>
          </a:bodyPr>
          <a:lstStyle/>
          <a:p>
            <a:r>
              <a:rPr lang="en-US" dirty="0"/>
              <a:t>Clear visual way to represent the 2 data sets unlike the others</a:t>
            </a:r>
          </a:p>
          <a:p>
            <a:pPr lvl="1"/>
            <a:r>
              <a:rPr lang="en-US" dirty="0"/>
              <a:t>Other’s does not separate the men from women, nor does it show the years clearly.</a:t>
            </a:r>
          </a:p>
          <a:p>
            <a:r>
              <a:rPr lang="en-US" dirty="0"/>
              <a:t>Plot shows representation of men vs women times over 30 years</a:t>
            </a:r>
          </a:p>
          <a:p>
            <a:r>
              <a:rPr lang="en-US" dirty="0"/>
              <a:t>Over time, finishing times for both men and women decrease</a:t>
            </a:r>
          </a:p>
        </p:txBody>
      </p:sp>
    </p:spTree>
    <p:extLst>
      <p:ext uri="{BB962C8B-B14F-4D97-AF65-F5344CB8AC3E}">
        <p14:creationId xmlns:p14="http://schemas.microsoft.com/office/powerpoint/2010/main" val="1238003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04A41A-4190-CC4E-AF30-D9112CFD3132}"/>
              </a:ext>
            </a:extLst>
          </p:cNvPr>
          <p:cNvSpPr/>
          <p:nvPr/>
        </p:nvSpPr>
        <p:spPr>
          <a:xfrm>
            <a:off x="3767343" y="1813449"/>
            <a:ext cx="400417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YOU!</a:t>
            </a:r>
          </a:p>
          <a:p>
            <a:pPr algn="ctr"/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61159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379</Words>
  <Application>Microsoft Macintosh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Droplet</vt:lpstr>
      <vt:lpstr>Data 606 Presentation: CHAPTER 2</vt:lpstr>
      <vt:lpstr>2.34 MARATHON WINNERS</vt:lpstr>
      <vt:lpstr>2.34 MARATHON WINNERS</vt:lpstr>
      <vt:lpstr>(a) What features of the distribution are apparent in the histogram and not in the box plot? What features are apparent in the box plot but not in the histogram? </vt:lpstr>
      <vt:lpstr>(b) What may be the reason for the bimodal distribution? Explain </vt:lpstr>
      <vt:lpstr>(c) Compare the distribution of marathon times for men and women based on the box plot shown below.</vt:lpstr>
      <vt:lpstr>(d) The time series plot shown below is another way to look at these data. Describe what is visible in this plot but not in the others.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606 Presentation: CHAPTER 2</dc:title>
  <dc:creator>Leticia Salazar</dc:creator>
  <cp:lastModifiedBy>Leticia Salazar</cp:lastModifiedBy>
  <cp:revision>5</cp:revision>
  <dcterms:created xsi:type="dcterms:W3CDTF">2021-09-10T16:33:11Z</dcterms:created>
  <dcterms:modified xsi:type="dcterms:W3CDTF">2021-09-15T15:45:25Z</dcterms:modified>
</cp:coreProperties>
</file>