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1" r:id="rId16"/>
    <p:sldId id="273" r:id="rId17"/>
    <p:sldId id="274" r:id="rId18"/>
    <p:sldId id="275" r:id="rId19"/>
    <p:sldId id="276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9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71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359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6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leticia.salazar3386/viz/Data606FinalProject/AllAlcoholLinePoi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ivethirtyeight.com/features/dear-mona-followup-where-do-people-drink-the-most-beer-wine-and-spirits/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33B578-A8C0-4D0F-8846-FBE386E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8439DE-5079-2049-902D-FC22D4FE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4" y="1398850"/>
            <a:ext cx="3282152" cy="20301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Data 606: preferred types of alcohol in countries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62C6D-FCEB-D844-B091-F0DDED50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6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Leticia Salazar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ED9A8-E50B-3147-A8B6-F1B6DA0F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445" y="1478751"/>
            <a:ext cx="6075580" cy="39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F758-4F09-AE4D-B843-2C495356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Median, and More…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6C391D-EDCC-9943-A954-F657ECF96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14952"/>
              </p:ext>
            </p:extLst>
          </p:nvPr>
        </p:nvGraphicFramePr>
        <p:xfrm>
          <a:off x="1028699" y="2345635"/>
          <a:ext cx="10474185" cy="35515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94837">
                  <a:extLst>
                    <a:ext uri="{9D8B030D-6E8A-4147-A177-3AD203B41FA5}">
                      <a16:colId xmlns:a16="http://schemas.microsoft.com/office/drawing/2014/main" val="3917321302"/>
                    </a:ext>
                  </a:extLst>
                </a:gridCol>
                <a:gridCol w="2094837">
                  <a:extLst>
                    <a:ext uri="{9D8B030D-6E8A-4147-A177-3AD203B41FA5}">
                      <a16:colId xmlns:a16="http://schemas.microsoft.com/office/drawing/2014/main" val="1489688308"/>
                    </a:ext>
                  </a:extLst>
                </a:gridCol>
                <a:gridCol w="2094837">
                  <a:extLst>
                    <a:ext uri="{9D8B030D-6E8A-4147-A177-3AD203B41FA5}">
                      <a16:colId xmlns:a16="http://schemas.microsoft.com/office/drawing/2014/main" val="3633595156"/>
                    </a:ext>
                  </a:extLst>
                </a:gridCol>
                <a:gridCol w="2094837">
                  <a:extLst>
                    <a:ext uri="{9D8B030D-6E8A-4147-A177-3AD203B41FA5}">
                      <a16:colId xmlns:a16="http://schemas.microsoft.com/office/drawing/2014/main" val="4182209730"/>
                    </a:ext>
                  </a:extLst>
                </a:gridCol>
                <a:gridCol w="2094837">
                  <a:extLst>
                    <a:ext uri="{9D8B030D-6E8A-4147-A177-3AD203B41FA5}">
                      <a16:colId xmlns:a16="http://schemas.microsoft.com/office/drawing/2014/main" val="238913941"/>
                    </a:ext>
                  </a:extLst>
                </a:gridCol>
              </a:tblGrid>
              <a:tr h="854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Spirits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Liters Pure Alcohol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13530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r>
                        <a:rPr lang="en-US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05438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r>
                        <a:rPr lang="en-US" b="1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898093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r>
                        <a:rPr lang="en-US" b="1" dirty="0"/>
                        <a:t>More than 100 Servings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694222"/>
                  </a:ext>
                </a:extLst>
              </a:tr>
              <a:tr h="854007">
                <a:tc>
                  <a:txBody>
                    <a:bodyPr/>
                    <a:lstStyle/>
                    <a:p>
                      <a:r>
                        <a:rPr lang="en-US" b="1" dirty="0"/>
                        <a:t>More than 10 Liters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8.07%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0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56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DA4F8-166D-BB40-A5B7-10EC5138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83" y="1503007"/>
            <a:ext cx="7374834" cy="1868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Regression Model: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787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0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9" name="Rectangle 3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37CCB11A-ACBE-4818-9157-A26FA2B1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124" y="1028700"/>
            <a:ext cx="4035752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EE997-8C73-0547-906C-9251B52C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Beer_Servings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84708-FC79-1343-B14E-F29D6BCD1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" r="5" b="7305"/>
          <a:stretch/>
        </p:blipFill>
        <p:spPr>
          <a:xfrm>
            <a:off x="6315738" y="3391512"/>
            <a:ext cx="5250765" cy="315927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C831A77-CBEE-8940-806B-5491344D3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2" r="5" b="14370"/>
          <a:stretch/>
        </p:blipFill>
        <p:spPr>
          <a:xfrm>
            <a:off x="6589200" y="308007"/>
            <a:ext cx="5109600" cy="292589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9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EE997-8C73-0547-906C-9251B52C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6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Spirit_Servings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E076A-08CC-F245-864A-6A80C187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87" y="223444"/>
            <a:ext cx="5453713" cy="32055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4EF3FB-E1F2-7341-A32E-9BE8DCB1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20" y="3317908"/>
            <a:ext cx="6085961" cy="360593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10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EE997-8C73-0547-906C-9251B52C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Wine_Servings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96800C1-F5AB-A84E-A967-365ED46A7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78" y="139220"/>
            <a:ext cx="4966549" cy="3513833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C9F4F96-FF28-CD4D-BFE6-1FDAD526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45" y="3512127"/>
            <a:ext cx="5310911" cy="3345873"/>
          </a:xfrm>
          <a:prstGeom prst="rect">
            <a:avLst/>
          </a:prstGeom>
        </p:spPr>
      </p:pic>
      <p:grpSp>
        <p:nvGrpSpPr>
          <p:cNvPr id="32" name="Group 2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18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5679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758C-0BA6-1549-B8BE-33692DFD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40" y="1561153"/>
            <a:ext cx="3931320" cy="34786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Visualizations:</a:t>
            </a:r>
            <a:b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  <a:hlinkClick r:id="rId2"/>
              </a:rPr>
              <a:t>Tableau Public</a:t>
            </a:r>
            <a:br>
              <a:rPr lang="en-US" sz="26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600" kern="1200" cap="all" spc="39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51234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49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33B578-A8C0-4D0F-8846-FBE386E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1CE8B9-E23F-6547-B127-A023D5E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Countries with the largest count in Beer_Servings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CFA3843-D2C1-4947-A9E1-C6D3FE758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2342" y="584802"/>
            <a:ext cx="5686848" cy="57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CE8B9-E23F-6547-B127-A023D5E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Countries with the largest count in Spirits_Servings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C3E025DF-D8BC-C249-B065-FB6D5C484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51" r="7026" b="-1"/>
          <a:stretch/>
        </p:blipFill>
        <p:spPr>
          <a:xfrm>
            <a:off x="6288719" y="149103"/>
            <a:ext cx="5662021" cy="636978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06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080" y="159026"/>
            <a:ext cx="5943600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CE8B9-E23F-6547-B127-A023D5E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27" y="1066801"/>
            <a:ext cx="4554747" cy="2077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Countries with the largest count in Wine_Servings</a:t>
            </a:r>
          </a:p>
        </p:txBody>
      </p:sp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BCC1BC7F-27E4-FC4A-8E2F-2FCA96760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968" y="462543"/>
            <a:ext cx="5723111" cy="560864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90458" y="4237480"/>
            <a:ext cx="867485" cy="115439"/>
            <a:chOff x="8910933" y="1861308"/>
            <a:chExt cx="867485" cy="115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749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1CE8B9-E23F-6547-B127-A023D5E4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9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 10 Countries with the largest count in Total_Litres_Pure_Alcohol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51A6418-CA7B-F34D-A802-6D1265D0B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322" y="440758"/>
            <a:ext cx="6175452" cy="609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A8DF5-445E-49C5-B10A-8DF5FEFB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E38D9-EFB8-40B5-B42B-514FBF18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21A7D-9E6F-D443-9F2B-D8C9716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24" y="723901"/>
            <a:ext cx="8815754" cy="128664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587A-808A-E941-B465-BA03D1A7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078" y="2682052"/>
            <a:ext cx="6221845" cy="3452047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Historically social drinking or moderate alcohol consumption holds an important role in social engagement for many. According to WHO,  World Health Organization, the recorded alcohol consumption per capita (years 15+) in the United States is 47% beer, 35% spirits and 18% wine.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2345189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64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758C-0BA6-1549-B8BE-33692DFD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39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BC5BC-E50F-E042-BEDC-B00A86854E65}"/>
              </a:ext>
            </a:extLst>
          </p:cNvPr>
          <p:cNvSpPr txBox="1"/>
          <p:nvPr/>
        </p:nvSpPr>
        <p:spPr>
          <a:xfrm>
            <a:off x="5952974" y="1066799"/>
            <a:ext cx="5769126" cy="5633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After exploring this data we can safely reject null hypothesis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There is a preference of alcohol types consumed per country.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probability that a randomly chosen country has more than 100 servings of: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Beer is 52.43%, Spirit is 41.5% and Wine is 26.3% 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Most countries in this data prefer Beer and Spirit over Wine.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There are 13 countries that do not have alcohol consumption recorded due to strict alcohol consumption laws or religious believes.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linear regression model showed a correlation between </a:t>
            </a:r>
            <a:r>
              <a:rPr lang="en-US" sz="1500" dirty="0" err="1">
                <a:solidFill>
                  <a:schemeClr val="tx2"/>
                </a:solidFill>
              </a:rPr>
              <a:t>Beer_Servings</a:t>
            </a:r>
            <a:r>
              <a:rPr lang="en-US" sz="1500" dirty="0">
                <a:solidFill>
                  <a:schemeClr val="tx2"/>
                </a:solidFill>
              </a:rPr>
              <a:t> , </a:t>
            </a:r>
            <a:r>
              <a:rPr lang="en-US" sz="1500" dirty="0" err="1">
                <a:solidFill>
                  <a:schemeClr val="tx2"/>
                </a:solidFill>
              </a:rPr>
              <a:t>Spirit_Servings</a:t>
            </a:r>
            <a:r>
              <a:rPr lang="en-US" sz="1500" dirty="0">
                <a:solidFill>
                  <a:schemeClr val="tx2"/>
                </a:solidFill>
              </a:rPr>
              <a:t>, and </a:t>
            </a:r>
            <a:r>
              <a:rPr lang="en-US" sz="1500" dirty="0" err="1">
                <a:solidFill>
                  <a:schemeClr val="tx2"/>
                </a:solidFill>
              </a:rPr>
              <a:t>Wine_Servings</a:t>
            </a:r>
            <a:r>
              <a:rPr lang="en-US" sz="1500" dirty="0">
                <a:solidFill>
                  <a:schemeClr val="tx2"/>
                </a:solidFill>
              </a:rPr>
              <a:t> with </a:t>
            </a:r>
            <a:r>
              <a:rPr lang="en-US" sz="1500" dirty="0" err="1">
                <a:solidFill>
                  <a:schemeClr val="tx2"/>
                </a:solidFill>
              </a:rPr>
              <a:t>Total_Litres_Pure_Alcohol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I did notice that within each model the p-value was close to 0 and below the threshold of 0.05 meaning it is significant and an indicator to reject the null hypothesis.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0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22176A-41DB-4D9A-9B6F-F2296F1ED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A636D-9CEC-4A76-A113-104B10543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3EEF0-2806-4C52-A779-F5B786040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758C-0BA6-1549-B8BE-33692DFD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656" y="959017"/>
            <a:ext cx="8378688" cy="116005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100C-039F-7446-B4C0-7B42002B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481" y="2529966"/>
            <a:ext cx="7300266" cy="3810000"/>
          </a:xfrm>
        </p:spPr>
        <p:txBody>
          <a:bodyPr anchor="ctr">
            <a:normAutofit fontScale="85000" lnSpcReduction="2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World Health Organization. (n.d.). Global information system on alcohol and health. World Health Organization. Retrieved October 19, 2021, from https://</a:t>
            </a:r>
            <a:r>
              <a:rPr lang="en-US" dirty="0" err="1"/>
              <a:t>www.who.int</a:t>
            </a:r>
            <a:r>
              <a:rPr lang="en-US" dirty="0"/>
              <a:t>/data/</a:t>
            </a:r>
            <a:r>
              <a:rPr lang="en-US" dirty="0" err="1"/>
              <a:t>gho</a:t>
            </a:r>
            <a:r>
              <a:rPr lang="en-US" dirty="0"/>
              <a:t>/data/themes/global-information-system-on-alcohol-and-health. </a:t>
            </a:r>
          </a:p>
          <a:p>
            <a:pPr algn="ctr"/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Ritchie, H., &amp;amp; </a:t>
            </a:r>
            <a:r>
              <a:rPr lang="en-US" dirty="0" err="1"/>
              <a:t>Roser</a:t>
            </a:r>
            <a:r>
              <a:rPr lang="en-US" dirty="0"/>
              <a:t>, M. (2018, April 16). Alcohol consumption. Our World in Data. Retrieved November 15, 2021, from https://</a:t>
            </a:r>
            <a:r>
              <a:rPr lang="en-US" dirty="0" err="1"/>
              <a:t>ourworldindata.org</a:t>
            </a:r>
            <a:r>
              <a:rPr lang="en-US" dirty="0"/>
              <a:t>/alcohol-consumption. </a:t>
            </a:r>
          </a:p>
          <a:p>
            <a:pPr algn="ctr"/>
            <a:endParaRPr lang="en-US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WHO. (2016). 19089 United States of </a:t>
            </a:r>
            <a:r>
              <a:rPr lang="en-US" dirty="0" err="1"/>
              <a:t>america</a:t>
            </a:r>
            <a:r>
              <a:rPr lang="en-US" dirty="0"/>
              <a:t> - world health organization. Retrieved December 5, 2021, from https://</a:t>
            </a:r>
            <a:r>
              <a:rPr lang="en-US" dirty="0" err="1"/>
              <a:t>www.who.int</a:t>
            </a:r>
            <a:r>
              <a:rPr lang="en-US" dirty="0"/>
              <a:t>/</a:t>
            </a:r>
            <a:r>
              <a:rPr lang="en-US" dirty="0" err="1"/>
              <a:t>substance_abuse</a:t>
            </a:r>
            <a:r>
              <a:rPr lang="en-US" dirty="0"/>
              <a:t>/publications/</a:t>
            </a:r>
            <a:r>
              <a:rPr lang="en-US" dirty="0" err="1"/>
              <a:t>global_alcohol_report</a:t>
            </a:r>
            <a:r>
              <a:rPr lang="en-US" dirty="0"/>
              <a:t>/profiles/</a:t>
            </a:r>
            <a:r>
              <a:rPr lang="en-US" dirty="0" err="1"/>
              <a:t>usa.pdf</a:t>
            </a:r>
            <a:r>
              <a:rPr lang="en-US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01608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9066B-3CC4-CB4D-80E5-6621E49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Context on the data collection: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81B-963B-7845-BF06-0B750FA3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 was collected from </a:t>
            </a:r>
            <a:r>
              <a:rPr lang="en-US" dirty="0">
                <a:hlinkClick r:id="rId2"/>
              </a:rPr>
              <a:t>FiveThirtyEight’s</a:t>
            </a:r>
            <a:r>
              <a:rPr lang="en-US" dirty="0"/>
              <a:t> article called "Dear Mona </a:t>
            </a:r>
            <a:r>
              <a:rPr lang="en-US" dirty="0" err="1"/>
              <a:t>Followup</a:t>
            </a:r>
            <a:r>
              <a:rPr lang="en-US" dirty="0"/>
              <a:t>: Where Do People Drink The Most Beer, Wine And Spirits?" </a:t>
            </a:r>
          </a:p>
          <a:p>
            <a:pPr algn="ctr"/>
            <a:r>
              <a:rPr lang="en-US" dirty="0"/>
              <a:t>The original data was collected by World Health Organization, Global Information System on Alcohol and Health (GISAH), 2010.</a:t>
            </a:r>
          </a:p>
        </p:txBody>
      </p:sp>
    </p:spTree>
    <p:extLst>
      <p:ext uri="{BB962C8B-B14F-4D97-AF65-F5344CB8AC3E}">
        <p14:creationId xmlns:p14="http://schemas.microsoft.com/office/powerpoint/2010/main" val="270952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9066B-3CC4-CB4D-80E5-6621E49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Description of the dependent and independent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81B-963B-7845-BF06-0B750FA3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825" y="723900"/>
            <a:ext cx="4735375" cy="5410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Dependent variable: is alcohol consumption and its quantitative.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Independent variables: country and types of alcohol and they are qualitative.</a:t>
            </a:r>
          </a:p>
        </p:txBody>
      </p:sp>
    </p:spTree>
    <p:extLst>
      <p:ext uri="{BB962C8B-B14F-4D97-AF65-F5344CB8AC3E}">
        <p14:creationId xmlns:p14="http://schemas.microsoft.com/office/powerpoint/2010/main" val="244700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9066B-3CC4-CB4D-80E5-6621E49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81B-963B-7845-BF06-0B750FA3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5131235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In general, is there a significant difference in the preferred type of alcohol?</a:t>
            </a:r>
          </a:p>
        </p:txBody>
      </p:sp>
    </p:spTree>
    <p:extLst>
      <p:ext uri="{BB962C8B-B14F-4D97-AF65-F5344CB8AC3E}">
        <p14:creationId xmlns:p14="http://schemas.microsoft.com/office/powerpoint/2010/main" val="189456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7F34F9-F7CE-4D62-8F8B-2E98B0394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EC8AF-1896-43A9-BF10-CE06FD25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199BD9-A6EE-4972-BFB5-2AAE2828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9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758C-0BA6-1549-B8BE-33692DFD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533" y="1066798"/>
            <a:ext cx="3301255" cy="266817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Summary Statistics:</a:t>
            </a:r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A8ECAAF-2D61-ED4F-A08D-F7925D316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990" y="2497322"/>
            <a:ext cx="6996331" cy="1886128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148C992-36DE-4449-B92D-49AE04B5D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41417" y="4244117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65B2C1-DF41-437F-9F2D-C33E46FA2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AA37ED-ED19-4857-9B2C-777E8F707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F6E87-86FB-440C-9EB4-A48D11C72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17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27EA0A-9D10-4FC0-8460-5E1D91C67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FDCD62BB-F134-412E-AF5B-602B04458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901" y="750337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3907076"/>
            <a:ext cx="867485" cy="115439"/>
            <a:chOff x="8910933" y="1861308"/>
            <a:chExt cx="867485" cy="1154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BF758C-0BA6-1549-B8BE-33692DFD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579" y="1066800"/>
            <a:ext cx="3701713" cy="4116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Statistical Output</a:t>
            </a:r>
          </a:p>
        </p:txBody>
      </p:sp>
    </p:spTree>
    <p:extLst>
      <p:ext uri="{BB962C8B-B14F-4D97-AF65-F5344CB8AC3E}">
        <p14:creationId xmlns:p14="http://schemas.microsoft.com/office/powerpoint/2010/main" val="81340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E6F2-09C9-AE4D-9869-C5E4048E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E0FC71-C632-154F-802D-C6B2527DCB64}"/>
              </a:ext>
            </a:extLst>
          </p:cNvPr>
          <p:cNvSpPr/>
          <p:nvPr/>
        </p:nvSpPr>
        <p:spPr>
          <a:xfrm>
            <a:off x="1028700" y="2981044"/>
            <a:ext cx="106757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C3E50"/>
                </a:solidFill>
                <a:latin typeface="STIXGeneral-Regular" pitchFamily="2" charset="2"/>
              </a:rPr>
              <a:t> </a:t>
            </a:r>
            <a:r>
              <a:rPr lang="en-US" sz="2400" dirty="0">
                <a:solidFill>
                  <a:srgbClr val="2C3E50"/>
                </a:solidFill>
                <a:latin typeface="Lato" panose="020F0502020204030204" pitchFamily="34" charset="0"/>
              </a:rPr>
              <a:t> </a:t>
            </a:r>
          </a:p>
          <a:p>
            <a:r>
              <a:rPr lang="en-US" sz="2400" dirty="0">
                <a:solidFill>
                  <a:srgbClr val="2C3E50"/>
                </a:solidFill>
                <a:latin typeface="STIXGeneral-Italic" pitchFamily="2" charset="2"/>
              </a:rPr>
              <a:t>𝐻</a:t>
            </a:r>
            <a:r>
              <a:rPr lang="en-US" sz="2400" baseline="-25000" dirty="0">
                <a:solidFill>
                  <a:srgbClr val="2C3E50"/>
                </a:solidFill>
                <a:latin typeface="STIXGeneral-Regular" pitchFamily="2" charset="2"/>
              </a:rPr>
              <a:t>0</a:t>
            </a:r>
            <a:r>
              <a:rPr lang="en-US" sz="2400" b="1" dirty="0">
                <a:solidFill>
                  <a:srgbClr val="2C3E50"/>
                </a:solidFill>
                <a:latin typeface="Lato" panose="020F0502020204030204" pitchFamily="34" charset="0"/>
              </a:rPr>
              <a:t>:</a:t>
            </a:r>
            <a:r>
              <a:rPr lang="en-US" sz="2400" dirty="0">
                <a:solidFill>
                  <a:srgbClr val="2C3E50"/>
                </a:solidFill>
                <a:latin typeface="Lato" panose="020F0502020204030204" pitchFamily="34" charset="0"/>
              </a:rPr>
              <a:t> There is no preference between alcohol types consumed per country.</a:t>
            </a:r>
          </a:p>
          <a:p>
            <a:endParaRPr lang="en-US" sz="2400" dirty="0">
              <a:solidFill>
                <a:srgbClr val="2C3E50"/>
              </a:solidFill>
              <a:latin typeface="Lato" panose="020F0502020204030204" pitchFamily="34" charset="0"/>
            </a:endParaRPr>
          </a:p>
          <a:p>
            <a:r>
              <a:rPr lang="en-US" sz="2400" dirty="0">
                <a:solidFill>
                  <a:srgbClr val="2C3E50"/>
                </a:solidFill>
                <a:latin typeface="STIXGeneral-Italic" pitchFamily="2" charset="2"/>
              </a:rPr>
              <a:t>𝐻</a:t>
            </a:r>
            <a:r>
              <a:rPr lang="en-US" sz="2400" baseline="-25000" dirty="0">
                <a:solidFill>
                  <a:srgbClr val="2C3E50"/>
                </a:solidFill>
                <a:latin typeface="STIXGeneral-Italic" pitchFamily="2" charset="2"/>
              </a:rPr>
              <a:t>𝐴</a:t>
            </a:r>
            <a:r>
              <a:rPr lang="en-US" sz="2400" b="1" dirty="0">
                <a:solidFill>
                  <a:srgbClr val="2C3E50"/>
                </a:solidFill>
                <a:latin typeface="Lato" panose="020F0502020204030204" pitchFamily="34" charset="0"/>
              </a:rPr>
              <a:t>:</a:t>
            </a:r>
            <a:r>
              <a:rPr lang="en-US" sz="2400" dirty="0">
                <a:solidFill>
                  <a:srgbClr val="2C3E50"/>
                </a:solidFill>
                <a:latin typeface="Lato" panose="020F0502020204030204" pitchFamily="34" charset="0"/>
              </a:rPr>
              <a:t> There is a preference between alcohol types consumed per country.</a:t>
            </a:r>
            <a:endParaRPr lang="en-US" sz="2400" b="0" i="0" dirty="0">
              <a:solidFill>
                <a:srgbClr val="2C3E50"/>
              </a:solidFill>
              <a:effectLst/>
              <a:latin typeface="Lat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1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614421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7E6F2-09C9-AE4D-9869-C5E4048E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340" y="1066800"/>
            <a:ext cx="3931320" cy="2267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Are there countries with less than 1 or 0 liters of alcohol?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79C8898-EEF1-B443-8D3A-BCBEDBA8F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2"/>
          <a:stretch/>
        </p:blipFill>
        <p:spPr>
          <a:xfrm>
            <a:off x="6020966" y="1237264"/>
            <a:ext cx="2247574" cy="330381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9B3ED74-40BB-134A-9E58-6DF1E7950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16"/>
          <a:stretch/>
        </p:blipFill>
        <p:spPr>
          <a:xfrm>
            <a:off x="9225613" y="1237264"/>
            <a:ext cx="2437593" cy="31893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3871114"/>
            <a:ext cx="867485" cy="115439"/>
            <a:chOff x="8910933" y="1861308"/>
            <a:chExt cx="867485" cy="1154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BBB2CC9-CC5F-A64B-B599-FD77A103F872}"/>
              </a:ext>
            </a:extLst>
          </p:cNvPr>
          <p:cNvSpPr txBox="1"/>
          <p:nvPr/>
        </p:nvSpPr>
        <p:spPr>
          <a:xfrm>
            <a:off x="5959285" y="4697406"/>
            <a:ext cx="244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Less than 1 liter of Alcohol: total of 40 countries on this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6114-3A7C-F042-9613-11F0B90D820F}"/>
              </a:ext>
            </a:extLst>
          </p:cNvPr>
          <p:cNvSpPr txBox="1"/>
          <p:nvPr/>
        </p:nvSpPr>
        <p:spPr>
          <a:xfrm>
            <a:off x="9457267" y="4690290"/>
            <a:ext cx="2079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liters of Alcohol: total of 13 countries on this list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44060D0E-62A1-DC42-AEE6-8ABF5FF4A12C}"/>
              </a:ext>
            </a:extLst>
          </p:cNvPr>
          <p:cNvSpPr/>
          <p:nvPr/>
        </p:nvSpPr>
        <p:spPr>
          <a:xfrm>
            <a:off x="5565913" y="967409"/>
            <a:ext cx="2985121" cy="48502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2B6F0259-8CB7-D944-9153-49D8CEFC6DDE}"/>
              </a:ext>
            </a:extLst>
          </p:cNvPr>
          <p:cNvSpPr/>
          <p:nvPr/>
        </p:nvSpPr>
        <p:spPr>
          <a:xfrm>
            <a:off x="9023642" y="1003852"/>
            <a:ext cx="2985121" cy="485029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4298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RegularSeed_2SEEDS">
      <a:dk1>
        <a:srgbClr val="000000"/>
      </a:dk1>
      <a:lt1>
        <a:srgbClr val="FFFFFF"/>
      </a:lt1>
      <a:dk2>
        <a:srgbClr val="1B3029"/>
      </a:dk2>
      <a:lt2>
        <a:srgbClr val="F3F0F3"/>
      </a:lt2>
      <a:accent1>
        <a:srgbClr val="14B931"/>
      </a:accent1>
      <a:accent2>
        <a:srgbClr val="45B620"/>
      </a:accent2>
      <a:accent3>
        <a:srgbClr val="21B87A"/>
      </a:accent3>
      <a:accent4>
        <a:srgbClr val="9117D5"/>
      </a:accent4>
      <a:accent5>
        <a:srgbClr val="E729DC"/>
      </a:accent5>
      <a:accent6>
        <a:srgbClr val="D5177B"/>
      </a:accent6>
      <a:hlink>
        <a:srgbClr val="C044A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631</Words>
  <Application>Microsoft Macintosh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Bembo</vt:lpstr>
      <vt:lpstr>Lato</vt:lpstr>
      <vt:lpstr>STIXGeneral-Italic</vt:lpstr>
      <vt:lpstr>STIXGeneral-Regular</vt:lpstr>
      <vt:lpstr>AdornVTI</vt:lpstr>
      <vt:lpstr>Data 606: preferred types of alcohol in countries</vt:lpstr>
      <vt:lpstr>Introduction:</vt:lpstr>
      <vt:lpstr>Context on the data collection:</vt:lpstr>
      <vt:lpstr>Description of the dependent and independent variables:</vt:lpstr>
      <vt:lpstr>Research Question:</vt:lpstr>
      <vt:lpstr>Summary Statistics:</vt:lpstr>
      <vt:lpstr>Statistical Output</vt:lpstr>
      <vt:lpstr>Hypothesis Testing:</vt:lpstr>
      <vt:lpstr>Are there countries with less than 1 or 0 liters of alcohol?</vt:lpstr>
      <vt:lpstr>Mean, Median, and More…</vt:lpstr>
      <vt:lpstr>Linear Regression Model:</vt:lpstr>
      <vt:lpstr>Beer_Servings</vt:lpstr>
      <vt:lpstr>Spirit_Servings</vt:lpstr>
      <vt:lpstr>Wine_Servings</vt:lpstr>
      <vt:lpstr>  Visualizations:   Tableau Public </vt:lpstr>
      <vt:lpstr>Top 10 Countries with the largest count in Beer_Servings</vt:lpstr>
      <vt:lpstr>Top 10 Countries with the largest count in Spirits_Servings</vt:lpstr>
      <vt:lpstr>Top 10 Countries with the largest count in Wine_Servings</vt:lpstr>
      <vt:lpstr>Top 10 Countries with the largest count in Total_Litres_Pure_Alcohol</vt:lpstr>
      <vt:lpstr>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606: Is there a significant difference in the preferred type of alcohol?</dc:title>
  <dc:creator>Leticia Salazar</dc:creator>
  <cp:lastModifiedBy>Leticia Salazar</cp:lastModifiedBy>
  <cp:revision>3</cp:revision>
  <dcterms:created xsi:type="dcterms:W3CDTF">2021-12-07T15:28:57Z</dcterms:created>
  <dcterms:modified xsi:type="dcterms:W3CDTF">2021-12-10T01:23:29Z</dcterms:modified>
</cp:coreProperties>
</file>