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58" r:id="rId4"/>
    <p:sldId id="272" r:id="rId5"/>
    <p:sldId id="259" r:id="rId6"/>
    <p:sldId id="268" r:id="rId7"/>
    <p:sldId id="261" r:id="rId8"/>
    <p:sldId id="262" r:id="rId9"/>
    <p:sldId id="269" r:id="rId10"/>
    <p:sldId id="263" r:id="rId11"/>
    <p:sldId id="264" r:id="rId12"/>
    <p:sldId id="273" r:id="rId13"/>
    <p:sldId id="270" r:id="rId14"/>
    <p:sldId id="274"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6"/>
    <p:restoredTop sz="94719"/>
  </p:normalViewPr>
  <p:slideViewPr>
    <p:cSldViewPr snapToGrid="0" snapToObjects="1">
      <p:cViewPr varScale="1">
        <p:scale>
          <a:sx n="80" d="100"/>
          <a:sy n="80" d="100"/>
        </p:scale>
        <p:origin x="192"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7934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2494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4919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4754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8569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4686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9631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3263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3410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2756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12/6/21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6389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12/6/21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91545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partmentlist.com/research/national-rent-data" TargetMode="External"/><Relationship Id="rId2" Type="http://schemas.openxmlformats.org/officeDocument/2006/relationships/hyperlink" Target="https://streeteasy.com/blog/data-dashboard/" TargetMode="External"/><Relationship Id="rId1" Type="http://schemas.openxmlformats.org/officeDocument/2006/relationships/slideLayout" Target="../slideLayouts/slideLayout2.xml"/><Relationship Id="rId6" Type="http://schemas.openxmlformats.org/officeDocument/2006/relationships/hyperlink" Target="https://github.com/Codecademy/datasets/tree/master/streeteasy" TargetMode="External"/><Relationship Id="rId5" Type="http://schemas.openxmlformats.org/officeDocument/2006/relationships/hyperlink" Target="https://www.statista.com/topics/4465/rental-market-in-the-us/#dossierKeyfigures" TargetMode="External"/><Relationship Id="rId4" Type="http://schemas.openxmlformats.org/officeDocument/2006/relationships/hyperlink" Target="https://ipropertymanagement.com/research/average-rent-by-yea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partmentlist.com/research/category/data-rent-estimates" TargetMode="External"/><Relationship Id="rId2" Type="http://schemas.openxmlformats.org/officeDocument/2006/relationships/hyperlink" Target="https://streeteasy.com/blog/data-dashboard/" TargetMode="External"/><Relationship Id="rId1" Type="http://schemas.openxmlformats.org/officeDocument/2006/relationships/slideLayout" Target="../slideLayouts/slideLayout2.xml"/><Relationship Id="rId4" Type="http://schemas.openxmlformats.org/officeDocument/2006/relationships/hyperlink" Target="https://github.com/Codecademy/datasets/tree/master/streeteas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app/profile/leticia.salazar3386/viz/Data607FinalProject/MapRentAvg#1"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Cable car on a city street">
            <a:extLst>
              <a:ext uri="{FF2B5EF4-FFF2-40B4-BE49-F238E27FC236}">
                <a16:creationId xmlns:a16="http://schemas.microsoft.com/office/drawing/2014/main" id="{8C49C1F4-97B9-4EF6-AD8E-46CABF9328B5}"/>
              </a:ext>
            </a:extLst>
          </p:cNvPr>
          <p:cNvPicPr>
            <a:picLocks noChangeAspect="1"/>
          </p:cNvPicPr>
          <p:nvPr/>
        </p:nvPicPr>
        <p:blipFill rotWithShape="1">
          <a:blip r:embed="rId2"/>
          <a:srcRect t="19768" b="35232"/>
          <a:stretch/>
        </p:blipFill>
        <p:spPr>
          <a:xfrm>
            <a:off x="20" y="10"/>
            <a:ext cx="12191979" cy="6857989"/>
          </a:xfrm>
          <a:prstGeom prst="rect">
            <a:avLst/>
          </a:prstGeom>
        </p:spPr>
      </p:pic>
      <p:sp>
        <p:nvSpPr>
          <p:cNvPr id="29" name="Rectangle 28">
            <a:extLst>
              <a:ext uri="{FF2B5EF4-FFF2-40B4-BE49-F238E27FC236}">
                <a16:creationId xmlns:a16="http://schemas.microsoft.com/office/drawing/2014/main" id="{9BD78BA5-2579-4D62-B68F-2289D39BF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EC018-CE9F-1D4A-9599-E10E1FBEF044}"/>
              </a:ext>
            </a:extLst>
          </p:cNvPr>
          <p:cNvSpPr>
            <a:spLocks noGrp="1"/>
          </p:cNvSpPr>
          <p:nvPr>
            <p:ph type="ctrTitle"/>
          </p:nvPr>
        </p:nvSpPr>
        <p:spPr>
          <a:xfrm>
            <a:off x="914400" y="914400"/>
            <a:ext cx="4892948" cy="3427867"/>
          </a:xfrm>
        </p:spPr>
        <p:txBody>
          <a:bodyPr anchor="t">
            <a:normAutofit/>
          </a:bodyPr>
          <a:lstStyle/>
          <a:p>
            <a:r>
              <a:rPr lang="en-US" dirty="0">
                <a:solidFill>
                  <a:srgbClr val="FFFFFF"/>
                </a:solidFill>
              </a:rPr>
              <a:t>Data 607 Final Project: Apartment Rental Cost Changes Over Time</a:t>
            </a:r>
          </a:p>
        </p:txBody>
      </p:sp>
      <p:sp>
        <p:nvSpPr>
          <p:cNvPr id="3" name="Subtitle 2">
            <a:extLst>
              <a:ext uri="{FF2B5EF4-FFF2-40B4-BE49-F238E27FC236}">
                <a16:creationId xmlns:a16="http://schemas.microsoft.com/office/drawing/2014/main" id="{FC3202D5-D4F3-5C4F-9C56-5FDA53E512CC}"/>
              </a:ext>
            </a:extLst>
          </p:cNvPr>
          <p:cNvSpPr>
            <a:spLocks noGrp="1"/>
          </p:cNvSpPr>
          <p:nvPr>
            <p:ph type="subTitle" idx="1"/>
          </p:nvPr>
        </p:nvSpPr>
        <p:spPr>
          <a:xfrm>
            <a:off x="925290" y="5253051"/>
            <a:ext cx="4892948" cy="812923"/>
          </a:xfrm>
        </p:spPr>
        <p:txBody>
          <a:bodyPr anchor="t">
            <a:normAutofit fontScale="92500" lnSpcReduction="20000"/>
          </a:bodyPr>
          <a:lstStyle/>
          <a:p>
            <a:r>
              <a:rPr lang="en-US" dirty="0">
                <a:solidFill>
                  <a:srgbClr val="FFFFFF"/>
                </a:solidFill>
              </a:rPr>
              <a:t>Leticia Salazar</a:t>
            </a:r>
          </a:p>
          <a:p>
            <a:r>
              <a:rPr lang="en-US" dirty="0">
                <a:solidFill>
                  <a:srgbClr val="FFFFFF"/>
                </a:solidFill>
              </a:rPr>
              <a:t>Fall 2021</a:t>
            </a:r>
          </a:p>
        </p:txBody>
      </p:sp>
      <p:cxnSp>
        <p:nvCxnSpPr>
          <p:cNvPr id="31" name="Straight Connector 30">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2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5033-BD6A-444F-9B52-C303365477E6}"/>
              </a:ext>
            </a:extLst>
          </p:cNvPr>
          <p:cNvSpPr>
            <a:spLocks noGrp="1"/>
          </p:cNvSpPr>
          <p:nvPr>
            <p:ph type="title"/>
          </p:nvPr>
        </p:nvSpPr>
        <p:spPr/>
        <p:txBody>
          <a:bodyPr/>
          <a:lstStyle/>
          <a:p>
            <a:r>
              <a:rPr lang="en-US" dirty="0" err="1"/>
              <a:t>Codecademy</a:t>
            </a:r>
            <a:r>
              <a:rPr lang="en-US" dirty="0"/>
              <a:t> + StreetEasy Data</a:t>
            </a:r>
          </a:p>
        </p:txBody>
      </p:sp>
      <p:pic>
        <p:nvPicPr>
          <p:cNvPr id="7" name="Content Placeholder 6" descr="A picture containing text, writing implement, stationary, pencil&#10;&#10;Description automatically generated">
            <a:extLst>
              <a:ext uri="{FF2B5EF4-FFF2-40B4-BE49-F238E27FC236}">
                <a16:creationId xmlns:a16="http://schemas.microsoft.com/office/drawing/2014/main" id="{EB07A7F8-EE8A-8443-AF8D-794DB09CC8C2}"/>
              </a:ext>
            </a:extLst>
          </p:cNvPr>
          <p:cNvPicPr>
            <a:picLocks noGrp="1" noChangeAspect="1"/>
          </p:cNvPicPr>
          <p:nvPr>
            <p:ph idx="1"/>
          </p:nvPr>
        </p:nvPicPr>
        <p:blipFill rotWithShape="1">
          <a:blip r:embed="rId2"/>
          <a:srcRect l="89" r="9833" b="62896"/>
          <a:stretch/>
        </p:blipFill>
        <p:spPr>
          <a:xfrm>
            <a:off x="77015" y="2535937"/>
            <a:ext cx="12033808" cy="3206496"/>
          </a:xfrm>
        </p:spPr>
      </p:pic>
    </p:spTree>
    <p:extLst>
      <p:ext uri="{BB962C8B-B14F-4D97-AF65-F5344CB8AC3E}">
        <p14:creationId xmlns:p14="http://schemas.microsoft.com/office/powerpoint/2010/main" val="205842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E5033-BD6A-444F-9B52-C303365477E6}"/>
              </a:ext>
            </a:extLst>
          </p:cNvPr>
          <p:cNvSpPr>
            <a:spLocks noGrp="1"/>
          </p:cNvSpPr>
          <p:nvPr>
            <p:ph type="title"/>
          </p:nvPr>
        </p:nvSpPr>
        <p:spPr>
          <a:xfrm>
            <a:off x="912628" y="1371600"/>
            <a:ext cx="4323907" cy="2696866"/>
          </a:xfrm>
        </p:spPr>
        <p:txBody>
          <a:bodyPr vert="horz" lIns="91440" tIns="45720" rIns="91440" bIns="45720" rtlCol="0" anchor="t">
            <a:normAutofit/>
          </a:bodyPr>
          <a:lstStyle/>
          <a:p>
            <a:r>
              <a:rPr lang="en-US" dirty="0"/>
              <a:t>Avg Rent by Borough</a:t>
            </a:r>
          </a:p>
        </p:txBody>
      </p:sp>
      <p:cxnSp>
        <p:nvCxnSpPr>
          <p:cNvPr id="16" name="Straight Connector 15">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Content Placeholder 6" descr="Chart, bar chart&#10;&#10;Description automatically generated">
            <a:extLst>
              <a:ext uri="{FF2B5EF4-FFF2-40B4-BE49-F238E27FC236}">
                <a16:creationId xmlns:a16="http://schemas.microsoft.com/office/drawing/2014/main" id="{38295FDF-58EB-9143-ABF5-A1B5276FF1DB}"/>
              </a:ext>
            </a:extLst>
          </p:cNvPr>
          <p:cNvPicPr>
            <a:picLocks noGrp="1" noChangeAspect="1"/>
          </p:cNvPicPr>
          <p:nvPr>
            <p:ph idx="1"/>
          </p:nvPr>
        </p:nvPicPr>
        <p:blipFill>
          <a:blip r:embed="rId2"/>
          <a:stretch>
            <a:fillRect/>
          </a:stretch>
        </p:blipFill>
        <p:spPr>
          <a:xfrm>
            <a:off x="6530592" y="194074"/>
            <a:ext cx="3817211" cy="6469851"/>
          </a:xfrm>
          <a:prstGeom prst="rect">
            <a:avLst/>
          </a:prstGeom>
        </p:spPr>
      </p:pic>
    </p:spTree>
    <p:extLst>
      <p:ext uri="{BB962C8B-B14F-4D97-AF65-F5344CB8AC3E}">
        <p14:creationId xmlns:p14="http://schemas.microsoft.com/office/powerpoint/2010/main" val="262203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E5033-BD6A-444F-9B52-C303365477E6}"/>
              </a:ext>
            </a:extLst>
          </p:cNvPr>
          <p:cNvSpPr>
            <a:spLocks noGrp="1"/>
          </p:cNvSpPr>
          <p:nvPr>
            <p:ph type="title"/>
          </p:nvPr>
        </p:nvSpPr>
        <p:spPr>
          <a:xfrm>
            <a:off x="912628" y="1371600"/>
            <a:ext cx="4323907" cy="2696866"/>
          </a:xfrm>
        </p:spPr>
        <p:txBody>
          <a:bodyPr vert="horz" lIns="91440" tIns="45720" rIns="91440" bIns="45720" rtlCol="0" anchor="t">
            <a:normAutofit/>
          </a:bodyPr>
          <a:lstStyle/>
          <a:p>
            <a:r>
              <a:rPr lang="en-US" dirty="0"/>
              <a:t>Number of Bedrooms Avg Rent Price</a:t>
            </a:r>
          </a:p>
        </p:txBody>
      </p:sp>
      <p:cxnSp>
        <p:nvCxnSpPr>
          <p:cNvPr id="15" name="Straight Connector 14">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Content Placeholder 5" descr="Chart, bar chart&#10;&#10;Description automatically generated">
            <a:extLst>
              <a:ext uri="{FF2B5EF4-FFF2-40B4-BE49-F238E27FC236}">
                <a16:creationId xmlns:a16="http://schemas.microsoft.com/office/drawing/2014/main" id="{3D276FD2-FE04-ED40-9310-0460C1ADF71A}"/>
              </a:ext>
            </a:extLst>
          </p:cNvPr>
          <p:cNvPicPr>
            <a:picLocks noGrp="1" noChangeAspect="1"/>
          </p:cNvPicPr>
          <p:nvPr>
            <p:ph idx="1"/>
          </p:nvPr>
        </p:nvPicPr>
        <p:blipFill>
          <a:blip r:embed="rId2"/>
          <a:stretch>
            <a:fillRect/>
          </a:stretch>
        </p:blipFill>
        <p:spPr>
          <a:xfrm>
            <a:off x="5425440" y="801536"/>
            <a:ext cx="6580621" cy="5050624"/>
          </a:xfrm>
          <a:prstGeom prst="rect">
            <a:avLst/>
          </a:prstGeom>
        </p:spPr>
      </p:pic>
    </p:spTree>
    <p:extLst>
      <p:ext uri="{BB962C8B-B14F-4D97-AF65-F5344CB8AC3E}">
        <p14:creationId xmlns:p14="http://schemas.microsoft.com/office/powerpoint/2010/main" val="346972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FF68F-A301-DB44-999F-471B31943EB5}"/>
              </a:ext>
            </a:extLst>
          </p:cNvPr>
          <p:cNvSpPr>
            <a:spLocks noGrp="1"/>
          </p:cNvSpPr>
          <p:nvPr>
            <p:ph type="title"/>
          </p:nvPr>
        </p:nvSpPr>
        <p:spPr>
          <a:xfrm>
            <a:off x="914399" y="1181426"/>
            <a:ext cx="4079987" cy="690400"/>
          </a:xfrm>
        </p:spPr>
        <p:txBody>
          <a:bodyPr>
            <a:normAutofit fontScale="90000"/>
          </a:bodyPr>
          <a:lstStyle/>
          <a:p>
            <a:r>
              <a:rPr lang="en-US" dirty="0"/>
              <a:t>Conclusion</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AA8A55-56A7-3448-A54C-951C0EC06D2E}"/>
              </a:ext>
            </a:extLst>
          </p:cNvPr>
          <p:cNvSpPr>
            <a:spLocks noGrp="1"/>
          </p:cNvSpPr>
          <p:nvPr>
            <p:ph idx="1"/>
          </p:nvPr>
        </p:nvSpPr>
        <p:spPr>
          <a:xfrm>
            <a:off x="914399" y="2062002"/>
            <a:ext cx="4994387" cy="4795997"/>
          </a:xfrm>
        </p:spPr>
        <p:txBody>
          <a:bodyPr>
            <a:normAutofit fontScale="62500" lnSpcReduction="20000"/>
          </a:bodyPr>
          <a:lstStyle/>
          <a:p>
            <a:pPr>
              <a:lnSpc>
                <a:spcPct val="110000"/>
              </a:lnSpc>
            </a:pPr>
            <a:r>
              <a:rPr lang="en-US" sz="1500" dirty="0"/>
              <a:t>How does this compare by state, particularly in New York?</a:t>
            </a:r>
          </a:p>
          <a:p>
            <a:pPr lvl="1">
              <a:lnSpc>
                <a:spcPct val="110000"/>
              </a:lnSpc>
            </a:pPr>
            <a:r>
              <a:rPr lang="en-US" sz="1500" dirty="0"/>
              <a:t>Looking deeper into NY, it has a higher rent average from the years 2017 – 2021</a:t>
            </a:r>
          </a:p>
          <a:p>
            <a:pPr lvl="1">
              <a:lnSpc>
                <a:spcPct val="110000"/>
              </a:lnSpc>
            </a:pPr>
            <a:r>
              <a:rPr lang="en-US" sz="1500" dirty="0"/>
              <a:t>Within the top 3 Boroughs, these were the highest average rent prices within their neighborhoods:</a:t>
            </a:r>
          </a:p>
          <a:p>
            <a:pPr lvl="1">
              <a:lnSpc>
                <a:spcPct val="110000"/>
              </a:lnSpc>
            </a:pPr>
            <a:endParaRPr lang="en-US" sz="1500" dirty="0"/>
          </a:p>
          <a:p>
            <a:pPr lvl="1">
              <a:lnSpc>
                <a:spcPct val="110000"/>
              </a:lnSpc>
            </a:pPr>
            <a:r>
              <a:rPr lang="en-US" sz="1600" b="1" dirty="0"/>
              <a:t>* Brooklyn</a:t>
            </a:r>
          </a:p>
          <a:p>
            <a:pPr lvl="1">
              <a:lnSpc>
                <a:spcPct val="110000"/>
              </a:lnSpc>
            </a:pPr>
            <a:r>
              <a:rPr lang="en-US" sz="1600" dirty="0"/>
              <a:t>    * Dumbo</a:t>
            </a:r>
          </a:p>
          <a:p>
            <a:pPr lvl="1">
              <a:lnSpc>
                <a:spcPct val="110000"/>
              </a:lnSpc>
            </a:pPr>
            <a:r>
              <a:rPr lang="en-US" sz="1600" dirty="0"/>
              <a:t>    * Brooklyn Heights</a:t>
            </a:r>
          </a:p>
          <a:p>
            <a:pPr lvl="1">
              <a:lnSpc>
                <a:spcPct val="110000"/>
              </a:lnSpc>
            </a:pPr>
            <a:r>
              <a:rPr lang="en-US" sz="1600" dirty="0"/>
              <a:t>    * Carroll Gardens</a:t>
            </a:r>
          </a:p>
          <a:p>
            <a:pPr lvl="1">
              <a:lnSpc>
                <a:spcPct val="110000"/>
              </a:lnSpc>
            </a:pPr>
            <a:r>
              <a:rPr lang="en-US" sz="1600" dirty="0"/>
              <a:t>    * Prospect Heights</a:t>
            </a:r>
          </a:p>
          <a:p>
            <a:pPr lvl="1">
              <a:lnSpc>
                <a:spcPct val="110000"/>
              </a:lnSpc>
            </a:pPr>
            <a:r>
              <a:rPr lang="en-US" sz="1600" dirty="0"/>
              <a:t>    * Fort Greene</a:t>
            </a:r>
          </a:p>
          <a:p>
            <a:pPr lvl="1">
              <a:lnSpc>
                <a:spcPct val="110000"/>
              </a:lnSpc>
            </a:pPr>
            <a:r>
              <a:rPr lang="en-US" sz="1600" b="1" dirty="0"/>
              <a:t>  * Manhattan</a:t>
            </a:r>
          </a:p>
          <a:p>
            <a:pPr lvl="1">
              <a:lnSpc>
                <a:spcPct val="110000"/>
              </a:lnSpc>
            </a:pPr>
            <a:r>
              <a:rPr lang="en-US" sz="1600" dirty="0"/>
              <a:t>    * Soho</a:t>
            </a:r>
          </a:p>
          <a:p>
            <a:pPr lvl="1">
              <a:lnSpc>
                <a:spcPct val="110000"/>
              </a:lnSpc>
            </a:pPr>
            <a:r>
              <a:rPr lang="en-US" sz="1600" dirty="0"/>
              <a:t>    * Tribeca</a:t>
            </a:r>
          </a:p>
          <a:p>
            <a:pPr lvl="1">
              <a:lnSpc>
                <a:spcPct val="110000"/>
              </a:lnSpc>
            </a:pPr>
            <a:r>
              <a:rPr lang="en-US" sz="1600" dirty="0"/>
              <a:t>    * Central Park South</a:t>
            </a:r>
          </a:p>
          <a:p>
            <a:pPr lvl="1">
              <a:lnSpc>
                <a:spcPct val="110000"/>
              </a:lnSpc>
            </a:pPr>
            <a:r>
              <a:rPr lang="en-US" sz="1600" dirty="0"/>
              <a:t>    * Nolita</a:t>
            </a:r>
          </a:p>
          <a:p>
            <a:pPr lvl="1">
              <a:lnSpc>
                <a:spcPct val="110000"/>
              </a:lnSpc>
            </a:pPr>
            <a:r>
              <a:rPr lang="en-US" sz="1600" dirty="0"/>
              <a:t>    * Chelsea</a:t>
            </a:r>
          </a:p>
          <a:p>
            <a:pPr lvl="1">
              <a:lnSpc>
                <a:spcPct val="110000"/>
              </a:lnSpc>
            </a:pPr>
            <a:r>
              <a:rPr lang="en-US" sz="1600" b="1" dirty="0"/>
              <a:t>  * Queens</a:t>
            </a:r>
          </a:p>
          <a:p>
            <a:pPr lvl="1">
              <a:lnSpc>
                <a:spcPct val="110000"/>
              </a:lnSpc>
            </a:pPr>
            <a:r>
              <a:rPr lang="en-US" sz="1600" dirty="0"/>
              <a:t>    *Long Island City</a:t>
            </a:r>
          </a:p>
          <a:p>
            <a:pPr lvl="1">
              <a:lnSpc>
                <a:spcPct val="110000"/>
              </a:lnSpc>
            </a:pPr>
            <a:r>
              <a:rPr lang="en-US" sz="1600" dirty="0"/>
              <a:t>    * South Richmond Hill</a:t>
            </a:r>
          </a:p>
          <a:p>
            <a:pPr lvl="1">
              <a:lnSpc>
                <a:spcPct val="110000"/>
              </a:lnSpc>
            </a:pPr>
            <a:r>
              <a:rPr lang="en-US" sz="1600" dirty="0"/>
              <a:t>    * Astoria</a:t>
            </a:r>
          </a:p>
          <a:p>
            <a:pPr lvl="1">
              <a:lnSpc>
                <a:spcPct val="110000"/>
              </a:lnSpc>
            </a:pPr>
            <a:r>
              <a:rPr lang="en-US" sz="1600" dirty="0"/>
              <a:t>    * Flushing</a:t>
            </a:r>
          </a:p>
          <a:p>
            <a:pPr lvl="1">
              <a:lnSpc>
                <a:spcPct val="110000"/>
              </a:lnSpc>
            </a:pPr>
            <a:r>
              <a:rPr lang="en-US" sz="1600" dirty="0"/>
              <a:t>    * Ridgewood</a:t>
            </a:r>
          </a:p>
        </p:txBody>
      </p:sp>
      <p:pic>
        <p:nvPicPr>
          <p:cNvPr id="5" name="Picture 4" descr="Table&#10;&#10;Description automatically generated">
            <a:extLst>
              <a:ext uri="{FF2B5EF4-FFF2-40B4-BE49-F238E27FC236}">
                <a16:creationId xmlns:a16="http://schemas.microsoft.com/office/drawing/2014/main" id="{56F0DB38-B8F8-1D40-8678-9E869F9C9D83}"/>
              </a:ext>
            </a:extLst>
          </p:cNvPr>
          <p:cNvPicPr>
            <a:picLocks noChangeAspect="1"/>
          </p:cNvPicPr>
          <p:nvPr/>
        </p:nvPicPr>
        <p:blipFill>
          <a:blip r:embed="rId2"/>
          <a:stretch>
            <a:fillRect/>
          </a:stretch>
        </p:blipFill>
        <p:spPr>
          <a:xfrm>
            <a:off x="6554145" y="2254507"/>
            <a:ext cx="5386064" cy="2348984"/>
          </a:xfrm>
          <a:prstGeom prst="rect">
            <a:avLst/>
          </a:prstGeom>
        </p:spPr>
      </p:pic>
    </p:spTree>
    <p:extLst>
      <p:ext uri="{BB962C8B-B14F-4D97-AF65-F5344CB8AC3E}">
        <p14:creationId xmlns:p14="http://schemas.microsoft.com/office/powerpoint/2010/main" val="266467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68F-A301-DB44-999F-471B31943EB5}"/>
              </a:ext>
            </a:extLst>
          </p:cNvPr>
          <p:cNvSpPr>
            <a:spLocks noGrp="1"/>
          </p:cNvSpPr>
          <p:nvPr>
            <p:ph type="title"/>
          </p:nvPr>
        </p:nvSpPr>
        <p:spPr>
          <a:xfrm>
            <a:off x="914400" y="1371600"/>
            <a:ext cx="4079987" cy="1314443"/>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D0AA8A55-56A7-3448-A54C-951C0EC06D2E}"/>
              </a:ext>
            </a:extLst>
          </p:cNvPr>
          <p:cNvSpPr>
            <a:spLocks noGrp="1"/>
          </p:cNvSpPr>
          <p:nvPr>
            <p:ph idx="1"/>
          </p:nvPr>
        </p:nvSpPr>
        <p:spPr>
          <a:xfrm>
            <a:off x="914400" y="2062003"/>
            <a:ext cx="4079988" cy="3879826"/>
          </a:xfrm>
        </p:spPr>
        <p:txBody>
          <a:bodyPr>
            <a:normAutofit/>
          </a:bodyPr>
          <a:lstStyle/>
          <a:p>
            <a:pPr>
              <a:lnSpc>
                <a:spcPct val="110000"/>
              </a:lnSpc>
            </a:pPr>
            <a:r>
              <a:rPr lang="en-US" sz="1500" dirty="0"/>
              <a:t>Did the pandemic have a big effect on these rental cost prices?</a:t>
            </a:r>
          </a:p>
          <a:p>
            <a:pPr lvl="1">
              <a:lnSpc>
                <a:spcPct val="110000"/>
              </a:lnSpc>
            </a:pPr>
            <a:r>
              <a:rPr lang="en-US" sz="1500" dirty="0"/>
              <a:t>The pandemic has affected rent prices all throughout the United States. Although the most expensive states saw rent price drops between 2020 and 2021, there have been increases in average rent as well in the US. New York has one of the highest average in rent prices compared to the United States overall. Not only that but based on these numbers I predict that apartment rental prices will continue to rise an average of about 7% within the next two years..</a:t>
            </a:r>
          </a:p>
        </p:txBody>
      </p:sp>
      <p:pic>
        <p:nvPicPr>
          <p:cNvPr id="5" name="Picture 4" descr="Table&#10;&#10;Description automatically generated">
            <a:extLst>
              <a:ext uri="{FF2B5EF4-FFF2-40B4-BE49-F238E27FC236}">
                <a16:creationId xmlns:a16="http://schemas.microsoft.com/office/drawing/2014/main" id="{56F0DB38-B8F8-1D40-8678-9E869F9C9D83}"/>
              </a:ext>
            </a:extLst>
          </p:cNvPr>
          <p:cNvPicPr>
            <a:picLocks noChangeAspect="1"/>
          </p:cNvPicPr>
          <p:nvPr/>
        </p:nvPicPr>
        <p:blipFill>
          <a:blip r:embed="rId2"/>
          <a:stretch>
            <a:fillRect/>
          </a:stretch>
        </p:blipFill>
        <p:spPr>
          <a:xfrm>
            <a:off x="5748569" y="2254507"/>
            <a:ext cx="5799963" cy="2348984"/>
          </a:xfrm>
          <a:prstGeom prst="rect">
            <a:avLst/>
          </a:prstGeom>
        </p:spPr>
      </p:pic>
    </p:spTree>
    <p:extLst>
      <p:ext uri="{BB962C8B-B14F-4D97-AF65-F5344CB8AC3E}">
        <p14:creationId xmlns:p14="http://schemas.microsoft.com/office/powerpoint/2010/main" val="116991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68F-A301-DB44-999F-471B31943EB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0AA8A55-56A7-3448-A54C-951C0EC06D2E}"/>
              </a:ext>
            </a:extLst>
          </p:cNvPr>
          <p:cNvSpPr>
            <a:spLocks noGrp="1"/>
          </p:cNvSpPr>
          <p:nvPr>
            <p:ph idx="1"/>
          </p:nvPr>
        </p:nvSpPr>
        <p:spPr/>
        <p:txBody>
          <a:bodyPr>
            <a:normAutofit fontScale="62500" lnSpcReduction="20000"/>
          </a:bodyPr>
          <a:lstStyle/>
          <a:p>
            <a:r>
              <a:rPr lang="en-US" dirty="0" err="1"/>
              <a:t>Streeteasy</a:t>
            </a:r>
            <a:r>
              <a:rPr lang="en-US" dirty="0"/>
              <a:t> Data Dashboard: StreetEasy. StreetEasy Blog. (2019, November 20). Retrieved November 14, 2021, from </a:t>
            </a:r>
            <a:r>
              <a:rPr lang="en-US" dirty="0">
                <a:hlinkClick r:id="rId2"/>
              </a:rPr>
              <a:t>https://streeteasy.com/blog/data-dashboard/</a:t>
            </a:r>
            <a:r>
              <a:rPr lang="en-US" dirty="0"/>
              <a:t>.   </a:t>
            </a:r>
          </a:p>
          <a:p>
            <a:r>
              <a:rPr lang="en-US" dirty="0" err="1"/>
              <a:t>Salviati</a:t>
            </a:r>
            <a:r>
              <a:rPr lang="en-US" dirty="0"/>
              <a:t>, C., Popov, I., Warnock, R., &amp; </a:t>
            </a:r>
            <a:r>
              <a:rPr lang="en-US" dirty="0" err="1"/>
              <a:t>Szini</a:t>
            </a:r>
            <a:r>
              <a:rPr lang="en-US" dirty="0"/>
              <a:t>, L. (2021, November 30). Apartment List National Rent Report. Apartment List - More than 5 Million Apartments for Rent. Retrieved November 14, 2021, from </a:t>
            </a:r>
            <a:r>
              <a:rPr lang="en-US" dirty="0">
                <a:hlinkClick r:id="rId3"/>
              </a:rPr>
              <a:t>https://www.apartmentlist.com/research/national-rent-data</a:t>
            </a:r>
            <a:r>
              <a:rPr lang="en-US" dirty="0"/>
              <a:t>.   </a:t>
            </a:r>
          </a:p>
          <a:p>
            <a:r>
              <a:rPr lang="en-US" dirty="0"/>
              <a:t>Last Updated: October 26. (2021, October 26). Average rent by year [1940-2021]: Historical rental rates. </a:t>
            </a:r>
            <a:r>
              <a:rPr lang="en-US" dirty="0" err="1"/>
              <a:t>iPropertyManagement.com</a:t>
            </a:r>
            <a:r>
              <a:rPr lang="en-US" dirty="0"/>
              <a:t>. Retrieved November 14, 2021, from </a:t>
            </a:r>
            <a:r>
              <a:rPr lang="en-US" dirty="0">
                <a:hlinkClick r:id="rId4"/>
              </a:rPr>
              <a:t>https://ipropertymanagement.com/research/average-rent-by-year</a:t>
            </a:r>
            <a:r>
              <a:rPr lang="en-US" dirty="0"/>
              <a:t>.   </a:t>
            </a:r>
          </a:p>
          <a:p>
            <a:r>
              <a:rPr lang="en-US" dirty="0"/>
              <a:t>Statista Research Department. (2021, August 25). Topic: Rental market in the U.S. Statista. Retrieved November 14, 2021, from </a:t>
            </a:r>
            <a:r>
              <a:rPr lang="en-US" dirty="0">
                <a:hlinkClick r:id="rId5"/>
              </a:rPr>
              <a:t>https://www.statista.com/topics/4465/rental-market-in-the-us/#dossierKeyfigures</a:t>
            </a:r>
            <a:r>
              <a:rPr lang="en-US" dirty="0"/>
              <a:t>.   </a:t>
            </a:r>
          </a:p>
          <a:p>
            <a:r>
              <a:rPr lang="en-US" dirty="0">
                <a:hlinkClick r:id="rId6"/>
              </a:rPr>
              <a:t>https://github.com/Codecademy/datasets/tree/master/streeteasy</a:t>
            </a:r>
            <a:br>
              <a:rPr lang="en-US" dirty="0"/>
            </a:br>
            <a:endParaRPr lang="en-US" dirty="0"/>
          </a:p>
        </p:txBody>
      </p:sp>
    </p:spTree>
    <p:extLst>
      <p:ext uri="{BB962C8B-B14F-4D97-AF65-F5344CB8AC3E}">
        <p14:creationId xmlns:p14="http://schemas.microsoft.com/office/powerpoint/2010/main" val="3599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68F-A301-DB44-999F-471B31943EB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0AA8A55-56A7-3448-A54C-951C0EC06D2E}"/>
              </a:ext>
            </a:extLst>
          </p:cNvPr>
          <p:cNvSpPr>
            <a:spLocks noGrp="1"/>
          </p:cNvSpPr>
          <p:nvPr>
            <p:ph idx="1"/>
          </p:nvPr>
        </p:nvSpPr>
        <p:spPr/>
        <p:txBody>
          <a:bodyPr/>
          <a:lstStyle/>
          <a:p>
            <a:r>
              <a:rPr lang="en-US" dirty="0"/>
              <a:t>Rental prices have increased since 1980</a:t>
            </a:r>
          </a:p>
          <a:p>
            <a:r>
              <a:rPr lang="en-US" dirty="0"/>
              <a:t>Average of 8.86% per year</a:t>
            </a:r>
          </a:p>
          <a:p>
            <a:r>
              <a:rPr lang="en-US" dirty="0"/>
              <a:t>How does this compare by state, particularly in New York?</a:t>
            </a:r>
          </a:p>
          <a:p>
            <a:r>
              <a:rPr lang="en-US" dirty="0"/>
              <a:t>Did the pandemic have a big effect on these rental cost prices?</a:t>
            </a:r>
          </a:p>
        </p:txBody>
      </p:sp>
    </p:spTree>
    <p:extLst>
      <p:ext uri="{BB962C8B-B14F-4D97-AF65-F5344CB8AC3E}">
        <p14:creationId xmlns:p14="http://schemas.microsoft.com/office/powerpoint/2010/main" val="32853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2D88-52EA-3942-B5F4-7C65418601A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7EB2253-6D1C-D84F-8D82-6BCDF7507030}"/>
              </a:ext>
            </a:extLst>
          </p:cNvPr>
          <p:cNvSpPr>
            <a:spLocks noGrp="1"/>
          </p:cNvSpPr>
          <p:nvPr>
            <p:ph idx="1"/>
          </p:nvPr>
        </p:nvSpPr>
        <p:spPr/>
        <p:txBody>
          <a:bodyPr/>
          <a:lstStyle/>
          <a:p>
            <a:r>
              <a:rPr lang="en-US" dirty="0">
                <a:hlinkClick r:id="rId2"/>
              </a:rPr>
              <a:t>StreetEasy Dashboard</a:t>
            </a:r>
            <a:endParaRPr lang="en-US" dirty="0"/>
          </a:p>
          <a:p>
            <a:r>
              <a:rPr lang="en-US" dirty="0">
                <a:hlinkClick r:id="rId3"/>
              </a:rPr>
              <a:t>Apartment List Dashboard</a:t>
            </a:r>
            <a:endParaRPr lang="en-US" dirty="0"/>
          </a:p>
          <a:p>
            <a:r>
              <a:rPr lang="en-US" dirty="0">
                <a:hlinkClick r:id="rId4"/>
              </a:rPr>
              <a:t>GitHub Codecademy + StreetEasy</a:t>
            </a:r>
            <a:endParaRPr lang="en-US" dirty="0"/>
          </a:p>
          <a:p>
            <a:pPr marL="0" indent="0">
              <a:buNone/>
            </a:pPr>
            <a:endParaRPr lang="en-US" dirty="0"/>
          </a:p>
        </p:txBody>
      </p:sp>
    </p:spTree>
    <p:extLst>
      <p:ext uri="{BB962C8B-B14F-4D97-AF65-F5344CB8AC3E}">
        <p14:creationId xmlns:p14="http://schemas.microsoft.com/office/powerpoint/2010/main" val="4560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p&#10;&#10;Description automatically generated">
            <a:extLst>
              <a:ext uri="{FF2B5EF4-FFF2-40B4-BE49-F238E27FC236}">
                <a16:creationId xmlns:a16="http://schemas.microsoft.com/office/drawing/2014/main" id="{465E2AC4-BA35-AD4E-A5D5-25B78C197CBE}"/>
              </a:ext>
            </a:extLst>
          </p:cNvPr>
          <p:cNvPicPr>
            <a:picLocks noChangeAspect="1"/>
          </p:cNvPicPr>
          <p:nvPr/>
        </p:nvPicPr>
        <p:blipFill rotWithShape="1">
          <a:blip r:embed="rId2"/>
          <a:srcRect t="16286" b="10185"/>
          <a:stretch/>
        </p:blipFill>
        <p:spPr>
          <a:xfrm>
            <a:off x="20" y="10"/>
            <a:ext cx="12191979" cy="6857989"/>
          </a:xfrm>
          <a:prstGeom prst="rect">
            <a:avLst/>
          </a:prstGeom>
        </p:spPr>
      </p:pic>
      <p:sp>
        <p:nvSpPr>
          <p:cNvPr id="43" name="Rectangle 42">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82080F-340F-A345-80B1-8A4DC44730CE}"/>
              </a:ext>
            </a:extLst>
          </p:cNvPr>
          <p:cNvSpPr>
            <a:spLocks noGrp="1"/>
          </p:cNvSpPr>
          <p:nvPr>
            <p:ph type="title"/>
          </p:nvPr>
        </p:nvSpPr>
        <p:spPr>
          <a:xfrm>
            <a:off x="6421729" y="914400"/>
            <a:ext cx="4892948" cy="3427867"/>
          </a:xfrm>
        </p:spPr>
        <p:txBody>
          <a:bodyPr vert="horz" lIns="91440" tIns="45720" rIns="91440" bIns="45720" rtlCol="0" anchor="t">
            <a:normAutofit/>
          </a:bodyPr>
          <a:lstStyle/>
          <a:p>
            <a:pPr algn="r"/>
            <a:r>
              <a:rPr lang="en-US" sz="4000">
                <a:solidFill>
                  <a:srgbClr val="FFFFFF"/>
                </a:solidFill>
                <a:hlinkClick r:id="rId3"/>
              </a:rPr>
              <a:t>Tableau Public Graphs</a:t>
            </a:r>
            <a:endParaRPr lang="en-US" sz="4000">
              <a:solidFill>
                <a:srgbClr val="FFFFFF"/>
              </a:solidFill>
            </a:endParaRPr>
          </a:p>
        </p:txBody>
      </p:sp>
      <p:cxnSp>
        <p:nvCxnSpPr>
          <p:cNvPr id="45" name="Straight Connector 44">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24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5033-BD6A-444F-9B52-C303365477E6}"/>
              </a:ext>
            </a:extLst>
          </p:cNvPr>
          <p:cNvSpPr>
            <a:spLocks noGrp="1"/>
          </p:cNvSpPr>
          <p:nvPr>
            <p:ph type="title"/>
          </p:nvPr>
        </p:nvSpPr>
        <p:spPr/>
        <p:txBody>
          <a:bodyPr/>
          <a:lstStyle/>
          <a:p>
            <a:r>
              <a:rPr lang="en-US" dirty="0"/>
              <a:t>StreetEasy All Rent Price by Area Name</a:t>
            </a:r>
          </a:p>
        </p:txBody>
      </p:sp>
      <p:pic>
        <p:nvPicPr>
          <p:cNvPr id="15" name="Content Placeholder 14" descr="A picture containing line chart&#10;&#10;Description automatically generated">
            <a:extLst>
              <a:ext uri="{FF2B5EF4-FFF2-40B4-BE49-F238E27FC236}">
                <a16:creationId xmlns:a16="http://schemas.microsoft.com/office/drawing/2014/main" id="{F9A52AF6-DF9D-B746-B5FC-3CE0D9B59112}"/>
              </a:ext>
            </a:extLst>
          </p:cNvPr>
          <p:cNvPicPr>
            <a:picLocks noGrp="1" noChangeAspect="1"/>
          </p:cNvPicPr>
          <p:nvPr>
            <p:ph idx="1"/>
          </p:nvPr>
        </p:nvPicPr>
        <p:blipFill>
          <a:blip r:embed="rId2"/>
          <a:stretch>
            <a:fillRect/>
          </a:stretch>
        </p:blipFill>
        <p:spPr>
          <a:xfrm>
            <a:off x="14717" y="2686043"/>
            <a:ext cx="12177283" cy="2341321"/>
          </a:xfrm>
        </p:spPr>
      </p:pic>
    </p:spTree>
    <p:extLst>
      <p:ext uri="{BB962C8B-B14F-4D97-AF65-F5344CB8AC3E}">
        <p14:creationId xmlns:p14="http://schemas.microsoft.com/office/powerpoint/2010/main" val="127676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5033-BD6A-444F-9B52-C303365477E6}"/>
              </a:ext>
            </a:extLst>
          </p:cNvPr>
          <p:cNvSpPr>
            <a:spLocks noGrp="1"/>
          </p:cNvSpPr>
          <p:nvPr>
            <p:ph type="title"/>
          </p:nvPr>
        </p:nvSpPr>
        <p:spPr/>
        <p:txBody>
          <a:bodyPr/>
          <a:lstStyle/>
          <a:p>
            <a:r>
              <a:rPr lang="en-US" dirty="0"/>
              <a:t>Boroughs by Years in All Apartment Types</a:t>
            </a:r>
            <a:br>
              <a:rPr lang="en-US" dirty="0"/>
            </a:br>
            <a:endParaRPr lang="en-US" dirty="0"/>
          </a:p>
        </p:txBody>
      </p:sp>
      <p:pic>
        <p:nvPicPr>
          <p:cNvPr id="7" name="Content Placeholder 6" descr="Chart, timeline, bar chart&#10;&#10;Description automatically generated">
            <a:extLst>
              <a:ext uri="{FF2B5EF4-FFF2-40B4-BE49-F238E27FC236}">
                <a16:creationId xmlns:a16="http://schemas.microsoft.com/office/drawing/2014/main" id="{DC94A9CE-DAC7-A041-B1ED-69CC6A053B6D}"/>
              </a:ext>
            </a:extLst>
          </p:cNvPr>
          <p:cNvPicPr>
            <a:picLocks noGrp="1" noChangeAspect="1"/>
          </p:cNvPicPr>
          <p:nvPr>
            <p:ph idx="1"/>
          </p:nvPr>
        </p:nvPicPr>
        <p:blipFill>
          <a:blip r:embed="rId2"/>
          <a:stretch>
            <a:fillRect/>
          </a:stretch>
        </p:blipFill>
        <p:spPr>
          <a:xfrm>
            <a:off x="642353" y="2727161"/>
            <a:ext cx="11549647" cy="2889594"/>
          </a:xfrm>
        </p:spPr>
      </p:pic>
    </p:spTree>
    <p:extLst>
      <p:ext uri="{BB962C8B-B14F-4D97-AF65-F5344CB8AC3E}">
        <p14:creationId xmlns:p14="http://schemas.microsoft.com/office/powerpoint/2010/main" val="302215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E5033-BD6A-444F-9B52-C303365477E6}"/>
              </a:ext>
            </a:extLst>
          </p:cNvPr>
          <p:cNvSpPr>
            <a:spLocks noGrp="1"/>
          </p:cNvSpPr>
          <p:nvPr>
            <p:ph type="title"/>
          </p:nvPr>
        </p:nvSpPr>
        <p:spPr>
          <a:xfrm>
            <a:off x="7237814" y="1371600"/>
            <a:ext cx="4250665" cy="2696866"/>
          </a:xfrm>
        </p:spPr>
        <p:txBody>
          <a:bodyPr vert="horz" lIns="91440" tIns="45720" rIns="91440" bIns="45720" rtlCol="0" anchor="t">
            <a:normAutofit/>
          </a:bodyPr>
          <a:lstStyle/>
          <a:p>
            <a:r>
              <a:rPr lang="en-US"/>
              <a:t>Apartment List Data</a:t>
            </a:r>
            <a:endParaRPr lang="en-US" dirty="0"/>
          </a:p>
        </p:txBody>
      </p:sp>
      <p:pic>
        <p:nvPicPr>
          <p:cNvPr id="18" name="Picture 17" descr="Chart, bar chart&#10;&#10;Description automatically generated">
            <a:extLst>
              <a:ext uri="{FF2B5EF4-FFF2-40B4-BE49-F238E27FC236}">
                <a16:creationId xmlns:a16="http://schemas.microsoft.com/office/drawing/2014/main" id="{92D75F4E-24E7-3245-A69E-C8CBCEA50D85}"/>
              </a:ext>
            </a:extLst>
          </p:cNvPr>
          <p:cNvPicPr>
            <a:picLocks noChangeAspect="1"/>
          </p:cNvPicPr>
          <p:nvPr/>
        </p:nvPicPr>
        <p:blipFill rotWithShape="1">
          <a:blip r:embed="rId2"/>
          <a:srcRect b="14331"/>
          <a:stretch/>
        </p:blipFill>
        <p:spPr>
          <a:xfrm>
            <a:off x="643467" y="791537"/>
            <a:ext cx="2739115" cy="2476593"/>
          </a:xfrm>
          <a:prstGeom prst="rect">
            <a:avLst/>
          </a:prstGeom>
        </p:spPr>
      </p:pic>
      <p:pic>
        <p:nvPicPr>
          <p:cNvPr id="16" name="Picture 15" descr="Chart, bar chart&#10;&#10;Description automatically generated">
            <a:extLst>
              <a:ext uri="{FF2B5EF4-FFF2-40B4-BE49-F238E27FC236}">
                <a16:creationId xmlns:a16="http://schemas.microsoft.com/office/drawing/2014/main" id="{473F313C-E944-3E43-B6B2-89959C4D275B}"/>
              </a:ext>
            </a:extLst>
          </p:cNvPr>
          <p:cNvPicPr>
            <a:picLocks noChangeAspect="1"/>
          </p:cNvPicPr>
          <p:nvPr/>
        </p:nvPicPr>
        <p:blipFill rotWithShape="1">
          <a:blip r:embed="rId3"/>
          <a:srcRect r="-3" b="13447"/>
          <a:stretch/>
        </p:blipFill>
        <p:spPr>
          <a:xfrm>
            <a:off x="3704315" y="766057"/>
            <a:ext cx="2739114" cy="2502073"/>
          </a:xfrm>
          <a:prstGeom prst="rect">
            <a:avLst/>
          </a:prstGeom>
        </p:spPr>
      </p:pic>
      <p:cxnSp>
        <p:nvCxnSpPr>
          <p:cNvPr id="54" name="Straight Connector 53">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786"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3" name="Content Placeholder 12" descr="Chart, bar chart&#10;&#10;Description automatically generated">
            <a:extLst>
              <a:ext uri="{FF2B5EF4-FFF2-40B4-BE49-F238E27FC236}">
                <a16:creationId xmlns:a16="http://schemas.microsoft.com/office/drawing/2014/main" id="{A7707D0D-D2EC-B940-B19A-F30B4D111873}"/>
              </a:ext>
            </a:extLst>
          </p:cNvPr>
          <p:cNvPicPr>
            <a:picLocks noChangeAspect="1"/>
          </p:cNvPicPr>
          <p:nvPr/>
        </p:nvPicPr>
        <p:blipFill rotWithShape="1">
          <a:blip r:embed="rId4"/>
          <a:srcRect r="-3" b="15993"/>
          <a:stretch/>
        </p:blipFill>
        <p:spPr>
          <a:xfrm>
            <a:off x="2063247" y="3589866"/>
            <a:ext cx="2960401" cy="2624664"/>
          </a:xfrm>
          <a:prstGeom prst="rect">
            <a:avLst/>
          </a:prstGeom>
        </p:spPr>
      </p:pic>
    </p:spTree>
    <p:extLst>
      <p:ext uri="{BB962C8B-B14F-4D97-AF65-F5344CB8AC3E}">
        <p14:creationId xmlns:p14="http://schemas.microsoft.com/office/powerpoint/2010/main" val="388927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5033-BD6A-444F-9B52-C303365477E6}"/>
              </a:ext>
            </a:extLst>
          </p:cNvPr>
          <p:cNvSpPr>
            <a:spLocks noGrp="1"/>
          </p:cNvSpPr>
          <p:nvPr>
            <p:ph type="title"/>
          </p:nvPr>
        </p:nvSpPr>
        <p:spPr/>
        <p:txBody>
          <a:bodyPr/>
          <a:lstStyle/>
          <a:p>
            <a:r>
              <a:rPr lang="en-US" dirty="0"/>
              <a:t>Avg Rent by State and Bedroom Size</a:t>
            </a:r>
          </a:p>
        </p:txBody>
      </p:sp>
      <p:pic>
        <p:nvPicPr>
          <p:cNvPr id="7" name="Content Placeholder 6" descr="Chart&#10;&#10;Description automatically generated">
            <a:extLst>
              <a:ext uri="{FF2B5EF4-FFF2-40B4-BE49-F238E27FC236}">
                <a16:creationId xmlns:a16="http://schemas.microsoft.com/office/drawing/2014/main" id="{95ACF5E4-E20E-6446-BDC5-5DF447809A23}"/>
              </a:ext>
            </a:extLst>
          </p:cNvPr>
          <p:cNvPicPr>
            <a:picLocks noGrp="1" noChangeAspect="1"/>
          </p:cNvPicPr>
          <p:nvPr>
            <p:ph idx="1"/>
          </p:nvPr>
        </p:nvPicPr>
        <p:blipFill>
          <a:blip r:embed="rId2"/>
          <a:stretch>
            <a:fillRect/>
          </a:stretch>
        </p:blipFill>
        <p:spPr>
          <a:xfrm>
            <a:off x="1865516" y="2133600"/>
            <a:ext cx="8651782" cy="4614595"/>
          </a:xfrm>
        </p:spPr>
      </p:pic>
    </p:spTree>
    <p:extLst>
      <p:ext uri="{BB962C8B-B14F-4D97-AF65-F5344CB8AC3E}">
        <p14:creationId xmlns:p14="http://schemas.microsoft.com/office/powerpoint/2010/main" val="316622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5033-BD6A-444F-9B52-C303365477E6}"/>
              </a:ext>
            </a:extLst>
          </p:cNvPr>
          <p:cNvSpPr>
            <a:spLocks noGrp="1"/>
          </p:cNvSpPr>
          <p:nvPr>
            <p:ph type="title"/>
          </p:nvPr>
        </p:nvSpPr>
        <p:spPr/>
        <p:txBody>
          <a:bodyPr/>
          <a:lstStyle/>
          <a:p>
            <a:r>
              <a:rPr lang="en-US" dirty="0"/>
              <a:t>Population Size by State and Bedroom Size</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1DDBDCDB-1B75-9948-A447-952C38504129}"/>
              </a:ext>
            </a:extLst>
          </p:cNvPr>
          <p:cNvPicPr>
            <a:picLocks noGrp="1" noChangeAspect="1"/>
          </p:cNvPicPr>
          <p:nvPr>
            <p:ph idx="1"/>
          </p:nvPr>
        </p:nvPicPr>
        <p:blipFill>
          <a:blip r:embed="rId2"/>
          <a:stretch>
            <a:fillRect/>
          </a:stretch>
        </p:blipFill>
        <p:spPr>
          <a:xfrm>
            <a:off x="1853488" y="2121408"/>
            <a:ext cx="8590607" cy="4608576"/>
          </a:xfrm>
        </p:spPr>
      </p:pic>
    </p:spTree>
    <p:extLst>
      <p:ext uri="{BB962C8B-B14F-4D97-AF65-F5344CB8AC3E}">
        <p14:creationId xmlns:p14="http://schemas.microsoft.com/office/powerpoint/2010/main" val="2754753632"/>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757</TotalTime>
  <Words>521</Words>
  <Application>Microsoft Macintosh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Grandview Display</vt:lpstr>
      <vt:lpstr>DashVTI</vt:lpstr>
      <vt:lpstr>Data 607 Final Project: Apartment Rental Cost Changes Over Time</vt:lpstr>
      <vt:lpstr>Introduction</vt:lpstr>
      <vt:lpstr>Data:</vt:lpstr>
      <vt:lpstr>Tableau Public Graphs</vt:lpstr>
      <vt:lpstr>StreetEasy All Rent Price by Area Name</vt:lpstr>
      <vt:lpstr>Boroughs by Years in All Apartment Types </vt:lpstr>
      <vt:lpstr>Apartment List Data</vt:lpstr>
      <vt:lpstr>Avg Rent by State and Bedroom Size</vt:lpstr>
      <vt:lpstr>Population Size by State and Bedroom Size</vt:lpstr>
      <vt:lpstr>Codecademy + StreetEasy Data</vt:lpstr>
      <vt:lpstr>Avg Rent by Borough</vt:lpstr>
      <vt:lpstr>Number of Bedrooms Avg Rent Price</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607 Final Project: Apartment Rental Cost Changes Over Time</dc:title>
  <dc:creator>Leticia Salazar</dc:creator>
  <cp:lastModifiedBy>Leticia Salazar</cp:lastModifiedBy>
  <cp:revision>2</cp:revision>
  <dcterms:created xsi:type="dcterms:W3CDTF">2021-12-04T17:56:19Z</dcterms:created>
  <dcterms:modified xsi:type="dcterms:W3CDTF">2021-12-07T01:19:12Z</dcterms:modified>
</cp:coreProperties>
</file>