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75" r:id="rId6"/>
    <p:sldId id="276" r:id="rId7"/>
    <p:sldId id="306" r:id="rId8"/>
    <p:sldId id="302" r:id="rId9"/>
    <p:sldId id="297" r:id="rId10"/>
    <p:sldId id="303" r:id="rId11"/>
    <p:sldId id="285" r:id="rId12"/>
    <p:sldId id="296" r:id="rId13"/>
    <p:sldId id="305" r:id="rId14"/>
    <p:sldId id="295" r:id="rId15"/>
    <p:sldId id="304" r:id="rId16"/>
    <p:sldId id="298" r:id="rId17"/>
    <p:sldId id="288" r:id="rId18"/>
    <p:sldId id="2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50" autoAdjust="0"/>
    <p:restoredTop sz="96327"/>
  </p:normalViewPr>
  <p:slideViewPr>
    <p:cSldViewPr snapToGrid="0" showGuides="1">
      <p:cViewPr>
        <p:scale>
          <a:sx n="100" d="100"/>
          <a:sy n="100" d="100"/>
        </p:scale>
        <p:origin x="696" y="135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12/6/22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202244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59843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House Price Prediction</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3"/>
            <a:ext cx="3318504" cy="1037373"/>
          </a:xfrm>
        </p:spPr>
        <p:txBody>
          <a:bodyPr/>
          <a:lstStyle/>
          <a:p>
            <a:r>
              <a:rPr lang="en-US" dirty="0"/>
              <a:t>Group 2: William Aiken, Donald Butler, Michael Ippolito, Bharani </a:t>
            </a:r>
            <a:r>
              <a:rPr lang="en-US" dirty="0" err="1"/>
              <a:t>Nittala</a:t>
            </a:r>
            <a:r>
              <a:rPr lang="en-US" dirty="0"/>
              <a:t>, and Leticia Salazar</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2"/>
          <a:srcRect l="25544" r="25544"/>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Results of Model</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104256" y="3662974"/>
            <a:ext cx="5162709" cy="420683"/>
          </a:xfrm>
        </p:spPr>
        <p:txBody>
          <a:bodyPr/>
          <a:lstStyle/>
          <a:p>
            <a:r>
              <a:rPr lang="en-US" dirty="0"/>
              <a:t>Our model showed:</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104255" y="4106807"/>
            <a:ext cx="5162709" cy="743189"/>
          </a:xfrm>
        </p:spPr>
        <p:txBody>
          <a:bodyPr/>
          <a:lstStyle/>
          <a:p>
            <a:pPr marL="285750" indent="-285750">
              <a:buFont typeface="Arial" panose="020B0604020202020204" pitchFamily="34" charset="0"/>
              <a:buChar char="•"/>
            </a:pPr>
            <a:r>
              <a:rPr lang="en-US" altLang="zh-CN" dirty="0"/>
              <a:t>Residuals were heteroscedastic</a:t>
            </a:r>
          </a:p>
          <a:p>
            <a:pPr marL="285750" indent="-285750">
              <a:buFont typeface="Arial" panose="020B0604020202020204" pitchFamily="34" charset="0"/>
              <a:buChar char="•"/>
            </a:pPr>
            <a:r>
              <a:rPr lang="en-US" altLang="zh-CN" dirty="0"/>
              <a:t>Not normally distributed</a:t>
            </a:r>
          </a:p>
          <a:p>
            <a:pPr marL="0" indent="0">
              <a:buNone/>
            </a:pPr>
            <a:r>
              <a:rPr lang="en-US" altLang="zh-CN" dirty="0"/>
              <a:t>There were no problems with linearity of fit or </a:t>
            </a:r>
            <a:r>
              <a:rPr lang="en-US" altLang="zh-CN" dirty="0" err="1"/>
              <a:t>colinearity</a:t>
            </a:r>
            <a:r>
              <a:rPr lang="en-US" altLang="zh-CN" dirty="0"/>
              <a:t> among the predictors in our initial modeling attempts</a:t>
            </a:r>
            <a:endParaRPr lang="zh-CN" altLang="en-US"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10</a:t>
            </a:fld>
            <a:endParaRPr lang="en-US" altLang="zh-CN" dirty="0"/>
          </a:p>
        </p:txBody>
      </p:sp>
      <p:pic>
        <p:nvPicPr>
          <p:cNvPr id="26" name="Picture 25" descr="Chart, scatter chart&#10;&#10;Description automatically generated">
            <a:extLst>
              <a:ext uri="{FF2B5EF4-FFF2-40B4-BE49-F238E27FC236}">
                <a16:creationId xmlns:a16="http://schemas.microsoft.com/office/drawing/2014/main" id="{3D675BAC-F382-6E1B-BAD4-C92D2ADF2B17}"/>
              </a:ext>
            </a:extLst>
          </p:cNvPr>
          <p:cNvPicPr>
            <a:picLocks noChangeAspect="1"/>
          </p:cNvPicPr>
          <p:nvPr/>
        </p:nvPicPr>
        <p:blipFill>
          <a:blip r:embed="rId3"/>
          <a:stretch>
            <a:fillRect/>
          </a:stretch>
        </p:blipFill>
        <p:spPr>
          <a:xfrm>
            <a:off x="5716682" y="123968"/>
            <a:ext cx="5215348" cy="3216132"/>
          </a:xfrm>
          <a:prstGeom prst="rect">
            <a:avLst/>
          </a:prstGeom>
        </p:spPr>
      </p:pic>
      <p:pic>
        <p:nvPicPr>
          <p:cNvPr id="28" name="Picture 27" descr="Chart, scatter chart&#10;&#10;Description automatically generated">
            <a:extLst>
              <a:ext uri="{FF2B5EF4-FFF2-40B4-BE49-F238E27FC236}">
                <a16:creationId xmlns:a16="http://schemas.microsoft.com/office/drawing/2014/main" id="{7381D532-6644-3911-2051-1E6724355C84}"/>
              </a:ext>
            </a:extLst>
          </p:cNvPr>
          <p:cNvPicPr>
            <a:picLocks noChangeAspect="1"/>
          </p:cNvPicPr>
          <p:nvPr/>
        </p:nvPicPr>
        <p:blipFill>
          <a:blip r:embed="rId4"/>
          <a:stretch>
            <a:fillRect/>
          </a:stretch>
        </p:blipFill>
        <p:spPr>
          <a:xfrm>
            <a:off x="5716682" y="3517900"/>
            <a:ext cx="5215348" cy="3216132"/>
          </a:xfrm>
          <a:prstGeom prst="rect">
            <a:avLst/>
          </a:prstGeom>
        </p:spPr>
      </p:pic>
    </p:spTree>
    <p:extLst>
      <p:ext uri="{BB962C8B-B14F-4D97-AF65-F5344CB8AC3E}">
        <p14:creationId xmlns:p14="http://schemas.microsoft.com/office/powerpoint/2010/main" val="164236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Results of Model</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104255" y="2759375"/>
            <a:ext cx="5162709" cy="420683"/>
          </a:xfrm>
        </p:spPr>
        <p:txBody>
          <a:bodyPr/>
          <a:lstStyle/>
          <a:p>
            <a:r>
              <a:rPr lang="en-US" dirty="0"/>
              <a:t>To fix our issues shown in Figures 7 and 8</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104254" y="3203208"/>
            <a:ext cx="5162709" cy="743189"/>
          </a:xfrm>
        </p:spPr>
        <p:txBody>
          <a:bodyPr/>
          <a:lstStyle/>
          <a:p>
            <a:pPr marL="285750" indent="-285750">
              <a:buFont typeface="Arial" panose="020B0604020202020204" pitchFamily="34" charset="0"/>
              <a:buChar char="•"/>
            </a:pPr>
            <a:r>
              <a:rPr lang="en-US" altLang="zh-CN" dirty="0"/>
              <a:t>we chose to run a Box-Cox transformation to give us an idea of whether a transformation of the response variable would be appropriate</a:t>
            </a:r>
          </a:p>
          <a:p>
            <a:pPr marL="285750" indent="-285750">
              <a:buFont typeface="Arial" panose="020B0604020202020204" pitchFamily="34" charset="0"/>
              <a:buChar char="•"/>
            </a:pPr>
            <a:r>
              <a:rPr lang="en-US" altLang="zh-CN" dirty="0"/>
              <a:t>We also implemented the the Shapiro and Breusch-Pagan tests to obtain the results shown in Figure 9</a:t>
            </a:r>
          </a:p>
          <a:p>
            <a:pPr marL="742950" lvl="1" indent="-285750"/>
            <a:r>
              <a:rPr lang="en-US" altLang="zh-CN" sz="1400" dirty="0"/>
              <a:t>Residuals were now homoscedastic with the highest VIF of 2.04</a:t>
            </a:r>
          </a:p>
          <a:p>
            <a:pPr marL="742950" lvl="1" indent="-285750"/>
            <a:r>
              <a:rPr lang="en-US" altLang="zh-CN" sz="1400" dirty="0"/>
              <a:t>Demonstrated slight </a:t>
            </a:r>
            <a:r>
              <a:rPr lang="en-US" altLang="zh-CN" sz="1400" dirty="0" err="1"/>
              <a:t>colinearity</a:t>
            </a:r>
            <a:r>
              <a:rPr lang="en-US" altLang="zh-CN" sz="1400" dirty="0"/>
              <a:t> among some variables</a:t>
            </a:r>
            <a:endParaRPr lang="zh-CN" altLang="en-US" sz="1400"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11</a:t>
            </a:fld>
            <a:endParaRPr lang="en-US" altLang="zh-CN" dirty="0"/>
          </a:p>
        </p:txBody>
      </p:sp>
      <p:pic>
        <p:nvPicPr>
          <p:cNvPr id="29" name="Picture 28" descr="Chart, scatter chart&#10;&#10;Description automatically generated">
            <a:extLst>
              <a:ext uri="{FF2B5EF4-FFF2-40B4-BE49-F238E27FC236}">
                <a16:creationId xmlns:a16="http://schemas.microsoft.com/office/drawing/2014/main" id="{99388827-A3CC-FD6F-EC8C-C606173EA73D}"/>
              </a:ext>
            </a:extLst>
          </p:cNvPr>
          <p:cNvPicPr>
            <a:picLocks noChangeAspect="1"/>
          </p:cNvPicPr>
          <p:nvPr/>
        </p:nvPicPr>
        <p:blipFill>
          <a:blip r:embed="rId3"/>
          <a:stretch>
            <a:fillRect/>
          </a:stretch>
        </p:blipFill>
        <p:spPr>
          <a:xfrm>
            <a:off x="5630110" y="2018716"/>
            <a:ext cx="6251936" cy="3855361"/>
          </a:xfrm>
          <a:prstGeom prst="rect">
            <a:avLst/>
          </a:prstGeom>
        </p:spPr>
      </p:pic>
    </p:spTree>
    <p:extLst>
      <p:ext uri="{BB962C8B-B14F-4D97-AF65-F5344CB8AC3E}">
        <p14:creationId xmlns:p14="http://schemas.microsoft.com/office/powerpoint/2010/main" val="251972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502665" y="707105"/>
            <a:ext cx="3994173" cy="1382258"/>
          </a:xfrm>
        </p:spPr>
        <p:txBody>
          <a:bodyPr/>
          <a:lstStyle/>
          <a:p>
            <a:r>
              <a:rPr lang="en-US" dirty="0"/>
              <a:t>Results of Model</a:t>
            </a:r>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6440291" y="1654364"/>
            <a:ext cx="5162709" cy="420683"/>
          </a:xfrm>
        </p:spPr>
        <p:txBody>
          <a:bodyPr/>
          <a:lstStyle/>
          <a:p>
            <a:r>
              <a:rPr lang="en-US" dirty="0"/>
              <a:t>We then:</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6440290" y="2089363"/>
            <a:ext cx="5162709" cy="1177789"/>
          </a:xfrm>
        </p:spPr>
        <p:txBody>
          <a:bodyPr/>
          <a:lstStyle/>
          <a:p>
            <a:r>
              <a:rPr lang="en-US" dirty="0"/>
              <a:t>Applied a log transformation to the response variable (price)</a:t>
            </a:r>
          </a:p>
          <a:p>
            <a:pPr lvl="1"/>
            <a:r>
              <a:rPr lang="en-US" sz="1200" dirty="0"/>
              <a:t>Yielded homoscedastic residuals but still non-normally distributed</a:t>
            </a:r>
            <a:endParaRPr lang="en-US" dirty="0"/>
          </a:p>
          <a:p>
            <a:r>
              <a:rPr lang="en-US" dirty="0"/>
              <a:t>Attempted a Huber-weighted robust model</a:t>
            </a:r>
          </a:p>
          <a:p>
            <a:pPr lvl="1"/>
            <a:r>
              <a:rPr lang="en-US" sz="1200" dirty="0"/>
              <a:t>Didn’t fully correct the issue but noted that in larger data sets, non-normality of residuals doesn’t affect model results significantly.</a:t>
            </a:r>
          </a:p>
          <a:p>
            <a:pPr lvl="1"/>
            <a:endParaRPr lang="en-US" dirty="0"/>
          </a:p>
          <a:p>
            <a:pPr lvl="1"/>
            <a:endParaRPr lang="en-US" dirty="0"/>
          </a:p>
          <a:p>
            <a:endParaRPr lang="en-US" dirty="0"/>
          </a:p>
        </p:txBody>
      </p:sp>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6490051" y="3669570"/>
            <a:ext cx="5162709" cy="421399"/>
          </a:xfrm>
        </p:spPr>
        <p:txBody>
          <a:bodyPr/>
          <a:lstStyle/>
          <a:p>
            <a:r>
              <a:rPr lang="en-US" dirty="0"/>
              <a:t>In addition:</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6490052" y="4114019"/>
            <a:ext cx="5162709" cy="1635938"/>
          </a:xfrm>
        </p:spPr>
        <p:txBody>
          <a:bodyPr/>
          <a:lstStyle/>
          <a:p>
            <a:r>
              <a:rPr lang="en-US" dirty="0"/>
              <a:t>Examined outliers to evaluate any evident trends</a:t>
            </a:r>
          </a:p>
          <a:p>
            <a:pPr lvl="1"/>
            <a:r>
              <a:rPr lang="en-US" sz="1200" dirty="0"/>
              <a:t>Perceived none</a:t>
            </a:r>
          </a:p>
          <a:p>
            <a:r>
              <a:rPr lang="en-US" dirty="0"/>
              <a:t>Removed the most significant outliers to attempt a better fit</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12</a:t>
            </a:fld>
            <a:endParaRPr lang="en-US" altLang="zh-CN" dirty="0"/>
          </a:p>
        </p:txBody>
      </p:sp>
      <p:pic>
        <p:nvPicPr>
          <p:cNvPr id="17" name="Picture 16" descr="Chart, scatter chart&#10;&#10;Description automatically generated">
            <a:extLst>
              <a:ext uri="{FF2B5EF4-FFF2-40B4-BE49-F238E27FC236}">
                <a16:creationId xmlns:a16="http://schemas.microsoft.com/office/drawing/2014/main" id="{647FC711-43E9-9618-1EC3-7B6927783966}"/>
              </a:ext>
            </a:extLst>
          </p:cNvPr>
          <p:cNvPicPr>
            <a:picLocks noChangeAspect="1"/>
          </p:cNvPicPr>
          <p:nvPr/>
        </p:nvPicPr>
        <p:blipFill>
          <a:blip r:embed="rId3"/>
          <a:stretch>
            <a:fillRect/>
          </a:stretch>
        </p:blipFill>
        <p:spPr>
          <a:xfrm>
            <a:off x="539239" y="2244395"/>
            <a:ext cx="5290308" cy="3271748"/>
          </a:xfrm>
          <a:prstGeom prst="rect">
            <a:avLst/>
          </a:prstGeom>
        </p:spPr>
      </p:pic>
      <p:sp>
        <p:nvSpPr>
          <p:cNvPr id="18" name="TextBox 17">
            <a:extLst>
              <a:ext uri="{FF2B5EF4-FFF2-40B4-BE49-F238E27FC236}">
                <a16:creationId xmlns:a16="http://schemas.microsoft.com/office/drawing/2014/main" id="{3E0A28DE-542D-C691-AFAA-39F98AA49B7E}"/>
              </a:ext>
            </a:extLst>
          </p:cNvPr>
          <p:cNvSpPr txBox="1"/>
          <p:nvPr/>
        </p:nvSpPr>
        <p:spPr>
          <a:xfrm>
            <a:off x="1052665" y="5729704"/>
            <a:ext cx="1577675" cy="369332"/>
          </a:xfrm>
          <a:prstGeom prst="rect">
            <a:avLst/>
          </a:prstGeom>
        </p:spPr>
        <p:txBody>
          <a:bodyPr wrap="non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Final product</a:t>
            </a:r>
          </a:p>
        </p:txBody>
      </p:sp>
      <p:sp>
        <p:nvSpPr>
          <p:cNvPr id="19" name="Curved Up Arrow 18">
            <a:extLst>
              <a:ext uri="{FF2B5EF4-FFF2-40B4-BE49-F238E27FC236}">
                <a16:creationId xmlns:a16="http://schemas.microsoft.com/office/drawing/2014/main" id="{88A7FF11-BDFA-A97C-2426-105F79FAA1CC}"/>
              </a:ext>
            </a:extLst>
          </p:cNvPr>
          <p:cNvSpPr/>
          <p:nvPr/>
        </p:nvSpPr>
        <p:spPr>
          <a:xfrm rot="19688077">
            <a:off x="2656580" y="5784118"/>
            <a:ext cx="422407" cy="219995"/>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568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Conclusion</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pPr marL="285750" indent="-285750">
              <a:buFont typeface="Arial" panose="020B0604020202020204" pitchFamily="34" charset="0"/>
              <a:buChar char="•"/>
            </a:pPr>
            <a:r>
              <a:rPr lang="en-US" altLang="zh-CN" dirty="0"/>
              <a:t>We found we were somewhat limited by the data set, in that there appeared to be one or more confounding variables that influenced price and that were not present in the data set. </a:t>
            </a:r>
          </a:p>
        </p:txBody>
      </p:sp>
      <p:pic>
        <p:nvPicPr>
          <p:cNvPr id="14" name="Picture Placeholder 13" descr="Table&#10;&#10;Description automatically generated">
            <a:extLst>
              <a:ext uri="{FF2B5EF4-FFF2-40B4-BE49-F238E27FC236}">
                <a16:creationId xmlns:a16="http://schemas.microsoft.com/office/drawing/2014/main" id="{D7DF6236-BAE4-6EDD-C144-D7566E168909}"/>
              </a:ext>
            </a:extLst>
          </p:cNvPr>
          <p:cNvPicPr>
            <a:picLocks noGrp="1" noChangeAspect="1"/>
          </p:cNvPicPr>
          <p:nvPr>
            <p:ph type="pic" sz="quarter" idx="51"/>
          </p:nvPr>
        </p:nvPicPr>
        <p:blipFill rotWithShape="1">
          <a:blip r:embed="rId2"/>
          <a:srcRect l="-168" t="-57142" b="-64854"/>
          <a:stretch/>
        </p:blipFill>
        <p:spPr>
          <a:xfrm>
            <a:off x="4660901" y="274955"/>
            <a:ext cx="7327900" cy="6858000"/>
          </a:xfr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3"/>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164006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Future work</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3253120"/>
            <a:ext cx="4959822" cy="2677780"/>
          </a:xfrm>
        </p:spPr>
        <p:txBody>
          <a:bodyPr/>
          <a:lstStyle/>
          <a:p>
            <a:pPr marL="285750" indent="-285750">
              <a:buFont typeface="Arial" panose="020B0604020202020204" pitchFamily="34" charset="0"/>
              <a:buChar char="•"/>
            </a:pPr>
            <a:r>
              <a:rPr lang="en-US" altLang="zh-CN" dirty="0"/>
              <a:t>Future research could be done to obtain a richer set of data with additional explanatory variables. </a:t>
            </a:r>
          </a:p>
          <a:p>
            <a:pPr marL="971550" lvl="1" indent="-285750"/>
            <a:r>
              <a:rPr lang="en-US" altLang="zh-CN" sz="1600" dirty="0"/>
              <a:t>That could also mitigate the other limitation we encountered: that of non-normally distributed residuals. </a:t>
            </a:r>
          </a:p>
          <a:p>
            <a:pPr marL="285750" indent="-285750">
              <a:buFont typeface="Arial" panose="020B0604020202020204" pitchFamily="34" charset="0"/>
              <a:buChar char="•"/>
            </a:pPr>
            <a:r>
              <a:rPr lang="en-US" altLang="zh-CN" dirty="0"/>
              <a:t>Based on our literature review, that limitation may be less important, as our data set was fairly large compared to the number of explanatory variables.</a:t>
            </a:r>
            <a:endParaRPr lang="en-US"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2"/>
          <a:srcRect/>
          <a:stretch/>
        </p:blipFill>
        <p:spPr>
          <a:xfrm>
            <a:off x="7493157" y="1268192"/>
            <a:ext cx="4248873" cy="3253043"/>
          </a:xfrm>
        </p:spPr>
      </p:pic>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14</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Keys to a hom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2"/>
          <a:srcRect/>
          <a:stretch/>
        </p:blipFill>
        <p:spPr>
          <a:xfrm>
            <a:off x="391110" y="2425148"/>
            <a:ext cx="1465840" cy="1201785"/>
          </a:xfrm>
        </p:spPr>
      </p:pic>
      <p:pic>
        <p:nvPicPr>
          <p:cNvPr id="16" name="图片占位符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3"/>
          <a:srcRect/>
          <a:stretch/>
        </p:blipFill>
        <p:spPr>
          <a:xfrm>
            <a:off x="2754948" y="2597105"/>
            <a:ext cx="1465840" cy="1099380"/>
          </a:xfrm>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 Group 2</a:t>
            </a:r>
          </a:p>
        </p:txBody>
      </p:sp>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a:srcRect/>
          <a:stretch/>
        </p:blipFill>
        <p:spPr>
          <a:xfrm>
            <a:off x="5151412" y="5154462"/>
            <a:ext cx="1465840" cy="1164758"/>
          </a:xfrm>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1.1 Plots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409104" y="3047925"/>
            <a:ext cx="1914694" cy="1089194"/>
          </a:xfrm>
        </p:spPr>
        <p:txBody>
          <a:bodyPr/>
          <a:lstStyle/>
          <a:p>
            <a:r>
              <a:rPr lang="en-US" dirty="0"/>
              <a:t>2. Methodology</a:t>
            </a:r>
          </a:p>
          <a:p>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412698" y="3047925"/>
            <a:ext cx="1913128" cy="1107124"/>
          </a:xfrm>
        </p:spPr>
        <p:txBody>
          <a:bodyPr/>
          <a:lstStyle/>
          <a:p>
            <a:r>
              <a:rPr lang="en-US" dirty="0"/>
              <a:t>2.1 Results and Discussion</a:t>
            </a:r>
          </a:p>
          <a:p>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3. Conclusion and Future work</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6096000"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3299380"/>
            <a:ext cx="5586427" cy="2806228"/>
          </a:xfrm>
        </p:spPr>
        <p:txBody>
          <a:bodyPr/>
          <a:lstStyle/>
          <a:p>
            <a:pPr marL="285750" indent="-285750">
              <a:buFont typeface="Arial" panose="020B0604020202020204" pitchFamily="34" charset="0"/>
              <a:buChar char="•"/>
            </a:pPr>
            <a:r>
              <a:rPr lang="en-US" sz="1600" dirty="0"/>
              <a:t>With the housing market affected by factors such as mortgage rates, inflation, or economic recession, housing prices have risen dramatically over the years. </a:t>
            </a:r>
          </a:p>
          <a:p>
            <a:pPr marL="285750" indent="-285750">
              <a:buFont typeface="Arial" panose="020B0604020202020204" pitchFamily="34" charset="0"/>
              <a:buChar char="•"/>
            </a:pPr>
            <a:r>
              <a:rPr lang="en-US" sz="1600" dirty="0"/>
              <a:t>We used a multivariate linear model to predict housing prices using factors as house area, number of bedrooms, whether it is furnished, nearness to a main road, and the presence of amenities like basements and guest houses. </a:t>
            </a:r>
          </a:p>
          <a:p>
            <a:pPr marL="285750" indent="-285750">
              <a:buFont typeface="Arial" panose="020B0604020202020204" pitchFamily="34" charset="0"/>
              <a:buChar char="•"/>
            </a:pPr>
            <a:endParaRPr lang="en-US" sz="1600"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srcRect/>
          <a:stretch/>
        </p:blipFill>
        <p:spPr>
          <a:xfrm>
            <a:off x="6096000" y="616226"/>
            <a:ext cx="6096000" cy="537707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1041-5BD6-2533-84D9-6D5535D8096D}"/>
              </a:ext>
            </a:extLst>
          </p:cNvPr>
          <p:cNvSpPr>
            <a:spLocks noGrp="1"/>
          </p:cNvSpPr>
          <p:nvPr>
            <p:ph type="title"/>
          </p:nvPr>
        </p:nvSpPr>
        <p:spPr>
          <a:xfrm>
            <a:off x="838200" y="365125"/>
            <a:ext cx="10515600" cy="1325563"/>
          </a:xfrm>
        </p:spPr>
        <p:txBody>
          <a:bodyPr anchor="ctr">
            <a:normAutofit/>
          </a:bodyPr>
          <a:lstStyle/>
          <a:p>
            <a:r>
              <a:rPr lang="en-US" dirty="0"/>
              <a:t>A little more about our data</a:t>
            </a:r>
          </a:p>
        </p:txBody>
      </p:sp>
      <p:sp>
        <p:nvSpPr>
          <p:cNvPr id="23" name="Text Placeholder 22">
            <a:extLst>
              <a:ext uri="{FF2B5EF4-FFF2-40B4-BE49-F238E27FC236}">
                <a16:creationId xmlns:a16="http://schemas.microsoft.com/office/drawing/2014/main" id="{9149A5E3-1FB4-0409-27CF-5F13B52FDA43}"/>
              </a:ext>
            </a:extLst>
          </p:cNvPr>
          <p:cNvSpPr>
            <a:spLocks noGrp="1"/>
          </p:cNvSpPr>
          <p:nvPr>
            <p:ph type="body" sz="quarter" idx="28"/>
          </p:nvPr>
        </p:nvSpPr>
        <p:spPr>
          <a:xfrm>
            <a:off x="3711205" y="4505752"/>
            <a:ext cx="2098038" cy="506399"/>
          </a:xfrm>
        </p:spPr>
        <p:txBody>
          <a:bodyPr>
            <a:normAutofit lnSpcReduction="10000"/>
          </a:bodyPr>
          <a:lstStyle/>
          <a:p>
            <a:r>
              <a:rPr lang="en-US" dirty="0"/>
              <a:t>545 observations and 13 variables</a:t>
            </a:r>
          </a:p>
        </p:txBody>
      </p:sp>
      <p:sp>
        <p:nvSpPr>
          <p:cNvPr id="5" name="Text Placeholder 4">
            <a:extLst>
              <a:ext uri="{FF2B5EF4-FFF2-40B4-BE49-F238E27FC236}">
                <a16:creationId xmlns:a16="http://schemas.microsoft.com/office/drawing/2014/main" id="{542798A1-0523-CED1-28E0-9304ACC34D5B}"/>
              </a:ext>
            </a:extLst>
          </p:cNvPr>
          <p:cNvSpPr>
            <a:spLocks noGrp="1"/>
          </p:cNvSpPr>
          <p:nvPr>
            <p:ph type="body" sz="quarter" idx="54"/>
          </p:nvPr>
        </p:nvSpPr>
        <p:spPr>
          <a:xfrm>
            <a:off x="1309008" y="4758951"/>
            <a:ext cx="2098039" cy="506399"/>
          </a:xfrm>
        </p:spPr>
        <p:txBody>
          <a:bodyPr anchor="b">
            <a:normAutofit/>
          </a:bodyPr>
          <a:lstStyle/>
          <a:p>
            <a:r>
              <a:rPr lang="en-US" dirty="0"/>
              <a:t>Gathered from</a:t>
            </a:r>
          </a:p>
        </p:txBody>
      </p:sp>
      <p:sp>
        <p:nvSpPr>
          <p:cNvPr id="4" name="Text Placeholder 3">
            <a:extLst>
              <a:ext uri="{FF2B5EF4-FFF2-40B4-BE49-F238E27FC236}">
                <a16:creationId xmlns:a16="http://schemas.microsoft.com/office/drawing/2014/main" id="{BA703EBF-1C69-BDD2-51DD-12B57484C53E}"/>
              </a:ext>
            </a:extLst>
          </p:cNvPr>
          <p:cNvSpPr>
            <a:spLocks noGrp="1"/>
          </p:cNvSpPr>
          <p:nvPr>
            <p:ph type="body" sz="quarter" idx="55"/>
          </p:nvPr>
        </p:nvSpPr>
        <p:spPr>
          <a:xfrm>
            <a:off x="1309008" y="5289842"/>
            <a:ext cx="2097088" cy="909637"/>
          </a:xfrm>
        </p:spPr>
        <p:txBody>
          <a:bodyPr>
            <a:normAutofit/>
          </a:bodyPr>
          <a:lstStyle/>
          <a:p>
            <a:r>
              <a:rPr lang="en-US" dirty="0" err="1"/>
              <a:t>Kaggle.com</a:t>
            </a:r>
            <a:endParaRPr lang="en-US" dirty="0"/>
          </a:p>
        </p:txBody>
      </p:sp>
      <p:sp>
        <p:nvSpPr>
          <p:cNvPr id="16" name="Text Placeholder 15">
            <a:extLst>
              <a:ext uri="{FF2B5EF4-FFF2-40B4-BE49-F238E27FC236}">
                <a16:creationId xmlns:a16="http://schemas.microsoft.com/office/drawing/2014/main" id="{95C6B4E2-CF37-E2C3-16D1-196FEB4B973E}"/>
              </a:ext>
            </a:extLst>
          </p:cNvPr>
          <p:cNvSpPr>
            <a:spLocks noGrp="1"/>
          </p:cNvSpPr>
          <p:nvPr>
            <p:ph type="body" sz="quarter" idx="52"/>
          </p:nvPr>
        </p:nvSpPr>
        <p:spPr>
          <a:xfrm>
            <a:off x="6218710" y="4764289"/>
            <a:ext cx="2098039" cy="506399"/>
          </a:xfrm>
        </p:spPr>
        <p:txBody>
          <a:bodyPr anchor="b">
            <a:normAutofit/>
          </a:bodyPr>
          <a:lstStyle/>
          <a:p>
            <a:r>
              <a:rPr lang="en-US" dirty="0"/>
              <a:t>Prep Work</a:t>
            </a:r>
          </a:p>
        </p:txBody>
      </p:sp>
      <p:sp>
        <p:nvSpPr>
          <p:cNvPr id="17" name="Text Placeholder 16">
            <a:extLst>
              <a:ext uri="{FF2B5EF4-FFF2-40B4-BE49-F238E27FC236}">
                <a16:creationId xmlns:a16="http://schemas.microsoft.com/office/drawing/2014/main" id="{565AC953-089D-23C1-A5D7-AD2A73FA1496}"/>
              </a:ext>
            </a:extLst>
          </p:cNvPr>
          <p:cNvSpPr>
            <a:spLocks noGrp="1"/>
          </p:cNvSpPr>
          <p:nvPr>
            <p:ph type="body" sz="quarter" idx="53"/>
          </p:nvPr>
        </p:nvSpPr>
        <p:spPr>
          <a:xfrm>
            <a:off x="6218710" y="5295180"/>
            <a:ext cx="2098038" cy="506399"/>
          </a:xfrm>
        </p:spPr>
        <p:txBody>
          <a:bodyPr>
            <a:normAutofit/>
          </a:bodyPr>
          <a:lstStyle/>
          <a:p>
            <a:pPr>
              <a:lnSpc>
                <a:spcPct val="90000"/>
              </a:lnSpc>
            </a:pPr>
            <a:r>
              <a:rPr lang="en-US" dirty="0"/>
              <a:t>No missing variables</a:t>
            </a:r>
          </a:p>
        </p:txBody>
      </p:sp>
      <p:sp>
        <p:nvSpPr>
          <p:cNvPr id="28" name="Slide Number Placeholder 27">
            <a:extLst>
              <a:ext uri="{FF2B5EF4-FFF2-40B4-BE49-F238E27FC236}">
                <a16:creationId xmlns:a16="http://schemas.microsoft.com/office/drawing/2014/main" id="{14BACA90-CF7E-E196-E6BB-A3D3C94EF56E}"/>
              </a:ext>
            </a:extLst>
          </p:cNvPr>
          <p:cNvSpPr>
            <a:spLocks noGrp="1"/>
          </p:cNvSpPr>
          <p:nvPr>
            <p:ph type="sldNum" sz="quarter" idx="59"/>
          </p:nvPr>
        </p:nvSpPr>
        <p:spPr>
          <a:xfrm>
            <a:off x="11194169" y="6217920"/>
            <a:ext cx="458592" cy="365125"/>
          </a:xfrm>
        </p:spPr>
        <p:txBody>
          <a:bodyPr anchor="ctr">
            <a:normAutofit/>
          </a:bodyPr>
          <a:lstStyle/>
          <a:p>
            <a:pPr>
              <a:spcAft>
                <a:spcPts val="600"/>
              </a:spcAft>
            </a:pPr>
            <a:fld id="{47FEACEE-25B4-4A2D-B147-27296E36371D}" type="slidenum">
              <a:rPr lang="en-US" altLang="zh-CN" smtClean="0"/>
              <a:pPr>
                <a:spcAft>
                  <a:spcPts val="600"/>
                </a:spcAft>
              </a:pPr>
              <a:t>4</a:t>
            </a:fld>
            <a:endParaRPr lang="en-US" altLang="zh-CN"/>
          </a:p>
        </p:txBody>
      </p:sp>
      <p:pic>
        <p:nvPicPr>
          <p:cNvPr id="39" name="Picture Placeholder 36" descr="Icon&#10;&#10;Description automatically generated">
            <a:extLst>
              <a:ext uri="{FF2B5EF4-FFF2-40B4-BE49-F238E27FC236}">
                <a16:creationId xmlns:a16="http://schemas.microsoft.com/office/drawing/2014/main" id="{FE8B6DA3-CFFB-AE0D-D982-0B5336030CA9}"/>
              </a:ext>
            </a:extLst>
          </p:cNvPr>
          <p:cNvPicPr>
            <a:picLocks noChangeAspect="1"/>
          </p:cNvPicPr>
          <p:nvPr/>
        </p:nvPicPr>
        <p:blipFill rotWithShape="1">
          <a:blip r:embed="rId2"/>
          <a:srcRect l="11373" r="4250"/>
          <a:stretch/>
        </p:blipFill>
        <p:spPr>
          <a:xfrm>
            <a:off x="8500328" y="1848577"/>
            <a:ext cx="2368061" cy="2102177"/>
          </a:xfrm>
          <a:prstGeom prst="hexagon">
            <a:avLst>
              <a:gd name="adj" fmla="val 28349"/>
              <a:gd name="vf" fmla="val 115470"/>
            </a:avLst>
          </a:prstGeom>
          <a:noFill/>
          <a:ln>
            <a:noFill/>
          </a:ln>
        </p:spPr>
      </p:pic>
      <p:sp>
        <p:nvSpPr>
          <p:cNvPr id="45" name="Text Placeholder 21">
            <a:extLst>
              <a:ext uri="{FF2B5EF4-FFF2-40B4-BE49-F238E27FC236}">
                <a16:creationId xmlns:a16="http://schemas.microsoft.com/office/drawing/2014/main" id="{325F7B95-1CE7-2BA2-F9D7-929E0B4341DA}"/>
              </a:ext>
            </a:extLst>
          </p:cNvPr>
          <p:cNvSpPr txBox="1">
            <a:spLocks/>
          </p:cNvSpPr>
          <p:nvPr/>
        </p:nvSpPr>
        <p:spPr>
          <a:xfrm>
            <a:off x="8770349" y="3942907"/>
            <a:ext cx="2098039" cy="506399"/>
          </a:xfrm>
          <a:prstGeom prst="rect">
            <a:avLst/>
          </a:prstGeom>
        </p:spPr>
        <p:txBody>
          <a:bodyPr vert="horz" lIns="91440" tIns="45720" rIns="91440" bIns="45720" rtlCol="0" anchor="b">
            <a:norm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Missing in action</a:t>
            </a:r>
          </a:p>
        </p:txBody>
      </p:sp>
      <p:sp>
        <p:nvSpPr>
          <p:cNvPr id="46" name="Text Placeholder 22">
            <a:extLst>
              <a:ext uri="{FF2B5EF4-FFF2-40B4-BE49-F238E27FC236}">
                <a16:creationId xmlns:a16="http://schemas.microsoft.com/office/drawing/2014/main" id="{6848FCBC-ACA4-EB38-9780-27AF4711B759}"/>
              </a:ext>
            </a:extLst>
          </p:cNvPr>
          <p:cNvSpPr txBox="1">
            <a:spLocks/>
          </p:cNvSpPr>
          <p:nvPr/>
        </p:nvSpPr>
        <p:spPr>
          <a:xfrm>
            <a:off x="8770349" y="4496868"/>
            <a:ext cx="2207648" cy="5958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dirty="0"/>
              <a:t>Data didn’t specify what the variable ‘</a:t>
            </a:r>
            <a:r>
              <a:rPr lang="en-US" dirty="0" err="1"/>
              <a:t>prefarea</a:t>
            </a:r>
            <a:r>
              <a:rPr lang="en-US" dirty="0"/>
              <a:t>’ represented</a:t>
            </a:r>
          </a:p>
        </p:txBody>
      </p:sp>
      <p:sp>
        <p:nvSpPr>
          <p:cNvPr id="48" name="Text Placeholder 47">
            <a:extLst>
              <a:ext uri="{FF2B5EF4-FFF2-40B4-BE49-F238E27FC236}">
                <a16:creationId xmlns:a16="http://schemas.microsoft.com/office/drawing/2014/main" id="{8A274F84-BF10-2CDA-EA10-485C9A8DFC30}"/>
              </a:ext>
            </a:extLst>
          </p:cNvPr>
          <p:cNvSpPr>
            <a:spLocks noGrp="1"/>
          </p:cNvSpPr>
          <p:nvPr>
            <p:ph type="body" sz="quarter" idx="27"/>
          </p:nvPr>
        </p:nvSpPr>
        <p:spPr>
          <a:xfrm>
            <a:off x="3711205" y="3974861"/>
            <a:ext cx="2098039" cy="506399"/>
          </a:xfrm>
        </p:spPr>
        <p:txBody>
          <a:bodyPr/>
          <a:lstStyle/>
          <a:p>
            <a:r>
              <a:rPr lang="en-US" dirty="0"/>
              <a:t>Contains</a:t>
            </a:r>
          </a:p>
        </p:txBody>
      </p:sp>
      <p:pic>
        <p:nvPicPr>
          <p:cNvPr id="63" name="Picture Placeholder 62" descr="A picture containing text&#10;&#10;Description automatically generated">
            <a:extLst>
              <a:ext uri="{FF2B5EF4-FFF2-40B4-BE49-F238E27FC236}">
                <a16:creationId xmlns:a16="http://schemas.microsoft.com/office/drawing/2014/main" id="{D473B78A-5995-F928-D15F-37FAD69794DF}"/>
              </a:ext>
            </a:extLst>
          </p:cNvPr>
          <p:cNvPicPr>
            <a:picLocks noGrp="1" noChangeAspect="1"/>
          </p:cNvPicPr>
          <p:nvPr>
            <p:ph type="pic" sz="quarter" idx="50"/>
          </p:nvPr>
        </p:nvPicPr>
        <p:blipFill>
          <a:blip r:embed="rId3"/>
          <a:srcRect l="21687" r="21687"/>
          <a:stretch>
            <a:fillRect/>
          </a:stretch>
        </p:blipFill>
        <p:spPr/>
      </p:pic>
      <p:pic>
        <p:nvPicPr>
          <p:cNvPr id="12" name="Picture Placeholder 11" descr="Icon&#10;&#10;Description automatically generated">
            <a:extLst>
              <a:ext uri="{FF2B5EF4-FFF2-40B4-BE49-F238E27FC236}">
                <a16:creationId xmlns:a16="http://schemas.microsoft.com/office/drawing/2014/main" id="{67F9472D-8B1F-8D4E-11F0-519894D8715E}"/>
              </a:ext>
            </a:extLst>
          </p:cNvPr>
          <p:cNvPicPr>
            <a:picLocks noGrp="1" noChangeAspect="1"/>
          </p:cNvPicPr>
          <p:nvPr>
            <p:ph type="pic" sz="quarter" idx="48"/>
          </p:nvPr>
        </p:nvPicPr>
        <p:blipFill>
          <a:blip r:embed="rId4"/>
          <a:srcRect t="8690" b="8690"/>
          <a:stretch>
            <a:fillRect/>
          </a:stretch>
        </p:blipFill>
        <p:spPr/>
      </p:pic>
      <p:pic>
        <p:nvPicPr>
          <p:cNvPr id="18" name="Picture Placeholder 17" descr="A picture containing graphical user interface&#10;&#10;Description automatically generated">
            <a:extLst>
              <a:ext uri="{FF2B5EF4-FFF2-40B4-BE49-F238E27FC236}">
                <a16:creationId xmlns:a16="http://schemas.microsoft.com/office/drawing/2014/main" id="{90A98F91-6FD5-3A62-9022-66AF1EBC9479}"/>
              </a:ext>
            </a:extLst>
          </p:cNvPr>
          <p:cNvPicPr>
            <a:picLocks noGrp="1" noChangeAspect="1"/>
          </p:cNvPicPr>
          <p:nvPr>
            <p:ph type="pic" sz="quarter" idx="49"/>
          </p:nvPr>
        </p:nvPicPr>
        <p:blipFill>
          <a:blip r:embed="rId5"/>
          <a:srcRect l="16534" r="16534"/>
          <a:stretch>
            <a:fillRect/>
          </a:stretch>
        </p:blipFill>
        <p:spPr/>
      </p:pic>
    </p:spTree>
    <p:extLst>
      <p:ext uri="{BB962C8B-B14F-4D97-AF65-F5344CB8AC3E}">
        <p14:creationId xmlns:p14="http://schemas.microsoft.com/office/powerpoint/2010/main" val="54756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591D96-934F-8714-9DE4-532E12EEC92A}"/>
              </a:ext>
            </a:extLst>
          </p:cNvPr>
          <p:cNvSpPr txBox="1"/>
          <p:nvPr/>
        </p:nvSpPr>
        <p:spPr>
          <a:xfrm>
            <a:off x="1905000" y="2477114"/>
            <a:ext cx="2387600" cy="369332"/>
          </a:xfrm>
          <a:prstGeom prst="rect">
            <a:avLst/>
          </a:prstGeom>
        </p:spPr>
        <p:txBody>
          <a:bodyPr wrap="squar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Our training data:</a:t>
            </a:r>
          </a:p>
        </p:txBody>
      </p:sp>
      <p:pic>
        <p:nvPicPr>
          <p:cNvPr id="15" name="Picture 14" descr="Table&#10;&#10;Description automatically generated">
            <a:extLst>
              <a:ext uri="{FF2B5EF4-FFF2-40B4-BE49-F238E27FC236}">
                <a16:creationId xmlns:a16="http://schemas.microsoft.com/office/drawing/2014/main" id="{F6E192EF-44DC-19ED-DF2C-5D24C447BB5B}"/>
              </a:ext>
            </a:extLst>
          </p:cNvPr>
          <p:cNvPicPr>
            <a:picLocks noChangeAspect="1"/>
          </p:cNvPicPr>
          <p:nvPr/>
        </p:nvPicPr>
        <p:blipFill rotWithShape="1">
          <a:blip r:embed="rId2"/>
          <a:srcRect r="1797"/>
          <a:stretch/>
        </p:blipFill>
        <p:spPr>
          <a:xfrm>
            <a:off x="114301" y="2947589"/>
            <a:ext cx="9766300" cy="2933928"/>
          </a:xfrm>
          <a:prstGeom prst="rect">
            <a:avLst/>
          </a:prstGeom>
        </p:spPr>
      </p:pic>
      <p:pic>
        <p:nvPicPr>
          <p:cNvPr id="19" name="Picture 18" descr="Table&#10;&#10;Description automatically generated">
            <a:extLst>
              <a:ext uri="{FF2B5EF4-FFF2-40B4-BE49-F238E27FC236}">
                <a16:creationId xmlns:a16="http://schemas.microsoft.com/office/drawing/2014/main" id="{0972737F-6BAC-1D8F-4F70-F51B1D43C745}"/>
              </a:ext>
            </a:extLst>
          </p:cNvPr>
          <p:cNvPicPr>
            <a:picLocks noChangeAspect="1"/>
          </p:cNvPicPr>
          <p:nvPr/>
        </p:nvPicPr>
        <p:blipFill rotWithShape="1">
          <a:blip r:embed="rId3"/>
          <a:srcRect l="79630" r="1"/>
          <a:stretch/>
        </p:blipFill>
        <p:spPr>
          <a:xfrm>
            <a:off x="9880601" y="2947589"/>
            <a:ext cx="2095499" cy="2933928"/>
          </a:xfrm>
          <a:prstGeom prst="rect">
            <a:avLst/>
          </a:prstGeom>
        </p:spPr>
      </p:pic>
    </p:spTree>
    <p:extLst>
      <p:ext uri="{BB962C8B-B14F-4D97-AF65-F5344CB8AC3E}">
        <p14:creationId xmlns:p14="http://schemas.microsoft.com/office/powerpoint/2010/main" val="95107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951D-796E-2E83-B8EB-4518CF664EA4}"/>
              </a:ext>
            </a:extLst>
          </p:cNvPr>
          <p:cNvSpPr>
            <a:spLocks noGrp="1"/>
          </p:cNvSpPr>
          <p:nvPr>
            <p:ph type="title"/>
          </p:nvPr>
        </p:nvSpPr>
        <p:spPr>
          <a:xfrm>
            <a:off x="832687" y="1002042"/>
            <a:ext cx="4441188" cy="271236"/>
          </a:xfrm>
        </p:spPr>
        <p:txBody>
          <a:bodyPr/>
          <a:lstStyle/>
          <a:p>
            <a:r>
              <a:rPr lang="en-US" sz="1800" dirty="0"/>
              <a:t>Data contains houses priced above 1 million</a:t>
            </a:r>
          </a:p>
        </p:txBody>
      </p:sp>
      <p:sp>
        <p:nvSpPr>
          <p:cNvPr id="19" name="Title 1">
            <a:extLst>
              <a:ext uri="{FF2B5EF4-FFF2-40B4-BE49-F238E27FC236}">
                <a16:creationId xmlns:a16="http://schemas.microsoft.com/office/drawing/2014/main" id="{3FBBEEFA-E283-D1D6-B4BC-40FD7ED7834E}"/>
              </a:ext>
            </a:extLst>
          </p:cNvPr>
          <p:cNvSpPr txBox="1">
            <a:spLocks/>
          </p:cNvSpPr>
          <p:nvPr/>
        </p:nvSpPr>
        <p:spPr>
          <a:xfrm>
            <a:off x="6375401" y="5041900"/>
            <a:ext cx="5816598" cy="419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1600" dirty="0"/>
              <a:t>We expect that increases in area would lead to increases in price</a:t>
            </a:r>
          </a:p>
        </p:txBody>
      </p:sp>
      <p:sp>
        <p:nvSpPr>
          <p:cNvPr id="20" name="AutoShape 2">
            <a:extLst>
              <a:ext uri="{FF2B5EF4-FFF2-40B4-BE49-F238E27FC236}">
                <a16:creationId xmlns:a16="http://schemas.microsoft.com/office/drawing/2014/main" id="{B5FF7222-982E-4AF1-8A0B-7F758364D9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22" descr="Chart, histogram&#10;&#10;Description automatically generated">
            <a:extLst>
              <a:ext uri="{FF2B5EF4-FFF2-40B4-BE49-F238E27FC236}">
                <a16:creationId xmlns:a16="http://schemas.microsoft.com/office/drawing/2014/main" id="{6B05EF1F-591C-8353-DA85-B40B85BBAD3B}"/>
              </a:ext>
            </a:extLst>
          </p:cNvPr>
          <p:cNvPicPr>
            <a:picLocks noChangeAspect="1"/>
          </p:cNvPicPr>
          <p:nvPr/>
        </p:nvPicPr>
        <p:blipFill>
          <a:blip r:embed="rId2"/>
          <a:stretch>
            <a:fillRect/>
          </a:stretch>
        </p:blipFill>
        <p:spPr>
          <a:xfrm>
            <a:off x="0" y="1273278"/>
            <a:ext cx="5943600" cy="3770022"/>
          </a:xfrm>
          <a:prstGeom prst="rect">
            <a:avLst/>
          </a:prstGeom>
        </p:spPr>
      </p:pic>
      <p:pic>
        <p:nvPicPr>
          <p:cNvPr id="25" name="Picture 24" descr="Chart, histogram&#10;&#10;Description automatically generated">
            <a:extLst>
              <a:ext uri="{FF2B5EF4-FFF2-40B4-BE49-F238E27FC236}">
                <a16:creationId xmlns:a16="http://schemas.microsoft.com/office/drawing/2014/main" id="{F9F393F5-EC2B-DE1B-4283-97CFD2907DFF}"/>
              </a:ext>
            </a:extLst>
          </p:cNvPr>
          <p:cNvPicPr>
            <a:picLocks noChangeAspect="1"/>
          </p:cNvPicPr>
          <p:nvPr/>
        </p:nvPicPr>
        <p:blipFill>
          <a:blip r:embed="rId3"/>
          <a:stretch>
            <a:fillRect/>
          </a:stretch>
        </p:blipFill>
        <p:spPr>
          <a:xfrm>
            <a:off x="6385962" y="1273278"/>
            <a:ext cx="5816599" cy="3770022"/>
          </a:xfrm>
          <a:prstGeom prst="rect">
            <a:avLst/>
          </a:prstGeom>
        </p:spPr>
      </p:pic>
    </p:spTree>
    <p:extLst>
      <p:ext uri="{BB962C8B-B14F-4D97-AF65-F5344CB8AC3E}">
        <p14:creationId xmlns:p14="http://schemas.microsoft.com/office/powerpoint/2010/main" val="341341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schematic&#10;&#10;Description automatically generated">
            <a:extLst>
              <a:ext uri="{FF2B5EF4-FFF2-40B4-BE49-F238E27FC236}">
                <a16:creationId xmlns:a16="http://schemas.microsoft.com/office/drawing/2014/main" id="{E50975BE-6354-D085-A5CB-2A2F8477A53E}"/>
              </a:ext>
            </a:extLst>
          </p:cNvPr>
          <p:cNvPicPr>
            <a:picLocks noChangeAspect="1"/>
          </p:cNvPicPr>
          <p:nvPr/>
        </p:nvPicPr>
        <p:blipFill>
          <a:blip r:embed="rId2"/>
          <a:stretch>
            <a:fillRect/>
          </a:stretch>
        </p:blipFill>
        <p:spPr>
          <a:xfrm>
            <a:off x="1" y="1242907"/>
            <a:ext cx="5575300" cy="4103793"/>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81D9BB0F-083B-DB6C-B91E-3421A412ED68}"/>
              </a:ext>
            </a:extLst>
          </p:cNvPr>
          <p:cNvPicPr>
            <a:picLocks noChangeAspect="1"/>
          </p:cNvPicPr>
          <p:nvPr/>
        </p:nvPicPr>
        <p:blipFill>
          <a:blip r:embed="rId3"/>
          <a:stretch>
            <a:fillRect/>
          </a:stretch>
        </p:blipFill>
        <p:spPr>
          <a:xfrm>
            <a:off x="6096000" y="1242907"/>
            <a:ext cx="6096000" cy="4103793"/>
          </a:xfrm>
          <a:prstGeom prst="rect">
            <a:avLst/>
          </a:prstGeom>
        </p:spPr>
      </p:pic>
      <p:sp>
        <p:nvSpPr>
          <p:cNvPr id="7" name="TextBox 6">
            <a:extLst>
              <a:ext uri="{FF2B5EF4-FFF2-40B4-BE49-F238E27FC236}">
                <a16:creationId xmlns:a16="http://schemas.microsoft.com/office/drawing/2014/main" id="{65247956-AA6E-E09B-7133-56775AB894F5}"/>
              </a:ext>
            </a:extLst>
          </p:cNvPr>
          <p:cNvSpPr txBox="1"/>
          <p:nvPr/>
        </p:nvSpPr>
        <p:spPr>
          <a:xfrm>
            <a:off x="3084823" y="546100"/>
            <a:ext cx="6022354" cy="369332"/>
          </a:xfrm>
          <a:prstGeom prst="rect">
            <a:avLst/>
          </a:prstGeom>
        </p:spPr>
        <p:txBody>
          <a:bodyPr wrap="non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Box plots of nominal and ordinal categorical variables </a:t>
            </a:r>
          </a:p>
        </p:txBody>
      </p:sp>
    </p:spTree>
    <p:extLst>
      <p:ext uri="{BB962C8B-B14F-4D97-AF65-F5344CB8AC3E}">
        <p14:creationId xmlns:p14="http://schemas.microsoft.com/office/powerpoint/2010/main" val="5616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Methodology</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Assessed</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noProof="0" dirty="0"/>
              <a:t>545 records and determined multiple linear regression model was appropriate</a:t>
            </a:r>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Examined</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noProof="0" dirty="0"/>
              <a:t>Predictors to evaluated how they might affect the response variable (price)</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Preparation</a:t>
            </a:r>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pPr marL="285750" indent="-285750">
              <a:buFont typeface="Arial" panose="020B0604020202020204" pitchFamily="34" charset="0"/>
              <a:buChar char="•"/>
            </a:pPr>
            <a:r>
              <a:rPr lang="en-US" altLang="zh-CN" dirty="0"/>
              <a:t>Split our data into a training and evaluation set</a:t>
            </a:r>
          </a:p>
          <a:p>
            <a:pPr marL="285750" indent="-285750">
              <a:buFont typeface="Arial" panose="020B0604020202020204" pitchFamily="34" charset="0"/>
              <a:buChar char="•"/>
            </a:pPr>
            <a:r>
              <a:rPr lang="en-US" altLang="zh-CN" dirty="0"/>
              <a:t>Created dummy variables</a:t>
            </a:r>
          </a:p>
          <a:p>
            <a:endParaRPr lang="zh-CN" alt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280284"/>
            <a:ext cx="1877575" cy="506399"/>
          </a:xfrm>
        </p:spPr>
        <p:txBody>
          <a:bodyPr/>
          <a:lstStyle/>
          <a:p>
            <a:r>
              <a:rPr lang="en-US" dirty="0"/>
              <a:t>Model Building</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a:xfrm>
            <a:off x="7501941" y="4857168"/>
            <a:ext cx="1877575" cy="506399"/>
          </a:xfrm>
        </p:spPr>
        <p:txBody>
          <a:bodyPr/>
          <a:lstStyle/>
          <a:p>
            <a:pPr marL="285750" indent="-285750">
              <a:buFont typeface="Arial" panose="020B0604020202020204" pitchFamily="34" charset="0"/>
              <a:buChar char="•"/>
            </a:pPr>
            <a:r>
              <a:rPr lang="en-US" altLang="zh-CN" dirty="0"/>
              <a:t>Linear model against the full data</a:t>
            </a:r>
          </a:p>
          <a:p>
            <a:pPr marL="285750" indent="-285750">
              <a:buFont typeface="Arial" panose="020B0604020202020204" pitchFamily="34" charset="0"/>
              <a:buChar char="•"/>
            </a:pPr>
            <a:r>
              <a:rPr lang="en-US" altLang="zh-CN" dirty="0"/>
              <a:t>Stepwise to reduce the predictor</a:t>
            </a:r>
          </a:p>
          <a:p>
            <a:endParaRPr lang="zh-CN" altLang="en-US"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636394" y="2002248"/>
            <a:ext cx="1877575" cy="506399"/>
          </a:xfrm>
        </p:spPr>
        <p:txBody>
          <a:bodyPr/>
          <a:lstStyle/>
          <a:p>
            <a:r>
              <a:rPr lang="en-US" dirty="0"/>
              <a:t>Evaluation</a:t>
            </a:r>
          </a:p>
        </p:txBody>
      </p:sp>
      <p:sp>
        <p:nvSpPr>
          <p:cNvPr id="25" name="文本占位符 24">
            <a:extLst>
              <a:ext uri="{FF2B5EF4-FFF2-40B4-BE49-F238E27FC236}">
                <a16:creationId xmlns:a16="http://schemas.microsoft.com/office/drawing/2014/main" id="{5140B95D-A59E-4E6C-BF07-5DD5E0E818A0}"/>
              </a:ext>
            </a:extLst>
          </p:cNvPr>
          <p:cNvSpPr>
            <a:spLocks noGrp="1"/>
          </p:cNvSpPr>
          <p:nvPr>
            <p:ph type="body" sz="quarter" idx="45"/>
          </p:nvPr>
        </p:nvSpPr>
        <p:spPr>
          <a:xfrm>
            <a:off x="8636394" y="2585468"/>
            <a:ext cx="1877575" cy="506399"/>
          </a:xfrm>
        </p:spPr>
        <p:txBody>
          <a:bodyPr/>
          <a:lstStyle/>
          <a:p>
            <a:pPr marL="285750" indent="-285750">
              <a:buFont typeface="Arial" panose="020B0604020202020204" pitchFamily="34" charset="0"/>
              <a:buChar char="•"/>
            </a:pPr>
            <a:r>
              <a:rPr lang="en-US" altLang="zh-CN" dirty="0"/>
              <a:t>Normal of residuals</a:t>
            </a:r>
          </a:p>
          <a:p>
            <a:pPr marL="285750" indent="-285750">
              <a:buFont typeface="Arial" panose="020B0604020202020204" pitchFamily="34" charset="0"/>
              <a:buChar char="•"/>
            </a:pPr>
            <a:r>
              <a:rPr lang="en-US" altLang="zh-CN" dirty="0"/>
              <a:t>Homoscedasticity of residuals</a:t>
            </a:r>
          </a:p>
          <a:p>
            <a:pPr marL="285750" indent="-285750">
              <a:buFont typeface="Arial" panose="020B0604020202020204" pitchFamily="34" charset="0"/>
              <a:buChar char="•"/>
            </a:pPr>
            <a:r>
              <a:rPr lang="en-US" altLang="zh-CN" dirty="0"/>
              <a:t>Independence of predictors</a:t>
            </a:r>
          </a:p>
          <a:p>
            <a:pPr marL="285750" indent="-285750">
              <a:buFont typeface="Arial" panose="020B0604020202020204" pitchFamily="34" charset="0"/>
              <a:buChar char="•"/>
            </a:pPr>
            <a:r>
              <a:rPr lang="en-US" altLang="zh-CN" dirty="0"/>
              <a:t>Linearity of fit</a:t>
            </a:r>
            <a:endParaRPr lang="zh-CN" alt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Methodology</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Evaluate Normality</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dirty="0"/>
              <a:t>Used Shapiro test</a:t>
            </a:r>
            <a:endParaRPr lang="en-US" altLang="zh-CN" noProof="0" dirty="0"/>
          </a:p>
          <a:p>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355643"/>
            <a:ext cx="1979916" cy="506399"/>
          </a:xfrm>
        </p:spPr>
        <p:txBody>
          <a:bodyPr/>
          <a:lstStyle/>
          <a:p>
            <a:r>
              <a:rPr lang="en-US" dirty="0"/>
              <a:t>Evaluate Homoscedasticity</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dirty="0"/>
              <a:t>Used Breusch-Pagan test</a:t>
            </a:r>
            <a:endParaRPr lang="en-US" altLang="zh-CN" noProof="0" dirty="0"/>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Evaluate </a:t>
            </a:r>
            <a:r>
              <a:rPr lang="en-US" dirty="0" err="1"/>
              <a:t>Colinearity</a:t>
            </a:r>
            <a:endParaRPr lang="en-US" dirty="0"/>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r>
              <a:rPr lang="en-US" altLang="zh-CN" noProof="0" dirty="0"/>
              <a:t>Looked into variance inflation factors (VIFs)</a:t>
            </a:r>
            <a:endParaRPr lang="zh-CN" alt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371402"/>
            <a:ext cx="1877575" cy="506399"/>
          </a:xfrm>
        </p:spPr>
        <p:txBody>
          <a:bodyPr/>
          <a:lstStyle/>
          <a:p>
            <a:r>
              <a:rPr lang="en-US" dirty="0"/>
              <a:t>Evaluate Outliers</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a:xfrm>
            <a:off x="7501941" y="5123561"/>
            <a:ext cx="1877575" cy="506399"/>
          </a:xfrm>
        </p:spPr>
        <p:txBody>
          <a:bodyPr/>
          <a:lstStyle/>
          <a:p>
            <a:pPr rtl="0">
              <a:spcBef>
                <a:spcPts val="0"/>
              </a:spcBef>
              <a:spcAft>
                <a:spcPts val="0"/>
              </a:spcAft>
            </a:pPr>
            <a:r>
              <a:rPr lang="en-US" altLang="zh-CN" dirty="0"/>
              <a:t>Looked at hat values and compare them to a cutoff point</a:t>
            </a:r>
          </a:p>
          <a:p>
            <a:br>
              <a:rPr lang="en-US" dirty="0"/>
            </a:br>
            <a:endParaRPr lang="zh-CN" altLang="en-US"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734718" y="2783629"/>
            <a:ext cx="1877575" cy="506399"/>
          </a:xfrm>
        </p:spPr>
        <p:txBody>
          <a:bodyPr/>
          <a:lstStyle/>
          <a:p>
            <a:r>
              <a:rPr lang="en-US" dirty="0"/>
              <a:t>Results…</a:t>
            </a: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3844618544"/>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主题​​</Template>
  <TotalTime>683</TotalTime>
  <Words>573</Words>
  <Application>Microsoft Macintosh PowerPoint</Application>
  <PresentationFormat>Widescreen</PresentationFormat>
  <Paragraphs>96</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等线</vt:lpstr>
      <vt:lpstr>Abadi</vt:lpstr>
      <vt:lpstr>Arial</vt:lpstr>
      <vt:lpstr>Calibri</vt:lpstr>
      <vt:lpstr>Posterama</vt:lpstr>
      <vt:lpstr>Posterama Text Black</vt:lpstr>
      <vt:lpstr>Posterama Text SemiBold</vt:lpstr>
      <vt:lpstr>Office 主题​​</vt:lpstr>
      <vt:lpstr>House Price Prediction</vt:lpstr>
      <vt:lpstr>Agenda</vt:lpstr>
      <vt:lpstr>Introduction</vt:lpstr>
      <vt:lpstr>A little more about our data</vt:lpstr>
      <vt:lpstr>PowerPoint Presentation</vt:lpstr>
      <vt:lpstr>Data contains houses priced above 1 million</vt:lpstr>
      <vt:lpstr>PowerPoint Presentation</vt:lpstr>
      <vt:lpstr>Methodology</vt:lpstr>
      <vt:lpstr>Methodology</vt:lpstr>
      <vt:lpstr>Results of Model</vt:lpstr>
      <vt:lpstr>Results of Model</vt:lpstr>
      <vt:lpstr>Results of Model</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Leticia Salazar</dc:creator>
  <cp:lastModifiedBy>Leticia Salazar</cp:lastModifiedBy>
  <cp:revision>3</cp:revision>
  <dcterms:created xsi:type="dcterms:W3CDTF">2022-11-28T18:42:25Z</dcterms:created>
  <dcterms:modified xsi:type="dcterms:W3CDTF">2022-12-07T02:39:40Z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