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handoutMasterIdLst>
    <p:handoutMasterId r:id="rId20"/>
  </p:handoutMasterIdLst>
  <p:sldIdLst>
    <p:sldId id="292" r:id="rId5"/>
    <p:sldId id="275" r:id="rId6"/>
    <p:sldId id="276" r:id="rId7"/>
    <p:sldId id="300" r:id="rId8"/>
    <p:sldId id="302" r:id="rId9"/>
    <p:sldId id="297" r:id="rId10"/>
    <p:sldId id="303" r:id="rId11"/>
    <p:sldId id="285" r:id="rId12"/>
    <p:sldId id="296" r:id="rId13"/>
    <p:sldId id="295" r:id="rId14"/>
    <p:sldId id="304" r:id="rId15"/>
    <p:sldId id="298" r:id="rId16"/>
    <p:sldId id="288" r:id="rId17"/>
    <p:sldId id="289"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446992"/>
    <a:srgbClr val="AEC2D8"/>
    <a:srgbClr val="98432A"/>
    <a:srgbClr val="D84400"/>
    <a:srgbClr val="44678D"/>
    <a:srgbClr val="263E5A"/>
    <a:srgbClr val="D6E0EB"/>
    <a:srgbClr val="728DAB"/>
    <a:srgbClr val="C95B3A"/>
    <a:srgbClr val="2D4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466" autoAdjust="0"/>
    <p:restoredTop sz="96327"/>
  </p:normalViewPr>
  <p:slideViewPr>
    <p:cSldViewPr snapToGrid="0" showGuides="1">
      <p:cViewPr>
        <p:scale>
          <a:sx n="100" d="100"/>
          <a:sy n="100" d="100"/>
        </p:scale>
        <p:origin x="368" y="1352"/>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13766"/>
    </p:cViewPr>
  </p:sorterViewPr>
  <p:notesViewPr>
    <p:cSldViewPr snapToGrid="0">
      <p:cViewPr varScale="1">
        <p:scale>
          <a:sx n="122" d="100"/>
          <a:sy n="122" d="100"/>
        </p:scale>
        <p:origin x="6040"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12/6/22</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B40C3B-E28A-4854-8EDA-E7F8F6F6FFEF}" type="datetimeFigureOut">
              <a:rPr lang="zh-CN" altLang="en-US" smtClean="0"/>
              <a:t>2022/12/6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7105BD-6D6F-49DB-9DE4-D4A6452D7E5F}" type="slidenum">
              <a:rPr lang="zh-CN" altLang="en-US" smtClean="0"/>
              <a:t>‹#›</a:t>
            </a:fld>
            <a:endParaRPr lang="zh-CN" alt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10</a:t>
            </a:fld>
            <a:endParaRPr lang="zh-CN" altLang="en-US"/>
          </a:p>
        </p:txBody>
      </p:sp>
    </p:spTree>
    <p:extLst>
      <p:ext uri="{BB962C8B-B14F-4D97-AF65-F5344CB8AC3E}">
        <p14:creationId xmlns:p14="http://schemas.microsoft.com/office/powerpoint/2010/main" val="24243314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11</a:t>
            </a:fld>
            <a:endParaRPr lang="zh-CN" altLang="en-US"/>
          </a:p>
        </p:txBody>
      </p:sp>
    </p:spTree>
    <p:extLst>
      <p:ext uri="{BB962C8B-B14F-4D97-AF65-F5344CB8AC3E}">
        <p14:creationId xmlns:p14="http://schemas.microsoft.com/office/powerpoint/2010/main" val="5984394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3">
            <a:alpha val="2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accent6"/>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3"/>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a:t>Presentation title</a:t>
            </a:r>
            <a:endParaRPr lang="en-US" noProof="0" dirty="0"/>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solidFill>
                  <a:schemeClr val="accent6"/>
                </a:solidFil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lvl1pPr>
              <a:defRPr>
                <a:solidFill>
                  <a:schemeClr val="accent6"/>
                </a:solidFill>
              </a:defRPr>
            </a:lvl1pPr>
          </a:lstStyle>
          <a:p>
            <a:r>
              <a:rPr lang="en-US"/>
              <a:t>Presentation title</a:t>
            </a:r>
            <a:endParaRPr lang="en-US" dirty="0"/>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lvl1pPr>
              <a:defRPr>
                <a:solidFill>
                  <a:schemeClr val="accent6"/>
                </a:solidFill>
              </a:defRPr>
            </a:lvl1p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noFill/>
          </a:ln>
        </p:spPr>
        <p:txBody>
          <a:bodyPr anchor="ctr">
            <a:noAutofit/>
          </a:bodyPr>
          <a:lstStyle>
            <a:lvl1pPr marL="0" indent="0" algn="ctr">
              <a:buNone/>
              <a:defRPr>
                <a:solidFill>
                  <a:schemeClr val="accent6"/>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08725"/>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lvl1pP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lvl1pPr>
              <a:defRPr>
                <a:solidFill>
                  <a:schemeClr val="accent6"/>
                </a:solidFill>
              </a:defRPr>
            </a:lvl1pPr>
          </a:lstStyle>
          <a:p>
            <a:r>
              <a:rPr lang="en-US"/>
              <a:t>Click to edit Master title style</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a:xfrm>
            <a:off x="484632" y="6217920"/>
            <a:ext cx="4114800" cy="365125"/>
          </a:xfrm>
        </p:spPr>
        <p:txBody>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a:xfrm>
            <a:off x="11194169" y="6217920"/>
            <a:ext cx="458592" cy="365125"/>
          </a:xfrm>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lvl1pPr>
              <a:defRPr>
                <a:solidFill>
                  <a:schemeClr val="accent6"/>
                </a:solidFill>
              </a:defRPr>
            </a:lvl1p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solidFill>
                  <a:schemeClr val="accent6"/>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lvl1pPr>
              <a:defRPr>
                <a:solidFill>
                  <a:schemeClr val="accent6"/>
                </a:solidFill>
              </a:defRPr>
            </a:lvl1pPr>
          </a:lstStyle>
          <a:p>
            <a:r>
              <a:rPr lang="en-US"/>
              <a:t>Presentation title</a:t>
            </a:r>
            <a:endParaRPr lang="en-US" dirty="0"/>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lvl1pPr>
              <a:defRPr>
                <a:solidFill>
                  <a:schemeClr val="accent6"/>
                </a:solidFill>
              </a:defRPr>
            </a:lvl1p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solidFill>
                  <a:schemeClr val="accent6"/>
                </a:solidFill>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lvl1pPr>
              <a:defRPr>
                <a:solidFill>
                  <a:schemeClr val="accent6"/>
                </a:solidFill>
              </a:defRPr>
            </a:lvl1p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accent6"/>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lvl1pPr>
              <a:defRPr>
                <a:solidFill>
                  <a:schemeClr val="accent6"/>
                </a:solidFill>
              </a:defRPr>
            </a:lvl1p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accent6"/>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dirty="0"/>
              <a:t>Click to edit </a:t>
            </a:r>
            <a:r>
              <a:rPr lang="en-US" altLang="zh-CN" dirty="0"/>
              <a:t>Text</a:t>
            </a:r>
            <a:r>
              <a:rPr lang="zh-CN" altLang="en-US" dirty="0"/>
              <a:t> </a:t>
            </a:r>
            <a:r>
              <a:rPr lang="en-US"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4"/>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20000"/>
              <a:lumOff val="8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a:t>Presentation title</a:t>
            </a:r>
            <a:endParaRPr lang="en-US" noProof="0" dirty="0"/>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lvl1pPr>
              <a:defRPr>
                <a:solidFill>
                  <a:schemeClr val="accent6"/>
                </a:solidFill>
              </a:defRPr>
            </a:lvl1p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39" name="文本占位符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alpha val="20000"/>
          </a:schemeClr>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accent6"/>
                </a:solidFill>
                <a:latin typeface="+mn-lt"/>
              </a:defRPr>
            </a:lvl1pPr>
          </a:lstStyle>
          <a:p>
            <a:fld id="{47FEACEE-25B4-4A2D-B147-27296E36371D}" type="slidenum">
              <a:rPr lang="en-US" altLang="zh-CN" smtClean="0"/>
              <a:pPr/>
              <a:t>‹#›</a:t>
            </a:fld>
            <a:endParaRPr lang="en-US" altLang="zh-CN"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accent6"/>
                </a:solidFill>
                <a:latin typeface="+mn-lt"/>
              </a:defRPr>
            </a:lvl1pPr>
          </a:lstStyle>
          <a:p>
            <a:r>
              <a:rPr lang="en-US"/>
              <a:t>Presentation title</a:t>
            </a:r>
            <a:endParaRPr lang="en-US" dirty="0"/>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hdr="0" dt="0"/>
  <p:txStyles>
    <p:title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4.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g"/><Relationship Id="rId1" Type="http://schemas.openxmlformats.org/officeDocument/2006/relationships/slideLayout" Target="../slideLayouts/slideLayout16.xml"/><Relationship Id="rId5" Type="http://schemas.openxmlformats.org/officeDocument/2006/relationships/image" Target="../media/image23.png"/><Relationship Id="rId4" Type="http://schemas.openxmlformats.org/officeDocument/2006/relationships/image" Target="../media/image2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8.xml"/><Relationship Id="rId5" Type="http://schemas.openxmlformats.org/officeDocument/2006/relationships/image" Target="../media/image6.jpe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p:txBody>
          <a:bodyPr/>
          <a:lstStyle/>
          <a:p>
            <a:r>
              <a:rPr lang="en-US" dirty="0"/>
              <a:t>House Price Prediction</a:t>
            </a:r>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1601366" y="4172083"/>
            <a:ext cx="3318504" cy="1037373"/>
          </a:xfrm>
        </p:spPr>
        <p:txBody>
          <a:bodyPr/>
          <a:lstStyle/>
          <a:p>
            <a:r>
              <a:rPr lang="en-US" dirty="0"/>
              <a:t>Group 2: William Aiken, Donald Butler, Michael Ippolito, Bharani </a:t>
            </a:r>
            <a:r>
              <a:rPr lang="en-US" dirty="0" err="1"/>
              <a:t>Nittala</a:t>
            </a:r>
            <a:r>
              <a:rPr lang="en-US" dirty="0"/>
              <a:t>, and Leticia Salazar</a:t>
            </a:r>
          </a:p>
        </p:txBody>
      </p:sp>
      <p:pic>
        <p:nvPicPr>
          <p:cNvPr id="30" name="Picture placeholder 29">
            <a:extLst>
              <a:ext uri="{FF2B5EF4-FFF2-40B4-BE49-F238E27FC236}">
                <a16:creationId xmlns:a16="http://schemas.microsoft.com/office/drawing/2014/main" id="{18C88B4D-F554-49C2-A23C-DFE94D4C835B}"/>
              </a:ext>
            </a:extLst>
          </p:cNvPr>
          <p:cNvPicPr>
            <a:picLocks noGrp="1" noChangeAspect="1"/>
          </p:cNvPicPr>
          <p:nvPr>
            <p:ph type="pic" sz="quarter" idx="47"/>
          </p:nvPr>
        </p:nvPicPr>
        <p:blipFill>
          <a:blip r:embed="rId2"/>
          <a:srcRect l="25544" r="25544"/>
          <a:stretch/>
        </p:blipFill>
        <p:spPr>
          <a:xfrm>
            <a:off x="6742557" y="821836"/>
            <a:ext cx="4405503" cy="5066346"/>
          </a:xfrm>
        </p:spPr>
      </p:pic>
      <p:sp>
        <p:nvSpPr>
          <p:cNvPr id="10" name="Freeform: Shape 11">
            <a:extLst>
              <a:ext uri="{FF2B5EF4-FFF2-40B4-BE49-F238E27FC236}">
                <a16:creationId xmlns:a16="http://schemas.microsoft.com/office/drawing/2014/main" id="{01A79B69-242C-3AEB-4A42-7A606A54C63A}"/>
              </a:ext>
              <a:ext uri="{C183D7F6-B498-43B3-948B-1728B52AA6E4}">
                <adec:decorative xmlns:adec="http://schemas.microsoft.com/office/drawing/2017/decorative" val="1"/>
              </a:ext>
            </a:extLst>
          </p:cNvPr>
          <p:cNvSpPr/>
          <p:nvPr/>
        </p:nvSpPr>
        <p:spPr>
          <a:xfrm>
            <a:off x="9857505" y="838985"/>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chemeClr val="tx2">
                <a:lumMod val="50000"/>
                <a:lumOff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14" name="Freeform: Shape 11">
            <a:extLst>
              <a:ext uri="{FF2B5EF4-FFF2-40B4-BE49-F238E27FC236}">
                <a16:creationId xmlns:a16="http://schemas.microsoft.com/office/drawing/2014/main" id="{E5D4DE6D-89C8-6FFF-287D-3F3BAD416CA1}"/>
              </a:ext>
              <a:ext uri="{C183D7F6-B498-43B3-948B-1728B52AA6E4}">
                <adec:decorative xmlns:adec="http://schemas.microsoft.com/office/drawing/2017/decorative" val="1"/>
              </a:ext>
            </a:extLst>
          </p:cNvPr>
          <p:cNvSpPr/>
          <p:nvPr/>
        </p:nvSpPr>
        <p:spPr>
          <a:xfrm>
            <a:off x="5974436" y="3694919"/>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898447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21E73BA-53B9-C0C1-476A-00736A64AB79}"/>
              </a:ext>
            </a:extLst>
          </p:cNvPr>
          <p:cNvSpPr>
            <a:spLocks noGrp="1"/>
          </p:cNvSpPr>
          <p:nvPr>
            <p:ph type="title"/>
          </p:nvPr>
        </p:nvSpPr>
        <p:spPr/>
        <p:txBody>
          <a:bodyPr/>
          <a:lstStyle/>
          <a:p>
            <a:r>
              <a:rPr lang="en-US" dirty="0"/>
              <a:t>Results of Model</a:t>
            </a:r>
          </a:p>
        </p:txBody>
      </p:sp>
      <p:sp>
        <p:nvSpPr>
          <p:cNvPr id="9" name="Text Placeholder 8">
            <a:extLst>
              <a:ext uri="{FF2B5EF4-FFF2-40B4-BE49-F238E27FC236}">
                <a16:creationId xmlns:a16="http://schemas.microsoft.com/office/drawing/2014/main" id="{FA96FE97-5E27-FC36-5E3A-511A31E6C789}"/>
              </a:ext>
            </a:extLst>
          </p:cNvPr>
          <p:cNvSpPr>
            <a:spLocks noGrp="1"/>
          </p:cNvSpPr>
          <p:nvPr>
            <p:ph type="body" sz="quarter" idx="27"/>
          </p:nvPr>
        </p:nvSpPr>
        <p:spPr>
          <a:xfrm>
            <a:off x="104256" y="3662974"/>
            <a:ext cx="5162709" cy="420683"/>
          </a:xfrm>
        </p:spPr>
        <p:txBody>
          <a:bodyPr/>
          <a:lstStyle/>
          <a:p>
            <a:r>
              <a:rPr lang="en-US" dirty="0"/>
              <a:t>Our model showed:</a:t>
            </a:r>
          </a:p>
        </p:txBody>
      </p:sp>
      <p:sp>
        <p:nvSpPr>
          <p:cNvPr id="10" name="Text Placeholder 9">
            <a:extLst>
              <a:ext uri="{FF2B5EF4-FFF2-40B4-BE49-F238E27FC236}">
                <a16:creationId xmlns:a16="http://schemas.microsoft.com/office/drawing/2014/main" id="{4CE5DE1C-24E7-3841-9376-89E91B4A4762}"/>
              </a:ext>
            </a:extLst>
          </p:cNvPr>
          <p:cNvSpPr>
            <a:spLocks noGrp="1"/>
          </p:cNvSpPr>
          <p:nvPr>
            <p:ph type="body" sz="quarter" idx="28"/>
          </p:nvPr>
        </p:nvSpPr>
        <p:spPr>
          <a:xfrm>
            <a:off x="104255" y="4106807"/>
            <a:ext cx="5162709" cy="743189"/>
          </a:xfrm>
        </p:spPr>
        <p:txBody>
          <a:bodyPr/>
          <a:lstStyle/>
          <a:p>
            <a:pPr marL="285750" indent="-285750">
              <a:buFont typeface="Arial" panose="020B0604020202020204" pitchFamily="34" charset="0"/>
              <a:buChar char="•"/>
            </a:pPr>
            <a:r>
              <a:rPr lang="en-US" altLang="zh-CN" dirty="0"/>
              <a:t>Residuals were heteroscedastic</a:t>
            </a:r>
          </a:p>
          <a:p>
            <a:pPr marL="285750" indent="-285750">
              <a:buFont typeface="Arial" panose="020B0604020202020204" pitchFamily="34" charset="0"/>
              <a:buChar char="•"/>
            </a:pPr>
            <a:r>
              <a:rPr lang="en-US" altLang="zh-CN" dirty="0"/>
              <a:t>Not normally distributed</a:t>
            </a:r>
            <a:endParaRPr lang="zh-CN" altLang="en-US" dirty="0"/>
          </a:p>
        </p:txBody>
      </p:sp>
      <p:sp>
        <p:nvSpPr>
          <p:cNvPr id="5" name="Slide Number Placeholder 4">
            <a:extLst>
              <a:ext uri="{FF2B5EF4-FFF2-40B4-BE49-F238E27FC236}">
                <a16:creationId xmlns:a16="http://schemas.microsoft.com/office/drawing/2014/main" id="{FD96C503-BABC-632E-06CA-12C8474920EB}"/>
              </a:ext>
            </a:extLst>
          </p:cNvPr>
          <p:cNvSpPr>
            <a:spLocks noGrp="1"/>
          </p:cNvSpPr>
          <p:nvPr>
            <p:ph type="sldNum" sz="quarter" idx="40"/>
          </p:nvPr>
        </p:nvSpPr>
        <p:spPr/>
        <p:txBody>
          <a:bodyPr/>
          <a:lstStyle/>
          <a:p>
            <a:fld id="{47FEACEE-25B4-4A2D-B147-27296E36371D}" type="slidenum">
              <a:rPr lang="en-US" altLang="zh-CN" smtClean="0"/>
              <a:pPr/>
              <a:t>10</a:t>
            </a:fld>
            <a:endParaRPr lang="en-US" altLang="zh-CN" dirty="0"/>
          </a:p>
        </p:txBody>
      </p:sp>
      <p:pic>
        <p:nvPicPr>
          <p:cNvPr id="26" name="Picture 25" descr="Chart, scatter chart&#10;&#10;Description automatically generated">
            <a:extLst>
              <a:ext uri="{FF2B5EF4-FFF2-40B4-BE49-F238E27FC236}">
                <a16:creationId xmlns:a16="http://schemas.microsoft.com/office/drawing/2014/main" id="{3D675BAC-F382-6E1B-BAD4-C92D2ADF2B17}"/>
              </a:ext>
            </a:extLst>
          </p:cNvPr>
          <p:cNvPicPr>
            <a:picLocks noChangeAspect="1"/>
          </p:cNvPicPr>
          <p:nvPr/>
        </p:nvPicPr>
        <p:blipFill>
          <a:blip r:embed="rId3"/>
          <a:stretch>
            <a:fillRect/>
          </a:stretch>
        </p:blipFill>
        <p:spPr>
          <a:xfrm>
            <a:off x="7460118" y="2884"/>
            <a:ext cx="4386311" cy="2704892"/>
          </a:xfrm>
          <a:prstGeom prst="rect">
            <a:avLst/>
          </a:prstGeom>
        </p:spPr>
      </p:pic>
      <p:pic>
        <p:nvPicPr>
          <p:cNvPr id="28" name="Picture 27" descr="Chart, scatter chart&#10;&#10;Description automatically generated">
            <a:extLst>
              <a:ext uri="{FF2B5EF4-FFF2-40B4-BE49-F238E27FC236}">
                <a16:creationId xmlns:a16="http://schemas.microsoft.com/office/drawing/2014/main" id="{7381D532-6644-3911-2051-1E6724355C84}"/>
              </a:ext>
            </a:extLst>
          </p:cNvPr>
          <p:cNvPicPr>
            <a:picLocks noChangeAspect="1"/>
          </p:cNvPicPr>
          <p:nvPr/>
        </p:nvPicPr>
        <p:blipFill>
          <a:blip r:embed="rId4"/>
          <a:stretch>
            <a:fillRect/>
          </a:stretch>
        </p:blipFill>
        <p:spPr>
          <a:xfrm>
            <a:off x="3073808" y="1971384"/>
            <a:ext cx="4386311" cy="2704892"/>
          </a:xfrm>
          <a:prstGeom prst="rect">
            <a:avLst/>
          </a:prstGeom>
        </p:spPr>
      </p:pic>
      <p:pic>
        <p:nvPicPr>
          <p:cNvPr id="29" name="Picture 28" descr="Chart, scatter chart&#10;&#10;Description automatically generated">
            <a:extLst>
              <a:ext uri="{FF2B5EF4-FFF2-40B4-BE49-F238E27FC236}">
                <a16:creationId xmlns:a16="http://schemas.microsoft.com/office/drawing/2014/main" id="{99388827-A3CC-FD6F-EC8C-C606173EA73D}"/>
              </a:ext>
            </a:extLst>
          </p:cNvPr>
          <p:cNvPicPr>
            <a:picLocks noChangeAspect="1"/>
          </p:cNvPicPr>
          <p:nvPr/>
        </p:nvPicPr>
        <p:blipFill>
          <a:blip r:embed="rId5"/>
          <a:stretch>
            <a:fillRect/>
          </a:stretch>
        </p:blipFill>
        <p:spPr>
          <a:xfrm>
            <a:off x="7460119" y="4041991"/>
            <a:ext cx="4386311" cy="2704892"/>
          </a:xfrm>
          <a:prstGeom prst="rect">
            <a:avLst/>
          </a:prstGeom>
        </p:spPr>
      </p:pic>
    </p:spTree>
    <p:extLst>
      <p:ext uri="{BB962C8B-B14F-4D97-AF65-F5344CB8AC3E}">
        <p14:creationId xmlns:p14="http://schemas.microsoft.com/office/powerpoint/2010/main" val="2519727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21E73BA-53B9-C0C1-476A-00736A64AB79}"/>
              </a:ext>
            </a:extLst>
          </p:cNvPr>
          <p:cNvSpPr>
            <a:spLocks noGrp="1"/>
          </p:cNvSpPr>
          <p:nvPr>
            <p:ph type="title"/>
          </p:nvPr>
        </p:nvSpPr>
        <p:spPr/>
        <p:txBody>
          <a:bodyPr/>
          <a:lstStyle/>
          <a:p>
            <a:r>
              <a:rPr lang="en-US" dirty="0"/>
              <a:t>Results of Model</a:t>
            </a:r>
          </a:p>
        </p:txBody>
      </p:sp>
      <p:sp>
        <p:nvSpPr>
          <p:cNvPr id="11" name="Text Placeholder 10">
            <a:extLst>
              <a:ext uri="{FF2B5EF4-FFF2-40B4-BE49-F238E27FC236}">
                <a16:creationId xmlns:a16="http://schemas.microsoft.com/office/drawing/2014/main" id="{DC774673-50D8-2D6F-C339-6E4B0A126B06}"/>
              </a:ext>
            </a:extLst>
          </p:cNvPr>
          <p:cNvSpPr>
            <a:spLocks noGrp="1"/>
          </p:cNvSpPr>
          <p:nvPr>
            <p:ph type="body" sz="quarter" idx="29"/>
          </p:nvPr>
        </p:nvSpPr>
        <p:spPr>
          <a:xfrm>
            <a:off x="6440291" y="1654364"/>
            <a:ext cx="5162709" cy="420683"/>
          </a:xfrm>
        </p:spPr>
        <p:txBody>
          <a:bodyPr/>
          <a:lstStyle/>
          <a:p>
            <a:r>
              <a:rPr lang="en-US" dirty="0"/>
              <a:t>Therefore we:</a:t>
            </a:r>
          </a:p>
        </p:txBody>
      </p:sp>
      <p:sp>
        <p:nvSpPr>
          <p:cNvPr id="13" name="Text Placeholder 12">
            <a:extLst>
              <a:ext uri="{FF2B5EF4-FFF2-40B4-BE49-F238E27FC236}">
                <a16:creationId xmlns:a16="http://schemas.microsoft.com/office/drawing/2014/main" id="{DEB5763E-8BC0-F6C3-3814-6649A828C000}"/>
              </a:ext>
            </a:extLst>
          </p:cNvPr>
          <p:cNvSpPr>
            <a:spLocks noGrp="1"/>
          </p:cNvSpPr>
          <p:nvPr>
            <p:ph type="body" sz="quarter" idx="34"/>
          </p:nvPr>
        </p:nvSpPr>
        <p:spPr>
          <a:xfrm>
            <a:off x="6440290" y="2089363"/>
            <a:ext cx="5162709" cy="1177789"/>
          </a:xfrm>
        </p:spPr>
        <p:txBody>
          <a:bodyPr/>
          <a:lstStyle/>
          <a:p>
            <a:r>
              <a:rPr lang="en-US" dirty="0"/>
              <a:t>Applied a log transformation to the response variable (price)</a:t>
            </a:r>
          </a:p>
          <a:p>
            <a:pPr lvl="1"/>
            <a:r>
              <a:rPr lang="en-US" sz="1200" dirty="0"/>
              <a:t>Yielded homoscedastic residuals but still non-normally distributed</a:t>
            </a:r>
            <a:endParaRPr lang="en-US" dirty="0"/>
          </a:p>
          <a:p>
            <a:r>
              <a:rPr lang="en-US" dirty="0"/>
              <a:t>Attempted a Huber-weighted robust model</a:t>
            </a:r>
          </a:p>
          <a:p>
            <a:pPr lvl="1"/>
            <a:r>
              <a:rPr lang="en-US" sz="1200" dirty="0"/>
              <a:t>Didn’t fully correct the issue but noted that in larger data sets, non-normality of residuals doesn’t affect model results significantly.</a:t>
            </a:r>
          </a:p>
          <a:p>
            <a:pPr lvl="1"/>
            <a:endParaRPr lang="en-US" dirty="0"/>
          </a:p>
          <a:p>
            <a:pPr lvl="1"/>
            <a:endParaRPr lang="en-US" dirty="0"/>
          </a:p>
          <a:p>
            <a:endParaRPr lang="en-US" dirty="0"/>
          </a:p>
        </p:txBody>
      </p:sp>
      <p:sp>
        <p:nvSpPr>
          <p:cNvPr id="12" name="Text Placeholder 11">
            <a:extLst>
              <a:ext uri="{FF2B5EF4-FFF2-40B4-BE49-F238E27FC236}">
                <a16:creationId xmlns:a16="http://schemas.microsoft.com/office/drawing/2014/main" id="{D3E02E0C-26E8-8160-D35F-2398015C051B}"/>
              </a:ext>
            </a:extLst>
          </p:cNvPr>
          <p:cNvSpPr>
            <a:spLocks noGrp="1"/>
          </p:cNvSpPr>
          <p:nvPr>
            <p:ph type="body" sz="quarter" idx="31"/>
          </p:nvPr>
        </p:nvSpPr>
        <p:spPr>
          <a:xfrm>
            <a:off x="6490051" y="3669570"/>
            <a:ext cx="5162709" cy="421399"/>
          </a:xfrm>
        </p:spPr>
        <p:txBody>
          <a:bodyPr/>
          <a:lstStyle/>
          <a:p>
            <a:r>
              <a:rPr lang="en-US" dirty="0"/>
              <a:t>In addition:</a:t>
            </a:r>
          </a:p>
        </p:txBody>
      </p:sp>
      <p:sp>
        <p:nvSpPr>
          <p:cNvPr id="14" name="Text Placeholder 13">
            <a:extLst>
              <a:ext uri="{FF2B5EF4-FFF2-40B4-BE49-F238E27FC236}">
                <a16:creationId xmlns:a16="http://schemas.microsoft.com/office/drawing/2014/main" id="{C78180D0-1AB6-8416-0EB1-10648E1A6050}"/>
              </a:ext>
            </a:extLst>
          </p:cNvPr>
          <p:cNvSpPr>
            <a:spLocks noGrp="1"/>
          </p:cNvSpPr>
          <p:nvPr>
            <p:ph type="body" sz="quarter" idx="35"/>
          </p:nvPr>
        </p:nvSpPr>
        <p:spPr>
          <a:xfrm>
            <a:off x="6490052" y="4114019"/>
            <a:ext cx="5162709" cy="1635938"/>
          </a:xfrm>
        </p:spPr>
        <p:txBody>
          <a:bodyPr/>
          <a:lstStyle/>
          <a:p>
            <a:r>
              <a:rPr lang="en-US" dirty="0"/>
              <a:t>Examined outliers to evaluate any evident trends</a:t>
            </a:r>
          </a:p>
          <a:p>
            <a:pPr lvl="1"/>
            <a:r>
              <a:rPr lang="en-US" sz="1200" dirty="0"/>
              <a:t>Perceived none</a:t>
            </a:r>
          </a:p>
          <a:p>
            <a:r>
              <a:rPr lang="en-US" dirty="0"/>
              <a:t>Removed the most significant outliers to attempt a better fit</a:t>
            </a:r>
          </a:p>
        </p:txBody>
      </p:sp>
      <p:sp>
        <p:nvSpPr>
          <p:cNvPr id="5" name="Slide Number Placeholder 4">
            <a:extLst>
              <a:ext uri="{FF2B5EF4-FFF2-40B4-BE49-F238E27FC236}">
                <a16:creationId xmlns:a16="http://schemas.microsoft.com/office/drawing/2014/main" id="{FD96C503-BABC-632E-06CA-12C8474920EB}"/>
              </a:ext>
            </a:extLst>
          </p:cNvPr>
          <p:cNvSpPr>
            <a:spLocks noGrp="1"/>
          </p:cNvSpPr>
          <p:nvPr>
            <p:ph type="sldNum" sz="quarter" idx="40"/>
          </p:nvPr>
        </p:nvSpPr>
        <p:spPr/>
        <p:txBody>
          <a:bodyPr/>
          <a:lstStyle/>
          <a:p>
            <a:fld id="{47FEACEE-25B4-4A2D-B147-27296E36371D}" type="slidenum">
              <a:rPr lang="en-US" altLang="zh-CN" smtClean="0"/>
              <a:pPr/>
              <a:t>11</a:t>
            </a:fld>
            <a:endParaRPr lang="en-US" altLang="zh-CN" dirty="0"/>
          </a:p>
        </p:txBody>
      </p:sp>
      <p:pic>
        <p:nvPicPr>
          <p:cNvPr id="17" name="Picture 16" descr="Chart, scatter chart&#10;&#10;Description automatically generated">
            <a:extLst>
              <a:ext uri="{FF2B5EF4-FFF2-40B4-BE49-F238E27FC236}">
                <a16:creationId xmlns:a16="http://schemas.microsoft.com/office/drawing/2014/main" id="{647FC711-43E9-9618-1EC3-7B6927783966}"/>
              </a:ext>
            </a:extLst>
          </p:cNvPr>
          <p:cNvPicPr>
            <a:picLocks noChangeAspect="1"/>
          </p:cNvPicPr>
          <p:nvPr/>
        </p:nvPicPr>
        <p:blipFill>
          <a:blip r:embed="rId3"/>
          <a:stretch>
            <a:fillRect/>
          </a:stretch>
        </p:blipFill>
        <p:spPr>
          <a:xfrm>
            <a:off x="603523" y="2478209"/>
            <a:ext cx="5290308" cy="3271748"/>
          </a:xfrm>
          <a:prstGeom prst="rect">
            <a:avLst/>
          </a:prstGeom>
        </p:spPr>
      </p:pic>
    </p:spTree>
    <p:extLst>
      <p:ext uri="{BB962C8B-B14F-4D97-AF65-F5344CB8AC3E}">
        <p14:creationId xmlns:p14="http://schemas.microsoft.com/office/powerpoint/2010/main" val="955687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FA9173-F892-5C7D-99AF-4C5FFB1532B4}"/>
              </a:ext>
            </a:extLst>
          </p:cNvPr>
          <p:cNvSpPr>
            <a:spLocks noGrp="1"/>
          </p:cNvSpPr>
          <p:nvPr>
            <p:ph type="title"/>
          </p:nvPr>
        </p:nvSpPr>
        <p:spPr/>
        <p:txBody>
          <a:bodyPr/>
          <a:lstStyle/>
          <a:p>
            <a:r>
              <a:rPr lang="en-US" altLang="zh-CN" dirty="0"/>
              <a:t>Conclusion</a:t>
            </a:r>
            <a:endParaRPr lang="en-US" dirty="0"/>
          </a:p>
        </p:txBody>
      </p:sp>
      <p:sp>
        <p:nvSpPr>
          <p:cNvPr id="29" name="Text Placeholder 28">
            <a:extLst>
              <a:ext uri="{FF2B5EF4-FFF2-40B4-BE49-F238E27FC236}">
                <a16:creationId xmlns:a16="http://schemas.microsoft.com/office/drawing/2014/main" id="{52FD53DB-CD39-2575-F8BA-63488E81091E}"/>
              </a:ext>
            </a:extLst>
          </p:cNvPr>
          <p:cNvSpPr>
            <a:spLocks noGrp="1"/>
          </p:cNvSpPr>
          <p:nvPr>
            <p:ph type="body" sz="quarter" idx="28"/>
          </p:nvPr>
        </p:nvSpPr>
        <p:spPr/>
        <p:txBody>
          <a:bodyPr/>
          <a:lstStyle/>
          <a:p>
            <a:pPr marL="285750" indent="-285750">
              <a:buFont typeface="Arial" panose="020B0604020202020204" pitchFamily="34" charset="0"/>
              <a:buChar char="•"/>
            </a:pPr>
            <a:r>
              <a:rPr lang="en-US" altLang="zh-CN" dirty="0"/>
              <a:t>We found we were somewhat limited by the data set, in that there appeared to be one or more confounding variables that influenced price and that were not present in the data set. </a:t>
            </a:r>
          </a:p>
        </p:txBody>
      </p:sp>
      <p:pic>
        <p:nvPicPr>
          <p:cNvPr id="14" name="Picture Placeholder 13" descr="Table&#10;&#10;Description automatically generated">
            <a:extLst>
              <a:ext uri="{FF2B5EF4-FFF2-40B4-BE49-F238E27FC236}">
                <a16:creationId xmlns:a16="http://schemas.microsoft.com/office/drawing/2014/main" id="{D7DF6236-BAE4-6EDD-C144-D7566E168909}"/>
              </a:ext>
            </a:extLst>
          </p:cNvPr>
          <p:cNvPicPr>
            <a:picLocks noGrp="1" noChangeAspect="1"/>
          </p:cNvPicPr>
          <p:nvPr>
            <p:ph type="pic" sz="quarter" idx="51"/>
          </p:nvPr>
        </p:nvPicPr>
        <p:blipFill rotWithShape="1">
          <a:blip r:embed="rId2"/>
          <a:srcRect l="-168" t="-57142" b="-64854"/>
          <a:stretch/>
        </p:blipFill>
        <p:spPr>
          <a:xfrm>
            <a:off x="4660901" y="274955"/>
            <a:ext cx="7327900" cy="6858000"/>
          </a:xfrm>
        </p:spPr>
      </p:pic>
      <p:sp>
        <p:nvSpPr>
          <p:cNvPr id="5" name="Slide Number Placeholder 4">
            <a:extLst>
              <a:ext uri="{FF2B5EF4-FFF2-40B4-BE49-F238E27FC236}">
                <a16:creationId xmlns:a16="http://schemas.microsoft.com/office/drawing/2014/main" id="{02F30A6A-65C9-04FE-77CF-C95CC406DBDB}"/>
              </a:ext>
            </a:extLst>
          </p:cNvPr>
          <p:cNvSpPr>
            <a:spLocks noGrp="1"/>
          </p:cNvSpPr>
          <p:nvPr>
            <p:ph type="sldNum" sz="quarter" idx="53"/>
          </p:nvPr>
        </p:nvSpPr>
        <p:spPr/>
        <p:txBody>
          <a:bodyPr/>
          <a:lstStyle/>
          <a:p>
            <a:fld id="{47FEACEE-25B4-4A2D-B147-27296E36371D}" type="slidenum">
              <a:rPr lang="en-US" altLang="zh-CN" smtClean="0"/>
              <a:pPr/>
              <a:t>12</a:t>
            </a:fld>
            <a:endParaRPr lang="en-US" altLang="zh-CN" dirty="0"/>
          </a:p>
        </p:txBody>
      </p:sp>
    </p:spTree>
    <p:extLst>
      <p:ext uri="{BB962C8B-B14F-4D97-AF65-F5344CB8AC3E}">
        <p14:creationId xmlns:p14="http://schemas.microsoft.com/office/powerpoint/2010/main" val="1640063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FA9173-F892-5C7D-99AF-4C5FFB1532B4}"/>
              </a:ext>
            </a:extLst>
          </p:cNvPr>
          <p:cNvSpPr>
            <a:spLocks noGrp="1"/>
          </p:cNvSpPr>
          <p:nvPr>
            <p:ph type="title"/>
          </p:nvPr>
        </p:nvSpPr>
        <p:spPr/>
        <p:txBody>
          <a:bodyPr/>
          <a:lstStyle/>
          <a:p>
            <a:r>
              <a:rPr lang="en-US" altLang="zh-CN" dirty="0"/>
              <a:t>Future work</a:t>
            </a:r>
            <a:endParaRPr lang="en-US" dirty="0"/>
          </a:p>
        </p:txBody>
      </p:sp>
      <p:sp>
        <p:nvSpPr>
          <p:cNvPr id="29" name="Text Placeholder 28">
            <a:extLst>
              <a:ext uri="{FF2B5EF4-FFF2-40B4-BE49-F238E27FC236}">
                <a16:creationId xmlns:a16="http://schemas.microsoft.com/office/drawing/2014/main" id="{52FD53DB-CD39-2575-F8BA-63488E81091E}"/>
              </a:ext>
            </a:extLst>
          </p:cNvPr>
          <p:cNvSpPr>
            <a:spLocks noGrp="1"/>
          </p:cNvSpPr>
          <p:nvPr>
            <p:ph type="body" sz="quarter" idx="28"/>
          </p:nvPr>
        </p:nvSpPr>
        <p:spPr>
          <a:xfrm>
            <a:off x="517427" y="3253120"/>
            <a:ext cx="4959822" cy="2677780"/>
          </a:xfrm>
        </p:spPr>
        <p:txBody>
          <a:bodyPr/>
          <a:lstStyle/>
          <a:p>
            <a:pPr marL="285750" indent="-285750">
              <a:buFont typeface="Arial" panose="020B0604020202020204" pitchFamily="34" charset="0"/>
              <a:buChar char="•"/>
            </a:pPr>
            <a:r>
              <a:rPr lang="en-US" altLang="zh-CN" dirty="0"/>
              <a:t>Future research could be done to obtain a richer set of data with additional explanatory variables. </a:t>
            </a:r>
          </a:p>
          <a:p>
            <a:pPr marL="971550" lvl="1" indent="-285750"/>
            <a:r>
              <a:rPr lang="en-US" altLang="zh-CN" sz="1600" dirty="0"/>
              <a:t>That could also mitigate the other limitation we encountered: that of non-normally distributed residuals. </a:t>
            </a:r>
          </a:p>
          <a:p>
            <a:pPr marL="285750" indent="-285750">
              <a:buFont typeface="Arial" panose="020B0604020202020204" pitchFamily="34" charset="0"/>
              <a:buChar char="•"/>
            </a:pPr>
            <a:r>
              <a:rPr lang="en-US" altLang="zh-CN" dirty="0"/>
              <a:t>Based on our literature review, that limitation may be less important, as our data set was fairly large compared to the number of explanatory variables.</a:t>
            </a:r>
            <a:endParaRPr lang="en-US" dirty="0"/>
          </a:p>
        </p:txBody>
      </p:sp>
      <p:pic>
        <p:nvPicPr>
          <p:cNvPr id="38" name="Picture Placeholder 37">
            <a:extLst>
              <a:ext uri="{FF2B5EF4-FFF2-40B4-BE49-F238E27FC236}">
                <a16:creationId xmlns:a16="http://schemas.microsoft.com/office/drawing/2014/main" id="{4162880A-4A88-ED9F-357E-65638ED8BB0C}"/>
              </a:ext>
            </a:extLst>
          </p:cNvPr>
          <p:cNvPicPr>
            <a:picLocks noGrp="1" noChangeAspect="1"/>
          </p:cNvPicPr>
          <p:nvPr>
            <p:ph type="pic" sz="quarter" idx="48"/>
          </p:nvPr>
        </p:nvPicPr>
        <p:blipFill>
          <a:blip r:embed="rId2"/>
          <a:srcRect/>
          <a:stretch/>
        </p:blipFill>
        <p:spPr>
          <a:xfrm>
            <a:off x="7493157" y="1268192"/>
            <a:ext cx="4248873" cy="3253043"/>
          </a:xfrm>
        </p:spPr>
      </p:pic>
      <p:pic>
        <p:nvPicPr>
          <p:cNvPr id="39" name="图片占位符 31">
            <a:extLst>
              <a:ext uri="{FF2B5EF4-FFF2-40B4-BE49-F238E27FC236}">
                <a16:creationId xmlns:a16="http://schemas.microsoft.com/office/drawing/2014/main" id="{6037332D-8714-C147-6E64-3654D8C57839}"/>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a:ext>
            </a:extLst>
          </a:blip>
          <a:srcRect t="2555" b="2555"/>
          <a:stretch>
            <a:fillRect/>
          </a:stretch>
        </p:blipFill>
        <p:spPr>
          <a:xfrm>
            <a:off x="6504265" y="3029080"/>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
        <p:nvSpPr>
          <p:cNvPr id="5" name="Slide Number Placeholder 4">
            <a:extLst>
              <a:ext uri="{FF2B5EF4-FFF2-40B4-BE49-F238E27FC236}">
                <a16:creationId xmlns:a16="http://schemas.microsoft.com/office/drawing/2014/main" id="{02F30A6A-65C9-04FE-77CF-C95CC406DBDB}"/>
              </a:ext>
            </a:extLst>
          </p:cNvPr>
          <p:cNvSpPr>
            <a:spLocks noGrp="1"/>
          </p:cNvSpPr>
          <p:nvPr>
            <p:ph type="sldNum" sz="quarter" idx="50"/>
          </p:nvPr>
        </p:nvSpPr>
        <p:spPr/>
        <p:txBody>
          <a:bodyPr/>
          <a:lstStyle/>
          <a:p>
            <a:fld id="{47FEACEE-25B4-4A2D-B147-27296E36371D}" type="slidenum">
              <a:rPr lang="en-US" altLang="zh-CN" smtClean="0"/>
              <a:pPr/>
              <a:t>13</a:t>
            </a:fld>
            <a:endParaRPr lang="en-US" altLang="zh-CN" dirty="0"/>
          </a:p>
        </p:txBody>
      </p:sp>
    </p:spTree>
    <p:extLst>
      <p:ext uri="{BB962C8B-B14F-4D97-AF65-F5344CB8AC3E}">
        <p14:creationId xmlns:p14="http://schemas.microsoft.com/office/powerpoint/2010/main" val="41575333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p:txBody>
          <a:bodyPr/>
          <a:lstStyle/>
          <a:p>
            <a:r>
              <a:rPr lang="en-US" dirty="0"/>
              <a:t>Thank you!</a:t>
            </a:r>
          </a:p>
        </p:txBody>
      </p:sp>
      <p:pic>
        <p:nvPicPr>
          <p:cNvPr id="14" name="图片占位符 13" descr="Keys to a home">
            <a:extLst>
              <a:ext uri="{FF2B5EF4-FFF2-40B4-BE49-F238E27FC236}">
                <a16:creationId xmlns:a16="http://schemas.microsoft.com/office/drawing/2014/main" id="{496155F4-61B2-441D-9F16-788866450DA2}"/>
              </a:ext>
            </a:extLst>
          </p:cNvPr>
          <p:cNvPicPr>
            <a:picLocks noGrp="1" noChangeAspect="1"/>
          </p:cNvPicPr>
          <p:nvPr>
            <p:ph type="pic" sz="quarter" idx="49"/>
          </p:nvPr>
        </p:nvPicPr>
        <p:blipFill>
          <a:blip r:embed="rId2"/>
          <a:srcRect/>
          <a:stretch/>
        </p:blipFill>
        <p:spPr>
          <a:xfrm>
            <a:off x="391110" y="2425148"/>
            <a:ext cx="1465840" cy="1201785"/>
          </a:xfrm>
        </p:spPr>
      </p:pic>
      <p:pic>
        <p:nvPicPr>
          <p:cNvPr id="16" name="图片占位符 15">
            <a:extLst>
              <a:ext uri="{FF2B5EF4-FFF2-40B4-BE49-F238E27FC236}">
                <a16:creationId xmlns:a16="http://schemas.microsoft.com/office/drawing/2014/main" id="{BCD5762E-DD49-42B3-9CA8-46A4AD7193E2}"/>
              </a:ext>
            </a:extLst>
          </p:cNvPr>
          <p:cNvPicPr>
            <a:picLocks noGrp="1" noChangeAspect="1"/>
          </p:cNvPicPr>
          <p:nvPr>
            <p:ph type="pic" sz="quarter" idx="48"/>
          </p:nvPr>
        </p:nvPicPr>
        <p:blipFill>
          <a:blip r:embed="rId3"/>
          <a:srcRect/>
          <a:stretch/>
        </p:blipFill>
        <p:spPr>
          <a:xfrm>
            <a:off x="2754948" y="2597105"/>
            <a:ext cx="1465840" cy="1099380"/>
          </a:xfrm>
        </p:spPr>
      </p:pic>
      <p:pic>
        <p:nvPicPr>
          <p:cNvPr id="18" name="图片占位符 17" descr="Layout of website design sketches on white paper">
            <a:extLst>
              <a:ext uri="{FF2B5EF4-FFF2-40B4-BE49-F238E27FC236}">
                <a16:creationId xmlns:a16="http://schemas.microsoft.com/office/drawing/2014/main" id="{1051CD21-1408-4D13-BF0B-0D7013AD2D0C}"/>
              </a:ext>
            </a:extLst>
          </p:cNvPr>
          <p:cNvPicPr>
            <a:picLocks noGrp="1" noChangeAspect="1"/>
          </p:cNvPicPr>
          <p:nvPr>
            <p:ph type="pic" sz="quarter" idx="51"/>
          </p:nvPr>
        </p:nvPicPr>
        <p:blipFill rotWithShape="1">
          <a:blip r:embed="rId4" cstate="print">
            <a:extLst>
              <a:ext uri="{28A0092B-C50C-407E-A947-70E740481C1C}">
                <a14:useLocalDpi xmlns:a14="http://schemas.microsoft.com/office/drawing/2010/main"/>
              </a:ext>
            </a:extLst>
          </a:blip>
          <a:srcRect/>
          <a:stretch/>
        </p:blipFill>
        <p:spPr/>
      </p:pic>
      <p:sp>
        <p:nvSpPr>
          <p:cNvPr id="25" name="Text Placeholder 24">
            <a:extLst>
              <a:ext uri="{FF2B5EF4-FFF2-40B4-BE49-F238E27FC236}">
                <a16:creationId xmlns:a16="http://schemas.microsoft.com/office/drawing/2014/main" id="{B993E4D5-4AD0-4740-096D-6822944C8FF6}"/>
              </a:ext>
            </a:extLst>
          </p:cNvPr>
          <p:cNvSpPr>
            <a:spLocks noGrp="1"/>
          </p:cNvSpPr>
          <p:nvPr>
            <p:ph type="body" sz="quarter" idx="27"/>
          </p:nvPr>
        </p:nvSpPr>
        <p:spPr/>
        <p:txBody>
          <a:bodyPr/>
          <a:lstStyle/>
          <a:p>
            <a:r>
              <a:rPr lang="en-US" dirty="0"/>
              <a:t>-- Group 2</a:t>
            </a:r>
          </a:p>
        </p:txBody>
      </p:sp>
      <p:pic>
        <p:nvPicPr>
          <p:cNvPr id="28" name="Picture Placeholder 27">
            <a:extLst>
              <a:ext uri="{FF2B5EF4-FFF2-40B4-BE49-F238E27FC236}">
                <a16:creationId xmlns:a16="http://schemas.microsoft.com/office/drawing/2014/main" id="{B746A775-E65C-70F6-9DB4-E51F7F2DAECE}"/>
              </a:ext>
            </a:extLst>
          </p:cNvPr>
          <p:cNvPicPr>
            <a:picLocks noGrp="1" noChangeAspect="1"/>
          </p:cNvPicPr>
          <p:nvPr>
            <p:ph type="pic" sz="quarter" idx="50"/>
          </p:nvPr>
        </p:nvPicPr>
        <p:blipFill>
          <a:blip r:embed="rId5"/>
          <a:srcRect/>
          <a:stretch/>
        </p:blipFill>
        <p:spPr>
          <a:xfrm>
            <a:off x="5151412" y="5154462"/>
            <a:ext cx="1465840" cy="1164758"/>
          </a:xfrm>
        </p:spPr>
      </p:pic>
    </p:spTree>
    <p:extLst>
      <p:ext uri="{BB962C8B-B14F-4D97-AF65-F5344CB8AC3E}">
        <p14:creationId xmlns:p14="http://schemas.microsoft.com/office/powerpoint/2010/main" val="529279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DF64211-DCD8-B458-DBD2-EBDA7AE3396F}"/>
              </a:ext>
            </a:extLst>
          </p:cNvPr>
          <p:cNvSpPr>
            <a:spLocks noGrp="1"/>
          </p:cNvSpPr>
          <p:nvPr>
            <p:ph type="title"/>
          </p:nvPr>
        </p:nvSpPr>
        <p:spPr/>
        <p:txBody>
          <a:bodyPr/>
          <a:lstStyle/>
          <a:p>
            <a:r>
              <a:rPr lang="en-US" altLang="zh-CN" dirty="0"/>
              <a:t>Agenda</a:t>
            </a:r>
            <a:endParaRPr lang="en-US" dirty="0"/>
          </a:p>
        </p:txBody>
      </p:sp>
      <p:sp>
        <p:nvSpPr>
          <p:cNvPr id="16" name="Text Placeholder 15">
            <a:extLst>
              <a:ext uri="{FF2B5EF4-FFF2-40B4-BE49-F238E27FC236}">
                <a16:creationId xmlns:a16="http://schemas.microsoft.com/office/drawing/2014/main" id="{8FEA3BB9-F064-CFBE-C0BE-BB7A22A4DCFC}"/>
              </a:ext>
            </a:extLst>
          </p:cNvPr>
          <p:cNvSpPr>
            <a:spLocks noGrp="1"/>
          </p:cNvSpPr>
          <p:nvPr>
            <p:ph type="body" sz="quarter" idx="28"/>
          </p:nvPr>
        </p:nvSpPr>
        <p:spPr/>
        <p:txBody>
          <a:bodyPr/>
          <a:lstStyle/>
          <a:p>
            <a:r>
              <a:rPr lang="en-US" dirty="0"/>
              <a:t>1. Introduction</a:t>
            </a:r>
          </a:p>
        </p:txBody>
      </p:sp>
      <p:sp>
        <p:nvSpPr>
          <p:cNvPr id="9" name="Text Placeholder 8">
            <a:extLst>
              <a:ext uri="{FF2B5EF4-FFF2-40B4-BE49-F238E27FC236}">
                <a16:creationId xmlns:a16="http://schemas.microsoft.com/office/drawing/2014/main" id="{78024C77-A2F8-1ABA-5412-E6BB88B5FA1B}"/>
              </a:ext>
            </a:extLst>
          </p:cNvPr>
          <p:cNvSpPr>
            <a:spLocks noGrp="1"/>
          </p:cNvSpPr>
          <p:nvPr>
            <p:ph type="body" sz="quarter" idx="29"/>
          </p:nvPr>
        </p:nvSpPr>
        <p:spPr/>
        <p:txBody>
          <a:bodyPr/>
          <a:lstStyle/>
          <a:p>
            <a:r>
              <a:rPr lang="en-US" dirty="0"/>
              <a:t>1.1 Plots</a:t>
            </a:r>
          </a:p>
        </p:txBody>
      </p:sp>
      <p:sp>
        <p:nvSpPr>
          <p:cNvPr id="18" name="Text Placeholder 17">
            <a:extLst>
              <a:ext uri="{FF2B5EF4-FFF2-40B4-BE49-F238E27FC236}">
                <a16:creationId xmlns:a16="http://schemas.microsoft.com/office/drawing/2014/main" id="{241202DB-E499-EB19-8A48-A3301DA59ED7}"/>
              </a:ext>
            </a:extLst>
          </p:cNvPr>
          <p:cNvSpPr>
            <a:spLocks noGrp="1"/>
          </p:cNvSpPr>
          <p:nvPr>
            <p:ph type="body" sz="quarter" idx="30"/>
          </p:nvPr>
        </p:nvSpPr>
        <p:spPr>
          <a:xfrm>
            <a:off x="7409104" y="3047925"/>
            <a:ext cx="1914694" cy="1089194"/>
          </a:xfrm>
        </p:spPr>
        <p:txBody>
          <a:bodyPr/>
          <a:lstStyle/>
          <a:p>
            <a:r>
              <a:rPr lang="en-US" dirty="0"/>
              <a:t>2. Methodology</a:t>
            </a:r>
          </a:p>
          <a:p>
            <a:endParaRPr lang="en-US" dirty="0"/>
          </a:p>
        </p:txBody>
      </p:sp>
      <p:sp>
        <p:nvSpPr>
          <p:cNvPr id="22" name="Text Placeholder 21">
            <a:extLst>
              <a:ext uri="{FF2B5EF4-FFF2-40B4-BE49-F238E27FC236}">
                <a16:creationId xmlns:a16="http://schemas.microsoft.com/office/drawing/2014/main" id="{D5402852-C1AD-6A4E-DAA7-0AE582A742FD}"/>
              </a:ext>
            </a:extLst>
          </p:cNvPr>
          <p:cNvSpPr>
            <a:spLocks noGrp="1"/>
          </p:cNvSpPr>
          <p:nvPr>
            <p:ph type="body" sz="quarter" idx="31"/>
          </p:nvPr>
        </p:nvSpPr>
        <p:spPr>
          <a:xfrm>
            <a:off x="9412698" y="3047925"/>
            <a:ext cx="1913128" cy="1107124"/>
          </a:xfrm>
        </p:spPr>
        <p:txBody>
          <a:bodyPr/>
          <a:lstStyle/>
          <a:p>
            <a:r>
              <a:rPr lang="en-US" dirty="0"/>
              <a:t>2.1 Results and Discussion</a:t>
            </a:r>
          </a:p>
          <a:p>
            <a:endParaRPr lang="en-US" dirty="0"/>
          </a:p>
        </p:txBody>
      </p:sp>
      <p:sp>
        <p:nvSpPr>
          <p:cNvPr id="24" name="Text Placeholder 23">
            <a:extLst>
              <a:ext uri="{FF2B5EF4-FFF2-40B4-BE49-F238E27FC236}">
                <a16:creationId xmlns:a16="http://schemas.microsoft.com/office/drawing/2014/main" id="{ABF1D337-2A3C-A0FB-A6CD-5E4B9D6DFD91}"/>
              </a:ext>
            </a:extLst>
          </p:cNvPr>
          <p:cNvSpPr>
            <a:spLocks noGrp="1"/>
          </p:cNvSpPr>
          <p:nvPr>
            <p:ph type="body" sz="quarter" idx="32"/>
          </p:nvPr>
        </p:nvSpPr>
        <p:spPr/>
        <p:txBody>
          <a:bodyPr/>
          <a:lstStyle/>
          <a:p>
            <a:r>
              <a:rPr lang="en-US" dirty="0"/>
              <a:t>3. Conclusion and Future work</a:t>
            </a:r>
          </a:p>
        </p:txBody>
      </p:sp>
      <p:sp>
        <p:nvSpPr>
          <p:cNvPr id="21" name="Footer Placeholder 19">
            <a:extLst>
              <a:ext uri="{FF2B5EF4-FFF2-40B4-BE49-F238E27FC236}">
                <a16:creationId xmlns:a16="http://schemas.microsoft.com/office/drawing/2014/main" id="{A6E539FA-B60E-5585-524F-1BFA8C5B3E2F}"/>
              </a:ext>
            </a:extLst>
          </p:cNvPr>
          <p:cNvSpPr txBox="1">
            <a:spLocks/>
          </p:cNvSpPr>
          <p:nvPr/>
        </p:nvSpPr>
        <p:spPr>
          <a:xfrm>
            <a:off x="486699" y="6085719"/>
            <a:ext cx="4114800" cy="365125"/>
          </a:xfrm>
          <a:prstGeom prst="rect">
            <a:avLst/>
          </a:prstGeom>
        </p:spPr>
        <p:txBody>
          <a:bodyPr anchor="ctr"/>
          <a:lstStyle>
            <a:defPPr>
              <a:defRPr lang="zh-CN"/>
            </a:defPPr>
            <a:lvl1pPr marL="0" algn="l"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dirty="0">
                <a:ln>
                  <a:noFill/>
                </a:ln>
                <a:solidFill>
                  <a:schemeClr val="bg1"/>
                </a:solidFill>
                <a:effectLst/>
                <a:uLnTx/>
                <a:uFillTx/>
              </a:rPr>
              <a:t>Presentation Title</a:t>
            </a:r>
          </a:p>
        </p:txBody>
      </p:sp>
      <p:sp>
        <p:nvSpPr>
          <p:cNvPr id="10" name="Slide Number Placeholder 9">
            <a:extLst>
              <a:ext uri="{FF2B5EF4-FFF2-40B4-BE49-F238E27FC236}">
                <a16:creationId xmlns:a16="http://schemas.microsoft.com/office/drawing/2014/main" id="{CBE681AB-301C-4DC8-7FBD-FAA2CC6606AE}"/>
              </a:ext>
            </a:extLst>
          </p:cNvPr>
          <p:cNvSpPr>
            <a:spLocks noGrp="1"/>
          </p:cNvSpPr>
          <p:nvPr>
            <p:ph type="sldNum" sz="quarter" idx="34"/>
          </p:nvPr>
        </p:nvSpPr>
        <p:spPr/>
        <p:txBody>
          <a:bodyPr/>
          <a:lstStyle/>
          <a:p>
            <a:fld id="{47FEACEE-25B4-4A2D-B147-27296E36371D}" type="slidenum">
              <a:rPr lang="en-US" altLang="zh-CN" smtClean="0"/>
              <a:pPr/>
              <a:t>2</a:t>
            </a:fld>
            <a:endParaRPr lang="en-US" altLang="zh-CN" dirty="0"/>
          </a:p>
        </p:txBody>
      </p:sp>
    </p:spTree>
    <p:extLst>
      <p:ext uri="{BB962C8B-B14F-4D97-AF65-F5344CB8AC3E}">
        <p14:creationId xmlns:p14="http://schemas.microsoft.com/office/powerpoint/2010/main" val="2775535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a:xfrm>
            <a:off x="509574" y="2096892"/>
            <a:ext cx="6096000" cy="1325563"/>
          </a:xfrm>
        </p:spPr>
        <p:txBody>
          <a:bodyPr/>
          <a:lstStyle/>
          <a:p>
            <a:r>
              <a:rPr lang="en-US" altLang="zh-CN" dirty="0"/>
              <a:t>Introduction</a:t>
            </a:r>
            <a:endParaRPr lang="en-US" dirty="0"/>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a:xfrm>
            <a:off x="509573" y="3299380"/>
            <a:ext cx="5586427" cy="2806228"/>
          </a:xfrm>
        </p:spPr>
        <p:txBody>
          <a:bodyPr/>
          <a:lstStyle/>
          <a:p>
            <a:pPr marL="285750" indent="-285750">
              <a:buFont typeface="Arial" panose="020B0604020202020204" pitchFamily="34" charset="0"/>
              <a:buChar char="•"/>
            </a:pPr>
            <a:r>
              <a:rPr lang="en-US" sz="1600" dirty="0"/>
              <a:t>With the housing market affected by factors such as mortgage rates, inflation, or economic recession, housing prices have risen dramatically over the years. </a:t>
            </a:r>
          </a:p>
          <a:p>
            <a:pPr marL="285750" indent="-285750">
              <a:buFont typeface="Arial" panose="020B0604020202020204" pitchFamily="34" charset="0"/>
              <a:buChar char="•"/>
            </a:pPr>
            <a:r>
              <a:rPr lang="en-US" sz="1600" dirty="0"/>
              <a:t>We used a multivariate linear model to predict housing prices using factors as house area, number of bedrooms, whether it is furnished, nearness to a main road, and the presence of amenities like basements and guest houses. </a:t>
            </a:r>
          </a:p>
          <a:p>
            <a:pPr marL="285750" indent="-285750">
              <a:buFont typeface="Arial" panose="020B0604020202020204" pitchFamily="34" charset="0"/>
              <a:buChar char="•"/>
            </a:pPr>
            <a:endParaRPr lang="en-US" sz="1600" dirty="0"/>
          </a:p>
        </p:txBody>
      </p:sp>
      <p:pic>
        <p:nvPicPr>
          <p:cNvPr id="12" name="Picture Placeholder 11">
            <a:extLst>
              <a:ext uri="{FF2B5EF4-FFF2-40B4-BE49-F238E27FC236}">
                <a16:creationId xmlns:a16="http://schemas.microsoft.com/office/drawing/2014/main" id="{8C4B5C6A-45B4-1976-622A-4CEB4E3211BC}"/>
              </a:ext>
            </a:extLst>
          </p:cNvPr>
          <p:cNvPicPr>
            <a:picLocks noGrp="1" noChangeAspect="1"/>
          </p:cNvPicPr>
          <p:nvPr>
            <p:ph type="pic" sz="quarter" idx="51"/>
          </p:nvPr>
        </p:nvPicPr>
        <p:blipFill>
          <a:blip r:embed="rId2"/>
          <a:srcRect/>
          <a:stretch/>
        </p:blipFill>
        <p:spPr>
          <a:xfrm>
            <a:off x="6096000" y="616226"/>
            <a:ext cx="6096000" cy="5377070"/>
          </a:xfrm>
        </p:spPr>
      </p:pic>
      <p:sp>
        <p:nvSpPr>
          <p:cNvPr id="6" name="Freeform: Shape 5">
            <a:extLst>
              <a:ext uri="{FF2B5EF4-FFF2-40B4-BE49-F238E27FC236}">
                <a16:creationId xmlns:a16="http://schemas.microsoft.com/office/drawing/2014/main" id="{D91FB993-29E1-3DBD-8335-7970016F8DE7}"/>
              </a:ext>
              <a:ext uri="{C183D7F6-B498-43B3-948B-1728B52AA6E4}">
                <adec:decorative xmlns:adec="http://schemas.microsoft.com/office/drawing/2017/decorative" val="1"/>
              </a:ext>
            </a:extLst>
          </p:cNvPr>
          <p:cNvSpPr/>
          <p:nvPr/>
        </p:nvSpPr>
        <p:spPr>
          <a:xfrm>
            <a:off x="4584821" y="311581"/>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7D952"/>
              </a:solidFill>
              <a:effectLst/>
              <a:uLnTx/>
              <a:uFillTx/>
              <a:latin typeface="Posterama Text SemiBold"/>
              <a:ea typeface="+mn-ea"/>
              <a:cs typeface="+mn-cs"/>
            </a:endParaRPr>
          </a:p>
        </p:txBody>
      </p:sp>
      <p:sp>
        <p:nvSpPr>
          <p:cNvPr id="7" name="Slide Number Placeholder 6">
            <a:extLst>
              <a:ext uri="{FF2B5EF4-FFF2-40B4-BE49-F238E27FC236}">
                <a16:creationId xmlns:a16="http://schemas.microsoft.com/office/drawing/2014/main" id="{7D6767F8-4670-E83D-85F4-1446B8B9D466}"/>
              </a:ext>
            </a:extLst>
          </p:cNvPr>
          <p:cNvSpPr>
            <a:spLocks noGrp="1"/>
          </p:cNvSpPr>
          <p:nvPr>
            <p:ph type="sldNum" sz="quarter" idx="53"/>
          </p:nvPr>
        </p:nvSpPr>
        <p:spPr/>
        <p:txBody>
          <a:bodyPr/>
          <a:lstStyle/>
          <a:p>
            <a:fld id="{47FEACEE-25B4-4A2D-B147-27296E36371D}" type="slidenum">
              <a:rPr lang="en-US" altLang="zh-CN" smtClean="0"/>
              <a:pPr/>
              <a:t>3</a:t>
            </a:fld>
            <a:endParaRPr lang="en-US" altLang="zh-CN" dirty="0"/>
          </a:p>
        </p:txBody>
      </p:sp>
    </p:spTree>
    <p:extLst>
      <p:ext uri="{BB962C8B-B14F-4D97-AF65-F5344CB8AC3E}">
        <p14:creationId xmlns:p14="http://schemas.microsoft.com/office/powerpoint/2010/main" val="77554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41041-5BD6-2533-84D9-6D5535D8096D}"/>
              </a:ext>
            </a:extLst>
          </p:cNvPr>
          <p:cNvSpPr>
            <a:spLocks noGrp="1"/>
          </p:cNvSpPr>
          <p:nvPr>
            <p:ph type="title"/>
          </p:nvPr>
        </p:nvSpPr>
        <p:spPr>
          <a:xfrm>
            <a:off x="838200" y="365125"/>
            <a:ext cx="10515600" cy="1325563"/>
          </a:xfrm>
        </p:spPr>
        <p:txBody>
          <a:bodyPr anchor="ctr">
            <a:normAutofit/>
          </a:bodyPr>
          <a:lstStyle/>
          <a:p>
            <a:r>
              <a:rPr lang="en-US" dirty="0"/>
              <a:t>A little more about our data</a:t>
            </a:r>
          </a:p>
        </p:txBody>
      </p:sp>
      <p:sp>
        <p:nvSpPr>
          <p:cNvPr id="23" name="Text Placeholder 22">
            <a:extLst>
              <a:ext uri="{FF2B5EF4-FFF2-40B4-BE49-F238E27FC236}">
                <a16:creationId xmlns:a16="http://schemas.microsoft.com/office/drawing/2014/main" id="{9149A5E3-1FB4-0409-27CF-5F13B52FDA43}"/>
              </a:ext>
            </a:extLst>
          </p:cNvPr>
          <p:cNvSpPr>
            <a:spLocks noGrp="1"/>
          </p:cNvSpPr>
          <p:nvPr>
            <p:ph type="body" sz="quarter" idx="28"/>
          </p:nvPr>
        </p:nvSpPr>
        <p:spPr>
          <a:xfrm>
            <a:off x="1214003" y="5295180"/>
            <a:ext cx="2098038" cy="506399"/>
          </a:xfrm>
        </p:spPr>
        <p:txBody>
          <a:bodyPr>
            <a:normAutofit lnSpcReduction="10000"/>
          </a:bodyPr>
          <a:lstStyle/>
          <a:p>
            <a:r>
              <a:rPr lang="en-US" dirty="0"/>
              <a:t>545 observations and 13 variables</a:t>
            </a:r>
          </a:p>
        </p:txBody>
      </p:sp>
      <p:sp>
        <p:nvSpPr>
          <p:cNvPr id="5" name="Text Placeholder 4">
            <a:extLst>
              <a:ext uri="{FF2B5EF4-FFF2-40B4-BE49-F238E27FC236}">
                <a16:creationId xmlns:a16="http://schemas.microsoft.com/office/drawing/2014/main" id="{542798A1-0523-CED1-28E0-9304ACC34D5B}"/>
              </a:ext>
            </a:extLst>
          </p:cNvPr>
          <p:cNvSpPr>
            <a:spLocks noGrp="1"/>
          </p:cNvSpPr>
          <p:nvPr>
            <p:ph type="body" sz="quarter" idx="54"/>
          </p:nvPr>
        </p:nvSpPr>
        <p:spPr>
          <a:xfrm>
            <a:off x="3720440" y="4045832"/>
            <a:ext cx="2098039" cy="506399"/>
          </a:xfrm>
        </p:spPr>
        <p:txBody>
          <a:bodyPr anchor="b">
            <a:normAutofit/>
          </a:bodyPr>
          <a:lstStyle/>
          <a:p>
            <a:r>
              <a:rPr lang="en-US" dirty="0"/>
              <a:t>Gathered from</a:t>
            </a:r>
          </a:p>
        </p:txBody>
      </p:sp>
      <p:sp>
        <p:nvSpPr>
          <p:cNvPr id="4" name="Text Placeholder 3">
            <a:extLst>
              <a:ext uri="{FF2B5EF4-FFF2-40B4-BE49-F238E27FC236}">
                <a16:creationId xmlns:a16="http://schemas.microsoft.com/office/drawing/2014/main" id="{BA703EBF-1C69-BDD2-51DD-12B57484C53E}"/>
              </a:ext>
            </a:extLst>
          </p:cNvPr>
          <p:cNvSpPr>
            <a:spLocks noGrp="1"/>
          </p:cNvSpPr>
          <p:nvPr>
            <p:ph type="body" sz="quarter" idx="55"/>
          </p:nvPr>
        </p:nvSpPr>
        <p:spPr>
          <a:xfrm>
            <a:off x="3720440" y="4576723"/>
            <a:ext cx="2097088" cy="909637"/>
          </a:xfrm>
        </p:spPr>
        <p:txBody>
          <a:bodyPr>
            <a:normAutofit/>
          </a:bodyPr>
          <a:lstStyle/>
          <a:p>
            <a:r>
              <a:rPr lang="en-US" dirty="0" err="1"/>
              <a:t>Kaggle.com</a:t>
            </a:r>
            <a:endParaRPr lang="en-US" dirty="0"/>
          </a:p>
        </p:txBody>
      </p:sp>
      <p:sp>
        <p:nvSpPr>
          <p:cNvPr id="16" name="Text Placeholder 15">
            <a:extLst>
              <a:ext uri="{FF2B5EF4-FFF2-40B4-BE49-F238E27FC236}">
                <a16:creationId xmlns:a16="http://schemas.microsoft.com/office/drawing/2014/main" id="{95C6B4E2-CF37-E2C3-16D1-196FEB4B973E}"/>
              </a:ext>
            </a:extLst>
          </p:cNvPr>
          <p:cNvSpPr>
            <a:spLocks noGrp="1"/>
          </p:cNvSpPr>
          <p:nvPr>
            <p:ph type="body" sz="quarter" idx="52"/>
          </p:nvPr>
        </p:nvSpPr>
        <p:spPr>
          <a:xfrm>
            <a:off x="6218710" y="4764289"/>
            <a:ext cx="2098039" cy="506399"/>
          </a:xfrm>
        </p:spPr>
        <p:txBody>
          <a:bodyPr anchor="b">
            <a:normAutofit/>
          </a:bodyPr>
          <a:lstStyle/>
          <a:p>
            <a:r>
              <a:rPr lang="en-US" dirty="0"/>
              <a:t>Prep Work</a:t>
            </a:r>
          </a:p>
        </p:txBody>
      </p:sp>
      <p:sp>
        <p:nvSpPr>
          <p:cNvPr id="17" name="Text Placeholder 16">
            <a:extLst>
              <a:ext uri="{FF2B5EF4-FFF2-40B4-BE49-F238E27FC236}">
                <a16:creationId xmlns:a16="http://schemas.microsoft.com/office/drawing/2014/main" id="{565AC953-089D-23C1-A5D7-AD2A73FA1496}"/>
              </a:ext>
            </a:extLst>
          </p:cNvPr>
          <p:cNvSpPr>
            <a:spLocks noGrp="1"/>
          </p:cNvSpPr>
          <p:nvPr>
            <p:ph type="body" sz="quarter" idx="53"/>
          </p:nvPr>
        </p:nvSpPr>
        <p:spPr>
          <a:xfrm>
            <a:off x="6218710" y="5295180"/>
            <a:ext cx="2098038" cy="506399"/>
          </a:xfrm>
        </p:spPr>
        <p:txBody>
          <a:bodyPr>
            <a:normAutofit/>
          </a:bodyPr>
          <a:lstStyle/>
          <a:p>
            <a:pPr>
              <a:lnSpc>
                <a:spcPct val="90000"/>
              </a:lnSpc>
            </a:pPr>
            <a:r>
              <a:rPr lang="en-US" dirty="0"/>
              <a:t>No missing variables</a:t>
            </a:r>
          </a:p>
        </p:txBody>
      </p:sp>
      <p:sp>
        <p:nvSpPr>
          <p:cNvPr id="28" name="Slide Number Placeholder 27">
            <a:extLst>
              <a:ext uri="{FF2B5EF4-FFF2-40B4-BE49-F238E27FC236}">
                <a16:creationId xmlns:a16="http://schemas.microsoft.com/office/drawing/2014/main" id="{14BACA90-CF7E-E196-E6BB-A3D3C94EF56E}"/>
              </a:ext>
            </a:extLst>
          </p:cNvPr>
          <p:cNvSpPr>
            <a:spLocks noGrp="1"/>
          </p:cNvSpPr>
          <p:nvPr>
            <p:ph type="sldNum" sz="quarter" idx="59"/>
          </p:nvPr>
        </p:nvSpPr>
        <p:spPr>
          <a:xfrm>
            <a:off x="11194169" y="6217920"/>
            <a:ext cx="458592" cy="365125"/>
          </a:xfrm>
        </p:spPr>
        <p:txBody>
          <a:bodyPr anchor="ctr">
            <a:normAutofit/>
          </a:bodyPr>
          <a:lstStyle/>
          <a:p>
            <a:pPr>
              <a:spcAft>
                <a:spcPts val="600"/>
              </a:spcAft>
            </a:pPr>
            <a:fld id="{47FEACEE-25B4-4A2D-B147-27296E36371D}" type="slidenum">
              <a:rPr lang="en-US" altLang="zh-CN" smtClean="0"/>
              <a:pPr>
                <a:spcAft>
                  <a:spcPts val="600"/>
                </a:spcAft>
              </a:pPr>
              <a:t>4</a:t>
            </a:fld>
            <a:endParaRPr lang="en-US" altLang="zh-CN"/>
          </a:p>
        </p:txBody>
      </p:sp>
      <p:pic>
        <p:nvPicPr>
          <p:cNvPr id="39" name="Picture Placeholder 36" descr="Icon&#10;&#10;Description automatically generated">
            <a:extLst>
              <a:ext uri="{FF2B5EF4-FFF2-40B4-BE49-F238E27FC236}">
                <a16:creationId xmlns:a16="http://schemas.microsoft.com/office/drawing/2014/main" id="{FE8B6DA3-CFFB-AE0D-D982-0B5336030CA9}"/>
              </a:ext>
            </a:extLst>
          </p:cNvPr>
          <p:cNvPicPr>
            <a:picLocks noChangeAspect="1"/>
          </p:cNvPicPr>
          <p:nvPr/>
        </p:nvPicPr>
        <p:blipFill rotWithShape="1">
          <a:blip r:embed="rId2"/>
          <a:srcRect l="11373" r="4250"/>
          <a:stretch/>
        </p:blipFill>
        <p:spPr>
          <a:xfrm>
            <a:off x="8500328" y="1848577"/>
            <a:ext cx="2368061" cy="2102177"/>
          </a:xfrm>
          <a:prstGeom prst="hexagon">
            <a:avLst>
              <a:gd name="adj" fmla="val 28349"/>
              <a:gd name="vf" fmla="val 115470"/>
            </a:avLst>
          </a:prstGeom>
          <a:noFill/>
          <a:ln>
            <a:noFill/>
          </a:ln>
        </p:spPr>
      </p:pic>
      <p:pic>
        <p:nvPicPr>
          <p:cNvPr id="42" name="Picture Placeholder 31" descr="A picture containing graphical user interface&#10;&#10;Description automatically generated">
            <a:extLst>
              <a:ext uri="{FF2B5EF4-FFF2-40B4-BE49-F238E27FC236}">
                <a16:creationId xmlns:a16="http://schemas.microsoft.com/office/drawing/2014/main" id="{64881C28-9068-6467-D8E1-A1A6759306A2}"/>
              </a:ext>
            </a:extLst>
          </p:cNvPr>
          <p:cNvPicPr>
            <a:picLocks noGrp="1" noChangeAspect="1"/>
          </p:cNvPicPr>
          <p:nvPr>
            <p:ph type="pic" sz="quarter" idx="48"/>
          </p:nvPr>
        </p:nvPicPr>
        <p:blipFill rotWithShape="1">
          <a:blip r:embed="rId3"/>
          <a:srcRect l="16511" r="16511"/>
          <a:stretch/>
        </p:blipFill>
        <p:spPr>
          <a:noFill/>
        </p:spPr>
      </p:pic>
      <p:sp>
        <p:nvSpPr>
          <p:cNvPr id="45" name="Text Placeholder 21">
            <a:extLst>
              <a:ext uri="{FF2B5EF4-FFF2-40B4-BE49-F238E27FC236}">
                <a16:creationId xmlns:a16="http://schemas.microsoft.com/office/drawing/2014/main" id="{325F7B95-1CE7-2BA2-F9D7-929E0B4341DA}"/>
              </a:ext>
            </a:extLst>
          </p:cNvPr>
          <p:cNvSpPr txBox="1">
            <a:spLocks/>
          </p:cNvSpPr>
          <p:nvPr/>
        </p:nvSpPr>
        <p:spPr>
          <a:xfrm>
            <a:off x="8770349" y="3942907"/>
            <a:ext cx="2098039" cy="506399"/>
          </a:xfrm>
          <a:prstGeom prst="rect">
            <a:avLst/>
          </a:prstGeom>
        </p:spPr>
        <p:txBody>
          <a:bodyPr vert="horz" lIns="91440" tIns="45720" rIns="91440" bIns="45720" rtlCol="0" anchor="b">
            <a:normAutofit/>
          </a:bodyPr>
          <a:lstStyle>
            <a:lvl1pPr marL="0" indent="0" algn="ctr" defTabSz="914400" rtl="0" eaLnBrk="1" latinLnBrk="0" hangingPunct="1">
              <a:lnSpc>
                <a:spcPct val="100000"/>
              </a:lnSpc>
              <a:spcBef>
                <a:spcPts val="1000"/>
              </a:spcBef>
              <a:buFont typeface="Arial" panose="020B0604020202020204" pitchFamily="34" charset="0"/>
              <a:buNone/>
              <a:defRPr sz="1800" b="1" i="0" kern="1200">
                <a:solidFill>
                  <a:schemeClr val="accent6"/>
                </a:solidFill>
                <a:latin typeface="+mn-lt"/>
                <a:ea typeface="+mj-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Missing in action</a:t>
            </a:r>
          </a:p>
        </p:txBody>
      </p:sp>
      <p:sp>
        <p:nvSpPr>
          <p:cNvPr id="46" name="Text Placeholder 22">
            <a:extLst>
              <a:ext uri="{FF2B5EF4-FFF2-40B4-BE49-F238E27FC236}">
                <a16:creationId xmlns:a16="http://schemas.microsoft.com/office/drawing/2014/main" id="{6848FCBC-ACA4-EB38-9780-27AF4711B759}"/>
              </a:ext>
            </a:extLst>
          </p:cNvPr>
          <p:cNvSpPr txBox="1">
            <a:spLocks/>
          </p:cNvSpPr>
          <p:nvPr/>
        </p:nvSpPr>
        <p:spPr>
          <a:xfrm>
            <a:off x="8770349" y="4496868"/>
            <a:ext cx="2207648" cy="595832"/>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100000"/>
              </a:lnSpc>
              <a:spcBef>
                <a:spcPts val="1000"/>
              </a:spcBef>
              <a:buFont typeface="Arial" panose="020B0604020202020204" pitchFamily="34" charset="0"/>
              <a:buNone/>
              <a:defRPr sz="1400" b="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US" dirty="0"/>
              <a:t>Data didn’t specify what the variable ‘</a:t>
            </a:r>
            <a:r>
              <a:rPr lang="en-US" dirty="0" err="1"/>
              <a:t>prefarea</a:t>
            </a:r>
            <a:r>
              <a:rPr lang="en-US" dirty="0"/>
              <a:t>’ represented</a:t>
            </a:r>
          </a:p>
        </p:txBody>
      </p:sp>
      <p:sp>
        <p:nvSpPr>
          <p:cNvPr id="48" name="Text Placeholder 47">
            <a:extLst>
              <a:ext uri="{FF2B5EF4-FFF2-40B4-BE49-F238E27FC236}">
                <a16:creationId xmlns:a16="http://schemas.microsoft.com/office/drawing/2014/main" id="{8A274F84-BF10-2CDA-EA10-485C9A8DFC30}"/>
              </a:ext>
            </a:extLst>
          </p:cNvPr>
          <p:cNvSpPr>
            <a:spLocks noGrp="1"/>
          </p:cNvSpPr>
          <p:nvPr>
            <p:ph type="body" sz="quarter" idx="27"/>
          </p:nvPr>
        </p:nvSpPr>
        <p:spPr/>
        <p:txBody>
          <a:bodyPr/>
          <a:lstStyle/>
          <a:p>
            <a:r>
              <a:rPr lang="en-US" dirty="0"/>
              <a:t>Contains</a:t>
            </a:r>
          </a:p>
        </p:txBody>
      </p:sp>
      <p:pic>
        <p:nvPicPr>
          <p:cNvPr id="59" name="Picture Placeholder 58" descr="Icon&#10;&#10;Description automatically generated">
            <a:extLst>
              <a:ext uri="{FF2B5EF4-FFF2-40B4-BE49-F238E27FC236}">
                <a16:creationId xmlns:a16="http://schemas.microsoft.com/office/drawing/2014/main" id="{5925E53C-8687-812D-5450-73C375C9CC2E}"/>
              </a:ext>
            </a:extLst>
          </p:cNvPr>
          <p:cNvPicPr>
            <a:picLocks noGrp="1" noChangeAspect="1"/>
          </p:cNvPicPr>
          <p:nvPr>
            <p:ph type="pic" sz="quarter" idx="49"/>
          </p:nvPr>
        </p:nvPicPr>
        <p:blipFill>
          <a:blip r:embed="rId4"/>
          <a:srcRect t="8662" b="8662"/>
          <a:stretch>
            <a:fillRect/>
          </a:stretch>
        </p:blipFill>
        <p:spPr/>
      </p:pic>
      <p:pic>
        <p:nvPicPr>
          <p:cNvPr id="63" name="Picture Placeholder 62" descr="A picture containing text&#10;&#10;Description automatically generated">
            <a:extLst>
              <a:ext uri="{FF2B5EF4-FFF2-40B4-BE49-F238E27FC236}">
                <a16:creationId xmlns:a16="http://schemas.microsoft.com/office/drawing/2014/main" id="{D473B78A-5995-F928-D15F-37FAD69794DF}"/>
              </a:ext>
            </a:extLst>
          </p:cNvPr>
          <p:cNvPicPr>
            <a:picLocks noGrp="1" noChangeAspect="1"/>
          </p:cNvPicPr>
          <p:nvPr>
            <p:ph type="pic" sz="quarter" idx="50"/>
          </p:nvPr>
        </p:nvPicPr>
        <p:blipFill>
          <a:blip r:embed="rId5"/>
          <a:srcRect l="21687" r="21687"/>
          <a:stretch>
            <a:fillRect/>
          </a:stretch>
        </p:blipFill>
        <p:spPr/>
      </p:pic>
    </p:spTree>
    <p:extLst>
      <p:ext uri="{BB962C8B-B14F-4D97-AF65-F5344CB8AC3E}">
        <p14:creationId xmlns:p14="http://schemas.microsoft.com/office/powerpoint/2010/main" val="343848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F591D96-934F-8714-9DE4-532E12EEC92A}"/>
              </a:ext>
            </a:extLst>
          </p:cNvPr>
          <p:cNvSpPr txBox="1"/>
          <p:nvPr/>
        </p:nvSpPr>
        <p:spPr>
          <a:xfrm>
            <a:off x="1905000" y="2477114"/>
            <a:ext cx="2387600" cy="369332"/>
          </a:xfrm>
          <a:prstGeom prst="rect">
            <a:avLst/>
          </a:prstGeom>
        </p:spPr>
        <p:txBody>
          <a:bodyPr wrap="square" rtlCol="0">
            <a:spAutoFit/>
          </a:bodyPr>
          <a:lstStyle/>
          <a:p>
            <a:pPr marL="0" indent="0" algn="ctr">
              <a:lnSpc>
                <a:spcPct val="100000"/>
              </a:lnSpc>
              <a:spcBef>
                <a:spcPts val="0"/>
              </a:spcBef>
              <a:buFontTx/>
              <a:buNone/>
            </a:pPr>
            <a:r>
              <a:rPr lang="en-US" sz="1800" dirty="0">
                <a:latin typeface="Posterama" panose="020B0504020200020000" pitchFamily="34" charset="0"/>
                <a:ea typeface="微软雅黑"/>
                <a:cs typeface="Posterama" panose="020B0504020200020000" pitchFamily="34" charset="0"/>
              </a:rPr>
              <a:t>Our training data:</a:t>
            </a:r>
          </a:p>
        </p:txBody>
      </p:sp>
      <p:pic>
        <p:nvPicPr>
          <p:cNvPr id="15" name="Picture 14" descr="Table&#10;&#10;Description automatically generated">
            <a:extLst>
              <a:ext uri="{FF2B5EF4-FFF2-40B4-BE49-F238E27FC236}">
                <a16:creationId xmlns:a16="http://schemas.microsoft.com/office/drawing/2014/main" id="{F6E192EF-44DC-19ED-DF2C-5D24C447BB5B}"/>
              </a:ext>
            </a:extLst>
          </p:cNvPr>
          <p:cNvPicPr>
            <a:picLocks noChangeAspect="1"/>
          </p:cNvPicPr>
          <p:nvPr/>
        </p:nvPicPr>
        <p:blipFill rotWithShape="1">
          <a:blip r:embed="rId2"/>
          <a:srcRect r="1797"/>
          <a:stretch/>
        </p:blipFill>
        <p:spPr>
          <a:xfrm>
            <a:off x="114301" y="2947589"/>
            <a:ext cx="9766300" cy="2933928"/>
          </a:xfrm>
          <a:prstGeom prst="rect">
            <a:avLst/>
          </a:prstGeom>
        </p:spPr>
      </p:pic>
      <p:pic>
        <p:nvPicPr>
          <p:cNvPr id="19" name="Picture 18" descr="Table&#10;&#10;Description automatically generated">
            <a:extLst>
              <a:ext uri="{FF2B5EF4-FFF2-40B4-BE49-F238E27FC236}">
                <a16:creationId xmlns:a16="http://schemas.microsoft.com/office/drawing/2014/main" id="{0972737F-6BAC-1D8F-4F70-F51B1D43C745}"/>
              </a:ext>
            </a:extLst>
          </p:cNvPr>
          <p:cNvPicPr>
            <a:picLocks noChangeAspect="1"/>
          </p:cNvPicPr>
          <p:nvPr/>
        </p:nvPicPr>
        <p:blipFill rotWithShape="1">
          <a:blip r:embed="rId3"/>
          <a:srcRect l="79630" r="1"/>
          <a:stretch/>
        </p:blipFill>
        <p:spPr>
          <a:xfrm>
            <a:off x="9880601" y="2947589"/>
            <a:ext cx="2095499" cy="2933928"/>
          </a:xfrm>
          <a:prstGeom prst="rect">
            <a:avLst/>
          </a:prstGeom>
        </p:spPr>
      </p:pic>
    </p:spTree>
    <p:extLst>
      <p:ext uri="{BB962C8B-B14F-4D97-AF65-F5344CB8AC3E}">
        <p14:creationId xmlns:p14="http://schemas.microsoft.com/office/powerpoint/2010/main" val="951078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F951D-796E-2E83-B8EB-4518CF664EA4}"/>
              </a:ext>
            </a:extLst>
          </p:cNvPr>
          <p:cNvSpPr>
            <a:spLocks noGrp="1"/>
          </p:cNvSpPr>
          <p:nvPr>
            <p:ph type="title"/>
          </p:nvPr>
        </p:nvSpPr>
        <p:spPr>
          <a:xfrm>
            <a:off x="832687" y="1002042"/>
            <a:ext cx="4441188" cy="271236"/>
          </a:xfrm>
        </p:spPr>
        <p:txBody>
          <a:bodyPr/>
          <a:lstStyle/>
          <a:p>
            <a:r>
              <a:rPr lang="en-US" sz="1800" dirty="0"/>
              <a:t>Data contains houses priced above 1 million</a:t>
            </a:r>
          </a:p>
        </p:txBody>
      </p:sp>
      <p:sp>
        <p:nvSpPr>
          <p:cNvPr id="19" name="Title 1">
            <a:extLst>
              <a:ext uri="{FF2B5EF4-FFF2-40B4-BE49-F238E27FC236}">
                <a16:creationId xmlns:a16="http://schemas.microsoft.com/office/drawing/2014/main" id="{3FBBEEFA-E283-D1D6-B4BC-40FD7ED7834E}"/>
              </a:ext>
            </a:extLst>
          </p:cNvPr>
          <p:cNvSpPr txBox="1">
            <a:spLocks/>
          </p:cNvSpPr>
          <p:nvPr/>
        </p:nvSpPr>
        <p:spPr>
          <a:xfrm>
            <a:off x="6375401" y="5041900"/>
            <a:ext cx="5816598" cy="4191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a:lstStyle>
          <a:p>
            <a:r>
              <a:rPr lang="en-US" sz="1600" dirty="0"/>
              <a:t>We expect that increases in area would lead to increases in price</a:t>
            </a:r>
          </a:p>
        </p:txBody>
      </p:sp>
      <p:sp>
        <p:nvSpPr>
          <p:cNvPr id="20" name="AutoShape 2">
            <a:extLst>
              <a:ext uri="{FF2B5EF4-FFF2-40B4-BE49-F238E27FC236}">
                <a16:creationId xmlns:a16="http://schemas.microsoft.com/office/drawing/2014/main" id="{B5FF7222-982E-4AF1-8A0B-7F758364D98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3" name="Picture 22" descr="Chart, histogram&#10;&#10;Description automatically generated">
            <a:extLst>
              <a:ext uri="{FF2B5EF4-FFF2-40B4-BE49-F238E27FC236}">
                <a16:creationId xmlns:a16="http://schemas.microsoft.com/office/drawing/2014/main" id="{6B05EF1F-591C-8353-DA85-B40B85BBAD3B}"/>
              </a:ext>
            </a:extLst>
          </p:cNvPr>
          <p:cNvPicPr>
            <a:picLocks noChangeAspect="1"/>
          </p:cNvPicPr>
          <p:nvPr/>
        </p:nvPicPr>
        <p:blipFill>
          <a:blip r:embed="rId2"/>
          <a:stretch>
            <a:fillRect/>
          </a:stretch>
        </p:blipFill>
        <p:spPr>
          <a:xfrm>
            <a:off x="0" y="1273278"/>
            <a:ext cx="5943600" cy="3770022"/>
          </a:xfrm>
          <a:prstGeom prst="rect">
            <a:avLst/>
          </a:prstGeom>
        </p:spPr>
      </p:pic>
      <p:pic>
        <p:nvPicPr>
          <p:cNvPr id="25" name="Picture 24" descr="Chart, histogram&#10;&#10;Description automatically generated">
            <a:extLst>
              <a:ext uri="{FF2B5EF4-FFF2-40B4-BE49-F238E27FC236}">
                <a16:creationId xmlns:a16="http://schemas.microsoft.com/office/drawing/2014/main" id="{F9F393F5-EC2B-DE1B-4283-97CFD2907DFF}"/>
              </a:ext>
            </a:extLst>
          </p:cNvPr>
          <p:cNvPicPr>
            <a:picLocks noChangeAspect="1"/>
          </p:cNvPicPr>
          <p:nvPr/>
        </p:nvPicPr>
        <p:blipFill>
          <a:blip r:embed="rId3"/>
          <a:stretch>
            <a:fillRect/>
          </a:stretch>
        </p:blipFill>
        <p:spPr>
          <a:xfrm>
            <a:off x="6385962" y="1273278"/>
            <a:ext cx="5816599" cy="3770022"/>
          </a:xfrm>
          <a:prstGeom prst="rect">
            <a:avLst/>
          </a:prstGeom>
        </p:spPr>
      </p:pic>
    </p:spTree>
    <p:extLst>
      <p:ext uri="{BB962C8B-B14F-4D97-AF65-F5344CB8AC3E}">
        <p14:creationId xmlns:p14="http://schemas.microsoft.com/office/powerpoint/2010/main" val="3413418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Diagram, schematic&#10;&#10;Description automatically generated">
            <a:extLst>
              <a:ext uri="{FF2B5EF4-FFF2-40B4-BE49-F238E27FC236}">
                <a16:creationId xmlns:a16="http://schemas.microsoft.com/office/drawing/2014/main" id="{E50975BE-6354-D085-A5CB-2A2F8477A53E}"/>
              </a:ext>
            </a:extLst>
          </p:cNvPr>
          <p:cNvPicPr>
            <a:picLocks noChangeAspect="1"/>
          </p:cNvPicPr>
          <p:nvPr/>
        </p:nvPicPr>
        <p:blipFill>
          <a:blip r:embed="rId2"/>
          <a:stretch>
            <a:fillRect/>
          </a:stretch>
        </p:blipFill>
        <p:spPr>
          <a:xfrm>
            <a:off x="1" y="1242907"/>
            <a:ext cx="5575300" cy="4103793"/>
          </a:xfrm>
          <a:prstGeom prst="rect">
            <a:avLst/>
          </a:prstGeom>
        </p:spPr>
      </p:pic>
      <p:pic>
        <p:nvPicPr>
          <p:cNvPr id="8" name="Picture 7" descr="Chart, box and whisker chart&#10;&#10;Description automatically generated">
            <a:extLst>
              <a:ext uri="{FF2B5EF4-FFF2-40B4-BE49-F238E27FC236}">
                <a16:creationId xmlns:a16="http://schemas.microsoft.com/office/drawing/2014/main" id="{81D9BB0F-083B-DB6C-B91E-3421A412ED68}"/>
              </a:ext>
            </a:extLst>
          </p:cNvPr>
          <p:cNvPicPr>
            <a:picLocks noChangeAspect="1"/>
          </p:cNvPicPr>
          <p:nvPr/>
        </p:nvPicPr>
        <p:blipFill>
          <a:blip r:embed="rId3"/>
          <a:stretch>
            <a:fillRect/>
          </a:stretch>
        </p:blipFill>
        <p:spPr>
          <a:xfrm>
            <a:off x="6096000" y="1242907"/>
            <a:ext cx="6096000" cy="4103793"/>
          </a:xfrm>
          <a:prstGeom prst="rect">
            <a:avLst/>
          </a:prstGeom>
        </p:spPr>
      </p:pic>
      <p:sp>
        <p:nvSpPr>
          <p:cNvPr id="7" name="TextBox 6">
            <a:extLst>
              <a:ext uri="{FF2B5EF4-FFF2-40B4-BE49-F238E27FC236}">
                <a16:creationId xmlns:a16="http://schemas.microsoft.com/office/drawing/2014/main" id="{65247956-AA6E-E09B-7133-56775AB894F5}"/>
              </a:ext>
            </a:extLst>
          </p:cNvPr>
          <p:cNvSpPr txBox="1"/>
          <p:nvPr/>
        </p:nvSpPr>
        <p:spPr>
          <a:xfrm>
            <a:off x="3084823" y="546100"/>
            <a:ext cx="6022354" cy="369332"/>
          </a:xfrm>
          <a:prstGeom prst="rect">
            <a:avLst/>
          </a:prstGeom>
        </p:spPr>
        <p:txBody>
          <a:bodyPr wrap="none" rtlCol="0">
            <a:spAutoFit/>
          </a:bodyPr>
          <a:lstStyle/>
          <a:p>
            <a:pPr marL="0" indent="0" algn="ctr">
              <a:lnSpc>
                <a:spcPct val="100000"/>
              </a:lnSpc>
              <a:spcBef>
                <a:spcPts val="0"/>
              </a:spcBef>
              <a:buFontTx/>
              <a:buNone/>
            </a:pPr>
            <a:r>
              <a:rPr lang="en-US" sz="1800" dirty="0">
                <a:latin typeface="Posterama" panose="020B0504020200020000" pitchFamily="34" charset="0"/>
                <a:ea typeface="微软雅黑"/>
                <a:cs typeface="Posterama" panose="020B0504020200020000" pitchFamily="34" charset="0"/>
              </a:rPr>
              <a:t>Box plots of nominal and ordinal categorical variables </a:t>
            </a:r>
          </a:p>
        </p:txBody>
      </p:sp>
    </p:spTree>
    <p:extLst>
      <p:ext uri="{BB962C8B-B14F-4D97-AF65-F5344CB8AC3E}">
        <p14:creationId xmlns:p14="http://schemas.microsoft.com/office/powerpoint/2010/main" val="56169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E17942FE-65D3-7C03-B361-8DF125B81DC1}"/>
              </a:ext>
            </a:extLst>
          </p:cNvPr>
          <p:cNvSpPr>
            <a:spLocks noGrp="1"/>
          </p:cNvSpPr>
          <p:nvPr>
            <p:ph type="title"/>
          </p:nvPr>
        </p:nvSpPr>
        <p:spPr/>
        <p:txBody>
          <a:bodyPr/>
          <a:lstStyle/>
          <a:p>
            <a:r>
              <a:rPr lang="en-US" dirty="0"/>
              <a:t>Methodology</a:t>
            </a:r>
          </a:p>
        </p:txBody>
      </p:sp>
      <p:sp>
        <p:nvSpPr>
          <p:cNvPr id="63" name="Text Placeholder 62">
            <a:extLst>
              <a:ext uri="{FF2B5EF4-FFF2-40B4-BE49-F238E27FC236}">
                <a16:creationId xmlns:a16="http://schemas.microsoft.com/office/drawing/2014/main" id="{22D79EB2-B914-5355-4D75-3AC59F0DCCC3}"/>
              </a:ext>
            </a:extLst>
          </p:cNvPr>
          <p:cNvSpPr>
            <a:spLocks noGrp="1"/>
          </p:cNvSpPr>
          <p:nvPr>
            <p:ph type="body" sz="quarter" idx="27"/>
          </p:nvPr>
        </p:nvSpPr>
        <p:spPr/>
        <p:txBody>
          <a:bodyPr/>
          <a:lstStyle/>
          <a:p>
            <a:r>
              <a:rPr lang="en-US" dirty="0"/>
              <a:t>Assessed</a:t>
            </a:r>
          </a:p>
        </p:txBody>
      </p:sp>
      <p:sp>
        <p:nvSpPr>
          <p:cNvPr id="16" name="文本占位符 15">
            <a:extLst>
              <a:ext uri="{FF2B5EF4-FFF2-40B4-BE49-F238E27FC236}">
                <a16:creationId xmlns:a16="http://schemas.microsoft.com/office/drawing/2014/main" id="{7BD10CEB-2241-4246-B0F4-96E0DB642C4C}"/>
              </a:ext>
            </a:extLst>
          </p:cNvPr>
          <p:cNvSpPr>
            <a:spLocks noGrp="1"/>
          </p:cNvSpPr>
          <p:nvPr>
            <p:ph type="body" sz="quarter" idx="28"/>
          </p:nvPr>
        </p:nvSpPr>
        <p:spPr/>
        <p:txBody>
          <a:bodyPr/>
          <a:lstStyle/>
          <a:p>
            <a:r>
              <a:rPr lang="en-US" altLang="zh-CN" noProof="0" dirty="0"/>
              <a:t>545 records and determined multiple linear regression model was appropriate</a:t>
            </a:r>
            <a:endParaRPr lang="zh-CN" altLang="en-US" dirty="0"/>
          </a:p>
        </p:txBody>
      </p:sp>
      <p:sp>
        <p:nvSpPr>
          <p:cNvPr id="65" name="Text Placeholder 64">
            <a:extLst>
              <a:ext uri="{FF2B5EF4-FFF2-40B4-BE49-F238E27FC236}">
                <a16:creationId xmlns:a16="http://schemas.microsoft.com/office/drawing/2014/main" id="{0ECD9490-0BE0-6A65-01CD-D54CAB839511}"/>
              </a:ext>
            </a:extLst>
          </p:cNvPr>
          <p:cNvSpPr>
            <a:spLocks noGrp="1"/>
          </p:cNvSpPr>
          <p:nvPr>
            <p:ph type="body" sz="quarter" idx="38"/>
          </p:nvPr>
        </p:nvSpPr>
        <p:spPr/>
        <p:txBody>
          <a:bodyPr/>
          <a:lstStyle/>
          <a:p>
            <a:r>
              <a:rPr lang="en-US" dirty="0"/>
              <a:t>Examined</a:t>
            </a:r>
          </a:p>
        </p:txBody>
      </p:sp>
      <p:sp>
        <p:nvSpPr>
          <p:cNvPr id="19" name="文本占位符 18">
            <a:extLst>
              <a:ext uri="{FF2B5EF4-FFF2-40B4-BE49-F238E27FC236}">
                <a16:creationId xmlns:a16="http://schemas.microsoft.com/office/drawing/2014/main" id="{78038ACE-740A-4AE7-A0B3-BEEA90495BDD}"/>
              </a:ext>
            </a:extLst>
          </p:cNvPr>
          <p:cNvSpPr>
            <a:spLocks noGrp="1"/>
          </p:cNvSpPr>
          <p:nvPr>
            <p:ph type="body" sz="quarter" idx="39"/>
          </p:nvPr>
        </p:nvSpPr>
        <p:spPr/>
        <p:txBody>
          <a:bodyPr/>
          <a:lstStyle/>
          <a:p>
            <a:pPr lvl="0"/>
            <a:r>
              <a:rPr lang="en-US" altLang="zh-CN" noProof="0" dirty="0"/>
              <a:t>Predictors to evaluated how they might affect the response variable (price)</a:t>
            </a:r>
          </a:p>
        </p:txBody>
      </p:sp>
      <p:sp>
        <p:nvSpPr>
          <p:cNvPr id="67" name="Text Placeholder 66">
            <a:extLst>
              <a:ext uri="{FF2B5EF4-FFF2-40B4-BE49-F238E27FC236}">
                <a16:creationId xmlns:a16="http://schemas.microsoft.com/office/drawing/2014/main" id="{CEEED1DD-BCBD-5246-2A2C-BCED87782D53}"/>
              </a:ext>
            </a:extLst>
          </p:cNvPr>
          <p:cNvSpPr>
            <a:spLocks noGrp="1"/>
          </p:cNvSpPr>
          <p:nvPr>
            <p:ph type="body" sz="quarter" idx="40"/>
          </p:nvPr>
        </p:nvSpPr>
        <p:spPr/>
        <p:txBody>
          <a:bodyPr/>
          <a:lstStyle/>
          <a:p>
            <a:r>
              <a:rPr lang="en-US" dirty="0"/>
              <a:t>Preparation</a:t>
            </a:r>
          </a:p>
        </p:txBody>
      </p:sp>
      <p:sp>
        <p:nvSpPr>
          <p:cNvPr id="21" name="文本占位符 20">
            <a:extLst>
              <a:ext uri="{FF2B5EF4-FFF2-40B4-BE49-F238E27FC236}">
                <a16:creationId xmlns:a16="http://schemas.microsoft.com/office/drawing/2014/main" id="{DD441F7A-4624-45D2-AE88-EEBA65185E6D}"/>
              </a:ext>
            </a:extLst>
          </p:cNvPr>
          <p:cNvSpPr>
            <a:spLocks noGrp="1"/>
          </p:cNvSpPr>
          <p:nvPr>
            <p:ph type="body" sz="quarter" idx="41"/>
          </p:nvPr>
        </p:nvSpPr>
        <p:spPr/>
        <p:txBody>
          <a:bodyPr/>
          <a:lstStyle/>
          <a:p>
            <a:pPr marL="285750" indent="-285750">
              <a:buFont typeface="Arial" panose="020B0604020202020204" pitchFamily="34" charset="0"/>
              <a:buChar char="•"/>
            </a:pPr>
            <a:r>
              <a:rPr lang="en-US" altLang="zh-CN" dirty="0"/>
              <a:t>Split our data into a training and evaluation set</a:t>
            </a:r>
          </a:p>
          <a:p>
            <a:pPr marL="285750" indent="-285750">
              <a:buFont typeface="Arial" panose="020B0604020202020204" pitchFamily="34" charset="0"/>
              <a:buChar char="•"/>
            </a:pPr>
            <a:r>
              <a:rPr lang="en-US" altLang="zh-CN" dirty="0"/>
              <a:t>Created dummy variables</a:t>
            </a:r>
          </a:p>
          <a:p>
            <a:endParaRPr lang="zh-CN" altLang="en-US" dirty="0"/>
          </a:p>
        </p:txBody>
      </p:sp>
      <p:sp>
        <p:nvSpPr>
          <p:cNvPr id="69" name="Text Placeholder 68">
            <a:extLst>
              <a:ext uri="{FF2B5EF4-FFF2-40B4-BE49-F238E27FC236}">
                <a16:creationId xmlns:a16="http://schemas.microsoft.com/office/drawing/2014/main" id="{868536F0-BECB-41C2-208F-CAAC89E244FF}"/>
              </a:ext>
            </a:extLst>
          </p:cNvPr>
          <p:cNvSpPr>
            <a:spLocks noGrp="1"/>
          </p:cNvSpPr>
          <p:nvPr>
            <p:ph type="body" sz="quarter" idx="42"/>
          </p:nvPr>
        </p:nvSpPr>
        <p:spPr>
          <a:xfrm>
            <a:off x="7501941" y="4280284"/>
            <a:ext cx="1877575" cy="506399"/>
          </a:xfrm>
        </p:spPr>
        <p:txBody>
          <a:bodyPr/>
          <a:lstStyle/>
          <a:p>
            <a:r>
              <a:rPr lang="en-US" dirty="0"/>
              <a:t>Model Building</a:t>
            </a:r>
          </a:p>
        </p:txBody>
      </p:sp>
      <p:sp>
        <p:nvSpPr>
          <p:cNvPr id="23" name="文本占位符 22">
            <a:extLst>
              <a:ext uri="{FF2B5EF4-FFF2-40B4-BE49-F238E27FC236}">
                <a16:creationId xmlns:a16="http://schemas.microsoft.com/office/drawing/2014/main" id="{4EF68FE0-ADE3-4AB5-AC04-6C029B601AB2}"/>
              </a:ext>
            </a:extLst>
          </p:cNvPr>
          <p:cNvSpPr>
            <a:spLocks noGrp="1"/>
          </p:cNvSpPr>
          <p:nvPr>
            <p:ph type="body" sz="quarter" idx="43"/>
          </p:nvPr>
        </p:nvSpPr>
        <p:spPr>
          <a:xfrm>
            <a:off x="7501941" y="4857168"/>
            <a:ext cx="1877575" cy="506399"/>
          </a:xfrm>
        </p:spPr>
        <p:txBody>
          <a:bodyPr/>
          <a:lstStyle/>
          <a:p>
            <a:pPr marL="285750" indent="-285750">
              <a:buFont typeface="Arial" panose="020B0604020202020204" pitchFamily="34" charset="0"/>
              <a:buChar char="•"/>
            </a:pPr>
            <a:r>
              <a:rPr lang="en-US" altLang="zh-CN" dirty="0"/>
              <a:t>Linear model against the full data</a:t>
            </a:r>
          </a:p>
          <a:p>
            <a:pPr marL="285750" indent="-285750">
              <a:buFont typeface="Arial" panose="020B0604020202020204" pitchFamily="34" charset="0"/>
              <a:buChar char="•"/>
            </a:pPr>
            <a:r>
              <a:rPr lang="en-US" altLang="zh-CN" dirty="0"/>
              <a:t>Stepwise to reduce the predictor</a:t>
            </a:r>
          </a:p>
          <a:p>
            <a:endParaRPr lang="zh-CN" altLang="en-US" dirty="0"/>
          </a:p>
        </p:txBody>
      </p:sp>
      <p:sp>
        <p:nvSpPr>
          <p:cNvPr id="71" name="Text Placeholder 70">
            <a:extLst>
              <a:ext uri="{FF2B5EF4-FFF2-40B4-BE49-F238E27FC236}">
                <a16:creationId xmlns:a16="http://schemas.microsoft.com/office/drawing/2014/main" id="{FAFB92ED-EE9E-1E13-228D-2A33EE0B2FC2}"/>
              </a:ext>
            </a:extLst>
          </p:cNvPr>
          <p:cNvSpPr>
            <a:spLocks noGrp="1"/>
          </p:cNvSpPr>
          <p:nvPr>
            <p:ph type="body" sz="quarter" idx="44"/>
          </p:nvPr>
        </p:nvSpPr>
        <p:spPr>
          <a:xfrm>
            <a:off x="8636394" y="2002248"/>
            <a:ext cx="1877575" cy="506399"/>
          </a:xfrm>
        </p:spPr>
        <p:txBody>
          <a:bodyPr/>
          <a:lstStyle/>
          <a:p>
            <a:r>
              <a:rPr lang="en-US" dirty="0"/>
              <a:t>Evaluation</a:t>
            </a:r>
          </a:p>
        </p:txBody>
      </p:sp>
      <p:sp>
        <p:nvSpPr>
          <p:cNvPr id="25" name="文本占位符 24">
            <a:extLst>
              <a:ext uri="{FF2B5EF4-FFF2-40B4-BE49-F238E27FC236}">
                <a16:creationId xmlns:a16="http://schemas.microsoft.com/office/drawing/2014/main" id="{5140B95D-A59E-4E6C-BF07-5DD5E0E818A0}"/>
              </a:ext>
            </a:extLst>
          </p:cNvPr>
          <p:cNvSpPr>
            <a:spLocks noGrp="1"/>
          </p:cNvSpPr>
          <p:nvPr>
            <p:ph type="body" sz="quarter" idx="45"/>
          </p:nvPr>
        </p:nvSpPr>
        <p:spPr>
          <a:xfrm>
            <a:off x="8636394" y="2585468"/>
            <a:ext cx="1877575" cy="506399"/>
          </a:xfrm>
        </p:spPr>
        <p:txBody>
          <a:bodyPr/>
          <a:lstStyle/>
          <a:p>
            <a:pPr marL="285750" indent="-285750">
              <a:buFont typeface="Arial" panose="020B0604020202020204" pitchFamily="34" charset="0"/>
              <a:buChar char="•"/>
            </a:pPr>
            <a:r>
              <a:rPr lang="en-US" altLang="zh-CN" dirty="0"/>
              <a:t>Normal of residuals</a:t>
            </a:r>
          </a:p>
          <a:p>
            <a:pPr marL="285750" indent="-285750">
              <a:buFont typeface="Arial" panose="020B0604020202020204" pitchFamily="34" charset="0"/>
              <a:buChar char="•"/>
            </a:pPr>
            <a:r>
              <a:rPr lang="en-US" altLang="zh-CN" dirty="0"/>
              <a:t>Homoscedasticity of residuals</a:t>
            </a:r>
          </a:p>
          <a:p>
            <a:pPr marL="285750" indent="-285750">
              <a:buFont typeface="Arial" panose="020B0604020202020204" pitchFamily="34" charset="0"/>
              <a:buChar char="•"/>
            </a:pPr>
            <a:r>
              <a:rPr lang="en-US" altLang="zh-CN" dirty="0"/>
              <a:t>Independence of predictors</a:t>
            </a:r>
          </a:p>
          <a:p>
            <a:pPr marL="285750" indent="-285750">
              <a:buFont typeface="Arial" panose="020B0604020202020204" pitchFamily="34" charset="0"/>
              <a:buChar char="•"/>
            </a:pPr>
            <a:r>
              <a:rPr lang="en-US" altLang="zh-CN" dirty="0"/>
              <a:t>Linearity of fit</a:t>
            </a:r>
            <a:endParaRPr lang="zh-CN" altLang="en-US" dirty="0"/>
          </a:p>
        </p:txBody>
      </p:sp>
      <p:sp>
        <p:nvSpPr>
          <p:cNvPr id="5" name="Slide Number Placeholder 4">
            <a:extLst>
              <a:ext uri="{FF2B5EF4-FFF2-40B4-BE49-F238E27FC236}">
                <a16:creationId xmlns:a16="http://schemas.microsoft.com/office/drawing/2014/main" id="{302DD1EA-9A0C-9303-AD79-5DAF401390EB}"/>
              </a:ext>
            </a:extLst>
          </p:cNvPr>
          <p:cNvSpPr>
            <a:spLocks noGrp="1"/>
          </p:cNvSpPr>
          <p:nvPr>
            <p:ph type="sldNum" sz="quarter" idx="47"/>
          </p:nvPr>
        </p:nvSpPr>
        <p:spPr/>
        <p:txBody>
          <a:bodyPr/>
          <a:lstStyle/>
          <a:p>
            <a:fld id="{47FEACEE-25B4-4A2D-B147-27296E36371D}" type="slidenum">
              <a:rPr lang="en-US" altLang="zh-CN" smtClean="0"/>
              <a:pPr/>
              <a:t>8</a:t>
            </a:fld>
            <a:endParaRPr lang="en-US" altLang="zh-CN" dirty="0"/>
          </a:p>
        </p:txBody>
      </p:sp>
    </p:spTree>
    <p:extLst>
      <p:ext uri="{BB962C8B-B14F-4D97-AF65-F5344CB8AC3E}">
        <p14:creationId xmlns:p14="http://schemas.microsoft.com/office/powerpoint/2010/main" val="3760906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E17942FE-65D3-7C03-B361-8DF125B81DC1}"/>
              </a:ext>
            </a:extLst>
          </p:cNvPr>
          <p:cNvSpPr>
            <a:spLocks noGrp="1"/>
          </p:cNvSpPr>
          <p:nvPr>
            <p:ph type="title"/>
          </p:nvPr>
        </p:nvSpPr>
        <p:spPr/>
        <p:txBody>
          <a:bodyPr/>
          <a:lstStyle/>
          <a:p>
            <a:r>
              <a:rPr lang="en-US" dirty="0"/>
              <a:t>Methodology</a:t>
            </a:r>
          </a:p>
        </p:txBody>
      </p:sp>
      <p:sp>
        <p:nvSpPr>
          <p:cNvPr id="63" name="Text Placeholder 62">
            <a:extLst>
              <a:ext uri="{FF2B5EF4-FFF2-40B4-BE49-F238E27FC236}">
                <a16:creationId xmlns:a16="http://schemas.microsoft.com/office/drawing/2014/main" id="{22D79EB2-B914-5355-4D75-3AC59F0DCCC3}"/>
              </a:ext>
            </a:extLst>
          </p:cNvPr>
          <p:cNvSpPr>
            <a:spLocks noGrp="1"/>
          </p:cNvSpPr>
          <p:nvPr>
            <p:ph type="body" sz="quarter" idx="27"/>
          </p:nvPr>
        </p:nvSpPr>
        <p:spPr/>
        <p:txBody>
          <a:bodyPr/>
          <a:lstStyle/>
          <a:p>
            <a:r>
              <a:rPr lang="en-US" dirty="0"/>
              <a:t>Evaluate Normality</a:t>
            </a:r>
          </a:p>
        </p:txBody>
      </p:sp>
      <p:sp>
        <p:nvSpPr>
          <p:cNvPr id="16" name="文本占位符 15">
            <a:extLst>
              <a:ext uri="{FF2B5EF4-FFF2-40B4-BE49-F238E27FC236}">
                <a16:creationId xmlns:a16="http://schemas.microsoft.com/office/drawing/2014/main" id="{7BD10CEB-2241-4246-B0F4-96E0DB642C4C}"/>
              </a:ext>
            </a:extLst>
          </p:cNvPr>
          <p:cNvSpPr>
            <a:spLocks noGrp="1"/>
          </p:cNvSpPr>
          <p:nvPr>
            <p:ph type="body" sz="quarter" idx="28"/>
          </p:nvPr>
        </p:nvSpPr>
        <p:spPr/>
        <p:txBody>
          <a:bodyPr/>
          <a:lstStyle/>
          <a:p>
            <a:r>
              <a:rPr lang="en-US" altLang="zh-CN" dirty="0"/>
              <a:t>Used Shapiro test</a:t>
            </a:r>
            <a:endParaRPr lang="en-US" altLang="zh-CN" noProof="0" dirty="0"/>
          </a:p>
          <a:p>
            <a:endParaRPr lang="zh-CN" altLang="en-US" dirty="0"/>
          </a:p>
        </p:txBody>
      </p:sp>
      <p:sp>
        <p:nvSpPr>
          <p:cNvPr id="65" name="Text Placeholder 64">
            <a:extLst>
              <a:ext uri="{FF2B5EF4-FFF2-40B4-BE49-F238E27FC236}">
                <a16:creationId xmlns:a16="http://schemas.microsoft.com/office/drawing/2014/main" id="{0ECD9490-0BE0-6A65-01CD-D54CAB839511}"/>
              </a:ext>
            </a:extLst>
          </p:cNvPr>
          <p:cNvSpPr>
            <a:spLocks noGrp="1"/>
          </p:cNvSpPr>
          <p:nvPr>
            <p:ph type="body" sz="quarter" idx="38"/>
          </p:nvPr>
        </p:nvSpPr>
        <p:spPr>
          <a:xfrm>
            <a:off x="3889942" y="2355643"/>
            <a:ext cx="1979916" cy="506399"/>
          </a:xfrm>
        </p:spPr>
        <p:txBody>
          <a:bodyPr/>
          <a:lstStyle/>
          <a:p>
            <a:r>
              <a:rPr lang="en-US" dirty="0"/>
              <a:t>Evaluate Homoscedasticity</a:t>
            </a:r>
          </a:p>
        </p:txBody>
      </p:sp>
      <p:sp>
        <p:nvSpPr>
          <p:cNvPr id="19" name="文本占位符 18">
            <a:extLst>
              <a:ext uri="{FF2B5EF4-FFF2-40B4-BE49-F238E27FC236}">
                <a16:creationId xmlns:a16="http://schemas.microsoft.com/office/drawing/2014/main" id="{78038ACE-740A-4AE7-A0B3-BEEA90495BDD}"/>
              </a:ext>
            </a:extLst>
          </p:cNvPr>
          <p:cNvSpPr>
            <a:spLocks noGrp="1"/>
          </p:cNvSpPr>
          <p:nvPr>
            <p:ph type="body" sz="quarter" idx="39"/>
          </p:nvPr>
        </p:nvSpPr>
        <p:spPr/>
        <p:txBody>
          <a:bodyPr/>
          <a:lstStyle/>
          <a:p>
            <a:pPr lvl="0"/>
            <a:r>
              <a:rPr lang="en-US" altLang="zh-CN" dirty="0"/>
              <a:t>Used Breusch-Pagan test</a:t>
            </a:r>
            <a:endParaRPr lang="en-US" altLang="zh-CN" noProof="0" dirty="0"/>
          </a:p>
        </p:txBody>
      </p:sp>
      <p:sp>
        <p:nvSpPr>
          <p:cNvPr id="67" name="Text Placeholder 66">
            <a:extLst>
              <a:ext uri="{FF2B5EF4-FFF2-40B4-BE49-F238E27FC236}">
                <a16:creationId xmlns:a16="http://schemas.microsoft.com/office/drawing/2014/main" id="{CEEED1DD-BCBD-5246-2A2C-BCED87782D53}"/>
              </a:ext>
            </a:extLst>
          </p:cNvPr>
          <p:cNvSpPr>
            <a:spLocks noGrp="1"/>
          </p:cNvSpPr>
          <p:nvPr>
            <p:ph type="body" sz="quarter" idx="40"/>
          </p:nvPr>
        </p:nvSpPr>
        <p:spPr/>
        <p:txBody>
          <a:bodyPr/>
          <a:lstStyle/>
          <a:p>
            <a:r>
              <a:rPr lang="en-US" dirty="0"/>
              <a:t>Evaluate </a:t>
            </a:r>
            <a:r>
              <a:rPr lang="en-US" dirty="0" err="1"/>
              <a:t>Colinearity</a:t>
            </a:r>
            <a:endParaRPr lang="en-US" dirty="0"/>
          </a:p>
        </p:txBody>
      </p:sp>
      <p:sp>
        <p:nvSpPr>
          <p:cNvPr id="21" name="文本占位符 20">
            <a:extLst>
              <a:ext uri="{FF2B5EF4-FFF2-40B4-BE49-F238E27FC236}">
                <a16:creationId xmlns:a16="http://schemas.microsoft.com/office/drawing/2014/main" id="{DD441F7A-4624-45D2-AE88-EEBA65185E6D}"/>
              </a:ext>
            </a:extLst>
          </p:cNvPr>
          <p:cNvSpPr>
            <a:spLocks noGrp="1"/>
          </p:cNvSpPr>
          <p:nvPr>
            <p:ph type="body" sz="quarter" idx="41"/>
          </p:nvPr>
        </p:nvSpPr>
        <p:spPr/>
        <p:txBody>
          <a:bodyPr/>
          <a:lstStyle/>
          <a:p>
            <a:r>
              <a:rPr lang="en-US" altLang="zh-CN" noProof="0" dirty="0"/>
              <a:t>Looked into variance inflation factors (VIFs)</a:t>
            </a:r>
            <a:endParaRPr lang="zh-CN" altLang="en-US" dirty="0"/>
          </a:p>
        </p:txBody>
      </p:sp>
      <p:sp>
        <p:nvSpPr>
          <p:cNvPr id="69" name="Text Placeholder 68">
            <a:extLst>
              <a:ext uri="{FF2B5EF4-FFF2-40B4-BE49-F238E27FC236}">
                <a16:creationId xmlns:a16="http://schemas.microsoft.com/office/drawing/2014/main" id="{868536F0-BECB-41C2-208F-CAAC89E244FF}"/>
              </a:ext>
            </a:extLst>
          </p:cNvPr>
          <p:cNvSpPr>
            <a:spLocks noGrp="1"/>
          </p:cNvSpPr>
          <p:nvPr>
            <p:ph type="body" sz="quarter" idx="42"/>
          </p:nvPr>
        </p:nvSpPr>
        <p:spPr>
          <a:xfrm>
            <a:off x="7501941" y="4371402"/>
            <a:ext cx="1877575" cy="506399"/>
          </a:xfrm>
        </p:spPr>
        <p:txBody>
          <a:bodyPr/>
          <a:lstStyle/>
          <a:p>
            <a:r>
              <a:rPr lang="en-US" dirty="0"/>
              <a:t>Evaluate Outliers</a:t>
            </a:r>
          </a:p>
        </p:txBody>
      </p:sp>
      <p:sp>
        <p:nvSpPr>
          <p:cNvPr id="23" name="文本占位符 22">
            <a:extLst>
              <a:ext uri="{FF2B5EF4-FFF2-40B4-BE49-F238E27FC236}">
                <a16:creationId xmlns:a16="http://schemas.microsoft.com/office/drawing/2014/main" id="{4EF68FE0-ADE3-4AB5-AC04-6C029B601AB2}"/>
              </a:ext>
            </a:extLst>
          </p:cNvPr>
          <p:cNvSpPr>
            <a:spLocks noGrp="1"/>
          </p:cNvSpPr>
          <p:nvPr>
            <p:ph type="body" sz="quarter" idx="43"/>
          </p:nvPr>
        </p:nvSpPr>
        <p:spPr>
          <a:xfrm>
            <a:off x="7501941" y="5123561"/>
            <a:ext cx="1877575" cy="506399"/>
          </a:xfrm>
        </p:spPr>
        <p:txBody>
          <a:bodyPr/>
          <a:lstStyle/>
          <a:p>
            <a:pPr rtl="0">
              <a:spcBef>
                <a:spcPts val="0"/>
              </a:spcBef>
              <a:spcAft>
                <a:spcPts val="0"/>
              </a:spcAft>
            </a:pPr>
            <a:r>
              <a:rPr lang="en-US" altLang="zh-CN" dirty="0"/>
              <a:t>Looked at hat values and compare them to a cutoff point</a:t>
            </a:r>
          </a:p>
          <a:p>
            <a:br>
              <a:rPr lang="en-US" dirty="0"/>
            </a:br>
            <a:endParaRPr lang="zh-CN" altLang="en-US" dirty="0"/>
          </a:p>
        </p:txBody>
      </p:sp>
      <p:sp>
        <p:nvSpPr>
          <p:cNvPr id="71" name="Text Placeholder 70">
            <a:extLst>
              <a:ext uri="{FF2B5EF4-FFF2-40B4-BE49-F238E27FC236}">
                <a16:creationId xmlns:a16="http://schemas.microsoft.com/office/drawing/2014/main" id="{FAFB92ED-EE9E-1E13-228D-2A33EE0B2FC2}"/>
              </a:ext>
            </a:extLst>
          </p:cNvPr>
          <p:cNvSpPr>
            <a:spLocks noGrp="1"/>
          </p:cNvSpPr>
          <p:nvPr>
            <p:ph type="body" sz="quarter" idx="44"/>
          </p:nvPr>
        </p:nvSpPr>
        <p:spPr>
          <a:xfrm>
            <a:off x="8734718" y="2783629"/>
            <a:ext cx="1877575" cy="506399"/>
          </a:xfrm>
        </p:spPr>
        <p:txBody>
          <a:bodyPr/>
          <a:lstStyle/>
          <a:p>
            <a:r>
              <a:rPr lang="en-US" dirty="0"/>
              <a:t>Results…</a:t>
            </a:r>
          </a:p>
        </p:txBody>
      </p:sp>
      <p:sp>
        <p:nvSpPr>
          <p:cNvPr id="5" name="Slide Number Placeholder 4">
            <a:extLst>
              <a:ext uri="{FF2B5EF4-FFF2-40B4-BE49-F238E27FC236}">
                <a16:creationId xmlns:a16="http://schemas.microsoft.com/office/drawing/2014/main" id="{302DD1EA-9A0C-9303-AD79-5DAF401390EB}"/>
              </a:ext>
            </a:extLst>
          </p:cNvPr>
          <p:cNvSpPr>
            <a:spLocks noGrp="1"/>
          </p:cNvSpPr>
          <p:nvPr>
            <p:ph type="sldNum" sz="quarter" idx="47"/>
          </p:nvPr>
        </p:nvSpPr>
        <p:spPr/>
        <p:txBody>
          <a:bodyPr/>
          <a:lstStyle/>
          <a:p>
            <a:fld id="{47FEACEE-25B4-4A2D-B147-27296E36371D}" type="slidenum">
              <a:rPr lang="en-US" altLang="zh-CN" smtClean="0"/>
              <a:pPr/>
              <a:t>9</a:t>
            </a:fld>
            <a:endParaRPr lang="en-US" altLang="zh-CN" dirty="0"/>
          </a:p>
        </p:txBody>
      </p:sp>
    </p:spTree>
    <p:extLst>
      <p:ext uri="{BB962C8B-B14F-4D97-AF65-F5344CB8AC3E}">
        <p14:creationId xmlns:p14="http://schemas.microsoft.com/office/powerpoint/2010/main" val="3844618544"/>
      </p:ext>
    </p:extLst>
  </p:cSld>
  <p:clrMapOvr>
    <a:masterClrMapping/>
  </p:clrMapOvr>
</p:sld>
</file>

<file path=ppt/theme/theme1.xml><?xml version="1.0" encoding="utf-8"?>
<a:theme xmlns:a="http://schemas.openxmlformats.org/drawingml/2006/main" name="Office 主题​​">
  <a:themeElements>
    <a:clrScheme name="Custom 9">
      <a:dk1>
        <a:srgbClr val="000000"/>
      </a:dk1>
      <a:lt1>
        <a:srgbClr val="FFFFFF"/>
      </a:lt1>
      <a:dk2>
        <a:srgbClr val="0F253E"/>
      </a:dk2>
      <a:lt2>
        <a:srgbClr val="E7E6E6"/>
      </a:lt2>
      <a:accent1>
        <a:srgbClr val="4472C4"/>
      </a:accent1>
      <a:accent2>
        <a:srgbClr val="B83803"/>
      </a:accent2>
      <a:accent3>
        <a:srgbClr val="DCD3CC"/>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presentation light - tm89027928_Win22_jx_v15" id="{E4F720B1-AC3A-441F-B00A-6ECF71D2AB0C}" vid="{71933BEE-9DD7-4D62-B50F-A654080E9C93}"/>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2C81503-9DEF-42F3-A99B-D5E0223E195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76A4D1D3-B327-4D60-927D-26045FF4AF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F156100-9533-4411-B0C0-FA18F914F7B6}">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Office 主题​​</Template>
  <TotalTime>448</TotalTime>
  <Words>482</Words>
  <Application>Microsoft Macintosh PowerPoint</Application>
  <PresentationFormat>Widescreen</PresentationFormat>
  <Paragraphs>86</Paragraphs>
  <Slides>14</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等线</vt:lpstr>
      <vt:lpstr>Abadi</vt:lpstr>
      <vt:lpstr>Arial</vt:lpstr>
      <vt:lpstr>Calibri</vt:lpstr>
      <vt:lpstr>Posterama</vt:lpstr>
      <vt:lpstr>Posterama Text Black</vt:lpstr>
      <vt:lpstr>Posterama Text SemiBold</vt:lpstr>
      <vt:lpstr>Office 主题​​</vt:lpstr>
      <vt:lpstr>House Price Prediction</vt:lpstr>
      <vt:lpstr>Agenda</vt:lpstr>
      <vt:lpstr>Introduction</vt:lpstr>
      <vt:lpstr>A little more about our data</vt:lpstr>
      <vt:lpstr>PowerPoint Presentation</vt:lpstr>
      <vt:lpstr>Data contains houses priced above 1 million</vt:lpstr>
      <vt:lpstr>PowerPoint Presentation</vt:lpstr>
      <vt:lpstr>Methodology</vt:lpstr>
      <vt:lpstr>Methodology</vt:lpstr>
      <vt:lpstr>Results of Model</vt:lpstr>
      <vt:lpstr>Results of Model</vt:lpstr>
      <vt:lpstr>Conclusion</vt:lpstr>
      <vt:lpstr>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Project</dc:title>
  <dc:creator>Leticia Salazar</dc:creator>
  <cp:lastModifiedBy>Leticia Salazar</cp:lastModifiedBy>
  <cp:revision>2</cp:revision>
  <dcterms:created xsi:type="dcterms:W3CDTF">2022-11-28T18:42:25Z</dcterms:created>
  <dcterms:modified xsi:type="dcterms:W3CDTF">2022-12-06T22:44:43Z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