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92" r:id="rId5"/>
    <p:sldId id="275" r:id="rId6"/>
    <p:sldId id="276" r:id="rId7"/>
    <p:sldId id="306" r:id="rId8"/>
    <p:sldId id="302" r:id="rId9"/>
    <p:sldId id="297" r:id="rId10"/>
    <p:sldId id="303" r:id="rId11"/>
    <p:sldId id="285" r:id="rId12"/>
    <p:sldId id="296" r:id="rId13"/>
    <p:sldId id="305" r:id="rId14"/>
    <p:sldId id="295" r:id="rId15"/>
    <p:sldId id="304" r:id="rId16"/>
    <p:sldId id="298" r:id="rId17"/>
    <p:sldId id="288" r:id="rId18"/>
    <p:sldId id="28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96" autoAdjust="0"/>
    <p:restoredTop sz="58646"/>
  </p:normalViewPr>
  <p:slideViewPr>
    <p:cSldViewPr snapToGrid="0" showGuides="1">
      <p:cViewPr varScale="1">
        <p:scale>
          <a:sx n="87" d="100"/>
          <a:sy n="87" d="100"/>
        </p:scale>
        <p:origin x="3056" y="200"/>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12/14/22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Leticia Salazar and I will be presenting our final project on house price predictions on behalf of Group 2 composed of William, Donald, Michael </a:t>
            </a:r>
            <a:r>
              <a:rPr lang="en-US"/>
              <a:t>and Bharani.</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a:t>
            </a:fld>
            <a:endParaRPr lang="zh-CN" altLang="en-US"/>
          </a:p>
        </p:txBody>
      </p:sp>
    </p:spTree>
    <p:extLst>
      <p:ext uri="{BB962C8B-B14F-4D97-AF65-F5344CB8AC3E}">
        <p14:creationId xmlns:p14="http://schemas.microsoft.com/office/powerpoint/2010/main" val="2300793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We developed a function to validate the underlying assumptions of the linear model and evaluated each model against the function. We concluded that residuals were neither normally distributed nor </a:t>
            </a:r>
            <a:r>
              <a:rPr lang="en-US" sz="1800" dirty="0" err="1">
                <a:effectLst/>
                <a:latin typeface="LMRoman10"/>
              </a:rPr>
              <a:t>homoschedastic</a:t>
            </a:r>
            <a:r>
              <a:rPr lang="en-US" sz="1800" dirty="0">
                <a:effectLst/>
                <a:latin typeface="LMRoman10"/>
              </a:rPr>
              <a:t>, presenting a problem with the underlying assumptions (Figures 7 and 8). This is confirmed quantitatively using the Shapiro test for normality, which yielded a p-value of 1.33x10</a:t>
            </a:r>
            <a:r>
              <a:rPr lang="en-US" sz="1800" dirty="0">
                <a:effectLst/>
                <a:latin typeface="LMRoman7"/>
              </a:rPr>
              <a:t>11</a:t>
            </a:r>
            <a:r>
              <a:rPr lang="en-US" sz="1800" dirty="0">
                <a:effectLst/>
                <a:latin typeface="LMRoman10"/>
              </a:rPr>
              <a:t>. We used the Breusch-Pagan test for </a:t>
            </a:r>
            <a:r>
              <a:rPr lang="en-US" sz="1800" dirty="0" err="1">
                <a:effectLst/>
                <a:latin typeface="LMRoman10"/>
              </a:rPr>
              <a:t>homoschedasticity</a:t>
            </a:r>
            <a:r>
              <a:rPr lang="en-US" sz="1800" dirty="0">
                <a:effectLst/>
                <a:latin typeface="LMRoman10"/>
              </a:rPr>
              <a:t> which also yielded a low p-value (9.25x10</a:t>
            </a:r>
            <a:r>
              <a:rPr lang="en-US" sz="1800" dirty="0">
                <a:effectLst/>
                <a:latin typeface="LMRoman7"/>
              </a:rPr>
              <a:t>8</a:t>
            </a:r>
            <a:r>
              <a:rPr lang="en-US" sz="1800" dirty="0">
                <a:effectLst/>
                <a:latin typeface="LMRoman10"/>
              </a:rPr>
              <a:t>), confirming that the residuals are </a:t>
            </a:r>
            <a:r>
              <a:rPr lang="en-US" sz="1800" dirty="0" err="1">
                <a:effectLst/>
                <a:latin typeface="LMRoman10"/>
              </a:rPr>
              <a:t>heteroschedastic</a:t>
            </a:r>
            <a:r>
              <a:rPr lang="en-US" sz="1800" dirty="0">
                <a:effectLst/>
                <a:latin typeface="LMRoman10"/>
              </a:rPr>
              <a:t>. </a:t>
            </a:r>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202244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Because of these issues, we chose to run a Box-Cox transformation to give us an idea of whether a trans- formation of the response variable would be appropriate. The Box-Cox transform resulted in a value of 0.082 on the price variable, indicating that a log transformation would be appropriate. A new model was run and step-reduced, transforming price to use a log scale. While the Shapiro test for normality yielded a higher p-value (0.0274), it still indicated that the residuals were not normally distributed. However, the Breusch-Pagan test resulted in a p-value of 0.221, indicating that the residuals were </a:t>
            </a:r>
            <a:r>
              <a:rPr lang="en-US" sz="1800" dirty="0" err="1">
                <a:effectLst/>
                <a:latin typeface="LMRoman10"/>
              </a:rPr>
              <a:t>homoschedastic</a:t>
            </a:r>
            <a:r>
              <a:rPr lang="en-US" sz="1800" dirty="0">
                <a:effectLst/>
                <a:latin typeface="LMRoman10"/>
              </a:rPr>
              <a:t>, a key validation factor. Further, the highest VIF was 2.04, indicating only slight </a:t>
            </a:r>
            <a:r>
              <a:rPr lang="en-US" sz="1800" dirty="0" err="1">
                <a:effectLst/>
                <a:latin typeface="LMRoman10"/>
              </a:rPr>
              <a:t>colinearity</a:t>
            </a:r>
            <a:r>
              <a:rPr lang="en-US" sz="1800" dirty="0">
                <a:effectLst/>
                <a:latin typeface="LMRoman10"/>
              </a:rPr>
              <a:t> among some variables. Figure 9 shows the residual analysis visually.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LMRoman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To evaluate the non-normality issue, we examined the most significant outliers (Table 2). There were no obvious indications of a pattern that may have reflected some problem with the model. This could indicate that there are one or more additional variables at play that influence price but are not present in our data set, for example high-end appliances or fixtures, the presence of a pool, or the condition of the property. To attempt to correct for the problem of non-normality, we removed the ten most significant outliers and reran the model, again step-reducing the model to remove non-significant predictors. Unfortunately, the residuals remained non-normally distributed (Figure 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LMRoman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In a further attempt to account for the normality problem, we ran a robust linear regression model against the dataset, which yielded a set of weights that we plugged into our linear model. Most weights were 1.0 (Figure 11), indicating that the majority of observations did not need any weighting. The model yielded a significant increase in adjusted R-squared (0.71 compared with 0.68 on the previous run). However, we still had the problem of non-normality of residuals (Figure 12). We tried again to remove the most significant outliers, but that neither increased the adjusted R-squared value nor removed the non-normality issue (Figure 13). To </a:t>
            </a:r>
            <a:r>
              <a:rPr lang="en-US" sz="1800" dirty="0" err="1">
                <a:effectLst/>
                <a:latin typeface="LMRoman10"/>
              </a:rPr>
              <a:t>evalutate</a:t>
            </a:r>
            <a:r>
              <a:rPr lang="en-US" sz="1800" dirty="0">
                <a:effectLst/>
                <a:latin typeface="LMRoman10"/>
              </a:rPr>
              <a:t> whether this would invalidate our model, we consulted the literature and found that there is good precedent for ignoring non-normally distributed residuals in datasets that have at least 10 observations per variable (Schmidt, 2018). Since our dataset contains at least that many observations, we can reasonably conclude that the problem of non-normality can be ignored for the purposes of our evaluation.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LMRoman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Based on this assumption, we performed five-fold cross-validation of the model. The adjusted R-squared value remained at 0.71. The final model used a log transformation of price against the following significant predictors: </a:t>
            </a:r>
            <a:endParaRPr lang="en-US" dirty="0">
              <a:effectLst/>
            </a:endParaRPr>
          </a:p>
          <a:p>
            <a:r>
              <a:rPr lang="en-US" sz="1800" dirty="0">
                <a:effectLst/>
                <a:latin typeface="LMRoman10"/>
              </a:rPr>
              <a:t>• bed3</a:t>
            </a:r>
            <a:br>
              <a:rPr lang="en-US" sz="1800" dirty="0">
                <a:effectLst/>
                <a:latin typeface="LMRoman10"/>
              </a:rPr>
            </a:br>
            <a:r>
              <a:rPr lang="en-US" sz="1800" dirty="0">
                <a:effectLst/>
                <a:latin typeface="LMRoman10"/>
              </a:rPr>
              <a:t>• bed4</a:t>
            </a:r>
            <a:br>
              <a:rPr lang="en-US" sz="1800" dirty="0">
                <a:effectLst/>
                <a:latin typeface="LMRoman10"/>
              </a:rPr>
            </a:br>
            <a:r>
              <a:rPr lang="en-US" sz="1800" dirty="0">
                <a:effectLst/>
                <a:latin typeface="LMRoman10"/>
              </a:rPr>
              <a:t>• bath2</a:t>
            </a:r>
            <a:br>
              <a:rPr lang="en-US" sz="1800" dirty="0">
                <a:effectLst/>
                <a:latin typeface="LMRoman10"/>
              </a:rPr>
            </a:br>
            <a:r>
              <a:rPr lang="en-US" sz="1800" dirty="0">
                <a:effectLst/>
                <a:latin typeface="LMRoman10"/>
              </a:rPr>
              <a:t>• floor2</a:t>
            </a:r>
            <a:br>
              <a:rPr lang="en-US" sz="1800" dirty="0">
                <a:effectLst/>
                <a:latin typeface="LMRoman10"/>
              </a:rPr>
            </a:br>
            <a:r>
              <a:rPr lang="en-US" sz="1800" dirty="0">
                <a:effectLst/>
                <a:latin typeface="LMRoman10"/>
              </a:rPr>
              <a:t>• floor3</a:t>
            </a:r>
            <a:br>
              <a:rPr lang="en-US" sz="1800" dirty="0">
                <a:effectLst/>
                <a:latin typeface="LMRoman10"/>
              </a:rPr>
            </a:br>
            <a:r>
              <a:rPr lang="en-US" sz="1800" dirty="0">
                <a:effectLst/>
                <a:latin typeface="LMRoman10"/>
              </a:rPr>
              <a:t>• floor4plus </a:t>
            </a:r>
          </a:p>
          <a:p>
            <a:r>
              <a:rPr lang="en-US" sz="1800" dirty="0">
                <a:effectLst/>
                <a:latin typeface="LMRoman10"/>
              </a:rPr>
              <a:t>• car1 </a:t>
            </a:r>
            <a:endParaRPr lang="en-US" dirty="0">
              <a:effectLst/>
            </a:endParaRPr>
          </a:p>
          <a:p>
            <a:r>
              <a:rPr lang="en-US" sz="1800" dirty="0">
                <a:effectLst/>
                <a:latin typeface="LMRoman10"/>
              </a:rPr>
              <a:t>• car2</a:t>
            </a:r>
            <a:br>
              <a:rPr lang="en-US" sz="1800" dirty="0">
                <a:effectLst/>
                <a:latin typeface="LMRoman10"/>
              </a:rPr>
            </a:br>
            <a:r>
              <a:rPr lang="en-US" sz="1800" dirty="0">
                <a:effectLst/>
                <a:latin typeface="LMRoman10"/>
              </a:rPr>
              <a:t>• </a:t>
            </a:r>
            <a:r>
              <a:rPr lang="en-US" sz="1800" dirty="0" err="1">
                <a:effectLst/>
                <a:latin typeface="LMRoman10"/>
              </a:rPr>
              <a:t>semifurnished</a:t>
            </a:r>
            <a:r>
              <a:rPr lang="en-US" sz="1800" dirty="0">
                <a:effectLst/>
                <a:latin typeface="LMRoman10"/>
              </a:rPr>
              <a:t> </a:t>
            </a:r>
          </a:p>
          <a:p>
            <a:r>
              <a:rPr lang="en-US" sz="1800" dirty="0">
                <a:effectLst/>
                <a:latin typeface="LMRoman10"/>
              </a:rPr>
              <a:t>• furnished</a:t>
            </a:r>
            <a:br>
              <a:rPr lang="en-US" sz="1800" dirty="0">
                <a:effectLst/>
                <a:latin typeface="LMRoman10"/>
              </a:rPr>
            </a:br>
            <a:r>
              <a:rPr lang="en-US" sz="1800" dirty="0">
                <a:effectLst/>
                <a:latin typeface="LMRoman10"/>
              </a:rPr>
              <a:t>• ac</a:t>
            </a:r>
            <a:br>
              <a:rPr lang="en-US" sz="1800" dirty="0">
                <a:effectLst/>
                <a:latin typeface="LMRoman10"/>
              </a:rPr>
            </a:br>
            <a:r>
              <a:rPr lang="en-US" sz="1800" dirty="0">
                <a:effectLst/>
                <a:latin typeface="LMRoman10"/>
              </a:rPr>
              <a:t>• neighborhood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Using the final model parameters, we generated the predicted prices in the training data and graphed the data against the actual price (Figure 14). This shows a visually good fit. We then repeated the procedure against the validation dataset, analyzed the residuals (Figure 15), and generated an adjusted R-squared value of 0.71, confirming that our model performed equally well against the validation set. Figure 16 visually confirmed the fit.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598439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As a result of our work, we were able to develop a model that performed reasonably well under training conditions and only slightly poorer for the validation set ((0.710 adjusted R- squared </a:t>
            </a:r>
            <a:r>
              <a:rPr lang="en-US" sz="1800" dirty="0" err="1">
                <a:effectLst/>
                <a:latin typeface="LMRoman10"/>
              </a:rPr>
              <a:t>alues</a:t>
            </a:r>
            <a:r>
              <a:rPr lang="en-US" sz="1800" dirty="0">
                <a:effectLst/>
                <a:latin typeface="LMRoman10"/>
              </a:rPr>
              <a:t> of 0.710 and 0.709, respectively). The best linear model used a log transformation on price and 16 predictor variables, weighted using Huber weights determined by robust regression. While the residuals were not normally distributed, the assumptions of linearity, independence of variables, and </a:t>
            </a:r>
            <a:r>
              <a:rPr lang="en-US" sz="1800" dirty="0" err="1">
                <a:effectLst/>
                <a:latin typeface="LMRoman10"/>
              </a:rPr>
              <a:t>homoschedasticity</a:t>
            </a:r>
            <a:r>
              <a:rPr lang="en-US" sz="1800" dirty="0">
                <a:effectLst/>
                <a:latin typeface="LMRoman10"/>
              </a:rPr>
              <a:t> of residuals were validated. </a:t>
            </a:r>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3630838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We found we were somewhat limited by the data set, in that there appeared to be one or more confounding variables that influenced price and that were not present in the data set. Future research could be done to obtain a richer set of data with additional explanatory variables. That could also mitigate the other limitation we encountered: that of non-normally distributed residuals. However, based on our literature review, that limitation may be less important, as our data set was fairly large compared to the number of explanatory variables. </a:t>
            </a:r>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14</a:t>
            </a:fld>
            <a:endParaRPr lang="zh-CN" altLang="en-US"/>
          </a:p>
        </p:txBody>
      </p:sp>
    </p:spTree>
    <p:extLst>
      <p:ext uri="{BB962C8B-B14F-4D97-AF65-F5344CB8AC3E}">
        <p14:creationId xmlns:p14="http://schemas.microsoft.com/office/powerpoint/2010/main" val="681658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15</a:t>
            </a:fld>
            <a:endParaRPr lang="zh-CN" altLang="en-US"/>
          </a:p>
        </p:txBody>
      </p:sp>
    </p:spTree>
    <p:extLst>
      <p:ext uri="{BB962C8B-B14F-4D97-AF65-F5344CB8AC3E}">
        <p14:creationId xmlns:p14="http://schemas.microsoft.com/office/powerpoint/2010/main" val="998383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presentation I will introduce our project, show visualization on our data, go over our methodology and discuss our results, conclusion and future work.</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a:t>
            </a:fld>
            <a:endParaRPr lang="zh-CN" altLang="en-US"/>
          </a:p>
        </p:txBody>
      </p:sp>
    </p:spTree>
    <p:extLst>
      <p:ext uri="{BB962C8B-B14F-4D97-AF65-F5344CB8AC3E}">
        <p14:creationId xmlns:p14="http://schemas.microsoft.com/office/powerpoint/2010/main" val="173449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LMRoman10"/>
              </a:rPr>
              <a:t>The housing market pricing changes can be affected by factors such as mortgage rates, inflation, or economic recessions, to name a few. From 1950 to the present, we witness home price fluctuations, with some steady rising periods between 1950s to the late 1980s. According to the article from </a:t>
            </a:r>
            <a:r>
              <a:rPr lang="en-US" sz="1800" dirty="0" err="1">
                <a:effectLst/>
                <a:latin typeface="LMRoman10"/>
              </a:rPr>
              <a:t>Better.com</a:t>
            </a:r>
            <a:r>
              <a:rPr lang="en-US" sz="1800" dirty="0">
                <a:effectLst/>
                <a:latin typeface="LMRoman10"/>
              </a:rPr>
              <a:t> (Johnson, 2022), if we start analyzing the median home value we note that house price growth has risen 326.1% since 1950 with a current median home price of $336,900 (inflation-adjusted to 2020 dollars). There was a 90% drop in production of new homes before the Great Depression started, and, in 1956, President Dwight D. Eisenhower passed the Federal Aid Highway Act that enabled the possibility to access a suburban way of life. By 1960, the boom of home ownership caused home prices started to increase. The Federal Housing Administration (FHA) created changes that allowed Americans to afford homes after WWII which contributed to the rise of home ownership and prices. With a median home price increase of 42.8% by the 1970s, the US economy saw inflation rising and, with it, the housing market. Fast forward to the 1980s, when there were high unemployment rates that caused mortgage interest rates to rise even more. During this time, the median home price (inflation-adjusted to 2020 dollars) had an average interest rate for a 30-year fixed mortgage of 13.7%. By the 1990s, the recession had ended and the housing bubble burst affected only major cities like New York, Boston, Los Angeles, San Diego, Washington D.C., and San Francisco. Entering the 21st century, the average interest rate for a 30-year fixed mortgage was down to 8.1%, as another recession was not expected. By 2008, the US faced challenges that pushed more than 10 million Americans to lose their homes and 9 million to lose their jobs. In 2020, the average interest rate for a 30-year fixed mortgage was 3.1%, with a record-setting year for housing prices. Now we can’t forget the pandemic of COVID-19 that left many to work from home. How does this contribute to the housing prices? Due to the pandemic, housing prices rose once again only to drop in some cities where the demand for homes wasn’t as high. It is believed that housing prices will soon level off and slow down but that mortgage rate will continue to rise. </a:t>
            </a:r>
          </a:p>
          <a:p>
            <a:endParaRPr lang="en-US" sz="1800" dirty="0">
              <a:effectLst/>
              <a:latin typeface="LMRoman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MRoman10"/>
              </a:rPr>
              <a:t>In this project, we built a model to predict housing prices based on such factors as house area, number of bedrooms, whether it is furnished, nearness to a main road, and the presence of amenities like basements and guest houses. We used a multivariate linear model against a data set of 545 houses. We augmented the model by performing log transformation on the response variable (price) and by Huber-weighting the model by performing robust regression. Based on our model analysis, the basic assumptions of linear modeling are valid, with the exception of the presence of non-normally distributed residuals. However, this is less of an issue if the data set is large enough compared to the number of predictors. The resulting model performed reasonably well, yielding an adjusted R-squared value of 0.710 against our training data and 0.709 against the validation set. Confounding factors may be present but missing from the data set, as there were some outliers that could not be explained by any of the available predictors. </a:t>
            </a:r>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3</a:t>
            </a:fld>
            <a:endParaRPr lang="zh-CN" altLang="en-US"/>
          </a:p>
        </p:txBody>
      </p:sp>
    </p:spTree>
    <p:extLst>
      <p:ext uri="{BB962C8B-B14F-4D97-AF65-F5344CB8AC3E}">
        <p14:creationId xmlns:p14="http://schemas.microsoft.com/office/powerpoint/2010/main" val="1205217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 was gathered from </a:t>
            </a:r>
            <a:r>
              <a:rPr lang="en-US" dirty="0" err="1"/>
              <a:t>Kaggle.com</a:t>
            </a:r>
            <a:r>
              <a:rPr lang="en-US" dirty="0"/>
              <a:t> and consisted of 545 records and 13 variables. Once we started exploring our data we found that there were no missing values, we had to split the data into 70-30 ratio to have a training and evaluation data and the data didn’t specify what the variable </a:t>
            </a:r>
            <a:r>
              <a:rPr lang="en-US" dirty="0" err="1"/>
              <a:t>prefarea</a:t>
            </a:r>
            <a:r>
              <a:rPr lang="en-US" dirty="0"/>
              <a:t> represented.</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1688080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look at our training data, overall the data set contained homes with prices above 1 million. We also had to create dummy variables for most of our variables except price, area and parking. In terms of the unknown definition for </a:t>
            </a:r>
            <a:r>
              <a:rPr lang="en-US" dirty="0" err="1"/>
              <a:t>prefarea</a:t>
            </a:r>
            <a:r>
              <a:rPr lang="en-US" dirty="0"/>
              <a:t>, we assumed that this is a yes/no value indicating </a:t>
            </a:r>
            <a:r>
              <a:rPr lang="en-US" dirty="0" err="1"/>
              <a:t>whethe</a:t>
            </a:r>
            <a:r>
              <a:rPr lang="en-US" dirty="0"/>
              <a:t> the house is in a preferred neighborhood and we expect houses with a yes to have a higher price.</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634869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note the distribution of the house prices where the prices are in millions. From the plot we notice that the prices are mainly right skewed with majority of the house prices falling below 5 million. We also show a distribution for the area  in square feet of these homes, which is also right skewed and majority of the homes fall below 8000 </a:t>
            </a:r>
            <a:r>
              <a:rPr lang="en-US" dirty="0" err="1"/>
              <a:t>sqft</a:t>
            </a:r>
            <a:r>
              <a:rPr lang="en-US" dirty="0"/>
              <a:t>.</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1697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boxplots above were divided into nominal and ordinal categorical variables. We note that pricier homes had guestrooms, basements, air conditioning, four bedrooms,  four stories, two-car garages and two or more bedrooms. </a:t>
            </a:r>
            <a:r>
              <a:rPr lang="en-US" sz="1800" dirty="0">
                <a:effectLst/>
                <a:latin typeface="LMRoman10"/>
              </a:rPr>
              <a:t>It also made sense that unfurnished homes in preferred areas had significantly higher median values. Surprisingly, houses with five and six bedrooms had median values below houses with only four bedrooms. It was also surprising that homes with three-car garages had median prices below those with only two-car garages. Also counter-intuitively, house on a main road increased the median home value. This could indicate that we misinterpreted the variable and that it perhaps indicates that a main road is only readily accessible, rather than in close proximity. </a:t>
            </a:r>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2361440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LMRoman10"/>
              </a:rPr>
              <a:t>Our methodology break down: First, we assessed the data to get an insight on what we were working with and to later determine what multiple linear regression model would be appropriate to use. We examined various predictors to evaluate qualitatively how they might affect our response variable (price). We also compared predictors against each other to look for signs of </a:t>
            </a:r>
            <a:r>
              <a:rPr lang="en-US" sz="1800" dirty="0" err="1">
                <a:effectLst/>
                <a:latin typeface="LMRoman10"/>
              </a:rPr>
              <a:t>colinearity</a:t>
            </a:r>
            <a:r>
              <a:rPr lang="en-US" sz="1800" dirty="0">
                <a:effectLst/>
                <a:latin typeface="LMRoman10"/>
              </a:rPr>
              <a:t>. Our data consists of both quantitative and categorical variables, the latter of which required factoring to use in our modeling. To prepare for modeling, we split our data into a training and evaluation set in order to properly make predictions. We then took the approach of attempting a linear model against the full dataset, followed by stepwise reducing the predictors to a leaner set. At each stage, we examined the adjusted R- squared value to determine model fit. We also evaluated the model to validate the underlying assumptions upon which linear models are based, namely: </a:t>
            </a:r>
            <a:endParaRPr lang="en-US" dirty="0"/>
          </a:p>
          <a:p>
            <a:r>
              <a:rPr lang="en-US" sz="1800" dirty="0">
                <a:effectLst/>
                <a:latin typeface="LMRoman10"/>
              </a:rPr>
              <a:t>• Normality of residuals</a:t>
            </a:r>
            <a:br>
              <a:rPr lang="en-US" sz="1800" dirty="0">
                <a:effectLst/>
                <a:latin typeface="LMRoman10"/>
              </a:rPr>
            </a:br>
            <a:r>
              <a:rPr lang="en-US" sz="1800" dirty="0">
                <a:effectLst/>
                <a:latin typeface="LMRoman10"/>
              </a:rPr>
              <a:t>• </a:t>
            </a:r>
            <a:r>
              <a:rPr lang="en-US" sz="1800" dirty="0" err="1">
                <a:effectLst/>
                <a:latin typeface="LMRoman10"/>
              </a:rPr>
              <a:t>Homoschedasticity</a:t>
            </a:r>
            <a:r>
              <a:rPr lang="en-US" sz="1800" dirty="0">
                <a:effectLst/>
                <a:latin typeface="LMRoman10"/>
              </a:rPr>
              <a:t> of residuals </a:t>
            </a:r>
          </a:p>
          <a:p>
            <a:r>
              <a:rPr lang="en-US" sz="1800" dirty="0">
                <a:effectLst/>
                <a:latin typeface="LMRoman10"/>
              </a:rPr>
              <a:t>• Independence of predictors</a:t>
            </a:r>
            <a:br>
              <a:rPr lang="en-US" sz="1800" dirty="0">
                <a:effectLst/>
                <a:latin typeface="LMRoman10"/>
              </a:rPr>
            </a:br>
            <a:r>
              <a:rPr lang="en-US" sz="1800" dirty="0">
                <a:effectLst/>
                <a:latin typeface="LMRoman10"/>
              </a:rPr>
              <a:t>• Linearity of fit </a:t>
            </a:r>
          </a:p>
          <a:p>
            <a:endParaRPr lang="en-US" sz="1800" dirty="0">
              <a:effectLst/>
              <a:latin typeface="LMRoman10"/>
            </a:endParaRPr>
          </a:p>
          <a:p>
            <a:r>
              <a:rPr lang="en-US" sz="1800" dirty="0">
                <a:effectLst/>
                <a:latin typeface="LMRoman10"/>
              </a:rPr>
              <a:t>The model-building process started with three models created. </a:t>
            </a:r>
            <a:endParaRPr lang="en-US" dirty="0"/>
          </a:p>
          <a:p>
            <a:pPr>
              <a:buFont typeface="Arial" panose="020B0604020202020204" pitchFamily="34" charset="0"/>
              <a:buChar char="•"/>
            </a:pPr>
            <a:r>
              <a:rPr lang="en-US" sz="1800" dirty="0">
                <a:effectLst/>
                <a:latin typeface="LMRoman10"/>
              </a:rPr>
              <a:t>Model 1 </a:t>
            </a:r>
            <a:r>
              <a:rPr lang="en-US" sz="1800" dirty="0">
                <a:effectLst/>
                <a:latin typeface="LMMono10"/>
              </a:rPr>
              <a:t>lm_mod1 </a:t>
            </a:r>
            <a:r>
              <a:rPr lang="en-US" sz="1800" dirty="0">
                <a:effectLst/>
                <a:latin typeface="LMRoman10"/>
              </a:rPr>
              <a:t>was run against the whole data set and yielded an Adjusted R-squared of 0.6755 </a:t>
            </a:r>
          </a:p>
          <a:p>
            <a:pPr>
              <a:buFont typeface="Arial" panose="020B0604020202020204" pitchFamily="34" charset="0"/>
              <a:buChar char="•"/>
            </a:pPr>
            <a:r>
              <a:rPr lang="en-US" sz="1800" dirty="0">
                <a:effectLst/>
                <a:latin typeface="LMRoman10"/>
              </a:rPr>
              <a:t>Model 2 </a:t>
            </a:r>
            <a:r>
              <a:rPr lang="en-US" sz="1800" dirty="0">
                <a:effectLst/>
                <a:latin typeface="LMMono10"/>
              </a:rPr>
              <a:t>lm_mod2 </a:t>
            </a:r>
            <a:r>
              <a:rPr lang="en-US" sz="1800" dirty="0">
                <a:effectLst/>
                <a:latin typeface="LMRoman10"/>
              </a:rPr>
              <a:t>used </a:t>
            </a:r>
            <a:r>
              <a:rPr lang="en-US" sz="1800" dirty="0" err="1">
                <a:effectLst/>
                <a:latin typeface="LMRoman10"/>
              </a:rPr>
              <a:t>stepAIC</a:t>
            </a:r>
            <a:r>
              <a:rPr lang="en-US" sz="1800" dirty="0">
                <a:effectLst/>
                <a:latin typeface="LMRoman10"/>
              </a:rPr>
              <a:t> and generated an Adjusted R-squared of 0.6767 </a:t>
            </a:r>
          </a:p>
          <a:p>
            <a:pPr>
              <a:buFont typeface="Arial" panose="020B0604020202020204" pitchFamily="34" charset="0"/>
              <a:buChar char="•"/>
            </a:pPr>
            <a:r>
              <a:rPr lang="en-US" sz="1800" dirty="0">
                <a:effectLst/>
                <a:latin typeface="LMRoman10"/>
              </a:rPr>
              <a:t>Model 3 </a:t>
            </a:r>
            <a:r>
              <a:rPr lang="en-US" sz="1800" dirty="0">
                <a:effectLst/>
                <a:latin typeface="LMMono10"/>
              </a:rPr>
              <a:t>lm_mod3 </a:t>
            </a:r>
            <a:r>
              <a:rPr lang="en-US" sz="1800" dirty="0">
                <a:effectLst/>
                <a:latin typeface="LMRoman10"/>
              </a:rPr>
              <a:t>was created to reduce </a:t>
            </a:r>
            <a:r>
              <a:rPr lang="en-US" sz="1800" dirty="0" err="1">
                <a:effectLst/>
                <a:latin typeface="LMRoman10"/>
              </a:rPr>
              <a:t>colinearity</a:t>
            </a:r>
            <a:r>
              <a:rPr lang="en-US" sz="1800" dirty="0">
                <a:effectLst/>
                <a:latin typeface="LMRoman10"/>
              </a:rPr>
              <a:t> and remove low values and yielded an Adjusted </a:t>
            </a:r>
          </a:p>
          <a:p>
            <a:pPr>
              <a:buFont typeface="Arial" panose="020B0604020202020204" pitchFamily="34" charset="0"/>
              <a:buChar char="•"/>
            </a:pPr>
            <a:r>
              <a:rPr lang="en-US" sz="1800" dirty="0">
                <a:effectLst/>
                <a:latin typeface="LMRoman10"/>
              </a:rPr>
              <a:t>R-squared of 0.6703 </a:t>
            </a:r>
          </a:p>
          <a:p>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2359642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effectLst/>
                <a:latin typeface="LMRoman10"/>
              </a:rPr>
              <a:t>To evaluate normality of residuals, we used the Shapiro test for normality. We used the Breusch-Pagan test to </a:t>
            </a:r>
            <a:r>
              <a:rPr lang="en-US" sz="2000" dirty="0" err="1">
                <a:effectLst/>
                <a:latin typeface="LMRoman10"/>
              </a:rPr>
              <a:t>evalute</a:t>
            </a:r>
            <a:r>
              <a:rPr lang="en-US" sz="2000" dirty="0">
                <a:effectLst/>
                <a:latin typeface="LMRoman10"/>
              </a:rPr>
              <a:t> </a:t>
            </a:r>
            <a:r>
              <a:rPr lang="en-US" sz="2000" dirty="0" err="1">
                <a:effectLst/>
                <a:latin typeface="LMRoman10"/>
              </a:rPr>
              <a:t>homoschedasticity</a:t>
            </a:r>
            <a:r>
              <a:rPr lang="en-US" sz="2000" dirty="0">
                <a:effectLst/>
                <a:latin typeface="LMRoman10"/>
              </a:rPr>
              <a:t> of residuals. In addition, we examined </a:t>
            </a:r>
            <a:r>
              <a:rPr lang="en-US" sz="2000" dirty="0" err="1">
                <a:effectLst/>
                <a:latin typeface="LMRoman10"/>
              </a:rPr>
              <a:t>colinearity</a:t>
            </a:r>
            <a:r>
              <a:rPr lang="en-US" sz="2000" dirty="0">
                <a:effectLst/>
                <a:latin typeface="LMRoman10"/>
              </a:rPr>
              <a:t> problems by looking at variance inflation factors (VIFs). We also evaluated outliers by looking at hat values and comparing them to the a cutoff point based on 2 * (p + 1) / n, where p is the number of parameters and n is the number of observations .</a:t>
            </a:r>
          </a:p>
          <a:p>
            <a:endParaRPr lang="en-US" sz="1400" dirty="0"/>
          </a:p>
          <a:p>
            <a:r>
              <a:rPr lang="en-US" sz="2000" dirty="0">
                <a:effectLst/>
                <a:latin typeface="LMRoman10"/>
              </a:rPr>
              <a:t>Based on our initial modeling attempts, there were no problems with linearity of fit or </a:t>
            </a:r>
            <a:r>
              <a:rPr lang="en-US" sz="2000" dirty="0" err="1">
                <a:effectLst/>
                <a:latin typeface="LMRoman10"/>
              </a:rPr>
              <a:t>colinearity</a:t>
            </a:r>
            <a:r>
              <a:rPr lang="en-US" sz="2000" dirty="0">
                <a:effectLst/>
                <a:latin typeface="LMRoman10"/>
              </a:rPr>
              <a:t> among the predictors. However, it was evident that the residuals were </a:t>
            </a:r>
            <a:r>
              <a:rPr lang="en-US" sz="2000" dirty="0" err="1">
                <a:effectLst/>
                <a:latin typeface="LMRoman10"/>
              </a:rPr>
              <a:t>heteroschedastic</a:t>
            </a:r>
            <a:r>
              <a:rPr lang="en-US" sz="2000" dirty="0">
                <a:effectLst/>
                <a:latin typeface="LMRoman10"/>
              </a:rPr>
              <a:t> and not normally distributed. We attempted to correct for these problems by applying a log transformation to the response variable (price). While this did yield </a:t>
            </a:r>
            <a:r>
              <a:rPr lang="en-US" sz="2000" dirty="0" err="1">
                <a:effectLst/>
                <a:latin typeface="LMRoman10"/>
              </a:rPr>
              <a:t>homoschedastic</a:t>
            </a:r>
            <a:r>
              <a:rPr lang="en-US" sz="2000" dirty="0">
                <a:effectLst/>
                <a:latin typeface="LMRoman10"/>
              </a:rPr>
              <a:t> residuals, they remained non-normally distributed. To attempt to correct for this, we attempted a Huber-weighted robust model. While this didn’t fully correct the issue, we note that in larger datasets, non-normality of residuals doesn’t significant affect model results (Schmidt, 2018), particularly those in which the number of records exceeds ten times the number of predictors. We also examined outliers to evaluate whether there was any trend evident in the data. However, we could discern none, and, therefore, we removed the most significant outliers to attempt a better fit. </a:t>
            </a:r>
            <a:endParaRPr lang="en-US" sz="1400"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2959268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House Price Prediction</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3"/>
            <a:ext cx="3318504" cy="1037373"/>
          </a:xfrm>
        </p:spPr>
        <p:txBody>
          <a:bodyPr/>
          <a:lstStyle/>
          <a:p>
            <a:r>
              <a:rPr lang="en-US" dirty="0"/>
              <a:t>Group 2: William Aiken, Donald Butler, Michael Ippolito, Bharani </a:t>
            </a:r>
            <a:r>
              <a:rPr lang="en-US" dirty="0" err="1"/>
              <a:t>Nittala</a:t>
            </a:r>
            <a:r>
              <a:rPr lang="en-US" dirty="0"/>
              <a:t>, and Leticia Salazar</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25544" r="25544"/>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mc:Choice xmlns:p14="http://schemas.microsoft.com/office/powerpoint/2010/main" Requires="p14">
      <p:transition spd="slow" p14:dur="2000" advTm="3308"/>
    </mc:Choice>
    <mc:Fallback>
      <p:transition spd="slow" advTm="330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Results of Model</a:t>
            </a:r>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104256" y="3662974"/>
            <a:ext cx="5162709" cy="420683"/>
          </a:xfrm>
        </p:spPr>
        <p:txBody>
          <a:bodyPr/>
          <a:lstStyle/>
          <a:p>
            <a:r>
              <a:rPr lang="en-US" dirty="0"/>
              <a:t>Our model showed:</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104255" y="4106807"/>
            <a:ext cx="5162709" cy="743189"/>
          </a:xfrm>
        </p:spPr>
        <p:txBody>
          <a:bodyPr/>
          <a:lstStyle/>
          <a:p>
            <a:pPr marL="285750" indent="-285750">
              <a:buFont typeface="Arial" panose="020B0604020202020204" pitchFamily="34" charset="0"/>
              <a:buChar char="•"/>
            </a:pPr>
            <a:r>
              <a:rPr lang="en-US" altLang="zh-CN" dirty="0"/>
              <a:t>Residuals were heteroscedastic</a:t>
            </a:r>
          </a:p>
          <a:p>
            <a:pPr marL="285750" indent="-285750">
              <a:buFont typeface="Arial" panose="020B0604020202020204" pitchFamily="34" charset="0"/>
              <a:buChar char="•"/>
            </a:pPr>
            <a:r>
              <a:rPr lang="en-US" altLang="zh-CN" dirty="0"/>
              <a:t>Not normally distributed</a:t>
            </a:r>
          </a:p>
          <a:p>
            <a:pPr marL="0" indent="0">
              <a:buNone/>
            </a:pPr>
            <a:r>
              <a:rPr lang="en-US" altLang="zh-CN" dirty="0"/>
              <a:t>There were no problems with linearity of fit or </a:t>
            </a:r>
            <a:r>
              <a:rPr lang="en-US" altLang="zh-CN" dirty="0" err="1"/>
              <a:t>colinearity</a:t>
            </a:r>
            <a:r>
              <a:rPr lang="en-US" altLang="zh-CN" dirty="0"/>
              <a:t> among the predictors in our initial modeling attempts</a:t>
            </a:r>
            <a:endParaRPr lang="zh-CN" altLang="en-US" dirty="0"/>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10</a:t>
            </a:fld>
            <a:endParaRPr lang="en-US" altLang="zh-CN" dirty="0"/>
          </a:p>
        </p:txBody>
      </p:sp>
      <p:pic>
        <p:nvPicPr>
          <p:cNvPr id="26" name="Picture 25" descr="Chart, scatter chart&#10;&#10;Description automatically generated">
            <a:extLst>
              <a:ext uri="{FF2B5EF4-FFF2-40B4-BE49-F238E27FC236}">
                <a16:creationId xmlns:a16="http://schemas.microsoft.com/office/drawing/2014/main" id="{3D675BAC-F382-6E1B-BAD4-C92D2ADF2B17}"/>
              </a:ext>
            </a:extLst>
          </p:cNvPr>
          <p:cNvPicPr>
            <a:picLocks noChangeAspect="1"/>
          </p:cNvPicPr>
          <p:nvPr/>
        </p:nvPicPr>
        <p:blipFill>
          <a:blip r:embed="rId3"/>
          <a:stretch>
            <a:fillRect/>
          </a:stretch>
        </p:blipFill>
        <p:spPr>
          <a:xfrm>
            <a:off x="5716682" y="123968"/>
            <a:ext cx="5215348" cy="3216132"/>
          </a:xfrm>
          <a:prstGeom prst="rect">
            <a:avLst/>
          </a:prstGeom>
        </p:spPr>
      </p:pic>
      <p:pic>
        <p:nvPicPr>
          <p:cNvPr id="28" name="Picture 27" descr="Chart, scatter chart&#10;&#10;Description automatically generated">
            <a:extLst>
              <a:ext uri="{FF2B5EF4-FFF2-40B4-BE49-F238E27FC236}">
                <a16:creationId xmlns:a16="http://schemas.microsoft.com/office/drawing/2014/main" id="{7381D532-6644-3911-2051-1E6724355C84}"/>
              </a:ext>
            </a:extLst>
          </p:cNvPr>
          <p:cNvPicPr>
            <a:picLocks noChangeAspect="1"/>
          </p:cNvPicPr>
          <p:nvPr/>
        </p:nvPicPr>
        <p:blipFill>
          <a:blip r:embed="rId4"/>
          <a:stretch>
            <a:fillRect/>
          </a:stretch>
        </p:blipFill>
        <p:spPr>
          <a:xfrm>
            <a:off x="5716682" y="3517900"/>
            <a:ext cx="5215348" cy="3216132"/>
          </a:xfrm>
          <a:prstGeom prst="rect">
            <a:avLst/>
          </a:prstGeom>
        </p:spPr>
      </p:pic>
    </p:spTree>
    <p:extLst>
      <p:ext uri="{BB962C8B-B14F-4D97-AF65-F5344CB8AC3E}">
        <p14:creationId xmlns:p14="http://schemas.microsoft.com/office/powerpoint/2010/main" val="1642367498"/>
      </p:ext>
    </p:extLst>
  </p:cSld>
  <p:clrMapOvr>
    <a:masterClrMapping/>
  </p:clrMapOvr>
  <mc:AlternateContent xmlns:mc="http://schemas.openxmlformats.org/markup-compatibility/2006">
    <mc:Choice xmlns:p14="http://schemas.microsoft.com/office/powerpoint/2010/main" Requires="p14">
      <p:transition spd="slow" p14:dur="2000" advTm="104"/>
    </mc:Choice>
    <mc:Fallback>
      <p:transition spd="slow" advTm="10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Results of Model</a:t>
            </a:r>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104255" y="2759375"/>
            <a:ext cx="5162709" cy="420683"/>
          </a:xfrm>
        </p:spPr>
        <p:txBody>
          <a:bodyPr/>
          <a:lstStyle/>
          <a:p>
            <a:r>
              <a:rPr lang="en-US" dirty="0"/>
              <a:t>To fix our issues shown in Figures 7 and 8</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104254" y="3203208"/>
            <a:ext cx="5162709" cy="743189"/>
          </a:xfrm>
        </p:spPr>
        <p:txBody>
          <a:bodyPr/>
          <a:lstStyle/>
          <a:p>
            <a:pPr marL="285750" indent="-285750">
              <a:buFont typeface="Arial" panose="020B0604020202020204" pitchFamily="34" charset="0"/>
              <a:buChar char="•"/>
            </a:pPr>
            <a:r>
              <a:rPr lang="en-US" altLang="zh-CN" dirty="0"/>
              <a:t>we chose to run a Box-Cox transformation to give us an idea of whether a transformation of the response variable would be appropriate</a:t>
            </a:r>
          </a:p>
          <a:p>
            <a:pPr marL="285750" indent="-285750">
              <a:buFont typeface="Arial" panose="020B0604020202020204" pitchFamily="34" charset="0"/>
              <a:buChar char="•"/>
            </a:pPr>
            <a:r>
              <a:rPr lang="en-US" altLang="zh-CN" dirty="0"/>
              <a:t>We also implemented the the Shapiro and Breusch-Pagan tests to obtain the results shown in Figure 9</a:t>
            </a:r>
          </a:p>
          <a:p>
            <a:pPr marL="742950" lvl="1" indent="-285750"/>
            <a:r>
              <a:rPr lang="en-US" altLang="zh-CN" sz="1400" dirty="0"/>
              <a:t>Residuals were now homoscedastic with the highest VIF of 2.04</a:t>
            </a:r>
          </a:p>
          <a:p>
            <a:pPr marL="742950" lvl="1" indent="-285750"/>
            <a:r>
              <a:rPr lang="en-US" altLang="zh-CN" sz="1400" dirty="0"/>
              <a:t>Demonstrated slight </a:t>
            </a:r>
            <a:r>
              <a:rPr lang="en-US" altLang="zh-CN" sz="1400" dirty="0" err="1"/>
              <a:t>colinearity</a:t>
            </a:r>
            <a:r>
              <a:rPr lang="en-US" altLang="zh-CN" sz="1400" dirty="0"/>
              <a:t> among some variables</a:t>
            </a:r>
            <a:endParaRPr lang="zh-CN" altLang="en-US" sz="1400" dirty="0"/>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11</a:t>
            </a:fld>
            <a:endParaRPr lang="en-US" altLang="zh-CN" dirty="0"/>
          </a:p>
        </p:txBody>
      </p:sp>
      <p:pic>
        <p:nvPicPr>
          <p:cNvPr id="29" name="Picture 28" descr="Chart, scatter chart&#10;&#10;Description automatically generated">
            <a:extLst>
              <a:ext uri="{FF2B5EF4-FFF2-40B4-BE49-F238E27FC236}">
                <a16:creationId xmlns:a16="http://schemas.microsoft.com/office/drawing/2014/main" id="{99388827-A3CC-FD6F-EC8C-C606173EA73D}"/>
              </a:ext>
            </a:extLst>
          </p:cNvPr>
          <p:cNvPicPr>
            <a:picLocks noChangeAspect="1"/>
          </p:cNvPicPr>
          <p:nvPr/>
        </p:nvPicPr>
        <p:blipFill>
          <a:blip r:embed="rId3"/>
          <a:stretch>
            <a:fillRect/>
          </a:stretch>
        </p:blipFill>
        <p:spPr>
          <a:xfrm>
            <a:off x="5630110" y="2018716"/>
            <a:ext cx="6251936" cy="3855361"/>
          </a:xfrm>
          <a:prstGeom prst="rect">
            <a:avLst/>
          </a:prstGeom>
        </p:spPr>
      </p:pic>
    </p:spTree>
    <p:extLst>
      <p:ext uri="{BB962C8B-B14F-4D97-AF65-F5344CB8AC3E}">
        <p14:creationId xmlns:p14="http://schemas.microsoft.com/office/powerpoint/2010/main" val="2519727083"/>
      </p:ext>
    </p:extLst>
  </p:cSld>
  <p:clrMapOvr>
    <a:masterClrMapping/>
  </p:clrMapOvr>
  <mc:AlternateContent xmlns:mc="http://schemas.openxmlformats.org/markup-compatibility/2006">
    <mc:Choice xmlns:p14="http://schemas.microsoft.com/office/powerpoint/2010/main" Requires="p14">
      <p:transition spd="slow" p14:dur="2000" advTm="127"/>
    </mc:Choice>
    <mc:Fallback>
      <p:transition spd="slow" advTm="12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502665" y="707105"/>
            <a:ext cx="3994173" cy="1382258"/>
          </a:xfrm>
        </p:spPr>
        <p:txBody>
          <a:bodyPr/>
          <a:lstStyle/>
          <a:p>
            <a:r>
              <a:rPr lang="en-US" dirty="0"/>
              <a:t>Results of Model</a:t>
            </a:r>
          </a:p>
        </p:txBody>
      </p:sp>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6440291" y="1654364"/>
            <a:ext cx="5162709" cy="420683"/>
          </a:xfrm>
        </p:spPr>
        <p:txBody>
          <a:bodyPr/>
          <a:lstStyle/>
          <a:p>
            <a:r>
              <a:rPr lang="en-US" dirty="0"/>
              <a:t>We then:</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6440290" y="2089363"/>
            <a:ext cx="5162709" cy="1177789"/>
          </a:xfrm>
        </p:spPr>
        <p:txBody>
          <a:bodyPr/>
          <a:lstStyle/>
          <a:p>
            <a:r>
              <a:rPr lang="en-US" dirty="0"/>
              <a:t>Applied a log transformation to the response variable (price)</a:t>
            </a:r>
          </a:p>
          <a:p>
            <a:pPr lvl="1"/>
            <a:r>
              <a:rPr lang="en-US" sz="1200" dirty="0"/>
              <a:t>Yielded homoscedastic residuals but still non-normally distributed</a:t>
            </a:r>
            <a:endParaRPr lang="en-US" dirty="0"/>
          </a:p>
          <a:p>
            <a:r>
              <a:rPr lang="en-US" dirty="0"/>
              <a:t>Attempted a Huber-weighted robust model</a:t>
            </a:r>
          </a:p>
          <a:p>
            <a:pPr lvl="1"/>
            <a:r>
              <a:rPr lang="en-US" sz="1200" dirty="0"/>
              <a:t>Didn’t fully correct the issue but noted that in larger data sets, non-normality of residuals doesn’t affect model results significantly.</a:t>
            </a:r>
          </a:p>
          <a:p>
            <a:pPr lvl="1"/>
            <a:endParaRPr lang="en-US" dirty="0"/>
          </a:p>
          <a:p>
            <a:pPr lvl="1"/>
            <a:endParaRPr lang="en-US" dirty="0"/>
          </a:p>
          <a:p>
            <a:endParaRPr lang="en-US" dirty="0"/>
          </a:p>
        </p:txBody>
      </p:sp>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a:xfrm>
            <a:off x="6490051" y="3669570"/>
            <a:ext cx="5162709" cy="421399"/>
          </a:xfrm>
        </p:spPr>
        <p:txBody>
          <a:bodyPr/>
          <a:lstStyle/>
          <a:p>
            <a:r>
              <a:rPr lang="en-US" dirty="0"/>
              <a:t>In addition:</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6490052" y="4114019"/>
            <a:ext cx="5162709" cy="1635938"/>
          </a:xfrm>
        </p:spPr>
        <p:txBody>
          <a:bodyPr/>
          <a:lstStyle/>
          <a:p>
            <a:r>
              <a:rPr lang="en-US" dirty="0"/>
              <a:t>Examined outliers to evaluate any evident trends</a:t>
            </a:r>
          </a:p>
          <a:p>
            <a:pPr lvl="1"/>
            <a:r>
              <a:rPr lang="en-US" sz="1200" dirty="0"/>
              <a:t>Perceived none</a:t>
            </a:r>
          </a:p>
          <a:p>
            <a:r>
              <a:rPr lang="en-US" dirty="0"/>
              <a:t>Removed the most significant outliers to attempt a better fit</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12</a:t>
            </a:fld>
            <a:endParaRPr lang="en-US" altLang="zh-CN" dirty="0"/>
          </a:p>
        </p:txBody>
      </p:sp>
      <p:pic>
        <p:nvPicPr>
          <p:cNvPr id="17" name="Picture 16" descr="Chart, scatter chart&#10;&#10;Description automatically generated">
            <a:extLst>
              <a:ext uri="{FF2B5EF4-FFF2-40B4-BE49-F238E27FC236}">
                <a16:creationId xmlns:a16="http://schemas.microsoft.com/office/drawing/2014/main" id="{647FC711-43E9-9618-1EC3-7B6927783966}"/>
              </a:ext>
            </a:extLst>
          </p:cNvPr>
          <p:cNvPicPr>
            <a:picLocks noChangeAspect="1"/>
          </p:cNvPicPr>
          <p:nvPr/>
        </p:nvPicPr>
        <p:blipFill>
          <a:blip r:embed="rId3"/>
          <a:stretch>
            <a:fillRect/>
          </a:stretch>
        </p:blipFill>
        <p:spPr>
          <a:xfrm>
            <a:off x="539239" y="2244395"/>
            <a:ext cx="5290308" cy="3271748"/>
          </a:xfrm>
          <a:prstGeom prst="rect">
            <a:avLst/>
          </a:prstGeom>
        </p:spPr>
      </p:pic>
      <p:sp>
        <p:nvSpPr>
          <p:cNvPr id="18" name="TextBox 17">
            <a:extLst>
              <a:ext uri="{FF2B5EF4-FFF2-40B4-BE49-F238E27FC236}">
                <a16:creationId xmlns:a16="http://schemas.microsoft.com/office/drawing/2014/main" id="{3E0A28DE-542D-C691-AFAA-39F98AA49B7E}"/>
              </a:ext>
            </a:extLst>
          </p:cNvPr>
          <p:cNvSpPr txBox="1"/>
          <p:nvPr/>
        </p:nvSpPr>
        <p:spPr>
          <a:xfrm>
            <a:off x="1052665" y="5729704"/>
            <a:ext cx="1577675" cy="369332"/>
          </a:xfrm>
          <a:prstGeom prst="rect">
            <a:avLst/>
          </a:prstGeom>
        </p:spPr>
        <p:txBody>
          <a:bodyPr wrap="none" rtlCol="0">
            <a:spAutoFit/>
          </a:bodyPr>
          <a:lstStyle/>
          <a:p>
            <a:pPr marL="0" indent="0" algn="ctr">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Final product</a:t>
            </a:r>
          </a:p>
        </p:txBody>
      </p:sp>
      <p:sp>
        <p:nvSpPr>
          <p:cNvPr id="19" name="Curved Up Arrow 18">
            <a:extLst>
              <a:ext uri="{FF2B5EF4-FFF2-40B4-BE49-F238E27FC236}">
                <a16:creationId xmlns:a16="http://schemas.microsoft.com/office/drawing/2014/main" id="{88A7FF11-BDFA-A97C-2426-105F79FAA1CC}"/>
              </a:ext>
            </a:extLst>
          </p:cNvPr>
          <p:cNvSpPr/>
          <p:nvPr/>
        </p:nvSpPr>
        <p:spPr>
          <a:xfrm rot="19688077">
            <a:off x="2656580" y="5784118"/>
            <a:ext cx="422407" cy="219995"/>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55687249"/>
      </p:ext>
    </p:extLst>
  </p:cSld>
  <p:clrMapOvr>
    <a:masterClrMapping/>
  </p:clrMapOvr>
  <mc:AlternateContent xmlns:mc="http://schemas.openxmlformats.org/markup-compatibility/2006">
    <mc:Choice xmlns:p14="http://schemas.microsoft.com/office/powerpoint/2010/main" Requires="p14">
      <p:transition spd="slow" p14:dur="2000" advTm="26894"/>
    </mc:Choice>
    <mc:Fallback>
      <p:transition spd="slow" advTm="2689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Conclusion</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pPr marL="285750" indent="-285750">
              <a:buFont typeface="Arial" panose="020B0604020202020204" pitchFamily="34" charset="0"/>
              <a:buChar char="•"/>
            </a:pPr>
            <a:r>
              <a:rPr lang="en-US" altLang="zh-CN" dirty="0"/>
              <a:t>We found we were somewhat limited by the data set, in that there appeared to be one or more confounding variables that influenced price and that were not present in the data set. </a:t>
            </a:r>
          </a:p>
        </p:txBody>
      </p:sp>
      <p:pic>
        <p:nvPicPr>
          <p:cNvPr id="14" name="Picture Placeholder 13" descr="Table&#10;&#10;Description automatically generated">
            <a:extLst>
              <a:ext uri="{FF2B5EF4-FFF2-40B4-BE49-F238E27FC236}">
                <a16:creationId xmlns:a16="http://schemas.microsoft.com/office/drawing/2014/main" id="{D7DF6236-BAE4-6EDD-C144-D7566E168909}"/>
              </a:ext>
            </a:extLst>
          </p:cNvPr>
          <p:cNvPicPr>
            <a:picLocks noGrp="1" noChangeAspect="1"/>
          </p:cNvPicPr>
          <p:nvPr>
            <p:ph type="pic" sz="quarter" idx="51"/>
          </p:nvPr>
        </p:nvPicPr>
        <p:blipFill rotWithShape="1">
          <a:blip r:embed="rId3"/>
          <a:srcRect l="-168" t="-57142" b="-64854"/>
          <a:stretch/>
        </p:blipFill>
        <p:spPr>
          <a:xfrm>
            <a:off x="4660901" y="274955"/>
            <a:ext cx="7327900" cy="6858000"/>
          </a:xfr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3"/>
          </p:nvPr>
        </p:nvSpPr>
        <p:spPr/>
        <p:txBody>
          <a:body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1640063409"/>
      </p:ext>
    </p:extLst>
  </p:cSld>
  <p:clrMapOvr>
    <a:masterClrMapping/>
  </p:clrMapOvr>
  <mc:AlternateContent xmlns:mc="http://schemas.openxmlformats.org/markup-compatibility/2006">
    <mc:Choice xmlns:p14="http://schemas.microsoft.com/office/powerpoint/2010/main" Requires="p14">
      <p:transition spd="slow" p14:dur="2000" advTm="383"/>
    </mc:Choice>
    <mc:Fallback>
      <p:transition spd="slow" advTm="38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Future work</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17427" y="3253120"/>
            <a:ext cx="4959822" cy="2677780"/>
          </a:xfrm>
        </p:spPr>
        <p:txBody>
          <a:bodyPr/>
          <a:lstStyle/>
          <a:p>
            <a:pPr marL="285750" indent="-285750">
              <a:buFont typeface="Arial" panose="020B0604020202020204" pitchFamily="34" charset="0"/>
              <a:buChar char="•"/>
            </a:pPr>
            <a:r>
              <a:rPr lang="en-US" altLang="zh-CN" dirty="0"/>
              <a:t>Future research could be done to obtain a richer set of data with additional explanatory variables. </a:t>
            </a:r>
          </a:p>
          <a:p>
            <a:pPr marL="971550" lvl="1" indent="-285750"/>
            <a:r>
              <a:rPr lang="en-US" altLang="zh-CN" sz="1600" dirty="0"/>
              <a:t>That could also mitigate the other limitation we encountered: that of non-normally distributed residuals. </a:t>
            </a:r>
          </a:p>
          <a:p>
            <a:pPr marL="285750" indent="-285750">
              <a:buFont typeface="Arial" panose="020B0604020202020204" pitchFamily="34" charset="0"/>
              <a:buChar char="•"/>
            </a:pPr>
            <a:r>
              <a:rPr lang="en-US" altLang="zh-CN" dirty="0"/>
              <a:t>Based on our literature review, that limitation may be less important, as our data set was fairly large compared to the number of explanatory variables.</a:t>
            </a:r>
            <a:endParaRPr lang="en-US"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srcRect/>
          <a:stretch/>
        </p:blipFill>
        <p:spPr>
          <a:xfrm>
            <a:off x="7493157" y="1268192"/>
            <a:ext cx="4248873" cy="3253043"/>
          </a:xfrm>
        </p:spPr>
      </p:pic>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14</a:t>
            </a:fld>
            <a:endParaRPr lang="en-US" altLang="zh-CN" dirty="0"/>
          </a:p>
        </p:txBody>
      </p:sp>
    </p:spTree>
    <p:extLst>
      <p:ext uri="{BB962C8B-B14F-4D97-AF65-F5344CB8AC3E}">
        <p14:creationId xmlns:p14="http://schemas.microsoft.com/office/powerpoint/2010/main" val="4157533387"/>
      </p:ext>
    </p:extLst>
  </p:cSld>
  <p:clrMapOvr>
    <a:masterClrMapping/>
  </p:clrMapOvr>
  <mc:AlternateContent xmlns:mc="http://schemas.openxmlformats.org/markup-compatibility/2006">
    <mc:Choice xmlns:p14="http://schemas.microsoft.com/office/powerpoint/2010/main" Requires="p14">
      <p:transition spd="slow" p14:dur="2000" advTm="190"/>
    </mc:Choice>
    <mc:Fallback>
      <p:transition spd="slow" advTm="19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2977666" y="72497"/>
            <a:ext cx="5055698" cy="786783"/>
          </a:xfrm>
        </p:spPr>
        <p:txBody>
          <a:bodyPr/>
          <a:lstStyle/>
          <a:p>
            <a:r>
              <a:rPr lang="en-US" dirty="0"/>
              <a:t>Thank you!</a:t>
            </a:r>
          </a:p>
        </p:txBody>
      </p:sp>
      <p:pic>
        <p:nvPicPr>
          <p:cNvPr id="14" name="图片占位符 13" descr="Keys to a hom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a:blip r:embed="rId3"/>
          <a:srcRect/>
          <a:stretch/>
        </p:blipFill>
        <p:spPr>
          <a:xfrm>
            <a:off x="391110" y="2425148"/>
            <a:ext cx="1465840" cy="1201785"/>
          </a:xfrm>
        </p:spPr>
      </p:pic>
      <p:pic>
        <p:nvPicPr>
          <p:cNvPr id="16" name="图片占位符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a:blip r:embed="rId4"/>
          <a:srcRect/>
          <a:stretch/>
        </p:blipFill>
        <p:spPr>
          <a:xfrm>
            <a:off x="2754948" y="2597105"/>
            <a:ext cx="1465840" cy="1099380"/>
          </a:xfrm>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3164446" y="753976"/>
            <a:ext cx="3034145" cy="337777"/>
          </a:xfrm>
        </p:spPr>
        <p:txBody>
          <a:bodyPr/>
          <a:lstStyle/>
          <a:p>
            <a:r>
              <a:rPr lang="en-US" dirty="0"/>
              <a:t>-- Group 2</a:t>
            </a:r>
          </a:p>
        </p:txBody>
      </p:sp>
      <p:pic>
        <p:nvPicPr>
          <p:cNvPr id="28" name="Picture Placeholder 27">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a:srcRect/>
          <a:stretch/>
        </p:blipFill>
        <p:spPr>
          <a:xfrm>
            <a:off x="5151412" y="5154462"/>
            <a:ext cx="1465840" cy="1164758"/>
          </a:xfrm>
        </p:spPr>
      </p:pic>
      <p:sp>
        <p:nvSpPr>
          <p:cNvPr id="4" name="TextBox 3">
            <a:extLst>
              <a:ext uri="{FF2B5EF4-FFF2-40B4-BE49-F238E27FC236}">
                <a16:creationId xmlns:a16="http://schemas.microsoft.com/office/drawing/2014/main" id="{28B16F38-F729-27B7-480D-22E61060CB52}"/>
              </a:ext>
            </a:extLst>
          </p:cNvPr>
          <p:cNvSpPr txBox="1"/>
          <p:nvPr/>
        </p:nvSpPr>
        <p:spPr>
          <a:xfrm>
            <a:off x="5505515" y="1269948"/>
            <a:ext cx="6576557" cy="4062651"/>
          </a:xfrm>
          <a:prstGeom prst="rect">
            <a:avLst/>
          </a:prstGeom>
          <a:noFill/>
        </p:spPr>
        <p:txBody>
          <a:bodyPr wrap="square">
            <a:spAutoFit/>
          </a:bodyPr>
          <a:lstStyle/>
          <a:p>
            <a:r>
              <a:rPr lang="en-US" b="1" dirty="0">
                <a:effectLst/>
                <a:latin typeface="LMRoman12"/>
              </a:rPr>
              <a:t>References / Bibliography </a:t>
            </a:r>
            <a:endParaRPr lang="en-US" sz="1200" dirty="0"/>
          </a:p>
          <a:p>
            <a:pPr>
              <a:buFont typeface="Arial" panose="020B0604020202020204" pitchFamily="34" charset="0"/>
              <a:buChar char="•"/>
            </a:pPr>
            <a:r>
              <a:rPr lang="en-US" sz="1200" dirty="0">
                <a:effectLst/>
                <a:latin typeface="LMRoman10"/>
              </a:rPr>
              <a:t>H, M. Y. (2022, January 12). Housing prices dataset. Kaggle. Retrieved November 28, 2022, from https://</a:t>
            </a:r>
            <a:r>
              <a:rPr lang="en-US" sz="1200" dirty="0" err="1">
                <a:effectLst/>
                <a:latin typeface="LMRoman10"/>
              </a:rPr>
              <a:t>www.kaggle.com</a:t>
            </a:r>
            <a:r>
              <a:rPr lang="en-US" sz="1200" dirty="0">
                <a:effectLst/>
                <a:latin typeface="LMRoman10"/>
              </a:rPr>
              <a:t>/datasets/</a:t>
            </a:r>
            <a:r>
              <a:rPr lang="en-US" sz="1200" dirty="0" err="1">
                <a:effectLst/>
                <a:latin typeface="LMRoman10"/>
              </a:rPr>
              <a:t>yasserh</a:t>
            </a:r>
            <a:r>
              <a:rPr lang="en-US" sz="1200" dirty="0">
                <a:effectLst/>
                <a:latin typeface="LMRoman10"/>
              </a:rPr>
              <a:t>/housing-prices-dataset </a:t>
            </a:r>
          </a:p>
          <a:p>
            <a:pPr>
              <a:buFont typeface="Arial" panose="020B0604020202020204" pitchFamily="34" charset="0"/>
              <a:buChar char="•"/>
            </a:pPr>
            <a:r>
              <a:rPr lang="en-US" sz="1200" dirty="0">
                <a:effectLst/>
                <a:latin typeface="LMRoman10"/>
              </a:rPr>
              <a:t>Schmidt, A. (2018, June). Linear Regression and the normality assumption. Retrieved December 5, 2022, from https://</a:t>
            </a:r>
            <a:r>
              <a:rPr lang="en-US" sz="1200" dirty="0" err="1">
                <a:effectLst/>
                <a:latin typeface="LMRoman10"/>
              </a:rPr>
              <a:t>doi.org</a:t>
            </a:r>
            <a:r>
              <a:rPr lang="en-US" sz="1200" dirty="0">
                <a:effectLst/>
                <a:latin typeface="LMRoman10"/>
              </a:rPr>
              <a:t>/10.1016/j.jclinepi.2017.12.006 </a:t>
            </a:r>
          </a:p>
          <a:p>
            <a:pPr>
              <a:buFont typeface="Arial" panose="020B0604020202020204" pitchFamily="34" charset="0"/>
              <a:buChar char="•"/>
            </a:pPr>
            <a:r>
              <a:rPr lang="en-US" sz="1200" dirty="0">
                <a:effectLst/>
                <a:latin typeface="LMRoman10"/>
              </a:rPr>
              <a:t>Johnson, N. (2022, May 24). How much home prices have risen since 1950: Better Mortgage. Better Mortgage Resources. Retrieved December 5, 2022, from https://</a:t>
            </a:r>
            <a:r>
              <a:rPr lang="en-US" sz="1200" dirty="0" err="1">
                <a:effectLst/>
                <a:latin typeface="LMRoman10"/>
              </a:rPr>
              <a:t>better.com</a:t>
            </a:r>
            <a:r>
              <a:rPr lang="en-US" sz="1200" dirty="0">
                <a:effectLst/>
                <a:latin typeface="LMRoman10"/>
              </a:rPr>
              <a:t>/content/how-much-home- prices-have-risen-since-1950/ </a:t>
            </a:r>
          </a:p>
          <a:p>
            <a:pPr>
              <a:buFont typeface="Arial" panose="020B0604020202020204" pitchFamily="34" charset="0"/>
              <a:buChar char="•"/>
            </a:pPr>
            <a:r>
              <a:rPr lang="en-US" sz="1200" dirty="0">
                <a:effectLst/>
                <a:latin typeface="LMRoman10"/>
              </a:rPr>
              <a:t>Majumder, P. (2022, January 27). Using Sequential Model to Predict Prices of Real Estate. Retrieved December 5, 2022, from https://</a:t>
            </a:r>
            <a:r>
              <a:rPr lang="en-US" sz="1200" dirty="0" err="1">
                <a:effectLst/>
                <a:latin typeface="LMRoman10"/>
              </a:rPr>
              <a:t>www.analyticsvidhya.com</a:t>
            </a:r>
            <a:r>
              <a:rPr lang="en-US" sz="1200" dirty="0">
                <a:effectLst/>
                <a:latin typeface="LMRoman10"/>
              </a:rPr>
              <a:t>/blog/2022/01/using-sequential-model-to- predict-prices-of-real-estate/ </a:t>
            </a:r>
          </a:p>
          <a:p>
            <a:pPr>
              <a:buFont typeface="Arial" panose="020B0604020202020204" pitchFamily="34" charset="0"/>
              <a:buChar char="•"/>
            </a:pPr>
            <a:r>
              <a:rPr lang="en-US" sz="1200" dirty="0" err="1">
                <a:effectLst/>
                <a:latin typeface="LMRoman10"/>
              </a:rPr>
              <a:t>Cuturi</a:t>
            </a:r>
            <a:r>
              <a:rPr lang="en-US" sz="1200" dirty="0">
                <a:effectLst/>
                <a:latin typeface="LMRoman10"/>
              </a:rPr>
              <a:t>, M. &amp; </a:t>
            </a:r>
            <a:r>
              <a:rPr lang="en-US" sz="1200" dirty="0" err="1">
                <a:effectLst/>
                <a:latin typeface="LMRoman10"/>
              </a:rPr>
              <a:t>Etchebarne</a:t>
            </a:r>
            <a:r>
              <a:rPr lang="en-US" sz="1200" dirty="0">
                <a:effectLst/>
                <a:latin typeface="LMRoman10"/>
              </a:rPr>
              <a:t>, G. (2021, June 25). Real Estate pricing with Machine Learning &amp; non- traditional data sources. Retrieved December 5, 2022, from https://</a:t>
            </a:r>
            <a:r>
              <a:rPr lang="en-US" sz="1200" dirty="0" err="1">
                <a:effectLst/>
                <a:latin typeface="LMRoman10"/>
              </a:rPr>
              <a:t>tryolabs.com</a:t>
            </a:r>
            <a:r>
              <a:rPr lang="en-US" sz="1200" dirty="0">
                <a:effectLst/>
                <a:latin typeface="LMRoman10"/>
              </a:rPr>
              <a:t>/blog/2021/06/25/ real-estate-pricing-with-machine-learning--non-traditional-data-sources </a:t>
            </a:r>
          </a:p>
          <a:p>
            <a:pPr>
              <a:buFont typeface="Arial" panose="020B0604020202020204" pitchFamily="34" charset="0"/>
              <a:buChar char="•"/>
            </a:pPr>
            <a:r>
              <a:rPr lang="en-US" sz="1200" dirty="0">
                <a:effectLst/>
                <a:latin typeface="LMRoman10"/>
              </a:rPr>
              <a:t>Man, H. (2017, February 17). Prediction Model-Building a house price model. Retrieved December 5, 2022, from https://</a:t>
            </a:r>
            <a:r>
              <a:rPr lang="en-US" sz="1200" dirty="0" err="1">
                <a:effectLst/>
                <a:latin typeface="LMRoman10"/>
              </a:rPr>
              <a:t>medium.com</a:t>
            </a:r>
            <a:r>
              <a:rPr lang="en-US" sz="1200" dirty="0">
                <a:effectLst/>
                <a:latin typeface="LMRoman10"/>
              </a:rPr>
              <a:t>/</a:t>
            </a:r>
            <a:r>
              <a:rPr lang="en-US" sz="1200" dirty="0" err="1">
                <a:effectLst/>
                <a:latin typeface="LMRoman10"/>
              </a:rPr>
              <a:t>hanman</a:t>
            </a:r>
            <a:r>
              <a:rPr lang="en-US" sz="1200" dirty="0">
                <a:effectLst/>
                <a:latin typeface="LMRoman10"/>
              </a:rPr>
              <a:t>/data-modeling-building-a-house-price-prediction-model- 1450f825073b </a:t>
            </a:r>
          </a:p>
          <a:p>
            <a:pPr>
              <a:buFont typeface="Arial" panose="020B0604020202020204" pitchFamily="34" charset="0"/>
              <a:buChar char="•"/>
            </a:pPr>
            <a:r>
              <a:rPr lang="en-US" sz="1200" dirty="0">
                <a:effectLst/>
                <a:latin typeface="LMRoman10"/>
              </a:rPr>
              <a:t>Manjula, R. et al. (2017). Real estate value prediction using multivariate regression models. Retrieved December 5, 2022, from file:///C:/Users/</a:t>
            </a:r>
            <a:r>
              <a:rPr lang="en-US" sz="1200" dirty="0" err="1">
                <a:effectLst/>
                <a:latin typeface="LMRoman10"/>
              </a:rPr>
              <a:t>micha</a:t>
            </a:r>
            <a:r>
              <a:rPr lang="en-US" sz="1200" dirty="0">
                <a:effectLst/>
                <a:latin typeface="LMRoman10"/>
              </a:rPr>
              <a:t>/Downloads/</a:t>
            </a:r>
            <a:r>
              <a:rPr lang="en-US" sz="1200" dirty="0" err="1">
                <a:effectLst/>
                <a:latin typeface="LMRoman10"/>
              </a:rPr>
              <a:t>Real_estate_value_prediction_using</a:t>
            </a:r>
            <a:r>
              <a:rPr lang="en-US" sz="1200" dirty="0">
                <a:effectLst/>
                <a:latin typeface="LMRoman10"/>
              </a:rPr>
              <a:t>_ </a:t>
            </a:r>
            <a:r>
              <a:rPr lang="en-US" sz="1200" dirty="0" err="1">
                <a:effectLst/>
                <a:latin typeface="LMRoman10"/>
              </a:rPr>
              <a:t>multivariate_re.pdf</a:t>
            </a:r>
            <a:r>
              <a:rPr lang="en-US" sz="1200" dirty="0">
                <a:effectLst/>
                <a:latin typeface="LMRoman10"/>
              </a:rPr>
              <a:t> </a:t>
            </a:r>
          </a:p>
          <a:p>
            <a:pPr>
              <a:buFont typeface="Arial" panose="020B0604020202020204" pitchFamily="34" charset="0"/>
              <a:buChar char="•"/>
            </a:pPr>
            <a:endParaRPr lang="en-US" sz="1200" dirty="0">
              <a:effectLst/>
              <a:latin typeface="LMRoman10"/>
            </a:endParaRPr>
          </a:p>
        </p:txBody>
      </p:sp>
    </p:spTree>
    <p:extLst>
      <p:ext uri="{BB962C8B-B14F-4D97-AF65-F5344CB8AC3E}">
        <p14:creationId xmlns:p14="http://schemas.microsoft.com/office/powerpoint/2010/main" val="529279411"/>
      </p:ext>
    </p:extLst>
  </p:cSld>
  <p:clrMapOvr>
    <a:masterClrMapping/>
  </p:clrMapOvr>
  <mc:AlternateContent xmlns:mc="http://schemas.openxmlformats.org/markup-compatibility/2006">
    <mc:Choice xmlns:p14="http://schemas.microsoft.com/office/powerpoint/2010/main" Requires="p14">
      <p:transition spd="slow" p14:dur="2000" advTm="1286"/>
    </mc:Choice>
    <mc:Fallback>
      <p:transition spd="slow" advTm="128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1. 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1.1 Plots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7409104" y="3047925"/>
            <a:ext cx="1914694" cy="1089194"/>
          </a:xfrm>
        </p:spPr>
        <p:txBody>
          <a:bodyPr/>
          <a:lstStyle/>
          <a:p>
            <a:r>
              <a:rPr lang="en-US" dirty="0"/>
              <a:t>2. Methodology</a:t>
            </a:r>
          </a:p>
          <a:p>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9412698" y="3047925"/>
            <a:ext cx="1913128" cy="1107124"/>
          </a:xfrm>
        </p:spPr>
        <p:txBody>
          <a:bodyPr/>
          <a:lstStyle/>
          <a:p>
            <a:r>
              <a:rPr lang="en-US" dirty="0"/>
              <a:t>2.1 Results and Discussion</a:t>
            </a:r>
          </a:p>
          <a:p>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3. Conclusion and Future work</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mc:Choice xmlns:p14="http://schemas.microsoft.com/office/powerpoint/2010/main" Requires="p14">
      <p:transition spd="slow" p14:dur="2000" advTm="1446"/>
    </mc:Choice>
    <mc:Fallback>
      <p:transition spd="slow" advTm="144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6096000"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3" y="3299380"/>
            <a:ext cx="5586427" cy="2806228"/>
          </a:xfrm>
        </p:spPr>
        <p:txBody>
          <a:bodyPr/>
          <a:lstStyle/>
          <a:p>
            <a:pPr marL="285750" indent="-285750">
              <a:buFont typeface="Arial" panose="020B0604020202020204" pitchFamily="34" charset="0"/>
              <a:buChar char="•"/>
            </a:pPr>
            <a:r>
              <a:rPr lang="en-US" sz="1600" dirty="0"/>
              <a:t>With the housing market affected by factors such as mortgage rates, inflation, or economic recession, housing prices have risen dramatically over the years. </a:t>
            </a:r>
          </a:p>
          <a:p>
            <a:pPr marL="285750" indent="-285750">
              <a:buFont typeface="Arial" panose="020B0604020202020204" pitchFamily="34" charset="0"/>
              <a:buChar char="•"/>
            </a:pPr>
            <a:r>
              <a:rPr lang="en-US" sz="1600" dirty="0"/>
              <a:t>We used a multivariate linear model to predict housing prices using factors as house area, number of bedrooms, whether it is furnished, nearness to a main road, and the presence of amenities like basements and guest houses. </a:t>
            </a:r>
          </a:p>
          <a:p>
            <a:pPr marL="285750" indent="-285750">
              <a:buFont typeface="Arial" panose="020B0604020202020204" pitchFamily="34" charset="0"/>
              <a:buChar char="•"/>
            </a:pPr>
            <a:endParaRPr lang="en-US" sz="1600"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srcRect/>
          <a:stretch/>
        </p:blipFill>
        <p:spPr>
          <a:xfrm>
            <a:off x="6096000" y="616226"/>
            <a:ext cx="6096000" cy="537707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mc:AlternateContent xmlns:mc="http://schemas.openxmlformats.org/markup-compatibility/2006">
    <mc:Choice xmlns:p14="http://schemas.microsoft.com/office/powerpoint/2010/main" Requires="p14">
      <p:transition spd="slow" p14:dur="2000" advTm="117"/>
    </mc:Choice>
    <mc:Fallback>
      <p:transition spd="slow" advTm="11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1041-5BD6-2533-84D9-6D5535D8096D}"/>
              </a:ext>
            </a:extLst>
          </p:cNvPr>
          <p:cNvSpPr>
            <a:spLocks noGrp="1"/>
          </p:cNvSpPr>
          <p:nvPr>
            <p:ph type="title"/>
          </p:nvPr>
        </p:nvSpPr>
        <p:spPr>
          <a:xfrm>
            <a:off x="838200" y="365125"/>
            <a:ext cx="10515600" cy="1325563"/>
          </a:xfrm>
        </p:spPr>
        <p:txBody>
          <a:bodyPr anchor="ctr">
            <a:normAutofit/>
          </a:bodyPr>
          <a:lstStyle/>
          <a:p>
            <a:r>
              <a:rPr lang="en-US" dirty="0"/>
              <a:t>A little more about our data</a:t>
            </a:r>
          </a:p>
        </p:txBody>
      </p:sp>
      <p:sp>
        <p:nvSpPr>
          <p:cNvPr id="23" name="Text Placeholder 22">
            <a:extLst>
              <a:ext uri="{FF2B5EF4-FFF2-40B4-BE49-F238E27FC236}">
                <a16:creationId xmlns:a16="http://schemas.microsoft.com/office/drawing/2014/main" id="{9149A5E3-1FB4-0409-27CF-5F13B52FDA43}"/>
              </a:ext>
            </a:extLst>
          </p:cNvPr>
          <p:cNvSpPr>
            <a:spLocks noGrp="1"/>
          </p:cNvSpPr>
          <p:nvPr>
            <p:ph type="body" sz="quarter" idx="28"/>
          </p:nvPr>
        </p:nvSpPr>
        <p:spPr>
          <a:xfrm>
            <a:off x="3711205" y="4505752"/>
            <a:ext cx="2098038" cy="506399"/>
          </a:xfrm>
        </p:spPr>
        <p:txBody>
          <a:bodyPr>
            <a:normAutofit lnSpcReduction="10000"/>
          </a:bodyPr>
          <a:lstStyle/>
          <a:p>
            <a:r>
              <a:rPr lang="en-US" dirty="0"/>
              <a:t>545 observations and 13 variables</a:t>
            </a:r>
          </a:p>
        </p:txBody>
      </p:sp>
      <p:sp>
        <p:nvSpPr>
          <p:cNvPr id="5" name="Text Placeholder 4">
            <a:extLst>
              <a:ext uri="{FF2B5EF4-FFF2-40B4-BE49-F238E27FC236}">
                <a16:creationId xmlns:a16="http://schemas.microsoft.com/office/drawing/2014/main" id="{542798A1-0523-CED1-28E0-9304ACC34D5B}"/>
              </a:ext>
            </a:extLst>
          </p:cNvPr>
          <p:cNvSpPr>
            <a:spLocks noGrp="1"/>
          </p:cNvSpPr>
          <p:nvPr>
            <p:ph type="body" sz="quarter" idx="54"/>
          </p:nvPr>
        </p:nvSpPr>
        <p:spPr>
          <a:xfrm>
            <a:off x="1309008" y="4758951"/>
            <a:ext cx="2098039" cy="506399"/>
          </a:xfrm>
        </p:spPr>
        <p:txBody>
          <a:bodyPr anchor="b">
            <a:normAutofit/>
          </a:bodyPr>
          <a:lstStyle/>
          <a:p>
            <a:r>
              <a:rPr lang="en-US" dirty="0"/>
              <a:t>Gathered from</a:t>
            </a:r>
          </a:p>
        </p:txBody>
      </p:sp>
      <p:sp>
        <p:nvSpPr>
          <p:cNvPr id="4" name="Text Placeholder 3">
            <a:extLst>
              <a:ext uri="{FF2B5EF4-FFF2-40B4-BE49-F238E27FC236}">
                <a16:creationId xmlns:a16="http://schemas.microsoft.com/office/drawing/2014/main" id="{BA703EBF-1C69-BDD2-51DD-12B57484C53E}"/>
              </a:ext>
            </a:extLst>
          </p:cNvPr>
          <p:cNvSpPr>
            <a:spLocks noGrp="1"/>
          </p:cNvSpPr>
          <p:nvPr>
            <p:ph type="body" sz="quarter" idx="55"/>
          </p:nvPr>
        </p:nvSpPr>
        <p:spPr>
          <a:xfrm>
            <a:off x="1309008" y="5289842"/>
            <a:ext cx="2097088" cy="909637"/>
          </a:xfrm>
        </p:spPr>
        <p:txBody>
          <a:bodyPr>
            <a:normAutofit/>
          </a:bodyPr>
          <a:lstStyle/>
          <a:p>
            <a:r>
              <a:rPr lang="en-US" dirty="0" err="1"/>
              <a:t>Kaggle.com</a:t>
            </a:r>
            <a:endParaRPr lang="en-US" dirty="0"/>
          </a:p>
        </p:txBody>
      </p:sp>
      <p:sp>
        <p:nvSpPr>
          <p:cNvPr id="16" name="Text Placeholder 15">
            <a:extLst>
              <a:ext uri="{FF2B5EF4-FFF2-40B4-BE49-F238E27FC236}">
                <a16:creationId xmlns:a16="http://schemas.microsoft.com/office/drawing/2014/main" id="{95C6B4E2-CF37-E2C3-16D1-196FEB4B973E}"/>
              </a:ext>
            </a:extLst>
          </p:cNvPr>
          <p:cNvSpPr>
            <a:spLocks noGrp="1"/>
          </p:cNvSpPr>
          <p:nvPr>
            <p:ph type="body" sz="quarter" idx="52"/>
          </p:nvPr>
        </p:nvSpPr>
        <p:spPr>
          <a:xfrm>
            <a:off x="6218710" y="4764289"/>
            <a:ext cx="2098039" cy="506399"/>
          </a:xfrm>
        </p:spPr>
        <p:txBody>
          <a:bodyPr anchor="b">
            <a:normAutofit/>
          </a:bodyPr>
          <a:lstStyle/>
          <a:p>
            <a:r>
              <a:rPr lang="en-US" dirty="0"/>
              <a:t>Prep Work</a:t>
            </a:r>
          </a:p>
        </p:txBody>
      </p:sp>
      <p:sp>
        <p:nvSpPr>
          <p:cNvPr id="17" name="Text Placeholder 16">
            <a:extLst>
              <a:ext uri="{FF2B5EF4-FFF2-40B4-BE49-F238E27FC236}">
                <a16:creationId xmlns:a16="http://schemas.microsoft.com/office/drawing/2014/main" id="{565AC953-089D-23C1-A5D7-AD2A73FA1496}"/>
              </a:ext>
            </a:extLst>
          </p:cNvPr>
          <p:cNvSpPr>
            <a:spLocks noGrp="1"/>
          </p:cNvSpPr>
          <p:nvPr>
            <p:ph type="body" sz="quarter" idx="53"/>
          </p:nvPr>
        </p:nvSpPr>
        <p:spPr>
          <a:xfrm>
            <a:off x="6218710" y="5295180"/>
            <a:ext cx="2098038" cy="506399"/>
          </a:xfrm>
        </p:spPr>
        <p:txBody>
          <a:bodyPr>
            <a:normAutofit/>
          </a:bodyPr>
          <a:lstStyle/>
          <a:p>
            <a:pPr>
              <a:lnSpc>
                <a:spcPct val="90000"/>
              </a:lnSpc>
            </a:pPr>
            <a:r>
              <a:rPr lang="en-US" dirty="0"/>
              <a:t>No missing variables</a:t>
            </a:r>
          </a:p>
        </p:txBody>
      </p:sp>
      <p:sp>
        <p:nvSpPr>
          <p:cNvPr id="28" name="Slide Number Placeholder 27">
            <a:extLst>
              <a:ext uri="{FF2B5EF4-FFF2-40B4-BE49-F238E27FC236}">
                <a16:creationId xmlns:a16="http://schemas.microsoft.com/office/drawing/2014/main" id="{14BACA90-CF7E-E196-E6BB-A3D3C94EF56E}"/>
              </a:ext>
            </a:extLst>
          </p:cNvPr>
          <p:cNvSpPr>
            <a:spLocks noGrp="1"/>
          </p:cNvSpPr>
          <p:nvPr>
            <p:ph type="sldNum" sz="quarter" idx="59"/>
          </p:nvPr>
        </p:nvSpPr>
        <p:spPr>
          <a:xfrm>
            <a:off x="11194169" y="6217920"/>
            <a:ext cx="458592" cy="365125"/>
          </a:xfrm>
        </p:spPr>
        <p:txBody>
          <a:bodyPr anchor="ctr">
            <a:normAutofit/>
          </a:bodyPr>
          <a:lstStyle/>
          <a:p>
            <a:pPr>
              <a:spcAft>
                <a:spcPts val="600"/>
              </a:spcAft>
            </a:pPr>
            <a:fld id="{47FEACEE-25B4-4A2D-B147-27296E36371D}" type="slidenum">
              <a:rPr lang="en-US" altLang="zh-CN" smtClean="0"/>
              <a:pPr>
                <a:spcAft>
                  <a:spcPts val="600"/>
                </a:spcAft>
              </a:pPr>
              <a:t>4</a:t>
            </a:fld>
            <a:endParaRPr lang="en-US" altLang="zh-CN"/>
          </a:p>
        </p:txBody>
      </p:sp>
      <p:pic>
        <p:nvPicPr>
          <p:cNvPr id="39" name="Picture Placeholder 36" descr="Icon&#10;&#10;Description automatically generated">
            <a:extLst>
              <a:ext uri="{FF2B5EF4-FFF2-40B4-BE49-F238E27FC236}">
                <a16:creationId xmlns:a16="http://schemas.microsoft.com/office/drawing/2014/main" id="{FE8B6DA3-CFFB-AE0D-D982-0B5336030CA9}"/>
              </a:ext>
            </a:extLst>
          </p:cNvPr>
          <p:cNvPicPr>
            <a:picLocks noChangeAspect="1"/>
          </p:cNvPicPr>
          <p:nvPr/>
        </p:nvPicPr>
        <p:blipFill rotWithShape="1">
          <a:blip r:embed="rId3"/>
          <a:srcRect l="11373" r="4250"/>
          <a:stretch/>
        </p:blipFill>
        <p:spPr>
          <a:xfrm>
            <a:off x="8500328" y="1848577"/>
            <a:ext cx="2368061" cy="2102177"/>
          </a:xfrm>
          <a:prstGeom prst="hexagon">
            <a:avLst>
              <a:gd name="adj" fmla="val 28349"/>
              <a:gd name="vf" fmla="val 115470"/>
            </a:avLst>
          </a:prstGeom>
          <a:noFill/>
          <a:ln>
            <a:noFill/>
          </a:ln>
        </p:spPr>
      </p:pic>
      <p:sp>
        <p:nvSpPr>
          <p:cNvPr id="45" name="Text Placeholder 21">
            <a:extLst>
              <a:ext uri="{FF2B5EF4-FFF2-40B4-BE49-F238E27FC236}">
                <a16:creationId xmlns:a16="http://schemas.microsoft.com/office/drawing/2014/main" id="{325F7B95-1CE7-2BA2-F9D7-929E0B4341DA}"/>
              </a:ext>
            </a:extLst>
          </p:cNvPr>
          <p:cNvSpPr txBox="1">
            <a:spLocks/>
          </p:cNvSpPr>
          <p:nvPr/>
        </p:nvSpPr>
        <p:spPr>
          <a:xfrm>
            <a:off x="8770349" y="3942907"/>
            <a:ext cx="2098039" cy="506399"/>
          </a:xfrm>
          <a:prstGeom prst="rect">
            <a:avLst/>
          </a:prstGeom>
        </p:spPr>
        <p:txBody>
          <a:bodyPr vert="horz" lIns="91440" tIns="45720" rIns="91440" bIns="45720" rtlCol="0" anchor="b">
            <a:norm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Missing in action</a:t>
            </a:r>
          </a:p>
        </p:txBody>
      </p:sp>
      <p:sp>
        <p:nvSpPr>
          <p:cNvPr id="46" name="Text Placeholder 22">
            <a:extLst>
              <a:ext uri="{FF2B5EF4-FFF2-40B4-BE49-F238E27FC236}">
                <a16:creationId xmlns:a16="http://schemas.microsoft.com/office/drawing/2014/main" id="{6848FCBC-ACA4-EB38-9780-27AF4711B759}"/>
              </a:ext>
            </a:extLst>
          </p:cNvPr>
          <p:cNvSpPr txBox="1">
            <a:spLocks/>
          </p:cNvSpPr>
          <p:nvPr/>
        </p:nvSpPr>
        <p:spPr>
          <a:xfrm>
            <a:off x="8770349" y="4496868"/>
            <a:ext cx="2207648" cy="59583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dirty="0"/>
              <a:t>Data didn’t specify what the variable ‘</a:t>
            </a:r>
            <a:r>
              <a:rPr lang="en-US" dirty="0" err="1"/>
              <a:t>prefarea</a:t>
            </a:r>
            <a:r>
              <a:rPr lang="en-US" dirty="0"/>
              <a:t>’ represented</a:t>
            </a:r>
          </a:p>
        </p:txBody>
      </p:sp>
      <p:sp>
        <p:nvSpPr>
          <p:cNvPr id="48" name="Text Placeholder 47">
            <a:extLst>
              <a:ext uri="{FF2B5EF4-FFF2-40B4-BE49-F238E27FC236}">
                <a16:creationId xmlns:a16="http://schemas.microsoft.com/office/drawing/2014/main" id="{8A274F84-BF10-2CDA-EA10-485C9A8DFC30}"/>
              </a:ext>
            </a:extLst>
          </p:cNvPr>
          <p:cNvSpPr>
            <a:spLocks noGrp="1"/>
          </p:cNvSpPr>
          <p:nvPr>
            <p:ph type="body" sz="quarter" idx="27"/>
          </p:nvPr>
        </p:nvSpPr>
        <p:spPr>
          <a:xfrm>
            <a:off x="3711205" y="3974861"/>
            <a:ext cx="2098039" cy="506399"/>
          </a:xfrm>
        </p:spPr>
        <p:txBody>
          <a:bodyPr/>
          <a:lstStyle/>
          <a:p>
            <a:r>
              <a:rPr lang="en-US" dirty="0"/>
              <a:t>Contains</a:t>
            </a:r>
          </a:p>
        </p:txBody>
      </p:sp>
      <p:pic>
        <p:nvPicPr>
          <p:cNvPr id="63" name="Picture Placeholder 62" descr="A picture containing text&#10;&#10;Description automatically generated">
            <a:extLst>
              <a:ext uri="{FF2B5EF4-FFF2-40B4-BE49-F238E27FC236}">
                <a16:creationId xmlns:a16="http://schemas.microsoft.com/office/drawing/2014/main" id="{D473B78A-5995-F928-D15F-37FAD69794DF}"/>
              </a:ext>
            </a:extLst>
          </p:cNvPr>
          <p:cNvPicPr>
            <a:picLocks noGrp="1" noChangeAspect="1"/>
          </p:cNvPicPr>
          <p:nvPr>
            <p:ph type="pic" sz="quarter" idx="50"/>
          </p:nvPr>
        </p:nvPicPr>
        <p:blipFill>
          <a:blip r:embed="rId4"/>
          <a:srcRect l="21687" r="21687"/>
          <a:stretch>
            <a:fillRect/>
          </a:stretch>
        </p:blipFill>
        <p:spPr/>
      </p:pic>
      <p:pic>
        <p:nvPicPr>
          <p:cNvPr id="12" name="Picture Placeholder 11" descr="Icon&#10;&#10;Description automatically generated">
            <a:extLst>
              <a:ext uri="{FF2B5EF4-FFF2-40B4-BE49-F238E27FC236}">
                <a16:creationId xmlns:a16="http://schemas.microsoft.com/office/drawing/2014/main" id="{67F9472D-8B1F-8D4E-11F0-519894D8715E}"/>
              </a:ext>
            </a:extLst>
          </p:cNvPr>
          <p:cNvPicPr>
            <a:picLocks noGrp="1" noChangeAspect="1"/>
          </p:cNvPicPr>
          <p:nvPr>
            <p:ph type="pic" sz="quarter" idx="48"/>
          </p:nvPr>
        </p:nvPicPr>
        <p:blipFill>
          <a:blip r:embed="rId5"/>
          <a:srcRect t="8690" b="8690"/>
          <a:stretch>
            <a:fillRect/>
          </a:stretch>
        </p:blipFill>
        <p:spPr/>
      </p:pic>
      <p:pic>
        <p:nvPicPr>
          <p:cNvPr id="18" name="Picture Placeholder 17" descr="A picture containing graphical user interface&#10;&#10;Description automatically generated">
            <a:extLst>
              <a:ext uri="{FF2B5EF4-FFF2-40B4-BE49-F238E27FC236}">
                <a16:creationId xmlns:a16="http://schemas.microsoft.com/office/drawing/2014/main" id="{90A98F91-6FD5-3A62-9022-66AF1EBC9479}"/>
              </a:ext>
            </a:extLst>
          </p:cNvPr>
          <p:cNvPicPr>
            <a:picLocks noGrp="1" noChangeAspect="1"/>
          </p:cNvPicPr>
          <p:nvPr>
            <p:ph type="pic" sz="quarter" idx="49"/>
          </p:nvPr>
        </p:nvPicPr>
        <p:blipFill>
          <a:blip r:embed="rId6"/>
          <a:srcRect l="16534" r="16534"/>
          <a:stretch>
            <a:fillRect/>
          </a:stretch>
        </p:blipFill>
        <p:spPr/>
      </p:pic>
    </p:spTree>
    <p:extLst>
      <p:ext uri="{BB962C8B-B14F-4D97-AF65-F5344CB8AC3E}">
        <p14:creationId xmlns:p14="http://schemas.microsoft.com/office/powerpoint/2010/main" val="547567731"/>
      </p:ext>
    </p:extLst>
  </p:cSld>
  <p:clrMapOvr>
    <a:masterClrMapping/>
  </p:clrMapOvr>
  <mc:AlternateContent xmlns:mc="http://schemas.openxmlformats.org/markup-compatibility/2006">
    <mc:Choice xmlns:p14="http://schemas.microsoft.com/office/powerpoint/2010/main" Requires="p14">
      <p:transition spd="slow" p14:dur="2000" advTm="88"/>
    </mc:Choice>
    <mc:Fallback>
      <p:transition spd="slow" advTm="8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591D96-934F-8714-9DE4-532E12EEC92A}"/>
              </a:ext>
            </a:extLst>
          </p:cNvPr>
          <p:cNvSpPr txBox="1"/>
          <p:nvPr/>
        </p:nvSpPr>
        <p:spPr>
          <a:xfrm>
            <a:off x="1905000" y="2477114"/>
            <a:ext cx="2387600" cy="369332"/>
          </a:xfrm>
          <a:prstGeom prst="rect">
            <a:avLst/>
          </a:prstGeom>
        </p:spPr>
        <p:txBody>
          <a:bodyPr wrap="square" rtlCol="0">
            <a:spAutoFit/>
          </a:bodyPr>
          <a:lstStyle/>
          <a:p>
            <a:pPr marL="0" indent="0" algn="ctr">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Our training data:</a:t>
            </a:r>
          </a:p>
        </p:txBody>
      </p:sp>
      <p:pic>
        <p:nvPicPr>
          <p:cNvPr id="15" name="Picture 14" descr="Table&#10;&#10;Description automatically generated">
            <a:extLst>
              <a:ext uri="{FF2B5EF4-FFF2-40B4-BE49-F238E27FC236}">
                <a16:creationId xmlns:a16="http://schemas.microsoft.com/office/drawing/2014/main" id="{F6E192EF-44DC-19ED-DF2C-5D24C447BB5B}"/>
              </a:ext>
            </a:extLst>
          </p:cNvPr>
          <p:cNvPicPr>
            <a:picLocks noChangeAspect="1"/>
          </p:cNvPicPr>
          <p:nvPr/>
        </p:nvPicPr>
        <p:blipFill rotWithShape="1">
          <a:blip r:embed="rId3"/>
          <a:srcRect r="1797"/>
          <a:stretch/>
        </p:blipFill>
        <p:spPr>
          <a:xfrm>
            <a:off x="114301" y="2947589"/>
            <a:ext cx="9766300" cy="2933928"/>
          </a:xfrm>
          <a:prstGeom prst="rect">
            <a:avLst/>
          </a:prstGeom>
        </p:spPr>
      </p:pic>
      <p:pic>
        <p:nvPicPr>
          <p:cNvPr id="19" name="Picture 18" descr="Table&#10;&#10;Description automatically generated">
            <a:extLst>
              <a:ext uri="{FF2B5EF4-FFF2-40B4-BE49-F238E27FC236}">
                <a16:creationId xmlns:a16="http://schemas.microsoft.com/office/drawing/2014/main" id="{0972737F-6BAC-1D8F-4F70-F51B1D43C745}"/>
              </a:ext>
            </a:extLst>
          </p:cNvPr>
          <p:cNvPicPr>
            <a:picLocks noChangeAspect="1"/>
          </p:cNvPicPr>
          <p:nvPr/>
        </p:nvPicPr>
        <p:blipFill rotWithShape="1">
          <a:blip r:embed="rId4"/>
          <a:srcRect l="79630" r="1"/>
          <a:stretch/>
        </p:blipFill>
        <p:spPr>
          <a:xfrm>
            <a:off x="9880601" y="2947589"/>
            <a:ext cx="2095499" cy="2933928"/>
          </a:xfrm>
          <a:prstGeom prst="rect">
            <a:avLst/>
          </a:prstGeom>
        </p:spPr>
      </p:pic>
    </p:spTree>
    <p:extLst>
      <p:ext uri="{BB962C8B-B14F-4D97-AF65-F5344CB8AC3E}">
        <p14:creationId xmlns:p14="http://schemas.microsoft.com/office/powerpoint/2010/main" val="951078218"/>
      </p:ext>
    </p:extLst>
  </p:cSld>
  <p:clrMapOvr>
    <a:masterClrMapping/>
  </p:clrMapOvr>
  <mc:AlternateContent xmlns:mc="http://schemas.openxmlformats.org/markup-compatibility/2006">
    <mc:Choice xmlns:p14="http://schemas.microsoft.com/office/powerpoint/2010/main" Requires="p14">
      <p:transition spd="slow" p14:dur="2000" advTm="137"/>
    </mc:Choice>
    <mc:Fallback>
      <p:transition spd="slow" advTm="13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951D-796E-2E83-B8EB-4518CF664EA4}"/>
              </a:ext>
            </a:extLst>
          </p:cNvPr>
          <p:cNvSpPr>
            <a:spLocks noGrp="1"/>
          </p:cNvSpPr>
          <p:nvPr>
            <p:ph type="title"/>
          </p:nvPr>
        </p:nvSpPr>
        <p:spPr>
          <a:xfrm>
            <a:off x="832687" y="1002042"/>
            <a:ext cx="4441188" cy="271236"/>
          </a:xfrm>
        </p:spPr>
        <p:txBody>
          <a:bodyPr/>
          <a:lstStyle/>
          <a:p>
            <a:r>
              <a:rPr lang="en-US" sz="1800" dirty="0"/>
              <a:t>Data contains houses priced above 1 million</a:t>
            </a:r>
          </a:p>
        </p:txBody>
      </p:sp>
      <p:sp>
        <p:nvSpPr>
          <p:cNvPr id="19" name="Title 1">
            <a:extLst>
              <a:ext uri="{FF2B5EF4-FFF2-40B4-BE49-F238E27FC236}">
                <a16:creationId xmlns:a16="http://schemas.microsoft.com/office/drawing/2014/main" id="{3FBBEEFA-E283-D1D6-B4BC-40FD7ED7834E}"/>
              </a:ext>
            </a:extLst>
          </p:cNvPr>
          <p:cNvSpPr txBox="1">
            <a:spLocks/>
          </p:cNvSpPr>
          <p:nvPr/>
        </p:nvSpPr>
        <p:spPr>
          <a:xfrm>
            <a:off x="6375401" y="5041900"/>
            <a:ext cx="5816598" cy="419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1600" dirty="0"/>
              <a:t>We expect that increases in area would lead to increases in price</a:t>
            </a:r>
          </a:p>
        </p:txBody>
      </p:sp>
      <p:sp>
        <p:nvSpPr>
          <p:cNvPr id="20" name="AutoShape 2">
            <a:extLst>
              <a:ext uri="{FF2B5EF4-FFF2-40B4-BE49-F238E27FC236}">
                <a16:creationId xmlns:a16="http://schemas.microsoft.com/office/drawing/2014/main" id="{B5FF7222-982E-4AF1-8A0B-7F758364D98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 name="Picture 22" descr="Chart, histogram&#10;&#10;Description automatically generated">
            <a:extLst>
              <a:ext uri="{FF2B5EF4-FFF2-40B4-BE49-F238E27FC236}">
                <a16:creationId xmlns:a16="http://schemas.microsoft.com/office/drawing/2014/main" id="{6B05EF1F-591C-8353-DA85-B40B85BBAD3B}"/>
              </a:ext>
            </a:extLst>
          </p:cNvPr>
          <p:cNvPicPr>
            <a:picLocks noChangeAspect="1"/>
          </p:cNvPicPr>
          <p:nvPr/>
        </p:nvPicPr>
        <p:blipFill>
          <a:blip r:embed="rId3"/>
          <a:stretch>
            <a:fillRect/>
          </a:stretch>
        </p:blipFill>
        <p:spPr>
          <a:xfrm>
            <a:off x="0" y="1273278"/>
            <a:ext cx="5943600" cy="3770022"/>
          </a:xfrm>
          <a:prstGeom prst="rect">
            <a:avLst/>
          </a:prstGeom>
        </p:spPr>
      </p:pic>
      <p:pic>
        <p:nvPicPr>
          <p:cNvPr id="25" name="Picture 24" descr="Chart, histogram&#10;&#10;Description automatically generated">
            <a:extLst>
              <a:ext uri="{FF2B5EF4-FFF2-40B4-BE49-F238E27FC236}">
                <a16:creationId xmlns:a16="http://schemas.microsoft.com/office/drawing/2014/main" id="{F9F393F5-EC2B-DE1B-4283-97CFD2907DFF}"/>
              </a:ext>
            </a:extLst>
          </p:cNvPr>
          <p:cNvPicPr>
            <a:picLocks noChangeAspect="1"/>
          </p:cNvPicPr>
          <p:nvPr/>
        </p:nvPicPr>
        <p:blipFill>
          <a:blip r:embed="rId4"/>
          <a:stretch>
            <a:fillRect/>
          </a:stretch>
        </p:blipFill>
        <p:spPr>
          <a:xfrm>
            <a:off x="6385962" y="1273278"/>
            <a:ext cx="5816599" cy="3770022"/>
          </a:xfrm>
          <a:prstGeom prst="rect">
            <a:avLst/>
          </a:prstGeom>
        </p:spPr>
      </p:pic>
    </p:spTree>
    <p:extLst>
      <p:ext uri="{BB962C8B-B14F-4D97-AF65-F5344CB8AC3E}">
        <p14:creationId xmlns:p14="http://schemas.microsoft.com/office/powerpoint/2010/main" val="3413418903"/>
      </p:ext>
    </p:extLst>
  </p:cSld>
  <p:clrMapOvr>
    <a:masterClrMapping/>
  </p:clrMapOvr>
  <mc:AlternateContent xmlns:mc="http://schemas.openxmlformats.org/markup-compatibility/2006">
    <mc:Choice xmlns:p14="http://schemas.microsoft.com/office/powerpoint/2010/main" Requires="p14">
      <p:transition spd="slow" p14:dur="2000" advTm="134"/>
    </mc:Choice>
    <mc:Fallback>
      <p:transition spd="slow" advTm="13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schematic&#10;&#10;Description automatically generated">
            <a:extLst>
              <a:ext uri="{FF2B5EF4-FFF2-40B4-BE49-F238E27FC236}">
                <a16:creationId xmlns:a16="http://schemas.microsoft.com/office/drawing/2014/main" id="{E50975BE-6354-D085-A5CB-2A2F8477A53E}"/>
              </a:ext>
            </a:extLst>
          </p:cNvPr>
          <p:cNvPicPr>
            <a:picLocks noChangeAspect="1"/>
          </p:cNvPicPr>
          <p:nvPr/>
        </p:nvPicPr>
        <p:blipFill>
          <a:blip r:embed="rId3"/>
          <a:stretch>
            <a:fillRect/>
          </a:stretch>
        </p:blipFill>
        <p:spPr>
          <a:xfrm>
            <a:off x="1" y="1242907"/>
            <a:ext cx="5575300" cy="4103793"/>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81D9BB0F-083B-DB6C-B91E-3421A412ED68}"/>
              </a:ext>
            </a:extLst>
          </p:cNvPr>
          <p:cNvPicPr>
            <a:picLocks noChangeAspect="1"/>
          </p:cNvPicPr>
          <p:nvPr/>
        </p:nvPicPr>
        <p:blipFill>
          <a:blip r:embed="rId4"/>
          <a:stretch>
            <a:fillRect/>
          </a:stretch>
        </p:blipFill>
        <p:spPr>
          <a:xfrm>
            <a:off x="6096000" y="1242907"/>
            <a:ext cx="6096000" cy="4103793"/>
          </a:xfrm>
          <a:prstGeom prst="rect">
            <a:avLst/>
          </a:prstGeom>
        </p:spPr>
      </p:pic>
      <p:sp>
        <p:nvSpPr>
          <p:cNvPr id="7" name="TextBox 6">
            <a:extLst>
              <a:ext uri="{FF2B5EF4-FFF2-40B4-BE49-F238E27FC236}">
                <a16:creationId xmlns:a16="http://schemas.microsoft.com/office/drawing/2014/main" id="{65247956-AA6E-E09B-7133-56775AB894F5}"/>
              </a:ext>
            </a:extLst>
          </p:cNvPr>
          <p:cNvSpPr txBox="1"/>
          <p:nvPr/>
        </p:nvSpPr>
        <p:spPr>
          <a:xfrm>
            <a:off x="3084823" y="546100"/>
            <a:ext cx="6022354" cy="369332"/>
          </a:xfrm>
          <a:prstGeom prst="rect">
            <a:avLst/>
          </a:prstGeom>
        </p:spPr>
        <p:txBody>
          <a:bodyPr wrap="none" rtlCol="0">
            <a:spAutoFit/>
          </a:bodyPr>
          <a:lstStyle/>
          <a:p>
            <a:pPr marL="0" indent="0" algn="ctr">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Box plots of nominal and ordinal categorical variables </a:t>
            </a:r>
          </a:p>
        </p:txBody>
      </p:sp>
    </p:spTree>
    <p:extLst>
      <p:ext uri="{BB962C8B-B14F-4D97-AF65-F5344CB8AC3E}">
        <p14:creationId xmlns:p14="http://schemas.microsoft.com/office/powerpoint/2010/main" val="56169650"/>
      </p:ext>
    </p:extLst>
  </p:cSld>
  <p:clrMapOvr>
    <a:masterClrMapping/>
  </p:clrMapOvr>
  <mc:AlternateContent xmlns:mc="http://schemas.openxmlformats.org/markup-compatibility/2006">
    <mc:Choice xmlns:p14="http://schemas.microsoft.com/office/powerpoint/2010/main" Requires="p14">
      <p:transition spd="slow" p14:dur="2000" advTm="142"/>
    </mc:Choice>
    <mc:Fallback>
      <p:transition spd="slow" advTm="14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Methodology</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p:txBody>
          <a:bodyPr/>
          <a:lstStyle/>
          <a:p>
            <a:r>
              <a:rPr lang="en-US" dirty="0"/>
              <a:t>Assessed</a:t>
            </a:r>
          </a:p>
        </p:txBody>
      </p:sp>
      <p:sp>
        <p:nvSpPr>
          <p:cNvPr id="16" name="文本占位符 15">
            <a:extLst>
              <a:ext uri="{FF2B5EF4-FFF2-40B4-BE49-F238E27FC236}">
                <a16:creationId xmlns:a16="http://schemas.microsoft.com/office/drawing/2014/main" id="{7BD10CEB-2241-4246-B0F4-96E0DB642C4C}"/>
              </a:ext>
            </a:extLst>
          </p:cNvPr>
          <p:cNvSpPr>
            <a:spLocks noGrp="1"/>
          </p:cNvSpPr>
          <p:nvPr>
            <p:ph type="body" sz="quarter" idx="28"/>
          </p:nvPr>
        </p:nvSpPr>
        <p:spPr/>
        <p:txBody>
          <a:bodyPr/>
          <a:lstStyle/>
          <a:p>
            <a:r>
              <a:rPr lang="en-US" altLang="zh-CN" noProof="0" dirty="0"/>
              <a:t>545 records and determined multiple linear regression model was appropriate</a:t>
            </a:r>
            <a:endParaRPr lang="zh-CN" altLang="en-US" dirty="0"/>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p:txBody>
          <a:bodyPr/>
          <a:lstStyle/>
          <a:p>
            <a:r>
              <a:rPr lang="en-US" dirty="0"/>
              <a:t>Examined</a:t>
            </a:r>
          </a:p>
        </p:txBody>
      </p:sp>
      <p:sp>
        <p:nvSpPr>
          <p:cNvPr id="19" name="文本占位符 18">
            <a:extLst>
              <a:ext uri="{FF2B5EF4-FFF2-40B4-BE49-F238E27FC236}">
                <a16:creationId xmlns:a16="http://schemas.microsoft.com/office/drawing/2014/main" id="{78038ACE-740A-4AE7-A0B3-BEEA90495BDD}"/>
              </a:ext>
            </a:extLst>
          </p:cNvPr>
          <p:cNvSpPr>
            <a:spLocks noGrp="1"/>
          </p:cNvSpPr>
          <p:nvPr>
            <p:ph type="body" sz="quarter" idx="39"/>
          </p:nvPr>
        </p:nvSpPr>
        <p:spPr/>
        <p:txBody>
          <a:bodyPr/>
          <a:lstStyle/>
          <a:p>
            <a:pPr lvl="0"/>
            <a:r>
              <a:rPr lang="en-US" altLang="zh-CN" noProof="0" dirty="0"/>
              <a:t>Predictors to evaluated how they might affect the response variable (price)</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Preparation</a:t>
            </a:r>
          </a:p>
        </p:txBody>
      </p:sp>
      <p:sp>
        <p:nvSpPr>
          <p:cNvPr id="21" name="文本占位符 20">
            <a:extLst>
              <a:ext uri="{FF2B5EF4-FFF2-40B4-BE49-F238E27FC236}">
                <a16:creationId xmlns:a16="http://schemas.microsoft.com/office/drawing/2014/main" id="{DD441F7A-4624-45D2-AE88-EEBA65185E6D}"/>
              </a:ext>
            </a:extLst>
          </p:cNvPr>
          <p:cNvSpPr>
            <a:spLocks noGrp="1"/>
          </p:cNvSpPr>
          <p:nvPr>
            <p:ph type="body" sz="quarter" idx="41"/>
          </p:nvPr>
        </p:nvSpPr>
        <p:spPr/>
        <p:txBody>
          <a:bodyPr/>
          <a:lstStyle/>
          <a:p>
            <a:pPr marL="285750" indent="-285750">
              <a:buFont typeface="Arial" panose="020B0604020202020204" pitchFamily="34" charset="0"/>
              <a:buChar char="•"/>
            </a:pPr>
            <a:r>
              <a:rPr lang="en-US" altLang="zh-CN" dirty="0"/>
              <a:t>Split our data into a training and evaluation set</a:t>
            </a:r>
          </a:p>
          <a:p>
            <a:pPr marL="285750" indent="-285750">
              <a:buFont typeface="Arial" panose="020B0604020202020204" pitchFamily="34" charset="0"/>
              <a:buChar char="•"/>
            </a:pPr>
            <a:r>
              <a:rPr lang="en-US" altLang="zh-CN" dirty="0"/>
              <a:t>Created dummy variables</a:t>
            </a:r>
          </a:p>
          <a:p>
            <a:endParaRPr lang="zh-CN" altLang="en-US" dirty="0"/>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280284"/>
            <a:ext cx="1877575" cy="506399"/>
          </a:xfrm>
        </p:spPr>
        <p:txBody>
          <a:bodyPr/>
          <a:lstStyle/>
          <a:p>
            <a:r>
              <a:rPr lang="en-US" dirty="0"/>
              <a:t>Model Building</a:t>
            </a:r>
          </a:p>
        </p:txBody>
      </p:sp>
      <p:sp>
        <p:nvSpPr>
          <p:cNvPr id="23" name="文本占位符 22">
            <a:extLst>
              <a:ext uri="{FF2B5EF4-FFF2-40B4-BE49-F238E27FC236}">
                <a16:creationId xmlns:a16="http://schemas.microsoft.com/office/drawing/2014/main" id="{4EF68FE0-ADE3-4AB5-AC04-6C029B601AB2}"/>
              </a:ext>
            </a:extLst>
          </p:cNvPr>
          <p:cNvSpPr>
            <a:spLocks noGrp="1"/>
          </p:cNvSpPr>
          <p:nvPr>
            <p:ph type="body" sz="quarter" idx="43"/>
          </p:nvPr>
        </p:nvSpPr>
        <p:spPr>
          <a:xfrm>
            <a:off x="7501941" y="4857168"/>
            <a:ext cx="1877575" cy="506399"/>
          </a:xfrm>
        </p:spPr>
        <p:txBody>
          <a:bodyPr/>
          <a:lstStyle/>
          <a:p>
            <a:pPr marL="285750" indent="-285750">
              <a:buFont typeface="Arial" panose="020B0604020202020204" pitchFamily="34" charset="0"/>
              <a:buChar char="•"/>
            </a:pPr>
            <a:r>
              <a:rPr lang="en-US" altLang="zh-CN" dirty="0"/>
              <a:t>Linear model against the full data</a:t>
            </a:r>
          </a:p>
          <a:p>
            <a:pPr marL="285750" indent="-285750">
              <a:buFont typeface="Arial" panose="020B0604020202020204" pitchFamily="34" charset="0"/>
              <a:buChar char="•"/>
            </a:pPr>
            <a:r>
              <a:rPr lang="en-US" altLang="zh-CN" dirty="0"/>
              <a:t>Stepwise to reduce the predictor</a:t>
            </a:r>
          </a:p>
          <a:p>
            <a:endParaRPr lang="zh-CN" altLang="en-US" dirty="0"/>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a:xfrm>
            <a:off x="8636394" y="2002248"/>
            <a:ext cx="1877575" cy="506399"/>
          </a:xfrm>
        </p:spPr>
        <p:txBody>
          <a:bodyPr/>
          <a:lstStyle/>
          <a:p>
            <a:r>
              <a:rPr lang="en-US" dirty="0"/>
              <a:t>Evaluation</a:t>
            </a:r>
          </a:p>
        </p:txBody>
      </p:sp>
      <p:sp>
        <p:nvSpPr>
          <p:cNvPr id="25" name="文本占位符 24">
            <a:extLst>
              <a:ext uri="{FF2B5EF4-FFF2-40B4-BE49-F238E27FC236}">
                <a16:creationId xmlns:a16="http://schemas.microsoft.com/office/drawing/2014/main" id="{5140B95D-A59E-4E6C-BF07-5DD5E0E818A0}"/>
              </a:ext>
            </a:extLst>
          </p:cNvPr>
          <p:cNvSpPr>
            <a:spLocks noGrp="1"/>
          </p:cNvSpPr>
          <p:nvPr>
            <p:ph type="body" sz="quarter" idx="45"/>
          </p:nvPr>
        </p:nvSpPr>
        <p:spPr>
          <a:xfrm>
            <a:off x="8636394" y="2585468"/>
            <a:ext cx="1877575" cy="506399"/>
          </a:xfrm>
        </p:spPr>
        <p:txBody>
          <a:bodyPr/>
          <a:lstStyle/>
          <a:p>
            <a:pPr marL="285750" indent="-285750">
              <a:buFont typeface="Arial" panose="020B0604020202020204" pitchFamily="34" charset="0"/>
              <a:buChar char="•"/>
            </a:pPr>
            <a:r>
              <a:rPr lang="en-US" altLang="zh-CN" dirty="0"/>
              <a:t>Normal of residuals</a:t>
            </a:r>
          </a:p>
          <a:p>
            <a:pPr marL="285750" indent="-285750">
              <a:buFont typeface="Arial" panose="020B0604020202020204" pitchFamily="34" charset="0"/>
              <a:buChar char="•"/>
            </a:pPr>
            <a:r>
              <a:rPr lang="en-US" altLang="zh-CN" dirty="0"/>
              <a:t>Homoscedasticity of residuals</a:t>
            </a:r>
          </a:p>
          <a:p>
            <a:pPr marL="285750" indent="-285750">
              <a:buFont typeface="Arial" panose="020B0604020202020204" pitchFamily="34" charset="0"/>
              <a:buChar char="•"/>
            </a:pPr>
            <a:r>
              <a:rPr lang="en-US" altLang="zh-CN" dirty="0"/>
              <a:t>Independence of predictors</a:t>
            </a:r>
          </a:p>
          <a:p>
            <a:pPr marL="285750" indent="-285750">
              <a:buFont typeface="Arial" panose="020B0604020202020204" pitchFamily="34" charset="0"/>
              <a:buChar char="•"/>
            </a:pPr>
            <a:r>
              <a:rPr lang="en-US" altLang="zh-CN" dirty="0"/>
              <a:t>Linearity of fit</a:t>
            </a:r>
            <a:endParaRPr lang="zh-CN" altLang="en-US" dirty="0"/>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8</a:t>
            </a:fld>
            <a:endParaRPr lang="en-US" altLang="zh-CN" dirty="0"/>
          </a:p>
        </p:txBody>
      </p:sp>
    </p:spTree>
    <p:extLst>
      <p:ext uri="{BB962C8B-B14F-4D97-AF65-F5344CB8AC3E}">
        <p14:creationId xmlns:p14="http://schemas.microsoft.com/office/powerpoint/2010/main" val="3760906987"/>
      </p:ext>
    </p:extLst>
  </p:cSld>
  <p:clrMapOvr>
    <a:masterClrMapping/>
  </p:clrMapOvr>
  <mc:AlternateContent xmlns:mc="http://schemas.openxmlformats.org/markup-compatibility/2006">
    <mc:Choice xmlns:p14="http://schemas.microsoft.com/office/powerpoint/2010/main" Requires="p14">
      <p:transition spd="slow" p14:dur="2000" advTm="191"/>
    </mc:Choice>
    <mc:Fallback>
      <p:transition spd="slow" advTm="19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Methodology</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p:txBody>
          <a:bodyPr/>
          <a:lstStyle/>
          <a:p>
            <a:r>
              <a:rPr lang="en-US" dirty="0"/>
              <a:t>Evaluate Normality</a:t>
            </a:r>
          </a:p>
        </p:txBody>
      </p:sp>
      <p:sp>
        <p:nvSpPr>
          <p:cNvPr id="16" name="文本占位符 15">
            <a:extLst>
              <a:ext uri="{FF2B5EF4-FFF2-40B4-BE49-F238E27FC236}">
                <a16:creationId xmlns:a16="http://schemas.microsoft.com/office/drawing/2014/main" id="{7BD10CEB-2241-4246-B0F4-96E0DB642C4C}"/>
              </a:ext>
            </a:extLst>
          </p:cNvPr>
          <p:cNvSpPr>
            <a:spLocks noGrp="1"/>
          </p:cNvSpPr>
          <p:nvPr>
            <p:ph type="body" sz="quarter" idx="28"/>
          </p:nvPr>
        </p:nvSpPr>
        <p:spPr/>
        <p:txBody>
          <a:bodyPr/>
          <a:lstStyle/>
          <a:p>
            <a:r>
              <a:rPr lang="en-US" altLang="zh-CN" dirty="0"/>
              <a:t>Used Shapiro test</a:t>
            </a:r>
            <a:endParaRPr lang="en-US" altLang="zh-CN" noProof="0" dirty="0"/>
          </a:p>
          <a:p>
            <a:endParaRPr lang="zh-CN" altLang="en-US" dirty="0"/>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889942" y="2355643"/>
            <a:ext cx="1979916" cy="506399"/>
          </a:xfrm>
        </p:spPr>
        <p:txBody>
          <a:bodyPr/>
          <a:lstStyle/>
          <a:p>
            <a:r>
              <a:rPr lang="en-US" dirty="0"/>
              <a:t>Evaluate Homoscedasticity</a:t>
            </a:r>
          </a:p>
        </p:txBody>
      </p:sp>
      <p:sp>
        <p:nvSpPr>
          <p:cNvPr id="19" name="文本占位符 18">
            <a:extLst>
              <a:ext uri="{FF2B5EF4-FFF2-40B4-BE49-F238E27FC236}">
                <a16:creationId xmlns:a16="http://schemas.microsoft.com/office/drawing/2014/main" id="{78038ACE-740A-4AE7-A0B3-BEEA90495BDD}"/>
              </a:ext>
            </a:extLst>
          </p:cNvPr>
          <p:cNvSpPr>
            <a:spLocks noGrp="1"/>
          </p:cNvSpPr>
          <p:nvPr>
            <p:ph type="body" sz="quarter" idx="39"/>
          </p:nvPr>
        </p:nvSpPr>
        <p:spPr/>
        <p:txBody>
          <a:bodyPr/>
          <a:lstStyle/>
          <a:p>
            <a:pPr lvl="0"/>
            <a:r>
              <a:rPr lang="en-US" altLang="zh-CN" dirty="0"/>
              <a:t>Used Breusch-Pagan test</a:t>
            </a:r>
            <a:endParaRPr lang="en-US" altLang="zh-CN" noProof="0" dirty="0"/>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Evaluate </a:t>
            </a:r>
            <a:r>
              <a:rPr lang="en-US" dirty="0" err="1"/>
              <a:t>Colinearity</a:t>
            </a:r>
            <a:endParaRPr lang="en-US" dirty="0"/>
          </a:p>
        </p:txBody>
      </p:sp>
      <p:sp>
        <p:nvSpPr>
          <p:cNvPr id="21" name="文本占位符 20">
            <a:extLst>
              <a:ext uri="{FF2B5EF4-FFF2-40B4-BE49-F238E27FC236}">
                <a16:creationId xmlns:a16="http://schemas.microsoft.com/office/drawing/2014/main" id="{DD441F7A-4624-45D2-AE88-EEBA65185E6D}"/>
              </a:ext>
            </a:extLst>
          </p:cNvPr>
          <p:cNvSpPr>
            <a:spLocks noGrp="1"/>
          </p:cNvSpPr>
          <p:nvPr>
            <p:ph type="body" sz="quarter" idx="41"/>
          </p:nvPr>
        </p:nvSpPr>
        <p:spPr/>
        <p:txBody>
          <a:bodyPr/>
          <a:lstStyle/>
          <a:p>
            <a:r>
              <a:rPr lang="en-US" altLang="zh-CN" noProof="0" dirty="0"/>
              <a:t>Looked into variance inflation factors (VIFs)</a:t>
            </a:r>
            <a:endParaRPr lang="zh-CN" altLang="en-US" dirty="0"/>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371402"/>
            <a:ext cx="1877575" cy="506399"/>
          </a:xfrm>
        </p:spPr>
        <p:txBody>
          <a:bodyPr/>
          <a:lstStyle/>
          <a:p>
            <a:r>
              <a:rPr lang="en-US" dirty="0"/>
              <a:t>Evaluate Outliers</a:t>
            </a:r>
          </a:p>
        </p:txBody>
      </p:sp>
      <p:sp>
        <p:nvSpPr>
          <p:cNvPr id="23" name="文本占位符 22">
            <a:extLst>
              <a:ext uri="{FF2B5EF4-FFF2-40B4-BE49-F238E27FC236}">
                <a16:creationId xmlns:a16="http://schemas.microsoft.com/office/drawing/2014/main" id="{4EF68FE0-ADE3-4AB5-AC04-6C029B601AB2}"/>
              </a:ext>
            </a:extLst>
          </p:cNvPr>
          <p:cNvSpPr>
            <a:spLocks noGrp="1"/>
          </p:cNvSpPr>
          <p:nvPr>
            <p:ph type="body" sz="quarter" idx="43"/>
          </p:nvPr>
        </p:nvSpPr>
        <p:spPr>
          <a:xfrm>
            <a:off x="7501941" y="5123561"/>
            <a:ext cx="1877575" cy="506399"/>
          </a:xfrm>
        </p:spPr>
        <p:txBody>
          <a:bodyPr/>
          <a:lstStyle/>
          <a:p>
            <a:pPr rtl="0">
              <a:spcBef>
                <a:spcPts val="0"/>
              </a:spcBef>
              <a:spcAft>
                <a:spcPts val="0"/>
              </a:spcAft>
            </a:pPr>
            <a:r>
              <a:rPr lang="en-US" altLang="zh-CN" dirty="0"/>
              <a:t>Looked at hat values and compare them to a cutoff point</a:t>
            </a:r>
          </a:p>
          <a:p>
            <a:br>
              <a:rPr lang="en-US" dirty="0"/>
            </a:br>
            <a:endParaRPr lang="zh-CN" altLang="en-US" dirty="0"/>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a:xfrm>
            <a:off x="8734718" y="2783629"/>
            <a:ext cx="1877575" cy="506399"/>
          </a:xfrm>
        </p:spPr>
        <p:txBody>
          <a:bodyPr/>
          <a:lstStyle/>
          <a:p>
            <a:r>
              <a:rPr lang="en-US" dirty="0"/>
              <a:t>Results…</a:t>
            </a:r>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3844618544"/>
      </p:ext>
    </p:extLst>
  </p:cSld>
  <p:clrMapOvr>
    <a:masterClrMapping/>
  </p:clrMapOvr>
  <mc:AlternateContent xmlns:mc="http://schemas.openxmlformats.org/markup-compatibility/2006">
    <mc:Choice xmlns:p14="http://schemas.microsoft.com/office/powerpoint/2010/main" Requires="p14">
      <p:transition spd="slow" p14:dur="2000" advTm="117"/>
    </mc:Choice>
    <mc:Fallback>
      <p:transition spd="slow" advTm="117"/>
    </mc:Fallback>
  </mc:AlternateContent>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主题​​</Template>
  <TotalTime>1442</TotalTime>
  <Words>3293</Words>
  <Application>Microsoft Macintosh PowerPoint</Application>
  <PresentationFormat>Widescreen</PresentationFormat>
  <Paragraphs>153</Paragraphs>
  <Slides>15</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等线</vt:lpstr>
      <vt:lpstr>Abadi</vt:lpstr>
      <vt:lpstr>Arial</vt:lpstr>
      <vt:lpstr>Calibri</vt:lpstr>
      <vt:lpstr>LMMono10</vt:lpstr>
      <vt:lpstr>LMRoman10</vt:lpstr>
      <vt:lpstr>LMRoman12</vt:lpstr>
      <vt:lpstr>LMRoman7</vt:lpstr>
      <vt:lpstr>Posterama</vt:lpstr>
      <vt:lpstr>Posterama Text Black</vt:lpstr>
      <vt:lpstr>Posterama Text SemiBold</vt:lpstr>
      <vt:lpstr>Office 主题​​</vt:lpstr>
      <vt:lpstr>House Price Prediction</vt:lpstr>
      <vt:lpstr>Agenda</vt:lpstr>
      <vt:lpstr>Introduction</vt:lpstr>
      <vt:lpstr>A little more about our data</vt:lpstr>
      <vt:lpstr>PowerPoint Presentation</vt:lpstr>
      <vt:lpstr>Data contains houses priced above 1 million</vt:lpstr>
      <vt:lpstr>PowerPoint Presentation</vt:lpstr>
      <vt:lpstr>Methodology</vt:lpstr>
      <vt:lpstr>Methodology</vt:lpstr>
      <vt:lpstr>Results of Model</vt:lpstr>
      <vt:lpstr>Results of Model</vt:lpstr>
      <vt:lpstr>Results of Model</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Leticia Salazar</dc:creator>
  <cp:lastModifiedBy>Leticia Salazar</cp:lastModifiedBy>
  <cp:revision>6</cp:revision>
  <dcterms:created xsi:type="dcterms:W3CDTF">2022-11-28T18:42:25Z</dcterms:created>
  <dcterms:modified xsi:type="dcterms:W3CDTF">2022-12-15T16:20:43Z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