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Vidaloka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Vidaloka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10ae805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10ae80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eb2f714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eb2f71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1D1D1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373200" y="1373150"/>
            <a:ext cx="2397300" cy="2397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1D1D1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  <a:solidFill>
            <a:srgbClr val="00010A">
              <a:alpha val="407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1D1D1B"/>
                </a:solidFill>
              </a:defRPr>
            </a:lvl1pPr>
            <a:lvl2pPr lvl="1" rtl="0">
              <a:buNone/>
              <a:defRPr>
                <a:solidFill>
                  <a:srgbClr val="1D1D1B"/>
                </a:solidFill>
              </a:defRPr>
            </a:lvl2pPr>
            <a:lvl3pPr lvl="2" rtl="0">
              <a:buNone/>
              <a:defRPr>
                <a:solidFill>
                  <a:srgbClr val="1D1D1B"/>
                </a:solidFill>
              </a:defRPr>
            </a:lvl3pPr>
            <a:lvl4pPr lvl="3" rtl="0">
              <a:buNone/>
              <a:defRPr>
                <a:solidFill>
                  <a:srgbClr val="1D1D1B"/>
                </a:solidFill>
              </a:defRPr>
            </a:lvl4pPr>
            <a:lvl5pPr lvl="4" rtl="0">
              <a:buNone/>
              <a:defRPr>
                <a:solidFill>
                  <a:srgbClr val="1D1D1B"/>
                </a:solidFill>
              </a:defRPr>
            </a:lvl5pPr>
            <a:lvl6pPr lvl="5" rtl="0">
              <a:buNone/>
              <a:defRPr>
                <a:solidFill>
                  <a:srgbClr val="1D1D1B"/>
                </a:solidFill>
              </a:defRPr>
            </a:lvl6pPr>
            <a:lvl7pPr lvl="6" rtl="0">
              <a:buNone/>
              <a:defRPr>
                <a:solidFill>
                  <a:srgbClr val="1D1D1B"/>
                </a:solidFill>
              </a:defRPr>
            </a:lvl7pPr>
            <a:lvl8pPr lvl="7" rtl="0">
              <a:buNone/>
              <a:defRPr>
                <a:solidFill>
                  <a:srgbClr val="1D1D1B"/>
                </a:solidFill>
              </a:defRPr>
            </a:lvl8pPr>
            <a:lvl9pPr lvl="8" rtl="0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b="1"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212050"/>
            <a:ext cx="19572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1D1B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720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60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 type="blank">
  <p:cSld name="BLANK">
    <p:bg>
      <p:bgPr>
        <a:solidFill>
          <a:srgbClr val="1D1D1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>
  <p:cSld name="BLANK_1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1D1D1B"/>
                </a:solidFill>
              </a:defRPr>
            </a:lvl1pPr>
            <a:lvl2pPr lvl="1" rtl="0">
              <a:buNone/>
              <a:defRPr>
                <a:solidFill>
                  <a:srgbClr val="1D1D1B"/>
                </a:solidFill>
              </a:defRPr>
            </a:lvl2pPr>
            <a:lvl3pPr lvl="2" rtl="0">
              <a:buNone/>
              <a:defRPr>
                <a:solidFill>
                  <a:srgbClr val="1D1D1B"/>
                </a:solidFill>
              </a:defRPr>
            </a:lvl3pPr>
            <a:lvl4pPr lvl="3" rtl="0">
              <a:buNone/>
              <a:defRPr>
                <a:solidFill>
                  <a:srgbClr val="1D1D1B"/>
                </a:solidFill>
              </a:defRPr>
            </a:lvl4pPr>
            <a:lvl5pPr lvl="4" rtl="0">
              <a:buNone/>
              <a:defRPr>
                <a:solidFill>
                  <a:srgbClr val="1D1D1B"/>
                </a:solidFill>
              </a:defRPr>
            </a:lvl5pPr>
            <a:lvl6pPr lvl="5" rtl="0">
              <a:buNone/>
              <a:defRPr>
                <a:solidFill>
                  <a:srgbClr val="1D1D1B"/>
                </a:solidFill>
              </a:defRPr>
            </a:lvl6pPr>
            <a:lvl7pPr lvl="6" rtl="0">
              <a:buNone/>
              <a:defRPr>
                <a:solidFill>
                  <a:srgbClr val="1D1D1B"/>
                </a:solidFill>
              </a:defRPr>
            </a:lvl7pPr>
            <a:lvl8pPr lvl="7" rtl="0">
              <a:buNone/>
              <a:defRPr>
                <a:solidFill>
                  <a:srgbClr val="1D1D1B"/>
                </a:solidFill>
              </a:defRPr>
            </a:lvl8pPr>
            <a:lvl9pPr lvl="8" rtl="0">
              <a:buNone/>
              <a:defRPr>
                <a:solidFill>
                  <a:srgbClr val="1D1D1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buNone/>
              <a:defRPr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rewersassociation.org/statistics/market-segment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letisalbal.github.io/Project-3-Be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3167675" y="1366075"/>
            <a:ext cx="2648400" cy="24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One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at a Time…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Alyssia Smith,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Eilish Boyd,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Leticia Salazar</a:t>
            </a:r>
            <a:endParaRPr sz="1200"/>
          </a:p>
        </p:txBody>
      </p:sp>
      <p:sp>
        <p:nvSpPr>
          <p:cNvPr id="50" name="Google Shape;50;p11"/>
          <p:cNvSpPr/>
          <p:nvPr/>
        </p:nvSpPr>
        <p:spPr>
          <a:xfrm flipH="1">
            <a:off x="3500744" y="1958596"/>
            <a:ext cx="1982258" cy="5985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4D79"/>
                </a:solidFill>
                <a:latin typeface="Arial"/>
              </a:rPr>
              <a:t>I  P  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 b="-4689" l="45346" r="14467" t="469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type="title"/>
          </p:nvPr>
        </p:nvSpPr>
        <p:spPr>
          <a:xfrm>
            <a:off x="5283650" y="920075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in the United States</a:t>
            </a:r>
            <a:endParaRPr/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0" y="4317000"/>
            <a:ext cx="11658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980050" y="2219450"/>
            <a:ext cx="39822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Breweries owe it all to beer lovers around the world. We all have our favorite kind but …</a:t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What is the most popular beer style in the United States? </a:t>
            </a:r>
            <a:endParaRPr b="1"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/>
              <a:t>Where are these Breweries located in NY? </a:t>
            </a:r>
            <a:br>
              <a:rPr lang="en" sz="900"/>
            </a:b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4">
            <a:alphaModFix/>
          </a:blip>
          <a:srcRect b="12495" l="0" r="0" t="12502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650450" y="2161800"/>
            <a:ext cx="5842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your questions will be answered but first...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5283650" y="339375"/>
            <a:ext cx="3148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beer made?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719600" y="818175"/>
            <a:ext cx="44244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Ingredients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Barley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Hops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Water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yeast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Malthing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Isolate the enzymes in the grains needed for brewing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Mashing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Grains are steeped in hot water so that the enzymes are broken down and the sugars are released.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Boiling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Hops and other spices are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Fermentation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Yeast and Sugar are 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Bottling and Aging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title"/>
          </p:nvPr>
        </p:nvSpPr>
        <p:spPr>
          <a:xfrm>
            <a:off x="2861150" y="337500"/>
            <a:ext cx="3148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Breweries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45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Micro Brewery: produces fewer than </a:t>
            </a:r>
            <a:r>
              <a:rPr lang="en" sz="1200">
                <a:solidFill>
                  <a:srgbClr val="70AB3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15,000</a:t>
            </a:r>
            <a:r>
              <a:rPr lang="en" sz="1200">
                <a:solidFill>
                  <a:srgbClr val="54545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barrels of beer annually</a:t>
            </a:r>
            <a:endParaRPr sz="1200">
              <a:solidFill>
                <a:srgbClr val="54545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545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45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Brewpub: a bar that is owned by a brewery and serves their beer directly to consumers. </a:t>
            </a:r>
            <a:endParaRPr sz="1200">
              <a:solidFill>
                <a:srgbClr val="54545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ct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Open Sans"/>
              <a:buChar char="▫"/>
            </a:pPr>
            <a:r>
              <a:rPr lang="en" sz="1200">
                <a:solidFill>
                  <a:srgbClr val="54545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Only in California, New York and Texas</a:t>
            </a:r>
            <a:endParaRPr sz="1200">
              <a:solidFill>
                <a:srgbClr val="54545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4545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4545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Large brewery: has an annual beer production of over 6,000,000 barrels</a:t>
            </a:r>
            <a:endParaRPr sz="1200">
              <a:solidFill>
                <a:srgbClr val="54545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1188150" y="1989971"/>
            <a:ext cx="6767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EFEFEF"/>
                </a:solidFill>
                <a:hlinkClick r:id="rId4"/>
              </a:rPr>
              <a:t>Beers in the United States</a:t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88" name="Google Shape;88;p1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5321000" y="580675"/>
            <a:ext cx="3148800" cy="6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0" y="4317000"/>
            <a:ext cx="11658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46750" y="1195975"/>
            <a:ext cx="44973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Average IBU(</a:t>
            </a:r>
            <a:r>
              <a:rPr b="1" lang="en" sz="1100"/>
              <a:t>International Bitterness Units)</a:t>
            </a:r>
            <a:r>
              <a:rPr b="1" lang="en" sz="1100"/>
              <a:t>: 21.06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Average ABV(</a:t>
            </a:r>
            <a:r>
              <a:rPr b="1" lang="en" sz="1100"/>
              <a:t>Alcohol by Volume)</a:t>
            </a:r>
            <a:r>
              <a:rPr b="1" lang="en" sz="1100"/>
              <a:t>: 4.78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Average SRM(</a:t>
            </a:r>
            <a:r>
              <a:rPr b="1" lang="en" sz="1100"/>
              <a:t>Standard Reference Method)</a:t>
            </a:r>
            <a:r>
              <a:rPr b="1" lang="en" sz="1100"/>
              <a:t>: 10.65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Average OG(Original Gravity): 0.45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Average FG(Final Gravity): 0.77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▫"/>
            </a:pPr>
            <a:r>
              <a:rPr b="1" lang="en" sz="1100"/>
              <a:t>There are  558  Breweries in the United States, 16 of which are in New York State.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b="1" lang="en" sz="1100"/>
              <a:t>The top state with the most breweries </a:t>
            </a:r>
            <a:r>
              <a:rPr b="1" lang="en" sz="1100"/>
              <a:t>is</a:t>
            </a:r>
            <a:r>
              <a:rPr b="1" lang="en" sz="1100"/>
              <a:t> Colorado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b="1" lang="en" sz="1100"/>
              <a:t>North Dakota, South Dakota, West </a:t>
            </a:r>
            <a:r>
              <a:rPr b="1" lang="en" sz="1100"/>
              <a:t>Virginia, and the District of Columbia </a:t>
            </a:r>
            <a:r>
              <a:rPr b="1" lang="en" sz="1100"/>
              <a:t> have 1 brewery each.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▫"/>
            </a:pPr>
            <a:r>
              <a:rPr b="1" lang="en" sz="1100"/>
              <a:t>Most popular beer is American IPA and American Pale Ale</a:t>
            </a:r>
            <a:endParaRPr b="1" sz="1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5975"/>
            <a:ext cx="4566800" cy="260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106" name="Google Shape;106;p18"/>
          <p:cNvSpPr txBox="1"/>
          <p:nvPr>
            <p:ph idx="4294967295" type="ctrTitle"/>
          </p:nvPr>
        </p:nvSpPr>
        <p:spPr>
          <a:xfrm>
            <a:off x="1188450" y="1894437"/>
            <a:ext cx="6767100" cy="7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THANKS</a:t>
            </a:r>
            <a:r>
              <a:rPr lang="en" sz="1800">
                <a:solidFill>
                  <a:srgbClr val="1D1D1B"/>
                </a:solidFill>
              </a:rPr>
              <a:t>!</a:t>
            </a:r>
            <a:endParaRPr sz="1800">
              <a:solidFill>
                <a:srgbClr val="1D1D1B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subTitle"/>
          </p:nvPr>
        </p:nvSpPr>
        <p:spPr>
          <a:xfrm>
            <a:off x="1188450" y="2696300"/>
            <a:ext cx="6767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questions?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305208" y="1504777"/>
            <a:ext cx="345971" cy="325505"/>
            <a:chOff x="5972700" y="2330200"/>
            <a:chExt cx="411625" cy="387275"/>
          </a:xfrm>
        </p:grpSpPr>
        <p:sp>
          <p:nvSpPr>
            <p:cNvPr id="109" name="Google Shape;109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rtru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