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6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20" autoAdjust="0"/>
  </p:normalViewPr>
  <p:slideViewPr>
    <p:cSldViewPr snapToGrid="0" snapToObjects="1">
      <p:cViewPr varScale="1">
        <p:scale>
          <a:sx n="61" d="100"/>
          <a:sy n="61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94676-CB0C-4F8E-8B1F-961484744AFF}" type="doc">
      <dgm:prSet loTypeId="urn:microsoft.com/office/officeart/2005/8/layout/process1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2197FAFD-2F53-40FE-A212-D4A5D99A38A3}">
      <dgm:prSet phldrT="[Testo]"/>
      <dgm:spPr/>
      <dgm:t>
        <a:bodyPr/>
        <a:lstStyle/>
        <a:p>
          <a:r>
            <a:rPr lang="en-GB" b="1" dirty="0">
              <a:latin typeface="Century Gothic" panose="020B0502020202020204" pitchFamily="34" charset="0"/>
            </a:rPr>
            <a:t>Load data and pre-process</a:t>
          </a:r>
        </a:p>
      </dgm:t>
    </dgm:pt>
    <dgm:pt modelId="{2C7CE9A2-3A32-467A-8179-C1C92CDDE4D9}" type="parTrans" cxnId="{6BA6DA01-6307-42AE-9D05-C0B985608CC5}">
      <dgm:prSet/>
      <dgm:spPr/>
      <dgm:t>
        <a:bodyPr/>
        <a:lstStyle/>
        <a:p>
          <a:endParaRPr lang="en-GB"/>
        </a:p>
      </dgm:t>
    </dgm:pt>
    <dgm:pt modelId="{370105E8-2208-47C4-AE70-D556DB91E1C5}" type="sibTrans" cxnId="{6BA6DA01-6307-42AE-9D05-C0B985608CC5}">
      <dgm:prSet/>
      <dgm:spPr/>
      <dgm:t>
        <a:bodyPr/>
        <a:lstStyle/>
        <a:p>
          <a:endParaRPr lang="en-GB"/>
        </a:p>
      </dgm:t>
    </dgm:pt>
    <dgm:pt modelId="{3FEA911E-AA07-4BEF-B5FD-802257970471}">
      <dgm:prSet phldrT="[Testo]"/>
      <dgm:spPr/>
      <dgm:t>
        <a:bodyPr/>
        <a:lstStyle/>
        <a:p>
          <a:r>
            <a:rPr lang="en-GB" b="1" dirty="0">
              <a:latin typeface="Century Gothic" panose="020B0502020202020204" pitchFamily="34" charset="0"/>
            </a:rPr>
            <a:t>Extract features</a:t>
          </a:r>
        </a:p>
      </dgm:t>
    </dgm:pt>
    <dgm:pt modelId="{503A7636-3B45-4B22-A2F2-0AF9BA550CEF}" type="parTrans" cxnId="{36A6A46D-28A4-4732-9850-05F734210F5D}">
      <dgm:prSet/>
      <dgm:spPr/>
      <dgm:t>
        <a:bodyPr/>
        <a:lstStyle/>
        <a:p>
          <a:endParaRPr lang="en-GB"/>
        </a:p>
      </dgm:t>
    </dgm:pt>
    <dgm:pt modelId="{D24C1C65-C257-446B-AC17-88D15157D885}" type="sibTrans" cxnId="{36A6A46D-28A4-4732-9850-05F734210F5D}">
      <dgm:prSet/>
      <dgm:spPr/>
      <dgm:t>
        <a:bodyPr/>
        <a:lstStyle/>
        <a:p>
          <a:endParaRPr lang="en-GB"/>
        </a:p>
      </dgm:t>
    </dgm:pt>
    <dgm:pt modelId="{6E607866-7487-4EB6-9D51-E242CB58F37F}">
      <dgm:prSet phldrT="[Testo]"/>
      <dgm:spPr/>
      <dgm:t>
        <a:bodyPr/>
        <a:lstStyle/>
        <a:p>
          <a:r>
            <a:rPr lang="en-GB" b="1" dirty="0">
              <a:latin typeface="Century Gothic" panose="020B0502020202020204" pitchFamily="34" charset="0"/>
            </a:rPr>
            <a:t>Train classifier</a:t>
          </a:r>
        </a:p>
      </dgm:t>
    </dgm:pt>
    <dgm:pt modelId="{CF02BD53-ED2F-4AF0-87EA-7D4CEAF6EF3F}" type="parTrans" cxnId="{CA76D09C-C257-4C86-B95B-D44A6B3D6318}">
      <dgm:prSet/>
      <dgm:spPr/>
      <dgm:t>
        <a:bodyPr/>
        <a:lstStyle/>
        <a:p>
          <a:endParaRPr lang="en-GB"/>
        </a:p>
      </dgm:t>
    </dgm:pt>
    <dgm:pt modelId="{925B80D6-D462-4F83-B807-7E03B28A97B9}" type="sibTrans" cxnId="{CA76D09C-C257-4C86-B95B-D44A6B3D6318}">
      <dgm:prSet/>
      <dgm:spPr/>
      <dgm:t>
        <a:bodyPr/>
        <a:lstStyle/>
        <a:p>
          <a:endParaRPr lang="en-GB"/>
        </a:p>
      </dgm:t>
    </dgm:pt>
    <dgm:pt modelId="{F8A70990-3679-4EEC-8AD0-A3C641F2C2C3}">
      <dgm:prSet/>
      <dgm:spPr/>
      <dgm:t>
        <a:bodyPr/>
        <a:lstStyle/>
        <a:p>
          <a:r>
            <a:rPr lang="en-GB" b="1" dirty="0">
              <a:latin typeface="Century Gothic" panose="020B0502020202020204" pitchFamily="34" charset="0"/>
            </a:rPr>
            <a:t>Evaluate</a:t>
          </a:r>
        </a:p>
      </dgm:t>
    </dgm:pt>
    <dgm:pt modelId="{2B5386F1-25FD-4B97-8D4F-8FC1EC3A43B5}" type="parTrans" cxnId="{27EDDE30-46C8-4A25-BA96-6F442D6CB4C9}">
      <dgm:prSet/>
      <dgm:spPr/>
      <dgm:t>
        <a:bodyPr/>
        <a:lstStyle/>
        <a:p>
          <a:endParaRPr lang="en-GB"/>
        </a:p>
      </dgm:t>
    </dgm:pt>
    <dgm:pt modelId="{20C2ACB0-8A6D-45A0-B306-3C96C6AB114A}" type="sibTrans" cxnId="{27EDDE30-46C8-4A25-BA96-6F442D6CB4C9}">
      <dgm:prSet/>
      <dgm:spPr/>
      <dgm:t>
        <a:bodyPr/>
        <a:lstStyle/>
        <a:p>
          <a:endParaRPr lang="en-GB"/>
        </a:p>
      </dgm:t>
    </dgm:pt>
    <dgm:pt modelId="{1A9FBC0A-7813-418A-B0B8-D0ADE703494C}" type="pres">
      <dgm:prSet presAssocID="{E4C94676-CB0C-4F8E-8B1F-961484744AFF}" presName="Name0" presStyleCnt="0">
        <dgm:presLayoutVars>
          <dgm:dir/>
          <dgm:resizeHandles val="exact"/>
        </dgm:presLayoutVars>
      </dgm:prSet>
      <dgm:spPr/>
    </dgm:pt>
    <dgm:pt modelId="{190F430D-FF97-421B-93AD-4CED42C889E4}" type="pres">
      <dgm:prSet presAssocID="{2197FAFD-2F53-40FE-A212-D4A5D99A38A3}" presName="node" presStyleLbl="node1" presStyleIdx="0" presStyleCnt="4">
        <dgm:presLayoutVars>
          <dgm:bulletEnabled val="1"/>
        </dgm:presLayoutVars>
      </dgm:prSet>
      <dgm:spPr/>
    </dgm:pt>
    <dgm:pt modelId="{EE600CC6-6E4E-4119-8738-285D1BE8EAD9}" type="pres">
      <dgm:prSet presAssocID="{370105E8-2208-47C4-AE70-D556DB91E1C5}" presName="sibTrans" presStyleLbl="sibTrans2D1" presStyleIdx="0" presStyleCnt="3"/>
      <dgm:spPr/>
    </dgm:pt>
    <dgm:pt modelId="{C1324F2C-836C-4923-8ECB-3918C35A1CA5}" type="pres">
      <dgm:prSet presAssocID="{370105E8-2208-47C4-AE70-D556DB91E1C5}" presName="connectorText" presStyleLbl="sibTrans2D1" presStyleIdx="0" presStyleCnt="3"/>
      <dgm:spPr/>
    </dgm:pt>
    <dgm:pt modelId="{35E896EB-4F38-4D9F-A4D5-5D531D349610}" type="pres">
      <dgm:prSet presAssocID="{3FEA911E-AA07-4BEF-B5FD-802257970471}" presName="node" presStyleLbl="node1" presStyleIdx="1" presStyleCnt="4">
        <dgm:presLayoutVars>
          <dgm:bulletEnabled val="1"/>
        </dgm:presLayoutVars>
      </dgm:prSet>
      <dgm:spPr/>
    </dgm:pt>
    <dgm:pt modelId="{04C03EC6-3B7D-42BF-9D4E-A40A5BF657F8}" type="pres">
      <dgm:prSet presAssocID="{D24C1C65-C257-446B-AC17-88D15157D885}" presName="sibTrans" presStyleLbl="sibTrans2D1" presStyleIdx="1" presStyleCnt="3"/>
      <dgm:spPr/>
    </dgm:pt>
    <dgm:pt modelId="{38333931-1CB0-45B7-8036-91E772D0C1C5}" type="pres">
      <dgm:prSet presAssocID="{D24C1C65-C257-446B-AC17-88D15157D885}" presName="connectorText" presStyleLbl="sibTrans2D1" presStyleIdx="1" presStyleCnt="3"/>
      <dgm:spPr/>
    </dgm:pt>
    <dgm:pt modelId="{4DB3C2F5-69DD-4AC5-8A90-18E2353E6AFC}" type="pres">
      <dgm:prSet presAssocID="{6E607866-7487-4EB6-9D51-E242CB58F37F}" presName="node" presStyleLbl="node1" presStyleIdx="2" presStyleCnt="4">
        <dgm:presLayoutVars>
          <dgm:bulletEnabled val="1"/>
        </dgm:presLayoutVars>
      </dgm:prSet>
      <dgm:spPr/>
    </dgm:pt>
    <dgm:pt modelId="{E51082A2-744B-41E9-9FB4-28FA68AA2D26}" type="pres">
      <dgm:prSet presAssocID="{925B80D6-D462-4F83-B807-7E03B28A97B9}" presName="sibTrans" presStyleLbl="sibTrans2D1" presStyleIdx="2" presStyleCnt="3"/>
      <dgm:spPr/>
    </dgm:pt>
    <dgm:pt modelId="{F9F5B364-85ED-484D-BCD1-34E0511A896D}" type="pres">
      <dgm:prSet presAssocID="{925B80D6-D462-4F83-B807-7E03B28A97B9}" presName="connectorText" presStyleLbl="sibTrans2D1" presStyleIdx="2" presStyleCnt="3"/>
      <dgm:spPr/>
    </dgm:pt>
    <dgm:pt modelId="{0B42AB03-59C7-4C35-896C-C11DAA890D39}" type="pres">
      <dgm:prSet presAssocID="{F8A70990-3679-4EEC-8AD0-A3C641F2C2C3}" presName="node" presStyleLbl="node1" presStyleIdx="3" presStyleCnt="4">
        <dgm:presLayoutVars>
          <dgm:bulletEnabled val="1"/>
        </dgm:presLayoutVars>
      </dgm:prSet>
      <dgm:spPr/>
    </dgm:pt>
  </dgm:ptLst>
  <dgm:cxnLst>
    <dgm:cxn modelId="{6BA6DA01-6307-42AE-9D05-C0B985608CC5}" srcId="{E4C94676-CB0C-4F8E-8B1F-961484744AFF}" destId="{2197FAFD-2F53-40FE-A212-D4A5D99A38A3}" srcOrd="0" destOrd="0" parTransId="{2C7CE9A2-3A32-467A-8179-C1C92CDDE4D9}" sibTransId="{370105E8-2208-47C4-AE70-D556DB91E1C5}"/>
    <dgm:cxn modelId="{CCCBF318-19D8-4E85-8A37-91EE181BE4A4}" type="presOf" srcId="{2197FAFD-2F53-40FE-A212-D4A5D99A38A3}" destId="{190F430D-FF97-421B-93AD-4CED42C889E4}" srcOrd="0" destOrd="0" presId="urn:microsoft.com/office/officeart/2005/8/layout/process1"/>
    <dgm:cxn modelId="{AA1D941C-EBC2-44D4-A398-9D462AA76721}" type="presOf" srcId="{D24C1C65-C257-446B-AC17-88D15157D885}" destId="{04C03EC6-3B7D-42BF-9D4E-A40A5BF657F8}" srcOrd="0" destOrd="0" presId="urn:microsoft.com/office/officeart/2005/8/layout/process1"/>
    <dgm:cxn modelId="{65BAA81C-2D2D-4D46-B2F6-A795D2D74377}" type="presOf" srcId="{6E607866-7487-4EB6-9D51-E242CB58F37F}" destId="{4DB3C2F5-69DD-4AC5-8A90-18E2353E6AFC}" srcOrd="0" destOrd="0" presId="urn:microsoft.com/office/officeart/2005/8/layout/process1"/>
    <dgm:cxn modelId="{27EDDE30-46C8-4A25-BA96-6F442D6CB4C9}" srcId="{E4C94676-CB0C-4F8E-8B1F-961484744AFF}" destId="{F8A70990-3679-4EEC-8AD0-A3C641F2C2C3}" srcOrd="3" destOrd="0" parTransId="{2B5386F1-25FD-4B97-8D4F-8FC1EC3A43B5}" sibTransId="{20C2ACB0-8A6D-45A0-B306-3C96C6AB114A}"/>
    <dgm:cxn modelId="{36A6A46D-28A4-4732-9850-05F734210F5D}" srcId="{E4C94676-CB0C-4F8E-8B1F-961484744AFF}" destId="{3FEA911E-AA07-4BEF-B5FD-802257970471}" srcOrd="1" destOrd="0" parTransId="{503A7636-3B45-4B22-A2F2-0AF9BA550CEF}" sibTransId="{D24C1C65-C257-446B-AC17-88D15157D885}"/>
    <dgm:cxn modelId="{7C8EA54D-6207-49D0-880A-2BCF1A88E671}" type="presOf" srcId="{3FEA911E-AA07-4BEF-B5FD-802257970471}" destId="{35E896EB-4F38-4D9F-A4D5-5D531D349610}" srcOrd="0" destOrd="0" presId="urn:microsoft.com/office/officeart/2005/8/layout/process1"/>
    <dgm:cxn modelId="{EC80E68D-390F-4E27-83D1-F17881475C5B}" type="presOf" srcId="{370105E8-2208-47C4-AE70-D556DB91E1C5}" destId="{C1324F2C-836C-4923-8ECB-3918C35A1CA5}" srcOrd="1" destOrd="0" presId="urn:microsoft.com/office/officeart/2005/8/layout/process1"/>
    <dgm:cxn modelId="{434BB191-C1F4-46DB-8446-686413741039}" type="presOf" srcId="{925B80D6-D462-4F83-B807-7E03B28A97B9}" destId="{E51082A2-744B-41E9-9FB4-28FA68AA2D26}" srcOrd="0" destOrd="0" presId="urn:microsoft.com/office/officeart/2005/8/layout/process1"/>
    <dgm:cxn modelId="{CA76D09C-C257-4C86-B95B-D44A6B3D6318}" srcId="{E4C94676-CB0C-4F8E-8B1F-961484744AFF}" destId="{6E607866-7487-4EB6-9D51-E242CB58F37F}" srcOrd="2" destOrd="0" parTransId="{CF02BD53-ED2F-4AF0-87EA-7D4CEAF6EF3F}" sibTransId="{925B80D6-D462-4F83-B807-7E03B28A97B9}"/>
    <dgm:cxn modelId="{74D4F3AA-0BE8-465B-9664-BACE1B6ED468}" type="presOf" srcId="{925B80D6-D462-4F83-B807-7E03B28A97B9}" destId="{F9F5B364-85ED-484D-BCD1-34E0511A896D}" srcOrd="1" destOrd="0" presId="urn:microsoft.com/office/officeart/2005/8/layout/process1"/>
    <dgm:cxn modelId="{2BEEC2B5-DB60-441A-BF27-2B3AFA7642FC}" type="presOf" srcId="{F8A70990-3679-4EEC-8AD0-A3C641F2C2C3}" destId="{0B42AB03-59C7-4C35-896C-C11DAA890D39}" srcOrd="0" destOrd="0" presId="urn:microsoft.com/office/officeart/2005/8/layout/process1"/>
    <dgm:cxn modelId="{72ACD7B9-3F69-4DB0-B751-18635647E6E7}" type="presOf" srcId="{D24C1C65-C257-446B-AC17-88D15157D885}" destId="{38333931-1CB0-45B7-8036-91E772D0C1C5}" srcOrd="1" destOrd="0" presId="urn:microsoft.com/office/officeart/2005/8/layout/process1"/>
    <dgm:cxn modelId="{1FAA98BA-9632-40F1-B6E8-1D53815575EC}" type="presOf" srcId="{370105E8-2208-47C4-AE70-D556DB91E1C5}" destId="{EE600CC6-6E4E-4119-8738-285D1BE8EAD9}" srcOrd="0" destOrd="0" presId="urn:microsoft.com/office/officeart/2005/8/layout/process1"/>
    <dgm:cxn modelId="{7E2BAAFD-88DD-4403-B2CE-F0B39BE9E514}" type="presOf" srcId="{E4C94676-CB0C-4F8E-8B1F-961484744AFF}" destId="{1A9FBC0A-7813-418A-B0B8-D0ADE703494C}" srcOrd="0" destOrd="0" presId="urn:microsoft.com/office/officeart/2005/8/layout/process1"/>
    <dgm:cxn modelId="{0A28A723-BA5A-45D1-AA3B-DA4112DC9ECB}" type="presParOf" srcId="{1A9FBC0A-7813-418A-B0B8-D0ADE703494C}" destId="{190F430D-FF97-421B-93AD-4CED42C889E4}" srcOrd="0" destOrd="0" presId="urn:microsoft.com/office/officeart/2005/8/layout/process1"/>
    <dgm:cxn modelId="{02E694C0-453B-4F24-ADBE-3322008A4ACF}" type="presParOf" srcId="{1A9FBC0A-7813-418A-B0B8-D0ADE703494C}" destId="{EE600CC6-6E4E-4119-8738-285D1BE8EAD9}" srcOrd="1" destOrd="0" presId="urn:microsoft.com/office/officeart/2005/8/layout/process1"/>
    <dgm:cxn modelId="{12C7047C-4861-4420-9AFA-F671A80F480D}" type="presParOf" srcId="{EE600CC6-6E4E-4119-8738-285D1BE8EAD9}" destId="{C1324F2C-836C-4923-8ECB-3918C35A1CA5}" srcOrd="0" destOrd="0" presId="urn:microsoft.com/office/officeart/2005/8/layout/process1"/>
    <dgm:cxn modelId="{D9D72135-7CA1-48C3-B5CB-87B5C83F7D01}" type="presParOf" srcId="{1A9FBC0A-7813-418A-B0B8-D0ADE703494C}" destId="{35E896EB-4F38-4D9F-A4D5-5D531D349610}" srcOrd="2" destOrd="0" presId="urn:microsoft.com/office/officeart/2005/8/layout/process1"/>
    <dgm:cxn modelId="{AC94BBA9-81EA-46AB-B3A8-E5385E3519F9}" type="presParOf" srcId="{1A9FBC0A-7813-418A-B0B8-D0ADE703494C}" destId="{04C03EC6-3B7D-42BF-9D4E-A40A5BF657F8}" srcOrd="3" destOrd="0" presId="urn:microsoft.com/office/officeart/2005/8/layout/process1"/>
    <dgm:cxn modelId="{C23A31E7-7335-445C-BEFF-26065BC19E53}" type="presParOf" srcId="{04C03EC6-3B7D-42BF-9D4E-A40A5BF657F8}" destId="{38333931-1CB0-45B7-8036-91E772D0C1C5}" srcOrd="0" destOrd="0" presId="urn:microsoft.com/office/officeart/2005/8/layout/process1"/>
    <dgm:cxn modelId="{BD51ED59-C9DE-4E76-971C-561913FBC19C}" type="presParOf" srcId="{1A9FBC0A-7813-418A-B0B8-D0ADE703494C}" destId="{4DB3C2F5-69DD-4AC5-8A90-18E2353E6AFC}" srcOrd="4" destOrd="0" presId="urn:microsoft.com/office/officeart/2005/8/layout/process1"/>
    <dgm:cxn modelId="{77F044FB-CC75-47A4-B99F-5A8C7E40365C}" type="presParOf" srcId="{1A9FBC0A-7813-418A-B0B8-D0ADE703494C}" destId="{E51082A2-744B-41E9-9FB4-28FA68AA2D26}" srcOrd="5" destOrd="0" presId="urn:microsoft.com/office/officeart/2005/8/layout/process1"/>
    <dgm:cxn modelId="{6AD0A1C9-5E97-4A8F-9B2F-60E4AA25BE26}" type="presParOf" srcId="{E51082A2-744B-41E9-9FB4-28FA68AA2D26}" destId="{F9F5B364-85ED-484D-BCD1-34E0511A896D}" srcOrd="0" destOrd="0" presId="urn:microsoft.com/office/officeart/2005/8/layout/process1"/>
    <dgm:cxn modelId="{0591711E-E238-45BD-8BCE-274E490E3546}" type="presParOf" srcId="{1A9FBC0A-7813-418A-B0B8-D0ADE703494C}" destId="{0B42AB03-59C7-4C35-896C-C11DAA890D3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F430D-FF97-421B-93AD-4CED42C889E4}">
      <dsp:nvSpPr>
        <dsp:cNvPr id="0" name=""/>
        <dsp:cNvSpPr/>
      </dsp:nvSpPr>
      <dsp:spPr>
        <a:xfrm>
          <a:off x="4413" y="1197850"/>
          <a:ext cx="1929578" cy="11577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latin typeface="Century Gothic" panose="020B0502020202020204" pitchFamily="34" charset="0"/>
            </a:rPr>
            <a:t>Load data and pre-process</a:t>
          </a:r>
        </a:p>
      </dsp:txBody>
      <dsp:txXfrm>
        <a:off x="38322" y="1231759"/>
        <a:ext cx="1861760" cy="1089929"/>
      </dsp:txXfrm>
    </dsp:sp>
    <dsp:sp modelId="{EE600CC6-6E4E-4119-8738-285D1BE8EAD9}">
      <dsp:nvSpPr>
        <dsp:cNvPr id="0" name=""/>
        <dsp:cNvSpPr/>
      </dsp:nvSpPr>
      <dsp:spPr>
        <a:xfrm>
          <a:off x="2126949" y="1537456"/>
          <a:ext cx="409070" cy="4785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2126949" y="1633163"/>
        <a:ext cx="286349" cy="287121"/>
      </dsp:txXfrm>
    </dsp:sp>
    <dsp:sp modelId="{35E896EB-4F38-4D9F-A4D5-5D531D349610}">
      <dsp:nvSpPr>
        <dsp:cNvPr id="0" name=""/>
        <dsp:cNvSpPr/>
      </dsp:nvSpPr>
      <dsp:spPr>
        <a:xfrm>
          <a:off x="2705822" y="1197850"/>
          <a:ext cx="1929578" cy="11577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latin typeface="Century Gothic" panose="020B0502020202020204" pitchFamily="34" charset="0"/>
            </a:rPr>
            <a:t>Extract features</a:t>
          </a:r>
        </a:p>
      </dsp:txBody>
      <dsp:txXfrm>
        <a:off x="2739731" y="1231759"/>
        <a:ext cx="1861760" cy="1089929"/>
      </dsp:txXfrm>
    </dsp:sp>
    <dsp:sp modelId="{04C03EC6-3B7D-42BF-9D4E-A40A5BF657F8}">
      <dsp:nvSpPr>
        <dsp:cNvPr id="0" name=""/>
        <dsp:cNvSpPr/>
      </dsp:nvSpPr>
      <dsp:spPr>
        <a:xfrm>
          <a:off x="4828359" y="1537456"/>
          <a:ext cx="409070" cy="4785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4828359" y="1633163"/>
        <a:ext cx="286349" cy="287121"/>
      </dsp:txXfrm>
    </dsp:sp>
    <dsp:sp modelId="{4DB3C2F5-69DD-4AC5-8A90-18E2353E6AFC}">
      <dsp:nvSpPr>
        <dsp:cNvPr id="0" name=""/>
        <dsp:cNvSpPr/>
      </dsp:nvSpPr>
      <dsp:spPr>
        <a:xfrm>
          <a:off x="5407232" y="1197850"/>
          <a:ext cx="1929578" cy="11577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latin typeface="Century Gothic" panose="020B0502020202020204" pitchFamily="34" charset="0"/>
            </a:rPr>
            <a:t>Train classifier</a:t>
          </a:r>
        </a:p>
      </dsp:txBody>
      <dsp:txXfrm>
        <a:off x="5441141" y="1231759"/>
        <a:ext cx="1861760" cy="1089929"/>
      </dsp:txXfrm>
    </dsp:sp>
    <dsp:sp modelId="{E51082A2-744B-41E9-9FB4-28FA68AA2D26}">
      <dsp:nvSpPr>
        <dsp:cNvPr id="0" name=""/>
        <dsp:cNvSpPr/>
      </dsp:nvSpPr>
      <dsp:spPr>
        <a:xfrm>
          <a:off x="7529768" y="1537456"/>
          <a:ext cx="409070" cy="4785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7529768" y="1633163"/>
        <a:ext cx="286349" cy="287121"/>
      </dsp:txXfrm>
    </dsp:sp>
    <dsp:sp modelId="{0B42AB03-59C7-4C35-896C-C11DAA890D39}">
      <dsp:nvSpPr>
        <dsp:cNvPr id="0" name=""/>
        <dsp:cNvSpPr/>
      </dsp:nvSpPr>
      <dsp:spPr>
        <a:xfrm>
          <a:off x="8108642" y="1197850"/>
          <a:ext cx="1929578" cy="11577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latin typeface="Century Gothic" panose="020B0502020202020204" pitchFamily="34" charset="0"/>
            </a:rPr>
            <a:t>Evaluate</a:t>
          </a:r>
        </a:p>
      </dsp:txBody>
      <dsp:txXfrm>
        <a:off x="8142551" y="1231759"/>
        <a:ext cx="1861760" cy="1089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6DB4-A501-4D8B-B90F-7DD3A8C0AF33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362E8-A078-40E3-B05F-0998A014C8C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8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362E8-A078-40E3-B05F-0998A014C8C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95E2-4B65-7749-9C85-B829A9AEE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93F6E1-1F13-6F45-B6EC-CD3127B1C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0471E3-E864-9543-9E53-C8FAE3D0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4B7334-6F77-F14F-8F0C-FA8EBFB1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498A46-31FB-B34F-98FE-A63F2BDE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77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3635CB-69CE-2840-9D5A-CBC7BB2A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DE7356-DABA-CB4A-AAA4-CD6B0A62D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7EF5FB-205D-6C4D-9D3C-5F105E16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3AD065-853C-5149-89EE-A5354E08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653B2C-3F3E-3949-A5EF-CB99EC20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3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1587F72-14FC-374D-A400-037B40428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D173238-3968-384C-A631-66D9FC34E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945914-979A-E84A-834F-6F17D284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0C52BB-AECE-AD47-8B77-C3B39CDE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4B462F-4388-5B4C-9559-6090A86E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2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E1DFE0-1D9B-1E40-88F6-0DDA6BD5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B4A4B-E372-C844-808B-1C2CF9BA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024C95-6FCA-8942-A22C-D3B23020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E89F96-AE42-334D-BD89-E6864D4A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B0AC74-17CB-084C-8BB8-FD3418A3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58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4E24E-0E46-B945-AD7B-67CEC4DA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95907D-1959-BC49-AA5C-51F090B4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4E5BA2-5FB9-6A41-92DB-8DBA5A26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E6E7F4-74E7-0D44-868D-156C0279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86DA43-346F-B14D-AD88-21B7F34A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0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34FA39-A472-7940-9C7A-212CAE54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22B6F1-A019-F540-A7FF-B6764DC7D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EA276A-935D-D148-80E4-90EC33C56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09D7BF-41C2-284C-94FA-D60B59C4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329973-B134-A743-8306-FA785FE6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B5F8EA-FF8D-A340-B5E0-7C416458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15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96D92-CCDF-1A48-B799-95458F26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ECAD77-BA56-764D-BD1F-1DFF3ECB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51896F-FCF1-7248-9E28-9BEC9E2D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934CADF-137F-BC47-8B30-B3BB882CF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7C632AB-2002-1845-9C0E-BE629AF12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3D98164-C3B9-2B4B-AF4A-FF4EFE26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5B899C0-A591-C346-9C29-A94F961F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248B47-7862-7341-84BF-1776D10A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98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67B9D-CB2C-394E-8F5A-F367647B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09BF56-BC01-084E-8B18-F08659A8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B83366-799E-A249-A87D-9BC0D17D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D6C309-4986-624D-A697-F07A3D70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11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F2037B4-8935-874E-9F5B-99597090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E8ED5F-9C32-4C42-B90C-77320A54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D5BDE1-DEB6-CD4F-98A0-B49C8396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88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952A27-17C5-8547-9809-A860E503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2EF62-D333-D043-B953-4AA8F0D31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E1DFDB-7186-D946-8066-F21D27282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B34530-A108-8949-900F-8CEF8CB1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4F2499-BEE2-D94E-ACCC-7FD0009D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6BB098-8333-FA44-B980-492D7BE6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65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DDF5F4-0FC5-6E46-A8DB-D6F96ADF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5D3556-11DA-1F4F-B6BF-9F94525BB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FDA9B2-6E18-D540-B55A-CDA4E1EC7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3729F5-266E-D24A-B0D5-C6756E4F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0FBE-2E79-3B41-9590-633870B52A5B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A8496D-C970-9E46-9CAE-DE8459B1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BC57AD-E1FE-DE49-90F0-33FB0B24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275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67EA1E-B371-B84A-B3E6-0C786FBB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840AC5-D8DA-0149-98FF-1D7631528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F8E30-8902-BA47-A985-004163820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A0FBE-2E79-3B41-9590-633870B52A5B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70E2FC-281D-EF42-A478-58970A3B1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E0F111-009E-7941-8F27-1C6198C8E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4ED3B-08B8-424C-BBBC-694D22E43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017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www.nltk.org/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sms-spam-collection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FB7223B-8F9F-4634-B4F3-38DCEA4B0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82" r="47531" b="48"/>
          <a:stretch/>
        </p:blipFill>
        <p:spPr>
          <a:xfrm>
            <a:off x="4743465" y="0"/>
            <a:ext cx="7491663" cy="6857999"/>
          </a:xfrm>
          <a:prstGeom prst="rect">
            <a:avLst/>
          </a:prstGeom>
        </p:spPr>
      </p:pic>
      <p:sp>
        <p:nvSpPr>
          <p:cNvPr id="80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505F1C-1AB0-9849-BF74-389D1518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797" y="0"/>
            <a:ext cx="6677540" cy="246675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SMS</a:t>
            </a:r>
            <a:br>
              <a:rPr lang="en-US" sz="5400" b="1" kern="120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US" sz="5400" b="1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Spam Classification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2CCA9D-02F3-40C9-BC14-642FB74D8961}"/>
              </a:ext>
            </a:extLst>
          </p:cNvPr>
          <p:cNvSpPr txBox="1"/>
          <p:nvPr/>
        </p:nvSpPr>
        <p:spPr>
          <a:xfrm>
            <a:off x="581368" y="2631051"/>
            <a:ext cx="539376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entury Gothic" panose="020B0502020202020204" pitchFamily="34" charset="0"/>
              </a:rPr>
              <a:t>Fundamentals of Data Science 2021/2022</a:t>
            </a:r>
          </a:p>
          <a:p>
            <a:r>
              <a:rPr lang="en-GB" sz="2000" b="1" dirty="0">
                <a:latin typeface="Century Gothic" panose="020B0502020202020204" pitchFamily="34" charset="0"/>
              </a:rPr>
              <a:t>Final Project</a:t>
            </a:r>
          </a:p>
          <a:p>
            <a:r>
              <a:rPr lang="en-GB" sz="2000" dirty="0">
                <a:latin typeface="Century Gothic" panose="020B0502020202020204" pitchFamily="34" charset="0"/>
              </a:rPr>
              <a:t>1</a:t>
            </a:r>
            <a:r>
              <a:rPr lang="en-GB" sz="2000" baseline="30000" dirty="0">
                <a:latin typeface="Century Gothic" panose="020B0502020202020204" pitchFamily="34" charset="0"/>
              </a:rPr>
              <a:t>st</a:t>
            </a:r>
            <a:r>
              <a:rPr lang="en-GB" sz="2000" dirty="0">
                <a:latin typeface="Century Gothic" panose="020B0502020202020204" pitchFamily="34" charset="0"/>
              </a:rPr>
              <a:t> presentation – 6 Dec 2021</a:t>
            </a:r>
          </a:p>
          <a:p>
            <a:endParaRPr lang="en-GB" sz="2000" dirty="0">
              <a:latin typeface="Century Gothic" panose="020B0502020202020204" pitchFamily="34" charset="0"/>
            </a:endParaRPr>
          </a:p>
          <a:p>
            <a:r>
              <a:rPr lang="en-GB" sz="2000" b="1" dirty="0">
                <a:latin typeface="Century Gothic" panose="020B0502020202020204" pitchFamily="34" charset="0"/>
              </a:rPr>
              <a:t>Prof. Fabio Galasso</a:t>
            </a:r>
          </a:p>
          <a:p>
            <a:endParaRPr lang="en-GB" sz="2000" dirty="0">
              <a:latin typeface="Century Gothic" panose="020B0502020202020204" pitchFamily="34" charset="0"/>
            </a:endParaRPr>
          </a:p>
          <a:p>
            <a:r>
              <a:rPr lang="en-GB" sz="2000" b="1" i="1" dirty="0">
                <a:latin typeface="Century Gothic" panose="020B0502020202020204" pitchFamily="34" charset="0"/>
              </a:rPr>
              <a:t>Group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entury Gothic" panose="020B0502020202020204" pitchFamily="34" charset="0"/>
              </a:rPr>
              <a:t>Simone Boesso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entury Gothic" panose="020B0502020202020204" pitchFamily="34" charset="0"/>
              </a:rPr>
              <a:t>Davide Cacciatore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entury Gothic" panose="020B0502020202020204" pitchFamily="34" charset="0"/>
              </a:rPr>
              <a:t>Giulio Corsetti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entury Gothic" panose="020B0502020202020204" pitchFamily="34" charset="0"/>
              </a:rPr>
              <a:t>Francesca Possenti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entury Gothic" panose="020B0502020202020204" pitchFamily="34" charset="0"/>
              </a:rPr>
              <a:t>Letizia Russo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774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098C04-4F83-4C8C-B792-B56B9AE5B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49" y="1690688"/>
            <a:ext cx="5058102" cy="41543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FFFFFF"/>
                </a:solidFill>
                <a:latin typeface="Century Gothic" panose="020B0502020202020204" pitchFamily="34" charset="0"/>
              </a:rPr>
              <a:t>Classifying SMS                     as spam or ‘ham’ using         </a:t>
            </a:r>
            <a:r>
              <a:rPr lang="en-GB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Multinomial Naïve Bayes Model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08BE04B7-0634-411B-B930-E231275C9405}"/>
              </a:ext>
            </a:extLst>
          </p:cNvPr>
          <p:cNvGrpSpPr/>
          <p:nvPr/>
        </p:nvGrpSpPr>
        <p:grpSpPr>
          <a:xfrm>
            <a:off x="5776748" y="2442305"/>
            <a:ext cx="6096000" cy="5479924"/>
            <a:chOff x="5776748" y="2442305"/>
            <a:chExt cx="6096000" cy="5479924"/>
          </a:xfrm>
        </p:grpSpPr>
        <p:sp>
          <p:nvSpPr>
            <p:cNvPr id="11" name="Titolo 1">
              <a:extLst>
                <a:ext uri="{FF2B5EF4-FFF2-40B4-BE49-F238E27FC236}">
                  <a16:creationId xmlns:a16="http://schemas.microsoft.com/office/drawing/2014/main" id="{2A7EA01F-06C4-4579-A149-175F0F477938}"/>
                </a:ext>
              </a:extLst>
            </p:cNvPr>
            <p:cNvSpPr txBox="1">
              <a:spLocks/>
            </p:cNvSpPr>
            <p:nvPr/>
          </p:nvSpPr>
          <p:spPr>
            <a:xfrm>
              <a:off x="5776748" y="2442305"/>
              <a:ext cx="60960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MOTIVATION</a:t>
              </a:r>
            </a:p>
          </p:txBody>
        </p:sp>
        <p:sp>
          <p:nvSpPr>
            <p:cNvPr id="13" name="Segnaposto contenuto 2">
              <a:extLst>
                <a:ext uri="{FF2B5EF4-FFF2-40B4-BE49-F238E27FC236}">
                  <a16:creationId xmlns:a16="http://schemas.microsoft.com/office/drawing/2014/main" id="{7FCE1039-D56E-468C-885D-C15BD44C382E}"/>
                </a:ext>
              </a:extLst>
            </p:cNvPr>
            <p:cNvSpPr txBox="1">
              <a:spLocks/>
            </p:cNvSpPr>
            <p:nvPr/>
          </p:nvSpPr>
          <p:spPr>
            <a:xfrm>
              <a:off x="6295697" y="3767868"/>
              <a:ext cx="5058102" cy="41543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Avoid two main problems:</a:t>
              </a:r>
            </a:p>
            <a:p>
              <a:pPr algn="ctr"/>
              <a:r>
                <a:rPr lang="en-GB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Have our inbox full with undesired messages</a:t>
              </a:r>
            </a:p>
            <a:p>
              <a:pPr algn="ctr"/>
              <a:r>
                <a:rPr lang="en-GB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Receive malicious content</a:t>
              </a:r>
            </a:p>
            <a:p>
              <a:pPr algn="ctr"/>
              <a:endParaRPr lang="it-IT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4" name="Titolo 1">
            <a:extLst>
              <a:ext uri="{FF2B5EF4-FFF2-40B4-BE49-F238E27FC236}">
                <a16:creationId xmlns:a16="http://schemas.microsoft.com/office/drawing/2014/main" id="{91C06F2D-0A52-473E-A8F5-84C5994DE17D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rgbClr val="FFFFFF"/>
                </a:solidFill>
                <a:latin typeface="Century Gothic" panose="020B0502020202020204" pitchFamily="34" charset="0"/>
              </a:rPr>
              <a:t>TASK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124F70D-87C7-42A8-A167-A6277C35B690}"/>
              </a:ext>
            </a:extLst>
          </p:cNvPr>
          <p:cNvSpPr txBox="1"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entury Gothic" panose="020B0502020202020204" pitchFamily="34" charset="0"/>
              </a:rPr>
              <a:t>Fundamentals of Data Science 2021/2022 – Final Project</a:t>
            </a:r>
          </a:p>
          <a:p>
            <a:r>
              <a:rPr lang="en-GB" sz="1600" dirty="0">
                <a:latin typeface="Century Gothic" panose="020B0502020202020204" pitchFamily="34" charset="0"/>
              </a:rPr>
              <a:t>1</a:t>
            </a:r>
            <a:r>
              <a:rPr lang="en-GB" sz="1600" baseline="30000" dirty="0">
                <a:latin typeface="Century Gothic" panose="020B0502020202020204" pitchFamily="34" charset="0"/>
              </a:rPr>
              <a:t>st</a:t>
            </a:r>
            <a:r>
              <a:rPr lang="en-GB" sz="1600" dirty="0">
                <a:latin typeface="Century Gothic" panose="020B0502020202020204" pitchFamily="34" charset="0"/>
              </a:rPr>
              <a:t> presentation – 6 Dec 2021</a:t>
            </a:r>
          </a:p>
        </p:txBody>
      </p:sp>
    </p:spTree>
    <p:extLst>
      <p:ext uri="{BB962C8B-B14F-4D97-AF65-F5344CB8AC3E}">
        <p14:creationId xmlns:p14="http://schemas.microsoft.com/office/powerpoint/2010/main" val="3284487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098C04-4F83-4C8C-B792-B56B9AE5B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0" y="1259322"/>
            <a:ext cx="10042634" cy="894857"/>
          </a:xfrm>
        </p:spPr>
        <p:txBody>
          <a:bodyPr numCol="3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latin typeface="Century Gothic" panose="020B0502020202020204" pitchFamily="34" charset="0"/>
              </a:rPr>
              <a:t>Coursework</a:t>
            </a:r>
          </a:p>
          <a:p>
            <a:pPr algn="ctr"/>
            <a:r>
              <a:rPr lang="en-GB" dirty="0">
                <a:solidFill>
                  <a:srgbClr val="FFFFFF"/>
                </a:solidFill>
                <a:latin typeface="Century Gothic" panose="020B0502020202020204" pitchFamily="34" charset="0"/>
              </a:rPr>
              <a:t>Assignment 2</a:t>
            </a:r>
          </a:p>
          <a:p>
            <a:pPr algn="ctr"/>
            <a:r>
              <a:rPr lang="en-GB" dirty="0">
                <a:solidFill>
                  <a:srgbClr val="FFFFFF"/>
                </a:solidFill>
                <a:latin typeface="Century Gothic" panose="020B0502020202020204" pitchFamily="34" charset="0"/>
              </a:rPr>
              <a:t>Python libraries as </a:t>
            </a:r>
            <a:r>
              <a:rPr lang="en-GB" b="1" dirty="0">
                <a:solidFill>
                  <a:srgbClr val="FFFFFF"/>
                </a:solidFill>
                <a:latin typeface="Century Gothic" panose="020B0502020202020204" pitchFamily="34" charset="0"/>
                <a:hlinkClick r:id="rId3"/>
              </a:rPr>
              <a:t>NLTK</a:t>
            </a:r>
            <a:r>
              <a:rPr lang="en-GB" dirty="0">
                <a:solidFill>
                  <a:srgbClr val="FFFFFF"/>
                </a:solidFill>
                <a:latin typeface="Century Gothic" panose="020B0502020202020204" pitchFamily="34" charset="0"/>
              </a:rPr>
              <a:t> and others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91C06F2D-0A52-473E-A8F5-84C5994DE17D}"/>
              </a:ext>
            </a:extLst>
          </p:cNvPr>
          <p:cNvSpPr txBox="1">
            <a:spLocks/>
          </p:cNvSpPr>
          <p:nvPr/>
        </p:nvSpPr>
        <p:spPr>
          <a:xfrm>
            <a:off x="3047999" y="190354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MATERIAL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124F70D-87C7-42A8-A167-A6277C35B690}"/>
              </a:ext>
            </a:extLst>
          </p:cNvPr>
          <p:cNvSpPr txBox="1"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Fundamentals of Data Science 2021/2022 – Final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GB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presentation – 6 Dec 2021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C1151281-8EE9-4E6C-906D-4248FA710AD1}"/>
              </a:ext>
            </a:extLst>
          </p:cNvPr>
          <p:cNvGrpSpPr/>
          <p:nvPr/>
        </p:nvGrpSpPr>
        <p:grpSpPr>
          <a:xfrm>
            <a:off x="1074683" y="2154179"/>
            <a:ext cx="10042634" cy="4117384"/>
            <a:chOff x="1074683" y="2154179"/>
            <a:chExt cx="10042634" cy="4117384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08BE04B7-0634-411B-B930-E231275C9405}"/>
                </a:ext>
              </a:extLst>
            </p:cNvPr>
            <p:cNvGrpSpPr/>
            <p:nvPr/>
          </p:nvGrpSpPr>
          <p:grpSpPr>
            <a:xfrm>
              <a:off x="3047999" y="2154179"/>
              <a:ext cx="6096000" cy="1578085"/>
              <a:chOff x="5776748" y="2442305"/>
              <a:chExt cx="6096000" cy="2105940"/>
            </a:xfrm>
          </p:grpSpPr>
          <p:sp>
            <p:nvSpPr>
              <p:cNvPr id="11" name="Titolo 1">
                <a:extLst>
                  <a:ext uri="{FF2B5EF4-FFF2-40B4-BE49-F238E27FC236}">
                    <a16:creationId xmlns:a16="http://schemas.microsoft.com/office/drawing/2014/main" id="{2A7EA01F-06C4-4579-A149-175F0F4779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6748" y="2442305"/>
                <a:ext cx="6096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j-ea"/>
                    <a:cs typeface="+mj-cs"/>
                  </a:rPr>
                  <a:t>INVESTIGATION</a:t>
                </a:r>
              </a:p>
            </p:txBody>
          </p:sp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id="{7FCE1039-D56E-468C-885D-C15BD44C38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5697" y="3767868"/>
                <a:ext cx="5058102" cy="7803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4 Phases:</a:t>
                </a:r>
              </a:p>
              <a:p>
                <a:pPr marL="228600" marR="0" lvl="0" indent="-22860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</p:grpSp>
        <p:graphicFrame>
          <p:nvGraphicFramePr>
            <p:cNvPr id="2" name="Diagramma 1">
              <a:extLst>
                <a:ext uri="{FF2B5EF4-FFF2-40B4-BE49-F238E27FC236}">
                  <a16:creationId xmlns:a16="http://schemas.microsoft.com/office/drawing/2014/main" id="{C1CC7909-A80F-40F4-9C0D-20E6D96DF77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01358758"/>
                </p:ext>
              </p:extLst>
            </p:nvPr>
          </p:nvGraphicFramePr>
          <p:xfrm>
            <a:off x="1074683" y="2718115"/>
            <a:ext cx="10042634" cy="35534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90232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098C04-4F83-4C8C-B792-B56B9AE5B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49" y="1690688"/>
            <a:ext cx="5058102" cy="41543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hlinkClick r:id="rId2"/>
              </a:rPr>
              <a:t>SMS Spam Collection Dataset</a:t>
            </a:r>
            <a:endParaRPr lang="en-GB" sz="32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Century Gothic" panose="020B0502020202020204" pitchFamily="34" charset="0"/>
              </a:rPr>
              <a:t>It contains one set of SMS messages in English of 5,574 messages, tagged according being </a:t>
            </a:r>
            <a:r>
              <a:rPr lang="en-US" sz="2400" i="1" u="sng" dirty="0">
                <a:latin typeface="Century Gothic" panose="020B0502020202020204" pitchFamily="34" charset="0"/>
              </a:rPr>
              <a:t>ham</a:t>
            </a:r>
            <a:r>
              <a:rPr lang="en-US" sz="2400" dirty="0">
                <a:latin typeface="Century Gothic" panose="020B0502020202020204" pitchFamily="34" charset="0"/>
              </a:rPr>
              <a:t> (legitimate) or </a:t>
            </a:r>
            <a:r>
              <a:rPr lang="en-US" sz="2400" i="1" u="sng" dirty="0">
                <a:latin typeface="Century Gothic" panose="020B0502020202020204" pitchFamily="34" charset="0"/>
              </a:rPr>
              <a:t>spam</a:t>
            </a:r>
            <a:r>
              <a:rPr lang="en-US" sz="2400" dirty="0">
                <a:latin typeface="Century Gothic" panose="020B0502020202020204" pitchFamily="34" charset="0"/>
              </a:rPr>
              <a:t>.</a:t>
            </a:r>
          </a:p>
          <a:p>
            <a:pPr marL="0" indent="0" algn="ctr">
              <a:buNone/>
            </a:pPr>
            <a:endParaRPr lang="en-GB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en-GB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08BE04B7-0634-411B-B930-E231275C9405}"/>
              </a:ext>
            </a:extLst>
          </p:cNvPr>
          <p:cNvGrpSpPr/>
          <p:nvPr/>
        </p:nvGrpSpPr>
        <p:grpSpPr>
          <a:xfrm>
            <a:off x="5893377" y="2180856"/>
            <a:ext cx="6096000" cy="4154361"/>
            <a:chOff x="5776748" y="2442305"/>
            <a:chExt cx="6096000" cy="5479924"/>
          </a:xfrm>
        </p:grpSpPr>
        <p:sp>
          <p:nvSpPr>
            <p:cNvPr id="11" name="Titolo 1">
              <a:extLst>
                <a:ext uri="{FF2B5EF4-FFF2-40B4-BE49-F238E27FC236}">
                  <a16:creationId xmlns:a16="http://schemas.microsoft.com/office/drawing/2014/main" id="{2A7EA01F-06C4-4579-A149-175F0F477938}"/>
                </a:ext>
              </a:extLst>
            </p:cNvPr>
            <p:cNvSpPr txBox="1">
              <a:spLocks/>
            </p:cNvSpPr>
            <p:nvPr/>
          </p:nvSpPr>
          <p:spPr>
            <a:xfrm>
              <a:off x="5776748" y="2442305"/>
              <a:ext cx="60960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+mj-cs"/>
                </a:rPr>
                <a:t>METRICS</a:t>
              </a:r>
            </a:p>
          </p:txBody>
        </p:sp>
        <p:sp>
          <p:nvSpPr>
            <p:cNvPr id="13" name="Segnaposto contenuto 2">
              <a:extLst>
                <a:ext uri="{FF2B5EF4-FFF2-40B4-BE49-F238E27FC236}">
                  <a16:creationId xmlns:a16="http://schemas.microsoft.com/office/drawing/2014/main" id="{7FCE1039-D56E-468C-885D-C15BD44C382E}"/>
                </a:ext>
              </a:extLst>
            </p:cNvPr>
            <p:cNvSpPr txBox="1">
              <a:spLocks/>
            </p:cNvSpPr>
            <p:nvPr/>
          </p:nvSpPr>
          <p:spPr>
            <a:xfrm>
              <a:off x="6295697" y="3767868"/>
              <a:ext cx="5058102" cy="41543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kumimoji="0" lang="en-GB" sz="2800" b="0" i="0" u="none" strike="noStrike" kern="1200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Analysing</a:t>
              </a:r>
              <a:r>
                <a: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 the           </a:t>
              </a:r>
              <a:r>
                <a:rPr kumimoji="0" lang="en-GB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confusion matrix                </a:t>
              </a:r>
              <a:r>
                <a: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we can get:</a:t>
              </a:r>
            </a:p>
            <a:p>
              <a:pPr algn="ctr"/>
              <a:r>
                <a:rPr kumimoji="0" lang="en-GB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Accuracy</a:t>
              </a:r>
            </a:p>
            <a:p>
              <a:pPr marL="228600" marR="0" lvl="0" indent="-22860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Precision</a:t>
              </a:r>
            </a:p>
            <a:p>
              <a:pPr marL="228600" marR="0" lvl="0" indent="-22860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False positive rate</a:t>
              </a:r>
              <a:endParaRPr kumimoji="0" lang="en-GB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  <a:p>
              <a:pPr marL="228600" marR="0" lvl="0" indent="-22860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4" name="Titolo 1">
            <a:extLst>
              <a:ext uri="{FF2B5EF4-FFF2-40B4-BE49-F238E27FC236}">
                <a16:creationId xmlns:a16="http://schemas.microsoft.com/office/drawing/2014/main" id="{91C06F2D-0A52-473E-A8F5-84C5994DE17D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DATASET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124F70D-87C7-42A8-A167-A6277C35B690}"/>
              </a:ext>
            </a:extLst>
          </p:cNvPr>
          <p:cNvSpPr txBox="1"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Fundamentals of Data Science 2021/2022 – Final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GB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presentation – 6 Dec 2021</a:t>
            </a:r>
          </a:p>
        </p:txBody>
      </p:sp>
    </p:spTree>
    <p:extLst>
      <p:ext uri="{BB962C8B-B14F-4D97-AF65-F5344CB8AC3E}">
        <p14:creationId xmlns:p14="http://schemas.microsoft.com/office/powerpoint/2010/main" val="1403971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91C06F2D-0A52-473E-A8F5-84C5994DE17D}"/>
              </a:ext>
            </a:extLst>
          </p:cNvPr>
          <p:cNvSpPr txBox="1">
            <a:spLocks/>
          </p:cNvSpPr>
          <p:nvPr/>
        </p:nvSpPr>
        <p:spPr>
          <a:xfrm>
            <a:off x="847098" y="2123761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Thank you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noProof="0" dirty="0">
                <a:solidFill>
                  <a:srgbClr val="FFFFFF"/>
                </a:solidFill>
                <a:latin typeface="Century Gothic" panose="020B0502020202020204" pitchFamily="34" charset="0"/>
              </a:rPr>
              <a:t>for the attention!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124F70D-87C7-42A8-A167-A6277C35B690}"/>
              </a:ext>
            </a:extLst>
          </p:cNvPr>
          <p:cNvSpPr txBox="1"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Fundamentals of Data Science 2021/2022 – Final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GB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presentation – 6 Dec 2021</a:t>
            </a:r>
          </a:p>
        </p:txBody>
      </p:sp>
    </p:spTree>
    <p:extLst>
      <p:ext uri="{BB962C8B-B14F-4D97-AF65-F5344CB8AC3E}">
        <p14:creationId xmlns:p14="http://schemas.microsoft.com/office/powerpoint/2010/main" val="3432549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192</Words>
  <Application>Microsoft Office PowerPoint</Application>
  <PresentationFormat>Widescreen</PresentationFormat>
  <Paragraphs>48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di Office</vt:lpstr>
      <vt:lpstr>SMS Spam Classification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Spamming filter</dc:title>
  <dc:creator>Simone Boesso</dc:creator>
  <cp:lastModifiedBy>Davide Cacciatore</cp:lastModifiedBy>
  <cp:revision>14</cp:revision>
  <dcterms:created xsi:type="dcterms:W3CDTF">2021-12-04T10:39:35Z</dcterms:created>
  <dcterms:modified xsi:type="dcterms:W3CDTF">2021-12-06T09:24:51Z</dcterms:modified>
</cp:coreProperties>
</file>