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74" r:id="rId4"/>
    <p:sldId id="275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0" autoAdjust="0"/>
  </p:normalViewPr>
  <p:slideViewPr>
    <p:cSldViewPr snapToGrid="0" snapToObjects="1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6DB4-A501-4D8B-B90F-7DD3A8C0AF33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62E8-A078-40E3-B05F-0998A014C8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8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62E8-A078-40E3-B05F-0998A014C8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0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362E8-A078-40E3-B05F-0998A014C8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0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362E8-A078-40E3-B05F-0998A014C8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61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95E2-4B65-7749-9C85-B829A9AE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93F6E1-1F13-6F45-B6EC-CD3127B1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471E3-E864-9543-9E53-C8FAE3D0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B7334-6F77-F14F-8F0C-FA8EBFB1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98A46-31FB-B34F-98FE-A63F2BDE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77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635CB-69CE-2840-9D5A-CBC7BB2A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DE7356-DABA-CB4A-AAA4-CD6B0A62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7EF5FB-205D-6C4D-9D3C-5F105E16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AD065-853C-5149-89EE-A5354E08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53B2C-3F3E-3949-A5EF-CB99EC20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3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1587F72-14FC-374D-A400-037B4042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173238-3968-384C-A631-66D9FC34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45914-979A-E84A-834F-6F17D284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0C52BB-AECE-AD47-8B77-C3B39CDE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4B462F-4388-5B4C-9559-6090A86E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1DFE0-1D9B-1E40-88F6-0DDA6BD5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B4A4B-E372-C844-808B-1C2CF9BA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24C95-6FCA-8942-A22C-D3B2302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E89F96-AE42-334D-BD89-E6864D4A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B0AC74-17CB-084C-8BB8-FD3418A3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58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4E24E-0E46-B945-AD7B-67CEC4DA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95907D-1959-BC49-AA5C-51F090B4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4E5BA2-5FB9-6A41-92DB-8DBA5A26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E6E7F4-74E7-0D44-868D-156C027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86DA43-346F-B14D-AD88-21B7F34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0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4FA39-A472-7940-9C7A-212CAE54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2B6F1-A019-F540-A7FF-B6764DC7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EA276A-935D-D148-80E4-90EC33C5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09D7BF-41C2-284C-94FA-D60B59C4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329973-B134-A743-8306-FA785FE6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B5F8EA-FF8D-A340-B5E0-7C416458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15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96D92-CCDF-1A48-B799-95458F26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ECAD77-BA56-764D-BD1F-1DFF3ECB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51896F-FCF1-7248-9E28-9BEC9E2D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34CADF-137F-BC47-8B30-B3BB882C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C632AB-2002-1845-9C0E-BE629AF12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D98164-C3B9-2B4B-AF4A-FF4EFE26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5B899C0-A591-C346-9C29-A94F961F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48B47-7862-7341-84BF-1776D10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8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67B9D-CB2C-394E-8F5A-F367647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09BF56-BC01-084E-8B18-F08659A8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B83366-799E-A249-A87D-9BC0D17D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D6C309-4986-624D-A697-F07A3D70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11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2037B4-8935-874E-9F5B-99597090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E8ED5F-9C32-4C42-B90C-77320A54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D5BDE1-DEB6-CD4F-98A0-B49C8396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88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52A27-17C5-8547-9809-A860E503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2EF62-D333-D043-B953-4AA8F0D3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E1DFDB-7186-D946-8066-F21D27282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B34530-A108-8949-900F-8CEF8CB1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F2499-BEE2-D94E-ACCC-7FD0009D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6BB098-8333-FA44-B980-492D7BE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6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DF5F4-0FC5-6E46-A8DB-D6F96ADF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5D3556-11DA-1F4F-B6BF-9F94525BB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FDA9B2-6E18-D540-B55A-CDA4E1EC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3729F5-266E-D24A-B0D5-C6756E4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A8496D-C970-9E46-9CAE-DE8459B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C57AD-E1FE-DE49-90F0-33FB0B24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7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67EA1E-B371-B84A-B3E6-0C786FBB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840AC5-D8DA-0149-98FF-1D763152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F8E30-8902-BA47-A985-00416382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0FBE-2E79-3B41-9590-633870B52A5B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0E2FC-281D-EF42-A478-58970A3B1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E0F111-009E-7941-8F27-1C6198C8E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1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wlh/how-to-create-a-spam-filter-using-bayes-theorem-f3811f213046" TargetMode="External"/><Relationship Id="rId5" Type="http://schemas.openxmlformats.org/officeDocument/2006/relationships/hyperlink" Target="https://www.kaggle.com/karnikakapoor/spam-or-ham-sms-classifier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FB7223B-8F9F-4634-B4F3-38DCEA4B0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2" r="47531" b="48"/>
          <a:stretch/>
        </p:blipFill>
        <p:spPr>
          <a:xfrm>
            <a:off x="4743465" y="0"/>
            <a:ext cx="7491663" cy="6857999"/>
          </a:xfrm>
          <a:prstGeom prst="rect">
            <a:avLst/>
          </a:prstGeom>
        </p:spPr>
      </p:pic>
      <p:sp>
        <p:nvSpPr>
          <p:cNvPr id="8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505F1C-1AB0-9849-BF74-389D151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97" y="0"/>
            <a:ext cx="6677540" cy="24667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SMS</a:t>
            </a:r>
            <a:br>
              <a:rPr lang="en-US" sz="54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54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Spam Classification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2CCA9D-02F3-40C9-BC14-642FB74D8961}"/>
              </a:ext>
            </a:extLst>
          </p:cNvPr>
          <p:cNvSpPr txBox="1"/>
          <p:nvPr/>
        </p:nvSpPr>
        <p:spPr>
          <a:xfrm>
            <a:off x="581368" y="2631051"/>
            <a:ext cx="53937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entury Gothic" panose="020B0502020202020204" pitchFamily="34" charset="0"/>
              </a:rPr>
              <a:t>Fundamentals of Data Science 2021/2022</a:t>
            </a:r>
          </a:p>
          <a:p>
            <a:r>
              <a:rPr lang="en-GB" sz="2000" b="1" dirty="0">
                <a:latin typeface="Century Gothic" panose="020B0502020202020204" pitchFamily="34" charset="0"/>
              </a:rPr>
              <a:t>Final Project</a:t>
            </a:r>
          </a:p>
          <a:p>
            <a:r>
              <a:rPr lang="en-GB" sz="2000" dirty="0">
                <a:latin typeface="Century Gothic" panose="020B0502020202020204" pitchFamily="34" charset="0"/>
              </a:rPr>
              <a:t>2</a:t>
            </a:r>
            <a:r>
              <a:rPr lang="en-GB" sz="2000" baseline="30000" dirty="0">
                <a:latin typeface="Century Gothic" panose="020B0502020202020204" pitchFamily="34" charset="0"/>
              </a:rPr>
              <a:t>nd</a:t>
            </a:r>
            <a:r>
              <a:rPr lang="en-GB" sz="2000" dirty="0">
                <a:latin typeface="Century Gothic" panose="020B0502020202020204" pitchFamily="34" charset="0"/>
              </a:rPr>
              <a:t> presentation – 16 Dec 2021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b="1" dirty="0">
                <a:latin typeface="Century Gothic" panose="020B0502020202020204" pitchFamily="34" charset="0"/>
              </a:rPr>
              <a:t>Prof. Fabio Galasso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b="1" i="1" dirty="0">
                <a:latin typeface="Century Gothic" panose="020B0502020202020204" pitchFamily="34" charset="0"/>
              </a:rPr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Simone Boesso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Davide Cacciatore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Giulio Corsetti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Francesca Possenti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Letizia Russo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77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rgbClr val="FFFFFF"/>
                </a:solidFill>
                <a:latin typeface="Century Gothic" panose="020B0502020202020204" pitchFamily="34" charset="0"/>
              </a:rPr>
              <a:t>EXPLORATORY DATA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entury Gothic" panose="020B0502020202020204" pitchFamily="34" charset="0"/>
              </a:rPr>
              <a:t>Fundamentals of Data Science 2021/2022 – Final Project</a:t>
            </a:r>
          </a:p>
          <a:p>
            <a:r>
              <a:rPr lang="en-GB" sz="1600" dirty="0">
                <a:latin typeface="Century Gothic" panose="020B0502020202020204" pitchFamily="34" charset="0"/>
              </a:rPr>
              <a:t>2</a:t>
            </a:r>
            <a:r>
              <a:rPr lang="en-GB" sz="1600" baseline="30000" dirty="0">
                <a:latin typeface="Century Gothic" panose="020B0502020202020204" pitchFamily="34" charset="0"/>
              </a:rPr>
              <a:t>nd</a:t>
            </a:r>
            <a:r>
              <a:rPr lang="en-GB" sz="1600" dirty="0">
                <a:latin typeface="Century Gothic" panose="020B0502020202020204" pitchFamily="34" charset="0"/>
              </a:rPr>
              <a:t> presentation – 16 Dec 2021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A7B083A-C593-4955-AEBE-58C530B6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" y="1325563"/>
            <a:ext cx="5037094" cy="34131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894D74-1C03-4767-9BA7-2FB0442E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60" y="1325563"/>
            <a:ext cx="5037094" cy="443565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E8D46E-CFB6-491E-A64B-EDD718989F8E}"/>
              </a:ext>
            </a:extLst>
          </p:cNvPr>
          <p:cNvSpPr txBox="1"/>
          <p:nvPr/>
        </p:nvSpPr>
        <p:spPr>
          <a:xfrm>
            <a:off x="405246" y="5090452"/>
            <a:ext cx="5096920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kumimoji="0" lang="it-IT" altLang="it-IT" sz="2400" b="1" i="1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entury Gothic" panose="020B0502020202020204" pitchFamily="34" charset="0"/>
              </a:rPr>
              <a:t>Ham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entury Gothic" panose="020B0502020202020204" pitchFamily="34" charset="0"/>
              </a:rPr>
              <a:t>: 4825 </a:t>
            </a:r>
          </a:p>
          <a:p>
            <a:endParaRPr lang="it-IT" altLang="it-IT" sz="2400" dirty="0">
              <a:solidFill>
                <a:srgbClr val="E8E6E3"/>
              </a:solidFill>
              <a:latin typeface="Century Gothic" panose="020B0502020202020204" pitchFamily="34" charset="0"/>
            </a:endParaRPr>
          </a:p>
          <a:p>
            <a:r>
              <a:rPr kumimoji="0" lang="it-IT" altLang="it-IT" sz="2400" b="1" i="1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entury Gothic" panose="020B0502020202020204" pitchFamily="34" charset="0"/>
              </a:rPr>
              <a:t>Spam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entury Gothic" panose="020B0502020202020204" pitchFamily="34" charset="0"/>
              </a:rPr>
              <a:t>: 747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8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16 Dec 2021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AFFAF4F9-4FC2-450D-BAF3-8B4048A7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2388"/>
              </p:ext>
            </p:extLst>
          </p:nvPr>
        </p:nvGraphicFramePr>
        <p:xfrm>
          <a:off x="405246" y="1696403"/>
          <a:ext cx="5690754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5377">
                  <a:extLst>
                    <a:ext uri="{9D8B030D-6E8A-4147-A177-3AD203B41FA5}">
                      <a16:colId xmlns:a16="http://schemas.microsoft.com/office/drawing/2014/main" val="1253575044"/>
                    </a:ext>
                  </a:extLst>
                </a:gridCol>
                <a:gridCol w="2845377">
                  <a:extLst>
                    <a:ext uri="{9D8B030D-6E8A-4147-A177-3AD203B41FA5}">
                      <a16:colId xmlns:a16="http://schemas.microsoft.com/office/drawing/2014/main" val="2264801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2060"/>
                          </a:solidFill>
                          <a:latin typeface="Century Gothic" panose="020B0502020202020204" pitchFamily="34" charset="0"/>
                        </a:rPr>
                        <a:t>HAM</a:t>
                      </a:r>
                      <a:endParaRPr lang="en-GB" b="1" dirty="0">
                        <a:solidFill>
                          <a:srgbClr val="00206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I'm gonna be home soon and i don't want to talk about this stuff anymore tonight, k? I've cried enough today.</a:t>
                      </a:r>
                      <a:endParaRPr lang="en-GB" sz="1600" dirty="0">
                        <a:latin typeface="Century Gothic" panose="020B0502020202020204" pitchFamily="34" charset="0"/>
                      </a:endParaRP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SPAM</a:t>
                      </a:r>
                      <a:endParaRPr lang="en-GB" b="1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WINNER!! As a valued network customer you have been selected to receivea å£900 prize reward! To claim call 09061701461. Claim code KL341. Valid 12 hours only.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88564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5B8974-A3D6-4BC6-AFFE-34E63DE5A9D0}"/>
              </a:ext>
            </a:extLst>
          </p:cNvPr>
          <p:cNvSpPr txBox="1"/>
          <p:nvPr/>
        </p:nvSpPr>
        <p:spPr>
          <a:xfrm>
            <a:off x="405246" y="1323901"/>
            <a:ext cx="5690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entury Gothic" panose="020B0502020202020204" pitchFamily="34" charset="0"/>
              </a:rPr>
              <a:t>Examples of ham and spam messages in the dataset.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1567E2F-6C1E-4944-B2C5-606F040B6C85}"/>
              </a:ext>
            </a:extLst>
          </p:cNvPr>
          <p:cNvGrpSpPr/>
          <p:nvPr/>
        </p:nvGrpSpPr>
        <p:grpSpPr>
          <a:xfrm>
            <a:off x="7164199" y="1946987"/>
            <a:ext cx="1929578" cy="1157747"/>
            <a:chOff x="4413" y="1197850"/>
            <a:chExt cx="1929578" cy="1157747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CB71824-4B29-4093-9251-C9DFD370A7F9}"/>
                </a:ext>
              </a:extLst>
            </p:cNvPr>
            <p:cNvSpPr/>
            <p:nvPr/>
          </p:nvSpPr>
          <p:spPr>
            <a:xfrm>
              <a:off x="4413" y="1197850"/>
              <a:ext cx="1929578" cy="115774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CE44585-6D1E-4CE7-A975-0A819EF6F17B}"/>
                </a:ext>
              </a:extLst>
            </p:cNvPr>
            <p:cNvSpPr txBox="1"/>
            <p:nvPr/>
          </p:nvSpPr>
          <p:spPr>
            <a:xfrm>
              <a:off x="38322" y="1231759"/>
              <a:ext cx="1861760" cy="1089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>
                  <a:latin typeface="Century Gothic" panose="020B0502020202020204" pitchFamily="34" charset="0"/>
                </a:rPr>
                <a:t>Removing punctuation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14B628-94D7-4D10-ACA0-D54706376CB5}"/>
              </a:ext>
            </a:extLst>
          </p:cNvPr>
          <p:cNvSpPr txBox="1"/>
          <p:nvPr/>
        </p:nvSpPr>
        <p:spPr>
          <a:xfrm>
            <a:off x="6501246" y="1290052"/>
            <a:ext cx="569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latin typeface="Century Gothic" panose="020B0502020202020204" pitchFamily="34" charset="0"/>
              </a:rPr>
              <a:t>Pre-processing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DC6519AD-03D1-4587-8D85-10F7F93C8E21}"/>
              </a:ext>
            </a:extLst>
          </p:cNvPr>
          <p:cNvGrpSpPr/>
          <p:nvPr/>
        </p:nvGrpSpPr>
        <p:grpSpPr>
          <a:xfrm>
            <a:off x="7164199" y="3271284"/>
            <a:ext cx="1929578" cy="1157747"/>
            <a:chOff x="4413" y="1197850"/>
            <a:chExt cx="1929578" cy="1157747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9D30A566-1CFF-4A83-8FE4-F8AF7917E160}"/>
                </a:ext>
              </a:extLst>
            </p:cNvPr>
            <p:cNvSpPr/>
            <p:nvPr/>
          </p:nvSpPr>
          <p:spPr>
            <a:xfrm>
              <a:off x="4413" y="1197850"/>
              <a:ext cx="1929578" cy="115774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56213AF-B277-48FC-B39E-24E329362BDC}"/>
                </a:ext>
              </a:extLst>
            </p:cNvPr>
            <p:cNvSpPr txBox="1"/>
            <p:nvPr/>
          </p:nvSpPr>
          <p:spPr>
            <a:xfrm>
              <a:off x="38322" y="1231759"/>
              <a:ext cx="1861760" cy="1089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>
                  <a:latin typeface="Century Gothic" panose="020B0502020202020204" pitchFamily="34" charset="0"/>
                </a:rPr>
                <a:t>Lowercase texts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A18FBCD-C672-49EC-9277-51E19D1F9692}"/>
              </a:ext>
            </a:extLst>
          </p:cNvPr>
          <p:cNvGrpSpPr/>
          <p:nvPr/>
        </p:nvGrpSpPr>
        <p:grpSpPr>
          <a:xfrm>
            <a:off x="7164199" y="4595582"/>
            <a:ext cx="1929578" cy="1157747"/>
            <a:chOff x="4413" y="1197850"/>
            <a:chExt cx="1929578" cy="1157747"/>
          </a:xfrm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0CFF5864-4EB4-409E-9B0C-88DB81542189}"/>
                </a:ext>
              </a:extLst>
            </p:cNvPr>
            <p:cNvSpPr/>
            <p:nvPr/>
          </p:nvSpPr>
          <p:spPr>
            <a:xfrm>
              <a:off x="4413" y="1197850"/>
              <a:ext cx="1929578" cy="115774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E0BE9CF-11BF-4D13-9EC3-94F7E3D3FDA4}"/>
                </a:ext>
              </a:extLst>
            </p:cNvPr>
            <p:cNvSpPr txBox="1"/>
            <p:nvPr/>
          </p:nvSpPr>
          <p:spPr>
            <a:xfrm>
              <a:off x="38322" y="1231759"/>
              <a:ext cx="1861760" cy="1089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>
                  <a:latin typeface="Century Gothic" panose="020B0502020202020204" pitchFamily="34" charset="0"/>
                </a:rPr>
                <a:t>Removing </a:t>
              </a:r>
              <a:r>
                <a:rPr lang="en-GB" sz="2100" b="1" kern="1200" dirty="0" err="1">
                  <a:latin typeface="Century Gothic" panose="020B0502020202020204" pitchFamily="34" charset="0"/>
                </a:rPr>
                <a:t>stopwords</a:t>
              </a:r>
              <a:endParaRPr lang="en-GB" sz="2100" b="1" kern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F7F1C50-C769-4C4E-B79C-CED04C4FDA36}"/>
              </a:ext>
            </a:extLst>
          </p:cNvPr>
          <p:cNvGrpSpPr/>
          <p:nvPr/>
        </p:nvGrpSpPr>
        <p:grpSpPr>
          <a:xfrm>
            <a:off x="9475476" y="1945914"/>
            <a:ext cx="1929578" cy="1157747"/>
            <a:chOff x="4413" y="1197850"/>
            <a:chExt cx="1929578" cy="1157747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D0ADCBAE-7E61-4E93-B4D8-DF9A1DC6DBB5}"/>
                </a:ext>
              </a:extLst>
            </p:cNvPr>
            <p:cNvSpPr/>
            <p:nvPr/>
          </p:nvSpPr>
          <p:spPr>
            <a:xfrm>
              <a:off x="4413" y="1197850"/>
              <a:ext cx="1929578" cy="115774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28700259-53E7-4CBE-AB8E-EFD1AB9513CD}"/>
                </a:ext>
              </a:extLst>
            </p:cNvPr>
            <p:cNvSpPr txBox="1"/>
            <p:nvPr/>
          </p:nvSpPr>
          <p:spPr>
            <a:xfrm>
              <a:off x="38322" y="1231759"/>
              <a:ext cx="1861760" cy="1089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>
                  <a:latin typeface="Century Gothic" panose="020B0502020202020204" pitchFamily="34" charset="0"/>
                </a:rPr>
                <a:t>Lemmatize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56607C25-3930-42B3-83A7-A92583B4976A}"/>
              </a:ext>
            </a:extLst>
          </p:cNvPr>
          <p:cNvGrpSpPr/>
          <p:nvPr/>
        </p:nvGrpSpPr>
        <p:grpSpPr>
          <a:xfrm>
            <a:off x="9475476" y="3271284"/>
            <a:ext cx="1929578" cy="1157747"/>
            <a:chOff x="4413" y="1197850"/>
            <a:chExt cx="1929578" cy="1157747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73804E38-DE02-4447-AC31-24DD9C68A534}"/>
                </a:ext>
              </a:extLst>
            </p:cNvPr>
            <p:cNvSpPr/>
            <p:nvPr/>
          </p:nvSpPr>
          <p:spPr>
            <a:xfrm>
              <a:off x="4413" y="1197850"/>
              <a:ext cx="1929578" cy="115774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52BCA2F-612D-49EA-800E-22A4E8DF4DC7}"/>
                </a:ext>
              </a:extLst>
            </p:cNvPr>
            <p:cNvSpPr txBox="1"/>
            <p:nvPr/>
          </p:nvSpPr>
          <p:spPr>
            <a:xfrm>
              <a:off x="38322" y="1231759"/>
              <a:ext cx="1861760" cy="1089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>
                  <a:latin typeface="Century Gothic" panose="020B0502020202020204" pitchFamily="34" charset="0"/>
                </a:rPr>
                <a:t>Split words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1485F5BD-BD1E-4074-A31F-775421A8EFD2}"/>
              </a:ext>
            </a:extLst>
          </p:cNvPr>
          <p:cNvGrpSpPr/>
          <p:nvPr/>
        </p:nvGrpSpPr>
        <p:grpSpPr>
          <a:xfrm>
            <a:off x="9475476" y="4595581"/>
            <a:ext cx="1929578" cy="1157747"/>
            <a:chOff x="4413" y="1197850"/>
            <a:chExt cx="1929578" cy="1157747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B830D5C9-C5FC-4569-A9E4-C092F48FAC41}"/>
                </a:ext>
              </a:extLst>
            </p:cNvPr>
            <p:cNvSpPr/>
            <p:nvPr/>
          </p:nvSpPr>
          <p:spPr>
            <a:xfrm>
              <a:off x="4413" y="1197850"/>
              <a:ext cx="1929578" cy="115774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CA538EED-E695-41CF-BD20-91649EA9D146}"/>
                </a:ext>
              </a:extLst>
            </p:cNvPr>
            <p:cNvSpPr txBox="1"/>
            <p:nvPr/>
          </p:nvSpPr>
          <p:spPr>
            <a:xfrm>
              <a:off x="38322" y="1231759"/>
              <a:ext cx="1861760" cy="1089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>
                  <a:latin typeface="Century Gothic" panose="020B0502020202020204" pitchFamily="34" charset="0"/>
                </a:rPr>
                <a:t>Vectorize SMS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69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NAÏVE BAYES 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16 Dec 2021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E8D46E-CFB6-491E-A64B-EDD718989F8E}"/>
              </a:ext>
            </a:extLst>
          </p:cNvPr>
          <p:cNvSpPr txBox="1"/>
          <p:nvPr/>
        </p:nvSpPr>
        <p:spPr>
          <a:xfrm>
            <a:off x="3547540" y="850939"/>
            <a:ext cx="509692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E8E6E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 FROM ASSIGNMENT 2 -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1F228B-FA57-4496-ADB6-902F7739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0" y="1957771"/>
            <a:ext cx="5096921" cy="277486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DC774E-92BB-4474-9995-8B28D0DDB656}"/>
              </a:ext>
            </a:extLst>
          </p:cNvPr>
          <p:cNvSpPr txBox="1"/>
          <p:nvPr/>
        </p:nvSpPr>
        <p:spPr>
          <a:xfrm>
            <a:off x="693171" y="1363145"/>
            <a:ext cx="509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entury Gothic" panose="020B0502020202020204" pitchFamily="34" charset="0"/>
              </a:rPr>
              <a:t>Create the dataframe: on the rows the SMS, </a:t>
            </a:r>
          </a:p>
          <a:p>
            <a:r>
              <a:rPr lang="en-GB" sz="1600" i="1" dirty="0">
                <a:latin typeface="Century Gothic" panose="020B0502020202020204" pitchFamily="34" charset="0"/>
              </a:rPr>
              <a:t>on the columns all the words in the corpus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8C1379-7B74-4234-8A3A-D8216813E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839"/>
          <a:stretch/>
        </p:blipFill>
        <p:spPr>
          <a:xfrm>
            <a:off x="405246" y="5262676"/>
            <a:ext cx="5773106" cy="8845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29A3946-8702-4BEC-BEE7-D95EC5E15438}"/>
              </a:ext>
            </a:extLst>
          </p:cNvPr>
          <p:cNvSpPr txBox="1"/>
          <p:nvPr/>
        </p:nvSpPr>
        <p:spPr>
          <a:xfrm>
            <a:off x="595294" y="4946357"/>
            <a:ext cx="509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entury Gothic" panose="020B0502020202020204" pitchFamily="34" charset="0"/>
              </a:rPr>
              <a:t>Splitting the dataset in train and test set.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CEE10-2BCB-4664-8438-BB391536A34D}"/>
              </a:ext>
            </a:extLst>
          </p:cNvPr>
          <p:cNvSpPr txBox="1"/>
          <p:nvPr/>
        </p:nvSpPr>
        <p:spPr>
          <a:xfrm>
            <a:off x="6396070" y="1361822"/>
            <a:ext cx="509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entury Gothic" panose="020B0502020202020204" pitchFamily="34" charset="0"/>
              </a:rPr>
              <a:t>Confusion matrix for the implemented model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29790F9-8BA0-4586-BCD7-B809F66A0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446" y="1736635"/>
            <a:ext cx="3426027" cy="2873092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1B3AB-BB26-4B25-A83F-7AF650EDC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640" y="4817501"/>
            <a:ext cx="366763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8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COMPARING WITH OTHER CLASSIFIER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16 Dec 2021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E8D46E-CFB6-491E-A64B-EDD718989F8E}"/>
              </a:ext>
            </a:extLst>
          </p:cNvPr>
          <p:cNvSpPr txBox="1"/>
          <p:nvPr/>
        </p:nvSpPr>
        <p:spPr>
          <a:xfrm>
            <a:off x="2451687" y="1021436"/>
            <a:ext cx="7288626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1" i="1" u="none" strike="noStrike" kern="1200" cap="none" spc="0" normalizeH="0" baseline="0" noProof="0" dirty="0">
                <a:ln>
                  <a:noFill/>
                </a:ln>
                <a:solidFill>
                  <a:srgbClr val="E8E6E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MultinomialNB – KNeighbours – SVC – Logistic Regression</a:t>
            </a:r>
            <a:endParaRPr kumimoji="0" lang="it-IT" alt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29A3946-8702-4BEC-BEE7-D95EC5E15438}"/>
              </a:ext>
            </a:extLst>
          </p:cNvPr>
          <p:cNvSpPr txBox="1"/>
          <p:nvPr/>
        </p:nvSpPr>
        <p:spPr>
          <a:xfrm>
            <a:off x="672948" y="2202217"/>
            <a:ext cx="50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Accuracy with 5-Fold Cross-validation.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CEE10-2BCB-4664-8438-BB391536A34D}"/>
              </a:ext>
            </a:extLst>
          </p:cNvPr>
          <p:cNvSpPr txBox="1"/>
          <p:nvPr/>
        </p:nvSpPr>
        <p:spPr>
          <a:xfrm>
            <a:off x="6422134" y="2232995"/>
            <a:ext cx="50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Metrics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72FF47-022E-4F52-B837-026B4DB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8" y="2583958"/>
            <a:ext cx="5220429" cy="13813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037BCAF-6BE2-432D-B84F-C65502618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583958"/>
            <a:ext cx="5806966" cy="154039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0C53E37-DC21-4E09-B407-132FB28218C7}"/>
              </a:ext>
            </a:extLst>
          </p:cNvPr>
          <p:cNvSpPr txBox="1"/>
          <p:nvPr/>
        </p:nvSpPr>
        <p:spPr>
          <a:xfrm>
            <a:off x="539097" y="5321676"/>
            <a:ext cx="11113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Credits to: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i="1" dirty="0">
                <a:solidFill>
                  <a:prstClr val="white"/>
                </a:solidFill>
                <a:latin typeface="Century Gothic" panose="020B0502020202020204" pitchFamily="34" charset="0"/>
                <a:hlinkClick r:id="rId5"/>
              </a:rPr>
              <a:t>Spam or Ham: SMS Classifier </a:t>
            </a:r>
            <a:r>
              <a:rPr lang="en-GB" sz="1600" i="1" dirty="0">
                <a:solidFill>
                  <a:prstClr val="white"/>
                </a:solidFill>
                <a:latin typeface="Century Gothic" panose="020B0502020202020204" pitchFamily="34" charset="0"/>
              </a:rPr>
              <a:t>– </a:t>
            </a:r>
            <a:r>
              <a:rPr lang="en-GB" sz="1600" i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Karnika</a:t>
            </a:r>
            <a:r>
              <a:rPr lang="en-GB" sz="1600" i="1" dirty="0">
                <a:solidFill>
                  <a:prstClr val="white"/>
                </a:solidFill>
                <a:latin typeface="Century Gothic" panose="020B0502020202020204" pitchFamily="34" charset="0"/>
              </a:rPr>
              <a:t> Kapoor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effectLst/>
                <a:latin typeface="Century Gothic" panose="020B0502020202020204" pitchFamily="34" charset="0"/>
                <a:hlinkClick r:id="rId6"/>
              </a:rPr>
              <a:t>How to create a spam filter using Bayes’ theorem? </a:t>
            </a:r>
            <a:r>
              <a:rPr lang="en-US" sz="1600" i="1" dirty="0">
                <a:effectLst/>
                <a:latin typeface="Century Gothic" panose="020B0502020202020204" pitchFamily="34" charset="0"/>
              </a:rPr>
              <a:t>– Roman Studer</a:t>
            </a:r>
            <a:endParaRPr lang="en-GB" sz="1600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6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FFFF"/>
                </a:solidFill>
                <a:latin typeface="Century Gothic" panose="020B0502020202020204" pitchFamily="34" charset="0"/>
              </a:rPr>
              <a:t>NEXT STEPS AND FUTURE DEVELOPMENTS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16 Dec 2021</a:t>
            </a:r>
          </a:p>
        </p:txBody>
      </p:sp>
    </p:spTree>
    <p:extLst>
      <p:ext uri="{BB962C8B-B14F-4D97-AF65-F5344CB8AC3E}">
        <p14:creationId xmlns:p14="http://schemas.microsoft.com/office/powerpoint/2010/main" val="304156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847098" y="2123761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Thank you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noProof="0" dirty="0">
                <a:solidFill>
                  <a:srgbClr val="FFFFFF"/>
                </a:solidFill>
                <a:latin typeface="Century Gothic" panose="020B0502020202020204" pitchFamily="34" charset="0"/>
              </a:rPr>
              <a:t>for the attention!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r>
              <a:rPr lang="en-GB" sz="1600" dirty="0">
                <a:latin typeface="Century Gothic" panose="020B0502020202020204" pitchFamily="34" charset="0"/>
              </a:rPr>
              <a:t>2</a:t>
            </a:r>
            <a:r>
              <a:rPr lang="en-GB" sz="1600" baseline="30000" dirty="0">
                <a:latin typeface="Century Gothic" panose="020B0502020202020204" pitchFamily="34" charset="0"/>
              </a:rPr>
              <a:t>nd</a:t>
            </a:r>
            <a:r>
              <a:rPr lang="en-GB" sz="1600" dirty="0">
                <a:latin typeface="Century Gothic" panose="020B0502020202020204" pitchFamily="34" charset="0"/>
              </a:rPr>
              <a:t> presentation – 16 Dec 2021</a:t>
            </a:r>
          </a:p>
        </p:txBody>
      </p:sp>
    </p:spTree>
    <p:extLst>
      <p:ext uri="{BB962C8B-B14F-4D97-AF65-F5344CB8AC3E}">
        <p14:creationId xmlns:p14="http://schemas.microsoft.com/office/powerpoint/2010/main" val="343254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311</Words>
  <Application>Microsoft Office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Tema di Office</vt:lpstr>
      <vt:lpstr>SMS Spam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Spamming filter</dc:title>
  <dc:creator>Simone Boesso</dc:creator>
  <cp:lastModifiedBy>Davide Cacciatore</cp:lastModifiedBy>
  <cp:revision>15</cp:revision>
  <dcterms:created xsi:type="dcterms:W3CDTF">2021-12-04T10:39:35Z</dcterms:created>
  <dcterms:modified xsi:type="dcterms:W3CDTF">2021-12-15T23:59:07Z</dcterms:modified>
</cp:coreProperties>
</file>