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7"/>
  </p:notesMasterIdLst>
  <p:handoutMasterIdLst>
    <p:handoutMasterId r:id="rId71"/>
  </p:handoutMasterIdLst>
  <p:sldIdLst>
    <p:sldId id="685" r:id="rId3"/>
    <p:sldId id="686" r:id="rId4"/>
    <p:sldId id="687" r:id="rId5"/>
    <p:sldId id="689" r:id="rId6"/>
    <p:sldId id="690" r:id="rId8"/>
    <p:sldId id="688" r:id="rId9"/>
    <p:sldId id="691" r:id="rId10"/>
    <p:sldId id="692" r:id="rId11"/>
    <p:sldId id="693" r:id="rId12"/>
    <p:sldId id="694" r:id="rId13"/>
    <p:sldId id="695" r:id="rId14"/>
    <p:sldId id="696" r:id="rId15"/>
    <p:sldId id="697" r:id="rId16"/>
    <p:sldId id="698" r:id="rId17"/>
    <p:sldId id="699" r:id="rId18"/>
    <p:sldId id="700" r:id="rId19"/>
    <p:sldId id="701" r:id="rId20"/>
    <p:sldId id="635" r:id="rId21"/>
    <p:sldId id="684" r:id="rId22"/>
    <p:sldId id="402" r:id="rId23"/>
    <p:sldId id="454" r:id="rId24"/>
    <p:sldId id="588" r:id="rId25"/>
    <p:sldId id="625" r:id="rId26"/>
    <p:sldId id="589" r:id="rId27"/>
    <p:sldId id="590" r:id="rId28"/>
    <p:sldId id="591" r:id="rId29"/>
    <p:sldId id="626" r:id="rId30"/>
    <p:sldId id="592" r:id="rId31"/>
    <p:sldId id="593" r:id="rId32"/>
    <p:sldId id="623" r:id="rId33"/>
    <p:sldId id="627" r:id="rId34"/>
    <p:sldId id="594" r:id="rId35"/>
    <p:sldId id="595" r:id="rId36"/>
    <p:sldId id="596" r:id="rId37"/>
    <p:sldId id="628" r:id="rId38"/>
    <p:sldId id="597" r:id="rId39"/>
    <p:sldId id="624" r:id="rId40"/>
    <p:sldId id="598" r:id="rId41"/>
    <p:sldId id="629" r:id="rId42"/>
    <p:sldId id="599" r:id="rId43"/>
    <p:sldId id="631" r:id="rId44"/>
    <p:sldId id="600" r:id="rId45"/>
    <p:sldId id="632" r:id="rId46"/>
    <p:sldId id="601" r:id="rId47"/>
    <p:sldId id="630" r:id="rId48"/>
    <p:sldId id="602" r:id="rId49"/>
    <p:sldId id="603" r:id="rId50"/>
    <p:sldId id="604" r:id="rId51"/>
    <p:sldId id="633" r:id="rId52"/>
    <p:sldId id="605" r:id="rId53"/>
    <p:sldId id="606" r:id="rId54"/>
    <p:sldId id="607" r:id="rId55"/>
    <p:sldId id="608" r:id="rId56"/>
    <p:sldId id="609" r:id="rId57"/>
    <p:sldId id="610" r:id="rId58"/>
    <p:sldId id="611" r:id="rId59"/>
    <p:sldId id="612" r:id="rId60"/>
    <p:sldId id="614" r:id="rId61"/>
    <p:sldId id="615" r:id="rId62"/>
    <p:sldId id="616" r:id="rId63"/>
    <p:sldId id="634" r:id="rId64"/>
    <p:sldId id="617" r:id="rId65"/>
    <p:sldId id="618" r:id="rId66"/>
    <p:sldId id="619" r:id="rId67"/>
    <p:sldId id="620" r:id="rId68"/>
    <p:sldId id="621" r:id="rId69"/>
    <p:sldId id="622" r:id="rId70"/>
  </p:sldIdLst>
  <p:sldSz cx="9144000" cy="6858000" type="screen4x3"/>
  <p:notesSz cx="7099300" cy="10234295"/>
  <p:custDataLst>
    <p:tags r:id="rId76"/>
  </p:custDataLst>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charset="0"/>
        <a:ea typeface="+mn-ea"/>
        <a:cs typeface="+mn-cs"/>
      </a:defRPr>
    </a:lvl5pPr>
    <a:lvl6pPr marL="2286000" algn="l" defTabSz="914400" rtl="0" eaLnBrk="1" latinLnBrk="0" hangingPunct="1">
      <a:defRPr sz="2400" kern="1200">
        <a:solidFill>
          <a:schemeClr val="tx1"/>
        </a:solidFill>
        <a:latin typeface="Times New Roman" panose="02020603050405020304" charset="0"/>
        <a:ea typeface="+mn-ea"/>
        <a:cs typeface="+mn-cs"/>
      </a:defRPr>
    </a:lvl6pPr>
    <a:lvl7pPr marL="2743200" algn="l" defTabSz="914400" rtl="0" eaLnBrk="1" latinLnBrk="0" hangingPunct="1">
      <a:defRPr sz="2400" kern="1200">
        <a:solidFill>
          <a:schemeClr val="tx1"/>
        </a:solidFill>
        <a:latin typeface="Times New Roman" panose="02020603050405020304" charset="0"/>
        <a:ea typeface="+mn-ea"/>
        <a:cs typeface="+mn-cs"/>
      </a:defRPr>
    </a:lvl7pPr>
    <a:lvl8pPr marL="3200400" algn="l" defTabSz="914400" rtl="0" eaLnBrk="1" latinLnBrk="0" hangingPunct="1">
      <a:defRPr sz="2400" kern="1200">
        <a:solidFill>
          <a:schemeClr val="tx1"/>
        </a:solidFill>
        <a:latin typeface="Times New Roman" panose="02020603050405020304" charset="0"/>
        <a:ea typeface="+mn-ea"/>
        <a:cs typeface="+mn-cs"/>
      </a:defRPr>
    </a:lvl8pPr>
    <a:lvl9pPr marL="3657600" algn="l" defTabSz="914400" rtl="0" eaLnBrk="1" latinLnBrk="0" hangingPunct="1">
      <a:defRPr sz="2400" kern="1200">
        <a:solidFill>
          <a:schemeClr val="tx1"/>
        </a:solidFill>
        <a:latin typeface="Times New Roman" panose="0202060305040502030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FF00"/>
    <a:srgbClr val="FFCC66"/>
    <a:srgbClr val="FF99FF"/>
    <a:srgbClr val="CC33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45" autoAdjust="0"/>
    <p:restoredTop sz="96386" autoAdjust="0"/>
  </p:normalViewPr>
  <p:slideViewPr>
    <p:cSldViewPr showGuides="1">
      <p:cViewPr varScale="1">
        <p:scale>
          <a:sx n="80" d="100"/>
          <a:sy n="80" d="100"/>
        </p:scale>
        <p:origin x="93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57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gs" Target="tags/tag8.xml"/><Relationship Id="rId75" Type="http://schemas.openxmlformats.org/officeDocument/2006/relationships/commentAuthors" Target="commentAuthors.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eaLnBrk="0" hangingPunct="0">
              <a:defRPr sz="3200" b="1">
                <a:solidFill>
                  <a:srgbClr val="787762"/>
                </a:solidFill>
                <a:latin typeface="Arial" panose="020B0604020202020204" pitchFamily="34" charset="0"/>
                <a:ea typeface="MS PGothic" panose="020B0600070205080204" pitchFamily="34" charset="-128"/>
              </a:defRPr>
            </a:lvl1pPr>
            <a:lvl2pPr marL="742950" indent="-285750" defTabSz="903605" eaLnBrk="0" hangingPunct="0">
              <a:defRPr sz="3200" b="1">
                <a:solidFill>
                  <a:srgbClr val="787762"/>
                </a:solidFill>
                <a:latin typeface="Arial" panose="020B0604020202020204" pitchFamily="34" charset="0"/>
                <a:ea typeface="MS PGothic" panose="020B0600070205080204" pitchFamily="34" charset="-128"/>
              </a:defRPr>
            </a:lvl2pPr>
            <a:lvl3pPr marL="1143000" indent="-228600" defTabSz="903605" eaLnBrk="0" hangingPunct="0">
              <a:defRPr sz="3200" b="1">
                <a:solidFill>
                  <a:srgbClr val="787762"/>
                </a:solidFill>
                <a:latin typeface="Arial" panose="020B0604020202020204" pitchFamily="34" charset="0"/>
                <a:ea typeface="MS PGothic" panose="020B0600070205080204" pitchFamily="34" charset="-128"/>
              </a:defRPr>
            </a:lvl3pPr>
            <a:lvl4pPr marL="1600200" indent="-228600" defTabSz="903605" eaLnBrk="0" hangingPunct="0">
              <a:defRPr sz="3200" b="1">
                <a:solidFill>
                  <a:srgbClr val="787762"/>
                </a:solidFill>
                <a:latin typeface="Arial" panose="020B0604020202020204" pitchFamily="34" charset="0"/>
                <a:ea typeface="MS PGothic" panose="020B0600070205080204" pitchFamily="34" charset="-128"/>
              </a:defRPr>
            </a:lvl4pPr>
            <a:lvl5pPr marL="2057400" indent="-228600" defTabSz="903605" eaLnBrk="0" hangingPunct="0">
              <a:defRPr sz="3200" b="1">
                <a:solidFill>
                  <a:srgbClr val="787762"/>
                </a:solidFill>
                <a:latin typeface="Arial" panose="020B0604020202020204" pitchFamily="34" charset="0"/>
                <a:ea typeface="MS PGothic" panose="020B0600070205080204" pitchFamily="34" charset="-128"/>
              </a:defRPr>
            </a:lvl5pPr>
            <a:lvl6pPr marL="2514600" indent="-228600" defTabSz="903605" eaLnBrk="0" fontAlgn="base" hangingPunct="0">
              <a:lnSpc>
                <a:spcPct val="90000"/>
              </a:lnSpc>
              <a:spcBef>
                <a:spcPct val="0"/>
              </a:spcBef>
              <a:spcAft>
                <a:spcPct val="0"/>
              </a:spcAft>
              <a:defRPr sz="3200" b="1">
                <a:solidFill>
                  <a:srgbClr val="787762"/>
                </a:solidFill>
                <a:latin typeface="Arial" panose="020B0604020202020204" pitchFamily="34" charset="0"/>
                <a:ea typeface="MS PGothic" panose="020B0600070205080204" pitchFamily="34" charset="-128"/>
              </a:defRPr>
            </a:lvl6pPr>
            <a:lvl7pPr marL="2971800" indent="-228600" defTabSz="903605" eaLnBrk="0" fontAlgn="base" hangingPunct="0">
              <a:lnSpc>
                <a:spcPct val="90000"/>
              </a:lnSpc>
              <a:spcBef>
                <a:spcPct val="0"/>
              </a:spcBef>
              <a:spcAft>
                <a:spcPct val="0"/>
              </a:spcAft>
              <a:defRPr sz="3200" b="1">
                <a:solidFill>
                  <a:srgbClr val="787762"/>
                </a:solidFill>
                <a:latin typeface="Arial" panose="020B0604020202020204" pitchFamily="34" charset="0"/>
                <a:ea typeface="MS PGothic" panose="020B0600070205080204" pitchFamily="34" charset="-128"/>
              </a:defRPr>
            </a:lvl7pPr>
            <a:lvl8pPr marL="3429000" indent="-228600" defTabSz="903605" eaLnBrk="0" fontAlgn="base" hangingPunct="0">
              <a:lnSpc>
                <a:spcPct val="90000"/>
              </a:lnSpc>
              <a:spcBef>
                <a:spcPct val="0"/>
              </a:spcBef>
              <a:spcAft>
                <a:spcPct val="0"/>
              </a:spcAft>
              <a:defRPr sz="3200" b="1">
                <a:solidFill>
                  <a:srgbClr val="787762"/>
                </a:solidFill>
                <a:latin typeface="Arial" panose="020B0604020202020204" pitchFamily="34" charset="0"/>
                <a:ea typeface="MS PGothic" panose="020B0600070205080204" pitchFamily="34" charset="-128"/>
              </a:defRPr>
            </a:lvl8pPr>
            <a:lvl9pPr marL="3886200" indent="-228600" defTabSz="903605" eaLnBrk="0" fontAlgn="base" hangingPunct="0">
              <a:lnSpc>
                <a:spcPct val="90000"/>
              </a:lnSpc>
              <a:spcBef>
                <a:spcPct val="0"/>
              </a:spcBef>
              <a:spcAft>
                <a:spcPct val="0"/>
              </a:spcAft>
              <a:defRPr sz="3200" b="1">
                <a:solidFill>
                  <a:srgbClr val="787762"/>
                </a:solidFill>
                <a:latin typeface="Arial" panose="020B0604020202020204" pitchFamily="34" charset="0"/>
                <a:ea typeface="MS PGothic" panose="020B0600070205080204" pitchFamily="34" charset="-128"/>
              </a:defRPr>
            </a:lvl9pPr>
          </a:lstStyle>
          <a:p>
            <a:fld id="{861253EB-3169-4232-A35C-B4D9EB30C2D5}" type="slidenum">
              <a:rPr lang="zh-CN" altLang="en-US" sz="800" b="0">
                <a:solidFill>
                  <a:schemeClr val="tx1"/>
                </a:solidFill>
              </a:rPr>
            </a:fld>
            <a:endParaRPr lang="zh-CN" altLang="en-US" sz="800" b="0">
              <a:solidFill>
                <a:schemeClr val="tx1"/>
              </a:solidFill>
            </a:endParaRPr>
          </a:p>
        </p:txBody>
      </p:sp>
      <p:sp>
        <p:nvSpPr>
          <p:cNvPr id="32771" name="AutoShap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eaLnBrk="0" hangingPunct="0">
              <a:defRPr sz="3200" b="1">
                <a:solidFill>
                  <a:srgbClr val="787762"/>
                </a:solidFill>
                <a:latin typeface="Arial" panose="020B0604020202020204" pitchFamily="34" charset="0"/>
                <a:ea typeface="MS PGothic" panose="020B0600070205080204" pitchFamily="34" charset="-128"/>
              </a:defRPr>
            </a:lvl1pPr>
            <a:lvl2pPr marL="742950" indent="-285750" defTabSz="903605" eaLnBrk="0" hangingPunct="0">
              <a:defRPr sz="3200" b="1">
                <a:solidFill>
                  <a:srgbClr val="787762"/>
                </a:solidFill>
                <a:latin typeface="Arial" panose="020B0604020202020204" pitchFamily="34" charset="0"/>
                <a:ea typeface="MS PGothic" panose="020B0600070205080204" pitchFamily="34" charset="-128"/>
              </a:defRPr>
            </a:lvl2pPr>
            <a:lvl3pPr marL="1143000" indent="-228600" defTabSz="903605" eaLnBrk="0" hangingPunct="0">
              <a:defRPr sz="3200" b="1">
                <a:solidFill>
                  <a:srgbClr val="787762"/>
                </a:solidFill>
                <a:latin typeface="Arial" panose="020B0604020202020204" pitchFamily="34" charset="0"/>
                <a:ea typeface="MS PGothic" panose="020B0600070205080204" pitchFamily="34" charset="-128"/>
              </a:defRPr>
            </a:lvl3pPr>
            <a:lvl4pPr marL="1600200" indent="-228600" defTabSz="903605" eaLnBrk="0" hangingPunct="0">
              <a:defRPr sz="3200" b="1">
                <a:solidFill>
                  <a:srgbClr val="787762"/>
                </a:solidFill>
                <a:latin typeface="Arial" panose="020B0604020202020204" pitchFamily="34" charset="0"/>
                <a:ea typeface="MS PGothic" panose="020B0600070205080204" pitchFamily="34" charset="-128"/>
              </a:defRPr>
            </a:lvl4pPr>
            <a:lvl5pPr marL="2057400" indent="-228600" defTabSz="903605" eaLnBrk="0" hangingPunct="0">
              <a:defRPr sz="3200" b="1">
                <a:solidFill>
                  <a:srgbClr val="787762"/>
                </a:solidFill>
                <a:latin typeface="Arial" panose="020B0604020202020204" pitchFamily="34" charset="0"/>
                <a:ea typeface="MS PGothic" panose="020B0600070205080204" pitchFamily="34" charset="-128"/>
              </a:defRPr>
            </a:lvl5pPr>
            <a:lvl6pPr marL="2514600" indent="-228600" defTabSz="903605" eaLnBrk="0" fontAlgn="base" hangingPunct="0">
              <a:lnSpc>
                <a:spcPct val="90000"/>
              </a:lnSpc>
              <a:spcBef>
                <a:spcPct val="0"/>
              </a:spcBef>
              <a:spcAft>
                <a:spcPct val="0"/>
              </a:spcAft>
              <a:defRPr sz="3200" b="1">
                <a:solidFill>
                  <a:srgbClr val="787762"/>
                </a:solidFill>
                <a:latin typeface="Arial" panose="020B0604020202020204" pitchFamily="34" charset="0"/>
                <a:ea typeface="MS PGothic" panose="020B0600070205080204" pitchFamily="34" charset="-128"/>
              </a:defRPr>
            </a:lvl6pPr>
            <a:lvl7pPr marL="2971800" indent="-228600" defTabSz="903605" eaLnBrk="0" fontAlgn="base" hangingPunct="0">
              <a:lnSpc>
                <a:spcPct val="90000"/>
              </a:lnSpc>
              <a:spcBef>
                <a:spcPct val="0"/>
              </a:spcBef>
              <a:spcAft>
                <a:spcPct val="0"/>
              </a:spcAft>
              <a:defRPr sz="3200" b="1">
                <a:solidFill>
                  <a:srgbClr val="787762"/>
                </a:solidFill>
                <a:latin typeface="Arial" panose="020B0604020202020204" pitchFamily="34" charset="0"/>
                <a:ea typeface="MS PGothic" panose="020B0600070205080204" pitchFamily="34" charset="-128"/>
              </a:defRPr>
            </a:lvl7pPr>
            <a:lvl8pPr marL="3429000" indent="-228600" defTabSz="903605" eaLnBrk="0" fontAlgn="base" hangingPunct="0">
              <a:lnSpc>
                <a:spcPct val="90000"/>
              </a:lnSpc>
              <a:spcBef>
                <a:spcPct val="0"/>
              </a:spcBef>
              <a:spcAft>
                <a:spcPct val="0"/>
              </a:spcAft>
              <a:defRPr sz="3200" b="1">
                <a:solidFill>
                  <a:srgbClr val="787762"/>
                </a:solidFill>
                <a:latin typeface="Arial" panose="020B0604020202020204" pitchFamily="34" charset="0"/>
                <a:ea typeface="MS PGothic" panose="020B0600070205080204" pitchFamily="34" charset="-128"/>
              </a:defRPr>
            </a:lvl8pPr>
            <a:lvl9pPr marL="3886200" indent="-228600" defTabSz="903605" eaLnBrk="0" fontAlgn="base" hangingPunct="0">
              <a:lnSpc>
                <a:spcPct val="90000"/>
              </a:lnSpc>
              <a:spcBef>
                <a:spcPct val="0"/>
              </a:spcBef>
              <a:spcAft>
                <a:spcPct val="0"/>
              </a:spcAft>
              <a:defRPr sz="3200" b="1">
                <a:solidFill>
                  <a:srgbClr val="787762"/>
                </a:solidFill>
                <a:latin typeface="Arial" panose="020B0604020202020204" pitchFamily="34" charset="0"/>
                <a:ea typeface="MS PGothic" panose="020B0600070205080204" pitchFamily="34" charset="-128"/>
              </a:defRPr>
            </a:lvl9pPr>
          </a:lstStyle>
          <a:p>
            <a:fld id="{D0DB7673-29ED-46C5-8F11-3DE36E58EC90}" type="slidenum">
              <a:rPr lang="zh-CN" altLang="en-US" sz="800" b="0">
                <a:solidFill>
                  <a:schemeClr val="tx1"/>
                </a:solidFill>
              </a:rPr>
            </a:fld>
            <a:endParaRPr lang="zh-CN" altLang="en-US" sz="800" b="0">
              <a:solidFill>
                <a:schemeClr val="tx1"/>
              </a:solidFill>
            </a:endParaRPr>
          </a:p>
        </p:txBody>
      </p:sp>
      <p:sp>
        <p:nvSpPr>
          <p:cNvPr id="33795" name="AutoShap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无连接的含义是限制每次连接只处理一个请求。服务器处理完客户的请求，并收到客户的应答后，即断开连接。采用这种方式可以节省传输时间。这么做的原因是 HTTP 协议产生于互联网，因此服务器需要处理同时面向全世界数十万、上百万客户端的网页访问，但每个客户端（即浏览器）与服务器之间交换数据的间歇性较大（即传输具有突发性、瞬时性），并且网页浏览的联想性、发散性导致两次传送的数据关联性很低，大部分通道实际上会很空闲、无端占用资源。因此 HTTP 的设计者有意利用这种特点将协议设计为请求时建连接、请求完释放连接，以尽快将资源释放出来服务其他客户端。</a:t>
            </a:r>
            <a:endParaRPr lang="zh-CN" altLang="en-US"/>
          </a:p>
          <a:p>
            <a:endParaRPr lang="zh-CN" altLang="en-US"/>
          </a:p>
          <a:p>
            <a:r>
              <a:rPr lang="zh-CN" altLang="en-US"/>
              <a:t>无状态是指协议对于事务处理没有记忆能力，服务器不知道客户端是什么状态。即我们给服务器发送 HTTP 请求之后，服务器根据请求，会给我们发送数据过来，但是，发送完，不会记录任何信息。缺少状态意味着如果后续处理需要前面的信息，则它必须重传，这样可能导致每次连接传送的数据量增大。另一方面，在服务器不需要先前信息时它的应答就较快。HTTP 协议这种特性有优点也有缺点，优点在于解放了服务器，每一次请求“点到为止”不会造成不必要连接占用，缺点在于每次请求会传输大量重复的内容信息。</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00113"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3075" name="Rectangle 3"/>
          <p:cNvSpPr>
            <a:spLocks noGrp="1" noChangeArrowheads="1"/>
          </p:cNvSpPr>
          <p:nvPr>
            <p:ph type="ctrTitle" sz="quarter"/>
          </p:nvPr>
        </p:nvSpPr>
        <p:spPr>
          <a:xfrm>
            <a:off x="971550" y="188913"/>
            <a:ext cx="7772400" cy="782637"/>
          </a:xfrm>
        </p:spPr>
        <p:txBody>
          <a:bodyPr/>
          <a:lstStyle>
            <a:lvl1pPr>
              <a:defRPr/>
            </a:lvl1pPr>
          </a:lstStyle>
          <a:p>
            <a:pPr lvl="0"/>
            <a:r>
              <a:rPr lang="en-GB" altLang="zh-CN" noProof="0"/>
              <a:t>Click to edit Master title style</a:t>
            </a:r>
            <a:endParaRPr lang="en-GB" altLang="zh-CN" noProof="0"/>
          </a:p>
        </p:txBody>
      </p:sp>
      <p:sp>
        <p:nvSpPr>
          <p:cNvPr id="3076" name="Rectangle 4"/>
          <p:cNvSpPr>
            <a:spLocks noGrp="1" noChangeArrowheads="1"/>
          </p:cNvSpPr>
          <p:nvPr>
            <p:ph type="subTitle" sz="quarter" idx="1"/>
          </p:nvPr>
        </p:nvSpPr>
        <p:spPr>
          <a:xfrm>
            <a:off x="827088" y="1341438"/>
            <a:ext cx="7993062" cy="5256212"/>
          </a:xfrm>
        </p:spPr>
        <p:txBody>
          <a:bodyPr/>
          <a:lstStyle>
            <a:lvl1pPr marL="0" indent="0" algn="ctr">
              <a:buFont typeface="Monotype Sorts" charset="2"/>
              <a:buNone/>
              <a:defRPr/>
            </a:lvl1pPr>
          </a:lstStyle>
          <a:p>
            <a:pPr lvl="0"/>
            <a:r>
              <a:rPr lang="en-GB" altLang="zh-CN" noProof="0"/>
              <a:t>Click to edit Master subtitle style</a:t>
            </a:r>
            <a:endParaRPr lang="en-GB" altLang="zh-CN" noProof="0"/>
          </a:p>
        </p:txBody>
      </p:sp>
      <p:sp>
        <p:nvSpPr>
          <p:cNvPr id="5" name="Rectangle 7"/>
          <p:cNvSpPr>
            <a:spLocks noGrp="1" noChangeArrowheads="1"/>
          </p:cNvSpPr>
          <p:nvPr>
            <p:ph type="sldNum" sz="quarter" idx="10"/>
          </p:nvPr>
        </p:nvSpPr>
        <p:spPr>
          <a:xfrm>
            <a:off x="6858000" y="6248400"/>
            <a:ext cx="1905000" cy="457200"/>
          </a:xfrm>
        </p:spPr>
        <p:txBody>
          <a:bodyPr/>
          <a:lstStyle>
            <a:lvl1pPr>
              <a:defRPr>
                <a:solidFill>
                  <a:schemeClr val="tx1"/>
                </a:solidFill>
              </a:defRPr>
            </a:lvl1pPr>
          </a:lstStyle>
          <a:p>
            <a:pPr>
              <a:defRPr/>
            </a:pPr>
            <a:fld id="{AE2C5D09-FE6F-EB49-9AED-14F1700A6EAD}" type="slidenum">
              <a:rPr lang="zh-CN" altLang="en-GB"/>
            </a:fld>
            <a:endParaRPr lang="en-GB"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A20D3124-E3E9-6F48-A090-DD0A3F2C2DF0}" type="slidenum">
              <a:rPr lang="zh-CN" altLang="en-GB"/>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3413" y="115888"/>
            <a:ext cx="1982787" cy="5675312"/>
          </a:xfrm>
        </p:spPr>
        <p:txBody>
          <a:bodyPr vert="eaVert"/>
          <a:lstStyle/>
          <a:p>
            <a:r>
              <a:rPr lang="zh-CN" altLang="en-US"/>
              <a:t>单击此处编辑母版标题样式</a:t>
            </a:r>
            <a:endParaRPr lang="zh-CN" altLang="en-US"/>
          </a:p>
        </p:txBody>
      </p:sp>
      <p:sp>
        <p:nvSpPr>
          <p:cNvPr id="3" name="竖排文本占位符 2"/>
          <p:cNvSpPr>
            <a:spLocks noGrp="1"/>
          </p:cNvSpPr>
          <p:nvPr>
            <p:ph type="body" orient="vert" idx="1"/>
          </p:nvPr>
        </p:nvSpPr>
        <p:spPr>
          <a:xfrm>
            <a:off x="1035050" y="115888"/>
            <a:ext cx="5795963" cy="5675312"/>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79714785-919D-F448-A191-84CE3056AE3C}" type="slidenum">
              <a:rPr lang="zh-CN" altLang="en-GB"/>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Clr>
                <a:schemeClr val="accent6"/>
              </a:buClr>
              <a:buFont typeface="Wingdings" panose="05000000000000000000" pitchFamily="2" charset="2"/>
              <a:buChar char="ü"/>
              <a:defRPr sz="2400"/>
            </a:lvl2pPr>
            <a:lvl3pPr marL="1143000" indent="-228600">
              <a:buClr>
                <a:schemeClr val="accent6"/>
              </a:buClr>
              <a:buFont typeface="Wingdings" panose="05000000000000000000" pitchFamily="2" charset="2"/>
              <a:buChar char="ü"/>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Rectangle 7"/>
          <p:cNvSpPr>
            <a:spLocks noGrp="1" noChangeArrowheads="1"/>
          </p:cNvSpPr>
          <p:nvPr>
            <p:ph type="sldNum" sz="quarter" idx="10"/>
          </p:nvPr>
        </p:nvSpPr>
        <p:spPr/>
        <p:txBody>
          <a:bodyPr/>
          <a:lstStyle>
            <a:lvl1pPr>
              <a:defRPr/>
            </a:lvl1pPr>
          </a:lstStyle>
          <a:p>
            <a:pPr>
              <a:defRPr/>
            </a:pPr>
            <a:fld id="{688DD166-6A51-FB46-8061-6090DD3FD59C}" type="slidenum">
              <a:rPr lang="zh-CN" altLang="en-GB"/>
            </a:fld>
            <a:endParaRPr lang="en-GB"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7"/>
          <p:cNvSpPr>
            <a:spLocks noGrp="1" noChangeArrowheads="1"/>
          </p:cNvSpPr>
          <p:nvPr>
            <p:ph type="sldNum" sz="quarter" idx="10"/>
          </p:nvPr>
        </p:nvSpPr>
        <p:spPr/>
        <p:txBody>
          <a:bodyPr/>
          <a:lstStyle>
            <a:lvl1pPr>
              <a:defRPr/>
            </a:lvl1pPr>
          </a:lstStyle>
          <a:p>
            <a:pPr>
              <a:defRPr/>
            </a:pPr>
            <a:fld id="{59F1C471-EFCF-4B4E-9F8F-C505C4C98527}" type="slidenum">
              <a:rPr lang="zh-CN" altLang="en-GB"/>
            </a:fld>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035050" y="1676400"/>
            <a:ext cx="3787775"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975225" y="1676400"/>
            <a:ext cx="3787775"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89AF878D-C7E3-6F46-A016-41EE662471E5}" type="slidenum">
              <a:rPr lang="zh-CN" altLang="en-GB"/>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7"/>
          <p:cNvSpPr>
            <a:spLocks noGrp="1" noChangeArrowheads="1"/>
          </p:cNvSpPr>
          <p:nvPr>
            <p:ph type="sldNum" sz="quarter" idx="10"/>
          </p:nvPr>
        </p:nvSpPr>
        <p:spPr/>
        <p:txBody>
          <a:bodyPr/>
          <a:lstStyle>
            <a:lvl1pPr>
              <a:defRPr/>
            </a:lvl1pPr>
          </a:lstStyle>
          <a:p>
            <a:pPr>
              <a:defRPr/>
            </a:pPr>
            <a:fld id="{3159484F-DAC5-7646-BC83-3AF95D99DCA3}" type="slidenum">
              <a:rPr lang="zh-CN" altLang="en-GB"/>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7"/>
          <p:cNvSpPr>
            <a:spLocks noGrp="1" noChangeArrowheads="1"/>
          </p:cNvSpPr>
          <p:nvPr>
            <p:ph type="sldNum" sz="quarter" idx="10"/>
          </p:nvPr>
        </p:nvSpPr>
        <p:spPr/>
        <p:txBody>
          <a:bodyPr/>
          <a:lstStyle>
            <a:lvl1pPr>
              <a:defRPr/>
            </a:lvl1pPr>
          </a:lstStyle>
          <a:p>
            <a:pPr>
              <a:defRPr/>
            </a:pPr>
            <a:fld id="{2DFA78D3-7347-6B4E-B87F-6DE2300BF5DD}" type="slidenum">
              <a:rPr lang="zh-CN" altLang="en-GB"/>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pPr>
              <a:defRPr/>
            </a:pPr>
            <a:fld id="{F21EAFCD-E714-DE48-8653-4F05E26390FE}" type="slidenum">
              <a:rPr lang="zh-CN" altLang="en-GB"/>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DDC26D76-8249-B541-BE5A-55F13C3DC753}" type="slidenum">
              <a:rPr lang="zh-CN" altLang="en-GB"/>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7"/>
          <p:cNvSpPr>
            <a:spLocks noGrp="1" noChangeArrowheads="1"/>
          </p:cNvSpPr>
          <p:nvPr>
            <p:ph type="sldNum" sz="quarter" idx="10"/>
          </p:nvPr>
        </p:nvSpPr>
        <p:spPr/>
        <p:txBody>
          <a:bodyPr/>
          <a:lstStyle>
            <a:lvl1pPr>
              <a:defRPr/>
            </a:lvl1pPr>
          </a:lstStyle>
          <a:p>
            <a:pPr>
              <a:defRPr/>
            </a:pPr>
            <a:fld id="{6F499330-E85C-524F-8B8B-0B38F200AAA0}" type="slidenum">
              <a:rPr lang="zh-CN" altLang="en-GB"/>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971550"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1027" name="Rectangle 3"/>
          <p:cNvSpPr>
            <a:spLocks noGrp="1" noChangeArrowheads="1"/>
          </p:cNvSpPr>
          <p:nvPr>
            <p:ph type="title"/>
          </p:nvPr>
        </p:nvSpPr>
        <p:spPr bwMode="auto">
          <a:xfrm>
            <a:off x="431801" y="78051"/>
            <a:ext cx="85344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b" anchorCtr="0" compatLnSpc="1"/>
          <a:lstStyle/>
          <a:p>
            <a:pPr lvl="0"/>
            <a:r>
              <a:rPr lang="en-GB" altLang="zh-CN"/>
              <a:t>Click to edit Master title style</a:t>
            </a:r>
            <a:endParaRPr lang="en-GB" altLang="zh-CN"/>
          </a:p>
        </p:txBody>
      </p:sp>
      <p:sp>
        <p:nvSpPr>
          <p:cNvPr id="1028" name="Rectangle 4"/>
          <p:cNvSpPr>
            <a:spLocks noGrp="1" noChangeArrowheads="1"/>
          </p:cNvSpPr>
          <p:nvPr>
            <p:ph type="body" idx="1"/>
          </p:nvPr>
        </p:nvSpPr>
        <p:spPr bwMode="auto">
          <a:xfrm>
            <a:off x="395288" y="1268769"/>
            <a:ext cx="8367712" cy="452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2075" tIns="46038" rIns="92075" bIns="46038" numCol="1" anchor="ctr" anchorCtr="0" compatLnSpc="1"/>
          <a:lstStyle>
            <a:lvl1pPr algn="r">
              <a:defRPr sz="1400">
                <a:solidFill>
                  <a:srgbClr val="000000"/>
                </a:solidFill>
                <a:ea typeface="宋体" panose="02010600030101010101" pitchFamily="2" charset="-122"/>
              </a:defRPr>
            </a:lvl1pPr>
          </a:lstStyle>
          <a:p>
            <a:pPr>
              <a:defRPr/>
            </a:pPr>
            <a:fld id="{EF2135A9-A33E-7C4B-A703-9B86025B5F1F}" type="slidenum">
              <a:rPr lang="zh-CN" altLang="en-GB"/>
            </a:fld>
            <a:endParaRPr lang="en-GB" altLang="zh-CN"/>
          </a:p>
        </p:txBody>
      </p:sp>
      <p:sp>
        <p:nvSpPr>
          <p:cNvPr id="4104" name="Freeform 1032"/>
          <p:cNvSpPr/>
          <p:nvPr userDrawn="1"/>
        </p:nvSpPr>
        <p:spPr bwMode="auto">
          <a:xfrm>
            <a:off x="0" y="652463"/>
            <a:ext cx="395288" cy="152400"/>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
        <p:nvSpPr>
          <p:cNvPr id="4105" name="Freeform 1033"/>
          <p:cNvSpPr/>
          <p:nvPr userDrawn="1"/>
        </p:nvSpPr>
        <p:spPr bwMode="auto">
          <a:xfrm>
            <a:off x="431800" y="863600"/>
            <a:ext cx="473075" cy="182563"/>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2pPr>
      <a:lvl3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3pPr>
      <a:lvl4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4pPr>
      <a:lvl5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5pPr>
      <a:lvl6pPr marL="4572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6pPr>
      <a:lvl7pPr marL="9144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7pPr>
      <a:lvl8pPr marL="13716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8pPr>
      <a:lvl9pPr marL="18288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9pPr>
    </p:titleStyle>
    <p:bodyStyle>
      <a:lvl1pPr marL="342900" indent="-342900" algn="l" rtl="0" eaLnBrk="0" fontAlgn="base" hangingPunct="0">
        <a:lnSpc>
          <a:spcPct val="120000"/>
        </a:lnSpc>
        <a:spcBef>
          <a:spcPct val="0"/>
        </a:spcBef>
        <a:spcAft>
          <a:spcPct val="0"/>
        </a:spcAft>
        <a:buClr>
          <a:schemeClr val="accent2"/>
        </a:buClr>
        <a:buSzPct val="75000"/>
        <a:buFont typeface="Monotype Sorts" charset="2"/>
        <a:buChar char="u"/>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tx1"/>
        </a:buClr>
        <a:buChar char="–"/>
        <a:defRPr sz="28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Monotype Sorts" charset="2"/>
        <a:buChar char="u"/>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https://www.cnblogs.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1561" y="3860496"/>
            <a:ext cx="5819299" cy="1150960"/>
          </a:xfrm>
        </p:spPr>
        <p:txBody>
          <a:bodyPr/>
          <a:lstStyle/>
          <a:p>
            <a:pPr algn="ctr"/>
            <a:br>
              <a:rPr lang="en-US" altLang="zh-CN" sz="3600" dirty="0" smtClean="0">
                <a:solidFill>
                  <a:schemeClr val="accent5">
                    <a:lumMod val="10000"/>
                  </a:schemeClr>
                </a:solidFill>
              </a:rPr>
            </a:br>
            <a:br>
              <a:rPr lang="en-US" altLang="zh-CN" sz="3600" dirty="0" smtClean="0">
                <a:solidFill>
                  <a:schemeClr val="accent5">
                    <a:lumMod val="10000"/>
                  </a:schemeClr>
                </a:solidFill>
              </a:rPr>
            </a:br>
            <a:r>
              <a:rPr lang="en-US" altLang="zh-CN" sz="3600" dirty="0" smtClean="0">
                <a:solidFill>
                  <a:schemeClr val="accent5">
                    <a:lumMod val="10000"/>
                  </a:schemeClr>
                </a:solidFill>
              </a:rPr>
              <a:t>J2EE</a:t>
            </a:r>
            <a:r>
              <a:rPr lang="zh-CN" altLang="en-US" sz="3600" dirty="0" smtClean="0">
                <a:solidFill>
                  <a:schemeClr val="accent5">
                    <a:lumMod val="10000"/>
                  </a:schemeClr>
                </a:solidFill>
              </a:rPr>
              <a:t>与中间件技术</a:t>
            </a:r>
            <a:br>
              <a:rPr lang="zh-CN" altLang="en-US" sz="3600" dirty="0" smtClean="0">
                <a:solidFill>
                  <a:schemeClr val="accent5">
                    <a:lumMod val="10000"/>
                  </a:schemeClr>
                </a:solidFill>
              </a:rPr>
            </a:br>
            <a:br>
              <a:rPr lang="zh-CN" altLang="en-US" sz="3600" dirty="0" smtClean="0">
                <a:solidFill>
                  <a:schemeClr val="accent5">
                    <a:lumMod val="10000"/>
                  </a:schemeClr>
                </a:solidFill>
              </a:rPr>
            </a:br>
            <a:br>
              <a:rPr lang="zh-CN" altLang="en-US" sz="3600" dirty="0" smtClean="0">
                <a:solidFill>
                  <a:schemeClr val="accent5">
                    <a:lumMod val="10000"/>
                  </a:schemeClr>
                </a:solidFill>
              </a:rPr>
            </a:br>
            <a:r>
              <a:rPr lang="zh-CN" altLang="en-US" sz="2800" dirty="0" smtClean="0">
                <a:solidFill>
                  <a:schemeClr val="accent5">
                    <a:lumMod val="10000"/>
                  </a:schemeClr>
                </a:solidFill>
              </a:rPr>
              <a:t>李</a:t>
            </a:r>
            <a:r>
              <a:rPr lang="en-US" altLang="zh-CN" sz="2800" dirty="0" smtClean="0">
                <a:solidFill>
                  <a:schemeClr val="accent5">
                    <a:lumMod val="10000"/>
                  </a:schemeClr>
                </a:solidFill>
              </a:rPr>
              <a:t> </a:t>
            </a:r>
            <a:r>
              <a:rPr lang="zh-CN" altLang="en-US" sz="2800" dirty="0" smtClean="0">
                <a:solidFill>
                  <a:schemeClr val="accent5">
                    <a:lumMod val="10000"/>
                  </a:schemeClr>
                </a:solidFill>
              </a:rPr>
              <a:t>会</a:t>
            </a:r>
            <a:r>
              <a:rPr lang="en-US" altLang="zh-CN" sz="2800" dirty="0" smtClean="0">
                <a:solidFill>
                  <a:schemeClr val="accent5">
                    <a:lumMod val="10000"/>
                  </a:schemeClr>
                </a:solidFill>
              </a:rPr>
              <a:t> </a:t>
            </a:r>
            <a:r>
              <a:rPr lang="zh-CN" altLang="en-US" sz="2800" dirty="0" smtClean="0">
                <a:solidFill>
                  <a:schemeClr val="accent5">
                    <a:lumMod val="10000"/>
                  </a:schemeClr>
                </a:solidFill>
              </a:rPr>
              <a:t>格</a:t>
            </a:r>
            <a:br>
              <a:rPr lang="zh-CN" altLang="en-US" sz="2800" dirty="0" smtClean="0">
                <a:solidFill>
                  <a:schemeClr val="accent5">
                    <a:lumMod val="10000"/>
                  </a:schemeClr>
                </a:solidFill>
              </a:rPr>
            </a:br>
            <a:br>
              <a:rPr lang="zh-CN" altLang="en-US" sz="2800" dirty="0">
                <a:solidFill>
                  <a:schemeClr val="accent5">
                    <a:lumMod val="10000"/>
                  </a:schemeClr>
                </a:solidFill>
              </a:rPr>
            </a:br>
            <a:r>
              <a:rPr lang="zh-CN" altLang="en-US" sz="2400" dirty="0">
                <a:solidFill>
                  <a:schemeClr val="accent5">
                    <a:lumMod val="10000"/>
                  </a:schemeClr>
                </a:solidFill>
              </a:rPr>
              <a:t>E-mail: 1034434100@qq.com</a:t>
            </a:r>
            <a:endParaRPr lang="zh-CN" altLang="en-US" sz="2400" dirty="0">
              <a:solidFill>
                <a:schemeClr val="accent5">
                  <a:lumMod val="10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a:t>HTTP</a:t>
            </a:r>
            <a:r>
              <a:rPr lang="zh-CN" altLang="en-US" sz="2800"/>
              <a:t>协议特点</a:t>
            </a:r>
            <a:endParaRPr lang="zh-CN" altLang="en-US" sz="2800"/>
          </a:p>
        </p:txBody>
      </p:sp>
      <p:sp>
        <p:nvSpPr>
          <p:cNvPr id="3" name="内容占位符 2"/>
          <p:cNvSpPr>
            <a:spLocks noGrp="1"/>
          </p:cNvSpPr>
          <p:nvPr>
            <p:ph idx="1"/>
          </p:nvPr>
        </p:nvSpPr>
        <p:spPr/>
        <p:txBody>
          <a:bodyPr/>
          <a:lstStyle/>
          <a:p>
            <a:r>
              <a:rPr lang="en-US" altLang="zh-CN" sz="2400"/>
              <a:t>1</a:t>
            </a:r>
            <a:r>
              <a:rPr lang="zh-CN" altLang="en-US" sz="2400"/>
              <a:t>、简单快速</a:t>
            </a:r>
            <a:endParaRPr lang="zh-CN" altLang="en-US" sz="2400"/>
          </a:p>
          <a:p>
            <a:r>
              <a:rPr lang="en-US" altLang="zh-CN" sz="2400"/>
              <a:t>2</a:t>
            </a:r>
            <a:r>
              <a:rPr lang="zh-CN" altLang="en-US" sz="2400"/>
              <a:t>、无连接</a:t>
            </a:r>
            <a:endParaRPr lang="zh-CN" altLang="en-US" sz="2400"/>
          </a:p>
          <a:p>
            <a:r>
              <a:rPr lang="en-US" altLang="zh-CN" sz="2400"/>
              <a:t>3</a:t>
            </a:r>
            <a:r>
              <a:rPr lang="zh-CN" altLang="en-US" sz="2400"/>
              <a:t>、无状态</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732" y="548644"/>
            <a:ext cx="8139178" cy="441964"/>
          </a:xfrm>
        </p:spPr>
        <p:txBody>
          <a:bodyPr>
            <a:noAutofit/>
          </a:bodyPr>
          <a:lstStyle/>
          <a:p>
            <a:r>
              <a:rPr lang="en-US" altLang="zh-CN" sz="2800"/>
              <a:t>HTTPS</a:t>
            </a:r>
            <a:r>
              <a:rPr lang="zh-CN" altLang="en-US" sz="2800"/>
              <a:t>与</a:t>
            </a:r>
            <a:r>
              <a:rPr lang="en-US" altLang="zh-CN" sz="2800"/>
              <a:t>HTTP</a:t>
            </a:r>
            <a:r>
              <a:rPr lang="zh-CN" altLang="en-US" sz="2800"/>
              <a:t>的区别</a:t>
            </a:r>
            <a:endParaRPr lang="zh-CN" altLang="en-US" sz="2800"/>
          </a:p>
        </p:txBody>
      </p:sp>
      <p:sp>
        <p:nvSpPr>
          <p:cNvPr id="3" name="内容占位符 2"/>
          <p:cNvSpPr>
            <a:spLocks noGrp="1"/>
          </p:cNvSpPr>
          <p:nvPr>
            <p:ph idx="1"/>
          </p:nvPr>
        </p:nvSpPr>
        <p:spPr>
          <a:xfrm>
            <a:off x="304800" y="1534795"/>
            <a:ext cx="8535035" cy="4625340"/>
          </a:xfrm>
        </p:spPr>
        <p:txBody>
          <a:bodyPr>
            <a:normAutofit/>
          </a:bodyPr>
          <a:lstStyle/>
          <a:p>
            <a:r>
              <a:rPr lang="zh-CN" altLang="en-US" sz="2400"/>
              <a:t>1、https协议需要到ca申请证书，一般免费证书较少，因而需要一定费用。</a:t>
            </a:r>
            <a:endParaRPr lang="zh-CN" altLang="en-US" sz="2400"/>
          </a:p>
          <a:p>
            <a:r>
              <a:rPr lang="zh-CN" altLang="en-US" sz="2400"/>
              <a:t>2、http是超文本传输协议，信息是明文传输，</a:t>
            </a:r>
            <a:r>
              <a:rPr lang="zh-CN" altLang="en-US" sz="2400">
                <a:sym typeface="+mn-ea"/>
              </a:rPr>
              <a:t>HTTPS协议是由SSL+HTTP协议构建的可进行加密传输、身份认证的网络协议，比http协议安全。</a:t>
            </a:r>
            <a:endParaRPr lang="zh-CN" altLang="en-US" sz="2400"/>
          </a:p>
          <a:p>
            <a:r>
              <a:rPr lang="zh-CN" altLang="en-US" sz="2400"/>
              <a:t>3、http和https使用的是完全不同的连接方式，用的端口也不一样，前者是80，后者是443。</a:t>
            </a:r>
            <a:endParaRPr lang="zh-CN" altLang="en-US" sz="2400"/>
          </a:p>
          <a:p>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b="1" dirty="0"/>
              <a:t>几个重要概念：</a:t>
            </a:r>
            <a:endParaRPr lang="en-US" altLang="zh-CN" sz="2400" b="1" dirty="0"/>
          </a:p>
          <a:p>
            <a:pPr lvl="1"/>
            <a:r>
              <a:rPr lang="zh-CN" altLang="en-US" sz="2400" dirty="0"/>
              <a:t>超文本（</a:t>
            </a:r>
            <a:r>
              <a:rPr lang="en-US" sz="2400" dirty="0"/>
              <a:t>Hyper Text</a:t>
            </a:r>
            <a:r>
              <a:rPr lang="zh-CN" altLang="en-US" sz="2400" dirty="0"/>
              <a:t>）</a:t>
            </a:r>
            <a:endParaRPr lang="en-US" altLang="zh-CN" sz="2400" dirty="0"/>
          </a:p>
          <a:p>
            <a:pPr lvl="1"/>
            <a:r>
              <a:rPr lang="zh-CN" altLang="en-US" sz="2400" dirty="0"/>
              <a:t>超媒体（</a:t>
            </a:r>
            <a:r>
              <a:rPr lang="en-US" sz="2400" dirty="0"/>
              <a:t>Hyper Media</a:t>
            </a:r>
            <a:r>
              <a:rPr lang="zh-CN" altLang="en-US" sz="2400" dirty="0"/>
              <a:t>）</a:t>
            </a:r>
            <a:endParaRPr lang="en-US" altLang="zh-CN" sz="2400" dirty="0"/>
          </a:p>
          <a:p>
            <a:pPr lvl="1"/>
            <a:r>
              <a:rPr lang="zh-CN" altLang="en-US" sz="2400" dirty="0"/>
              <a:t>万维网（</a:t>
            </a:r>
            <a:r>
              <a:rPr lang="en-US" sz="2400" dirty="0"/>
              <a:t>Wide World Web</a:t>
            </a:r>
            <a:r>
              <a:rPr lang="zh-CN" altLang="en-US" sz="2400" dirty="0"/>
              <a:t>，</a:t>
            </a:r>
            <a:r>
              <a:rPr lang="en-US" sz="2400" dirty="0"/>
              <a:t>WWW</a:t>
            </a:r>
            <a:r>
              <a:rPr lang="zh-CN" altLang="en-US" sz="2400" dirty="0"/>
              <a:t>）</a:t>
            </a:r>
            <a:endParaRPr lang="en-US" altLang="zh-CN" sz="2400" dirty="0"/>
          </a:p>
          <a:p>
            <a:pPr lvl="1"/>
            <a:r>
              <a:rPr lang="zh-CN" altLang="en-US" sz="2400" dirty="0"/>
              <a:t>超文本传输协议（</a:t>
            </a:r>
            <a:r>
              <a:rPr lang="en-US" sz="2400" dirty="0"/>
              <a:t> Hyper Text Transfer Protocol</a:t>
            </a:r>
            <a:r>
              <a:rPr lang="zh-CN" altLang="en-US" sz="2400" dirty="0"/>
              <a:t>，</a:t>
            </a:r>
            <a:r>
              <a:rPr lang="en-US" sz="2400" dirty="0"/>
              <a:t>HTTP </a:t>
            </a:r>
            <a:r>
              <a:rPr lang="zh-CN" altLang="en-US" sz="2400" dirty="0"/>
              <a:t>）</a:t>
            </a:r>
            <a:endParaRPr lang="en-US" altLang="zh-CN" sz="2400" dirty="0"/>
          </a:p>
          <a:p>
            <a:pPr lvl="1"/>
            <a:r>
              <a:rPr lang="zh-CN" altLang="en-US" sz="2400" dirty="0"/>
              <a:t>超文本标记语言（</a:t>
            </a:r>
            <a:r>
              <a:rPr lang="en-US" sz="2400" dirty="0"/>
              <a:t>Hyper Text Markup Language</a:t>
            </a:r>
            <a:r>
              <a:rPr lang="zh-CN" altLang="en-US" sz="2400" dirty="0"/>
              <a:t>，</a:t>
            </a:r>
            <a:r>
              <a:rPr lang="en-US" sz="2400" dirty="0"/>
              <a:t>HTML</a:t>
            </a:r>
            <a:r>
              <a:rPr lang="zh-CN" altLang="en-US" sz="2400" dirty="0"/>
              <a:t>）</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12" y="1209044"/>
            <a:ext cx="8139178" cy="441964"/>
          </a:xfrm>
        </p:spPr>
        <p:txBody>
          <a:bodyPr>
            <a:noAutofit/>
          </a:bodyPr>
          <a:lstStyle/>
          <a:p>
            <a:r>
              <a:rPr lang="en-US" altLang="zh-CN" sz="3600"/>
              <a:t>Tomcat</a:t>
            </a:r>
            <a:endParaRPr lang="en-US" altLang="zh-CN" sz="3600"/>
          </a:p>
        </p:txBody>
      </p:sp>
      <p:pic>
        <p:nvPicPr>
          <p:cNvPr id="4" name="内容占位符 3"/>
          <p:cNvPicPr>
            <a:picLocks noGrp="1" noChangeAspect="1"/>
          </p:cNvPicPr>
          <p:nvPr>
            <p:ph idx="1"/>
          </p:nvPr>
        </p:nvPicPr>
        <p:blipFill>
          <a:blip r:embed="rId1"/>
          <a:stretch>
            <a:fillRect/>
          </a:stretch>
        </p:blipFill>
        <p:spPr>
          <a:xfrm>
            <a:off x="1426845" y="2203450"/>
            <a:ext cx="6290310" cy="3145155"/>
          </a:xfrm>
          <a:prstGeom prst="rect">
            <a:avLst/>
          </a:prstGeom>
        </p:spPr>
      </p:pic>
      <p:sp>
        <p:nvSpPr>
          <p:cNvPr id="3" name="标题 1"/>
          <p:cNvSpPr>
            <a:spLocks noGrp="1"/>
          </p:cNvSpPr>
          <p:nvPr/>
        </p:nvSpPr>
        <p:spPr>
          <a:xfrm>
            <a:off x="395732" y="548644"/>
            <a:ext cx="8139178" cy="441964"/>
          </a:xfrm>
          <a:prstGeom prst="rect">
            <a:avLst/>
          </a:prstGeom>
          <a:noFill/>
          <a:ln>
            <a:noFill/>
          </a:ln>
          <a:effectLst/>
        </p:spPr>
        <p:txBody>
          <a:bodyPr vert="horz" wrap="square" lIns="92075" tIns="46038" rIns="92075" bIns="46038" numCol="1" anchor="b" anchorCtr="0" compatLnSpc="1">
            <a:noAutofit/>
          </a:bodyPr>
          <a:lst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2pPr>
            <a:lvl3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3pPr>
            <a:lvl4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4pPr>
            <a:lvl5pPr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5pPr>
            <a:lvl6pPr marL="4572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6pPr>
            <a:lvl7pPr marL="9144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7pPr>
            <a:lvl8pPr marL="13716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8pPr>
            <a:lvl9pPr marL="1828800" algn="ctr" rtl="0" eaLnBrk="0" fontAlgn="base" hangingPunct="0">
              <a:spcBef>
                <a:spcPct val="0"/>
              </a:spcBef>
              <a:spcAft>
                <a:spcPct val="0"/>
              </a:spcAft>
              <a:defRPr sz="3600" b="1">
                <a:solidFill>
                  <a:schemeClr val="bg1"/>
                </a:solidFill>
                <a:latin typeface="黑体" panose="02010609060101010101" charset="-122"/>
                <a:ea typeface="黑体" panose="02010609060101010101" charset="-122"/>
              </a:defRPr>
            </a:lvl9pPr>
          </a:lstStyle>
          <a:p>
            <a:r>
              <a:rPr lang="zh-CN" altLang="en-US" sz="2800"/>
              <a:t>常用</a:t>
            </a:r>
            <a:r>
              <a:rPr lang="zh-CN" altLang="en-US" sz="2800"/>
              <a:t>软件</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3507" y="662309"/>
            <a:ext cx="8139178" cy="441964"/>
          </a:xfrm>
        </p:spPr>
        <p:txBody>
          <a:bodyPr>
            <a:noAutofit/>
          </a:bodyPr>
          <a:lstStyle/>
          <a:p>
            <a:r>
              <a:rPr lang="en-US" altLang="zh-CN" sz="3600"/>
              <a:t>Eclipse</a:t>
            </a:r>
            <a:endParaRPr lang="en-US" altLang="zh-CN" sz="3600"/>
          </a:p>
        </p:txBody>
      </p:sp>
      <p:pic>
        <p:nvPicPr>
          <p:cNvPr id="5" name="图片 4"/>
          <p:cNvPicPr>
            <a:picLocks noChangeAspect="1"/>
          </p:cNvPicPr>
          <p:nvPr/>
        </p:nvPicPr>
        <p:blipFill>
          <a:blip r:embed="rId1"/>
          <a:stretch>
            <a:fillRect/>
          </a:stretch>
        </p:blipFill>
        <p:spPr>
          <a:xfrm>
            <a:off x="2771140" y="1802765"/>
            <a:ext cx="2787015" cy="27870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12" y="1209044"/>
            <a:ext cx="8139178" cy="441964"/>
          </a:xfrm>
        </p:spPr>
        <p:txBody>
          <a:bodyPr>
            <a:noAutofit/>
          </a:bodyPr>
          <a:lstStyle/>
          <a:p>
            <a:r>
              <a:rPr sz="3600"/>
              <a:t>其他</a:t>
            </a:r>
            <a:r>
              <a:rPr lang="en-US" altLang="zh-CN" sz="3600"/>
              <a:t>IDE</a:t>
            </a:r>
            <a:endParaRPr lang="en-US" altLang="zh-CN" sz="3600"/>
          </a:p>
        </p:txBody>
      </p:sp>
      <p:pic>
        <p:nvPicPr>
          <p:cNvPr id="4" name="内容占位符 3"/>
          <p:cNvPicPr>
            <a:picLocks noGrp="1" noChangeAspect="1"/>
          </p:cNvPicPr>
          <p:nvPr/>
        </p:nvPicPr>
        <p:blipFill>
          <a:blip r:embed="rId1"/>
          <a:stretch>
            <a:fillRect/>
          </a:stretch>
        </p:blipFill>
        <p:spPr>
          <a:xfrm>
            <a:off x="4755515" y="2123440"/>
            <a:ext cx="3642995" cy="3108325"/>
          </a:xfrm>
          <a:prstGeom prst="rect">
            <a:avLst/>
          </a:prstGeom>
        </p:spPr>
      </p:pic>
      <p:pic>
        <p:nvPicPr>
          <p:cNvPr id="6" name="图片 5"/>
          <p:cNvPicPr>
            <a:picLocks noChangeAspect="1"/>
          </p:cNvPicPr>
          <p:nvPr/>
        </p:nvPicPr>
        <p:blipFill>
          <a:blip r:embed="rId2"/>
          <a:stretch>
            <a:fillRect/>
          </a:stretch>
        </p:blipFill>
        <p:spPr>
          <a:xfrm>
            <a:off x="732790" y="2159635"/>
            <a:ext cx="3200400" cy="1381125"/>
          </a:xfrm>
          <a:prstGeom prst="rect">
            <a:avLst/>
          </a:prstGeom>
        </p:spPr>
      </p:pic>
      <p:pic>
        <p:nvPicPr>
          <p:cNvPr id="7" name="图片 6"/>
          <p:cNvPicPr>
            <a:picLocks noChangeAspect="1"/>
          </p:cNvPicPr>
          <p:nvPr/>
        </p:nvPicPr>
        <p:blipFill>
          <a:blip r:embed="rId3"/>
          <a:stretch>
            <a:fillRect/>
          </a:stretch>
        </p:blipFill>
        <p:spPr>
          <a:xfrm>
            <a:off x="1091565" y="4197985"/>
            <a:ext cx="2662555" cy="9563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12" y="1209044"/>
            <a:ext cx="8139178" cy="441964"/>
          </a:xfrm>
        </p:spPr>
        <p:txBody>
          <a:bodyPr>
            <a:noAutofit/>
          </a:bodyPr>
          <a:lstStyle/>
          <a:p>
            <a:r>
              <a:rPr lang="en-US" altLang="zh-CN" sz="3600"/>
              <a:t>MySQL</a:t>
            </a:r>
            <a:endParaRPr lang="en-US" altLang="zh-CN" sz="3600"/>
          </a:p>
        </p:txBody>
      </p:sp>
      <p:pic>
        <p:nvPicPr>
          <p:cNvPr id="4" name="内容占位符 3"/>
          <p:cNvPicPr>
            <a:picLocks noGrp="1" noChangeAspect="1"/>
          </p:cNvPicPr>
          <p:nvPr>
            <p:ph idx="1"/>
          </p:nvPr>
        </p:nvPicPr>
        <p:blipFill>
          <a:blip r:embed="rId1"/>
          <a:stretch>
            <a:fillRect/>
          </a:stretch>
        </p:blipFill>
        <p:spPr>
          <a:xfrm>
            <a:off x="1575435" y="1810385"/>
            <a:ext cx="5993765" cy="4495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9020" y="1343660"/>
            <a:ext cx="5261610" cy="441960"/>
          </a:xfrm>
        </p:spPr>
        <p:txBody>
          <a:bodyPr>
            <a:noAutofit/>
          </a:bodyPr>
          <a:lstStyle/>
          <a:p>
            <a:r>
              <a:rPr lang="en-US" altLang="zh-CN" sz="3600"/>
              <a:t>Navicat For Mysql</a:t>
            </a:r>
            <a:endParaRPr lang="en-US" altLang="zh-CN" sz="3600"/>
          </a:p>
        </p:txBody>
      </p:sp>
      <p:pic>
        <p:nvPicPr>
          <p:cNvPr id="4" name="内容占位符 3"/>
          <p:cNvPicPr>
            <a:picLocks noGrp="1" noChangeAspect="1"/>
          </p:cNvPicPr>
          <p:nvPr>
            <p:ph idx="1"/>
          </p:nvPr>
        </p:nvPicPr>
        <p:blipFill>
          <a:blip r:embed="rId1"/>
          <a:stretch>
            <a:fillRect/>
          </a:stretch>
        </p:blipFill>
        <p:spPr>
          <a:xfrm>
            <a:off x="3476625" y="2144395"/>
            <a:ext cx="2535555" cy="25685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sz="quarter" idx="1"/>
          </p:nvPr>
        </p:nvSpPr>
        <p:spPr>
          <a:xfrm>
            <a:off x="179512" y="1772816"/>
            <a:ext cx="4608512" cy="4248472"/>
          </a:xfrm>
        </p:spPr>
        <p:txBody>
          <a:bodyPr/>
          <a:lstStyle/>
          <a:p>
            <a:endParaRPr lang="en-US" altLang="zh-CN" dirty="0">
              <a:solidFill>
                <a:schemeClr val="bg2"/>
              </a:solidFill>
            </a:endParaRPr>
          </a:p>
          <a:p>
            <a:r>
              <a:rPr lang="en-US" altLang="zh-CN" sz="2400" dirty="0">
                <a:solidFill>
                  <a:schemeClr val="bg2"/>
                </a:solidFill>
              </a:rPr>
              <a:t>《</a:t>
            </a:r>
            <a:r>
              <a:rPr lang="zh-CN" altLang="en-US" sz="2400" dirty="0">
                <a:solidFill>
                  <a:schemeClr val="bg2"/>
                </a:solidFill>
              </a:rPr>
              <a:t>中间件技术基础与</a:t>
            </a:r>
            <a:r>
              <a:rPr lang="en-US" altLang="zh-CN" sz="2400" dirty="0">
                <a:solidFill>
                  <a:schemeClr val="bg2"/>
                </a:solidFill>
              </a:rPr>
              <a:t>Java</a:t>
            </a:r>
            <a:r>
              <a:rPr lang="zh-CN" altLang="en-US" sz="2400" dirty="0">
                <a:solidFill>
                  <a:schemeClr val="bg2"/>
                </a:solidFill>
              </a:rPr>
              <a:t>实践</a:t>
            </a:r>
            <a:r>
              <a:rPr lang="en-US" altLang="zh-CN" sz="2400" dirty="0">
                <a:solidFill>
                  <a:schemeClr val="bg2"/>
                </a:solidFill>
              </a:rPr>
              <a:t>》</a:t>
            </a:r>
            <a:endParaRPr lang="en-US" altLang="zh-CN" sz="2400" dirty="0">
              <a:solidFill>
                <a:schemeClr val="bg2"/>
              </a:solidFill>
            </a:endParaRPr>
          </a:p>
          <a:p>
            <a:endParaRPr lang="en-US" altLang="zh-CN" sz="2400" dirty="0">
              <a:solidFill>
                <a:schemeClr val="bg2"/>
              </a:solidFill>
            </a:endParaRPr>
          </a:p>
          <a:p>
            <a:r>
              <a:rPr lang="en-US" altLang="zh-CN" sz="2400" dirty="0">
                <a:solidFill>
                  <a:schemeClr val="bg2"/>
                </a:solidFill>
              </a:rPr>
              <a:t>ISBN:9787302653189</a:t>
            </a:r>
            <a:endParaRPr lang="en-US" altLang="zh-CN" sz="2400" dirty="0">
              <a:solidFill>
                <a:schemeClr val="bg2"/>
              </a:solidFill>
            </a:endParaRPr>
          </a:p>
          <a:p>
            <a:endParaRPr lang="en-US" altLang="zh-CN" sz="2400" dirty="0">
              <a:solidFill>
                <a:schemeClr val="bg2"/>
              </a:solidFill>
            </a:endParaRPr>
          </a:p>
          <a:p>
            <a:r>
              <a:rPr lang="zh-CN" altLang="en-US" sz="2400" dirty="0">
                <a:solidFill>
                  <a:schemeClr val="bg2"/>
                </a:solidFill>
              </a:rPr>
              <a:t>定价：</a:t>
            </a:r>
            <a:r>
              <a:rPr lang="en-US" altLang="zh-CN" sz="2400" dirty="0">
                <a:solidFill>
                  <a:schemeClr val="bg2"/>
                </a:solidFill>
              </a:rPr>
              <a:t>49</a:t>
            </a:r>
            <a:r>
              <a:rPr lang="zh-CN" altLang="en-US" sz="2400" dirty="0">
                <a:solidFill>
                  <a:schemeClr val="bg2"/>
                </a:solidFill>
              </a:rPr>
              <a:t>元</a:t>
            </a:r>
            <a:endParaRPr lang="en-US" altLang="zh-CN" sz="2400" dirty="0">
              <a:solidFill>
                <a:schemeClr val="bg2"/>
              </a:solidFill>
            </a:endParaRPr>
          </a:p>
          <a:p>
            <a:endParaRPr lang="en-US" altLang="zh-CN" sz="2400" dirty="0">
              <a:solidFill>
                <a:schemeClr val="bg2"/>
              </a:solidFill>
            </a:endParaRPr>
          </a:p>
          <a:p>
            <a:r>
              <a:rPr lang="en-US" altLang="zh-CN" sz="2400" dirty="0">
                <a:solidFill>
                  <a:schemeClr val="bg2"/>
                </a:solidFill>
              </a:rPr>
              <a:t>2024</a:t>
            </a:r>
            <a:r>
              <a:rPr lang="zh-CN" altLang="en-US" sz="2400" dirty="0">
                <a:solidFill>
                  <a:schemeClr val="bg2"/>
                </a:solidFill>
              </a:rPr>
              <a:t>年</a:t>
            </a:r>
            <a:r>
              <a:rPr lang="en-US" altLang="zh-CN" sz="2400" dirty="0">
                <a:solidFill>
                  <a:schemeClr val="bg2"/>
                </a:solidFill>
              </a:rPr>
              <a:t>3</a:t>
            </a:r>
            <a:r>
              <a:rPr lang="zh-CN" altLang="en-US" sz="2400" dirty="0">
                <a:solidFill>
                  <a:schemeClr val="bg2"/>
                </a:solidFill>
              </a:rPr>
              <a:t>月出版</a:t>
            </a:r>
            <a:endParaRPr lang="zh-CN" altLang="en-US" sz="2400" dirty="0"/>
          </a:p>
        </p:txBody>
      </p:sp>
      <p:sp>
        <p:nvSpPr>
          <p:cNvPr id="4" name="灯片编号占位符 3"/>
          <p:cNvSpPr>
            <a:spLocks noGrp="1"/>
          </p:cNvSpPr>
          <p:nvPr>
            <p:ph type="sldNum" sz="quarter" idx="10"/>
          </p:nvPr>
        </p:nvSpPr>
        <p:spPr/>
        <p:txBody>
          <a:bodyPr/>
          <a:lstStyle/>
          <a:p>
            <a:pPr>
              <a:defRPr/>
            </a:pPr>
            <a:fld id="{AE2C5D09-FE6F-EB49-9AED-14F1700A6EAD}" type="slidenum">
              <a:rPr lang="zh-CN" altLang="en-GB" smtClean="0"/>
            </a:fld>
            <a:endParaRPr lang="en-GB" altLang="zh-CN"/>
          </a:p>
        </p:txBody>
      </p:sp>
      <p:sp>
        <p:nvSpPr>
          <p:cNvPr id="5" name="文本框 5"/>
          <p:cNvSpPr txBox="1"/>
          <p:nvPr/>
        </p:nvSpPr>
        <p:spPr>
          <a:xfrm>
            <a:off x="2286000" y="332656"/>
            <a:ext cx="4572000" cy="738664"/>
          </a:xfrm>
          <a:prstGeom prst="rect">
            <a:avLst/>
          </a:prstGeom>
          <a:noFill/>
        </p:spPr>
        <p:txBody>
          <a:bodyPr wrap="square">
            <a:spAutoFit/>
          </a:bodyPr>
          <a:lstStyle/>
          <a:p>
            <a:pPr algn="ctr"/>
            <a:r>
              <a:rPr lang="zh-CN" altLang="en-US" sz="1800" b="0" dirty="0">
                <a:solidFill>
                  <a:schemeClr val="bg2"/>
                </a:solidFill>
              </a:rPr>
              <a:t>中间件技术基础与</a:t>
            </a:r>
            <a:r>
              <a:rPr lang="en-US" altLang="zh-CN" sz="1800" b="0" dirty="0">
                <a:solidFill>
                  <a:schemeClr val="bg2"/>
                </a:solidFill>
              </a:rPr>
              <a:t>Java</a:t>
            </a:r>
            <a:r>
              <a:rPr lang="zh-CN" altLang="en-US" sz="1800" b="0" dirty="0">
                <a:solidFill>
                  <a:schemeClr val="bg2"/>
                </a:solidFill>
              </a:rPr>
              <a:t>实践</a:t>
            </a:r>
            <a:br>
              <a:rPr lang="zh-CN" altLang="en-US" sz="2000" dirty="0">
                <a:solidFill>
                  <a:schemeClr val="bg2"/>
                </a:solidFill>
              </a:rPr>
            </a:br>
            <a:r>
              <a:rPr lang="zh-CN" altLang="en-US" sz="2000" dirty="0">
                <a:solidFill>
                  <a:schemeClr val="bg2"/>
                </a:solidFill>
              </a:rPr>
              <a:t> </a:t>
            </a:r>
            <a:r>
              <a:rPr lang="en-US" altLang="zh-CN" b="0" dirty="0">
                <a:solidFill>
                  <a:schemeClr val="bg2"/>
                </a:solidFill>
                <a:latin typeface="Arial Black" panose="020B0A04020102020204" charset="0"/>
                <a:ea typeface="PMingLiU" charset="0"/>
              </a:rPr>
              <a:t>Middleware Technology</a:t>
            </a:r>
            <a:endParaRPr lang="zh-CN" altLang="en-US" dirty="0">
              <a:solidFill>
                <a:schemeClr val="bg2"/>
              </a:solidFill>
            </a:endParaRPr>
          </a:p>
        </p:txBody>
      </p:sp>
      <p:pic>
        <p:nvPicPr>
          <p:cNvPr id="1026" name="Picture 2" descr="D:\已出版图书\2024\赖永炫_中间件技术\BANNER-中间件技术基础与Java实践\主海报790-中间件技术基础与Java实践.jpg"/>
          <p:cNvPicPr>
            <a:picLocks noChangeAspect="1" noChangeArrowheads="1"/>
          </p:cNvPicPr>
          <p:nvPr/>
        </p:nvPicPr>
        <p:blipFill>
          <a:blip r:embed="rId1"/>
          <a:srcRect/>
          <a:stretch>
            <a:fillRect/>
          </a:stretch>
        </p:blipFill>
        <p:spPr bwMode="auto">
          <a:xfrm>
            <a:off x="4787900" y="1700530"/>
            <a:ext cx="3908425" cy="43561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其它参考</a:t>
            </a:r>
            <a:r>
              <a:rPr lang="zh-CN" altLang="en-US"/>
              <a:t>书目</a:t>
            </a:r>
            <a:endParaRPr lang="zh-CN" altLang="en-US"/>
          </a:p>
        </p:txBody>
      </p:sp>
      <p:sp>
        <p:nvSpPr>
          <p:cNvPr id="3" name="内容占位符 2"/>
          <p:cNvSpPr>
            <a:spLocks noGrp="1"/>
          </p:cNvSpPr>
          <p:nvPr>
            <p:ph idx="1"/>
          </p:nvPr>
        </p:nvSpPr>
        <p:spPr>
          <a:xfrm>
            <a:off x="395605" y="1268730"/>
            <a:ext cx="4247515" cy="4522470"/>
          </a:xfrm>
        </p:spPr>
        <p:txBody>
          <a:bodyPr/>
          <a:p>
            <a:r>
              <a:rPr lang="en-US" altLang="zh-CN"/>
              <a:t>java EE(SSM)</a:t>
            </a:r>
            <a:r>
              <a:rPr lang="zh-CN" altLang="en-US"/>
              <a:t>企业应用</a:t>
            </a:r>
            <a:r>
              <a:rPr lang="zh-CN" altLang="en-US"/>
              <a:t>实战</a:t>
            </a:r>
            <a:endParaRPr lang="zh-CN" altLang="en-US"/>
          </a:p>
          <a:p>
            <a:r>
              <a:rPr lang="zh-CN" altLang="en-US"/>
              <a:t>分布式中间件</a:t>
            </a:r>
            <a:r>
              <a:rPr lang="zh-CN" altLang="en-US"/>
              <a:t>技术实战</a:t>
            </a:r>
            <a:endParaRPr lang="zh-CN" altLang="en-US"/>
          </a:p>
          <a:p>
            <a:r>
              <a:rPr lang="en-US" altLang="zh-CN"/>
              <a:t>Java</a:t>
            </a:r>
            <a:r>
              <a:rPr lang="zh-CN" altLang="en-US"/>
              <a:t>分布式中间件</a:t>
            </a:r>
            <a:r>
              <a:rPr lang="zh-CN" altLang="en-US"/>
              <a:t>开发实战</a:t>
            </a:r>
            <a:endParaRPr lang="zh-CN" altLang="en-US"/>
          </a:p>
        </p:txBody>
      </p:sp>
      <p:sp>
        <p:nvSpPr>
          <p:cNvPr id="4" name="灯片编号占位符 3"/>
          <p:cNvSpPr>
            <a:spLocks noGrp="1"/>
          </p:cNvSpPr>
          <p:nvPr>
            <p:ph type="sldNum" sz="quarter" idx="10"/>
          </p:nvPr>
        </p:nvSpPr>
        <p:spPr/>
        <p:txBody>
          <a:bodyPr/>
          <a:p>
            <a:pPr>
              <a:defRPr/>
            </a:pPr>
            <a:fld id="{688DD166-6A51-FB46-8061-6090DD3FD59C}" type="slidenum">
              <a:rPr lang="zh-CN" altLang="en-GB"/>
            </a:fld>
            <a:endParaRPr lang="en-GB" altLang="zh-CN"/>
          </a:p>
        </p:txBody>
      </p:sp>
      <p:pic>
        <p:nvPicPr>
          <p:cNvPr id="5" name="图片 4"/>
          <p:cNvPicPr/>
          <p:nvPr/>
        </p:nvPicPr>
        <p:blipFill>
          <a:blip r:embed="rId1"/>
          <a:srcRect l="18120" t="4481" r="12574" b="9426"/>
        </p:blipFill>
        <p:spPr>
          <a:xfrm>
            <a:off x="4643755" y="1196975"/>
            <a:ext cx="2301875" cy="3753485"/>
          </a:xfrm>
          <a:prstGeom prst="rect">
            <a:avLst/>
          </a:prstGeom>
        </p:spPr>
      </p:pic>
      <p:pic>
        <p:nvPicPr>
          <p:cNvPr id="6" name="图片 5"/>
          <p:cNvPicPr/>
          <p:nvPr/>
        </p:nvPicPr>
        <p:blipFill>
          <a:blip r:embed="rId2"/>
          <a:srcRect l="10778" t="1333" r="9426" b="1019"/>
        </p:blipFill>
        <p:spPr>
          <a:xfrm>
            <a:off x="6372225" y="1412875"/>
            <a:ext cx="2454910" cy="4105910"/>
          </a:xfrm>
          <a:prstGeom prst="rect">
            <a:avLst/>
          </a:prstGeom>
        </p:spPr>
      </p:pic>
      <p:pic>
        <p:nvPicPr>
          <p:cNvPr id="8" name="图片 7"/>
          <p:cNvPicPr>
            <a:picLocks noChangeAspect="1"/>
          </p:cNvPicPr>
          <p:nvPr/>
        </p:nvPicPr>
        <p:blipFill>
          <a:blip r:embed="rId3"/>
          <a:srcRect t="2690" b="1438"/>
          <a:stretch>
            <a:fillRect/>
          </a:stretch>
        </p:blipFill>
        <p:spPr>
          <a:xfrm>
            <a:off x="5507990" y="3501390"/>
            <a:ext cx="2615565" cy="3199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sz="2400">
                <a:sym typeface="+mn-ea"/>
              </a:rPr>
              <a:t>班级群</a:t>
            </a:r>
            <a:r>
              <a:rPr sz="2400">
                <a:sym typeface="+mn-ea"/>
              </a:rPr>
              <a:t>号：</a:t>
            </a:r>
            <a:endParaRPr sz="2400">
              <a:sym typeface="+mn-ea"/>
            </a:endParaRPr>
          </a:p>
          <a:p>
            <a:r>
              <a:rPr sz="2400">
                <a:sym typeface="+mn-ea"/>
              </a:rPr>
              <a:t>资源共享</a:t>
            </a:r>
            <a:endParaRPr lang="zh-CN" altLang="en-US" sz="2400"/>
          </a:p>
          <a:p>
            <a:r>
              <a:rPr sz="2400">
                <a:sym typeface="+mn-ea"/>
              </a:rPr>
              <a:t>签到打卡</a:t>
            </a:r>
            <a:endParaRPr lang="zh-CN" altLang="en-US" sz="2400"/>
          </a:p>
          <a:p>
            <a:r>
              <a:rPr sz="2400">
                <a:sym typeface="+mn-ea"/>
              </a:rPr>
              <a:t>提交作业</a:t>
            </a:r>
            <a:endParaRPr sz="2400">
              <a:sym typeface="+mn-ea"/>
            </a:endParaRPr>
          </a:p>
          <a:p>
            <a:endParaRPr sz="2400">
              <a:sym typeface="+mn-ea"/>
            </a:endParaRPr>
          </a:p>
          <a:p>
            <a:r>
              <a:rPr sz="2400" b="1">
                <a:solidFill>
                  <a:srgbClr val="CC0066"/>
                </a:solidFill>
                <a:latin typeface="楷体_GB2312" pitchFamily="49" charset="-122"/>
                <a:ea typeface="楷体_GB2312" pitchFamily="49" charset="-122"/>
                <a:sym typeface="+mn-ea"/>
              </a:rPr>
              <a:t> 成绩构成：</a:t>
            </a:r>
            <a:r>
              <a:rPr lang="en-US" sz="2400" b="1">
                <a:solidFill>
                  <a:srgbClr val="CC0066"/>
                </a:solidFill>
                <a:latin typeface="楷体_GB2312" pitchFamily="49" charset="-122"/>
                <a:ea typeface="楷体_GB2312" pitchFamily="49" charset="-122"/>
                <a:sym typeface="+mn-ea"/>
              </a:rPr>
              <a:t>  </a:t>
            </a:r>
            <a:r>
              <a:rPr lang="zh-CN" sz="2400" b="1">
                <a:solidFill>
                  <a:schemeClr val="accent5">
                    <a:lumMod val="10000"/>
                  </a:schemeClr>
                </a:solidFill>
                <a:latin typeface="楷体_GB2312" pitchFamily="49" charset="-122"/>
                <a:ea typeface="楷体_GB2312" pitchFamily="49" charset="-122"/>
                <a:sym typeface="+mn-ea"/>
              </a:rPr>
              <a:t>平时</a:t>
            </a:r>
            <a:r>
              <a:rPr lang="en-US" altLang="zh-CN" sz="2400" b="1">
                <a:solidFill>
                  <a:schemeClr val="accent5">
                    <a:lumMod val="10000"/>
                  </a:schemeClr>
                </a:solidFill>
                <a:latin typeface="楷体_GB2312" pitchFamily="49" charset="-122"/>
                <a:ea typeface="楷体_GB2312" pitchFamily="49" charset="-122"/>
                <a:sym typeface="+mn-ea"/>
              </a:rPr>
              <a:t>40%  +  </a:t>
            </a:r>
            <a:r>
              <a:rPr lang="zh-CN" altLang="en-US" sz="2400" b="1">
                <a:solidFill>
                  <a:schemeClr val="accent5">
                    <a:lumMod val="10000"/>
                  </a:schemeClr>
                </a:solidFill>
                <a:latin typeface="楷体_GB2312" pitchFamily="49" charset="-122"/>
                <a:ea typeface="楷体_GB2312" pitchFamily="49" charset="-122"/>
                <a:sym typeface="+mn-ea"/>
              </a:rPr>
              <a:t>期末</a:t>
            </a:r>
            <a:r>
              <a:rPr lang="en-US" altLang="zh-CN" sz="2400" b="1">
                <a:solidFill>
                  <a:schemeClr val="accent5">
                    <a:lumMod val="10000"/>
                  </a:schemeClr>
                </a:solidFill>
                <a:latin typeface="楷体_GB2312" pitchFamily="49" charset="-122"/>
                <a:ea typeface="楷体_GB2312" pitchFamily="49" charset="-122"/>
                <a:sym typeface="+mn-ea"/>
              </a:rPr>
              <a:t>60%</a:t>
            </a:r>
            <a:r>
              <a:rPr sz="2400" b="1">
                <a:solidFill>
                  <a:schemeClr val="tx1"/>
                </a:solidFill>
                <a:latin typeface="楷体_GB2312" pitchFamily="49" charset="-122"/>
                <a:ea typeface="楷体_GB2312" pitchFamily="49" charset="-122"/>
                <a:sym typeface="+mn-ea"/>
              </a:rPr>
              <a:t>40%+期末*60%时40%+期末*60%</a:t>
            </a:r>
            <a:endParaRPr lang="zh-CN" altLang="en-US" sz="2400" b="1" strike="noStrike" noProof="1">
              <a:solidFill>
                <a:schemeClr val="tx1"/>
              </a:solidFill>
              <a:latin typeface="楷体_GB2312" pitchFamily="49" charset="-122"/>
              <a:ea typeface="楷体_GB2312" pitchFamily="49" charset="-122"/>
              <a:cs typeface="+mn-cs"/>
            </a:endParaRPr>
          </a:p>
          <a:p>
            <a:endParaRPr lang="zh-CN" altLang="en-US" sz="2400"/>
          </a:p>
          <a:p>
            <a:endParaRPr lang="zh-CN" altLang="en-US" sz="24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10"/>
          </p:nvPr>
        </p:nvSpPr>
        <p:spPr/>
        <p:txBody>
          <a:bodyPr/>
          <a:lstStyle/>
          <a:p>
            <a:pPr>
              <a:defRPr/>
            </a:pPr>
            <a:fld id="{556BBC14-4057-FA49-ACE5-C56CFB44BC29}" type="slidenum">
              <a:rPr lang="zh-CN" altLang="en-GB"/>
            </a:fld>
            <a:endParaRPr lang="en-GB" altLang="zh-CN"/>
          </a:p>
        </p:txBody>
      </p:sp>
      <p:sp>
        <p:nvSpPr>
          <p:cNvPr id="204802" name="Rectangle 2"/>
          <p:cNvSpPr>
            <a:spLocks noGrp="1" noChangeArrowheads="1"/>
          </p:cNvSpPr>
          <p:nvPr>
            <p:ph type="ctrTitle"/>
          </p:nvPr>
        </p:nvSpPr>
        <p:spPr>
          <a:xfrm>
            <a:off x="685800" y="1772816"/>
            <a:ext cx="7772400" cy="782638"/>
          </a:xfrm>
        </p:spPr>
        <p:txBody>
          <a:bodyPr/>
          <a:lstStyle/>
          <a:p>
            <a:pPr>
              <a:defRPr/>
            </a:pPr>
            <a:br>
              <a:rPr lang="en-US" altLang="zh-CN" sz="4400" dirty="0">
                <a:latin typeface="Arial Black" panose="020B0A04020102020204" charset="0"/>
                <a:ea typeface="PMingLiU" charset="0"/>
              </a:rPr>
            </a:br>
            <a:br>
              <a:rPr lang="en-US" altLang="zh-CN" sz="4400" dirty="0">
                <a:ea typeface="PMingLiU" charset="0"/>
              </a:rPr>
            </a:br>
            <a:r>
              <a:rPr lang="zh-CN" altLang="en-US" sz="4800" dirty="0"/>
              <a:t>第一章</a:t>
            </a:r>
            <a:r>
              <a:rPr lang="zh-CN" altLang="en-US" sz="4800" dirty="0">
                <a:ea typeface="宋体" panose="02010600030101010101" pitchFamily="2" charset="-122"/>
              </a:rPr>
              <a:t>	</a:t>
            </a:r>
            <a:r>
              <a:rPr lang="zh-CN" altLang="en-US" sz="4800" dirty="0"/>
              <a:t>分布式系统概述</a:t>
            </a:r>
            <a:endParaRPr lang="zh-CN" altLang="en-US" sz="4800" dirty="0"/>
          </a:p>
        </p:txBody>
      </p:sp>
      <p:sp>
        <p:nvSpPr>
          <p:cNvPr id="204803" name="Rectangle 3"/>
          <p:cNvSpPr>
            <a:spLocks noGrp="1" noChangeArrowheads="1"/>
          </p:cNvSpPr>
          <p:nvPr>
            <p:ph type="subTitle" idx="1"/>
          </p:nvPr>
        </p:nvSpPr>
        <p:spPr>
          <a:xfrm>
            <a:off x="575469" y="3789363"/>
            <a:ext cx="7993062" cy="2160587"/>
          </a:xfrm>
        </p:spPr>
        <p:txBody>
          <a:bodyPr/>
          <a:lstStyle/>
          <a:p>
            <a:pPr>
              <a:defRPr/>
            </a:pPr>
            <a:r>
              <a:rPr lang="zh-CN" altLang="en-US" sz="1800" b="1" dirty="0"/>
              <a:t>（</a:t>
            </a:r>
            <a:r>
              <a:rPr lang="en-US" altLang="zh-CN" sz="1800" b="1" dirty="0"/>
              <a:t>PPT</a:t>
            </a:r>
            <a:r>
              <a:rPr lang="zh-CN" altLang="en-US" sz="1800" b="1" dirty="0"/>
              <a:t>版本号：</a:t>
            </a:r>
            <a:r>
              <a:rPr lang="en-US" altLang="zh-CN" sz="1800" b="1" dirty="0"/>
              <a:t>2023</a:t>
            </a:r>
            <a:r>
              <a:rPr lang="zh-CN" altLang="en-US" sz="1800" b="1" dirty="0"/>
              <a:t>年</a:t>
            </a:r>
            <a:r>
              <a:rPr lang="en-US" altLang="zh-CN" sz="1800" b="1" dirty="0"/>
              <a:t>12</a:t>
            </a:r>
            <a:r>
              <a:rPr lang="zh-CN" altLang="en-US" sz="1800" b="1" dirty="0"/>
              <a:t>月版本）</a:t>
            </a:r>
            <a:r>
              <a:rPr lang="zh-CN" altLang="en-US" sz="2400" dirty="0"/>
              <a:t> </a:t>
            </a:r>
            <a:endParaRPr lang="en-US" altLang="zh-CN" sz="2400" dirty="0"/>
          </a:p>
          <a:p>
            <a:pPr>
              <a:spcBef>
                <a:spcPct val="50000"/>
              </a:spcBef>
            </a:pPr>
            <a:r>
              <a:rPr lang="zh-CN" altLang="en-US" sz="1800" b="1" dirty="0"/>
              <a:t>李 会 格</a:t>
            </a:r>
            <a:endParaRPr lang="en-US" altLang="zh-CN" sz="1800" b="1" dirty="0"/>
          </a:p>
          <a:p>
            <a:pPr>
              <a:spcBef>
                <a:spcPct val="50000"/>
              </a:spcBef>
            </a:pPr>
            <a:r>
              <a:rPr lang="en-US" altLang="zh-CN" sz="1800" b="1" dirty="0"/>
              <a:t>E-mail: 1034434100@qq.com</a:t>
            </a:r>
            <a:endParaRPr lang="en-US" altLang="zh-CN" sz="1800" b="1" dirty="0"/>
          </a:p>
          <a:p>
            <a:pPr>
              <a:defRPr/>
            </a:pPr>
            <a:endParaRPr lang="en-US" altLang="zh-CN" sz="1800" dirty="0">
              <a:ea typeface="宋体" panose="02010600030101010101" pitchFamily="2" charset="-122"/>
            </a:endParaRPr>
          </a:p>
          <a:p>
            <a:pPr>
              <a:defRPr/>
            </a:pPr>
            <a:endParaRPr lang="en-US" altLang="zh-CN" sz="1800" dirty="0">
              <a:ea typeface="宋体" panose="02010600030101010101" pitchFamily="2" charset="-122"/>
            </a:endParaRPr>
          </a:p>
          <a:p>
            <a:pPr>
              <a:defRPr/>
            </a:pPr>
            <a:endParaRPr lang="zh-CN" altLang="en-US" sz="1800" dirty="0">
              <a:ea typeface="宋体" panose="02010600030101010101" pitchFamily="2" charset="-122"/>
            </a:endParaRPr>
          </a:p>
        </p:txBody>
      </p:sp>
      <p:sp>
        <p:nvSpPr>
          <p:cNvPr id="6" name="文本框 5"/>
          <p:cNvSpPr txBox="1"/>
          <p:nvPr/>
        </p:nvSpPr>
        <p:spPr>
          <a:xfrm>
            <a:off x="2286000" y="332656"/>
            <a:ext cx="4572000" cy="738664"/>
          </a:xfrm>
          <a:prstGeom prst="rect">
            <a:avLst/>
          </a:prstGeom>
          <a:noFill/>
        </p:spPr>
        <p:txBody>
          <a:bodyPr wrap="square">
            <a:spAutoFit/>
          </a:bodyPr>
          <a:lstStyle/>
          <a:p>
            <a:pPr algn="ctr"/>
            <a:r>
              <a:rPr lang="zh-CN" altLang="en-US" sz="1800" b="0" dirty="0">
                <a:solidFill>
                  <a:schemeClr val="bg2"/>
                </a:solidFill>
              </a:rPr>
              <a:t>中间件技术基础与</a:t>
            </a:r>
            <a:r>
              <a:rPr lang="en-US" altLang="zh-CN" sz="1800" b="0" dirty="0">
                <a:solidFill>
                  <a:schemeClr val="bg2"/>
                </a:solidFill>
              </a:rPr>
              <a:t>Java</a:t>
            </a:r>
            <a:r>
              <a:rPr lang="zh-CN" altLang="en-US" sz="1800" b="0" dirty="0">
                <a:solidFill>
                  <a:schemeClr val="bg2"/>
                </a:solidFill>
              </a:rPr>
              <a:t>实践</a:t>
            </a:r>
            <a:br>
              <a:rPr lang="zh-CN" altLang="en-US" sz="2000" dirty="0">
                <a:solidFill>
                  <a:schemeClr val="bg2"/>
                </a:solidFill>
              </a:rPr>
            </a:br>
            <a:r>
              <a:rPr lang="zh-CN" altLang="en-US" sz="2000" dirty="0">
                <a:solidFill>
                  <a:schemeClr val="bg2"/>
                </a:solidFill>
              </a:rPr>
              <a:t> </a:t>
            </a:r>
            <a:r>
              <a:rPr lang="en-US" altLang="zh-CN" b="0" dirty="0">
                <a:solidFill>
                  <a:schemeClr val="bg2"/>
                </a:solidFill>
                <a:latin typeface="Arial Black" panose="020B0A04020102020204" charset="0"/>
                <a:ea typeface="PMingLiU" charset="0"/>
              </a:rPr>
              <a:t>Middleware Technology</a:t>
            </a:r>
            <a:endParaRPr lang="zh-CN" altLang="en-US" dirty="0">
              <a:solidFill>
                <a:schemeClr val="bg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8367712" cy="4522432"/>
          </a:xfrm>
        </p:spPr>
        <p:txBody>
          <a:bodyPr/>
          <a:lstStyle/>
          <a:p>
            <a:pPr>
              <a:lnSpc>
                <a:spcPct val="150000"/>
              </a:lnSpc>
              <a:defRPr/>
            </a:pPr>
            <a:r>
              <a:rPr lang="zh-CN" altLang="en-US" sz="2400" b="1" dirty="0">
                <a:solidFill>
                  <a:srgbClr val="FF0000"/>
                </a:solidFill>
                <a:ea typeface="宋体" panose="02010600030101010101" pitchFamily="2" charset="-122"/>
              </a:rPr>
              <a:t>计算机系统的演化</a:t>
            </a:r>
            <a:endParaRPr lang="en-US" altLang="zh-CN" sz="2400" b="1" dirty="0">
              <a:solidFill>
                <a:srgbClr val="FF0000"/>
              </a:solidFill>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单机分布式系统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中心集群系统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分布式集群系统</a:t>
            </a:r>
            <a:endParaRPr lang="en-US" altLang="zh-CN" sz="20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分布式系统的概念</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分布式系统的应用和意义</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分布式系统的难点和框架</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分布式计算和大数据技术</a:t>
            </a:r>
            <a:endParaRPr lang="en-US" altLang="zh-CN" sz="2400" b="1" dirty="0">
              <a:ea typeface="宋体" panose="02010600030101010101" pitchFamily="2" charset="-122"/>
            </a:endParaRPr>
          </a:p>
          <a:p>
            <a:pPr marL="0" indent="0">
              <a:lnSpc>
                <a:spcPct val="150000"/>
              </a:lnSpc>
              <a:buNone/>
              <a:defRPr/>
            </a:pPr>
            <a:endParaRPr lang="zh-CN" altLang="en-US" sz="2400" b="1"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计算机系统的演化</a:t>
            </a:r>
            <a:endParaRPr lang="zh-CN" altLang="en-US" dirty="0"/>
          </a:p>
        </p:txBody>
      </p:sp>
      <p:sp>
        <p:nvSpPr>
          <p:cNvPr id="3" name="内容占位符 2"/>
          <p:cNvSpPr>
            <a:spLocks noGrp="1"/>
          </p:cNvSpPr>
          <p:nvPr>
            <p:ph idx="1"/>
          </p:nvPr>
        </p:nvSpPr>
        <p:spPr>
          <a:xfrm>
            <a:off x="395288" y="1268769"/>
            <a:ext cx="8367712" cy="1296135"/>
          </a:xfrm>
        </p:spPr>
        <p:txBody>
          <a:bodyPr/>
          <a:lstStyle/>
          <a:p>
            <a:r>
              <a:rPr lang="zh-CN" altLang="en-US" dirty="0"/>
              <a:t>从处理能力在不同计算机的分配上来划分，可将计算机系统可分为：</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grpSp>
        <p:nvGrpSpPr>
          <p:cNvPr id="8" name="组合 7"/>
          <p:cNvGrpSpPr/>
          <p:nvPr/>
        </p:nvGrpSpPr>
        <p:grpSpPr>
          <a:xfrm>
            <a:off x="1835697" y="2896785"/>
            <a:ext cx="5138599" cy="2612510"/>
            <a:chOff x="1546548" y="2924944"/>
            <a:chExt cx="4702609" cy="2612510"/>
          </a:xfrm>
        </p:grpSpPr>
        <p:sp>
          <p:nvSpPr>
            <p:cNvPr id="5" name="文本框 4"/>
            <p:cNvSpPr txBox="1"/>
            <p:nvPr/>
          </p:nvSpPr>
          <p:spPr>
            <a:xfrm>
              <a:off x="1546548" y="3921243"/>
              <a:ext cx="1800200" cy="954107"/>
            </a:xfrm>
            <a:prstGeom prst="rect">
              <a:avLst/>
            </a:prstGeom>
            <a:noFill/>
          </p:spPr>
          <p:txBody>
            <a:bodyPr wrap="square" rtlCol="0">
              <a:spAutoFit/>
            </a:bodyPr>
            <a:lstStyle/>
            <a:p>
              <a:r>
                <a:rPr lang="zh-CN" altLang="en-US" sz="2800" dirty="0">
                  <a:solidFill>
                    <a:srgbClr val="FF0000"/>
                  </a:solidFill>
                </a:rPr>
                <a:t>计算机系统</a:t>
              </a:r>
              <a:endParaRPr lang="zh-CN" altLang="en-US" sz="2800" dirty="0">
                <a:solidFill>
                  <a:srgbClr val="FF0000"/>
                </a:solidFill>
              </a:endParaRPr>
            </a:p>
          </p:txBody>
        </p:sp>
        <p:sp>
          <p:nvSpPr>
            <p:cNvPr id="6" name="文本框 5"/>
            <p:cNvSpPr txBox="1"/>
            <p:nvPr/>
          </p:nvSpPr>
          <p:spPr>
            <a:xfrm>
              <a:off x="3779912" y="2924944"/>
              <a:ext cx="2469245" cy="2612510"/>
            </a:xfrm>
            <a:prstGeom prst="rect">
              <a:avLst/>
            </a:prstGeom>
            <a:noFill/>
          </p:spPr>
          <p:txBody>
            <a:bodyPr wrap="none" rtlCol="0">
              <a:spAutoFit/>
            </a:bodyPr>
            <a:lstStyle/>
            <a:p>
              <a:pPr>
                <a:lnSpc>
                  <a:spcPct val="150000"/>
                </a:lnSpc>
              </a:pPr>
              <a:r>
                <a:rPr lang="zh-CN" altLang="en-US" sz="2800" dirty="0">
                  <a:solidFill>
                    <a:srgbClr val="000000"/>
                  </a:solidFill>
                </a:rPr>
                <a:t>单机系统</a:t>
              </a:r>
              <a:endParaRPr lang="en-US" altLang="zh-CN" sz="2800" dirty="0">
                <a:solidFill>
                  <a:srgbClr val="000000"/>
                </a:solidFill>
              </a:endParaRPr>
            </a:p>
            <a:p>
              <a:pPr>
                <a:lnSpc>
                  <a:spcPct val="150000"/>
                </a:lnSpc>
              </a:pPr>
              <a:r>
                <a:rPr lang="zh-CN" altLang="en-US" sz="2800" dirty="0">
                  <a:solidFill>
                    <a:srgbClr val="000000"/>
                  </a:solidFill>
                </a:rPr>
                <a:t>单机分布式系统</a:t>
              </a:r>
              <a:endParaRPr lang="en-US" altLang="zh-CN" sz="2800" dirty="0">
                <a:solidFill>
                  <a:srgbClr val="000000"/>
                </a:solidFill>
              </a:endParaRPr>
            </a:p>
            <a:p>
              <a:pPr>
                <a:lnSpc>
                  <a:spcPct val="150000"/>
                </a:lnSpc>
              </a:pPr>
              <a:r>
                <a:rPr lang="zh-CN" altLang="en-US" sz="2800" dirty="0">
                  <a:solidFill>
                    <a:srgbClr val="000000"/>
                  </a:solidFill>
                </a:rPr>
                <a:t>中心集群系统</a:t>
              </a:r>
              <a:endParaRPr lang="en-US" altLang="zh-CN" sz="2800" dirty="0">
                <a:solidFill>
                  <a:srgbClr val="000000"/>
                </a:solidFill>
              </a:endParaRPr>
            </a:p>
            <a:p>
              <a:pPr>
                <a:lnSpc>
                  <a:spcPct val="150000"/>
                </a:lnSpc>
              </a:pPr>
              <a:r>
                <a:rPr lang="zh-CN" altLang="en-US" sz="2800" dirty="0">
                  <a:solidFill>
                    <a:srgbClr val="000000"/>
                  </a:solidFill>
                </a:rPr>
                <a:t>分布式集群系统</a:t>
              </a:r>
              <a:endParaRPr lang="zh-CN" altLang="en-US" sz="2800" dirty="0">
                <a:solidFill>
                  <a:srgbClr val="000000"/>
                </a:solidFill>
              </a:endParaRPr>
            </a:p>
          </p:txBody>
        </p:sp>
        <p:sp>
          <p:nvSpPr>
            <p:cNvPr id="7" name="左大括号 6"/>
            <p:cNvSpPr/>
            <p:nvPr/>
          </p:nvSpPr>
          <p:spPr bwMode="auto">
            <a:xfrm>
              <a:off x="3455318" y="3140968"/>
              <a:ext cx="216024" cy="2260407"/>
            </a:xfrm>
            <a:prstGeom prst="leftBrace">
              <a:avLst>
                <a:gd name="adj1" fmla="val 50955"/>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800" b="0" i="0" u="none" strike="noStrike" cap="none" normalizeH="0" baseline="0">
                <a:ln>
                  <a:noFill/>
                </a:ln>
                <a:solidFill>
                  <a:schemeClr val="tx1"/>
                </a:solidFill>
                <a:effectLst/>
                <a:latin typeface="Times New Roman" panose="0202060305040502030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计算机系统的演化</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单机系统</a:t>
            </a:r>
            <a:r>
              <a:rPr lang="zh-CN" altLang="en-US" dirty="0"/>
              <a:t>：在单片机应用系统中只有一个单片机，适合于小规模的单片机应用系统</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522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8624" y="2751132"/>
            <a:ext cx="5495752" cy="3126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计算机系统的演化</a:t>
            </a:r>
            <a:endParaRPr lang="zh-CN" altLang="en-US" dirty="0"/>
          </a:p>
        </p:txBody>
      </p:sp>
      <p:sp>
        <p:nvSpPr>
          <p:cNvPr id="3" name="内容占位符 2"/>
          <p:cNvSpPr>
            <a:spLocks noGrp="1"/>
          </p:cNvSpPr>
          <p:nvPr>
            <p:ph idx="1"/>
          </p:nvPr>
        </p:nvSpPr>
        <p:spPr>
          <a:xfrm>
            <a:off x="395288" y="1066808"/>
            <a:ext cx="8367712" cy="4522432"/>
          </a:xfrm>
        </p:spPr>
        <p:txBody>
          <a:bodyPr/>
          <a:lstStyle/>
          <a:p>
            <a:r>
              <a:rPr lang="zh-CN" altLang="en-US" dirty="0">
                <a:solidFill>
                  <a:srgbClr val="FF0000"/>
                </a:solidFill>
              </a:rPr>
              <a:t>单机分布式系统</a:t>
            </a:r>
            <a:r>
              <a:rPr lang="zh-CN" altLang="en-US" dirty="0"/>
              <a:t>：由多个单机系统组成，应用系统的任务被分散到各微机和单片机上。多机结构又分为多级多机分散控制结构与局部网络结构，多级多机分散控制结构的典型代表是两级分散控制系统</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532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7823" y="3212976"/>
            <a:ext cx="3115377"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计算机系统的演化</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中心集群系统</a:t>
            </a:r>
            <a:r>
              <a:rPr lang="zh-CN" altLang="en-US" dirty="0"/>
              <a:t>：由一台中央服务器和多台节点服务器组成。中央服务器统一进行资源和任务调度，将任务下达给节点服务器；节点服务器执行任务并反馈结果。</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522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2206" y="2946252"/>
            <a:ext cx="3579588" cy="316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计算机系统的演化</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分布式集群系统</a:t>
            </a:r>
            <a:r>
              <a:rPr lang="zh-CN" altLang="en-US" dirty="0"/>
              <a:t>：没有中央服务器和节点服务器之分，所有服务器平等。服务的执行和数据的存储被分散到不同的服务器集群，服务器集群间通过消息传递进行通信和协调。</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532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1839" y="3284985"/>
            <a:ext cx="2968373"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8367712" cy="4522432"/>
          </a:xfrm>
        </p:spPr>
        <p:txBody>
          <a:bodyPr/>
          <a:lstStyle/>
          <a:p>
            <a:pPr>
              <a:lnSpc>
                <a:spcPct val="150000"/>
              </a:lnSpc>
              <a:defRPr/>
            </a:pPr>
            <a:r>
              <a:rPr lang="zh-CN" altLang="en-US" sz="2400" b="1" dirty="0">
                <a:ea typeface="宋体" panose="02010600030101010101" pitchFamily="2" charset="-122"/>
              </a:rPr>
              <a:t>计算机系统的演化</a:t>
            </a:r>
            <a:endParaRPr lang="en-US" altLang="zh-CN" sz="24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单机分布式系统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中心集群系统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分布式集群系统</a:t>
            </a:r>
            <a:endParaRPr lang="en-US" altLang="zh-CN" sz="2000" b="1" dirty="0">
              <a:ea typeface="宋体" panose="02010600030101010101" pitchFamily="2" charset="-122"/>
            </a:endParaRPr>
          </a:p>
          <a:p>
            <a:pPr>
              <a:lnSpc>
                <a:spcPct val="150000"/>
              </a:lnSpc>
              <a:defRPr/>
            </a:pPr>
            <a:r>
              <a:rPr lang="zh-CN" altLang="zh-CN" sz="2400" b="1" dirty="0">
                <a:solidFill>
                  <a:srgbClr val="FF0000"/>
                </a:solidFill>
                <a:ea typeface="宋体" panose="02010600030101010101" pitchFamily="2" charset="-122"/>
              </a:rPr>
              <a:t>分布式系统的概念</a:t>
            </a:r>
            <a:endParaRPr lang="en-US" altLang="zh-CN" sz="2400" b="1" dirty="0">
              <a:solidFill>
                <a:srgbClr val="FF0000"/>
              </a:solidFill>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分布式系统的应用和意义</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分布式系统的难点和框架</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分布式计算和大数据技术</a:t>
            </a:r>
            <a:endParaRPr lang="en-US" altLang="zh-CN" sz="2400" b="1" dirty="0">
              <a:ea typeface="宋体" panose="02010600030101010101" pitchFamily="2" charset="-122"/>
            </a:endParaRPr>
          </a:p>
          <a:p>
            <a:pPr marL="0" indent="0">
              <a:lnSpc>
                <a:spcPct val="150000"/>
              </a:lnSpc>
              <a:buNone/>
              <a:defRPr/>
            </a:pPr>
            <a:endParaRPr lang="zh-CN" altLang="en-US" sz="2400" b="1"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分布式系统的概念</a:t>
            </a:r>
            <a:endParaRPr lang="zh-CN" altLang="en-US" dirty="0"/>
          </a:p>
        </p:txBody>
      </p:sp>
      <p:sp>
        <p:nvSpPr>
          <p:cNvPr id="3" name="内容占位符 2"/>
          <p:cNvSpPr>
            <a:spLocks noGrp="1"/>
          </p:cNvSpPr>
          <p:nvPr>
            <p:ph idx="1"/>
          </p:nvPr>
        </p:nvSpPr>
        <p:spPr>
          <a:xfrm>
            <a:off x="395287" y="1268769"/>
            <a:ext cx="8570913" cy="4522432"/>
          </a:xfrm>
        </p:spPr>
        <p:txBody>
          <a:bodyPr/>
          <a:lstStyle/>
          <a:p>
            <a:r>
              <a:rPr lang="zh-CN" altLang="en-US" dirty="0">
                <a:solidFill>
                  <a:srgbClr val="FF0000"/>
                </a:solidFill>
              </a:rPr>
              <a:t>分布式系统</a:t>
            </a:r>
            <a:r>
              <a:rPr lang="zh-CN" altLang="en-US" dirty="0"/>
              <a:t>（</a:t>
            </a:r>
            <a:r>
              <a:rPr lang="en-US" altLang="zh-CN" dirty="0"/>
              <a:t>Distributed System</a:t>
            </a:r>
            <a:r>
              <a:rPr lang="zh-CN" altLang="en-US" dirty="0"/>
              <a:t>）是独立的计算机的集合，但是对用户来说，系统就像一台计算机一样。</a:t>
            </a:r>
            <a:endParaRPr lang="en-US" altLang="zh-CN" dirty="0"/>
          </a:p>
          <a:p>
            <a:pPr marL="713105">
              <a:buFont typeface="Wingdings" panose="05000000000000000000" pitchFamily="2" charset="2"/>
              <a:buChar char="ü"/>
            </a:pPr>
            <a:r>
              <a:rPr lang="zh-CN" altLang="en-US" sz="2400" dirty="0"/>
              <a:t>从硬件角度来讲，各个计算机都是自治的；</a:t>
            </a:r>
            <a:endParaRPr lang="en-US" altLang="zh-CN" sz="2400" dirty="0"/>
          </a:p>
          <a:p>
            <a:pPr marL="713105">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从软件角度来讲，用户将整个系统看作是一整台计算机。</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a:buFont typeface="Wingdings" panose="05000000000000000000" pitchFamily="2" charset="2"/>
              <a:buChar char="Ø"/>
            </a:pPr>
            <a:endParaRPr lang="en-US" altLang="zh-CN" kern="100" dirty="0">
              <a:effectLst/>
              <a:latin typeface="Calibri" panose="020F0502020204030204" pitchFamily="34" charset="0"/>
              <a:ea typeface="宋体" panose="02010600030101010101" pitchFamily="2" charset="-122"/>
              <a:cs typeface="Times New Roman" panose="02020603050405020304" charset="0"/>
            </a:endParaRPr>
          </a:p>
          <a:p>
            <a:pPr marL="357505">
              <a:buFont typeface="Wingdings" panose="05000000000000000000" pitchFamily="2" charset="2"/>
              <a:buChar char="Ø"/>
            </a:pPr>
            <a:r>
              <a:rPr lang="zh-CN" altLang="zh-CN" kern="100" dirty="0">
                <a:effectLst/>
                <a:latin typeface="Calibri" panose="020F0502020204030204" pitchFamily="34" charset="0"/>
                <a:ea typeface="宋体" panose="02010600030101010101" pitchFamily="2" charset="-122"/>
                <a:cs typeface="Times New Roman" panose="02020603050405020304" charset="0"/>
              </a:rPr>
              <a:t>一个分布式系统中的所有的计算实体都有一个共同目标，例如解决一个需要大量计算的问题。分布式系统的</a:t>
            </a:r>
            <a:r>
              <a:rPr lang="zh-CN" altLang="zh-CN"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目的</a:t>
            </a:r>
            <a:r>
              <a:rPr lang="zh-CN" altLang="zh-CN" kern="100" dirty="0">
                <a:effectLst/>
                <a:latin typeface="Calibri" panose="020F0502020204030204" pitchFamily="34" charset="0"/>
                <a:ea typeface="宋体" panose="02010600030101010101" pitchFamily="2" charset="-122"/>
                <a:cs typeface="Times New Roman" panose="02020603050405020304" charset="0"/>
              </a:rPr>
              <a:t>就是合理调度分享的资源或给用户提供交流服务。</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分布式系统的概念</a:t>
            </a:r>
            <a:endParaRPr lang="zh-CN" altLang="en-US" dirty="0"/>
          </a:p>
        </p:txBody>
      </p:sp>
      <p:sp>
        <p:nvSpPr>
          <p:cNvPr id="3" name="内容占位符 2"/>
          <p:cNvSpPr>
            <a:spLocks noGrp="1"/>
          </p:cNvSpPr>
          <p:nvPr>
            <p:ph idx="1"/>
          </p:nvPr>
        </p:nvSpPr>
        <p:spPr>
          <a:xfrm>
            <a:off x="395288" y="1138816"/>
            <a:ext cx="8367712" cy="4522432"/>
          </a:xfrm>
        </p:spPr>
        <p:txBody>
          <a:bodyPr/>
          <a:lstStyle/>
          <a:p>
            <a:r>
              <a:rPr lang="zh-CN" altLang="en-US" dirty="0"/>
              <a:t>分布式系统有以下</a:t>
            </a:r>
            <a:r>
              <a:rPr lang="zh-CN" altLang="en-US" dirty="0">
                <a:solidFill>
                  <a:srgbClr val="FF0000"/>
                </a:solidFill>
              </a:rPr>
              <a:t>典型特性</a:t>
            </a:r>
            <a:r>
              <a:rPr lang="zh-CN" altLang="en-US" dirty="0"/>
              <a:t>：</a:t>
            </a:r>
            <a:endParaRPr lang="en-US" altLang="zh-CN" dirty="0"/>
          </a:p>
          <a:p>
            <a:pPr marL="827405" indent="-457200">
              <a:buFont typeface="Wingdings" panose="05000000000000000000" pitchFamily="2" charset="2"/>
              <a:buChar char="ü"/>
            </a:pPr>
            <a:r>
              <a:rPr lang="zh-CN" altLang="en-US" sz="2400" dirty="0"/>
              <a:t>系统能够容纳个体计算机返回的错误。</a:t>
            </a:r>
            <a:endParaRPr lang="zh-CN" altLang="en-US" sz="2400" dirty="0"/>
          </a:p>
          <a:p>
            <a:pPr marL="827405" indent="-457200">
              <a:buFont typeface="Wingdings" panose="05000000000000000000" pitchFamily="2" charset="2"/>
              <a:buChar char="ü"/>
            </a:pPr>
            <a:r>
              <a:rPr lang="zh-CN" altLang="en-US" sz="2400" dirty="0"/>
              <a:t>系统的结构（网络拓扑结构、网络延迟、计算机编号等）不能预测，会在运行过程中出现变化。</a:t>
            </a:r>
            <a:endParaRPr lang="zh-CN" altLang="en-US" sz="2400" dirty="0"/>
          </a:p>
          <a:p>
            <a:pPr marL="827405" indent="-457200">
              <a:buFont typeface="Wingdings" panose="05000000000000000000" pitchFamily="2" charset="2"/>
              <a:buChar char="ü"/>
            </a:pPr>
            <a:r>
              <a:rPr lang="zh-CN" altLang="en-US" sz="2400" dirty="0"/>
              <a:t>每台计算机都只能受限制地观察到不完整的系统，有可能每台计算机都只知道受信息的一部分。</a:t>
            </a:r>
            <a:endParaRPr lang="en-US" altLang="zh-CN" sz="2400" dirty="0"/>
          </a:p>
          <a:p>
            <a:pPr marL="370205" indent="0">
              <a:buNone/>
            </a:pPr>
            <a:endParaRPr lang="zh-CN" altLang="en-US" sz="2400" dirty="0"/>
          </a:p>
          <a:p>
            <a:pPr marL="827405" indent="-457200">
              <a:buFont typeface="Wingdings" panose="05000000000000000000" pitchFamily="2" charset="2"/>
              <a:buChar char="ü"/>
            </a:pPr>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542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4005064"/>
            <a:ext cx="5566718"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12" y="403229"/>
            <a:ext cx="8139178" cy="441964"/>
          </a:xfrm>
        </p:spPr>
        <p:txBody>
          <a:bodyPr>
            <a:noAutofit/>
          </a:bodyPr>
          <a:lstStyle/>
          <a:p>
            <a:r>
              <a:rPr lang="zh-CN" altLang="en-US" sz="2800" dirty="0"/>
              <a:t>推荐学习网站</a:t>
            </a:r>
            <a:endParaRPr lang="zh-CN" altLang="en-US" sz="2800" dirty="0"/>
          </a:p>
        </p:txBody>
      </p:sp>
      <p:sp>
        <p:nvSpPr>
          <p:cNvPr id="3" name="内容占位符 2"/>
          <p:cNvSpPr>
            <a:spLocks noGrp="1"/>
          </p:cNvSpPr>
          <p:nvPr>
            <p:ph idx="1"/>
          </p:nvPr>
        </p:nvSpPr>
        <p:spPr/>
        <p:txBody>
          <a:bodyPr/>
          <a:lstStyle/>
          <a:p>
            <a:r>
              <a:rPr lang="zh-CN" altLang="en-US" sz="2400" dirty="0"/>
              <a:t>博客园</a:t>
            </a:r>
            <a:r>
              <a:rPr lang="en-US" altLang="zh-CN" sz="2400" dirty="0">
                <a:hlinkClick r:id="rId1"/>
              </a:rPr>
              <a:t>https://www.cnblogs.com</a:t>
            </a:r>
            <a:endParaRPr lang="en-US" altLang="zh-CN" sz="2400" dirty="0"/>
          </a:p>
          <a:p>
            <a:endParaRPr lang="en-US" altLang="zh-CN" sz="2400" dirty="0"/>
          </a:p>
        </p:txBody>
      </p:sp>
      <p:pic>
        <p:nvPicPr>
          <p:cNvPr id="4" name="图片 3"/>
          <p:cNvPicPr>
            <a:picLocks noChangeAspect="1"/>
          </p:cNvPicPr>
          <p:nvPr/>
        </p:nvPicPr>
        <p:blipFill>
          <a:blip r:embed="rId2"/>
          <a:stretch>
            <a:fillRect/>
          </a:stretch>
        </p:blipFill>
        <p:spPr>
          <a:xfrm>
            <a:off x="1846357" y="1804611"/>
            <a:ext cx="5615008" cy="437836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分布式系统的概念</a:t>
            </a:r>
            <a:endParaRPr lang="zh-CN" altLang="en-US" dirty="0"/>
          </a:p>
        </p:txBody>
      </p:sp>
      <p:sp>
        <p:nvSpPr>
          <p:cNvPr id="3" name="内容占位符 2"/>
          <p:cNvSpPr>
            <a:spLocks noGrp="1"/>
          </p:cNvSpPr>
          <p:nvPr>
            <p:ph idx="1"/>
          </p:nvPr>
        </p:nvSpPr>
        <p:spPr>
          <a:xfrm>
            <a:off x="395288" y="1138816"/>
            <a:ext cx="8367712" cy="4522432"/>
          </a:xfrm>
        </p:spPr>
        <p:txBody>
          <a:bodyPr/>
          <a:lstStyle/>
          <a:p>
            <a:pPr marL="357505" indent="-285750"/>
            <a:r>
              <a:rPr lang="zh-CN" altLang="zh-CN" sz="2400" kern="100" dirty="0">
                <a:effectLst/>
                <a:latin typeface="Calibri" panose="020F0502020204030204" pitchFamily="34" charset="0"/>
                <a:ea typeface="宋体" panose="02010600030101010101" pitchFamily="2" charset="-122"/>
                <a:cs typeface="Times New Roman" panose="02020603050405020304" charset="0"/>
              </a:rPr>
              <a:t>从软件角度来讲，分布式系统是建立在网络之上的，具有高度的内聚性和透明性。</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indent="-285750"/>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indent="-285750"/>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内聚性</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体现为每一个数据库分布节点高度自治，有本地的数据库管理系统。</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indent="-285750"/>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indent="-285750"/>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透明性</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是指每一个数据库分布节点对用户的应用来说都是透明的，用户感觉不到是本地还是远程，也感觉不到数据是分布存储的。</a:t>
            </a:r>
            <a:endParaRPr lang="zh-CN" altLang="en-US" sz="2400" dirty="0"/>
          </a:p>
          <a:p>
            <a:pPr marL="827405" indent="-457200">
              <a:buFont typeface="Wingdings" panose="05000000000000000000" pitchFamily="2" charset="2"/>
              <a:buChar char="ü"/>
            </a:pPr>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268769"/>
            <a:ext cx="8367712" cy="4522432"/>
          </a:xfrm>
        </p:spPr>
        <p:txBody>
          <a:bodyPr/>
          <a:lstStyle/>
          <a:p>
            <a:pPr>
              <a:lnSpc>
                <a:spcPct val="150000"/>
              </a:lnSpc>
              <a:defRPr/>
            </a:pPr>
            <a:r>
              <a:rPr lang="zh-CN" altLang="en-US" sz="2400" b="1" dirty="0">
                <a:ea typeface="宋体" panose="02010600030101010101" pitchFamily="2" charset="-122"/>
              </a:rPr>
              <a:t>计算机系统的演化</a:t>
            </a:r>
            <a:endParaRPr lang="en-US" altLang="zh-CN" sz="24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单机分布式系统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中心集群系统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分布式集群系统</a:t>
            </a:r>
            <a:endParaRPr lang="en-US" altLang="zh-CN" sz="20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分布式系统的概念</a:t>
            </a:r>
            <a:endParaRPr lang="en-US" altLang="zh-CN" sz="2400" b="1" dirty="0">
              <a:ea typeface="宋体" panose="02010600030101010101" pitchFamily="2" charset="-122"/>
            </a:endParaRPr>
          </a:p>
          <a:p>
            <a:pPr>
              <a:lnSpc>
                <a:spcPct val="150000"/>
              </a:lnSpc>
              <a:defRPr/>
            </a:pPr>
            <a:r>
              <a:rPr lang="zh-CN" altLang="zh-CN" sz="2400" b="1" dirty="0">
                <a:solidFill>
                  <a:srgbClr val="FF0000"/>
                </a:solidFill>
                <a:ea typeface="宋体" panose="02010600030101010101" pitchFamily="2" charset="-122"/>
              </a:rPr>
              <a:t>分布式系统的应用和意义</a:t>
            </a:r>
            <a:endParaRPr lang="en-US" altLang="zh-CN" sz="2400" b="1" dirty="0">
              <a:solidFill>
                <a:srgbClr val="FF0000"/>
              </a:solidFill>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分布式系统的难点和框架</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分布式计算和大数据技术</a:t>
            </a:r>
            <a:endParaRPr lang="en-US" altLang="zh-CN" sz="2400" b="1" dirty="0">
              <a:ea typeface="宋体" panose="02010600030101010101" pitchFamily="2" charset="-122"/>
            </a:endParaRPr>
          </a:p>
          <a:p>
            <a:pPr marL="0" indent="0">
              <a:lnSpc>
                <a:spcPct val="150000"/>
              </a:lnSpc>
              <a:buNone/>
              <a:defRPr/>
            </a:pPr>
            <a:endParaRPr lang="zh-CN" altLang="en-US" sz="2400" b="1"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分布式系统的主要应用</a:t>
            </a:r>
            <a:endParaRPr lang="zh-CN" altLang="en-US" dirty="0"/>
          </a:p>
        </p:txBody>
      </p:sp>
      <p:sp>
        <p:nvSpPr>
          <p:cNvPr id="3" name="内容占位符 2"/>
          <p:cNvSpPr>
            <a:spLocks noGrp="1"/>
          </p:cNvSpPr>
          <p:nvPr>
            <p:ph idx="1"/>
          </p:nvPr>
        </p:nvSpPr>
        <p:spPr>
          <a:xfrm>
            <a:off x="395287" y="1268769"/>
            <a:ext cx="8570913" cy="4522432"/>
          </a:xfrm>
        </p:spPr>
        <p:txBody>
          <a:bodyPr/>
          <a:lstStyle/>
          <a:p>
            <a:r>
              <a:rPr lang="zh-CN" altLang="en-US" dirty="0">
                <a:solidFill>
                  <a:srgbClr val="FF0000"/>
                </a:solidFill>
              </a:rPr>
              <a:t>并行和高性能应用</a:t>
            </a:r>
            <a:endParaRPr lang="zh-CN" altLang="en-US" dirty="0">
              <a:solidFill>
                <a:srgbClr val="FF0000"/>
              </a:solidFill>
            </a:endParaRPr>
          </a:p>
          <a:p>
            <a:pPr marL="357505" indent="0">
              <a:buNone/>
            </a:pPr>
            <a:r>
              <a:rPr lang="zh-CN" altLang="en-US" sz="2400" dirty="0"/>
              <a:t>原则上，并行应用也可以在共享存储器多处理机上运行，但共享存储器系统不能很好地扩大规模以包括大量的处理机。高性能计算和通信（</a:t>
            </a:r>
            <a:r>
              <a:rPr lang="en-US" altLang="zh-CN" sz="2400" dirty="0"/>
              <a:t>HPCC</a:t>
            </a:r>
            <a:r>
              <a:rPr lang="zh-CN" altLang="en-US" sz="2400" dirty="0"/>
              <a:t>）应用一般需要一个可伸缩的设计，这种设计取决于分布式处理。</a:t>
            </a:r>
            <a:endParaRPr lang="en-US" altLang="zh-CN" sz="2400" dirty="0"/>
          </a:p>
          <a:p>
            <a:pPr marL="357505" indent="0">
              <a:buNone/>
            </a:pPr>
            <a:endParaRPr lang="zh-CN" altLang="en-US" sz="2400" dirty="0"/>
          </a:p>
          <a:p>
            <a:r>
              <a:rPr lang="zh-CN" altLang="en-US" dirty="0">
                <a:solidFill>
                  <a:srgbClr val="FF0000"/>
                </a:solidFill>
              </a:rPr>
              <a:t>容错应用</a:t>
            </a:r>
            <a:endParaRPr lang="zh-CN" altLang="en-US" dirty="0">
              <a:solidFill>
                <a:srgbClr val="FF0000"/>
              </a:solidFill>
            </a:endParaRPr>
          </a:p>
          <a:p>
            <a:pPr marL="357505" indent="0">
              <a:buNone/>
            </a:pPr>
            <a:r>
              <a:rPr lang="zh-CN" altLang="en-US" sz="2400" dirty="0"/>
              <a:t>因为每个计算机节点是自治的，所以分布式系统更加可靠。一个节点中的软件或硬件故障不影响其他节点的正常功能。</a:t>
            </a:r>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分布式系统的主要应用</a:t>
            </a:r>
            <a:endParaRPr lang="zh-CN" altLang="en-US" dirty="0"/>
          </a:p>
        </p:txBody>
      </p:sp>
      <p:sp>
        <p:nvSpPr>
          <p:cNvPr id="3" name="内容占位符 2"/>
          <p:cNvSpPr>
            <a:spLocks noGrp="1"/>
          </p:cNvSpPr>
          <p:nvPr>
            <p:ph idx="1"/>
          </p:nvPr>
        </p:nvSpPr>
        <p:spPr>
          <a:xfrm>
            <a:off x="395287" y="1268769"/>
            <a:ext cx="8570913" cy="4522432"/>
          </a:xfrm>
        </p:spPr>
        <p:txBody>
          <a:bodyPr/>
          <a:lstStyle/>
          <a:p>
            <a:r>
              <a:rPr lang="zh-CN" altLang="en-US" dirty="0">
                <a:solidFill>
                  <a:srgbClr val="FF0000"/>
                </a:solidFill>
              </a:rPr>
              <a:t>固有的分布式应用</a:t>
            </a:r>
            <a:endParaRPr lang="zh-CN" altLang="en-US" dirty="0">
              <a:solidFill>
                <a:srgbClr val="FF0000"/>
              </a:solidFill>
            </a:endParaRPr>
          </a:p>
          <a:p>
            <a:pPr marL="357505" indent="0">
              <a:buNone/>
            </a:pPr>
            <a:r>
              <a:rPr lang="zh-CN" altLang="en-US" sz="2400" dirty="0"/>
              <a:t>许多应用是固有分布式的。这些应用是突发模式（</a:t>
            </a:r>
            <a:r>
              <a:rPr lang="en-US" altLang="zh-CN" sz="2400" dirty="0"/>
              <a:t>Burst Mode</a:t>
            </a:r>
            <a:r>
              <a:rPr lang="zh-CN" altLang="en-US" sz="2400" dirty="0"/>
              <a:t>）而非批量模式（</a:t>
            </a:r>
            <a:r>
              <a:rPr lang="en-US" altLang="zh-CN" sz="2400" dirty="0"/>
              <a:t>Bulk Mode</a:t>
            </a:r>
            <a:r>
              <a:rPr lang="zh-CN" altLang="en-US" sz="2400" dirty="0"/>
              <a:t>）。这方面的实例有事务处理和</a:t>
            </a:r>
            <a:r>
              <a:rPr lang="en-US" altLang="zh-CN" sz="2400" dirty="0"/>
              <a:t>Internet Java</a:t>
            </a:r>
            <a:r>
              <a:rPr lang="zh-CN" altLang="en-US" sz="2400" dirty="0"/>
              <a:t>程序。这些应用的性能取决于吞吐量（事务响应时间或每秒完成的事务数），而不是一般多处理机所用的执行时间。</a:t>
            </a:r>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分布式系统的意义</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
        <p:nvSpPr>
          <p:cNvPr id="6" name="文本框 5"/>
          <p:cNvSpPr txBox="1"/>
          <p:nvPr/>
        </p:nvSpPr>
        <p:spPr>
          <a:xfrm>
            <a:off x="539552" y="3351659"/>
            <a:ext cx="3096344" cy="523220"/>
          </a:xfrm>
          <a:prstGeom prst="rect">
            <a:avLst/>
          </a:prstGeom>
          <a:noFill/>
        </p:spPr>
        <p:txBody>
          <a:bodyPr wrap="square" rtlCol="0">
            <a:spAutoFit/>
          </a:bodyPr>
          <a:lstStyle/>
          <a:p>
            <a:r>
              <a:rPr lang="zh-CN" altLang="en-US" sz="2800" dirty="0">
                <a:solidFill>
                  <a:srgbClr val="FF0000"/>
                </a:solidFill>
              </a:rPr>
              <a:t>分布式系统的意义</a:t>
            </a:r>
            <a:endParaRPr lang="zh-CN" altLang="en-US" sz="2800" dirty="0">
              <a:solidFill>
                <a:srgbClr val="FF0000"/>
              </a:solidFill>
            </a:endParaRPr>
          </a:p>
        </p:txBody>
      </p:sp>
      <p:sp>
        <p:nvSpPr>
          <p:cNvPr id="7" name="文本框 6"/>
          <p:cNvSpPr txBox="1"/>
          <p:nvPr/>
        </p:nvSpPr>
        <p:spPr>
          <a:xfrm>
            <a:off x="4101727" y="2252617"/>
            <a:ext cx="5042273" cy="2603854"/>
          </a:xfrm>
          <a:prstGeom prst="rect">
            <a:avLst/>
          </a:prstGeom>
          <a:noFill/>
        </p:spPr>
        <p:txBody>
          <a:bodyPr wrap="square" rtlCol="0">
            <a:spAutoFit/>
          </a:bodyPr>
          <a:lstStyle/>
          <a:p>
            <a:pPr>
              <a:lnSpc>
                <a:spcPct val="150000"/>
              </a:lnSpc>
            </a:pPr>
            <a:r>
              <a:rPr lang="zh-CN"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解决单机性能瓶颈的问题</a:t>
            </a:r>
            <a:endParaRPr lang="zh-CN"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zh-CN" altLang="en-US" sz="2800" dirty="0">
                <a:solidFill>
                  <a:srgbClr val="000000"/>
                </a:solidFill>
              </a:rPr>
              <a:t>降低系统整体的成本</a:t>
            </a:r>
            <a:endParaRPr lang="en-US" altLang="zh-CN" sz="2800" dirty="0">
              <a:solidFill>
                <a:srgbClr val="000000"/>
              </a:solidFill>
            </a:endParaRPr>
          </a:p>
          <a:p>
            <a:pPr>
              <a:lnSpc>
                <a:spcPct val="150000"/>
              </a:lnSpc>
            </a:pPr>
            <a:r>
              <a:rPr lang="zh-CN"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提供稳定性和可用性解决方案</a:t>
            </a:r>
            <a:endParaRPr lang="zh-CN"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zh-CN"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加速网络时代的应用开发</a:t>
            </a:r>
            <a:endParaRPr lang="zh-CN"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p:txBody>
      </p:sp>
      <p:sp>
        <p:nvSpPr>
          <p:cNvPr id="8" name="左大括号 7"/>
          <p:cNvSpPr/>
          <p:nvPr/>
        </p:nvSpPr>
        <p:spPr bwMode="auto">
          <a:xfrm>
            <a:off x="3728235" y="2467485"/>
            <a:ext cx="288032" cy="2291567"/>
          </a:xfrm>
          <a:prstGeom prst="leftBrace">
            <a:avLst>
              <a:gd name="adj1" fmla="val 81085"/>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分布式系统的意义</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解决单机性能瓶颈的问题</a:t>
            </a:r>
            <a:endParaRPr lang="en-US" altLang="zh-CN" dirty="0">
              <a:solidFill>
                <a:srgbClr val="FF0000"/>
              </a:solidFill>
            </a:endParaRPr>
          </a:p>
          <a:p>
            <a:pPr marL="357505" indent="0">
              <a:buNone/>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由于技术工艺的原因，</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计算机性能</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在某一时间段内必然存在一个极限和瓶颈。因此，要获得更高的系统性能，分布式系统是一个有效</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且</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唯一的解决方案。分布式的机器集群系统是目前大规模系统和软件平台的根本解决方案。</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357505" indent="0">
              <a:buNone/>
            </a:pP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zh-CN" altLang="zh-CN" dirty="0">
                <a:solidFill>
                  <a:srgbClr val="FF0000"/>
                </a:solidFill>
              </a:rPr>
              <a:t>降低系统整体的成本</a:t>
            </a:r>
            <a:endParaRPr lang="en-US" altLang="zh-CN" dirty="0">
              <a:solidFill>
                <a:srgbClr val="FF0000"/>
              </a:solidFill>
            </a:endParaRPr>
          </a:p>
          <a:p>
            <a:pPr marL="357505" indent="0">
              <a:buNone/>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实践证明，通过在一个系统中集中使用大量的廉价</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CPU</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和小型机，可以得到比单个的大型集中式系统高得多的性价比。此外，渐增式的增长方式也能减低系统的整体成本。</a:t>
            </a:r>
            <a:endParaRPr lang="zh-CN" altLang="en-US" sz="32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分布式系统的意义</a:t>
            </a:r>
            <a:endParaRPr lang="zh-CN" altLang="en-US" dirty="0"/>
          </a:p>
        </p:txBody>
      </p:sp>
      <p:sp>
        <p:nvSpPr>
          <p:cNvPr id="3" name="内容占位符 2"/>
          <p:cNvSpPr>
            <a:spLocks noGrp="1"/>
          </p:cNvSpPr>
          <p:nvPr>
            <p:ph idx="1"/>
          </p:nvPr>
        </p:nvSpPr>
        <p:spPr>
          <a:xfrm>
            <a:off x="395288" y="1268769"/>
            <a:ext cx="8534400" cy="4522432"/>
          </a:xfrm>
        </p:spPr>
        <p:txBody>
          <a:bodyPr/>
          <a:lstStyle/>
          <a:p>
            <a:r>
              <a:rPr lang="zh-CN" altLang="zh-CN" dirty="0">
                <a:solidFill>
                  <a:srgbClr val="FF0000"/>
                </a:solidFill>
              </a:rPr>
              <a:t>提供稳定性和可用性解决方案</a:t>
            </a:r>
            <a:endParaRPr lang="en-US" altLang="zh-CN" dirty="0">
              <a:solidFill>
                <a:srgbClr val="FF0000"/>
              </a:solidFill>
            </a:endParaRPr>
          </a:p>
          <a:p>
            <a:pPr marL="713105" algn="just">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对于集中式系统，如果主机出现故障，整个系统将无法使用。如果提供的服务质量随时间呈现较大的波动性，那么在进行上层应用的设计时会遇上系统不协调，结果不一致等多种问题。</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algn="just">
              <a:buFont typeface="Wingdings" panose="05000000000000000000" pitchFamily="2" charset="2"/>
              <a:buChar char="ü"/>
            </a:pP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algn="just">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系统把工作负载分散到众多的机器上，单个故障最多只会使一台机器停机，而其它机器不会受任何影响。对于关键性的应用，如核反应堆或飞机控制系统，采用分布式系统来实现主要是考虑到它可以获得高可靠性。</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分布式系统的意义</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加速网络时代的应用开发</a:t>
            </a:r>
            <a:endParaRPr lang="zh-CN" altLang="zh-CN" dirty="0">
              <a:solidFill>
                <a:srgbClr val="FF0000"/>
              </a:solidFill>
            </a:endParaRPr>
          </a:p>
          <a:p>
            <a:pPr marL="700405" algn="just">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在网络时代，分布式应用的需求客观存在，且层出不穷。比如连锁超市</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需要建立</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商业分布式系统</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大型的网络游戏</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需要处理</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成千上万</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的请求。可利用“分而治之”原则将大量服务请求进行适当的划分。</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00405" algn="just">
              <a:buFont typeface="Wingdings" panose="05000000000000000000" pitchFamily="2" charset="2"/>
              <a:buChar char="ü"/>
            </a:pP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00405" algn="just">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分布式系统的分布性特征对用户来说是看不见的</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，开发者可以聚焦于系统的应用逻辑和核心流程，</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降低</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了</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网络大型系统的开发难度，加速网络时代</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的</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应用开发</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分布式系统的意义</a:t>
            </a:r>
            <a:endParaRPr lang="zh-CN" altLang="en-US" dirty="0"/>
          </a:p>
        </p:txBody>
      </p:sp>
      <p:sp>
        <p:nvSpPr>
          <p:cNvPr id="3" name="内容占位符 2"/>
          <p:cNvSpPr>
            <a:spLocks noGrp="1"/>
          </p:cNvSpPr>
          <p:nvPr>
            <p:ph idx="1"/>
          </p:nvPr>
        </p:nvSpPr>
        <p:spPr/>
        <p:txBody>
          <a:bodyPr/>
          <a:lstStyle/>
          <a:p>
            <a:r>
              <a:rPr lang="zh-CN" altLang="en-US" dirty="0"/>
              <a:t>综合起来，同集中式系统相比较，分布式系统具有以下的优点：</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graphicFrame>
        <p:nvGraphicFramePr>
          <p:cNvPr id="8" name="表格 7"/>
          <p:cNvGraphicFramePr>
            <a:graphicFrameLocks noGrp="1"/>
          </p:cNvGraphicFramePr>
          <p:nvPr/>
        </p:nvGraphicFramePr>
        <p:xfrm>
          <a:off x="1187624" y="2584972"/>
          <a:ext cx="6768752" cy="3538110"/>
        </p:xfrm>
        <a:graphic>
          <a:graphicData uri="http://schemas.openxmlformats.org/drawingml/2006/table">
            <a:tbl>
              <a:tblPr/>
              <a:tblGrid>
                <a:gridCol w="1722329"/>
                <a:gridCol w="5046423"/>
              </a:tblGrid>
              <a:tr h="475792">
                <a:tc>
                  <a:txBody>
                    <a:bodyPr/>
                    <a:lstStyle/>
                    <a:p>
                      <a:pPr marL="0" indent="0" algn="ctr"/>
                      <a:r>
                        <a:rPr lang="zh-CN" sz="1800" b="1" kern="100" dirty="0">
                          <a:solidFill>
                            <a:srgbClr val="000000"/>
                          </a:solidFill>
                          <a:effectLst/>
                        </a:rPr>
                        <a:t>项</a:t>
                      </a:r>
                      <a:r>
                        <a:rPr lang="en-US" sz="1800" b="1" kern="100" dirty="0">
                          <a:solidFill>
                            <a:srgbClr val="000000"/>
                          </a:solidFill>
                          <a:effectLst/>
                        </a:rPr>
                        <a:t>目</a:t>
                      </a:r>
                      <a:endParaRPr lang="zh-CN" sz="1800" b="1"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c>
                  <a:txBody>
                    <a:bodyPr/>
                    <a:lstStyle/>
                    <a:p>
                      <a:pPr marL="0" indent="0" algn="ctr"/>
                      <a:r>
                        <a:rPr lang="en-US" sz="1800" b="1" kern="100" dirty="0">
                          <a:solidFill>
                            <a:srgbClr val="000000"/>
                          </a:solidFill>
                          <a:effectLst/>
                        </a:rPr>
                        <a:t>描述</a:t>
                      </a:r>
                      <a:endParaRPr lang="zh-CN" sz="1800" b="1"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r>
              <a:tr h="719491">
                <a:tc>
                  <a:txBody>
                    <a:bodyPr/>
                    <a:lstStyle/>
                    <a:p>
                      <a:pPr marL="0" indent="0" algn="ctr"/>
                      <a:r>
                        <a:rPr lang="zh-CN" sz="1800" kern="100" dirty="0">
                          <a:solidFill>
                            <a:srgbClr val="000000"/>
                          </a:solidFill>
                          <a:effectLst/>
                        </a:rPr>
                        <a:t>经济</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c>
                  <a:txBody>
                    <a:bodyPr/>
                    <a:lstStyle/>
                    <a:p>
                      <a:pPr marL="0" indent="0" algn="ctr"/>
                      <a:r>
                        <a:rPr lang="en-US" sz="1800" kern="100" dirty="0">
                          <a:solidFill>
                            <a:srgbClr val="000000"/>
                          </a:solidFill>
                          <a:effectLst/>
                        </a:rPr>
                        <a:t>微</a:t>
                      </a:r>
                      <a:r>
                        <a:rPr lang="zh-CN" sz="1800" kern="100" dirty="0">
                          <a:solidFill>
                            <a:srgbClr val="000000"/>
                          </a:solidFill>
                          <a:effectLst/>
                        </a:rPr>
                        <a:t>处</a:t>
                      </a:r>
                      <a:r>
                        <a:rPr lang="en-US" sz="1800" kern="100" dirty="0">
                          <a:solidFill>
                            <a:srgbClr val="000000"/>
                          </a:solidFill>
                          <a:effectLst/>
                        </a:rPr>
                        <a:t>理机提供了比大型主机更好的性能价格比</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r>
              <a:tr h="719491">
                <a:tc>
                  <a:txBody>
                    <a:bodyPr/>
                    <a:lstStyle/>
                    <a:p>
                      <a:pPr marL="0" indent="0" algn="ctr"/>
                      <a:r>
                        <a:rPr lang="en-US" sz="1800" kern="100" dirty="0">
                          <a:solidFill>
                            <a:srgbClr val="000000"/>
                          </a:solidFill>
                          <a:effectLst/>
                        </a:rPr>
                        <a:t>速度</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c>
                  <a:txBody>
                    <a:bodyPr/>
                    <a:lstStyle/>
                    <a:p>
                      <a:pPr marL="0" indent="0" algn="ctr"/>
                      <a:r>
                        <a:rPr lang="en-US" sz="1800" kern="100" dirty="0">
                          <a:solidFill>
                            <a:srgbClr val="000000"/>
                          </a:solidFill>
                          <a:effectLst/>
                        </a:rPr>
                        <a:t>分布式系</a:t>
                      </a:r>
                      <a:r>
                        <a:rPr lang="zh-CN" sz="1800" kern="100" dirty="0">
                          <a:solidFill>
                            <a:srgbClr val="000000"/>
                          </a:solidFill>
                          <a:effectLst/>
                        </a:rPr>
                        <a:t>统总</a:t>
                      </a:r>
                      <a:r>
                        <a:rPr lang="en-US" sz="1800" kern="100" dirty="0">
                          <a:solidFill>
                            <a:srgbClr val="000000"/>
                          </a:solidFill>
                          <a:effectLst/>
                        </a:rPr>
                        <a:t>的</a:t>
                      </a:r>
                      <a:r>
                        <a:rPr lang="zh-CN" sz="1800" kern="100" dirty="0">
                          <a:solidFill>
                            <a:srgbClr val="000000"/>
                          </a:solidFill>
                          <a:effectLst/>
                        </a:rPr>
                        <a:t>计</a:t>
                      </a:r>
                      <a:r>
                        <a:rPr lang="en-US" sz="1800" kern="100" dirty="0">
                          <a:solidFill>
                            <a:srgbClr val="000000"/>
                          </a:solidFill>
                          <a:effectLst/>
                        </a:rPr>
                        <a:t>算能力比</a:t>
                      </a:r>
                      <a:r>
                        <a:rPr lang="zh-CN" sz="1800" kern="100" dirty="0">
                          <a:solidFill>
                            <a:srgbClr val="000000"/>
                          </a:solidFill>
                          <a:effectLst/>
                        </a:rPr>
                        <a:t>单</a:t>
                      </a:r>
                      <a:r>
                        <a:rPr lang="en-US" sz="1800" kern="100" dirty="0">
                          <a:solidFill>
                            <a:srgbClr val="000000"/>
                          </a:solidFill>
                          <a:effectLst/>
                        </a:rPr>
                        <a:t>个大型主机更</a:t>
                      </a:r>
                      <a:r>
                        <a:rPr lang="zh-CN" sz="1800" kern="100" dirty="0">
                          <a:solidFill>
                            <a:srgbClr val="000000"/>
                          </a:solidFill>
                          <a:effectLst/>
                        </a:rPr>
                        <a:t>强</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r>
              <a:tr h="649577">
                <a:tc>
                  <a:txBody>
                    <a:bodyPr/>
                    <a:lstStyle/>
                    <a:p>
                      <a:pPr marL="0" indent="0" algn="ctr"/>
                      <a:r>
                        <a:rPr lang="en-US" sz="1800" kern="100" dirty="0">
                          <a:solidFill>
                            <a:srgbClr val="000000"/>
                          </a:solidFill>
                          <a:effectLst/>
                        </a:rPr>
                        <a:t>固有的分布性</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c>
                  <a:txBody>
                    <a:bodyPr/>
                    <a:lstStyle/>
                    <a:p>
                      <a:pPr marL="0" indent="0" algn="ctr"/>
                      <a:r>
                        <a:rPr lang="en-US" sz="1800" kern="100" dirty="0">
                          <a:solidFill>
                            <a:srgbClr val="000000"/>
                          </a:solidFill>
                          <a:effectLst/>
                        </a:rPr>
                        <a:t>一些</a:t>
                      </a:r>
                      <a:r>
                        <a:rPr lang="zh-CN" sz="1800" kern="100" dirty="0">
                          <a:solidFill>
                            <a:srgbClr val="000000"/>
                          </a:solidFill>
                          <a:effectLst/>
                        </a:rPr>
                        <a:t>应</a:t>
                      </a:r>
                      <a:r>
                        <a:rPr lang="en-US" sz="1800" kern="100" dirty="0">
                          <a:solidFill>
                            <a:srgbClr val="000000"/>
                          </a:solidFill>
                          <a:effectLst/>
                        </a:rPr>
                        <a:t>用涉及到空</a:t>
                      </a:r>
                      <a:r>
                        <a:rPr lang="zh-CN" sz="1800" kern="100" dirty="0">
                          <a:solidFill>
                            <a:srgbClr val="000000"/>
                          </a:solidFill>
                          <a:effectLst/>
                        </a:rPr>
                        <a:t>间</a:t>
                      </a:r>
                      <a:r>
                        <a:rPr lang="en-US" sz="1800" kern="100" dirty="0">
                          <a:solidFill>
                            <a:srgbClr val="000000"/>
                          </a:solidFill>
                          <a:effectLst/>
                        </a:rPr>
                        <a:t>上分散的机器</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r>
              <a:tr h="497967">
                <a:tc>
                  <a:txBody>
                    <a:bodyPr/>
                    <a:lstStyle/>
                    <a:p>
                      <a:pPr marL="0" indent="0" algn="ctr"/>
                      <a:r>
                        <a:rPr lang="en-US" sz="1800" kern="100" dirty="0">
                          <a:solidFill>
                            <a:srgbClr val="000000"/>
                          </a:solidFill>
                          <a:effectLst/>
                        </a:rPr>
                        <a:t>可靠性</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c>
                  <a:txBody>
                    <a:bodyPr/>
                    <a:lstStyle/>
                    <a:p>
                      <a:pPr marL="0" indent="0" algn="ctr"/>
                      <a:r>
                        <a:rPr lang="en-US" sz="1800" kern="100" dirty="0">
                          <a:solidFill>
                            <a:srgbClr val="000000"/>
                          </a:solidFill>
                          <a:effectLst/>
                        </a:rPr>
                        <a:t>如果一个机器崩</a:t>
                      </a:r>
                      <a:r>
                        <a:rPr lang="zh-CN" sz="1800" kern="100" dirty="0">
                          <a:solidFill>
                            <a:srgbClr val="000000"/>
                          </a:solidFill>
                          <a:effectLst/>
                        </a:rPr>
                        <a:t>溃，</a:t>
                      </a:r>
                      <a:r>
                        <a:rPr lang="en-US" sz="1800" kern="100" dirty="0">
                          <a:solidFill>
                            <a:srgbClr val="000000"/>
                          </a:solidFill>
                          <a:effectLst/>
                        </a:rPr>
                        <a:t>整个系</a:t>
                      </a:r>
                      <a:r>
                        <a:rPr lang="zh-CN" sz="1800" kern="100" dirty="0">
                          <a:solidFill>
                            <a:srgbClr val="000000"/>
                          </a:solidFill>
                          <a:effectLst/>
                        </a:rPr>
                        <a:t>统还</a:t>
                      </a:r>
                      <a:r>
                        <a:rPr lang="en-US" sz="1800" kern="100" dirty="0">
                          <a:solidFill>
                            <a:srgbClr val="000000"/>
                          </a:solidFill>
                          <a:effectLst/>
                        </a:rPr>
                        <a:t>可以运</a:t>
                      </a:r>
                      <a:r>
                        <a:rPr lang="zh-CN" sz="1800" kern="100" dirty="0">
                          <a:solidFill>
                            <a:srgbClr val="000000"/>
                          </a:solidFill>
                          <a:effectLst/>
                        </a:rPr>
                        <a:t>转</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r>
              <a:tr h="475792">
                <a:tc>
                  <a:txBody>
                    <a:bodyPr/>
                    <a:lstStyle/>
                    <a:p>
                      <a:pPr marL="0" indent="0" algn="ctr"/>
                      <a:r>
                        <a:rPr lang="zh-CN" sz="1800" kern="100" dirty="0">
                          <a:solidFill>
                            <a:srgbClr val="000000"/>
                          </a:solidFill>
                          <a:effectLst/>
                        </a:rPr>
                        <a:t>渐</a:t>
                      </a:r>
                      <a:r>
                        <a:rPr lang="en-US" sz="1800" kern="100" dirty="0">
                          <a:solidFill>
                            <a:srgbClr val="000000"/>
                          </a:solidFill>
                          <a:effectLst/>
                        </a:rPr>
                        <a:t>增</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c>
                  <a:txBody>
                    <a:bodyPr/>
                    <a:lstStyle/>
                    <a:p>
                      <a:pPr marL="0" indent="0" algn="ctr"/>
                      <a:r>
                        <a:rPr lang="zh-CN" sz="1800" kern="100" dirty="0">
                          <a:solidFill>
                            <a:srgbClr val="000000"/>
                          </a:solidFill>
                          <a:effectLst/>
                        </a:rPr>
                        <a:t>计算能力可以逐渐有所增</a:t>
                      </a:r>
                      <a:r>
                        <a:rPr lang="en-US" sz="1800" kern="100" dirty="0">
                          <a:solidFill>
                            <a:srgbClr val="000000"/>
                          </a:solidFill>
                          <a:effectLst/>
                        </a:rPr>
                        <a:t>加</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txBody>
                  <a:tcPr marL="38100" marR="38100" marT="76200" marB="76200"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052736"/>
            <a:ext cx="8367712" cy="4522432"/>
          </a:xfrm>
        </p:spPr>
        <p:txBody>
          <a:bodyPr/>
          <a:lstStyle/>
          <a:p>
            <a:pPr>
              <a:lnSpc>
                <a:spcPct val="150000"/>
              </a:lnSpc>
              <a:defRPr/>
            </a:pPr>
            <a:r>
              <a:rPr lang="zh-CN" altLang="en-US" sz="2400" b="1" dirty="0">
                <a:ea typeface="宋体" panose="02010600030101010101" pitchFamily="2" charset="-122"/>
              </a:rPr>
              <a:t>计算机系统的演化</a:t>
            </a:r>
            <a:endParaRPr lang="en-US" altLang="zh-CN" sz="24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单机分布式系统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中心集群系统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分布式集群系统</a:t>
            </a:r>
            <a:endParaRPr lang="en-US" altLang="zh-CN" sz="20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分布式系统的概念</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分布式系统的应用和意义</a:t>
            </a:r>
            <a:endParaRPr lang="en-US" altLang="zh-CN" sz="2400" b="1" dirty="0">
              <a:ea typeface="宋体" panose="02010600030101010101" pitchFamily="2" charset="-122"/>
            </a:endParaRPr>
          </a:p>
          <a:p>
            <a:pPr>
              <a:lnSpc>
                <a:spcPct val="150000"/>
              </a:lnSpc>
              <a:defRPr/>
            </a:pPr>
            <a:r>
              <a:rPr lang="zh-CN" altLang="zh-CN" sz="2400" b="1" dirty="0">
                <a:solidFill>
                  <a:srgbClr val="FF0000"/>
                </a:solidFill>
                <a:ea typeface="宋体" panose="02010600030101010101" pitchFamily="2" charset="-122"/>
              </a:rPr>
              <a:t>分布式系统的难点</a:t>
            </a:r>
            <a:endParaRPr lang="en-US" altLang="zh-CN" sz="2400" b="1" dirty="0">
              <a:solidFill>
                <a:srgbClr val="FF0000"/>
              </a:solidFill>
              <a:ea typeface="宋体" panose="02010600030101010101" pitchFamily="2" charset="-122"/>
            </a:endParaRPr>
          </a:p>
          <a:p>
            <a:pPr>
              <a:lnSpc>
                <a:spcPct val="150000"/>
              </a:lnSpc>
              <a:defRPr/>
            </a:pPr>
            <a:r>
              <a:rPr lang="zh-CN" altLang="en-US" sz="2400" b="1" dirty="0">
                <a:ea typeface="宋体" panose="02010600030101010101" pitchFamily="2" charset="-122"/>
              </a:rPr>
              <a:t>经典的分布式系统</a:t>
            </a:r>
            <a:r>
              <a:rPr lang="zh-CN" altLang="zh-CN" sz="2400" b="1" dirty="0">
                <a:ea typeface="宋体" panose="02010600030101010101" pitchFamily="2" charset="-122"/>
              </a:rPr>
              <a:t>框架</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分布式计算和大数据技术</a:t>
            </a:r>
            <a:endParaRPr lang="en-US" altLang="zh-CN" sz="2400" b="1" dirty="0">
              <a:ea typeface="宋体" panose="02010600030101010101" pitchFamily="2" charset="-122"/>
            </a:endParaRPr>
          </a:p>
          <a:p>
            <a:pPr marL="0" indent="0">
              <a:lnSpc>
                <a:spcPct val="150000"/>
              </a:lnSpc>
              <a:buNone/>
              <a:defRPr/>
            </a:pPr>
            <a:endParaRPr lang="zh-CN" altLang="en-US" sz="2400" b="1"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1"/>
          <p:cNvSpPr>
            <a:spLocks noGrp="1" noChangeArrowheads="1"/>
          </p:cNvSpPr>
          <p:nvPr>
            <p:ph type="title"/>
          </p:nvPr>
        </p:nvSpPr>
        <p:spPr/>
        <p:txBody>
          <a:bodyPr>
            <a:noAutofit/>
          </a:bodyPr>
          <a:lstStyle/>
          <a:p>
            <a:r>
              <a:rPr lang="zh-CN" altLang="en-US" sz="3200">
                <a:latin typeface="黑体" panose="02010609060101010101" charset="-122"/>
                <a:ea typeface="黑体" panose="02010609060101010101" charset="-122"/>
              </a:rPr>
              <a:t>软件的开发流程</a:t>
            </a:r>
            <a:endParaRPr lang="en-US" altLang="zh-CN" sz="3200">
              <a:latin typeface="黑体" panose="02010609060101010101" charset="-122"/>
              <a:ea typeface="黑体" panose="02010609060101010101" charset="-122"/>
            </a:endParaRPr>
          </a:p>
        </p:txBody>
      </p:sp>
      <p:pic>
        <p:nvPicPr>
          <p:cNvPr id="10243" name="Picture 4" descr="wf.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70100" y="1346200"/>
            <a:ext cx="4936490" cy="493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分布式系统技术难点</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
        <p:nvSpPr>
          <p:cNvPr id="5" name="内容占位符 4"/>
          <p:cNvSpPr>
            <a:spLocks noGrp="1"/>
          </p:cNvSpPr>
          <p:nvPr>
            <p:ph idx="1"/>
          </p:nvPr>
        </p:nvSpPr>
        <p:spPr>
          <a:xfrm>
            <a:off x="395288" y="3241944"/>
            <a:ext cx="3528640" cy="648063"/>
          </a:xfrm>
        </p:spPr>
        <p:txBody>
          <a:bodyPr/>
          <a:lstStyle/>
          <a:p>
            <a:pPr marL="0" indent="0">
              <a:buNone/>
            </a:pPr>
            <a:r>
              <a:rPr lang="zh-CN" altLang="en-US" dirty="0">
                <a:solidFill>
                  <a:srgbClr val="FF0000"/>
                </a:solidFill>
              </a:rPr>
              <a:t>分布式系统技术难点</a:t>
            </a:r>
            <a:endParaRPr lang="zh-CN" altLang="en-US" dirty="0">
              <a:solidFill>
                <a:srgbClr val="FF0000"/>
              </a:solidFill>
            </a:endParaRPr>
          </a:p>
        </p:txBody>
      </p:sp>
      <p:sp>
        <p:nvSpPr>
          <p:cNvPr id="6" name="文本框 5"/>
          <p:cNvSpPr txBox="1"/>
          <p:nvPr/>
        </p:nvSpPr>
        <p:spPr>
          <a:xfrm>
            <a:off x="4355976" y="2131080"/>
            <a:ext cx="4248472" cy="2595839"/>
          </a:xfrm>
          <a:prstGeom prst="rect">
            <a:avLst/>
          </a:prstGeom>
          <a:noFill/>
        </p:spPr>
        <p:txBody>
          <a:bodyPr wrap="square" rtlCol="0">
            <a:spAutoFit/>
          </a:bodyPr>
          <a:lstStyle/>
          <a:p>
            <a:pPr>
              <a:lnSpc>
                <a:spcPct val="150000"/>
              </a:lnSpc>
            </a:pPr>
            <a:r>
              <a:rPr lang="en-US"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CAP</a:t>
            </a:r>
            <a:r>
              <a:rPr lang="zh-CN"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不可能三角原则</a:t>
            </a:r>
            <a:endParaRPr lang="en-US"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zh-CN"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网络延迟</a:t>
            </a:r>
            <a:endParaRPr lang="en-US" altLang="zh-CN" sz="2800"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zh-CN" altLang="en-US" sz="2800" dirty="0">
                <a:solidFill>
                  <a:srgbClr val="000000"/>
                </a:solidFill>
              </a:rPr>
              <a:t>异构系统的“不标准”问题</a:t>
            </a:r>
            <a:endParaRPr lang="zh-CN" altLang="en-US" sz="2800" dirty="0">
              <a:solidFill>
                <a:srgbClr val="000000"/>
              </a:solidFill>
            </a:endParaRPr>
          </a:p>
          <a:p>
            <a:pPr>
              <a:lnSpc>
                <a:spcPct val="150000"/>
              </a:lnSpc>
            </a:pPr>
            <a:r>
              <a:rPr lang="zh-CN" altLang="en-US" sz="2800" dirty="0">
                <a:solidFill>
                  <a:srgbClr val="000000"/>
                </a:solidFill>
              </a:rPr>
              <a:t>服务依赖性问题</a:t>
            </a:r>
            <a:endParaRPr lang="en-US" altLang="zh-CN" sz="2800" dirty="0">
              <a:solidFill>
                <a:srgbClr val="000000"/>
              </a:solidFill>
            </a:endParaRPr>
          </a:p>
        </p:txBody>
      </p:sp>
      <p:sp>
        <p:nvSpPr>
          <p:cNvPr id="7" name="左大括号 6"/>
          <p:cNvSpPr/>
          <p:nvPr/>
        </p:nvSpPr>
        <p:spPr bwMode="auto">
          <a:xfrm>
            <a:off x="3995936" y="2420888"/>
            <a:ext cx="216024" cy="2232248"/>
          </a:xfrm>
          <a:prstGeom prst="leftBrace">
            <a:avLst>
              <a:gd name="adj1" fmla="val 87699"/>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分布式系统技术难点</a:t>
            </a:r>
            <a:endParaRPr lang="zh-CN" altLang="en-US" dirty="0"/>
          </a:p>
        </p:txBody>
      </p:sp>
      <p:sp>
        <p:nvSpPr>
          <p:cNvPr id="3" name="内容占位符 2"/>
          <p:cNvSpPr>
            <a:spLocks noGrp="1"/>
          </p:cNvSpPr>
          <p:nvPr>
            <p:ph idx="1"/>
          </p:nvPr>
        </p:nvSpPr>
        <p:spPr>
          <a:xfrm>
            <a:off x="395288" y="1196752"/>
            <a:ext cx="8367712" cy="4522432"/>
          </a:xfrm>
        </p:spPr>
        <p:txBody>
          <a:bodyPr/>
          <a:lstStyle/>
          <a:p>
            <a:r>
              <a:rPr lang="zh-CN" altLang="en-US" dirty="0">
                <a:solidFill>
                  <a:srgbClr val="FF0000"/>
                </a:solidFill>
              </a:rPr>
              <a:t>分布式系统的</a:t>
            </a:r>
            <a:r>
              <a:rPr lang="en-US" altLang="zh-CN" dirty="0">
                <a:solidFill>
                  <a:srgbClr val="FF0000"/>
                </a:solidFill>
              </a:rPr>
              <a:t>CAP</a:t>
            </a:r>
            <a:r>
              <a:rPr lang="zh-CN" altLang="en-US" dirty="0">
                <a:solidFill>
                  <a:srgbClr val="FF0000"/>
                </a:solidFill>
              </a:rPr>
              <a:t>不可能三角原则</a:t>
            </a:r>
            <a:endParaRPr lang="en-US" altLang="zh-CN" dirty="0">
              <a:solidFill>
                <a:srgbClr val="FF0000"/>
              </a:solidFill>
            </a:endParaRPr>
          </a:p>
          <a:p>
            <a:r>
              <a:rPr lang="en-US" altLang="zh-CN" sz="2400" dirty="0"/>
              <a:t>CAP</a:t>
            </a:r>
            <a:r>
              <a:rPr lang="zh-CN" altLang="en-US" sz="2400" dirty="0"/>
              <a:t>原则是由</a:t>
            </a:r>
            <a:r>
              <a:rPr lang="en-US" altLang="zh-CN" sz="2400" dirty="0"/>
              <a:t>Eric Brewer</a:t>
            </a:r>
            <a:r>
              <a:rPr lang="zh-CN" altLang="en-US" sz="2400" dirty="0"/>
              <a:t>提出的分布式系统中最为重要的理论之一，指在一个分布式系统中，</a:t>
            </a:r>
            <a:r>
              <a:rPr lang="en-US" altLang="zh-CN" sz="2400" dirty="0"/>
              <a:t>Consistency</a:t>
            </a:r>
            <a:r>
              <a:rPr lang="zh-CN" altLang="en-US" sz="2400" dirty="0"/>
              <a:t>（一致性）、 </a:t>
            </a:r>
            <a:r>
              <a:rPr lang="en-US" altLang="zh-CN" sz="2400" dirty="0"/>
              <a:t>Availability</a:t>
            </a:r>
            <a:r>
              <a:rPr lang="zh-CN" altLang="en-US" sz="2400" dirty="0"/>
              <a:t>（可用性）、</a:t>
            </a:r>
            <a:r>
              <a:rPr lang="en-US" altLang="zh-CN" sz="2400" dirty="0"/>
              <a:t>Partition tolerance</a:t>
            </a:r>
            <a:r>
              <a:rPr lang="zh-CN" altLang="en-US" sz="2400" dirty="0"/>
              <a:t>（分区容错性），三者不可兼得。包括：</a:t>
            </a:r>
            <a:endParaRPr lang="en-US" altLang="zh-CN" sz="2400" dirty="0"/>
          </a:p>
          <a:p>
            <a:pPr marL="713105">
              <a:buFont typeface="Wingdings" panose="05000000000000000000" pitchFamily="2" charset="2"/>
              <a:buChar char="ü"/>
            </a:pP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charset="0"/>
              </a:rPr>
              <a:t>一致性（</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charset="0"/>
              </a:rPr>
              <a:t>C</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charset="0"/>
              </a:rPr>
              <a:t>）</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：在分布式系统中的所有数据备份，在同一时刻是否有相同的值。</a:t>
            </a:r>
            <a:endParaRPr lang="en-US" altLang="zh-CN" sz="2000" kern="100" dirty="0">
              <a:effectLst/>
              <a:latin typeface="Calibri" panose="020F0502020204030204" pitchFamily="34" charset="0"/>
              <a:ea typeface="宋体" panose="02010600030101010101" pitchFamily="2" charset="-122"/>
              <a:cs typeface="Times New Roman" panose="02020603050405020304" charset="0"/>
            </a:endParaRPr>
          </a:p>
          <a:p>
            <a:pPr marL="713105">
              <a:buFont typeface="Wingdings" panose="05000000000000000000" pitchFamily="2" charset="2"/>
              <a:buChar char="ü"/>
            </a:pP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charset="0"/>
              </a:rPr>
              <a:t>可用性（</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charset="0"/>
              </a:rPr>
              <a:t>A</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charset="0"/>
              </a:rPr>
              <a:t>）</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：在集群中一部分节点故障后，集群整体是否还能响应客户端的读写请求。</a:t>
            </a:r>
            <a:endParaRPr lang="en-US" altLang="zh-CN" sz="2000" dirty="0"/>
          </a:p>
          <a:p>
            <a:pPr marL="713105">
              <a:buFont typeface="Wingdings" panose="05000000000000000000" pitchFamily="2" charset="2"/>
              <a:buChar char="ü"/>
            </a:pP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charset="0"/>
              </a:rPr>
              <a:t>分区容错性（</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charset="0"/>
              </a:rPr>
              <a:t>P</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charset="0"/>
              </a:rPr>
              <a:t>）</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r>
              <a:rPr lang="zh-CN" altLang="en-US" sz="2000" kern="100" dirty="0">
                <a:effectLst/>
                <a:latin typeface="Calibri" panose="020F0502020204030204" pitchFamily="34" charset="0"/>
                <a:ea typeface="宋体" panose="02010600030101010101" pitchFamily="2" charset="-122"/>
                <a:cs typeface="Times New Roman" panose="02020603050405020304" charset="0"/>
              </a:rPr>
              <a:t>以实际效果而言，分区相当于对通信的时限要求。</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系统如果不能在时限内达成数据一致性，就意味着发生了分区的情况，必须就当前操作在</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C</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和</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A</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之间做出选择。</a:t>
            </a:r>
            <a:endParaRPr lang="zh-CN" altLang="zh-CN" sz="2000" kern="100" dirty="0">
              <a:effectLst/>
              <a:latin typeface="Calibri" panose="020F0502020204030204" pitchFamily="34" charset="0"/>
              <a:ea typeface="宋体" panose="02010600030101010101" pitchFamily="2" charset="-122"/>
              <a:cs typeface="Times New Roman" panose="02020603050405020304" charset="0"/>
            </a:endParaRPr>
          </a:p>
          <a:p>
            <a:endParaRPr lang="zh-CN" altLang="en-US" sz="20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分布式系统技术难点</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网络延迟</a:t>
            </a:r>
            <a:endParaRPr lang="en-US" altLang="zh-CN" dirty="0">
              <a:solidFill>
                <a:srgbClr val="FF0000"/>
              </a:solidFill>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由于服务和数据分布在不同的机器上，每次交互都需要跨机器运行，这带来网络的延迟问题，使得系统整体性能的降低。过度的延迟就会带来系统</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RPC</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调用超时。系统超时几乎是所有分布式系统复杂性的根源。</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主要的解决方案包括异步化，失败重试等。</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分布式系统技术难点</a:t>
            </a:r>
            <a:endParaRPr lang="zh-CN" altLang="en-US" dirty="0"/>
          </a:p>
        </p:txBody>
      </p:sp>
      <p:sp>
        <p:nvSpPr>
          <p:cNvPr id="3" name="内容占位符 2"/>
          <p:cNvSpPr>
            <a:spLocks noGrp="1"/>
          </p:cNvSpPr>
          <p:nvPr>
            <p:ph idx="1"/>
          </p:nvPr>
        </p:nvSpPr>
        <p:spPr/>
        <p:txBody>
          <a:bodyPr/>
          <a:lstStyle/>
          <a:p>
            <a:r>
              <a:rPr lang="zh-CN" altLang="zh-CN"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异构系统</a:t>
            </a:r>
            <a:r>
              <a:rPr lang="zh-CN" altLang="en-US"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的</a:t>
            </a:r>
            <a:r>
              <a:rPr lang="zh-CN" altLang="zh-CN"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“不标准”问题</a:t>
            </a:r>
            <a:endParaRPr lang="en-US" altLang="zh-CN" kern="100" dirty="0">
              <a:solidFill>
                <a:srgbClr val="FF0000"/>
              </a:solidFill>
              <a:effectLst/>
              <a:latin typeface="Calibri" panose="020F0502020204030204" pitchFamily="34" charset="0"/>
              <a:ea typeface="宋体" panose="02010600030101010101" pitchFamily="2" charset="-122"/>
              <a:cs typeface="Times New Roman" panose="02020603050405020304" charset="0"/>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分布式系统涉及多台计算机，有时难免会遇到计算机之间的异构系统的不标准问题。</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主要体现在：软件、应用不标准</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通讯协议、数据格式不标准</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开发、运维的过程和方法不标准</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endParaRPr lang="zh-CN" altLang="en-US" sz="40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分布式系统技术难点</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服务依赖性问题</a:t>
            </a:r>
            <a:endParaRPr lang="en-US" altLang="zh-CN" dirty="0">
              <a:solidFill>
                <a:srgbClr val="FF0000"/>
              </a:solidFill>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分布式架构下，服务是有依赖的。</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如果</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服务依赖链上的某个非关键业务</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崩溃</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，那么会导致整个系统不可用。</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分布式系统通常会把系统分为四层：</a:t>
            </a:r>
            <a:r>
              <a:rPr lang="zh-CN" altLang="zh-CN" sz="2400" u="sng"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基础层</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硬件、网络和存储设备等</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u="sng" kern="100" dirty="0">
                <a:solidFill>
                  <a:schemeClr val="bg1"/>
                </a:solidFill>
                <a:latin typeface="Calibri" panose="020F0502020204030204" pitchFamily="34" charset="0"/>
                <a:ea typeface="宋体" panose="02010600030101010101" pitchFamily="2" charset="-122"/>
                <a:cs typeface="Times New Roman" panose="02020603050405020304" charset="0"/>
              </a:rPr>
              <a:t>平台层</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也就是中间件层</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u="sng" kern="100" dirty="0">
                <a:solidFill>
                  <a:schemeClr val="bg1"/>
                </a:solidFill>
                <a:latin typeface="Calibri" panose="020F0502020204030204" pitchFamily="34" charset="0"/>
                <a:ea typeface="宋体" panose="02010600030101010101" pitchFamily="2" charset="-122"/>
                <a:cs typeface="Times New Roman" panose="02020603050405020304" charset="0"/>
              </a:rPr>
              <a:t>应用层</a:t>
            </a:r>
            <a:r>
              <a:rPr lang="zh-CN" altLang="en-US" sz="2400" kern="100" dirty="0">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也就是业务软件</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u="sng" kern="100" dirty="0">
                <a:solidFill>
                  <a:schemeClr val="bg1"/>
                </a:solidFill>
                <a:latin typeface="Calibri" panose="020F0502020204030204" pitchFamily="34" charset="0"/>
                <a:ea typeface="宋体" panose="02010600030101010101" pitchFamily="2" charset="-122"/>
                <a:cs typeface="Times New Roman" panose="02020603050405020304" charset="0"/>
              </a:rPr>
              <a:t>接入层</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接入用户请求网关、负载均衡、</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CDN</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DNS</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等等。任何一层的问题都会导致整体问题。因为熟悉整个架构的人占少数，几乎是每层各自管理，所以运维被割裂开来，运维难度更高。</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a:p>
            <a:endPar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charset="0"/>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052736"/>
            <a:ext cx="8367712" cy="4522432"/>
          </a:xfrm>
        </p:spPr>
        <p:txBody>
          <a:bodyPr/>
          <a:lstStyle/>
          <a:p>
            <a:pPr>
              <a:lnSpc>
                <a:spcPct val="150000"/>
              </a:lnSpc>
              <a:defRPr/>
            </a:pPr>
            <a:r>
              <a:rPr lang="zh-CN" altLang="en-US" sz="2400" b="1" dirty="0">
                <a:ea typeface="宋体" panose="02010600030101010101" pitchFamily="2" charset="-122"/>
              </a:rPr>
              <a:t>计算机系统的演化</a:t>
            </a:r>
            <a:endParaRPr lang="en-US" altLang="zh-CN" sz="24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单机分布式系统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中心集群系统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分布式集群系统</a:t>
            </a:r>
            <a:endParaRPr lang="en-US" altLang="zh-CN" sz="20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分布式系统的概念</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分布式系统的应用和意义</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分布式系统的难点</a:t>
            </a:r>
            <a:endParaRPr lang="en-US" altLang="zh-CN" sz="2400" b="1" dirty="0">
              <a:ea typeface="宋体" panose="02010600030101010101" pitchFamily="2" charset="-122"/>
            </a:endParaRPr>
          </a:p>
          <a:p>
            <a:pPr>
              <a:lnSpc>
                <a:spcPct val="150000"/>
              </a:lnSpc>
              <a:defRPr/>
            </a:pPr>
            <a:r>
              <a:rPr lang="zh-CN" altLang="en-US" sz="2400" b="1" dirty="0">
                <a:solidFill>
                  <a:srgbClr val="FF0000"/>
                </a:solidFill>
                <a:ea typeface="宋体" panose="02010600030101010101" pitchFamily="2" charset="-122"/>
              </a:rPr>
              <a:t>经典的分布式系统框架</a:t>
            </a:r>
            <a:endParaRPr lang="en-US" altLang="zh-CN" sz="2400" b="1" dirty="0">
              <a:solidFill>
                <a:srgbClr val="FF0000"/>
              </a:solidFill>
              <a:ea typeface="宋体" panose="02010600030101010101" pitchFamily="2" charset="-122"/>
            </a:endParaRPr>
          </a:p>
          <a:p>
            <a:pPr>
              <a:lnSpc>
                <a:spcPct val="150000"/>
              </a:lnSpc>
              <a:defRPr/>
            </a:pPr>
            <a:r>
              <a:rPr lang="zh-CN" altLang="zh-CN" sz="2400" b="1" dirty="0">
                <a:ea typeface="宋体" panose="02010600030101010101" pitchFamily="2" charset="-122"/>
              </a:rPr>
              <a:t>分布式计算和大数据技术</a:t>
            </a:r>
            <a:endParaRPr lang="en-US" altLang="zh-CN" sz="2400" b="1" dirty="0">
              <a:ea typeface="宋体" panose="02010600030101010101" pitchFamily="2" charset="-122"/>
            </a:endParaRPr>
          </a:p>
          <a:p>
            <a:pPr marL="0" indent="0">
              <a:lnSpc>
                <a:spcPct val="150000"/>
              </a:lnSpc>
              <a:buNone/>
              <a:defRPr/>
            </a:pPr>
            <a:endParaRPr lang="zh-CN" altLang="en-US" sz="2400" b="1"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经典的分布式系统框架</a:t>
            </a:r>
            <a:endParaRPr lang="zh-CN" altLang="en-US" dirty="0"/>
          </a:p>
        </p:txBody>
      </p:sp>
      <p:sp>
        <p:nvSpPr>
          <p:cNvPr id="3" name="内容占位符 2"/>
          <p:cNvSpPr>
            <a:spLocks noGrp="1"/>
          </p:cNvSpPr>
          <p:nvPr>
            <p:ph idx="1"/>
          </p:nvPr>
        </p:nvSpPr>
        <p:spPr>
          <a:xfrm>
            <a:off x="380083" y="1167784"/>
            <a:ext cx="8570913" cy="4522432"/>
          </a:xfrm>
        </p:spPr>
        <p:txBody>
          <a:bodyPr/>
          <a:lstStyle/>
          <a:p>
            <a:r>
              <a:rPr lang="zh-CN" altLang="en-US" dirty="0">
                <a:solidFill>
                  <a:srgbClr val="FF0000"/>
                </a:solidFill>
              </a:rPr>
              <a:t>远程调用</a:t>
            </a:r>
            <a:r>
              <a:rPr lang="en-US" altLang="zh-CN" dirty="0">
                <a:solidFill>
                  <a:srgbClr val="FF0000"/>
                </a:solidFill>
              </a:rPr>
              <a:t>RPC</a:t>
            </a:r>
            <a:endParaRPr lang="en-US" altLang="zh-CN" dirty="0">
              <a:solidFill>
                <a:srgbClr val="FF0000"/>
              </a:solidFill>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在</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过去开发人员</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可以通过加载类库，内存共享和其他机制来调用</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本地的</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过程或函数。</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但这在</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分布式计算</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的环境中</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无法</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调用网络环境中的另一台机器上</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的程序</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通常这个问题可通过传统的套接字编程来解决。但缺点</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是</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必须首先了解传输协议，如</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TCP</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或</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UDP</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，然后基于此方法开发。</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因此，还有另一种解决方案：提供透明的调用机制，使得开发人员不必显式区分本地调用和远程调用，也不需要关注和理解基础网络技术协议。</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这就</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是</a:t>
            </a:r>
            <a:r>
              <a:rPr lang="zh-CN" altLang="zh-CN" sz="2400" u="sng"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远程过程调用协议</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RPC, Remote Procedure Call</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a:p>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经典的分布式系统框架</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分布式计算环境</a:t>
            </a:r>
            <a:r>
              <a:rPr lang="en-US" altLang="zh-CN" dirty="0">
                <a:solidFill>
                  <a:srgbClr val="FF0000"/>
                </a:solidFill>
              </a:rPr>
              <a:t>DCE</a:t>
            </a:r>
            <a:endParaRPr lang="en-US" altLang="zh-CN" dirty="0">
              <a:solidFill>
                <a:srgbClr val="FF0000"/>
              </a:solidFill>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在网络计算中，</a:t>
            </a:r>
            <a:r>
              <a:rPr lang="zh-CN" altLang="zh-CN" sz="2400" u="sng"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分布式计算环境</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DCE, Distributed Computing Environment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）是</a:t>
            </a:r>
            <a:r>
              <a:rPr lang="zh-CN" altLang="zh-CN" sz="2400" kern="100" dirty="0">
                <a:solidFill>
                  <a:srgbClr val="333333"/>
                </a:solidFill>
                <a:effectLst/>
                <a:latin typeface="Arial" panose="020B0604020202020204" pitchFamily="34" charset="0"/>
                <a:ea typeface="宋体" panose="02010600030101010101" pitchFamily="2" charset="-122"/>
                <a:cs typeface="Arial" panose="020B0604020202020204" pitchFamily="34" charset="0"/>
              </a:rPr>
              <a:t>由开放软件基金会（</a:t>
            </a:r>
            <a:r>
              <a:rPr lang="en-US" altLang="zh-CN" sz="2400" kern="100" dirty="0">
                <a:solidFill>
                  <a:srgbClr val="333333"/>
                </a:solidFill>
                <a:effectLst/>
                <a:latin typeface="Calibri" panose="020F0502020204030204" pitchFamily="34" charset="0"/>
                <a:ea typeface="宋体" panose="02010600030101010101" pitchFamily="2" charset="-122"/>
                <a:cs typeface="Arial" panose="020B0604020202020204" pitchFamily="34" charset="0"/>
              </a:rPr>
              <a:t>OSF</a:t>
            </a:r>
            <a:r>
              <a:rPr lang="zh-CN" altLang="zh-CN" sz="2400" kern="100" dirty="0">
                <a:solidFill>
                  <a:srgbClr val="333333"/>
                </a:solidFill>
                <a:effectLst/>
                <a:latin typeface="Arial" panose="020B0604020202020204" pitchFamily="34" charset="0"/>
                <a:ea typeface="宋体" panose="02010600030101010101" pitchFamily="2" charset="-122"/>
                <a:cs typeface="Arial" panose="020B0604020202020204" pitchFamily="34" charset="0"/>
              </a:rPr>
              <a:t>）提出</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的分布式计算技术的工业标准集</a:t>
            </a:r>
            <a:r>
              <a:rPr lang="zh-CN" altLang="zh-CN" sz="2400" kern="100" dirty="0">
                <a:solidFill>
                  <a:srgbClr val="333333"/>
                </a:solidFill>
                <a:effectLst/>
                <a:latin typeface="Arial" panose="020B0604020202020204" pitchFamily="34" charset="0"/>
                <a:ea typeface="宋体" panose="02010600030101010101" pitchFamily="2" charset="-122"/>
                <a:cs typeface="Arial" panose="020B0604020202020204" pitchFamily="3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用于提供保护和控制对数据访问的安全服务、寻找分布式资源的名字服务以及高度可伸缩的模型。</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分布式计算环境通常用于较大的计算系统网络中，其中包括在地理位置上分散的不同大小的服务器。分布式计算环境使用客户端</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服务器模型。另外，分布式计算环境也包括安全支持。</a:t>
            </a:r>
            <a:endParaRPr lang="zh-CN" altLang="en-US" sz="36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经典的分布式系统框架</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群件和分布式开发模型</a:t>
            </a:r>
            <a:endParaRPr lang="en-US" altLang="zh-CN" dirty="0">
              <a:solidFill>
                <a:srgbClr val="FF0000"/>
              </a:solidFill>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分布式系统有一个特别的应用称为计算机支持的协同工作（</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CSCW</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）或</a:t>
            </a:r>
            <a:r>
              <a:rPr lang="zh-CN" altLang="zh-CN" sz="2400" u="sng"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群件</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Groupware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 </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r>
              <a:rPr lang="zh-CN" altLang="zh-CN" sz="2400" kern="100" dirty="0">
                <a:effectLst/>
                <a:ea typeface="Calibri" panose="020F0502020204030204" pitchFamily="34" charset="0"/>
                <a:cs typeface="Times New Roman" panose="02020603050405020304" charset="0"/>
              </a:rPr>
              <a:t> </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支持用户协同工作。另一个应用是分布式会议，即通过物理的分布式网络进行电子会议。</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还有一些基于其它标准开发的模型，比如</a:t>
            </a:r>
            <a:r>
              <a:rPr lang="en-US" altLang="zh-CN" sz="2400" u="sng"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CORBA</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（公共对象请求代理体系结构）。</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CORBA</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使用面向对象模型实现分布式系统中的透明服务请求。除此之外还有比如微软的分布式构件对象模型（</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DCOM</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）和</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Sun Microsystem</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公司的</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Java Beans</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等。</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panose="02010600030101010101" pitchFamily="2" charset="-122"/>
              </a:rPr>
              <a:t>大纲</a:t>
            </a:r>
            <a:endParaRPr lang="zh-CN" altLang="en-US" b="0" dirty="0">
              <a:ea typeface="宋体" panose="02010600030101010101" pitchFamily="2" charset="-122"/>
            </a:endParaRPr>
          </a:p>
        </p:txBody>
      </p:sp>
      <p:sp>
        <p:nvSpPr>
          <p:cNvPr id="344067" name="Rectangle 3"/>
          <p:cNvSpPr>
            <a:spLocks noGrp="1" noChangeArrowheads="1"/>
          </p:cNvSpPr>
          <p:nvPr>
            <p:ph type="body" idx="1"/>
          </p:nvPr>
        </p:nvSpPr>
        <p:spPr>
          <a:xfrm>
            <a:off x="884808" y="1052736"/>
            <a:ext cx="8367712" cy="4522432"/>
          </a:xfrm>
        </p:spPr>
        <p:txBody>
          <a:bodyPr/>
          <a:lstStyle/>
          <a:p>
            <a:pPr>
              <a:lnSpc>
                <a:spcPct val="150000"/>
              </a:lnSpc>
              <a:defRPr/>
            </a:pPr>
            <a:r>
              <a:rPr lang="zh-CN" altLang="en-US" sz="2400" b="1" dirty="0">
                <a:ea typeface="宋体" panose="02010600030101010101" pitchFamily="2" charset="-122"/>
              </a:rPr>
              <a:t>计算机系统的演化</a:t>
            </a:r>
            <a:endParaRPr lang="en-US" altLang="zh-CN" sz="24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单机分布式系统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中心集群系统</a:t>
            </a:r>
            <a:endParaRPr lang="en-US" altLang="zh-CN" sz="2000" b="1" dirty="0">
              <a:ea typeface="宋体" panose="02010600030101010101" pitchFamily="2" charset="-122"/>
            </a:endParaRPr>
          </a:p>
          <a:p>
            <a:pPr marL="716280">
              <a:lnSpc>
                <a:spcPct val="150000"/>
              </a:lnSpc>
              <a:buFont typeface="Wingdings" panose="05000000000000000000" pitchFamily="2" charset="2"/>
              <a:buChar char="ü"/>
              <a:defRPr/>
            </a:pPr>
            <a:r>
              <a:rPr lang="zh-CN" altLang="en-US" sz="2000" b="1" dirty="0">
                <a:ea typeface="宋体" panose="02010600030101010101" pitchFamily="2" charset="-122"/>
              </a:rPr>
              <a:t>分布式集群系统</a:t>
            </a:r>
            <a:endParaRPr lang="en-US" altLang="zh-CN" sz="20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分布式系统的概念</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分布式系统的应用和意义</a:t>
            </a:r>
            <a:endParaRPr lang="en-US" altLang="zh-CN" sz="2400" b="1" dirty="0">
              <a:ea typeface="宋体" panose="02010600030101010101" pitchFamily="2" charset="-122"/>
            </a:endParaRPr>
          </a:p>
          <a:p>
            <a:pPr>
              <a:lnSpc>
                <a:spcPct val="150000"/>
              </a:lnSpc>
              <a:defRPr/>
            </a:pPr>
            <a:r>
              <a:rPr lang="zh-CN" altLang="zh-CN" sz="2400" b="1" dirty="0">
                <a:ea typeface="宋体" panose="02010600030101010101" pitchFamily="2" charset="-122"/>
              </a:rPr>
              <a:t>分布式系统的难点</a:t>
            </a:r>
            <a:endParaRPr lang="en-US" altLang="zh-CN" sz="2400" b="1" dirty="0">
              <a:ea typeface="宋体" panose="02010600030101010101" pitchFamily="2" charset="-122"/>
            </a:endParaRPr>
          </a:p>
          <a:p>
            <a:pPr>
              <a:lnSpc>
                <a:spcPct val="150000"/>
              </a:lnSpc>
              <a:defRPr/>
            </a:pPr>
            <a:r>
              <a:rPr lang="zh-CN" altLang="en-US" sz="2400" b="1" dirty="0">
                <a:ea typeface="宋体" panose="02010600030101010101" pitchFamily="2" charset="-122"/>
              </a:rPr>
              <a:t>经典的分布式系统框架</a:t>
            </a:r>
            <a:endParaRPr lang="en-US" altLang="zh-CN" sz="2400" b="1" dirty="0">
              <a:ea typeface="宋体" panose="02010600030101010101" pitchFamily="2" charset="-122"/>
            </a:endParaRPr>
          </a:p>
          <a:p>
            <a:pPr>
              <a:lnSpc>
                <a:spcPct val="150000"/>
              </a:lnSpc>
              <a:defRPr/>
            </a:pPr>
            <a:r>
              <a:rPr lang="zh-CN" altLang="zh-CN" sz="2400" b="1" dirty="0">
                <a:solidFill>
                  <a:srgbClr val="FF0000"/>
                </a:solidFill>
                <a:ea typeface="宋体" panose="02010600030101010101" pitchFamily="2" charset="-122"/>
              </a:rPr>
              <a:t>分布式计算和大数据技术</a:t>
            </a:r>
            <a:endParaRPr lang="en-US" altLang="zh-CN" sz="2400" b="1" dirty="0">
              <a:solidFill>
                <a:srgbClr val="FF0000"/>
              </a:solidFill>
              <a:ea typeface="宋体" panose="02010600030101010101" pitchFamily="2" charset="-122"/>
            </a:endParaRPr>
          </a:p>
          <a:p>
            <a:pPr marL="0" indent="0">
              <a:lnSpc>
                <a:spcPct val="150000"/>
              </a:lnSpc>
              <a:buNone/>
              <a:defRPr/>
            </a:pPr>
            <a:endParaRPr lang="zh-CN" altLang="en-US" sz="2400" b="1"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1"/>
          <p:cNvSpPr>
            <a:spLocks noGrp="1" noChangeArrowheads="1"/>
          </p:cNvSpPr>
          <p:nvPr>
            <p:ph type="title"/>
          </p:nvPr>
        </p:nvSpPr>
        <p:spPr/>
        <p:txBody>
          <a:bodyPr>
            <a:normAutofit fontScale="90000"/>
          </a:bodyPr>
          <a:lstStyle/>
          <a:p>
            <a:r>
              <a:rPr lang="zh-CN" altLang="en-US" sz="4000">
                <a:latin typeface="黑体" panose="02010609060101010101" charset="-122"/>
                <a:ea typeface="黑体" panose="02010609060101010101" charset="-122"/>
              </a:rPr>
              <a:t>团队组织结构及职责</a:t>
            </a:r>
            <a:endParaRPr lang="en-US" altLang="zh-CN" sz="2800">
              <a:latin typeface="黑体" panose="02010609060101010101" charset="-122"/>
              <a:ea typeface="黑体" panose="02010609060101010101" charset="-122"/>
            </a:endParaRPr>
          </a:p>
        </p:txBody>
      </p:sp>
      <p:graphicFrame>
        <p:nvGraphicFramePr>
          <p:cNvPr id="4" name="Table 3"/>
          <p:cNvGraphicFramePr>
            <a:graphicFrameLocks noGrp="1"/>
          </p:cNvGraphicFramePr>
          <p:nvPr>
            <p:custDataLst>
              <p:tags r:id="rId1"/>
            </p:custDataLst>
          </p:nvPr>
        </p:nvGraphicFramePr>
        <p:xfrm>
          <a:off x="664210" y="1364298"/>
          <a:ext cx="7493000" cy="4989512"/>
        </p:xfrm>
        <a:graphic>
          <a:graphicData uri="http://schemas.openxmlformats.org/drawingml/2006/table">
            <a:tbl>
              <a:tblPr firstRow="1" bandRow="1">
                <a:tableStyleId>{5C22544A-7EE6-4342-B048-85BDC9FD1C3A}</a:tableStyleId>
              </a:tblPr>
              <a:tblGrid>
                <a:gridCol w="2497666"/>
                <a:gridCol w="4995334"/>
              </a:tblGrid>
              <a:tr h="382681">
                <a:tc gridSpan="2">
                  <a:txBody>
                    <a:bodyPr/>
                    <a:lstStyle/>
                    <a:p>
                      <a:r>
                        <a:rPr lang="zh-CN" altLang="en-US" sz="1800" dirty="0">
                          <a:latin typeface="黑体" panose="02010609060101010101" charset="-122"/>
                          <a:ea typeface="黑体" panose="02010609060101010101" charset="-122"/>
                        </a:rPr>
                        <a:t>组织结构及职责</a:t>
                      </a:r>
                      <a:endParaRPr lang="en-US" sz="1800" dirty="0">
                        <a:latin typeface="黑体" panose="02010609060101010101" charset="-122"/>
                        <a:ea typeface="黑体" panose="02010609060101010101" charset="-122"/>
                      </a:endParaRPr>
                    </a:p>
                  </a:txBody>
                  <a:tcPr marT="45727" marB="45727">
                    <a:solidFill>
                      <a:schemeClr val="accent6">
                        <a:alpha val="70000"/>
                      </a:schemeClr>
                    </a:solidFill>
                  </a:tcPr>
                </a:tc>
                <a:tc hMerge="1">
                  <a:tcPr/>
                </a:tc>
              </a:tr>
              <a:tr h="1024874">
                <a:tc>
                  <a:txBody>
                    <a:bodyPr/>
                    <a:lstStyle/>
                    <a:p>
                      <a:r>
                        <a:rPr lang="zh-CN" altLang="en-US" sz="1800" b="1" dirty="0">
                          <a:latin typeface="黑体" panose="02010609060101010101" charset="-122"/>
                          <a:ea typeface="黑体" panose="02010609060101010101" charset="-122"/>
                        </a:rPr>
                        <a:t>需求分析小组</a:t>
                      </a:r>
                      <a:endParaRPr lang="en-US" sz="1800" dirty="0">
                        <a:latin typeface="宋体" panose="02010600030101010101" pitchFamily="2" charset="-122"/>
                        <a:ea typeface="宋体" panose="02010600030101010101" pitchFamily="2" charset="-122"/>
                      </a:endParaRPr>
                    </a:p>
                  </a:txBody>
                  <a:tcPr marT="45727" marB="45727">
                    <a:solidFill>
                      <a:schemeClr val="accent1">
                        <a:tint val="40000"/>
                        <a:alpha val="50000"/>
                      </a:schemeClr>
                    </a:solidFill>
                  </a:tcPr>
                </a:tc>
                <a:tc>
                  <a:txBody>
                    <a:bodyPr/>
                    <a:lstStyle/>
                    <a:p>
                      <a:r>
                        <a:rPr lang="zh-CN" altLang="en-US" sz="1800" dirty="0">
                          <a:latin typeface="宋体" panose="02010600030101010101" pitchFamily="2" charset="-122"/>
                          <a:ea typeface="宋体" panose="02010600030101010101" pitchFamily="2" charset="-122"/>
                        </a:rPr>
                        <a:t>与需求提出方进行需求确认，可采用快速原型或画线框图等方式进行，并给出最终说明文档。</a:t>
                      </a:r>
                      <a:endParaRPr lang="en-US" sz="1800" dirty="0">
                        <a:latin typeface="宋体" panose="02010600030101010101" pitchFamily="2" charset="-122"/>
                        <a:ea typeface="宋体" panose="02010600030101010101" pitchFamily="2" charset="-122"/>
                      </a:endParaRPr>
                    </a:p>
                  </a:txBody>
                  <a:tcPr marT="45727" marB="45727">
                    <a:solidFill>
                      <a:schemeClr val="accent1">
                        <a:tint val="40000"/>
                        <a:alpha val="50000"/>
                      </a:schemeClr>
                    </a:solidFill>
                  </a:tcPr>
                </a:tc>
              </a:tr>
              <a:tr h="1028860">
                <a:tc>
                  <a:txBody>
                    <a:bodyPr/>
                    <a:lstStyle/>
                    <a:p>
                      <a:r>
                        <a:rPr lang="zh-CN" altLang="en-US" sz="1800" b="1" dirty="0">
                          <a:latin typeface="黑体" panose="02010609060101010101" charset="-122"/>
                          <a:ea typeface="黑体" panose="02010609060101010101" charset="-122"/>
                        </a:rPr>
                        <a:t>设计小组</a:t>
                      </a:r>
                      <a:endParaRPr lang="en-US" sz="1800" dirty="0"/>
                    </a:p>
                  </a:txBody>
                  <a:tcPr marT="45727" marB="45727">
                    <a:solidFill>
                      <a:schemeClr val="accent1">
                        <a:tint val="20000"/>
                        <a:alpha val="50000"/>
                      </a:schemeClr>
                    </a:solidFill>
                  </a:tcPr>
                </a:tc>
                <a:tc>
                  <a:txBody>
                    <a:bodyPr/>
                    <a:lstStyle/>
                    <a:p>
                      <a:r>
                        <a:rPr lang="zh-CN" altLang="en-US" sz="1800" dirty="0">
                          <a:latin typeface="宋体" panose="02010600030101010101" pitchFamily="2" charset="-122"/>
                          <a:ea typeface="宋体" panose="02010600030101010101" pitchFamily="2" charset="-122"/>
                        </a:rPr>
                        <a:t>根据需求分析时的辅助手段（快速原型或线框图）以及用户体验设计，制作出项目各页面最终效果图。</a:t>
                      </a:r>
                      <a:endParaRPr lang="en-US" sz="1800" dirty="0">
                        <a:latin typeface="宋体" panose="02010600030101010101" pitchFamily="2" charset="-122"/>
                        <a:ea typeface="宋体" panose="02010600030101010101" pitchFamily="2" charset="-122"/>
                      </a:endParaRPr>
                    </a:p>
                  </a:txBody>
                  <a:tcPr marT="45727" marB="45727">
                    <a:solidFill>
                      <a:schemeClr val="accent1">
                        <a:tint val="20000"/>
                        <a:alpha val="50000"/>
                      </a:schemeClr>
                    </a:solidFill>
                  </a:tcPr>
                </a:tc>
              </a:tr>
              <a:tr h="1028860">
                <a:tc>
                  <a:txBody>
                    <a:bodyPr/>
                    <a:lstStyle/>
                    <a:p>
                      <a:r>
                        <a:rPr lang="zh-CN" altLang="en-US" sz="1800" b="1" dirty="0">
                          <a:latin typeface="黑体" panose="02010609060101010101" charset="-122"/>
                          <a:ea typeface="黑体" panose="02010609060101010101" charset="-122"/>
                        </a:rPr>
                        <a:t>前端小组</a:t>
                      </a:r>
                      <a:endParaRPr lang="en-US" sz="1800" dirty="0"/>
                    </a:p>
                  </a:txBody>
                  <a:tcPr marT="45727" marB="45727">
                    <a:solidFill>
                      <a:schemeClr val="accent1">
                        <a:tint val="40000"/>
                        <a:alpha val="50000"/>
                      </a:schemeClr>
                    </a:solidFill>
                  </a:tcPr>
                </a:tc>
                <a:tc>
                  <a:txBody>
                    <a:bodyPr/>
                    <a:lstStyle/>
                    <a:p>
                      <a:r>
                        <a:rPr lang="zh-CN" altLang="en-US" sz="1800" dirty="0">
                          <a:latin typeface="宋体" panose="02010600030101010101" pitchFamily="2" charset="-122"/>
                          <a:ea typeface="宋体" panose="02010600030101010101" pitchFamily="2" charset="-122"/>
                        </a:rPr>
                        <a:t>将设计小组给出的最终效果图转换为网页格式，实现说明文档中指定的交互功能。</a:t>
                      </a:r>
                      <a:endParaRPr lang="en-US" sz="1800" dirty="0">
                        <a:latin typeface="宋体" panose="02010600030101010101" pitchFamily="2" charset="-122"/>
                        <a:ea typeface="宋体" panose="02010600030101010101" pitchFamily="2" charset="-122"/>
                      </a:endParaRPr>
                    </a:p>
                  </a:txBody>
                  <a:tcPr marT="45727" marB="45727">
                    <a:solidFill>
                      <a:schemeClr val="accent1">
                        <a:tint val="40000"/>
                        <a:alpha val="50000"/>
                      </a:schemeClr>
                    </a:solidFill>
                  </a:tcPr>
                </a:tc>
              </a:tr>
              <a:tr h="1028860">
                <a:tc>
                  <a:txBody>
                    <a:bodyPr/>
                    <a:lstStyle/>
                    <a:p>
                      <a:r>
                        <a:rPr lang="zh-CN" altLang="en-US" sz="1800" b="1" dirty="0">
                          <a:latin typeface="黑体" panose="02010609060101010101" charset="-122"/>
                          <a:ea typeface="黑体" panose="02010609060101010101" charset="-122"/>
                        </a:rPr>
                        <a:t>后端小组</a:t>
                      </a:r>
                      <a:endParaRPr lang="en-US" sz="1800" dirty="0"/>
                    </a:p>
                  </a:txBody>
                  <a:tcPr marT="45727" marB="45727">
                    <a:solidFill>
                      <a:schemeClr val="accent1">
                        <a:tint val="20000"/>
                        <a:alpha val="50000"/>
                      </a:schemeClr>
                    </a:solidFill>
                  </a:tcPr>
                </a:tc>
                <a:tc>
                  <a:txBody>
                    <a:bodyPr/>
                    <a:lstStyle/>
                    <a:p>
                      <a:r>
                        <a:rPr lang="zh-CN" altLang="en-US" sz="1800" dirty="0">
                          <a:latin typeface="宋体" panose="02010600030101010101" pitchFamily="2" charset="-122"/>
                          <a:ea typeface="宋体" panose="02010600030101010101" pitchFamily="2" charset="-122"/>
                        </a:rPr>
                        <a:t>根据说明文档进行数据库设计开发、数据</a:t>
                      </a:r>
                      <a:r>
                        <a:rPr lang="en-US" altLang="zh-CN" sz="1800" dirty="0">
                          <a:latin typeface="宋体" panose="02010600030101010101" pitchFamily="2" charset="-122"/>
                          <a:ea typeface="宋体" panose="02010600030101010101" pitchFamily="2" charset="-122"/>
                        </a:rPr>
                        <a:t>API</a:t>
                      </a:r>
                      <a:r>
                        <a:rPr lang="zh-CN" altLang="en-US" sz="1800" dirty="0">
                          <a:latin typeface="宋体" panose="02010600030101010101" pitchFamily="2" charset="-122"/>
                          <a:ea typeface="宋体" panose="02010600030101010101" pitchFamily="2" charset="-122"/>
                        </a:rPr>
                        <a:t>开发以及对前端交付的网页进行套页（将假数据替换为真实数据）。</a:t>
                      </a:r>
                      <a:endParaRPr lang="en-US" sz="1800" dirty="0">
                        <a:latin typeface="宋体" panose="02010600030101010101" pitchFamily="2" charset="-122"/>
                        <a:ea typeface="宋体" panose="02010600030101010101" pitchFamily="2" charset="-122"/>
                      </a:endParaRPr>
                    </a:p>
                  </a:txBody>
                  <a:tcPr marT="45727" marB="45727">
                    <a:solidFill>
                      <a:schemeClr val="accent1">
                        <a:tint val="20000"/>
                        <a:alpha val="50000"/>
                      </a:schemeClr>
                    </a:solidFill>
                  </a:tcPr>
                </a:tc>
              </a:tr>
              <a:tr h="495377">
                <a:tc>
                  <a:txBody>
                    <a:bodyPr/>
                    <a:lstStyle/>
                    <a:p>
                      <a:r>
                        <a:rPr lang="zh-CN" altLang="en-US" sz="1800" b="1" dirty="0">
                          <a:latin typeface="黑体" panose="02010609060101010101" charset="-122"/>
                          <a:ea typeface="黑体" panose="02010609060101010101" charset="-122"/>
                        </a:rPr>
                        <a:t>测试小组</a:t>
                      </a:r>
                      <a:endParaRPr lang="en-US" sz="1800" b="1" dirty="0"/>
                    </a:p>
                  </a:txBody>
                  <a:tcPr marT="45727" marB="45727">
                    <a:solidFill>
                      <a:schemeClr val="accent1">
                        <a:tint val="40000"/>
                        <a:alpha val="50000"/>
                      </a:schemeClr>
                    </a:solidFill>
                  </a:tcPr>
                </a:tc>
                <a:tc>
                  <a:txBody>
                    <a:bodyPr/>
                    <a:lstStyle/>
                    <a:p>
                      <a:r>
                        <a:rPr lang="zh-CN" altLang="en-US" sz="1800" dirty="0">
                          <a:latin typeface="宋体" panose="02010600030101010101" pitchFamily="2" charset="-122"/>
                          <a:ea typeface="宋体" panose="02010600030101010101" pitchFamily="2" charset="-122"/>
                        </a:rPr>
                        <a:t>为项目提供测试。</a:t>
                      </a:r>
                      <a:endParaRPr lang="en-US" sz="1800" dirty="0">
                        <a:latin typeface="宋体" panose="02010600030101010101" pitchFamily="2" charset="-122"/>
                        <a:ea typeface="宋体" panose="02010600030101010101" pitchFamily="2" charset="-122"/>
                      </a:endParaRPr>
                    </a:p>
                  </a:txBody>
                  <a:tcPr marT="45727" marB="45727">
                    <a:solidFill>
                      <a:schemeClr val="accent1">
                        <a:tint val="40000"/>
                        <a:alpha val="50000"/>
                      </a:schemeClr>
                    </a:solidFill>
                  </a:tcPr>
                </a:tc>
              </a:tr>
            </a:tbl>
          </a:graphicData>
        </a:graphic>
      </p:graphicFrame>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大数据及其处理技术</a:t>
            </a:r>
            <a:endParaRPr lang="zh-CN" altLang="en-US" dirty="0"/>
          </a:p>
        </p:txBody>
      </p:sp>
      <p:sp>
        <p:nvSpPr>
          <p:cNvPr id="3" name="内容占位符 2"/>
          <p:cNvSpPr>
            <a:spLocks noGrp="1"/>
          </p:cNvSpPr>
          <p:nvPr>
            <p:ph idx="1"/>
          </p:nvPr>
        </p:nvSpPr>
        <p:spPr>
          <a:xfrm>
            <a:off x="395288" y="1268769"/>
            <a:ext cx="8534400" cy="1944207"/>
          </a:xfrm>
        </p:spPr>
        <p:txBody>
          <a:bodyPr/>
          <a:lstStyle/>
          <a:p>
            <a:r>
              <a:rPr lang="zh-CN" altLang="en-US" sz="2400" dirty="0">
                <a:solidFill>
                  <a:srgbClr val="FF0000"/>
                </a:solidFill>
              </a:rPr>
              <a:t>大数据</a:t>
            </a:r>
            <a:r>
              <a:rPr lang="zh-CN" altLang="en-US" sz="2400" dirty="0"/>
              <a:t>是指那些数据量特别大、数据类别特别复杂的数据集，这种数据集无法用传统的数据库进行存储、管理和处理。</a:t>
            </a:r>
            <a:endParaRPr lang="en-US" altLang="zh-CN" sz="2400" dirty="0"/>
          </a:p>
          <a:p>
            <a:r>
              <a:rPr lang="zh-CN" altLang="en-US" sz="2400" dirty="0"/>
              <a:t>大数据虽然量大且复杂，但是有价值的信息往往深藏其中，这就决定了大数据处理的效率要高。</a:t>
            </a:r>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grpSp>
        <p:nvGrpSpPr>
          <p:cNvPr id="8" name="组合 7"/>
          <p:cNvGrpSpPr/>
          <p:nvPr/>
        </p:nvGrpSpPr>
        <p:grpSpPr>
          <a:xfrm>
            <a:off x="6190059" y="4899032"/>
            <a:ext cx="2953941" cy="1214091"/>
            <a:chOff x="5508104" y="4385443"/>
            <a:chExt cx="3096344" cy="1790155"/>
          </a:xfrm>
        </p:grpSpPr>
        <p:pic>
          <p:nvPicPr>
            <p:cNvPr id="6" name="图片 5"/>
            <p:cNvPicPr>
              <a:picLocks noChangeAspect="1"/>
            </p:cNvPicPr>
            <p:nvPr/>
          </p:nvPicPr>
          <p:blipFill>
            <a:blip r:embed="rId1"/>
            <a:stretch>
              <a:fillRect/>
            </a:stretch>
          </p:blipFill>
          <p:spPr>
            <a:xfrm>
              <a:off x="5508104" y="4385443"/>
              <a:ext cx="3096344" cy="1790155"/>
            </a:xfrm>
            <a:prstGeom prst="rect">
              <a:avLst/>
            </a:prstGeom>
          </p:spPr>
        </p:pic>
        <p:sp>
          <p:nvSpPr>
            <p:cNvPr id="7" name="矩形 6"/>
            <p:cNvSpPr/>
            <p:nvPr/>
          </p:nvSpPr>
          <p:spPr bwMode="auto">
            <a:xfrm>
              <a:off x="7164288" y="5949280"/>
              <a:ext cx="1440160" cy="22292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grpSp>
      <p:sp>
        <p:nvSpPr>
          <p:cNvPr id="9" name="文本框 8"/>
          <p:cNvSpPr txBox="1"/>
          <p:nvPr/>
        </p:nvSpPr>
        <p:spPr>
          <a:xfrm>
            <a:off x="611560" y="4029050"/>
            <a:ext cx="2088232" cy="830997"/>
          </a:xfrm>
          <a:prstGeom prst="rect">
            <a:avLst/>
          </a:prstGeom>
          <a:noFill/>
        </p:spPr>
        <p:txBody>
          <a:bodyPr wrap="square" rtlCol="0">
            <a:spAutoFit/>
          </a:bodyPr>
          <a:lstStyle/>
          <a:p>
            <a:r>
              <a:rPr lang="zh-CN" altLang="en-US" dirty="0">
                <a:solidFill>
                  <a:srgbClr val="000000"/>
                </a:solidFill>
              </a:rPr>
              <a:t>大数据的主要特点   “</a:t>
            </a:r>
            <a:r>
              <a:rPr lang="en-US" altLang="zh-CN" dirty="0">
                <a:solidFill>
                  <a:srgbClr val="000000"/>
                </a:solidFill>
              </a:rPr>
              <a:t>4V</a:t>
            </a:r>
            <a:r>
              <a:rPr lang="zh-CN" altLang="en-US" dirty="0">
                <a:solidFill>
                  <a:srgbClr val="000000"/>
                </a:solidFill>
              </a:rPr>
              <a:t>”</a:t>
            </a:r>
            <a:endParaRPr lang="zh-CN" altLang="en-US" dirty="0">
              <a:solidFill>
                <a:srgbClr val="000000"/>
              </a:solidFill>
            </a:endParaRPr>
          </a:p>
        </p:txBody>
      </p:sp>
      <p:sp>
        <p:nvSpPr>
          <p:cNvPr id="10" name="文本框 9"/>
          <p:cNvSpPr txBox="1"/>
          <p:nvPr/>
        </p:nvSpPr>
        <p:spPr>
          <a:xfrm>
            <a:off x="2915816" y="3284984"/>
            <a:ext cx="4032448" cy="2238241"/>
          </a:xfrm>
          <a:prstGeom prst="rect">
            <a:avLst/>
          </a:prstGeom>
          <a:noFill/>
        </p:spPr>
        <p:txBody>
          <a:bodyPr wrap="square" rtlCol="0">
            <a:spAutoFit/>
          </a:bodyPr>
          <a:lstStyle/>
          <a:p>
            <a:pPr>
              <a:lnSpc>
                <a:spcPct val="150000"/>
              </a:lnSpc>
            </a:pPr>
            <a:r>
              <a:rPr lang="zh-CN" altLang="en-US" dirty="0">
                <a:solidFill>
                  <a:srgbClr val="000000"/>
                </a:solidFill>
              </a:rPr>
              <a:t>数据量大</a:t>
            </a:r>
            <a:r>
              <a:rPr lang="zh-CN" altLang="en-US" sz="2400" dirty="0">
                <a:solidFill>
                  <a:srgbClr val="000000"/>
                </a:solidFill>
              </a:rPr>
              <a:t>（</a:t>
            </a:r>
            <a:r>
              <a:rPr lang="en-US" altLang="zh-CN" sz="2400" dirty="0">
                <a:solidFill>
                  <a:srgbClr val="000000"/>
                </a:solidFill>
              </a:rPr>
              <a:t>Volume</a:t>
            </a:r>
            <a:r>
              <a:rPr lang="zh-CN" altLang="en-US" sz="2400" dirty="0">
                <a:solidFill>
                  <a:srgbClr val="000000"/>
                </a:solidFill>
              </a:rPr>
              <a:t>）</a:t>
            </a:r>
            <a:endParaRPr lang="en-US" altLang="zh-CN" sz="2400" dirty="0">
              <a:solidFill>
                <a:srgbClr val="000000"/>
              </a:solidFill>
            </a:endParaRPr>
          </a:p>
          <a:p>
            <a:pPr>
              <a:lnSpc>
                <a:spcPct val="150000"/>
              </a:lnSpc>
            </a:pPr>
            <a:r>
              <a:rPr lang="zh-CN" altLang="en-US" sz="2400" dirty="0">
                <a:solidFill>
                  <a:srgbClr val="000000"/>
                </a:solidFill>
              </a:rPr>
              <a:t>数据类别复杂（</a:t>
            </a:r>
            <a:r>
              <a:rPr lang="en-US" altLang="zh-CN" sz="2400" dirty="0">
                <a:solidFill>
                  <a:srgbClr val="000000"/>
                </a:solidFill>
              </a:rPr>
              <a:t>Variety</a:t>
            </a:r>
            <a:r>
              <a:rPr lang="zh-CN" altLang="en-US" sz="2400" dirty="0">
                <a:solidFill>
                  <a:srgbClr val="000000"/>
                </a:solidFill>
              </a:rPr>
              <a:t>）</a:t>
            </a:r>
            <a:endParaRPr lang="en-US" altLang="zh-CN" sz="2400" dirty="0">
              <a:solidFill>
                <a:srgbClr val="000000"/>
              </a:solidFill>
            </a:endParaRPr>
          </a:p>
          <a:p>
            <a:pPr>
              <a:lnSpc>
                <a:spcPct val="150000"/>
              </a:lnSpc>
            </a:pPr>
            <a:r>
              <a:rPr lang="zh-CN" altLang="en-US" sz="2400" dirty="0">
                <a:solidFill>
                  <a:srgbClr val="000000"/>
                </a:solidFill>
              </a:rPr>
              <a:t>数据处理速度快（</a:t>
            </a:r>
            <a:r>
              <a:rPr lang="en-US" altLang="zh-CN" sz="2400" dirty="0">
                <a:solidFill>
                  <a:srgbClr val="000000"/>
                </a:solidFill>
              </a:rPr>
              <a:t>Velocity</a:t>
            </a:r>
            <a:r>
              <a:rPr lang="zh-CN" altLang="en-US" sz="2400" dirty="0">
                <a:solidFill>
                  <a:srgbClr val="000000"/>
                </a:solidFill>
              </a:rPr>
              <a:t>）</a:t>
            </a:r>
            <a:endParaRPr lang="en-US" altLang="zh-CN" sz="2400" dirty="0">
              <a:solidFill>
                <a:srgbClr val="000000"/>
              </a:solidFill>
            </a:endParaRPr>
          </a:p>
          <a:p>
            <a:pPr>
              <a:lnSpc>
                <a:spcPct val="150000"/>
              </a:lnSpc>
            </a:pPr>
            <a:r>
              <a:rPr lang="zh-CN" altLang="en-US" sz="2400" dirty="0">
                <a:solidFill>
                  <a:srgbClr val="000000"/>
                </a:solidFill>
              </a:rPr>
              <a:t>数据真实性高（</a:t>
            </a:r>
            <a:r>
              <a:rPr lang="en-US" altLang="zh-CN" sz="2400" dirty="0">
                <a:solidFill>
                  <a:srgbClr val="000000"/>
                </a:solidFill>
              </a:rPr>
              <a:t>Veracity</a:t>
            </a:r>
            <a:r>
              <a:rPr lang="zh-CN" altLang="en-US" sz="2400" dirty="0">
                <a:solidFill>
                  <a:srgbClr val="000000"/>
                </a:solidFill>
              </a:rPr>
              <a:t>）</a:t>
            </a:r>
            <a:endParaRPr lang="zh-CN" altLang="en-US" dirty="0">
              <a:solidFill>
                <a:srgbClr val="000000"/>
              </a:solidFill>
            </a:endParaRPr>
          </a:p>
        </p:txBody>
      </p:sp>
      <p:sp>
        <p:nvSpPr>
          <p:cNvPr id="11" name="左大括号 10"/>
          <p:cNvSpPr/>
          <p:nvPr/>
        </p:nvSpPr>
        <p:spPr bwMode="auto">
          <a:xfrm>
            <a:off x="2699792" y="3501008"/>
            <a:ext cx="216024" cy="1944207"/>
          </a:xfrm>
          <a:prstGeom prst="leftBrace">
            <a:avLst>
              <a:gd name="adj1" fmla="val 64183"/>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大数据及其处理技术</a:t>
            </a:r>
            <a:endParaRPr lang="zh-CN" altLang="en-US" dirty="0"/>
          </a:p>
        </p:txBody>
      </p:sp>
      <p:sp>
        <p:nvSpPr>
          <p:cNvPr id="3" name="内容占位符 2"/>
          <p:cNvSpPr>
            <a:spLocks noGrp="1"/>
          </p:cNvSpPr>
          <p:nvPr>
            <p:ph idx="1"/>
          </p:nvPr>
        </p:nvSpPr>
        <p:spPr/>
        <p:txBody>
          <a:bodyPr/>
          <a:lstStyle/>
          <a:p>
            <a:r>
              <a:rPr lang="zh-CN" altLang="en-US" dirty="0"/>
              <a:t>对于如何处理大数据，计算机科学界有两大方向：</a:t>
            </a:r>
            <a:endParaRPr lang="en-US" altLang="zh-CN" dirty="0"/>
          </a:p>
          <a:p>
            <a:pPr marL="713105">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第一个方向是</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集中式计算</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就是</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通过不断增加处理器的数量来增强单个计算机的计算能力，从而提高处理数据</a:t>
            </a:r>
            <a:r>
              <a:rPr lang="zh-CN" altLang="zh-CN" sz="2400" kern="100" dirty="0">
                <a:latin typeface="Calibri" panose="020F0502020204030204" pitchFamily="34" charset="0"/>
                <a:ea typeface="宋体" panose="02010600030101010101" pitchFamily="2" charset="-122"/>
                <a:cs typeface="Times New Roman" panose="02020603050405020304" charset="0"/>
              </a:rPr>
              <a:t>的速度。</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第二个方向是</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charset="0"/>
              </a:rPr>
              <a:t>分布式计算</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，就是把一组计算机通过网络相互连接组成分散系统，然后将需要处理的大量数据分散成多个部分，交由分散系统内的计算机组同时计算</a:t>
            </a:r>
            <a:r>
              <a:rPr lang="zh-CN" altLang="en-US" sz="2400" kern="100" dirty="0">
                <a:effectLst/>
                <a:latin typeface="Calibri" panose="020F0502020204030204" pitchFamily="34" charset="0"/>
                <a:ea typeface="宋体" panose="02010600030101010101" pitchFamily="2" charset="-122"/>
                <a:cs typeface="Times New Roman" panose="02020603050405020304" charset="0"/>
              </a:rPr>
              <a:t>。</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pPr>
              <a:buFont typeface="Wingdings" panose="05000000000000000000" pitchFamily="2" charset="2"/>
              <a:buChar char="Ø"/>
            </a:pPr>
            <a:r>
              <a:rPr lang="zh-CN" altLang="en-US" kern="100" dirty="0">
                <a:effectLst/>
                <a:latin typeface="Calibri" panose="020F0502020204030204" pitchFamily="34" charset="0"/>
                <a:ea typeface="宋体" panose="02010600030101010101" pitchFamily="2" charset="-122"/>
                <a:cs typeface="Times New Roman" panose="02020603050405020304" charset="0"/>
              </a:rPr>
              <a:t>由于</a:t>
            </a:r>
            <a:r>
              <a:rPr lang="zh-CN" altLang="zh-CN" kern="100" dirty="0">
                <a:effectLst/>
                <a:latin typeface="Calibri" panose="020F0502020204030204" pitchFamily="34" charset="0"/>
                <a:ea typeface="宋体" panose="02010600030101010101" pitchFamily="2" charset="-122"/>
                <a:cs typeface="Times New Roman" panose="02020603050405020304" charset="0"/>
              </a:rPr>
              <a:t>对于互联网公司而言大型机的价格过于昂贵</a:t>
            </a:r>
            <a:r>
              <a:rPr lang="zh-CN" altLang="en-US" kern="100" dirty="0">
                <a:latin typeface="Calibri" panose="020F0502020204030204" pitchFamily="34" charset="0"/>
                <a:ea typeface="宋体" panose="02010600030101010101" pitchFamily="2" charset="-122"/>
                <a:cs typeface="Times New Roman" panose="02020603050405020304" charset="0"/>
              </a:rPr>
              <a:t>，如今</a:t>
            </a:r>
            <a:r>
              <a:rPr lang="zh-CN" altLang="zh-CN" kern="100" dirty="0">
                <a:effectLst/>
                <a:latin typeface="Calibri" panose="020F0502020204030204" pitchFamily="34" charset="0"/>
                <a:ea typeface="宋体" panose="02010600030101010101" pitchFamily="2" charset="-122"/>
                <a:cs typeface="Times New Roman" panose="02020603050405020304" charset="0"/>
              </a:rPr>
              <a:t>分布式的计算和存储平台几乎成为互联网公司大规模业务的唯一解决方案。</a:t>
            </a:r>
            <a:endParaRPr lang="en-US" altLang="zh-CN"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大数据及其处理技术</a:t>
            </a:r>
            <a:endParaRPr lang="zh-CN" altLang="en-US" dirty="0"/>
          </a:p>
        </p:txBody>
      </p:sp>
      <p:sp>
        <p:nvSpPr>
          <p:cNvPr id="3" name="内容占位符 2"/>
          <p:cNvSpPr>
            <a:spLocks noGrp="1"/>
          </p:cNvSpPr>
          <p:nvPr>
            <p:ph idx="1"/>
          </p:nvPr>
        </p:nvSpPr>
        <p:spPr>
          <a:xfrm>
            <a:off x="395288" y="1268769"/>
            <a:ext cx="8534400" cy="4522432"/>
          </a:xfrm>
        </p:spPr>
        <p:txBody>
          <a:bodyPr/>
          <a:lstStyle/>
          <a:p>
            <a:r>
              <a:rPr lang="en-US" altLang="zh-CN" kern="100" dirty="0">
                <a:effectLst/>
                <a:latin typeface="Calibri" panose="020F0502020204030204" pitchFamily="34" charset="0"/>
                <a:ea typeface="宋体" panose="02010600030101010101" pitchFamily="2" charset="-122"/>
                <a:cs typeface="Times New Roman" panose="02020603050405020304" charset="0"/>
              </a:rPr>
              <a:t>2003</a:t>
            </a:r>
            <a:r>
              <a:rPr lang="zh-CN" altLang="en-US" kern="100" dirty="0">
                <a:effectLst/>
                <a:latin typeface="Calibri" panose="020F0502020204030204" pitchFamily="34" charset="0"/>
                <a:ea typeface="宋体" panose="02010600030101010101" pitchFamily="2" charset="-122"/>
                <a:cs typeface="Times New Roman" panose="02020603050405020304" charset="0"/>
              </a:rPr>
              <a:t>年到</a:t>
            </a:r>
            <a:r>
              <a:rPr lang="en-US" altLang="zh-CN" kern="100" dirty="0">
                <a:effectLst/>
                <a:latin typeface="Calibri" panose="020F0502020204030204" pitchFamily="34" charset="0"/>
                <a:ea typeface="宋体" panose="02010600030101010101" pitchFamily="2" charset="-122"/>
                <a:cs typeface="Times New Roman" panose="02020603050405020304" charset="0"/>
              </a:rPr>
              <a:t>2004</a:t>
            </a:r>
            <a:r>
              <a:rPr lang="zh-CN" altLang="en-US" kern="100" dirty="0">
                <a:effectLst/>
                <a:latin typeface="Calibri" panose="020F0502020204030204" pitchFamily="34" charset="0"/>
                <a:ea typeface="宋体" panose="02010600030101010101" pitchFamily="2" charset="-122"/>
                <a:cs typeface="Times New Roman" panose="02020603050405020304" charset="0"/>
              </a:rPr>
              <a:t>年间，</a:t>
            </a:r>
            <a:r>
              <a:rPr lang="en-US" altLang="zh-CN" kern="100" dirty="0">
                <a:effectLst/>
                <a:latin typeface="Calibri" panose="020F0502020204030204" pitchFamily="34" charset="0"/>
                <a:ea typeface="宋体" panose="02010600030101010101" pitchFamily="2" charset="-122"/>
                <a:cs typeface="Times New Roman" panose="02020603050405020304" charset="0"/>
              </a:rPr>
              <a:t>Google</a:t>
            </a:r>
            <a:r>
              <a:rPr lang="zh-CN" altLang="en-US" kern="100" dirty="0">
                <a:effectLst/>
                <a:latin typeface="Calibri" panose="020F0502020204030204" pitchFamily="34" charset="0"/>
                <a:ea typeface="宋体" panose="02010600030101010101" pitchFamily="2" charset="-122"/>
                <a:cs typeface="Times New Roman" panose="02020603050405020304" charset="0"/>
              </a:rPr>
              <a:t>发表了</a:t>
            </a:r>
            <a:r>
              <a:rPr lang="en-US" altLang="zh-CN" kern="100" dirty="0">
                <a:effectLst/>
                <a:latin typeface="Calibri" panose="020F0502020204030204" pitchFamily="34" charset="0"/>
                <a:ea typeface="宋体" panose="02010600030101010101" pitchFamily="2" charset="-122"/>
                <a:cs typeface="Times New Roman" panose="02020603050405020304" charset="0"/>
              </a:rPr>
              <a:t>MapReduce</a:t>
            </a:r>
            <a:r>
              <a:rPr lang="zh-CN" altLang="en-US" kern="100" dirty="0">
                <a:effectLst/>
                <a:latin typeface="Calibri" panose="020F0502020204030204" pitchFamily="34" charset="0"/>
                <a:ea typeface="宋体" panose="02010600030101010101" pitchFamily="2" charset="-122"/>
                <a:cs typeface="Times New Roman" panose="02020603050405020304" charset="0"/>
              </a:rPr>
              <a:t>、</a:t>
            </a:r>
            <a:r>
              <a:rPr lang="en-US" altLang="zh-CN" kern="100" dirty="0">
                <a:effectLst/>
                <a:latin typeface="Calibri" panose="020F0502020204030204" pitchFamily="34" charset="0"/>
                <a:ea typeface="宋体" panose="02010600030101010101" pitchFamily="2" charset="-122"/>
                <a:cs typeface="Times New Roman" panose="02020603050405020304" charset="0"/>
              </a:rPr>
              <a:t>GFS</a:t>
            </a:r>
            <a:r>
              <a:rPr lang="zh-CN" altLang="en-US" kern="100" dirty="0">
                <a:effectLst/>
                <a:latin typeface="Calibri" panose="020F0502020204030204" pitchFamily="34" charset="0"/>
                <a:ea typeface="宋体" panose="02010600030101010101" pitchFamily="2" charset="-122"/>
                <a:cs typeface="Times New Roman" panose="02020603050405020304" charset="0"/>
              </a:rPr>
              <a:t>（</a:t>
            </a:r>
            <a:r>
              <a:rPr lang="en-US" altLang="zh-CN" kern="100" dirty="0">
                <a:effectLst/>
                <a:latin typeface="Calibri" panose="020F0502020204030204" pitchFamily="34" charset="0"/>
                <a:ea typeface="宋体" panose="02010600030101010101" pitchFamily="2" charset="-122"/>
                <a:cs typeface="Times New Roman" panose="02020603050405020304" charset="0"/>
              </a:rPr>
              <a:t>Google File System</a:t>
            </a:r>
            <a:r>
              <a:rPr lang="zh-CN" altLang="en-US" kern="100" dirty="0">
                <a:effectLst/>
                <a:latin typeface="Calibri" panose="020F0502020204030204" pitchFamily="34" charset="0"/>
                <a:ea typeface="宋体" panose="02010600030101010101" pitchFamily="2" charset="-122"/>
                <a:cs typeface="Times New Roman" panose="02020603050405020304" charset="0"/>
              </a:rPr>
              <a:t>）和</a:t>
            </a:r>
            <a:r>
              <a:rPr lang="en-US" altLang="zh-CN" kern="100" dirty="0" err="1">
                <a:effectLst/>
                <a:latin typeface="Calibri" panose="020F0502020204030204" pitchFamily="34" charset="0"/>
                <a:ea typeface="宋体" panose="02010600030101010101" pitchFamily="2" charset="-122"/>
                <a:cs typeface="Times New Roman" panose="02020603050405020304" charset="0"/>
              </a:rPr>
              <a:t>BigTable</a:t>
            </a:r>
            <a:r>
              <a:rPr lang="zh-CN" altLang="en-US" kern="100" dirty="0">
                <a:effectLst/>
                <a:latin typeface="Calibri" panose="020F0502020204030204" pitchFamily="34" charset="0"/>
                <a:ea typeface="宋体" panose="02010600030101010101" pitchFamily="2" charset="-122"/>
                <a:cs typeface="Times New Roman" panose="02020603050405020304" charset="0"/>
              </a:rPr>
              <a:t>三篇技术论文，提出了一套全新的分布式计算理论。</a:t>
            </a:r>
            <a:endParaRPr lang="en-US" altLang="zh-CN"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
        <p:nvSpPr>
          <p:cNvPr id="5" name="文本框 4"/>
          <p:cNvSpPr txBox="1"/>
          <p:nvPr/>
        </p:nvSpPr>
        <p:spPr>
          <a:xfrm>
            <a:off x="395288" y="4309645"/>
            <a:ext cx="2592288" cy="830997"/>
          </a:xfrm>
          <a:prstGeom prst="rect">
            <a:avLst/>
          </a:prstGeom>
          <a:noFill/>
        </p:spPr>
        <p:txBody>
          <a:bodyPr wrap="square" rtlCol="0">
            <a:spAutoFit/>
          </a:bodyPr>
          <a:lstStyle/>
          <a:p>
            <a:pPr algn="ctr"/>
            <a:r>
              <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Google</a:t>
            </a:r>
            <a:r>
              <a:rPr lang="zh-CN" altLang="en-US"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的</a:t>
            </a:r>
            <a:endPar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gn="ctr"/>
            <a:r>
              <a:rPr lang="zh-CN" altLang="en-US"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分布式计算模型</a:t>
            </a:r>
            <a:endParaRPr lang="zh-CN" altLang="en-US" dirty="0">
              <a:solidFill>
                <a:srgbClr val="000000"/>
              </a:solidFill>
            </a:endParaRPr>
          </a:p>
        </p:txBody>
      </p:sp>
      <p:sp>
        <p:nvSpPr>
          <p:cNvPr id="6" name="文本框 5"/>
          <p:cNvSpPr txBox="1"/>
          <p:nvPr/>
        </p:nvSpPr>
        <p:spPr>
          <a:xfrm>
            <a:off x="3399582" y="3789040"/>
            <a:ext cx="1709203" cy="1695144"/>
          </a:xfrm>
          <a:prstGeom prst="rect">
            <a:avLst/>
          </a:prstGeom>
          <a:noFill/>
        </p:spPr>
        <p:txBody>
          <a:bodyPr wrap="square" rtlCol="0">
            <a:spAutoFit/>
          </a:bodyPr>
          <a:lstStyle/>
          <a:p>
            <a:pPr>
              <a:lnSpc>
                <a:spcPct val="150000"/>
              </a:lnSpc>
            </a:pPr>
            <a:r>
              <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MapReduce</a:t>
            </a:r>
            <a:endPar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charset="0"/>
              </a:rPr>
              <a:t>GFS</a:t>
            </a:r>
            <a:endPar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en-US" altLang="zh-CN" kern="100" dirty="0" err="1">
                <a:solidFill>
                  <a:srgbClr val="000000"/>
                </a:solidFill>
                <a:latin typeface="Calibri" panose="020F0502020204030204" pitchFamily="34" charset="0"/>
                <a:ea typeface="宋体" panose="02010600030101010101" pitchFamily="2" charset="-122"/>
                <a:cs typeface="Times New Roman" panose="02020603050405020304" charset="0"/>
              </a:rPr>
              <a:t>BigTable</a:t>
            </a:r>
            <a:endParaRPr lang="zh-CN" altLang="en-US" dirty="0">
              <a:solidFill>
                <a:srgbClr val="000000"/>
              </a:solidFill>
            </a:endParaRPr>
          </a:p>
        </p:txBody>
      </p:sp>
      <p:sp>
        <p:nvSpPr>
          <p:cNvPr id="8" name="文本框 7"/>
          <p:cNvSpPr txBox="1"/>
          <p:nvPr/>
        </p:nvSpPr>
        <p:spPr>
          <a:xfrm>
            <a:off x="5741368" y="3793080"/>
            <a:ext cx="3402632" cy="1691104"/>
          </a:xfrm>
          <a:prstGeom prst="rect">
            <a:avLst/>
          </a:prstGeom>
          <a:noFill/>
        </p:spPr>
        <p:txBody>
          <a:bodyPr wrap="square" rtlCol="0">
            <a:spAutoFit/>
          </a:bodyPr>
          <a:lstStyle/>
          <a:p>
            <a:pPr>
              <a:lnSpc>
                <a:spcPct val="150000"/>
              </a:lnSpc>
            </a:pPr>
            <a:r>
              <a:rPr lang="zh-CN" altLang="en-US"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分布式计算框架</a:t>
            </a:r>
            <a:endPar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zh-CN" altLang="en-US"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分布式文件系统</a:t>
            </a:r>
            <a:endPar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endParaRPr>
          </a:p>
          <a:p>
            <a:pPr>
              <a:lnSpc>
                <a:spcPct val="150000"/>
              </a:lnSpc>
            </a:pPr>
            <a:r>
              <a:rPr lang="zh-CN" altLang="en-US"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基于</a:t>
            </a:r>
            <a:r>
              <a:rPr lang="en-US" altLang="zh-CN"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GFS</a:t>
            </a:r>
            <a:r>
              <a:rPr lang="zh-CN" altLang="en-US" kern="100" dirty="0">
                <a:solidFill>
                  <a:srgbClr val="000000"/>
                </a:solidFill>
                <a:effectLst/>
                <a:latin typeface="Calibri" panose="020F0502020204030204" pitchFamily="34" charset="0"/>
                <a:ea typeface="宋体" panose="02010600030101010101" pitchFamily="2" charset="-122"/>
                <a:cs typeface="Times New Roman" panose="02020603050405020304" charset="0"/>
              </a:rPr>
              <a:t>的数据存储系统</a:t>
            </a:r>
            <a:endParaRPr lang="zh-CN" altLang="en-US" dirty="0"/>
          </a:p>
        </p:txBody>
      </p:sp>
      <p:sp>
        <p:nvSpPr>
          <p:cNvPr id="9" name="箭头: 右 8"/>
          <p:cNvSpPr/>
          <p:nvPr/>
        </p:nvSpPr>
        <p:spPr bwMode="auto">
          <a:xfrm>
            <a:off x="5189675" y="4009029"/>
            <a:ext cx="521296" cy="288032"/>
          </a:xfrm>
          <a:prstGeom prst="rightArrow">
            <a:avLst/>
          </a:prstGeom>
          <a:solidFill>
            <a:schemeClr val="bg1">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
        <p:nvSpPr>
          <p:cNvPr id="10" name="箭头: 右 9"/>
          <p:cNvSpPr/>
          <p:nvPr/>
        </p:nvSpPr>
        <p:spPr bwMode="auto">
          <a:xfrm>
            <a:off x="5189675" y="4581127"/>
            <a:ext cx="521296" cy="288032"/>
          </a:xfrm>
          <a:prstGeom prst="rightArrow">
            <a:avLst/>
          </a:prstGeom>
          <a:solidFill>
            <a:schemeClr val="bg1">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
        <p:nvSpPr>
          <p:cNvPr id="11" name="箭头: 右 10"/>
          <p:cNvSpPr/>
          <p:nvPr/>
        </p:nvSpPr>
        <p:spPr bwMode="auto">
          <a:xfrm>
            <a:off x="5189675" y="5140371"/>
            <a:ext cx="521296" cy="288032"/>
          </a:xfrm>
          <a:prstGeom prst="rightArrow">
            <a:avLst/>
          </a:prstGeom>
          <a:solidFill>
            <a:schemeClr val="bg1">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
        <p:nvSpPr>
          <p:cNvPr id="12" name="左大括号 11"/>
          <p:cNvSpPr/>
          <p:nvPr/>
        </p:nvSpPr>
        <p:spPr bwMode="auto">
          <a:xfrm>
            <a:off x="3007326" y="4001388"/>
            <a:ext cx="197694" cy="1419374"/>
          </a:xfrm>
          <a:prstGeom prst="leftBrace">
            <a:avLst>
              <a:gd name="adj1" fmla="val 119148"/>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分布式的大数据处理平台</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MapReduce</a:t>
            </a:r>
            <a:endParaRPr lang="en-US" altLang="zh-CN" dirty="0">
              <a:solidFill>
                <a:srgbClr val="FF0000"/>
              </a:solidFill>
            </a:endParaRPr>
          </a:p>
          <a:p>
            <a:r>
              <a:rPr lang="en-US" altLang="zh-CN" sz="2000" dirty="0"/>
              <a:t>MapReduce</a:t>
            </a:r>
            <a:r>
              <a:rPr lang="zh-CN" altLang="en-US" sz="2000" dirty="0"/>
              <a:t>是</a:t>
            </a:r>
            <a:r>
              <a:rPr lang="en-US" altLang="zh-CN" sz="2000" dirty="0"/>
              <a:t>Google</a:t>
            </a:r>
            <a:r>
              <a:rPr lang="zh-CN" altLang="en-US" sz="2000" dirty="0"/>
              <a:t>开发的</a:t>
            </a:r>
            <a:r>
              <a:rPr lang="en-US" altLang="zh-CN" sz="2000" dirty="0"/>
              <a:t>Java</a:t>
            </a:r>
            <a:r>
              <a:rPr lang="zh-CN" altLang="en-US" sz="2000" dirty="0"/>
              <a:t>、</a:t>
            </a:r>
            <a:r>
              <a:rPr lang="en-US" altLang="zh-CN" sz="2000" dirty="0"/>
              <a:t>Python</a:t>
            </a:r>
            <a:r>
              <a:rPr lang="zh-CN" altLang="en-US" sz="2000" dirty="0"/>
              <a:t>、</a:t>
            </a:r>
            <a:r>
              <a:rPr lang="en-US" altLang="zh-CN" sz="2000" dirty="0"/>
              <a:t>C++</a:t>
            </a:r>
            <a:r>
              <a:rPr lang="zh-CN" altLang="en-US" sz="2000" dirty="0"/>
              <a:t>编程工具，用于大规模数据集（大于</a:t>
            </a:r>
            <a:r>
              <a:rPr lang="en-US" altLang="zh-CN" sz="2000" dirty="0"/>
              <a:t>1TB</a:t>
            </a:r>
            <a:r>
              <a:rPr lang="zh-CN" altLang="en-US" sz="2000" dirty="0"/>
              <a:t>）的并行运算，也是云计算的核心技术，一种分布式运算技术，也是简化的分布式编程模式，适合用来处理大量数据的分布式运算，用于解决问题的程序开发模型，也是开发人员拆解问题的方法。</a:t>
            </a:r>
            <a:endParaRPr lang="en-US" altLang="zh-CN" sz="2000" dirty="0"/>
          </a:p>
          <a:p>
            <a:endParaRPr lang="en-US" altLang="zh-CN" sz="2000" dirty="0"/>
          </a:p>
          <a:p>
            <a:r>
              <a:rPr lang="en-US" altLang="zh-CN" sz="2000" dirty="0"/>
              <a:t>MapReduce</a:t>
            </a:r>
            <a:r>
              <a:rPr lang="zh-CN" altLang="en-US" sz="2000" dirty="0"/>
              <a:t>模式的</a:t>
            </a:r>
            <a:r>
              <a:rPr lang="zh-CN" altLang="en-US" sz="2000" dirty="0">
                <a:solidFill>
                  <a:schemeClr val="bg1"/>
                </a:solidFill>
              </a:rPr>
              <a:t>思想</a:t>
            </a:r>
            <a:r>
              <a:rPr lang="zh-CN" altLang="en-US" sz="2000" dirty="0"/>
              <a:t>是将要执行的问题拆解成</a:t>
            </a:r>
            <a:r>
              <a:rPr lang="en-US" altLang="zh-CN" sz="2000" dirty="0"/>
              <a:t>Map</a:t>
            </a:r>
            <a:r>
              <a:rPr lang="zh-CN" altLang="en-US" sz="2000" dirty="0"/>
              <a:t>（映射）和</a:t>
            </a:r>
            <a:r>
              <a:rPr lang="en-US" altLang="zh-CN" sz="2000" dirty="0"/>
              <a:t>Reduce</a:t>
            </a:r>
            <a:r>
              <a:rPr lang="zh-CN" altLang="en-US" sz="2000" dirty="0"/>
              <a:t>（化简）的方式，先通过</a:t>
            </a:r>
            <a:r>
              <a:rPr lang="en-US" altLang="zh-CN" sz="2000" dirty="0"/>
              <a:t>Map</a:t>
            </a:r>
            <a:r>
              <a:rPr lang="zh-CN" altLang="en-US" sz="2000" dirty="0"/>
              <a:t>程序将数据切割成不相关的区块，分配给大量计算机处理达到分布运算的效果，再通过</a:t>
            </a:r>
            <a:r>
              <a:rPr lang="en-US" altLang="zh-CN" sz="2000" dirty="0"/>
              <a:t>Reduce</a:t>
            </a:r>
            <a:r>
              <a:rPr lang="zh-CN" altLang="en-US" sz="2000" dirty="0"/>
              <a:t>程序将结果汇整，输出开发者需要的结果。</a:t>
            </a:r>
            <a:endParaRPr lang="zh-CN" altLang="en-US" sz="20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分布式的大数据处理平台</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MapReduce</a:t>
            </a:r>
            <a:endParaRPr lang="en-US" altLang="zh-CN" dirty="0">
              <a:solidFill>
                <a:srgbClr val="FF0000"/>
              </a:solidFill>
            </a:endParaRPr>
          </a:p>
          <a:p>
            <a:r>
              <a:rPr lang="en-US" altLang="zh-CN" sz="2000" kern="100" dirty="0">
                <a:effectLst/>
                <a:latin typeface="Calibri" panose="020F0502020204030204" pitchFamily="34" charset="0"/>
                <a:ea typeface="宋体" panose="02010600030101010101" pitchFamily="2" charset="-122"/>
                <a:cs typeface="Times New Roman" panose="02020603050405020304" charset="0"/>
              </a:rPr>
              <a:t>MapReduce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的</a:t>
            </a:r>
            <a:r>
              <a:rPr lang="zh-CN"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软件实现</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是指定一个</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Map</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（映射）函数，把原本的键值对（</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key/value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）重新映射，形成一系列中间键值对，然后把它们传给</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Reduce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函数，把具有相同中间形式</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key</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的</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value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合并在一起</a:t>
            </a:r>
            <a:r>
              <a:rPr lang="zh-CN" altLang="en-US" sz="2000" kern="100" dirty="0">
                <a:latin typeface="Calibri" panose="020F0502020204030204" pitchFamily="34" charset="0"/>
                <a:ea typeface="宋体" panose="02010600030101010101" pitchFamily="2" charset="-122"/>
                <a:cs typeface="Times New Roman" panose="02020603050405020304" charset="0"/>
              </a:rPr>
              <a:t>。</a:t>
            </a:r>
            <a:endParaRPr lang="en-US" altLang="zh-CN" sz="2000" kern="100" dirty="0">
              <a:latin typeface="Calibri" panose="020F0502020204030204" pitchFamily="34" charset="0"/>
              <a:ea typeface="宋体" panose="02010600030101010101" pitchFamily="2" charset="-122"/>
              <a:cs typeface="Times New Roman" panose="02020603050405020304" charset="0"/>
            </a:endParaRPr>
          </a:p>
          <a:p>
            <a:endParaRPr lang="en-US" altLang="zh-CN" sz="2000" kern="100" dirty="0">
              <a:effectLst/>
              <a:latin typeface="Calibri" panose="020F0502020204030204" pitchFamily="34" charset="0"/>
              <a:ea typeface="宋体" panose="02010600030101010101" pitchFamily="2" charset="-122"/>
              <a:cs typeface="Times New Roman" panose="02020603050405020304" charset="0"/>
            </a:endParaRPr>
          </a:p>
          <a:p>
            <a:r>
              <a:rPr lang="en-US" altLang="zh-CN" sz="2000" kern="100" dirty="0">
                <a:effectLst/>
                <a:latin typeface="Calibri" panose="020F0502020204030204" pitchFamily="34" charset="0"/>
                <a:ea typeface="宋体" panose="02010600030101010101" pitchFamily="2" charset="-122"/>
                <a:cs typeface="Times New Roman" panose="02020603050405020304" charset="0"/>
              </a:rPr>
              <a:t>map</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和</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reduce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函数具有一定的关联性。</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Map</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(k1,v1)-&gt;list(k2,v2)</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Reduce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(k2,list(v2))-&gt;list(v2)</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。其中</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v1</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v2</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可以是简单数据，也可以是一组数据，对应不同的映射函数规则。</a:t>
            </a:r>
            <a:endParaRPr lang="en-US" altLang="zh-CN" sz="2000" kern="100" dirty="0">
              <a:effectLst/>
              <a:latin typeface="Calibri" panose="020F0502020204030204" pitchFamily="34" charset="0"/>
              <a:ea typeface="宋体" panose="02010600030101010101" pitchFamily="2" charset="-122"/>
              <a:cs typeface="Times New Roman" panose="02020603050405020304" charset="0"/>
            </a:endParaRPr>
          </a:p>
          <a:p>
            <a:endParaRPr lang="en-US" altLang="zh-CN" sz="2000" kern="100" dirty="0">
              <a:latin typeface="Calibri" panose="020F0502020204030204" pitchFamily="34" charset="0"/>
              <a:ea typeface="宋体" panose="02010600030101010101" pitchFamily="2" charset="-122"/>
              <a:cs typeface="Times New Roman" panose="02020603050405020304" charset="0"/>
            </a:endParaRPr>
          </a:p>
          <a:p>
            <a:r>
              <a:rPr lang="zh-CN" altLang="zh-CN" sz="2000" kern="100" dirty="0">
                <a:effectLst/>
                <a:latin typeface="Calibri" panose="020F0502020204030204" pitchFamily="34" charset="0"/>
                <a:ea typeface="宋体" panose="02010600030101010101" pitchFamily="2" charset="-122"/>
                <a:cs typeface="Times New Roman" panose="02020603050405020304" charset="0"/>
              </a:rPr>
              <a:t>在</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Map</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过程中将数据并行，即把数据用映射函数规则分开，而</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Reduce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则把分开的数据用化简函数规则合在一起，也就是说</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Map</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是一个分的过程，</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Reduce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则对应着合。</a:t>
            </a:r>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分布式的大数据处理平台</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MapReduce</a:t>
            </a:r>
            <a:endParaRPr lang="en-US" altLang="zh-CN" dirty="0">
              <a:solidFill>
                <a:srgbClr val="FF0000"/>
              </a:solidFill>
            </a:endParaRPr>
          </a:p>
          <a:p>
            <a:r>
              <a:rPr lang="en-US" altLang="zh-CN" sz="2000" kern="100" dirty="0">
                <a:effectLst/>
                <a:latin typeface="Calibri" panose="020F0502020204030204" pitchFamily="34" charset="0"/>
                <a:ea typeface="宋体" panose="02010600030101010101" pitchFamily="2" charset="-122"/>
                <a:cs typeface="Times New Roman" panose="02020603050405020304" charset="0"/>
              </a:rPr>
              <a:t>MapReduce</a:t>
            </a:r>
            <a:r>
              <a:rPr lang="zh-CN" altLang="en-US" sz="2000" kern="100" dirty="0">
                <a:effectLst/>
                <a:latin typeface="Calibri" panose="020F0502020204030204" pitchFamily="34" charset="0"/>
                <a:ea typeface="宋体" panose="02010600030101010101" pitchFamily="2" charset="-122"/>
                <a:cs typeface="Times New Roman" panose="02020603050405020304" charset="0"/>
              </a:rPr>
              <a:t>的</a:t>
            </a:r>
            <a:r>
              <a:rPr lang="zh-CN" altLang="en-US" sz="2000"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应用广泛</a:t>
            </a:r>
            <a:r>
              <a:rPr lang="zh-CN" altLang="en-US" sz="2000" kern="100" dirty="0">
                <a:effectLst/>
                <a:latin typeface="Calibri" panose="020F0502020204030204" pitchFamily="34" charset="0"/>
                <a:ea typeface="宋体" panose="02010600030101010101" pitchFamily="2" charset="-122"/>
                <a:cs typeface="Times New Roman" panose="02020603050405020304" charset="0"/>
              </a:rPr>
              <a:t>，包括简单计算任务、海量输入数据、集群计算环境等，如分布</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grep</a:t>
            </a:r>
            <a:r>
              <a:rPr lang="zh-CN" altLang="en-US" sz="2000" kern="100" dirty="0">
                <a:effectLst/>
                <a:latin typeface="Calibri" panose="020F0502020204030204" pitchFamily="34" charset="0"/>
                <a:ea typeface="宋体" panose="02010600030101010101" pitchFamily="2" charset="-122"/>
                <a:cs typeface="Times New Roman" panose="02020603050405020304" charset="0"/>
              </a:rPr>
              <a:t>、分布排序、单词计数、</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Web</a:t>
            </a:r>
            <a:r>
              <a:rPr lang="zh-CN" altLang="en-US" sz="2000" kern="100" dirty="0">
                <a:effectLst/>
                <a:latin typeface="Calibri" panose="020F0502020204030204" pitchFamily="34" charset="0"/>
                <a:ea typeface="宋体" panose="02010600030101010101" pitchFamily="2" charset="-122"/>
                <a:cs typeface="Times New Roman" panose="02020603050405020304" charset="0"/>
              </a:rPr>
              <a:t>连接图反转、每台机器的词矢量、</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Web</a:t>
            </a:r>
            <a:r>
              <a:rPr lang="zh-CN" altLang="en-US" sz="2000" kern="100" dirty="0">
                <a:effectLst/>
                <a:latin typeface="Calibri" panose="020F0502020204030204" pitchFamily="34" charset="0"/>
                <a:ea typeface="宋体" panose="02010600030101010101" pitchFamily="2" charset="-122"/>
                <a:cs typeface="Times New Roman" panose="02020603050405020304" charset="0"/>
              </a:rPr>
              <a:t>访问日志分析、反向索引构建、文档聚类、机器学习、基于统计的机器翻译等。</a:t>
            </a:r>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分布式的大数据处理平台</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GFS</a:t>
            </a:r>
            <a:endParaRPr lang="en-US" altLang="zh-CN" dirty="0">
              <a:solidFill>
                <a:srgbClr val="FF0000"/>
              </a:solidFill>
            </a:endParaRPr>
          </a:p>
          <a:p>
            <a:r>
              <a:rPr lang="en-US" altLang="zh-CN" sz="2400" kern="100" dirty="0">
                <a:effectLst/>
                <a:latin typeface="Calibri" panose="020F0502020204030204" pitchFamily="34" charset="0"/>
                <a:ea typeface="宋体" panose="02010600030101010101" pitchFamily="2" charset="-122"/>
                <a:cs typeface="Times New Roman" panose="02020603050405020304" charset="0"/>
              </a:rPr>
              <a:t>GFS</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是一个可扩展的分布式文件系统，用于大型的、分布式的、对大量数据进行访问的应用。它运行于廉价的普通硬件上，并提供容错功能。它可以给大量的用户提供总体性能较高的服务。</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endParaRPr lang="en-US" altLang="zh-CN" sz="2400" kern="100" dirty="0">
              <a:latin typeface="Calibri" panose="020F0502020204030204" pitchFamily="34" charset="0"/>
              <a:ea typeface="宋体" panose="02010600030101010101" pitchFamily="2" charset="-122"/>
              <a:cs typeface="Times New Roman" panose="02020603050405020304" charset="0"/>
            </a:endParaRPr>
          </a:p>
          <a:p>
            <a:r>
              <a:rPr lang="en-US" altLang="zh-CN" sz="2400" kern="100" dirty="0">
                <a:effectLst/>
                <a:latin typeface="Calibri" panose="020F0502020204030204" pitchFamily="34" charset="0"/>
                <a:ea typeface="宋体" panose="02010600030101010101" pitchFamily="2" charset="-122"/>
                <a:cs typeface="Times New Roman" panose="02020603050405020304" charset="0"/>
              </a:rPr>
              <a:t>GFS</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期望的应用场景是大文件，连续读，不修改，高并发。</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a:p>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分布式的大数据处理平台</a:t>
            </a:r>
            <a:endParaRPr lang="zh-CN" altLang="en-US" dirty="0"/>
          </a:p>
        </p:txBody>
      </p:sp>
      <p:sp>
        <p:nvSpPr>
          <p:cNvPr id="3" name="内容占位符 2"/>
          <p:cNvSpPr>
            <a:spLocks noGrp="1"/>
          </p:cNvSpPr>
          <p:nvPr>
            <p:ph idx="1"/>
          </p:nvPr>
        </p:nvSpPr>
        <p:spPr>
          <a:xfrm>
            <a:off x="431801" y="3865697"/>
            <a:ext cx="8367712" cy="2299607"/>
          </a:xfrm>
        </p:spPr>
        <p:txBody>
          <a:bodyPr/>
          <a:lstStyle/>
          <a:p>
            <a:r>
              <a:rPr lang="zh-CN" altLang="zh-CN" sz="2000" kern="100" dirty="0">
                <a:effectLst/>
                <a:latin typeface="Calibri" panose="020F0502020204030204" pitchFamily="34" charset="0"/>
                <a:ea typeface="宋体" panose="02010600030101010101" pitchFamily="2" charset="-122"/>
                <a:cs typeface="Times New Roman" panose="02020603050405020304" charset="0"/>
              </a:rPr>
              <a:t>一个</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GFS</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包括一个主服务器（</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Master</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）和多个块服务器（</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Chunk Server</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），这样一个</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GFS</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能够同时为多个客户端应用程序（</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Application</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提供文件服务。文件被划分为固定的块，由主服务器安排存放到块服务器的本地硬盘上。主服务器会记录存放位置等数据，并负责维护和管理文件系统，包括块的租用、垃圾块的回收以及块在不同块服务器之间的迁移。此外，主服务器还周期性地与每个块服务器通过消息交互</a:t>
            </a:r>
            <a:r>
              <a:rPr lang="zh-CN" altLang="en-US" sz="2000" kern="100" dirty="0">
                <a:effectLst/>
                <a:latin typeface="Calibri" panose="020F0502020204030204" pitchFamily="34" charset="0"/>
                <a:ea typeface="宋体" panose="02010600030101010101" pitchFamily="2" charset="-122"/>
                <a:cs typeface="Times New Roman" panose="02020603050405020304" charset="0"/>
              </a:rPr>
              <a:t>。</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pic>
        <p:nvPicPr>
          <p:cNvPr id="5632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6099" y="1268760"/>
            <a:ext cx="6991802" cy="266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分布式的大数据处理平台</a:t>
            </a:r>
            <a:endParaRPr lang="zh-CN" altLang="en-US" dirty="0"/>
          </a:p>
        </p:txBody>
      </p:sp>
      <p:sp>
        <p:nvSpPr>
          <p:cNvPr id="3" name="内容占位符 2"/>
          <p:cNvSpPr>
            <a:spLocks noGrp="1"/>
          </p:cNvSpPr>
          <p:nvPr>
            <p:ph idx="1"/>
          </p:nvPr>
        </p:nvSpPr>
        <p:spPr/>
        <p:txBody>
          <a:bodyPr/>
          <a:lstStyle/>
          <a:p>
            <a:r>
              <a:rPr lang="en-US" altLang="zh-CN" dirty="0" err="1">
                <a:solidFill>
                  <a:srgbClr val="FF0000"/>
                </a:solidFill>
              </a:rPr>
              <a:t>BigTable</a:t>
            </a:r>
            <a:endParaRPr lang="en-US" altLang="zh-CN" dirty="0">
              <a:solidFill>
                <a:srgbClr val="FF0000"/>
              </a:solidFill>
            </a:endParaRPr>
          </a:p>
          <a:p>
            <a:r>
              <a:rPr lang="en-US" altLang="zh-CN" sz="2000" kern="100" dirty="0" err="1">
                <a:effectLst/>
                <a:latin typeface="Calibri" panose="020F0502020204030204" pitchFamily="34" charset="0"/>
                <a:ea typeface="宋体" panose="02010600030101010101" pitchFamily="2" charset="-122"/>
                <a:cs typeface="Times New Roman" panose="02020603050405020304" charset="0"/>
              </a:rPr>
              <a:t>BigTable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是</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Google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设计的分布式数据存储系统，用来处理海量的数据的一种非关系型的数据库。其设计目的是快速且可靠地处理</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PB</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级别的数据，并且能够部署到上千台机器上。</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Bigtable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为客户提供了简单的数据模型，利用这个模型，客户可以动态控制数据的分布和格式，用户也可以自己推测底层存储数据的位置相关性。</a:t>
            </a:r>
            <a:endParaRPr lang="en-US" altLang="zh-CN" sz="2000" kern="100" dirty="0">
              <a:effectLst/>
              <a:latin typeface="Calibri" panose="020F0502020204030204" pitchFamily="34" charset="0"/>
              <a:ea typeface="宋体" panose="02010600030101010101" pitchFamily="2" charset="-122"/>
              <a:cs typeface="Times New Roman" panose="02020603050405020304" charset="0"/>
            </a:endParaRPr>
          </a:p>
          <a:p>
            <a:endParaRPr lang="en-US" altLang="zh-CN" sz="2000" kern="100" dirty="0">
              <a:latin typeface="Calibri" panose="020F0502020204030204" pitchFamily="34" charset="0"/>
              <a:ea typeface="宋体" panose="02010600030101010101" pitchFamily="2" charset="-122"/>
              <a:cs typeface="Times New Roman" panose="02020603050405020304" charset="0"/>
            </a:endParaRPr>
          </a:p>
          <a:p>
            <a:r>
              <a:rPr lang="en-US" altLang="zh-CN" sz="2000" kern="100" dirty="0">
                <a:effectLst/>
                <a:latin typeface="Calibri" panose="020F0502020204030204" pitchFamily="34" charset="0"/>
                <a:ea typeface="宋体" panose="02010600030101010101" pitchFamily="2" charset="-122"/>
                <a:cs typeface="Times New Roman" panose="02020603050405020304" charset="0"/>
              </a:rPr>
              <a:t>Bigtable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不是关系型数据库，但是却沿用了很多关系型数据库的术语，像</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（表）、</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row</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（行）、</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column</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（列）等。但本质上说，</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Bigtable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是一个键值（</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key-value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）映射。按作者的说法，</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Bigtable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是一个稀疏的，分布式的，持久化的，多维的排序映射。</a:t>
            </a:r>
            <a:endParaRPr lang="zh-CN" altLang="zh-CN" sz="2000"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分布式的大数据处理平台</a:t>
            </a:r>
            <a:endParaRPr lang="zh-CN" altLang="en-US" dirty="0"/>
          </a:p>
        </p:txBody>
      </p:sp>
      <p:sp>
        <p:nvSpPr>
          <p:cNvPr id="3" name="内容占位符 2"/>
          <p:cNvSpPr>
            <a:spLocks noGrp="1"/>
          </p:cNvSpPr>
          <p:nvPr>
            <p:ph idx="1"/>
          </p:nvPr>
        </p:nvSpPr>
        <p:spPr/>
        <p:txBody>
          <a:bodyPr/>
          <a:lstStyle/>
          <a:p>
            <a:r>
              <a:rPr lang="en-US" altLang="zh-CN" dirty="0" err="1">
                <a:solidFill>
                  <a:srgbClr val="FF0000"/>
                </a:solidFill>
              </a:rPr>
              <a:t>BigTable</a:t>
            </a:r>
            <a:endParaRPr lang="en-US" altLang="zh-CN" dirty="0">
              <a:solidFill>
                <a:srgbClr val="FF0000"/>
              </a:solidFill>
            </a:endParaRPr>
          </a:p>
          <a:p>
            <a:pPr algn="just"/>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BigTable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具有如下几个特点</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lvl="0" algn="just">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适合大规模海量数据，</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PB</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级数据；</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lvl="0" algn="just">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分布式、并发数据处理，效率极高；</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lvl="0" algn="just">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易于扩展，支持动态伸缩；</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lvl="0" algn="just">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适用于廉价设备；</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lvl="0" algn="just">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适合于读操作，不适合写操作；</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a:p>
            <a:pPr marL="713105">
              <a:buFont typeface="Wingdings" panose="05000000000000000000" pitchFamily="2" charset="2"/>
              <a:buChar char="ü"/>
            </a:pPr>
            <a:r>
              <a:rPr lang="zh-CN" altLang="zh-CN" sz="2400" kern="100" dirty="0">
                <a:effectLst/>
                <a:latin typeface="Calibri" panose="020F0502020204030204" pitchFamily="34" charset="0"/>
                <a:ea typeface="宋体" panose="02010600030101010101" pitchFamily="2" charset="-122"/>
                <a:cs typeface="Times New Roman" panose="02020603050405020304" charset="0"/>
              </a:rPr>
              <a:t>不适用于传统关系型数据库；</a:t>
            </a:r>
            <a:endParaRPr lang="en-US" altLang="zh-CN" sz="3600" dirty="0">
              <a:solidFill>
                <a:srgbClr val="FF0000"/>
              </a:solidFill>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409825" y="567055"/>
            <a:ext cx="4445000" cy="5502910"/>
          </a:xfrm>
          <a:prstGeom prst="rect">
            <a:avLst/>
          </a:prstGeom>
        </p:spPr>
      </p:pic>
      <p:sp>
        <p:nvSpPr>
          <p:cNvPr id="3" name="标题 1"/>
          <p:cNvSpPr>
            <a:spLocks noGrp="1"/>
          </p:cNvSpPr>
          <p:nvPr/>
        </p:nvSpPr>
        <p:spPr>
          <a:xfrm>
            <a:off x="502412" y="403229"/>
            <a:ext cx="8139178" cy="441964"/>
          </a:xfrm>
          <a:prstGeom prst="rect">
            <a:avLst/>
          </a:prstGeom>
        </p:spPr>
        <p:txBody>
          <a:bodyPr vert="horz" lIns="90000" tIns="46800" rIns="90000" bIns="46800" rtlCol="0" anchor="t" anchorCtr="0">
            <a:noAutofit/>
          </a:bodyPr>
          <a:lstStyle>
            <a:lvl1pPr marL="0" marR="0" algn="l" defTabSz="914400" rtl="0" eaLnBrk="1" fontAlgn="auto" latinLnBrk="0" hangingPunct="1">
              <a:lnSpc>
                <a:spcPct val="100000"/>
              </a:lnSpc>
              <a:spcBef>
                <a:spcPct val="0"/>
              </a:spcBef>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zh-CN" altLang="en-US" sz="2800" dirty="0"/>
              <a:t>软件开发模式</a:t>
            </a:r>
            <a:endParaRPr lang="zh-CN" alt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分布式的大数据处理平台</a:t>
            </a:r>
            <a:endParaRPr lang="zh-CN" altLang="en-US" dirty="0"/>
          </a:p>
        </p:txBody>
      </p:sp>
      <p:sp>
        <p:nvSpPr>
          <p:cNvPr id="3" name="内容占位符 2"/>
          <p:cNvSpPr>
            <a:spLocks noGrp="1"/>
          </p:cNvSpPr>
          <p:nvPr>
            <p:ph idx="1"/>
          </p:nvPr>
        </p:nvSpPr>
        <p:spPr/>
        <p:txBody>
          <a:bodyPr/>
          <a:lstStyle/>
          <a:p>
            <a:r>
              <a:rPr lang="en-US" altLang="zh-CN" dirty="0" err="1">
                <a:solidFill>
                  <a:srgbClr val="FF0000"/>
                </a:solidFill>
              </a:rPr>
              <a:t>BigTable</a:t>
            </a:r>
            <a:endParaRPr lang="en-US" altLang="zh-CN" dirty="0">
              <a:solidFill>
                <a:srgbClr val="FF0000"/>
              </a:solidFill>
            </a:endParaRPr>
          </a:p>
          <a:p>
            <a:r>
              <a:rPr lang="en-US" altLang="zh-CN" sz="2000" kern="100" dirty="0">
                <a:effectLst/>
                <a:latin typeface="Calibri" panose="020F0502020204030204" pitchFamily="34" charset="0"/>
                <a:ea typeface="宋体" panose="02010600030101010101" pitchFamily="2" charset="-122"/>
                <a:cs typeface="Times New Roman" panose="02020603050405020304" charset="0"/>
              </a:rPr>
              <a:t>Bigtable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已经实现了以下的几个目标：适用性广泛、可扩展、高性能和高可用性。已经在超过</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60</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个</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Google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的产品和项目上得到了应用，包括</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 Google Analytics</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err="1">
                <a:effectLst/>
                <a:latin typeface="Calibri" panose="020F0502020204030204" pitchFamily="34" charset="0"/>
                <a:ea typeface="宋体" panose="02010600030101010101" pitchFamily="2" charset="-122"/>
                <a:cs typeface="Times New Roman" panose="02020603050405020304" charset="0"/>
              </a:rPr>
              <a:t>GoogleFinance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Orkut</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Personalized Search</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000" kern="100" dirty="0" err="1">
                <a:effectLst/>
                <a:latin typeface="Calibri" panose="020F0502020204030204" pitchFamily="34" charset="0"/>
                <a:ea typeface="宋体" panose="02010600030101010101" pitchFamily="2" charset="-122"/>
                <a:cs typeface="Times New Roman" panose="02020603050405020304" charset="0"/>
              </a:rPr>
              <a:t>Writely</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和</a:t>
            </a:r>
            <a:r>
              <a:rPr lang="en-US" altLang="zh-CN" sz="2000" kern="100" dirty="0" err="1">
                <a:effectLst/>
                <a:latin typeface="Calibri" panose="020F0502020204030204" pitchFamily="34" charset="0"/>
                <a:ea typeface="宋体" panose="02010600030101010101" pitchFamily="2" charset="-122"/>
                <a:cs typeface="Times New Roman" panose="02020603050405020304" charset="0"/>
              </a:rPr>
              <a:t>GoogleEarth</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a:t>
            </a:r>
            <a:endParaRPr lang="en-US" altLang="zh-CN" sz="2000" kern="100" dirty="0">
              <a:effectLst/>
              <a:latin typeface="Calibri" panose="020F0502020204030204" pitchFamily="34" charset="0"/>
              <a:ea typeface="宋体" panose="02010600030101010101" pitchFamily="2" charset="-122"/>
              <a:cs typeface="Times New Roman" panose="02020603050405020304" charset="0"/>
            </a:endParaRPr>
          </a:p>
          <a:p>
            <a:endPar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charset="0"/>
            </a:endParaRPr>
          </a:p>
          <a:p>
            <a:r>
              <a:rPr lang="en-US" altLang="zh-CN" sz="2000" kern="100" dirty="0">
                <a:effectLst/>
                <a:latin typeface="Calibri" panose="020F0502020204030204" pitchFamily="34" charset="0"/>
                <a:ea typeface="宋体" panose="02010600030101010101" pitchFamily="2" charset="-122"/>
                <a:cs typeface="Times New Roman" panose="02020603050405020304" charset="0"/>
              </a:rPr>
              <a:t>GFS</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和</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Bigtable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两层的设计是一个几乎完美的组合。</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GFS</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本质上是一个弱一致性系统，可能出现重复记录、记录乱序等各种问题。</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Bigtable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是</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GFS</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之上的一个索引层，为了服务百</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PB</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级别的应用，采用两级的</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B+</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树索引结构。</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GFS</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保证成功的记录至少写入一次并由</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Bigtable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记录索引，由于</a:t>
            </a:r>
            <a:r>
              <a:rPr lang="en-US" altLang="zh-CN" sz="2000" kern="100" dirty="0">
                <a:effectLst/>
                <a:latin typeface="Calibri" panose="020F0502020204030204" pitchFamily="34" charset="0"/>
                <a:ea typeface="宋体" panose="02010600030101010101" pitchFamily="2" charset="-122"/>
                <a:cs typeface="Times New Roman" panose="02020603050405020304" charset="0"/>
              </a:rPr>
              <a:t>Bigtable</a:t>
            </a:r>
            <a:r>
              <a:rPr lang="zh-CN" altLang="zh-CN" sz="2000" kern="100" dirty="0">
                <a:effectLst/>
                <a:latin typeface="Calibri" panose="020F0502020204030204" pitchFamily="34" charset="0"/>
                <a:ea typeface="宋体" panose="02010600030101010101" pitchFamily="2" charset="-122"/>
                <a:cs typeface="Times New Roman" panose="02020603050405020304" charset="0"/>
              </a:rPr>
              <a:t>是一个强一致性系统，整个系统对外表现为强一致性系统。</a:t>
            </a:r>
            <a:endParaRPr lang="en-US" altLang="zh-CN" sz="3200" dirty="0">
              <a:solidFill>
                <a:srgbClr val="FF0000"/>
              </a:solidFill>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主流的分布式计算系统</a:t>
            </a:r>
            <a:endParaRPr lang="zh-CN" altLang="en-US" dirty="0"/>
          </a:p>
        </p:txBody>
      </p:sp>
      <p:sp>
        <p:nvSpPr>
          <p:cNvPr id="3" name="内容占位符 2"/>
          <p:cNvSpPr>
            <a:spLocks noGrp="1"/>
          </p:cNvSpPr>
          <p:nvPr>
            <p:ph idx="1"/>
          </p:nvPr>
        </p:nvSpPr>
        <p:spPr>
          <a:xfrm>
            <a:off x="956164" y="3284988"/>
            <a:ext cx="4032696" cy="720071"/>
          </a:xfrm>
        </p:spPr>
        <p:txBody>
          <a:bodyPr/>
          <a:lstStyle/>
          <a:p>
            <a:pPr marL="0" indent="0">
              <a:buNone/>
            </a:pPr>
            <a:r>
              <a:rPr lang="zh-CN" altLang="en-US" dirty="0">
                <a:solidFill>
                  <a:srgbClr val="FF0000"/>
                </a:solidFill>
              </a:rPr>
              <a:t>主流的分布式计算系统</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
        <p:nvSpPr>
          <p:cNvPr id="6" name="文本框 5"/>
          <p:cNvSpPr txBox="1"/>
          <p:nvPr/>
        </p:nvSpPr>
        <p:spPr>
          <a:xfrm>
            <a:off x="5381836" y="2130301"/>
            <a:ext cx="2952328" cy="2795958"/>
          </a:xfrm>
          <a:prstGeom prst="rect">
            <a:avLst/>
          </a:prstGeom>
          <a:noFill/>
        </p:spPr>
        <p:txBody>
          <a:bodyPr wrap="square" rtlCol="0">
            <a:spAutoFit/>
          </a:bodyPr>
          <a:lstStyle/>
          <a:p>
            <a:pPr>
              <a:lnSpc>
                <a:spcPct val="150000"/>
              </a:lnSpc>
            </a:pPr>
            <a:r>
              <a:rPr lang="en-US" altLang="zh-CN" dirty="0">
                <a:solidFill>
                  <a:srgbClr val="000000"/>
                </a:solidFill>
              </a:rPr>
              <a:t>Hadoop</a:t>
            </a:r>
            <a:endParaRPr lang="en-US" altLang="zh-CN" dirty="0">
              <a:solidFill>
                <a:srgbClr val="000000"/>
              </a:solidFill>
            </a:endParaRPr>
          </a:p>
          <a:p>
            <a:pPr>
              <a:lnSpc>
                <a:spcPct val="150000"/>
              </a:lnSpc>
            </a:pPr>
            <a:r>
              <a:rPr lang="en-US" altLang="zh-CN" dirty="0">
                <a:solidFill>
                  <a:srgbClr val="000000"/>
                </a:solidFill>
              </a:rPr>
              <a:t>Spark</a:t>
            </a:r>
            <a:endParaRPr lang="en-US" altLang="zh-CN" dirty="0">
              <a:solidFill>
                <a:srgbClr val="000000"/>
              </a:solidFill>
            </a:endParaRPr>
          </a:p>
          <a:p>
            <a:pPr>
              <a:lnSpc>
                <a:spcPct val="150000"/>
              </a:lnSpc>
            </a:pPr>
            <a:r>
              <a:rPr lang="en-US" altLang="zh-CN" dirty="0" err="1">
                <a:solidFill>
                  <a:srgbClr val="000000"/>
                </a:solidFill>
              </a:rPr>
              <a:t>Flink</a:t>
            </a:r>
            <a:endParaRPr lang="en-US" altLang="zh-CN" dirty="0">
              <a:solidFill>
                <a:srgbClr val="000000"/>
              </a:solidFill>
            </a:endParaRPr>
          </a:p>
          <a:p>
            <a:pPr>
              <a:lnSpc>
                <a:spcPct val="150000"/>
              </a:lnSpc>
            </a:pPr>
            <a:r>
              <a:rPr lang="en-US" altLang="zh-CN" dirty="0">
                <a:solidFill>
                  <a:srgbClr val="000000"/>
                </a:solidFill>
              </a:rPr>
              <a:t>Storm</a:t>
            </a:r>
            <a:endParaRPr lang="en-US" altLang="zh-CN" dirty="0">
              <a:solidFill>
                <a:srgbClr val="000000"/>
              </a:solidFill>
            </a:endParaRPr>
          </a:p>
          <a:p>
            <a:pPr>
              <a:lnSpc>
                <a:spcPct val="150000"/>
              </a:lnSpc>
            </a:pPr>
            <a:r>
              <a:rPr lang="en-US" altLang="zh-CN" dirty="0">
                <a:solidFill>
                  <a:srgbClr val="000000"/>
                </a:solidFill>
              </a:rPr>
              <a:t>Spanner</a:t>
            </a:r>
            <a:endParaRPr lang="zh-CN" altLang="en-US" dirty="0">
              <a:solidFill>
                <a:srgbClr val="000000"/>
              </a:solidFill>
            </a:endParaRPr>
          </a:p>
        </p:txBody>
      </p:sp>
      <p:sp>
        <p:nvSpPr>
          <p:cNvPr id="7" name="左大括号 6"/>
          <p:cNvSpPr/>
          <p:nvPr/>
        </p:nvSpPr>
        <p:spPr bwMode="auto">
          <a:xfrm>
            <a:off x="4860032" y="2318951"/>
            <a:ext cx="360040" cy="2592288"/>
          </a:xfrm>
          <a:prstGeom prst="leftBrace">
            <a:avLst>
              <a:gd name="adj1" fmla="val 54630"/>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主流的分布式计算系统</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Hadoop</a:t>
            </a:r>
            <a:endParaRPr lang="en-US" altLang="zh-CN" dirty="0">
              <a:solidFill>
                <a:srgbClr val="FF0000"/>
              </a:solidFill>
            </a:endParaRPr>
          </a:p>
          <a:p>
            <a:r>
              <a:rPr lang="en-US" altLang="zh-CN" sz="2400" kern="100" dirty="0">
                <a:effectLst/>
                <a:latin typeface="Calibri" panose="020F0502020204030204" pitchFamily="34" charset="0"/>
                <a:ea typeface="宋体" panose="02010600030101010101" pitchFamily="2" charset="-122"/>
                <a:cs typeface="Times New Roman" panose="02020603050405020304" charset="0"/>
              </a:rPr>
              <a:t>Yahoo</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的工程师</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Doug Cutting</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和</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Mike </a:t>
            </a: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Cafarella</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在</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2005</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年合作开发了</a:t>
            </a:r>
            <a:r>
              <a:rPr lang="zh-CN" altLang="zh-CN" sz="2400" u="sng"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分布式计算系统</a:t>
            </a:r>
            <a:r>
              <a:rPr lang="en-US" altLang="zh-CN" sz="2400" u="sng"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Hadoop</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en-US" altLang="zh-CN" sz="2400" kern="100" dirty="0">
                <a:effectLst/>
                <a:latin typeface="Calibri" panose="020F0502020204030204" pitchFamily="34" charset="0"/>
                <a:ea typeface="宋体" panose="02010600030101010101" pitchFamily="2" charset="-122"/>
                <a:cs typeface="Times New Roman" panose="02020603050405020304" charset="0"/>
              </a:rPr>
              <a:t>Hadoop</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采用</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MapReduce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分布式计算框架，并根据</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GFS</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开发了</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HDFS</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分布式文件系统，根据</a:t>
            </a: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BigTable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开发了</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HBase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数据存储系统。</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尽管和</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Google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内部使用的分布式计算系统原理相同，但是</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Hadoop</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在运算速度上依然达不到</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Google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论文中的标准。不过，</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Hadoop</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的开源特性使其成为分布式计算系统事实上的国际标准。</a:t>
            </a:r>
            <a:endParaRPr lang="zh-CN" altLang="en-US" sz="36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主流的分布式计算系统</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Spark</a:t>
            </a:r>
            <a:endParaRPr lang="en-US" altLang="zh-CN" dirty="0">
              <a:solidFill>
                <a:srgbClr val="FF0000"/>
              </a:solidFill>
            </a:endParaRPr>
          </a:p>
          <a:p>
            <a:r>
              <a:rPr lang="en-US" altLang="zh-CN" sz="2400" dirty="0"/>
              <a:t>Spark</a:t>
            </a:r>
            <a:r>
              <a:rPr lang="zh-CN" altLang="en-US" sz="2400" dirty="0"/>
              <a:t>是</a:t>
            </a:r>
            <a:r>
              <a:rPr lang="en-US" altLang="zh-CN" sz="2400" dirty="0"/>
              <a:t>Apache</a:t>
            </a:r>
            <a:r>
              <a:rPr lang="zh-CN" altLang="en-US" sz="2400" dirty="0"/>
              <a:t>基金会的开源项目，它由加州大学伯克利分校的实验室开发，是另外一种重要的分布式计算系统。</a:t>
            </a:r>
            <a:endParaRPr lang="en-US" altLang="zh-CN" sz="2400" dirty="0"/>
          </a:p>
          <a:p>
            <a:r>
              <a:rPr lang="en-US" altLang="zh-CN" sz="2400" dirty="0"/>
              <a:t>Spark</a:t>
            </a:r>
            <a:r>
              <a:rPr lang="zh-CN" altLang="en-US" sz="2400" dirty="0"/>
              <a:t>在</a:t>
            </a:r>
            <a:r>
              <a:rPr lang="en-US" altLang="zh-CN" sz="2400" dirty="0"/>
              <a:t>Hadoop</a:t>
            </a:r>
            <a:r>
              <a:rPr lang="zh-CN" altLang="en-US" sz="2400" dirty="0"/>
              <a:t>的基础上进行了一些架构上的改良，是专为大规模数据处理而设计的快速通用的计算引擎。</a:t>
            </a:r>
            <a:endParaRPr lang="en-US" altLang="zh-CN" sz="2400" dirty="0"/>
          </a:p>
          <a:p>
            <a:r>
              <a:rPr lang="en-US" altLang="zh-CN" sz="2400" dirty="0"/>
              <a:t>Spark</a:t>
            </a:r>
            <a:r>
              <a:rPr lang="zh-CN" altLang="en-US" sz="2400" dirty="0"/>
              <a:t>拥有</a:t>
            </a:r>
            <a:r>
              <a:rPr lang="en-US" altLang="zh-CN" sz="2400" dirty="0"/>
              <a:t>Hadoop MapReduce</a:t>
            </a:r>
            <a:r>
              <a:rPr lang="zh-CN" altLang="en-US" sz="2400" dirty="0"/>
              <a:t>所具有的优点；但不同于</a:t>
            </a:r>
            <a:r>
              <a:rPr lang="en-US" altLang="zh-CN" sz="2400" dirty="0"/>
              <a:t>MapReduce</a:t>
            </a:r>
            <a:r>
              <a:rPr lang="zh-CN" altLang="en-US" sz="2400" dirty="0"/>
              <a:t>的是其任务的中间输出结果可以保存在内存中，从而不再需要读写</a:t>
            </a:r>
            <a:r>
              <a:rPr lang="en-US" altLang="zh-CN" sz="2400" dirty="0"/>
              <a:t>HDFS</a:t>
            </a:r>
            <a:r>
              <a:rPr lang="zh-CN" altLang="en-US" sz="2400" dirty="0"/>
              <a:t>。因此</a:t>
            </a:r>
            <a:r>
              <a:rPr lang="en-US" altLang="zh-CN" sz="2400" dirty="0"/>
              <a:t>Spark</a:t>
            </a:r>
            <a:r>
              <a:rPr lang="zh-CN" altLang="en-US" sz="2400" dirty="0"/>
              <a:t>能更好地适用于数据挖掘与机器学习等需要迭代的</a:t>
            </a:r>
            <a:r>
              <a:rPr lang="en-US" altLang="zh-CN" sz="2400" dirty="0"/>
              <a:t>MapReduce</a:t>
            </a:r>
            <a:r>
              <a:rPr lang="zh-CN" altLang="en-US" sz="2400" dirty="0"/>
              <a:t>的算法。</a:t>
            </a:r>
            <a:endParaRPr lang="zh-CN" altLang="en-US" sz="24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主流的分布式计算系统</a:t>
            </a:r>
            <a:endParaRPr lang="zh-CN" altLang="en-US" dirty="0"/>
          </a:p>
        </p:txBody>
      </p:sp>
      <p:sp>
        <p:nvSpPr>
          <p:cNvPr id="3" name="内容占位符 2"/>
          <p:cNvSpPr>
            <a:spLocks noGrp="1"/>
          </p:cNvSpPr>
          <p:nvPr>
            <p:ph idx="1"/>
          </p:nvPr>
        </p:nvSpPr>
        <p:spPr/>
        <p:txBody>
          <a:bodyPr/>
          <a:lstStyle/>
          <a:p>
            <a:r>
              <a:rPr lang="en-US" altLang="zh-CN" dirty="0" err="1">
                <a:solidFill>
                  <a:srgbClr val="FF0000"/>
                </a:solidFill>
              </a:rPr>
              <a:t>Flink</a:t>
            </a:r>
            <a:endParaRPr lang="en-US" altLang="zh-CN" dirty="0">
              <a:solidFill>
                <a:srgbClr val="FF0000"/>
              </a:solidFill>
            </a:endParaRPr>
          </a:p>
          <a:p>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Flink</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是由</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Apache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软件基金会开发的开源流数据处理框架，其核心是用</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Java</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和</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Scala</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编写的分布式流数据流引擎。</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Flink</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设计为在所有常见的集群环境中运行，以数据并行和流水线方式执行任意流数据程序，以内存速度和任何规模执行计算。此外，</a:t>
            </a: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Flink</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的运行时本身也支持迭代算法的执行。</a:t>
            </a:r>
            <a:endParaRPr lang="zh-CN" altLang="en-US" sz="3200"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主流的分布式计算系统</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Storm</a:t>
            </a:r>
            <a:endParaRPr lang="en-US" altLang="zh-CN" dirty="0">
              <a:solidFill>
                <a:srgbClr val="FF0000"/>
              </a:solidFill>
            </a:endParaRPr>
          </a:p>
          <a:p>
            <a:r>
              <a:rPr lang="en-US" altLang="zh-CN" sz="2400" kern="100" dirty="0">
                <a:effectLst/>
                <a:latin typeface="Calibri" panose="020F0502020204030204" pitchFamily="34" charset="0"/>
                <a:ea typeface="宋体" panose="02010600030101010101" pitchFamily="2" charset="-122"/>
                <a:cs typeface="Times New Roman" panose="02020603050405020304" charset="0"/>
              </a:rPr>
              <a:t>Storm</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是</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Twitter</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主推的分布式计算系统，它由</a:t>
            </a: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BackType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团队开发，是</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Apache</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基金会的孵化项目。</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zh-CN" altLang="zh-CN" sz="2400" kern="100" dirty="0">
                <a:effectLst/>
                <a:latin typeface="Calibri" panose="020F0502020204030204" pitchFamily="34" charset="0"/>
                <a:ea typeface="宋体" panose="02010600030101010101" pitchFamily="2" charset="-122"/>
                <a:cs typeface="Times New Roman" panose="02020603050405020304" charset="0"/>
              </a:rPr>
              <a:t>它在</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Hadoop</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的基础上提供了实时运算的特性，可以实时地处理大数据流。不同于</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Hadoop</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和</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Spark</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Storm</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不进行数据的收集和存储工作，它直接通过网络实时的接受数据并且实时地处理数据，然后直接通过网络实时的传回结果。</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主流的分布式计算系统</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Spanner</a:t>
            </a:r>
            <a:endParaRPr lang="en-US" altLang="zh-CN" dirty="0">
              <a:solidFill>
                <a:srgbClr val="FF0000"/>
              </a:solidFill>
            </a:endParaRPr>
          </a:p>
          <a:p>
            <a:r>
              <a:rPr lang="en-US" altLang="zh-CN" sz="2400" kern="100" dirty="0">
                <a:effectLst/>
                <a:latin typeface="Calibri" panose="020F0502020204030204" pitchFamily="34" charset="0"/>
                <a:ea typeface="宋体" panose="02010600030101010101" pitchFamily="2" charset="-122"/>
                <a:cs typeface="Times New Roman" panose="02020603050405020304" charset="0"/>
              </a:rPr>
              <a:t>Spanner</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是由谷歌公司研发的、可扩展的、多版本的、全球分布式的、同步复制式数据库。在最高抽象层面，</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Spanner</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就是一个数据库，把数据分片存储在许多</a:t>
            </a:r>
            <a:r>
              <a:rPr lang="en-US" altLang="zh-CN" sz="2400" kern="100" dirty="0" err="1">
                <a:effectLst/>
                <a:latin typeface="Calibri" panose="020F0502020204030204" pitchFamily="34" charset="0"/>
                <a:ea typeface="宋体" panose="02010600030101010101" pitchFamily="2" charset="-122"/>
                <a:cs typeface="Times New Roman" panose="02020603050405020304" charset="0"/>
              </a:rPr>
              <a:t>Paxos</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状态机上，位于遍布全球的数据中心内。</a:t>
            </a:r>
            <a:endParaRPr lang="en-US" altLang="zh-CN" sz="2400" kern="100" dirty="0">
              <a:effectLst/>
              <a:latin typeface="Calibri" panose="020F0502020204030204" pitchFamily="34" charset="0"/>
              <a:ea typeface="宋体" panose="02010600030101010101" pitchFamily="2" charset="-122"/>
              <a:cs typeface="Times New Roman" panose="02020603050405020304" charset="0"/>
            </a:endParaRPr>
          </a:p>
          <a:p>
            <a:r>
              <a:rPr lang="en-US" altLang="zh-CN" sz="2400" kern="100" dirty="0">
                <a:effectLst/>
                <a:latin typeface="Calibri" panose="020F0502020204030204" pitchFamily="34" charset="0"/>
                <a:ea typeface="宋体" panose="02010600030101010101" pitchFamily="2" charset="-122"/>
                <a:cs typeface="Times New Roman" panose="02020603050405020304" charset="0"/>
              </a:rPr>
              <a:t>Spanner</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被设计成可以扩展到几百万个机器节点，跨越成百上千个数据中心，具备几万亿数据库行的规模。应用可以借助于</a:t>
            </a:r>
            <a:r>
              <a:rPr lang="en-US" altLang="zh-CN" sz="2400" kern="100" dirty="0">
                <a:effectLst/>
                <a:latin typeface="Calibri" panose="020F0502020204030204" pitchFamily="34" charset="0"/>
                <a:ea typeface="宋体" panose="02010600030101010101" pitchFamily="2" charset="-122"/>
                <a:cs typeface="Times New Roman" panose="02020603050405020304" charset="0"/>
              </a:rPr>
              <a:t>Spanner</a:t>
            </a:r>
            <a:r>
              <a:rPr lang="zh-CN" altLang="zh-CN" sz="2400" kern="100" dirty="0">
                <a:effectLst/>
                <a:latin typeface="Calibri" panose="020F0502020204030204" pitchFamily="34" charset="0"/>
                <a:ea typeface="宋体" panose="02010600030101010101" pitchFamily="2" charset="-122"/>
                <a:cs typeface="Times New Roman" panose="02020603050405020304" charset="0"/>
              </a:rPr>
              <a:t>来实现高可用性，通过在一个洲的内部和跨越不同的洲之间复制数据，保证即使面对大范围的自然灾害时数据依然可用。</a:t>
            </a:r>
            <a:endParaRPr lang="zh-CN" altLang="zh-CN" sz="2400" kern="100" dirty="0">
              <a:effectLst/>
              <a:latin typeface="Calibri" panose="020F0502020204030204" pitchFamily="34" charset="0"/>
              <a:ea typeface="宋体" panose="02010600030101010101" pitchFamily="2" charset="-122"/>
              <a:cs typeface="Times New Roman" panose="02020603050405020304" charset="0"/>
            </a:endParaRPr>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endParaRPr lang="zh-CN" altLang="en-US" dirty="0"/>
          </a:p>
        </p:txBody>
      </p:sp>
      <p:sp>
        <p:nvSpPr>
          <p:cNvPr id="3" name="内容占位符 2"/>
          <p:cNvSpPr>
            <a:spLocks noGrp="1"/>
          </p:cNvSpPr>
          <p:nvPr>
            <p:ph idx="1"/>
          </p:nvPr>
        </p:nvSpPr>
        <p:spPr>
          <a:xfrm>
            <a:off x="388144" y="1268760"/>
            <a:ext cx="8367712" cy="4522432"/>
          </a:xfrm>
        </p:spPr>
        <p:txBody>
          <a:bodyPr/>
          <a:lstStyle/>
          <a:p>
            <a:r>
              <a:rPr lang="zh-CN" altLang="en-US" dirty="0"/>
              <a:t>本章首先主要介绍了</a:t>
            </a:r>
            <a:r>
              <a:rPr lang="zh-CN" altLang="en-US" u="sng" dirty="0">
                <a:solidFill>
                  <a:schemeClr val="bg1"/>
                </a:solidFill>
              </a:rPr>
              <a:t>分布式系统的基础概念</a:t>
            </a:r>
            <a:r>
              <a:rPr lang="zh-CN" altLang="en-US" dirty="0"/>
              <a:t>，以及计算机从单机系统一路到分布式系统的</a:t>
            </a:r>
            <a:r>
              <a:rPr lang="zh-CN" altLang="en-US" u="sng" dirty="0">
                <a:solidFill>
                  <a:schemeClr val="bg1"/>
                </a:solidFill>
              </a:rPr>
              <a:t>发展历程</a:t>
            </a:r>
            <a:r>
              <a:rPr lang="zh-CN" altLang="en-US" dirty="0"/>
              <a:t>；分析了分布式系统在某些</a:t>
            </a:r>
            <a:r>
              <a:rPr lang="zh-CN" altLang="en-US" u="sng" dirty="0">
                <a:solidFill>
                  <a:schemeClr val="bg1"/>
                </a:solidFill>
              </a:rPr>
              <a:t>应用场景的优势</a:t>
            </a:r>
            <a:r>
              <a:rPr lang="zh-CN" altLang="en-US" dirty="0"/>
              <a:t>和</a:t>
            </a:r>
            <a:r>
              <a:rPr lang="zh-CN" altLang="en-US" u="sng" dirty="0">
                <a:solidFill>
                  <a:schemeClr val="bg1"/>
                </a:solidFill>
              </a:rPr>
              <a:t>技术难点</a:t>
            </a:r>
            <a:r>
              <a:rPr lang="zh-CN" altLang="en-US" dirty="0"/>
              <a:t>。简要介绍了</a:t>
            </a:r>
            <a:r>
              <a:rPr lang="zh-CN" altLang="en-US" u="sng" dirty="0">
                <a:solidFill>
                  <a:schemeClr val="bg1"/>
                </a:solidFill>
              </a:rPr>
              <a:t>分布式系统的常用框架</a:t>
            </a:r>
            <a:r>
              <a:rPr lang="zh-CN" altLang="en-US" dirty="0"/>
              <a:t>，介绍了分布式系统和</a:t>
            </a:r>
            <a:r>
              <a:rPr lang="zh-CN" altLang="en-US" u="sng" dirty="0">
                <a:solidFill>
                  <a:schemeClr val="bg1"/>
                </a:solidFill>
              </a:rPr>
              <a:t>大数据</a:t>
            </a:r>
            <a:r>
              <a:rPr lang="zh-CN" altLang="en-US" dirty="0"/>
              <a:t>之间的联系，以及分布式的</a:t>
            </a:r>
            <a:r>
              <a:rPr lang="zh-CN" altLang="en-US" u="sng" dirty="0">
                <a:solidFill>
                  <a:schemeClr val="bg1"/>
                </a:solidFill>
              </a:rPr>
              <a:t>大数据计算平台</a:t>
            </a:r>
            <a:r>
              <a:rPr lang="zh-CN" altLang="en-US" dirty="0"/>
              <a:t>。</a:t>
            </a:r>
            <a:endParaRPr lang="zh-CN" altLang="en-US" dirty="0"/>
          </a:p>
        </p:txBody>
      </p:sp>
      <p:sp>
        <p:nvSpPr>
          <p:cNvPr id="4" name="灯片编号占位符 3"/>
          <p:cNvSpPr>
            <a:spLocks noGrp="1"/>
          </p:cNvSpPr>
          <p:nvPr>
            <p:ph type="sldNum" sz="quarter" idx="10"/>
          </p:nvPr>
        </p:nvSpPr>
        <p:spPr/>
        <p:txBody>
          <a:bodyPr/>
          <a:lstStyle/>
          <a:p>
            <a:pPr>
              <a:defRPr/>
            </a:pPr>
            <a:fld id="{688DD166-6A51-FB46-8061-6090DD3FD59C}" type="slidenum">
              <a:rPr lang="zh-CN" altLang="en-GB" smtClean="0"/>
            </a:fld>
            <a:endParaRPr lang="en-GB"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zh-CN" altLang="en-US" sz="2800"/>
              <a:t>前端</a:t>
            </a:r>
            <a:endParaRPr lang="zh-CN" altLang="en-US" sz="2800"/>
          </a:p>
        </p:txBody>
      </p:sp>
      <p:sp>
        <p:nvSpPr>
          <p:cNvPr id="8195" name="Rectangle 3"/>
          <p:cNvSpPr>
            <a:spLocks noGrp="1" noChangeArrowheads="1"/>
          </p:cNvSpPr>
          <p:nvPr>
            <p:ph type="body" idx="1"/>
          </p:nvPr>
        </p:nvSpPr>
        <p:spPr/>
        <p:txBody>
          <a:bodyPr/>
          <a:lstStyle/>
          <a:p>
            <a:r>
              <a:rPr lang="zh-CN" altLang="en-US" sz="2400"/>
              <a:t>负责显示给用户。</a:t>
            </a:r>
            <a:endParaRPr lang="zh-CN" altLang="en-US" sz="2400"/>
          </a:p>
          <a:p>
            <a:r>
              <a:rPr lang="zh-CN" altLang="en-US" sz="2400"/>
              <a:t>技术：html , css , js、</a:t>
            </a:r>
            <a:r>
              <a:rPr lang="en-US" altLang="zh-CN" sz="2400"/>
              <a:t>JSP</a:t>
            </a:r>
            <a:r>
              <a:rPr lang="zh-CN" altLang="en-US" sz="2400"/>
              <a:t>等。</a:t>
            </a:r>
            <a:endParaRPr lang="zh-CN" altLang="en-US" sz="2400"/>
          </a:p>
          <a:p>
            <a:r>
              <a:rPr lang="zh-CN" altLang="en-US" sz="2400"/>
              <a:t>框架：</a:t>
            </a:r>
            <a:r>
              <a:rPr lang="en-US" altLang="zh-CN" sz="2400"/>
              <a:t>Bootstrap</a:t>
            </a:r>
            <a:r>
              <a:rPr sz="2400"/>
              <a:t>、</a:t>
            </a:r>
            <a:r>
              <a:rPr lang="en-US" altLang="zh-CN" sz="2400"/>
              <a:t>Node.js</a:t>
            </a:r>
            <a:r>
              <a:rPr sz="2400"/>
              <a:t>、</a:t>
            </a:r>
            <a:r>
              <a:rPr lang="en-US" altLang="zh-CN" sz="2400"/>
              <a:t>VUE</a:t>
            </a:r>
            <a:r>
              <a:rPr sz="2400"/>
              <a:t>等</a:t>
            </a:r>
            <a:endParaRPr sz="2400"/>
          </a:p>
        </p:txBody>
      </p:sp>
      <p:sp>
        <p:nvSpPr>
          <p:cNvPr id="8196" name="Rectangle 4"/>
          <p:cNvSpPr>
            <a:spLocks noGrp="1" noChangeArrowheads="1"/>
          </p:cNvSpPr>
          <p:nvPr/>
        </p:nvSpPr>
        <p:spPr bwMode="auto">
          <a:xfrm>
            <a:off x="447675" y="2997200"/>
            <a:ext cx="8372475"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514350">
              <a:lnSpc>
                <a:spcPct val="90000"/>
              </a:lnSpc>
              <a:defRPr sz="3200" b="1">
                <a:solidFill>
                  <a:srgbClr val="00BE9C"/>
                </a:solidFill>
                <a:latin typeface="微软雅黑" panose="020B0503020204020204" charset="-122"/>
                <a:ea typeface="微软雅黑" panose="020B0503020204020204" charset="-122"/>
              </a:defRPr>
            </a:lvl1pPr>
            <a:lvl2pPr defTabSz="514350">
              <a:lnSpc>
                <a:spcPct val="90000"/>
              </a:lnSpc>
              <a:defRPr sz="3200" b="1">
                <a:solidFill>
                  <a:srgbClr val="00BE9C"/>
                </a:solidFill>
                <a:latin typeface="微软雅黑" panose="020B0503020204020204" charset="-122"/>
                <a:ea typeface="微软雅黑" panose="020B0503020204020204" charset="-122"/>
              </a:defRPr>
            </a:lvl2pPr>
            <a:lvl3pPr defTabSz="514350">
              <a:lnSpc>
                <a:spcPct val="90000"/>
              </a:lnSpc>
              <a:defRPr sz="3200" b="1">
                <a:solidFill>
                  <a:srgbClr val="00BE9C"/>
                </a:solidFill>
                <a:latin typeface="微软雅黑" panose="020B0503020204020204" charset="-122"/>
                <a:ea typeface="微软雅黑" panose="020B0503020204020204" charset="-122"/>
              </a:defRPr>
            </a:lvl3pPr>
            <a:lvl4pPr defTabSz="514350">
              <a:lnSpc>
                <a:spcPct val="90000"/>
              </a:lnSpc>
              <a:defRPr sz="3200" b="1">
                <a:solidFill>
                  <a:srgbClr val="00BE9C"/>
                </a:solidFill>
                <a:latin typeface="微软雅黑" panose="020B0503020204020204" charset="-122"/>
                <a:ea typeface="微软雅黑" panose="020B0503020204020204" charset="-122"/>
              </a:defRPr>
            </a:lvl4pPr>
            <a:lvl5pPr defTabSz="514350">
              <a:lnSpc>
                <a:spcPct val="90000"/>
              </a:lnSpc>
              <a:defRPr sz="3200" b="1">
                <a:solidFill>
                  <a:srgbClr val="00BE9C"/>
                </a:solidFill>
                <a:latin typeface="微软雅黑" panose="020B0503020204020204" charset="-122"/>
                <a:ea typeface="微软雅黑" panose="020B0503020204020204" charset="-122"/>
              </a:defRPr>
            </a:lvl5pPr>
            <a:lvl6pPr marL="457200" defTabSz="514350" fontAlgn="base">
              <a:lnSpc>
                <a:spcPct val="90000"/>
              </a:lnSpc>
              <a:spcBef>
                <a:spcPct val="0"/>
              </a:spcBef>
              <a:spcAft>
                <a:spcPct val="0"/>
              </a:spcAft>
              <a:defRPr sz="3200" b="1">
                <a:solidFill>
                  <a:srgbClr val="00BE9C"/>
                </a:solidFill>
                <a:latin typeface="微软雅黑" panose="020B0503020204020204" charset="-122"/>
                <a:ea typeface="微软雅黑" panose="020B0503020204020204" charset="-122"/>
              </a:defRPr>
            </a:lvl6pPr>
            <a:lvl7pPr marL="914400" defTabSz="514350" fontAlgn="base">
              <a:lnSpc>
                <a:spcPct val="90000"/>
              </a:lnSpc>
              <a:spcBef>
                <a:spcPct val="0"/>
              </a:spcBef>
              <a:spcAft>
                <a:spcPct val="0"/>
              </a:spcAft>
              <a:defRPr sz="3200" b="1">
                <a:solidFill>
                  <a:srgbClr val="00BE9C"/>
                </a:solidFill>
                <a:latin typeface="微软雅黑" panose="020B0503020204020204" charset="-122"/>
                <a:ea typeface="微软雅黑" panose="020B0503020204020204" charset="-122"/>
              </a:defRPr>
            </a:lvl7pPr>
            <a:lvl8pPr marL="1371600" defTabSz="514350" fontAlgn="base">
              <a:lnSpc>
                <a:spcPct val="90000"/>
              </a:lnSpc>
              <a:spcBef>
                <a:spcPct val="0"/>
              </a:spcBef>
              <a:spcAft>
                <a:spcPct val="0"/>
              </a:spcAft>
              <a:defRPr sz="3200" b="1">
                <a:solidFill>
                  <a:srgbClr val="00BE9C"/>
                </a:solidFill>
                <a:latin typeface="微软雅黑" panose="020B0503020204020204" charset="-122"/>
                <a:ea typeface="微软雅黑" panose="020B0503020204020204" charset="-122"/>
              </a:defRPr>
            </a:lvl8pPr>
            <a:lvl9pPr marL="1828800" defTabSz="514350" fontAlgn="base">
              <a:lnSpc>
                <a:spcPct val="90000"/>
              </a:lnSpc>
              <a:spcBef>
                <a:spcPct val="0"/>
              </a:spcBef>
              <a:spcAft>
                <a:spcPct val="0"/>
              </a:spcAft>
              <a:defRPr sz="3200" b="1">
                <a:solidFill>
                  <a:srgbClr val="00BE9C"/>
                </a:solidFill>
                <a:latin typeface="微软雅黑" panose="020B0503020204020204" charset="-122"/>
                <a:ea typeface="微软雅黑" panose="020B0503020204020204" charset="-122"/>
              </a:defRPr>
            </a:lvl9pPr>
          </a:lstStyle>
          <a:p>
            <a:pPr>
              <a:buFontTx/>
              <a:buNone/>
            </a:pPr>
            <a:r>
              <a:rPr lang="zh-CN" altLang="en-US" sz="2800"/>
              <a:t>后台</a:t>
            </a:r>
            <a:endParaRPr lang="zh-CN" altLang="en-US" sz="2800"/>
          </a:p>
        </p:txBody>
      </p:sp>
      <p:sp>
        <p:nvSpPr>
          <p:cNvPr id="8197" name="Rectangle 5"/>
          <p:cNvSpPr>
            <a:spLocks noGrp="1" noChangeArrowheads="1"/>
          </p:cNvSpPr>
          <p:nvPr/>
        </p:nvSpPr>
        <p:spPr bwMode="auto">
          <a:xfrm>
            <a:off x="447675" y="3843655"/>
            <a:ext cx="8251825" cy="24980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61950" indent="-361950" algn="just" defTabSz="514350">
              <a:lnSpc>
                <a:spcPct val="110000"/>
              </a:lnSpc>
              <a:spcBef>
                <a:spcPts val="1015"/>
              </a:spcBef>
              <a:buClr>
                <a:schemeClr val="accent1"/>
              </a:buClr>
              <a:buSzPct val="70000"/>
              <a:buFont typeface="Wingdings 3" panose="05040102010807070707" pitchFamily="18" charset="2"/>
              <a:buChar char=""/>
              <a:defRPr sz="2400">
                <a:solidFill>
                  <a:schemeClr val="accent1"/>
                </a:solidFill>
                <a:latin typeface="微软雅黑" panose="020B0503020204020204" charset="-122"/>
                <a:ea typeface="微软雅黑" panose="020B0503020204020204" charset="-122"/>
              </a:defRPr>
            </a:lvl1pPr>
            <a:lvl2pPr marL="361950" indent="-361950" algn="just" defTabSz="514350">
              <a:lnSpc>
                <a:spcPct val="130000"/>
              </a:lnSpc>
              <a:spcAft>
                <a:spcPts val="340"/>
              </a:spcAft>
              <a:buClr>
                <a:srgbClr val="29FFD1"/>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643255" indent="-128905" defTabSz="514350">
              <a:lnSpc>
                <a:spcPct val="90000"/>
              </a:lnSpc>
              <a:spcBef>
                <a:spcPts val="275"/>
              </a:spcBef>
              <a:buChar char="•"/>
              <a:defRPr sz="1100">
                <a:solidFill>
                  <a:schemeClr val="tx1"/>
                </a:solidFill>
                <a:latin typeface="Calibri" panose="020F0502020204030204" pitchFamily="34" charset="0"/>
                <a:ea typeface="幼圆" panose="02010509060101010101" pitchFamily="49" charset="-122"/>
              </a:defRPr>
            </a:lvl3pPr>
            <a:lvl4pPr marL="900430" indent="-128905" defTabSz="514350">
              <a:lnSpc>
                <a:spcPct val="90000"/>
              </a:lnSpc>
              <a:spcBef>
                <a:spcPts val="275"/>
              </a:spcBef>
              <a:buChar char="•"/>
              <a:defRPr sz="1000">
                <a:solidFill>
                  <a:schemeClr val="tx1"/>
                </a:solidFill>
                <a:latin typeface="Calibri" panose="020F0502020204030204" pitchFamily="34" charset="0"/>
                <a:ea typeface="幼圆" panose="02010509060101010101" pitchFamily="49" charset="-122"/>
              </a:defRPr>
            </a:lvl4pPr>
            <a:lvl5pPr marL="1157605" indent="-128905" defTabSz="514350">
              <a:lnSpc>
                <a:spcPct val="90000"/>
              </a:lnSpc>
              <a:spcBef>
                <a:spcPts val="275"/>
              </a:spcBef>
              <a:buChar char="•"/>
              <a:defRPr sz="1000">
                <a:solidFill>
                  <a:schemeClr val="tx1"/>
                </a:solidFill>
                <a:latin typeface="Calibri" panose="020F0502020204030204" pitchFamily="34" charset="0"/>
                <a:ea typeface="幼圆" panose="02010509060101010101" pitchFamily="49" charset="-122"/>
              </a:defRPr>
            </a:lvl5pPr>
            <a:lvl6pPr marL="1614805" indent="-128905" defTabSz="514350" fontAlgn="base">
              <a:lnSpc>
                <a:spcPct val="90000"/>
              </a:lnSpc>
              <a:spcBef>
                <a:spcPts val="275"/>
              </a:spcBef>
              <a:spcAft>
                <a:spcPct val="0"/>
              </a:spcAft>
              <a:buFont typeface="Arial" panose="020B0604020202020204" pitchFamily="34" charset="0"/>
              <a:buChar char="•"/>
              <a:defRPr sz="1000">
                <a:solidFill>
                  <a:schemeClr val="tx1"/>
                </a:solidFill>
                <a:latin typeface="Calibri" panose="020F0502020204030204" pitchFamily="34" charset="0"/>
                <a:ea typeface="幼圆" panose="02010509060101010101" pitchFamily="49" charset="-122"/>
              </a:defRPr>
            </a:lvl6pPr>
            <a:lvl7pPr marL="2072005" indent="-128905" defTabSz="514350" fontAlgn="base">
              <a:lnSpc>
                <a:spcPct val="90000"/>
              </a:lnSpc>
              <a:spcBef>
                <a:spcPts val="275"/>
              </a:spcBef>
              <a:spcAft>
                <a:spcPct val="0"/>
              </a:spcAft>
              <a:buFont typeface="Arial" panose="020B0604020202020204" pitchFamily="34" charset="0"/>
              <a:buChar char="•"/>
              <a:defRPr sz="1000">
                <a:solidFill>
                  <a:schemeClr val="tx1"/>
                </a:solidFill>
                <a:latin typeface="Calibri" panose="020F0502020204030204" pitchFamily="34" charset="0"/>
                <a:ea typeface="幼圆" panose="02010509060101010101" pitchFamily="49" charset="-122"/>
              </a:defRPr>
            </a:lvl7pPr>
            <a:lvl8pPr marL="2529205" indent="-128905" defTabSz="514350" fontAlgn="base">
              <a:lnSpc>
                <a:spcPct val="90000"/>
              </a:lnSpc>
              <a:spcBef>
                <a:spcPts val="275"/>
              </a:spcBef>
              <a:spcAft>
                <a:spcPct val="0"/>
              </a:spcAft>
              <a:buFont typeface="Arial" panose="020B0604020202020204" pitchFamily="34" charset="0"/>
              <a:buChar char="•"/>
              <a:defRPr sz="1000">
                <a:solidFill>
                  <a:schemeClr val="tx1"/>
                </a:solidFill>
                <a:latin typeface="Calibri" panose="020F0502020204030204" pitchFamily="34" charset="0"/>
                <a:ea typeface="幼圆" panose="02010509060101010101" pitchFamily="49" charset="-122"/>
              </a:defRPr>
            </a:lvl8pPr>
            <a:lvl9pPr marL="2986405" indent="-128905" defTabSz="514350" fontAlgn="base">
              <a:lnSpc>
                <a:spcPct val="90000"/>
              </a:lnSpc>
              <a:spcBef>
                <a:spcPts val="275"/>
              </a:spcBef>
              <a:spcAft>
                <a:spcPct val="0"/>
              </a:spcAft>
              <a:buFont typeface="Arial" panose="020B0604020202020204" pitchFamily="34" charset="0"/>
              <a:buChar char="•"/>
              <a:defRPr sz="1000">
                <a:solidFill>
                  <a:schemeClr val="tx1"/>
                </a:solidFill>
                <a:latin typeface="Calibri" panose="020F0502020204030204" pitchFamily="34" charset="0"/>
                <a:ea typeface="幼圆" panose="02010509060101010101" pitchFamily="49" charset="-122"/>
              </a:defRPr>
            </a:lvl9pPr>
          </a:lstStyle>
          <a:p>
            <a:r>
              <a:rPr lang="zh-CN" altLang="en-US"/>
              <a:t>负责对业务的控制和处理</a:t>
            </a:r>
            <a:endParaRPr lang="zh-CN" altLang="en-US"/>
          </a:p>
          <a:p>
            <a:r>
              <a:rPr lang="zh-CN" altLang="en-US"/>
              <a:t>负责访问和更新数据库。</a:t>
            </a:r>
            <a:endParaRPr lang="zh-CN" altLang="en-US"/>
          </a:p>
          <a:p>
            <a:r>
              <a:rPr lang="zh-CN" altLang="en-US"/>
              <a:t>技术：servlet+</a:t>
            </a:r>
            <a:r>
              <a:rPr lang="en-US" altLang="zh-CN"/>
              <a:t>javabean+</a:t>
            </a:r>
            <a:r>
              <a:rPr lang="zh-CN" altLang="en-US"/>
              <a:t>JDBC </a:t>
            </a:r>
            <a:endParaRPr lang="zh-CN" altLang="en-US"/>
          </a:p>
          <a:p>
            <a:r>
              <a:rPr lang="zh-CN" altLang="en-US"/>
              <a:t>框架：SSH</a:t>
            </a:r>
            <a:r>
              <a:rPr lang="en-US" altLang="zh-CN"/>
              <a:t>2</a:t>
            </a:r>
            <a:r>
              <a:rPr lang="zh-CN" altLang="en-US"/>
              <a:t>，</a:t>
            </a:r>
            <a:r>
              <a:rPr lang="en-US" altLang="zh-CN"/>
              <a:t>SSM</a:t>
            </a:r>
            <a:r>
              <a:rPr lang="zh-CN" altLang="en-US"/>
              <a:t>等</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5065" y="5516880"/>
            <a:ext cx="328930" cy="441960"/>
          </a:xfrm>
        </p:spPr>
        <p:txBody>
          <a:bodyPr>
            <a:normAutofit fontScale="90000"/>
          </a:bodyPr>
          <a:lstStyle/>
          <a:p>
            <a:r>
              <a:rPr lang="en-US" altLang="zh-CN" sz="3110"/>
              <a:t>Java</a:t>
            </a:r>
            <a:r>
              <a:rPr sz="3110"/>
              <a:t>工程师成长路径</a:t>
            </a:r>
            <a:endParaRPr sz="3110"/>
          </a:p>
        </p:txBody>
      </p:sp>
      <p:pic>
        <p:nvPicPr>
          <p:cNvPr id="4" name="内容占位符 3"/>
          <p:cNvPicPr>
            <a:picLocks noGrp="1" noChangeAspect="1"/>
          </p:cNvPicPr>
          <p:nvPr>
            <p:ph idx="1"/>
          </p:nvPr>
        </p:nvPicPr>
        <p:blipFill>
          <a:blip r:embed="rId1"/>
          <a:stretch>
            <a:fillRect/>
          </a:stretch>
        </p:blipFill>
        <p:spPr>
          <a:xfrm>
            <a:off x="2674620" y="-12065"/>
            <a:ext cx="4705985" cy="687006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400" dirty="0"/>
              <a:t>Web</a:t>
            </a:r>
            <a:r>
              <a:rPr lang="zh-CN" altLang="en-US" sz="2400" dirty="0"/>
              <a:t>工作原理</a:t>
            </a:r>
            <a:endParaRPr lang="zh-CN" altLang="en-US"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1196060" y="2420888"/>
          <a:ext cx="6751879" cy="2614786"/>
        </p:xfrm>
        <a:graphic>
          <a:graphicData uri="http://schemas.openxmlformats.org/presentationml/2006/ole">
            <mc:AlternateContent xmlns:mc="http://schemas.openxmlformats.org/markup-compatibility/2006">
              <mc:Choice xmlns:v="urn:schemas-microsoft-com:vml" Requires="v">
                <p:oleObj spid="_x0000_s1058" name="Visio" r:id="rId1" imgW="4800600" imgH="1866900" progId="Visio.Drawing.11">
                  <p:embed/>
                </p:oleObj>
              </mc:Choice>
              <mc:Fallback>
                <p:oleObj name="Visio" r:id="rId1" imgW="4800600" imgH="18669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060" y="2420888"/>
                        <a:ext cx="6751879" cy="2614786"/>
                      </a:xfrm>
                      <a:prstGeom prst="rect">
                        <a:avLst/>
                      </a:prstGeom>
                      <a:noFill/>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TEMPLATE_CATEGORY" val="custom"/>
  <p:tag name="KSO_WM_TEMPLATE_INDEX" val="20202601"/>
</p:tagLst>
</file>

<file path=ppt/tags/tag2.xml><?xml version="1.0" encoding="utf-8"?>
<p:tagLst xmlns:p="http://schemas.openxmlformats.org/presentationml/2006/main">
  <p:tag name="KSO_WM_BEAUTIFY_FLAG" val="#wm#"/>
  <p:tag name="KSO_WM_TEMPLATE_CATEGORY" val="custom"/>
  <p:tag name="KSO_WM_TEMPLATE_INDEX" val="20202601"/>
</p:tagLst>
</file>

<file path=ppt/tags/tag3.xml><?xml version="1.0" encoding="utf-8"?>
<p:tagLst xmlns:p="http://schemas.openxmlformats.org/presentationml/2006/main">
  <p:tag name="KSO_WM_TEMPLATE_CATEGORY" val="custom"/>
  <p:tag name="KSO_WM_TEMPLATE_INDEX" val="20202601"/>
</p:tagLst>
</file>

<file path=ppt/tags/tag4.xml><?xml version="1.0" encoding="utf-8"?>
<p:tagLst xmlns:p="http://schemas.openxmlformats.org/presentationml/2006/main">
  <p:tag name="KSO_WM_UNIT_TABLE_BEAUTIFY" val="smartTable{ab3d012c-cbdc-41d2-83cb-27fc4f9133f0}"/>
</p:tagLst>
</file>

<file path=ppt/tags/tag5.xml><?xml version="1.0" encoding="utf-8"?>
<p:tagLst xmlns:p="http://schemas.openxmlformats.org/presentationml/2006/main">
  <p:tag name="KSO_WM_TEMPLATE_CATEGORY" val="custom"/>
  <p:tag name="KSO_WM_TEMPLATE_INDEX" val="20202601"/>
</p:tagLst>
</file>

<file path=ppt/tags/tag6.xml><?xml version="1.0" encoding="utf-8"?>
<p:tagLst xmlns:p="http://schemas.openxmlformats.org/presentationml/2006/main">
  <p:tag name="KSO_WM_TEMPLATE_CATEGORY" val="custom"/>
  <p:tag name="KSO_WM_TEMPLATE_INDEX" val="20202601"/>
</p:tagLst>
</file>

<file path=ppt/tags/tag7.xml><?xml version="1.0" encoding="utf-8"?>
<p:tagLst xmlns:p="http://schemas.openxmlformats.org/presentationml/2006/main">
  <p:tag name="KSO_WM_BEAUTIFY_FLAG" val="#wm#"/>
  <p:tag name="KSO_WM_TEMPLATE_CATEGORY" val="custom"/>
  <p:tag name="KSO_WM_TEMPLATE_INDEX" val="20202601"/>
</p:tagLst>
</file>

<file path=ppt/tags/tag8.xml><?xml version="1.0" encoding="utf-8"?>
<p:tagLst xmlns:p="http://schemas.openxmlformats.org/presentationml/2006/main">
  <p:tag name="commondata" val="eyJoZGlkIjoiOTFjM2VhMTRkMjUyMzAzYmU2MDBiNjhjZThiNmIyNmIifQ=="/>
</p:tagLst>
</file>

<file path=ppt/theme/theme1.xml><?xml version="1.0" encoding="utf-8"?>
<a:theme xmlns:a="http://schemas.openxmlformats.org/drawingml/2006/main" name="introdbs.pps">
  <a:themeElements>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introdbs.pps">
      <a:majorFont>
        <a:latin typeface="黑体"/>
        <a:ea typeface="黑体"/>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GB" altLang="zh-CN" sz="2400" b="0" i="0" u="none" strike="noStrike" cap="none" normalizeH="0" baseline="0">
            <a:ln>
              <a:noFill/>
            </a:ln>
            <a:solidFill>
              <a:schemeClr val="tx1"/>
            </a:solidFill>
            <a:effectLst/>
            <a:latin typeface="Times New Roman" panose="020206030504050203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GB" altLang="zh-CN" sz="2400" b="0" i="0" u="none" strike="noStrike" cap="none" normalizeH="0" baseline="0">
            <a:ln>
              <a:noFill/>
            </a:ln>
            <a:solidFill>
              <a:schemeClr val="tx1"/>
            </a:solidFill>
            <a:effectLst/>
            <a:latin typeface="Times New Roman" panose="02020603050405020304" charset="0"/>
          </a:defRPr>
        </a:defPPr>
      </a:lstStyle>
    </a:lnDef>
  </a:objectDefaults>
  <a:extraClrSchemeLst>
    <a:extraClrScheme>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pp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pp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pp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C:\introdbs.pps.ppt</Template>
  <TotalTime>0</TotalTime>
  <Words>8627</Words>
  <Application>WPS 演示</Application>
  <PresentationFormat>全屏显示(4:3)</PresentationFormat>
  <Paragraphs>624</Paragraphs>
  <Slides>67</Slides>
  <Notes>1</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89" baseType="lpstr">
      <vt:lpstr>Arial</vt:lpstr>
      <vt:lpstr>宋体</vt:lpstr>
      <vt:lpstr>Wingdings</vt:lpstr>
      <vt:lpstr>Times New Roman</vt:lpstr>
      <vt:lpstr>黑体</vt:lpstr>
      <vt:lpstr>Monotype Sorts</vt:lpstr>
      <vt:lpstr>Wingdings</vt:lpstr>
      <vt:lpstr>Arial</vt:lpstr>
      <vt:lpstr>楷体_GB2312</vt:lpstr>
      <vt:lpstr>新宋体</vt:lpstr>
      <vt:lpstr>微软雅黑</vt:lpstr>
      <vt:lpstr>MS PGothic</vt:lpstr>
      <vt:lpstr>Wingdings 3</vt:lpstr>
      <vt:lpstr>幼圆</vt:lpstr>
      <vt:lpstr>Calibri</vt:lpstr>
      <vt:lpstr>Arial Unicode MS</vt:lpstr>
      <vt:lpstr>Comic Sans MS</vt:lpstr>
      <vt:lpstr>Arial Black</vt:lpstr>
      <vt:lpstr>PMingLiU</vt:lpstr>
      <vt:lpstr>Segoe Print</vt:lpstr>
      <vt:lpstr>introdbs.pps</vt:lpstr>
      <vt:lpstr>Visio.Drawing.11</vt:lpstr>
      <vt:lpstr>  J2EE与中间件技术   李 会 格  E-mail: 1034434100@qq.com</vt:lpstr>
      <vt:lpstr>PowerPoint 演示文稿</vt:lpstr>
      <vt:lpstr>推荐学习网站</vt:lpstr>
      <vt:lpstr>软件的开发流程</vt:lpstr>
      <vt:lpstr>团队组织结构及职责</vt:lpstr>
      <vt:lpstr>PowerPoint 演示文稿</vt:lpstr>
      <vt:lpstr>前端</vt:lpstr>
      <vt:lpstr>Java工程师成长路径</vt:lpstr>
      <vt:lpstr>PowerPoint 演示文稿</vt:lpstr>
      <vt:lpstr>HTTP协议特点</vt:lpstr>
      <vt:lpstr>HTTPS与HTTP的区别</vt:lpstr>
      <vt:lpstr>PowerPoint 演示文稿</vt:lpstr>
      <vt:lpstr>HTTPS与HTTP的区别</vt:lpstr>
      <vt:lpstr>Eclipse</vt:lpstr>
      <vt:lpstr>其他IDE</vt:lpstr>
      <vt:lpstr>MySQL</vt:lpstr>
      <vt:lpstr>Navicat For Mysql</vt:lpstr>
      <vt:lpstr>PowerPoint 演示文稿</vt:lpstr>
      <vt:lpstr>其它参考书目</vt:lpstr>
      <vt:lpstr>  第一章	分布式系统概述</vt:lpstr>
      <vt:lpstr>大纲</vt:lpstr>
      <vt:lpstr>计算机系统的演化</vt:lpstr>
      <vt:lpstr>计算机系统的演化</vt:lpstr>
      <vt:lpstr>计算机系统的演化</vt:lpstr>
      <vt:lpstr>计算机系统的演化</vt:lpstr>
      <vt:lpstr>计算机系统的演化</vt:lpstr>
      <vt:lpstr>大纲</vt:lpstr>
      <vt:lpstr>分布式系统的概念</vt:lpstr>
      <vt:lpstr>分布式系统的概念</vt:lpstr>
      <vt:lpstr>分布式系统的概念</vt:lpstr>
      <vt:lpstr>大纲</vt:lpstr>
      <vt:lpstr>分布式系统的主要应用</vt:lpstr>
      <vt:lpstr>分布式系统的主要应用</vt:lpstr>
      <vt:lpstr>分布式系统的意义</vt:lpstr>
      <vt:lpstr>分布式系统的意义</vt:lpstr>
      <vt:lpstr>分布式系统的意义</vt:lpstr>
      <vt:lpstr>分布式系统的意义</vt:lpstr>
      <vt:lpstr>分布式系统的意义</vt:lpstr>
      <vt:lpstr>大纲</vt:lpstr>
      <vt:lpstr>分布式系统技术难点</vt:lpstr>
      <vt:lpstr>分布式系统技术难点</vt:lpstr>
      <vt:lpstr>分布式系统技术难点</vt:lpstr>
      <vt:lpstr>分布式系统技术难点</vt:lpstr>
      <vt:lpstr>分布式系统技术难点</vt:lpstr>
      <vt:lpstr>大纲</vt:lpstr>
      <vt:lpstr>经典的分布式系统框架</vt:lpstr>
      <vt:lpstr>经典的分布式系统框架</vt:lpstr>
      <vt:lpstr>经典的分布式系统框架</vt:lpstr>
      <vt:lpstr>大纲</vt:lpstr>
      <vt:lpstr>大数据及其处理技术</vt:lpstr>
      <vt:lpstr>大数据及其处理技术</vt:lpstr>
      <vt:lpstr>大数据及其处理技术</vt:lpstr>
      <vt:lpstr>分布式的大数据处理平台</vt:lpstr>
      <vt:lpstr>分布式的大数据处理平台</vt:lpstr>
      <vt:lpstr>分布式的大数据处理平台</vt:lpstr>
      <vt:lpstr>分布式的大数据处理平台</vt:lpstr>
      <vt:lpstr>分布式的大数据处理平台</vt:lpstr>
      <vt:lpstr>分布式的大数据处理平台</vt:lpstr>
      <vt:lpstr>分布式的大数据处理平台</vt:lpstr>
      <vt:lpstr>分布式的大数据处理平台</vt:lpstr>
      <vt:lpstr>主流的分布式计算系统</vt:lpstr>
      <vt:lpstr>主流的分布式计算系统</vt:lpstr>
      <vt:lpstr>主流的分布式计算系统</vt:lpstr>
      <vt:lpstr>主流的分布式计算系统</vt:lpstr>
      <vt:lpstr>主流的分布式计算系统</vt:lpstr>
      <vt:lpstr>主流的分布式计算系统</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中间件技术  Middleware Technology  第五章  Web服务器技术</dc:title>
  <dc:creator>Microsoft Office 用户</dc:creator>
  <dc:description>Transparencies for Chapter 1 of textbook
Database Systems: A Practical Approach to Design, Implementation, and Management</dc:description>
  <dc:subject>Database Systems</dc:subject>
  <cp:lastModifiedBy>奋斗的蜗牛_会格</cp:lastModifiedBy>
  <cp:revision>131</cp:revision>
  <cp:lastPrinted>2016-03-28T05:00:00Z</cp:lastPrinted>
  <dcterms:created xsi:type="dcterms:W3CDTF">2016-03-08T05:42:00Z</dcterms:created>
  <dcterms:modified xsi:type="dcterms:W3CDTF">2024-09-02T02:24:29Z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E09DA9EC1FA1462982962DC76655D603_12</vt:lpwstr>
  </property>
  <property fmtid="{D5CDD505-2E9C-101B-9397-08002B2CF9AE}" pid="3" name="KSOProductBuildVer">
    <vt:lpwstr>2052-12.1.0.17827</vt:lpwstr>
  </property>
</Properties>
</file>