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handoutMasterIdLst>
    <p:handoutMasterId r:id="rId113"/>
  </p:handoutMasterIdLst>
  <p:sldIdLst>
    <p:sldId id="402" r:id="rId3"/>
    <p:sldId id="587" r:id="rId5"/>
    <p:sldId id="454" r:id="rId6"/>
    <p:sldId id="460" r:id="rId7"/>
    <p:sldId id="590" r:id="rId8"/>
    <p:sldId id="589" r:id="rId9"/>
    <p:sldId id="591" r:id="rId10"/>
    <p:sldId id="588" r:id="rId11"/>
    <p:sldId id="593" r:id="rId12"/>
    <p:sldId id="680" r:id="rId13"/>
    <p:sldId id="595" r:id="rId14"/>
    <p:sldId id="594" r:id="rId15"/>
    <p:sldId id="592" r:id="rId16"/>
    <p:sldId id="599" r:id="rId17"/>
    <p:sldId id="598" r:id="rId18"/>
    <p:sldId id="597" r:id="rId19"/>
    <p:sldId id="596" r:id="rId20"/>
    <p:sldId id="600" r:id="rId21"/>
    <p:sldId id="650" r:id="rId22"/>
    <p:sldId id="681" r:id="rId23"/>
    <p:sldId id="601" r:id="rId24"/>
    <p:sldId id="605" r:id="rId25"/>
    <p:sldId id="603" r:id="rId26"/>
    <p:sldId id="604" r:id="rId27"/>
    <p:sldId id="602" r:id="rId28"/>
    <p:sldId id="608" r:id="rId29"/>
    <p:sldId id="606" r:id="rId30"/>
    <p:sldId id="607" r:id="rId31"/>
    <p:sldId id="609" r:id="rId32"/>
    <p:sldId id="610" r:id="rId33"/>
    <p:sldId id="612" r:id="rId34"/>
    <p:sldId id="611" r:id="rId35"/>
    <p:sldId id="613" r:id="rId36"/>
    <p:sldId id="614" r:id="rId37"/>
    <p:sldId id="615" r:id="rId38"/>
    <p:sldId id="619" r:id="rId39"/>
    <p:sldId id="623" r:id="rId40"/>
    <p:sldId id="622" r:id="rId41"/>
    <p:sldId id="621" r:id="rId42"/>
    <p:sldId id="620" r:id="rId43"/>
    <p:sldId id="618" r:id="rId44"/>
    <p:sldId id="617" r:id="rId45"/>
    <p:sldId id="616" r:id="rId46"/>
    <p:sldId id="624" r:id="rId47"/>
    <p:sldId id="626" r:id="rId48"/>
    <p:sldId id="625" r:id="rId49"/>
    <p:sldId id="627" r:id="rId50"/>
    <p:sldId id="630" r:id="rId51"/>
    <p:sldId id="682" r:id="rId52"/>
    <p:sldId id="629" r:id="rId53"/>
    <p:sldId id="628" r:id="rId54"/>
    <p:sldId id="651" r:id="rId55"/>
    <p:sldId id="683" r:id="rId56"/>
    <p:sldId id="631" r:id="rId57"/>
    <p:sldId id="636" r:id="rId58"/>
    <p:sldId id="635" r:id="rId59"/>
    <p:sldId id="684" r:id="rId60"/>
    <p:sldId id="634" r:id="rId61"/>
    <p:sldId id="685" r:id="rId62"/>
    <p:sldId id="632" r:id="rId63"/>
    <p:sldId id="686" r:id="rId64"/>
    <p:sldId id="633" r:id="rId65"/>
    <p:sldId id="687" r:id="rId66"/>
    <p:sldId id="639" r:id="rId67"/>
    <p:sldId id="688" r:id="rId68"/>
    <p:sldId id="775" r:id="rId69"/>
    <p:sldId id="638" r:id="rId70"/>
    <p:sldId id="642" r:id="rId71"/>
    <p:sldId id="641" r:id="rId72"/>
    <p:sldId id="776" r:id="rId73"/>
    <p:sldId id="640" r:id="rId74"/>
    <p:sldId id="643" r:id="rId75"/>
    <p:sldId id="778" r:id="rId76"/>
    <p:sldId id="777" r:id="rId77"/>
    <p:sldId id="779" r:id="rId78"/>
    <p:sldId id="645" r:id="rId79"/>
    <p:sldId id="644" r:id="rId80"/>
    <p:sldId id="646" r:id="rId81"/>
    <p:sldId id="647" r:id="rId82"/>
    <p:sldId id="649" r:id="rId83"/>
    <p:sldId id="648" r:id="rId84"/>
    <p:sldId id="653" r:id="rId85"/>
    <p:sldId id="652" r:id="rId86"/>
    <p:sldId id="654" r:id="rId87"/>
    <p:sldId id="676" r:id="rId88"/>
    <p:sldId id="655" r:id="rId89"/>
    <p:sldId id="658" r:id="rId90"/>
    <p:sldId id="657" r:id="rId91"/>
    <p:sldId id="656" r:id="rId92"/>
    <p:sldId id="659" r:id="rId93"/>
    <p:sldId id="660" r:id="rId94"/>
    <p:sldId id="663" r:id="rId95"/>
    <p:sldId id="662" r:id="rId96"/>
    <p:sldId id="661" r:id="rId97"/>
    <p:sldId id="664" r:id="rId98"/>
    <p:sldId id="665" r:id="rId99"/>
    <p:sldId id="677" r:id="rId100"/>
    <p:sldId id="666" r:id="rId101"/>
    <p:sldId id="672" r:id="rId102"/>
    <p:sldId id="678" r:id="rId103"/>
    <p:sldId id="671" r:id="rId104"/>
    <p:sldId id="670" r:id="rId105"/>
    <p:sldId id="669" r:id="rId106"/>
    <p:sldId id="668" r:id="rId107"/>
    <p:sldId id="667" r:id="rId108"/>
    <p:sldId id="673" r:id="rId109"/>
    <p:sldId id="679" r:id="rId110"/>
    <p:sldId id="674" r:id="rId111"/>
    <p:sldId id="675" r:id="rId112"/>
  </p:sldIdLst>
  <p:sldSz cx="9144000" cy="6858000" type="screen4x3"/>
  <p:notesSz cx="7099300" cy="10234295"/>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charset="0"/>
        <a:ea typeface="+mn-ea"/>
        <a:cs typeface="+mn-cs"/>
      </a:defRPr>
    </a:lvl5pPr>
    <a:lvl6pPr marL="2286000" algn="l" defTabSz="914400" rtl="0" eaLnBrk="1" latinLnBrk="0" hangingPunct="1">
      <a:defRPr sz="2400" kern="1200">
        <a:solidFill>
          <a:schemeClr val="tx1"/>
        </a:solidFill>
        <a:latin typeface="Times New Roman" panose="02020603050405020304" charset="0"/>
        <a:ea typeface="+mn-ea"/>
        <a:cs typeface="+mn-cs"/>
      </a:defRPr>
    </a:lvl6pPr>
    <a:lvl7pPr marL="2743200" algn="l" defTabSz="914400" rtl="0" eaLnBrk="1" latinLnBrk="0" hangingPunct="1">
      <a:defRPr sz="2400" kern="1200">
        <a:solidFill>
          <a:schemeClr val="tx1"/>
        </a:solidFill>
        <a:latin typeface="Times New Roman" panose="02020603050405020304" charset="0"/>
        <a:ea typeface="+mn-ea"/>
        <a:cs typeface="+mn-cs"/>
      </a:defRPr>
    </a:lvl7pPr>
    <a:lvl8pPr marL="3200400" algn="l" defTabSz="914400" rtl="0" eaLnBrk="1" latinLnBrk="0" hangingPunct="1">
      <a:defRPr sz="2400" kern="1200">
        <a:solidFill>
          <a:schemeClr val="tx1"/>
        </a:solidFill>
        <a:latin typeface="Times New Roman" panose="02020603050405020304" charset="0"/>
        <a:ea typeface="+mn-ea"/>
        <a:cs typeface="+mn-cs"/>
      </a:defRPr>
    </a:lvl8pPr>
    <a:lvl9pPr marL="3657600" algn="l" defTabSz="914400" rtl="0" eaLnBrk="1" latinLnBrk="0" hangingPunct="1">
      <a:defRPr sz="2400" kern="1200">
        <a:solidFill>
          <a:schemeClr val="tx1"/>
        </a:solidFill>
        <a:latin typeface="Times New Roman" panose="0202060305040502030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00"/>
    <a:srgbClr val="00FF00"/>
    <a:srgbClr val="FFCC66"/>
    <a:srgbClr val="FF99FF"/>
    <a:srgbClr val="CC33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9" autoAdjust="0"/>
    <p:restoredTop sz="96386" autoAdjust="0"/>
  </p:normalViewPr>
  <p:slideViewPr>
    <p:cSldViewPr showGuides="1">
      <p:cViewPr varScale="1">
        <p:scale>
          <a:sx n="69" d="100"/>
          <a:sy n="69" d="100"/>
        </p:scale>
        <p:origin x="-1236" y="-102"/>
      </p:cViewPr>
      <p:guideLst>
        <p:guide orient="horz" pos="2160"/>
        <p:guide pos="28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40" d="100"/>
          <a:sy n="40" d="100"/>
        </p:scale>
        <p:origin x="-1572" y="-102"/>
      </p:cViewPr>
      <p:guideLst>
        <p:guide orient="horz" pos="3224"/>
        <p:guide pos="2239"/>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6" Type="http://schemas.openxmlformats.org/officeDocument/2006/relationships/tableStyles" Target="tableStyles.xml"/><Relationship Id="rId115" Type="http://schemas.openxmlformats.org/officeDocument/2006/relationships/viewProps" Target="viewProps.xml"/><Relationship Id="rId114" Type="http://schemas.openxmlformats.org/officeDocument/2006/relationships/presProps" Target="presProps.xml"/><Relationship Id="rId113" Type="http://schemas.openxmlformats.org/officeDocument/2006/relationships/handoutMaster" Target="handoutMasters/handoutMaster1.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Times New Roman" panose="0202060305040502030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Times New Roman" panose="0202060305040502030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Times New Roman" panose="0202060305040502030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Times New Roman" panose="0202060305040502030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Times New Roman" panose="0202060305040502030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6188" y="1279525"/>
            <a:ext cx="4606925" cy="3454400"/>
          </a:xfrm>
          <a:prstGeom prst="rect">
            <a:avLst/>
          </a:prstGeom>
          <a:noFill/>
          <a:ln w="12700">
            <a:solidFill>
              <a:prstClr val="black"/>
            </a:solidFill>
          </a:ln>
        </p:spPr>
      </p:sp>
      <p:sp>
        <p:nvSpPr>
          <p:cNvPr id="3" name="备注占位符 2"/>
          <p:cNvSpPr>
            <a:spLocks noGrp="1"/>
          </p:cNvSpPr>
          <p:nvPr>
            <p:ph type="body" idx="1"/>
          </p:nvPr>
        </p:nvSpPr>
        <p:spPr>
          <a:xfrm>
            <a:off x="709613" y="4926013"/>
            <a:ext cx="5680075" cy="4029075"/>
          </a:xfrm>
          <a:prstGeom prst="rect">
            <a:avLst/>
          </a:prstGeom>
        </p:spPr>
        <p:txBody>
          <a:bodyPr/>
          <a:lstStyle/>
          <a:p>
            <a:endParaRPr kumimoji="1"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900113" y="1052513"/>
            <a:ext cx="8026400" cy="0"/>
          </a:xfrm>
          <a:prstGeom prst="line">
            <a:avLst/>
          </a:prstGeom>
          <a:noFill/>
          <a:ln w="1905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zh-CN" altLang="en-US"/>
          </a:p>
        </p:txBody>
      </p:sp>
      <p:sp>
        <p:nvSpPr>
          <p:cNvPr id="3075" name="Rectangle 3"/>
          <p:cNvSpPr>
            <a:spLocks noGrp="1" noChangeArrowheads="1"/>
          </p:cNvSpPr>
          <p:nvPr>
            <p:ph type="ctrTitle" sz="quarter"/>
          </p:nvPr>
        </p:nvSpPr>
        <p:spPr>
          <a:xfrm>
            <a:off x="971550" y="188913"/>
            <a:ext cx="7772400" cy="782637"/>
          </a:xfrm>
        </p:spPr>
        <p:txBody>
          <a:bodyPr/>
          <a:lstStyle>
            <a:lvl1pPr>
              <a:defRPr/>
            </a:lvl1pPr>
          </a:lstStyle>
          <a:p>
            <a:pPr lvl="0"/>
            <a:r>
              <a:rPr lang="en-GB" altLang="zh-CN" noProof="0"/>
              <a:t>Click to edit Master title style</a:t>
            </a:r>
            <a:endParaRPr lang="en-GB" altLang="zh-CN" noProof="0"/>
          </a:p>
        </p:txBody>
      </p:sp>
      <p:sp>
        <p:nvSpPr>
          <p:cNvPr id="3076" name="Rectangle 4"/>
          <p:cNvSpPr>
            <a:spLocks noGrp="1" noChangeArrowheads="1"/>
          </p:cNvSpPr>
          <p:nvPr>
            <p:ph type="subTitle" sz="quarter" idx="1"/>
          </p:nvPr>
        </p:nvSpPr>
        <p:spPr>
          <a:xfrm>
            <a:off x="827088" y="1341438"/>
            <a:ext cx="7993062" cy="5256212"/>
          </a:xfrm>
        </p:spPr>
        <p:txBody>
          <a:bodyPr/>
          <a:lstStyle>
            <a:lvl1pPr marL="0" indent="0" algn="ctr">
              <a:buFont typeface="Monotype Sorts" charset="2"/>
              <a:buNone/>
              <a:defRPr/>
            </a:lvl1pPr>
          </a:lstStyle>
          <a:p>
            <a:pPr lvl="0"/>
            <a:r>
              <a:rPr lang="en-GB" altLang="zh-CN" noProof="0"/>
              <a:t>Click to edit Master subtitle style</a:t>
            </a:r>
            <a:endParaRPr lang="en-GB" altLang="zh-CN" noProof="0"/>
          </a:p>
        </p:txBody>
      </p:sp>
      <p:sp>
        <p:nvSpPr>
          <p:cNvPr id="5" name="Rectangle 7"/>
          <p:cNvSpPr>
            <a:spLocks noGrp="1" noChangeArrowheads="1"/>
          </p:cNvSpPr>
          <p:nvPr>
            <p:ph type="sldNum" sz="quarter" idx="10"/>
          </p:nvPr>
        </p:nvSpPr>
        <p:spPr>
          <a:xfrm>
            <a:off x="6858000" y="6248400"/>
            <a:ext cx="1905000" cy="457200"/>
          </a:xfrm>
        </p:spPr>
        <p:txBody>
          <a:bodyPr/>
          <a:lstStyle>
            <a:lvl1pPr>
              <a:defRPr>
                <a:solidFill>
                  <a:schemeClr val="tx1"/>
                </a:solidFill>
              </a:defRPr>
            </a:lvl1pPr>
          </a:lstStyle>
          <a:p>
            <a:pPr>
              <a:defRPr/>
            </a:pPr>
            <a:fld id="{AE2C5D09-FE6F-EB49-9AED-14F1700A6EAD}" type="slidenum">
              <a:rPr lang="zh-CN" altLang="en-GB"/>
            </a:fld>
            <a:endParaRPr lang="en-GB"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7"/>
          <p:cNvSpPr>
            <a:spLocks noGrp="1" noChangeArrowheads="1"/>
          </p:cNvSpPr>
          <p:nvPr>
            <p:ph type="sldNum" sz="quarter" idx="10"/>
          </p:nvPr>
        </p:nvSpPr>
        <p:spPr/>
        <p:txBody>
          <a:bodyPr/>
          <a:lstStyle>
            <a:lvl1pPr>
              <a:defRPr/>
            </a:lvl1pPr>
          </a:lstStyle>
          <a:p>
            <a:pPr>
              <a:defRPr/>
            </a:pPr>
            <a:fld id="{A20D3124-E3E9-6F48-A090-DD0A3F2C2DF0}" type="slidenum">
              <a:rPr lang="zh-CN" altLang="en-GB"/>
            </a:fld>
            <a:endParaRPr lang="en-GB"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83413" y="115888"/>
            <a:ext cx="1982787" cy="5675312"/>
          </a:xfrm>
        </p:spPr>
        <p:txBody>
          <a:bodyPr vert="eaVert"/>
          <a:lstStyle/>
          <a:p>
            <a:r>
              <a:rPr lang="zh-CN" altLang="en-US"/>
              <a:t>单击此处编辑母版标题样式</a:t>
            </a:r>
            <a:endParaRPr lang="zh-CN" altLang="en-US"/>
          </a:p>
        </p:txBody>
      </p:sp>
      <p:sp>
        <p:nvSpPr>
          <p:cNvPr id="3" name="竖排文本占位符 2"/>
          <p:cNvSpPr>
            <a:spLocks noGrp="1"/>
          </p:cNvSpPr>
          <p:nvPr>
            <p:ph type="body" orient="vert" idx="1"/>
          </p:nvPr>
        </p:nvSpPr>
        <p:spPr>
          <a:xfrm>
            <a:off x="1035050" y="115888"/>
            <a:ext cx="5795963" cy="5675312"/>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7"/>
          <p:cNvSpPr>
            <a:spLocks noGrp="1" noChangeArrowheads="1"/>
          </p:cNvSpPr>
          <p:nvPr>
            <p:ph type="sldNum" sz="quarter" idx="10"/>
          </p:nvPr>
        </p:nvSpPr>
        <p:spPr/>
        <p:txBody>
          <a:bodyPr/>
          <a:lstStyle>
            <a:lvl1pPr>
              <a:defRPr/>
            </a:lvl1pPr>
          </a:lstStyle>
          <a:p>
            <a:pPr>
              <a:defRPr/>
            </a:pPr>
            <a:fld id="{79714785-919D-F448-A191-84CE3056AE3C}" type="slidenum">
              <a:rPr lang="zh-CN" altLang="en-GB"/>
            </a:fld>
            <a:endParaRPr lang="en-GB"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lvl1pPr marL="342900" indent="-342900">
              <a:buFont typeface="Wingdings" panose="05000000000000000000" pitchFamily="2" charset="2"/>
              <a:buChar char="Ø"/>
              <a:defRPr/>
            </a:lvl1pPr>
            <a:lvl2pPr marL="742950" indent="-285750">
              <a:buClr>
                <a:schemeClr val="accent6"/>
              </a:buClr>
              <a:buFont typeface="Wingdings" panose="05000000000000000000" pitchFamily="2" charset="2"/>
              <a:buChar char="ü"/>
              <a:defRPr sz="2400"/>
            </a:lvl2pPr>
            <a:lvl3pPr marL="1143000" indent="-228600">
              <a:buClr>
                <a:schemeClr val="accent6"/>
              </a:buClr>
              <a:buFont typeface="Wingdings" panose="05000000000000000000" pitchFamily="2" charset="2"/>
              <a:buChar char="ü"/>
              <a:defRPr/>
            </a:lvl3pPr>
            <a:lvl4pPr marL="1600200" indent="-228600">
              <a:buFont typeface="Wingdings" panose="05000000000000000000" pitchFamily="2" charset="2"/>
              <a:buChar char="Ø"/>
              <a:defRPr/>
            </a:lvl4pPr>
            <a:lvl5pPr marL="2057400" indent="-228600">
              <a:buFont typeface="Wingdings" panose="05000000000000000000" pitchFamily="2" charset="2"/>
              <a:buChar char="Ø"/>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Rectangle 7"/>
          <p:cNvSpPr>
            <a:spLocks noGrp="1" noChangeArrowheads="1"/>
          </p:cNvSpPr>
          <p:nvPr>
            <p:ph type="sldNum" sz="quarter" idx="10"/>
          </p:nvPr>
        </p:nvSpPr>
        <p:spPr/>
        <p:txBody>
          <a:bodyPr/>
          <a:lstStyle>
            <a:lvl1pPr>
              <a:defRPr/>
            </a:lvl1pPr>
          </a:lstStyle>
          <a:p>
            <a:pPr>
              <a:defRPr/>
            </a:pPr>
            <a:fld id="{688DD166-6A51-FB46-8061-6090DD3FD59C}" type="slidenum">
              <a:rPr lang="zh-CN" altLang="en-GB"/>
            </a:fld>
            <a:endParaRPr lang="en-GB"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Rectangle 7"/>
          <p:cNvSpPr>
            <a:spLocks noGrp="1" noChangeArrowheads="1"/>
          </p:cNvSpPr>
          <p:nvPr>
            <p:ph type="sldNum" sz="quarter" idx="10"/>
          </p:nvPr>
        </p:nvSpPr>
        <p:spPr/>
        <p:txBody>
          <a:bodyPr/>
          <a:lstStyle>
            <a:lvl1pPr>
              <a:defRPr/>
            </a:lvl1pPr>
          </a:lstStyle>
          <a:p>
            <a:pPr>
              <a:defRPr/>
            </a:pPr>
            <a:fld id="{59F1C471-EFCF-4B4E-9F8F-C505C4C98527}" type="slidenum">
              <a:rPr lang="zh-CN" altLang="en-GB"/>
            </a:fld>
            <a:endParaRPr lang="en-GB"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1035050" y="1676400"/>
            <a:ext cx="3787775" cy="41148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975225" y="1676400"/>
            <a:ext cx="3787775" cy="41148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Rectangle 7"/>
          <p:cNvSpPr>
            <a:spLocks noGrp="1" noChangeArrowheads="1"/>
          </p:cNvSpPr>
          <p:nvPr>
            <p:ph type="sldNum" sz="quarter" idx="10"/>
          </p:nvPr>
        </p:nvSpPr>
        <p:spPr/>
        <p:txBody>
          <a:bodyPr/>
          <a:lstStyle>
            <a:lvl1pPr>
              <a:defRPr/>
            </a:lvl1pPr>
          </a:lstStyle>
          <a:p>
            <a:pPr>
              <a:defRPr/>
            </a:pPr>
            <a:fld id="{89AF878D-C7E3-6F46-A016-41EE662471E5}" type="slidenum">
              <a:rPr lang="zh-CN" altLang="en-GB"/>
            </a:fld>
            <a:endParaRPr lang="en-GB"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Rectangle 7"/>
          <p:cNvSpPr>
            <a:spLocks noGrp="1" noChangeArrowheads="1"/>
          </p:cNvSpPr>
          <p:nvPr>
            <p:ph type="sldNum" sz="quarter" idx="10"/>
          </p:nvPr>
        </p:nvSpPr>
        <p:spPr/>
        <p:txBody>
          <a:bodyPr/>
          <a:lstStyle>
            <a:lvl1pPr>
              <a:defRPr/>
            </a:lvl1pPr>
          </a:lstStyle>
          <a:p>
            <a:pPr>
              <a:defRPr/>
            </a:pPr>
            <a:fld id="{3159484F-DAC5-7646-BC83-3AF95D99DCA3}" type="slidenum">
              <a:rPr lang="zh-CN" altLang="en-GB"/>
            </a:fld>
            <a:endParaRPr lang="en-GB"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7"/>
          <p:cNvSpPr>
            <a:spLocks noGrp="1" noChangeArrowheads="1"/>
          </p:cNvSpPr>
          <p:nvPr>
            <p:ph type="sldNum" sz="quarter" idx="10"/>
          </p:nvPr>
        </p:nvSpPr>
        <p:spPr/>
        <p:txBody>
          <a:bodyPr/>
          <a:lstStyle>
            <a:lvl1pPr>
              <a:defRPr/>
            </a:lvl1pPr>
          </a:lstStyle>
          <a:p>
            <a:pPr>
              <a:defRPr/>
            </a:pPr>
            <a:fld id="{2DFA78D3-7347-6B4E-B87F-6DE2300BF5DD}" type="slidenum">
              <a:rPr lang="zh-CN" altLang="en-GB"/>
            </a:fld>
            <a:endParaRPr lang="en-GB"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p:txBody>
          <a:bodyPr/>
          <a:lstStyle>
            <a:lvl1pPr>
              <a:defRPr/>
            </a:lvl1pPr>
          </a:lstStyle>
          <a:p>
            <a:pPr>
              <a:defRPr/>
            </a:pPr>
            <a:fld id="{F21EAFCD-E714-DE48-8653-4F05E26390FE}" type="slidenum">
              <a:rPr lang="zh-CN" altLang="en-GB"/>
            </a:fld>
            <a:endParaRPr lang="en-GB"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7"/>
          <p:cNvSpPr>
            <a:spLocks noGrp="1" noChangeArrowheads="1"/>
          </p:cNvSpPr>
          <p:nvPr>
            <p:ph type="sldNum" sz="quarter" idx="10"/>
          </p:nvPr>
        </p:nvSpPr>
        <p:spPr/>
        <p:txBody>
          <a:bodyPr/>
          <a:lstStyle>
            <a:lvl1pPr>
              <a:defRPr/>
            </a:lvl1pPr>
          </a:lstStyle>
          <a:p>
            <a:pPr>
              <a:defRPr/>
            </a:pPr>
            <a:fld id="{DDC26D76-8249-B541-BE5A-55F13C3DC753}" type="slidenum">
              <a:rPr lang="zh-CN" altLang="en-GB"/>
            </a:fld>
            <a:endParaRPr lang="en-GB"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7"/>
          <p:cNvSpPr>
            <a:spLocks noGrp="1" noChangeArrowheads="1"/>
          </p:cNvSpPr>
          <p:nvPr>
            <p:ph type="sldNum" sz="quarter" idx="10"/>
          </p:nvPr>
        </p:nvSpPr>
        <p:spPr/>
        <p:txBody>
          <a:bodyPr/>
          <a:lstStyle>
            <a:lvl1pPr>
              <a:defRPr/>
            </a:lvl1pPr>
          </a:lstStyle>
          <a:p>
            <a:pPr>
              <a:defRPr/>
            </a:pPr>
            <a:fld id="{6F499330-E85C-524F-8B8B-0B38F200AAA0}" type="slidenum">
              <a:rPr lang="zh-CN" altLang="en-GB"/>
            </a:fld>
            <a:endParaRPr lang="en-GB"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971550" y="1052513"/>
            <a:ext cx="8026400" cy="0"/>
          </a:xfrm>
          <a:prstGeom prst="line">
            <a:avLst/>
          </a:prstGeom>
          <a:noFill/>
          <a:ln w="1905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zh-CN" altLang="en-US"/>
          </a:p>
        </p:txBody>
      </p:sp>
      <p:sp>
        <p:nvSpPr>
          <p:cNvPr id="1027" name="Rectangle 3"/>
          <p:cNvSpPr>
            <a:spLocks noGrp="1" noChangeArrowheads="1"/>
          </p:cNvSpPr>
          <p:nvPr>
            <p:ph type="title"/>
          </p:nvPr>
        </p:nvSpPr>
        <p:spPr bwMode="auto">
          <a:xfrm>
            <a:off x="431801" y="78051"/>
            <a:ext cx="8534400" cy="85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2075" tIns="46038" rIns="92075" bIns="46038" numCol="1" anchor="b" anchorCtr="0" compatLnSpc="1"/>
          <a:lstStyle/>
          <a:p>
            <a:pPr lvl="0"/>
            <a:r>
              <a:rPr lang="en-GB" altLang="zh-CN"/>
              <a:t>Click to edit Master title style</a:t>
            </a:r>
            <a:endParaRPr lang="en-GB" altLang="zh-CN"/>
          </a:p>
        </p:txBody>
      </p:sp>
      <p:sp>
        <p:nvSpPr>
          <p:cNvPr id="1028" name="Rectangle 4"/>
          <p:cNvSpPr>
            <a:spLocks noGrp="1" noChangeArrowheads="1"/>
          </p:cNvSpPr>
          <p:nvPr>
            <p:ph type="body" idx="1"/>
          </p:nvPr>
        </p:nvSpPr>
        <p:spPr bwMode="auto">
          <a:xfrm>
            <a:off x="395288" y="1268769"/>
            <a:ext cx="8367712" cy="452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2075" tIns="46038" rIns="92075" bIns="46038" numCol="1" anchor="t" anchorCtr="0" compatLnSpc="1"/>
          <a:lstStyle/>
          <a:p>
            <a:pPr lvl="0"/>
            <a:r>
              <a:rPr lang="en-GB" altLang="zh-CN" dirty="0"/>
              <a:t>Click to edit Master text styles</a:t>
            </a:r>
            <a:endParaRPr lang="en-GB" altLang="zh-CN" dirty="0"/>
          </a:p>
          <a:p>
            <a:pPr lvl="1"/>
            <a:r>
              <a:rPr lang="en-GB" altLang="zh-CN" dirty="0"/>
              <a:t>Second Level</a:t>
            </a:r>
            <a:endParaRPr lang="en-GB" altLang="zh-CN" dirty="0"/>
          </a:p>
          <a:p>
            <a:pPr lvl="2"/>
            <a:r>
              <a:rPr lang="en-GB" altLang="zh-CN" dirty="0"/>
              <a:t>Third Level</a:t>
            </a:r>
            <a:endParaRPr lang="en-GB" altLang="zh-CN" dirty="0"/>
          </a:p>
          <a:p>
            <a:pPr lvl="3"/>
            <a:r>
              <a:rPr lang="en-GB" altLang="zh-CN" dirty="0"/>
              <a:t>Fourth Level</a:t>
            </a:r>
            <a:endParaRPr lang="en-GB" altLang="zh-CN" dirty="0"/>
          </a:p>
          <a:p>
            <a:pPr lvl="4"/>
            <a:r>
              <a:rPr lang="en-GB" altLang="zh-CN" dirty="0"/>
              <a:t>Fifth Level</a:t>
            </a:r>
            <a:endParaRPr lang="en-GB" altLang="zh-CN" dirty="0"/>
          </a:p>
        </p:txBody>
      </p:sp>
      <p:sp>
        <p:nvSpPr>
          <p:cNvPr id="1031" name="Rectangle 7"/>
          <p:cNvSpPr>
            <a:spLocks noGrp="1" noChangeArrowheads="1"/>
          </p:cNvSpPr>
          <p:nvPr>
            <p:ph type="sldNum" sz="quarter" idx="4"/>
          </p:nvPr>
        </p:nvSpPr>
        <p:spPr bwMode="auto">
          <a:xfrm>
            <a:off x="68580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2075" tIns="46038" rIns="92075" bIns="46038" numCol="1" anchor="ctr" anchorCtr="0" compatLnSpc="1"/>
          <a:lstStyle>
            <a:lvl1pPr algn="r">
              <a:defRPr sz="1400">
                <a:solidFill>
                  <a:srgbClr val="000000"/>
                </a:solidFill>
                <a:ea typeface="宋体" panose="02010600030101010101" pitchFamily="2" charset="-122"/>
              </a:defRPr>
            </a:lvl1pPr>
          </a:lstStyle>
          <a:p>
            <a:pPr>
              <a:defRPr/>
            </a:pPr>
            <a:fld id="{EF2135A9-A33E-7C4B-A703-9B86025B5F1F}" type="slidenum">
              <a:rPr lang="zh-CN" altLang="en-GB"/>
            </a:fld>
            <a:endParaRPr lang="en-GB" altLang="zh-CN"/>
          </a:p>
        </p:txBody>
      </p:sp>
      <p:sp>
        <p:nvSpPr>
          <p:cNvPr id="4104" name="Freeform 1032"/>
          <p:cNvSpPr/>
          <p:nvPr userDrawn="1"/>
        </p:nvSpPr>
        <p:spPr bwMode="auto">
          <a:xfrm>
            <a:off x="0" y="652463"/>
            <a:ext cx="395288" cy="152400"/>
          </a:xfrm>
          <a:custGeom>
            <a:avLst/>
            <a:gdLst>
              <a:gd name="T0" fmla="*/ 7 w 246"/>
              <a:gd name="T1" fmla="*/ 52 h 94"/>
              <a:gd name="T2" fmla="*/ 22 w 246"/>
              <a:gd name="T3" fmla="*/ 48 h 94"/>
              <a:gd name="T4" fmla="*/ 38 w 246"/>
              <a:gd name="T5" fmla="*/ 48 h 94"/>
              <a:gd name="T6" fmla="*/ 53 w 246"/>
              <a:gd name="T7" fmla="*/ 50 h 94"/>
              <a:gd name="T8" fmla="*/ 69 w 246"/>
              <a:gd name="T9" fmla="*/ 54 h 94"/>
              <a:gd name="T10" fmla="*/ 84 w 246"/>
              <a:gd name="T11" fmla="*/ 59 h 94"/>
              <a:gd name="T12" fmla="*/ 99 w 246"/>
              <a:gd name="T13" fmla="*/ 65 h 94"/>
              <a:gd name="T14" fmla="*/ 113 w 246"/>
              <a:gd name="T15" fmla="*/ 72 h 94"/>
              <a:gd name="T16" fmla="*/ 124 w 246"/>
              <a:gd name="T17" fmla="*/ 66 h 94"/>
              <a:gd name="T18" fmla="*/ 136 w 246"/>
              <a:gd name="T19" fmla="*/ 48 h 94"/>
              <a:gd name="T20" fmla="*/ 150 w 246"/>
              <a:gd name="T21" fmla="*/ 35 h 94"/>
              <a:gd name="T22" fmla="*/ 166 w 246"/>
              <a:gd name="T23" fmla="*/ 24 h 94"/>
              <a:gd name="T24" fmla="*/ 183 w 246"/>
              <a:gd name="T25" fmla="*/ 16 h 94"/>
              <a:gd name="T26" fmla="*/ 201 w 246"/>
              <a:gd name="T27" fmla="*/ 9 h 94"/>
              <a:gd name="T28" fmla="*/ 219 w 246"/>
              <a:gd name="T29" fmla="*/ 5 h 94"/>
              <a:gd name="T30" fmla="*/ 237 w 246"/>
              <a:gd name="T31" fmla="*/ 1 h 94"/>
              <a:gd name="T32" fmla="*/ 237 w 246"/>
              <a:gd name="T33" fmla="*/ 3 h 94"/>
              <a:gd name="T34" fmla="*/ 222 w 246"/>
              <a:gd name="T35" fmla="*/ 11 h 94"/>
              <a:gd name="T36" fmla="*/ 207 w 246"/>
              <a:gd name="T37" fmla="*/ 19 h 94"/>
              <a:gd name="T38" fmla="*/ 191 w 246"/>
              <a:gd name="T39" fmla="*/ 28 h 94"/>
              <a:gd name="T40" fmla="*/ 177 w 246"/>
              <a:gd name="T41" fmla="*/ 39 h 94"/>
              <a:gd name="T42" fmla="*/ 163 w 246"/>
              <a:gd name="T43" fmla="*/ 51 h 94"/>
              <a:gd name="T44" fmla="*/ 152 w 246"/>
              <a:gd name="T45" fmla="*/ 64 h 94"/>
              <a:gd name="T46" fmla="*/ 142 w 246"/>
              <a:gd name="T47" fmla="*/ 79 h 94"/>
              <a:gd name="T48" fmla="*/ 135 w 246"/>
              <a:gd name="T49" fmla="*/ 90 h 94"/>
              <a:gd name="T50" fmla="*/ 130 w 246"/>
              <a:gd name="T51" fmla="*/ 93 h 94"/>
              <a:gd name="T52" fmla="*/ 123 w 246"/>
              <a:gd name="T53" fmla="*/ 90 h 94"/>
              <a:gd name="T54" fmla="*/ 116 w 246"/>
              <a:gd name="T55" fmla="*/ 87 h 94"/>
              <a:gd name="T56" fmla="*/ 107 w 246"/>
              <a:gd name="T57" fmla="*/ 84 h 94"/>
              <a:gd name="T58" fmla="*/ 93 w 246"/>
              <a:gd name="T59" fmla="*/ 78 h 94"/>
              <a:gd name="T60" fmla="*/ 79 w 246"/>
              <a:gd name="T61" fmla="*/ 71 h 94"/>
              <a:gd name="T62" fmla="*/ 63 w 246"/>
              <a:gd name="T63" fmla="*/ 64 h 94"/>
              <a:gd name="T64" fmla="*/ 47 w 246"/>
              <a:gd name="T65" fmla="*/ 58 h 94"/>
              <a:gd name="T66" fmla="*/ 31 w 246"/>
              <a:gd name="T67" fmla="*/ 54 h 94"/>
              <a:gd name="T68" fmla="*/ 17 w 246"/>
              <a:gd name="T69" fmla="*/ 52 h 94"/>
              <a:gd name="T70" fmla="*/ 5 w 246"/>
              <a:gd name="T71" fmla="*/ 5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6" h="94">
                <a:moveTo>
                  <a:pt x="0" y="55"/>
                </a:moveTo>
                <a:lnTo>
                  <a:pt x="7" y="52"/>
                </a:lnTo>
                <a:lnTo>
                  <a:pt x="14" y="50"/>
                </a:lnTo>
                <a:lnTo>
                  <a:pt x="22" y="48"/>
                </a:lnTo>
                <a:lnTo>
                  <a:pt x="30" y="48"/>
                </a:lnTo>
                <a:lnTo>
                  <a:pt x="38" y="48"/>
                </a:lnTo>
                <a:lnTo>
                  <a:pt x="45" y="48"/>
                </a:lnTo>
                <a:lnTo>
                  <a:pt x="53" y="50"/>
                </a:lnTo>
                <a:lnTo>
                  <a:pt x="61" y="51"/>
                </a:lnTo>
                <a:lnTo>
                  <a:pt x="69" y="54"/>
                </a:lnTo>
                <a:lnTo>
                  <a:pt x="76" y="56"/>
                </a:lnTo>
                <a:lnTo>
                  <a:pt x="84" y="59"/>
                </a:lnTo>
                <a:lnTo>
                  <a:pt x="92" y="62"/>
                </a:lnTo>
                <a:lnTo>
                  <a:pt x="99" y="65"/>
                </a:lnTo>
                <a:lnTo>
                  <a:pt x="106" y="68"/>
                </a:lnTo>
                <a:lnTo>
                  <a:pt x="113" y="72"/>
                </a:lnTo>
                <a:lnTo>
                  <a:pt x="119" y="75"/>
                </a:lnTo>
                <a:lnTo>
                  <a:pt x="124" y="66"/>
                </a:lnTo>
                <a:lnTo>
                  <a:pt x="130" y="56"/>
                </a:lnTo>
                <a:lnTo>
                  <a:pt x="136" y="48"/>
                </a:lnTo>
                <a:lnTo>
                  <a:pt x="143" y="42"/>
                </a:lnTo>
                <a:lnTo>
                  <a:pt x="150" y="35"/>
                </a:lnTo>
                <a:lnTo>
                  <a:pt x="158" y="29"/>
                </a:lnTo>
                <a:lnTo>
                  <a:pt x="166" y="24"/>
                </a:lnTo>
                <a:lnTo>
                  <a:pt x="175" y="20"/>
                </a:lnTo>
                <a:lnTo>
                  <a:pt x="183" y="16"/>
                </a:lnTo>
                <a:lnTo>
                  <a:pt x="193" y="13"/>
                </a:lnTo>
                <a:lnTo>
                  <a:pt x="201" y="9"/>
                </a:lnTo>
                <a:lnTo>
                  <a:pt x="210" y="7"/>
                </a:lnTo>
                <a:lnTo>
                  <a:pt x="219" y="5"/>
                </a:lnTo>
                <a:lnTo>
                  <a:pt x="228" y="3"/>
                </a:lnTo>
                <a:lnTo>
                  <a:pt x="237" y="1"/>
                </a:lnTo>
                <a:lnTo>
                  <a:pt x="245" y="0"/>
                </a:lnTo>
                <a:lnTo>
                  <a:pt x="237" y="3"/>
                </a:lnTo>
                <a:lnTo>
                  <a:pt x="230" y="7"/>
                </a:lnTo>
                <a:lnTo>
                  <a:pt x="222" y="11"/>
                </a:lnTo>
                <a:lnTo>
                  <a:pt x="214" y="15"/>
                </a:lnTo>
                <a:lnTo>
                  <a:pt x="207" y="19"/>
                </a:lnTo>
                <a:lnTo>
                  <a:pt x="199" y="24"/>
                </a:lnTo>
                <a:lnTo>
                  <a:pt x="191" y="28"/>
                </a:lnTo>
                <a:lnTo>
                  <a:pt x="185" y="33"/>
                </a:lnTo>
                <a:lnTo>
                  <a:pt x="177" y="39"/>
                </a:lnTo>
                <a:lnTo>
                  <a:pt x="170" y="44"/>
                </a:lnTo>
                <a:lnTo>
                  <a:pt x="163" y="51"/>
                </a:lnTo>
                <a:lnTo>
                  <a:pt x="158" y="57"/>
                </a:lnTo>
                <a:lnTo>
                  <a:pt x="152" y="64"/>
                </a:lnTo>
                <a:lnTo>
                  <a:pt x="146" y="71"/>
                </a:lnTo>
                <a:lnTo>
                  <a:pt x="142" y="79"/>
                </a:lnTo>
                <a:lnTo>
                  <a:pt x="138" y="87"/>
                </a:lnTo>
                <a:lnTo>
                  <a:pt x="135" y="90"/>
                </a:lnTo>
                <a:lnTo>
                  <a:pt x="133" y="92"/>
                </a:lnTo>
                <a:lnTo>
                  <a:pt x="130" y="93"/>
                </a:lnTo>
                <a:lnTo>
                  <a:pt x="127" y="91"/>
                </a:lnTo>
                <a:lnTo>
                  <a:pt x="123" y="90"/>
                </a:lnTo>
                <a:lnTo>
                  <a:pt x="120" y="89"/>
                </a:lnTo>
                <a:lnTo>
                  <a:pt x="116" y="87"/>
                </a:lnTo>
                <a:lnTo>
                  <a:pt x="113" y="86"/>
                </a:lnTo>
                <a:lnTo>
                  <a:pt x="107" y="84"/>
                </a:lnTo>
                <a:lnTo>
                  <a:pt x="101" y="80"/>
                </a:lnTo>
                <a:lnTo>
                  <a:pt x="93" y="78"/>
                </a:lnTo>
                <a:lnTo>
                  <a:pt x="87" y="74"/>
                </a:lnTo>
                <a:lnTo>
                  <a:pt x="79" y="71"/>
                </a:lnTo>
                <a:lnTo>
                  <a:pt x="71" y="67"/>
                </a:lnTo>
                <a:lnTo>
                  <a:pt x="63" y="64"/>
                </a:lnTo>
                <a:lnTo>
                  <a:pt x="55" y="61"/>
                </a:lnTo>
                <a:lnTo>
                  <a:pt x="47" y="58"/>
                </a:lnTo>
                <a:lnTo>
                  <a:pt x="39" y="55"/>
                </a:lnTo>
                <a:lnTo>
                  <a:pt x="31" y="54"/>
                </a:lnTo>
                <a:lnTo>
                  <a:pt x="24" y="52"/>
                </a:lnTo>
                <a:lnTo>
                  <a:pt x="17" y="52"/>
                </a:lnTo>
                <a:lnTo>
                  <a:pt x="10" y="52"/>
                </a:lnTo>
                <a:lnTo>
                  <a:pt x="5" y="53"/>
                </a:lnTo>
                <a:lnTo>
                  <a:pt x="0" y="55"/>
                </a:lnTo>
              </a:path>
            </a:pathLst>
          </a:cu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endParaRPr lang="zh-CN" altLang="en-US"/>
          </a:p>
        </p:txBody>
      </p:sp>
      <p:sp>
        <p:nvSpPr>
          <p:cNvPr id="4105" name="Freeform 1033"/>
          <p:cNvSpPr/>
          <p:nvPr userDrawn="1"/>
        </p:nvSpPr>
        <p:spPr bwMode="auto">
          <a:xfrm>
            <a:off x="431800" y="863600"/>
            <a:ext cx="473075" cy="182563"/>
          </a:xfrm>
          <a:custGeom>
            <a:avLst/>
            <a:gdLst>
              <a:gd name="T0" fmla="*/ 8 w 295"/>
              <a:gd name="T1" fmla="*/ 62 h 112"/>
              <a:gd name="T2" fmla="*/ 26 w 295"/>
              <a:gd name="T3" fmla="*/ 57 h 112"/>
              <a:gd name="T4" fmla="*/ 45 w 295"/>
              <a:gd name="T5" fmla="*/ 57 h 112"/>
              <a:gd name="T6" fmla="*/ 63 w 295"/>
              <a:gd name="T7" fmla="*/ 59 h 112"/>
              <a:gd name="T8" fmla="*/ 82 w 295"/>
              <a:gd name="T9" fmla="*/ 64 h 112"/>
              <a:gd name="T10" fmla="*/ 100 w 295"/>
              <a:gd name="T11" fmla="*/ 70 h 112"/>
              <a:gd name="T12" fmla="*/ 118 w 295"/>
              <a:gd name="T13" fmla="*/ 77 h 112"/>
              <a:gd name="T14" fmla="*/ 135 w 295"/>
              <a:gd name="T15" fmla="*/ 85 h 112"/>
              <a:gd name="T16" fmla="*/ 148 w 295"/>
              <a:gd name="T17" fmla="*/ 78 h 112"/>
              <a:gd name="T18" fmla="*/ 163 w 295"/>
              <a:gd name="T19" fmla="*/ 57 h 112"/>
              <a:gd name="T20" fmla="*/ 180 w 295"/>
              <a:gd name="T21" fmla="*/ 41 h 112"/>
              <a:gd name="T22" fmla="*/ 199 w 295"/>
              <a:gd name="T23" fmla="*/ 28 h 112"/>
              <a:gd name="T24" fmla="*/ 219 w 295"/>
              <a:gd name="T25" fmla="*/ 19 h 112"/>
              <a:gd name="T26" fmla="*/ 241 w 295"/>
              <a:gd name="T27" fmla="*/ 10 h 112"/>
              <a:gd name="T28" fmla="*/ 262 w 295"/>
              <a:gd name="T29" fmla="*/ 5 h 112"/>
              <a:gd name="T30" fmla="*/ 284 w 295"/>
              <a:gd name="T31" fmla="*/ 1 h 112"/>
              <a:gd name="T32" fmla="*/ 284 w 295"/>
              <a:gd name="T33" fmla="*/ 3 h 112"/>
              <a:gd name="T34" fmla="*/ 266 w 295"/>
              <a:gd name="T35" fmla="*/ 13 h 112"/>
              <a:gd name="T36" fmla="*/ 248 w 295"/>
              <a:gd name="T37" fmla="*/ 22 h 112"/>
              <a:gd name="T38" fmla="*/ 229 w 295"/>
              <a:gd name="T39" fmla="*/ 33 h 112"/>
              <a:gd name="T40" fmla="*/ 212 w 295"/>
              <a:gd name="T41" fmla="*/ 46 h 112"/>
              <a:gd name="T42" fmla="*/ 195 w 295"/>
              <a:gd name="T43" fmla="*/ 60 h 112"/>
              <a:gd name="T44" fmla="*/ 182 w 295"/>
              <a:gd name="T45" fmla="*/ 76 h 112"/>
              <a:gd name="T46" fmla="*/ 170 w 295"/>
              <a:gd name="T47" fmla="*/ 94 h 112"/>
              <a:gd name="T48" fmla="*/ 162 w 295"/>
              <a:gd name="T49" fmla="*/ 107 h 112"/>
              <a:gd name="T50" fmla="*/ 156 w 295"/>
              <a:gd name="T51" fmla="*/ 111 h 112"/>
              <a:gd name="T52" fmla="*/ 147 w 295"/>
              <a:gd name="T53" fmla="*/ 107 h 112"/>
              <a:gd name="T54" fmla="*/ 139 w 295"/>
              <a:gd name="T55" fmla="*/ 103 h 112"/>
              <a:gd name="T56" fmla="*/ 128 w 295"/>
              <a:gd name="T57" fmla="*/ 100 h 112"/>
              <a:gd name="T58" fmla="*/ 111 w 295"/>
              <a:gd name="T59" fmla="*/ 93 h 112"/>
              <a:gd name="T60" fmla="*/ 94 w 295"/>
              <a:gd name="T61" fmla="*/ 84 h 112"/>
              <a:gd name="T62" fmla="*/ 75 w 295"/>
              <a:gd name="T63" fmla="*/ 76 h 112"/>
              <a:gd name="T64" fmla="*/ 56 w 295"/>
              <a:gd name="T65" fmla="*/ 69 h 112"/>
              <a:gd name="T66" fmla="*/ 37 w 295"/>
              <a:gd name="T67" fmla="*/ 64 h 112"/>
              <a:gd name="T68" fmla="*/ 20 w 295"/>
              <a:gd name="T69" fmla="*/ 62 h 112"/>
              <a:gd name="T70" fmla="*/ 6 w 295"/>
              <a:gd name="T71" fmla="*/ 6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5" h="112">
                <a:moveTo>
                  <a:pt x="0" y="65"/>
                </a:moveTo>
                <a:lnTo>
                  <a:pt x="8" y="62"/>
                </a:lnTo>
                <a:lnTo>
                  <a:pt x="16" y="59"/>
                </a:lnTo>
                <a:lnTo>
                  <a:pt x="26" y="57"/>
                </a:lnTo>
                <a:lnTo>
                  <a:pt x="36" y="57"/>
                </a:lnTo>
                <a:lnTo>
                  <a:pt x="45" y="57"/>
                </a:lnTo>
                <a:lnTo>
                  <a:pt x="54" y="57"/>
                </a:lnTo>
                <a:lnTo>
                  <a:pt x="63" y="59"/>
                </a:lnTo>
                <a:lnTo>
                  <a:pt x="73" y="60"/>
                </a:lnTo>
                <a:lnTo>
                  <a:pt x="82" y="64"/>
                </a:lnTo>
                <a:lnTo>
                  <a:pt x="91" y="66"/>
                </a:lnTo>
                <a:lnTo>
                  <a:pt x="100" y="70"/>
                </a:lnTo>
                <a:lnTo>
                  <a:pt x="110" y="74"/>
                </a:lnTo>
                <a:lnTo>
                  <a:pt x="118" y="77"/>
                </a:lnTo>
                <a:lnTo>
                  <a:pt x="127" y="81"/>
                </a:lnTo>
                <a:lnTo>
                  <a:pt x="135" y="85"/>
                </a:lnTo>
                <a:lnTo>
                  <a:pt x="142" y="89"/>
                </a:lnTo>
                <a:lnTo>
                  <a:pt x="148" y="78"/>
                </a:lnTo>
                <a:lnTo>
                  <a:pt x="156" y="66"/>
                </a:lnTo>
                <a:lnTo>
                  <a:pt x="163" y="57"/>
                </a:lnTo>
                <a:lnTo>
                  <a:pt x="171" y="50"/>
                </a:lnTo>
                <a:lnTo>
                  <a:pt x="180" y="41"/>
                </a:lnTo>
                <a:lnTo>
                  <a:pt x="189" y="34"/>
                </a:lnTo>
                <a:lnTo>
                  <a:pt x="199" y="28"/>
                </a:lnTo>
                <a:lnTo>
                  <a:pt x="210" y="23"/>
                </a:lnTo>
                <a:lnTo>
                  <a:pt x="219" y="19"/>
                </a:lnTo>
                <a:lnTo>
                  <a:pt x="231" y="15"/>
                </a:lnTo>
                <a:lnTo>
                  <a:pt x="241" y="10"/>
                </a:lnTo>
                <a:lnTo>
                  <a:pt x="252" y="8"/>
                </a:lnTo>
                <a:lnTo>
                  <a:pt x="262" y="5"/>
                </a:lnTo>
                <a:lnTo>
                  <a:pt x="273" y="3"/>
                </a:lnTo>
                <a:lnTo>
                  <a:pt x="284" y="1"/>
                </a:lnTo>
                <a:lnTo>
                  <a:pt x="294" y="0"/>
                </a:lnTo>
                <a:lnTo>
                  <a:pt x="284" y="3"/>
                </a:lnTo>
                <a:lnTo>
                  <a:pt x="276" y="8"/>
                </a:lnTo>
                <a:lnTo>
                  <a:pt x="266" y="13"/>
                </a:lnTo>
                <a:lnTo>
                  <a:pt x="256" y="17"/>
                </a:lnTo>
                <a:lnTo>
                  <a:pt x="248" y="22"/>
                </a:lnTo>
                <a:lnTo>
                  <a:pt x="238" y="28"/>
                </a:lnTo>
                <a:lnTo>
                  <a:pt x="229" y="33"/>
                </a:lnTo>
                <a:lnTo>
                  <a:pt x="222" y="39"/>
                </a:lnTo>
                <a:lnTo>
                  <a:pt x="212" y="46"/>
                </a:lnTo>
                <a:lnTo>
                  <a:pt x="204" y="52"/>
                </a:lnTo>
                <a:lnTo>
                  <a:pt x="195" y="60"/>
                </a:lnTo>
                <a:lnTo>
                  <a:pt x="189" y="68"/>
                </a:lnTo>
                <a:lnTo>
                  <a:pt x="182" y="76"/>
                </a:lnTo>
                <a:lnTo>
                  <a:pt x="175" y="84"/>
                </a:lnTo>
                <a:lnTo>
                  <a:pt x="170" y="94"/>
                </a:lnTo>
                <a:lnTo>
                  <a:pt x="165" y="103"/>
                </a:lnTo>
                <a:lnTo>
                  <a:pt x="162" y="107"/>
                </a:lnTo>
                <a:lnTo>
                  <a:pt x="159" y="109"/>
                </a:lnTo>
                <a:lnTo>
                  <a:pt x="156" y="111"/>
                </a:lnTo>
                <a:lnTo>
                  <a:pt x="152" y="108"/>
                </a:lnTo>
                <a:lnTo>
                  <a:pt x="147" y="107"/>
                </a:lnTo>
                <a:lnTo>
                  <a:pt x="144" y="106"/>
                </a:lnTo>
                <a:lnTo>
                  <a:pt x="139" y="103"/>
                </a:lnTo>
                <a:lnTo>
                  <a:pt x="135" y="102"/>
                </a:lnTo>
                <a:lnTo>
                  <a:pt x="128" y="100"/>
                </a:lnTo>
                <a:lnTo>
                  <a:pt x="121" y="95"/>
                </a:lnTo>
                <a:lnTo>
                  <a:pt x="111" y="93"/>
                </a:lnTo>
                <a:lnTo>
                  <a:pt x="104" y="88"/>
                </a:lnTo>
                <a:lnTo>
                  <a:pt x="94" y="84"/>
                </a:lnTo>
                <a:lnTo>
                  <a:pt x="85" y="79"/>
                </a:lnTo>
                <a:lnTo>
                  <a:pt x="75" y="76"/>
                </a:lnTo>
                <a:lnTo>
                  <a:pt x="66" y="72"/>
                </a:lnTo>
                <a:lnTo>
                  <a:pt x="56" y="69"/>
                </a:lnTo>
                <a:lnTo>
                  <a:pt x="46" y="65"/>
                </a:lnTo>
                <a:lnTo>
                  <a:pt x="37" y="64"/>
                </a:lnTo>
                <a:lnTo>
                  <a:pt x="28" y="62"/>
                </a:lnTo>
                <a:lnTo>
                  <a:pt x="20" y="62"/>
                </a:lnTo>
                <a:lnTo>
                  <a:pt x="12" y="62"/>
                </a:lnTo>
                <a:lnTo>
                  <a:pt x="6" y="63"/>
                </a:lnTo>
                <a:lnTo>
                  <a:pt x="0" y="65"/>
                </a:lnTo>
              </a:path>
            </a:pathLst>
          </a:cu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endParaRPr lang="zh-CN" alt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3600" b="1" kern="1200">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黑体" panose="02010609060101010101" charset="-122"/>
          <a:ea typeface="黑体" panose="02010609060101010101" charset="-122"/>
        </a:defRPr>
      </a:lvl2pPr>
      <a:lvl3pPr algn="ctr" rtl="0" eaLnBrk="0" fontAlgn="base" hangingPunct="0">
        <a:spcBef>
          <a:spcPct val="0"/>
        </a:spcBef>
        <a:spcAft>
          <a:spcPct val="0"/>
        </a:spcAft>
        <a:defRPr sz="3600" b="1">
          <a:solidFill>
            <a:schemeClr val="bg1"/>
          </a:solidFill>
          <a:latin typeface="黑体" panose="02010609060101010101" charset="-122"/>
          <a:ea typeface="黑体" panose="02010609060101010101" charset="-122"/>
        </a:defRPr>
      </a:lvl3pPr>
      <a:lvl4pPr algn="ctr" rtl="0" eaLnBrk="0" fontAlgn="base" hangingPunct="0">
        <a:spcBef>
          <a:spcPct val="0"/>
        </a:spcBef>
        <a:spcAft>
          <a:spcPct val="0"/>
        </a:spcAft>
        <a:defRPr sz="3600" b="1">
          <a:solidFill>
            <a:schemeClr val="bg1"/>
          </a:solidFill>
          <a:latin typeface="黑体" panose="02010609060101010101" charset="-122"/>
          <a:ea typeface="黑体" panose="02010609060101010101" charset="-122"/>
        </a:defRPr>
      </a:lvl4pPr>
      <a:lvl5pPr algn="ctr" rtl="0" eaLnBrk="0" fontAlgn="base" hangingPunct="0">
        <a:spcBef>
          <a:spcPct val="0"/>
        </a:spcBef>
        <a:spcAft>
          <a:spcPct val="0"/>
        </a:spcAft>
        <a:defRPr sz="3600" b="1">
          <a:solidFill>
            <a:schemeClr val="bg1"/>
          </a:solidFill>
          <a:latin typeface="黑体" panose="02010609060101010101" charset="-122"/>
          <a:ea typeface="黑体" panose="02010609060101010101" charset="-122"/>
        </a:defRPr>
      </a:lvl5pPr>
      <a:lvl6pPr marL="457200" algn="ctr" rtl="0" eaLnBrk="0" fontAlgn="base" hangingPunct="0">
        <a:spcBef>
          <a:spcPct val="0"/>
        </a:spcBef>
        <a:spcAft>
          <a:spcPct val="0"/>
        </a:spcAft>
        <a:defRPr sz="3600" b="1">
          <a:solidFill>
            <a:schemeClr val="bg1"/>
          </a:solidFill>
          <a:latin typeface="黑体" panose="02010609060101010101" charset="-122"/>
          <a:ea typeface="黑体" panose="02010609060101010101" charset="-122"/>
        </a:defRPr>
      </a:lvl6pPr>
      <a:lvl7pPr marL="914400" algn="ctr" rtl="0" eaLnBrk="0" fontAlgn="base" hangingPunct="0">
        <a:spcBef>
          <a:spcPct val="0"/>
        </a:spcBef>
        <a:spcAft>
          <a:spcPct val="0"/>
        </a:spcAft>
        <a:defRPr sz="3600" b="1">
          <a:solidFill>
            <a:schemeClr val="bg1"/>
          </a:solidFill>
          <a:latin typeface="黑体" panose="02010609060101010101" charset="-122"/>
          <a:ea typeface="黑体" panose="02010609060101010101" charset="-122"/>
        </a:defRPr>
      </a:lvl7pPr>
      <a:lvl8pPr marL="1371600" algn="ctr" rtl="0" eaLnBrk="0" fontAlgn="base" hangingPunct="0">
        <a:spcBef>
          <a:spcPct val="0"/>
        </a:spcBef>
        <a:spcAft>
          <a:spcPct val="0"/>
        </a:spcAft>
        <a:defRPr sz="3600" b="1">
          <a:solidFill>
            <a:schemeClr val="bg1"/>
          </a:solidFill>
          <a:latin typeface="黑体" panose="02010609060101010101" charset="-122"/>
          <a:ea typeface="黑体" panose="02010609060101010101" charset="-122"/>
        </a:defRPr>
      </a:lvl8pPr>
      <a:lvl9pPr marL="1828800" algn="ctr" rtl="0" eaLnBrk="0" fontAlgn="base" hangingPunct="0">
        <a:spcBef>
          <a:spcPct val="0"/>
        </a:spcBef>
        <a:spcAft>
          <a:spcPct val="0"/>
        </a:spcAft>
        <a:defRPr sz="3600" b="1">
          <a:solidFill>
            <a:schemeClr val="bg1"/>
          </a:solidFill>
          <a:latin typeface="黑体" panose="02010609060101010101" charset="-122"/>
          <a:ea typeface="黑体" panose="02010609060101010101" charset="-122"/>
        </a:defRPr>
      </a:lvl9pPr>
    </p:titleStyle>
    <p:bodyStyle>
      <a:lvl1pPr marL="342900" indent="-342900" algn="l" rtl="0" eaLnBrk="0" fontAlgn="base" hangingPunct="0">
        <a:lnSpc>
          <a:spcPct val="120000"/>
        </a:lnSpc>
        <a:spcBef>
          <a:spcPct val="0"/>
        </a:spcBef>
        <a:spcAft>
          <a:spcPct val="0"/>
        </a:spcAft>
        <a:buClr>
          <a:schemeClr val="accent2"/>
        </a:buClr>
        <a:buSzPct val="75000"/>
        <a:buFont typeface="Monotype Sorts" charset="2"/>
        <a:buChar char="u"/>
        <a:defRPr sz="2800" kern="1200">
          <a:solidFill>
            <a:srgbClr val="000000"/>
          </a:solidFill>
          <a:latin typeface="+mn-lt"/>
          <a:ea typeface="+mn-ea"/>
          <a:cs typeface="+mn-cs"/>
        </a:defRPr>
      </a:lvl1pPr>
      <a:lvl2pPr marL="742950" indent="-285750" algn="l" rtl="0" eaLnBrk="0" fontAlgn="base" hangingPunct="0">
        <a:lnSpc>
          <a:spcPct val="120000"/>
        </a:lnSpc>
        <a:spcBef>
          <a:spcPct val="0"/>
        </a:spcBef>
        <a:spcAft>
          <a:spcPct val="0"/>
        </a:spcAft>
        <a:buClr>
          <a:schemeClr val="tx1"/>
        </a:buClr>
        <a:buChar char="–"/>
        <a:defRPr sz="2800" kern="1200">
          <a:solidFill>
            <a:srgbClr val="000000"/>
          </a:solidFill>
          <a:latin typeface="+mn-lt"/>
          <a:ea typeface="+mn-ea"/>
          <a:cs typeface="+mn-cs"/>
        </a:defRPr>
      </a:lvl2pPr>
      <a:lvl3pPr marL="1143000" indent="-228600" algn="l" rtl="0" eaLnBrk="0" fontAlgn="base" hangingPunct="0">
        <a:lnSpc>
          <a:spcPct val="120000"/>
        </a:lnSpc>
        <a:spcBef>
          <a:spcPct val="0"/>
        </a:spcBef>
        <a:spcAft>
          <a:spcPct val="0"/>
        </a:spcAft>
        <a:buClr>
          <a:schemeClr val="tx1"/>
        </a:buClr>
        <a:buChar char="»"/>
        <a:defRPr sz="2000" kern="1200">
          <a:solidFill>
            <a:srgbClr val="000000"/>
          </a:solidFill>
          <a:latin typeface="+mn-lt"/>
          <a:ea typeface="+mn-ea"/>
          <a:cs typeface="+mn-cs"/>
        </a:defRPr>
      </a:lvl3pPr>
      <a:lvl4pPr marL="1600200" indent="-228600" algn="l" rtl="0" eaLnBrk="0" fontAlgn="base" hangingPunct="0">
        <a:lnSpc>
          <a:spcPct val="120000"/>
        </a:lnSpc>
        <a:spcBef>
          <a:spcPct val="0"/>
        </a:spcBef>
        <a:spcAft>
          <a:spcPct val="0"/>
        </a:spcAft>
        <a:buClr>
          <a:schemeClr val="accent2"/>
        </a:buClr>
        <a:buSzPct val="65000"/>
        <a:buFont typeface="Monotype Sorts" charset="2"/>
        <a:buChar char="u"/>
        <a:defRPr sz="2000" kern="1200">
          <a:solidFill>
            <a:srgbClr val="000000"/>
          </a:solidFill>
          <a:latin typeface="+mn-lt"/>
          <a:ea typeface="+mn-ea"/>
          <a:cs typeface="+mn-cs"/>
        </a:defRPr>
      </a:lvl4pPr>
      <a:lvl5pPr marL="2057400" indent="-228600" algn="l" rtl="0" eaLnBrk="0" fontAlgn="base" hangingPunct="0">
        <a:lnSpc>
          <a:spcPct val="120000"/>
        </a:lnSpc>
        <a:spcBef>
          <a:spcPct val="0"/>
        </a:spcBef>
        <a:spcAft>
          <a:spcPct val="0"/>
        </a:spcAft>
        <a:buClr>
          <a:schemeClr val="tx1"/>
        </a:buClr>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10"/>
          </p:nvPr>
        </p:nvSpPr>
        <p:spPr/>
        <p:txBody>
          <a:bodyPr/>
          <a:lstStyle/>
          <a:p>
            <a:pPr>
              <a:defRPr/>
            </a:pPr>
            <a:fld id="{556BBC14-4057-FA49-ACE5-C56CFB44BC29}" type="slidenum">
              <a:rPr lang="zh-CN" altLang="en-GB"/>
            </a:fld>
            <a:endParaRPr lang="en-GB" altLang="zh-CN"/>
          </a:p>
        </p:txBody>
      </p:sp>
      <p:sp>
        <p:nvSpPr>
          <p:cNvPr id="204802" name="Rectangle 2"/>
          <p:cNvSpPr>
            <a:spLocks noGrp="1" noChangeArrowheads="1"/>
          </p:cNvSpPr>
          <p:nvPr>
            <p:ph type="ctrTitle"/>
          </p:nvPr>
        </p:nvSpPr>
        <p:spPr>
          <a:xfrm>
            <a:off x="685800" y="1772816"/>
            <a:ext cx="7702624" cy="782638"/>
          </a:xfrm>
        </p:spPr>
        <p:txBody>
          <a:bodyPr/>
          <a:lstStyle/>
          <a:p>
            <a:pPr>
              <a:defRPr/>
            </a:pPr>
            <a:br>
              <a:rPr lang="en-US" altLang="zh-CN" sz="4000" dirty="0">
                <a:latin typeface="Arial Black" panose="020B0A04020102020204" charset="0"/>
                <a:ea typeface="PMingLiU" charset="0"/>
              </a:rPr>
            </a:br>
            <a:br>
              <a:rPr lang="en-US" altLang="zh-CN" sz="4000" dirty="0">
                <a:ea typeface="PMingLiU" charset="0"/>
              </a:rPr>
            </a:br>
            <a:r>
              <a:rPr lang="zh-CN" altLang="en-US" sz="4400" dirty="0"/>
              <a:t>第九章</a:t>
            </a:r>
            <a:r>
              <a:rPr lang="zh-CN" altLang="en-US" sz="4400" dirty="0">
                <a:ea typeface="宋体" panose="02010600030101010101" pitchFamily="2" charset="-122"/>
              </a:rPr>
              <a:t>	</a:t>
            </a:r>
            <a:r>
              <a:rPr lang="zh-CN" altLang="en-US" sz="4400" dirty="0"/>
              <a:t>池化和负载均衡中间件</a:t>
            </a:r>
            <a:endParaRPr lang="zh-CN" altLang="en-US" sz="4400" dirty="0"/>
          </a:p>
        </p:txBody>
      </p:sp>
      <p:sp>
        <p:nvSpPr>
          <p:cNvPr id="204803" name="Rectangle 3"/>
          <p:cNvSpPr>
            <a:spLocks noGrp="1" noChangeArrowheads="1"/>
          </p:cNvSpPr>
          <p:nvPr>
            <p:ph type="subTitle" idx="1"/>
          </p:nvPr>
        </p:nvSpPr>
        <p:spPr>
          <a:xfrm>
            <a:off x="575469" y="3789363"/>
            <a:ext cx="7993062" cy="2160587"/>
          </a:xfrm>
        </p:spPr>
        <p:txBody>
          <a:bodyPr/>
          <a:lstStyle/>
          <a:p>
            <a:pPr marL="0" indent="0" algn="ctr" rtl="0" eaLnBrk="0" fontAlgn="base" hangingPunct="0">
              <a:lnSpc>
                <a:spcPct val="120000"/>
              </a:lnSpc>
              <a:spcBef>
                <a:spcPts val="0"/>
              </a:spcBef>
              <a:spcAft>
                <a:spcPts val="0"/>
              </a:spcAft>
            </a:pPr>
            <a:r>
              <a:rPr lang="zh-CN" altLang="zh-CN" sz="1800" kern="1200" dirty="0">
                <a:solidFill>
                  <a:srgbClr val="000000"/>
                </a:solidFill>
                <a:effectLst/>
                <a:latin typeface="Comic Sans MS" panose="030F0702030302020204" pitchFamily="66" charset="0"/>
                <a:ea typeface="Comic Sans MS" panose="030F0702030302020204" pitchFamily="66" charset="0"/>
                <a:cs typeface="+mn-cs"/>
              </a:rPr>
              <a:t> </a:t>
            </a:r>
            <a:endParaRPr lang="zh-CN" altLang="zh-CN" dirty="0">
              <a:effectLst/>
            </a:endParaRPr>
          </a:p>
          <a:p>
            <a:pPr marL="0" indent="0" algn="ctr" rtl="0" eaLnBrk="0" fontAlgn="base" hangingPunct="0">
              <a:lnSpc>
                <a:spcPct val="120000"/>
              </a:lnSpc>
              <a:spcBef>
                <a:spcPts val="1200"/>
              </a:spcBef>
              <a:spcAft>
                <a:spcPts val="0"/>
              </a:spcAft>
            </a:pPr>
            <a:r>
              <a:rPr lang="zh-CN" altLang="zh-CN" sz="2400" b="1" kern="1200" dirty="0">
                <a:solidFill>
                  <a:srgbClr val="000000"/>
                </a:solidFill>
                <a:effectLst/>
                <a:latin typeface="Comic Sans MS" panose="030F0702030302020204" pitchFamily="66" charset="0"/>
                <a:ea typeface="+mn-ea"/>
                <a:cs typeface="+mn-cs"/>
              </a:rPr>
              <a:t>李会格</a:t>
            </a:r>
            <a:r>
              <a:rPr lang="zh-CN" altLang="zh-CN" sz="2400" b="1" kern="1200" dirty="0">
                <a:solidFill>
                  <a:srgbClr val="000000"/>
                </a:solidFill>
                <a:effectLst/>
                <a:latin typeface="Comic Sans MS" panose="030F0702030302020204" pitchFamily="66" charset="0"/>
                <a:ea typeface="Comic Sans MS" panose="030F0702030302020204" pitchFamily="66" charset="0"/>
                <a:cs typeface="+mn-cs"/>
              </a:rPr>
              <a:t> </a:t>
            </a:r>
            <a:r>
              <a:rPr lang="zh-CN" altLang="zh-CN" sz="1800" b="1" kern="1200" dirty="0">
                <a:solidFill>
                  <a:srgbClr val="000000"/>
                </a:solidFill>
                <a:effectLst/>
                <a:latin typeface="Comic Sans MS" panose="030F0702030302020204" pitchFamily="66" charset="0"/>
                <a:ea typeface="Comic Sans MS" panose="030F0702030302020204" pitchFamily="66" charset="0"/>
                <a:cs typeface="+mn-cs"/>
              </a:rPr>
              <a:t> 博士</a:t>
            </a:r>
            <a:r>
              <a:rPr lang="en-US" altLang="zh-CN" sz="1800" b="1" kern="1200" dirty="0">
                <a:solidFill>
                  <a:srgbClr val="000000"/>
                </a:solidFill>
                <a:effectLst/>
                <a:latin typeface="Comic Sans MS" panose="030F0702030302020204" pitchFamily="66" charset="0"/>
                <a:ea typeface="+mn-ea"/>
                <a:cs typeface="+mn-cs"/>
              </a:rPr>
              <a:t>/</a:t>
            </a:r>
            <a:r>
              <a:rPr lang="zh-CN" altLang="zh-CN" sz="1800" b="1" kern="1200" dirty="0">
                <a:solidFill>
                  <a:srgbClr val="000000"/>
                </a:solidFill>
                <a:effectLst/>
                <a:latin typeface="Comic Sans MS" panose="030F0702030302020204" pitchFamily="66" charset="0"/>
                <a:ea typeface="+mn-ea"/>
                <a:cs typeface="+mn-cs"/>
              </a:rPr>
              <a:t>讲师     京江学院</a:t>
            </a:r>
            <a:endParaRPr lang="zh-CN" altLang="zh-CN" dirty="0">
              <a:effectLst/>
            </a:endParaRPr>
          </a:p>
          <a:p>
            <a:pPr marL="0" indent="0" algn="ctr" rtl="0" eaLnBrk="0" fontAlgn="base" hangingPunct="0">
              <a:lnSpc>
                <a:spcPct val="120000"/>
              </a:lnSpc>
              <a:spcBef>
                <a:spcPts val="1080"/>
              </a:spcBef>
              <a:spcAft>
                <a:spcPts val="0"/>
              </a:spcAft>
            </a:pPr>
            <a:r>
              <a:rPr lang="en-US" altLang="zh-CN" sz="1800" b="1" kern="1200" dirty="0">
                <a:solidFill>
                  <a:srgbClr val="000000"/>
                </a:solidFill>
                <a:effectLst/>
                <a:latin typeface="Comic Sans MS" panose="030F0702030302020204" pitchFamily="66" charset="0"/>
                <a:ea typeface="+mn-ea"/>
                <a:cs typeface="+mn-cs"/>
              </a:rPr>
              <a:t>E-mail: 1034434100@qq.com</a:t>
            </a:r>
            <a:r>
              <a:rPr lang="en-US" altLang="zh-CN" sz="1800" b="1" kern="1200" dirty="0">
                <a:solidFill>
                  <a:srgbClr val="000000"/>
                </a:solidFill>
                <a:effectLst/>
                <a:latin typeface="Comic Sans MS" panose="030F0702030302020204" pitchFamily="66" charset="0"/>
                <a:ea typeface="+mn-ea"/>
                <a:cs typeface="+mn-cs"/>
              </a:rPr>
              <a:t>  </a:t>
            </a:r>
            <a:endParaRPr lang="zh-CN" altLang="zh-CN" dirty="0">
              <a:effectLst/>
            </a:endParaRPr>
          </a:p>
          <a:p>
            <a:pPr>
              <a:defRPr/>
            </a:pPr>
            <a:r>
              <a:rPr lang="en-US" altLang="zh-CN" sz="1800" i="1" kern="1200" dirty="0">
                <a:solidFill>
                  <a:srgbClr val="000000"/>
                </a:solidFill>
                <a:effectLst/>
                <a:latin typeface="Comic Sans MS" panose="030F0702030302020204" pitchFamily="66" charset="0"/>
                <a:ea typeface="+mn-ea"/>
                <a:cs typeface="+mn-cs"/>
              </a:rPr>
              <a:t> </a:t>
            </a:r>
            <a:endParaRPr lang="en-US" altLang="zh-CN" sz="1800" i="1" kern="1200" dirty="0">
              <a:solidFill>
                <a:srgbClr val="000000"/>
              </a:solidFill>
              <a:effectLst/>
              <a:latin typeface="Comic Sans MS" panose="030F0702030302020204" pitchFamily="66" charset="0"/>
              <a:ea typeface="+mn-ea"/>
              <a:cs typeface="+mn-cs"/>
            </a:endParaRPr>
          </a:p>
        </p:txBody>
      </p:sp>
      <p:sp>
        <p:nvSpPr>
          <p:cNvPr id="6" name="文本框 5"/>
          <p:cNvSpPr txBox="1"/>
          <p:nvPr/>
        </p:nvSpPr>
        <p:spPr>
          <a:xfrm>
            <a:off x="2286000" y="332656"/>
            <a:ext cx="4572000" cy="738664"/>
          </a:xfrm>
          <a:prstGeom prst="rect">
            <a:avLst/>
          </a:prstGeom>
          <a:noFill/>
        </p:spPr>
        <p:txBody>
          <a:bodyPr wrap="square">
            <a:spAutoFit/>
          </a:bodyPr>
          <a:lstStyle/>
          <a:p>
            <a:pPr algn="ctr"/>
            <a:r>
              <a:rPr lang="zh-CN" altLang="en-US" sz="1800" b="0" dirty="0">
                <a:solidFill>
                  <a:schemeClr val="bg2"/>
                </a:solidFill>
              </a:rPr>
              <a:t>中间件技术基础与</a:t>
            </a:r>
            <a:r>
              <a:rPr lang="en-US" altLang="zh-CN" sz="1800" b="0" dirty="0">
                <a:solidFill>
                  <a:schemeClr val="bg2"/>
                </a:solidFill>
              </a:rPr>
              <a:t>Java</a:t>
            </a:r>
            <a:r>
              <a:rPr lang="zh-CN" altLang="en-US" sz="1800" b="0" dirty="0">
                <a:solidFill>
                  <a:schemeClr val="bg2"/>
                </a:solidFill>
              </a:rPr>
              <a:t>实践</a:t>
            </a:r>
            <a:br>
              <a:rPr lang="zh-CN" altLang="en-US" sz="2000" dirty="0">
                <a:solidFill>
                  <a:schemeClr val="bg2"/>
                </a:solidFill>
              </a:rPr>
            </a:br>
            <a:r>
              <a:rPr lang="zh-CN" altLang="en-US" sz="2000" dirty="0">
                <a:solidFill>
                  <a:schemeClr val="bg2"/>
                </a:solidFill>
              </a:rPr>
              <a:t> </a:t>
            </a:r>
            <a:r>
              <a:rPr lang="en-US" altLang="zh-CN" b="0" dirty="0">
                <a:solidFill>
                  <a:schemeClr val="bg2"/>
                </a:solidFill>
                <a:latin typeface="Arial Black" panose="020B0A04020102020204" charset="0"/>
                <a:ea typeface="PMingLiU" charset="0"/>
              </a:rPr>
              <a:t>Middleware Technology</a:t>
            </a:r>
            <a:endParaRPr lang="zh-CN" altLang="en-US" dirty="0">
              <a:solidFill>
                <a:schemeClr val="bg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panose="02010600030101010101" pitchFamily="2" charset="-122"/>
              </a:rPr>
              <a:t>大纲</a:t>
            </a:r>
            <a:endParaRPr lang="zh-CN" altLang="en-US" b="0" dirty="0">
              <a:ea typeface="宋体" panose="02010600030101010101" pitchFamily="2" charset="-122"/>
            </a:endParaRPr>
          </a:p>
        </p:txBody>
      </p:sp>
      <p:sp>
        <p:nvSpPr>
          <p:cNvPr id="8" name="Rectangle 3"/>
          <p:cNvSpPr txBox="1">
            <a:spLocks noChangeArrowheads="1"/>
          </p:cNvSpPr>
          <p:nvPr/>
        </p:nvSpPr>
        <p:spPr bwMode="auto">
          <a:xfrm>
            <a:off x="884808" y="1268769"/>
            <a:ext cx="5055344" cy="452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2075" tIns="46038" rIns="92075" bIns="46038" numCol="1" anchor="t" anchorCtr="0" compatLnSpc="1"/>
          <a:lstStyle>
            <a:lvl1pPr marL="342900" indent="-342900" algn="l" rtl="0" eaLnBrk="0" fontAlgn="base" hangingPunct="0">
              <a:lnSpc>
                <a:spcPct val="120000"/>
              </a:lnSpc>
              <a:spcBef>
                <a:spcPct val="0"/>
              </a:spcBef>
              <a:spcAft>
                <a:spcPct val="0"/>
              </a:spcAft>
              <a:buClr>
                <a:schemeClr val="accent2"/>
              </a:buClr>
              <a:buSzPct val="75000"/>
              <a:buFont typeface="Wingdings" panose="05000000000000000000" pitchFamily="2" charset="2"/>
              <a:buChar char="Ø"/>
              <a:defRPr sz="2800" kern="1200">
                <a:solidFill>
                  <a:srgbClr val="000000"/>
                </a:solidFill>
                <a:latin typeface="+mn-lt"/>
                <a:ea typeface="+mn-ea"/>
                <a:cs typeface="+mn-cs"/>
              </a:defRPr>
            </a:lvl1pPr>
            <a:lvl2pPr marL="742950" indent="-285750" algn="l" rtl="0" eaLnBrk="0" fontAlgn="base" hangingPunct="0">
              <a:lnSpc>
                <a:spcPct val="120000"/>
              </a:lnSpc>
              <a:spcBef>
                <a:spcPct val="0"/>
              </a:spcBef>
              <a:spcAft>
                <a:spcPct val="0"/>
              </a:spcAft>
              <a:buClr>
                <a:schemeClr val="accent6"/>
              </a:buClr>
              <a:buFont typeface="Wingdings" panose="05000000000000000000" pitchFamily="2" charset="2"/>
              <a:buChar char="ü"/>
              <a:defRPr sz="2400" kern="1200">
                <a:solidFill>
                  <a:srgbClr val="000000"/>
                </a:solidFill>
                <a:latin typeface="+mn-lt"/>
                <a:ea typeface="+mn-ea"/>
                <a:cs typeface="+mn-cs"/>
              </a:defRPr>
            </a:lvl2pPr>
            <a:lvl3pPr marL="1143000" indent="-228600" algn="l" rtl="0" eaLnBrk="0" fontAlgn="base" hangingPunct="0">
              <a:lnSpc>
                <a:spcPct val="120000"/>
              </a:lnSpc>
              <a:spcBef>
                <a:spcPct val="0"/>
              </a:spcBef>
              <a:spcAft>
                <a:spcPct val="0"/>
              </a:spcAft>
              <a:buClr>
                <a:schemeClr val="accent6"/>
              </a:buClr>
              <a:buFont typeface="Wingdings" panose="05000000000000000000" pitchFamily="2" charset="2"/>
              <a:buChar char="ü"/>
              <a:defRPr sz="2000" kern="1200">
                <a:solidFill>
                  <a:srgbClr val="000000"/>
                </a:solidFill>
                <a:latin typeface="+mn-lt"/>
                <a:ea typeface="+mn-ea"/>
                <a:cs typeface="+mn-cs"/>
              </a:defRPr>
            </a:lvl3pPr>
            <a:lvl4pPr marL="1600200" indent="-228600" algn="l" rtl="0" eaLnBrk="0" fontAlgn="base" hangingPunct="0">
              <a:lnSpc>
                <a:spcPct val="120000"/>
              </a:lnSpc>
              <a:spcBef>
                <a:spcPct val="0"/>
              </a:spcBef>
              <a:spcAft>
                <a:spcPct val="0"/>
              </a:spcAft>
              <a:buClr>
                <a:schemeClr val="accent2"/>
              </a:buClr>
              <a:buSzPct val="65000"/>
              <a:buFont typeface="Wingdings" panose="05000000000000000000" pitchFamily="2" charset="2"/>
              <a:buChar char="Ø"/>
              <a:defRPr sz="2000" kern="1200">
                <a:solidFill>
                  <a:srgbClr val="000000"/>
                </a:solidFill>
                <a:latin typeface="+mn-lt"/>
                <a:ea typeface="+mn-ea"/>
                <a:cs typeface="+mn-cs"/>
              </a:defRPr>
            </a:lvl4pPr>
            <a:lvl5pPr marL="2057400" indent="-228600" algn="l" rtl="0" eaLnBrk="0" fontAlgn="base" hangingPunct="0">
              <a:lnSpc>
                <a:spcPct val="120000"/>
              </a:lnSpc>
              <a:spcBef>
                <a:spcPct val="0"/>
              </a:spcBef>
              <a:spcAft>
                <a:spcPct val="0"/>
              </a:spcAft>
              <a:buClr>
                <a:schemeClr val="tx1"/>
              </a:buClr>
              <a:buFont typeface="Wingdings" panose="05000000000000000000" pitchFamily="2" charset="2"/>
              <a:buChar char="Ø"/>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a:lnSpc>
                <a:spcPct val="150000"/>
              </a:lnSpc>
              <a:defRPr/>
            </a:pPr>
            <a:r>
              <a:rPr lang="zh-CN" altLang="en-US" sz="2400" b="1" dirty="0">
                <a:ea typeface="宋体" panose="02010600030101010101" pitchFamily="2" charset="-122"/>
              </a:rPr>
              <a:t>资源池技术概述</a:t>
            </a:r>
            <a:endParaRPr lang="en-US" altLang="zh-CN" sz="2400" b="1" dirty="0">
              <a:ea typeface="宋体" panose="02010600030101010101" pitchFamily="2" charset="-122"/>
            </a:endParaRPr>
          </a:p>
          <a:p>
            <a:pPr>
              <a:lnSpc>
                <a:spcPct val="150000"/>
              </a:lnSpc>
              <a:defRPr/>
            </a:pPr>
            <a:r>
              <a:rPr lang="zh-CN" altLang="en-US" sz="2400" b="1" dirty="0">
                <a:solidFill>
                  <a:srgbClr val="FF0000"/>
                </a:solidFill>
                <a:ea typeface="宋体" panose="02010600030101010101" pitchFamily="2" charset="-122"/>
              </a:rPr>
              <a:t>对象池技术</a:t>
            </a:r>
            <a:endParaRPr lang="en-US" altLang="zh-CN" sz="2400" b="1" dirty="0">
              <a:solidFill>
                <a:srgbClr val="FF0000"/>
              </a:solidFill>
              <a:ea typeface="宋体" panose="02010600030101010101" pitchFamily="2" charset="-122"/>
            </a:endParaRPr>
          </a:p>
          <a:p>
            <a:pPr marL="713105">
              <a:lnSpc>
                <a:spcPct val="150000"/>
              </a:lnSpc>
              <a:buFont typeface="Wingdings" panose="05000000000000000000" pitchFamily="2" charset="2"/>
              <a:buChar char="ü"/>
            </a:pPr>
            <a:r>
              <a:rPr lang="zh-CN" altLang="en-US" sz="2400" b="1" dirty="0"/>
              <a:t>对象池技术概述</a:t>
            </a:r>
            <a:endParaRPr lang="en-US" altLang="zh-CN" sz="2400" b="1" dirty="0"/>
          </a:p>
          <a:p>
            <a:pPr marL="713105">
              <a:lnSpc>
                <a:spcPct val="150000"/>
              </a:lnSpc>
              <a:buFont typeface="Wingdings" panose="05000000000000000000" pitchFamily="2" charset="2"/>
              <a:buChar char="ü"/>
            </a:pPr>
            <a:r>
              <a:rPr lang="en-US" altLang="zh-CN" sz="2400" dirty="0">
                <a:solidFill>
                  <a:srgbClr val="FF0000"/>
                </a:solidFill>
                <a:latin typeface="Comic Sans MS" panose="030F0702030302020204" pitchFamily="66" charset="0"/>
              </a:rPr>
              <a:t>Commons Pool</a:t>
            </a:r>
            <a:r>
              <a:rPr lang="zh-CN" altLang="en-US" sz="2400" dirty="0">
                <a:solidFill>
                  <a:srgbClr val="FF0000"/>
                </a:solidFill>
                <a:latin typeface="+mn-ea"/>
              </a:rPr>
              <a:t>简介及编程案例</a:t>
            </a:r>
            <a:endParaRPr lang="en-US" altLang="zh-CN" sz="2400" dirty="0">
              <a:solidFill>
                <a:srgbClr val="FF0000"/>
              </a:solidFill>
              <a:latin typeface="+mn-ea"/>
            </a:endParaRPr>
          </a:p>
          <a:p>
            <a:pPr marL="713105">
              <a:lnSpc>
                <a:spcPct val="150000"/>
              </a:lnSpc>
              <a:buFont typeface="Wingdings" panose="05000000000000000000" pitchFamily="2" charset="2"/>
              <a:buChar char="ü"/>
            </a:pPr>
            <a:r>
              <a:rPr lang="en-US" altLang="zh-CN" sz="2400" dirty="0">
                <a:latin typeface="Comic Sans MS" panose="030F0702030302020204" pitchFamily="66" charset="0"/>
              </a:rPr>
              <a:t>Commons Pool</a:t>
            </a:r>
            <a:r>
              <a:rPr lang="zh-CN" altLang="en-US" sz="2400" dirty="0">
                <a:latin typeface="+mn-ea"/>
              </a:rPr>
              <a:t>实现原理</a:t>
            </a:r>
            <a:endParaRPr lang="en-US" altLang="zh-CN" sz="2400" b="1" dirty="0">
              <a:solidFill>
                <a:srgbClr val="FF0000"/>
              </a:solidFill>
              <a:ea typeface="宋体" panose="02010600030101010101" pitchFamily="2" charset="-122"/>
            </a:endParaRPr>
          </a:p>
          <a:p>
            <a:pPr>
              <a:lnSpc>
                <a:spcPct val="150000"/>
              </a:lnSpc>
              <a:defRPr/>
            </a:pPr>
            <a:r>
              <a:rPr lang="zh-CN" altLang="en-US" sz="2400" b="1" dirty="0">
                <a:ea typeface="宋体" panose="02010600030101010101" pitchFamily="2" charset="-122"/>
              </a:rPr>
              <a:t>数据库连接池技术</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线程池技术</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负载均衡技术概述</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典型负载均衡技术</a:t>
            </a:r>
            <a:endParaRPr lang="zh-CN" altLang="en-US" sz="2400" b="1" dirty="0">
              <a:ea typeface="宋体" panose="02010600030101010101" pitchFamily="2"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panose="02010600030101010101" pitchFamily="2" charset="-122"/>
              </a:rPr>
              <a:t>大纲</a:t>
            </a:r>
            <a:endParaRPr lang="zh-CN" altLang="en-US" b="0" dirty="0">
              <a:ea typeface="宋体" panose="02010600030101010101" pitchFamily="2" charset="-122"/>
            </a:endParaRPr>
          </a:p>
        </p:txBody>
      </p:sp>
      <p:sp>
        <p:nvSpPr>
          <p:cNvPr id="8" name="Rectangle 3"/>
          <p:cNvSpPr txBox="1">
            <a:spLocks noChangeArrowheads="1"/>
          </p:cNvSpPr>
          <p:nvPr/>
        </p:nvSpPr>
        <p:spPr bwMode="auto">
          <a:xfrm>
            <a:off x="884808" y="1124744"/>
            <a:ext cx="8367712" cy="452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2075" tIns="46038" rIns="92075" bIns="46038" numCol="1" anchor="t" anchorCtr="0" compatLnSpc="1"/>
          <a:lstStyle>
            <a:lvl1pPr marL="342900" indent="-342900" algn="l" rtl="0" eaLnBrk="0" fontAlgn="base" hangingPunct="0">
              <a:lnSpc>
                <a:spcPct val="120000"/>
              </a:lnSpc>
              <a:spcBef>
                <a:spcPct val="0"/>
              </a:spcBef>
              <a:spcAft>
                <a:spcPct val="0"/>
              </a:spcAft>
              <a:buClr>
                <a:schemeClr val="accent2"/>
              </a:buClr>
              <a:buSzPct val="75000"/>
              <a:buFont typeface="Wingdings" panose="05000000000000000000" pitchFamily="2" charset="2"/>
              <a:buChar char="Ø"/>
              <a:defRPr sz="2800" kern="1200">
                <a:solidFill>
                  <a:srgbClr val="000000"/>
                </a:solidFill>
                <a:latin typeface="+mn-lt"/>
                <a:ea typeface="+mn-ea"/>
                <a:cs typeface="+mn-cs"/>
              </a:defRPr>
            </a:lvl1pPr>
            <a:lvl2pPr marL="742950" indent="-285750" algn="l" rtl="0" eaLnBrk="0" fontAlgn="base" hangingPunct="0">
              <a:lnSpc>
                <a:spcPct val="120000"/>
              </a:lnSpc>
              <a:spcBef>
                <a:spcPct val="0"/>
              </a:spcBef>
              <a:spcAft>
                <a:spcPct val="0"/>
              </a:spcAft>
              <a:buClr>
                <a:schemeClr val="accent6"/>
              </a:buClr>
              <a:buFont typeface="Wingdings" panose="05000000000000000000" pitchFamily="2" charset="2"/>
              <a:buChar char="ü"/>
              <a:defRPr sz="2400" kern="1200">
                <a:solidFill>
                  <a:srgbClr val="000000"/>
                </a:solidFill>
                <a:latin typeface="+mn-lt"/>
                <a:ea typeface="+mn-ea"/>
                <a:cs typeface="+mn-cs"/>
              </a:defRPr>
            </a:lvl2pPr>
            <a:lvl3pPr marL="1143000" indent="-228600" algn="l" rtl="0" eaLnBrk="0" fontAlgn="base" hangingPunct="0">
              <a:lnSpc>
                <a:spcPct val="120000"/>
              </a:lnSpc>
              <a:spcBef>
                <a:spcPct val="0"/>
              </a:spcBef>
              <a:spcAft>
                <a:spcPct val="0"/>
              </a:spcAft>
              <a:buClr>
                <a:schemeClr val="accent6"/>
              </a:buClr>
              <a:buFont typeface="Wingdings" panose="05000000000000000000" pitchFamily="2" charset="2"/>
              <a:buChar char="ü"/>
              <a:defRPr sz="2000" kern="1200">
                <a:solidFill>
                  <a:srgbClr val="000000"/>
                </a:solidFill>
                <a:latin typeface="+mn-lt"/>
                <a:ea typeface="+mn-ea"/>
                <a:cs typeface="+mn-cs"/>
              </a:defRPr>
            </a:lvl3pPr>
            <a:lvl4pPr marL="1600200" indent="-228600" algn="l" rtl="0" eaLnBrk="0" fontAlgn="base" hangingPunct="0">
              <a:lnSpc>
                <a:spcPct val="120000"/>
              </a:lnSpc>
              <a:spcBef>
                <a:spcPct val="0"/>
              </a:spcBef>
              <a:spcAft>
                <a:spcPct val="0"/>
              </a:spcAft>
              <a:buClr>
                <a:schemeClr val="accent2"/>
              </a:buClr>
              <a:buSzPct val="65000"/>
              <a:buFont typeface="Wingdings" panose="05000000000000000000" pitchFamily="2" charset="2"/>
              <a:buChar char="Ø"/>
              <a:defRPr sz="2000" kern="1200">
                <a:solidFill>
                  <a:srgbClr val="000000"/>
                </a:solidFill>
                <a:latin typeface="+mn-lt"/>
                <a:ea typeface="+mn-ea"/>
                <a:cs typeface="+mn-cs"/>
              </a:defRPr>
            </a:lvl4pPr>
            <a:lvl5pPr marL="2057400" indent="-228600" algn="l" rtl="0" eaLnBrk="0" fontAlgn="base" hangingPunct="0">
              <a:lnSpc>
                <a:spcPct val="120000"/>
              </a:lnSpc>
              <a:spcBef>
                <a:spcPct val="0"/>
              </a:spcBef>
              <a:spcAft>
                <a:spcPct val="0"/>
              </a:spcAft>
              <a:buClr>
                <a:schemeClr val="tx1"/>
              </a:buClr>
              <a:buFont typeface="Wingdings" panose="05000000000000000000" pitchFamily="2" charset="2"/>
              <a:buChar char="Ø"/>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a:lnSpc>
                <a:spcPct val="150000"/>
              </a:lnSpc>
              <a:defRPr/>
            </a:pPr>
            <a:r>
              <a:rPr lang="zh-CN" altLang="en-US" sz="2400" b="1" dirty="0">
                <a:ea typeface="宋体" panose="02010600030101010101" pitchFamily="2" charset="-122"/>
              </a:rPr>
              <a:t>资源池技术概述</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对象池技术</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数据库连接池技术</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线程池技术</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负载均衡技术概述</a:t>
            </a:r>
            <a:endParaRPr lang="en-US" altLang="zh-CN" sz="2400" b="1" dirty="0">
              <a:ea typeface="宋体" panose="02010600030101010101" pitchFamily="2" charset="-122"/>
            </a:endParaRPr>
          </a:p>
          <a:p>
            <a:pPr>
              <a:lnSpc>
                <a:spcPct val="150000"/>
              </a:lnSpc>
              <a:defRPr/>
            </a:pPr>
            <a:r>
              <a:rPr lang="zh-CN" altLang="en-US" sz="2400" b="1" dirty="0">
                <a:solidFill>
                  <a:srgbClr val="FF0000"/>
                </a:solidFill>
                <a:ea typeface="宋体" panose="02010600030101010101" pitchFamily="2" charset="-122"/>
              </a:rPr>
              <a:t>典型负载均衡技术</a:t>
            </a:r>
            <a:endParaRPr lang="en-US" altLang="zh-CN" sz="2400" b="1" dirty="0">
              <a:solidFill>
                <a:srgbClr val="FF0000"/>
              </a:solidFill>
              <a:ea typeface="宋体" panose="02010600030101010101" pitchFamily="2" charset="-122"/>
            </a:endParaRPr>
          </a:p>
          <a:p>
            <a:pPr marL="713105">
              <a:lnSpc>
                <a:spcPct val="150000"/>
              </a:lnSpc>
              <a:buFont typeface="Wingdings" panose="05000000000000000000" pitchFamily="2" charset="2"/>
              <a:buChar char="ü"/>
            </a:pPr>
            <a:r>
              <a:rPr lang="en-US" altLang="zh-CN" sz="2000" dirty="0"/>
              <a:t>LVS</a:t>
            </a:r>
            <a:r>
              <a:rPr lang="zh-CN" altLang="en-US" sz="2000" dirty="0"/>
              <a:t>负载均衡</a:t>
            </a:r>
            <a:endParaRPr lang="en-US" altLang="zh-CN" sz="2000" dirty="0"/>
          </a:p>
          <a:p>
            <a:pPr marL="713105">
              <a:lnSpc>
                <a:spcPct val="150000"/>
              </a:lnSpc>
              <a:buFont typeface="Wingdings" panose="05000000000000000000" pitchFamily="2" charset="2"/>
              <a:buChar char="ü"/>
            </a:pPr>
            <a:r>
              <a:rPr lang="en-US" altLang="zh-CN" sz="2000" dirty="0"/>
              <a:t>DNS</a:t>
            </a:r>
            <a:r>
              <a:rPr lang="zh-CN" altLang="en-US" sz="2000" dirty="0"/>
              <a:t>负载均衡</a:t>
            </a:r>
            <a:endParaRPr lang="en-US" altLang="zh-CN" sz="2000" dirty="0"/>
          </a:p>
          <a:p>
            <a:pPr marL="713105">
              <a:lnSpc>
                <a:spcPct val="150000"/>
              </a:lnSpc>
              <a:buFont typeface="Wingdings" panose="05000000000000000000" pitchFamily="2" charset="2"/>
              <a:buChar char="ü"/>
            </a:pPr>
            <a:r>
              <a:rPr lang="en-US" altLang="zh-CN" sz="2000" dirty="0">
                <a:solidFill>
                  <a:srgbClr val="FF0000"/>
                </a:solidFill>
              </a:rPr>
              <a:t>Nginx</a:t>
            </a:r>
            <a:r>
              <a:rPr lang="zh-CN" altLang="en-US" sz="2000" dirty="0">
                <a:solidFill>
                  <a:srgbClr val="FF0000"/>
                </a:solidFill>
              </a:rPr>
              <a:t>负载均衡</a:t>
            </a:r>
            <a:endParaRPr lang="en-US" altLang="zh-CN" sz="2000" dirty="0">
              <a:solidFill>
                <a:srgbClr val="FF0000"/>
              </a:solidFill>
            </a:endParaRPr>
          </a:p>
          <a:p>
            <a:pPr marL="713105">
              <a:lnSpc>
                <a:spcPct val="150000"/>
              </a:lnSpc>
              <a:buFont typeface="Wingdings" panose="05000000000000000000" pitchFamily="2" charset="2"/>
              <a:buChar char="ü"/>
            </a:pPr>
            <a:r>
              <a:rPr lang="en-US" altLang="zh-CN" sz="2000" dirty="0"/>
              <a:t>F5 BIG-IP</a:t>
            </a:r>
            <a:r>
              <a:rPr lang="zh-CN" altLang="en-US" sz="2000" dirty="0"/>
              <a:t>负载均衡</a:t>
            </a:r>
            <a:endParaRPr lang="zh-CN" altLang="en-US" sz="20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Nginx</a:t>
            </a:r>
            <a:r>
              <a:rPr kumimoji="1" lang="zh-CN" altLang="en-US" dirty="0"/>
              <a:t>负载均衡</a:t>
            </a:r>
            <a:endParaRPr kumimoji="1" lang="zh-CN" altLang="en-US" dirty="0"/>
          </a:p>
        </p:txBody>
      </p:sp>
      <p:sp>
        <p:nvSpPr>
          <p:cNvPr id="3" name="内容占位符 2"/>
          <p:cNvSpPr>
            <a:spLocks noGrp="1"/>
          </p:cNvSpPr>
          <p:nvPr>
            <p:ph idx="1"/>
          </p:nvPr>
        </p:nvSpPr>
        <p:spPr>
          <a:xfrm>
            <a:off x="683568" y="1340768"/>
            <a:ext cx="8079432" cy="2808312"/>
          </a:xfrm>
        </p:spPr>
        <p:txBody>
          <a:bodyPr/>
          <a:lstStyle/>
          <a:p>
            <a:pPr marL="357505">
              <a:buFont typeface="Wingdings" panose="05000000000000000000" pitchFamily="2" charset="2"/>
              <a:buChar char="Ø"/>
              <a:defRPr/>
            </a:pPr>
            <a:r>
              <a:rPr kumimoji="1" lang="en-US" altLang="zh-CN" sz="2400" u="sng" dirty="0">
                <a:solidFill>
                  <a:schemeClr val="bg1"/>
                </a:solidFill>
              </a:rPr>
              <a:t>Nginx</a:t>
            </a:r>
            <a:r>
              <a:rPr kumimoji="1" lang="zh-CN" altLang="en-US" sz="2400" dirty="0"/>
              <a:t>是一个高性能的</a:t>
            </a:r>
            <a:r>
              <a:rPr kumimoji="1" lang="en-US" altLang="zh-CN" sz="2400" dirty="0"/>
              <a:t>HTTP</a:t>
            </a:r>
            <a:r>
              <a:rPr kumimoji="1" lang="zh-CN" altLang="en-US" sz="2400" dirty="0"/>
              <a:t>和反向代理</a:t>
            </a:r>
            <a:r>
              <a:rPr kumimoji="1" lang="en-US" altLang="zh-CN" sz="2400" dirty="0"/>
              <a:t>web</a:t>
            </a:r>
            <a:r>
              <a:rPr kumimoji="1" lang="zh-CN" altLang="en-US" sz="2400" dirty="0"/>
              <a:t>服务器，同时也提供了</a:t>
            </a:r>
            <a:r>
              <a:rPr kumimoji="1" lang="en-US" altLang="zh-CN" sz="2400" dirty="0"/>
              <a:t>IMAP/POP3/SMTP</a:t>
            </a:r>
            <a:r>
              <a:rPr kumimoji="1" lang="zh-CN" altLang="en-US" sz="2400" dirty="0"/>
              <a:t>服务。其特点是占有内存少，并发能力强。中国大陆使用</a:t>
            </a:r>
            <a:r>
              <a:rPr kumimoji="1" lang="en-US" altLang="zh-CN" sz="2400" dirty="0" err="1"/>
              <a:t>nginx</a:t>
            </a:r>
            <a:r>
              <a:rPr kumimoji="1" lang="zh-CN" altLang="en-US" sz="2400" dirty="0"/>
              <a:t>网站用户有百度、京东、新浪、网易、腾讯、淘宝等。</a:t>
            </a:r>
            <a:endParaRPr kumimoji="1" lang="en-US" altLang="zh-CN" sz="2400" dirty="0"/>
          </a:p>
          <a:p>
            <a:pPr marL="357505">
              <a:buFont typeface="Wingdings" panose="05000000000000000000" pitchFamily="2" charset="2"/>
              <a:buChar char="Ø"/>
              <a:defRPr/>
            </a:pPr>
            <a:endParaRPr kumimoji="1" lang="zh-CN" altLang="en-US" sz="2400" dirty="0"/>
          </a:p>
          <a:p>
            <a:pPr marL="357505">
              <a:buFont typeface="Wingdings" panose="05000000000000000000" pitchFamily="2" charset="2"/>
              <a:buChar char="Ø"/>
              <a:defRPr/>
            </a:pPr>
            <a:r>
              <a:rPr kumimoji="1" lang="en-US" altLang="zh-CN" sz="2400" dirty="0"/>
              <a:t>Nginx</a:t>
            </a:r>
            <a:r>
              <a:rPr kumimoji="1" lang="zh-CN" altLang="en-US" sz="2400" dirty="0"/>
              <a:t>可以在大多数</a:t>
            </a:r>
            <a:r>
              <a:rPr kumimoji="1" lang="en-US" altLang="zh-CN" sz="2400" dirty="0"/>
              <a:t>Unix</a:t>
            </a:r>
            <a:r>
              <a:rPr kumimoji="1" lang="zh-CN" altLang="en-US" sz="2400" dirty="0"/>
              <a:t>和</a:t>
            </a:r>
            <a:r>
              <a:rPr kumimoji="1" lang="en-US" altLang="zh-CN" sz="2400" dirty="0"/>
              <a:t>Linux</a:t>
            </a:r>
            <a:r>
              <a:rPr kumimoji="1" lang="zh-CN" altLang="en-US" sz="2400" dirty="0"/>
              <a:t>操作系统上编译运行，并有 </a:t>
            </a:r>
            <a:r>
              <a:rPr kumimoji="1" lang="en-US" altLang="zh-CN" sz="2400" dirty="0"/>
              <a:t>Windows </a:t>
            </a:r>
            <a:r>
              <a:rPr kumimoji="1" lang="zh-CN" altLang="en-US" sz="2400" dirty="0"/>
              <a:t>移植版。在连接高并发的情况下，</a:t>
            </a:r>
            <a:r>
              <a:rPr kumimoji="1" lang="en-US" altLang="zh-CN" sz="2400" dirty="0"/>
              <a:t>Nginx</a:t>
            </a:r>
            <a:r>
              <a:rPr kumimoji="1" lang="zh-CN" altLang="en-US" sz="2400" dirty="0"/>
              <a:t>是</a:t>
            </a:r>
            <a:r>
              <a:rPr kumimoji="1" lang="en-US" altLang="zh-CN" sz="2400" dirty="0"/>
              <a:t>Apache</a:t>
            </a:r>
            <a:r>
              <a:rPr kumimoji="1" lang="zh-CN" altLang="en-US" sz="2400" dirty="0"/>
              <a:t>服务不错的替代品，能够支持高达 </a:t>
            </a:r>
            <a:r>
              <a:rPr kumimoji="1" lang="en-US" altLang="zh-CN" sz="2400" dirty="0"/>
              <a:t>50,000 </a:t>
            </a:r>
            <a:r>
              <a:rPr kumimoji="1" lang="zh-CN" altLang="en-US" sz="2400" dirty="0"/>
              <a:t>个并发连接数的响应。</a:t>
            </a: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pic>
        <p:nvPicPr>
          <p:cNvPr id="1026"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l="5756" t="24327" b="26429"/>
          <a:stretch>
            <a:fillRect/>
          </a:stretch>
        </p:blipFill>
        <p:spPr bwMode="auto">
          <a:xfrm>
            <a:off x="5292080" y="4967028"/>
            <a:ext cx="3781572" cy="12702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Nginx</a:t>
            </a:r>
            <a:r>
              <a:rPr kumimoji="1" lang="zh-CN" altLang="en-US" dirty="0"/>
              <a:t>负载均衡</a:t>
            </a:r>
            <a:endParaRPr kumimoji="1" lang="zh-CN" altLang="en-US" dirty="0"/>
          </a:p>
        </p:txBody>
      </p:sp>
      <p:sp>
        <p:nvSpPr>
          <p:cNvPr id="3" name="内容占位符 2"/>
          <p:cNvSpPr>
            <a:spLocks noGrp="1"/>
          </p:cNvSpPr>
          <p:nvPr>
            <p:ph idx="1"/>
          </p:nvPr>
        </p:nvSpPr>
        <p:spPr>
          <a:xfrm>
            <a:off x="630548" y="1250288"/>
            <a:ext cx="8136905" cy="4608512"/>
          </a:xfrm>
        </p:spPr>
        <p:txBody>
          <a:bodyPr/>
          <a:lstStyle/>
          <a:p>
            <a:pPr marL="357505">
              <a:buFont typeface="Wingdings" panose="05000000000000000000" pitchFamily="2" charset="2"/>
              <a:buChar char="Ø"/>
              <a:defRPr/>
            </a:pPr>
            <a:r>
              <a:rPr kumimoji="1" lang="zh-CN" altLang="en-US" sz="2400" dirty="0"/>
              <a:t>代理服务就是网络信息的中转站。</a:t>
            </a:r>
            <a:endParaRPr kumimoji="1" lang="en-US" altLang="zh-CN" sz="2400" dirty="0"/>
          </a:p>
          <a:p>
            <a:pPr marL="357505">
              <a:buFont typeface="Wingdings" panose="05000000000000000000" pitchFamily="2" charset="2"/>
              <a:buChar char="Ø"/>
              <a:defRPr/>
            </a:pPr>
            <a:r>
              <a:rPr kumimoji="1" lang="zh-CN" altLang="en-US" sz="2400" u="sng" dirty="0">
                <a:solidFill>
                  <a:schemeClr val="bg1"/>
                </a:solidFill>
              </a:rPr>
              <a:t>正向代理</a:t>
            </a:r>
            <a:r>
              <a:rPr kumimoji="1" lang="zh-CN" altLang="en-US" sz="2400" dirty="0"/>
              <a:t>用于</a:t>
            </a:r>
            <a:r>
              <a:rPr kumimoji="1" lang="zh-CN" altLang="en-US" sz="2400" dirty="0">
                <a:solidFill>
                  <a:srgbClr val="FF0000"/>
                </a:solidFill>
              </a:rPr>
              <a:t>代理内部网络对外部因特网的连接请求</a:t>
            </a:r>
            <a:r>
              <a:rPr kumimoji="1" lang="zh-CN" altLang="en-US" sz="2400" dirty="0"/>
              <a:t>。内部网络的客户机须指定代理服务器，并将本来要直接发送到</a:t>
            </a:r>
            <a:r>
              <a:rPr kumimoji="1" lang="en-US" altLang="zh-CN" sz="2400" dirty="0"/>
              <a:t>Web</a:t>
            </a:r>
            <a:r>
              <a:rPr kumimoji="1" lang="zh-CN" altLang="en-US" sz="2400" dirty="0"/>
              <a:t>服务器上的</a:t>
            </a:r>
            <a:r>
              <a:rPr kumimoji="1" lang="en-US" altLang="zh-CN" sz="2400" dirty="0"/>
              <a:t>http</a:t>
            </a:r>
            <a:r>
              <a:rPr kumimoji="1" lang="zh-CN" altLang="en-US" sz="2400" dirty="0"/>
              <a:t>请求发送到代理服务器中。</a:t>
            </a:r>
            <a:endParaRPr kumimoji="1" lang="en-US" altLang="zh-CN" sz="2400" dirty="0"/>
          </a:p>
          <a:p>
            <a:pPr marL="357505">
              <a:buFont typeface="Wingdings" panose="05000000000000000000" pitchFamily="2" charset="2"/>
              <a:buChar char="Ø"/>
              <a:defRPr/>
            </a:pPr>
            <a:endParaRPr kumimoji="1" lang="en-US" altLang="zh-CN" sz="2400" dirty="0"/>
          </a:p>
          <a:p>
            <a:pPr marL="357505">
              <a:buFont typeface="Wingdings" panose="05000000000000000000" pitchFamily="2" charset="2"/>
              <a:buChar char="Ø"/>
              <a:defRPr/>
            </a:pPr>
            <a:r>
              <a:rPr kumimoji="1" lang="zh-CN" altLang="en-US" sz="2400" u="sng" dirty="0">
                <a:solidFill>
                  <a:schemeClr val="bg1"/>
                </a:solidFill>
              </a:rPr>
              <a:t>反向代理</a:t>
            </a:r>
            <a:r>
              <a:rPr kumimoji="1" lang="zh-CN" altLang="en-US" sz="2400" dirty="0"/>
              <a:t>服务（</a:t>
            </a:r>
            <a:r>
              <a:rPr kumimoji="1" lang="en-US" altLang="zh-CN" sz="2400" dirty="0"/>
              <a:t>Reverse Proxy</a:t>
            </a:r>
            <a:r>
              <a:rPr kumimoji="1" lang="zh-CN" altLang="en-US" sz="2400" dirty="0"/>
              <a:t>）</a:t>
            </a:r>
            <a:r>
              <a:rPr kumimoji="1" lang="zh-CN" altLang="en-US" sz="2400" dirty="0">
                <a:solidFill>
                  <a:srgbClr val="FF0000"/>
                </a:solidFill>
              </a:rPr>
              <a:t>代理外部网络上的主机对内部网络的访问请求</a:t>
            </a:r>
            <a:r>
              <a:rPr kumimoji="1" lang="zh-CN" altLang="en-US" sz="2400" dirty="0"/>
              <a:t>。代理服务器接受英特网上的连接请求，然后将请求转发给内部网络上的服务器，并将从服务器上得到的结果返回给请求连接的客户端。</a:t>
            </a:r>
            <a:endParaRPr kumimoji="1" lang="zh-CN" altLang="en-US" sz="2400" dirty="0"/>
          </a:p>
          <a:p>
            <a:pPr marL="357505">
              <a:buFont typeface="Wingdings" panose="05000000000000000000" pitchFamily="2" charset="2"/>
              <a:buChar char="Ø"/>
              <a:defRPr/>
            </a:pPr>
            <a:r>
              <a:rPr kumimoji="1" lang="zh-CN" altLang="en-US" sz="2400" dirty="0"/>
              <a:t>反向代理有多种好处，保护了内部服务器的网页数据。增强了安全性，同时也为负载均衡的实现提供了可能性。</a:t>
            </a: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Nginx</a:t>
            </a:r>
            <a:r>
              <a:rPr kumimoji="1" lang="zh-CN" altLang="en-US" dirty="0"/>
              <a:t>负载均衡</a:t>
            </a:r>
            <a:endParaRPr kumimoji="1" lang="zh-CN" altLang="en-US" dirty="0"/>
          </a:p>
        </p:txBody>
      </p:sp>
      <p:sp>
        <p:nvSpPr>
          <p:cNvPr id="3" name="内容占位符 2"/>
          <p:cNvSpPr>
            <a:spLocks noGrp="1"/>
          </p:cNvSpPr>
          <p:nvPr>
            <p:ph idx="1"/>
          </p:nvPr>
        </p:nvSpPr>
        <p:spPr>
          <a:xfrm>
            <a:off x="683568" y="1340768"/>
            <a:ext cx="8079432" cy="1944216"/>
          </a:xfrm>
        </p:spPr>
        <p:txBody>
          <a:bodyPr/>
          <a:lstStyle/>
          <a:p>
            <a:pPr marL="357505">
              <a:buFont typeface="Wingdings" panose="05000000000000000000" pitchFamily="2" charset="2"/>
              <a:buChar char="Ø"/>
              <a:defRPr/>
            </a:pPr>
            <a:r>
              <a:rPr lang="en-US" altLang="zh-CN" sz="2400" b="1" kern="100" dirty="0">
                <a:solidFill>
                  <a:srgbClr val="FF0000"/>
                </a:solidFill>
                <a:effectLst/>
                <a:latin typeface="+mn-ea"/>
                <a:cs typeface="Times New Roman" panose="02020603050405020304" charset="0"/>
              </a:rPr>
              <a:t>Nginx</a:t>
            </a:r>
            <a:r>
              <a:rPr lang="zh-CN" altLang="zh-CN" sz="2400" b="1" kern="100" dirty="0">
                <a:solidFill>
                  <a:srgbClr val="FF0000"/>
                </a:solidFill>
                <a:effectLst/>
                <a:latin typeface="+mn-ea"/>
                <a:cs typeface="Times New Roman" panose="02020603050405020304" charset="0"/>
              </a:rPr>
              <a:t>负载均衡</a:t>
            </a:r>
            <a:r>
              <a:rPr lang="zh-CN" altLang="en-US" sz="2400" b="1" kern="100" dirty="0">
                <a:solidFill>
                  <a:srgbClr val="FF0000"/>
                </a:solidFill>
                <a:effectLst/>
                <a:latin typeface="+mn-ea"/>
                <a:cs typeface="Times New Roman" panose="02020603050405020304" charset="0"/>
              </a:rPr>
              <a:t>配置</a:t>
            </a:r>
            <a:endParaRPr lang="en-US" altLang="zh-CN" sz="2400" b="1" kern="100" dirty="0">
              <a:solidFill>
                <a:srgbClr val="FF0000"/>
              </a:solidFill>
              <a:effectLst/>
              <a:latin typeface="+mn-ea"/>
              <a:cs typeface="Times New Roman" panose="02020603050405020304" charset="0"/>
            </a:endParaRPr>
          </a:p>
          <a:p>
            <a:pPr marL="357505">
              <a:buFont typeface="Wingdings" panose="05000000000000000000" pitchFamily="2" charset="2"/>
              <a:buChar char="Ø"/>
              <a:defRPr/>
            </a:pPr>
            <a:r>
              <a:rPr kumimoji="1" lang="zh-CN" altLang="en-US" sz="2400" dirty="0"/>
              <a:t>要在</a:t>
            </a:r>
            <a:r>
              <a:rPr kumimoji="1" lang="en-US" altLang="zh-CN" sz="2400" dirty="0"/>
              <a:t>Nginx</a:t>
            </a:r>
            <a:r>
              <a:rPr kumimoji="1" lang="zh-CN" altLang="en-US" sz="2400" dirty="0"/>
              <a:t>中实现负载均衡，只需修改</a:t>
            </a:r>
            <a:r>
              <a:rPr kumimoji="1" lang="en-US" altLang="zh-CN" sz="2400" dirty="0"/>
              <a:t>Nginx</a:t>
            </a:r>
            <a:r>
              <a:rPr kumimoji="1" lang="zh-CN" altLang="en-US" sz="2400" dirty="0"/>
              <a:t>的配置文件，其中包含要监听的连接类型以及重定向位置的说明。在</a:t>
            </a:r>
            <a:r>
              <a:rPr kumimoji="1" lang="en-US" altLang="zh-CN" sz="2400" dirty="0"/>
              <a:t>Linux</a:t>
            </a:r>
            <a:r>
              <a:rPr kumimoji="1" lang="zh-CN" altLang="en-US" sz="2400" dirty="0"/>
              <a:t>环境下，</a:t>
            </a:r>
            <a:r>
              <a:rPr kumimoji="1" lang="en-US" altLang="zh-CN" sz="2400" dirty="0"/>
              <a:t>Nginx</a:t>
            </a:r>
            <a:r>
              <a:rPr kumimoji="1" lang="zh-CN" altLang="en-US" sz="2400" dirty="0"/>
              <a:t>的默认配置文件位于</a:t>
            </a:r>
            <a:r>
              <a:rPr kumimoji="1" lang="en-US" altLang="zh-CN" sz="2400" dirty="0"/>
              <a:t>/</a:t>
            </a:r>
            <a:r>
              <a:rPr kumimoji="1" lang="en-US" altLang="zh-CN" sz="2400" dirty="0" err="1"/>
              <a:t>usr</a:t>
            </a:r>
            <a:r>
              <a:rPr kumimoji="1" lang="en-US" altLang="zh-CN" sz="2400" dirty="0"/>
              <a:t>/local/</a:t>
            </a:r>
            <a:r>
              <a:rPr kumimoji="1" lang="en-US" altLang="zh-CN" sz="2400" dirty="0" err="1"/>
              <a:t>nginx</a:t>
            </a:r>
            <a:r>
              <a:rPr kumimoji="1" lang="en-US" altLang="zh-CN" sz="2400" dirty="0"/>
              <a:t>/conf/</a:t>
            </a:r>
            <a:r>
              <a:rPr kumimoji="1" lang="en-US" altLang="zh-CN" sz="2400" dirty="0" err="1"/>
              <a:t>nginx.conf</a:t>
            </a:r>
            <a:r>
              <a:rPr kumimoji="1" lang="zh-CN" altLang="en-US" sz="2400" dirty="0"/>
              <a:t>中，需要定义以下两个段：</a:t>
            </a:r>
            <a:r>
              <a:rPr kumimoji="1" lang="en-US" altLang="zh-CN" sz="2400" dirty="0"/>
              <a:t>upstream </a:t>
            </a:r>
            <a:r>
              <a:rPr kumimoji="1" lang="zh-CN" altLang="en-US" sz="2400" dirty="0"/>
              <a:t>和</a:t>
            </a:r>
            <a:r>
              <a:rPr kumimoji="1" lang="en-US" altLang="zh-CN" sz="2400" dirty="0"/>
              <a:t>server </a:t>
            </a:r>
            <a:r>
              <a:rPr kumimoji="1" lang="zh-CN" altLang="en-US" sz="2400" dirty="0"/>
              <a:t>。</a:t>
            </a: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Nginx</a:t>
            </a:r>
            <a:r>
              <a:rPr kumimoji="1" lang="zh-CN" altLang="en-US" dirty="0"/>
              <a:t>负载均衡</a:t>
            </a:r>
            <a:endParaRPr kumimoji="1" lang="zh-CN" altLang="en-US"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
        <p:nvSpPr>
          <p:cNvPr id="5" name="文本框 4"/>
          <p:cNvSpPr txBox="1"/>
          <p:nvPr/>
        </p:nvSpPr>
        <p:spPr>
          <a:xfrm>
            <a:off x="648184" y="922800"/>
            <a:ext cx="7847631" cy="6186309"/>
          </a:xfrm>
          <a:prstGeom prst="rect">
            <a:avLst/>
          </a:prstGeom>
          <a:noFill/>
          <a:ln>
            <a:solidFill>
              <a:srgbClr val="000000"/>
            </a:solidFill>
          </a:ln>
        </p:spPr>
        <p:txBody>
          <a:bodyPr wrap="square" rtlCol="0">
            <a:spAutoFit/>
          </a:bodyPr>
          <a:lstStyle/>
          <a:p>
            <a:pPr algn="just"/>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worker_processes</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1;</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events {</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worker_connections</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1024;</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http {</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upstream  backend {</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这里既可以设置为其他服务器的</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IP</a:t>
            </a:r>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，也可设置为</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localhost</a:t>
            </a:r>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的不同端口</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server  10.1.0.101:80;</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server  10.1.0.102:80;</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该服务器接受到端口</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80</a:t>
            </a:r>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的所有流量并将其传递给上游</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upstream</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请注意，</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upstream</a:t>
            </a:r>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名称和</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proxy_pass</a:t>
            </a:r>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需要匹配</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server {</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listen  80;</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server_name</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localhost;</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location  /  {</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proxy_pass</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http:// backend;</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proxy_redirect</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default;</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a:t>
            </a:r>
            <a:endParaRPr lang="zh-CN" altLang="en-US" dirty="0">
              <a:solidFill>
                <a:srgbClr val="000000"/>
              </a:solidFil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Nginx</a:t>
            </a:r>
            <a:r>
              <a:rPr kumimoji="1" lang="zh-CN" altLang="en-US" dirty="0"/>
              <a:t>负载均衡</a:t>
            </a:r>
            <a:endParaRPr kumimoji="1" lang="zh-CN" altLang="en-US" dirty="0"/>
          </a:p>
        </p:txBody>
      </p:sp>
      <p:sp>
        <p:nvSpPr>
          <p:cNvPr id="3" name="内容占位符 2"/>
          <p:cNvSpPr>
            <a:spLocks noGrp="1"/>
          </p:cNvSpPr>
          <p:nvPr>
            <p:ph idx="1"/>
          </p:nvPr>
        </p:nvSpPr>
        <p:spPr>
          <a:xfrm>
            <a:off x="683568" y="1340768"/>
            <a:ext cx="8079432" cy="2808312"/>
          </a:xfrm>
        </p:spPr>
        <p:txBody>
          <a:bodyPr/>
          <a:lstStyle/>
          <a:p>
            <a:pPr marL="357505">
              <a:buFont typeface="Wingdings" panose="05000000000000000000" pitchFamily="2" charset="2"/>
              <a:buChar char="Ø"/>
              <a:defRPr/>
            </a:pPr>
            <a:r>
              <a:rPr kumimoji="1" lang="en-US" altLang="zh-CN" sz="2400" b="1" dirty="0">
                <a:solidFill>
                  <a:srgbClr val="FF0000"/>
                </a:solidFill>
              </a:rPr>
              <a:t>Nginx</a:t>
            </a:r>
            <a:r>
              <a:rPr kumimoji="1" lang="zh-CN" altLang="en-US" sz="2400" b="1" dirty="0">
                <a:solidFill>
                  <a:srgbClr val="FF0000"/>
                </a:solidFill>
              </a:rPr>
              <a:t>负载调度算法</a:t>
            </a:r>
            <a:endParaRPr kumimoji="1" lang="en-US" altLang="zh-CN" sz="2400" b="1" dirty="0">
              <a:solidFill>
                <a:srgbClr val="FF0000"/>
              </a:solidFill>
            </a:endParaRPr>
          </a:p>
          <a:p>
            <a:pPr marL="357505">
              <a:buFont typeface="Wingdings" panose="05000000000000000000" pitchFamily="2" charset="2"/>
              <a:buChar char="Ø"/>
              <a:defRPr/>
            </a:pPr>
            <a:r>
              <a:rPr kumimoji="1" lang="en-US" altLang="zh-CN" sz="2400" dirty="0"/>
              <a:t>1</a:t>
            </a:r>
            <a:r>
              <a:rPr kumimoji="1" lang="zh-CN" altLang="en-US" sz="2400" dirty="0"/>
              <a:t>）</a:t>
            </a:r>
            <a:r>
              <a:rPr kumimoji="1" lang="zh-CN" altLang="en-US" sz="2400" u="sng" dirty="0">
                <a:solidFill>
                  <a:schemeClr val="bg1"/>
                </a:solidFill>
              </a:rPr>
              <a:t>轮叫调度</a:t>
            </a:r>
            <a:r>
              <a:rPr kumimoji="1" lang="zh-CN" altLang="en-US" sz="2400" dirty="0"/>
              <a:t>：即轮询方式，详见上述实例。</a:t>
            </a:r>
            <a:endParaRPr kumimoji="1" lang="en-US" altLang="zh-CN" sz="2400" dirty="0"/>
          </a:p>
          <a:p>
            <a:pPr marL="357505">
              <a:buFont typeface="Wingdings" panose="05000000000000000000" pitchFamily="2" charset="2"/>
              <a:buChar char="Ø"/>
              <a:defRPr/>
            </a:pPr>
            <a:endParaRPr kumimoji="1" lang="zh-CN" altLang="en-US" sz="2400" dirty="0"/>
          </a:p>
          <a:p>
            <a:pPr marL="357505">
              <a:buFont typeface="Wingdings" panose="05000000000000000000" pitchFamily="2" charset="2"/>
              <a:buChar char="Ø"/>
              <a:defRPr/>
            </a:pPr>
            <a:r>
              <a:rPr kumimoji="1" lang="en-US" altLang="zh-CN" sz="2400" dirty="0"/>
              <a:t>2</a:t>
            </a:r>
            <a:r>
              <a:rPr kumimoji="1" lang="zh-CN" altLang="en-US" sz="2400" dirty="0"/>
              <a:t>）</a:t>
            </a:r>
            <a:r>
              <a:rPr kumimoji="1" lang="zh-CN" altLang="en-US" sz="2400" u="sng" dirty="0">
                <a:solidFill>
                  <a:schemeClr val="bg1"/>
                </a:solidFill>
              </a:rPr>
              <a:t>加权轮叫调度</a:t>
            </a:r>
            <a:r>
              <a:rPr kumimoji="1" lang="zh-CN" altLang="en-US" sz="2400" dirty="0"/>
              <a:t>：根据服务器的不同处理能力来调度访问请求，在下面的例子中，第二台服务器的访问比率将会是第一台的</a:t>
            </a:r>
            <a:r>
              <a:rPr kumimoji="1" lang="en-US" altLang="zh-CN" sz="2400" dirty="0"/>
              <a:t>2</a:t>
            </a:r>
            <a:r>
              <a:rPr kumimoji="1" lang="zh-CN" altLang="en-US" sz="2400" dirty="0"/>
              <a:t>倍。</a:t>
            </a:r>
            <a:endParaRPr kumimoji="1" lang="zh-CN" altLang="en-US" sz="2400" dirty="0"/>
          </a:p>
          <a:p>
            <a:pPr marL="357505">
              <a:buFont typeface="Wingdings" panose="05000000000000000000" pitchFamily="2" charset="2"/>
              <a:buChar char="Ø"/>
              <a:defRPr/>
            </a:pP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
        <p:nvSpPr>
          <p:cNvPr id="5" name="文本框 4"/>
          <p:cNvSpPr txBox="1"/>
          <p:nvPr/>
        </p:nvSpPr>
        <p:spPr>
          <a:xfrm>
            <a:off x="1115616" y="4149080"/>
            <a:ext cx="7344816" cy="1200329"/>
          </a:xfrm>
          <a:prstGeom prst="rect">
            <a:avLst/>
          </a:prstGeom>
          <a:noFill/>
          <a:ln>
            <a:solidFill>
              <a:srgbClr val="000000"/>
            </a:solidFill>
          </a:ln>
        </p:spPr>
        <p:txBody>
          <a:bodyPr wrap="square" rtlCol="0">
            <a:spAutoFit/>
          </a:bodyPr>
          <a:lstStyle/>
          <a:p>
            <a:pPr indent="24130"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upstream  backend {</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indent="24130"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server  10.1.0.101:80  weight=1;</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indent="24130"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server  10.1.0.102:80  weight=2;</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a:t>
            </a:r>
            <a:endParaRPr lang="zh-CN" altLang="en-US" dirty="0">
              <a:solidFill>
                <a:srgbClr val="000000"/>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Nginx</a:t>
            </a:r>
            <a:r>
              <a:rPr kumimoji="1" lang="zh-CN" altLang="en-US" dirty="0"/>
              <a:t>负载均衡</a:t>
            </a:r>
            <a:endParaRPr kumimoji="1" lang="zh-CN" altLang="en-US" dirty="0"/>
          </a:p>
        </p:txBody>
      </p:sp>
      <p:sp>
        <p:nvSpPr>
          <p:cNvPr id="3" name="内容占位符 2"/>
          <p:cNvSpPr>
            <a:spLocks noGrp="1"/>
          </p:cNvSpPr>
          <p:nvPr>
            <p:ph idx="1"/>
          </p:nvPr>
        </p:nvSpPr>
        <p:spPr>
          <a:xfrm>
            <a:off x="659285" y="1138828"/>
            <a:ext cx="8079432" cy="1440160"/>
          </a:xfrm>
        </p:spPr>
        <p:txBody>
          <a:bodyPr/>
          <a:lstStyle/>
          <a:p>
            <a:pPr marL="357505">
              <a:buFont typeface="Wingdings" panose="05000000000000000000" pitchFamily="2" charset="2"/>
              <a:buChar char="Ø"/>
              <a:defRPr/>
            </a:pPr>
            <a:r>
              <a:rPr kumimoji="1" lang="en-US" altLang="zh-CN" sz="2400" dirty="0"/>
              <a:t>3</a:t>
            </a:r>
            <a:r>
              <a:rPr kumimoji="1" lang="zh-CN" altLang="en-US" sz="2400" dirty="0"/>
              <a:t>）</a:t>
            </a:r>
            <a:r>
              <a:rPr kumimoji="1" lang="zh-CN" altLang="en-US" sz="2400" u="sng" dirty="0">
                <a:solidFill>
                  <a:schemeClr val="bg1"/>
                </a:solidFill>
              </a:rPr>
              <a:t>最少链接调度</a:t>
            </a:r>
            <a:r>
              <a:rPr kumimoji="1" lang="zh-CN" altLang="en-US" sz="2400" dirty="0"/>
              <a:t>：动态地将网络请求调度到已建立的链接数最少的服务器上。最少链接调度可以和加权轮叫调度结合使用。</a:t>
            </a:r>
            <a:endParaRPr kumimoji="1" lang="zh-CN" altLang="en-US" sz="2400" dirty="0"/>
          </a:p>
          <a:p>
            <a:pPr marL="357505">
              <a:buFont typeface="Wingdings" panose="05000000000000000000" pitchFamily="2" charset="2"/>
              <a:buChar char="Ø"/>
              <a:defRPr/>
            </a:pP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
        <p:nvSpPr>
          <p:cNvPr id="5" name="文本框 4"/>
          <p:cNvSpPr txBox="1"/>
          <p:nvPr/>
        </p:nvSpPr>
        <p:spPr>
          <a:xfrm>
            <a:off x="1115616" y="2578988"/>
            <a:ext cx="7344816" cy="1477328"/>
          </a:xfrm>
          <a:prstGeom prst="rect">
            <a:avLst/>
          </a:prstGeom>
          <a:noFill/>
          <a:ln>
            <a:solidFill>
              <a:srgbClr val="000000"/>
            </a:solidFill>
          </a:ln>
        </p:spPr>
        <p:txBody>
          <a:bodyPr wrap="square" rtlCol="0">
            <a:spAutoFit/>
          </a:bodyPr>
          <a:lstStyle/>
          <a:p>
            <a:pPr indent="24130"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upstream  backend {</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indent="24130"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least_conn</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indent="24130"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server  10.1.0.101:80;</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indent="24130"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server  10.1.0.102:80;</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a:t>
            </a:r>
            <a:endParaRPr lang="zh-CN" altLang="en-US" dirty="0">
              <a:solidFill>
                <a:srgbClr val="000000"/>
              </a:solidFill>
            </a:endParaRPr>
          </a:p>
        </p:txBody>
      </p:sp>
      <p:sp>
        <p:nvSpPr>
          <p:cNvPr id="8" name="内容占位符 2"/>
          <p:cNvSpPr txBox="1"/>
          <p:nvPr/>
        </p:nvSpPr>
        <p:spPr bwMode="auto">
          <a:xfrm>
            <a:off x="655861" y="4101657"/>
            <a:ext cx="8310340"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2075" tIns="46038" rIns="92075" bIns="46038" numCol="1" anchor="t" anchorCtr="0" compatLnSpc="1"/>
          <a:lstStyle>
            <a:lvl1pPr marL="342900" indent="-342900" algn="l" rtl="0" eaLnBrk="0" fontAlgn="base" hangingPunct="0">
              <a:lnSpc>
                <a:spcPct val="120000"/>
              </a:lnSpc>
              <a:spcBef>
                <a:spcPct val="0"/>
              </a:spcBef>
              <a:spcAft>
                <a:spcPct val="0"/>
              </a:spcAft>
              <a:buClr>
                <a:schemeClr val="accent2"/>
              </a:buClr>
              <a:buSzPct val="75000"/>
              <a:buFont typeface="Wingdings" panose="05000000000000000000" pitchFamily="2" charset="2"/>
              <a:buChar char="Ø"/>
              <a:defRPr sz="2800" kern="1200">
                <a:solidFill>
                  <a:srgbClr val="000000"/>
                </a:solidFill>
                <a:latin typeface="+mn-lt"/>
                <a:ea typeface="+mn-ea"/>
                <a:cs typeface="+mn-cs"/>
              </a:defRPr>
            </a:lvl1pPr>
            <a:lvl2pPr marL="742950" indent="-285750" algn="l" rtl="0" eaLnBrk="0" fontAlgn="base" hangingPunct="0">
              <a:lnSpc>
                <a:spcPct val="120000"/>
              </a:lnSpc>
              <a:spcBef>
                <a:spcPct val="0"/>
              </a:spcBef>
              <a:spcAft>
                <a:spcPct val="0"/>
              </a:spcAft>
              <a:buClr>
                <a:schemeClr val="accent6"/>
              </a:buClr>
              <a:buFont typeface="Wingdings" panose="05000000000000000000" pitchFamily="2" charset="2"/>
              <a:buChar char="ü"/>
              <a:defRPr sz="2400" kern="1200">
                <a:solidFill>
                  <a:srgbClr val="000000"/>
                </a:solidFill>
                <a:latin typeface="+mn-lt"/>
                <a:ea typeface="+mn-ea"/>
                <a:cs typeface="+mn-cs"/>
              </a:defRPr>
            </a:lvl2pPr>
            <a:lvl3pPr marL="1143000" indent="-228600" algn="l" rtl="0" eaLnBrk="0" fontAlgn="base" hangingPunct="0">
              <a:lnSpc>
                <a:spcPct val="120000"/>
              </a:lnSpc>
              <a:spcBef>
                <a:spcPct val="0"/>
              </a:spcBef>
              <a:spcAft>
                <a:spcPct val="0"/>
              </a:spcAft>
              <a:buClr>
                <a:schemeClr val="accent6"/>
              </a:buClr>
              <a:buFont typeface="Wingdings" panose="05000000000000000000" pitchFamily="2" charset="2"/>
              <a:buChar char="ü"/>
              <a:defRPr sz="2000" kern="1200">
                <a:solidFill>
                  <a:srgbClr val="000000"/>
                </a:solidFill>
                <a:latin typeface="+mn-lt"/>
                <a:ea typeface="+mn-ea"/>
                <a:cs typeface="+mn-cs"/>
              </a:defRPr>
            </a:lvl3pPr>
            <a:lvl4pPr marL="1600200" indent="-228600" algn="l" rtl="0" eaLnBrk="0" fontAlgn="base" hangingPunct="0">
              <a:lnSpc>
                <a:spcPct val="120000"/>
              </a:lnSpc>
              <a:spcBef>
                <a:spcPct val="0"/>
              </a:spcBef>
              <a:spcAft>
                <a:spcPct val="0"/>
              </a:spcAft>
              <a:buClr>
                <a:schemeClr val="accent2"/>
              </a:buClr>
              <a:buSzPct val="65000"/>
              <a:buFont typeface="Wingdings" panose="05000000000000000000" pitchFamily="2" charset="2"/>
              <a:buChar char="Ø"/>
              <a:defRPr sz="2000" kern="1200">
                <a:solidFill>
                  <a:srgbClr val="000000"/>
                </a:solidFill>
                <a:latin typeface="+mn-lt"/>
                <a:ea typeface="+mn-ea"/>
                <a:cs typeface="+mn-cs"/>
              </a:defRPr>
            </a:lvl4pPr>
            <a:lvl5pPr marL="2057400" indent="-228600" algn="l" rtl="0" eaLnBrk="0" fontAlgn="base" hangingPunct="0">
              <a:lnSpc>
                <a:spcPct val="120000"/>
              </a:lnSpc>
              <a:spcBef>
                <a:spcPct val="0"/>
              </a:spcBef>
              <a:spcAft>
                <a:spcPct val="0"/>
              </a:spcAft>
              <a:buClr>
                <a:schemeClr val="tx1"/>
              </a:buClr>
              <a:buFont typeface="Wingdings" panose="05000000000000000000" pitchFamily="2" charset="2"/>
              <a:buChar char="Ø"/>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marL="357505">
              <a:buFont typeface="Wingdings" panose="05000000000000000000" pitchFamily="2" charset="2"/>
              <a:buChar char="Ø"/>
              <a:defRPr/>
            </a:pPr>
            <a:r>
              <a:rPr kumimoji="1" lang="en-US" altLang="zh-CN" sz="2400" dirty="0"/>
              <a:t>4</a:t>
            </a:r>
            <a:r>
              <a:rPr kumimoji="1" lang="zh-CN" altLang="en-US" sz="2400" dirty="0"/>
              <a:t>）</a:t>
            </a:r>
            <a:r>
              <a:rPr kumimoji="1" lang="en-US" altLang="zh-CN" sz="2400" u="sng" dirty="0" err="1">
                <a:solidFill>
                  <a:schemeClr val="bg1"/>
                </a:solidFill>
              </a:rPr>
              <a:t>iphash</a:t>
            </a:r>
            <a:r>
              <a:rPr kumimoji="1" lang="zh-CN" altLang="en-US" sz="2400" dirty="0"/>
              <a:t>：每个请求都根据访问</a:t>
            </a:r>
            <a:r>
              <a:rPr kumimoji="1" lang="en-US" altLang="zh-CN" sz="2400" dirty="0"/>
              <a:t>IP</a:t>
            </a:r>
            <a:r>
              <a:rPr kumimoji="1" lang="zh-CN" altLang="en-US" sz="2400" dirty="0"/>
              <a:t>的</a:t>
            </a:r>
            <a:r>
              <a:rPr kumimoji="1" lang="en-US" altLang="zh-CN" sz="2400" dirty="0"/>
              <a:t>hash</a:t>
            </a:r>
            <a:r>
              <a:rPr kumimoji="1" lang="zh-CN" altLang="en-US" sz="2400" dirty="0"/>
              <a:t>结果分配，每个访问者被定向到同一个后端服务，以提供会话持久性。</a:t>
            </a:r>
            <a:endParaRPr kumimoji="1" lang="zh-CN" altLang="en-US" sz="2400" dirty="0"/>
          </a:p>
          <a:p>
            <a:pPr marL="14605" indent="0">
              <a:buNone/>
              <a:defRPr/>
            </a:pPr>
            <a:endParaRPr kumimoji="1" lang="zh-CN" altLang="en-US" sz="2400" dirty="0"/>
          </a:p>
          <a:p>
            <a:pPr marL="357505">
              <a:buFont typeface="Wingdings" panose="05000000000000000000" pitchFamily="2" charset="2"/>
              <a:buChar char="Ø"/>
              <a:defRPr/>
            </a:pPr>
            <a:endParaRPr kumimoji="1" lang="zh-CN" altLang="en-US" sz="2400" dirty="0"/>
          </a:p>
        </p:txBody>
      </p:sp>
      <p:sp>
        <p:nvSpPr>
          <p:cNvPr id="9" name="文本框 8"/>
          <p:cNvSpPr txBox="1"/>
          <p:nvPr/>
        </p:nvSpPr>
        <p:spPr>
          <a:xfrm>
            <a:off x="1107616" y="5005093"/>
            <a:ext cx="7344816" cy="1477328"/>
          </a:xfrm>
          <a:prstGeom prst="rect">
            <a:avLst/>
          </a:prstGeom>
          <a:noFill/>
          <a:ln>
            <a:solidFill>
              <a:srgbClr val="000000"/>
            </a:solidFill>
          </a:ln>
        </p:spPr>
        <p:txBody>
          <a:bodyPr wrap="square" rtlCol="0">
            <a:spAutoFit/>
          </a:bodyPr>
          <a:lstStyle/>
          <a:p>
            <a:pPr indent="24130"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upstream  backend {</a:t>
            </a:r>
            <a:endPar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indent="24130"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ip_hash</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a:t>
            </a:r>
            <a:endPar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indent="24130"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server  10.1.0.101:80;</a:t>
            </a:r>
            <a:endPar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indent="24130"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server  10.1.0.102:80;</a:t>
            </a:r>
            <a:endPar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indent="24130"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a:t>
            </a:r>
            <a:endPar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panose="02010600030101010101" pitchFamily="2" charset="-122"/>
              </a:rPr>
              <a:t>大纲</a:t>
            </a:r>
            <a:endParaRPr lang="zh-CN" altLang="en-US" b="0" dirty="0">
              <a:ea typeface="宋体" panose="02010600030101010101" pitchFamily="2" charset="-122"/>
            </a:endParaRPr>
          </a:p>
        </p:txBody>
      </p:sp>
      <p:sp>
        <p:nvSpPr>
          <p:cNvPr id="8" name="Rectangle 3"/>
          <p:cNvSpPr txBox="1">
            <a:spLocks noChangeArrowheads="1"/>
          </p:cNvSpPr>
          <p:nvPr/>
        </p:nvSpPr>
        <p:spPr bwMode="auto">
          <a:xfrm>
            <a:off x="884808" y="1124744"/>
            <a:ext cx="8367712" cy="452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2075" tIns="46038" rIns="92075" bIns="46038" numCol="1" anchor="t" anchorCtr="0" compatLnSpc="1"/>
          <a:lstStyle>
            <a:lvl1pPr marL="342900" indent="-342900" algn="l" rtl="0" eaLnBrk="0" fontAlgn="base" hangingPunct="0">
              <a:lnSpc>
                <a:spcPct val="120000"/>
              </a:lnSpc>
              <a:spcBef>
                <a:spcPct val="0"/>
              </a:spcBef>
              <a:spcAft>
                <a:spcPct val="0"/>
              </a:spcAft>
              <a:buClr>
                <a:schemeClr val="accent2"/>
              </a:buClr>
              <a:buSzPct val="75000"/>
              <a:buFont typeface="Wingdings" panose="05000000000000000000" pitchFamily="2" charset="2"/>
              <a:buChar char="Ø"/>
              <a:defRPr sz="2800" kern="1200">
                <a:solidFill>
                  <a:srgbClr val="000000"/>
                </a:solidFill>
                <a:latin typeface="+mn-lt"/>
                <a:ea typeface="+mn-ea"/>
                <a:cs typeface="+mn-cs"/>
              </a:defRPr>
            </a:lvl1pPr>
            <a:lvl2pPr marL="742950" indent="-285750" algn="l" rtl="0" eaLnBrk="0" fontAlgn="base" hangingPunct="0">
              <a:lnSpc>
                <a:spcPct val="120000"/>
              </a:lnSpc>
              <a:spcBef>
                <a:spcPct val="0"/>
              </a:spcBef>
              <a:spcAft>
                <a:spcPct val="0"/>
              </a:spcAft>
              <a:buClr>
                <a:schemeClr val="accent6"/>
              </a:buClr>
              <a:buFont typeface="Wingdings" panose="05000000000000000000" pitchFamily="2" charset="2"/>
              <a:buChar char="ü"/>
              <a:defRPr sz="2400" kern="1200">
                <a:solidFill>
                  <a:srgbClr val="000000"/>
                </a:solidFill>
                <a:latin typeface="+mn-lt"/>
                <a:ea typeface="+mn-ea"/>
                <a:cs typeface="+mn-cs"/>
              </a:defRPr>
            </a:lvl2pPr>
            <a:lvl3pPr marL="1143000" indent="-228600" algn="l" rtl="0" eaLnBrk="0" fontAlgn="base" hangingPunct="0">
              <a:lnSpc>
                <a:spcPct val="120000"/>
              </a:lnSpc>
              <a:spcBef>
                <a:spcPct val="0"/>
              </a:spcBef>
              <a:spcAft>
                <a:spcPct val="0"/>
              </a:spcAft>
              <a:buClr>
                <a:schemeClr val="accent6"/>
              </a:buClr>
              <a:buFont typeface="Wingdings" panose="05000000000000000000" pitchFamily="2" charset="2"/>
              <a:buChar char="ü"/>
              <a:defRPr sz="2000" kern="1200">
                <a:solidFill>
                  <a:srgbClr val="000000"/>
                </a:solidFill>
                <a:latin typeface="+mn-lt"/>
                <a:ea typeface="+mn-ea"/>
                <a:cs typeface="+mn-cs"/>
              </a:defRPr>
            </a:lvl3pPr>
            <a:lvl4pPr marL="1600200" indent="-228600" algn="l" rtl="0" eaLnBrk="0" fontAlgn="base" hangingPunct="0">
              <a:lnSpc>
                <a:spcPct val="120000"/>
              </a:lnSpc>
              <a:spcBef>
                <a:spcPct val="0"/>
              </a:spcBef>
              <a:spcAft>
                <a:spcPct val="0"/>
              </a:spcAft>
              <a:buClr>
                <a:schemeClr val="accent2"/>
              </a:buClr>
              <a:buSzPct val="65000"/>
              <a:buFont typeface="Wingdings" panose="05000000000000000000" pitchFamily="2" charset="2"/>
              <a:buChar char="Ø"/>
              <a:defRPr sz="2000" kern="1200">
                <a:solidFill>
                  <a:srgbClr val="000000"/>
                </a:solidFill>
                <a:latin typeface="+mn-lt"/>
                <a:ea typeface="+mn-ea"/>
                <a:cs typeface="+mn-cs"/>
              </a:defRPr>
            </a:lvl4pPr>
            <a:lvl5pPr marL="2057400" indent="-228600" algn="l" rtl="0" eaLnBrk="0" fontAlgn="base" hangingPunct="0">
              <a:lnSpc>
                <a:spcPct val="120000"/>
              </a:lnSpc>
              <a:spcBef>
                <a:spcPct val="0"/>
              </a:spcBef>
              <a:spcAft>
                <a:spcPct val="0"/>
              </a:spcAft>
              <a:buClr>
                <a:schemeClr val="tx1"/>
              </a:buClr>
              <a:buFont typeface="Wingdings" panose="05000000000000000000" pitchFamily="2" charset="2"/>
              <a:buChar char="Ø"/>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a:lnSpc>
                <a:spcPct val="150000"/>
              </a:lnSpc>
              <a:defRPr/>
            </a:pPr>
            <a:r>
              <a:rPr lang="zh-CN" altLang="en-US" sz="2400" b="1" dirty="0">
                <a:ea typeface="宋体" panose="02010600030101010101" pitchFamily="2" charset="-122"/>
              </a:rPr>
              <a:t>资源池技术概述</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对象池技术</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数据库连接池技术</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线程池技术</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负载均衡技术概述</a:t>
            </a:r>
            <a:endParaRPr lang="en-US" altLang="zh-CN" sz="2400" b="1" dirty="0">
              <a:ea typeface="宋体" panose="02010600030101010101" pitchFamily="2" charset="-122"/>
            </a:endParaRPr>
          </a:p>
          <a:p>
            <a:pPr>
              <a:lnSpc>
                <a:spcPct val="150000"/>
              </a:lnSpc>
              <a:defRPr/>
            </a:pPr>
            <a:r>
              <a:rPr lang="zh-CN" altLang="en-US" sz="2400" b="1" dirty="0">
                <a:solidFill>
                  <a:srgbClr val="FF0000"/>
                </a:solidFill>
                <a:ea typeface="宋体" panose="02010600030101010101" pitchFamily="2" charset="-122"/>
              </a:rPr>
              <a:t>典型负载均衡技术</a:t>
            </a:r>
            <a:endParaRPr lang="en-US" altLang="zh-CN" sz="2400" b="1" dirty="0">
              <a:solidFill>
                <a:srgbClr val="FF0000"/>
              </a:solidFill>
              <a:ea typeface="宋体" panose="02010600030101010101" pitchFamily="2" charset="-122"/>
            </a:endParaRPr>
          </a:p>
          <a:p>
            <a:pPr marL="713105">
              <a:lnSpc>
                <a:spcPct val="150000"/>
              </a:lnSpc>
              <a:buFont typeface="Wingdings" panose="05000000000000000000" pitchFamily="2" charset="2"/>
              <a:buChar char="ü"/>
            </a:pPr>
            <a:r>
              <a:rPr lang="en-US" altLang="zh-CN" sz="2000" dirty="0"/>
              <a:t>LVS</a:t>
            </a:r>
            <a:r>
              <a:rPr lang="zh-CN" altLang="en-US" sz="2000" dirty="0"/>
              <a:t>负载均衡</a:t>
            </a:r>
            <a:endParaRPr lang="en-US" altLang="zh-CN" sz="2000" dirty="0"/>
          </a:p>
          <a:p>
            <a:pPr marL="713105">
              <a:lnSpc>
                <a:spcPct val="150000"/>
              </a:lnSpc>
              <a:buFont typeface="Wingdings" panose="05000000000000000000" pitchFamily="2" charset="2"/>
              <a:buChar char="ü"/>
            </a:pPr>
            <a:r>
              <a:rPr lang="en-US" altLang="zh-CN" sz="2000" dirty="0"/>
              <a:t>DNS</a:t>
            </a:r>
            <a:r>
              <a:rPr lang="zh-CN" altLang="en-US" sz="2000" dirty="0"/>
              <a:t>负载均衡</a:t>
            </a:r>
            <a:endParaRPr lang="en-US" altLang="zh-CN" sz="2000" dirty="0"/>
          </a:p>
          <a:p>
            <a:pPr marL="713105">
              <a:lnSpc>
                <a:spcPct val="150000"/>
              </a:lnSpc>
              <a:buFont typeface="Wingdings" panose="05000000000000000000" pitchFamily="2" charset="2"/>
              <a:buChar char="ü"/>
            </a:pPr>
            <a:r>
              <a:rPr lang="en-US" altLang="zh-CN" sz="2000" dirty="0"/>
              <a:t>Nginx</a:t>
            </a:r>
            <a:r>
              <a:rPr lang="zh-CN" altLang="en-US" sz="2000" dirty="0"/>
              <a:t>负载均衡</a:t>
            </a:r>
            <a:endParaRPr lang="en-US" altLang="zh-CN" sz="2000" dirty="0"/>
          </a:p>
          <a:p>
            <a:pPr marL="713105">
              <a:lnSpc>
                <a:spcPct val="150000"/>
              </a:lnSpc>
              <a:buFont typeface="Wingdings" panose="05000000000000000000" pitchFamily="2" charset="2"/>
              <a:buChar char="ü"/>
            </a:pPr>
            <a:r>
              <a:rPr lang="en-US" altLang="zh-CN" sz="2000" dirty="0">
                <a:solidFill>
                  <a:srgbClr val="FF0000"/>
                </a:solidFill>
              </a:rPr>
              <a:t>F5 BIG-IP</a:t>
            </a:r>
            <a:r>
              <a:rPr lang="zh-CN" altLang="en-US" sz="2000" dirty="0">
                <a:solidFill>
                  <a:srgbClr val="FF0000"/>
                </a:solidFill>
              </a:rPr>
              <a:t>负载均衡</a:t>
            </a:r>
            <a:endParaRPr lang="zh-CN" altLang="en-US" sz="2000" dirty="0">
              <a:solidFill>
                <a:srgbClr val="FF0000"/>
              </a:solidFil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F5 BIG-IP</a:t>
            </a:r>
            <a:r>
              <a:rPr kumimoji="1" lang="zh-CN" altLang="en-US" dirty="0"/>
              <a:t>负载均衡</a:t>
            </a:r>
            <a:endParaRPr kumimoji="1" lang="zh-CN" altLang="en-US" dirty="0"/>
          </a:p>
        </p:txBody>
      </p:sp>
      <p:sp>
        <p:nvSpPr>
          <p:cNvPr id="3" name="内容占位符 2"/>
          <p:cNvSpPr>
            <a:spLocks noGrp="1"/>
          </p:cNvSpPr>
          <p:nvPr>
            <p:ph idx="1"/>
          </p:nvPr>
        </p:nvSpPr>
        <p:spPr>
          <a:xfrm>
            <a:off x="541265" y="1196752"/>
            <a:ext cx="8424936" cy="4176464"/>
          </a:xfrm>
        </p:spPr>
        <p:txBody>
          <a:bodyPr/>
          <a:lstStyle/>
          <a:p>
            <a:pPr marL="357505">
              <a:buFont typeface="Wingdings" panose="05000000000000000000" pitchFamily="2" charset="2"/>
              <a:buChar char="Ø"/>
              <a:defRPr/>
            </a:pPr>
            <a:r>
              <a:rPr lang="en-US" altLang="zh-CN" sz="2400" kern="100" dirty="0">
                <a:effectLst/>
                <a:latin typeface="+mn-ea"/>
                <a:cs typeface="Times New Roman" panose="02020603050405020304" charset="0"/>
              </a:rPr>
              <a:t>F5 BIG-IP</a:t>
            </a:r>
            <a:r>
              <a:rPr lang="zh-CN" altLang="en-US" sz="2400" kern="100" dirty="0">
                <a:effectLst/>
                <a:latin typeface="+mn-ea"/>
                <a:cs typeface="Times New Roman" panose="02020603050405020304" charset="0"/>
              </a:rPr>
              <a:t>是美国 </a:t>
            </a:r>
            <a:r>
              <a:rPr lang="en-US" altLang="zh-CN" sz="2400" kern="100" dirty="0">
                <a:effectLst/>
                <a:latin typeface="+mn-ea"/>
                <a:cs typeface="Times New Roman" panose="02020603050405020304" charset="0"/>
              </a:rPr>
              <a:t>F5 </a:t>
            </a:r>
            <a:r>
              <a:rPr lang="zh-CN" altLang="en-US" sz="2400" kern="100" dirty="0">
                <a:effectLst/>
                <a:latin typeface="+mn-ea"/>
                <a:cs typeface="Times New Roman" panose="02020603050405020304" charset="0"/>
              </a:rPr>
              <a:t>公司的一款集成了网络流量管理、应用程序安全管理、负载均衡等功能的应用交付平台。</a:t>
            </a:r>
            <a:r>
              <a:rPr lang="en-US" altLang="zh-CN" sz="2400" kern="100" dirty="0">
                <a:effectLst/>
                <a:latin typeface="+mn-ea"/>
                <a:cs typeface="Times New Roman" panose="02020603050405020304" charset="0"/>
              </a:rPr>
              <a:t>BIG-IP</a:t>
            </a:r>
            <a:r>
              <a:rPr lang="zh-CN" altLang="en-US" sz="2400" kern="100" dirty="0">
                <a:effectLst/>
                <a:latin typeface="+mn-ea"/>
                <a:cs typeface="Times New Roman" panose="02020603050405020304" charset="0"/>
              </a:rPr>
              <a:t>是一台对流量和内容进行管理分配的设备，提供</a:t>
            </a:r>
            <a:r>
              <a:rPr lang="en-US" altLang="zh-CN" sz="2400" kern="100" dirty="0">
                <a:effectLst/>
                <a:latin typeface="+mn-ea"/>
                <a:cs typeface="Times New Roman" panose="02020603050405020304" charset="0"/>
              </a:rPr>
              <a:t>10</a:t>
            </a:r>
            <a:r>
              <a:rPr lang="zh-CN" altLang="en-US" sz="2400" kern="100" dirty="0">
                <a:effectLst/>
                <a:latin typeface="+mn-ea"/>
                <a:cs typeface="Times New Roman" panose="02020603050405020304" charset="0"/>
              </a:rPr>
              <a:t>种灵活的算法将数据流有效地转发到它所连接的服务器群。</a:t>
            </a:r>
            <a:endParaRPr lang="zh-CN" altLang="en-US" sz="2400" kern="100" dirty="0">
              <a:effectLst/>
              <a:latin typeface="+mn-ea"/>
              <a:cs typeface="Times New Roman" panose="02020603050405020304" charset="0"/>
            </a:endParaRPr>
          </a:p>
          <a:p>
            <a:pPr marL="357505">
              <a:buFont typeface="Wingdings" panose="05000000000000000000" pitchFamily="2" charset="2"/>
              <a:buChar char="Ø"/>
              <a:defRPr/>
            </a:pPr>
            <a:r>
              <a:rPr lang="zh-CN" altLang="en-US" sz="2400" kern="100" dirty="0">
                <a:effectLst/>
                <a:latin typeface="+mn-ea"/>
                <a:cs typeface="Times New Roman" panose="02020603050405020304" charset="0"/>
              </a:rPr>
              <a:t>用户只需要一台虚拟服务器，客户端的数据流会被</a:t>
            </a:r>
            <a:r>
              <a:rPr lang="en-US" altLang="zh-CN" sz="2400" kern="100" dirty="0">
                <a:effectLst/>
                <a:latin typeface="+mn-ea"/>
                <a:cs typeface="Times New Roman" panose="02020603050405020304" charset="0"/>
              </a:rPr>
              <a:t>BIG-IP</a:t>
            </a:r>
            <a:r>
              <a:rPr lang="zh-CN" altLang="en-US" sz="2400" kern="100" dirty="0">
                <a:effectLst/>
                <a:latin typeface="+mn-ea"/>
                <a:cs typeface="Times New Roman" panose="02020603050405020304" charset="0"/>
              </a:rPr>
              <a:t>灵活地均衡到所有的服务器。</a:t>
            </a:r>
            <a:r>
              <a:rPr lang="en-US" altLang="zh-CN" sz="2400" kern="100" dirty="0">
                <a:effectLst/>
                <a:latin typeface="+mn-ea"/>
                <a:cs typeface="Times New Roman" panose="02020603050405020304" charset="0"/>
              </a:rPr>
              <a:t>BIG-IP</a:t>
            </a:r>
            <a:r>
              <a:rPr lang="zh-CN" altLang="en-US" sz="2400" kern="100" dirty="0">
                <a:effectLst/>
                <a:latin typeface="+mn-ea"/>
                <a:cs typeface="Times New Roman" panose="02020603050405020304" charset="0"/>
              </a:rPr>
              <a:t>除了能够进行不同</a:t>
            </a:r>
            <a:r>
              <a:rPr lang="en-US" altLang="zh-CN" sz="2400" kern="100" dirty="0">
                <a:effectLst/>
                <a:latin typeface="+mn-ea"/>
                <a:cs typeface="Times New Roman" panose="02020603050405020304" charset="0"/>
              </a:rPr>
              <a:t>OSI</a:t>
            </a:r>
            <a:r>
              <a:rPr lang="zh-CN" altLang="en-US" sz="2400" kern="100" dirty="0">
                <a:effectLst/>
                <a:latin typeface="+mn-ea"/>
                <a:cs typeface="Times New Roman" panose="02020603050405020304" charset="0"/>
              </a:rPr>
              <a:t>层面的健康检查之外，还具有扩展内容验证和扩展应用查证两种健康检查方法。</a:t>
            </a:r>
            <a:endParaRPr lang="zh-CN" altLang="en-US" sz="2400" kern="100" dirty="0">
              <a:effectLst/>
              <a:latin typeface="+mn-ea"/>
              <a:cs typeface="Times New Roman" panose="02020603050405020304" charset="0"/>
            </a:endParaRPr>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pic>
        <p:nvPicPr>
          <p:cNvPr id="2050"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t="21651" b="25430"/>
          <a:stretch>
            <a:fillRect/>
          </a:stretch>
        </p:blipFill>
        <p:spPr bwMode="auto">
          <a:xfrm>
            <a:off x="3779913" y="4688791"/>
            <a:ext cx="5364088" cy="15554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a:t>本章小结</a:t>
            </a:r>
            <a:endParaRPr kumimoji="1" lang="zh-CN" altLang="en-US" dirty="0"/>
          </a:p>
        </p:txBody>
      </p:sp>
      <p:sp>
        <p:nvSpPr>
          <p:cNvPr id="3" name="内容占位符 2"/>
          <p:cNvSpPr>
            <a:spLocks noGrp="1"/>
          </p:cNvSpPr>
          <p:nvPr>
            <p:ph idx="1"/>
          </p:nvPr>
        </p:nvSpPr>
        <p:spPr>
          <a:xfrm>
            <a:off x="683568" y="1340768"/>
            <a:ext cx="8079432" cy="2808312"/>
          </a:xfrm>
        </p:spPr>
        <p:txBody>
          <a:bodyPr/>
          <a:lstStyle/>
          <a:p>
            <a:pPr marL="357505">
              <a:buFont typeface="Wingdings" panose="05000000000000000000" pitchFamily="2" charset="2"/>
              <a:buChar char="Ø"/>
              <a:defRPr/>
            </a:pPr>
            <a:r>
              <a:rPr kumimoji="1" lang="zh-CN" altLang="en-US" sz="2400" dirty="0"/>
              <a:t>本章首先介绍了</a:t>
            </a:r>
            <a:r>
              <a:rPr kumimoji="1" lang="zh-CN" altLang="en-US" sz="2400" u="sng" dirty="0">
                <a:solidFill>
                  <a:schemeClr val="bg1"/>
                </a:solidFill>
              </a:rPr>
              <a:t>资源池化技术</a:t>
            </a:r>
            <a:r>
              <a:rPr kumimoji="1" lang="zh-CN" altLang="en-US" sz="2400" dirty="0"/>
              <a:t>的概念，接着先后介绍了</a:t>
            </a:r>
            <a:r>
              <a:rPr kumimoji="1" lang="zh-CN" altLang="en-US" sz="2400" u="sng" dirty="0">
                <a:solidFill>
                  <a:schemeClr val="bg1"/>
                </a:solidFill>
              </a:rPr>
              <a:t>对象池</a:t>
            </a:r>
            <a:r>
              <a:rPr kumimoji="1" lang="zh-CN" altLang="en-US" sz="2400" dirty="0"/>
              <a:t>、</a:t>
            </a:r>
            <a:r>
              <a:rPr kumimoji="1" lang="zh-CN" altLang="en-US" sz="2400" u="sng" dirty="0">
                <a:solidFill>
                  <a:schemeClr val="bg1"/>
                </a:solidFill>
              </a:rPr>
              <a:t>数据库连接池</a:t>
            </a:r>
            <a:r>
              <a:rPr kumimoji="1" lang="zh-CN" altLang="en-US" sz="2400" dirty="0"/>
              <a:t>、</a:t>
            </a:r>
            <a:r>
              <a:rPr kumimoji="1" lang="zh-CN" altLang="en-US" sz="2400" u="sng" dirty="0">
                <a:solidFill>
                  <a:schemeClr val="bg1"/>
                </a:solidFill>
              </a:rPr>
              <a:t>线程池</a:t>
            </a:r>
            <a:r>
              <a:rPr kumimoji="1" lang="zh-CN" altLang="en-US" sz="2400" dirty="0"/>
              <a:t>等技术，包括</a:t>
            </a:r>
            <a:r>
              <a:rPr kumimoji="1" lang="en-US" altLang="zh-CN" sz="2400" dirty="0"/>
              <a:t>Commons Pool</a:t>
            </a:r>
            <a:r>
              <a:rPr kumimoji="1" lang="zh-CN" altLang="en-US" sz="2400" dirty="0"/>
              <a:t>的概念和编程，以通过实际编程例子来帮助读者学习理解池化过程。接下来介绍了</a:t>
            </a:r>
            <a:r>
              <a:rPr kumimoji="1" lang="zh-CN" altLang="en-US" sz="2400" u="sng" dirty="0">
                <a:solidFill>
                  <a:schemeClr val="bg1"/>
                </a:solidFill>
              </a:rPr>
              <a:t>负载均衡</a:t>
            </a:r>
            <a:r>
              <a:rPr kumimoji="1" lang="zh-CN" altLang="en-US" sz="2400" dirty="0"/>
              <a:t>的概念和典型技术方案，包括</a:t>
            </a:r>
            <a:r>
              <a:rPr kumimoji="1" lang="en-US" altLang="zh-CN" sz="2400" u="sng" dirty="0">
                <a:solidFill>
                  <a:schemeClr val="bg1"/>
                </a:solidFill>
              </a:rPr>
              <a:t>LVS</a:t>
            </a:r>
            <a:r>
              <a:rPr kumimoji="1" lang="zh-CN" altLang="en-US" sz="2400" u="sng" dirty="0">
                <a:solidFill>
                  <a:schemeClr val="bg1"/>
                </a:solidFill>
              </a:rPr>
              <a:t>负载均衡</a:t>
            </a:r>
            <a:r>
              <a:rPr kumimoji="1" lang="zh-CN" altLang="en-US" sz="2400" dirty="0"/>
              <a:t>、</a:t>
            </a:r>
            <a:r>
              <a:rPr kumimoji="1" lang="en-US" altLang="zh-CN" sz="2400" u="sng" dirty="0">
                <a:solidFill>
                  <a:schemeClr val="bg1"/>
                </a:solidFill>
              </a:rPr>
              <a:t>DNS</a:t>
            </a:r>
            <a:r>
              <a:rPr kumimoji="1" lang="zh-CN" altLang="en-US" sz="2400" u="sng" dirty="0">
                <a:solidFill>
                  <a:schemeClr val="bg1"/>
                </a:solidFill>
              </a:rPr>
              <a:t>负载均衡</a:t>
            </a:r>
            <a:r>
              <a:rPr kumimoji="1" lang="zh-CN" altLang="en-US" sz="2400" dirty="0"/>
              <a:t>和基于</a:t>
            </a:r>
            <a:r>
              <a:rPr kumimoji="1" lang="en-US" altLang="zh-CN" sz="2400" u="sng" dirty="0">
                <a:solidFill>
                  <a:schemeClr val="bg1"/>
                </a:solidFill>
              </a:rPr>
              <a:t>Nginx</a:t>
            </a:r>
            <a:r>
              <a:rPr kumimoji="1" lang="zh-CN" altLang="en-US" sz="2400" u="sng" dirty="0">
                <a:solidFill>
                  <a:schemeClr val="bg1"/>
                </a:solidFill>
              </a:rPr>
              <a:t>反向代理</a:t>
            </a:r>
            <a:r>
              <a:rPr kumimoji="1" lang="zh-CN" altLang="en-US" sz="2400" dirty="0"/>
              <a:t>的负载均衡技术等。</a:t>
            </a: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Commons Pool</a:t>
            </a:r>
            <a:endParaRPr kumimoji="1" lang="en-US" altLang="zh-CN" dirty="0"/>
          </a:p>
        </p:txBody>
      </p:sp>
      <p:sp>
        <p:nvSpPr>
          <p:cNvPr id="3" name="内容占位符 2"/>
          <p:cNvSpPr>
            <a:spLocks noGrp="1"/>
          </p:cNvSpPr>
          <p:nvPr>
            <p:ph idx="1"/>
          </p:nvPr>
        </p:nvSpPr>
        <p:spPr>
          <a:xfrm>
            <a:off x="323528" y="1306748"/>
            <a:ext cx="5780050" cy="4066468"/>
          </a:xfrm>
        </p:spPr>
        <p:txBody>
          <a:bodyPr/>
          <a:lstStyle/>
          <a:p>
            <a:pPr>
              <a:defRPr/>
            </a:pPr>
            <a:r>
              <a:rPr kumimoji="1" lang="en-US" altLang="zh-CN" dirty="0">
                <a:solidFill>
                  <a:srgbClr val="FF0000"/>
                </a:solidFill>
              </a:rPr>
              <a:t>Commons Pool</a:t>
            </a:r>
            <a:endParaRPr kumimoji="1" lang="en-US" altLang="zh-CN" dirty="0">
              <a:solidFill>
                <a:srgbClr val="FF0000"/>
              </a:solidFill>
            </a:endParaRPr>
          </a:p>
          <a:p>
            <a:pPr>
              <a:defRPr/>
            </a:pPr>
            <a:r>
              <a:rPr kumimoji="1" lang="en-US" altLang="zh-CN" sz="2400" dirty="0"/>
              <a:t>Apache</a:t>
            </a:r>
            <a:r>
              <a:rPr kumimoji="1" lang="zh-CN" altLang="en-US" sz="2400" dirty="0"/>
              <a:t>提供了一个通用的对象池技术的实现框架</a:t>
            </a:r>
            <a:r>
              <a:rPr kumimoji="1" lang="en-US" altLang="zh-CN" sz="2400" dirty="0"/>
              <a:t>: Commons Pool2</a:t>
            </a:r>
            <a:r>
              <a:rPr kumimoji="1" lang="zh-CN" altLang="en-US" sz="2400" dirty="0"/>
              <a:t>，提供了一整套用于实现对象池化的</a:t>
            </a:r>
            <a:r>
              <a:rPr kumimoji="1" lang="en-US" altLang="zh-CN" sz="2400" dirty="0"/>
              <a:t>API</a:t>
            </a:r>
            <a:r>
              <a:rPr kumimoji="1" lang="zh-CN" altLang="en-US" sz="2400" dirty="0"/>
              <a:t>，以及若干种各具特色的对象池实现，是很多连接池实现的基础。</a:t>
            </a:r>
            <a:endParaRPr kumimoji="1" lang="en-US" altLang="zh-CN" sz="2400" dirty="0"/>
          </a:p>
          <a:p>
            <a:pPr>
              <a:defRPr/>
            </a:pPr>
            <a:r>
              <a:rPr kumimoji="1" lang="en-US" altLang="zh-CN" sz="2400" dirty="0"/>
              <a:t>Commons Pool2</a:t>
            </a:r>
            <a:r>
              <a:rPr kumimoji="1" lang="zh-CN" altLang="en-US" sz="2400" dirty="0"/>
              <a:t>是</a:t>
            </a:r>
            <a:r>
              <a:rPr kumimoji="1" lang="en-US" altLang="zh-CN" sz="2400" dirty="0"/>
              <a:t>Apache Commons Pool</a:t>
            </a:r>
            <a:r>
              <a:rPr kumimoji="1" lang="zh-CN" altLang="en-US" sz="2400" dirty="0"/>
              <a:t>的第二个大版本。</a:t>
            </a: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
        <p:nvSpPr>
          <p:cNvPr id="5" name="文本框 4"/>
          <p:cNvSpPr txBox="1"/>
          <p:nvPr/>
        </p:nvSpPr>
        <p:spPr>
          <a:xfrm>
            <a:off x="683568" y="5527496"/>
            <a:ext cx="6480720" cy="584775"/>
          </a:xfrm>
          <a:prstGeom prst="rect">
            <a:avLst/>
          </a:prstGeom>
          <a:noFill/>
        </p:spPr>
        <p:txBody>
          <a:bodyPr wrap="square" rtlCol="0">
            <a:spAutoFit/>
          </a:bodyPr>
          <a:lstStyle/>
          <a:p>
            <a:r>
              <a:rPr lang="en-US" altLang="zh-CN" sz="3200" kern="100" baseline="30000" dirty="0">
                <a:solidFill>
                  <a:srgbClr val="000000"/>
                </a:solidFill>
                <a:effectLst/>
                <a:latin typeface="Calibri" panose="020F0502020204030204" pitchFamily="34" charset="0"/>
                <a:ea typeface="宋体" panose="02010600030101010101" pitchFamily="2" charset="-122"/>
                <a:cs typeface="Times New Roman" panose="02020603050405020304" charset="0"/>
              </a:rPr>
              <a:t>https://commons.apache.org/proper/commons-pool/</a:t>
            </a:r>
            <a:endParaRPr lang="zh-CN" altLang="en-US" sz="4000" dirty="0">
              <a:solidFill>
                <a:srgbClr val="000000"/>
              </a:solidFill>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41004" y="3630994"/>
            <a:ext cx="2395217" cy="84353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pache 20th Anniversary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9719" y="1412776"/>
            <a:ext cx="2857789" cy="11652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340768"/>
            <a:ext cx="8079432" cy="4450432"/>
          </a:xfrm>
        </p:spPr>
        <p:txBody>
          <a:bodyPr/>
          <a:lstStyle/>
          <a:p>
            <a:pPr>
              <a:defRPr/>
            </a:pPr>
            <a:r>
              <a:rPr kumimoji="1" lang="en-US" altLang="zh-CN" dirty="0">
                <a:solidFill>
                  <a:srgbClr val="FF0000"/>
                </a:solidFill>
              </a:rPr>
              <a:t>Commons Pool</a:t>
            </a:r>
            <a:r>
              <a:rPr kumimoji="1" lang="zh-CN" altLang="en-US" dirty="0">
                <a:solidFill>
                  <a:srgbClr val="FF0000"/>
                </a:solidFill>
              </a:rPr>
              <a:t>的结构</a:t>
            </a:r>
            <a:endParaRPr kumimoji="1" lang="en-US" altLang="zh-CN" dirty="0">
              <a:solidFill>
                <a:srgbClr val="FF0000"/>
              </a:solidFill>
            </a:endParaRPr>
          </a:p>
          <a:p>
            <a:pPr>
              <a:defRPr/>
            </a:pPr>
            <a:r>
              <a:rPr kumimoji="1" lang="en-US" altLang="zh-CN" sz="2400" dirty="0"/>
              <a:t>Common Pool2</a:t>
            </a:r>
            <a:r>
              <a:rPr kumimoji="1" lang="zh-CN" altLang="en-US" sz="2400" dirty="0"/>
              <a:t>的核心部分相对简单，围绕着三个基础接口和相关的实现类来实现：</a:t>
            </a:r>
            <a:endParaRPr kumimoji="1" lang="zh-CN" altLang="en-US" sz="2400" dirty="0"/>
          </a:p>
          <a:p>
            <a:pPr marL="714375">
              <a:buFont typeface="Wingdings" panose="05000000000000000000" pitchFamily="2" charset="2"/>
              <a:buChar char="ü"/>
              <a:defRPr/>
            </a:pPr>
            <a:r>
              <a:rPr kumimoji="1" lang="en-US" altLang="zh-CN" sz="2400" dirty="0"/>
              <a:t>1) </a:t>
            </a:r>
            <a:r>
              <a:rPr kumimoji="1" lang="en-US" altLang="zh-CN" sz="2400" u="sng" dirty="0" err="1">
                <a:solidFill>
                  <a:schemeClr val="bg1"/>
                </a:solidFill>
              </a:rPr>
              <a:t>ObjectPool</a:t>
            </a:r>
            <a:r>
              <a:rPr kumimoji="1" lang="zh-CN" altLang="en-US" sz="2400" dirty="0"/>
              <a:t>：对象池，持有对象并提供“取”和“还”等方法。</a:t>
            </a:r>
            <a:endParaRPr kumimoji="1" lang="zh-CN" altLang="en-US" sz="2400" dirty="0"/>
          </a:p>
          <a:p>
            <a:pPr marL="714375">
              <a:buFont typeface="Wingdings" panose="05000000000000000000" pitchFamily="2" charset="2"/>
              <a:buChar char="ü"/>
              <a:defRPr/>
            </a:pPr>
            <a:r>
              <a:rPr kumimoji="1" lang="en-US" altLang="zh-CN" sz="2400" dirty="0"/>
              <a:t>2) </a:t>
            </a:r>
            <a:r>
              <a:rPr kumimoji="1" lang="en-US" altLang="zh-CN" sz="2400" u="sng" dirty="0" err="1">
                <a:solidFill>
                  <a:schemeClr val="bg1"/>
                </a:solidFill>
              </a:rPr>
              <a:t>PooledObjectFactory</a:t>
            </a:r>
            <a:r>
              <a:rPr kumimoji="1" lang="zh-CN" altLang="en-US" sz="2400" dirty="0"/>
              <a:t>：对象工厂，提供对象的创建、初始化、销毁等操作，由 </a:t>
            </a:r>
            <a:r>
              <a:rPr kumimoji="1" lang="en-US" altLang="zh-CN" sz="2400" dirty="0"/>
              <a:t>Pool </a:t>
            </a:r>
            <a:r>
              <a:rPr kumimoji="1" lang="zh-CN" altLang="en-US" sz="2400" dirty="0"/>
              <a:t>调用。一般需要使用者自己实现这些操作。</a:t>
            </a:r>
            <a:endParaRPr kumimoji="1" lang="zh-CN" altLang="en-US" sz="2400" dirty="0"/>
          </a:p>
          <a:p>
            <a:pPr marL="714375">
              <a:buFont typeface="Wingdings" panose="05000000000000000000" pitchFamily="2" charset="2"/>
              <a:buChar char="ü"/>
              <a:defRPr/>
            </a:pPr>
            <a:r>
              <a:rPr kumimoji="1" lang="en-US" altLang="zh-CN" sz="2400" dirty="0"/>
              <a:t>3) </a:t>
            </a:r>
            <a:r>
              <a:rPr kumimoji="1" lang="en-US" altLang="zh-CN" sz="2400" u="sng" dirty="0" err="1">
                <a:solidFill>
                  <a:schemeClr val="bg1"/>
                </a:solidFill>
              </a:rPr>
              <a:t>PooledObject</a:t>
            </a:r>
            <a:r>
              <a:rPr kumimoji="1" lang="zh-CN" altLang="en-US" sz="2400" dirty="0"/>
              <a:t>：池化对象，对池中对象的封装，封装对象的状态和一些其他信息。由对象工厂创建的对象就是池化对象。</a:t>
            </a:r>
            <a:endParaRPr kumimoji="1" lang="zh-CN" altLang="en-US" sz="2400" dirty="0"/>
          </a:p>
          <a:p>
            <a:pPr>
              <a:defRPr/>
            </a:pP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
        <p:nvSpPr>
          <p:cNvPr id="6" name="标题 1"/>
          <p:cNvSpPr>
            <a:spLocks noGrp="1"/>
          </p:cNvSpPr>
          <p:nvPr>
            <p:ph type="title"/>
          </p:nvPr>
        </p:nvSpPr>
        <p:spPr>
          <a:xfrm>
            <a:off x="431801" y="78051"/>
            <a:ext cx="8534400" cy="858837"/>
          </a:xfrm>
        </p:spPr>
        <p:txBody>
          <a:bodyPr/>
          <a:lstStyle/>
          <a:p>
            <a:pPr>
              <a:defRPr/>
            </a:pPr>
            <a:r>
              <a:rPr kumimoji="1" lang="en-US" altLang="zh-CN" dirty="0"/>
              <a:t>Commons Pool</a:t>
            </a:r>
            <a:endParaRPr kumimoji="1"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11960" y="1268760"/>
            <a:ext cx="4680520" cy="4968416"/>
          </a:xfrm>
        </p:spPr>
        <p:txBody>
          <a:bodyPr/>
          <a:lstStyle/>
          <a:p>
            <a:pPr>
              <a:defRPr/>
            </a:pPr>
            <a:r>
              <a:rPr kumimoji="1" lang="en-US" altLang="zh-CN" sz="2400" dirty="0"/>
              <a:t>Common Pool2</a:t>
            </a:r>
            <a:r>
              <a:rPr kumimoji="1" lang="zh-CN" altLang="en-US" sz="2400" dirty="0"/>
              <a:t>具体的</a:t>
            </a:r>
            <a:r>
              <a:rPr kumimoji="1" lang="zh-CN" altLang="en-US" sz="2400" b="1" dirty="0">
                <a:solidFill>
                  <a:srgbClr val="FF0000"/>
                </a:solidFill>
              </a:rPr>
              <a:t>调用流程</a:t>
            </a:r>
            <a:r>
              <a:rPr kumimoji="1" lang="zh-CN" altLang="en-US" sz="2400" dirty="0"/>
              <a:t>如左图所示，其提供的最基本的实现就是由 </a:t>
            </a:r>
            <a:r>
              <a:rPr kumimoji="1" lang="en-US" altLang="zh-CN" sz="2400" dirty="0"/>
              <a:t>Factory </a:t>
            </a:r>
            <a:r>
              <a:rPr kumimoji="1" lang="zh-CN" altLang="en-US" sz="2400" dirty="0"/>
              <a:t>创建对象并使用</a:t>
            </a:r>
            <a:r>
              <a:rPr kumimoji="1" lang="en-US" altLang="zh-CN" sz="2400" dirty="0" err="1"/>
              <a:t>PooledObject</a:t>
            </a:r>
            <a:r>
              <a:rPr kumimoji="1" lang="zh-CN" altLang="en-US" sz="2400" dirty="0"/>
              <a:t>池化对象放入</a:t>
            </a:r>
            <a:r>
              <a:rPr kumimoji="1" lang="en-US" altLang="zh-CN" sz="2400" dirty="0"/>
              <a:t>Pool</a:t>
            </a:r>
            <a:r>
              <a:rPr kumimoji="1" lang="zh-CN" altLang="en-US" sz="2400" dirty="0"/>
              <a:t>中。在使用对象池时，一般需要基于</a:t>
            </a:r>
            <a:r>
              <a:rPr kumimoji="1" lang="en-US" altLang="zh-CN" sz="2400" dirty="0" err="1"/>
              <a:t>BasePooledObjectFactory</a:t>
            </a:r>
            <a:r>
              <a:rPr kumimoji="1" lang="zh-CN" altLang="en-US" sz="2400" dirty="0"/>
              <a:t>创建自己的对象工厂，并初始化一个对象池，将该工厂与对象池绑定。</a:t>
            </a: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3568" y="1096941"/>
            <a:ext cx="3528392" cy="5140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p:cNvSpPr>
            <a:spLocks noGrp="1"/>
          </p:cNvSpPr>
          <p:nvPr>
            <p:ph type="title"/>
          </p:nvPr>
        </p:nvSpPr>
        <p:spPr>
          <a:xfrm>
            <a:off x="431801" y="78051"/>
            <a:ext cx="8534400" cy="858837"/>
          </a:xfrm>
        </p:spPr>
        <p:txBody>
          <a:bodyPr/>
          <a:lstStyle/>
          <a:p>
            <a:pPr>
              <a:defRPr/>
            </a:pPr>
            <a:r>
              <a:rPr kumimoji="1" lang="en-US" altLang="zh-CN" dirty="0"/>
              <a:t>Commons Pool</a:t>
            </a:r>
            <a:endParaRPr kumimoji="1"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203784"/>
            <a:ext cx="8964488" cy="713048"/>
          </a:xfrm>
        </p:spPr>
        <p:txBody>
          <a:bodyPr/>
          <a:lstStyle/>
          <a:p>
            <a:pPr>
              <a:defRPr/>
            </a:pPr>
            <a:r>
              <a:rPr kumimoji="1" lang="en-US" altLang="zh-CN" dirty="0" err="1">
                <a:solidFill>
                  <a:srgbClr val="FF0000"/>
                </a:solidFill>
              </a:rPr>
              <a:t>ObjectPool</a:t>
            </a:r>
            <a:r>
              <a:rPr kumimoji="1" lang="zh-CN" altLang="en-US" dirty="0">
                <a:solidFill>
                  <a:srgbClr val="FF0000"/>
                </a:solidFill>
              </a:rPr>
              <a:t>定义对象池</a:t>
            </a:r>
            <a:r>
              <a:rPr kumimoji="1" lang="zh-CN" altLang="en-US" dirty="0"/>
              <a:t>的应该实现的行为有：</a:t>
            </a: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
        <p:nvSpPr>
          <p:cNvPr id="6" name="标题 1"/>
          <p:cNvSpPr>
            <a:spLocks noGrp="1"/>
          </p:cNvSpPr>
          <p:nvPr>
            <p:ph type="title"/>
          </p:nvPr>
        </p:nvSpPr>
        <p:spPr>
          <a:xfrm>
            <a:off x="431801" y="78051"/>
            <a:ext cx="8534400" cy="858837"/>
          </a:xfrm>
        </p:spPr>
        <p:txBody>
          <a:bodyPr/>
          <a:lstStyle/>
          <a:p>
            <a:pPr>
              <a:defRPr/>
            </a:pPr>
            <a:r>
              <a:rPr kumimoji="1" lang="en-US" altLang="zh-CN" dirty="0"/>
              <a:t>Commons Pool</a:t>
            </a:r>
            <a:endParaRPr kumimoji="1" lang="en-US" altLang="zh-CN" dirty="0"/>
          </a:p>
        </p:txBody>
      </p:sp>
      <p:graphicFrame>
        <p:nvGraphicFramePr>
          <p:cNvPr id="2" name="表格 4"/>
          <p:cNvGraphicFramePr>
            <a:graphicFrameLocks noGrp="1"/>
          </p:cNvGraphicFramePr>
          <p:nvPr/>
        </p:nvGraphicFramePr>
        <p:xfrm>
          <a:off x="1169368" y="1837256"/>
          <a:ext cx="6984776" cy="4414520"/>
        </p:xfrm>
        <a:graphic>
          <a:graphicData uri="http://schemas.openxmlformats.org/drawingml/2006/table">
            <a:tbl>
              <a:tblPr firstRow="1" bandRow="1">
                <a:tableStyleId>{FABFCF23-3B69-468F-B69F-88F6DE6A72F2}</a:tableStyleId>
              </a:tblPr>
              <a:tblGrid>
                <a:gridCol w="3492388"/>
                <a:gridCol w="3492388"/>
              </a:tblGrid>
              <a:tr h="370840">
                <a:tc>
                  <a:txBody>
                    <a:bodyPr/>
                    <a:lstStyle/>
                    <a:p>
                      <a:pPr algn="ctr"/>
                      <a:r>
                        <a:rPr lang="zh-CN" altLang="en-US" dirty="0">
                          <a:solidFill>
                            <a:schemeClr val="bg1"/>
                          </a:solidFill>
                          <a:latin typeface="+mj-ea"/>
                          <a:ea typeface="+mj-ea"/>
                        </a:rPr>
                        <a:t>接口</a:t>
                      </a:r>
                      <a:endParaRPr lang="zh-CN" altLang="en-US" dirty="0">
                        <a:solidFill>
                          <a:schemeClr val="bg1"/>
                        </a:solidFill>
                        <a:latin typeface="+mj-ea"/>
                        <a:ea typeface="+mj-ea"/>
                      </a:endParaRPr>
                    </a:p>
                  </a:txBody>
                  <a:tcPr anchor="ctr">
                    <a:lnR w="12700" cap="flat" cmpd="sng" algn="ctr">
                      <a:solidFill>
                        <a:schemeClr val="accent1">
                          <a:lumMod val="60000"/>
                          <a:lumOff val="40000"/>
                        </a:schemeClr>
                      </a:solidFill>
                      <a:prstDash val="solid"/>
                      <a:round/>
                      <a:headEnd type="none" w="med" len="med"/>
                      <a:tailEnd type="none" w="med" len="med"/>
                    </a:lnR>
                  </a:tcPr>
                </a:tc>
                <a:tc>
                  <a:txBody>
                    <a:bodyPr/>
                    <a:lstStyle/>
                    <a:p>
                      <a:pPr algn="ctr"/>
                      <a:r>
                        <a:rPr lang="zh-CN" altLang="en-US" dirty="0">
                          <a:solidFill>
                            <a:schemeClr val="bg1"/>
                          </a:solidFill>
                          <a:latin typeface="+mj-ea"/>
                          <a:ea typeface="+mj-ea"/>
                        </a:rPr>
                        <a:t>功能</a:t>
                      </a:r>
                      <a:endParaRPr lang="zh-CN" altLang="en-US" dirty="0">
                        <a:solidFill>
                          <a:schemeClr val="bg1"/>
                        </a:solidFill>
                        <a:latin typeface="+mj-ea"/>
                        <a:ea typeface="+mj-ea"/>
                      </a:endParaRPr>
                    </a:p>
                  </a:txBody>
                  <a:tcPr anchor="ctr">
                    <a:lnL w="12700" cap="flat" cmpd="sng" algn="ctr">
                      <a:solidFill>
                        <a:schemeClr val="accent1">
                          <a:lumMod val="60000"/>
                          <a:lumOff val="40000"/>
                        </a:schemeClr>
                      </a:solidFill>
                      <a:prstDash val="solid"/>
                      <a:round/>
                      <a:headEnd type="none" w="med" len="med"/>
                      <a:tailEnd type="none" w="med" len="med"/>
                    </a:lnL>
                  </a:tcPr>
                </a:tc>
              </a:tr>
              <a:tr h="370840">
                <a:tc>
                  <a:txBody>
                    <a:bodyPr/>
                    <a:lstStyle/>
                    <a:p>
                      <a:pPr algn="ctr"/>
                      <a:r>
                        <a:rPr lang="en-US" altLang="zh-CN" dirty="0" err="1"/>
                        <a:t>addObject</a:t>
                      </a:r>
                      <a:r>
                        <a:rPr lang="en-US" altLang="zh-CN" dirty="0"/>
                        <a:t>()</a:t>
                      </a:r>
                      <a:endParaRPr lang="zh-CN" altLang="en-US" dirty="0"/>
                    </a:p>
                  </a:txBody>
                  <a:tcPr anchor="ctr">
                    <a:lnR w="12700" cap="flat" cmpd="sng" algn="ctr">
                      <a:solidFill>
                        <a:schemeClr val="accent1">
                          <a:lumMod val="60000"/>
                          <a:lumOff val="40000"/>
                        </a:schemeClr>
                      </a:solidFill>
                      <a:prstDash val="solid"/>
                      <a:round/>
                      <a:headEnd type="none" w="med" len="med"/>
                      <a:tailEnd type="none" w="med" len="med"/>
                    </a:lnR>
                  </a:tcPr>
                </a:tc>
                <a:tc>
                  <a:txBody>
                    <a:bodyPr/>
                    <a:lstStyle/>
                    <a:p>
                      <a:pPr algn="ctr"/>
                      <a:r>
                        <a:rPr lang="zh-CN" altLang="zh-CN" sz="1800" kern="1200" dirty="0">
                          <a:solidFill>
                            <a:schemeClr val="dk1"/>
                          </a:solidFill>
                          <a:effectLst/>
                        </a:rPr>
                        <a:t>向池中添加对象</a:t>
                      </a:r>
                      <a:endParaRPr lang="zh-CN" altLang="en-US" dirty="0"/>
                    </a:p>
                  </a:txBody>
                  <a:tcPr anchor="ctr">
                    <a:lnL w="12700" cap="flat" cmpd="sng" algn="ctr">
                      <a:solidFill>
                        <a:schemeClr val="accent1">
                          <a:lumMod val="60000"/>
                          <a:lumOff val="40000"/>
                        </a:schemeClr>
                      </a:solidFill>
                      <a:prstDash val="solid"/>
                      <a:round/>
                      <a:headEnd type="none" w="med" len="med"/>
                      <a:tailEnd type="none" w="med" len="med"/>
                    </a:lnL>
                  </a:tcPr>
                </a:tc>
              </a:tr>
              <a:tr h="370840">
                <a:tc>
                  <a:txBody>
                    <a:bodyPr/>
                    <a:lstStyle/>
                    <a:p>
                      <a:pPr algn="ctr"/>
                      <a:r>
                        <a:rPr lang="en-US" altLang="zh-CN" sz="1800" kern="1200" dirty="0" err="1">
                          <a:solidFill>
                            <a:schemeClr val="dk1"/>
                          </a:solidFill>
                          <a:effectLst/>
                        </a:rPr>
                        <a:t>borrowObject</a:t>
                      </a:r>
                      <a:r>
                        <a:rPr lang="en-US" altLang="zh-CN" sz="1800" kern="1200" dirty="0">
                          <a:solidFill>
                            <a:schemeClr val="dk1"/>
                          </a:solidFill>
                          <a:effectLst/>
                        </a:rPr>
                        <a:t>()</a:t>
                      </a:r>
                      <a:endParaRPr lang="zh-CN" altLang="en-US" dirty="0"/>
                    </a:p>
                  </a:txBody>
                  <a:tcPr anchor="ctr">
                    <a:lnR w="12700" cap="flat" cmpd="sng" algn="ctr">
                      <a:solidFill>
                        <a:schemeClr val="accent1">
                          <a:lumMod val="60000"/>
                          <a:lumOff val="40000"/>
                        </a:schemeClr>
                      </a:solidFill>
                      <a:prstDash val="solid"/>
                      <a:round/>
                      <a:headEnd type="none" w="med" len="med"/>
                      <a:tailEnd type="none" w="med" len="med"/>
                    </a:lnR>
                  </a:tcPr>
                </a:tc>
                <a:tc>
                  <a:txBody>
                    <a:bodyPr/>
                    <a:lstStyle/>
                    <a:p>
                      <a:pPr algn="ctr"/>
                      <a:r>
                        <a:rPr lang="zh-CN" altLang="zh-CN" sz="1800" kern="1200" dirty="0">
                          <a:solidFill>
                            <a:schemeClr val="dk1"/>
                          </a:solidFill>
                          <a:effectLst/>
                        </a:rPr>
                        <a:t>从池中借走到一个对象</a:t>
                      </a:r>
                      <a:endParaRPr lang="zh-CN" altLang="en-US" dirty="0"/>
                    </a:p>
                  </a:txBody>
                  <a:tcPr anchor="ctr">
                    <a:lnL w="12700" cap="flat" cmpd="sng" algn="ctr">
                      <a:solidFill>
                        <a:schemeClr val="accent1">
                          <a:lumMod val="60000"/>
                          <a:lumOff val="40000"/>
                        </a:schemeClr>
                      </a:solidFill>
                      <a:prstDash val="solid"/>
                      <a:round/>
                      <a:headEnd type="none" w="med" len="med"/>
                      <a:tailEnd type="none" w="med" len="med"/>
                    </a:lnL>
                  </a:tcPr>
                </a:tc>
              </a:tr>
              <a:tr h="370840">
                <a:tc>
                  <a:txBody>
                    <a:bodyPr/>
                    <a:lstStyle/>
                    <a:p>
                      <a:pPr algn="ctr"/>
                      <a:r>
                        <a:rPr lang="en-US" altLang="zh-CN" sz="1800" kern="1200" dirty="0" err="1">
                          <a:solidFill>
                            <a:schemeClr val="dk1"/>
                          </a:solidFill>
                          <a:effectLst/>
                        </a:rPr>
                        <a:t>returnObject</a:t>
                      </a:r>
                      <a:r>
                        <a:rPr lang="en-US" altLang="zh-CN" sz="1800" kern="1200" dirty="0">
                          <a:solidFill>
                            <a:schemeClr val="dk1"/>
                          </a:solidFill>
                          <a:effectLst/>
                        </a:rPr>
                        <a:t>()</a:t>
                      </a:r>
                      <a:endParaRPr lang="zh-CN" altLang="en-US" dirty="0"/>
                    </a:p>
                  </a:txBody>
                  <a:tcPr anchor="ctr">
                    <a:lnR w="12700" cap="flat" cmpd="sng" algn="ctr">
                      <a:solidFill>
                        <a:schemeClr val="accent1">
                          <a:lumMod val="60000"/>
                          <a:lumOff val="40000"/>
                        </a:schemeClr>
                      </a:solidFill>
                      <a:prstDash val="solid"/>
                      <a:round/>
                      <a:headEnd type="none" w="med" len="med"/>
                      <a:tailEnd type="none" w="med" len="med"/>
                    </a:lnR>
                  </a:tcPr>
                </a:tc>
                <a:tc>
                  <a:txBody>
                    <a:bodyPr/>
                    <a:lstStyle/>
                    <a:p>
                      <a:pPr algn="ctr"/>
                      <a:r>
                        <a:rPr lang="zh-CN" altLang="zh-CN" sz="1800" kern="1200" dirty="0">
                          <a:solidFill>
                            <a:schemeClr val="dk1"/>
                          </a:solidFill>
                          <a:effectLst/>
                        </a:rPr>
                        <a:t>将对象归还给对象池</a:t>
                      </a:r>
                      <a:endParaRPr lang="zh-CN" altLang="en-US" dirty="0"/>
                    </a:p>
                  </a:txBody>
                  <a:tcPr anchor="ctr">
                    <a:lnL w="12700" cap="flat" cmpd="sng" algn="ctr">
                      <a:solidFill>
                        <a:schemeClr val="accent1">
                          <a:lumMod val="60000"/>
                          <a:lumOff val="40000"/>
                        </a:schemeClr>
                      </a:solidFill>
                      <a:prstDash val="solid"/>
                      <a:round/>
                      <a:headEnd type="none" w="med" len="med"/>
                      <a:tailEnd type="none" w="med" len="med"/>
                    </a:lnL>
                  </a:tcPr>
                </a:tc>
              </a:tr>
              <a:tr h="370840">
                <a:tc>
                  <a:txBody>
                    <a:bodyPr/>
                    <a:lstStyle/>
                    <a:p>
                      <a:pPr algn="ctr"/>
                      <a:r>
                        <a:rPr lang="en-US" altLang="zh-CN" sz="1800" kern="1200" dirty="0" err="1">
                          <a:solidFill>
                            <a:schemeClr val="dk1"/>
                          </a:solidFill>
                          <a:effectLst/>
                        </a:rPr>
                        <a:t>invalidateObject</a:t>
                      </a:r>
                      <a:r>
                        <a:rPr lang="en-US" altLang="zh-CN" sz="1800" kern="1200" dirty="0">
                          <a:solidFill>
                            <a:schemeClr val="dk1"/>
                          </a:solidFill>
                          <a:effectLst/>
                        </a:rPr>
                        <a:t>()</a:t>
                      </a:r>
                      <a:endParaRPr lang="zh-CN" altLang="en-US" dirty="0"/>
                    </a:p>
                  </a:txBody>
                  <a:tcPr anchor="ctr">
                    <a:lnR w="12700" cap="flat" cmpd="sng" algn="ctr">
                      <a:solidFill>
                        <a:schemeClr val="accent1">
                          <a:lumMod val="60000"/>
                          <a:lumOff val="40000"/>
                        </a:schemeClr>
                      </a:solidFill>
                      <a:prstDash val="solid"/>
                      <a:round/>
                      <a:headEnd type="none" w="med" len="med"/>
                      <a:tailEnd type="none" w="med" len="med"/>
                    </a:lnR>
                  </a:tcPr>
                </a:tc>
                <a:tc>
                  <a:txBody>
                    <a:bodyPr/>
                    <a:lstStyle/>
                    <a:p>
                      <a:pPr algn="ctr"/>
                      <a:r>
                        <a:rPr lang="zh-CN" altLang="zh-CN" sz="1800" kern="1200" dirty="0">
                          <a:solidFill>
                            <a:schemeClr val="dk1"/>
                          </a:solidFill>
                          <a:effectLst/>
                        </a:rPr>
                        <a:t>销毁一个对象</a:t>
                      </a:r>
                      <a:endParaRPr lang="zh-CN" altLang="en-US" dirty="0"/>
                    </a:p>
                  </a:txBody>
                  <a:tcPr anchor="ctr">
                    <a:lnL w="12700" cap="flat" cmpd="sng" algn="ctr">
                      <a:solidFill>
                        <a:schemeClr val="accent1">
                          <a:lumMod val="60000"/>
                          <a:lumOff val="40000"/>
                        </a:schemeClr>
                      </a:solidFill>
                      <a:prstDash val="solid"/>
                      <a:round/>
                      <a:headEnd type="none" w="med" len="med"/>
                      <a:tailEnd type="none" w="med" len="med"/>
                    </a:lnL>
                  </a:tcPr>
                </a:tc>
              </a:tr>
              <a:tr h="370840">
                <a:tc>
                  <a:txBody>
                    <a:bodyPr/>
                    <a:lstStyle/>
                    <a:p>
                      <a:pPr algn="ctr"/>
                      <a:r>
                        <a:rPr lang="en-US" altLang="zh-CN" sz="1800" kern="1200" dirty="0" err="1">
                          <a:solidFill>
                            <a:schemeClr val="dk1"/>
                          </a:solidFill>
                          <a:effectLst/>
                        </a:rPr>
                        <a:t>getNumIdle</a:t>
                      </a:r>
                      <a:r>
                        <a:rPr lang="en-US" altLang="zh-CN" sz="1800" kern="1200" dirty="0">
                          <a:solidFill>
                            <a:schemeClr val="dk1"/>
                          </a:solidFill>
                          <a:effectLst/>
                        </a:rPr>
                        <a:t>()</a:t>
                      </a:r>
                      <a:endParaRPr lang="zh-CN" altLang="en-US" dirty="0"/>
                    </a:p>
                  </a:txBody>
                  <a:tcPr anchor="ctr">
                    <a:lnR w="12700" cap="flat" cmpd="sng" algn="ctr">
                      <a:solidFill>
                        <a:schemeClr val="accent1">
                          <a:lumMod val="60000"/>
                          <a:lumOff val="40000"/>
                        </a:schemeClr>
                      </a:solidFill>
                      <a:prstDash val="solid"/>
                      <a:round/>
                      <a:headEnd type="none" w="med" len="med"/>
                      <a:tailEnd type="none" w="med" len="med"/>
                    </a:lnR>
                  </a:tcPr>
                </a:tc>
                <a:tc>
                  <a:txBody>
                    <a:bodyPr/>
                    <a:lstStyle/>
                    <a:p>
                      <a:pPr algn="ctr"/>
                      <a:r>
                        <a:rPr lang="zh-CN" altLang="zh-CN" sz="1800" kern="1200" dirty="0">
                          <a:solidFill>
                            <a:schemeClr val="dk1"/>
                          </a:solidFill>
                          <a:effectLst/>
                        </a:rPr>
                        <a:t>返回对象池中能够被借走的对象的数量</a:t>
                      </a:r>
                      <a:endParaRPr lang="zh-CN" altLang="en-US" dirty="0"/>
                    </a:p>
                  </a:txBody>
                  <a:tcPr anchor="ctr">
                    <a:lnL w="12700" cap="flat" cmpd="sng" algn="ctr">
                      <a:solidFill>
                        <a:schemeClr val="accent1">
                          <a:lumMod val="60000"/>
                          <a:lumOff val="40000"/>
                        </a:schemeClr>
                      </a:solidFill>
                      <a:prstDash val="solid"/>
                      <a:round/>
                      <a:headEnd type="none" w="med" len="med"/>
                      <a:tailEnd type="none" w="med" len="med"/>
                    </a:lnL>
                  </a:tcPr>
                </a:tc>
              </a:tr>
              <a:tr h="370840">
                <a:tc>
                  <a:txBody>
                    <a:bodyPr/>
                    <a:lstStyle/>
                    <a:p>
                      <a:pPr algn="ctr"/>
                      <a:r>
                        <a:rPr lang="en-US" altLang="zh-CN" sz="1800" kern="1200" dirty="0" err="1">
                          <a:solidFill>
                            <a:schemeClr val="dk1"/>
                          </a:solidFill>
                          <a:effectLst/>
                        </a:rPr>
                        <a:t>getNumActive</a:t>
                      </a:r>
                      <a:r>
                        <a:rPr lang="en-US" altLang="zh-CN" sz="1800" kern="1200" dirty="0">
                          <a:solidFill>
                            <a:schemeClr val="dk1"/>
                          </a:solidFill>
                          <a:effectLst/>
                        </a:rPr>
                        <a:t>()</a:t>
                      </a:r>
                      <a:endParaRPr lang="zh-CN" altLang="en-US" dirty="0"/>
                    </a:p>
                  </a:txBody>
                  <a:tcPr anchor="ctr">
                    <a:lnR w="12700" cap="flat" cmpd="sng" algn="ctr">
                      <a:solidFill>
                        <a:schemeClr val="accent1">
                          <a:lumMod val="60000"/>
                          <a:lumOff val="40000"/>
                        </a:schemeClr>
                      </a:solidFill>
                      <a:prstDash val="solid"/>
                      <a:round/>
                      <a:headEnd type="none" w="med" len="med"/>
                      <a:tailEnd type="none" w="med" len="med"/>
                    </a:lnR>
                  </a:tcPr>
                </a:tc>
                <a:tc>
                  <a:txBody>
                    <a:bodyPr/>
                    <a:lstStyle/>
                    <a:p>
                      <a:pPr algn="ctr"/>
                      <a:r>
                        <a:rPr lang="zh-CN" altLang="zh-CN" sz="1800" kern="1200" dirty="0">
                          <a:solidFill>
                            <a:schemeClr val="dk1"/>
                          </a:solidFill>
                          <a:effectLst/>
                        </a:rPr>
                        <a:t>返回对象池中正在被使用的对象的数量</a:t>
                      </a:r>
                      <a:endParaRPr lang="zh-CN" altLang="en-US" dirty="0"/>
                    </a:p>
                  </a:txBody>
                  <a:tcPr anchor="ctr">
                    <a:lnL w="12700" cap="flat" cmpd="sng" algn="ctr">
                      <a:solidFill>
                        <a:schemeClr val="accent1">
                          <a:lumMod val="60000"/>
                          <a:lumOff val="40000"/>
                        </a:schemeClr>
                      </a:solidFill>
                      <a:prstDash val="solid"/>
                      <a:round/>
                      <a:headEnd type="none" w="med" len="med"/>
                      <a:tailEnd type="none" w="med" len="med"/>
                    </a:lnL>
                  </a:tcPr>
                </a:tc>
              </a:tr>
              <a:tr h="370840">
                <a:tc>
                  <a:txBody>
                    <a:bodyPr/>
                    <a:lstStyle/>
                    <a:p>
                      <a:pPr algn="ctr"/>
                      <a:r>
                        <a:rPr lang="en-US" altLang="zh-CN" sz="1800" kern="1200" dirty="0">
                          <a:solidFill>
                            <a:schemeClr val="dk1"/>
                          </a:solidFill>
                          <a:effectLst/>
                        </a:rPr>
                        <a:t>Clear()</a:t>
                      </a:r>
                      <a:endParaRPr lang="zh-CN" altLang="en-US" dirty="0"/>
                    </a:p>
                  </a:txBody>
                  <a:tcPr anchor="ctr">
                    <a:lnR w="12700" cap="flat" cmpd="sng" algn="ctr">
                      <a:solidFill>
                        <a:schemeClr val="accent1">
                          <a:lumMod val="60000"/>
                          <a:lumOff val="40000"/>
                        </a:schemeClr>
                      </a:solidFill>
                      <a:prstDash val="solid"/>
                      <a:round/>
                      <a:headEnd type="none" w="med" len="med"/>
                      <a:tailEnd type="none" w="med" len="med"/>
                    </a:lnR>
                  </a:tcPr>
                </a:tc>
                <a:tc>
                  <a:txBody>
                    <a:bodyPr/>
                    <a:lstStyle/>
                    <a:p>
                      <a:pPr algn="ctr"/>
                      <a:r>
                        <a:rPr lang="zh-CN" altLang="zh-CN" sz="1800" kern="1200" dirty="0">
                          <a:solidFill>
                            <a:schemeClr val="dk1"/>
                          </a:solidFill>
                          <a:effectLst/>
                        </a:rPr>
                        <a:t>清理对象池。清理所有空闲对象，释放相关资源</a:t>
                      </a:r>
                      <a:endParaRPr lang="zh-CN" altLang="en-US" dirty="0"/>
                    </a:p>
                  </a:txBody>
                  <a:tcPr anchor="ctr">
                    <a:lnL w="12700" cap="flat" cmpd="sng" algn="ctr">
                      <a:solidFill>
                        <a:schemeClr val="accent1">
                          <a:lumMod val="60000"/>
                          <a:lumOff val="40000"/>
                        </a:schemeClr>
                      </a:solidFill>
                      <a:prstDash val="solid"/>
                      <a:round/>
                      <a:headEnd type="none" w="med" len="med"/>
                      <a:tailEnd type="none" w="med" len="med"/>
                    </a:lnL>
                  </a:tcPr>
                </a:tc>
              </a:tr>
              <a:tr h="370840">
                <a:tc>
                  <a:txBody>
                    <a:bodyPr/>
                    <a:lstStyle/>
                    <a:p>
                      <a:pPr algn="ctr"/>
                      <a:r>
                        <a:rPr lang="en-US" altLang="zh-CN" sz="1800" kern="1200" dirty="0">
                          <a:solidFill>
                            <a:schemeClr val="dk1"/>
                          </a:solidFill>
                          <a:effectLst/>
                        </a:rPr>
                        <a:t>Close()</a:t>
                      </a:r>
                      <a:endParaRPr lang="zh-CN" altLang="en-US" dirty="0"/>
                    </a:p>
                  </a:txBody>
                  <a:tcPr anchor="ctr">
                    <a:lnR w="12700" cap="flat" cmpd="sng" algn="ctr">
                      <a:solidFill>
                        <a:schemeClr val="accent1">
                          <a:lumMod val="60000"/>
                          <a:lumOff val="40000"/>
                        </a:schemeClr>
                      </a:solidFill>
                      <a:prstDash val="solid"/>
                      <a:round/>
                      <a:headEnd type="none" w="med" len="med"/>
                      <a:tailEnd type="none" w="med" len="med"/>
                    </a:lnR>
                  </a:tcPr>
                </a:tc>
                <a:tc>
                  <a:txBody>
                    <a:bodyPr/>
                    <a:lstStyle/>
                    <a:p>
                      <a:pPr algn="ctr"/>
                      <a:r>
                        <a:rPr lang="zh-CN" altLang="zh-CN" sz="1800" kern="1200" dirty="0">
                          <a:solidFill>
                            <a:schemeClr val="dk1"/>
                          </a:solidFill>
                          <a:effectLst/>
                        </a:rPr>
                        <a:t>关闭对象池。清空所有对象及相关资源</a:t>
                      </a:r>
                      <a:endParaRPr lang="zh-CN" altLang="en-US" dirty="0"/>
                    </a:p>
                  </a:txBody>
                  <a:tcPr anchor="ctr">
                    <a:lnL w="12700" cap="flat" cmpd="sng" algn="ctr">
                      <a:solidFill>
                        <a:schemeClr val="accent1">
                          <a:lumMod val="60000"/>
                          <a:lumOff val="40000"/>
                        </a:schemeClr>
                      </a:solidFill>
                      <a:prstDash val="solid"/>
                      <a:round/>
                      <a:headEnd type="none" w="med" len="med"/>
                      <a:tailEnd type="none" w="med" len="med"/>
                    </a:ln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Commons Pool</a:t>
            </a:r>
            <a:endParaRPr kumimoji="1" lang="zh-CN" altLang="en-US" dirty="0"/>
          </a:p>
        </p:txBody>
      </p:sp>
      <p:sp>
        <p:nvSpPr>
          <p:cNvPr id="3" name="内容占位符 2"/>
          <p:cNvSpPr>
            <a:spLocks noGrp="1"/>
          </p:cNvSpPr>
          <p:nvPr>
            <p:ph idx="1"/>
          </p:nvPr>
        </p:nvSpPr>
        <p:spPr>
          <a:xfrm>
            <a:off x="683568" y="1340768"/>
            <a:ext cx="8079432" cy="4450432"/>
          </a:xfrm>
        </p:spPr>
        <p:txBody>
          <a:bodyPr/>
          <a:lstStyle/>
          <a:p>
            <a:pPr>
              <a:defRPr/>
            </a:pPr>
            <a:r>
              <a:rPr kumimoji="1" lang="en-US" altLang="zh-CN" sz="2400" dirty="0" err="1"/>
              <a:t>ObjectPool</a:t>
            </a:r>
            <a:r>
              <a:rPr kumimoji="1" lang="zh-CN" altLang="en-US" sz="2400" dirty="0"/>
              <a:t>的核心实现类是</a:t>
            </a:r>
            <a:r>
              <a:rPr kumimoji="1" lang="en-US" altLang="zh-CN" sz="2400" u="sng" dirty="0" err="1">
                <a:solidFill>
                  <a:schemeClr val="bg1"/>
                </a:solidFill>
              </a:rPr>
              <a:t>GenericObjectPool</a:t>
            </a:r>
            <a:r>
              <a:rPr kumimoji="1" lang="zh-CN" altLang="en-US" sz="2400" dirty="0"/>
              <a:t>。</a:t>
            </a:r>
            <a:r>
              <a:rPr kumimoji="1" lang="en-US" altLang="zh-CN" sz="2400" dirty="0" err="1"/>
              <a:t>GenericObjectPool</a:t>
            </a:r>
            <a:r>
              <a:rPr kumimoji="1" lang="zh-CN" altLang="en-US" sz="2400" dirty="0"/>
              <a:t>和</a:t>
            </a:r>
            <a:r>
              <a:rPr kumimoji="1" lang="en-US" altLang="zh-CN" sz="2400" dirty="0" err="1"/>
              <a:t>GenericKeyedObjectPool</a:t>
            </a:r>
            <a:r>
              <a:rPr kumimoji="1" lang="zh-CN" altLang="en-US" sz="2400" dirty="0"/>
              <a:t>是整个</a:t>
            </a:r>
            <a:r>
              <a:rPr kumimoji="1" lang="en-US" altLang="zh-CN" sz="2400" dirty="0"/>
              <a:t>Apache Commons Pool</a:t>
            </a:r>
            <a:r>
              <a:rPr kumimoji="1" lang="zh-CN" altLang="en-US" sz="2400" dirty="0"/>
              <a:t>的核心实现。</a:t>
            </a:r>
            <a:endParaRPr kumimoji="1" lang="en-US" altLang="zh-CN" sz="2400" dirty="0"/>
          </a:p>
          <a:p>
            <a:pPr>
              <a:defRPr/>
            </a:pPr>
            <a:endParaRPr kumimoji="1" lang="en-US" altLang="zh-CN" sz="2400" dirty="0"/>
          </a:p>
          <a:p>
            <a:pPr>
              <a:defRPr/>
            </a:pPr>
            <a:r>
              <a:rPr kumimoji="1" lang="zh-CN" altLang="en-US" sz="2400" dirty="0"/>
              <a:t>此外还实现了软引用对象池</a:t>
            </a:r>
            <a:r>
              <a:rPr kumimoji="1" lang="en-US" altLang="zh-CN" sz="2400" u="sng" dirty="0" err="1">
                <a:solidFill>
                  <a:schemeClr val="bg1"/>
                </a:solidFill>
              </a:rPr>
              <a:t>SoftReferenceObjectPool</a:t>
            </a:r>
            <a:r>
              <a:rPr kumimoji="1" lang="zh-CN" altLang="en-US" sz="2400" dirty="0"/>
              <a:t>，软引用对象池中的对象又被</a:t>
            </a:r>
            <a:r>
              <a:rPr kumimoji="1" lang="en-US" altLang="zh-CN" sz="2400" dirty="0" err="1"/>
              <a:t>SoftReference</a:t>
            </a:r>
            <a:r>
              <a:rPr kumimoji="1" lang="zh-CN" altLang="en-US" sz="2400" dirty="0"/>
              <a:t>封装了一层；</a:t>
            </a:r>
            <a:r>
              <a:rPr kumimoji="1" lang="en-US" altLang="zh-CN" sz="2400" u="sng" dirty="0" err="1">
                <a:solidFill>
                  <a:schemeClr val="bg1"/>
                </a:solidFill>
              </a:rPr>
              <a:t>ProxiedObjectPool</a:t>
            </a:r>
            <a:r>
              <a:rPr kumimoji="1" lang="zh-CN" altLang="en-US" sz="2400" dirty="0"/>
              <a:t>提供了池对象代理功能，防止客户端将池对象还回后还能继续使用。</a:t>
            </a: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Commons Pool</a:t>
            </a:r>
            <a:endParaRPr kumimoji="1" lang="zh-CN" altLang="en-US" dirty="0"/>
          </a:p>
        </p:txBody>
      </p:sp>
      <p:sp>
        <p:nvSpPr>
          <p:cNvPr id="3" name="内容占位符 2"/>
          <p:cNvSpPr>
            <a:spLocks noGrp="1"/>
          </p:cNvSpPr>
          <p:nvPr>
            <p:ph idx="1"/>
          </p:nvPr>
        </p:nvSpPr>
        <p:spPr>
          <a:xfrm>
            <a:off x="211882" y="1124744"/>
            <a:ext cx="9040638" cy="576064"/>
          </a:xfrm>
        </p:spPr>
        <p:txBody>
          <a:bodyPr/>
          <a:lstStyle/>
          <a:p>
            <a:pPr>
              <a:defRPr/>
            </a:pPr>
            <a:r>
              <a:rPr kumimoji="1" lang="zh-CN" altLang="en-US" sz="2400" dirty="0"/>
              <a:t>以下</a:t>
            </a:r>
            <a:r>
              <a:rPr kumimoji="1" lang="en-US" altLang="zh-CN" sz="2400" dirty="0"/>
              <a:t>Commons Pool</a:t>
            </a:r>
            <a:r>
              <a:rPr kumimoji="1" lang="zh-CN" altLang="en-US" sz="2400" dirty="0"/>
              <a:t>例子实现了由</a:t>
            </a:r>
            <a:r>
              <a:rPr kumimoji="1" lang="en-US" altLang="zh-CN" sz="2400" dirty="0"/>
              <a:t>Reader</a:t>
            </a:r>
            <a:r>
              <a:rPr kumimoji="1" lang="zh-CN" altLang="en-US" sz="2400" dirty="0"/>
              <a:t>到</a:t>
            </a:r>
            <a:r>
              <a:rPr kumimoji="1" lang="en-US" altLang="zh-CN" sz="2400" dirty="0"/>
              <a:t>String</a:t>
            </a:r>
            <a:r>
              <a:rPr kumimoji="1" lang="zh-CN" altLang="en-US" sz="2400" dirty="0"/>
              <a:t>的映射转换：</a:t>
            </a: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
        <p:nvSpPr>
          <p:cNvPr id="5" name="文本框 4"/>
          <p:cNvSpPr txBox="1"/>
          <p:nvPr/>
        </p:nvSpPr>
        <p:spPr>
          <a:xfrm>
            <a:off x="827584" y="1697725"/>
            <a:ext cx="7488832" cy="5078313"/>
          </a:xfrm>
          <a:prstGeom prst="rect">
            <a:avLst/>
          </a:prstGeom>
          <a:noFill/>
          <a:ln>
            <a:solidFill>
              <a:srgbClr val="000000"/>
            </a:solidFill>
          </a:ln>
        </p:spPr>
        <p:txBody>
          <a:bodyPr wrap="square" rtlCol="0">
            <a:spAutoFit/>
          </a:bodyPr>
          <a:lstStyle/>
          <a:p>
            <a:pPr marL="52705" indent="-52705" algn="l"/>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public String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readToString</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(Reader in) throws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IOException</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52705" indent="304800" algn="l"/>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StringBuilder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buf</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 null;</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52705" indent="304800" algn="l"/>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Closer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closer</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Closer.create</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52705" indent="304800" algn="l"/>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closer.register</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(in);</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52705" indent="304800" algn="l"/>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try {</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52705" indent="662305"/>
            <a:r>
              <a:rPr lang="en-US" altLang="zh-CN" sz="1800" kern="100" dirty="0" err="1">
                <a:solidFill>
                  <a:srgbClr val="FF0000"/>
                </a:solidFill>
                <a:effectLst/>
                <a:latin typeface="Calibri" panose="020F0502020204030204" pitchFamily="34" charset="0"/>
                <a:ea typeface="宋体" panose="02010600030101010101" pitchFamily="2" charset="-122"/>
                <a:cs typeface="Times New Roman" panose="02020603050405020304" charset="0"/>
              </a:rPr>
              <a:t>buf</a:t>
            </a:r>
            <a:r>
              <a:rPr lang="en-US" alt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charset="0"/>
              </a:rPr>
              <a:t> = </a:t>
            </a:r>
            <a:r>
              <a:rPr lang="en-US" altLang="zh-CN" sz="1800" kern="100" dirty="0" err="1">
                <a:solidFill>
                  <a:srgbClr val="FF0000"/>
                </a:solidFill>
                <a:effectLst/>
                <a:latin typeface="Calibri" panose="020F0502020204030204" pitchFamily="34" charset="0"/>
                <a:ea typeface="宋体" panose="02010600030101010101" pitchFamily="2" charset="-122"/>
                <a:cs typeface="Times New Roman" panose="02020603050405020304" charset="0"/>
              </a:rPr>
              <a:t>pool.borrowObject</a:t>
            </a:r>
            <a:r>
              <a:rPr lang="en-US" altLang="zh-CN" sz="1800" kern="100" dirty="0">
                <a:solidFill>
                  <a:srgbClr val="FF0000"/>
                </a:solidFill>
                <a:latin typeface="Calibri" panose="020F0502020204030204" pitchFamily="34" charset="0"/>
                <a:ea typeface="宋体" panose="02010600030101010101" pitchFamily="2" charset="-122"/>
                <a:cs typeface="Times New Roman" panose="02020603050405020304" charset="0"/>
              </a:rPr>
              <a:t>();    // </a:t>
            </a:r>
            <a:r>
              <a:rPr lang="zh-CN" altLang="zh-CN" sz="1800" kern="100" dirty="0">
                <a:solidFill>
                  <a:srgbClr val="FF0000"/>
                </a:solidFill>
                <a:latin typeface="Calibri" panose="020F0502020204030204" pitchFamily="34" charset="0"/>
                <a:ea typeface="宋体" panose="02010600030101010101" pitchFamily="2" charset="-122"/>
                <a:cs typeface="Times New Roman" panose="02020603050405020304" charset="0"/>
              </a:rPr>
              <a:t>从对象池中</a:t>
            </a:r>
            <a:r>
              <a:rPr lang="zh-CN" altLang="en-US" sz="1800" kern="100" dirty="0">
                <a:solidFill>
                  <a:srgbClr val="FF0000"/>
                </a:solidFill>
                <a:latin typeface="Calibri" panose="020F0502020204030204" pitchFamily="34" charset="0"/>
                <a:ea typeface="宋体" panose="02010600030101010101" pitchFamily="2" charset="-122"/>
                <a:cs typeface="Times New Roman" panose="02020603050405020304" charset="0"/>
              </a:rPr>
              <a:t>借</a:t>
            </a:r>
            <a:r>
              <a:rPr lang="zh-CN" altLang="zh-CN" sz="1800" kern="100" dirty="0">
                <a:solidFill>
                  <a:srgbClr val="FF0000"/>
                </a:solidFill>
                <a:latin typeface="Calibri" panose="020F0502020204030204" pitchFamily="34" charset="0"/>
                <a:ea typeface="宋体" panose="02010600030101010101" pitchFamily="2" charset="-122"/>
                <a:cs typeface="Times New Roman" panose="02020603050405020304" charset="0"/>
              </a:rPr>
              <a:t>出对象</a:t>
            </a:r>
            <a:endParaRPr lang="zh-CN" alt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charset="0"/>
            </a:endParaRPr>
          </a:p>
          <a:p>
            <a:pPr marL="52705" indent="662305" algn="l"/>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for (int c =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in.read</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c != -1; c =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in.read</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52705" indent="1027430" algn="l"/>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buf.append</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((char) c);</a:t>
            </a:r>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endParaRPr lang="en-US" altLang="zh-CN" sz="1800" kern="100" dirty="0">
              <a:solidFill>
                <a:srgbClr val="000000"/>
              </a:solidFill>
              <a:latin typeface="Calibri" panose="020F0502020204030204" pitchFamily="34" charset="0"/>
              <a:ea typeface="宋体" panose="02010600030101010101" pitchFamily="2" charset="-122"/>
              <a:cs typeface="Times New Roman" panose="02020603050405020304" charset="0"/>
            </a:endParaRPr>
          </a:p>
          <a:p>
            <a:pPr marL="52705" indent="662305" algn="l"/>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return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buf.toString</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52705" indent="304800" algn="l"/>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catch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IOException</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e) {</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52705" indent="662305" algn="l"/>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throw e;</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52705" indent="304800" algn="l"/>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finally {</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52705" indent="662305" algn="l"/>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closer.close</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52705" indent="662305" algn="l"/>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try {</a:t>
            </a:r>
            <a:endPar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52705" indent="1027430" algn="l"/>
            <a:r>
              <a:rPr lang="en-US" altLang="zh-CN" sz="1800" kern="100" dirty="0" err="1">
                <a:solidFill>
                  <a:srgbClr val="FF0000"/>
                </a:solidFill>
                <a:effectLst/>
                <a:latin typeface="Calibri" panose="020F0502020204030204" pitchFamily="34" charset="0"/>
                <a:ea typeface="宋体" panose="02010600030101010101" pitchFamily="2" charset="-122"/>
                <a:cs typeface="Times New Roman" panose="02020603050405020304" charset="0"/>
              </a:rPr>
              <a:t>pool.returnObject</a:t>
            </a:r>
            <a:r>
              <a:rPr lang="en-US" alt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charset="0"/>
              </a:rPr>
              <a:t>(</a:t>
            </a:r>
            <a:r>
              <a:rPr lang="en-US" altLang="zh-CN" sz="1800" kern="100" dirty="0" err="1">
                <a:solidFill>
                  <a:srgbClr val="FF0000"/>
                </a:solidFill>
                <a:effectLst/>
                <a:latin typeface="Calibri" panose="020F0502020204030204" pitchFamily="34" charset="0"/>
                <a:ea typeface="宋体" panose="02010600030101010101" pitchFamily="2" charset="-122"/>
                <a:cs typeface="Times New Roman" panose="02020603050405020304" charset="0"/>
              </a:rPr>
              <a:t>buf</a:t>
            </a:r>
            <a:r>
              <a:rPr lang="en-US" alt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charset="0"/>
              </a:rPr>
              <a:t>);  // </a:t>
            </a:r>
            <a:r>
              <a:rPr lang="zh-CN" altLang="en-US" sz="1800" kern="100" dirty="0">
                <a:solidFill>
                  <a:srgbClr val="FF0000"/>
                </a:solidFill>
                <a:effectLst/>
                <a:latin typeface="Calibri" panose="020F0502020204030204" pitchFamily="34" charset="0"/>
                <a:ea typeface="宋体" panose="02010600030101010101" pitchFamily="2" charset="-122"/>
                <a:cs typeface="Times New Roman" panose="02020603050405020304" charset="0"/>
              </a:rPr>
              <a:t>归还对象</a:t>
            </a:r>
            <a:endParaRPr lang="zh-CN" alt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charset="0"/>
            </a:endParaRPr>
          </a:p>
          <a:p>
            <a:pPr marL="52705" indent="662305" algn="l"/>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catch (Exception e) {}</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52705" indent="304800" algn="l"/>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52705" indent="-52705" algn="l"/>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Commons Pool</a:t>
            </a:r>
            <a:endParaRPr kumimoji="1" lang="zh-CN" altLang="en-US"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
        <p:nvSpPr>
          <p:cNvPr id="5" name="文本框 4"/>
          <p:cNvSpPr txBox="1"/>
          <p:nvPr/>
        </p:nvSpPr>
        <p:spPr>
          <a:xfrm>
            <a:off x="198501" y="1196752"/>
            <a:ext cx="8693979" cy="5078313"/>
          </a:xfrm>
          <a:prstGeom prst="rect">
            <a:avLst/>
          </a:prstGeom>
          <a:noFill/>
          <a:ln>
            <a:solidFill>
              <a:srgbClr val="000000"/>
            </a:solidFill>
          </a:ln>
        </p:spPr>
        <p:txBody>
          <a:bodyPr wrap="square" rtlCol="0">
            <a:spAutoFit/>
          </a:bodyPr>
          <a:lstStyle/>
          <a:p>
            <a:pPr marL="52705" indent="-52705" algn="l"/>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r>
              <a:rPr lang="zh-CN" altLang="en-US"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继承实现</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BasePooledObjectFactory</a:t>
            </a:r>
            <a:r>
              <a:rPr lang="zh-CN" altLang="en-US"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对象工厂，</a:t>
            </a:r>
            <a:r>
              <a:rPr lang="zh-CN" altLang="en-US" sz="1800" kern="100" dirty="0">
                <a:solidFill>
                  <a:srgbClr val="000000"/>
                </a:solidFill>
                <a:latin typeface="Calibri" panose="020F0502020204030204" pitchFamily="34" charset="0"/>
                <a:ea typeface="宋体" panose="02010600030101010101" pitchFamily="2" charset="-122"/>
                <a:cs typeface="Times New Roman" panose="02020603050405020304" charset="0"/>
              </a:rPr>
              <a:t>进行</a:t>
            </a:r>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池对象的生命周期管理</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52705" indent="-52705" algn="l"/>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private static class </a:t>
            </a:r>
            <a:r>
              <a:rPr lang="en-US" altLang="zh-CN" sz="1800" kern="100" dirty="0" err="1">
                <a:solidFill>
                  <a:srgbClr val="FF0000"/>
                </a:solidFill>
                <a:effectLst/>
                <a:latin typeface="Calibri" panose="020F0502020204030204" pitchFamily="34" charset="0"/>
                <a:ea typeface="宋体" panose="02010600030101010101" pitchFamily="2" charset="-122"/>
                <a:cs typeface="Times New Roman" panose="02020603050405020304" charset="0"/>
              </a:rPr>
              <a:t>StringBuilderFactory</a:t>
            </a:r>
            <a:r>
              <a:rPr lang="en-US" alt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charset="0"/>
              </a:rPr>
              <a:t> extends </a:t>
            </a:r>
            <a:r>
              <a:rPr lang="en-US" altLang="zh-CN" sz="1800" kern="100" dirty="0" err="1">
                <a:solidFill>
                  <a:srgbClr val="FF0000"/>
                </a:solidFill>
                <a:effectLst/>
                <a:latin typeface="Calibri" panose="020F0502020204030204" pitchFamily="34" charset="0"/>
                <a:ea typeface="宋体" panose="02010600030101010101" pitchFamily="2" charset="-122"/>
                <a:cs typeface="Times New Roman" panose="02020603050405020304" charset="0"/>
              </a:rPr>
              <a:t>BasePooledObjectFactory</a:t>
            </a:r>
            <a:r>
              <a:rPr lang="en-US" alt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charset="0"/>
              </a:rPr>
              <a:t>&lt;StringBuilder&gt;</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52705" indent="304800" algn="l"/>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@Override</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52705" indent="304800" algn="l"/>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public StringBuilder </a:t>
            </a:r>
            <a:r>
              <a:rPr lang="en-US" alt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charset="0"/>
              </a:rPr>
              <a:t>create()</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throws Exception {</a:t>
            </a:r>
            <a:r>
              <a:rPr lang="en-US" altLang="zh-CN" sz="1800" kern="100" dirty="0">
                <a:solidFill>
                  <a:srgbClr val="000000"/>
                </a:solidFill>
                <a:latin typeface="Calibri" panose="020F0502020204030204" pitchFamily="34" charset="0"/>
                <a:ea typeface="宋体" panose="02010600030101010101" pitchFamily="2" charset="-122"/>
                <a:cs typeface="Times New Roman" panose="02020603050405020304" charset="0"/>
              </a:rPr>
              <a:t>   </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创建新对象</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52705" indent="662305" algn="l"/>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return new StringBuilder();</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52705" indent="304800" algn="l"/>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52705" indent="304800" algn="l"/>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@Override</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52705" indent="304800" algn="l">
              <a:tabLst>
                <a:tab pos="307340" algn="l"/>
              </a:tabLst>
            </a:pP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public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PooledObject</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&lt;StringBuilder&gt; </a:t>
            </a:r>
            <a:r>
              <a:rPr lang="en-US" alt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charset="0"/>
              </a:rPr>
              <a:t>wrap</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(StringBuilder obj) {</a:t>
            </a:r>
            <a:r>
              <a:rPr lang="en-US" altLang="zh-CN" sz="1800" kern="100" dirty="0">
                <a:solidFill>
                  <a:srgbClr val="000000"/>
                </a:solidFill>
                <a:latin typeface="Calibri" panose="020F0502020204030204" pitchFamily="34" charset="0"/>
                <a:ea typeface="宋体" panose="02010600030101010101" pitchFamily="2" charset="-122"/>
                <a:cs typeface="Times New Roman" panose="02020603050405020304" charset="0"/>
              </a:rPr>
              <a:t>   </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将对象包装成池对象</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52705" indent="662305" algn="l"/>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return new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DefaultPooledObject</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&lt;&gt;(obj);</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52705" indent="304800" algn="l"/>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a:t>
            </a:r>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endPar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52705" indent="304800" algn="l"/>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@Override</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52705" indent="304800"/>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public void </a:t>
            </a:r>
            <a:r>
              <a:rPr lang="en-US" altLang="zh-CN" sz="1800" kern="100" dirty="0" err="1">
                <a:solidFill>
                  <a:srgbClr val="FF0000"/>
                </a:solidFill>
                <a:effectLst/>
                <a:latin typeface="Calibri" panose="020F0502020204030204" pitchFamily="34" charset="0"/>
                <a:ea typeface="宋体" panose="02010600030101010101" pitchFamily="2" charset="-122"/>
                <a:cs typeface="Times New Roman" panose="02020603050405020304" charset="0"/>
              </a:rPr>
              <a:t>passivateObject</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PooledObject</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&lt;StringBuilder&gt;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pooledObject</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endParaRPr lang="zh-CN" altLang="zh-CN" sz="1800" kern="100" dirty="0">
              <a:solidFill>
                <a:srgbClr val="000000"/>
              </a:solidFill>
              <a:latin typeface="Calibri" panose="020F0502020204030204" pitchFamily="34" charset="0"/>
              <a:ea typeface="宋体" panose="02010600030101010101" pitchFamily="2" charset="-122"/>
              <a:cs typeface="Times New Roman" panose="02020603050405020304" charset="0"/>
            </a:endParaRPr>
          </a:p>
          <a:p>
            <a:pPr marL="52705" indent="662305"/>
            <a:r>
              <a:rPr lang="en-US" altLang="zh-CN" sz="1800" kern="100" dirty="0">
                <a:solidFill>
                  <a:srgbClr val="000000"/>
                </a:solidFill>
                <a:latin typeface="Calibri" panose="020F0502020204030204" pitchFamily="34" charset="0"/>
                <a:ea typeface="宋体" panose="02010600030101010101" pitchFamily="2" charset="-122"/>
                <a:cs typeface="Times New Roman" panose="02020603050405020304" charset="0"/>
              </a:rPr>
              <a:t>// </a:t>
            </a:r>
            <a:r>
              <a:rPr lang="zh-CN" altLang="en-US" sz="1800" kern="100" dirty="0">
                <a:solidFill>
                  <a:srgbClr val="000000"/>
                </a:solidFill>
                <a:latin typeface="Calibri" panose="020F0502020204030204" pitchFamily="34" charset="0"/>
                <a:ea typeface="宋体" panose="02010600030101010101" pitchFamily="2" charset="-122"/>
                <a:cs typeface="Times New Roman" panose="02020603050405020304" charset="0"/>
              </a:rPr>
              <a:t>反初始化，归还对象时将被调用</a:t>
            </a:r>
            <a:endParaRPr lang="en-US" altLang="zh-CN" sz="1800" kern="100" dirty="0">
              <a:solidFill>
                <a:srgbClr val="000000"/>
              </a:solidFill>
              <a:latin typeface="Calibri" panose="020F0502020204030204" pitchFamily="34" charset="0"/>
              <a:ea typeface="宋体" panose="02010600030101010101" pitchFamily="2" charset="-122"/>
              <a:cs typeface="Times New Roman" panose="02020603050405020304" charset="0"/>
            </a:endParaRPr>
          </a:p>
          <a:p>
            <a:pPr marL="52705" indent="662305"/>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pooledObject.getObject</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setLength</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(0);</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52705" indent="304800" algn="l"/>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52705" indent="-52705" algn="l"/>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52705" indent="-52705" algn="l"/>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52705" indent="-52705" algn="l"/>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Commons Pool</a:t>
            </a:r>
            <a:endParaRPr kumimoji="1" lang="zh-CN" altLang="en-US"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
        <p:nvSpPr>
          <p:cNvPr id="5" name="文本框 4"/>
          <p:cNvSpPr txBox="1"/>
          <p:nvPr/>
        </p:nvSpPr>
        <p:spPr>
          <a:xfrm>
            <a:off x="532284" y="1317887"/>
            <a:ext cx="8079432" cy="2616101"/>
          </a:xfrm>
          <a:prstGeom prst="rect">
            <a:avLst/>
          </a:prstGeom>
          <a:noFill/>
          <a:ln>
            <a:solidFill>
              <a:srgbClr val="000000"/>
            </a:solidFill>
          </a:ln>
        </p:spPr>
        <p:txBody>
          <a:bodyPr wrap="square" rtlCol="0">
            <a:spAutoFit/>
          </a:bodyPr>
          <a:lstStyle/>
          <a:p>
            <a:pPr marL="52705" indent="-52705" algn="l"/>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public class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ReaderUtil</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 </a:t>
            </a:r>
            <a:endPar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52705" indent="309880" algn="l"/>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private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ObjectPool</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&lt;StringBuilder&gt; pool; </a:t>
            </a:r>
            <a:endPar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52705" indent="309880" algn="l"/>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ReaderUtil</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ObjectPool</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&lt;StringBuilder&gt; pool) {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this.pool</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 pool; }</a:t>
            </a:r>
            <a:endPar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52705" indent="-52705" algn="l"/>
            <a:r>
              <a:rPr lang="en-US" altLang="zh-CN" sz="1800" kern="100" dirty="0">
                <a:solidFill>
                  <a:srgbClr val="000000"/>
                </a:solidFill>
                <a:latin typeface="Calibri" panose="020F0502020204030204" pitchFamily="34" charset="0"/>
                <a:ea typeface="宋体" panose="02010600030101010101" pitchFamily="2" charset="-122"/>
                <a:cs typeface="Times New Roman" panose="02020603050405020304" charset="0"/>
              </a:rPr>
              <a:t>}</a:t>
            </a:r>
            <a:r>
              <a:rPr lang="en-US" altLang="zh-CN" sz="20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endParaRPr lang="en-US" altLang="zh-CN" sz="20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52705" indent="-52705" algn="l"/>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public static void main(String[]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args</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52705" indent="304800" algn="l"/>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GenericObjectPool</a:t>
            </a:r>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是通用的范型对象池</a:t>
            </a:r>
            <a:r>
              <a:rPr lang="zh-CN" altLang="en-US"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，并将对象工厂与对象池绑定</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52705" indent="304800" algn="l"/>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ReaderUtil</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readerUtil</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 new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ReaderUtil</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a:t>
            </a:r>
            <a:r>
              <a:rPr lang="en-US" alt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charset="0"/>
              </a:rPr>
              <a:t>new </a:t>
            </a:r>
            <a:r>
              <a:rPr lang="en-US" altLang="zh-CN" sz="1800" kern="100" dirty="0" err="1">
                <a:solidFill>
                  <a:srgbClr val="FF0000"/>
                </a:solidFill>
                <a:effectLst/>
                <a:latin typeface="Calibri" panose="020F0502020204030204" pitchFamily="34" charset="0"/>
                <a:ea typeface="宋体" panose="02010600030101010101" pitchFamily="2" charset="-122"/>
                <a:cs typeface="Times New Roman" panose="02020603050405020304" charset="0"/>
              </a:rPr>
              <a:t>GenericObjectPool</a:t>
            </a:r>
            <a:r>
              <a:rPr lang="en-US" alt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charset="0"/>
              </a:rPr>
              <a:t>&lt;&gt;(new                                  </a:t>
            </a:r>
            <a:endParaRPr lang="en-US" alt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charset="0"/>
            </a:endParaRPr>
          </a:p>
          <a:p>
            <a:pPr marL="52705" indent="304800" algn="l"/>
            <a:r>
              <a:rPr lang="en-US" altLang="zh-CN" sz="1800" kern="100" dirty="0">
                <a:solidFill>
                  <a:srgbClr val="FF0000"/>
                </a:solidFill>
                <a:latin typeface="Calibri" panose="020F0502020204030204" pitchFamily="34" charset="0"/>
                <a:ea typeface="宋体" panose="02010600030101010101" pitchFamily="2" charset="-122"/>
                <a:cs typeface="Times New Roman" panose="02020603050405020304" charset="0"/>
              </a:rPr>
              <a:t>         </a:t>
            </a:r>
            <a:r>
              <a:rPr lang="en-US" altLang="zh-CN" sz="1800" kern="100" dirty="0" err="1">
                <a:solidFill>
                  <a:srgbClr val="FF0000"/>
                </a:solidFill>
                <a:effectLst/>
                <a:latin typeface="Calibri" panose="020F0502020204030204" pitchFamily="34" charset="0"/>
                <a:ea typeface="宋体" panose="02010600030101010101" pitchFamily="2" charset="-122"/>
                <a:cs typeface="Times New Roman" panose="02020603050405020304" charset="0"/>
              </a:rPr>
              <a:t>StringBuilderFactory</a:t>
            </a:r>
            <a:r>
              <a:rPr lang="en-US" alt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charset="0"/>
              </a:rPr>
              <a:t>())</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52705" indent="-52705" algn="l"/>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Commons Pool</a:t>
            </a:r>
            <a:endParaRPr kumimoji="1" lang="zh-CN" altLang="en-US"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
        <p:nvSpPr>
          <p:cNvPr id="7" name="内容占位符 2"/>
          <p:cNvSpPr>
            <a:spLocks noGrp="1"/>
          </p:cNvSpPr>
          <p:nvPr>
            <p:ph idx="1"/>
          </p:nvPr>
        </p:nvSpPr>
        <p:spPr>
          <a:xfrm>
            <a:off x="519733" y="1412776"/>
            <a:ext cx="8104534" cy="3744416"/>
          </a:xfrm>
        </p:spPr>
        <p:txBody>
          <a:bodyPr/>
          <a:lstStyle/>
          <a:p>
            <a:pPr>
              <a:defRPr/>
            </a:pPr>
            <a:r>
              <a:rPr lang="zh-CN" altLang="zh-CN" sz="2400" kern="100" dirty="0">
                <a:effectLst/>
                <a:latin typeface="Calibri" panose="020F0502020204030204" pitchFamily="34" charset="0"/>
                <a:ea typeface="宋体" panose="02010600030101010101" pitchFamily="2" charset="-122"/>
                <a:cs typeface="Times New Roman" panose="02020603050405020304" charset="0"/>
              </a:rPr>
              <a:t>在以上代码，使用对象池的主要方法</a:t>
            </a:r>
            <a:r>
              <a:rPr lang="en-US" altLang="zh-CN" sz="2400" kern="100" dirty="0" err="1">
                <a:effectLst/>
                <a:latin typeface="Calibri" panose="020F0502020204030204" pitchFamily="34" charset="0"/>
                <a:ea typeface="宋体" panose="02010600030101010101" pitchFamily="2" charset="-122"/>
                <a:cs typeface="Times New Roman" panose="02020603050405020304" charset="0"/>
              </a:rPr>
              <a:t>pool.borrowObject</a:t>
            </a:r>
            <a:r>
              <a:rPr lang="en-US" altLang="zh-CN" sz="2400" kern="100" dirty="0">
                <a:effectLst/>
                <a:latin typeface="Calibri" panose="020F0502020204030204" pitchFamily="34" charset="0"/>
                <a:ea typeface="宋体" panose="02010600030101010101" pitchFamily="2" charset="-122"/>
                <a:cs typeface="Times New Roman" panose="02020603050405020304" charset="0"/>
              </a:rPr>
              <a:t>()</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和</a:t>
            </a:r>
            <a:r>
              <a:rPr lang="en-US" altLang="zh-CN" sz="2400" kern="100" dirty="0" err="1">
                <a:effectLst/>
                <a:latin typeface="Calibri" panose="020F0502020204030204" pitchFamily="34" charset="0"/>
                <a:ea typeface="宋体" panose="02010600030101010101" pitchFamily="2" charset="-122"/>
                <a:cs typeface="Times New Roman" panose="02020603050405020304" charset="0"/>
              </a:rPr>
              <a:t>pool.returnObject</a:t>
            </a:r>
            <a:r>
              <a:rPr lang="en-US" altLang="zh-CN" sz="2400" kern="100" dirty="0">
                <a:effectLst/>
                <a:latin typeface="Calibri" panose="020F0502020204030204" pitchFamily="34" charset="0"/>
                <a:ea typeface="宋体" panose="02010600030101010101" pitchFamily="2" charset="-122"/>
                <a:cs typeface="Times New Roman" panose="02020603050405020304" charset="0"/>
              </a:rPr>
              <a:t>(</a:t>
            </a:r>
            <a:r>
              <a:rPr lang="en-US" altLang="zh-CN" sz="2400" kern="100" dirty="0" err="1">
                <a:effectLst/>
                <a:latin typeface="Calibri" panose="020F0502020204030204" pitchFamily="34" charset="0"/>
                <a:ea typeface="宋体" panose="02010600030101010101" pitchFamily="2" charset="-122"/>
                <a:cs typeface="Times New Roman" panose="02020603050405020304" charset="0"/>
              </a:rPr>
              <a:t>buf</a:t>
            </a:r>
            <a:r>
              <a:rPr lang="en-US" altLang="zh-CN" sz="2400" kern="100" dirty="0">
                <a:effectLst/>
                <a:latin typeface="Calibri" panose="020F0502020204030204" pitchFamily="34" charset="0"/>
                <a:ea typeface="宋体" panose="02010600030101010101" pitchFamily="2" charset="-122"/>
                <a:cs typeface="Times New Roman" panose="02020603050405020304" charset="0"/>
              </a:rPr>
              <a:t>)</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进行对象的申请和释放。</a:t>
            </a:r>
            <a:endParaRPr lang="en-US" altLang="zh-CN" sz="2400" kern="100" dirty="0">
              <a:effectLst/>
              <a:latin typeface="Calibri" panose="020F0502020204030204" pitchFamily="34" charset="0"/>
              <a:ea typeface="宋体" panose="02010600030101010101" pitchFamily="2" charset="-122"/>
              <a:cs typeface="Times New Roman" panose="02020603050405020304" charset="0"/>
            </a:endParaRPr>
          </a:p>
          <a:p>
            <a:pPr>
              <a:defRPr/>
            </a:pPr>
            <a:endParaRPr lang="en-US" altLang="zh-CN" sz="2400" kern="100" dirty="0">
              <a:effectLst/>
              <a:latin typeface="Calibri" panose="020F0502020204030204" pitchFamily="34" charset="0"/>
              <a:ea typeface="宋体" panose="02010600030101010101" pitchFamily="2" charset="-122"/>
              <a:cs typeface="Times New Roman" panose="02020603050405020304" charset="0"/>
            </a:endParaRPr>
          </a:p>
          <a:p>
            <a:pPr>
              <a:defRPr/>
            </a:pPr>
            <a:r>
              <a:rPr lang="en-US" altLang="zh-CN" sz="2400" kern="100" dirty="0" err="1">
                <a:effectLst/>
                <a:latin typeface="Calibri" panose="020F0502020204030204" pitchFamily="34" charset="0"/>
                <a:ea typeface="宋体" panose="02010600030101010101" pitchFamily="2" charset="-122"/>
                <a:cs typeface="Times New Roman" panose="02020603050405020304" charset="0"/>
              </a:rPr>
              <a:t>BasePooledObjectFactory</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是池对象工厂，用于管理池对象的生命周期，只需继承它，并覆写父类相关方法即可控制池对象的生成、初始化、反初始化、校验等。</a:t>
            </a:r>
            <a:endParaRPr lang="en-US" altLang="zh-CN" sz="2400" kern="100" dirty="0">
              <a:effectLst/>
              <a:latin typeface="Calibri" panose="020F0502020204030204" pitchFamily="34" charset="0"/>
              <a:ea typeface="宋体" panose="02010600030101010101" pitchFamily="2" charset="-122"/>
              <a:cs typeface="Times New Roman" panose="02020603050405020304" charset="0"/>
            </a:endParaRPr>
          </a:p>
          <a:p>
            <a:pPr>
              <a:defRPr/>
            </a:pPr>
            <a:endParaRPr lang="en-US" altLang="zh-CN" sz="2400" kern="100" dirty="0">
              <a:effectLst/>
              <a:latin typeface="Calibri" panose="020F0502020204030204" pitchFamily="34" charset="0"/>
              <a:ea typeface="宋体" panose="02010600030101010101" pitchFamily="2" charset="-122"/>
              <a:cs typeface="Times New Roman" panose="02020603050405020304" charset="0"/>
            </a:endParaRPr>
          </a:p>
          <a:p>
            <a:pPr>
              <a:defRPr/>
            </a:pPr>
            <a:r>
              <a:rPr lang="en-US" altLang="zh-CN" sz="2400" kern="100" dirty="0" err="1">
                <a:effectLst/>
                <a:latin typeface="Calibri" panose="020F0502020204030204" pitchFamily="34" charset="0"/>
                <a:ea typeface="宋体" panose="02010600030101010101" pitchFamily="2" charset="-122"/>
                <a:cs typeface="Times New Roman" panose="02020603050405020304" charset="0"/>
              </a:rPr>
              <a:t>GenericObjectPool</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是</a:t>
            </a:r>
            <a:r>
              <a:rPr lang="en-US" altLang="zh-CN" sz="2400" kern="100" dirty="0">
                <a:effectLst/>
                <a:latin typeface="Calibri" panose="020F0502020204030204" pitchFamily="34" charset="0"/>
                <a:ea typeface="宋体" panose="02010600030101010101" pitchFamily="2" charset="-122"/>
                <a:cs typeface="Times New Roman" panose="02020603050405020304" charset="0"/>
              </a:rPr>
              <a:t>Apache Commons Pool</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实现的一个通用泛型对象池，是一个对象池的完整实现，直接构建即可使用。</a:t>
            </a:r>
            <a:endParaRPr kumimoji="1" lang="zh-CN" alt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前言</a:t>
            </a:r>
            <a:endParaRPr lang="zh-CN" altLang="en-US" dirty="0"/>
          </a:p>
        </p:txBody>
      </p:sp>
      <p:sp>
        <p:nvSpPr>
          <p:cNvPr id="3" name="内容占位符 2"/>
          <p:cNvSpPr>
            <a:spLocks noGrp="1"/>
          </p:cNvSpPr>
          <p:nvPr>
            <p:ph idx="1"/>
          </p:nvPr>
        </p:nvSpPr>
        <p:spPr/>
        <p:txBody>
          <a:bodyPr/>
          <a:lstStyle/>
          <a:p>
            <a:r>
              <a:rPr lang="zh-CN" altLang="en-US" sz="2400" dirty="0"/>
              <a:t>在高并发环境下，程序涉及到大量系统调用，消耗大量的</a:t>
            </a:r>
            <a:r>
              <a:rPr lang="en-US" altLang="zh-CN" sz="2400" dirty="0"/>
              <a:t>CPU</a:t>
            </a:r>
            <a:r>
              <a:rPr lang="zh-CN" altLang="en-US" sz="2400" dirty="0"/>
              <a:t>资源，频繁申请释放小块内存的部分代码常常成为整个程序的性能瓶颈。</a:t>
            </a:r>
            <a:r>
              <a:rPr lang="zh-CN" altLang="en-US" sz="2400" dirty="0">
                <a:solidFill>
                  <a:srgbClr val="FF0000"/>
                </a:solidFill>
              </a:rPr>
              <a:t>池化技术</a:t>
            </a:r>
            <a:r>
              <a:rPr lang="zh-CN" altLang="en-US" sz="2400" dirty="0"/>
              <a:t>能够减少资源对象的创建次数，提高程序的性能。</a:t>
            </a:r>
            <a:endParaRPr lang="en-US" altLang="zh-CN" sz="2400" dirty="0"/>
          </a:p>
          <a:p>
            <a:r>
              <a:rPr lang="zh-CN" altLang="en-US" sz="2400" dirty="0"/>
              <a:t>随着互联网的高速发展，服务器的请求数据量越来越大，出现了</a:t>
            </a:r>
            <a:r>
              <a:rPr lang="zh-CN" altLang="en-US" sz="2400" dirty="0">
                <a:solidFill>
                  <a:srgbClr val="FF0000"/>
                </a:solidFill>
              </a:rPr>
              <a:t>服务器负载均衡</a:t>
            </a:r>
            <a:r>
              <a:rPr lang="zh-CN" altLang="en-US" sz="2400" dirty="0"/>
              <a:t>的解决方案，以消除单点故障，实现系统的高可用性。</a:t>
            </a:r>
            <a:endParaRPr lang="en-US" altLang="zh-CN" sz="2400" dirty="0"/>
          </a:p>
          <a:p>
            <a:r>
              <a:rPr lang="zh-CN" altLang="en-US" sz="2400" dirty="0"/>
              <a:t>本章将介绍数据库连接池、对象池和线程池等池化技术，并简要介绍负载均衡的解决方案。</a:t>
            </a:r>
            <a:endParaRPr lang="zh-CN" altLang="en-US" sz="2400" dirty="0"/>
          </a:p>
        </p:txBody>
      </p:sp>
      <p:sp>
        <p:nvSpPr>
          <p:cNvPr id="4" name="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panose="02010600030101010101" pitchFamily="2" charset="-122"/>
              </a:rPr>
              <a:t>大纲</a:t>
            </a:r>
            <a:endParaRPr lang="zh-CN" altLang="en-US" b="0" dirty="0">
              <a:ea typeface="宋体" panose="02010600030101010101" pitchFamily="2" charset="-122"/>
            </a:endParaRPr>
          </a:p>
        </p:txBody>
      </p:sp>
      <p:sp>
        <p:nvSpPr>
          <p:cNvPr id="8" name="Rectangle 3"/>
          <p:cNvSpPr txBox="1">
            <a:spLocks noChangeArrowheads="1"/>
          </p:cNvSpPr>
          <p:nvPr/>
        </p:nvSpPr>
        <p:spPr bwMode="auto">
          <a:xfrm>
            <a:off x="884808" y="1268769"/>
            <a:ext cx="5055344" cy="452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2075" tIns="46038" rIns="92075" bIns="46038" numCol="1" anchor="t" anchorCtr="0" compatLnSpc="1"/>
          <a:lstStyle>
            <a:lvl1pPr marL="342900" indent="-342900" algn="l" rtl="0" eaLnBrk="0" fontAlgn="base" hangingPunct="0">
              <a:lnSpc>
                <a:spcPct val="120000"/>
              </a:lnSpc>
              <a:spcBef>
                <a:spcPct val="0"/>
              </a:spcBef>
              <a:spcAft>
                <a:spcPct val="0"/>
              </a:spcAft>
              <a:buClr>
                <a:schemeClr val="accent2"/>
              </a:buClr>
              <a:buSzPct val="75000"/>
              <a:buFont typeface="Wingdings" panose="05000000000000000000" pitchFamily="2" charset="2"/>
              <a:buChar char="Ø"/>
              <a:defRPr sz="2800" kern="1200">
                <a:solidFill>
                  <a:srgbClr val="000000"/>
                </a:solidFill>
                <a:latin typeface="+mn-lt"/>
                <a:ea typeface="+mn-ea"/>
                <a:cs typeface="+mn-cs"/>
              </a:defRPr>
            </a:lvl1pPr>
            <a:lvl2pPr marL="742950" indent="-285750" algn="l" rtl="0" eaLnBrk="0" fontAlgn="base" hangingPunct="0">
              <a:lnSpc>
                <a:spcPct val="120000"/>
              </a:lnSpc>
              <a:spcBef>
                <a:spcPct val="0"/>
              </a:spcBef>
              <a:spcAft>
                <a:spcPct val="0"/>
              </a:spcAft>
              <a:buClr>
                <a:schemeClr val="accent6"/>
              </a:buClr>
              <a:buFont typeface="Wingdings" panose="05000000000000000000" pitchFamily="2" charset="2"/>
              <a:buChar char="ü"/>
              <a:defRPr sz="2400" kern="1200">
                <a:solidFill>
                  <a:srgbClr val="000000"/>
                </a:solidFill>
                <a:latin typeface="+mn-lt"/>
                <a:ea typeface="+mn-ea"/>
                <a:cs typeface="+mn-cs"/>
              </a:defRPr>
            </a:lvl2pPr>
            <a:lvl3pPr marL="1143000" indent="-228600" algn="l" rtl="0" eaLnBrk="0" fontAlgn="base" hangingPunct="0">
              <a:lnSpc>
                <a:spcPct val="120000"/>
              </a:lnSpc>
              <a:spcBef>
                <a:spcPct val="0"/>
              </a:spcBef>
              <a:spcAft>
                <a:spcPct val="0"/>
              </a:spcAft>
              <a:buClr>
                <a:schemeClr val="accent6"/>
              </a:buClr>
              <a:buFont typeface="Wingdings" panose="05000000000000000000" pitchFamily="2" charset="2"/>
              <a:buChar char="ü"/>
              <a:defRPr sz="2000" kern="1200">
                <a:solidFill>
                  <a:srgbClr val="000000"/>
                </a:solidFill>
                <a:latin typeface="+mn-lt"/>
                <a:ea typeface="+mn-ea"/>
                <a:cs typeface="+mn-cs"/>
              </a:defRPr>
            </a:lvl3pPr>
            <a:lvl4pPr marL="1600200" indent="-228600" algn="l" rtl="0" eaLnBrk="0" fontAlgn="base" hangingPunct="0">
              <a:lnSpc>
                <a:spcPct val="120000"/>
              </a:lnSpc>
              <a:spcBef>
                <a:spcPct val="0"/>
              </a:spcBef>
              <a:spcAft>
                <a:spcPct val="0"/>
              </a:spcAft>
              <a:buClr>
                <a:schemeClr val="accent2"/>
              </a:buClr>
              <a:buSzPct val="65000"/>
              <a:buFont typeface="Wingdings" panose="05000000000000000000" pitchFamily="2" charset="2"/>
              <a:buChar char="Ø"/>
              <a:defRPr sz="2000" kern="1200">
                <a:solidFill>
                  <a:srgbClr val="000000"/>
                </a:solidFill>
                <a:latin typeface="+mn-lt"/>
                <a:ea typeface="+mn-ea"/>
                <a:cs typeface="+mn-cs"/>
              </a:defRPr>
            </a:lvl4pPr>
            <a:lvl5pPr marL="2057400" indent="-228600" algn="l" rtl="0" eaLnBrk="0" fontAlgn="base" hangingPunct="0">
              <a:lnSpc>
                <a:spcPct val="120000"/>
              </a:lnSpc>
              <a:spcBef>
                <a:spcPct val="0"/>
              </a:spcBef>
              <a:spcAft>
                <a:spcPct val="0"/>
              </a:spcAft>
              <a:buClr>
                <a:schemeClr val="tx1"/>
              </a:buClr>
              <a:buFont typeface="Wingdings" panose="05000000000000000000" pitchFamily="2" charset="2"/>
              <a:buChar char="Ø"/>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a:lnSpc>
                <a:spcPct val="150000"/>
              </a:lnSpc>
              <a:defRPr/>
            </a:pPr>
            <a:r>
              <a:rPr lang="zh-CN" altLang="en-US" sz="2400" b="1" dirty="0">
                <a:ea typeface="宋体" panose="02010600030101010101" pitchFamily="2" charset="-122"/>
              </a:rPr>
              <a:t>资源池技术概述</a:t>
            </a:r>
            <a:endParaRPr lang="en-US" altLang="zh-CN" sz="2400" b="1" dirty="0">
              <a:ea typeface="宋体" panose="02010600030101010101" pitchFamily="2" charset="-122"/>
            </a:endParaRPr>
          </a:p>
          <a:p>
            <a:pPr>
              <a:lnSpc>
                <a:spcPct val="150000"/>
              </a:lnSpc>
              <a:defRPr/>
            </a:pPr>
            <a:r>
              <a:rPr lang="zh-CN" altLang="en-US" sz="2400" b="1" dirty="0">
                <a:solidFill>
                  <a:srgbClr val="FF0000"/>
                </a:solidFill>
                <a:ea typeface="宋体" panose="02010600030101010101" pitchFamily="2" charset="-122"/>
              </a:rPr>
              <a:t>对象池技术</a:t>
            </a:r>
            <a:endParaRPr lang="en-US" altLang="zh-CN" sz="2400" b="1" dirty="0">
              <a:solidFill>
                <a:srgbClr val="FF0000"/>
              </a:solidFill>
              <a:ea typeface="宋体" panose="02010600030101010101" pitchFamily="2" charset="-122"/>
            </a:endParaRPr>
          </a:p>
          <a:p>
            <a:pPr marL="713105">
              <a:lnSpc>
                <a:spcPct val="150000"/>
              </a:lnSpc>
              <a:buFont typeface="Wingdings" panose="05000000000000000000" pitchFamily="2" charset="2"/>
              <a:buChar char="ü"/>
            </a:pPr>
            <a:r>
              <a:rPr lang="zh-CN" altLang="en-US" sz="2400" b="1" dirty="0"/>
              <a:t>对象池技术概述</a:t>
            </a:r>
            <a:endParaRPr lang="en-US" altLang="zh-CN" sz="2400" b="1" dirty="0"/>
          </a:p>
          <a:p>
            <a:pPr marL="713105">
              <a:lnSpc>
                <a:spcPct val="150000"/>
              </a:lnSpc>
              <a:buFont typeface="Wingdings" panose="05000000000000000000" pitchFamily="2" charset="2"/>
              <a:buChar char="ü"/>
            </a:pPr>
            <a:r>
              <a:rPr lang="en-US" altLang="zh-CN" sz="2400" dirty="0">
                <a:latin typeface="Comic Sans MS" panose="030F0702030302020204" pitchFamily="66" charset="0"/>
              </a:rPr>
              <a:t>Commons Pool</a:t>
            </a:r>
            <a:r>
              <a:rPr lang="zh-CN" altLang="en-US" sz="2400" dirty="0">
                <a:latin typeface="+mn-ea"/>
              </a:rPr>
              <a:t>简介及编程案例</a:t>
            </a:r>
            <a:endParaRPr lang="en-US" altLang="zh-CN" sz="2400" dirty="0">
              <a:latin typeface="+mn-ea"/>
            </a:endParaRPr>
          </a:p>
          <a:p>
            <a:pPr marL="713105">
              <a:lnSpc>
                <a:spcPct val="150000"/>
              </a:lnSpc>
              <a:buFont typeface="Wingdings" panose="05000000000000000000" pitchFamily="2" charset="2"/>
              <a:buChar char="ü"/>
            </a:pPr>
            <a:r>
              <a:rPr lang="en-US" altLang="zh-CN" sz="2400" dirty="0">
                <a:solidFill>
                  <a:srgbClr val="FF0000"/>
                </a:solidFill>
                <a:latin typeface="Comic Sans MS" panose="030F0702030302020204" pitchFamily="66" charset="0"/>
              </a:rPr>
              <a:t>Commons Pool</a:t>
            </a:r>
            <a:r>
              <a:rPr lang="zh-CN" altLang="en-US" sz="2400" dirty="0">
                <a:solidFill>
                  <a:srgbClr val="FF0000"/>
                </a:solidFill>
                <a:latin typeface="+mn-ea"/>
              </a:rPr>
              <a:t>实现原理</a:t>
            </a:r>
            <a:endParaRPr lang="en-US" altLang="zh-CN" sz="2400" b="1" dirty="0">
              <a:solidFill>
                <a:srgbClr val="FF0000"/>
              </a:solidFill>
              <a:ea typeface="宋体" panose="02010600030101010101" pitchFamily="2" charset="-122"/>
            </a:endParaRPr>
          </a:p>
          <a:p>
            <a:pPr>
              <a:lnSpc>
                <a:spcPct val="150000"/>
              </a:lnSpc>
              <a:defRPr/>
            </a:pPr>
            <a:r>
              <a:rPr lang="zh-CN" altLang="en-US" sz="2400" b="1" dirty="0">
                <a:ea typeface="宋体" panose="02010600030101010101" pitchFamily="2" charset="-122"/>
              </a:rPr>
              <a:t>数据库连接池技术</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线程池技术</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负载均衡技术概述</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典型负载均衡技术</a:t>
            </a:r>
            <a:endParaRPr lang="zh-CN" altLang="en-US" sz="2400" b="1" dirty="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Commons Pool</a:t>
            </a:r>
            <a:r>
              <a:rPr kumimoji="1" lang="zh-CN" altLang="en-US" dirty="0"/>
              <a:t>的实现原理</a:t>
            </a:r>
            <a:endParaRPr kumimoji="1" lang="zh-CN" altLang="en-US" dirty="0"/>
          </a:p>
        </p:txBody>
      </p:sp>
      <p:sp>
        <p:nvSpPr>
          <p:cNvPr id="3" name="内容占位符 2"/>
          <p:cNvSpPr>
            <a:spLocks noGrp="1"/>
          </p:cNvSpPr>
          <p:nvPr>
            <p:ph idx="1"/>
          </p:nvPr>
        </p:nvSpPr>
        <p:spPr>
          <a:xfrm>
            <a:off x="683568" y="1340768"/>
            <a:ext cx="7960884" cy="4450432"/>
          </a:xfrm>
        </p:spPr>
        <p:txBody>
          <a:bodyPr/>
          <a:lstStyle/>
          <a:p>
            <a:pPr>
              <a:defRPr/>
            </a:pPr>
            <a:r>
              <a:rPr kumimoji="1" lang="zh-CN" altLang="en-US" b="1" dirty="0">
                <a:solidFill>
                  <a:srgbClr val="FF0000"/>
                </a:solidFill>
              </a:rPr>
              <a:t>对象池的空间划分</a:t>
            </a:r>
            <a:endParaRPr kumimoji="1" lang="en-US" altLang="zh-CN" b="1" dirty="0">
              <a:solidFill>
                <a:srgbClr val="FF0000"/>
              </a:solidFill>
            </a:endParaRPr>
          </a:p>
          <a:p>
            <a:pPr>
              <a:defRPr/>
            </a:pPr>
            <a:r>
              <a:rPr kumimoji="1" lang="zh-CN" altLang="en-US" sz="2400" dirty="0"/>
              <a:t>对象池空间分为池外空间和池内空间。</a:t>
            </a:r>
            <a:r>
              <a:rPr kumimoji="1" lang="zh-CN" altLang="en-US" sz="2400" u="sng" dirty="0">
                <a:solidFill>
                  <a:schemeClr val="bg1"/>
                </a:solidFill>
              </a:rPr>
              <a:t>池外空间</a:t>
            </a:r>
            <a:r>
              <a:rPr kumimoji="1" lang="zh-CN" altLang="en-US" sz="2400" dirty="0"/>
              <a:t>是指被“出借”的对象所在的空间（逻辑空间）。</a:t>
            </a:r>
            <a:r>
              <a:rPr kumimoji="1" lang="zh-CN" altLang="en-US" sz="2400" u="sng" dirty="0">
                <a:solidFill>
                  <a:schemeClr val="bg1"/>
                </a:solidFill>
              </a:rPr>
              <a:t>池内空间</a:t>
            </a:r>
            <a:r>
              <a:rPr kumimoji="1" lang="zh-CN" altLang="en-US" sz="2400" dirty="0"/>
              <a:t>进一步可以划分为</a:t>
            </a:r>
            <a:r>
              <a:rPr kumimoji="1" lang="en-US" altLang="zh-CN" sz="2400" dirty="0"/>
              <a:t>idle</a:t>
            </a:r>
            <a:r>
              <a:rPr kumimoji="1" lang="zh-CN" altLang="en-US" sz="2400" dirty="0"/>
              <a:t>空间，</a:t>
            </a:r>
            <a:r>
              <a:rPr kumimoji="1" lang="en-US" altLang="zh-CN" sz="2400" dirty="0"/>
              <a:t>abandon</a:t>
            </a:r>
            <a:r>
              <a:rPr kumimoji="1" lang="zh-CN" altLang="en-US" sz="2400" dirty="0"/>
              <a:t>空间和</a:t>
            </a:r>
            <a:r>
              <a:rPr kumimoji="1" lang="en-US" altLang="zh-CN" sz="2400" dirty="0"/>
              <a:t>invalid</a:t>
            </a:r>
            <a:r>
              <a:rPr kumimoji="1" lang="zh-CN" altLang="en-US" sz="2400" dirty="0"/>
              <a:t>空间。</a:t>
            </a: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pic>
        <p:nvPicPr>
          <p:cNvPr id="2050" name="图片 22" descr="对象池空间划分图"/>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55776" y="3284984"/>
            <a:ext cx="3456384" cy="27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Commons Pool</a:t>
            </a:r>
            <a:r>
              <a:rPr kumimoji="1" lang="zh-CN" altLang="en-US" dirty="0"/>
              <a:t>的实现原理</a:t>
            </a:r>
            <a:endParaRPr kumimoji="1" lang="zh-CN" altLang="en-US" dirty="0"/>
          </a:p>
        </p:txBody>
      </p:sp>
      <p:sp>
        <p:nvSpPr>
          <p:cNvPr id="3" name="内容占位符 2"/>
          <p:cNvSpPr>
            <a:spLocks noGrp="1"/>
          </p:cNvSpPr>
          <p:nvPr>
            <p:ph idx="1"/>
          </p:nvPr>
        </p:nvSpPr>
        <p:spPr>
          <a:xfrm>
            <a:off x="683568" y="1340768"/>
            <a:ext cx="7960884" cy="4450432"/>
          </a:xfrm>
        </p:spPr>
        <p:txBody>
          <a:bodyPr/>
          <a:lstStyle/>
          <a:p>
            <a:pPr>
              <a:defRPr/>
            </a:pPr>
            <a:r>
              <a:rPr kumimoji="1" lang="zh-CN" altLang="en-US" b="1" dirty="0">
                <a:solidFill>
                  <a:srgbClr val="FF0000"/>
                </a:solidFill>
              </a:rPr>
              <a:t>对象池的空间划分</a:t>
            </a:r>
            <a:endParaRPr kumimoji="1" lang="en-US" altLang="zh-CN" b="1" dirty="0">
              <a:solidFill>
                <a:srgbClr val="FF0000"/>
              </a:solidFill>
            </a:endParaRPr>
          </a:p>
          <a:p>
            <a:pPr>
              <a:defRPr/>
            </a:pPr>
            <a:r>
              <a:rPr kumimoji="1" lang="en-US" altLang="zh-CN" sz="2400" dirty="0"/>
              <a:t>idle</a:t>
            </a:r>
            <a:r>
              <a:rPr kumimoji="1" lang="zh-CN" altLang="en-US" sz="2400" dirty="0"/>
              <a:t>空间就是空闲对象所在的空间，空闲对象之间是有一定的组织结构的。</a:t>
            </a:r>
            <a:endParaRPr kumimoji="1" lang="en-US" altLang="zh-CN" sz="2400" dirty="0"/>
          </a:p>
          <a:p>
            <a:pPr>
              <a:defRPr/>
            </a:pPr>
            <a:r>
              <a:rPr kumimoji="1" lang="en-US" altLang="zh-CN" sz="2400" dirty="0"/>
              <a:t>abandon</a:t>
            </a:r>
            <a:r>
              <a:rPr kumimoji="1" lang="zh-CN" altLang="en-US" sz="2400" dirty="0"/>
              <a:t>空间又被称作放逐空间，用于放逐被出借的对象。</a:t>
            </a:r>
            <a:endParaRPr kumimoji="1" lang="en-US" altLang="zh-CN" sz="2400" dirty="0"/>
          </a:p>
          <a:p>
            <a:pPr>
              <a:defRPr/>
            </a:pPr>
            <a:r>
              <a:rPr kumimoji="1" lang="en-US" altLang="zh-CN" sz="2400" dirty="0"/>
              <a:t>invalid</a:t>
            </a:r>
            <a:r>
              <a:rPr kumimoji="1" lang="zh-CN" altLang="en-US" sz="2400" dirty="0"/>
              <a:t>空间中的对象将不会再被使用，而是等待被处理掉。</a:t>
            </a: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Commons Pool</a:t>
            </a:r>
            <a:r>
              <a:rPr kumimoji="1" lang="zh-CN" altLang="en-US" dirty="0"/>
              <a:t>的实现原理</a:t>
            </a:r>
            <a:endParaRPr kumimoji="1" lang="zh-CN" altLang="en-US" dirty="0"/>
          </a:p>
        </p:txBody>
      </p:sp>
      <p:sp>
        <p:nvSpPr>
          <p:cNvPr id="3" name="内容占位符 2"/>
          <p:cNvSpPr>
            <a:spLocks noGrp="1"/>
          </p:cNvSpPr>
          <p:nvPr>
            <p:ph idx="1"/>
          </p:nvPr>
        </p:nvSpPr>
        <p:spPr>
          <a:xfrm>
            <a:off x="228599" y="1340768"/>
            <a:ext cx="8737601" cy="4450432"/>
          </a:xfrm>
        </p:spPr>
        <p:txBody>
          <a:bodyPr/>
          <a:lstStyle/>
          <a:p>
            <a:pPr>
              <a:defRPr/>
            </a:pPr>
            <a:r>
              <a:rPr kumimoji="1" lang="zh-CN" altLang="en-US" b="1" dirty="0">
                <a:solidFill>
                  <a:srgbClr val="FF0000"/>
                </a:solidFill>
              </a:rPr>
              <a:t>池对象的状态</a:t>
            </a:r>
            <a:endParaRPr kumimoji="1" lang="zh-CN" altLang="en-US" b="1" dirty="0">
              <a:solidFill>
                <a:srgbClr val="FF0000"/>
              </a:solidFill>
            </a:endParaRPr>
          </a:p>
          <a:p>
            <a:pPr>
              <a:defRPr/>
            </a:pPr>
            <a:r>
              <a:rPr kumimoji="1" lang="zh-CN" altLang="en-US" sz="2400" dirty="0"/>
              <a:t>对状态的管理是池对象管理最重要的方面。池对象有一套自己的状态机，</a:t>
            </a:r>
            <a:r>
              <a:rPr kumimoji="1" lang="en-US" altLang="zh-CN" sz="2400" dirty="0"/>
              <a:t>Commons Pool</a:t>
            </a:r>
            <a:r>
              <a:rPr kumimoji="1" lang="zh-CN" altLang="en-US" sz="2400" dirty="0"/>
              <a:t>所定义的池对象状态如下所示：</a:t>
            </a:r>
            <a:endParaRPr kumimoji="1" lang="en-US" altLang="zh-CN" sz="2400" dirty="0"/>
          </a:p>
          <a:p>
            <a:pPr>
              <a:defRPr/>
            </a:pPr>
            <a:endParaRPr kumimoji="1" lang="zh-CN" altLang="en-US" sz="2400" dirty="0"/>
          </a:p>
          <a:p>
            <a:pPr marL="714375">
              <a:lnSpc>
                <a:spcPct val="150000"/>
              </a:lnSpc>
              <a:buFont typeface="Wingdings" panose="05000000000000000000" pitchFamily="2" charset="2"/>
              <a:buChar char="ü"/>
              <a:defRPr/>
            </a:pPr>
            <a:r>
              <a:rPr kumimoji="1" lang="en-US" altLang="zh-CN" sz="2400" dirty="0"/>
              <a:t>IDLE</a:t>
            </a:r>
            <a:r>
              <a:rPr kumimoji="1" lang="zh-CN" altLang="en-US" sz="2400" dirty="0"/>
              <a:t>：空闲状态</a:t>
            </a:r>
            <a:endParaRPr kumimoji="1" lang="zh-CN" altLang="en-US" sz="2400" dirty="0"/>
          </a:p>
          <a:p>
            <a:pPr marL="714375">
              <a:lnSpc>
                <a:spcPct val="150000"/>
              </a:lnSpc>
              <a:buFont typeface="Wingdings" panose="05000000000000000000" pitchFamily="2" charset="2"/>
              <a:buChar char="ü"/>
              <a:defRPr/>
            </a:pPr>
            <a:r>
              <a:rPr kumimoji="1" lang="en-US" altLang="zh-CN" sz="2400" dirty="0"/>
              <a:t>ALLOCATED</a:t>
            </a:r>
            <a:r>
              <a:rPr kumimoji="1" lang="zh-CN" altLang="en-US" sz="2400" dirty="0"/>
              <a:t>：已出借状态</a:t>
            </a:r>
            <a:endParaRPr kumimoji="1" lang="zh-CN" altLang="en-US" sz="2400" dirty="0"/>
          </a:p>
          <a:p>
            <a:pPr marL="714375">
              <a:lnSpc>
                <a:spcPct val="150000"/>
              </a:lnSpc>
              <a:buFont typeface="Wingdings" panose="05000000000000000000" pitchFamily="2" charset="2"/>
              <a:buChar char="ü"/>
              <a:defRPr/>
            </a:pPr>
            <a:r>
              <a:rPr kumimoji="1" lang="en-US" altLang="zh-CN" sz="2400" dirty="0"/>
              <a:t>EVICTION</a:t>
            </a:r>
            <a:r>
              <a:rPr kumimoji="1" lang="zh-CN" altLang="en-US" sz="2400" dirty="0"/>
              <a:t>：正在进行驱逐测试</a:t>
            </a:r>
            <a:endParaRPr kumimoji="1" lang="zh-CN" altLang="en-US" sz="2400" dirty="0"/>
          </a:p>
          <a:p>
            <a:pPr marL="714375">
              <a:lnSpc>
                <a:spcPct val="150000"/>
              </a:lnSpc>
              <a:buFont typeface="Wingdings" panose="05000000000000000000" pitchFamily="2" charset="2"/>
              <a:buChar char="ü"/>
              <a:defRPr/>
            </a:pPr>
            <a:r>
              <a:rPr kumimoji="1" lang="en-US" altLang="zh-CN" sz="2400" dirty="0"/>
              <a:t>EVICTION_RETURN_TO_HEAD</a:t>
            </a:r>
            <a:r>
              <a:rPr kumimoji="1" lang="zh-CN" altLang="en-US" sz="2400" dirty="0"/>
              <a:t>：驱逐测试通过  对象放回到头部</a:t>
            </a:r>
            <a:endParaRPr kumimoji="1" lang="zh-CN" altLang="en-US" sz="2400" dirty="0"/>
          </a:p>
          <a:p>
            <a:pPr marL="0" indent="0">
              <a:buNone/>
              <a:defRPr/>
            </a:pP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Commons Pool</a:t>
            </a:r>
            <a:r>
              <a:rPr kumimoji="1" lang="zh-CN" altLang="en-US" dirty="0"/>
              <a:t>的实现原理</a:t>
            </a:r>
            <a:endParaRPr kumimoji="1" lang="zh-CN" altLang="en-US" dirty="0"/>
          </a:p>
        </p:txBody>
      </p:sp>
      <p:sp>
        <p:nvSpPr>
          <p:cNvPr id="3" name="内容占位符 2"/>
          <p:cNvSpPr>
            <a:spLocks noGrp="1"/>
          </p:cNvSpPr>
          <p:nvPr>
            <p:ph idx="1"/>
          </p:nvPr>
        </p:nvSpPr>
        <p:spPr>
          <a:xfrm>
            <a:off x="359024" y="1346393"/>
            <a:ext cx="8784976" cy="4450432"/>
          </a:xfrm>
        </p:spPr>
        <p:txBody>
          <a:bodyPr/>
          <a:lstStyle/>
          <a:p>
            <a:pPr>
              <a:lnSpc>
                <a:spcPct val="150000"/>
              </a:lnSpc>
              <a:buFont typeface="Wingdings" panose="05000000000000000000" pitchFamily="2" charset="2"/>
              <a:buChar char="ü"/>
              <a:defRPr/>
            </a:pPr>
            <a:r>
              <a:rPr kumimoji="1" lang="en-US" altLang="zh-CN" sz="2400" dirty="0"/>
              <a:t>VALIDATION</a:t>
            </a:r>
            <a:r>
              <a:rPr kumimoji="1" lang="zh-CN" altLang="en-US" sz="2400" dirty="0"/>
              <a:t>：空闲校验中</a:t>
            </a:r>
            <a:endParaRPr kumimoji="1" lang="zh-CN" altLang="en-US" sz="2400" dirty="0"/>
          </a:p>
          <a:p>
            <a:pPr>
              <a:lnSpc>
                <a:spcPct val="150000"/>
              </a:lnSpc>
              <a:buFont typeface="Wingdings" panose="05000000000000000000" pitchFamily="2" charset="2"/>
              <a:buChar char="ü"/>
              <a:defRPr/>
            </a:pPr>
            <a:r>
              <a:rPr kumimoji="1" lang="en-US" altLang="zh-CN" sz="2400" dirty="0"/>
              <a:t>VALIDATION_PREALLOCATED</a:t>
            </a:r>
            <a:r>
              <a:rPr kumimoji="1" lang="zh-CN" altLang="en-US" sz="2400" dirty="0"/>
              <a:t>：出借前校验中</a:t>
            </a:r>
            <a:endParaRPr kumimoji="1" lang="zh-CN" altLang="en-US" sz="2400" dirty="0"/>
          </a:p>
          <a:p>
            <a:pPr>
              <a:lnSpc>
                <a:spcPct val="150000"/>
              </a:lnSpc>
              <a:buFont typeface="Wingdings" panose="05000000000000000000" pitchFamily="2" charset="2"/>
              <a:buChar char="ü"/>
              <a:defRPr/>
            </a:pPr>
            <a:r>
              <a:rPr kumimoji="1" lang="en-US" altLang="zh-CN" sz="2400" dirty="0"/>
              <a:t>VALIDATION_RETURN_TO_HEAD</a:t>
            </a:r>
            <a:r>
              <a:rPr kumimoji="1" lang="zh-CN" altLang="en-US" sz="2400" dirty="0"/>
              <a:t>：校验通过后放回头部</a:t>
            </a:r>
            <a:endParaRPr kumimoji="1" lang="zh-CN" altLang="en-US" sz="2400" dirty="0"/>
          </a:p>
          <a:p>
            <a:pPr>
              <a:lnSpc>
                <a:spcPct val="150000"/>
              </a:lnSpc>
              <a:buFont typeface="Wingdings" panose="05000000000000000000" pitchFamily="2" charset="2"/>
              <a:buChar char="ü"/>
              <a:defRPr/>
            </a:pPr>
            <a:r>
              <a:rPr kumimoji="1" lang="en-US" altLang="zh-CN" sz="2400" dirty="0"/>
              <a:t>INVALID</a:t>
            </a:r>
            <a:r>
              <a:rPr kumimoji="1" lang="zh-CN" altLang="en-US" sz="2400" dirty="0"/>
              <a:t>：无效对象</a:t>
            </a:r>
            <a:endParaRPr kumimoji="1" lang="zh-CN" altLang="en-US" sz="2400" dirty="0"/>
          </a:p>
          <a:p>
            <a:pPr>
              <a:lnSpc>
                <a:spcPct val="150000"/>
              </a:lnSpc>
              <a:buFont typeface="Wingdings" panose="05000000000000000000" pitchFamily="2" charset="2"/>
              <a:buChar char="ü"/>
              <a:defRPr/>
            </a:pPr>
            <a:r>
              <a:rPr kumimoji="1" lang="en-US" altLang="zh-CN" sz="2400" dirty="0"/>
              <a:t>ABANDONED</a:t>
            </a:r>
            <a:r>
              <a:rPr kumimoji="1" lang="zh-CN" altLang="en-US" sz="2400" dirty="0"/>
              <a:t>：放逐中</a:t>
            </a:r>
            <a:endParaRPr kumimoji="1" lang="zh-CN" altLang="en-US" sz="2400" dirty="0"/>
          </a:p>
          <a:p>
            <a:pPr>
              <a:lnSpc>
                <a:spcPct val="150000"/>
              </a:lnSpc>
              <a:buFont typeface="Wingdings" panose="05000000000000000000" pitchFamily="2" charset="2"/>
              <a:buChar char="ü"/>
              <a:defRPr/>
            </a:pPr>
            <a:r>
              <a:rPr kumimoji="1" lang="en-US" altLang="zh-CN" sz="2400" dirty="0"/>
              <a:t>RETURNING</a:t>
            </a:r>
            <a:r>
              <a:rPr kumimoji="1" lang="zh-CN" altLang="en-US" sz="2400" dirty="0"/>
              <a:t>：换回对象池中</a:t>
            </a: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Commons Pool</a:t>
            </a:r>
            <a:r>
              <a:rPr kumimoji="1" lang="zh-CN" altLang="en-US" dirty="0"/>
              <a:t>的实现原理</a:t>
            </a:r>
            <a:endParaRPr kumimoji="1" lang="zh-CN" altLang="en-US" dirty="0"/>
          </a:p>
        </p:txBody>
      </p:sp>
      <p:sp>
        <p:nvSpPr>
          <p:cNvPr id="3" name="内容占位符 2"/>
          <p:cNvSpPr>
            <a:spLocks noGrp="1"/>
          </p:cNvSpPr>
          <p:nvPr>
            <p:ph idx="1"/>
          </p:nvPr>
        </p:nvSpPr>
        <p:spPr>
          <a:xfrm>
            <a:off x="683568" y="1340768"/>
            <a:ext cx="8079432" cy="4450432"/>
          </a:xfrm>
        </p:spPr>
        <p:txBody>
          <a:bodyPr/>
          <a:lstStyle/>
          <a:p>
            <a:pPr>
              <a:defRPr/>
            </a:pPr>
            <a:r>
              <a:rPr kumimoji="1" lang="zh-CN" altLang="en-US" b="1" dirty="0">
                <a:solidFill>
                  <a:srgbClr val="FF0000"/>
                </a:solidFill>
              </a:rPr>
              <a:t>池对象的生命周期控制</a:t>
            </a:r>
            <a:endParaRPr kumimoji="1" lang="zh-CN" altLang="en-US" b="1" dirty="0">
              <a:solidFill>
                <a:srgbClr val="FF0000"/>
              </a:solidFill>
            </a:endParaRPr>
          </a:p>
          <a:p>
            <a:pPr>
              <a:defRPr/>
            </a:pPr>
            <a:r>
              <a:rPr kumimoji="1" lang="en-US" altLang="zh-CN" sz="2400" dirty="0"/>
              <a:t>Commons Pool</a:t>
            </a:r>
            <a:r>
              <a:rPr kumimoji="1" lang="zh-CN" altLang="en-US" sz="2400" dirty="0"/>
              <a:t>通过</a:t>
            </a:r>
            <a:r>
              <a:rPr kumimoji="1" lang="en-US" altLang="zh-CN" sz="2400" dirty="0" err="1"/>
              <a:t>PooledObjectFactory</a:t>
            </a:r>
            <a:r>
              <a:rPr kumimoji="1" lang="en-US" altLang="zh-CN" sz="2400" dirty="0"/>
              <a:t>&lt;T&gt;</a:t>
            </a:r>
            <a:r>
              <a:rPr kumimoji="1" lang="zh-CN" altLang="en-US" sz="2400" dirty="0"/>
              <a:t>接口对对象生命周期进行控制。该接口有如下方法：</a:t>
            </a:r>
            <a:endParaRPr kumimoji="1" lang="zh-CN" altLang="en-US" sz="2400" dirty="0"/>
          </a:p>
          <a:p>
            <a:pPr marL="714375">
              <a:buFont typeface="Wingdings" panose="05000000000000000000" pitchFamily="2" charset="2"/>
              <a:buChar char="ü"/>
              <a:defRPr/>
            </a:pPr>
            <a:r>
              <a:rPr kumimoji="1" lang="en-US" altLang="zh-CN" sz="2400" dirty="0" err="1"/>
              <a:t>makeObject</a:t>
            </a:r>
            <a:r>
              <a:rPr kumimoji="1" lang="zh-CN" altLang="en-US" sz="2400" dirty="0"/>
              <a:t>：创建对象</a:t>
            </a:r>
            <a:endParaRPr kumimoji="1" lang="zh-CN" altLang="en-US" sz="2400" dirty="0"/>
          </a:p>
          <a:p>
            <a:pPr marL="714375">
              <a:buFont typeface="Wingdings" panose="05000000000000000000" pitchFamily="2" charset="2"/>
              <a:buChar char="ü"/>
              <a:defRPr/>
            </a:pPr>
            <a:r>
              <a:rPr kumimoji="1" lang="en-US" altLang="zh-CN" sz="2400" dirty="0" err="1"/>
              <a:t>destroyObject</a:t>
            </a:r>
            <a:r>
              <a:rPr kumimoji="1" lang="zh-CN" altLang="en-US" sz="2400" dirty="0"/>
              <a:t>：销毁对象</a:t>
            </a:r>
            <a:endParaRPr kumimoji="1" lang="zh-CN" altLang="en-US" sz="2400" dirty="0"/>
          </a:p>
          <a:p>
            <a:pPr marL="714375">
              <a:buFont typeface="Wingdings" panose="05000000000000000000" pitchFamily="2" charset="2"/>
              <a:buChar char="ü"/>
              <a:defRPr/>
            </a:pPr>
            <a:r>
              <a:rPr kumimoji="1" lang="en-US" altLang="zh-CN" sz="2400" dirty="0" err="1"/>
              <a:t>validateObject</a:t>
            </a:r>
            <a:r>
              <a:rPr kumimoji="1" lang="zh-CN" altLang="en-US" sz="2400" dirty="0"/>
              <a:t>：校验对象</a:t>
            </a:r>
            <a:endParaRPr kumimoji="1" lang="zh-CN" altLang="en-US" sz="2400" dirty="0"/>
          </a:p>
          <a:p>
            <a:pPr marL="714375">
              <a:buFont typeface="Wingdings" panose="05000000000000000000" pitchFamily="2" charset="2"/>
              <a:buChar char="ü"/>
              <a:defRPr/>
            </a:pPr>
            <a:r>
              <a:rPr kumimoji="1" lang="en-US" altLang="zh-CN" sz="2400" dirty="0" err="1"/>
              <a:t>activateObject</a:t>
            </a:r>
            <a:r>
              <a:rPr kumimoji="1" lang="zh-CN" altLang="en-US" sz="2400" dirty="0"/>
              <a:t>：重新初始化对象</a:t>
            </a:r>
            <a:endParaRPr kumimoji="1" lang="zh-CN" altLang="en-US" sz="2400" dirty="0"/>
          </a:p>
          <a:p>
            <a:pPr marL="714375">
              <a:buFont typeface="Wingdings" panose="05000000000000000000" pitchFamily="2" charset="2"/>
              <a:buChar char="ü"/>
              <a:defRPr/>
            </a:pPr>
            <a:r>
              <a:rPr kumimoji="1" lang="en-US" altLang="zh-CN" sz="2400" dirty="0" err="1"/>
              <a:t>passivateObject</a:t>
            </a:r>
            <a:r>
              <a:rPr kumimoji="1" lang="zh-CN" altLang="en-US" sz="2400" dirty="0"/>
              <a:t>：反初始化对象</a:t>
            </a:r>
            <a:endParaRPr kumimoji="1" lang="en-US" altLang="zh-CN" sz="2400" dirty="0"/>
          </a:p>
          <a:p>
            <a:pPr>
              <a:defRPr/>
            </a:pPr>
            <a:endParaRPr kumimoji="1" lang="zh-CN" altLang="en-US" sz="2400" dirty="0"/>
          </a:p>
          <a:p>
            <a:pPr>
              <a:defRPr/>
            </a:pPr>
            <a:r>
              <a:rPr kumimoji="1" lang="zh-CN" altLang="en-US" sz="2400" dirty="0"/>
              <a:t>需要注意，池对象必须经过创建（</a:t>
            </a:r>
            <a:r>
              <a:rPr kumimoji="1" lang="en-US" altLang="zh-CN" sz="2400" dirty="0" err="1"/>
              <a:t>makeObject</a:t>
            </a:r>
            <a:r>
              <a:rPr kumimoji="1" lang="zh-CN" altLang="en-US" sz="2400" dirty="0"/>
              <a:t>）和初始化过程（</a:t>
            </a:r>
            <a:r>
              <a:rPr kumimoji="1" lang="en-US" altLang="zh-CN" sz="2400" dirty="0" err="1"/>
              <a:t>activateObject</a:t>
            </a:r>
            <a:r>
              <a:rPr kumimoji="1" lang="zh-CN" altLang="en-US" sz="2400" dirty="0"/>
              <a:t>）后才能够被使用。</a:t>
            </a: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Commons Pool</a:t>
            </a:r>
            <a:r>
              <a:rPr kumimoji="1" lang="zh-CN" altLang="en-US" dirty="0"/>
              <a:t>的实现原理</a:t>
            </a:r>
            <a:endParaRPr kumimoji="1" lang="zh-CN" altLang="en-US" dirty="0"/>
          </a:p>
        </p:txBody>
      </p:sp>
      <p:sp>
        <p:nvSpPr>
          <p:cNvPr id="3" name="内容占位符 2"/>
          <p:cNvSpPr>
            <a:spLocks noGrp="1"/>
          </p:cNvSpPr>
          <p:nvPr>
            <p:ph idx="1"/>
          </p:nvPr>
        </p:nvSpPr>
        <p:spPr>
          <a:xfrm>
            <a:off x="431801" y="1203784"/>
            <a:ext cx="8331199" cy="4142916"/>
          </a:xfrm>
        </p:spPr>
        <p:txBody>
          <a:bodyPr/>
          <a:lstStyle/>
          <a:p>
            <a:pPr>
              <a:defRPr/>
            </a:pPr>
            <a:r>
              <a:rPr kumimoji="1" lang="zh-CN" altLang="en-US" b="1" dirty="0">
                <a:solidFill>
                  <a:srgbClr val="FF0000"/>
                </a:solidFill>
              </a:rPr>
              <a:t>池对象组织结构</a:t>
            </a:r>
            <a:endParaRPr kumimoji="1" lang="en-US" altLang="zh-CN" b="1" dirty="0">
              <a:solidFill>
                <a:srgbClr val="FF0000"/>
              </a:solidFill>
            </a:endParaRPr>
          </a:p>
          <a:p>
            <a:pPr>
              <a:defRPr/>
            </a:pPr>
            <a:r>
              <a:rPr kumimoji="1" lang="zh-CN" altLang="en-US" sz="2400" dirty="0"/>
              <a:t>池中的对象具备一定的组织结构。</a:t>
            </a:r>
            <a:r>
              <a:rPr kumimoji="1" lang="en-US" altLang="zh-CN" sz="2400" dirty="0"/>
              <a:t>Commons Pool</a:t>
            </a:r>
            <a:r>
              <a:rPr kumimoji="1" lang="zh-CN" altLang="en-US" sz="2400" dirty="0"/>
              <a:t>提供了两种组织结构：有界阻塞双端队列</a:t>
            </a:r>
            <a:r>
              <a:rPr kumimoji="1" lang="en-US" altLang="zh-CN" sz="2400" dirty="0"/>
              <a:t>(</a:t>
            </a:r>
            <a:r>
              <a:rPr kumimoji="1" lang="en-US" altLang="zh-CN" sz="2400" dirty="0" err="1"/>
              <a:t>LinkedBlockingDeque</a:t>
            </a:r>
            <a:r>
              <a:rPr kumimoji="1" lang="en-US" altLang="zh-CN" sz="2400" dirty="0"/>
              <a:t>)</a:t>
            </a:r>
            <a:r>
              <a:rPr kumimoji="1" lang="zh-CN" altLang="en-US" sz="2400" dirty="0"/>
              <a:t>和</a:t>
            </a:r>
            <a:r>
              <a:rPr kumimoji="1" lang="en-US" altLang="zh-CN" sz="2400" dirty="0"/>
              <a:t>key</a:t>
            </a:r>
            <a:r>
              <a:rPr kumimoji="1" lang="zh-CN" altLang="en-US" sz="2400" dirty="0"/>
              <a:t>桶。</a:t>
            </a:r>
            <a:endParaRPr kumimoji="1" lang="en-US" altLang="zh-CN" sz="2400" dirty="0"/>
          </a:p>
          <a:p>
            <a:pPr>
              <a:defRPr/>
            </a:pPr>
            <a:r>
              <a:rPr kumimoji="1" lang="en-US" altLang="zh-CN" sz="2400" u="sng" dirty="0" err="1">
                <a:solidFill>
                  <a:schemeClr val="bg1"/>
                </a:solidFill>
              </a:rPr>
              <a:t>LinkedBlockingDeque</a:t>
            </a:r>
            <a:r>
              <a:rPr kumimoji="1" lang="zh-CN" altLang="en-US" sz="2400" dirty="0"/>
              <a:t>是阻塞队列。在插入或者获取队列元素时，如果队列状态不允许该操作，可能会阻塞住该线程直到队列状态变更为允许操作。阻塞一般有两种情况，一种是插入元素时队列已满，另一种是读取元素时队列为空。</a:t>
            </a: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pic>
        <p:nvPicPr>
          <p:cNvPr id="1026" name="图片 6" descr="有界阻塞双端队列"/>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39752" y="5106092"/>
            <a:ext cx="4204475" cy="1015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Commons Pool</a:t>
            </a:r>
            <a:r>
              <a:rPr kumimoji="1" lang="zh-CN" altLang="en-US" dirty="0"/>
              <a:t>的实现原理</a:t>
            </a:r>
            <a:endParaRPr kumimoji="1" lang="zh-CN" altLang="en-US" dirty="0"/>
          </a:p>
        </p:txBody>
      </p:sp>
      <p:sp>
        <p:nvSpPr>
          <p:cNvPr id="3" name="内容占位符 2"/>
          <p:cNvSpPr>
            <a:spLocks noGrp="1"/>
          </p:cNvSpPr>
          <p:nvPr>
            <p:ph idx="1"/>
          </p:nvPr>
        </p:nvSpPr>
        <p:spPr>
          <a:xfrm>
            <a:off x="683567" y="1203784"/>
            <a:ext cx="8282633" cy="3305336"/>
          </a:xfrm>
        </p:spPr>
        <p:txBody>
          <a:bodyPr/>
          <a:lstStyle/>
          <a:p>
            <a:pPr>
              <a:defRPr/>
            </a:pPr>
            <a:r>
              <a:rPr kumimoji="1" lang="en-US" altLang="zh-CN" sz="2400" dirty="0"/>
              <a:t>Commons Pool</a:t>
            </a:r>
            <a:r>
              <a:rPr kumimoji="1" lang="zh-CN" altLang="en-US" sz="2400" dirty="0"/>
              <a:t>的另一种组织结构是</a:t>
            </a:r>
            <a:r>
              <a:rPr kumimoji="1" lang="en-US" altLang="zh-CN" sz="2400" u="sng" dirty="0">
                <a:solidFill>
                  <a:schemeClr val="bg1"/>
                </a:solidFill>
              </a:rPr>
              <a:t>key</a:t>
            </a:r>
            <a:r>
              <a:rPr kumimoji="1" lang="zh-CN" altLang="en-US" sz="2400" u="sng" dirty="0">
                <a:solidFill>
                  <a:schemeClr val="bg1"/>
                </a:solidFill>
              </a:rPr>
              <a:t>桶</a:t>
            </a:r>
            <a:r>
              <a:rPr kumimoji="1" lang="zh-CN" altLang="en-US" sz="2400" dirty="0"/>
              <a:t>。每一个</a:t>
            </a:r>
            <a:r>
              <a:rPr kumimoji="1" lang="en-US" altLang="zh-CN" sz="2400" dirty="0"/>
              <a:t>key</a:t>
            </a:r>
            <a:r>
              <a:rPr kumimoji="1" lang="zh-CN" altLang="en-US" sz="2400" dirty="0"/>
              <a:t>对应一个双端阻塞队列</a:t>
            </a:r>
            <a:r>
              <a:rPr kumimoji="1" lang="en-US" altLang="zh-CN" sz="2400" dirty="0" err="1"/>
              <a:t>ObjectDeque</a:t>
            </a:r>
            <a:r>
              <a:rPr kumimoji="1" lang="zh-CN" altLang="en-US" sz="2400" dirty="0"/>
              <a:t>。</a:t>
            </a:r>
            <a:r>
              <a:rPr kumimoji="1" lang="en-US" altLang="zh-CN" sz="2400" dirty="0" err="1"/>
              <a:t>ObjectDeque</a:t>
            </a:r>
            <a:r>
              <a:rPr kumimoji="1" lang="zh-CN" altLang="en-US" sz="2400" dirty="0"/>
              <a:t>实际上就是包装了的</a:t>
            </a:r>
            <a:r>
              <a:rPr kumimoji="1" lang="en-US" altLang="zh-CN" sz="2400" dirty="0" err="1"/>
              <a:t>LinkedBlockingDeque</a:t>
            </a:r>
            <a:r>
              <a:rPr kumimoji="1" lang="zh-CN" altLang="en-US" sz="2400" dirty="0"/>
              <a:t>，采用这种结构能够对池对象进行一定的划分，从而更加灵活地使用对象池。</a:t>
            </a:r>
            <a:endParaRPr kumimoji="1" lang="en-US" altLang="zh-CN" sz="2400" dirty="0"/>
          </a:p>
          <a:p>
            <a:pPr>
              <a:defRPr/>
            </a:pPr>
            <a:r>
              <a:rPr kumimoji="1" lang="en-US" altLang="zh-CN" sz="2400" dirty="0"/>
              <a:t>Commons Pool</a:t>
            </a:r>
            <a:r>
              <a:rPr kumimoji="1" lang="zh-CN" altLang="en-US" sz="2400" dirty="0"/>
              <a:t>采用</a:t>
            </a:r>
            <a:r>
              <a:rPr kumimoji="1" lang="en-US" altLang="zh-CN" sz="2400" dirty="0" err="1"/>
              <a:t>KeyedObjectPool</a:t>
            </a:r>
            <a:r>
              <a:rPr kumimoji="1" lang="en-US" altLang="zh-CN" sz="2400" dirty="0"/>
              <a:t>&lt;K,V&gt;</a:t>
            </a:r>
            <a:r>
              <a:rPr kumimoji="1" lang="zh-CN" altLang="en-US" sz="2400" dirty="0"/>
              <a:t>表示采用这种数据结构的对象池。当对象取出和返还时，都需要指定对应的</a:t>
            </a:r>
            <a:r>
              <a:rPr kumimoji="1" lang="en-US" altLang="zh-CN" sz="2400" dirty="0"/>
              <a:t>key</a:t>
            </a:r>
            <a:r>
              <a:rPr kumimoji="1" lang="zh-CN" altLang="en-US" sz="2400" dirty="0"/>
              <a:t>空间。</a:t>
            </a: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9442" y="4509120"/>
            <a:ext cx="8257838" cy="142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Commons Pool</a:t>
            </a:r>
            <a:r>
              <a:rPr kumimoji="1" lang="zh-CN" altLang="en-US" dirty="0"/>
              <a:t>的实现原理</a:t>
            </a:r>
            <a:endParaRPr kumimoji="1" lang="zh-CN" altLang="en-US" dirty="0"/>
          </a:p>
        </p:txBody>
      </p:sp>
      <p:sp>
        <p:nvSpPr>
          <p:cNvPr id="3" name="内容占位符 2"/>
          <p:cNvSpPr>
            <a:spLocks noGrp="1"/>
          </p:cNvSpPr>
          <p:nvPr>
            <p:ph idx="1"/>
          </p:nvPr>
        </p:nvSpPr>
        <p:spPr>
          <a:xfrm>
            <a:off x="659285" y="1203784"/>
            <a:ext cx="8079432" cy="4968416"/>
          </a:xfrm>
        </p:spPr>
        <p:txBody>
          <a:bodyPr/>
          <a:lstStyle/>
          <a:p>
            <a:pPr>
              <a:defRPr/>
            </a:pPr>
            <a:r>
              <a:rPr kumimoji="1" lang="zh-CN" altLang="en-US" b="1" dirty="0">
                <a:solidFill>
                  <a:srgbClr val="FF0000"/>
                </a:solidFill>
              </a:rPr>
              <a:t>对象池的放逐与驱逐</a:t>
            </a:r>
            <a:endParaRPr kumimoji="1" lang="en-US" altLang="zh-CN" b="1" dirty="0">
              <a:solidFill>
                <a:srgbClr val="FF0000"/>
              </a:solidFill>
            </a:endParaRPr>
          </a:p>
          <a:p>
            <a:pPr>
              <a:defRPr/>
            </a:pPr>
            <a:r>
              <a:rPr kumimoji="1" lang="zh-CN" altLang="en-US" sz="2400" dirty="0"/>
              <a:t>驱逐</a:t>
            </a:r>
            <a:r>
              <a:rPr kumimoji="1" lang="en-US" altLang="zh-CN" sz="2400" dirty="0"/>
              <a:t>(eviction)</a:t>
            </a:r>
            <a:r>
              <a:rPr kumimoji="1" lang="zh-CN" altLang="en-US" sz="2400" dirty="0"/>
              <a:t>和放逐</a:t>
            </a:r>
            <a:r>
              <a:rPr kumimoji="1" lang="en-US" altLang="zh-CN" sz="2400" dirty="0"/>
              <a:t>(abandon)</a:t>
            </a:r>
            <a:r>
              <a:rPr kumimoji="1" lang="zh-CN" altLang="en-US" sz="2400" dirty="0"/>
              <a:t>这两个概念是对象池设计的核心。</a:t>
            </a:r>
            <a:r>
              <a:rPr kumimoji="1" lang="en-US" altLang="zh-CN" sz="2400" u="sng" dirty="0">
                <a:solidFill>
                  <a:schemeClr val="bg1"/>
                </a:solidFill>
              </a:rPr>
              <a:t>EVICTION</a:t>
            </a:r>
            <a:r>
              <a:rPr kumimoji="1" lang="zh-CN" altLang="en-US" sz="2400" u="sng" dirty="0">
                <a:solidFill>
                  <a:schemeClr val="bg1"/>
                </a:solidFill>
              </a:rPr>
              <a:t>（驱逐）</a:t>
            </a:r>
            <a:r>
              <a:rPr kumimoji="1" lang="zh-CN" altLang="en-US" sz="2400" dirty="0"/>
              <a:t>指的是空闲对象超时销毁，</a:t>
            </a:r>
            <a:r>
              <a:rPr kumimoji="1" lang="en-US" altLang="zh-CN" sz="2400" u="sng" dirty="0">
                <a:solidFill>
                  <a:schemeClr val="bg1"/>
                </a:solidFill>
              </a:rPr>
              <a:t>ABANDONED</a:t>
            </a:r>
            <a:r>
              <a:rPr kumimoji="1" lang="zh-CN" altLang="en-US" sz="2400" u="sng" dirty="0">
                <a:solidFill>
                  <a:schemeClr val="bg1"/>
                </a:solidFill>
              </a:rPr>
              <a:t>（放逐）</a:t>
            </a:r>
            <a:r>
              <a:rPr kumimoji="1" lang="zh-CN" altLang="en-US" sz="2400" dirty="0"/>
              <a:t>指的是不在对象池中的对象超时流放。</a:t>
            </a:r>
            <a:endParaRPr kumimoji="1" lang="zh-CN" altLang="en-US" sz="2400" dirty="0"/>
          </a:p>
          <a:p>
            <a:pPr>
              <a:defRPr/>
            </a:pPr>
            <a:r>
              <a:rPr kumimoji="1" lang="zh-CN" altLang="en-US" sz="2400" dirty="0"/>
              <a:t>对象池的一个重要的特性是伸缩性，即对象池能够根据空闲对象的数量（通过</a:t>
            </a:r>
            <a:r>
              <a:rPr kumimoji="1" lang="en-US" altLang="zh-CN" sz="2400" dirty="0" err="1"/>
              <a:t>maxIdle</a:t>
            </a:r>
            <a:r>
              <a:rPr kumimoji="1" lang="zh-CN" altLang="en-US" sz="2400" dirty="0"/>
              <a:t>和</a:t>
            </a:r>
            <a:r>
              <a:rPr kumimoji="1" lang="en-US" altLang="zh-CN" sz="2400" dirty="0" err="1"/>
              <a:t>minIdle</a:t>
            </a:r>
            <a:r>
              <a:rPr kumimoji="1" lang="zh-CN" altLang="en-US" sz="2400" dirty="0"/>
              <a:t>配置）自动进行调整，进而避免内存的浪费。自动伸缩是通过驱逐达到所需要达到的目标。在对象池内部，可以维护一个驱逐定时器</a:t>
            </a:r>
            <a:r>
              <a:rPr kumimoji="1" lang="en-US" altLang="zh-CN" sz="2400" dirty="0"/>
              <a:t>(</a:t>
            </a:r>
            <a:r>
              <a:rPr kumimoji="1" lang="en-US" altLang="zh-CN" sz="2400" dirty="0" err="1"/>
              <a:t>EvictionTimer</a:t>
            </a:r>
            <a:r>
              <a:rPr kumimoji="1" lang="en-US" altLang="zh-CN" sz="2400" dirty="0"/>
              <a:t>)</a:t>
            </a:r>
            <a:r>
              <a:rPr kumimoji="1" lang="zh-CN" altLang="en-US" sz="2400" dirty="0"/>
              <a:t>，每次达到驱逐时间后就选定一批对象进行驱逐测试。</a:t>
            </a: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Commons Pool</a:t>
            </a:r>
            <a:r>
              <a:rPr kumimoji="1" lang="zh-CN" altLang="en-US" dirty="0"/>
              <a:t>的实现原理</a:t>
            </a:r>
            <a:endParaRPr kumimoji="1" lang="zh-CN" altLang="en-US" dirty="0"/>
          </a:p>
        </p:txBody>
      </p:sp>
      <p:sp>
        <p:nvSpPr>
          <p:cNvPr id="3" name="内容占位符 2"/>
          <p:cNvSpPr>
            <a:spLocks noGrp="1"/>
          </p:cNvSpPr>
          <p:nvPr>
            <p:ph idx="1"/>
          </p:nvPr>
        </p:nvSpPr>
        <p:spPr>
          <a:xfrm>
            <a:off x="659285" y="1174891"/>
            <a:ext cx="8079432" cy="1080120"/>
          </a:xfrm>
        </p:spPr>
        <p:txBody>
          <a:bodyPr/>
          <a:lstStyle/>
          <a:p>
            <a:pPr>
              <a:defRPr/>
            </a:pPr>
            <a:r>
              <a:rPr kumimoji="1" lang="zh-CN" altLang="en-US" sz="2400" dirty="0"/>
              <a:t>驱逐测试可以采用策略模式，比如</a:t>
            </a:r>
            <a:r>
              <a:rPr kumimoji="1" lang="en-US" altLang="zh-CN" sz="2400" dirty="0"/>
              <a:t>Commons Pool</a:t>
            </a:r>
            <a:r>
              <a:rPr kumimoji="1" lang="zh-CN" altLang="en-US" sz="2400" dirty="0"/>
              <a:t>的</a:t>
            </a:r>
            <a:r>
              <a:rPr kumimoji="1" lang="en-US" altLang="zh-CN" sz="2400" dirty="0" err="1"/>
              <a:t>DefaultEvictionPolicy</a:t>
            </a:r>
            <a:r>
              <a:rPr kumimoji="1" lang="zh-CN" altLang="en-US" sz="2400" dirty="0"/>
              <a:t>，代码如下：</a:t>
            </a: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
        <p:nvSpPr>
          <p:cNvPr id="5" name="文本框 4"/>
          <p:cNvSpPr txBox="1"/>
          <p:nvPr/>
        </p:nvSpPr>
        <p:spPr>
          <a:xfrm>
            <a:off x="659285" y="2175214"/>
            <a:ext cx="8244408" cy="2585323"/>
          </a:xfrm>
          <a:prstGeom prst="rect">
            <a:avLst/>
          </a:prstGeom>
          <a:noFill/>
          <a:ln>
            <a:solidFill>
              <a:srgbClr val="000000"/>
            </a:solidFill>
          </a:ln>
        </p:spPr>
        <p:txBody>
          <a:bodyPr wrap="square" rtlCol="0">
            <a:spAutoFit/>
          </a:bodyPr>
          <a:lstStyle/>
          <a:p>
            <a:pPr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@Override</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public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boolean</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evict(</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EvictionConfig</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config,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PooledObject</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&lt;T&gt;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underTest</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int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idleCount</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if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config.getIdleSoftEvictTime</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&lt;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underTest.getIdleTimeMillis</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&amp;&amp;</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config.getMinIdle</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&lt;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idleCount</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config.getIdleEvictTime</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&lt;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underTest.getIdleTimeMillis</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return true;</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根据驱逐定时器检测符合驱逐条件的对象</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return false;</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a:t>
            </a:r>
            <a:endParaRPr lang="zh-CN" altLang="en-US" dirty="0">
              <a:solidFill>
                <a:srgbClr val="000000"/>
              </a:solidFill>
            </a:endParaRPr>
          </a:p>
        </p:txBody>
      </p:sp>
      <p:sp>
        <p:nvSpPr>
          <p:cNvPr id="6" name="内容占位符 2"/>
          <p:cNvSpPr txBox="1"/>
          <p:nvPr/>
        </p:nvSpPr>
        <p:spPr bwMode="auto">
          <a:xfrm>
            <a:off x="652397" y="4774232"/>
            <a:ext cx="8079432" cy="1397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2075" tIns="46038" rIns="92075" bIns="46038" numCol="1" anchor="t" anchorCtr="0" compatLnSpc="1"/>
          <a:lstStyle>
            <a:lvl1pPr marL="342900" indent="-342900" algn="l" rtl="0" eaLnBrk="0" fontAlgn="base" hangingPunct="0">
              <a:lnSpc>
                <a:spcPct val="120000"/>
              </a:lnSpc>
              <a:spcBef>
                <a:spcPct val="0"/>
              </a:spcBef>
              <a:spcAft>
                <a:spcPct val="0"/>
              </a:spcAft>
              <a:buClr>
                <a:schemeClr val="accent2"/>
              </a:buClr>
              <a:buSzPct val="75000"/>
              <a:buFont typeface="Wingdings" panose="05000000000000000000" pitchFamily="2" charset="2"/>
              <a:buChar char="Ø"/>
              <a:defRPr sz="2800" kern="1200">
                <a:solidFill>
                  <a:srgbClr val="000000"/>
                </a:solidFill>
                <a:latin typeface="+mn-lt"/>
                <a:ea typeface="+mn-ea"/>
                <a:cs typeface="+mn-cs"/>
              </a:defRPr>
            </a:lvl1pPr>
            <a:lvl2pPr marL="742950" indent="-285750" algn="l" rtl="0" eaLnBrk="0" fontAlgn="base" hangingPunct="0">
              <a:lnSpc>
                <a:spcPct val="120000"/>
              </a:lnSpc>
              <a:spcBef>
                <a:spcPct val="0"/>
              </a:spcBef>
              <a:spcAft>
                <a:spcPct val="0"/>
              </a:spcAft>
              <a:buClr>
                <a:schemeClr val="accent6"/>
              </a:buClr>
              <a:buFont typeface="Wingdings" panose="05000000000000000000" pitchFamily="2" charset="2"/>
              <a:buChar char="ü"/>
              <a:defRPr sz="2400" kern="1200">
                <a:solidFill>
                  <a:srgbClr val="000000"/>
                </a:solidFill>
                <a:latin typeface="+mn-lt"/>
                <a:ea typeface="+mn-ea"/>
                <a:cs typeface="+mn-cs"/>
              </a:defRPr>
            </a:lvl2pPr>
            <a:lvl3pPr marL="1143000" indent="-228600" algn="l" rtl="0" eaLnBrk="0" fontAlgn="base" hangingPunct="0">
              <a:lnSpc>
                <a:spcPct val="120000"/>
              </a:lnSpc>
              <a:spcBef>
                <a:spcPct val="0"/>
              </a:spcBef>
              <a:spcAft>
                <a:spcPct val="0"/>
              </a:spcAft>
              <a:buClr>
                <a:schemeClr val="accent6"/>
              </a:buClr>
              <a:buFont typeface="Wingdings" panose="05000000000000000000" pitchFamily="2" charset="2"/>
              <a:buChar char="ü"/>
              <a:defRPr sz="2000" kern="1200">
                <a:solidFill>
                  <a:srgbClr val="000000"/>
                </a:solidFill>
                <a:latin typeface="+mn-lt"/>
                <a:ea typeface="+mn-ea"/>
                <a:cs typeface="+mn-cs"/>
              </a:defRPr>
            </a:lvl3pPr>
            <a:lvl4pPr marL="1600200" indent="-228600" algn="l" rtl="0" eaLnBrk="0" fontAlgn="base" hangingPunct="0">
              <a:lnSpc>
                <a:spcPct val="120000"/>
              </a:lnSpc>
              <a:spcBef>
                <a:spcPct val="0"/>
              </a:spcBef>
              <a:spcAft>
                <a:spcPct val="0"/>
              </a:spcAft>
              <a:buClr>
                <a:schemeClr val="accent2"/>
              </a:buClr>
              <a:buSzPct val="65000"/>
              <a:buFont typeface="Wingdings" panose="05000000000000000000" pitchFamily="2" charset="2"/>
              <a:buChar char="Ø"/>
              <a:defRPr sz="2000" kern="1200">
                <a:solidFill>
                  <a:srgbClr val="000000"/>
                </a:solidFill>
                <a:latin typeface="+mn-lt"/>
                <a:ea typeface="+mn-ea"/>
                <a:cs typeface="+mn-cs"/>
              </a:defRPr>
            </a:lvl4pPr>
            <a:lvl5pPr marL="2057400" indent="-228600" algn="l" rtl="0" eaLnBrk="0" fontAlgn="base" hangingPunct="0">
              <a:lnSpc>
                <a:spcPct val="120000"/>
              </a:lnSpc>
              <a:spcBef>
                <a:spcPct val="0"/>
              </a:spcBef>
              <a:spcAft>
                <a:spcPct val="0"/>
              </a:spcAft>
              <a:buClr>
                <a:schemeClr val="tx1"/>
              </a:buClr>
              <a:buFont typeface="Wingdings" panose="05000000000000000000" pitchFamily="2" charset="2"/>
              <a:buChar char="Ø"/>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a:defRPr/>
            </a:pPr>
            <a:r>
              <a:rPr kumimoji="1" lang="zh-CN" altLang="en-US" sz="2400" dirty="0"/>
              <a:t>符合驱逐条件的对象将会被对象池驱逐出空闲空间，并丢弃到</a:t>
            </a:r>
            <a:r>
              <a:rPr kumimoji="1" lang="en-US" altLang="zh-CN" sz="2400" dirty="0"/>
              <a:t>invalid</a:t>
            </a:r>
            <a:r>
              <a:rPr kumimoji="1" lang="zh-CN" altLang="en-US" sz="2400" dirty="0"/>
              <a:t>空间。之后对象池还需要保证内部空闲对象数量需要至少达到</a:t>
            </a:r>
            <a:r>
              <a:rPr kumimoji="1" lang="en-US" altLang="zh-CN" sz="2400" dirty="0" err="1"/>
              <a:t>minIdle</a:t>
            </a:r>
            <a:r>
              <a:rPr kumimoji="1" lang="zh-CN" altLang="en-US" sz="2400" dirty="0"/>
              <a:t>的控制要求。</a:t>
            </a:r>
            <a:endParaRPr kumimoji="1" lang="zh-CN" alt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panose="02010600030101010101" pitchFamily="2" charset="-122"/>
              </a:rPr>
              <a:t>大纲</a:t>
            </a:r>
            <a:endParaRPr lang="zh-CN" altLang="en-US" b="0" dirty="0">
              <a:ea typeface="宋体" panose="02010600030101010101" pitchFamily="2" charset="-122"/>
            </a:endParaRPr>
          </a:p>
        </p:txBody>
      </p:sp>
      <p:sp>
        <p:nvSpPr>
          <p:cNvPr id="344067" name="Rectangle 3"/>
          <p:cNvSpPr>
            <a:spLocks noGrp="1" noChangeArrowheads="1"/>
          </p:cNvSpPr>
          <p:nvPr>
            <p:ph type="body" idx="1"/>
          </p:nvPr>
        </p:nvSpPr>
        <p:spPr>
          <a:xfrm>
            <a:off x="884808" y="1268769"/>
            <a:ext cx="8367712" cy="4522432"/>
          </a:xfrm>
        </p:spPr>
        <p:txBody>
          <a:bodyPr/>
          <a:lstStyle/>
          <a:p>
            <a:pPr>
              <a:lnSpc>
                <a:spcPct val="150000"/>
              </a:lnSpc>
              <a:defRPr/>
            </a:pPr>
            <a:r>
              <a:rPr lang="zh-CN" altLang="en-US" sz="2400" b="1" dirty="0">
                <a:solidFill>
                  <a:srgbClr val="FF0000"/>
                </a:solidFill>
                <a:ea typeface="宋体" panose="02010600030101010101" pitchFamily="2" charset="-122"/>
              </a:rPr>
              <a:t>资源池技术概述</a:t>
            </a:r>
            <a:endParaRPr lang="en-US" altLang="zh-CN" sz="2400" b="1" dirty="0">
              <a:solidFill>
                <a:srgbClr val="FF0000"/>
              </a:solidFill>
              <a:ea typeface="宋体" panose="02010600030101010101" pitchFamily="2" charset="-122"/>
            </a:endParaRPr>
          </a:p>
          <a:p>
            <a:pPr>
              <a:lnSpc>
                <a:spcPct val="150000"/>
              </a:lnSpc>
              <a:defRPr/>
            </a:pPr>
            <a:r>
              <a:rPr lang="zh-CN" altLang="en-US" sz="2400" b="1" dirty="0">
                <a:ea typeface="宋体" panose="02010600030101010101" pitchFamily="2" charset="-122"/>
              </a:rPr>
              <a:t>对象池技术</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数据库连接池技术</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线程池技术</a:t>
            </a:r>
            <a:endParaRPr lang="en-US" altLang="zh-CN" sz="2400" b="1" dirty="0">
              <a:ea typeface="宋体" panose="02010600030101010101" pitchFamily="2" charset="-122"/>
            </a:endParaRPr>
          </a:p>
          <a:p>
            <a:pPr>
              <a:lnSpc>
                <a:spcPct val="150000"/>
              </a:lnSpc>
              <a:defRPr/>
            </a:pP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负载均衡技术概述</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典型负载均衡技术</a:t>
            </a:r>
            <a:endParaRPr lang="zh-CN" altLang="en-US" sz="2400" b="1" dirty="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Commons Pool</a:t>
            </a:r>
            <a:r>
              <a:rPr kumimoji="1" lang="zh-CN" altLang="en-US" dirty="0"/>
              <a:t>的实现原理</a:t>
            </a:r>
            <a:endParaRPr kumimoji="1" lang="zh-CN" altLang="en-US" dirty="0"/>
          </a:p>
        </p:txBody>
      </p:sp>
      <p:sp>
        <p:nvSpPr>
          <p:cNvPr id="3" name="内容占位符 2"/>
          <p:cNvSpPr>
            <a:spLocks noGrp="1"/>
          </p:cNvSpPr>
          <p:nvPr>
            <p:ph idx="1"/>
          </p:nvPr>
        </p:nvSpPr>
        <p:spPr>
          <a:xfrm>
            <a:off x="683568" y="1340768"/>
            <a:ext cx="8079432" cy="4450432"/>
          </a:xfrm>
        </p:spPr>
        <p:txBody>
          <a:bodyPr/>
          <a:lstStyle/>
          <a:p>
            <a:pPr>
              <a:defRPr/>
            </a:pPr>
            <a:r>
              <a:rPr kumimoji="1" lang="zh-CN" altLang="en-US" sz="2400" dirty="0"/>
              <a:t>出借时间太长（由</a:t>
            </a:r>
            <a:r>
              <a:rPr kumimoji="1" lang="en-US" altLang="zh-CN" sz="2400" dirty="0" err="1"/>
              <a:t>removeAbandonedTimeout</a:t>
            </a:r>
            <a:r>
              <a:rPr kumimoji="1" lang="zh-CN" altLang="en-US" sz="2400" dirty="0"/>
              <a:t>控制）的对象被称作流浪对象，被放逐的对象被搁置到</a:t>
            </a:r>
            <a:r>
              <a:rPr kumimoji="1" lang="en-US" altLang="zh-CN" sz="2400" dirty="0"/>
              <a:t>abandon</a:t>
            </a:r>
            <a:r>
              <a:rPr kumimoji="1" lang="zh-CN" altLang="en-US" sz="2400" dirty="0"/>
              <a:t>空间，不允许再次回归到对象池中，进而进入</a:t>
            </a:r>
            <a:r>
              <a:rPr kumimoji="1" lang="en-US" altLang="zh-CN" sz="2400" dirty="0"/>
              <a:t>invalid</a:t>
            </a:r>
            <a:r>
              <a:rPr kumimoji="1" lang="zh-CN" altLang="en-US" sz="2400" dirty="0"/>
              <a:t>空间被清理。放逐由</a:t>
            </a:r>
            <a:r>
              <a:rPr kumimoji="1" lang="en-US" altLang="zh-CN" sz="2400" dirty="0" err="1"/>
              <a:t>removeAbandoned</a:t>
            </a:r>
            <a:r>
              <a:rPr kumimoji="1" lang="en-US" altLang="zh-CN" sz="2400" dirty="0"/>
              <a:t>()</a:t>
            </a:r>
            <a:r>
              <a:rPr kumimoji="1" lang="zh-CN" altLang="en-US" sz="2400" dirty="0"/>
              <a:t>方法实现，分为标记过程和放逐过程。</a:t>
            </a: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Commons Pool</a:t>
            </a:r>
            <a:r>
              <a:rPr kumimoji="1" lang="zh-CN" altLang="en-US" dirty="0"/>
              <a:t>的实现原理</a:t>
            </a:r>
            <a:endParaRPr kumimoji="1" lang="zh-CN" altLang="en-US" dirty="0"/>
          </a:p>
        </p:txBody>
      </p:sp>
      <p:sp>
        <p:nvSpPr>
          <p:cNvPr id="3" name="内容占位符 2"/>
          <p:cNvSpPr>
            <a:spLocks noGrp="1"/>
          </p:cNvSpPr>
          <p:nvPr>
            <p:ph idx="1"/>
          </p:nvPr>
        </p:nvSpPr>
        <p:spPr>
          <a:xfrm>
            <a:off x="539552" y="1340768"/>
            <a:ext cx="8223448" cy="4450432"/>
          </a:xfrm>
        </p:spPr>
        <p:txBody>
          <a:bodyPr/>
          <a:lstStyle/>
          <a:p>
            <a:pPr>
              <a:defRPr/>
            </a:pPr>
            <a:r>
              <a:rPr kumimoji="1" lang="zh-CN" altLang="en-US" b="1" dirty="0">
                <a:solidFill>
                  <a:srgbClr val="FF0000"/>
                </a:solidFill>
              </a:rPr>
              <a:t>对象池的有效性探测</a:t>
            </a:r>
            <a:endParaRPr kumimoji="1" lang="en-US" altLang="zh-CN" b="1" dirty="0">
              <a:solidFill>
                <a:srgbClr val="FF0000"/>
              </a:solidFill>
            </a:endParaRPr>
          </a:p>
          <a:p>
            <a:pPr>
              <a:defRPr/>
            </a:pPr>
            <a:r>
              <a:rPr kumimoji="1" lang="zh-CN" altLang="en-US" sz="2400" dirty="0"/>
              <a:t>对象池提供了</a:t>
            </a:r>
            <a:r>
              <a:rPr kumimoji="1" lang="en-US" altLang="zh-CN" sz="2400" dirty="0" err="1"/>
              <a:t>testOnBorrow</a:t>
            </a:r>
            <a:r>
              <a:rPr kumimoji="1" lang="en-US" altLang="zh-CN" sz="2400" dirty="0"/>
              <a:t> </a:t>
            </a:r>
            <a:r>
              <a:rPr kumimoji="1" lang="zh-CN" altLang="en-US" sz="2400" dirty="0"/>
              <a:t>，</a:t>
            </a:r>
            <a:r>
              <a:rPr kumimoji="1" lang="en-US" altLang="zh-CN" sz="2400" dirty="0" err="1"/>
              <a:t>testOnCreate</a:t>
            </a:r>
            <a:r>
              <a:rPr kumimoji="1" lang="zh-CN" altLang="en-US" sz="2400" dirty="0"/>
              <a:t>，</a:t>
            </a:r>
            <a:r>
              <a:rPr kumimoji="1" lang="en-US" altLang="zh-CN" sz="2400" dirty="0" err="1"/>
              <a:t>testOnReturn</a:t>
            </a:r>
            <a:r>
              <a:rPr kumimoji="1" lang="zh-CN" altLang="en-US" sz="2400" dirty="0"/>
              <a:t>，</a:t>
            </a:r>
            <a:r>
              <a:rPr kumimoji="1" lang="en-US" altLang="zh-CN" sz="2400" dirty="0" err="1"/>
              <a:t>testWhileIdle</a:t>
            </a:r>
            <a:r>
              <a:rPr kumimoji="1" lang="zh-CN" altLang="en-US" sz="2400" dirty="0"/>
              <a:t>等有效性探测。可以在对象池的功能配置中进行配置。</a:t>
            </a:r>
            <a:endParaRPr kumimoji="1" lang="en-US" altLang="zh-CN" sz="2400" dirty="0"/>
          </a:p>
          <a:p>
            <a:pPr>
              <a:defRPr/>
            </a:pPr>
            <a:endParaRPr kumimoji="1" lang="en-US" altLang="zh-CN" sz="2400" dirty="0"/>
          </a:p>
          <a:p>
            <a:pPr marL="713105">
              <a:buFont typeface="Wingdings" panose="05000000000000000000" pitchFamily="2" charset="2"/>
              <a:buChar char="ü"/>
              <a:defRPr/>
            </a:pPr>
            <a:r>
              <a:rPr kumimoji="1" lang="en-US" altLang="zh-CN" sz="2000" dirty="0" err="1"/>
              <a:t>testWhileIdle</a:t>
            </a:r>
            <a:r>
              <a:rPr kumimoji="1" lang="zh-CN" altLang="en-US" sz="2000" dirty="0"/>
              <a:t>是当对象处于空闲状态的时候所进行的测试，当测试通过则继续留在对象池中；如果失效，则弃置到</a:t>
            </a:r>
            <a:r>
              <a:rPr kumimoji="1" lang="en-US" altLang="zh-CN" sz="2000" dirty="0"/>
              <a:t>invalid</a:t>
            </a:r>
            <a:r>
              <a:rPr kumimoji="1" lang="zh-CN" altLang="en-US" sz="2000" dirty="0"/>
              <a:t>空间。</a:t>
            </a:r>
            <a:endParaRPr kumimoji="1" lang="en-US" altLang="zh-CN" sz="2000" dirty="0"/>
          </a:p>
          <a:p>
            <a:pPr marL="713105">
              <a:buFont typeface="Wingdings" panose="05000000000000000000" pitchFamily="2" charset="2"/>
              <a:buChar char="ü"/>
              <a:defRPr/>
            </a:pPr>
            <a:endParaRPr kumimoji="1" lang="en-US" altLang="zh-CN" sz="2000" dirty="0"/>
          </a:p>
          <a:p>
            <a:pPr marL="713105">
              <a:buFont typeface="Wingdings" panose="05000000000000000000" pitchFamily="2" charset="2"/>
              <a:buChar char="ü"/>
              <a:defRPr/>
            </a:pPr>
            <a:r>
              <a:rPr kumimoji="1" lang="en-US" altLang="zh-CN" sz="2000" dirty="0" err="1"/>
              <a:t>testOnBorrow</a:t>
            </a:r>
            <a:r>
              <a:rPr kumimoji="1" lang="zh-CN" altLang="en-US" sz="2000" dirty="0"/>
              <a:t>就是当对象出借前进行测试。在测试之前需要调用</a:t>
            </a:r>
            <a:r>
              <a:rPr kumimoji="1" lang="en-US" altLang="zh-CN" sz="2000" dirty="0" err="1"/>
              <a:t>factory.activateObject</a:t>
            </a:r>
            <a:r>
              <a:rPr kumimoji="1" lang="en-US" altLang="zh-CN" sz="2000" dirty="0"/>
              <a:t>()</a:t>
            </a:r>
            <a:r>
              <a:rPr kumimoji="1" lang="zh-CN" altLang="en-US" sz="2000" dirty="0"/>
              <a:t>以激活对象，再调用</a:t>
            </a:r>
            <a:r>
              <a:rPr kumimoji="1" lang="en-US" altLang="zh-CN" sz="2000" dirty="0" err="1"/>
              <a:t>factory.validateObject</a:t>
            </a:r>
            <a:r>
              <a:rPr kumimoji="1" lang="en-US" altLang="zh-CN" sz="2000" dirty="0"/>
              <a:t>(p) </a:t>
            </a:r>
            <a:r>
              <a:rPr kumimoji="1" lang="zh-CN" altLang="en-US" sz="2000" dirty="0"/>
              <a:t>对准备出借的对象做有效性检查。</a:t>
            </a:r>
            <a:endParaRPr kumimoji="1" lang="zh-CN" altLang="en-US" sz="20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Commons Pool</a:t>
            </a:r>
            <a:r>
              <a:rPr kumimoji="1" lang="zh-CN" altLang="en-US" dirty="0"/>
              <a:t>的实现原理</a:t>
            </a:r>
            <a:endParaRPr kumimoji="1" lang="zh-CN" altLang="en-US" dirty="0"/>
          </a:p>
        </p:txBody>
      </p:sp>
      <p:sp>
        <p:nvSpPr>
          <p:cNvPr id="3" name="内容占位符 2"/>
          <p:cNvSpPr>
            <a:spLocks noGrp="1"/>
          </p:cNvSpPr>
          <p:nvPr>
            <p:ph idx="1"/>
          </p:nvPr>
        </p:nvSpPr>
        <p:spPr>
          <a:xfrm>
            <a:off x="683568" y="1340768"/>
            <a:ext cx="8079432" cy="4450432"/>
          </a:xfrm>
        </p:spPr>
        <p:txBody>
          <a:bodyPr/>
          <a:lstStyle/>
          <a:p>
            <a:pPr marL="713105">
              <a:buFont typeface="Wingdings" panose="05000000000000000000" pitchFamily="2" charset="2"/>
              <a:buChar char="ü"/>
              <a:defRPr/>
            </a:pPr>
            <a:r>
              <a:rPr kumimoji="1" lang="en-US" altLang="zh-CN" sz="2400" dirty="0" err="1"/>
              <a:t>testOnCreate</a:t>
            </a:r>
            <a:r>
              <a:rPr kumimoji="1" lang="zh-CN" altLang="en-US" sz="2400" dirty="0"/>
              <a:t>表示当对象创建之后，进行有效性测试。这并不适用于频繁创建和销毁对象的对象池，与</a:t>
            </a:r>
            <a:r>
              <a:rPr kumimoji="1" lang="en-US" altLang="zh-CN" sz="2400" dirty="0" err="1"/>
              <a:t>testOnBorrow</a:t>
            </a:r>
            <a:r>
              <a:rPr kumimoji="1" lang="zh-CN" altLang="en-US" sz="2400" dirty="0"/>
              <a:t>的行为类似。</a:t>
            </a:r>
            <a:endParaRPr kumimoji="1" lang="en-US" altLang="zh-CN" sz="2400" dirty="0"/>
          </a:p>
          <a:p>
            <a:pPr marL="713105">
              <a:buFont typeface="Wingdings" panose="05000000000000000000" pitchFamily="2" charset="2"/>
              <a:buChar char="ü"/>
              <a:defRPr/>
            </a:pPr>
            <a:endParaRPr kumimoji="1" lang="en-US" altLang="zh-CN" sz="2400" dirty="0"/>
          </a:p>
          <a:p>
            <a:pPr marL="713105">
              <a:buFont typeface="Wingdings" panose="05000000000000000000" pitchFamily="2" charset="2"/>
              <a:buChar char="ü"/>
              <a:defRPr/>
            </a:pPr>
            <a:r>
              <a:rPr kumimoji="1" lang="en-US" altLang="zh-CN" sz="2400" dirty="0" err="1"/>
              <a:t>testOnReturn</a:t>
            </a:r>
            <a:r>
              <a:rPr kumimoji="1" lang="zh-CN" altLang="en-US" sz="2400" dirty="0"/>
              <a:t>是在对象还回到对象池之前进行的测试。</a:t>
            </a: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a:t>对象池的应用场景</a:t>
            </a:r>
            <a:endParaRPr kumimoji="1" lang="zh-CN" altLang="en-US" dirty="0"/>
          </a:p>
        </p:txBody>
      </p:sp>
      <p:sp>
        <p:nvSpPr>
          <p:cNvPr id="3" name="内容占位符 2"/>
          <p:cNvSpPr>
            <a:spLocks noGrp="1"/>
          </p:cNvSpPr>
          <p:nvPr>
            <p:ph idx="1"/>
          </p:nvPr>
        </p:nvSpPr>
        <p:spPr>
          <a:xfrm>
            <a:off x="683568" y="1340768"/>
            <a:ext cx="8079432" cy="4450432"/>
          </a:xfrm>
        </p:spPr>
        <p:txBody>
          <a:bodyPr/>
          <a:lstStyle/>
          <a:p>
            <a:pPr marL="357505">
              <a:buFont typeface="Wingdings" panose="05000000000000000000" pitchFamily="2" charset="2"/>
              <a:buChar char="Ø"/>
              <a:defRPr/>
            </a:pPr>
            <a:r>
              <a:rPr kumimoji="1" lang="zh-CN" altLang="en-US" sz="2400" dirty="0"/>
              <a:t>在一些</a:t>
            </a:r>
            <a:r>
              <a:rPr kumimoji="1" lang="en-US" altLang="zh-CN" sz="2400" dirty="0"/>
              <a:t>CPU</a:t>
            </a:r>
            <a:r>
              <a:rPr kumimoji="1" lang="zh-CN" altLang="en-US" sz="2400" dirty="0"/>
              <a:t>性能不够强，内存较紧张，垃圾收集，内存抖动会造成比较大的影响的应用中，通过对象池可提高内存管理效率，提高系统的响应性。</a:t>
            </a:r>
            <a:endParaRPr kumimoji="1" lang="en-US" altLang="zh-CN" sz="2400" dirty="0"/>
          </a:p>
          <a:p>
            <a:pPr marL="357505">
              <a:buFont typeface="Wingdings" panose="05000000000000000000" pitchFamily="2" charset="2"/>
              <a:buChar char="Ø"/>
              <a:defRPr/>
            </a:pPr>
            <a:endParaRPr kumimoji="1" lang="en-US" altLang="zh-CN" sz="2400" dirty="0"/>
          </a:p>
          <a:p>
            <a:pPr marL="357505">
              <a:buFont typeface="Wingdings" panose="05000000000000000000" pitchFamily="2" charset="2"/>
              <a:buChar char="Ø"/>
              <a:defRPr/>
            </a:pPr>
            <a:r>
              <a:rPr kumimoji="1" lang="zh-CN" altLang="en-US" sz="2400" dirty="0"/>
              <a:t>对象池使用的使用场景包含两个方面：</a:t>
            </a:r>
            <a:endParaRPr kumimoji="1" lang="en-US" altLang="zh-CN" sz="2400" dirty="0"/>
          </a:p>
          <a:p>
            <a:pPr marL="713105">
              <a:buFont typeface="Wingdings" panose="05000000000000000000" pitchFamily="2" charset="2"/>
              <a:buChar char="ü"/>
              <a:defRPr/>
            </a:pPr>
            <a:r>
              <a:rPr kumimoji="1" lang="en-US" altLang="zh-CN" sz="2400" dirty="0"/>
              <a:t>1</a:t>
            </a:r>
            <a:r>
              <a:rPr kumimoji="1" lang="zh-CN" altLang="en-US" sz="2400" dirty="0"/>
              <a:t>）</a:t>
            </a:r>
            <a:r>
              <a:rPr kumimoji="1" lang="zh-CN" altLang="en-US" sz="2400" dirty="0">
                <a:solidFill>
                  <a:srgbClr val="FF0000"/>
                </a:solidFill>
              </a:rPr>
              <a:t>处理网络连接</a:t>
            </a:r>
            <a:r>
              <a:rPr kumimoji="1" lang="zh-CN" altLang="en-US" sz="2400" dirty="0"/>
              <a:t>，如一些</a:t>
            </a:r>
            <a:r>
              <a:rPr kumimoji="1" lang="en-US" altLang="zh-CN" sz="2400" dirty="0"/>
              <a:t>RPC</a:t>
            </a:r>
            <a:r>
              <a:rPr kumimoji="1" lang="zh-CN" altLang="en-US" sz="2400" dirty="0"/>
              <a:t>框架的缓存何数据库连接的缓存池等；</a:t>
            </a:r>
            <a:endParaRPr kumimoji="1" lang="en-US" altLang="zh-CN" sz="2400" dirty="0"/>
          </a:p>
          <a:p>
            <a:pPr marL="713105">
              <a:buFont typeface="Wingdings" panose="05000000000000000000" pitchFamily="2" charset="2"/>
              <a:buChar char="ü"/>
              <a:defRPr/>
            </a:pPr>
            <a:r>
              <a:rPr kumimoji="1" lang="en-US" altLang="zh-CN" sz="2400" dirty="0"/>
              <a:t>2</a:t>
            </a:r>
            <a:r>
              <a:rPr kumimoji="1" lang="zh-CN" altLang="en-US" sz="2400" dirty="0"/>
              <a:t>）</a:t>
            </a:r>
            <a:r>
              <a:rPr kumimoji="1" lang="zh-CN" altLang="en-US" sz="2400" dirty="0">
                <a:solidFill>
                  <a:srgbClr val="FF0000"/>
                </a:solidFill>
              </a:rPr>
              <a:t>创建成本高昂的对象</a:t>
            </a:r>
            <a:r>
              <a:rPr kumimoji="1" lang="zh-CN" altLang="en-US" sz="2400" dirty="0"/>
              <a:t>，如比较常见的线程池，字节数组池等。从这个角度看，数据库连接池和线程池是对象池的特例。</a:t>
            </a: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panose="02010600030101010101" pitchFamily="2" charset="-122"/>
              </a:rPr>
              <a:t>大纲</a:t>
            </a:r>
            <a:endParaRPr lang="zh-CN" altLang="en-US" b="0" dirty="0">
              <a:ea typeface="宋体" panose="02010600030101010101" pitchFamily="2" charset="-122"/>
            </a:endParaRPr>
          </a:p>
        </p:txBody>
      </p:sp>
      <p:sp>
        <p:nvSpPr>
          <p:cNvPr id="344067" name="Rectangle 3"/>
          <p:cNvSpPr>
            <a:spLocks noGrp="1" noChangeArrowheads="1"/>
          </p:cNvSpPr>
          <p:nvPr>
            <p:ph type="body" idx="1"/>
          </p:nvPr>
        </p:nvSpPr>
        <p:spPr>
          <a:xfrm>
            <a:off x="884808" y="1268769"/>
            <a:ext cx="8367712" cy="4522432"/>
          </a:xfrm>
        </p:spPr>
        <p:txBody>
          <a:bodyPr/>
          <a:lstStyle/>
          <a:p>
            <a:pPr>
              <a:lnSpc>
                <a:spcPct val="150000"/>
              </a:lnSpc>
              <a:defRPr/>
            </a:pPr>
            <a:r>
              <a:rPr lang="zh-CN" altLang="en-US" sz="2400" b="1" dirty="0">
                <a:ea typeface="宋体" panose="02010600030101010101" pitchFamily="2" charset="-122"/>
              </a:rPr>
              <a:t>资源池技术概述</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对象池技术</a:t>
            </a:r>
            <a:endParaRPr lang="en-US" altLang="zh-CN" sz="2400" b="1" dirty="0">
              <a:ea typeface="宋体" panose="02010600030101010101" pitchFamily="2" charset="-122"/>
            </a:endParaRPr>
          </a:p>
          <a:p>
            <a:pPr>
              <a:lnSpc>
                <a:spcPct val="150000"/>
              </a:lnSpc>
              <a:defRPr/>
            </a:pPr>
            <a:r>
              <a:rPr lang="zh-CN" altLang="en-US" sz="2400" b="1" dirty="0">
                <a:solidFill>
                  <a:srgbClr val="FF0000"/>
                </a:solidFill>
                <a:ea typeface="宋体" panose="02010600030101010101" pitchFamily="2" charset="-122"/>
              </a:rPr>
              <a:t>数据库连接池技术</a:t>
            </a:r>
            <a:endParaRPr lang="en-US" altLang="zh-CN" sz="2400" b="1" dirty="0">
              <a:solidFill>
                <a:srgbClr val="FF0000"/>
              </a:solidFill>
              <a:ea typeface="宋体" panose="02010600030101010101" pitchFamily="2" charset="-122"/>
            </a:endParaRPr>
          </a:p>
          <a:p>
            <a:pPr>
              <a:lnSpc>
                <a:spcPct val="150000"/>
              </a:lnSpc>
              <a:defRPr/>
            </a:pPr>
            <a:r>
              <a:rPr lang="zh-CN" altLang="en-US" sz="2400" b="1" dirty="0">
                <a:ea typeface="宋体" panose="02010600030101010101" pitchFamily="2" charset="-122"/>
              </a:rPr>
              <a:t>线程池技术</a:t>
            </a:r>
            <a:endParaRPr lang="en-US" altLang="zh-CN" sz="2400" b="1" dirty="0">
              <a:ea typeface="宋体" panose="02010600030101010101" pitchFamily="2" charset="-122"/>
            </a:endParaRPr>
          </a:p>
          <a:p>
            <a:pPr>
              <a:lnSpc>
                <a:spcPct val="150000"/>
              </a:lnSpc>
              <a:defRPr/>
            </a:pP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负载均衡技术概述</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典型负载均衡技术</a:t>
            </a:r>
            <a:endParaRPr lang="zh-CN" altLang="en-US" sz="2400" b="1" dirty="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a:t>数据库连接池的概念</a:t>
            </a:r>
            <a:endParaRPr kumimoji="1" lang="zh-CN" altLang="en-US" dirty="0"/>
          </a:p>
        </p:txBody>
      </p:sp>
      <p:sp>
        <p:nvSpPr>
          <p:cNvPr id="3" name="内容占位符 2"/>
          <p:cNvSpPr>
            <a:spLocks noGrp="1"/>
          </p:cNvSpPr>
          <p:nvPr>
            <p:ph idx="1"/>
          </p:nvPr>
        </p:nvSpPr>
        <p:spPr>
          <a:xfrm>
            <a:off x="683568" y="1340768"/>
            <a:ext cx="8079432" cy="4450432"/>
          </a:xfrm>
        </p:spPr>
        <p:txBody>
          <a:bodyPr/>
          <a:lstStyle/>
          <a:p>
            <a:pPr marL="357505">
              <a:buFont typeface="Wingdings" panose="05000000000000000000" pitchFamily="2" charset="2"/>
              <a:buChar char="Ø"/>
              <a:defRPr/>
            </a:pPr>
            <a:r>
              <a:rPr kumimoji="1" lang="zh-CN" altLang="en-US" sz="2400" dirty="0"/>
              <a:t>数据库连接是一种关键的、有限的、昂贵的资源，特别在多用户的网页应用程序中尤为突出。一方面，反复打开关闭物理数据库连接会降低系统性能；另一方面，</a:t>
            </a:r>
            <a:r>
              <a:rPr kumimoji="1" lang="en-US" altLang="zh-CN" sz="2400" dirty="0"/>
              <a:t>ODBC</a:t>
            </a:r>
            <a:r>
              <a:rPr kumimoji="1" lang="zh-CN" altLang="en-US" sz="2400" dirty="0"/>
              <a:t>、</a:t>
            </a:r>
            <a:r>
              <a:rPr kumimoji="1" lang="en-US" altLang="zh-CN" sz="2400" dirty="0"/>
              <a:t>JDBC</a:t>
            </a:r>
            <a:r>
              <a:rPr kumimoji="1" lang="zh-CN" altLang="en-US" sz="2400" dirty="0"/>
              <a:t>等数据访问中间件对原始连接的封装使数据库连接的复用成为可能。</a:t>
            </a:r>
            <a:endParaRPr kumimoji="1" lang="en-US" altLang="zh-CN" sz="2400" dirty="0"/>
          </a:p>
          <a:p>
            <a:pPr marL="357505">
              <a:buFont typeface="Wingdings" panose="05000000000000000000" pitchFamily="2" charset="2"/>
              <a:buChar char="Ø"/>
              <a:defRPr/>
            </a:pPr>
            <a:endParaRPr kumimoji="1" lang="en-US" altLang="zh-CN" sz="2400" dirty="0"/>
          </a:p>
          <a:p>
            <a:pPr marL="357505">
              <a:buFont typeface="Wingdings" panose="05000000000000000000" pitchFamily="2" charset="2"/>
              <a:buChar char="Ø"/>
              <a:defRPr/>
            </a:pPr>
            <a:r>
              <a:rPr kumimoji="1" lang="zh-CN" altLang="en-US" sz="2400" u="sng" dirty="0">
                <a:solidFill>
                  <a:schemeClr val="bg1"/>
                </a:solidFill>
              </a:rPr>
              <a:t>数据库连接池技术</a:t>
            </a:r>
            <a:r>
              <a:rPr kumimoji="1" lang="zh-CN" altLang="en-US" sz="2400" dirty="0"/>
              <a:t>（</a:t>
            </a:r>
            <a:r>
              <a:rPr kumimoji="1" lang="en-US" altLang="zh-CN" sz="2400" dirty="0"/>
              <a:t>Database connection pool</a:t>
            </a:r>
            <a:r>
              <a:rPr kumimoji="1" lang="zh-CN" altLang="en-US" sz="2400" dirty="0"/>
              <a:t>）的核心思想是</a:t>
            </a:r>
            <a:r>
              <a:rPr kumimoji="1" lang="zh-CN" altLang="en-US" sz="2400" dirty="0">
                <a:solidFill>
                  <a:srgbClr val="FF0000"/>
                </a:solidFill>
              </a:rPr>
              <a:t>数据库连接的复用</a:t>
            </a:r>
            <a:r>
              <a:rPr kumimoji="1" lang="zh-CN" altLang="en-US" sz="2400" dirty="0"/>
              <a:t>。通过建立一个数据库连接池以及一套连接使用、分配、管理策略，连接池中的连接可以得到高效、安全的复用，避免了数据库连接频繁建立、关闭的开销。</a:t>
            </a: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a:t>数据库连接池的操作</a:t>
            </a:r>
            <a:endParaRPr kumimoji="1" lang="zh-CN" altLang="en-US"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
        <p:nvSpPr>
          <p:cNvPr id="5" name="内容占位符 4"/>
          <p:cNvSpPr>
            <a:spLocks noGrp="1"/>
          </p:cNvSpPr>
          <p:nvPr>
            <p:ph idx="1"/>
          </p:nvPr>
        </p:nvSpPr>
        <p:spPr>
          <a:xfrm>
            <a:off x="395288" y="1268769"/>
            <a:ext cx="8367712" cy="936095"/>
          </a:xfrm>
        </p:spPr>
        <p:txBody>
          <a:bodyPr/>
          <a:lstStyle/>
          <a:p>
            <a:r>
              <a:rPr lang="zh-CN" altLang="en-US" sz="2400" dirty="0"/>
              <a:t>数据库连接池的操作主要分为以下三个方面：</a:t>
            </a:r>
            <a:endParaRPr lang="zh-CN" altLang="en-US" sz="2400" dirty="0"/>
          </a:p>
        </p:txBody>
      </p:sp>
      <p:sp>
        <p:nvSpPr>
          <p:cNvPr id="6" name="文本框 5"/>
          <p:cNvSpPr txBox="1"/>
          <p:nvPr/>
        </p:nvSpPr>
        <p:spPr>
          <a:xfrm>
            <a:off x="1331640" y="3429000"/>
            <a:ext cx="2952328" cy="461665"/>
          </a:xfrm>
          <a:prstGeom prst="rect">
            <a:avLst/>
          </a:prstGeom>
          <a:noFill/>
        </p:spPr>
        <p:txBody>
          <a:bodyPr wrap="square" rtlCol="0">
            <a:spAutoFit/>
          </a:bodyPr>
          <a:lstStyle/>
          <a:p>
            <a:r>
              <a:rPr lang="zh-CN" altLang="en-US" dirty="0">
                <a:solidFill>
                  <a:srgbClr val="000000"/>
                </a:solidFill>
              </a:rPr>
              <a:t>数据库连接池操作</a:t>
            </a:r>
            <a:endParaRPr lang="zh-CN" altLang="en-US" dirty="0">
              <a:solidFill>
                <a:srgbClr val="000000"/>
              </a:solidFill>
            </a:endParaRPr>
          </a:p>
        </p:txBody>
      </p:sp>
      <p:sp>
        <p:nvSpPr>
          <p:cNvPr id="7" name="左大括号 6"/>
          <p:cNvSpPr/>
          <p:nvPr/>
        </p:nvSpPr>
        <p:spPr bwMode="auto">
          <a:xfrm>
            <a:off x="4103948" y="2781656"/>
            <a:ext cx="360040" cy="1756351"/>
          </a:xfrm>
          <a:prstGeom prst="leftBrace">
            <a:avLst>
              <a:gd name="adj1" fmla="val 55499"/>
              <a:gd name="adj2" fmla="val 51102"/>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Times New Roman" panose="02020603050405020304" charset="0"/>
            </a:endParaRPr>
          </a:p>
        </p:txBody>
      </p:sp>
      <p:sp>
        <p:nvSpPr>
          <p:cNvPr id="8" name="文本框 7"/>
          <p:cNvSpPr txBox="1"/>
          <p:nvPr/>
        </p:nvSpPr>
        <p:spPr>
          <a:xfrm>
            <a:off x="4664689" y="2450522"/>
            <a:ext cx="2520280" cy="2192075"/>
          </a:xfrm>
          <a:prstGeom prst="rect">
            <a:avLst/>
          </a:prstGeom>
          <a:noFill/>
        </p:spPr>
        <p:txBody>
          <a:bodyPr wrap="square" rtlCol="0">
            <a:spAutoFit/>
          </a:bodyPr>
          <a:lstStyle/>
          <a:p>
            <a:pPr>
              <a:lnSpc>
                <a:spcPct val="200000"/>
              </a:lnSpc>
            </a:pPr>
            <a:r>
              <a:rPr lang="zh-CN" altLang="en-US" dirty="0">
                <a:solidFill>
                  <a:srgbClr val="000000"/>
                </a:solidFill>
              </a:rPr>
              <a:t>连接池的建立</a:t>
            </a:r>
            <a:endParaRPr lang="en-US" altLang="zh-CN" dirty="0">
              <a:solidFill>
                <a:srgbClr val="000000"/>
              </a:solidFill>
            </a:endParaRPr>
          </a:p>
          <a:p>
            <a:pPr>
              <a:lnSpc>
                <a:spcPct val="200000"/>
              </a:lnSpc>
            </a:pPr>
            <a:r>
              <a:rPr lang="zh-CN" altLang="en-US" dirty="0">
                <a:solidFill>
                  <a:srgbClr val="000000"/>
                </a:solidFill>
              </a:rPr>
              <a:t>连接池的管理</a:t>
            </a:r>
            <a:endParaRPr lang="en-US" altLang="zh-CN" dirty="0">
              <a:solidFill>
                <a:srgbClr val="000000"/>
              </a:solidFill>
            </a:endParaRPr>
          </a:p>
          <a:p>
            <a:pPr>
              <a:lnSpc>
                <a:spcPct val="200000"/>
              </a:lnSpc>
            </a:pPr>
            <a:r>
              <a:rPr lang="zh-CN" altLang="en-US" dirty="0">
                <a:solidFill>
                  <a:srgbClr val="000000"/>
                </a:solidFill>
              </a:rPr>
              <a:t>连接池的关闭</a:t>
            </a:r>
            <a:endParaRPr lang="zh-CN" altLang="en-US" dirty="0">
              <a:solidFill>
                <a:srgbClr val="00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a:t>数据库连接池的操作</a:t>
            </a:r>
            <a:endParaRPr kumimoji="1" lang="zh-CN" altLang="en-US" dirty="0"/>
          </a:p>
        </p:txBody>
      </p:sp>
      <p:sp>
        <p:nvSpPr>
          <p:cNvPr id="3" name="内容占位符 2"/>
          <p:cNvSpPr>
            <a:spLocks noGrp="1"/>
          </p:cNvSpPr>
          <p:nvPr>
            <p:ph idx="1"/>
          </p:nvPr>
        </p:nvSpPr>
        <p:spPr>
          <a:xfrm>
            <a:off x="683568" y="1340768"/>
            <a:ext cx="8208912" cy="4450432"/>
          </a:xfrm>
        </p:spPr>
        <p:txBody>
          <a:bodyPr/>
          <a:lstStyle/>
          <a:p>
            <a:pPr marL="357505">
              <a:buFont typeface="Wingdings" panose="05000000000000000000" pitchFamily="2" charset="2"/>
              <a:buChar char="Ø"/>
              <a:defRPr/>
            </a:pPr>
            <a:r>
              <a:rPr kumimoji="1" lang="zh-CN" altLang="en-US" b="1" dirty="0">
                <a:solidFill>
                  <a:srgbClr val="FF0000"/>
                </a:solidFill>
              </a:rPr>
              <a:t>连接池的建立</a:t>
            </a:r>
            <a:endParaRPr kumimoji="1" lang="en-US" altLang="zh-CN" b="1" dirty="0">
              <a:solidFill>
                <a:srgbClr val="FF0000"/>
              </a:solidFill>
            </a:endParaRPr>
          </a:p>
          <a:p>
            <a:pPr marL="357505">
              <a:buFont typeface="Wingdings" panose="05000000000000000000" pitchFamily="2" charset="2"/>
              <a:buChar char="Ø"/>
              <a:defRPr/>
            </a:pPr>
            <a:r>
              <a:rPr kumimoji="1" lang="zh-CN" altLang="en-US" sz="2400" dirty="0"/>
              <a:t>一般地，在系统初始化时，会根据相应的配置</a:t>
            </a:r>
            <a:r>
              <a:rPr kumimoji="1" lang="zh-CN" altLang="en-US" sz="2400" dirty="0">
                <a:solidFill>
                  <a:srgbClr val="FF0000"/>
                </a:solidFill>
              </a:rPr>
              <a:t>创建连接</a:t>
            </a:r>
            <a:r>
              <a:rPr kumimoji="1" lang="zh-CN" altLang="en-US" sz="2400" dirty="0"/>
              <a:t>并放置到连接池中，以便需要使用时能从连接池中获取。</a:t>
            </a:r>
            <a:endParaRPr kumimoji="1" lang="en-US" altLang="zh-CN" sz="2400" dirty="0"/>
          </a:p>
          <a:p>
            <a:pPr marL="357505">
              <a:buFont typeface="Wingdings" panose="05000000000000000000" pitchFamily="2" charset="2"/>
              <a:buChar char="Ø"/>
              <a:defRPr/>
            </a:pPr>
            <a:endParaRPr kumimoji="1" lang="en-US" altLang="zh-CN" sz="2400" dirty="0"/>
          </a:p>
          <a:p>
            <a:pPr marL="357505">
              <a:buFont typeface="Wingdings" panose="05000000000000000000" pitchFamily="2" charset="2"/>
              <a:buChar char="Ø"/>
              <a:defRPr/>
            </a:pPr>
            <a:r>
              <a:rPr kumimoji="1" lang="zh-CN" altLang="en-US" sz="2400" dirty="0"/>
              <a:t>因此，连接池其实是其静态的。应用程序建立的连接池中的连接在系统初始化时就已分配好，不能随意关闭连接。</a:t>
            </a:r>
            <a:r>
              <a:rPr kumimoji="1" lang="en-US" altLang="zh-CN" sz="2400" dirty="0"/>
              <a:t>Java</a:t>
            </a:r>
            <a:r>
              <a:rPr kumimoji="1" lang="zh-CN" altLang="en-US" sz="2400" dirty="0"/>
              <a:t>中提供了很多容器类可以方便地构建连接池，如：</a:t>
            </a:r>
            <a:r>
              <a:rPr kumimoji="1" lang="en-US" altLang="zh-CN" sz="2400" dirty="0"/>
              <a:t>Vector</a:t>
            </a:r>
            <a:r>
              <a:rPr kumimoji="1" lang="zh-CN" altLang="en-US" sz="2400" dirty="0"/>
              <a:t>、</a:t>
            </a:r>
            <a:r>
              <a:rPr kumimoji="1" lang="en-US" altLang="zh-CN" sz="2400" dirty="0"/>
              <a:t>Stack</a:t>
            </a:r>
            <a:r>
              <a:rPr kumimoji="1" lang="zh-CN" altLang="en-US" sz="2400" dirty="0"/>
              <a:t>、</a:t>
            </a:r>
            <a:r>
              <a:rPr kumimoji="1" lang="en-US" altLang="zh-CN" sz="2400" dirty="0"/>
              <a:t>Servlet</a:t>
            </a:r>
            <a:r>
              <a:rPr kumimoji="1" lang="zh-CN" altLang="en-US" sz="2400" dirty="0"/>
              <a:t>、</a:t>
            </a:r>
            <a:r>
              <a:rPr kumimoji="1" lang="en-US" altLang="zh-CN" sz="2400" dirty="0"/>
              <a:t>Bean</a:t>
            </a:r>
            <a:r>
              <a:rPr kumimoji="1" lang="zh-CN" altLang="en-US" sz="2400" dirty="0"/>
              <a:t>等，通过读取连接属性文件</a:t>
            </a:r>
            <a:r>
              <a:rPr kumimoji="1" lang="en-US" altLang="zh-CN" sz="2400" dirty="0" err="1"/>
              <a:t>Connections.properties</a:t>
            </a:r>
            <a:r>
              <a:rPr kumimoji="1" lang="zh-CN" altLang="en-US" sz="2400" dirty="0"/>
              <a:t>与数据库实例建立连接。</a:t>
            </a: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a:t>数据库连接池的操作</a:t>
            </a:r>
            <a:endParaRPr kumimoji="1" lang="zh-CN" altLang="en-US" dirty="0"/>
          </a:p>
        </p:txBody>
      </p:sp>
      <p:sp>
        <p:nvSpPr>
          <p:cNvPr id="3" name="内容占位符 2"/>
          <p:cNvSpPr>
            <a:spLocks noGrp="1"/>
          </p:cNvSpPr>
          <p:nvPr>
            <p:ph idx="1"/>
          </p:nvPr>
        </p:nvSpPr>
        <p:spPr>
          <a:xfrm>
            <a:off x="683568" y="1340768"/>
            <a:ext cx="8079432" cy="4450432"/>
          </a:xfrm>
        </p:spPr>
        <p:txBody>
          <a:bodyPr/>
          <a:lstStyle/>
          <a:p>
            <a:pPr marL="357505">
              <a:buFont typeface="Wingdings" panose="05000000000000000000" pitchFamily="2" charset="2"/>
              <a:buChar char="Ø"/>
              <a:defRPr/>
            </a:pPr>
            <a:r>
              <a:rPr kumimoji="1" lang="zh-CN" altLang="en-US" b="1" dirty="0">
                <a:solidFill>
                  <a:srgbClr val="FF0000"/>
                </a:solidFill>
              </a:rPr>
              <a:t>连接池的管理</a:t>
            </a:r>
            <a:endParaRPr kumimoji="1" lang="en-US" altLang="zh-CN" b="1" dirty="0">
              <a:solidFill>
                <a:srgbClr val="FF0000"/>
              </a:solidFill>
            </a:endParaRPr>
          </a:p>
          <a:p>
            <a:pPr marL="357505">
              <a:buFont typeface="Wingdings" panose="05000000000000000000" pitchFamily="2" charset="2"/>
              <a:buChar char="Ø"/>
              <a:defRPr/>
            </a:pPr>
            <a:r>
              <a:rPr kumimoji="1" lang="zh-CN" altLang="en-US" sz="2400" dirty="0"/>
              <a:t>连接池管理策略是连接池机制的</a:t>
            </a:r>
            <a:r>
              <a:rPr kumimoji="1" lang="zh-CN" altLang="en-US" sz="2400" dirty="0">
                <a:solidFill>
                  <a:srgbClr val="FF0000"/>
                </a:solidFill>
              </a:rPr>
              <a:t>核心</a:t>
            </a:r>
            <a:r>
              <a:rPr kumimoji="1" lang="zh-CN" altLang="en-US" sz="2400" dirty="0"/>
              <a:t>。当连接池建立后，对连接池中的连接进行管理，解决好连接池内连接的分配和释放，对系统的性能有很大的影响。</a:t>
            </a:r>
            <a:endParaRPr kumimoji="1" lang="en-US" altLang="zh-CN" sz="2400" dirty="0"/>
          </a:p>
          <a:p>
            <a:pPr marL="357505">
              <a:buFont typeface="Wingdings" panose="05000000000000000000" pitchFamily="2" charset="2"/>
              <a:buChar char="Ø"/>
              <a:defRPr/>
            </a:pPr>
            <a:endParaRPr kumimoji="1" lang="zh-CN" altLang="en-US" sz="2400" dirty="0"/>
          </a:p>
          <a:p>
            <a:pPr marL="357505">
              <a:buFont typeface="Wingdings" panose="05000000000000000000" pitchFamily="2" charset="2"/>
              <a:buChar char="Ø"/>
              <a:defRPr/>
            </a:pPr>
            <a:r>
              <a:rPr kumimoji="1" lang="zh-CN" altLang="en-US" sz="2400" dirty="0"/>
              <a:t>连接的合理分配、释放可提高连接的复用，降低了系统建立新连接的开销，同时也加速了用户的访问速度。一般采用引用记数</a:t>
            </a:r>
            <a:r>
              <a:rPr kumimoji="1" lang="en-US" altLang="zh-CN" sz="2400" dirty="0"/>
              <a:t>(Reference Counting)</a:t>
            </a:r>
            <a:r>
              <a:rPr kumimoji="1" lang="zh-CN" altLang="en-US" sz="2400" dirty="0"/>
              <a:t>来实现连接池中连接的分配和释放策略。</a:t>
            </a:r>
            <a:endParaRPr kumimoji="1" lang="zh-CN" altLang="en-US" sz="2400" dirty="0"/>
          </a:p>
          <a:p>
            <a:pPr marL="357505">
              <a:buFont typeface="Wingdings" panose="05000000000000000000" pitchFamily="2" charset="2"/>
              <a:buChar char="Ø"/>
              <a:defRPr/>
            </a:pP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a:t>数据库连接池的操作</a:t>
            </a:r>
            <a:endParaRPr kumimoji="1" lang="zh-CN" altLang="en-US" dirty="0"/>
          </a:p>
        </p:txBody>
      </p:sp>
      <p:sp>
        <p:nvSpPr>
          <p:cNvPr id="3" name="内容占位符 2"/>
          <p:cNvSpPr>
            <a:spLocks noGrp="1"/>
          </p:cNvSpPr>
          <p:nvPr>
            <p:ph idx="1"/>
          </p:nvPr>
        </p:nvSpPr>
        <p:spPr>
          <a:xfrm>
            <a:off x="683568" y="1340768"/>
            <a:ext cx="8079432" cy="4450432"/>
          </a:xfrm>
        </p:spPr>
        <p:txBody>
          <a:bodyPr/>
          <a:lstStyle/>
          <a:p>
            <a:pPr marL="357505">
              <a:buFont typeface="Wingdings" panose="05000000000000000000" pitchFamily="2" charset="2"/>
              <a:buChar char="Ø"/>
              <a:defRPr/>
            </a:pPr>
            <a:r>
              <a:rPr kumimoji="1" lang="zh-CN" altLang="en-US" b="1" dirty="0">
                <a:solidFill>
                  <a:srgbClr val="FF0000"/>
                </a:solidFill>
              </a:rPr>
              <a:t>连接池的关闭</a:t>
            </a:r>
            <a:endParaRPr kumimoji="1" lang="en-US" altLang="zh-CN" b="1" dirty="0">
              <a:solidFill>
                <a:srgbClr val="FF0000"/>
              </a:solidFill>
            </a:endParaRPr>
          </a:p>
          <a:p>
            <a:pPr marL="357505">
              <a:buFont typeface="Wingdings" panose="05000000000000000000" pitchFamily="2" charset="2"/>
              <a:buChar char="Ø"/>
              <a:defRPr/>
            </a:pPr>
            <a:r>
              <a:rPr lang="zh-CN" altLang="zh-CN" sz="2400" kern="100" dirty="0">
                <a:effectLst/>
                <a:latin typeface="Calibri" panose="020F0502020204030204" pitchFamily="34" charset="0"/>
                <a:ea typeface="宋体" panose="02010600030101010101" pitchFamily="2" charset="-122"/>
                <a:cs typeface="Times New Roman" panose="02020603050405020304" charset="0"/>
              </a:rPr>
              <a:t>当应用程序退出时，应关闭连接池。此时应把在连接池建立时向数据库申请的连接对象统一归还给数据库（即关闭所有数据库连接），这与连接池的建立正好是一个相反的过程。</a:t>
            </a:r>
            <a:endParaRPr lang="zh-CN" altLang="zh-CN" sz="2400" kern="100" dirty="0">
              <a:effectLst/>
              <a:latin typeface="Calibri" panose="020F0502020204030204" pitchFamily="34" charset="0"/>
              <a:ea typeface="宋体" panose="02010600030101010101" pitchFamily="2" charset="-122"/>
              <a:cs typeface="Times New Roman" panose="02020603050405020304" charset="0"/>
            </a:endParaRPr>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a:t>资源池技术概述</a:t>
            </a:r>
            <a:endParaRPr kumimoji="1" lang="zh-CN" altLang="en-US" dirty="0"/>
          </a:p>
        </p:txBody>
      </p:sp>
      <p:sp>
        <p:nvSpPr>
          <p:cNvPr id="3" name="内容占位符 2"/>
          <p:cNvSpPr>
            <a:spLocks noGrp="1"/>
          </p:cNvSpPr>
          <p:nvPr>
            <p:ph idx="1"/>
          </p:nvPr>
        </p:nvSpPr>
        <p:spPr>
          <a:xfrm>
            <a:off x="683568" y="1340768"/>
            <a:ext cx="8079432" cy="4450432"/>
          </a:xfrm>
        </p:spPr>
        <p:txBody>
          <a:bodyPr/>
          <a:lstStyle/>
          <a:p>
            <a:pPr>
              <a:defRPr/>
            </a:pPr>
            <a:r>
              <a:rPr kumimoji="1" lang="zh-CN" altLang="en-US" sz="2400" dirty="0"/>
              <a:t>当程序创建线程或者在堆上申请内存时，涉及很多系统调用。特别是当程序有很多类似线程，或频繁申请释放小块内存，这部分代码会成为整个程序的性能瓶颈。</a:t>
            </a:r>
            <a:endParaRPr kumimoji="1" lang="en-US" altLang="zh-CN" sz="2400" dirty="0"/>
          </a:p>
          <a:p>
            <a:pPr>
              <a:defRPr/>
            </a:pPr>
            <a:endParaRPr kumimoji="1" lang="en-US" altLang="zh-CN" sz="2400" dirty="0"/>
          </a:p>
          <a:p>
            <a:pPr>
              <a:defRPr/>
            </a:pPr>
            <a:r>
              <a:rPr kumimoji="1" lang="zh-CN" altLang="en-US" sz="2400" u="sng" dirty="0">
                <a:solidFill>
                  <a:schemeClr val="bg1"/>
                </a:solidFill>
              </a:rPr>
              <a:t>资源池</a:t>
            </a:r>
            <a:r>
              <a:rPr kumimoji="1" lang="zh-CN" altLang="en-US" sz="2400" dirty="0"/>
              <a:t>（</a:t>
            </a:r>
            <a:r>
              <a:rPr kumimoji="1" lang="en-US" altLang="zh-CN" sz="2400" dirty="0"/>
              <a:t>Resource Pool</a:t>
            </a:r>
            <a:r>
              <a:rPr kumimoji="1" lang="zh-CN" altLang="en-US" sz="2400" dirty="0"/>
              <a:t>）是涉及资源共享方面的一个著名的设计模式。资源池提前保存大量的资源对象，以解决资源频繁分配和释放所造成的性能问题。</a:t>
            </a:r>
            <a:endParaRPr kumimoji="1" lang="en-US" altLang="zh-CN" sz="2400" dirty="0"/>
          </a:p>
          <a:p>
            <a:pPr>
              <a:defRPr/>
            </a:pPr>
            <a:endParaRPr kumimoji="1" lang="en-US" altLang="zh-CN" sz="2400" dirty="0"/>
          </a:p>
          <a:p>
            <a:pPr>
              <a:defRPr/>
            </a:pPr>
            <a:r>
              <a:rPr kumimoji="1" lang="zh-CN" altLang="en-US" sz="2400" dirty="0"/>
              <a:t>线程、内存、数据库连接对象等都可称为</a:t>
            </a:r>
            <a:r>
              <a:rPr kumimoji="1" lang="zh-CN" altLang="en-US" sz="2400" u="sng" dirty="0">
                <a:solidFill>
                  <a:schemeClr val="bg1"/>
                </a:solidFill>
              </a:rPr>
              <a:t>资源</a:t>
            </a:r>
            <a:r>
              <a:rPr kumimoji="1" lang="zh-CN" altLang="en-US" sz="2400" dirty="0"/>
              <a:t>。</a:t>
            </a: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a:t>配置数据库连接池</a:t>
            </a:r>
            <a:endParaRPr kumimoji="1" lang="zh-CN" altLang="en-US" dirty="0"/>
          </a:p>
        </p:txBody>
      </p:sp>
      <p:sp>
        <p:nvSpPr>
          <p:cNvPr id="3" name="内容占位符 2"/>
          <p:cNvSpPr>
            <a:spLocks noGrp="1"/>
          </p:cNvSpPr>
          <p:nvPr>
            <p:ph idx="1"/>
          </p:nvPr>
        </p:nvSpPr>
        <p:spPr>
          <a:xfrm>
            <a:off x="683568" y="1340768"/>
            <a:ext cx="8079432" cy="4450432"/>
          </a:xfrm>
        </p:spPr>
        <p:txBody>
          <a:bodyPr/>
          <a:lstStyle/>
          <a:p>
            <a:pPr marL="357505">
              <a:buFont typeface="Wingdings" panose="05000000000000000000" pitchFamily="2" charset="2"/>
              <a:buChar char="Ø"/>
              <a:defRPr/>
            </a:pPr>
            <a:r>
              <a:rPr kumimoji="1" lang="zh-CN" altLang="en-US" sz="2400" dirty="0"/>
              <a:t>数据库连接池的连接数是影响系统性能的关键参数，一般用</a:t>
            </a:r>
            <a:r>
              <a:rPr kumimoji="1" lang="en-US" altLang="zh-CN" sz="2400" dirty="0" err="1"/>
              <a:t>minConn</a:t>
            </a:r>
            <a:r>
              <a:rPr kumimoji="1" lang="zh-CN" altLang="en-US" sz="2400" dirty="0"/>
              <a:t>和</a:t>
            </a:r>
            <a:r>
              <a:rPr kumimoji="1" lang="en-US" altLang="zh-CN" sz="2400" dirty="0" err="1"/>
              <a:t>maxConn</a:t>
            </a:r>
            <a:r>
              <a:rPr kumimoji="1" lang="zh-CN" altLang="en-US" sz="2400" dirty="0"/>
              <a:t>来限制。</a:t>
            </a:r>
            <a:endParaRPr kumimoji="1" lang="en-US" altLang="zh-CN" sz="2400" dirty="0"/>
          </a:p>
          <a:p>
            <a:pPr marL="357505">
              <a:buFont typeface="Wingdings" panose="05000000000000000000" pitchFamily="2" charset="2"/>
              <a:buChar char="Ø"/>
              <a:defRPr/>
            </a:pPr>
            <a:r>
              <a:rPr kumimoji="1" lang="en-US" altLang="zh-CN" sz="2400" dirty="0" err="1"/>
              <a:t>minConn</a:t>
            </a:r>
            <a:r>
              <a:rPr kumimoji="1" lang="zh-CN" altLang="en-US" sz="2400" dirty="0"/>
              <a:t>限定最小数据库连接数。无论这些数据库连接是否被使用，连接池都将一直保证至少拥有这么多的连接数量。</a:t>
            </a:r>
            <a:endParaRPr kumimoji="1" lang="en-US" altLang="zh-CN" sz="2400" dirty="0"/>
          </a:p>
          <a:p>
            <a:pPr marL="357505">
              <a:buFont typeface="Wingdings" panose="05000000000000000000" pitchFamily="2" charset="2"/>
              <a:buChar char="Ø"/>
              <a:defRPr/>
            </a:pPr>
            <a:r>
              <a:rPr kumimoji="1" lang="en-US" altLang="zh-CN" sz="2400" dirty="0" err="1"/>
              <a:t>maxConn</a:t>
            </a:r>
            <a:r>
              <a:rPr kumimoji="1" lang="zh-CN" altLang="en-US" sz="2400" dirty="0"/>
              <a:t>限定连接池的最大数据库连接数。当应用程序向连接池请求的连接数超过最大连接数量时，这些请求将被加入到等待队列中，有可能会影响之后的数据库操作。</a:t>
            </a: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a:t>配置数据库连接池</a:t>
            </a:r>
            <a:endParaRPr kumimoji="1" lang="zh-CN" altLang="en-US" dirty="0"/>
          </a:p>
        </p:txBody>
      </p:sp>
      <p:sp>
        <p:nvSpPr>
          <p:cNvPr id="3" name="内容占位符 2"/>
          <p:cNvSpPr>
            <a:spLocks noGrp="1"/>
          </p:cNvSpPr>
          <p:nvPr>
            <p:ph idx="1"/>
          </p:nvPr>
        </p:nvSpPr>
        <p:spPr>
          <a:xfrm>
            <a:off x="683568" y="1340768"/>
            <a:ext cx="8079432" cy="4450432"/>
          </a:xfrm>
        </p:spPr>
        <p:txBody>
          <a:bodyPr/>
          <a:lstStyle/>
          <a:p>
            <a:pPr marL="357505">
              <a:buFont typeface="Wingdings" panose="05000000000000000000" pitchFamily="2" charset="2"/>
              <a:buChar char="Ø"/>
              <a:defRPr/>
            </a:pPr>
            <a:r>
              <a:rPr kumimoji="1" lang="zh-CN" altLang="en-US" sz="2400" dirty="0"/>
              <a:t>大部分的</a:t>
            </a:r>
            <a:r>
              <a:rPr kumimoji="1" lang="en-US" altLang="zh-CN" sz="2400" dirty="0"/>
              <a:t>WEB</a:t>
            </a:r>
            <a:r>
              <a:rPr kumimoji="1" lang="zh-CN" altLang="en-US" sz="2400" dirty="0"/>
              <a:t>服务器</a:t>
            </a:r>
            <a:r>
              <a:rPr kumimoji="1" lang="en-US" altLang="zh-CN" sz="2400" dirty="0"/>
              <a:t>(</a:t>
            </a:r>
            <a:r>
              <a:rPr kumimoji="1" lang="en-US" altLang="zh-CN" sz="2400" dirty="0" err="1"/>
              <a:t>Weblogic</a:t>
            </a:r>
            <a:r>
              <a:rPr kumimoji="1" lang="zh-CN" altLang="en-US" sz="2400" dirty="0"/>
              <a:t>，</a:t>
            </a:r>
            <a:r>
              <a:rPr kumimoji="1" lang="en-US" altLang="zh-CN" sz="2400" dirty="0"/>
              <a:t>WebSphere</a:t>
            </a:r>
            <a:r>
              <a:rPr kumimoji="1" lang="zh-CN" altLang="en-US" sz="2400" dirty="0"/>
              <a:t>，</a:t>
            </a:r>
            <a:r>
              <a:rPr kumimoji="1" lang="en-US" altLang="zh-CN" sz="2400" dirty="0"/>
              <a:t>Tomcat)</a:t>
            </a:r>
            <a:r>
              <a:rPr kumimoji="1" lang="zh-CN" altLang="en-US" sz="2400" dirty="0"/>
              <a:t>都提供了数据源</a:t>
            </a:r>
            <a:r>
              <a:rPr kumimoji="1" lang="en-US" altLang="zh-CN" sz="2400" dirty="0" err="1"/>
              <a:t>DataSoruce</a:t>
            </a:r>
            <a:r>
              <a:rPr kumimoji="1" lang="zh-CN" altLang="en-US" sz="2400" dirty="0"/>
              <a:t>的实现。数据源中都包含了数据库连接池的实现。典型的</a:t>
            </a:r>
            <a:r>
              <a:rPr kumimoji="1" lang="en-US" altLang="zh-CN" sz="2400" dirty="0"/>
              <a:t>Java</a:t>
            </a:r>
            <a:r>
              <a:rPr kumimoji="1" lang="zh-CN" altLang="en-US" sz="2400" dirty="0"/>
              <a:t>数据库连接池实现有</a:t>
            </a:r>
            <a:r>
              <a:rPr kumimoji="1" lang="en-US" altLang="zh-CN" sz="2400" dirty="0"/>
              <a:t>C3P0</a:t>
            </a:r>
            <a:r>
              <a:rPr kumimoji="1" lang="zh-CN" altLang="en-US" sz="2400" dirty="0"/>
              <a:t>、</a:t>
            </a:r>
            <a:r>
              <a:rPr kumimoji="1" lang="en-US" altLang="zh-CN" sz="2400" dirty="0" err="1"/>
              <a:t>BoneCP</a:t>
            </a:r>
            <a:r>
              <a:rPr kumimoji="1" lang="zh-CN" altLang="en-US" sz="2400" dirty="0"/>
              <a:t>、</a:t>
            </a:r>
            <a:r>
              <a:rPr kumimoji="1" lang="en-US" altLang="zh-CN" sz="2400" dirty="0"/>
              <a:t>DBCP</a:t>
            </a:r>
            <a:r>
              <a:rPr kumimoji="1" lang="zh-CN" altLang="en-US" sz="2400" dirty="0"/>
              <a:t>和</a:t>
            </a:r>
            <a:r>
              <a:rPr kumimoji="1" lang="en-US" altLang="zh-CN" sz="2400" dirty="0" err="1"/>
              <a:t>Proxool</a:t>
            </a:r>
            <a:r>
              <a:rPr kumimoji="1" lang="zh-CN" altLang="en-US" sz="2400" dirty="0"/>
              <a:t>等。</a:t>
            </a:r>
            <a:endParaRPr kumimoji="1" lang="en-US" altLang="zh-CN" sz="2400" dirty="0"/>
          </a:p>
          <a:p>
            <a:pPr marL="357505">
              <a:buFont typeface="Wingdings" panose="05000000000000000000" pitchFamily="2" charset="2"/>
              <a:buChar char="Ø"/>
              <a:defRPr/>
            </a:pPr>
            <a:endParaRPr kumimoji="1" lang="zh-CN" altLang="en-US" sz="2400" dirty="0"/>
          </a:p>
          <a:p>
            <a:pPr marL="357505">
              <a:buFont typeface="Wingdings" panose="05000000000000000000" pitchFamily="2" charset="2"/>
              <a:buChar char="Ø"/>
              <a:defRPr/>
            </a:pPr>
            <a:r>
              <a:rPr kumimoji="1" lang="zh-CN" altLang="en-US" sz="2400" dirty="0"/>
              <a:t>其中，</a:t>
            </a:r>
            <a:r>
              <a:rPr kumimoji="1" lang="en-US" altLang="zh-CN" sz="2400" dirty="0"/>
              <a:t>C3P0</a:t>
            </a:r>
            <a:r>
              <a:rPr kumimoji="1" lang="zh-CN" altLang="en-US" sz="2400" dirty="0"/>
              <a:t>是一个开放源代码的</a:t>
            </a:r>
            <a:r>
              <a:rPr kumimoji="1" lang="en-US" altLang="zh-CN" sz="2400" dirty="0"/>
              <a:t>JDBC</a:t>
            </a:r>
            <a:r>
              <a:rPr kumimoji="1" lang="zh-CN" altLang="en-US" sz="2400" dirty="0"/>
              <a:t>连接池。它在</a:t>
            </a:r>
            <a:r>
              <a:rPr kumimoji="1" lang="en-US" altLang="zh-CN" sz="2400" dirty="0"/>
              <a:t>lib</a:t>
            </a:r>
            <a:r>
              <a:rPr kumimoji="1" lang="zh-CN" altLang="en-US" sz="2400" dirty="0"/>
              <a:t>目录中与</a:t>
            </a:r>
            <a:r>
              <a:rPr kumimoji="1" lang="en-US" altLang="zh-CN" sz="2400" dirty="0"/>
              <a:t>Hibernate</a:t>
            </a:r>
            <a:r>
              <a:rPr kumimoji="1" lang="zh-CN" altLang="en-US" sz="2400" dirty="0"/>
              <a:t>一起发布，包括了实现</a:t>
            </a:r>
            <a:r>
              <a:rPr kumimoji="1" lang="en-US" altLang="zh-CN" sz="2400" dirty="0"/>
              <a:t>jdbc3</a:t>
            </a:r>
            <a:r>
              <a:rPr kumimoji="1" lang="zh-CN" altLang="en-US" sz="2400" dirty="0"/>
              <a:t>和</a:t>
            </a:r>
            <a:r>
              <a:rPr kumimoji="1" lang="en-US" altLang="zh-CN" sz="2400" dirty="0"/>
              <a:t>jdbc2</a:t>
            </a:r>
            <a:r>
              <a:rPr kumimoji="1" lang="zh-CN" altLang="en-US" sz="2400" dirty="0"/>
              <a:t>扩展规范说明的</a:t>
            </a:r>
            <a:r>
              <a:rPr kumimoji="1" lang="en-US" altLang="zh-CN" sz="2400" dirty="0"/>
              <a:t>Connection </a:t>
            </a:r>
            <a:r>
              <a:rPr kumimoji="1" lang="zh-CN" altLang="en-US" sz="2400" dirty="0"/>
              <a:t>和</a:t>
            </a:r>
            <a:r>
              <a:rPr kumimoji="1" lang="en-US" altLang="zh-CN" sz="2400" dirty="0"/>
              <a:t>Statement </a:t>
            </a:r>
            <a:r>
              <a:rPr kumimoji="1" lang="zh-CN" altLang="en-US" sz="2400" dirty="0"/>
              <a:t>池的</a:t>
            </a:r>
            <a:r>
              <a:rPr kumimoji="1" lang="en-US" altLang="zh-CN" sz="2400" dirty="0" err="1"/>
              <a:t>DataSources</a:t>
            </a:r>
            <a:r>
              <a:rPr kumimoji="1" lang="en-US" altLang="zh-CN" sz="2400" dirty="0"/>
              <a:t> </a:t>
            </a:r>
            <a:r>
              <a:rPr kumimoji="1" lang="zh-CN" altLang="en-US" sz="2400" dirty="0"/>
              <a:t>对象。</a:t>
            </a:r>
            <a:endParaRPr kumimoji="1" lang="zh-CN" altLang="en-US" sz="2400" dirty="0"/>
          </a:p>
          <a:p>
            <a:pPr marL="14605" indent="0">
              <a:buNone/>
              <a:defRPr/>
            </a:pP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a:t>配置数据库连接池</a:t>
            </a:r>
            <a:endParaRPr kumimoji="1" lang="zh-CN" altLang="en-US" dirty="0"/>
          </a:p>
        </p:txBody>
      </p:sp>
      <p:sp>
        <p:nvSpPr>
          <p:cNvPr id="3" name="内容占位符 2"/>
          <p:cNvSpPr>
            <a:spLocks noGrp="1"/>
          </p:cNvSpPr>
          <p:nvPr>
            <p:ph idx="1"/>
          </p:nvPr>
        </p:nvSpPr>
        <p:spPr>
          <a:xfrm>
            <a:off x="683568" y="1340768"/>
            <a:ext cx="8136904" cy="1080120"/>
          </a:xfrm>
        </p:spPr>
        <p:txBody>
          <a:bodyPr/>
          <a:lstStyle/>
          <a:p>
            <a:pPr marL="357505">
              <a:buFont typeface="Wingdings" panose="05000000000000000000" pitchFamily="2" charset="2"/>
              <a:buChar char="Ø"/>
              <a:defRPr/>
            </a:pPr>
            <a:r>
              <a:rPr lang="zh-CN" altLang="zh-CN" sz="2400" kern="100" dirty="0">
                <a:solidFill>
                  <a:srgbClr val="000000"/>
                </a:solidFill>
                <a:effectLst/>
                <a:ea typeface="宋体" panose="02010600030101010101" pitchFamily="2" charset="-122"/>
                <a:cs typeface="宋体" panose="02010600030101010101" pitchFamily="2" charset="-122"/>
              </a:rPr>
              <a:t>只需在</a:t>
            </a:r>
            <a:r>
              <a:rPr lang="en-US" altLang="zh-CN" sz="2400" kern="1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hibernate</a:t>
            </a:r>
            <a:r>
              <a:rPr lang="en-US" altLang="zh-CN" sz="2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a:t>
            </a:r>
            <a:r>
              <a:rPr lang="en-US" altLang="zh-CN" sz="2400" kern="1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cfg</a:t>
            </a:r>
            <a:r>
              <a:rPr lang="en-US" altLang="zh-CN" sz="2400" kern="100" dirty="0">
                <a:solidFill>
                  <a:srgbClr val="000000"/>
                </a:solidFill>
                <a:effectLst/>
                <a:latin typeface="宋体" panose="02010600030101010101" pitchFamily="2" charset="-122"/>
                <a:cs typeface="宋体" panose="02010600030101010101" pitchFamily="2" charset="-122"/>
              </a:rPr>
              <a:t>.</a:t>
            </a:r>
            <a:r>
              <a:rPr lang="en-US" altLang="zh-CN" sz="2400" kern="1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xml</a:t>
            </a:r>
            <a:r>
              <a:rPr lang="zh-CN" altLang="zh-CN" sz="2400" kern="100" dirty="0">
                <a:solidFill>
                  <a:srgbClr val="000000"/>
                </a:solidFill>
                <a:effectLst/>
                <a:ea typeface="宋体" panose="02010600030101010101" pitchFamily="2" charset="-122"/>
                <a:cs typeface="宋体" panose="02010600030101010101" pitchFamily="2" charset="-122"/>
              </a:rPr>
              <a:t>中加入以下代码，即可完成连接池的配置：</a:t>
            </a:r>
            <a:endParaRPr kumimoji="1" lang="zh-CN" altLang="en-US" sz="32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
        <p:nvSpPr>
          <p:cNvPr id="7" name="文本框 6"/>
          <p:cNvSpPr txBox="1"/>
          <p:nvPr/>
        </p:nvSpPr>
        <p:spPr>
          <a:xfrm>
            <a:off x="899592" y="2348880"/>
            <a:ext cx="7560840" cy="2031325"/>
          </a:xfrm>
          <a:prstGeom prst="rect">
            <a:avLst/>
          </a:prstGeom>
          <a:noFill/>
          <a:ln>
            <a:solidFill>
              <a:srgbClr val="000000"/>
            </a:solidFill>
          </a:ln>
        </p:spPr>
        <p:txBody>
          <a:bodyPr wrap="square" rtlCol="0">
            <a:spAutoFit/>
          </a:bodyPr>
          <a:lstStyle/>
          <a:p>
            <a:pPr marL="53340"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&lt;property name="hibernate.c3p0.max_size"&gt;20&lt;/property&gt;</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53340"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&lt;property name="hibernate.c3p0.min_size"&gt;5&lt;/property&gt;</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53340"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&lt;property name="hibernate.c3p0.timeout"&gt;120&lt;/property&gt;</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53340"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&lt;property name="hibernate.c3p0.max_statements"&gt;100&lt;/property&gt;</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53340"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&lt;property name="hibernate.c3p0.idle_test_period"&gt;120&lt;/property&gt;</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53340"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&lt;property name="hibernate.c3p0.acquire_increment"&gt;2&lt;/property&gt;</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&lt;property name="hibernate.c3p0.validate"&gt;true&lt;/property&gt;</a:t>
            </a:r>
            <a:endParaRPr lang="zh-CN" altLang="en-US" dirty="0">
              <a:solidFill>
                <a:srgbClr val="000000"/>
              </a:solidFill>
            </a:endParaRPr>
          </a:p>
        </p:txBody>
      </p:sp>
      <p:sp>
        <p:nvSpPr>
          <p:cNvPr id="8" name="文本框 7"/>
          <p:cNvSpPr txBox="1"/>
          <p:nvPr/>
        </p:nvSpPr>
        <p:spPr>
          <a:xfrm>
            <a:off x="899592" y="4537539"/>
            <a:ext cx="7560840" cy="1477328"/>
          </a:xfrm>
          <a:prstGeom prst="rect">
            <a:avLst/>
          </a:prstGeom>
          <a:noFill/>
        </p:spPr>
        <p:txBody>
          <a:bodyPr wrap="square" rtlCol="0">
            <a:spAutoFit/>
          </a:bodyPr>
          <a:lstStyle/>
          <a:p>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其中，</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max_size</a:t>
            </a:r>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和</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min_size</a:t>
            </a:r>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表示最大和最小连接数。</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timeout</a:t>
            </a:r>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是获得连接的超时时间。如果超过这个时间则会抛出异常。</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max_statements</a:t>
            </a:r>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是最大的</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PreparedStatement</a:t>
            </a:r>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的数量。</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idle_test_period</a:t>
            </a:r>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是检查连接池空闲连接的时间间隔。</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acquire_increment</a:t>
            </a:r>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表示当连接池里面的连接用完的时候，</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C3P0</a:t>
            </a:r>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一次性获取新连接的数量。</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validate</a:t>
            </a:r>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表示是否需要每次都验证连接是否可用。</a:t>
            </a:r>
            <a:endParaRPr lang="zh-CN" altLang="en-US" dirty="0">
              <a:solidFill>
                <a:srgbClr val="00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a:t>典型的</a:t>
            </a:r>
            <a:r>
              <a:rPr kumimoji="1" lang="en-US" altLang="zh-CN" dirty="0"/>
              <a:t>Java</a:t>
            </a:r>
            <a:r>
              <a:rPr kumimoji="1" lang="zh-CN" altLang="en-US" dirty="0"/>
              <a:t>连接池</a:t>
            </a:r>
            <a:endParaRPr kumimoji="1" lang="zh-CN" altLang="en-US" dirty="0"/>
          </a:p>
        </p:txBody>
      </p:sp>
      <p:sp>
        <p:nvSpPr>
          <p:cNvPr id="3" name="内容占位符 2"/>
          <p:cNvSpPr>
            <a:spLocks noGrp="1"/>
          </p:cNvSpPr>
          <p:nvPr>
            <p:ph idx="1"/>
          </p:nvPr>
        </p:nvSpPr>
        <p:spPr>
          <a:xfrm>
            <a:off x="659285" y="1203784"/>
            <a:ext cx="8079432" cy="4450432"/>
          </a:xfrm>
        </p:spPr>
        <p:txBody>
          <a:bodyPr/>
          <a:lstStyle/>
          <a:p>
            <a:pPr marL="357505">
              <a:buFont typeface="Wingdings" panose="05000000000000000000" pitchFamily="2" charset="2"/>
              <a:buChar char="Ø"/>
              <a:defRPr/>
            </a:pPr>
            <a:r>
              <a:rPr kumimoji="1" lang="zh-CN" altLang="en-US" sz="2400" dirty="0"/>
              <a:t>在</a:t>
            </a:r>
            <a:r>
              <a:rPr kumimoji="1" lang="en-US" altLang="zh-CN" sz="2400" dirty="0"/>
              <a:t>Java</a:t>
            </a:r>
            <a:r>
              <a:rPr kumimoji="1" lang="zh-CN" altLang="en-US" sz="2400" dirty="0"/>
              <a:t>中数据库连接池有以下几种：</a:t>
            </a:r>
            <a:endParaRPr kumimoji="1" lang="zh-CN" altLang="en-US" sz="2400" dirty="0"/>
          </a:p>
          <a:p>
            <a:pPr marL="357505">
              <a:buFont typeface="Wingdings" panose="05000000000000000000" pitchFamily="2" charset="2"/>
              <a:buChar char="Ø"/>
              <a:defRPr/>
            </a:pPr>
            <a:r>
              <a:rPr kumimoji="1" lang="en-US" altLang="zh-CN" sz="2400" dirty="0">
                <a:solidFill>
                  <a:srgbClr val="FF0000"/>
                </a:solidFill>
              </a:rPr>
              <a:t>C3P0</a:t>
            </a:r>
            <a:r>
              <a:rPr kumimoji="1" lang="zh-CN" altLang="en-US" sz="2400" dirty="0"/>
              <a:t>是一个开放源代码的</a:t>
            </a:r>
            <a:r>
              <a:rPr kumimoji="1" lang="en-US" altLang="zh-CN" sz="2400" dirty="0"/>
              <a:t>JDBC</a:t>
            </a:r>
            <a:r>
              <a:rPr kumimoji="1" lang="zh-CN" altLang="en-US" sz="2400" dirty="0"/>
              <a:t>连接池。它实现了数据源和</a:t>
            </a:r>
            <a:r>
              <a:rPr kumimoji="1" lang="en-US" altLang="zh-CN" sz="2400" dirty="0"/>
              <a:t>JNDI</a:t>
            </a:r>
            <a:r>
              <a:rPr kumimoji="1" lang="zh-CN" altLang="en-US" sz="2400" dirty="0"/>
              <a:t>绑定，支持</a:t>
            </a:r>
            <a:r>
              <a:rPr kumimoji="1" lang="en-US" altLang="zh-CN" sz="2400" dirty="0"/>
              <a:t>JDBC3</a:t>
            </a:r>
            <a:r>
              <a:rPr kumimoji="1" lang="zh-CN" altLang="en-US" sz="2400" dirty="0"/>
              <a:t>规范和</a:t>
            </a:r>
            <a:r>
              <a:rPr kumimoji="1" lang="en-US" altLang="zh-CN" sz="2400" dirty="0"/>
              <a:t>JDBC2</a:t>
            </a:r>
            <a:r>
              <a:rPr kumimoji="1" lang="zh-CN" altLang="en-US" sz="2400" dirty="0"/>
              <a:t>的标准扩展。目前使用它的开源项目有</a:t>
            </a:r>
            <a:r>
              <a:rPr kumimoji="1" lang="en-US" altLang="zh-CN" sz="2400" dirty="0"/>
              <a:t>Hibernate</a:t>
            </a:r>
            <a:r>
              <a:rPr kumimoji="1" lang="zh-CN" altLang="en-US" sz="2400" dirty="0"/>
              <a:t>，</a:t>
            </a:r>
            <a:r>
              <a:rPr kumimoji="1" lang="en-US" altLang="zh-CN" sz="2400" dirty="0"/>
              <a:t>Spring</a:t>
            </a:r>
            <a:r>
              <a:rPr kumimoji="1" lang="zh-CN" altLang="en-US" sz="2400" dirty="0"/>
              <a:t>等。</a:t>
            </a:r>
            <a:endParaRPr kumimoji="1" lang="en-US" altLang="zh-CN" sz="2400" dirty="0"/>
          </a:p>
          <a:p>
            <a:pPr marL="357505">
              <a:buFont typeface="Wingdings" panose="05000000000000000000" pitchFamily="2" charset="2"/>
              <a:buChar char="Ø"/>
              <a:defRPr/>
            </a:pPr>
            <a:endParaRPr kumimoji="1" lang="zh-CN" altLang="en-US" sz="2400" dirty="0"/>
          </a:p>
          <a:p>
            <a:pPr marL="357505">
              <a:buFont typeface="Wingdings" panose="05000000000000000000" pitchFamily="2" charset="2"/>
              <a:buChar char="Ø"/>
              <a:defRPr/>
            </a:pPr>
            <a:r>
              <a:rPr kumimoji="1" lang="en-US" altLang="zh-CN" sz="2400" dirty="0">
                <a:solidFill>
                  <a:srgbClr val="FF0000"/>
                </a:solidFill>
              </a:rPr>
              <a:t>DBCP</a:t>
            </a:r>
            <a:r>
              <a:rPr kumimoji="1" lang="zh-CN" altLang="en-US" sz="2400" dirty="0"/>
              <a:t>（</a:t>
            </a:r>
            <a:r>
              <a:rPr kumimoji="1" lang="en-US" altLang="zh-CN" sz="2400" dirty="0"/>
              <a:t>Database Connection Pool</a:t>
            </a:r>
            <a:r>
              <a:rPr kumimoji="1" lang="zh-CN" altLang="en-US" sz="2400" dirty="0"/>
              <a:t>）是</a:t>
            </a:r>
            <a:r>
              <a:rPr kumimoji="1" lang="en-US" altLang="zh-CN" sz="2400" dirty="0"/>
              <a:t>Apache </a:t>
            </a:r>
            <a:r>
              <a:rPr kumimoji="1" lang="zh-CN" altLang="en-US" sz="2400" dirty="0"/>
              <a:t>软件基金组织下的开源连接池实现，是一个依赖</a:t>
            </a:r>
            <a:r>
              <a:rPr kumimoji="1" lang="en-US" altLang="zh-CN" sz="2400" dirty="0"/>
              <a:t>Jakarta commons-pool</a:t>
            </a:r>
            <a:r>
              <a:rPr kumimoji="1" lang="zh-CN" altLang="en-US" sz="2400" dirty="0"/>
              <a:t>对象池机制的数据库连接池。</a:t>
            </a:r>
            <a:r>
              <a:rPr kumimoji="1" lang="en-US" altLang="zh-CN" sz="2400" dirty="0"/>
              <a:t>Tomcat </a:t>
            </a:r>
            <a:r>
              <a:rPr kumimoji="1" lang="zh-CN" altLang="en-US" sz="2400" dirty="0"/>
              <a:t>的连接池正是采用该连接池来实现的。该数据库连接池既可以与应用服务器整合使用，也可由应用程序独立使用。但</a:t>
            </a:r>
            <a:r>
              <a:rPr kumimoji="1" lang="en-US" altLang="zh-CN" sz="2400" dirty="0"/>
              <a:t>DBCP</a:t>
            </a:r>
            <a:r>
              <a:rPr kumimoji="1" lang="zh-CN" altLang="en-US" sz="2400" dirty="0"/>
              <a:t>没有自动回收空闲连接的功能。</a:t>
            </a:r>
            <a:endParaRPr kumimoji="1" lang="zh-CN" altLang="en-US" sz="2400" dirty="0"/>
          </a:p>
          <a:p>
            <a:pPr marL="357505">
              <a:buFont typeface="Wingdings" panose="05000000000000000000" pitchFamily="2" charset="2"/>
              <a:buChar char="Ø"/>
              <a:defRPr/>
            </a:pP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a:t>典型的</a:t>
            </a:r>
            <a:r>
              <a:rPr kumimoji="1" lang="en-US" altLang="zh-CN" dirty="0"/>
              <a:t>Java</a:t>
            </a:r>
            <a:r>
              <a:rPr kumimoji="1" lang="zh-CN" altLang="en-US" dirty="0"/>
              <a:t>连接池</a:t>
            </a:r>
            <a:endParaRPr kumimoji="1" lang="zh-CN" altLang="en-US" dirty="0"/>
          </a:p>
        </p:txBody>
      </p:sp>
      <p:sp>
        <p:nvSpPr>
          <p:cNvPr id="3" name="内容占位符 2"/>
          <p:cNvSpPr>
            <a:spLocks noGrp="1"/>
          </p:cNvSpPr>
          <p:nvPr>
            <p:ph idx="1"/>
          </p:nvPr>
        </p:nvSpPr>
        <p:spPr>
          <a:xfrm>
            <a:off x="683568" y="1340768"/>
            <a:ext cx="8079432" cy="4450432"/>
          </a:xfrm>
        </p:spPr>
        <p:txBody>
          <a:bodyPr/>
          <a:lstStyle/>
          <a:p>
            <a:pPr marL="357505">
              <a:buFont typeface="Wingdings" panose="05000000000000000000" pitchFamily="2" charset="2"/>
              <a:buChar char="Ø"/>
              <a:defRPr/>
            </a:pPr>
            <a:r>
              <a:rPr kumimoji="1" lang="en-US" altLang="zh-CN" sz="2400" dirty="0" err="1">
                <a:solidFill>
                  <a:srgbClr val="FF0000"/>
                </a:solidFill>
              </a:rPr>
              <a:t>Proxool</a:t>
            </a:r>
            <a:r>
              <a:rPr kumimoji="1" lang="zh-CN" altLang="en-US" sz="2400" dirty="0"/>
              <a:t>是一个</a:t>
            </a:r>
            <a:r>
              <a:rPr kumimoji="1" lang="en-US" altLang="zh-CN" sz="2400" dirty="0"/>
              <a:t>Java SQL Driver</a:t>
            </a:r>
            <a:r>
              <a:rPr kumimoji="1" lang="zh-CN" altLang="en-US" sz="2400" dirty="0"/>
              <a:t>驱动程序，提供了对其它类型的驱动程序的连接池的封装。可以非常简单地移植到现存的代码中。完全可配置、快速、成熟，健壮且可以透明地为现存的</a:t>
            </a:r>
            <a:r>
              <a:rPr kumimoji="1" lang="en-US" altLang="zh-CN" sz="2400" dirty="0"/>
              <a:t>JDBC</a:t>
            </a:r>
            <a:r>
              <a:rPr kumimoji="1" lang="zh-CN" altLang="en-US" sz="2400" dirty="0"/>
              <a:t>驱动程序增加连接池功能。</a:t>
            </a:r>
            <a:endParaRPr kumimoji="1" lang="en-US" altLang="zh-CN" sz="2400" dirty="0"/>
          </a:p>
          <a:p>
            <a:pPr marL="357505">
              <a:buFont typeface="Wingdings" panose="05000000000000000000" pitchFamily="2" charset="2"/>
              <a:buChar char="Ø"/>
              <a:defRPr/>
            </a:pPr>
            <a:endParaRPr kumimoji="1" lang="zh-CN" altLang="en-US" sz="2400" dirty="0"/>
          </a:p>
          <a:p>
            <a:pPr marL="357505">
              <a:buFont typeface="Wingdings" panose="05000000000000000000" pitchFamily="2" charset="2"/>
              <a:buChar char="Ø"/>
              <a:defRPr/>
            </a:pPr>
            <a:r>
              <a:rPr kumimoji="1" lang="en-US" altLang="zh-CN" sz="2400" dirty="0">
                <a:solidFill>
                  <a:srgbClr val="FF0000"/>
                </a:solidFill>
              </a:rPr>
              <a:t>Druid</a:t>
            </a:r>
            <a:r>
              <a:rPr kumimoji="1" lang="zh-CN" altLang="en-US" sz="2400" dirty="0"/>
              <a:t>是阿里巴巴开源的数据库连接池项目。</a:t>
            </a:r>
            <a:r>
              <a:rPr kumimoji="1" lang="en-US" altLang="zh-CN" sz="2400" dirty="0"/>
              <a:t>Druid</a:t>
            </a:r>
            <a:r>
              <a:rPr kumimoji="1" lang="zh-CN" altLang="en-US" sz="2400" dirty="0"/>
              <a:t>连接池为监控而生，内置强大的监控功能，监控特性不影响性能。支持所有</a:t>
            </a:r>
            <a:r>
              <a:rPr kumimoji="1" lang="en-US" altLang="zh-CN" sz="2400" dirty="0"/>
              <a:t>JDBC</a:t>
            </a:r>
            <a:r>
              <a:rPr kumimoji="1" lang="zh-CN" altLang="en-US" sz="2400" dirty="0"/>
              <a:t>兼容的数据库，包括</a:t>
            </a:r>
            <a:r>
              <a:rPr kumimoji="1" lang="en-US" altLang="zh-CN" sz="2400" dirty="0"/>
              <a:t>Oracle</a:t>
            </a:r>
            <a:r>
              <a:rPr kumimoji="1" lang="zh-CN" altLang="en-US" sz="2400" dirty="0"/>
              <a:t>、</a:t>
            </a:r>
            <a:r>
              <a:rPr kumimoji="1" lang="en-US" altLang="zh-CN" sz="2400" dirty="0" err="1"/>
              <a:t>MySql</a:t>
            </a:r>
            <a:r>
              <a:rPr kumimoji="1" lang="zh-CN" altLang="en-US" sz="2400" dirty="0"/>
              <a:t>、</a:t>
            </a:r>
            <a:r>
              <a:rPr kumimoji="1" lang="en-US" altLang="zh-CN" sz="2400" dirty="0"/>
              <a:t>Derby</a:t>
            </a:r>
            <a:r>
              <a:rPr kumimoji="1" lang="zh-CN" altLang="en-US" sz="2400" dirty="0"/>
              <a:t>、</a:t>
            </a:r>
            <a:r>
              <a:rPr kumimoji="1" lang="en-US" altLang="zh-CN" sz="2400" dirty="0" err="1"/>
              <a:t>Postgresql</a:t>
            </a:r>
            <a:r>
              <a:rPr kumimoji="1" lang="zh-CN" altLang="en-US" sz="2400" dirty="0"/>
              <a:t>、</a:t>
            </a:r>
            <a:r>
              <a:rPr kumimoji="1" lang="en-US" altLang="zh-CN" sz="2400" dirty="0"/>
              <a:t>SQL Server</a:t>
            </a:r>
            <a:r>
              <a:rPr kumimoji="1" lang="zh-CN" altLang="en-US" sz="2400" dirty="0"/>
              <a:t>、</a:t>
            </a:r>
            <a:r>
              <a:rPr kumimoji="1" lang="en-US" altLang="zh-CN" sz="2400" dirty="0"/>
              <a:t>H2</a:t>
            </a:r>
            <a:r>
              <a:rPr kumimoji="1" lang="zh-CN" altLang="en-US" sz="2400" dirty="0"/>
              <a:t>等。</a:t>
            </a: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panose="02010600030101010101" pitchFamily="2" charset="-122"/>
              </a:rPr>
              <a:t>大纲</a:t>
            </a:r>
            <a:endParaRPr lang="zh-CN" altLang="en-US" b="0" dirty="0">
              <a:ea typeface="宋体" panose="02010600030101010101" pitchFamily="2" charset="-122"/>
            </a:endParaRPr>
          </a:p>
        </p:txBody>
      </p:sp>
      <p:sp>
        <p:nvSpPr>
          <p:cNvPr id="344067" name="Rectangle 3"/>
          <p:cNvSpPr>
            <a:spLocks noGrp="1" noChangeArrowheads="1"/>
          </p:cNvSpPr>
          <p:nvPr>
            <p:ph type="body" idx="1"/>
          </p:nvPr>
        </p:nvSpPr>
        <p:spPr>
          <a:xfrm>
            <a:off x="884808" y="1268769"/>
            <a:ext cx="8367712" cy="4522432"/>
          </a:xfrm>
        </p:spPr>
        <p:txBody>
          <a:bodyPr/>
          <a:lstStyle/>
          <a:p>
            <a:pPr>
              <a:lnSpc>
                <a:spcPct val="150000"/>
              </a:lnSpc>
              <a:defRPr/>
            </a:pPr>
            <a:r>
              <a:rPr lang="zh-CN" altLang="en-US" sz="2400" b="1" dirty="0">
                <a:ea typeface="宋体" panose="02010600030101010101" pitchFamily="2" charset="-122"/>
              </a:rPr>
              <a:t>资源池技术概述</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对象池技术</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数据库连接池技术</a:t>
            </a:r>
            <a:endParaRPr lang="en-US" altLang="zh-CN" sz="2400" b="1" dirty="0">
              <a:ea typeface="宋体" panose="02010600030101010101" pitchFamily="2" charset="-122"/>
            </a:endParaRPr>
          </a:p>
          <a:p>
            <a:pPr>
              <a:lnSpc>
                <a:spcPct val="150000"/>
              </a:lnSpc>
              <a:defRPr/>
            </a:pPr>
            <a:r>
              <a:rPr lang="zh-CN" altLang="en-US" sz="2400" b="1" dirty="0">
                <a:solidFill>
                  <a:srgbClr val="FF0000"/>
                </a:solidFill>
                <a:ea typeface="宋体" panose="02010600030101010101" pitchFamily="2" charset="-122"/>
              </a:rPr>
              <a:t>线程池技术</a:t>
            </a:r>
            <a:endParaRPr lang="en-US" altLang="zh-CN" sz="2400" b="1" dirty="0">
              <a:solidFill>
                <a:srgbClr val="FF0000"/>
              </a:solidFill>
              <a:ea typeface="宋体" panose="02010600030101010101" pitchFamily="2" charset="-122"/>
            </a:endParaRPr>
          </a:p>
          <a:p>
            <a:pPr>
              <a:lnSpc>
                <a:spcPct val="150000"/>
              </a:lnSpc>
              <a:defRPr/>
            </a:pP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负载均衡技术概述</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典型负载均衡技术</a:t>
            </a:r>
            <a:endParaRPr lang="zh-CN" altLang="en-US" sz="2400" b="1" dirty="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a:t>线程池的概念</a:t>
            </a:r>
            <a:endParaRPr kumimoji="1" lang="zh-CN" altLang="en-US" dirty="0"/>
          </a:p>
        </p:txBody>
      </p:sp>
      <p:sp>
        <p:nvSpPr>
          <p:cNvPr id="3" name="内容占位符 2"/>
          <p:cNvSpPr>
            <a:spLocks noGrp="1"/>
          </p:cNvSpPr>
          <p:nvPr>
            <p:ph idx="1"/>
          </p:nvPr>
        </p:nvSpPr>
        <p:spPr>
          <a:xfrm>
            <a:off x="683568" y="1340768"/>
            <a:ext cx="8079432" cy="4450432"/>
          </a:xfrm>
        </p:spPr>
        <p:txBody>
          <a:bodyPr/>
          <a:lstStyle/>
          <a:p>
            <a:pPr marL="357505">
              <a:buFont typeface="Wingdings" panose="05000000000000000000" pitchFamily="2" charset="2"/>
              <a:buChar char="Ø"/>
              <a:defRPr/>
            </a:pPr>
            <a:r>
              <a:rPr kumimoji="1" lang="zh-CN" altLang="en-US" sz="2400" dirty="0"/>
              <a:t>与数据库连接池、对象连接池的原理相似，通过池化线程资源，可以使得更多的</a:t>
            </a:r>
            <a:r>
              <a:rPr kumimoji="1" lang="en-US" altLang="zh-CN" sz="2400" dirty="0"/>
              <a:t>CPU</a:t>
            </a:r>
            <a:r>
              <a:rPr kumimoji="1" lang="zh-CN" altLang="en-US" sz="2400" dirty="0"/>
              <a:t>时间和内存用来处理应用，而不是频繁的进行线程创建与销毁。</a:t>
            </a:r>
            <a:endParaRPr kumimoji="1" lang="en-US" altLang="zh-CN" sz="2400" dirty="0"/>
          </a:p>
          <a:p>
            <a:pPr marL="357505">
              <a:buFont typeface="Wingdings" panose="05000000000000000000" pitchFamily="2" charset="2"/>
              <a:buChar char="Ø"/>
              <a:defRPr/>
            </a:pPr>
            <a:endParaRPr kumimoji="1" lang="zh-CN" altLang="en-US" sz="2400" dirty="0"/>
          </a:p>
          <a:p>
            <a:pPr marL="357505">
              <a:buFont typeface="Wingdings" panose="05000000000000000000" pitchFamily="2" charset="2"/>
              <a:buChar char="Ø"/>
              <a:defRPr/>
            </a:pPr>
            <a:r>
              <a:rPr kumimoji="1" lang="zh-CN" altLang="en-US" sz="2400" dirty="0"/>
              <a:t>为了简化对这些线程的管理，主流开发平台都提供了相应的线程池接口和框架。比如，</a:t>
            </a:r>
            <a:r>
              <a:rPr kumimoji="1" lang="en-US" altLang="zh-CN" sz="2400" dirty="0"/>
              <a:t>.NET</a:t>
            </a:r>
            <a:r>
              <a:rPr kumimoji="1" lang="zh-CN" altLang="en-US" sz="2400" dirty="0"/>
              <a:t>框架为每个进程提供了一个线程池。一个线程池有若干个等待操作状态，当一个等待操作完成时，线程池中的辅助线程会执行回调函数。线程池中的线程由系统管理，程序员不需要费力于线程管理。</a:t>
            </a:r>
            <a:endParaRPr kumimoji="1" lang="zh-CN" altLang="en-US" sz="2400" dirty="0"/>
          </a:p>
          <a:p>
            <a:pPr marL="357505">
              <a:buFont typeface="Wingdings" panose="05000000000000000000" pitchFamily="2" charset="2"/>
              <a:buChar char="Ø"/>
              <a:defRPr/>
            </a:pP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a:t>线程池的组成</a:t>
            </a:r>
            <a:endParaRPr kumimoji="1" lang="zh-CN" altLang="en-US" dirty="0"/>
          </a:p>
        </p:txBody>
      </p:sp>
      <p:sp>
        <p:nvSpPr>
          <p:cNvPr id="3" name="内容占位符 2"/>
          <p:cNvSpPr>
            <a:spLocks noGrp="1"/>
          </p:cNvSpPr>
          <p:nvPr>
            <p:ph idx="1"/>
          </p:nvPr>
        </p:nvSpPr>
        <p:spPr>
          <a:xfrm>
            <a:off x="683568" y="1340768"/>
            <a:ext cx="7848872" cy="4450432"/>
          </a:xfrm>
        </p:spPr>
        <p:txBody>
          <a:bodyPr/>
          <a:lstStyle/>
          <a:p>
            <a:pPr marL="357505">
              <a:buFont typeface="Wingdings" panose="05000000000000000000" pitchFamily="2" charset="2"/>
              <a:buChar char="Ø"/>
              <a:defRPr/>
            </a:pPr>
            <a:r>
              <a:rPr kumimoji="1" lang="zh-CN" altLang="en-US" sz="2400" dirty="0">
                <a:solidFill>
                  <a:srgbClr val="FF0000"/>
                </a:solidFill>
              </a:rPr>
              <a:t>线程池的原理</a:t>
            </a:r>
            <a:r>
              <a:rPr kumimoji="1" lang="zh-CN" altLang="en-US" sz="2400" dirty="0"/>
              <a:t>类似于操作系统中缓冲区的概念。先启动若干数量的线程，并处于睡眠状态，当客户端有新请求时，就会唤醒线程池中某个睡眠线程，来处理客户端请求。处理完请求后，线程又处于睡眠状态。睡眠的线程仅定期被唤醒以轮循更改或更新状态信息，然后再次进入休眠状态。</a:t>
            </a:r>
            <a:endParaRPr kumimoji="1" lang="en-US" altLang="zh-CN" sz="2400" dirty="0"/>
          </a:p>
          <a:p>
            <a:pPr marL="357505">
              <a:buFont typeface="Wingdings" panose="05000000000000000000" pitchFamily="2" charset="2"/>
              <a:buChar char="Ø"/>
              <a:defRPr/>
            </a:pP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a:t>线程池的组成</a:t>
            </a:r>
            <a:endParaRPr kumimoji="1" lang="zh-CN" altLang="en-US" dirty="0"/>
          </a:p>
        </p:txBody>
      </p:sp>
      <p:sp>
        <p:nvSpPr>
          <p:cNvPr id="3" name="内容占位符 2"/>
          <p:cNvSpPr>
            <a:spLocks noGrp="1"/>
          </p:cNvSpPr>
          <p:nvPr>
            <p:ph idx="1"/>
          </p:nvPr>
        </p:nvSpPr>
        <p:spPr>
          <a:xfrm>
            <a:off x="683568" y="1340768"/>
            <a:ext cx="8079432" cy="4450432"/>
          </a:xfrm>
        </p:spPr>
        <p:txBody>
          <a:bodyPr/>
          <a:lstStyle/>
          <a:p>
            <a:pPr marL="357505">
              <a:buFont typeface="Wingdings" panose="05000000000000000000" pitchFamily="2" charset="2"/>
              <a:buChar char="Ø"/>
              <a:defRPr/>
            </a:pPr>
            <a:r>
              <a:rPr kumimoji="1" lang="zh-CN" altLang="en-US" sz="2400" dirty="0"/>
              <a:t>线程池一般包括以下四个基本部分：</a:t>
            </a:r>
            <a:endParaRPr kumimoji="1" lang="zh-CN" altLang="en-US" sz="2400" dirty="0"/>
          </a:p>
          <a:p>
            <a:pPr marL="539750">
              <a:buFont typeface="Wingdings" panose="05000000000000000000" pitchFamily="2" charset="2"/>
              <a:buChar char="ü"/>
              <a:defRPr/>
            </a:pPr>
            <a:r>
              <a:rPr kumimoji="1" lang="en-US" altLang="zh-CN" sz="2400" dirty="0"/>
              <a:t>1)	</a:t>
            </a:r>
            <a:r>
              <a:rPr kumimoji="1" lang="zh-CN" altLang="en-US" sz="2400" dirty="0"/>
              <a:t>线程池管理器（</a:t>
            </a:r>
            <a:r>
              <a:rPr kumimoji="1" lang="en-US" altLang="zh-CN" sz="2400" dirty="0" err="1"/>
              <a:t>ThreadPool</a:t>
            </a:r>
            <a:r>
              <a:rPr kumimoji="1" lang="zh-CN" altLang="en-US" sz="2400" dirty="0"/>
              <a:t>）：用于创建并管理线程池，包括创建线程池，销毁线程池，添加新任务；</a:t>
            </a:r>
            <a:endParaRPr kumimoji="1" lang="zh-CN" altLang="en-US" sz="2400" dirty="0"/>
          </a:p>
          <a:p>
            <a:pPr marL="539750">
              <a:buFont typeface="Wingdings" panose="05000000000000000000" pitchFamily="2" charset="2"/>
              <a:buChar char="ü"/>
              <a:defRPr/>
            </a:pPr>
            <a:r>
              <a:rPr kumimoji="1" lang="en-US" altLang="zh-CN" sz="2400" dirty="0"/>
              <a:t>2)	</a:t>
            </a:r>
            <a:r>
              <a:rPr kumimoji="1" lang="zh-CN" altLang="en-US" sz="2400" dirty="0"/>
              <a:t>工作线程（</a:t>
            </a:r>
            <a:r>
              <a:rPr kumimoji="1" lang="en-US" altLang="zh-CN" sz="2400" dirty="0" err="1"/>
              <a:t>PoolWorker</a:t>
            </a:r>
            <a:r>
              <a:rPr kumimoji="1" lang="zh-CN" altLang="en-US" sz="2400" dirty="0"/>
              <a:t>）：线程池中线程，在没有任务时处于等待状态，可以循环地执行任务；</a:t>
            </a:r>
            <a:endParaRPr kumimoji="1" lang="zh-CN" altLang="en-US" sz="2400" dirty="0"/>
          </a:p>
          <a:p>
            <a:pPr marL="539750">
              <a:buFont typeface="Wingdings" panose="05000000000000000000" pitchFamily="2" charset="2"/>
              <a:buChar char="ü"/>
              <a:defRPr/>
            </a:pPr>
            <a:r>
              <a:rPr kumimoji="1" lang="en-US" altLang="zh-CN" sz="2400" dirty="0"/>
              <a:t>3)	</a:t>
            </a:r>
            <a:r>
              <a:rPr kumimoji="1" lang="zh-CN" altLang="en-US" sz="2400" dirty="0"/>
              <a:t>任务接口（</a:t>
            </a:r>
            <a:r>
              <a:rPr kumimoji="1" lang="en-US" altLang="zh-CN" sz="2400" dirty="0"/>
              <a:t>Task</a:t>
            </a:r>
            <a:r>
              <a:rPr kumimoji="1" lang="zh-CN" altLang="en-US" sz="2400" dirty="0"/>
              <a:t>）：每个任务必须实现的接口，以供工作线程调度任务的执行，它主要规定了任务的入口，任务执行完后的收尾工作，任务的执行状态等；</a:t>
            </a:r>
            <a:endParaRPr kumimoji="1" lang="zh-CN" altLang="en-US" sz="2400" dirty="0"/>
          </a:p>
          <a:p>
            <a:pPr marL="539750">
              <a:buFont typeface="Wingdings" panose="05000000000000000000" pitchFamily="2" charset="2"/>
              <a:buChar char="ü"/>
              <a:defRPr/>
            </a:pPr>
            <a:r>
              <a:rPr kumimoji="1" lang="en-US" altLang="zh-CN" sz="2400" dirty="0"/>
              <a:t>4)	</a:t>
            </a:r>
            <a:r>
              <a:rPr kumimoji="1" lang="zh-CN" altLang="en-US" sz="2400" dirty="0"/>
              <a:t>任务队列（</a:t>
            </a:r>
            <a:r>
              <a:rPr kumimoji="1" lang="en-US" altLang="zh-CN" sz="2400" dirty="0" err="1"/>
              <a:t>taskQueue</a:t>
            </a:r>
            <a:r>
              <a:rPr kumimoji="1" lang="zh-CN" altLang="en-US" sz="2400" dirty="0"/>
              <a:t>）：用于存放没有处理的任务。提供一种缓冲机制。</a:t>
            </a: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panose="02010600030101010101" pitchFamily="2" charset="-122"/>
              </a:rPr>
              <a:t>大纲</a:t>
            </a:r>
            <a:endParaRPr lang="zh-CN" altLang="en-US" b="0" dirty="0">
              <a:ea typeface="宋体" panose="02010600030101010101" pitchFamily="2" charset="-122"/>
            </a:endParaRPr>
          </a:p>
        </p:txBody>
      </p:sp>
      <p:sp>
        <p:nvSpPr>
          <p:cNvPr id="344067" name="Rectangle 3"/>
          <p:cNvSpPr>
            <a:spLocks noGrp="1" noChangeArrowheads="1"/>
          </p:cNvSpPr>
          <p:nvPr>
            <p:ph type="body" idx="1"/>
          </p:nvPr>
        </p:nvSpPr>
        <p:spPr>
          <a:xfrm>
            <a:off x="884808" y="1268769"/>
            <a:ext cx="3399160" cy="4522432"/>
          </a:xfrm>
        </p:spPr>
        <p:txBody>
          <a:bodyPr/>
          <a:lstStyle/>
          <a:p>
            <a:pPr>
              <a:lnSpc>
                <a:spcPct val="150000"/>
              </a:lnSpc>
              <a:defRPr/>
            </a:pPr>
            <a:r>
              <a:rPr lang="zh-CN" altLang="en-US" sz="2400" b="1" dirty="0">
                <a:ea typeface="宋体" panose="02010600030101010101" pitchFamily="2" charset="-122"/>
              </a:rPr>
              <a:t>资源池技术概述</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对象池技术</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数据库连接池技术</a:t>
            </a:r>
            <a:endParaRPr lang="en-US" altLang="zh-CN" sz="2400" b="1" dirty="0">
              <a:ea typeface="宋体" panose="02010600030101010101" pitchFamily="2" charset="-122"/>
            </a:endParaRPr>
          </a:p>
          <a:p>
            <a:pPr>
              <a:lnSpc>
                <a:spcPct val="150000"/>
              </a:lnSpc>
              <a:defRPr/>
            </a:pPr>
            <a:r>
              <a:rPr lang="zh-CN" altLang="en-US" sz="2400" b="1" dirty="0">
                <a:solidFill>
                  <a:srgbClr val="FF0000"/>
                </a:solidFill>
                <a:ea typeface="宋体" panose="02010600030101010101" pitchFamily="2" charset="-122"/>
              </a:rPr>
              <a:t>线程池技术</a:t>
            </a:r>
            <a:endParaRPr lang="en-US" altLang="zh-CN" sz="2400" b="1" dirty="0">
              <a:solidFill>
                <a:srgbClr val="FF0000"/>
              </a:solidFill>
              <a:ea typeface="宋体" panose="02010600030101010101" pitchFamily="2" charset="-122"/>
            </a:endParaRPr>
          </a:p>
          <a:p>
            <a:pPr>
              <a:lnSpc>
                <a:spcPct val="150000"/>
              </a:lnSpc>
              <a:defRPr/>
            </a:pP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负载均衡技术概述</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典型负载均衡技术</a:t>
            </a:r>
            <a:endParaRPr lang="zh-CN" altLang="en-US" sz="2400" b="1" dirty="0">
              <a:ea typeface="宋体" panose="02010600030101010101" pitchFamily="2" charset="-122"/>
            </a:endParaRPr>
          </a:p>
        </p:txBody>
      </p:sp>
      <p:sp>
        <p:nvSpPr>
          <p:cNvPr id="5" name="Rectangle 3"/>
          <p:cNvSpPr txBox="1">
            <a:spLocks noChangeArrowheads="1"/>
          </p:cNvSpPr>
          <p:nvPr/>
        </p:nvSpPr>
        <p:spPr bwMode="auto">
          <a:xfrm>
            <a:off x="3707904" y="2953921"/>
            <a:ext cx="2520280"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2075" tIns="46038" rIns="92075" bIns="46038" numCol="1" anchor="t" anchorCtr="0" compatLnSpc="1"/>
          <a:lstStyle>
            <a:lvl1pPr marL="342900" indent="-342900" algn="l" rtl="0" eaLnBrk="0" fontAlgn="base" hangingPunct="0">
              <a:lnSpc>
                <a:spcPct val="120000"/>
              </a:lnSpc>
              <a:spcBef>
                <a:spcPct val="0"/>
              </a:spcBef>
              <a:spcAft>
                <a:spcPct val="0"/>
              </a:spcAft>
              <a:buClr>
                <a:schemeClr val="accent2"/>
              </a:buClr>
              <a:buSzPct val="75000"/>
              <a:buFont typeface="Wingdings" panose="05000000000000000000" pitchFamily="2" charset="2"/>
              <a:buChar char="Ø"/>
              <a:defRPr sz="2800" kern="1200">
                <a:solidFill>
                  <a:srgbClr val="000000"/>
                </a:solidFill>
                <a:latin typeface="+mn-lt"/>
                <a:ea typeface="+mn-ea"/>
                <a:cs typeface="+mn-cs"/>
              </a:defRPr>
            </a:lvl1pPr>
            <a:lvl2pPr marL="742950" indent="-285750" algn="l" rtl="0" eaLnBrk="0" fontAlgn="base" hangingPunct="0">
              <a:lnSpc>
                <a:spcPct val="120000"/>
              </a:lnSpc>
              <a:spcBef>
                <a:spcPct val="0"/>
              </a:spcBef>
              <a:spcAft>
                <a:spcPct val="0"/>
              </a:spcAft>
              <a:buClr>
                <a:schemeClr val="accent6"/>
              </a:buClr>
              <a:buFont typeface="Wingdings" panose="05000000000000000000" pitchFamily="2" charset="2"/>
              <a:buChar char="ü"/>
              <a:defRPr sz="2400" kern="1200">
                <a:solidFill>
                  <a:srgbClr val="000000"/>
                </a:solidFill>
                <a:latin typeface="+mn-lt"/>
                <a:ea typeface="+mn-ea"/>
                <a:cs typeface="+mn-cs"/>
              </a:defRPr>
            </a:lvl2pPr>
            <a:lvl3pPr marL="1143000" indent="-228600" algn="l" rtl="0" eaLnBrk="0" fontAlgn="base" hangingPunct="0">
              <a:lnSpc>
                <a:spcPct val="120000"/>
              </a:lnSpc>
              <a:spcBef>
                <a:spcPct val="0"/>
              </a:spcBef>
              <a:spcAft>
                <a:spcPct val="0"/>
              </a:spcAft>
              <a:buClr>
                <a:schemeClr val="accent6"/>
              </a:buClr>
              <a:buFont typeface="Wingdings" panose="05000000000000000000" pitchFamily="2" charset="2"/>
              <a:buChar char="ü"/>
              <a:defRPr sz="2000" kern="1200">
                <a:solidFill>
                  <a:srgbClr val="000000"/>
                </a:solidFill>
                <a:latin typeface="+mn-lt"/>
                <a:ea typeface="+mn-ea"/>
                <a:cs typeface="+mn-cs"/>
              </a:defRPr>
            </a:lvl3pPr>
            <a:lvl4pPr marL="1600200" indent="-228600" algn="l" rtl="0" eaLnBrk="0" fontAlgn="base" hangingPunct="0">
              <a:lnSpc>
                <a:spcPct val="120000"/>
              </a:lnSpc>
              <a:spcBef>
                <a:spcPct val="0"/>
              </a:spcBef>
              <a:spcAft>
                <a:spcPct val="0"/>
              </a:spcAft>
              <a:buClr>
                <a:schemeClr val="accent2"/>
              </a:buClr>
              <a:buSzPct val="65000"/>
              <a:buFont typeface="Wingdings" panose="05000000000000000000" pitchFamily="2" charset="2"/>
              <a:buChar char="Ø"/>
              <a:defRPr sz="2000" kern="1200">
                <a:solidFill>
                  <a:srgbClr val="000000"/>
                </a:solidFill>
                <a:latin typeface="+mn-lt"/>
                <a:ea typeface="+mn-ea"/>
                <a:cs typeface="+mn-cs"/>
              </a:defRPr>
            </a:lvl4pPr>
            <a:lvl5pPr marL="2057400" indent="-228600" algn="l" rtl="0" eaLnBrk="0" fontAlgn="base" hangingPunct="0">
              <a:lnSpc>
                <a:spcPct val="120000"/>
              </a:lnSpc>
              <a:spcBef>
                <a:spcPct val="0"/>
              </a:spcBef>
              <a:spcAft>
                <a:spcPct val="0"/>
              </a:spcAft>
              <a:buClr>
                <a:schemeClr val="tx1"/>
              </a:buClr>
              <a:buFont typeface="Wingdings" panose="05000000000000000000" pitchFamily="2" charset="2"/>
              <a:buChar char="Ø"/>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marL="0" indent="0">
              <a:lnSpc>
                <a:spcPct val="150000"/>
              </a:lnSpc>
              <a:buNone/>
              <a:defRPr/>
            </a:pPr>
            <a:r>
              <a:rPr lang="en-US" altLang="zh-CN" sz="2400" dirty="0">
                <a:ea typeface="宋体" panose="02010600030101010101" pitchFamily="2" charset="-122"/>
              </a:rPr>
              <a:t>Java</a:t>
            </a:r>
            <a:r>
              <a:rPr lang="zh-CN" altLang="en-US" sz="2400" dirty="0">
                <a:ea typeface="宋体" panose="02010600030101010101" pitchFamily="2" charset="-122"/>
              </a:rPr>
              <a:t>线程池技术</a:t>
            </a:r>
            <a:endParaRPr lang="zh-CN" altLang="en-US" sz="2400" dirty="0">
              <a:ea typeface="宋体" panose="02010600030101010101" pitchFamily="2" charset="-122"/>
            </a:endParaRPr>
          </a:p>
        </p:txBody>
      </p:sp>
      <p:sp>
        <p:nvSpPr>
          <p:cNvPr id="6" name="Rectangle 3"/>
          <p:cNvSpPr txBox="1">
            <a:spLocks noChangeArrowheads="1"/>
          </p:cNvSpPr>
          <p:nvPr/>
        </p:nvSpPr>
        <p:spPr bwMode="auto">
          <a:xfrm>
            <a:off x="6550384" y="1294309"/>
            <a:ext cx="2520280" cy="3967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2075" tIns="46038" rIns="92075" bIns="46038" numCol="1" anchor="t" anchorCtr="0" compatLnSpc="1"/>
          <a:lstStyle>
            <a:lvl1pPr marL="342900" indent="-342900" algn="l" rtl="0" eaLnBrk="0" fontAlgn="base" hangingPunct="0">
              <a:lnSpc>
                <a:spcPct val="120000"/>
              </a:lnSpc>
              <a:spcBef>
                <a:spcPct val="0"/>
              </a:spcBef>
              <a:spcAft>
                <a:spcPct val="0"/>
              </a:spcAft>
              <a:buClr>
                <a:schemeClr val="accent2"/>
              </a:buClr>
              <a:buSzPct val="75000"/>
              <a:buFont typeface="Wingdings" panose="05000000000000000000" pitchFamily="2" charset="2"/>
              <a:buChar char="Ø"/>
              <a:defRPr sz="2800" kern="1200">
                <a:solidFill>
                  <a:srgbClr val="000000"/>
                </a:solidFill>
                <a:latin typeface="+mn-lt"/>
                <a:ea typeface="+mn-ea"/>
                <a:cs typeface="+mn-cs"/>
              </a:defRPr>
            </a:lvl1pPr>
            <a:lvl2pPr marL="742950" indent="-285750" algn="l" rtl="0" eaLnBrk="0" fontAlgn="base" hangingPunct="0">
              <a:lnSpc>
                <a:spcPct val="120000"/>
              </a:lnSpc>
              <a:spcBef>
                <a:spcPct val="0"/>
              </a:spcBef>
              <a:spcAft>
                <a:spcPct val="0"/>
              </a:spcAft>
              <a:buClr>
                <a:schemeClr val="accent6"/>
              </a:buClr>
              <a:buFont typeface="Wingdings" panose="05000000000000000000" pitchFamily="2" charset="2"/>
              <a:buChar char="ü"/>
              <a:defRPr sz="2400" kern="1200">
                <a:solidFill>
                  <a:srgbClr val="000000"/>
                </a:solidFill>
                <a:latin typeface="+mn-lt"/>
                <a:ea typeface="+mn-ea"/>
                <a:cs typeface="+mn-cs"/>
              </a:defRPr>
            </a:lvl2pPr>
            <a:lvl3pPr marL="1143000" indent="-228600" algn="l" rtl="0" eaLnBrk="0" fontAlgn="base" hangingPunct="0">
              <a:lnSpc>
                <a:spcPct val="120000"/>
              </a:lnSpc>
              <a:spcBef>
                <a:spcPct val="0"/>
              </a:spcBef>
              <a:spcAft>
                <a:spcPct val="0"/>
              </a:spcAft>
              <a:buClr>
                <a:schemeClr val="accent6"/>
              </a:buClr>
              <a:buFont typeface="Wingdings" panose="05000000000000000000" pitchFamily="2" charset="2"/>
              <a:buChar char="ü"/>
              <a:defRPr sz="2000" kern="1200">
                <a:solidFill>
                  <a:srgbClr val="000000"/>
                </a:solidFill>
                <a:latin typeface="+mn-lt"/>
                <a:ea typeface="+mn-ea"/>
                <a:cs typeface="+mn-cs"/>
              </a:defRPr>
            </a:lvl3pPr>
            <a:lvl4pPr marL="1600200" indent="-228600" algn="l" rtl="0" eaLnBrk="0" fontAlgn="base" hangingPunct="0">
              <a:lnSpc>
                <a:spcPct val="120000"/>
              </a:lnSpc>
              <a:spcBef>
                <a:spcPct val="0"/>
              </a:spcBef>
              <a:spcAft>
                <a:spcPct val="0"/>
              </a:spcAft>
              <a:buClr>
                <a:schemeClr val="accent2"/>
              </a:buClr>
              <a:buSzPct val="65000"/>
              <a:buFont typeface="Wingdings" panose="05000000000000000000" pitchFamily="2" charset="2"/>
              <a:buChar char="Ø"/>
              <a:defRPr sz="2000" kern="1200">
                <a:solidFill>
                  <a:srgbClr val="000000"/>
                </a:solidFill>
                <a:latin typeface="+mn-lt"/>
                <a:ea typeface="+mn-ea"/>
                <a:cs typeface="+mn-cs"/>
              </a:defRPr>
            </a:lvl4pPr>
            <a:lvl5pPr marL="2057400" indent="-228600" algn="l" rtl="0" eaLnBrk="0" fontAlgn="base" hangingPunct="0">
              <a:lnSpc>
                <a:spcPct val="120000"/>
              </a:lnSpc>
              <a:spcBef>
                <a:spcPct val="0"/>
              </a:spcBef>
              <a:spcAft>
                <a:spcPct val="0"/>
              </a:spcAft>
              <a:buClr>
                <a:schemeClr val="tx1"/>
              </a:buClr>
              <a:buFont typeface="Wingdings" panose="05000000000000000000" pitchFamily="2" charset="2"/>
              <a:buChar char="Ø"/>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marL="0" indent="0">
              <a:lnSpc>
                <a:spcPct val="150000"/>
              </a:lnSpc>
              <a:buNone/>
              <a:defRPr/>
            </a:pPr>
            <a:r>
              <a:rPr lang="zh-CN" altLang="en-US" sz="2400" dirty="0">
                <a:solidFill>
                  <a:srgbClr val="FF0000"/>
                </a:solidFill>
                <a:ea typeface="宋体" panose="02010600030101010101" pitchFamily="2" charset="-122"/>
              </a:rPr>
              <a:t>构造线程池</a:t>
            </a:r>
            <a:endParaRPr lang="en-US" altLang="zh-CN" sz="2400" dirty="0">
              <a:solidFill>
                <a:srgbClr val="FF0000"/>
              </a:solidFill>
              <a:ea typeface="宋体" panose="02010600030101010101" pitchFamily="2" charset="-122"/>
            </a:endParaRPr>
          </a:p>
          <a:p>
            <a:pPr marL="0" indent="0">
              <a:lnSpc>
                <a:spcPct val="150000"/>
              </a:lnSpc>
              <a:buNone/>
              <a:defRPr/>
            </a:pPr>
            <a:r>
              <a:rPr lang="zh-CN" altLang="en-US" sz="2400" dirty="0">
                <a:ea typeface="宋体" panose="02010600030101010101" pitchFamily="2" charset="-122"/>
              </a:rPr>
              <a:t>线程池提交任务</a:t>
            </a:r>
            <a:endParaRPr lang="en-US" altLang="zh-CN" sz="2400" dirty="0">
              <a:ea typeface="宋体" panose="02010600030101010101" pitchFamily="2" charset="-122"/>
            </a:endParaRPr>
          </a:p>
          <a:p>
            <a:pPr marL="0" indent="0">
              <a:lnSpc>
                <a:spcPct val="150000"/>
              </a:lnSpc>
              <a:buNone/>
              <a:defRPr/>
            </a:pPr>
            <a:r>
              <a:rPr lang="zh-CN" altLang="en-US" sz="2400" dirty="0">
                <a:ea typeface="宋体" panose="02010600030101010101" pitchFamily="2" charset="-122"/>
              </a:rPr>
              <a:t>线程池容量调整</a:t>
            </a:r>
            <a:endParaRPr lang="en-US" altLang="zh-CN" sz="2400" dirty="0">
              <a:ea typeface="宋体" panose="02010600030101010101" pitchFamily="2" charset="-122"/>
            </a:endParaRPr>
          </a:p>
          <a:p>
            <a:pPr marL="0" indent="0">
              <a:lnSpc>
                <a:spcPct val="150000"/>
              </a:lnSpc>
              <a:buNone/>
              <a:defRPr/>
            </a:pPr>
            <a:r>
              <a:rPr lang="zh-CN" altLang="en-US" sz="2400" dirty="0">
                <a:ea typeface="宋体" panose="02010600030101010101" pitchFamily="2" charset="-122"/>
              </a:rPr>
              <a:t>任务拒绝策略</a:t>
            </a:r>
            <a:endParaRPr lang="en-US" altLang="zh-CN" sz="2400" dirty="0">
              <a:ea typeface="宋体" panose="02010600030101010101" pitchFamily="2" charset="-122"/>
            </a:endParaRPr>
          </a:p>
          <a:p>
            <a:pPr marL="0" indent="0">
              <a:lnSpc>
                <a:spcPct val="150000"/>
              </a:lnSpc>
              <a:buNone/>
              <a:defRPr/>
            </a:pPr>
            <a:r>
              <a:rPr lang="zh-CN" altLang="en-US" sz="2400" dirty="0">
                <a:ea typeface="宋体" panose="02010600030101010101" pitchFamily="2" charset="-122"/>
              </a:rPr>
              <a:t>任务缓存队列</a:t>
            </a:r>
            <a:endParaRPr lang="en-US" altLang="zh-CN" sz="2400" dirty="0">
              <a:ea typeface="宋体" panose="02010600030101010101" pitchFamily="2" charset="-122"/>
            </a:endParaRPr>
          </a:p>
          <a:p>
            <a:pPr marL="0" indent="0">
              <a:lnSpc>
                <a:spcPct val="150000"/>
              </a:lnSpc>
              <a:buNone/>
              <a:defRPr/>
            </a:pPr>
            <a:r>
              <a:rPr lang="zh-CN" altLang="en-US" sz="2400" dirty="0">
                <a:ea typeface="宋体" panose="02010600030101010101" pitchFamily="2" charset="-122"/>
              </a:rPr>
              <a:t>关闭线程池</a:t>
            </a:r>
            <a:endParaRPr lang="en-US" altLang="zh-CN" sz="2400" dirty="0">
              <a:ea typeface="宋体" panose="02010600030101010101" pitchFamily="2" charset="-122"/>
            </a:endParaRPr>
          </a:p>
          <a:p>
            <a:pPr marL="0" indent="0">
              <a:lnSpc>
                <a:spcPct val="150000"/>
              </a:lnSpc>
              <a:buNone/>
              <a:defRPr/>
            </a:pPr>
            <a:r>
              <a:rPr lang="zh-CN" altLang="en-US" sz="2400" dirty="0">
                <a:ea typeface="宋体" panose="02010600030101010101" pitchFamily="2" charset="-122"/>
              </a:rPr>
              <a:t>编程案例</a:t>
            </a:r>
            <a:endParaRPr lang="en-US" altLang="zh-CN" sz="2400" dirty="0">
              <a:ea typeface="宋体" panose="02010600030101010101" pitchFamily="2" charset="-122"/>
            </a:endParaRPr>
          </a:p>
          <a:p>
            <a:pPr marL="0" indent="0">
              <a:lnSpc>
                <a:spcPct val="150000"/>
              </a:lnSpc>
              <a:buNone/>
              <a:defRPr/>
            </a:pPr>
            <a:endParaRPr lang="en-US" altLang="zh-CN" sz="2400" dirty="0">
              <a:ea typeface="宋体" panose="02010600030101010101" pitchFamily="2" charset="-122"/>
            </a:endParaRPr>
          </a:p>
          <a:p>
            <a:pPr marL="0" indent="0">
              <a:lnSpc>
                <a:spcPct val="150000"/>
              </a:lnSpc>
              <a:buNone/>
              <a:defRPr/>
            </a:pPr>
            <a:endParaRPr lang="en-US" altLang="zh-CN" sz="2400" dirty="0">
              <a:ea typeface="宋体" panose="02010600030101010101" pitchFamily="2" charset="-122"/>
            </a:endParaRPr>
          </a:p>
          <a:p>
            <a:pPr marL="0" indent="0">
              <a:lnSpc>
                <a:spcPct val="150000"/>
              </a:lnSpc>
              <a:buNone/>
              <a:defRPr/>
            </a:pPr>
            <a:endParaRPr lang="zh-CN" altLang="en-US" sz="2400" dirty="0">
              <a:ea typeface="宋体" panose="02010600030101010101" pitchFamily="2" charset="-122"/>
            </a:endParaRPr>
          </a:p>
        </p:txBody>
      </p:sp>
      <p:sp>
        <p:nvSpPr>
          <p:cNvPr id="2" name="左大括号 1"/>
          <p:cNvSpPr/>
          <p:nvPr/>
        </p:nvSpPr>
        <p:spPr bwMode="auto">
          <a:xfrm>
            <a:off x="6120160" y="1484784"/>
            <a:ext cx="360064" cy="3693388"/>
          </a:xfrm>
          <a:prstGeom prst="leftBrace">
            <a:avLst>
              <a:gd name="adj1" fmla="val 59127"/>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a:t>资源池技术概述</a:t>
            </a:r>
            <a:endParaRPr kumimoji="1" lang="zh-CN" altLang="en-US" dirty="0"/>
          </a:p>
        </p:txBody>
      </p:sp>
      <p:sp>
        <p:nvSpPr>
          <p:cNvPr id="3" name="内容占位符 2"/>
          <p:cNvSpPr>
            <a:spLocks noGrp="1"/>
          </p:cNvSpPr>
          <p:nvPr>
            <p:ph idx="1"/>
          </p:nvPr>
        </p:nvSpPr>
        <p:spPr>
          <a:xfrm>
            <a:off x="604992" y="3965104"/>
            <a:ext cx="8208912" cy="2664296"/>
          </a:xfrm>
        </p:spPr>
        <p:txBody>
          <a:bodyPr/>
          <a:lstStyle/>
          <a:p>
            <a:pPr>
              <a:defRPr/>
            </a:pPr>
            <a:r>
              <a:rPr kumimoji="1" lang="zh-CN" altLang="en-US" sz="2400" u="sng" dirty="0">
                <a:solidFill>
                  <a:schemeClr val="bg1"/>
                </a:solidFill>
              </a:rPr>
              <a:t>对象池技术</a:t>
            </a:r>
            <a:r>
              <a:rPr kumimoji="1" lang="zh-CN" altLang="en-US" sz="2400" dirty="0"/>
              <a:t>的核心是缓存和共享，即对于那些被频繁使用的对象，在使用完后不立即将它们释放，而是缓存起来。这样后续的应用程序可以重复使用这些对象，从而减少创建对象和释放对象的次数，改善应用程序的性能。</a:t>
            </a: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grpSp>
        <p:nvGrpSpPr>
          <p:cNvPr id="10" name="组合 9"/>
          <p:cNvGrpSpPr/>
          <p:nvPr/>
        </p:nvGrpSpPr>
        <p:grpSpPr>
          <a:xfrm>
            <a:off x="2267744" y="1556792"/>
            <a:ext cx="5472608" cy="2160240"/>
            <a:chOff x="2555776" y="1484784"/>
            <a:chExt cx="4680520" cy="2103171"/>
          </a:xfrm>
        </p:grpSpPr>
        <p:sp>
          <p:nvSpPr>
            <p:cNvPr id="5" name="文本框 4"/>
            <p:cNvSpPr txBox="1"/>
            <p:nvPr/>
          </p:nvSpPr>
          <p:spPr>
            <a:xfrm>
              <a:off x="2555776" y="2095319"/>
              <a:ext cx="1440160" cy="954107"/>
            </a:xfrm>
            <a:prstGeom prst="rect">
              <a:avLst/>
            </a:prstGeom>
            <a:noFill/>
          </p:spPr>
          <p:txBody>
            <a:bodyPr wrap="square" rtlCol="0">
              <a:spAutoFit/>
            </a:bodyPr>
            <a:lstStyle/>
            <a:p>
              <a:r>
                <a:rPr lang="zh-CN" altLang="en-US" sz="2800" dirty="0">
                  <a:solidFill>
                    <a:srgbClr val="FF0000"/>
                  </a:solidFill>
                </a:rPr>
                <a:t>池化技术</a:t>
              </a:r>
              <a:endParaRPr lang="zh-CN" altLang="en-US" sz="2800" dirty="0">
                <a:solidFill>
                  <a:srgbClr val="FF0000"/>
                </a:solidFill>
              </a:endParaRPr>
            </a:p>
          </p:txBody>
        </p:sp>
        <p:sp>
          <p:nvSpPr>
            <p:cNvPr id="6" name="文本框 5"/>
            <p:cNvSpPr txBox="1"/>
            <p:nvPr/>
          </p:nvSpPr>
          <p:spPr>
            <a:xfrm>
              <a:off x="4572000" y="1484784"/>
              <a:ext cx="1944216" cy="954107"/>
            </a:xfrm>
            <a:prstGeom prst="rect">
              <a:avLst/>
            </a:prstGeom>
            <a:noFill/>
          </p:spPr>
          <p:txBody>
            <a:bodyPr wrap="square" rtlCol="0">
              <a:spAutoFit/>
            </a:bodyPr>
            <a:lstStyle/>
            <a:p>
              <a:r>
                <a:rPr lang="zh-CN" altLang="en-US" sz="2800" dirty="0">
                  <a:solidFill>
                    <a:srgbClr val="000000"/>
                  </a:solidFill>
                </a:rPr>
                <a:t>对象池技术</a:t>
              </a:r>
              <a:endParaRPr lang="zh-CN" altLang="en-US" sz="2800" dirty="0">
                <a:solidFill>
                  <a:srgbClr val="000000"/>
                </a:solidFill>
              </a:endParaRPr>
            </a:p>
          </p:txBody>
        </p:sp>
        <p:sp>
          <p:nvSpPr>
            <p:cNvPr id="7" name="文本框 6"/>
            <p:cNvSpPr txBox="1"/>
            <p:nvPr/>
          </p:nvSpPr>
          <p:spPr>
            <a:xfrm>
              <a:off x="4572000" y="2059316"/>
              <a:ext cx="2664296" cy="954107"/>
            </a:xfrm>
            <a:prstGeom prst="rect">
              <a:avLst/>
            </a:prstGeom>
            <a:noFill/>
          </p:spPr>
          <p:txBody>
            <a:bodyPr wrap="square" rtlCol="0">
              <a:spAutoFit/>
            </a:bodyPr>
            <a:lstStyle/>
            <a:p>
              <a:r>
                <a:rPr lang="zh-CN" altLang="en-US" sz="2800" dirty="0">
                  <a:solidFill>
                    <a:srgbClr val="000000"/>
                  </a:solidFill>
                </a:rPr>
                <a:t>数据库连接池技术</a:t>
              </a:r>
              <a:endParaRPr lang="zh-CN" altLang="en-US" sz="2800" dirty="0">
                <a:solidFill>
                  <a:srgbClr val="000000"/>
                </a:solidFill>
              </a:endParaRPr>
            </a:p>
          </p:txBody>
        </p:sp>
        <p:sp>
          <p:nvSpPr>
            <p:cNvPr id="8" name="文本框 7"/>
            <p:cNvSpPr txBox="1"/>
            <p:nvPr/>
          </p:nvSpPr>
          <p:spPr>
            <a:xfrm>
              <a:off x="4572000" y="2633848"/>
              <a:ext cx="1944216" cy="954107"/>
            </a:xfrm>
            <a:prstGeom prst="rect">
              <a:avLst/>
            </a:prstGeom>
            <a:noFill/>
          </p:spPr>
          <p:txBody>
            <a:bodyPr wrap="square" rtlCol="0">
              <a:spAutoFit/>
            </a:bodyPr>
            <a:lstStyle/>
            <a:p>
              <a:r>
                <a:rPr lang="zh-CN" altLang="en-US" sz="2800" dirty="0">
                  <a:solidFill>
                    <a:srgbClr val="000000"/>
                  </a:solidFill>
                </a:rPr>
                <a:t>线程池技术</a:t>
              </a:r>
              <a:endParaRPr lang="zh-CN" altLang="en-US" sz="2800" dirty="0">
                <a:solidFill>
                  <a:srgbClr val="000000"/>
                </a:solidFill>
              </a:endParaRPr>
            </a:p>
          </p:txBody>
        </p:sp>
        <p:sp>
          <p:nvSpPr>
            <p:cNvPr id="9" name="左大括号 8"/>
            <p:cNvSpPr/>
            <p:nvPr/>
          </p:nvSpPr>
          <p:spPr bwMode="auto">
            <a:xfrm>
              <a:off x="4139952" y="1556792"/>
              <a:ext cx="288032" cy="1538721"/>
            </a:xfrm>
            <a:prstGeom prst="leftBrace">
              <a:avLst>
                <a:gd name="adj1" fmla="val 59481"/>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2800" b="0" i="0" u="none" strike="noStrike" cap="none" normalizeH="0" baseline="0">
                <a:ln>
                  <a:noFill/>
                </a:ln>
                <a:solidFill>
                  <a:schemeClr val="tx1"/>
                </a:solidFill>
                <a:effectLst/>
                <a:latin typeface="Times New Roman" panose="02020603050405020304" charset="0"/>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Java</a:t>
            </a:r>
            <a:r>
              <a:rPr kumimoji="1" lang="zh-CN" altLang="en-US" dirty="0"/>
              <a:t>线程池技术</a:t>
            </a:r>
            <a:endParaRPr kumimoji="1" lang="zh-CN" altLang="en-US" dirty="0"/>
          </a:p>
        </p:txBody>
      </p:sp>
      <p:sp>
        <p:nvSpPr>
          <p:cNvPr id="3" name="内容占位符 2"/>
          <p:cNvSpPr>
            <a:spLocks noGrp="1"/>
          </p:cNvSpPr>
          <p:nvPr>
            <p:ph idx="1"/>
          </p:nvPr>
        </p:nvSpPr>
        <p:spPr>
          <a:xfrm>
            <a:off x="431801" y="1203784"/>
            <a:ext cx="5004296" cy="4450432"/>
          </a:xfrm>
        </p:spPr>
        <p:txBody>
          <a:bodyPr/>
          <a:lstStyle/>
          <a:p>
            <a:pPr marL="357505">
              <a:buFont typeface="Wingdings" panose="05000000000000000000" pitchFamily="2" charset="2"/>
              <a:buChar char="Ø"/>
              <a:defRPr/>
            </a:pPr>
            <a:r>
              <a:rPr kumimoji="1" lang="zh-CN" altLang="en-US" b="1" dirty="0">
                <a:solidFill>
                  <a:srgbClr val="FF0000"/>
                </a:solidFill>
              </a:rPr>
              <a:t>构造线程池</a:t>
            </a:r>
            <a:endParaRPr kumimoji="1" lang="en-US" altLang="zh-CN" b="1" dirty="0">
              <a:solidFill>
                <a:srgbClr val="FF0000"/>
              </a:solidFill>
            </a:endParaRPr>
          </a:p>
          <a:p>
            <a:pPr marL="357505">
              <a:buFont typeface="Wingdings" panose="05000000000000000000" pitchFamily="2" charset="2"/>
              <a:buChar char="Ø"/>
              <a:defRPr/>
            </a:pPr>
            <a:r>
              <a:rPr kumimoji="1" lang="zh-CN" altLang="en-US" sz="2400" dirty="0"/>
              <a:t>当创建线程池后，初始时线程池处于</a:t>
            </a:r>
            <a:r>
              <a:rPr kumimoji="1" lang="en-US" altLang="zh-CN" sz="2400" dirty="0"/>
              <a:t>RUNNING</a:t>
            </a:r>
            <a:r>
              <a:rPr kumimoji="1" lang="zh-CN" altLang="en-US" sz="2400" dirty="0"/>
              <a:t>状态。</a:t>
            </a:r>
            <a:r>
              <a:rPr kumimoji="1" lang="en-US" altLang="zh-CN" sz="2400" dirty="0"/>
              <a:t>Java</a:t>
            </a:r>
            <a:r>
              <a:rPr kumimoji="1" lang="zh-CN" altLang="en-US" sz="2400" dirty="0"/>
              <a:t>中的线程池核心实现类是</a:t>
            </a:r>
            <a:r>
              <a:rPr kumimoji="1" lang="en-US" altLang="zh-CN" sz="2400" dirty="0" err="1"/>
              <a:t>java.uitl.concurrent.ThreadPoolExecutor</a:t>
            </a:r>
            <a:r>
              <a:rPr kumimoji="1" lang="zh-CN" altLang="en-US" sz="2400" dirty="0"/>
              <a:t>。这个类的设计继承了</a:t>
            </a:r>
            <a:r>
              <a:rPr kumimoji="1" lang="en-US" altLang="zh-CN" sz="2400" dirty="0" err="1"/>
              <a:t>AbstractExecutorService</a:t>
            </a:r>
            <a:r>
              <a:rPr kumimoji="1" lang="zh-CN" altLang="en-US" sz="2400" dirty="0"/>
              <a:t>抽象类和实现了</a:t>
            </a:r>
            <a:r>
              <a:rPr kumimoji="1" lang="en-US" altLang="zh-CN" sz="2400" dirty="0" err="1"/>
              <a:t>ExecutorService</a:t>
            </a:r>
            <a:r>
              <a:rPr kumimoji="1" lang="zh-CN" altLang="en-US" sz="2400" dirty="0"/>
              <a:t>，</a:t>
            </a:r>
            <a:r>
              <a:rPr kumimoji="1" lang="en-US" altLang="zh-CN" sz="2400" dirty="0"/>
              <a:t>Executor</a:t>
            </a:r>
            <a:r>
              <a:rPr kumimoji="1" lang="zh-CN" altLang="en-US" sz="2400" dirty="0"/>
              <a:t>两个接口，关系大致如右图所示：</a:t>
            </a: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40152" y="1700808"/>
            <a:ext cx="2713378"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Java</a:t>
            </a:r>
            <a:r>
              <a:rPr kumimoji="1" lang="zh-CN" altLang="en-US" dirty="0"/>
              <a:t>线程池技术</a:t>
            </a:r>
            <a:endParaRPr kumimoji="1" lang="zh-CN" altLang="en-US" dirty="0"/>
          </a:p>
        </p:txBody>
      </p:sp>
      <p:sp>
        <p:nvSpPr>
          <p:cNvPr id="3" name="内容占位符 2"/>
          <p:cNvSpPr>
            <a:spLocks noGrp="1"/>
          </p:cNvSpPr>
          <p:nvPr>
            <p:ph idx="1"/>
          </p:nvPr>
        </p:nvSpPr>
        <p:spPr>
          <a:xfrm>
            <a:off x="683568" y="1340768"/>
            <a:ext cx="8079432" cy="4450432"/>
          </a:xfrm>
        </p:spPr>
        <p:txBody>
          <a:bodyPr/>
          <a:lstStyle/>
          <a:p>
            <a:pPr marL="357505">
              <a:buFont typeface="Wingdings" panose="05000000000000000000" pitchFamily="2" charset="2"/>
              <a:buChar char="Ø"/>
              <a:defRPr/>
            </a:pPr>
            <a:r>
              <a:rPr lang="en-US" altLang="zh-CN" sz="2400" kern="100" dirty="0" err="1">
                <a:effectLst/>
                <a:latin typeface="Calibri" panose="020F0502020204030204" pitchFamily="34" charset="0"/>
                <a:ea typeface="宋体" panose="02010600030101010101" pitchFamily="2" charset="-122"/>
                <a:cs typeface="Times New Roman" panose="02020603050405020304" charset="0"/>
              </a:rPr>
              <a:t>ThreadPoolExecutor</a:t>
            </a:r>
            <a:r>
              <a:rPr lang="zh-CN" altLang="en-US" sz="2400" kern="100" dirty="0">
                <a:effectLst/>
                <a:latin typeface="Calibri" panose="020F0502020204030204" pitchFamily="34" charset="0"/>
                <a:ea typeface="宋体" panose="02010600030101010101" pitchFamily="2" charset="-122"/>
                <a:cs typeface="Times New Roman" panose="02020603050405020304" charset="0"/>
              </a:rPr>
              <a:t>构造器需要输入以下几个参数：</a:t>
            </a:r>
            <a:endParaRPr lang="en-US" altLang="zh-CN" sz="2400" kern="100" dirty="0">
              <a:effectLst/>
              <a:latin typeface="Calibri" panose="020F0502020204030204" pitchFamily="34" charset="0"/>
              <a:ea typeface="宋体" panose="02010600030101010101" pitchFamily="2" charset="-122"/>
              <a:cs typeface="Times New Roman" panose="02020603050405020304" charset="0"/>
            </a:endParaRPr>
          </a:p>
          <a:p>
            <a:pPr marL="713105">
              <a:buFont typeface="Wingdings" panose="05000000000000000000" pitchFamily="2" charset="2"/>
              <a:buChar char="ü"/>
              <a:defRPr/>
            </a:pPr>
            <a:r>
              <a:rPr lang="en-US" altLang="zh-CN" sz="2400" kern="100" dirty="0" err="1">
                <a:effectLst/>
                <a:latin typeface="Calibri" panose="020F0502020204030204" pitchFamily="34" charset="0"/>
                <a:ea typeface="宋体" panose="02010600030101010101" pitchFamily="2" charset="-122"/>
                <a:cs typeface="Times New Roman" panose="02020603050405020304" charset="0"/>
              </a:rPr>
              <a:t>corePoolSize</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（线程池的基本大小）：当提交一个任务到线程池时，线程池会创建一个线程来执行任务</a:t>
            </a:r>
            <a:r>
              <a:rPr lang="zh-CN" altLang="en-US" sz="2400" kern="100" dirty="0">
                <a:effectLst/>
                <a:latin typeface="Calibri" panose="020F0502020204030204" pitchFamily="34" charset="0"/>
                <a:ea typeface="宋体" panose="02010600030101010101" pitchFamily="2" charset="-122"/>
                <a:cs typeface="Times New Roman" panose="02020603050405020304" charset="0"/>
              </a:rPr>
              <a:t>，即使其它空闲的基本线程能够执行新任务也会创建线程</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，等到需要执行的任务数大于线程池基本大小时就不再创建。</a:t>
            </a:r>
            <a:endParaRPr lang="en-US" altLang="zh-CN" sz="2400" kern="100" dirty="0">
              <a:effectLst/>
              <a:latin typeface="Calibri" panose="020F0502020204030204" pitchFamily="34" charset="0"/>
              <a:ea typeface="宋体" panose="02010600030101010101" pitchFamily="2" charset="-122"/>
              <a:cs typeface="Times New Roman" panose="02020603050405020304" charset="0"/>
            </a:endParaRPr>
          </a:p>
          <a:p>
            <a:pPr marL="713105">
              <a:buFont typeface="Wingdings" panose="05000000000000000000" pitchFamily="2" charset="2"/>
              <a:buChar char="ü"/>
              <a:defRPr/>
            </a:pPr>
            <a:r>
              <a:rPr lang="en-US" altLang="zh-CN" sz="2400" kern="100" dirty="0" err="1">
                <a:effectLst/>
                <a:latin typeface="Calibri" panose="020F0502020204030204" pitchFamily="34" charset="0"/>
                <a:ea typeface="宋体" panose="02010600030101010101" pitchFamily="2" charset="-122"/>
                <a:cs typeface="Times New Roman" panose="02020603050405020304" charset="0"/>
              </a:rPr>
              <a:t>maximumPoolSize</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（线程池最大大小）：线程池允许创建的最大线程数。</a:t>
            </a:r>
            <a:endParaRPr lang="en-US" altLang="zh-CN" sz="2400" kern="100" dirty="0">
              <a:latin typeface="Calibri" panose="020F0502020204030204" pitchFamily="34" charset="0"/>
              <a:ea typeface="宋体" panose="02010600030101010101" pitchFamily="2" charset="-122"/>
              <a:cs typeface="Times New Roman" panose="02020603050405020304" charset="0"/>
            </a:endParaRPr>
          </a:p>
          <a:p>
            <a:pPr marL="713105">
              <a:buFont typeface="Wingdings" panose="05000000000000000000" pitchFamily="2" charset="2"/>
              <a:buChar char="ü"/>
              <a:defRPr/>
            </a:pPr>
            <a:r>
              <a:rPr lang="en-US" altLang="zh-CN" sz="2400" kern="100" dirty="0" err="1">
                <a:effectLst/>
                <a:latin typeface="Calibri" panose="020F0502020204030204" pitchFamily="34" charset="0"/>
                <a:ea typeface="宋体" panose="02010600030101010101" pitchFamily="2" charset="-122"/>
                <a:cs typeface="Times New Roman" panose="02020603050405020304" charset="0"/>
              </a:rPr>
              <a:t>keepAliveTime</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（线程活动保持时间）：线程池的工作线程空闲后，保持存活的时间。</a:t>
            </a: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Java</a:t>
            </a:r>
            <a:r>
              <a:rPr kumimoji="1" lang="zh-CN" altLang="en-US" dirty="0"/>
              <a:t>线程池技术</a:t>
            </a:r>
            <a:endParaRPr kumimoji="1" lang="zh-CN" altLang="en-US" dirty="0"/>
          </a:p>
        </p:txBody>
      </p:sp>
      <p:sp>
        <p:nvSpPr>
          <p:cNvPr id="3" name="内容占位符 2"/>
          <p:cNvSpPr>
            <a:spLocks noGrp="1"/>
          </p:cNvSpPr>
          <p:nvPr>
            <p:ph idx="1"/>
          </p:nvPr>
        </p:nvSpPr>
        <p:spPr>
          <a:xfrm>
            <a:off x="683567" y="1340768"/>
            <a:ext cx="8282633" cy="4450432"/>
          </a:xfrm>
        </p:spPr>
        <p:txBody>
          <a:bodyPr/>
          <a:lstStyle/>
          <a:p>
            <a:pPr marL="713105">
              <a:buFont typeface="Wingdings" panose="05000000000000000000" pitchFamily="2" charset="2"/>
              <a:buChar char="ü"/>
              <a:defRPr/>
            </a:pPr>
            <a:r>
              <a:rPr lang="en-US" altLang="zh-CN" sz="2400" kern="100" dirty="0">
                <a:effectLst/>
                <a:latin typeface="Calibri" panose="020F0502020204030204" pitchFamily="34" charset="0"/>
                <a:ea typeface="宋体" panose="02010600030101010101" pitchFamily="2" charset="-122"/>
                <a:cs typeface="Times New Roman" panose="02020603050405020304" charset="0"/>
              </a:rPr>
              <a:t>unit</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（线程活动保持时间的单位）：可选的单位有天，小时，分钟，毫秒，微秒和毫微秒</a:t>
            </a:r>
            <a:endParaRPr lang="en-US" altLang="zh-CN" sz="2400" kern="100" dirty="0">
              <a:effectLst/>
              <a:latin typeface="Calibri" panose="020F0502020204030204" pitchFamily="34" charset="0"/>
              <a:ea typeface="宋体" panose="02010600030101010101" pitchFamily="2" charset="-122"/>
              <a:cs typeface="Times New Roman" panose="02020603050405020304" charset="0"/>
            </a:endParaRPr>
          </a:p>
          <a:p>
            <a:pPr marL="713105">
              <a:buFont typeface="Wingdings" panose="05000000000000000000" pitchFamily="2" charset="2"/>
              <a:buChar char="ü"/>
              <a:defRPr/>
            </a:pPr>
            <a:r>
              <a:rPr lang="en-US" altLang="zh-CN" sz="2400" kern="100" dirty="0" err="1">
                <a:effectLst/>
                <a:latin typeface="Calibri" panose="020F0502020204030204" pitchFamily="34" charset="0"/>
                <a:ea typeface="宋体" panose="02010600030101010101" pitchFamily="2" charset="-122"/>
                <a:cs typeface="Times New Roman" panose="02020603050405020304" charset="0"/>
              </a:rPr>
              <a:t>workQueue</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：用于保存等待执行的任务的阻塞队列</a:t>
            </a:r>
            <a:endParaRPr lang="en-US" altLang="zh-CN" sz="2400" kern="100" dirty="0">
              <a:effectLst/>
              <a:latin typeface="Calibri" panose="020F0502020204030204" pitchFamily="34" charset="0"/>
              <a:ea typeface="宋体" panose="02010600030101010101" pitchFamily="2" charset="-122"/>
              <a:cs typeface="Times New Roman" panose="02020603050405020304" charset="0"/>
            </a:endParaRPr>
          </a:p>
          <a:p>
            <a:pPr marL="713105">
              <a:buFont typeface="Wingdings" panose="05000000000000000000" pitchFamily="2" charset="2"/>
              <a:buChar char="ü"/>
              <a:defRPr/>
            </a:pPr>
            <a:r>
              <a:rPr lang="en-US" altLang="zh-CN" sz="2400" kern="100" dirty="0" err="1">
                <a:effectLst/>
                <a:latin typeface="Calibri" panose="020F0502020204030204" pitchFamily="34" charset="0"/>
                <a:ea typeface="宋体" panose="02010600030101010101" pitchFamily="2" charset="-122"/>
                <a:cs typeface="Times New Roman" panose="02020603050405020304" charset="0"/>
              </a:rPr>
              <a:t>threadFactory</a:t>
            </a:r>
            <a:r>
              <a:rPr lang="zh-CN" altLang="en-US" sz="2400" kern="100" dirty="0">
                <a:effectLst/>
                <a:latin typeface="Calibri" panose="020F0502020204030204" pitchFamily="34" charset="0"/>
                <a:ea typeface="宋体" panose="02010600030101010101" pitchFamily="2" charset="-122"/>
                <a:cs typeface="Times New Roman" panose="02020603050405020304" charset="0"/>
              </a:rPr>
              <a:t>（线程工厂）</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：用于设置创建线程的工厂</a:t>
            </a:r>
            <a:endParaRPr lang="en-US" altLang="zh-CN" sz="2400" kern="100" dirty="0">
              <a:effectLst/>
              <a:latin typeface="Calibri" panose="020F0502020204030204" pitchFamily="34" charset="0"/>
              <a:ea typeface="宋体" panose="02010600030101010101" pitchFamily="2" charset="-122"/>
              <a:cs typeface="Times New Roman" panose="02020603050405020304" charset="0"/>
            </a:endParaRPr>
          </a:p>
          <a:p>
            <a:pPr marL="713105">
              <a:buFont typeface="Wingdings" panose="05000000000000000000" pitchFamily="2" charset="2"/>
              <a:buChar char="ü"/>
              <a:defRPr/>
            </a:pPr>
            <a:r>
              <a:rPr lang="en-US" altLang="zh-CN" sz="2400" kern="100" dirty="0">
                <a:effectLst/>
                <a:latin typeface="Calibri" panose="020F0502020204030204" pitchFamily="34" charset="0"/>
                <a:ea typeface="宋体" panose="02010600030101010101" pitchFamily="2" charset="-122"/>
                <a:cs typeface="Times New Roman" panose="02020603050405020304" charset="0"/>
              </a:rPr>
              <a:t>handler</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（饱和策略）：当队列和线程池都满了，说明线程池处于饱和状态，那么必须采取一种策略处理提交的新任务</a:t>
            </a: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panose="02010600030101010101" pitchFamily="2" charset="-122"/>
              </a:rPr>
              <a:t>大纲</a:t>
            </a:r>
            <a:endParaRPr lang="zh-CN" altLang="en-US" b="0" dirty="0">
              <a:ea typeface="宋体" panose="02010600030101010101" pitchFamily="2" charset="-122"/>
            </a:endParaRPr>
          </a:p>
        </p:txBody>
      </p:sp>
      <p:sp>
        <p:nvSpPr>
          <p:cNvPr id="344067" name="Rectangle 3"/>
          <p:cNvSpPr>
            <a:spLocks noGrp="1" noChangeArrowheads="1"/>
          </p:cNvSpPr>
          <p:nvPr>
            <p:ph type="body" idx="1"/>
          </p:nvPr>
        </p:nvSpPr>
        <p:spPr>
          <a:xfrm>
            <a:off x="884808" y="1268769"/>
            <a:ext cx="3399160" cy="4522432"/>
          </a:xfrm>
        </p:spPr>
        <p:txBody>
          <a:bodyPr/>
          <a:lstStyle/>
          <a:p>
            <a:pPr>
              <a:lnSpc>
                <a:spcPct val="150000"/>
              </a:lnSpc>
              <a:defRPr/>
            </a:pPr>
            <a:r>
              <a:rPr lang="zh-CN" altLang="en-US" sz="2400" b="1" dirty="0">
                <a:ea typeface="宋体" panose="02010600030101010101" pitchFamily="2" charset="-122"/>
              </a:rPr>
              <a:t>资源池技术概述</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对象池技术</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数据库连接池技术</a:t>
            </a:r>
            <a:endParaRPr lang="en-US" altLang="zh-CN" sz="2400" b="1" dirty="0">
              <a:ea typeface="宋体" panose="02010600030101010101" pitchFamily="2" charset="-122"/>
            </a:endParaRPr>
          </a:p>
          <a:p>
            <a:pPr>
              <a:lnSpc>
                <a:spcPct val="150000"/>
              </a:lnSpc>
              <a:defRPr/>
            </a:pPr>
            <a:r>
              <a:rPr lang="zh-CN" altLang="en-US" sz="2400" b="1" dirty="0">
                <a:solidFill>
                  <a:srgbClr val="FF0000"/>
                </a:solidFill>
                <a:ea typeface="宋体" panose="02010600030101010101" pitchFamily="2" charset="-122"/>
              </a:rPr>
              <a:t>线程池技术</a:t>
            </a:r>
            <a:endParaRPr lang="en-US" altLang="zh-CN" sz="2400" b="1" dirty="0">
              <a:solidFill>
                <a:srgbClr val="FF0000"/>
              </a:solidFill>
              <a:ea typeface="宋体" panose="02010600030101010101" pitchFamily="2" charset="-122"/>
            </a:endParaRPr>
          </a:p>
          <a:p>
            <a:pPr>
              <a:lnSpc>
                <a:spcPct val="150000"/>
              </a:lnSpc>
              <a:defRPr/>
            </a:pP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负载均衡技术概述</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典型负载均衡技术</a:t>
            </a:r>
            <a:endParaRPr lang="zh-CN" altLang="en-US" sz="2400" b="1" dirty="0">
              <a:ea typeface="宋体" panose="02010600030101010101" pitchFamily="2" charset="-122"/>
            </a:endParaRPr>
          </a:p>
        </p:txBody>
      </p:sp>
      <p:sp>
        <p:nvSpPr>
          <p:cNvPr id="5" name="Rectangle 3"/>
          <p:cNvSpPr txBox="1">
            <a:spLocks noChangeArrowheads="1"/>
          </p:cNvSpPr>
          <p:nvPr/>
        </p:nvSpPr>
        <p:spPr bwMode="auto">
          <a:xfrm>
            <a:off x="3707904" y="2953921"/>
            <a:ext cx="2520280"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2075" tIns="46038" rIns="92075" bIns="46038" numCol="1" anchor="t" anchorCtr="0" compatLnSpc="1"/>
          <a:lstStyle>
            <a:lvl1pPr marL="342900" indent="-342900" algn="l" rtl="0" eaLnBrk="0" fontAlgn="base" hangingPunct="0">
              <a:lnSpc>
                <a:spcPct val="120000"/>
              </a:lnSpc>
              <a:spcBef>
                <a:spcPct val="0"/>
              </a:spcBef>
              <a:spcAft>
                <a:spcPct val="0"/>
              </a:spcAft>
              <a:buClr>
                <a:schemeClr val="accent2"/>
              </a:buClr>
              <a:buSzPct val="75000"/>
              <a:buFont typeface="Wingdings" panose="05000000000000000000" pitchFamily="2" charset="2"/>
              <a:buChar char="Ø"/>
              <a:defRPr sz="2800" kern="1200">
                <a:solidFill>
                  <a:srgbClr val="000000"/>
                </a:solidFill>
                <a:latin typeface="+mn-lt"/>
                <a:ea typeface="+mn-ea"/>
                <a:cs typeface="+mn-cs"/>
              </a:defRPr>
            </a:lvl1pPr>
            <a:lvl2pPr marL="742950" indent="-285750" algn="l" rtl="0" eaLnBrk="0" fontAlgn="base" hangingPunct="0">
              <a:lnSpc>
                <a:spcPct val="120000"/>
              </a:lnSpc>
              <a:spcBef>
                <a:spcPct val="0"/>
              </a:spcBef>
              <a:spcAft>
                <a:spcPct val="0"/>
              </a:spcAft>
              <a:buClr>
                <a:schemeClr val="accent6"/>
              </a:buClr>
              <a:buFont typeface="Wingdings" panose="05000000000000000000" pitchFamily="2" charset="2"/>
              <a:buChar char="ü"/>
              <a:defRPr sz="2400" kern="1200">
                <a:solidFill>
                  <a:srgbClr val="000000"/>
                </a:solidFill>
                <a:latin typeface="+mn-lt"/>
                <a:ea typeface="+mn-ea"/>
                <a:cs typeface="+mn-cs"/>
              </a:defRPr>
            </a:lvl2pPr>
            <a:lvl3pPr marL="1143000" indent="-228600" algn="l" rtl="0" eaLnBrk="0" fontAlgn="base" hangingPunct="0">
              <a:lnSpc>
                <a:spcPct val="120000"/>
              </a:lnSpc>
              <a:spcBef>
                <a:spcPct val="0"/>
              </a:spcBef>
              <a:spcAft>
                <a:spcPct val="0"/>
              </a:spcAft>
              <a:buClr>
                <a:schemeClr val="accent6"/>
              </a:buClr>
              <a:buFont typeface="Wingdings" panose="05000000000000000000" pitchFamily="2" charset="2"/>
              <a:buChar char="ü"/>
              <a:defRPr sz="2000" kern="1200">
                <a:solidFill>
                  <a:srgbClr val="000000"/>
                </a:solidFill>
                <a:latin typeface="+mn-lt"/>
                <a:ea typeface="+mn-ea"/>
                <a:cs typeface="+mn-cs"/>
              </a:defRPr>
            </a:lvl3pPr>
            <a:lvl4pPr marL="1600200" indent="-228600" algn="l" rtl="0" eaLnBrk="0" fontAlgn="base" hangingPunct="0">
              <a:lnSpc>
                <a:spcPct val="120000"/>
              </a:lnSpc>
              <a:spcBef>
                <a:spcPct val="0"/>
              </a:spcBef>
              <a:spcAft>
                <a:spcPct val="0"/>
              </a:spcAft>
              <a:buClr>
                <a:schemeClr val="accent2"/>
              </a:buClr>
              <a:buSzPct val="65000"/>
              <a:buFont typeface="Wingdings" panose="05000000000000000000" pitchFamily="2" charset="2"/>
              <a:buChar char="Ø"/>
              <a:defRPr sz="2000" kern="1200">
                <a:solidFill>
                  <a:srgbClr val="000000"/>
                </a:solidFill>
                <a:latin typeface="+mn-lt"/>
                <a:ea typeface="+mn-ea"/>
                <a:cs typeface="+mn-cs"/>
              </a:defRPr>
            </a:lvl4pPr>
            <a:lvl5pPr marL="2057400" indent="-228600" algn="l" rtl="0" eaLnBrk="0" fontAlgn="base" hangingPunct="0">
              <a:lnSpc>
                <a:spcPct val="120000"/>
              </a:lnSpc>
              <a:spcBef>
                <a:spcPct val="0"/>
              </a:spcBef>
              <a:spcAft>
                <a:spcPct val="0"/>
              </a:spcAft>
              <a:buClr>
                <a:schemeClr val="tx1"/>
              </a:buClr>
              <a:buFont typeface="Wingdings" panose="05000000000000000000" pitchFamily="2" charset="2"/>
              <a:buChar char="Ø"/>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marL="0" indent="0">
              <a:lnSpc>
                <a:spcPct val="150000"/>
              </a:lnSpc>
              <a:buNone/>
              <a:defRPr/>
            </a:pPr>
            <a:r>
              <a:rPr lang="en-US" altLang="zh-CN" sz="2400" dirty="0">
                <a:ea typeface="宋体" panose="02010600030101010101" pitchFamily="2" charset="-122"/>
              </a:rPr>
              <a:t>Java</a:t>
            </a:r>
            <a:r>
              <a:rPr lang="zh-CN" altLang="en-US" sz="2400" dirty="0">
                <a:ea typeface="宋体" panose="02010600030101010101" pitchFamily="2" charset="-122"/>
              </a:rPr>
              <a:t>线程池技术</a:t>
            </a:r>
            <a:endParaRPr lang="zh-CN" altLang="en-US" sz="2400" dirty="0">
              <a:ea typeface="宋体" panose="02010600030101010101" pitchFamily="2" charset="-122"/>
            </a:endParaRPr>
          </a:p>
        </p:txBody>
      </p:sp>
      <p:sp>
        <p:nvSpPr>
          <p:cNvPr id="6" name="Rectangle 3"/>
          <p:cNvSpPr txBox="1">
            <a:spLocks noChangeArrowheads="1"/>
          </p:cNvSpPr>
          <p:nvPr/>
        </p:nvSpPr>
        <p:spPr bwMode="auto">
          <a:xfrm>
            <a:off x="6550384" y="1294309"/>
            <a:ext cx="2520280" cy="3967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2075" tIns="46038" rIns="92075" bIns="46038" numCol="1" anchor="t" anchorCtr="0" compatLnSpc="1"/>
          <a:lstStyle>
            <a:lvl1pPr marL="342900" indent="-342900" algn="l" rtl="0" eaLnBrk="0" fontAlgn="base" hangingPunct="0">
              <a:lnSpc>
                <a:spcPct val="120000"/>
              </a:lnSpc>
              <a:spcBef>
                <a:spcPct val="0"/>
              </a:spcBef>
              <a:spcAft>
                <a:spcPct val="0"/>
              </a:spcAft>
              <a:buClr>
                <a:schemeClr val="accent2"/>
              </a:buClr>
              <a:buSzPct val="75000"/>
              <a:buFont typeface="Wingdings" panose="05000000000000000000" pitchFamily="2" charset="2"/>
              <a:buChar char="Ø"/>
              <a:defRPr sz="2800" kern="1200">
                <a:solidFill>
                  <a:srgbClr val="000000"/>
                </a:solidFill>
                <a:latin typeface="+mn-lt"/>
                <a:ea typeface="+mn-ea"/>
                <a:cs typeface="+mn-cs"/>
              </a:defRPr>
            </a:lvl1pPr>
            <a:lvl2pPr marL="742950" indent="-285750" algn="l" rtl="0" eaLnBrk="0" fontAlgn="base" hangingPunct="0">
              <a:lnSpc>
                <a:spcPct val="120000"/>
              </a:lnSpc>
              <a:spcBef>
                <a:spcPct val="0"/>
              </a:spcBef>
              <a:spcAft>
                <a:spcPct val="0"/>
              </a:spcAft>
              <a:buClr>
                <a:schemeClr val="accent6"/>
              </a:buClr>
              <a:buFont typeface="Wingdings" panose="05000000000000000000" pitchFamily="2" charset="2"/>
              <a:buChar char="ü"/>
              <a:defRPr sz="2400" kern="1200">
                <a:solidFill>
                  <a:srgbClr val="000000"/>
                </a:solidFill>
                <a:latin typeface="+mn-lt"/>
                <a:ea typeface="+mn-ea"/>
                <a:cs typeface="+mn-cs"/>
              </a:defRPr>
            </a:lvl2pPr>
            <a:lvl3pPr marL="1143000" indent="-228600" algn="l" rtl="0" eaLnBrk="0" fontAlgn="base" hangingPunct="0">
              <a:lnSpc>
                <a:spcPct val="120000"/>
              </a:lnSpc>
              <a:spcBef>
                <a:spcPct val="0"/>
              </a:spcBef>
              <a:spcAft>
                <a:spcPct val="0"/>
              </a:spcAft>
              <a:buClr>
                <a:schemeClr val="accent6"/>
              </a:buClr>
              <a:buFont typeface="Wingdings" panose="05000000000000000000" pitchFamily="2" charset="2"/>
              <a:buChar char="ü"/>
              <a:defRPr sz="2000" kern="1200">
                <a:solidFill>
                  <a:srgbClr val="000000"/>
                </a:solidFill>
                <a:latin typeface="+mn-lt"/>
                <a:ea typeface="+mn-ea"/>
                <a:cs typeface="+mn-cs"/>
              </a:defRPr>
            </a:lvl3pPr>
            <a:lvl4pPr marL="1600200" indent="-228600" algn="l" rtl="0" eaLnBrk="0" fontAlgn="base" hangingPunct="0">
              <a:lnSpc>
                <a:spcPct val="120000"/>
              </a:lnSpc>
              <a:spcBef>
                <a:spcPct val="0"/>
              </a:spcBef>
              <a:spcAft>
                <a:spcPct val="0"/>
              </a:spcAft>
              <a:buClr>
                <a:schemeClr val="accent2"/>
              </a:buClr>
              <a:buSzPct val="65000"/>
              <a:buFont typeface="Wingdings" panose="05000000000000000000" pitchFamily="2" charset="2"/>
              <a:buChar char="Ø"/>
              <a:defRPr sz="2000" kern="1200">
                <a:solidFill>
                  <a:srgbClr val="000000"/>
                </a:solidFill>
                <a:latin typeface="+mn-lt"/>
                <a:ea typeface="+mn-ea"/>
                <a:cs typeface="+mn-cs"/>
              </a:defRPr>
            </a:lvl4pPr>
            <a:lvl5pPr marL="2057400" indent="-228600" algn="l" rtl="0" eaLnBrk="0" fontAlgn="base" hangingPunct="0">
              <a:lnSpc>
                <a:spcPct val="120000"/>
              </a:lnSpc>
              <a:spcBef>
                <a:spcPct val="0"/>
              </a:spcBef>
              <a:spcAft>
                <a:spcPct val="0"/>
              </a:spcAft>
              <a:buClr>
                <a:schemeClr val="tx1"/>
              </a:buClr>
              <a:buFont typeface="Wingdings" panose="05000000000000000000" pitchFamily="2" charset="2"/>
              <a:buChar char="Ø"/>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marL="0" indent="0">
              <a:lnSpc>
                <a:spcPct val="150000"/>
              </a:lnSpc>
              <a:buNone/>
              <a:defRPr/>
            </a:pPr>
            <a:r>
              <a:rPr lang="zh-CN" altLang="en-US" sz="2400" dirty="0">
                <a:ea typeface="宋体" panose="02010600030101010101" pitchFamily="2" charset="-122"/>
              </a:rPr>
              <a:t>构造线程池</a:t>
            </a:r>
            <a:endParaRPr lang="en-US" altLang="zh-CN" sz="2400" dirty="0">
              <a:ea typeface="宋体" panose="02010600030101010101" pitchFamily="2" charset="-122"/>
            </a:endParaRPr>
          </a:p>
          <a:p>
            <a:pPr marL="0" indent="0">
              <a:lnSpc>
                <a:spcPct val="150000"/>
              </a:lnSpc>
              <a:buNone/>
              <a:defRPr/>
            </a:pPr>
            <a:r>
              <a:rPr lang="zh-CN" altLang="en-US" sz="2400" dirty="0">
                <a:solidFill>
                  <a:srgbClr val="FF0000"/>
                </a:solidFill>
                <a:ea typeface="宋体" panose="02010600030101010101" pitchFamily="2" charset="-122"/>
              </a:rPr>
              <a:t>线程池提交任务</a:t>
            </a:r>
            <a:endParaRPr lang="en-US" altLang="zh-CN" sz="2400" dirty="0">
              <a:solidFill>
                <a:srgbClr val="FF0000"/>
              </a:solidFill>
              <a:ea typeface="宋体" panose="02010600030101010101" pitchFamily="2" charset="-122"/>
            </a:endParaRPr>
          </a:p>
          <a:p>
            <a:pPr marL="0" indent="0">
              <a:lnSpc>
                <a:spcPct val="150000"/>
              </a:lnSpc>
              <a:buNone/>
              <a:defRPr/>
            </a:pPr>
            <a:r>
              <a:rPr lang="zh-CN" altLang="en-US" sz="2400" dirty="0">
                <a:ea typeface="宋体" panose="02010600030101010101" pitchFamily="2" charset="-122"/>
              </a:rPr>
              <a:t>线程池容量调整</a:t>
            </a:r>
            <a:endParaRPr lang="en-US" altLang="zh-CN" sz="2400" dirty="0">
              <a:ea typeface="宋体" panose="02010600030101010101" pitchFamily="2" charset="-122"/>
            </a:endParaRPr>
          </a:p>
          <a:p>
            <a:pPr marL="0" indent="0">
              <a:lnSpc>
                <a:spcPct val="150000"/>
              </a:lnSpc>
              <a:buNone/>
              <a:defRPr/>
            </a:pPr>
            <a:r>
              <a:rPr lang="zh-CN" altLang="en-US" sz="2400" dirty="0">
                <a:ea typeface="宋体" panose="02010600030101010101" pitchFamily="2" charset="-122"/>
              </a:rPr>
              <a:t>任务拒绝策略</a:t>
            </a:r>
            <a:endParaRPr lang="en-US" altLang="zh-CN" sz="2400" dirty="0">
              <a:ea typeface="宋体" panose="02010600030101010101" pitchFamily="2" charset="-122"/>
            </a:endParaRPr>
          </a:p>
          <a:p>
            <a:pPr marL="0" indent="0">
              <a:lnSpc>
                <a:spcPct val="150000"/>
              </a:lnSpc>
              <a:buNone/>
              <a:defRPr/>
            </a:pPr>
            <a:r>
              <a:rPr lang="zh-CN" altLang="en-US" sz="2400" dirty="0">
                <a:ea typeface="宋体" panose="02010600030101010101" pitchFamily="2" charset="-122"/>
              </a:rPr>
              <a:t>任务缓存队列</a:t>
            </a:r>
            <a:endParaRPr lang="en-US" altLang="zh-CN" sz="2400" dirty="0">
              <a:ea typeface="宋体" panose="02010600030101010101" pitchFamily="2" charset="-122"/>
            </a:endParaRPr>
          </a:p>
          <a:p>
            <a:pPr marL="0" indent="0">
              <a:lnSpc>
                <a:spcPct val="150000"/>
              </a:lnSpc>
              <a:buNone/>
              <a:defRPr/>
            </a:pPr>
            <a:r>
              <a:rPr lang="zh-CN" altLang="en-US" sz="2400" dirty="0">
                <a:ea typeface="宋体" panose="02010600030101010101" pitchFamily="2" charset="-122"/>
              </a:rPr>
              <a:t>关闭线程池</a:t>
            </a:r>
            <a:endParaRPr lang="en-US" altLang="zh-CN" sz="2400" dirty="0">
              <a:ea typeface="宋体" panose="02010600030101010101" pitchFamily="2" charset="-122"/>
            </a:endParaRPr>
          </a:p>
          <a:p>
            <a:pPr marL="0" indent="0">
              <a:lnSpc>
                <a:spcPct val="150000"/>
              </a:lnSpc>
              <a:buNone/>
              <a:defRPr/>
            </a:pPr>
            <a:r>
              <a:rPr lang="zh-CN" altLang="en-US" sz="2400" dirty="0">
                <a:ea typeface="宋体" panose="02010600030101010101" pitchFamily="2" charset="-122"/>
              </a:rPr>
              <a:t>编程案例</a:t>
            </a:r>
            <a:endParaRPr lang="en-US" altLang="zh-CN" sz="2400" dirty="0">
              <a:ea typeface="宋体" panose="02010600030101010101" pitchFamily="2" charset="-122"/>
            </a:endParaRPr>
          </a:p>
          <a:p>
            <a:pPr marL="0" indent="0">
              <a:lnSpc>
                <a:spcPct val="150000"/>
              </a:lnSpc>
              <a:buNone/>
              <a:defRPr/>
            </a:pPr>
            <a:endParaRPr lang="en-US" altLang="zh-CN" sz="2400" dirty="0">
              <a:ea typeface="宋体" panose="02010600030101010101" pitchFamily="2" charset="-122"/>
            </a:endParaRPr>
          </a:p>
          <a:p>
            <a:pPr marL="0" indent="0">
              <a:lnSpc>
                <a:spcPct val="150000"/>
              </a:lnSpc>
              <a:buNone/>
              <a:defRPr/>
            </a:pPr>
            <a:endParaRPr lang="en-US" altLang="zh-CN" sz="2400" dirty="0">
              <a:ea typeface="宋体" panose="02010600030101010101" pitchFamily="2" charset="-122"/>
            </a:endParaRPr>
          </a:p>
          <a:p>
            <a:pPr marL="0" indent="0">
              <a:lnSpc>
                <a:spcPct val="150000"/>
              </a:lnSpc>
              <a:buNone/>
              <a:defRPr/>
            </a:pPr>
            <a:endParaRPr lang="zh-CN" altLang="en-US" sz="2400" dirty="0">
              <a:ea typeface="宋体" panose="02010600030101010101" pitchFamily="2" charset="-122"/>
            </a:endParaRPr>
          </a:p>
        </p:txBody>
      </p:sp>
      <p:sp>
        <p:nvSpPr>
          <p:cNvPr id="2" name="左大括号 1"/>
          <p:cNvSpPr/>
          <p:nvPr/>
        </p:nvSpPr>
        <p:spPr bwMode="auto">
          <a:xfrm>
            <a:off x="6120160" y="1484784"/>
            <a:ext cx="360064" cy="3693388"/>
          </a:xfrm>
          <a:prstGeom prst="leftBrace">
            <a:avLst>
              <a:gd name="adj1" fmla="val 59127"/>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Times New Roman" panose="0202060305040502030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Java</a:t>
            </a:r>
            <a:r>
              <a:rPr kumimoji="1" lang="zh-CN" altLang="en-US" dirty="0"/>
              <a:t>线程池技术</a:t>
            </a:r>
            <a:endParaRPr kumimoji="1" lang="zh-CN" altLang="en-US" dirty="0"/>
          </a:p>
        </p:txBody>
      </p:sp>
      <p:sp>
        <p:nvSpPr>
          <p:cNvPr id="3" name="内容占位符 2"/>
          <p:cNvSpPr>
            <a:spLocks noGrp="1"/>
          </p:cNvSpPr>
          <p:nvPr>
            <p:ph idx="1"/>
          </p:nvPr>
        </p:nvSpPr>
        <p:spPr>
          <a:xfrm>
            <a:off x="595888" y="1275987"/>
            <a:ext cx="8534400" cy="1081766"/>
          </a:xfrm>
        </p:spPr>
        <p:txBody>
          <a:bodyPr/>
          <a:lstStyle/>
          <a:p>
            <a:pPr marL="357505">
              <a:buFont typeface="Wingdings" panose="05000000000000000000" pitchFamily="2" charset="2"/>
              <a:buChar char="Ø"/>
              <a:defRPr/>
            </a:pPr>
            <a:r>
              <a:rPr kumimoji="1" lang="zh-CN" altLang="en-US" b="1" dirty="0">
                <a:solidFill>
                  <a:srgbClr val="FF0000"/>
                </a:solidFill>
              </a:rPr>
              <a:t>线程池提交任务</a:t>
            </a:r>
            <a:endParaRPr kumimoji="1" lang="en-US" altLang="zh-CN" b="1" dirty="0">
              <a:solidFill>
                <a:srgbClr val="FF0000"/>
              </a:solidFill>
            </a:endParaRPr>
          </a:p>
          <a:p>
            <a:pPr marL="357505">
              <a:buFont typeface="Wingdings" panose="05000000000000000000" pitchFamily="2" charset="2"/>
              <a:buChar char="Ø"/>
              <a:defRPr/>
            </a:pPr>
            <a:r>
              <a:rPr kumimoji="1" lang="zh-CN" altLang="en-US" sz="2400" dirty="0"/>
              <a:t>可以通过</a:t>
            </a:r>
            <a:r>
              <a:rPr kumimoji="1" lang="en-US" altLang="zh-CN" sz="2400" dirty="0"/>
              <a:t>execute</a:t>
            </a:r>
            <a:r>
              <a:rPr kumimoji="1" lang="zh-CN" altLang="en-US" sz="2400" dirty="0"/>
              <a:t>和</a:t>
            </a:r>
            <a:r>
              <a:rPr kumimoji="1" lang="en-US" altLang="zh-CN" sz="2400" dirty="0"/>
              <a:t>submit</a:t>
            </a:r>
            <a:r>
              <a:rPr kumimoji="1" lang="zh-CN" altLang="en-US" sz="2400" dirty="0"/>
              <a:t>这两个方法向线程池提交任务：</a:t>
            </a: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
        <p:nvSpPr>
          <p:cNvPr id="7" name="文本框 6"/>
          <p:cNvSpPr txBox="1"/>
          <p:nvPr/>
        </p:nvSpPr>
        <p:spPr>
          <a:xfrm>
            <a:off x="595888" y="2415656"/>
            <a:ext cx="7973128" cy="923330"/>
          </a:xfrm>
          <a:prstGeom prst="rect">
            <a:avLst/>
          </a:prstGeom>
          <a:noFill/>
          <a:ln>
            <a:solidFill>
              <a:srgbClr val="000000"/>
            </a:solidFill>
          </a:ln>
        </p:spPr>
        <p:txBody>
          <a:bodyPr wrap="square" rtlCol="0">
            <a:spAutoFit/>
          </a:bodyPr>
          <a:lstStyle/>
          <a:p>
            <a:pPr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void execute(Runnable command);</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public &lt;T&gt; Future&lt;T&gt; submit(Runnable task, T result) { };</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public &lt;T&gt; Future&lt;T&gt; submit(Callable&lt;T&gt; task) { };</a:t>
            </a:r>
            <a:endParaRPr lang="zh-CN" altLang="en-US" dirty="0">
              <a:solidFill>
                <a:srgbClr val="000000"/>
              </a:solidFill>
            </a:endParaRPr>
          </a:p>
        </p:txBody>
      </p:sp>
      <p:sp>
        <p:nvSpPr>
          <p:cNvPr id="9" name="内容占位符 2"/>
          <p:cNvSpPr txBox="1"/>
          <p:nvPr/>
        </p:nvSpPr>
        <p:spPr bwMode="auto">
          <a:xfrm>
            <a:off x="595888" y="3778618"/>
            <a:ext cx="8110063" cy="2393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2075" tIns="46038" rIns="92075" bIns="46038" numCol="1" anchor="t" anchorCtr="0" compatLnSpc="1"/>
          <a:lstStyle>
            <a:lvl1pPr marL="342900" indent="-342900" algn="l" rtl="0" eaLnBrk="0" fontAlgn="base" hangingPunct="0">
              <a:lnSpc>
                <a:spcPct val="120000"/>
              </a:lnSpc>
              <a:spcBef>
                <a:spcPct val="0"/>
              </a:spcBef>
              <a:spcAft>
                <a:spcPct val="0"/>
              </a:spcAft>
              <a:buClr>
                <a:schemeClr val="accent2"/>
              </a:buClr>
              <a:buSzPct val="75000"/>
              <a:buFont typeface="Wingdings" panose="05000000000000000000" pitchFamily="2" charset="2"/>
              <a:buChar char="Ø"/>
              <a:defRPr sz="2800" kern="1200">
                <a:solidFill>
                  <a:srgbClr val="000000"/>
                </a:solidFill>
                <a:latin typeface="+mn-lt"/>
                <a:ea typeface="+mn-ea"/>
                <a:cs typeface="+mn-cs"/>
              </a:defRPr>
            </a:lvl1pPr>
            <a:lvl2pPr marL="742950" indent="-285750" algn="l" rtl="0" eaLnBrk="0" fontAlgn="base" hangingPunct="0">
              <a:lnSpc>
                <a:spcPct val="120000"/>
              </a:lnSpc>
              <a:spcBef>
                <a:spcPct val="0"/>
              </a:spcBef>
              <a:spcAft>
                <a:spcPct val="0"/>
              </a:spcAft>
              <a:buClr>
                <a:schemeClr val="accent6"/>
              </a:buClr>
              <a:buFont typeface="Wingdings" panose="05000000000000000000" pitchFamily="2" charset="2"/>
              <a:buChar char="ü"/>
              <a:defRPr sz="2400" kern="1200">
                <a:solidFill>
                  <a:srgbClr val="000000"/>
                </a:solidFill>
                <a:latin typeface="+mn-lt"/>
                <a:ea typeface="+mn-ea"/>
                <a:cs typeface="+mn-cs"/>
              </a:defRPr>
            </a:lvl2pPr>
            <a:lvl3pPr marL="1143000" indent="-228600" algn="l" rtl="0" eaLnBrk="0" fontAlgn="base" hangingPunct="0">
              <a:lnSpc>
                <a:spcPct val="120000"/>
              </a:lnSpc>
              <a:spcBef>
                <a:spcPct val="0"/>
              </a:spcBef>
              <a:spcAft>
                <a:spcPct val="0"/>
              </a:spcAft>
              <a:buClr>
                <a:schemeClr val="accent6"/>
              </a:buClr>
              <a:buFont typeface="Wingdings" panose="05000000000000000000" pitchFamily="2" charset="2"/>
              <a:buChar char="ü"/>
              <a:defRPr sz="2000" kern="1200">
                <a:solidFill>
                  <a:srgbClr val="000000"/>
                </a:solidFill>
                <a:latin typeface="+mn-lt"/>
                <a:ea typeface="+mn-ea"/>
                <a:cs typeface="+mn-cs"/>
              </a:defRPr>
            </a:lvl3pPr>
            <a:lvl4pPr marL="1600200" indent="-228600" algn="l" rtl="0" eaLnBrk="0" fontAlgn="base" hangingPunct="0">
              <a:lnSpc>
                <a:spcPct val="120000"/>
              </a:lnSpc>
              <a:spcBef>
                <a:spcPct val="0"/>
              </a:spcBef>
              <a:spcAft>
                <a:spcPct val="0"/>
              </a:spcAft>
              <a:buClr>
                <a:schemeClr val="accent2"/>
              </a:buClr>
              <a:buSzPct val="65000"/>
              <a:buFont typeface="Wingdings" panose="05000000000000000000" pitchFamily="2" charset="2"/>
              <a:buChar char="Ø"/>
              <a:defRPr sz="2000" kern="1200">
                <a:solidFill>
                  <a:srgbClr val="000000"/>
                </a:solidFill>
                <a:latin typeface="+mn-lt"/>
                <a:ea typeface="+mn-ea"/>
                <a:cs typeface="+mn-cs"/>
              </a:defRPr>
            </a:lvl4pPr>
            <a:lvl5pPr marL="2057400" indent="-228600" algn="l" rtl="0" eaLnBrk="0" fontAlgn="base" hangingPunct="0">
              <a:lnSpc>
                <a:spcPct val="120000"/>
              </a:lnSpc>
              <a:spcBef>
                <a:spcPct val="0"/>
              </a:spcBef>
              <a:spcAft>
                <a:spcPct val="0"/>
              </a:spcAft>
              <a:buClr>
                <a:schemeClr val="tx1"/>
              </a:buClr>
              <a:buFont typeface="Wingdings" panose="05000000000000000000" pitchFamily="2" charset="2"/>
              <a:buChar char="Ø"/>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marL="357505">
              <a:buFont typeface="Wingdings" panose="05000000000000000000" pitchFamily="2" charset="2"/>
              <a:buChar char="Ø"/>
              <a:defRPr/>
            </a:pPr>
            <a:r>
              <a:rPr kumimoji="1" lang="en-US" altLang="zh-CN" sz="2400" dirty="0"/>
              <a:t>execute</a:t>
            </a:r>
            <a:r>
              <a:rPr kumimoji="1" lang="zh-CN" altLang="en-US" sz="2400" dirty="0"/>
              <a:t>方法没有返回值，所以无法判断任务是否被线程池执行成功。</a:t>
            </a:r>
            <a:endParaRPr kumimoji="1" lang="en-US" altLang="zh-CN" sz="2400" dirty="0"/>
          </a:p>
          <a:p>
            <a:pPr marL="357505">
              <a:buFont typeface="Wingdings" panose="05000000000000000000" pitchFamily="2" charset="2"/>
              <a:buChar char="Ø"/>
              <a:defRPr/>
            </a:pPr>
            <a:r>
              <a:rPr kumimoji="1" lang="en-US" altLang="zh-CN" sz="2400" dirty="0"/>
              <a:t>submit </a:t>
            </a:r>
            <a:r>
              <a:rPr kumimoji="1" lang="zh-CN" altLang="en-US" sz="2400" dirty="0"/>
              <a:t>方法来提交任务会返回一个</a:t>
            </a:r>
            <a:r>
              <a:rPr kumimoji="1" lang="en-US" altLang="zh-CN" sz="2400" dirty="0"/>
              <a:t>future</a:t>
            </a:r>
            <a:r>
              <a:rPr kumimoji="1" lang="zh-CN" altLang="en-US" sz="2400" dirty="0"/>
              <a:t>。程序可通过</a:t>
            </a:r>
            <a:r>
              <a:rPr kumimoji="1" lang="en-US" altLang="zh-CN" sz="2400" dirty="0"/>
              <a:t>future</a:t>
            </a:r>
            <a:r>
              <a:rPr kumimoji="1" lang="zh-CN" altLang="en-US" sz="2400" dirty="0"/>
              <a:t>来判断任务是否执行成功。通过</a:t>
            </a:r>
            <a:r>
              <a:rPr kumimoji="1" lang="en-US" altLang="zh-CN" sz="2400" dirty="0"/>
              <a:t>future</a:t>
            </a:r>
            <a:r>
              <a:rPr kumimoji="1" lang="zh-CN" altLang="en-US" sz="2400" dirty="0"/>
              <a:t>的</a:t>
            </a:r>
            <a:r>
              <a:rPr kumimoji="1" lang="en-US" altLang="zh-CN" sz="2400" dirty="0"/>
              <a:t>get</a:t>
            </a:r>
            <a:r>
              <a:rPr kumimoji="1" lang="zh-CN" altLang="en-US" sz="2400" dirty="0"/>
              <a:t>方法来获取返回值，</a:t>
            </a:r>
            <a:r>
              <a:rPr kumimoji="1" lang="en-US" altLang="zh-CN" sz="2400" dirty="0"/>
              <a:t>get</a:t>
            </a:r>
            <a:r>
              <a:rPr kumimoji="1" lang="zh-CN" altLang="en-US" sz="2400" dirty="0"/>
              <a:t>方法会阻塞住直到任务完成。</a:t>
            </a:r>
            <a:endParaRPr kumimoji="1" lang="zh-CN" altLang="en-US" sz="2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Java</a:t>
            </a:r>
            <a:r>
              <a:rPr kumimoji="1" lang="zh-CN" altLang="en-US" dirty="0"/>
              <a:t>线程池技术</a:t>
            </a:r>
            <a:endParaRPr kumimoji="1" lang="zh-CN" altLang="en-US" dirty="0"/>
          </a:p>
        </p:txBody>
      </p:sp>
      <p:sp>
        <p:nvSpPr>
          <p:cNvPr id="3" name="内容占位符 2"/>
          <p:cNvSpPr>
            <a:spLocks noGrp="1"/>
          </p:cNvSpPr>
          <p:nvPr>
            <p:ph idx="1"/>
          </p:nvPr>
        </p:nvSpPr>
        <p:spPr>
          <a:xfrm>
            <a:off x="683568" y="1340768"/>
            <a:ext cx="8079432" cy="648072"/>
          </a:xfrm>
        </p:spPr>
        <p:txBody>
          <a:bodyPr/>
          <a:lstStyle/>
          <a:p>
            <a:pPr marL="357505">
              <a:buFont typeface="Wingdings" panose="05000000000000000000" pitchFamily="2" charset="2"/>
              <a:buChar char="Ø"/>
              <a:defRPr/>
            </a:pPr>
            <a:r>
              <a:rPr kumimoji="1" lang="zh-CN" altLang="en-US" sz="2400" dirty="0"/>
              <a:t>一个典型的调用代码是：</a:t>
            </a:r>
            <a:endParaRPr kumimoji="1" lang="en-US" altLang="zh-CN" sz="2400" dirty="0"/>
          </a:p>
          <a:p>
            <a:pPr marL="357505">
              <a:buFont typeface="Wingdings" panose="05000000000000000000" pitchFamily="2" charset="2"/>
              <a:buChar char="Ø"/>
              <a:defRPr/>
            </a:pP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
        <p:nvSpPr>
          <p:cNvPr id="5" name="文本框 4"/>
          <p:cNvSpPr txBox="1"/>
          <p:nvPr/>
        </p:nvSpPr>
        <p:spPr>
          <a:xfrm>
            <a:off x="718557" y="1984883"/>
            <a:ext cx="7960888" cy="3139321"/>
          </a:xfrm>
          <a:prstGeom prst="rect">
            <a:avLst/>
          </a:prstGeom>
          <a:noFill/>
          <a:ln>
            <a:solidFill>
              <a:srgbClr val="000000"/>
            </a:solidFill>
          </a:ln>
        </p:spPr>
        <p:txBody>
          <a:bodyPr wrap="square" rtlCol="0">
            <a:spAutoFit/>
          </a:bodyPr>
          <a:lstStyle/>
          <a:p>
            <a:pPr marL="53340"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Future&lt;Object&gt; future =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executor.submit</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harReturnValuetask</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53340"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try {</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53340"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Object s =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future.get</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53340"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catch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InterruptedException</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e) {</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53340"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 </a:t>
            </a:r>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处理中断异常</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53340"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catch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ExecutionException</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e) {</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53340"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 </a:t>
            </a:r>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处理无法执行任务异常</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53340"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finally {</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53340"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 </a:t>
            </a:r>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关闭线程池</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53340"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executor.shutdown</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a:t>
            </a:r>
            <a:endParaRPr lang="zh-CN" altLang="en-US" dirty="0">
              <a:solidFill>
                <a:srgbClr val="0000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Java</a:t>
            </a:r>
            <a:r>
              <a:rPr kumimoji="1" lang="zh-CN" altLang="en-US" dirty="0"/>
              <a:t>线程池技术</a:t>
            </a:r>
            <a:endParaRPr kumimoji="1" lang="zh-CN" altLang="en-US" dirty="0"/>
          </a:p>
        </p:txBody>
      </p:sp>
      <p:sp>
        <p:nvSpPr>
          <p:cNvPr id="3" name="内容占位符 2"/>
          <p:cNvSpPr>
            <a:spLocks noGrp="1"/>
          </p:cNvSpPr>
          <p:nvPr>
            <p:ph idx="1"/>
          </p:nvPr>
        </p:nvSpPr>
        <p:spPr>
          <a:xfrm>
            <a:off x="683568" y="1340768"/>
            <a:ext cx="8079432" cy="4450432"/>
          </a:xfrm>
        </p:spPr>
        <p:txBody>
          <a:bodyPr/>
          <a:lstStyle/>
          <a:p>
            <a:pPr marL="357505">
              <a:buFont typeface="Wingdings" panose="05000000000000000000" pitchFamily="2" charset="2"/>
              <a:buChar char="Ø"/>
              <a:defRPr/>
            </a:pPr>
            <a:r>
              <a:rPr kumimoji="1" lang="zh-CN" altLang="en-US" sz="2400" dirty="0"/>
              <a:t>默认情况下，创建线程池之后，线程池中是没有线程的，需要提交任务之后才会创建线程。如果需要线程池创建之后立即创建线程，可以通过以下两个方法：</a:t>
            </a:r>
            <a:endParaRPr kumimoji="1" lang="zh-CN" altLang="en-US" sz="2400" dirty="0"/>
          </a:p>
          <a:p>
            <a:pPr marL="713105">
              <a:buFont typeface="Wingdings" panose="05000000000000000000" pitchFamily="2" charset="2"/>
              <a:buChar char="ü"/>
              <a:defRPr/>
            </a:pPr>
            <a:r>
              <a:rPr kumimoji="1" lang="en-US" altLang="zh-CN" sz="2400" dirty="0" err="1"/>
              <a:t>prestartCoreThread</a:t>
            </a:r>
            <a:r>
              <a:rPr kumimoji="1" lang="en-US" altLang="zh-CN" sz="2400" dirty="0"/>
              <a:t>()</a:t>
            </a:r>
            <a:r>
              <a:rPr kumimoji="1" lang="zh-CN" altLang="en-US" sz="2400" dirty="0"/>
              <a:t>：初始化一个核心线程；</a:t>
            </a:r>
            <a:endParaRPr kumimoji="1" lang="zh-CN" altLang="en-US" sz="2400" dirty="0"/>
          </a:p>
          <a:p>
            <a:pPr marL="713105">
              <a:buFont typeface="Wingdings" panose="05000000000000000000" pitchFamily="2" charset="2"/>
              <a:buChar char="ü"/>
              <a:defRPr/>
            </a:pPr>
            <a:r>
              <a:rPr kumimoji="1" lang="en-US" altLang="zh-CN" sz="2400" dirty="0" err="1"/>
              <a:t>prestartAllCoreThreads</a:t>
            </a:r>
            <a:r>
              <a:rPr kumimoji="1" lang="en-US" altLang="zh-CN" sz="2400" dirty="0"/>
              <a:t>()</a:t>
            </a:r>
            <a:r>
              <a:rPr kumimoji="1" lang="zh-CN" altLang="en-US" sz="2400" dirty="0"/>
              <a:t>：初始化所有核心线程。</a:t>
            </a: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panose="02010600030101010101" pitchFamily="2" charset="-122"/>
              </a:rPr>
              <a:t>大纲</a:t>
            </a:r>
            <a:endParaRPr lang="zh-CN" altLang="en-US" b="0" dirty="0">
              <a:ea typeface="宋体" panose="02010600030101010101" pitchFamily="2" charset="-122"/>
            </a:endParaRPr>
          </a:p>
        </p:txBody>
      </p:sp>
      <p:sp>
        <p:nvSpPr>
          <p:cNvPr id="344067" name="Rectangle 3"/>
          <p:cNvSpPr>
            <a:spLocks noGrp="1" noChangeArrowheads="1"/>
          </p:cNvSpPr>
          <p:nvPr>
            <p:ph type="body" idx="1"/>
          </p:nvPr>
        </p:nvSpPr>
        <p:spPr>
          <a:xfrm>
            <a:off x="884808" y="1268769"/>
            <a:ext cx="3399160" cy="4522432"/>
          </a:xfrm>
        </p:spPr>
        <p:txBody>
          <a:bodyPr/>
          <a:lstStyle/>
          <a:p>
            <a:pPr>
              <a:lnSpc>
                <a:spcPct val="150000"/>
              </a:lnSpc>
              <a:defRPr/>
            </a:pPr>
            <a:r>
              <a:rPr lang="zh-CN" altLang="en-US" sz="2400" b="1" dirty="0">
                <a:ea typeface="宋体" panose="02010600030101010101" pitchFamily="2" charset="-122"/>
              </a:rPr>
              <a:t>资源池技术概述</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对象池技术</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数据库连接池技术</a:t>
            </a:r>
            <a:endParaRPr lang="en-US" altLang="zh-CN" sz="2400" b="1" dirty="0">
              <a:ea typeface="宋体" panose="02010600030101010101" pitchFamily="2" charset="-122"/>
            </a:endParaRPr>
          </a:p>
          <a:p>
            <a:pPr>
              <a:lnSpc>
                <a:spcPct val="150000"/>
              </a:lnSpc>
              <a:defRPr/>
            </a:pPr>
            <a:r>
              <a:rPr lang="zh-CN" altLang="en-US" sz="2400" b="1" dirty="0">
                <a:solidFill>
                  <a:srgbClr val="FF0000"/>
                </a:solidFill>
                <a:ea typeface="宋体" panose="02010600030101010101" pitchFamily="2" charset="-122"/>
              </a:rPr>
              <a:t>线程池技术</a:t>
            </a:r>
            <a:endParaRPr lang="en-US" altLang="zh-CN" sz="2400" b="1" dirty="0">
              <a:solidFill>
                <a:srgbClr val="FF0000"/>
              </a:solidFill>
              <a:ea typeface="宋体" panose="02010600030101010101" pitchFamily="2" charset="-122"/>
            </a:endParaRPr>
          </a:p>
          <a:p>
            <a:pPr>
              <a:lnSpc>
                <a:spcPct val="150000"/>
              </a:lnSpc>
              <a:defRPr/>
            </a:pP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负载均衡技术概述</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典型负载均衡技术</a:t>
            </a:r>
            <a:endParaRPr lang="zh-CN" altLang="en-US" sz="2400" b="1" dirty="0">
              <a:ea typeface="宋体" panose="02010600030101010101" pitchFamily="2" charset="-122"/>
            </a:endParaRPr>
          </a:p>
        </p:txBody>
      </p:sp>
      <p:sp>
        <p:nvSpPr>
          <p:cNvPr id="5" name="Rectangle 3"/>
          <p:cNvSpPr txBox="1">
            <a:spLocks noChangeArrowheads="1"/>
          </p:cNvSpPr>
          <p:nvPr/>
        </p:nvSpPr>
        <p:spPr bwMode="auto">
          <a:xfrm>
            <a:off x="3707904" y="2953921"/>
            <a:ext cx="2520280"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2075" tIns="46038" rIns="92075" bIns="46038" numCol="1" anchor="t" anchorCtr="0" compatLnSpc="1"/>
          <a:lstStyle>
            <a:lvl1pPr marL="342900" indent="-342900" algn="l" rtl="0" eaLnBrk="0" fontAlgn="base" hangingPunct="0">
              <a:lnSpc>
                <a:spcPct val="120000"/>
              </a:lnSpc>
              <a:spcBef>
                <a:spcPct val="0"/>
              </a:spcBef>
              <a:spcAft>
                <a:spcPct val="0"/>
              </a:spcAft>
              <a:buClr>
                <a:schemeClr val="accent2"/>
              </a:buClr>
              <a:buSzPct val="75000"/>
              <a:buFont typeface="Wingdings" panose="05000000000000000000" pitchFamily="2" charset="2"/>
              <a:buChar char="Ø"/>
              <a:defRPr sz="2800" kern="1200">
                <a:solidFill>
                  <a:srgbClr val="000000"/>
                </a:solidFill>
                <a:latin typeface="+mn-lt"/>
                <a:ea typeface="+mn-ea"/>
                <a:cs typeface="+mn-cs"/>
              </a:defRPr>
            </a:lvl1pPr>
            <a:lvl2pPr marL="742950" indent="-285750" algn="l" rtl="0" eaLnBrk="0" fontAlgn="base" hangingPunct="0">
              <a:lnSpc>
                <a:spcPct val="120000"/>
              </a:lnSpc>
              <a:spcBef>
                <a:spcPct val="0"/>
              </a:spcBef>
              <a:spcAft>
                <a:spcPct val="0"/>
              </a:spcAft>
              <a:buClr>
                <a:schemeClr val="accent6"/>
              </a:buClr>
              <a:buFont typeface="Wingdings" panose="05000000000000000000" pitchFamily="2" charset="2"/>
              <a:buChar char="ü"/>
              <a:defRPr sz="2400" kern="1200">
                <a:solidFill>
                  <a:srgbClr val="000000"/>
                </a:solidFill>
                <a:latin typeface="+mn-lt"/>
                <a:ea typeface="+mn-ea"/>
                <a:cs typeface="+mn-cs"/>
              </a:defRPr>
            </a:lvl2pPr>
            <a:lvl3pPr marL="1143000" indent="-228600" algn="l" rtl="0" eaLnBrk="0" fontAlgn="base" hangingPunct="0">
              <a:lnSpc>
                <a:spcPct val="120000"/>
              </a:lnSpc>
              <a:spcBef>
                <a:spcPct val="0"/>
              </a:spcBef>
              <a:spcAft>
                <a:spcPct val="0"/>
              </a:spcAft>
              <a:buClr>
                <a:schemeClr val="accent6"/>
              </a:buClr>
              <a:buFont typeface="Wingdings" panose="05000000000000000000" pitchFamily="2" charset="2"/>
              <a:buChar char="ü"/>
              <a:defRPr sz="2000" kern="1200">
                <a:solidFill>
                  <a:srgbClr val="000000"/>
                </a:solidFill>
                <a:latin typeface="+mn-lt"/>
                <a:ea typeface="+mn-ea"/>
                <a:cs typeface="+mn-cs"/>
              </a:defRPr>
            </a:lvl3pPr>
            <a:lvl4pPr marL="1600200" indent="-228600" algn="l" rtl="0" eaLnBrk="0" fontAlgn="base" hangingPunct="0">
              <a:lnSpc>
                <a:spcPct val="120000"/>
              </a:lnSpc>
              <a:spcBef>
                <a:spcPct val="0"/>
              </a:spcBef>
              <a:spcAft>
                <a:spcPct val="0"/>
              </a:spcAft>
              <a:buClr>
                <a:schemeClr val="accent2"/>
              </a:buClr>
              <a:buSzPct val="65000"/>
              <a:buFont typeface="Wingdings" panose="05000000000000000000" pitchFamily="2" charset="2"/>
              <a:buChar char="Ø"/>
              <a:defRPr sz="2000" kern="1200">
                <a:solidFill>
                  <a:srgbClr val="000000"/>
                </a:solidFill>
                <a:latin typeface="+mn-lt"/>
                <a:ea typeface="+mn-ea"/>
                <a:cs typeface="+mn-cs"/>
              </a:defRPr>
            </a:lvl4pPr>
            <a:lvl5pPr marL="2057400" indent="-228600" algn="l" rtl="0" eaLnBrk="0" fontAlgn="base" hangingPunct="0">
              <a:lnSpc>
                <a:spcPct val="120000"/>
              </a:lnSpc>
              <a:spcBef>
                <a:spcPct val="0"/>
              </a:spcBef>
              <a:spcAft>
                <a:spcPct val="0"/>
              </a:spcAft>
              <a:buClr>
                <a:schemeClr val="tx1"/>
              </a:buClr>
              <a:buFont typeface="Wingdings" panose="05000000000000000000" pitchFamily="2" charset="2"/>
              <a:buChar char="Ø"/>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marL="0" indent="0">
              <a:lnSpc>
                <a:spcPct val="150000"/>
              </a:lnSpc>
              <a:buNone/>
              <a:defRPr/>
            </a:pPr>
            <a:r>
              <a:rPr lang="en-US" altLang="zh-CN" sz="2400" dirty="0">
                <a:ea typeface="宋体" panose="02010600030101010101" pitchFamily="2" charset="-122"/>
              </a:rPr>
              <a:t>Java</a:t>
            </a:r>
            <a:r>
              <a:rPr lang="zh-CN" altLang="en-US" sz="2400" dirty="0">
                <a:ea typeface="宋体" panose="02010600030101010101" pitchFamily="2" charset="-122"/>
              </a:rPr>
              <a:t>线程池技术</a:t>
            </a:r>
            <a:endParaRPr lang="zh-CN" altLang="en-US" sz="2400" dirty="0">
              <a:ea typeface="宋体" panose="02010600030101010101" pitchFamily="2" charset="-122"/>
            </a:endParaRPr>
          </a:p>
        </p:txBody>
      </p:sp>
      <p:sp>
        <p:nvSpPr>
          <p:cNvPr id="6" name="Rectangle 3"/>
          <p:cNvSpPr txBox="1">
            <a:spLocks noChangeArrowheads="1"/>
          </p:cNvSpPr>
          <p:nvPr/>
        </p:nvSpPr>
        <p:spPr bwMode="auto">
          <a:xfrm>
            <a:off x="6550384" y="1294309"/>
            <a:ext cx="2520280" cy="3967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2075" tIns="46038" rIns="92075" bIns="46038" numCol="1" anchor="t" anchorCtr="0" compatLnSpc="1"/>
          <a:lstStyle>
            <a:lvl1pPr marL="342900" indent="-342900" algn="l" rtl="0" eaLnBrk="0" fontAlgn="base" hangingPunct="0">
              <a:lnSpc>
                <a:spcPct val="120000"/>
              </a:lnSpc>
              <a:spcBef>
                <a:spcPct val="0"/>
              </a:spcBef>
              <a:spcAft>
                <a:spcPct val="0"/>
              </a:spcAft>
              <a:buClr>
                <a:schemeClr val="accent2"/>
              </a:buClr>
              <a:buSzPct val="75000"/>
              <a:buFont typeface="Wingdings" panose="05000000000000000000" pitchFamily="2" charset="2"/>
              <a:buChar char="Ø"/>
              <a:defRPr sz="2800" kern="1200">
                <a:solidFill>
                  <a:srgbClr val="000000"/>
                </a:solidFill>
                <a:latin typeface="+mn-lt"/>
                <a:ea typeface="+mn-ea"/>
                <a:cs typeface="+mn-cs"/>
              </a:defRPr>
            </a:lvl1pPr>
            <a:lvl2pPr marL="742950" indent="-285750" algn="l" rtl="0" eaLnBrk="0" fontAlgn="base" hangingPunct="0">
              <a:lnSpc>
                <a:spcPct val="120000"/>
              </a:lnSpc>
              <a:spcBef>
                <a:spcPct val="0"/>
              </a:spcBef>
              <a:spcAft>
                <a:spcPct val="0"/>
              </a:spcAft>
              <a:buClr>
                <a:schemeClr val="accent6"/>
              </a:buClr>
              <a:buFont typeface="Wingdings" panose="05000000000000000000" pitchFamily="2" charset="2"/>
              <a:buChar char="ü"/>
              <a:defRPr sz="2400" kern="1200">
                <a:solidFill>
                  <a:srgbClr val="000000"/>
                </a:solidFill>
                <a:latin typeface="+mn-lt"/>
                <a:ea typeface="+mn-ea"/>
                <a:cs typeface="+mn-cs"/>
              </a:defRPr>
            </a:lvl2pPr>
            <a:lvl3pPr marL="1143000" indent="-228600" algn="l" rtl="0" eaLnBrk="0" fontAlgn="base" hangingPunct="0">
              <a:lnSpc>
                <a:spcPct val="120000"/>
              </a:lnSpc>
              <a:spcBef>
                <a:spcPct val="0"/>
              </a:spcBef>
              <a:spcAft>
                <a:spcPct val="0"/>
              </a:spcAft>
              <a:buClr>
                <a:schemeClr val="accent6"/>
              </a:buClr>
              <a:buFont typeface="Wingdings" panose="05000000000000000000" pitchFamily="2" charset="2"/>
              <a:buChar char="ü"/>
              <a:defRPr sz="2000" kern="1200">
                <a:solidFill>
                  <a:srgbClr val="000000"/>
                </a:solidFill>
                <a:latin typeface="+mn-lt"/>
                <a:ea typeface="+mn-ea"/>
                <a:cs typeface="+mn-cs"/>
              </a:defRPr>
            </a:lvl3pPr>
            <a:lvl4pPr marL="1600200" indent="-228600" algn="l" rtl="0" eaLnBrk="0" fontAlgn="base" hangingPunct="0">
              <a:lnSpc>
                <a:spcPct val="120000"/>
              </a:lnSpc>
              <a:spcBef>
                <a:spcPct val="0"/>
              </a:spcBef>
              <a:spcAft>
                <a:spcPct val="0"/>
              </a:spcAft>
              <a:buClr>
                <a:schemeClr val="accent2"/>
              </a:buClr>
              <a:buSzPct val="65000"/>
              <a:buFont typeface="Wingdings" panose="05000000000000000000" pitchFamily="2" charset="2"/>
              <a:buChar char="Ø"/>
              <a:defRPr sz="2000" kern="1200">
                <a:solidFill>
                  <a:srgbClr val="000000"/>
                </a:solidFill>
                <a:latin typeface="+mn-lt"/>
                <a:ea typeface="+mn-ea"/>
                <a:cs typeface="+mn-cs"/>
              </a:defRPr>
            </a:lvl4pPr>
            <a:lvl5pPr marL="2057400" indent="-228600" algn="l" rtl="0" eaLnBrk="0" fontAlgn="base" hangingPunct="0">
              <a:lnSpc>
                <a:spcPct val="120000"/>
              </a:lnSpc>
              <a:spcBef>
                <a:spcPct val="0"/>
              </a:spcBef>
              <a:spcAft>
                <a:spcPct val="0"/>
              </a:spcAft>
              <a:buClr>
                <a:schemeClr val="tx1"/>
              </a:buClr>
              <a:buFont typeface="Wingdings" panose="05000000000000000000" pitchFamily="2" charset="2"/>
              <a:buChar char="Ø"/>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marL="0" indent="0">
              <a:lnSpc>
                <a:spcPct val="150000"/>
              </a:lnSpc>
              <a:buNone/>
              <a:defRPr/>
            </a:pPr>
            <a:r>
              <a:rPr lang="zh-CN" altLang="en-US" sz="2400" dirty="0">
                <a:ea typeface="宋体" panose="02010600030101010101" pitchFamily="2" charset="-122"/>
              </a:rPr>
              <a:t>构造线程池</a:t>
            </a:r>
            <a:endParaRPr lang="en-US" altLang="zh-CN" sz="2400" dirty="0">
              <a:ea typeface="宋体" panose="02010600030101010101" pitchFamily="2" charset="-122"/>
            </a:endParaRPr>
          </a:p>
          <a:p>
            <a:pPr marL="0" indent="0">
              <a:lnSpc>
                <a:spcPct val="150000"/>
              </a:lnSpc>
              <a:buNone/>
              <a:defRPr/>
            </a:pPr>
            <a:r>
              <a:rPr lang="zh-CN" altLang="en-US" sz="2400" dirty="0">
                <a:ea typeface="宋体" panose="02010600030101010101" pitchFamily="2" charset="-122"/>
              </a:rPr>
              <a:t>线程池提交任务</a:t>
            </a:r>
            <a:endParaRPr lang="en-US" altLang="zh-CN" sz="2400" dirty="0">
              <a:ea typeface="宋体" panose="02010600030101010101" pitchFamily="2" charset="-122"/>
            </a:endParaRPr>
          </a:p>
          <a:p>
            <a:pPr marL="0" indent="0">
              <a:lnSpc>
                <a:spcPct val="150000"/>
              </a:lnSpc>
              <a:buNone/>
              <a:defRPr/>
            </a:pPr>
            <a:r>
              <a:rPr lang="zh-CN" altLang="en-US" sz="2400" dirty="0">
                <a:solidFill>
                  <a:srgbClr val="FF0000"/>
                </a:solidFill>
                <a:ea typeface="宋体" panose="02010600030101010101" pitchFamily="2" charset="-122"/>
              </a:rPr>
              <a:t>线程池容量调整</a:t>
            </a:r>
            <a:endParaRPr lang="en-US" altLang="zh-CN" sz="2400" dirty="0">
              <a:solidFill>
                <a:srgbClr val="FF0000"/>
              </a:solidFill>
              <a:ea typeface="宋体" panose="02010600030101010101" pitchFamily="2" charset="-122"/>
            </a:endParaRPr>
          </a:p>
          <a:p>
            <a:pPr marL="0" indent="0">
              <a:lnSpc>
                <a:spcPct val="150000"/>
              </a:lnSpc>
              <a:buNone/>
              <a:defRPr/>
            </a:pPr>
            <a:r>
              <a:rPr lang="zh-CN" altLang="en-US" sz="2400" dirty="0">
                <a:ea typeface="宋体" panose="02010600030101010101" pitchFamily="2" charset="-122"/>
              </a:rPr>
              <a:t>任务拒绝策略</a:t>
            </a:r>
            <a:endParaRPr lang="en-US" altLang="zh-CN" sz="2400" dirty="0">
              <a:ea typeface="宋体" panose="02010600030101010101" pitchFamily="2" charset="-122"/>
            </a:endParaRPr>
          </a:p>
          <a:p>
            <a:pPr marL="0" indent="0">
              <a:lnSpc>
                <a:spcPct val="150000"/>
              </a:lnSpc>
              <a:buNone/>
              <a:defRPr/>
            </a:pPr>
            <a:r>
              <a:rPr lang="zh-CN" altLang="en-US" sz="2400" dirty="0">
                <a:ea typeface="宋体" panose="02010600030101010101" pitchFamily="2" charset="-122"/>
              </a:rPr>
              <a:t>任务缓存队列</a:t>
            </a:r>
            <a:endParaRPr lang="en-US" altLang="zh-CN" sz="2400" dirty="0">
              <a:ea typeface="宋体" panose="02010600030101010101" pitchFamily="2" charset="-122"/>
            </a:endParaRPr>
          </a:p>
          <a:p>
            <a:pPr marL="0" indent="0">
              <a:lnSpc>
                <a:spcPct val="150000"/>
              </a:lnSpc>
              <a:buNone/>
              <a:defRPr/>
            </a:pPr>
            <a:r>
              <a:rPr lang="zh-CN" altLang="en-US" sz="2400" dirty="0">
                <a:ea typeface="宋体" panose="02010600030101010101" pitchFamily="2" charset="-122"/>
              </a:rPr>
              <a:t>关闭线程池</a:t>
            </a:r>
            <a:endParaRPr lang="en-US" altLang="zh-CN" sz="2400" dirty="0">
              <a:ea typeface="宋体" panose="02010600030101010101" pitchFamily="2" charset="-122"/>
            </a:endParaRPr>
          </a:p>
          <a:p>
            <a:pPr marL="0" indent="0">
              <a:lnSpc>
                <a:spcPct val="150000"/>
              </a:lnSpc>
              <a:buNone/>
              <a:defRPr/>
            </a:pPr>
            <a:r>
              <a:rPr lang="zh-CN" altLang="en-US" sz="2400" dirty="0">
                <a:ea typeface="宋体" panose="02010600030101010101" pitchFamily="2" charset="-122"/>
              </a:rPr>
              <a:t>编程案例</a:t>
            </a:r>
            <a:endParaRPr lang="en-US" altLang="zh-CN" sz="2400" dirty="0">
              <a:ea typeface="宋体" panose="02010600030101010101" pitchFamily="2" charset="-122"/>
            </a:endParaRPr>
          </a:p>
          <a:p>
            <a:pPr marL="0" indent="0">
              <a:lnSpc>
                <a:spcPct val="150000"/>
              </a:lnSpc>
              <a:buNone/>
              <a:defRPr/>
            </a:pPr>
            <a:endParaRPr lang="en-US" altLang="zh-CN" sz="2400" dirty="0">
              <a:ea typeface="宋体" panose="02010600030101010101" pitchFamily="2" charset="-122"/>
            </a:endParaRPr>
          </a:p>
          <a:p>
            <a:pPr marL="0" indent="0">
              <a:lnSpc>
                <a:spcPct val="150000"/>
              </a:lnSpc>
              <a:buNone/>
              <a:defRPr/>
            </a:pPr>
            <a:endParaRPr lang="en-US" altLang="zh-CN" sz="2400" dirty="0">
              <a:ea typeface="宋体" panose="02010600030101010101" pitchFamily="2" charset="-122"/>
            </a:endParaRPr>
          </a:p>
          <a:p>
            <a:pPr marL="0" indent="0">
              <a:lnSpc>
                <a:spcPct val="150000"/>
              </a:lnSpc>
              <a:buNone/>
              <a:defRPr/>
            </a:pPr>
            <a:endParaRPr lang="zh-CN" altLang="en-US" sz="2400" dirty="0">
              <a:ea typeface="宋体" panose="02010600030101010101" pitchFamily="2" charset="-122"/>
            </a:endParaRPr>
          </a:p>
        </p:txBody>
      </p:sp>
      <p:sp>
        <p:nvSpPr>
          <p:cNvPr id="2" name="左大括号 1"/>
          <p:cNvSpPr/>
          <p:nvPr/>
        </p:nvSpPr>
        <p:spPr bwMode="auto">
          <a:xfrm>
            <a:off x="6120160" y="1484784"/>
            <a:ext cx="360064" cy="3693388"/>
          </a:xfrm>
          <a:prstGeom prst="leftBrace">
            <a:avLst>
              <a:gd name="adj1" fmla="val 59127"/>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Times New Roman" panose="0202060305040502030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Java</a:t>
            </a:r>
            <a:r>
              <a:rPr kumimoji="1" lang="zh-CN" altLang="en-US" dirty="0"/>
              <a:t>线程池技术</a:t>
            </a:r>
            <a:endParaRPr kumimoji="1" lang="zh-CN" altLang="en-US" dirty="0"/>
          </a:p>
        </p:txBody>
      </p:sp>
      <p:sp>
        <p:nvSpPr>
          <p:cNvPr id="3" name="内容占位符 2"/>
          <p:cNvSpPr>
            <a:spLocks noGrp="1"/>
          </p:cNvSpPr>
          <p:nvPr>
            <p:ph idx="1"/>
          </p:nvPr>
        </p:nvSpPr>
        <p:spPr>
          <a:xfrm>
            <a:off x="683568" y="1340768"/>
            <a:ext cx="8079432" cy="4450432"/>
          </a:xfrm>
        </p:spPr>
        <p:txBody>
          <a:bodyPr/>
          <a:lstStyle/>
          <a:p>
            <a:pPr marL="357505">
              <a:buFont typeface="Wingdings" panose="05000000000000000000" pitchFamily="2" charset="2"/>
              <a:buChar char="Ø"/>
              <a:defRPr/>
            </a:pPr>
            <a:r>
              <a:rPr kumimoji="1" lang="zh-CN" altLang="en-US" b="1" dirty="0">
                <a:solidFill>
                  <a:srgbClr val="FF0000"/>
                </a:solidFill>
              </a:rPr>
              <a:t>线程池容量的动态调整</a:t>
            </a:r>
            <a:endParaRPr kumimoji="1" lang="en-US" altLang="zh-CN" b="1" dirty="0">
              <a:solidFill>
                <a:srgbClr val="FF0000"/>
              </a:solidFill>
            </a:endParaRPr>
          </a:p>
          <a:p>
            <a:pPr marL="357505">
              <a:buFont typeface="Wingdings" panose="05000000000000000000" pitchFamily="2" charset="2"/>
              <a:buChar char="Ø"/>
              <a:defRPr/>
            </a:pPr>
            <a:r>
              <a:rPr kumimoji="1" lang="en-US" altLang="zh-CN" sz="2400" dirty="0" err="1"/>
              <a:t>ThreadPoolExecutor</a:t>
            </a:r>
            <a:r>
              <a:rPr kumimoji="1" lang="zh-CN" altLang="en-US" sz="2400" dirty="0"/>
              <a:t>提供了动态调整线程池容量大小的方法：</a:t>
            </a:r>
            <a:r>
              <a:rPr kumimoji="1" lang="en-US" altLang="zh-CN" sz="2400" dirty="0" err="1"/>
              <a:t>setCorePoolSize</a:t>
            </a:r>
            <a:r>
              <a:rPr kumimoji="1" lang="en-US" altLang="zh-CN" sz="2400" dirty="0"/>
              <a:t>()</a:t>
            </a:r>
            <a:r>
              <a:rPr kumimoji="1" lang="zh-CN" altLang="en-US" sz="2400" dirty="0"/>
              <a:t>和</a:t>
            </a:r>
            <a:r>
              <a:rPr kumimoji="1" lang="en-US" altLang="zh-CN" sz="2400" dirty="0" err="1"/>
              <a:t>setMaximumPoolSize</a:t>
            </a:r>
            <a:r>
              <a:rPr kumimoji="1" lang="en-US" altLang="zh-CN" sz="2400" dirty="0"/>
              <a:t>()</a:t>
            </a:r>
            <a:r>
              <a:rPr kumimoji="1" lang="zh-CN" altLang="en-US" sz="2400" dirty="0"/>
              <a:t>：</a:t>
            </a:r>
            <a:endParaRPr kumimoji="1" lang="zh-CN" altLang="en-US" sz="2400" dirty="0"/>
          </a:p>
          <a:p>
            <a:pPr marL="713105">
              <a:buFont typeface="Wingdings" panose="05000000000000000000" pitchFamily="2" charset="2"/>
              <a:buChar char="ü"/>
              <a:defRPr/>
            </a:pPr>
            <a:r>
              <a:rPr kumimoji="1" lang="en-US" altLang="zh-CN" sz="2400" dirty="0" err="1"/>
              <a:t>setCorePoolSize</a:t>
            </a:r>
            <a:r>
              <a:rPr kumimoji="1" lang="zh-CN" altLang="en-US" sz="2400" dirty="0"/>
              <a:t>：设置核心池大小；</a:t>
            </a:r>
            <a:endParaRPr kumimoji="1" lang="zh-CN" altLang="en-US" sz="2400" dirty="0"/>
          </a:p>
          <a:p>
            <a:pPr marL="713105">
              <a:buFont typeface="Wingdings" panose="05000000000000000000" pitchFamily="2" charset="2"/>
              <a:buChar char="ü"/>
              <a:defRPr/>
            </a:pPr>
            <a:r>
              <a:rPr kumimoji="1" lang="en-US" altLang="zh-CN" sz="2400" dirty="0" err="1"/>
              <a:t>setMaximumPoolSize</a:t>
            </a:r>
            <a:r>
              <a:rPr kumimoji="1" lang="zh-CN" altLang="en-US" sz="2400" dirty="0"/>
              <a:t>：设置线程池最大能创建的线程数目大小。</a:t>
            </a:r>
            <a:endParaRPr kumimoji="1" lang="en-US" altLang="zh-CN" sz="2400" dirty="0"/>
          </a:p>
          <a:p>
            <a:pPr marL="357505">
              <a:buFont typeface="Wingdings" panose="05000000000000000000" pitchFamily="2" charset="2"/>
              <a:buChar char="Ø"/>
              <a:defRPr/>
            </a:pPr>
            <a:endParaRPr kumimoji="1" lang="zh-CN" altLang="en-US" sz="2400" dirty="0"/>
          </a:p>
          <a:p>
            <a:pPr marL="357505">
              <a:buFont typeface="Wingdings" panose="05000000000000000000" pitchFamily="2" charset="2"/>
              <a:buChar char="Ø"/>
              <a:defRPr/>
            </a:pPr>
            <a:r>
              <a:rPr kumimoji="1" lang="zh-CN" altLang="en-US" sz="2400" dirty="0"/>
              <a:t>当上述参数从小变大时，</a:t>
            </a:r>
            <a:r>
              <a:rPr kumimoji="1" lang="en-US" altLang="zh-CN" sz="2400" dirty="0" err="1"/>
              <a:t>ThreadPoolExecutor</a:t>
            </a:r>
            <a:r>
              <a:rPr kumimoji="1" lang="zh-CN" altLang="en-US" sz="2400" dirty="0"/>
              <a:t>进行线程赋值，还可能立即创建新的线程来执行任务。</a:t>
            </a:r>
            <a:endParaRPr kumimoji="1" lang="zh-CN" altLang="en-US" sz="2400" dirty="0"/>
          </a:p>
          <a:p>
            <a:pPr marL="357505">
              <a:buFont typeface="Wingdings" panose="05000000000000000000" pitchFamily="2" charset="2"/>
              <a:buChar char="Ø"/>
              <a:defRPr/>
            </a:pP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panose="02010600030101010101" pitchFamily="2" charset="-122"/>
              </a:rPr>
              <a:t>大纲</a:t>
            </a:r>
            <a:endParaRPr lang="zh-CN" altLang="en-US" b="0" dirty="0">
              <a:ea typeface="宋体" panose="02010600030101010101" pitchFamily="2" charset="-122"/>
            </a:endParaRPr>
          </a:p>
        </p:txBody>
      </p:sp>
      <p:sp>
        <p:nvSpPr>
          <p:cNvPr id="344067" name="Rectangle 3"/>
          <p:cNvSpPr>
            <a:spLocks noGrp="1" noChangeArrowheads="1"/>
          </p:cNvSpPr>
          <p:nvPr>
            <p:ph type="body" idx="1"/>
          </p:nvPr>
        </p:nvSpPr>
        <p:spPr>
          <a:xfrm>
            <a:off x="884808" y="1268769"/>
            <a:ext cx="3399160" cy="4522432"/>
          </a:xfrm>
        </p:spPr>
        <p:txBody>
          <a:bodyPr/>
          <a:lstStyle/>
          <a:p>
            <a:pPr>
              <a:lnSpc>
                <a:spcPct val="150000"/>
              </a:lnSpc>
              <a:defRPr/>
            </a:pPr>
            <a:r>
              <a:rPr lang="zh-CN" altLang="en-US" sz="2400" b="1" dirty="0">
                <a:ea typeface="宋体" panose="02010600030101010101" pitchFamily="2" charset="-122"/>
              </a:rPr>
              <a:t>资源池技术概述</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对象池技术</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数据库连接池技术</a:t>
            </a:r>
            <a:endParaRPr lang="en-US" altLang="zh-CN" sz="2400" b="1" dirty="0">
              <a:ea typeface="宋体" panose="02010600030101010101" pitchFamily="2" charset="-122"/>
            </a:endParaRPr>
          </a:p>
          <a:p>
            <a:pPr>
              <a:lnSpc>
                <a:spcPct val="150000"/>
              </a:lnSpc>
              <a:defRPr/>
            </a:pPr>
            <a:r>
              <a:rPr lang="zh-CN" altLang="en-US" sz="2400" b="1" dirty="0">
                <a:solidFill>
                  <a:srgbClr val="FF0000"/>
                </a:solidFill>
                <a:ea typeface="宋体" panose="02010600030101010101" pitchFamily="2" charset="-122"/>
              </a:rPr>
              <a:t>线程池技术</a:t>
            </a:r>
            <a:endParaRPr lang="en-US" altLang="zh-CN" sz="2400" b="1" dirty="0">
              <a:solidFill>
                <a:srgbClr val="FF0000"/>
              </a:solidFill>
              <a:ea typeface="宋体" panose="02010600030101010101" pitchFamily="2" charset="-122"/>
            </a:endParaRPr>
          </a:p>
          <a:p>
            <a:pPr>
              <a:lnSpc>
                <a:spcPct val="150000"/>
              </a:lnSpc>
              <a:defRPr/>
            </a:pP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负载均衡技术概述</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典型负载均衡技术</a:t>
            </a:r>
            <a:endParaRPr lang="zh-CN" altLang="en-US" sz="2400" b="1" dirty="0">
              <a:ea typeface="宋体" panose="02010600030101010101" pitchFamily="2" charset="-122"/>
            </a:endParaRPr>
          </a:p>
        </p:txBody>
      </p:sp>
      <p:sp>
        <p:nvSpPr>
          <p:cNvPr id="5" name="Rectangle 3"/>
          <p:cNvSpPr txBox="1">
            <a:spLocks noChangeArrowheads="1"/>
          </p:cNvSpPr>
          <p:nvPr/>
        </p:nvSpPr>
        <p:spPr bwMode="auto">
          <a:xfrm>
            <a:off x="3707904" y="2953921"/>
            <a:ext cx="2520280"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2075" tIns="46038" rIns="92075" bIns="46038" numCol="1" anchor="t" anchorCtr="0" compatLnSpc="1"/>
          <a:lstStyle>
            <a:lvl1pPr marL="342900" indent="-342900" algn="l" rtl="0" eaLnBrk="0" fontAlgn="base" hangingPunct="0">
              <a:lnSpc>
                <a:spcPct val="120000"/>
              </a:lnSpc>
              <a:spcBef>
                <a:spcPct val="0"/>
              </a:spcBef>
              <a:spcAft>
                <a:spcPct val="0"/>
              </a:spcAft>
              <a:buClr>
                <a:schemeClr val="accent2"/>
              </a:buClr>
              <a:buSzPct val="75000"/>
              <a:buFont typeface="Wingdings" panose="05000000000000000000" pitchFamily="2" charset="2"/>
              <a:buChar char="Ø"/>
              <a:defRPr sz="2800" kern="1200">
                <a:solidFill>
                  <a:srgbClr val="000000"/>
                </a:solidFill>
                <a:latin typeface="+mn-lt"/>
                <a:ea typeface="+mn-ea"/>
                <a:cs typeface="+mn-cs"/>
              </a:defRPr>
            </a:lvl1pPr>
            <a:lvl2pPr marL="742950" indent="-285750" algn="l" rtl="0" eaLnBrk="0" fontAlgn="base" hangingPunct="0">
              <a:lnSpc>
                <a:spcPct val="120000"/>
              </a:lnSpc>
              <a:spcBef>
                <a:spcPct val="0"/>
              </a:spcBef>
              <a:spcAft>
                <a:spcPct val="0"/>
              </a:spcAft>
              <a:buClr>
                <a:schemeClr val="accent6"/>
              </a:buClr>
              <a:buFont typeface="Wingdings" panose="05000000000000000000" pitchFamily="2" charset="2"/>
              <a:buChar char="ü"/>
              <a:defRPr sz="2400" kern="1200">
                <a:solidFill>
                  <a:srgbClr val="000000"/>
                </a:solidFill>
                <a:latin typeface="+mn-lt"/>
                <a:ea typeface="+mn-ea"/>
                <a:cs typeface="+mn-cs"/>
              </a:defRPr>
            </a:lvl2pPr>
            <a:lvl3pPr marL="1143000" indent="-228600" algn="l" rtl="0" eaLnBrk="0" fontAlgn="base" hangingPunct="0">
              <a:lnSpc>
                <a:spcPct val="120000"/>
              </a:lnSpc>
              <a:spcBef>
                <a:spcPct val="0"/>
              </a:spcBef>
              <a:spcAft>
                <a:spcPct val="0"/>
              </a:spcAft>
              <a:buClr>
                <a:schemeClr val="accent6"/>
              </a:buClr>
              <a:buFont typeface="Wingdings" panose="05000000000000000000" pitchFamily="2" charset="2"/>
              <a:buChar char="ü"/>
              <a:defRPr sz="2000" kern="1200">
                <a:solidFill>
                  <a:srgbClr val="000000"/>
                </a:solidFill>
                <a:latin typeface="+mn-lt"/>
                <a:ea typeface="+mn-ea"/>
                <a:cs typeface="+mn-cs"/>
              </a:defRPr>
            </a:lvl3pPr>
            <a:lvl4pPr marL="1600200" indent="-228600" algn="l" rtl="0" eaLnBrk="0" fontAlgn="base" hangingPunct="0">
              <a:lnSpc>
                <a:spcPct val="120000"/>
              </a:lnSpc>
              <a:spcBef>
                <a:spcPct val="0"/>
              </a:spcBef>
              <a:spcAft>
                <a:spcPct val="0"/>
              </a:spcAft>
              <a:buClr>
                <a:schemeClr val="accent2"/>
              </a:buClr>
              <a:buSzPct val="65000"/>
              <a:buFont typeface="Wingdings" panose="05000000000000000000" pitchFamily="2" charset="2"/>
              <a:buChar char="Ø"/>
              <a:defRPr sz="2000" kern="1200">
                <a:solidFill>
                  <a:srgbClr val="000000"/>
                </a:solidFill>
                <a:latin typeface="+mn-lt"/>
                <a:ea typeface="+mn-ea"/>
                <a:cs typeface="+mn-cs"/>
              </a:defRPr>
            </a:lvl4pPr>
            <a:lvl5pPr marL="2057400" indent="-228600" algn="l" rtl="0" eaLnBrk="0" fontAlgn="base" hangingPunct="0">
              <a:lnSpc>
                <a:spcPct val="120000"/>
              </a:lnSpc>
              <a:spcBef>
                <a:spcPct val="0"/>
              </a:spcBef>
              <a:spcAft>
                <a:spcPct val="0"/>
              </a:spcAft>
              <a:buClr>
                <a:schemeClr val="tx1"/>
              </a:buClr>
              <a:buFont typeface="Wingdings" panose="05000000000000000000" pitchFamily="2" charset="2"/>
              <a:buChar char="Ø"/>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marL="0" indent="0">
              <a:lnSpc>
                <a:spcPct val="150000"/>
              </a:lnSpc>
              <a:buNone/>
              <a:defRPr/>
            </a:pPr>
            <a:r>
              <a:rPr lang="en-US" altLang="zh-CN" sz="2400" dirty="0">
                <a:ea typeface="宋体" panose="02010600030101010101" pitchFamily="2" charset="-122"/>
              </a:rPr>
              <a:t>Java</a:t>
            </a:r>
            <a:r>
              <a:rPr lang="zh-CN" altLang="en-US" sz="2400" dirty="0">
                <a:ea typeface="宋体" panose="02010600030101010101" pitchFamily="2" charset="-122"/>
              </a:rPr>
              <a:t>线程池技术</a:t>
            </a:r>
            <a:endParaRPr lang="zh-CN" altLang="en-US" sz="2400" dirty="0">
              <a:ea typeface="宋体" panose="02010600030101010101" pitchFamily="2" charset="-122"/>
            </a:endParaRPr>
          </a:p>
        </p:txBody>
      </p:sp>
      <p:sp>
        <p:nvSpPr>
          <p:cNvPr id="6" name="Rectangle 3"/>
          <p:cNvSpPr txBox="1">
            <a:spLocks noChangeArrowheads="1"/>
          </p:cNvSpPr>
          <p:nvPr/>
        </p:nvSpPr>
        <p:spPr bwMode="auto">
          <a:xfrm>
            <a:off x="6550384" y="1294309"/>
            <a:ext cx="2520280" cy="3967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2075" tIns="46038" rIns="92075" bIns="46038" numCol="1" anchor="t" anchorCtr="0" compatLnSpc="1"/>
          <a:lstStyle>
            <a:lvl1pPr marL="342900" indent="-342900" algn="l" rtl="0" eaLnBrk="0" fontAlgn="base" hangingPunct="0">
              <a:lnSpc>
                <a:spcPct val="120000"/>
              </a:lnSpc>
              <a:spcBef>
                <a:spcPct val="0"/>
              </a:spcBef>
              <a:spcAft>
                <a:spcPct val="0"/>
              </a:spcAft>
              <a:buClr>
                <a:schemeClr val="accent2"/>
              </a:buClr>
              <a:buSzPct val="75000"/>
              <a:buFont typeface="Wingdings" panose="05000000000000000000" pitchFamily="2" charset="2"/>
              <a:buChar char="Ø"/>
              <a:defRPr sz="2800" kern="1200">
                <a:solidFill>
                  <a:srgbClr val="000000"/>
                </a:solidFill>
                <a:latin typeface="+mn-lt"/>
                <a:ea typeface="+mn-ea"/>
                <a:cs typeface="+mn-cs"/>
              </a:defRPr>
            </a:lvl1pPr>
            <a:lvl2pPr marL="742950" indent="-285750" algn="l" rtl="0" eaLnBrk="0" fontAlgn="base" hangingPunct="0">
              <a:lnSpc>
                <a:spcPct val="120000"/>
              </a:lnSpc>
              <a:spcBef>
                <a:spcPct val="0"/>
              </a:spcBef>
              <a:spcAft>
                <a:spcPct val="0"/>
              </a:spcAft>
              <a:buClr>
                <a:schemeClr val="accent6"/>
              </a:buClr>
              <a:buFont typeface="Wingdings" panose="05000000000000000000" pitchFamily="2" charset="2"/>
              <a:buChar char="ü"/>
              <a:defRPr sz="2400" kern="1200">
                <a:solidFill>
                  <a:srgbClr val="000000"/>
                </a:solidFill>
                <a:latin typeface="+mn-lt"/>
                <a:ea typeface="+mn-ea"/>
                <a:cs typeface="+mn-cs"/>
              </a:defRPr>
            </a:lvl2pPr>
            <a:lvl3pPr marL="1143000" indent="-228600" algn="l" rtl="0" eaLnBrk="0" fontAlgn="base" hangingPunct="0">
              <a:lnSpc>
                <a:spcPct val="120000"/>
              </a:lnSpc>
              <a:spcBef>
                <a:spcPct val="0"/>
              </a:spcBef>
              <a:spcAft>
                <a:spcPct val="0"/>
              </a:spcAft>
              <a:buClr>
                <a:schemeClr val="accent6"/>
              </a:buClr>
              <a:buFont typeface="Wingdings" panose="05000000000000000000" pitchFamily="2" charset="2"/>
              <a:buChar char="ü"/>
              <a:defRPr sz="2000" kern="1200">
                <a:solidFill>
                  <a:srgbClr val="000000"/>
                </a:solidFill>
                <a:latin typeface="+mn-lt"/>
                <a:ea typeface="+mn-ea"/>
                <a:cs typeface="+mn-cs"/>
              </a:defRPr>
            </a:lvl3pPr>
            <a:lvl4pPr marL="1600200" indent="-228600" algn="l" rtl="0" eaLnBrk="0" fontAlgn="base" hangingPunct="0">
              <a:lnSpc>
                <a:spcPct val="120000"/>
              </a:lnSpc>
              <a:spcBef>
                <a:spcPct val="0"/>
              </a:spcBef>
              <a:spcAft>
                <a:spcPct val="0"/>
              </a:spcAft>
              <a:buClr>
                <a:schemeClr val="accent2"/>
              </a:buClr>
              <a:buSzPct val="65000"/>
              <a:buFont typeface="Wingdings" panose="05000000000000000000" pitchFamily="2" charset="2"/>
              <a:buChar char="Ø"/>
              <a:defRPr sz="2000" kern="1200">
                <a:solidFill>
                  <a:srgbClr val="000000"/>
                </a:solidFill>
                <a:latin typeface="+mn-lt"/>
                <a:ea typeface="+mn-ea"/>
                <a:cs typeface="+mn-cs"/>
              </a:defRPr>
            </a:lvl4pPr>
            <a:lvl5pPr marL="2057400" indent="-228600" algn="l" rtl="0" eaLnBrk="0" fontAlgn="base" hangingPunct="0">
              <a:lnSpc>
                <a:spcPct val="120000"/>
              </a:lnSpc>
              <a:spcBef>
                <a:spcPct val="0"/>
              </a:spcBef>
              <a:spcAft>
                <a:spcPct val="0"/>
              </a:spcAft>
              <a:buClr>
                <a:schemeClr val="tx1"/>
              </a:buClr>
              <a:buFont typeface="Wingdings" panose="05000000000000000000" pitchFamily="2" charset="2"/>
              <a:buChar char="Ø"/>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marL="0" indent="0">
              <a:lnSpc>
                <a:spcPct val="150000"/>
              </a:lnSpc>
              <a:buNone/>
              <a:defRPr/>
            </a:pPr>
            <a:r>
              <a:rPr lang="zh-CN" altLang="en-US" sz="2400" dirty="0">
                <a:ea typeface="宋体" panose="02010600030101010101" pitchFamily="2" charset="-122"/>
              </a:rPr>
              <a:t>构造线程池</a:t>
            </a:r>
            <a:endParaRPr lang="en-US" altLang="zh-CN" sz="2400" dirty="0">
              <a:ea typeface="宋体" panose="02010600030101010101" pitchFamily="2" charset="-122"/>
            </a:endParaRPr>
          </a:p>
          <a:p>
            <a:pPr marL="0" indent="0">
              <a:lnSpc>
                <a:spcPct val="150000"/>
              </a:lnSpc>
              <a:buNone/>
              <a:defRPr/>
            </a:pPr>
            <a:r>
              <a:rPr lang="zh-CN" altLang="en-US" sz="2400" dirty="0">
                <a:ea typeface="宋体" panose="02010600030101010101" pitchFamily="2" charset="-122"/>
              </a:rPr>
              <a:t>线程池提交任务</a:t>
            </a:r>
            <a:endParaRPr lang="en-US" altLang="zh-CN" sz="2400" dirty="0">
              <a:ea typeface="宋体" panose="02010600030101010101" pitchFamily="2" charset="-122"/>
            </a:endParaRPr>
          </a:p>
          <a:p>
            <a:pPr marL="0" indent="0">
              <a:lnSpc>
                <a:spcPct val="150000"/>
              </a:lnSpc>
              <a:buNone/>
              <a:defRPr/>
            </a:pPr>
            <a:r>
              <a:rPr lang="zh-CN" altLang="en-US" sz="2400" dirty="0">
                <a:ea typeface="宋体" panose="02010600030101010101" pitchFamily="2" charset="-122"/>
              </a:rPr>
              <a:t>线程池容量调整</a:t>
            </a:r>
            <a:endParaRPr lang="en-US" altLang="zh-CN" sz="2400" dirty="0">
              <a:ea typeface="宋体" panose="02010600030101010101" pitchFamily="2" charset="-122"/>
            </a:endParaRPr>
          </a:p>
          <a:p>
            <a:pPr marL="0" indent="0">
              <a:lnSpc>
                <a:spcPct val="150000"/>
              </a:lnSpc>
              <a:buNone/>
              <a:defRPr/>
            </a:pPr>
            <a:r>
              <a:rPr lang="zh-CN" altLang="en-US" sz="2400" dirty="0">
                <a:solidFill>
                  <a:srgbClr val="FF0000"/>
                </a:solidFill>
                <a:ea typeface="宋体" panose="02010600030101010101" pitchFamily="2" charset="-122"/>
              </a:rPr>
              <a:t>任务拒绝策略</a:t>
            </a:r>
            <a:endParaRPr lang="en-US" altLang="zh-CN" sz="2400" dirty="0">
              <a:solidFill>
                <a:srgbClr val="FF0000"/>
              </a:solidFill>
              <a:ea typeface="宋体" panose="02010600030101010101" pitchFamily="2" charset="-122"/>
            </a:endParaRPr>
          </a:p>
          <a:p>
            <a:pPr marL="0" indent="0">
              <a:lnSpc>
                <a:spcPct val="150000"/>
              </a:lnSpc>
              <a:buNone/>
              <a:defRPr/>
            </a:pPr>
            <a:r>
              <a:rPr lang="zh-CN" altLang="en-US" sz="2400" dirty="0">
                <a:ea typeface="宋体" panose="02010600030101010101" pitchFamily="2" charset="-122"/>
              </a:rPr>
              <a:t>任务缓存队列</a:t>
            </a:r>
            <a:endParaRPr lang="en-US" altLang="zh-CN" sz="2400" dirty="0">
              <a:ea typeface="宋体" panose="02010600030101010101" pitchFamily="2" charset="-122"/>
            </a:endParaRPr>
          </a:p>
          <a:p>
            <a:pPr marL="0" indent="0">
              <a:lnSpc>
                <a:spcPct val="150000"/>
              </a:lnSpc>
              <a:buNone/>
              <a:defRPr/>
            </a:pPr>
            <a:r>
              <a:rPr lang="zh-CN" altLang="en-US" sz="2400" dirty="0">
                <a:ea typeface="宋体" panose="02010600030101010101" pitchFamily="2" charset="-122"/>
              </a:rPr>
              <a:t>关闭线程池</a:t>
            </a:r>
            <a:endParaRPr lang="en-US" altLang="zh-CN" sz="2400" dirty="0">
              <a:ea typeface="宋体" panose="02010600030101010101" pitchFamily="2" charset="-122"/>
            </a:endParaRPr>
          </a:p>
          <a:p>
            <a:pPr marL="0" indent="0">
              <a:lnSpc>
                <a:spcPct val="150000"/>
              </a:lnSpc>
              <a:buNone/>
              <a:defRPr/>
            </a:pPr>
            <a:r>
              <a:rPr lang="zh-CN" altLang="en-US" sz="2400" dirty="0">
                <a:ea typeface="宋体" panose="02010600030101010101" pitchFamily="2" charset="-122"/>
              </a:rPr>
              <a:t>编程案例</a:t>
            </a:r>
            <a:endParaRPr lang="en-US" altLang="zh-CN" sz="2400" dirty="0">
              <a:ea typeface="宋体" panose="02010600030101010101" pitchFamily="2" charset="-122"/>
            </a:endParaRPr>
          </a:p>
          <a:p>
            <a:pPr marL="0" indent="0">
              <a:lnSpc>
                <a:spcPct val="150000"/>
              </a:lnSpc>
              <a:buNone/>
              <a:defRPr/>
            </a:pPr>
            <a:endParaRPr lang="en-US" altLang="zh-CN" sz="2400" dirty="0">
              <a:ea typeface="宋体" panose="02010600030101010101" pitchFamily="2" charset="-122"/>
            </a:endParaRPr>
          </a:p>
          <a:p>
            <a:pPr marL="0" indent="0">
              <a:lnSpc>
                <a:spcPct val="150000"/>
              </a:lnSpc>
              <a:buNone/>
              <a:defRPr/>
            </a:pPr>
            <a:endParaRPr lang="en-US" altLang="zh-CN" sz="2400" dirty="0">
              <a:ea typeface="宋体" panose="02010600030101010101" pitchFamily="2" charset="-122"/>
            </a:endParaRPr>
          </a:p>
          <a:p>
            <a:pPr marL="0" indent="0">
              <a:lnSpc>
                <a:spcPct val="150000"/>
              </a:lnSpc>
              <a:buNone/>
              <a:defRPr/>
            </a:pPr>
            <a:endParaRPr lang="zh-CN" altLang="en-US" sz="2400" dirty="0">
              <a:ea typeface="宋体" panose="02010600030101010101" pitchFamily="2" charset="-122"/>
            </a:endParaRPr>
          </a:p>
        </p:txBody>
      </p:sp>
      <p:sp>
        <p:nvSpPr>
          <p:cNvPr id="2" name="左大括号 1"/>
          <p:cNvSpPr/>
          <p:nvPr/>
        </p:nvSpPr>
        <p:spPr bwMode="auto">
          <a:xfrm>
            <a:off x="6120160" y="1484784"/>
            <a:ext cx="360064" cy="3693388"/>
          </a:xfrm>
          <a:prstGeom prst="leftBrace">
            <a:avLst>
              <a:gd name="adj1" fmla="val 59127"/>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a:t>资源池技术概述</a:t>
            </a:r>
            <a:endParaRPr kumimoji="1" lang="zh-CN" altLang="en-US" dirty="0"/>
          </a:p>
        </p:txBody>
      </p:sp>
      <p:sp>
        <p:nvSpPr>
          <p:cNvPr id="3" name="内容占位符 2"/>
          <p:cNvSpPr>
            <a:spLocks noGrp="1"/>
          </p:cNvSpPr>
          <p:nvPr>
            <p:ph idx="1"/>
          </p:nvPr>
        </p:nvSpPr>
        <p:spPr>
          <a:xfrm>
            <a:off x="683568" y="1340768"/>
            <a:ext cx="8079432" cy="4450432"/>
          </a:xfrm>
        </p:spPr>
        <p:txBody>
          <a:bodyPr/>
          <a:lstStyle/>
          <a:p>
            <a:pPr>
              <a:defRPr/>
            </a:pPr>
            <a:r>
              <a:rPr kumimoji="1" lang="zh-CN" altLang="en-US" sz="2400" u="sng" dirty="0">
                <a:solidFill>
                  <a:schemeClr val="bg1"/>
                </a:solidFill>
              </a:rPr>
              <a:t>数据库连接池</a:t>
            </a:r>
            <a:r>
              <a:rPr kumimoji="1" lang="zh-CN" altLang="en-US" sz="2400" dirty="0"/>
              <a:t>为数据库连接建立一个“缓冲池”。预先在缓冲池中放入一定数量的连接，当需要建立数据库连接时，只需从“缓冲池”中取出一个，使用完毕之后再放回去。通过设定最大连接数，可以防止系统无尽地与数据库连接，并为系统开发、测试及性能调整提供依据。</a:t>
            </a:r>
            <a:endParaRPr kumimoji="1" lang="en-US" altLang="zh-CN" sz="2400" dirty="0"/>
          </a:p>
          <a:p>
            <a:pPr>
              <a:defRPr/>
            </a:pPr>
            <a:endParaRPr kumimoji="1" lang="en-US" altLang="zh-CN" sz="2400" dirty="0"/>
          </a:p>
          <a:p>
            <a:pPr>
              <a:defRPr/>
            </a:pPr>
            <a:r>
              <a:rPr kumimoji="1" lang="zh-CN" altLang="en-US" sz="2400" u="sng" dirty="0">
                <a:solidFill>
                  <a:schemeClr val="bg1"/>
                </a:solidFill>
              </a:rPr>
              <a:t>线程池</a:t>
            </a:r>
            <a:r>
              <a:rPr kumimoji="1" lang="zh-CN" altLang="en-US" sz="2400" dirty="0"/>
              <a:t>的原理和连接池基本相同，只不过线程池针对的是线程的创建，连接池针对的是数据库连接。</a:t>
            </a: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Java</a:t>
            </a:r>
            <a:r>
              <a:rPr kumimoji="1" lang="zh-CN" altLang="en-US" dirty="0"/>
              <a:t>线程池技术</a:t>
            </a:r>
            <a:endParaRPr kumimoji="1" lang="zh-CN" altLang="en-US" dirty="0"/>
          </a:p>
        </p:txBody>
      </p:sp>
      <p:sp>
        <p:nvSpPr>
          <p:cNvPr id="3" name="内容占位符 2"/>
          <p:cNvSpPr>
            <a:spLocks noGrp="1"/>
          </p:cNvSpPr>
          <p:nvPr>
            <p:ph idx="1"/>
          </p:nvPr>
        </p:nvSpPr>
        <p:spPr>
          <a:xfrm>
            <a:off x="683567" y="1340768"/>
            <a:ext cx="8282633" cy="4450432"/>
          </a:xfrm>
        </p:spPr>
        <p:txBody>
          <a:bodyPr/>
          <a:lstStyle/>
          <a:p>
            <a:pPr marL="357505">
              <a:buFont typeface="Wingdings" panose="05000000000000000000" pitchFamily="2" charset="2"/>
              <a:buChar char="Ø"/>
              <a:defRPr/>
            </a:pPr>
            <a:r>
              <a:rPr kumimoji="1" lang="zh-CN" altLang="en-US" b="1" dirty="0">
                <a:solidFill>
                  <a:srgbClr val="FF0000"/>
                </a:solidFill>
              </a:rPr>
              <a:t>任务拒绝策略</a:t>
            </a:r>
            <a:endParaRPr kumimoji="1" lang="en-US" altLang="zh-CN" b="1" dirty="0">
              <a:solidFill>
                <a:srgbClr val="FF0000"/>
              </a:solidFill>
            </a:endParaRPr>
          </a:p>
          <a:p>
            <a:pPr marL="357505">
              <a:buFont typeface="Wingdings" panose="05000000000000000000" pitchFamily="2" charset="2"/>
              <a:buChar char="Ø"/>
              <a:defRPr/>
            </a:pPr>
            <a:r>
              <a:rPr kumimoji="1" lang="zh-CN" altLang="en-US" sz="2400" dirty="0"/>
              <a:t>当线程池的任务缓存队列已满并且线程池中的线程数目达到</a:t>
            </a:r>
            <a:r>
              <a:rPr kumimoji="1" lang="en-US" altLang="zh-CN" sz="2400" dirty="0" err="1"/>
              <a:t>maximumPoolSize</a:t>
            </a:r>
            <a:r>
              <a:rPr kumimoji="1" lang="zh-CN" altLang="en-US" sz="2400" dirty="0"/>
              <a:t>，如果还有任务到来就会采取任务拒绝策略，</a:t>
            </a:r>
            <a:r>
              <a:rPr kumimoji="1" lang="en-US" altLang="zh-CN" sz="2400" dirty="0"/>
              <a:t>Java</a:t>
            </a:r>
            <a:r>
              <a:rPr kumimoji="1" lang="zh-CN" altLang="en-US" sz="2400" dirty="0"/>
              <a:t>线程池框架提供了以下</a:t>
            </a:r>
            <a:r>
              <a:rPr kumimoji="1" lang="en-US" altLang="zh-CN" sz="2400" dirty="0"/>
              <a:t>4</a:t>
            </a:r>
            <a:r>
              <a:rPr kumimoji="1" lang="zh-CN" altLang="en-US" sz="2400" dirty="0"/>
              <a:t>种策略：</a:t>
            </a:r>
            <a:endParaRPr kumimoji="1" lang="zh-CN" altLang="en-US" sz="2400" dirty="0"/>
          </a:p>
          <a:p>
            <a:pPr marL="713105">
              <a:buFont typeface="Wingdings" panose="05000000000000000000" pitchFamily="2" charset="2"/>
              <a:buChar char="ü"/>
              <a:defRPr/>
            </a:pPr>
            <a:r>
              <a:rPr kumimoji="1" lang="en-US" altLang="zh-CN" sz="2400" dirty="0" err="1"/>
              <a:t>AbortPolicy</a:t>
            </a:r>
            <a:r>
              <a:rPr kumimoji="1" lang="zh-CN" altLang="en-US" sz="2400" dirty="0"/>
              <a:t>：丢弃任务并抛出</a:t>
            </a:r>
            <a:r>
              <a:rPr kumimoji="1" lang="en-US" altLang="zh-CN" sz="2400" dirty="0" err="1"/>
              <a:t>RejectedExecutionException</a:t>
            </a:r>
            <a:r>
              <a:rPr kumimoji="1" lang="zh-CN" altLang="en-US" sz="2400" dirty="0"/>
              <a:t>异常。</a:t>
            </a:r>
            <a:endParaRPr kumimoji="1" lang="zh-CN" altLang="en-US" sz="2400" dirty="0"/>
          </a:p>
          <a:p>
            <a:pPr marL="713105">
              <a:buFont typeface="Wingdings" panose="05000000000000000000" pitchFamily="2" charset="2"/>
              <a:buChar char="ü"/>
              <a:defRPr/>
            </a:pPr>
            <a:r>
              <a:rPr kumimoji="1" lang="en-US" altLang="zh-CN" sz="2400" dirty="0" err="1"/>
              <a:t>DiscardPolicy</a:t>
            </a:r>
            <a:r>
              <a:rPr kumimoji="1" lang="zh-CN" altLang="en-US" sz="2400" dirty="0"/>
              <a:t>：也是丢弃任务，但是不抛出异常。</a:t>
            </a:r>
            <a:endParaRPr kumimoji="1" lang="zh-CN" altLang="en-US" sz="2400" dirty="0"/>
          </a:p>
          <a:p>
            <a:pPr marL="713105">
              <a:buFont typeface="Wingdings" panose="05000000000000000000" pitchFamily="2" charset="2"/>
              <a:buChar char="ü"/>
              <a:defRPr/>
            </a:pPr>
            <a:r>
              <a:rPr kumimoji="1" lang="en-US" altLang="zh-CN" sz="2400" dirty="0" err="1"/>
              <a:t>DiscardOldestPolicy</a:t>
            </a:r>
            <a:r>
              <a:rPr kumimoji="1" lang="zh-CN" altLang="en-US" sz="2400" dirty="0"/>
              <a:t>：丢弃队列最前面的任务，然后重新尝试执行任务（重复此过程）。</a:t>
            </a:r>
            <a:endParaRPr kumimoji="1" lang="zh-CN" altLang="en-US" sz="2400" dirty="0"/>
          </a:p>
          <a:p>
            <a:pPr marL="713105">
              <a:buFont typeface="Wingdings" panose="05000000000000000000" pitchFamily="2" charset="2"/>
              <a:buChar char="ü"/>
              <a:defRPr/>
            </a:pPr>
            <a:r>
              <a:rPr kumimoji="1" lang="en-US" altLang="zh-CN" sz="2400" dirty="0" err="1"/>
              <a:t>CallerRunsPolicy</a:t>
            </a:r>
            <a:r>
              <a:rPr kumimoji="1" lang="zh-CN" altLang="en-US" sz="2400" dirty="0"/>
              <a:t>：由调用线程处理该任务。</a:t>
            </a: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panose="02010600030101010101" pitchFamily="2" charset="-122"/>
              </a:rPr>
              <a:t>大纲</a:t>
            </a:r>
            <a:endParaRPr lang="zh-CN" altLang="en-US" b="0" dirty="0">
              <a:ea typeface="宋体" panose="02010600030101010101" pitchFamily="2" charset="-122"/>
            </a:endParaRPr>
          </a:p>
        </p:txBody>
      </p:sp>
      <p:sp>
        <p:nvSpPr>
          <p:cNvPr id="344067" name="Rectangle 3"/>
          <p:cNvSpPr>
            <a:spLocks noGrp="1" noChangeArrowheads="1"/>
          </p:cNvSpPr>
          <p:nvPr>
            <p:ph type="body" idx="1"/>
          </p:nvPr>
        </p:nvSpPr>
        <p:spPr>
          <a:xfrm>
            <a:off x="884808" y="1268769"/>
            <a:ext cx="3399160" cy="4522432"/>
          </a:xfrm>
        </p:spPr>
        <p:txBody>
          <a:bodyPr/>
          <a:lstStyle/>
          <a:p>
            <a:pPr>
              <a:lnSpc>
                <a:spcPct val="150000"/>
              </a:lnSpc>
              <a:defRPr/>
            </a:pPr>
            <a:r>
              <a:rPr lang="zh-CN" altLang="en-US" sz="2400" b="1" dirty="0">
                <a:ea typeface="宋体" panose="02010600030101010101" pitchFamily="2" charset="-122"/>
              </a:rPr>
              <a:t>资源池技术概述</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对象池技术</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数据库连接池技术</a:t>
            </a:r>
            <a:endParaRPr lang="en-US" altLang="zh-CN" sz="2400" b="1" dirty="0">
              <a:ea typeface="宋体" panose="02010600030101010101" pitchFamily="2" charset="-122"/>
            </a:endParaRPr>
          </a:p>
          <a:p>
            <a:pPr>
              <a:lnSpc>
                <a:spcPct val="150000"/>
              </a:lnSpc>
              <a:defRPr/>
            </a:pPr>
            <a:r>
              <a:rPr lang="zh-CN" altLang="en-US" sz="2400" b="1" dirty="0">
                <a:solidFill>
                  <a:srgbClr val="FF0000"/>
                </a:solidFill>
                <a:ea typeface="宋体" panose="02010600030101010101" pitchFamily="2" charset="-122"/>
              </a:rPr>
              <a:t>线程池技术</a:t>
            </a:r>
            <a:endParaRPr lang="en-US" altLang="zh-CN" sz="2400" b="1" dirty="0">
              <a:solidFill>
                <a:srgbClr val="FF0000"/>
              </a:solidFill>
              <a:ea typeface="宋体" panose="02010600030101010101" pitchFamily="2" charset="-122"/>
            </a:endParaRPr>
          </a:p>
          <a:p>
            <a:pPr>
              <a:lnSpc>
                <a:spcPct val="150000"/>
              </a:lnSpc>
              <a:defRPr/>
            </a:pP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负载均衡技术概述</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典型负载均衡技术</a:t>
            </a:r>
            <a:endParaRPr lang="zh-CN" altLang="en-US" sz="2400" b="1" dirty="0">
              <a:ea typeface="宋体" panose="02010600030101010101" pitchFamily="2" charset="-122"/>
            </a:endParaRPr>
          </a:p>
        </p:txBody>
      </p:sp>
      <p:sp>
        <p:nvSpPr>
          <p:cNvPr id="5" name="Rectangle 3"/>
          <p:cNvSpPr txBox="1">
            <a:spLocks noChangeArrowheads="1"/>
          </p:cNvSpPr>
          <p:nvPr/>
        </p:nvSpPr>
        <p:spPr bwMode="auto">
          <a:xfrm>
            <a:off x="3707904" y="2953921"/>
            <a:ext cx="2520280"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2075" tIns="46038" rIns="92075" bIns="46038" numCol="1" anchor="t" anchorCtr="0" compatLnSpc="1"/>
          <a:lstStyle>
            <a:lvl1pPr marL="342900" indent="-342900" algn="l" rtl="0" eaLnBrk="0" fontAlgn="base" hangingPunct="0">
              <a:lnSpc>
                <a:spcPct val="120000"/>
              </a:lnSpc>
              <a:spcBef>
                <a:spcPct val="0"/>
              </a:spcBef>
              <a:spcAft>
                <a:spcPct val="0"/>
              </a:spcAft>
              <a:buClr>
                <a:schemeClr val="accent2"/>
              </a:buClr>
              <a:buSzPct val="75000"/>
              <a:buFont typeface="Wingdings" panose="05000000000000000000" pitchFamily="2" charset="2"/>
              <a:buChar char="Ø"/>
              <a:defRPr sz="2800" kern="1200">
                <a:solidFill>
                  <a:srgbClr val="000000"/>
                </a:solidFill>
                <a:latin typeface="+mn-lt"/>
                <a:ea typeface="+mn-ea"/>
                <a:cs typeface="+mn-cs"/>
              </a:defRPr>
            </a:lvl1pPr>
            <a:lvl2pPr marL="742950" indent="-285750" algn="l" rtl="0" eaLnBrk="0" fontAlgn="base" hangingPunct="0">
              <a:lnSpc>
                <a:spcPct val="120000"/>
              </a:lnSpc>
              <a:spcBef>
                <a:spcPct val="0"/>
              </a:spcBef>
              <a:spcAft>
                <a:spcPct val="0"/>
              </a:spcAft>
              <a:buClr>
                <a:schemeClr val="accent6"/>
              </a:buClr>
              <a:buFont typeface="Wingdings" panose="05000000000000000000" pitchFamily="2" charset="2"/>
              <a:buChar char="ü"/>
              <a:defRPr sz="2400" kern="1200">
                <a:solidFill>
                  <a:srgbClr val="000000"/>
                </a:solidFill>
                <a:latin typeface="+mn-lt"/>
                <a:ea typeface="+mn-ea"/>
                <a:cs typeface="+mn-cs"/>
              </a:defRPr>
            </a:lvl2pPr>
            <a:lvl3pPr marL="1143000" indent="-228600" algn="l" rtl="0" eaLnBrk="0" fontAlgn="base" hangingPunct="0">
              <a:lnSpc>
                <a:spcPct val="120000"/>
              </a:lnSpc>
              <a:spcBef>
                <a:spcPct val="0"/>
              </a:spcBef>
              <a:spcAft>
                <a:spcPct val="0"/>
              </a:spcAft>
              <a:buClr>
                <a:schemeClr val="accent6"/>
              </a:buClr>
              <a:buFont typeface="Wingdings" panose="05000000000000000000" pitchFamily="2" charset="2"/>
              <a:buChar char="ü"/>
              <a:defRPr sz="2000" kern="1200">
                <a:solidFill>
                  <a:srgbClr val="000000"/>
                </a:solidFill>
                <a:latin typeface="+mn-lt"/>
                <a:ea typeface="+mn-ea"/>
                <a:cs typeface="+mn-cs"/>
              </a:defRPr>
            </a:lvl3pPr>
            <a:lvl4pPr marL="1600200" indent="-228600" algn="l" rtl="0" eaLnBrk="0" fontAlgn="base" hangingPunct="0">
              <a:lnSpc>
                <a:spcPct val="120000"/>
              </a:lnSpc>
              <a:spcBef>
                <a:spcPct val="0"/>
              </a:spcBef>
              <a:spcAft>
                <a:spcPct val="0"/>
              </a:spcAft>
              <a:buClr>
                <a:schemeClr val="accent2"/>
              </a:buClr>
              <a:buSzPct val="65000"/>
              <a:buFont typeface="Wingdings" panose="05000000000000000000" pitchFamily="2" charset="2"/>
              <a:buChar char="Ø"/>
              <a:defRPr sz="2000" kern="1200">
                <a:solidFill>
                  <a:srgbClr val="000000"/>
                </a:solidFill>
                <a:latin typeface="+mn-lt"/>
                <a:ea typeface="+mn-ea"/>
                <a:cs typeface="+mn-cs"/>
              </a:defRPr>
            </a:lvl4pPr>
            <a:lvl5pPr marL="2057400" indent="-228600" algn="l" rtl="0" eaLnBrk="0" fontAlgn="base" hangingPunct="0">
              <a:lnSpc>
                <a:spcPct val="120000"/>
              </a:lnSpc>
              <a:spcBef>
                <a:spcPct val="0"/>
              </a:spcBef>
              <a:spcAft>
                <a:spcPct val="0"/>
              </a:spcAft>
              <a:buClr>
                <a:schemeClr val="tx1"/>
              </a:buClr>
              <a:buFont typeface="Wingdings" panose="05000000000000000000" pitchFamily="2" charset="2"/>
              <a:buChar char="Ø"/>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marL="0" indent="0">
              <a:lnSpc>
                <a:spcPct val="150000"/>
              </a:lnSpc>
              <a:buNone/>
              <a:defRPr/>
            </a:pPr>
            <a:r>
              <a:rPr lang="en-US" altLang="zh-CN" sz="2400" dirty="0">
                <a:ea typeface="宋体" panose="02010600030101010101" pitchFamily="2" charset="-122"/>
              </a:rPr>
              <a:t>Java</a:t>
            </a:r>
            <a:r>
              <a:rPr lang="zh-CN" altLang="en-US" sz="2400" dirty="0">
                <a:ea typeface="宋体" panose="02010600030101010101" pitchFamily="2" charset="-122"/>
              </a:rPr>
              <a:t>线程池技术</a:t>
            </a:r>
            <a:endParaRPr lang="zh-CN" altLang="en-US" sz="2400" dirty="0">
              <a:ea typeface="宋体" panose="02010600030101010101" pitchFamily="2" charset="-122"/>
            </a:endParaRPr>
          </a:p>
        </p:txBody>
      </p:sp>
      <p:sp>
        <p:nvSpPr>
          <p:cNvPr id="6" name="Rectangle 3"/>
          <p:cNvSpPr txBox="1">
            <a:spLocks noChangeArrowheads="1"/>
          </p:cNvSpPr>
          <p:nvPr/>
        </p:nvSpPr>
        <p:spPr bwMode="auto">
          <a:xfrm>
            <a:off x="6550384" y="1294309"/>
            <a:ext cx="2520280" cy="3967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2075" tIns="46038" rIns="92075" bIns="46038" numCol="1" anchor="t" anchorCtr="0" compatLnSpc="1"/>
          <a:lstStyle>
            <a:lvl1pPr marL="342900" indent="-342900" algn="l" rtl="0" eaLnBrk="0" fontAlgn="base" hangingPunct="0">
              <a:lnSpc>
                <a:spcPct val="120000"/>
              </a:lnSpc>
              <a:spcBef>
                <a:spcPct val="0"/>
              </a:spcBef>
              <a:spcAft>
                <a:spcPct val="0"/>
              </a:spcAft>
              <a:buClr>
                <a:schemeClr val="accent2"/>
              </a:buClr>
              <a:buSzPct val="75000"/>
              <a:buFont typeface="Wingdings" panose="05000000000000000000" pitchFamily="2" charset="2"/>
              <a:buChar char="Ø"/>
              <a:defRPr sz="2800" kern="1200">
                <a:solidFill>
                  <a:srgbClr val="000000"/>
                </a:solidFill>
                <a:latin typeface="+mn-lt"/>
                <a:ea typeface="+mn-ea"/>
                <a:cs typeface="+mn-cs"/>
              </a:defRPr>
            </a:lvl1pPr>
            <a:lvl2pPr marL="742950" indent="-285750" algn="l" rtl="0" eaLnBrk="0" fontAlgn="base" hangingPunct="0">
              <a:lnSpc>
                <a:spcPct val="120000"/>
              </a:lnSpc>
              <a:spcBef>
                <a:spcPct val="0"/>
              </a:spcBef>
              <a:spcAft>
                <a:spcPct val="0"/>
              </a:spcAft>
              <a:buClr>
                <a:schemeClr val="accent6"/>
              </a:buClr>
              <a:buFont typeface="Wingdings" panose="05000000000000000000" pitchFamily="2" charset="2"/>
              <a:buChar char="ü"/>
              <a:defRPr sz="2400" kern="1200">
                <a:solidFill>
                  <a:srgbClr val="000000"/>
                </a:solidFill>
                <a:latin typeface="+mn-lt"/>
                <a:ea typeface="+mn-ea"/>
                <a:cs typeface="+mn-cs"/>
              </a:defRPr>
            </a:lvl2pPr>
            <a:lvl3pPr marL="1143000" indent="-228600" algn="l" rtl="0" eaLnBrk="0" fontAlgn="base" hangingPunct="0">
              <a:lnSpc>
                <a:spcPct val="120000"/>
              </a:lnSpc>
              <a:spcBef>
                <a:spcPct val="0"/>
              </a:spcBef>
              <a:spcAft>
                <a:spcPct val="0"/>
              </a:spcAft>
              <a:buClr>
                <a:schemeClr val="accent6"/>
              </a:buClr>
              <a:buFont typeface="Wingdings" panose="05000000000000000000" pitchFamily="2" charset="2"/>
              <a:buChar char="ü"/>
              <a:defRPr sz="2000" kern="1200">
                <a:solidFill>
                  <a:srgbClr val="000000"/>
                </a:solidFill>
                <a:latin typeface="+mn-lt"/>
                <a:ea typeface="+mn-ea"/>
                <a:cs typeface="+mn-cs"/>
              </a:defRPr>
            </a:lvl3pPr>
            <a:lvl4pPr marL="1600200" indent="-228600" algn="l" rtl="0" eaLnBrk="0" fontAlgn="base" hangingPunct="0">
              <a:lnSpc>
                <a:spcPct val="120000"/>
              </a:lnSpc>
              <a:spcBef>
                <a:spcPct val="0"/>
              </a:spcBef>
              <a:spcAft>
                <a:spcPct val="0"/>
              </a:spcAft>
              <a:buClr>
                <a:schemeClr val="accent2"/>
              </a:buClr>
              <a:buSzPct val="65000"/>
              <a:buFont typeface="Wingdings" panose="05000000000000000000" pitchFamily="2" charset="2"/>
              <a:buChar char="Ø"/>
              <a:defRPr sz="2000" kern="1200">
                <a:solidFill>
                  <a:srgbClr val="000000"/>
                </a:solidFill>
                <a:latin typeface="+mn-lt"/>
                <a:ea typeface="+mn-ea"/>
                <a:cs typeface="+mn-cs"/>
              </a:defRPr>
            </a:lvl4pPr>
            <a:lvl5pPr marL="2057400" indent="-228600" algn="l" rtl="0" eaLnBrk="0" fontAlgn="base" hangingPunct="0">
              <a:lnSpc>
                <a:spcPct val="120000"/>
              </a:lnSpc>
              <a:spcBef>
                <a:spcPct val="0"/>
              </a:spcBef>
              <a:spcAft>
                <a:spcPct val="0"/>
              </a:spcAft>
              <a:buClr>
                <a:schemeClr val="tx1"/>
              </a:buClr>
              <a:buFont typeface="Wingdings" panose="05000000000000000000" pitchFamily="2" charset="2"/>
              <a:buChar char="Ø"/>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marL="0" indent="0">
              <a:lnSpc>
                <a:spcPct val="150000"/>
              </a:lnSpc>
              <a:buNone/>
              <a:defRPr/>
            </a:pPr>
            <a:r>
              <a:rPr lang="zh-CN" altLang="en-US" sz="2400" dirty="0">
                <a:ea typeface="宋体" panose="02010600030101010101" pitchFamily="2" charset="-122"/>
              </a:rPr>
              <a:t>构造线程池</a:t>
            </a:r>
            <a:endParaRPr lang="en-US" altLang="zh-CN" sz="2400" dirty="0">
              <a:ea typeface="宋体" panose="02010600030101010101" pitchFamily="2" charset="-122"/>
            </a:endParaRPr>
          </a:p>
          <a:p>
            <a:pPr marL="0" indent="0">
              <a:lnSpc>
                <a:spcPct val="150000"/>
              </a:lnSpc>
              <a:buNone/>
              <a:defRPr/>
            </a:pPr>
            <a:r>
              <a:rPr lang="zh-CN" altLang="en-US" sz="2400" dirty="0">
                <a:ea typeface="宋体" panose="02010600030101010101" pitchFamily="2" charset="-122"/>
              </a:rPr>
              <a:t>线程池提交任务</a:t>
            </a:r>
            <a:endParaRPr lang="en-US" altLang="zh-CN" sz="2400" dirty="0">
              <a:ea typeface="宋体" panose="02010600030101010101" pitchFamily="2" charset="-122"/>
            </a:endParaRPr>
          </a:p>
          <a:p>
            <a:pPr marL="0" indent="0">
              <a:lnSpc>
                <a:spcPct val="150000"/>
              </a:lnSpc>
              <a:buNone/>
              <a:defRPr/>
            </a:pPr>
            <a:r>
              <a:rPr lang="zh-CN" altLang="en-US" sz="2400" dirty="0">
                <a:ea typeface="宋体" panose="02010600030101010101" pitchFamily="2" charset="-122"/>
              </a:rPr>
              <a:t>线程池容量调整</a:t>
            </a:r>
            <a:endParaRPr lang="en-US" altLang="zh-CN" sz="2400" dirty="0">
              <a:ea typeface="宋体" panose="02010600030101010101" pitchFamily="2" charset="-122"/>
            </a:endParaRPr>
          </a:p>
          <a:p>
            <a:pPr marL="0" indent="0">
              <a:lnSpc>
                <a:spcPct val="150000"/>
              </a:lnSpc>
              <a:buNone/>
              <a:defRPr/>
            </a:pPr>
            <a:r>
              <a:rPr lang="zh-CN" altLang="en-US" sz="2400" dirty="0">
                <a:ea typeface="宋体" panose="02010600030101010101" pitchFamily="2" charset="-122"/>
              </a:rPr>
              <a:t>任务拒绝策略</a:t>
            </a:r>
            <a:endParaRPr lang="en-US" altLang="zh-CN" sz="2400" dirty="0">
              <a:ea typeface="宋体" panose="02010600030101010101" pitchFamily="2" charset="-122"/>
            </a:endParaRPr>
          </a:p>
          <a:p>
            <a:pPr marL="0" indent="0">
              <a:lnSpc>
                <a:spcPct val="150000"/>
              </a:lnSpc>
              <a:buNone/>
              <a:defRPr/>
            </a:pPr>
            <a:r>
              <a:rPr lang="zh-CN" altLang="en-US" sz="2400" dirty="0">
                <a:solidFill>
                  <a:srgbClr val="FF0000"/>
                </a:solidFill>
                <a:ea typeface="宋体" panose="02010600030101010101" pitchFamily="2" charset="-122"/>
              </a:rPr>
              <a:t>任务缓存队列</a:t>
            </a:r>
            <a:endParaRPr lang="en-US" altLang="zh-CN" sz="2400" dirty="0">
              <a:solidFill>
                <a:srgbClr val="FF0000"/>
              </a:solidFill>
              <a:ea typeface="宋体" panose="02010600030101010101" pitchFamily="2" charset="-122"/>
            </a:endParaRPr>
          </a:p>
          <a:p>
            <a:pPr marL="0" indent="0">
              <a:lnSpc>
                <a:spcPct val="150000"/>
              </a:lnSpc>
              <a:buNone/>
              <a:defRPr/>
            </a:pPr>
            <a:r>
              <a:rPr lang="zh-CN" altLang="en-US" sz="2400" dirty="0">
                <a:ea typeface="宋体" panose="02010600030101010101" pitchFamily="2" charset="-122"/>
              </a:rPr>
              <a:t>关闭线程池</a:t>
            </a:r>
            <a:endParaRPr lang="en-US" altLang="zh-CN" sz="2400" dirty="0">
              <a:ea typeface="宋体" panose="02010600030101010101" pitchFamily="2" charset="-122"/>
            </a:endParaRPr>
          </a:p>
          <a:p>
            <a:pPr marL="0" indent="0">
              <a:lnSpc>
                <a:spcPct val="150000"/>
              </a:lnSpc>
              <a:buNone/>
              <a:defRPr/>
            </a:pPr>
            <a:r>
              <a:rPr lang="zh-CN" altLang="en-US" sz="2400" dirty="0">
                <a:ea typeface="宋体" panose="02010600030101010101" pitchFamily="2" charset="-122"/>
              </a:rPr>
              <a:t>编程案例</a:t>
            </a:r>
            <a:endParaRPr lang="en-US" altLang="zh-CN" sz="2400" dirty="0">
              <a:ea typeface="宋体" panose="02010600030101010101" pitchFamily="2" charset="-122"/>
            </a:endParaRPr>
          </a:p>
          <a:p>
            <a:pPr marL="0" indent="0">
              <a:lnSpc>
                <a:spcPct val="150000"/>
              </a:lnSpc>
              <a:buNone/>
              <a:defRPr/>
            </a:pPr>
            <a:endParaRPr lang="en-US" altLang="zh-CN" sz="2400" dirty="0">
              <a:ea typeface="宋体" panose="02010600030101010101" pitchFamily="2" charset="-122"/>
            </a:endParaRPr>
          </a:p>
          <a:p>
            <a:pPr marL="0" indent="0">
              <a:lnSpc>
                <a:spcPct val="150000"/>
              </a:lnSpc>
              <a:buNone/>
              <a:defRPr/>
            </a:pPr>
            <a:endParaRPr lang="en-US" altLang="zh-CN" sz="2400" dirty="0">
              <a:ea typeface="宋体" panose="02010600030101010101" pitchFamily="2" charset="-122"/>
            </a:endParaRPr>
          </a:p>
          <a:p>
            <a:pPr marL="0" indent="0">
              <a:lnSpc>
                <a:spcPct val="150000"/>
              </a:lnSpc>
              <a:buNone/>
              <a:defRPr/>
            </a:pPr>
            <a:endParaRPr lang="zh-CN" altLang="en-US" sz="2400" dirty="0">
              <a:ea typeface="宋体" panose="02010600030101010101" pitchFamily="2" charset="-122"/>
            </a:endParaRPr>
          </a:p>
        </p:txBody>
      </p:sp>
      <p:sp>
        <p:nvSpPr>
          <p:cNvPr id="2" name="左大括号 1"/>
          <p:cNvSpPr/>
          <p:nvPr/>
        </p:nvSpPr>
        <p:spPr bwMode="auto">
          <a:xfrm>
            <a:off x="6120160" y="1484784"/>
            <a:ext cx="360064" cy="3693388"/>
          </a:xfrm>
          <a:prstGeom prst="leftBrace">
            <a:avLst>
              <a:gd name="adj1" fmla="val 59127"/>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Times New Roman" panose="0202060305040502030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Java</a:t>
            </a:r>
            <a:r>
              <a:rPr kumimoji="1" lang="zh-CN" altLang="en-US" dirty="0"/>
              <a:t>线程池技术</a:t>
            </a:r>
            <a:endParaRPr kumimoji="1" lang="zh-CN" altLang="en-US" dirty="0"/>
          </a:p>
        </p:txBody>
      </p:sp>
      <p:sp>
        <p:nvSpPr>
          <p:cNvPr id="3" name="内容占位符 2"/>
          <p:cNvSpPr>
            <a:spLocks noGrp="1"/>
          </p:cNvSpPr>
          <p:nvPr>
            <p:ph idx="1"/>
          </p:nvPr>
        </p:nvSpPr>
        <p:spPr>
          <a:xfrm>
            <a:off x="381000" y="1203784"/>
            <a:ext cx="8346560" cy="4968416"/>
          </a:xfrm>
        </p:spPr>
        <p:txBody>
          <a:bodyPr/>
          <a:lstStyle/>
          <a:p>
            <a:pPr marL="357505">
              <a:buFont typeface="Wingdings" panose="05000000000000000000" pitchFamily="2" charset="2"/>
              <a:buChar char="Ø"/>
              <a:defRPr/>
            </a:pPr>
            <a:r>
              <a:rPr kumimoji="1" lang="zh-CN" altLang="en-US" b="1" dirty="0">
                <a:solidFill>
                  <a:srgbClr val="FF0000"/>
                </a:solidFill>
              </a:rPr>
              <a:t>任务缓存队列及排队策略</a:t>
            </a:r>
            <a:endParaRPr kumimoji="1" lang="en-US" altLang="zh-CN" b="1" dirty="0">
              <a:solidFill>
                <a:srgbClr val="FF0000"/>
              </a:solidFill>
            </a:endParaRPr>
          </a:p>
          <a:p>
            <a:pPr marL="357505">
              <a:buFont typeface="Wingdings" panose="05000000000000000000" pitchFamily="2" charset="2"/>
              <a:buChar char="Ø"/>
              <a:defRPr/>
            </a:pPr>
            <a:r>
              <a:rPr kumimoji="1" lang="zh-CN" altLang="en-US" sz="2400" dirty="0"/>
              <a:t>任务缓存队列，即</a:t>
            </a:r>
            <a:r>
              <a:rPr kumimoji="1" lang="en-US" altLang="zh-CN" sz="2400" dirty="0" err="1"/>
              <a:t>workQueue</a:t>
            </a:r>
            <a:r>
              <a:rPr kumimoji="1" lang="zh-CN" altLang="en-US" sz="2400" dirty="0"/>
              <a:t>，它用来存放等待执行的任务。可选择的阻塞队列有：</a:t>
            </a:r>
            <a:endParaRPr kumimoji="1" lang="zh-CN" altLang="en-US" sz="2400" dirty="0"/>
          </a:p>
          <a:p>
            <a:pPr marL="713105">
              <a:buFont typeface="Wingdings" panose="05000000000000000000" pitchFamily="2" charset="2"/>
              <a:buChar char="ü"/>
              <a:defRPr/>
            </a:pPr>
            <a:r>
              <a:rPr kumimoji="1" lang="en-US" altLang="zh-CN" sz="2000" dirty="0" err="1"/>
              <a:t>ArrayBlockingQueue</a:t>
            </a:r>
            <a:r>
              <a:rPr kumimoji="1" lang="zh-CN" altLang="en-US" sz="2000" dirty="0"/>
              <a:t>：一个基于数组结构的有界阻塞队列，此队列按</a:t>
            </a:r>
            <a:r>
              <a:rPr kumimoji="1" lang="en-US" altLang="zh-CN" sz="2000" dirty="0"/>
              <a:t>FIFO</a:t>
            </a:r>
            <a:r>
              <a:rPr kumimoji="1" lang="zh-CN" altLang="en-US" sz="2000" dirty="0"/>
              <a:t>原则排序元素，队列创建时必须指定大小；</a:t>
            </a:r>
            <a:endParaRPr kumimoji="1" lang="zh-CN" altLang="en-US" sz="2000" dirty="0"/>
          </a:p>
          <a:p>
            <a:pPr marL="713105">
              <a:buFont typeface="Wingdings" panose="05000000000000000000" pitchFamily="2" charset="2"/>
              <a:buChar char="ü"/>
              <a:defRPr/>
            </a:pPr>
            <a:r>
              <a:rPr kumimoji="1" lang="en-US" altLang="zh-CN" sz="2000" dirty="0" err="1"/>
              <a:t>LinkedBlockingQueue</a:t>
            </a:r>
            <a:r>
              <a:rPr kumimoji="1" lang="zh-CN" altLang="en-US" sz="2000" dirty="0"/>
              <a:t>：一个基于链表结构的无界阻塞队列，此队列按</a:t>
            </a:r>
            <a:r>
              <a:rPr kumimoji="1" lang="en-US" altLang="zh-CN" sz="2000" dirty="0"/>
              <a:t>FIFO</a:t>
            </a:r>
            <a:r>
              <a:rPr kumimoji="1" lang="zh-CN" altLang="en-US" sz="2000" dirty="0"/>
              <a:t>排序元素。吞吐量通常要高于</a:t>
            </a:r>
            <a:r>
              <a:rPr kumimoji="1" lang="en-US" altLang="zh-CN" sz="2000" dirty="0" err="1"/>
              <a:t>ArrayBlockingQueue</a:t>
            </a:r>
            <a:r>
              <a:rPr kumimoji="1" lang="zh-CN" altLang="en-US" sz="2000" dirty="0"/>
              <a:t>。</a:t>
            </a:r>
            <a:endParaRPr kumimoji="1" lang="en-US" altLang="zh-CN" sz="2000" dirty="0"/>
          </a:p>
          <a:p>
            <a:pPr marL="713105">
              <a:buFont typeface="Wingdings" panose="05000000000000000000" pitchFamily="2" charset="2"/>
              <a:buChar char="ü"/>
              <a:defRPr/>
            </a:pPr>
            <a:r>
              <a:rPr kumimoji="1" lang="en-US" altLang="zh-CN" sz="2000" dirty="0" err="1"/>
              <a:t>SynchronousQueue</a:t>
            </a:r>
            <a:r>
              <a:rPr kumimoji="1" lang="zh-CN" altLang="en-US" sz="2000" dirty="0"/>
              <a:t>：一个不存储元素的阻塞队列。每个插入操作必须等到另一个线程调用移除操作，否则插入操作一直处于阻塞状态，吞吐量通常要高于</a:t>
            </a:r>
            <a:r>
              <a:rPr kumimoji="1" lang="en-US" altLang="zh-CN" sz="2000" dirty="0"/>
              <a:t>Linked-</a:t>
            </a:r>
            <a:r>
              <a:rPr kumimoji="1" lang="en-US" altLang="zh-CN" sz="2000" dirty="0" err="1"/>
              <a:t>BlockingQueue</a:t>
            </a:r>
            <a:r>
              <a:rPr kumimoji="1" lang="en-US" altLang="zh-CN" sz="2000" dirty="0"/>
              <a:t> </a:t>
            </a:r>
            <a:r>
              <a:rPr kumimoji="1" lang="zh-CN" altLang="en-US" sz="2000" dirty="0"/>
              <a:t>。</a:t>
            </a:r>
            <a:endParaRPr kumimoji="1" lang="en-US" altLang="zh-CN" sz="2000" dirty="0"/>
          </a:p>
          <a:p>
            <a:pPr marL="713105">
              <a:buFont typeface="Wingdings" panose="05000000000000000000" pitchFamily="2" charset="2"/>
              <a:buChar char="ü"/>
              <a:defRPr/>
            </a:pPr>
            <a:r>
              <a:rPr kumimoji="1" lang="en-US" altLang="zh-CN" sz="2000" dirty="0" err="1"/>
              <a:t>PriorityBlockingQueue</a:t>
            </a:r>
            <a:r>
              <a:rPr kumimoji="1" lang="zh-CN" altLang="en-US" sz="2000" dirty="0"/>
              <a:t>：一个具有优先级的无限阻塞队列。</a:t>
            </a:r>
            <a:endParaRPr kumimoji="1" lang="zh-CN" altLang="en-US" sz="2000" dirty="0"/>
          </a:p>
          <a:p>
            <a:pPr marL="357505">
              <a:buFont typeface="Wingdings" panose="05000000000000000000" pitchFamily="2" charset="2"/>
              <a:buChar char="Ø"/>
              <a:defRPr/>
            </a:pP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panose="02010600030101010101" pitchFamily="2" charset="-122"/>
              </a:rPr>
              <a:t>大纲</a:t>
            </a:r>
            <a:endParaRPr lang="zh-CN" altLang="en-US" b="0" dirty="0">
              <a:ea typeface="宋体" panose="02010600030101010101" pitchFamily="2" charset="-122"/>
            </a:endParaRPr>
          </a:p>
        </p:txBody>
      </p:sp>
      <p:sp>
        <p:nvSpPr>
          <p:cNvPr id="344067" name="Rectangle 3"/>
          <p:cNvSpPr>
            <a:spLocks noGrp="1" noChangeArrowheads="1"/>
          </p:cNvSpPr>
          <p:nvPr>
            <p:ph type="body" idx="1"/>
          </p:nvPr>
        </p:nvSpPr>
        <p:spPr>
          <a:xfrm>
            <a:off x="884808" y="1268769"/>
            <a:ext cx="3399160" cy="4522432"/>
          </a:xfrm>
        </p:spPr>
        <p:txBody>
          <a:bodyPr/>
          <a:lstStyle/>
          <a:p>
            <a:pPr>
              <a:lnSpc>
                <a:spcPct val="150000"/>
              </a:lnSpc>
              <a:defRPr/>
            </a:pPr>
            <a:r>
              <a:rPr lang="zh-CN" altLang="en-US" sz="2400" b="1" dirty="0">
                <a:ea typeface="宋体" panose="02010600030101010101" pitchFamily="2" charset="-122"/>
              </a:rPr>
              <a:t>资源池技术概述</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对象池技术</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数据库连接池技术</a:t>
            </a:r>
            <a:endParaRPr lang="en-US" altLang="zh-CN" sz="2400" b="1" dirty="0">
              <a:ea typeface="宋体" panose="02010600030101010101" pitchFamily="2" charset="-122"/>
            </a:endParaRPr>
          </a:p>
          <a:p>
            <a:pPr>
              <a:lnSpc>
                <a:spcPct val="150000"/>
              </a:lnSpc>
              <a:defRPr/>
            </a:pPr>
            <a:r>
              <a:rPr lang="zh-CN" altLang="en-US" sz="2400" b="1" dirty="0">
                <a:solidFill>
                  <a:srgbClr val="FF0000"/>
                </a:solidFill>
                <a:ea typeface="宋体" panose="02010600030101010101" pitchFamily="2" charset="-122"/>
              </a:rPr>
              <a:t>线程池技术</a:t>
            </a:r>
            <a:endParaRPr lang="en-US" altLang="zh-CN" sz="2400" b="1" dirty="0">
              <a:solidFill>
                <a:srgbClr val="FF0000"/>
              </a:solidFill>
              <a:ea typeface="宋体" panose="02010600030101010101" pitchFamily="2" charset="-122"/>
            </a:endParaRPr>
          </a:p>
          <a:p>
            <a:pPr>
              <a:lnSpc>
                <a:spcPct val="150000"/>
              </a:lnSpc>
              <a:defRPr/>
            </a:pP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负载均衡技术概述</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典型负载均衡技术</a:t>
            </a:r>
            <a:endParaRPr lang="zh-CN" altLang="en-US" sz="2400" b="1" dirty="0">
              <a:ea typeface="宋体" panose="02010600030101010101" pitchFamily="2" charset="-122"/>
            </a:endParaRPr>
          </a:p>
        </p:txBody>
      </p:sp>
      <p:sp>
        <p:nvSpPr>
          <p:cNvPr id="5" name="Rectangle 3"/>
          <p:cNvSpPr txBox="1">
            <a:spLocks noChangeArrowheads="1"/>
          </p:cNvSpPr>
          <p:nvPr/>
        </p:nvSpPr>
        <p:spPr bwMode="auto">
          <a:xfrm>
            <a:off x="3707904" y="2953921"/>
            <a:ext cx="2520280"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2075" tIns="46038" rIns="92075" bIns="46038" numCol="1" anchor="t" anchorCtr="0" compatLnSpc="1"/>
          <a:lstStyle>
            <a:lvl1pPr marL="342900" indent="-342900" algn="l" rtl="0" eaLnBrk="0" fontAlgn="base" hangingPunct="0">
              <a:lnSpc>
                <a:spcPct val="120000"/>
              </a:lnSpc>
              <a:spcBef>
                <a:spcPct val="0"/>
              </a:spcBef>
              <a:spcAft>
                <a:spcPct val="0"/>
              </a:spcAft>
              <a:buClr>
                <a:schemeClr val="accent2"/>
              </a:buClr>
              <a:buSzPct val="75000"/>
              <a:buFont typeface="Wingdings" panose="05000000000000000000" pitchFamily="2" charset="2"/>
              <a:buChar char="Ø"/>
              <a:defRPr sz="2800" kern="1200">
                <a:solidFill>
                  <a:srgbClr val="000000"/>
                </a:solidFill>
                <a:latin typeface="+mn-lt"/>
                <a:ea typeface="+mn-ea"/>
                <a:cs typeface="+mn-cs"/>
              </a:defRPr>
            </a:lvl1pPr>
            <a:lvl2pPr marL="742950" indent="-285750" algn="l" rtl="0" eaLnBrk="0" fontAlgn="base" hangingPunct="0">
              <a:lnSpc>
                <a:spcPct val="120000"/>
              </a:lnSpc>
              <a:spcBef>
                <a:spcPct val="0"/>
              </a:spcBef>
              <a:spcAft>
                <a:spcPct val="0"/>
              </a:spcAft>
              <a:buClr>
                <a:schemeClr val="accent6"/>
              </a:buClr>
              <a:buFont typeface="Wingdings" panose="05000000000000000000" pitchFamily="2" charset="2"/>
              <a:buChar char="ü"/>
              <a:defRPr sz="2400" kern="1200">
                <a:solidFill>
                  <a:srgbClr val="000000"/>
                </a:solidFill>
                <a:latin typeface="+mn-lt"/>
                <a:ea typeface="+mn-ea"/>
                <a:cs typeface="+mn-cs"/>
              </a:defRPr>
            </a:lvl2pPr>
            <a:lvl3pPr marL="1143000" indent="-228600" algn="l" rtl="0" eaLnBrk="0" fontAlgn="base" hangingPunct="0">
              <a:lnSpc>
                <a:spcPct val="120000"/>
              </a:lnSpc>
              <a:spcBef>
                <a:spcPct val="0"/>
              </a:spcBef>
              <a:spcAft>
                <a:spcPct val="0"/>
              </a:spcAft>
              <a:buClr>
                <a:schemeClr val="accent6"/>
              </a:buClr>
              <a:buFont typeface="Wingdings" panose="05000000000000000000" pitchFamily="2" charset="2"/>
              <a:buChar char="ü"/>
              <a:defRPr sz="2000" kern="1200">
                <a:solidFill>
                  <a:srgbClr val="000000"/>
                </a:solidFill>
                <a:latin typeface="+mn-lt"/>
                <a:ea typeface="+mn-ea"/>
                <a:cs typeface="+mn-cs"/>
              </a:defRPr>
            </a:lvl3pPr>
            <a:lvl4pPr marL="1600200" indent="-228600" algn="l" rtl="0" eaLnBrk="0" fontAlgn="base" hangingPunct="0">
              <a:lnSpc>
                <a:spcPct val="120000"/>
              </a:lnSpc>
              <a:spcBef>
                <a:spcPct val="0"/>
              </a:spcBef>
              <a:spcAft>
                <a:spcPct val="0"/>
              </a:spcAft>
              <a:buClr>
                <a:schemeClr val="accent2"/>
              </a:buClr>
              <a:buSzPct val="65000"/>
              <a:buFont typeface="Wingdings" panose="05000000000000000000" pitchFamily="2" charset="2"/>
              <a:buChar char="Ø"/>
              <a:defRPr sz="2000" kern="1200">
                <a:solidFill>
                  <a:srgbClr val="000000"/>
                </a:solidFill>
                <a:latin typeface="+mn-lt"/>
                <a:ea typeface="+mn-ea"/>
                <a:cs typeface="+mn-cs"/>
              </a:defRPr>
            </a:lvl4pPr>
            <a:lvl5pPr marL="2057400" indent="-228600" algn="l" rtl="0" eaLnBrk="0" fontAlgn="base" hangingPunct="0">
              <a:lnSpc>
                <a:spcPct val="120000"/>
              </a:lnSpc>
              <a:spcBef>
                <a:spcPct val="0"/>
              </a:spcBef>
              <a:spcAft>
                <a:spcPct val="0"/>
              </a:spcAft>
              <a:buClr>
                <a:schemeClr val="tx1"/>
              </a:buClr>
              <a:buFont typeface="Wingdings" panose="05000000000000000000" pitchFamily="2" charset="2"/>
              <a:buChar char="Ø"/>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marL="0" indent="0">
              <a:lnSpc>
                <a:spcPct val="150000"/>
              </a:lnSpc>
              <a:buNone/>
              <a:defRPr/>
            </a:pPr>
            <a:r>
              <a:rPr lang="en-US" altLang="zh-CN" sz="2400" dirty="0">
                <a:ea typeface="宋体" panose="02010600030101010101" pitchFamily="2" charset="-122"/>
              </a:rPr>
              <a:t>Java</a:t>
            </a:r>
            <a:r>
              <a:rPr lang="zh-CN" altLang="en-US" sz="2400" dirty="0">
                <a:ea typeface="宋体" panose="02010600030101010101" pitchFamily="2" charset="-122"/>
              </a:rPr>
              <a:t>线程池技术</a:t>
            </a:r>
            <a:endParaRPr lang="zh-CN" altLang="en-US" sz="2400" dirty="0">
              <a:ea typeface="宋体" panose="02010600030101010101" pitchFamily="2" charset="-122"/>
            </a:endParaRPr>
          </a:p>
        </p:txBody>
      </p:sp>
      <p:sp>
        <p:nvSpPr>
          <p:cNvPr id="6" name="Rectangle 3"/>
          <p:cNvSpPr txBox="1">
            <a:spLocks noChangeArrowheads="1"/>
          </p:cNvSpPr>
          <p:nvPr/>
        </p:nvSpPr>
        <p:spPr bwMode="auto">
          <a:xfrm>
            <a:off x="6550384" y="1294309"/>
            <a:ext cx="2520280" cy="3967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2075" tIns="46038" rIns="92075" bIns="46038" numCol="1" anchor="t" anchorCtr="0" compatLnSpc="1"/>
          <a:lstStyle>
            <a:lvl1pPr marL="342900" indent="-342900" algn="l" rtl="0" eaLnBrk="0" fontAlgn="base" hangingPunct="0">
              <a:lnSpc>
                <a:spcPct val="120000"/>
              </a:lnSpc>
              <a:spcBef>
                <a:spcPct val="0"/>
              </a:spcBef>
              <a:spcAft>
                <a:spcPct val="0"/>
              </a:spcAft>
              <a:buClr>
                <a:schemeClr val="accent2"/>
              </a:buClr>
              <a:buSzPct val="75000"/>
              <a:buFont typeface="Wingdings" panose="05000000000000000000" pitchFamily="2" charset="2"/>
              <a:buChar char="Ø"/>
              <a:defRPr sz="2800" kern="1200">
                <a:solidFill>
                  <a:srgbClr val="000000"/>
                </a:solidFill>
                <a:latin typeface="+mn-lt"/>
                <a:ea typeface="+mn-ea"/>
                <a:cs typeface="+mn-cs"/>
              </a:defRPr>
            </a:lvl1pPr>
            <a:lvl2pPr marL="742950" indent="-285750" algn="l" rtl="0" eaLnBrk="0" fontAlgn="base" hangingPunct="0">
              <a:lnSpc>
                <a:spcPct val="120000"/>
              </a:lnSpc>
              <a:spcBef>
                <a:spcPct val="0"/>
              </a:spcBef>
              <a:spcAft>
                <a:spcPct val="0"/>
              </a:spcAft>
              <a:buClr>
                <a:schemeClr val="accent6"/>
              </a:buClr>
              <a:buFont typeface="Wingdings" panose="05000000000000000000" pitchFamily="2" charset="2"/>
              <a:buChar char="ü"/>
              <a:defRPr sz="2400" kern="1200">
                <a:solidFill>
                  <a:srgbClr val="000000"/>
                </a:solidFill>
                <a:latin typeface="+mn-lt"/>
                <a:ea typeface="+mn-ea"/>
                <a:cs typeface="+mn-cs"/>
              </a:defRPr>
            </a:lvl2pPr>
            <a:lvl3pPr marL="1143000" indent="-228600" algn="l" rtl="0" eaLnBrk="0" fontAlgn="base" hangingPunct="0">
              <a:lnSpc>
                <a:spcPct val="120000"/>
              </a:lnSpc>
              <a:spcBef>
                <a:spcPct val="0"/>
              </a:spcBef>
              <a:spcAft>
                <a:spcPct val="0"/>
              </a:spcAft>
              <a:buClr>
                <a:schemeClr val="accent6"/>
              </a:buClr>
              <a:buFont typeface="Wingdings" panose="05000000000000000000" pitchFamily="2" charset="2"/>
              <a:buChar char="ü"/>
              <a:defRPr sz="2000" kern="1200">
                <a:solidFill>
                  <a:srgbClr val="000000"/>
                </a:solidFill>
                <a:latin typeface="+mn-lt"/>
                <a:ea typeface="+mn-ea"/>
                <a:cs typeface="+mn-cs"/>
              </a:defRPr>
            </a:lvl3pPr>
            <a:lvl4pPr marL="1600200" indent="-228600" algn="l" rtl="0" eaLnBrk="0" fontAlgn="base" hangingPunct="0">
              <a:lnSpc>
                <a:spcPct val="120000"/>
              </a:lnSpc>
              <a:spcBef>
                <a:spcPct val="0"/>
              </a:spcBef>
              <a:spcAft>
                <a:spcPct val="0"/>
              </a:spcAft>
              <a:buClr>
                <a:schemeClr val="accent2"/>
              </a:buClr>
              <a:buSzPct val="65000"/>
              <a:buFont typeface="Wingdings" panose="05000000000000000000" pitchFamily="2" charset="2"/>
              <a:buChar char="Ø"/>
              <a:defRPr sz="2000" kern="1200">
                <a:solidFill>
                  <a:srgbClr val="000000"/>
                </a:solidFill>
                <a:latin typeface="+mn-lt"/>
                <a:ea typeface="+mn-ea"/>
                <a:cs typeface="+mn-cs"/>
              </a:defRPr>
            </a:lvl4pPr>
            <a:lvl5pPr marL="2057400" indent="-228600" algn="l" rtl="0" eaLnBrk="0" fontAlgn="base" hangingPunct="0">
              <a:lnSpc>
                <a:spcPct val="120000"/>
              </a:lnSpc>
              <a:spcBef>
                <a:spcPct val="0"/>
              </a:spcBef>
              <a:spcAft>
                <a:spcPct val="0"/>
              </a:spcAft>
              <a:buClr>
                <a:schemeClr val="tx1"/>
              </a:buClr>
              <a:buFont typeface="Wingdings" panose="05000000000000000000" pitchFamily="2" charset="2"/>
              <a:buChar char="Ø"/>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marL="0" indent="0">
              <a:lnSpc>
                <a:spcPct val="150000"/>
              </a:lnSpc>
              <a:buNone/>
              <a:defRPr/>
            </a:pPr>
            <a:r>
              <a:rPr lang="zh-CN" altLang="en-US" sz="2400" dirty="0">
                <a:ea typeface="宋体" panose="02010600030101010101" pitchFamily="2" charset="-122"/>
              </a:rPr>
              <a:t>构造线程池</a:t>
            </a:r>
            <a:endParaRPr lang="en-US" altLang="zh-CN" sz="2400" dirty="0">
              <a:ea typeface="宋体" panose="02010600030101010101" pitchFamily="2" charset="-122"/>
            </a:endParaRPr>
          </a:p>
          <a:p>
            <a:pPr marL="0" indent="0">
              <a:lnSpc>
                <a:spcPct val="150000"/>
              </a:lnSpc>
              <a:buNone/>
              <a:defRPr/>
            </a:pPr>
            <a:r>
              <a:rPr lang="zh-CN" altLang="en-US" sz="2400" dirty="0">
                <a:ea typeface="宋体" panose="02010600030101010101" pitchFamily="2" charset="-122"/>
              </a:rPr>
              <a:t>线程池提交任务</a:t>
            </a:r>
            <a:endParaRPr lang="en-US" altLang="zh-CN" sz="2400" dirty="0">
              <a:ea typeface="宋体" panose="02010600030101010101" pitchFamily="2" charset="-122"/>
            </a:endParaRPr>
          </a:p>
          <a:p>
            <a:pPr marL="0" indent="0">
              <a:lnSpc>
                <a:spcPct val="150000"/>
              </a:lnSpc>
              <a:buNone/>
              <a:defRPr/>
            </a:pPr>
            <a:r>
              <a:rPr lang="zh-CN" altLang="en-US" sz="2400" dirty="0">
                <a:ea typeface="宋体" panose="02010600030101010101" pitchFamily="2" charset="-122"/>
              </a:rPr>
              <a:t>线程池容量调整</a:t>
            </a:r>
            <a:endParaRPr lang="en-US" altLang="zh-CN" sz="2400" dirty="0">
              <a:ea typeface="宋体" panose="02010600030101010101" pitchFamily="2" charset="-122"/>
            </a:endParaRPr>
          </a:p>
          <a:p>
            <a:pPr marL="0" indent="0">
              <a:lnSpc>
                <a:spcPct val="150000"/>
              </a:lnSpc>
              <a:buNone/>
              <a:defRPr/>
            </a:pPr>
            <a:r>
              <a:rPr lang="zh-CN" altLang="en-US" sz="2400" dirty="0">
                <a:ea typeface="宋体" panose="02010600030101010101" pitchFamily="2" charset="-122"/>
              </a:rPr>
              <a:t>任务拒绝策略</a:t>
            </a:r>
            <a:endParaRPr lang="en-US" altLang="zh-CN" sz="2400" dirty="0">
              <a:ea typeface="宋体" panose="02010600030101010101" pitchFamily="2" charset="-122"/>
            </a:endParaRPr>
          </a:p>
          <a:p>
            <a:pPr marL="0" indent="0">
              <a:lnSpc>
                <a:spcPct val="150000"/>
              </a:lnSpc>
              <a:buNone/>
              <a:defRPr/>
            </a:pPr>
            <a:r>
              <a:rPr lang="zh-CN" altLang="en-US" sz="2400" dirty="0">
                <a:ea typeface="宋体" panose="02010600030101010101" pitchFamily="2" charset="-122"/>
              </a:rPr>
              <a:t>任务缓存队列</a:t>
            </a:r>
            <a:endParaRPr lang="en-US" altLang="zh-CN" sz="2400" dirty="0">
              <a:ea typeface="宋体" panose="02010600030101010101" pitchFamily="2" charset="-122"/>
            </a:endParaRPr>
          </a:p>
          <a:p>
            <a:pPr marL="0" indent="0">
              <a:lnSpc>
                <a:spcPct val="150000"/>
              </a:lnSpc>
              <a:buNone/>
              <a:defRPr/>
            </a:pPr>
            <a:r>
              <a:rPr lang="zh-CN" altLang="en-US" sz="2400" dirty="0">
                <a:solidFill>
                  <a:srgbClr val="FF0000"/>
                </a:solidFill>
                <a:ea typeface="宋体" panose="02010600030101010101" pitchFamily="2" charset="-122"/>
              </a:rPr>
              <a:t>关闭线程池</a:t>
            </a:r>
            <a:endParaRPr lang="en-US" altLang="zh-CN" sz="2400" dirty="0">
              <a:solidFill>
                <a:srgbClr val="FF0000"/>
              </a:solidFill>
              <a:ea typeface="宋体" panose="02010600030101010101" pitchFamily="2" charset="-122"/>
            </a:endParaRPr>
          </a:p>
          <a:p>
            <a:pPr marL="0" indent="0">
              <a:lnSpc>
                <a:spcPct val="150000"/>
              </a:lnSpc>
              <a:buNone/>
              <a:defRPr/>
            </a:pPr>
            <a:r>
              <a:rPr lang="zh-CN" altLang="en-US" sz="2400" dirty="0">
                <a:ea typeface="宋体" panose="02010600030101010101" pitchFamily="2" charset="-122"/>
              </a:rPr>
              <a:t>编程案例</a:t>
            </a:r>
            <a:endParaRPr lang="en-US" altLang="zh-CN" sz="2400" dirty="0">
              <a:ea typeface="宋体" panose="02010600030101010101" pitchFamily="2" charset="-122"/>
            </a:endParaRPr>
          </a:p>
          <a:p>
            <a:pPr marL="0" indent="0">
              <a:lnSpc>
                <a:spcPct val="150000"/>
              </a:lnSpc>
              <a:buNone/>
              <a:defRPr/>
            </a:pPr>
            <a:endParaRPr lang="en-US" altLang="zh-CN" sz="2400" dirty="0">
              <a:ea typeface="宋体" panose="02010600030101010101" pitchFamily="2" charset="-122"/>
            </a:endParaRPr>
          </a:p>
          <a:p>
            <a:pPr marL="0" indent="0">
              <a:lnSpc>
                <a:spcPct val="150000"/>
              </a:lnSpc>
              <a:buNone/>
              <a:defRPr/>
            </a:pPr>
            <a:endParaRPr lang="en-US" altLang="zh-CN" sz="2400" dirty="0">
              <a:ea typeface="宋体" panose="02010600030101010101" pitchFamily="2" charset="-122"/>
            </a:endParaRPr>
          </a:p>
          <a:p>
            <a:pPr marL="0" indent="0">
              <a:lnSpc>
                <a:spcPct val="150000"/>
              </a:lnSpc>
              <a:buNone/>
              <a:defRPr/>
            </a:pPr>
            <a:endParaRPr lang="zh-CN" altLang="en-US" sz="2400" dirty="0">
              <a:ea typeface="宋体" panose="02010600030101010101" pitchFamily="2" charset="-122"/>
            </a:endParaRPr>
          </a:p>
        </p:txBody>
      </p:sp>
      <p:sp>
        <p:nvSpPr>
          <p:cNvPr id="2" name="左大括号 1"/>
          <p:cNvSpPr/>
          <p:nvPr/>
        </p:nvSpPr>
        <p:spPr bwMode="auto">
          <a:xfrm>
            <a:off x="6120160" y="1484784"/>
            <a:ext cx="360064" cy="3693388"/>
          </a:xfrm>
          <a:prstGeom prst="leftBrace">
            <a:avLst>
              <a:gd name="adj1" fmla="val 59127"/>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Times New Roman" panose="0202060305040502030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Java</a:t>
            </a:r>
            <a:r>
              <a:rPr kumimoji="1" lang="zh-CN" altLang="en-US" dirty="0"/>
              <a:t>线程池技术</a:t>
            </a:r>
            <a:endParaRPr kumimoji="1" lang="zh-CN" altLang="en-US" dirty="0"/>
          </a:p>
        </p:txBody>
      </p:sp>
      <p:sp>
        <p:nvSpPr>
          <p:cNvPr id="3" name="内容占位符 2"/>
          <p:cNvSpPr>
            <a:spLocks noGrp="1"/>
          </p:cNvSpPr>
          <p:nvPr>
            <p:ph idx="1"/>
          </p:nvPr>
        </p:nvSpPr>
        <p:spPr>
          <a:xfrm>
            <a:off x="545543" y="1203784"/>
            <a:ext cx="8534400" cy="4450432"/>
          </a:xfrm>
        </p:spPr>
        <p:txBody>
          <a:bodyPr/>
          <a:lstStyle/>
          <a:p>
            <a:pPr marL="357505">
              <a:buFont typeface="Wingdings" panose="05000000000000000000" pitchFamily="2" charset="2"/>
              <a:buChar char="Ø"/>
              <a:defRPr/>
            </a:pPr>
            <a:r>
              <a:rPr kumimoji="1" lang="zh-CN" altLang="en-US" b="1" dirty="0">
                <a:solidFill>
                  <a:srgbClr val="FF0000"/>
                </a:solidFill>
              </a:rPr>
              <a:t>关闭线程池</a:t>
            </a:r>
            <a:endParaRPr kumimoji="1" lang="en-US" altLang="zh-CN" b="1" dirty="0">
              <a:solidFill>
                <a:srgbClr val="FF0000"/>
              </a:solidFill>
            </a:endParaRPr>
          </a:p>
          <a:p>
            <a:pPr marL="357505">
              <a:buFont typeface="Wingdings" panose="05000000000000000000" pitchFamily="2" charset="2"/>
              <a:buChar char="Ø"/>
              <a:defRPr/>
            </a:pPr>
            <a:r>
              <a:rPr kumimoji="1" lang="zh-CN" altLang="en-US" sz="2400" dirty="0"/>
              <a:t>可以通过调用线程池</a:t>
            </a:r>
            <a:r>
              <a:rPr kumimoji="1" lang="en-US" altLang="zh-CN" sz="2400" dirty="0" err="1"/>
              <a:t>ThreadPoolExecutor</a:t>
            </a:r>
            <a:r>
              <a:rPr kumimoji="1" lang="zh-CN" altLang="en-US" sz="2400" dirty="0"/>
              <a:t>的</a:t>
            </a:r>
            <a:r>
              <a:rPr kumimoji="1" lang="en-US" altLang="zh-CN" sz="2400" dirty="0"/>
              <a:t>shutdown</a:t>
            </a:r>
            <a:r>
              <a:rPr kumimoji="1" lang="zh-CN" altLang="en-US" sz="2400" dirty="0"/>
              <a:t>或</a:t>
            </a:r>
            <a:r>
              <a:rPr kumimoji="1" lang="en-US" altLang="zh-CN" sz="2400" dirty="0" err="1"/>
              <a:t>shutdownNow</a:t>
            </a:r>
            <a:r>
              <a:rPr kumimoji="1" lang="zh-CN" altLang="en-US" sz="2400" dirty="0"/>
              <a:t>方法来关闭线程池。原理是遍历线程池中的工作线程，然后逐个调用线程的</a:t>
            </a:r>
            <a:r>
              <a:rPr kumimoji="1" lang="en-US" altLang="zh-CN" sz="2400" dirty="0"/>
              <a:t>interrupt</a:t>
            </a:r>
            <a:r>
              <a:rPr kumimoji="1" lang="zh-CN" altLang="en-US" sz="2400" dirty="0"/>
              <a:t>方法来中断线程，所以无法响应中断的任务可能永远无法终止。</a:t>
            </a:r>
            <a:endParaRPr kumimoji="1" lang="en-US" altLang="zh-CN" sz="2400" dirty="0"/>
          </a:p>
          <a:p>
            <a:pPr marL="357505">
              <a:buFont typeface="Wingdings" panose="05000000000000000000" pitchFamily="2" charset="2"/>
              <a:buChar char="Ø"/>
              <a:defRPr/>
            </a:pPr>
            <a:endParaRPr kumimoji="1" lang="zh-CN" altLang="en-US" sz="2400" dirty="0"/>
          </a:p>
          <a:p>
            <a:pPr marL="357505">
              <a:buFont typeface="Wingdings" panose="05000000000000000000" pitchFamily="2" charset="2"/>
              <a:buChar char="Ø"/>
              <a:defRPr/>
            </a:pPr>
            <a:r>
              <a:rPr kumimoji="1" lang="en-US" altLang="zh-CN" sz="2400" dirty="0"/>
              <a:t>shutdown()</a:t>
            </a:r>
            <a:r>
              <a:rPr kumimoji="1" lang="zh-CN" altLang="en-US" sz="2400" dirty="0"/>
              <a:t>方法：线程池处于</a:t>
            </a:r>
            <a:r>
              <a:rPr kumimoji="1" lang="en-US" altLang="zh-CN" sz="2400" dirty="0"/>
              <a:t>SHUTDOWN</a:t>
            </a:r>
            <a:r>
              <a:rPr kumimoji="1" lang="zh-CN" altLang="en-US" sz="2400" dirty="0"/>
              <a:t>状态，此时线程池不能够接受新的任务，而是会等待所有任务执行完毕。</a:t>
            </a:r>
            <a:endParaRPr kumimoji="1" lang="en-US" altLang="zh-CN" sz="2400" dirty="0"/>
          </a:p>
          <a:p>
            <a:pPr marL="357505">
              <a:buFont typeface="Wingdings" panose="05000000000000000000" pitchFamily="2" charset="2"/>
              <a:buChar char="Ø"/>
              <a:defRPr/>
            </a:pPr>
            <a:endParaRPr kumimoji="1" lang="en-US" altLang="zh-CN" sz="2400" dirty="0"/>
          </a:p>
          <a:p>
            <a:pPr marL="357505">
              <a:buFont typeface="Wingdings" panose="05000000000000000000" pitchFamily="2" charset="2"/>
              <a:buChar char="Ø"/>
              <a:defRPr/>
            </a:pPr>
            <a:r>
              <a:rPr kumimoji="1" lang="en-US" altLang="zh-CN" sz="2400" dirty="0" err="1"/>
              <a:t>shutdownNow</a:t>
            </a:r>
            <a:r>
              <a:rPr kumimoji="1" lang="en-US" altLang="zh-CN" sz="2400" dirty="0"/>
              <a:t>()</a:t>
            </a:r>
            <a:r>
              <a:rPr kumimoji="1" lang="zh-CN" altLang="en-US" sz="2400" dirty="0"/>
              <a:t>方法：线程池处于</a:t>
            </a:r>
            <a:r>
              <a:rPr kumimoji="1" lang="en-US" altLang="zh-CN" sz="2400" dirty="0"/>
              <a:t>STOP</a:t>
            </a:r>
            <a:r>
              <a:rPr kumimoji="1" lang="zh-CN" altLang="en-US" sz="2400" dirty="0"/>
              <a:t>状态，此时线程池不能接受新的任务，并且会去尝试终止正在执行的任务。</a:t>
            </a: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panose="02010600030101010101" pitchFamily="2" charset="-122"/>
              </a:rPr>
              <a:t>大纲</a:t>
            </a:r>
            <a:endParaRPr lang="zh-CN" altLang="en-US" b="0" dirty="0">
              <a:ea typeface="宋体" panose="02010600030101010101" pitchFamily="2" charset="-122"/>
            </a:endParaRPr>
          </a:p>
        </p:txBody>
      </p:sp>
      <p:sp>
        <p:nvSpPr>
          <p:cNvPr id="344067" name="Rectangle 3"/>
          <p:cNvSpPr>
            <a:spLocks noGrp="1" noChangeArrowheads="1"/>
          </p:cNvSpPr>
          <p:nvPr>
            <p:ph type="body" idx="1"/>
          </p:nvPr>
        </p:nvSpPr>
        <p:spPr>
          <a:xfrm>
            <a:off x="884808" y="1268769"/>
            <a:ext cx="3399160" cy="4522432"/>
          </a:xfrm>
        </p:spPr>
        <p:txBody>
          <a:bodyPr/>
          <a:lstStyle/>
          <a:p>
            <a:pPr>
              <a:lnSpc>
                <a:spcPct val="150000"/>
              </a:lnSpc>
              <a:defRPr/>
            </a:pPr>
            <a:r>
              <a:rPr lang="zh-CN" altLang="en-US" sz="2400" b="1" dirty="0">
                <a:ea typeface="宋体" panose="02010600030101010101" pitchFamily="2" charset="-122"/>
              </a:rPr>
              <a:t>资源池技术概述</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对象池技术</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数据库连接池技术</a:t>
            </a:r>
            <a:endParaRPr lang="en-US" altLang="zh-CN" sz="2400" b="1" dirty="0">
              <a:ea typeface="宋体" panose="02010600030101010101" pitchFamily="2" charset="-122"/>
            </a:endParaRPr>
          </a:p>
          <a:p>
            <a:pPr>
              <a:lnSpc>
                <a:spcPct val="150000"/>
              </a:lnSpc>
              <a:defRPr/>
            </a:pPr>
            <a:r>
              <a:rPr lang="zh-CN" altLang="en-US" sz="2400" b="1" dirty="0">
                <a:solidFill>
                  <a:srgbClr val="FF0000"/>
                </a:solidFill>
                <a:ea typeface="宋体" panose="02010600030101010101" pitchFamily="2" charset="-122"/>
              </a:rPr>
              <a:t>线程池技术</a:t>
            </a:r>
            <a:endParaRPr lang="en-US" altLang="zh-CN" sz="2400" b="1" dirty="0">
              <a:solidFill>
                <a:srgbClr val="FF0000"/>
              </a:solidFill>
              <a:ea typeface="宋体" panose="02010600030101010101" pitchFamily="2" charset="-122"/>
            </a:endParaRPr>
          </a:p>
          <a:p>
            <a:pPr>
              <a:lnSpc>
                <a:spcPct val="150000"/>
              </a:lnSpc>
              <a:defRPr/>
            </a:pP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负载均衡技术概述</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典型负载均衡技术</a:t>
            </a:r>
            <a:endParaRPr lang="zh-CN" altLang="en-US" sz="2400" b="1" dirty="0">
              <a:ea typeface="宋体" panose="02010600030101010101" pitchFamily="2" charset="-122"/>
            </a:endParaRPr>
          </a:p>
        </p:txBody>
      </p:sp>
      <p:sp>
        <p:nvSpPr>
          <p:cNvPr id="5" name="Rectangle 3"/>
          <p:cNvSpPr txBox="1">
            <a:spLocks noChangeArrowheads="1"/>
          </p:cNvSpPr>
          <p:nvPr/>
        </p:nvSpPr>
        <p:spPr bwMode="auto">
          <a:xfrm>
            <a:off x="3707904" y="2953921"/>
            <a:ext cx="2520280"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2075" tIns="46038" rIns="92075" bIns="46038" numCol="1" anchor="t" anchorCtr="0" compatLnSpc="1"/>
          <a:lstStyle>
            <a:lvl1pPr marL="342900" indent="-342900" algn="l" rtl="0" eaLnBrk="0" fontAlgn="base" hangingPunct="0">
              <a:lnSpc>
                <a:spcPct val="120000"/>
              </a:lnSpc>
              <a:spcBef>
                <a:spcPct val="0"/>
              </a:spcBef>
              <a:spcAft>
                <a:spcPct val="0"/>
              </a:spcAft>
              <a:buClr>
                <a:schemeClr val="accent2"/>
              </a:buClr>
              <a:buSzPct val="75000"/>
              <a:buFont typeface="Wingdings" panose="05000000000000000000" pitchFamily="2" charset="2"/>
              <a:buChar char="Ø"/>
              <a:defRPr sz="2800" kern="1200">
                <a:solidFill>
                  <a:srgbClr val="000000"/>
                </a:solidFill>
                <a:latin typeface="+mn-lt"/>
                <a:ea typeface="+mn-ea"/>
                <a:cs typeface="+mn-cs"/>
              </a:defRPr>
            </a:lvl1pPr>
            <a:lvl2pPr marL="742950" indent="-285750" algn="l" rtl="0" eaLnBrk="0" fontAlgn="base" hangingPunct="0">
              <a:lnSpc>
                <a:spcPct val="120000"/>
              </a:lnSpc>
              <a:spcBef>
                <a:spcPct val="0"/>
              </a:spcBef>
              <a:spcAft>
                <a:spcPct val="0"/>
              </a:spcAft>
              <a:buClr>
                <a:schemeClr val="accent6"/>
              </a:buClr>
              <a:buFont typeface="Wingdings" panose="05000000000000000000" pitchFamily="2" charset="2"/>
              <a:buChar char="ü"/>
              <a:defRPr sz="2400" kern="1200">
                <a:solidFill>
                  <a:srgbClr val="000000"/>
                </a:solidFill>
                <a:latin typeface="+mn-lt"/>
                <a:ea typeface="+mn-ea"/>
                <a:cs typeface="+mn-cs"/>
              </a:defRPr>
            </a:lvl2pPr>
            <a:lvl3pPr marL="1143000" indent="-228600" algn="l" rtl="0" eaLnBrk="0" fontAlgn="base" hangingPunct="0">
              <a:lnSpc>
                <a:spcPct val="120000"/>
              </a:lnSpc>
              <a:spcBef>
                <a:spcPct val="0"/>
              </a:spcBef>
              <a:spcAft>
                <a:spcPct val="0"/>
              </a:spcAft>
              <a:buClr>
                <a:schemeClr val="accent6"/>
              </a:buClr>
              <a:buFont typeface="Wingdings" panose="05000000000000000000" pitchFamily="2" charset="2"/>
              <a:buChar char="ü"/>
              <a:defRPr sz="2000" kern="1200">
                <a:solidFill>
                  <a:srgbClr val="000000"/>
                </a:solidFill>
                <a:latin typeface="+mn-lt"/>
                <a:ea typeface="+mn-ea"/>
                <a:cs typeface="+mn-cs"/>
              </a:defRPr>
            </a:lvl3pPr>
            <a:lvl4pPr marL="1600200" indent="-228600" algn="l" rtl="0" eaLnBrk="0" fontAlgn="base" hangingPunct="0">
              <a:lnSpc>
                <a:spcPct val="120000"/>
              </a:lnSpc>
              <a:spcBef>
                <a:spcPct val="0"/>
              </a:spcBef>
              <a:spcAft>
                <a:spcPct val="0"/>
              </a:spcAft>
              <a:buClr>
                <a:schemeClr val="accent2"/>
              </a:buClr>
              <a:buSzPct val="65000"/>
              <a:buFont typeface="Wingdings" panose="05000000000000000000" pitchFamily="2" charset="2"/>
              <a:buChar char="Ø"/>
              <a:defRPr sz="2000" kern="1200">
                <a:solidFill>
                  <a:srgbClr val="000000"/>
                </a:solidFill>
                <a:latin typeface="+mn-lt"/>
                <a:ea typeface="+mn-ea"/>
                <a:cs typeface="+mn-cs"/>
              </a:defRPr>
            </a:lvl4pPr>
            <a:lvl5pPr marL="2057400" indent="-228600" algn="l" rtl="0" eaLnBrk="0" fontAlgn="base" hangingPunct="0">
              <a:lnSpc>
                <a:spcPct val="120000"/>
              </a:lnSpc>
              <a:spcBef>
                <a:spcPct val="0"/>
              </a:spcBef>
              <a:spcAft>
                <a:spcPct val="0"/>
              </a:spcAft>
              <a:buClr>
                <a:schemeClr val="tx1"/>
              </a:buClr>
              <a:buFont typeface="Wingdings" panose="05000000000000000000" pitchFamily="2" charset="2"/>
              <a:buChar char="Ø"/>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marL="0" indent="0">
              <a:lnSpc>
                <a:spcPct val="150000"/>
              </a:lnSpc>
              <a:buNone/>
              <a:defRPr/>
            </a:pPr>
            <a:r>
              <a:rPr lang="en-US" altLang="zh-CN" sz="2400" dirty="0">
                <a:ea typeface="宋体" panose="02010600030101010101" pitchFamily="2" charset="-122"/>
              </a:rPr>
              <a:t>Java</a:t>
            </a:r>
            <a:r>
              <a:rPr lang="zh-CN" altLang="en-US" sz="2400" dirty="0">
                <a:ea typeface="宋体" panose="02010600030101010101" pitchFamily="2" charset="-122"/>
              </a:rPr>
              <a:t>线程池技术</a:t>
            </a:r>
            <a:endParaRPr lang="zh-CN" altLang="en-US" sz="2400" dirty="0">
              <a:ea typeface="宋体" panose="02010600030101010101" pitchFamily="2" charset="-122"/>
            </a:endParaRPr>
          </a:p>
        </p:txBody>
      </p:sp>
      <p:sp>
        <p:nvSpPr>
          <p:cNvPr id="6" name="Rectangle 3"/>
          <p:cNvSpPr txBox="1">
            <a:spLocks noChangeArrowheads="1"/>
          </p:cNvSpPr>
          <p:nvPr/>
        </p:nvSpPr>
        <p:spPr bwMode="auto">
          <a:xfrm>
            <a:off x="6550384" y="1294309"/>
            <a:ext cx="2520280" cy="3967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2075" tIns="46038" rIns="92075" bIns="46038" numCol="1" anchor="t" anchorCtr="0" compatLnSpc="1"/>
          <a:lstStyle>
            <a:lvl1pPr marL="342900" indent="-342900" algn="l" rtl="0" eaLnBrk="0" fontAlgn="base" hangingPunct="0">
              <a:lnSpc>
                <a:spcPct val="120000"/>
              </a:lnSpc>
              <a:spcBef>
                <a:spcPct val="0"/>
              </a:spcBef>
              <a:spcAft>
                <a:spcPct val="0"/>
              </a:spcAft>
              <a:buClr>
                <a:schemeClr val="accent2"/>
              </a:buClr>
              <a:buSzPct val="75000"/>
              <a:buFont typeface="Wingdings" panose="05000000000000000000" pitchFamily="2" charset="2"/>
              <a:buChar char="Ø"/>
              <a:defRPr sz="2800" kern="1200">
                <a:solidFill>
                  <a:srgbClr val="000000"/>
                </a:solidFill>
                <a:latin typeface="+mn-lt"/>
                <a:ea typeface="+mn-ea"/>
                <a:cs typeface="+mn-cs"/>
              </a:defRPr>
            </a:lvl1pPr>
            <a:lvl2pPr marL="742950" indent="-285750" algn="l" rtl="0" eaLnBrk="0" fontAlgn="base" hangingPunct="0">
              <a:lnSpc>
                <a:spcPct val="120000"/>
              </a:lnSpc>
              <a:spcBef>
                <a:spcPct val="0"/>
              </a:spcBef>
              <a:spcAft>
                <a:spcPct val="0"/>
              </a:spcAft>
              <a:buClr>
                <a:schemeClr val="accent6"/>
              </a:buClr>
              <a:buFont typeface="Wingdings" panose="05000000000000000000" pitchFamily="2" charset="2"/>
              <a:buChar char="ü"/>
              <a:defRPr sz="2400" kern="1200">
                <a:solidFill>
                  <a:srgbClr val="000000"/>
                </a:solidFill>
                <a:latin typeface="+mn-lt"/>
                <a:ea typeface="+mn-ea"/>
                <a:cs typeface="+mn-cs"/>
              </a:defRPr>
            </a:lvl2pPr>
            <a:lvl3pPr marL="1143000" indent="-228600" algn="l" rtl="0" eaLnBrk="0" fontAlgn="base" hangingPunct="0">
              <a:lnSpc>
                <a:spcPct val="120000"/>
              </a:lnSpc>
              <a:spcBef>
                <a:spcPct val="0"/>
              </a:spcBef>
              <a:spcAft>
                <a:spcPct val="0"/>
              </a:spcAft>
              <a:buClr>
                <a:schemeClr val="accent6"/>
              </a:buClr>
              <a:buFont typeface="Wingdings" panose="05000000000000000000" pitchFamily="2" charset="2"/>
              <a:buChar char="ü"/>
              <a:defRPr sz="2000" kern="1200">
                <a:solidFill>
                  <a:srgbClr val="000000"/>
                </a:solidFill>
                <a:latin typeface="+mn-lt"/>
                <a:ea typeface="+mn-ea"/>
                <a:cs typeface="+mn-cs"/>
              </a:defRPr>
            </a:lvl3pPr>
            <a:lvl4pPr marL="1600200" indent="-228600" algn="l" rtl="0" eaLnBrk="0" fontAlgn="base" hangingPunct="0">
              <a:lnSpc>
                <a:spcPct val="120000"/>
              </a:lnSpc>
              <a:spcBef>
                <a:spcPct val="0"/>
              </a:spcBef>
              <a:spcAft>
                <a:spcPct val="0"/>
              </a:spcAft>
              <a:buClr>
                <a:schemeClr val="accent2"/>
              </a:buClr>
              <a:buSzPct val="65000"/>
              <a:buFont typeface="Wingdings" panose="05000000000000000000" pitchFamily="2" charset="2"/>
              <a:buChar char="Ø"/>
              <a:defRPr sz="2000" kern="1200">
                <a:solidFill>
                  <a:srgbClr val="000000"/>
                </a:solidFill>
                <a:latin typeface="+mn-lt"/>
                <a:ea typeface="+mn-ea"/>
                <a:cs typeface="+mn-cs"/>
              </a:defRPr>
            </a:lvl4pPr>
            <a:lvl5pPr marL="2057400" indent="-228600" algn="l" rtl="0" eaLnBrk="0" fontAlgn="base" hangingPunct="0">
              <a:lnSpc>
                <a:spcPct val="120000"/>
              </a:lnSpc>
              <a:spcBef>
                <a:spcPct val="0"/>
              </a:spcBef>
              <a:spcAft>
                <a:spcPct val="0"/>
              </a:spcAft>
              <a:buClr>
                <a:schemeClr val="tx1"/>
              </a:buClr>
              <a:buFont typeface="Wingdings" panose="05000000000000000000" pitchFamily="2" charset="2"/>
              <a:buChar char="Ø"/>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marL="0" indent="0">
              <a:lnSpc>
                <a:spcPct val="150000"/>
              </a:lnSpc>
              <a:buNone/>
              <a:defRPr/>
            </a:pPr>
            <a:r>
              <a:rPr lang="zh-CN" altLang="en-US" sz="2400" dirty="0">
                <a:ea typeface="宋体" panose="02010600030101010101" pitchFamily="2" charset="-122"/>
              </a:rPr>
              <a:t>构造线程池</a:t>
            </a:r>
            <a:endParaRPr lang="en-US" altLang="zh-CN" sz="2400" dirty="0">
              <a:ea typeface="宋体" panose="02010600030101010101" pitchFamily="2" charset="-122"/>
            </a:endParaRPr>
          </a:p>
          <a:p>
            <a:pPr marL="0" indent="0">
              <a:lnSpc>
                <a:spcPct val="150000"/>
              </a:lnSpc>
              <a:buNone/>
              <a:defRPr/>
            </a:pPr>
            <a:r>
              <a:rPr lang="zh-CN" altLang="en-US" sz="2400" dirty="0">
                <a:ea typeface="宋体" panose="02010600030101010101" pitchFamily="2" charset="-122"/>
              </a:rPr>
              <a:t>线程池提交任务</a:t>
            </a:r>
            <a:endParaRPr lang="en-US" altLang="zh-CN" sz="2400" dirty="0">
              <a:ea typeface="宋体" panose="02010600030101010101" pitchFamily="2" charset="-122"/>
            </a:endParaRPr>
          </a:p>
          <a:p>
            <a:pPr marL="0" indent="0">
              <a:lnSpc>
                <a:spcPct val="150000"/>
              </a:lnSpc>
              <a:buNone/>
              <a:defRPr/>
            </a:pPr>
            <a:r>
              <a:rPr lang="zh-CN" altLang="en-US" sz="2400" dirty="0">
                <a:ea typeface="宋体" panose="02010600030101010101" pitchFamily="2" charset="-122"/>
              </a:rPr>
              <a:t>线程池容量调整</a:t>
            </a:r>
            <a:endParaRPr lang="en-US" altLang="zh-CN" sz="2400" dirty="0">
              <a:ea typeface="宋体" panose="02010600030101010101" pitchFamily="2" charset="-122"/>
            </a:endParaRPr>
          </a:p>
          <a:p>
            <a:pPr marL="0" indent="0">
              <a:lnSpc>
                <a:spcPct val="150000"/>
              </a:lnSpc>
              <a:buNone/>
              <a:defRPr/>
            </a:pPr>
            <a:r>
              <a:rPr lang="zh-CN" altLang="en-US" sz="2400" dirty="0">
                <a:ea typeface="宋体" panose="02010600030101010101" pitchFamily="2" charset="-122"/>
              </a:rPr>
              <a:t>任务拒绝策略</a:t>
            </a:r>
            <a:endParaRPr lang="en-US" altLang="zh-CN" sz="2400" dirty="0">
              <a:ea typeface="宋体" panose="02010600030101010101" pitchFamily="2" charset="-122"/>
            </a:endParaRPr>
          </a:p>
          <a:p>
            <a:pPr marL="0" indent="0">
              <a:lnSpc>
                <a:spcPct val="150000"/>
              </a:lnSpc>
              <a:buNone/>
              <a:defRPr/>
            </a:pPr>
            <a:r>
              <a:rPr lang="zh-CN" altLang="en-US" sz="2400" dirty="0">
                <a:ea typeface="宋体" panose="02010600030101010101" pitchFamily="2" charset="-122"/>
              </a:rPr>
              <a:t>任务缓存队列</a:t>
            </a:r>
            <a:endParaRPr lang="en-US" altLang="zh-CN" sz="2400" dirty="0">
              <a:ea typeface="宋体" panose="02010600030101010101" pitchFamily="2" charset="-122"/>
            </a:endParaRPr>
          </a:p>
          <a:p>
            <a:pPr marL="0" indent="0">
              <a:lnSpc>
                <a:spcPct val="150000"/>
              </a:lnSpc>
              <a:buNone/>
              <a:defRPr/>
            </a:pPr>
            <a:r>
              <a:rPr lang="zh-CN" altLang="en-US" sz="2400" dirty="0">
                <a:ea typeface="宋体" panose="02010600030101010101" pitchFamily="2" charset="-122"/>
              </a:rPr>
              <a:t>关闭线程池</a:t>
            </a:r>
            <a:endParaRPr lang="en-US" altLang="zh-CN" sz="2400" dirty="0">
              <a:ea typeface="宋体" panose="02010600030101010101" pitchFamily="2" charset="-122"/>
            </a:endParaRPr>
          </a:p>
          <a:p>
            <a:pPr marL="0" indent="0">
              <a:lnSpc>
                <a:spcPct val="150000"/>
              </a:lnSpc>
              <a:buNone/>
              <a:defRPr/>
            </a:pPr>
            <a:r>
              <a:rPr lang="zh-CN" altLang="en-US" sz="2400" dirty="0">
                <a:solidFill>
                  <a:srgbClr val="FF0000"/>
                </a:solidFill>
                <a:ea typeface="宋体" panose="02010600030101010101" pitchFamily="2" charset="-122"/>
              </a:rPr>
              <a:t>编程案例</a:t>
            </a:r>
            <a:endParaRPr lang="en-US" altLang="zh-CN" sz="2400" dirty="0">
              <a:solidFill>
                <a:srgbClr val="FF0000"/>
              </a:solidFill>
              <a:ea typeface="宋体" panose="02010600030101010101" pitchFamily="2" charset="-122"/>
            </a:endParaRPr>
          </a:p>
          <a:p>
            <a:pPr marL="0" indent="0">
              <a:lnSpc>
                <a:spcPct val="150000"/>
              </a:lnSpc>
              <a:buNone/>
              <a:defRPr/>
            </a:pPr>
            <a:endParaRPr lang="en-US" altLang="zh-CN" sz="2400" dirty="0">
              <a:ea typeface="宋体" panose="02010600030101010101" pitchFamily="2" charset="-122"/>
            </a:endParaRPr>
          </a:p>
          <a:p>
            <a:pPr marL="0" indent="0">
              <a:lnSpc>
                <a:spcPct val="150000"/>
              </a:lnSpc>
              <a:buNone/>
              <a:defRPr/>
            </a:pPr>
            <a:endParaRPr lang="en-US" altLang="zh-CN" sz="2400" dirty="0">
              <a:ea typeface="宋体" panose="02010600030101010101" pitchFamily="2" charset="-122"/>
            </a:endParaRPr>
          </a:p>
          <a:p>
            <a:pPr marL="0" indent="0">
              <a:lnSpc>
                <a:spcPct val="150000"/>
              </a:lnSpc>
              <a:buNone/>
              <a:defRPr/>
            </a:pPr>
            <a:endParaRPr lang="zh-CN" altLang="en-US" sz="2400" dirty="0">
              <a:ea typeface="宋体" panose="02010600030101010101" pitchFamily="2" charset="-122"/>
            </a:endParaRPr>
          </a:p>
        </p:txBody>
      </p:sp>
      <p:sp>
        <p:nvSpPr>
          <p:cNvPr id="2" name="左大括号 1"/>
          <p:cNvSpPr/>
          <p:nvPr/>
        </p:nvSpPr>
        <p:spPr bwMode="auto">
          <a:xfrm>
            <a:off x="6120160" y="1484784"/>
            <a:ext cx="360064" cy="3693388"/>
          </a:xfrm>
          <a:prstGeom prst="leftBrace">
            <a:avLst>
              <a:gd name="adj1" fmla="val 59127"/>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Times New Roman" panose="0202060305040502030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endParaRPr lang="zh-CN" altLang="en-US"/>
          </a:p>
        </p:txBody>
      </p:sp>
      <p:sp>
        <p:nvSpPr>
          <p:cNvPr id="4" name="内容占位符 3"/>
          <p:cNvSpPr>
            <a:spLocks noGrp="1"/>
          </p:cNvSpPr>
          <p:nvPr>
            <p:ph idx="1"/>
          </p:nvPr>
        </p:nvSpPr>
        <p:spPr>
          <a:xfrm>
            <a:off x="395605" y="2157730"/>
            <a:ext cx="8670290" cy="4249420"/>
          </a:xfrm>
        </p:spPr>
        <p:txBody>
          <a:bodyPr/>
          <a:p>
            <a:pPr marL="0" indent="0">
              <a:buNone/>
            </a:pPr>
            <a:r>
              <a:rPr lang="en-US" altLang="zh-CN">
                <a:solidFill>
                  <a:srgbClr val="FF0000"/>
                </a:solidFill>
              </a:rPr>
              <a:t>package chapter09. PoolDemo;</a:t>
            </a:r>
            <a:endParaRPr lang="en-US" altLang="zh-CN">
              <a:solidFill>
                <a:srgbClr val="FF0000"/>
              </a:solidFill>
            </a:endParaRPr>
          </a:p>
          <a:p>
            <a:pPr marL="0" indent="0">
              <a:buNone/>
            </a:pPr>
            <a:r>
              <a:rPr lang="en-US" altLang="zh-CN"/>
              <a:t>import java. util.concurrent.ThreadPoolExecutor;</a:t>
            </a:r>
            <a:endParaRPr lang="en-US" altLang="zh-CN"/>
          </a:p>
          <a:p>
            <a:pPr marL="0" indent="0">
              <a:buNone/>
            </a:pPr>
            <a:r>
              <a:rPr lang="en-US" altLang="zh-CN"/>
              <a:t>import java. util. concurrent. TimeUnit;</a:t>
            </a:r>
            <a:endParaRPr lang="en-US" altLang="zh-CN"/>
          </a:p>
          <a:p>
            <a:pPr marL="0" indent="0">
              <a:buNone/>
            </a:pPr>
            <a:r>
              <a:rPr lang="en-US" altLang="zh-CN"/>
              <a:t>import java. util. Random;</a:t>
            </a:r>
            <a:endParaRPr lang="en-US" altLang="zh-CN"/>
          </a:p>
          <a:p>
            <a:pPr marL="0" indent="0">
              <a:buNone/>
            </a:pPr>
            <a:r>
              <a:rPr lang="en-US" altLang="zh-CN"/>
              <a:t>import java. util. concurrent. ArrayBlockingQueue;</a:t>
            </a:r>
            <a:endParaRPr lang="en-US" altLang="zh-CN"/>
          </a:p>
          <a:p>
            <a:pPr marL="0" indent="0">
              <a:buNone/>
            </a:pPr>
            <a:r>
              <a:rPr lang="en-US" altLang="zh-CN"/>
              <a:t>import java. util. concurrent. Future;</a:t>
            </a:r>
            <a:endParaRPr lang="en-US" altLang="zh-CN"/>
          </a:p>
          <a:p>
            <a:pPr marL="0" indent="0">
              <a:buNone/>
            </a:pPr>
            <a:r>
              <a:rPr lang="en-US" altLang="zh-CN"/>
              <a:t>import java. util, concurrent. Callable;</a:t>
            </a:r>
            <a:endParaRPr lang="en-US" altLang="zh-CN"/>
          </a:p>
          <a:p>
            <a:pPr marL="0" indent="0">
              <a:buNone/>
            </a:pPr>
            <a:r>
              <a:rPr lang="en-US" altLang="zh-CN"/>
              <a:t>import java, util. concurrent. ExecutionException;</a:t>
            </a:r>
            <a:endParaRPr lang="en-US" altLang="zh-CN"/>
          </a:p>
        </p:txBody>
      </p:sp>
      <p:sp>
        <p:nvSpPr>
          <p:cNvPr id="2" name="灯片编号占位符 1"/>
          <p:cNvSpPr>
            <a:spLocks noGrp="1"/>
          </p:cNvSpPr>
          <p:nvPr>
            <p:ph type="sldNum" sz="quarter" idx="10"/>
          </p:nvPr>
        </p:nvSpPr>
        <p:spPr/>
        <p:txBody>
          <a:bodyPr/>
          <a:p>
            <a:pPr>
              <a:defRPr/>
            </a:pPr>
            <a:fld id="{F21EAFCD-E714-DE48-8653-4F05E26390FE}" type="slidenum">
              <a:rPr lang="zh-CN" altLang="en-GB"/>
            </a:fld>
            <a:endParaRPr lang="en-GB" altLang="zh-CN"/>
          </a:p>
        </p:txBody>
      </p:sp>
      <p:sp>
        <p:nvSpPr>
          <p:cNvPr id="5" name="标题 1"/>
          <p:cNvSpPr>
            <a:spLocks noGrp="1"/>
          </p:cNvSpPr>
          <p:nvPr/>
        </p:nvSpPr>
        <p:spPr>
          <a:xfrm>
            <a:off x="558801" y="205051"/>
            <a:ext cx="8534400" cy="858837"/>
          </a:xfrm>
          <a:prstGeom prst="rect">
            <a:avLst/>
          </a:prstGeom>
          <a:noFill/>
          <a:ln>
            <a:noFill/>
          </a:ln>
          <a:effectLst/>
        </p:spPr>
        <p:txBody>
          <a:bodyPr vert="horz" wrap="square" lIns="92075" tIns="46038" rIns="92075" bIns="46038" numCol="1" anchor="b" anchorCtr="0" compatLnSpc="1"/>
          <a:lstStyle>
            <a:lvl1pPr algn="ctr" rtl="0" eaLnBrk="0" fontAlgn="base" hangingPunct="0">
              <a:spcBef>
                <a:spcPct val="0"/>
              </a:spcBef>
              <a:spcAft>
                <a:spcPct val="0"/>
              </a:spcAft>
              <a:defRPr sz="3600" b="1" kern="1200">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黑体" panose="02010609060101010101" charset="-122"/>
                <a:ea typeface="黑体" panose="02010609060101010101" charset="-122"/>
              </a:defRPr>
            </a:lvl2pPr>
            <a:lvl3pPr algn="ctr" rtl="0" eaLnBrk="0" fontAlgn="base" hangingPunct="0">
              <a:spcBef>
                <a:spcPct val="0"/>
              </a:spcBef>
              <a:spcAft>
                <a:spcPct val="0"/>
              </a:spcAft>
              <a:defRPr sz="3600" b="1">
                <a:solidFill>
                  <a:schemeClr val="bg1"/>
                </a:solidFill>
                <a:latin typeface="黑体" panose="02010609060101010101" charset="-122"/>
                <a:ea typeface="黑体" panose="02010609060101010101" charset="-122"/>
              </a:defRPr>
            </a:lvl3pPr>
            <a:lvl4pPr algn="ctr" rtl="0" eaLnBrk="0" fontAlgn="base" hangingPunct="0">
              <a:spcBef>
                <a:spcPct val="0"/>
              </a:spcBef>
              <a:spcAft>
                <a:spcPct val="0"/>
              </a:spcAft>
              <a:defRPr sz="3600" b="1">
                <a:solidFill>
                  <a:schemeClr val="bg1"/>
                </a:solidFill>
                <a:latin typeface="黑体" panose="02010609060101010101" charset="-122"/>
                <a:ea typeface="黑体" panose="02010609060101010101" charset="-122"/>
              </a:defRPr>
            </a:lvl4pPr>
            <a:lvl5pPr algn="ctr" rtl="0" eaLnBrk="0" fontAlgn="base" hangingPunct="0">
              <a:spcBef>
                <a:spcPct val="0"/>
              </a:spcBef>
              <a:spcAft>
                <a:spcPct val="0"/>
              </a:spcAft>
              <a:defRPr sz="3600" b="1">
                <a:solidFill>
                  <a:schemeClr val="bg1"/>
                </a:solidFill>
                <a:latin typeface="黑体" panose="02010609060101010101" charset="-122"/>
                <a:ea typeface="黑体" panose="02010609060101010101" charset="-122"/>
              </a:defRPr>
            </a:lvl5pPr>
            <a:lvl6pPr marL="457200" algn="ctr" rtl="0" eaLnBrk="0" fontAlgn="base" hangingPunct="0">
              <a:spcBef>
                <a:spcPct val="0"/>
              </a:spcBef>
              <a:spcAft>
                <a:spcPct val="0"/>
              </a:spcAft>
              <a:defRPr sz="3600" b="1">
                <a:solidFill>
                  <a:schemeClr val="bg1"/>
                </a:solidFill>
                <a:latin typeface="黑体" panose="02010609060101010101" charset="-122"/>
                <a:ea typeface="黑体" panose="02010609060101010101" charset="-122"/>
              </a:defRPr>
            </a:lvl6pPr>
            <a:lvl7pPr marL="914400" algn="ctr" rtl="0" eaLnBrk="0" fontAlgn="base" hangingPunct="0">
              <a:spcBef>
                <a:spcPct val="0"/>
              </a:spcBef>
              <a:spcAft>
                <a:spcPct val="0"/>
              </a:spcAft>
              <a:defRPr sz="3600" b="1">
                <a:solidFill>
                  <a:schemeClr val="bg1"/>
                </a:solidFill>
                <a:latin typeface="黑体" panose="02010609060101010101" charset="-122"/>
                <a:ea typeface="黑体" panose="02010609060101010101" charset="-122"/>
              </a:defRPr>
            </a:lvl7pPr>
            <a:lvl8pPr marL="1371600" algn="ctr" rtl="0" eaLnBrk="0" fontAlgn="base" hangingPunct="0">
              <a:spcBef>
                <a:spcPct val="0"/>
              </a:spcBef>
              <a:spcAft>
                <a:spcPct val="0"/>
              </a:spcAft>
              <a:defRPr sz="3600" b="1">
                <a:solidFill>
                  <a:schemeClr val="bg1"/>
                </a:solidFill>
                <a:latin typeface="黑体" panose="02010609060101010101" charset="-122"/>
                <a:ea typeface="黑体" panose="02010609060101010101" charset="-122"/>
              </a:defRPr>
            </a:lvl8pPr>
            <a:lvl9pPr marL="1828800" algn="ctr" rtl="0" eaLnBrk="0" fontAlgn="base" hangingPunct="0">
              <a:spcBef>
                <a:spcPct val="0"/>
              </a:spcBef>
              <a:spcAft>
                <a:spcPct val="0"/>
              </a:spcAft>
              <a:defRPr sz="3600" b="1">
                <a:solidFill>
                  <a:schemeClr val="bg1"/>
                </a:solidFill>
                <a:latin typeface="黑体" panose="02010609060101010101" charset="-122"/>
                <a:ea typeface="黑体" panose="02010609060101010101" charset="-122"/>
              </a:defRPr>
            </a:lvl9pPr>
          </a:lstStyle>
          <a:p>
            <a:pPr>
              <a:defRPr/>
            </a:pPr>
            <a:r>
              <a:rPr kumimoji="1" lang="en-US" altLang="zh-CN" dirty="0"/>
              <a:t>Java</a:t>
            </a:r>
            <a:r>
              <a:rPr kumimoji="1" lang="zh-CN" altLang="en-US" dirty="0"/>
              <a:t>线程池编程案例</a:t>
            </a:r>
            <a:endParaRPr kumimoji="1" lang="zh-CN" altLang="en-US" dirty="0"/>
          </a:p>
        </p:txBody>
      </p:sp>
      <p:sp>
        <p:nvSpPr>
          <p:cNvPr id="6" name="内容占位符 2"/>
          <p:cNvSpPr>
            <a:spLocks noGrp="1"/>
          </p:cNvSpPr>
          <p:nvPr/>
        </p:nvSpPr>
        <p:spPr>
          <a:xfrm>
            <a:off x="591113" y="1052812"/>
            <a:ext cx="8168455" cy="858837"/>
          </a:xfrm>
          <a:prstGeom prst="rect">
            <a:avLst/>
          </a:prstGeom>
          <a:noFill/>
          <a:ln>
            <a:noFill/>
          </a:ln>
          <a:effectLst/>
        </p:spPr>
        <p:txBody>
          <a:bodyPr vert="horz" wrap="square" lIns="92075" tIns="46038" rIns="92075" bIns="46038" numCol="1" anchor="t" anchorCtr="0" compatLnSpc="1"/>
          <a:lstStyle>
            <a:lvl1pPr marL="342900" indent="-342900" algn="l" rtl="0" eaLnBrk="0" fontAlgn="base" hangingPunct="0">
              <a:lnSpc>
                <a:spcPct val="120000"/>
              </a:lnSpc>
              <a:spcBef>
                <a:spcPct val="0"/>
              </a:spcBef>
              <a:spcAft>
                <a:spcPct val="0"/>
              </a:spcAft>
              <a:buClr>
                <a:schemeClr val="accent2"/>
              </a:buClr>
              <a:buSzPct val="75000"/>
              <a:buFont typeface="Wingdings" panose="05000000000000000000" pitchFamily="2" charset="2"/>
              <a:buChar char="Ø"/>
              <a:defRPr sz="2800" kern="1200">
                <a:solidFill>
                  <a:srgbClr val="000000"/>
                </a:solidFill>
                <a:latin typeface="+mn-lt"/>
                <a:ea typeface="+mn-ea"/>
                <a:cs typeface="+mn-cs"/>
              </a:defRPr>
            </a:lvl1pPr>
            <a:lvl2pPr marL="742950" indent="-285750" algn="l" rtl="0" eaLnBrk="0" fontAlgn="base" hangingPunct="0">
              <a:lnSpc>
                <a:spcPct val="120000"/>
              </a:lnSpc>
              <a:spcBef>
                <a:spcPct val="0"/>
              </a:spcBef>
              <a:spcAft>
                <a:spcPct val="0"/>
              </a:spcAft>
              <a:buClr>
                <a:schemeClr val="accent6"/>
              </a:buClr>
              <a:buFont typeface="Wingdings" panose="05000000000000000000" pitchFamily="2" charset="2"/>
              <a:buChar char="ü"/>
              <a:defRPr sz="2400" kern="1200">
                <a:solidFill>
                  <a:srgbClr val="000000"/>
                </a:solidFill>
                <a:latin typeface="+mn-lt"/>
                <a:ea typeface="+mn-ea"/>
                <a:cs typeface="+mn-cs"/>
              </a:defRPr>
            </a:lvl2pPr>
            <a:lvl3pPr marL="1143000" indent="-228600" algn="l" rtl="0" eaLnBrk="0" fontAlgn="base" hangingPunct="0">
              <a:lnSpc>
                <a:spcPct val="120000"/>
              </a:lnSpc>
              <a:spcBef>
                <a:spcPct val="0"/>
              </a:spcBef>
              <a:spcAft>
                <a:spcPct val="0"/>
              </a:spcAft>
              <a:buClr>
                <a:schemeClr val="accent6"/>
              </a:buClr>
              <a:buFont typeface="Wingdings" panose="05000000000000000000" pitchFamily="2" charset="2"/>
              <a:buChar char="ü"/>
              <a:defRPr sz="2000" kern="1200">
                <a:solidFill>
                  <a:srgbClr val="000000"/>
                </a:solidFill>
                <a:latin typeface="+mn-lt"/>
                <a:ea typeface="+mn-ea"/>
                <a:cs typeface="+mn-cs"/>
              </a:defRPr>
            </a:lvl3pPr>
            <a:lvl4pPr marL="1600200" indent="-228600" algn="l" rtl="0" eaLnBrk="0" fontAlgn="base" hangingPunct="0">
              <a:lnSpc>
                <a:spcPct val="120000"/>
              </a:lnSpc>
              <a:spcBef>
                <a:spcPct val="0"/>
              </a:spcBef>
              <a:spcAft>
                <a:spcPct val="0"/>
              </a:spcAft>
              <a:buClr>
                <a:schemeClr val="accent2"/>
              </a:buClr>
              <a:buSzPct val="65000"/>
              <a:buFont typeface="Wingdings" panose="05000000000000000000" pitchFamily="2" charset="2"/>
              <a:buChar char="Ø"/>
              <a:defRPr sz="2000" kern="1200">
                <a:solidFill>
                  <a:srgbClr val="000000"/>
                </a:solidFill>
                <a:latin typeface="+mn-lt"/>
                <a:ea typeface="+mn-ea"/>
                <a:cs typeface="+mn-cs"/>
              </a:defRPr>
            </a:lvl4pPr>
            <a:lvl5pPr marL="2057400" indent="-228600" algn="l" rtl="0" eaLnBrk="0" fontAlgn="base" hangingPunct="0">
              <a:lnSpc>
                <a:spcPct val="120000"/>
              </a:lnSpc>
              <a:spcBef>
                <a:spcPct val="0"/>
              </a:spcBef>
              <a:spcAft>
                <a:spcPct val="0"/>
              </a:spcAft>
              <a:buClr>
                <a:schemeClr val="tx1"/>
              </a:buClr>
              <a:buFont typeface="Wingdings" panose="05000000000000000000" pitchFamily="2" charset="2"/>
              <a:buChar char="Ø"/>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marL="357505">
              <a:buFont typeface="Wingdings" panose="05000000000000000000" pitchFamily="2" charset="2"/>
              <a:buChar char="Ø"/>
              <a:defRPr/>
            </a:pPr>
            <a:r>
              <a:rPr lang="zh-CN" altLang="en-US" sz="2000" kern="100" dirty="0">
                <a:effectLst/>
                <a:latin typeface="Calibri" panose="020F0502020204030204" pitchFamily="34" charset="0"/>
                <a:ea typeface="宋体" panose="02010600030101010101" pitchFamily="2" charset="-122"/>
                <a:cs typeface="Times New Roman" panose="02020603050405020304" charset="0"/>
              </a:rPr>
              <a:t>在下面的线程池案例中，</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拟用多线程计算</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1</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加到</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1000</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的总和。程序划分为</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10</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个子任务，每个子任务计算</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100</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个数的和，然后主线程把各个子任务</a:t>
            </a:r>
            <a:r>
              <a:rPr lang="zh-CN" altLang="en-US" sz="2000" kern="100" dirty="0">
                <a:effectLst/>
                <a:latin typeface="Calibri" panose="020F0502020204030204" pitchFamily="34" charset="0"/>
                <a:ea typeface="宋体" panose="02010600030101010101" pitchFamily="2" charset="-122"/>
                <a:cs typeface="Times New Roman" panose="02020603050405020304" charset="0"/>
              </a:rPr>
              <a:t>的和</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做加总</a:t>
            </a:r>
            <a:r>
              <a:rPr lang="zh-CN" altLang="en-US" sz="2000" kern="100" dirty="0">
                <a:effectLst/>
                <a:latin typeface="Calibri" panose="020F0502020204030204" pitchFamily="34" charset="0"/>
                <a:ea typeface="宋体" panose="02010600030101010101" pitchFamily="2" charset="-122"/>
                <a:cs typeface="Times New Roman" panose="02020603050405020304" charset="0"/>
              </a:rPr>
              <a:t>：</a:t>
            </a:r>
            <a:endParaRPr kumimoji="1"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Java</a:t>
            </a:r>
            <a:r>
              <a:rPr kumimoji="1" lang="zh-CN" altLang="en-US" dirty="0"/>
              <a:t>线程池编程案例</a:t>
            </a:r>
            <a:endParaRPr kumimoji="1" lang="zh-CN" altLang="en-US"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
        <p:nvSpPr>
          <p:cNvPr id="5" name="文本框 4"/>
          <p:cNvSpPr txBox="1"/>
          <p:nvPr/>
        </p:nvSpPr>
        <p:spPr>
          <a:xfrm>
            <a:off x="629920" y="1483995"/>
            <a:ext cx="8138795" cy="4918075"/>
          </a:xfrm>
          <a:prstGeom prst="rect">
            <a:avLst/>
          </a:prstGeom>
          <a:noFill/>
          <a:ln>
            <a:solidFill>
              <a:srgbClr val="000000"/>
            </a:solidFill>
          </a:ln>
        </p:spPr>
        <p:txBody>
          <a:bodyPr wrap="square" rtlCol="0">
            <a:noAutofit/>
          </a:bodyPr>
          <a:lstStyle/>
          <a:p>
            <a:pPr marL="52705" indent="-52705" algn="just"/>
            <a:r>
              <a:rPr lang="en-US" altLang="zh-CN" sz="20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public class </a:t>
            </a:r>
            <a:r>
              <a:rPr lang="en-US" altLang="zh-CN" sz="20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ThreadPoolFuture</a:t>
            </a:r>
            <a:r>
              <a:rPr lang="en-US" altLang="zh-CN" sz="20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endParaRPr lang="zh-CN" altLang="zh-CN" sz="20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lvl="1" algn="just"/>
            <a:r>
              <a:rPr lang="en-US" altLang="zh-CN" sz="20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final static int </a:t>
            </a:r>
            <a:r>
              <a:rPr lang="en-US" altLang="zh-CN" sz="20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coreSize</a:t>
            </a:r>
            <a:r>
              <a:rPr lang="en-US" altLang="zh-CN" sz="20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=2; //</a:t>
            </a:r>
            <a:r>
              <a:rPr lang="zh-CN" altLang="zh-CN" sz="20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核心线程数量</a:t>
            </a:r>
            <a:endParaRPr lang="zh-CN" altLang="zh-CN" sz="20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lvl="1" algn="just"/>
            <a:r>
              <a:rPr lang="en-US" altLang="zh-CN" sz="20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final static int </a:t>
            </a:r>
            <a:r>
              <a:rPr lang="en-US" altLang="zh-CN" sz="20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maxSize</a:t>
            </a:r>
            <a:r>
              <a:rPr lang="en-US" altLang="zh-CN" sz="20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=5; //</a:t>
            </a:r>
            <a:r>
              <a:rPr lang="zh-CN" altLang="zh-CN" sz="20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最大线程数量</a:t>
            </a:r>
            <a:endParaRPr lang="zh-CN" altLang="zh-CN" sz="20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lvl="1" algn="just"/>
            <a:r>
              <a:rPr lang="en-US" altLang="zh-CN" sz="20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final static int </a:t>
            </a:r>
            <a:r>
              <a:rPr lang="en-US" altLang="zh-CN" sz="20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taskNum</a:t>
            </a:r>
            <a:r>
              <a:rPr lang="en-US" altLang="zh-CN" sz="20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=10; //</a:t>
            </a:r>
            <a:r>
              <a:rPr lang="zh-CN" altLang="zh-CN" sz="20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任务数</a:t>
            </a:r>
            <a:endParaRPr lang="zh-CN" altLang="zh-CN" sz="20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lvl="1" algn="just"/>
            <a:r>
              <a:rPr lang="en-US" altLang="zh-CN" sz="20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public static void main(String[] </a:t>
            </a:r>
            <a:r>
              <a:rPr lang="en-US" altLang="zh-CN" sz="20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args</a:t>
            </a:r>
            <a:r>
              <a:rPr lang="en-US" altLang="zh-CN" sz="20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endParaRPr lang="zh-CN" altLang="zh-CN" sz="20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805180" lvl="1" algn="just"/>
            <a:r>
              <a:rPr lang="en-US" altLang="zh-CN" sz="2000" kern="100" dirty="0" err="1">
                <a:solidFill>
                  <a:srgbClr val="FF0000"/>
                </a:solidFill>
                <a:effectLst/>
                <a:latin typeface="Calibri" panose="020F0502020204030204" pitchFamily="34" charset="0"/>
                <a:ea typeface="宋体" panose="02010600030101010101" pitchFamily="2" charset="-122"/>
                <a:cs typeface="Times New Roman" panose="02020603050405020304" charset="0"/>
              </a:rPr>
              <a:t>ThreadPoolExecutor</a:t>
            </a:r>
            <a:r>
              <a:rPr lang="en-US" altLang="zh-CN" sz="2000" kern="100" dirty="0">
                <a:solidFill>
                  <a:srgbClr val="FF0000"/>
                </a:solidFill>
                <a:effectLst/>
                <a:latin typeface="Calibri" panose="020F0502020204030204" pitchFamily="34" charset="0"/>
                <a:ea typeface="宋体" panose="02010600030101010101" pitchFamily="2" charset="-122"/>
                <a:cs typeface="Times New Roman" panose="02020603050405020304" charset="0"/>
              </a:rPr>
              <a:t> executor = new </a:t>
            </a:r>
            <a:r>
              <a:rPr lang="en-US" altLang="zh-CN" sz="2000" kern="100" dirty="0" err="1">
                <a:solidFill>
                  <a:srgbClr val="FF0000"/>
                </a:solidFill>
                <a:effectLst/>
                <a:latin typeface="Calibri" panose="020F0502020204030204" pitchFamily="34" charset="0"/>
                <a:ea typeface="宋体" panose="02010600030101010101" pitchFamily="2" charset="-122"/>
                <a:cs typeface="Times New Roman" panose="02020603050405020304" charset="0"/>
              </a:rPr>
              <a:t>ThreadPoolExecutor</a:t>
            </a:r>
            <a:r>
              <a:rPr lang="en-US" altLang="zh-CN" sz="20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a:t>
            </a:r>
            <a:r>
              <a:rPr lang="en-US" altLang="zh-CN" sz="20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coreSize</a:t>
            </a:r>
            <a:r>
              <a:rPr lang="en-US" altLang="zh-CN" sz="20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r>
              <a:rPr lang="en-US" altLang="zh-CN" sz="20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maxSize</a:t>
            </a:r>
            <a:r>
              <a:rPr lang="en-US" altLang="zh-CN" sz="20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a:t>
            </a:r>
            <a:r>
              <a:rPr lang="zh-CN" altLang="en-US" sz="20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endParaRPr lang="en-US" altLang="zh-CN" sz="20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805180" lvl="1" indent="357505" algn="just"/>
            <a:r>
              <a:rPr lang="en-US" altLang="zh-CN" sz="20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200, </a:t>
            </a:r>
            <a:r>
              <a:rPr lang="en-US" altLang="zh-CN" sz="20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TimeUnit.MILLISECONDS</a:t>
            </a:r>
            <a:r>
              <a:rPr lang="en-US" altLang="zh-CN" sz="20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new </a:t>
            </a:r>
            <a:r>
              <a:rPr lang="en-US" altLang="zh-CN" sz="20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ArrayBlockingQueue</a:t>
            </a:r>
            <a:r>
              <a:rPr lang="en-US" altLang="zh-CN" sz="20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&lt;Runnable&gt;(5));</a:t>
            </a:r>
            <a:endParaRPr lang="zh-CN" altLang="zh-CN" sz="20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805180" lvl="1" algn="just"/>
            <a:r>
              <a:rPr lang="en-US" altLang="zh-CN" sz="2000" kern="100" dirty="0">
                <a:solidFill>
                  <a:srgbClr val="FF0000"/>
                </a:solidFill>
                <a:effectLst/>
                <a:latin typeface="Calibri" panose="020F0502020204030204" pitchFamily="34" charset="0"/>
                <a:ea typeface="宋体" panose="02010600030101010101" pitchFamily="2" charset="-122"/>
                <a:cs typeface="Times New Roman" panose="02020603050405020304" charset="0"/>
              </a:rPr>
              <a:t>Future&lt;Integer&gt;[] </a:t>
            </a:r>
            <a:r>
              <a:rPr lang="en-US" altLang="zh-CN" sz="20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results = new Future[</a:t>
            </a:r>
            <a:r>
              <a:rPr lang="en-US" altLang="zh-CN" sz="20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taskNum</a:t>
            </a:r>
            <a:r>
              <a:rPr lang="en-US" altLang="zh-CN" sz="20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a:t>
            </a:r>
            <a:endParaRPr lang="zh-CN" altLang="zh-CN" sz="20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805180" lvl="1" algn="just"/>
            <a:r>
              <a:rPr lang="en-US" altLang="zh-CN" sz="20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int </a:t>
            </a:r>
            <a:r>
              <a:rPr lang="en-US" altLang="zh-CN" sz="20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finalResult</a:t>
            </a:r>
            <a:r>
              <a:rPr lang="en-US" altLang="zh-CN" sz="20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=0; </a:t>
            </a:r>
            <a:endParaRPr lang="zh-CN" altLang="zh-CN" sz="20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805180" lvl="1" algn="just"/>
            <a:r>
              <a:rPr lang="en-US" altLang="zh-CN" sz="20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for (int </a:t>
            </a:r>
            <a:r>
              <a:rPr lang="en-US" altLang="zh-CN" sz="20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i</a:t>
            </a:r>
            <a:r>
              <a:rPr lang="en-US" altLang="zh-CN" sz="20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 0; </a:t>
            </a:r>
            <a:r>
              <a:rPr lang="en-US" altLang="zh-CN" sz="20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i</a:t>
            </a:r>
            <a:r>
              <a:rPr lang="en-US" altLang="zh-CN" sz="20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&lt; </a:t>
            </a:r>
            <a:r>
              <a:rPr lang="en-US" altLang="zh-CN" sz="20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taskNum</a:t>
            </a:r>
            <a:r>
              <a:rPr lang="en-US" altLang="zh-CN" sz="20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r>
              <a:rPr lang="en-US" altLang="zh-CN" sz="20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i</a:t>
            </a:r>
            <a:r>
              <a:rPr lang="en-US" altLang="zh-CN" sz="20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endParaRPr lang="zh-CN" altLang="zh-CN" sz="20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1262380" lvl="2" algn="just"/>
            <a:r>
              <a:rPr lang="en-US" altLang="zh-CN" sz="20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SomeTask</a:t>
            </a:r>
            <a:r>
              <a:rPr lang="en-US" altLang="zh-CN" sz="20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task = new </a:t>
            </a:r>
            <a:r>
              <a:rPr lang="en-US" altLang="zh-CN" sz="20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SomeTask</a:t>
            </a:r>
            <a:r>
              <a:rPr lang="en-US" altLang="zh-CN" sz="20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a:t>
            </a:r>
            <a:r>
              <a:rPr lang="en-US" altLang="zh-CN" sz="20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i,i</a:t>
            </a:r>
            <a:r>
              <a:rPr lang="en-US" altLang="zh-CN" sz="20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*100+1,i*100+100,executor);</a:t>
            </a:r>
            <a:endParaRPr lang="zh-CN" altLang="zh-CN" sz="20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marL="1262380" lvl="2" algn="just"/>
            <a:r>
              <a:rPr lang="en-US" altLang="zh-CN" sz="2000" kern="100" dirty="0">
                <a:solidFill>
                  <a:srgbClr val="FF0000"/>
                </a:solidFill>
                <a:effectLst/>
                <a:latin typeface="Calibri" panose="020F0502020204030204" pitchFamily="34" charset="0"/>
                <a:ea typeface="宋体" panose="02010600030101010101" pitchFamily="2" charset="-122"/>
                <a:cs typeface="Times New Roman" panose="02020603050405020304" charset="0"/>
              </a:rPr>
              <a:t>results[</a:t>
            </a:r>
            <a:r>
              <a:rPr lang="en-US" altLang="zh-CN" sz="2000" kern="100" dirty="0" err="1">
                <a:solidFill>
                  <a:srgbClr val="FF0000"/>
                </a:solidFill>
                <a:effectLst/>
                <a:latin typeface="Calibri" panose="020F0502020204030204" pitchFamily="34" charset="0"/>
                <a:ea typeface="宋体" panose="02010600030101010101" pitchFamily="2" charset="-122"/>
                <a:cs typeface="Times New Roman" panose="02020603050405020304" charset="0"/>
              </a:rPr>
              <a:t>i</a:t>
            </a:r>
            <a:r>
              <a:rPr lang="en-US" altLang="zh-CN" sz="2000" kern="100" dirty="0">
                <a:solidFill>
                  <a:srgbClr val="FF0000"/>
                </a:solidFill>
                <a:effectLst/>
                <a:latin typeface="Calibri" panose="020F0502020204030204" pitchFamily="34" charset="0"/>
                <a:ea typeface="宋体" panose="02010600030101010101" pitchFamily="2" charset="-122"/>
                <a:cs typeface="Times New Roman" panose="02020603050405020304" charset="0"/>
              </a:rPr>
              <a:t>] = </a:t>
            </a:r>
            <a:r>
              <a:rPr lang="en-US" altLang="zh-CN" sz="2000" kern="100" dirty="0" err="1">
                <a:solidFill>
                  <a:srgbClr val="FF0000"/>
                </a:solidFill>
                <a:effectLst/>
                <a:latin typeface="Calibri" panose="020F0502020204030204" pitchFamily="34" charset="0"/>
                <a:ea typeface="宋体" panose="02010600030101010101" pitchFamily="2" charset="-122"/>
                <a:cs typeface="Times New Roman" panose="02020603050405020304" charset="0"/>
              </a:rPr>
              <a:t>executor.submit</a:t>
            </a:r>
            <a:r>
              <a:rPr lang="en-US" altLang="zh-CN" sz="2000" kern="100" dirty="0">
                <a:solidFill>
                  <a:srgbClr val="FF0000"/>
                </a:solidFill>
                <a:effectLst/>
                <a:latin typeface="Calibri" panose="020F0502020204030204" pitchFamily="34" charset="0"/>
                <a:ea typeface="宋体" panose="02010600030101010101" pitchFamily="2" charset="-122"/>
                <a:cs typeface="Times New Roman" panose="02020603050405020304" charset="0"/>
              </a:rPr>
              <a:t>(task);</a:t>
            </a:r>
            <a:endParaRPr lang="zh-CN" altLang="zh-CN" sz="2000" kern="100" dirty="0">
              <a:solidFill>
                <a:srgbClr val="FF0000"/>
              </a:solidFill>
              <a:effectLst/>
              <a:latin typeface="Calibri" panose="020F0502020204030204" pitchFamily="34" charset="0"/>
              <a:ea typeface="宋体" panose="02010600030101010101" pitchFamily="2" charset="-122"/>
              <a:cs typeface="Times New Roman" panose="02020603050405020304" charset="0"/>
            </a:endParaRPr>
          </a:p>
          <a:p>
            <a:pPr marL="805180" lvl="1" algn="just"/>
            <a:r>
              <a:rPr lang="en-US" altLang="zh-CN" sz="20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a:t>
            </a:r>
            <a:r>
              <a:rPr lang="en-US" altLang="zh-CN" sz="2000" kern="100" dirty="0">
                <a:solidFill>
                  <a:srgbClr val="FF0000"/>
                </a:solidFill>
                <a:effectLst/>
                <a:latin typeface="Calibri" panose="020F0502020204030204" pitchFamily="34" charset="0"/>
                <a:ea typeface="宋体" panose="02010600030101010101" pitchFamily="2" charset="-122"/>
                <a:cs typeface="Times New Roman" panose="02020603050405020304" charset="0"/>
              </a:rPr>
              <a:t>//</a:t>
            </a:r>
            <a:r>
              <a:rPr lang="zh-CN" altLang="zh-CN" sz="2000" kern="100" dirty="0">
                <a:solidFill>
                  <a:srgbClr val="FF0000"/>
                </a:solidFill>
                <a:effectLst/>
                <a:latin typeface="Calibri" panose="020F0502020204030204" pitchFamily="34" charset="0"/>
                <a:ea typeface="宋体" panose="02010600030101010101" pitchFamily="2" charset="-122"/>
                <a:cs typeface="Times New Roman" panose="02020603050405020304" charset="0"/>
              </a:rPr>
              <a:t>设置计算任务并提交</a:t>
            </a:r>
            <a:endParaRPr lang="zh-CN" altLang="zh-CN" sz="2000" kern="100" dirty="0">
              <a:solidFill>
                <a:srgbClr val="FF0000"/>
              </a:solidFill>
              <a:effectLst/>
              <a:latin typeface="Calibri" panose="020F0502020204030204" pitchFamily="34" charset="0"/>
              <a:ea typeface="宋体" panose="02010600030101010101" pitchFamily="2" charset="-122"/>
              <a:cs typeface="Times New Roman" panose="0202060305040502030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Java</a:t>
            </a:r>
            <a:r>
              <a:rPr kumimoji="1" lang="zh-CN" altLang="en-US" dirty="0"/>
              <a:t>线程池编程案例</a:t>
            </a:r>
            <a:endParaRPr kumimoji="1" lang="zh-CN" altLang="en-US"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
        <p:nvSpPr>
          <p:cNvPr id="5" name="文本框 4"/>
          <p:cNvSpPr txBox="1"/>
          <p:nvPr/>
        </p:nvSpPr>
        <p:spPr>
          <a:xfrm>
            <a:off x="791580" y="1307655"/>
            <a:ext cx="7971420" cy="4247317"/>
          </a:xfrm>
          <a:prstGeom prst="rect">
            <a:avLst/>
          </a:prstGeom>
          <a:noFill/>
          <a:ln>
            <a:solidFill>
              <a:srgbClr val="000000"/>
            </a:solidFill>
          </a:ln>
        </p:spPr>
        <p:txBody>
          <a:bodyPr wrap="square" rtlCol="0">
            <a:spAutoFit/>
          </a:bodyPr>
          <a:lstStyle/>
          <a:p>
            <a:pPr lvl="2"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try {</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lvl="3"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for (int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i</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 0;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i</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&lt;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taskNum</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i</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lvl="4" algn="just"/>
            <a:r>
              <a:rPr lang="en-US" alt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charset="0"/>
              </a:rPr>
              <a:t>int n=results[</a:t>
            </a:r>
            <a:r>
              <a:rPr lang="en-US" altLang="zh-CN" sz="1800" kern="100" dirty="0" err="1">
                <a:solidFill>
                  <a:srgbClr val="FF0000"/>
                </a:solidFill>
                <a:effectLst/>
                <a:latin typeface="Calibri" panose="020F0502020204030204" pitchFamily="34" charset="0"/>
                <a:ea typeface="宋体" panose="02010600030101010101" pitchFamily="2" charset="-122"/>
                <a:cs typeface="Times New Roman" panose="02020603050405020304" charset="0"/>
              </a:rPr>
              <a:t>i</a:t>
            </a:r>
            <a:r>
              <a:rPr lang="en-US" alt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charset="0"/>
              </a:rPr>
              <a:t>].get();  //</a:t>
            </a:r>
            <a:r>
              <a:rPr lang="zh-CN" altLang="en-US" sz="1800" kern="100" dirty="0">
                <a:solidFill>
                  <a:srgbClr val="FF0000"/>
                </a:solidFill>
                <a:effectLst/>
                <a:latin typeface="Calibri" panose="020F0502020204030204" pitchFamily="34" charset="0"/>
                <a:ea typeface="宋体" panose="02010600030101010101" pitchFamily="2" charset="-122"/>
                <a:cs typeface="Times New Roman" panose="02020603050405020304" charset="0"/>
              </a:rPr>
              <a:t>获取执行结果</a:t>
            </a:r>
            <a:endParaRPr lang="zh-CN" alt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charset="0"/>
            </a:endParaRPr>
          </a:p>
          <a:p>
            <a:pPr lvl="4" algn="just"/>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finalResult</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+=n;</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lvl="4" algn="just"/>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System.out.println</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a:t>
            </a:r>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任务</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i</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运行结果</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 n); </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lvl="3"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lvl="2"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catch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InterruptedException</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e) {</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lvl="3" algn="just"/>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e.printStackTrace</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lvl="2"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catch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ExecutionException</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e) {</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lvl="3" algn="just"/>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e.printStackTrace</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lvl="2"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lvl="2" algn="just"/>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System.out.println</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加总 最终运算结果</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finalResult</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lvl="2" algn="just"/>
            <a:r>
              <a:rPr lang="en-US" altLang="zh-CN" sz="1800" kern="100" dirty="0" err="1">
                <a:solidFill>
                  <a:srgbClr val="FF0000"/>
                </a:solidFill>
                <a:effectLst/>
                <a:latin typeface="Calibri" panose="020F0502020204030204" pitchFamily="34" charset="0"/>
                <a:ea typeface="宋体" panose="02010600030101010101" pitchFamily="2" charset="-122"/>
                <a:cs typeface="Times New Roman" panose="02020603050405020304" charset="0"/>
              </a:rPr>
              <a:t>executor.shutdown</a:t>
            </a:r>
            <a:r>
              <a:rPr lang="en-US" alt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charset="0"/>
              </a:rPr>
              <a:t>();  // </a:t>
            </a:r>
            <a:r>
              <a:rPr lang="zh-CN" altLang="en-US" sz="1800" kern="100" dirty="0">
                <a:solidFill>
                  <a:srgbClr val="FF0000"/>
                </a:solidFill>
                <a:effectLst/>
                <a:latin typeface="Calibri" panose="020F0502020204030204" pitchFamily="34" charset="0"/>
                <a:ea typeface="宋体" panose="02010600030101010101" pitchFamily="2" charset="-122"/>
                <a:cs typeface="Times New Roman" panose="02020603050405020304" charset="0"/>
              </a:rPr>
              <a:t>关闭线程池</a:t>
            </a:r>
            <a:endParaRPr lang="zh-CN" alt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charset="0"/>
            </a:endParaRPr>
          </a:p>
          <a:p>
            <a:pPr lvl="1"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Java</a:t>
            </a:r>
            <a:r>
              <a:rPr kumimoji="1" lang="zh-CN" altLang="en-US" dirty="0"/>
              <a:t>线程池编程案例</a:t>
            </a:r>
            <a:endParaRPr kumimoji="1" lang="zh-CN" altLang="en-US"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
        <p:nvSpPr>
          <p:cNvPr id="5" name="文本框 4"/>
          <p:cNvSpPr txBox="1"/>
          <p:nvPr/>
        </p:nvSpPr>
        <p:spPr>
          <a:xfrm>
            <a:off x="539750" y="1124585"/>
            <a:ext cx="8420100" cy="3692525"/>
          </a:xfrm>
          <a:prstGeom prst="rect">
            <a:avLst/>
          </a:prstGeom>
          <a:noFill/>
          <a:ln>
            <a:solidFill>
              <a:srgbClr val="000000"/>
            </a:solidFill>
          </a:ln>
        </p:spPr>
        <p:txBody>
          <a:bodyPr wrap="square" rtlCol="0">
            <a:spAutoFit/>
          </a:bodyPr>
          <a:lstStyle/>
          <a:p>
            <a:pPr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class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SomeTask</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r>
              <a:rPr lang="en-US" alt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charset="0"/>
              </a:rPr>
              <a:t>implements Callable&lt;Integer&gt; </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r>
              <a:rPr lang="en-US" alt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charset="0"/>
              </a:rPr>
              <a:t>// </a:t>
            </a:r>
            <a:r>
              <a:rPr lang="zh-CN" altLang="en-US" sz="1800" kern="100" dirty="0">
                <a:solidFill>
                  <a:srgbClr val="FF0000"/>
                </a:solidFill>
                <a:effectLst/>
                <a:latin typeface="Calibri" panose="020F0502020204030204" pitchFamily="34" charset="0"/>
                <a:ea typeface="宋体" panose="02010600030101010101" pitchFamily="2" charset="-122"/>
                <a:cs typeface="Times New Roman" panose="02020603050405020304" charset="0"/>
              </a:rPr>
              <a:t>子任务，继承实现</a:t>
            </a:r>
            <a:r>
              <a:rPr lang="en-US" alt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charset="0"/>
              </a:rPr>
              <a:t>Callable</a:t>
            </a:r>
            <a:endParaRPr lang="zh-CN" alt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charset="0"/>
            </a:endParaRPr>
          </a:p>
          <a:p>
            <a:pPr lvl="1"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private int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taskNum</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lvl="1"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private int low, high;</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lvl="1" algn="just"/>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ThreadPoolExecutor</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executor;  //</a:t>
            </a:r>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执行器</a:t>
            </a:r>
            <a:endPar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lvl="1"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lvl="1"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public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SomeTask</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(int id, int low, int high,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ThreadPoolExecutor</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pool) {</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lvl="2" algn="just"/>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this.taskNum</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 id;</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lvl="2" algn="just"/>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this.low</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=low;</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lvl="2" algn="just"/>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this.high</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=high;</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lvl="2" algn="just"/>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this.executor</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=pool;</a:t>
            </a:r>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lvl="1"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lvl="1"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lvl="1" algn="just"/>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panose="02010600030101010101" pitchFamily="2" charset="-122"/>
              </a:rPr>
              <a:t>大纲</a:t>
            </a:r>
            <a:endParaRPr lang="zh-CN" altLang="en-US" b="0" dirty="0">
              <a:ea typeface="宋体" panose="02010600030101010101" pitchFamily="2" charset="-122"/>
            </a:endParaRPr>
          </a:p>
        </p:txBody>
      </p:sp>
      <p:sp>
        <p:nvSpPr>
          <p:cNvPr id="344067" name="Rectangle 3"/>
          <p:cNvSpPr>
            <a:spLocks noGrp="1" noChangeArrowheads="1"/>
          </p:cNvSpPr>
          <p:nvPr>
            <p:ph type="body" idx="1"/>
          </p:nvPr>
        </p:nvSpPr>
        <p:spPr>
          <a:xfrm>
            <a:off x="884808" y="1268769"/>
            <a:ext cx="5271368" cy="4522432"/>
          </a:xfrm>
        </p:spPr>
        <p:txBody>
          <a:bodyPr/>
          <a:lstStyle/>
          <a:p>
            <a:pPr>
              <a:lnSpc>
                <a:spcPct val="150000"/>
              </a:lnSpc>
              <a:defRPr/>
            </a:pPr>
            <a:r>
              <a:rPr lang="zh-CN" altLang="en-US" sz="2400" b="1" dirty="0">
                <a:ea typeface="宋体" panose="02010600030101010101" pitchFamily="2" charset="-122"/>
              </a:rPr>
              <a:t>资源池技术概述</a:t>
            </a:r>
            <a:endParaRPr lang="en-US" altLang="zh-CN" sz="2400" b="1" dirty="0">
              <a:ea typeface="宋体" panose="02010600030101010101" pitchFamily="2" charset="-122"/>
            </a:endParaRPr>
          </a:p>
          <a:p>
            <a:pPr>
              <a:lnSpc>
                <a:spcPct val="150000"/>
              </a:lnSpc>
              <a:defRPr/>
            </a:pPr>
            <a:r>
              <a:rPr lang="zh-CN" altLang="en-US" sz="2400" b="1" dirty="0">
                <a:solidFill>
                  <a:srgbClr val="FF0000"/>
                </a:solidFill>
                <a:ea typeface="宋体" panose="02010600030101010101" pitchFamily="2" charset="-122"/>
              </a:rPr>
              <a:t>对象池技术</a:t>
            </a:r>
            <a:endParaRPr lang="en-US" altLang="zh-CN" sz="2400" b="1" dirty="0">
              <a:solidFill>
                <a:srgbClr val="FF0000"/>
              </a:solidFill>
              <a:ea typeface="宋体" panose="02010600030101010101" pitchFamily="2" charset="-122"/>
            </a:endParaRPr>
          </a:p>
          <a:p>
            <a:pPr marL="713105">
              <a:lnSpc>
                <a:spcPct val="150000"/>
              </a:lnSpc>
              <a:buFont typeface="Wingdings" panose="05000000000000000000" pitchFamily="2" charset="2"/>
              <a:buChar char="ü"/>
            </a:pPr>
            <a:r>
              <a:rPr lang="zh-CN" altLang="en-US" sz="2400" b="1" dirty="0">
                <a:solidFill>
                  <a:srgbClr val="FF0000"/>
                </a:solidFill>
              </a:rPr>
              <a:t>对象池技术概述</a:t>
            </a:r>
            <a:endParaRPr lang="en-US" altLang="zh-CN" sz="2400" b="1" dirty="0">
              <a:solidFill>
                <a:srgbClr val="FF0000"/>
              </a:solidFill>
            </a:endParaRPr>
          </a:p>
          <a:p>
            <a:pPr marL="713105">
              <a:lnSpc>
                <a:spcPct val="150000"/>
              </a:lnSpc>
              <a:buFont typeface="Wingdings" panose="05000000000000000000" pitchFamily="2" charset="2"/>
              <a:buChar char="ü"/>
            </a:pPr>
            <a:r>
              <a:rPr lang="en-US" altLang="zh-CN" sz="2400" dirty="0">
                <a:solidFill>
                  <a:srgbClr val="000000"/>
                </a:solidFill>
                <a:latin typeface="Comic Sans MS" panose="030F0702030302020204" pitchFamily="66" charset="0"/>
              </a:rPr>
              <a:t>Commons Pool</a:t>
            </a:r>
            <a:r>
              <a:rPr lang="zh-CN" altLang="en-US" sz="2400" dirty="0">
                <a:solidFill>
                  <a:srgbClr val="000000"/>
                </a:solidFill>
                <a:latin typeface="+mn-ea"/>
              </a:rPr>
              <a:t>简介及编程案例</a:t>
            </a:r>
            <a:endParaRPr lang="en-US" altLang="zh-CN" sz="2400" dirty="0">
              <a:solidFill>
                <a:srgbClr val="000000"/>
              </a:solidFill>
              <a:latin typeface="+mn-ea"/>
            </a:endParaRPr>
          </a:p>
          <a:p>
            <a:pPr marL="713105">
              <a:lnSpc>
                <a:spcPct val="150000"/>
              </a:lnSpc>
              <a:buFont typeface="Wingdings" panose="05000000000000000000" pitchFamily="2" charset="2"/>
              <a:buChar char="ü"/>
            </a:pPr>
            <a:r>
              <a:rPr lang="en-US" altLang="zh-CN" sz="2400" dirty="0">
                <a:solidFill>
                  <a:srgbClr val="000000"/>
                </a:solidFill>
                <a:latin typeface="Comic Sans MS" panose="030F0702030302020204" pitchFamily="66" charset="0"/>
              </a:rPr>
              <a:t>Commons Pool</a:t>
            </a:r>
            <a:r>
              <a:rPr lang="zh-CN" altLang="en-US" sz="2400" dirty="0">
                <a:solidFill>
                  <a:srgbClr val="000000"/>
                </a:solidFill>
                <a:latin typeface="+mn-ea"/>
              </a:rPr>
              <a:t>实现原理</a:t>
            </a:r>
            <a:endParaRPr lang="en-US" altLang="zh-CN" sz="2400" b="1" dirty="0">
              <a:solidFill>
                <a:srgbClr val="FF0000"/>
              </a:solidFill>
              <a:ea typeface="宋体" panose="02010600030101010101" pitchFamily="2" charset="-122"/>
            </a:endParaRPr>
          </a:p>
          <a:p>
            <a:pPr>
              <a:lnSpc>
                <a:spcPct val="150000"/>
              </a:lnSpc>
              <a:defRPr/>
            </a:pPr>
            <a:r>
              <a:rPr lang="zh-CN" altLang="en-US" sz="2400" b="1" dirty="0">
                <a:ea typeface="宋体" panose="02010600030101010101" pitchFamily="2" charset="-122"/>
              </a:rPr>
              <a:t>数据库连接池技术</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线程池技术</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负载均衡技术概述</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典型负载均衡技术</a:t>
            </a:r>
            <a:endParaRPr lang="zh-CN" altLang="en-US" sz="2400" b="1" dirty="0">
              <a:ea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4" name="灯片编号占位符 3"/>
          <p:cNvSpPr>
            <a:spLocks noGrp="1"/>
          </p:cNvSpPr>
          <p:nvPr>
            <p:ph type="sldNum" sz="quarter" idx="10"/>
          </p:nvPr>
        </p:nvSpPr>
        <p:spPr/>
        <p:txBody>
          <a:bodyPr/>
          <a:p>
            <a:pPr>
              <a:defRPr/>
            </a:pPr>
            <a:fld id="{688DD166-6A51-FB46-8061-6090DD3FD59C}" type="slidenum">
              <a:rPr lang="zh-CN" altLang="en-GB"/>
            </a:fld>
            <a:endParaRPr lang="en-GB" altLang="zh-CN"/>
          </a:p>
        </p:txBody>
      </p:sp>
      <p:sp>
        <p:nvSpPr>
          <p:cNvPr id="5" name="文本框 4"/>
          <p:cNvSpPr txBox="1"/>
          <p:nvPr/>
        </p:nvSpPr>
        <p:spPr>
          <a:xfrm>
            <a:off x="539750" y="1124585"/>
            <a:ext cx="8065135" cy="4643120"/>
          </a:xfrm>
          <a:prstGeom prst="rect">
            <a:avLst/>
          </a:prstGeom>
          <a:noFill/>
          <a:ln>
            <a:solidFill>
              <a:srgbClr val="000000"/>
            </a:solidFill>
          </a:ln>
        </p:spPr>
        <p:txBody>
          <a:bodyPr wrap="square" rtlCol="0">
            <a:noAutofit/>
          </a:bodyPr>
          <a:p>
            <a:pPr lvl="1" indent="0" algn="just" latinLnBrk="0">
              <a:lnSpc>
                <a:spcPts val="2560"/>
              </a:lnSpc>
            </a:pP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sym typeface="+mn-ea"/>
              </a:rPr>
              <a:t>@Override</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lvl="1" indent="0" algn="just" latinLnBrk="0">
              <a:lnSpc>
                <a:spcPts val="2560"/>
              </a:lnSpc>
            </a:pP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sym typeface="+mn-ea"/>
              </a:rPr>
              <a:t>public Integer </a:t>
            </a:r>
            <a:r>
              <a:rPr lang="en-US" alt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charset="0"/>
                <a:sym typeface="+mn-ea"/>
              </a:rPr>
              <a:t>call()</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sym typeface="+mn-ea"/>
              </a:rPr>
              <a:t> throws Exception {//</a:t>
            </a:r>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sym typeface="+mn-ea"/>
              </a:rPr>
              <a:t>回调函数将线程池状态打印到控制台</a:t>
            </a:r>
            <a:endPar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lvl="2" indent="0" algn="just" latinLnBrk="0">
              <a:lnSpc>
                <a:spcPts val="2560"/>
              </a:lnSpc>
            </a:pP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sym typeface="+mn-ea"/>
              </a:rPr>
              <a:t>System.out.println(“</a:t>
            </a:r>
            <a:r>
              <a:rPr lang="zh-CN" altLang="en-US"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sym typeface="+mn-ea"/>
              </a:rPr>
              <a:t>任务</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sym typeface="+mn-ea"/>
              </a:rPr>
              <a:t>”+ taskNum+ " </a:t>
            </a:r>
            <a:r>
              <a:rPr lang="zh-CN" altLang="en-US"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sym typeface="+mn-ea"/>
              </a:rPr>
              <a:t>正在执行</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sym typeface="+mn-ea"/>
              </a:rPr>
              <a:t>:" +low+"</a:t>
            </a:r>
            <a:r>
              <a:rPr lang="zh-CN" altLang="en-US"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sym typeface="+mn-ea"/>
              </a:rPr>
              <a:t>到</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sym typeface="+mn-ea"/>
              </a:rPr>
              <a:t>" +high +" </a:t>
            </a:r>
            <a:r>
              <a:rPr lang="zh-CN" altLang="en-US"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sym typeface="+mn-ea"/>
              </a:rPr>
              <a:t>的加总：</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sym typeface="+mn-ea"/>
              </a:rPr>
              <a:t>");</a:t>
            </a:r>
            <a:endPar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lvl="2" indent="0" algn="just" latinLnBrk="0">
              <a:lnSpc>
                <a:spcPts val="2560"/>
              </a:lnSpc>
            </a:pP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sym typeface="+mn-ea"/>
              </a:rPr>
              <a:t>Thread.sleep(1000 +r.nextInt(2000));  //</a:t>
            </a:r>
            <a:r>
              <a:rPr lang="zh-CN" altLang="en-US"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sym typeface="+mn-ea"/>
              </a:rPr>
              <a:t>随机休眠</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sym typeface="+mn-ea"/>
              </a:rPr>
              <a:t>1~3s</a:t>
            </a:r>
            <a:endPar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lvl="2" indent="0" algn="just" latinLnBrk="0">
              <a:lnSpc>
                <a:spcPts val="2560"/>
              </a:lnSpc>
            </a:pP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sym typeface="+mn-ea"/>
              </a:rPr>
              <a:t>int sum = 0;</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lvl="2" indent="0" algn="just" latinLnBrk="0">
              <a:lnSpc>
                <a:spcPts val="2560"/>
              </a:lnSpc>
            </a:pP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sym typeface="+mn-ea"/>
              </a:rPr>
              <a:t>for (int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sym typeface="+mn-ea"/>
              </a:rPr>
              <a:t>i</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sym typeface="+mn-ea"/>
              </a:rPr>
              <a:t> = low;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sym typeface="+mn-ea"/>
              </a:rPr>
              <a:t>i</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sym typeface="+mn-ea"/>
              </a:rPr>
              <a:t> &lt;= high;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sym typeface="+mn-ea"/>
              </a:rPr>
              <a:t>i</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sym typeface="+mn-ea"/>
              </a:rPr>
              <a:t>++)  </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lvl="3" indent="0" algn="just" latinLnBrk="0">
              <a:lnSpc>
                <a:spcPts val="2560"/>
              </a:lnSpc>
            </a:pP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sym typeface="+mn-ea"/>
              </a:rPr>
              <a:t>sum +=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sym typeface="+mn-ea"/>
              </a:rPr>
              <a:t>i</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sym typeface="+mn-ea"/>
              </a:rPr>
              <a:t>;</a:t>
            </a:r>
            <a:endPar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sym typeface="+mn-ea"/>
            </a:endParaRPr>
          </a:p>
          <a:p>
            <a:pPr lvl="3" indent="0" algn="just" latinLnBrk="0">
              <a:lnSpc>
                <a:spcPts val="2560"/>
              </a:lnSpc>
            </a:pP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System.out.print("task" + taskNum+"</a:t>
            </a:r>
            <a:r>
              <a:rPr lang="zh-CN" altLang="en-US"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执行完毕：</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a:t>
            </a:r>
            <a:endPar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lvl="3" indent="0" algn="just" latinLnBrk="0">
              <a:lnSpc>
                <a:spcPts val="2560"/>
              </a:lnSpc>
            </a:pP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Systen.out.println(“</a:t>
            </a:r>
            <a:r>
              <a:rPr lang="zh-CN" altLang="en-US"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池中线程数：</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executor. getPoolSize()</a:t>
            </a:r>
            <a:endPar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lvl="3" indent="0" algn="just" latinLnBrk="0">
              <a:lnSpc>
                <a:spcPts val="2560"/>
              </a:lnSpc>
            </a:pP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r>
              <a:rPr lang="zh-CN" altLang="en-US"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等待数</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executor.</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getQueue(). size()</a:t>
            </a:r>
            <a:endPar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lvl="3" indent="0" algn="just" latinLnBrk="0">
              <a:lnSpc>
                <a:spcPts val="2560"/>
              </a:lnSpc>
            </a:pP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r>
              <a:rPr lang="zh-CN" altLang="en-US"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已完成数</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 executor.getCompletedTaskCount());</a:t>
            </a:r>
            <a:endPar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lvl="2" indent="0" algn="just" latinLnBrk="0">
              <a:lnSpc>
                <a:spcPts val="2560"/>
              </a:lnSpc>
            </a:pP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sym typeface="+mn-ea"/>
              </a:rPr>
              <a:t>return sum;</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lvl="1" indent="0" algn="just" latinLnBrk="0">
              <a:lnSpc>
                <a:spcPts val="2560"/>
              </a:lnSpc>
            </a:pP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sym typeface="+mn-ea"/>
              </a:rPr>
              <a:t>}</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indent="0" algn="just" latinLnBrk="0">
              <a:lnSpc>
                <a:spcPts val="2560"/>
              </a:lnSpc>
            </a:pP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sym typeface="+mn-ea"/>
              </a:rPr>
              <a:t>}</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algn="just"/>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Java</a:t>
            </a:r>
            <a:r>
              <a:rPr kumimoji="1" lang="zh-CN" altLang="en-US" dirty="0"/>
              <a:t>线程池编程案例</a:t>
            </a:r>
            <a:endParaRPr kumimoji="1" lang="zh-CN" altLang="en-US" dirty="0"/>
          </a:p>
        </p:txBody>
      </p:sp>
      <p:sp>
        <p:nvSpPr>
          <p:cNvPr id="3" name="内容占位符 2"/>
          <p:cNvSpPr>
            <a:spLocks noGrp="1"/>
          </p:cNvSpPr>
          <p:nvPr>
            <p:ph idx="1"/>
          </p:nvPr>
        </p:nvSpPr>
        <p:spPr>
          <a:xfrm>
            <a:off x="683568" y="1340768"/>
            <a:ext cx="8079432" cy="2088232"/>
          </a:xfrm>
        </p:spPr>
        <p:txBody>
          <a:bodyPr/>
          <a:lstStyle/>
          <a:p>
            <a:pPr marL="357505">
              <a:buFont typeface="Wingdings" panose="05000000000000000000" pitchFamily="2" charset="2"/>
              <a:buChar char="Ø"/>
              <a:defRPr/>
            </a:pPr>
            <a:r>
              <a:rPr lang="zh-CN" altLang="zh-CN" sz="2400" kern="100" dirty="0">
                <a:effectLst/>
                <a:latin typeface="Calibri" panose="020F0502020204030204" pitchFamily="34" charset="0"/>
                <a:ea typeface="宋体" panose="02010600030101010101" pitchFamily="2" charset="-122"/>
                <a:cs typeface="Times New Roman" panose="02020603050405020304" charset="0"/>
              </a:rPr>
              <a:t>其中，</a:t>
            </a:r>
            <a:r>
              <a:rPr lang="en-US" altLang="zh-CN" sz="2400" kern="100" dirty="0">
                <a:effectLst/>
                <a:latin typeface="Calibri" panose="020F0502020204030204" pitchFamily="34" charset="0"/>
                <a:ea typeface="宋体" panose="02010600030101010101" pitchFamily="2" charset="-122"/>
                <a:cs typeface="Times New Roman" panose="02020603050405020304" charset="0"/>
              </a:rPr>
              <a:t>Callable</a:t>
            </a:r>
            <a:r>
              <a:rPr lang="zh-CN" altLang="en-US" sz="2400" kern="100" dirty="0">
                <a:effectLst/>
                <a:latin typeface="Calibri" panose="020F0502020204030204" pitchFamily="34" charset="0"/>
                <a:ea typeface="宋体" panose="02010600030101010101" pitchFamily="2" charset="-122"/>
                <a:cs typeface="Times New Roman" panose="02020603050405020304" charset="0"/>
              </a:rPr>
              <a:t>类</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是</a:t>
            </a:r>
            <a:r>
              <a:rPr lang="en-US" altLang="zh-CN" sz="2400" kern="100" dirty="0" err="1">
                <a:effectLst/>
                <a:latin typeface="Calibri" panose="020F0502020204030204" pitchFamily="34" charset="0"/>
                <a:ea typeface="宋体" panose="02010600030101010101" pitchFamily="2" charset="-122"/>
                <a:cs typeface="Times New Roman" panose="02020603050405020304" charset="0"/>
              </a:rPr>
              <a:t>java.util.concurrent</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包下的接口，在它里面声明了一个方法</a:t>
            </a:r>
            <a:r>
              <a:rPr lang="en-US" altLang="zh-CN" sz="2400" kern="100" dirty="0">
                <a:effectLst/>
                <a:latin typeface="Calibri" panose="020F0502020204030204" pitchFamily="34" charset="0"/>
                <a:ea typeface="宋体" panose="02010600030101010101" pitchFamily="2" charset="-122"/>
                <a:cs typeface="Times New Roman" panose="02020603050405020304" charset="0"/>
              </a:rPr>
              <a:t>call()</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a:t>
            </a:r>
            <a:endParaRPr lang="en-US" altLang="zh-CN" sz="2400" kern="100" dirty="0">
              <a:effectLst/>
              <a:latin typeface="Calibri" panose="020F0502020204030204" pitchFamily="34" charset="0"/>
              <a:ea typeface="宋体" panose="02010600030101010101" pitchFamily="2" charset="-122"/>
              <a:cs typeface="Times New Roman" panose="02020603050405020304" charset="0"/>
            </a:endParaRPr>
          </a:p>
          <a:p>
            <a:pPr marL="357505">
              <a:buFont typeface="Wingdings" panose="05000000000000000000" pitchFamily="2" charset="2"/>
              <a:buChar char="Ø"/>
              <a:defRPr/>
            </a:pPr>
            <a:r>
              <a:rPr lang="en-US" altLang="zh-CN" sz="2400" kern="100" dirty="0">
                <a:effectLst/>
                <a:latin typeface="Calibri" panose="020F0502020204030204" pitchFamily="34" charset="0"/>
                <a:ea typeface="宋体" panose="02010600030101010101" pitchFamily="2" charset="-122"/>
                <a:cs typeface="Times New Roman" panose="02020603050405020304" charset="0"/>
              </a:rPr>
              <a:t>Future</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类是对于具体的</a:t>
            </a:r>
            <a:r>
              <a:rPr lang="en-US" altLang="zh-CN" sz="2400" kern="100" dirty="0">
                <a:effectLst/>
                <a:latin typeface="Calibri" panose="020F0502020204030204" pitchFamily="34" charset="0"/>
                <a:ea typeface="宋体" panose="02010600030101010101" pitchFamily="2" charset="-122"/>
                <a:cs typeface="Times New Roman" panose="02020603050405020304" charset="0"/>
              </a:rPr>
              <a:t>Runnable</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或者</a:t>
            </a:r>
            <a:r>
              <a:rPr lang="en-US" altLang="zh-CN" sz="2400" kern="100" dirty="0">
                <a:effectLst/>
                <a:latin typeface="Calibri" panose="020F0502020204030204" pitchFamily="34" charset="0"/>
                <a:ea typeface="宋体" panose="02010600030101010101" pitchFamily="2" charset="-122"/>
                <a:cs typeface="Times New Roman" panose="02020603050405020304" charset="0"/>
              </a:rPr>
              <a:t>Callable</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任务的执行结果，进行取消、查询是否完成和获取结果。必要时可以通过</a:t>
            </a:r>
            <a:r>
              <a:rPr lang="en-US" altLang="zh-CN" sz="2400" kern="100" dirty="0">
                <a:effectLst/>
                <a:latin typeface="Calibri" panose="020F0502020204030204" pitchFamily="34" charset="0"/>
                <a:ea typeface="宋体" panose="02010600030101010101" pitchFamily="2" charset="-122"/>
                <a:cs typeface="Times New Roman" panose="02020603050405020304" charset="0"/>
              </a:rPr>
              <a:t>get</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方法获取执行结果，该方法会阻塞直到任务返回结果。</a:t>
            </a:r>
            <a:endParaRPr kumimoji="1" lang="zh-CN" altLang="en-US" sz="32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Java</a:t>
            </a:r>
            <a:r>
              <a:rPr kumimoji="1" lang="zh-CN" altLang="en-US" dirty="0"/>
              <a:t>线程池编程案例</a:t>
            </a:r>
            <a:endParaRPr kumimoji="1" lang="zh-CN" altLang="en-US" dirty="0"/>
          </a:p>
        </p:txBody>
      </p:sp>
      <p:sp>
        <p:nvSpPr>
          <p:cNvPr id="3" name="内容占位符 2"/>
          <p:cNvSpPr>
            <a:spLocks noGrp="1"/>
          </p:cNvSpPr>
          <p:nvPr>
            <p:ph idx="1"/>
          </p:nvPr>
        </p:nvSpPr>
        <p:spPr>
          <a:xfrm>
            <a:off x="683568" y="1340768"/>
            <a:ext cx="8079432" cy="648072"/>
          </a:xfrm>
        </p:spPr>
        <p:txBody>
          <a:bodyPr/>
          <a:lstStyle/>
          <a:p>
            <a:pPr marL="357505">
              <a:buFont typeface="Wingdings" panose="05000000000000000000" pitchFamily="2" charset="2"/>
              <a:buChar char="Ø"/>
              <a:defRPr/>
            </a:pPr>
            <a:r>
              <a:rPr lang="en-US" altLang="zh-CN" sz="2400" kern="100" dirty="0">
                <a:effectLst/>
                <a:latin typeface="Calibri" panose="020F0502020204030204" pitchFamily="34" charset="0"/>
                <a:ea typeface="宋体" panose="02010600030101010101" pitchFamily="2" charset="-122"/>
                <a:cs typeface="Times New Roman" panose="02020603050405020304" charset="0"/>
              </a:rPr>
              <a:t>Future</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类位于</a:t>
            </a:r>
            <a:r>
              <a:rPr lang="en-US" altLang="zh-CN" sz="2400" kern="100" dirty="0" err="1">
                <a:effectLst/>
                <a:latin typeface="Calibri" panose="020F0502020204030204" pitchFamily="34" charset="0"/>
                <a:ea typeface="宋体" panose="02010600030101010101" pitchFamily="2" charset="-122"/>
                <a:cs typeface="Times New Roman" panose="02020603050405020304" charset="0"/>
              </a:rPr>
              <a:t>java.util.concurrent</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包下，它是一个接口：</a:t>
            </a:r>
            <a:endParaRPr lang="zh-CN" altLang="zh-CN" sz="2400" kern="100" dirty="0">
              <a:effectLst/>
              <a:latin typeface="Calibri" panose="020F0502020204030204" pitchFamily="34" charset="0"/>
              <a:ea typeface="宋体" panose="02010600030101010101" pitchFamily="2" charset="-122"/>
              <a:cs typeface="Times New Roman" panose="02020603050405020304" charset="0"/>
            </a:endParaRPr>
          </a:p>
          <a:p>
            <a:pPr marL="357505">
              <a:buFont typeface="Wingdings" panose="05000000000000000000" pitchFamily="2" charset="2"/>
              <a:buChar char="Ø"/>
              <a:defRPr/>
            </a:pP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
        <p:nvSpPr>
          <p:cNvPr id="5" name="文本框 4"/>
          <p:cNvSpPr txBox="1"/>
          <p:nvPr/>
        </p:nvSpPr>
        <p:spPr>
          <a:xfrm>
            <a:off x="696391" y="1938568"/>
            <a:ext cx="8066609" cy="2862322"/>
          </a:xfrm>
          <a:prstGeom prst="rect">
            <a:avLst/>
          </a:prstGeom>
          <a:noFill/>
          <a:ln>
            <a:solidFill>
              <a:srgbClr val="000000"/>
            </a:solidFill>
          </a:ln>
        </p:spPr>
        <p:txBody>
          <a:bodyPr wrap="square" rtlCol="0">
            <a:spAutoFit/>
          </a:bodyPr>
          <a:lstStyle/>
          <a:p>
            <a:pPr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public interface Future&lt;V&gt; {</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lvl="1" algn="just"/>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boolean</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cancel(</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boolean</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mayInterruptIfRunning</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r>
              <a:rPr lang="zh-CN" altLang="en-US"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取消任务</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lvl="1" algn="just"/>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boolean</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isCancelled</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r>
              <a:rPr lang="zh-CN" altLang="en-US"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表示任务是否被取消成功</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lvl="1" algn="just"/>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boolean</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isDone</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r>
              <a:rPr lang="zh-CN" altLang="en-US"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表示任务是否已经完成</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lvl="1"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V get() throws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InterruptedException</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ExecutionException</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endPar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lvl="1"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a:t>
            </a:r>
            <a:r>
              <a:rPr lang="zh-CN" altLang="en-US"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获取执行结果，这个方法会产生阻塞</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lvl="1"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V get(long timeout,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TimeUnit</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unit)</a:t>
            </a:r>
            <a:endParaRPr lang="en-US" altLang="zh-CN" sz="1800" kern="100" dirty="0">
              <a:solidFill>
                <a:srgbClr val="000000"/>
              </a:solidFill>
              <a:latin typeface="Calibri" panose="020F0502020204030204" pitchFamily="34" charset="0"/>
              <a:ea typeface="宋体" panose="02010600030101010101" pitchFamily="2" charset="-122"/>
              <a:cs typeface="Times New Roman" panose="02020603050405020304" charset="0"/>
            </a:endParaRPr>
          </a:p>
          <a:p>
            <a:pPr lvl="2" algn="just"/>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throws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InterruptedException</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ExecutionException</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 </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charset="0"/>
              </a:rPr>
              <a:t>TimeoutException</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a:t>
            </a:r>
            <a:endPar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lvl="1" algn="just"/>
            <a:r>
              <a:rPr lang="en-US" altLang="zh-CN" sz="1800" kern="100" dirty="0">
                <a:solidFill>
                  <a:srgbClr val="000000"/>
                </a:solidFill>
                <a:latin typeface="Calibri" panose="020F0502020204030204" pitchFamily="34" charset="0"/>
                <a:ea typeface="宋体" panose="02010600030101010101" pitchFamily="2" charset="-122"/>
                <a:cs typeface="Times New Roman" panose="02020603050405020304" charset="0"/>
              </a:rPr>
              <a:t>//</a:t>
            </a:r>
            <a:r>
              <a:rPr lang="zh-CN" altLang="en-US" sz="1800" kern="100" dirty="0">
                <a:solidFill>
                  <a:srgbClr val="000000"/>
                </a:solidFill>
                <a:latin typeface="Calibri" panose="020F0502020204030204" pitchFamily="34" charset="0"/>
                <a:ea typeface="宋体" panose="02010600030101010101" pitchFamily="2" charset="-122"/>
                <a:cs typeface="Times New Roman" panose="02020603050405020304" charset="0"/>
              </a:rPr>
              <a:t>获取执行结果，如果在指定时间内，还没获取到结果，就直接返回</a:t>
            </a:r>
            <a:r>
              <a:rPr lang="en-US" altLang="zh-CN" sz="1800" kern="100" dirty="0">
                <a:solidFill>
                  <a:srgbClr val="000000"/>
                </a:solidFill>
                <a:latin typeface="Calibri" panose="020F0502020204030204" pitchFamily="34" charset="0"/>
                <a:ea typeface="宋体" panose="02010600030101010101" pitchFamily="2" charset="-122"/>
                <a:cs typeface="Times New Roman" panose="02020603050405020304" charset="0"/>
              </a:rPr>
              <a:t>null</a:t>
            </a:r>
            <a:endPar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a:t>
            </a:r>
            <a:endParaRPr lang="zh-CN" altLang="en-US" dirty="0">
              <a:solidFill>
                <a:srgbClr val="000000"/>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程序执行结果</a:t>
            </a:r>
            <a:endParaRPr lang="zh-CN" altLang="en-US"/>
          </a:p>
        </p:txBody>
      </p:sp>
      <p:sp>
        <p:nvSpPr>
          <p:cNvPr id="3" name="内容占位符 2"/>
          <p:cNvSpPr>
            <a:spLocks noGrp="1"/>
          </p:cNvSpPr>
          <p:nvPr>
            <p:ph idx="1"/>
          </p:nvPr>
        </p:nvSpPr>
        <p:spPr/>
        <p:txBody>
          <a:bodyPr/>
          <a:p>
            <a:pPr marL="0" indent="0">
              <a:buNone/>
            </a:pPr>
            <a:r>
              <a:rPr lang="zh-CN" altLang="en-US"/>
              <a:t>任务</a:t>
            </a:r>
            <a:r>
              <a:rPr lang="en-US" altLang="zh-CN"/>
              <a:t>0</a:t>
            </a:r>
            <a:r>
              <a:rPr lang="zh-CN" altLang="en-US"/>
              <a:t>正在执行</a:t>
            </a:r>
            <a:r>
              <a:rPr lang="en-US" altLang="zh-CN"/>
              <a:t>: 1</a:t>
            </a:r>
            <a:r>
              <a:rPr lang="zh-CN" altLang="en-US"/>
              <a:t>到</a:t>
            </a:r>
            <a:r>
              <a:rPr lang="en-US" altLang="zh-CN"/>
              <a:t>100</a:t>
            </a:r>
            <a:r>
              <a:rPr lang="zh-CN" altLang="en-US"/>
              <a:t>的加总</a:t>
            </a:r>
            <a:r>
              <a:rPr lang="en-US" altLang="zh-CN"/>
              <a:t>:</a:t>
            </a:r>
            <a:endParaRPr lang="en-US" altLang="zh-CN"/>
          </a:p>
          <a:p>
            <a:pPr marL="0" indent="0">
              <a:buNone/>
            </a:pPr>
            <a:r>
              <a:rPr lang="zh-CN" altLang="en-US"/>
              <a:t>任务</a:t>
            </a:r>
            <a:r>
              <a:rPr lang="en-US" altLang="zh-CN"/>
              <a:t>8</a:t>
            </a:r>
            <a:r>
              <a:rPr lang="zh-CN" altLang="en-US"/>
              <a:t>正在执行</a:t>
            </a:r>
            <a:r>
              <a:rPr lang="en-US" altLang="zh-CN"/>
              <a:t>: 801</a:t>
            </a:r>
            <a:r>
              <a:rPr lang="zh-CN" altLang="en-US"/>
              <a:t>到</a:t>
            </a:r>
            <a:r>
              <a:rPr lang="en-US" altLang="zh-CN"/>
              <a:t>900</a:t>
            </a:r>
            <a:r>
              <a:rPr lang="zh-CN" altLang="en-US"/>
              <a:t>的加总</a:t>
            </a:r>
            <a:r>
              <a:rPr lang="en-US" altLang="zh-CN"/>
              <a:t>:</a:t>
            </a:r>
            <a:endParaRPr lang="en-US" altLang="zh-CN"/>
          </a:p>
          <a:p>
            <a:pPr marL="0" indent="0">
              <a:buNone/>
            </a:pPr>
            <a:r>
              <a:rPr lang="zh-CN" altLang="en-US"/>
              <a:t>任务</a:t>
            </a:r>
            <a:r>
              <a:rPr lang="en-US" altLang="zh-CN"/>
              <a:t>7</a:t>
            </a:r>
            <a:r>
              <a:rPr lang="zh-CN" altLang="en-US"/>
              <a:t>正在执行</a:t>
            </a:r>
            <a:r>
              <a:rPr lang="en-US" altLang="zh-CN"/>
              <a:t>: 701</a:t>
            </a:r>
            <a:r>
              <a:rPr lang="zh-CN" altLang="en-US"/>
              <a:t>到</a:t>
            </a:r>
            <a:r>
              <a:rPr lang="en-US" altLang="zh-CN"/>
              <a:t>800</a:t>
            </a:r>
            <a:r>
              <a:rPr lang="zh-CN" altLang="en-US"/>
              <a:t>的加总</a:t>
            </a:r>
            <a:r>
              <a:rPr lang="en-US" altLang="zh-CN"/>
              <a:t>:</a:t>
            </a:r>
            <a:endParaRPr lang="en-US" altLang="zh-CN"/>
          </a:p>
          <a:p>
            <a:pPr marL="0" indent="0">
              <a:buNone/>
            </a:pPr>
            <a:r>
              <a:rPr lang="zh-CN" altLang="en-US"/>
              <a:t>任务</a:t>
            </a:r>
            <a:r>
              <a:rPr lang="en-US" altLang="zh-CN"/>
              <a:t>1</a:t>
            </a:r>
            <a:r>
              <a:rPr lang="zh-CN" altLang="en-US"/>
              <a:t>正在执行</a:t>
            </a:r>
            <a:r>
              <a:rPr lang="en-US" altLang="zh-CN"/>
              <a:t>: 101</a:t>
            </a:r>
            <a:r>
              <a:rPr lang="zh-CN" altLang="en-US"/>
              <a:t>到</a:t>
            </a:r>
            <a:r>
              <a:rPr lang="en-US" altLang="zh-CN"/>
              <a:t>200</a:t>
            </a:r>
            <a:r>
              <a:rPr lang="zh-CN" altLang="en-US"/>
              <a:t>的加总</a:t>
            </a:r>
            <a:r>
              <a:rPr lang="en-US" altLang="zh-CN"/>
              <a:t>:</a:t>
            </a:r>
            <a:endParaRPr lang="en-US" altLang="zh-CN"/>
          </a:p>
          <a:p>
            <a:pPr marL="0" indent="0">
              <a:buNone/>
            </a:pPr>
            <a:r>
              <a:rPr lang="zh-CN" altLang="en-US"/>
              <a:t>任务</a:t>
            </a:r>
            <a:r>
              <a:rPr lang="en-US" altLang="zh-CN"/>
              <a:t>9</a:t>
            </a:r>
            <a:r>
              <a:rPr lang="zh-CN" altLang="en-US"/>
              <a:t>正在执行</a:t>
            </a:r>
            <a:r>
              <a:rPr lang="en-US" altLang="zh-CN"/>
              <a:t>: 901</a:t>
            </a:r>
            <a:r>
              <a:rPr lang="zh-CN" altLang="en-US"/>
              <a:t>到</a:t>
            </a:r>
            <a:r>
              <a:rPr lang="en-US" altLang="zh-CN"/>
              <a:t>1000</a:t>
            </a:r>
            <a:r>
              <a:rPr lang="zh-CN" altLang="en-US"/>
              <a:t>的加总</a:t>
            </a:r>
            <a:r>
              <a:rPr lang="en-US" altLang="zh-CN"/>
              <a:t>:</a:t>
            </a:r>
            <a:endParaRPr lang="en-US" altLang="zh-CN"/>
          </a:p>
          <a:p>
            <a:pPr marL="0" indent="0">
              <a:buNone/>
            </a:pPr>
            <a:r>
              <a:rPr lang="en-US" altLang="zh-CN"/>
              <a:t>task7</a:t>
            </a:r>
            <a:r>
              <a:rPr lang="zh-CN" altLang="en-US"/>
              <a:t>执行完毕</a:t>
            </a:r>
            <a:r>
              <a:rPr lang="en-US" altLang="zh-CN"/>
              <a:t>: </a:t>
            </a:r>
            <a:r>
              <a:rPr lang="zh-CN" altLang="en-US"/>
              <a:t>池中线程数</a:t>
            </a:r>
            <a:r>
              <a:rPr lang="en-US" altLang="zh-CN"/>
              <a:t>:5,</a:t>
            </a:r>
            <a:r>
              <a:rPr lang="zh-CN" altLang="en-US"/>
              <a:t>等待数</a:t>
            </a:r>
            <a:r>
              <a:rPr lang="en-US" altLang="zh-CN"/>
              <a:t>:5,</a:t>
            </a:r>
            <a:r>
              <a:rPr lang="zh-CN" altLang="en-US"/>
              <a:t>已完成数</a:t>
            </a:r>
            <a:r>
              <a:rPr lang="en-US" altLang="zh-CN"/>
              <a:t>:0</a:t>
            </a:r>
            <a:r>
              <a:rPr lang="zh-CN" altLang="en-US"/>
              <a:t>任务</a:t>
            </a:r>
            <a:r>
              <a:rPr lang="en-US" altLang="zh-CN"/>
              <a:t>2</a:t>
            </a:r>
            <a:r>
              <a:rPr lang="zh-CN" altLang="en-US"/>
              <a:t>正在执行</a:t>
            </a:r>
            <a:r>
              <a:rPr lang="en-US" altLang="zh-CN"/>
              <a:t>: 201</a:t>
            </a:r>
            <a:r>
              <a:rPr lang="zh-CN" altLang="en-US"/>
              <a:t>到</a:t>
            </a:r>
            <a:r>
              <a:rPr lang="en-US" altLang="zh-CN"/>
              <a:t>300</a:t>
            </a:r>
            <a:r>
              <a:rPr lang="zh-CN" altLang="en-US"/>
              <a:t>的加总</a:t>
            </a:r>
            <a:r>
              <a:rPr lang="en-US" altLang="zh-CN"/>
              <a:t>:</a:t>
            </a:r>
            <a:endParaRPr lang="en-US" altLang="zh-CN"/>
          </a:p>
          <a:p>
            <a:pPr marL="0" indent="0">
              <a:buNone/>
            </a:pPr>
            <a:r>
              <a:rPr lang="en-US" altLang="zh-CN"/>
              <a:t>task 1</a:t>
            </a:r>
            <a:r>
              <a:rPr lang="zh-CN" altLang="en-US"/>
              <a:t>执行完毕</a:t>
            </a:r>
            <a:r>
              <a:rPr lang="en-US" altLang="zh-CN"/>
              <a:t>: </a:t>
            </a:r>
            <a:r>
              <a:rPr lang="zh-CN" altLang="en-US"/>
              <a:t>池中线程数</a:t>
            </a:r>
            <a:r>
              <a:rPr lang="en-US" altLang="zh-CN"/>
              <a:t>:5,</a:t>
            </a:r>
            <a:r>
              <a:rPr lang="zh-CN" altLang="en-US"/>
              <a:t>等待数</a:t>
            </a:r>
            <a:r>
              <a:rPr lang="en-US" altLang="zh-CN"/>
              <a:t>:4,</a:t>
            </a:r>
            <a:r>
              <a:rPr lang="zh-CN" altLang="en-US"/>
              <a:t>已完成数</a:t>
            </a:r>
            <a:r>
              <a:rPr lang="en-US" altLang="zh-CN"/>
              <a:t>:1</a:t>
            </a:r>
            <a:r>
              <a:rPr lang="zh-CN" altLang="en-US"/>
              <a:t>任务</a:t>
            </a:r>
            <a:r>
              <a:rPr lang="en-US" altLang="zh-CN"/>
              <a:t>3</a:t>
            </a:r>
            <a:r>
              <a:rPr lang="zh-CN" altLang="en-US"/>
              <a:t>正在执行</a:t>
            </a:r>
            <a:r>
              <a:rPr lang="en-US" altLang="zh-CN"/>
              <a:t>: 301</a:t>
            </a:r>
            <a:r>
              <a:rPr lang="zh-CN" altLang="en-US"/>
              <a:t>到</a:t>
            </a:r>
            <a:r>
              <a:rPr lang="en-US" altLang="zh-CN"/>
              <a:t>400</a:t>
            </a:r>
            <a:r>
              <a:rPr lang="zh-CN" altLang="en-US"/>
              <a:t>的加总</a:t>
            </a:r>
            <a:r>
              <a:rPr lang="en-US" altLang="zh-CN"/>
              <a:t>:</a:t>
            </a:r>
            <a:endParaRPr lang="en-US" altLang="zh-CN"/>
          </a:p>
          <a:p>
            <a:pPr marL="0" indent="0">
              <a:buNone/>
            </a:pPr>
            <a:r>
              <a:rPr lang="en-US" altLang="zh-CN">
                <a:sym typeface="+mn-ea"/>
              </a:rPr>
              <a:t>task9</a:t>
            </a:r>
            <a:r>
              <a:rPr lang="zh-CN" altLang="en-US">
                <a:sym typeface="+mn-ea"/>
              </a:rPr>
              <a:t>执行完毕</a:t>
            </a:r>
            <a:r>
              <a:rPr lang="en-US" altLang="zh-CN">
                <a:sym typeface="+mn-ea"/>
              </a:rPr>
              <a:t>:</a:t>
            </a:r>
            <a:r>
              <a:rPr lang="zh-CN" altLang="en-US">
                <a:sym typeface="+mn-ea"/>
              </a:rPr>
              <a:t>池中线程数</a:t>
            </a:r>
            <a:r>
              <a:rPr lang="en-US" altLang="zh-CN">
                <a:sym typeface="+mn-ea"/>
              </a:rPr>
              <a:t>:5,</a:t>
            </a:r>
            <a:r>
              <a:rPr lang="zh-CN" altLang="en-US">
                <a:sym typeface="+mn-ea"/>
              </a:rPr>
              <a:t>等待数</a:t>
            </a:r>
            <a:r>
              <a:rPr lang="en-US" altLang="zh-CN">
                <a:sym typeface="+mn-ea"/>
              </a:rPr>
              <a:t>:3,</a:t>
            </a:r>
            <a:r>
              <a:rPr lang="zh-CN" altLang="en-US">
                <a:sym typeface="+mn-ea"/>
              </a:rPr>
              <a:t>已完成数</a:t>
            </a:r>
            <a:r>
              <a:rPr lang="en-US" altLang="zh-CN">
                <a:sym typeface="+mn-ea"/>
              </a:rPr>
              <a:t>:2</a:t>
            </a:r>
            <a:endParaRPr lang="en-US" altLang="zh-CN"/>
          </a:p>
          <a:p>
            <a:pPr marL="0" indent="0">
              <a:buNone/>
            </a:pPr>
            <a:endParaRPr lang="en-US" altLang="zh-CN"/>
          </a:p>
        </p:txBody>
      </p:sp>
      <p:sp>
        <p:nvSpPr>
          <p:cNvPr id="4" name="灯片编号占位符 3"/>
          <p:cNvSpPr>
            <a:spLocks noGrp="1"/>
          </p:cNvSpPr>
          <p:nvPr>
            <p:ph type="sldNum" sz="quarter" idx="10"/>
          </p:nvPr>
        </p:nvSpPr>
        <p:spPr/>
        <p:txBody>
          <a:bodyPr/>
          <a:p>
            <a:pPr>
              <a:defRPr/>
            </a:pPr>
            <a:fld id="{688DD166-6A51-FB46-8061-6090DD3FD59C}" type="slidenum">
              <a:rPr lang="zh-CN" altLang="en-GB"/>
            </a:fld>
            <a:endParaRPr lang="en-GB" altLang="zh-C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程序执行结果</a:t>
            </a:r>
            <a:endParaRPr lang="zh-CN" altLang="en-US"/>
          </a:p>
        </p:txBody>
      </p:sp>
      <p:sp>
        <p:nvSpPr>
          <p:cNvPr id="3" name="内容占位符 2"/>
          <p:cNvSpPr>
            <a:spLocks noGrp="1"/>
          </p:cNvSpPr>
          <p:nvPr>
            <p:ph idx="1"/>
          </p:nvPr>
        </p:nvSpPr>
        <p:spPr/>
        <p:txBody>
          <a:bodyPr/>
          <a:p>
            <a:pPr marL="0" indent="0">
              <a:buNone/>
            </a:pPr>
            <a:r>
              <a:rPr lang="zh-CN" altLang="en-US"/>
              <a:t>任务</a:t>
            </a:r>
            <a:r>
              <a:rPr lang="en-US" altLang="zh-CN"/>
              <a:t>4</a:t>
            </a:r>
            <a:r>
              <a:rPr lang="zh-CN" altLang="en-US"/>
              <a:t>正在执行</a:t>
            </a:r>
            <a:r>
              <a:rPr lang="en-US" altLang="zh-CN"/>
              <a:t>: 401</a:t>
            </a:r>
            <a:r>
              <a:rPr lang="zh-CN" altLang="en-US"/>
              <a:t>到</a:t>
            </a:r>
            <a:r>
              <a:rPr lang="en-US" altLang="zh-CN"/>
              <a:t>500</a:t>
            </a:r>
            <a:r>
              <a:rPr lang="zh-CN" altLang="en-US"/>
              <a:t>的加总</a:t>
            </a:r>
            <a:r>
              <a:rPr lang="en-US" altLang="zh-CN"/>
              <a:t>:</a:t>
            </a:r>
            <a:endParaRPr lang="en-US" altLang="zh-CN"/>
          </a:p>
          <a:p>
            <a:pPr marL="0" indent="0">
              <a:buNone/>
            </a:pPr>
            <a:r>
              <a:rPr lang="en-US" altLang="zh-CN"/>
              <a:t>task0</a:t>
            </a:r>
            <a:r>
              <a:rPr lang="zh-CN" altLang="en-US"/>
              <a:t>执行完毕</a:t>
            </a:r>
            <a:r>
              <a:rPr lang="en-US" altLang="zh-CN"/>
              <a:t>: </a:t>
            </a:r>
            <a:r>
              <a:rPr lang="zh-CN" altLang="en-US"/>
              <a:t>池中线程数</a:t>
            </a:r>
            <a:r>
              <a:rPr lang="en-US" altLang="zh-CN"/>
              <a:t>:5,</a:t>
            </a:r>
            <a:r>
              <a:rPr lang="zh-CN" altLang="en-US"/>
              <a:t>等待数</a:t>
            </a:r>
            <a:r>
              <a:rPr lang="en-US" altLang="zh-CN"/>
              <a:t>:2,</a:t>
            </a:r>
            <a:r>
              <a:rPr lang="zh-CN" altLang="en-US"/>
              <a:t>已完成数</a:t>
            </a:r>
            <a:r>
              <a:rPr lang="en-US" altLang="zh-CN"/>
              <a:t>:3</a:t>
            </a:r>
            <a:r>
              <a:rPr lang="zh-CN" altLang="en-US"/>
              <a:t>任务</a:t>
            </a:r>
            <a:r>
              <a:rPr lang="en-US" altLang="zh-CN"/>
              <a:t>5</a:t>
            </a:r>
            <a:r>
              <a:rPr lang="zh-CN" altLang="en-US"/>
              <a:t>正在执行</a:t>
            </a:r>
            <a:r>
              <a:rPr lang="en-US" altLang="zh-CN"/>
              <a:t>: 501</a:t>
            </a:r>
            <a:r>
              <a:rPr lang="zh-CN" altLang="en-US"/>
              <a:t>到</a:t>
            </a:r>
            <a:r>
              <a:rPr lang="en-US" altLang="zh-CN"/>
              <a:t>600</a:t>
            </a:r>
            <a:r>
              <a:rPr lang="zh-CN" altLang="en-US"/>
              <a:t>的加总</a:t>
            </a:r>
            <a:r>
              <a:rPr lang="en-US" altLang="zh-CN"/>
              <a:t>:</a:t>
            </a:r>
            <a:endParaRPr lang="en-US" altLang="zh-CN"/>
          </a:p>
          <a:p>
            <a:pPr marL="0" indent="0">
              <a:buNone/>
            </a:pPr>
            <a:r>
              <a:rPr lang="zh-CN" altLang="en-US"/>
              <a:t>任务</a:t>
            </a:r>
            <a:r>
              <a:rPr lang="en-US" altLang="zh-CN"/>
              <a:t>0</a:t>
            </a:r>
            <a:r>
              <a:rPr lang="zh-CN" altLang="en-US"/>
              <a:t>运行结果</a:t>
            </a:r>
            <a:r>
              <a:rPr lang="en-US" altLang="zh-CN"/>
              <a:t>5050</a:t>
            </a:r>
            <a:endParaRPr lang="en-US" altLang="zh-CN"/>
          </a:p>
          <a:p>
            <a:pPr marL="0" indent="0">
              <a:buNone/>
            </a:pPr>
            <a:r>
              <a:rPr lang="zh-CN" altLang="en-US"/>
              <a:t>任务</a:t>
            </a:r>
            <a:r>
              <a:rPr lang="en-US" altLang="zh-CN"/>
              <a:t>1</a:t>
            </a:r>
            <a:r>
              <a:rPr lang="zh-CN" altLang="en-US"/>
              <a:t>运行结果</a:t>
            </a:r>
            <a:r>
              <a:rPr lang="en-US" altLang="zh-CN"/>
              <a:t>15050</a:t>
            </a:r>
            <a:endParaRPr lang="en-US" altLang="zh-CN"/>
          </a:p>
          <a:p>
            <a:pPr marL="0" indent="0">
              <a:buNone/>
            </a:pPr>
            <a:r>
              <a:rPr lang="en-US" altLang="zh-CN"/>
              <a:t>task 8</a:t>
            </a:r>
            <a:r>
              <a:rPr lang="zh-CN" altLang="en-US"/>
              <a:t>执行完毕</a:t>
            </a:r>
            <a:r>
              <a:rPr lang="en-US" altLang="zh-CN"/>
              <a:t>:</a:t>
            </a:r>
            <a:r>
              <a:rPr lang="zh-CN" altLang="en-US"/>
              <a:t>池中线程数</a:t>
            </a:r>
            <a:r>
              <a:rPr lang="en-US" altLang="zh-CN"/>
              <a:t>:5,</a:t>
            </a:r>
            <a:r>
              <a:rPr lang="zh-CN" altLang="en-US"/>
              <a:t>等待数</a:t>
            </a:r>
            <a:r>
              <a:rPr lang="en-US" altLang="zh-CN"/>
              <a:t>:1,</a:t>
            </a:r>
            <a:r>
              <a:rPr lang="zh-CN" altLang="en-US"/>
              <a:t>已完成数</a:t>
            </a:r>
            <a:r>
              <a:rPr lang="en-US" altLang="zh-CN"/>
              <a:t>:4</a:t>
            </a:r>
            <a:r>
              <a:rPr lang="zh-CN" altLang="en-US"/>
              <a:t>任务</a:t>
            </a:r>
            <a:r>
              <a:rPr lang="en-US" altLang="zh-CN"/>
              <a:t>6</a:t>
            </a:r>
            <a:r>
              <a:rPr lang="zh-CN" altLang="en-US"/>
              <a:t>正在执行</a:t>
            </a:r>
            <a:r>
              <a:rPr lang="en-US" altLang="zh-CN"/>
              <a:t>: 601</a:t>
            </a:r>
            <a:r>
              <a:rPr lang="zh-CN" altLang="en-US"/>
              <a:t>到</a:t>
            </a:r>
            <a:r>
              <a:rPr lang="en-US" altLang="zh-CN"/>
              <a:t>700</a:t>
            </a:r>
            <a:r>
              <a:rPr lang="zh-CN" altLang="en-US"/>
              <a:t>的加总</a:t>
            </a:r>
            <a:r>
              <a:rPr lang="en-US" altLang="zh-CN"/>
              <a:t>:</a:t>
            </a:r>
            <a:endParaRPr lang="en-US" altLang="zh-CN"/>
          </a:p>
          <a:p>
            <a:pPr marL="0" indent="0">
              <a:buNone/>
            </a:pPr>
            <a:r>
              <a:rPr lang="en-US" altLang="zh-CN"/>
              <a:t>task 2</a:t>
            </a:r>
            <a:r>
              <a:rPr lang="zh-CN" altLang="en-US"/>
              <a:t>执行完毕</a:t>
            </a:r>
            <a:r>
              <a:rPr lang="en-US" altLang="zh-CN"/>
              <a:t>:</a:t>
            </a:r>
            <a:r>
              <a:rPr lang="zh-CN" altLang="en-US"/>
              <a:t>池中线程数</a:t>
            </a:r>
            <a:r>
              <a:rPr lang="en-US" altLang="zh-CN"/>
              <a:t>:5,</a:t>
            </a:r>
            <a:r>
              <a:rPr lang="zh-CN" altLang="en-US"/>
              <a:t>等待数</a:t>
            </a:r>
            <a:r>
              <a:rPr lang="en-US" altLang="zh-CN"/>
              <a:t>:0,</a:t>
            </a:r>
            <a:r>
              <a:rPr lang="zh-CN" altLang="en-US"/>
              <a:t>已完成数</a:t>
            </a:r>
            <a:r>
              <a:rPr lang="en-US" altLang="zh-CN"/>
              <a:t>:5</a:t>
            </a:r>
            <a:r>
              <a:rPr lang="zh-CN" altLang="en-US"/>
              <a:t>任务</a:t>
            </a:r>
            <a:r>
              <a:rPr lang="en-US" altLang="zh-CN"/>
              <a:t>2</a:t>
            </a:r>
            <a:r>
              <a:rPr lang="zh-CN" altLang="en-US"/>
              <a:t>运行结果</a:t>
            </a:r>
            <a:r>
              <a:rPr lang="en-US" altLang="zh-CN"/>
              <a:t>25050</a:t>
            </a:r>
            <a:endParaRPr lang="en-US" altLang="zh-CN"/>
          </a:p>
        </p:txBody>
      </p:sp>
      <p:sp>
        <p:nvSpPr>
          <p:cNvPr id="4" name="灯片编号占位符 3"/>
          <p:cNvSpPr>
            <a:spLocks noGrp="1"/>
          </p:cNvSpPr>
          <p:nvPr>
            <p:ph type="sldNum" sz="quarter" idx="10"/>
          </p:nvPr>
        </p:nvSpPr>
        <p:spPr/>
        <p:txBody>
          <a:bodyPr/>
          <a:p>
            <a:pPr>
              <a:defRPr/>
            </a:pPr>
            <a:fld id="{688DD166-6A51-FB46-8061-6090DD3FD59C}" type="slidenum">
              <a:rPr lang="zh-CN" altLang="en-GB"/>
            </a:fld>
            <a:endParaRPr lang="en-GB" altLang="zh-CN"/>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程序执行结果</a:t>
            </a:r>
            <a:endParaRPr lang="zh-CN" altLang="en-US"/>
          </a:p>
        </p:txBody>
      </p:sp>
      <p:sp>
        <p:nvSpPr>
          <p:cNvPr id="3" name="内容占位符 2"/>
          <p:cNvSpPr>
            <a:spLocks noGrp="1"/>
          </p:cNvSpPr>
          <p:nvPr>
            <p:ph idx="1"/>
          </p:nvPr>
        </p:nvSpPr>
        <p:spPr>
          <a:ln>
            <a:solidFill>
              <a:srgbClr val="000000"/>
            </a:solidFill>
          </a:ln>
        </p:spPr>
        <p:txBody>
          <a:bodyPr/>
          <a:p>
            <a:pPr marL="0" indent="0" latinLnBrk="0">
              <a:lnSpc>
                <a:spcPct val="135000"/>
              </a:lnSpc>
              <a:buNone/>
            </a:pPr>
            <a:r>
              <a:rPr lang="en-US" altLang="zh-CN" sz="2000">
                <a:latin typeface="微软雅黑" panose="020B0503020204020204" charset="-122"/>
                <a:ea typeface="微软雅黑" panose="020B0503020204020204" charset="-122"/>
                <a:cs typeface="微软雅黑" panose="020B0503020204020204" charset="-122"/>
              </a:rPr>
              <a:t>task 5</a:t>
            </a:r>
            <a:r>
              <a:rPr lang="zh-CN" altLang="en-US" sz="2000">
                <a:latin typeface="微软雅黑" panose="020B0503020204020204" charset="-122"/>
                <a:ea typeface="微软雅黑" panose="020B0503020204020204" charset="-122"/>
                <a:cs typeface="微软雅黑" panose="020B0503020204020204" charset="-122"/>
              </a:rPr>
              <a:t>执行完毕</a:t>
            </a:r>
            <a:r>
              <a:rPr lang="en-US" altLang="zh-CN" sz="2000">
                <a:latin typeface="微软雅黑" panose="020B0503020204020204" charset="-122"/>
                <a:ea typeface="微软雅黑" panose="020B0503020204020204" charset="-122"/>
                <a:cs typeface="微软雅黑" panose="020B0503020204020204" charset="-122"/>
              </a:rPr>
              <a:t>: </a:t>
            </a:r>
            <a:r>
              <a:rPr lang="zh-CN" altLang="en-US" sz="2000">
                <a:latin typeface="微软雅黑" panose="020B0503020204020204" charset="-122"/>
                <a:ea typeface="微软雅黑" panose="020B0503020204020204" charset="-122"/>
                <a:cs typeface="微软雅黑" panose="020B0503020204020204" charset="-122"/>
              </a:rPr>
              <a:t>池中线程数</a:t>
            </a:r>
            <a:r>
              <a:rPr lang="en-US" altLang="zh-CN" sz="2000">
                <a:latin typeface="微软雅黑" panose="020B0503020204020204" charset="-122"/>
                <a:ea typeface="微软雅黑" panose="020B0503020204020204" charset="-122"/>
                <a:cs typeface="微软雅黑" panose="020B0503020204020204" charset="-122"/>
              </a:rPr>
              <a:t>:4,</a:t>
            </a:r>
            <a:r>
              <a:rPr lang="zh-CN" altLang="en-US" sz="2000">
                <a:latin typeface="微软雅黑" panose="020B0503020204020204" charset="-122"/>
                <a:ea typeface="微软雅黑" panose="020B0503020204020204" charset="-122"/>
                <a:cs typeface="微软雅黑" panose="020B0503020204020204" charset="-122"/>
              </a:rPr>
              <a:t>等待数</a:t>
            </a:r>
            <a:r>
              <a:rPr lang="en-US" altLang="zh-CN" sz="2000">
                <a:latin typeface="微软雅黑" panose="020B0503020204020204" charset="-122"/>
                <a:ea typeface="微软雅黑" panose="020B0503020204020204" charset="-122"/>
                <a:cs typeface="微软雅黑" panose="020B0503020204020204" charset="-122"/>
              </a:rPr>
              <a:t>:0,</a:t>
            </a:r>
            <a:r>
              <a:rPr lang="zh-CN" altLang="en-US" sz="2000">
                <a:latin typeface="微软雅黑" panose="020B0503020204020204" charset="-122"/>
                <a:ea typeface="微软雅黑" panose="020B0503020204020204" charset="-122"/>
                <a:cs typeface="微软雅黑" panose="020B0503020204020204" charset="-122"/>
              </a:rPr>
              <a:t>已完成数</a:t>
            </a:r>
            <a:r>
              <a:rPr lang="en-US" altLang="zh-CN" sz="2000">
                <a:latin typeface="微软雅黑" panose="020B0503020204020204" charset="-122"/>
                <a:ea typeface="微软雅黑" panose="020B0503020204020204" charset="-122"/>
                <a:cs typeface="微软雅黑" panose="020B0503020204020204" charset="-122"/>
              </a:rPr>
              <a:t>:6</a:t>
            </a:r>
            <a:endParaRPr lang="en-US" altLang="zh-CN" sz="2000">
              <a:latin typeface="微软雅黑" panose="020B0503020204020204" charset="-122"/>
              <a:ea typeface="微软雅黑" panose="020B0503020204020204" charset="-122"/>
              <a:cs typeface="微软雅黑" panose="020B0503020204020204" charset="-122"/>
            </a:endParaRPr>
          </a:p>
          <a:p>
            <a:pPr marL="0" indent="0" latinLnBrk="0">
              <a:lnSpc>
                <a:spcPct val="135000"/>
              </a:lnSpc>
              <a:buNone/>
            </a:pPr>
            <a:r>
              <a:rPr lang="en-US" altLang="zh-CN" sz="2000">
                <a:latin typeface="微软雅黑" panose="020B0503020204020204" charset="-122"/>
                <a:ea typeface="微软雅黑" panose="020B0503020204020204" charset="-122"/>
                <a:cs typeface="微软雅黑" panose="020B0503020204020204" charset="-122"/>
              </a:rPr>
              <a:t>task 3</a:t>
            </a:r>
            <a:r>
              <a:rPr lang="zh-CN" altLang="en-US" sz="2000">
                <a:latin typeface="微软雅黑" panose="020B0503020204020204" charset="-122"/>
                <a:ea typeface="微软雅黑" panose="020B0503020204020204" charset="-122"/>
                <a:cs typeface="微软雅黑" panose="020B0503020204020204" charset="-122"/>
              </a:rPr>
              <a:t>块行完毕</a:t>
            </a:r>
            <a:r>
              <a:rPr lang="en-US" altLang="zh-CN" sz="2000">
                <a:latin typeface="微软雅黑" panose="020B0503020204020204" charset="-122"/>
                <a:ea typeface="微软雅黑" panose="020B0503020204020204" charset="-122"/>
                <a:cs typeface="微软雅黑" panose="020B0503020204020204" charset="-122"/>
              </a:rPr>
              <a:t>: </a:t>
            </a:r>
            <a:r>
              <a:rPr lang="zh-CN" altLang="en-US" sz="2000">
                <a:latin typeface="微软雅黑" panose="020B0503020204020204" charset="-122"/>
                <a:ea typeface="微软雅黑" panose="020B0503020204020204" charset="-122"/>
                <a:cs typeface="微软雅黑" panose="020B0503020204020204" charset="-122"/>
              </a:rPr>
              <a:t>池中线程数</a:t>
            </a:r>
            <a:r>
              <a:rPr lang="en-US" altLang="zh-CN" sz="2000">
                <a:latin typeface="微软雅黑" panose="020B0503020204020204" charset="-122"/>
                <a:ea typeface="微软雅黑" panose="020B0503020204020204" charset="-122"/>
                <a:cs typeface="微软雅黑" panose="020B0503020204020204" charset="-122"/>
              </a:rPr>
              <a:t>:4,</a:t>
            </a:r>
            <a:r>
              <a:rPr lang="zh-CN" altLang="en-US" sz="2000">
                <a:latin typeface="微软雅黑" panose="020B0503020204020204" charset="-122"/>
                <a:ea typeface="微软雅黑" panose="020B0503020204020204" charset="-122"/>
                <a:cs typeface="微软雅黑" panose="020B0503020204020204" charset="-122"/>
              </a:rPr>
              <a:t>等待数</a:t>
            </a:r>
            <a:r>
              <a:rPr lang="en-US" altLang="zh-CN" sz="2000">
                <a:latin typeface="微软雅黑" panose="020B0503020204020204" charset="-122"/>
                <a:ea typeface="微软雅黑" panose="020B0503020204020204" charset="-122"/>
                <a:cs typeface="微软雅黑" panose="020B0503020204020204" charset="-122"/>
              </a:rPr>
              <a:t>:0,</a:t>
            </a:r>
            <a:r>
              <a:rPr lang="zh-CN" altLang="en-US" sz="2000">
                <a:latin typeface="微软雅黑" panose="020B0503020204020204" charset="-122"/>
                <a:ea typeface="微软雅黑" panose="020B0503020204020204" charset="-122"/>
                <a:cs typeface="微软雅黑" panose="020B0503020204020204" charset="-122"/>
              </a:rPr>
              <a:t>已完成数</a:t>
            </a:r>
            <a:r>
              <a:rPr lang="en-US" altLang="zh-CN" sz="2000">
                <a:latin typeface="微软雅黑" panose="020B0503020204020204" charset="-122"/>
                <a:ea typeface="微软雅黑" panose="020B0503020204020204" charset="-122"/>
                <a:cs typeface="微软雅黑" panose="020B0503020204020204" charset="-122"/>
              </a:rPr>
              <a:t>:7</a:t>
            </a:r>
            <a:r>
              <a:rPr lang="zh-CN" altLang="en-US" sz="2000">
                <a:latin typeface="微软雅黑" panose="020B0503020204020204" charset="-122"/>
                <a:ea typeface="微软雅黑" panose="020B0503020204020204" charset="-122"/>
                <a:cs typeface="微软雅黑" panose="020B0503020204020204" charset="-122"/>
              </a:rPr>
              <a:t>任各</a:t>
            </a:r>
            <a:r>
              <a:rPr lang="en-US" altLang="zh-CN" sz="2000">
                <a:latin typeface="微软雅黑" panose="020B0503020204020204" charset="-122"/>
                <a:ea typeface="微软雅黑" panose="020B0503020204020204" charset="-122"/>
                <a:cs typeface="微软雅黑" panose="020B0503020204020204" charset="-122"/>
              </a:rPr>
              <a:t>3</a:t>
            </a:r>
            <a:r>
              <a:rPr lang="zh-CN" altLang="en-US" sz="2000">
                <a:latin typeface="微软雅黑" panose="020B0503020204020204" charset="-122"/>
                <a:ea typeface="微软雅黑" panose="020B0503020204020204" charset="-122"/>
                <a:cs typeface="微软雅黑" panose="020B0503020204020204" charset="-122"/>
              </a:rPr>
              <a:t>运行结果</a:t>
            </a:r>
            <a:r>
              <a:rPr lang="en-US" altLang="zh-CN" sz="2000">
                <a:latin typeface="微软雅黑" panose="020B0503020204020204" charset="-122"/>
                <a:ea typeface="微软雅黑" panose="020B0503020204020204" charset="-122"/>
                <a:cs typeface="微软雅黑" panose="020B0503020204020204" charset="-122"/>
              </a:rPr>
              <a:t>35050</a:t>
            </a:r>
            <a:endParaRPr lang="en-US" altLang="zh-CN" sz="2000">
              <a:latin typeface="微软雅黑" panose="020B0503020204020204" charset="-122"/>
              <a:ea typeface="微软雅黑" panose="020B0503020204020204" charset="-122"/>
              <a:cs typeface="微软雅黑" panose="020B0503020204020204" charset="-122"/>
            </a:endParaRPr>
          </a:p>
          <a:p>
            <a:pPr marL="0" indent="0" latinLnBrk="0">
              <a:lnSpc>
                <a:spcPct val="135000"/>
              </a:lnSpc>
              <a:buNone/>
            </a:pPr>
            <a:r>
              <a:rPr lang="en-US" altLang="zh-CN" sz="2000">
                <a:latin typeface="微软雅黑" panose="020B0503020204020204" charset="-122"/>
                <a:ea typeface="微软雅黑" panose="020B0503020204020204" charset="-122"/>
                <a:cs typeface="微软雅黑" panose="020B0503020204020204" charset="-122"/>
              </a:rPr>
              <a:t>task 6</a:t>
            </a:r>
            <a:r>
              <a:rPr lang="zh-CN" altLang="en-US" sz="2000">
                <a:latin typeface="微软雅黑" panose="020B0503020204020204" charset="-122"/>
                <a:ea typeface="微软雅黑" panose="020B0503020204020204" charset="-122"/>
                <a:cs typeface="微软雅黑" panose="020B0503020204020204" charset="-122"/>
              </a:rPr>
              <a:t>执行完毕</a:t>
            </a:r>
            <a:r>
              <a:rPr lang="en-US" altLang="zh-CN" sz="2000">
                <a:latin typeface="微软雅黑" panose="020B0503020204020204" charset="-122"/>
                <a:ea typeface="微软雅黑" panose="020B0503020204020204" charset="-122"/>
                <a:cs typeface="微软雅黑" panose="020B0503020204020204" charset="-122"/>
              </a:rPr>
              <a:t>: </a:t>
            </a:r>
            <a:r>
              <a:rPr lang="zh-CN" altLang="en-US" sz="2000">
                <a:latin typeface="微软雅黑" panose="020B0503020204020204" charset="-122"/>
                <a:ea typeface="微软雅黑" panose="020B0503020204020204" charset="-122"/>
                <a:cs typeface="微软雅黑" panose="020B0503020204020204" charset="-122"/>
              </a:rPr>
              <a:t>池中线程数</a:t>
            </a:r>
            <a:r>
              <a:rPr lang="en-US" altLang="zh-CN" sz="2000">
                <a:latin typeface="微软雅黑" panose="020B0503020204020204" charset="-122"/>
                <a:ea typeface="微软雅黑" panose="020B0503020204020204" charset="-122"/>
                <a:cs typeface="微软雅黑" panose="020B0503020204020204" charset="-122"/>
              </a:rPr>
              <a:t>:4,</a:t>
            </a:r>
            <a:r>
              <a:rPr lang="zh-CN" altLang="en-US" sz="2000">
                <a:latin typeface="微软雅黑" panose="020B0503020204020204" charset="-122"/>
                <a:ea typeface="微软雅黑" panose="020B0503020204020204" charset="-122"/>
                <a:cs typeface="微软雅黑" panose="020B0503020204020204" charset="-122"/>
              </a:rPr>
              <a:t>等待数</a:t>
            </a:r>
            <a:r>
              <a:rPr lang="en-US" altLang="zh-CN" sz="2000">
                <a:latin typeface="微软雅黑" panose="020B0503020204020204" charset="-122"/>
                <a:ea typeface="微软雅黑" panose="020B0503020204020204" charset="-122"/>
                <a:cs typeface="微软雅黑" panose="020B0503020204020204" charset="-122"/>
              </a:rPr>
              <a:t>:0,</a:t>
            </a:r>
            <a:r>
              <a:rPr lang="zh-CN" altLang="en-US" sz="2000">
                <a:latin typeface="微软雅黑" panose="020B0503020204020204" charset="-122"/>
                <a:ea typeface="微软雅黑" panose="020B0503020204020204" charset="-122"/>
                <a:cs typeface="微软雅黑" panose="020B0503020204020204" charset="-122"/>
              </a:rPr>
              <a:t>已完成数</a:t>
            </a:r>
            <a:r>
              <a:rPr lang="en-US" altLang="zh-CN" sz="2000">
                <a:latin typeface="微软雅黑" panose="020B0503020204020204" charset="-122"/>
                <a:ea typeface="微软雅黑" panose="020B0503020204020204" charset="-122"/>
                <a:cs typeface="微软雅黑" panose="020B0503020204020204" charset="-122"/>
              </a:rPr>
              <a:t>:8</a:t>
            </a:r>
            <a:endParaRPr lang="en-US" altLang="zh-CN" sz="2000">
              <a:latin typeface="微软雅黑" panose="020B0503020204020204" charset="-122"/>
              <a:ea typeface="微软雅黑" panose="020B0503020204020204" charset="-122"/>
              <a:cs typeface="微软雅黑" panose="020B0503020204020204" charset="-122"/>
            </a:endParaRPr>
          </a:p>
          <a:p>
            <a:pPr marL="0" indent="0" latinLnBrk="0">
              <a:lnSpc>
                <a:spcPct val="135000"/>
              </a:lnSpc>
              <a:buNone/>
            </a:pPr>
            <a:r>
              <a:rPr lang="en-US" altLang="zh-CN" sz="2000">
                <a:latin typeface="微软雅黑" panose="020B0503020204020204" charset="-122"/>
                <a:ea typeface="微软雅黑" panose="020B0503020204020204" charset="-122"/>
                <a:cs typeface="微软雅黑" panose="020B0503020204020204" charset="-122"/>
              </a:rPr>
              <a:t>task4</a:t>
            </a:r>
            <a:r>
              <a:rPr lang="zh-CN" altLang="en-US" sz="2000">
                <a:latin typeface="微软雅黑" panose="020B0503020204020204" charset="-122"/>
                <a:ea typeface="微软雅黑" panose="020B0503020204020204" charset="-122"/>
                <a:cs typeface="微软雅黑" panose="020B0503020204020204" charset="-122"/>
              </a:rPr>
              <a:t>执行完毕</a:t>
            </a:r>
            <a:r>
              <a:rPr lang="en-US" altLang="zh-CN" sz="2000">
                <a:latin typeface="微软雅黑" panose="020B0503020204020204" charset="-122"/>
                <a:ea typeface="微软雅黑" panose="020B0503020204020204" charset="-122"/>
                <a:cs typeface="微软雅黑" panose="020B0503020204020204" charset="-122"/>
              </a:rPr>
              <a:t>: </a:t>
            </a:r>
            <a:r>
              <a:rPr lang="zh-CN" altLang="en-US" sz="2000">
                <a:latin typeface="微软雅黑" panose="020B0503020204020204" charset="-122"/>
                <a:ea typeface="微软雅黑" panose="020B0503020204020204" charset="-122"/>
                <a:cs typeface="微软雅黑" panose="020B0503020204020204" charset="-122"/>
              </a:rPr>
              <a:t>池中线程数</a:t>
            </a:r>
            <a:r>
              <a:rPr lang="en-US" altLang="zh-CN" sz="2000">
                <a:latin typeface="微软雅黑" panose="020B0503020204020204" charset="-122"/>
                <a:ea typeface="微软雅黑" panose="020B0503020204020204" charset="-122"/>
                <a:cs typeface="微软雅黑" panose="020B0503020204020204" charset="-122"/>
              </a:rPr>
              <a:t>:3,</a:t>
            </a:r>
            <a:r>
              <a:rPr lang="zh-CN" altLang="en-US" sz="2000">
                <a:latin typeface="微软雅黑" panose="020B0503020204020204" charset="-122"/>
                <a:ea typeface="微软雅黑" panose="020B0503020204020204" charset="-122"/>
                <a:cs typeface="微软雅黑" panose="020B0503020204020204" charset="-122"/>
              </a:rPr>
              <a:t>等待数</a:t>
            </a:r>
            <a:r>
              <a:rPr lang="en-US" altLang="zh-CN" sz="2000">
                <a:latin typeface="微软雅黑" panose="020B0503020204020204" charset="-122"/>
                <a:ea typeface="微软雅黑" panose="020B0503020204020204" charset="-122"/>
                <a:cs typeface="微软雅黑" panose="020B0503020204020204" charset="-122"/>
              </a:rPr>
              <a:t>:0,</a:t>
            </a:r>
            <a:r>
              <a:rPr lang="zh-CN" altLang="en-US" sz="2000">
                <a:latin typeface="微软雅黑" panose="020B0503020204020204" charset="-122"/>
                <a:ea typeface="微软雅黑" panose="020B0503020204020204" charset="-122"/>
                <a:cs typeface="微软雅黑" panose="020B0503020204020204" charset="-122"/>
              </a:rPr>
              <a:t>已完成数</a:t>
            </a:r>
            <a:r>
              <a:rPr lang="en-US" altLang="zh-CN" sz="2000">
                <a:latin typeface="微软雅黑" panose="020B0503020204020204" charset="-122"/>
                <a:ea typeface="微软雅黑" panose="020B0503020204020204" charset="-122"/>
                <a:cs typeface="微软雅黑" panose="020B0503020204020204" charset="-122"/>
              </a:rPr>
              <a:t>:9</a:t>
            </a:r>
            <a:endParaRPr lang="en-US" altLang="zh-CN" sz="2000">
              <a:latin typeface="微软雅黑" panose="020B0503020204020204" charset="-122"/>
              <a:ea typeface="微软雅黑" panose="020B0503020204020204" charset="-122"/>
              <a:cs typeface="微软雅黑" panose="020B0503020204020204" charset="-122"/>
            </a:endParaRPr>
          </a:p>
          <a:p>
            <a:pPr marL="0" indent="0" latinLnBrk="0">
              <a:lnSpc>
                <a:spcPct val="135000"/>
              </a:lnSpc>
              <a:buNone/>
            </a:pPr>
            <a:r>
              <a:rPr lang="zh-CN" altLang="en-US" sz="2000">
                <a:latin typeface="微软雅黑" panose="020B0503020204020204" charset="-122"/>
                <a:ea typeface="微软雅黑" panose="020B0503020204020204" charset="-122"/>
                <a:cs typeface="微软雅黑" panose="020B0503020204020204" charset="-122"/>
              </a:rPr>
              <a:t>任务</a:t>
            </a:r>
            <a:r>
              <a:rPr lang="en-US" altLang="zh-CN" sz="2000">
                <a:latin typeface="微软雅黑" panose="020B0503020204020204" charset="-122"/>
                <a:ea typeface="微软雅黑" panose="020B0503020204020204" charset="-122"/>
                <a:cs typeface="微软雅黑" panose="020B0503020204020204" charset="-122"/>
              </a:rPr>
              <a:t>4</a:t>
            </a:r>
            <a:r>
              <a:rPr lang="zh-CN" altLang="en-US" sz="2000">
                <a:latin typeface="微软雅黑" panose="020B0503020204020204" charset="-122"/>
                <a:ea typeface="微软雅黑" panose="020B0503020204020204" charset="-122"/>
                <a:cs typeface="微软雅黑" panose="020B0503020204020204" charset="-122"/>
              </a:rPr>
              <a:t>运行结果</a:t>
            </a:r>
            <a:r>
              <a:rPr lang="en-US" altLang="zh-CN" sz="2000">
                <a:latin typeface="微软雅黑" panose="020B0503020204020204" charset="-122"/>
                <a:ea typeface="微软雅黑" panose="020B0503020204020204" charset="-122"/>
                <a:cs typeface="微软雅黑" panose="020B0503020204020204" charset="-122"/>
              </a:rPr>
              <a:t>45050</a:t>
            </a:r>
            <a:endParaRPr lang="en-US" altLang="zh-CN" sz="2000">
              <a:latin typeface="微软雅黑" panose="020B0503020204020204" charset="-122"/>
              <a:ea typeface="微软雅黑" panose="020B0503020204020204" charset="-122"/>
              <a:cs typeface="微软雅黑" panose="020B0503020204020204" charset="-122"/>
            </a:endParaRPr>
          </a:p>
          <a:p>
            <a:pPr marL="0" indent="0" latinLnBrk="0">
              <a:lnSpc>
                <a:spcPct val="135000"/>
              </a:lnSpc>
              <a:buNone/>
            </a:pPr>
            <a:r>
              <a:rPr lang="zh-CN" altLang="en-US" sz="2000">
                <a:latin typeface="微软雅黑" panose="020B0503020204020204" charset="-122"/>
                <a:ea typeface="微软雅黑" panose="020B0503020204020204" charset="-122"/>
                <a:cs typeface="微软雅黑" panose="020B0503020204020204" charset="-122"/>
                <a:sym typeface="+mn-ea"/>
              </a:rPr>
              <a:t>任务</a:t>
            </a:r>
            <a:r>
              <a:rPr lang="en-US" altLang="zh-CN" sz="2000">
                <a:latin typeface="微软雅黑" panose="020B0503020204020204" charset="-122"/>
                <a:ea typeface="微软雅黑" panose="020B0503020204020204" charset="-122"/>
                <a:cs typeface="微软雅黑" panose="020B0503020204020204" charset="-122"/>
                <a:sym typeface="+mn-ea"/>
              </a:rPr>
              <a:t>5</a:t>
            </a:r>
            <a:r>
              <a:rPr lang="zh-CN" altLang="en-US" sz="2000">
                <a:latin typeface="微软雅黑" panose="020B0503020204020204" charset="-122"/>
                <a:ea typeface="微软雅黑" panose="020B0503020204020204" charset="-122"/>
                <a:cs typeface="微软雅黑" panose="020B0503020204020204" charset="-122"/>
                <a:sym typeface="+mn-ea"/>
              </a:rPr>
              <a:t>运行结果</a:t>
            </a:r>
            <a:r>
              <a:rPr lang="en-US" altLang="zh-CN" sz="2000">
                <a:latin typeface="微软雅黑" panose="020B0503020204020204" charset="-122"/>
                <a:ea typeface="微软雅黑" panose="020B0503020204020204" charset="-122"/>
                <a:cs typeface="微软雅黑" panose="020B0503020204020204" charset="-122"/>
              </a:rPr>
              <a:t>55050</a:t>
            </a:r>
            <a:endParaRPr lang="en-US" altLang="zh-CN" sz="2000">
              <a:latin typeface="微软雅黑" panose="020B0503020204020204" charset="-122"/>
              <a:ea typeface="微软雅黑" panose="020B0503020204020204" charset="-122"/>
              <a:cs typeface="微软雅黑" panose="020B0503020204020204" charset="-122"/>
            </a:endParaRPr>
          </a:p>
          <a:p>
            <a:pPr marL="0" indent="0" latinLnBrk="0">
              <a:lnSpc>
                <a:spcPct val="135000"/>
              </a:lnSpc>
              <a:buNone/>
            </a:pPr>
            <a:r>
              <a:rPr lang="zh-CN" altLang="en-US" sz="2000">
                <a:latin typeface="微软雅黑" panose="020B0503020204020204" charset="-122"/>
                <a:ea typeface="微软雅黑" panose="020B0503020204020204" charset="-122"/>
                <a:cs typeface="微软雅黑" panose="020B0503020204020204" charset="-122"/>
                <a:sym typeface="+mn-ea"/>
              </a:rPr>
              <a:t>任务</a:t>
            </a:r>
            <a:r>
              <a:rPr lang="en-US" altLang="zh-CN" sz="2000">
                <a:latin typeface="微软雅黑" panose="020B0503020204020204" charset="-122"/>
                <a:ea typeface="微软雅黑" panose="020B0503020204020204" charset="-122"/>
                <a:cs typeface="微软雅黑" panose="020B0503020204020204" charset="-122"/>
                <a:sym typeface="+mn-ea"/>
              </a:rPr>
              <a:t>6</a:t>
            </a:r>
            <a:r>
              <a:rPr lang="zh-CN" altLang="en-US" sz="2000">
                <a:latin typeface="微软雅黑" panose="020B0503020204020204" charset="-122"/>
                <a:ea typeface="微软雅黑" panose="020B0503020204020204" charset="-122"/>
                <a:cs typeface="微软雅黑" panose="020B0503020204020204" charset="-122"/>
                <a:sym typeface="+mn-ea"/>
              </a:rPr>
              <a:t>运行结果</a:t>
            </a:r>
            <a:r>
              <a:rPr lang="en-US" altLang="zh-CN" sz="2000">
                <a:latin typeface="微软雅黑" panose="020B0503020204020204" charset="-122"/>
                <a:ea typeface="微软雅黑" panose="020B0503020204020204" charset="-122"/>
                <a:cs typeface="微软雅黑" panose="020B0503020204020204" charset="-122"/>
              </a:rPr>
              <a:t>65050</a:t>
            </a:r>
            <a:endParaRPr lang="en-US" altLang="zh-CN" sz="2000">
              <a:latin typeface="微软雅黑" panose="020B0503020204020204" charset="-122"/>
              <a:ea typeface="微软雅黑" panose="020B0503020204020204" charset="-122"/>
              <a:cs typeface="微软雅黑" panose="020B0503020204020204" charset="-122"/>
            </a:endParaRPr>
          </a:p>
          <a:p>
            <a:pPr marL="0" indent="0" latinLnBrk="0">
              <a:lnSpc>
                <a:spcPct val="135000"/>
              </a:lnSpc>
              <a:buNone/>
            </a:pPr>
            <a:r>
              <a:rPr lang="zh-CN" altLang="en-US" sz="2000">
                <a:latin typeface="微软雅黑" panose="020B0503020204020204" charset="-122"/>
                <a:ea typeface="微软雅黑" panose="020B0503020204020204" charset="-122"/>
                <a:cs typeface="微软雅黑" panose="020B0503020204020204" charset="-122"/>
                <a:sym typeface="+mn-ea"/>
              </a:rPr>
              <a:t>任务</a:t>
            </a:r>
            <a:r>
              <a:rPr lang="en-US" altLang="zh-CN" sz="2000">
                <a:latin typeface="微软雅黑" panose="020B0503020204020204" charset="-122"/>
                <a:ea typeface="微软雅黑" panose="020B0503020204020204" charset="-122"/>
                <a:cs typeface="微软雅黑" panose="020B0503020204020204" charset="-122"/>
                <a:sym typeface="+mn-ea"/>
              </a:rPr>
              <a:t>7</a:t>
            </a:r>
            <a:r>
              <a:rPr lang="zh-CN" altLang="en-US" sz="2000">
                <a:latin typeface="微软雅黑" panose="020B0503020204020204" charset="-122"/>
                <a:ea typeface="微软雅黑" panose="020B0503020204020204" charset="-122"/>
                <a:cs typeface="微软雅黑" panose="020B0503020204020204" charset="-122"/>
                <a:sym typeface="+mn-ea"/>
              </a:rPr>
              <a:t>运行结果</a:t>
            </a:r>
            <a:r>
              <a:rPr lang="en-US" altLang="zh-CN" sz="2000">
                <a:latin typeface="微软雅黑" panose="020B0503020204020204" charset="-122"/>
                <a:ea typeface="微软雅黑" panose="020B0503020204020204" charset="-122"/>
                <a:cs typeface="微软雅黑" panose="020B0503020204020204" charset="-122"/>
              </a:rPr>
              <a:t>75050</a:t>
            </a:r>
            <a:endParaRPr lang="en-US" altLang="zh-CN" sz="2000">
              <a:latin typeface="微软雅黑" panose="020B0503020204020204" charset="-122"/>
              <a:ea typeface="微软雅黑" panose="020B0503020204020204" charset="-122"/>
              <a:cs typeface="微软雅黑" panose="020B0503020204020204" charset="-122"/>
            </a:endParaRPr>
          </a:p>
          <a:p>
            <a:pPr marL="0" indent="0" latinLnBrk="0">
              <a:lnSpc>
                <a:spcPct val="135000"/>
              </a:lnSpc>
              <a:buNone/>
            </a:pPr>
            <a:r>
              <a:rPr lang="zh-CN" altLang="en-US" sz="2000">
                <a:latin typeface="微软雅黑" panose="020B0503020204020204" charset="-122"/>
                <a:ea typeface="微软雅黑" panose="020B0503020204020204" charset="-122"/>
                <a:cs typeface="微软雅黑" panose="020B0503020204020204" charset="-122"/>
                <a:sym typeface="+mn-ea"/>
              </a:rPr>
              <a:t>任务</a:t>
            </a:r>
            <a:r>
              <a:rPr lang="en-US" altLang="zh-CN" sz="2000">
                <a:latin typeface="微软雅黑" panose="020B0503020204020204" charset="-122"/>
                <a:ea typeface="微软雅黑" panose="020B0503020204020204" charset="-122"/>
                <a:cs typeface="微软雅黑" panose="020B0503020204020204" charset="-122"/>
                <a:sym typeface="+mn-ea"/>
              </a:rPr>
              <a:t>8</a:t>
            </a:r>
            <a:r>
              <a:rPr lang="zh-CN" altLang="en-US" sz="2000">
                <a:latin typeface="微软雅黑" panose="020B0503020204020204" charset="-122"/>
                <a:ea typeface="微软雅黑" panose="020B0503020204020204" charset="-122"/>
                <a:cs typeface="微软雅黑" panose="020B0503020204020204" charset="-122"/>
                <a:sym typeface="+mn-ea"/>
              </a:rPr>
              <a:t>运行结果</a:t>
            </a:r>
            <a:r>
              <a:rPr lang="en-US" altLang="zh-CN" sz="2000">
                <a:latin typeface="微软雅黑" panose="020B0503020204020204" charset="-122"/>
                <a:ea typeface="微软雅黑" panose="020B0503020204020204" charset="-122"/>
                <a:cs typeface="微软雅黑" panose="020B0503020204020204" charset="-122"/>
              </a:rPr>
              <a:t>85050</a:t>
            </a:r>
            <a:endParaRPr lang="en-US" altLang="zh-CN" sz="2000">
              <a:latin typeface="微软雅黑" panose="020B0503020204020204" charset="-122"/>
              <a:ea typeface="微软雅黑" panose="020B0503020204020204" charset="-122"/>
              <a:cs typeface="微软雅黑" panose="020B0503020204020204" charset="-122"/>
            </a:endParaRPr>
          </a:p>
          <a:p>
            <a:pPr marL="0" indent="0" latinLnBrk="0">
              <a:lnSpc>
                <a:spcPct val="135000"/>
              </a:lnSpc>
              <a:buNone/>
            </a:pPr>
            <a:r>
              <a:rPr lang="zh-CN" altLang="en-US" sz="2000">
                <a:latin typeface="微软雅黑" panose="020B0503020204020204" charset="-122"/>
                <a:ea typeface="微软雅黑" panose="020B0503020204020204" charset="-122"/>
                <a:cs typeface="微软雅黑" panose="020B0503020204020204" charset="-122"/>
                <a:sym typeface="+mn-ea"/>
              </a:rPr>
              <a:t>任务</a:t>
            </a:r>
            <a:r>
              <a:rPr lang="en-US" altLang="zh-CN" sz="2000">
                <a:latin typeface="微软雅黑" panose="020B0503020204020204" charset="-122"/>
                <a:ea typeface="微软雅黑" panose="020B0503020204020204" charset="-122"/>
                <a:cs typeface="微软雅黑" panose="020B0503020204020204" charset="-122"/>
                <a:sym typeface="+mn-ea"/>
              </a:rPr>
              <a:t>9</a:t>
            </a:r>
            <a:r>
              <a:rPr lang="zh-CN" altLang="en-US" sz="2000">
                <a:latin typeface="微软雅黑" panose="020B0503020204020204" charset="-122"/>
                <a:ea typeface="微软雅黑" panose="020B0503020204020204" charset="-122"/>
                <a:cs typeface="微软雅黑" panose="020B0503020204020204" charset="-122"/>
                <a:sym typeface="+mn-ea"/>
              </a:rPr>
              <a:t>运行结果</a:t>
            </a:r>
            <a:r>
              <a:rPr lang="en-US" altLang="zh-CN" sz="2000">
                <a:latin typeface="微软雅黑" panose="020B0503020204020204" charset="-122"/>
                <a:ea typeface="微软雅黑" panose="020B0503020204020204" charset="-122"/>
                <a:cs typeface="微软雅黑" panose="020B0503020204020204" charset="-122"/>
              </a:rPr>
              <a:t>95050</a:t>
            </a:r>
            <a:endParaRPr lang="en-US" altLang="zh-CN" sz="2000">
              <a:latin typeface="微软雅黑" panose="020B0503020204020204" charset="-122"/>
              <a:ea typeface="微软雅黑" panose="020B0503020204020204" charset="-122"/>
              <a:cs typeface="微软雅黑" panose="020B0503020204020204" charset="-122"/>
            </a:endParaRPr>
          </a:p>
          <a:p>
            <a:pPr marL="0" indent="0" latinLnBrk="0">
              <a:lnSpc>
                <a:spcPct val="135000"/>
              </a:lnSpc>
              <a:buNone/>
            </a:pPr>
            <a:r>
              <a:rPr lang="en-US" altLang="zh-CN" sz="2000">
                <a:latin typeface="微软雅黑" panose="020B0503020204020204" charset="-122"/>
                <a:ea typeface="微软雅黑" panose="020B0503020204020204" charset="-122"/>
                <a:cs typeface="微软雅黑" panose="020B0503020204020204" charset="-122"/>
              </a:rPr>
              <a:t>1</a:t>
            </a:r>
            <a:r>
              <a:rPr lang="zh-CN" altLang="en-US" sz="2000">
                <a:latin typeface="微软雅黑" panose="020B0503020204020204" charset="-122"/>
                <a:ea typeface="微软雅黑" panose="020B0503020204020204" charset="-122"/>
                <a:cs typeface="微软雅黑" panose="020B0503020204020204" charset="-122"/>
              </a:rPr>
              <a:t>到</a:t>
            </a:r>
            <a:r>
              <a:rPr lang="en-US" altLang="zh-CN" sz="2000">
                <a:latin typeface="微软雅黑" panose="020B0503020204020204" charset="-122"/>
                <a:ea typeface="微软雅黑" panose="020B0503020204020204" charset="-122"/>
                <a:cs typeface="微软雅黑" panose="020B0503020204020204" charset="-122"/>
              </a:rPr>
              <a:t>1000</a:t>
            </a:r>
            <a:r>
              <a:rPr lang="zh-CN" altLang="en-US" sz="2000">
                <a:latin typeface="微软雅黑" panose="020B0503020204020204" charset="-122"/>
                <a:ea typeface="微软雅黑" panose="020B0503020204020204" charset="-122"/>
                <a:cs typeface="微软雅黑" panose="020B0503020204020204" charset="-122"/>
              </a:rPr>
              <a:t>加总</a:t>
            </a:r>
            <a:r>
              <a:rPr lang="en-US" altLang="zh-CN" sz="2000">
                <a:latin typeface="微软雅黑" panose="020B0503020204020204" charset="-122"/>
                <a:ea typeface="微软雅黑" panose="020B0503020204020204" charset="-122"/>
                <a:cs typeface="微软雅黑" panose="020B0503020204020204" charset="-122"/>
              </a:rPr>
              <a:t>  </a:t>
            </a:r>
            <a:r>
              <a:rPr lang="zh-CN" altLang="en-US" sz="2000">
                <a:latin typeface="微软雅黑" panose="020B0503020204020204" charset="-122"/>
                <a:ea typeface="微软雅黑" panose="020B0503020204020204" charset="-122"/>
                <a:cs typeface="微软雅黑" panose="020B0503020204020204" charset="-122"/>
              </a:rPr>
              <a:t>最终运算结果</a:t>
            </a:r>
            <a:r>
              <a:rPr lang="en-US" altLang="zh-CN" sz="2000">
                <a:latin typeface="微软雅黑" panose="020B0503020204020204" charset="-122"/>
                <a:ea typeface="微软雅黑" panose="020B0503020204020204" charset="-122"/>
                <a:cs typeface="微软雅黑" panose="020B0503020204020204" charset="-122"/>
              </a:rPr>
              <a:t>: 500500</a:t>
            </a:r>
            <a:endParaRPr lang="en-US" altLang="zh-CN" sz="2000">
              <a:latin typeface="微软雅黑" panose="020B0503020204020204" charset="-122"/>
              <a:ea typeface="微软雅黑" panose="020B0503020204020204" charset="-122"/>
              <a:cs typeface="微软雅黑" panose="020B0503020204020204" charset="-122"/>
            </a:endParaRPr>
          </a:p>
        </p:txBody>
      </p:sp>
      <p:sp>
        <p:nvSpPr>
          <p:cNvPr id="4" name="灯片编号占位符 3"/>
          <p:cNvSpPr>
            <a:spLocks noGrp="1"/>
          </p:cNvSpPr>
          <p:nvPr>
            <p:ph type="sldNum" sz="quarter" idx="10"/>
          </p:nvPr>
        </p:nvSpPr>
        <p:spPr/>
        <p:txBody>
          <a:bodyPr/>
          <a:p>
            <a:pPr>
              <a:defRPr/>
            </a:pPr>
            <a:fld id="{688DD166-6A51-FB46-8061-6090DD3FD59C}" type="slidenum">
              <a:rPr lang="zh-CN" altLang="en-GB"/>
            </a:fld>
            <a:endParaRPr lang="en-GB" altLang="zh-CN"/>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panose="02010600030101010101" pitchFamily="2" charset="-122"/>
              </a:rPr>
              <a:t>大纲</a:t>
            </a:r>
            <a:endParaRPr lang="zh-CN" altLang="en-US" b="0" dirty="0">
              <a:ea typeface="宋体" panose="02010600030101010101" pitchFamily="2" charset="-122"/>
            </a:endParaRPr>
          </a:p>
        </p:txBody>
      </p:sp>
      <p:sp>
        <p:nvSpPr>
          <p:cNvPr id="344067" name="Rectangle 3"/>
          <p:cNvSpPr>
            <a:spLocks noGrp="1" noChangeArrowheads="1"/>
          </p:cNvSpPr>
          <p:nvPr>
            <p:ph type="body" idx="1"/>
          </p:nvPr>
        </p:nvSpPr>
        <p:spPr>
          <a:xfrm>
            <a:off x="884808" y="1268769"/>
            <a:ext cx="8367712" cy="4522432"/>
          </a:xfrm>
        </p:spPr>
        <p:txBody>
          <a:bodyPr/>
          <a:lstStyle/>
          <a:p>
            <a:pPr>
              <a:lnSpc>
                <a:spcPct val="150000"/>
              </a:lnSpc>
              <a:defRPr/>
            </a:pPr>
            <a:r>
              <a:rPr lang="zh-CN" altLang="en-US" sz="2400" b="1" dirty="0">
                <a:ea typeface="宋体" panose="02010600030101010101" pitchFamily="2" charset="-122"/>
              </a:rPr>
              <a:t>资源池技术概述</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对象池技术</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数据库连接池技术</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线程池技术</a:t>
            </a:r>
            <a:endParaRPr lang="en-US" altLang="zh-CN" sz="2400" b="1" dirty="0">
              <a:ea typeface="宋体" panose="02010600030101010101" pitchFamily="2" charset="-122"/>
            </a:endParaRPr>
          </a:p>
          <a:p>
            <a:pPr>
              <a:lnSpc>
                <a:spcPct val="150000"/>
              </a:lnSpc>
              <a:defRPr/>
            </a:pPr>
            <a:endParaRPr lang="en-US" altLang="zh-CN" sz="2400" b="1" dirty="0">
              <a:ea typeface="宋体" panose="02010600030101010101" pitchFamily="2" charset="-122"/>
            </a:endParaRPr>
          </a:p>
          <a:p>
            <a:pPr>
              <a:lnSpc>
                <a:spcPct val="150000"/>
              </a:lnSpc>
              <a:defRPr/>
            </a:pPr>
            <a:r>
              <a:rPr lang="zh-CN" altLang="en-US" sz="2400" b="1" dirty="0">
                <a:solidFill>
                  <a:srgbClr val="FF0000"/>
                </a:solidFill>
                <a:ea typeface="宋体" panose="02010600030101010101" pitchFamily="2" charset="-122"/>
              </a:rPr>
              <a:t>负载均衡技术概述</a:t>
            </a:r>
            <a:endParaRPr lang="en-US" altLang="zh-CN" sz="2400" b="1" dirty="0">
              <a:solidFill>
                <a:srgbClr val="FF0000"/>
              </a:solidFill>
              <a:ea typeface="宋体" panose="02010600030101010101" pitchFamily="2" charset="-122"/>
            </a:endParaRPr>
          </a:p>
          <a:p>
            <a:pPr>
              <a:lnSpc>
                <a:spcPct val="150000"/>
              </a:lnSpc>
              <a:defRPr/>
            </a:pPr>
            <a:r>
              <a:rPr lang="zh-CN" altLang="en-US" sz="2400" b="1" dirty="0">
                <a:ea typeface="宋体" panose="02010600030101010101" pitchFamily="2" charset="-122"/>
              </a:rPr>
              <a:t>典型负载均衡技术</a:t>
            </a:r>
            <a:endParaRPr lang="zh-CN" altLang="en-US" sz="2400" b="1" dirty="0">
              <a:ea typeface="宋体" panose="02010600030101010101" pitchFamily="2"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a:t>负载均衡的概念</a:t>
            </a:r>
            <a:endParaRPr kumimoji="1" lang="zh-CN" altLang="en-US" dirty="0"/>
          </a:p>
        </p:txBody>
      </p:sp>
      <p:sp>
        <p:nvSpPr>
          <p:cNvPr id="3" name="内容占位符 2"/>
          <p:cNvSpPr>
            <a:spLocks noGrp="1"/>
          </p:cNvSpPr>
          <p:nvPr>
            <p:ph idx="1"/>
          </p:nvPr>
        </p:nvSpPr>
        <p:spPr>
          <a:xfrm>
            <a:off x="683568" y="1340768"/>
            <a:ext cx="8079432" cy="4320480"/>
          </a:xfrm>
        </p:spPr>
        <p:txBody>
          <a:bodyPr/>
          <a:lstStyle/>
          <a:p>
            <a:pPr marL="357505">
              <a:buFont typeface="Wingdings" panose="05000000000000000000" pitchFamily="2" charset="2"/>
              <a:buChar char="Ø"/>
              <a:defRPr/>
            </a:pPr>
            <a:r>
              <a:rPr lang="zh-CN" altLang="zh-CN" sz="2400" kern="100" dirty="0">
                <a:effectLst/>
                <a:latin typeface="Calibri" panose="020F0502020204030204" pitchFamily="34" charset="0"/>
                <a:ea typeface="宋体" panose="02010600030101010101" pitchFamily="2" charset="-122"/>
                <a:cs typeface="Times New Roman" panose="02020603050405020304" charset="0"/>
              </a:rPr>
              <a:t>随着互联网的发展</a:t>
            </a:r>
            <a:r>
              <a:rPr lang="zh-CN" altLang="en-US" sz="2400" kern="100" dirty="0">
                <a:effectLst/>
                <a:latin typeface="Calibri" panose="020F0502020204030204" pitchFamily="34" charset="0"/>
                <a:ea typeface="宋体" panose="02010600030101010101" pitchFamily="2" charset="-122"/>
                <a:cs typeface="Times New Roman" panose="02020603050405020304" charset="0"/>
              </a:rPr>
              <a:t>，目前一般会</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采用计算机集群的方式</a:t>
            </a:r>
            <a:r>
              <a:rPr lang="zh-CN" altLang="en-US" sz="2400" kern="100" dirty="0">
                <a:effectLst/>
                <a:latin typeface="Calibri" panose="020F0502020204030204" pitchFamily="34" charset="0"/>
                <a:ea typeface="宋体" panose="02010600030101010101" pitchFamily="2" charset="-122"/>
                <a:cs typeface="Times New Roman" panose="02020603050405020304" charset="0"/>
              </a:rPr>
              <a:t>来应对大量的业务流量与复杂的业务逻辑。</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但如何将不同的用户的流量分发到不同的服务器上面呢？</a:t>
            </a:r>
            <a:endParaRPr lang="en-US" altLang="zh-CN" sz="2400" kern="100" dirty="0">
              <a:effectLst/>
              <a:latin typeface="Calibri" panose="020F0502020204030204" pitchFamily="34" charset="0"/>
              <a:ea typeface="宋体" panose="02010600030101010101" pitchFamily="2" charset="-122"/>
              <a:cs typeface="Times New Roman" panose="02020603050405020304" charset="0"/>
            </a:endParaRPr>
          </a:p>
          <a:p>
            <a:pPr marL="357505">
              <a:buFont typeface="Wingdings" panose="05000000000000000000" pitchFamily="2" charset="2"/>
              <a:buChar char="Ø"/>
              <a:defRPr/>
            </a:pPr>
            <a:r>
              <a:rPr lang="zh-CN" altLang="zh-CN" sz="2400" kern="100" dirty="0">
                <a:effectLst/>
                <a:latin typeface="Calibri" panose="020F0502020204030204" pitchFamily="34" charset="0"/>
                <a:ea typeface="宋体" panose="02010600030101010101" pitchFamily="2" charset="-122"/>
                <a:cs typeface="Times New Roman" panose="02020603050405020304" charset="0"/>
              </a:rPr>
              <a:t>早期的方法是使用域名系统</a:t>
            </a:r>
            <a:r>
              <a:rPr lang="en-US" altLang="zh-CN" sz="2400" kern="100" dirty="0">
                <a:effectLst/>
                <a:latin typeface="Calibri" panose="020F0502020204030204" pitchFamily="34" charset="0"/>
                <a:ea typeface="宋体" panose="02010600030101010101" pitchFamily="2" charset="-122"/>
                <a:cs typeface="Times New Roman" panose="02020603050405020304" charset="0"/>
              </a:rPr>
              <a:t>DNS</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做负载均衡。但是这种方法有延时性</a:t>
            </a:r>
            <a:r>
              <a:rPr lang="zh-CN" altLang="en-US" sz="2400" kern="100" dirty="0">
                <a:latin typeface="Calibri" panose="020F0502020204030204" pitchFamily="34" charset="0"/>
                <a:ea typeface="宋体" panose="02010600030101010101" pitchFamily="2" charset="-122"/>
                <a:cs typeface="Times New Roman" panose="02020603050405020304" charset="0"/>
              </a:rPr>
              <a:t>，且</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调度策略比较简单</a:t>
            </a:r>
            <a:r>
              <a:rPr lang="zh-CN" altLang="en-US" sz="2400" kern="100" dirty="0">
                <a:effectLst/>
                <a:latin typeface="Calibri" panose="020F0502020204030204" pitchFamily="34" charset="0"/>
                <a:ea typeface="宋体" panose="02010600030101010101" pitchFamily="2" charset="-122"/>
                <a:cs typeface="Times New Roman" panose="02020603050405020304" charset="0"/>
              </a:rPr>
              <a:t>。</a:t>
            </a:r>
            <a:endParaRPr lang="en-US" altLang="zh-CN" sz="2400" kern="100" dirty="0">
              <a:effectLst/>
              <a:latin typeface="Calibri" panose="020F0502020204030204" pitchFamily="34" charset="0"/>
              <a:ea typeface="宋体" panose="02010600030101010101" pitchFamily="2" charset="-122"/>
              <a:cs typeface="Times New Roman" panose="02020603050405020304" charset="0"/>
            </a:endParaRPr>
          </a:p>
          <a:p>
            <a:pPr marL="357505">
              <a:buFont typeface="Wingdings" panose="05000000000000000000" pitchFamily="2" charset="2"/>
              <a:buChar char="Ø"/>
              <a:defRPr/>
            </a:pPr>
            <a:endParaRPr lang="en-US" altLang="zh-CN" sz="2400" kern="100" dirty="0">
              <a:effectLst/>
              <a:latin typeface="Calibri" panose="020F0502020204030204" pitchFamily="34" charset="0"/>
              <a:ea typeface="宋体" panose="02010600030101010101" pitchFamily="2" charset="-122"/>
              <a:cs typeface="Times New Roman" panose="02020603050405020304" charset="0"/>
            </a:endParaRPr>
          </a:p>
          <a:p>
            <a:pPr marL="357505">
              <a:buFont typeface="Wingdings" panose="05000000000000000000" pitchFamily="2" charset="2"/>
              <a:buChar char="Ø"/>
              <a:defRPr/>
            </a:pPr>
            <a:r>
              <a:rPr kumimoji="1" lang="zh-CN" altLang="en-US" sz="2400" dirty="0">
                <a:solidFill>
                  <a:srgbClr val="FF0000"/>
                </a:solidFill>
              </a:rPr>
              <a:t>负载均衡（</a:t>
            </a:r>
            <a:r>
              <a:rPr kumimoji="1" lang="en-US" altLang="zh-CN" sz="2400" dirty="0">
                <a:solidFill>
                  <a:srgbClr val="FF0000"/>
                </a:solidFill>
              </a:rPr>
              <a:t>Load balancing</a:t>
            </a:r>
            <a:r>
              <a:rPr kumimoji="1" lang="zh-CN" altLang="en-US" sz="2400" dirty="0">
                <a:solidFill>
                  <a:srgbClr val="FF0000"/>
                </a:solidFill>
              </a:rPr>
              <a:t>）</a:t>
            </a:r>
            <a:r>
              <a:rPr kumimoji="1" lang="zh-CN" altLang="en-US" sz="2400" dirty="0"/>
              <a:t>是指将工作任务、访问请求等负载进行平衡，分摊到多个服务器和组件等操作单元上进行执行，是解决高性能，单点故障，提高可用性和可扩展性，进行水平伸缩的终极解决方案。</a:t>
            </a: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a:t>负载均衡的分类</a:t>
            </a:r>
            <a:endParaRPr kumimoji="1" lang="zh-CN" altLang="en-US" dirty="0"/>
          </a:p>
        </p:txBody>
      </p:sp>
      <p:sp>
        <p:nvSpPr>
          <p:cNvPr id="3" name="内容占位符 2"/>
          <p:cNvSpPr>
            <a:spLocks noGrp="1"/>
          </p:cNvSpPr>
          <p:nvPr>
            <p:ph idx="1"/>
          </p:nvPr>
        </p:nvSpPr>
        <p:spPr>
          <a:xfrm>
            <a:off x="431801" y="1340768"/>
            <a:ext cx="3780159" cy="4536504"/>
          </a:xfrm>
        </p:spPr>
        <p:txBody>
          <a:bodyPr/>
          <a:lstStyle/>
          <a:p>
            <a:pPr marL="357505">
              <a:buFont typeface="Wingdings" panose="05000000000000000000" pitchFamily="2" charset="2"/>
              <a:buChar char="Ø"/>
              <a:defRPr/>
            </a:pPr>
            <a:r>
              <a:rPr kumimoji="1" lang="zh-CN" altLang="en-US" sz="2400" dirty="0"/>
              <a:t>从传输的角度看，负载均衡技术主要聚焦在网络传输的协议中进行均衡优化。由于网络层可分为多个层次，因此可以根据</a:t>
            </a:r>
            <a:r>
              <a:rPr kumimoji="1" lang="zh-CN" altLang="en-US" sz="2400" dirty="0">
                <a:solidFill>
                  <a:schemeClr val="bg1"/>
                </a:solidFill>
              </a:rPr>
              <a:t>网络层次</a:t>
            </a:r>
            <a:r>
              <a:rPr kumimoji="1" lang="zh-CN" altLang="en-US" sz="2400" dirty="0"/>
              <a:t>的不同，对负载均衡技术进行分类。</a:t>
            </a:r>
            <a:endParaRPr kumimoji="1" lang="en-US" altLang="zh-CN" sz="2400" dirty="0"/>
          </a:p>
          <a:p>
            <a:pPr marL="357505">
              <a:buFont typeface="Wingdings" panose="05000000000000000000" pitchFamily="2" charset="2"/>
              <a:buChar char="Ø"/>
              <a:defRPr/>
            </a:pPr>
            <a:r>
              <a:rPr kumimoji="1" lang="en-US" altLang="zh-CN" sz="2400" dirty="0"/>
              <a:t>OSI</a:t>
            </a:r>
            <a:r>
              <a:rPr kumimoji="1" lang="zh-CN" altLang="en-US" sz="2400" dirty="0"/>
              <a:t>的七层网络模型如右图所示：</a:t>
            </a: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33272" y="1700808"/>
            <a:ext cx="4450272" cy="396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a:t>负载均衡的分类</a:t>
            </a:r>
            <a:endParaRPr kumimoji="1" lang="zh-CN" altLang="en-US" dirty="0"/>
          </a:p>
        </p:txBody>
      </p:sp>
      <p:sp>
        <p:nvSpPr>
          <p:cNvPr id="3" name="内容占位符 2"/>
          <p:cNvSpPr>
            <a:spLocks noGrp="1"/>
          </p:cNvSpPr>
          <p:nvPr>
            <p:ph idx="1"/>
          </p:nvPr>
        </p:nvSpPr>
        <p:spPr>
          <a:xfrm>
            <a:off x="683568" y="1340768"/>
            <a:ext cx="8079432" cy="1080120"/>
          </a:xfrm>
        </p:spPr>
        <p:txBody>
          <a:bodyPr/>
          <a:lstStyle/>
          <a:p>
            <a:pPr marL="357505">
              <a:buFont typeface="Wingdings" panose="05000000000000000000" pitchFamily="2" charset="2"/>
              <a:buChar char="Ø"/>
              <a:defRPr/>
            </a:pPr>
            <a:r>
              <a:rPr kumimoji="1" lang="zh-CN" altLang="en-US" sz="2400" dirty="0"/>
              <a:t>常见的负载均衡技术在实现方式中，主要是在应用层（</a:t>
            </a:r>
            <a:r>
              <a:rPr kumimoji="1" lang="en-US" altLang="zh-CN" sz="2400" dirty="0"/>
              <a:t>7</a:t>
            </a:r>
            <a:r>
              <a:rPr kumimoji="1" lang="zh-CN" altLang="en-US" sz="2400" dirty="0"/>
              <a:t>层）、传输层（</a:t>
            </a:r>
            <a:r>
              <a:rPr kumimoji="1" lang="en-US" altLang="zh-CN" sz="2400" dirty="0"/>
              <a:t>4</a:t>
            </a:r>
            <a:r>
              <a:rPr kumimoji="1" lang="zh-CN" altLang="en-US" sz="2400" dirty="0"/>
              <a:t>层）、网络层（</a:t>
            </a:r>
            <a:r>
              <a:rPr kumimoji="1" lang="en-US" altLang="zh-CN" sz="2400" dirty="0"/>
              <a:t>3</a:t>
            </a:r>
            <a:r>
              <a:rPr kumimoji="1" lang="zh-CN" altLang="en-US" sz="2400" dirty="0"/>
              <a:t>层）等做文章。</a:t>
            </a: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
        <p:nvSpPr>
          <p:cNvPr id="5" name="文本框 4"/>
          <p:cNvSpPr txBox="1"/>
          <p:nvPr/>
        </p:nvSpPr>
        <p:spPr>
          <a:xfrm>
            <a:off x="2535232" y="3871450"/>
            <a:ext cx="1800200" cy="461665"/>
          </a:xfrm>
          <a:prstGeom prst="rect">
            <a:avLst/>
          </a:prstGeom>
          <a:noFill/>
        </p:spPr>
        <p:txBody>
          <a:bodyPr wrap="square" rtlCol="0">
            <a:spAutoFit/>
          </a:bodyPr>
          <a:lstStyle/>
          <a:p>
            <a:r>
              <a:rPr lang="zh-CN" altLang="en-US" dirty="0">
                <a:solidFill>
                  <a:srgbClr val="000000"/>
                </a:solidFill>
              </a:rPr>
              <a:t>负载均衡</a:t>
            </a:r>
            <a:endParaRPr lang="zh-CN" altLang="en-US" dirty="0">
              <a:solidFill>
                <a:srgbClr val="000000"/>
              </a:solidFill>
            </a:endParaRPr>
          </a:p>
        </p:txBody>
      </p:sp>
      <p:sp>
        <p:nvSpPr>
          <p:cNvPr id="6" name="文本框 5"/>
          <p:cNvSpPr txBox="1"/>
          <p:nvPr/>
        </p:nvSpPr>
        <p:spPr>
          <a:xfrm>
            <a:off x="4572000" y="2636912"/>
            <a:ext cx="2232248" cy="2930739"/>
          </a:xfrm>
          <a:prstGeom prst="rect">
            <a:avLst/>
          </a:prstGeom>
          <a:noFill/>
        </p:spPr>
        <p:txBody>
          <a:bodyPr wrap="square" rtlCol="0">
            <a:spAutoFit/>
          </a:bodyPr>
          <a:lstStyle/>
          <a:p>
            <a:pPr>
              <a:lnSpc>
                <a:spcPct val="200000"/>
              </a:lnSpc>
            </a:pPr>
            <a:r>
              <a:rPr lang="en-US" altLang="zh-CN" dirty="0">
                <a:solidFill>
                  <a:srgbClr val="000000"/>
                </a:solidFill>
              </a:rPr>
              <a:t>2</a:t>
            </a:r>
            <a:r>
              <a:rPr lang="zh-CN" altLang="en-US" dirty="0">
                <a:solidFill>
                  <a:srgbClr val="000000"/>
                </a:solidFill>
              </a:rPr>
              <a:t>层负载均衡</a:t>
            </a:r>
            <a:endParaRPr lang="en-US" altLang="zh-CN" dirty="0">
              <a:solidFill>
                <a:srgbClr val="000000"/>
              </a:solidFill>
            </a:endParaRPr>
          </a:p>
          <a:p>
            <a:pPr>
              <a:lnSpc>
                <a:spcPct val="200000"/>
              </a:lnSpc>
            </a:pPr>
            <a:r>
              <a:rPr lang="en-US" altLang="zh-CN" dirty="0">
                <a:solidFill>
                  <a:srgbClr val="000000"/>
                </a:solidFill>
              </a:rPr>
              <a:t>3</a:t>
            </a:r>
            <a:r>
              <a:rPr lang="zh-CN" altLang="en-US" dirty="0">
                <a:solidFill>
                  <a:srgbClr val="000000"/>
                </a:solidFill>
              </a:rPr>
              <a:t>层负载均衡</a:t>
            </a:r>
            <a:endParaRPr lang="en-US" altLang="zh-CN" dirty="0">
              <a:solidFill>
                <a:srgbClr val="000000"/>
              </a:solidFill>
            </a:endParaRPr>
          </a:p>
          <a:p>
            <a:pPr>
              <a:lnSpc>
                <a:spcPct val="200000"/>
              </a:lnSpc>
            </a:pPr>
            <a:r>
              <a:rPr lang="en-US" altLang="zh-CN" dirty="0">
                <a:solidFill>
                  <a:srgbClr val="000000"/>
                </a:solidFill>
              </a:rPr>
              <a:t>4</a:t>
            </a:r>
            <a:r>
              <a:rPr lang="zh-CN" altLang="en-US" dirty="0">
                <a:solidFill>
                  <a:srgbClr val="000000"/>
                </a:solidFill>
              </a:rPr>
              <a:t>层负载均衡</a:t>
            </a:r>
            <a:endParaRPr lang="en-US" altLang="zh-CN" dirty="0">
              <a:solidFill>
                <a:srgbClr val="000000"/>
              </a:solidFill>
            </a:endParaRPr>
          </a:p>
          <a:p>
            <a:pPr>
              <a:lnSpc>
                <a:spcPct val="200000"/>
              </a:lnSpc>
            </a:pPr>
            <a:r>
              <a:rPr lang="en-US" altLang="zh-CN" dirty="0">
                <a:solidFill>
                  <a:srgbClr val="000000"/>
                </a:solidFill>
              </a:rPr>
              <a:t>7</a:t>
            </a:r>
            <a:r>
              <a:rPr lang="zh-CN" altLang="en-US" dirty="0">
                <a:solidFill>
                  <a:srgbClr val="000000"/>
                </a:solidFill>
              </a:rPr>
              <a:t>层负载均衡</a:t>
            </a:r>
            <a:endParaRPr lang="zh-CN" altLang="en-US" dirty="0">
              <a:solidFill>
                <a:srgbClr val="000000"/>
              </a:solidFill>
            </a:endParaRPr>
          </a:p>
        </p:txBody>
      </p:sp>
      <p:sp>
        <p:nvSpPr>
          <p:cNvPr id="7" name="左大括号 6"/>
          <p:cNvSpPr/>
          <p:nvPr/>
        </p:nvSpPr>
        <p:spPr bwMode="auto">
          <a:xfrm>
            <a:off x="4067944" y="3036970"/>
            <a:ext cx="288032" cy="2232248"/>
          </a:xfrm>
          <a:prstGeom prst="leftBrace">
            <a:avLst>
              <a:gd name="adj1" fmla="val 80292"/>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a:t>对象池技术</a:t>
            </a:r>
            <a:endParaRPr kumimoji="1" lang="zh-CN" altLang="en-US" dirty="0"/>
          </a:p>
        </p:txBody>
      </p:sp>
      <p:sp>
        <p:nvSpPr>
          <p:cNvPr id="3" name="内容占位符 2"/>
          <p:cNvSpPr>
            <a:spLocks noGrp="1"/>
          </p:cNvSpPr>
          <p:nvPr>
            <p:ph idx="1"/>
          </p:nvPr>
        </p:nvSpPr>
        <p:spPr>
          <a:xfrm>
            <a:off x="683568" y="1340768"/>
            <a:ext cx="8079432" cy="4450432"/>
          </a:xfrm>
        </p:spPr>
        <p:txBody>
          <a:bodyPr/>
          <a:lstStyle/>
          <a:p>
            <a:pPr>
              <a:defRPr/>
            </a:pPr>
            <a:r>
              <a:rPr kumimoji="1" lang="zh-CN" altLang="en-US" b="1" dirty="0">
                <a:solidFill>
                  <a:srgbClr val="FF0000"/>
                </a:solidFill>
              </a:rPr>
              <a:t>对象池的概念</a:t>
            </a:r>
            <a:endParaRPr kumimoji="1" lang="en-US" altLang="zh-CN" b="1" dirty="0">
              <a:solidFill>
                <a:srgbClr val="FF0000"/>
              </a:solidFill>
            </a:endParaRPr>
          </a:p>
          <a:p>
            <a:pPr>
              <a:defRPr/>
            </a:pPr>
            <a:r>
              <a:rPr kumimoji="1" lang="zh-CN" altLang="en-US" sz="2400" u="sng" dirty="0">
                <a:solidFill>
                  <a:schemeClr val="bg1"/>
                </a:solidFill>
              </a:rPr>
              <a:t>对象</a:t>
            </a:r>
            <a:r>
              <a:rPr kumimoji="1" lang="zh-CN" altLang="en-US" sz="2400" dirty="0"/>
              <a:t>是面向对象编程中的基本概念。创建一个对象，需要内存资源或其它更多资源，提高服务效率的一个手段就是尽可能减少创建和销毁对象的次数。</a:t>
            </a:r>
            <a:endParaRPr kumimoji="1" lang="en-US" altLang="zh-CN" sz="2400" dirty="0"/>
          </a:p>
          <a:p>
            <a:pPr>
              <a:defRPr/>
            </a:pPr>
            <a:endParaRPr kumimoji="1" lang="en-US" altLang="zh-CN" sz="2400" dirty="0"/>
          </a:p>
          <a:p>
            <a:pPr>
              <a:defRPr/>
            </a:pPr>
            <a:r>
              <a:rPr kumimoji="1" lang="zh-CN" altLang="en-US" sz="2400" u="sng" dirty="0">
                <a:solidFill>
                  <a:schemeClr val="bg1"/>
                </a:solidFill>
              </a:rPr>
              <a:t>对象池技术</a:t>
            </a:r>
            <a:r>
              <a:rPr kumimoji="1" lang="zh-CN" altLang="en-US" sz="2400" dirty="0"/>
              <a:t>是一种常见的对象缓存手段，就是将具有生命周期的结构化对象缓存到带有一定管理功能的容器中，复用对象以提高对象的访问性能。</a:t>
            </a:r>
            <a:endParaRPr kumimoji="1" lang="en-US" altLang="zh-CN" sz="2400" dirty="0"/>
          </a:p>
          <a:p>
            <a:pPr>
              <a:defRPr/>
            </a:pPr>
            <a:r>
              <a:rPr kumimoji="1" lang="zh-CN" altLang="en-US" sz="2400" dirty="0"/>
              <a:t>“对象”意味着池中的内容是一种结构化实体，是一般意义上面向对象中的对象模型。</a:t>
            </a: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a:t>负载均衡的分类</a:t>
            </a:r>
            <a:endParaRPr kumimoji="1" lang="zh-CN" altLang="en-US" dirty="0"/>
          </a:p>
        </p:txBody>
      </p:sp>
      <p:sp>
        <p:nvSpPr>
          <p:cNvPr id="3" name="内容占位符 2"/>
          <p:cNvSpPr>
            <a:spLocks noGrp="1"/>
          </p:cNvSpPr>
          <p:nvPr>
            <p:ph idx="1"/>
          </p:nvPr>
        </p:nvSpPr>
        <p:spPr>
          <a:xfrm>
            <a:off x="659285" y="1268760"/>
            <a:ext cx="8079432" cy="4903440"/>
          </a:xfrm>
        </p:spPr>
        <p:txBody>
          <a:bodyPr/>
          <a:lstStyle/>
          <a:p>
            <a:pPr marL="357505">
              <a:buFont typeface="Wingdings" panose="05000000000000000000" pitchFamily="2" charset="2"/>
              <a:buChar char="Ø"/>
              <a:defRPr/>
            </a:pPr>
            <a:r>
              <a:rPr kumimoji="1" lang="en-US" altLang="zh-CN" sz="2400" b="1" dirty="0">
                <a:solidFill>
                  <a:srgbClr val="FF0000"/>
                </a:solidFill>
              </a:rPr>
              <a:t>2</a:t>
            </a:r>
            <a:r>
              <a:rPr kumimoji="1" lang="zh-CN" altLang="en-US" sz="2400" b="1" dirty="0">
                <a:solidFill>
                  <a:srgbClr val="FF0000"/>
                </a:solidFill>
              </a:rPr>
              <a:t>层负载均衡 </a:t>
            </a:r>
            <a:endParaRPr kumimoji="1" lang="zh-CN" altLang="en-US" sz="2400" b="1" dirty="0">
              <a:solidFill>
                <a:srgbClr val="FF0000"/>
              </a:solidFill>
            </a:endParaRPr>
          </a:p>
          <a:p>
            <a:pPr marL="357505">
              <a:buFont typeface="Wingdings" panose="05000000000000000000" pitchFamily="2" charset="2"/>
              <a:buChar char="Ø"/>
              <a:defRPr/>
            </a:pPr>
            <a:r>
              <a:rPr kumimoji="1" lang="zh-CN" altLang="en-US" sz="2400" dirty="0"/>
              <a:t>负载均衡服务器对外依然提供一个虚</a:t>
            </a:r>
            <a:r>
              <a:rPr kumimoji="1" lang="en-US" altLang="zh-CN" sz="2400" dirty="0"/>
              <a:t>IP</a:t>
            </a:r>
            <a:r>
              <a:rPr kumimoji="1" lang="zh-CN" altLang="en-US" sz="2400" dirty="0"/>
              <a:t>（</a:t>
            </a:r>
            <a:r>
              <a:rPr kumimoji="1" lang="en-US" altLang="zh-CN" sz="2400" dirty="0"/>
              <a:t>VIP</a:t>
            </a:r>
            <a:r>
              <a:rPr kumimoji="1" lang="zh-CN" altLang="en-US" sz="2400" dirty="0"/>
              <a:t>），集群中不同的机器采用相同</a:t>
            </a:r>
            <a:r>
              <a:rPr kumimoji="1" lang="en-US" altLang="zh-CN" sz="2400" dirty="0"/>
              <a:t>IP</a:t>
            </a:r>
            <a:r>
              <a:rPr kumimoji="1" lang="zh-CN" altLang="en-US" sz="2400" dirty="0"/>
              <a:t>地址，但是机器的</a:t>
            </a:r>
            <a:r>
              <a:rPr kumimoji="1" lang="en-US" altLang="zh-CN" sz="2400" dirty="0"/>
              <a:t>MAC</a:t>
            </a:r>
            <a:r>
              <a:rPr kumimoji="1" lang="zh-CN" altLang="en-US" sz="2400" dirty="0"/>
              <a:t>地址不一样。当负载均衡服务器接受到请求之后，通过改写报文的目标</a:t>
            </a:r>
            <a:r>
              <a:rPr kumimoji="1" lang="en-US" altLang="zh-CN" sz="2400" dirty="0"/>
              <a:t>MAC</a:t>
            </a:r>
            <a:r>
              <a:rPr kumimoji="1" lang="zh-CN" altLang="en-US" sz="2400" dirty="0"/>
              <a:t>地址的方式将请求转发到目标机器。</a:t>
            </a:r>
            <a:endParaRPr kumimoji="1" lang="en-US" altLang="zh-CN" sz="2400" dirty="0"/>
          </a:p>
          <a:p>
            <a:pPr marL="357505">
              <a:buFont typeface="Wingdings" panose="05000000000000000000" pitchFamily="2" charset="2"/>
              <a:buChar char="Ø"/>
              <a:defRPr/>
            </a:pPr>
            <a:endParaRPr kumimoji="1" lang="zh-CN" altLang="en-US" sz="2400" dirty="0"/>
          </a:p>
          <a:p>
            <a:pPr marL="357505">
              <a:buFont typeface="Wingdings" panose="05000000000000000000" pitchFamily="2" charset="2"/>
              <a:buChar char="Ø"/>
              <a:defRPr/>
            </a:pPr>
            <a:r>
              <a:rPr kumimoji="1" lang="en-US" altLang="zh-CN" sz="2400" b="1" dirty="0">
                <a:solidFill>
                  <a:srgbClr val="FF0000"/>
                </a:solidFill>
              </a:rPr>
              <a:t>3</a:t>
            </a:r>
            <a:r>
              <a:rPr kumimoji="1" lang="zh-CN" altLang="en-US" sz="2400" b="1" dirty="0">
                <a:solidFill>
                  <a:srgbClr val="FF0000"/>
                </a:solidFill>
              </a:rPr>
              <a:t>层负载均衡</a:t>
            </a:r>
            <a:endParaRPr kumimoji="1" lang="zh-CN" altLang="en-US" sz="2400" b="1" dirty="0">
              <a:solidFill>
                <a:srgbClr val="FF0000"/>
              </a:solidFill>
            </a:endParaRPr>
          </a:p>
          <a:p>
            <a:pPr marL="357505">
              <a:buFont typeface="Wingdings" panose="05000000000000000000" pitchFamily="2" charset="2"/>
              <a:buChar char="Ø"/>
              <a:defRPr/>
            </a:pPr>
            <a:r>
              <a:rPr kumimoji="1" lang="zh-CN" altLang="en-US" sz="2400" dirty="0"/>
              <a:t>和</a:t>
            </a:r>
            <a:r>
              <a:rPr kumimoji="1" lang="en-US" altLang="zh-CN" sz="2400" dirty="0"/>
              <a:t>2</a:t>
            </a:r>
            <a:r>
              <a:rPr kumimoji="1" lang="zh-CN" altLang="en-US" sz="2400" dirty="0"/>
              <a:t>层负载均衡类似，负载均衡服务器对外依然提供一个</a:t>
            </a:r>
            <a:r>
              <a:rPr kumimoji="1" lang="en-US" altLang="zh-CN" sz="2400" dirty="0"/>
              <a:t>VIP</a:t>
            </a:r>
            <a:r>
              <a:rPr kumimoji="1" lang="zh-CN" altLang="en-US" sz="2400" dirty="0"/>
              <a:t>，但是集群中不同的机器采用不同的</a:t>
            </a:r>
            <a:r>
              <a:rPr kumimoji="1" lang="en-US" altLang="zh-CN" sz="2400" dirty="0"/>
              <a:t>IP</a:t>
            </a:r>
            <a:r>
              <a:rPr kumimoji="1" lang="zh-CN" altLang="en-US" sz="2400" dirty="0"/>
              <a:t>地址。当负载均衡服务器接受到请求之后，根据不同的负载均衡算法，通过</a:t>
            </a:r>
            <a:r>
              <a:rPr kumimoji="1" lang="en-US" altLang="zh-CN" sz="2400" dirty="0"/>
              <a:t>IP</a:t>
            </a:r>
            <a:r>
              <a:rPr kumimoji="1" lang="zh-CN" altLang="en-US" sz="2400" dirty="0"/>
              <a:t>将请求转发至不同的真实服务器。</a:t>
            </a: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a:t>负载均衡的分类</a:t>
            </a:r>
            <a:endParaRPr kumimoji="1" lang="zh-CN" altLang="en-US" dirty="0"/>
          </a:p>
        </p:txBody>
      </p:sp>
      <p:sp>
        <p:nvSpPr>
          <p:cNvPr id="3" name="内容占位符 2"/>
          <p:cNvSpPr>
            <a:spLocks noGrp="1"/>
          </p:cNvSpPr>
          <p:nvPr>
            <p:ph idx="1"/>
          </p:nvPr>
        </p:nvSpPr>
        <p:spPr>
          <a:xfrm>
            <a:off x="683568" y="1340768"/>
            <a:ext cx="8079432" cy="4320480"/>
          </a:xfrm>
        </p:spPr>
        <p:txBody>
          <a:bodyPr/>
          <a:lstStyle/>
          <a:p>
            <a:pPr marL="357505">
              <a:buFont typeface="Wingdings" panose="05000000000000000000" pitchFamily="2" charset="2"/>
              <a:buChar char="Ø"/>
              <a:defRPr/>
            </a:pPr>
            <a:r>
              <a:rPr kumimoji="1" lang="en-US" altLang="zh-CN" sz="2400" b="1" dirty="0">
                <a:solidFill>
                  <a:srgbClr val="FF0000"/>
                </a:solidFill>
              </a:rPr>
              <a:t>4</a:t>
            </a:r>
            <a:r>
              <a:rPr kumimoji="1" lang="zh-CN" altLang="en-US" sz="2400" b="1" dirty="0">
                <a:solidFill>
                  <a:srgbClr val="FF0000"/>
                </a:solidFill>
              </a:rPr>
              <a:t>层负载均衡 </a:t>
            </a:r>
            <a:endParaRPr kumimoji="1" lang="zh-CN" altLang="en-US" sz="2400" b="1" dirty="0">
              <a:solidFill>
                <a:srgbClr val="FF0000"/>
              </a:solidFill>
            </a:endParaRPr>
          </a:p>
          <a:p>
            <a:pPr marL="357505">
              <a:buFont typeface="Wingdings" panose="05000000000000000000" pitchFamily="2" charset="2"/>
              <a:buChar char="Ø"/>
              <a:defRPr/>
            </a:pPr>
            <a:r>
              <a:rPr kumimoji="1" lang="zh-CN" altLang="en-US" sz="2400" dirty="0"/>
              <a:t>传输层的</a:t>
            </a:r>
            <a:r>
              <a:rPr kumimoji="1" lang="en-US" altLang="zh-CN" sz="2400" dirty="0"/>
              <a:t>TCP/UDP</a:t>
            </a:r>
            <a:r>
              <a:rPr kumimoji="1" lang="zh-CN" altLang="en-US" sz="2400" dirty="0"/>
              <a:t>协议中除了包含源</a:t>
            </a:r>
            <a:r>
              <a:rPr kumimoji="1" lang="en-US" altLang="zh-CN" sz="2400" dirty="0"/>
              <a:t>IP</a:t>
            </a:r>
            <a:r>
              <a:rPr kumimoji="1" lang="zh-CN" altLang="en-US" sz="2400" dirty="0"/>
              <a:t>、目标</a:t>
            </a:r>
            <a:r>
              <a:rPr kumimoji="1" lang="en-US" altLang="zh-CN" sz="2400" dirty="0"/>
              <a:t>IP</a:t>
            </a:r>
            <a:r>
              <a:rPr kumimoji="1" lang="zh-CN" altLang="en-US" sz="2400" dirty="0"/>
              <a:t>以外，还包含源端口号及目的端口号。四层负载均衡服务器在接受到客户端请求后，通过修改数据包的地址信息（</a:t>
            </a:r>
            <a:r>
              <a:rPr kumimoji="1" lang="en-US" altLang="zh-CN" sz="2400" dirty="0"/>
              <a:t>IP+</a:t>
            </a:r>
            <a:r>
              <a:rPr kumimoji="1" lang="zh-CN" altLang="en-US" sz="2400" dirty="0"/>
              <a:t>端口号）将流量转发到应用服务器。</a:t>
            </a:r>
            <a:endParaRPr kumimoji="1" lang="en-US" altLang="zh-CN" sz="2400" dirty="0"/>
          </a:p>
          <a:p>
            <a:pPr marL="357505">
              <a:buFont typeface="Wingdings" panose="05000000000000000000" pitchFamily="2" charset="2"/>
              <a:buChar char="Ø"/>
              <a:defRPr/>
            </a:pPr>
            <a:endParaRPr kumimoji="1" lang="zh-CN" altLang="en-US" sz="2400" b="1" dirty="0">
              <a:solidFill>
                <a:srgbClr val="FF0000"/>
              </a:solidFill>
            </a:endParaRPr>
          </a:p>
          <a:p>
            <a:pPr marL="357505">
              <a:buFont typeface="Wingdings" panose="05000000000000000000" pitchFamily="2" charset="2"/>
              <a:buChar char="Ø"/>
              <a:defRPr/>
            </a:pPr>
            <a:r>
              <a:rPr kumimoji="1" lang="en-US" altLang="zh-CN" sz="2400" b="1" dirty="0">
                <a:solidFill>
                  <a:srgbClr val="FF0000"/>
                </a:solidFill>
              </a:rPr>
              <a:t>7</a:t>
            </a:r>
            <a:r>
              <a:rPr kumimoji="1" lang="zh-CN" altLang="en-US" sz="2400" b="1" dirty="0">
                <a:solidFill>
                  <a:srgbClr val="FF0000"/>
                </a:solidFill>
              </a:rPr>
              <a:t>层负载均衡 </a:t>
            </a:r>
            <a:endParaRPr kumimoji="1" lang="zh-CN" altLang="en-US" sz="2400" b="1" dirty="0">
              <a:solidFill>
                <a:srgbClr val="FF0000"/>
              </a:solidFill>
            </a:endParaRPr>
          </a:p>
          <a:p>
            <a:pPr marL="357505">
              <a:buFont typeface="Wingdings" panose="05000000000000000000" pitchFamily="2" charset="2"/>
              <a:buChar char="Ø"/>
              <a:defRPr/>
            </a:pPr>
            <a:r>
              <a:rPr kumimoji="1" lang="zh-CN" altLang="en-US" sz="2400" dirty="0"/>
              <a:t>应用层协议较多，常用</a:t>
            </a:r>
            <a:r>
              <a:rPr kumimoji="1" lang="en-US" altLang="zh-CN" sz="2400" dirty="0"/>
              <a:t>Http</a:t>
            </a:r>
            <a:r>
              <a:rPr kumimoji="1" lang="zh-CN" altLang="en-US" sz="2400" dirty="0"/>
              <a:t>、</a:t>
            </a:r>
            <a:r>
              <a:rPr kumimoji="1" lang="en-US" altLang="zh-CN" sz="2400" dirty="0"/>
              <a:t>Radius</a:t>
            </a:r>
            <a:r>
              <a:rPr kumimoji="1" lang="zh-CN" altLang="en-US" sz="2400" dirty="0"/>
              <a:t>、</a:t>
            </a:r>
            <a:r>
              <a:rPr kumimoji="1" lang="en-US" altLang="zh-CN" sz="2400" dirty="0" err="1"/>
              <a:t>Dns</a:t>
            </a:r>
            <a:r>
              <a:rPr kumimoji="1" lang="zh-CN" altLang="en-US" sz="2400" dirty="0"/>
              <a:t>等。</a:t>
            </a:r>
            <a:r>
              <a:rPr kumimoji="1" lang="en-US" altLang="zh-CN" sz="2400" dirty="0"/>
              <a:t>7</a:t>
            </a:r>
            <a:r>
              <a:rPr kumimoji="1" lang="zh-CN" altLang="en-US" sz="2400" dirty="0"/>
              <a:t>层负载基于这些协议来均衡负载。比如同一个</a:t>
            </a:r>
            <a:r>
              <a:rPr kumimoji="1" lang="en-US" altLang="zh-CN" sz="2400" dirty="0"/>
              <a:t>Web</a:t>
            </a:r>
            <a:r>
              <a:rPr kumimoji="1" lang="zh-CN" altLang="en-US" sz="2400" dirty="0"/>
              <a:t>服务器的负载均衡，除了根据</a:t>
            </a:r>
            <a:r>
              <a:rPr kumimoji="1" lang="en-US" altLang="zh-CN" sz="2400" dirty="0"/>
              <a:t>IP</a:t>
            </a:r>
            <a:r>
              <a:rPr kumimoji="1" lang="zh-CN" altLang="en-US" sz="2400" dirty="0"/>
              <a:t>加端口进行负载外，还可根据</a:t>
            </a:r>
            <a:r>
              <a:rPr kumimoji="1" lang="en-US" altLang="zh-CN" sz="2400" dirty="0"/>
              <a:t>7</a:t>
            </a:r>
            <a:r>
              <a:rPr kumimoji="1" lang="zh-CN" altLang="en-US" sz="2400" dirty="0"/>
              <a:t>层的</a:t>
            </a:r>
            <a:r>
              <a:rPr kumimoji="1" lang="en-US" altLang="zh-CN" sz="2400" dirty="0"/>
              <a:t>URL</a:t>
            </a:r>
            <a:r>
              <a:rPr kumimoji="1" lang="zh-CN" altLang="en-US" sz="2400" dirty="0"/>
              <a:t>、浏览器类别、语言来决定是否要进行负载均衡。</a:t>
            </a:r>
            <a:endParaRPr kumimoji="1" lang="zh-CN" altLang="en-US" sz="2400" dirty="0"/>
          </a:p>
          <a:p>
            <a:pPr marL="357505">
              <a:buFont typeface="Wingdings" panose="05000000000000000000" pitchFamily="2" charset="2"/>
              <a:buChar char="Ø"/>
              <a:defRPr/>
            </a:pP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panose="02010600030101010101" pitchFamily="2" charset="-122"/>
              </a:rPr>
              <a:t>大纲</a:t>
            </a:r>
            <a:endParaRPr lang="zh-CN" altLang="en-US" b="0" dirty="0">
              <a:ea typeface="宋体" panose="02010600030101010101" pitchFamily="2" charset="-122"/>
            </a:endParaRPr>
          </a:p>
        </p:txBody>
      </p:sp>
      <p:sp>
        <p:nvSpPr>
          <p:cNvPr id="344067" name="Rectangle 3"/>
          <p:cNvSpPr>
            <a:spLocks noGrp="1" noChangeArrowheads="1"/>
          </p:cNvSpPr>
          <p:nvPr>
            <p:ph type="body" idx="1"/>
          </p:nvPr>
        </p:nvSpPr>
        <p:spPr>
          <a:xfrm>
            <a:off x="884808" y="1268769"/>
            <a:ext cx="8367712" cy="4522432"/>
          </a:xfrm>
        </p:spPr>
        <p:txBody>
          <a:bodyPr/>
          <a:lstStyle/>
          <a:p>
            <a:pPr>
              <a:lnSpc>
                <a:spcPct val="150000"/>
              </a:lnSpc>
              <a:defRPr/>
            </a:pPr>
            <a:r>
              <a:rPr lang="zh-CN" altLang="en-US" sz="2400" b="1" dirty="0">
                <a:ea typeface="宋体" panose="02010600030101010101" pitchFamily="2" charset="-122"/>
              </a:rPr>
              <a:t>资源池技术概述</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对象池技术</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数据库连接池技术</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线程池技术</a:t>
            </a:r>
            <a:endParaRPr lang="en-US" altLang="zh-CN" sz="2400" b="1" dirty="0">
              <a:ea typeface="宋体" panose="02010600030101010101" pitchFamily="2" charset="-122"/>
            </a:endParaRPr>
          </a:p>
          <a:p>
            <a:pPr>
              <a:lnSpc>
                <a:spcPct val="150000"/>
              </a:lnSpc>
              <a:defRPr/>
            </a:pP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负载均衡技术概述</a:t>
            </a:r>
            <a:endParaRPr lang="en-US" altLang="zh-CN" sz="2400" b="1" dirty="0">
              <a:ea typeface="宋体" panose="02010600030101010101" pitchFamily="2" charset="-122"/>
            </a:endParaRPr>
          </a:p>
          <a:p>
            <a:pPr>
              <a:lnSpc>
                <a:spcPct val="150000"/>
              </a:lnSpc>
              <a:defRPr/>
            </a:pPr>
            <a:r>
              <a:rPr lang="zh-CN" altLang="en-US" sz="2400" b="1" dirty="0">
                <a:solidFill>
                  <a:srgbClr val="FF0000"/>
                </a:solidFill>
                <a:ea typeface="宋体" panose="02010600030101010101" pitchFamily="2" charset="-122"/>
              </a:rPr>
              <a:t>典型负载均衡技术</a:t>
            </a:r>
            <a:endParaRPr lang="zh-CN" altLang="en-US" sz="2400" b="1" dirty="0">
              <a:solidFill>
                <a:srgbClr val="FF0000"/>
              </a:solidFill>
              <a:ea typeface="宋体" panose="02010600030101010101" pitchFamily="2"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a:t>典型负载均衡技术</a:t>
            </a:r>
            <a:endParaRPr kumimoji="1" lang="zh-CN" altLang="en-US" dirty="0"/>
          </a:p>
        </p:txBody>
      </p:sp>
      <p:sp>
        <p:nvSpPr>
          <p:cNvPr id="3" name="内容占位符 2"/>
          <p:cNvSpPr>
            <a:spLocks noGrp="1"/>
          </p:cNvSpPr>
          <p:nvPr>
            <p:ph idx="1"/>
          </p:nvPr>
        </p:nvSpPr>
        <p:spPr>
          <a:xfrm>
            <a:off x="683568" y="1340768"/>
            <a:ext cx="8079432" cy="2376264"/>
          </a:xfrm>
        </p:spPr>
        <p:txBody>
          <a:bodyPr/>
          <a:lstStyle/>
          <a:p>
            <a:pPr marL="357505">
              <a:buFont typeface="Wingdings" panose="05000000000000000000" pitchFamily="2" charset="2"/>
              <a:buChar char="Ø"/>
              <a:defRPr/>
            </a:pPr>
            <a:r>
              <a:rPr kumimoji="1" lang="en-US" altLang="zh-CN" sz="2400" dirty="0"/>
              <a:t>4</a:t>
            </a:r>
            <a:r>
              <a:rPr kumimoji="1" lang="zh-CN" altLang="en-US" sz="2400" dirty="0"/>
              <a:t>层负载均衡技术的代表性产品是</a:t>
            </a:r>
            <a:r>
              <a:rPr kumimoji="1" lang="en-US" altLang="zh-CN" sz="2400" dirty="0"/>
              <a:t>LVS</a:t>
            </a:r>
            <a:r>
              <a:rPr kumimoji="1" lang="zh-CN" altLang="en-US" sz="2400" dirty="0"/>
              <a:t>（开源软件），</a:t>
            </a:r>
            <a:r>
              <a:rPr kumimoji="1" lang="en-US" altLang="zh-CN" sz="2400" dirty="0"/>
              <a:t>F5</a:t>
            </a:r>
            <a:r>
              <a:rPr kumimoji="1" lang="zh-CN" altLang="en-US" sz="2400" dirty="0"/>
              <a:t>（硬件）。其优点是具有较高的性能、支持各种网络协议。缺点是对网络依赖较大，负载智能化不如</a:t>
            </a:r>
            <a:r>
              <a:rPr kumimoji="1" lang="en-US" altLang="zh-CN" sz="2400" dirty="0"/>
              <a:t>7</a:t>
            </a:r>
            <a:r>
              <a:rPr kumimoji="1" lang="zh-CN" altLang="en-US" sz="2400" dirty="0"/>
              <a:t>层负载均衡技术。比如不支持对</a:t>
            </a:r>
            <a:r>
              <a:rPr kumimoji="1" lang="en-US" altLang="zh-CN" sz="2400" dirty="0" err="1"/>
              <a:t>url</a:t>
            </a:r>
            <a:r>
              <a:rPr kumimoji="1" lang="zh-CN" altLang="en-US" sz="2400" dirty="0"/>
              <a:t>的个性化负载，且硬件成本较高。</a:t>
            </a: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pic>
        <p:nvPicPr>
          <p:cNvPr id="5122" name="图片 21" descr="基于四层交换技术的负载均衡"/>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0775" y="4008512"/>
            <a:ext cx="7836451"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a:t>典型负载均衡技术</a:t>
            </a:r>
            <a:endParaRPr kumimoji="1" lang="zh-CN" altLang="en-US" dirty="0"/>
          </a:p>
        </p:txBody>
      </p:sp>
      <p:sp>
        <p:nvSpPr>
          <p:cNvPr id="3" name="内容占位符 2"/>
          <p:cNvSpPr>
            <a:spLocks noGrp="1"/>
          </p:cNvSpPr>
          <p:nvPr>
            <p:ph idx="1"/>
          </p:nvPr>
        </p:nvSpPr>
        <p:spPr>
          <a:xfrm>
            <a:off x="683568" y="1340768"/>
            <a:ext cx="8079432" cy="1508720"/>
          </a:xfrm>
        </p:spPr>
        <p:txBody>
          <a:bodyPr/>
          <a:lstStyle/>
          <a:p>
            <a:pPr marL="357505">
              <a:buFont typeface="Wingdings" panose="05000000000000000000" pitchFamily="2" charset="2"/>
              <a:buChar char="Ø"/>
              <a:defRPr/>
            </a:pPr>
            <a:r>
              <a:rPr kumimoji="1" lang="en-US" altLang="zh-CN" sz="2400" dirty="0"/>
              <a:t>7</a:t>
            </a:r>
            <a:r>
              <a:rPr kumimoji="1" lang="zh-CN" altLang="en-US" sz="2400" dirty="0"/>
              <a:t>层负载均衡技术的代表性产品是</a:t>
            </a:r>
            <a:r>
              <a:rPr kumimoji="1" lang="en-US" altLang="zh-CN" sz="2400" dirty="0" err="1"/>
              <a:t>nginx</a:t>
            </a:r>
            <a:r>
              <a:rPr kumimoji="1" lang="zh-CN" altLang="en-US" sz="2400" dirty="0"/>
              <a:t>（软件）、</a:t>
            </a:r>
            <a:r>
              <a:rPr kumimoji="1" lang="en-US" altLang="zh-CN" sz="2400" dirty="0" err="1"/>
              <a:t>apache</a:t>
            </a:r>
            <a:r>
              <a:rPr kumimoji="1" lang="zh-CN" altLang="en-US" sz="2400" dirty="0"/>
              <a:t>（软件）。优点是对网络依赖少，负载智能方案多。缺点是网络协议有限，且性能不如</a:t>
            </a:r>
            <a:r>
              <a:rPr kumimoji="1" lang="en-US" altLang="zh-CN" sz="2400" dirty="0"/>
              <a:t>4</a:t>
            </a:r>
            <a:r>
              <a:rPr kumimoji="1" lang="zh-CN" altLang="en-US" sz="2400" dirty="0"/>
              <a:t>层负载。</a:t>
            </a: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pic>
        <p:nvPicPr>
          <p:cNvPr id="6146" name="图片 19" descr="基于七层交换技术的负载均衡"/>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1146" y="3494567"/>
            <a:ext cx="8061707" cy="2037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panose="02010600030101010101" pitchFamily="2" charset="-122"/>
              </a:rPr>
              <a:t>大纲</a:t>
            </a:r>
            <a:endParaRPr lang="zh-CN" altLang="en-US" b="0" dirty="0">
              <a:ea typeface="宋体" panose="02010600030101010101" pitchFamily="2" charset="-122"/>
            </a:endParaRPr>
          </a:p>
        </p:txBody>
      </p:sp>
      <p:sp>
        <p:nvSpPr>
          <p:cNvPr id="344067" name="Rectangle 3"/>
          <p:cNvSpPr>
            <a:spLocks noGrp="1" noChangeArrowheads="1"/>
          </p:cNvSpPr>
          <p:nvPr>
            <p:ph type="body" idx="1"/>
          </p:nvPr>
        </p:nvSpPr>
        <p:spPr>
          <a:xfrm>
            <a:off x="884808" y="1124744"/>
            <a:ext cx="8367712" cy="4522432"/>
          </a:xfrm>
        </p:spPr>
        <p:txBody>
          <a:bodyPr/>
          <a:lstStyle/>
          <a:p>
            <a:pPr>
              <a:lnSpc>
                <a:spcPct val="150000"/>
              </a:lnSpc>
              <a:defRPr/>
            </a:pPr>
            <a:r>
              <a:rPr lang="zh-CN" altLang="en-US" sz="2400" b="1" dirty="0">
                <a:ea typeface="宋体" panose="02010600030101010101" pitchFamily="2" charset="-122"/>
              </a:rPr>
              <a:t>资源池技术概述</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对象池技术</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数据库连接池技术</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线程池技术</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负载均衡技术概述</a:t>
            </a:r>
            <a:endParaRPr lang="en-US" altLang="zh-CN" sz="2400" b="1" dirty="0">
              <a:ea typeface="宋体" panose="02010600030101010101" pitchFamily="2" charset="-122"/>
            </a:endParaRPr>
          </a:p>
          <a:p>
            <a:pPr>
              <a:lnSpc>
                <a:spcPct val="150000"/>
              </a:lnSpc>
              <a:defRPr/>
            </a:pPr>
            <a:r>
              <a:rPr lang="zh-CN" altLang="en-US" sz="2400" b="1" dirty="0">
                <a:solidFill>
                  <a:srgbClr val="FF0000"/>
                </a:solidFill>
                <a:ea typeface="宋体" panose="02010600030101010101" pitchFamily="2" charset="-122"/>
              </a:rPr>
              <a:t>典型负载均衡技术</a:t>
            </a:r>
            <a:endParaRPr lang="en-US" altLang="zh-CN" sz="2400" b="1" dirty="0">
              <a:solidFill>
                <a:srgbClr val="FF0000"/>
              </a:solidFill>
              <a:ea typeface="宋体" panose="02010600030101010101" pitchFamily="2" charset="-122"/>
            </a:endParaRPr>
          </a:p>
          <a:p>
            <a:pPr marL="713105">
              <a:lnSpc>
                <a:spcPct val="150000"/>
              </a:lnSpc>
              <a:buFont typeface="Wingdings" panose="05000000000000000000" pitchFamily="2" charset="2"/>
              <a:buChar char="ü"/>
            </a:pPr>
            <a:r>
              <a:rPr lang="en-US" altLang="zh-CN" sz="2000" dirty="0">
                <a:solidFill>
                  <a:srgbClr val="FF0000"/>
                </a:solidFill>
              </a:rPr>
              <a:t>LVS</a:t>
            </a:r>
            <a:r>
              <a:rPr lang="zh-CN" altLang="en-US" sz="2000" dirty="0">
                <a:solidFill>
                  <a:srgbClr val="FF0000"/>
                </a:solidFill>
              </a:rPr>
              <a:t>负载均衡</a:t>
            </a:r>
            <a:endParaRPr lang="en-US" altLang="zh-CN" sz="2000" dirty="0">
              <a:solidFill>
                <a:srgbClr val="FF0000"/>
              </a:solidFill>
            </a:endParaRPr>
          </a:p>
          <a:p>
            <a:pPr marL="713105">
              <a:lnSpc>
                <a:spcPct val="150000"/>
              </a:lnSpc>
              <a:buFont typeface="Wingdings" panose="05000000000000000000" pitchFamily="2" charset="2"/>
              <a:buChar char="ü"/>
            </a:pPr>
            <a:r>
              <a:rPr lang="en-US" altLang="zh-CN" sz="2000" dirty="0">
                <a:solidFill>
                  <a:srgbClr val="000000"/>
                </a:solidFill>
              </a:rPr>
              <a:t>DNS</a:t>
            </a:r>
            <a:r>
              <a:rPr lang="zh-CN" altLang="en-US" sz="2000" dirty="0">
                <a:solidFill>
                  <a:srgbClr val="000000"/>
                </a:solidFill>
              </a:rPr>
              <a:t>负载均衡</a:t>
            </a:r>
            <a:endParaRPr lang="en-US" altLang="zh-CN" sz="2000" dirty="0">
              <a:solidFill>
                <a:srgbClr val="000000"/>
              </a:solidFill>
            </a:endParaRPr>
          </a:p>
          <a:p>
            <a:pPr marL="713105">
              <a:lnSpc>
                <a:spcPct val="150000"/>
              </a:lnSpc>
              <a:buFont typeface="Wingdings" panose="05000000000000000000" pitchFamily="2" charset="2"/>
              <a:buChar char="ü"/>
            </a:pPr>
            <a:r>
              <a:rPr lang="en-US" altLang="zh-CN" sz="2000" dirty="0">
                <a:solidFill>
                  <a:srgbClr val="000000"/>
                </a:solidFill>
              </a:rPr>
              <a:t>Nginx</a:t>
            </a:r>
            <a:r>
              <a:rPr lang="zh-CN" altLang="en-US" sz="2000" dirty="0">
                <a:solidFill>
                  <a:srgbClr val="000000"/>
                </a:solidFill>
              </a:rPr>
              <a:t>负载均衡</a:t>
            </a:r>
            <a:endParaRPr lang="en-US" altLang="zh-CN" sz="2000" dirty="0">
              <a:solidFill>
                <a:srgbClr val="000000"/>
              </a:solidFill>
            </a:endParaRPr>
          </a:p>
          <a:p>
            <a:pPr marL="713105">
              <a:lnSpc>
                <a:spcPct val="150000"/>
              </a:lnSpc>
              <a:buFont typeface="Wingdings" panose="05000000000000000000" pitchFamily="2" charset="2"/>
              <a:buChar char="ü"/>
            </a:pPr>
            <a:r>
              <a:rPr lang="en-US" altLang="zh-CN" sz="2000" dirty="0">
                <a:solidFill>
                  <a:srgbClr val="000000"/>
                </a:solidFill>
              </a:rPr>
              <a:t>F5 BIG-IP</a:t>
            </a:r>
            <a:r>
              <a:rPr lang="zh-CN" altLang="en-US" sz="2000" dirty="0">
                <a:solidFill>
                  <a:srgbClr val="000000"/>
                </a:solidFill>
              </a:rPr>
              <a:t>负载均衡</a:t>
            </a:r>
            <a:endParaRPr lang="zh-CN" altLang="en-US" sz="2000" dirty="0">
              <a:solidFill>
                <a:srgbClr val="000000"/>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LVS</a:t>
            </a:r>
            <a:r>
              <a:rPr kumimoji="1" lang="zh-CN" altLang="en-US" dirty="0"/>
              <a:t>负载均衡</a:t>
            </a:r>
            <a:endParaRPr kumimoji="1" lang="zh-CN" altLang="en-US" dirty="0"/>
          </a:p>
        </p:txBody>
      </p:sp>
      <p:sp>
        <p:nvSpPr>
          <p:cNvPr id="3" name="内容占位符 2"/>
          <p:cNvSpPr>
            <a:spLocks noGrp="1"/>
          </p:cNvSpPr>
          <p:nvPr>
            <p:ph idx="1"/>
          </p:nvPr>
        </p:nvSpPr>
        <p:spPr>
          <a:xfrm>
            <a:off x="683568" y="1340768"/>
            <a:ext cx="8079432" cy="4104456"/>
          </a:xfrm>
        </p:spPr>
        <p:txBody>
          <a:bodyPr/>
          <a:lstStyle/>
          <a:p>
            <a:pPr marL="357505">
              <a:buFont typeface="Wingdings" panose="05000000000000000000" pitchFamily="2" charset="2"/>
              <a:buChar char="Ø"/>
              <a:defRPr/>
            </a:pPr>
            <a:r>
              <a:rPr kumimoji="1" lang="en-US" altLang="zh-CN" b="1" dirty="0">
                <a:solidFill>
                  <a:srgbClr val="FF0000"/>
                </a:solidFill>
              </a:rPr>
              <a:t>LVS</a:t>
            </a:r>
            <a:r>
              <a:rPr kumimoji="1" lang="zh-CN" altLang="en-US" b="1" dirty="0">
                <a:solidFill>
                  <a:srgbClr val="FF0000"/>
                </a:solidFill>
              </a:rPr>
              <a:t>简介</a:t>
            </a:r>
            <a:endParaRPr kumimoji="1" lang="en-US" altLang="zh-CN" b="1" dirty="0">
              <a:solidFill>
                <a:srgbClr val="FF0000"/>
              </a:solidFill>
            </a:endParaRPr>
          </a:p>
          <a:p>
            <a:pPr marL="357505">
              <a:buFont typeface="Wingdings" panose="05000000000000000000" pitchFamily="2" charset="2"/>
              <a:buChar char="Ø"/>
              <a:defRPr/>
            </a:pPr>
            <a:r>
              <a:rPr kumimoji="1" lang="en-US" altLang="zh-CN" sz="2400" dirty="0"/>
              <a:t>LVS(Linux Virtual Server) </a:t>
            </a:r>
            <a:r>
              <a:rPr kumimoji="1" lang="zh-CN" altLang="en-US" sz="2400" dirty="0"/>
              <a:t>，即</a:t>
            </a:r>
            <a:r>
              <a:rPr kumimoji="1" lang="en-US" altLang="zh-CN" sz="2400" dirty="0"/>
              <a:t>Linux</a:t>
            </a:r>
            <a:r>
              <a:rPr kumimoji="1" lang="zh-CN" altLang="en-US" sz="2400" dirty="0"/>
              <a:t>虚拟服务器，是</a:t>
            </a:r>
            <a:r>
              <a:rPr kumimoji="1" lang="en-US" altLang="zh-CN" sz="2400" dirty="0">
                <a:solidFill>
                  <a:srgbClr val="FF0000"/>
                </a:solidFill>
              </a:rPr>
              <a:t>4</a:t>
            </a:r>
            <a:r>
              <a:rPr kumimoji="1" lang="zh-CN" altLang="en-US" sz="2400" dirty="0">
                <a:solidFill>
                  <a:srgbClr val="FF0000"/>
                </a:solidFill>
              </a:rPr>
              <a:t>层负载均衡</a:t>
            </a:r>
            <a:r>
              <a:rPr kumimoji="1" lang="zh-CN" altLang="en-US" sz="2400" dirty="0"/>
              <a:t>的代表性的产品。从</a:t>
            </a:r>
            <a:r>
              <a:rPr kumimoji="1" lang="en-US" altLang="zh-CN" sz="2400" dirty="0"/>
              <a:t>Linux2.4</a:t>
            </a:r>
            <a:r>
              <a:rPr kumimoji="1" lang="zh-CN" altLang="en-US" sz="2400" dirty="0"/>
              <a:t>以后，</a:t>
            </a:r>
            <a:r>
              <a:rPr kumimoji="1" lang="en-US" altLang="zh-CN" sz="2400" dirty="0"/>
              <a:t>LVS</a:t>
            </a:r>
            <a:r>
              <a:rPr kumimoji="1" lang="zh-CN" altLang="en-US" sz="2400" dirty="0"/>
              <a:t>成为 </a:t>
            </a:r>
            <a:r>
              <a:rPr kumimoji="1" lang="en-US" altLang="zh-CN" sz="2400" dirty="0"/>
              <a:t>Linux</a:t>
            </a:r>
            <a:r>
              <a:rPr kumimoji="1" lang="zh-CN" altLang="en-US" sz="2400" dirty="0"/>
              <a:t>标准内核的一部分。</a:t>
            </a:r>
            <a:endParaRPr kumimoji="1" lang="zh-CN" altLang="en-US" sz="2400" dirty="0"/>
          </a:p>
          <a:p>
            <a:pPr marL="357505">
              <a:buFont typeface="Wingdings" panose="05000000000000000000" pitchFamily="2" charset="2"/>
              <a:buChar char="Ø"/>
              <a:defRPr/>
            </a:pPr>
            <a:r>
              <a:rPr kumimoji="1" lang="en-US" altLang="zh-CN" sz="2400" dirty="0"/>
              <a:t>LVS</a:t>
            </a:r>
            <a:r>
              <a:rPr kumimoji="1" lang="zh-CN" altLang="en-US" sz="2400" dirty="0"/>
              <a:t>是一个基于内核级别的应用软件，具有很高的处理性能。如配置百兆网卡，采用</a:t>
            </a:r>
            <a:r>
              <a:rPr kumimoji="1" lang="en-US" altLang="zh-CN" sz="2400" dirty="0"/>
              <a:t>VS/TUN</a:t>
            </a:r>
            <a:r>
              <a:rPr kumimoji="1" lang="zh-CN" altLang="en-US" sz="2400" dirty="0"/>
              <a:t>或</a:t>
            </a:r>
            <a:r>
              <a:rPr kumimoji="1" lang="en-US" altLang="zh-CN" sz="2400" dirty="0"/>
              <a:t>VS/DR</a:t>
            </a:r>
            <a:r>
              <a:rPr kumimoji="1" lang="zh-CN" altLang="en-US" sz="2400" dirty="0"/>
              <a:t>调度技术，整个集群系统的吞吐量可高达</a:t>
            </a:r>
            <a:r>
              <a:rPr kumimoji="1" lang="en-US" altLang="zh-CN" sz="2400" dirty="0"/>
              <a:t>1 </a:t>
            </a:r>
            <a:r>
              <a:rPr kumimoji="1" lang="en-US" altLang="zh-CN" sz="2400" dirty="0" err="1"/>
              <a:t>Gbits</a:t>
            </a:r>
            <a:r>
              <a:rPr kumimoji="1" lang="en-US" altLang="zh-CN" sz="2400" dirty="0"/>
              <a:t>/s</a:t>
            </a:r>
            <a:r>
              <a:rPr kumimoji="1" lang="zh-CN" altLang="en-US" sz="2400" dirty="0"/>
              <a:t>。</a:t>
            </a:r>
            <a:endParaRPr kumimoji="1" lang="en-US" altLang="zh-CN" sz="2400" dirty="0"/>
          </a:p>
          <a:p>
            <a:pPr marL="357505">
              <a:buFont typeface="Wingdings" panose="05000000000000000000" pitchFamily="2" charset="2"/>
              <a:buChar char="Ø"/>
              <a:defRPr/>
            </a:pPr>
            <a:r>
              <a:rPr kumimoji="1" lang="en-US" altLang="zh-CN" sz="2400" dirty="0"/>
              <a:t>LVS</a:t>
            </a:r>
            <a:r>
              <a:rPr kumimoji="1" lang="zh-CN" altLang="en-US" sz="2400" dirty="0"/>
              <a:t>支持大多数的</a:t>
            </a:r>
            <a:r>
              <a:rPr kumimoji="1" lang="en-US" altLang="zh-CN" sz="2400" dirty="0"/>
              <a:t>TCP</a:t>
            </a:r>
            <a:r>
              <a:rPr kumimoji="1" lang="zh-CN" altLang="en-US" sz="2400" dirty="0"/>
              <a:t>和</a:t>
            </a:r>
            <a:r>
              <a:rPr kumimoji="1" lang="en-US" altLang="zh-CN" sz="2400" dirty="0"/>
              <a:t>UDP</a:t>
            </a:r>
            <a:r>
              <a:rPr kumimoji="1" lang="zh-CN" altLang="en-US" sz="2400" dirty="0"/>
              <a:t>协议。利用</a:t>
            </a:r>
            <a:r>
              <a:rPr kumimoji="1" lang="en-US" altLang="zh-CN" sz="2400" dirty="0"/>
              <a:t>LVS</a:t>
            </a:r>
            <a:r>
              <a:rPr kumimoji="1" lang="zh-CN" altLang="en-US" sz="2400" dirty="0"/>
              <a:t>技术可实现高可伸缩的、高可用的网络服务，以低廉的成本实现最优的服务性能。</a:t>
            </a: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LVS</a:t>
            </a:r>
            <a:r>
              <a:rPr kumimoji="1" lang="zh-CN" altLang="en-US" dirty="0"/>
              <a:t>负载均衡</a:t>
            </a:r>
            <a:endParaRPr kumimoji="1" lang="zh-CN" altLang="en-US" dirty="0"/>
          </a:p>
        </p:txBody>
      </p:sp>
      <p:sp>
        <p:nvSpPr>
          <p:cNvPr id="3" name="内容占位符 2"/>
          <p:cNvSpPr>
            <a:spLocks noGrp="1"/>
          </p:cNvSpPr>
          <p:nvPr>
            <p:ph idx="1"/>
          </p:nvPr>
        </p:nvSpPr>
        <p:spPr>
          <a:xfrm>
            <a:off x="637847" y="1116649"/>
            <a:ext cx="8282634" cy="1800200"/>
          </a:xfrm>
        </p:spPr>
        <p:txBody>
          <a:bodyPr/>
          <a:lstStyle/>
          <a:p>
            <a:pPr marL="357505">
              <a:buFont typeface="Wingdings" panose="05000000000000000000" pitchFamily="2" charset="2"/>
              <a:buChar char="Ø"/>
              <a:defRPr/>
            </a:pPr>
            <a:r>
              <a:rPr kumimoji="1" lang="en-US" altLang="zh-CN" b="1" dirty="0">
                <a:solidFill>
                  <a:srgbClr val="FF0000"/>
                </a:solidFill>
              </a:rPr>
              <a:t>LVS</a:t>
            </a:r>
            <a:r>
              <a:rPr kumimoji="1" lang="zh-CN" altLang="en-US" b="1" dirty="0">
                <a:solidFill>
                  <a:srgbClr val="FF0000"/>
                </a:solidFill>
              </a:rPr>
              <a:t>架构</a:t>
            </a:r>
            <a:endParaRPr kumimoji="1" lang="en-US" altLang="zh-CN" b="1" dirty="0">
              <a:solidFill>
                <a:srgbClr val="FF0000"/>
              </a:solidFill>
            </a:endParaRPr>
          </a:p>
          <a:p>
            <a:pPr marL="357505">
              <a:buFont typeface="Wingdings" panose="05000000000000000000" pitchFamily="2" charset="2"/>
              <a:buChar char="Ø"/>
              <a:defRPr/>
            </a:pPr>
            <a:r>
              <a:rPr kumimoji="1" lang="en-US" altLang="zh-CN" sz="2400" dirty="0"/>
              <a:t>LVS</a:t>
            </a:r>
            <a:r>
              <a:rPr kumimoji="1" lang="zh-CN" altLang="en-US" sz="2400" dirty="0"/>
              <a:t>架构有三个部分组成：负载均衡层（</a:t>
            </a:r>
            <a:r>
              <a:rPr kumimoji="1" lang="en-US" altLang="zh-CN" sz="2400" dirty="0"/>
              <a:t>Load Balancer</a:t>
            </a:r>
            <a:r>
              <a:rPr kumimoji="1" lang="zh-CN" altLang="en-US" sz="2400" dirty="0"/>
              <a:t>），服务器群组层（</a:t>
            </a:r>
            <a:r>
              <a:rPr kumimoji="1" lang="en-US" altLang="zh-CN" sz="2400" dirty="0"/>
              <a:t>Server Array</a:t>
            </a:r>
            <a:r>
              <a:rPr kumimoji="1" lang="zh-CN" altLang="en-US" sz="2400" dirty="0"/>
              <a:t>），数据共享存储层（</a:t>
            </a:r>
            <a:r>
              <a:rPr kumimoji="1" lang="en-US" altLang="zh-CN" sz="2400" dirty="0"/>
              <a:t>Shared Storage</a:t>
            </a:r>
            <a:r>
              <a:rPr kumimoji="1" lang="zh-CN" altLang="en-US" sz="2400" dirty="0"/>
              <a:t>）。所有的内部应用对用户是透明的。</a:t>
            </a: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64619" y="2916849"/>
            <a:ext cx="3814762" cy="343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LVS</a:t>
            </a:r>
            <a:r>
              <a:rPr kumimoji="1" lang="zh-CN" altLang="en-US" dirty="0"/>
              <a:t>负载均衡</a:t>
            </a:r>
            <a:endParaRPr kumimoji="1" lang="zh-CN" altLang="en-US" dirty="0"/>
          </a:p>
        </p:txBody>
      </p:sp>
      <p:sp>
        <p:nvSpPr>
          <p:cNvPr id="3" name="内容占位符 2"/>
          <p:cNvSpPr>
            <a:spLocks noGrp="1"/>
          </p:cNvSpPr>
          <p:nvPr>
            <p:ph idx="1"/>
          </p:nvPr>
        </p:nvSpPr>
        <p:spPr>
          <a:xfrm>
            <a:off x="683568" y="1340768"/>
            <a:ext cx="8079432" cy="1508720"/>
          </a:xfrm>
        </p:spPr>
        <p:txBody>
          <a:bodyPr/>
          <a:lstStyle/>
          <a:p>
            <a:pPr marL="357505">
              <a:buFont typeface="Wingdings" panose="05000000000000000000" pitchFamily="2" charset="2"/>
              <a:buChar char="Ø"/>
              <a:defRPr/>
            </a:pPr>
            <a:r>
              <a:rPr kumimoji="1" lang="en-US" altLang="zh-CN" sz="2400" u="sng" dirty="0">
                <a:solidFill>
                  <a:schemeClr val="bg1"/>
                </a:solidFill>
              </a:rPr>
              <a:t>Load Balancer</a:t>
            </a:r>
            <a:r>
              <a:rPr kumimoji="1" lang="zh-CN" altLang="en-US" sz="2400" u="sng" dirty="0">
                <a:solidFill>
                  <a:schemeClr val="bg1"/>
                </a:solidFill>
              </a:rPr>
              <a:t>层：</a:t>
            </a:r>
            <a:endParaRPr kumimoji="1" lang="en-US" altLang="zh-CN" sz="2400" u="sng" dirty="0">
              <a:solidFill>
                <a:schemeClr val="bg1"/>
              </a:solidFill>
            </a:endParaRPr>
          </a:p>
          <a:p>
            <a:pPr marL="357505">
              <a:buFont typeface="Wingdings" panose="05000000000000000000" pitchFamily="2" charset="2"/>
              <a:buChar char="Ø"/>
              <a:defRPr/>
            </a:pPr>
            <a:r>
              <a:rPr kumimoji="1" lang="zh-CN" altLang="en-US" sz="2400" dirty="0"/>
              <a:t>位于整个集群系统的最前端，由一台或者多台</a:t>
            </a:r>
            <a:r>
              <a:rPr kumimoji="1" lang="zh-CN" altLang="en-US" sz="2400" dirty="0">
                <a:solidFill>
                  <a:srgbClr val="FF0000"/>
                </a:solidFill>
              </a:rPr>
              <a:t>负载调度器（</a:t>
            </a:r>
            <a:r>
              <a:rPr kumimoji="1" lang="en-US" altLang="zh-CN" sz="2400" dirty="0">
                <a:solidFill>
                  <a:srgbClr val="FF0000"/>
                </a:solidFill>
              </a:rPr>
              <a:t>Director Server</a:t>
            </a:r>
            <a:r>
              <a:rPr kumimoji="1" lang="zh-CN" altLang="en-US" sz="2400" dirty="0">
                <a:solidFill>
                  <a:srgbClr val="FF0000"/>
                </a:solidFill>
              </a:rPr>
              <a:t>）</a:t>
            </a:r>
            <a:r>
              <a:rPr kumimoji="1" lang="zh-CN" altLang="en-US" sz="2400" dirty="0"/>
              <a:t>组成。</a:t>
            </a:r>
            <a:r>
              <a:rPr kumimoji="1" lang="en-US" altLang="zh-CN" sz="2400" dirty="0"/>
              <a:t>LVS</a:t>
            </a:r>
            <a:r>
              <a:rPr kumimoji="1" lang="zh-CN" altLang="en-US" sz="2400" dirty="0"/>
              <a:t>模块就安装在</a:t>
            </a:r>
            <a:r>
              <a:rPr kumimoji="1" lang="en-US" altLang="zh-CN" sz="2400" dirty="0"/>
              <a:t>Director Server</a:t>
            </a:r>
            <a:r>
              <a:rPr kumimoji="1" lang="zh-CN" altLang="en-US" sz="2400" dirty="0"/>
              <a:t>上，而</a:t>
            </a:r>
            <a:r>
              <a:rPr kumimoji="1" lang="en-US" altLang="zh-CN" sz="2400" dirty="0"/>
              <a:t>Director Server</a:t>
            </a:r>
            <a:r>
              <a:rPr kumimoji="1" lang="zh-CN" altLang="en-US" sz="2400" dirty="0"/>
              <a:t>的主要作用类似于一个路由器，含有完成</a:t>
            </a:r>
            <a:r>
              <a:rPr kumimoji="1" lang="en-US" altLang="zh-CN" sz="2400" dirty="0"/>
              <a:t>LVS</a:t>
            </a:r>
            <a:r>
              <a:rPr kumimoji="1" lang="zh-CN" altLang="en-US" sz="2400" dirty="0"/>
              <a:t>功能所设定的</a:t>
            </a:r>
            <a:r>
              <a:rPr kumimoji="1" lang="zh-CN" altLang="en-US" sz="2400" dirty="0">
                <a:solidFill>
                  <a:srgbClr val="FF0000"/>
                </a:solidFill>
              </a:rPr>
              <a:t>路由表</a:t>
            </a:r>
            <a:r>
              <a:rPr kumimoji="1" lang="zh-CN" altLang="en-US" sz="2400" dirty="0"/>
              <a:t>，通过这些路由表把用户的请求分发给</a:t>
            </a:r>
            <a:r>
              <a:rPr kumimoji="1" lang="en-US" altLang="zh-CN" sz="2400" dirty="0"/>
              <a:t>Server Array</a:t>
            </a:r>
            <a:r>
              <a:rPr kumimoji="1" lang="zh-CN" altLang="en-US" sz="2400" dirty="0"/>
              <a:t>层的应用服务器（</a:t>
            </a:r>
            <a:r>
              <a:rPr kumimoji="1" lang="en-US" altLang="zh-CN" sz="2400" dirty="0"/>
              <a:t>Real Server</a:t>
            </a:r>
            <a:r>
              <a:rPr kumimoji="1" lang="zh-CN" altLang="en-US" sz="2400" dirty="0"/>
              <a:t>）上。</a:t>
            </a: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LVS</a:t>
            </a:r>
            <a:r>
              <a:rPr kumimoji="1" lang="zh-CN" altLang="en-US" dirty="0"/>
              <a:t>负载均衡</a:t>
            </a:r>
            <a:endParaRPr kumimoji="1" lang="zh-CN" altLang="en-US" dirty="0"/>
          </a:p>
        </p:txBody>
      </p:sp>
      <p:sp>
        <p:nvSpPr>
          <p:cNvPr id="3" name="内容占位符 2"/>
          <p:cNvSpPr>
            <a:spLocks noGrp="1"/>
          </p:cNvSpPr>
          <p:nvPr>
            <p:ph idx="1"/>
          </p:nvPr>
        </p:nvSpPr>
        <p:spPr>
          <a:xfrm>
            <a:off x="683568" y="1340768"/>
            <a:ext cx="8208912" cy="4831432"/>
          </a:xfrm>
        </p:spPr>
        <p:txBody>
          <a:bodyPr/>
          <a:lstStyle/>
          <a:p>
            <a:pPr marL="357505">
              <a:buFont typeface="Wingdings" panose="05000000000000000000" pitchFamily="2" charset="2"/>
              <a:buChar char="Ø"/>
              <a:defRPr/>
            </a:pPr>
            <a:r>
              <a:rPr kumimoji="1" lang="en-US" altLang="zh-CN" sz="2400" u="sng" dirty="0">
                <a:solidFill>
                  <a:schemeClr val="bg1"/>
                </a:solidFill>
              </a:rPr>
              <a:t>Server Array</a:t>
            </a:r>
            <a:r>
              <a:rPr kumimoji="1" lang="zh-CN" altLang="en-US" sz="2400" u="sng" dirty="0">
                <a:solidFill>
                  <a:schemeClr val="bg1"/>
                </a:solidFill>
              </a:rPr>
              <a:t>层：</a:t>
            </a:r>
            <a:endParaRPr kumimoji="1" lang="en-US" altLang="zh-CN" sz="2400" u="sng" dirty="0">
              <a:solidFill>
                <a:schemeClr val="bg1"/>
              </a:solidFill>
            </a:endParaRPr>
          </a:p>
          <a:p>
            <a:pPr marL="357505">
              <a:buFont typeface="Wingdings" panose="05000000000000000000" pitchFamily="2" charset="2"/>
              <a:buChar char="Ø"/>
              <a:defRPr/>
            </a:pPr>
            <a:r>
              <a:rPr kumimoji="1" lang="zh-CN" altLang="en-US" sz="2400" dirty="0"/>
              <a:t>由一组</a:t>
            </a:r>
            <a:r>
              <a:rPr kumimoji="1" lang="zh-CN" altLang="en-US" sz="2400" dirty="0">
                <a:solidFill>
                  <a:srgbClr val="FF0000"/>
                </a:solidFill>
              </a:rPr>
              <a:t>实际运行应用服务的机器</a:t>
            </a:r>
            <a:r>
              <a:rPr kumimoji="1" lang="zh-CN" altLang="en-US" sz="2400" dirty="0"/>
              <a:t>组成。</a:t>
            </a:r>
            <a:r>
              <a:rPr kumimoji="1" lang="en-US" altLang="zh-CN" sz="2400" dirty="0"/>
              <a:t>Real Server</a:t>
            </a:r>
            <a:r>
              <a:rPr kumimoji="1" lang="zh-CN" altLang="en-US" sz="2400" dirty="0"/>
              <a:t>可以是</a:t>
            </a:r>
            <a:r>
              <a:rPr kumimoji="1" lang="en-US" altLang="zh-CN" sz="2400" dirty="0"/>
              <a:t>WEB</a:t>
            </a:r>
            <a:r>
              <a:rPr kumimoji="1" lang="zh-CN" altLang="en-US" sz="2400" dirty="0"/>
              <a:t>服务器、</a:t>
            </a:r>
            <a:r>
              <a:rPr kumimoji="1" lang="en-US" altLang="zh-CN" sz="2400" dirty="0"/>
              <a:t>MAIL</a:t>
            </a:r>
            <a:r>
              <a:rPr kumimoji="1" lang="zh-CN" altLang="en-US" sz="2400" dirty="0"/>
              <a:t>服务器等中的一个或者多个，每个</a:t>
            </a:r>
            <a:r>
              <a:rPr kumimoji="1" lang="en-US" altLang="zh-CN" sz="2400" dirty="0"/>
              <a:t>Real Server</a:t>
            </a:r>
            <a:r>
              <a:rPr kumimoji="1" lang="zh-CN" altLang="en-US" sz="2400" dirty="0"/>
              <a:t>之间通过</a:t>
            </a:r>
            <a:r>
              <a:rPr kumimoji="1" lang="en-US" altLang="zh-CN" sz="2400" dirty="0"/>
              <a:t>LAN</a:t>
            </a:r>
            <a:r>
              <a:rPr kumimoji="1" lang="zh-CN" altLang="en-US" sz="2400" dirty="0"/>
              <a:t>或分布在各地的</a:t>
            </a:r>
            <a:r>
              <a:rPr kumimoji="1" lang="en-US" altLang="zh-CN" sz="2400" dirty="0"/>
              <a:t>WAN</a:t>
            </a:r>
            <a:r>
              <a:rPr kumimoji="1" lang="zh-CN" altLang="en-US" sz="2400" dirty="0"/>
              <a:t>相连。在实际的应用中，</a:t>
            </a:r>
            <a:r>
              <a:rPr kumimoji="1" lang="en-US" altLang="zh-CN" sz="2400" dirty="0"/>
              <a:t>Director Server</a:t>
            </a:r>
            <a:r>
              <a:rPr kumimoji="1" lang="zh-CN" altLang="en-US" sz="2400" dirty="0"/>
              <a:t>也可以同时兼任</a:t>
            </a:r>
            <a:r>
              <a:rPr kumimoji="1" lang="en-US" altLang="zh-CN" sz="2400" dirty="0"/>
              <a:t>Real Server</a:t>
            </a:r>
            <a:r>
              <a:rPr kumimoji="1" lang="zh-CN" altLang="en-US" sz="2400" dirty="0"/>
              <a:t>的角色。</a:t>
            </a:r>
            <a:endParaRPr kumimoji="1" lang="en-US" altLang="zh-CN" sz="2400" dirty="0"/>
          </a:p>
          <a:p>
            <a:pPr marL="357505">
              <a:buFont typeface="Wingdings" panose="05000000000000000000" pitchFamily="2" charset="2"/>
              <a:buChar char="Ø"/>
              <a:defRPr/>
            </a:pPr>
            <a:endParaRPr kumimoji="1" lang="zh-CN" altLang="en-US" sz="2400" dirty="0"/>
          </a:p>
          <a:p>
            <a:pPr marL="357505">
              <a:buFont typeface="Wingdings" panose="05000000000000000000" pitchFamily="2" charset="2"/>
              <a:buChar char="Ø"/>
              <a:defRPr/>
            </a:pPr>
            <a:r>
              <a:rPr kumimoji="1" lang="en-US" altLang="zh-CN" sz="2400" u="sng" dirty="0">
                <a:solidFill>
                  <a:schemeClr val="bg1"/>
                </a:solidFill>
              </a:rPr>
              <a:t>Shared Storage</a:t>
            </a:r>
            <a:r>
              <a:rPr kumimoji="1" lang="zh-CN" altLang="en-US" sz="2400" u="sng" dirty="0">
                <a:solidFill>
                  <a:schemeClr val="bg1"/>
                </a:solidFill>
              </a:rPr>
              <a:t>层：</a:t>
            </a:r>
            <a:endParaRPr kumimoji="1" lang="en-US" altLang="zh-CN" sz="2400" u="sng" dirty="0">
              <a:solidFill>
                <a:schemeClr val="bg1"/>
              </a:solidFill>
            </a:endParaRPr>
          </a:p>
          <a:p>
            <a:pPr marL="357505">
              <a:buFont typeface="Wingdings" panose="05000000000000000000" pitchFamily="2" charset="2"/>
              <a:buChar char="Ø"/>
              <a:defRPr/>
            </a:pPr>
            <a:r>
              <a:rPr kumimoji="1" lang="zh-CN" altLang="en-US" sz="2400" dirty="0"/>
              <a:t>为所有</a:t>
            </a:r>
            <a:r>
              <a:rPr kumimoji="1" lang="en-US" altLang="zh-CN" sz="2400" dirty="0"/>
              <a:t>Real Server</a:t>
            </a:r>
            <a:r>
              <a:rPr kumimoji="1" lang="zh-CN" altLang="en-US" sz="2400" dirty="0"/>
              <a:t>提供共享存储空间和内容一致性的存储区域。在物理上，一般由磁盘阵列设备组成。为了提供内容的一致性，可以通过</a:t>
            </a:r>
            <a:r>
              <a:rPr kumimoji="1" lang="en-US" altLang="zh-CN" sz="2400" dirty="0"/>
              <a:t>NFS</a:t>
            </a:r>
            <a:r>
              <a:rPr kumimoji="1" lang="zh-CN" altLang="en-US" sz="2400" dirty="0"/>
              <a:t>网络文件系统共享数据。</a:t>
            </a: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a:t>对象池技术</a:t>
            </a:r>
            <a:endParaRPr kumimoji="1" lang="zh-CN" altLang="en-US" dirty="0"/>
          </a:p>
        </p:txBody>
      </p:sp>
      <p:sp>
        <p:nvSpPr>
          <p:cNvPr id="3" name="内容占位符 2"/>
          <p:cNvSpPr>
            <a:spLocks noGrp="1"/>
          </p:cNvSpPr>
          <p:nvPr>
            <p:ph idx="1"/>
          </p:nvPr>
        </p:nvSpPr>
        <p:spPr>
          <a:xfrm>
            <a:off x="683568" y="1340768"/>
            <a:ext cx="8079432" cy="4450432"/>
          </a:xfrm>
        </p:spPr>
        <p:txBody>
          <a:bodyPr/>
          <a:lstStyle/>
          <a:p>
            <a:pPr>
              <a:defRPr/>
            </a:pPr>
            <a:r>
              <a:rPr kumimoji="1" lang="zh-CN" altLang="en-US" b="1" dirty="0">
                <a:solidFill>
                  <a:srgbClr val="FF0000"/>
                </a:solidFill>
              </a:rPr>
              <a:t>对象池的优点</a:t>
            </a:r>
            <a:endParaRPr kumimoji="1" lang="en-US" altLang="zh-CN" b="1" dirty="0">
              <a:solidFill>
                <a:srgbClr val="FF0000"/>
              </a:solidFill>
            </a:endParaRPr>
          </a:p>
          <a:p>
            <a:pPr marL="714375">
              <a:buFont typeface="Wingdings" panose="05000000000000000000" pitchFamily="2" charset="2"/>
              <a:buChar char="ü"/>
              <a:defRPr/>
            </a:pPr>
            <a:r>
              <a:rPr kumimoji="1" lang="zh-CN" altLang="en-US" sz="2400" dirty="0"/>
              <a:t>可以复用池中的对象，避免了分配内存和创建堆中对象的开销；</a:t>
            </a:r>
            <a:endParaRPr kumimoji="1" lang="en-US" altLang="zh-CN" sz="2400" dirty="0"/>
          </a:p>
          <a:p>
            <a:pPr marL="714375">
              <a:buFont typeface="Wingdings" panose="05000000000000000000" pitchFamily="2" charset="2"/>
              <a:buChar char="ü"/>
              <a:defRPr/>
            </a:pPr>
            <a:r>
              <a:rPr kumimoji="1" lang="zh-CN" altLang="en-US" sz="2400" dirty="0"/>
              <a:t>避免了释放内存和销毁堆中对象的开销，进而减少垃圾收集器的负担；</a:t>
            </a:r>
            <a:endParaRPr kumimoji="1" lang="en-US" altLang="zh-CN" sz="2400" dirty="0"/>
          </a:p>
          <a:p>
            <a:pPr marL="714375">
              <a:buFont typeface="Wingdings" panose="05000000000000000000" pitchFamily="2" charset="2"/>
              <a:buChar char="ü"/>
              <a:defRPr/>
            </a:pPr>
            <a:r>
              <a:rPr kumimoji="1" lang="zh-CN" altLang="en-US" sz="2400" dirty="0"/>
              <a:t>避免内存抖动，不必重复初始化对象状态。</a:t>
            </a: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LVS</a:t>
            </a:r>
            <a:r>
              <a:rPr kumimoji="1" lang="zh-CN" altLang="en-US" dirty="0"/>
              <a:t>负载均衡</a:t>
            </a:r>
            <a:endParaRPr kumimoji="1" lang="zh-CN" altLang="en-US" dirty="0"/>
          </a:p>
        </p:txBody>
      </p:sp>
      <p:sp>
        <p:nvSpPr>
          <p:cNvPr id="3" name="内容占位符 2"/>
          <p:cNvSpPr>
            <a:spLocks noGrp="1"/>
          </p:cNvSpPr>
          <p:nvPr>
            <p:ph idx="1"/>
          </p:nvPr>
        </p:nvSpPr>
        <p:spPr>
          <a:xfrm>
            <a:off x="681289" y="1279700"/>
            <a:ext cx="8079432" cy="3528392"/>
          </a:xfrm>
        </p:spPr>
        <p:txBody>
          <a:bodyPr/>
          <a:lstStyle/>
          <a:p>
            <a:pPr marL="357505">
              <a:buFont typeface="Wingdings" panose="05000000000000000000" pitchFamily="2" charset="2"/>
              <a:buChar char="Ø"/>
              <a:defRPr/>
            </a:pPr>
            <a:r>
              <a:rPr kumimoji="1" lang="en-US" altLang="zh-CN" b="1" dirty="0">
                <a:solidFill>
                  <a:srgbClr val="FF0000"/>
                </a:solidFill>
              </a:rPr>
              <a:t>IP</a:t>
            </a:r>
            <a:r>
              <a:rPr kumimoji="1" lang="zh-CN" altLang="en-US" b="1" dirty="0">
                <a:solidFill>
                  <a:srgbClr val="FF0000"/>
                </a:solidFill>
              </a:rPr>
              <a:t>负载均衡技术</a:t>
            </a:r>
            <a:endParaRPr kumimoji="1" lang="en-US" altLang="zh-CN" b="1" dirty="0">
              <a:solidFill>
                <a:srgbClr val="FF0000"/>
              </a:solidFill>
            </a:endParaRPr>
          </a:p>
          <a:p>
            <a:pPr marL="357505">
              <a:buFont typeface="Wingdings" panose="05000000000000000000" pitchFamily="2" charset="2"/>
              <a:buChar char="Ø"/>
              <a:defRPr/>
            </a:pPr>
            <a:r>
              <a:rPr kumimoji="1" lang="en-US" altLang="zh-CN" sz="2400" dirty="0"/>
              <a:t>LVS</a:t>
            </a:r>
            <a:r>
              <a:rPr kumimoji="1" lang="zh-CN" altLang="en-US" sz="2400" dirty="0"/>
              <a:t>的</a:t>
            </a:r>
            <a:r>
              <a:rPr kumimoji="1" lang="en-US" altLang="zh-CN" sz="2400" dirty="0"/>
              <a:t>IP</a:t>
            </a:r>
            <a:r>
              <a:rPr kumimoji="1" lang="zh-CN" altLang="en-US" sz="2400" dirty="0"/>
              <a:t>负载均衡技术是通过</a:t>
            </a:r>
            <a:r>
              <a:rPr kumimoji="1" lang="en-US" altLang="zh-CN" sz="2400" u="sng" dirty="0">
                <a:solidFill>
                  <a:schemeClr val="bg1"/>
                </a:solidFill>
              </a:rPr>
              <a:t>IPVS</a:t>
            </a:r>
            <a:r>
              <a:rPr kumimoji="1" lang="zh-CN" altLang="en-US" sz="2400" u="sng" dirty="0">
                <a:solidFill>
                  <a:schemeClr val="bg1"/>
                </a:solidFill>
              </a:rPr>
              <a:t>模块</a:t>
            </a:r>
            <a:r>
              <a:rPr kumimoji="1" lang="zh-CN" altLang="en-US" sz="2400" dirty="0"/>
              <a:t>来实现的。</a:t>
            </a:r>
            <a:r>
              <a:rPr kumimoji="1" lang="en-US" altLang="zh-CN" sz="2400" dirty="0"/>
              <a:t>IPVS</a:t>
            </a:r>
            <a:r>
              <a:rPr kumimoji="1" lang="zh-CN" altLang="en-US" sz="2400" dirty="0"/>
              <a:t>是</a:t>
            </a:r>
            <a:r>
              <a:rPr kumimoji="1" lang="en-US" altLang="zh-CN" sz="2400" dirty="0"/>
              <a:t>LVS</a:t>
            </a:r>
            <a:r>
              <a:rPr kumimoji="1" lang="zh-CN" altLang="en-US" sz="2400" dirty="0"/>
              <a:t>集群系统的核心软件，主要作用是：安装在</a:t>
            </a:r>
            <a:r>
              <a:rPr kumimoji="1" lang="en-US" altLang="zh-CN" sz="2400" dirty="0"/>
              <a:t>Director Server</a:t>
            </a:r>
            <a:r>
              <a:rPr kumimoji="1" lang="zh-CN" altLang="en-US" sz="2400" dirty="0"/>
              <a:t>上，同时在</a:t>
            </a:r>
            <a:r>
              <a:rPr kumimoji="1" lang="en-US" altLang="zh-CN" sz="2400" dirty="0"/>
              <a:t>Director Server</a:t>
            </a:r>
            <a:r>
              <a:rPr kumimoji="1" lang="zh-CN" altLang="en-US" sz="2400" dirty="0"/>
              <a:t>上虚拟出一个</a:t>
            </a:r>
            <a:r>
              <a:rPr kumimoji="1" lang="en-US" altLang="zh-CN" sz="2400" dirty="0"/>
              <a:t>IP</a:t>
            </a:r>
            <a:r>
              <a:rPr kumimoji="1" lang="zh-CN" altLang="en-US" sz="2400" dirty="0"/>
              <a:t>地址，用户通过</a:t>
            </a:r>
            <a:r>
              <a:rPr kumimoji="1" lang="zh-CN" altLang="en-US" sz="2400" dirty="0">
                <a:solidFill>
                  <a:srgbClr val="FF0000"/>
                </a:solidFill>
              </a:rPr>
              <a:t>虚拟</a:t>
            </a:r>
            <a:r>
              <a:rPr kumimoji="1" lang="en-US" altLang="zh-CN" sz="2400" dirty="0">
                <a:solidFill>
                  <a:srgbClr val="FF0000"/>
                </a:solidFill>
              </a:rPr>
              <a:t>IP</a:t>
            </a:r>
            <a:r>
              <a:rPr kumimoji="1" lang="zh-CN" altLang="en-US" sz="2400" dirty="0">
                <a:solidFill>
                  <a:srgbClr val="FF0000"/>
                </a:solidFill>
              </a:rPr>
              <a:t>（</a:t>
            </a:r>
            <a:r>
              <a:rPr kumimoji="1" lang="en-US" altLang="zh-CN" sz="2400" dirty="0">
                <a:solidFill>
                  <a:srgbClr val="FF0000"/>
                </a:solidFill>
              </a:rPr>
              <a:t>Virtual IP</a:t>
            </a:r>
            <a:r>
              <a:rPr kumimoji="1" lang="zh-CN" altLang="en-US" sz="2400" dirty="0">
                <a:solidFill>
                  <a:srgbClr val="FF0000"/>
                </a:solidFill>
              </a:rPr>
              <a:t>）</a:t>
            </a:r>
            <a:r>
              <a:rPr kumimoji="1" lang="zh-CN" altLang="en-US" sz="2400" dirty="0"/>
              <a:t>访问服务。访问的请求首先经过</a:t>
            </a:r>
            <a:r>
              <a:rPr kumimoji="1" lang="en-US" altLang="zh-CN" sz="2400" dirty="0"/>
              <a:t>VIP</a:t>
            </a:r>
            <a:r>
              <a:rPr kumimoji="1" lang="zh-CN" altLang="en-US" sz="2400" dirty="0"/>
              <a:t>到达负载调度器，然后由负载调度器从</a:t>
            </a:r>
            <a:r>
              <a:rPr kumimoji="1" lang="en-US" altLang="zh-CN" sz="2400" dirty="0"/>
              <a:t>Real Server</a:t>
            </a:r>
            <a:r>
              <a:rPr kumimoji="1" lang="zh-CN" altLang="en-US" sz="2400" dirty="0"/>
              <a:t>列表中选取一个服务节点响应用户的请求。</a:t>
            </a: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
        <p:nvSpPr>
          <p:cNvPr id="5" name="文本框 4"/>
          <p:cNvSpPr txBox="1"/>
          <p:nvPr/>
        </p:nvSpPr>
        <p:spPr>
          <a:xfrm>
            <a:off x="2284986" y="5094916"/>
            <a:ext cx="2736304" cy="461665"/>
          </a:xfrm>
          <a:prstGeom prst="rect">
            <a:avLst/>
          </a:prstGeom>
          <a:noFill/>
        </p:spPr>
        <p:txBody>
          <a:bodyPr wrap="square" rtlCol="0">
            <a:spAutoFit/>
          </a:bodyPr>
          <a:lstStyle/>
          <a:p>
            <a:r>
              <a:rPr lang="en-US" altLang="zh-CN"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IPVS</a:t>
            </a:r>
            <a:r>
              <a:rPr lang="zh-CN" altLang="zh-CN"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负载均衡机制</a:t>
            </a:r>
            <a:endParaRPr lang="zh-CN" altLang="en-US" sz="3200" dirty="0">
              <a:solidFill>
                <a:srgbClr val="000000"/>
              </a:solidFill>
            </a:endParaRPr>
          </a:p>
        </p:txBody>
      </p:sp>
      <p:sp>
        <p:nvSpPr>
          <p:cNvPr id="6" name="文本框 5"/>
          <p:cNvSpPr txBox="1"/>
          <p:nvPr/>
        </p:nvSpPr>
        <p:spPr>
          <a:xfrm>
            <a:off x="5435082" y="4478176"/>
            <a:ext cx="1324704" cy="1695144"/>
          </a:xfrm>
          <a:prstGeom prst="rect">
            <a:avLst/>
          </a:prstGeom>
          <a:noFill/>
        </p:spPr>
        <p:txBody>
          <a:bodyPr wrap="square" rtlCol="0">
            <a:spAutoFit/>
          </a:bodyPr>
          <a:lstStyle/>
          <a:p>
            <a:pPr>
              <a:lnSpc>
                <a:spcPct val="150000"/>
              </a:lnSpc>
            </a:pPr>
            <a:r>
              <a:rPr lang="en-US" altLang="zh-CN"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VS/NAT</a:t>
            </a:r>
            <a:endParaRPr lang="en-US" altLang="zh-CN"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a:lnSpc>
                <a:spcPct val="150000"/>
              </a:lnSpc>
            </a:pPr>
            <a:r>
              <a:rPr lang="en-US" altLang="zh-CN"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VS/TUN</a:t>
            </a:r>
            <a:endParaRPr lang="en-US" altLang="zh-CN"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a:lnSpc>
                <a:spcPct val="150000"/>
              </a:lnSpc>
            </a:pPr>
            <a:r>
              <a:rPr lang="en-US" altLang="zh-CN"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VS/DR</a:t>
            </a:r>
            <a:endParaRPr lang="zh-CN" altLang="en-US" sz="4000" dirty="0">
              <a:solidFill>
                <a:srgbClr val="000000"/>
              </a:solidFill>
            </a:endParaRPr>
          </a:p>
        </p:txBody>
      </p:sp>
      <p:sp>
        <p:nvSpPr>
          <p:cNvPr id="7" name="左大括号 6"/>
          <p:cNvSpPr/>
          <p:nvPr/>
        </p:nvSpPr>
        <p:spPr bwMode="auto">
          <a:xfrm>
            <a:off x="5012146" y="4727044"/>
            <a:ext cx="251522" cy="1364108"/>
          </a:xfrm>
          <a:prstGeom prst="leftBrace">
            <a:avLst>
              <a:gd name="adj1" fmla="val 88313"/>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Times New Roman" panose="0202060305040502030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LVS</a:t>
            </a:r>
            <a:r>
              <a:rPr kumimoji="1" lang="zh-CN" altLang="en-US" dirty="0"/>
              <a:t>负载均衡</a:t>
            </a:r>
            <a:endParaRPr kumimoji="1" lang="zh-CN" altLang="en-US" dirty="0"/>
          </a:p>
        </p:txBody>
      </p:sp>
      <p:sp>
        <p:nvSpPr>
          <p:cNvPr id="3" name="内容占位符 2"/>
          <p:cNvSpPr>
            <a:spLocks noGrp="1"/>
          </p:cNvSpPr>
          <p:nvPr>
            <p:ph idx="1"/>
          </p:nvPr>
        </p:nvSpPr>
        <p:spPr>
          <a:xfrm>
            <a:off x="683568" y="1340768"/>
            <a:ext cx="8079432" cy="4831432"/>
          </a:xfrm>
        </p:spPr>
        <p:txBody>
          <a:bodyPr/>
          <a:lstStyle/>
          <a:p>
            <a:pPr marL="357505">
              <a:buFont typeface="Wingdings" panose="05000000000000000000" pitchFamily="2" charset="2"/>
              <a:buChar char="Ø"/>
              <a:defRPr/>
            </a:pPr>
            <a:r>
              <a:rPr kumimoji="1" lang="en-US" altLang="zh-CN" sz="2400" u="sng" dirty="0">
                <a:solidFill>
                  <a:schemeClr val="bg1"/>
                </a:solidFill>
              </a:rPr>
              <a:t>VS/NAT</a:t>
            </a:r>
            <a:r>
              <a:rPr kumimoji="1" lang="zh-CN" altLang="en-US" sz="2400" u="sng" dirty="0">
                <a:solidFill>
                  <a:schemeClr val="bg1"/>
                </a:solidFill>
              </a:rPr>
              <a:t>（</a:t>
            </a:r>
            <a:r>
              <a:rPr kumimoji="1" lang="en-US" altLang="zh-CN" sz="2400" u="sng" dirty="0">
                <a:solidFill>
                  <a:schemeClr val="bg1"/>
                </a:solidFill>
              </a:rPr>
              <a:t>Virtual Server via Network Address Translation</a:t>
            </a:r>
            <a:r>
              <a:rPr kumimoji="1" lang="zh-CN" altLang="en-US" sz="2400" u="sng" dirty="0">
                <a:solidFill>
                  <a:schemeClr val="bg1"/>
                </a:solidFill>
              </a:rPr>
              <a:t>）</a:t>
            </a:r>
            <a:endParaRPr kumimoji="1" lang="zh-CN" altLang="en-US" sz="2400" u="sng" dirty="0">
              <a:solidFill>
                <a:schemeClr val="bg1"/>
              </a:solidFill>
            </a:endParaRPr>
          </a:p>
          <a:p>
            <a:pPr marL="357505">
              <a:buFont typeface="Wingdings" panose="05000000000000000000" pitchFamily="2" charset="2"/>
              <a:buChar char="Ø"/>
              <a:defRPr/>
            </a:pPr>
            <a:r>
              <a:rPr kumimoji="1" lang="zh-CN" altLang="en-US" sz="2400" dirty="0"/>
              <a:t>即网络地址翻译技术实现虚拟服务器。当用户请求到达调度器时，调度器将请求报文的目标地址（即虚拟</a:t>
            </a:r>
            <a:r>
              <a:rPr kumimoji="1" lang="en-US" altLang="zh-CN" sz="2400" dirty="0"/>
              <a:t>IP</a:t>
            </a:r>
            <a:r>
              <a:rPr kumimoji="1" lang="zh-CN" altLang="en-US" sz="2400" dirty="0"/>
              <a:t>地址）</a:t>
            </a:r>
            <a:r>
              <a:rPr kumimoji="1" lang="zh-CN" altLang="en-US" sz="2400" dirty="0">
                <a:solidFill>
                  <a:srgbClr val="FF0000"/>
                </a:solidFill>
              </a:rPr>
              <a:t>改写</a:t>
            </a:r>
            <a:r>
              <a:rPr kumimoji="1" lang="zh-CN" altLang="en-US" sz="2400" dirty="0"/>
              <a:t>成选定的</a:t>
            </a:r>
            <a:r>
              <a:rPr kumimoji="1" lang="en-US" altLang="zh-CN" sz="2400" dirty="0"/>
              <a:t>Real Server</a:t>
            </a:r>
            <a:r>
              <a:rPr kumimoji="1" lang="zh-CN" altLang="en-US" sz="2400" dirty="0"/>
              <a:t>地址，同时报文的目标端口也改成选定的</a:t>
            </a:r>
            <a:r>
              <a:rPr kumimoji="1" lang="en-US" altLang="zh-CN" sz="2400" dirty="0"/>
              <a:t>Real Server</a:t>
            </a:r>
            <a:r>
              <a:rPr kumimoji="1" lang="zh-CN" altLang="en-US" sz="2400" dirty="0"/>
              <a:t>的相应端口，最后将报文请求发送到选定的</a:t>
            </a:r>
            <a:r>
              <a:rPr kumimoji="1" lang="en-US" altLang="zh-CN" sz="2400" dirty="0"/>
              <a:t>Real Server</a:t>
            </a:r>
            <a:r>
              <a:rPr kumimoji="1" lang="zh-CN" altLang="en-US" sz="2400" dirty="0"/>
              <a:t>。</a:t>
            </a:r>
            <a:r>
              <a:rPr kumimoji="1" lang="en-US" altLang="zh-CN" sz="2400" dirty="0"/>
              <a:t>Real Server</a:t>
            </a:r>
            <a:r>
              <a:rPr kumimoji="1" lang="zh-CN" altLang="en-US" sz="2400" dirty="0"/>
              <a:t>返回数据给用户时，执行相反的过程。</a:t>
            </a:r>
            <a:endParaRPr kumimoji="1" lang="zh-CN" altLang="en-US" sz="2400" dirty="0"/>
          </a:p>
          <a:p>
            <a:pPr marL="357505">
              <a:buFont typeface="Wingdings" panose="05000000000000000000" pitchFamily="2" charset="2"/>
              <a:buChar char="Ø"/>
              <a:defRPr/>
            </a:pPr>
            <a:r>
              <a:rPr kumimoji="1" lang="zh-CN" altLang="en-US" sz="2400" dirty="0"/>
              <a:t>在</a:t>
            </a:r>
            <a:r>
              <a:rPr kumimoji="1" lang="en-US" altLang="zh-CN" sz="2400" dirty="0"/>
              <a:t>NAT</a:t>
            </a:r>
            <a:r>
              <a:rPr kumimoji="1" lang="zh-CN" altLang="en-US" sz="2400" dirty="0"/>
              <a:t>方式下，用户请求和响应报文都必须经过</a:t>
            </a:r>
            <a:r>
              <a:rPr kumimoji="1" lang="en-US" altLang="zh-CN" sz="2400" dirty="0"/>
              <a:t>Director Server</a:t>
            </a:r>
            <a:r>
              <a:rPr kumimoji="1" lang="zh-CN" altLang="en-US" sz="2400" dirty="0"/>
              <a:t>地址重写。当用户请求越来越多时，调度器的处理能力将称为瓶颈。</a:t>
            </a:r>
            <a:endParaRPr kumimoji="1" lang="zh-CN" altLang="en-US" sz="2400" dirty="0"/>
          </a:p>
          <a:p>
            <a:pPr marL="357505">
              <a:buFont typeface="Wingdings" panose="05000000000000000000" pitchFamily="2" charset="2"/>
              <a:buChar char="Ø"/>
              <a:defRPr/>
            </a:pP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LVS</a:t>
            </a:r>
            <a:r>
              <a:rPr kumimoji="1" lang="zh-CN" altLang="en-US" dirty="0"/>
              <a:t>负载均衡</a:t>
            </a:r>
            <a:endParaRPr kumimoji="1" lang="zh-CN" altLang="en-US" dirty="0"/>
          </a:p>
        </p:txBody>
      </p:sp>
      <p:sp>
        <p:nvSpPr>
          <p:cNvPr id="3" name="内容占位符 2"/>
          <p:cNvSpPr>
            <a:spLocks noGrp="1"/>
          </p:cNvSpPr>
          <p:nvPr>
            <p:ph idx="1"/>
          </p:nvPr>
        </p:nvSpPr>
        <p:spPr>
          <a:xfrm>
            <a:off x="683568" y="1340768"/>
            <a:ext cx="8079432" cy="1508720"/>
          </a:xfrm>
        </p:spPr>
        <p:txBody>
          <a:bodyPr/>
          <a:lstStyle/>
          <a:p>
            <a:pPr marL="357505">
              <a:buFont typeface="Wingdings" panose="05000000000000000000" pitchFamily="2" charset="2"/>
              <a:buChar char="Ø"/>
              <a:defRPr/>
            </a:pPr>
            <a:r>
              <a:rPr kumimoji="1" lang="en-US" altLang="zh-CN" sz="2400" u="sng" dirty="0">
                <a:solidFill>
                  <a:schemeClr val="bg1"/>
                </a:solidFill>
              </a:rPr>
              <a:t>VS/TUN</a:t>
            </a:r>
            <a:r>
              <a:rPr kumimoji="1" lang="zh-CN" altLang="en-US" sz="2400" u="sng" dirty="0">
                <a:solidFill>
                  <a:schemeClr val="bg1"/>
                </a:solidFill>
              </a:rPr>
              <a:t>（</a:t>
            </a:r>
            <a:r>
              <a:rPr kumimoji="1" lang="en-US" altLang="zh-CN" sz="2400" u="sng" dirty="0">
                <a:solidFill>
                  <a:schemeClr val="bg1"/>
                </a:solidFill>
              </a:rPr>
              <a:t>Virtual Server via IP Tunneling</a:t>
            </a:r>
            <a:r>
              <a:rPr kumimoji="1" lang="zh-CN" altLang="en-US" sz="2400" u="sng" dirty="0">
                <a:solidFill>
                  <a:schemeClr val="bg1"/>
                </a:solidFill>
              </a:rPr>
              <a:t>）</a:t>
            </a:r>
            <a:endParaRPr kumimoji="1" lang="zh-CN" altLang="en-US" sz="2400" u="sng" dirty="0">
              <a:solidFill>
                <a:schemeClr val="bg1"/>
              </a:solidFill>
            </a:endParaRPr>
          </a:p>
          <a:p>
            <a:pPr marL="357505">
              <a:buFont typeface="Wingdings" panose="05000000000000000000" pitchFamily="2" charset="2"/>
              <a:buChar char="Ø"/>
              <a:defRPr/>
            </a:pPr>
            <a:r>
              <a:rPr kumimoji="1" lang="zh-CN" altLang="en-US" sz="2400" dirty="0"/>
              <a:t>即</a:t>
            </a:r>
            <a:r>
              <a:rPr kumimoji="1" lang="en-US" altLang="zh-CN" sz="2400" dirty="0"/>
              <a:t>IP</a:t>
            </a:r>
            <a:r>
              <a:rPr kumimoji="1" lang="zh-CN" altLang="en-US" sz="2400" dirty="0"/>
              <a:t>隧道技术实现虚拟服务器。它的连接调度和管理与</a:t>
            </a:r>
            <a:r>
              <a:rPr kumimoji="1" lang="en-US" altLang="zh-CN" sz="2400" dirty="0"/>
              <a:t>VS/NAT</a:t>
            </a:r>
            <a:r>
              <a:rPr kumimoji="1" lang="zh-CN" altLang="en-US" sz="2400" dirty="0"/>
              <a:t>方式一样，只是它的报文转发方法不同。在</a:t>
            </a:r>
            <a:r>
              <a:rPr kumimoji="1" lang="en-US" altLang="zh-CN" sz="2400" dirty="0"/>
              <a:t>VS/TUN</a:t>
            </a:r>
            <a:r>
              <a:rPr kumimoji="1" lang="zh-CN" altLang="en-US" sz="2400" dirty="0"/>
              <a:t>方式中，调度器采用</a:t>
            </a:r>
            <a:r>
              <a:rPr kumimoji="1" lang="en-US" altLang="zh-CN" sz="2400" dirty="0">
                <a:solidFill>
                  <a:srgbClr val="FF0000"/>
                </a:solidFill>
              </a:rPr>
              <a:t>IP</a:t>
            </a:r>
            <a:r>
              <a:rPr kumimoji="1" lang="zh-CN" altLang="en-US" sz="2400" dirty="0">
                <a:solidFill>
                  <a:srgbClr val="FF0000"/>
                </a:solidFill>
              </a:rPr>
              <a:t>隧道技术</a:t>
            </a:r>
            <a:r>
              <a:rPr kumimoji="1" lang="zh-CN" altLang="en-US" sz="2400" dirty="0"/>
              <a:t>将用户请求转发到某个</a:t>
            </a:r>
            <a:r>
              <a:rPr kumimoji="1" lang="en-US" altLang="zh-CN" sz="2400" dirty="0"/>
              <a:t>Real Server</a:t>
            </a:r>
            <a:r>
              <a:rPr kumimoji="1" lang="zh-CN" altLang="en-US" sz="2400" dirty="0"/>
              <a:t>，而这个</a:t>
            </a:r>
            <a:r>
              <a:rPr kumimoji="1" lang="en-US" altLang="zh-CN" sz="2400" dirty="0"/>
              <a:t>Real Server</a:t>
            </a:r>
            <a:r>
              <a:rPr kumimoji="1" lang="zh-CN" altLang="en-US" sz="2400" dirty="0"/>
              <a:t>将直接响应用户的请求，不再经过前端调度器。此外，对</a:t>
            </a:r>
            <a:r>
              <a:rPr kumimoji="1" lang="en-US" altLang="zh-CN" sz="2400" dirty="0"/>
              <a:t>Real Server</a:t>
            </a:r>
            <a:r>
              <a:rPr kumimoji="1" lang="zh-CN" altLang="en-US" sz="2400" dirty="0"/>
              <a:t>的地域位置没有要求，可以和</a:t>
            </a:r>
            <a:r>
              <a:rPr kumimoji="1" lang="en-US" altLang="zh-CN" sz="2400" dirty="0"/>
              <a:t>Director Server</a:t>
            </a:r>
            <a:r>
              <a:rPr kumimoji="1" lang="zh-CN" altLang="en-US" sz="2400" dirty="0"/>
              <a:t>位于同一个网段，也可以是独立的一个网络。</a:t>
            </a:r>
            <a:endParaRPr kumimoji="1" lang="en-US" altLang="zh-CN" sz="2400" dirty="0"/>
          </a:p>
          <a:p>
            <a:pPr marL="357505">
              <a:buFont typeface="Wingdings" panose="05000000000000000000" pitchFamily="2" charset="2"/>
              <a:buChar char="Ø"/>
              <a:defRPr/>
            </a:pPr>
            <a:r>
              <a:rPr kumimoji="1" lang="zh-CN" altLang="en-US" sz="2400" dirty="0"/>
              <a:t>因此，在</a:t>
            </a:r>
            <a:r>
              <a:rPr kumimoji="1" lang="en-US" altLang="zh-CN" sz="2400" dirty="0"/>
              <a:t>TUN</a:t>
            </a:r>
            <a:r>
              <a:rPr kumimoji="1" lang="zh-CN" altLang="en-US" sz="2400" dirty="0"/>
              <a:t>方式中，调度器将只处理用户的报文请求，集群系统的吞吐量大大提高。</a:t>
            </a:r>
            <a:endParaRPr kumimoji="1" lang="zh-CN" altLang="en-US" sz="2400" dirty="0"/>
          </a:p>
          <a:p>
            <a:pPr marL="357505">
              <a:buFont typeface="Wingdings" panose="05000000000000000000" pitchFamily="2" charset="2"/>
              <a:buChar char="Ø"/>
              <a:defRPr/>
            </a:pP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LVS</a:t>
            </a:r>
            <a:r>
              <a:rPr kumimoji="1" lang="zh-CN" altLang="en-US" dirty="0"/>
              <a:t>负载均衡</a:t>
            </a:r>
            <a:endParaRPr kumimoji="1" lang="zh-CN" altLang="en-US" dirty="0"/>
          </a:p>
        </p:txBody>
      </p:sp>
      <p:sp>
        <p:nvSpPr>
          <p:cNvPr id="3" name="内容占位符 2"/>
          <p:cNvSpPr>
            <a:spLocks noGrp="1"/>
          </p:cNvSpPr>
          <p:nvPr>
            <p:ph idx="1"/>
          </p:nvPr>
        </p:nvSpPr>
        <p:spPr>
          <a:xfrm>
            <a:off x="683568" y="1340768"/>
            <a:ext cx="8079432" cy="1508720"/>
          </a:xfrm>
        </p:spPr>
        <p:txBody>
          <a:bodyPr/>
          <a:lstStyle/>
          <a:p>
            <a:pPr marL="357505">
              <a:buFont typeface="Wingdings" panose="05000000000000000000" pitchFamily="2" charset="2"/>
              <a:buChar char="Ø"/>
              <a:defRPr/>
            </a:pPr>
            <a:r>
              <a:rPr kumimoji="1" lang="en-US" altLang="zh-CN" sz="2400" u="sng" dirty="0">
                <a:solidFill>
                  <a:schemeClr val="bg1"/>
                </a:solidFill>
              </a:rPr>
              <a:t>VS/DR</a:t>
            </a:r>
            <a:r>
              <a:rPr kumimoji="1" lang="zh-CN" altLang="en-US" sz="2400" u="sng" dirty="0">
                <a:solidFill>
                  <a:schemeClr val="bg1"/>
                </a:solidFill>
              </a:rPr>
              <a:t>（</a:t>
            </a:r>
            <a:r>
              <a:rPr kumimoji="1" lang="en-US" altLang="zh-CN" sz="2400" u="sng" dirty="0">
                <a:solidFill>
                  <a:schemeClr val="bg1"/>
                </a:solidFill>
              </a:rPr>
              <a:t>Virtual Server via Direct Routing</a:t>
            </a:r>
            <a:r>
              <a:rPr kumimoji="1" lang="zh-CN" altLang="en-US" sz="2400" u="sng" dirty="0">
                <a:solidFill>
                  <a:schemeClr val="bg1"/>
                </a:solidFill>
              </a:rPr>
              <a:t>）</a:t>
            </a:r>
            <a:endParaRPr kumimoji="1" lang="zh-CN" altLang="en-US" sz="2400" u="sng" dirty="0">
              <a:solidFill>
                <a:schemeClr val="bg1"/>
              </a:solidFill>
            </a:endParaRPr>
          </a:p>
          <a:p>
            <a:pPr marL="357505">
              <a:buFont typeface="Wingdings" panose="05000000000000000000" pitchFamily="2" charset="2"/>
              <a:buChar char="Ø"/>
              <a:defRPr/>
            </a:pPr>
            <a:r>
              <a:rPr kumimoji="1" lang="zh-CN" altLang="en-US" sz="2400" dirty="0"/>
              <a:t>即用直接路由技术实现虚拟服务器。它的连接调度和管理与</a:t>
            </a:r>
            <a:r>
              <a:rPr kumimoji="1" lang="en-US" altLang="zh-CN" sz="2400" dirty="0"/>
              <a:t>VS/NAT</a:t>
            </a:r>
            <a:r>
              <a:rPr kumimoji="1" lang="zh-CN" altLang="en-US" sz="2400" dirty="0"/>
              <a:t>和</a:t>
            </a:r>
            <a:r>
              <a:rPr kumimoji="1" lang="en-US" altLang="zh-CN" sz="2400" dirty="0"/>
              <a:t>VS/TUN</a:t>
            </a:r>
            <a:r>
              <a:rPr kumimoji="1" lang="zh-CN" altLang="en-US" sz="2400" dirty="0"/>
              <a:t>中的一样，但它的报文转发方法又有不同。</a:t>
            </a:r>
            <a:r>
              <a:rPr kumimoji="1" lang="en-US" altLang="zh-CN" sz="2400" dirty="0"/>
              <a:t>VS/DR</a:t>
            </a:r>
            <a:r>
              <a:rPr kumimoji="1" lang="zh-CN" altLang="en-US" sz="2400" dirty="0"/>
              <a:t>通过</a:t>
            </a:r>
            <a:r>
              <a:rPr kumimoji="1" lang="zh-CN" altLang="en-US" sz="2400" dirty="0">
                <a:solidFill>
                  <a:srgbClr val="FF0000"/>
                </a:solidFill>
              </a:rPr>
              <a:t>改写请求报文的</a:t>
            </a:r>
            <a:r>
              <a:rPr kumimoji="1" lang="en-US" altLang="zh-CN" sz="2400" dirty="0">
                <a:solidFill>
                  <a:srgbClr val="FF0000"/>
                </a:solidFill>
              </a:rPr>
              <a:t>MAC</a:t>
            </a:r>
            <a:r>
              <a:rPr kumimoji="1" lang="zh-CN" altLang="en-US" sz="2400" dirty="0">
                <a:solidFill>
                  <a:srgbClr val="FF0000"/>
                </a:solidFill>
              </a:rPr>
              <a:t>地址</a:t>
            </a:r>
            <a:r>
              <a:rPr kumimoji="1" lang="zh-CN" altLang="en-US" sz="2400" dirty="0"/>
              <a:t>，将请求发送到</a:t>
            </a:r>
            <a:r>
              <a:rPr kumimoji="1" lang="en-US" altLang="zh-CN" sz="2400" dirty="0"/>
              <a:t>Real Server</a:t>
            </a:r>
            <a:r>
              <a:rPr kumimoji="1" lang="zh-CN" altLang="en-US" sz="2400" dirty="0"/>
              <a:t>，而</a:t>
            </a:r>
            <a:r>
              <a:rPr kumimoji="1" lang="en-US" altLang="zh-CN" sz="2400" dirty="0"/>
              <a:t>Real Server</a:t>
            </a:r>
            <a:r>
              <a:rPr kumimoji="1" lang="zh-CN" altLang="en-US" sz="2400" dirty="0"/>
              <a:t>将响应直接返回给客户，免去了</a:t>
            </a:r>
            <a:r>
              <a:rPr kumimoji="1" lang="en-US" altLang="zh-CN" sz="2400" dirty="0"/>
              <a:t>VS/TUN</a:t>
            </a:r>
            <a:r>
              <a:rPr kumimoji="1" lang="zh-CN" altLang="en-US" sz="2400" dirty="0"/>
              <a:t>中的</a:t>
            </a:r>
            <a:r>
              <a:rPr kumimoji="1" lang="en-US" altLang="zh-CN" sz="2400" dirty="0"/>
              <a:t>IP</a:t>
            </a:r>
            <a:r>
              <a:rPr kumimoji="1" lang="zh-CN" altLang="en-US" sz="2400" dirty="0"/>
              <a:t>隧道开销。</a:t>
            </a:r>
            <a:endParaRPr kumimoji="1" lang="en-US" altLang="zh-CN" sz="2400" dirty="0"/>
          </a:p>
          <a:p>
            <a:pPr marL="357505">
              <a:buFont typeface="Wingdings" panose="05000000000000000000" pitchFamily="2" charset="2"/>
              <a:buChar char="Ø"/>
              <a:defRPr/>
            </a:pPr>
            <a:r>
              <a:rPr kumimoji="1" lang="zh-CN" altLang="en-US" sz="2400" dirty="0"/>
              <a:t>这种方式是三种负载调度机制中性能最高最好的，但是必须要求</a:t>
            </a:r>
            <a:r>
              <a:rPr kumimoji="1" lang="en-US" altLang="zh-CN" sz="2400" dirty="0"/>
              <a:t>Director Server</a:t>
            </a:r>
            <a:r>
              <a:rPr kumimoji="1" lang="zh-CN" altLang="en-US" sz="2400" dirty="0"/>
              <a:t>与</a:t>
            </a:r>
            <a:r>
              <a:rPr kumimoji="1" lang="en-US" altLang="zh-CN" sz="2400" dirty="0"/>
              <a:t>Real Server</a:t>
            </a:r>
            <a:r>
              <a:rPr kumimoji="1" lang="zh-CN" altLang="en-US" sz="2400" dirty="0"/>
              <a:t>都有一块网卡连在同一物理网段上。</a:t>
            </a:r>
            <a:endParaRPr kumimoji="1" lang="zh-CN" altLang="en-US" sz="2400" dirty="0"/>
          </a:p>
          <a:p>
            <a:pPr marL="357505">
              <a:buFont typeface="Wingdings" panose="05000000000000000000" pitchFamily="2" charset="2"/>
              <a:buChar char="Ø"/>
              <a:defRPr/>
            </a:pP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LVS</a:t>
            </a:r>
            <a:r>
              <a:rPr kumimoji="1" lang="zh-CN" altLang="en-US" dirty="0"/>
              <a:t>负载均衡</a:t>
            </a:r>
            <a:endParaRPr kumimoji="1" lang="zh-CN" altLang="en-US" dirty="0"/>
          </a:p>
        </p:txBody>
      </p:sp>
      <p:sp>
        <p:nvSpPr>
          <p:cNvPr id="3" name="内容占位符 2"/>
          <p:cNvSpPr>
            <a:spLocks noGrp="1"/>
          </p:cNvSpPr>
          <p:nvPr>
            <p:ph idx="1"/>
          </p:nvPr>
        </p:nvSpPr>
        <p:spPr>
          <a:xfrm>
            <a:off x="683568" y="1340768"/>
            <a:ext cx="8079432" cy="2808312"/>
          </a:xfrm>
        </p:spPr>
        <p:txBody>
          <a:bodyPr/>
          <a:lstStyle/>
          <a:p>
            <a:pPr marL="357505">
              <a:buFont typeface="Wingdings" panose="05000000000000000000" pitchFamily="2" charset="2"/>
              <a:buChar char="Ø"/>
              <a:defRPr/>
            </a:pPr>
            <a:r>
              <a:rPr kumimoji="1" lang="zh-CN" altLang="en-US" b="1" dirty="0">
                <a:solidFill>
                  <a:srgbClr val="FF0000"/>
                </a:solidFill>
              </a:rPr>
              <a:t>负载调度算法</a:t>
            </a:r>
            <a:endParaRPr kumimoji="1" lang="en-US" altLang="zh-CN" b="1" dirty="0">
              <a:solidFill>
                <a:srgbClr val="FF0000"/>
              </a:solidFill>
            </a:endParaRPr>
          </a:p>
          <a:p>
            <a:pPr marL="357505">
              <a:buFont typeface="Wingdings" panose="05000000000000000000" pitchFamily="2" charset="2"/>
              <a:buChar char="Ø"/>
              <a:defRPr/>
            </a:pPr>
            <a:r>
              <a:rPr kumimoji="1" lang="zh-CN" altLang="en-US" sz="2400" dirty="0"/>
              <a:t>负载调度器是根据各个服务器的负载情况，动态地选择一台</a:t>
            </a:r>
            <a:r>
              <a:rPr kumimoji="1" lang="en-US" altLang="zh-CN" sz="2400" dirty="0"/>
              <a:t>Real Server</a:t>
            </a:r>
            <a:r>
              <a:rPr kumimoji="1" lang="zh-CN" altLang="en-US" sz="2400" dirty="0"/>
              <a:t>响应用户请求。动态选择的关键就是负载的调度算法。根据不同的网络服务需求和服务器配置，</a:t>
            </a:r>
            <a:r>
              <a:rPr kumimoji="1" lang="en-US" altLang="zh-CN" sz="2400" dirty="0"/>
              <a:t>IPVS</a:t>
            </a:r>
            <a:r>
              <a:rPr kumimoji="1" lang="zh-CN" altLang="en-US" sz="2400" dirty="0"/>
              <a:t>实现了</a:t>
            </a:r>
            <a:r>
              <a:rPr kumimoji="1" lang="en-US" altLang="zh-CN" sz="2400" dirty="0"/>
              <a:t>8</a:t>
            </a:r>
            <a:r>
              <a:rPr kumimoji="1" lang="zh-CN" altLang="en-US" sz="2400" dirty="0"/>
              <a:t>种负载调度算法。这里简要介绍最常用的四种调度算法。</a:t>
            </a: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
        <p:nvSpPr>
          <p:cNvPr id="5" name="文本框 4"/>
          <p:cNvSpPr txBox="1"/>
          <p:nvPr/>
        </p:nvSpPr>
        <p:spPr>
          <a:xfrm>
            <a:off x="1979712" y="4797152"/>
            <a:ext cx="2088232" cy="461665"/>
          </a:xfrm>
          <a:prstGeom prst="rect">
            <a:avLst/>
          </a:prstGeom>
          <a:noFill/>
        </p:spPr>
        <p:txBody>
          <a:bodyPr wrap="square" rtlCol="0">
            <a:spAutoFit/>
          </a:bodyPr>
          <a:lstStyle/>
          <a:p>
            <a:r>
              <a:rPr lang="zh-CN" altLang="en-US" dirty="0">
                <a:solidFill>
                  <a:srgbClr val="000000"/>
                </a:solidFill>
              </a:rPr>
              <a:t>负载调度算法</a:t>
            </a:r>
            <a:endParaRPr lang="zh-CN" altLang="en-US" dirty="0">
              <a:solidFill>
                <a:srgbClr val="000000"/>
              </a:solidFill>
            </a:endParaRPr>
          </a:p>
        </p:txBody>
      </p:sp>
      <p:sp>
        <p:nvSpPr>
          <p:cNvPr id="6" name="文本框 5"/>
          <p:cNvSpPr txBox="1"/>
          <p:nvPr/>
        </p:nvSpPr>
        <p:spPr>
          <a:xfrm>
            <a:off x="4572000" y="3908863"/>
            <a:ext cx="3312368" cy="2238241"/>
          </a:xfrm>
          <a:prstGeom prst="rect">
            <a:avLst/>
          </a:prstGeom>
          <a:noFill/>
        </p:spPr>
        <p:txBody>
          <a:bodyPr wrap="square" rtlCol="0">
            <a:spAutoFit/>
          </a:bodyPr>
          <a:lstStyle/>
          <a:p>
            <a:pPr>
              <a:lnSpc>
                <a:spcPct val="150000"/>
              </a:lnSpc>
            </a:pPr>
            <a:r>
              <a:rPr lang="zh-CN" altLang="zh-CN"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轮叫调度</a:t>
            </a:r>
            <a:endParaRPr lang="en-US" altLang="zh-CN"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a:lnSpc>
                <a:spcPct val="150000"/>
              </a:lnSpc>
            </a:pPr>
            <a:r>
              <a:rPr lang="zh-CN" altLang="zh-CN"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加权轮叫调度</a:t>
            </a:r>
            <a:endParaRPr lang="en-US" altLang="zh-CN"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a:lnSpc>
                <a:spcPct val="150000"/>
              </a:lnSpc>
            </a:pPr>
            <a:r>
              <a:rPr lang="zh-CN" altLang="zh-CN"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最少链接调度</a:t>
            </a:r>
            <a:endParaRPr lang="en-US" altLang="zh-CN" kern="100" dirty="0">
              <a:solidFill>
                <a:srgbClr val="000000"/>
              </a:solidFill>
              <a:latin typeface="Calibri" panose="020F0502020204030204" pitchFamily="34" charset="0"/>
              <a:ea typeface="宋体" panose="02010600030101010101" pitchFamily="2" charset="-122"/>
              <a:cs typeface="Times New Roman" panose="02020603050405020304" charset="0"/>
            </a:endParaRPr>
          </a:p>
          <a:p>
            <a:pPr>
              <a:lnSpc>
                <a:spcPct val="150000"/>
              </a:lnSpc>
            </a:pPr>
            <a:r>
              <a:rPr lang="zh-CN" altLang="zh-CN"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加权最少链接调度</a:t>
            </a:r>
            <a:endParaRPr lang="zh-CN" altLang="en-US" sz="3200" b="1" dirty="0">
              <a:solidFill>
                <a:srgbClr val="000000"/>
              </a:solidFill>
            </a:endParaRPr>
          </a:p>
        </p:txBody>
      </p:sp>
      <p:sp>
        <p:nvSpPr>
          <p:cNvPr id="7" name="左大括号 6"/>
          <p:cNvSpPr/>
          <p:nvPr/>
        </p:nvSpPr>
        <p:spPr bwMode="auto">
          <a:xfrm>
            <a:off x="4175956" y="4028971"/>
            <a:ext cx="288032" cy="1998024"/>
          </a:xfrm>
          <a:prstGeom prst="leftBrace">
            <a:avLst>
              <a:gd name="adj1" fmla="val 84525"/>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Times New Roman" panose="02020603050405020304"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LVS</a:t>
            </a:r>
            <a:r>
              <a:rPr kumimoji="1" lang="zh-CN" altLang="en-US" dirty="0"/>
              <a:t>负载均衡</a:t>
            </a:r>
            <a:endParaRPr kumimoji="1" lang="zh-CN" altLang="en-US" dirty="0"/>
          </a:p>
        </p:txBody>
      </p:sp>
      <p:sp>
        <p:nvSpPr>
          <p:cNvPr id="3" name="内容占位符 2"/>
          <p:cNvSpPr>
            <a:spLocks noGrp="1"/>
          </p:cNvSpPr>
          <p:nvPr>
            <p:ph idx="1"/>
          </p:nvPr>
        </p:nvSpPr>
        <p:spPr>
          <a:xfrm>
            <a:off x="683568" y="1340768"/>
            <a:ext cx="8079432" cy="4831432"/>
          </a:xfrm>
        </p:spPr>
        <p:txBody>
          <a:bodyPr/>
          <a:lstStyle/>
          <a:p>
            <a:pPr marL="357505">
              <a:buFont typeface="Wingdings" panose="05000000000000000000" pitchFamily="2" charset="2"/>
              <a:buChar char="Ø"/>
              <a:defRPr/>
            </a:pPr>
            <a:r>
              <a:rPr kumimoji="1" lang="zh-CN" altLang="en-US" sz="2400" u="sng" dirty="0">
                <a:solidFill>
                  <a:schemeClr val="bg1"/>
                </a:solidFill>
              </a:rPr>
              <a:t>轮叫调度（</a:t>
            </a:r>
            <a:r>
              <a:rPr kumimoji="1" lang="en-US" altLang="zh-CN" sz="2400" u="sng" dirty="0">
                <a:solidFill>
                  <a:schemeClr val="bg1"/>
                </a:solidFill>
              </a:rPr>
              <a:t>Round Robin</a:t>
            </a:r>
            <a:r>
              <a:rPr kumimoji="1" lang="zh-CN" altLang="en-US" sz="2400" u="sng" dirty="0">
                <a:solidFill>
                  <a:schemeClr val="bg1"/>
                </a:solidFill>
              </a:rPr>
              <a:t>）</a:t>
            </a:r>
            <a:endParaRPr kumimoji="1" lang="zh-CN" altLang="en-US" sz="2400" u="sng" dirty="0">
              <a:solidFill>
                <a:schemeClr val="bg1"/>
              </a:solidFill>
            </a:endParaRPr>
          </a:p>
          <a:p>
            <a:pPr marL="357505">
              <a:buFont typeface="Wingdings" panose="05000000000000000000" pitchFamily="2" charset="2"/>
              <a:buChar char="Ø"/>
              <a:defRPr/>
            </a:pPr>
            <a:r>
              <a:rPr kumimoji="1" lang="zh-CN" altLang="en-US" sz="2400" dirty="0"/>
              <a:t>“轮叫”调度也叫</a:t>
            </a:r>
            <a:r>
              <a:rPr kumimoji="1" lang="en-US" altLang="zh-CN" sz="2400" dirty="0"/>
              <a:t>1:1</a:t>
            </a:r>
            <a:r>
              <a:rPr kumimoji="1" lang="zh-CN" altLang="en-US" sz="2400" dirty="0"/>
              <a:t>调度。调度器通过“轮叫”调度算法将外部用户请求按顺序</a:t>
            </a:r>
            <a:r>
              <a:rPr kumimoji="1" lang="en-US" altLang="zh-CN" sz="2400" dirty="0"/>
              <a:t>1:1</a:t>
            </a:r>
            <a:r>
              <a:rPr kumimoji="1" lang="zh-CN" altLang="en-US" sz="2400" dirty="0"/>
              <a:t>的分配到集群中的每个</a:t>
            </a:r>
            <a:r>
              <a:rPr kumimoji="1" lang="en-US" altLang="zh-CN" sz="2400" dirty="0"/>
              <a:t>Real Server</a:t>
            </a:r>
            <a:r>
              <a:rPr kumimoji="1" lang="zh-CN" altLang="en-US" sz="2400" dirty="0"/>
              <a:t>上，平等地对待每一台</a:t>
            </a:r>
            <a:r>
              <a:rPr kumimoji="1" lang="en-US" altLang="zh-CN" sz="2400" dirty="0"/>
              <a:t>Real Server</a:t>
            </a:r>
            <a:r>
              <a:rPr kumimoji="1" lang="zh-CN" altLang="en-US" sz="2400" dirty="0"/>
              <a:t>，而不管服务器上实际的负载状况和连接状态。</a:t>
            </a:r>
            <a:endParaRPr kumimoji="1" lang="en-US" altLang="zh-CN" sz="2400" dirty="0"/>
          </a:p>
          <a:p>
            <a:pPr marL="357505">
              <a:buFont typeface="Wingdings" panose="05000000000000000000" pitchFamily="2" charset="2"/>
              <a:buChar char="Ø"/>
              <a:defRPr/>
            </a:pPr>
            <a:endParaRPr kumimoji="1" lang="zh-CN" altLang="en-US" sz="2400" dirty="0"/>
          </a:p>
          <a:p>
            <a:pPr marL="357505">
              <a:buFont typeface="Wingdings" panose="05000000000000000000" pitchFamily="2" charset="2"/>
              <a:buChar char="Ø"/>
              <a:defRPr/>
            </a:pPr>
            <a:r>
              <a:rPr kumimoji="1" lang="zh-CN" altLang="en-US" sz="2400" u="sng" dirty="0">
                <a:solidFill>
                  <a:schemeClr val="bg1"/>
                </a:solidFill>
              </a:rPr>
              <a:t>加权轮叫调度（</a:t>
            </a:r>
            <a:r>
              <a:rPr kumimoji="1" lang="en-US" altLang="zh-CN" sz="2400" u="sng" dirty="0">
                <a:solidFill>
                  <a:schemeClr val="bg1"/>
                </a:solidFill>
              </a:rPr>
              <a:t>Weighted Round Robin</a:t>
            </a:r>
            <a:r>
              <a:rPr kumimoji="1" lang="zh-CN" altLang="en-US" sz="2400" u="sng" dirty="0">
                <a:solidFill>
                  <a:schemeClr val="bg1"/>
                </a:solidFill>
              </a:rPr>
              <a:t>）</a:t>
            </a:r>
            <a:endParaRPr kumimoji="1" lang="zh-CN" altLang="en-US" sz="2400" u="sng" dirty="0">
              <a:solidFill>
                <a:schemeClr val="bg1"/>
              </a:solidFill>
            </a:endParaRPr>
          </a:p>
          <a:p>
            <a:pPr marL="357505">
              <a:buFont typeface="Wingdings" panose="05000000000000000000" pitchFamily="2" charset="2"/>
              <a:buChar char="Ø"/>
              <a:defRPr/>
            </a:pPr>
            <a:r>
              <a:rPr kumimoji="1" lang="zh-CN" altLang="en-US" sz="2400" dirty="0"/>
              <a:t>“加权轮叫”调度算法是根据</a:t>
            </a:r>
            <a:r>
              <a:rPr kumimoji="1" lang="en-US" altLang="zh-CN" sz="2400" dirty="0"/>
              <a:t>Real Server</a:t>
            </a:r>
            <a:r>
              <a:rPr kumimoji="1" lang="zh-CN" altLang="en-US" sz="2400" dirty="0"/>
              <a:t>的不同处理能力来调度访问请求。可以对每台</a:t>
            </a:r>
            <a:r>
              <a:rPr kumimoji="1" lang="en-US" altLang="zh-CN" sz="2400" dirty="0"/>
              <a:t>Real Server</a:t>
            </a:r>
            <a:r>
              <a:rPr kumimoji="1" lang="zh-CN" altLang="en-US" sz="2400" dirty="0"/>
              <a:t>设置不同的调度权值。同时，调度器还可以自动查询</a:t>
            </a:r>
            <a:r>
              <a:rPr kumimoji="1" lang="en-US" altLang="zh-CN" sz="2400" dirty="0"/>
              <a:t>Real Server</a:t>
            </a:r>
            <a:r>
              <a:rPr kumimoji="1" lang="zh-CN" altLang="en-US" sz="2400" dirty="0"/>
              <a:t>的负载情况，并动态地调整其权值。</a:t>
            </a:r>
            <a:endParaRPr kumimoji="1" lang="zh-CN" altLang="en-US" sz="2400" dirty="0"/>
          </a:p>
          <a:p>
            <a:pPr marL="357505">
              <a:buFont typeface="Wingdings" panose="05000000000000000000" pitchFamily="2" charset="2"/>
              <a:buChar char="Ø"/>
              <a:defRPr/>
            </a:pP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LVS</a:t>
            </a:r>
            <a:r>
              <a:rPr kumimoji="1" lang="zh-CN" altLang="en-US" dirty="0"/>
              <a:t>负载均衡</a:t>
            </a:r>
            <a:endParaRPr kumimoji="1" lang="zh-CN" altLang="en-US" dirty="0"/>
          </a:p>
        </p:txBody>
      </p:sp>
      <p:sp>
        <p:nvSpPr>
          <p:cNvPr id="3" name="内容占位符 2"/>
          <p:cNvSpPr>
            <a:spLocks noGrp="1"/>
          </p:cNvSpPr>
          <p:nvPr>
            <p:ph idx="1"/>
          </p:nvPr>
        </p:nvSpPr>
        <p:spPr>
          <a:xfrm>
            <a:off x="683568" y="1340768"/>
            <a:ext cx="8079432" cy="2808312"/>
          </a:xfrm>
        </p:spPr>
        <p:txBody>
          <a:bodyPr/>
          <a:lstStyle/>
          <a:p>
            <a:pPr marL="357505">
              <a:buFont typeface="Wingdings" panose="05000000000000000000" pitchFamily="2" charset="2"/>
              <a:buChar char="Ø"/>
              <a:defRPr/>
            </a:pPr>
            <a:r>
              <a:rPr kumimoji="1" lang="zh-CN" altLang="en-US" sz="2400" u="sng" dirty="0">
                <a:solidFill>
                  <a:schemeClr val="bg1"/>
                </a:solidFill>
              </a:rPr>
              <a:t>最少链接调度（</a:t>
            </a:r>
            <a:r>
              <a:rPr kumimoji="1" lang="en-US" altLang="zh-CN" sz="2400" u="sng" dirty="0">
                <a:solidFill>
                  <a:schemeClr val="bg1"/>
                </a:solidFill>
              </a:rPr>
              <a:t>Least Connections</a:t>
            </a:r>
            <a:r>
              <a:rPr kumimoji="1" lang="zh-CN" altLang="en-US" sz="2400" u="sng" dirty="0">
                <a:solidFill>
                  <a:schemeClr val="bg1"/>
                </a:solidFill>
              </a:rPr>
              <a:t>）</a:t>
            </a:r>
            <a:endParaRPr kumimoji="1" lang="zh-CN" altLang="en-US" sz="2400" u="sng" dirty="0">
              <a:solidFill>
                <a:schemeClr val="bg1"/>
              </a:solidFill>
            </a:endParaRPr>
          </a:p>
          <a:p>
            <a:pPr marL="357505">
              <a:buFont typeface="Wingdings" panose="05000000000000000000" pitchFamily="2" charset="2"/>
              <a:buChar char="Ø"/>
              <a:defRPr/>
            </a:pPr>
            <a:r>
              <a:rPr kumimoji="1" lang="zh-CN" altLang="en-US" sz="2400" dirty="0"/>
              <a:t>“最少连接”调度算法动态地将网络请求调度到已建立的链接数最少的服务器上。如果集群系统的真实服务器具有相近的系统性能，采用“最小连接”调度算法可以较好地均衡负载。</a:t>
            </a:r>
            <a:endParaRPr kumimoji="1" lang="zh-CN" altLang="en-US" sz="2400" dirty="0"/>
          </a:p>
          <a:p>
            <a:pPr marL="357505">
              <a:buFont typeface="Wingdings" panose="05000000000000000000" pitchFamily="2" charset="2"/>
              <a:buChar char="Ø"/>
              <a:defRPr/>
            </a:pPr>
            <a:r>
              <a:rPr kumimoji="1" lang="zh-CN" altLang="en-US" sz="2400" u="sng" dirty="0">
                <a:solidFill>
                  <a:schemeClr val="bg1"/>
                </a:solidFill>
              </a:rPr>
              <a:t>加权最少链接调度（</a:t>
            </a:r>
            <a:r>
              <a:rPr kumimoji="1" lang="en-US" altLang="zh-CN" sz="2400" u="sng" dirty="0">
                <a:solidFill>
                  <a:schemeClr val="bg1"/>
                </a:solidFill>
              </a:rPr>
              <a:t>Weighted Least Connections</a:t>
            </a:r>
            <a:r>
              <a:rPr kumimoji="1" lang="zh-CN" altLang="en-US" sz="2400" u="sng" dirty="0">
                <a:solidFill>
                  <a:schemeClr val="bg1"/>
                </a:solidFill>
              </a:rPr>
              <a:t>）</a:t>
            </a:r>
            <a:endParaRPr kumimoji="1" lang="zh-CN" altLang="en-US" sz="2400" u="sng" dirty="0">
              <a:solidFill>
                <a:schemeClr val="bg1"/>
              </a:solidFill>
            </a:endParaRPr>
          </a:p>
          <a:p>
            <a:pPr marL="357505">
              <a:buFont typeface="Wingdings" panose="05000000000000000000" pitchFamily="2" charset="2"/>
              <a:buChar char="Ø"/>
              <a:defRPr/>
            </a:pPr>
            <a:r>
              <a:rPr kumimoji="1" lang="zh-CN" altLang="en-US" sz="2400" dirty="0"/>
              <a:t>“加权最少链接调度”是“最少连接调度”的超集。每个服务节点可以用相应的权值表示其处理能力，而系统管理员可以动态的设置相应的权值，加权最小连接调度在分配新连接请求时尽可能使服务节点的已建立连接数和其权值成正比。</a:t>
            </a:r>
            <a:endParaRPr kumimoji="1" lang="zh-CN" altLang="en-US" sz="2400" dirty="0"/>
          </a:p>
          <a:p>
            <a:pPr marL="357505">
              <a:buFont typeface="Wingdings" panose="05000000000000000000" pitchFamily="2" charset="2"/>
              <a:buChar char="Ø"/>
              <a:defRPr/>
            </a:pP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panose="02010600030101010101" pitchFamily="2" charset="-122"/>
              </a:rPr>
              <a:t>大纲</a:t>
            </a:r>
            <a:endParaRPr lang="zh-CN" altLang="en-US" b="0" dirty="0">
              <a:ea typeface="宋体" panose="02010600030101010101" pitchFamily="2" charset="-122"/>
            </a:endParaRPr>
          </a:p>
        </p:txBody>
      </p:sp>
      <p:sp>
        <p:nvSpPr>
          <p:cNvPr id="8" name="Rectangle 3"/>
          <p:cNvSpPr txBox="1">
            <a:spLocks noChangeArrowheads="1"/>
          </p:cNvSpPr>
          <p:nvPr/>
        </p:nvSpPr>
        <p:spPr bwMode="auto">
          <a:xfrm>
            <a:off x="884808" y="1124744"/>
            <a:ext cx="8367712" cy="452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2075" tIns="46038" rIns="92075" bIns="46038" numCol="1" anchor="t" anchorCtr="0" compatLnSpc="1"/>
          <a:lstStyle>
            <a:lvl1pPr marL="342900" indent="-342900" algn="l" rtl="0" eaLnBrk="0" fontAlgn="base" hangingPunct="0">
              <a:lnSpc>
                <a:spcPct val="120000"/>
              </a:lnSpc>
              <a:spcBef>
                <a:spcPct val="0"/>
              </a:spcBef>
              <a:spcAft>
                <a:spcPct val="0"/>
              </a:spcAft>
              <a:buClr>
                <a:schemeClr val="accent2"/>
              </a:buClr>
              <a:buSzPct val="75000"/>
              <a:buFont typeface="Wingdings" panose="05000000000000000000" pitchFamily="2" charset="2"/>
              <a:buChar char="Ø"/>
              <a:defRPr sz="2800" kern="1200">
                <a:solidFill>
                  <a:srgbClr val="000000"/>
                </a:solidFill>
                <a:latin typeface="+mn-lt"/>
                <a:ea typeface="+mn-ea"/>
                <a:cs typeface="+mn-cs"/>
              </a:defRPr>
            </a:lvl1pPr>
            <a:lvl2pPr marL="742950" indent="-285750" algn="l" rtl="0" eaLnBrk="0" fontAlgn="base" hangingPunct="0">
              <a:lnSpc>
                <a:spcPct val="120000"/>
              </a:lnSpc>
              <a:spcBef>
                <a:spcPct val="0"/>
              </a:spcBef>
              <a:spcAft>
                <a:spcPct val="0"/>
              </a:spcAft>
              <a:buClr>
                <a:schemeClr val="accent6"/>
              </a:buClr>
              <a:buFont typeface="Wingdings" panose="05000000000000000000" pitchFamily="2" charset="2"/>
              <a:buChar char="ü"/>
              <a:defRPr sz="2400" kern="1200">
                <a:solidFill>
                  <a:srgbClr val="000000"/>
                </a:solidFill>
                <a:latin typeface="+mn-lt"/>
                <a:ea typeface="+mn-ea"/>
                <a:cs typeface="+mn-cs"/>
              </a:defRPr>
            </a:lvl2pPr>
            <a:lvl3pPr marL="1143000" indent="-228600" algn="l" rtl="0" eaLnBrk="0" fontAlgn="base" hangingPunct="0">
              <a:lnSpc>
                <a:spcPct val="120000"/>
              </a:lnSpc>
              <a:spcBef>
                <a:spcPct val="0"/>
              </a:spcBef>
              <a:spcAft>
                <a:spcPct val="0"/>
              </a:spcAft>
              <a:buClr>
                <a:schemeClr val="accent6"/>
              </a:buClr>
              <a:buFont typeface="Wingdings" panose="05000000000000000000" pitchFamily="2" charset="2"/>
              <a:buChar char="ü"/>
              <a:defRPr sz="2000" kern="1200">
                <a:solidFill>
                  <a:srgbClr val="000000"/>
                </a:solidFill>
                <a:latin typeface="+mn-lt"/>
                <a:ea typeface="+mn-ea"/>
                <a:cs typeface="+mn-cs"/>
              </a:defRPr>
            </a:lvl3pPr>
            <a:lvl4pPr marL="1600200" indent="-228600" algn="l" rtl="0" eaLnBrk="0" fontAlgn="base" hangingPunct="0">
              <a:lnSpc>
                <a:spcPct val="120000"/>
              </a:lnSpc>
              <a:spcBef>
                <a:spcPct val="0"/>
              </a:spcBef>
              <a:spcAft>
                <a:spcPct val="0"/>
              </a:spcAft>
              <a:buClr>
                <a:schemeClr val="accent2"/>
              </a:buClr>
              <a:buSzPct val="65000"/>
              <a:buFont typeface="Wingdings" panose="05000000000000000000" pitchFamily="2" charset="2"/>
              <a:buChar char="Ø"/>
              <a:defRPr sz="2000" kern="1200">
                <a:solidFill>
                  <a:srgbClr val="000000"/>
                </a:solidFill>
                <a:latin typeface="+mn-lt"/>
                <a:ea typeface="+mn-ea"/>
                <a:cs typeface="+mn-cs"/>
              </a:defRPr>
            </a:lvl4pPr>
            <a:lvl5pPr marL="2057400" indent="-228600" algn="l" rtl="0" eaLnBrk="0" fontAlgn="base" hangingPunct="0">
              <a:lnSpc>
                <a:spcPct val="120000"/>
              </a:lnSpc>
              <a:spcBef>
                <a:spcPct val="0"/>
              </a:spcBef>
              <a:spcAft>
                <a:spcPct val="0"/>
              </a:spcAft>
              <a:buClr>
                <a:schemeClr val="tx1"/>
              </a:buClr>
              <a:buFont typeface="Wingdings" panose="05000000000000000000" pitchFamily="2" charset="2"/>
              <a:buChar char="Ø"/>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a:lnSpc>
                <a:spcPct val="150000"/>
              </a:lnSpc>
              <a:defRPr/>
            </a:pPr>
            <a:r>
              <a:rPr lang="zh-CN" altLang="en-US" sz="2400" b="1" dirty="0">
                <a:ea typeface="宋体" panose="02010600030101010101" pitchFamily="2" charset="-122"/>
              </a:rPr>
              <a:t>资源池技术概述</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对象池技术</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数据库连接池技术</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线程池技术</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负载均衡技术概述</a:t>
            </a:r>
            <a:endParaRPr lang="en-US" altLang="zh-CN" sz="2400" b="1" dirty="0">
              <a:ea typeface="宋体" panose="02010600030101010101" pitchFamily="2" charset="-122"/>
            </a:endParaRPr>
          </a:p>
          <a:p>
            <a:pPr>
              <a:lnSpc>
                <a:spcPct val="150000"/>
              </a:lnSpc>
              <a:defRPr/>
            </a:pPr>
            <a:r>
              <a:rPr lang="zh-CN" altLang="en-US" sz="2400" b="1" dirty="0">
                <a:solidFill>
                  <a:srgbClr val="FF0000"/>
                </a:solidFill>
                <a:ea typeface="宋体" panose="02010600030101010101" pitchFamily="2" charset="-122"/>
              </a:rPr>
              <a:t>典型负载均衡技术</a:t>
            </a:r>
            <a:endParaRPr lang="en-US" altLang="zh-CN" sz="2400" b="1" dirty="0">
              <a:solidFill>
                <a:srgbClr val="FF0000"/>
              </a:solidFill>
              <a:ea typeface="宋体" panose="02010600030101010101" pitchFamily="2" charset="-122"/>
            </a:endParaRPr>
          </a:p>
          <a:p>
            <a:pPr marL="713105">
              <a:lnSpc>
                <a:spcPct val="150000"/>
              </a:lnSpc>
              <a:buFont typeface="Wingdings" panose="05000000000000000000" pitchFamily="2" charset="2"/>
              <a:buChar char="ü"/>
            </a:pPr>
            <a:r>
              <a:rPr lang="en-US" altLang="zh-CN" sz="2000" dirty="0"/>
              <a:t>LVS</a:t>
            </a:r>
            <a:r>
              <a:rPr lang="zh-CN" altLang="en-US" sz="2000" dirty="0"/>
              <a:t>负载均衡</a:t>
            </a:r>
            <a:endParaRPr lang="en-US" altLang="zh-CN" sz="2000" dirty="0"/>
          </a:p>
          <a:p>
            <a:pPr marL="713105">
              <a:lnSpc>
                <a:spcPct val="150000"/>
              </a:lnSpc>
              <a:buFont typeface="Wingdings" panose="05000000000000000000" pitchFamily="2" charset="2"/>
              <a:buChar char="ü"/>
            </a:pPr>
            <a:r>
              <a:rPr lang="en-US" altLang="zh-CN" sz="2000" dirty="0">
                <a:solidFill>
                  <a:srgbClr val="FF0000"/>
                </a:solidFill>
              </a:rPr>
              <a:t>DNS</a:t>
            </a:r>
            <a:r>
              <a:rPr lang="zh-CN" altLang="en-US" sz="2000" dirty="0">
                <a:solidFill>
                  <a:srgbClr val="FF0000"/>
                </a:solidFill>
              </a:rPr>
              <a:t>负载均衡</a:t>
            </a:r>
            <a:endParaRPr lang="en-US" altLang="zh-CN" sz="2000" dirty="0">
              <a:solidFill>
                <a:srgbClr val="FF0000"/>
              </a:solidFill>
            </a:endParaRPr>
          </a:p>
          <a:p>
            <a:pPr marL="713105">
              <a:lnSpc>
                <a:spcPct val="150000"/>
              </a:lnSpc>
              <a:buFont typeface="Wingdings" panose="05000000000000000000" pitchFamily="2" charset="2"/>
              <a:buChar char="ü"/>
            </a:pPr>
            <a:r>
              <a:rPr lang="en-US" altLang="zh-CN" sz="2000" dirty="0"/>
              <a:t>Nginx</a:t>
            </a:r>
            <a:r>
              <a:rPr lang="zh-CN" altLang="en-US" sz="2000" dirty="0"/>
              <a:t>负载均衡</a:t>
            </a:r>
            <a:endParaRPr lang="en-US" altLang="zh-CN" sz="2000" dirty="0"/>
          </a:p>
          <a:p>
            <a:pPr marL="713105">
              <a:lnSpc>
                <a:spcPct val="150000"/>
              </a:lnSpc>
              <a:buFont typeface="Wingdings" panose="05000000000000000000" pitchFamily="2" charset="2"/>
              <a:buChar char="ü"/>
            </a:pPr>
            <a:r>
              <a:rPr lang="en-US" altLang="zh-CN" sz="2000" dirty="0"/>
              <a:t>F5 BIG-IP</a:t>
            </a:r>
            <a:r>
              <a:rPr lang="zh-CN" altLang="en-US" sz="2000" dirty="0"/>
              <a:t>负载均衡</a:t>
            </a:r>
            <a:endParaRPr lang="zh-CN" altLang="en-US" sz="20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DNS</a:t>
            </a:r>
            <a:r>
              <a:rPr kumimoji="1" lang="zh-CN" altLang="en-US" dirty="0"/>
              <a:t>负载均衡</a:t>
            </a:r>
            <a:endParaRPr kumimoji="1" lang="zh-CN" altLang="en-US" dirty="0"/>
          </a:p>
        </p:txBody>
      </p:sp>
      <p:sp>
        <p:nvSpPr>
          <p:cNvPr id="3" name="内容占位符 2"/>
          <p:cNvSpPr>
            <a:spLocks noGrp="1"/>
          </p:cNvSpPr>
          <p:nvPr>
            <p:ph idx="1"/>
          </p:nvPr>
        </p:nvSpPr>
        <p:spPr>
          <a:xfrm>
            <a:off x="683568" y="1340768"/>
            <a:ext cx="8079432" cy="2808312"/>
          </a:xfrm>
        </p:spPr>
        <p:txBody>
          <a:bodyPr/>
          <a:lstStyle/>
          <a:p>
            <a:pPr marL="357505">
              <a:buFont typeface="Wingdings" panose="05000000000000000000" pitchFamily="2" charset="2"/>
              <a:buChar char="Ø"/>
              <a:defRPr/>
            </a:pPr>
            <a:r>
              <a:rPr kumimoji="1" lang="zh-CN" altLang="en-US" sz="2400" u="sng" dirty="0">
                <a:solidFill>
                  <a:schemeClr val="bg1"/>
                </a:solidFill>
              </a:rPr>
              <a:t>域名系统</a:t>
            </a:r>
            <a:r>
              <a:rPr kumimoji="1" lang="en-US" altLang="zh-CN" sz="2400" u="sng" dirty="0">
                <a:solidFill>
                  <a:schemeClr val="bg1"/>
                </a:solidFill>
              </a:rPr>
              <a:t>DNS</a:t>
            </a:r>
            <a:r>
              <a:rPr kumimoji="1" lang="zh-CN" altLang="en-US" sz="2400" dirty="0"/>
              <a:t>是因特网上把域名和</a:t>
            </a:r>
            <a:r>
              <a:rPr kumimoji="1" lang="en-US" altLang="zh-CN" sz="2400" dirty="0"/>
              <a:t>IP</a:t>
            </a:r>
            <a:r>
              <a:rPr kumimoji="1" lang="zh-CN" altLang="en-US" sz="2400" dirty="0"/>
              <a:t>地址相互映射的一个分布式数据库，能够使用户更方便地访问互联网。通过主机名，最终得到该主机名对应的</a:t>
            </a:r>
            <a:r>
              <a:rPr kumimoji="1" lang="en-US" altLang="zh-CN" sz="2400" dirty="0"/>
              <a:t>IP</a:t>
            </a:r>
            <a:r>
              <a:rPr kumimoji="1" lang="zh-CN" altLang="en-US" sz="2400" dirty="0"/>
              <a:t>地址的过程叫做域名解析（或主机名解析）。</a:t>
            </a:r>
            <a:endParaRPr kumimoji="1" lang="en-US" altLang="zh-CN" sz="2400" dirty="0"/>
          </a:p>
          <a:p>
            <a:pPr marL="357505">
              <a:buFont typeface="Wingdings" panose="05000000000000000000" pitchFamily="2" charset="2"/>
              <a:buChar char="Ø"/>
              <a:defRPr/>
            </a:pPr>
            <a:r>
              <a:rPr kumimoji="1" lang="en-US" altLang="zh-CN" sz="2400" u="sng" dirty="0">
                <a:solidFill>
                  <a:schemeClr val="bg1"/>
                </a:solidFill>
              </a:rPr>
              <a:t>DNS</a:t>
            </a:r>
            <a:r>
              <a:rPr kumimoji="1" lang="zh-CN" altLang="en-US" sz="2400" u="sng" dirty="0">
                <a:solidFill>
                  <a:schemeClr val="bg1"/>
                </a:solidFill>
              </a:rPr>
              <a:t>负载均衡</a:t>
            </a:r>
            <a:r>
              <a:rPr kumimoji="1" lang="zh-CN" altLang="en-US" sz="2400" dirty="0"/>
              <a:t>技术是最早的负载均衡解决方案。它通过</a:t>
            </a:r>
            <a:r>
              <a:rPr kumimoji="1" lang="en-US" altLang="zh-CN" sz="2400" dirty="0"/>
              <a:t>DNS</a:t>
            </a:r>
            <a:r>
              <a:rPr kumimoji="1" lang="zh-CN" altLang="en-US" sz="2400" dirty="0"/>
              <a:t>服务中的随机名字解析来实现的。在</a:t>
            </a:r>
            <a:r>
              <a:rPr kumimoji="1" lang="en-US" altLang="zh-CN" sz="2400" dirty="0"/>
              <a:t>DNS</a:t>
            </a:r>
            <a:r>
              <a:rPr kumimoji="1" lang="zh-CN" altLang="en-US" sz="2400" dirty="0"/>
              <a:t>服务器中，可为同一个域名配置多个不同的地址。查询域名的客户机可获得其中的一个地址。因此对于同一个域名，不同的客户机会得到不同的地址，并访问不同地址上的</a:t>
            </a:r>
            <a:r>
              <a:rPr kumimoji="1" lang="en-US" altLang="zh-CN" sz="2400" dirty="0"/>
              <a:t>Web</a:t>
            </a:r>
            <a:r>
              <a:rPr kumimoji="1" lang="zh-CN" altLang="en-US" sz="2400" dirty="0"/>
              <a:t>服务器，达到负载均衡的目的。</a:t>
            </a:r>
            <a:endParaRPr kumimoji="1" lang="zh-CN" altLang="en-US" sz="2400" dirty="0"/>
          </a:p>
          <a:p>
            <a:pPr marL="357505">
              <a:buFont typeface="Wingdings" panose="05000000000000000000" pitchFamily="2" charset="2"/>
              <a:buChar char="Ø"/>
              <a:defRPr/>
            </a:pP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DNS</a:t>
            </a:r>
            <a:r>
              <a:rPr kumimoji="1" lang="zh-CN" altLang="en-US" dirty="0"/>
              <a:t>负载均衡</a:t>
            </a:r>
            <a:endParaRPr kumimoji="1" lang="zh-CN" altLang="en-US" dirty="0"/>
          </a:p>
        </p:txBody>
      </p:sp>
      <p:sp>
        <p:nvSpPr>
          <p:cNvPr id="3" name="内容占位符 2"/>
          <p:cNvSpPr>
            <a:spLocks noGrp="1"/>
          </p:cNvSpPr>
          <p:nvPr>
            <p:ph idx="1"/>
          </p:nvPr>
        </p:nvSpPr>
        <p:spPr>
          <a:xfrm>
            <a:off x="683568" y="1268760"/>
            <a:ext cx="8079432" cy="2808312"/>
          </a:xfrm>
        </p:spPr>
        <p:txBody>
          <a:bodyPr/>
          <a:lstStyle/>
          <a:p>
            <a:pPr marL="357505">
              <a:buFont typeface="Wingdings" panose="05000000000000000000" pitchFamily="2" charset="2"/>
              <a:buChar char="Ø"/>
              <a:defRPr/>
            </a:pPr>
            <a:r>
              <a:rPr kumimoji="1" lang="en-US" altLang="zh-CN" sz="2400" dirty="0"/>
              <a:t>DNS</a:t>
            </a:r>
            <a:r>
              <a:rPr kumimoji="1" lang="zh-CN" altLang="en-US" sz="2400" dirty="0"/>
              <a:t>负载均衡的优点是实现简单、实施容易、成本低。但缺点也很明显，可能存在以下的问题：</a:t>
            </a:r>
            <a:endParaRPr kumimoji="1" lang="zh-CN" altLang="en-US" sz="2400" dirty="0"/>
          </a:p>
          <a:p>
            <a:pPr marL="713105">
              <a:buFont typeface="Wingdings" panose="05000000000000000000" pitchFamily="2" charset="2"/>
              <a:buChar char="ü"/>
              <a:defRPr/>
            </a:pPr>
            <a:r>
              <a:rPr kumimoji="1" lang="en-US" altLang="zh-CN" sz="2400" dirty="0"/>
              <a:t>1) </a:t>
            </a:r>
            <a:r>
              <a:rPr kumimoji="1" lang="zh-CN" altLang="en-US" sz="2400" dirty="0"/>
              <a:t>负载分配不均匀：未考虑每个</a:t>
            </a:r>
            <a:r>
              <a:rPr kumimoji="1" lang="en-US" altLang="zh-CN" sz="2400" dirty="0"/>
              <a:t>Web</a:t>
            </a:r>
            <a:r>
              <a:rPr kumimoji="1" lang="zh-CN" altLang="en-US" sz="2400" dirty="0"/>
              <a:t>服务器当前的负载情况，最慢的</a:t>
            </a:r>
            <a:r>
              <a:rPr kumimoji="1" lang="en-US" altLang="zh-CN" sz="2400" dirty="0"/>
              <a:t>Web</a:t>
            </a:r>
            <a:r>
              <a:rPr kumimoji="1" lang="zh-CN" altLang="en-US" sz="2400" dirty="0"/>
              <a:t>服务器将成为系统的瓶颈</a:t>
            </a:r>
            <a:endParaRPr kumimoji="1" lang="zh-CN" altLang="en-US" sz="2400" dirty="0"/>
          </a:p>
          <a:p>
            <a:pPr marL="713105">
              <a:buFont typeface="Wingdings" panose="05000000000000000000" pitchFamily="2" charset="2"/>
              <a:buChar char="ü"/>
              <a:defRPr/>
            </a:pPr>
            <a:r>
              <a:rPr kumimoji="1" lang="en-US" altLang="zh-CN" sz="2400" dirty="0"/>
              <a:t>2) </a:t>
            </a:r>
            <a:r>
              <a:rPr kumimoji="1" lang="zh-CN" altLang="en-US" sz="2400" dirty="0"/>
              <a:t>可靠性低：如果某台</a:t>
            </a:r>
            <a:r>
              <a:rPr kumimoji="1" lang="en-US" altLang="zh-CN" sz="2400" dirty="0"/>
              <a:t>Web</a:t>
            </a:r>
            <a:r>
              <a:rPr kumimoji="1" lang="zh-CN" altLang="en-US" sz="2400" dirty="0"/>
              <a:t>服务器出现故障，</a:t>
            </a:r>
            <a:r>
              <a:rPr kumimoji="1" lang="en-US" altLang="zh-CN" sz="2400" dirty="0"/>
              <a:t>DNS</a:t>
            </a:r>
            <a:r>
              <a:rPr kumimoji="1" lang="zh-CN" altLang="en-US" sz="2400" dirty="0"/>
              <a:t>服务器仍然会把请求分配到这台故障服务器上，导致不能响应客户端；</a:t>
            </a:r>
            <a:endParaRPr kumimoji="1" lang="zh-CN" altLang="en-US" sz="2400" dirty="0"/>
          </a:p>
          <a:p>
            <a:pPr marL="713105">
              <a:buFont typeface="Wingdings" panose="05000000000000000000" pitchFamily="2" charset="2"/>
              <a:buChar char="ü"/>
              <a:defRPr/>
            </a:pPr>
            <a:r>
              <a:rPr kumimoji="1" lang="en-US" altLang="zh-CN" sz="2400" dirty="0"/>
              <a:t>3) </a:t>
            </a:r>
            <a:r>
              <a:rPr kumimoji="1" lang="zh-CN" altLang="en-US" sz="2400" dirty="0"/>
              <a:t>变更生效时间长：更改</a:t>
            </a:r>
            <a:r>
              <a:rPr kumimoji="1" lang="en-US" altLang="zh-CN" sz="2400" dirty="0"/>
              <a:t>DNS</a:t>
            </a:r>
            <a:r>
              <a:rPr kumimoji="1" lang="zh-CN" altLang="en-US" sz="2400" dirty="0"/>
              <a:t>的配置时，有可能造成相当一部分客户不能使用</a:t>
            </a:r>
            <a:r>
              <a:rPr kumimoji="1" lang="en-US" altLang="zh-CN" sz="2400" dirty="0"/>
              <a:t>Web</a:t>
            </a:r>
            <a:r>
              <a:rPr kumimoji="1" lang="zh-CN" altLang="en-US" sz="2400" dirty="0"/>
              <a:t>服务；并且由于</a:t>
            </a:r>
            <a:r>
              <a:rPr kumimoji="1" lang="en-US" altLang="zh-CN" sz="2400" dirty="0"/>
              <a:t>DNS</a:t>
            </a:r>
            <a:r>
              <a:rPr kumimoji="1" lang="zh-CN" altLang="en-US" sz="2400" dirty="0"/>
              <a:t>缓存的原因，所造成的后果要持续相当长一段时间。</a:t>
            </a:r>
            <a:endParaRPr kumimoji="1" lang="zh-CN" altLang="en-US" sz="2400" dirty="0"/>
          </a:p>
          <a:p>
            <a:pPr marL="357505">
              <a:buFont typeface="Wingdings" panose="05000000000000000000" pitchFamily="2" charset="2"/>
              <a:buChar char="Ø"/>
              <a:defRPr/>
            </a:pPr>
            <a:endParaRPr kumimoji="1" lang="zh-CN" altLang="en-US" sz="2400"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dirty="0"/>
          </a:p>
        </p:txBody>
      </p:sp>
    </p:spTree>
  </p:cSld>
  <p:clrMapOvr>
    <a:masterClrMapping/>
  </p:clrMapOvr>
</p:sld>
</file>

<file path=ppt/theme/theme1.xml><?xml version="1.0" encoding="utf-8"?>
<a:theme xmlns:a="http://schemas.openxmlformats.org/drawingml/2006/main" name="introdbs.pps">
  <a:themeElements>
    <a:clrScheme name="introdbs.pps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fontScheme name="introdbs.pps">
      <a:majorFont>
        <a:latin typeface="黑体"/>
        <a:ea typeface="黑体"/>
        <a:cs typeface=""/>
      </a:majorFont>
      <a:minorFont>
        <a:latin typeface="Comic Sans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GB" altLang="zh-CN" sz="2400" b="0" i="0" u="none" strike="noStrike" cap="none" normalizeH="0" baseline="0">
            <a:ln>
              <a:noFill/>
            </a:ln>
            <a:solidFill>
              <a:schemeClr val="tx1"/>
            </a:solidFill>
            <a:effectLst/>
            <a:latin typeface="Times New Roman" panose="0202060305040502030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GB" altLang="zh-CN" sz="2400" b="0" i="0" u="none" strike="noStrike" cap="none" normalizeH="0" baseline="0">
            <a:ln>
              <a:noFill/>
            </a:ln>
            <a:solidFill>
              <a:schemeClr val="tx1"/>
            </a:solidFill>
            <a:effectLst/>
            <a:latin typeface="Times New Roman" panose="02020603050405020304" charset="0"/>
          </a:defRPr>
        </a:defPPr>
      </a:lstStyle>
    </a:lnDef>
  </a:objectDefaults>
  <a:extraClrSchemeLst>
    <a:extraClrScheme>
      <a:clrScheme name="introdbs.pps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introdbs.pps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introdbs.pps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introdbs.pps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C:\introdbs.pps.ppt</Template>
  <TotalTime>0</TotalTime>
  <Words>22262</Words>
  <Application>WPS 演示</Application>
  <PresentationFormat>全屏显示(4:3)</PresentationFormat>
  <Paragraphs>1367</Paragraphs>
  <Slides>109</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109</vt:i4>
      </vt:variant>
    </vt:vector>
  </HeadingPairs>
  <TitlesOfParts>
    <vt:vector size="125" baseType="lpstr">
      <vt:lpstr>Arial</vt:lpstr>
      <vt:lpstr>宋体</vt:lpstr>
      <vt:lpstr>Wingdings</vt:lpstr>
      <vt:lpstr>Times New Roman</vt:lpstr>
      <vt:lpstr>黑体</vt:lpstr>
      <vt:lpstr>Monotype Sorts</vt:lpstr>
      <vt:lpstr>Wingdings</vt:lpstr>
      <vt:lpstr>Arial</vt:lpstr>
      <vt:lpstr>Arial Black</vt:lpstr>
      <vt:lpstr>PMingLiU</vt:lpstr>
      <vt:lpstr>ksdb</vt:lpstr>
      <vt:lpstr>Comic Sans MS</vt:lpstr>
      <vt:lpstr>微软雅黑</vt:lpstr>
      <vt:lpstr>Arial Unicode MS</vt:lpstr>
      <vt:lpstr>Calibri</vt:lpstr>
      <vt:lpstr>introdbs.pps</vt:lpstr>
      <vt:lpstr>  第九章	池化和负载均衡中间件</vt:lpstr>
      <vt:lpstr>前言</vt:lpstr>
      <vt:lpstr>大纲</vt:lpstr>
      <vt:lpstr>资源池技术概述</vt:lpstr>
      <vt:lpstr>资源池技术概述</vt:lpstr>
      <vt:lpstr>资源池技术概述</vt:lpstr>
      <vt:lpstr>大纲</vt:lpstr>
      <vt:lpstr>对象池技术</vt:lpstr>
      <vt:lpstr>对象池技术</vt:lpstr>
      <vt:lpstr>大纲</vt:lpstr>
      <vt:lpstr>Commons Pool</vt:lpstr>
      <vt:lpstr>Commons Pool</vt:lpstr>
      <vt:lpstr>Commons Pool</vt:lpstr>
      <vt:lpstr>Commons Pool</vt:lpstr>
      <vt:lpstr>Commons Pool</vt:lpstr>
      <vt:lpstr>Commons Pool</vt:lpstr>
      <vt:lpstr>Commons Pool</vt:lpstr>
      <vt:lpstr>Commons Pool</vt:lpstr>
      <vt:lpstr>Commons Pool</vt:lpstr>
      <vt:lpstr>大纲</vt:lpstr>
      <vt:lpstr>Commons Pool的实现原理</vt:lpstr>
      <vt:lpstr>Commons Pool的实现原理</vt:lpstr>
      <vt:lpstr>Commons Pool的实现原理</vt:lpstr>
      <vt:lpstr>Commons Pool的实现原理</vt:lpstr>
      <vt:lpstr>Commons Pool的实现原理</vt:lpstr>
      <vt:lpstr>Commons Pool的实现原理</vt:lpstr>
      <vt:lpstr>Commons Pool的实现原理</vt:lpstr>
      <vt:lpstr>Commons Pool的实现原理</vt:lpstr>
      <vt:lpstr>Commons Pool的实现原理</vt:lpstr>
      <vt:lpstr>Commons Pool的实现原理</vt:lpstr>
      <vt:lpstr>Commons Pool的实现原理</vt:lpstr>
      <vt:lpstr>Commons Pool的实现原理</vt:lpstr>
      <vt:lpstr>对象池的应用场景</vt:lpstr>
      <vt:lpstr>大纲</vt:lpstr>
      <vt:lpstr>数据库连接池的概念</vt:lpstr>
      <vt:lpstr>数据库连接池的操作</vt:lpstr>
      <vt:lpstr>数据库连接池的操作</vt:lpstr>
      <vt:lpstr>数据库连接池的操作</vt:lpstr>
      <vt:lpstr>数据库连接池的操作</vt:lpstr>
      <vt:lpstr>配置数据库连接池</vt:lpstr>
      <vt:lpstr>配置数据库连接池</vt:lpstr>
      <vt:lpstr>配置数据库连接池</vt:lpstr>
      <vt:lpstr>典型的Java连接池</vt:lpstr>
      <vt:lpstr>典型的Java连接池</vt:lpstr>
      <vt:lpstr>大纲</vt:lpstr>
      <vt:lpstr>线程池的概念</vt:lpstr>
      <vt:lpstr>线程池的组成</vt:lpstr>
      <vt:lpstr>线程池的组成</vt:lpstr>
      <vt:lpstr>大纲</vt:lpstr>
      <vt:lpstr>Java线程池技术</vt:lpstr>
      <vt:lpstr>Java线程池技术</vt:lpstr>
      <vt:lpstr>Java线程池技术</vt:lpstr>
      <vt:lpstr>大纲</vt:lpstr>
      <vt:lpstr>Java线程池技术</vt:lpstr>
      <vt:lpstr>Java线程池技术</vt:lpstr>
      <vt:lpstr>Java线程池技术</vt:lpstr>
      <vt:lpstr>大纲</vt:lpstr>
      <vt:lpstr>Java线程池技术</vt:lpstr>
      <vt:lpstr>大纲</vt:lpstr>
      <vt:lpstr>Java线程池技术</vt:lpstr>
      <vt:lpstr>大纲</vt:lpstr>
      <vt:lpstr>Java线程池技术</vt:lpstr>
      <vt:lpstr>大纲</vt:lpstr>
      <vt:lpstr>Java线程池技术</vt:lpstr>
      <vt:lpstr>大纲</vt:lpstr>
      <vt:lpstr>Java线程池编程案例</vt:lpstr>
      <vt:lpstr>Java线程池编程案例</vt:lpstr>
      <vt:lpstr>Java线程池编程案例</vt:lpstr>
      <vt:lpstr>Java线程池编程案例</vt:lpstr>
      <vt:lpstr>PowerPoint 演示文稿</vt:lpstr>
      <vt:lpstr>Java线程池编程案例</vt:lpstr>
      <vt:lpstr>Java线程池编程案例</vt:lpstr>
      <vt:lpstr>程序执行结果</vt:lpstr>
      <vt:lpstr>PowerPoint 演示文稿</vt:lpstr>
      <vt:lpstr>程序执行结果</vt:lpstr>
      <vt:lpstr>大纲</vt:lpstr>
      <vt:lpstr>负载均衡的概念</vt:lpstr>
      <vt:lpstr>负载均衡的分类</vt:lpstr>
      <vt:lpstr>负载均衡的分类</vt:lpstr>
      <vt:lpstr>负载均衡的分类</vt:lpstr>
      <vt:lpstr>负载均衡的分类</vt:lpstr>
      <vt:lpstr>大纲</vt:lpstr>
      <vt:lpstr>典型负载均衡技术</vt:lpstr>
      <vt:lpstr>典型负载均衡技术</vt:lpstr>
      <vt:lpstr>大纲</vt:lpstr>
      <vt:lpstr>LVS负载均衡</vt:lpstr>
      <vt:lpstr>LVS负载均衡</vt:lpstr>
      <vt:lpstr>LVS负载均衡</vt:lpstr>
      <vt:lpstr>LVS负载均衡</vt:lpstr>
      <vt:lpstr>LVS负载均衡</vt:lpstr>
      <vt:lpstr>LVS负载均衡</vt:lpstr>
      <vt:lpstr>LVS负载均衡</vt:lpstr>
      <vt:lpstr>LVS负载均衡</vt:lpstr>
      <vt:lpstr>LVS负载均衡</vt:lpstr>
      <vt:lpstr>LVS负载均衡</vt:lpstr>
      <vt:lpstr>LVS负载均衡</vt:lpstr>
      <vt:lpstr>大纲</vt:lpstr>
      <vt:lpstr>DNS负载均衡</vt:lpstr>
      <vt:lpstr>DNS负载均衡</vt:lpstr>
      <vt:lpstr>大纲</vt:lpstr>
      <vt:lpstr>Nginx负载均衡</vt:lpstr>
      <vt:lpstr>Nginx负载均衡</vt:lpstr>
      <vt:lpstr>Nginx负载均衡</vt:lpstr>
      <vt:lpstr>Nginx负载均衡</vt:lpstr>
      <vt:lpstr>Nginx负载均衡</vt:lpstr>
      <vt:lpstr>Nginx负载均衡</vt:lpstr>
      <vt:lpstr>大纲</vt:lpstr>
      <vt:lpstr>F5 BIG-IP负载均衡</vt:lpstr>
      <vt:lpstr>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中间件技术  Middleware Technology  第五章  Web服务器技术</dc:title>
  <dc:creator>Microsoft Office 用户</dc:creator>
  <dc:description>Transparencies for Chapter 1 of textbook
Database Systems: A Practical Approach to Design, Implementation, and Management</dc:description>
  <dc:subject>Database Systems</dc:subject>
  <cp:lastModifiedBy>奋斗的蜗牛_会格</cp:lastModifiedBy>
  <cp:revision>118</cp:revision>
  <cp:lastPrinted>2016-03-28T05:00:00Z</cp:lastPrinted>
  <dcterms:created xsi:type="dcterms:W3CDTF">2016-03-08T05:42:00Z</dcterms:created>
  <dcterms:modified xsi:type="dcterms:W3CDTF">2024-11-27T01:34:16Z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B8202C5AC75A40BCA6FA7F017CC49E32_12</vt:lpwstr>
  </property>
  <property fmtid="{D5CDD505-2E9C-101B-9397-08002B2CF9AE}" pid="3" name="KSOProductBuildVer">
    <vt:lpwstr>2052-12.1.0.18912</vt:lpwstr>
  </property>
</Properties>
</file>