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handoutMasterIdLst>
    <p:handoutMasterId r:id="rId47"/>
  </p:handoutMasterIdLst>
  <p:sldIdLst>
    <p:sldId id="402" r:id="rId2"/>
    <p:sldId id="628" r:id="rId3"/>
    <p:sldId id="454" r:id="rId4"/>
    <p:sldId id="460" r:id="rId5"/>
    <p:sldId id="645" r:id="rId6"/>
    <p:sldId id="646" r:id="rId7"/>
    <p:sldId id="643" r:id="rId8"/>
    <p:sldId id="647" r:id="rId9"/>
    <p:sldId id="670" r:id="rId10"/>
    <p:sldId id="587" r:id="rId11"/>
    <p:sldId id="649" r:id="rId12"/>
    <p:sldId id="650" r:id="rId13"/>
    <p:sldId id="651" r:id="rId14"/>
    <p:sldId id="671" r:id="rId15"/>
    <p:sldId id="588" r:id="rId16"/>
    <p:sldId id="653" r:id="rId17"/>
    <p:sldId id="654" r:id="rId18"/>
    <p:sldId id="672" r:id="rId19"/>
    <p:sldId id="589" r:id="rId20"/>
    <p:sldId id="656" r:id="rId21"/>
    <p:sldId id="673" r:id="rId22"/>
    <p:sldId id="658" r:id="rId23"/>
    <p:sldId id="590" r:id="rId24"/>
    <p:sldId id="644" r:id="rId25"/>
    <p:sldId id="674" r:id="rId26"/>
    <p:sldId id="591" r:id="rId27"/>
    <p:sldId id="660" r:id="rId28"/>
    <p:sldId id="592" r:id="rId29"/>
    <p:sldId id="661" r:id="rId30"/>
    <p:sldId id="662" r:id="rId31"/>
    <p:sldId id="664" r:id="rId32"/>
    <p:sldId id="665" r:id="rId33"/>
    <p:sldId id="666" r:id="rId34"/>
    <p:sldId id="667" r:id="rId35"/>
    <p:sldId id="668" r:id="rId36"/>
    <p:sldId id="675" r:id="rId37"/>
    <p:sldId id="676" r:id="rId38"/>
    <p:sldId id="677" r:id="rId39"/>
    <p:sldId id="678" r:id="rId40"/>
    <p:sldId id="679" r:id="rId41"/>
    <p:sldId id="680" r:id="rId42"/>
    <p:sldId id="681" r:id="rId43"/>
    <p:sldId id="627" r:id="rId44"/>
    <p:sldId id="682" r:id="rId45"/>
  </p:sldIdLst>
  <p:sldSz cx="9144000" cy="6858000" type="screen4x3"/>
  <p:notesSz cx="7099300" cy="10234613"/>
  <p:defaultTextStyle>
    <a:defPPr>
      <a:defRPr lang="en-GB"/>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FF00"/>
    <a:srgbClr val="FFCC66"/>
    <a:srgbClr val="FF99FF"/>
    <a:srgbClr val="CC33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96386" autoAdjust="0"/>
  </p:normalViewPr>
  <p:slideViewPr>
    <p:cSldViewPr>
      <p:cViewPr varScale="1">
        <p:scale>
          <a:sx n="156" d="100"/>
          <a:sy n="156" d="100"/>
        </p:scale>
        <p:origin x="18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57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474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138377"/>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kumimoji="1" lang="zh-CN" altLang="en-US" dirty="0"/>
          </a:p>
        </p:txBody>
      </p:sp>
    </p:spTree>
    <p:extLst>
      <p:ext uri="{BB962C8B-B14F-4D97-AF65-F5344CB8AC3E}">
        <p14:creationId xmlns:p14="http://schemas.microsoft.com/office/powerpoint/2010/main" val="1987231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60103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364425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348555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r>
              <a:rPr lang="zh-CN" altLang="en-US" dirty="0">
                <a:solidFill>
                  <a:srgbClr val="000000"/>
                </a:solidFill>
                <a:latin typeface="Calibri" panose="020F0502020204030204" pitchFamily="34" charset="0"/>
                <a:ea typeface="+mn-ea"/>
                <a:cs typeface="Times New Roman" panose="02020603050405020304" pitchFamily="18" charset="0"/>
              </a:rPr>
              <a:t>上图展示了一个简单 </a:t>
            </a:r>
            <a:r>
              <a:rPr lang="en-US" altLang="zh-CN" dirty="0">
                <a:solidFill>
                  <a:srgbClr val="000000"/>
                </a:solidFill>
                <a:latin typeface="Calibri" panose="020F0502020204030204" pitchFamily="34" charset="0"/>
                <a:ea typeface="+mn-ea"/>
                <a:cs typeface="Times New Roman" panose="02020603050405020304" pitchFamily="18" charset="0"/>
              </a:rPr>
              <a:t>RPC </a:t>
            </a:r>
            <a:r>
              <a:rPr lang="zh-CN" altLang="en-US" dirty="0">
                <a:solidFill>
                  <a:srgbClr val="000000"/>
                </a:solidFill>
                <a:latin typeface="Calibri" panose="020F0502020204030204" pitchFamily="34" charset="0"/>
                <a:ea typeface="+mn-ea"/>
                <a:cs typeface="Times New Roman" panose="02020603050405020304" pitchFamily="18" charset="0"/>
              </a:rPr>
              <a:t>远程计算的例子。其中，远程过程 </a:t>
            </a:r>
            <a:r>
              <a:rPr lang="en-US" altLang="zh-CN" dirty="0">
                <a:solidFill>
                  <a:srgbClr val="000000"/>
                </a:solidFill>
                <a:latin typeface="Calibri" panose="020F0502020204030204" pitchFamily="34" charset="0"/>
                <a:ea typeface="+mn-ea"/>
                <a:cs typeface="Times New Roman" panose="02020603050405020304" pitchFamily="18" charset="0"/>
              </a:rPr>
              <a:t>add</a:t>
            </a:r>
            <a:r>
              <a:rPr lang="zh-CN" altLang="en-US" dirty="0">
                <a:solidFill>
                  <a:srgbClr val="000000"/>
                </a:solidFill>
                <a:latin typeface="Calibri" panose="020F0502020204030204" pitchFamily="34" charset="0"/>
                <a:ea typeface="+mn-ea"/>
                <a:cs typeface="Times New Roman" panose="02020603050405020304" pitchFamily="18" charset="0"/>
              </a:rPr>
              <a:t>（</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zh-CN" altLang="en-US" dirty="0">
                <a:solidFill>
                  <a:srgbClr val="000000"/>
                </a:solidFill>
                <a:latin typeface="Calibri" panose="020F0502020204030204" pitchFamily="34" charset="0"/>
                <a:ea typeface="+mn-ea"/>
                <a:cs typeface="Times New Roman" panose="02020603050405020304" pitchFamily="18" charset="0"/>
              </a:rPr>
              <a:t>，</a:t>
            </a:r>
            <a:r>
              <a:rPr lang="en-US" altLang="zh-CN" dirty="0">
                <a:solidFill>
                  <a:srgbClr val="000000"/>
                </a:solidFill>
                <a:latin typeface="Calibri" panose="020F0502020204030204" pitchFamily="34" charset="0"/>
                <a:ea typeface="+mn-ea"/>
                <a:cs typeface="Times New Roman" panose="02020603050405020304" pitchFamily="18" charset="0"/>
              </a:rPr>
              <a:t>j</a:t>
            </a:r>
            <a:r>
              <a:rPr lang="zh-CN" altLang="en-US" dirty="0">
                <a:solidFill>
                  <a:srgbClr val="000000"/>
                </a:solidFill>
                <a:latin typeface="Calibri" panose="020F0502020204030204" pitchFamily="34" charset="0"/>
                <a:ea typeface="+mn-ea"/>
                <a:cs typeface="Times New Roman" panose="02020603050405020304" pitchFamily="18" charset="0"/>
              </a:rPr>
              <a:t>） 有两个参数 </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en-US" altLang="zh-CN" dirty="0">
                <a:solidFill>
                  <a:srgbClr val="000000"/>
                </a:solidFill>
                <a:latin typeface="Calibri" panose="020F0502020204030204" pitchFamily="34" charset="0"/>
                <a:ea typeface="+mn-ea"/>
                <a:cs typeface="Times New Roman" panose="02020603050405020304" pitchFamily="18" charset="0"/>
              </a:rPr>
              <a:t> </a:t>
            </a:r>
            <a:r>
              <a:rPr lang="zh-CN" altLang="en-US" dirty="0">
                <a:solidFill>
                  <a:srgbClr val="000000"/>
                </a:solidFill>
                <a:latin typeface="Calibri" panose="020F0502020204030204" pitchFamily="34" charset="0"/>
                <a:ea typeface="+mn-ea"/>
                <a:cs typeface="Times New Roman" panose="02020603050405020304" pitchFamily="18" charset="0"/>
              </a:rPr>
              <a:t>和 </a:t>
            </a:r>
            <a:r>
              <a:rPr lang="en-US" altLang="zh-CN" dirty="0">
                <a:solidFill>
                  <a:srgbClr val="000000"/>
                </a:solidFill>
                <a:latin typeface="Calibri" panose="020F0502020204030204" pitchFamily="34" charset="0"/>
                <a:ea typeface="+mn-ea"/>
                <a:cs typeface="Times New Roman" panose="02020603050405020304" pitchFamily="18" charset="0"/>
              </a:rPr>
              <a:t>j</a:t>
            </a:r>
            <a:r>
              <a:rPr lang="zh-CN" altLang="en-US" dirty="0">
                <a:solidFill>
                  <a:srgbClr val="000000"/>
                </a:solidFill>
                <a:latin typeface="Calibri" panose="020F0502020204030204" pitchFamily="34" charset="0"/>
                <a:ea typeface="+mn-ea"/>
                <a:cs typeface="Times New Roman" panose="02020603050405020304" pitchFamily="18" charset="0"/>
              </a:rPr>
              <a:t>， 其结果是返回 </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en-US" altLang="zh-CN" dirty="0">
                <a:solidFill>
                  <a:srgbClr val="000000"/>
                </a:solidFill>
                <a:latin typeface="Calibri" panose="020F0502020204030204" pitchFamily="34" charset="0"/>
                <a:ea typeface="+mn-ea"/>
                <a:cs typeface="Times New Roman" panose="02020603050405020304" pitchFamily="18" charset="0"/>
              </a:rPr>
              <a:t> </a:t>
            </a:r>
            <a:r>
              <a:rPr lang="zh-CN" altLang="en-US" dirty="0">
                <a:solidFill>
                  <a:srgbClr val="000000"/>
                </a:solidFill>
                <a:latin typeface="Calibri" panose="020F0502020204030204" pitchFamily="34" charset="0"/>
                <a:ea typeface="+mn-ea"/>
                <a:cs typeface="Times New Roman" panose="02020603050405020304" pitchFamily="18" charset="0"/>
              </a:rPr>
              <a:t>和 </a:t>
            </a:r>
            <a:r>
              <a:rPr lang="en-US" altLang="zh-CN" dirty="0">
                <a:solidFill>
                  <a:srgbClr val="000000"/>
                </a:solidFill>
                <a:latin typeface="Calibri" panose="020F0502020204030204" pitchFamily="34" charset="0"/>
                <a:ea typeface="+mn-ea"/>
                <a:cs typeface="Times New Roman" panose="02020603050405020304" pitchFamily="18" charset="0"/>
              </a:rPr>
              <a:t>j </a:t>
            </a:r>
            <a:r>
              <a:rPr lang="zh-CN" altLang="en-US" dirty="0">
                <a:solidFill>
                  <a:srgbClr val="000000"/>
                </a:solidFill>
                <a:latin typeface="Calibri" panose="020F0502020204030204" pitchFamily="34" charset="0"/>
                <a:ea typeface="+mn-ea"/>
                <a:cs typeface="Times New Roman" panose="02020603050405020304" pitchFamily="18" charset="0"/>
              </a:rPr>
              <a:t>的算术和。</a:t>
            </a:r>
            <a:endParaRPr lang="en-US" altLang="zh-CN" dirty="0">
              <a:solidFill>
                <a:srgbClr val="000000"/>
              </a:solidFill>
              <a:latin typeface="Calibri" panose="020F0502020204030204" pitchFamily="34" charset="0"/>
              <a:ea typeface="+mn-ea"/>
              <a:cs typeface="Times New Roman" panose="02020603050405020304" pitchFamily="18" charset="0"/>
            </a:endParaRPr>
          </a:p>
          <a:p>
            <a:pPr marL="0" marR="0" lvl="0" indent="0" algn="l" defTabSz="7620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Times New Roman" charset="0"/>
                <a:ea typeface="+mn-ea"/>
                <a:cs typeface="+mn-cs"/>
              </a:rPr>
              <a:t>需要注意的是，在</a:t>
            </a:r>
            <a:r>
              <a:rPr lang="en-US" altLang="zh-CN" sz="1200" kern="1200" dirty="0">
                <a:solidFill>
                  <a:schemeClr val="tx1"/>
                </a:solidFill>
                <a:effectLst/>
                <a:latin typeface="Times New Roman" charset="0"/>
                <a:ea typeface="+mn-ea"/>
                <a:cs typeface="+mn-cs"/>
              </a:rPr>
              <a:t>RPC </a:t>
            </a:r>
            <a:r>
              <a:rPr lang="zh-CN" altLang="zh-CN" sz="1200" kern="1200" dirty="0">
                <a:solidFill>
                  <a:schemeClr val="tx1"/>
                </a:solidFill>
                <a:effectLst/>
                <a:latin typeface="Times New Roman" charset="0"/>
                <a:ea typeface="+mn-ea"/>
                <a:cs typeface="+mn-cs"/>
              </a:rPr>
              <a:t>中仅传递值参数，而非整个对象。在实际分布式系统中，还需要考虑其他情况。因为不同的机器对于数字、字符和其他类型的数据项的表示方式常有差异。</a:t>
            </a:r>
          </a:p>
          <a:p>
            <a:endParaRPr lang="zh-CN" altLang="en-US" dirty="0"/>
          </a:p>
        </p:txBody>
      </p:sp>
    </p:spTree>
    <p:extLst>
      <p:ext uri="{BB962C8B-B14F-4D97-AF65-F5344CB8AC3E}">
        <p14:creationId xmlns:p14="http://schemas.microsoft.com/office/powerpoint/2010/main" val="140074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r>
              <a:rPr lang="zh-CN" altLang="en-US" dirty="0"/>
              <a:t>此处要重点突出面向过程</a:t>
            </a:r>
            <a:r>
              <a:rPr lang="en-US" altLang="zh-CN" dirty="0"/>
              <a:t>(</a:t>
            </a:r>
            <a:r>
              <a:rPr lang="zh-CN" altLang="en-US" dirty="0"/>
              <a:t>函数</a:t>
            </a:r>
            <a:r>
              <a:rPr lang="en-US" altLang="zh-CN" dirty="0"/>
              <a:t>)</a:t>
            </a:r>
            <a:r>
              <a:rPr lang="zh-CN" altLang="en-US" dirty="0"/>
              <a:t>和面向对象的区别</a:t>
            </a:r>
          </a:p>
        </p:txBody>
      </p:sp>
    </p:spTree>
    <p:extLst>
      <p:ext uri="{BB962C8B-B14F-4D97-AF65-F5344CB8AC3E}">
        <p14:creationId xmlns:p14="http://schemas.microsoft.com/office/powerpoint/2010/main" val="426477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506938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1841814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319124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59772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2752633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112843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00113"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3075" name="Rectangle 3"/>
          <p:cNvSpPr>
            <a:spLocks noGrp="1" noChangeArrowheads="1"/>
          </p:cNvSpPr>
          <p:nvPr>
            <p:ph type="ctrTitle" sz="quarter"/>
          </p:nvPr>
        </p:nvSpPr>
        <p:spPr>
          <a:xfrm>
            <a:off x="971550" y="188913"/>
            <a:ext cx="7772400" cy="782637"/>
          </a:xfrm>
        </p:spPr>
        <p:txBody>
          <a:bodyPr/>
          <a:lstStyle>
            <a:lvl1pPr>
              <a:defRPr/>
            </a:lvl1pPr>
          </a:lstStyle>
          <a:p>
            <a:pPr lvl="0"/>
            <a:r>
              <a:rPr lang="en-GB" altLang="zh-CN" noProof="0"/>
              <a:t>Click to edit Master title style</a:t>
            </a:r>
          </a:p>
        </p:txBody>
      </p:sp>
      <p:sp>
        <p:nvSpPr>
          <p:cNvPr id="3076" name="Rectangle 4"/>
          <p:cNvSpPr>
            <a:spLocks noGrp="1" noChangeArrowheads="1"/>
          </p:cNvSpPr>
          <p:nvPr>
            <p:ph type="subTitle" sz="quarter" idx="1"/>
          </p:nvPr>
        </p:nvSpPr>
        <p:spPr>
          <a:xfrm>
            <a:off x="827088" y="1341438"/>
            <a:ext cx="7993062" cy="5256212"/>
          </a:xfrm>
        </p:spPr>
        <p:txBody>
          <a:bodyPr/>
          <a:lstStyle>
            <a:lvl1pPr marL="0" indent="0" algn="ctr">
              <a:buFont typeface="Monotype Sorts" charset="2"/>
              <a:buNone/>
              <a:defRPr/>
            </a:lvl1pPr>
          </a:lstStyle>
          <a:p>
            <a:pPr lvl="0"/>
            <a:r>
              <a:rPr lang="en-GB" altLang="zh-CN" noProof="0"/>
              <a:t>Click to edit Master subtitle style</a:t>
            </a:r>
          </a:p>
        </p:txBody>
      </p:sp>
      <p:sp>
        <p:nvSpPr>
          <p:cNvPr id="5" name="Rectangle 7"/>
          <p:cNvSpPr>
            <a:spLocks noGrp="1" noChangeArrowheads="1"/>
          </p:cNvSpPr>
          <p:nvPr>
            <p:ph type="sldNum" sz="quarter" idx="10"/>
          </p:nvPr>
        </p:nvSpPr>
        <p:spPr>
          <a:xfrm>
            <a:off x="6858000" y="6248400"/>
            <a:ext cx="1905000" cy="457200"/>
          </a:xfrm>
        </p:spPr>
        <p:txBody>
          <a:bodyPr/>
          <a:lstStyle>
            <a:lvl1pPr>
              <a:defRPr>
                <a:solidFill>
                  <a:schemeClr val="tx1"/>
                </a:solidFill>
              </a:defRPr>
            </a:lvl1pPr>
          </a:lstStyle>
          <a:p>
            <a:pPr>
              <a:defRPr/>
            </a:pPr>
            <a:fld id="{AE2C5D09-FE6F-EB49-9AED-14F1700A6EAD}" type="slidenum">
              <a:rPr lang="zh-CN" altLang="en-GB"/>
              <a:pPr>
                <a:defRPr/>
              </a:pPr>
              <a:t>‹#›</a:t>
            </a:fld>
            <a:endParaRPr lang="en-GB" altLang="zh-CN"/>
          </a:p>
        </p:txBody>
      </p:sp>
    </p:spTree>
    <p:extLst>
      <p:ext uri="{BB962C8B-B14F-4D97-AF65-F5344CB8AC3E}">
        <p14:creationId xmlns:p14="http://schemas.microsoft.com/office/powerpoint/2010/main" val="33774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7"/>
          <p:cNvSpPr>
            <a:spLocks noGrp="1" noChangeArrowheads="1"/>
          </p:cNvSpPr>
          <p:nvPr>
            <p:ph type="sldNum" sz="quarter" idx="10"/>
          </p:nvPr>
        </p:nvSpPr>
        <p:spPr>
          <a:ln/>
        </p:spPr>
        <p:txBody>
          <a:bodyPr/>
          <a:lstStyle>
            <a:lvl1pPr>
              <a:defRPr/>
            </a:lvl1pPr>
          </a:lstStyle>
          <a:p>
            <a:pPr>
              <a:defRPr/>
            </a:pPr>
            <a:fld id="{A20D3124-E3E9-6F48-A090-DD0A3F2C2DF0}" type="slidenum">
              <a:rPr lang="zh-CN" altLang="en-GB"/>
              <a:pPr>
                <a:defRPr/>
              </a:pPr>
              <a:t>‹#›</a:t>
            </a:fld>
            <a:endParaRPr lang="en-GB" altLang="zh-CN"/>
          </a:p>
        </p:txBody>
      </p:sp>
    </p:spTree>
    <p:extLst>
      <p:ext uri="{BB962C8B-B14F-4D97-AF65-F5344CB8AC3E}">
        <p14:creationId xmlns:p14="http://schemas.microsoft.com/office/powerpoint/2010/main" val="11476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3413" y="115888"/>
            <a:ext cx="1982787" cy="56753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035050" y="115888"/>
            <a:ext cx="5795963" cy="56753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7"/>
          <p:cNvSpPr>
            <a:spLocks noGrp="1" noChangeArrowheads="1"/>
          </p:cNvSpPr>
          <p:nvPr>
            <p:ph type="sldNum" sz="quarter" idx="10"/>
          </p:nvPr>
        </p:nvSpPr>
        <p:spPr>
          <a:ln/>
        </p:spPr>
        <p:txBody>
          <a:bodyPr/>
          <a:lstStyle>
            <a:lvl1pPr>
              <a:defRPr/>
            </a:lvl1pPr>
          </a:lstStyle>
          <a:p>
            <a:pPr>
              <a:defRPr/>
            </a:pPr>
            <a:fld id="{79714785-919D-F448-A191-84CE3056AE3C}" type="slidenum">
              <a:rPr lang="zh-CN" altLang="en-GB"/>
              <a:pPr>
                <a:defRPr/>
              </a:pPr>
              <a:t>‹#›</a:t>
            </a:fld>
            <a:endParaRPr lang="en-GB" altLang="zh-CN"/>
          </a:p>
        </p:txBody>
      </p:sp>
    </p:spTree>
    <p:extLst>
      <p:ext uri="{BB962C8B-B14F-4D97-AF65-F5344CB8AC3E}">
        <p14:creationId xmlns:p14="http://schemas.microsoft.com/office/powerpoint/2010/main" val="21787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342900" indent="-342900">
              <a:buFont typeface="Wingdings" charset="2"/>
              <a:buChar char="Ø"/>
              <a:defRPr/>
            </a:lvl1pPr>
            <a:lvl2pPr marL="742950" indent="-285750">
              <a:buClr>
                <a:schemeClr val="accent6"/>
              </a:buClr>
              <a:buFont typeface="Wingdings" charset="2"/>
              <a:buChar char="ü"/>
              <a:defRPr sz="2400"/>
            </a:lvl2pPr>
            <a:lvl3pPr marL="1143000" indent="-228600">
              <a:buClr>
                <a:schemeClr val="accent6"/>
              </a:buClr>
              <a:buFont typeface="Wingdings" charset="2"/>
              <a:buChar char="ü"/>
              <a:defRPr/>
            </a:lvl3pPr>
            <a:lvl4pPr marL="1600200" indent="-228600">
              <a:buFont typeface="Wingdings" charset="2"/>
              <a:buChar char="Ø"/>
              <a:defRPr/>
            </a:lvl4pPr>
            <a:lvl5pPr marL="2057400" indent="-228600">
              <a:buFont typeface="Wingdings" charset="2"/>
              <a:buChar char="Ø"/>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Rectangle 7"/>
          <p:cNvSpPr>
            <a:spLocks noGrp="1" noChangeArrowheads="1"/>
          </p:cNvSpPr>
          <p:nvPr>
            <p:ph type="sldNum" sz="quarter" idx="10"/>
          </p:nvPr>
        </p:nvSpPr>
        <p:spPr>
          <a:ln/>
        </p:spPr>
        <p:txBody>
          <a:bodyPr/>
          <a:lstStyle>
            <a:lvl1pPr>
              <a:defRPr/>
            </a:lvl1pPr>
          </a:lstStyle>
          <a:p>
            <a:pPr>
              <a:defRPr/>
            </a:pPr>
            <a:fld id="{688DD166-6A51-FB46-8061-6090DD3FD59C}" type="slidenum">
              <a:rPr lang="zh-CN" altLang="en-GB"/>
              <a:pPr>
                <a:defRPr/>
              </a:pPr>
              <a:t>‹#›</a:t>
            </a:fld>
            <a:endParaRPr lang="en-GB" altLang="zh-CN"/>
          </a:p>
        </p:txBody>
      </p:sp>
    </p:spTree>
    <p:extLst>
      <p:ext uri="{BB962C8B-B14F-4D97-AF65-F5344CB8AC3E}">
        <p14:creationId xmlns:p14="http://schemas.microsoft.com/office/powerpoint/2010/main" val="146441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59F1C471-EFCF-4B4E-9F8F-C505C4C98527}" type="slidenum">
              <a:rPr lang="zh-CN" altLang="en-GB"/>
              <a:pPr>
                <a:defRPr/>
              </a:pPr>
              <a:t>‹#›</a:t>
            </a:fld>
            <a:endParaRPr lang="en-GB" altLang="zh-CN"/>
          </a:p>
        </p:txBody>
      </p:sp>
    </p:spTree>
    <p:extLst>
      <p:ext uri="{BB962C8B-B14F-4D97-AF65-F5344CB8AC3E}">
        <p14:creationId xmlns:p14="http://schemas.microsoft.com/office/powerpoint/2010/main" val="194172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5050" y="1676400"/>
            <a:ext cx="3787775"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975225" y="1676400"/>
            <a:ext cx="3787775"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7"/>
          <p:cNvSpPr>
            <a:spLocks noGrp="1" noChangeArrowheads="1"/>
          </p:cNvSpPr>
          <p:nvPr>
            <p:ph type="sldNum" sz="quarter" idx="10"/>
          </p:nvPr>
        </p:nvSpPr>
        <p:spPr>
          <a:ln/>
        </p:spPr>
        <p:txBody>
          <a:bodyPr/>
          <a:lstStyle>
            <a:lvl1pPr>
              <a:defRPr/>
            </a:lvl1pPr>
          </a:lstStyle>
          <a:p>
            <a:pPr>
              <a:defRPr/>
            </a:pPr>
            <a:fld id="{89AF878D-C7E3-6F46-A016-41EE662471E5}" type="slidenum">
              <a:rPr lang="zh-CN" altLang="en-GB"/>
              <a:pPr>
                <a:defRPr/>
              </a:pPr>
              <a:t>‹#›</a:t>
            </a:fld>
            <a:endParaRPr lang="en-GB" altLang="zh-CN"/>
          </a:p>
        </p:txBody>
      </p:sp>
    </p:spTree>
    <p:extLst>
      <p:ext uri="{BB962C8B-B14F-4D97-AF65-F5344CB8AC3E}">
        <p14:creationId xmlns:p14="http://schemas.microsoft.com/office/powerpoint/2010/main" val="67203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7"/>
          <p:cNvSpPr>
            <a:spLocks noGrp="1" noChangeArrowheads="1"/>
          </p:cNvSpPr>
          <p:nvPr>
            <p:ph type="sldNum" sz="quarter" idx="10"/>
          </p:nvPr>
        </p:nvSpPr>
        <p:spPr>
          <a:ln/>
        </p:spPr>
        <p:txBody>
          <a:bodyPr/>
          <a:lstStyle>
            <a:lvl1pPr>
              <a:defRPr/>
            </a:lvl1pPr>
          </a:lstStyle>
          <a:p>
            <a:pPr>
              <a:defRPr/>
            </a:pPr>
            <a:fld id="{3159484F-DAC5-7646-BC83-3AF95D99DCA3}" type="slidenum">
              <a:rPr lang="zh-CN" altLang="en-GB"/>
              <a:pPr>
                <a:defRPr/>
              </a:pPr>
              <a:t>‹#›</a:t>
            </a:fld>
            <a:endParaRPr lang="en-GB" altLang="zh-CN"/>
          </a:p>
        </p:txBody>
      </p:sp>
    </p:spTree>
    <p:extLst>
      <p:ext uri="{BB962C8B-B14F-4D97-AF65-F5344CB8AC3E}">
        <p14:creationId xmlns:p14="http://schemas.microsoft.com/office/powerpoint/2010/main" val="161593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a:ln/>
        </p:spPr>
        <p:txBody>
          <a:bodyPr/>
          <a:lstStyle>
            <a:lvl1pPr>
              <a:defRPr/>
            </a:lvl1pPr>
          </a:lstStyle>
          <a:p>
            <a:pPr>
              <a:defRPr/>
            </a:pPr>
            <a:fld id="{2DFA78D3-7347-6B4E-B87F-6DE2300BF5DD}" type="slidenum">
              <a:rPr lang="zh-CN" altLang="en-GB"/>
              <a:pPr>
                <a:defRPr/>
              </a:pPr>
              <a:t>‹#›</a:t>
            </a:fld>
            <a:endParaRPr lang="en-GB" altLang="zh-CN"/>
          </a:p>
        </p:txBody>
      </p:sp>
    </p:spTree>
    <p:extLst>
      <p:ext uri="{BB962C8B-B14F-4D97-AF65-F5344CB8AC3E}">
        <p14:creationId xmlns:p14="http://schemas.microsoft.com/office/powerpoint/2010/main" val="63980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F21EAFCD-E714-DE48-8653-4F05E26390FE}" type="slidenum">
              <a:rPr lang="zh-CN" altLang="en-GB"/>
              <a:pPr>
                <a:defRPr/>
              </a:pPr>
              <a:t>‹#›</a:t>
            </a:fld>
            <a:endParaRPr lang="en-GB" altLang="zh-CN"/>
          </a:p>
        </p:txBody>
      </p:sp>
    </p:spTree>
    <p:extLst>
      <p:ext uri="{BB962C8B-B14F-4D97-AF65-F5344CB8AC3E}">
        <p14:creationId xmlns:p14="http://schemas.microsoft.com/office/powerpoint/2010/main" val="173811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DDC26D76-8249-B541-BE5A-55F13C3DC753}" type="slidenum">
              <a:rPr lang="zh-CN" altLang="en-GB"/>
              <a:pPr>
                <a:defRPr/>
              </a:pPr>
              <a:t>‹#›</a:t>
            </a:fld>
            <a:endParaRPr lang="en-GB" altLang="zh-CN"/>
          </a:p>
        </p:txBody>
      </p:sp>
    </p:spTree>
    <p:extLst>
      <p:ext uri="{BB962C8B-B14F-4D97-AF65-F5344CB8AC3E}">
        <p14:creationId xmlns:p14="http://schemas.microsoft.com/office/powerpoint/2010/main" val="40601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6F499330-E85C-524F-8B8B-0B38F200AAA0}" type="slidenum">
              <a:rPr lang="zh-CN" altLang="en-GB"/>
              <a:pPr>
                <a:defRPr/>
              </a:pPr>
              <a:t>‹#›</a:t>
            </a:fld>
            <a:endParaRPr lang="en-GB" altLang="zh-CN"/>
          </a:p>
        </p:txBody>
      </p:sp>
    </p:spTree>
    <p:extLst>
      <p:ext uri="{BB962C8B-B14F-4D97-AF65-F5344CB8AC3E}">
        <p14:creationId xmlns:p14="http://schemas.microsoft.com/office/powerpoint/2010/main" val="126940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971550"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1027" name="Rectangle 3"/>
          <p:cNvSpPr>
            <a:spLocks noGrp="1" noChangeArrowheads="1"/>
          </p:cNvSpPr>
          <p:nvPr>
            <p:ph type="title"/>
          </p:nvPr>
        </p:nvSpPr>
        <p:spPr bwMode="auto">
          <a:xfrm>
            <a:off x="431801" y="78051"/>
            <a:ext cx="85344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b" anchorCtr="0" compatLnSpc="1">
            <a:prstTxWarp prst="textNoShape">
              <a:avLst/>
            </a:prstTxWarp>
          </a:bodyPr>
          <a:lstStyle/>
          <a:p>
            <a:pPr lvl="0"/>
            <a:r>
              <a:rPr lang="en-GB" altLang="zh-CN"/>
              <a:t>Click to edit Master title style</a:t>
            </a:r>
          </a:p>
        </p:txBody>
      </p:sp>
      <p:sp>
        <p:nvSpPr>
          <p:cNvPr id="1028" name="Rectangle 4"/>
          <p:cNvSpPr>
            <a:spLocks noGrp="1" noChangeArrowheads="1"/>
          </p:cNvSpPr>
          <p:nvPr>
            <p:ph type="body" idx="1"/>
          </p:nvPr>
        </p:nvSpPr>
        <p:spPr bwMode="auto">
          <a:xfrm>
            <a:off x="395288" y="1268769"/>
            <a:ext cx="8367712"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GB" altLang="zh-CN" dirty="0"/>
              <a:t>Click to edit Master text styles</a:t>
            </a:r>
          </a:p>
          <a:p>
            <a:pPr lvl="1"/>
            <a:r>
              <a:rPr lang="en-GB" altLang="zh-CN" dirty="0"/>
              <a:t>Second Level</a:t>
            </a:r>
          </a:p>
          <a:p>
            <a:pPr lvl="2"/>
            <a:r>
              <a:rPr lang="en-GB" altLang="zh-CN" dirty="0"/>
              <a:t>Third Level</a:t>
            </a:r>
          </a:p>
          <a:p>
            <a:pPr lvl="3"/>
            <a:r>
              <a:rPr lang="en-GB" altLang="zh-CN" dirty="0"/>
              <a:t>Fourth Level</a:t>
            </a:r>
          </a:p>
          <a:p>
            <a:pPr lvl="4"/>
            <a:r>
              <a:rPr lang="en-GB" altLang="zh-CN" dirty="0"/>
              <a:t>Fifth Level</a:t>
            </a:r>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2075" tIns="46038" rIns="92075" bIns="46038" numCol="1" anchor="ctr" anchorCtr="0" compatLnSpc="1">
            <a:prstTxWarp prst="textNoShape">
              <a:avLst/>
            </a:prstTxWarp>
          </a:bodyPr>
          <a:lstStyle>
            <a:lvl1pPr algn="r">
              <a:defRPr sz="1400">
                <a:solidFill>
                  <a:srgbClr val="000000"/>
                </a:solidFill>
                <a:ea typeface="宋体" charset="0"/>
              </a:defRPr>
            </a:lvl1pPr>
          </a:lstStyle>
          <a:p>
            <a:pPr>
              <a:defRPr/>
            </a:pPr>
            <a:fld id="{EF2135A9-A33E-7C4B-A703-9B86025B5F1F}" type="slidenum">
              <a:rPr lang="zh-CN" altLang="en-GB"/>
              <a:pPr>
                <a:defRPr/>
              </a:pPr>
              <a:t>‹#›</a:t>
            </a:fld>
            <a:endParaRPr lang="en-GB" altLang="zh-CN"/>
          </a:p>
        </p:txBody>
      </p:sp>
      <p:sp>
        <p:nvSpPr>
          <p:cNvPr id="4104" name="Freeform 1032"/>
          <p:cNvSpPr>
            <a:spLocks/>
          </p:cNvSpPr>
          <p:nvPr userDrawn="1"/>
        </p:nvSpPr>
        <p:spPr bwMode="auto">
          <a:xfrm>
            <a:off x="0" y="652463"/>
            <a:ext cx="395288" cy="152400"/>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
        <p:nvSpPr>
          <p:cNvPr id="4105" name="Freeform 1033"/>
          <p:cNvSpPr>
            <a:spLocks/>
          </p:cNvSpPr>
          <p:nvPr userDrawn="1"/>
        </p:nvSpPr>
        <p:spPr bwMode="auto">
          <a:xfrm>
            <a:off x="431800" y="863600"/>
            <a:ext cx="473075" cy="182563"/>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Tree>
  </p:cSld>
  <p:clrMap bg1="dk2" tx1="lt1" bg2="dk1" tx2="lt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charset="0"/>
          <a:ea typeface="黑体" charset="0"/>
        </a:defRPr>
      </a:lvl2pPr>
      <a:lvl3pPr algn="ctr" rtl="0" eaLnBrk="0" fontAlgn="base" hangingPunct="0">
        <a:spcBef>
          <a:spcPct val="0"/>
        </a:spcBef>
        <a:spcAft>
          <a:spcPct val="0"/>
        </a:spcAft>
        <a:defRPr sz="3600" b="1">
          <a:solidFill>
            <a:schemeClr val="bg1"/>
          </a:solidFill>
          <a:latin typeface="黑体" charset="0"/>
          <a:ea typeface="黑体" charset="0"/>
        </a:defRPr>
      </a:lvl3pPr>
      <a:lvl4pPr algn="ctr" rtl="0" eaLnBrk="0" fontAlgn="base" hangingPunct="0">
        <a:spcBef>
          <a:spcPct val="0"/>
        </a:spcBef>
        <a:spcAft>
          <a:spcPct val="0"/>
        </a:spcAft>
        <a:defRPr sz="3600" b="1">
          <a:solidFill>
            <a:schemeClr val="bg1"/>
          </a:solidFill>
          <a:latin typeface="黑体" charset="0"/>
          <a:ea typeface="黑体" charset="0"/>
        </a:defRPr>
      </a:lvl4pPr>
      <a:lvl5pPr algn="ctr" rtl="0" eaLnBrk="0" fontAlgn="base" hangingPunct="0">
        <a:spcBef>
          <a:spcPct val="0"/>
        </a:spcBef>
        <a:spcAft>
          <a:spcPct val="0"/>
        </a:spcAft>
        <a:defRPr sz="3600" b="1">
          <a:solidFill>
            <a:schemeClr val="bg1"/>
          </a:solidFill>
          <a:latin typeface="黑体" charset="0"/>
          <a:ea typeface="黑体" charset="0"/>
        </a:defRPr>
      </a:lvl5pPr>
      <a:lvl6pPr marL="457200" algn="ctr" rtl="0" eaLnBrk="0" fontAlgn="base" hangingPunct="0">
        <a:spcBef>
          <a:spcPct val="0"/>
        </a:spcBef>
        <a:spcAft>
          <a:spcPct val="0"/>
        </a:spcAft>
        <a:defRPr sz="3600" b="1">
          <a:solidFill>
            <a:schemeClr val="bg1"/>
          </a:solidFill>
          <a:latin typeface="黑体" charset="0"/>
          <a:ea typeface="黑体" charset="0"/>
        </a:defRPr>
      </a:lvl6pPr>
      <a:lvl7pPr marL="914400" algn="ctr" rtl="0" eaLnBrk="0" fontAlgn="base" hangingPunct="0">
        <a:spcBef>
          <a:spcPct val="0"/>
        </a:spcBef>
        <a:spcAft>
          <a:spcPct val="0"/>
        </a:spcAft>
        <a:defRPr sz="3600" b="1">
          <a:solidFill>
            <a:schemeClr val="bg1"/>
          </a:solidFill>
          <a:latin typeface="黑体" charset="0"/>
          <a:ea typeface="黑体" charset="0"/>
        </a:defRPr>
      </a:lvl7pPr>
      <a:lvl8pPr marL="1371600" algn="ctr" rtl="0" eaLnBrk="0" fontAlgn="base" hangingPunct="0">
        <a:spcBef>
          <a:spcPct val="0"/>
        </a:spcBef>
        <a:spcAft>
          <a:spcPct val="0"/>
        </a:spcAft>
        <a:defRPr sz="3600" b="1">
          <a:solidFill>
            <a:schemeClr val="bg1"/>
          </a:solidFill>
          <a:latin typeface="黑体" charset="0"/>
          <a:ea typeface="黑体" charset="0"/>
        </a:defRPr>
      </a:lvl8pPr>
      <a:lvl9pPr marL="1828800" algn="ctr" rtl="0" eaLnBrk="0" fontAlgn="base" hangingPunct="0">
        <a:spcBef>
          <a:spcPct val="0"/>
        </a:spcBef>
        <a:spcAft>
          <a:spcPct val="0"/>
        </a:spcAft>
        <a:defRPr sz="3600" b="1">
          <a:solidFill>
            <a:schemeClr val="bg1"/>
          </a:solidFill>
          <a:latin typeface="黑体" charset="0"/>
          <a:ea typeface="黑体" charset="0"/>
        </a:defRPr>
      </a:lvl9pPr>
    </p:titleStyle>
    <p:bodyStyle>
      <a:lvl1pPr marL="342900" indent="-342900" algn="l" rtl="0" eaLnBrk="0" fontAlgn="base" hangingPunct="0">
        <a:lnSpc>
          <a:spcPct val="120000"/>
        </a:lnSpc>
        <a:spcBef>
          <a:spcPct val="0"/>
        </a:spcBef>
        <a:spcAft>
          <a:spcPct val="0"/>
        </a:spcAft>
        <a:buClr>
          <a:schemeClr val="accent2"/>
        </a:buClr>
        <a:buSzPct val="75000"/>
        <a:buFont typeface="Monotype Sorts" charset="2"/>
        <a:buChar char="u"/>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tx1"/>
        </a:buClr>
        <a:buChar char="–"/>
        <a:defRPr sz="28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Monotype Sorts" charset="2"/>
        <a:buChar char="u"/>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iyx@xm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log.csdn.net/qfyh_djh/article/details/1365945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ctrTitle" sz="quarter"/>
          </p:nvPr>
        </p:nvSpPr>
        <p:spPr>
          <a:xfrm>
            <a:off x="685800" y="1772816"/>
            <a:ext cx="7772400" cy="782638"/>
          </a:xfrm>
        </p:spPr>
        <p:txBody>
          <a:bodyPr/>
          <a:lstStyle/>
          <a:p>
            <a:pPr>
              <a:defRPr/>
            </a:pPr>
            <a:br>
              <a:rPr lang="en-US" altLang="zh-CN" sz="4400" dirty="0">
                <a:latin typeface="黑体" panose="02010609060101010101" pitchFamily="49" charset="-122"/>
                <a:ea typeface="黑体" panose="02010609060101010101" pitchFamily="49" charset="-122"/>
              </a:rPr>
            </a:br>
            <a:br>
              <a:rPr lang="en-US" altLang="zh-CN" sz="4400" dirty="0">
                <a:latin typeface="黑体" panose="02010609060101010101" pitchFamily="49" charset="-122"/>
                <a:ea typeface="黑体" panose="02010609060101010101" pitchFamily="49" charset="-122"/>
              </a:rPr>
            </a:br>
            <a:r>
              <a:rPr lang="zh-CN" altLang="en-US" sz="4800" dirty="0">
                <a:latin typeface="黑体" panose="02010609060101010101" pitchFamily="49" charset="-122"/>
                <a:ea typeface="黑体" panose="02010609060101010101" pitchFamily="49" charset="-122"/>
              </a:rPr>
              <a:t>第五章</a:t>
            </a:r>
            <a:r>
              <a:rPr lang="en-US" altLang="zh-CN" sz="4800" dirty="0">
                <a:latin typeface="黑体" panose="02010609060101010101" pitchFamily="49" charset="-122"/>
                <a:ea typeface="黑体" panose="02010609060101010101" pitchFamily="49" charset="-122"/>
              </a:rPr>
              <a:t> </a:t>
            </a:r>
            <a:r>
              <a:rPr lang="zh-CN" altLang="zh-CN" sz="4800" dirty="0">
                <a:latin typeface="黑体" panose="02010609060101010101" pitchFamily="49" charset="-122"/>
                <a:ea typeface="黑体" panose="02010609060101010101" pitchFamily="49" charset="-122"/>
              </a:rPr>
              <a:t>远程过程调用</a:t>
            </a:r>
            <a:endParaRPr lang="zh-CN" altLang="en-US" sz="4800" dirty="0">
              <a:latin typeface="黑体" panose="02010609060101010101" pitchFamily="49" charset="-122"/>
              <a:ea typeface="黑体" panose="02010609060101010101" pitchFamily="49" charset="-122"/>
            </a:endParaRPr>
          </a:p>
        </p:txBody>
      </p:sp>
      <p:sp>
        <p:nvSpPr>
          <p:cNvPr id="204803" name="Rectangle 3"/>
          <p:cNvSpPr>
            <a:spLocks noGrp="1" noChangeArrowheads="1"/>
          </p:cNvSpPr>
          <p:nvPr>
            <p:ph type="subTitle" sz="quarter" idx="1"/>
          </p:nvPr>
        </p:nvSpPr>
        <p:spPr>
          <a:xfrm>
            <a:off x="575469" y="3789363"/>
            <a:ext cx="7993062" cy="2160587"/>
          </a:xfrm>
        </p:spPr>
        <p:txBody>
          <a:bodyPr/>
          <a:lstStyle/>
          <a:p>
            <a:pPr marL="0" indent="0" algn="ctr" rtl="0" eaLnBrk="0" fontAlgn="base" hangingPunct="0">
              <a:lnSpc>
                <a:spcPct val="120000"/>
              </a:lnSpc>
              <a:spcBef>
                <a:spcPts val="0"/>
              </a:spcBef>
              <a:spcAft>
                <a:spcPts val="0"/>
              </a:spcAft>
            </a:pPr>
            <a:r>
              <a:rPr lang="en-US" altLang="zh-CN" sz="1800" b="1" kern="1200" dirty="0">
                <a:solidFill>
                  <a:srgbClr val="000000"/>
                </a:solidFill>
                <a:effectLst/>
                <a:latin typeface="Comic Sans MS" panose="030F0702030302020204" pitchFamily="66" charset="0"/>
                <a:ea typeface="+mn-ea"/>
                <a:cs typeface="+mn-cs"/>
              </a:rPr>
              <a:t> </a:t>
            </a:r>
            <a:endParaRPr lang="zh-CN" altLang="zh-CN" dirty="0">
              <a:effectLst/>
            </a:endParaRPr>
          </a:p>
          <a:p>
            <a:pPr marL="0" indent="0" algn="ctr" rtl="0" eaLnBrk="0" fontAlgn="base" hangingPunct="0">
              <a:lnSpc>
                <a:spcPct val="120000"/>
              </a:lnSpc>
              <a:spcBef>
                <a:spcPts val="1200"/>
              </a:spcBef>
              <a:spcAft>
                <a:spcPts val="0"/>
              </a:spcAft>
            </a:pPr>
            <a:r>
              <a:rPr lang="zh-CN" altLang="en-US" sz="2400" b="1" kern="1200" dirty="0">
                <a:solidFill>
                  <a:srgbClr val="000000"/>
                </a:solidFill>
                <a:effectLst/>
                <a:latin typeface="Comic Sans MS" panose="030F0702030302020204" pitchFamily="66" charset="0"/>
                <a:ea typeface="+mn-ea"/>
                <a:cs typeface="+mn-cs"/>
              </a:rPr>
              <a:t>李会格</a:t>
            </a:r>
            <a:r>
              <a:rPr lang="zh-CN" altLang="zh-CN" sz="2400" b="1" kern="1200" dirty="0">
                <a:solidFill>
                  <a:srgbClr val="000000"/>
                </a:solidFill>
                <a:effectLst/>
                <a:latin typeface="Comic Sans MS" panose="030F0702030302020204" pitchFamily="66" charset="0"/>
                <a:ea typeface="Comic Sans MS" panose="030F0702030302020204" pitchFamily="66" charset="0"/>
                <a:cs typeface="+mn-cs"/>
              </a:rPr>
              <a:t> </a:t>
            </a:r>
            <a:r>
              <a:rPr lang="zh-CN" altLang="zh-CN" sz="1800" b="1" kern="1200" dirty="0">
                <a:solidFill>
                  <a:srgbClr val="000000"/>
                </a:solidFill>
                <a:effectLst/>
                <a:latin typeface="Comic Sans MS" panose="030F0702030302020204" pitchFamily="66" charset="0"/>
                <a:ea typeface="Comic Sans MS" panose="030F0702030302020204" pitchFamily="66" charset="0"/>
                <a:cs typeface="+mn-cs"/>
              </a:rPr>
              <a:t> 博士</a:t>
            </a:r>
            <a:r>
              <a:rPr lang="en-US" altLang="zh-CN" sz="1800" b="1" kern="1200" dirty="0">
                <a:solidFill>
                  <a:srgbClr val="000000"/>
                </a:solidFill>
                <a:effectLst/>
                <a:latin typeface="Comic Sans MS" panose="030F0702030302020204" pitchFamily="66" charset="0"/>
                <a:ea typeface="+mn-ea"/>
                <a:cs typeface="+mn-cs"/>
              </a:rPr>
              <a:t>/</a:t>
            </a:r>
            <a:r>
              <a:rPr lang="zh-CN" altLang="en-US" sz="1800" b="1" kern="1200" dirty="0">
                <a:solidFill>
                  <a:srgbClr val="000000"/>
                </a:solidFill>
                <a:effectLst/>
                <a:latin typeface="Comic Sans MS" panose="030F0702030302020204" pitchFamily="66" charset="0"/>
                <a:ea typeface="+mn-ea"/>
                <a:cs typeface="+mn-cs"/>
              </a:rPr>
              <a:t>讲师</a:t>
            </a:r>
            <a:r>
              <a:rPr lang="zh-CN" altLang="zh-CN" sz="1800" b="1" kern="1200" dirty="0">
                <a:solidFill>
                  <a:srgbClr val="000000"/>
                </a:solidFill>
                <a:effectLst/>
                <a:latin typeface="Comic Sans MS" panose="030F0702030302020204" pitchFamily="66" charset="0"/>
                <a:ea typeface="+mn-ea"/>
                <a:cs typeface="+mn-cs"/>
              </a:rPr>
              <a:t>     </a:t>
            </a:r>
            <a:r>
              <a:rPr lang="en-US" altLang="zh-CN" sz="1800" b="1" kern="1200" dirty="0">
                <a:solidFill>
                  <a:srgbClr val="000000"/>
                </a:solidFill>
                <a:effectLst/>
                <a:latin typeface="Comic Sans MS" panose="030F0702030302020204" pitchFamily="66" charset="0"/>
                <a:ea typeface="+mn-ea"/>
                <a:cs typeface="+mn-cs"/>
              </a:rPr>
              <a:t> </a:t>
            </a:r>
            <a:endParaRPr lang="zh-CN" altLang="zh-CN" dirty="0">
              <a:effectLst/>
            </a:endParaRPr>
          </a:p>
          <a:p>
            <a:pPr marL="0" indent="0" algn="ctr" rtl="0" eaLnBrk="0" fontAlgn="base" hangingPunct="0">
              <a:lnSpc>
                <a:spcPct val="120000"/>
              </a:lnSpc>
              <a:spcBef>
                <a:spcPts val="1080"/>
              </a:spcBef>
              <a:spcAft>
                <a:spcPts val="0"/>
              </a:spcAft>
            </a:pPr>
            <a:r>
              <a:rPr lang="en-US" altLang="zh-CN" sz="1800" b="1" kern="1200" dirty="0">
                <a:solidFill>
                  <a:srgbClr val="000000"/>
                </a:solidFill>
                <a:effectLst/>
                <a:latin typeface="Comic Sans MS" panose="030F0702030302020204" pitchFamily="66" charset="0"/>
                <a:ea typeface="+mn-ea"/>
                <a:cs typeface="+mn-cs"/>
              </a:rPr>
              <a:t>E-mail: </a:t>
            </a:r>
            <a:r>
              <a:rPr lang="en-US" altLang="zh-CN" sz="1800" b="1" dirty="0">
                <a:latin typeface="Comic Sans MS" panose="030F0702030302020204" pitchFamily="66" charset="0"/>
              </a:rPr>
              <a:t>1034434100</a:t>
            </a:r>
            <a:r>
              <a:rPr lang="en-US" altLang="zh-CN" sz="1800" b="1" kern="1200" dirty="0">
                <a:solidFill>
                  <a:srgbClr val="000000"/>
                </a:solidFill>
                <a:effectLst/>
                <a:latin typeface="Comic Sans MS" panose="030F0702030302020204" pitchFamily="66" charset="0"/>
                <a:ea typeface="+mn-ea"/>
                <a:cs typeface="+mn-cs"/>
                <a:hlinkClick r:id="rId3"/>
              </a:rPr>
              <a:t>@</a:t>
            </a:r>
            <a:r>
              <a:rPr lang="en-US" altLang="zh-CN" sz="1800" b="1" kern="1200" dirty="0">
                <a:solidFill>
                  <a:srgbClr val="000000"/>
                </a:solidFill>
                <a:effectLst/>
                <a:latin typeface="Comic Sans MS" panose="030F0702030302020204" pitchFamily="66" charset="0"/>
                <a:ea typeface="+mn-ea"/>
                <a:cs typeface="+mn-cs"/>
              </a:rPr>
              <a:t>qq.com</a:t>
            </a:r>
            <a:endParaRPr lang="zh-CN" altLang="zh-CN" dirty="0">
              <a:effectLst/>
            </a:endParaRPr>
          </a:p>
          <a:p>
            <a:pPr marL="0" indent="0" algn="ctr" rtl="0" eaLnBrk="0" fontAlgn="base" hangingPunct="0">
              <a:lnSpc>
                <a:spcPct val="120000"/>
              </a:lnSpc>
              <a:spcBef>
                <a:spcPts val="0"/>
              </a:spcBef>
              <a:spcAft>
                <a:spcPts val="0"/>
              </a:spcAft>
            </a:pPr>
            <a:r>
              <a:rPr lang="en-US" altLang="zh-CN" sz="1800" i="1" kern="1200" dirty="0">
                <a:solidFill>
                  <a:srgbClr val="000000"/>
                </a:solidFill>
                <a:effectLst/>
                <a:latin typeface="Comic Sans MS" panose="030F0702030302020204" pitchFamily="66" charset="0"/>
                <a:ea typeface="+mn-ea"/>
                <a:cs typeface="+mn-cs"/>
              </a:rPr>
              <a:t> </a:t>
            </a:r>
            <a:endParaRPr lang="zh-CN" altLang="zh-CN" dirty="0">
              <a:effectLst/>
            </a:endParaRPr>
          </a:p>
          <a:p>
            <a:pPr>
              <a:defRPr/>
            </a:pPr>
            <a:endParaRPr lang="zh-CN" altLang="en-US" dirty="0">
              <a:latin typeface="楷体_GB2312" charset="0"/>
              <a:ea typeface="楷体_GB2312" charset="0"/>
            </a:endParaRPr>
          </a:p>
        </p:txBody>
      </p:sp>
      <p:sp>
        <p:nvSpPr>
          <p:cNvPr id="4" name="Rectangle 7"/>
          <p:cNvSpPr>
            <a:spLocks noGrp="1" noChangeArrowheads="1"/>
          </p:cNvSpPr>
          <p:nvPr>
            <p:ph type="sldNum" sz="quarter" idx="10"/>
          </p:nvPr>
        </p:nvSpPr>
        <p:spPr/>
        <p:txBody>
          <a:bodyPr/>
          <a:lstStyle/>
          <a:p>
            <a:pPr>
              <a:defRPr/>
            </a:pPr>
            <a:fld id="{556BBC14-4057-FA49-ACE5-C56CFB44BC29}" type="slidenum">
              <a:rPr lang="zh-CN" altLang="en-GB"/>
              <a:pPr>
                <a:defRPr/>
              </a:pPr>
              <a:t>1</a:t>
            </a:fld>
            <a:endParaRPr lang="en-GB" altLang="zh-CN"/>
          </a:p>
        </p:txBody>
      </p:sp>
      <p:sp>
        <p:nvSpPr>
          <p:cNvPr id="6" name="文本框 5">
            <a:extLst>
              <a:ext uri="{FF2B5EF4-FFF2-40B4-BE49-F238E27FC236}">
                <a16:creationId xmlns:a16="http://schemas.microsoft.com/office/drawing/2014/main" id="{3870BDC1-57DB-4FFD-9B39-3B5179446711}"/>
              </a:ext>
            </a:extLst>
          </p:cNvPr>
          <p:cNvSpPr txBox="1"/>
          <p:nvPr/>
        </p:nvSpPr>
        <p:spPr>
          <a:xfrm>
            <a:off x="2286000" y="332656"/>
            <a:ext cx="4572000" cy="738664"/>
          </a:xfrm>
          <a:prstGeom prst="rect">
            <a:avLst/>
          </a:prstGeom>
          <a:noFill/>
        </p:spPr>
        <p:txBody>
          <a:bodyPr wrap="square">
            <a:spAutoFit/>
          </a:bodyPr>
          <a:lstStyle/>
          <a:p>
            <a:pPr algn="ctr"/>
            <a:r>
              <a:rPr lang="zh-CN" altLang="en-US" sz="1800" b="0" dirty="0">
                <a:solidFill>
                  <a:schemeClr val="bg2"/>
                </a:solidFill>
              </a:rPr>
              <a:t>中间件技术基础与</a:t>
            </a:r>
            <a:r>
              <a:rPr lang="en-US" altLang="zh-CN" sz="1800" b="0" dirty="0">
                <a:solidFill>
                  <a:schemeClr val="bg2"/>
                </a:solidFill>
              </a:rPr>
              <a:t>Java</a:t>
            </a:r>
            <a:r>
              <a:rPr lang="zh-CN" altLang="en-US" sz="1800" b="0" dirty="0">
                <a:solidFill>
                  <a:schemeClr val="bg2"/>
                </a:solidFill>
              </a:rPr>
              <a:t>实践</a:t>
            </a:r>
            <a:br>
              <a:rPr lang="zh-CN" altLang="en-US" sz="2000" dirty="0">
                <a:solidFill>
                  <a:schemeClr val="bg2"/>
                </a:solidFill>
              </a:rPr>
            </a:br>
            <a:r>
              <a:rPr lang="zh-CN" altLang="en-US" sz="2000" dirty="0">
                <a:solidFill>
                  <a:schemeClr val="bg2"/>
                </a:solidFill>
              </a:rPr>
              <a:t> </a:t>
            </a:r>
            <a:r>
              <a:rPr lang="en-US" altLang="zh-CN" b="0" dirty="0">
                <a:solidFill>
                  <a:schemeClr val="bg2"/>
                </a:solidFill>
                <a:latin typeface="Arial Black" charset="0"/>
                <a:ea typeface="PMingLiU" charset="0"/>
              </a:rPr>
              <a:t>Middleware Technology</a:t>
            </a:r>
            <a:endParaRPr lang="zh-CN" alt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RPC</a:t>
            </a:r>
            <a:r>
              <a:rPr kumimoji="1" lang="zh-CN" altLang="en-US" dirty="0"/>
              <a:t>模式</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10</a:t>
            </a:fld>
            <a:endParaRPr lang="en-GB" altLang="zh-CN"/>
          </a:p>
        </p:txBody>
      </p:sp>
      <p:pic>
        <p:nvPicPr>
          <p:cNvPr id="5" name="图片 4">
            <a:extLst>
              <a:ext uri="{FF2B5EF4-FFF2-40B4-BE49-F238E27FC236}">
                <a16:creationId xmlns:a16="http://schemas.microsoft.com/office/drawing/2014/main" id="{6A6C5CF7-E7FE-47E6-87B1-1B40C07D3BAE}"/>
              </a:ext>
            </a:extLst>
          </p:cNvPr>
          <p:cNvPicPr>
            <a:picLocks noChangeAspect="1"/>
          </p:cNvPicPr>
          <p:nvPr/>
        </p:nvPicPr>
        <p:blipFill>
          <a:blip r:embed="rId2"/>
          <a:stretch>
            <a:fillRect/>
          </a:stretch>
        </p:blipFill>
        <p:spPr>
          <a:xfrm>
            <a:off x="2053107" y="1148535"/>
            <a:ext cx="5792789" cy="3888432"/>
          </a:xfrm>
          <a:prstGeom prst="rect">
            <a:avLst/>
          </a:prstGeom>
        </p:spPr>
      </p:pic>
      <p:sp>
        <p:nvSpPr>
          <p:cNvPr id="19" name="文本框 18">
            <a:extLst>
              <a:ext uri="{FF2B5EF4-FFF2-40B4-BE49-F238E27FC236}">
                <a16:creationId xmlns:a16="http://schemas.microsoft.com/office/drawing/2014/main" id="{B79A17BC-010D-40CC-A939-598FEA4D7465}"/>
              </a:ext>
            </a:extLst>
          </p:cNvPr>
          <p:cNvSpPr txBox="1"/>
          <p:nvPr/>
        </p:nvSpPr>
        <p:spPr>
          <a:xfrm>
            <a:off x="1031939" y="5248615"/>
            <a:ext cx="7956884" cy="830997"/>
          </a:xfrm>
          <a:prstGeom prst="rect">
            <a:avLst/>
          </a:prstGeom>
          <a:noFill/>
        </p:spPr>
        <p:txBody>
          <a:bodyPr wrap="square" rtlCol="0">
            <a:spAutoFit/>
          </a:bodyPr>
          <a:lstStyle/>
          <a:p>
            <a:pPr marL="342900" indent="-342900">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采用</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服务器</a:t>
            </a:r>
            <a:r>
              <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客户端（</a:t>
            </a:r>
            <a:r>
              <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Client/Sever</a:t>
            </a:r>
            <a:r>
              <a:rPr lang="zh-CN"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）模式</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。请求程序就是一个客户机，而服务提供程序就是一个服务器。</a:t>
            </a:r>
            <a:endParaRPr lang="zh-CN" altLang="en-US" dirty="0"/>
          </a:p>
        </p:txBody>
      </p:sp>
      <p:sp>
        <p:nvSpPr>
          <p:cNvPr id="26" name="文本框 25">
            <a:extLst>
              <a:ext uri="{FF2B5EF4-FFF2-40B4-BE49-F238E27FC236}">
                <a16:creationId xmlns:a16="http://schemas.microsoft.com/office/drawing/2014/main" id="{DE6A679B-97FD-4982-AB44-05ED9FA4B5AB}"/>
              </a:ext>
            </a:extLst>
          </p:cNvPr>
          <p:cNvSpPr txBox="1"/>
          <p:nvPr/>
        </p:nvSpPr>
        <p:spPr>
          <a:xfrm>
            <a:off x="4355976" y="4975885"/>
            <a:ext cx="1475084" cy="369332"/>
          </a:xfrm>
          <a:prstGeom prst="rect">
            <a:avLst/>
          </a:prstGeom>
          <a:noFill/>
        </p:spPr>
        <p:txBody>
          <a:bodyPr wrap="none" rtlCol="0">
            <a:spAutoFit/>
          </a:bodyPr>
          <a:lstStyle/>
          <a:p>
            <a:pPr algn="l"/>
            <a:r>
              <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调用流程</a:t>
            </a:r>
          </a:p>
        </p:txBody>
      </p:sp>
    </p:spTree>
    <p:extLst>
      <p:ext uri="{BB962C8B-B14F-4D97-AF65-F5344CB8AC3E}">
        <p14:creationId xmlns:p14="http://schemas.microsoft.com/office/powerpoint/2010/main" val="211189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RPC</a:t>
            </a:r>
            <a:r>
              <a:rPr kumimoji="1" lang="zh-CN" altLang="en-US" dirty="0"/>
              <a:t>框架结构</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11</a:t>
            </a:fld>
            <a:endParaRPr lang="en-GB" altLang="zh-CN" dirty="0"/>
          </a:p>
        </p:txBody>
      </p:sp>
      <p:sp>
        <p:nvSpPr>
          <p:cNvPr id="25" name="文本框 24">
            <a:extLst>
              <a:ext uri="{FF2B5EF4-FFF2-40B4-BE49-F238E27FC236}">
                <a16:creationId xmlns:a16="http://schemas.microsoft.com/office/drawing/2014/main" id="{C54DACF2-5B54-44DB-A76F-75A011A04464}"/>
              </a:ext>
            </a:extLst>
          </p:cNvPr>
          <p:cNvSpPr txBox="1"/>
          <p:nvPr/>
        </p:nvSpPr>
        <p:spPr>
          <a:xfrm>
            <a:off x="467544" y="1124744"/>
            <a:ext cx="8534400" cy="5159489"/>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为了实现客户机与服务器端的透明调用，</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引入以下结构</a:t>
            </a:r>
          </a:p>
          <a:p>
            <a:pPr marL="800100" lvl="1" indent="-342900">
              <a:lnSpc>
                <a:spcPct val="120000"/>
              </a:lnSpc>
              <a:buClr>
                <a:schemeClr val="accent6"/>
              </a:buClr>
              <a:buFont typeface="Wingdings" panose="05000000000000000000" pitchFamily="2" charset="2"/>
              <a:buChar char="ü"/>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客户句柄</a:t>
            </a:r>
            <a:endPar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marL="1257300" lvl="2"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即客户端存根</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client stub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，表现得就像本地程序一样，</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在底层调用请求</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和参数序列化并通过通信模块发送给服务器；客户端存根序</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等待服务器的响应信息</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，将响应信息反序列化并</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返回给请求程序</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Wingdings" panose="05000000000000000000" pitchFamily="2" charset="2"/>
              <a:buChar char="ü"/>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网络通信模块</a:t>
            </a:r>
            <a:endPar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marL="1257300" lvl="2"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即</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sockets</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，用于</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传输</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请求和响应</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，可以基于</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TCP</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或</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UDP</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协议实现。</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Wingdings" panose="05000000000000000000" pitchFamily="2" charset="2"/>
              <a:buChar char="ü"/>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服务器句柄</a:t>
            </a:r>
            <a:endPar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marL="1257300" lvl="2"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即服务端存根</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server stub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，负责</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接收客户端发送的请求</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和参数并反序列化，根据调用信息触发对应的服务程序，然后将服务程序的</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响应信息</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，并序列化并</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发回给客户端</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59361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RPC</a:t>
            </a:r>
            <a:r>
              <a:rPr kumimoji="1" lang="zh-CN" altLang="en-US" dirty="0"/>
              <a:t>调用流程</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12</a:t>
            </a:fld>
            <a:endParaRPr lang="en-GB" altLang="zh-CN" dirty="0"/>
          </a:p>
        </p:txBody>
      </p:sp>
      <p:pic>
        <p:nvPicPr>
          <p:cNvPr id="5" name="图片 4">
            <a:extLst>
              <a:ext uri="{FF2B5EF4-FFF2-40B4-BE49-F238E27FC236}">
                <a16:creationId xmlns:a16="http://schemas.microsoft.com/office/drawing/2014/main" id="{6A6C5CF7-E7FE-47E6-87B1-1B40C07D3BAE}"/>
              </a:ext>
            </a:extLst>
          </p:cNvPr>
          <p:cNvPicPr>
            <a:picLocks noChangeAspect="1"/>
          </p:cNvPicPr>
          <p:nvPr/>
        </p:nvPicPr>
        <p:blipFill>
          <a:blip r:embed="rId2"/>
          <a:stretch>
            <a:fillRect/>
          </a:stretch>
        </p:blipFill>
        <p:spPr>
          <a:xfrm>
            <a:off x="4067944" y="1273737"/>
            <a:ext cx="5018709" cy="3368828"/>
          </a:xfrm>
          <a:prstGeom prst="rect">
            <a:avLst/>
          </a:prstGeom>
        </p:spPr>
      </p:pic>
      <p:sp>
        <p:nvSpPr>
          <p:cNvPr id="26" name="文本框 25">
            <a:extLst>
              <a:ext uri="{FF2B5EF4-FFF2-40B4-BE49-F238E27FC236}">
                <a16:creationId xmlns:a16="http://schemas.microsoft.com/office/drawing/2014/main" id="{DE6A679B-97FD-4982-AB44-05ED9FA4B5AB}"/>
              </a:ext>
            </a:extLst>
          </p:cNvPr>
          <p:cNvSpPr txBox="1"/>
          <p:nvPr/>
        </p:nvSpPr>
        <p:spPr>
          <a:xfrm>
            <a:off x="6012160" y="4642565"/>
            <a:ext cx="1475084" cy="369332"/>
          </a:xfrm>
          <a:prstGeom prst="rect">
            <a:avLst/>
          </a:prstGeom>
          <a:noFill/>
        </p:spPr>
        <p:txBody>
          <a:bodyPr wrap="none" rtlCol="0">
            <a:spAutoFit/>
          </a:bodyPr>
          <a:lstStyle/>
          <a:p>
            <a:pPr algn="l"/>
            <a:r>
              <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调用流程</a:t>
            </a:r>
          </a:p>
        </p:txBody>
      </p:sp>
      <p:sp>
        <p:nvSpPr>
          <p:cNvPr id="6" name="文本框 5">
            <a:extLst>
              <a:ext uri="{FF2B5EF4-FFF2-40B4-BE49-F238E27FC236}">
                <a16:creationId xmlns:a16="http://schemas.microsoft.com/office/drawing/2014/main" id="{E1AE9BDE-FC0C-47E2-95DD-19FADB1F91EC}"/>
              </a:ext>
            </a:extLst>
          </p:cNvPr>
          <p:cNvSpPr txBox="1"/>
          <p:nvPr/>
        </p:nvSpPr>
        <p:spPr>
          <a:xfrm>
            <a:off x="251520" y="1782148"/>
            <a:ext cx="3780159" cy="4054443"/>
          </a:xfrm>
          <a:prstGeom prst="rect">
            <a:avLst/>
          </a:prstGeom>
          <a:noFill/>
        </p:spPr>
        <p:txBody>
          <a:bodyPr wrap="square" rtlCol="0">
            <a:spAutoFit/>
          </a:bodyPr>
          <a:lstStyle/>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调用客户端句柄，执行传送参数</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调用本地系统内核发送网络消息</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将消息传送到远程主机；</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服务器存根得到消息并取得参数</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执行远程过程</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执行的过程将结果返回服务器句柄；</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服务器句柄返回结果，调用远程系统内核；</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消息传回本地主机；</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客户端存根由内核接收消息</a:t>
            </a:r>
            <a:endPar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mj-lt"/>
              <a:buAutoNum type="arabicPeriod"/>
            </a:pP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客户段接收句柄返回的数据；</a:t>
            </a:r>
          </a:p>
        </p:txBody>
      </p:sp>
      <p:sp>
        <p:nvSpPr>
          <p:cNvPr id="8" name="文本框 7">
            <a:extLst>
              <a:ext uri="{FF2B5EF4-FFF2-40B4-BE49-F238E27FC236}">
                <a16:creationId xmlns:a16="http://schemas.microsoft.com/office/drawing/2014/main" id="{CC53AF26-582C-47D9-886C-AA643B873E69}"/>
              </a:ext>
            </a:extLst>
          </p:cNvPr>
          <p:cNvSpPr txBox="1"/>
          <p:nvPr/>
        </p:nvSpPr>
        <p:spPr>
          <a:xfrm>
            <a:off x="0" y="1277474"/>
            <a:ext cx="4068743" cy="461665"/>
          </a:xfrm>
          <a:prstGeom prst="rect">
            <a:avLst/>
          </a:prstGeom>
          <a:noFill/>
        </p:spPr>
        <p:txBody>
          <a:bodyPr wrap="none" rtlCol="0">
            <a:spAutoFit/>
          </a:bodyPr>
          <a:lstStyle/>
          <a:p>
            <a:pPr marL="342900" indent="-342900">
              <a:buClr>
                <a:schemeClr val="accent6"/>
              </a:buClr>
              <a:buFont typeface="Wingdings" panose="05000000000000000000" pitchFamily="2" charset="2"/>
              <a:buChar char="Ø"/>
            </a:pP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一次</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调用</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大致有如下操作</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6DE03857-E5AB-4FB1-B508-F75E6C4786A4}"/>
              </a:ext>
            </a:extLst>
          </p:cNvPr>
          <p:cNvSpPr/>
          <p:nvPr/>
        </p:nvSpPr>
        <p:spPr>
          <a:xfrm>
            <a:off x="4191000" y="5189255"/>
            <a:ext cx="4701480" cy="790015"/>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sz="2000" dirty="0">
                <a:solidFill>
                  <a:srgbClr val="FF0000"/>
                </a:solidFill>
              </a:rPr>
              <a:t>RPC</a:t>
            </a:r>
            <a:r>
              <a:rPr lang="zh-CN" altLang="en-US" sz="2000" dirty="0">
                <a:solidFill>
                  <a:srgbClr val="FF0000"/>
                </a:solidFill>
              </a:rPr>
              <a:t>将</a:t>
            </a:r>
            <a:r>
              <a:rPr lang="en-US" altLang="zh-CN" sz="2000" dirty="0">
                <a:solidFill>
                  <a:srgbClr val="FF0000"/>
                </a:solidFill>
              </a:rPr>
              <a:t>2~8</a:t>
            </a:r>
            <a:r>
              <a:rPr lang="zh-CN" altLang="en-US" sz="2000" dirty="0">
                <a:solidFill>
                  <a:srgbClr val="FF0000"/>
                </a:solidFill>
              </a:rPr>
              <a:t>步骤封装</a:t>
            </a:r>
            <a:r>
              <a:rPr lang="zh-CN" altLang="en-US" sz="2000" dirty="0">
                <a:solidFill>
                  <a:srgbClr val="000000"/>
                </a:solidFill>
              </a:rPr>
              <a:t>，使得远程方法调用看起来像调用本地方法一样。</a:t>
            </a:r>
          </a:p>
        </p:txBody>
      </p:sp>
    </p:spTree>
    <p:extLst>
      <p:ext uri="{BB962C8B-B14F-4D97-AF65-F5344CB8AC3E}">
        <p14:creationId xmlns:p14="http://schemas.microsoft.com/office/powerpoint/2010/main" val="55393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RPC</a:t>
            </a:r>
            <a:r>
              <a:rPr kumimoji="1" lang="zh-CN" altLang="en-US" dirty="0"/>
              <a:t>调用例子</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13</a:t>
            </a:fld>
            <a:endParaRPr lang="en-GB" altLang="zh-CN" dirty="0"/>
          </a:p>
        </p:txBody>
      </p:sp>
      <p:sp>
        <p:nvSpPr>
          <p:cNvPr id="7" name="文本框 6">
            <a:extLst>
              <a:ext uri="{FF2B5EF4-FFF2-40B4-BE49-F238E27FC236}">
                <a16:creationId xmlns:a16="http://schemas.microsoft.com/office/drawing/2014/main" id="{5D6ADD0D-7DF3-4F47-8C0B-5F56F918DD4E}"/>
              </a:ext>
            </a:extLst>
          </p:cNvPr>
          <p:cNvSpPr txBox="1"/>
          <p:nvPr/>
        </p:nvSpPr>
        <p:spPr>
          <a:xfrm>
            <a:off x="3131840" y="5617417"/>
            <a:ext cx="2520242" cy="461665"/>
          </a:xfrm>
          <a:prstGeom prst="rect">
            <a:avLst/>
          </a:prstGeom>
          <a:noFill/>
        </p:spPr>
        <p:txBody>
          <a:bodyPr wrap="none" rtlCol="0">
            <a:spAutoFit/>
          </a:bodyPr>
          <a:lstStyle/>
          <a:p>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远程计算实例</a:t>
            </a:r>
          </a:p>
        </p:txBody>
      </p:sp>
      <p:grpSp>
        <p:nvGrpSpPr>
          <p:cNvPr id="8" name="组合 7">
            <a:extLst>
              <a:ext uri="{FF2B5EF4-FFF2-40B4-BE49-F238E27FC236}">
                <a16:creationId xmlns:a16="http://schemas.microsoft.com/office/drawing/2014/main" id="{309954CF-67C1-45BC-ACA6-0F1F63911A9E}"/>
              </a:ext>
            </a:extLst>
          </p:cNvPr>
          <p:cNvGrpSpPr/>
          <p:nvPr/>
        </p:nvGrpSpPr>
        <p:grpSpPr>
          <a:xfrm>
            <a:off x="332155" y="1284440"/>
            <a:ext cx="8733691" cy="4181130"/>
            <a:chOff x="377165" y="1436287"/>
            <a:chExt cx="8733691" cy="4181130"/>
          </a:xfrm>
        </p:grpSpPr>
        <p:pic>
          <p:nvPicPr>
            <p:cNvPr id="3" name="图片 2">
              <a:extLst>
                <a:ext uri="{FF2B5EF4-FFF2-40B4-BE49-F238E27FC236}">
                  <a16:creationId xmlns:a16="http://schemas.microsoft.com/office/drawing/2014/main" id="{65F2E8DC-A5D2-4C68-AB62-1551595EFA72}"/>
                </a:ext>
              </a:extLst>
            </p:cNvPr>
            <p:cNvPicPr>
              <a:picLocks noChangeAspect="1"/>
            </p:cNvPicPr>
            <p:nvPr/>
          </p:nvPicPr>
          <p:blipFill rotWithShape="1">
            <a:blip r:embed="rId3"/>
            <a:srcRect l="2588"/>
            <a:stretch/>
          </p:blipFill>
          <p:spPr>
            <a:xfrm>
              <a:off x="377165" y="1436287"/>
              <a:ext cx="8733691" cy="3985425"/>
            </a:xfrm>
            <a:prstGeom prst="rect">
              <a:avLst/>
            </a:prstGeom>
          </p:spPr>
        </p:pic>
        <p:pic>
          <p:nvPicPr>
            <p:cNvPr id="6" name="图片 5">
              <a:extLst>
                <a:ext uri="{FF2B5EF4-FFF2-40B4-BE49-F238E27FC236}">
                  <a16:creationId xmlns:a16="http://schemas.microsoft.com/office/drawing/2014/main" id="{BAC67D0B-A697-4C0A-9E73-7687A8583239}"/>
                </a:ext>
              </a:extLst>
            </p:cNvPr>
            <p:cNvPicPr>
              <a:picLocks noChangeAspect="1"/>
            </p:cNvPicPr>
            <p:nvPr/>
          </p:nvPicPr>
          <p:blipFill>
            <a:blip r:embed="rId4"/>
            <a:stretch>
              <a:fillRect/>
            </a:stretch>
          </p:blipFill>
          <p:spPr>
            <a:xfrm>
              <a:off x="3347864" y="5303048"/>
              <a:ext cx="1886213" cy="314369"/>
            </a:xfrm>
            <a:prstGeom prst="rect">
              <a:avLst/>
            </a:prstGeom>
          </p:spPr>
        </p:pic>
      </p:grpSp>
    </p:spTree>
    <p:extLst>
      <p:ext uri="{BB962C8B-B14F-4D97-AF65-F5344CB8AC3E}">
        <p14:creationId xmlns:p14="http://schemas.microsoft.com/office/powerpoint/2010/main" val="360003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899592" y="1462864"/>
            <a:ext cx="4032448" cy="3932272"/>
          </a:xfrm>
        </p:spPr>
        <p:txBody>
          <a:bodyPr/>
          <a:lstStyle/>
          <a:p>
            <a:pPr>
              <a:lnSpc>
                <a:spcPct val="150000"/>
              </a:lnSpc>
              <a:buSzPct val="100000"/>
              <a:defRPr/>
            </a:pPr>
            <a:r>
              <a:rPr lang="zh-CN" altLang="en-US" sz="2400" b="1" dirty="0">
                <a:solidFill>
                  <a:srgbClr val="FF0000"/>
                </a:solidFill>
                <a:latin typeface="Calibri" panose="020F0502020204030204" pitchFamily="34" charset="0"/>
                <a:ea typeface="宋体" charset="0"/>
              </a:rPr>
              <a:t>远程过程调用</a:t>
            </a:r>
            <a:r>
              <a:rPr lang="en-US" altLang="zh-CN" sz="2400" b="1" dirty="0">
                <a:solidFill>
                  <a:srgbClr val="FF0000"/>
                </a:solidFill>
                <a:latin typeface="Calibri" panose="020F0502020204030204" pitchFamily="34" charset="0"/>
                <a:ea typeface="宋体" charset="0"/>
              </a:rPr>
              <a:t>RPC</a:t>
            </a: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远程过程调用的概念和历史</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solidFill>
                  <a:srgbClr val="FF0000"/>
                </a:solidFill>
                <a:latin typeface="Calibri" panose="020F0502020204030204" pitchFamily="34" charset="0"/>
                <a:ea typeface="宋体" charset="0"/>
              </a:rPr>
              <a:t>远程过程调用应用</a:t>
            </a: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Java</a:t>
            </a: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RMI</a:t>
            </a: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简介</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的原理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编程案例</a:t>
            </a:r>
            <a:endParaRPr lang="en-US" altLang="zh-CN" sz="2000" b="1" dirty="0">
              <a:latin typeface="Calibri" panose="020F0502020204030204" pitchFamily="34" charset="0"/>
              <a:ea typeface="宋体" charset="0"/>
            </a:endParaRP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14</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5076056" y="1496255"/>
            <a:ext cx="4572000" cy="1516954"/>
          </a:xfrm>
          <a:prstGeom prst="rect">
            <a:avLst/>
          </a:prstGeom>
        </p:spPr>
        <p:txBody>
          <a:bodyPr>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RPC</a:t>
            </a:r>
            <a:r>
              <a:rPr lang="zh-CN" altLang="en-US" b="1" dirty="0">
                <a:solidFill>
                  <a:srgbClr val="000000"/>
                </a:solidFill>
                <a:latin typeface="Calibri" panose="020F0502020204030204" pitchFamily="34" charset="0"/>
                <a:ea typeface="宋体" charset="0"/>
              </a:rPr>
              <a:t>和</a:t>
            </a:r>
            <a:r>
              <a:rPr lang="en-US" altLang="zh-CN" b="1" dirty="0">
                <a:solidFill>
                  <a:srgbClr val="000000"/>
                </a:solidFill>
                <a:latin typeface="Calibri" panose="020F0502020204030204" pitchFamily="34" charset="0"/>
                <a:ea typeface="宋体" charset="0"/>
              </a:rPr>
              <a:t>RMI</a:t>
            </a:r>
            <a:r>
              <a:rPr lang="zh-CN" altLang="en-US" b="1" dirty="0">
                <a:solidFill>
                  <a:srgbClr val="000000"/>
                </a:solidFill>
                <a:latin typeface="Calibri" panose="020F0502020204030204" pitchFamily="34" charset="0"/>
                <a:ea typeface="宋体" charset="0"/>
              </a:rPr>
              <a:t>的比较</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RPC</a:t>
            </a:r>
            <a:r>
              <a:rPr lang="zh-CN" altLang="en-US" sz="2000" b="1" dirty="0">
                <a:solidFill>
                  <a:srgbClr val="000000"/>
                </a:solidFill>
                <a:latin typeface="Calibri" panose="020F0502020204030204" pitchFamily="34" charset="0"/>
                <a:ea typeface="宋体" charset="0"/>
              </a:rPr>
              <a:t>与</a:t>
            </a: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的区别</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的优点</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5550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RPC</a:t>
            </a:r>
            <a:r>
              <a:rPr lang="zh-CN" altLang="en-US" dirty="0"/>
              <a:t>应用</a:t>
            </a:r>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598489" y="1268760"/>
            <a:ext cx="8367712" cy="1008112"/>
          </a:xfrm>
        </p:spPr>
        <p:txBody>
          <a:bodyPr/>
          <a:lstStyle/>
          <a:p>
            <a:r>
              <a:rPr lang="en-US" altLang="zh-CN" sz="2400" dirty="0"/>
              <a:t>RPC</a:t>
            </a:r>
            <a:r>
              <a:rPr lang="zh-CN" altLang="zh-CN" sz="2400" dirty="0"/>
              <a:t>在分布式系统中的系统环境建设和应用程序设计中有着广泛的应用，应用包括如下方面：</a:t>
            </a:r>
            <a:endParaRPr lang="en-US" altLang="zh-CN" sz="2400" dirty="0"/>
          </a:p>
          <a:p>
            <a:endParaRPr lang="en-US" altLang="zh-CN" sz="24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15</a:t>
            </a:fld>
            <a:endParaRPr lang="en-GB" altLang="zh-CN" dirty="0"/>
          </a:p>
        </p:txBody>
      </p:sp>
      <p:sp>
        <p:nvSpPr>
          <p:cNvPr id="5" name="文本框 4">
            <a:extLst>
              <a:ext uri="{FF2B5EF4-FFF2-40B4-BE49-F238E27FC236}">
                <a16:creationId xmlns:a16="http://schemas.microsoft.com/office/drawing/2014/main" id="{CB14D2E1-FB0C-4CAC-A951-B2691CDBD964}"/>
              </a:ext>
            </a:extLst>
          </p:cNvPr>
          <p:cNvSpPr txBox="1"/>
          <p:nvPr/>
        </p:nvSpPr>
        <p:spPr>
          <a:xfrm>
            <a:off x="971600" y="2268439"/>
            <a:ext cx="7909543" cy="3903761"/>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ü"/>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分布式操作系统的进程间通讯</a:t>
            </a:r>
            <a:endPar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进程间通讯是操作系统必须提供的基本设施之一。分布式操作系统必须提供分布于异构的结点机上进程间的通讯机制，</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是实现消息传送模式的分布式进程间通讯的手段之一</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ü"/>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构造分布式计算的软件环境</a:t>
            </a:r>
            <a:endPar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由于分布式软件环境本身地理上的分布性，它的各个组成成份之间存在大量的交互和通讯，</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是其基本的实现方法之一。</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ONC+</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和</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DCE</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两个流行的分布式计算软件环境</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都是使用</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构造的</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，其它一些分布式软件环境也采用了</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方式。</a:t>
            </a:r>
          </a:p>
        </p:txBody>
      </p:sp>
    </p:spTree>
    <p:extLst>
      <p:ext uri="{BB962C8B-B14F-4D97-AF65-F5344CB8AC3E}">
        <p14:creationId xmlns:p14="http://schemas.microsoft.com/office/powerpoint/2010/main" val="201172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RPC</a:t>
            </a:r>
            <a:r>
              <a:rPr lang="zh-CN" altLang="en-US" dirty="0"/>
              <a:t>应用</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16</a:t>
            </a:fld>
            <a:endParaRPr lang="en-GB" altLang="zh-CN" dirty="0"/>
          </a:p>
        </p:txBody>
      </p:sp>
      <p:sp>
        <p:nvSpPr>
          <p:cNvPr id="5" name="文本框 4">
            <a:extLst>
              <a:ext uri="{FF2B5EF4-FFF2-40B4-BE49-F238E27FC236}">
                <a16:creationId xmlns:a16="http://schemas.microsoft.com/office/drawing/2014/main" id="{CB14D2E1-FB0C-4CAC-A951-B2691CDBD964}"/>
              </a:ext>
            </a:extLst>
          </p:cNvPr>
          <p:cNvSpPr txBox="1"/>
          <p:nvPr/>
        </p:nvSpPr>
        <p:spPr>
          <a:xfrm>
            <a:off x="971600" y="1414723"/>
            <a:ext cx="7909543" cy="4273093"/>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ü"/>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远程数据库服务</a:t>
            </a: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在分布式数据库系统中，数据库一般驻存在服务器上，客户机</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通过远程数据库服务功能访问数据库服务器</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，现有的远程数据库服务是使用</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模式的。例如，</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Sybase</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和</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Oracle</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都提供了存储过程机制，系统与用户定义的存储过程存储在数据库服务器上，用户在客户端使用</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模式调用存储过程。</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endPar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ü"/>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分布式应用程序设计</a:t>
            </a: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机制与</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工具为分布式应用程序设计提供了手段和方便， 用户可以无需知道网络结构和协议细节而</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直接使用</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工具设计分布式应用程序</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59052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RPC</a:t>
            </a:r>
            <a:r>
              <a:rPr lang="zh-CN" altLang="en-US" dirty="0"/>
              <a:t>应用</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17</a:t>
            </a:fld>
            <a:endParaRPr lang="en-GB" altLang="zh-CN" dirty="0"/>
          </a:p>
        </p:txBody>
      </p:sp>
      <p:sp>
        <p:nvSpPr>
          <p:cNvPr id="5" name="文本框 4">
            <a:extLst>
              <a:ext uri="{FF2B5EF4-FFF2-40B4-BE49-F238E27FC236}">
                <a16:creationId xmlns:a16="http://schemas.microsoft.com/office/drawing/2014/main" id="{CB14D2E1-FB0C-4CAC-A951-B2691CDBD964}"/>
              </a:ext>
            </a:extLst>
          </p:cNvPr>
          <p:cNvSpPr txBox="1"/>
          <p:nvPr/>
        </p:nvSpPr>
        <p:spPr>
          <a:xfrm>
            <a:off x="853457" y="1556792"/>
            <a:ext cx="7909543" cy="2352567"/>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ü"/>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分布式程序的调试</a:t>
            </a: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可用于分布式程序的调试。</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使用反向</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使服务器成为客户并向它的客户进程发出</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，可以调试分布式程序</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。例如，在服务器上运行一个远端调试程序，它不断接收客户端的</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，当遇到一个调试程序断点时，它向客户机发回一个</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，通知断点已经到达，这也是</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用于进程通信的例子。</a:t>
            </a:r>
          </a:p>
        </p:txBody>
      </p:sp>
    </p:spTree>
    <p:extLst>
      <p:ext uri="{BB962C8B-B14F-4D97-AF65-F5344CB8AC3E}">
        <p14:creationId xmlns:p14="http://schemas.microsoft.com/office/powerpoint/2010/main" val="357213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899592" y="1462864"/>
            <a:ext cx="4032448" cy="3932272"/>
          </a:xfrm>
        </p:spPr>
        <p:txBody>
          <a:bodyPr/>
          <a:lstStyle/>
          <a:p>
            <a:pPr>
              <a:lnSpc>
                <a:spcPct val="150000"/>
              </a:lnSpc>
              <a:buSzPct val="100000"/>
              <a:defRPr/>
            </a:pP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RPC</a:t>
            </a: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远程过程调用的概念和历史</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远程过程调用应用</a:t>
            </a:r>
          </a:p>
          <a:p>
            <a:pPr>
              <a:lnSpc>
                <a:spcPct val="150000"/>
              </a:lnSpc>
              <a:buSzPct val="100000"/>
              <a:buFont typeface="Wingdings" panose="05000000000000000000" pitchFamily="2" charset="2"/>
              <a:buChar char="Ø"/>
              <a:defRPr/>
            </a:pPr>
            <a:r>
              <a:rPr lang="en-US" altLang="zh-CN" sz="2400" b="1" dirty="0">
                <a:solidFill>
                  <a:srgbClr val="FF0000"/>
                </a:solidFill>
                <a:latin typeface="Calibri" panose="020F0502020204030204" pitchFamily="34" charset="0"/>
                <a:ea typeface="宋体" charset="0"/>
              </a:rPr>
              <a:t>Java</a:t>
            </a:r>
            <a:r>
              <a:rPr lang="zh-CN" altLang="en-US" sz="2400" b="1" dirty="0">
                <a:solidFill>
                  <a:srgbClr val="FF0000"/>
                </a:solidFill>
                <a:latin typeface="Calibri" panose="020F0502020204030204" pitchFamily="34" charset="0"/>
                <a:ea typeface="宋体" charset="0"/>
              </a:rPr>
              <a:t>远程过程调用</a:t>
            </a:r>
            <a:r>
              <a:rPr lang="en-US" altLang="zh-CN" sz="2400" b="1" dirty="0">
                <a:solidFill>
                  <a:srgbClr val="FF0000"/>
                </a:solidFill>
                <a:latin typeface="Calibri" panose="020F0502020204030204" pitchFamily="34" charset="0"/>
                <a:ea typeface="宋体" charset="0"/>
              </a:rPr>
              <a:t>RMI</a:t>
            </a:r>
          </a:p>
          <a:p>
            <a:pPr marL="712788">
              <a:lnSpc>
                <a:spcPct val="150000"/>
              </a:lnSpc>
              <a:buSzPct val="100000"/>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RMI</a:t>
            </a:r>
            <a:r>
              <a:rPr lang="zh-CN" altLang="en-US" sz="2000" b="1" dirty="0">
                <a:solidFill>
                  <a:srgbClr val="FF0000"/>
                </a:solidFill>
                <a:latin typeface="Calibri" panose="020F0502020204030204" pitchFamily="34" charset="0"/>
                <a:ea typeface="宋体" charset="0"/>
              </a:rPr>
              <a:t>简介</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的原理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编程案例</a:t>
            </a:r>
            <a:endParaRPr lang="en-US" altLang="zh-CN" sz="2000" b="1" dirty="0">
              <a:latin typeface="Calibri" panose="020F0502020204030204" pitchFamily="34" charset="0"/>
              <a:ea typeface="宋体" charset="0"/>
            </a:endParaRP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18</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5076056" y="1496255"/>
            <a:ext cx="4572000" cy="1516954"/>
          </a:xfrm>
          <a:prstGeom prst="rect">
            <a:avLst/>
          </a:prstGeom>
        </p:spPr>
        <p:txBody>
          <a:bodyPr>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RPC</a:t>
            </a:r>
            <a:r>
              <a:rPr lang="zh-CN" altLang="en-US" b="1" dirty="0">
                <a:solidFill>
                  <a:srgbClr val="000000"/>
                </a:solidFill>
                <a:latin typeface="Calibri" panose="020F0502020204030204" pitchFamily="34" charset="0"/>
                <a:ea typeface="宋体" charset="0"/>
              </a:rPr>
              <a:t>和</a:t>
            </a:r>
            <a:r>
              <a:rPr lang="en-US" altLang="zh-CN" b="1" dirty="0">
                <a:solidFill>
                  <a:srgbClr val="000000"/>
                </a:solidFill>
                <a:latin typeface="Calibri" panose="020F0502020204030204" pitchFamily="34" charset="0"/>
                <a:ea typeface="宋体" charset="0"/>
              </a:rPr>
              <a:t>RMI</a:t>
            </a:r>
            <a:r>
              <a:rPr lang="zh-CN" altLang="en-US" b="1" dirty="0">
                <a:solidFill>
                  <a:srgbClr val="000000"/>
                </a:solidFill>
                <a:latin typeface="Calibri" panose="020F0502020204030204" pitchFamily="34" charset="0"/>
                <a:ea typeface="宋体" charset="0"/>
              </a:rPr>
              <a:t>的比较</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RPC</a:t>
            </a:r>
            <a:r>
              <a:rPr lang="zh-CN" altLang="en-US" sz="2000" b="1" dirty="0">
                <a:solidFill>
                  <a:srgbClr val="000000"/>
                </a:solidFill>
                <a:latin typeface="Calibri" panose="020F0502020204030204" pitchFamily="34" charset="0"/>
                <a:ea typeface="宋体" charset="0"/>
              </a:rPr>
              <a:t>与</a:t>
            </a: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的区别</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的优点</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55732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76DF-C4FB-4552-872C-C45357DC36CE}"/>
              </a:ext>
            </a:extLst>
          </p:cNvPr>
          <p:cNvSpPr>
            <a:spLocks noGrp="1"/>
          </p:cNvSpPr>
          <p:nvPr>
            <p:ph type="title"/>
          </p:nvPr>
        </p:nvSpPr>
        <p:spPr/>
        <p:txBody>
          <a:bodyPr/>
          <a:lstStyle/>
          <a:p>
            <a:r>
              <a:rPr lang="en-US" altLang="zh-CN" dirty="0"/>
              <a:t>RMI</a:t>
            </a:r>
            <a:r>
              <a:rPr lang="zh-CN" altLang="en-US" dirty="0"/>
              <a:t>简介</a:t>
            </a:r>
          </a:p>
        </p:txBody>
      </p:sp>
      <p:sp>
        <p:nvSpPr>
          <p:cNvPr id="3" name="内容占位符 2">
            <a:extLst>
              <a:ext uri="{FF2B5EF4-FFF2-40B4-BE49-F238E27FC236}">
                <a16:creationId xmlns:a16="http://schemas.microsoft.com/office/drawing/2014/main" id="{F8331482-B46E-4F3A-8C7D-5DD78F2FBF8F}"/>
              </a:ext>
            </a:extLst>
          </p:cNvPr>
          <p:cNvSpPr>
            <a:spLocks noGrp="1"/>
          </p:cNvSpPr>
          <p:nvPr>
            <p:ph idx="1"/>
          </p:nvPr>
        </p:nvSpPr>
        <p:spPr>
          <a:xfrm>
            <a:off x="598489" y="1268760"/>
            <a:ext cx="8367712" cy="4522432"/>
          </a:xfrm>
        </p:spPr>
        <p:txBody>
          <a:bodyPr/>
          <a:lstStyle/>
          <a:p>
            <a:r>
              <a:rPr lang="zh-CN" altLang="en-US" sz="2400" dirty="0"/>
              <a:t>在</a:t>
            </a:r>
            <a:r>
              <a:rPr lang="en-US" altLang="zh-CN" sz="2400" dirty="0"/>
              <a:t>Java</a:t>
            </a:r>
            <a:r>
              <a:rPr lang="zh-CN" altLang="en-US" sz="2400" dirty="0"/>
              <a:t>领域中，远程调用方法有</a:t>
            </a:r>
            <a:endParaRPr lang="en-US" altLang="zh-CN" sz="2400" dirty="0"/>
          </a:p>
          <a:p>
            <a:pPr lvl="1">
              <a:buFont typeface="Arial" panose="020B0604020202020204" pitchFamily="34" charset="0"/>
              <a:buChar char="•"/>
            </a:pPr>
            <a:r>
              <a:rPr lang="en-US" altLang="zh-CN" sz="2000" b="1" dirty="0"/>
              <a:t>RMI</a:t>
            </a:r>
            <a:r>
              <a:rPr lang="zh-CN" altLang="en-US" sz="2000" b="1" dirty="0"/>
              <a:t>（</a:t>
            </a:r>
            <a:r>
              <a:rPr lang="en-US" altLang="zh-CN" sz="2000" b="1" dirty="0"/>
              <a:t>Remote Method Invocation</a:t>
            </a:r>
            <a:r>
              <a:rPr lang="zh-CN" altLang="en-US" sz="2000" b="1" dirty="0"/>
              <a:t>）</a:t>
            </a:r>
            <a:endParaRPr lang="en-US" altLang="zh-CN" sz="2000" b="1" dirty="0"/>
          </a:p>
          <a:p>
            <a:pPr lvl="1">
              <a:buFont typeface="Arial" panose="020B0604020202020204" pitchFamily="34" charset="0"/>
              <a:buChar char="•"/>
            </a:pPr>
            <a:r>
              <a:rPr lang="en-US" altLang="zh-CN" sz="2000" dirty="0"/>
              <a:t>XML-RPC</a:t>
            </a:r>
          </a:p>
          <a:p>
            <a:pPr lvl="1">
              <a:buFont typeface="Arial" panose="020B0604020202020204" pitchFamily="34" charset="0"/>
              <a:buChar char="•"/>
            </a:pPr>
            <a:r>
              <a:rPr lang="en-US" altLang="zh-CN" sz="2000" dirty="0"/>
              <a:t>Binary-RPC</a:t>
            </a:r>
          </a:p>
          <a:p>
            <a:pPr lvl="1">
              <a:buFont typeface="Arial" panose="020B0604020202020204" pitchFamily="34" charset="0"/>
              <a:buChar char="•"/>
            </a:pPr>
            <a:r>
              <a:rPr lang="en-US" altLang="zh-CN" sz="2000" dirty="0"/>
              <a:t>SOAP</a:t>
            </a:r>
            <a:r>
              <a:rPr lang="zh-CN" altLang="en-US" sz="2000" dirty="0"/>
              <a:t>（</a:t>
            </a:r>
            <a:r>
              <a:rPr lang="en-US" altLang="zh-CN" sz="2000" dirty="0"/>
              <a:t>Simple Object Access Protocol </a:t>
            </a:r>
            <a:r>
              <a:rPr lang="zh-CN" altLang="en-US" sz="2000" dirty="0"/>
              <a:t>）</a:t>
            </a:r>
            <a:endParaRPr lang="en-US" altLang="zh-CN" sz="2000" dirty="0"/>
          </a:p>
          <a:p>
            <a:pPr lvl="1">
              <a:buFont typeface="Arial" panose="020B0604020202020204" pitchFamily="34" charset="0"/>
              <a:buChar char="•"/>
            </a:pPr>
            <a:r>
              <a:rPr lang="en-US" altLang="zh-CN" sz="2000" dirty="0"/>
              <a:t>CORBA</a:t>
            </a:r>
            <a:r>
              <a:rPr lang="zh-CN" altLang="en-US" sz="2000" dirty="0"/>
              <a:t>（</a:t>
            </a:r>
            <a:r>
              <a:rPr lang="en-US" altLang="zh-CN" sz="2000" dirty="0"/>
              <a:t>Common Object Request Broker Architecture</a:t>
            </a:r>
            <a:r>
              <a:rPr lang="zh-CN" altLang="en-US" sz="2000" dirty="0"/>
              <a:t>）</a:t>
            </a:r>
            <a:endParaRPr lang="en-US" altLang="zh-CN" sz="2000" dirty="0"/>
          </a:p>
          <a:p>
            <a:pPr lvl="1">
              <a:buFont typeface="Arial" panose="020B0604020202020204" pitchFamily="34" charset="0"/>
              <a:buChar char="•"/>
            </a:pPr>
            <a:r>
              <a:rPr lang="en-US" altLang="zh-CN" sz="2000" dirty="0"/>
              <a:t>JMS</a:t>
            </a:r>
            <a:r>
              <a:rPr lang="zh-CN" altLang="en-US" sz="2000" dirty="0"/>
              <a:t>（</a:t>
            </a:r>
            <a:r>
              <a:rPr lang="en-US" altLang="zh-CN" sz="2000" dirty="0"/>
              <a:t>Java Message Service</a:t>
            </a:r>
            <a:r>
              <a:rPr lang="zh-CN" altLang="en-US" sz="2000" dirty="0"/>
              <a:t>）等</a:t>
            </a:r>
            <a:endParaRPr lang="en-US" altLang="zh-CN" sz="2000" dirty="0"/>
          </a:p>
          <a:p>
            <a:pPr lvl="1">
              <a:buFont typeface="Arial" panose="020B0604020202020204" pitchFamily="34" charset="0"/>
              <a:buChar char="•"/>
            </a:pPr>
            <a:endParaRPr lang="en-US" altLang="zh-CN" sz="2400" dirty="0"/>
          </a:p>
          <a:p>
            <a:r>
              <a:rPr lang="en-US" altLang="zh-CN" sz="2400" dirty="0">
                <a:solidFill>
                  <a:srgbClr val="FF0000"/>
                </a:solidFill>
              </a:rPr>
              <a:t>Java RMI</a:t>
            </a:r>
            <a:r>
              <a:rPr lang="zh-CN" altLang="en-US" sz="2400" dirty="0">
                <a:solidFill>
                  <a:srgbClr val="FF0000"/>
                </a:solidFill>
              </a:rPr>
              <a:t>（</a:t>
            </a:r>
            <a:r>
              <a:rPr lang="en-US" altLang="zh-CN" sz="2400" dirty="0">
                <a:solidFill>
                  <a:srgbClr val="FF0000"/>
                </a:solidFill>
              </a:rPr>
              <a:t>Remote Method Invocation</a:t>
            </a:r>
            <a:r>
              <a:rPr lang="zh-CN" altLang="en-US" sz="2400" dirty="0"/>
              <a:t>）是一种用于远程过程调用的应用程序编程接口，是纯</a:t>
            </a:r>
            <a:r>
              <a:rPr lang="en-US" altLang="zh-CN" sz="2400" dirty="0"/>
              <a:t>Java</a:t>
            </a:r>
            <a:r>
              <a:rPr lang="zh-CN" altLang="en-US" sz="2400" dirty="0"/>
              <a:t>的网络分布式应用系统的核心解决方案之一。它</a:t>
            </a:r>
            <a:r>
              <a:rPr lang="zh-CN" altLang="en-US" sz="2400" dirty="0">
                <a:solidFill>
                  <a:srgbClr val="FF0000"/>
                </a:solidFill>
              </a:rPr>
              <a:t>可以被看作是</a:t>
            </a:r>
            <a:r>
              <a:rPr lang="en-US" altLang="zh-CN" sz="2400" dirty="0">
                <a:solidFill>
                  <a:srgbClr val="FF0000"/>
                </a:solidFill>
              </a:rPr>
              <a:t>RPC</a:t>
            </a:r>
            <a:r>
              <a:rPr lang="zh-CN" altLang="en-US" sz="2400" dirty="0">
                <a:solidFill>
                  <a:srgbClr val="FF0000"/>
                </a:solidFill>
              </a:rPr>
              <a:t>的</a:t>
            </a:r>
            <a:r>
              <a:rPr lang="en-US" altLang="zh-CN" sz="2400" dirty="0">
                <a:solidFill>
                  <a:srgbClr val="FF0000"/>
                </a:solidFill>
              </a:rPr>
              <a:t>Java</a:t>
            </a:r>
            <a:r>
              <a:rPr lang="zh-CN" altLang="en-US" sz="2400" dirty="0">
                <a:solidFill>
                  <a:srgbClr val="FF0000"/>
                </a:solidFill>
              </a:rPr>
              <a:t>版本。</a:t>
            </a:r>
            <a:endParaRPr lang="en-US" altLang="zh-CN" sz="2400" dirty="0">
              <a:solidFill>
                <a:srgbClr val="FF0000"/>
              </a:solidFill>
            </a:endParaRPr>
          </a:p>
        </p:txBody>
      </p:sp>
      <p:sp>
        <p:nvSpPr>
          <p:cNvPr id="4" name="灯片编号占位符 3">
            <a:extLst>
              <a:ext uri="{FF2B5EF4-FFF2-40B4-BE49-F238E27FC236}">
                <a16:creationId xmlns:a16="http://schemas.microsoft.com/office/drawing/2014/main" id="{AC1ED182-15B2-47B7-B4B1-FE4BDEDF1ECE}"/>
              </a:ext>
            </a:extLst>
          </p:cNvPr>
          <p:cNvSpPr>
            <a:spLocks noGrp="1"/>
          </p:cNvSpPr>
          <p:nvPr>
            <p:ph type="sldNum" sz="quarter" idx="10"/>
          </p:nvPr>
        </p:nvSpPr>
        <p:spPr/>
        <p:txBody>
          <a:bodyPr/>
          <a:lstStyle/>
          <a:p>
            <a:pPr>
              <a:defRPr/>
            </a:pPr>
            <a:fld id="{688DD166-6A51-FB46-8061-6090DD3FD59C}" type="slidenum">
              <a:rPr lang="zh-CN" altLang="en-GB" smtClean="0"/>
              <a:pPr>
                <a:defRPr/>
              </a:pPr>
              <a:t>19</a:t>
            </a:fld>
            <a:endParaRPr lang="en-GB" altLang="zh-CN" dirty="0"/>
          </a:p>
        </p:txBody>
      </p:sp>
    </p:spTree>
    <p:extLst>
      <p:ext uri="{BB962C8B-B14F-4D97-AF65-F5344CB8AC3E}">
        <p14:creationId xmlns:p14="http://schemas.microsoft.com/office/powerpoint/2010/main" val="71470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AD708-97AE-40AD-92B5-A28580EA9220}"/>
              </a:ext>
            </a:extLst>
          </p:cNvPr>
          <p:cNvSpPr>
            <a:spLocks noGrp="1"/>
          </p:cNvSpPr>
          <p:nvPr>
            <p:ph type="title"/>
          </p:nvPr>
        </p:nvSpPr>
        <p:spPr/>
        <p:txBody>
          <a:bodyPr/>
          <a:lstStyle/>
          <a:p>
            <a:r>
              <a:rPr lang="zh-CN" altLang="en-US" dirty="0"/>
              <a:t>前言</a:t>
            </a:r>
          </a:p>
        </p:txBody>
      </p:sp>
      <p:sp>
        <p:nvSpPr>
          <p:cNvPr id="3" name="内容占位符 2">
            <a:extLst>
              <a:ext uri="{FF2B5EF4-FFF2-40B4-BE49-F238E27FC236}">
                <a16:creationId xmlns:a16="http://schemas.microsoft.com/office/drawing/2014/main" id="{9BD1AC31-0EA8-4770-B08C-0BC7D287FFFF}"/>
              </a:ext>
            </a:extLst>
          </p:cNvPr>
          <p:cNvSpPr>
            <a:spLocks noGrp="1"/>
          </p:cNvSpPr>
          <p:nvPr>
            <p:ph idx="1"/>
          </p:nvPr>
        </p:nvSpPr>
        <p:spPr>
          <a:xfrm>
            <a:off x="792866" y="1053108"/>
            <a:ext cx="8367712" cy="5576292"/>
          </a:xfrm>
        </p:spPr>
        <p:txBody>
          <a:bodyPr/>
          <a:lstStyle/>
          <a:p>
            <a:r>
              <a:rPr lang="zh-CN" altLang="en-US"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远程过程调用</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(Remote Procedure Call, RPC)</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是一个计算机通信协议，该协议允许运行于一台计算机的程序</a:t>
            </a:r>
            <a:r>
              <a:rPr lang="zh-CN" altLang="en-US" sz="24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调用存储于另一台计算机的子程序</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。程序员可以</a:t>
            </a:r>
            <a:r>
              <a:rPr lang="zh-CN" altLang="en-US" sz="24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像调用本地程序一样</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，无需额外地为这个交互作用编程。</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由于存在各式各样的变换和细节差异，</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RPC</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派生出了各式远程过程通信协议。其中，</a:t>
            </a:r>
            <a:r>
              <a:rPr lang="en-US" altLang="zh-CN"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RMI(Remote Method Invocation)</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可以被看作</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SUN</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公司</a:t>
            </a:r>
            <a:r>
              <a:rPr lang="zh-CN" altLang="en-US" sz="24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对</a:t>
            </a:r>
            <a:r>
              <a:rPr lang="en-US" altLang="zh-CN" sz="24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4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的</a:t>
            </a:r>
            <a:r>
              <a:rPr lang="en-US" altLang="zh-CN" sz="24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4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版本的实现</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，它为编程人员提供了应用</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Java </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远程过程调用技术的程序接口。</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本章将详细介绍</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RPC</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RMI</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的原理及基本流程。</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DB9EF5BE-D41B-46D1-AD5E-2013FFBCCE5C}"/>
              </a:ext>
            </a:extLst>
          </p:cNvPr>
          <p:cNvSpPr>
            <a:spLocks noGrp="1"/>
          </p:cNvSpPr>
          <p:nvPr>
            <p:ph type="sldNum" sz="quarter" idx="10"/>
          </p:nvPr>
        </p:nvSpPr>
        <p:spPr/>
        <p:txBody>
          <a:bodyPr/>
          <a:lstStyle/>
          <a:p>
            <a:pPr>
              <a:defRPr/>
            </a:pPr>
            <a:fld id="{688DD166-6A51-FB46-8061-6090DD3FD59C}" type="slidenum">
              <a:rPr lang="zh-CN" altLang="en-GB" smtClean="0"/>
              <a:pPr>
                <a:defRPr/>
              </a:pPr>
              <a:t>2</a:t>
            </a:fld>
            <a:endParaRPr lang="en-GB" altLang="zh-CN"/>
          </a:p>
        </p:txBody>
      </p:sp>
    </p:spTree>
    <p:extLst>
      <p:ext uri="{BB962C8B-B14F-4D97-AF65-F5344CB8AC3E}">
        <p14:creationId xmlns:p14="http://schemas.microsoft.com/office/powerpoint/2010/main" val="865326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76DF-C4FB-4552-872C-C45357DC36CE}"/>
              </a:ext>
            </a:extLst>
          </p:cNvPr>
          <p:cNvSpPr>
            <a:spLocks noGrp="1"/>
          </p:cNvSpPr>
          <p:nvPr>
            <p:ph type="title"/>
          </p:nvPr>
        </p:nvSpPr>
        <p:spPr/>
        <p:txBody>
          <a:bodyPr/>
          <a:lstStyle/>
          <a:p>
            <a:r>
              <a:rPr lang="en-US" altLang="zh-CN" dirty="0"/>
              <a:t>RMI</a:t>
            </a:r>
            <a:r>
              <a:rPr lang="zh-CN" altLang="en-US" dirty="0"/>
              <a:t>简介</a:t>
            </a:r>
          </a:p>
        </p:txBody>
      </p:sp>
      <p:sp>
        <p:nvSpPr>
          <p:cNvPr id="3" name="内容占位符 2">
            <a:extLst>
              <a:ext uri="{FF2B5EF4-FFF2-40B4-BE49-F238E27FC236}">
                <a16:creationId xmlns:a16="http://schemas.microsoft.com/office/drawing/2014/main" id="{F8331482-B46E-4F3A-8C7D-5DD78F2FBF8F}"/>
              </a:ext>
            </a:extLst>
          </p:cNvPr>
          <p:cNvSpPr>
            <a:spLocks noGrp="1"/>
          </p:cNvSpPr>
          <p:nvPr>
            <p:ph idx="1"/>
          </p:nvPr>
        </p:nvSpPr>
        <p:spPr>
          <a:xfrm>
            <a:off x="586831" y="1052736"/>
            <a:ext cx="8367712" cy="5904656"/>
          </a:xfrm>
        </p:spPr>
        <p:txBody>
          <a:bodyPr/>
          <a:lstStyle/>
          <a:p>
            <a:r>
              <a:rPr lang="en-US" altLang="zh-CN" sz="2400" dirty="0">
                <a:solidFill>
                  <a:srgbClr val="FF0000"/>
                </a:solidFill>
              </a:rPr>
              <a:t>RPC</a:t>
            </a:r>
            <a:r>
              <a:rPr lang="zh-CN" altLang="en-US" sz="2400" u="sng" dirty="0">
                <a:solidFill>
                  <a:schemeClr val="bg1"/>
                </a:solidFill>
              </a:rPr>
              <a:t>提供了过程的分布能力</a:t>
            </a:r>
            <a:r>
              <a:rPr lang="zh-CN" altLang="en-US" sz="2400" dirty="0"/>
              <a:t>，但</a:t>
            </a:r>
            <a:r>
              <a:rPr lang="en-US" altLang="zh-CN" sz="2400" dirty="0"/>
              <a:t>RPC </a:t>
            </a:r>
            <a:r>
              <a:rPr lang="zh-CN" altLang="en-US" sz="2400" dirty="0"/>
              <a:t>并不能很好地应用于分布式对象系统。</a:t>
            </a:r>
            <a:endParaRPr lang="en-US" altLang="zh-CN" sz="2400" dirty="0"/>
          </a:p>
          <a:p>
            <a:endParaRPr lang="en-US" altLang="zh-CN" sz="2400" dirty="0"/>
          </a:p>
          <a:p>
            <a:r>
              <a:rPr lang="en-US" altLang="zh-CN" sz="2400" dirty="0">
                <a:solidFill>
                  <a:srgbClr val="FF0000"/>
                </a:solidFill>
              </a:rPr>
              <a:t>RMI</a:t>
            </a:r>
            <a:r>
              <a:rPr lang="en-US" altLang="zh-CN" sz="2400" dirty="0"/>
              <a:t> </a:t>
            </a:r>
            <a:r>
              <a:rPr lang="zh-CN" altLang="en-US" sz="2400" dirty="0"/>
              <a:t>则在 </a:t>
            </a:r>
            <a:r>
              <a:rPr lang="en-US" altLang="zh-CN" sz="2400" dirty="0"/>
              <a:t>RPC </a:t>
            </a:r>
            <a:r>
              <a:rPr lang="zh-CN" altLang="en-US" sz="2400" dirty="0"/>
              <a:t>的基础上向前又迈进了一步，提供分布式对象间的通讯，</a:t>
            </a:r>
            <a:r>
              <a:rPr lang="zh-CN" altLang="en-US" sz="2400" u="sng" dirty="0">
                <a:solidFill>
                  <a:schemeClr val="bg1"/>
                </a:solidFill>
              </a:rPr>
              <a:t>支持远程对象之间的无缝远程调用</a:t>
            </a:r>
            <a:r>
              <a:rPr lang="zh-CN" altLang="en-US" sz="2400" dirty="0"/>
              <a:t>。</a:t>
            </a:r>
            <a:endParaRPr lang="en-US" altLang="zh-CN" sz="2400" dirty="0"/>
          </a:p>
          <a:p>
            <a:endParaRPr lang="en-US" altLang="zh-CN" sz="2400" dirty="0"/>
          </a:p>
          <a:p>
            <a:r>
              <a:rPr lang="zh-CN" altLang="en-US" sz="2400" dirty="0"/>
              <a:t>在</a:t>
            </a:r>
            <a:r>
              <a:rPr lang="en-US" altLang="zh-CN" sz="2400" dirty="0"/>
              <a:t>RMI</a:t>
            </a:r>
            <a:r>
              <a:rPr lang="zh-CN" altLang="en-US" sz="2400" dirty="0"/>
              <a:t>规范中列出了</a:t>
            </a:r>
            <a:r>
              <a:rPr lang="en-US" altLang="zh-CN" sz="2400" dirty="0"/>
              <a:t>RMI</a:t>
            </a:r>
            <a:r>
              <a:rPr lang="zh-CN" altLang="en-US" sz="2400" dirty="0"/>
              <a:t>系统的目标</a:t>
            </a:r>
            <a:r>
              <a:rPr lang="zh-CN" altLang="en-US" sz="2000" dirty="0"/>
              <a:t>：</a:t>
            </a:r>
            <a:endParaRPr lang="en-US" altLang="zh-CN" sz="2000" dirty="0"/>
          </a:p>
          <a:p>
            <a:pPr lvl="1">
              <a:buFont typeface="Arial" panose="020B0604020202020204" pitchFamily="34" charset="0"/>
              <a:buChar char="•"/>
            </a:pPr>
            <a:r>
              <a:rPr lang="zh-CN" altLang="en-US" sz="2000" dirty="0"/>
              <a:t>支持对存在于不同 </a:t>
            </a:r>
            <a:r>
              <a:rPr lang="en-US" altLang="zh-CN" sz="2000" dirty="0"/>
              <a:t>Java </a:t>
            </a:r>
            <a:r>
              <a:rPr lang="zh-CN" altLang="en-US" sz="2000" dirty="0"/>
              <a:t>虚拟机上对象的无缝的远程调用；</a:t>
            </a:r>
            <a:endParaRPr lang="en-US" altLang="zh-CN" sz="2000" dirty="0"/>
          </a:p>
          <a:p>
            <a:pPr lvl="1">
              <a:buFont typeface="Arial" panose="020B0604020202020204" pitchFamily="34" charset="0"/>
              <a:buChar char="•"/>
            </a:pPr>
            <a:r>
              <a:rPr lang="zh-CN" altLang="en-US" sz="2000" dirty="0"/>
              <a:t>支持服务器对客户的回调；</a:t>
            </a:r>
            <a:endParaRPr lang="en-US" altLang="zh-CN" sz="2000" dirty="0"/>
          </a:p>
          <a:p>
            <a:pPr lvl="1">
              <a:buFont typeface="Arial" panose="020B0604020202020204" pitchFamily="34" charset="0"/>
              <a:buChar char="•"/>
            </a:pPr>
            <a:r>
              <a:rPr lang="zh-CN" altLang="en-US" sz="2000" dirty="0"/>
              <a:t>把分布式对象模型自然的集成到 </a:t>
            </a:r>
            <a:r>
              <a:rPr lang="en-US" altLang="zh-CN" sz="2000" dirty="0"/>
              <a:t>Java </a:t>
            </a:r>
            <a:r>
              <a:rPr lang="zh-CN" altLang="en-US" sz="2000" dirty="0"/>
              <a:t>语言；</a:t>
            </a:r>
            <a:endParaRPr lang="en-US" altLang="zh-CN" sz="2000" dirty="0"/>
          </a:p>
          <a:p>
            <a:pPr lvl="1">
              <a:buFont typeface="Arial" panose="020B0604020202020204" pitchFamily="34" charset="0"/>
              <a:buChar char="•"/>
            </a:pPr>
            <a:r>
              <a:rPr lang="zh-CN" altLang="en-US" sz="2000" dirty="0"/>
              <a:t>使编写可靠的分布式应用程序尽可能简单；</a:t>
            </a:r>
            <a:endParaRPr lang="en-US" altLang="zh-CN" sz="2000" dirty="0"/>
          </a:p>
          <a:p>
            <a:pPr lvl="1">
              <a:buFont typeface="Arial" panose="020B0604020202020204" pitchFamily="34" charset="0"/>
              <a:buChar char="•"/>
            </a:pPr>
            <a:r>
              <a:rPr lang="zh-CN" altLang="en-US" sz="2000" dirty="0"/>
              <a:t>保留 </a:t>
            </a:r>
            <a:r>
              <a:rPr lang="en-US" altLang="zh-CN" sz="2000" dirty="0"/>
              <a:t>Java </a:t>
            </a:r>
            <a:r>
              <a:rPr lang="zh-CN" altLang="en-US" sz="2000" dirty="0"/>
              <a:t>运行时环境提供的安全性。</a:t>
            </a:r>
            <a:endParaRPr lang="en-US" altLang="zh-CN" dirty="0"/>
          </a:p>
        </p:txBody>
      </p:sp>
      <p:sp>
        <p:nvSpPr>
          <p:cNvPr id="4" name="灯片编号占位符 3">
            <a:extLst>
              <a:ext uri="{FF2B5EF4-FFF2-40B4-BE49-F238E27FC236}">
                <a16:creationId xmlns:a16="http://schemas.microsoft.com/office/drawing/2014/main" id="{AC1ED182-15B2-47B7-B4B1-FE4BDEDF1ECE}"/>
              </a:ext>
            </a:extLst>
          </p:cNvPr>
          <p:cNvSpPr>
            <a:spLocks noGrp="1"/>
          </p:cNvSpPr>
          <p:nvPr>
            <p:ph type="sldNum" sz="quarter" idx="10"/>
          </p:nvPr>
        </p:nvSpPr>
        <p:spPr/>
        <p:txBody>
          <a:bodyPr/>
          <a:lstStyle/>
          <a:p>
            <a:pPr>
              <a:defRPr/>
            </a:pPr>
            <a:fld id="{688DD166-6A51-FB46-8061-6090DD3FD59C}" type="slidenum">
              <a:rPr lang="zh-CN" altLang="en-GB" smtClean="0"/>
              <a:pPr>
                <a:defRPr/>
              </a:pPr>
              <a:t>20</a:t>
            </a:fld>
            <a:endParaRPr lang="en-GB" altLang="zh-CN" dirty="0"/>
          </a:p>
        </p:txBody>
      </p:sp>
    </p:spTree>
    <p:extLst>
      <p:ext uri="{BB962C8B-B14F-4D97-AF65-F5344CB8AC3E}">
        <p14:creationId xmlns:p14="http://schemas.microsoft.com/office/powerpoint/2010/main" val="2641862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899592" y="1462864"/>
            <a:ext cx="4032448" cy="3932272"/>
          </a:xfrm>
        </p:spPr>
        <p:txBody>
          <a:bodyPr/>
          <a:lstStyle/>
          <a:p>
            <a:pPr>
              <a:lnSpc>
                <a:spcPct val="150000"/>
              </a:lnSpc>
              <a:buSzPct val="100000"/>
              <a:defRPr/>
            </a:pP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RPC</a:t>
            </a: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远程过程调用的概念和历史</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远程过程调用应用</a:t>
            </a:r>
          </a:p>
          <a:p>
            <a:pPr>
              <a:lnSpc>
                <a:spcPct val="150000"/>
              </a:lnSpc>
              <a:buSzPct val="100000"/>
              <a:buFont typeface="Wingdings" panose="05000000000000000000" pitchFamily="2" charset="2"/>
              <a:buChar char="Ø"/>
              <a:defRPr/>
            </a:pPr>
            <a:r>
              <a:rPr lang="en-US" altLang="zh-CN" sz="2400" b="1" dirty="0">
                <a:solidFill>
                  <a:srgbClr val="FF0000"/>
                </a:solidFill>
                <a:latin typeface="Calibri" panose="020F0502020204030204" pitchFamily="34" charset="0"/>
                <a:ea typeface="宋体" charset="0"/>
              </a:rPr>
              <a:t>Java</a:t>
            </a:r>
            <a:r>
              <a:rPr lang="zh-CN" altLang="en-US" sz="2400" b="1" dirty="0">
                <a:solidFill>
                  <a:srgbClr val="FF0000"/>
                </a:solidFill>
                <a:latin typeface="Calibri" panose="020F0502020204030204" pitchFamily="34" charset="0"/>
                <a:ea typeface="宋体" charset="0"/>
              </a:rPr>
              <a:t>远程过程调用</a:t>
            </a:r>
            <a:r>
              <a:rPr lang="en-US" altLang="zh-CN" sz="2400" b="1" dirty="0">
                <a:solidFill>
                  <a:srgbClr val="FF0000"/>
                </a:solidFill>
                <a:latin typeface="Calibri" panose="020F0502020204030204" pitchFamily="34" charset="0"/>
                <a:ea typeface="宋体" charset="0"/>
              </a:rPr>
              <a:t>RMI</a:t>
            </a: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简介</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RMI</a:t>
            </a:r>
            <a:r>
              <a:rPr lang="zh-CN" altLang="en-US" sz="2000" b="1" dirty="0">
                <a:solidFill>
                  <a:srgbClr val="FF0000"/>
                </a:solidFill>
                <a:latin typeface="Calibri" panose="020F0502020204030204" pitchFamily="34" charset="0"/>
                <a:ea typeface="宋体" charset="0"/>
              </a:rPr>
              <a:t>的原理</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编程案例</a:t>
            </a:r>
            <a:endParaRPr lang="en-US" altLang="zh-CN" sz="2000" b="1" dirty="0">
              <a:latin typeface="Calibri" panose="020F0502020204030204" pitchFamily="34" charset="0"/>
              <a:ea typeface="宋体" charset="0"/>
            </a:endParaRP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21</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5076056" y="1496255"/>
            <a:ext cx="4572000" cy="1516954"/>
          </a:xfrm>
          <a:prstGeom prst="rect">
            <a:avLst/>
          </a:prstGeom>
        </p:spPr>
        <p:txBody>
          <a:bodyPr>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RPC</a:t>
            </a:r>
            <a:r>
              <a:rPr lang="zh-CN" altLang="en-US" b="1" dirty="0">
                <a:solidFill>
                  <a:srgbClr val="000000"/>
                </a:solidFill>
                <a:latin typeface="Calibri" panose="020F0502020204030204" pitchFamily="34" charset="0"/>
                <a:ea typeface="宋体" charset="0"/>
              </a:rPr>
              <a:t>和</a:t>
            </a:r>
            <a:r>
              <a:rPr lang="en-US" altLang="zh-CN" b="1" dirty="0">
                <a:solidFill>
                  <a:srgbClr val="000000"/>
                </a:solidFill>
                <a:latin typeface="Calibri" panose="020F0502020204030204" pitchFamily="34" charset="0"/>
                <a:ea typeface="宋体" charset="0"/>
              </a:rPr>
              <a:t>RMI</a:t>
            </a:r>
            <a:r>
              <a:rPr lang="zh-CN" altLang="en-US" b="1" dirty="0">
                <a:solidFill>
                  <a:srgbClr val="000000"/>
                </a:solidFill>
                <a:latin typeface="Calibri" panose="020F0502020204030204" pitchFamily="34" charset="0"/>
                <a:ea typeface="宋体" charset="0"/>
              </a:rPr>
              <a:t>的比较</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RPC</a:t>
            </a:r>
            <a:r>
              <a:rPr lang="zh-CN" altLang="en-US" sz="2000" b="1" dirty="0">
                <a:solidFill>
                  <a:srgbClr val="000000"/>
                </a:solidFill>
                <a:latin typeface="Calibri" panose="020F0502020204030204" pitchFamily="34" charset="0"/>
                <a:ea typeface="宋体" charset="0"/>
              </a:rPr>
              <a:t>与</a:t>
            </a: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的区别</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的优点</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60597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的原理</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22</a:t>
            </a:fld>
            <a:endParaRPr lang="en-GB" altLang="zh-CN" dirty="0"/>
          </a:p>
        </p:txBody>
      </p:sp>
      <p:sp>
        <p:nvSpPr>
          <p:cNvPr id="9" name="文本框 8">
            <a:extLst>
              <a:ext uri="{FF2B5EF4-FFF2-40B4-BE49-F238E27FC236}">
                <a16:creationId xmlns:a16="http://schemas.microsoft.com/office/drawing/2014/main" id="{42D702D6-9799-4286-B0B4-ACC5DB505634}"/>
              </a:ext>
            </a:extLst>
          </p:cNvPr>
          <p:cNvSpPr txBox="1"/>
          <p:nvPr/>
        </p:nvSpPr>
        <p:spPr>
          <a:xfrm>
            <a:off x="755576" y="1196752"/>
            <a:ext cx="8066609" cy="5336846"/>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RMI</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极大地</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依赖于接口</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。在需要创建一个远程对象的时候，程序员通过传递一个接口</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来隐藏底层的实现细节</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程序员只需关心如何通过自己的接口句柄发送消息</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 </a:t>
            </a:r>
            <a:endPar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endPar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支持两个类实现一个相同的</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远程服务接口</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一个类实现行为并运行在服务器上，另一个类作为一个远程服务的代理运行在客户机上。</a:t>
            </a:r>
            <a:endParaRPr lang="en-US" altLang="zh-CN" u="sng" dirty="0">
              <a:solidFill>
                <a:schemeClr val="bg1"/>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endPar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客户程序发出关于</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代理对象</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的调用方法，</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将调用请求发送到远程</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虚拟机上的实现方法。实现方法执行后，将结果发送给代理，再通过代理将结果返回给调用者。</a:t>
            </a:r>
          </a:p>
          <a:p>
            <a:pPr marL="342900" indent="-342900">
              <a:buClr>
                <a:schemeClr val="accent6"/>
              </a:buClr>
              <a:buFont typeface="Wingdings" panose="05000000000000000000" pitchFamily="2" charset="2"/>
              <a:buChar char="Ø"/>
            </a:pPr>
            <a:endPar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8907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体系</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23</a:t>
            </a:fld>
            <a:endParaRPr lang="en-GB" altLang="zh-CN"/>
          </a:p>
        </p:txBody>
      </p:sp>
      <p:pic>
        <p:nvPicPr>
          <p:cNvPr id="7" name="图片 6">
            <a:extLst>
              <a:ext uri="{FF2B5EF4-FFF2-40B4-BE49-F238E27FC236}">
                <a16:creationId xmlns:a16="http://schemas.microsoft.com/office/drawing/2014/main" id="{561A6426-8CC2-4567-87D8-19D1593ABCBE}"/>
              </a:ext>
            </a:extLst>
          </p:cNvPr>
          <p:cNvPicPr>
            <a:picLocks noChangeAspect="1"/>
          </p:cNvPicPr>
          <p:nvPr/>
        </p:nvPicPr>
        <p:blipFill>
          <a:blip r:embed="rId2"/>
          <a:stretch>
            <a:fillRect/>
          </a:stretch>
        </p:blipFill>
        <p:spPr>
          <a:xfrm>
            <a:off x="1907704" y="1124744"/>
            <a:ext cx="5616624" cy="3806983"/>
          </a:xfrm>
          <a:prstGeom prst="rect">
            <a:avLst/>
          </a:prstGeom>
        </p:spPr>
      </p:pic>
      <p:sp>
        <p:nvSpPr>
          <p:cNvPr id="8" name="文本框 7">
            <a:extLst>
              <a:ext uri="{FF2B5EF4-FFF2-40B4-BE49-F238E27FC236}">
                <a16:creationId xmlns:a16="http://schemas.microsoft.com/office/drawing/2014/main" id="{4EDF2184-B1D3-4136-B3F3-E015C6272544}"/>
              </a:ext>
            </a:extLst>
          </p:cNvPr>
          <p:cNvSpPr txBox="1"/>
          <p:nvPr/>
        </p:nvSpPr>
        <p:spPr>
          <a:xfrm>
            <a:off x="3995936" y="4869160"/>
            <a:ext cx="1718740" cy="369332"/>
          </a:xfrm>
          <a:prstGeom prst="rect">
            <a:avLst/>
          </a:prstGeom>
          <a:noFill/>
        </p:spPr>
        <p:txBody>
          <a:bodyPr wrap="none" rtlCol="0">
            <a:spAutoFit/>
          </a:bodyPr>
          <a:lstStyle/>
          <a:p>
            <a:r>
              <a:rPr lang="en-US" altLang="zh-CN"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系统结构图</a:t>
            </a:r>
          </a:p>
        </p:txBody>
      </p:sp>
      <p:sp>
        <p:nvSpPr>
          <p:cNvPr id="9" name="文本框 8">
            <a:extLst>
              <a:ext uri="{FF2B5EF4-FFF2-40B4-BE49-F238E27FC236}">
                <a16:creationId xmlns:a16="http://schemas.microsoft.com/office/drawing/2014/main" id="{42D702D6-9799-4286-B0B4-ACC5DB505634}"/>
              </a:ext>
            </a:extLst>
          </p:cNvPr>
          <p:cNvSpPr txBox="1"/>
          <p:nvPr/>
        </p:nvSpPr>
        <p:spPr>
          <a:xfrm>
            <a:off x="1475656" y="5317757"/>
            <a:ext cx="7093296" cy="830997"/>
          </a:xfrm>
          <a:prstGeom prst="rect">
            <a:avLst/>
          </a:prstGeom>
          <a:noFill/>
        </p:spPr>
        <p:txBody>
          <a:bodyPr wrap="square" rtlCol="0">
            <a:spAutoFit/>
          </a:bodyPr>
          <a:lstStyle/>
          <a:p>
            <a:pPr marL="342900" indent="-342900">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为了实现位置透明性，</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 </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引入了两种特殊类型的对象：</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存根</a:t>
            </a:r>
            <a:r>
              <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(stub)</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框架</a:t>
            </a:r>
            <a:r>
              <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(skeleton)</a:t>
            </a:r>
            <a:endPar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530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体系</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24</a:t>
            </a:fld>
            <a:endParaRPr lang="en-GB" altLang="zh-CN" dirty="0"/>
          </a:p>
        </p:txBody>
      </p:sp>
      <p:sp>
        <p:nvSpPr>
          <p:cNvPr id="3" name="矩形 2">
            <a:extLst>
              <a:ext uri="{FF2B5EF4-FFF2-40B4-BE49-F238E27FC236}">
                <a16:creationId xmlns:a16="http://schemas.microsoft.com/office/drawing/2014/main" id="{9D91527A-B8FA-4F3F-AA17-73421BE12C5F}"/>
              </a:ext>
            </a:extLst>
          </p:cNvPr>
          <p:cNvSpPr/>
          <p:nvPr/>
        </p:nvSpPr>
        <p:spPr>
          <a:xfrm>
            <a:off x="810569" y="1162318"/>
            <a:ext cx="8155632" cy="4784451"/>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en-US" dirty="0">
                <a:solidFill>
                  <a:srgbClr val="FF0000"/>
                </a:solidFill>
              </a:rPr>
              <a:t>存根</a:t>
            </a:r>
            <a:endParaRPr lang="en-US" altLang="zh-CN" dirty="0">
              <a:solidFill>
                <a:srgbClr val="FF0000"/>
              </a:solidFill>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rPr>
              <a:t>是</a:t>
            </a:r>
            <a:r>
              <a:rPr lang="zh-CN" altLang="en-US" sz="2000" u="sng" dirty="0">
                <a:solidFill>
                  <a:schemeClr val="bg1"/>
                </a:solidFill>
              </a:rPr>
              <a:t>代表远程对象的客户机端对象</a:t>
            </a:r>
            <a:r>
              <a:rPr lang="zh-CN" altLang="en-US" sz="2000" dirty="0">
                <a:solidFill>
                  <a:srgbClr val="000000"/>
                </a:solidFill>
              </a:rPr>
              <a:t>，具有和远程对象相同的接口或方法列表。当客户机调用存根方法时，存根通过 </a:t>
            </a:r>
            <a:r>
              <a:rPr lang="en-US" altLang="zh-CN" sz="2000" dirty="0">
                <a:solidFill>
                  <a:srgbClr val="000000"/>
                </a:solidFill>
              </a:rPr>
              <a:t>RMI </a:t>
            </a:r>
            <a:r>
              <a:rPr lang="zh-CN" altLang="en-US" sz="2000" dirty="0">
                <a:solidFill>
                  <a:srgbClr val="000000"/>
                </a:solidFill>
              </a:rPr>
              <a:t>基础结构将</a:t>
            </a:r>
            <a:r>
              <a:rPr lang="zh-CN" altLang="en-US" sz="2000" u="sng" dirty="0">
                <a:solidFill>
                  <a:schemeClr val="bg1"/>
                </a:solidFill>
              </a:rPr>
              <a:t>请求转发</a:t>
            </a:r>
            <a:r>
              <a:rPr lang="zh-CN" altLang="en-US" sz="2000" dirty="0">
                <a:solidFill>
                  <a:srgbClr val="000000"/>
                </a:solidFill>
              </a:rPr>
              <a:t>到远程对象，实际上由远程对象执行请求；</a:t>
            </a:r>
            <a:endParaRPr lang="en-US" altLang="zh-CN" sz="2000" dirty="0">
              <a:solidFill>
                <a:srgbClr val="000000"/>
              </a:solidFill>
            </a:endParaRPr>
          </a:p>
          <a:p>
            <a:pPr marL="342900" indent="-342900">
              <a:lnSpc>
                <a:spcPct val="120000"/>
              </a:lnSpc>
              <a:buClr>
                <a:schemeClr val="accent6"/>
              </a:buClr>
              <a:buFont typeface="Wingdings" panose="05000000000000000000" pitchFamily="2" charset="2"/>
              <a:buChar char="Ø"/>
            </a:pPr>
            <a:r>
              <a:rPr lang="zh-CN" altLang="en-US" dirty="0">
                <a:solidFill>
                  <a:srgbClr val="FF0000"/>
                </a:solidFill>
              </a:rPr>
              <a:t>框架</a:t>
            </a:r>
            <a:endParaRPr lang="en-US" altLang="zh-CN" dirty="0">
              <a:solidFill>
                <a:srgbClr val="FF0000"/>
              </a:solidFill>
            </a:endParaRPr>
          </a:p>
          <a:p>
            <a:pPr marL="800100" lvl="1" indent="-342900">
              <a:lnSpc>
                <a:spcPct val="120000"/>
              </a:lnSpc>
              <a:buClr>
                <a:schemeClr val="accent6"/>
              </a:buClr>
              <a:buFont typeface="Arial" panose="020B0604020202020204" pitchFamily="34" charset="0"/>
              <a:buChar char="•"/>
            </a:pPr>
            <a:r>
              <a:rPr lang="zh-CN" altLang="en-US" sz="2000" u="sng" dirty="0">
                <a:solidFill>
                  <a:schemeClr val="bg1"/>
                </a:solidFill>
              </a:rPr>
              <a:t>处理“远方”的所有细节</a:t>
            </a:r>
            <a:r>
              <a:rPr lang="zh-CN" altLang="en-US" sz="2000" dirty="0">
                <a:solidFill>
                  <a:srgbClr val="000000"/>
                </a:solidFill>
              </a:rPr>
              <a:t>，框架将远程对象从 </a:t>
            </a:r>
            <a:r>
              <a:rPr lang="en-US" altLang="zh-CN" sz="2000" dirty="0">
                <a:solidFill>
                  <a:srgbClr val="000000"/>
                </a:solidFill>
              </a:rPr>
              <a:t>RMI </a:t>
            </a:r>
            <a:r>
              <a:rPr lang="zh-CN" altLang="en-US" sz="2000" dirty="0">
                <a:solidFill>
                  <a:srgbClr val="000000"/>
                </a:solidFill>
              </a:rPr>
              <a:t>基础结构分离开来。在远程方法请求期间，</a:t>
            </a:r>
            <a:r>
              <a:rPr lang="en-US" altLang="zh-CN" sz="2000" dirty="0">
                <a:solidFill>
                  <a:srgbClr val="000000"/>
                </a:solidFill>
              </a:rPr>
              <a:t>RMI</a:t>
            </a:r>
            <a:r>
              <a:rPr lang="zh-CN" altLang="en-US" sz="2000" dirty="0">
                <a:solidFill>
                  <a:srgbClr val="000000"/>
                </a:solidFill>
              </a:rPr>
              <a:t>基础结构自动调用框架对象</a:t>
            </a:r>
            <a:endParaRPr lang="en-US" altLang="zh-CN" sz="2000" dirty="0">
              <a:solidFill>
                <a:srgbClr val="000000"/>
              </a:solidFill>
            </a:endParaRPr>
          </a:p>
          <a:p>
            <a:pPr marL="342900" indent="-342900">
              <a:lnSpc>
                <a:spcPct val="120000"/>
              </a:lnSpc>
              <a:buClr>
                <a:schemeClr val="accent6"/>
              </a:buClr>
              <a:buFont typeface="Wingdings" panose="05000000000000000000" pitchFamily="2" charset="2"/>
              <a:buChar char="Ø"/>
            </a:pPr>
            <a:r>
              <a:rPr lang="zh-CN" altLang="en-US" dirty="0">
                <a:solidFill>
                  <a:srgbClr val="FF0000"/>
                </a:solidFill>
              </a:rPr>
              <a:t>远程引用层</a:t>
            </a:r>
            <a:endParaRPr lang="en-US" altLang="zh-CN" dirty="0">
              <a:solidFill>
                <a:srgbClr val="FF0000"/>
              </a:solidFill>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rPr>
              <a:t>处理语义、</a:t>
            </a:r>
            <a:r>
              <a:rPr lang="zh-CN" altLang="en-US" sz="2000" u="sng" dirty="0">
                <a:solidFill>
                  <a:schemeClr val="bg1"/>
                </a:solidFill>
              </a:rPr>
              <a:t>管理</a:t>
            </a:r>
            <a:r>
              <a:rPr lang="zh-CN" altLang="en-US" sz="2000" dirty="0">
                <a:solidFill>
                  <a:srgbClr val="000000"/>
                </a:solidFill>
              </a:rPr>
              <a:t>单一或多重对象的</a:t>
            </a:r>
            <a:r>
              <a:rPr lang="zh-CN" altLang="en-US" sz="2000" u="sng" dirty="0">
                <a:solidFill>
                  <a:schemeClr val="bg1"/>
                </a:solidFill>
              </a:rPr>
              <a:t>通信</a:t>
            </a:r>
            <a:r>
              <a:rPr lang="zh-CN" altLang="en-US" sz="2000" dirty="0">
                <a:solidFill>
                  <a:srgbClr val="000000"/>
                </a:solidFill>
              </a:rPr>
              <a:t>，决定调用是应发往一个服务器还是多个。</a:t>
            </a:r>
            <a:endParaRPr lang="en-US" altLang="zh-CN" sz="2000" dirty="0">
              <a:solidFill>
                <a:srgbClr val="000000"/>
              </a:solidFill>
            </a:endParaRPr>
          </a:p>
          <a:p>
            <a:pPr marL="342900" indent="-342900">
              <a:lnSpc>
                <a:spcPct val="120000"/>
              </a:lnSpc>
              <a:buClr>
                <a:schemeClr val="accent6"/>
              </a:buClr>
              <a:buFont typeface="Wingdings" panose="05000000000000000000" pitchFamily="2" charset="2"/>
              <a:buChar char="Ø"/>
            </a:pPr>
            <a:r>
              <a:rPr lang="zh-CN" altLang="en-US" dirty="0">
                <a:solidFill>
                  <a:srgbClr val="FF0000"/>
                </a:solidFill>
              </a:rPr>
              <a:t>传输层</a:t>
            </a:r>
            <a:endParaRPr lang="en-US" altLang="zh-CN" dirty="0">
              <a:solidFill>
                <a:srgbClr val="FF0000"/>
              </a:solidFill>
            </a:endParaRPr>
          </a:p>
          <a:p>
            <a:pPr marL="800100" lvl="1" indent="-342900">
              <a:lnSpc>
                <a:spcPct val="120000"/>
              </a:lnSpc>
              <a:buClr>
                <a:schemeClr val="accent6"/>
              </a:buClr>
              <a:buFont typeface="Arial" panose="020B0604020202020204" pitchFamily="34" charset="0"/>
              <a:buChar char="•"/>
            </a:pPr>
            <a:r>
              <a:rPr lang="zh-CN" altLang="en-US" sz="2000" u="sng" dirty="0">
                <a:solidFill>
                  <a:schemeClr val="bg1"/>
                </a:solidFill>
              </a:rPr>
              <a:t>管理实际的连接</a:t>
            </a:r>
            <a:r>
              <a:rPr lang="zh-CN" altLang="en-US" sz="2000" dirty="0">
                <a:solidFill>
                  <a:srgbClr val="000000"/>
                </a:solidFill>
              </a:rPr>
              <a:t>，并且追踪可以接受方法调用的远程对象。</a:t>
            </a:r>
            <a:endParaRPr lang="en-US" altLang="zh-CN" sz="2000" dirty="0">
              <a:solidFill>
                <a:srgbClr val="000000"/>
              </a:solidFill>
            </a:endParaRPr>
          </a:p>
        </p:txBody>
      </p:sp>
    </p:spTree>
    <p:extLst>
      <p:ext uri="{BB962C8B-B14F-4D97-AF65-F5344CB8AC3E}">
        <p14:creationId xmlns:p14="http://schemas.microsoft.com/office/powerpoint/2010/main" val="3724281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899592" y="1462864"/>
            <a:ext cx="4032448" cy="3932272"/>
          </a:xfrm>
        </p:spPr>
        <p:txBody>
          <a:bodyPr/>
          <a:lstStyle/>
          <a:p>
            <a:pPr>
              <a:lnSpc>
                <a:spcPct val="150000"/>
              </a:lnSpc>
              <a:buSzPct val="100000"/>
              <a:defRPr/>
            </a:pP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RPC</a:t>
            </a: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远程过程调用的概念和历史</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远程过程调用应用</a:t>
            </a:r>
          </a:p>
          <a:p>
            <a:pPr>
              <a:lnSpc>
                <a:spcPct val="150000"/>
              </a:lnSpc>
              <a:buSzPct val="100000"/>
              <a:buFont typeface="Wingdings" panose="05000000000000000000" pitchFamily="2" charset="2"/>
              <a:buChar char="Ø"/>
              <a:defRPr/>
            </a:pPr>
            <a:r>
              <a:rPr lang="en-US" altLang="zh-CN" sz="2400" b="1" dirty="0">
                <a:solidFill>
                  <a:srgbClr val="FF0000"/>
                </a:solidFill>
                <a:latin typeface="Calibri" panose="020F0502020204030204" pitchFamily="34" charset="0"/>
                <a:ea typeface="宋体" charset="0"/>
              </a:rPr>
              <a:t>Java</a:t>
            </a:r>
            <a:r>
              <a:rPr lang="zh-CN" altLang="en-US" sz="2400" b="1" dirty="0">
                <a:solidFill>
                  <a:srgbClr val="FF0000"/>
                </a:solidFill>
                <a:latin typeface="Calibri" panose="020F0502020204030204" pitchFamily="34" charset="0"/>
                <a:ea typeface="宋体" charset="0"/>
              </a:rPr>
              <a:t>远程过程调用</a:t>
            </a:r>
            <a:r>
              <a:rPr lang="en-US" altLang="zh-CN" sz="2400" b="1" dirty="0">
                <a:solidFill>
                  <a:srgbClr val="FF0000"/>
                </a:solidFill>
                <a:latin typeface="Calibri" panose="020F0502020204030204" pitchFamily="34" charset="0"/>
                <a:ea typeface="宋体" charset="0"/>
              </a:rPr>
              <a:t>RMI</a:t>
            </a: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简介</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的原理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RMI</a:t>
            </a:r>
            <a:r>
              <a:rPr lang="zh-CN" altLang="en-US" sz="2000" b="1" dirty="0">
                <a:solidFill>
                  <a:srgbClr val="FF0000"/>
                </a:solidFill>
                <a:latin typeface="Calibri" panose="020F0502020204030204" pitchFamily="34" charset="0"/>
                <a:ea typeface="宋体" charset="0"/>
              </a:rPr>
              <a:t>编程案例</a:t>
            </a:r>
            <a:endParaRPr lang="en-US" altLang="zh-CN" sz="2000" b="1" dirty="0">
              <a:solidFill>
                <a:srgbClr val="FF0000"/>
              </a:solidFill>
              <a:latin typeface="Calibri" panose="020F0502020204030204" pitchFamily="34" charset="0"/>
              <a:ea typeface="宋体" charset="0"/>
            </a:endParaRP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25</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5076056" y="1496255"/>
            <a:ext cx="4572000" cy="1516954"/>
          </a:xfrm>
          <a:prstGeom prst="rect">
            <a:avLst/>
          </a:prstGeom>
        </p:spPr>
        <p:txBody>
          <a:bodyPr>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RPC</a:t>
            </a:r>
            <a:r>
              <a:rPr lang="zh-CN" altLang="en-US" b="1" dirty="0">
                <a:solidFill>
                  <a:srgbClr val="000000"/>
                </a:solidFill>
                <a:latin typeface="Calibri" panose="020F0502020204030204" pitchFamily="34" charset="0"/>
                <a:ea typeface="宋体" charset="0"/>
              </a:rPr>
              <a:t>和</a:t>
            </a:r>
            <a:r>
              <a:rPr lang="en-US" altLang="zh-CN" b="1" dirty="0">
                <a:solidFill>
                  <a:srgbClr val="000000"/>
                </a:solidFill>
                <a:latin typeface="Calibri" panose="020F0502020204030204" pitchFamily="34" charset="0"/>
                <a:ea typeface="宋体" charset="0"/>
              </a:rPr>
              <a:t>RMI</a:t>
            </a:r>
            <a:r>
              <a:rPr lang="zh-CN" altLang="en-US" b="1" dirty="0">
                <a:solidFill>
                  <a:srgbClr val="000000"/>
                </a:solidFill>
                <a:latin typeface="Calibri" panose="020F0502020204030204" pitchFamily="34" charset="0"/>
                <a:ea typeface="宋体" charset="0"/>
              </a:rPr>
              <a:t>的比较</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RPC</a:t>
            </a:r>
            <a:r>
              <a:rPr lang="zh-CN" altLang="en-US" sz="2000" b="1" dirty="0">
                <a:solidFill>
                  <a:srgbClr val="000000"/>
                </a:solidFill>
                <a:latin typeface="Calibri" panose="020F0502020204030204" pitchFamily="34" charset="0"/>
                <a:ea typeface="宋体" charset="0"/>
              </a:rPr>
              <a:t>与</a:t>
            </a: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的区别</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的优点</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3753458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编程流程</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809204" y="1196752"/>
            <a:ext cx="8334796" cy="6024104"/>
          </a:xfrm>
        </p:spPr>
        <p:txBody>
          <a:bodyPr/>
          <a:lstStyle/>
          <a:p>
            <a:r>
              <a:rPr lang="en-US" altLang="zh-CN" sz="2400" dirty="0"/>
              <a:t>Java RMI</a:t>
            </a:r>
            <a:r>
              <a:rPr lang="zh-CN" altLang="en-US" sz="2400" dirty="0"/>
              <a:t>扩展了</a:t>
            </a:r>
            <a:r>
              <a:rPr lang="en-US" altLang="zh-CN" sz="2400" dirty="0"/>
              <a:t>Java</a:t>
            </a:r>
            <a:r>
              <a:rPr lang="zh-CN" altLang="en-US" sz="2400" dirty="0"/>
              <a:t>的对象模型，为分布式对象提供了支持。在</a:t>
            </a:r>
            <a:r>
              <a:rPr lang="en-US" altLang="zh-CN" sz="2400" dirty="0"/>
              <a:t>RMI</a:t>
            </a:r>
            <a:r>
              <a:rPr lang="zh-CN" altLang="en-US" sz="2400" dirty="0"/>
              <a:t>中远程</a:t>
            </a:r>
            <a:r>
              <a:rPr lang="zh-CN" altLang="en-US" sz="2400" dirty="0">
                <a:solidFill>
                  <a:srgbClr val="FF0000"/>
                </a:solidFill>
              </a:rPr>
              <a:t>调用的对象</a:t>
            </a:r>
            <a:r>
              <a:rPr lang="zh-CN" altLang="en-US" sz="2400" dirty="0"/>
              <a:t>知道它的目标对象是远程的，因此它</a:t>
            </a:r>
            <a:r>
              <a:rPr lang="zh-CN" altLang="en-US" sz="2400" u="sng" dirty="0">
                <a:solidFill>
                  <a:schemeClr val="bg1"/>
                </a:solidFill>
              </a:rPr>
              <a:t>必须处理</a:t>
            </a:r>
            <a:r>
              <a:rPr lang="en-US" altLang="zh-CN" sz="2400" u="sng" dirty="0" err="1">
                <a:solidFill>
                  <a:schemeClr val="bg1"/>
                </a:solidFill>
              </a:rPr>
              <a:t>RemoteException</a:t>
            </a:r>
            <a:r>
              <a:rPr lang="zh-CN" altLang="en-US" sz="2400" dirty="0"/>
              <a:t>；远程对象的</a:t>
            </a:r>
            <a:r>
              <a:rPr lang="zh-CN" altLang="en-US" sz="2400" dirty="0">
                <a:solidFill>
                  <a:srgbClr val="FF0000"/>
                </a:solidFill>
              </a:rPr>
              <a:t>实现者</a:t>
            </a:r>
            <a:r>
              <a:rPr lang="zh-CN" altLang="en-US" sz="2400" dirty="0"/>
              <a:t>也知道它是远程的，因此</a:t>
            </a:r>
            <a:r>
              <a:rPr lang="zh-CN" altLang="en-US" sz="2400" u="sng" dirty="0">
                <a:solidFill>
                  <a:schemeClr val="bg1"/>
                </a:solidFill>
              </a:rPr>
              <a:t>必须实现</a:t>
            </a:r>
            <a:r>
              <a:rPr lang="en-US" altLang="zh-CN" sz="2400" u="sng" dirty="0">
                <a:solidFill>
                  <a:schemeClr val="bg1"/>
                </a:solidFill>
              </a:rPr>
              <a:t>Remote</a:t>
            </a:r>
            <a:r>
              <a:rPr lang="zh-CN" altLang="en-US" sz="2400" u="sng" dirty="0">
                <a:solidFill>
                  <a:schemeClr val="bg1"/>
                </a:solidFill>
              </a:rPr>
              <a:t>接口</a:t>
            </a:r>
            <a:r>
              <a:rPr lang="zh-CN" altLang="en-US" sz="2400" dirty="0"/>
              <a:t>。</a:t>
            </a:r>
            <a:endParaRPr lang="en-US" altLang="zh-CN" sz="2400" dirty="0"/>
          </a:p>
          <a:p>
            <a:endParaRPr lang="en-US" altLang="zh-CN" sz="2400" dirty="0"/>
          </a:p>
          <a:p>
            <a:r>
              <a:rPr lang="en-US" altLang="zh-CN" sz="2400" dirty="0"/>
              <a:t>RMI</a:t>
            </a:r>
            <a:r>
              <a:rPr lang="zh-CN" altLang="en-US" sz="2400" dirty="0"/>
              <a:t>编程的步骤大致如下：</a:t>
            </a:r>
            <a:endParaRPr lang="en-US" altLang="zh-CN" sz="2400" dirty="0"/>
          </a:p>
          <a:p>
            <a:pPr marL="857250" lvl="1" indent="-457200">
              <a:buFont typeface="+mj-lt"/>
              <a:buAutoNum type="arabicPeriod"/>
            </a:pPr>
            <a:r>
              <a:rPr lang="zh-CN" altLang="zh-CN" sz="2000" dirty="0"/>
              <a:t>生成一个远程接口；</a:t>
            </a:r>
            <a:endParaRPr lang="en-US" altLang="zh-CN" sz="2000" dirty="0"/>
          </a:p>
          <a:p>
            <a:pPr marL="857250" lvl="1" indent="-457200">
              <a:buFont typeface="+mj-lt"/>
              <a:buAutoNum type="arabicPeriod"/>
            </a:pPr>
            <a:r>
              <a:rPr lang="zh-CN" altLang="zh-CN" sz="2000" dirty="0"/>
              <a:t>实现远程对象（服务器端程序）；</a:t>
            </a:r>
            <a:endParaRPr lang="en-US" altLang="zh-CN" sz="2000" dirty="0"/>
          </a:p>
          <a:p>
            <a:pPr marL="857250" lvl="1" indent="-457200">
              <a:buFont typeface="+mj-lt"/>
              <a:buAutoNum type="arabicPeriod"/>
            </a:pPr>
            <a:r>
              <a:rPr lang="zh-CN" altLang="zh-CN" sz="2000" dirty="0"/>
              <a:t>生成存根和框架程序（服务器端程序）；</a:t>
            </a:r>
            <a:endParaRPr lang="en-US" altLang="zh-CN" sz="2000" dirty="0"/>
          </a:p>
          <a:p>
            <a:pPr marL="857250" lvl="1" indent="-457200">
              <a:buFont typeface="+mj-lt"/>
              <a:buAutoNum type="arabicPeriod"/>
            </a:pPr>
            <a:r>
              <a:rPr lang="zh-CN" altLang="zh-CN" sz="2000" dirty="0"/>
              <a:t>编写服务器程序；</a:t>
            </a:r>
            <a:endParaRPr lang="en-US" altLang="zh-CN" sz="2000" dirty="0"/>
          </a:p>
          <a:p>
            <a:pPr marL="857250" lvl="1" indent="-457200">
              <a:buFont typeface="+mj-lt"/>
              <a:buAutoNum type="arabicPeriod"/>
            </a:pPr>
            <a:r>
              <a:rPr lang="zh-CN" altLang="zh-CN" sz="2000" dirty="0"/>
              <a:t>编写客户程序；</a:t>
            </a:r>
            <a:endParaRPr lang="en-US" altLang="zh-CN" sz="2000" dirty="0"/>
          </a:p>
          <a:p>
            <a:pPr marL="857250" lvl="1" indent="-457200">
              <a:buFont typeface="+mj-lt"/>
              <a:buAutoNum type="arabicPeriod"/>
            </a:pPr>
            <a:r>
              <a:rPr lang="zh-CN" altLang="zh-CN" sz="2000" dirty="0"/>
              <a:t>注册并启动远程对象。</a:t>
            </a:r>
          </a:p>
          <a:p>
            <a:endParaRPr lang="en-US" altLang="zh-CN" sz="20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26</a:t>
            </a:fld>
            <a:endParaRPr lang="en-GB" altLang="zh-CN"/>
          </a:p>
        </p:txBody>
      </p:sp>
    </p:spTree>
    <p:extLst>
      <p:ext uri="{BB962C8B-B14F-4D97-AF65-F5344CB8AC3E}">
        <p14:creationId xmlns:p14="http://schemas.microsoft.com/office/powerpoint/2010/main" val="1775563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45755" y="1155064"/>
            <a:ext cx="8208912" cy="1829168"/>
          </a:xfrm>
        </p:spPr>
        <p:txBody>
          <a:bodyPr/>
          <a:lstStyle/>
          <a:p>
            <a:r>
              <a:rPr lang="zh-CN" altLang="en-US" sz="2400" dirty="0"/>
              <a:t>在例子中，允许用户调用查找函数来获得满足条件的学生信息。服务器为用户提供一个操作，按条件查找满足条件的学生并返回给客户端。</a:t>
            </a:r>
            <a:endParaRPr lang="en-US" altLang="zh-CN" sz="2400" dirty="0"/>
          </a:p>
          <a:p>
            <a:pPr>
              <a:buFont typeface="Wingdings" panose="05000000000000000000" pitchFamily="2" charset="2"/>
              <a:buChar char="Ø"/>
            </a:pPr>
            <a:r>
              <a:rPr lang="en-US" altLang="zh-CN" sz="2400" dirty="0"/>
              <a:t>1.</a:t>
            </a:r>
            <a:r>
              <a:rPr lang="zh-CN" altLang="en-US" sz="2400" dirty="0"/>
              <a:t>定义一个</a:t>
            </a:r>
            <a:r>
              <a:rPr lang="zh-CN" altLang="en-US" sz="2400" dirty="0">
                <a:solidFill>
                  <a:srgbClr val="FF0000"/>
                </a:solidFill>
              </a:rPr>
              <a:t>远程接口</a:t>
            </a:r>
            <a:r>
              <a:rPr lang="en-US" altLang="zh-CN" sz="2400" dirty="0" err="1"/>
              <a:t>StudentService</a:t>
            </a:r>
            <a:endParaRPr lang="en-US" altLang="zh-CN" sz="2400" b="1" dirty="0"/>
          </a:p>
          <a:p>
            <a:endParaRPr lang="en-US" altLang="zh-CN"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27</a:t>
            </a:fld>
            <a:endParaRPr lang="en-GB" altLang="zh-CN" dirty="0"/>
          </a:p>
        </p:txBody>
      </p:sp>
      <p:sp>
        <p:nvSpPr>
          <p:cNvPr id="7" name="矩形 6">
            <a:extLst>
              <a:ext uri="{FF2B5EF4-FFF2-40B4-BE49-F238E27FC236}">
                <a16:creationId xmlns:a16="http://schemas.microsoft.com/office/drawing/2014/main" id="{108A9DC2-B40C-476E-A413-90F6B9332F3D}"/>
              </a:ext>
            </a:extLst>
          </p:cNvPr>
          <p:cNvSpPr/>
          <p:nvPr/>
        </p:nvSpPr>
        <p:spPr>
          <a:xfrm>
            <a:off x="774231" y="3068960"/>
            <a:ext cx="8534400" cy="2800767"/>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StudentService.java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rmi.service</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java.rmi.Remote</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java.rmi.RemoteException</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java.util.List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rmi.model</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继承自</a:t>
            </a:r>
            <a:r>
              <a:rPr lang="en-US" altLang="zh-CN" sz="1600" dirty="0">
                <a:solidFill>
                  <a:srgbClr val="008000"/>
                </a:solidFill>
                <a:latin typeface="Consolas" panose="020B0609020204030204" pitchFamily="49" charset="0"/>
              </a:rPr>
              <a:t>Remote</a:t>
            </a:r>
            <a:r>
              <a:rPr lang="zh-CN" altLang="en-US" sz="1600" dirty="0">
                <a:solidFill>
                  <a:srgbClr val="008000"/>
                </a:solidFill>
                <a:latin typeface="Consolas" panose="020B0609020204030204" pitchFamily="49" charset="0"/>
              </a:rPr>
              <a:t>类，远程对象调用的接口</a:t>
            </a:r>
            <a:endParaRPr lang="zh-CN" altLang="en-US"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interface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StudentService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extends</a:t>
            </a:r>
            <a:r>
              <a:rPr lang="en-US" altLang="zh-CN" sz="1600" dirty="0">
                <a:solidFill>
                  <a:srgbClr val="000000"/>
                </a:solidFill>
                <a:latin typeface="Consolas" panose="020B0609020204030204" pitchFamily="49" charset="0"/>
              </a:rPr>
              <a:t> Remote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List</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StudentEntity</a:t>
            </a:r>
            <a:r>
              <a:rPr lang="en-US" altLang="zh-CN" sz="1600" dirty="0">
                <a:solidFill>
                  <a:srgbClr val="000000"/>
                </a:solidFill>
                <a:latin typeface="Consolas" panose="020B0609020204030204" pitchFamily="49" charset="0"/>
              </a:rPr>
              <a:t>&gt; search(</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name) </a:t>
            </a:r>
            <a:r>
              <a:rPr lang="en-US" altLang="zh-CN" sz="1600" dirty="0">
                <a:solidFill>
                  <a:srgbClr val="0000FF"/>
                </a:solidFill>
                <a:latin typeface="Consolas" panose="020B0609020204030204" pitchFamily="49" charset="0"/>
              </a:rPr>
              <a:t>throws</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RemoteException</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98291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45755" y="1155064"/>
            <a:ext cx="8208912" cy="1829168"/>
          </a:xfrm>
        </p:spPr>
        <p:txBody>
          <a:bodyPr/>
          <a:lstStyle/>
          <a:p>
            <a:pPr>
              <a:buFont typeface="Wingdings" panose="05000000000000000000" pitchFamily="2" charset="2"/>
              <a:buChar char="Ø"/>
            </a:pPr>
            <a:r>
              <a:rPr lang="en-US" altLang="zh-CN" sz="2400" dirty="0"/>
              <a:t>2.</a:t>
            </a:r>
            <a:r>
              <a:rPr lang="zh-CN" altLang="en-US" sz="2400" dirty="0"/>
              <a:t>实现远程的接口</a:t>
            </a:r>
            <a:r>
              <a:rPr lang="en-US" altLang="zh-CN" sz="2400" dirty="0" err="1"/>
              <a:t>StudentService</a:t>
            </a:r>
            <a:r>
              <a:rPr lang="zh-CN" altLang="en-US" sz="2400" dirty="0"/>
              <a:t>的</a:t>
            </a:r>
            <a:r>
              <a:rPr lang="en-US" altLang="zh-CN" sz="2400" dirty="0" err="1"/>
              <a:t>PersonServiceImpl</a:t>
            </a:r>
            <a:r>
              <a:rPr lang="zh-CN" altLang="en-US" sz="2400" dirty="0"/>
              <a:t>类，服务端就在此远程接口的</a:t>
            </a:r>
            <a:r>
              <a:rPr lang="zh-CN" altLang="en-US" sz="2400" dirty="0">
                <a:solidFill>
                  <a:srgbClr val="FF0000"/>
                </a:solidFill>
              </a:rPr>
              <a:t>实现类</a:t>
            </a:r>
            <a:r>
              <a:rPr lang="zh-CN" altLang="en-US" sz="2400" dirty="0"/>
              <a:t>中。该类将实现学生的查询方法</a:t>
            </a:r>
            <a:r>
              <a:rPr lang="en-US" altLang="zh-CN" sz="2400" dirty="0"/>
              <a:t>search(String name)</a:t>
            </a:r>
            <a:r>
              <a:rPr lang="zh-CN" altLang="en-US" sz="2400" dirty="0"/>
              <a:t>。</a:t>
            </a:r>
            <a:endParaRPr lang="en-US" altLang="zh-CN" sz="2400" b="1" dirty="0"/>
          </a:p>
          <a:p>
            <a:endParaRPr lang="en-US" altLang="zh-CN"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28</a:t>
            </a:fld>
            <a:endParaRPr lang="en-GB" altLang="zh-CN" dirty="0"/>
          </a:p>
        </p:txBody>
      </p:sp>
      <p:sp>
        <p:nvSpPr>
          <p:cNvPr id="9" name="矩形 8">
            <a:extLst>
              <a:ext uri="{FF2B5EF4-FFF2-40B4-BE49-F238E27FC236}">
                <a16:creationId xmlns:a16="http://schemas.microsoft.com/office/drawing/2014/main" id="{4F6B987D-AFD9-4EA7-BFF9-0E3797C66EDA}"/>
              </a:ext>
            </a:extLst>
          </p:cNvPr>
          <p:cNvSpPr/>
          <p:nvPr/>
        </p:nvSpPr>
        <p:spPr>
          <a:xfrm>
            <a:off x="1043608" y="2451660"/>
            <a:ext cx="8028384" cy="3785652"/>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StudentServiceImpl.java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rmi.serviceimpl</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java.rmi.RemoteException</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java.rmi.server.UnicastRemoteObject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java.util.LinkedList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java.util.List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rmi.model.StudentEntity</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rmi.service</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继承自</a:t>
            </a:r>
            <a:r>
              <a:rPr lang="en-US" altLang="zh-CN" sz="1600" dirty="0" err="1">
                <a:solidFill>
                  <a:srgbClr val="008000"/>
                </a:solidFill>
                <a:latin typeface="Consolas" panose="020B0609020204030204" pitchFamily="49" charset="0"/>
              </a:rPr>
              <a:t>UnicastRemoteObject</a:t>
            </a:r>
            <a:r>
              <a:rPr lang="zh-CN" altLang="en-US" sz="1600" dirty="0">
                <a:solidFill>
                  <a:srgbClr val="008000"/>
                </a:solidFill>
                <a:latin typeface="Consolas" panose="020B0609020204030204" pitchFamily="49" charset="0"/>
              </a:rPr>
              <a:t>，为远程对象的实现类</a:t>
            </a:r>
            <a:endParaRPr lang="zh-CN" altLang="en-US"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StudentServiceImpl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extends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UnicastRemoteObject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implements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StudentService</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StudentServiceImpl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throws</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RemoteException</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super</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026145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29</a:t>
            </a:fld>
            <a:endParaRPr lang="en-GB" altLang="zh-CN" dirty="0"/>
          </a:p>
        </p:txBody>
      </p:sp>
      <p:sp>
        <p:nvSpPr>
          <p:cNvPr id="9" name="矩形 8">
            <a:extLst>
              <a:ext uri="{FF2B5EF4-FFF2-40B4-BE49-F238E27FC236}">
                <a16:creationId xmlns:a16="http://schemas.microsoft.com/office/drawing/2014/main" id="{4F6B987D-AFD9-4EA7-BFF9-0E3797C66EDA}"/>
              </a:ext>
            </a:extLst>
          </p:cNvPr>
          <p:cNvSpPr/>
          <p:nvPr/>
        </p:nvSpPr>
        <p:spPr>
          <a:xfrm>
            <a:off x="539552" y="1640989"/>
            <a:ext cx="8532440" cy="4524315"/>
          </a:xfrm>
          <a:prstGeom prst="rect">
            <a:avLst/>
          </a:prstGeom>
          <a:ln>
            <a:solidFill>
              <a:srgbClr val="000000"/>
            </a:solidFill>
          </a:ln>
        </p:spPr>
        <p:txBody>
          <a:bodyPr wrap="square">
            <a:spAutoFit/>
          </a:bodyPr>
          <a:lstStyle/>
          <a:p>
            <a:pPr lvl="0"/>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Override</a:t>
            </a:r>
            <a:endParaRPr lang="en-US" altLang="zh-CN" sz="1600" dirty="0">
              <a:solidFill>
                <a:srgbClr val="000000"/>
              </a:solidFill>
              <a:latin typeface="Consolas" panose="020B0609020204030204" pitchFamily="49" charset="0"/>
            </a:endParaRPr>
          </a:p>
          <a:p>
            <a:pPr lvl="0"/>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List</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StudentEntity</a:t>
            </a:r>
            <a:r>
              <a:rPr lang="en-US" altLang="zh-CN" sz="1600" dirty="0">
                <a:solidFill>
                  <a:srgbClr val="000000"/>
                </a:solidFill>
                <a:latin typeface="Consolas" panose="020B0609020204030204" pitchFamily="49" charset="0"/>
              </a:rPr>
              <a:t>&gt; search(</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name) </a:t>
            </a:r>
            <a:r>
              <a:rPr lang="en-US" altLang="zh-CN" sz="1600" dirty="0">
                <a:solidFill>
                  <a:srgbClr val="0000FF"/>
                </a:solidFill>
                <a:latin typeface="Consolas" panose="020B0609020204030204" pitchFamily="49" charset="0"/>
              </a:rPr>
              <a:t>throws</a:t>
            </a:r>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RemoteException</a:t>
            </a:r>
            <a:r>
              <a:rPr lang="en-US" altLang="zh-CN" sz="1600" dirty="0">
                <a:solidFill>
                  <a:srgbClr val="000000"/>
                </a:solidFill>
                <a:latin typeface="Consolas" panose="020B0609020204030204" pitchFamily="49" charset="0"/>
              </a:rPr>
              <a:t> {</a:t>
            </a:r>
          </a:p>
          <a:p>
            <a:pPr lvl="0"/>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zh-CN" altLang="en-US" sz="1600" dirty="0">
                <a:solidFill>
                  <a:srgbClr val="A31515"/>
                </a:solidFill>
                <a:latin typeface="Consolas" panose="020B0609020204030204" pitchFamily="49" charset="0"/>
              </a:rPr>
              <a:t>开始查询</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List</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StudentEntity</a:t>
            </a:r>
            <a:r>
              <a:rPr lang="en-US" altLang="zh-CN" sz="1600" dirty="0">
                <a:solidFill>
                  <a:srgbClr val="000000"/>
                </a:solidFill>
                <a:latin typeface="Consolas" panose="020B0609020204030204" pitchFamily="49" charset="0"/>
              </a:rPr>
              <a:t>&gt; </a:t>
            </a:r>
            <a:r>
              <a:rPr lang="en-US" altLang="zh-CN" sz="1600" dirty="0" err="1">
                <a:solidFill>
                  <a:srgbClr val="000000"/>
                </a:solidFill>
                <a:latin typeface="Consolas" panose="020B0609020204030204" pitchFamily="49" charset="0"/>
              </a:rPr>
              <a:t>personList</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LinkedList</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StudentEntity</a:t>
            </a:r>
            <a:r>
              <a:rPr lang="en-US" altLang="zh-CN" sz="1600" dirty="0">
                <a:solidFill>
                  <a:srgbClr val="000000"/>
                </a:solidFill>
                <a:latin typeface="Consolas" panose="020B0609020204030204" pitchFamily="49" charset="0"/>
              </a:rPr>
              <a:t>&gt;();</a:t>
            </a:r>
          </a:p>
          <a:p>
            <a:pPr lvl="0"/>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假设查询有两个同学符合查询结果</a:t>
            </a:r>
            <a:endParaRPr lang="zh-CN" altLang="en-US" sz="1600" dirty="0">
              <a:solidFill>
                <a:srgbClr val="000000"/>
              </a:solidFill>
              <a:latin typeface="Consolas" panose="020B0609020204030204" pitchFamily="49" charset="0"/>
            </a:endParaRPr>
          </a:p>
          <a:p>
            <a:pPr lvl="0"/>
            <a:r>
              <a:rPr lang="zh-CN" altLang="en-US"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StudentEntity</a:t>
            </a:r>
            <a:r>
              <a:rPr lang="en-US" altLang="zh-CN" sz="1600" dirty="0">
                <a:solidFill>
                  <a:srgbClr val="000000"/>
                </a:solidFill>
                <a:latin typeface="Consolas" panose="020B0609020204030204" pitchFamily="49" charset="0"/>
              </a:rPr>
              <a:t> person1=</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StudentEntity</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person1.setAge(</a:t>
            </a:r>
            <a:r>
              <a:rPr lang="en-US" altLang="zh-CN" sz="1600" dirty="0">
                <a:solidFill>
                  <a:srgbClr val="098658"/>
                </a:solidFill>
                <a:latin typeface="Consolas" panose="020B0609020204030204" pitchFamily="49" charset="0"/>
              </a:rPr>
              <a:t>25</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person1.setId(</a:t>
            </a:r>
            <a:r>
              <a:rPr lang="en-US" altLang="zh-CN" sz="1600" dirty="0">
                <a:solidFill>
                  <a:srgbClr val="098658"/>
                </a:solidFill>
                <a:latin typeface="Consolas" panose="020B0609020204030204" pitchFamily="49" charset="0"/>
              </a:rPr>
              <a:t>0</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person1.setName(name);</a:t>
            </a:r>
          </a:p>
          <a:p>
            <a:pPr lvl="0"/>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personList.add</a:t>
            </a:r>
            <a:r>
              <a:rPr lang="en-US" altLang="zh-CN" sz="1600" dirty="0">
                <a:solidFill>
                  <a:srgbClr val="000000"/>
                </a:solidFill>
                <a:latin typeface="Consolas" panose="020B0609020204030204" pitchFamily="49" charset="0"/>
              </a:rPr>
              <a:t>(person1);</a:t>
            </a:r>
          </a:p>
          <a:p>
            <a:pPr lvl="0"/>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StudentEntity</a:t>
            </a:r>
            <a:r>
              <a:rPr lang="en-US" altLang="zh-CN" sz="1600" dirty="0">
                <a:solidFill>
                  <a:srgbClr val="000000"/>
                </a:solidFill>
                <a:latin typeface="Consolas" panose="020B0609020204030204" pitchFamily="49" charset="0"/>
              </a:rPr>
              <a:t> person2=</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StudentEntity</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person2.setAge(</a:t>
            </a:r>
            <a:r>
              <a:rPr lang="en-US" altLang="zh-CN" sz="1600" dirty="0">
                <a:solidFill>
                  <a:srgbClr val="098658"/>
                </a:solidFill>
                <a:latin typeface="Consolas" panose="020B0609020204030204" pitchFamily="49" charset="0"/>
              </a:rPr>
              <a:t>26</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person2.setId(</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person2.setName(name);</a:t>
            </a:r>
          </a:p>
          <a:p>
            <a:pPr lvl="0"/>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personList.add</a:t>
            </a:r>
            <a:r>
              <a:rPr lang="en-US" altLang="zh-CN" sz="1600" dirty="0">
                <a:solidFill>
                  <a:srgbClr val="000000"/>
                </a:solidFill>
                <a:latin typeface="Consolas" panose="020B0609020204030204" pitchFamily="49" charset="0"/>
              </a:rPr>
              <a:t>(person2);</a:t>
            </a:r>
          </a:p>
          <a:p>
            <a:pPr lvl="0"/>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personList</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a:t>
            </a:r>
          </a:p>
          <a:p>
            <a:pPr lvl="0"/>
            <a:r>
              <a:rPr lang="en-US" altLang="zh-CN" sz="1600" dirty="0">
                <a:solidFill>
                  <a:srgbClr val="000000"/>
                </a:solidFill>
                <a:latin typeface="Consolas" panose="020B0609020204030204" pitchFamily="49" charset="0"/>
              </a:rPr>
              <a:t>}</a:t>
            </a:r>
          </a:p>
        </p:txBody>
      </p:sp>
      <p:sp>
        <p:nvSpPr>
          <p:cNvPr id="5" name="文本框 4">
            <a:extLst>
              <a:ext uri="{FF2B5EF4-FFF2-40B4-BE49-F238E27FC236}">
                <a16:creationId xmlns:a16="http://schemas.microsoft.com/office/drawing/2014/main" id="{95B07B9A-2136-42D8-89C4-54756A2A0494}"/>
              </a:ext>
            </a:extLst>
          </p:cNvPr>
          <p:cNvSpPr txBox="1"/>
          <p:nvPr/>
        </p:nvSpPr>
        <p:spPr>
          <a:xfrm>
            <a:off x="539552" y="1124744"/>
            <a:ext cx="7413696" cy="461665"/>
          </a:xfrm>
          <a:prstGeom prst="rect">
            <a:avLst/>
          </a:prstGeom>
          <a:noFill/>
        </p:spPr>
        <p:txBody>
          <a:bodyPr wrap="none" rtlCol="0">
            <a:spAutoFit/>
          </a:bodyPr>
          <a:lstStyle/>
          <a:p>
            <a:pPr marL="342900" indent="-342900">
              <a:buClr>
                <a:schemeClr val="accent6"/>
              </a:buClr>
              <a:buFont typeface="Wingdings" panose="05000000000000000000" pitchFamily="2" charset="2"/>
              <a:buChar char="Ø"/>
            </a:pPr>
            <a:r>
              <a:rPr lang="en-US" altLang="zh-CN" dirty="0">
                <a:solidFill>
                  <a:srgbClr val="000000"/>
                </a:solidFill>
                <a:latin typeface="Calibri"/>
              </a:rPr>
              <a:t>2.</a:t>
            </a:r>
            <a:r>
              <a:rPr lang="zh-CN" altLang="en-US" dirty="0">
                <a:solidFill>
                  <a:srgbClr val="000000"/>
                </a:solidFill>
                <a:latin typeface="Calibri"/>
              </a:rPr>
              <a:t>实现远程接口</a:t>
            </a:r>
            <a:r>
              <a:rPr lang="en-US" altLang="zh-CN" dirty="0" err="1">
                <a:solidFill>
                  <a:srgbClr val="000000"/>
                </a:solidFill>
                <a:latin typeface="Calibri"/>
              </a:rPr>
              <a:t>StudentService</a:t>
            </a:r>
            <a:r>
              <a:rPr lang="zh-CN" altLang="en-US" dirty="0">
                <a:solidFill>
                  <a:srgbClr val="000000"/>
                </a:solidFill>
                <a:latin typeface="Calibri"/>
              </a:rPr>
              <a:t>的</a:t>
            </a:r>
            <a:r>
              <a:rPr lang="en-US" altLang="zh-CN" dirty="0" err="1">
                <a:solidFill>
                  <a:srgbClr val="FF0000"/>
                </a:solidFill>
                <a:latin typeface="Calibri"/>
              </a:rPr>
              <a:t>PersonServiceImpl</a:t>
            </a:r>
            <a:r>
              <a:rPr lang="zh-CN" altLang="en-US" dirty="0">
                <a:solidFill>
                  <a:srgbClr val="FF0000"/>
                </a:solidFill>
                <a:latin typeface="Calibri"/>
              </a:rPr>
              <a:t>类</a:t>
            </a:r>
            <a:endPar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111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899592" y="1462864"/>
            <a:ext cx="4032448" cy="3932272"/>
          </a:xfrm>
        </p:spPr>
        <p:txBody>
          <a:bodyPr/>
          <a:lstStyle/>
          <a:p>
            <a:pPr>
              <a:lnSpc>
                <a:spcPct val="150000"/>
              </a:lnSpc>
              <a:buSzPct val="100000"/>
              <a:defRPr/>
            </a:pPr>
            <a:r>
              <a:rPr lang="zh-CN" altLang="en-US" sz="2400" b="1" dirty="0">
                <a:solidFill>
                  <a:srgbClr val="FF0000"/>
                </a:solidFill>
                <a:latin typeface="Calibri" panose="020F0502020204030204" pitchFamily="34" charset="0"/>
                <a:ea typeface="宋体" charset="0"/>
              </a:rPr>
              <a:t>远程过程调用</a:t>
            </a:r>
            <a:r>
              <a:rPr lang="en-US" altLang="zh-CN" sz="2400" b="1" dirty="0">
                <a:solidFill>
                  <a:srgbClr val="FF0000"/>
                </a:solidFill>
                <a:latin typeface="Calibri" panose="020F0502020204030204" pitchFamily="34" charset="0"/>
                <a:ea typeface="宋体" charset="0"/>
              </a:rPr>
              <a:t>RPC</a:t>
            </a:r>
          </a:p>
          <a:p>
            <a:pPr marL="712788">
              <a:lnSpc>
                <a:spcPct val="150000"/>
              </a:lnSpc>
              <a:buSzPct val="100000"/>
              <a:buFont typeface="Wingdings" panose="05000000000000000000" pitchFamily="2" charset="2"/>
              <a:buChar char="ü"/>
              <a:defRPr/>
            </a:pPr>
            <a:r>
              <a:rPr lang="zh-CN" altLang="en-US" sz="2000" b="1" dirty="0">
                <a:solidFill>
                  <a:srgbClr val="FF0000"/>
                </a:solidFill>
                <a:latin typeface="Calibri" panose="020F0502020204030204" pitchFamily="34" charset="0"/>
                <a:ea typeface="宋体" charset="0"/>
              </a:rPr>
              <a:t>远程过程调用的概念和历史</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远程过程调用应用</a:t>
            </a: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Java</a:t>
            </a: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RMI</a:t>
            </a: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简介</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的原理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编程案例</a:t>
            </a:r>
            <a:endParaRPr lang="en-US" altLang="zh-CN" sz="2000" b="1" dirty="0">
              <a:latin typeface="Calibri" panose="020F0502020204030204" pitchFamily="34" charset="0"/>
              <a:ea typeface="宋体" charset="0"/>
            </a:endParaRP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3</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5076056" y="1496255"/>
            <a:ext cx="4572000" cy="1516954"/>
          </a:xfrm>
          <a:prstGeom prst="rect">
            <a:avLst/>
          </a:prstGeom>
        </p:spPr>
        <p:txBody>
          <a:bodyPr>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RPC</a:t>
            </a:r>
            <a:r>
              <a:rPr lang="zh-CN" altLang="en-US" b="1" dirty="0">
                <a:solidFill>
                  <a:srgbClr val="000000"/>
                </a:solidFill>
                <a:latin typeface="Calibri" panose="020F0502020204030204" pitchFamily="34" charset="0"/>
                <a:ea typeface="宋体" charset="0"/>
              </a:rPr>
              <a:t>和</a:t>
            </a:r>
            <a:r>
              <a:rPr lang="en-US" altLang="zh-CN" b="1" dirty="0">
                <a:solidFill>
                  <a:srgbClr val="000000"/>
                </a:solidFill>
                <a:latin typeface="Calibri" panose="020F0502020204030204" pitchFamily="34" charset="0"/>
                <a:ea typeface="宋体" charset="0"/>
              </a:rPr>
              <a:t>RMI</a:t>
            </a:r>
            <a:r>
              <a:rPr lang="zh-CN" altLang="en-US" b="1" dirty="0">
                <a:solidFill>
                  <a:srgbClr val="000000"/>
                </a:solidFill>
                <a:latin typeface="Calibri" panose="020F0502020204030204" pitchFamily="34" charset="0"/>
                <a:ea typeface="宋体" charset="0"/>
              </a:rPr>
              <a:t>的比较</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RPC</a:t>
            </a:r>
            <a:r>
              <a:rPr lang="zh-CN" altLang="en-US" sz="2000" b="1" dirty="0">
                <a:solidFill>
                  <a:srgbClr val="000000"/>
                </a:solidFill>
                <a:latin typeface="Calibri" panose="020F0502020204030204" pitchFamily="34" charset="0"/>
                <a:ea typeface="宋体" charset="0"/>
              </a:rPr>
              <a:t>与</a:t>
            </a: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的区别</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的优点</a:t>
            </a:r>
            <a:endParaRPr lang="en-US" altLang="zh-CN" sz="2000" b="1" dirty="0">
              <a:solidFill>
                <a:srgbClr val="000000"/>
              </a:solidFill>
              <a:latin typeface="Calibri" panose="020F0502020204030204" pitchFamily="34" charset="0"/>
              <a:ea typeface="宋体"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30</a:t>
            </a:fld>
            <a:endParaRPr lang="en-GB" altLang="zh-CN" dirty="0"/>
          </a:p>
        </p:txBody>
      </p:sp>
      <p:sp>
        <p:nvSpPr>
          <p:cNvPr id="3" name="矩形 2">
            <a:extLst>
              <a:ext uri="{FF2B5EF4-FFF2-40B4-BE49-F238E27FC236}">
                <a16:creationId xmlns:a16="http://schemas.microsoft.com/office/drawing/2014/main" id="{2046906F-B77A-48B3-A281-ADD542F23B75}"/>
              </a:ext>
            </a:extLst>
          </p:cNvPr>
          <p:cNvSpPr/>
          <p:nvPr/>
        </p:nvSpPr>
        <p:spPr>
          <a:xfrm>
            <a:off x="2286000" y="3013502"/>
            <a:ext cx="4572000" cy="830997"/>
          </a:xfrm>
          <a:prstGeom prst="rect">
            <a:avLst/>
          </a:prstGeom>
        </p:spPr>
        <p:txBody>
          <a:bodyPr>
            <a:spAutoFit/>
          </a:bodyPr>
          <a:lstStyle/>
          <a:p>
            <a:br>
              <a:rPr lang="zh-CN" altLang="en-US" dirty="0">
                <a:solidFill>
                  <a:srgbClr val="000000"/>
                </a:solidFill>
                <a:latin typeface="Consolas" panose="020B0609020204030204" pitchFamily="49" charset="0"/>
              </a:rPr>
            </a:br>
            <a:endParaRPr lang="zh-CN" altLang="en-US"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id="{B2CC5658-E101-459D-B80E-19B4E2C0A20B}"/>
              </a:ext>
            </a:extLst>
          </p:cNvPr>
          <p:cNvSpPr/>
          <p:nvPr/>
        </p:nvSpPr>
        <p:spPr>
          <a:xfrm>
            <a:off x="986136" y="1144197"/>
            <a:ext cx="7776864" cy="1200329"/>
          </a:xfrm>
          <a:prstGeom prst="rect">
            <a:avLst/>
          </a:prstGeom>
        </p:spPr>
        <p:txBody>
          <a:bodyPr wrap="square">
            <a:spAutoFit/>
          </a:bodyPr>
          <a:lstStyle/>
          <a:p>
            <a:pPr marL="342900" indent="-342900">
              <a:buClr>
                <a:schemeClr val="accent6"/>
              </a:buClr>
              <a:buFont typeface="Wingdings" panose="05000000000000000000" pitchFamily="2" charset="2"/>
              <a:buChar char="Ø"/>
            </a:pPr>
            <a:r>
              <a:rPr lang="zh-CN" altLang="en-US" dirty="0">
                <a:solidFill>
                  <a:srgbClr val="000000"/>
                </a:solidFill>
              </a:rPr>
              <a:t>其中，</a:t>
            </a:r>
            <a:r>
              <a:rPr lang="en-US" altLang="zh-CN" dirty="0">
                <a:solidFill>
                  <a:srgbClr val="000000"/>
                </a:solidFill>
                <a:latin typeface="Calibri"/>
              </a:rPr>
              <a:t> </a:t>
            </a:r>
            <a:r>
              <a:rPr lang="en-US" altLang="zh-CN" dirty="0" err="1">
                <a:solidFill>
                  <a:srgbClr val="000000"/>
                </a:solidFill>
                <a:latin typeface="Calibri"/>
              </a:rPr>
              <a:t>PersonServiceImpl</a:t>
            </a:r>
            <a:r>
              <a:rPr lang="zh-CN" altLang="en-US" dirty="0">
                <a:solidFill>
                  <a:srgbClr val="000000"/>
                </a:solidFill>
                <a:latin typeface="Calibri"/>
              </a:rPr>
              <a:t>类使用到的</a:t>
            </a:r>
            <a:r>
              <a:rPr lang="en-US" altLang="zh-CN" dirty="0" err="1">
                <a:solidFill>
                  <a:srgbClr val="000000"/>
                </a:solidFill>
              </a:rPr>
              <a:t>StudentEntity</a:t>
            </a:r>
            <a:r>
              <a:rPr lang="zh-CN" altLang="en-US" dirty="0">
                <a:solidFill>
                  <a:srgbClr val="000000"/>
                </a:solidFill>
              </a:rPr>
              <a:t>是一个在服务器上定义的方便查询的类，其</a:t>
            </a:r>
            <a:r>
              <a:rPr lang="zh-CN" altLang="en-US" u="sng" dirty="0">
                <a:solidFill>
                  <a:schemeClr val="bg1"/>
                </a:solidFill>
              </a:rPr>
              <a:t>必须实现序列化</a:t>
            </a:r>
            <a:r>
              <a:rPr lang="en-US" altLang="zh-CN" u="sng" dirty="0">
                <a:solidFill>
                  <a:schemeClr val="bg1"/>
                </a:solidFill>
              </a:rPr>
              <a:t>Serializable</a:t>
            </a:r>
            <a:r>
              <a:rPr lang="zh-CN" altLang="en-US" u="sng" dirty="0">
                <a:solidFill>
                  <a:schemeClr val="bg1"/>
                </a:solidFill>
              </a:rPr>
              <a:t>接口</a:t>
            </a:r>
            <a:r>
              <a:rPr lang="zh-CN" altLang="en-US" dirty="0">
                <a:solidFill>
                  <a:srgbClr val="000000"/>
                </a:solidFill>
              </a:rPr>
              <a:t>。</a:t>
            </a:r>
          </a:p>
        </p:txBody>
      </p:sp>
      <p:sp>
        <p:nvSpPr>
          <p:cNvPr id="7" name="矩形 6">
            <a:extLst>
              <a:ext uri="{FF2B5EF4-FFF2-40B4-BE49-F238E27FC236}">
                <a16:creationId xmlns:a16="http://schemas.microsoft.com/office/drawing/2014/main" id="{40668572-483F-4562-B9C9-67EF4CB49167}"/>
              </a:ext>
            </a:extLst>
          </p:cNvPr>
          <p:cNvSpPr/>
          <p:nvPr/>
        </p:nvSpPr>
        <p:spPr>
          <a:xfrm>
            <a:off x="1403648" y="2497538"/>
            <a:ext cx="7562553" cy="3785652"/>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StudentEntity.java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rmi.model</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java.io.Serializable</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注意对象必须继承</a:t>
            </a:r>
            <a:r>
              <a:rPr lang="en-US" altLang="zh-CN" sz="1600" dirty="0">
                <a:solidFill>
                  <a:srgbClr val="008000"/>
                </a:solidFill>
                <a:latin typeface="Consolas" panose="020B0609020204030204" pitchFamily="49" charset="0"/>
              </a:rPr>
              <a:t>Serializable</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StudentEntity</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implements</a:t>
            </a:r>
            <a:r>
              <a:rPr lang="en-US" altLang="zh-CN" sz="1600" dirty="0">
                <a:solidFill>
                  <a:srgbClr val="000000"/>
                </a:solidFill>
                <a:latin typeface="Consolas" panose="020B0609020204030204" pitchFamily="49" charset="0"/>
              </a:rPr>
              <a:t> Serializable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id;</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name;</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age;</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setId</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id)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srgbClr val="000000"/>
                </a:solidFill>
                <a:latin typeface="Consolas" panose="020B0609020204030204" pitchFamily="49" charset="0"/>
              </a:rPr>
              <a:t>.id = id;</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getId</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id;</a:t>
            </a:r>
          </a:p>
          <a:p>
            <a:r>
              <a:rPr lang="en-US" altLang="zh-CN"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763911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31</a:t>
            </a:fld>
            <a:endParaRPr lang="en-GB" altLang="zh-CN" dirty="0"/>
          </a:p>
        </p:txBody>
      </p:sp>
      <p:sp>
        <p:nvSpPr>
          <p:cNvPr id="3" name="矩形 2">
            <a:extLst>
              <a:ext uri="{FF2B5EF4-FFF2-40B4-BE49-F238E27FC236}">
                <a16:creationId xmlns:a16="http://schemas.microsoft.com/office/drawing/2014/main" id="{2046906F-B77A-48B3-A281-ADD542F23B75}"/>
              </a:ext>
            </a:extLst>
          </p:cNvPr>
          <p:cNvSpPr/>
          <p:nvPr/>
        </p:nvSpPr>
        <p:spPr>
          <a:xfrm>
            <a:off x="2286000" y="3013502"/>
            <a:ext cx="4572000" cy="830997"/>
          </a:xfrm>
          <a:prstGeom prst="rect">
            <a:avLst/>
          </a:prstGeom>
        </p:spPr>
        <p:txBody>
          <a:bodyPr>
            <a:spAutoFit/>
          </a:bodyPr>
          <a:lstStyle/>
          <a:p>
            <a:br>
              <a:rPr lang="zh-CN" altLang="en-US" dirty="0">
                <a:solidFill>
                  <a:srgbClr val="000000"/>
                </a:solidFill>
                <a:latin typeface="Consolas" panose="020B0609020204030204" pitchFamily="49" charset="0"/>
              </a:rPr>
            </a:br>
            <a:endParaRPr lang="zh-CN" altLang="en-US"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id="{B2CC5658-E101-459D-B80E-19B4E2C0A20B}"/>
              </a:ext>
            </a:extLst>
          </p:cNvPr>
          <p:cNvSpPr/>
          <p:nvPr/>
        </p:nvSpPr>
        <p:spPr>
          <a:xfrm>
            <a:off x="986136" y="1144197"/>
            <a:ext cx="7776864" cy="1200329"/>
          </a:xfrm>
          <a:prstGeom prst="rect">
            <a:avLst/>
          </a:prstGeom>
        </p:spPr>
        <p:txBody>
          <a:bodyPr wrap="square">
            <a:spAutoFit/>
          </a:bodyPr>
          <a:lstStyle/>
          <a:p>
            <a:pPr marL="342900" indent="-342900">
              <a:buClr>
                <a:schemeClr val="accent6"/>
              </a:buClr>
              <a:buFont typeface="Wingdings" panose="05000000000000000000" pitchFamily="2" charset="2"/>
              <a:buChar char="Ø"/>
            </a:pPr>
            <a:r>
              <a:rPr lang="zh-CN" altLang="en-US" dirty="0">
                <a:solidFill>
                  <a:srgbClr val="000000"/>
                </a:solidFill>
              </a:rPr>
              <a:t>其中， </a:t>
            </a:r>
            <a:r>
              <a:rPr lang="en-US" altLang="zh-CN" dirty="0" err="1">
                <a:solidFill>
                  <a:srgbClr val="000000"/>
                </a:solidFill>
              </a:rPr>
              <a:t>PersonServiceImpl</a:t>
            </a:r>
            <a:r>
              <a:rPr lang="zh-CN" altLang="en-US" dirty="0">
                <a:solidFill>
                  <a:srgbClr val="000000"/>
                </a:solidFill>
              </a:rPr>
              <a:t>类使用到的</a:t>
            </a:r>
            <a:r>
              <a:rPr lang="en-US" altLang="zh-CN" dirty="0" err="1">
                <a:solidFill>
                  <a:srgbClr val="000000"/>
                </a:solidFill>
              </a:rPr>
              <a:t>StudentEntity</a:t>
            </a:r>
            <a:r>
              <a:rPr lang="zh-CN" altLang="en-US" dirty="0">
                <a:solidFill>
                  <a:srgbClr val="000000"/>
                </a:solidFill>
              </a:rPr>
              <a:t>是一个在服务器上定义的方便查询的类，其</a:t>
            </a:r>
            <a:r>
              <a:rPr lang="zh-CN" altLang="en-US" u="sng" dirty="0">
                <a:solidFill>
                  <a:schemeClr val="bg1"/>
                </a:solidFill>
              </a:rPr>
              <a:t>必须实现序列化</a:t>
            </a:r>
            <a:r>
              <a:rPr lang="en-US" altLang="zh-CN" u="sng" dirty="0">
                <a:solidFill>
                  <a:schemeClr val="bg1"/>
                </a:solidFill>
              </a:rPr>
              <a:t>Serializable</a:t>
            </a:r>
            <a:r>
              <a:rPr lang="zh-CN" altLang="en-US" u="sng" dirty="0">
                <a:solidFill>
                  <a:schemeClr val="bg1"/>
                </a:solidFill>
              </a:rPr>
              <a:t>接口</a:t>
            </a:r>
            <a:r>
              <a:rPr lang="zh-CN" altLang="en-US" dirty="0">
                <a:solidFill>
                  <a:srgbClr val="000000"/>
                </a:solidFill>
              </a:rPr>
              <a:t>。</a:t>
            </a:r>
          </a:p>
        </p:txBody>
      </p:sp>
      <p:sp>
        <p:nvSpPr>
          <p:cNvPr id="6" name="矩形 5">
            <a:extLst>
              <a:ext uri="{FF2B5EF4-FFF2-40B4-BE49-F238E27FC236}">
                <a16:creationId xmlns:a16="http://schemas.microsoft.com/office/drawing/2014/main" id="{DBD022F4-2223-490A-A28C-4ECAC81E586F}"/>
              </a:ext>
            </a:extLst>
          </p:cNvPr>
          <p:cNvSpPr/>
          <p:nvPr/>
        </p:nvSpPr>
        <p:spPr>
          <a:xfrm>
            <a:off x="1352468" y="2488648"/>
            <a:ext cx="7044200" cy="3539430"/>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StudentEntity.java(</a:t>
            </a:r>
            <a:r>
              <a:rPr lang="zh-CN" altLang="en-US" sz="1600" dirty="0">
                <a:solidFill>
                  <a:srgbClr val="008000"/>
                </a:solidFill>
                <a:latin typeface="Consolas" panose="020B0609020204030204" pitchFamily="49" charset="0"/>
              </a:rPr>
              <a:t>续</a:t>
            </a:r>
            <a:r>
              <a:rPr lang="en-US" altLang="zh-CN" sz="1600" dirty="0">
                <a:solidFill>
                  <a:srgbClr val="008000"/>
                </a:solidFill>
                <a:latin typeface="Consolas" panose="020B0609020204030204" pitchFamily="49" charset="0"/>
              </a:rPr>
              <a:t>)</a:t>
            </a:r>
            <a:r>
              <a:rPr lang="en-US" altLang="zh-CN" sz="1600" dirty="0">
                <a:solidFill>
                  <a:srgbClr val="0000FF"/>
                </a:solidFill>
                <a:latin typeface="Consolas" panose="020B0609020204030204" pitchFamily="49" charset="0"/>
              </a:rPr>
              <a:t>    </a:t>
            </a:r>
          </a:p>
          <a:p>
            <a:r>
              <a:rPr lang="en-US" altLang="zh-CN" sz="1600" dirty="0">
                <a:solidFill>
                  <a:srgbClr val="0000FF"/>
                </a:solidFill>
                <a:latin typeface="Consolas" panose="020B0609020204030204" pitchFamily="49" charset="0"/>
              </a:rPr>
              <a:t>    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setName</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name)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srgbClr val="000000"/>
                </a:solidFill>
                <a:latin typeface="Consolas" panose="020B0609020204030204" pitchFamily="49" charset="0"/>
              </a:rPr>
              <a:t>.name = name;</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getName</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name;</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setAge</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age){</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this</a:t>
            </a:r>
            <a:r>
              <a:rPr lang="en-US" altLang="zh-CN" sz="1600" dirty="0" err="1">
                <a:solidFill>
                  <a:srgbClr val="000000"/>
                </a:solidFill>
                <a:latin typeface="Consolas" panose="020B0609020204030204" pitchFamily="49" charset="0"/>
              </a:rPr>
              <a:t>.age</a:t>
            </a:r>
            <a:r>
              <a:rPr lang="en-US" altLang="zh-CN" sz="1600" dirty="0">
                <a:solidFill>
                  <a:srgbClr val="000000"/>
                </a:solidFill>
                <a:latin typeface="Consolas" panose="020B0609020204030204" pitchFamily="49" charset="0"/>
              </a:rPr>
              <a:t> = age;</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getAge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age;</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62672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32</a:t>
            </a:fld>
            <a:endParaRPr lang="en-GB" altLang="zh-CN" dirty="0"/>
          </a:p>
        </p:txBody>
      </p:sp>
      <p:sp>
        <p:nvSpPr>
          <p:cNvPr id="9" name="矩形 8">
            <a:extLst>
              <a:ext uri="{FF2B5EF4-FFF2-40B4-BE49-F238E27FC236}">
                <a16:creationId xmlns:a16="http://schemas.microsoft.com/office/drawing/2014/main" id="{4F6B987D-AFD9-4EA7-BFF9-0E3797C66EDA}"/>
              </a:ext>
            </a:extLst>
          </p:cNvPr>
          <p:cNvSpPr/>
          <p:nvPr/>
        </p:nvSpPr>
        <p:spPr>
          <a:xfrm>
            <a:off x="899592" y="1550397"/>
            <a:ext cx="7992888" cy="5262979"/>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ServerProgram.java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rmi.remotingservice</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java.rmi.Naming</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java.rmi.registry.LocateRegistry</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rmi.service</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rmi.serviceImpl</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ServerProgram</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main(</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args</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try</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StudentService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studentService</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StudentServiceImpl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LocateRegistry.createRegistry</a:t>
            </a:r>
            <a:r>
              <a:rPr lang="en-US" altLang="zh-CN" sz="1600" dirty="0">
                <a:solidFill>
                  <a:srgbClr val="000000"/>
                </a:solidFill>
                <a:latin typeface="Consolas" panose="020B0609020204030204" pitchFamily="49" charset="0"/>
              </a:rPr>
              <a:t>(</a:t>
            </a:r>
            <a:r>
              <a:rPr lang="en-US" altLang="zh-CN" sz="1600" dirty="0">
                <a:solidFill>
                  <a:srgbClr val="098658"/>
                </a:solidFill>
                <a:latin typeface="Consolas" panose="020B0609020204030204" pitchFamily="49" charset="0"/>
              </a:rPr>
              <a:t>6600</a:t>
            </a:r>
            <a:r>
              <a:rPr lang="en-US" altLang="zh-CN" sz="1600" dirty="0">
                <a:solidFill>
                  <a:srgbClr val="000000"/>
                </a:solidFill>
                <a:latin typeface="Consolas" panose="020B0609020204030204" pitchFamily="49" charset="0"/>
              </a:rPr>
              <a:t>);</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注册服务的端口</a:t>
            </a:r>
            <a:endParaRPr lang="zh-CN" altLang="en-US" sz="1600" dirty="0">
              <a:solidFill>
                <a:srgbClr val="000000"/>
              </a:solidFill>
              <a:latin typeface="Consolas" panose="020B0609020204030204" pitchFamily="49" charset="0"/>
            </a:endParaRPr>
          </a:p>
          <a:p>
            <a:r>
              <a:rPr lang="zh-CN" altLang="en-US"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绑定本地地址和服务的路径</a:t>
            </a:r>
            <a:endParaRPr lang="zh-CN" altLang="en-US" sz="1600" dirty="0">
              <a:solidFill>
                <a:srgbClr val="000000"/>
              </a:solidFill>
              <a:latin typeface="Consolas" panose="020B0609020204030204" pitchFamily="49" charset="0"/>
            </a:endParaRPr>
          </a:p>
          <a:p>
            <a:r>
              <a:rPr lang="zh-CN" altLang="en-US"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Naming.rebind</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en-US" altLang="zh-CN" sz="1600" dirty="0" err="1">
                <a:solidFill>
                  <a:srgbClr val="A31515"/>
                </a:solidFill>
                <a:latin typeface="Consolas" panose="020B0609020204030204" pitchFamily="49" charset="0"/>
              </a:rPr>
              <a:t>rmi</a:t>
            </a:r>
            <a:r>
              <a:rPr lang="en-US" altLang="zh-CN" sz="1600" dirty="0">
                <a:solidFill>
                  <a:srgbClr val="A31515"/>
                </a:solidFill>
                <a:latin typeface="Consolas" panose="020B0609020204030204" pitchFamily="49" charset="0"/>
              </a:rPr>
              <a:t>://127.0.0.1:6600/</a:t>
            </a:r>
            <a:r>
              <a:rPr lang="en-US" altLang="zh-CN" sz="1600" dirty="0" err="1">
                <a:solidFill>
                  <a:srgbClr val="A31515"/>
                </a:solidFill>
                <a:latin typeface="Consolas" panose="020B0609020204030204" pitchFamily="49" charset="0"/>
              </a:rPr>
              <a:t>SearchService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studentService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zh-CN" altLang="en-US" sz="1600" dirty="0">
                <a:solidFill>
                  <a:srgbClr val="A31515"/>
                </a:solidFill>
                <a:latin typeface="Consolas" panose="020B0609020204030204" pitchFamily="49" charset="0"/>
              </a:rPr>
              <a:t>开始服务</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a:t>
            </a:r>
            <a:r>
              <a:rPr lang="en-US" altLang="zh-CN" sz="1600" dirty="0">
                <a:solidFill>
                  <a:srgbClr val="0000FF"/>
                </a:solidFill>
                <a:latin typeface="Consolas" panose="020B0609020204030204" pitchFamily="49" charset="0"/>
              </a:rPr>
              <a:t>catch</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Exception</a:t>
            </a:r>
            <a:r>
              <a:rPr lang="en-US" altLang="zh-CN" sz="1600" dirty="0">
                <a:solidFill>
                  <a:srgbClr val="000000"/>
                </a:solidFill>
                <a:latin typeface="Consolas" panose="020B0609020204030204" pitchFamily="49" charset="0"/>
              </a:rPr>
              <a:t> e)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e.printStackTrace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
        <p:nvSpPr>
          <p:cNvPr id="5" name="文本框 4">
            <a:extLst>
              <a:ext uri="{FF2B5EF4-FFF2-40B4-BE49-F238E27FC236}">
                <a16:creationId xmlns:a16="http://schemas.microsoft.com/office/drawing/2014/main" id="{95B07B9A-2136-42D8-89C4-54756A2A0494}"/>
              </a:ext>
            </a:extLst>
          </p:cNvPr>
          <p:cNvSpPr txBox="1"/>
          <p:nvPr/>
        </p:nvSpPr>
        <p:spPr>
          <a:xfrm>
            <a:off x="862448" y="1124744"/>
            <a:ext cx="5995552" cy="461665"/>
          </a:xfrm>
          <a:prstGeom prst="rect">
            <a:avLst/>
          </a:prstGeom>
          <a:noFill/>
        </p:spPr>
        <p:txBody>
          <a:bodyPr wrap="none" rtlCol="0">
            <a:spAutoFit/>
          </a:bodyPr>
          <a:lstStyle/>
          <a:p>
            <a:pPr marL="342900" indent="-342900">
              <a:buClr>
                <a:schemeClr val="accent6"/>
              </a:buClr>
              <a:buFont typeface="Wingdings" panose="05000000000000000000" pitchFamily="2" charset="2"/>
              <a:buChar char="Ø"/>
            </a:pPr>
            <a:r>
              <a:rPr lang="en-US" altLang="zh-CN" dirty="0">
                <a:solidFill>
                  <a:srgbClr val="000000"/>
                </a:solidFill>
                <a:latin typeface="Calibri"/>
              </a:rPr>
              <a:t>3.</a:t>
            </a:r>
            <a:r>
              <a:rPr lang="zh-CN" altLang="en-US" dirty="0">
                <a:solidFill>
                  <a:srgbClr val="000000"/>
                </a:solidFill>
                <a:latin typeface="Calibri"/>
              </a:rPr>
              <a:t>编写</a:t>
            </a:r>
            <a:r>
              <a:rPr lang="zh-CN" altLang="en-US" dirty="0">
                <a:solidFill>
                  <a:srgbClr val="FF0000"/>
                </a:solidFill>
                <a:latin typeface="Calibri"/>
              </a:rPr>
              <a:t>服务器程序</a:t>
            </a:r>
            <a:r>
              <a:rPr lang="zh-CN" altLang="en-US" dirty="0">
                <a:solidFill>
                  <a:srgbClr val="000000"/>
                </a:solidFill>
                <a:latin typeface="Calibri"/>
              </a:rPr>
              <a:t>，发布远程调用服务。</a:t>
            </a:r>
            <a:endPar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74916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33</a:t>
            </a:fld>
            <a:endParaRPr lang="en-GB" altLang="zh-CN" dirty="0"/>
          </a:p>
        </p:txBody>
      </p:sp>
      <p:sp>
        <p:nvSpPr>
          <p:cNvPr id="5" name="文本框 4">
            <a:extLst>
              <a:ext uri="{FF2B5EF4-FFF2-40B4-BE49-F238E27FC236}">
                <a16:creationId xmlns:a16="http://schemas.microsoft.com/office/drawing/2014/main" id="{95B07B9A-2136-42D8-89C4-54756A2A0494}"/>
              </a:ext>
            </a:extLst>
          </p:cNvPr>
          <p:cNvSpPr txBox="1"/>
          <p:nvPr/>
        </p:nvSpPr>
        <p:spPr>
          <a:xfrm>
            <a:off x="862449" y="1124744"/>
            <a:ext cx="8030031" cy="1569660"/>
          </a:xfrm>
          <a:prstGeom prst="rect">
            <a:avLst/>
          </a:prstGeom>
          <a:noFill/>
        </p:spPr>
        <p:txBody>
          <a:bodyPr wrap="square" rtlCol="0">
            <a:spAutoFit/>
          </a:bodyPr>
          <a:lstStyle/>
          <a:p>
            <a:pPr marL="342900" indent="-342900">
              <a:buClr>
                <a:schemeClr val="accent6"/>
              </a:buClr>
              <a:buFont typeface="Wingdings" panose="05000000000000000000" pitchFamily="2" charset="2"/>
              <a:buChar char="Ø"/>
            </a:pPr>
            <a:r>
              <a:rPr lang="en-US" altLang="zh-CN" dirty="0">
                <a:solidFill>
                  <a:srgbClr val="000000"/>
                </a:solidFill>
                <a:latin typeface="Calibri"/>
              </a:rPr>
              <a:t>4.</a:t>
            </a:r>
            <a:r>
              <a:rPr lang="zh-CN" altLang="en-US" dirty="0">
                <a:solidFill>
                  <a:srgbClr val="000000"/>
                </a:solidFill>
                <a:latin typeface="Calibri"/>
              </a:rPr>
              <a:t>创建一个</a:t>
            </a:r>
            <a:r>
              <a:rPr lang="zh-CN" altLang="en-US" dirty="0">
                <a:solidFill>
                  <a:srgbClr val="FF0000"/>
                </a:solidFill>
                <a:latin typeface="Calibri"/>
              </a:rPr>
              <a:t>客户程序</a:t>
            </a:r>
            <a:r>
              <a:rPr lang="zh-CN" altLang="en-US" dirty="0">
                <a:solidFill>
                  <a:srgbClr val="000000"/>
                </a:solidFill>
                <a:latin typeface="Calibri"/>
              </a:rPr>
              <a:t>执行</a:t>
            </a:r>
            <a:r>
              <a:rPr lang="en-US" altLang="zh-CN" dirty="0">
                <a:solidFill>
                  <a:srgbClr val="000000"/>
                </a:solidFill>
                <a:latin typeface="Calibri"/>
              </a:rPr>
              <a:t>RMI</a:t>
            </a:r>
            <a:r>
              <a:rPr lang="zh-CN" altLang="en-US" dirty="0">
                <a:solidFill>
                  <a:srgbClr val="000000"/>
                </a:solidFill>
                <a:latin typeface="Calibri"/>
              </a:rPr>
              <a:t>调用。任何客户程序都需要从使用绑定程序远程对象引用开始。在客户程序中，</a:t>
            </a:r>
            <a:r>
              <a:rPr lang="zh-CN" altLang="en-US" u="sng" dirty="0">
                <a:solidFill>
                  <a:schemeClr val="bg1"/>
                </a:solidFill>
                <a:latin typeface="Calibri"/>
              </a:rPr>
              <a:t>通过</a:t>
            </a:r>
            <a:r>
              <a:rPr lang="en-US" altLang="zh-CN" u="sng" dirty="0">
                <a:solidFill>
                  <a:schemeClr val="bg1"/>
                </a:solidFill>
                <a:latin typeface="Calibri"/>
              </a:rPr>
              <a:t>lookup</a:t>
            </a:r>
            <a:r>
              <a:rPr lang="zh-CN" altLang="en-US" u="sng" dirty="0">
                <a:solidFill>
                  <a:schemeClr val="bg1"/>
                </a:solidFill>
                <a:latin typeface="Calibri"/>
              </a:rPr>
              <a:t>操作</a:t>
            </a:r>
            <a:r>
              <a:rPr lang="zh-CN" altLang="en-US" u="sng" dirty="0">
                <a:solidFill>
                  <a:srgbClr val="000000"/>
                </a:solidFill>
                <a:latin typeface="Calibri"/>
              </a:rPr>
              <a:t>为远程对象</a:t>
            </a:r>
            <a:r>
              <a:rPr lang="zh-CN" altLang="en-US" u="sng" dirty="0">
                <a:solidFill>
                  <a:schemeClr val="bg1"/>
                </a:solidFill>
                <a:latin typeface="Calibri"/>
              </a:rPr>
              <a:t>查找一个远程对象引用</a:t>
            </a:r>
            <a:r>
              <a:rPr lang="zh-CN" altLang="en-US" dirty="0">
                <a:solidFill>
                  <a:srgbClr val="000000"/>
                </a:solidFill>
                <a:latin typeface="Calibri"/>
              </a:rPr>
              <a:t>。在获取了一个初始的远程对象引用后，调用远程方法。</a:t>
            </a:r>
            <a:endPar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23E4235C-F1B1-4047-9B3D-908F7E6EE18F}"/>
              </a:ext>
            </a:extLst>
          </p:cNvPr>
          <p:cNvSpPr/>
          <p:nvPr/>
        </p:nvSpPr>
        <p:spPr>
          <a:xfrm>
            <a:off x="1259632" y="3140968"/>
            <a:ext cx="7344816" cy="1569660"/>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ClientProgram.java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rmi.remotingclient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java.rmi.Naming</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java.util.List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rmi.model.StudentEntity</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rmi.service</a:t>
            </a:r>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72887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34</a:t>
            </a:fld>
            <a:endParaRPr lang="en-GB" altLang="zh-CN" dirty="0"/>
          </a:p>
        </p:txBody>
      </p:sp>
      <p:sp>
        <p:nvSpPr>
          <p:cNvPr id="5" name="文本框 4">
            <a:extLst>
              <a:ext uri="{FF2B5EF4-FFF2-40B4-BE49-F238E27FC236}">
                <a16:creationId xmlns:a16="http://schemas.microsoft.com/office/drawing/2014/main" id="{95B07B9A-2136-42D8-89C4-54756A2A0494}"/>
              </a:ext>
            </a:extLst>
          </p:cNvPr>
          <p:cNvSpPr txBox="1"/>
          <p:nvPr/>
        </p:nvSpPr>
        <p:spPr>
          <a:xfrm>
            <a:off x="862449" y="1124744"/>
            <a:ext cx="8030031" cy="461665"/>
          </a:xfrm>
          <a:prstGeom prst="rect">
            <a:avLst/>
          </a:prstGeom>
          <a:noFill/>
        </p:spPr>
        <p:txBody>
          <a:bodyPr wrap="square" rtlCol="0">
            <a:spAutoFit/>
          </a:bodyPr>
          <a:lstStyle/>
          <a:p>
            <a:pPr marL="342900" indent="-342900">
              <a:buClr>
                <a:schemeClr val="accent6"/>
              </a:buClr>
              <a:buFont typeface="Wingdings" panose="05000000000000000000" pitchFamily="2" charset="2"/>
              <a:buChar char="Ø"/>
            </a:pPr>
            <a:r>
              <a:rPr lang="en-US" altLang="zh-CN" dirty="0">
                <a:solidFill>
                  <a:srgbClr val="000000"/>
                </a:solidFill>
                <a:latin typeface="Calibri"/>
              </a:rPr>
              <a:t>4.</a:t>
            </a:r>
            <a:r>
              <a:rPr lang="zh-CN" altLang="en-US" dirty="0">
                <a:solidFill>
                  <a:srgbClr val="000000"/>
                </a:solidFill>
                <a:latin typeface="Calibri"/>
              </a:rPr>
              <a:t>创建一个</a:t>
            </a:r>
            <a:r>
              <a:rPr lang="zh-CN" altLang="en-US" dirty="0">
                <a:solidFill>
                  <a:srgbClr val="FF0000"/>
                </a:solidFill>
                <a:latin typeface="Calibri"/>
              </a:rPr>
              <a:t>客户程序</a:t>
            </a:r>
            <a:r>
              <a:rPr lang="zh-CN" altLang="en-US" dirty="0">
                <a:solidFill>
                  <a:srgbClr val="000000"/>
                </a:solidFill>
                <a:latin typeface="Calibri"/>
              </a:rPr>
              <a:t>执行</a:t>
            </a:r>
            <a:r>
              <a:rPr lang="en-US" altLang="zh-CN" dirty="0">
                <a:solidFill>
                  <a:srgbClr val="000000"/>
                </a:solidFill>
                <a:latin typeface="Calibri"/>
              </a:rPr>
              <a:t>RMI</a:t>
            </a:r>
            <a:r>
              <a:rPr lang="zh-CN" altLang="en-US" dirty="0">
                <a:solidFill>
                  <a:srgbClr val="000000"/>
                </a:solidFill>
                <a:latin typeface="Calibri"/>
              </a:rPr>
              <a:t>调用。</a:t>
            </a:r>
            <a:endPar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23E4235C-F1B1-4047-9B3D-908F7E6EE18F}"/>
              </a:ext>
            </a:extLst>
          </p:cNvPr>
          <p:cNvSpPr/>
          <p:nvPr/>
        </p:nvSpPr>
        <p:spPr>
          <a:xfrm>
            <a:off x="862449" y="1547218"/>
            <a:ext cx="8496944" cy="4278094"/>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ClientProgram.java(</a:t>
            </a:r>
            <a:r>
              <a:rPr lang="zh-CN" altLang="en-US" sz="1600" dirty="0">
                <a:solidFill>
                  <a:srgbClr val="008000"/>
                </a:solidFill>
                <a:latin typeface="Consolas" panose="020B0609020204030204" pitchFamily="49" charset="0"/>
              </a:rPr>
              <a:t>续</a:t>
            </a:r>
            <a:r>
              <a:rPr lang="en-US" altLang="zh-CN" sz="1600" dirty="0">
                <a:solidFill>
                  <a:srgbClr val="008000"/>
                </a:solidFill>
                <a:latin typeface="Consolas" panose="020B0609020204030204" pitchFamily="49" charset="0"/>
              </a:rPr>
              <a:t>)</a:t>
            </a:r>
            <a:endParaRPr lang="zh-CN" altLang="en-US"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ClientProgram</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main(</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args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try</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调用远程对象，</a:t>
            </a:r>
            <a:r>
              <a:rPr lang="en-US" altLang="zh-CN" sz="1600" dirty="0">
                <a:solidFill>
                  <a:srgbClr val="008000"/>
                </a:solidFill>
                <a:latin typeface="Consolas" panose="020B0609020204030204" pitchFamily="49" charset="0"/>
              </a:rPr>
              <a:t>RMI</a:t>
            </a:r>
            <a:r>
              <a:rPr lang="zh-CN" altLang="en-US" sz="1600" dirty="0">
                <a:solidFill>
                  <a:srgbClr val="008000"/>
                </a:solidFill>
                <a:latin typeface="Consolas" panose="020B0609020204030204" pitchFamily="49" charset="0"/>
              </a:rPr>
              <a:t>路径与接口必须与服务器配置一致</a:t>
            </a:r>
            <a:endParaRPr lang="zh-CN" altLang="en-US" sz="1600" dirty="0">
              <a:solidFill>
                <a:srgbClr val="000000"/>
              </a:solidFill>
              <a:latin typeface="Consolas" panose="020B0609020204030204" pitchFamily="49" charset="0"/>
            </a:endParaRPr>
          </a:p>
          <a:p>
            <a:r>
              <a:rPr lang="zh-CN" altLang="en-US"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StudentService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studentService</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StudentService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Naming.lookup</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en-US" altLang="zh-CN" sz="1600" dirty="0" err="1">
                <a:solidFill>
                  <a:srgbClr val="A31515"/>
                </a:solidFill>
                <a:latin typeface="Consolas" panose="020B0609020204030204" pitchFamily="49" charset="0"/>
              </a:rPr>
              <a:t>rmi</a:t>
            </a:r>
            <a:r>
              <a:rPr lang="en-US" altLang="zh-CN" sz="1600" dirty="0">
                <a:solidFill>
                  <a:srgbClr val="A31515"/>
                </a:solidFill>
                <a:latin typeface="Consolas" panose="020B0609020204030204" pitchFamily="49" charset="0"/>
              </a:rPr>
              <a:t>://127.0.0.1:6600/ </a:t>
            </a:r>
            <a:r>
              <a:rPr lang="en-US" altLang="zh-CN" sz="1600" dirty="0" err="1">
                <a:solidFill>
                  <a:srgbClr val="A31515"/>
                </a:solidFill>
                <a:latin typeface="Consolas" panose="020B0609020204030204" pitchFamily="49" charset="0"/>
              </a:rPr>
              <a:t>SearchService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List</a:t>
            </a:r>
            <a:r>
              <a:rPr lang="en-US" altLang="zh-CN" sz="1600" dirty="0">
                <a:solidFill>
                  <a:srgbClr val="000000"/>
                </a:solidFill>
                <a:latin typeface="Consolas" panose="020B0609020204030204" pitchFamily="49" charset="0"/>
              </a:rPr>
              <a:t>&lt;</a:t>
            </a:r>
            <a:r>
              <a:rPr lang="en-US" altLang="zh-CN" sz="1600" dirty="0" err="1">
                <a:solidFill>
                  <a:srgbClr val="0000FF"/>
                </a:solidFill>
                <a:latin typeface="Consolas" panose="020B0609020204030204" pitchFamily="49" charset="0"/>
              </a:rPr>
              <a:t>StudentEntity</a:t>
            </a:r>
            <a:r>
              <a:rPr lang="en-US" altLang="zh-CN" sz="1600" dirty="0">
                <a:solidFill>
                  <a:srgbClr val="000000"/>
                </a:solidFill>
                <a:latin typeface="Consolas" panose="020B0609020204030204" pitchFamily="49" charset="0"/>
              </a:rPr>
              <a:t>&gt; </a:t>
            </a:r>
            <a:r>
              <a:rPr lang="en-US" altLang="zh-CN" sz="1600" dirty="0" err="1">
                <a:solidFill>
                  <a:srgbClr val="000000"/>
                </a:solidFill>
                <a:latin typeface="Consolas" panose="020B0609020204030204" pitchFamily="49" charset="0"/>
              </a:rPr>
              <a:t>personList</a:t>
            </a:r>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studentService.search</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zh-CN" altLang="en-US" sz="1600" dirty="0">
                <a:solidFill>
                  <a:srgbClr val="A31515"/>
                </a:solidFill>
                <a:latin typeface="Consolas" panose="020B0609020204030204" pitchFamily="49" charset="0"/>
              </a:rPr>
              <a:t>王明</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StudentEntity</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person</a:t>
            </a:r>
            <a:r>
              <a:rPr lang="en-US" altLang="zh-CN" sz="1600" dirty="0" err="1">
                <a:solidFill>
                  <a:srgbClr val="0000FF"/>
                </a:solidFill>
                <a:latin typeface="Consolas" panose="020B0609020204030204" pitchFamily="49" charset="0"/>
              </a:rPr>
              <a:t>:</a:t>
            </a:r>
            <a:r>
              <a:rPr lang="en-US" altLang="zh-CN" sz="1600" dirty="0" err="1">
                <a:solidFill>
                  <a:srgbClr val="000000"/>
                </a:solidFill>
                <a:latin typeface="Consolas" panose="020B0609020204030204" pitchFamily="49" charset="0"/>
              </a:rPr>
              <a:t>personList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"ID:"</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person.getId</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"Age:"</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person.getAge</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"Name:"</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person.getName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catch</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Exception</a:t>
            </a:r>
            <a:r>
              <a:rPr lang="en-US" altLang="zh-CN" sz="1600" dirty="0">
                <a:solidFill>
                  <a:srgbClr val="000000"/>
                </a:solidFill>
                <a:latin typeface="Consolas" panose="020B0609020204030204" pitchFamily="49" charset="0"/>
              </a:rPr>
              <a:t> ex){</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ex.printStackTrace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246320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编程案例</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35</a:t>
            </a:fld>
            <a:endParaRPr lang="en-GB" altLang="zh-CN" dirty="0"/>
          </a:p>
        </p:txBody>
      </p:sp>
      <p:sp>
        <p:nvSpPr>
          <p:cNvPr id="5" name="文本框 4">
            <a:extLst>
              <a:ext uri="{FF2B5EF4-FFF2-40B4-BE49-F238E27FC236}">
                <a16:creationId xmlns:a16="http://schemas.microsoft.com/office/drawing/2014/main" id="{95B07B9A-2136-42D8-89C4-54756A2A0494}"/>
              </a:ext>
            </a:extLst>
          </p:cNvPr>
          <p:cNvSpPr txBox="1"/>
          <p:nvPr/>
        </p:nvSpPr>
        <p:spPr>
          <a:xfrm>
            <a:off x="862448" y="1137808"/>
            <a:ext cx="8174047" cy="461665"/>
          </a:xfrm>
          <a:prstGeom prst="rect">
            <a:avLst/>
          </a:prstGeom>
          <a:noFill/>
        </p:spPr>
        <p:txBody>
          <a:bodyPr wrap="square" rtlCol="0">
            <a:spAutoFit/>
          </a:bodyPr>
          <a:lstStyle/>
          <a:p>
            <a:pPr marL="342900" indent="-342900">
              <a:buClr>
                <a:schemeClr val="accent6"/>
              </a:buClr>
              <a:buFont typeface="Wingdings" panose="05000000000000000000" pitchFamily="2" charset="2"/>
              <a:buChar char="Ø"/>
            </a:pPr>
            <a:r>
              <a:rPr lang="en-US" altLang="zh-CN" dirty="0">
                <a:solidFill>
                  <a:srgbClr val="000000"/>
                </a:solidFill>
                <a:latin typeface="Calibri"/>
              </a:rPr>
              <a:t>5.</a:t>
            </a:r>
            <a:r>
              <a:rPr lang="zh-CN" altLang="en-US" dirty="0">
                <a:solidFill>
                  <a:srgbClr val="000000"/>
                </a:solidFill>
                <a:latin typeface="Calibri"/>
              </a:rPr>
              <a:t> 注册并启动远程服务，在客户端即可进行远程调用。</a:t>
            </a:r>
            <a:endPar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DB1563FA-A08C-4E66-BA4C-099288099CB7}"/>
              </a:ext>
            </a:extLst>
          </p:cNvPr>
          <p:cNvSpPr/>
          <p:nvPr/>
        </p:nvSpPr>
        <p:spPr>
          <a:xfrm>
            <a:off x="862448" y="1774265"/>
            <a:ext cx="7900551" cy="3534429"/>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rPr>
              <a:t>本案例并没有前一小节中的第</a:t>
            </a:r>
            <a:r>
              <a:rPr lang="en-US" altLang="zh-CN" dirty="0">
                <a:solidFill>
                  <a:srgbClr val="000000"/>
                </a:solidFill>
                <a:latin typeface="Calibri" panose="020F0502020204030204" pitchFamily="34" charset="0"/>
              </a:rPr>
              <a:t>3</a:t>
            </a:r>
            <a:r>
              <a:rPr lang="zh-CN" altLang="en-US" dirty="0">
                <a:solidFill>
                  <a:srgbClr val="000000"/>
                </a:solidFill>
                <a:latin typeface="Calibri" panose="020F0502020204030204" pitchFamily="34" charset="0"/>
              </a:rPr>
              <a:t>步“生成存根和框架程序”，但是存根</a:t>
            </a:r>
            <a:r>
              <a:rPr lang="en-US" altLang="zh-CN" dirty="0">
                <a:solidFill>
                  <a:srgbClr val="000000"/>
                </a:solidFill>
                <a:latin typeface="Calibri" panose="020F0502020204030204" pitchFamily="34" charset="0"/>
              </a:rPr>
              <a:t>stub</a:t>
            </a:r>
            <a:r>
              <a:rPr lang="zh-CN" altLang="en-US" dirty="0">
                <a:solidFill>
                  <a:srgbClr val="000000"/>
                </a:solidFill>
                <a:latin typeface="Calibri" panose="020F0502020204030204" pitchFamily="34" charset="0"/>
              </a:rPr>
              <a:t>和框架</a:t>
            </a:r>
            <a:r>
              <a:rPr lang="en-US" altLang="zh-CN" dirty="0">
                <a:solidFill>
                  <a:srgbClr val="000000"/>
                </a:solidFill>
                <a:latin typeface="Calibri" panose="020F0502020204030204" pitchFamily="34" charset="0"/>
              </a:rPr>
              <a:t>skeleton</a:t>
            </a:r>
            <a:r>
              <a:rPr lang="zh-CN" altLang="en-US" dirty="0">
                <a:solidFill>
                  <a:srgbClr val="000000"/>
                </a:solidFill>
                <a:latin typeface="Calibri" panose="020F0502020204030204" pitchFamily="34" charset="0"/>
              </a:rPr>
              <a:t>类实际上还是存在的</a:t>
            </a:r>
            <a:endParaRPr lang="en-US" altLang="zh-CN"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早期的</a:t>
            </a:r>
            <a:r>
              <a:rPr lang="en-US" altLang="zh-CN" sz="2000" dirty="0">
                <a:solidFill>
                  <a:srgbClr val="FF0000"/>
                </a:solidFill>
                <a:latin typeface="Calibri" panose="020F0502020204030204" pitchFamily="34" charset="0"/>
              </a:rPr>
              <a:t>Java</a:t>
            </a:r>
            <a:r>
              <a:rPr lang="zh-CN" altLang="en-US" sz="2000" dirty="0">
                <a:solidFill>
                  <a:srgbClr val="FF0000"/>
                </a:solidFill>
                <a:latin typeface="Calibri" panose="020F0502020204030204" pitchFamily="34" charset="0"/>
              </a:rPr>
              <a:t>版本</a:t>
            </a:r>
            <a:r>
              <a:rPr lang="zh-CN" altLang="en-US" sz="2000" dirty="0">
                <a:solidFill>
                  <a:srgbClr val="000000"/>
                </a:solidFill>
                <a:latin typeface="Calibri" panose="020F0502020204030204" pitchFamily="34" charset="0"/>
              </a:rPr>
              <a:t>为了</a:t>
            </a:r>
            <a:r>
              <a:rPr lang="en-US" altLang="zh-CN" sz="2000" dirty="0">
                <a:solidFill>
                  <a:srgbClr val="000000"/>
                </a:solidFill>
                <a:latin typeface="Calibri" panose="020F0502020204030204" pitchFamily="34" charset="0"/>
              </a:rPr>
              <a:t>RMI</a:t>
            </a:r>
            <a:r>
              <a:rPr lang="zh-CN" altLang="en-US" sz="2000" dirty="0">
                <a:solidFill>
                  <a:srgbClr val="000000"/>
                </a:solidFill>
                <a:latin typeface="Calibri" panose="020F0502020204030204" pitchFamily="34" charset="0"/>
              </a:rPr>
              <a:t>运行程序，</a:t>
            </a:r>
            <a:r>
              <a:rPr lang="zh-CN" altLang="en-US" sz="2000" u="sng" dirty="0">
                <a:solidFill>
                  <a:schemeClr val="bg1"/>
                </a:solidFill>
                <a:latin typeface="Calibri" panose="020F0502020204030204" pitchFamily="34" charset="0"/>
              </a:rPr>
              <a:t>须使用</a:t>
            </a:r>
            <a:r>
              <a:rPr lang="en-US" altLang="zh-CN" sz="2000" u="sng" dirty="0" err="1">
                <a:solidFill>
                  <a:schemeClr val="bg1"/>
                </a:solidFill>
                <a:latin typeface="Calibri" panose="020F0502020204030204" pitchFamily="34" charset="0"/>
              </a:rPr>
              <a:t>rmic</a:t>
            </a:r>
            <a:r>
              <a:rPr lang="zh-CN" altLang="en-US" sz="2000" u="sng" dirty="0">
                <a:solidFill>
                  <a:schemeClr val="bg1"/>
                </a:solidFill>
                <a:latin typeface="Calibri" panose="020F0502020204030204" pitchFamily="34" charset="0"/>
              </a:rPr>
              <a:t>来编译生成</a:t>
            </a:r>
            <a:r>
              <a:rPr lang="en-US" altLang="zh-CN" sz="2000" u="sng" dirty="0">
                <a:solidFill>
                  <a:schemeClr val="bg1"/>
                </a:solidFill>
                <a:latin typeface="Calibri" panose="020F0502020204030204" pitchFamily="34" charset="0"/>
              </a:rPr>
              <a:t>stub</a:t>
            </a:r>
            <a:r>
              <a:rPr lang="zh-CN" altLang="en-US" sz="2000" u="sng" dirty="0">
                <a:solidFill>
                  <a:schemeClr val="bg1"/>
                </a:solidFill>
                <a:latin typeface="Calibri" panose="020F0502020204030204" pitchFamily="34" charset="0"/>
              </a:rPr>
              <a:t>和</a:t>
            </a:r>
            <a:r>
              <a:rPr lang="en-US" altLang="zh-CN" sz="2000" u="sng" dirty="0">
                <a:solidFill>
                  <a:schemeClr val="bg1"/>
                </a:solidFill>
                <a:latin typeface="Calibri" panose="020F0502020204030204" pitchFamily="34" charset="0"/>
              </a:rPr>
              <a:t>skeleton</a:t>
            </a:r>
            <a:r>
              <a:rPr lang="zh-CN" altLang="en-US" sz="2000" u="sng" dirty="0">
                <a:solidFill>
                  <a:schemeClr val="bg1"/>
                </a:solidFill>
                <a:latin typeface="Calibri" panose="020F0502020204030204" pitchFamily="34" charset="0"/>
              </a:rPr>
              <a:t>程序</a:t>
            </a:r>
            <a:r>
              <a:rPr lang="zh-CN" altLang="en-US" sz="2000" dirty="0">
                <a:solidFill>
                  <a:srgbClr val="000000"/>
                </a:solidFill>
                <a:latin typeface="Calibri" panose="020F0502020204030204" pitchFamily="34" charset="0"/>
              </a:rPr>
              <a:t>；同时使用</a:t>
            </a:r>
            <a:r>
              <a:rPr lang="en-US" altLang="zh-CN" sz="2000" dirty="0" err="1">
                <a:solidFill>
                  <a:srgbClr val="000000"/>
                </a:solidFill>
                <a:latin typeface="Calibri" panose="020F0502020204030204" pitchFamily="34" charset="0"/>
              </a:rPr>
              <a:t>rmiregistry</a:t>
            </a:r>
            <a:r>
              <a:rPr lang="zh-CN" altLang="en-US" sz="2000" dirty="0">
                <a:solidFill>
                  <a:srgbClr val="000000"/>
                </a:solidFill>
                <a:latin typeface="Calibri" panose="020F0502020204030204" pitchFamily="34" charset="0"/>
              </a:rPr>
              <a:t>或者</a:t>
            </a:r>
            <a:r>
              <a:rPr lang="en-US" altLang="zh-CN" sz="2000" dirty="0">
                <a:solidFill>
                  <a:srgbClr val="000000"/>
                </a:solidFill>
                <a:latin typeface="Calibri" panose="020F0502020204030204" pitchFamily="34" charset="0"/>
              </a:rPr>
              <a:t>start </a:t>
            </a:r>
            <a:r>
              <a:rPr lang="en-US" altLang="zh-CN" sz="2000" dirty="0" err="1">
                <a:solidFill>
                  <a:srgbClr val="000000"/>
                </a:solidFill>
                <a:latin typeface="Calibri" panose="020F0502020204030204" pitchFamily="34" charset="0"/>
              </a:rPr>
              <a:t>rmiregistry</a:t>
            </a:r>
            <a:r>
              <a:rPr lang="en-US" altLang="zh-CN" sz="2000" dirty="0">
                <a:solidFill>
                  <a:srgbClr val="000000"/>
                </a:solidFill>
                <a:latin typeface="Calibri" panose="020F0502020204030204" pitchFamily="34" charset="0"/>
              </a:rPr>
              <a:t> </a:t>
            </a:r>
            <a:r>
              <a:rPr lang="zh-CN" altLang="en-US" sz="2000" dirty="0">
                <a:solidFill>
                  <a:srgbClr val="000000"/>
                </a:solidFill>
                <a:latin typeface="Calibri" panose="020F0502020204030204" pitchFamily="34" charset="0"/>
              </a:rPr>
              <a:t>命令来运行</a:t>
            </a:r>
            <a:r>
              <a:rPr lang="en-US" altLang="zh-CN" sz="2000" dirty="0">
                <a:solidFill>
                  <a:srgbClr val="000000"/>
                </a:solidFill>
                <a:latin typeface="Calibri" panose="020F0502020204030204" pitchFamily="34" charset="0"/>
              </a:rPr>
              <a:t>RMI</a:t>
            </a:r>
            <a:r>
              <a:rPr lang="zh-CN" altLang="en-US" sz="2000" dirty="0">
                <a:solidFill>
                  <a:srgbClr val="000000"/>
                </a:solidFill>
                <a:latin typeface="Calibri" panose="020F0502020204030204" pitchFamily="34" charset="0"/>
              </a:rPr>
              <a:t>注册工具到系统默认的端口上。</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从</a:t>
            </a:r>
            <a:r>
              <a:rPr lang="en-US" altLang="zh-CN" sz="2000" dirty="0">
                <a:solidFill>
                  <a:srgbClr val="FF0000"/>
                </a:solidFill>
                <a:latin typeface="Calibri" panose="020F0502020204030204" pitchFamily="34" charset="0"/>
              </a:rPr>
              <a:t>JDK 5.0</a:t>
            </a:r>
            <a:r>
              <a:rPr lang="zh-CN" altLang="en-US" sz="2000" dirty="0">
                <a:solidFill>
                  <a:srgbClr val="FF0000"/>
                </a:solidFill>
                <a:latin typeface="Calibri" panose="020F0502020204030204" pitchFamily="34" charset="0"/>
              </a:rPr>
              <a:t>以后</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stub</a:t>
            </a:r>
            <a:r>
              <a:rPr lang="zh-CN" altLang="en-US" sz="2000" dirty="0">
                <a:solidFill>
                  <a:srgbClr val="000000"/>
                </a:solidFill>
                <a:latin typeface="Calibri" panose="020F0502020204030204" pitchFamily="34" charset="0"/>
              </a:rPr>
              <a:t>和</a:t>
            </a:r>
            <a:r>
              <a:rPr lang="en-US" altLang="zh-CN" sz="2000" dirty="0">
                <a:solidFill>
                  <a:srgbClr val="000000"/>
                </a:solidFill>
                <a:latin typeface="Calibri" panose="020F0502020204030204" pitchFamily="34" charset="0"/>
              </a:rPr>
              <a:t>skeleton</a:t>
            </a:r>
            <a:r>
              <a:rPr lang="zh-CN" altLang="en-US" sz="2000" dirty="0">
                <a:solidFill>
                  <a:srgbClr val="000000"/>
                </a:solidFill>
                <a:latin typeface="Calibri" panose="020F0502020204030204" pitchFamily="34" charset="0"/>
              </a:rPr>
              <a:t>的类的产生不需要使用单独的</a:t>
            </a:r>
            <a:r>
              <a:rPr lang="en-US" altLang="zh-CN" sz="2000" dirty="0" err="1">
                <a:solidFill>
                  <a:srgbClr val="000000"/>
                </a:solidFill>
                <a:latin typeface="Calibri" panose="020F0502020204030204" pitchFamily="34" charset="0"/>
              </a:rPr>
              <a:t>rmic</a:t>
            </a:r>
            <a:r>
              <a:rPr lang="zh-CN" altLang="en-US" sz="2000" dirty="0">
                <a:solidFill>
                  <a:srgbClr val="000000"/>
                </a:solidFill>
                <a:latin typeface="Calibri" panose="020F0502020204030204" pitchFamily="34" charset="0"/>
              </a:rPr>
              <a:t>编译器了，它们</a:t>
            </a:r>
            <a:r>
              <a:rPr lang="zh-CN" altLang="en-US" sz="2000" u="sng" dirty="0">
                <a:solidFill>
                  <a:schemeClr val="bg1"/>
                </a:solidFill>
                <a:latin typeface="Calibri" panose="020F0502020204030204" pitchFamily="34" charset="0"/>
              </a:rPr>
              <a:t>由</a:t>
            </a:r>
            <a:r>
              <a:rPr lang="en-US" altLang="zh-CN" sz="2000" u="sng" dirty="0">
                <a:solidFill>
                  <a:schemeClr val="bg1"/>
                </a:solidFill>
                <a:latin typeface="Calibri" panose="020F0502020204030204" pitchFamily="34" charset="0"/>
              </a:rPr>
              <a:t>JAVA</a:t>
            </a:r>
            <a:r>
              <a:rPr lang="zh-CN" altLang="en-US" sz="2000" u="sng" dirty="0">
                <a:solidFill>
                  <a:schemeClr val="bg1"/>
                </a:solidFill>
                <a:latin typeface="Calibri" panose="020F0502020204030204" pitchFamily="34" charset="0"/>
              </a:rPr>
              <a:t>虚拟机自动处理</a:t>
            </a:r>
            <a:r>
              <a:rPr lang="zh-CN" altLang="en-US" sz="2000" dirty="0">
                <a:solidFill>
                  <a:srgbClr val="000000"/>
                </a:solidFill>
                <a:latin typeface="Calibri" panose="020F0502020204030204" pitchFamily="34" charset="0"/>
              </a:rPr>
              <a:t>。其中，存根类是通过</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动态类下载机制下载，由服务端产生，然后根据需要动态的加载到客户端</a:t>
            </a:r>
          </a:p>
        </p:txBody>
      </p:sp>
    </p:spTree>
    <p:extLst>
      <p:ext uri="{BB962C8B-B14F-4D97-AF65-F5344CB8AC3E}">
        <p14:creationId xmlns:p14="http://schemas.microsoft.com/office/powerpoint/2010/main" val="467111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899592" y="1462864"/>
            <a:ext cx="4032448" cy="3932272"/>
          </a:xfrm>
        </p:spPr>
        <p:txBody>
          <a:bodyPr/>
          <a:lstStyle/>
          <a:p>
            <a:pPr>
              <a:lnSpc>
                <a:spcPct val="150000"/>
              </a:lnSpc>
              <a:buSzPct val="100000"/>
              <a:defRPr/>
            </a:pP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RPC</a:t>
            </a: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远程过程调用的概念和历史</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远程过程调用应用</a:t>
            </a: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Java</a:t>
            </a: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RMI</a:t>
            </a: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简介</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的原理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编程案例</a:t>
            </a:r>
            <a:endParaRPr lang="en-US" altLang="zh-CN" sz="2000" b="1" dirty="0">
              <a:latin typeface="Calibri" panose="020F0502020204030204" pitchFamily="34" charset="0"/>
              <a:ea typeface="宋体" charset="0"/>
            </a:endParaRP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36</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5076056" y="1496255"/>
            <a:ext cx="4572000" cy="1516954"/>
          </a:xfrm>
          <a:prstGeom prst="rect">
            <a:avLst/>
          </a:prstGeom>
        </p:spPr>
        <p:txBody>
          <a:bodyPr>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RPC</a:t>
            </a:r>
            <a:r>
              <a:rPr lang="zh-CN" altLang="en-US" b="1" dirty="0">
                <a:solidFill>
                  <a:srgbClr val="FF0000"/>
                </a:solidFill>
                <a:latin typeface="Calibri" panose="020F0502020204030204" pitchFamily="34" charset="0"/>
                <a:ea typeface="宋体" charset="0"/>
              </a:rPr>
              <a:t>和</a:t>
            </a:r>
            <a:r>
              <a:rPr lang="en-US" altLang="zh-CN" b="1" dirty="0">
                <a:solidFill>
                  <a:srgbClr val="FF0000"/>
                </a:solidFill>
                <a:latin typeface="Calibri" panose="020F0502020204030204" pitchFamily="34" charset="0"/>
                <a:ea typeface="宋体" charset="0"/>
              </a:rPr>
              <a:t>RMI</a:t>
            </a:r>
            <a:r>
              <a:rPr lang="zh-CN" altLang="en-US" b="1" dirty="0">
                <a:solidFill>
                  <a:srgbClr val="FF0000"/>
                </a:solidFill>
                <a:latin typeface="Calibri" panose="020F0502020204030204" pitchFamily="34" charset="0"/>
                <a:ea typeface="宋体" charset="0"/>
              </a:rPr>
              <a:t>的比较</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RPC</a:t>
            </a:r>
            <a:r>
              <a:rPr lang="zh-CN" altLang="en-US" sz="2000" b="1" dirty="0">
                <a:solidFill>
                  <a:srgbClr val="FF0000"/>
                </a:solidFill>
                <a:latin typeface="Calibri" panose="020F0502020204030204" pitchFamily="34" charset="0"/>
                <a:ea typeface="宋体" charset="0"/>
              </a:rPr>
              <a:t>与</a:t>
            </a:r>
            <a:r>
              <a:rPr lang="en-US" altLang="zh-CN" sz="2000" b="1" dirty="0">
                <a:solidFill>
                  <a:srgbClr val="FF0000"/>
                </a:solidFill>
                <a:latin typeface="Calibri" panose="020F0502020204030204" pitchFamily="34" charset="0"/>
                <a:ea typeface="宋体" charset="0"/>
              </a:rPr>
              <a:t>RMI</a:t>
            </a:r>
            <a:r>
              <a:rPr lang="zh-CN" altLang="en-US" sz="2000" b="1" dirty="0">
                <a:solidFill>
                  <a:srgbClr val="FF0000"/>
                </a:solidFill>
                <a:latin typeface="Calibri" panose="020F0502020204030204" pitchFamily="34" charset="0"/>
                <a:ea typeface="宋体" charset="0"/>
              </a:rPr>
              <a:t>的区别</a:t>
            </a:r>
            <a:endParaRPr lang="en-US" altLang="zh-CN" sz="2000"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的优点</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3611489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RPC</a:t>
            </a:r>
            <a:r>
              <a:rPr lang="zh-CN" altLang="en-US" dirty="0"/>
              <a:t>与</a:t>
            </a:r>
            <a:r>
              <a:rPr lang="en-US" altLang="zh-CN" dirty="0"/>
              <a:t>RMI</a:t>
            </a:r>
            <a:r>
              <a:rPr lang="zh-CN" altLang="en-US" dirty="0"/>
              <a:t>的区别</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37</a:t>
            </a:fld>
            <a:endParaRPr lang="en-GB" altLang="zh-CN" dirty="0"/>
          </a:p>
        </p:txBody>
      </p:sp>
      <p:sp>
        <p:nvSpPr>
          <p:cNvPr id="5" name="文本框 4">
            <a:extLst>
              <a:ext uri="{FF2B5EF4-FFF2-40B4-BE49-F238E27FC236}">
                <a16:creationId xmlns:a16="http://schemas.microsoft.com/office/drawing/2014/main" id="{95B07B9A-2136-42D8-89C4-54756A2A0494}"/>
              </a:ext>
            </a:extLst>
          </p:cNvPr>
          <p:cNvSpPr txBox="1"/>
          <p:nvPr/>
        </p:nvSpPr>
        <p:spPr>
          <a:xfrm>
            <a:off x="862448" y="1137808"/>
            <a:ext cx="8174047" cy="1386405"/>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000000"/>
                </a:solidFill>
                <a:latin typeface="Calibri"/>
              </a:rPr>
              <a:t>1) </a:t>
            </a:r>
            <a:r>
              <a:rPr lang="en-US" altLang="zh-CN" dirty="0">
                <a:solidFill>
                  <a:srgbClr val="FF0000"/>
                </a:solidFill>
                <a:latin typeface="Calibri"/>
              </a:rPr>
              <a:t>RPC</a:t>
            </a:r>
            <a:r>
              <a:rPr lang="zh-CN" altLang="en-US" dirty="0">
                <a:solidFill>
                  <a:srgbClr val="000000"/>
                </a:solidFill>
                <a:latin typeface="Calibri"/>
              </a:rPr>
              <a:t>理论上</a:t>
            </a:r>
            <a:r>
              <a:rPr lang="zh-CN" altLang="en-US" u="sng" dirty="0">
                <a:solidFill>
                  <a:schemeClr val="bg1"/>
                </a:solidFill>
                <a:latin typeface="Calibri"/>
              </a:rPr>
              <a:t>支持多种语言和平台</a:t>
            </a:r>
            <a:r>
              <a:rPr lang="zh-CN" altLang="en-US" dirty="0">
                <a:solidFill>
                  <a:srgbClr val="000000"/>
                </a:solidFill>
                <a:latin typeface="Calibri"/>
              </a:rPr>
              <a:t>，它使得程序员不用理会操作系统之间以及语言之间的差异。</a:t>
            </a:r>
            <a:r>
              <a:rPr lang="en-US" altLang="zh-CN" dirty="0">
                <a:solidFill>
                  <a:srgbClr val="FF0000"/>
                </a:solidFill>
                <a:latin typeface="Calibri"/>
              </a:rPr>
              <a:t>RMI</a:t>
            </a:r>
            <a:r>
              <a:rPr lang="zh-CN" altLang="en-US" u="sng" dirty="0">
                <a:solidFill>
                  <a:schemeClr val="bg1"/>
                </a:solidFill>
                <a:latin typeface="Calibri"/>
              </a:rPr>
              <a:t>只用于</a:t>
            </a:r>
            <a:r>
              <a:rPr lang="en-US" altLang="zh-CN" u="sng" dirty="0">
                <a:solidFill>
                  <a:schemeClr val="bg1"/>
                </a:solidFill>
                <a:latin typeface="Calibri"/>
              </a:rPr>
              <a:t>Java</a:t>
            </a:r>
            <a:r>
              <a:rPr lang="zh-CN" altLang="en-US" dirty="0">
                <a:solidFill>
                  <a:srgbClr val="000000"/>
                </a:solidFill>
                <a:latin typeface="Calibri"/>
              </a:rPr>
              <a:t>，可看作是</a:t>
            </a:r>
            <a:r>
              <a:rPr lang="en-US" altLang="zh-CN" dirty="0">
                <a:solidFill>
                  <a:srgbClr val="000000"/>
                </a:solidFill>
                <a:latin typeface="Calibri"/>
              </a:rPr>
              <a:t>Java</a:t>
            </a:r>
            <a:r>
              <a:rPr lang="zh-CN" altLang="en-US" dirty="0">
                <a:solidFill>
                  <a:srgbClr val="000000"/>
                </a:solidFill>
                <a:latin typeface="Calibri"/>
              </a:rPr>
              <a:t>版本的</a:t>
            </a:r>
            <a:r>
              <a:rPr lang="en-US" altLang="zh-CN" dirty="0">
                <a:solidFill>
                  <a:srgbClr val="000000"/>
                </a:solidFill>
                <a:latin typeface="Calibri"/>
              </a:rPr>
              <a:t>RPC</a:t>
            </a:r>
            <a:r>
              <a:rPr lang="zh-CN" altLang="en-US" dirty="0">
                <a:solidFill>
                  <a:srgbClr val="000000"/>
                </a:solidFill>
                <a:latin typeface="Calibri"/>
              </a:rPr>
              <a:t>。</a:t>
            </a:r>
            <a:endPar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DB1563FA-A08C-4E66-BA4C-099288099CB7}"/>
              </a:ext>
            </a:extLst>
          </p:cNvPr>
          <p:cNvSpPr/>
          <p:nvPr/>
        </p:nvSpPr>
        <p:spPr>
          <a:xfrm>
            <a:off x="862448" y="2643670"/>
            <a:ext cx="8030032" cy="3528530"/>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rPr>
              <a:t>2) RMI</a:t>
            </a:r>
            <a:r>
              <a:rPr lang="zh-CN" altLang="en-US" dirty="0">
                <a:solidFill>
                  <a:srgbClr val="000000"/>
                </a:solidFill>
                <a:latin typeface="Calibri" panose="020F0502020204030204" pitchFamily="34" charset="0"/>
              </a:rPr>
              <a:t>和</a:t>
            </a:r>
            <a:r>
              <a:rPr lang="en-US" altLang="zh-CN" dirty="0">
                <a:solidFill>
                  <a:srgbClr val="000000"/>
                </a:solidFill>
                <a:latin typeface="Calibri" panose="020F0502020204030204" pitchFamily="34" charset="0"/>
              </a:rPr>
              <a:t>RPC</a:t>
            </a:r>
            <a:r>
              <a:rPr lang="zh-CN" altLang="en-US" dirty="0">
                <a:solidFill>
                  <a:srgbClr val="000000"/>
                </a:solidFill>
                <a:latin typeface="Calibri" panose="020F0502020204030204" pitchFamily="34" charset="0"/>
              </a:rPr>
              <a:t>之间最主要的区别在于方法是如何被调用的</a:t>
            </a:r>
            <a:endParaRPr lang="en-US" altLang="zh-CN" dirty="0">
              <a:solidFill>
                <a:srgbClr val="000000"/>
              </a:solidFill>
              <a:latin typeface="Calibri" panose="020F0502020204030204" pitchFamily="34" charset="0"/>
            </a:endParaRPr>
          </a:p>
          <a:p>
            <a:pPr marL="630238" indent="-273050">
              <a:lnSpc>
                <a:spcPct val="120000"/>
              </a:lnSpc>
              <a:buClr>
                <a:schemeClr val="accent6"/>
              </a:buClr>
              <a:buFont typeface="Wingdings" panose="05000000000000000000" pitchFamily="2" charset="2"/>
              <a:buChar char="ü"/>
            </a:pPr>
            <a:r>
              <a:rPr lang="en-US" altLang="zh-CN" sz="2000" dirty="0">
                <a:solidFill>
                  <a:srgbClr val="FF0000"/>
                </a:solidFill>
                <a:latin typeface="Calibri" panose="020F0502020204030204" pitchFamily="34" charset="0"/>
              </a:rPr>
              <a:t>RPC</a:t>
            </a:r>
            <a:r>
              <a:rPr lang="zh-CN" altLang="en-US" sz="2000" dirty="0">
                <a:solidFill>
                  <a:srgbClr val="000000"/>
                </a:solidFill>
                <a:latin typeface="Calibri" panose="020F0502020204030204" pitchFamily="34" charset="0"/>
              </a:rPr>
              <a:t>中</a:t>
            </a:r>
            <a:r>
              <a:rPr lang="zh-CN" altLang="en-US" sz="2000" u="sng" dirty="0">
                <a:solidFill>
                  <a:schemeClr val="bg1"/>
                </a:solidFill>
                <a:latin typeface="Calibri" panose="020F0502020204030204" pitchFamily="34" charset="0"/>
              </a:rPr>
              <a:t>通过网络服务协议向远程主机发送请求</a:t>
            </a:r>
            <a:r>
              <a:rPr lang="zh-CN" altLang="en-US" sz="2000" dirty="0">
                <a:solidFill>
                  <a:srgbClr val="000000"/>
                </a:solidFill>
                <a:latin typeface="Calibri" panose="020F0502020204030204" pitchFamily="34" charset="0"/>
              </a:rPr>
              <a:t>，请求包含了一个参数集和一个文本值，通常形成“</a:t>
            </a:r>
            <a:r>
              <a:rPr lang="en-US" altLang="zh-CN" sz="2000" dirty="0" err="1">
                <a:solidFill>
                  <a:srgbClr val="000000"/>
                </a:solidFill>
                <a:latin typeface="Calibri" panose="020F0502020204030204" pitchFamily="34" charset="0"/>
              </a:rPr>
              <a:t>classname.methodname</a:t>
            </a:r>
            <a:r>
              <a:rPr lang="zh-CN" altLang="en-US" sz="2000" dirty="0">
                <a:solidFill>
                  <a:srgbClr val="000000"/>
                </a:solidFill>
                <a:latin typeface="Calibri" panose="020F0502020204030204" pitchFamily="34" charset="0"/>
              </a:rPr>
              <a:t>（参数集）”的形式。然后</a:t>
            </a:r>
            <a:r>
              <a:rPr lang="en-US" altLang="zh-CN" sz="2000" dirty="0">
                <a:solidFill>
                  <a:srgbClr val="000000"/>
                </a:solidFill>
                <a:latin typeface="Calibri" panose="020F0502020204030204" pitchFamily="34" charset="0"/>
              </a:rPr>
              <a:t>RPC</a:t>
            </a:r>
            <a:r>
              <a:rPr lang="zh-CN" altLang="en-US" sz="2000" dirty="0">
                <a:solidFill>
                  <a:srgbClr val="000000"/>
                </a:solidFill>
                <a:latin typeface="Calibri" panose="020F0502020204030204" pitchFamily="34" charset="0"/>
              </a:rPr>
              <a:t>远程主机搜索与之相匹配的类和方法，执行该方法并把结果编码通过网络协议返回。</a:t>
            </a:r>
            <a:endParaRPr lang="en-US" altLang="zh-CN" sz="2000" dirty="0">
              <a:solidFill>
                <a:srgbClr val="000000"/>
              </a:solidFill>
              <a:latin typeface="Calibri" panose="020F0502020204030204" pitchFamily="34" charset="0"/>
            </a:endParaRPr>
          </a:p>
          <a:p>
            <a:pPr marL="630238" indent="-273050">
              <a:lnSpc>
                <a:spcPct val="120000"/>
              </a:lnSpc>
              <a:buClr>
                <a:schemeClr val="accent6"/>
              </a:buClr>
              <a:buFont typeface="Wingdings" panose="05000000000000000000" pitchFamily="2" charset="2"/>
              <a:buChar char="ü"/>
            </a:pPr>
            <a:r>
              <a:rPr lang="zh-CN" altLang="en-US" sz="2000" dirty="0">
                <a:solidFill>
                  <a:srgbClr val="000000"/>
                </a:solidFill>
                <a:latin typeface="Calibri" panose="020F0502020204030204" pitchFamily="34" charset="0"/>
              </a:rPr>
              <a:t>而</a:t>
            </a:r>
            <a:r>
              <a:rPr lang="zh-CN" altLang="en-US" sz="2000" dirty="0">
                <a:solidFill>
                  <a:srgbClr val="FF0000"/>
                </a:solidFill>
                <a:latin typeface="Calibri" panose="020F0502020204030204" pitchFamily="34" charset="0"/>
              </a:rPr>
              <a:t>在</a:t>
            </a:r>
            <a:r>
              <a:rPr lang="en-US" altLang="zh-CN" sz="2000" dirty="0">
                <a:solidFill>
                  <a:srgbClr val="FF0000"/>
                </a:solidFill>
                <a:latin typeface="Calibri" panose="020F0502020204030204" pitchFamily="34" charset="0"/>
              </a:rPr>
              <a:t>RMI</a:t>
            </a:r>
            <a:r>
              <a:rPr lang="zh-CN" altLang="en-US" sz="2000" dirty="0">
                <a:solidFill>
                  <a:srgbClr val="000000"/>
                </a:solidFill>
                <a:latin typeface="Calibri" panose="020F0502020204030204" pitchFamily="34" charset="0"/>
              </a:rPr>
              <a:t>中，</a:t>
            </a:r>
            <a:r>
              <a:rPr lang="zh-CN" altLang="en-US" sz="2000" u="sng" dirty="0">
                <a:solidFill>
                  <a:schemeClr val="bg1"/>
                </a:solidFill>
                <a:latin typeface="Calibri" panose="020F0502020204030204" pitchFamily="34" charset="0"/>
              </a:rPr>
              <a:t>通过客户端的存根对象作为远程接口进行远程方法的调用</a:t>
            </a:r>
            <a:r>
              <a:rPr lang="zh-CN" altLang="en-US" sz="2000" dirty="0">
                <a:solidFill>
                  <a:srgbClr val="000000"/>
                </a:solidFill>
                <a:latin typeface="Calibri" panose="020F0502020204030204" pitchFamily="34" charset="0"/>
              </a:rPr>
              <a:t>。远程接口使每个远程方法都具有方法签名。如果一个方法在服务器上执行，但是没有相匹配的签名被添加到这个远程接口上，那么这个新方法就无法被</a:t>
            </a:r>
            <a:r>
              <a:rPr lang="en-US" altLang="zh-CN" sz="2000" dirty="0">
                <a:solidFill>
                  <a:srgbClr val="000000"/>
                </a:solidFill>
                <a:latin typeface="Calibri" panose="020F0502020204030204" pitchFamily="34" charset="0"/>
              </a:rPr>
              <a:t>RMI</a:t>
            </a:r>
            <a:r>
              <a:rPr lang="zh-CN" altLang="en-US" sz="2000" dirty="0">
                <a:solidFill>
                  <a:srgbClr val="000000"/>
                </a:solidFill>
                <a:latin typeface="Calibri" panose="020F0502020204030204" pitchFamily="34" charset="0"/>
              </a:rPr>
              <a:t>客户方所调用</a:t>
            </a:r>
            <a:r>
              <a:rPr lang="zh-CN" altLang="en-US" dirty="0">
                <a:solidFill>
                  <a:srgbClr val="000000"/>
                </a:solidFill>
                <a:latin typeface="Calibri" panose="020F0502020204030204" pitchFamily="34" charset="0"/>
              </a:rPr>
              <a:t>。</a:t>
            </a:r>
            <a:endParaRPr lang="zh-CN" alt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98039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RPC</a:t>
            </a:r>
            <a:r>
              <a:rPr lang="zh-CN" altLang="en-US" dirty="0"/>
              <a:t>与</a:t>
            </a:r>
            <a:r>
              <a:rPr lang="en-US" altLang="zh-CN" dirty="0"/>
              <a:t>RMI</a:t>
            </a:r>
            <a:r>
              <a:rPr lang="zh-CN" altLang="en-US" dirty="0"/>
              <a:t>的区别</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38</a:t>
            </a:fld>
            <a:endParaRPr lang="en-GB" altLang="zh-CN" dirty="0"/>
          </a:p>
        </p:txBody>
      </p:sp>
      <p:sp>
        <p:nvSpPr>
          <p:cNvPr id="5" name="文本框 4">
            <a:extLst>
              <a:ext uri="{FF2B5EF4-FFF2-40B4-BE49-F238E27FC236}">
                <a16:creationId xmlns:a16="http://schemas.microsoft.com/office/drawing/2014/main" id="{95B07B9A-2136-42D8-89C4-54756A2A0494}"/>
              </a:ext>
            </a:extLst>
          </p:cNvPr>
          <p:cNvSpPr txBox="1"/>
          <p:nvPr/>
        </p:nvSpPr>
        <p:spPr>
          <a:xfrm>
            <a:off x="683568" y="1412776"/>
            <a:ext cx="8174047" cy="3159198"/>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000000"/>
                </a:solidFill>
                <a:latin typeface="Calibri"/>
              </a:rPr>
              <a:t>3) </a:t>
            </a:r>
            <a:r>
              <a:rPr lang="zh-CN" altLang="en-US" dirty="0">
                <a:solidFill>
                  <a:srgbClr val="000000"/>
                </a:solidFill>
                <a:latin typeface="Calibri"/>
              </a:rPr>
              <a:t>另外，</a:t>
            </a:r>
            <a:r>
              <a:rPr lang="en-US" altLang="zh-CN" dirty="0">
                <a:solidFill>
                  <a:srgbClr val="FF0000"/>
                </a:solidFill>
                <a:latin typeface="Calibri"/>
              </a:rPr>
              <a:t>RPC</a:t>
            </a:r>
            <a:r>
              <a:rPr lang="zh-CN" altLang="en-US" dirty="0">
                <a:solidFill>
                  <a:srgbClr val="000000"/>
                </a:solidFill>
                <a:latin typeface="Calibri"/>
              </a:rPr>
              <a:t>不支持对象的概念。传送到</a:t>
            </a:r>
            <a:r>
              <a:rPr lang="en-US" altLang="zh-CN" dirty="0">
                <a:solidFill>
                  <a:srgbClr val="000000"/>
                </a:solidFill>
                <a:latin typeface="Calibri"/>
              </a:rPr>
              <a:t>RPC</a:t>
            </a:r>
            <a:r>
              <a:rPr lang="zh-CN" altLang="en-US" dirty="0">
                <a:solidFill>
                  <a:srgbClr val="000000"/>
                </a:solidFill>
                <a:latin typeface="Calibri"/>
              </a:rPr>
              <a:t>服务的消息由外部数据表示（</a:t>
            </a:r>
            <a:r>
              <a:rPr lang="en-US" altLang="zh-CN" dirty="0">
                <a:solidFill>
                  <a:srgbClr val="000000"/>
                </a:solidFill>
                <a:latin typeface="Calibri"/>
              </a:rPr>
              <a:t>External Data Representation</a:t>
            </a:r>
            <a:r>
              <a:rPr lang="zh-CN" altLang="en-US" dirty="0">
                <a:solidFill>
                  <a:srgbClr val="000000"/>
                </a:solidFill>
                <a:latin typeface="Calibri"/>
              </a:rPr>
              <a:t>，</a:t>
            </a:r>
            <a:r>
              <a:rPr lang="en-US" altLang="zh-CN" dirty="0">
                <a:solidFill>
                  <a:srgbClr val="000000"/>
                </a:solidFill>
                <a:latin typeface="Calibri"/>
              </a:rPr>
              <a:t>XDR</a:t>
            </a:r>
            <a:r>
              <a:rPr lang="zh-CN" altLang="en-US" dirty="0">
                <a:solidFill>
                  <a:srgbClr val="000000"/>
                </a:solidFill>
                <a:latin typeface="Calibri"/>
              </a:rPr>
              <a:t>）语言表示。这种语言抽象了字节序类和数据类型结构之间的差异。只有由</a:t>
            </a:r>
            <a:r>
              <a:rPr lang="en-US" altLang="zh-CN" dirty="0">
                <a:solidFill>
                  <a:srgbClr val="000000"/>
                </a:solidFill>
                <a:latin typeface="Calibri"/>
              </a:rPr>
              <a:t>XDR</a:t>
            </a:r>
            <a:r>
              <a:rPr lang="zh-CN" altLang="en-US" dirty="0">
                <a:solidFill>
                  <a:srgbClr val="000000"/>
                </a:solidFill>
                <a:latin typeface="Calibri"/>
              </a:rPr>
              <a:t>定义的数据类型才能被传递，</a:t>
            </a:r>
            <a:r>
              <a:rPr lang="en-US" altLang="zh-CN" dirty="0">
                <a:solidFill>
                  <a:srgbClr val="000000"/>
                </a:solidFill>
                <a:latin typeface="Calibri"/>
              </a:rPr>
              <a:t>RPC</a:t>
            </a:r>
            <a:r>
              <a:rPr lang="zh-CN" altLang="en-US" u="sng" dirty="0">
                <a:solidFill>
                  <a:schemeClr val="bg1"/>
                </a:solidFill>
                <a:latin typeface="Calibri"/>
              </a:rPr>
              <a:t>不允许传递对象</a:t>
            </a:r>
            <a:r>
              <a:rPr lang="zh-CN" altLang="en-US" dirty="0">
                <a:solidFill>
                  <a:srgbClr val="000000"/>
                </a:solidFill>
                <a:latin typeface="Calibri"/>
              </a:rPr>
              <a:t>。可以说</a:t>
            </a:r>
            <a:r>
              <a:rPr lang="en-US" altLang="zh-CN" dirty="0">
                <a:solidFill>
                  <a:srgbClr val="FF0000"/>
                </a:solidFill>
                <a:latin typeface="Calibri"/>
              </a:rPr>
              <a:t>RMI </a:t>
            </a:r>
            <a:r>
              <a:rPr lang="zh-CN" altLang="en-US" dirty="0">
                <a:solidFill>
                  <a:srgbClr val="000000"/>
                </a:solidFill>
                <a:latin typeface="Calibri"/>
              </a:rPr>
              <a:t>是</a:t>
            </a:r>
            <a:r>
              <a:rPr lang="zh-CN" altLang="en-US" u="sng" dirty="0">
                <a:solidFill>
                  <a:schemeClr val="bg1"/>
                </a:solidFill>
                <a:latin typeface="Calibri"/>
              </a:rPr>
              <a:t>面向对象方式的</a:t>
            </a:r>
            <a:r>
              <a:rPr lang="en-US" altLang="zh-CN" u="sng" dirty="0">
                <a:solidFill>
                  <a:schemeClr val="bg1"/>
                </a:solidFill>
                <a:latin typeface="Calibri"/>
              </a:rPr>
              <a:t>Java RPC</a:t>
            </a:r>
            <a:r>
              <a:rPr lang="zh-CN" altLang="en-US" dirty="0">
                <a:solidFill>
                  <a:srgbClr val="000000"/>
                </a:solidFill>
                <a:latin typeface="Calibri"/>
              </a:rPr>
              <a:t>，</a:t>
            </a:r>
            <a:r>
              <a:rPr lang="en-US" altLang="zh-CN" dirty="0">
                <a:solidFill>
                  <a:srgbClr val="000000"/>
                </a:solidFill>
                <a:latin typeface="Calibri"/>
              </a:rPr>
              <a:t>RMI</a:t>
            </a:r>
            <a:r>
              <a:rPr lang="zh-CN" altLang="en-US" dirty="0">
                <a:solidFill>
                  <a:srgbClr val="000000"/>
                </a:solidFill>
                <a:latin typeface="Calibri"/>
              </a:rPr>
              <a:t>调用远程对象方法，允许方法返回</a:t>
            </a:r>
            <a:r>
              <a:rPr lang="en-US" altLang="zh-CN" dirty="0">
                <a:solidFill>
                  <a:srgbClr val="000000"/>
                </a:solidFill>
                <a:latin typeface="Calibri"/>
              </a:rPr>
              <a:t>Java</a:t>
            </a:r>
            <a:r>
              <a:rPr lang="zh-CN" altLang="en-US" dirty="0">
                <a:solidFill>
                  <a:srgbClr val="000000"/>
                </a:solidFill>
                <a:latin typeface="Calibri"/>
              </a:rPr>
              <a:t>对象以及基本数据类型。</a:t>
            </a:r>
            <a:endPar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3102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899592" y="1462864"/>
            <a:ext cx="4032448" cy="3932272"/>
          </a:xfrm>
        </p:spPr>
        <p:txBody>
          <a:bodyPr/>
          <a:lstStyle/>
          <a:p>
            <a:pPr>
              <a:lnSpc>
                <a:spcPct val="150000"/>
              </a:lnSpc>
              <a:buSzPct val="100000"/>
              <a:defRPr/>
            </a:pP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RPC</a:t>
            </a: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远程过程调用的概念和历史</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远程过程调用应用</a:t>
            </a: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Java</a:t>
            </a: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RMI</a:t>
            </a: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简介</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的原理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编程案例</a:t>
            </a:r>
            <a:endParaRPr lang="en-US" altLang="zh-CN" sz="2000" b="1" dirty="0">
              <a:latin typeface="Calibri" panose="020F0502020204030204" pitchFamily="34" charset="0"/>
              <a:ea typeface="宋体" charset="0"/>
            </a:endParaRP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39</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5076056" y="1496255"/>
            <a:ext cx="4572000" cy="1516954"/>
          </a:xfrm>
          <a:prstGeom prst="rect">
            <a:avLst/>
          </a:prstGeom>
        </p:spPr>
        <p:txBody>
          <a:bodyPr>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RPC</a:t>
            </a:r>
            <a:r>
              <a:rPr lang="zh-CN" altLang="en-US" b="1" dirty="0">
                <a:solidFill>
                  <a:srgbClr val="FF0000"/>
                </a:solidFill>
                <a:latin typeface="Calibri" panose="020F0502020204030204" pitchFamily="34" charset="0"/>
                <a:ea typeface="宋体" charset="0"/>
              </a:rPr>
              <a:t>和</a:t>
            </a:r>
            <a:r>
              <a:rPr lang="en-US" altLang="zh-CN" b="1" dirty="0">
                <a:solidFill>
                  <a:srgbClr val="FF0000"/>
                </a:solidFill>
                <a:latin typeface="Calibri" panose="020F0502020204030204" pitchFamily="34" charset="0"/>
                <a:ea typeface="宋体" charset="0"/>
              </a:rPr>
              <a:t>RMI</a:t>
            </a:r>
            <a:r>
              <a:rPr lang="zh-CN" altLang="en-US" b="1" dirty="0">
                <a:solidFill>
                  <a:srgbClr val="FF0000"/>
                </a:solidFill>
                <a:latin typeface="Calibri" panose="020F0502020204030204" pitchFamily="34" charset="0"/>
                <a:ea typeface="宋体" charset="0"/>
              </a:rPr>
              <a:t>的比较</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RPC</a:t>
            </a:r>
            <a:r>
              <a:rPr lang="zh-CN" altLang="en-US" sz="2000" b="1" dirty="0">
                <a:solidFill>
                  <a:srgbClr val="000000"/>
                </a:solidFill>
                <a:latin typeface="Calibri" panose="020F0502020204030204" pitchFamily="34" charset="0"/>
                <a:ea typeface="宋体" charset="0"/>
              </a:rPr>
              <a:t>与</a:t>
            </a: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的区别</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RMI</a:t>
            </a:r>
            <a:r>
              <a:rPr lang="zh-CN" altLang="en-US" sz="2000" b="1" dirty="0">
                <a:solidFill>
                  <a:srgbClr val="FF0000"/>
                </a:solidFill>
                <a:latin typeface="Calibri" panose="020F0502020204030204" pitchFamily="34" charset="0"/>
                <a:ea typeface="宋体" charset="0"/>
              </a:rPr>
              <a:t>的优点</a:t>
            </a:r>
            <a:endParaRPr lang="en-US" altLang="zh-CN" sz="2000" b="1" dirty="0">
              <a:solidFill>
                <a:srgbClr val="FF0000"/>
              </a:solidFill>
              <a:latin typeface="Calibri" panose="020F0502020204030204" pitchFamily="34" charset="0"/>
              <a:ea typeface="宋体" charset="0"/>
            </a:endParaRPr>
          </a:p>
        </p:txBody>
      </p:sp>
    </p:spTree>
    <p:extLst>
      <p:ext uri="{BB962C8B-B14F-4D97-AF65-F5344CB8AC3E}">
        <p14:creationId xmlns:p14="http://schemas.microsoft.com/office/powerpoint/2010/main" val="2734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本地过程调用的概念</a:t>
            </a:r>
          </a:p>
        </p:txBody>
      </p:sp>
      <p:sp>
        <p:nvSpPr>
          <p:cNvPr id="3" name="内容占位符 2"/>
          <p:cNvSpPr>
            <a:spLocks noGrp="1"/>
          </p:cNvSpPr>
          <p:nvPr>
            <p:ph idx="1"/>
          </p:nvPr>
        </p:nvSpPr>
        <p:spPr>
          <a:xfrm>
            <a:off x="755576" y="1196752"/>
            <a:ext cx="8079432" cy="4114800"/>
          </a:xfrm>
        </p:spPr>
        <p:txBody>
          <a:bodyPr/>
          <a:lstStyle/>
          <a:p>
            <a:pPr>
              <a:defRPr/>
            </a:pPr>
            <a:r>
              <a:rPr kumimoji="1" lang="zh-CN" altLang="en-US" sz="2400" dirty="0">
                <a:latin typeface="Calibri" panose="020F0502020204030204" pitchFamily="34" charset="0"/>
                <a:ea typeface="宋体" panose="02010600030101010101" pitchFamily="2" charset="-122"/>
              </a:rPr>
              <a:t>在传统编程概念中，过程或函数是由程序员在本地编译完成，</a:t>
            </a:r>
            <a:r>
              <a:rPr kumimoji="1" lang="zh-CN" altLang="en-US" sz="2400" u="sng" dirty="0">
                <a:solidFill>
                  <a:schemeClr val="bg1"/>
                </a:solidFill>
                <a:latin typeface="Calibri" panose="020F0502020204030204" pitchFamily="34" charset="0"/>
                <a:ea typeface="宋体" panose="02010600030101010101" pitchFamily="2" charset="-122"/>
              </a:rPr>
              <a:t>各个过程互相调用</a:t>
            </a:r>
            <a:r>
              <a:rPr kumimoji="1" lang="zh-CN" altLang="en-US" sz="2400" dirty="0">
                <a:latin typeface="Calibri" panose="020F0502020204030204" pitchFamily="34" charset="0"/>
                <a:ea typeface="宋体" panose="02010600030101010101" pitchFamily="2" charset="-122"/>
              </a:rPr>
              <a:t>，并都</a:t>
            </a:r>
            <a:r>
              <a:rPr kumimoji="1" lang="zh-CN" altLang="en-US" sz="2400" u="sng" dirty="0">
                <a:solidFill>
                  <a:schemeClr val="bg1"/>
                </a:solidFill>
                <a:latin typeface="Calibri" panose="020F0502020204030204" pitchFamily="34" charset="0"/>
                <a:ea typeface="宋体" panose="02010600030101010101" pitchFamily="2" charset="-122"/>
              </a:rPr>
              <a:t>局限在本地</a:t>
            </a:r>
            <a:r>
              <a:rPr kumimoji="1" lang="zh-CN" altLang="en-US" sz="2400" dirty="0">
                <a:latin typeface="Calibri" panose="020F0502020204030204" pitchFamily="34" charset="0"/>
                <a:ea typeface="宋体" panose="02010600030101010101" pitchFamily="2" charset="-122"/>
              </a:rPr>
              <a:t>运行的一段代码。主程序和过程之间的运行关系是本地调用的关系，称为</a:t>
            </a:r>
            <a:r>
              <a:rPr kumimoji="1" lang="zh-CN" altLang="en-US" sz="2400" dirty="0">
                <a:solidFill>
                  <a:srgbClr val="FF0000"/>
                </a:solidFill>
                <a:latin typeface="Calibri" panose="020F0502020204030204" pitchFamily="34" charset="0"/>
                <a:ea typeface="宋体" panose="02010600030101010101" pitchFamily="2" charset="-122"/>
              </a:rPr>
              <a:t>本地过程调用</a:t>
            </a:r>
            <a:r>
              <a:rPr kumimoji="1" lang="zh-CN" altLang="en-US" sz="2400" dirty="0">
                <a:latin typeface="Calibri" panose="020F0502020204030204" pitchFamily="34" charset="0"/>
                <a:ea typeface="宋体" panose="02010600030101010101" pitchFamily="2" charset="-122"/>
              </a:rPr>
              <a:t>（</a:t>
            </a:r>
            <a:r>
              <a:rPr kumimoji="1" lang="en-US" altLang="zh-CN" sz="2400" dirty="0">
                <a:latin typeface="Calibri" panose="020F0502020204030204" pitchFamily="34" charset="0"/>
                <a:ea typeface="宋体" panose="02010600030101010101" pitchFamily="2" charset="-122"/>
              </a:rPr>
              <a:t>Local Procedure Call, LPC</a:t>
            </a:r>
            <a:r>
              <a:rPr kumimoji="1" lang="zh-CN" altLang="en-US" sz="2400" dirty="0">
                <a:latin typeface="Calibri" panose="020F0502020204030204" pitchFamily="34" charset="0"/>
                <a:ea typeface="宋体" panose="02010600030101010101" pitchFamily="2" charset="-122"/>
              </a:rPr>
              <a:t>）。</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4</a:t>
            </a:fld>
            <a:endParaRPr lang="en-GB" altLang="zh-CN" dirty="0"/>
          </a:p>
        </p:txBody>
      </p:sp>
      <p:pic>
        <p:nvPicPr>
          <p:cNvPr id="7" name="图片 6">
            <a:extLst>
              <a:ext uri="{FF2B5EF4-FFF2-40B4-BE49-F238E27FC236}">
                <a16:creationId xmlns:a16="http://schemas.microsoft.com/office/drawing/2014/main" id="{46AB138E-7A32-41D7-BFDD-36FEEA5F5572}"/>
              </a:ext>
            </a:extLst>
          </p:cNvPr>
          <p:cNvPicPr>
            <a:picLocks noChangeAspect="1"/>
          </p:cNvPicPr>
          <p:nvPr/>
        </p:nvPicPr>
        <p:blipFill>
          <a:blip r:embed="rId2"/>
          <a:stretch>
            <a:fillRect/>
          </a:stretch>
        </p:blipFill>
        <p:spPr>
          <a:xfrm>
            <a:off x="2267744" y="2997065"/>
            <a:ext cx="5275541" cy="2664296"/>
          </a:xfrm>
          <a:prstGeom prst="rect">
            <a:avLst/>
          </a:prstGeom>
        </p:spPr>
      </p:pic>
      <p:sp>
        <p:nvSpPr>
          <p:cNvPr id="10" name="文本框 9">
            <a:extLst>
              <a:ext uri="{FF2B5EF4-FFF2-40B4-BE49-F238E27FC236}">
                <a16:creationId xmlns:a16="http://schemas.microsoft.com/office/drawing/2014/main" id="{CA88F361-DB61-449D-8350-6749E5D25D7B}"/>
              </a:ext>
            </a:extLst>
          </p:cNvPr>
          <p:cNvSpPr txBox="1"/>
          <p:nvPr/>
        </p:nvSpPr>
        <p:spPr>
          <a:xfrm>
            <a:off x="3851920" y="5661248"/>
            <a:ext cx="2262158" cy="369332"/>
          </a:xfrm>
          <a:prstGeom prst="rect">
            <a:avLst/>
          </a:prstGeom>
          <a:noFill/>
        </p:spPr>
        <p:txBody>
          <a:bodyPr wrap="none" rtlCol="0">
            <a:spAutoFit/>
          </a:bodyPr>
          <a:lstStyle/>
          <a:p>
            <a:r>
              <a:rPr lang="zh-CN" altLang="en-US" sz="1800" dirty="0">
                <a:solidFill>
                  <a:srgbClr val="000000"/>
                </a:solidFill>
                <a:latin typeface="宋体" panose="02010600030101010101" pitchFamily="2" charset="-122"/>
                <a:ea typeface="宋体" panose="02010600030101010101" pitchFamily="2" charset="-122"/>
              </a:rPr>
              <a:t>本地过程调用示意图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的优点</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40</a:t>
            </a:fld>
            <a:endParaRPr lang="en-GB" altLang="zh-CN" dirty="0"/>
          </a:p>
        </p:txBody>
      </p:sp>
      <p:sp>
        <p:nvSpPr>
          <p:cNvPr id="5" name="文本框 4">
            <a:extLst>
              <a:ext uri="{FF2B5EF4-FFF2-40B4-BE49-F238E27FC236}">
                <a16:creationId xmlns:a16="http://schemas.microsoft.com/office/drawing/2014/main" id="{95B07B9A-2136-42D8-89C4-54756A2A0494}"/>
              </a:ext>
            </a:extLst>
          </p:cNvPr>
          <p:cNvSpPr txBox="1"/>
          <p:nvPr/>
        </p:nvSpPr>
        <p:spPr>
          <a:xfrm>
            <a:off x="792154" y="1268760"/>
            <a:ext cx="8174047" cy="4716291"/>
          </a:xfrm>
          <a:prstGeom prst="rect">
            <a:avLst/>
          </a:prstGeom>
          <a:noFill/>
        </p:spPr>
        <p:txBody>
          <a:bodyPr wrap="square" rtlCol="0">
            <a:spAutoFit/>
          </a:bodyPr>
          <a:lstStyle/>
          <a:p>
            <a:pPr marL="457200" indent="-457200">
              <a:lnSpc>
                <a:spcPct val="120000"/>
              </a:lnSpc>
              <a:buClr>
                <a:schemeClr val="accent6"/>
              </a:buClr>
              <a:buFont typeface="+mj-lt"/>
              <a:buAutoNum type="arabicPeriod"/>
            </a:pPr>
            <a:r>
              <a:rPr lang="zh-CN" altLang="en-US" dirty="0">
                <a:solidFill>
                  <a:srgbClr val="FF0000"/>
                </a:solidFill>
                <a:latin typeface="Calibri"/>
              </a:rPr>
              <a:t>面向对象</a:t>
            </a: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a:rPr>
              <a:t>RMI</a:t>
            </a:r>
            <a:r>
              <a:rPr lang="zh-CN" altLang="en-US" sz="2000" u="sng" dirty="0">
                <a:solidFill>
                  <a:schemeClr val="bg1"/>
                </a:solidFill>
                <a:latin typeface="Calibri"/>
              </a:rPr>
              <a:t>可将完整的对象作为参数和返回值进行传递</a:t>
            </a:r>
            <a:r>
              <a:rPr lang="zh-CN" altLang="en-US" sz="2000" dirty="0">
                <a:solidFill>
                  <a:srgbClr val="000000"/>
                </a:solidFill>
                <a:latin typeface="Calibri"/>
              </a:rPr>
              <a:t>，即可以将类似</a:t>
            </a:r>
            <a:r>
              <a:rPr lang="en-US" altLang="zh-CN" sz="2000" dirty="0">
                <a:solidFill>
                  <a:srgbClr val="000000"/>
                </a:solidFill>
                <a:latin typeface="Calibri"/>
              </a:rPr>
              <a:t>Java</a:t>
            </a:r>
            <a:r>
              <a:rPr lang="zh-CN" altLang="en-US" sz="2000" dirty="0">
                <a:solidFill>
                  <a:srgbClr val="000000"/>
                </a:solidFill>
                <a:latin typeface="Calibri"/>
              </a:rPr>
              <a:t>哈希表这样的复杂类型作为一个参数进行传递，而不需额外的客户程序代码（将对象分解成基本数据类型），直接跨网传递对象。</a:t>
            </a:r>
            <a:endParaRPr lang="en-US" altLang="zh-CN" sz="2000" dirty="0">
              <a:solidFill>
                <a:srgbClr val="000000"/>
              </a:solidFill>
              <a:latin typeface="Calibri"/>
            </a:endParaRPr>
          </a:p>
          <a:p>
            <a:pPr marL="457200" indent="-457200">
              <a:lnSpc>
                <a:spcPct val="120000"/>
              </a:lnSpc>
              <a:buClr>
                <a:schemeClr val="accent6"/>
              </a:buClr>
              <a:buFont typeface="+mj-lt"/>
              <a:buAutoNum type="arabicPeriod"/>
            </a:pPr>
            <a:r>
              <a:rPr lang="zh-CN" altLang="en-US" dirty="0">
                <a:solidFill>
                  <a:srgbClr val="FF0000"/>
                </a:solidFill>
                <a:latin typeface="Calibri"/>
              </a:rPr>
              <a:t>可移动属性</a:t>
            </a:r>
            <a:endParaRPr lang="en-US" altLang="zh-CN" dirty="0">
              <a:solidFill>
                <a:srgbClr val="FF0000"/>
              </a:solidFill>
              <a:latin typeface="Calibri"/>
            </a:endParaRPr>
          </a:p>
          <a:p>
            <a:pPr marL="914400" lvl="1" indent="-457200">
              <a:lnSpc>
                <a:spcPct val="120000"/>
              </a:lnSpc>
              <a:buClr>
                <a:schemeClr val="accent6"/>
              </a:buClr>
              <a:buFont typeface="Arial" panose="020B0604020202020204" pitchFamily="34" charset="0"/>
              <a:buChar char="•"/>
            </a:pPr>
            <a:r>
              <a:rPr lang="en-US" altLang="zh-CN" sz="2000" dirty="0">
                <a:solidFill>
                  <a:srgbClr val="000000"/>
                </a:solidFill>
                <a:latin typeface="Calibri"/>
              </a:rPr>
              <a:t>RMI</a:t>
            </a:r>
            <a:r>
              <a:rPr lang="zh-CN" altLang="en-US" sz="2000" dirty="0">
                <a:solidFill>
                  <a:srgbClr val="000000"/>
                </a:solidFill>
                <a:latin typeface="Calibri"/>
              </a:rPr>
              <a:t>可将属性（类实现程序）从客户机移动到服务器，或者从服务器移到客户机。</a:t>
            </a:r>
            <a:endParaRPr lang="en-US" altLang="zh-CN" sz="2000" dirty="0">
              <a:solidFill>
                <a:srgbClr val="000000"/>
              </a:solidFill>
              <a:latin typeface="Calibri"/>
            </a:endParaRPr>
          </a:p>
          <a:p>
            <a:pPr marL="457200" indent="-457200">
              <a:lnSpc>
                <a:spcPct val="120000"/>
              </a:lnSpc>
              <a:buClr>
                <a:schemeClr val="accent6"/>
              </a:buClr>
              <a:buFont typeface="+mj-lt"/>
              <a:buAutoNum type="arabicPeriod"/>
            </a:pPr>
            <a:r>
              <a:rPr lang="zh-CN" altLang="en-US" dirty="0">
                <a:solidFill>
                  <a:srgbClr val="FF0000"/>
                </a:solidFill>
                <a:latin typeface="Calibri"/>
              </a:rPr>
              <a:t>设计方式</a:t>
            </a: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a:rPr>
              <a:t>对象传递功能可以在分布式计算中充分利用面向对象技术的强大功能，如二层和三层结构系统。</a:t>
            </a:r>
            <a:r>
              <a:rPr lang="zh-CN" altLang="en-US" sz="2000" dirty="0">
                <a:solidFill>
                  <a:srgbClr val="FF0000"/>
                </a:solidFill>
                <a:latin typeface="Calibri"/>
              </a:rPr>
              <a:t>用户</a:t>
            </a:r>
            <a:r>
              <a:rPr lang="zh-CN" altLang="en-US" sz="2000" dirty="0">
                <a:solidFill>
                  <a:srgbClr val="000000"/>
                </a:solidFill>
                <a:latin typeface="Calibri"/>
              </a:rPr>
              <a:t>能够传递属性，那么就可以在自己的解决方案中</a:t>
            </a:r>
            <a:r>
              <a:rPr lang="zh-CN" altLang="en-US" sz="2000" u="sng" dirty="0">
                <a:solidFill>
                  <a:schemeClr val="bg1"/>
                </a:solidFill>
                <a:latin typeface="Calibri"/>
              </a:rPr>
              <a:t>使用面向对象的设计方式。</a:t>
            </a:r>
          </a:p>
        </p:txBody>
      </p:sp>
    </p:spTree>
    <p:extLst>
      <p:ext uri="{BB962C8B-B14F-4D97-AF65-F5344CB8AC3E}">
        <p14:creationId xmlns:p14="http://schemas.microsoft.com/office/powerpoint/2010/main" val="2334041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的优点</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41</a:t>
            </a:fld>
            <a:endParaRPr lang="en-GB" altLang="zh-CN" dirty="0"/>
          </a:p>
        </p:txBody>
      </p:sp>
      <p:sp>
        <p:nvSpPr>
          <p:cNvPr id="5" name="文本框 4">
            <a:extLst>
              <a:ext uri="{FF2B5EF4-FFF2-40B4-BE49-F238E27FC236}">
                <a16:creationId xmlns:a16="http://schemas.microsoft.com/office/drawing/2014/main" id="{95B07B9A-2136-42D8-89C4-54756A2A0494}"/>
              </a:ext>
            </a:extLst>
          </p:cNvPr>
          <p:cNvSpPr txBox="1"/>
          <p:nvPr/>
        </p:nvSpPr>
        <p:spPr>
          <a:xfrm>
            <a:off x="827584" y="1412776"/>
            <a:ext cx="8138617" cy="3977627"/>
          </a:xfrm>
          <a:prstGeom prst="rect">
            <a:avLst/>
          </a:prstGeom>
          <a:noFill/>
        </p:spPr>
        <p:txBody>
          <a:bodyPr wrap="square" rtlCol="0">
            <a:spAutoFit/>
          </a:bodyPr>
          <a:lstStyle/>
          <a:p>
            <a:pPr marL="457200" indent="-457200">
              <a:lnSpc>
                <a:spcPct val="120000"/>
              </a:lnSpc>
              <a:buClr>
                <a:schemeClr val="accent6"/>
              </a:buClr>
              <a:buFont typeface="+mj-lt"/>
              <a:buAutoNum type="arabicPeriod" startAt="4"/>
            </a:pPr>
            <a:r>
              <a:rPr lang="zh-CN" altLang="en-US" dirty="0">
                <a:solidFill>
                  <a:srgbClr val="FF0000"/>
                </a:solidFill>
                <a:latin typeface="Calibri"/>
              </a:rPr>
              <a:t>安全性</a:t>
            </a:r>
            <a:endParaRPr lang="en-US" altLang="zh-CN" dirty="0">
              <a:solidFill>
                <a:srgbClr val="FF0000"/>
              </a:solidFill>
              <a:latin typeface="Calibri"/>
            </a:endParaRPr>
          </a:p>
          <a:p>
            <a:pPr marL="914400" lvl="1" indent="-457200">
              <a:lnSpc>
                <a:spcPct val="120000"/>
              </a:lnSpc>
              <a:buClr>
                <a:schemeClr val="accent6"/>
              </a:buClr>
              <a:buFont typeface="Arial" panose="020B0604020202020204" pitchFamily="34" charset="0"/>
              <a:buChar char="•"/>
            </a:pPr>
            <a:r>
              <a:rPr lang="en-US" altLang="zh-CN" sz="2000" dirty="0">
                <a:solidFill>
                  <a:srgbClr val="000000"/>
                </a:solidFill>
                <a:latin typeface="Calibri"/>
              </a:rPr>
              <a:t>RMI</a:t>
            </a:r>
            <a:r>
              <a:rPr lang="zh-CN" altLang="en-US" sz="2000" u="sng" dirty="0">
                <a:solidFill>
                  <a:schemeClr val="bg1"/>
                </a:solidFill>
                <a:latin typeface="Calibri"/>
              </a:rPr>
              <a:t>使用专门设计的安全管理程序</a:t>
            </a:r>
            <a:r>
              <a:rPr lang="zh-CN" altLang="en-US" sz="2000" dirty="0">
                <a:solidFill>
                  <a:srgbClr val="000000"/>
                </a:solidFill>
                <a:latin typeface="Calibri"/>
              </a:rPr>
              <a:t>，可保护系统和网络免遭潜在的恶意下载程序的破坏。在情况严重时，服务器可拒绝下载任何执行程序。</a:t>
            </a:r>
            <a:endParaRPr lang="en-US" altLang="zh-CN" sz="2000" dirty="0">
              <a:solidFill>
                <a:srgbClr val="000000"/>
              </a:solidFill>
              <a:latin typeface="Calibri"/>
            </a:endParaRPr>
          </a:p>
          <a:p>
            <a:pPr marL="457200" indent="-457200">
              <a:lnSpc>
                <a:spcPct val="120000"/>
              </a:lnSpc>
              <a:buClr>
                <a:schemeClr val="accent6"/>
              </a:buClr>
              <a:buFont typeface="+mj-lt"/>
              <a:buAutoNum type="arabicPeriod" startAt="4"/>
            </a:pPr>
            <a:r>
              <a:rPr lang="zh-CN" altLang="en-US" dirty="0">
                <a:solidFill>
                  <a:srgbClr val="FF0000"/>
                </a:solidFill>
                <a:latin typeface="Calibri"/>
              </a:rPr>
              <a:t>编写一次，到处运行</a:t>
            </a:r>
          </a:p>
          <a:p>
            <a:pPr marL="914400" lvl="1" indent="-457200">
              <a:lnSpc>
                <a:spcPct val="120000"/>
              </a:lnSpc>
              <a:buClr>
                <a:schemeClr val="accent6"/>
              </a:buClr>
              <a:buFont typeface="Arial" panose="020B0604020202020204" pitchFamily="34" charset="0"/>
              <a:buChar char="•"/>
            </a:pPr>
            <a:r>
              <a:rPr lang="en-US" altLang="zh-CN" sz="2000" dirty="0">
                <a:solidFill>
                  <a:srgbClr val="000000"/>
                </a:solidFill>
                <a:latin typeface="Calibri"/>
              </a:rPr>
              <a:t>RMI</a:t>
            </a:r>
            <a:r>
              <a:rPr lang="zh-CN" altLang="en-US" sz="2000" dirty="0">
                <a:solidFill>
                  <a:srgbClr val="000000"/>
                </a:solidFill>
                <a:latin typeface="Calibri"/>
              </a:rPr>
              <a:t>是</a:t>
            </a:r>
            <a:r>
              <a:rPr lang="en-US" altLang="zh-CN" sz="2000" dirty="0">
                <a:solidFill>
                  <a:srgbClr val="000000"/>
                </a:solidFill>
                <a:latin typeface="Calibri"/>
              </a:rPr>
              <a:t>Java“</a:t>
            </a:r>
            <a:r>
              <a:rPr lang="zh-CN" altLang="en-US" sz="2000" dirty="0">
                <a:solidFill>
                  <a:srgbClr val="000000"/>
                </a:solidFill>
                <a:latin typeface="Calibri"/>
              </a:rPr>
              <a:t>编写一次，到处运行 ”方法的一部分。</a:t>
            </a:r>
            <a:r>
              <a:rPr lang="zh-CN" altLang="en-US" sz="2000" u="sng" dirty="0">
                <a:solidFill>
                  <a:schemeClr val="bg1"/>
                </a:solidFill>
                <a:latin typeface="Calibri"/>
              </a:rPr>
              <a:t>任何基于</a:t>
            </a:r>
            <a:r>
              <a:rPr lang="en-US" altLang="zh-CN" sz="2000" u="sng" dirty="0">
                <a:solidFill>
                  <a:schemeClr val="bg1"/>
                </a:solidFill>
                <a:latin typeface="Calibri"/>
              </a:rPr>
              <a:t>RMI</a:t>
            </a:r>
            <a:r>
              <a:rPr lang="zh-CN" altLang="en-US" sz="2000" u="sng" dirty="0">
                <a:solidFill>
                  <a:schemeClr val="bg1"/>
                </a:solidFill>
                <a:latin typeface="Calibri"/>
              </a:rPr>
              <a:t>的系统均可</a:t>
            </a:r>
            <a:r>
              <a:rPr lang="en-US" altLang="zh-CN" sz="2000" u="sng" dirty="0">
                <a:solidFill>
                  <a:schemeClr val="bg1"/>
                </a:solidFill>
                <a:latin typeface="Calibri"/>
              </a:rPr>
              <a:t>100%</a:t>
            </a:r>
            <a:r>
              <a:rPr lang="zh-CN" altLang="en-US" sz="2000" u="sng" dirty="0">
                <a:solidFill>
                  <a:schemeClr val="bg1"/>
                </a:solidFill>
                <a:latin typeface="Calibri"/>
              </a:rPr>
              <a:t>地移植到任何</a:t>
            </a:r>
            <a:r>
              <a:rPr lang="en-US" altLang="zh-CN" sz="2000" u="sng" dirty="0">
                <a:solidFill>
                  <a:schemeClr val="bg1"/>
                </a:solidFill>
                <a:latin typeface="Calibri"/>
              </a:rPr>
              <a:t>Java</a:t>
            </a:r>
            <a:r>
              <a:rPr lang="zh-CN" altLang="en-US" sz="2000" u="sng" dirty="0">
                <a:solidFill>
                  <a:schemeClr val="bg1"/>
                </a:solidFill>
                <a:latin typeface="Calibri"/>
              </a:rPr>
              <a:t>虚拟机上</a:t>
            </a:r>
            <a:r>
              <a:rPr lang="zh-CN" altLang="en-US" sz="2000" dirty="0">
                <a:solidFill>
                  <a:srgbClr val="000000"/>
                </a:solidFill>
                <a:latin typeface="Calibri"/>
              </a:rPr>
              <a:t>。</a:t>
            </a:r>
          </a:p>
          <a:p>
            <a:pPr marL="457200" indent="-457200">
              <a:lnSpc>
                <a:spcPct val="120000"/>
              </a:lnSpc>
              <a:buClr>
                <a:schemeClr val="accent6"/>
              </a:buClr>
              <a:buFont typeface="+mj-lt"/>
              <a:buAutoNum type="arabicPeriod" startAt="4"/>
            </a:pPr>
            <a:r>
              <a:rPr lang="zh-CN" altLang="en-US" dirty="0">
                <a:solidFill>
                  <a:srgbClr val="FF0000"/>
                </a:solidFill>
                <a:latin typeface="Calibri"/>
              </a:rPr>
              <a:t>分布式垃圾收集</a:t>
            </a:r>
          </a:p>
          <a:p>
            <a:pPr marL="914400" lvl="1" indent="-457200">
              <a:lnSpc>
                <a:spcPct val="120000"/>
              </a:lnSpc>
              <a:buClr>
                <a:schemeClr val="accent6"/>
              </a:buClr>
              <a:buFont typeface="Arial" panose="020B0604020202020204" pitchFamily="34" charset="0"/>
              <a:buChar char="•"/>
            </a:pPr>
            <a:r>
              <a:rPr lang="zh-CN" altLang="en-US" sz="2000" dirty="0">
                <a:solidFill>
                  <a:srgbClr val="000000"/>
                </a:solidFill>
                <a:latin typeface="Calibri"/>
              </a:rPr>
              <a:t>与</a:t>
            </a:r>
            <a:r>
              <a:rPr lang="en-US" altLang="zh-CN" sz="2000" dirty="0">
                <a:solidFill>
                  <a:srgbClr val="000000"/>
                </a:solidFill>
                <a:latin typeface="Calibri"/>
              </a:rPr>
              <a:t>Java </a:t>
            </a:r>
            <a:r>
              <a:rPr lang="zh-CN" altLang="en-US" sz="2000" dirty="0">
                <a:solidFill>
                  <a:srgbClr val="000000"/>
                </a:solidFill>
                <a:latin typeface="Calibri"/>
              </a:rPr>
              <a:t>虚拟机内部的垃圾收集类似，</a:t>
            </a:r>
            <a:r>
              <a:rPr lang="en-US" altLang="zh-CN" sz="2000" dirty="0">
                <a:solidFill>
                  <a:srgbClr val="000000"/>
                </a:solidFill>
                <a:latin typeface="Calibri"/>
              </a:rPr>
              <a:t>RMI</a:t>
            </a:r>
            <a:r>
              <a:rPr lang="zh-CN" altLang="en-US" sz="2000" dirty="0">
                <a:solidFill>
                  <a:srgbClr val="000000"/>
                </a:solidFill>
                <a:latin typeface="Calibri"/>
              </a:rPr>
              <a:t>采用分布式垃圾收集功能</a:t>
            </a:r>
            <a:r>
              <a:rPr lang="zh-CN" altLang="en-US" sz="2000" u="sng" dirty="0">
                <a:solidFill>
                  <a:schemeClr val="bg1"/>
                </a:solidFill>
                <a:latin typeface="Calibri"/>
              </a:rPr>
              <a:t>收集不再被网络中任何客户程序所引用的远程服务对象</a:t>
            </a:r>
            <a:r>
              <a:rPr lang="zh-CN" altLang="en-US" sz="2000" dirty="0">
                <a:solidFill>
                  <a:srgbClr val="000000"/>
                </a:solidFill>
                <a:latin typeface="Calibri"/>
              </a:rPr>
              <a:t>。</a:t>
            </a:r>
          </a:p>
        </p:txBody>
      </p:sp>
    </p:spTree>
    <p:extLst>
      <p:ext uri="{BB962C8B-B14F-4D97-AF65-F5344CB8AC3E}">
        <p14:creationId xmlns:p14="http://schemas.microsoft.com/office/powerpoint/2010/main" val="3769410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RMI</a:t>
            </a:r>
            <a:r>
              <a:rPr lang="zh-CN" altLang="en-US" dirty="0"/>
              <a:t>的优点</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42</a:t>
            </a:fld>
            <a:endParaRPr lang="en-GB" altLang="zh-CN" dirty="0"/>
          </a:p>
        </p:txBody>
      </p:sp>
      <p:sp>
        <p:nvSpPr>
          <p:cNvPr id="3" name="文本框 2">
            <a:extLst>
              <a:ext uri="{FF2B5EF4-FFF2-40B4-BE49-F238E27FC236}">
                <a16:creationId xmlns:a16="http://schemas.microsoft.com/office/drawing/2014/main" id="{ADAFD61F-111C-4E1D-9861-A098F9A090CB}"/>
              </a:ext>
            </a:extLst>
          </p:cNvPr>
          <p:cNvSpPr txBox="1"/>
          <p:nvPr/>
        </p:nvSpPr>
        <p:spPr>
          <a:xfrm>
            <a:off x="923628" y="1340768"/>
            <a:ext cx="8066609" cy="4642425"/>
          </a:xfrm>
          <a:prstGeom prst="rect">
            <a:avLst/>
          </a:prstGeom>
          <a:noFill/>
        </p:spPr>
        <p:txBody>
          <a:bodyPr wrap="square" rtlCol="0">
            <a:spAutoFit/>
          </a:bodyPr>
          <a:lstStyle/>
          <a:p>
            <a:pPr marL="457200" indent="-457200">
              <a:lnSpc>
                <a:spcPct val="120000"/>
              </a:lnSpc>
              <a:buClr>
                <a:schemeClr val="accent6"/>
              </a:buClr>
              <a:buFont typeface="+mj-lt"/>
              <a:buAutoNum type="arabicPeriod" startAt="7"/>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并行计算</a:t>
            </a:r>
            <a:endPar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采用多线程处理方法</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，可使服务器利用这些</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线程更好地</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并行处理客户端的请求</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分布式计算解决方案：</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从</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JDK 1.1</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开始就是</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平台的核心部分，因此，它</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存在于任何一台</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1.1 Java</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虚拟机中</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。所有</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系统均采用相同的公开协议，所以，</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所有</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Java </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系统均可直接相互对话</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，而不必事先对协议进行转换。</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startAt="7"/>
            </a:pP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便于编写和使用</a:t>
            </a:r>
            <a:endPar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使得</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远程服务程序和访问这些服务程序的</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客户程序的编写工作变得轻松、简单。</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近来也出现了基于</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RMI</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的一些远程过程调用的框架，如</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Dubbo</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Dubbo</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是一款高性能、轻量级的开源</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RPC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框架。提供了三大核心能力：面向接口的远程方法调用，智能容错和负载均衡，以及服务自动注册和发现等。</a:t>
            </a:r>
          </a:p>
        </p:txBody>
      </p:sp>
    </p:spTree>
    <p:extLst>
      <p:ext uri="{BB962C8B-B14F-4D97-AF65-F5344CB8AC3E}">
        <p14:creationId xmlns:p14="http://schemas.microsoft.com/office/powerpoint/2010/main" val="1385016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C999D-A7B7-48FE-829D-CB9E16C47C5D}"/>
              </a:ext>
            </a:extLst>
          </p:cNvPr>
          <p:cNvSpPr>
            <a:spLocks noGrp="1"/>
          </p:cNvSpPr>
          <p:nvPr>
            <p:ph type="title"/>
          </p:nvPr>
        </p:nvSpPr>
        <p:spPr/>
        <p:txBody>
          <a:bodyPr/>
          <a:lstStyle/>
          <a:p>
            <a:r>
              <a:rPr lang="zh-CN" altLang="en-US" dirty="0"/>
              <a:t>本章小结</a:t>
            </a:r>
          </a:p>
        </p:txBody>
      </p:sp>
      <p:sp>
        <p:nvSpPr>
          <p:cNvPr id="3" name="内容占位符 2">
            <a:extLst>
              <a:ext uri="{FF2B5EF4-FFF2-40B4-BE49-F238E27FC236}">
                <a16:creationId xmlns:a16="http://schemas.microsoft.com/office/drawing/2014/main" id="{95005A9B-E6C1-4B17-8E3B-4810136A84FA}"/>
              </a:ext>
            </a:extLst>
          </p:cNvPr>
          <p:cNvSpPr>
            <a:spLocks noGrp="1"/>
          </p:cNvSpPr>
          <p:nvPr>
            <p:ph idx="1"/>
          </p:nvPr>
        </p:nvSpPr>
        <p:spPr>
          <a:xfrm>
            <a:off x="973313" y="1412776"/>
            <a:ext cx="7992888" cy="4896544"/>
          </a:xfrm>
        </p:spPr>
        <p:txBody>
          <a:bodyPr/>
          <a:lstStyle/>
          <a:p>
            <a:r>
              <a:rPr lang="zh-CN" altLang="en-US"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远程过程调用</a:t>
            </a:r>
            <a:r>
              <a:rPr lang="en-US" altLang="zh-CN"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RPC</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是实现分布式计算最核心底层的协议之一，允许运行于一台计算机的</a:t>
            </a:r>
            <a:r>
              <a:rPr lang="zh-CN" altLang="en-US" sz="24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程序调用存储于另一台计算机的子程序</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本章先概述远程过程调用</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RPC</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的概念，再详细说明远程过程调用的原理和调用流程；然后介绍了</a:t>
            </a:r>
            <a:r>
              <a:rPr lang="zh-CN" altLang="en-US"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基于</a:t>
            </a:r>
            <a:r>
              <a:rPr lang="en-US" altLang="zh-CN"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的远程方法调用</a:t>
            </a:r>
            <a:r>
              <a:rPr lang="en-US" altLang="zh-CN"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的概念、原理，并通过实例来理解</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RMI</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机制；最后总结了</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RPC</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与</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RMI</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的区别并介绍了</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RMI</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的主要优点。</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F78875A6-C771-4358-866B-3376477B4661}"/>
              </a:ext>
            </a:extLst>
          </p:cNvPr>
          <p:cNvSpPr>
            <a:spLocks noGrp="1"/>
          </p:cNvSpPr>
          <p:nvPr>
            <p:ph type="sldNum" sz="quarter" idx="10"/>
          </p:nvPr>
        </p:nvSpPr>
        <p:spPr/>
        <p:txBody>
          <a:bodyPr/>
          <a:lstStyle/>
          <a:p>
            <a:pPr>
              <a:defRPr/>
            </a:pPr>
            <a:fld id="{688DD166-6A51-FB46-8061-6090DD3FD59C}" type="slidenum">
              <a:rPr lang="zh-CN" altLang="en-GB" smtClean="0"/>
              <a:pPr>
                <a:defRPr/>
              </a:pPr>
              <a:t>43</a:t>
            </a:fld>
            <a:endParaRPr lang="en-GB" altLang="zh-CN"/>
          </a:p>
        </p:txBody>
      </p:sp>
    </p:spTree>
    <p:extLst>
      <p:ext uri="{BB962C8B-B14F-4D97-AF65-F5344CB8AC3E}">
        <p14:creationId xmlns:p14="http://schemas.microsoft.com/office/powerpoint/2010/main" val="1150412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0B240-695C-0B8C-769B-0287B988EE0B}"/>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FE13A4D5-CD63-F5C5-A35A-F49E9312EE47}"/>
              </a:ext>
            </a:extLst>
          </p:cNvPr>
          <p:cNvSpPr>
            <a:spLocks noGrp="1"/>
          </p:cNvSpPr>
          <p:nvPr>
            <p:ph idx="1"/>
          </p:nvPr>
        </p:nvSpPr>
        <p:spPr>
          <a:xfrm>
            <a:off x="1043608" y="2924944"/>
            <a:ext cx="7719392" cy="2866256"/>
          </a:xfrm>
        </p:spPr>
        <p:txBody>
          <a:bodyPr/>
          <a:lstStyle/>
          <a:p>
            <a:pPr lvl="1"/>
            <a:r>
              <a:rPr lang="en-US" altLang="zh-CN" dirty="0">
                <a:solidFill>
                  <a:srgbClr val="FF0000"/>
                </a:solidFill>
                <a:hlinkClick r:id="rId2">
                  <a:extLst>
                    <a:ext uri="{A12FA001-AC4F-418D-AE19-62706E023703}">
                      <ahyp:hlinkClr xmlns:ahyp="http://schemas.microsoft.com/office/drawing/2018/hyperlinkcolor" val="tx"/>
                    </a:ext>
                  </a:extLst>
                </a:hlinkClick>
              </a:rPr>
              <a:t>https://blog.csdn.net/qfyh_djh/article/details/136594522</a:t>
            </a:r>
            <a:endParaRPr lang="en-US" altLang="zh-CN" dirty="0">
              <a:solidFill>
                <a:srgbClr val="FF0000"/>
              </a:solidFill>
            </a:endParaRPr>
          </a:p>
          <a:p>
            <a:pPr lvl="1"/>
            <a:r>
              <a:rPr lang="en-US" altLang="zh-CN" dirty="0">
                <a:solidFill>
                  <a:srgbClr val="FF0000"/>
                </a:solidFill>
              </a:rPr>
              <a:t>https://www.cnblogs.com/nemuzuki/p/17658815.html</a:t>
            </a:r>
            <a:endParaRPr lang="zh-CN" altLang="en-US" dirty="0">
              <a:solidFill>
                <a:srgbClr val="FF0000"/>
              </a:solidFill>
            </a:endParaRPr>
          </a:p>
        </p:txBody>
      </p:sp>
      <p:sp>
        <p:nvSpPr>
          <p:cNvPr id="4" name="灯片编号占位符 3">
            <a:extLst>
              <a:ext uri="{FF2B5EF4-FFF2-40B4-BE49-F238E27FC236}">
                <a16:creationId xmlns:a16="http://schemas.microsoft.com/office/drawing/2014/main" id="{1A4AE268-68F7-7C7B-131A-27A3D4D1D740}"/>
              </a:ext>
            </a:extLst>
          </p:cNvPr>
          <p:cNvSpPr>
            <a:spLocks noGrp="1"/>
          </p:cNvSpPr>
          <p:nvPr>
            <p:ph type="sldNum" sz="quarter" idx="10"/>
          </p:nvPr>
        </p:nvSpPr>
        <p:spPr/>
        <p:txBody>
          <a:bodyPr/>
          <a:lstStyle/>
          <a:p>
            <a:pPr>
              <a:defRPr/>
            </a:pPr>
            <a:fld id="{688DD166-6A51-FB46-8061-6090DD3FD59C}" type="slidenum">
              <a:rPr lang="zh-CN" altLang="en-GB" smtClean="0"/>
              <a:pPr>
                <a:defRPr/>
              </a:pPr>
              <a:t>44</a:t>
            </a:fld>
            <a:endParaRPr lang="en-GB" altLang="zh-CN"/>
          </a:p>
        </p:txBody>
      </p:sp>
      <p:sp>
        <p:nvSpPr>
          <p:cNvPr id="5" name="文本框 4">
            <a:extLst>
              <a:ext uri="{FF2B5EF4-FFF2-40B4-BE49-F238E27FC236}">
                <a16:creationId xmlns:a16="http://schemas.microsoft.com/office/drawing/2014/main" id="{90618B83-2EEF-1C88-0DD0-77BEB4638E14}"/>
              </a:ext>
            </a:extLst>
          </p:cNvPr>
          <p:cNvSpPr txBox="1"/>
          <p:nvPr/>
        </p:nvSpPr>
        <p:spPr>
          <a:xfrm>
            <a:off x="827584" y="1484784"/>
            <a:ext cx="7776864" cy="1077218"/>
          </a:xfrm>
          <a:prstGeom prst="rect">
            <a:avLst/>
          </a:prstGeom>
          <a:noFill/>
        </p:spPr>
        <p:txBody>
          <a:bodyPr wrap="square" rtlCol="0">
            <a:spAutoFit/>
          </a:bodyPr>
          <a:lstStyle/>
          <a:p>
            <a:pPr marL="457200" indent="-457200" algn="l">
              <a:buClr>
                <a:schemeClr val="bg1"/>
              </a:buClr>
              <a:buFont typeface="Wingdings" panose="05000000000000000000" pitchFamily="2" charset="2"/>
              <a:buChar char="p"/>
            </a:pPr>
            <a:r>
              <a:rPr lang="zh-CN" altLang="en-US" sz="32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仿照下面两个网址中的搭建模式，完成其中一种远程调用的搭建与测试</a:t>
            </a:r>
          </a:p>
        </p:txBody>
      </p:sp>
    </p:spTree>
    <p:extLst>
      <p:ext uri="{BB962C8B-B14F-4D97-AF65-F5344CB8AC3E}">
        <p14:creationId xmlns:p14="http://schemas.microsoft.com/office/powerpoint/2010/main" val="41702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本地过程调用的优缺点</a:t>
            </a:r>
          </a:p>
        </p:txBody>
      </p:sp>
      <p:sp>
        <p:nvSpPr>
          <p:cNvPr id="3" name="内容占位符 2"/>
          <p:cNvSpPr>
            <a:spLocks noGrp="1"/>
          </p:cNvSpPr>
          <p:nvPr>
            <p:ph idx="1"/>
          </p:nvPr>
        </p:nvSpPr>
        <p:spPr>
          <a:xfrm>
            <a:off x="863173" y="1412776"/>
            <a:ext cx="8079432" cy="4114800"/>
          </a:xfrm>
        </p:spPr>
        <p:txBody>
          <a:bodyPr/>
          <a:lstStyle/>
          <a:p>
            <a:pPr>
              <a:defRPr/>
            </a:pPr>
            <a:r>
              <a:rPr lang="zh-CN" altLang="zh-CN" sz="2400" dirty="0">
                <a:latin typeface="宋体" panose="02010600030101010101" pitchFamily="2" charset="-122"/>
                <a:ea typeface="宋体" panose="02010600030101010101" pitchFamily="2" charset="-122"/>
              </a:rPr>
              <a:t>因为各个过程代码都在本地，可以很容易的通过</a:t>
            </a:r>
            <a:r>
              <a:rPr lang="zh-CN" altLang="zh-CN" sz="2400" u="sng" dirty="0">
                <a:solidFill>
                  <a:schemeClr val="bg1"/>
                </a:solidFill>
                <a:latin typeface="宋体" panose="02010600030101010101" pitchFamily="2" charset="-122"/>
                <a:ea typeface="宋体" panose="02010600030101010101" pitchFamily="2" charset="-122"/>
              </a:rPr>
              <a:t>加载类库、内存共享</a:t>
            </a:r>
            <a:r>
              <a:rPr lang="zh-CN" altLang="zh-CN" sz="2400" dirty="0">
                <a:latin typeface="宋体" panose="02010600030101010101" pitchFamily="2" charset="-122"/>
                <a:ea typeface="宋体" panose="02010600030101010101" pitchFamily="2" charset="-122"/>
              </a:rPr>
              <a:t>等机制</a:t>
            </a:r>
            <a:r>
              <a:rPr lang="zh-CN" altLang="zh-CN" sz="2400" dirty="0">
                <a:solidFill>
                  <a:srgbClr val="FF0000"/>
                </a:solidFill>
                <a:latin typeface="宋体" panose="02010600030101010101" pitchFamily="2" charset="-122"/>
                <a:ea typeface="宋体" panose="02010600030101010101" pitchFamily="2" charset="-122"/>
              </a:rPr>
              <a:t>直接调用</a:t>
            </a:r>
            <a:r>
              <a:rPr lang="zh-CN" altLang="zh-CN" sz="2400" dirty="0">
                <a:latin typeface="宋体" panose="02010600030101010101" pitchFamily="2" charset="-122"/>
                <a:ea typeface="宋体" panose="02010600030101010101" pitchFamily="2" charset="-122"/>
              </a:rPr>
              <a:t>。</a:t>
            </a:r>
          </a:p>
          <a:p>
            <a:pPr>
              <a:defRPr/>
            </a:pPr>
            <a:endParaRPr kumimoji="1" lang="en-US" altLang="zh-CN" sz="2400" dirty="0">
              <a:latin typeface="宋体" panose="02010600030101010101" pitchFamily="2" charset="-122"/>
              <a:ea typeface="宋体" panose="02010600030101010101" pitchFamily="2" charset="-122"/>
            </a:endParaRPr>
          </a:p>
          <a:p>
            <a:pPr>
              <a:defRPr/>
            </a:pPr>
            <a:r>
              <a:rPr kumimoji="1" lang="zh-CN" altLang="en-US" sz="2400" dirty="0">
                <a:latin typeface="宋体" panose="02010600030101010101" pitchFamily="2" charset="-122"/>
                <a:ea typeface="宋体" panose="02010600030101010101" pitchFamily="2" charset="-122"/>
              </a:rPr>
              <a:t>这种结构在分布式计算和网络日益发展的今天已无法适应实际需求。其调用模式</a:t>
            </a:r>
            <a:r>
              <a:rPr kumimoji="1" lang="zh-CN" altLang="en-US" sz="2400" dirty="0">
                <a:solidFill>
                  <a:srgbClr val="FF0000"/>
                </a:solidFill>
                <a:latin typeface="宋体" panose="02010600030101010101" pitchFamily="2" charset="-122"/>
                <a:ea typeface="宋体" panose="02010600030101010101" pitchFamily="2" charset="-122"/>
              </a:rPr>
              <a:t>无法充分利用网络上其他主机的资源</a:t>
            </a:r>
            <a:r>
              <a:rPr kumimoji="1" lang="zh-CN" altLang="en-US" sz="2400" dirty="0">
                <a:latin typeface="宋体" panose="02010600030101010101" pitchFamily="2" charset="-122"/>
                <a:ea typeface="宋体" panose="02010600030101010101" pitchFamily="2" charset="-122"/>
              </a:rPr>
              <a:t>（如</a:t>
            </a:r>
            <a:r>
              <a:rPr kumimoji="1" lang="zh-CN" altLang="en-US" sz="2400" u="sng" dirty="0">
                <a:solidFill>
                  <a:schemeClr val="bg1"/>
                </a:solidFill>
                <a:latin typeface="宋体" panose="02010600030101010101" pitchFamily="2" charset="-122"/>
                <a:ea typeface="宋体" panose="02010600030101010101" pitchFamily="2" charset="-122"/>
              </a:rPr>
              <a:t>计算资源、存储资源、数据资源、显示资源</a:t>
            </a:r>
            <a:r>
              <a:rPr kumimoji="1" lang="zh-CN" altLang="en-US" sz="2400" dirty="0">
                <a:latin typeface="宋体" panose="02010600030101010101" pitchFamily="2" charset="-122"/>
                <a:ea typeface="宋体" panose="02010600030101010101" pitchFamily="2" charset="-122"/>
              </a:rPr>
              <a:t>等），也无法提高代码在实体间的共享程度，使得主机</a:t>
            </a:r>
            <a:r>
              <a:rPr kumimoji="1" lang="zh-CN" altLang="en-US" sz="2400" dirty="0">
                <a:solidFill>
                  <a:srgbClr val="FF0000"/>
                </a:solidFill>
                <a:latin typeface="宋体" panose="02010600030101010101" pitchFamily="2" charset="-122"/>
                <a:ea typeface="宋体" panose="02010600030101010101" pitchFamily="2" charset="-122"/>
              </a:rPr>
              <a:t>资源大量浪费</a:t>
            </a:r>
            <a:r>
              <a:rPr kumimoji="1" lang="zh-CN" altLang="en-US" sz="2400" dirty="0">
                <a:latin typeface="宋体" panose="02010600030101010101" pitchFamily="2" charset="-122"/>
                <a:ea typeface="宋体" panose="02010600030101010101" pitchFamily="2" charset="-122"/>
              </a:rPr>
              <a:t>。</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5</a:t>
            </a:fld>
            <a:endParaRPr lang="en-GB" altLang="zh-CN" dirty="0"/>
          </a:p>
        </p:txBody>
      </p:sp>
    </p:spTree>
    <p:extLst>
      <p:ext uri="{BB962C8B-B14F-4D97-AF65-F5344CB8AC3E}">
        <p14:creationId xmlns:p14="http://schemas.microsoft.com/office/powerpoint/2010/main" val="357312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RPC</a:t>
            </a:r>
            <a:r>
              <a:rPr kumimoji="1" lang="zh-CN" altLang="en-US" dirty="0"/>
              <a:t>的概念</a:t>
            </a:r>
          </a:p>
        </p:txBody>
      </p:sp>
      <p:sp>
        <p:nvSpPr>
          <p:cNvPr id="3" name="内容占位符 2"/>
          <p:cNvSpPr>
            <a:spLocks noGrp="1"/>
          </p:cNvSpPr>
          <p:nvPr>
            <p:ph idx="1"/>
          </p:nvPr>
        </p:nvSpPr>
        <p:spPr>
          <a:xfrm>
            <a:off x="755576" y="1196752"/>
            <a:ext cx="8079432" cy="4114800"/>
          </a:xfrm>
        </p:spPr>
        <p:txBody>
          <a:bodyPr/>
          <a:lstStyle/>
          <a:p>
            <a:pPr>
              <a:defRPr/>
            </a:pPr>
            <a:r>
              <a:rPr kumimoji="1" lang="zh-CN" altLang="en-US" sz="2400" dirty="0">
                <a:solidFill>
                  <a:srgbClr val="FF0000"/>
                </a:solidFill>
                <a:latin typeface="Calibri" panose="020F0502020204030204" pitchFamily="34" charset="0"/>
                <a:ea typeface="宋体" panose="02010600030101010101" pitchFamily="2" charset="-122"/>
              </a:rPr>
              <a:t>远程过程调用协议</a:t>
            </a:r>
            <a:r>
              <a:rPr kumimoji="1" lang="en-US" altLang="zh-CN" sz="2400" dirty="0">
                <a:solidFill>
                  <a:srgbClr val="FF0000"/>
                </a:solidFill>
                <a:latin typeface="Calibri" panose="020F0502020204030204" pitchFamily="34" charset="0"/>
                <a:ea typeface="宋体" panose="02010600030101010101" pitchFamily="2" charset="-122"/>
              </a:rPr>
              <a:t>RPC</a:t>
            </a:r>
            <a:r>
              <a:rPr kumimoji="1" lang="zh-CN" altLang="en-US" sz="2400" dirty="0">
                <a:latin typeface="Calibri" panose="020F0502020204030204" pitchFamily="34" charset="0"/>
                <a:ea typeface="宋体" panose="02010600030101010101" pitchFamily="2" charset="-122"/>
              </a:rPr>
              <a:t>（</a:t>
            </a:r>
            <a:r>
              <a:rPr kumimoji="1" lang="en-US" altLang="zh-CN" sz="2400" dirty="0">
                <a:latin typeface="Calibri" panose="020F0502020204030204" pitchFamily="34" charset="0"/>
                <a:ea typeface="宋体" panose="02010600030101010101" pitchFamily="2" charset="-122"/>
              </a:rPr>
              <a:t>Remote Procedure Call</a:t>
            </a:r>
            <a:r>
              <a:rPr kumimoji="1" lang="zh-CN" altLang="en-US" sz="2400" dirty="0">
                <a:latin typeface="Calibri" panose="020F0502020204030204" pitchFamily="34" charset="0"/>
                <a:ea typeface="宋体" panose="02010600030101010101" pitchFamily="2" charset="-122"/>
              </a:rPr>
              <a:t>）提供一种</a:t>
            </a:r>
            <a:r>
              <a:rPr kumimoji="1" lang="zh-CN" altLang="en-US" sz="2400" u="sng" dirty="0">
                <a:solidFill>
                  <a:schemeClr val="bg1"/>
                </a:solidFill>
                <a:latin typeface="Calibri" panose="020F0502020204030204" pitchFamily="34" charset="0"/>
                <a:ea typeface="宋体" panose="02010600030101010101" pitchFamily="2" charset="-122"/>
              </a:rPr>
              <a:t>透明调用</a:t>
            </a:r>
            <a:r>
              <a:rPr kumimoji="1" lang="zh-CN" altLang="en-US" sz="2400" dirty="0">
                <a:latin typeface="Calibri" panose="020F0502020204030204" pitchFamily="34" charset="0"/>
                <a:ea typeface="宋体" panose="02010600030101010101" pitchFamily="2" charset="-122"/>
              </a:rPr>
              <a:t>机制去调用</a:t>
            </a:r>
            <a:r>
              <a:rPr kumimoji="1" lang="zh-CN" altLang="en-US" sz="2400" u="sng" dirty="0">
                <a:solidFill>
                  <a:schemeClr val="bg1"/>
                </a:solidFill>
                <a:latin typeface="Calibri" panose="020F0502020204030204" pitchFamily="34" charset="0"/>
                <a:ea typeface="宋体" panose="02010600030101010101" pitchFamily="2" charset="-122"/>
              </a:rPr>
              <a:t>另一台计算机</a:t>
            </a:r>
            <a:r>
              <a:rPr kumimoji="1" lang="zh-CN" altLang="en-US" sz="2400" dirty="0">
                <a:latin typeface="Calibri" panose="020F0502020204030204" pitchFamily="34" charset="0"/>
                <a:ea typeface="宋体" panose="02010600030101010101" pitchFamily="2" charset="-122"/>
              </a:rPr>
              <a:t>提供的</a:t>
            </a:r>
            <a:r>
              <a:rPr kumimoji="1" lang="zh-CN" altLang="en-US" sz="2400" u="sng" dirty="0">
                <a:solidFill>
                  <a:schemeClr val="bg1"/>
                </a:solidFill>
                <a:latin typeface="Calibri" panose="020F0502020204030204" pitchFamily="34" charset="0"/>
                <a:ea typeface="宋体" panose="02010600030101010101" pitchFamily="2" charset="-122"/>
              </a:rPr>
              <a:t>函数</a:t>
            </a:r>
            <a:r>
              <a:rPr kumimoji="1" lang="zh-CN" altLang="en-US" sz="2400" dirty="0">
                <a:latin typeface="Calibri" panose="020F0502020204030204" pitchFamily="34" charset="0"/>
                <a:ea typeface="宋体" panose="02010600030101010101" pitchFamily="2" charset="-122"/>
              </a:rPr>
              <a:t>或者方法，使开发者不必显式的区分本地调用和远程调用，不必关注和了解底层网络技术的协议。</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6</a:t>
            </a:fld>
            <a:endParaRPr lang="en-GB" altLang="zh-CN" dirty="0"/>
          </a:p>
        </p:txBody>
      </p:sp>
      <p:sp>
        <p:nvSpPr>
          <p:cNvPr id="10" name="文本框 9">
            <a:extLst>
              <a:ext uri="{FF2B5EF4-FFF2-40B4-BE49-F238E27FC236}">
                <a16:creationId xmlns:a16="http://schemas.microsoft.com/office/drawing/2014/main" id="{CA88F361-DB61-449D-8350-6749E5D25D7B}"/>
              </a:ext>
            </a:extLst>
          </p:cNvPr>
          <p:cNvSpPr txBox="1"/>
          <p:nvPr/>
        </p:nvSpPr>
        <p:spPr>
          <a:xfrm>
            <a:off x="3779912" y="5877272"/>
            <a:ext cx="2262158" cy="369332"/>
          </a:xfrm>
          <a:prstGeom prst="rect">
            <a:avLst/>
          </a:prstGeom>
          <a:noFill/>
        </p:spPr>
        <p:txBody>
          <a:bodyPr wrap="none" rtlCol="0">
            <a:spAutoFit/>
          </a:bodyPr>
          <a:lstStyle/>
          <a:p>
            <a:r>
              <a:rPr lang="zh-CN" altLang="en-US" sz="1800" dirty="0">
                <a:solidFill>
                  <a:srgbClr val="000000"/>
                </a:solidFill>
                <a:latin typeface="宋体" panose="02010600030101010101" pitchFamily="2" charset="-122"/>
                <a:ea typeface="宋体" panose="02010600030101010101" pitchFamily="2" charset="-122"/>
              </a:rPr>
              <a:t>远程过程调用示意图</a:t>
            </a:r>
          </a:p>
        </p:txBody>
      </p:sp>
      <p:pic>
        <p:nvPicPr>
          <p:cNvPr id="5" name="图片 4">
            <a:extLst>
              <a:ext uri="{FF2B5EF4-FFF2-40B4-BE49-F238E27FC236}">
                <a16:creationId xmlns:a16="http://schemas.microsoft.com/office/drawing/2014/main" id="{7AC4529A-A00F-47C7-AA78-BF39539BB9A9}"/>
              </a:ext>
            </a:extLst>
          </p:cNvPr>
          <p:cNvPicPr>
            <a:picLocks noChangeAspect="1"/>
          </p:cNvPicPr>
          <p:nvPr/>
        </p:nvPicPr>
        <p:blipFill>
          <a:blip r:embed="rId2"/>
          <a:stretch>
            <a:fillRect/>
          </a:stretch>
        </p:blipFill>
        <p:spPr>
          <a:xfrm>
            <a:off x="2155492" y="3140968"/>
            <a:ext cx="5279600" cy="2669328"/>
          </a:xfrm>
          <a:prstGeom prst="rect">
            <a:avLst/>
          </a:prstGeom>
          <a:ln w="31750">
            <a:solidFill>
              <a:schemeClr val="tx1">
                <a:lumMod val="50000"/>
              </a:schemeClr>
            </a:solidFill>
          </a:ln>
        </p:spPr>
      </p:pic>
    </p:spTree>
    <p:extLst>
      <p:ext uri="{BB962C8B-B14F-4D97-AF65-F5344CB8AC3E}">
        <p14:creationId xmlns:p14="http://schemas.microsoft.com/office/powerpoint/2010/main" val="268001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6591-0355-4CC5-AEF2-7354ECA025EA}"/>
              </a:ext>
            </a:extLst>
          </p:cNvPr>
          <p:cNvSpPr>
            <a:spLocks noGrp="1"/>
          </p:cNvSpPr>
          <p:nvPr>
            <p:ph type="title"/>
          </p:nvPr>
        </p:nvSpPr>
        <p:spPr/>
        <p:txBody>
          <a:bodyPr/>
          <a:lstStyle/>
          <a:p>
            <a:r>
              <a:rPr kumimoji="1" lang="en-US" altLang="zh-CN" dirty="0"/>
              <a:t>RPC</a:t>
            </a:r>
            <a:r>
              <a:rPr kumimoji="1" lang="zh-CN" altLang="en-US" dirty="0"/>
              <a:t>的历史</a:t>
            </a:r>
            <a:endParaRPr lang="zh-CN" altLang="en-US" dirty="0"/>
          </a:p>
        </p:txBody>
      </p:sp>
      <p:sp>
        <p:nvSpPr>
          <p:cNvPr id="4" name="灯片编号占位符 3">
            <a:extLst>
              <a:ext uri="{FF2B5EF4-FFF2-40B4-BE49-F238E27FC236}">
                <a16:creationId xmlns:a16="http://schemas.microsoft.com/office/drawing/2014/main" id="{3A765663-8CB9-45C5-AF5B-25A6B84579AB}"/>
              </a:ext>
            </a:extLst>
          </p:cNvPr>
          <p:cNvSpPr>
            <a:spLocks noGrp="1"/>
          </p:cNvSpPr>
          <p:nvPr>
            <p:ph type="sldNum" sz="quarter" idx="10"/>
          </p:nvPr>
        </p:nvSpPr>
        <p:spPr/>
        <p:txBody>
          <a:bodyPr/>
          <a:lstStyle/>
          <a:p>
            <a:pPr>
              <a:defRPr/>
            </a:pPr>
            <a:fld id="{688DD166-6A51-FB46-8061-6090DD3FD59C}" type="slidenum">
              <a:rPr lang="zh-CN" altLang="en-GB" smtClean="0"/>
              <a:pPr>
                <a:defRPr/>
              </a:pPr>
              <a:t>7</a:t>
            </a:fld>
            <a:endParaRPr lang="en-GB" altLang="zh-CN" dirty="0"/>
          </a:p>
        </p:txBody>
      </p:sp>
      <p:sp>
        <p:nvSpPr>
          <p:cNvPr id="3" name="矩形 2">
            <a:extLst>
              <a:ext uri="{FF2B5EF4-FFF2-40B4-BE49-F238E27FC236}">
                <a16:creationId xmlns:a16="http://schemas.microsoft.com/office/drawing/2014/main" id="{406718EE-0ABE-4494-BEAD-3C5DBA4E4F64}"/>
              </a:ext>
            </a:extLst>
          </p:cNvPr>
          <p:cNvSpPr/>
          <p:nvPr/>
        </p:nvSpPr>
        <p:spPr>
          <a:xfrm>
            <a:off x="827584" y="1340768"/>
            <a:ext cx="8007424" cy="4549130"/>
          </a:xfrm>
          <a:prstGeom prst="rect">
            <a:avLst/>
          </a:prstGeom>
        </p:spPr>
        <p:txBody>
          <a:bodyPr wrap="square">
            <a:spAutoFit/>
          </a:bodyPr>
          <a:lstStyle/>
          <a:p>
            <a:pPr marL="457200" indent="-457200">
              <a:lnSpc>
                <a:spcPct val="12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ea typeface="宋体" panose="02010600030101010101" pitchFamily="2" charset="-122"/>
              </a:rPr>
              <a:t>RPC</a:t>
            </a:r>
            <a:r>
              <a:rPr lang="zh-CN" altLang="en-US" dirty="0">
                <a:solidFill>
                  <a:srgbClr val="000000"/>
                </a:solidFill>
                <a:latin typeface="Calibri" panose="020F0502020204030204" pitchFamily="34" charset="0"/>
                <a:ea typeface="宋体" panose="02010600030101010101" pitchFamily="2" charset="-122"/>
              </a:rPr>
              <a:t>思想最早的</a:t>
            </a:r>
            <a:r>
              <a:rPr lang="zh-CN" altLang="en-US" dirty="0">
                <a:solidFill>
                  <a:srgbClr val="FF0000"/>
                </a:solidFill>
                <a:latin typeface="Calibri" panose="020F0502020204030204" pitchFamily="34" charset="0"/>
                <a:ea typeface="宋体" panose="02010600030101010101" pitchFamily="2" charset="-122"/>
              </a:rPr>
              <a:t>原型可追溯至</a:t>
            </a:r>
            <a:r>
              <a:rPr lang="en-US" altLang="zh-CN" dirty="0">
                <a:solidFill>
                  <a:srgbClr val="FF0000"/>
                </a:solidFill>
                <a:latin typeface="Calibri" panose="020F0502020204030204" pitchFamily="34" charset="0"/>
                <a:ea typeface="宋体" panose="02010600030101010101" pitchFamily="2" charset="-122"/>
              </a:rPr>
              <a:t>1974</a:t>
            </a:r>
            <a:r>
              <a:rPr lang="zh-CN" altLang="en-US" dirty="0">
                <a:solidFill>
                  <a:srgbClr val="FF0000"/>
                </a:solidFill>
                <a:latin typeface="Calibri" panose="020F0502020204030204" pitchFamily="34" charset="0"/>
                <a:ea typeface="宋体" panose="02010600030101010101" pitchFamily="2" charset="-122"/>
              </a:rPr>
              <a:t>年</a:t>
            </a:r>
            <a:r>
              <a:rPr lang="zh-CN" altLang="en-US" dirty="0">
                <a:solidFill>
                  <a:srgbClr val="000000"/>
                </a:solidFill>
                <a:latin typeface="Calibri" panose="020F0502020204030204" pitchFamily="34" charset="0"/>
                <a:ea typeface="宋体" panose="02010600030101010101" pitchFamily="2" charset="-122"/>
              </a:rPr>
              <a:t>所发布的</a:t>
            </a:r>
            <a:r>
              <a:rPr lang="en-US" altLang="zh-CN" dirty="0">
                <a:solidFill>
                  <a:srgbClr val="000000"/>
                </a:solidFill>
                <a:latin typeface="Calibri" panose="020F0502020204030204" pitchFamily="34" charset="0"/>
                <a:ea typeface="宋体" panose="02010600030101010101" pitchFamily="2" charset="-122"/>
              </a:rPr>
              <a:t>RFC 674</a:t>
            </a:r>
            <a:r>
              <a:rPr lang="zh-CN" altLang="en-US" dirty="0">
                <a:solidFill>
                  <a:srgbClr val="000000"/>
                </a:solidFill>
                <a:latin typeface="Calibri" panose="020F0502020204030204" pitchFamily="34" charset="0"/>
                <a:ea typeface="宋体" panose="02010600030101010101" pitchFamily="2" charset="-122"/>
              </a:rPr>
              <a:t>草案</a:t>
            </a:r>
            <a:r>
              <a:rPr lang="en-US" altLang="zh-CN" dirty="0">
                <a:solidFill>
                  <a:srgbClr val="000000"/>
                </a:solidFill>
                <a:latin typeface="Calibri" panose="020F0502020204030204" pitchFamily="34" charset="0"/>
                <a:ea typeface="宋体" panose="02010600030101010101" pitchFamily="2" charset="-122"/>
              </a:rPr>
              <a:t>——“</a:t>
            </a:r>
            <a:r>
              <a:rPr lang="zh-CN" altLang="en-US" dirty="0">
                <a:solidFill>
                  <a:srgbClr val="000000"/>
                </a:solidFill>
                <a:latin typeface="Calibri" panose="020F0502020204030204" pitchFamily="34" charset="0"/>
                <a:ea typeface="宋体" panose="02010600030101010101" pitchFamily="2" charset="-122"/>
              </a:rPr>
              <a:t>过程调用协议文档第</a:t>
            </a:r>
            <a:r>
              <a:rPr lang="en-US" altLang="zh-CN" dirty="0">
                <a:solidFill>
                  <a:srgbClr val="000000"/>
                </a:solidFill>
                <a:latin typeface="Calibri" panose="020F0502020204030204" pitchFamily="34" charset="0"/>
                <a:ea typeface="宋体" panose="02010600030101010101" pitchFamily="2" charset="-122"/>
              </a:rPr>
              <a:t>2</a:t>
            </a:r>
            <a:r>
              <a:rPr lang="zh-CN" altLang="en-US" dirty="0">
                <a:solidFill>
                  <a:srgbClr val="000000"/>
                </a:solidFill>
                <a:latin typeface="Calibri" panose="020F0502020204030204" pitchFamily="34" charset="0"/>
                <a:ea typeface="宋体" panose="02010600030101010101" pitchFamily="2" charset="-122"/>
              </a:rPr>
              <a:t>版”。在该草案中引入了过程调用范围第</a:t>
            </a:r>
            <a:r>
              <a:rPr lang="en-US" altLang="zh-CN" dirty="0">
                <a:solidFill>
                  <a:srgbClr val="000000"/>
                </a:solidFill>
                <a:latin typeface="Calibri" panose="020F0502020204030204" pitchFamily="34" charset="0"/>
                <a:ea typeface="宋体" panose="02010600030101010101" pitchFamily="2" charset="-122"/>
              </a:rPr>
              <a:t>2</a:t>
            </a:r>
            <a:r>
              <a:rPr lang="zh-CN" altLang="en-US" dirty="0">
                <a:solidFill>
                  <a:srgbClr val="000000"/>
                </a:solidFill>
                <a:latin typeface="Calibri" panose="020F0502020204030204" pitchFamily="34" charset="0"/>
                <a:ea typeface="宋体" panose="02010600030101010101" pitchFamily="2" charset="-122"/>
              </a:rPr>
              <a:t>版（</a:t>
            </a:r>
            <a:r>
              <a:rPr lang="en-US" altLang="zh-CN" dirty="0">
                <a:solidFill>
                  <a:srgbClr val="000000"/>
                </a:solidFill>
                <a:latin typeface="Calibri" panose="020F0502020204030204" pitchFamily="34" charset="0"/>
                <a:ea typeface="宋体" panose="02010600030101010101" pitchFamily="2" charset="-122"/>
              </a:rPr>
              <a:t>PCP</a:t>
            </a:r>
            <a:r>
              <a:rPr lang="zh-CN" altLang="en-US" dirty="0">
                <a:solidFill>
                  <a:srgbClr val="000000"/>
                </a:solidFill>
                <a:latin typeface="Calibri" panose="020F0502020204030204" pitchFamily="34" charset="0"/>
                <a:ea typeface="宋体" panose="02010600030101010101" pitchFamily="2" charset="-122"/>
              </a:rPr>
              <a:t>）的概念。</a:t>
            </a:r>
            <a:endParaRPr lang="en-US" altLang="zh-CN" dirty="0">
              <a:solidFill>
                <a:srgbClr val="000000"/>
              </a:solidFill>
              <a:latin typeface="Calibri" panose="020F0502020204030204" pitchFamily="34" charset="0"/>
              <a:ea typeface="宋体" panose="02010600030101010101" pitchFamily="2" charset="-122"/>
            </a:endParaRPr>
          </a:p>
          <a:p>
            <a:pPr marL="457200" indent="-457200">
              <a:lnSpc>
                <a:spcPct val="120000"/>
              </a:lnSpc>
              <a:buClr>
                <a:schemeClr val="accent6"/>
              </a:buClr>
              <a:buFont typeface="Wingdings" panose="05000000000000000000" pitchFamily="2" charset="2"/>
              <a:buChar char="Ø"/>
            </a:pPr>
            <a:r>
              <a:rPr lang="en-US" altLang="zh-CN" dirty="0">
                <a:solidFill>
                  <a:srgbClr val="FF0000"/>
                </a:solidFill>
                <a:latin typeface="Calibri" panose="020F0502020204030204" pitchFamily="34" charset="0"/>
                <a:ea typeface="宋体" panose="02010600030101010101" pitchFamily="2" charset="-122"/>
              </a:rPr>
              <a:t>1981</a:t>
            </a:r>
            <a:r>
              <a:rPr lang="zh-CN" altLang="en-US" dirty="0">
                <a:solidFill>
                  <a:srgbClr val="FF0000"/>
                </a:solidFill>
                <a:latin typeface="Calibri" panose="020F0502020204030204" pitchFamily="34" charset="0"/>
                <a:ea typeface="宋体" panose="02010600030101010101" pitchFamily="2" charset="-122"/>
              </a:rPr>
              <a:t>年</a:t>
            </a:r>
            <a:r>
              <a:rPr lang="zh-CN" altLang="en-US" dirty="0">
                <a:solidFill>
                  <a:srgbClr val="000000"/>
                </a:solidFill>
                <a:latin typeface="Calibri" panose="020F0502020204030204" pitchFamily="34" charset="0"/>
                <a:ea typeface="宋体" panose="02010600030101010101" pitchFamily="2" charset="-122"/>
              </a:rPr>
              <a:t>，</a:t>
            </a:r>
            <a:r>
              <a:rPr lang="en-US" altLang="zh-CN" dirty="0">
                <a:solidFill>
                  <a:srgbClr val="000000"/>
                </a:solidFill>
                <a:latin typeface="Calibri" panose="020F0502020204030204" pitchFamily="34" charset="0"/>
                <a:ea typeface="宋体" panose="02010600030101010101" pitchFamily="2" charset="-122"/>
              </a:rPr>
              <a:t>Nelson</a:t>
            </a:r>
            <a:r>
              <a:rPr lang="zh-CN" altLang="en-US" dirty="0">
                <a:solidFill>
                  <a:srgbClr val="FF0000"/>
                </a:solidFill>
                <a:latin typeface="Calibri" panose="020F0502020204030204" pitchFamily="34" charset="0"/>
                <a:ea typeface="宋体" panose="02010600030101010101" pitchFamily="2" charset="-122"/>
              </a:rPr>
              <a:t>提出</a:t>
            </a:r>
            <a:r>
              <a:rPr lang="en-US" altLang="zh-CN" dirty="0">
                <a:solidFill>
                  <a:srgbClr val="FF0000"/>
                </a:solidFill>
                <a:latin typeface="Calibri" panose="020F0502020204030204" pitchFamily="34" charset="0"/>
                <a:ea typeface="宋体" panose="02010600030101010101" pitchFamily="2" charset="-122"/>
              </a:rPr>
              <a:t>RPC</a:t>
            </a:r>
            <a:r>
              <a:rPr lang="zh-CN" altLang="en-US" dirty="0">
                <a:solidFill>
                  <a:srgbClr val="000000"/>
                </a:solidFill>
                <a:latin typeface="Calibri" panose="020F0502020204030204" pitchFamily="34" charset="0"/>
                <a:ea typeface="宋体" panose="02010600030101010101" pitchFamily="2" charset="-122"/>
              </a:rPr>
              <a:t>的概念和技术。</a:t>
            </a:r>
            <a:endParaRPr lang="en-US" altLang="zh-CN" dirty="0">
              <a:solidFill>
                <a:srgbClr val="000000"/>
              </a:solidFill>
              <a:latin typeface="Calibri" panose="020F0502020204030204" pitchFamily="34" charset="0"/>
              <a:ea typeface="宋体" panose="02010600030101010101" pitchFamily="2" charset="-122"/>
            </a:endParaRPr>
          </a:p>
          <a:p>
            <a:pPr marL="457200" indent="-457200">
              <a:lnSpc>
                <a:spcPct val="120000"/>
              </a:lnSpc>
              <a:buClr>
                <a:schemeClr val="accent6"/>
              </a:buClr>
              <a:buFont typeface="Wingdings" panose="05000000000000000000" pitchFamily="2" charset="2"/>
              <a:buChar char="Ø"/>
            </a:pPr>
            <a:r>
              <a:rPr lang="en-US" altLang="zh-CN" dirty="0">
                <a:solidFill>
                  <a:srgbClr val="FF0000"/>
                </a:solidFill>
                <a:latin typeface="Calibri" panose="020F0502020204030204" pitchFamily="34" charset="0"/>
                <a:ea typeface="宋体" panose="02010600030101010101" pitchFamily="2" charset="-122"/>
              </a:rPr>
              <a:t>1984</a:t>
            </a:r>
            <a:r>
              <a:rPr lang="zh-CN" altLang="en-US" dirty="0">
                <a:solidFill>
                  <a:srgbClr val="FF0000"/>
                </a:solidFill>
                <a:latin typeface="Calibri" panose="020F0502020204030204" pitchFamily="34" charset="0"/>
                <a:ea typeface="宋体" panose="02010600030101010101" pitchFamily="2" charset="-122"/>
              </a:rPr>
              <a:t>年</a:t>
            </a:r>
            <a:r>
              <a:rPr lang="zh-CN" altLang="en-US" dirty="0">
                <a:solidFill>
                  <a:srgbClr val="000000"/>
                </a:solidFill>
                <a:latin typeface="Calibri" panose="020F0502020204030204" pitchFamily="34" charset="0"/>
                <a:ea typeface="宋体" panose="02010600030101010101" pitchFamily="2" charset="-122"/>
              </a:rPr>
              <a:t>，</a:t>
            </a:r>
            <a:r>
              <a:rPr lang="en-US" altLang="zh-CN" dirty="0" err="1">
                <a:solidFill>
                  <a:srgbClr val="000000"/>
                </a:solidFill>
                <a:latin typeface="Calibri" panose="020F0502020204030204" pitchFamily="34" charset="0"/>
                <a:ea typeface="宋体" panose="02010600030101010101" pitchFamily="2" charset="-122"/>
              </a:rPr>
              <a:t>Birrell</a:t>
            </a:r>
            <a:r>
              <a:rPr lang="zh-CN" altLang="en-US" dirty="0">
                <a:solidFill>
                  <a:srgbClr val="000000"/>
                </a:solidFill>
                <a:latin typeface="Calibri" panose="020F0502020204030204" pitchFamily="34" charset="0"/>
                <a:ea typeface="宋体" panose="02010600030101010101" pitchFamily="2" charset="-122"/>
              </a:rPr>
              <a:t>和</a:t>
            </a:r>
            <a:r>
              <a:rPr lang="en-US" altLang="zh-CN" dirty="0">
                <a:solidFill>
                  <a:srgbClr val="000000"/>
                </a:solidFill>
                <a:latin typeface="Calibri" panose="020F0502020204030204" pitchFamily="34" charset="0"/>
                <a:ea typeface="宋体" panose="02010600030101010101" pitchFamily="2" charset="-122"/>
              </a:rPr>
              <a:t>Nelson</a:t>
            </a:r>
            <a:r>
              <a:rPr lang="zh-CN" altLang="en-US" dirty="0">
                <a:solidFill>
                  <a:srgbClr val="000000"/>
                </a:solidFill>
                <a:latin typeface="Calibri" panose="020F0502020204030204" pitchFamily="34" charset="0"/>
                <a:ea typeface="宋体" panose="02010600030101010101" pitchFamily="2" charset="-122"/>
              </a:rPr>
              <a:t>把</a:t>
            </a:r>
            <a:r>
              <a:rPr lang="en-US" altLang="zh-CN" dirty="0">
                <a:solidFill>
                  <a:srgbClr val="000000"/>
                </a:solidFill>
                <a:latin typeface="Calibri" panose="020F0502020204030204" pitchFamily="34" charset="0"/>
                <a:ea typeface="宋体" panose="02010600030101010101" pitchFamily="2" charset="-122"/>
              </a:rPr>
              <a:t>RPC</a:t>
            </a:r>
            <a:r>
              <a:rPr lang="zh-CN" altLang="en-US" dirty="0">
                <a:solidFill>
                  <a:srgbClr val="FF0000"/>
                </a:solidFill>
                <a:latin typeface="Calibri" panose="020F0502020204030204" pitchFamily="34" charset="0"/>
                <a:ea typeface="宋体" panose="02010600030101010101" pitchFamily="2" charset="-122"/>
              </a:rPr>
              <a:t>用于</a:t>
            </a:r>
            <a:r>
              <a:rPr lang="zh-CN" altLang="en-US" dirty="0">
                <a:solidFill>
                  <a:srgbClr val="000000"/>
                </a:solidFill>
                <a:latin typeface="Calibri" panose="020F0502020204030204" pitchFamily="34" charset="0"/>
                <a:ea typeface="宋体" panose="02010600030101010101" pitchFamily="2" charset="-122"/>
              </a:rPr>
              <a:t>支持</a:t>
            </a:r>
            <a:r>
              <a:rPr lang="zh-CN" altLang="en-US" dirty="0">
                <a:solidFill>
                  <a:srgbClr val="FF0000"/>
                </a:solidFill>
                <a:latin typeface="Calibri" panose="020F0502020204030204" pitchFamily="34" charset="0"/>
                <a:ea typeface="宋体" panose="02010600030101010101" pitchFamily="2" charset="-122"/>
              </a:rPr>
              <a:t>异构型分布式系统间的通讯</a:t>
            </a:r>
            <a:r>
              <a:rPr lang="zh-CN" altLang="en-US" dirty="0">
                <a:solidFill>
                  <a:srgbClr val="000000"/>
                </a:solidFill>
                <a:latin typeface="Calibri" panose="020F0502020204030204" pitchFamily="34" charset="0"/>
                <a:ea typeface="宋体" panose="02010600030101010101" pitchFamily="2" charset="-122"/>
              </a:rPr>
              <a:t>。</a:t>
            </a:r>
            <a:endParaRPr lang="en-US" altLang="zh-CN" dirty="0">
              <a:solidFill>
                <a:srgbClr val="000000"/>
              </a:solidFill>
              <a:latin typeface="Calibri" panose="020F0502020204030204" pitchFamily="34" charset="0"/>
              <a:ea typeface="宋体" panose="02010600030101010101" pitchFamily="2" charset="-122"/>
            </a:endParaRPr>
          </a:p>
          <a:p>
            <a:pPr marL="914400" lvl="1" indent="-457200">
              <a:lnSpc>
                <a:spcPct val="120000"/>
              </a:lnSpc>
              <a:buClr>
                <a:schemeClr val="accent6"/>
              </a:buClr>
              <a:buFont typeface="Arial" panose="020B0604020202020204" pitchFamily="34" charset="0"/>
              <a:buChar char="•"/>
            </a:pPr>
            <a:r>
              <a:rPr lang="en-US" altLang="zh-CN" sz="2000" dirty="0" err="1">
                <a:solidFill>
                  <a:srgbClr val="000000"/>
                </a:solidFill>
                <a:latin typeface="Calibri" panose="020F0502020204030204" pitchFamily="34" charset="0"/>
                <a:ea typeface="宋体" panose="02010600030101010101" pitchFamily="2" charset="-122"/>
              </a:rPr>
              <a:t>Birrell</a:t>
            </a:r>
            <a:r>
              <a:rPr lang="zh-CN" altLang="en-US" sz="2000" dirty="0">
                <a:solidFill>
                  <a:srgbClr val="000000"/>
                </a:solidFill>
                <a:latin typeface="Calibri" panose="020F0502020204030204" pitchFamily="34" charset="0"/>
                <a:ea typeface="宋体" panose="02010600030101010101" pitchFamily="2" charset="-122"/>
              </a:rPr>
              <a:t>的</a:t>
            </a:r>
            <a:r>
              <a:rPr lang="en-US" altLang="zh-CN" sz="2000" dirty="0">
                <a:solidFill>
                  <a:srgbClr val="000000"/>
                </a:solidFill>
                <a:latin typeface="Calibri" panose="020F0502020204030204" pitchFamily="34" charset="0"/>
                <a:ea typeface="宋体" panose="02010600030101010101" pitchFamily="2" charset="-122"/>
              </a:rPr>
              <a:t>RPC </a:t>
            </a:r>
            <a:r>
              <a:rPr lang="zh-CN" altLang="en-US" sz="2000" dirty="0">
                <a:solidFill>
                  <a:srgbClr val="000000"/>
                </a:solidFill>
                <a:latin typeface="Calibri" panose="020F0502020204030204" pitchFamily="34" charset="0"/>
                <a:ea typeface="宋体" panose="02010600030101010101" pitchFamily="2" charset="-122"/>
              </a:rPr>
              <a:t>模型</a:t>
            </a:r>
            <a:r>
              <a:rPr lang="zh-CN" altLang="en-US" sz="2000" u="sng" dirty="0">
                <a:solidFill>
                  <a:schemeClr val="bg1"/>
                </a:solidFill>
                <a:latin typeface="Calibri" panose="020F0502020204030204" pitchFamily="34" charset="0"/>
                <a:ea typeface="宋体" panose="02010600030101010101" pitchFamily="2" charset="-122"/>
              </a:rPr>
              <a:t>引入存根进程（</a:t>
            </a:r>
            <a:r>
              <a:rPr lang="en-US" altLang="zh-CN" sz="2000" u="sng" dirty="0">
                <a:solidFill>
                  <a:schemeClr val="bg1"/>
                </a:solidFill>
                <a:latin typeface="Calibri" panose="020F0502020204030204" pitchFamily="34" charset="0"/>
                <a:ea typeface="宋体" panose="02010600030101010101" pitchFamily="2" charset="-122"/>
              </a:rPr>
              <a:t>stub</a:t>
            </a:r>
            <a:r>
              <a:rPr lang="zh-CN" altLang="en-US" sz="2000" u="sng" dirty="0">
                <a:solidFill>
                  <a:schemeClr val="bg1"/>
                </a:solidFill>
                <a:latin typeface="Calibri" panose="020F0502020204030204" pitchFamily="34" charset="0"/>
                <a:ea typeface="宋体" panose="02010600030101010101" pitchFamily="2" charset="-122"/>
              </a:rPr>
              <a:t>）作为远程的本地代理</a:t>
            </a:r>
            <a:r>
              <a:rPr lang="zh-CN" altLang="en-US" sz="2000" dirty="0">
                <a:solidFill>
                  <a:srgbClr val="000000"/>
                </a:solidFill>
                <a:latin typeface="Calibri" panose="020F0502020204030204" pitchFamily="34" charset="0"/>
                <a:ea typeface="宋体" panose="02010600030101010101" pitchFamily="2" charset="-122"/>
              </a:rPr>
              <a:t>，</a:t>
            </a:r>
            <a:r>
              <a:rPr lang="zh-CN" altLang="en-US" sz="2000" u="sng" dirty="0">
                <a:solidFill>
                  <a:schemeClr val="bg1"/>
                </a:solidFill>
                <a:latin typeface="Calibri" panose="020F0502020204030204" pitchFamily="34" charset="0"/>
                <a:ea typeface="宋体" panose="02010600030101010101" pitchFamily="2" charset="-122"/>
              </a:rPr>
              <a:t>调用</a:t>
            </a:r>
            <a:r>
              <a:rPr lang="en-US" altLang="zh-CN" sz="2000" u="sng" dirty="0">
                <a:solidFill>
                  <a:schemeClr val="bg1"/>
                </a:solidFill>
                <a:latin typeface="Calibri" panose="020F0502020204030204" pitchFamily="34" charset="0"/>
                <a:ea typeface="宋体" panose="02010600030101010101" pitchFamily="2" charset="-122"/>
              </a:rPr>
              <a:t>RPC</a:t>
            </a:r>
            <a:r>
              <a:rPr lang="zh-CN" altLang="en-US" sz="2000" u="sng" dirty="0">
                <a:solidFill>
                  <a:schemeClr val="bg1"/>
                </a:solidFill>
                <a:latin typeface="Calibri" panose="020F0502020204030204" pitchFamily="34" charset="0"/>
                <a:ea typeface="宋体" panose="02010600030101010101" pitchFamily="2" charset="-122"/>
              </a:rPr>
              <a:t>运行时库（</a:t>
            </a:r>
            <a:r>
              <a:rPr lang="en-US" altLang="zh-CN" sz="2000" u="sng" dirty="0">
                <a:solidFill>
                  <a:schemeClr val="bg1"/>
                </a:solidFill>
                <a:latin typeface="Calibri" panose="020F0502020204030204" pitchFamily="34" charset="0"/>
                <a:ea typeface="宋体" panose="02010600030101010101" pitchFamily="2" charset="-122"/>
              </a:rPr>
              <a:t>RPC runtime</a:t>
            </a:r>
            <a:r>
              <a:rPr lang="zh-CN" altLang="en-US" sz="2000" u="sng" dirty="0">
                <a:solidFill>
                  <a:schemeClr val="bg1"/>
                </a:solidFill>
                <a:latin typeface="Calibri" panose="020F0502020204030204" pitchFamily="34" charset="0"/>
                <a:ea typeface="宋体" panose="02010600030101010101" pitchFamily="2" charset="-122"/>
              </a:rPr>
              <a:t>）来传输网络中的调用</a:t>
            </a:r>
            <a:r>
              <a:rPr lang="zh-CN" altLang="en-US" sz="2000" dirty="0">
                <a:solidFill>
                  <a:srgbClr val="000000"/>
                </a:solidFill>
                <a:latin typeface="Calibri" panose="020F0502020204030204" pitchFamily="34" charset="0"/>
                <a:ea typeface="宋体" panose="02010600030101010101" pitchFamily="2" charset="-122"/>
              </a:rPr>
              <a:t>。</a:t>
            </a:r>
            <a:r>
              <a:rPr lang="en-US" altLang="zh-CN" sz="2000" dirty="0">
                <a:solidFill>
                  <a:srgbClr val="000000"/>
                </a:solidFill>
                <a:latin typeface="Calibri" panose="020F0502020204030204" pitchFamily="34" charset="0"/>
                <a:ea typeface="宋体" panose="02010600030101010101" pitchFamily="2" charset="-122"/>
              </a:rPr>
              <a:t>Stub</a:t>
            </a:r>
            <a:r>
              <a:rPr lang="zh-CN" altLang="en-US" sz="2000" dirty="0">
                <a:solidFill>
                  <a:srgbClr val="000000"/>
                </a:solidFill>
                <a:latin typeface="Calibri" panose="020F0502020204030204" pitchFamily="34" charset="0"/>
                <a:ea typeface="宋体" panose="02010600030101010101" pitchFamily="2" charset="-122"/>
              </a:rPr>
              <a:t>和</a:t>
            </a:r>
            <a:r>
              <a:rPr lang="en-US" altLang="zh-CN" sz="2000" dirty="0">
                <a:solidFill>
                  <a:srgbClr val="000000"/>
                </a:solidFill>
                <a:latin typeface="Calibri" panose="020F0502020204030204" pitchFamily="34" charset="0"/>
                <a:ea typeface="宋体" panose="02010600030101010101" pitchFamily="2" charset="-122"/>
              </a:rPr>
              <a:t>RPC runtime</a:t>
            </a:r>
            <a:r>
              <a:rPr lang="zh-CN" altLang="en-US" sz="2000" dirty="0">
                <a:solidFill>
                  <a:srgbClr val="000000"/>
                </a:solidFill>
                <a:latin typeface="Calibri" panose="020F0502020204030204" pitchFamily="34" charset="0"/>
                <a:ea typeface="宋体" panose="02010600030101010101" pitchFamily="2" charset="-122"/>
              </a:rPr>
              <a:t>屏蔽了网络调用所涉及的许多细节，参数的编码</a:t>
            </a:r>
            <a:r>
              <a:rPr lang="en-US" altLang="zh-CN" sz="2000" dirty="0">
                <a:solidFill>
                  <a:srgbClr val="000000"/>
                </a:solidFill>
                <a:latin typeface="Calibri" panose="020F0502020204030204" pitchFamily="34" charset="0"/>
                <a:ea typeface="宋体" panose="02010600030101010101" pitchFamily="2" charset="-122"/>
              </a:rPr>
              <a:t>/</a:t>
            </a:r>
            <a:r>
              <a:rPr lang="zh-CN" altLang="en-US" sz="2000" dirty="0">
                <a:solidFill>
                  <a:srgbClr val="000000"/>
                </a:solidFill>
                <a:latin typeface="Calibri" panose="020F0502020204030204" pitchFamily="34" charset="0"/>
                <a:ea typeface="宋体" panose="02010600030101010101" pitchFamily="2" charset="-122"/>
              </a:rPr>
              <a:t>译码及网络通讯是由</a:t>
            </a:r>
            <a:r>
              <a:rPr lang="en-US" altLang="zh-CN" sz="2000" dirty="0">
                <a:solidFill>
                  <a:srgbClr val="000000"/>
                </a:solidFill>
                <a:latin typeface="Calibri" panose="020F0502020204030204" pitchFamily="34" charset="0"/>
                <a:ea typeface="宋体" panose="02010600030101010101" pitchFamily="2" charset="-122"/>
              </a:rPr>
              <a:t>stub</a:t>
            </a:r>
            <a:r>
              <a:rPr lang="zh-CN" altLang="en-US" sz="2000" dirty="0">
                <a:solidFill>
                  <a:srgbClr val="000000"/>
                </a:solidFill>
                <a:latin typeface="Calibri" panose="020F0502020204030204" pitchFamily="34" charset="0"/>
                <a:ea typeface="宋体" panose="02010600030101010101" pitchFamily="2" charset="-122"/>
              </a:rPr>
              <a:t>和</a:t>
            </a:r>
            <a:r>
              <a:rPr lang="en-US" altLang="zh-CN" sz="2000" dirty="0">
                <a:solidFill>
                  <a:srgbClr val="000000"/>
                </a:solidFill>
                <a:latin typeface="Calibri" panose="020F0502020204030204" pitchFamily="34" charset="0"/>
                <a:ea typeface="宋体" panose="02010600030101010101" pitchFamily="2" charset="-122"/>
              </a:rPr>
              <a:t>RPC runtime</a:t>
            </a:r>
            <a:r>
              <a:rPr lang="zh-CN" altLang="en-US" sz="2000" dirty="0">
                <a:solidFill>
                  <a:srgbClr val="000000"/>
                </a:solidFill>
                <a:latin typeface="Calibri" panose="020F0502020204030204" pitchFamily="34" charset="0"/>
                <a:ea typeface="宋体" panose="02010600030101010101" pitchFamily="2" charset="-122"/>
              </a:rPr>
              <a:t>完成的，因此这一模式被各类</a:t>
            </a:r>
            <a:r>
              <a:rPr lang="en-US" altLang="zh-CN" sz="2000" dirty="0">
                <a:solidFill>
                  <a:srgbClr val="000000"/>
                </a:solidFill>
                <a:latin typeface="Calibri" panose="020F0502020204030204" pitchFamily="34" charset="0"/>
                <a:ea typeface="宋体" panose="02010600030101010101" pitchFamily="2" charset="-122"/>
              </a:rPr>
              <a:t>RPC</a:t>
            </a:r>
            <a:r>
              <a:rPr lang="zh-CN" altLang="en-US" sz="2000" dirty="0">
                <a:solidFill>
                  <a:srgbClr val="000000"/>
                </a:solidFill>
                <a:latin typeface="Calibri" panose="020F0502020204030204" pitchFamily="34" charset="0"/>
                <a:ea typeface="宋体" panose="02010600030101010101" pitchFamily="2" charset="-122"/>
              </a:rPr>
              <a:t>所采用。</a:t>
            </a:r>
          </a:p>
        </p:txBody>
      </p:sp>
    </p:spTree>
    <p:extLst>
      <p:ext uri="{BB962C8B-B14F-4D97-AF65-F5344CB8AC3E}">
        <p14:creationId xmlns:p14="http://schemas.microsoft.com/office/powerpoint/2010/main" val="333158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6591-0355-4CC5-AEF2-7354ECA025EA}"/>
              </a:ext>
            </a:extLst>
          </p:cNvPr>
          <p:cNvSpPr>
            <a:spLocks noGrp="1"/>
          </p:cNvSpPr>
          <p:nvPr>
            <p:ph type="title"/>
          </p:nvPr>
        </p:nvSpPr>
        <p:spPr/>
        <p:txBody>
          <a:bodyPr/>
          <a:lstStyle/>
          <a:p>
            <a:r>
              <a:rPr kumimoji="1" lang="en-US" altLang="zh-CN" dirty="0"/>
              <a:t>RPC</a:t>
            </a:r>
            <a:r>
              <a:rPr kumimoji="1" lang="zh-CN" altLang="en-US" dirty="0"/>
              <a:t>的历史</a:t>
            </a:r>
            <a:endParaRPr lang="zh-CN" altLang="en-US" dirty="0"/>
          </a:p>
        </p:txBody>
      </p:sp>
      <p:sp>
        <p:nvSpPr>
          <p:cNvPr id="4" name="灯片编号占位符 3">
            <a:extLst>
              <a:ext uri="{FF2B5EF4-FFF2-40B4-BE49-F238E27FC236}">
                <a16:creationId xmlns:a16="http://schemas.microsoft.com/office/drawing/2014/main" id="{3A765663-8CB9-45C5-AF5B-25A6B84579AB}"/>
              </a:ext>
            </a:extLst>
          </p:cNvPr>
          <p:cNvSpPr>
            <a:spLocks noGrp="1"/>
          </p:cNvSpPr>
          <p:nvPr>
            <p:ph type="sldNum" sz="quarter" idx="10"/>
          </p:nvPr>
        </p:nvSpPr>
        <p:spPr/>
        <p:txBody>
          <a:bodyPr/>
          <a:lstStyle/>
          <a:p>
            <a:pPr>
              <a:defRPr/>
            </a:pPr>
            <a:fld id="{688DD166-6A51-FB46-8061-6090DD3FD59C}" type="slidenum">
              <a:rPr lang="zh-CN" altLang="en-GB" smtClean="0"/>
              <a:pPr>
                <a:defRPr/>
              </a:pPr>
              <a:t>8</a:t>
            </a:fld>
            <a:endParaRPr lang="en-GB" altLang="zh-CN" dirty="0"/>
          </a:p>
        </p:txBody>
      </p:sp>
      <p:sp>
        <p:nvSpPr>
          <p:cNvPr id="3" name="矩形 2">
            <a:extLst>
              <a:ext uri="{FF2B5EF4-FFF2-40B4-BE49-F238E27FC236}">
                <a16:creationId xmlns:a16="http://schemas.microsoft.com/office/drawing/2014/main" id="{406718EE-0ABE-4494-BEAD-3C5DBA4E4F64}"/>
              </a:ext>
            </a:extLst>
          </p:cNvPr>
          <p:cNvSpPr/>
          <p:nvPr/>
        </p:nvSpPr>
        <p:spPr>
          <a:xfrm>
            <a:off x="755576" y="1196752"/>
            <a:ext cx="8007424" cy="4494692"/>
          </a:xfrm>
          <a:prstGeom prst="rect">
            <a:avLst/>
          </a:prstGeom>
        </p:spPr>
        <p:txBody>
          <a:bodyPr wrap="square">
            <a:spAutoFit/>
          </a:bodyPr>
          <a:lstStyle/>
          <a:p>
            <a:pPr marL="457200" indent="-4572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ea typeface="宋体" panose="02010600030101010101" pitchFamily="2" charset="-122"/>
              </a:rPr>
              <a:t>由于分布式系统的异构性及分布式计算模式与计算任务的多样性，</a:t>
            </a:r>
            <a:r>
              <a:rPr lang="en-US" altLang="zh-CN" sz="2000" dirty="0">
                <a:solidFill>
                  <a:srgbClr val="000000"/>
                </a:solidFill>
                <a:latin typeface="Calibri" panose="020F0502020204030204" pitchFamily="34" charset="0"/>
                <a:ea typeface="宋体" panose="02010600030101010101" pitchFamily="2" charset="-122"/>
              </a:rPr>
              <a:t>RPC</a:t>
            </a:r>
            <a:r>
              <a:rPr lang="zh-CN" altLang="en-US" sz="2000" dirty="0">
                <a:solidFill>
                  <a:srgbClr val="000000"/>
                </a:solidFill>
                <a:latin typeface="Calibri" panose="020F0502020204030204" pitchFamily="34" charset="0"/>
                <a:ea typeface="宋体" panose="02010600030101010101" pitchFamily="2" charset="-122"/>
              </a:rPr>
              <a:t>在方法、协议、语义、实现上不断发展，种类繁多。其中</a:t>
            </a:r>
            <a:r>
              <a:rPr lang="en-US" altLang="zh-CN" sz="2000" dirty="0">
                <a:solidFill>
                  <a:srgbClr val="000000"/>
                </a:solidFill>
                <a:latin typeface="Calibri" panose="020F0502020204030204" pitchFamily="34" charset="0"/>
                <a:ea typeface="宋体" panose="02010600030101010101" pitchFamily="2" charset="-122"/>
              </a:rPr>
              <a:t>SUN</a:t>
            </a:r>
            <a:r>
              <a:rPr lang="zh-CN" altLang="en-US" sz="2000" dirty="0">
                <a:solidFill>
                  <a:srgbClr val="000000"/>
                </a:solidFill>
                <a:latin typeface="Calibri" panose="020F0502020204030204" pitchFamily="34" charset="0"/>
                <a:ea typeface="宋体" panose="02010600030101010101" pitchFamily="2" charset="-122"/>
              </a:rPr>
              <a:t>公司建立的</a:t>
            </a:r>
            <a:r>
              <a:rPr lang="en-US" altLang="zh-CN" sz="2000" dirty="0">
                <a:solidFill>
                  <a:srgbClr val="000000"/>
                </a:solidFill>
                <a:latin typeface="Calibri" panose="020F0502020204030204" pitchFamily="34" charset="0"/>
                <a:ea typeface="宋体" panose="02010600030101010101" pitchFamily="2" charset="-122"/>
              </a:rPr>
              <a:t>RPC</a:t>
            </a:r>
            <a:r>
              <a:rPr lang="zh-CN" altLang="en-US" sz="2000" dirty="0">
                <a:solidFill>
                  <a:srgbClr val="000000"/>
                </a:solidFill>
                <a:latin typeface="Calibri" panose="020F0502020204030204" pitchFamily="34" charset="0"/>
                <a:ea typeface="宋体" panose="02010600030101010101" pitchFamily="2" charset="-122"/>
              </a:rPr>
              <a:t>较为典型，即</a:t>
            </a:r>
            <a:r>
              <a:rPr lang="en-US" altLang="zh-CN" sz="2000" dirty="0">
                <a:solidFill>
                  <a:srgbClr val="000000"/>
                </a:solidFill>
                <a:latin typeface="Calibri" panose="020F0502020204030204" pitchFamily="34" charset="0"/>
                <a:ea typeface="宋体" panose="02010600030101010101" pitchFamily="2" charset="-122"/>
              </a:rPr>
              <a:t>Sun RPC</a:t>
            </a:r>
            <a:r>
              <a:rPr lang="zh-CN" altLang="en-US" sz="2000" dirty="0">
                <a:solidFill>
                  <a:srgbClr val="000000"/>
                </a:solidFill>
                <a:latin typeface="Calibri" panose="020F0502020204030204" pitchFamily="34" charset="0"/>
                <a:ea typeface="宋体" panose="02010600030101010101" pitchFamily="2" charset="-122"/>
              </a:rPr>
              <a:t>。后来</a:t>
            </a:r>
            <a:r>
              <a:rPr lang="en-US" altLang="zh-CN" sz="2000" dirty="0">
                <a:solidFill>
                  <a:srgbClr val="000000"/>
                </a:solidFill>
                <a:latin typeface="Calibri" panose="020F0502020204030204" pitchFamily="34" charset="0"/>
                <a:ea typeface="宋体" panose="02010600030101010101" pitchFamily="2" charset="-122"/>
              </a:rPr>
              <a:t>IETF ONC</a:t>
            </a:r>
            <a:r>
              <a:rPr lang="zh-CN" altLang="en-US" sz="2000" dirty="0">
                <a:solidFill>
                  <a:srgbClr val="000000"/>
                </a:solidFill>
                <a:latin typeface="Calibri" panose="020F0502020204030204" pitchFamily="34" charset="0"/>
                <a:ea typeface="宋体" panose="02010600030101010101" pitchFamily="2" charset="-122"/>
              </a:rPr>
              <a:t>宪章重新修订了</a:t>
            </a:r>
            <a:r>
              <a:rPr lang="en-US" altLang="zh-CN" sz="2000" dirty="0">
                <a:solidFill>
                  <a:srgbClr val="000000"/>
                </a:solidFill>
                <a:latin typeface="Calibri" panose="020F0502020204030204" pitchFamily="34" charset="0"/>
                <a:ea typeface="宋体" panose="02010600030101010101" pitchFamily="2" charset="-122"/>
              </a:rPr>
              <a:t>Sun </a:t>
            </a:r>
            <a:r>
              <a:rPr lang="zh-CN" altLang="en-US" sz="2000" dirty="0">
                <a:solidFill>
                  <a:srgbClr val="000000"/>
                </a:solidFill>
                <a:latin typeface="Calibri" panose="020F0502020204030204" pitchFamily="34" charset="0"/>
                <a:ea typeface="宋体" panose="02010600030101010101" pitchFamily="2" charset="-122"/>
              </a:rPr>
              <a:t>版本，使得 </a:t>
            </a:r>
            <a:r>
              <a:rPr lang="en-US" altLang="zh-CN" sz="2000" dirty="0">
                <a:solidFill>
                  <a:srgbClr val="FF0000"/>
                </a:solidFill>
                <a:latin typeface="Calibri" panose="020F0502020204030204" pitchFamily="34" charset="0"/>
                <a:ea typeface="宋体" panose="02010600030101010101" pitchFamily="2" charset="-122"/>
              </a:rPr>
              <a:t>ONC RPC </a:t>
            </a:r>
            <a:r>
              <a:rPr lang="zh-CN" altLang="en-US" sz="2000" dirty="0">
                <a:solidFill>
                  <a:srgbClr val="FF0000"/>
                </a:solidFill>
                <a:latin typeface="Calibri" panose="020F0502020204030204" pitchFamily="34" charset="0"/>
                <a:ea typeface="宋体" panose="02010600030101010101" pitchFamily="2" charset="-122"/>
              </a:rPr>
              <a:t>协议成为</a:t>
            </a:r>
            <a:r>
              <a:rPr lang="en-US" altLang="zh-CN" sz="2000" dirty="0">
                <a:solidFill>
                  <a:srgbClr val="FF0000"/>
                </a:solidFill>
                <a:latin typeface="Calibri" panose="020F0502020204030204" pitchFamily="34" charset="0"/>
                <a:ea typeface="宋体" panose="02010600030101010101" pitchFamily="2" charset="-122"/>
              </a:rPr>
              <a:t>IETF</a:t>
            </a:r>
            <a:r>
              <a:rPr lang="zh-CN" altLang="en-US" sz="2000" dirty="0">
                <a:solidFill>
                  <a:srgbClr val="FF0000"/>
                </a:solidFill>
                <a:latin typeface="Calibri" panose="020F0502020204030204" pitchFamily="34" charset="0"/>
                <a:ea typeface="宋体" panose="02010600030101010101" pitchFamily="2" charset="-122"/>
              </a:rPr>
              <a:t>标准协议</a:t>
            </a:r>
            <a:r>
              <a:rPr lang="zh-CN" altLang="en-US" sz="2000" dirty="0">
                <a:solidFill>
                  <a:srgbClr val="000000"/>
                </a:solidFill>
                <a:latin typeface="Calibri" panose="020F0502020204030204" pitchFamily="34" charset="0"/>
                <a:ea typeface="宋体" panose="02010600030101010101" pitchFamily="2" charset="-122"/>
              </a:rPr>
              <a:t>。</a:t>
            </a:r>
            <a:endParaRPr lang="en-US" altLang="zh-CN" sz="2000" dirty="0">
              <a:solidFill>
                <a:srgbClr val="000000"/>
              </a:solidFill>
              <a:latin typeface="Calibri" panose="020F0502020204030204" pitchFamily="34" charset="0"/>
              <a:ea typeface="宋体" panose="02010600030101010101" pitchFamily="2" charset="-122"/>
            </a:endParaRPr>
          </a:p>
          <a:p>
            <a:pPr marL="457200" indent="-4572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a typeface="宋体" panose="02010600030101010101" pitchFamily="2" charset="-122"/>
            </a:endParaRPr>
          </a:p>
          <a:p>
            <a:pPr marL="457200" indent="-4572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ea typeface="宋体" panose="02010600030101010101" pitchFamily="2" charset="-122"/>
              </a:rPr>
              <a:t>在</a:t>
            </a:r>
            <a:r>
              <a:rPr lang="en-US" altLang="zh-CN" sz="2000" dirty="0">
                <a:solidFill>
                  <a:srgbClr val="000000"/>
                </a:solidFill>
                <a:latin typeface="Calibri" panose="020F0502020204030204" pitchFamily="34" charset="0"/>
                <a:ea typeface="宋体" panose="02010600030101010101" pitchFamily="2" charset="-122"/>
              </a:rPr>
              <a:t>SUN</a:t>
            </a:r>
            <a:r>
              <a:rPr lang="zh-CN" altLang="en-US" sz="2000" dirty="0">
                <a:solidFill>
                  <a:srgbClr val="000000"/>
                </a:solidFill>
                <a:latin typeface="Calibri" panose="020F0502020204030204" pitchFamily="34" charset="0"/>
                <a:ea typeface="宋体" panose="02010600030101010101" pitchFamily="2" charset="-122"/>
              </a:rPr>
              <a:t>公司的</a:t>
            </a:r>
            <a:r>
              <a:rPr lang="zh-CN" altLang="en-US" sz="2000" u="sng" dirty="0">
                <a:solidFill>
                  <a:schemeClr val="bg1"/>
                </a:solidFill>
                <a:latin typeface="Calibri" panose="020F0502020204030204" pitchFamily="34" charset="0"/>
                <a:ea typeface="宋体" panose="02010600030101010101" pitchFamily="2" charset="-122"/>
              </a:rPr>
              <a:t>网络文件系统</a:t>
            </a:r>
            <a:r>
              <a:rPr lang="en-US" altLang="zh-CN" sz="2000" u="sng" dirty="0">
                <a:solidFill>
                  <a:schemeClr val="bg1"/>
                </a:solidFill>
                <a:latin typeface="Calibri" panose="020F0502020204030204" pitchFamily="34" charset="0"/>
                <a:ea typeface="宋体" panose="02010600030101010101" pitchFamily="2" charset="-122"/>
              </a:rPr>
              <a:t>NFS</a:t>
            </a:r>
            <a:r>
              <a:rPr lang="zh-CN" altLang="en-US" sz="2000" dirty="0">
                <a:solidFill>
                  <a:srgbClr val="000000"/>
                </a:solidFill>
                <a:latin typeface="Calibri" panose="020F0502020204030204" pitchFamily="34" charset="0"/>
                <a:ea typeface="宋体" panose="02010600030101010101" pitchFamily="2" charset="-122"/>
              </a:rPr>
              <a:t>及</a:t>
            </a:r>
            <a:r>
              <a:rPr lang="zh-CN" altLang="en-US" sz="2000" u="sng" dirty="0">
                <a:solidFill>
                  <a:schemeClr val="bg1"/>
                </a:solidFill>
                <a:latin typeface="Calibri" panose="020F0502020204030204" pitchFamily="34" charset="0"/>
                <a:ea typeface="宋体" panose="02010600030101010101" pitchFamily="2" charset="-122"/>
              </a:rPr>
              <a:t>开放网络计算环境</a:t>
            </a:r>
            <a:r>
              <a:rPr lang="en-US" altLang="zh-CN" sz="2000" u="sng" dirty="0">
                <a:solidFill>
                  <a:schemeClr val="bg1"/>
                </a:solidFill>
                <a:latin typeface="Calibri" panose="020F0502020204030204" pitchFamily="34" charset="0"/>
                <a:ea typeface="宋体" panose="02010600030101010101" pitchFamily="2" charset="-122"/>
              </a:rPr>
              <a:t>ONC</a:t>
            </a:r>
            <a:r>
              <a:rPr lang="zh-CN" altLang="en-US" sz="2000" dirty="0">
                <a:solidFill>
                  <a:srgbClr val="000000"/>
                </a:solidFill>
                <a:latin typeface="Calibri" panose="020F0502020204030204" pitchFamily="34" charset="0"/>
                <a:ea typeface="宋体" panose="02010600030101010101" pitchFamily="2" charset="-122"/>
              </a:rPr>
              <a:t>中，</a:t>
            </a:r>
            <a:r>
              <a:rPr lang="en-US" altLang="zh-CN" sz="2000" dirty="0">
                <a:solidFill>
                  <a:srgbClr val="000000"/>
                </a:solidFill>
                <a:latin typeface="Calibri" panose="020F0502020204030204" pitchFamily="34" charset="0"/>
                <a:ea typeface="宋体" panose="02010600030101010101" pitchFamily="2" charset="-122"/>
              </a:rPr>
              <a:t>RPC</a:t>
            </a:r>
            <a:r>
              <a:rPr lang="zh-CN" altLang="en-US" sz="2000" dirty="0">
                <a:solidFill>
                  <a:srgbClr val="000000"/>
                </a:solidFill>
                <a:latin typeface="Calibri" panose="020F0502020204030204" pitchFamily="34" charset="0"/>
                <a:ea typeface="宋体" panose="02010600030101010101" pitchFamily="2" charset="-122"/>
              </a:rPr>
              <a:t>是其基本实现技术。开放软件基金会（</a:t>
            </a:r>
            <a:r>
              <a:rPr lang="en-US" altLang="zh-CN" sz="2000" dirty="0">
                <a:solidFill>
                  <a:srgbClr val="000000"/>
                </a:solidFill>
                <a:latin typeface="Calibri" panose="020F0502020204030204" pitchFamily="34" charset="0"/>
                <a:ea typeface="宋体" panose="02010600030101010101" pitchFamily="2" charset="-122"/>
              </a:rPr>
              <a:t>OSF</a:t>
            </a:r>
            <a:r>
              <a:rPr lang="zh-CN" altLang="en-US" sz="2000" dirty="0">
                <a:solidFill>
                  <a:srgbClr val="000000"/>
                </a:solidFill>
                <a:latin typeface="Calibri" panose="020F0502020204030204" pitchFamily="34" charset="0"/>
                <a:ea typeface="宋体" panose="02010600030101010101" pitchFamily="2" charset="-122"/>
              </a:rPr>
              <a:t>）发展的另一个重要的</a:t>
            </a:r>
            <a:r>
              <a:rPr lang="zh-CN" altLang="en-US" sz="2000" u="sng" dirty="0">
                <a:solidFill>
                  <a:schemeClr val="bg1"/>
                </a:solidFill>
                <a:latin typeface="Calibri" panose="020F0502020204030204" pitchFamily="34" charset="0"/>
                <a:ea typeface="宋体" panose="02010600030101010101" pitchFamily="2" charset="-122"/>
              </a:rPr>
              <a:t>分布式计算软件环境（</a:t>
            </a:r>
            <a:r>
              <a:rPr lang="en-US" altLang="zh-CN" sz="2000" u="sng" dirty="0">
                <a:solidFill>
                  <a:schemeClr val="bg1"/>
                </a:solidFill>
                <a:latin typeface="Calibri" panose="020F0502020204030204" pitchFamily="34" charset="0"/>
                <a:ea typeface="宋体" panose="02010600030101010101" pitchFamily="2" charset="-122"/>
              </a:rPr>
              <a:t>Distributed Computing Environment, DCE</a:t>
            </a:r>
            <a:r>
              <a:rPr lang="zh-CN" altLang="en-US" sz="2000" dirty="0">
                <a:solidFill>
                  <a:srgbClr val="000000"/>
                </a:solidFill>
                <a:latin typeface="Calibri" panose="020F0502020204030204" pitchFamily="34" charset="0"/>
                <a:ea typeface="宋体" panose="02010600030101010101" pitchFamily="2" charset="-122"/>
              </a:rPr>
              <a:t>）也是基于</a:t>
            </a:r>
            <a:r>
              <a:rPr lang="en-US" altLang="zh-CN" sz="2000" dirty="0">
                <a:solidFill>
                  <a:srgbClr val="000000"/>
                </a:solidFill>
                <a:latin typeface="Calibri" panose="020F0502020204030204" pitchFamily="34" charset="0"/>
                <a:ea typeface="宋体" panose="02010600030101010101" pitchFamily="2" charset="-122"/>
              </a:rPr>
              <a:t>RPC</a:t>
            </a:r>
            <a:r>
              <a:rPr lang="zh-CN" altLang="en-US" sz="2000" dirty="0">
                <a:solidFill>
                  <a:srgbClr val="000000"/>
                </a:solidFill>
                <a:latin typeface="Calibri" panose="020F0502020204030204" pitchFamily="34" charset="0"/>
                <a:ea typeface="宋体" panose="02010600030101010101" pitchFamily="2" charset="-122"/>
              </a:rPr>
              <a:t>的。由于对分布式计算的广泛需求，</a:t>
            </a:r>
            <a:r>
              <a:rPr lang="en-US" altLang="zh-CN" sz="2000" dirty="0">
                <a:solidFill>
                  <a:srgbClr val="000000"/>
                </a:solidFill>
                <a:latin typeface="Calibri" panose="020F0502020204030204" pitchFamily="34" charset="0"/>
                <a:ea typeface="宋体" panose="02010600030101010101" pitchFamily="2" charset="-122"/>
              </a:rPr>
              <a:t>ONC</a:t>
            </a:r>
            <a:r>
              <a:rPr lang="zh-CN" altLang="en-US" sz="2000" dirty="0">
                <a:solidFill>
                  <a:srgbClr val="000000"/>
                </a:solidFill>
                <a:latin typeface="Calibri" panose="020F0502020204030204" pitchFamily="34" charset="0"/>
                <a:ea typeface="宋体" panose="02010600030101010101" pitchFamily="2" charset="-122"/>
              </a:rPr>
              <a:t>和</a:t>
            </a:r>
            <a:r>
              <a:rPr lang="en-US" altLang="zh-CN" sz="2000" dirty="0">
                <a:solidFill>
                  <a:srgbClr val="000000"/>
                </a:solidFill>
                <a:latin typeface="Calibri" panose="020F0502020204030204" pitchFamily="34" charset="0"/>
                <a:ea typeface="宋体" panose="02010600030101010101" pitchFamily="2" charset="-122"/>
              </a:rPr>
              <a:t>DCE</a:t>
            </a:r>
            <a:r>
              <a:rPr lang="zh-CN" altLang="en-US" sz="2000" dirty="0">
                <a:solidFill>
                  <a:srgbClr val="000000"/>
                </a:solidFill>
                <a:latin typeface="Calibri" panose="020F0502020204030204" pitchFamily="34" charset="0"/>
                <a:ea typeface="宋体" panose="02010600030101010101" pitchFamily="2" charset="-122"/>
              </a:rPr>
              <a:t>成为服务器</a:t>
            </a:r>
            <a:r>
              <a:rPr lang="en-US" altLang="zh-CN" sz="2000" dirty="0">
                <a:solidFill>
                  <a:srgbClr val="000000"/>
                </a:solidFill>
                <a:latin typeface="Calibri" panose="020F0502020204030204" pitchFamily="34" charset="0"/>
                <a:ea typeface="宋体" panose="02010600030101010101" pitchFamily="2" charset="-122"/>
              </a:rPr>
              <a:t>/</a:t>
            </a:r>
            <a:r>
              <a:rPr lang="zh-CN" altLang="en-US" sz="2000" dirty="0">
                <a:solidFill>
                  <a:srgbClr val="000000"/>
                </a:solidFill>
                <a:latin typeface="Calibri" panose="020F0502020204030204" pitchFamily="34" charset="0"/>
                <a:ea typeface="宋体" panose="02010600030101010101" pitchFamily="2" charset="-122"/>
              </a:rPr>
              <a:t>客户端（</a:t>
            </a:r>
            <a:r>
              <a:rPr lang="en-US" altLang="zh-CN" sz="2000" dirty="0">
                <a:solidFill>
                  <a:srgbClr val="000000"/>
                </a:solidFill>
                <a:latin typeface="Calibri" panose="020F0502020204030204" pitchFamily="34" charset="0"/>
                <a:ea typeface="宋体" panose="02010600030101010101" pitchFamily="2" charset="-122"/>
              </a:rPr>
              <a:t>Client/Server</a:t>
            </a:r>
            <a:r>
              <a:rPr lang="zh-CN" altLang="en-US" sz="2000" dirty="0">
                <a:solidFill>
                  <a:srgbClr val="000000"/>
                </a:solidFill>
                <a:latin typeface="Calibri" panose="020F0502020204030204" pitchFamily="34" charset="0"/>
                <a:ea typeface="宋体" panose="02010600030101010101" pitchFamily="2" charset="-122"/>
              </a:rPr>
              <a:t>）模式分布式计算环境的主流产品，而</a:t>
            </a:r>
            <a:r>
              <a:rPr lang="en-US" altLang="zh-CN" sz="2000" dirty="0">
                <a:solidFill>
                  <a:srgbClr val="FF0000"/>
                </a:solidFill>
                <a:latin typeface="Calibri" panose="020F0502020204030204" pitchFamily="34" charset="0"/>
                <a:ea typeface="宋体" panose="02010600030101010101" pitchFamily="2" charset="-122"/>
              </a:rPr>
              <a:t>RPC</a:t>
            </a:r>
            <a:r>
              <a:rPr lang="zh-CN" altLang="en-US" sz="2000" dirty="0">
                <a:solidFill>
                  <a:srgbClr val="FF0000"/>
                </a:solidFill>
                <a:latin typeface="Calibri" panose="020F0502020204030204" pitchFamily="34" charset="0"/>
                <a:ea typeface="宋体" panose="02010600030101010101" pitchFamily="2" charset="-122"/>
              </a:rPr>
              <a:t>也成为实现分布式计算的事实标准之一</a:t>
            </a:r>
            <a:r>
              <a:rPr lang="zh-CN" altLang="en-US" sz="2000" dirty="0">
                <a:solidFill>
                  <a:srgbClr val="000000"/>
                </a:solidFill>
                <a:latin typeface="Calibri" panose="020F0502020204030204" pitchFamily="34" charset="0"/>
                <a:ea typeface="宋体" panose="02010600030101010101" pitchFamily="2" charset="-122"/>
              </a:rPr>
              <a:t>。</a:t>
            </a:r>
            <a:r>
              <a:rPr lang="zh-CN" altLang="en-US" sz="2000" dirty="0">
                <a:solidFill>
                  <a:srgbClr val="FF0000"/>
                </a:solidFill>
                <a:latin typeface="Calibri" panose="020F0502020204030204" pitchFamily="34" charset="0"/>
                <a:ea typeface="宋体" panose="02010600030101010101" pitchFamily="2" charset="-122"/>
              </a:rPr>
              <a:t>很多语言都内置了</a:t>
            </a:r>
            <a:r>
              <a:rPr lang="en-US" altLang="zh-CN" sz="2000" dirty="0">
                <a:solidFill>
                  <a:srgbClr val="FF0000"/>
                </a:solidFill>
                <a:latin typeface="Calibri" panose="020F0502020204030204" pitchFamily="34" charset="0"/>
                <a:ea typeface="宋体" panose="02010600030101010101" pitchFamily="2" charset="-122"/>
              </a:rPr>
              <a:t>RPC</a:t>
            </a:r>
            <a:r>
              <a:rPr lang="zh-CN" altLang="en-US" sz="2000" dirty="0">
                <a:solidFill>
                  <a:srgbClr val="FF0000"/>
                </a:solidFill>
                <a:latin typeface="Calibri" panose="020F0502020204030204" pitchFamily="34" charset="0"/>
                <a:ea typeface="宋体" panose="02010600030101010101" pitchFamily="2" charset="-122"/>
              </a:rPr>
              <a:t>技术</a:t>
            </a:r>
            <a:r>
              <a:rPr lang="zh-CN" altLang="en-US" sz="2000" dirty="0">
                <a:solidFill>
                  <a:srgbClr val="000000"/>
                </a:solidFill>
                <a:latin typeface="Calibri" panose="020F0502020204030204" pitchFamily="34" charset="0"/>
                <a:ea typeface="宋体" panose="02010600030101010101" pitchFamily="2" charset="-122"/>
              </a:rPr>
              <a:t>，比如</a:t>
            </a:r>
            <a:r>
              <a:rPr lang="en-US" altLang="zh-CN" sz="2000" dirty="0">
                <a:solidFill>
                  <a:srgbClr val="000000"/>
                </a:solidFill>
                <a:latin typeface="Calibri" panose="020F0502020204030204" pitchFamily="34" charset="0"/>
                <a:ea typeface="宋体" panose="02010600030101010101" pitchFamily="2" charset="-122"/>
              </a:rPr>
              <a:t>Java</a:t>
            </a:r>
            <a:r>
              <a:rPr lang="zh-CN" altLang="en-US" sz="2000" dirty="0">
                <a:solidFill>
                  <a:srgbClr val="000000"/>
                </a:solidFill>
                <a:latin typeface="Calibri" panose="020F0502020204030204" pitchFamily="34" charset="0"/>
                <a:ea typeface="宋体" panose="02010600030101010101" pitchFamily="2" charset="-122"/>
              </a:rPr>
              <a:t>平台的</a:t>
            </a:r>
            <a:r>
              <a:rPr lang="en-US" altLang="zh-CN" sz="2000" dirty="0">
                <a:solidFill>
                  <a:srgbClr val="000000"/>
                </a:solidFill>
                <a:latin typeface="Calibri" panose="020F0502020204030204" pitchFamily="34" charset="0"/>
                <a:ea typeface="宋体" panose="02010600030101010101" pitchFamily="2" charset="-122"/>
              </a:rPr>
              <a:t>RMI</a:t>
            </a:r>
            <a:r>
              <a:rPr lang="zh-CN" altLang="en-US" sz="2000" dirty="0">
                <a:solidFill>
                  <a:srgbClr val="000000"/>
                </a:solidFill>
                <a:latin typeface="Calibri" panose="020F0502020204030204" pitchFamily="34" charset="0"/>
                <a:ea typeface="宋体" panose="02010600030101010101" pitchFamily="2" charset="-122"/>
              </a:rPr>
              <a:t>和</a:t>
            </a:r>
            <a:r>
              <a:rPr lang="en-US" altLang="zh-CN" sz="2000" dirty="0">
                <a:solidFill>
                  <a:srgbClr val="000000"/>
                </a:solidFill>
                <a:latin typeface="Calibri" panose="020F0502020204030204" pitchFamily="34" charset="0"/>
                <a:ea typeface="宋体" panose="02010600030101010101" pitchFamily="2" charset="-122"/>
              </a:rPr>
              <a:t>.NET</a:t>
            </a:r>
            <a:r>
              <a:rPr lang="zh-CN" altLang="en-US" sz="2000" dirty="0">
                <a:solidFill>
                  <a:srgbClr val="000000"/>
                </a:solidFill>
                <a:latin typeface="Calibri" panose="020F0502020204030204" pitchFamily="34" charset="0"/>
                <a:ea typeface="宋体" panose="02010600030101010101" pitchFamily="2" charset="-122"/>
              </a:rPr>
              <a:t>平台的</a:t>
            </a:r>
            <a:r>
              <a:rPr lang="en-US" altLang="zh-CN" sz="2000" dirty="0">
                <a:solidFill>
                  <a:srgbClr val="000000"/>
                </a:solidFill>
                <a:latin typeface="Calibri" panose="020F0502020204030204" pitchFamily="34" charset="0"/>
                <a:ea typeface="宋体" panose="02010600030101010101" pitchFamily="2" charset="-122"/>
              </a:rPr>
              <a:t>Remoting</a:t>
            </a:r>
            <a:r>
              <a:rPr lang="zh-CN" altLang="en-US" sz="2000" dirty="0">
                <a:solidFill>
                  <a:srgbClr val="000000"/>
                </a:solidFill>
                <a:latin typeface="Calibri" panose="020F0502020204030204" pitchFamily="34" charset="0"/>
                <a:ea typeface="宋体" panose="02010600030101010101" pitchFamily="2" charset="-122"/>
              </a:rPr>
              <a:t>。</a:t>
            </a:r>
            <a:endParaRPr lang="zh-CN" altLang="en-US" sz="1800"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7087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899592" y="1462864"/>
            <a:ext cx="4032448" cy="3932272"/>
          </a:xfrm>
        </p:spPr>
        <p:txBody>
          <a:bodyPr/>
          <a:lstStyle/>
          <a:p>
            <a:pPr>
              <a:lnSpc>
                <a:spcPct val="150000"/>
              </a:lnSpc>
              <a:buSzPct val="100000"/>
              <a:defRPr/>
            </a:pPr>
            <a:r>
              <a:rPr lang="zh-CN" altLang="en-US" sz="2400" b="1" dirty="0">
                <a:solidFill>
                  <a:srgbClr val="FF0000"/>
                </a:solidFill>
                <a:latin typeface="Calibri" panose="020F0502020204030204" pitchFamily="34" charset="0"/>
                <a:ea typeface="宋体" charset="0"/>
              </a:rPr>
              <a:t>远程过程调用</a:t>
            </a:r>
            <a:r>
              <a:rPr lang="en-US" altLang="zh-CN" sz="2400" b="1" dirty="0">
                <a:solidFill>
                  <a:srgbClr val="FF0000"/>
                </a:solidFill>
                <a:latin typeface="Calibri" panose="020F0502020204030204" pitchFamily="34" charset="0"/>
                <a:ea typeface="宋体" charset="0"/>
              </a:rPr>
              <a:t>RPC</a:t>
            </a: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远程过程调用的概念和历史</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solidFill>
                  <a:srgbClr val="FF0000"/>
                </a:solidFill>
                <a:latin typeface="Calibri" panose="020F0502020204030204" pitchFamily="34" charset="0"/>
                <a:ea typeface="宋体" charset="0"/>
              </a:rPr>
              <a:t>远程过程调用原理</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远程过程调用应用</a:t>
            </a: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Java</a:t>
            </a:r>
            <a:r>
              <a:rPr lang="zh-CN" altLang="en-US" sz="2400" b="1" dirty="0">
                <a:latin typeface="Calibri" panose="020F0502020204030204" pitchFamily="34" charset="0"/>
                <a:ea typeface="宋体" charset="0"/>
              </a:rPr>
              <a:t>远程过程调用</a:t>
            </a:r>
            <a:r>
              <a:rPr lang="en-US" altLang="zh-CN" sz="2400" b="1" dirty="0">
                <a:latin typeface="Calibri" panose="020F0502020204030204" pitchFamily="34" charset="0"/>
                <a:ea typeface="宋体" charset="0"/>
              </a:rPr>
              <a:t>RMI</a:t>
            </a: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简介</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的原理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RMI</a:t>
            </a:r>
            <a:r>
              <a:rPr lang="zh-CN" altLang="en-US" sz="2000" b="1" dirty="0">
                <a:latin typeface="Calibri" panose="020F0502020204030204" pitchFamily="34" charset="0"/>
                <a:ea typeface="宋体" charset="0"/>
              </a:rPr>
              <a:t>编程案例</a:t>
            </a:r>
            <a:endParaRPr lang="en-US" altLang="zh-CN" sz="2000" b="1" dirty="0">
              <a:latin typeface="Calibri" panose="020F0502020204030204" pitchFamily="34" charset="0"/>
              <a:ea typeface="宋体" charset="0"/>
            </a:endParaRP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9</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5076056" y="1496255"/>
            <a:ext cx="4572000" cy="1516954"/>
          </a:xfrm>
          <a:prstGeom prst="rect">
            <a:avLst/>
          </a:prstGeom>
        </p:spPr>
        <p:txBody>
          <a:bodyPr>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RPC</a:t>
            </a:r>
            <a:r>
              <a:rPr lang="zh-CN" altLang="en-US" b="1" dirty="0">
                <a:solidFill>
                  <a:srgbClr val="000000"/>
                </a:solidFill>
                <a:latin typeface="Calibri" panose="020F0502020204030204" pitchFamily="34" charset="0"/>
                <a:ea typeface="宋体" charset="0"/>
              </a:rPr>
              <a:t>和</a:t>
            </a:r>
            <a:r>
              <a:rPr lang="en-US" altLang="zh-CN" b="1" dirty="0">
                <a:solidFill>
                  <a:srgbClr val="000000"/>
                </a:solidFill>
                <a:latin typeface="Calibri" panose="020F0502020204030204" pitchFamily="34" charset="0"/>
                <a:ea typeface="宋体" charset="0"/>
              </a:rPr>
              <a:t>RMI</a:t>
            </a:r>
            <a:r>
              <a:rPr lang="zh-CN" altLang="en-US" b="1" dirty="0">
                <a:solidFill>
                  <a:srgbClr val="000000"/>
                </a:solidFill>
                <a:latin typeface="Calibri" panose="020F0502020204030204" pitchFamily="34" charset="0"/>
                <a:ea typeface="宋体" charset="0"/>
              </a:rPr>
              <a:t>的比较</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RPC</a:t>
            </a:r>
            <a:r>
              <a:rPr lang="zh-CN" altLang="en-US" sz="2000" b="1" dirty="0">
                <a:solidFill>
                  <a:srgbClr val="000000"/>
                </a:solidFill>
                <a:latin typeface="Calibri" panose="020F0502020204030204" pitchFamily="34" charset="0"/>
                <a:ea typeface="宋体" charset="0"/>
              </a:rPr>
              <a:t>与</a:t>
            </a: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的区别</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RMI</a:t>
            </a:r>
            <a:r>
              <a:rPr lang="zh-CN" altLang="en-US" sz="2000" b="1" dirty="0">
                <a:solidFill>
                  <a:srgbClr val="000000"/>
                </a:solidFill>
                <a:latin typeface="Calibri" panose="020F0502020204030204" pitchFamily="34" charset="0"/>
                <a:ea typeface="宋体" charset="0"/>
              </a:rPr>
              <a:t>的优点</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1025764298"/>
      </p:ext>
    </p:extLst>
  </p:cSld>
  <p:clrMapOvr>
    <a:masterClrMapping/>
  </p:clrMapOvr>
</p:sld>
</file>

<file path=ppt/theme/theme1.xml><?xml version="1.0" encoding="utf-8"?>
<a:theme xmlns:a="http://schemas.openxmlformats.org/drawingml/2006/main" name="introdbs.pps">
  <a:themeElements>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课件">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zh-CN"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zh-CN" sz="2400" b="0" i="0" u="none" strike="noStrike" cap="none" normalizeH="0" baseline="0">
            <a:ln>
              <a:noFill/>
            </a:ln>
            <a:solidFill>
              <a:schemeClr val="tx1"/>
            </a:solidFill>
            <a:effectLst/>
            <a:latin typeface="Times New Roman" charset="0"/>
          </a:defRPr>
        </a:defPPr>
      </a:lstStyle>
    </a:lnDef>
    <a:txDef>
      <a:spPr>
        <a:noFill/>
      </a:spPr>
      <a:bodyPr wrap="square" rtlCol="0">
        <a:spAutoFit/>
      </a:bodyPr>
      <a:lstStyle>
        <a:defPPr algn="l">
          <a:defRPr dirty="0">
            <a:solidFill>
              <a:srgbClr val="000000"/>
            </a:solidFill>
            <a:latin typeface="Calibri" panose="020F0502020204030204" pitchFamily="34" charset="0"/>
            <a:ea typeface="宋体" panose="02010600030101010101" pitchFamily="2" charset="-122"/>
            <a:cs typeface="Times New Roman" panose="02020603050405020304" pitchFamily="18" charset="0"/>
          </a:defRPr>
        </a:defPPr>
      </a:lstStyle>
    </a:txDef>
  </a:objectDefaults>
  <a:extraClrSchemeLst>
    <a:extraClrScheme>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pp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pp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pp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29279</TotalTime>
  <Words>4280</Words>
  <Application>Microsoft Office PowerPoint</Application>
  <PresentationFormat>全屏显示(4:3)</PresentationFormat>
  <Paragraphs>445</Paragraphs>
  <Slides>44</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Monotype Sorts</vt:lpstr>
      <vt:lpstr>黑体</vt:lpstr>
      <vt:lpstr>楷体_GB2312</vt:lpstr>
      <vt:lpstr>宋体</vt:lpstr>
      <vt:lpstr>Arial</vt:lpstr>
      <vt:lpstr>Arial Black</vt:lpstr>
      <vt:lpstr>Calibri</vt:lpstr>
      <vt:lpstr>Comic Sans MS</vt:lpstr>
      <vt:lpstr>Consolas</vt:lpstr>
      <vt:lpstr>Times New Roman</vt:lpstr>
      <vt:lpstr>Wingdings</vt:lpstr>
      <vt:lpstr>introdbs.pps</vt:lpstr>
      <vt:lpstr>  第五章 远程过程调用</vt:lpstr>
      <vt:lpstr>前言</vt:lpstr>
      <vt:lpstr>大纲</vt:lpstr>
      <vt:lpstr>本地过程调用的概念</vt:lpstr>
      <vt:lpstr>本地过程调用的优缺点</vt:lpstr>
      <vt:lpstr>RPC的概念</vt:lpstr>
      <vt:lpstr>RPC的历史</vt:lpstr>
      <vt:lpstr>RPC的历史</vt:lpstr>
      <vt:lpstr>大纲</vt:lpstr>
      <vt:lpstr>RPC模式</vt:lpstr>
      <vt:lpstr>RPC框架结构</vt:lpstr>
      <vt:lpstr>RPC调用流程</vt:lpstr>
      <vt:lpstr>RPC调用例子</vt:lpstr>
      <vt:lpstr>大纲</vt:lpstr>
      <vt:lpstr>RPC应用</vt:lpstr>
      <vt:lpstr>RPC应用</vt:lpstr>
      <vt:lpstr>RPC应用</vt:lpstr>
      <vt:lpstr>大纲</vt:lpstr>
      <vt:lpstr>RMI简介</vt:lpstr>
      <vt:lpstr>RMI简介</vt:lpstr>
      <vt:lpstr>大纲</vt:lpstr>
      <vt:lpstr>RMI的原理</vt:lpstr>
      <vt:lpstr>RMI体系</vt:lpstr>
      <vt:lpstr>RMI体系</vt:lpstr>
      <vt:lpstr>大纲</vt:lpstr>
      <vt:lpstr>RMI编程流程</vt:lpstr>
      <vt:lpstr>RMI编程案例</vt:lpstr>
      <vt:lpstr>RMI编程案例</vt:lpstr>
      <vt:lpstr>RMI编程案例</vt:lpstr>
      <vt:lpstr>RMI编程案例</vt:lpstr>
      <vt:lpstr>RMI编程案例</vt:lpstr>
      <vt:lpstr>RMI编程案例</vt:lpstr>
      <vt:lpstr>RMI编程案例</vt:lpstr>
      <vt:lpstr>RMI编程案例</vt:lpstr>
      <vt:lpstr>RMI编程案例</vt:lpstr>
      <vt:lpstr>大纲</vt:lpstr>
      <vt:lpstr>RPC与RMI的区别</vt:lpstr>
      <vt:lpstr>RPC与RMI的区别</vt:lpstr>
      <vt:lpstr>大纲</vt:lpstr>
      <vt:lpstr>RMI的优点</vt:lpstr>
      <vt:lpstr>RMI的优点</vt:lpstr>
      <vt:lpstr>RMI的优点</vt:lpstr>
      <vt:lpstr>本章小结</vt:lpstr>
      <vt:lpstr>课堂练习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中间件技术  Middleware Technology  第五章  Web服务器技术</dc:title>
  <dc:subject>Database Systems</dc:subject>
  <dc:creator>Microsoft Office 用户</dc:creator>
  <dc:description>Transparencies for Chapter 1 of textbook_x000d_
Database Systems: A Practical Approach to Design, Implementation, and Management</dc:description>
  <cp:lastModifiedBy>Administrator</cp:lastModifiedBy>
  <cp:revision>159</cp:revision>
  <cp:lastPrinted>2016-03-28T05:00:27Z</cp:lastPrinted>
  <dcterms:created xsi:type="dcterms:W3CDTF">2016-03-08T05:42:11Z</dcterms:created>
  <dcterms:modified xsi:type="dcterms:W3CDTF">2024-09-26T05:05:08Z</dcterms:modified>
</cp:coreProperties>
</file>