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7"/>
  </p:notesMasterIdLst>
  <p:handoutMasterIdLst>
    <p:handoutMasterId r:id="rId118"/>
  </p:handoutMasterIdLst>
  <p:sldIdLst>
    <p:sldId id="402" r:id="rId2"/>
    <p:sldId id="628" r:id="rId3"/>
    <p:sldId id="454" r:id="rId4"/>
    <p:sldId id="460" r:id="rId5"/>
    <p:sldId id="645" r:id="rId6"/>
    <p:sldId id="695" r:id="rId7"/>
    <p:sldId id="682" r:id="rId8"/>
    <p:sldId id="646" r:id="rId9"/>
    <p:sldId id="696" r:id="rId10"/>
    <p:sldId id="697" r:id="rId11"/>
    <p:sldId id="698" r:id="rId12"/>
    <p:sldId id="699" r:id="rId13"/>
    <p:sldId id="700" r:id="rId14"/>
    <p:sldId id="683" r:id="rId15"/>
    <p:sldId id="587" r:id="rId16"/>
    <p:sldId id="701" r:id="rId17"/>
    <p:sldId id="703" r:id="rId18"/>
    <p:sldId id="702" r:id="rId19"/>
    <p:sldId id="762" r:id="rId20"/>
    <p:sldId id="704" r:id="rId21"/>
    <p:sldId id="684" r:id="rId22"/>
    <p:sldId id="643" r:id="rId23"/>
    <p:sldId id="763" r:id="rId24"/>
    <p:sldId id="764" r:id="rId25"/>
    <p:sldId id="765" r:id="rId26"/>
    <p:sldId id="705" r:id="rId27"/>
    <p:sldId id="766" r:id="rId28"/>
    <p:sldId id="685" r:id="rId29"/>
    <p:sldId id="649" r:id="rId30"/>
    <p:sldId id="706" r:id="rId31"/>
    <p:sldId id="767" r:id="rId32"/>
    <p:sldId id="707" r:id="rId33"/>
    <p:sldId id="708" r:id="rId34"/>
    <p:sldId id="768" r:id="rId35"/>
    <p:sldId id="709" r:id="rId36"/>
    <p:sldId id="769" r:id="rId37"/>
    <p:sldId id="710" r:id="rId38"/>
    <p:sldId id="686" r:id="rId39"/>
    <p:sldId id="711" r:id="rId40"/>
    <p:sldId id="650" r:id="rId41"/>
    <p:sldId id="712" r:id="rId42"/>
    <p:sldId id="713" r:id="rId43"/>
    <p:sldId id="770" r:id="rId44"/>
    <p:sldId id="771" r:id="rId45"/>
    <p:sldId id="714" r:id="rId46"/>
    <p:sldId id="772" r:id="rId47"/>
    <p:sldId id="715" r:id="rId48"/>
    <p:sldId id="716" r:id="rId49"/>
    <p:sldId id="687" r:id="rId50"/>
    <p:sldId id="647" r:id="rId51"/>
    <p:sldId id="717" r:id="rId52"/>
    <p:sldId id="688" r:id="rId53"/>
    <p:sldId id="651" r:id="rId54"/>
    <p:sldId id="718" r:id="rId55"/>
    <p:sldId id="689" r:id="rId56"/>
    <p:sldId id="588" r:id="rId57"/>
    <p:sldId id="719" r:id="rId58"/>
    <p:sldId id="720" r:id="rId59"/>
    <p:sldId id="721" r:id="rId60"/>
    <p:sldId id="722" r:id="rId61"/>
    <p:sldId id="723" r:id="rId62"/>
    <p:sldId id="724" r:id="rId63"/>
    <p:sldId id="725" r:id="rId64"/>
    <p:sldId id="726" r:id="rId65"/>
    <p:sldId id="727" r:id="rId66"/>
    <p:sldId id="728" r:id="rId67"/>
    <p:sldId id="729" r:id="rId68"/>
    <p:sldId id="690" r:id="rId69"/>
    <p:sldId id="653" r:id="rId70"/>
    <p:sldId id="730" r:id="rId71"/>
    <p:sldId id="731" r:id="rId72"/>
    <p:sldId id="732" r:id="rId73"/>
    <p:sldId id="589" r:id="rId74"/>
    <p:sldId id="733" r:id="rId75"/>
    <p:sldId id="734" r:id="rId76"/>
    <p:sldId id="735" r:id="rId77"/>
    <p:sldId id="691" r:id="rId78"/>
    <p:sldId id="654" r:id="rId79"/>
    <p:sldId id="736" r:id="rId80"/>
    <p:sldId id="692" r:id="rId81"/>
    <p:sldId id="656" r:id="rId82"/>
    <p:sldId id="658" r:id="rId83"/>
    <p:sldId id="737" r:id="rId84"/>
    <p:sldId id="738" r:id="rId85"/>
    <p:sldId id="740" r:id="rId86"/>
    <p:sldId id="590" r:id="rId87"/>
    <p:sldId id="741" r:id="rId88"/>
    <p:sldId id="742" r:id="rId89"/>
    <p:sldId id="743" r:id="rId90"/>
    <p:sldId id="693" r:id="rId91"/>
    <p:sldId id="644" r:id="rId92"/>
    <p:sldId id="744" r:id="rId93"/>
    <p:sldId id="591" r:id="rId94"/>
    <p:sldId id="745" r:id="rId95"/>
    <p:sldId id="746" r:id="rId96"/>
    <p:sldId id="747" r:id="rId97"/>
    <p:sldId id="660" r:id="rId98"/>
    <p:sldId id="748" r:id="rId99"/>
    <p:sldId id="749" r:id="rId100"/>
    <p:sldId id="750" r:id="rId101"/>
    <p:sldId id="753" r:id="rId102"/>
    <p:sldId id="752" r:id="rId103"/>
    <p:sldId id="751" r:id="rId104"/>
    <p:sldId id="694" r:id="rId105"/>
    <p:sldId id="592" r:id="rId106"/>
    <p:sldId id="754" r:id="rId107"/>
    <p:sldId id="755" r:id="rId108"/>
    <p:sldId id="756" r:id="rId109"/>
    <p:sldId id="757" r:id="rId110"/>
    <p:sldId id="758" r:id="rId111"/>
    <p:sldId id="759" r:id="rId112"/>
    <p:sldId id="760" r:id="rId113"/>
    <p:sldId id="761" r:id="rId114"/>
    <p:sldId id="627" r:id="rId115"/>
    <p:sldId id="773" r:id="rId116"/>
  </p:sldIdLst>
  <p:sldSz cx="9144000" cy="6858000" type="screen4x3"/>
  <p:notesSz cx="7099300" cy="10234613"/>
  <p:defaultTextStyle>
    <a:defPPr>
      <a:defRPr lang="en-GB"/>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00FF00"/>
    <a:srgbClr val="FFCC66"/>
    <a:srgbClr val="FF99FF"/>
    <a:srgbClr val="CC33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2604" autoAdjust="0"/>
  </p:normalViewPr>
  <p:slideViewPr>
    <p:cSldViewPr>
      <p:cViewPr varScale="1">
        <p:scale>
          <a:sx n="150" d="100"/>
          <a:sy n="150" d="100"/>
        </p:scale>
        <p:origin x="1992"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572" y="-10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474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5138377"/>
      </p:ext>
    </p:extLst>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kumimoji="1" lang="zh-CN" altLang="en-US" dirty="0"/>
          </a:p>
        </p:txBody>
      </p:sp>
    </p:spTree>
    <p:extLst>
      <p:ext uri="{BB962C8B-B14F-4D97-AF65-F5344CB8AC3E}">
        <p14:creationId xmlns:p14="http://schemas.microsoft.com/office/powerpoint/2010/main" val="1987231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2322250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232975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t>在以上的示例中，</a:t>
            </a:r>
            <a:r>
              <a:rPr lang="en-US" altLang="zh-CN" dirty="0"/>
              <a:t>Spring</a:t>
            </a:r>
            <a:r>
              <a:rPr lang="zh-CN" altLang="en-US" dirty="0"/>
              <a:t>通过配置文件把一些组件对象编织起来，并可以实现自动装配。这大大降低了各组件之间的耦合度，且让开发人员可以更加聚焦到自己的模块上。</a:t>
            </a:r>
          </a:p>
        </p:txBody>
      </p:sp>
    </p:spTree>
    <p:extLst>
      <p:ext uri="{BB962C8B-B14F-4D97-AF65-F5344CB8AC3E}">
        <p14:creationId xmlns:p14="http://schemas.microsoft.com/office/powerpoint/2010/main" val="3820048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pPr marL="342900" indent="-342900">
              <a:lnSpc>
                <a:spcPct val="120000"/>
              </a:lnSpc>
              <a:buClr>
                <a:schemeClr val="accent6"/>
              </a:buClr>
              <a:buFont typeface="Arial" panose="020B0604020202020204" pitchFamily="34" charset="0"/>
              <a:buChar char="•"/>
            </a:pPr>
            <a:r>
              <a:rPr lang="zh-CN" altLang="en-US" sz="1200" dirty="0">
                <a:solidFill>
                  <a:srgbClr val="000000"/>
                </a:solidFill>
                <a:latin typeface="Calibri" panose="020F0502020204030204" pitchFamily="34" charset="0"/>
              </a:rPr>
              <a:t>其中，控制器</a:t>
            </a:r>
            <a:r>
              <a:rPr lang="en-US" altLang="zh-CN" sz="1200" dirty="0">
                <a:solidFill>
                  <a:srgbClr val="000000"/>
                </a:solidFill>
                <a:latin typeface="Calibri" panose="020F0502020204030204" pitchFamily="34" charset="0"/>
              </a:rPr>
              <a:t>Servlet</a:t>
            </a:r>
            <a:r>
              <a:rPr lang="zh-CN" altLang="en-US" sz="1200" dirty="0">
                <a:solidFill>
                  <a:srgbClr val="000000"/>
                </a:solidFill>
                <a:latin typeface="Calibri" panose="020F0502020204030204" pitchFamily="34" charset="0"/>
              </a:rPr>
              <a:t>是</a:t>
            </a:r>
            <a:r>
              <a:rPr lang="en-US" altLang="zh-CN" sz="1200" dirty="0">
                <a:solidFill>
                  <a:srgbClr val="000000"/>
                </a:solidFill>
                <a:latin typeface="Calibri" panose="020F0502020204030204" pitchFamily="34" charset="0"/>
              </a:rPr>
              <a:t>Java</a:t>
            </a:r>
            <a:r>
              <a:rPr lang="zh-CN" altLang="en-US" sz="1200" dirty="0">
                <a:solidFill>
                  <a:srgbClr val="000000"/>
                </a:solidFill>
                <a:latin typeface="Calibri" panose="020F0502020204030204" pitchFamily="34" charset="0"/>
              </a:rPr>
              <a:t>编写的服务器端程序，主要功能是交互式地浏览和修改数据，生成动态</a:t>
            </a:r>
            <a:r>
              <a:rPr lang="en-US" altLang="zh-CN" sz="1200" dirty="0">
                <a:solidFill>
                  <a:srgbClr val="000000"/>
                </a:solidFill>
                <a:latin typeface="Calibri" panose="020F0502020204030204" pitchFamily="34" charset="0"/>
              </a:rPr>
              <a:t>Web</a:t>
            </a:r>
            <a:r>
              <a:rPr lang="zh-CN" altLang="en-US" sz="1200" dirty="0">
                <a:solidFill>
                  <a:srgbClr val="000000"/>
                </a:solidFill>
                <a:latin typeface="Calibri" panose="020F0502020204030204" pitchFamily="34" charset="0"/>
              </a:rPr>
              <a:t>内容；</a:t>
            </a:r>
            <a:endParaRPr lang="en-US" altLang="zh-CN" sz="1200" dirty="0">
              <a:solidFill>
                <a:srgbClr val="000000"/>
              </a:solidFill>
              <a:latin typeface="Calibri" panose="020F0502020204030204" pitchFamily="34" charset="0"/>
            </a:endParaRPr>
          </a:p>
          <a:p>
            <a:pPr marL="342900" indent="-342900">
              <a:lnSpc>
                <a:spcPct val="120000"/>
              </a:lnSpc>
              <a:buClr>
                <a:schemeClr val="accent6"/>
              </a:buClr>
              <a:buFont typeface="Arial" panose="020B0604020202020204" pitchFamily="34" charset="0"/>
              <a:buChar char="•"/>
            </a:pPr>
            <a:r>
              <a:rPr lang="zh-CN" altLang="en-US" sz="1200" dirty="0">
                <a:solidFill>
                  <a:srgbClr val="000000"/>
                </a:solidFill>
                <a:latin typeface="Calibri" panose="020F0502020204030204" pitchFamily="34" charset="0"/>
              </a:rPr>
              <a:t>视图</a:t>
            </a:r>
            <a:r>
              <a:rPr lang="en-US" altLang="zh-CN" sz="1200" dirty="0">
                <a:solidFill>
                  <a:srgbClr val="000000"/>
                </a:solidFill>
                <a:latin typeface="Calibri" panose="020F0502020204030204" pitchFamily="34" charset="0"/>
              </a:rPr>
              <a:t>JSP</a:t>
            </a:r>
            <a:r>
              <a:rPr lang="zh-CN" altLang="en-US" sz="1200" dirty="0">
                <a:solidFill>
                  <a:srgbClr val="000000"/>
                </a:solidFill>
                <a:latin typeface="Calibri" panose="020F0502020204030204" pitchFamily="34" charset="0"/>
              </a:rPr>
              <a:t>部署于网络服务器上，可以响应客户端发送的请求，并根据请求内容动态地生成</a:t>
            </a:r>
            <a:r>
              <a:rPr lang="en-US" altLang="zh-CN" sz="1200" dirty="0">
                <a:solidFill>
                  <a:srgbClr val="000000"/>
                </a:solidFill>
                <a:latin typeface="Calibri" panose="020F0502020204030204" pitchFamily="34" charset="0"/>
              </a:rPr>
              <a:t>HTML</a:t>
            </a:r>
            <a:r>
              <a:rPr lang="zh-CN" altLang="en-US" sz="1200" dirty="0">
                <a:solidFill>
                  <a:srgbClr val="000000"/>
                </a:solidFill>
                <a:latin typeface="Calibri" panose="020F0502020204030204" pitchFamily="34" charset="0"/>
              </a:rPr>
              <a:t>、</a:t>
            </a:r>
            <a:r>
              <a:rPr lang="en-US" altLang="zh-CN" sz="1200" dirty="0">
                <a:solidFill>
                  <a:srgbClr val="000000"/>
                </a:solidFill>
                <a:latin typeface="Calibri" panose="020F0502020204030204" pitchFamily="34" charset="0"/>
              </a:rPr>
              <a:t>XML</a:t>
            </a:r>
            <a:r>
              <a:rPr lang="zh-CN" altLang="en-US" sz="1200" dirty="0">
                <a:solidFill>
                  <a:srgbClr val="000000"/>
                </a:solidFill>
                <a:latin typeface="Calibri" panose="020F0502020204030204" pitchFamily="34" charset="0"/>
              </a:rPr>
              <a:t>或其他格式文档的 </a:t>
            </a:r>
            <a:r>
              <a:rPr lang="en-US" altLang="zh-CN" sz="1200" dirty="0">
                <a:solidFill>
                  <a:srgbClr val="000000"/>
                </a:solidFill>
                <a:latin typeface="Calibri" panose="020F0502020204030204" pitchFamily="34" charset="0"/>
              </a:rPr>
              <a:t>Web </a:t>
            </a:r>
            <a:r>
              <a:rPr lang="zh-CN" altLang="en-US" sz="1200" dirty="0">
                <a:solidFill>
                  <a:srgbClr val="000000"/>
                </a:solidFill>
                <a:latin typeface="Calibri" panose="020F0502020204030204" pitchFamily="34" charset="0"/>
              </a:rPr>
              <a:t>网页，然后返回给请求者。</a:t>
            </a:r>
            <a:endParaRPr lang="en-US" altLang="zh-CN" sz="1200" dirty="0">
              <a:solidFill>
                <a:srgbClr val="000000"/>
              </a:solidFill>
              <a:latin typeface="Calibri" panose="020F0502020204030204" pitchFamily="34" charset="0"/>
            </a:endParaRPr>
          </a:p>
          <a:p>
            <a:pPr marL="342900" indent="-342900">
              <a:lnSpc>
                <a:spcPct val="120000"/>
              </a:lnSpc>
              <a:buClr>
                <a:schemeClr val="accent6"/>
              </a:buClr>
              <a:buFont typeface="Arial" panose="020B0604020202020204" pitchFamily="34" charset="0"/>
              <a:buChar char="•"/>
            </a:pPr>
            <a:r>
              <a:rPr lang="zh-CN" altLang="en-US" sz="1200" dirty="0">
                <a:solidFill>
                  <a:srgbClr val="000000"/>
                </a:solidFill>
                <a:latin typeface="Calibri" panose="020F0502020204030204" pitchFamily="34" charset="0"/>
              </a:rPr>
              <a:t>实体模型</a:t>
            </a:r>
            <a:r>
              <a:rPr lang="en-US" altLang="zh-CN" sz="1200" dirty="0">
                <a:solidFill>
                  <a:srgbClr val="000000"/>
                </a:solidFill>
                <a:latin typeface="Calibri" panose="020F0502020204030204" pitchFamily="34" charset="0"/>
              </a:rPr>
              <a:t>JavaBean</a:t>
            </a:r>
            <a:r>
              <a:rPr lang="zh-CN" altLang="en-US" sz="1200" dirty="0">
                <a:solidFill>
                  <a:srgbClr val="000000"/>
                </a:solidFill>
                <a:latin typeface="Calibri" panose="020F0502020204030204" pitchFamily="34" charset="0"/>
              </a:rPr>
              <a:t>封装数据操作，将功能、处理、值、数据库访问和其他任何可以用</a:t>
            </a:r>
            <a:r>
              <a:rPr lang="en-US" altLang="zh-CN" sz="1200" dirty="0">
                <a:solidFill>
                  <a:srgbClr val="000000"/>
                </a:solidFill>
                <a:latin typeface="Calibri" panose="020F0502020204030204" pitchFamily="34" charset="0"/>
              </a:rPr>
              <a:t>Java</a:t>
            </a:r>
            <a:r>
              <a:rPr lang="zh-CN" altLang="en-US" sz="1200" dirty="0">
                <a:solidFill>
                  <a:srgbClr val="000000"/>
                </a:solidFill>
                <a:latin typeface="Calibri" panose="020F0502020204030204" pitchFamily="34" charset="0"/>
              </a:rPr>
              <a:t>代码生成的对象进行打包，以供其他类使用。</a:t>
            </a:r>
          </a:p>
          <a:p>
            <a:endParaRPr lang="zh-CN" altLang="en-US" dirty="0"/>
          </a:p>
        </p:txBody>
      </p:sp>
    </p:spTree>
    <p:extLst>
      <p:ext uri="{BB962C8B-B14F-4D97-AF65-F5344CB8AC3E}">
        <p14:creationId xmlns:p14="http://schemas.microsoft.com/office/powerpoint/2010/main" val="4169987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solidFill>
                  <a:srgbClr val="000000"/>
                </a:solidFill>
                <a:latin typeface="Calibri" panose="020F0502020204030204" pitchFamily="34" charset="0"/>
                <a:ea typeface="+mn-ea"/>
                <a:cs typeface="Times New Roman" panose="02020603050405020304" pitchFamily="18" charset="0"/>
              </a:rPr>
              <a:t>上图展示了一个简单 </a:t>
            </a:r>
            <a:r>
              <a:rPr lang="en-US" altLang="zh-CN" dirty="0">
                <a:solidFill>
                  <a:srgbClr val="000000"/>
                </a:solidFill>
                <a:latin typeface="Calibri" panose="020F0502020204030204" pitchFamily="34" charset="0"/>
                <a:ea typeface="+mn-ea"/>
                <a:cs typeface="Times New Roman" panose="02020603050405020304" pitchFamily="18" charset="0"/>
              </a:rPr>
              <a:t>RPC </a:t>
            </a:r>
            <a:r>
              <a:rPr lang="zh-CN" altLang="en-US" dirty="0">
                <a:solidFill>
                  <a:srgbClr val="000000"/>
                </a:solidFill>
                <a:latin typeface="Calibri" panose="020F0502020204030204" pitchFamily="34" charset="0"/>
                <a:ea typeface="+mn-ea"/>
                <a:cs typeface="Times New Roman" panose="02020603050405020304" pitchFamily="18" charset="0"/>
              </a:rPr>
              <a:t>远程计算的例子。其中，远程过程 </a:t>
            </a:r>
            <a:r>
              <a:rPr lang="en-US" altLang="zh-CN" dirty="0">
                <a:solidFill>
                  <a:srgbClr val="000000"/>
                </a:solidFill>
                <a:latin typeface="Calibri" panose="020F0502020204030204" pitchFamily="34" charset="0"/>
                <a:ea typeface="+mn-ea"/>
                <a:cs typeface="Times New Roman" panose="02020603050405020304" pitchFamily="18" charset="0"/>
              </a:rPr>
              <a:t>add</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有两个参数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其结果是返回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 </a:t>
            </a:r>
            <a:r>
              <a:rPr lang="zh-CN" altLang="en-US" dirty="0">
                <a:solidFill>
                  <a:srgbClr val="000000"/>
                </a:solidFill>
                <a:latin typeface="Calibri" panose="020F0502020204030204" pitchFamily="34" charset="0"/>
                <a:ea typeface="+mn-ea"/>
                <a:cs typeface="Times New Roman" panose="02020603050405020304" pitchFamily="18" charset="0"/>
              </a:rPr>
              <a:t>的算术和。</a:t>
            </a:r>
            <a:endParaRPr lang="en-US" altLang="zh-CN" dirty="0">
              <a:solidFill>
                <a:srgbClr val="000000"/>
              </a:solidFill>
              <a:latin typeface="Calibri" panose="020F0502020204030204" pitchFamily="34" charset="0"/>
              <a:ea typeface="+mn-ea"/>
              <a:cs typeface="Times New Roman" panose="02020603050405020304" pitchFamily="18" charset="0"/>
            </a:endParaRPr>
          </a:p>
          <a:p>
            <a:pPr marL="0" marR="0" lvl="0" indent="0" algn="l" defTabSz="7620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charset="0"/>
                <a:ea typeface="+mn-ea"/>
                <a:cs typeface="+mn-cs"/>
              </a:rPr>
              <a:t>需要注意的是，在</a:t>
            </a:r>
            <a:r>
              <a:rPr lang="en-US" altLang="zh-CN" sz="1200" kern="1200" dirty="0">
                <a:solidFill>
                  <a:schemeClr val="tx1"/>
                </a:solidFill>
                <a:effectLst/>
                <a:latin typeface="Times New Roman" charset="0"/>
                <a:ea typeface="+mn-ea"/>
                <a:cs typeface="+mn-cs"/>
              </a:rPr>
              <a:t>RPC </a:t>
            </a:r>
            <a:r>
              <a:rPr lang="zh-CN" altLang="zh-CN" sz="1200" kern="1200" dirty="0">
                <a:solidFill>
                  <a:schemeClr val="tx1"/>
                </a:solidFill>
                <a:effectLst/>
                <a:latin typeface="Times New Roman" charset="0"/>
                <a:ea typeface="+mn-ea"/>
                <a:cs typeface="+mn-cs"/>
              </a:rPr>
              <a:t>中仅传递值参数，而非整个对象。在实际分布式系统中，还需要考虑其他情况。因为不同的机器对于数字、字符和其他类型的数据项的表示方式常有差异。</a:t>
            </a:r>
          </a:p>
          <a:p>
            <a:endParaRPr lang="zh-CN" altLang="en-US" dirty="0"/>
          </a:p>
        </p:txBody>
      </p:sp>
    </p:spTree>
    <p:extLst>
      <p:ext uri="{BB962C8B-B14F-4D97-AF65-F5344CB8AC3E}">
        <p14:creationId xmlns:p14="http://schemas.microsoft.com/office/powerpoint/2010/main" val="1094742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solidFill>
                  <a:srgbClr val="000000"/>
                </a:solidFill>
                <a:latin typeface="Calibri" panose="020F0502020204030204" pitchFamily="34" charset="0"/>
                <a:ea typeface="+mn-ea"/>
                <a:cs typeface="Times New Roman" panose="02020603050405020304" pitchFamily="18" charset="0"/>
              </a:rPr>
              <a:t>上图展示了一个简单 </a:t>
            </a:r>
            <a:r>
              <a:rPr lang="en-US" altLang="zh-CN" dirty="0">
                <a:solidFill>
                  <a:srgbClr val="000000"/>
                </a:solidFill>
                <a:latin typeface="Calibri" panose="020F0502020204030204" pitchFamily="34" charset="0"/>
                <a:ea typeface="+mn-ea"/>
                <a:cs typeface="Times New Roman" panose="02020603050405020304" pitchFamily="18" charset="0"/>
              </a:rPr>
              <a:t>RPC </a:t>
            </a:r>
            <a:r>
              <a:rPr lang="zh-CN" altLang="en-US" dirty="0">
                <a:solidFill>
                  <a:srgbClr val="000000"/>
                </a:solidFill>
                <a:latin typeface="Calibri" panose="020F0502020204030204" pitchFamily="34" charset="0"/>
                <a:ea typeface="+mn-ea"/>
                <a:cs typeface="Times New Roman" panose="02020603050405020304" pitchFamily="18" charset="0"/>
              </a:rPr>
              <a:t>远程计算的例子。其中，远程过程 </a:t>
            </a:r>
            <a:r>
              <a:rPr lang="en-US" altLang="zh-CN" dirty="0">
                <a:solidFill>
                  <a:srgbClr val="000000"/>
                </a:solidFill>
                <a:latin typeface="Calibri" panose="020F0502020204030204" pitchFamily="34" charset="0"/>
                <a:ea typeface="+mn-ea"/>
                <a:cs typeface="Times New Roman" panose="02020603050405020304" pitchFamily="18" charset="0"/>
              </a:rPr>
              <a:t>add</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zh-CN" altLang="en-US" dirty="0">
                <a:solidFill>
                  <a:srgbClr val="000000"/>
                </a:solidFill>
                <a:latin typeface="Calibri" panose="020F0502020204030204" pitchFamily="34" charset="0"/>
                <a:ea typeface="+mn-ea"/>
                <a:cs typeface="Times New Roman" panose="02020603050405020304" pitchFamily="18" charset="0"/>
              </a:rPr>
              <a:t>，</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有两个参数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a:t>
            </a:r>
            <a:r>
              <a:rPr lang="zh-CN" altLang="en-US" dirty="0">
                <a:solidFill>
                  <a:srgbClr val="000000"/>
                </a:solidFill>
                <a:latin typeface="Calibri" panose="020F0502020204030204" pitchFamily="34" charset="0"/>
                <a:ea typeface="+mn-ea"/>
                <a:cs typeface="Times New Roman" panose="02020603050405020304" pitchFamily="18" charset="0"/>
              </a:rPr>
              <a:t>， 其结果是返回 </a:t>
            </a:r>
            <a:r>
              <a:rPr lang="en-US" altLang="zh-CN" dirty="0" err="1">
                <a:solidFill>
                  <a:srgbClr val="000000"/>
                </a:solidFill>
                <a:latin typeface="Calibri" panose="020F0502020204030204" pitchFamily="34" charset="0"/>
                <a:ea typeface="+mn-ea"/>
                <a:cs typeface="Times New Roman" panose="02020603050405020304" pitchFamily="18" charset="0"/>
              </a:rPr>
              <a:t>i</a:t>
            </a:r>
            <a:r>
              <a:rPr lang="en-US" altLang="zh-CN" dirty="0">
                <a:solidFill>
                  <a:srgbClr val="000000"/>
                </a:solidFill>
                <a:latin typeface="Calibri" panose="020F0502020204030204" pitchFamily="34" charset="0"/>
                <a:ea typeface="+mn-ea"/>
                <a:cs typeface="Times New Roman" panose="02020603050405020304" pitchFamily="18" charset="0"/>
              </a:rPr>
              <a:t> </a:t>
            </a:r>
            <a:r>
              <a:rPr lang="zh-CN" altLang="en-US" dirty="0">
                <a:solidFill>
                  <a:srgbClr val="000000"/>
                </a:solidFill>
                <a:latin typeface="Calibri" panose="020F0502020204030204" pitchFamily="34" charset="0"/>
                <a:ea typeface="+mn-ea"/>
                <a:cs typeface="Times New Roman" panose="02020603050405020304" pitchFamily="18" charset="0"/>
              </a:rPr>
              <a:t>和 </a:t>
            </a:r>
            <a:r>
              <a:rPr lang="en-US" altLang="zh-CN" dirty="0">
                <a:solidFill>
                  <a:srgbClr val="000000"/>
                </a:solidFill>
                <a:latin typeface="Calibri" panose="020F0502020204030204" pitchFamily="34" charset="0"/>
                <a:ea typeface="+mn-ea"/>
                <a:cs typeface="Times New Roman" panose="02020603050405020304" pitchFamily="18" charset="0"/>
              </a:rPr>
              <a:t>j </a:t>
            </a:r>
            <a:r>
              <a:rPr lang="zh-CN" altLang="en-US" dirty="0">
                <a:solidFill>
                  <a:srgbClr val="000000"/>
                </a:solidFill>
                <a:latin typeface="Calibri" panose="020F0502020204030204" pitchFamily="34" charset="0"/>
                <a:ea typeface="+mn-ea"/>
                <a:cs typeface="Times New Roman" panose="02020603050405020304" pitchFamily="18" charset="0"/>
              </a:rPr>
              <a:t>的算术和。</a:t>
            </a:r>
            <a:endParaRPr lang="en-US" altLang="zh-CN" dirty="0">
              <a:solidFill>
                <a:srgbClr val="000000"/>
              </a:solidFill>
              <a:latin typeface="Calibri" panose="020F0502020204030204" pitchFamily="34" charset="0"/>
              <a:ea typeface="+mn-ea"/>
              <a:cs typeface="Times New Roman" panose="02020603050405020304" pitchFamily="18" charset="0"/>
            </a:endParaRPr>
          </a:p>
          <a:p>
            <a:pPr marL="0" marR="0" lvl="0" indent="0" algn="l" defTabSz="7620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Times New Roman" charset="0"/>
                <a:ea typeface="+mn-ea"/>
                <a:cs typeface="+mn-cs"/>
              </a:rPr>
              <a:t>需要注意的是，在</a:t>
            </a:r>
            <a:r>
              <a:rPr lang="en-US" altLang="zh-CN" sz="1200" kern="1200" dirty="0">
                <a:solidFill>
                  <a:schemeClr val="tx1"/>
                </a:solidFill>
                <a:effectLst/>
                <a:latin typeface="Times New Roman" charset="0"/>
                <a:ea typeface="+mn-ea"/>
                <a:cs typeface="+mn-cs"/>
              </a:rPr>
              <a:t>RPC </a:t>
            </a:r>
            <a:r>
              <a:rPr lang="zh-CN" altLang="zh-CN" sz="1200" kern="1200" dirty="0">
                <a:solidFill>
                  <a:schemeClr val="tx1"/>
                </a:solidFill>
                <a:effectLst/>
                <a:latin typeface="Times New Roman" charset="0"/>
                <a:ea typeface="+mn-ea"/>
                <a:cs typeface="+mn-cs"/>
              </a:rPr>
              <a:t>中仅传递值参数，而非整个对象。在实际分布式系统中，还需要考虑其他情况。因为不同的机器对于数字、字符和其他类型的数据项的表示方式常有差异。</a:t>
            </a:r>
          </a:p>
          <a:p>
            <a:endParaRPr lang="zh-CN" altLang="en-US" dirty="0"/>
          </a:p>
        </p:txBody>
      </p:sp>
    </p:spTree>
    <p:extLst>
      <p:ext uri="{BB962C8B-B14F-4D97-AF65-F5344CB8AC3E}">
        <p14:creationId xmlns:p14="http://schemas.microsoft.com/office/powerpoint/2010/main" val="3483437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en-US" altLang="zh-CN" dirty="0"/>
              <a:t>JTA</a:t>
            </a:r>
            <a:r>
              <a:rPr lang="zh-CN" altLang="en-US" dirty="0"/>
              <a:t>是接口、</a:t>
            </a:r>
            <a:r>
              <a:rPr lang="en-US" altLang="zh-CN" dirty="0"/>
              <a:t>JTS</a:t>
            </a:r>
            <a:r>
              <a:rPr lang="zh-CN" altLang="en-US" dirty="0"/>
              <a:t>是实现</a:t>
            </a:r>
          </a:p>
        </p:txBody>
      </p:sp>
    </p:spTree>
    <p:extLst>
      <p:ext uri="{BB962C8B-B14F-4D97-AF65-F5344CB8AC3E}">
        <p14:creationId xmlns:p14="http://schemas.microsoft.com/office/powerpoint/2010/main" val="350951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pPr marL="0" marR="0" lvl="0" indent="0" algn="l" defTabSz="7620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是以组件为基础的技术模型，组件运行在</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容器之中，</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容器提供</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组件运行的环境，并对</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进行管理。</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容器一般包含在</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服务器中，一个</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服务器可以拥有一到多个</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容器。</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容器可以在任何一个</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服务器中部署，不需要定制专用的服务系统和容器。调用</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组件的一方被称为</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客户端，可以是运行在</a:t>
            </a:r>
            <a:r>
              <a:rPr lang="en-US" altLang="zh-CN" sz="1200" dirty="0">
                <a:solidFill>
                  <a:srgbClr val="000000"/>
                </a:solidFill>
                <a:latin typeface="Calibri" panose="020F0502020204030204" pitchFamily="34" charset="0"/>
              </a:rPr>
              <a:t>Web</a:t>
            </a:r>
            <a:r>
              <a:rPr lang="zh-CN" altLang="en-US" sz="1200" dirty="0">
                <a:solidFill>
                  <a:srgbClr val="000000"/>
                </a:solidFill>
                <a:latin typeface="Calibri" panose="020F0502020204030204" pitchFamily="34" charset="0"/>
              </a:rPr>
              <a:t>容器中的</a:t>
            </a:r>
            <a:r>
              <a:rPr lang="en-US" altLang="zh-CN" sz="1200" dirty="0">
                <a:solidFill>
                  <a:srgbClr val="000000"/>
                </a:solidFill>
                <a:latin typeface="Calibri" panose="020F0502020204030204" pitchFamily="34" charset="0"/>
              </a:rPr>
              <a:t>JSP</a:t>
            </a:r>
            <a:r>
              <a:rPr lang="zh-CN" altLang="en-US" sz="1200" dirty="0">
                <a:solidFill>
                  <a:srgbClr val="000000"/>
                </a:solidFill>
                <a:latin typeface="Calibri" panose="020F0502020204030204" pitchFamily="34" charset="0"/>
              </a:rPr>
              <a:t>、</a:t>
            </a:r>
            <a:r>
              <a:rPr lang="en-US" altLang="zh-CN" sz="1200" dirty="0">
                <a:solidFill>
                  <a:srgbClr val="000000"/>
                </a:solidFill>
                <a:latin typeface="Calibri" panose="020F0502020204030204" pitchFamily="34" charset="0"/>
              </a:rPr>
              <a:t>Servlet</a:t>
            </a:r>
            <a:r>
              <a:rPr lang="zh-CN" altLang="en-US" sz="1200" dirty="0">
                <a:solidFill>
                  <a:srgbClr val="000000"/>
                </a:solidFill>
                <a:latin typeface="Calibri" panose="020F0502020204030204" pitchFamily="34" charset="0"/>
              </a:rPr>
              <a:t>或其他的</a:t>
            </a:r>
            <a:r>
              <a:rPr lang="en-US" altLang="zh-CN" sz="1200" dirty="0">
                <a:solidFill>
                  <a:srgbClr val="000000"/>
                </a:solidFill>
                <a:latin typeface="Calibri" panose="020F0502020204030204" pitchFamily="34" charset="0"/>
              </a:rPr>
              <a:t>Java</a:t>
            </a:r>
            <a:r>
              <a:rPr lang="zh-CN" altLang="en-US" sz="1200" dirty="0">
                <a:solidFill>
                  <a:srgbClr val="000000"/>
                </a:solidFill>
                <a:latin typeface="Calibri" panose="020F0502020204030204" pitchFamily="34" charset="0"/>
              </a:rPr>
              <a:t>程序。</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客户端可以对</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进行重新组装和重新定义，能够利用这一特性和其他组件一起构造出符合使用需求的应用系统，而且可以同时为多个系统提供服务。因此，</a:t>
            </a:r>
            <a:r>
              <a:rPr lang="en-US" altLang="zh-CN" sz="1200" dirty="0">
                <a:solidFill>
                  <a:srgbClr val="000000"/>
                </a:solidFill>
                <a:latin typeface="Calibri" panose="020F0502020204030204" pitchFamily="34" charset="0"/>
              </a:rPr>
              <a:t>EJB</a:t>
            </a:r>
            <a:r>
              <a:rPr lang="zh-CN" altLang="en-US" sz="1200" dirty="0">
                <a:solidFill>
                  <a:srgbClr val="000000"/>
                </a:solidFill>
                <a:latin typeface="Calibri" panose="020F0502020204030204" pitchFamily="34" charset="0"/>
              </a:rPr>
              <a:t>结构平台完全是独立的，具有极强的独立性。</a:t>
            </a:r>
          </a:p>
          <a:p>
            <a:endParaRPr lang="zh-CN" altLang="en-US" dirty="0"/>
          </a:p>
        </p:txBody>
      </p:sp>
    </p:spTree>
    <p:extLst>
      <p:ext uri="{BB962C8B-B14F-4D97-AF65-F5344CB8AC3E}">
        <p14:creationId xmlns:p14="http://schemas.microsoft.com/office/powerpoint/2010/main" val="315574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402473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r>
              <a:rPr lang="zh-CN" altLang="en-US" dirty="0"/>
              <a:t>此处要重点突出面向过程</a:t>
            </a:r>
            <a:r>
              <a:rPr lang="en-US" altLang="zh-CN" dirty="0"/>
              <a:t>(</a:t>
            </a:r>
            <a:r>
              <a:rPr lang="zh-CN" altLang="en-US" dirty="0"/>
              <a:t>函数</a:t>
            </a:r>
            <a:r>
              <a:rPr lang="en-US" altLang="zh-CN" dirty="0"/>
              <a:t>)</a:t>
            </a:r>
            <a:r>
              <a:rPr lang="zh-CN" altLang="en-US" dirty="0"/>
              <a:t>和面向对象的区别</a:t>
            </a:r>
          </a:p>
        </p:txBody>
      </p:sp>
    </p:spTree>
    <p:extLst>
      <p:ext uri="{BB962C8B-B14F-4D97-AF65-F5344CB8AC3E}">
        <p14:creationId xmlns:p14="http://schemas.microsoft.com/office/powerpoint/2010/main" val="4264776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6188" y="1279525"/>
            <a:ext cx="4606925" cy="3454400"/>
          </a:xfrm>
          <a:prstGeom prst="rect">
            <a:avLst/>
          </a:prstGeom>
          <a:noFill/>
          <a:ln w="12700">
            <a:solidFill>
              <a:prstClr val="black"/>
            </a:solidFill>
          </a:ln>
        </p:spPr>
      </p:sp>
      <p:sp>
        <p:nvSpPr>
          <p:cNvPr id="3" name="备注占位符 2"/>
          <p:cNvSpPr>
            <a:spLocks noGrp="1"/>
          </p:cNvSpPr>
          <p:nvPr>
            <p:ph type="body" idx="1"/>
          </p:nvPr>
        </p:nvSpPr>
        <p:spPr>
          <a:xfrm>
            <a:off x="709613" y="4926013"/>
            <a:ext cx="5680075" cy="4029075"/>
          </a:xfrm>
          <a:prstGeom prst="rect">
            <a:avLst/>
          </a:prstGeom>
        </p:spPr>
        <p:txBody>
          <a:bodyPr/>
          <a:lstStyle/>
          <a:p>
            <a:endParaRPr lang="zh-CN" altLang="en-US" dirty="0"/>
          </a:p>
        </p:txBody>
      </p:sp>
    </p:spTree>
    <p:extLst>
      <p:ext uri="{BB962C8B-B14F-4D97-AF65-F5344CB8AC3E}">
        <p14:creationId xmlns:p14="http://schemas.microsoft.com/office/powerpoint/2010/main" val="161397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900113"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3075" name="Rectangle 3"/>
          <p:cNvSpPr>
            <a:spLocks noGrp="1" noChangeArrowheads="1"/>
          </p:cNvSpPr>
          <p:nvPr>
            <p:ph type="ctrTitle" sz="quarter"/>
          </p:nvPr>
        </p:nvSpPr>
        <p:spPr>
          <a:xfrm>
            <a:off x="971550" y="188913"/>
            <a:ext cx="7772400" cy="782637"/>
          </a:xfrm>
        </p:spPr>
        <p:txBody>
          <a:bodyPr/>
          <a:lstStyle>
            <a:lvl1pPr>
              <a:defRPr/>
            </a:lvl1pPr>
          </a:lstStyle>
          <a:p>
            <a:pPr lvl="0"/>
            <a:r>
              <a:rPr lang="en-GB" altLang="zh-CN" noProof="0"/>
              <a:t>Click to edit Master title style</a:t>
            </a:r>
          </a:p>
        </p:txBody>
      </p:sp>
      <p:sp>
        <p:nvSpPr>
          <p:cNvPr id="3076" name="Rectangle 4"/>
          <p:cNvSpPr>
            <a:spLocks noGrp="1" noChangeArrowheads="1"/>
          </p:cNvSpPr>
          <p:nvPr>
            <p:ph type="subTitle" sz="quarter" idx="1"/>
          </p:nvPr>
        </p:nvSpPr>
        <p:spPr>
          <a:xfrm>
            <a:off x="827088" y="1341438"/>
            <a:ext cx="7993062" cy="5256212"/>
          </a:xfrm>
        </p:spPr>
        <p:txBody>
          <a:bodyPr/>
          <a:lstStyle>
            <a:lvl1pPr marL="0" indent="0" algn="ctr">
              <a:buFont typeface="Monotype Sorts" charset="2"/>
              <a:buNone/>
              <a:defRPr/>
            </a:lvl1pPr>
          </a:lstStyle>
          <a:p>
            <a:pPr lvl="0"/>
            <a:r>
              <a:rPr lang="en-GB" altLang="zh-CN" noProof="0"/>
              <a:t>Click to edit Master subtitle style</a:t>
            </a:r>
          </a:p>
        </p:txBody>
      </p:sp>
      <p:sp>
        <p:nvSpPr>
          <p:cNvPr id="5" name="Rectangle 7"/>
          <p:cNvSpPr>
            <a:spLocks noGrp="1" noChangeArrowheads="1"/>
          </p:cNvSpPr>
          <p:nvPr>
            <p:ph type="sldNum" sz="quarter" idx="10"/>
          </p:nvPr>
        </p:nvSpPr>
        <p:spPr>
          <a:xfrm>
            <a:off x="6858000" y="6248400"/>
            <a:ext cx="1905000" cy="457200"/>
          </a:xfrm>
        </p:spPr>
        <p:txBody>
          <a:bodyPr/>
          <a:lstStyle>
            <a:lvl1pPr>
              <a:defRPr>
                <a:solidFill>
                  <a:schemeClr val="tx1"/>
                </a:solidFill>
              </a:defRPr>
            </a:lvl1pPr>
          </a:lstStyle>
          <a:p>
            <a:pPr>
              <a:defRPr/>
            </a:pPr>
            <a:fld id="{AE2C5D09-FE6F-EB49-9AED-14F1700A6EAD}" type="slidenum">
              <a:rPr lang="zh-CN" altLang="en-GB"/>
              <a:pPr>
                <a:defRPr/>
              </a:pPr>
              <a:t>‹#›</a:t>
            </a:fld>
            <a:endParaRPr lang="en-GB" altLang="zh-CN"/>
          </a:p>
        </p:txBody>
      </p:sp>
    </p:spTree>
    <p:extLst>
      <p:ext uri="{BB962C8B-B14F-4D97-AF65-F5344CB8AC3E}">
        <p14:creationId xmlns:p14="http://schemas.microsoft.com/office/powerpoint/2010/main" val="33774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本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A20D3124-E3E9-6F48-A090-DD0A3F2C2DF0}" type="slidenum">
              <a:rPr lang="zh-CN" altLang="en-GB"/>
              <a:pPr>
                <a:defRPr/>
              </a:pPr>
              <a:t>‹#›</a:t>
            </a:fld>
            <a:endParaRPr lang="en-GB" altLang="zh-CN"/>
          </a:p>
        </p:txBody>
      </p:sp>
    </p:spTree>
    <p:extLst>
      <p:ext uri="{BB962C8B-B14F-4D97-AF65-F5344CB8AC3E}">
        <p14:creationId xmlns:p14="http://schemas.microsoft.com/office/powerpoint/2010/main" val="11476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3413" y="115888"/>
            <a:ext cx="1982787" cy="5675312"/>
          </a:xfrm>
        </p:spPr>
        <p:txBody>
          <a:bodyPr vert="eaVert"/>
          <a:lstStyle/>
          <a:p>
            <a:r>
              <a:rPr lang="zh-CN" altLang="en-US"/>
              <a:t>单击此处编辑母版标题样式</a:t>
            </a:r>
          </a:p>
        </p:txBody>
      </p:sp>
      <p:sp>
        <p:nvSpPr>
          <p:cNvPr id="3" name="竖排文本占位符 2"/>
          <p:cNvSpPr>
            <a:spLocks noGrp="1"/>
          </p:cNvSpPr>
          <p:nvPr>
            <p:ph type="body" orient="vert" idx="1"/>
          </p:nvPr>
        </p:nvSpPr>
        <p:spPr>
          <a:xfrm>
            <a:off x="1035050" y="115888"/>
            <a:ext cx="5795963" cy="56753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79714785-919D-F448-A191-84CE3056AE3C}" type="slidenum">
              <a:rPr lang="zh-CN" altLang="en-GB"/>
              <a:pPr>
                <a:defRPr/>
              </a:pPr>
              <a:t>‹#›</a:t>
            </a:fld>
            <a:endParaRPr lang="en-GB" altLang="zh-CN"/>
          </a:p>
        </p:txBody>
      </p:sp>
    </p:spTree>
    <p:extLst>
      <p:ext uri="{BB962C8B-B14F-4D97-AF65-F5344CB8AC3E}">
        <p14:creationId xmlns:p14="http://schemas.microsoft.com/office/powerpoint/2010/main" val="2178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342900" indent="-342900">
              <a:buFont typeface="Wingdings" charset="2"/>
              <a:buChar char="Ø"/>
              <a:defRPr/>
            </a:lvl1pPr>
            <a:lvl2pPr marL="742950" indent="-285750">
              <a:buClr>
                <a:schemeClr val="accent6"/>
              </a:buClr>
              <a:buFont typeface="Wingdings" charset="2"/>
              <a:buChar char="ü"/>
              <a:defRPr sz="2400"/>
            </a:lvl2pPr>
            <a:lvl3pPr marL="1143000" indent="-228600">
              <a:buClr>
                <a:schemeClr val="accent6"/>
              </a:buClr>
              <a:buFont typeface="Wingdings" charset="2"/>
              <a:buChar char="ü"/>
              <a:defRPr/>
            </a:lvl3pPr>
            <a:lvl4pPr marL="1600200" indent="-228600">
              <a:buFont typeface="Wingdings" charset="2"/>
              <a:buChar char="Ø"/>
              <a:defRPr/>
            </a:lvl4pPr>
            <a:lvl5pPr marL="2057400" indent="-228600">
              <a:buFont typeface="Wingdings" charset="2"/>
              <a:buChar char="Ø"/>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Rectangle 7"/>
          <p:cNvSpPr>
            <a:spLocks noGrp="1" noChangeArrowheads="1"/>
          </p:cNvSpPr>
          <p:nvPr>
            <p:ph type="sldNum" sz="quarter" idx="10"/>
          </p:nvPr>
        </p:nvSpPr>
        <p:spPr>
          <a:ln/>
        </p:spPr>
        <p:txBody>
          <a:bodyPr/>
          <a:lstStyle>
            <a:lvl1pPr>
              <a:defRPr/>
            </a:lvl1pPr>
          </a:lstStyle>
          <a:p>
            <a:pPr>
              <a:defRPr/>
            </a:pPr>
            <a:fld id="{688DD166-6A51-FB46-8061-6090DD3FD59C}" type="slidenum">
              <a:rPr lang="zh-CN" altLang="en-GB"/>
              <a:pPr>
                <a:defRPr/>
              </a:pPr>
              <a:t>‹#›</a:t>
            </a:fld>
            <a:endParaRPr lang="en-GB" altLang="zh-CN"/>
          </a:p>
        </p:txBody>
      </p:sp>
    </p:spTree>
    <p:extLst>
      <p:ext uri="{BB962C8B-B14F-4D97-AF65-F5344CB8AC3E}">
        <p14:creationId xmlns:p14="http://schemas.microsoft.com/office/powerpoint/2010/main" val="1464415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7"/>
          <p:cNvSpPr>
            <a:spLocks noGrp="1" noChangeArrowheads="1"/>
          </p:cNvSpPr>
          <p:nvPr>
            <p:ph type="sldNum" sz="quarter" idx="10"/>
          </p:nvPr>
        </p:nvSpPr>
        <p:spPr>
          <a:ln/>
        </p:spPr>
        <p:txBody>
          <a:bodyPr/>
          <a:lstStyle>
            <a:lvl1pPr>
              <a:defRPr/>
            </a:lvl1pPr>
          </a:lstStyle>
          <a:p>
            <a:pPr>
              <a:defRPr/>
            </a:pPr>
            <a:fld id="{59F1C471-EFCF-4B4E-9F8F-C505C4C98527}" type="slidenum">
              <a:rPr lang="zh-CN" altLang="en-GB"/>
              <a:pPr>
                <a:defRPr/>
              </a:pPr>
              <a:t>‹#›</a:t>
            </a:fld>
            <a:endParaRPr lang="en-GB" altLang="zh-CN"/>
          </a:p>
        </p:txBody>
      </p:sp>
    </p:spTree>
    <p:extLst>
      <p:ext uri="{BB962C8B-B14F-4D97-AF65-F5344CB8AC3E}">
        <p14:creationId xmlns:p14="http://schemas.microsoft.com/office/powerpoint/2010/main" val="194172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5050"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975225" y="1676400"/>
            <a:ext cx="3787775"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7"/>
          <p:cNvSpPr>
            <a:spLocks noGrp="1" noChangeArrowheads="1"/>
          </p:cNvSpPr>
          <p:nvPr>
            <p:ph type="sldNum" sz="quarter" idx="10"/>
          </p:nvPr>
        </p:nvSpPr>
        <p:spPr>
          <a:ln/>
        </p:spPr>
        <p:txBody>
          <a:bodyPr/>
          <a:lstStyle>
            <a:lvl1pPr>
              <a:defRPr/>
            </a:lvl1pPr>
          </a:lstStyle>
          <a:p>
            <a:pPr>
              <a:defRPr/>
            </a:pPr>
            <a:fld id="{89AF878D-C7E3-6F46-A016-41EE662471E5}" type="slidenum">
              <a:rPr lang="zh-CN" altLang="en-GB"/>
              <a:pPr>
                <a:defRPr/>
              </a:pPr>
              <a:t>‹#›</a:t>
            </a:fld>
            <a:endParaRPr lang="en-GB" altLang="zh-CN"/>
          </a:p>
        </p:txBody>
      </p:sp>
    </p:spTree>
    <p:extLst>
      <p:ext uri="{BB962C8B-B14F-4D97-AF65-F5344CB8AC3E}">
        <p14:creationId xmlns:p14="http://schemas.microsoft.com/office/powerpoint/2010/main" val="672032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7"/>
          <p:cNvSpPr>
            <a:spLocks noGrp="1" noChangeArrowheads="1"/>
          </p:cNvSpPr>
          <p:nvPr>
            <p:ph type="sldNum" sz="quarter" idx="10"/>
          </p:nvPr>
        </p:nvSpPr>
        <p:spPr>
          <a:ln/>
        </p:spPr>
        <p:txBody>
          <a:bodyPr/>
          <a:lstStyle>
            <a:lvl1pPr>
              <a:defRPr/>
            </a:lvl1pPr>
          </a:lstStyle>
          <a:p>
            <a:pPr>
              <a:defRPr/>
            </a:pPr>
            <a:fld id="{3159484F-DAC5-7646-BC83-3AF95D99DCA3}" type="slidenum">
              <a:rPr lang="zh-CN" altLang="en-GB"/>
              <a:pPr>
                <a:defRPr/>
              </a:pPr>
              <a:t>‹#›</a:t>
            </a:fld>
            <a:endParaRPr lang="en-GB" altLang="zh-CN"/>
          </a:p>
        </p:txBody>
      </p:sp>
    </p:spTree>
    <p:extLst>
      <p:ext uri="{BB962C8B-B14F-4D97-AF65-F5344CB8AC3E}">
        <p14:creationId xmlns:p14="http://schemas.microsoft.com/office/powerpoint/2010/main" val="1615935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sldNum" sz="quarter" idx="10"/>
          </p:nvPr>
        </p:nvSpPr>
        <p:spPr>
          <a:ln/>
        </p:spPr>
        <p:txBody>
          <a:bodyPr/>
          <a:lstStyle>
            <a:lvl1pPr>
              <a:defRPr/>
            </a:lvl1pPr>
          </a:lstStyle>
          <a:p>
            <a:pPr>
              <a:defRPr/>
            </a:pPr>
            <a:fld id="{2DFA78D3-7347-6B4E-B87F-6DE2300BF5DD}" type="slidenum">
              <a:rPr lang="zh-CN" altLang="en-GB"/>
              <a:pPr>
                <a:defRPr/>
              </a:pPr>
              <a:t>‹#›</a:t>
            </a:fld>
            <a:endParaRPr lang="en-GB" altLang="zh-CN"/>
          </a:p>
        </p:txBody>
      </p:sp>
    </p:spTree>
    <p:extLst>
      <p:ext uri="{BB962C8B-B14F-4D97-AF65-F5344CB8AC3E}">
        <p14:creationId xmlns:p14="http://schemas.microsoft.com/office/powerpoint/2010/main" val="639806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F21EAFCD-E714-DE48-8653-4F05E26390FE}" type="slidenum">
              <a:rPr lang="zh-CN" altLang="en-GB"/>
              <a:pPr>
                <a:defRPr/>
              </a:pPr>
              <a:t>‹#›</a:t>
            </a:fld>
            <a:endParaRPr lang="en-GB" altLang="zh-CN"/>
          </a:p>
        </p:txBody>
      </p:sp>
    </p:spTree>
    <p:extLst>
      <p:ext uri="{BB962C8B-B14F-4D97-AF65-F5344CB8AC3E}">
        <p14:creationId xmlns:p14="http://schemas.microsoft.com/office/powerpoint/2010/main" val="173811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DDC26D76-8249-B541-BE5A-55F13C3DC753}" type="slidenum">
              <a:rPr lang="zh-CN" altLang="en-GB"/>
              <a:pPr>
                <a:defRPr/>
              </a:pPr>
              <a:t>‹#›</a:t>
            </a:fld>
            <a:endParaRPr lang="en-GB" altLang="zh-CN"/>
          </a:p>
        </p:txBody>
      </p:sp>
    </p:spTree>
    <p:extLst>
      <p:ext uri="{BB962C8B-B14F-4D97-AF65-F5344CB8AC3E}">
        <p14:creationId xmlns:p14="http://schemas.microsoft.com/office/powerpoint/2010/main" val="40601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7"/>
          <p:cNvSpPr>
            <a:spLocks noGrp="1" noChangeArrowheads="1"/>
          </p:cNvSpPr>
          <p:nvPr>
            <p:ph type="sldNum" sz="quarter" idx="10"/>
          </p:nvPr>
        </p:nvSpPr>
        <p:spPr>
          <a:ln/>
        </p:spPr>
        <p:txBody>
          <a:bodyPr/>
          <a:lstStyle>
            <a:lvl1pPr>
              <a:defRPr/>
            </a:lvl1pPr>
          </a:lstStyle>
          <a:p>
            <a:pPr>
              <a:defRPr/>
            </a:pPr>
            <a:fld id="{6F499330-E85C-524F-8B8B-0B38F200AAA0}" type="slidenum">
              <a:rPr lang="zh-CN" altLang="en-GB"/>
              <a:pPr>
                <a:defRPr/>
              </a:pPr>
              <a:t>‹#›</a:t>
            </a:fld>
            <a:endParaRPr lang="en-GB" altLang="zh-CN"/>
          </a:p>
        </p:txBody>
      </p:sp>
    </p:spTree>
    <p:extLst>
      <p:ext uri="{BB962C8B-B14F-4D97-AF65-F5344CB8AC3E}">
        <p14:creationId xmlns:p14="http://schemas.microsoft.com/office/powerpoint/2010/main" val="126940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971550" y="1052513"/>
            <a:ext cx="8026400" cy="0"/>
          </a:xfrm>
          <a:prstGeom prst="line">
            <a:avLst/>
          </a:prstGeom>
          <a:noFill/>
          <a:ln w="1905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zh-CN" altLang="en-US"/>
          </a:p>
        </p:txBody>
      </p:sp>
      <p:sp>
        <p:nvSpPr>
          <p:cNvPr id="1027" name="Rectangle 3"/>
          <p:cNvSpPr>
            <a:spLocks noGrp="1" noChangeArrowheads="1"/>
          </p:cNvSpPr>
          <p:nvPr>
            <p:ph type="title"/>
          </p:nvPr>
        </p:nvSpPr>
        <p:spPr bwMode="auto">
          <a:xfrm>
            <a:off x="431801" y="78051"/>
            <a:ext cx="8534400"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b" anchorCtr="0" compatLnSpc="1">
            <a:prstTxWarp prst="textNoShape">
              <a:avLst/>
            </a:prstTxWarp>
          </a:bodyPr>
          <a:lstStyle/>
          <a:p>
            <a:pPr lvl="0"/>
            <a:r>
              <a:rPr lang="en-GB" altLang="zh-CN"/>
              <a:t>Click to edit Master title style</a:t>
            </a:r>
          </a:p>
        </p:txBody>
      </p:sp>
      <p:sp>
        <p:nvSpPr>
          <p:cNvPr id="1028" name="Rectangle 4"/>
          <p:cNvSpPr>
            <a:spLocks noGrp="1" noChangeArrowheads="1"/>
          </p:cNvSpPr>
          <p:nvPr>
            <p:ph type="body" idx="1"/>
          </p:nvPr>
        </p:nvSpPr>
        <p:spPr bwMode="auto">
          <a:xfrm>
            <a:off x="395288" y="1268769"/>
            <a:ext cx="8367712" cy="452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p>
            <a:pPr lvl="0"/>
            <a:r>
              <a:rPr lang="en-GB" altLang="zh-CN" dirty="0"/>
              <a:t>Click to edit Master text styles</a:t>
            </a:r>
          </a:p>
          <a:p>
            <a:pPr lvl="1"/>
            <a:r>
              <a:rPr lang="en-GB" altLang="zh-CN" dirty="0"/>
              <a:t>Second Level</a:t>
            </a:r>
          </a:p>
          <a:p>
            <a:pPr lvl="2"/>
            <a:r>
              <a:rPr lang="en-GB" altLang="zh-CN" dirty="0"/>
              <a:t>Third Level</a:t>
            </a:r>
          </a:p>
          <a:p>
            <a:pPr lvl="3"/>
            <a:r>
              <a:rPr lang="en-GB" altLang="zh-CN" dirty="0"/>
              <a:t>Fourth Level</a:t>
            </a:r>
          </a:p>
          <a:p>
            <a:pPr lvl="4"/>
            <a:r>
              <a:rPr lang="en-GB" altLang="zh-CN" dirty="0"/>
              <a:t>Fifth Level</a:t>
            </a:r>
          </a:p>
        </p:txBody>
      </p:sp>
      <p:sp>
        <p:nvSpPr>
          <p:cNvPr id="1031" name="Rectangle 7"/>
          <p:cNvSpPr>
            <a:spLocks noGrp="1" noChangeArrowheads="1"/>
          </p:cNvSpPr>
          <p:nvPr>
            <p:ph type="sldNum" sz="quarter" idx="4"/>
          </p:nvPr>
        </p:nvSpPr>
        <p:spPr bwMode="auto">
          <a:xfrm>
            <a:off x="68580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2075" tIns="46038" rIns="92075" bIns="46038" numCol="1" anchor="ctr" anchorCtr="0" compatLnSpc="1">
            <a:prstTxWarp prst="textNoShape">
              <a:avLst/>
            </a:prstTxWarp>
          </a:bodyPr>
          <a:lstStyle>
            <a:lvl1pPr algn="r">
              <a:defRPr sz="1400">
                <a:solidFill>
                  <a:srgbClr val="000000"/>
                </a:solidFill>
                <a:ea typeface="宋体" charset="0"/>
              </a:defRPr>
            </a:lvl1pPr>
          </a:lstStyle>
          <a:p>
            <a:pPr>
              <a:defRPr/>
            </a:pPr>
            <a:fld id="{EF2135A9-A33E-7C4B-A703-9B86025B5F1F}" type="slidenum">
              <a:rPr lang="zh-CN" altLang="en-GB"/>
              <a:pPr>
                <a:defRPr/>
              </a:pPr>
              <a:t>‹#›</a:t>
            </a:fld>
            <a:endParaRPr lang="en-GB" altLang="zh-CN"/>
          </a:p>
        </p:txBody>
      </p:sp>
      <p:sp>
        <p:nvSpPr>
          <p:cNvPr id="4104" name="Freeform 1032"/>
          <p:cNvSpPr>
            <a:spLocks/>
          </p:cNvSpPr>
          <p:nvPr userDrawn="1"/>
        </p:nvSpPr>
        <p:spPr bwMode="auto">
          <a:xfrm>
            <a:off x="0" y="652463"/>
            <a:ext cx="395288" cy="152400"/>
          </a:xfrm>
          <a:custGeom>
            <a:avLst/>
            <a:gdLst>
              <a:gd name="T0" fmla="*/ 7 w 246"/>
              <a:gd name="T1" fmla="*/ 52 h 94"/>
              <a:gd name="T2" fmla="*/ 22 w 246"/>
              <a:gd name="T3" fmla="*/ 48 h 94"/>
              <a:gd name="T4" fmla="*/ 38 w 246"/>
              <a:gd name="T5" fmla="*/ 48 h 94"/>
              <a:gd name="T6" fmla="*/ 53 w 246"/>
              <a:gd name="T7" fmla="*/ 50 h 94"/>
              <a:gd name="T8" fmla="*/ 69 w 246"/>
              <a:gd name="T9" fmla="*/ 54 h 94"/>
              <a:gd name="T10" fmla="*/ 84 w 246"/>
              <a:gd name="T11" fmla="*/ 59 h 94"/>
              <a:gd name="T12" fmla="*/ 99 w 246"/>
              <a:gd name="T13" fmla="*/ 65 h 94"/>
              <a:gd name="T14" fmla="*/ 113 w 246"/>
              <a:gd name="T15" fmla="*/ 72 h 94"/>
              <a:gd name="T16" fmla="*/ 124 w 246"/>
              <a:gd name="T17" fmla="*/ 66 h 94"/>
              <a:gd name="T18" fmla="*/ 136 w 246"/>
              <a:gd name="T19" fmla="*/ 48 h 94"/>
              <a:gd name="T20" fmla="*/ 150 w 246"/>
              <a:gd name="T21" fmla="*/ 35 h 94"/>
              <a:gd name="T22" fmla="*/ 166 w 246"/>
              <a:gd name="T23" fmla="*/ 24 h 94"/>
              <a:gd name="T24" fmla="*/ 183 w 246"/>
              <a:gd name="T25" fmla="*/ 16 h 94"/>
              <a:gd name="T26" fmla="*/ 201 w 246"/>
              <a:gd name="T27" fmla="*/ 9 h 94"/>
              <a:gd name="T28" fmla="*/ 219 w 246"/>
              <a:gd name="T29" fmla="*/ 5 h 94"/>
              <a:gd name="T30" fmla="*/ 237 w 246"/>
              <a:gd name="T31" fmla="*/ 1 h 94"/>
              <a:gd name="T32" fmla="*/ 237 w 246"/>
              <a:gd name="T33" fmla="*/ 3 h 94"/>
              <a:gd name="T34" fmla="*/ 222 w 246"/>
              <a:gd name="T35" fmla="*/ 11 h 94"/>
              <a:gd name="T36" fmla="*/ 207 w 246"/>
              <a:gd name="T37" fmla="*/ 19 h 94"/>
              <a:gd name="T38" fmla="*/ 191 w 246"/>
              <a:gd name="T39" fmla="*/ 28 h 94"/>
              <a:gd name="T40" fmla="*/ 177 w 246"/>
              <a:gd name="T41" fmla="*/ 39 h 94"/>
              <a:gd name="T42" fmla="*/ 163 w 246"/>
              <a:gd name="T43" fmla="*/ 51 h 94"/>
              <a:gd name="T44" fmla="*/ 152 w 246"/>
              <a:gd name="T45" fmla="*/ 64 h 94"/>
              <a:gd name="T46" fmla="*/ 142 w 246"/>
              <a:gd name="T47" fmla="*/ 79 h 94"/>
              <a:gd name="T48" fmla="*/ 135 w 246"/>
              <a:gd name="T49" fmla="*/ 90 h 94"/>
              <a:gd name="T50" fmla="*/ 130 w 246"/>
              <a:gd name="T51" fmla="*/ 93 h 94"/>
              <a:gd name="T52" fmla="*/ 123 w 246"/>
              <a:gd name="T53" fmla="*/ 90 h 94"/>
              <a:gd name="T54" fmla="*/ 116 w 246"/>
              <a:gd name="T55" fmla="*/ 87 h 94"/>
              <a:gd name="T56" fmla="*/ 107 w 246"/>
              <a:gd name="T57" fmla="*/ 84 h 94"/>
              <a:gd name="T58" fmla="*/ 93 w 246"/>
              <a:gd name="T59" fmla="*/ 78 h 94"/>
              <a:gd name="T60" fmla="*/ 79 w 246"/>
              <a:gd name="T61" fmla="*/ 71 h 94"/>
              <a:gd name="T62" fmla="*/ 63 w 246"/>
              <a:gd name="T63" fmla="*/ 64 h 94"/>
              <a:gd name="T64" fmla="*/ 47 w 246"/>
              <a:gd name="T65" fmla="*/ 58 h 94"/>
              <a:gd name="T66" fmla="*/ 31 w 246"/>
              <a:gd name="T67" fmla="*/ 54 h 94"/>
              <a:gd name="T68" fmla="*/ 17 w 246"/>
              <a:gd name="T69" fmla="*/ 52 h 94"/>
              <a:gd name="T70" fmla="*/ 5 w 246"/>
              <a:gd name="T71" fmla="*/ 5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
        <p:nvSpPr>
          <p:cNvPr id="4105" name="Freeform 1033"/>
          <p:cNvSpPr>
            <a:spLocks/>
          </p:cNvSpPr>
          <p:nvPr userDrawn="1"/>
        </p:nvSpPr>
        <p:spPr bwMode="auto">
          <a:xfrm>
            <a:off x="431800" y="863600"/>
            <a:ext cx="473075" cy="182563"/>
          </a:xfrm>
          <a:custGeom>
            <a:avLst/>
            <a:gdLst>
              <a:gd name="T0" fmla="*/ 8 w 295"/>
              <a:gd name="T1" fmla="*/ 62 h 112"/>
              <a:gd name="T2" fmla="*/ 26 w 295"/>
              <a:gd name="T3" fmla="*/ 57 h 112"/>
              <a:gd name="T4" fmla="*/ 45 w 295"/>
              <a:gd name="T5" fmla="*/ 57 h 112"/>
              <a:gd name="T6" fmla="*/ 63 w 295"/>
              <a:gd name="T7" fmla="*/ 59 h 112"/>
              <a:gd name="T8" fmla="*/ 82 w 295"/>
              <a:gd name="T9" fmla="*/ 64 h 112"/>
              <a:gd name="T10" fmla="*/ 100 w 295"/>
              <a:gd name="T11" fmla="*/ 70 h 112"/>
              <a:gd name="T12" fmla="*/ 118 w 295"/>
              <a:gd name="T13" fmla="*/ 77 h 112"/>
              <a:gd name="T14" fmla="*/ 135 w 295"/>
              <a:gd name="T15" fmla="*/ 85 h 112"/>
              <a:gd name="T16" fmla="*/ 148 w 295"/>
              <a:gd name="T17" fmla="*/ 78 h 112"/>
              <a:gd name="T18" fmla="*/ 163 w 295"/>
              <a:gd name="T19" fmla="*/ 57 h 112"/>
              <a:gd name="T20" fmla="*/ 180 w 295"/>
              <a:gd name="T21" fmla="*/ 41 h 112"/>
              <a:gd name="T22" fmla="*/ 199 w 295"/>
              <a:gd name="T23" fmla="*/ 28 h 112"/>
              <a:gd name="T24" fmla="*/ 219 w 295"/>
              <a:gd name="T25" fmla="*/ 19 h 112"/>
              <a:gd name="T26" fmla="*/ 241 w 295"/>
              <a:gd name="T27" fmla="*/ 10 h 112"/>
              <a:gd name="T28" fmla="*/ 262 w 295"/>
              <a:gd name="T29" fmla="*/ 5 h 112"/>
              <a:gd name="T30" fmla="*/ 284 w 295"/>
              <a:gd name="T31" fmla="*/ 1 h 112"/>
              <a:gd name="T32" fmla="*/ 284 w 295"/>
              <a:gd name="T33" fmla="*/ 3 h 112"/>
              <a:gd name="T34" fmla="*/ 266 w 295"/>
              <a:gd name="T35" fmla="*/ 13 h 112"/>
              <a:gd name="T36" fmla="*/ 248 w 295"/>
              <a:gd name="T37" fmla="*/ 22 h 112"/>
              <a:gd name="T38" fmla="*/ 229 w 295"/>
              <a:gd name="T39" fmla="*/ 33 h 112"/>
              <a:gd name="T40" fmla="*/ 212 w 295"/>
              <a:gd name="T41" fmla="*/ 46 h 112"/>
              <a:gd name="T42" fmla="*/ 195 w 295"/>
              <a:gd name="T43" fmla="*/ 60 h 112"/>
              <a:gd name="T44" fmla="*/ 182 w 295"/>
              <a:gd name="T45" fmla="*/ 76 h 112"/>
              <a:gd name="T46" fmla="*/ 170 w 295"/>
              <a:gd name="T47" fmla="*/ 94 h 112"/>
              <a:gd name="T48" fmla="*/ 162 w 295"/>
              <a:gd name="T49" fmla="*/ 107 h 112"/>
              <a:gd name="T50" fmla="*/ 156 w 295"/>
              <a:gd name="T51" fmla="*/ 111 h 112"/>
              <a:gd name="T52" fmla="*/ 147 w 295"/>
              <a:gd name="T53" fmla="*/ 107 h 112"/>
              <a:gd name="T54" fmla="*/ 139 w 295"/>
              <a:gd name="T55" fmla="*/ 103 h 112"/>
              <a:gd name="T56" fmla="*/ 128 w 295"/>
              <a:gd name="T57" fmla="*/ 100 h 112"/>
              <a:gd name="T58" fmla="*/ 111 w 295"/>
              <a:gd name="T59" fmla="*/ 93 h 112"/>
              <a:gd name="T60" fmla="*/ 94 w 295"/>
              <a:gd name="T61" fmla="*/ 84 h 112"/>
              <a:gd name="T62" fmla="*/ 75 w 295"/>
              <a:gd name="T63" fmla="*/ 76 h 112"/>
              <a:gd name="T64" fmla="*/ 56 w 295"/>
              <a:gd name="T65" fmla="*/ 69 h 112"/>
              <a:gd name="T66" fmla="*/ 37 w 295"/>
              <a:gd name="T67" fmla="*/ 64 h 112"/>
              <a:gd name="T68" fmla="*/ 20 w 295"/>
              <a:gd name="T69" fmla="*/ 62 h 112"/>
              <a:gd name="T70" fmla="*/ 6 w 295"/>
              <a:gd name="T71" fmla="*/ 6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zh-CN" altLang="en-US"/>
          </a:p>
        </p:txBody>
      </p:sp>
    </p:spTree>
  </p:cSld>
  <p:clrMap bg1="dk2" tx1="lt1" bg2="dk1" tx2="lt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ftr="0" dt="0"/>
  <p:txStyles>
    <p:titleStyle>
      <a:lvl1pPr algn="ctr" rtl="0" eaLnBrk="0" fontAlgn="base" hangingPunct="0">
        <a:spcBef>
          <a:spcPct val="0"/>
        </a:spcBef>
        <a:spcAft>
          <a:spcPct val="0"/>
        </a:spcAft>
        <a:defRPr sz="3600" b="1" kern="1200">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黑体" charset="0"/>
          <a:ea typeface="黑体" charset="0"/>
        </a:defRPr>
      </a:lvl2pPr>
      <a:lvl3pPr algn="ctr" rtl="0" eaLnBrk="0" fontAlgn="base" hangingPunct="0">
        <a:spcBef>
          <a:spcPct val="0"/>
        </a:spcBef>
        <a:spcAft>
          <a:spcPct val="0"/>
        </a:spcAft>
        <a:defRPr sz="3600" b="1">
          <a:solidFill>
            <a:schemeClr val="bg1"/>
          </a:solidFill>
          <a:latin typeface="黑体" charset="0"/>
          <a:ea typeface="黑体" charset="0"/>
        </a:defRPr>
      </a:lvl3pPr>
      <a:lvl4pPr algn="ctr" rtl="0" eaLnBrk="0" fontAlgn="base" hangingPunct="0">
        <a:spcBef>
          <a:spcPct val="0"/>
        </a:spcBef>
        <a:spcAft>
          <a:spcPct val="0"/>
        </a:spcAft>
        <a:defRPr sz="3600" b="1">
          <a:solidFill>
            <a:schemeClr val="bg1"/>
          </a:solidFill>
          <a:latin typeface="黑体" charset="0"/>
          <a:ea typeface="黑体" charset="0"/>
        </a:defRPr>
      </a:lvl4pPr>
      <a:lvl5pPr algn="ctr" rtl="0" eaLnBrk="0" fontAlgn="base" hangingPunct="0">
        <a:spcBef>
          <a:spcPct val="0"/>
        </a:spcBef>
        <a:spcAft>
          <a:spcPct val="0"/>
        </a:spcAft>
        <a:defRPr sz="3600" b="1">
          <a:solidFill>
            <a:schemeClr val="bg1"/>
          </a:solidFill>
          <a:latin typeface="黑体" charset="0"/>
          <a:ea typeface="黑体" charset="0"/>
        </a:defRPr>
      </a:lvl5pPr>
      <a:lvl6pPr marL="457200" algn="ctr" rtl="0" eaLnBrk="0" fontAlgn="base" hangingPunct="0">
        <a:spcBef>
          <a:spcPct val="0"/>
        </a:spcBef>
        <a:spcAft>
          <a:spcPct val="0"/>
        </a:spcAft>
        <a:defRPr sz="3600" b="1">
          <a:solidFill>
            <a:schemeClr val="bg1"/>
          </a:solidFill>
          <a:latin typeface="黑体" charset="0"/>
          <a:ea typeface="黑体" charset="0"/>
        </a:defRPr>
      </a:lvl6pPr>
      <a:lvl7pPr marL="914400" algn="ctr" rtl="0" eaLnBrk="0" fontAlgn="base" hangingPunct="0">
        <a:spcBef>
          <a:spcPct val="0"/>
        </a:spcBef>
        <a:spcAft>
          <a:spcPct val="0"/>
        </a:spcAft>
        <a:defRPr sz="3600" b="1">
          <a:solidFill>
            <a:schemeClr val="bg1"/>
          </a:solidFill>
          <a:latin typeface="黑体" charset="0"/>
          <a:ea typeface="黑体" charset="0"/>
        </a:defRPr>
      </a:lvl7pPr>
      <a:lvl8pPr marL="1371600" algn="ctr" rtl="0" eaLnBrk="0" fontAlgn="base" hangingPunct="0">
        <a:spcBef>
          <a:spcPct val="0"/>
        </a:spcBef>
        <a:spcAft>
          <a:spcPct val="0"/>
        </a:spcAft>
        <a:defRPr sz="3600" b="1">
          <a:solidFill>
            <a:schemeClr val="bg1"/>
          </a:solidFill>
          <a:latin typeface="黑体" charset="0"/>
          <a:ea typeface="黑体" charset="0"/>
        </a:defRPr>
      </a:lvl8pPr>
      <a:lvl9pPr marL="1828800" algn="ctr" rtl="0" eaLnBrk="0" fontAlgn="base" hangingPunct="0">
        <a:spcBef>
          <a:spcPct val="0"/>
        </a:spcBef>
        <a:spcAft>
          <a:spcPct val="0"/>
        </a:spcAft>
        <a:defRPr sz="3600" b="1">
          <a:solidFill>
            <a:schemeClr val="bg1"/>
          </a:solidFill>
          <a:latin typeface="黑体" charset="0"/>
          <a:ea typeface="黑体" charset="0"/>
        </a:defRPr>
      </a:lvl9pPr>
    </p:titleStyle>
    <p:bodyStyle>
      <a:lvl1pPr marL="342900" indent="-342900" algn="l" rtl="0" eaLnBrk="0" fontAlgn="base" hangingPunct="0">
        <a:lnSpc>
          <a:spcPct val="120000"/>
        </a:lnSpc>
        <a:spcBef>
          <a:spcPct val="0"/>
        </a:spcBef>
        <a:spcAft>
          <a:spcPct val="0"/>
        </a:spcAft>
        <a:buClr>
          <a:schemeClr val="accent2"/>
        </a:buClr>
        <a:buSzPct val="75000"/>
        <a:buFont typeface="Monotype Sorts" charset="2"/>
        <a:buChar char="u"/>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tx1"/>
        </a:buClr>
        <a:buChar char="–"/>
        <a:defRPr sz="28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Monotype Sorts" charset="2"/>
        <a:buChar char="u"/>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https://blog.csdn.net/m0_74436895/article/details/14084057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zh.wikipedia.org/wiki/JDK"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ctrTitle" sz="quarter"/>
          </p:nvPr>
        </p:nvSpPr>
        <p:spPr>
          <a:xfrm>
            <a:off x="685800" y="1772816"/>
            <a:ext cx="7772400" cy="782638"/>
          </a:xfrm>
        </p:spPr>
        <p:txBody>
          <a:bodyPr/>
          <a:lstStyle/>
          <a:p>
            <a:pPr>
              <a:defRPr/>
            </a:pPr>
            <a:br>
              <a:rPr lang="en-US" altLang="zh-CN" sz="4400" dirty="0">
                <a:latin typeface="黑体" panose="02010609060101010101" pitchFamily="49" charset="-122"/>
                <a:ea typeface="黑体" panose="02010609060101010101" pitchFamily="49" charset="-122"/>
              </a:rPr>
            </a:br>
            <a:br>
              <a:rPr lang="en-US" altLang="zh-CN" sz="4400" dirty="0">
                <a:latin typeface="黑体" panose="02010609060101010101" pitchFamily="49" charset="-122"/>
                <a:ea typeface="黑体" panose="02010609060101010101" pitchFamily="49" charset="-122"/>
              </a:rPr>
            </a:br>
            <a:r>
              <a:rPr lang="zh-CN" altLang="en-US" sz="4800" dirty="0">
                <a:latin typeface="黑体" panose="02010609060101010101" pitchFamily="49" charset="-122"/>
                <a:ea typeface="黑体" panose="02010609060101010101" pitchFamily="49" charset="-122"/>
              </a:rPr>
              <a:t>第六章</a:t>
            </a:r>
            <a:r>
              <a:rPr lang="en-US" altLang="zh-CN" sz="4800" dirty="0">
                <a:latin typeface="黑体" panose="02010609060101010101" pitchFamily="49" charset="-122"/>
                <a:ea typeface="黑体" panose="02010609060101010101" pitchFamily="49" charset="-122"/>
              </a:rPr>
              <a:t> Web</a:t>
            </a:r>
            <a:r>
              <a:rPr lang="zh-CN" altLang="en-US" sz="4800" dirty="0">
                <a:latin typeface="黑体" panose="02010609060101010101" pitchFamily="49" charset="-122"/>
                <a:ea typeface="黑体" panose="02010609060101010101" pitchFamily="49" charset="-122"/>
              </a:rPr>
              <a:t>容器</a:t>
            </a:r>
          </a:p>
        </p:txBody>
      </p:sp>
      <p:sp>
        <p:nvSpPr>
          <p:cNvPr id="204803" name="Rectangle 3"/>
          <p:cNvSpPr>
            <a:spLocks noGrp="1" noChangeArrowheads="1"/>
          </p:cNvSpPr>
          <p:nvPr>
            <p:ph type="subTitle" sz="quarter" idx="1"/>
          </p:nvPr>
        </p:nvSpPr>
        <p:spPr>
          <a:xfrm>
            <a:off x="575469" y="3789363"/>
            <a:ext cx="7993062" cy="2160587"/>
          </a:xfrm>
        </p:spPr>
        <p:txBody>
          <a:bodyPr/>
          <a:lstStyle/>
          <a:p>
            <a:pPr marL="0" indent="0" algn="ctr" rtl="0" eaLnBrk="0" fontAlgn="base" hangingPunct="0">
              <a:lnSpc>
                <a:spcPct val="120000"/>
              </a:lnSpc>
              <a:spcBef>
                <a:spcPts val="1200"/>
              </a:spcBef>
              <a:spcAft>
                <a:spcPts val="0"/>
              </a:spcAft>
            </a:pPr>
            <a:r>
              <a:rPr lang="zh-CN" altLang="en-US" sz="2400" b="1" kern="1200" dirty="0">
                <a:solidFill>
                  <a:srgbClr val="000000"/>
                </a:solidFill>
                <a:effectLst/>
                <a:latin typeface="Comic Sans MS" panose="030F0702030302020204" pitchFamily="66" charset="0"/>
                <a:ea typeface="+mn-ea"/>
                <a:cs typeface="+mn-cs"/>
              </a:rPr>
              <a:t>李会格</a:t>
            </a:r>
            <a:r>
              <a:rPr lang="zh-CN" altLang="zh-CN" sz="2400" b="1" kern="1200" dirty="0">
                <a:solidFill>
                  <a:srgbClr val="000000"/>
                </a:solidFill>
                <a:effectLst/>
                <a:latin typeface="Comic Sans MS" panose="030F0702030302020204" pitchFamily="66" charset="0"/>
                <a:ea typeface="Comic Sans MS" panose="030F0702030302020204" pitchFamily="66" charset="0"/>
                <a:cs typeface="+mn-cs"/>
              </a:rPr>
              <a:t> </a:t>
            </a:r>
            <a:r>
              <a:rPr lang="zh-CN" altLang="zh-CN" sz="1800" b="1" kern="1200" dirty="0">
                <a:solidFill>
                  <a:srgbClr val="000000"/>
                </a:solidFill>
                <a:effectLst/>
                <a:latin typeface="Comic Sans MS" panose="030F0702030302020204" pitchFamily="66" charset="0"/>
                <a:ea typeface="Comic Sans MS" panose="030F0702030302020204" pitchFamily="66" charset="0"/>
                <a:cs typeface="+mn-cs"/>
              </a:rPr>
              <a:t> </a:t>
            </a:r>
            <a:r>
              <a:rPr lang="zh-CN" altLang="en-US" sz="1800" b="1" kern="1200" dirty="0">
                <a:solidFill>
                  <a:srgbClr val="000000"/>
                </a:solidFill>
                <a:effectLst/>
                <a:latin typeface="Comic Sans MS" panose="030F0702030302020204" pitchFamily="66" charset="0"/>
                <a:ea typeface="Comic Sans MS" panose="030F0702030302020204" pitchFamily="66" charset="0"/>
                <a:cs typeface="+mn-cs"/>
              </a:rPr>
              <a:t>讲师</a:t>
            </a:r>
            <a:endParaRPr lang="en-US" altLang="zh-CN" sz="1800" b="1" kern="1200" dirty="0">
              <a:solidFill>
                <a:srgbClr val="000000"/>
              </a:solidFill>
              <a:effectLst/>
              <a:latin typeface="Comic Sans MS" panose="030F0702030302020204" pitchFamily="66" charset="0"/>
              <a:ea typeface="Comic Sans MS" panose="030F0702030302020204" pitchFamily="66" charset="0"/>
              <a:cs typeface="+mn-cs"/>
            </a:endParaRPr>
          </a:p>
          <a:p>
            <a:pPr marL="0" indent="0" algn="ctr" rtl="0" eaLnBrk="0" fontAlgn="base" hangingPunct="0">
              <a:lnSpc>
                <a:spcPct val="120000"/>
              </a:lnSpc>
              <a:spcBef>
                <a:spcPts val="1080"/>
              </a:spcBef>
              <a:spcAft>
                <a:spcPts val="0"/>
              </a:spcAft>
            </a:pPr>
            <a:r>
              <a:rPr lang="en-US" altLang="zh-CN" sz="1800" b="1" kern="1200" dirty="0">
                <a:solidFill>
                  <a:srgbClr val="000000"/>
                </a:solidFill>
                <a:effectLst/>
                <a:latin typeface="Comic Sans MS" panose="030F0702030302020204" pitchFamily="66" charset="0"/>
                <a:ea typeface="+mn-ea"/>
                <a:cs typeface="+mn-cs"/>
              </a:rPr>
              <a:t>E-mail: 1034434100@qq.com</a:t>
            </a:r>
            <a:endParaRPr lang="zh-CN" altLang="zh-CN" dirty="0">
              <a:effectLst/>
            </a:endParaRPr>
          </a:p>
          <a:p>
            <a:pPr>
              <a:defRPr/>
            </a:pPr>
            <a:endParaRPr lang="zh-CN" altLang="en-US" dirty="0">
              <a:latin typeface="楷体_GB2312" charset="0"/>
              <a:ea typeface="楷体_GB2312" charset="0"/>
            </a:endParaRPr>
          </a:p>
        </p:txBody>
      </p:sp>
      <p:sp>
        <p:nvSpPr>
          <p:cNvPr id="4" name="Rectangle 7"/>
          <p:cNvSpPr>
            <a:spLocks noGrp="1" noChangeArrowheads="1"/>
          </p:cNvSpPr>
          <p:nvPr>
            <p:ph type="sldNum" sz="quarter" idx="10"/>
          </p:nvPr>
        </p:nvSpPr>
        <p:spPr/>
        <p:txBody>
          <a:bodyPr/>
          <a:lstStyle/>
          <a:p>
            <a:pPr>
              <a:defRPr/>
            </a:pPr>
            <a:fld id="{556BBC14-4057-FA49-ACE5-C56CFB44BC29}" type="slidenum">
              <a:rPr lang="zh-CN" altLang="en-GB"/>
              <a:pPr>
                <a:defRPr/>
              </a:pPr>
              <a:t>1</a:t>
            </a:fld>
            <a:endParaRPr lang="en-GB" altLang="zh-CN"/>
          </a:p>
        </p:txBody>
      </p:sp>
      <p:sp>
        <p:nvSpPr>
          <p:cNvPr id="6" name="文本框 5">
            <a:extLst>
              <a:ext uri="{FF2B5EF4-FFF2-40B4-BE49-F238E27FC236}">
                <a16:creationId xmlns:a16="http://schemas.microsoft.com/office/drawing/2014/main" id="{3870BDC1-57DB-4FFD-9B39-3B5179446711}"/>
              </a:ext>
            </a:extLst>
          </p:cNvPr>
          <p:cNvSpPr txBox="1"/>
          <p:nvPr/>
        </p:nvSpPr>
        <p:spPr>
          <a:xfrm>
            <a:off x="2286000" y="332656"/>
            <a:ext cx="4572000" cy="738664"/>
          </a:xfrm>
          <a:prstGeom prst="rect">
            <a:avLst/>
          </a:prstGeom>
          <a:noFill/>
        </p:spPr>
        <p:txBody>
          <a:bodyPr wrap="square">
            <a:spAutoFit/>
          </a:bodyPr>
          <a:lstStyle/>
          <a:p>
            <a:pPr algn="ctr"/>
            <a:r>
              <a:rPr lang="zh-CN" altLang="en-US" sz="1800" b="0" dirty="0">
                <a:solidFill>
                  <a:schemeClr val="bg2"/>
                </a:solidFill>
              </a:rPr>
              <a:t>中间件技术基础与</a:t>
            </a:r>
            <a:r>
              <a:rPr lang="en-US" altLang="zh-CN" sz="1800" b="0" dirty="0">
                <a:solidFill>
                  <a:schemeClr val="bg2"/>
                </a:solidFill>
              </a:rPr>
              <a:t>Java</a:t>
            </a:r>
            <a:r>
              <a:rPr lang="zh-CN" altLang="en-US" sz="1800" b="0" dirty="0">
                <a:solidFill>
                  <a:schemeClr val="bg2"/>
                </a:solidFill>
              </a:rPr>
              <a:t>实践</a:t>
            </a:r>
            <a:br>
              <a:rPr lang="zh-CN" altLang="en-US" sz="2000" dirty="0">
                <a:solidFill>
                  <a:schemeClr val="bg2"/>
                </a:solidFill>
              </a:rPr>
            </a:br>
            <a:r>
              <a:rPr lang="zh-CN" altLang="en-US" sz="2000" dirty="0">
                <a:solidFill>
                  <a:schemeClr val="bg2"/>
                </a:solidFill>
              </a:rPr>
              <a:t> </a:t>
            </a:r>
            <a:r>
              <a:rPr lang="en-US" altLang="zh-CN" b="0" dirty="0">
                <a:solidFill>
                  <a:schemeClr val="bg2"/>
                </a:solidFill>
                <a:latin typeface="Arial Black" charset="0"/>
                <a:ea typeface="PMingLiU" charset="0"/>
              </a:rPr>
              <a:t>Middleware Technology</a:t>
            </a:r>
            <a:endParaRPr lang="zh-CN" altLang="en-US"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服务器工作过程</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10</a:t>
            </a:fld>
            <a:endParaRPr lang="en-GB" altLang="zh-CN" dirty="0"/>
          </a:p>
        </p:txBody>
      </p:sp>
      <p:pic>
        <p:nvPicPr>
          <p:cNvPr id="7" name="内容占位符 6">
            <a:extLst>
              <a:ext uri="{FF2B5EF4-FFF2-40B4-BE49-F238E27FC236}">
                <a16:creationId xmlns:a16="http://schemas.microsoft.com/office/drawing/2014/main" id="{9CBCC699-BA63-4D9B-93F5-9A0FC5383719}"/>
              </a:ext>
            </a:extLst>
          </p:cNvPr>
          <p:cNvPicPr>
            <a:picLocks noGrp="1" noChangeAspect="1"/>
          </p:cNvPicPr>
          <p:nvPr>
            <p:ph idx="1"/>
          </p:nvPr>
        </p:nvPicPr>
        <p:blipFill>
          <a:blip r:embed="rId2"/>
          <a:stretch>
            <a:fillRect/>
          </a:stretch>
        </p:blipFill>
        <p:spPr>
          <a:xfrm>
            <a:off x="1259632" y="1070167"/>
            <a:ext cx="7128792" cy="2737827"/>
          </a:xfrm>
          <a:prstGeom prst="rect">
            <a:avLst/>
          </a:prstGeom>
        </p:spPr>
      </p:pic>
      <p:sp>
        <p:nvSpPr>
          <p:cNvPr id="3" name="矩形 2">
            <a:extLst>
              <a:ext uri="{FF2B5EF4-FFF2-40B4-BE49-F238E27FC236}">
                <a16:creationId xmlns:a16="http://schemas.microsoft.com/office/drawing/2014/main" id="{31A7B114-1855-45F6-82A7-4495318628D9}"/>
              </a:ext>
            </a:extLst>
          </p:cNvPr>
          <p:cNvSpPr/>
          <p:nvPr/>
        </p:nvSpPr>
        <p:spPr>
          <a:xfrm>
            <a:off x="810741" y="3899205"/>
            <a:ext cx="8332034" cy="2272995"/>
          </a:xfrm>
          <a:prstGeom prst="rect">
            <a:avLst/>
          </a:prstGeom>
        </p:spPr>
        <p:txBody>
          <a:bodyPr wrap="square">
            <a:spAutoFit/>
          </a:bodyPr>
          <a:lstStyle/>
          <a:p>
            <a:pPr marL="342900" indent="-342900">
              <a:lnSpc>
                <a:spcPct val="120000"/>
              </a:lnSpc>
              <a:buClr>
                <a:schemeClr val="accent6"/>
              </a:buClr>
              <a:buFont typeface="Arial" panose="020B0604020202020204" pitchFamily="34" charset="0"/>
              <a:buChar char="•"/>
            </a:pPr>
            <a:r>
              <a:rPr lang="zh-CN" altLang="en-US" sz="2000" dirty="0">
                <a:solidFill>
                  <a:srgbClr val="FF0000"/>
                </a:solidFill>
              </a:rPr>
              <a:t>请求过程</a:t>
            </a:r>
            <a:r>
              <a:rPr lang="zh-CN" altLang="en-US" sz="2000" dirty="0">
                <a:solidFill>
                  <a:srgbClr val="000000"/>
                </a:solidFill>
              </a:rPr>
              <a:t>是</a:t>
            </a:r>
            <a:r>
              <a:rPr lang="en-US" altLang="zh-CN" sz="2000" dirty="0">
                <a:solidFill>
                  <a:srgbClr val="000000"/>
                </a:solidFill>
              </a:rPr>
              <a:t>Web</a:t>
            </a:r>
            <a:r>
              <a:rPr lang="zh-CN" altLang="en-US" sz="2000" dirty="0">
                <a:solidFill>
                  <a:srgbClr val="000000"/>
                </a:solidFill>
              </a:rPr>
              <a:t>浏览器</a:t>
            </a:r>
            <a:r>
              <a:rPr lang="zh-CN" altLang="en-US" sz="2000" u="sng" dirty="0">
                <a:solidFill>
                  <a:schemeClr val="bg1"/>
                </a:solidFill>
              </a:rPr>
              <a:t>运用</a:t>
            </a:r>
            <a:r>
              <a:rPr lang="en-US" altLang="zh-CN" sz="2000" u="sng" dirty="0">
                <a:solidFill>
                  <a:schemeClr val="bg1"/>
                </a:solidFill>
              </a:rPr>
              <a:t>socket</a:t>
            </a:r>
            <a:r>
              <a:rPr lang="zh-CN" altLang="en-US" sz="2000" dirty="0">
                <a:solidFill>
                  <a:srgbClr val="000000"/>
                </a:solidFill>
              </a:rPr>
              <a:t>这个文件向其服务器</a:t>
            </a:r>
            <a:r>
              <a:rPr lang="zh-CN" altLang="en-US" sz="2000" u="sng" dirty="0">
                <a:solidFill>
                  <a:schemeClr val="bg1"/>
                </a:solidFill>
              </a:rPr>
              <a:t>提出各种请求</a:t>
            </a:r>
            <a:r>
              <a:rPr lang="zh-CN" altLang="en-US" sz="2000" dirty="0">
                <a:solidFill>
                  <a:srgbClr val="000000"/>
                </a:solidFill>
              </a:rPr>
              <a:t>。</a:t>
            </a:r>
            <a:endParaRPr lang="en-US" altLang="zh-CN" sz="2000" dirty="0">
              <a:solidFill>
                <a:srgbClr val="000000"/>
              </a:solidFill>
            </a:endParaRPr>
          </a:p>
          <a:p>
            <a:pPr marL="342900" indent="-342900">
              <a:lnSpc>
                <a:spcPct val="120000"/>
              </a:lnSpc>
              <a:buClr>
                <a:schemeClr val="accent6"/>
              </a:buClr>
              <a:buFont typeface="Arial" panose="020B0604020202020204" pitchFamily="34" charset="0"/>
              <a:buChar char="•"/>
            </a:pPr>
            <a:r>
              <a:rPr lang="zh-CN" altLang="en-US" sz="2000" dirty="0">
                <a:solidFill>
                  <a:srgbClr val="FF0000"/>
                </a:solidFill>
              </a:rPr>
              <a:t>应答过程</a:t>
            </a:r>
            <a:r>
              <a:rPr lang="zh-CN" altLang="en-US" sz="2000" dirty="0">
                <a:solidFill>
                  <a:srgbClr val="000000"/>
                </a:solidFill>
              </a:rPr>
              <a:t>是</a:t>
            </a:r>
            <a:r>
              <a:rPr lang="en-US" altLang="zh-CN" sz="2000" dirty="0">
                <a:solidFill>
                  <a:srgbClr val="000000"/>
                </a:solidFill>
              </a:rPr>
              <a:t>HTTP</a:t>
            </a:r>
            <a:r>
              <a:rPr lang="zh-CN" altLang="en-US" sz="2000" dirty="0">
                <a:solidFill>
                  <a:srgbClr val="000000"/>
                </a:solidFill>
              </a:rPr>
              <a:t>协议把在请求过程中所提出来的请求传输到</a:t>
            </a:r>
            <a:r>
              <a:rPr lang="en-US" altLang="zh-CN" sz="2000" dirty="0">
                <a:solidFill>
                  <a:srgbClr val="000000"/>
                </a:solidFill>
              </a:rPr>
              <a:t>Web</a:t>
            </a:r>
            <a:r>
              <a:rPr lang="zh-CN" altLang="en-US" sz="2000" dirty="0">
                <a:solidFill>
                  <a:srgbClr val="000000"/>
                </a:solidFill>
              </a:rPr>
              <a:t>服务器，进而</a:t>
            </a:r>
            <a:r>
              <a:rPr lang="zh-CN" altLang="en-US" sz="2000" u="sng" dirty="0">
                <a:solidFill>
                  <a:schemeClr val="bg1"/>
                </a:solidFill>
              </a:rPr>
              <a:t>实施任务处理</a:t>
            </a:r>
            <a:r>
              <a:rPr lang="zh-CN" altLang="en-US" sz="2000" dirty="0">
                <a:solidFill>
                  <a:srgbClr val="000000"/>
                </a:solidFill>
              </a:rPr>
              <a:t>；然后运用</a:t>
            </a:r>
            <a:r>
              <a:rPr lang="en-US" altLang="zh-CN" sz="2000" dirty="0">
                <a:solidFill>
                  <a:srgbClr val="000000"/>
                </a:solidFill>
              </a:rPr>
              <a:t>HTTP</a:t>
            </a:r>
            <a:r>
              <a:rPr lang="zh-CN" altLang="en-US" sz="2000" dirty="0">
                <a:solidFill>
                  <a:srgbClr val="000000"/>
                </a:solidFill>
              </a:rPr>
              <a:t>协议把任务处理的</a:t>
            </a:r>
            <a:r>
              <a:rPr lang="zh-CN" altLang="en-US" sz="2000" u="sng" dirty="0">
                <a:solidFill>
                  <a:schemeClr val="bg1"/>
                </a:solidFill>
              </a:rPr>
              <a:t>结果传输</a:t>
            </a:r>
            <a:r>
              <a:rPr lang="zh-CN" altLang="en-US" sz="2000" dirty="0">
                <a:solidFill>
                  <a:srgbClr val="000000"/>
                </a:solidFill>
              </a:rPr>
              <a:t>到</a:t>
            </a:r>
            <a:r>
              <a:rPr lang="en-US" altLang="zh-CN" sz="2000" dirty="0">
                <a:solidFill>
                  <a:srgbClr val="000000"/>
                </a:solidFill>
              </a:rPr>
              <a:t>Web</a:t>
            </a:r>
            <a:r>
              <a:rPr lang="zh-CN" altLang="en-US" sz="2000" dirty="0">
                <a:solidFill>
                  <a:srgbClr val="000000"/>
                </a:solidFill>
              </a:rPr>
              <a:t>浏览器，同时在</a:t>
            </a:r>
            <a:r>
              <a:rPr lang="en-US" altLang="zh-CN" sz="2000" dirty="0">
                <a:solidFill>
                  <a:srgbClr val="000000"/>
                </a:solidFill>
              </a:rPr>
              <a:t>Web</a:t>
            </a:r>
            <a:r>
              <a:rPr lang="zh-CN" altLang="en-US" sz="2000" dirty="0">
                <a:solidFill>
                  <a:srgbClr val="000000"/>
                </a:solidFill>
              </a:rPr>
              <a:t>的浏览器上面</a:t>
            </a:r>
            <a:r>
              <a:rPr lang="zh-CN" altLang="en-US" sz="2000" u="sng" dirty="0">
                <a:solidFill>
                  <a:schemeClr val="bg1"/>
                </a:solidFill>
              </a:rPr>
              <a:t>展示</a:t>
            </a:r>
            <a:r>
              <a:rPr lang="zh-CN" altLang="en-US" sz="2000" dirty="0">
                <a:solidFill>
                  <a:srgbClr val="000000"/>
                </a:solidFill>
              </a:rPr>
              <a:t>上述所</a:t>
            </a:r>
            <a:r>
              <a:rPr lang="zh-CN" altLang="en-US" sz="2000" u="sng" dirty="0">
                <a:solidFill>
                  <a:schemeClr val="bg1"/>
                </a:solidFill>
              </a:rPr>
              <a:t>请求的界面</a:t>
            </a:r>
            <a:r>
              <a:rPr lang="zh-CN" altLang="en-US" sz="2000" dirty="0">
                <a:solidFill>
                  <a:srgbClr val="000000"/>
                </a:solidFill>
              </a:rPr>
              <a:t>。</a:t>
            </a:r>
            <a:endParaRPr lang="en-US" altLang="zh-CN" sz="2000" dirty="0">
              <a:solidFill>
                <a:srgbClr val="000000"/>
              </a:solidFill>
            </a:endParaRPr>
          </a:p>
          <a:p>
            <a:pPr marL="342900" indent="-342900">
              <a:lnSpc>
                <a:spcPct val="120000"/>
              </a:lnSpc>
              <a:buClr>
                <a:schemeClr val="accent6"/>
              </a:buClr>
              <a:buFont typeface="Arial" panose="020B0604020202020204" pitchFamily="34" charset="0"/>
              <a:buChar char="•"/>
            </a:pPr>
            <a:r>
              <a:rPr lang="zh-CN" altLang="en-US" sz="2000" dirty="0">
                <a:solidFill>
                  <a:srgbClr val="FF0000"/>
                </a:solidFill>
              </a:rPr>
              <a:t>关闭连接</a:t>
            </a:r>
            <a:r>
              <a:rPr lang="zh-CN" altLang="en-US" sz="2000" dirty="0">
                <a:solidFill>
                  <a:srgbClr val="000000"/>
                </a:solidFill>
              </a:rPr>
              <a:t>是当应答过程完成以后，</a:t>
            </a:r>
            <a:r>
              <a:rPr lang="en-US" altLang="zh-CN" sz="2000" dirty="0">
                <a:solidFill>
                  <a:srgbClr val="000000"/>
                </a:solidFill>
              </a:rPr>
              <a:t>Web</a:t>
            </a:r>
            <a:r>
              <a:rPr lang="zh-CN" altLang="en-US" sz="2000" dirty="0">
                <a:solidFill>
                  <a:srgbClr val="000000"/>
                </a:solidFill>
              </a:rPr>
              <a:t>服务器和其浏览器之间断开连接的过程。</a:t>
            </a:r>
          </a:p>
        </p:txBody>
      </p:sp>
    </p:spTree>
    <p:extLst>
      <p:ext uri="{BB962C8B-B14F-4D97-AF65-F5344CB8AC3E}">
        <p14:creationId xmlns:p14="http://schemas.microsoft.com/office/powerpoint/2010/main" val="57610063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:XML</a:t>
            </a:r>
            <a:r>
              <a:rPr lang="zh-CN" altLang="en-US" dirty="0"/>
              <a:t>配置</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27584" y="1124744"/>
            <a:ext cx="8245424" cy="1296144"/>
          </a:xfrm>
        </p:spPr>
        <p:txBody>
          <a:bodyPr/>
          <a:lstStyle/>
          <a:p>
            <a:pPr>
              <a:buFont typeface="Wingdings" panose="05000000000000000000" pitchFamily="2" charset="2"/>
              <a:buChar char="Ø"/>
            </a:pPr>
            <a:r>
              <a:rPr lang="zh-CN" altLang="en-US" sz="2000" dirty="0"/>
              <a:t>编写 </a:t>
            </a:r>
            <a:r>
              <a:rPr lang="en-US" altLang="zh-CN" sz="2000" dirty="0"/>
              <a:t>Java </a:t>
            </a:r>
            <a:r>
              <a:rPr lang="zh-CN" altLang="en-US" sz="2000" dirty="0"/>
              <a:t>的配置类并将其注册到 </a:t>
            </a:r>
            <a:r>
              <a:rPr lang="en-US" altLang="zh-CN" sz="2000" dirty="0"/>
              <a:t>Spring </a:t>
            </a:r>
            <a:r>
              <a:rPr lang="zh-CN" altLang="en-US" sz="2000" dirty="0"/>
              <a:t>上下文非常简单。当然，也可以通过</a:t>
            </a:r>
            <a:r>
              <a:rPr lang="en-US" altLang="zh-CN" sz="2000" dirty="0"/>
              <a:t>xml</a:t>
            </a:r>
            <a:r>
              <a:rPr lang="zh-CN" altLang="en-US" sz="2000" dirty="0"/>
              <a:t>文件进行同样的配置。</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100</a:t>
            </a:fld>
            <a:endParaRPr lang="en-GB" altLang="zh-CN" dirty="0"/>
          </a:p>
        </p:txBody>
      </p:sp>
      <p:sp>
        <p:nvSpPr>
          <p:cNvPr id="7" name="矩形 6">
            <a:extLst>
              <a:ext uri="{FF2B5EF4-FFF2-40B4-BE49-F238E27FC236}">
                <a16:creationId xmlns:a16="http://schemas.microsoft.com/office/drawing/2014/main" id="{2D84FC52-6712-4D8F-A0FC-2F90CF993496}"/>
              </a:ext>
            </a:extLst>
          </p:cNvPr>
          <p:cNvSpPr/>
          <p:nvPr/>
        </p:nvSpPr>
        <p:spPr>
          <a:xfrm>
            <a:off x="1043608" y="1988840"/>
            <a:ext cx="8100392" cy="2554545"/>
          </a:xfrm>
          <a:prstGeom prst="rect">
            <a:avLst/>
          </a:prstGeom>
          <a:ln>
            <a:solidFill>
              <a:srgbClr val="000000"/>
            </a:solidFill>
          </a:ln>
        </p:spPr>
        <p:txBody>
          <a:bodyPr wrap="square">
            <a:spAutoFit/>
          </a:bodyPr>
          <a:lstStyle/>
          <a:p>
            <a:r>
              <a:rPr lang="en-US" altLang="zh-CN" sz="1600" dirty="0">
                <a:solidFill>
                  <a:srgbClr val="800000"/>
                </a:solidFill>
                <a:latin typeface="Consolas" panose="020B0609020204030204" pitchFamily="49" charset="0"/>
              </a:rPr>
              <a:t>&lt;?xml</a:t>
            </a:r>
            <a:r>
              <a:rPr lang="en-US" altLang="zh-CN" sz="1600" dirty="0">
                <a:solidFill>
                  <a:srgbClr val="FF0000"/>
                </a:solidFill>
                <a:latin typeface="Consolas" panose="020B0609020204030204" pitchFamily="49" charset="0"/>
              </a:rPr>
              <a:t> version</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"1.0"</a:t>
            </a:r>
            <a:r>
              <a:rPr lang="en-US" altLang="zh-CN" sz="1600" dirty="0">
                <a:solidFill>
                  <a:srgbClr val="FF0000"/>
                </a:solidFill>
                <a:latin typeface="Consolas" panose="020B0609020204030204" pitchFamily="49" charset="0"/>
              </a:rPr>
              <a:t> encoding</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"UTF-8"</a:t>
            </a:r>
            <a:r>
              <a:rPr lang="en-US" altLang="zh-CN" sz="1600" dirty="0">
                <a:solidFill>
                  <a:srgbClr val="800000"/>
                </a:solidFill>
                <a:latin typeface="Consolas" panose="020B0609020204030204" pitchFamily="49" charset="0"/>
              </a:rPr>
              <a:t>?&gt;</a:t>
            </a:r>
            <a:endParaRPr lang="en-US" altLang="zh-CN" sz="1600" dirty="0">
              <a:solidFill>
                <a:srgbClr val="000000"/>
              </a:solidFill>
              <a:latin typeface="Consolas" panose="020B0609020204030204" pitchFamily="49" charset="0"/>
            </a:endParaRPr>
          </a:p>
          <a:p>
            <a:r>
              <a:rPr lang="en-US" altLang="zh-CN" sz="1600" dirty="0">
                <a:solidFill>
                  <a:srgbClr val="800000"/>
                </a:solidFill>
                <a:latin typeface="Consolas" panose="020B0609020204030204" pitchFamily="49" charset="0"/>
              </a:rPr>
              <a:t>&lt;beans</a:t>
            </a:r>
            <a:r>
              <a:rPr lang="en-US" altLang="zh-CN" sz="1600" dirty="0">
                <a:solidFill>
                  <a:srgbClr val="000000"/>
                </a:solidFill>
                <a:latin typeface="Consolas" panose="020B0609020204030204" pitchFamily="49" charset="0"/>
              </a:rPr>
              <a:t> </a:t>
            </a:r>
            <a:r>
              <a:rPr lang="en-US" altLang="zh-CN" sz="1600" dirty="0" err="1">
                <a:solidFill>
                  <a:srgbClr val="FF0000"/>
                </a:solidFill>
                <a:latin typeface="Consolas" panose="020B0609020204030204" pitchFamily="49" charset="0"/>
              </a:rPr>
              <a:t>xmlns</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"http://www.springframework.org/schema/beans"</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FF0000"/>
                </a:solidFill>
                <a:latin typeface="Consolas" panose="020B0609020204030204" pitchFamily="49" charset="0"/>
              </a:rPr>
              <a:t>xmlns:xsi</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"http://www.w3.org/2001/XMLSchema-instance"</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FF0000"/>
                </a:solidFill>
                <a:latin typeface="Consolas" panose="020B0609020204030204" pitchFamily="49" charset="0"/>
              </a:rPr>
              <a:t>xsi:schemaLocation</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"http://www.springframework.org/schema/beans</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        http://www.springframework.org/schema/beans/spring-beans.xsd"</a:t>
            </a:r>
            <a:r>
              <a:rPr lang="en-US" altLang="zh-CN" sz="1600" dirty="0">
                <a:solidFill>
                  <a:srgbClr val="800000"/>
                </a:solidFill>
                <a:latin typeface="Consolas" panose="020B0609020204030204" pitchFamily="49" charset="0"/>
              </a:rPr>
              <a:t>&gt;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800000"/>
                </a:solidFill>
                <a:latin typeface="Consolas" panose="020B0609020204030204" pitchFamily="49" charset="0"/>
              </a:rPr>
              <a:t>&lt;bean</a:t>
            </a:r>
            <a:r>
              <a:rPr lang="en-US" altLang="zh-CN" sz="160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id</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class</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a:t>
            </a:r>
            <a:r>
              <a:rPr lang="en-US" altLang="zh-CN" sz="1600" dirty="0" err="1">
                <a:solidFill>
                  <a:srgbClr val="0000FF"/>
                </a:solidFill>
                <a:latin typeface="Consolas" panose="020B0609020204030204" pitchFamily="49" charset="0"/>
              </a:rPr>
              <a:t>xmu.edu.cn.Teacher</a:t>
            </a:r>
            <a:r>
              <a:rPr lang="en-US" altLang="zh-CN" sz="1600" dirty="0">
                <a:solidFill>
                  <a:srgbClr val="0000FF"/>
                </a:solidFill>
                <a:latin typeface="Consolas" panose="020B0609020204030204" pitchFamily="49" charset="0"/>
              </a:rPr>
              <a:t>"</a:t>
            </a:r>
            <a:r>
              <a:rPr lang="en-US" altLang="zh-CN" sz="1600" dirty="0">
                <a:solidFill>
                  <a:srgbClr val="800000"/>
                </a:solidFill>
                <a:latin typeface="Consolas" panose="020B0609020204030204" pitchFamily="49" charset="0"/>
              </a:rPr>
              <a:t>/&gt;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800000"/>
                </a:solidFill>
                <a:latin typeface="Consolas" panose="020B0609020204030204" pitchFamily="49" charset="0"/>
              </a:rPr>
              <a:t>&lt;bean</a:t>
            </a:r>
            <a:r>
              <a:rPr lang="en-US" altLang="zh-CN" sz="160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id</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"student"</a:t>
            </a:r>
            <a:r>
              <a:rPr lang="en-US" altLang="zh-CN" sz="160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class</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a:t>
            </a:r>
            <a:r>
              <a:rPr lang="en-US" altLang="zh-CN" sz="1600" dirty="0" err="1">
                <a:solidFill>
                  <a:srgbClr val="0000FF"/>
                </a:solidFill>
                <a:latin typeface="Consolas" panose="020B0609020204030204" pitchFamily="49" charset="0"/>
              </a:rPr>
              <a:t>xmu.edu.cn.Student</a:t>
            </a:r>
            <a:r>
              <a:rPr lang="en-US" altLang="zh-CN" sz="1600" dirty="0">
                <a:solidFill>
                  <a:srgbClr val="0000FF"/>
                </a:solidFill>
                <a:latin typeface="Consolas" panose="020B0609020204030204" pitchFamily="49" charset="0"/>
              </a:rPr>
              <a:t>"</a:t>
            </a:r>
            <a:r>
              <a:rPr lang="en-US" altLang="zh-CN" sz="1600" dirty="0">
                <a:solidFill>
                  <a:srgbClr val="800000"/>
                </a:solidFill>
                <a:latin typeface="Consolas" panose="020B0609020204030204" pitchFamily="49" charset="0"/>
              </a:rPr>
              <a:t>&gt;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800000"/>
                </a:solidFill>
                <a:latin typeface="Consolas" panose="020B0609020204030204" pitchFamily="49" charset="0"/>
              </a:rPr>
              <a:t>&lt;constructor-</a:t>
            </a:r>
            <a:r>
              <a:rPr lang="en-US" altLang="zh-CN" sz="1600" dirty="0" err="1">
                <a:solidFill>
                  <a:srgbClr val="800000"/>
                </a:solidFill>
                <a:latin typeface="Consolas" panose="020B0609020204030204" pitchFamily="49" charset="0"/>
              </a:rPr>
              <a:t>arg</a:t>
            </a:r>
            <a:r>
              <a:rPr lang="en-US" altLang="zh-CN" sz="160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ref</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"service"</a:t>
            </a:r>
            <a:r>
              <a:rPr lang="en-US" altLang="zh-CN" sz="1600" dirty="0">
                <a:solidFill>
                  <a:srgbClr val="800000"/>
                </a:solidFill>
                <a:latin typeface="Consolas" panose="020B0609020204030204" pitchFamily="49" charset="0"/>
              </a:rPr>
              <a:t>&gt;&lt;/constructor-</a:t>
            </a:r>
            <a:r>
              <a:rPr lang="en-US" altLang="zh-CN" sz="1600" dirty="0" err="1">
                <a:solidFill>
                  <a:srgbClr val="800000"/>
                </a:solidFill>
                <a:latin typeface="Consolas" panose="020B0609020204030204" pitchFamily="49" charset="0"/>
              </a:rPr>
              <a:t>arg</a:t>
            </a:r>
            <a:r>
              <a:rPr lang="en-US" altLang="zh-CN" sz="1600" dirty="0">
                <a:solidFill>
                  <a:srgbClr val="800000"/>
                </a:solidFill>
                <a:latin typeface="Consolas" panose="020B0609020204030204" pitchFamily="49" charset="0"/>
              </a:rPr>
              <a:t>&gt;</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800000"/>
                </a:solidFill>
                <a:latin typeface="Consolas" panose="020B0609020204030204" pitchFamily="49" charset="0"/>
              </a:rPr>
              <a:t>&lt;/bean&gt;</a:t>
            </a:r>
            <a:r>
              <a:rPr lang="en-US" altLang="zh-CN" sz="1600" dirty="0">
                <a:solidFill>
                  <a:srgbClr val="000000"/>
                </a:solidFill>
                <a:latin typeface="Consolas" panose="020B0609020204030204" pitchFamily="49" charset="0"/>
              </a:rPr>
              <a:t> </a:t>
            </a:r>
          </a:p>
          <a:p>
            <a:r>
              <a:rPr lang="en-US" altLang="zh-CN" sz="1600" dirty="0">
                <a:solidFill>
                  <a:srgbClr val="800000"/>
                </a:solidFill>
                <a:latin typeface="Consolas" panose="020B0609020204030204" pitchFamily="49" charset="0"/>
              </a:rPr>
              <a:t>&lt;/beans&gt;</a:t>
            </a:r>
            <a:endParaRPr lang="en-US" altLang="zh-CN" sz="1600" dirty="0">
              <a:solidFill>
                <a:srgbClr val="000000"/>
              </a:solidFill>
              <a:latin typeface="Consolas" panose="020B0609020204030204" pitchFamily="49" charset="0"/>
            </a:endParaRPr>
          </a:p>
        </p:txBody>
      </p:sp>
      <p:sp>
        <p:nvSpPr>
          <p:cNvPr id="6" name="矩形 5">
            <a:extLst>
              <a:ext uri="{FF2B5EF4-FFF2-40B4-BE49-F238E27FC236}">
                <a16:creationId xmlns:a16="http://schemas.microsoft.com/office/drawing/2014/main" id="{EDF25753-3D74-403D-B65E-24224DA16EFB}"/>
              </a:ext>
            </a:extLst>
          </p:cNvPr>
          <p:cNvSpPr/>
          <p:nvPr/>
        </p:nvSpPr>
        <p:spPr>
          <a:xfrm>
            <a:off x="912415" y="4637462"/>
            <a:ext cx="7850585" cy="1540037"/>
          </a:xfrm>
          <a:prstGeom prst="rect">
            <a:avLst/>
          </a:prstGeom>
        </p:spPr>
        <p:txBody>
          <a:bodyPr wrap="square">
            <a:spAutoFit/>
          </a:bodyPr>
          <a:lstStyle/>
          <a:p>
            <a:pPr marL="800100" lvl="1" indent="-342900">
              <a:lnSpc>
                <a:spcPct val="120000"/>
              </a:lnSpc>
              <a:buClr>
                <a:schemeClr val="accent6"/>
              </a:buClr>
              <a:buFont typeface="Wingdings" panose="05000000000000000000" pitchFamily="2" charset="2"/>
              <a:buChar char="ü"/>
            </a:pP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其中，除了加载基本的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xml</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模式，</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&lt;beans&gt;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标签下</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还</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通过</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&lt;bean&gt;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标签</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定义了</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id</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为</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service</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对象和</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id</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为</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对象</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。同时，在</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中，还为</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对象的</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构造函数</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指定了</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引用参数</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service</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38332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:XML</a:t>
            </a:r>
            <a:r>
              <a:rPr lang="zh-CN" altLang="en-US" dirty="0"/>
              <a:t>配置和测试代码</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55576" y="1124744"/>
            <a:ext cx="8245424" cy="1872208"/>
          </a:xfrm>
        </p:spPr>
        <p:txBody>
          <a:bodyPr/>
          <a:lstStyle/>
          <a:p>
            <a:pPr lvl="1">
              <a:buFont typeface="Wingdings" panose="05000000000000000000" pitchFamily="2" charset="2"/>
              <a:buChar char="ü"/>
            </a:pPr>
            <a:r>
              <a:rPr lang="zh-CN" altLang="zh-CN" sz="2000" dirty="0"/>
              <a:t>除了设置构造函数的参数，</a:t>
            </a:r>
            <a:r>
              <a:rPr lang="zh-CN" altLang="zh-CN" sz="2000" u="sng" dirty="0">
                <a:solidFill>
                  <a:schemeClr val="bg1"/>
                </a:solidFill>
              </a:rPr>
              <a:t>在</a:t>
            </a:r>
            <a:r>
              <a:rPr lang="en-US" altLang="zh-CN" sz="2000" u="sng" dirty="0">
                <a:solidFill>
                  <a:schemeClr val="bg1"/>
                </a:solidFill>
              </a:rPr>
              <a:t>xml</a:t>
            </a:r>
            <a:r>
              <a:rPr lang="zh-CN" altLang="zh-CN" sz="2000" u="sng" dirty="0">
                <a:solidFill>
                  <a:schemeClr val="bg1"/>
                </a:solidFill>
              </a:rPr>
              <a:t>配置文件中还可以设置对象的属性值和参数</a:t>
            </a:r>
            <a:r>
              <a:rPr lang="zh-CN" altLang="zh-CN" sz="2000" dirty="0"/>
              <a:t>。也就是说，</a:t>
            </a:r>
            <a:r>
              <a:rPr lang="en-US" altLang="zh-CN" sz="2000" dirty="0"/>
              <a:t>Spring</a:t>
            </a:r>
            <a:r>
              <a:rPr lang="zh-CN" altLang="zh-CN" sz="2000" dirty="0"/>
              <a:t>允许通过</a:t>
            </a:r>
            <a:r>
              <a:rPr lang="en-US" altLang="zh-CN" sz="2000" dirty="0"/>
              <a:t>java</a:t>
            </a:r>
            <a:r>
              <a:rPr lang="zh-CN" altLang="zh-CN" sz="2000" dirty="0"/>
              <a:t>和</a:t>
            </a:r>
            <a:r>
              <a:rPr lang="en-US" altLang="zh-CN" sz="2000" dirty="0"/>
              <a:t>xml</a:t>
            </a:r>
            <a:r>
              <a:rPr lang="zh-CN" altLang="zh-CN" sz="2000" dirty="0"/>
              <a:t>的配置文件，动态的设置各个对象的依赖和关联；而不必在源组件的代码中预先定义。</a:t>
            </a:r>
            <a:endParaRPr lang="zh-CN" altLang="en-US" sz="16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101</a:t>
            </a:fld>
            <a:endParaRPr lang="en-GB" altLang="zh-CN" dirty="0"/>
          </a:p>
        </p:txBody>
      </p:sp>
      <p:sp>
        <p:nvSpPr>
          <p:cNvPr id="5" name="矩形 4">
            <a:extLst>
              <a:ext uri="{FF2B5EF4-FFF2-40B4-BE49-F238E27FC236}">
                <a16:creationId xmlns:a16="http://schemas.microsoft.com/office/drawing/2014/main" id="{735EA495-E266-4CB0-8F1B-1F556801A949}"/>
              </a:ext>
            </a:extLst>
          </p:cNvPr>
          <p:cNvSpPr/>
          <p:nvPr/>
        </p:nvSpPr>
        <p:spPr>
          <a:xfrm>
            <a:off x="755576" y="3068960"/>
            <a:ext cx="8424936" cy="3293209"/>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//StudentXmlMain.java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org.springframework.context.support.ClassPathXmlApplicationContext;</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StudentXmlMain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main(</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args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Exception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ClassPathXmlApplicationContext</a:t>
            </a:r>
            <a:r>
              <a:rPr lang="en-US" altLang="zh-CN" sz="1600" dirty="0">
                <a:solidFill>
                  <a:srgbClr val="000000"/>
                </a:solidFill>
                <a:latin typeface="Consolas" panose="020B0609020204030204" pitchFamily="49" charset="0"/>
              </a:rPr>
              <a:t> context = </a:t>
            </a:r>
          </a:p>
          <a:p>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ClassPathXmlApplicationContext</a:t>
            </a:r>
            <a:r>
              <a:rPr lang="en-US" altLang="zh-CN" sz="1600" dirty="0">
                <a:solidFill>
                  <a:srgbClr val="000000"/>
                </a:solidFill>
                <a:latin typeface="Consolas" panose="020B0609020204030204" pitchFamily="49" charset="0"/>
              </a:rPr>
              <a:t>( </a:t>
            </a:r>
            <a:r>
              <a:rPr lang="en-US" altLang="zh-CN" sz="1600" dirty="0">
                <a:solidFill>
                  <a:srgbClr val="A31515"/>
                </a:solidFill>
                <a:latin typeface="Consolas" panose="020B0609020204030204" pitchFamily="49" charset="0"/>
              </a:rPr>
              <a:t>"META-INF/spring/student-bean.xml"</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Student</a:t>
            </a:r>
            <a:r>
              <a:rPr lang="en-US" altLang="zh-CN" sz="1600" dirty="0">
                <a:solidFill>
                  <a:srgbClr val="000000"/>
                </a:solidFill>
                <a:latin typeface="Consolas" panose="020B0609020204030204" pitchFamily="49" charset="0"/>
              </a:rPr>
              <a:t> s = </a:t>
            </a:r>
            <a:r>
              <a:rPr lang="en-US" altLang="zh-CN" sz="1600" dirty="0" err="1">
                <a:solidFill>
                  <a:srgbClr val="000000"/>
                </a:solidFill>
                <a:latin typeface="Consolas" panose="020B0609020204030204" pitchFamily="49" charset="0"/>
              </a:rPr>
              <a:t>context.getBean</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Student.class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s.learn</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context.close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
        <p:nvSpPr>
          <p:cNvPr id="8" name="文本框 7">
            <a:extLst>
              <a:ext uri="{FF2B5EF4-FFF2-40B4-BE49-F238E27FC236}">
                <a16:creationId xmlns:a16="http://schemas.microsoft.com/office/drawing/2014/main" id="{3C1F43E8-1641-403F-8BEC-2970704DDEF1}"/>
              </a:ext>
            </a:extLst>
          </p:cNvPr>
          <p:cNvSpPr txBox="1"/>
          <p:nvPr/>
        </p:nvSpPr>
        <p:spPr>
          <a:xfrm>
            <a:off x="755576" y="2730458"/>
            <a:ext cx="2069797" cy="400110"/>
          </a:xfrm>
          <a:prstGeom prst="rect">
            <a:avLst/>
          </a:prstGeom>
          <a:noFill/>
        </p:spPr>
        <p:txBody>
          <a:bodyPr wrap="none" rtlCol="0">
            <a:spAutoFit/>
          </a:bodyPr>
          <a:lstStyle/>
          <a:p>
            <a:pPr marL="342900" indent="-342900" algn="l">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测试代码如下</a:t>
            </a:r>
          </a:p>
        </p:txBody>
      </p:sp>
    </p:spTree>
    <p:extLst>
      <p:ext uri="{BB962C8B-B14F-4D97-AF65-F5344CB8AC3E}">
        <p14:creationId xmlns:p14="http://schemas.microsoft.com/office/powerpoint/2010/main" val="25849709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a:t>
            </a:r>
            <a:r>
              <a:rPr lang="zh-CN" altLang="en-US" dirty="0"/>
              <a:t>自动编织</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27584" y="1124744"/>
            <a:ext cx="8245424" cy="1584176"/>
          </a:xfrm>
        </p:spPr>
        <p:txBody>
          <a:bodyPr/>
          <a:lstStyle/>
          <a:p>
            <a:pPr>
              <a:buFont typeface="Wingdings" panose="05000000000000000000" pitchFamily="2" charset="2"/>
              <a:buChar char="Ø"/>
            </a:pPr>
            <a:r>
              <a:rPr lang="zh-CN" altLang="zh-CN" sz="2000" dirty="0"/>
              <a:t>当容器中对象很多的时候，配置文件本身也是一个不小的工作。为了克服这个问题，</a:t>
            </a:r>
            <a:r>
              <a:rPr lang="en-US" altLang="zh-CN" sz="2000" dirty="0"/>
              <a:t>Spring</a:t>
            </a:r>
            <a:r>
              <a:rPr lang="zh-CN" altLang="zh-CN" sz="2000" dirty="0"/>
              <a:t>容器引入了</a:t>
            </a:r>
            <a:r>
              <a:rPr lang="zh-CN" altLang="zh-CN" sz="2000" dirty="0">
                <a:solidFill>
                  <a:srgbClr val="FF0000"/>
                </a:solidFill>
              </a:rPr>
              <a:t>自动编织技术</a:t>
            </a:r>
            <a:r>
              <a:rPr lang="zh-CN" altLang="zh-CN" sz="2000" dirty="0"/>
              <a:t>（</a:t>
            </a:r>
            <a:r>
              <a:rPr lang="en-US" altLang="zh-CN" sz="2000" dirty="0"/>
              <a:t>Auto Wiring</a:t>
            </a:r>
            <a:r>
              <a:rPr lang="zh-CN" altLang="zh-CN" sz="2000" dirty="0"/>
              <a:t>）。即容器根据对象自身的需求，</a:t>
            </a:r>
            <a:r>
              <a:rPr lang="zh-CN" altLang="zh-CN" sz="2000" u="sng" dirty="0">
                <a:solidFill>
                  <a:schemeClr val="bg1"/>
                </a:solidFill>
              </a:rPr>
              <a:t>自动匹配各对象之间的关联</a:t>
            </a:r>
            <a:r>
              <a:rPr lang="zh-CN" altLang="zh-CN" sz="2000" dirty="0"/>
              <a:t>。自动编织技术的关键</a:t>
            </a:r>
            <a:r>
              <a:rPr lang="zh-CN" altLang="zh-CN" sz="2000" dirty="0">
                <a:solidFill>
                  <a:srgbClr val="FF0000"/>
                </a:solidFill>
              </a:rPr>
              <a:t>标注是</a:t>
            </a:r>
            <a:r>
              <a:rPr lang="en-US" altLang="zh-CN" sz="2000" dirty="0">
                <a:solidFill>
                  <a:srgbClr val="FF0000"/>
                </a:solidFill>
              </a:rPr>
              <a:t>@</a:t>
            </a:r>
            <a:r>
              <a:rPr lang="en-US" altLang="zh-CN" sz="2000" dirty="0" err="1">
                <a:solidFill>
                  <a:srgbClr val="FF0000"/>
                </a:solidFill>
              </a:rPr>
              <a:t>Autowired</a:t>
            </a:r>
            <a:r>
              <a:rPr lang="zh-CN" altLang="zh-CN" sz="2000" dirty="0">
                <a:solidFill>
                  <a:srgbClr val="FF0000"/>
                </a:solidFill>
              </a:rPr>
              <a:t>和</a:t>
            </a:r>
            <a:r>
              <a:rPr lang="en-US" altLang="zh-CN" sz="2000" dirty="0">
                <a:solidFill>
                  <a:srgbClr val="FF0000"/>
                </a:solidFill>
              </a:rPr>
              <a:t>component-scan</a:t>
            </a:r>
            <a:r>
              <a:rPr lang="zh-CN" altLang="zh-CN" sz="2000" dirty="0"/>
              <a:t>。</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102</a:t>
            </a:fld>
            <a:endParaRPr lang="en-GB" altLang="zh-CN" dirty="0"/>
          </a:p>
        </p:txBody>
      </p:sp>
      <p:sp>
        <p:nvSpPr>
          <p:cNvPr id="5" name="矩形 4">
            <a:extLst>
              <a:ext uri="{FF2B5EF4-FFF2-40B4-BE49-F238E27FC236}">
                <a16:creationId xmlns:a16="http://schemas.microsoft.com/office/drawing/2014/main" id="{B7534D3D-CDCE-4257-BE5C-79452435F01C}"/>
              </a:ext>
            </a:extLst>
          </p:cNvPr>
          <p:cNvSpPr/>
          <p:nvPr/>
        </p:nvSpPr>
        <p:spPr>
          <a:xfrm>
            <a:off x="1331640" y="2896776"/>
            <a:ext cx="7470576" cy="2308324"/>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StudentAutoConfig.java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org.springframework.context.annotation.ComponentScan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org.springframework.context.annotation.Configuration</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Configuration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ComponentScan</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StudentAutoConfig</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6261230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:XML</a:t>
            </a:r>
            <a:r>
              <a:rPr lang="zh-CN" altLang="en-US" dirty="0"/>
              <a:t>自动编织</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91072" y="1196752"/>
            <a:ext cx="8245424" cy="1296144"/>
          </a:xfrm>
        </p:spPr>
        <p:txBody>
          <a:bodyPr/>
          <a:lstStyle/>
          <a:p>
            <a:pPr>
              <a:buFont typeface="Wingdings" panose="05000000000000000000" pitchFamily="2" charset="2"/>
              <a:buChar char="Ø"/>
            </a:pPr>
            <a:r>
              <a:rPr lang="en-US" altLang="zh-CN" sz="2000" dirty="0"/>
              <a:t>Xml</a:t>
            </a:r>
            <a:r>
              <a:rPr lang="zh-CN" altLang="en-US" sz="2000" dirty="0"/>
              <a:t>配置文件，也可以注明自动编织。其中</a:t>
            </a:r>
            <a:r>
              <a:rPr lang="en-US" altLang="zh-CN" sz="2000" u="sng" dirty="0">
                <a:solidFill>
                  <a:schemeClr val="bg1"/>
                </a:solidFill>
              </a:rPr>
              <a:t>&lt;</a:t>
            </a:r>
            <a:r>
              <a:rPr lang="en-US" altLang="zh-CN" sz="2000" u="sng" dirty="0" err="1">
                <a:solidFill>
                  <a:schemeClr val="bg1"/>
                </a:solidFill>
              </a:rPr>
              <a:t>context:component-scan</a:t>
            </a:r>
            <a:r>
              <a:rPr lang="en-US" altLang="zh-CN" sz="2000" u="sng" dirty="0">
                <a:solidFill>
                  <a:schemeClr val="bg1"/>
                </a:solidFill>
              </a:rPr>
              <a:t> base-package="xmu.edu.cn" /&gt;</a:t>
            </a:r>
            <a:r>
              <a:rPr lang="zh-CN" altLang="en-US" sz="2000" u="sng" dirty="0">
                <a:solidFill>
                  <a:schemeClr val="bg1"/>
                </a:solidFill>
              </a:rPr>
              <a:t>表示将进行组件扫描和自动编织</a:t>
            </a:r>
            <a:r>
              <a:rPr lang="zh-CN" altLang="en-US" sz="2000" dirty="0"/>
              <a:t>，且“</a:t>
            </a:r>
            <a:r>
              <a:rPr lang="en-US" altLang="zh-CN" sz="2000" dirty="0"/>
              <a:t>base-package”</a:t>
            </a:r>
            <a:r>
              <a:rPr lang="zh-CN" altLang="en-US" sz="2000" dirty="0"/>
              <a:t>指出了具体扫描组件时的范围。</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103</a:t>
            </a:fld>
            <a:endParaRPr lang="en-GB" altLang="zh-CN" dirty="0"/>
          </a:p>
        </p:txBody>
      </p:sp>
      <p:sp>
        <p:nvSpPr>
          <p:cNvPr id="7" name="矩形 6">
            <a:extLst>
              <a:ext uri="{FF2B5EF4-FFF2-40B4-BE49-F238E27FC236}">
                <a16:creationId xmlns:a16="http://schemas.microsoft.com/office/drawing/2014/main" id="{2D84FC52-6712-4D8F-A0FC-2F90CF993496}"/>
              </a:ext>
            </a:extLst>
          </p:cNvPr>
          <p:cNvSpPr/>
          <p:nvPr/>
        </p:nvSpPr>
        <p:spPr>
          <a:xfrm>
            <a:off x="230696" y="2492896"/>
            <a:ext cx="9217024" cy="2554545"/>
          </a:xfrm>
          <a:prstGeom prst="rect">
            <a:avLst/>
          </a:prstGeom>
          <a:ln>
            <a:solidFill>
              <a:srgbClr val="000000"/>
            </a:solidFill>
          </a:ln>
        </p:spPr>
        <p:txBody>
          <a:bodyPr wrap="square">
            <a:spAutoFit/>
          </a:bodyPr>
          <a:lstStyle/>
          <a:p>
            <a:r>
              <a:rPr lang="en-US" altLang="zh-CN" sz="1600" dirty="0">
                <a:solidFill>
                  <a:srgbClr val="000000"/>
                </a:solidFill>
                <a:latin typeface="Consolas" panose="020B0609020204030204" pitchFamily="49" charset="0"/>
              </a:rPr>
              <a:t>&lt;</a:t>
            </a:r>
            <a:r>
              <a:rPr lang="en-US" altLang="zh-CN" sz="1600" dirty="0">
                <a:solidFill>
                  <a:srgbClr val="0000FF"/>
                </a:solidFill>
                <a:latin typeface="Consolas" panose="020B0609020204030204" pitchFamily="49" charset="0"/>
              </a:rPr>
              <a:t>?</a:t>
            </a:r>
            <a:r>
              <a:rPr lang="en-US" altLang="zh-CN" sz="1600" dirty="0">
                <a:solidFill>
                  <a:srgbClr val="000000"/>
                </a:solidFill>
                <a:latin typeface="Consolas" panose="020B0609020204030204" pitchFamily="49" charset="0"/>
              </a:rPr>
              <a:t>xml version=</a:t>
            </a:r>
            <a:r>
              <a:rPr lang="en-US" altLang="zh-CN" sz="1600" dirty="0">
                <a:solidFill>
                  <a:srgbClr val="A31515"/>
                </a:solidFill>
                <a:latin typeface="Consolas" panose="020B0609020204030204" pitchFamily="49" charset="0"/>
              </a:rPr>
              <a:t>"1.0"</a:t>
            </a:r>
            <a:r>
              <a:rPr lang="en-US" altLang="zh-CN" sz="1600" dirty="0">
                <a:solidFill>
                  <a:srgbClr val="000000"/>
                </a:solidFill>
                <a:latin typeface="Consolas" panose="020B0609020204030204" pitchFamily="49" charset="0"/>
              </a:rPr>
              <a:t> encoding=</a:t>
            </a:r>
            <a:r>
              <a:rPr lang="en-US" altLang="zh-CN" sz="1600" dirty="0">
                <a:solidFill>
                  <a:srgbClr val="A31515"/>
                </a:solidFill>
                <a:latin typeface="Consolas" panose="020B0609020204030204" pitchFamily="49" charset="0"/>
              </a:rPr>
              <a:t>"UTF-8"</a:t>
            </a:r>
            <a:r>
              <a:rPr lang="en-US" altLang="zh-CN" sz="1600" dirty="0">
                <a:solidFill>
                  <a:srgbClr val="0000FF"/>
                </a:solidFill>
                <a:latin typeface="Consolas" panose="020B0609020204030204" pitchFamily="49" charset="0"/>
              </a:rPr>
              <a:t>?</a:t>
            </a:r>
            <a:r>
              <a:rPr lang="en-US" altLang="zh-CN" sz="1600" dirty="0">
                <a:solidFill>
                  <a:srgbClr val="000000"/>
                </a:solidFill>
                <a:latin typeface="Consolas" panose="020B0609020204030204" pitchFamily="49" charset="0"/>
              </a:rPr>
              <a:t>&gt;</a:t>
            </a:r>
          </a:p>
          <a:p>
            <a:r>
              <a:rPr lang="en-US" altLang="zh-CN" sz="1600" dirty="0">
                <a:solidFill>
                  <a:srgbClr val="000000"/>
                </a:solidFill>
                <a:latin typeface="Consolas" panose="020B0609020204030204" pitchFamily="49" charset="0"/>
              </a:rPr>
              <a:t>&lt;beans </a:t>
            </a:r>
            <a:r>
              <a:rPr lang="en-US" altLang="zh-CN" sz="1600" dirty="0" err="1">
                <a:solidFill>
                  <a:srgbClr val="000000"/>
                </a:solidFill>
                <a:latin typeface="Consolas" panose="020B0609020204030204" pitchFamily="49" charset="0"/>
              </a:rPr>
              <a:t>xmlns</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"http://www.springframework.org/schema/beans"</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xmlns</a:t>
            </a:r>
            <a:r>
              <a:rPr lang="en-US" altLang="zh-CN" sz="1600" dirty="0" err="1">
                <a:solidFill>
                  <a:srgbClr val="0000FF"/>
                </a:solidFill>
                <a:latin typeface="Consolas" panose="020B0609020204030204" pitchFamily="49" charset="0"/>
              </a:rPr>
              <a:t>:</a:t>
            </a:r>
            <a:r>
              <a:rPr lang="en-US" altLang="zh-CN" sz="1600" dirty="0" err="1">
                <a:solidFill>
                  <a:srgbClr val="000000"/>
                </a:solidFill>
                <a:latin typeface="Consolas" panose="020B0609020204030204" pitchFamily="49" charset="0"/>
              </a:rPr>
              <a:t>xsi</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"http://www.w3.org/2001/XMLSchema-instance"</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xmlns</a:t>
            </a:r>
            <a:r>
              <a:rPr lang="en-US" altLang="zh-CN" sz="1600" dirty="0" err="1">
                <a:solidFill>
                  <a:srgbClr val="0000FF"/>
                </a:solidFill>
                <a:latin typeface="Consolas" panose="020B0609020204030204" pitchFamily="49" charset="0"/>
              </a:rPr>
              <a:t>:</a:t>
            </a:r>
            <a:r>
              <a:rPr lang="en-US" altLang="zh-CN" sz="1600" dirty="0" err="1">
                <a:solidFill>
                  <a:srgbClr val="000000"/>
                </a:solidFill>
                <a:latin typeface="Consolas" panose="020B0609020204030204" pitchFamily="49" charset="0"/>
              </a:rPr>
              <a:t>context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"http://www.springframework.org/schema/context"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xsi</a:t>
            </a:r>
            <a:r>
              <a:rPr lang="en-US" altLang="zh-CN" sz="1600" dirty="0" err="1">
                <a:solidFill>
                  <a:srgbClr val="0000FF"/>
                </a:solidFill>
                <a:latin typeface="Consolas" panose="020B0609020204030204" pitchFamily="49" charset="0"/>
              </a:rPr>
              <a:t>:</a:t>
            </a:r>
            <a:r>
              <a:rPr lang="en-US" altLang="zh-CN" sz="1600" dirty="0" err="1">
                <a:solidFill>
                  <a:srgbClr val="000000"/>
                </a:solidFill>
                <a:latin typeface="Consolas" panose="020B0609020204030204" pitchFamily="49" charset="0"/>
              </a:rPr>
              <a:t>schemaLocation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"http://www.springframework.org/schema/beans </a:t>
            </a:r>
            <a:endParaRPr lang="en-US" altLang="zh-CN" sz="1600" dirty="0">
              <a:solidFill>
                <a:srgbClr val="000000"/>
              </a:solidFill>
              <a:latin typeface="Consolas" panose="020B0609020204030204" pitchFamily="49" charset="0"/>
            </a:endParaRPr>
          </a:p>
          <a:p>
            <a:r>
              <a:rPr lang="en-US" altLang="zh-CN" sz="1600" dirty="0">
                <a:solidFill>
                  <a:srgbClr val="A31515"/>
                </a:solidFill>
                <a:latin typeface="Consolas" panose="020B0609020204030204" pitchFamily="49" charset="0"/>
              </a:rPr>
              <a:t>        http://www.springframework.org/schema/beans/spring-beans-3.0.xsd</a:t>
            </a:r>
            <a:endParaRPr lang="en-US" altLang="zh-CN" sz="1600" dirty="0">
              <a:solidFill>
                <a:srgbClr val="000000"/>
              </a:solidFill>
              <a:latin typeface="Consolas" panose="020B0609020204030204" pitchFamily="49" charset="0"/>
            </a:endParaRPr>
          </a:p>
          <a:p>
            <a:r>
              <a:rPr lang="en-US" altLang="zh-CN" sz="1600" dirty="0">
                <a:solidFill>
                  <a:srgbClr val="A31515"/>
                </a:solidFill>
                <a:latin typeface="Consolas" panose="020B0609020204030204" pitchFamily="49" charset="0"/>
              </a:rPr>
              <a:t>        http://www.springframework.org/schema/context </a:t>
            </a:r>
            <a:endParaRPr lang="en-US" altLang="zh-CN" sz="1600" dirty="0">
              <a:solidFill>
                <a:srgbClr val="000000"/>
              </a:solidFill>
              <a:latin typeface="Consolas" panose="020B0609020204030204" pitchFamily="49" charset="0"/>
            </a:endParaRPr>
          </a:p>
          <a:p>
            <a:r>
              <a:rPr lang="en-US" altLang="zh-CN" sz="1600" dirty="0">
                <a:solidFill>
                  <a:srgbClr val="A31515"/>
                </a:solidFill>
                <a:latin typeface="Consolas" panose="020B0609020204030204" pitchFamily="49" charset="0"/>
              </a:rPr>
              <a:t>        http://www.springframework.org/schema/context/spring-context-3.0.xsd"</a:t>
            </a:r>
            <a:r>
              <a:rPr lang="en-US" altLang="zh-CN" sz="1600" dirty="0">
                <a:solidFill>
                  <a:srgbClr val="000000"/>
                </a:solidFill>
                <a:latin typeface="Consolas" panose="020B0609020204030204" pitchFamily="49" charset="0"/>
              </a:rPr>
              <a:t>&gt;</a:t>
            </a:r>
          </a:p>
          <a:p>
            <a:r>
              <a:rPr lang="en-US" altLang="zh-CN" sz="1600" dirty="0">
                <a:solidFill>
                  <a:srgbClr val="000000"/>
                </a:solidFill>
                <a:latin typeface="Consolas" panose="020B0609020204030204" pitchFamily="49" charset="0"/>
              </a:rPr>
              <a:t>    &lt;</a:t>
            </a:r>
            <a:r>
              <a:rPr lang="en-US" altLang="zh-CN" sz="1600" dirty="0" err="1">
                <a:solidFill>
                  <a:srgbClr val="000000"/>
                </a:solidFill>
                <a:latin typeface="Consolas" panose="020B0609020204030204" pitchFamily="49" charset="0"/>
              </a:rPr>
              <a:t>context</a:t>
            </a:r>
            <a:r>
              <a:rPr lang="en-US" altLang="zh-CN" sz="1600" dirty="0" err="1">
                <a:solidFill>
                  <a:srgbClr val="0000FF"/>
                </a:solidFill>
                <a:latin typeface="Consolas" panose="020B0609020204030204" pitchFamily="49" charset="0"/>
              </a:rPr>
              <a:t>:</a:t>
            </a:r>
            <a:r>
              <a:rPr lang="en-US" altLang="zh-CN" sz="1600" dirty="0" err="1">
                <a:solidFill>
                  <a:srgbClr val="000000"/>
                </a:solidFill>
                <a:latin typeface="Consolas" panose="020B0609020204030204" pitchFamily="49" charset="0"/>
              </a:rPr>
              <a:t>component-scan</a:t>
            </a:r>
            <a:r>
              <a:rPr lang="en-US" altLang="zh-CN" sz="1600" dirty="0">
                <a:solidFill>
                  <a:srgbClr val="000000"/>
                </a:solidFill>
                <a:latin typeface="Consolas" panose="020B0609020204030204" pitchFamily="49" charset="0"/>
              </a:rPr>
              <a:t> base-</a:t>
            </a:r>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="xmu.edu.cn" /&gt;</a:t>
            </a:r>
          </a:p>
          <a:p>
            <a:r>
              <a:rPr lang="en-US" altLang="zh-CN" sz="1600" dirty="0">
                <a:solidFill>
                  <a:srgbClr val="000000"/>
                </a:solidFill>
                <a:latin typeface="Consolas" panose="020B0609020204030204" pitchFamily="49" charset="0"/>
              </a:rPr>
              <a:t>&lt;/beans&gt;</a:t>
            </a:r>
          </a:p>
        </p:txBody>
      </p:sp>
      <p:sp>
        <p:nvSpPr>
          <p:cNvPr id="5" name="矩形 4">
            <a:extLst>
              <a:ext uri="{FF2B5EF4-FFF2-40B4-BE49-F238E27FC236}">
                <a16:creationId xmlns:a16="http://schemas.microsoft.com/office/drawing/2014/main" id="{7437A513-3EFC-40E8-88BC-16C1C5E3F191}"/>
              </a:ext>
            </a:extLst>
          </p:cNvPr>
          <p:cNvSpPr/>
          <p:nvPr/>
        </p:nvSpPr>
        <p:spPr>
          <a:xfrm>
            <a:off x="785936" y="5183906"/>
            <a:ext cx="8106544" cy="1015663"/>
          </a:xfrm>
          <a:prstGeom prst="rect">
            <a:avLst/>
          </a:prstGeom>
        </p:spPr>
        <p:txBody>
          <a:bodyPr wrap="square">
            <a:spAutoFit/>
          </a:bodyPr>
          <a:lstStyle/>
          <a:p>
            <a:pPr marL="342900" indent="-342900">
              <a:buClr>
                <a:schemeClr val="accent6"/>
              </a:buClr>
              <a:buFont typeface="Wingdings" panose="05000000000000000000" pitchFamily="2" charset="2"/>
              <a:buChar char="Ø"/>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此外，</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还可以通过</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@Scope</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注释</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的使用范围，以及利用</a:t>
            </a:r>
            <a:r>
              <a:rPr lang="en-US" altLang="zh-CN" sz="2000" kern="1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initMethod</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destroyMethod</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管理</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bean </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的生命周期。</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感兴趣的同学可以深入研究。</a:t>
            </a:r>
            <a:endParaRPr lang="zh-CN" altLang="en-US" sz="2000" dirty="0">
              <a:solidFill>
                <a:srgbClr val="000000"/>
              </a:solidFill>
            </a:endParaRPr>
          </a:p>
        </p:txBody>
      </p:sp>
    </p:spTree>
    <p:extLst>
      <p:ext uri="{BB962C8B-B14F-4D97-AF65-F5344CB8AC3E}">
        <p14:creationId xmlns:p14="http://schemas.microsoft.com/office/powerpoint/2010/main" val="174362664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104</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Spring</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Spring</a:t>
            </a:r>
            <a:r>
              <a:rPr lang="zh-CN" altLang="en-US" sz="2000" b="1" dirty="0">
                <a:solidFill>
                  <a:srgbClr val="FF0000"/>
                </a:solidFill>
                <a:latin typeface="Calibri" panose="020F0502020204030204" pitchFamily="34" charset="0"/>
                <a:ea typeface="宋体" charset="0"/>
              </a:rPr>
              <a:t>容器和</a:t>
            </a:r>
            <a:r>
              <a:rPr lang="en-US" altLang="zh-CN" sz="2000" b="1" dirty="0">
                <a:solidFill>
                  <a:srgbClr val="FF0000"/>
                </a:solidFill>
                <a:latin typeface="Calibri" panose="020F0502020204030204" pitchFamily="34" charset="0"/>
                <a:ea typeface="宋体" charset="0"/>
              </a:rPr>
              <a:t>AOP</a:t>
            </a:r>
            <a:r>
              <a:rPr lang="zh-CN" altLang="en-US" sz="2000" b="1" dirty="0">
                <a:solidFill>
                  <a:srgbClr val="FF0000"/>
                </a:solidFill>
                <a:latin typeface="Calibri" panose="020F0502020204030204" pitchFamily="34" charset="0"/>
                <a:ea typeface="宋体" charset="0"/>
              </a:rPr>
              <a:t>编程</a:t>
            </a:r>
            <a:endParaRPr lang="en-US" altLang="zh-CN" sz="2000" b="1" dirty="0">
              <a:solidFill>
                <a:srgbClr val="FF0000"/>
              </a:solidFill>
              <a:latin typeface="Calibri" panose="020F0502020204030204" pitchFamily="34" charset="0"/>
              <a:ea typeface="宋体" charset="0"/>
            </a:endParaRPr>
          </a:p>
        </p:txBody>
      </p:sp>
    </p:spTree>
    <p:extLst>
      <p:ext uri="{BB962C8B-B14F-4D97-AF65-F5344CB8AC3E}">
        <p14:creationId xmlns:p14="http://schemas.microsoft.com/office/powerpoint/2010/main" val="19951002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4"/>
            <a:ext cx="8208912" cy="2057912"/>
          </a:xfrm>
        </p:spPr>
        <p:txBody>
          <a:bodyPr/>
          <a:lstStyle/>
          <a:p>
            <a:pPr>
              <a:buFont typeface="Wingdings" panose="05000000000000000000" pitchFamily="2" charset="2"/>
              <a:buChar char="Ø"/>
            </a:pPr>
            <a:r>
              <a:rPr lang="zh-CN" altLang="en-US" sz="2400" dirty="0"/>
              <a:t>以下用一个例子来说明</a:t>
            </a:r>
            <a:r>
              <a:rPr lang="en-US" altLang="zh-CN" sz="2400" dirty="0"/>
              <a:t>Spring</a:t>
            </a:r>
            <a:r>
              <a:rPr lang="zh-CN" altLang="en-US" sz="2400" dirty="0"/>
              <a:t>容器中面向切面的编程。</a:t>
            </a:r>
            <a:endParaRPr lang="en-US" altLang="zh-CN" sz="2400" dirty="0"/>
          </a:p>
          <a:p>
            <a:pPr>
              <a:buFont typeface="Wingdings" panose="05000000000000000000" pitchFamily="2" charset="2"/>
              <a:buChar char="Ø"/>
            </a:pPr>
            <a:endParaRPr lang="en-US" altLang="zh-CN" sz="2000" dirty="0"/>
          </a:p>
          <a:p>
            <a:pPr>
              <a:buFont typeface="Wingdings" panose="05000000000000000000" pitchFamily="2" charset="2"/>
              <a:buChar char="Ø"/>
            </a:pPr>
            <a:r>
              <a:rPr lang="zh-CN" altLang="en-US" sz="2000" dirty="0"/>
              <a:t>定义一个教师类</a:t>
            </a:r>
            <a:r>
              <a:rPr lang="en-US" altLang="zh-CN" sz="2000" dirty="0"/>
              <a:t>Teacher</a:t>
            </a:r>
            <a:r>
              <a:rPr lang="zh-CN" altLang="en-US" sz="2000" dirty="0"/>
              <a:t>，其实现</a:t>
            </a:r>
            <a:r>
              <a:rPr lang="en-US" altLang="zh-CN" sz="2000" dirty="0"/>
              <a:t>Service</a:t>
            </a:r>
            <a:r>
              <a:rPr lang="zh-CN" altLang="en-US" sz="2000" dirty="0"/>
              <a:t>接口中的</a:t>
            </a:r>
            <a:r>
              <a:rPr lang="en-US" altLang="zh-CN" sz="2000" dirty="0"/>
              <a:t>serve()</a:t>
            </a:r>
            <a:r>
              <a:rPr lang="zh-CN" altLang="en-US" sz="2000" dirty="0"/>
              <a:t>方法。即教师提供的服务是讲课。但是在讲课之前，一般要求学生要按要求入座，并把手机静音；课堂讲完了，还会问学生是否有问题，进行答疑。因此，按传统的编程方法，</a:t>
            </a:r>
            <a:r>
              <a:rPr lang="en-US" altLang="zh-CN" sz="2000" dirty="0"/>
              <a:t>serve()</a:t>
            </a:r>
            <a:r>
              <a:rPr lang="zh-CN" altLang="en-US" sz="2000" dirty="0"/>
              <a:t>方法定义如下：</a:t>
            </a:r>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105</a:t>
            </a:fld>
            <a:endParaRPr lang="en-GB" altLang="zh-CN" dirty="0"/>
          </a:p>
        </p:txBody>
      </p:sp>
      <p:sp>
        <p:nvSpPr>
          <p:cNvPr id="6" name="矩形 5">
            <a:extLst>
              <a:ext uri="{FF2B5EF4-FFF2-40B4-BE49-F238E27FC236}">
                <a16:creationId xmlns:a16="http://schemas.microsoft.com/office/drawing/2014/main" id="{B69EA94F-42BE-4F93-B636-58DF9F5422AF}"/>
              </a:ext>
            </a:extLst>
          </p:cNvPr>
          <p:cNvSpPr/>
          <p:nvPr/>
        </p:nvSpPr>
        <p:spPr>
          <a:xfrm>
            <a:off x="1115616" y="3784647"/>
            <a:ext cx="6840760" cy="1815882"/>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//Service.java</a:t>
            </a:r>
            <a:endParaRPr lang="en-US" altLang="zh-CN" sz="1600" dirty="0">
              <a:solidFill>
                <a:srgbClr val="000000"/>
              </a:solidFill>
              <a:latin typeface="Consolas" panose="020B0609020204030204" pitchFamily="49" charset="0"/>
            </a:endParaRPr>
          </a:p>
          <a:p>
            <a:r>
              <a:rPr lang="en-US" altLang="zh-CN" sz="1600" dirty="0">
                <a:solidFill>
                  <a:srgbClr val="CD3131"/>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interface</a:t>
            </a:r>
            <a:r>
              <a:rPr lang="en-US" altLang="zh-CN" sz="1600" dirty="0">
                <a:solidFill>
                  <a:srgbClr val="000000"/>
                </a:solidFill>
                <a:latin typeface="Consolas" panose="020B0609020204030204" pitchFamily="49" charset="0"/>
              </a:rPr>
              <a:t> Service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serve();</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261452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传统方法</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3"/>
            <a:ext cx="8208912" cy="2489961"/>
          </a:xfrm>
        </p:spPr>
        <p:txBody>
          <a:bodyPr/>
          <a:lstStyle/>
          <a:p>
            <a:pPr>
              <a:buFont typeface="Wingdings" panose="05000000000000000000" pitchFamily="2" charset="2"/>
              <a:buChar char="Ø"/>
            </a:pPr>
            <a:endParaRPr lang="en-US" altLang="zh-CN" sz="2400" dirty="0"/>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106</a:t>
            </a:fld>
            <a:endParaRPr lang="en-GB" altLang="zh-CN" dirty="0"/>
          </a:p>
        </p:txBody>
      </p:sp>
      <p:sp>
        <p:nvSpPr>
          <p:cNvPr id="6" name="矩形 5">
            <a:extLst>
              <a:ext uri="{FF2B5EF4-FFF2-40B4-BE49-F238E27FC236}">
                <a16:creationId xmlns:a16="http://schemas.microsoft.com/office/drawing/2014/main" id="{B69EA94F-42BE-4F93-B636-58DF9F5422AF}"/>
              </a:ext>
            </a:extLst>
          </p:cNvPr>
          <p:cNvSpPr/>
          <p:nvPr/>
        </p:nvSpPr>
        <p:spPr>
          <a:xfrm>
            <a:off x="506818" y="1196752"/>
            <a:ext cx="8686785" cy="3785652"/>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//Teacher.java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org.springframework.stereotype.Component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Component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Teacher </a:t>
            </a:r>
            <a:r>
              <a:rPr lang="en-US" altLang="zh-CN" sz="1600" dirty="0">
                <a:solidFill>
                  <a:srgbClr val="0000FF"/>
                </a:solidFill>
                <a:latin typeface="Consolas" panose="020B0609020204030204" pitchFamily="49" charset="0"/>
              </a:rPr>
              <a:t>implements</a:t>
            </a:r>
            <a:r>
              <a:rPr lang="en-US" altLang="zh-CN" sz="1600" dirty="0">
                <a:solidFill>
                  <a:srgbClr val="000000"/>
                </a:solidFill>
                <a:latin typeface="Consolas" panose="020B0609020204030204" pitchFamily="49" charset="0"/>
              </a:rPr>
              <a:t> Service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course=</a:t>
            </a:r>
            <a:r>
              <a:rPr lang="en-US" altLang="zh-CN" sz="1600" dirty="0">
                <a:solidFill>
                  <a:srgbClr val="A31515"/>
                </a:solidFill>
                <a:latin typeface="Consolas" panose="020B0609020204030204" pitchFamily="49" charset="0"/>
              </a:rPr>
              <a:t>"English"</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serve() {</a:t>
            </a:r>
          </a:p>
          <a:p>
            <a:r>
              <a:rPr lang="en-US" altLang="zh-CN" sz="1600" dirty="0">
                <a:solidFill>
                  <a:srgbClr val="000000"/>
                </a:solidFill>
                <a:latin typeface="Consolas" panose="020B0609020204030204" pitchFamily="49" charset="0"/>
              </a:rPr>
              <a:t>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嵌入对学生对象的调用，使其坐好座位，手机静音。。。</a:t>
            </a:r>
            <a:endParaRPr lang="zh-CN" altLang="en-US"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"students, please taking the seats…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"students, please silencing cell phones…"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"Giving the "</a:t>
            </a:r>
            <a:r>
              <a:rPr lang="en-US" altLang="zh-CN" sz="1600" dirty="0">
                <a:solidFill>
                  <a:srgbClr val="000000"/>
                </a:solidFill>
                <a:latin typeface="Consolas" panose="020B0609020204030204" pitchFamily="49" charset="0"/>
              </a:rPr>
              <a:t>+ course +</a:t>
            </a:r>
            <a:r>
              <a:rPr lang="en-US" altLang="zh-CN" sz="1600" dirty="0">
                <a:solidFill>
                  <a:srgbClr val="A31515"/>
                </a:solidFill>
                <a:latin typeface="Consolas" panose="020B0609020204030204" pitchFamily="49" charset="0"/>
              </a:rPr>
              <a:t>" lecture!"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"class is over, is there any questions?"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
        <p:nvSpPr>
          <p:cNvPr id="5" name="矩形 4">
            <a:extLst>
              <a:ext uri="{FF2B5EF4-FFF2-40B4-BE49-F238E27FC236}">
                <a16:creationId xmlns:a16="http://schemas.microsoft.com/office/drawing/2014/main" id="{38D84B4B-BFC4-4603-83B2-45FBC807D553}"/>
              </a:ext>
            </a:extLst>
          </p:cNvPr>
          <p:cNvSpPr/>
          <p:nvPr/>
        </p:nvSpPr>
        <p:spPr>
          <a:xfrm>
            <a:off x="827584" y="5157192"/>
            <a:ext cx="7613859" cy="707886"/>
          </a:xfrm>
          <a:prstGeom prst="rect">
            <a:avLst/>
          </a:prstGeom>
        </p:spPr>
        <p:txBody>
          <a:bodyPr wrap="square">
            <a:spAutoFit/>
          </a:bodyPr>
          <a:lstStyle/>
          <a:p>
            <a:pPr marL="342900" indent="-342900">
              <a:buClr>
                <a:schemeClr val="accent6"/>
              </a:buClr>
              <a:buFont typeface="Wingdings" panose="05000000000000000000" pitchFamily="2" charset="2"/>
              <a:buChar char="ü"/>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可以发现，</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类的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serve</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方法包含了很多的与上课无关的代码，且须显式地调用</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对象来进行操作，</a:t>
            </a:r>
            <a:r>
              <a:rPr lang="zh-CN"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代码耦合度高</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000" dirty="0">
              <a:solidFill>
                <a:srgbClr val="000000"/>
              </a:solidFill>
            </a:endParaRPr>
          </a:p>
        </p:txBody>
      </p:sp>
    </p:spTree>
    <p:extLst>
      <p:ext uri="{BB962C8B-B14F-4D97-AF65-F5344CB8AC3E}">
        <p14:creationId xmlns:p14="http://schemas.microsoft.com/office/powerpoint/2010/main" val="3049659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定义切面</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3"/>
            <a:ext cx="8208912" cy="2489961"/>
          </a:xfrm>
        </p:spPr>
        <p:txBody>
          <a:bodyPr/>
          <a:lstStyle/>
          <a:p>
            <a:pPr>
              <a:buFont typeface="Wingdings" panose="05000000000000000000" pitchFamily="2" charset="2"/>
              <a:buChar char="Ø"/>
            </a:pPr>
            <a:endParaRPr lang="en-US" altLang="zh-CN" sz="2400" dirty="0"/>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107</a:t>
            </a:fld>
            <a:endParaRPr lang="en-GB" altLang="zh-CN" dirty="0"/>
          </a:p>
        </p:txBody>
      </p:sp>
      <p:sp>
        <p:nvSpPr>
          <p:cNvPr id="5" name="矩形 4">
            <a:extLst>
              <a:ext uri="{FF2B5EF4-FFF2-40B4-BE49-F238E27FC236}">
                <a16:creationId xmlns:a16="http://schemas.microsoft.com/office/drawing/2014/main" id="{38D84B4B-BFC4-4603-83B2-45FBC807D553}"/>
              </a:ext>
            </a:extLst>
          </p:cNvPr>
          <p:cNvSpPr/>
          <p:nvPr/>
        </p:nvSpPr>
        <p:spPr>
          <a:xfrm>
            <a:off x="770954" y="1268760"/>
            <a:ext cx="8208912" cy="1631216"/>
          </a:xfrm>
          <a:prstGeom prst="rect">
            <a:avLst/>
          </a:prstGeom>
        </p:spPr>
        <p:txBody>
          <a:bodyPr wrap="square">
            <a:spAutoFit/>
          </a:bodyPr>
          <a:lstStyle/>
          <a:p>
            <a:pPr marL="342900" indent="-342900">
              <a:buClr>
                <a:schemeClr val="accent6"/>
              </a:buClr>
              <a:buFont typeface="Wingdings" panose="05000000000000000000" pitchFamily="2" charset="2"/>
              <a:buChar char="Ø"/>
            </a:pP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如何能使老师只关注课堂，只负责认真讲课，而把学生入座之类的事情放到其他的地方呢？在这个例子中，老师上课是核心业务，而学生入座，关手机等可以看做是横向逻辑业务，即“方面”。因此，可以</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把</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方法中的</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serve</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方法作为连接点</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，在其之前和之后分别切入相应的关于学生的方法。</a:t>
            </a:r>
            <a:endParaRPr lang="zh-CN" altLang="en-US" sz="2000" dirty="0">
              <a:solidFill>
                <a:srgbClr val="000000"/>
              </a:solidFill>
            </a:endParaRPr>
          </a:p>
        </p:txBody>
      </p:sp>
      <p:sp>
        <p:nvSpPr>
          <p:cNvPr id="7" name="矩形 6">
            <a:extLst>
              <a:ext uri="{FF2B5EF4-FFF2-40B4-BE49-F238E27FC236}">
                <a16:creationId xmlns:a16="http://schemas.microsoft.com/office/drawing/2014/main" id="{380DE551-32BC-44CB-84D6-46D04FEEAB08}"/>
              </a:ext>
            </a:extLst>
          </p:cNvPr>
          <p:cNvSpPr/>
          <p:nvPr/>
        </p:nvSpPr>
        <p:spPr>
          <a:xfrm>
            <a:off x="1171908" y="2878991"/>
            <a:ext cx="7407003" cy="3293209"/>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//Student.java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org.aspectj.lang.annotation.AfterReturning</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org.aspectj.lang.annotation.AfterThrowing</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org.aspectj.lang.annotation.Aspect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org.aspectj.lang.annotation.Before</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org.aspectj.lang.annotation.Pointcut</a:t>
            </a:r>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Aspect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Pointcut</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"execution(** </a:t>
            </a:r>
            <a:r>
              <a:rPr lang="en-US" altLang="zh-CN" sz="1600" dirty="0" err="1">
                <a:solidFill>
                  <a:srgbClr val="A31515"/>
                </a:solidFill>
                <a:latin typeface="Consolas" panose="020B0609020204030204" pitchFamily="49" charset="0"/>
              </a:rPr>
              <a:t>xmu.edu.cn.Teacher.serve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giveLecture</a:t>
            </a:r>
            <a:r>
              <a:rPr lang="en-US" altLang="zh-CN" sz="1600" dirty="0">
                <a:solidFill>
                  <a:srgbClr val="000000"/>
                </a:solidFill>
                <a:latin typeface="Consolas" panose="020B0609020204030204" pitchFamily="49" charset="0"/>
              </a:rPr>
              <a:t>() {}</a:t>
            </a:r>
          </a:p>
          <a:p>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30708280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定义切面</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3"/>
            <a:ext cx="8208912" cy="2489961"/>
          </a:xfrm>
        </p:spPr>
        <p:txBody>
          <a:bodyPr/>
          <a:lstStyle/>
          <a:p>
            <a:pPr>
              <a:buFont typeface="Wingdings" panose="05000000000000000000" pitchFamily="2" charset="2"/>
              <a:buChar char="Ø"/>
            </a:pPr>
            <a:endParaRPr lang="en-US" altLang="zh-CN" sz="2400" dirty="0"/>
          </a:p>
          <a:p>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108</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056731" y="1259755"/>
            <a:ext cx="7920880" cy="4770537"/>
          </a:xfrm>
          <a:prstGeom prst="rect">
            <a:avLst/>
          </a:prstGeom>
          <a:ln>
            <a:solidFill>
              <a:srgbClr val="000000"/>
            </a:solidFill>
          </a:ln>
        </p:spPr>
        <p:txBody>
          <a:bodyPr wrap="square">
            <a:spAutoFit/>
          </a:bodyPr>
          <a:lstStyle/>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Before</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giveLecture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silenceCellPhones</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"Silencing cell phones..."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Before</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giveLecture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takeSeats</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"Taking seats..."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AfterReturning</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giveLecture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askQuestion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"Class is over, is there any Questions?"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AfterThrowing</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giveLecture</a:t>
            </a:r>
            <a:r>
              <a:rPr lang="en-US" altLang="zh-CN" sz="1600" dirty="0">
                <a:solidFill>
                  <a:srgbClr val="A31515"/>
                </a:solidFill>
                <a:latin typeface="Consolas" panose="020B0609020204030204" pitchFamily="49" charset="0"/>
              </a:rPr>
              <a: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haveClassAccident</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 teaching accident, ask for</a:t>
            </a:r>
          </a:p>
          <a:p>
            <a:r>
              <a:rPr lang="en-US" altLang="zh-CN" sz="1600" dirty="0">
                <a:solidFill>
                  <a:srgbClr val="A31515"/>
                </a:solidFill>
                <a:latin typeface="Consolas" panose="020B0609020204030204" pitchFamily="49" charset="0"/>
              </a:rPr>
              <a:t> an investigation... "</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a:p>
            <a:endParaRPr lang="en-US" altLang="zh-CN" sz="16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853907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切入点表达式</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3"/>
            <a:ext cx="8208912" cy="5226265"/>
          </a:xfrm>
        </p:spPr>
        <p:txBody>
          <a:bodyPr/>
          <a:lstStyle/>
          <a:p>
            <a:pPr>
              <a:lnSpc>
                <a:spcPct val="114000"/>
              </a:lnSpc>
            </a:pPr>
            <a:r>
              <a:rPr lang="zh-CN" altLang="zh-CN" sz="2000" dirty="0"/>
              <a:t>在以上代码中，</a:t>
            </a:r>
            <a:r>
              <a:rPr lang="en-US" altLang="zh-CN" sz="2000" dirty="0">
                <a:solidFill>
                  <a:srgbClr val="FF0000"/>
                </a:solidFill>
              </a:rPr>
              <a:t>@Pointcut</a:t>
            </a:r>
            <a:r>
              <a:rPr lang="en-US" altLang="zh-CN" sz="2000" dirty="0"/>
              <a:t>(“execution(** </a:t>
            </a:r>
            <a:r>
              <a:rPr lang="en-US" altLang="zh-CN" sz="2000" dirty="0" err="1"/>
              <a:t>xmu.edu.cn.Teacher.serve</a:t>
            </a:r>
            <a:r>
              <a:rPr lang="en-US" altLang="zh-CN" sz="2000" dirty="0"/>
              <a:t>(..))”)</a:t>
            </a:r>
            <a:r>
              <a:rPr lang="zh-CN" altLang="zh-CN" sz="2000" u="sng" dirty="0">
                <a:solidFill>
                  <a:schemeClr val="bg1"/>
                </a:solidFill>
              </a:rPr>
              <a:t>定义了一个连接点</a:t>
            </a:r>
            <a:r>
              <a:rPr lang="zh-CN" altLang="en-US" sz="2000" dirty="0"/>
              <a:t>。</a:t>
            </a:r>
            <a:r>
              <a:rPr lang="en-US" altLang="zh-CN" sz="2000" dirty="0">
                <a:solidFill>
                  <a:srgbClr val="FF0000"/>
                </a:solidFill>
              </a:rPr>
              <a:t>execution</a:t>
            </a:r>
            <a:r>
              <a:rPr lang="en-US" altLang="zh-CN" sz="2000" dirty="0"/>
              <a:t>(** </a:t>
            </a:r>
            <a:r>
              <a:rPr lang="en-US" altLang="zh-CN" sz="2000" dirty="0" err="1"/>
              <a:t>xmu.edu.cn.Teacher.serve</a:t>
            </a:r>
            <a:r>
              <a:rPr lang="en-US" altLang="zh-CN" sz="2000" dirty="0"/>
              <a:t>(..))</a:t>
            </a:r>
            <a:r>
              <a:rPr lang="zh-CN" altLang="en-US" sz="2000" dirty="0"/>
              <a:t>声明了</a:t>
            </a:r>
            <a:r>
              <a:rPr lang="zh-CN" altLang="en-US" sz="2000" u="sng" dirty="0">
                <a:solidFill>
                  <a:schemeClr val="bg1"/>
                </a:solidFill>
              </a:rPr>
              <a:t>切入点</a:t>
            </a:r>
            <a:r>
              <a:rPr lang="zh-CN" altLang="en-US" sz="2000" dirty="0"/>
              <a:t>表达式。</a:t>
            </a:r>
            <a:endParaRPr lang="en-US" altLang="zh-CN" sz="2000" dirty="0"/>
          </a:p>
          <a:p>
            <a:pPr>
              <a:lnSpc>
                <a:spcPct val="114000"/>
              </a:lnSpc>
            </a:pPr>
            <a:endParaRPr lang="en-US" altLang="zh-CN" sz="2000" dirty="0"/>
          </a:p>
          <a:p>
            <a:pPr>
              <a:lnSpc>
                <a:spcPct val="114000"/>
              </a:lnSpc>
            </a:pPr>
            <a:r>
              <a:rPr lang="en-US" altLang="zh-CN" sz="2000" dirty="0"/>
              <a:t>execution()</a:t>
            </a:r>
            <a:r>
              <a:rPr lang="zh-CN" altLang="en-US" sz="2000" dirty="0"/>
              <a:t>是最常用的切点函数，其语法如下所示：</a:t>
            </a:r>
            <a:endParaRPr lang="en-US" altLang="zh-CN" sz="2000" dirty="0"/>
          </a:p>
          <a:p>
            <a:pPr>
              <a:lnSpc>
                <a:spcPct val="114000"/>
              </a:lnSpc>
              <a:buFont typeface="Wingdings" panose="05000000000000000000" pitchFamily="2" charset="2"/>
              <a:buChar char="ü"/>
            </a:pPr>
            <a:r>
              <a:rPr lang="zh-CN" altLang="en-US" sz="2000" dirty="0"/>
              <a:t>表达式为 </a:t>
            </a:r>
            <a:r>
              <a:rPr lang="en-US" altLang="zh-CN" sz="2000" dirty="0"/>
              <a:t>execution (* </a:t>
            </a:r>
            <a:r>
              <a:rPr lang="en-US" altLang="zh-CN" sz="2000" dirty="0" err="1"/>
              <a:t>com.sample.service.impl</a:t>
            </a:r>
            <a:r>
              <a:rPr lang="en-US" altLang="zh-CN" sz="2000" dirty="0"/>
              <a:t>..*.*(..))</a:t>
            </a:r>
            <a:r>
              <a:rPr lang="zh-CN" altLang="en-US" sz="2000" dirty="0"/>
              <a:t>，则</a:t>
            </a:r>
            <a:endParaRPr lang="en-US" altLang="zh-CN" sz="2000" dirty="0"/>
          </a:p>
          <a:p>
            <a:pPr marL="857250" lvl="1" indent="-457200">
              <a:lnSpc>
                <a:spcPct val="114000"/>
              </a:lnSpc>
              <a:buFont typeface="+mj-lt"/>
              <a:buAutoNum type="arabicPeriod"/>
            </a:pPr>
            <a:r>
              <a:rPr lang="en-US" altLang="zh-CN" sz="2000" dirty="0"/>
              <a:t>execution()</a:t>
            </a:r>
            <a:r>
              <a:rPr lang="zh-CN" altLang="en-US" sz="2000" dirty="0"/>
              <a:t>：</a:t>
            </a:r>
            <a:r>
              <a:rPr lang="zh-CN" altLang="zh-CN" sz="2000" dirty="0"/>
              <a:t>表达式主体。</a:t>
            </a:r>
          </a:p>
          <a:p>
            <a:pPr marL="857250" lvl="1" indent="-457200">
              <a:lnSpc>
                <a:spcPct val="114000"/>
              </a:lnSpc>
              <a:buFont typeface="+mj-lt"/>
              <a:buAutoNum type="arabicPeriod"/>
            </a:pPr>
            <a:r>
              <a:rPr lang="zh-CN" altLang="zh-CN" sz="2000" dirty="0"/>
              <a:t>第一个</a:t>
            </a:r>
            <a:r>
              <a:rPr lang="en-US" altLang="zh-CN" sz="2000" dirty="0"/>
              <a:t>*</a:t>
            </a:r>
            <a:r>
              <a:rPr lang="zh-CN" altLang="zh-CN" sz="2000" dirty="0"/>
              <a:t>号：表示</a:t>
            </a:r>
            <a:r>
              <a:rPr lang="zh-CN" altLang="zh-CN" sz="2000" dirty="0">
                <a:solidFill>
                  <a:srgbClr val="FF0000"/>
                </a:solidFill>
              </a:rPr>
              <a:t>返回类型</a:t>
            </a:r>
            <a:r>
              <a:rPr lang="zh-CN" altLang="zh-CN" sz="2000" dirty="0"/>
              <a:t>，</a:t>
            </a:r>
            <a:r>
              <a:rPr lang="en-US" altLang="zh-CN" sz="2000" u="sng" dirty="0">
                <a:solidFill>
                  <a:schemeClr val="bg1"/>
                </a:solidFill>
              </a:rPr>
              <a:t>*</a:t>
            </a:r>
            <a:r>
              <a:rPr lang="zh-CN" altLang="zh-CN" sz="2000" u="sng" dirty="0">
                <a:solidFill>
                  <a:schemeClr val="bg1"/>
                </a:solidFill>
              </a:rPr>
              <a:t>号表示所有</a:t>
            </a:r>
            <a:r>
              <a:rPr lang="zh-CN" altLang="zh-CN" sz="2000" dirty="0"/>
              <a:t>的类型。</a:t>
            </a:r>
          </a:p>
          <a:p>
            <a:pPr marL="857250" lvl="1" indent="-457200">
              <a:lnSpc>
                <a:spcPct val="114000"/>
              </a:lnSpc>
              <a:buFont typeface="+mj-lt"/>
              <a:buAutoNum type="arabicPeriod"/>
            </a:pPr>
            <a:r>
              <a:rPr lang="zh-CN" altLang="zh-CN" sz="2000" dirty="0">
                <a:solidFill>
                  <a:srgbClr val="FF0000"/>
                </a:solidFill>
              </a:rPr>
              <a:t>包名</a:t>
            </a:r>
            <a:r>
              <a:rPr lang="zh-CN" altLang="zh-CN" sz="2000" dirty="0"/>
              <a:t>：表示需要拦截的包名，后面的</a:t>
            </a:r>
            <a:r>
              <a:rPr lang="zh-CN" altLang="zh-CN" sz="2000" u="sng" dirty="0">
                <a:solidFill>
                  <a:schemeClr val="bg1"/>
                </a:solidFill>
              </a:rPr>
              <a:t>两个句点表示当前包和当前包的所有子包</a:t>
            </a:r>
            <a:r>
              <a:rPr lang="zh-CN" altLang="zh-CN" sz="2000" dirty="0"/>
              <a:t>，</a:t>
            </a:r>
            <a:r>
              <a:rPr lang="zh-CN" altLang="en-US" sz="2000" dirty="0"/>
              <a:t>即</a:t>
            </a:r>
            <a:r>
              <a:rPr lang="en-US" altLang="zh-CN" sz="2000" dirty="0" err="1"/>
              <a:t>com.sample.service.impl</a:t>
            </a:r>
            <a:r>
              <a:rPr lang="zh-CN" altLang="zh-CN" sz="2000" dirty="0"/>
              <a:t>包、子孙包下所有类的方法。</a:t>
            </a:r>
          </a:p>
          <a:p>
            <a:pPr marL="857250" lvl="1" indent="-457200">
              <a:lnSpc>
                <a:spcPct val="114000"/>
              </a:lnSpc>
              <a:buFont typeface="+mj-lt"/>
              <a:buAutoNum type="arabicPeriod"/>
            </a:pPr>
            <a:r>
              <a:rPr lang="zh-CN" altLang="zh-CN" sz="2000" dirty="0"/>
              <a:t>第二个</a:t>
            </a:r>
            <a:r>
              <a:rPr lang="en-US" altLang="zh-CN" sz="2000" dirty="0"/>
              <a:t>*</a:t>
            </a:r>
            <a:r>
              <a:rPr lang="zh-CN" altLang="zh-CN" sz="2000" dirty="0"/>
              <a:t>号：表示</a:t>
            </a:r>
            <a:r>
              <a:rPr lang="zh-CN" altLang="zh-CN" sz="2000" dirty="0">
                <a:solidFill>
                  <a:srgbClr val="FF0000"/>
                </a:solidFill>
              </a:rPr>
              <a:t>类名</a:t>
            </a:r>
            <a:r>
              <a:rPr lang="zh-CN" altLang="zh-CN" sz="2000" dirty="0"/>
              <a:t>，</a:t>
            </a:r>
            <a:r>
              <a:rPr lang="en-US" altLang="zh-CN" sz="2000" dirty="0"/>
              <a:t>*</a:t>
            </a:r>
            <a:r>
              <a:rPr lang="zh-CN" altLang="zh-CN" sz="2000" dirty="0"/>
              <a:t>号表示所有的类。</a:t>
            </a:r>
          </a:p>
          <a:p>
            <a:pPr marL="857250" lvl="1" indent="-457200">
              <a:lnSpc>
                <a:spcPct val="114000"/>
              </a:lnSpc>
              <a:buFont typeface="+mj-lt"/>
              <a:buAutoNum type="arabicPeriod"/>
            </a:pPr>
            <a:r>
              <a:rPr lang="en-US" altLang="zh-CN" sz="2000" dirty="0"/>
              <a:t>*</a:t>
            </a:r>
            <a:r>
              <a:rPr lang="zh-CN" altLang="zh-CN" sz="2000" dirty="0"/>
              <a:t>（</a:t>
            </a:r>
            <a:r>
              <a:rPr lang="en-US" altLang="zh-CN" sz="2000" dirty="0"/>
              <a:t>..</a:t>
            </a:r>
            <a:r>
              <a:rPr lang="zh-CN" altLang="zh-CN" sz="2000" dirty="0"/>
              <a:t>）：最后这个星号表示</a:t>
            </a:r>
            <a:r>
              <a:rPr lang="zh-CN" altLang="zh-CN" sz="2000" dirty="0">
                <a:solidFill>
                  <a:srgbClr val="FF0000"/>
                </a:solidFill>
              </a:rPr>
              <a:t>方法名</a:t>
            </a:r>
            <a:r>
              <a:rPr lang="zh-CN" altLang="zh-CN" sz="2000" dirty="0"/>
              <a:t>，</a:t>
            </a:r>
            <a:r>
              <a:rPr lang="en-US" altLang="zh-CN" sz="2000" dirty="0"/>
              <a:t>*</a:t>
            </a:r>
            <a:r>
              <a:rPr lang="zh-CN" altLang="zh-CN" sz="2000" dirty="0"/>
              <a:t>号表示所有的方法，后面括弧里面表示方法的</a:t>
            </a:r>
            <a:r>
              <a:rPr lang="zh-CN" altLang="zh-CN" sz="2000" dirty="0">
                <a:solidFill>
                  <a:srgbClr val="FF0000"/>
                </a:solidFill>
              </a:rPr>
              <a:t>参数</a:t>
            </a:r>
            <a:r>
              <a:rPr lang="zh-CN" altLang="zh-CN" sz="2000" dirty="0"/>
              <a:t>，</a:t>
            </a:r>
            <a:r>
              <a:rPr lang="zh-CN" altLang="zh-CN" sz="2000" u="sng" dirty="0">
                <a:solidFill>
                  <a:schemeClr val="bg1"/>
                </a:solidFill>
              </a:rPr>
              <a:t>两个句点表示任何参数</a:t>
            </a:r>
            <a:r>
              <a:rPr lang="zh-CN" altLang="zh-CN" sz="2000" dirty="0"/>
              <a:t>。</a:t>
            </a:r>
          </a:p>
          <a:p>
            <a:pPr>
              <a:buFont typeface="Wingdings" panose="05000000000000000000" pitchFamily="2" charset="2"/>
              <a:buChar char="Ø"/>
            </a:pPr>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109</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331640" y="1259755"/>
            <a:ext cx="7920880" cy="338554"/>
          </a:xfrm>
          <a:prstGeom prst="rect">
            <a:avLst/>
          </a:prstGeom>
        </p:spPr>
        <p:txBody>
          <a:bodyPr wrap="square">
            <a:spAutoFit/>
          </a:bodyPr>
          <a:lstStyle/>
          <a:p>
            <a:r>
              <a:rPr lang="en-US" altLang="zh-CN"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202377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服务器工作原理</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11</a:t>
            </a:fld>
            <a:endParaRPr lang="en-GB" altLang="zh-CN" dirty="0"/>
          </a:p>
        </p:txBody>
      </p:sp>
      <p:sp>
        <p:nvSpPr>
          <p:cNvPr id="3" name="矩形 2">
            <a:extLst>
              <a:ext uri="{FF2B5EF4-FFF2-40B4-BE49-F238E27FC236}">
                <a16:creationId xmlns:a16="http://schemas.microsoft.com/office/drawing/2014/main" id="{31A7B114-1855-45F6-82A7-4495318628D9}"/>
              </a:ext>
            </a:extLst>
          </p:cNvPr>
          <p:cNvSpPr/>
          <p:nvPr/>
        </p:nvSpPr>
        <p:spPr>
          <a:xfrm>
            <a:off x="764934" y="4126917"/>
            <a:ext cx="8332034" cy="1540037"/>
          </a:xfrm>
          <a:prstGeom prst="rect">
            <a:avLst/>
          </a:prstGeom>
        </p:spPr>
        <p:txBody>
          <a:bodyPr wrap="square">
            <a:spAutoFit/>
          </a:bodyPr>
          <a:lstStyle/>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在典型的</a:t>
            </a:r>
            <a:r>
              <a:rPr lang="en-US" altLang="zh-CN" sz="2000" dirty="0">
                <a:solidFill>
                  <a:srgbClr val="000000"/>
                </a:solidFill>
                <a:latin typeface="Calibri" panose="020F0502020204030204" pitchFamily="34" charset="0"/>
              </a:rPr>
              <a:t>Web</a:t>
            </a:r>
            <a:r>
              <a:rPr lang="zh-CN" altLang="en-US" sz="2000" dirty="0">
                <a:solidFill>
                  <a:srgbClr val="000000"/>
                </a:solidFill>
                <a:latin typeface="Calibri" panose="020F0502020204030204" pitchFamily="34" charset="0"/>
              </a:rPr>
              <a:t>应用中，用户在浏览器中输入网址或点击链接，浏览器获得事件后与</a:t>
            </a:r>
            <a:r>
              <a:rPr lang="en-US" altLang="zh-CN" sz="2000" dirty="0">
                <a:solidFill>
                  <a:srgbClr val="000000"/>
                </a:solidFill>
                <a:latin typeface="Calibri" panose="020F0502020204030204" pitchFamily="34" charset="0"/>
              </a:rPr>
              <a:t>Web</a:t>
            </a:r>
            <a:r>
              <a:rPr lang="zh-CN" altLang="en-US" sz="2000" dirty="0">
                <a:solidFill>
                  <a:srgbClr val="000000"/>
                </a:solidFill>
                <a:latin typeface="Calibri" panose="020F0502020204030204" pitchFamily="34" charset="0"/>
              </a:rPr>
              <a:t>服务器建立</a:t>
            </a:r>
            <a:r>
              <a:rPr lang="en-US" altLang="zh-CN" sz="2000" dirty="0">
                <a:solidFill>
                  <a:srgbClr val="000000"/>
                </a:solidFill>
                <a:latin typeface="Calibri" panose="020F0502020204030204" pitchFamily="34" charset="0"/>
              </a:rPr>
              <a:t>TCP</a:t>
            </a:r>
            <a:r>
              <a:rPr lang="zh-CN" altLang="en-US" sz="2000" dirty="0">
                <a:solidFill>
                  <a:srgbClr val="000000"/>
                </a:solidFill>
                <a:latin typeface="Calibri" panose="020F0502020204030204" pitchFamily="34" charset="0"/>
              </a:rPr>
              <a:t>连接， </a:t>
            </a:r>
            <a:r>
              <a:rPr lang="en-US" altLang="zh-CN" sz="2000" u="sng" dirty="0">
                <a:solidFill>
                  <a:schemeClr val="bg1"/>
                </a:solidFill>
                <a:latin typeface="Calibri" panose="020F0502020204030204" pitchFamily="34" charset="0"/>
              </a:rPr>
              <a:t>(1)(2)</a:t>
            </a:r>
            <a:r>
              <a:rPr lang="zh-CN" altLang="en-US" sz="2000" u="sng" dirty="0">
                <a:solidFill>
                  <a:schemeClr val="bg1"/>
                </a:solidFill>
                <a:latin typeface="Calibri" panose="020F0502020204030204" pitchFamily="34" charset="0"/>
              </a:rPr>
              <a:t>就是连接过程。</a:t>
            </a:r>
            <a:endParaRPr lang="en-US" altLang="zh-CN" sz="2000" u="sng" dirty="0">
              <a:solidFill>
                <a:schemeClr val="bg1"/>
              </a:solidFill>
              <a:latin typeface="Calibri" panose="020F0502020204030204" pitchFamily="34" charset="0"/>
            </a:endParaRPr>
          </a:p>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如果连接成功，浏览器将用户事件按照</a:t>
            </a:r>
            <a:r>
              <a:rPr lang="en-US" altLang="zh-CN" sz="2000" dirty="0">
                <a:solidFill>
                  <a:srgbClr val="000000"/>
                </a:solidFill>
                <a:latin typeface="Calibri" panose="020F0502020204030204" pitchFamily="34" charset="0"/>
              </a:rPr>
              <a:t>HTTP</a:t>
            </a:r>
            <a:r>
              <a:rPr lang="zh-CN" altLang="en-US" sz="2000" dirty="0">
                <a:solidFill>
                  <a:srgbClr val="000000"/>
                </a:solidFill>
                <a:latin typeface="Calibri" panose="020F0502020204030204" pitchFamily="34" charset="0"/>
              </a:rPr>
              <a:t>协议格式打包成一个数据包，向服务器提出各种请求，</a:t>
            </a:r>
            <a:r>
              <a:rPr lang="en-US" altLang="zh-CN" sz="2000" u="sng" dirty="0">
                <a:solidFill>
                  <a:schemeClr val="bg1"/>
                </a:solidFill>
                <a:latin typeface="Calibri" panose="020F0502020204030204" pitchFamily="34" charset="0"/>
              </a:rPr>
              <a:t>(3)(4)</a:t>
            </a:r>
            <a:r>
              <a:rPr lang="zh-CN" altLang="en-US" sz="2000" u="sng" dirty="0">
                <a:solidFill>
                  <a:schemeClr val="bg1"/>
                </a:solidFill>
                <a:latin typeface="Calibri" panose="020F0502020204030204" pitchFamily="34" charset="0"/>
              </a:rPr>
              <a:t>是请求过程</a:t>
            </a:r>
            <a:r>
              <a:rPr lang="zh-CN" altLang="en-US" sz="2000" dirty="0">
                <a:solidFill>
                  <a:srgbClr val="000000"/>
                </a:solidFill>
                <a:latin typeface="Calibri" panose="020F0502020204030204" pitchFamily="34" charset="0"/>
              </a:rPr>
              <a:t>。</a:t>
            </a:r>
          </a:p>
        </p:txBody>
      </p:sp>
      <p:pic>
        <p:nvPicPr>
          <p:cNvPr id="5" name="图片 4">
            <a:extLst>
              <a:ext uri="{FF2B5EF4-FFF2-40B4-BE49-F238E27FC236}">
                <a16:creationId xmlns:a16="http://schemas.microsoft.com/office/drawing/2014/main" id="{824047DA-F67C-48A0-B1CA-606306990FD6}"/>
              </a:ext>
            </a:extLst>
          </p:cNvPr>
          <p:cNvPicPr>
            <a:picLocks noChangeAspect="1"/>
          </p:cNvPicPr>
          <p:nvPr/>
        </p:nvPicPr>
        <p:blipFill>
          <a:blip r:embed="rId2"/>
          <a:stretch>
            <a:fillRect/>
          </a:stretch>
        </p:blipFill>
        <p:spPr>
          <a:xfrm>
            <a:off x="539552" y="1196752"/>
            <a:ext cx="8557416" cy="2789158"/>
          </a:xfrm>
          <a:prstGeom prst="rect">
            <a:avLst/>
          </a:prstGeom>
        </p:spPr>
      </p:pic>
    </p:spTree>
    <p:extLst>
      <p:ext uri="{BB962C8B-B14F-4D97-AF65-F5344CB8AC3E}">
        <p14:creationId xmlns:p14="http://schemas.microsoft.com/office/powerpoint/2010/main" val="33347929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织入</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99592" y="1144247"/>
            <a:ext cx="8208912" cy="5226265"/>
          </a:xfrm>
        </p:spPr>
        <p:txBody>
          <a:bodyPr/>
          <a:lstStyle/>
          <a:p>
            <a:pPr>
              <a:lnSpc>
                <a:spcPct val="114000"/>
              </a:lnSpc>
            </a:pPr>
            <a:r>
              <a:rPr lang="zh-CN" altLang="en-US" sz="2000" dirty="0"/>
              <a:t>在本例中</a:t>
            </a:r>
            <a:r>
              <a:rPr lang="en-US" altLang="zh-CN" sz="2000" dirty="0"/>
              <a:t>Teacher</a:t>
            </a:r>
            <a:r>
              <a:rPr lang="zh-CN" altLang="en-US" sz="2000" dirty="0"/>
              <a:t>是目标对象，</a:t>
            </a:r>
            <a:r>
              <a:rPr lang="en-US" altLang="zh-CN" sz="2000" dirty="0"/>
              <a:t>Student</a:t>
            </a:r>
            <a:r>
              <a:rPr lang="zh-CN" altLang="en-US" sz="2000" dirty="0"/>
              <a:t>类中定义了“方面”。那如何织入呢？在</a:t>
            </a:r>
            <a:r>
              <a:rPr lang="en-US" altLang="zh-CN" sz="2000" dirty="0"/>
              <a:t>Spring</a:t>
            </a:r>
            <a:r>
              <a:rPr lang="zh-CN" altLang="en-US" sz="2000" dirty="0"/>
              <a:t>框架中使用配置文件，把方面应用到目标对象。</a:t>
            </a:r>
            <a:endParaRPr lang="zh-CN" altLang="zh-CN" sz="2000" dirty="0"/>
          </a:p>
          <a:p>
            <a:pPr>
              <a:buFont typeface="Wingdings" panose="05000000000000000000" pitchFamily="2" charset="2"/>
              <a:buChar char="Ø"/>
            </a:pPr>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110</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331640" y="1259755"/>
            <a:ext cx="7920880" cy="338554"/>
          </a:xfrm>
          <a:prstGeom prst="rect">
            <a:avLst/>
          </a:prstGeom>
        </p:spPr>
        <p:txBody>
          <a:bodyPr wrap="square">
            <a:spAutoFit/>
          </a:bodyPr>
          <a:lstStyle/>
          <a:p>
            <a:r>
              <a:rPr lang="en-US" altLang="zh-CN" sz="1600" dirty="0">
                <a:solidFill>
                  <a:srgbClr val="000000"/>
                </a:solidFill>
                <a:latin typeface="Consolas" panose="020B0609020204030204" pitchFamily="49" charset="0"/>
              </a:rPr>
              <a:t>    </a:t>
            </a:r>
          </a:p>
        </p:txBody>
      </p:sp>
      <p:sp>
        <p:nvSpPr>
          <p:cNvPr id="9" name="矩形 8">
            <a:extLst>
              <a:ext uri="{FF2B5EF4-FFF2-40B4-BE49-F238E27FC236}">
                <a16:creationId xmlns:a16="http://schemas.microsoft.com/office/drawing/2014/main" id="{68D16136-8698-46AF-B9C1-77168C24AF59}"/>
              </a:ext>
            </a:extLst>
          </p:cNvPr>
          <p:cNvSpPr/>
          <p:nvPr/>
        </p:nvSpPr>
        <p:spPr>
          <a:xfrm>
            <a:off x="1259632" y="1916832"/>
            <a:ext cx="7884368" cy="4031873"/>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a:t>
            </a:r>
            <a:r>
              <a:rPr lang="en-US" altLang="zh-CN" sz="1600" dirty="0" err="1">
                <a:solidFill>
                  <a:srgbClr val="008000"/>
                </a:solidFill>
                <a:latin typeface="Consolas" panose="020B0609020204030204" pitchFamily="49" charset="0"/>
              </a:rPr>
              <a:t>ClassRoomConfig</a:t>
            </a:r>
            <a:r>
              <a:rPr lang="en-US" altLang="zh-CN" sz="1600" dirty="0">
                <a:solidFill>
                  <a:srgbClr val="008000"/>
                </a:solidFill>
                <a:latin typeface="Consolas" panose="020B0609020204030204" pitchFamily="49" charset="0"/>
              </a:rPr>
              <a:t> .java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org.springframework.context.annotation.Bean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org.springframework.context.annotation.ComponentScan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org.springframework.context.annotation.Configuration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org.springframework.context.annotation.EnableAspectJAutoProxy</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Configuration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EnableAspectJAutoProxy</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r>
              <a:rPr lang="en-US" altLang="zh-CN" sz="1600" dirty="0" err="1">
                <a:solidFill>
                  <a:srgbClr val="0000FF"/>
                </a:solidFill>
                <a:latin typeface="Consolas" panose="020B0609020204030204" pitchFamily="49" charset="0"/>
              </a:rPr>
              <a:t>ComponentScan</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ClassRoomConfig</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Bean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Student</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Student();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37998162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织入</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111</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331640" y="1259755"/>
            <a:ext cx="7920880" cy="338554"/>
          </a:xfrm>
          <a:prstGeom prst="rect">
            <a:avLst/>
          </a:prstGeom>
        </p:spPr>
        <p:txBody>
          <a:bodyPr wrap="square">
            <a:spAutoFit/>
          </a:bodyPr>
          <a:lstStyle/>
          <a:p>
            <a:r>
              <a:rPr lang="en-US" altLang="zh-CN" sz="1600" dirty="0">
                <a:solidFill>
                  <a:srgbClr val="000000"/>
                </a:solidFill>
                <a:latin typeface="Consolas" panose="020B0609020204030204" pitchFamily="49" charset="0"/>
              </a:rPr>
              <a:t>    </a:t>
            </a:r>
          </a:p>
        </p:txBody>
      </p:sp>
      <p:sp>
        <p:nvSpPr>
          <p:cNvPr id="9" name="矩形 8">
            <a:extLst>
              <a:ext uri="{FF2B5EF4-FFF2-40B4-BE49-F238E27FC236}">
                <a16:creationId xmlns:a16="http://schemas.microsoft.com/office/drawing/2014/main" id="{68D16136-8698-46AF-B9C1-77168C24AF59}"/>
              </a:ext>
            </a:extLst>
          </p:cNvPr>
          <p:cNvSpPr/>
          <p:nvPr/>
        </p:nvSpPr>
        <p:spPr>
          <a:xfrm>
            <a:off x="1835696" y="1446049"/>
            <a:ext cx="6336704" cy="2308324"/>
          </a:xfrm>
          <a:prstGeom prst="rect">
            <a:avLst/>
          </a:prstGeom>
          <a:ln>
            <a:solidFill>
              <a:srgbClr val="000000"/>
            </a:solidFill>
          </a:ln>
        </p:spPr>
        <p:txBody>
          <a:bodyPr wrap="square">
            <a:spAutoFit/>
          </a:bodyPr>
          <a:lstStyle/>
          <a:p>
            <a:pPr lvl="0"/>
            <a:r>
              <a:rPr lang="en-US" altLang="zh-CN" sz="1600" dirty="0">
                <a:solidFill>
                  <a:srgbClr val="008000"/>
                </a:solidFill>
                <a:latin typeface="Consolas" panose="020B0609020204030204" pitchFamily="49" charset="0"/>
              </a:rPr>
              <a:t>//ClassRoomConfig.java</a:t>
            </a:r>
            <a:endParaRPr lang="en-US" altLang="zh-CN" sz="1600" dirty="0">
              <a:solidFill>
                <a:srgbClr val="000000"/>
              </a:solidFill>
              <a:latin typeface="Consolas" panose="020B0609020204030204" pitchFamily="49" charset="0"/>
            </a:endParaRP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Bean</a:t>
            </a:r>
            <a:endParaRPr lang="en-US" altLang="zh-CN" sz="1600" dirty="0">
              <a:solidFill>
                <a:srgbClr val="000000"/>
              </a:solidFill>
              <a:latin typeface="Consolas" panose="020B0609020204030204" pitchFamily="49" charset="0"/>
            </a:endParaRP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teacher(){</a:t>
            </a: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Teacher</a:t>
            </a:r>
            <a:r>
              <a:rPr lang="en-US" altLang="zh-CN" sz="1600" dirty="0">
                <a:solidFill>
                  <a:srgbClr val="000000"/>
                </a:solidFill>
                <a:latin typeface="Consolas" panose="020B0609020204030204" pitchFamily="49" charset="0"/>
              </a:rPr>
              <a:t> p=</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Teacher();</a:t>
            </a:r>
          </a:p>
          <a:p>
            <a:pPr lvl="0"/>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p.setName</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"Lai"</a:t>
            </a:r>
            <a:r>
              <a:rPr lang="en-US" altLang="zh-CN" sz="1600" dirty="0">
                <a:solidFill>
                  <a:srgbClr val="000000"/>
                </a:solidFill>
                <a:latin typeface="Consolas" panose="020B0609020204030204" pitchFamily="49" charset="0"/>
              </a:rPr>
              <a:t>);</a:t>
            </a:r>
          </a:p>
          <a:p>
            <a:pPr lvl="0"/>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p;</a:t>
            </a:r>
          </a:p>
          <a:p>
            <a:pPr lvl="0"/>
            <a:r>
              <a:rPr lang="en-US" altLang="zh-CN" sz="1600" dirty="0">
                <a:solidFill>
                  <a:srgbClr val="000000"/>
                </a:solidFill>
                <a:latin typeface="Consolas" panose="020B0609020204030204" pitchFamily="49" charset="0"/>
              </a:rPr>
              <a:t>    }</a:t>
            </a:r>
          </a:p>
          <a:p>
            <a:pPr lvl="0"/>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p:txBody>
      </p:sp>
      <p:sp>
        <p:nvSpPr>
          <p:cNvPr id="5" name="矩形 4">
            <a:extLst>
              <a:ext uri="{FF2B5EF4-FFF2-40B4-BE49-F238E27FC236}">
                <a16:creationId xmlns:a16="http://schemas.microsoft.com/office/drawing/2014/main" id="{D66389A1-1A85-4255-AD42-000AFCD9FB28}"/>
              </a:ext>
            </a:extLst>
          </p:cNvPr>
          <p:cNvSpPr/>
          <p:nvPr/>
        </p:nvSpPr>
        <p:spPr>
          <a:xfrm>
            <a:off x="1043608" y="3885254"/>
            <a:ext cx="7546686" cy="1534331"/>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ü"/>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如代码所示，配置文件</a:t>
            </a:r>
            <a:r>
              <a:rPr lang="en-US" altLang="zh-CN" sz="2000" kern="100"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ClassRoomConfig</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定义了</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这两个</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，并进行自动扫描，在容器中生成对象。同时，标注</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EnableAspectJAutoProxy</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声明了将创建代理对象，</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进行自动编织</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000" dirty="0">
              <a:solidFill>
                <a:srgbClr val="000000"/>
              </a:solidFill>
            </a:endParaRPr>
          </a:p>
        </p:txBody>
      </p:sp>
    </p:spTree>
    <p:extLst>
      <p:ext uri="{BB962C8B-B14F-4D97-AF65-F5344CB8AC3E}">
        <p14:creationId xmlns:p14="http://schemas.microsoft.com/office/powerpoint/2010/main" val="8224183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 AOP</a:t>
            </a:r>
            <a:r>
              <a:rPr lang="zh-CN" altLang="en-US" dirty="0"/>
              <a:t>老师类</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112</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331640" y="1259755"/>
            <a:ext cx="7920880" cy="338554"/>
          </a:xfrm>
          <a:prstGeom prst="rect">
            <a:avLst/>
          </a:prstGeom>
        </p:spPr>
        <p:txBody>
          <a:bodyPr wrap="square">
            <a:spAutoFit/>
          </a:bodyPr>
          <a:lstStyle/>
          <a:p>
            <a:r>
              <a:rPr lang="en-US" altLang="zh-CN" sz="1600" dirty="0">
                <a:solidFill>
                  <a:srgbClr val="000000"/>
                </a:solidFill>
                <a:latin typeface="Consolas" panose="020B0609020204030204" pitchFamily="49" charset="0"/>
              </a:rPr>
              <a:t>    </a:t>
            </a:r>
          </a:p>
        </p:txBody>
      </p:sp>
      <p:sp>
        <p:nvSpPr>
          <p:cNvPr id="9" name="矩形 8">
            <a:extLst>
              <a:ext uri="{FF2B5EF4-FFF2-40B4-BE49-F238E27FC236}">
                <a16:creationId xmlns:a16="http://schemas.microsoft.com/office/drawing/2014/main" id="{68D16136-8698-46AF-B9C1-77168C24AF59}"/>
              </a:ext>
            </a:extLst>
          </p:cNvPr>
          <p:cNvSpPr/>
          <p:nvPr/>
        </p:nvSpPr>
        <p:spPr>
          <a:xfrm>
            <a:off x="1514963" y="2710012"/>
            <a:ext cx="7632848" cy="2800767"/>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//Teacher.java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org.springframework.stereotype.Component</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Component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Teacher </a:t>
            </a:r>
            <a:r>
              <a:rPr lang="en-US" altLang="zh-CN" sz="1600" dirty="0">
                <a:solidFill>
                  <a:srgbClr val="0000FF"/>
                </a:solidFill>
                <a:latin typeface="Consolas" panose="020B0609020204030204" pitchFamily="49" charset="0"/>
              </a:rPr>
              <a:t>implements</a:t>
            </a:r>
            <a:r>
              <a:rPr lang="en-US" altLang="zh-CN" sz="1600" dirty="0">
                <a:solidFill>
                  <a:srgbClr val="000000"/>
                </a:solidFill>
                <a:latin typeface="Consolas" panose="020B0609020204030204" pitchFamily="49" charset="0"/>
              </a:rPr>
              <a:t> Service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course=</a:t>
            </a:r>
            <a:r>
              <a:rPr lang="en-US" altLang="zh-CN" sz="1600" dirty="0">
                <a:solidFill>
                  <a:srgbClr val="A31515"/>
                </a:solidFill>
                <a:latin typeface="Consolas" panose="020B0609020204030204" pitchFamily="49" charset="0"/>
              </a:rPr>
              <a:t>"English"</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serve() {   </a:t>
            </a:r>
            <a:r>
              <a:rPr lang="en-US" altLang="zh-CN" sz="1600" dirty="0">
                <a:solidFill>
                  <a:srgbClr val="008000"/>
                </a:solidFill>
                <a:latin typeface="Consolas" panose="020B0609020204030204" pitchFamily="49" charset="0"/>
              </a:rPr>
              <a:t>//</a:t>
            </a:r>
            <a:r>
              <a:rPr lang="zh-CN" altLang="en-US" sz="1600" dirty="0">
                <a:solidFill>
                  <a:srgbClr val="008000"/>
                </a:solidFill>
                <a:latin typeface="Consolas" panose="020B0609020204030204" pitchFamily="49" charset="0"/>
              </a:rPr>
              <a:t>只负责专心讲课</a:t>
            </a:r>
            <a:endParaRPr lang="zh-CN" altLang="en-US" sz="1600" dirty="0">
              <a:solidFill>
                <a:srgbClr val="000000"/>
              </a:solidFill>
              <a:latin typeface="Consolas" panose="020B0609020204030204" pitchFamily="49" charset="0"/>
            </a:endParaRPr>
          </a:p>
          <a:p>
            <a:r>
              <a:rPr lang="zh-CN" altLang="en-US"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"Giving the "</a:t>
            </a:r>
            <a:r>
              <a:rPr lang="en-US" altLang="zh-CN" sz="1600" dirty="0">
                <a:solidFill>
                  <a:srgbClr val="000000"/>
                </a:solidFill>
                <a:latin typeface="Consolas" panose="020B0609020204030204" pitchFamily="49" charset="0"/>
              </a:rPr>
              <a:t>+ course +</a:t>
            </a:r>
            <a:r>
              <a:rPr lang="en-US" altLang="zh-CN" sz="1600" dirty="0">
                <a:solidFill>
                  <a:srgbClr val="A31515"/>
                </a:solidFill>
                <a:latin typeface="Consolas" panose="020B0609020204030204" pitchFamily="49" charset="0"/>
              </a:rPr>
              <a:t>" lecture!"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p:txBody>
      </p:sp>
      <p:sp>
        <p:nvSpPr>
          <p:cNvPr id="5" name="矩形 4">
            <a:extLst>
              <a:ext uri="{FF2B5EF4-FFF2-40B4-BE49-F238E27FC236}">
                <a16:creationId xmlns:a16="http://schemas.microsoft.com/office/drawing/2014/main" id="{D66389A1-1A85-4255-AD42-000AFCD9FB28}"/>
              </a:ext>
            </a:extLst>
          </p:cNvPr>
          <p:cNvSpPr/>
          <p:nvPr/>
        </p:nvSpPr>
        <p:spPr>
          <a:xfrm>
            <a:off x="1115616" y="1254063"/>
            <a:ext cx="7546686" cy="1170705"/>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类则简化为如下代码。教师无需关注学生的状况，可以只关注讲课。事实上，</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类</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与</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类</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是独立的模块</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Teacher</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类甚至不用知道有学生类的存在</a:t>
            </a:r>
            <a:r>
              <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000" dirty="0">
              <a:solidFill>
                <a:srgbClr val="000000"/>
              </a:solidFill>
            </a:endParaRPr>
          </a:p>
        </p:txBody>
      </p:sp>
    </p:spTree>
    <p:extLst>
      <p:ext uri="{BB962C8B-B14F-4D97-AF65-F5344CB8AC3E}">
        <p14:creationId xmlns:p14="http://schemas.microsoft.com/office/powerpoint/2010/main" val="39244038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AOP</a:t>
            </a:r>
            <a:r>
              <a:rPr lang="zh-CN" altLang="en-US" dirty="0"/>
              <a:t>案例</a:t>
            </a:r>
            <a:r>
              <a:rPr lang="en-US" altLang="zh-CN" dirty="0"/>
              <a:t>:</a:t>
            </a:r>
            <a:r>
              <a:rPr lang="zh-CN" altLang="en-US" dirty="0"/>
              <a:t>测试代码</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113</a:t>
            </a:fld>
            <a:endParaRPr lang="en-GB" altLang="zh-CN" dirty="0"/>
          </a:p>
        </p:txBody>
      </p:sp>
      <p:sp>
        <p:nvSpPr>
          <p:cNvPr id="7" name="矩形 6">
            <a:extLst>
              <a:ext uri="{FF2B5EF4-FFF2-40B4-BE49-F238E27FC236}">
                <a16:creationId xmlns:a16="http://schemas.microsoft.com/office/drawing/2014/main" id="{380DE551-32BC-44CB-84D6-46D04FEEAB08}"/>
              </a:ext>
            </a:extLst>
          </p:cNvPr>
          <p:cNvSpPr/>
          <p:nvPr/>
        </p:nvSpPr>
        <p:spPr>
          <a:xfrm>
            <a:off x="1331640" y="1259755"/>
            <a:ext cx="7920880" cy="338554"/>
          </a:xfrm>
          <a:prstGeom prst="rect">
            <a:avLst/>
          </a:prstGeom>
        </p:spPr>
        <p:txBody>
          <a:bodyPr wrap="square">
            <a:spAutoFit/>
          </a:bodyPr>
          <a:lstStyle/>
          <a:p>
            <a:r>
              <a:rPr lang="en-US" altLang="zh-CN" sz="1600" dirty="0">
                <a:solidFill>
                  <a:srgbClr val="000000"/>
                </a:solidFill>
                <a:latin typeface="Consolas" panose="020B0609020204030204" pitchFamily="49" charset="0"/>
              </a:rPr>
              <a:t>    </a:t>
            </a:r>
          </a:p>
        </p:txBody>
      </p:sp>
      <p:sp>
        <p:nvSpPr>
          <p:cNvPr id="9" name="矩形 8">
            <a:extLst>
              <a:ext uri="{FF2B5EF4-FFF2-40B4-BE49-F238E27FC236}">
                <a16:creationId xmlns:a16="http://schemas.microsoft.com/office/drawing/2014/main" id="{68D16136-8698-46AF-B9C1-77168C24AF59}"/>
              </a:ext>
            </a:extLst>
          </p:cNvPr>
          <p:cNvSpPr/>
          <p:nvPr/>
        </p:nvSpPr>
        <p:spPr>
          <a:xfrm>
            <a:off x="827584" y="1124744"/>
            <a:ext cx="8534400" cy="3539430"/>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//StudentMain.java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org.springframework.context.ApplicationContext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.AnnotationConfigApplicationContext;</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StudentMain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main(</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args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Exception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ApplicationContext</a:t>
            </a:r>
            <a:r>
              <a:rPr lang="en-US" altLang="zh-CN" sz="1600" dirty="0">
                <a:solidFill>
                  <a:srgbClr val="000000"/>
                </a:solidFill>
                <a:latin typeface="Consolas" panose="020B0609020204030204" pitchFamily="49" charset="0"/>
              </a:rPr>
              <a:t> context = </a:t>
            </a:r>
            <a:r>
              <a:rPr lang="en-US" altLang="zh-CN" sz="1600" dirty="0">
                <a:solidFill>
                  <a:srgbClr val="0000FF"/>
                </a:solidFill>
                <a:latin typeface="Consolas" panose="020B0609020204030204" pitchFamily="49" charset="0"/>
              </a:rPr>
              <a:t>new</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AnnotationConfigApplicationContext</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ClassRoomConfig.class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teacher = </a:t>
            </a:r>
            <a:r>
              <a:rPr lang="en-US" altLang="zh-CN" sz="1600" dirty="0" err="1">
                <a:solidFill>
                  <a:srgbClr val="000000"/>
                </a:solidFill>
                <a:latin typeface="Consolas" panose="020B0609020204030204" pitchFamily="49" charset="0"/>
              </a:rPr>
              <a:t>context.getBean</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Service.class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teacher.serve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
        <p:nvSpPr>
          <p:cNvPr id="6" name="矩形 5">
            <a:extLst>
              <a:ext uri="{FF2B5EF4-FFF2-40B4-BE49-F238E27FC236}">
                <a16:creationId xmlns:a16="http://schemas.microsoft.com/office/drawing/2014/main" id="{B875C7B1-80DD-4BB3-BE50-20B7168A058C}"/>
              </a:ext>
            </a:extLst>
          </p:cNvPr>
          <p:cNvSpPr/>
          <p:nvPr/>
        </p:nvSpPr>
        <p:spPr>
          <a:xfrm>
            <a:off x="1259632" y="5094982"/>
            <a:ext cx="4572000" cy="1077218"/>
          </a:xfrm>
          <a:prstGeom prst="rect">
            <a:avLst/>
          </a:prstGeom>
        </p:spPr>
        <p:txBody>
          <a:bodyPr>
            <a:spAutoFit/>
          </a:bodyPr>
          <a:lstStyle/>
          <a:p>
            <a:r>
              <a:rPr lang="en-US" altLang="zh-CN" sz="1600" dirty="0">
                <a:solidFill>
                  <a:srgbClr val="0000FF"/>
                </a:solidFill>
                <a:latin typeface="Consolas" panose="020B0609020204030204" pitchFamily="49" charset="0"/>
              </a:rPr>
              <a:t>Silencing</a:t>
            </a:r>
            <a:r>
              <a:rPr lang="en-US" altLang="zh-CN" sz="1600" dirty="0">
                <a:solidFill>
                  <a:srgbClr val="000000"/>
                </a:solidFill>
                <a:latin typeface="Consolas" panose="020B0609020204030204" pitchFamily="49" charset="0"/>
              </a:rPr>
              <a:t> cell phones...</a:t>
            </a:r>
          </a:p>
          <a:p>
            <a:r>
              <a:rPr lang="en-US" altLang="zh-CN" sz="1600" dirty="0">
                <a:solidFill>
                  <a:srgbClr val="0000FF"/>
                </a:solidFill>
                <a:latin typeface="Consolas" panose="020B0609020204030204" pitchFamily="49" charset="0"/>
              </a:rPr>
              <a:t>Taking</a:t>
            </a:r>
            <a:r>
              <a:rPr lang="en-US" altLang="zh-CN" sz="1600" dirty="0">
                <a:solidFill>
                  <a:srgbClr val="000000"/>
                </a:solidFill>
                <a:latin typeface="Consolas" panose="020B0609020204030204" pitchFamily="49" charset="0"/>
              </a:rPr>
              <a:t> seats...</a:t>
            </a:r>
          </a:p>
          <a:p>
            <a:r>
              <a:rPr lang="en-US" altLang="zh-CN" sz="1600" dirty="0">
                <a:solidFill>
                  <a:srgbClr val="000000"/>
                </a:solidFill>
                <a:latin typeface="Consolas" panose="020B0609020204030204" pitchFamily="49" charset="0"/>
              </a:rPr>
              <a:t>Lai </a:t>
            </a:r>
            <a:r>
              <a:rPr lang="en-US" altLang="zh-CN" sz="1600" dirty="0">
                <a:solidFill>
                  <a:srgbClr val="0000FF"/>
                </a:solidFill>
                <a:latin typeface="Consolas" panose="020B0609020204030204" pitchFamily="49" charset="0"/>
              </a:rPr>
              <a:t>:</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Giving</a:t>
            </a:r>
            <a:r>
              <a:rPr lang="en-US" altLang="zh-CN" sz="1600" dirty="0">
                <a:solidFill>
                  <a:srgbClr val="000000"/>
                </a:solidFill>
                <a:latin typeface="Consolas" panose="020B0609020204030204" pitchFamily="49" charset="0"/>
              </a:rPr>
              <a:t> a lecture...</a:t>
            </a:r>
          </a:p>
          <a:p>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is over, is there any Questions</a:t>
            </a:r>
            <a:r>
              <a:rPr lang="en-US" altLang="zh-CN" sz="1600" dirty="0">
                <a:solidFill>
                  <a:srgbClr val="0000FF"/>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8" name="文本框 7">
            <a:extLst>
              <a:ext uri="{FF2B5EF4-FFF2-40B4-BE49-F238E27FC236}">
                <a16:creationId xmlns:a16="http://schemas.microsoft.com/office/drawing/2014/main" id="{3A4E41D7-0336-404A-83D1-82856D51D412}"/>
              </a:ext>
            </a:extLst>
          </p:cNvPr>
          <p:cNvSpPr txBox="1"/>
          <p:nvPr/>
        </p:nvSpPr>
        <p:spPr>
          <a:xfrm>
            <a:off x="899592" y="4710341"/>
            <a:ext cx="2326278" cy="400110"/>
          </a:xfrm>
          <a:prstGeom prst="rect">
            <a:avLst/>
          </a:prstGeom>
          <a:noFill/>
        </p:spPr>
        <p:txBody>
          <a:bodyPr wrap="none" rtlCol="0">
            <a:spAutoFit/>
          </a:bodyPr>
          <a:lstStyle/>
          <a:p>
            <a:pPr marL="342900" indent="-342900">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运行结果如下：</a:t>
            </a:r>
          </a:p>
        </p:txBody>
      </p:sp>
    </p:spTree>
    <p:extLst>
      <p:ext uri="{BB962C8B-B14F-4D97-AF65-F5344CB8AC3E}">
        <p14:creationId xmlns:p14="http://schemas.microsoft.com/office/powerpoint/2010/main" val="6675853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C999D-A7B7-48FE-829D-CB9E16C47C5D}"/>
              </a:ext>
            </a:extLst>
          </p:cNvPr>
          <p:cNvSpPr>
            <a:spLocks noGrp="1"/>
          </p:cNvSpPr>
          <p:nvPr>
            <p:ph type="title"/>
          </p:nvPr>
        </p:nvSpPr>
        <p:spPr/>
        <p:txBody>
          <a:bodyPr/>
          <a:lstStyle/>
          <a:p>
            <a:r>
              <a:rPr lang="zh-CN" altLang="en-US" dirty="0"/>
              <a:t>本章小结</a:t>
            </a:r>
          </a:p>
        </p:txBody>
      </p:sp>
      <p:sp>
        <p:nvSpPr>
          <p:cNvPr id="3" name="内容占位符 2">
            <a:extLst>
              <a:ext uri="{FF2B5EF4-FFF2-40B4-BE49-F238E27FC236}">
                <a16:creationId xmlns:a16="http://schemas.microsoft.com/office/drawing/2014/main" id="{95005A9B-E6C1-4B17-8E3B-4810136A84FA}"/>
              </a:ext>
            </a:extLst>
          </p:cNvPr>
          <p:cNvSpPr>
            <a:spLocks noGrp="1"/>
          </p:cNvSpPr>
          <p:nvPr>
            <p:ph idx="1"/>
          </p:nvPr>
        </p:nvSpPr>
        <p:spPr>
          <a:xfrm>
            <a:off x="794808" y="1196752"/>
            <a:ext cx="8136904" cy="4896544"/>
          </a:xfrm>
        </p:spPr>
        <p:txBody>
          <a:bodyPr/>
          <a:lstStyle/>
          <a:p>
            <a:r>
              <a:rPr lang="en-US" altLang="zh-CN" sz="2400" dirty="0">
                <a:solidFill>
                  <a:srgbClr val="FF0000"/>
                </a:solidFill>
              </a:rPr>
              <a:t>Web</a:t>
            </a:r>
            <a:r>
              <a:rPr lang="zh-CN" altLang="zh-CN" sz="2400" dirty="0">
                <a:solidFill>
                  <a:srgbClr val="FF0000"/>
                </a:solidFill>
              </a:rPr>
              <a:t>容器</a:t>
            </a:r>
            <a:r>
              <a:rPr lang="zh-CN" altLang="zh-CN" sz="2400" dirty="0"/>
              <a:t>是</a:t>
            </a:r>
            <a:r>
              <a:rPr lang="zh-CN" altLang="zh-CN" sz="2400" u="sng" dirty="0">
                <a:solidFill>
                  <a:schemeClr val="bg1"/>
                </a:solidFill>
              </a:rPr>
              <a:t>位于应用程序</a:t>
            </a:r>
            <a:r>
              <a:rPr lang="en-US" altLang="zh-CN" sz="2400" u="sng" dirty="0">
                <a:solidFill>
                  <a:schemeClr val="bg1"/>
                </a:solidFill>
              </a:rPr>
              <a:t>/</a:t>
            </a:r>
            <a:r>
              <a:rPr lang="zh-CN" altLang="zh-CN" sz="2400" u="sng" dirty="0">
                <a:solidFill>
                  <a:schemeClr val="bg1"/>
                </a:solidFill>
              </a:rPr>
              <a:t>组件和服务器平台之间</a:t>
            </a:r>
            <a:r>
              <a:rPr lang="zh-CN" altLang="zh-CN" sz="2400" dirty="0"/>
              <a:t>的接口集合，它可以</a:t>
            </a:r>
            <a:r>
              <a:rPr lang="zh-CN" altLang="zh-CN" sz="2400" u="sng" dirty="0">
                <a:solidFill>
                  <a:schemeClr val="bg1"/>
                </a:solidFill>
              </a:rPr>
              <a:t>管理对象的生命周期、对象与对象之间的依赖关系</a:t>
            </a:r>
            <a:r>
              <a:rPr lang="zh-CN" altLang="zh-CN" sz="2400" dirty="0"/>
              <a:t>，是减少用户工作量的一个有效方法。</a:t>
            </a:r>
            <a:endParaRPr lang="en-US" altLang="zh-CN" sz="2400" dirty="0"/>
          </a:p>
          <a:p>
            <a:endParaRPr lang="en-US" altLang="zh-CN" sz="2400" dirty="0"/>
          </a:p>
          <a:p>
            <a:r>
              <a:rPr lang="zh-CN" altLang="zh-CN" sz="2400" dirty="0"/>
              <a:t>本章首先介绍了</a:t>
            </a:r>
            <a:r>
              <a:rPr lang="en-US" altLang="zh-CN" sz="2400" dirty="0"/>
              <a:t>Web</a:t>
            </a:r>
            <a:r>
              <a:rPr lang="zh-CN" altLang="zh-CN" sz="2400" dirty="0"/>
              <a:t>服务器的概念，并阐述其工作原理。接着介绍了</a:t>
            </a:r>
            <a:r>
              <a:rPr lang="en-US" altLang="zh-CN" sz="2400" dirty="0"/>
              <a:t>Web</a:t>
            </a:r>
            <a:r>
              <a:rPr lang="zh-CN" altLang="zh-CN" sz="2400" dirty="0"/>
              <a:t>容器及</a:t>
            </a:r>
            <a:r>
              <a:rPr lang="en-US" altLang="zh-CN" sz="2400" dirty="0"/>
              <a:t>Web</a:t>
            </a:r>
            <a:r>
              <a:rPr lang="zh-CN" altLang="zh-CN" sz="2400" dirty="0"/>
              <a:t>容器所用到的技术和思想——</a:t>
            </a:r>
            <a:r>
              <a:rPr lang="zh-CN" altLang="zh-CN" sz="2400" dirty="0">
                <a:solidFill>
                  <a:srgbClr val="FF0000"/>
                </a:solidFill>
              </a:rPr>
              <a:t>解耦合、控制反转、面向切面编程</a:t>
            </a:r>
            <a:r>
              <a:rPr lang="zh-CN" altLang="zh-CN" sz="2400" dirty="0"/>
              <a:t>。</a:t>
            </a:r>
            <a:endParaRPr lang="en-US" altLang="zh-CN" sz="2400" dirty="0"/>
          </a:p>
          <a:p>
            <a:endParaRPr lang="en-US" altLang="zh-CN" sz="2400" dirty="0"/>
          </a:p>
          <a:p>
            <a:r>
              <a:rPr lang="zh-CN" altLang="zh-CN" sz="2400" dirty="0"/>
              <a:t>然后介绍了</a:t>
            </a:r>
            <a:r>
              <a:rPr lang="en-US" altLang="zh-CN" sz="2400" dirty="0" err="1">
                <a:solidFill>
                  <a:srgbClr val="FF0000"/>
                </a:solidFill>
              </a:rPr>
              <a:t>JavaEE</a:t>
            </a:r>
            <a:r>
              <a:rPr lang="zh-CN" altLang="zh-CN" sz="2400" dirty="0">
                <a:solidFill>
                  <a:srgbClr val="FF0000"/>
                </a:solidFill>
              </a:rPr>
              <a:t>和</a:t>
            </a:r>
            <a:r>
              <a:rPr lang="en-US" altLang="zh-CN" sz="2400" dirty="0">
                <a:solidFill>
                  <a:srgbClr val="FF0000"/>
                </a:solidFill>
              </a:rPr>
              <a:t>Spring</a:t>
            </a:r>
            <a:r>
              <a:rPr lang="zh-CN" altLang="zh-CN" sz="2400" dirty="0">
                <a:solidFill>
                  <a:srgbClr val="FF0000"/>
                </a:solidFill>
              </a:rPr>
              <a:t>框架</a:t>
            </a:r>
            <a:r>
              <a:rPr lang="zh-CN" altLang="zh-CN" sz="2400" dirty="0"/>
              <a:t>的主要技术组成部分。最后通过编程案例，帮助读者学习</a:t>
            </a:r>
            <a:r>
              <a:rPr lang="en-US" altLang="zh-CN" sz="2400" dirty="0"/>
              <a:t>Web</a:t>
            </a:r>
            <a:r>
              <a:rPr lang="zh-CN" altLang="zh-CN" sz="2400" dirty="0"/>
              <a:t>容器编程和</a:t>
            </a:r>
            <a:r>
              <a:rPr lang="en-US" altLang="zh-CN" sz="2400" dirty="0"/>
              <a:t>AOP</a:t>
            </a:r>
            <a:r>
              <a:rPr lang="zh-CN" altLang="zh-CN" sz="2400" dirty="0"/>
              <a:t>编程的原理。</a:t>
            </a:r>
          </a:p>
        </p:txBody>
      </p:sp>
      <p:sp>
        <p:nvSpPr>
          <p:cNvPr id="4" name="灯片编号占位符 3">
            <a:extLst>
              <a:ext uri="{FF2B5EF4-FFF2-40B4-BE49-F238E27FC236}">
                <a16:creationId xmlns:a16="http://schemas.microsoft.com/office/drawing/2014/main" id="{F78875A6-C771-4358-866B-3376477B4661}"/>
              </a:ext>
            </a:extLst>
          </p:cNvPr>
          <p:cNvSpPr>
            <a:spLocks noGrp="1"/>
          </p:cNvSpPr>
          <p:nvPr>
            <p:ph type="sldNum" sz="quarter" idx="10"/>
          </p:nvPr>
        </p:nvSpPr>
        <p:spPr/>
        <p:txBody>
          <a:bodyPr/>
          <a:lstStyle/>
          <a:p>
            <a:pPr>
              <a:defRPr/>
            </a:pPr>
            <a:fld id="{688DD166-6A51-FB46-8061-6090DD3FD59C}" type="slidenum">
              <a:rPr lang="zh-CN" altLang="en-GB" smtClean="0"/>
              <a:pPr>
                <a:defRPr/>
              </a:pPr>
              <a:t>114</a:t>
            </a:fld>
            <a:endParaRPr lang="en-GB" altLang="zh-CN"/>
          </a:p>
        </p:txBody>
      </p:sp>
    </p:spTree>
    <p:extLst>
      <p:ext uri="{BB962C8B-B14F-4D97-AF65-F5344CB8AC3E}">
        <p14:creationId xmlns:p14="http://schemas.microsoft.com/office/powerpoint/2010/main" val="11504128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19D37-11A0-9B89-E9CC-8C46D0A7CC29}"/>
              </a:ext>
            </a:extLst>
          </p:cNvPr>
          <p:cNvSpPr>
            <a:spLocks noGrp="1"/>
          </p:cNvSpPr>
          <p:nvPr>
            <p:ph type="title"/>
          </p:nvPr>
        </p:nvSpPr>
        <p:spPr/>
        <p:txBody>
          <a:bodyPr/>
          <a:lstStyle/>
          <a:p>
            <a:r>
              <a:rPr lang="zh-CN" altLang="en-US" dirty="0"/>
              <a:t>参考文献</a:t>
            </a:r>
          </a:p>
        </p:txBody>
      </p:sp>
      <p:sp>
        <p:nvSpPr>
          <p:cNvPr id="3" name="内容占位符 2">
            <a:extLst>
              <a:ext uri="{FF2B5EF4-FFF2-40B4-BE49-F238E27FC236}">
                <a16:creationId xmlns:a16="http://schemas.microsoft.com/office/drawing/2014/main" id="{618AE432-93C9-E2AF-8D6E-044B518DFED3}"/>
              </a:ext>
            </a:extLst>
          </p:cNvPr>
          <p:cNvSpPr>
            <a:spLocks noGrp="1"/>
          </p:cNvSpPr>
          <p:nvPr>
            <p:ph idx="1"/>
          </p:nvPr>
        </p:nvSpPr>
        <p:spPr>
          <a:xfrm>
            <a:off x="395288" y="1268769"/>
            <a:ext cx="8367712" cy="1296135"/>
          </a:xfrm>
        </p:spPr>
        <p:txBody>
          <a:bodyPr/>
          <a:lstStyle/>
          <a:p>
            <a:r>
              <a:rPr lang="en-US" altLang="zh-CN" dirty="0">
                <a:hlinkClick r:id="rId2"/>
              </a:rPr>
              <a:t>https://blog.csdn.net/m0_74436895/article/details/140840574</a:t>
            </a:r>
            <a:endParaRPr lang="en-US" altLang="zh-CN" dirty="0"/>
          </a:p>
        </p:txBody>
      </p:sp>
      <p:sp>
        <p:nvSpPr>
          <p:cNvPr id="4" name="灯片编号占位符 3">
            <a:extLst>
              <a:ext uri="{FF2B5EF4-FFF2-40B4-BE49-F238E27FC236}">
                <a16:creationId xmlns:a16="http://schemas.microsoft.com/office/drawing/2014/main" id="{42F236EE-D1FD-3303-6776-EB7E7B1BADCB}"/>
              </a:ext>
            </a:extLst>
          </p:cNvPr>
          <p:cNvSpPr>
            <a:spLocks noGrp="1"/>
          </p:cNvSpPr>
          <p:nvPr>
            <p:ph type="sldNum" sz="quarter" idx="10"/>
          </p:nvPr>
        </p:nvSpPr>
        <p:spPr/>
        <p:txBody>
          <a:bodyPr/>
          <a:lstStyle/>
          <a:p>
            <a:pPr>
              <a:defRPr/>
            </a:pPr>
            <a:fld id="{688DD166-6A51-FB46-8061-6090DD3FD59C}" type="slidenum">
              <a:rPr lang="zh-CN" altLang="en-GB" smtClean="0"/>
              <a:pPr>
                <a:defRPr/>
              </a:pPr>
              <a:t>115</a:t>
            </a:fld>
            <a:endParaRPr lang="en-GB" altLang="zh-CN"/>
          </a:p>
        </p:txBody>
      </p:sp>
      <p:sp>
        <p:nvSpPr>
          <p:cNvPr id="5" name="内容占位符 2">
            <a:extLst>
              <a:ext uri="{FF2B5EF4-FFF2-40B4-BE49-F238E27FC236}">
                <a16:creationId xmlns:a16="http://schemas.microsoft.com/office/drawing/2014/main" id="{2DCC0777-0C12-B39A-7850-5E565ACB5F41}"/>
              </a:ext>
            </a:extLst>
          </p:cNvPr>
          <p:cNvSpPr txBox="1">
            <a:spLocks/>
          </p:cNvSpPr>
          <p:nvPr/>
        </p:nvSpPr>
        <p:spPr bwMode="auto">
          <a:xfrm>
            <a:off x="414620" y="2574557"/>
            <a:ext cx="8367712" cy="25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20000"/>
              </a:lnSpc>
              <a:spcBef>
                <a:spcPct val="0"/>
              </a:spcBef>
              <a:spcAft>
                <a:spcPct val="0"/>
              </a:spcAft>
              <a:buClr>
                <a:schemeClr val="accent2"/>
              </a:buClr>
              <a:buSzPct val="75000"/>
              <a:buFont typeface="Wingdings" charset="2"/>
              <a:buChar char="Ø"/>
              <a:defRPr sz="2800" kern="1200">
                <a:solidFill>
                  <a:srgbClr val="000000"/>
                </a:solidFill>
                <a:latin typeface="+mn-lt"/>
                <a:ea typeface="+mn-ea"/>
                <a:cs typeface="+mn-cs"/>
              </a:defRPr>
            </a:lvl1pPr>
            <a:lvl2pPr marL="742950" indent="-285750" algn="l" rtl="0" eaLnBrk="0" fontAlgn="base" hangingPunct="0">
              <a:lnSpc>
                <a:spcPct val="120000"/>
              </a:lnSpc>
              <a:spcBef>
                <a:spcPct val="0"/>
              </a:spcBef>
              <a:spcAft>
                <a:spcPct val="0"/>
              </a:spcAft>
              <a:buClr>
                <a:schemeClr val="accent6"/>
              </a:buClr>
              <a:buFont typeface="Wingdings" charset="2"/>
              <a:buChar char="ü"/>
              <a:defRPr sz="2400" kern="1200">
                <a:solidFill>
                  <a:srgbClr val="000000"/>
                </a:solidFill>
                <a:latin typeface="+mn-lt"/>
                <a:ea typeface="+mn-ea"/>
                <a:cs typeface="+mn-cs"/>
              </a:defRPr>
            </a:lvl2pPr>
            <a:lvl3pPr marL="1143000" indent="-228600" algn="l" rtl="0" eaLnBrk="0" fontAlgn="base" hangingPunct="0">
              <a:lnSpc>
                <a:spcPct val="120000"/>
              </a:lnSpc>
              <a:spcBef>
                <a:spcPct val="0"/>
              </a:spcBef>
              <a:spcAft>
                <a:spcPct val="0"/>
              </a:spcAft>
              <a:buClr>
                <a:schemeClr val="accent6"/>
              </a:buClr>
              <a:buFont typeface="Wingdings" charset="2"/>
              <a:buChar char="ü"/>
              <a:defRPr sz="2000" kern="1200">
                <a:solidFill>
                  <a:srgbClr val="000000"/>
                </a:solidFill>
                <a:latin typeface="+mn-lt"/>
                <a:ea typeface="+mn-ea"/>
                <a:cs typeface="+mn-cs"/>
              </a:defRPr>
            </a:lvl3pPr>
            <a:lvl4pPr marL="1600200" indent="-228600" algn="l" rtl="0" eaLnBrk="0" fontAlgn="base" hangingPunct="0">
              <a:lnSpc>
                <a:spcPct val="120000"/>
              </a:lnSpc>
              <a:spcBef>
                <a:spcPct val="0"/>
              </a:spcBef>
              <a:spcAft>
                <a:spcPct val="0"/>
              </a:spcAft>
              <a:buClr>
                <a:schemeClr val="accent2"/>
              </a:buClr>
              <a:buSzPct val="65000"/>
              <a:buFont typeface="Wingdings" charset="2"/>
              <a:buChar char="Ø"/>
              <a:defRPr sz="2000" kern="1200">
                <a:solidFill>
                  <a:srgbClr val="000000"/>
                </a:solidFill>
                <a:latin typeface="+mn-lt"/>
                <a:ea typeface="+mn-ea"/>
                <a:cs typeface="+mn-cs"/>
              </a:defRPr>
            </a:lvl4pPr>
            <a:lvl5pPr marL="2057400" indent="-228600" algn="l" rtl="0" eaLnBrk="0" fontAlgn="base" hangingPunct="0">
              <a:lnSpc>
                <a:spcPct val="120000"/>
              </a:lnSpc>
              <a:spcBef>
                <a:spcPct val="0"/>
              </a:spcBef>
              <a:spcAft>
                <a:spcPct val="0"/>
              </a:spcAft>
              <a:buClr>
                <a:schemeClr val="tx1"/>
              </a:buClr>
              <a:buFont typeface="Wingdings" charset="2"/>
              <a:buChar char="Ø"/>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Wingdings" charset="2"/>
              <a:buNone/>
            </a:pPr>
            <a:r>
              <a:rPr lang="zh-CN" altLang="en-US" dirty="0"/>
              <a:t>作业</a:t>
            </a:r>
            <a:r>
              <a:rPr lang="en-US" altLang="zh-CN" dirty="0"/>
              <a:t>3</a:t>
            </a:r>
          </a:p>
          <a:p>
            <a:r>
              <a:rPr lang="zh-CN" altLang="en-US" dirty="0"/>
              <a:t>根据课程内容，对</a:t>
            </a:r>
            <a:r>
              <a:rPr lang="en-US" altLang="zh-CN" dirty="0"/>
              <a:t>Spring</a:t>
            </a:r>
            <a:r>
              <a:rPr lang="zh-CN" altLang="en-US" dirty="0"/>
              <a:t>中的</a:t>
            </a:r>
            <a:r>
              <a:rPr lang="en-US" altLang="zh-CN" dirty="0"/>
              <a:t>AOP</a:t>
            </a:r>
            <a:r>
              <a:rPr lang="zh-CN" altLang="en-US" dirty="0"/>
              <a:t>编程部分内容进行仿真实现。要求同上次一样。</a:t>
            </a:r>
            <a:endParaRPr lang="en-US" altLang="zh-CN" dirty="0"/>
          </a:p>
        </p:txBody>
      </p:sp>
    </p:spTree>
    <p:extLst>
      <p:ext uri="{BB962C8B-B14F-4D97-AF65-F5344CB8AC3E}">
        <p14:creationId xmlns:p14="http://schemas.microsoft.com/office/powerpoint/2010/main" val="1958101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服务器工作原理</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12</a:t>
            </a:fld>
            <a:endParaRPr lang="en-GB" altLang="zh-CN" dirty="0"/>
          </a:p>
        </p:txBody>
      </p:sp>
      <p:sp>
        <p:nvSpPr>
          <p:cNvPr id="3" name="矩形 2">
            <a:extLst>
              <a:ext uri="{FF2B5EF4-FFF2-40B4-BE49-F238E27FC236}">
                <a16:creationId xmlns:a16="http://schemas.microsoft.com/office/drawing/2014/main" id="{31A7B114-1855-45F6-82A7-4495318628D9}"/>
              </a:ext>
            </a:extLst>
          </p:cNvPr>
          <p:cNvSpPr/>
          <p:nvPr/>
        </p:nvSpPr>
        <p:spPr>
          <a:xfrm>
            <a:off x="683568" y="3985910"/>
            <a:ext cx="8332034" cy="2278701"/>
          </a:xfrm>
          <a:prstGeom prst="rect">
            <a:avLst/>
          </a:prstGeom>
        </p:spPr>
        <p:txBody>
          <a:bodyPr wrap="square">
            <a:spAutoFit/>
          </a:bodyPr>
          <a:lstStyle/>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服务端程序接到请求后，以</a:t>
            </a:r>
            <a:r>
              <a:rPr lang="en-US" altLang="zh-CN" sz="2000" dirty="0">
                <a:solidFill>
                  <a:srgbClr val="000000"/>
                </a:solidFill>
                <a:latin typeface="Calibri" panose="020F0502020204030204" pitchFamily="34" charset="0"/>
              </a:rPr>
              <a:t>HTTP</a:t>
            </a:r>
            <a:r>
              <a:rPr lang="zh-CN" altLang="en-US" sz="2000" dirty="0">
                <a:solidFill>
                  <a:srgbClr val="000000"/>
                </a:solidFill>
                <a:latin typeface="Calibri" panose="020F0502020204030204" pitchFamily="34" charset="0"/>
              </a:rPr>
              <a:t>协议格式解包请求，分析客户端请求，进行分类处理，如提供某种文件、处理数据等；最后将结果打包成</a:t>
            </a:r>
            <a:r>
              <a:rPr lang="en-US" altLang="zh-CN" sz="2000" dirty="0">
                <a:solidFill>
                  <a:srgbClr val="000000"/>
                </a:solidFill>
                <a:latin typeface="Calibri" panose="020F0502020204030204" pitchFamily="34" charset="0"/>
              </a:rPr>
              <a:t>HTTP</a:t>
            </a:r>
            <a:r>
              <a:rPr lang="zh-CN" altLang="en-US" sz="2000" dirty="0">
                <a:solidFill>
                  <a:srgbClr val="000000"/>
                </a:solidFill>
                <a:latin typeface="Calibri" panose="020F0502020204030204" pitchFamily="34" charset="0"/>
              </a:rPr>
              <a:t>协议格式，返回给浏览器端，</a:t>
            </a:r>
            <a:r>
              <a:rPr lang="en-US" altLang="zh-CN" sz="2000" u="sng" dirty="0">
                <a:solidFill>
                  <a:schemeClr val="bg1"/>
                </a:solidFill>
                <a:latin typeface="Calibri" panose="020F0502020204030204" pitchFamily="34" charset="0"/>
              </a:rPr>
              <a:t>(5)-(11)</a:t>
            </a:r>
            <a:r>
              <a:rPr lang="zh-CN" altLang="en-US" sz="2000" u="sng" dirty="0">
                <a:solidFill>
                  <a:schemeClr val="bg1"/>
                </a:solidFill>
                <a:latin typeface="Calibri" panose="020F0502020204030204" pitchFamily="34" charset="0"/>
              </a:rPr>
              <a:t>是应答过程</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当应答过程完成后，服务器和客户端浏览器会根据约定断开连接。</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服务器工作的四个步骤</a:t>
            </a:r>
            <a:r>
              <a:rPr lang="zh-CN" altLang="en-US" sz="2000" u="sng" dirty="0">
                <a:solidFill>
                  <a:schemeClr val="bg1"/>
                </a:solidFill>
                <a:latin typeface="Calibri" panose="020F0502020204030204" pitchFamily="34" charset="0"/>
              </a:rPr>
              <a:t>环环相扣、紧密相联</a:t>
            </a:r>
            <a:r>
              <a:rPr lang="zh-CN" altLang="en-US" sz="2000" dirty="0">
                <a:solidFill>
                  <a:srgbClr val="000000"/>
                </a:solidFill>
                <a:latin typeface="Calibri" panose="020F0502020204030204" pitchFamily="34" charset="0"/>
              </a:rPr>
              <a:t>，可以支持多个进程、多个线程以及多个进程与多个线程相混合的技术。</a:t>
            </a:r>
          </a:p>
        </p:txBody>
      </p:sp>
      <p:pic>
        <p:nvPicPr>
          <p:cNvPr id="5" name="图片 4">
            <a:extLst>
              <a:ext uri="{FF2B5EF4-FFF2-40B4-BE49-F238E27FC236}">
                <a16:creationId xmlns:a16="http://schemas.microsoft.com/office/drawing/2014/main" id="{824047DA-F67C-48A0-B1CA-606306990FD6}"/>
              </a:ext>
            </a:extLst>
          </p:cNvPr>
          <p:cNvPicPr>
            <a:picLocks noChangeAspect="1"/>
          </p:cNvPicPr>
          <p:nvPr/>
        </p:nvPicPr>
        <p:blipFill>
          <a:blip r:embed="rId2"/>
          <a:stretch>
            <a:fillRect/>
          </a:stretch>
        </p:blipFill>
        <p:spPr>
          <a:xfrm>
            <a:off x="539552" y="1196752"/>
            <a:ext cx="8557416" cy="2789158"/>
          </a:xfrm>
          <a:prstGeom prst="rect">
            <a:avLst/>
          </a:prstGeom>
        </p:spPr>
      </p:pic>
    </p:spTree>
    <p:extLst>
      <p:ext uri="{BB962C8B-B14F-4D97-AF65-F5344CB8AC3E}">
        <p14:creationId xmlns:p14="http://schemas.microsoft.com/office/powerpoint/2010/main" val="37320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1801" y="78051"/>
            <a:ext cx="8534400" cy="858837"/>
          </a:xfrm>
        </p:spPr>
        <p:txBody>
          <a:bodyPr/>
          <a:lstStyle/>
          <a:p>
            <a:pPr>
              <a:defRPr/>
            </a:pPr>
            <a:r>
              <a:rPr kumimoji="1" lang="en-US" altLang="zh-CN" dirty="0"/>
              <a:t>Web</a:t>
            </a:r>
            <a:r>
              <a:rPr kumimoji="1" lang="zh-CN" altLang="en-US" dirty="0"/>
              <a:t>服务器应答过程</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13</a:t>
            </a:fld>
            <a:endParaRPr lang="en-GB" altLang="zh-CN" dirty="0"/>
          </a:p>
        </p:txBody>
      </p:sp>
      <p:sp>
        <p:nvSpPr>
          <p:cNvPr id="6" name="矩形 5">
            <a:extLst>
              <a:ext uri="{FF2B5EF4-FFF2-40B4-BE49-F238E27FC236}">
                <a16:creationId xmlns:a16="http://schemas.microsoft.com/office/drawing/2014/main" id="{E63094D0-CCED-4F0F-81C9-414ADBF0AB36}"/>
              </a:ext>
            </a:extLst>
          </p:cNvPr>
          <p:cNvSpPr/>
          <p:nvPr/>
        </p:nvSpPr>
        <p:spPr>
          <a:xfrm>
            <a:off x="835595" y="1052736"/>
            <a:ext cx="8138617" cy="5233356"/>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对于网站服务器而言，连接过程、请求过程、和关闭连接都是较为标准的例行程序，</a:t>
            </a:r>
            <a:r>
              <a:rPr lang="zh-CN" altLang="en-US" sz="2000" dirty="0">
                <a:solidFill>
                  <a:srgbClr val="FF0000"/>
                </a:solidFill>
                <a:latin typeface="Calibri" panose="020F0502020204030204" pitchFamily="34" charset="0"/>
              </a:rPr>
              <a:t>关键点在于应答过程</a:t>
            </a:r>
            <a:r>
              <a:rPr lang="zh-CN" altLang="en-US" sz="2000" dirty="0">
                <a:solidFill>
                  <a:srgbClr val="000000"/>
                </a:solidFill>
                <a:latin typeface="Calibri" panose="020F0502020204030204" pitchFamily="34" charset="0"/>
              </a:rPr>
              <a:t>，即如何根据请求返回各种各样的结果网页。</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一般而言，网页可分为</a:t>
            </a:r>
            <a:r>
              <a:rPr lang="zh-CN" altLang="en-US" sz="2000" dirty="0">
                <a:solidFill>
                  <a:srgbClr val="FF0000"/>
                </a:solidFill>
                <a:latin typeface="Calibri" panose="020F0502020204030204" pitchFamily="34" charset="0"/>
              </a:rPr>
              <a:t>静态网页和动态网页</a:t>
            </a:r>
            <a:r>
              <a:rPr lang="zh-CN" altLang="en-US" sz="2000" dirty="0">
                <a:solidFill>
                  <a:srgbClr val="000000"/>
                </a:solidFill>
                <a:latin typeface="Calibri" panose="020F0502020204030204" pitchFamily="34" charset="0"/>
              </a:rPr>
              <a:t>两种。静态网页是预先存在服务器上的固定文件，动态网页则是服务器根据用户的请求动态组装而成。对于不同的请求，动态网页返回的结果一般不同。</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zh-CN" sz="2000" dirty="0">
                <a:solidFill>
                  <a:srgbClr val="000000"/>
                </a:solidFill>
                <a:latin typeface="Calibri" panose="020F0502020204030204" pitchFamily="34" charset="0"/>
              </a:rPr>
              <a:t>为了处理一个请求（</a:t>
            </a:r>
            <a:r>
              <a:rPr lang="en-US" altLang="zh-CN" sz="2000" dirty="0">
                <a:solidFill>
                  <a:srgbClr val="000000"/>
                </a:solidFill>
                <a:latin typeface="Calibri" panose="020F0502020204030204" pitchFamily="34" charset="0"/>
              </a:rPr>
              <a:t>request</a:t>
            </a:r>
            <a:r>
              <a:rPr lang="zh-CN" altLang="zh-CN"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Web</a:t>
            </a:r>
            <a:r>
              <a:rPr lang="zh-CN" altLang="zh-CN" sz="2000" dirty="0">
                <a:solidFill>
                  <a:srgbClr val="000000"/>
                </a:solidFill>
                <a:latin typeface="Calibri" panose="020F0502020204030204" pitchFamily="34" charset="0"/>
              </a:rPr>
              <a:t>服务器可以响应（</a:t>
            </a:r>
            <a:r>
              <a:rPr lang="en-US" altLang="zh-CN" sz="2000" dirty="0">
                <a:solidFill>
                  <a:srgbClr val="000000"/>
                </a:solidFill>
                <a:latin typeface="Calibri" panose="020F0502020204030204" pitchFamily="34" charset="0"/>
              </a:rPr>
              <a:t>response</a:t>
            </a:r>
            <a:r>
              <a:rPr lang="zh-CN" altLang="zh-CN" sz="2000" dirty="0">
                <a:solidFill>
                  <a:srgbClr val="000000"/>
                </a:solidFill>
                <a:latin typeface="Calibri" panose="020F0502020204030204" pitchFamily="34" charset="0"/>
              </a:rPr>
              <a:t>）一个</a:t>
            </a:r>
            <a:r>
              <a:rPr lang="zh-CN" altLang="zh-CN" sz="2000" dirty="0">
                <a:solidFill>
                  <a:srgbClr val="FF0000"/>
                </a:solidFill>
                <a:latin typeface="Calibri" panose="020F0502020204030204" pitchFamily="34" charset="0"/>
              </a:rPr>
              <a:t>静态页面</a:t>
            </a:r>
            <a:r>
              <a:rPr lang="zh-CN" altLang="zh-CN" sz="2000" dirty="0">
                <a:solidFill>
                  <a:srgbClr val="000000"/>
                </a:solidFill>
                <a:latin typeface="Calibri" panose="020F0502020204030204" pitchFamily="34" charset="0"/>
              </a:rPr>
              <a:t>或图片，</a:t>
            </a:r>
            <a:r>
              <a:rPr lang="zh-CN" altLang="zh-CN" sz="2000" u="sng" dirty="0">
                <a:solidFill>
                  <a:schemeClr val="bg1"/>
                </a:solidFill>
                <a:latin typeface="Calibri" panose="020F0502020204030204" pitchFamily="34" charset="0"/>
              </a:rPr>
              <a:t>进行页面跳转（</a:t>
            </a:r>
            <a:r>
              <a:rPr lang="en-US" altLang="zh-CN" sz="2000" u="sng" dirty="0">
                <a:solidFill>
                  <a:schemeClr val="bg1"/>
                </a:solidFill>
                <a:latin typeface="Calibri" panose="020F0502020204030204" pitchFamily="34" charset="0"/>
              </a:rPr>
              <a:t>redirect</a:t>
            </a:r>
            <a:r>
              <a:rPr lang="zh-CN" altLang="zh-CN" sz="2000" u="sng" dirty="0">
                <a:solidFill>
                  <a:schemeClr val="bg1"/>
                </a:solidFill>
                <a:latin typeface="Calibri" panose="020F0502020204030204" pitchFamily="34" charset="0"/>
              </a:rPr>
              <a:t>），</a:t>
            </a:r>
            <a:r>
              <a:rPr lang="zh-CN" altLang="zh-CN" sz="2000" dirty="0">
                <a:solidFill>
                  <a:srgbClr val="000000"/>
                </a:solidFill>
                <a:latin typeface="Calibri" panose="020F0502020204030204" pitchFamily="34" charset="0"/>
              </a:rPr>
              <a:t>或者把</a:t>
            </a:r>
            <a:r>
              <a:rPr lang="zh-CN" altLang="zh-CN" sz="2000" dirty="0">
                <a:solidFill>
                  <a:srgbClr val="FF0000"/>
                </a:solidFill>
                <a:latin typeface="Calibri" panose="020F0502020204030204" pitchFamily="34" charset="0"/>
              </a:rPr>
              <a:t>动态响应</a:t>
            </a:r>
            <a:r>
              <a:rPr lang="zh-CN" altLang="zh-CN"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dynamic response</a:t>
            </a:r>
            <a:r>
              <a:rPr lang="zh-CN" altLang="zh-CN" sz="2000" dirty="0">
                <a:solidFill>
                  <a:srgbClr val="000000"/>
                </a:solidFill>
                <a:latin typeface="Calibri" panose="020F0502020204030204" pitchFamily="34" charset="0"/>
              </a:rPr>
              <a:t>）的产生</a:t>
            </a:r>
            <a:r>
              <a:rPr lang="zh-CN" altLang="zh-CN" sz="2000" u="sng" dirty="0">
                <a:solidFill>
                  <a:schemeClr val="bg1"/>
                </a:solidFill>
                <a:latin typeface="Calibri" panose="020F0502020204030204" pitchFamily="34" charset="0"/>
              </a:rPr>
              <a:t>委托</a:t>
            </a:r>
            <a:r>
              <a:rPr lang="zh-CN" altLang="zh-CN"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delegate</a:t>
            </a:r>
            <a:r>
              <a:rPr lang="zh-CN" altLang="zh-CN" sz="2000" dirty="0">
                <a:solidFill>
                  <a:srgbClr val="000000"/>
                </a:solidFill>
                <a:latin typeface="Calibri" panose="020F0502020204030204" pitchFamily="34" charset="0"/>
              </a:rPr>
              <a:t>）给一些其它的程序例如</a:t>
            </a:r>
            <a:r>
              <a:rPr lang="en-US" altLang="zh-CN" sz="2000" u="sng" dirty="0">
                <a:solidFill>
                  <a:schemeClr val="bg1"/>
                </a:solidFill>
                <a:latin typeface="Calibri" panose="020F0502020204030204" pitchFamily="34" charset="0"/>
              </a:rPr>
              <a:t>CGI</a:t>
            </a:r>
            <a:r>
              <a:rPr lang="zh-CN" altLang="zh-CN" sz="2000" u="sng" dirty="0">
                <a:solidFill>
                  <a:schemeClr val="bg1"/>
                </a:solidFill>
                <a:latin typeface="Calibri" panose="020F0502020204030204" pitchFamily="34" charset="0"/>
              </a:rPr>
              <a:t>脚本、</a:t>
            </a:r>
            <a:r>
              <a:rPr lang="en-US" altLang="zh-CN" sz="2000" u="sng" dirty="0">
                <a:solidFill>
                  <a:schemeClr val="bg1"/>
                </a:solidFill>
                <a:latin typeface="Calibri" panose="020F0502020204030204" pitchFamily="34" charset="0"/>
              </a:rPr>
              <a:t>JSP</a:t>
            </a:r>
            <a:r>
              <a:rPr lang="zh-CN" altLang="zh-CN" sz="2000" u="sng" dirty="0">
                <a:solidFill>
                  <a:schemeClr val="bg1"/>
                </a:solidFill>
                <a:latin typeface="Calibri" panose="020F0502020204030204" pitchFamily="34" charset="0"/>
              </a:rPr>
              <a:t>脚本、</a:t>
            </a:r>
            <a:r>
              <a:rPr lang="en-US" altLang="zh-CN" sz="2000" u="sng" dirty="0">
                <a:solidFill>
                  <a:schemeClr val="bg1"/>
                </a:solidFill>
                <a:latin typeface="Calibri" panose="020F0502020204030204" pitchFamily="34" charset="0"/>
              </a:rPr>
              <a:t>Servlets</a:t>
            </a:r>
            <a:r>
              <a:rPr lang="zh-CN" altLang="zh-CN"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ASP</a:t>
            </a:r>
            <a:r>
              <a:rPr lang="zh-CN" altLang="zh-CN" sz="2000" u="sng" dirty="0">
                <a:solidFill>
                  <a:schemeClr val="bg1"/>
                </a:solidFill>
                <a:latin typeface="Calibri" panose="020F0502020204030204" pitchFamily="34" charset="0"/>
              </a:rPr>
              <a:t>脚本、服务器端</a:t>
            </a:r>
            <a:r>
              <a:rPr lang="en-US" altLang="zh-CN" sz="2000" u="sng" dirty="0">
                <a:solidFill>
                  <a:schemeClr val="bg1"/>
                </a:solidFill>
                <a:latin typeface="Calibri" panose="020F0502020204030204" pitchFamily="34" charset="0"/>
              </a:rPr>
              <a:t>JavaScript</a:t>
            </a:r>
            <a:r>
              <a:rPr lang="zh-CN" altLang="zh-CN" sz="2000" dirty="0">
                <a:solidFill>
                  <a:srgbClr val="000000"/>
                </a:solidFill>
                <a:latin typeface="Calibri" panose="020F0502020204030204" pitchFamily="34" charset="0"/>
              </a:rPr>
              <a:t>，或者一些其它的</a:t>
            </a:r>
            <a:r>
              <a:rPr lang="zh-CN" altLang="zh-CN" sz="2000" u="sng" dirty="0">
                <a:solidFill>
                  <a:schemeClr val="bg1"/>
                </a:solidFill>
                <a:latin typeface="Calibri" panose="020F0502020204030204" pitchFamily="34" charset="0"/>
              </a:rPr>
              <a:t>服务器端技术</a:t>
            </a:r>
            <a:r>
              <a:rPr lang="zh-CN" altLang="zh-CN" sz="2000" dirty="0">
                <a:solidFill>
                  <a:srgbClr val="000000"/>
                </a:solidFill>
                <a:latin typeface="Calibri" panose="020F0502020204030204" pitchFamily="34" charset="0"/>
              </a:rPr>
              <a:t>。不管请求是什么，服务器端的程序通常</a:t>
            </a:r>
            <a:r>
              <a:rPr lang="zh-CN" altLang="zh-CN" sz="2000" u="sng" dirty="0">
                <a:solidFill>
                  <a:schemeClr val="bg1"/>
                </a:solidFill>
                <a:latin typeface="Calibri" panose="020F0502020204030204" pitchFamily="34" charset="0"/>
              </a:rPr>
              <a:t>产生一个</a:t>
            </a:r>
            <a:r>
              <a:rPr lang="en-US" altLang="zh-CN" sz="2000" u="sng" dirty="0">
                <a:solidFill>
                  <a:schemeClr val="bg1"/>
                </a:solidFill>
                <a:latin typeface="Calibri" panose="020F0502020204030204" pitchFamily="34" charset="0"/>
              </a:rPr>
              <a:t>HTML</a:t>
            </a:r>
            <a:r>
              <a:rPr lang="zh-CN" altLang="zh-CN" sz="2000" u="sng" dirty="0">
                <a:solidFill>
                  <a:schemeClr val="bg1"/>
                </a:solidFill>
                <a:latin typeface="Calibri" panose="020F0502020204030204" pitchFamily="34" charset="0"/>
              </a:rPr>
              <a:t>响应</a:t>
            </a:r>
            <a:r>
              <a:rPr lang="zh-CN" altLang="zh-CN" sz="2000" dirty="0">
                <a:solidFill>
                  <a:srgbClr val="000000"/>
                </a:solidFill>
                <a:latin typeface="Calibri" panose="020F0502020204030204" pitchFamily="34" charset="0"/>
              </a:rPr>
              <a:t>来让浏览器可以浏览。</a:t>
            </a:r>
            <a:endParaRPr lang="zh-CN" altLang="en-US" sz="18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86789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服务器</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Web</a:t>
            </a:r>
            <a:r>
              <a:rPr lang="zh-CN" altLang="en-US" sz="2000" b="1" dirty="0">
                <a:solidFill>
                  <a:srgbClr val="FF0000"/>
                </a:solidFill>
                <a:latin typeface="Calibri" panose="020F0502020204030204" pitchFamily="34" charset="0"/>
                <a:ea typeface="宋体" charset="0"/>
              </a:rPr>
              <a:t>服务器和</a:t>
            </a:r>
            <a:r>
              <a:rPr lang="en-US" altLang="zh-CN" sz="2000" b="1" dirty="0">
                <a:solidFill>
                  <a:srgbClr val="FF0000"/>
                </a:solidFill>
                <a:latin typeface="Calibri" panose="020F0502020204030204" pitchFamily="34" charset="0"/>
                <a:ea typeface="宋体" charset="0"/>
              </a:rPr>
              <a:t>MVC</a:t>
            </a:r>
            <a:r>
              <a:rPr lang="zh-CN" altLang="en-US" sz="2000" b="1" dirty="0">
                <a:solidFill>
                  <a:srgbClr val="FF0000"/>
                </a:solidFill>
                <a:latin typeface="Calibri" panose="020F0502020204030204" pitchFamily="34" charset="0"/>
                <a:ea typeface="宋体" charset="0"/>
              </a:rPr>
              <a:t>框架</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14</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88254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Web</a:t>
            </a:r>
            <a:r>
              <a:rPr kumimoji="1" lang="zh-CN" altLang="en-US" dirty="0"/>
              <a:t>服务器框架</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15</a:t>
            </a:fld>
            <a:endParaRPr lang="en-GB" altLang="zh-CN" dirty="0"/>
          </a:p>
        </p:txBody>
      </p:sp>
      <p:sp>
        <p:nvSpPr>
          <p:cNvPr id="19" name="文本框 18">
            <a:extLst>
              <a:ext uri="{FF2B5EF4-FFF2-40B4-BE49-F238E27FC236}">
                <a16:creationId xmlns:a16="http://schemas.microsoft.com/office/drawing/2014/main" id="{B79A17BC-010D-40CC-A939-598FEA4D7465}"/>
              </a:ext>
            </a:extLst>
          </p:cNvPr>
          <p:cNvSpPr txBox="1"/>
          <p:nvPr/>
        </p:nvSpPr>
        <p:spPr>
          <a:xfrm>
            <a:off x="899592" y="1313577"/>
            <a:ext cx="7956884" cy="4481933"/>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服务器可基于不同的编程语言进行编程，近来各厂商和开源社区提出了</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各种框架和架构</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来优化</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服务器的工作过程。比如</a:t>
            </a:r>
            <a:r>
              <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SSH</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架构（</a:t>
            </a:r>
            <a:r>
              <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Struts</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Hibernate</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u="sng" dirty="0" err="1">
                <a:solidFill>
                  <a:schemeClr val="bg1"/>
                </a:solidFill>
                <a:latin typeface="Calibri" panose="020F0502020204030204" pitchFamily="34" charset="0"/>
                <a:ea typeface="宋体" panose="02010600030101010101" pitchFamily="2" charset="-122"/>
                <a:cs typeface="Times New Roman" panose="02020603050405020304" pitchFamily="18" charset="0"/>
              </a:rPr>
              <a:t>django</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Ruby on Rails</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架构</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等都可以帮助开发者在开发、部署、维护 </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 </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应用程序时变得简单快捷。</a:t>
            </a: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这些框架细节各不相同，但一个</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共同之处</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是会通过抽象，分离出服务器的基本执行流程：</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例行的标准化的流程由服务器来处理</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，而</a:t>
            </a:r>
            <a:r>
              <a:rPr lang="zh-CN" altLang="en-US"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用户只需要负责定义个性化的、非标准化的流程</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211189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MVC</a:t>
            </a:r>
            <a:r>
              <a:rPr kumimoji="1" lang="zh-CN" altLang="en-US" dirty="0"/>
              <a:t>框架</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16</a:t>
            </a:fld>
            <a:endParaRPr lang="en-GB" altLang="zh-CN" dirty="0"/>
          </a:p>
        </p:txBody>
      </p:sp>
      <p:sp>
        <p:nvSpPr>
          <p:cNvPr id="19" name="文本框 18">
            <a:extLst>
              <a:ext uri="{FF2B5EF4-FFF2-40B4-BE49-F238E27FC236}">
                <a16:creationId xmlns:a16="http://schemas.microsoft.com/office/drawing/2014/main" id="{B79A17BC-010D-40CC-A939-598FEA4D7465}"/>
              </a:ext>
            </a:extLst>
          </p:cNvPr>
          <p:cNvSpPr txBox="1"/>
          <p:nvPr/>
        </p:nvSpPr>
        <p:spPr>
          <a:xfrm>
            <a:off x="594545" y="1661785"/>
            <a:ext cx="8208912" cy="4467057"/>
          </a:xfrm>
          <a:prstGeom prst="rect">
            <a:avLst/>
          </a:prstGeom>
          <a:noFill/>
        </p:spPr>
        <p:txBody>
          <a:bodyPr wrap="square" rtlCol="0">
            <a:spAutoFit/>
          </a:bodyPr>
          <a:lstStyle/>
          <a:p>
            <a:pPr marL="342900" indent="-342900">
              <a:lnSpc>
                <a:spcPct val="15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Web</a:t>
            </a:r>
            <a:r>
              <a:rPr lang="zh-CN" altLang="en-US" dirty="0">
                <a:solidFill>
                  <a:srgbClr val="000000"/>
                </a:solidFill>
                <a:latin typeface="Calibri" panose="020F0502020204030204" pitchFamily="34" charset="0"/>
              </a:rPr>
              <a:t>服务器通常采用</a:t>
            </a:r>
            <a:r>
              <a:rPr lang="en-US" altLang="zh-CN" dirty="0">
                <a:solidFill>
                  <a:srgbClr val="FF0000"/>
                </a:solidFill>
                <a:latin typeface="Calibri" panose="020F0502020204030204" pitchFamily="34" charset="0"/>
              </a:rPr>
              <a:t>MVC</a:t>
            </a:r>
            <a:r>
              <a:rPr lang="zh-CN" altLang="en-US" dirty="0">
                <a:solidFill>
                  <a:srgbClr val="FF0000"/>
                </a:solidFill>
                <a:latin typeface="Calibri" panose="020F0502020204030204" pitchFamily="34" charset="0"/>
              </a:rPr>
              <a:t>框架</a:t>
            </a:r>
            <a:r>
              <a:rPr lang="zh-CN" altLang="en-US" dirty="0">
                <a:solidFill>
                  <a:srgbClr val="000000"/>
                </a:solidFill>
                <a:latin typeface="Calibri" panose="020F0502020204030204" pitchFamily="34" charset="0"/>
              </a:rPr>
              <a:t>（</a:t>
            </a:r>
            <a:r>
              <a:rPr lang="en-US" altLang="zh-CN" u="sng" dirty="0">
                <a:solidFill>
                  <a:schemeClr val="bg1"/>
                </a:solidFill>
                <a:latin typeface="Calibri" panose="020F0502020204030204" pitchFamily="34" charset="0"/>
              </a:rPr>
              <a:t>Model View Controller</a:t>
            </a:r>
            <a:r>
              <a:rPr lang="zh-CN" altLang="en-US" u="sng" dirty="0">
                <a:solidFill>
                  <a:schemeClr val="bg1"/>
                </a:solidFill>
                <a:latin typeface="Calibri" panose="020F0502020204030204" pitchFamily="34" charset="0"/>
              </a:rPr>
              <a:t>，模型</a:t>
            </a:r>
            <a:r>
              <a:rPr lang="en-US" altLang="zh-CN" u="sng" dirty="0">
                <a:solidFill>
                  <a:schemeClr val="bg1"/>
                </a:solidFill>
                <a:latin typeface="Calibri" panose="020F0502020204030204" pitchFamily="34" charset="0"/>
              </a:rPr>
              <a:t>-</a:t>
            </a:r>
            <a:r>
              <a:rPr lang="zh-CN" altLang="en-US" u="sng" dirty="0">
                <a:solidFill>
                  <a:schemeClr val="bg1"/>
                </a:solidFill>
                <a:latin typeface="Calibri" panose="020F0502020204030204" pitchFamily="34" charset="0"/>
              </a:rPr>
              <a:t>视图</a:t>
            </a:r>
            <a:r>
              <a:rPr lang="en-US" altLang="zh-CN" u="sng" dirty="0">
                <a:solidFill>
                  <a:schemeClr val="bg1"/>
                </a:solidFill>
                <a:latin typeface="Calibri" panose="020F0502020204030204" pitchFamily="34" charset="0"/>
              </a:rPr>
              <a:t>-</a:t>
            </a:r>
            <a:r>
              <a:rPr lang="zh-CN" altLang="en-US" u="sng" dirty="0">
                <a:solidFill>
                  <a:schemeClr val="bg1"/>
                </a:solidFill>
                <a:latin typeface="Calibri" panose="020F0502020204030204" pitchFamily="34" charset="0"/>
              </a:rPr>
              <a:t>控制器</a:t>
            </a:r>
            <a:r>
              <a:rPr lang="zh-CN" altLang="en-US" dirty="0">
                <a:solidFill>
                  <a:srgbClr val="000000"/>
                </a:solidFill>
                <a:latin typeface="Calibri" panose="020F0502020204030204" pitchFamily="34" charset="0"/>
              </a:rPr>
              <a:t>）来抽象客户端和服务器的访问流程。</a:t>
            </a:r>
            <a:endParaRPr lang="en-US" altLang="zh-CN" dirty="0">
              <a:solidFill>
                <a:srgbClr val="000000"/>
              </a:solidFill>
              <a:latin typeface="Calibri" panose="020F0502020204030204" pitchFamily="34" charset="0"/>
            </a:endParaRPr>
          </a:p>
          <a:p>
            <a:pPr>
              <a:lnSpc>
                <a:spcPct val="150000"/>
              </a:lnSpc>
              <a:buClr>
                <a:schemeClr val="accent6"/>
              </a:buClr>
            </a:pPr>
            <a:endParaRPr lang="en-US" altLang="zh-CN" dirty="0">
              <a:solidFill>
                <a:srgbClr val="000000"/>
              </a:solidFill>
              <a:latin typeface="Calibri" panose="020F0502020204030204" pitchFamily="34" charset="0"/>
            </a:endParaRPr>
          </a:p>
          <a:p>
            <a:pPr marL="342900" indent="-342900">
              <a:lnSpc>
                <a:spcPct val="15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MVC</a:t>
            </a:r>
            <a:r>
              <a:rPr lang="zh-CN" altLang="en-US" dirty="0">
                <a:solidFill>
                  <a:srgbClr val="000000"/>
                </a:solidFill>
                <a:latin typeface="Calibri" panose="020F0502020204030204" pitchFamily="34" charset="0"/>
              </a:rPr>
              <a:t>用一种</a:t>
            </a:r>
            <a:r>
              <a:rPr lang="zh-CN" altLang="en-US" dirty="0">
                <a:solidFill>
                  <a:srgbClr val="FF0000"/>
                </a:solidFill>
                <a:latin typeface="Calibri" panose="020F0502020204030204" pitchFamily="34" charset="0"/>
              </a:rPr>
              <a:t>业务逻辑、数据、界面显示分离</a:t>
            </a:r>
            <a:r>
              <a:rPr lang="zh-CN" altLang="en-US" dirty="0">
                <a:solidFill>
                  <a:srgbClr val="000000"/>
                </a:solidFill>
                <a:latin typeface="Calibri" panose="020F0502020204030204" pitchFamily="34" charset="0"/>
              </a:rPr>
              <a:t>的方法组织代码，将业务逻辑聚集到一个部件里面，在</a:t>
            </a:r>
            <a:r>
              <a:rPr lang="zh-CN" altLang="en-US" u="sng" dirty="0">
                <a:solidFill>
                  <a:schemeClr val="bg1"/>
                </a:solidFill>
                <a:latin typeface="Calibri" panose="020F0502020204030204" pitchFamily="34" charset="0"/>
              </a:rPr>
              <a:t>改进和个性化定制界面及用户交互的同时，不需要重新编写业务逻辑</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a:lnSpc>
                <a:spcPct val="150000"/>
              </a:lnSpc>
              <a:buClr>
                <a:schemeClr val="accent6"/>
              </a:buClr>
            </a:pPr>
            <a:endParaRPr lang="en-US" altLang="zh-CN" dirty="0">
              <a:solidFill>
                <a:srgbClr val="000000"/>
              </a:solidFill>
              <a:latin typeface="Calibri" panose="020F0502020204030204" pitchFamily="34" charset="0"/>
            </a:endParaRPr>
          </a:p>
          <a:p>
            <a:pPr>
              <a:lnSpc>
                <a:spcPct val="150000"/>
              </a:lnSpc>
              <a:buClr>
                <a:schemeClr val="accent6"/>
              </a:buClr>
            </a:pPr>
            <a:endParaRPr lang="en-US" altLang="zh-C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0913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MVC</a:t>
            </a:r>
            <a:r>
              <a:rPr kumimoji="1" lang="zh-CN" altLang="en-US" dirty="0"/>
              <a:t>框架</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17</a:t>
            </a:fld>
            <a:endParaRPr lang="en-GB" altLang="zh-CN" dirty="0"/>
          </a:p>
        </p:txBody>
      </p:sp>
      <p:sp>
        <p:nvSpPr>
          <p:cNvPr id="19" name="文本框 18">
            <a:extLst>
              <a:ext uri="{FF2B5EF4-FFF2-40B4-BE49-F238E27FC236}">
                <a16:creationId xmlns:a16="http://schemas.microsoft.com/office/drawing/2014/main" id="{B79A17BC-010D-40CC-A939-598FEA4D7465}"/>
              </a:ext>
            </a:extLst>
          </p:cNvPr>
          <p:cNvSpPr txBox="1"/>
          <p:nvPr/>
        </p:nvSpPr>
        <p:spPr>
          <a:xfrm>
            <a:off x="495731" y="1412776"/>
            <a:ext cx="8244408" cy="4494757"/>
          </a:xfrm>
          <a:prstGeom prst="rect">
            <a:avLst/>
          </a:prstGeom>
          <a:noFill/>
        </p:spPr>
        <p:txBody>
          <a:bodyPr wrap="square" rtlCol="0">
            <a:spAutoFit/>
          </a:bodyPr>
          <a:lstStyle/>
          <a:p>
            <a:pPr marL="800100" lvl="1" indent="-342900">
              <a:lnSpc>
                <a:spcPct val="120000"/>
              </a:lnSpc>
              <a:buClr>
                <a:schemeClr val="accent6"/>
              </a:buClr>
              <a:buFont typeface="Arial" panose="020B0604020202020204" pitchFamily="34" charset="0"/>
              <a:buChar char="•"/>
            </a:pPr>
            <a:r>
              <a:rPr lang="zh-CN" altLang="en-US" sz="2400" dirty="0">
                <a:solidFill>
                  <a:srgbClr val="FF0000"/>
                </a:solidFill>
                <a:latin typeface="Calibri" panose="020F0502020204030204" pitchFamily="34" charset="0"/>
              </a:rPr>
              <a:t>控制器</a:t>
            </a:r>
            <a:r>
              <a:rPr lang="zh-CN" altLang="en-US" sz="2400" dirty="0">
                <a:solidFill>
                  <a:srgbClr val="000000"/>
                </a:solidFill>
                <a:latin typeface="Calibri" panose="020F0502020204030204" pitchFamily="34" charset="0"/>
              </a:rPr>
              <a:t>（</a:t>
            </a:r>
            <a:r>
              <a:rPr lang="en-US" altLang="zh-CN" sz="2400" dirty="0">
                <a:solidFill>
                  <a:srgbClr val="000000"/>
                </a:solidFill>
                <a:latin typeface="Calibri" panose="020F0502020204030204" pitchFamily="34" charset="0"/>
              </a:rPr>
              <a:t>Controller</a:t>
            </a:r>
            <a:r>
              <a:rPr lang="zh-CN" altLang="en-US" sz="2400" dirty="0">
                <a:solidFill>
                  <a:srgbClr val="000000"/>
                </a:solidFill>
                <a:latin typeface="Calibri" panose="020F0502020204030204" pitchFamily="34" charset="0"/>
              </a:rPr>
              <a:t>）是应用程序中</a:t>
            </a:r>
            <a:r>
              <a:rPr lang="zh-CN" altLang="en-US" sz="2400" u="sng" dirty="0">
                <a:solidFill>
                  <a:schemeClr val="bg1"/>
                </a:solidFill>
                <a:latin typeface="Calibri" panose="020F0502020204030204" pitchFamily="34" charset="0"/>
              </a:rPr>
              <a:t>处理用户交互</a:t>
            </a:r>
            <a:r>
              <a:rPr lang="zh-CN" altLang="en-US" sz="2400" dirty="0">
                <a:solidFill>
                  <a:srgbClr val="000000"/>
                </a:solidFill>
                <a:latin typeface="Calibri" panose="020F0502020204030204" pitchFamily="34" charset="0"/>
              </a:rPr>
              <a:t>的部分。通常控制器负责从视图读取数据，控制用户输入，并向模型发送数据。</a:t>
            </a:r>
            <a:endParaRPr lang="en-US" altLang="zh-CN" sz="24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400" dirty="0">
                <a:solidFill>
                  <a:srgbClr val="FF0000"/>
                </a:solidFill>
                <a:latin typeface="Calibri" panose="020F0502020204030204" pitchFamily="34" charset="0"/>
              </a:rPr>
              <a:t>模型</a:t>
            </a:r>
            <a:r>
              <a:rPr lang="zh-CN" altLang="en-US" sz="2400" dirty="0">
                <a:solidFill>
                  <a:srgbClr val="000000"/>
                </a:solidFill>
                <a:latin typeface="Calibri" panose="020F0502020204030204" pitchFamily="34" charset="0"/>
              </a:rPr>
              <a:t>（</a:t>
            </a:r>
            <a:r>
              <a:rPr lang="en-US" altLang="zh-CN" sz="2400" dirty="0">
                <a:solidFill>
                  <a:srgbClr val="000000"/>
                </a:solidFill>
                <a:latin typeface="Calibri" panose="020F0502020204030204" pitchFamily="34" charset="0"/>
              </a:rPr>
              <a:t>Model</a:t>
            </a:r>
            <a:r>
              <a:rPr lang="zh-CN" altLang="en-US" sz="2400" dirty="0">
                <a:solidFill>
                  <a:srgbClr val="000000"/>
                </a:solidFill>
                <a:latin typeface="Calibri" panose="020F0502020204030204" pitchFamily="34" charset="0"/>
              </a:rPr>
              <a:t>）是应用程序中用于处理应用程序数据逻辑的部分，通常模型对象有对数据直接访问的权力，负责</a:t>
            </a:r>
            <a:r>
              <a:rPr lang="zh-CN" altLang="en-US" sz="2400" u="sng" dirty="0">
                <a:solidFill>
                  <a:schemeClr val="bg1"/>
                </a:solidFill>
                <a:latin typeface="Calibri" panose="020F0502020204030204" pitchFamily="34" charset="0"/>
              </a:rPr>
              <a:t>在数据库中存取数据</a:t>
            </a:r>
            <a:r>
              <a:rPr lang="zh-CN" altLang="en-US" sz="2400" dirty="0">
                <a:solidFill>
                  <a:srgbClr val="000000"/>
                </a:solidFill>
                <a:latin typeface="Calibri" panose="020F0502020204030204" pitchFamily="34" charset="0"/>
              </a:rPr>
              <a:t>。</a:t>
            </a:r>
            <a:endParaRPr lang="en-US" altLang="zh-CN" sz="24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400" dirty="0">
                <a:solidFill>
                  <a:srgbClr val="FF0000"/>
                </a:solidFill>
                <a:latin typeface="Calibri" panose="020F0502020204030204" pitchFamily="34" charset="0"/>
              </a:rPr>
              <a:t>视图</a:t>
            </a:r>
            <a:r>
              <a:rPr lang="zh-CN" altLang="en-US" sz="2400" dirty="0">
                <a:solidFill>
                  <a:srgbClr val="000000"/>
                </a:solidFill>
                <a:latin typeface="Calibri" panose="020F0502020204030204" pitchFamily="34" charset="0"/>
              </a:rPr>
              <a:t>（</a:t>
            </a:r>
            <a:r>
              <a:rPr lang="en-US" altLang="zh-CN" sz="2400" dirty="0">
                <a:solidFill>
                  <a:srgbClr val="000000"/>
                </a:solidFill>
                <a:latin typeface="Calibri" panose="020F0502020204030204" pitchFamily="34" charset="0"/>
              </a:rPr>
              <a:t>View</a:t>
            </a:r>
            <a:r>
              <a:rPr lang="zh-CN" altLang="en-US" sz="2400" dirty="0">
                <a:solidFill>
                  <a:srgbClr val="000000"/>
                </a:solidFill>
                <a:latin typeface="Calibri" panose="020F0502020204030204" pitchFamily="34" charset="0"/>
              </a:rPr>
              <a:t>）是应用程序中</a:t>
            </a:r>
            <a:r>
              <a:rPr lang="zh-CN" altLang="en-US" sz="2400" u="sng" dirty="0">
                <a:solidFill>
                  <a:schemeClr val="bg1"/>
                </a:solidFill>
                <a:latin typeface="Calibri" panose="020F0502020204030204" pitchFamily="34" charset="0"/>
              </a:rPr>
              <a:t>处理数据显示</a:t>
            </a:r>
            <a:r>
              <a:rPr lang="zh-CN" altLang="en-US" sz="2400" dirty="0">
                <a:solidFill>
                  <a:srgbClr val="000000"/>
                </a:solidFill>
                <a:latin typeface="Calibri" panose="020F0502020204030204" pitchFamily="34" charset="0"/>
              </a:rPr>
              <a:t>的部分。通常视图是依据模型数据创建的，能为应用程序处理不同的数据视图。</a:t>
            </a:r>
          </a:p>
          <a:p>
            <a:pPr>
              <a:lnSpc>
                <a:spcPct val="120000"/>
              </a:lnSpc>
              <a:buClr>
                <a:schemeClr val="accent6"/>
              </a:buClr>
            </a:pPr>
            <a:endParaRPr lang="en-US" altLang="zh-C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32120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MVC</a:t>
            </a:r>
            <a:r>
              <a:rPr kumimoji="1" lang="zh-CN" altLang="en-US" dirty="0"/>
              <a:t>框架图示</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18</a:t>
            </a:fld>
            <a:endParaRPr lang="en-GB" altLang="zh-CN" dirty="0"/>
          </a:p>
        </p:txBody>
      </p:sp>
      <p:sp>
        <p:nvSpPr>
          <p:cNvPr id="19" name="文本框 18">
            <a:extLst>
              <a:ext uri="{FF2B5EF4-FFF2-40B4-BE49-F238E27FC236}">
                <a16:creationId xmlns:a16="http://schemas.microsoft.com/office/drawing/2014/main" id="{B79A17BC-010D-40CC-A939-598FEA4D7465}"/>
              </a:ext>
            </a:extLst>
          </p:cNvPr>
          <p:cNvSpPr txBox="1"/>
          <p:nvPr/>
        </p:nvSpPr>
        <p:spPr>
          <a:xfrm>
            <a:off x="899591" y="1196752"/>
            <a:ext cx="8066609" cy="801373"/>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下图是一个</a:t>
            </a:r>
            <a:r>
              <a:rPr lang="en-US" altLang="zh-CN" sz="2000" dirty="0">
                <a:solidFill>
                  <a:srgbClr val="000000"/>
                </a:solidFill>
                <a:latin typeface="Calibri" panose="020F0502020204030204" pitchFamily="34" charset="0"/>
              </a:rPr>
              <a:t>MVC</a:t>
            </a:r>
            <a:r>
              <a:rPr lang="zh-CN" altLang="en-US" sz="2000" dirty="0">
                <a:solidFill>
                  <a:srgbClr val="000000"/>
                </a:solidFill>
                <a:latin typeface="Calibri" panose="020F0502020204030204" pitchFamily="34" charset="0"/>
              </a:rPr>
              <a:t>组件之间的合作场景，</a:t>
            </a:r>
            <a:r>
              <a:rPr lang="en-US" altLang="zh-CN" sz="2000" dirty="0">
                <a:solidFill>
                  <a:srgbClr val="000000"/>
                </a:solidFill>
                <a:latin typeface="Calibri" panose="020F0502020204030204" pitchFamily="34" charset="0"/>
              </a:rPr>
              <a:t>Controller</a:t>
            </a:r>
            <a:r>
              <a:rPr lang="zh-CN" altLang="en-US" sz="2000" dirty="0">
                <a:solidFill>
                  <a:srgbClr val="000000"/>
                </a:solidFill>
                <a:latin typeface="Calibri" panose="020F0502020204030204" pitchFamily="34" charset="0"/>
              </a:rPr>
              <a:t>读取用户输入，</a:t>
            </a:r>
            <a:r>
              <a:rPr lang="en-US" altLang="zh-CN" sz="2000" dirty="0">
                <a:solidFill>
                  <a:srgbClr val="000000"/>
                </a:solidFill>
                <a:latin typeface="Calibri" panose="020F0502020204030204" pitchFamily="34" charset="0"/>
              </a:rPr>
              <a:t>Model</a:t>
            </a:r>
            <a:r>
              <a:rPr lang="zh-CN" altLang="en-US" sz="2000" dirty="0">
                <a:solidFill>
                  <a:srgbClr val="000000"/>
                </a:solidFill>
                <a:latin typeface="Calibri" panose="020F0502020204030204" pitchFamily="34" charset="0"/>
              </a:rPr>
              <a:t>处理业务逻辑，</a:t>
            </a:r>
            <a:r>
              <a:rPr lang="en-US" altLang="zh-CN" sz="2000" dirty="0">
                <a:solidFill>
                  <a:srgbClr val="000000"/>
                </a:solidFill>
                <a:latin typeface="Calibri" panose="020F0502020204030204" pitchFamily="34" charset="0"/>
              </a:rPr>
              <a:t>View</a:t>
            </a:r>
            <a:r>
              <a:rPr lang="zh-CN" altLang="en-US" sz="2000" dirty="0">
                <a:solidFill>
                  <a:srgbClr val="000000"/>
                </a:solidFill>
                <a:latin typeface="Calibri" panose="020F0502020204030204" pitchFamily="34" charset="0"/>
              </a:rPr>
              <a:t>根据</a:t>
            </a:r>
            <a:r>
              <a:rPr lang="en-US" altLang="zh-CN" sz="2000" dirty="0">
                <a:solidFill>
                  <a:srgbClr val="000000"/>
                </a:solidFill>
                <a:latin typeface="Calibri" panose="020F0502020204030204" pitchFamily="34" charset="0"/>
              </a:rPr>
              <a:t>Model</a:t>
            </a:r>
            <a:r>
              <a:rPr lang="zh-CN" altLang="en-US" sz="2000" dirty="0">
                <a:solidFill>
                  <a:srgbClr val="000000"/>
                </a:solidFill>
                <a:latin typeface="Calibri" panose="020F0502020204030204" pitchFamily="34" charset="0"/>
              </a:rPr>
              <a:t>的处理结果更新视图。</a:t>
            </a:r>
          </a:p>
        </p:txBody>
      </p:sp>
      <p:pic>
        <p:nvPicPr>
          <p:cNvPr id="5" name="图片 4">
            <a:extLst>
              <a:ext uri="{FF2B5EF4-FFF2-40B4-BE49-F238E27FC236}">
                <a16:creationId xmlns:a16="http://schemas.microsoft.com/office/drawing/2014/main" id="{38783CEB-2BEC-4221-A8CA-6AEB54DD63A8}"/>
              </a:ext>
            </a:extLst>
          </p:cNvPr>
          <p:cNvPicPr>
            <a:picLocks noChangeAspect="1"/>
          </p:cNvPicPr>
          <p:nvPr/>
        </p:nvPicPr>
        <p:blipFill>
          <a:blip r:embed="rId2"/>
          <a:stretch>
            <a:fillRect/>
          </a:stretch>
        </p:blipFill>
        <p:spPr>
          <a:xfrm>
            <a:off x="1165932" y="2033149"/>
            <a:ext cx="6812135" cy="4455211"/>
          </a:xfrm>
          <a:prstGeom prst="rect">
            <a:avLst/>
          </a:prstGeom>
        </p:spPr>
      </p:pic>
    </p:spTree>
    <p:extLst>
      <p:ext uri="{BB962C8B-B14F-4D97-AF65-F5344CB8AC3E}">
        <p14:creationId xmlns:p14="http://schemas.microsoft.com/office/powerpoint/2010/main" val="291046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MVC</a:t>
            </a:r>
            <a:r>
              <a:rPr kumimoji="1" lang="zh-CN" altLang="en-US" dirty="0"/>
              <a:t>框架优点</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19</a:t>
            </a:fld>
            <a:endParaRPr lang="en-GB" altLang="zh-CN" dirty="0"/>
          </a:p>
        </p:txBody>
      </p:sp>
      <p:sp>
        <p:nvSpPr>
          <p:cNvPr id="19" name="文本框 18">
            <a:extLst>
              <a:ext uri="{FF2B5EF4-FFF2-40B4-BE49-F238E27FC236}">
                <a16:creationId xmlns:a16="http://schemas.microsoft.com/office/drawing/2014/main" id="{B79A17BC-010D-40CC-A939-598FEA4D7465}"/>
              </a:ext>
            </a:extLst>
          </p:cNvPr>
          <p:cNvSpPr txBox="1"/>
          <p:nvPr/>
        </p:nvSpPr>
        <p:spPr>
          <a:xfrm>
            <a:off x="611560" y="1628800"/>
            <a:ext cx="8244408" cy="3159198"/>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MVC </a:t>
            </a:r>
            <a:r>
              <a:rPr lang="zh-CN" altLang="en-US" dirty="0">
                <a:solidFill>
                  <a:srgbClr val="000000"/>
                </a:solidFill>
                <a:latin typeface="Calibri" panose="020F0502020204030204" pitchFamily="34" charset="0"/>
              </a:rPr>
              <a:t>分层</a:t>
            </a:r>
            <a:r>
              <a:rPr lang="zh-CN" altLang="en-US" dirty="0">
                <a:solidFill>
                  <a:srgbClr val="FF0000"/>
                </a:solidFill>
                <a:latin typeface="Calibri" panose="020F0502020204030204" pitchFamily="34" charset="0"/>
              </a:rPr>
              <a:t>有助于管理复杂的应用程序</a:t>
            </a:r>
            <a:r>
              <a:rPr lang="zh-CN" altLang="en-US" dirty="0">
                <a:solidFill>
                  <a:srgbClr val="000000"/>
                </a:solidFill>
                <a:latin typeface="Calibri" panose="020F0502020204030204" pitchFamily="34" charset="0"/>
              </a:rPr>
              <a:t>，使得程序员在一个时间内专门关注一个方面。例如，可以在</a:t>
            </a:r>
            <a:r>
              <a:rPr lang="zh-CN" altLang="en-US" u="sng" dirty="0">
                <a:solidFill>
                  <a:schemeClr val="bg1"/>
                </a:solidFill>
                <a:latin typeface="Calibri" panose="020F0502020204030204" pitchFamily="34" charset="0"/>
              </a:rPr>
              <a:t>不依赖业务逻辑的情况下专注于视图设计</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endParaRPr lang="en-US" altLang="zh-CN"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同时也让应用程序的测试更加容易。</a:t>
            </a:r>
            <a:r>
              <a:rPr lang="en-US" altLang="zh-CN" dirty="0">
                <a:solidFill>
                  <a:srgbClr val="000000"/>
                </a:solidFill>
                <a:latin typeface="Calibri" panose="020F0502020204030204" pitchFamily="34" charset="0"/>
              </a:rPr>
              <a:t>MVC</a:t>
            </a:r>
            <a:r>
              <a:rPr lang="zh-CN" altLang="en-US" dirty="0">
                <a:solidFill>
                  <a:srgbClr val="000000"/>
                </a:solidFill>
                <a:latin typeface="Calibri" panose="020F0502020204030204" pitchFamily="34" charset="0"/>
              </a:rPr>
              <a:t>的分层也</a:t>
            </a:r>
            <a:r>
              <a:rPr lang="zh-CN" altLang="en-US" dirty="0">
                <a:solidFill>
                  <a:srgbClr val="FF0000"/>
                </a:solidFill>
                <a:latin typeface="Calibri" panose="020F0502020204030204" pitchFamily="34" charset="0"/>
              </a:rPr>
              <a:t>简化了分组开发</a:t>
            </a:r>
            <a:r>
              <a:rPr lang="zh-CN" altLang="en-US" dirty="0">
                <a:solidFill>
                  <a:srgbClr val="000000"/>
                </a:solidFill>
                <a:latin typeface="Calibri" panose="020F0502020204030204" pitchFamily="34" charset="0"/>
              </a:rPr>
              <a:t>，</a:t>
            </a:r>
            <a:r>
              <a:rPr lang="zh-CN" altLang="en-US" u="sng" dirty="0">
                <a:solidFill>
                  <a:schemeClr val="bg1"/>
                </a:solidFill>
                <a:latin typeface="Calibri" panose="020F0502020204030204" pitchFamily="34" charset="0"/>
              </a:rPr>
              <a:t>不同的开发人员可同时开发视图、控制器逻辑和业务逻辑</a:t>
            </a:r>
            <a:r>
              <a:rPr lang="zh-CN" altLang="en-US"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4943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AD708-97AE-40AD-92B5-A28580EA9220}"/>
              </a:ext>
            </a:extLst>
          </p:cNvPr>
          <p:cNvSpPr>
            <a:spLocks noGrp="1"/>
          </p:cNvSpPr>
          <p:nvPr>
            <p:ph type="title"/>
          </p:nvPr>
        </p:nvSpPr>
        <p:spPr/>
        <p:txBody>
          <a:bodyPr/>
          <a:lstStyle/>
          <a:p>
            <a:r>
              <a:rPr lang="zh-CN" altLang="en-US" dirty="0"/>
              <a:t>前言</a:t>
            </a:r>
          </a:p>
        </p:txBody>
      </p:sp>
      <p:sp>
        <p:nvSpPr>
          <p:cNvPr id="3" name="内容占位符 2">
            <a:extLst>
              <a:ext uri="{FF2B5EF4-FFF2-40B4-BE49-F238E27FC236}">
                <a16:creationId xmlns:a16="http://schemas.microsoft.com/office/drawing/2014/main" id="{9BD1AC31-0EA8-4770-B08C-0BC7D287FFFF}"/>
              </a:ext>
            </a:extLst>
          </p:cNvPr>
          <p:cNvSpPr>
            <a:spLocks noGrp="1"/>
          </p:cNvSpPr>
          <p:nvPr>
            <p:ph idx="1"/>
          </p:nvPr>
        </p:nvSpPr>
        <p:spPr>
          <a:xfrm>
            <a:off x="776288" y="1233709"/>
            <a:ext cx="8189913" cy="5576292"/>
          </a:xfrm>
        </p:spPr>
        <p:txBody>
          <a:bodyPr/>
          <a:lstStyle/>
          <a:p>
            <a:pPr>
              <a:lnSpc>
                <a:spcPct val="110000"/>
              </a:lnSpc>
            </a:pPr>
            <a:r>
              <a:rPr lang="en-US" altLang="zh-CN" sz="2400" dirty="0">
                <a:solidFill>
                  <a:srgbClr val="FF0000"/>
                </a:solidFill>
              </a:rPr>
              <a:t>Web</a:t>
            </a:r>
            <a:r>
              <a:rPr lang="zh-CN" altLang="zh-CN" sz="2400" dirty="0">
                <a:solidFill>
                  <a:srgbClr val="FF0000"/>
                </a:solidFill>
              </a:rPr>
              <a:t>容器</a:t>
            </a:r>
            <a:r>
              <a:rPr lang="zh-CN" altLang="zh-CN" sz="2400" dirty="0"/>
              <a:t>是中间件的重要组成部分，它为处于其中的应用程序组件提供了一个环境。</a:t>
            </a:r>
            <a:r>
              <a:rPr lang="en-US" altLang="zh-CN" sz="2400" dirty="0"/>
              <a:t>Web</a:t>
            </a:r>
            <a:r>
              <a:rPr lang="zh-CN" altLang="zh-CN" sz="2400" dirty="0"/>
              <a:t>容器可以</a:t>
            </a:r>
            <a:r>
              <a:rPr lang="zh-CN" altLang="zh-CN" sz="2400" u="sng" dirty="0">
                <a:solidFill>
                  <a:schemeClr val="bg1"/>
                </a:solidFill>
              </a:rPr>
              <a:t>管理对象的生命周期、对象与对象之间的依赖关系，同时对动态语言进行解析</a:t>
            </a:r>
            <a:r>
              <a:rPr lang="zh-CN" altLang="zh-CN" sz="2400" dirty="0"/>
              <a:t>，实现了系统软件和应用软件之间的连接。</a:t>
            </a:r>
            <a:endParaRPr lang="en-US" altLang="zh-CN" sz="2400" dirty="0"/>
          </a:p>
          <a:p>
            <a:pPr>
              <a:lnSpc>
                <a:spcPct val="110000"/>
              </a:lnSpc>
            </a:pPr>
            <a:endParaRPr lang="en-US" altLang="zh-CN" sz="2400" dirty="0"/>
          </a:p>
          <a:p>
            <a:pPr>
              <a:lnSpc>
                <a:spcPct val="110000"/>
              </a:lnSpc>
            </a:pPr>
            <a:r>
              <a:rPr lang="zh-CN" altLang="zh-CN" sz="2400" dirty="0"/>
              <a:t>它的作用是</a:t>
            </a:r>
            <a:r>
              <a:rPr lang="zh-CN" altLang="zh-CN" sz="2400" u="sng" dirty="0">
                <a:solidFill>
                  <a:schemeClr val="bg1"/>
                </a:solidFill>
              </a:rPr>
              <a:t>将应用程序运行环境与操作系统隔离</a:t>
            </a:r>
            <a:r>
              <a:rPr lang="zh-CN" altLang="zh-CN" sz="2400" dirty="0"/>
              <a:t>，从而简化应用程序开发，使程序开发者不用关心系统环境，而只需关注该应用程序在解决问题上的能力。</a:t>
            </a:r>
            <a:endParaRPr lang="en-US" altLang="zh-CN" sz="2400" dirty="0"/>
          </a:p>
          <a:p>
            <a:pPr>
              <a:lnSpc>
                <a:spcPct val="110000"/>
              </a:lnSpc>
            </a:pPr>
            <a:endParaRPr lang="en-US" altLang="zh-CN" sz="2400" dirty="0"/>
          </a:p>
          <a:p>
            <a:pPr>
              <a:lnSpc>
                <a:spcPct val="110000"/>
              </a:lnSpc>
            </a:pP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本章将介绍</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容器的概念</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，介绍典型的</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Web</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应用服务器框架和</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Java EE</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事实上的标准框架</a:t>
            </a:r>
            <a:r>
              <a:rPr lang="en-US" altLang="zh-CN"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，以及与</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Web</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容器紧密相关的</a:t>
            </a:r>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依赖注入</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和</a:t>
            </a:r>
            <a:r>
              <a:rPr lang="zh-CN" altLang="en-US" sz="24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面向切面编程</a:t>
            </a:r>
            <a:r>
              <a:rPr lang="zh-CN" altLang="en-US" sz="2400" kern="100" dirty="0">
                <a:latin typeface="Calibri" panose="020F0502020204030204" pitchFamily="34" charset="0"/>
                <a:ea typeface="宋体" panose="02010600030101010101" pitchFamily="2" charset="-122"/>
                <a:cs typeface="Times New Roman" panose="02020603050405020304" pitchFamily="18" charset="0"/>
              </a:rPr>
              <a:t>等技术。</a:t>
            </a:r>
            <a:endParaRPr lang="en-US" altLang="zh-CN" sz="2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DB9EF5BE-D41B-46D1-AD5E-2013FFBCCE5C}"/>
              </a:ext>
            </a:extLst>
          </p:cNvPr>
          <p:cNvSpPr>
            <a:spLocks noGrp="1"/>
          </p:cNvSpPr>
          <p:nvPr>
            <p:ph type="sldNum" sz="quarter" idx="10"/>
          </p:nvPr>
        </p:nvSpPr>
        <p:spPr/>
        <p:txBody>
          <a:bodyPr/>
          <a:lstStyle/>
          <a:p>
            <a:pPr>
              <a:defRPr/>
            </a:pPr>
            <a:fld id="{688DD166-6A51-FB46-8061-6090DD3FD59C}" type="slidenum">
              <a:rPr lang="zh-CN" altLang="en-GB" smtClean="0"/>
              <a:pPr>
                <a:defRPr/>
              </a:pPr>
              <a:t>2</a:t>
            </a:fld>
            <a:endParaRPr lang="en-GB" altLang="zh-CN" dirty="0"/>
          </a:p>
        </p:txBody>
      </p:sp>
    </p:spTree>
    <p:extLst>
      <p:ext uri="{BB962C8B-B14F-4D97-AF65-F5344CB8AC3E}">
        <p14:creationId xmlns:p14="http://schemas.microsoft.com/office/powerpoint/2010/main" val="865326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a:xfrm>
            <a:off x="431801" y="78051"/>
            <a:ext cx="8534400" cy="686653"/>
          </a:xfrm>
        </p:spPr>
        <p:txBody>
          <a:bodyPr/>
          <a:lstStyle/>
          <a:p>
            <a:r>
              <a:rPr kumimoji="1" lang="en-US" altLang="zh-CN" dirty="0"/>
              <a:t>MVC</a:t>
            </a:r>
            <a:r>
              <a:rPr kumimoji="1" lang="zh-CN" altLang="en-US" dirty="0"/>
              <a:t>框架实例</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20</a:t>
            </a:fld>
            <a:endParaRPr lang="en-GB" altLang="zh-CN" dirty="0"/>
          </a:p>
        </p:txBody>
      </p:sp>
      <p:pic>
        <p:nvPicPr>
          <p:cNvPr id="3" name="图片 2">
            <a:extLst>
              <a:ext uri="{FF2B5EF4-FFF2-40B4-BE49-F238E27FC236}">
                <a16:creationId xmlns:a16="http://schemas.microsoft.com/office/drawing/2014/main" id="{0265CEF6-0A38-46DA-A714-D124F527E690}"/>
              </a:ext>
            </a:extLst>
          </p:cNvPr>
          <p:cNvPicPr>
            <a:picLocks noChangeAspect="1"/>
          </p:cNvPicPr>
          <p:nvPr/>
        </p:nvPicPr>
        <p:blipFill>
          <a:blip r:embed="rId3"/>
          <a:stretch>
            <a:fillRect/>
          </a:stretch>
        </p:blipFill>
        <p:spPr>
          <a:xfrm>
            <a:off x="1481462" y="1088798"/>
            <a:ext cx="6329038" cy="3890709"/>
          </a:xfrm>
          <a:prstGeom prst="rect">
            <a:avLst/>
          </a:prstGeom>
        </p:spPr>
      </p:pic>
      <p:sp>
        <p:nvSpPr>
          <p:cNvPr id="5" name="矩形 4">
            <a:extLst>
              <a:ext uri="{FF2B5EF4-FFF2-40B4-BE49-F238E27FC236}">
                <a16:creationId xmlns:a16="http://schemas.microsoft.com/office/drawing/2014/main" id="{C328C618-291A-478F-A4E5-F80478DDC2E3}"/>
              </a:ext>
            </a:extLst>
          </p:cNvPr>
          <p:cNvSpPr/>
          <p:nvPr/>
        </p:nvSpPr>
        <p:spPr>
          <a:xfrm>
            <a:off x="719572" y="4979507"/>
            <a:ext cx="7704856" cy="1386405"/>
          </a:xfrm>
          <a:prstGeom prst="rect">
            <a:avLst/>
          </a:prstGeom>
        </p:spPr>
        <p:txBody>
          <a:bodyPr wrap="square">
            <a:spAutoFit/>
          </a:bodyPr>
          <a:lstStyle/>
          <a:p>
            <a:pPr marL="342900" indent="-342900">
              <a:lnSpc>
                <a:spcPct val="120000"/>
              </a:lnSpc>
              <a:buFont typeface="Wingdings" panose="05000000000000000000" pitchFamily="2" charset="2"/>
              <a:buChar char="Ø"/>
            </a:pPr>
            <a:r>
              <a:rPr lang="en-US" altLang="zh-CN" dirty="0" err="1">
                <a:solidFill>
                  <a:srgbClr val="000000"/>
                </a:solidFill>
                <a:latin typeface="Calibri" panose="020F0502020204030204" pitchFamily="34" charset="0"/>
              </a:rPr>
              <a:t>JavaEE</a:t>
            </a:r>
            <a:r>
              <a:rPr lang="zh-CN" altLang="en-US" dirty="0">
                <a:solidFill>
                  <a:srgbClr val="000000"/>
                </a:solidFill>
                <a:latin typeface="Calibri" panose="020F0502020204030204" pitchFamily="34" charset="0"/>
              </a:rPr>
              <a:t>是</a:t>
            </a:r>
            <a:r>
              <a:rPr lang="en-US" altLang="zh-CN" dirty="0">
                <a:solidFill>
                  <a:srgbClr val="000000"/>
                </a:solidFill>
                <a:latin typeface="Calibri" panose="020F0502020204030204" pitchFamily="34" charset="0"/>
              </a:rPr>
              <a:t>MVC</a:t>
            </a:r>
            <a:r>
              <a:rPr lang="zh-CN" altLang="en-US" dirty="0">
                <a:solidFill>
                  <a:srgbClr val="000000"/>
                </a:solidFill>
                <a:latin typeface="Calibri" panose="020F0502020204030204" pitchFamily="34" charset="0"/>
              </a:rPr>
              <a:t>框架的一个具体实现。如图所示，</a:t>
            </a:r>
            <a:r>
              <a:rPr lang="en-US" altLang="zh-CN" dirty="0" err="1">
                <a:solidFill>
                  <a:srgbClr val="000000"/>
                </a:solidFill>
                <a:latin typeface="Calibri" panose="020F0502020204030204" pitchFamily="34" charset="0"/>
              </a:rPr>
              <a:t>JavaEE</a:t>
            </a:r>
            <a:r>
              <a:rPr lang="zh-CN" altLang="en-US" dirty="0">
                <a:solidFill>
                  <a:srgbClr val="000000"/>
                </a:solidFill>
                <a:latin typeface="Calibri" panose="020F0502020204030204" pitchFamily="34" charset="0"/>
              </a:rPr>
              <a:t>的组件也大体可以按照模型</a:t>
            </a:r>
            <a:r>
              <a:rPr lang="en-US" altLang="zh-CN" dirty="0">
                <a:solidFill>
                  <a:srgbClr val="000000"/>
                </a:solidFill>
                <a:latin typeface="Calibri" panose="020F0502020204030204" pitchFamily="34" charset="0"/>
              </a:rPr>
              <a:t>-</a:t>
            </a:r>
            <a:r>
              <a:rPr lang="zh-CN" altLang="en-US" dirty="0">
                <a:solidFill>
                  <a:srgbClr val="000000"/>
                </a:solidFill>
                <a:latin typeface="Calibri" panose="020F0502020204030204" pitchFamily="34" charset="0"/>
              </a:rPr>
              <a:t>视图</a:t>
            </a:r>
            <a:r>
              <a:rPr lang="en-US" altLang="zh-CN" dirty="0">
                <a:solidFill>
                  <a:srgbClr val="000000"/>
                </a:solidFill>
                <a:latin typeface="Calibri" panose="020F0502020204030204" pitchFamily="34" charset="0"/>
              </a:rPr>
              <a:t>-</a:t>
            </a:r>
            <a:r>
              <a:rPr lang="zh-CN" altLang="en-US" dirty="0">
                <a:solidFill>
                  <a:srgbClr val="000000"/>
                </a:solidFill>
                <a:latin typeface="Calibri" panose="020F0502020204030204" pitchFamily="34" charset="0"/>
              </a:rPr>
              <a:t>控制器的方式来进行划分。</a:t>
            </a:r>
            <a:endParaRPr lang="en-US" altLang="zh-CN"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43933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容器简介</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容器的概念</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21</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2037878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zh-CN" altLang="en-US" dirty="0"/>
              <a:t>容器的概念</a:t>
            </a:r>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22</a:t>
            </a:fld>
            <a:endParaRPr lang="en-GB" altLang="zh-CN" dirty="0"/>
          </a:p>
        </p:txBody>
      </p:sp>
      <p:sp>
        <p:nvSpPr>
          <p:cNvPr id="6" name="矩形 5">
            <a:extLst>
              <a:ext uri="{FF2B5EF4-FFF2-40B4-BE49-F238E27FC236}">
                <a16:creationId xmlns:a16="http://schemas.microsoft.com/office/drawing/2014/main" id="{CF054CA5-66D2-4499-BE1F-C41E8BDCE00F}"/>
              </a:ext>
            </a:extLst>
          </p:cNvPr>
          <p:cNvSpPr/>
          <p:nvPr/>
        </p:nvSpPr>
        <p:spPr>
          <a:xfrm>
            <a:off x="666067" y="1628800"/>
            <a:ext cx="8300134" cy="3242170"/>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pPr>
            <a:r>
              <a:rPr lang="zh-CN" altLang="en-US" sz="2800" dirty="0">
                <a:solidFill>
                  <a:srgbClr val="000000"/>
                </a:solidFill>
              </a:rPr>
              <a:t>用户访问</a:t>
            </a:r>
            <a:r>
              <a:rPr lang="en-US" altLang="zh-CN" sz="2800" dirty="0">
                <a:solidFill>
                  <a:srgbClr val="000000"/>
                </a:solidFill>
              </a:rPr>
              <a:t>Web</a:t>
            </a:r>
            <a:r>
              <a:rPr lang="zh-CN" altLang="en-US" sz="2800" dirty="0">
                <a:solidFill>
                  <a:srgbClr val="000000"/>
                </a:solidFill>
              </a:rPr>
              <a:t>服务器时，服务器会在内存中生成各种对象来处理强求和处理业务逻辑。这也出现了</a:t>
            </a:r>
            <a:r>
              <a:rPr lang="en-US" altLang="zh-CN" sz="2800" dirty="0">
                <a:solidFill>
                  <a:srgbClr val="000000"/>
                </a:solidFill>
              </a:rPr>
              <a:t>Web</a:t>
            </a:r>
            <a:r>
              <a:rPr lang="zh-CN" altLang="en-US" sz="2800" dirty="0">
                <a:solidFill>
                  <a:srgbClr val="000000"/>
                </a:solidFill>
              </a:rPr>
              <a:t>容器的概念。</a:t>
            </a:r>
            <a:endParaRPr lang="en-US" altLang="zh-CN" sz="2800" dirty="0">
              <a:solidFill>
                <a:srgbClr val="000000"/>
              </a:solidFill>
            </a:endParaRPr>
          </a:p>
          <a:p>
            <a:pPr marL="342900" indent="-342900">
              <a:lnSpc>
                <a:spcPct val="150000"/>
              </a:lnSpc>
              <a:buClr>
                <a:schemeClr val="accent6"/>
              </a:buClr>
              <a:buFont typeface="Wingdings" panose="05000000000000000000" pitchFamily="2" charset="2"/>
              <a:buChar char="Ø"/>
            </a:pPr>
            <a:r>
              <a:rPr lang="en-US" altLang="zh-CN" sz="2800" dirty="0">
                <a:solidFill>
                  <a:srgbClr val="FF0000"/>
                </a:solidFill>
              </a:rPr>
              <a:t>Web</a:t>
            </a:r>
            <a:r>
              <a:rPr lang="zh-CN" altLang="en-US" sz="2800" dirty="0">
                <a:solidFill>
                  <a:srgbClr val="FF0000"/>
                </a:solidFill>
              </a:rPr>
              <a:t>容器</a:t>
            </a:r>
            <a:r>
              <a:rPr lang="zh-CN" altLang="en-US" sz="2800" dirty="0">
                <a:solidFill>
                  <a:srgbClr val="000000"/>
                </a:solidFill>
              </a:rPr>
              <a:t>是一种</a:t>
            </a:r>
            <a:r>
              <a:rPr lang="zh-CN" altLang="en-US" sz="2800" dirty="0">
                <a:solidFill>
                  <a:srgbClr val="FF0000"/>
                </a:solidFill>
              </a:rPr>
              <a:t>服务程序</a:t>
            </a:r>
            <a:r>
              <a:rPr lang="zh-CN" altLang="en-US" sz="2800" dirty="0">
                <a:solidFill>
                  <a:srgbClr val="000000"/>
                </a:solidFill>
              </a:rPr>
              <a:t>，一般位于</a:t>
            </a:r>
            <a:r>
              <a:rPr lang="zh-CN" altLang="en-US" sz="2800" u="sng" dirty="0">
                <a:solidFill>
                  <a:schemeClr val="bg1"/>
                </a:solidFill>
              </a:rPr>
              <a:t>应用服务器之内</a:t>
            </a:r>
            <a:r>
              <a:rPr lang="zh-CN" altLang="en-US" sz="2800" dirty="0">
                <a:solidFill>
                  <a:srgbClr val="000000"/>
                </a:solidFill>
              </a:rPr>
              <a:t>，由应用服务器负责加载和维护。</a:t>
            </a:r>
            <a:endParaRPr lang="en-US" altLang="zh-CN" sz="2800" dirty="0">
              <a:solidFill>
                <a:srgbClr val="000000"/>
              </a:solidFill>
            </a:endParaRPr>
          </a:p>
        </p:txBody>
      </p:sp>
    </p:spTree>
    <p:extLst>
      <p:ext uri="{BB962C8B-B14F-4D97-AF65-F5344CB8AC3E}">
        <p14:creationId xmlns:p14="http://schemas.microsoft.com/office/powerpoint/2010/main" val="3331580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3E0CF4-FA1F-2CDD-E6CF-9332AC61F433}"/>
              </a:ext>
            </a:extLst>
          </p:cNvPr>
          <p:cNvSpPr>
            <a:spLocks noGrp="1"/>
          </p:cNvSpPr>
          <p:nvPr>
            <p:ph type="title"/>
          </p:nvPr>
        </p:nvSpPr>
        <p:spPr/>
        <p:txBody>
          <a:bodyPr/>
          <a:lstStyle/>
          <a:p>
            <a:r>
              <a:rPr lang="en-US" altLang="zh-CN" dirty="0"/>
              <a:t>Web</a:t>
            </a:r>
            <a:r>
              <a:rPr lang="zh-CN" altLang="en-US" dirty="0"/>
              <a:t>容器</a:t>
            </a:r>
          </a:p>
        </p:txBody>
      </p:sp>
      <p:sp>
        <p:nvSpPr>
          <p:cNvPr id="3" name="内容占位符 2">
            <a:extLst>
              <a:ext uri="{FF2B5EF4-FFF2-40B4-BE49-F238E27FC236}">
                <a16:creationId xmlns:a16="http://schemas.microsoft.com/office/drawing/2014/main" id="{322D083D-A483-4D02-5507-A9D2CDC8A4AD}"/>
              </a:ext>
            </a:extLst>
          </p:cNvPr>
          <p:cNvSpPr>
            <a:spLocks noGrp="1"/>
          </p:cNvSpPr>
          <p:nvPr>
            <p:ph idx="1"/>
          </p:nvPr>
        </p:nvSpPr>
        <p:spPr/>
        <p:txBody>
          <a:bodyPr/>
          <a:lstStyle/>
          <a:p>
            <a:r>
              <a:rPr lang="zh-CN" altLang="en-US" dirty="0">
                <a:solidFill>
                  <a:srgbClr val="FF0000"/>
                </a:solidFill>
              </a:rPr>
              <a:t>一个容器只能存在</a:t>
            </a:r>
            <a:r>
              <a:rPr lang="zh-CN" altLang="en-US" dirty="0"/>
              <a:t>于</a:t>
            </a:r>
            <a:r>
              <a:rPr lang="zh-CN" altLang="en-US" dirty="0">
                <a:solidFill>
                  <a:srgbClr val="FF0000"/>
                </a:solidFill>
              </a:rPr>
              <a:t>一个应用服务器</a:t>
            </a:r>
            <a:r>
              <a:rPr lang="zh-CN" altLang="en-US" dirty="0"/>
              <a:t>之内，一个应用服务器可以创建和维护多个容器。</a:t>
            </a:r>
            <a:endParaRPr lang="en-US" altLang="zh-CN" dirty="0"/>
          </a:p>
          <a:p>
            <a:r>
              <a:rPr lang="zh-CN" altLang="en-US" dirty="0"/>
              <a:t>容器一般遵守</a:t>
            </a:r>
            <a:r>
              <a:rPr lang="zh-CN" altLang="en-US" dirty="0">
                <a:solidFill>
                  <a:srgbClr val="FF0000"/>
                </a:solidFill>
              </a:rPr>
              <a:t>可配置</a:t>
            </a:r>
            <a:r>
              <a:rPr lang="zh-CN" altLang="en-US" dirty="0"/>
              <a:t>的原则：</a:t>
            </a:r>
            <a:endParaRPr lang="en-US" altLang="zh-CN" dirty="0"/>
          </a:p>
          <a:p>
            <a:pPr lvl="1"/>
            <a:r>
              <a:rPr lang="zh-CN" altLang="en-US" dirty="0"/>
              <a:t>容器的用户可以通过对容器参数的配置来达到自己的使用需求，不需要修改容器的代码。</a:t>
            </a:r>
            <a:endParaRPr lang="en-US" altLang="zh-CN" dirty="0"/>
          </a:p>
        </p:txBody>
      </p:sp>
      <p:sp>
        <p:nvSpPr>
          <p:cNvPr id="4" name="灯片编号占位符 3">
            <a:extLst>
              <a:ext uri="{FF2B5EF4-FFF2-40B4-BE49-F238E27FC236}">
                <a16:creationId xmlns:a16="http://schemas.microsoft.com/office/drawing/2014/main" id="{4591CB50-5D88-F1EC-B88B-E3192552C512}"/>
              </a:ext>
            </a:extLst>
          </p:cNvPr>
          <p:cNvSpPr>
            <a:spLocks noGrp="1"/>
          </p:cNvSpPr>
          <p:nvPr>
            <p:ph type="sldNum" sz="quarter" idx="10"/>
          </p:nvPr>
        </p:nvSpPr>
        <p:spPr/>
        <p:txBody>
          <a:bodyPr/>
          <a:lstStyle/>
          <a:p>
            <a:pPr>
              <a:defRPr/>
            </a:pPr>
            <a:fld id="{688DD166-6A51-FB46-8061-6090DD3FD59C}" type="slidenum">
              <a:rPr lang="zh-CN" altLang="en-GB" smtClean="0"/>
              <a:pPr>
                <a:defRPr/>
              </a:pPr>
              <a:t>23</a:t>
            </a:fld>
            <a:endParaRPr lang="en-GB" altLang="zh-CN"/>
          </a:p>
        </p:txBody>
      </p:sp>
    </p:spTree>
    <p:extLst>
      <p:ext uri="{BB962C8B-B14F-4D97-AF65-F5344CB8AC3E}">
        <p14:creationId xmlns:p14="http://schemas.microsoft.com/office/powerpoint/2010/main" val="303433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DA03F-9D21-852C-BE7C-99D36E64CD2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1179E17-B85B-1167-8E8F-4360FAFD2AAA}"/>
              </a:ext>
            </a:extLst>
          </p:cNvPr>
          <p:cNvSpPr>
            <a:spLocks noGrp="1"/>
          </p:cNvSpPr>
          <p:nvPr>
            <p:ph idx="1"/>
          </p:nvPr>
        </p:nvSpPr>
        <p:spPr>
          <a:xfrm>
            <a:off x="431801" y="3429000"/>
            <a:ext cx="8558312" cy="3168343"/>
          </a:xfrm>
        </p:spPr>
        <p:txBody>
          <a:bodyPr/>
          <a:lstStyle/>
          <a:p>
            <a:r>
              <a:rPr lang="zh-CN" altLang="en-US" dirty="0">
                <a:solidFill>
                  <a:srgbClr val="FF0000"/>
                </a:solidFill>
              </a:rPr>
              <a:t>容器</a:t>
            </a:r>
            <a:r>
              <a:rPr lang="zh-CN" altLang="en-US" dirty="0">
                <a:solidFill>
                  <a:srgbClr val="000000"/>
                </a:solidFill>
              </a:rPr>
              <a:t>是位于应用程序</a:t>
            </a:r>
            <a:r>
              <a:rPr lang="en-US" altLang="zh-CN" dirty="0">
                <a:solidFill>
                  <a:srgbClr val="000000"/>
                </a:solidFill>
              </a:rPr>
              <a:t>/</a:t>
            </a:r>
            <a:r>
              <a:rPr lang="zh-CN" altLang="en-US" dirty="0">
                <a:solidFill>
                  <a:srgbClr val="000000"/>
                </a:solidFill>
              </a:rPr>
              <a:t>组件和服务器平台之间的</a:t>
            </a:r>
            <a:r>
              <a:rPr lang="zh-CN" altLang="en-US" u="sng" dirty="0">
                <a:solidFill>
                  <a:schemeClr val="bg1"/>
                </a:solidFill>
              </a:rPr>
              <a:t>接口集合</a:t>
            </a:r>
            <a:r>
              <a:rPr lang="zh-CN" altLang="en-US" dirty="0">
                <a:solidFill>
                  <a:srgbClr val="000000"/>
                </a:solidFill>
              </a:rPr>
              <a:t>，使得</a:t>
            </a:r>
            <a:r>
              <a:rPr lang="zh-CN" altLang="en-US" u="sng" dirty="0">
                <a:solidFill>
                  <a:schemeClr val="bg1"/>
                </a:solidFill>
              </a:rPr>
              <a:t>应用程序</a:t>
            </a:r>
            <a:r>
              <a:rPr lang="en-US" altLang="zh-CN" u="sng" dirty="0">
                <a:solidFill>
                  <a:schemeClr val="bg1"/>
                </a:solidFill>
              </a:rPr>
              <a:t>/</a:t>
            </a:r>
            <a:r>
              <a:rPr lang="zh-CN" altLang="en-US" u="sng" dirty="0">
                <a:solidFill>
                  <a:schemeClr val="bg1"/>
                </a:solidFill>
              </a:rPr>
              <a:t>组件</a:t>
            </a:r>
            <a:r>
              <a:rPr lang="zh-CN" altLang="en-US" dirty="0">
                <a:solidFill>
                  <a:srgbClr val="000000"/>
                </a:solidFill>
              </a:rPr>
              <a:t>可以方便部署到</a:t>
            </a:r>
            <a:r>
              <a:rPr lang="en-US" altLang="zh-CN" dirty="0">
                <a:solidFill>
                  <a:srgbClr val="000000"/>
                </a:solidFill>
              </a:rPr>
              <a:t>Web</a:t>
            </a:r>
            <a:r>
              <a:rPr lang="zh-CN" altLang="en-US" dirty="0">
                <a:solidFill>
                  <a:srgbClr val="000000"/>
                </a:solidFill>
              </a:rPr>
              <a:t>服务器上运行。在服务器的一个端口就有一个提供相应服务的程序处理从客户端发出的请求，如</a:t>
            </a:r>
            <a:r>
              <a:rPr lang="en-US" altLang="zh-CN" dirty="0">
                <a:solidFill>
                  <a:srgbClr val="000000"/>
                </a:solidFill>
              </a:rPr>
              <a:t>JAVA</a:t>
            </a:r>
            <a:r>
              <a:rPr lang="zh-CN" altLang="en-US" dirty="0">
                <a:solidFill>
                  <a:srgbClr val="000000"/>
                </a:solidFill>
              </a:rPr>
              <a:t>中的</a:t>
            </a:r>
            <a:r>
              <a:rPr lang="en-US" altLang="zh-CN" u="sng" dirty="0">
                <a:solidFill>
                  <a:schemeClr val="bg1"/>
                </a:solidFill>
              </a:rPr>
              <a:t>Tomcat</a:t>
            </a:r>
            <a:r>
              <a:rPr lang="zh-CN" altLang="en-US" u="sng" dirty="0">
                <a:solidFill>
                  <a:schemeClr val="bg1"/>
                </a:solidFill>
              </a:rPr>
              <a:t>容器</a:t>
            </a:r>
            <a:r>
              <a:rPr lang="zh-CN" altLang="en-US" dirty="0">
                <a:solidFill>
                  <a:srgbClr val="000000"/>
                </a:solidFill>
              </a:rPr>
              <a:t>，</a:t>
            </a:r>
            <a:r>
              <a:rPr lang="en-US" altLang="zh-CN" dirty="0">
                <a:solidFill>
                  <a:srgbClr val="000000"/>
                </a:solidFill>
              </a:rPr>
              <a:t>ASP</a:t>
            </a:r>
            <a:r>
              <a:rPr lang="zh-CN" altLang="en-US" dirty="0">
                <a:solidFill>
                  <a:srgbClr val="000000"/>
                </a:solidFill>
              </a:rPr>
              <a:t>的</a:t>
            </a:r>
            <a:r>
              <a:rPr lang="en-US" altLang="zh-CN" u="sng" dirty="0">
                <a:solidFill>
                  <a:schemeClr val="bg1"/>
                </a:solidFill>
              </a:rPr>
              <a:t>IIS</a:t>
            </a:r>
            <a:r>
              <a:rPr lang="zh-CN" altLang="en-US" u="sng" dirty="0">
                <a:solidFill>
                  <a:schemeClr val="bg1"/>
                </a:solidFill>
              </a:rPr>
              <a:t>或</a:t>
            </a:r>
            <a:r>
              <a:rPr lang="en-US" altLang="zh-CN" u="sng" dirty="0">
                <a:solidFill>
                  <a:schemeClr val="bg1"/>
                </a:solidFill>
              </a:rPr>
              <a:t>PWS</a:t>
            </a:r>
            <a:r>
              <a:rPr lang="zh-CN" altLang="en-US" dirty="0">
                <a:solidFill>
                  <a:srgbClr val="000000"/>
                </a:solidFill>
              </a:rPr>
              <a:t>都是这样的容器。</a:t>
            </a:r>
          </a:p>
          <a:p>
            <a:pPr marL="0" indent="0">
              <a:buNone/>
            </a:pPr>
            <a:endParaRPr lang="zh-CN" altLang="en-US" dirty="0"/>
          </a:p>
        </p:txBody>
      </p:sp>
      <p:sp>
        <p:nvSpPr>
          <p:cNvPr id="4" name="灯片编号占位符 3">
            <a:extLst>
              <a:ext uri="{FF2B5EF4-FFF2-40B4-BE49-F238E27FC236}">
                <a16:creationId xmlns:a16="http://schemas.microsoft.com/office/drawing/2014/main" id="{9D891F76-0FFA-8B55-7F8B-2F43840E7DF4}"/>
              </a:ext>
            </a:extLst>
          </p:cNvPr>
          <p:cNvSpPr>
            <a:spLocks noGrp="1"/>
          </p:cNvSpPr>
          <p:nvPr>
            <p:ph type="sldNum" sz="quarter" idx="10"/>
          </p:nvPr>
        </p:nvSpPr>
        <p:spPr/>
        <p:txBody>
          <a:bodyPr/>
          <a:lstStyle/>
          <a:p>
            <a:pPr>
              <a:defRPr/>
            </a:pPr>
            <a:fld id="{688DD166-6A51-FB46-8061-6090DD3FD59C}" type="slidenum">
              <a:rPr lang="zh-CN" altLang="en-GB" smtClean="0"/>
              <a:pPr>
                <a:defRPr/>
              </a:pPr>
              <a:t>24</a:t>
            </a:fld>
            <a:endParaRPr lang="en-GB" altLang="zh-CN"/>
          </a:p>
        </p:txBody>
      </p:sp>
      <p:pic>
        <p:nvPicPr>
          <p:cNvPr id="5" name="图片 4">
            <a:extLst>
              <a:ext uri="{FF2B5EF4-FFF2-40B4-BE49-F238E27FC236}">
                <a16:creationId xmlns:a16="http://schemas.microsoft.com/office/drawing/2014/main" id="{5BAE7E36-43E1-4786-A50E-0FC34E8093F4}"/>
              </a:ext>
            </a:extLst>
          </p:cNvPr>
          <p:cNvPicPr>
            <a:picLocks noChangeAspect="1"/>
          </p:cNvPicPr>
          <p:nvPr/>
        </p:nvPicPr>
        <p:blipFill rotWithShape="1">
          <a:blip r:embed="rId2"/>
          <a:srcRect t="3728"/>
          <a:stretch/>
        </p:blipFill>
        <p:spPr>
          <a:xfrm>
            <a:off x="2699048" y="1124744"/>
            <a:ext cx="4176464" cy="2198126"/>
          </a:xfrm>
          <a:prstGeom prst="rect">
            <a:avLst/>
          </a:prstGeom>
        </p:spPr>
      </p:pic>
    </p:spTree>
    <p:extLst>
      <p:ext uri="{BB962C8B-B14F-4D97-AF65-F5344CB8AC3E}">
        <p14:creationId xmlns:p14="http://schemas.microsoft.com/office/powerpoint/2010/main" val="1862537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296E76-E0BA-BFF9-BBDD-82F5239BB72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BAC2FA0-7C8B-A105-BDEF-1585F57EEDD2}"/>
              </a:ext>
            </a:extLst>
          </p:cNvPr>
          <p:cNvSpPr>
            <a:spLocks noGrp="1"/>
          </p:cNvSpPr>
          <p:nvPr>
            <p:ph idx="1"/>
          </p:nvPr>
        </p:nvSpPr>
        <p:spPr/>
        <p:txBody>
          <a:bodyPr/>
          <a:lstStyle/>
          <a:p>
            <a:r>
              <a:rPr lang="zh-CN" altLang="en-US" dirty="0"/>
              <a:t>一个服务器可能不止一个容器，容器给处于其中的应用程序</a:t>
            </a:r>
            <a:r>
              <a:rPr lang="en-US" altLang="zh-CN" dirty="0"/>
              <a:t>/</a:t>
            </a:r>
            <a:r>
              <a:rPr lang="zh-CN" altLang="en-US" dirty="0"/>
              <a:t>组件（</a:t>
            </a:r>
            <a:r>
              <a:rPr lang="en-US" altLang="zh-CN" dirty="0"/>
              <a:t>JSP</a:t>
            </a:r>
            <a:r>
              <a:rPr lang="zh-CN" altLang="en-US" dirty="0"/>
              <a:t>、</a:t>
            </a:r>
            <a:r>
              <a:rPr lang="en-US" altLang="zh-CN" dirty="0" err="1"/>
              <a:t>Servelet</a:t>
            </a:r>
            <a:r>
              <a:rPr lang="zh-CN" altLang="en-US" dirty="0"/>
              <a:t>）提供环境，是组件直接跟容器中的环境变量交互，而不必关注其他系统问题。</a:t>
            </a:r>
          </a:p>
          <a:p>
            <a:endParaRPr lang="zh-CN" altLang="en-US" dirty="0"/>
          </a:p>
        </p:txBody>
      </p:sp>
      <p:sp>
        <p:nvSpPr>
          <p:cNvPr id="4" name="灯片编号占位符 3">
            <a:extLst>
              <a:ext uri="{FF2B5EF4-FFF2-40B4-BE49-F238E27FC236}">
                <a16:creationId xmlns:a16="http://schemas.microsoft.com/office/drawing/2014/main" id="{AA5D2ADC-65A0-8B11-63A6-4C057678D588}"/>
              </a:ext>
            </a:extLst>
          </p:cNvPr>
          <p:cNvSpPr>
            <a:spLocks noGrp="1"/>
          </p:cNvSpPr>
          <p:nvPr>
            <p:ph type="sldNum" sz="quarter" idx="10"/>
          </p:nvPr>
        </p:nvSpPr>
        <p:spPr/>
        <p:txBody>
          <a:bodyPr/>
          <a:lstStyle/>
          <a:p>
            <a:pPr>
              <a:defRPr/>
            </a:pPr>
            <a:fld id="{688DD166-6A51-FB46-8061-6090DD3FD59C}" type="slidenum">
              <a:rPr lang="zh-CN" altLang="en-GB" smtClean="0"/>
              <a:pPr>
                <a:defRPr/>
              </a:pPr>
              <a:t>25</a:t>
            </a:fld>
            <a:endParaRPr lang="en-GB" altLang="zh-CN"/>
          </a:p>
        </p:txBody>
      </p:sp>
    </p:spTree>
    <p:extLst>
      <p:ext uri="{BB962C8B-B14F-4D97-AF65-F5344CB8AC3E}">
        <p14:creationId xmlns:p14="http://schemas.microsoft.com/office/powerpoint/2010/main" val="344159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zh-CN" altLang="en-US" dirty="0"/>
              <a:t>容器的优点</a:t>
            </a:r>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26</a:t>
            </a:fld>
            <a:endParaRPr lang="en-GB" altLang="zh-CN" dirty="0"/>
          </a:p>
        </p:txBody>
      </p:sp>
      <p:sp>
        <p:nvSpPr>
          <p:cNvPr id="3" name="矩形 2">
            <a:extLst>
              <a:ext uri="{FF2B5EF4-FFF2-40B4-BE49-F238E27FC236}">
                <a16:creationId xmlns:a16="http://schemas.microsoft.com/office/drawing/2014/main" id="{C6021CBE-853A-4844-ACA3-39F65B46456D}"/>
              </a:ext>
            </a:extLst>
          </p:cNvPr>
          <p:cNvSpPr/>
          <p:nvPr/>
        </p:nvSpPr>
        <p:spPr>
          <a:xfrm>
            <a:off x="757289" y="1196752"/>
            <a:ext cx="8208912" cy="3307124"/>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Spring</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Enterprise Java Beans</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）框架结构中</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，都将中间件服务传递给耦合松散的</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POJO</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Plain Old Java Object</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）对象，而</a:t>
            </a:r>
            <a:r>
              <a:rPr lang="zh-CN"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容器</a:t>
            </a:r>
            <a:r>
              <a:rPr lang="zh-CN" altLang="zh-CN" u="sng"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负责对象的创建、对象间的关联和对象的生命周期管理</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zh-CN" sz="2000"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通过</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容器的</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配置</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（如常见的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XML</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配置文件），可以定义对象的名称、产生方式、对象间的关联关系等。</a:t>
            </a:r>
            <a:endPar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在启动容器之后，容器</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自动地生成</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这些对象，而</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无需用户编码</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来产生对象或建立对象与对象之间的依赖关系。</a:t>
            </a:r>
            <a:endParaRPr lang="zh-CN" altLang="en-US" sz="2000" dirty="0">
              <a:solidFill>
                <a:srgbClr val="000000"/>
              </a:solidFill>
            </a:endParaRPr>
          </a:p>
        </p:txBody>
      </p:sp>
    </p:spTree>
    <p:extLst>
      <p:ext uri="{BB962C8B-B14F-4D97-AF65-F5344CB8AC3E}">
        <p14:creationId xmlns:p14="http://schemas.microsoft.com/office/powerpoint/2010/main" val="409740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zh-CN" altLang="en-US" dirty="0"/>
              <a:t>容器的优点</a:t>
            </a:r>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27</a:t>
            </a:fld>
            <a:endParaRPr lang="en-GB" altLang="zh-CN" dirty="0"/>
          </a:p>
        </p:txBody>
      </p:sp>
      <p:sp>
        <p:nvSpPr>
          <p:cNvPr id="8" name="矩形 7">
            <a:extLst>
              <a:ext uri="{FF2B5EF4-FFF2-40B4-BE49-F238E27FC236}">
                <a16:creationId xmlns:a16="http://schemas.microsoft.com/office/drawing/2014/main" id="{0A413701-83C3-4A5F-A462-9CE4CF92A240}"/>
              </a:ext>
            </a:extLst>
          </p:cNvPr>
          <p:cNvSpPr/>
          <p:nvPr/>
        </p:nvSpPr>
        <p:spPr>
          <a:xfrm>
            <a:off x="683569" y="1628800"/>
            <a:ext cx="7848872" cy="3595536"/>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容器是自动化例行程序。</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Web</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容器</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提供一个应用框架</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Wingdings" panose="05000000000000000000" pitchFamily="2" charset="2"/>
              <a:buChar char="Ø"/>
            </a:pPr>
            <a:r>
              <a:rPr lang="zh-CN" altLang="zh-CN"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屏蔽和掩藏例行的或者复杂的事物</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（如事务、安全或持久性）</a:t>
            </a:r>
            <a:r>
              <a:rPr lang="zh-CN" altLang="en-US"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Wingdings" panose="05000000000000000000" pitchFamily="2" charset="2"/>
              <a:buChar char="Ø"/>
            </a:pPr>
            <a:r>
              <a:rPr lang="zh-CN" altLang="zh-CN"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支持弹性配置</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，使得开发者只把关注聚焦到应该的地方，是简化企业软件开发的关键。</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因此，</a:t>
            </a:r>
            <a:r>
              <a:rPr lang="zh-CN" altLang="en-US"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容器技术</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可以</a:t>
            </a:r>
            <a:r>
              <a:rPr lang="zh-CN" altLang="zh-CN" u="sng"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提高代码重用率、开发者的生产力及软件的质量</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dirty="0">
              <a:solidFill>
                <a:srgbClr val="000000"/>
              </a:solidFill>
            </a:endParaRPr>
          </a:p>
        </p:txBody>
      </p:sp>
    </p:spTree>
    <p:extLst>
      <p:ext uri="{BB962C8B-B14F-4D97-AF65-F5344CB8AC3E}">
        <p14:creationId xmlns:p14="http://schemas.microsoft.com/office/powerpoint/2010/main" val="1599972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容器简介</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解耦合、控制反转及依赖注入</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28</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731515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zh-CN" altLang="en-US" dirty="0"/>
              <a:t>耦合</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29</a:t>
            </a:fld>
            <a:endParaRPr lang="en-GB" altLang="zh-CN" dirty="0"/>
          </a:p>
        </p:txBody>
      </p:sp>
      <p:sp>
        <p:nvSpPr>
          <p:cNvPr id="25" name="文本框 24">
            <a:extLst>
              <a:ext uri="{FF2B5EF4-FFF2-40B4-BE49-F238E27FC236}">
                <a16:creationId xmlns:a16="http://schemas.microsoft.com/office/drawing/2014/main" id="{C54DACF2-5B54-44DB-A76F-75A011A04464}"/>
              </a:ext>
            </a:extLst>
          </p:cNvPr>
          <p:cNvSpPr txBox="1"/>
          <p:nvPr/>
        </p:nvSpPr>
        <p:spPr>
          <a:xfrm>
            <a:off x="251520" y="1268760"/>
            <a:ext cx="4320480" cy="3386696"/>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在采用面向对象方法设计的软件系统中，底层实现是由</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个对象组成，所有的</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对象</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通过</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彼此合作</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，一同实现系统的业务逻辑。</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右图是软件系统中</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耦合</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的对象的示例，</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各模块之间互相依赖</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，耦合度较高，对象之间耦合度过高的系统，</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不利于系统的维护</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76CA7752-BDA5-4F58-AF9B-5E3F70DB1134}"/>
              </a:ext>
            </a:extLst>
          </p:cNvPr>
          <p:cNvPicPr>
            <a:picLocks noChangeAspect="1"/>
          </p:cNvPicPr>
          <p:nvPr/>
        </p:nvPicPr>
        <p:blipFill>
          <a:blip r:embed="rId2"/>
          <a:stretch>
            <a:fillRect/>
          </a:stretch>
        </p:blipFill>
        <p:spPr>
          <a:xfrm>
            <a:off x="4499992" y="1196752"/>
            <a:ext cx="4571239" cy="2952328"/>
          </a:xfrm>
          <a:prstGeom prst="rect">
            <a:avLst/>
          </a:prstGeom>
        </p:spPr>
      </p:pic>
      <p:sp>
        <p:nvSpPr>
          <p:cNvPr id="5" name="矩形 4">
            <a:extLst>
              <a:ext uri="{FF2B5EF4-FFF2-40B4-BE49-F238E27FC236}">
                <a16:creationId xmlns:a16="http://schemas.microsoft.com/office/drawing/2014/main" id="{B96EEED1-1FEA-40F3-B0E3-C398272ABC76}"/>
              </a:ext>
            </a:extLst>
          </p:cNvPr>
          <p:cNvSpPr/>
          <p:nvPr/>
        </p:nvSpPr>
        <p:spPr>
          <a:xfrm>
            <a:off x="431774" y="4725144"/>
            <a:ext cx="7940390" cy="1170705"/>
          </a:xfrm>
          <a:prstGeom prst="rect">
            <a:avLst/>
          </a:prstGeom>
        </p:spPr>
        <p:txBody>
          <a:bodyPr wrap="square">
            <a:spAutoFit/>
          </a:bodyPr>
          <a:lstStyle/>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如果其中</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一个模块出了问题</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，就可能</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影响到整个系统</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的正常运转。</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并且随着工业级应用的规模越来越庞大，对象之间的依赖关系也越来越复杂，经常会出现对象之间的</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多重依赖性关系</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3613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服务器</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Web</a:t>
            </a:r>
            <a:r>
              <a:rPr lang="zh-CN" altLang="en-US" sz="2000" b="1" dirty="0">
                <a:solidFill>
                  <a:srgbClr val="FF0000"/>
                </a:solidFill>
                <a:latin typeface="Calibri" panose="020F0502020204030204" pitchFamily="34" charset="0"/>
                <a:ea typeface="宋体" charset="0"/>
              </a:rPr>
              <a:t>服务器概述</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zh-CN" altLang="en-US" dirty="0"/>
              <a:t>解耦合、控制反转</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30</a:t>
            </a:fld>
            <a:endParaRPr lang="en-GB" altLang="zh-CN" dirty="0"/>
          </a:p>
        </p:txBody>
      </p:sp>
      <p:pic>
        <p:nvPicPr>
          <p:cNvPr id="6" name="图片 5">
            <a:extLst>
              <a:ext uri="{FF2B5EF4-FFF2-40B4-BE49-F238E27FC236}">
                <a16:creationId xmlns:a16="http://schemas.microsoft.com/office/drawing/2014/main" id="{2C9525D3-7D8A-4628-B68F-A32DF387D65C}"/>
              </a:ext>
            </a:extLst>
          </p:cNvPr>
          <p:cNvPicPr>
            <a:picLocks noChangeAspect="1"/>
          </p:cNvPicPr>
          <p:nvPr/>
        </p:nvPicPr>
        <p:blipFill>
          <a:blip r:embed="rId2"/>
          <a:stretch>
            <a:fillRect/>
          </a:stretch>
        </p:blipFill>
        <p:spPr>
          <a:xfrm>
            <a:off x="1962697" y="3212976"/>
            <a:ext cx="5472608" cy="3248328"/>
          </a:xfrm>
          <a:prstGeom prst="rect">
            <a:avLst/>
          </a:prstGeom>
          <a:ln w="22225">
            <a:solidFill>
              <a:srgbClr val="000000"/>
            </a:solidFill>
          </a:ln>
        </p:spPr>
      </p:pic>
      <p:sp>
        <p:nvSpPr>
          <p:cNvPr id="8" name="矩形 7">
            <a:extLst>
              <a:ext uri="{FF2B5EF4-FFF2-40B4-BE49-F238E27FC236}">
                <a16:creationId xmlns:a16="http://schemas.microsoft.com/office/drawing/2014/main" id="{BDA1F8AD-AC6B-4A6F-91CF-9AC2F7F87B5B}"/>
              </a:ext>
            </a:extLst>
          </p:cNvPr>
          <p:cNvSpPr/>
          <p:nvPr/>
        </p:nvSpPr>
        <p:spPr>
          <a:xfrm>
            <a:off x="-36512" y="1188675"/>
            <a:ext cx="8928992" cy="1957524"/>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pPr>
            <a:r>
              <a:rPr lang="zh-CN" altLang="en-US" sz="2800" dirty="0">
                <a:solidFill>
                  <a:srgbClr val="000000"/>
                </a:solidFill>
                <a:latin typeface="Calibri" panose="020F0502020204030204" pitchFamily="34" charset="0"/>
              </a:rPr>
              <a:t>为了解决对象之间的耦合度过高的问题，软件专家</a:t>
            </a:r>
            <a:r>
              <a:rPr lang="en-US" altLang="zh-CN" sz="2800" dirty="0">
                <a:solidFill>
                  <a:srgbClr val="000000"/>
                </a:solidFill>
                <a:latin typeface="Calibri" panose="020F0502020204030204" pitchFamily="34" charset="0"/>
              </a:rPr>
              <a:t>Michael Mattson</a:t>
            </a:r>
            <a:r>
              <a:rPr lang="zh-CN" altLang="en-US" sz="2800" dirty="0">
                <a:solidFill>
                  <a:srgbClr val="000000"/>
                </a:solidFill>
                <a:latin typeface="Calibri" panose="020F0502020204030204" pitchFamily="34" charset="0"/>
              </a:rPr>
              <a:t>提出了</a:t>
            </a:r>
            <a:r>
              <a:rPr lang="zh-CN" altLang="en-US" sz="2800" dirty="0">
                <a:solidFill>
                  <a:srgbClr val="FF0000"/>
                </a:solidFill>
                <a:latin typeface="Calibri" panose="020F0502020204030204" pitchFamily="34" charset="0"/>
              </a:rPr>
              <a:t>反转控制 </a:t>
            </a:r>
            <a:r>
              <a:rPr lang="en-US" altLang="zh-CN" sz="2800" dirty="0">
                <a:solidFill>
                  <a:srgbClr val="FF0000"/>
                </a:solidFill>
                <a:latin typeface="Calibri" panose="020F0502020204030204" pitchFamily="34" charset="0"/>
              </a:rPr>
              <a:t>IoC</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Inverse of Control</a:t>
            </a:r>
            <a:r>
              <a:rPr lang="zh-CN" altLang="en-US" sz="2800" dirty="0">
                <a:solidFill>
                  <a:srgbClr val="000000"/>
                </a:solidFill>
                <a:latin typeface="Calibri" panose="020F0502020204030204" pitchFamily="34" charset="0"/>
              </a:rPr>
              <a:t>）理论，用来实现对象之间的“解耦”。</a:t>
            </a:r>
          </a:p>
        </p:txBody>
      </p:sp>
    </p:spTree>
    <p:extLst>
      <p:ext uri="{BB962C8B-B14F-4D97-AF65-F5344CB8AC3E}">
        <p14:creationId xmlns:p14="http://schemas.microsoft.com/office/powerpoint/2010/main" val="2152385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a:xfrm>
            <a:off x="179512" y="-35313"/>
            <a:ext cx="8534400" cy="858837"/>
          </a:xfrm>
        </p:spPr>
        <p:txBody>
          <a:bodyPr/>
          <a:lstStyle/>
          <a:p>
            <a:r>
              <a:rPr kumimoji="1" lang="zh-CN" altLang="en-US" dirty="0"/>
              <a:t>解耦合、控制反转</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31</a:t>
            </a:fld>
            <a:endParaRPr lang="en-GB" altLang="zh-CN" dirty="0"/>
          </a:p>
        </p:txBody>
      </p:sp>
      <p:pic>
        <p:nvPicPr>
          <p:cNvPr id="6" name="图片 5">
            <a:extLst>
              <a:ext uri="{FF2B5EF4-FFF2-40B4-BE49-F238E27FC236}">
                <a16:creationId xmlns:a16="http://schemas.microsoft.com/office/drawing/2014/main" id="{2C9525D3-7D8A-4628-B68F-A32DF387D65C}"/>
              </a:ext>
            </a:extLst>
          </p:cNvPr>
          <p:cNvPicPr>
            <a:picLocks noChangeAspect="1"/>
          </p:cNvPicPr>
          <p:nvPr/>
        </p:nvPicPr>
        <p:blipFill>
          <a:blip r:embed="rId2"/>
          <a:stretch>
            <a:fillRect/>
          </a:stretch>
        </p:blipFill>
        <p:spPr>
          <a:xfrm>
            <a:off x="3563888" y="1124744"/>
            <a:ext cx="3024336" cy="1795129"/>
          </a:xfrm>
          <a:prstGeom prst="rect">
            <a:avLst/>
          </a:prstGeom>
          <a:ln w="22225">
            <a:solidFill>
              <a:srgbClr val="000000"/>
            </a:solidFill>
          </a:ln>
        </p:spPr>
      </p:pic>
      <p:sp>
        <p:nvSpPr>
          <p:cNvPr id="9" name="矩形 8">
            <a:extLst>
              <a:ext uri="{FF2B5EF4-FFF2-40B4-BE49-F238E27FC236}">
                <a16:creationId xmlns:a16="http://schemas.microsoft.com/office/drawing/2014/main" id="{BE3D9607-D880-4280-A407-A66A610453D1}"/>
              </a:ext>
            </a:extLst>
          </p:cNvPr>
          <p:cNvSpPr/>
          <p:nvPr/>
        </p:nvSpPr>
        <p:spPr>
          <a:xfrm>
            <a:off x="179512" y="2780928"/>
            <a:ext cx="8893337" cy="3896516"/>
          </a:xfrm>
          <a:prstGeom prst="rect">
            <a:avLst/>
          </a:prstGeom>
        </p:spPr>
        <p:txBody>
          <a:bodyPr wrap="square">
            <a:spAutoFit/>
          </a:bodyPr>
          <a:lstStyle/>
          <a:p>
            <a:pPr marL="342900" indent="-342900">
              <a:lnSpc>
                <a:spcPct val="150000"/>
              </a:lnSpc>
              <a:buClr>
                <a:schemeClr val="accent6"/>
              </a:buClr>
              <a:buFont typeface="Arial" panose="020B0604020202020204" pitchFamily="34" charset="0"/>
              <a:buChar char="•"/>
            </a:pPr>
            <a:r>
              <a:rPr lang="zh-CN" altLang="en-US" sz="2800" dirty="0">
                <a:solidFill>
                  <a:srgbClr val="000000"/>
                </a:solidFill>
                <a:latin typeface="Calibri" panose="020F0502020204030204" pitchFamily="34" charset="0"/>
              </a:rPr>
              <a:t>在图</a:t>
            </a:r>
            <a:r>
              <a:rPr lang="en-US" altLang="zh-CN" sz="2800" dirty="0">
                <a:solidFill>
                  <a:srgbClr val="000000"/>
                </a:solidFill>
                <a:latin typeface="Calibri" panose="020F0502020204030204" pitchFamily="34" charset="0"/>
              </a:rPr>
              <a:t>a</a:t>
            </a:r>
            <a:r>
              <a:rPr lang="zh-CN" altLang="en-US" sz="2800" dirty="0">
                <a:solidFill>
                  <a:srgbClr val="000000"/>
                </a:solidFill>
                <a:latin typeface="Calibri" panose="020F0502020204030204" pitchFamily="34" charset="0"/>
              </a:rPr>
              <a:t>中，由于引进了中间位置的“第三方”</a:t>
            </a:r>
            <a:r>
              <a:rPr lang="en-US" altLang="zh-CN" sz="2800" dirty="0">
                <a:solidFill>
                  <a:srgbClr val="000000"/>
                </a:solidFill>
                <a:latin typeface="Calibri" panose="020F0502020204030204" pitchFamily="34" charset="0"/>
              </a:rPr>
              <a:t>IoC </a:t>
            </a:r>
            <a:r>
              <a:rPr lang="zh-CN" altLang="en-US" sz="2800" dirty="0">
                <a:solidFill>
                  <a:srgbClr val="000000"/>
                </a:solidFill>
                <a:latin typeface="Calibri" panose="020F0502020204030204" pitchFamily="34" charset="0"/>
              </a:rPr>
              <a:t>容器，</a:t>
            </a:r>
            <a:r>
              <a:rPr lang="en-US" altLang="zh-CN" sz="2800" dirty="0">
                <a:solidFill>
                  <a:srgbClr val="000000"/>
                </a:solidFill>
                <a:latin typeface="Calibri" panose="020F0502020204030204" pitchFamily="34" charset="0"/>
              </a:rPr>
              <a:t>A</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B</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C</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D</a:t>
            </a:r>
            <a:r>
              <a:rPr lang="zh-CN" altLang="en-US" sz="2800" dirty="0">
                <a:solidFill>
                  <a:srgbClr val="000000"/>
                </a:solidFill>
                <a:latin typeface="Calibri" panose="020F0502020204030204" pitchFamily="34" charset="0"/>
              </a:rPr>
              <a:t>这</a:t>
            </a:r>
            <a:r>
              <a:rPr lang="en-US" altLang="zh-CN" sz="2800" dirty="0">
                <a:solidFill>
                  <a:srgbClr val="000000"/>
                </a:solidFill>
                <a:latin typeface="Calibri" panose="020F0502020204030204" pitchFamily="34" charset="0"/>
              </a:rPr>
              <a:t>4</a:t>
            </a:r>
            <a:r>
              <a:rPr lang="zh-CN" altLang="en-US" sz="2800" dirty="0">
                <a:solidFill>
                  <a:srgbClr val="000000"/>
                </a:solidFill>
                <a:latin typeface="Calibri" panose="020F0502020204030204" pitchFamily="34" charset="0"/>
              </a:rPr>
              <a:t>个对象没有了耦合关系。</a:t>
            </a:r>
            <a:r>
              <a:rPr lang="zh-CN" altLang="en-US" sz="2800" u="sng" dirty="0">
                <a:solidFill>
                  <a:schemeClr val="bg1"/>
                </a:solidFill>
                <a:latin typeface="Calibri" panose="020F0502020204030204" pitchFamily="34" charset="0"/>
              </a:rPr>
              <a:t>齿轮之间的传动全部依靠“第三方”</a:t>
            </a:r>
            <a:r>
              <a:rPr lang="zh-CN" altLang="en-US" sz="2800" dirty="0">
                <a:solidFill>
                  <a:srgbClr val="000000"/>
                </a:solidFill>
                <a:latin typeface="Calibri" panose="020F0502020204030204" pitchFamily="34" charset="0"/>
              </a:rPr>
              <a:t>了，全部对象的控制权全部交给“第三方”</a:t>
            </a:r>
            <a:r>
              <a:rPr lang="en-US" altLang="zh-CN" sz="2800" dirty="0">
                <a:solidFill>
                  <a:srgbClr val="000000"/>
                </a:solidFill>
                <a:latin typeface="Calibri" panose="020F0502020204030204" pitchFamily="34" charset="0"/>
              </a:rPr>
              <a:t>IoC </a:t>
            </a:r>
            <a:r>
              <a:rPr lang="zh-CN" altLang="en-US" sz="2800" dirty="0">
                <a:solidFill>
                  <a:srgbClr val="000000"/>
                </a:solidFill>
                <a:latin typeface="Calibri" panose="020F0502020204030204" pitchFamily="34" charset="0"/>
              </a:rPr>
              <a:t>容器。所以，</a:t>
            </a:r>
            <a:r>
              <a:rPr lang="en-US" altLang="zh-CN" sz="2800" u="sng" dirty="0">
                <a:solidFill>
                  <a:schemeClr val="bg1"/>
                </a:solidFill>
                <a:latin typeface="Calibri" panose="020F0502020204030204" pitchFamily="34" charset="0"/>
              </a:rPr>
              <a:t>IoC </a:t>
            </a:r>
            <a:r>
              <a:rPr lang="zh-CN" altLang="en-US" sz="2800" u="sng" dirty="0">
                <a:solidFill>
                  <a:schemeClr val="bg1"/>
                </a:solidFill>
                <a:latin typeface="Calibri" panose="020F0502020204030204" pitchFamily="34" charset="0"/>
              </a:rPr>
              <a:t>容器成了整个系统的关键核心</a:t>
            </a:r>
            <a:r>
              <a:rPr lang="zh-CN" altLang="en-US" sz="2800" dirty="0">
                <a:solidFill>
                  <a:srgbClr val="000000"/>
                </a:solidFill>
                <a:latin typeface="Calibri" panose="020F0502020204030204" pitchFamily="34" charset="0"/>
              </a:rPr>
              <a:t>。它起一种类似“粘合剂”的作用，把系统中的所有对象粘合在一起发挥作用。</a:t>
            </a:r>
          </a:p>
        </p:txBody>
      </p:sp>
    </p:spTree>
    <p:extLst>
      <p:ext uri="{BB962C8B-B14F-4D97-AF65-F5344CB8AC3E}">
        <p14:creationId xmlns:p14="http://schemas.microsoft.com/office/powerpoint/2010/main" val="147867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zh-CN" altLang="en-US" dirty="0"/>
              <a:t>解耦合、控制反转</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32</a:t>
            </a:fld>
            <a:endParaRPr lang="en-GB" altLang="zh-CN" dirty="0"/>
          </a:p>
        </p:txBody>
      </p:sp>
      <p:sp>
        <p:nvSpPr>
          <p:cNvPr id="9" name="矩形 8">
            <a:extLst>
              <a:ext uri="{FF2B5EF4-FFF2-40B4-BE49-F238E27FC236}">
                <a16:creationId xmlns:a16="http://schemas.microsoft.com/office/drawing/2014/main" id="{BE3D9607-D880-4280-A407-A66A610453D1}"/>
              </a:ext>
            </a:extLst>
          </p:cNvPr>
          <p:cNvSpPr/>
          <p:nvPr/>
        </p:nvSpPr>
        <p:spPr>
          <a:xfrm>
            <a:off x="105007" y="3392766"/>
            <a:ext cx="9036496" cy="3108543"/>
          </a:xfrm>
          <a:prstGeom prst="rect">
            <a:avLst/>
          </a:prstGeom>
        </p:spPr>
        <p:txBody>
          <a:bodyPr wrap="square">
            <a:spAutoFit/>
          </a:bodyPr>
          <a:lstStyle/>
          <a:p>
            <a:pPr marL="342900" indent="-342900">
              <a:buClr>
                <a:schemeClr val="accent6"/>
              </a:buClr>
              <a:buFont typeface="Arial" panose="020B0604020202020204" pitchFamily="34" charset="0"/>
              <a:buChar char="•"/>
            </a:pPr>
            <a:r>
              <a:rPr lang="zh-CN" altLang="en-US" sz="2800" dirty="0">
                <a:solidFill>
                  <a:srgbClr val="000000"/>
                </a:solidFill>
                <a:latin typeface="Calibri" panose="020F0502020204030204" pitchFamily="34" charset="0"/>
              </a:rPr>
              <a:t>而如果</a:t>
            </a:r>
            <a:r>
              <a:rPr lang="zh-CN" altLang="en-US" sz="2800" u="sng" dirty="0">
                <a:solidFill>
                  <a:schemeClr val="bg1"/>
                </a:solidFill>
                <a:latin typeface="Calibri" panose="020F0502020204030204" pitchFamily="34" charset="0"/>
              </a:rPr>
              <a:t>拿掉中间的容器</a:t>
            </a:r>
            <a:r>
              <a:rPr lang="zh-CN" altLang="en-US" sz="2800" dirty="0">
                <a:solidFill>
                  <a:srgbClr val="000000"/>
                </a:solidFill>
                <a:latin typeface="Calibri" panose="020F0502020204030204" pitchFamily="34" charset="0"/>
              </a:rPr>
              <a:t>（即</a:t>
            </a:r>
            <a:r>
              <a:rPr lang="zh-CN" altLang="en-US" sz="2800" u="sng" dirty="0">
                <a:solidFill>
                  <a:schemeClr val="bg1"/>
                </a:solidFill>
                <a:latin typeface="Calibri" panose="020F0502020204030204" pitchFamily="34" charset="0"/>
              </a:rPr>
              <a:t>容器无需开发人员实现</a:t>
            </a:r>
            <a:r>
              <a:rPr lang="zh-CN" altLang="en-US" sz="2800" dirty="0">
                <a:solidFill>
                  <a:srgbClr val="000000"/>
                </a:solidFill>
                <a:latin typeface="Calibri" panose="020F0502020204030204" pitchFamily="34" charset="0"/>
              </a:rPr>
              <a:t>），图</a:t>
            </a:r>
            <a:r>
              <a:rPr lang="en-US" altLang="zh-CN" sz="2800" dirty="0">
                <a:solidFill>
                  <a:srgbClr val="000000"/>
                </a:solidFill>
                <a:latin typeface="Calibri" panose="020F0502020204030204" pitchFamily="34" charset="0"/>
              </a:rPr>
              <a:t>b</a:t>
            </a:r>
            <a:r>
              <a:rPr lang="zh-CN" altLang="en-US" sz="2800" dirty="0">
                <a:solidFill>
                  <a:srgbClr val="000000"/>
                </a:solidFill>
                <a:latin typeface="Calibri" panose="020F0502020204030204" pitchFamily="34" charset="0"/>
              </a:rPr>
              <a:t>所示的就是开发人员要实现的整个系统所需要完成的内容。这时候，</a:t>
            </a:r>
            <a:r>
              <a:rPr lang="en-US" altLang="zh-CN" sz="2800" u="sng" dirty="0">
                <a:solidFill>
                  <a:schemeClr val="bg1"/>
                </a:solidFill>
                <a:latin typeface="Calibri" panose="020F0502020204030204" pitchFamily="34" charset="0"/>
              </a:rPr>
              <a:t>A</a:t>
            </a:r>
            <a:r>
              <a:rPr lang="zh-CN" altLang="en-US" sz="2800" u="sng" dirty="0">
                <a:solidFill>
                  <a:schemeClr val="bg1"/>
                </a:solidFill>
                <a:latin typeface="Calibri" panose="020F0502020204030204" pitchFamily="34" charset="0"/>
              </a:rPr>
              <a:t>、</a:t>
            </a:r>
            <a:r>
              <a:rPr lang="en-US" altLang="zh-CN" sz="2800" u="sng" dirty="0">
                <a:solidFill>
                  <a:schemeClr val="bg1"/>
                </a:solidFill>
                <a:latin typeface="Calibri" panose="020F0502020204030204" pitchFamily="34" charset="0"/>
              </a:rPr>
              <a:t>B</a:t>
            </a:r>
            <a:r>
              <a:rPr lang="zh-CN" altLang="en-US" sz="2800" u="sng" dirty="0">
                <a:solidFill>
                  <a:schemeClr val="bg1"/>
                </a:solidFill>
                <a:latin typeface="Calibri" panose="020F0502020204030204" pitchFamily="34" charset="0"/>
              </a:rPr>
              <a:t>、</a:t>
            </a:r>
            <a:r>
              <a:rPr lang="en-US" altLang="zh-CN" sz="2800" u="sng" dirty="0">
                <a:solidFill>
                  <a:schemeClr val="bg1"/>
                </a:solidFill>
                <a:latin typeface="Calibri" panose="020F0502020204030204" pitchFamily="34" charset="0"/>
              </a:rPr>
              <a:t>C</a:t>
            </a:r>
            <a:r>
              <a:rPr lang="zh-CN" altLang="en-US" sz="2800" u="sng" dirty="0">
                <a:solidFill>
                  <a:schemeClr val="bg1"/>
                </a:solidFill>
                <a:latin typeface="Calibri" panose="020F0502020204030204" pitchFamily="34" charset="0"/>
              </a:rPr>
              <a:t>、</a:t>
            </a:r>
            <a:r>
              <a:rPr lang="en-US" altLang="zh-CN" sz="2800" u="sng" dirty="0">
                <a:solidFill>
                  <a:schemeClr val="bg1"/>
                </a:solidFill>
                <a:latin typeface="Calibri" panose="020F0502020204030204" pitchFamily="34" charset="0"/>
              </a:rPr>
              <a:t>D</a:t>
            </a:r>
            <a:r>
              <a:rPr lang="zh-CN" altLang="en-US" sz="2800" u="sng" dirty="0">
                <a:solidFill>
                  <a:schemeClr val="bg1"/>
                </a:solidFill>
                <a:latin typeface="Calibri" panose="020F0502020204030204" pitchFamily="34" charset="0"/>
              </a:rPr>
              <a:t>这</a:t>
            </a:r>
            <a:r>
              <a:rPr lang="en-US" altLang="zh-CN" sz="2800" u="sng" dirty="0">
                <a:solidFill>
                  <a:schemeClr val="bg1"/>
                </a:solidFill>
                <a:latin typeface="Calibri" panose="020F0502020204030204" pitchFamily="34" charset="0"/>
              </a:rPr>
              <a:t>4</a:t>
            </a:r>
            <a:r>
              <a:rPr lang="zh-CN" altLang="en-US" sz="2800" u="sng" dirty="0">
                <a:solidFill>
                  <a:schemeClr val="bg1"/>
                </a:solidFill>
                <a:latin typeface="Calibri" panose="020F0502020204030204" pitchFamily="34" charset="0"/>
              </a:rPr>
              <a:t>个对象之间去除了耦合关系</a:t>
            </a:r>
            <a:r>
              <a:rPr lang="zh-CN" altLang="en-US" sz="2800" dirty="0">
                <a:solidFill>
                  <a:srgbClr val="000000"/>
                </a:solidFill>
                <a:latin typeface="Calibri" panose="020F0502020204030204" pitchFamily="34" charset="0"/>
              </a:rPr>
              <a:t>，彼此毫无联系。当实现</a:t>
            </a:r>
            <a:r>
              <a:rPr lang="en-US" altLang="zh-CN" sz="2800" dirty="0">
                <a:solidFill>
                  <a:srgbClr val="000000"/>
                </a:solidFill>
                <a:latin typeface="Calibri" panose="020F0502020204030204" pitchFamily="34" charset="0"/>
              </a:rPr>
              <a:t>A</a:t>
            </a:r>
            <a:r>
              <a:rPr lang="zh-CN" altLang="en-US" sz="2800" dirty="0">
                <a:solidFill>
                  <a:srgbClr val="000000"/>
                </a:solidFill>
                <a:latin typeface="Calibri" panose="020F0502020204030204" pitchFamily="34" charset="0"/>
              </a:rPr>
              <a:t>的时候，无须再去考虑</a:t>
            </a:r>
            <a:r>
              <a:rPr lang="en-US" altLang="zh-CN" sz="2800" dirty="0">
                <a:solidFill>
                  <a:srgbClr val="000000"/>
                </a:solidFill>
                <a:latin typeface="Calibri" panose="020F0502020204030204" pitchFamily="34" charset="0"/>
              </a:rPr>
              <a:t>B</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C</a:t>
            </a:r>
            <a:r>
              <a:rPr lang="zh-CN" altLang="en-US" sz="2800" dirty="0">
                <a:solidFill>
                  <a:srgbClr val="000000"/>
                </a:solidFill>
                <a:latin typeface="Calibri" panose="020F0502020204030204" pitchFamily="34" charset="0"/>
              </a:rPr>
              <a:t>和</a:t>
            </a:r>
            <a:r>
              <a:rPr lang="en-US" altLang="zh-CN" sz="2800" dirty="0">
                <a:solidFill>
                  <a:srgbClr val="000000"/>
                </a:solidFill>
                <a:latin typeface="Calibri" panose="020F0502020204030204" pitchFamily="34" charset="0"/>
              </a:rPr>
              <a:t>D</a:t>
            </a:r>
            <a:r>
              <a:rPr lang="zh-CN" altLang="en-US" sz="2800" dirty="0">
                <a:solidFill>
                  <a:srgbClr val="000000"/>
                </a:solidFill>
                <a:latin typeface="Calibri" panose="020F0502020204030204" pitchFamily="34" charset="0"/>
              </a:rPr>
              <a:t>了，对象之间的依赖关系已经降到了最低。如果实现了</a:t>
            </a:r>
            <a:r>
              <a:rPr lang="en-US" altLang="zh-CN" sz="2800" dirty="0">
                <a:solidFill>
                  <a:srgbClr val="000000"/>
                </a:solidFill>
                <a:latin typeface="Calibri" panose="020F0502020204030204" pitchFamily="34" charset="0"/>
              </a:rPr>
              <a:t>IoC </a:t>
            </a:r>
            <a:r>
              <a:rPr lang="zh-CN" altLang="en-US" sz="2800" dirty="0">
                <a:solidFill>
                  <a:srgbClr val="000000"/>
                </a:solidFill>
                <a:latin typeface="Calibri" panose="020F0502020204030204" pitchFamily="34" charset="0"/>
              </a:rPr>
              <a:t>容器，对于系统开发而言，参与开发的成员</a:t>
            </a:r>
            <a:r>
              <a:rPr lang="zh-CN" altLang="en-US" sz="2800" u="sng" dirty="0">
                <a:solidFill>
                  <a:schemeClr val="bg1"/>
                </a:solidFill>
                <a:latin typeface="Calibri" panose="020F0502020204030204" pitchFamily="34" charset="0"/>
              </a:rPr>
              <a:t>只要实现自己的类</a:t>
            </a:r>
            <a:r>
              <a:rPr lang="zh-CN" altLang="en-US" sz="2800" dirty="0">
                <a:solidFill>
                  <a:srgbClr val="000000"/>
                </a:solidFill>
                <a:latin typeface="Calibri" panose="020F0502020204030204" pitchFamily="34" charset="0"/>
              </a:rPr>
              <a:t>而无需关注其他的工作。</a:t>
            </a:r>
          </a:p>
        </p:txBody>
      </p:sp>
      <p:pic>
        <p:nvPicPr>
          <p:cNvPr id="3" name="图片 2">
            <a:extLst>
              <a:ext uri="{FF2B5EF4-FFF2-40B4-BE49-F238E27FC236}">
                <a16:creationId xmlns:a16="http://schemas.microsoft.com/office/drawing/2014/main" id="{0CB1904E-6456-4476-943F-89BD5B51A5A7}"/>
              </a:ext>
            </a:extLst>
          </p:cNvPr>
          <p:cNvPicPr>
            <a:picLocks noChangeAspect="1"/>
          </p:cNvPicPr>
          <p:nvPr/>
        </p:nvPicPr>
        <p:blipFill>
          <a:blip r:embed="rId2"/>
          <a:stretch>
            <a:fillRect/>
          </a:stretch>
        </p:blipFill>
        <p:spPr>
          <a:xfrm>
            <a:off x="3419872" y="1112223"/>
            <a:ext cx="3495905" cy="2071383"/>
          </a:xfrm>
          <a:prstGeom prst="rect">
            <a:avLst/>
          </a:prstGeom>
          <a:ln w="19050">
            <a:solidFill>
              <a:srgbClr val="000000"/>
            </a:solidFill>
          </a:ln>
        </p:spPr>
      </p:pic>
    </p:spTree>
    <p:extLst>
      <p:ext uri="{BB962C8B-B14F-4D97-AF65-F5344CB8AC3E}">
        <p14:creationId xmlns:p14="http://schemas.microsoft.com/office/powerpoint/2010/main" val="2137850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zh-CN" altLang="en-US" dirty="0"/>
              <a:t>解耦合、控制反转</a:t>
            </a:r>
            <a:endParaRPr lang="zh-CN" altLang="en-US"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33</a:t>
            </a:fld>
            <a:endParaRPr lang="en-GB" altLang="zh-CN" dirty="0"/>
          </a:p>
        </p:txBody>
      </p:sp>
      <p:sp>
        <p:nvSpPr>
          <p:cNvPr id="5" name="矩形 4">
            <a:extLst>
              <a:ext uri="{FF2B5EF4-FFF2-40B4-BE49-F238E27FC236}">
                <a16:creationId xmlns:a16="http://schemas.microsoft.com/office/drawing/2014/main" id="{FFEF3DF1-C1D8-42C9-848E-25D9CD540FD7}"/>
              </a:ext>
            </a:extLst>
          </p:cNvPr>
          <p:cNvSpPr/>
          <p:nvPr/>
        </p:nvSpPr>
        <p:spPr>
          <a:xfrm>
            <a:off x="698104" y="1358472"/>
            <a:ext cx="8064896" cy="4341060"/>
          </a:xfrm>
          <a:prstGeom prst="rect">
            <a:avLst/>
          </a:prstGeom>
        </p:spPr>
        <p:txBody>
          <a:bodyPr wrap="square">
            <a:spAutoFit/>
          </a:bodyPr>
          <a:lstStyle/>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在没有引入</a:t>
            </a:r>
            <a:r>
              <a:rPr lang="en-US" altLang="zh-CN" sz="2000" dirty="0" err="1">
                <a:solidFill>
                  <a:srgbClr val="000000"/>
                </a:solidFill>
                <a:latin typeface="Calibri" panose="020F0502020204030204" pitchFamily="34" charset="0"/>
              </a:rPr>
              <a:t>IoC</a:t>
            </a:r>
            <a:r>
              <a:rPr lang="zh-CN" altLang="en-US" sz="2000" dirty="0">
                <a:solidFill>
                  <a:srgbClr val="000000"/>
                </a:solidFill>
                <a:latin typeface="Calibri" panose="020F0502020204030204" pitchFamily="34" charset="0"/>
              </a:rPr>
              <a:t>容器之前，对象</a:t>
            </a:r>
            <a:r>
              <a:rPr lang="en-US" altLang="zh-CN" sz="2000" dirty="0">
                <a:solidFill>
                  <a:srgbClr val="000000"/>
                </a:solidFill>
                <a:latin typeface="Calibri" panose="020F0502020204030204" pitchFamily="34" charset="0"/>
              </a:rPr>
              <a:t>A</a:t>
            </a:r>
            <a:r>
              <a:rPr lang="zh-CN" altLang="en-US" sz="2000" dirty="0">
                <a:solidFill>
                  <a:srgbClr val="000000"/>
                </a:solidFill>
                <a:latin typeface="Calibri" panose="020F0502020204030204" pitchFamily="34" charset="0"/>
              </a:rPr>
              <a:t>依赖于对象</a:t>
            </a:r>
            <a:r>
              <a:rPr lang="en-US" altLang="zh-CN" sz="2000" dirty="0">
                <a:solidFill>
                  <a:srgbClr val="000000"/>
                </a:solidFill>
                <a:latin typeface="Calibri" panose="020F0502020204030204" pitchFamily="34" charset="0"/>
              </a:rPr>
              <a:t>B</a:t>
            </a:r>
            <a:r>
              <a:rPr lang="zh-CN" altLang="en-US" sz="2000" dirty="0">
                <a:solidFill>
                  <a:srgbClr val="000000"/>
                </a:solidFill>
                <a:latin typeface="Calibri" panose="020F0502020204030204" pitchFamily="34" charset="0"/>
              </a:rPr>
              <a:t>，那么对象</a:t>
            </a:r>
            <a:r>
              <a:rPr lang="en-US" altLang="zh-CN" sz="2000" dirty="0">
                <a:solidFill>
                  <a:srgbClr val="000000"/>
                </a:solidFill>
                <a:latin typeface="Calibri" panose="020F0502020204030204" pitchFamily="34" charset="0"/>
              </a:rPr>
              <a:t>A</a:t>
            </a:r>
            <a:r>
              <a:rPr lang="zh-CN" altLang="en-US" sz="2000" dirty="0">
                <a:solidFill>
                  <a:srgbClr val="000000"/>
                </a:solidFill>
                <a:latin typeface="Calibri" panose="020F0502020204030204" pitchFamily="34" charset="0"/>
              </a:rPr>
              <a:t>在初始化或者运行到某一点的时候，自己</a:t>
            </a:r>
            <a:r>
              <a:rPr lang="zh-CN" altLang="en-US" sz="2000" u="sng" dirty="0">
                <a:solidFill>
                  <a:schemeClr val="bg1"/>
                </a:solidFill>
                <a:latin typeface="Calibri" panose="020F0502020204030204" pitchFamily="34" charset="0"/>
              </a:rPr>
              <a:t>必须主动去创建对象</a:t>
            </a:r>
            <a:r>
              <a:rPr lang="en-US" altLang="zh-CN" sz="2000" u="sng" dirty="0">
                <a:solidFill>
                  <a:schemeClr val="bg1"/>
                </a:solidFill>
                <a:latin typeface="Calibri" panose="020F0502020204030204" pitchFamily="34" charset="0"/>
              </a:rPr>
              <a:t>B</a:t>
            </a:r>
            <a:r>
              <a:rPr lang="zh-CN" altLang="en-US" sz="2000" u="sng" dirty="0">
                <a:solidFill>
                  <a:schemeClr val="bg1"/>
                </a:solidFill>
                <a:latin typeface="Calibri" panose="020F0502020204030204" pitchFamily="34" charset="0"/>
              </a:rPr>
              <a:t>或者使用已经创建的对象</a:t>
            </a:r>
            <a:r>
              <a:rPr lang="en-US" altLang="zh-CN" sz="2000" u="sng" dirty="0">
                <a:solidFill>
                  <a:schemeClr val="bg1"/>
                </a:solidFill>
                <a:latin typeface="Calibri" panose="020F0502020204030204" pitchFamily="34" charset="0"/>
              </a:rPr>
              <a:t>B</a:t>
            </a:r>
            <a:r>
              <a:rPr lang="zh-CN" altLang="en-US" sz="2000" dirty="0">
                <a:solidFill>
                  <a:srgbClr val="000000"/>
                </a:solidFill>
                <a:latin typeface="Calibri" panose="020F0502020204030204" pitchFamily="34" charset="0"/>
              </a:rPr>
              <a:t>。无论是创建还是使用对象</a:t>
            </a:r>
            <a:r>
              <a:rPr lang="en-US" altLang="zh-CN" sz="2000" dirty="0">
                <a:solidFill>
                  <a:srgbClr val="000000"/>
                </a:solidFill>
                <a:latin typeface="Calibri" panose="020F0502020204030204" pitchFamily="34" charset="0"/>
              </a:rPr>
              <a:t>B</a:t>
            </a:r>
            <a:r>
              <a:rPr lang="zh-CN" altLang="en-US" sz="2000" dirty="0">
                <a:solidFill>
                  <a:srgbClr val="000000"/>
                </a:solidFill>
                <a:latin typeface="Calibri" panose="020F0502020204030204" pitchFamily="34" charset="0"/>
              </a:rPr>
              <a:t>，控制权都在自己手上</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在引入</a:t>
            </a:r>
            <a:r>
              <a:rPr lang="en-US" altLang="zh-CN" sz="2000" dirty="0" err="1">
                <a:solidFill>
                  <a:srgbClr val="000000"/>
                </a:solidFill>
                <a:latin typeface="Calibri" panose="020F0502020204030204" pitchFamily="34" charset="0"/>
              </a:rPr>
              <a:t>IoC</a:t>
            </a:r>
            <a:r>
              <a:rPr lang="zh-CN" altLang="en-US" sz="2000" dirty="0">
                <a:solidFill>
                  <a:srgbClr val="000000"/>
                </a:solidFill>
                <a:latin typeface="Calibri" panose="020F0502020204030204" pitchFamily="34" charset="0"/>
              </a:rPr>
              <a:t>容器之后，对象</a:t>
            </a:r>
            <a:r>
              <a:rPr lang="en-US" altLang="zh-CN" sz="2000" dirty="0">
                <a:solidFill>
                  <a:srgbClr val="000000"/>
                </a:solidFill>
                <a:latin typeface="Calibri" panose="020F0502020204030204" pitchFamily="34" charset="0"/>
              </a:rPr>
              <a:t>A</a:t>
            </a:r>
            <a:r>
              <a:rPr lang="zh-CN" altLang="en-US" sz="2000" dirty="0">
                <a:solidFill>
                  <a:srgbClr val="000000"/>
                </a:solidFill>
                <a:latin typeface="Calibri" panose="020F0502020204030204" pitchFamily="34" charset="0"/>
              </a:rPr>
              <a:t>与对象</a:t>
            </a:r>
            <a:r>
              <a:rPr lang="en-US" altLang="zh-CN" sz="2000" dirty="0">
                <a:solidFill>
                  <a:srgbClr val="000000"/>
                </a:solidFill>
                <a:latin typeface="Calibri" panose="020F0502020204030204" pitchFamily="34" charset="0"/>
              </a:rPr>
              <a:t>B</a:t>
            </a:r>
            <a:r>
              <a:rPr lang="zh-CN" altLang="en-US" sz="2000" dirty="0">
                <a:solidFill>
                  <a:srgbClr val="000000"/>
                </a:solidFill>
                <a:latin typeface="Calibri" panose="020F0502020204030204" pitchFamily="34" charset="0"/>
              </a:rPr>
              <a:t>之间失去了直接联系。当对象</a:t>
            </a:r>
            <a:r>
              <a:rPr lang="en-US" altLang="zh-CN" sz="2000" dirty="0">
                <a:solidFill>
                  <a:srgbClr val="000000"/>
                </a:solidFill>
                <a:latin typeface="Calibri" panose="020F0502020204030204" pitchFamily="34" charset="0"/>
              </a:rPr>
              <a:t>A</a:t>
            </a:r>
            <a:r>
              <a:rPr lang="zh-CN" altLang="en-US" sz="2000" dirty="0">
                <a:solidFill>
                  <a:srgbClr val="000000"/>
                </a:solidFill>
                <a:latin typeface="Calibri" panose="020F0502020204030204" pitchFamily="34" charset="0"/>
              </a:rPr>
              <a:t>运行到需要对象</a:t>
            </a:r>
            <a:r>
              <a:rPr lang="en-US" altLang="zh-CN" sz="2000" dirty="0">
                <a:solidFill>
                  <a:srgbClr val="000000"/>
                </a:solidFill>
                <a:latin typeface="Calibri" panose="020F0502020204030204" pitchFamily="34" charset="0"/>
              </a:rPr>
              <a:t>B</a:t>
            </a:r>
            <a:r>
              <a:rPr lang="zh-CN" altLang="en-US" sz="2000" dirty="0">
                <a:solidFill>
                  <a:srgbClr val="000000"/>
                </a:solidFill>
                <a:latin typeface="Calibri" panose="020F0502020204030204" pitchFamily="34" charset="0"/>
              </a:rPr>
              <a:t>的时候，</a:t>
            </a:r>
            <a:r>
              <a:rPr lang="en-US" altLang="zh-CN" sz="2000" u="sng" dirty="0" err="1">
                <a:solidFill>
                  <a:schemeClr val="bg1"/>
                </a:solidFill>
                <a:latin typeface="Calibri" panose="020F0502020204030204" pitchFamily="34" charset="0"/>
              </a:rPr>
              <a:t>IoC</a:t>
            </a:r>
            <a:r>
              <a:rPr lang="zh-CN" altLang="en-US" sz="2000" u="sng" dirty="0">
                <a:solidFill>
                  <a:schemeClr val="bg1"/>
                </a:solidFill>
                <a:latin typeface="Calibri" panose="020F0502020204030204" pitchFamily="34" charset="0"/>
              </a:rPr>
              <a:t>容器会主动创建一个对象</a:t>
            </a:r>
            <a:r>
              <a:rPr lang="en-US" altLang="zh-CN" sz="2000" u="sng" dirty="0">
                <a:solidFill>
                  <a:schemeClr val="bg1"/>
                </a:solidFill>
                <a:latin typeface="Calibri" panose="020F0502020204030204" pitchFamily="34" charset="0"/>
              </a:rPr>
              <a:t>B</a:t>
            </a:r>
            <a:r>
              <a:rPr lang="zh-CN" altLang="en-US" sz="2000" u="sng" dirty="0">
                <a:solidFill>
                  <a:schemeClr val="bg1"/>
                </a:solidFill>
                <a:latin typeface="Calibri" panose="020F0502020204030204" pitchFamily="34" charset="0"/>
              </a:rPr>
              <a:t>注入到对象</a:t>
            </a:r>
            <a:r>
              <a:rPr lang="en-US" altLang="zh-CN" sz="2000" u="sng" dirty="0">
                <a:solidFill>
                  <a:schemeClr val="bg1"/>
                </a:solidFill>
                <a:latin typeface="Calibri" panose="020F0502020204030204" pitchFamily="34" charset="0"/>
              </a:rPr>
              <a:t>A</a:t>
            </a:r>
            <a:r>
              <a:rPr lang="zh-CN" altLang="en-US" sz="2000" u="sng" dirty="0">
                <a:solidFill>
                  <a:schemeClr val="bg1"/>
                </a:solidFill>
                <a:latin typeface="Calibri" panose="020F0502020204030204" pitchFamily="34" charset="0"/>
              </a:rPr>
              <a:t>需要的地方</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通过这两种情况的对比，不难看出：对象</a:t>
            </a:r>
            <a:r>
              <a:rPr lang="en-US" altLang="zh-CN" dirty="0">
                <a:solidFill>
                  <a:srgbClr val="000000"/>
                </a:solidFill>
                <a:latin typeface="Calibri" panose="020F0502020204030204" pitchFamily="34" charset="0"/>
              </a:rPr>
              <a:t>A</a:t>
            </a:r>
            <a:r>
              <a:rPr lang="zh-CN" altLang="en-US" u="sng" dirty="0">
                <a:solidFill>
                  <a:schemeClr val="bg1"/>
                </a:solidFill>
                <a:latin typeface="Calibri" panose="020F0502020204030204" pitchFamily="34" charset="0"/>
              </a:rPr>
              <a:t>获得依赖对象</a:t>
            </a:r>
            <a:r>
              <a:rPr lang="en-US" altLang="zh-CN" u="sng" dirty="0">
                <a:solidFill>
                  <a:schemeClr val="bg1"/>
                </a:solidFill>
                <a:latin typeface="Calibri" panose="020F0502020204030204" pitchFamily="34" charset="0"/>
              </a:rPr>
              <a:t>B</a:t>
            </a:r>
            <a:r>
              <a:rPr lang="zh-CN" altLang="en-US" u="sng" dirty="0">
                <a:solidFill>
                  <a:schemeClr val="bg1"/>
                </a:solidFill>
                <a:latin typeface="Calibri" panose="020F0502020204030204" pitchFamily="34" charset="0"/>
              </a:rPr>
              <a:t>的过程</a:t>
            </a:r>
            <a:r>
              <a:rPr lang="zh-CN" altLang="en-US" dirty="0">
                <a:solidFill>
                  <a:srgbClr val="000000"/>
                </a:solidFill>
                <a:latin typeface="Calibri" panose="020F0502020204030204" pitchFamily="34" charset="0"/>
              </a:rPr>
              <a:t>，由主动行为</a:t>
            </a:r>
            <a:r>
              <a:rPr lang="zh-CN" altLang="en-US" u="sng" dirty="0">
                <a:solidFill>
                  <a:schemeClr val="bg1"/>
                </a:solidFill>
                <a:latin typeface="Calibri" panose="020F0502020204030204" pitchFamily="34" charset="0"/>
              </a:rPr>
              <a:t>变为了被动行为</a:t>
            </a:r>
            <a:r>
              <a:rPr lang="zh-CN" altLang="en-US" dirty="0">
                <a:solidFill>
                  <a:srgbClr val="000000"/>
                </a:solidFill>
                <a:latin typeface="Calibri" panose="020F0502020204030204" pitchFamily="34" charset="0"/>
              </a:rPr>
              <a:t>，控制权颠倒过来了，这就是“</a:t>
            </a:r>
            <a:r>
              <a:rPr lang="zh-CN" altLang="en-US" dirty="0">
                <a:solidFill>
                  <a:srgbClr val="FF0000"/>
                </a:solidFill>
                <a:latin typeface="Calibri" panose="020F0502020204030204" pitchFamily="34" charset="0"/>
              </a:rPr>
              <a:t>控制反转</a:t>
            </a:r>
            <a:r>
              <a:rPr lang="zh-CN" altLang="en-US" dirty="0">
                <a:solidFill>
                  <a:srgbClr val="000000"/>
                </a:solidFill>
                <a:latin typeface="Calibri" panose="020F0502020204030204" pitchFamily="34" charset="0"/>
              </a:rPr>
              <a:t>”这个名称的由来。</a:t>
            </a:r>
          </a:p>
        </p:txBody>
      </p:sp>
    </p:spTree>
    <p:extLst>
      <p:ext uri="{BB962C8B-B14F-4D97-AF65-F5344CB8AC3E}">
        <p14:creationId xmlns:p14="http://schemas.microsoft.com/office/powerpoint/2010/main" val="373880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EA38A-EBDD-2067-0E62-9D2E37E74C8D}"/>
              </a:ext>
            </a:extLst>
          </p:cNvPr>
          <p:cNvSpPr>
            <a:spLocks noGrp="1"/>
          </p:cNvSpPr>
          <p:nvPr>
            <p:ph type="title"/>
          </p:nvPr>
        </p:nvSpPr>
        <p:spPr/>
        <p:txBody>
          <a:bodyPr/>
          <a:lstStyle/>
          <a:p>
            <a:r>
              <a:rPr lang="zh-CN" altLang="en-US" dirty="0"/>
              <a:t>控制反转</a:t>
            </a:r>
          </a:p>
        </p:txBody>
      </p:sp>
      <p:sp>
        <p:nvSpPr>
          <p:cNvPr id="3" name="内容占位符 2">
            <a:extLst>
              <a:ext uri="{FF2B5EF4-FFF2-40B4-BE49-F238E27FC236}">
                <a16:creationId xmlns:a16="http://schemas.microsoft.com/office/drawing/2014/main" id="{02AD3BAF-AA15-0219-76D1-B16F6E2504F4}"/>
              </a:ext>
            </a:extLst>
          </p:cNvPr>
          <p:cNvSpPr>
            <a:spLocks noGrp="1"/>
          </p:cNvSpPr>
          <p:nvPr>
            <p:ph idx="1"/>
          </p:nvPr>
        </p:nvSpPr>
        <p:spPr/>
        <p:txBody>
          <a:bodyPr/>
          <a:lstStyle/>
          <a:p>
            <a:pPr>
              <a:buFont typeface="Wingdings" panose="05000000000000000000" pitchFamily="2" charset="2"/>
              <a:buChar char="p"/>
            </a:pPr>
            <a:r>
              <a:rPr lang="zh-CN" altLang="en-US" dirty="0"/>
              <a:t>把复杂系统分解成相互合作的对象。这些对象通过封装以后，内部实现对外部是透明。</a:t>
            </a:r>
            <a:endParaRPr lang="en-US" altLang="zh-CN" dirty="0"/>
          </a:p>
          <a:p>
            <a:pPr lvl="1">
              <a:buFont typeface="Wingdings" panose="05000000000000000000" pitchFamily="2" charset="2"/>
              <a:buChar char="Ø"/>
            </a:pPr>
            <a:r>
              <a:rPr lang="zh-CN" altLang="en-US" dirty="0"/>
              <a:t>问题的复杂度降低；</a:t>
            </a:r>
            <a:endParaRPr lang="en-US" altLang="zh-CN" dirty="0"/>
          </a:p>
          <a:p>
            <a:pPr lvl="1">
              <a:buFont typeface="Wingdings" panose="05000000000000000000" pitchFamily="2" charset="2"/>
              <a:buChar char="Ø"/>
            </a:pPr>
            <a:r>
              <a:rPr lang="zh-CN" altLang="en-US" dirty="0"/>
              <a:t>对象可以灵活地被重用和扩展。</a:t>
            </a:r>
          </a:p>
        </p:txBody>
      </p:sp>
      <p:sp>
        <p:nvSpPr>
          <p:cNvPr id="4" name="灯片编号占位符 3">
            <a:extLst>
              <a:ext uri="{FF2B5EF4-FFF2-40B4-BE49-F238E27FC236}">
                <a16:creationId xmlns:a16="http://schemas.microsoft.com/office/drawing/2014/main" id="{E0EFFF6B-62A2-594F-5BAF-CB32884858B0}"/>
              </a:ext>
            </a:extLst>
          </p:cNvPr>
          <p:cNvSpPr>
            <a:spLocks noGrp="1"/>
          </p:cNvSpPr>
          <p:nvPr>
            <p:ph type="sldNum" sz="quarter" idx="10"/>
          </p:nvPr>
        </p:nvSpPr>
        <p:spPr/>
        <p:txBody>
          <a:bodyPr/>
          <a:lstStyle/>
          <a:p>
            <a:pPr>
              <a:defRPr/>
            </a:pPr>
            <a:fld id="{688DD166-6A51-FB46-8061-6090DD3FD59C}" type="slidenum">
              <a:rPr lang="zh-CN" altLang="en-GB" smtClean="0"/>
              <a:pPr>
                <a:defRPr/>
              </a:pPr>
              <a:t>34</a:t>
            </a:fld>
            <a:endParaRPr lang="en-GB" altLang="zh-CN"/>
          </a:p>
        </p:txBody>
      </p:sp>
    </p:spTree>
    <p:extLst>
      <p:ext uri="{BB962C8B-B14F-4D97-AF65-F5344CB8AC3E}">
        <p14:creationId xmlns:p14="http://schemas.microsoft.com/office/powerpoint/2010/main" val="2573417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lang="zh-CN" altLang="en-US" dirty="0"/>
              <a:t>依赖注入</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35</a:t>
            </a:fld>
            <a:endParaRPr lang="en-GB" altLang="zh-CN" dirty="0"/>
          </a:p>
        </p:txBody>
      </p:sp>
      <p:sp>
        <p:nvSpPr>
          <p:cNvPr id="5" name="矩形 4">
            <a:extLst>
              <a:ext uri="{FF2B5EF4-FFF2-40B4-BE49-F238E27FC236}">
                <a16:creationId xmlns:a16="http://schemas.microsoft.com/office/drawing/2014/main" id="{FFEF3DF1-C1D8-42C9-848E-25D9CD540FD7}"/>
              </a:ext>
            </a:extLst>
          </p:cNvPr>
          <p:cNvSpPr/>
          <p:nvPr/>
        </p:nvSpPr>
        <p:spPr>
          <a:xfrm>
            <a:off x="381000" y="1124744"/>
            <a:ext cx="8622407" cy="5238357"/>
          </a:xfrm>
          <a:prstGeom prst="rect">
            <a:avLst/>
          </a:prstGeom>
        </p:spPr>
        <p:txBody>
          <a:bodyPr wrap="square">
            <a:spAutoFit/>
          </a:bodyPr>
          <a:lstStyle/>
          <a:p>
            <a:pPr marL="800100" lvl="1"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2004</a:t>
            </a:r>
            <a:r>
              <a:rPr lang="zh-CN" altLang="en-US" dirty="0">
                <a:solidFill>
                  <a:srgbClr val="000000"/>
                </a:solidFill>
                <a:latin typeface="Calibri" panose="020F0502020204030204" pitchFamily="34" charset="0"/>
              </a:rPr>
              <a:t>年，著名的软件专家</a:t>
            </a:r>
            <a:r>
              <a:rPr lang="en-US" altLang="zh-CN" dirty="0">
                <a:solidFill>
                  <a:srgbClr val="000000"/>
                </a:solidFill>
                <a:latin typeface="Calibri" panose="020F0502020204030204" pitchFamily="34" charset="0"/>
              </a:rPr>
              <a:t>Martin Fowler</a:t>
            </a:r>
            <a:r>
              <a:rPr lang="zh-CN" altLang="en-US" dirty="0">
                <a:solidFill>
                  <a:srgbClr val="000000"/>
                </a:solidFill>
                <a:latin typeface="Calibri" panose="020F0502020204030204" pitchFamily="34" charset="0"/>
              </a:rPr>
              <a:t>给“控制反转”取了一个更合适的名字叫做“</a:t>
            </a:r>
            <a:r>
              <a:rPr lang="zh-CN" altLang="en-US" dirty="0">
                <a:solidFill>
                  <a:srgbClr val="FF0000"/>
                </a:solidFill>
                <a:latin typeface="Calibri" panose="020F0502020204030204" pitchFamily="34" charset="0"/>
              </a:rPr>
              <a:t>依赖注入”</a:t>
            </a:r>
            <a:r>
              <a:rPr lang="en-US" altLang="zh-CN" dirty="0">
                <a:solidFill>
                  <a:srgbClr val="FF0000"/>
                </a:solidFill>
                <a:latin typeface="Calibri" panose="020F0502020204030204" pitchFamily="34" charset="0"/>
              </a:rPr>
              <a:t>(Dependency Injection,</a:t>
            </a:r>
            <a:r>
              <a:rPr lang="zh-CN" altLang="en-US" dirty="0">
                <a:solidFill>
                  <a:srgbClr val="FF0000"/>
                </a:solidFill>
                <a:latin typeface="Calibri" panose="020F0502020204030204" pitchFamily="34" charset="0"/>
              </a:rPr>
              <a:t> </a:t>
            </a:r>
            <a:r>
              <a:rPr lang="en-US" altLang="zh-CN" dirty="0">
                <a:solidFill>
                  <a:srgbClr val="FF0000"/>
                </a:solidFill>
                <a:latin typeface="Calibri" panose="020F0502020204030204" pitchFamily="34" charset="0"/>
              </a:rPr>
              <a:t>DI)</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1257300" lvl="2"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所谓依赖注入，就是</a:t>
            </a:r>
            <a:r>
              <a:rPr lang="en-US" altLang="zh-CN" sz="2000" dirty="0">
                <a:solidFill>
                  <a:srgbClr val="000000"/>
                </a:solidFill>
                <a:latin typeface="Calibri" panose="020F0502020204030204" pitchFamily="34" charset="0"/>
              </a:rPr>
              <a:t>IoC</a:t>
            </a:r>
            <a:r>
              <a:rPr lang="zh-CN" altLang="en-US" sz="2000" dirty="0">
                <a:solidFill>
                  <a:srgbClr val="000000"/>
                </a:solidFill>
                <a:latin typeface="Calibri" panose="020F0502020204030204" pitchFamily="34" charset="0"/>
              </a:rPr>
              <a:t>容器在运行期间，动态地将某种依赖关系注入到对象之中。</a:t>
            </a:r>
            <a:endParaRPr lang="en-US" altLang="zh-CN" sz="2000" dirty="0">
              <a:solidFill>
                <a:srgbClr val="000000"/>
              </a:solidFill>
              <a:latin typeface="Calibri" panose="020F0502020204030204" pitchFamily="34" charset="0"/>
            </a:endParaRPr>
          </a:p>
          <a:p>
            <a:pPr marL="1257300" lvl="2"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所以，</a:t>
            </a:r>
            <a:r>
              <a:rPr lang="zh-CN" altLang="en-US" dirty="0">
                <a:solidFill>
                  <a:srgbClr val="FF0000"/>
                </a:solidFill>
                <a:latin typeface="Calibri" panose="020F0502020204030204" pitchFamily="34" charset="0"/>
              </a:rPr>
              <a:t>依赖注入</a:t>
            </a:r>
            <a:r>
              <a:rPr lang="en-US" altLang="zh-CN" dirty="0">
                <a:solidFill>
                  <a:srgbClr val="FF0000"/>
                </a:solidFill>
                <a:latin typeface="Calibri" panose="020F0502020204030204" pitchFamily="34" charset="0"/>
              </a:rPr>
              <a:t>(DI)</a:t>
            </a:r>
            <a:r>
              <a:rPr lang="zh-CN" altLang="en-US" dirty="0">
                <a:solidFill>
                  <a:srgbClr val="000000"/>
                </a:solidFill>
                <a:latin typeface="Calibri" panose="020F0502020204030204" pitchFamily="34" charset="0"/>
              </a:rPr>
              <a:t>和</a:t>
            </a:r>
            <a:r>
              <a:rPr lang="zh-CN" altLang="en-US" dirty="0">
                <a:solidFill>
                  <a:srgbClr val="FF0000"/>
                </a:solidFill>
                <a:latin typeface="Calibri" panose="020F0502020204030204" pitchFamily="34" charset="0"/>
              </a:rPr>
              <a:t>控制反转</a:t>
            </a:r>
            <a:r>
              <a:rPr lang="en-US" altLang="zh-CN" dirty="0">
                <a:solidFill>
                  <a:srgbClr val="FF0000"/>
                </a:solidFill>
                <a:latin typeface="Calibri" panose="020F0502020204030204" pitchFamily="34" charset="0"/>
              </a:rPr>
              <a:t>(IoC)</a:t>
            </a:r>
            <a:r>
              <a:rPr lang="zh-CN" altLang="en-US" dirty="0">
                <a:solidFill>
                  <a:srgbClr val="000000"/>
                </a:solidFill>
                <a:latin typeface="Calibri" panose="020F0502020204030204" pitchFamily="34" charset="0"/>
              </a:rPr>
              <a:t>是从不同的角度的描述的</a:t>
            </a:r>
            <a:r>
              <a:rPr lang="zh-CN" altLang="en-US" dirty="0">
                <a:solidFill>
                  <a:srgbClr val="FF0000"/>
                </a:solidFill>
                <a:latin typeface="Calibri" panose="020F0502020204030204" pitchFamily="34" charset="0"/>
              </a:rPr>
              <a:t>同一件事情</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1257300" lvl="2" indent="-342900">
              <a:lnSpc>
                <a:spcPct val="120000"/>
              </a:lnSpc>
              <a:buClr>
                <a:schemeClr val="accent6"/>
              </a:buClr>
              <a:buFont typeface="Arial" panose="020B0604020202020204" pitchFamily="34" charset="0"/>
              <a:buChar char="•"/>
            </a:pPr>
            <a:r>
              <a:rPr lang="zh-CN" altLang="en-US" sz="2000" u="sng" dirty="0">
                <a:solidFill>
                  <a:schemeClr val="bg1"/>
                </a:solidFill>
                <a:latin typeface="Calibri" panose="020F0502020204030204" pitchFamily="34" charset="0"/>
              </a:rPr>
              <a:t>控制反转是一种设计模式</a:t>
            </a:r>
            <a:r>
              <a:rPr lang="zh-CN" altLang="en-US" sz="2000" dirty="0">
                <a:solidFill>
                  <a:srgbClr val="000000"/>
                </a:solidFill>
                <a:latin typeface="Calibri" panose="020F0502020204030204" pitchFamily="34" charset="0"/>
              </a:rPr>
              <a:t>，它指导程序员应该怎么做才能保证遵循</a:t>
            </a:r>
            <a:r>
              <a:rPr lang="en-US" altLang="zh-CN" sz="2000" dirty="0">
                <a:solidFill>
                  <a:srgbClr val="000000"/>
                </a:solidFill>
                <a:latin typeface="Calibri" panose="020F0502020204030204" pitchFamily="34" charset="0"/>
              </a:rPr>
              <a:t>DIP</a:t>
            </a:r>
            <a:r>
              <a:rPr lang="zh-CN" altLang="en-US" sz="2000" dirty="0">
                <a:solidFill>
                  <a:srgbClr val="000000"/>
                </a:solidFill>
                <a:latin typeface="Calibri" panose="020F0502020204030204" pitchFamily="34" charset="0"/>
              </a:rPr>
              <a:t>原则。它将底层模块的实例化和为高层模块提供底层实现这两件事交给第三方系统负责，</a:t>
            </a:r>
            <a:endParaRPr lang="en-US" altLang="zh-CN" sz="2000" dirty="0">
              <a:solidFill>
                <a:srgbClr val="000000"/>
              </a:solidFill>
              <a:latin typeface="Calibri" panose="020F0502020204030204" pitchFamily="34" charset="0"/>
            </a:endParaRPr>
          </a:p>
          <a:p>
            <a:pPr marL="1257300" lvl="2"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而</a:t>
            </a:r>
            <a:r>
              <a:rPr lang="zh-CN" altLang="en-US" sz="2000" u="sng" dirty="0">
                <a:solidFill>
                  <a:schemeClr val="bg1"/>
                </a:solidFill>
                <a:latin typeface="Calibri" panose="020F0502020204030204" pitchFamily="34" charset="0"/>
              </a:rPr>
              <a:t>依赖注入</a:t>
            </a:r>
            <a:r>
              <a:rPr lang="zh-CN" altLang="en-US" sz="2000" dirty="0">
                <a:solidFill>
                  <a:srgbClr val="000000"/>
                </a:solidFill>
                <a:latin typeface="Calibri" panose="020F0502020204030204" pitchFamily="34" charset="0"/>
              </a:rPr>
              <a:t>是容器为高层模块提供底层</a:t>
            </a:r>
            <a:r>
              <a:rPr lang="zh-CN" altLang="en-US" sz="2000" u="sng" dirty="0">
                <a:solidFill>
                  <a:schemeClr val="bg1"/>
                </a:solidFill>
                <a:latin typeface="Calibri" panose="020F0502020204030204" pitchFamily="34" charset="0"/>
              </a:rPr>
              <a:t>实现的方式</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91092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5D075-A15A-1F78-02DA-785E030CD4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2838423-F4B6-0200-7D4B-EA3D77DA95DB}"/>
              </a:ext>
            </a:extLst>
          </p:cNvPr>
          <p:cNvSpPr>
            <a:spLocks noGrp="1"/>
          </p:cNvSpPr>
          <p:nvPr>
            <p:ph idx="1"/>
          </p:nvPr>
        </p:nvSpPr>
        <p:spPr/>
        <p:txBody>
          <a:bodyPr/>
          <a:lstStyle/>
          <a:p>
            <a:r>
              <a:rPr lang="zh-CN" altLang="en-US" dirty="0"/>
              <a:t>通过引入</a:t>
            </a:r>
            <a:r>
              <a:rPr lang="en-US" altLang="zh-CN" dirty="0"/>
              <a:t>IoC</a:t>
            </a:r>
            <a:r>
              <a:rPr lang="zh-CN" altLang="en-US" dirty="0"/>
              <a:t>容器，利用依赖关系注入的方式，实现对象之间的解耦。</a:t>
            </a:r>
            <a:endParaRPr lang="en-US" altLang="zh-CN" dirty="0"/>
          </a:p>
          <a:p>
            <a:r>
              <a:rPr lang="zh-CN" altLang="en-US" dirty="0"/>
              <a:t>组件对象之间的解耦，将大大提高程序的灵活性、重用性和可维护性。</a:t>
            </a:r>
          </a:p>
          <a:p>
            <a:endParaRPr lang="zh-CN" altLang="en-US" dirty="0"/>
          </a:p>
        </p:txBody>
      </p:sp>
      <p:sp>
        <p:nvSpPr>
          <p:cNvPr id="4" name="灯片编号占位符 3">
            <a:extLst>
              <a:ext uri="{FF2B5EF4-FFF2-40B4-BE49-F238E27FC236}">
                <a16:creationId xmlns:a16="http://schemas.microsoft.com/office/drawing/2014/main" id="{0244180A-2AB2-B7A2-61E6-7B380267A76A}"/>
              </a:ext>
            </a:extLst>
          </p:cNvPr>
          <p:cNvSpPr>
            <a:spLocks noGrp="1"/>
          </p:cNvSpPr>
          <p:nvPr>
            <p:ph type="sldNum" sz="quarter" idx="10"/>
          </p:nvPr>
        </p:nvSpPr>
        <p:spPr/>
        <p:txBody>
          <a:bodyPr/>
          <a:lstStyle/>
          <a:p>
            <a:pPr>
              <a:defRPr/>
            </a:pPr>
            <a:fld id="{688DD166-6A51-FB46-8061-6090DD3FD59C}" type="slidenum">
              <a:rPr lang="zh-CN" altLang="en-GB" smtClean="0"/>
              <a:pPr>
                <a:defRPr/>
              </a:pPr>
              <a:t>36</a:t>
            </a:fld>
            <a:endParaRPr lang="en-GB" altLang="zh-CN"/>
          </a:p>
        </p:txBody>
      </p:sp>
    </p:spTree>
    <p:extLst>
      <p:ext uri="{BB962C8B-B14F-4D97-AF65-F5344CB8AC3E}">
        <p14:creationId xmlns:p14="http://schemas.microsoft.com/office/powerpoint/2010/main" val="2002662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lang="zh-CN" altLang="en-US" dirty="0"/>
              <a:t>依赖注入、控制反转</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37</a:t>
            </a:fld>
            <a:endParaRPr lang="en-GB" altLang="zh-CN" dirty="0"/>
          </a:p>
        </p:txBody>
      </p:sp>
      <p:sp>
        <p:nvSpPr>
          <p:cNvPr id="3" name="矩形 2">
            <a:extLst>
              <a:ext uri="{FF2B5EF4-FFF2-40B4-BE49-F238E27FC236}">
                <a16:creationId xmlns:a16="http://schemas.microsoft.com/office/drawing/2014/main" id="{ECDC4228-CC32-462B-A476-0A212B60B0F7}"/>
              </a:ext>
            </a:extLst>
          </p:cNvPr>
          <p:cNvSpPr/>
          <p:nvPr/>
        </p:nvSpPr>
        <p:spPr>
          <a:xfrm>
            <a:off x="338336" y="1340768"/>
            <a:ext cx="8627865" cy="381803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sz="2800" dirty="0">
                <a:solidFill>
                  <a:srgbClr val="000000"/>
                </a:solidFill>
                <a:latin typeface="Calibri" panose="020F0502020204030204" pitchFamily="34" charset="0"/>
              </a:rPr>
              <a:t>依赖注入和控制反转都符合</a:t>
            </a:r>
            <a:r>
              <a:rPr lang="zh-CN" altLang="en-US" sz="2800" dirty="0">
                <a:solidFill>
                  <a:srgbClr val="FF0000"/>
                </a:solidFill>
                <a:latin typeface="Calibri" panose="020F0502020204030204" pitchFamily="34" charset="0"/>
              </a:rPr>
              <a:t>依赖倒置</a:t>
            </a:r>
            <a:r>
              <a:rPr lang="en-US" altLang="zh-CN" sz="2800" dirty="0">
                <a:solidFill>
                  <a:srgbClr val="000000"/>
                </a:solidFill>
                <a:latin typeface="Calibri" panose="020F0502020204030204" pitchFamily="34" charset="0"/>
              </a:rPr>
              <a:t>(Dependence Inversion Principle,</a:t>
            </a:r>
            <a:r>
              <a:rPr lang="zh-CN" altLang="en-US" sz="2800" dirty="0">
                <a:solidFill>
                  <a:srgbClr val="000000"/>
                </a:solidFill>
                <a:latin typeface="Calibri" panose="020F0502020204030204" pitchFamily="34" charset="0"/>
              </a:rPr>
              <a:t> </a:t>
            </a:r>
            <a:r>
              <a:rPr lang="en-US" altLang="zh-CN" sz="2800" dirty="0">
                <a:solidFill>
                  <a:srgbClr val="000000"/>
                </a:solidFill>
                <a:latin typeface="Calibri" panose="020F0502020204030204" pitchFamily="34" charset="0"/>
              </a:rPr>
              <a:t>DIP)</a:t>
            </a:r>
            <a:r>
              <a:rPr lang="zh-CN" altLang="en-US" sz="2800" dirty="0">
                <a:solidFill>
                  <a:srgbClr val="000000"/>
                </a:solidFill>
                <a:latin typeface="Calibri" panose="020F0502020204030204" pitchFamily="34" charset="0"/>
              </a:rPr>
              <a:t>的设计原则。</a:t>
            </a:r>
            <a:endParaRPr lang="en-US" altLang="zh-CN" sz="28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DIP</a:t>
            </a:r>
            <a:r>
              <a:rPr lang="zh-CN" altLang="en-US" sz="2000" dirty="0">
                <a:solidFill>
                  <a:srgbClr val="000000"/>
                </a:solidFill>
                <a:latin typeface="Calibri" panose="020F0502020204030204" pitchFamily="34" charset="0"/>
              </a:rPr>
              <a:t>设计原则指出，</a:t>
            </a:r>
            <a:r>
              <a:rPr lang="zh-CN" altLang="en-US" sz="2000" u="sng" dirty="0">
                <a:solidFill>
                  <a:schemeClr val="bg1"/>
                </a:solidFill>
                <a:latin typeface="Calibri" panose="020F0502020204030204" pitchFamily="34" charset="0"/>
              </a:rPr>
              <a:t>高层模块不应该依赖底层模块的实现</a:t>
            </a:r>
            <a:r>
              <a:rPr lang="zh-CN" altLang="en-US" sz="2000" dirty="0">
                <a:solidFill>
                  <a:srgbClr val="000000"/>
                </a:solidFill>
                <a:latin typeface="Calibri" panose="020F0502020204030204" pitchFamily="34" charset="0"/>
              </a:rPr>
              <a:t>，而</a:t>
            </a:r>
            <a:r>
              <a:rPr lang="zh-CN" altLang="en-US" sz="2000" u="sng" dirty="0">
                <a:solidFill>
                  <a:schemeClr val="bg1"/>
                </a:solidFill>
                <a:latin typeface="Calibri" panose="020F0502020204030204" pitchFamily="34" charset="0"/>
              </a:rPr>
              <a:t>应该依赖</a:t>
            </a:r>
            <a:r>
              <a:rPr lang="zh-CN" altLang="en-US" sz="2000" dirty="0">
                <a:solidFill>
                  <a:srgbClr val="000000"/>
                </a:solidFill>
                <a:latin typeface="Calibri" panose="020F0502020204030204" pitchFamily="34" charset="0"/>
              </a:rPr>
              <a:t>底层模块的抽象，也就是</a:t>
            </a:r>
            <a:r>
              <a:rPr lang="zh-CN" altLang="en-US" sz="2000" u="sng" dirty="0">
                <a:solidFill>
                  <a:schemeClr val="bg1"/>
                </a:solidFill>
                <a:latin typeface="Calibri" panose="020F0502020204030204" pitchFamily="34" charset="0"/>
              </a:rPr>
              <a:t>接口</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a:lnSpc>
                <a:spcPct val="120000"/>
              </a:lnSpc>
              <a:buClr>
                <a:schemeClr val="accent6"/>
              </a:buClr>
            </a:pPr>
            <a:endParaRPr lang="en-US" altLang="zh-CN"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en-US" sz="2800" dirty="0">
                <a:solidFill>
                  <a:srgbClr val="000000"/>
                </a:solidFill>
                <a:latin typeface="Calibri" panose="020F0502020204030204" pitchFamily="34" charset="0"/>
              </a:rPr>
              <a:t>目前，依赖注入</a:t>
            </a:r>
            <a:r>
              <a:rPr lang="en-US" altLang="zh-CN" sz="2800" dirty="0">
                <a:solidFill>
                  <a:srgbClr val="000000"/>
                </a:solidFill>
                <a:latin typeface="Calibri" panose="020F0502020204030204" pitchFamily="34" charset="0"/>
              </a:rPr>
              <a:t>(DI)</a:t>
            </a:r>
            <a:r>
              <a:rPr lang="zh-CN" altLang="en-US" sz="2800" dirty="0">
                <a:solidFill>
                  <a:srgbClr val="000000"/>
                </a:solidFill>
                <a:latin typeface="Calibri" panose="020F0502020204030204" pitchFamily="34" charset="0"/>
              </a:rPr>
              <a:t>和控制反转</a:t>
            </a:r>
            <a:r>
              <a:rPr lang="en-US" altLang="zh-CN" sz="2800" dirty="0">
                <a:solidFill>
                  <a:srgbClr val="000000"/>
                </a:solidFill>
                <a:latin typeface="Calibri" panose="020F0502020204030204" pitchFamily="34" charset="0"/>
              </a:rPr>
              <a:t>(</a:t>
            </a:r>
            <a:r>
              <a:rPr lang="en-US" altLang="zh-CN" sz="2800" dirty="0" err="1">
                <a:solidFill>
                  <a:srgbClr val="000000"/>
                </a:solidFill>
                <a:latin typeface="Calibri" panose="020F0502020204030204" pitchFamily="34" charset="0"/>
              </a:rPr>
              <a:t>IoC</a:t>
            </a:r>
            <a:r>
              <a:rPr lang="en-US" altLang="zh-CN" sz="2800" dirty="0">
                <a:solidFill>
                  <a:srgbClr val="000000"/>
                </a:solidFill>
                <a:latin typeface="Calibri" panose="020F0502020204030204" pitchFamily="34" charset="0"/>
              </a:rPr>
              <a:t>)</a:t>
            </a:r>
            <a:r>
              <a:rPr lang="zh-CN" altLang="en-US" sz="2800" dirty="0">
                <a:solidFill>
                  <a:srgbClr val="000000"/>
                </a:solidFill>
                <a:latin typeface="Calibri" panose="020F0502020204030204" pitchFamily="34" charset="0"/>
              </a:rPr>
              <a:t>理论已经被成功地应用到实践当中，很多的</a:t>
            </a:r>
            <a:r>
              <a:rPr lang="en-US" altLang="zh-CN" sz="2800" dirty="0" err="1">
                <a:solidFill>
                  <a:srgbClr val="000000"/>
                </a:solidFill>
                <a:latin typeface="Calibri" panose="020F0502020204030204" pitchFamily="34" charset="0"/>
              </a:rPr>
              <a:t>JavaEE</a:t>
            </a:r>
            <a:r>
              <a:rPr lang="zh-CN" altLang="en-US" sz="2800" dirty="0">
                <a:solidFill>
                  <a:srgbClr val="000000"/>
                </a:solidFill>
                <a:latin typeface="Calibri" panose="020F0502020204030204" pitchFamily="34" charset="0"/>
              </a:rPr>
              <a:t>项目均采用了</a:t>
            </a:r>
            <a:r>
              <a:rPr lang="en-US" altLang="zh-CN" sz="2800" dirty="0" err="1">
                <a:solidFill>
                  <a:srgbClr val="000000"/>
                </a:solidFill>
                <a:latin typeface="Calibri" panose="020F0502020204030204" pitchFamily="34" charset="0"/>
              </a:rPr>
              <a:t>IoC</a:t>
            </a:r>
            <a:r>
              <a:rPr lang="zh-CN" altLang="en-US" sz="2800" dirty="0">
                <a:solidFill>
                  <a:srgbClr val="000000"/>
                </a:solidFill>
                <a:latin typeface="Calibri" panose="020F0502020204030204" pitchFamily="34" charset="0"/>
              </a:rPr>
              <a:t>框架产品。</a:t>
            </a:r>
          </a:p>
        </p:txBody>
      </p:sp>
    </p:spTree>
    <p:extLst>
      <p:ext uri="{BB962C8B-B14F-4D97-AF65-F5344CB8AC3E}">
        <p14:creationId xmlns:p14="http://schemas.microsoft.com/office/powerpoint/2010/main" val="1893495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容器简介</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面向切面的编程</a:t>
            </a:r>
            <a:r>
              <a:rPr lang="en-US" altLang="zh-CN" sz="2000" b="1" dirty="0">
                <a:solidFill>
                  <a:srgbClr val="FF0000"/>
                </a:solidFill>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38</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10180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a:xfrm>
            <a:off x="431801" y="78051"/>
            <a:ext cx="8534400" cy="858837"/>
          </a:xfrm>
        </p:spPr>
        <p:txBody>
          <a:bodyPr/>
          <a:lstStyle/>
          <a:p>
            <a:r>
              <a:rPr kumimoji="1" lang="en-US" altLang="zh-CN" dirty="0"/>
              <a:t>AOP</a:t>
            </a:r>
            <a:r>
              <a:rPr kumimoji="1" lang="zh-CN" altLang="en-US" dirty="0"/>
              <a:t>概述</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39</a:t>
            </a:fld>
            <a:endParaRPr lang="en-GB" altLang="zh-CN" dirty="0"/>
          </a:p>
        </p:txBody>
      </p:sp>
      <p:sp>
        <p:nvSpPr>
          <p:cNvPr id="5" name="矩形 4">
            <a:extLst>
              <a:ext uri="{FF2B5EF4-FFF2-40B4-BE49-F238E27FC236}">
                <a16:creationId xmlns:a16="http://schemas.microsoft.com/office/drawing/2014/main" id="{612CE2D1-2473-45A3-A33E-AA3B55570720}"/>
              </a:ext>
            </a:extLst>
          </p:cNvPr>
          <p:cNvSpPr/>
          <p:nvPr/>
        </p:nvSpPr>
        <p:spPr>
          <a:xfrm>
            <a:off x="179512" y="1022492"/>
            <a:ext cx="8964488" cy="5835508"/>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pPr>
            <a:r>
              <a:rPr lang="en-US" altLang="zh-CN" sz="2800" dirty="0">
                <a:solidFill>
                  <a:srgbClr val="FF0000"/>
                </a:solidFill>
                <a:latin typeface="Calibri" panose="020F0502020204030204" pitchFamily="34" charset="0"/>
              </a:rPr>
              <a:t>AOP</a:t>
            </a:r>
            <a:r>
              <a:rPr lang="zh-CN" altLang="en-US" sz="2800" dirty="0">
                <a:solidFill>
                  <a:srgbClr val="000000"/>
                </a:solidFill>
                <a:latin typeface="Calibri" panose="020F0502020204030204" pitchFamily="34" charset="0"/>
              </a:rPr>
              <a:t>（</a:t>
            </a:r>
            <a:r>
              <a:rPr lang="en-US" altLang="zh-CN" sz="2800" dirty="0">
                <a:solidFill>
                  <a:srgbClr val="000000"/>
                </a:solidFill>
                <a:latin typeface="Calibri" panose="020F0502020204030204" pitchFamily="34" charset="0"/>
              </a:rPr>
              <a:t>Aspect Oriented Programming</a:t>
            </a:r>
            <a:r>
              <a:rPr lang="zh-CN" altLang="en-US" sz="2800" dirty="0">
                <a:solidFill>
                  <a:srgbClr val="000000"/>
                </a:solidFill>
                <a:latin typeface="Calibri" panose="020F0502020204030204" pitchFamily="34" charset="0"/>
              </a:rPr>
              <a:t>）即</a:t>
            </a:r>
            <a:r>
              <a:rPr lang="zh-CN" altLang="en-US" sz="2800" dirty="0">
                <a:solidFill>
                  <a:srgbClr val="FF0000"/>
                </a:solidFill>
                <a:latin typeface="Calibri" panose="020F0502020204030204" pitchFamily="34" charset="0"/>
              </a:rPr>
              <a:t>面向切面的编程</a:t>
            </a:r>
            <a:r>
              <a:rPr lang="zh-CN" altLang="en-US" sz="2800" dirty="0">
                <a:solidFill>
                  <a:srgbClr val="000000"/>
                </a:solidFill>
                <a:latin typeface="Calibri" panose="020F0502020204030204" pitchFamily="34" charset="0"/>
              </a:rPr>
              <a:t>，是通过预编译方式和运行期动态代理的方式，实现程序功能的统一维护的一种技术。</a:t>
            </a:r>
            <a:endParaRPr lang="en-US" altLang="zh-CN" sz="2800" dirty="0">
              <a:solidFill>
                <a:srgbClr val="000000"/>
              </a:solidFill>
              <a:latin typeface="Calibri" panose="020F0502020204030204" pitchFamily="34" charset="0"/>
            </a:endParaRPr>
          </a:p>
          <a:p>
            <a:pPr marL="342900" indent="-342900">
              <a:lnSpc>
                <a:spcPct val="150000"/>
              </a:lnSpc>
              <a:buClr>
                <a:schemeClr val="accent6"/>
              </a:buClr>
              <a:buFont typeface="Wingdings" panose="05000000000000000000" pitchFamily="2" charset="2"/>
              <a:buChar char="Ø"/>
            </a:pPr>
            <a:r>
              <a:rPr lang="en-US" altLang="zh-CN" sz="2800" dirty="0">
                <a:solidFill>
                  <a:srgbClr val="000000"/>
                </a:solidFill>
                <a:latin typeface="Calibri" panose="020F0502020204030204" pitchFamily="34" charset="0"/>
              </a:rPr>
              <a:t>AOP</a:t>
            </a:r>
            <a:r>
              <a:rPr lang="zh-CN" altLang="en-US" sz="2800" dirty="0">
                <a:solidFill>
                  <a:srgbClr val="000000"/>
                </a:solidFill>
                <a:latin typeface="Calibri" panose="020F0502020204030204" pitchFamily="34" charset="0"/>
              </a:rPr>
              <a:t>是面向对象程序设计</a:t>
            </a:r>
            <a:r>
              <a:rPr lang="en-US" altLang="zh-CN" sz="2800" u="sng" dirty="0">
                <a:solidFill>
                  <a:schemeClr val="bg1"/>
                </a:solidFill>
                <a:latin typeface="Calibri" panose="020F0502020204030204" pitchFamily="34" charset="0"/>
              </a:rPr>
              <a:t>OOP(Object Oriented Programming)</a:t>
            </a:r>
            <a:r>
              <a:rPr lang="zh-CN" altLang="en-US" sz="2800" u="sng" dirty="0">
                <a:solidFill>
                  <a:schemeClr val="bg1"/>
                </a:solidFill>
                <a:latin typeface="Calibri" panose="020F0502020204030204" pitchFamily="34" charset="0"/>
              </a:rPr>
              <a:t>的延续</a:t>
            </a:r>
            <a:r>
              <a:rPr lang="zh-CN" altLang="en-US" sz="2800" dirty="0">
                <a:solidFill>
                  <a:srgbClr val="000000"/>
                </a:solidFill>
                <a:latin typeface="Calibri" panose="020F0502020204030204" pitchFamily="34" charset="0"/>
              </a:rPr>
              <a:t>，也是</a:t>
            </a:r>
            <a:r>
              <a:rPr lang="en-US" altLang="zh-CN" sz="2800" dirty="0">
                <a:solidFill>
                  <a:srgbClr val="000000"/>
                </a:solidFill>
                <a:latin typeface="Calibri" panose="020F0502020204030204" pitchFamily="34" charset="0"/>
              </a:rPr>
              <a:t>Spring</a:t>
            </a:r>
            <a:r>
              <a:rPr lang="zh-CN" altLang="en-US" sz="2800" dirty="0">
                <a:solidFill>
                  <a:srgbClr val="000000"/>
                </a:solidFill>
                <a:latin typeface="Calibri" panose="020F0502020204030204" pitchFamily="34" charset="0"/>
              </a:rPr>
              <a:t>框架中的一个重要内容。</a:t>
            </a:r>
            <a:endParaRPr lang="en-US" altLang="zh-CN" sz="2800" dirty="0">
              <a:solidFill>
                <a:srgbClr val="000000"/>
              </a:solidFill>
              <a:latin typeface="Calibri" panose="020F0502020204030204" pitchFamily="34" charset="0"/>
            </a:endParaRPr>
          </a:p>
          <a:p>
            <a:pPr marL="342900" indent="-342900">
              <a:lnSpc>
                <a:spcPct val="150000"/>
              </a:lnSpc>
              <a:buClr>
                <a:schemeClr val="accent6"/>
              </a:buClr>
              <a:buFont typeface="Wingdings" panose="05000000000000000000" pitchFamily="2" charset="2"/>
              <a:buChar char="Ø"/>
            </a:pPr>
            <a:r>
              <a:rPr lang="zh-CN" altLang="en-US" sz="2800" dirty="0">
                <a:solidFill>
                  <a:srgbClr val="000000"/>
                </a:solidFill>
                <a:latin typeface="Calibri" panose="020F0502020204030204" pitchFamily="34" charset="0"/>
              </a:rPr>
              <a:t>利用</a:t>
            </a:r>
            <a:r>
              <a:rPr lang="en-US" altLang="zh-CN" sz="2800" dirty="0">
                <a:solidFill>
                  <a:srgbClr val="000000"/>
                </a:solidFill>
                <a:latin typeface="Calibri" panose="020F0502020204030204" pitchFamily="34" charset="0"/>
              </a:rPr>
              <a:t>AOP</a:t>
            </a:r>
            <a:r>
              <a:rPr lang="zh-CN" altLang="en-US" sz="2800" dirty="0">
                <a:solidFill>
                  <a:srgbClr val="000000"/>
                </a:solidFill>
                <a:latin typeface="Calibri" panose="020F0502020204030204" pitchFamily="34" charset="0"/>
              </a:rPr>
              <a:t>可以</a:t>
            </a:r>
            <a:r>
              <a:rPr lang="zh-CN" altLang="en-US" sz="2800" u="sng" dirty="0">
                <a:solidFill>
                  <a:schemeClr val="bg1"/>
                </a:solidFill>
                <a:latin typeface="Calibri" panose="020F0502020204030204" pitchFamily="34" charset="0"/>
              </a:rPr>
              <a:t>对业务逻辑的各个部分进行隔离</a:t>
            </a:r>
            <a:r>
              <a:rPr lang="zh-CN" altLang="en-US" sz="2800" dirty="0">
                <a:solidFill>
                  <a:srgbClr val="000000"/>
                </a:solidFill>
                <a:latin typeface="Calibri" panose="020F0502020204030204" pitchFamily="34" charset="0"/>
              </a:rPr>
              <a:t>，从而使得业务逻辑各部分之间的</a:t>
            </a:r>
            <a:r>
              <a:rPr lang="zh-CN" altLang="en-US" sz="2800" dirty="0">
                <a:solidFill>
                  <a:srgbClr val="FF0000"/>
                </a:solidFill>
                <a:latin typeface="Calibri" panose="020F0502020204030204" pitchFamily="34" charset="0"/>
              </a:rPr>
              <a:t>耦合度降低</a:t>
            </a:r>
            <a:r>
              <a:rPr lang="zh-CN" altLang="en-US" sz="2800" dirty="0">
                <a:solidFill>
                  <a:srgbClr val="000000"/>
                </a:solidFill>
                <a:latin typeface="Calibri" panose="020F0502020204030204" pitchFamily="34" charset="0"/>
              </a:rPr>
              <a:t>，提高程序的可重用性，同时提高了开发的效率。</a:t>
            </a:r>
          </a:p>
        </p:txBody>
      </p:sp>
    </p:spTree>
    <p:extLst>
      <p:ext uri="{BB962C8B-B14F-4D97-AF65-F5344CB8AC3E}">
        <p14:creationId xmlns:p14="http://schemas.microsoft.com/office/powerpoint/2010/main" val="250933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服务器概述</a:t>
            </a:r>
          </a:p>
        </p:txBody>
      </p:sp>
      <p:sp>
        <p:nvSpPr>
          <p:cNvPr id="3" name="内容占位符 2"/>
          <p:cNvSpPr>
            <a:spLocks noGrp="1"/>
          </p:cNvSpPr>
          <p:nvPr>
            <p:ph idx="1"/>
          </p:nvPr>
        </p:nvSpPr>
        <p:spPr>
          <a:xfrm>
            <a:off x="886769" y="1124744"/>
            <a:ext cx="8079432" cy="5112568"/>
          </a:xfrm>
        </p:spPr>
        <p:txBody>
          <a:bodyPr/>
          <a:lstStyle/>
          <a:p>
            <a:pPr>
              <a:defRPr/>
            </a:pPr>
            <a:r>
              <a:rPr kumimoji="1" lang="en-US" altLang="zh-CN" sz="2400" dirty="0">
                <a:solidFill>
                  <a:srgbClr val="FF0000"/>
                </a:solidFill>
                <a:latin typeface="Calibri" panose="020F0502020204030204" pitchFamily="34" charset="0"/>
                <a:ea typeface="宋体" panose="02010600030101010101" pitchFamily="2" charset="-122"/>
              </a:rPr>
              <a:t>Web</a:t>
            </a:r>
            <a:r>
              <a:rPr kumimoji="1" lang="zh-CN" altLang="en-US" sz="2400" dirty="0">
                <a:solidFill>
                  <a:srgbClr val="FF0000"/>
                </a:solidFill>
                <a:latin typeface="Calibri" panose="020F0502020204030204" pitchFamily="34" charset="0"/>
                <a:ea typeface="宋体" panose="02010600030101010101" pitchFamily="2" charset="-122"/>
              </a:rPr>
              <a:t>服务器</a:t>
            </a:r>
            <a:r>
              <a:rPr kumimoji="1" lang="zh-CN" altLang="en-US" sz="2400" dirty="0">
                <a:latin typeface="Calibri" panose="020F0502020204030204" pitchFamily="34" charset="0"/>
                <a:ea typeface="宋体" panose="02010600030101010101" pitchFamily="2" charset="-122"/>
              </a:rPr>
              <a:t>也称为</a:t>
            </a:r>
            <a:r>
              <a:rPr kumimoji="1" lang="en-US" altLang="zh-CN" sz="2400" dirty="0">
                <a:latin typeface="Calibri" panose="020F0502020204030204" pitchFamily="34" charset="0"/>
                <a:ea typeface="宋体" panose="02010600030101010101" pitchFamily="2" charset="-122"/>
              </a:rPr>
              <a:t>WWW</a:t>
            </a:r>
            <a:r>
              <a:rPr kumimoji="1" lang="zh-CN" altLang="en-US" sz="2400" dirty="0">
                <a:latin typeface="Calibri" panose="020F0502020204030204" pitchFamily="34" charset="0"/>
                <a:ea typeface="宋体" panose="02010600030101010101" pitchFamily="2" charset="-122"/>
              </a:rPr>
              <a:t>（</a:t>
            </a:r>
            <a:r>
              <a:rPr kumimoji="1" lang="en-US" altLang="zh-CN" sz="2400" dirty="0">
                <a:latin typeface="Calibri" panose="020F0502020204030204" pitchFamily="34" charset="0"/>
                <a:ea typeface="宋体" panose="02010600030101010101" pitchFamily="2" charset="-122"/>
              </a:rPr>
              <a:t>World Wide Web</a:t>
            </a:r>
            <a:r>
              <a:rPr kumimoji="1" lang="zh-CN" altLang="en-US" sz="2400" dirty="0">
                <a:latin typeface="Calibri" panose="020F0502020204030204" pitchFamily="34" charset="0"/>
                <a:ea typeface="宋体" panose="02010600030101010101" pitchFamily="2" charset="-122"/>
              </a:rPr>
              <a:t>）服务器，是</a:t>
            </a:r>
            <a:r>
              <a:rPr kumimoji="1" lang="zh-CN" altLang="en-US" sz="2400" u="sng" dirty="0">
                <a:solidFill>
                  <a:schemeClr val="bg1"/>
                </a:solidFill>
                <a:latin typeface="Calibri" panose="020F0502020204030204" pitchFamily="34" charset="0"/>
                <a:ea typeface="宋体" panose="02010600030101010101" pitchFamily="2" charset="-122"/>
              </a:rPr>
              <a:t>驻留于因特网上的某种类型的计算机程序</a:t>
            </a:r>
            <a:r>
              <a:rPr kumimoji="1" lang="zh-CN" altLang="en-US" sz="2400" dirty="0">
                <a:latin typeface="Calibri" panose="020F0502020204030204" pitchFamily="34" charset="0"/>
                <a:ea typeface="宋体" panose="02010600030101010101" pitchFamily="2" charset="-122"/>
              </a:rPr>
              <a:t>。它起源于</a:t>
            </a:r>
            <a:r>
              <a:rPr kumimoji="1" lang="en-US" altLang="zh-CN" sz="2400" dirty="0">
                <a:latin typeface="Calibri" panose="020F0502020204030204" pitchFamily="34" charset="0"/>
                <a:ea typeface="宋体" panose="02010600030101010101" pitchFamily="2" charset="-122"/>
              </a:rPr>
              <a:t>1989</a:t>
            </a:r>
            <a:r>
              <a:rPr kumimoji="1" lang="zh-CN" altLang="en-US" sz="2400" dirty="0">
                <a:latin typeface="Calibri" panose="020F0502020204030204" pitchFamily="34" charset="0"/>
                <a:ea typeface="宋体" panose="02010600030101010101" pitchFamily="2" charset="-122"/>
              </a:rPr>
              <a:t>年</a:t>
            </a:r>
            <a:r>
              <a:rPr kumimoji="1" lang="en-US" altLang="zh-CN" sz="2400" dirty="0">
                <a:latin typeface="Calibri" panose="020F0502020204030204" pitchFamily="34" charset="0"/>
                <a:ea typeface="宋体" panose="02010600030101010101" pitchFamily="2" charset="-122"/>
              </a:rPr>
              <a:t>3</a:t>
            </a:r>
            <a:r>
              <a:rPr kumimoji="1" lang="zh-CN" altLang="en-US" sz="2400" dirty="0">
                <a:latin typeface="Calibri" panose="020F0502020204030204" pitchFamily="34" charset="0"/>
                <a:ea typeface="宋体" panose="02010600030101010101" pitchFamily="2" charset="-122"/>
              </a:rPr>
              <a:t>月，是由欧洲量子物理实验室</a:t>
            </a:r>
            <a:r>
              <a:rPr kumimoji="1" lang="en-US" altLang="zh-CN" sz="2400" dirty="0">
                <a:latin typeface="Calibri" panose="020F0502020204030204" pitchFamily="34" charset="0"/>
                <a:ea typeface="宋体" panose="02010600030101010101" pitchFamily="2" charset="-122"/>
              </a:rPr>
              <a:t>CERN</a:t>
            </a:r>
            <a:r>
              <a:rPr kumimoji="1" lang="zh-CN" altLang="en-US" sz="2400" dirty="0">
                <a:latin typeface="Calibri" panose="020F0502020204030204" pitchFamily="34" charset="0"/>
                <a:ea typeface="宋体" panose="02010600030101010101" pitchFamily="2" charset="-122"/>
              </a:rPr>
              <a:t>所发展出来的主从结构分布式超媒体系统。</a:t>
            </a:r>
            <a:endParaRPr kumimoji="1" lang="en-US" altLang="zh-CN" sz="2400" dirty="0">
              <a:latin typeface="Calibri" panose="020F0502020204030204" pitchFamily="34" charset="0"/>
              <a:ea typeface="宋体" panose="02010600030101010101" pitchFamily="2" charset="-122"/>
            </a:endParaRPr>
          </a:p>
          <a:p>
            <a:pPr>
              <a:defRPr/>
            </a:pPr>
            <a:endParaRPr kumimoji="1" lang="en-US" altLang="zh-CN" sz="2400" dirty="0">
              <a:latin typeface="Calibri" panose="020F0502020204030204" pitchFamily="34" charset="0"/>
              <a:ea typeface="宋体" panose="02010600030101010101" pitchFamily="2" charset="-122"/>
            </a:endParaRPr>
          </a:p>
          <a:p>
            <a:pPr>
              <a:defRPr/>
            </a:pPr>
            <a:r>
              <a:rPr kumimoji="1" lang="zh-CN" altLang="en-US" sz="2400" dirty="0">
                <a:latin typeface="Calibri" panose="020F0502020204030204" pitchFamily="34" charset="0"/>
                <a:ea typeface="宋体" panose="02010600030101010101" pitchFamily="2" charset="-122"/>
              </a:rPr>
              <a:t>通过</a:t>
            </a:r>
            <a:r>
              <a:rPr kumimoji="1" lang="en-US" altLang="zh-CN" sz="2400" dirty="0">
                <a:solidFill>
                  <a:srgbClr val="FF0000"/>
                </a:solidFill>
                <a:latin typeface="Calibri" panose="020F0502020204030204" pitchFamily="34" charset="0"/>
                <a:ea typeface="宋体" panose="02010600030101010101" pitchFamily="2" charset="-122"/>
              </a:rPr>
              <a:t>Web</a:t>
            </a:r>
            <a:r>
              <a:rPr kumimoji="1" lang="zh-CN" altLang="en-US" sz="2400" dirty="0">
                <a:solidFill>
                  <a:srgbClr val="FF0000"/>
                </a:solidFill>
                <a:latin typeface="Calibri" panose="020F0502020204030204" pitchFamily="34" charset="0"/>
                <a:ea typeface="宋体" panose="02010600030101010101" pitchFamily="2" charset="-122"/>
              </a:rPr>
              <a:t>服务器</a:t>
            </a:r>
            <a:r>
              <a:rPr kumimoji="1" lang="zh-CN" altLang="en-US" sz="2400" dirty="0">
                <a:latin typeface="Calibri" panose="020F0502020204030204" pitchFamily="34" charset="0"/>
                <a:ea typeface="宋体" panose="02010600030101010101" pitchFamily="2" charset="-122"/>
              </a:rPr>
              <a:t>，用户使用简单的方法就可以</a:t>
            </a:r>
            <a:r>
              <a:rPr kumimoji="1" lang="zh-CN" altLang="en-US" sz="2400" u="sng" dirty="0">
                <a:solidFill>
                  <a:schemeClr val="bg1"/>
                </a:solidFill>
                <a:latin typeface="Calibri" panose="020F0502020204030204" pitchFamily="34" charset="0"/>
                <a:ea typeface="宋体" panose="02010600030101010101" pitchFamily="2" charset="-122"/>
              </a:rPr>
              <a:t>迅速方便地获取丰富的信息资料</a:t>
            </a:r>
            <a:r>
              <a:rPr kumimoji="1" lang="zh-CN" altLang="en-US" sz="2400" dirty="0">
                <a:latin typeface="Calibri" panose="020F0502020204030204" pitchFamily="34" charset="0"/>
                <a:ea typeface="宋体" panose="02010600030101010101" pitchFamily="2" charset="-122"/>
              </a:rPr>
              <a:t>。用户在通过 </a:t>
            </a:r>
            <a:r>
              <a:rPr kumimoji="1" lang="en-US" altLang="zh-CN" sz="2400" dirty="0">
                <a:latin typeface="Calibri" panose="020F0502020204030204" pitchFamily="34" charset="0"/>
                <a:ea typeface="宋体" panose="02010600030101010101" pitchFamily="2" charset="-122"/>
              </a:rPr>
              <a:t>Web</a:t>
            </a:r>
            <a:r>
              <a:rPr kumimoji="1" lang="zh-CN" altLang="en-US" sz="2400" dirty="0">
                <a:latin typeface="Calibri" panose="020F0502020204030204" pitchFamily="34" charset="0"/>
                <a:ea typeface="宋体" panose="02010600030101010101" pitchFamily="2" charset="-122"/>
              </a:rPr>
              <a:t>浏览器访问信息资源的过程中，</a:t>
            </a:r>
            <a:r>
              <a:rPr kumimoji="1" lang="zh-CN" altLang="en-US" sz="2400" u="sng" dirty="0">
                <a:solidFill>
                  <a:schemeClr val="bg1"/>
                </a:solidFill>
                <a:latin typeface="Calibri" panose="020F0502020204030204" pitchFamily="34" charset="0"/>
                <a:ea typeface="宋体" panose="02010600030101010101" pitchFamily="2" charset="-122"/>
              </a:rPr>
              <a:t>无需关心一些技术性的细节</a:t>
            </a:r>
            <a:r>
              <a:rPr kumimoji="1" lang="zh-CN" altLang="en-US" sz="2400" dirty="0">
                <a:latin typeface="Calibri" panose="020F0502020204030204" pitchFamily="34" charset="0"/>
                <a:ea typeface="宋体" panose="02010600030101010101" pitchFamily="2" charset="-122"/>
              </a:rPr>
              <a:t>，且所</a:t>
            </a:r>
            <a:r>
              <a:rPr kumimoji="1" lang="zh-CN" altLang="en-US" sz="2400" u="sng" dirty="0">
                <a:solidFill>
                  <a:schemeClr val="bg1"/>
                </a:solidFill>
                <a:latin typeface="Calibri" panose="020F0502020204030204" pitchFamily="34" charset="0"/>
                <a:ea typeface="宋体" panose="02010600030101010101" pitchFamily="2" charset="-122"/>
              </a:rPr>
              <a:t>访问的界面相对友好</a:t>
            </a:r>
            <a:r>
              <a:rPr kumimoji="1" lang="zh-CN" altLang="en-US" sz="2400" dirty="0">
                <a:latin typeface="Calibri" panose="020F0502020204030204" pitchFamily="34" charset="0"/>
                <a:ea typeface="宋体" panose="02010600030101010101" pitchFamily="2" charset="-122"/>
              </a:rPr>
              <a:t>。</a:t>
            </a:r>
            <a:r>
              <a:rPr kumimoji="1" lang="en-US" altLang="zh-CN" sz="2400" dirty="0">
                <a:latin typeface="Calibri" panose="020F0502020204030204" pitchFamily="34" charset="0"/>
                <a:ea typeface="宋体" panose="02010600030101010101" pitchFamily="2" charset="-122"/>
              </a:rPr>
              <a:t>Web</a:t>
            </a:r>
            <a:r>
              <a:rPr kumimoji="1" lang="zh-CN" altLang="en-US" sz="2400" dirty="0">
                <a:latin typeface="Calibri" panose="020F0502020204030204" pitchFamily="34" charset="0"/>
                <a:ea typeface="宋体" panose="02010600030101010101" pitchFamily="2" charset="-122"/>
              </a:rPr>
              <a:t>服务器在因特网上一经推出就受到了热烈的欢迎，并得到了</a:t>
            </a:r>
            <a:r>
              <a:rPr kumimoji="1" lang="zh-CN" altLang="en-US" sz="2400" dirty="0">
                <a:solidFill>
                  <a:srgbClr val="FF0000"/>
                </a:solidFill>
                <a:latin typeface="Calibri" panose="020F0502020204030204" pitchFamily="34" charset="0"/>
                <a:ea typeface="宋体" panose="02010600030101010101" pitchFamily="2" charset="-122"/>
              </a:rPr>
              <a:t>爆炸性的发展</a:t>
            </a:r>
            <a:r>
              <a:rPr kumimoji="1" lang="zh-CN" altLang="en-US" sz="2400" dirty="0">
                <a:latin typeface="Calibri" panose="020F0502020204030204" pitchFamily="34" charset="0"/>
                <a:ea typeface="宋体" panose="02010600030101010101" pitchFamily="2" charset="-122"/>
              </a:rPr>
              <a:t>。</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4</a:t>
            </a:fld>
            <a:endParaRPr lang="en-GB"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由来</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40</a:t>
            </a:fld>
            <a:endParaRPr lang="en-GB" altLang="zh-CN" dirty="0"/>
          </a:p>
        </p:txBody>
      </p:sp>
      <p:pic>
        <p:nvPicPr>
          <p:cNvPr id="3" name="图片 2">
            <a:extLst>
              <a:ext uri="{FF2B5EF4-FFF2-40B4-BE49-F238E27FC236}">
                <a16:creationId xmlns:a16="http://schemas.microsoft.com/office/drawing/2014/main" id="{750567E3-F8B9-46CB-B8C9-7947EE54AF65}"/>
              </a:ext>
            </a:extLst>
          </p:cNvPr>
          <p:cNvPicPr>
            <a:picLocks noChangeAspect="1"/>
          </p:cNvPicPr>
          <p:nvPr/>
        </p:nvPicPr>
        <p:blipFill>
          <a:blip r:embed="rId2"/>
          <a:stretch>
            <a:fillRect/>
          </a:stretch>
        </p:blipFill>
        <p:spPr>
          <a:xfrm>
            <a:off x="2627784" y="1138892"/>
            <a:ext cx="4569606" cy="2808312"/>
          </a:xfrm>
          <a:prstGeom prst="rect">
            <a:avLst/>
          </a:prstGeom>
        </p:spPr>
      </p:pic>
      <p:sp>
        <p:nvSpPr>
          <p:cNvPr id="10" name="矩形 9">
            <a:extLst>
              <a:ext uri="{FF2B5EF4-FFF2-40B4-BE49-F238E27FC236}">
                <a16:creationId xmlns:a16="http://schemas.microsoft.com/office/drawing/2014/main" id="{BF69E13B-AE94-41EF-A6B9-557F373F9F31}"/>
              </a:ext>
            </a:extLst>
          </p:cNvPr>
          <p:cNvSpPr/>
          <p:nvPr/>
        </p:nvSpPr>
        <p:spPr>
          <a:xfrm>
            <a:off x="846591" y="3947204"/>
            <a:ext cx="7933703" cy="2278701"/>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软件系统由许多不同的组件组成，每一个组件各负责一定功能。有些组件除了实现自身的核心功能之外，还负责额外的职责。</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如图所示，</a:t>
            </a:r>
            <a:r>
              <a:rPr lang="zh-CN" altLang="en-US" sz="2000" u="sng" dirty="0">
                <a:solidFill>
                  <a:schemeClr val="bg1"/>
                </a:solidFill>
                <a:latin typeface="Calibri" panose="020F0502020204030204" pitchFamily="34" charset="0"/>
              </a:rPr>
              <a:t>持久化管理、日志管理、事务管理、调试管理和安全管理</a:t>
            </a:r>
            <a:r>
              <a:rPr lang="zh-CN" altLang="en-US" sz="2000" dirty="0">
                <a:solidFill>
                  <a:srgbClr val="000000"/>
                </a:solidFill>
                <a:latin typeface="Calibri" panose="020F0502020204030204" pitchFamily="34" charset="0"/>
              </a:rPr>
              <a:t>等系统服务经常会融入到其他具有核心业务的组件中去。这些系统服务常被称为“</a:t>
            </a:r>
            <a:r>
              <a:rPr lang="zh-CN" altLang="en-US" sz="2000" dirty="0">
                <a:solidFill>
                  <a:srgbClr val="FF0000"/>
                </a:solidFill>
                <a:latin typeface="Calibri" panose="020F0502020204030204" pitchFamily="34" charset="0"/>
              </a:rPr>
              <a:t>方面</a:t>
            </a:r>
            <a:r>
              <a:rPr lang="zh-CN" altLang="en-US" sz="2000" dirty="0">
                <a:solidFill>
                  <a:srgbClr val="000000"/>
                </a:solidFill>
                <a:latin typeface="Calibri" panose="020F0502020204030204" pitchFamily="34" charset="0"/>
              </a:rPr>
              <a:t>”，因为它们</a:t>
            </a:r>
            <a:r>
              <a:rPr lang="zh-CN" altLang="en-US" sz="2000" u="sng" dirty="0">
                <a:solidFill>
                  <a:schemeClr val="bg1"/>
                </a:solidFill>
                <a:latin typeface="Calibri" panose="020F0502020204030204" pitchFamily="34" charset="0"/>
              </a:rPr>
              <a:t>跨越系统的多个组件</a:t>
            </a:r>
            <a:r>
              <a:rPr lang="zh-CN" altLang="en-US" sz="20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553933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由来</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41</a:t>
            </a:fld>
            <a:endParaRPr lang="en-GB" altLang="zh-CN" dirty="0"/>
          </a:p>
        </p:txBody>
      </p:sp>
      <p:sp>
        <p:nvSpPr>
          <p:cNvPr id="10" name="矩形 9">
            <a:extLst>
              <a:ext uri="{FF2B5EF4-FFF2-40B4-BE49-F238E27FC236}">
                <a16:creationId xmlns:a16="http://schemas.microsoft.com/office/drawing/2014/main" id="{BF69E13B-AE94-41EF-A6B9-557F373F9F31}"/>
              </a:ext>
            </a:extLst>
          </p:cNvPr>
          <p:cNvSpPr/>
          <p:nvPr/>
        </p:nvSpPr>
        <p:spPr>
          <a:xfrm>
            <a:off x="432583" y="3284984"/>
            <a:ext cx="8532836" cy="3017364"/>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提供的解决方法是使这些服务模块化。</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将应用系统分为</a:t>
            </a:r>
            <a:r>
              <a:rPr lang="zh-CN" altLang="en-US" sz="2000" dirty="0">
                <a:solidFill>
                  <a:srgbClr val="FF0000"/>
                </a:solidFill>
                <a:latin typeface="Calibri" panose="020F0502020204030204" pitchFamily="34" charset="0"/>
              </a:rPr>
              <a:t>核心业务逻辑</a:t>
            </a:r>
            <a:r>
              <a:rPr lang="zh-CN" altLang="en-US" sz="2000" dirty="0">
                <a:solidFill>
                  <a:srgbClr val="000000"/>
                </a:solidFill>
                <a:latin typeface="Calibri" panose="020F0502020204030204" pitchFamily="34" charset="0"/>
              </a:rPr>
              <a:t>和</a:t>
            </a:r>
            <a:r>
              <a:rPr lang="zh-CN" altLang="en-US" sz="2000" dirty="0">
                <a:solidFill>
                  <a:srgbClr val="FF0000"/>
                </a:solidFill>
                <a:latin typeface="Calibri" panose="020F0502020204030204" pitchFamily="34" charset="0"/>
              </a:rPr>
              <a:t>横向通用逻辑</a:t>
            </a:r>
            <a:r>
              <a:rPr lang="zh-CN" altLang="en-US" sz="2000" dirty="0">
                <a:solidFill>
                  <a:srgbClr val="000000"/>
                </a:solidFill>
                <a:latin typeface="Calibri" panose="020F0502020204030204" pitchFamily="34" charset="0"/>
              </a:rPr>
              <a:t>两部分。通用逻辑，也就是所谓的“方面”。</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在</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中提供了面向切面编程的丰富支持，允许通过</a:t>
            </a:r>
            <a:r>
              <a:rPr lang="zh-CN" altLang="en-US" sz="2000" u="sng" dirty="0">
                <a:solidFill>
                  <a:schemeClr val="bg1"/>
                </a:solidFill>
                <a:latin typeface="Calibri" panose="020F0502020204030204" pitchFamily="34" charset="0"/>
              </a:rPr>
              <a:t>分离应用的业务逻辑与系统级服务</a:t>
            </a:r>
            <a:r>
              <a:rPr lang="zh-CN" altLang="en-US" sz="2000" dirty="0">
                <a:solidFill>
                  <a:srgbClr val="000000"/>
                </a:solidFill>
                <a:latin typeface="Calibri" panose="020F0502020204030204" pitchFamily="34" charset="0"/>
              </a:rPr>
              <a:t>（例如审计和事务管理）进行内聚性的开发。</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应用对象</a:t>
            </a:r>
            <a:r>
              <a:rPr lang="zh-CN" altLang="en-US" sz="2000" dirty="0">
                <a:solidFill>
                  <a:srgbClr val="FF0000"/>
                </a:solidFill>
                <a:latin typeface="Calibri" panose="020F0502020204030204" pitchFamily="34" charset="0"/>
              </a:rPr>
              <a:t>只需实现业务逻辑</a:t>
            </a:r>
            <a:r>
              <a:rPr lang="zh-CN" altLang="en-US" sz="2000" dirty="0">
                <a:solidFill>
                  <a:srgbClr val="000000"/>
                </a:solidFill>
                <a:latin typeface="Calibri" panose="020F0502020204030204" pitchFamily="34" charset="0"/>
              </a:rPr>
              <a:t>，而无需负责其它的系统级关注点，例如日志或事务支持。</a:t>
            </a:r>
          </a:p>
        </p:txBody>
      </p:sp>
      <p:pic>
        <p:nvPicPr>
          <p:cNvPr id="5" name="图片 4">
            <a:extLst>
              <a:ext uri="{FF2B5EF4-FFF2-40B4-BE49-F238E27FC236}">
                <a16:creationId xmlns:a16="http://schemas.microsoft.com/office/drawing/2014/main" id="{7A56DBB4-C4AC-4362-90E6-463C4C7E473B}"/>
              </a:ext>
            </a:extLst>
          </p:cNvPr>
          <p:cNvPicPr>
            <a:picLocks noChangeAspect="1"/>
          </p:cNvPicPr>
          <p:nvPr/>
        </p:nvPicPr>
        <p:blipFill>
          <a:blip r:embed="rId2"/>
          <a:stretch>
            <a:fillRect/>
          </a:stretch>
        </p:blipFill>
        <p:spPr>
          <a:xfrm>
            <a:off x="4997439" y="1221527"/>
            <a:ext cx="4032844" cy="2478855"/>
          </a:xfrm>
          <a:prstGeom prst="rect">
            <a:avLst/>
          </a:prstGeom>
        </p:spPr>
      </p:pic>
      <p:sp>
        <p:nvSpPr>
          <p:cNvPr id="6" name="矩形 5">
            <a:extLst>
              <a:ext uri="{FF2B5EF4-FFF2-40B4-BE49-F238E27FC236}">
                <a16:creationId xmlns:a16="http://schemas.microsoft.com/office/drawing/2014/main" id="{A209EC7B-1CA1-4BAC-A293-B7F8888980B7}"/>
              </a:ext>
            </a:extLst>
          </p:cNvPr>
          <p:cNvSpPr/>
          <p:nvPr/>
        </p:nvSpPr>
        <p:spPr>
          <a:xfrm>
            <a:off x="539552" y="1268760"/>
            <a:ext cx="4572000" cy="2272995"/>
          </a:xfrm>
          <a:prstGeom prst="rect">
            <a:avLst/>
          </a:prstGeom>
        </p:spPr>
        <p:txBody>
          <a:bodyPr>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FF0000"/>
                </a:solidFill>
              </a:rPr>
              <a:t>如果将这些关注点分散</a:t>
            </a:r>
            <a:r>
              <a:rPr lang="zh-CN" altLang="en-US" sz="2000" dirty="0">
                <a:solidFill>
                  <a:srgbClr val="000000"/>
                </a:solidFill>
              </a:rPr>
              <a:t>到多个组件中去，代码会出现一些问题。比如实现系统关注点功能的</a:t>
            </a:r>
            <a:r>
              <a:rPr lang="zh-CN" altLang="en-US" sz="2000" u="sng" dirty="0">
                <a:solidFill>
                  <a:schemeClr val="bg1"/>
                </a:solidFill>
              </a:rPr>
              <a:t>代码重复</a:t>
            </a:r>
            <a:r>
              <a:rPr lang="zh-CN" altLang="en-US" sz="2000" dirty="0">
                <a:solidFill>
                  <a:srgbClr val="000000"/>
                </a:solidFill>
              </a:rPr>
              <a:t>出现在多个组件中，且组件会因为那些与自身核心业务</a:t>
            </a:r>
            <a:r>
              <a:rPr lang="zh-CN" altLang="en-US" sz="2000" u="sng" dirty="0">
                <a:solidFill>
                  <a:schemeClr val="bg1"/>
                </a:solidFill>
              </a:rPr>
              <a:t>无关的代码而变得混乱</a:t>
            </a:r>
            <a:r>
              <a:rPr lang="zh-CN" altLang="en-US" sz="2000" dirty="0">
                <a:solidFill>
                  <a:srgbClr val="000000"/>
                </a:solidFill>
              </a:rPr>
              <a:t>。</a:t>
            </a:r>
          </a:p>
        </p:txBody>
      </p:sp>
    </p:spTree>
    <p:extLst>
      <p:ext uri="{BB962C8B-B14F-4D97-AF65-F5344CB8AC3E}">
        <p14:creationId xmlns:p14="http://schemas.microsoft.com/office/powerpoint/2010/main" val="4205586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核心概念</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42</a:t>
            </a:fld>
            <a:endParaRPr lang="en-GB" altLang="zh-CN" dirty="0"/>
          </a:p>
        </p:txBody>
      </p:sp>
      <p:sp>
        <p:nvSpPr>
          <p:cNvPr id="10" name="矩形 9">
            <a:extLst>
              <a:ext uri="{FF2B5EF4-FFF2-40B4-BE49-F238E27FC236}">
                <a16:creationId xmlns:a16="http://schemas.microsoft.com/office/drawing/2014/main" id="{BF69E13B-AE94-41EF-A6B9-557F373F9F31}"/>
              </a:ext>
            </a:extLst>
          </p:cNvPr>
          <p:cNvSpPr/>
          <p:nvPr/>
        </p:nvSpPr>
        <p:spPr>
          <a:xfrm>
            <a:off x="432583" y="3284984"/>
            <a:ext cx="8532836" cy="43704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endParaRPr lang="zh-CN" altLang="en-US" sz="2000" dirty="0">
              <a:solidFill>
                <a:srgbClr val="000000"/>
              </a:solidFill>
              <a:latin typeface="Calibri" panose="020F0502020204030204" pitchFamily="34" charset="0"/>
            </a:endParaRPr>
          </a:p>
        </p:txBody>
      </p:sp>
      <p:sp>
        <p:nvSpPr>
          <p:cNvPr id="6" name="矩形 5">
            <a:extLst>
              <a:ext uri="{FF2B5EF4-FFF2-40B4-BE49-F238E27FC236}">
                <a16:creationId xmlns:a16="http://schemas.microsoft.com/office/drawing/2014/main" id="{A209EC7B-1CA1-4BAC-A293-B7F8888980B7}"/>
              </a:ext>
            </a:extLst>
          </p:cNvPr>
          <p:cNvSpPr/>
          <p:nvPr/>
        </p:nvSpPr>
        <p:spPr>
          <a:xfrm>
            <a:off x="755576" y="1196752"/>
            <a:ext cx="8209843" cy="3022366"/>
          </a:xfrm>
          <a:prstGeom prst="rect">
            <a:avLst/>
          </a:prstGeom>
        </p:spPr>
        <p:txBody>
          <a:bodyPr wrap="square">
            <a:spAutoFit/>
          </a:bodyPr>
          <a:lstStyle/>
          <a:p>
            <a:pPr marL="457200" indent="-457200">
              <a:lnSpc>
                <a:spcPct val="120000"/>
              </a:lnSpc>
              <a:buClr>
                <a:schemeClr val="accent6"/>
              </a:buClr>
              <a:buFont typeface="+mj-lt"/>
              <a:buAutoNum type="arabicPeriod"/>
            </a:pPr>
            <a:r>
              <a:rPr lang="zh-CN" altLang="en-US" sz="2000" dirty="0">
                <a:solidFill>
                  <a:srgbClr val="FF0000"/>
                </a:solidFill>
                <a:latin typeface="Calibri" panose="020F0502020204030204" pitchFamily="34" charset="0"/>
              </a:rPr>
              <a:t>连接点（</a:t>
            </a:r>
            <a:r>
              <a:rPr lang="en-US" altLang="zh-CN" sz="2000" dirty="0">
                <a:solidFill>
                  <a:srgbClr val="FF0000"/>
                </a:solidFill>
                <a:latin typeface="Calibri" panose="020F0502020204030204" pitchFamily="34" charset="0"/>
              </a:rPr>
              <a:t>Join Points</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：程序执行过程中某一个方面可以切入的点，如</a:t>
            </a:r>
            <a:r>
              <a:rPr lang="zh-CN" altLang="en-US" sz="2000" u="sng" dirty="0">
                <a:solidFill>
                  <a:schemeClr val="bg1"/>
                </a:solidFill>
                <a:latin typeface="Calibri" panose="020F0502020204030204" pitchFamily="34" charset="0"/>
              </a:rPr>
              <a:t>特定方法的调用或特定的异常被抛出</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457200" indent="-457200">
              <a:lnSpc>
                <a:spcPct val="120000"/>
              </a:lnSpc>
              <a:buClr>
                <a:schemeClr val="accent6"/>
              </a:buClr>
              <a:buFont typeface="+mj-lt"/>
              <a:buAutoNum type="arabicPeriod"/>
            </a:pPr>
            <a:endParaRPr lang="en-US" altLang="zh-CN" sz="2000" dirty="0">
              <a:solidFill>
                <a:srgbClr val="000000"/>
              </a:solidFill>
              <a:latin typeface="Calibri" panose="020F0502020204030204" pitchFamily="34" charset="0"/>
            </a:endParaRPr>
          </a:p>
          <a:p>
            <a:pPr marL="457200" indent="-457200">
              <a:lnSpc>
                <a:spcPct val="120000"/>
              </a:lnSpc>
              <a:buClr>
                <a:schemeClr val="accent6"/>
              </a:buClr>
              <a:buFont typeface="+mj-lt"/>
              <a:buAutoNum type="arabicPeriod"/>
            </a:pPr>
            <a:r>
              <a:rPr lang="zh-CN" altLang="en-US" sz="2000" dirty="0">
                <a:solidFill>
                  <a:srgbClr val="FF0000"/>
                </a:solidFill>
                <a:latin typeface="Calibri" panose="020F0502020204030204" pitchFamily="34" charset="0"/>
              </a:rPr>
              <a:t>通知（</a:t>
            </a:r>
            <a:r>
              <a:rPr lang="en-US" altLang="zh-CN" sz="2000" dirty="0">
                <a:solidFill>
                  <a:srgbClr val="FF0000"/>
                </a:solidFill>
                <a:latin typeface="Calibri" panose="020F0502020204030204" pitchFamily="34" charset="0"/>
              </a:rPr>
              <a:t>Advice</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：在特定的连接点，</a:t>
            </a: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框架执行的动作。各种类型的通知包括</a:t>
            </a:r>
            <a:r>
              <a:rPr lang="zh-CN" altLang="en-US"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Around”</a:t>
            </a:r>
            <a:r>
              <a:rPr lang="zh-CN" altLang="en-US"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Before”</a:t>
            </a:r>
            <a:r>
              <a:rPr lang="zh-CN" altLang="en-US"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Throws”</a:t>
            </a:r>
            <a:r>
              <a:rPr lang="zh-CN" altLang="en-US" sz="2000" u="sng" dirty="0">
                <a:solidFill>
                  <a:schemeClr val="bg1"/>
                </a:solidFill>
                <a:latin typeface="Calibri" panose="020F0502020204030204" pitchFamily="34" charset="0"/>
              </a:rPr>
              <a:t>和“</a:t>
            </a:r>
            <a:r>
              <a:rPr lang="en-US" altLang="zh-CN" sz="2000" u="sng" dirty="0">
                <a:solidFill>
                  <a:schemeClr val="bg1"/>
                </a:solidFill>
                <a:latin typeface="Calibri" panose="020F0502020204030204" pitchFamily="34" charset="0"/>
              </a:rPr>
              <a:t>After returning”</a:t>
            </a:r>
            <a:r>
              <a:rPr lang="zh-CN" altLang="en-US" sz="2000" dirty="0">
                <a:solidFill>
                  <a:srgbClr val="000000"/>
                </a:solidFill>
                <a:latin typeface="Calibri" panose="020F0502020204030204" pitchFamily="34" charset="0"/>
              </a:rPr>
              <a:t>通知。许多</a:t>
            </a: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框架（包括</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）都是</a:t>
            </a:r>
            <a:r>
              <a:rPr lang="zh-CN" altLang="en-US" sz="2000" u="sng" dirty="0">
                <a:solidFill>
                  <a:schemeClr val="bg1"/>
                </a:solidFill>
                <a:latin typeface="Calibri" panose="020F0502020204030204" pitchFamily="34" charset="0"/>
              </a:rPr>
              <a:t>以拦截器做通知模型</a:t>
            </a:r>
            <a:r>
              <a:rPr lang="zh-CN" altLang="en-US" sz="2000" dirty="0">
                <a:solidFill>
                  <a:srgbClr val="000000"/>
                </a:solidFill>
                <a:latin typeface="Calibri" panose="020F0502020204030204" pitchFamily="34" charset="0"/>
              </a:rPr>
              <a:t>，维护一个“围绕”连接点的拦截器链。</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endParaRPr lang="zh-CN" alt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7101162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B0AF9-396A-71DE-72C0-B3205799B2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689FFB3-97FA-B66F-C554-A1ED024BDA29}"/>
              </a:ext>
            </a:extLst>
          </p:cNvPr>
          <p:cNvSpPr>
            <a:spLocks noGrp="1"/>
          </p:cNvSpPr>
          <p:nvPr>
            <p:ph idx="1"/>
          </p:nvPr>
        </p:nvSpPr>
        <p:spPr/>
        <p:txBody>
          <a:bodyPr/>
          <a:lstStyle/>
          <a:p>
            <a:r>
              <a:rPr lang="zh-CN" altLang="en-US" b="0" i="0" dirty="0">
                <a:solidFill>
                  <a:srgbClr val="191B1F"/>
                </a:solidFill>
                <a:effectLst/>
                <a:latin typeface="-apple-system"/>
              </a:rPr>
              <a:t>拦截器</a:t>
            </a:r>
            <a:r>
              <a:rPr lang="en-US" altLang="zh-CN" b="0" i="0" dirty="0">
                <a:solidFill>
                  <a:srgbClr val="191B1F"/>
                </a:solidFill>
                <a:effectLst/>
                <a:latin typeface="-apple-system"/>
              </a:rPr>
              <a:t>Interceptor</a:t>
            </a:r>
            <a:r>
              <a:rPr lang="zh-CN" altLang="en-US" b="0" i="0" dirty="0">
                <a:solidFill>
                  <a:srgbClr val="191B1F"/>
                </a:solidFill>
                <a:effectLst/>
                <a:latin typeface="-apple-system"/>
              </a:rPr>
              <a:t>是</a:t>
            </a:r>
            <a:r>
              <a:rPr lang="en-US" altLang="zh-CN" b="0" i="0" dirty="0">
                <a:solidFill>
                  <a:srgbClr val="191B1F"/>
                </a:solidFill>
                <a:effectLst/>
                <a:latin typeface="-apple-system"/>
              </a:rPr>
              <a:t>Spring</a:t>
            </a:r>
            <a:r>
              <a:rPr lang="zh-CN" altLang="en-US" b="0" i="0" dirty="0">
                <a:solidFill>
                  <a:srgbClr val="191B1F"/>
                </a:solidFill>
                <a:effectLst/>
                <a:latin typeface="-apple-system"/>
              </a:rPr>
              <a:t>框架中提供的，拦截处理器中需要执行预先设定的代码。</a:t>
            </a:r>
            <a:endParaRPr lang="zh-CN" altLang="en-US" dirty="0"/>
          </a:p>
        </p:txBody>
      </p:sp>
      <p:sp>
        <p:nvSpPr>
          <p:cNvPr id="4" name="灯片编号占位符 3">
            <a:extLst>
              <a:ext uri="{FF2B5EF4-FFF2-40B4-BE49-F238E27FC236}">
                <a16:creationId xmlns:a16="http://schemas.microsoft.com/office/drawing/2014/main" id="{939E70B6-4C64-E634-FD44-6BFC0C732B55}"/>
              </a:ext>
            </a:extLst>
          </p:cNvPr>
          <p:cNvSpPr>
            <a:spLocks noGrp="1"/>
          </p:cNvSpPr>
          <p:nvPr>
            <p:ph type="sldNum" sz="quarter" idx="10"/>
          </p:nvPr>
        </p:nvSpPr>
        <p:spPr/>
        <p:txBody>
          <a:bodyPr/>
          <a:lstStyle/>
          <a:p>
            <a:pPr>
              <a:defRPr/>
            </a:pPr>
            <a:fld id="{688DD166-6A51-FB46-8061-6090DD3FD59C}" type="slidenum">
              <a:rPr lang="zh-CN" altLang="en-GB" smtClean="0"/>
              <a:pPr>
                <a:defRPr/>
              </a:pPr>
              <a:t>43</a:t>
            </a:fld>
            <a:endParaRPr lang="en-GB" altLang="zh-CN"/>
          </a:p>
        </p:txBody>
      </p:sp>
      <p:pic>
        <p:nvPicPr>
          <p:cNvPr id="1030" name="Picture 6">
            <a:extLst>
              <a:ext uri="{FF2B5EF4-FFF2-40B4-BE49-F238E27FC236}">
                <a16:creationId xmlns:a16="http://schemas.microsoft.com/office/drawing/2014/main" id="{088A7378-984F-A9B5-5C0F-9BCF9F420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6408712" cy="334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301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A328B-D3B9-80CE-22A0-CC1B54BBD432}"/>
              </a:ext>
            </a:extLst>
          </p:cNvPr>
          <p:cNvSpPr>
            <a:spLocks noGrp="1"/>
          </p:cNvSpPr>
          <p:nvPr>
            <p:ph type="title"/>
          </p:nvPr>
        </p:nvSpPr>
        <p:spPr/>
        <p:txBody>
          <a:bodyPr/>
          <a:lstStyle/>
          <a:p>
            <a:r>
              <a:rPr lang="zh-CN" altLang="en-US" b="1" i="0" dirty="0">
                <a:solidFill>
                  <a:srgbClr val="191B1F"/>
                </a:solidFill>
                <a:effectLst/>
                <a:latin typeface="-apple-system"/>
              </a:rPr>
              <a:t>拦截器的的功能</a:t>
            </a:r>
            <a:endParaRPr lang="zh-CN" altLang="en-US" dirty="0"/>
          </a:p>
        </p:txBody>
      </p:sp>
      <p:sp>
        <p:nvSpPr>
          <p:cNvPr id="3" name="内容占位符 2">
            <a:extLst>
              <a:ext uri="{FF2B5EF4-FFF2-40B4-BE49-F238E27FC236}">
                <a16:creationId xmlns:a16="http://schemas.microsoft.com/office/drawing/2014/main" id="{7E88C1D6-8747-4C76-FE0E-91176337D978}"/>
              </a:ext>
            </a:extLst>
          </p:cNvPr>
          <p:cNvSpPr>
            <a:spLocks noGrp="1"/>
          </p:cNvSpPr>
          <p:nvPr>
            <p:ph idx="1"/>
          </p:nvPr>
        </p:nvSpPr>
        <p:spPr>
          <a:xfrm>
            <a:off x="971600" y="1268760"/>
            <a:ext cx="7994600" cy="4522432"/>
          </a:xfrm>
        </p:spPr>
        <p:txBody>
          <a:bodyPr/>
          <a:lstStyle/>
          <a:p>
            <a:pPr marL="0" indent="0" algn="l">
              <a:lnSpc>
                <a:spcPct val="150000"/>
              </a:lnSpc>
              <a:buNone/>
            </a:pPr>
            <a:r>
              <a:rPr lang="zh-CN" altLang="en-US" b="0" i="0" dirty="0">
                <a:solidFill>
                  <a:srgbClr val="191B1F"/>
                </a:solidFill>
                <a:effectLst/>
                <a:latin typeface="-apple-system"/>
              </a:rPr>
              <a:t>前端发起请求时，根据业务需要执行预先设定的代码。</a:t>
            </a:r>
          </a:p>
          <a:p>
            <a:pPr lvl="1">
              <a:lnSpc>
                <a:spcPct val="150000"/>
              </a:lnSpc>
              <a:buFont typeface="Arial" panose="020B0604020202020204" pitchFamily="34" charset="0"/>
              <a:buChar char="•"/>
            </a:pPr>
            <a:r>
              <a:rPr lang="zh-CN" altLang="en-US" b="0" i="0" dirty="0">
                <a:solidFill>
                  <a:srgbClr val="191B1F"/>
                </a:solidFill>
                <a:effectLst/>
                <a:latin typeface="-apple-system"/>
              </a:rPr>
              <a:t>用户校验：校验用户是否携带</a:t>
            </a:r>
            <a:r>
              <a:rPr lang="en-US" altLang="zh-CN" b="0" i="0" dirty="0">
                <a:solidFill>
                  <a:srgbClr val="191B1F"/>
                </a:solidFill>
                <a:effectLst/>
                <a:latin typeface="-apple-system"/>
              </a:rPr>
              <a:t>JWT</a:t>
            </a:r>
            <a:r>
              <a:rPr lang="zh-CN" altLang="en-US" b="0" i="0" dirty="0">
                <a:solidFill>
                  <a:srgbClr val="191B1F"/>
                </a:solidFill>
                <a:effectLst/>
                <a:latin typeface="-apple-system"/>
              </a:rPr>
              <a:t>令牌，且该令牌是否合法。</a:t>
            </a:r>
          </a:p>
          <a:p>
            <a:pPr lvl="1">
              <a:lnSpc>
                <a:spcPct val="150000"/>
              </a:lnSpc>
              <a:buFont typeface="Arial" panose="020B0604020202020204" pitchFamily="34" charset="0"/>
              <a:buChar char="•"/>
            </a:pPr>
            <a:r>
              <a:rPr lang="zh-CN" altLang="en-US" b="0" i="0" dirty="0">
                <a:solidFill>
                  <a:srgbClr val="191B1F"/>
                </a:solidFill>
                <a:effectLst/>
                <a:latin typeface="-apple-system"/>
              </a:rPr>
              <a:t>权限控制：校验用户是否包含访问权限。</a:t>
            </a:r>
          </a:p>
          <a:p>
            <a:pPr marL="0" indent="0">
              <a:lnSpc>
                <a:spcPct val="150000"/>
              </a:lnSpc>
              <a:buNone/>
            </a:pPr>
            <a:endParaRPr lang="zh-CN" altLang="en-US" dirty="0"/>
          </a:p>
        </p:txBody>
      </p:sp>
      <p:sp>
        <p:nvSpPr>
          <p:cNvPr id="4" name="灯片编号占位符 3">
            <a:extLst>
              <a:ext uri="{FF2B5EF4-FFF2-40B4-BE49-F238E27FC236}">
                <a16:creationId xmlns:a16="http://schemas.microsoft.com/office/drawing/2014/main" id="{C10C0D71-C5C1-3125-265F-43E110AB0EAA}"/>
              </a:ext>
            </a:extLst>
          </p:cNvPr>
          <p:cNvSpPr>
            <a:spLocks noGrp="1"/>
          </p:cNvSpPr>
          <p:nvPr>
            <p:ph type="sldNum" sz="quarter" idx="10"/>
          </p:nvPr>
        </p:nvSpPr>
        <p:spPr/>
        <p:txBody>
          <a:bodyPr/>
          <a:lstStyle/>
          <a:p>
            <a:pPr>
              <a:defRPr/>
            </a:pPr>
            <a:fld id="{688DD166-6A51-FB46-8061-6090DD3FD59C}" type="slidenum">
              <a:rPr lang="zh-CN" altLang="en-GB" smtClean="0"/>
              <a:pPr>
                <a:defRPr/>
              </a:pPr>
              <a:t>44</a:t>
            </a:fld>
            <a:endParaRPr lang="en-GB" altLang="zh-CN"/>
          </a:p>
        </p:txBody>
      </p:sp>
    </p:spTree>
    <p:extLst>
      <p:ext uri="{BB962C8B-B14F-4D97-AF65-F5344CB8AC3E}">
        <p14:creationId xmlns:p14="http://schemas.microsoft.com/office/powerpoint/2010/main" val="42408472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核心概念</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45</a:t>
            </a:fld>
            <a:endParaRPr lang="en-GB" altLang="zh-CN" dirty="0"/>
          </a:p>
        </p:txBody>
      </p:sp>
      <p:sp>
        <p:nvSpPr>
          <p:cNvPr id="10" name="矩形 9">
            <a:extLst>
              <a:ext uri="{FF2B5EF4-FFF2-40B4-BE49-F238E27FC236}">
                <a16:creationId xmlns:a16="http://schemas.microsoft.com/office/drawing/2014/main" id="{BF69E13B-AE94-41EF-A6B9-557F373F9F31}"/>
              </a:ext>
            </a:extLst>
          </p:cNvPr>
          <p:cNvSpPr/>
          <p:nvPr/>
        </p:nvSpPr>
        <p:spPr>
          <a:xfrm>
            <a:off x="432583" y="3284984"/>
            <a:ext cx="8532836" cy="43704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endParaRPr lang="zh-CN" altLang="en-US" sz="2000" dirty="0">
              <a:solidFill>
                <a:srgbClr val="000000"/>
              </a:solidFill>
              <a:latin typeface="Calibri" panose="020F0502020204030204" pitchFamily="34" charset="0"/>
            </a:endParaRPr>
          </a:p>
        </p:txBody>
      </p:sp>
      <p:sp>
        <p:nvSpPr>
          <p:cNvPr id="6" name="矩形 5">
            <a:extLst>
              <a:ext uri="{FF2B5EF4-FFF2-40B4-BE49-F238E27FC236}">
                <a16:creationId xmlns:a16="http://schemas.microsoft.com/office/drawing/2014/main" id="{A209EC7B-1CA1-4BAC-A293-B7F8888980B7}"/>
              </a:ext>
            </a:extLst>
          </p:cNvPr>
          <p:cNvSpPr/>
          <p:nvPr/>
        </p:nvSpPr>
        <p:spPr>
          <a:xfrm>
            <a:off x="539552" y="1124744"/>
            <a:ext cx="8496944" cy="4869025"/>
          </a:xfrm>
          <a:prstGeom prst="rect">
            <a:avLst/>
          </a:prstGeom>
        </p:spPr>
        <p:txBody>
          <a:bodyPr wrap="square">
            <a:spAutoFit/>
          </a:bodyPr>
          <a:lstStyle/>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a:t>
            </a:r>
            <a:r>
              <a:rPr lang="en-US" altLang="zh-CN" sz="2000" dirty="0">
                <a:solidFill>
                  <a:srgbClr val="FF0000"/>
                </a:solidFill>
                <a:latin typeface="Calibri" panose="020F0502020204030204" pitchFamily="34" charset="0"/>
              </a:rPr>
              <a:t>Around</a:t>
            </a:r>
            <a:r>
              <a:rPr lang="zh-CN" altLang="en-US" sz="2000" dirty="0">
                <a:solidFill>
                  <a:srgbClr val="FF0000"/>
                </a:solidFill>
                <a:latin typeface="Calibri" panose="020F0502020204030204" pitchFamily="34" charset="0"/>
              </a:rPr>
              <a:t>”通知</a:t>
            </a:r>
            <a:r>
              <a:rPr lang="zh-CN" altLang="en-US" sz="2000" dirty="0">
                <a:solidFill>
                  <a:srgbClr val="000000"/>
                </a:solidFill>
                <a:latin typeface="Calibri" panose="020F0502020204030204" pitchFamily="34" charset="0"/>
              </a:rPr>
              <a:t>是包围一个连接点（如方法调用）的通知。“</a:t>
            </a:r>
            <a:r>
              <a:rPr lang="en-US" altLang="zh-CN" sz="2000" dirty="0">
                <a:solidFill>
                  <a:srgbClr val="000000"/>
                </a:solidFill>
                <a:latin typeface="Calibri" panose="020F0502020204030204" pitchFamily="34" charset="0"/>
              </a:rPr>
              <a:t>Around</a:t>
            </a:r>
            <a:r>
              <a:rPr lang="zh-CN" altLang="en-US" sz="2000" dirty="0">
                <a:solidFill>
                  <a:srgbClr val="000000"/>
                </a:solidFill>
                <a:latin typeface="Calibri" panose="020F0502020204030204" pitchFamily="34" charset="0"/>
              </a:rPr>
              <a:t>”通知在</a:t>
            </a:r>
            <a:r>
              <a:rPr lang="zh-CN" altLang="en-US" sz="2000" u="sng" dirty="0">
                <a:solidFill>
                  <a:schemeClr val="bg1"/>
                </a:solidFill>
                <a:latin typeface="Calibri" panose="020F0502020204030204" pitchFamily="34" charset="0"/>
              </a:rPr>
              <a:t>方法调用前后完成自定义的行为</a:t>
            </a:r>
            <a:r>
              <a:rPr lang="zh-CN" altLang="en-US" sz="2000" dirty="0">
                <a:solidFill>
                  <a:srgbClr val="000000"/>
                </a:solidFill>
                <a:latin typeface="Calibri" panose="020F0502020204030204" pitchFamily="34" charset="0"/>
              </a:rPr>
              <a:t>，它们负责选择继续执行连接点，或返回自己的返回值，或抛出异常来短路执行（即通过控制条件跳过某些程序片段）。</a:t>
            </a:r>
            <a:endParaRPr lang="en-US" altLang="zh-CN" sz="2000" dirty="0">
              <a:solidFill>
                <a:srgbClr val="000000"/>
              </a:solidFill>
              <a:latin typeface="Calibri" panose="020F0502020204030204" pitchFamily="34" charset="0"/>
            </a:endParaRPr>
          </a:p>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a:t>
            </a:r>
            <a:r>
              <a:rPr lang="en-US" altLang="zh-CN" sz="2000" dirty="0">
                <a:solidFill>
                  <a:srgbClr val="FF0000"/>
                </a:solidFill>
                <a:latin typeface="Calibri" panose="020F0502020204030204" pitchFamily="34" charset="0"/>
              </a:rPr>
              <a:t>Before</a:t>
            </a:r>
            <a:r>
              <a:rPr lang="zh-CN" altLang="en-US" sz="2000" dirty="0">
                <a:solidFill>
                  <a:srgbClr val="FF0000"/>
                </a:solidFill>
                <a:latin typeface="Calibri" panose="020F0502020204030204" pitchFamily="34" charset="0"/>
              </a:rPr>
              <a:t>通知</a:t>
            </a:r>
            <a:r>
              <a:rPr lang="zh-CN" altLang="en-US" sz="2000" dirty="0">
                <a:solidFill>
                  <a:srgbClr val="000000"/>
                </a:solidFill>
                <a:latin typeface="Calibri" panose="020F0502020204030204" pitchFamily="34" charset="0"/>
              </a:rPr>
              <a:t>”是在</a:t>
            </a:r>
            <a:r>
              <a:rPr lang="zh-CN" altLang="en-US" sz="2000" u="sng" dirty="0">
                <a:solidFill>
                  <a:schemeClr val="bg1"/>
                </a:solidFill>
                <a:latin typeface="Calibri" panose="020F0502020204030204" pitchFamily="34" charset="0"/>
              </a:rPr>
              <a:t>一个连接点之前执行的通知</a:t>
            </a:r>
            <a:r>
              <a:rPr lang="zh-CN" altLang="en-US" sz="2000" dirty="0">
                <a:solidFill>
                  <a:srgbClr val="000000"/>
                </a:solidFill>
                <a:latin typeface="Calibri" panose="020F0502020204030204" pitchFamily="34" charset="0"/>
              </a:rPr>
              <a:t>，但它不能阻止连接点前的执行（除非它抛出一个异常）。</a:t>
            </a:r>
            <a:endParaRPr lang="en-US" altLang="zh-CN" sz="2000" dirty="0">
              <a:solidFill>
                <a:srgbClr val="FF0000"/>
              </a:solidFill>
              <a:latin typeface="Calibri" panose="020F0502020204030204" pitchFamily="34" charset="0"/>
            </a:endParaRPr>
          </a:p>
          <a:p>
            <a:pPr marL="914400" lvl="1" indent="-4572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Throws</a:t>
            </a:r>
            <a:r>
              <a:rPr lang="zh-CN" altLang="en-US" sz="2000" dirty="0">
                <a:solidFill>
                  <a:srgbClr val="FF0000"/>
                </a:solidFill>
                <a:latin typeface="Calibri" panose="020F0502020204030204" pitchFamily="34" charset="0"/>
              </a:rPr>
              <a:t>通知”</a:t>
            </a:r>
            <a:r>
              <a:rPr lang="zh-CN" altLang="en-US" sz="2000" dirty="0">
                <a:solidFill>
                  <a:srgbClr val="000000"/>
                </a:solidFill>
                <a:latin typeface="Calibri" panose="020F0502020204030204" pitchFamily="34" charset="0"/>
              </a:rPr>
              <a:t>是在</a:t>
            </a:r>
            <a:r>
              <a:rPr lang="zh-CN" altLang="en-US" sz="2000" u="sng" dirty="0">
                <a:solidFill>
                  <a:schemeClr val="bg1"/>
                </a:solidFill>
                <a:latin typeface="Calibri" panose="020F0502020204030204" pitchFamily="34" charset="0"/>
              </a:rPr>
              <a:t>方法抛出异常时执行的通知</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提供了强制类型的“</a:t>
            </a:r>
            <a:r>
              <a:rPr lang="en-US" altLang="zh-CN" sz="2000" dirty="0">
                <a:solidFill>
                  <a:srgbClr val="000000"/>
                </a:solidFill>
                <a:latin typeface="Calibri" panose="020F0502020204030204" pitchFamily="34" charset="0"/>
              </a:rPr>
              <a:t>Throws</a:t>
            </a:r>
            <a:r>
              <a:rPr lang="zh-CN" altLang="en-US" sz="2000" dirty="0">
                <a:solidFill>
                  <a:srgbClr val="000000"/>
                </a:solidFill>
                <a:latin typeface="Calibri" panose="020F0502020204030204" pitchFamily="34" charset="0"/>
              </a:rPr>
              <a:t>通知”，因此用户可书写代码捕获感兴趣的异常</a:t>
            </a:r>
            <a:r>
              <a:rPr lang="en-US" altLang="zh-CN" sz="2000" dirty="0">
                <a:solidFill>
                  <a:srgbClr val="000000"/>
                </a:solidFill>
                <a:latin typeface="Calibri" panose="020F0502020204030204" pitchFamily="34" charset="0"/>
              </a:rPr>
              <a:t>(</a:t>
            </a:r>
            <a:r>
              <a:rPr lang="zh-CN" altLang="en-US" sz="2000" dirty="0">
                <a:solidFill>
                  <a:srgbClr val="000000"/>
                </a:solidFill>
                <a:latin typeface="Calibri" panose="020F0502020204030204" pitchFamily="34" charset="0"/>
              </a:rPr>
              <a:t>和它的子类</a:t>
            </a:r>
            <a:r>
              <a:rPr lang="en-US" altLang="zh-CN" sz="2000" dirty="0">
                <a:solidFill>
                  <a:srgbClr val="000000"/>
                </a:solidFill>
                <a:latin typeface="Calibri" panose="020F0502020204030204" pitchFamily="34" charset="0"/>
              </a:rPr>
              <a:t>)</a:t>
            </a:r>
            <a:r>
              <a:rPr lang="zh-CN" altLang="en-US" sz="2000" dirty="0">
                <a:solidFill>
                  <a:srgbClr val="000000"/>
                </a:solidFill>
                <a:latin typeface="Calibri" panose="020F0502020204030204" pitchFamily="34" charset="0"/>
              </a:rPr>
              <a:t>，而不需要从</a:t>
            </a:r>
            <a:r>
              <a:rPr lang="en-US" altLang="zh-CN" sz="2000" dirty="0">
                <a:solidFill>
                  <a:srgbClr val="000000"/>
                </a:solidFill>
                <a:latin typeface="Calibri" panose="020F0502020204030204" pitchFamily="34" charset="0"/>
              </a:rPr>
              <a:t>Throwable</a:t>
            </a:r>
            <a:r>
              <a:rPr lang="zh-CN" altLang="en-US" sz="2000" dirty="0">
                <a:solidFill>
                  <a:srgbClr val="000000"/>
                </a:solidFill>
                <a:latin typeface="Calibri" panose="020F0502020204030204" pitchFamily="34" charset="0"/>
              </a:rPr>
              <a:t>或</a:t>
            </a:r>
            <a:r>
              <a:rPr lang="en-US" altLang="zh-CN" sz="2000" dirty="0">
                <a:solidFill>
                  <a:srgbClr val="000000"/>
                </a:solidFill>
                <a:latin typeface="Calibri" panose="020F0502020204030204" pitchFamily="34" charset="0"/>
              </a:rPr>
              <a:t>Exception</a:t>
            </a:r>
            <a:r>
              <a:rPr lang="zh-CN" altLang="en-US" sz="2000" dirty="0">
                <a:solidFill>
                  <a:srgbClr val="000000"/>
                </a:solidFill>
                <a:latin typeface="Calibri" panose="020F0502020204030204" pitchFamily="34" charset="0"/>
              </a:rPr>
              <a:t>强制类型转换。</a:t>
            </a:r>
          </a:p>
          <a:p>
            <a:pPr marL="914400" lvl="1" indent="-4572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After returning</a:t>
            </a:r>
            <a:r>
              <a:rPr lang="zh-CN" altLang="en-US" sz="2000" dirty="0">
                <a:solidFill>
                  <a:srgbClr val="FF0000"/>
                </a:solidFill>
                <a:latin typeface="Calibri" panose="020F0502020204030204" pitchFamily="34" charset="0"/>
              </a:rPr>
              <a:t>通知”</a:t>
            </a:r>
            <a:r>
              <a:rPr lang="zh-CN" altLang="en-US" sz="2000" dirty="0">
                <a:solidFill>
                  <a:srgbClr val="000000"/>
                </a:solidFill>
                <a:latin typeface="Calibri" panose="020F0502020204030204" pitchFamily="34" charset="0"/>
              </a:rPr>
              <a:t>是在</a:t>
            </a:r>
            <a:r>
              <a:rPr lang="zh-CN" altLang="en-US" sz="2000" u="sng" dirty="0">
                <a:solidFill>
                  <a:schemeClr val="bg1"/>
                </a:solidFill>
                <a:latin typeface="Calibri" panose="020F0502020204030204" pitchFamily="34" charset="0"/>
              </a:rPr>
              <a:t>连接点正常完成后执行的通知</a:t>
            </a:r>
            <a:r>
              <a:rPr lang="zh-CN" altLang="en-US" sz="2000" dirty="0">
                <a:solidFill>
                  <a:srgbClr val="000000"/>
                </a:solidFill>
                <a:latin typeface="Calibri" panose="020F0502020204030204" pitchFamily="34" charset="0"/>
              </a:rPr>
              <a:t>。例如一个方法正常返回，没有抛出异常时。</a:t>
            </a: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457200" indent="-457200">
              <a:lnSpc>
                <a:spcPct val="120000"/>
              </a:lnSpc>
              <a:buClr>
                <a:schemeClr val="accent6"/>
              </a:buClr>
              <a:buFont typeface="+mj-lt"/>
              <a:buAutoNum type="arabicPeriod" startAt="3"/>
            </a:pP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812709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ABF808-6B4D-B143-C20F-9A29E252D19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756908D-81AB-A7C4-4F67-48E2BA847CF4}"/>
              </a:ext>
            </a:extLst>
          </p:cNvPr>
          <p:cNvSpPr>
            <a:spLocks noGrp="1"/>
          </p:cNvSpPr>
          <p:nvPr>
            <p:ph idx="1"/>
          </p:nvPr>
        </p:nvSpPr>
        <p:spPr/>
        <p:txBody>
          <a:bodyPr/>
          <a:lstStyle/>
          <a:p>
            <a:pPr marL="514350" indent="-514350">
              <a:buFont typeface="+mj-lt"/>
              <a:buAutoNum type="arabicPeriod" startAt="3"/>
            </a:pPr>
            <a:r>
              <a:rPr lang="zh-CN" altLang="en-US" sz="2800" dirty="0">
                <a:solidFill>
                  <a:srgbClr val="FF0000"/>
                </a:solidFill>
                <a:latin typeface="Calibri" panose="020F0502020204030204" pitchFamily="34" charset="0"/>
              </a:rPr>
              <a:t>切入点（</a:t>
            </a:r>
            <a:r>
              <a:rPr lang="en-US" altLang="zh-CN" sz="2800" dirty="0">
                <a:solidFill>
                  <a:srgbClr val="FF0000"/>
                </a:solidFill>
                <a:latin typeface="Calibri" panose="020F0502020204030204" pitchFamily="34" charset="0"/>
              </a:rPr>
              <a:t>Pointcut</a:t>
            </a:r>
            <a:r>
              <a:rPr lang="zh-CN" altLang="en-US" sz="2800" dirty="0">
                <a:solidFill>
                  <a:srgbClr val="FF0000"/>
                </a:solidFill>
                <a:latin typeface="Calibri" panose="020F0502020204030204" pitchFamily="34" charset="0"/>
              </a:rPr>
              <a:t>）</a:t>
            </a:r>
            <a:r>
              <a:rPr lang="zh-CN" altLang="en-US" sz="2800" dirty="0">
                <a:solidFill>
                  <a:srgbClr val="000000"/>
                </a:solidFill>
                <a:latin typeface="Calibri" panose="020F0502020204030204" pitchFamily="34" charset="0"/>
              </a:rPr>
              <a:t>：指定通知将被引发的一系列连接点的集合。</a:t>
            </a:r>
            <a:r>
              <a:rPr lang="en-US" altLang="zh-CN" sz="2800" dirty="0">
                <a:solidFill>
                  <a:srgbClr val="000000"/>
                </a:solidFill>
                <a:latin typeface="Calibri" panose="020F0502020204030204" pitchFamily="34" charset="0"/>
              </a:rPr>
              <a:t>AOP</a:t>
            </a:r>
            <a:r>
              <a:rPr lang="zh-CN" altLang="en-US" sz="2800" dirty="0">
                <a:solidFill>
                  <a:srgbClr val="000000"/>
                </a:solidFill>
                <a:latin typeface="Calibri" panose="020F0502020204030204" pitchFamily="34" charset="0"/>
              </a:rPr>
              <a:t>框架必须允许开发者指定切入点</a:t>
            </a:r>
            <a:r>
              <a:rPr lang="en-US" altLang="zh-CN" sz="2800" dirty="0">
                <a:solidFill>
                  <a:srgbClr val="000000"/>
                </a:solidFill>
                <a:latin typeface="Calibri" panose="020F0502020204030204" pitchFamily="34" charset="0"/>
              </a:rPr>
              <a:t>.</a:t>
            </a:r>
          </a:p>
          <a:p>
            <a:pPr lvl="1" indent="-342900">
              <a:buFont typeface="Wingdings" panose="05000000000000000000" pitchFamily="2" charset="2"/>
              <a:buChar char="Ø"/>
            </a:pPr>
            <a:r>
              <a:rPr lang="zh-CN" altLang="en-US" dirty="0">
                <a:solidFill>
                  <a:srgbClr val="000000"/>
                </a:solidFill>
                <a:latin typeface="Calibri" panose="020F0502020204030204" pitchFamily="34" charset="0"/>
              </a:rPr>
              <a:t>例如，使用正则表达式来匹配连接点的集合。如果</a:t>
            </a:r>
            <a:r>
              <a:rPr lang="zh-CN" altLang="en-US" u="sng" dirty="0">
                <a:solidFill>
                  <a:schemeClr val="bg1"/>
                </a:solidFill>
                <a:latin typeface="Calibri" panose="020F0502020204030204" pitchFamily="34" charset="0"/>
              </a:rPr>
              <a:t>通知</a:t>
            </a:r>
            <a:r>
              <a:rPr lang="en-US" altLang="zh-CN" u="sng" dirty="0">
                <a:solidFill>
                  <a:schemeClr val="bg1"/>
                </a:solidFill>
                <a:latin typeface="Calibri" panose="020F0502020204030204" pitchFamily="34" charset="0"/>
              </a:rPr>
              <a:t>Advice</a:t>
            </a:r>
            <a:r>
              <a:rPr lang="zh-CN" altLang="en-US" u="sng" dirty="0">
                <a:solidFill>
                  <a:schemeClr val="bg1"/>
                </a:solidFill>
                <a:latin typeface="Calibri" panose="020F0502020204030204" pitchFamily="34" charset="0"/>
              </a:rPr>
              <a:t>是定义了横切时“</a:t>
            </a:r>
            <a:r>
              <a:rPr lang="en-US" altLang="zh-CN" u="sng" dirty="0">
                <a:solidFill>
                  <a:schemeClr val="bg1"/>
                </a:solidFill>
                <a:latin typeface="Calibri" panose="020F0502020204030204" pitchFamily="34" charset="0"/>
              </a:rPr>
              <a:t>What”</a:t>
            </a:r>
            <a:r>
              <a:rPr lang="zh-CN" altLang="en-US" u="sng" dirty="0">
                <a:solidFill>
                  <a:schemeClr val="bg1"/>
                </a:solidFill>
                <a:latin typeface="Calibri" panose="020F0502020204030204" pitchFamily="34" charset="0"/>
              </a:rPr>
              <a:t>和“</a:t>
            </a:r>
            <a:r>
              <a:rPr lang="en-US" altLang="zh-CN" u="sng" dirty="0">
                <a:solidFill>
                  <a:schemeClr val="bg1"/>
                </a:solidFill>
                <a:latin typeface="Calibri" panose="020F0502020204030204" pitchFamily="34" charset="0"/>
              </a:rPr>
              <a:t>When”</a:t>
            </a:r>
            <a:r>
              <a:rPr lang="zh-CN" altLang="en-US" u="sng" dirty="0">
                <a:solidFill>
                  <a:schemeClr val="bg1"/>
                </a:solidFill>
                <a:latin typeface="Calibri" panose="020F0502020204030204" pitchFamily="34" charset="0"/>
              </a:rPr>
              <a:t>，则切入点</a:t>
            </a:r>
            <a:r>
              <a:rPr lang="en-US" altLang="zh-CN" u="sng" dirty="0">
                <a:solidFill>
                  <a:schemeClr val="bg1"/>
                </a:solidFill>
                <a:latin typeface="Calibri" panose="020F0502020204030204" pitchFamily="34" charset="0"/>
              </a:rPr>
              <a:t>Pointcut</a:t>
            </a:r>
            <a:r>
              <a:rPr lang="zh-CN" altLang="en-US" u="sng" dirty="0">
                <a:solidFill>
                  <a:schemeClr val="bg1"/>
                </a:solidFill>
                <a:latin typeface="Calibri" panose="020F0502020204030204" pitchFamily="34" charset="0"/>
              </a:rPr>
              <a:t>则定义了</a:t>
            </a:r>
            <a:r>
              <a:rPr lang="en-US" altLang="zh-CN" u="sng" dirty="0">
                <a:solidFill>
                  <a:schemeClr val="bg1"/>
                </a:solidFill>
                <a:latin typeface="Calibri" panose="020F0502020204030204" pitchFamily="34" charset="0"/>
              </a:rPr>
              <a:t>Where</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endParaRPr lang="zh-CN" altLang="en-US" dirty="0"/>
          </a:p>
        </p:txBody>
      </p:sp>
      <p:sp>
        <p:nvSpPr>
          <p:cNvPr id="4" name="灯片编号占位符 3">
            <a:extLst>
              <a:ext uri="{FF2B5EF4-FFF2-40B4-BE49-F238E27FC236}">
                <a16:creationId xmlns:a16="http://schemas.microsoft.com/office/drawing/2014/main" id="{121BE7FD-60EF-8503-283E-EF69E88C58FB}"/>
              </a:ext>
            </a:extLst>
          </p:cNvPr>
          <p:cNvSpPr>
            <a:spLocks noGrp="1"/>
          </p:cNvSpPr>
          <p:nvPr>
            <p:ph type="sldNum" sz="quarter" idx="10"/>
          </p:nvPr>
        </p:nvSpPr>
        <p:spPr/>
        <p:txBody>
          <a:bodyPr/>
          <a:lstStyle/>
          <a:p>
            <a:pPr>
              <a:defRPr/>
            </a:pPr>
            <a:fld id="{688DD166-6A51-FB46-8061-6090DD3FD59C}" type="slidenum">
              <a:rPr lang="zh-CN" altLang="en-GB" smtClean="0"/>
              <a:pPr>
                <a:defRPr/>
              </a:pPr>
              <a:t>46</a:t>
            </a:fld>
            <a:endParaRPr lang="en-GB" altLang="zh-CN"/>
          </a:p>
        </p:txBody>
      </p:sp>
      <p:pic>
        <p:nvPicPr>
          <p:cNvPr id="6" name="图片 5">
            <a:extLst>
              <a:ext uri="{FF2B5EF4-FFF2-40B4-BE49-F238E27FC236}">
                <a16:creationId xmlns:a16="http://schemas.microsoft.com/office/drawing/2014/main" id="{AA026BC0-A00C-1AC3-CC0C-3EAB3E2F6BAF}"/>
              </a:ext>
            </a:extLst>
          </p:cNvPr>
          <p:cNvPicPr>
            <a:picLocks noChangeAspect="1"/>
          </p:cNvPicPr>
          <p:nvPr/>
        </p:nvPicPr>
        <p:blipFill>
          <a:blip r:embed="rId2"/>
          <a:stretch>
            <a:fillRect/>
          </a:stretch>
        </p:blipFill>
        <p:spPr>
          <a:xfrm>
            <a:off x="1907704" y="4365104"/>
            <a:ext cx="5976664" cy="2003213"/>
          </a:xfrm>
          <a:prstGeom prst="rect">
            <a:avLst/>
          </a:prstGeom>
        </p:spPr>
      </p:pic>
    </p:spTree>
    <p:extLst>
      <p:ext uri="{BB962C8B-B14F-4D97-AF65-F5344CB8AC3E}">
        <p14:creationId xmlns:p14="http://schemas.microsoft.com/office/powerpoint/2010/main" val="38995105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核心概念</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47</a:t>
            </a:fld>
            <a:endParaRPr lang="en-GB" altLang="zh-CN" dirty="0"/>
          </a:p>
        </p:txBody>
      </p:sp>
      <p:sp>
        <p:nvSpPr>
          <p:cNvPr id="10" name="矩形 9">
            <a:extLst>
              <a:ext uri="{FF2B5EF4-FFF2-40B4-BE49-F238E27FC236}">
                <a16:creationId xmlns:a16="http://schemas.microsoft.com/office/drawing/2014/main" id="{BF69E13B-AE94-41EF-A6B9-557F373F9F31}"/>
              </a:ext>
            </a:extLst>
          </p:cNvPr>
          <p:cNvSpPr/>
          <p:nvPr/>
        </p:nvSpPr>
        <p:spPr>
          <a:xfrm>
            <a:off x="432583" y="3284984"/>
            <a:ext cx="8532836" cy="43704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endParaRPr lang="zh-CN" altLang="en-US" sz="2000" dirty="0">
              <a:solidFill>
                <a:srgbClr val="000000"/>
              </a:solidFill>
              <a:latin typeface="Calibri" panose="020F0502020204030204" pitchFamily="34" charset="0"/>
            </a:endParaRPr>
          </a:p>
        </p:txBody>
      </p:sp>
      <p:pic>
        <p:nvPicPr>
          <p:cNvPr id="3" name="图片 2">
            <a:extLst>
              <a:ext uri="{FF2B5EF4-FFF2-40B4-BE49-F238E27FC236}">
                <a16:creationId xmlns:a16="http://schemas.microsoft.com/office/drawing/2014/main" id="{7DD82AFE-A148-420F-8C5F-7B63A585C11C}"/>
              </a:ext>
            </a:extLst>
          </p:cNvPr>
          <p:cNvPicPr>
            <a:picLocks noChangeAspect="1"/>
          </p:cNvPicPr>
          <p:nvPr/>
        </p:nvPicPr>
        <p:blipFill>
          <a:blip r:embed="rId2"/>
          <a:stretch>
            <a:fillRect/>
          </a:stretch>
        </p:blipFill>
        <p:spPr>
          <a:xfrm>
            <a:off x="1619672" y="1124744"/>
            <a:ext cx="5991110" cy="3270530"/>
          </a:xfrm>
          <a:prstGeom prst="rect">
            <a:avLst/>
          </a:prstGeom>
        </p:spPr>
      </p:pic>
      <p:sp>
        <p:nvSpPr>
          <p:cNvPr id="5" name="文本框 4">
            <a:extLst>
              <a:ext uri="{FF2B5EF4-FFF2-40B4-BE49-F238E27FC236}">
                <a16:creationId xmlns:a16="http://schemas.microsoft.com/office/drawing/2014/main" id="{4695BADF-2A83-4A03-A74F-06935E5CEEF3}"/>
              </a:ext>
            </a:extLst>
          </p:cNvPr>
          <p:cNvSpPr txBox="1"/>
          <p:nvPr/>
        </p:nvSpPr>
        <p:spPr>
          <a:xfrm>
            <a:off x="1952095" y="4479048"/>
            <a:ext cx="5493812" cy="369332"/>
          </a:xfrm>
          <a:prstGeom prst="rect">
            <a:avLst/>
          </a:prstGeom>
          <a:noFill/>
        </p:spPr>
        <p:txBody>
          <a:bodyPr wrap="none" rtlCol="0">
            <a:spAutoFit/>
          </a:bodyPr>
          <a:lstStyle/>
          <a:p>
            <a:r>
              <a:rPr lang="zh-CN" altLang="en-US" sz="18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方面功能在一个或多个连接点处编织到程序的执行中</a:t>
            </a:r>
          </a:p>
        </p:txBody>
      </p:sp>
      <p:sp>
        <p:nvSpPr>
          <p:cNvPr id="7" name="矩形 6">
            <a:extLst>
              <a:ext uri="{FF2B5EF4-FFF2-40B4-BE49-F238E27FC236}">
                <a16:creationId xmlns:a16="http://schemas.microsoft.com/office/drawing/2014/main" id="{2E01719D-0A9F-4316-8B56-3A443E0D65C8}"/>
              </a:ext>
            </a:extLst>
          </p:cNvPr>
          <p:cNvSpPr/>
          <p:nvPr/>
        </p:nvSpPr>
        <p:spPr>
          <a:xfrm>
            <a:off x="887551" y="4899418"/>
            <a:ext cx="7884368" cy="1170705"/>
          </a:xfrm>
          <a:prstGeom prst="rect">
            <a:avLst/>
          </a:prstGeom>
        </p:spPr>
        <p:txBody>
          <a:bodyPr wrap="square">
            <a:spAutoFit/>
          </a:bodyPr>
          <a:lstStyle/>
          <a:p>
            <a:pPr marL="457200" indent="-457200">
              <a:lnSpc>
                <a:spcPct val="120000"/>
              </a:lnSpc>
              <a:buClr>
                <a:schemeClr val="accent6"/>
              </a:buClr>
              <a:buFont typeface="+mj-lt"/>
              <a:buAutoNum type="arabicPeriod" startAt="4"/>
            </a:pPr>
            <a:r>
              <a:rPr lang="zh-CN" altLang="en-US" sz="2000" dirty="0">
                <a:solidFill>
                  <a:srgbClr val="FF0000"/>
                </a:solidFill>
                <a:latin typeface="Calibri" panose="020F0502020204030204" pitchFamily="34" charset="0"/>
              </a:rPr>
              <a:t>方面（</a:t>
            </a:r>
            <a:r>
              <a:rPr lang="en-US" altLang="zh-CN" sz="2000" dirty="0">
                <a:solidFill>
                  <a:srgbClr val="FF0000"/>
                </a:solidFill>
                <a:latin typeface="Calibri" panose="020F0502020204030204" pitchFamily="34" charset="0"/>
              </a:rPr>
              <a:t>Aspect</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a:t>
            </a:r>
            <a:r>
              <a:rPr lang="zh-CN" altLang="en-US" sz="2000" u="sng" dirty="0">
                <a:solidFill>
                  <a:schemeClr val="bg1"/>
                </a:solidFill>
                <a:latin typeface="Calibri" panose="020F0502020204030204" pitchFamily="34" charset="0"/>
              </a:rPr>
              <a:t>通知和切入点合在一起称为方面</a:t>
            </a:r>
            <a:r>
              <a:rPr lang="zh-CN" altLang="en-US" sz="2000" dirty="0">
                <a:solidFill>
                  <a:srgbClr val="000000"/>
                </a:solidFill>
                <a:latin typeface="Calibri" panose="020F0502020204030204" pitchFamily="34" charset="0"/>
              </a:rPr>
              <a:t>，是一个关注点的模块化，这个关注点实现可能横切多个对象。比如，事务管理、安全管理等都是横切关注点。</a:t>
            </a:r>
          </a:p>
        </p:txBody>
      </p:sp>
    </p:spTree>
    <p:extLst>
      <p:ext uri="{BB962C8B-B14F-4D97-AF65-F5344CB8AC3E}">
        <p14:creationId xmlns:p14="http://schemas.microsoft.com/office/powerpoint/2010/main" val="42125033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AOP</a:t>
            </a:r>
            <a:r>
              <a:rPr kumimoji="1" lang="zh-CN" altLang="en-US" dirty="0"/>
              <a:t>核心概念</a:t>
            </a:r>
            <a:endParaRPr kumimoji="1" lang="en-US" altLang="zh-CN" dirty="0"/>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48</a:t>
            </a:fld>
            <a:endParaRPr lang="en-GB" altLang="zh-CN" dirty="0"/>
          </a:p>
        </p:txBody>
      </p:sp>
      <p:sp>
        <p:nvSpPr>
          <p:cNvPr id="10" name="矩形 9">
            <a:extLst>
              <a:ext uri="{FF2B5EF4-FFF2-40B4-BE49-F238E27FC236}">
                <a16:creationId xmlns:a16="http://schemas.microsoft.com/office/drawing/2014/main" id="{BF69E13B-AE94-41EF-A6B9-557F373F9F31}"/>
              </a:ext>
            </a:extLst>
          </p:cNvPr>
          <p:cNvSpPr/>
          <p:nvPr/>
        </p:nvSpPr>
        <p:spPr>
          <a:xfrm>
            <a:off x="432583" y="3284984"/>
            <a:ext cx="8532836" cy="43704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endParaRPr lang="zh-CN" altLang="en-US" sz="2000" dirty="0">
              <a:solidFill>
                <a:srgbClr val="000000"/>
              </a:solidFill>
              <a:latin typeface="Calibri" panose="020F0502020204030204" pitchFamily="34" charset="0"/>
            </a:endParaRPr>
          </a:p>
        </p:txBody>
      </p:sp>
      <p:sp>
        <p:nvSpPr>
          <p:cNvPr id="3" name="文本框 2">
            <a:extLst>
              <a:ext uri="{FF2B5EF4-FFF2-40B4-BE49-F238E27FC236}">
                <a16:creationId xmlns:a16="http://schemas.microsoft.com/office/drawing/2014/main" id="{E362A08F-172B-4A7F-B5D9-6AB99A7B869E}"/>
              </a:ext>
            </a:extLst>
          </p:cNvPr>
          <p:cNvSpPr txBox="1"/>
          <p:nvPr/>
        </p:nvSpPr>
        <p:spPr>
          <a:xfrm>
            <a:off x="683568" y="1137214"/>
            <a:ext cx="8281851" cy="6254020"/>
          </a:xfrm>
          <a:prstGeom prst="rect">
            <a:avLst/>
          </a:prstGeom>
          <a:noFill/>
        </p:spPr>
        <p:txBody>
          <a:bodyPr wrap="square" rtlCol="0">
            <a:spAutoFit/>
          </a:bodyPr>
          <a:lstStyle/>
          <a:p>
            <a:pPr marL="457200" indent="-457200">
              <a:lnSpc>
                <a:spcPct val="110000"/>
              </a:lnSpc>
              <a:buClr>
                <a:schemeClr val="accent6"/>
              </a:buClr>
              <a:buFont typeface="+mj-lt"/>
              <a:buAutoNum type="arabicPeriod" startAt="5"/>
            </a:pP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引入（</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Introduction</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：引入允许程序添加新的方法或字段到被通知的类。</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允许引入新的接口到任何被通知的对象</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。例如，你可为一个类引入</a:t>
            </a:r>
            <a:r>
              <a:rPr lang="en-US" altLang="zh-CN" sz="2000" dirty="0" err="1">
                <a:solidFill>
                  <a:srgbClr val="000000"/>
                </a:solidFill>
                <a:latin typeface="Calibri" panose="020F0502020204030204" pitchFamily="34" charset="0"/>
                <a:ea typeface="宋体" panose="02010600030101010101" pitchFamily="2" charset="-122"/>
                <a:cs typeface="Times New Roman" panose="02020603050405020304" pitchFamily="18" charset="0"/>
              </a:rPr>
              <a:t>IsModified</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接口和保存其状态数据的对象来记录对象被修改的状态，而不必更改原有类的代码。</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目标对象（</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Target Object</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：包含连接点的对象，也被称作</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被通知或被代理对象</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AOP</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代理（</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AOP Proxy</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AOP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框架创建的对象，包含通知。在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中，</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AOP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代理可以是</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JDK</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动态代理或</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CGLIB</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代理</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10000"/>
              </a:lnSpc>
              <a:buClr>
                <a:schemeClr val="accent6"/>
              </a:buClr>
              <a:buFont typeface="+mj-lt"/>
              <a:buAutoNum type="arabicPeriod" startAt="5"/>
            </a:pP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编织（</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Weaving</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把方面应用到目标对象，从而创建一个新的代理对象的过程。</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编织可以在编译时完成（例如使用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AspectJ</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编译器），也可以在运行时完成。</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和其他纯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AOP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框架一样，在运行时完成织入。</a:t>
            </a:r>
          </a:p>
          <a:p>
            <a:pPr marL="457200" indent="-457200">
              <a:lnSpc>
                <a:spcPct val="120000"/>
              </a:lnSpc>
              <a:buClr>
                <a:schemeClr val="accent6"/>
              </a:buClr>
              <a:buFont typeface="+mj-lt"/>
              <a:buAutoNum type="arabicPeriod" startAt="5"/>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5"/>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algn="l">
              <a:lnSpc>
                <a:spcPct val="120000"/>
              </a:lnSpc>
            </a:pPr>
            <a:endPar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45841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49</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Java EE</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Java EE</a:t>
            </a:r>
            <a:r>
              <a:rPr lang="zh-CN" altLang="en-US" sz="2000" b="1" dirty="0">
                <a:solidFill>
                  <a:srgbClr val="FF0000"/>
                </a:solidFill>
                <a:latin typeface="Calibri" panose="020F0502020204030204" pitchFamily="34" charset="0"/>
                <a:ea typeface="宋体" charset="0"/>
              </a:rPr>
              <a:t>概述</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93447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服务器技术概述</a:t>
            </a:r>
          </a:p>
        </p:txBody>
      </p:sp>
      <p:sp>
        <p:nvSpPr>
          <p:cNvPr id="3" name="内容占位符 2"/>
          <p:cNvSpPr>
            <a:spLocks noGrp="1"/>
          </p:cNvSpPr>
          <p:nvPr>
            <p:ph idx="1"/>
          </p:nvPr>
        </p:nvSpPr>
        <p:spPr>
          <a:xfrm>
            <a:off x="467544" y="1124744"/>
            <a:ext cx="8534400" cy="5976664"/>
          </a:xfrm>
        </p:spPr>
        <p:txBody>
          <a:bodyPr/>
          <a:lstStyle/>
          <a:p>
            <a:pPr>
              <a:defRPr/>
            </a:pPr>
            <a:r>
              <a:rPr lang="en-US" altLang="zh-CN" sz="2400" dirty="0">
                <a:solidFill>
                  <a:srgbClr val="FF0000"/>
                </a:solidFill>
                <a:latin typeface="Calibri" panose="020F0502020204030204" pitchFamily="34" charset="0"/>
                <a:ea typeface="宋体" panose="02010600030101010101" pitchFamily="2" charset="-122"/>
              </a:rPr>
              <a:t>HTML</a:t>
            </a:r>
            <a:r>
              <a:rPr lang="zh-CN" altLang="en-US" sz="2400" dirty="0">
                <a:solidFill>
                  <a:srgbClr val="FF0000"/>
                </a:solidFill>
                <a:latin typeface="Calibri" panose="020F0502020204030204" pitchFamily="34" charset="0"/>
                <a:ea typeface="宋体" panose="02010600030101010101" pitchFamily="2" charset="-122"/>
              </a:rPr>
              <a:t>、</a:t>
            </a:r>
            <a:r>
              <a:rPr lang="en-US" altLang="zh-CN" sz="2400" dirty="0">
                <a:solidFill>
                  <a:srgbClr val="FF0000"/>
                </a:solidFill>
                <a:latin typeface="Calibri" panose="020F0502020204030204" pitchFamily="34" charset="0"/>
                <a:ea typeface="宋体" panose="02010600030101010101" pitchFamily="2" charset="-122"/>
              </a:rPr>
              <a:t>URL</a:t>
            </a:r>
            <a:r>
              <a:rPr lang="zh-CN" altLang="en-US" sz="2400" dirty="0">
                <a:solidFill>
                  <a:srgbClr val="FF0000"/>
                </a:solidFill>
                <a:latin typeface="Calibri" panose="020F0502020204030204" pitchFamily="34" charset="0"/>
                <a:ea typeface="宋体" panose="02010600030101010101" pitchFamily="2" charset="-122"/>
              </a:rPr>
              <a:t>和</a:t>
            </a:r>
            <a:r>
              <a:rPr lang="en-US" altLang="zh-CN" sz="2400" dirty="0">
                <a:solidFill>
                  <a:srgbClr val="FF0000"/>
                </a:solidFill>
                <a:latin typeface="Calibri" panose="020F0502020204030204" pitchFamily="34" charset="0"/>
                <a:ea typeface="宋体" panose="02010600030101010101" pitchFamily="2" charset="-122"/>
              </a:rPr>
              <a:t>HTTP</a:t>
            </a:r>
            <a:r>
              <a:rPr lang="zh-CN" altLang="en-US" sz="2400" dirty="0">
                <a:latin typeface="Calibri" panose="020F0502020204030204" pitchFamily="34" charset="0"/>
                <a:ea typeface="宋体" panose="02010600030101010101" pitchFamily="2" charset="-122"/>
              </a:rPr>
              <a:t>三个规范构成了</a:t>
            </a:r>
            <a:r>
              <a:rPr lang="en-US" altLang="zh-CN" sz="2400" dirty="0">
                <a:latin typeface="Calibri" panose="020F0502020204030204" pitchFamily="34" charset="0"/>
                <a:ea typeface="宋体" panose="02010600030101010101" pitchFamily="2" charset="-122"/>
              </a:rPr>
              <a:t>Web</a:t>
            </a:r>
            <a:r>
              <a:rPr lang="zh-CN" altLang="en-US" sz="2400" dirty="0">
                <a:latin typeface="Calibri" panose="020F0502020204030204" pitchFamily="34" charset="0"/>
                <a:ea typeface="宋体" panose="02010600030101010101" pitchFamily="2" charset="-122"/>
              </a:rPr>
              <a:t>的核心体系结构，是支撑着</a:t>
            </a:r>
            <a:r>
              <a:rPr lang="en-US" altLang="zh-CN" sz="2400" dirty="0">
                <a:latin typeface="Calibri" panose="020F0502020204030204" pitchFamily="34" charset="0"/>
                <a:ea typeface="宋体" panose="02010600030101010101" pitchFamily="2" charset="-122"/>
              </a:rPr>
              <a:t>Web</a:t>
            </a:r>
            <a:r>
              <a:rPr lang="zh-CN" altLang="en-US" sz="2400" dirty="0">
                <a:latin typeface="Calibri" panose="020F0502020204030204" pitchFamily="34" charset="0"/>
                <a:ea typeface="宋体" panose="02010600030101010101" pitchFamily="2" charset="-122"/>
              </a:rPr>
              <a:t>运行的</a:t>
            </a:r>
            <a:r>
              <a:rPr lang="zh-CN" altLang="en-US" sz="2400" dirty="0">
                <a:solidFill>
                  <a:srgbClr val="FF0000"/>
                </a:solidFill>
                <a:latin typeface="Calibri" panose="020F0502020204030204" pitchFamily="34" charset="0"/>
                <a:ea typeface="宋体" panose="02010600030101010101" pitchFamily="2" charset="-122"/>
              </a:rPr>
              <a:t>基石</a:t>
            </a:r>
            <a:r>
              <a:rPr lang="zh-CN" altLang="en-US" sz="2400" dirty="0">
                <a:latin typeface="Calibri" panose="020F0502020204030204" pitchFamily="34" charset="0"/>
                <a:ea typeface="宋体" panose="02010600030101010101" pitchFamily="2" charset="-122"/>
              </a:rPr>
              <a:t>。</a:t>
            </a:r>
            <a:endParaRPr lang="en-US" altLang="zh-CN" sz="2400" dirty="0">
              <a:latin typeface="Calibri" panose="020F0502020204030204" pitchFamily="34" charset="0"/>
              <a:ea typeface="宋体" panose="02010600030101010101" pitchFamily="2" charset="-122"/>
            </a:endParaRPr>
          </a:p>
          <a:p>
            <a:pPr lvl="1">
              <a:buFont typeface="Arial" panose="020B0604020202020204" pitchFamily="34" charset="0"/>
              <a:buChar char="•"/>
              <a:defRPr/>
            </a:pPr>
            <a:r>
              <a:rPr kumimoji="1" lang="zh-CN" altLang="en-US" sz="2000" dirty="0">
                <a:latin typeface="Calibri" panose="020F0502020204030204" pitchFamily="34" charset="0"/>
                <a:ea typeface="宋体" panose="02010600030101010101" pitchFamily="2" charset="-122"/>
              </a:rPr>
              <a:t>超文本标记语言</a:t>
            </a:r>
            <a:r>
              <a:rPr kumimoji="1" lang="en-US" altLang="zh-CN" sz="2000" dirty="0">
                <a:latin typeface="Calibri" panose="020F0502020204030204" pitchFamily="34" charset="0"/>
                <a:ea typeface="宋体" panose="02010600030101010101" pitchFamily="2" charset="-122"/>
              </a:rPr>
              <a:t>(Hyper Text Markup Language, HTML)</a:t>
            </a:r>
            <a:r>
              <a:rPr kumimoji="1" lang="zh-CN" altLang="en-US" sz="2000" u="sng" dirty="0">
                <a:solidFill>
                  <a:schemeClr val="bg1"/>
                </a:solidFill>
                <a:latin typeface="Calibri" panose="020F0502020204030204" pitchFamily="34" charset="0"/>
                <a:ea typeface="宋体" panose="02010600030101010101" pitchFamily="2" charset="-122"/>
              </a:rPr>
              <a:t>描述信息资源</a:t>
            </a:r>
            <a:endParaRPr kumimoji="1" lang="en-US" altLang="zh-CN" sz="2000" u="sng" dirty="0">
              <a:solidFill>
                <a:schemeClr val="bg1"/>
              </a:solidFill>
              <a:latin typeface="Calibri" panose="020F0502020204030204" pitchFamily="34" charset="0"/>
              <a:ea typeface="宋体" panose="02010600030101010101" pitchFamily="2" charset="-122"/>
            </a:endParaRPr>
          </a:p>
          <a:p>
            <a:pPr lvl="1">
              <a:buFont typeface="Arial" panose="020B0604020202020204" pitchFamily="34" charset="0"/>
              <a:buChar char="•"/>
              <a:defRPr/>
            </a:pPr>
            <a:r>
              <a:rPr kumimoji="1" lang="zh-CN" altLang="en-US" sz="2000" dirty="0">
                <a:latin typeface="Calibri" panose="020F0502020204030204" pitchFamily="34" charset="0"/>
                <a:ea typeface="宋体" panose="02010600030101010101" pitchFamily="2" charset="-122"/>
              </a:rPr>
              <a:t>统一资源标识符</a:t>
            </a:r>
            <a:r>
              <a:rPr kumimoji="1" lang="en-US" altLang="zh-CN" sz="2000" dirty="0">
                <a:latin typeface="Calibri" panose="020F0502020204030204" pitchFamily="34" charset="0"/>
                <a:ea typeface="宋体" panose="02010600030101010101" pitchFamily="2" charset="-122"/>
              </a:rPr>
              <a:t>(Uniform Resource Locator, URL)</a:t>
            </a:r>
            <a:r>
              <a:rPr kumimoji="1" lang="zh-CN" altLang="en-US" sz="2000" u="sng" dirty="0">
                <a:solidFill>
                  <a:schemeClr val="bg1"/>
                </a:solidFill>
                <a:latin typeface="Calibri" panose="020F0502020204030204" pitchFamily="34" charset="0"/>
                <a:ea typeface="宋体" panose="02010600030101010101" pitchFamily="2" charset="-122"/>
              </a:rPr>
              <a:t>定位信息资源</a:t>
            </a:r>
            <a:endParaRPr kumimoji="1" lang="en-US" altLang="zh-CN" sz="2000" u="sng" dirty="0">
              <a:solidFill>
                <a:schemeClr val="bg1"/>
              </a:solidFill>
              <a:latin typeface="Calibri" panose="020F0502020204030204" pitchFamily="34" charset="0"/>
              <a:ea typeface="宋体" panose="02010600030101010101" pitchFamily="2" charset="-122"/>
            </a:endParaRPr>
          </a:p>
          <a:p>
            <a:pPr lvl="1">
              <a:buFont typeface="Arial" panose="020B0604020202020204" pitchFamily="34" charset="0"/>
              <a:buChar char="•"/>
              <a:defRPr/>
            </a:pPr>
            <a:r>
              <a:rPr kumimoji="1" lang="zh-CN" altLang="en-US" sz="2000" dirty="0">
                <a:latin typeface="Calibri" panose="020F0502020204030204" pitchFamily="34" charset="0"/>
                <a:ea typeface="宋体" panose="02010600030101010101" pitchFamily="2" charset="-122"/>
              </a:rPr>
              <a:t>超文本转移协议</a:t>
            </a:r>
            <a:r>
              <a:rPr kumimoji="1" lang="en-US" altLang="zh-CN" sz="2000" dirty="0">
                <a:latin typeface="Calibri" panose="020F0502020204030204" pitchFamily="34" charset="0"/>
                <a:ea typeface="宋体" panose="02010600030101010101" pitchFamily="2" charset="-122"/>
              </a:rPr>
              <a:t>(</a:t>
            </a:r>
            <a:r>
              <a:rPr kumimoji="1" lang="en-US" altLang="zh-CN" sz="2000" dirty="0" err="1">
                <a:latin typeface="Calibri" panose="020F0502020204030204" pitchFamily="34" charset="0"/>
                <a:ea typeface="宋体" panose="02010600030101010101" pitchFamily="2" charset="-122"/>
              </a:rPr>
              <a:t>HyperText</a:t>
            </a:r>
            <a:r>
              <a:rPr kumimoji="1" lang="en-US" altLang="zh-CN" sz="2000" dirty="0">
                <a:latin typeface="Calibri" panose="020F0502020204030204" pitchFamily="34" charset="0"/>
                <a:ea typeface="宋体" panose="02010600030101010101" pitchFamily="2" charset="-122"/>
              </a:rPr>
              <a:t> Transfer Protocol, HTTP)</a:t>
            </a:r>
            <a:r>
              <a:rPr kumimoji="1" lang="zh-CN" altLang="en-US" sz="2000" u="sng" dirty="0">
                <a:solidFill>
                  <a:schemeClr val="bg1"/>
                </a:solidFill>
                <a:latin typeface="Calibri" panose="020F0502020204030204" pitchFamily="34" charset="0"/>
                <a:ea typeface="宋体" panose="02010600030101010101" pitchFamily="2" charset="-122"/>
              </a:rPr>
              <a:t>请求信息资源</a:t>
            </a:r>
            <a:endParaRPr kumimoji="1" lang="en-US" altLang="zh-CN" sz="2000" u="sng" dirty="0">
              <a:solidFill>
                <a:schemeClr val="bg1"/>
              </a:solidFill>
              <a:latin typeface="Calibri" panose="020F0502020204030204" pitchFamily="34" charset="0"/>
              <a:ea typeface="宋体" panose="02010600030101010101" pitchFamily="2" charset="-122"/>
            </a:endParaRPr>
          </a:p>
          <a:p>
            <a:pPr>
              <a:defRPr/>
            </a:pPr>
            <a:endParaRPr kumimoji="1" lang="en-US" altLang="zh-CN" sz="2400" dirty="0">
              <a:latin typeface="宋体" panose="02010600030101010101" pitchFamily="2" charset="-122"/>
              <a:ea typeface="宋体" panose="02010600030101010101" pitchFamily="2" charset="-122"/>
            </a:endParaRPr>
          </a:p>
          <a:p>
            <a:pPr>
              <a:defRPr/>
            </a:pPr>
            <a:r>
              <a:rPr lang="zh-CN" altLang="zh-CN" sz="2400" dirty="0">
                <a:latin typeface="Calibri" panose="020F0502020204030204" pitchFamily="34" charset="0"/>
              </a:rPr>
              <a:t>客户端</a:t>
            </a:r>
            <a:r>
              <a:rPr lang="en-US" altLang="zh-CN" sz="2400" dirty="0">
                <a:latin typeface="Calibri" panose="020F0502020204030204" pitchFamily="34" charset="0"/>
              </a:rPr>
              <a:t>(</a:t>
            </a:r>
            <a:r>
              <a:rPr lang="zh-CN" altLang="zh-CN" sz="2400" dirty="0">
                <a:latin typeface="Calibri" panose="020F0502020204030204" pitchFamily="34" charset="0"/>
              </a:rPr>
              <a:t>一般为浏览器</a:t>
            </a:r>
            <a:r>
              <a:rPr lang="en-US" altLang="zh-CN" sz="2400" dirty="0">
                <a:latin typeface="Calibri" panose="020F0502020204030204" pitchFamily="34" charset="0"/>
              </a:rPr>
              <a:t>)</a:t>
            </a:r>
            <a:r>
              <a:rPr lang="zh-CN" altLang="zh-CN" sz="2400" dirty="0">
                <a:latin typeface="Calibri" panose="020F0502020204030204" pitchFamily="34" charset="0"/>
              </a:rPr>
              <a:t>通过</a:t>
            </a:r>
            <a:r>
              <a:rPr lang="en-US" altLang="zh-CN" sz="2400" dirty="0">
                <a:latin typeface="Calibri" panose="020F0502020204030204" pitchFamily="34" charset="0"/>
              </a:rPr>
              <a:t>URL</a:t>
            </a:r>
            <a:r>
              <a:rPr lang="zh-CN" altLang="zh-CN" sz="2400" dirty="0">
                <a:latin typeface="Calibri" panose="020F0502020204030204" pitchFamily="34" charset="0"/>
              </a:rPr>
              <a:t>找到网站</a:t>
            </a:r>
            <a:r>
              <a:rPr lang="en-US" altLang="zh-CN" sz="2400" dirty="0">
                <a:latin typeface="Calibri" panose="020F0502020204030204" pitchFamily="34" charset="0"/>
              </a:rPr>
              <a:t>(</a:t>
            </a:r>
            <a:r>
              <a:rPr lang="zh-CN" altLang="zh-CN" sz="2400" dirty="0">
                <a:latin typeface="Calibri" panose="020F0502020204030204" pitchFamily="34" charset="0"/>
              </a:rPr>
              <a:t>如</a:t>
            </a:r>
            <a:r>
              <a:rPr lang="en-US" altLang="zh-CN" sz="2400" dirty="0">
                <a:latin typeface="Calibri" panose="020F0502020204030204" pitchFamily="34" charset="0"/>
              </a:rPr>
              <a:t> www.google.com)</a:t>
            </a:r>
            <a:r>
              <a:rPr lang="zh-CN" altLang="zh-CN" sz="2400" dirty="0">
                <a:latin typeface="Calibri" panose="020F0502020204030204" pitchFamily="34" charset="0"/>
              </a:rPr>
              <a:t>，发出</a:t>
            </a:r>
            <a:r>
              <a:rPr lang="en-US" altLang="zh-CN" sz="2400" dirty="0">
                <a:latin typeface="Calibri" panose="020F0502020204030204" pitchFamily="34" charset="0"/>
              </a:rPr>
              <a:t>HTTP</a:t>
            </a:r>
            <a:r>
              <a:rPr lang="zh-CN" altLang="zh-CN" sz="2400" dirty="0">
                <a:latin typeface="Calibri" panose="020F0502020204030204" pitchFamily="34" charset="0"/>
              </a:rPr>
              <a:t>请求，服务器收到请求后返回</a:t>
            </a:r>
            <a:r>
              <a:rPr lang="en-US" altLang="zh-CN" sz="2400" dirty="0">
                <a:latin typeface="Calibri" panose="020F0502020204030204" pitchFamily="34" charset="0"/>
              </a:rPr>
              <a:t>HTML</a:t>
            </a:r>
            <a:r>
              <a:rPr lang="zh-CN" altLang="zh-CN" sz="2400" dirty="0">
                <a:latin typeface="Calibri" panose="020F0502020204030204" pitchFamily="34" charset="0"/>
              </a:rPr>
              <a:t>页面。</a:t>
            </a:r>
            <a:endParaRPr lang="en-US" altLang="zh-CN" sz="2400" dirty="0">
              <a:latin typeface="Calibri" panose="020F0502020204030204" pitchFamily="34" charset="0"/>
            </a:endParaRPr>
          </a:p>
          <a:p>
            <a:pPr>
              <a:defRPr/>
            </a:pPr>
            <a:endParaRPr lang="en-US" altLang="zh-CN" sz="2400" dirty="0">
              <a:latin typeface="Calibri" panose="020F0502020204030204" pitchFamily="34" charset="0"/>
            </a:endParaRPr>
          </a:p>
          <a:p>
            <a:pPr>
              <a:defRPr/>
            </a:pPr>
            <a:r>
              <a:rPr lang="en-US" altLang="zh-CN" sz="2400" dirty="0">
                <a:latin typeface="Calibri" panose="020F0502020204030204" pitchFamily="34" charset="0"/>
              </a:rPr>
              <a:t>Web</a:t>
            </a:r>
            <a:r>
              <a:rPr lang="zh-CN" altLang="zh-CN" sz="2400" dirty="0">
                <a:latin typeface="Calibri" panose="020F0502020204030204" pitchFamily="34" charset="0"/>
              </a:rPr>
              <a:t>服务器基于</a:t>
            </a:r>
            <a:r>
              <a:rPr lang="en-US" altLang="zh-CN" sz="2400" dirty="0">
                <a:solidFill>
                  <a:srgbClr val="FF0000"/>
                </a:solidFill>
                <a:latin typeface="Calibri" panose="020F0502020204030204" pitchFamily="34" charset="0"/>
              </a:rPr>
              <a:t>TCP/IP</a:t>
            </a:r>
            <a:r>
              <a:rPr lang="zh-CN" altLang="zh-CN" sz="2400" dirty="0">
                <a:solidFill>
                  <a:srgbClr val="FF0000"/>
                </a:solidFill>
                <a:latin typeface="Calibri" panose="020F0502020204030204" pitchFamily="34" charset="0"/>
              </a:rPr>
              <a:t>等协议</a:t>
            </a:r>
            <a:r>
              <a:rPr lang="zh-CN" altLang="zh-CN" sz="2400" dirty="0">
                <a:latin typeface="Calibri" panose="020F0502020204030204" pitchFamily="34" charset="0"/>
              </a:rPr>
              <a:t>，</a:t>
            </a:r>
            <a:r>
              <a:rPr lang="en-US" altLang="zh-CN" sz="2400" dirty="0">
                <a:latin typeface="Calibri" panose="020F0502020204030204" pitchFamily="34" charset="0"/>
              </a:rPr>
              <a:t>Web</a:t>
            </a:r>
            <a:r>
              <a:rPr lang="zh-CN" altLang="zh-CN" sz="2400" dirty="0">
                <a:latin typeface="Calibri" panose="020F0502020204030204" pitchFamily="34" charset="0"/>
              </a:rPr>
              <a:t>网页在这个协议族之上将计算机的信息资源连接在一起，形成了</a:t>
            </a:r>
            <a:r>
              <a:rPr lang="zh-CN" altLang="zh-CN" sz="2400" dirty="0">
                <a:solidFill>
                  <a:srgbClr val="FF0000"/>
                </a:solidFill>
                <a:latin typeface="Calibri" panose="020F0502020204030204" pitchFamily="34" charset="0"/>
              </a:rPr>
              <a:t>万维网</a:t>
            </a:r>
            <a:r>
              <a:rPr lang="en-US" altLang="zh-CN" sz="2400" dirty="0">
                <a:latin typeface="Calibri" panose="020F0502020204030204" pitchFamily="34" charset="0"/>
              </a:rPr>
              <a:t>(World Wide Web)</a:t>
            </a:r>
            <a:r>
              <a:rPr lang="zh-CN" altLang="zh-CN" sz="2400" dirty="0">
                <a:latin typeface="Calibri" panose="020F0502020204030204" pitchFamily="34" charset="0"/>
              </a:rPr>
              <a:t>。</a:t>
            </a:r>
          </a:p>
          <a:p>
            <a:pPr>
              <a:defRPr/>
            </a:pPr>
            <a:endParaRPr kumimoji="1" lang="zh-CN" altLang="en-US" sz="2400"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5</a:t>
            </a:fld>
            <a:endParaRPr lang="en-GB" altLang="zh-CN" dirty="0"/>
          </a:p>
        </p:txBody>
      </p:sp>
    </p:spTree>
    <p:extLst>
      <p:ext uri="{BB962C8B-B14F-4D97-AF65-F5344CB8AC3E}">
        <p14:creationId xmlns:p14="http://schemas.microsoft.com/office/powerpoint/2010/main" val="3573120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en-US" altLang="zh-CN" dirty="0"/>
              <a:t>Java EE</a:t>
            </a:r>
            <a:r>
              <a:rPr kumimoji="1" lang="zh-CN" altLang="en-US" dirty="0"/>
              <a:t>概述</a:t>
            </a:r>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50</a:t>
            </a:fld>
            <a:endParaRPr lang="en-GB" altLang="zh-CN" dirty="0"/>
          </a:p>
        </p:txBody>
      </p:sp>
      <p:sp>
        <p:nvSpPr>
          <p:cNvPr id="3" name="矩形 2">
            <a:extLst>
              <a:ext uri="{FF2B5EF4-FFF2-40B4-BE49-F238E27FC236}">
                <a16:creationId xmlns:a16="http://schemas.microsoft.com/office/drawing/2014/main" id="{406718EE-0ABE-4494-BEAD-3C5DBA4E4F64}"/>
              </a:ext>
            </a:extLst>
          </p:cNvPr>
          <p:cNvSpPr/>
          <p:nvPr/>
        </p:nvSpPr>
        <p:spPr>
          <a:xfrm>
            <a:off x="755576" y="1307198"/>
            <a:ext cx="8007424" cy="4494692"/>
          </a:xfrm>
          <a:prstGeom prst="rect">
            <a:avLst/>
          </a:prstGeom>
        </p:spPr>
        <p:txBody>
          <a:bodyPr wrap="square">
            <a:spAutoFit/>
          </a:bodyPr>
          <a:lstStyle/>
          <a:p>
            <a:pPr marL="457200" indent="-4572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rPr>
              <a:t>Java EE</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dirty="0">
                <a:solidFill>
                  <a:srgbClr val="000000"/>
                </a:solidFill>
                <a:latin typeface="Calibri" panose="020F0502020204030204" pitchFamily="34" charset="0"/>
                <a:ea typeface="宋体" panose="02010600030101010101" pitchFamily="2" charset="-122"/>
              </a:rPr>
              <a:t>Java Platform</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u="sng" dirty="0">
                <a:solidFill>
                  <a:schemeClr val="bg1"/>
                </a:solidFill>
                <a:latin typeface="Calibri" panose="020F0502020204030204" pitchFamily="34" charset="0"/>
                <a:ea typeface="宋体" panose="02010600030101010101" pitchFamily="2" charset="-122"/>
              </a:rPr>
              <a:t>Enterprise Edition</a:t>
            </a:r>
            <a:r>
              <a:rPr lang="zh-CN" altLang="en-US" sz="2000" dirty="0">
                <a:solidFill>
                  <a:srgbClr val="000000"/>
                </a:solidFill>
                <a:latin typeface="Calibri" panose="020F0502020204030204" pitchFamily="34" charset="0"/>
                <a:ea typeface="宋体" panose="02010600030101010101" pitchFamily="2" charset="-122"/>
              </a:rPr>
              <a:t>）是</a:t>
            </a:r>
            <a:r>
              <a:rPr lang="en-US" altLang="zh-CN" sz="2000" dirty="0">
                <a:solidFill>
                  <a:srgbClr val="000000"/>
                </a:solidFill>
                <a:latin typeface="Calibri" panose="020F0502020204030204" pitchFamily="34" charset="0"/>
                <a:ea typeface="宋体" panose="02010600030101010101" pitchFamily="2" charset="-122"/>
              </a:rPr>
              <a:t>Sun</a:t>
            </a:r>
            <a:r>
              <a:rPr lang="zh-CN" altLang="en-US" sz="2000" dirty="0">
                <a:solidFill>
                  <a:srgbClr val="000000"/>
                </a:solidFill>
                <a:latin typeface="Calibri" panose="020F0502020204030204" pitchFamily="34" charset="0"/>
                <a:ea typeface="宋体" panose="02010600030101010101" pitchFamily="2" charset="-122"/>
              </a:rPr>
              <a:t>公司（</a:t>
            </a:r>
            <a:r>
              <a:rPr lang="en-US" altLang="zh-CN" sz="2000" dirty="0">
                <a:solidFill>
                  <a:srgbClr val="000000"/>
                </a:solidFill>
                <a:latin typeface="Calibri" panose="020F0502020204030204" pitchFamily="34" charset="0"/>
                <a:ea typeface="宋体" panose="02010600030101010101" pitchFamily="2" charset="-122"/>
              </a:rPr>
              <a:t>2009</a:t>
            </a:r>
            <a:r>
              <a:rPr lang="zh-CN" altLang="en-US" sz="2000" dirty="0">
                <a:solidFill>
                  <a:srgbClr val="000000"/>
                </a:solidFill>
                <a:latin typeface="Calibri" panose="020F0502020204030204" pitchFamily="34" charset="0"/>
                <a:ea typeface="宋体" panose="02010600030101010101" pitchFamily="2" charset="-122"/>
              </a:rPr>
              <a:t>年</a:t>
            </a:r>
            <a:r>
              <a:rPr lang="en-US" altLang="zh-CN" sz="2000" dirty="0">
                <a:solidFill>
                  <a:srgbClr val="000000"/>
                </a:solidFill>
                <a:latin typeface="Calibri" panose="020F0502020204030204" pitchFamily="34" charset="0"/>
                <a:ea typeface="宋体" panose="02010600030101010101" pitchFamily="2" charset="-122"/>
              </a:rPr>
              <a:t>4</a:t>
            </a:r>
            <a:r>
              <a:rPr lang="zh-CN" altLang="en-US" sz="2000" dirty="0">
                <a:solidFill>
                  <a:srgbClr val="000000"/>
                </a:solidFill>
                <a:latin typeface="Calibri" panose="020F0502020204030204" pitchFamily="34" charset="0"/>
                <a:ea typeface="宋体" panose="02010600030101010101" pitchFamily="2" charset="-122"/>
              </a:rPr>
              <a:t>月被甲骨文收购）推出的</a:t>
            </a:r>
            <a:r>
              <a:rPr lang="zh-CN" altLang="en-US" sz="2000" dirty="0">
                <a:solidFill>
                  <a:srgbClr val="FF0000"/>
                </a:solidFill>
                <a:latin typeface="Calibri" panose="020F0502020204030204" pitchFamily="34" charset="0"/>
                <a:ea typeface="宋体" panose="02010600030101010101" pitchFamily="2" charset="-122"/>
              </a:rPr>
              <a:t>企业级应用程序版本</a:t>
            </a:r>
            <a:r>
              <a:rPr lang="zh-CN" altLang="en-US" sz="2000" dirty="0">
                <a:solidFill>
                  <a:srgbClr val="000000"/>
                </a:solidFill>
                <a:latin typeface="Calibri" panose="020F0502020204030204" pitchFamily="34" charset="0"/>
                <a:ea typeface="宋体" panose="02010600030101010101" pitchFamily="2" charset="-122"/>
              </a:rPr>
              <a:t>。这个版本以前称为 </a:t>
            </a:r>
            <a:r>
              <a:rPr lang="en-US" altLang="zh-CN" sz="2000" dirty="0">
                <a:solidFill>
                  <a:srgbClr val="000000"/>
                </a:solidFill>
                <a:latin typeface="Calibri" panose="020F0502020204030204" pitchFamily="34" charset="0"/>
                <a:ea typeface="宋体" panose="02010600030101010101" pitchFamily="2" charset="-122"/>
              </a:rPr>
              <a:t>J2EE</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dirty="0">
                <a:solidFill>
                  <a:srgbClr val="000000"/>
                </a:solidFill>
                <a:latin typeface="Calibri" panose="020F0502020204030204" pitchFamily="34" charset="0"/>
                <a:ea typeface="宋体" panose="02010600030101010101" pitchFamily="2" charset="-122"/>
              </a:rPr>
              <a:t>1.2</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dirty="0">
                <a:solidFill>
                  <a:srgbClr val="000000"/>
                </a:solidFill>
                <a:latin typeface="Calibri" panose="020F0502020204030204" pitchFamily="34" charset="0"/>
                <a:ea typeface="宋体" panose="02010600030101010101" pitchFamily="2" charset="-122"/>
              </a:rPr>
              <a:t>1.4 </a:t>
            </a:r>
            <a:r>
              <a:rPr lang="zh-CN" altLang="en-US" sz="2000" dirty="0">
                <a:solidFill>
                  <a:srgbClr val="000000"/>
                </a:solidFill>
                <a:latin typeface="Calibri" panose="020F0502020204030204" pitchFamily="34" charset="0"/>
                <a:ea typeface="宋体" panose="02010600030101010101" pitchFamily="2" charset="-122"/>
              </a:rPr>
              <a:t>版本），从版本</a:t>
            </a:r>
            <a:r>
              <a:rPr lang="en-US" altLang="zh-CN" sz="2000" dirty="0">
                <a:solidFill>
                  <a:srgbClr val="000000"/>
                </a:solidFill>
                <a:latin typeface="Calibri" panose="020F0502020204030204" pitchFamily="34" charset="0"/>
                <a:ea typeface="宋体" panose="02010600030101010101" pitchFamily="2" charset="-122"/>
              </a:rPr>
              <a:t>1.5 </a:t>
            </a:r>
            <a:r>
              <a:rPr lang="zh-CN" altLang="en-US" sz="2000" dirty="0">
                <a:solidFill>
                  <a:srgbClr val="000000"/>
                </a:solidFill>
                <a:latin typeface="Calibri" panose="020F0502020204030204" pitchFamily="34" charset="0"/>
                <a:ea typeface="宋体" panose="02010600030101010101" pitchFamily="2" charset="-122"/>
              </a:rPr>
              <a:t>开始正式使用</a:t>
            </a:r>
            <a:r>
              <a:rPr lang="en-US" altLang="zh-CN" sz="2000" dirty="0">
                <a:solidFill>
                  <a:srgbClr val="000000"/>
                </a:solidFill>
                <a:latin typeface="Calibri" panose="020F0502020204030204" pitchFamily="34" charset="0"/>
                <a:ea typeface="宋体" panose="02010600030101010101" pitchFamily="2" charset="-122"/>
              </a:rPr>
              <a:t>Java EE</a:t>
            </a:r>
            <a:r>
              <a:rPr lang="zh-CN" altLang="en-US" sz="2000" dirty="0">
                <a:solidFill>
                  <a:srgbClr val="000000"/>
                </a:solidFill>
                <a:latin typeface="Calibri" panose="020F0502020204030204" pitchFamily="34" charset="0"/>
                <a:ea typeface="宋体" panose="02010600030101010101" pitchFamily="2" charset="-122"/>
              </a:rPr>
              <a:t>这个名字。</a:t>
            </a:r>
            <a:endParaRPr lang="en-US" altLang="zh-CN" sz="2000"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a typeface="宋体" panose="02010600030101010101" pitchFamily="2" charset="-122"/>
            </a:endParaRPr>
          </a:p>
          <a:p>
            <a:pPr marL="457200" indent="-4572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rPr>
              <a:t>Java EE </a:t>
            </a:r>
            <a:r>
              <a:rPr lang="zh-CN" altLang="en-US" sz="2000" dirty="0">
                <a:solidFill>
                  <a:srgbClr val="000000"/>
                </a:solidFill>
                <a:latin typeface="Calibri" panose="020F0502020204030204" pitchFamily="34" charset="0"/>
                <a:ea typeface="宋体" panose="02010600030101010101" pitchFamily="2" charset="-122"/>
              </a:rPr>
              <a:t>是在 </a:t>
            </a:r>
            <a:r>
              <a:rPr lang="en-US" altLang="zh-CN" sz="2000" dirty="0">
                <a:solidFill>
                  <a:srgbClr val="000000"/>
                </a:solidFill>
                <a:latin typeface="Calibri" panose="020F0502020204030204" pitchFamily="34" charset="0"/>
                <a:ea typeface="宋体" panose="02010600030101010101" pitchFamily="2" charset="-122"/>
              </a:rPr>
              <a:t>Java SE </a:t>
            </a:r>
            <a:r>
              <a:rPr lang="zh-CN" altLang="en-US" sz="2000" dirty="0">
                <a:solidFill>
                  <a:srgbClr val="000000"/>
                </a:solidFill>
                <a:latin typeface="Calibri" panose="020F0502020204030204" pitchFamily="34" charset="0"/>
                <a:ea typeface="宋体" panose="02010600030101010101" pitchFamily="2" charset="-122"/>
              </a:rPr>
              <a:t>的基础上构建的，它能够帮助我们开发和部署可移植、健壮、可伸缩且安全的</a:t>
            </a:r>
            <a:r>
              <a:rPr lang="en-US" altLang="zh-CN" sz="2000" dirty="0">
                <a:solidFill>
                  <a:srgbClr val="000000"/>
                </a:solidFill>
                <a:latin typeface="Calibri" panose="020F0502020204030204" pitchFamily="34" charset="0"/>
                <a:ea typeface="宋体" panose="02010600030101010101" pitchFamily="2" charset="-122"/>
              </a:rPr>
              <a:t>Web</a:t>
            </a:r>
            <a:r>
              <a:rPr lang="zh-CN" altLang="en-US" sz="2000" dirty="0">
                <a:solidFill>
                  <a:srgbClr val="000000"/>
                </a:solidFill>
                <a:latin typeface="Calibri" panose="020F0502020204030204" pitchFamily="34" charset="0"/>
                <a:ea typeface="宋体" panose="02010600030101010101" pitchFamily="2" charset="-122"/>
              </a:rPr>
              <a:t>应用和企业应用。这些应用通常设计为多层的分层应用，包括</a:t>
            </a:r>
            <a:r>
              <a:rPr lang="en-US" altLang="zh-CN" sz="2000" u="sng" dirty="0">
                <a:solidFill>
                  <a:schemeClr val="bg1"/>
                </a:solidFill>
                <a:latin typeface="Calibri" panose="020F0502020204030204" pitchFamily="34" charset="0"/>
                <a:ea typeface="宋体" panose="02010600030101010101" pitchFamily="2" charset="-122"/>
              </a:rPr>
              <a:t>Web</a:t>
            </a:r>
            <a:r>
              <a:rPr lang="zh-CN" altLang="en-US" sz="2000" u="sng" dirty="0">
                <a:solidFill>
                  <a:schemeClr val="bg1"/>
                </a:solidFill>
                <a:latin typeface="Calibri" panose="020F0502020204030204" pitchFamily="34" charset="0"/>
                <a:ea typeface="宋体" panose="02010600030101010101" pitchFamily="2" charset="-122"/>
              </a:rPr>
              <a:t>框架的前端层，提供安全和事务的中间层，以及提供持久性服务的后端层</a:t>
            </a:r>
            <a:r>
              <a:rPr lang="zh-CN" altLang="en-US" sz="2000" dirty="0">
                <a:solidFill>
                  <a:srgbClr val="000000"/>
                </a:solidFill>
                <a:latin typeface="Calibri" panose="020F0502020204030204" pitchFamily="34" charset="0"/>
                <a:ea typeface="宋体" panose="02010600030101010101" pitchFamily="2" charset="-122"/>
              </a:rPr>
              <a:t>。这些应用程序具备快速响应性和适应用户需求增长的伸缩性。</a:t>
            </a:r>
            <a:r>
              <a:rPr lang="zh-CN" altLang="en-US" sz="2000" dirty="0">
                <a:solidFill>
                  <a:schemeClr val="bg1"/>
                </a:solidFill>
                <a:latin typeface="Calibri" panose="020F0502020204030204" pitchFamily="34" charset="0"/>
                <a:ea typeface="宋体" panose="02010600030101010101" pitchFamily="2" charset="-122"/>
              </a:rPr>
              <a:t>平台</a:t>
            </a:r>
            <a:r>
              <a:rPr lang="zh-CN" altLang="en-US" sz="2000" u="sng" dirty="0">
                <a:solidFill>
                  <a:schemeClr val="bg1"/>
                </a:solidFill>
                <a:latin typeface="Calibri" panose="020F0502020204030204" pitchFamily="34" charset="0"/>
                <a:ea typeface="宋体" panose="02010600030101010101" pitchFamily="2" charset="-122"/>
              </a:rPr>
              <a:t>为每个层中的不同组件定义了</a:t>
            </a:r>
            <a:r>
              <a:rPr lang="en-US" altLang="zh-CN" sz="2000" u="sng" dirty="0">
                <a:solidFill>
                  <a:schemeClr val="bg1"/>
                </a:solidFill>
                <a:latin typeface="Calibri" panose="020F0502020204030204" pitchFamily="34" charset="0"/>
                <a:ea typeface="宋体" panose="02010600030101010101" pitchFamily="2" charset="-122"/>
              </a:rPr>
              <a:t>API</a:t>
            </a:r>
            <a:r>
              <a:rPr lang="zh-CN" altLang="en-US" sz="2000" dirty="0">
                <a:solidFill>
                  <a:srgbClr val="000000"/>
                </a:solidFill>
                <a:latin typeface="Calibri" panose="020F0502020204030204" pitchFamily="34" charset="0"/>
                <a:ea typeface="宋体" panose="02010600030101010101" pitchFamily="2" charset="-122"/>
              </a:rPr>
              <a:t>，它</a:t>
            </a:r>
            <a:r>
              <a:rPr lang="zh-CN" altLang="en-US" sz="2000" u="sng" dirty="0">
                <a:solidFill>
                  <a:schemeClr val="bg1"/>
                </a:solidFill>
                <a:latin typeface="Calibri" panose="020F0502020204030204" pitchFamily="34" charset="0"/>
                <a:ea typeface="宋体" panose="02010600030101010101" pitchFamily="2" charset="-122"/>
              </a:rPr>
              <a:t>提供</a:t>
            </a:r>
            <a:r>
              <a:rPr lang="en-US" altLang="zh-CN" sz="2000" u="sng" dirty="0">
                <a:solidFill>
                  <a:schemeClr val="bg1"/>
                </a:solidFill>
                <a:latin typeface="Calibri" panose="020F0502020204030204" pitchFamily="34" charset="0"/>
                <a:ea typeface="宋体" panose="02010600030101010101" pitchFamily="2" charset="-122"/>
              </a:rPr>
              <a:t>Web</a:t>
            </a:r>
            <a:r>
              <a:rPr lang="zh-CN" altLang="en-US" sz="2000" u="sng" dirty="0">
                <a:solidFill>
                  <a:schemeClr val="bg1"/>
                </a:solidFill>
                <a:latin typeface="Calibri" panose="020F0502020204030204" pitchFamily="34" charset="0"/>
                <a:ea typeface="宋体" panose="02010600030101010101" pitchFamily="2" charset="-122"/>
              </a:rPr>
              <a:t>服务、组件模型、管理和通信服务</a:t>
            </a:r>
            <a:r>
              <a:rPr lang="zh-CN" altLang="en-US" sz="2000" dirty="0">
                <a:solidFill>
                  <a:srgbClr val="000000"/>
                </a:solidFill>
                <a:latin typeface="Calibri" panose="020F0502020204030204" pitchFamily="34" charset="0"/>
                <a:ea typeface="宋体" panose="02010600030101010101" pitchFamily="2" charset="-122"/>
              </a:rPr>
              <a:t>，可以用来实现企业级的面向服务体系结构（</a:t>
            </a:r>
            <a:r>
              <a:rPr lang="en-US" altLang="zh-CN" sz="2000" dirty="0">
                <a:solidFill>
                  <a:srgbClr val="000000"/>
                </a:solidFill>
                <a:latin typeface="Calibri" panose="020F0502020204030204" pitchFamily="34" charset="0"/>
                <a:ea typeface="宋体" panose="02010600030101010101" pitchFamily="2" charset="-122"/>
              </a:rPr>
              <a:t>service-oriented architecture</a:t>
            </a:r>
            <a:r>
              <a:rPr lang="zh-CN" altLang="en-US" sz="2000" dirty="0">
                <a:solidFill>
                  <a:srgbClr val="000000"/>
                </a:solidFill>
                <a:latin typeface="Calibri" panose="020F0502020204030204" pitchFamily="34" charset="0"/>
                <a:ea typeface="宋体" panose="02010600030101010101" pitchFamily="2" charset="-122"/>
              </a:rPr>
              <a:t>，</a:t>
            </a:r>
            <a:r>
              <a:rPr lang="en-US" altLang="zh-CN" sz="2000" dirty="0">
                <a:solidFill>
                  <a:srgbClr val="000000"/>
                </a:solidFill>
                <a:latin typeface="Calibri" panose="020F0502020204030204" pitchFamily="34" charset="0"/>
                <a:ea typeface="宋体" panose="02010600030101010101" pitchFamily="2" charset="-122"/>
              </a:rPr>
              <a:t>SOA</a:t>
            </a:r>
            <a:r>
              <a:rPr lang="zh-CN" altLang="en-US" sz="2000" dirty="0">
                <a:solidFill>
                  <a:srgbClr val="000000"/>
                </a:solidFill>
                <a:latin typeface="Calibri" panose="020F0502020204030204" pitchFamily="34" charset="0"/>
                <a:ea typeface="宋体" panose="02010600030101010101" pitchFamily="2" charset="-122"/>
              </a:rPr>
              <a:t>）和 </a:t>
            </a:r>
            <a:r>
              <a:rPr lang="en-US" altLang="zh-CN" sz="2000" dirty="0">
                <a:solidFill>
                  <a:srgbClr val="000000"/>
                </a:solidFill>
                <a:latin typeface="Calibri" panose="020F0502020204030204" pitchFamily="34" charset="0"/>
                <a:ea typeface="宋体" panose="02010600030101010101" pitchFamily="2" charset="-122"/>
              </a:rPr>
              <a:t>Web 2.0</a:t>
            </a:r>
            <a:r>
              <a:rPr lang="zh-CN" altLang="en-US" sz="2000" dirty="0">
                <a:solidFill>
                  <a:srgbClr val="000000"/>
                </a:solidFill>
                <a:latin typeface="Calibri" panose="020F0502020204030204" pitchFamily="34" charset="0"/>
                <a:ea typeface="宋体" panose="02010600030101010101" pitchFamily="2" charset="-122"/>
              </a:rPr>
              <a:t>应用程序。</a:t>
            </a:r>
            <a:endParaRPr lang="en-US" altLang="zh-CN" sz="200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80823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F6591-0355-4CC5-AEF2-7354ECA025EA}"/>
              </a:ext>
            </a:extLst>
          </p:cNvPr>
          <p:cNvSpPr>
            <a:spLocks noGrp="1"/>
          </p:cNvSpPr>
          <p:nvPr>
            <p:ph type="title"/>
          </p:nvPr>
        </p:nvSpPr>
        <p:spPr/>
        <p:txBody>
          <a:bodyPr/>
          <a:lstStyle/>
          <a:p>
            <a:r>
              <a:rPr kumimoji="1" lang="en-US" altLang="zh-CN" dirty="0"/>
              <a:t>Java EE</a:t>
            </a:r>
            <a:r>
              <a:rPr kumimoji="1" lang="zh-CN" altLang="en-US" dirty="0"/>
              <a:t>概述</a:t>
            </a:r>
          </a:p>
        </p:txBody>
      </p:sp>
      <p:sp>
        <p:nvSpPr>
          <p:cNvPr id="4" name="灯片编号占位符 3">
            <a:extLst>
              <a:ext uri="{FF2B5EF4-FFF2-40B4-BE49-F238E27FC236}">
                <a16:creationId xmlns:a16="http://schemas.microsoft.com/office/drawing/2014/main" id="{3A765663-8CB9-45C5-AF5B-25A6B84579AB}"/>
              </a:ext>
            </a:extLst>
          </p:cNvPr>
          <p:cNvSpPr>
            <a:spLocks noGrp="1"/>
          </p:cNvSpPr>
          <p:nvPr>
            <p:ph type="sldNum" sz="quarter" idx="10"/>
          </p:nvPr>
        </p:nvSpPr>
        <p:spPr/>
        <p:txBody>
          <a:bodyPr/>
          <a:lstStyle/>
          <a:p>
            <a:pPr>
              <a:defRPr/>
            </a:pPr>
            <a:fld id="{688DD166-6A51-FB46-8061-6090DD3FD59C}" type="slidenum">
              <a:rPr lang="zh-CN" altLang="en-GB" smtClean="0"/>
              <a:pPr>
                <a:defRPr/>
              </a:pPr>
              <a:t>51</a:t>
            </a:fld>
            <a:endParaRPr lang="en-GB" altLang="zh-CN" dirty="0"/>
          </a:p>
        </p:txBody>
      </p:sp>
      <p:sp>
        <p:nvSpPr>
          <p:cNvPr id="3" name="矩形 2">
            <a:extLst>
              <a:ext uri="{FF2B5EF4-FFF2-40B4-BE49-F238E27FC236}">
                <a16:creationId xmlns:a16="http://schemas.microsoft.com/office/drawing/2014/main" id="{406718EE-0ABE-4494-BEAD-3C5DBA4E4F64}"/>
              </a:ext>
            </a:extLst>
          </p:cNvPr>
          <p:cNvSpPr/>
          <p:nvPr/>
        </p:nvSpPr>
        <p:spPr>
          <a:xfrm>
            <a:off x="683568" y="1628800"/>
            <a:ext cx="8007424" cy="3017364"/>
          </a:xfrm>
          <a:prstGeom prst="rect">
            <a:avLst/>
          </a:prstGeom>
        </p:spPr>
        <p:txBody>
          <a:bodyPr wrap="square">
            <a:spAutoFit/>
          </a:bodyPr>
          <a:lstStyle/>
          <a:p>
            <a:pPr marL="457200" indent="-4572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ea typeface="宋体" panose="02010600030101010101" pitchFamily="2" charset="-122"/>
              </a:rPr>
              <a:t>此外，</a:t>
            </a:r>
            <a:r>
              <a:rPr lang="en-US" altLang="zh-CN" sz="2000" dirty="0">
                <a:solidFill>
                  <a:srgbClr val="FF0000"/>
                </a:solidFill>
                <a:latin typeface="Calibri" panose="020F0502020204030204" pitchFamily="34" charset="0"/>
                <a:ea typeface="宋体" panose="02010600030101010101" pitchFamily="2" charset="-122"/>
              </a:rPr>
              <a:t>Java EE</a:t>
            </a:r>
            <a:r>
              <a:rPr lang="zh-CN" altLang="en-US" sz="2000" dirty="0">
                <a:solidFill>
                  <a:srgbClr val="000000"/>
                </a:solidFill>
                <a:latin typeface="Calibri" panose="020F0502020204030204" pitchFamily="34" charset="0"/>
                <a:ea typeface="宋体" panose="02010600030101010101" pitchFamily="2" charset="-122"/>
              </a:rPr>
              <a:t>还提供一些额外的服务，比如</a:t>
            </a:r>
            <a:r>
              <a:rPr lang="zh-CN" altLang="en-US" sz="2000" u="sng" dirty="0">
                <a:solidFill>
                  <a:schemeClr val="bg1"/>
                </a:solidFill>
                <a:latin typeface="Calibri" panose="020F0502020204030204" pitchFamily="34" charset="0"/>
                <a:ea typeface="宋体" panose="02010600030101010101" pitchFamily="2" charset="-122"/>
              </a:rPr>
              <a:t>命名、注入和跨平台的资源管理</a:t>
            </a:r>
            <a:r>
              <a:rPr lang="zh-CN" altLang="en-US" sz="2000" dirty="0">
                <a:solidFill>
                  <a:srgbClr val="000000"/>
                </a:solidFill>
                <a:latin typeface="Calibri" panose="020F0502020204030204" pitchFamily="34" charset="0"/>
                <a:ea typeface="宋体" panose="02010600030101010101" pitchFamily="2" charset="-122"/>
              </a:rPr>
              <a:t>等。这些组件提前部署在提供运行期支持的容器中。这种</a:t>
            </a:r>
            <a:r>
              <a:rPr lang="zh-CN" altLang="en-US" sz="2000" dirty="0">
                <a:solidFill>
                  <a:srgbClr val="FF0000"/>
                </a:solidFill>
                <a:latin typeface="Calibri" panose="020F0502020204030204" pitchFamily="34" charset="0"/>
                <a:ea typeface="宋体" panose="02010600030101010101" pitchFamily="2" charset="-122"/>
              </a:rPr>
              <a:t>基于容器</a:t>
            </a:r>
            <a:r>
              <a:rPr lang="zh-CN" altLang="en-US" sz="2000" dirty="0">
                <a:solidFill>
                  <a:srgbClr val="000000"/>
                </a:solidFill>
                <a:latin typeface="Calibri" panose="020F0502020204030204" pitchFamily="34" charset="0"/>
                <a:ea typeface="宋体" panose="02010600030101010101" pitchFamily="2" charset="-122"/>
              </a:rPr>
              <a:t>的模型和对资源的访问，使得开发人员可以</a:t>
            </a:r>
            <a:r>
              <a:rPr lang="zh-CN" altLang="en-US" sz="2000" u="sng" dirty="0">
                <a:solidFill>
                  <a:schemeClr val="bg1"/>
                </a:solidFill>
                <a:latin typeface="Calibri" panose="020F0502020204030204" pitchFamily="34" charset="0"/>
                <a:ea typeface="宋体" panose="02010600030101010101" pitchFamily="2" charset="-122"/>
              </a:rPr>
              <a:t>从底层基础任务中解脱出来，而聚焦于应用的模型和应用商业逻辑</a:t>
            </a:r>
            <a:r>
              <a:rPr lang="zh-CN" altLang="en-US" sz="2000" dirty="0">
                <a:solidFill>
                  <a:srgbClr val="000000"/>
                </a:solidFill>
                <a:latin typeface="Calibri" panose="020F0502020204030204" pitchFamily="34" charset="0"/>
                <a:ea typeface="宋体" panose="02010600030101010101" pitchFamily="2" charset="-122"/>
              </a:rPr>
              <a:t>。</a:t>
            </a:r>
            <a:endParaRPr lang="en-US" altLang="zh-CN" sz="2000" dirty="0">
              <a:solidFill>
                <a:srgbClr val="000000"/>
              </a:solidFill>
              <a:latin typeface="Calibri" panose="020F0502020204030204" pitchFamily="34" charset="0"/>
              <a:ea typeface="宋体" panose="02010600030101010101" pitchFamily="2" charset="-122"/>
            </a:endParaRPr>
          </a:p>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rPr>
              <a:t>容器为应用组件提供底层的</a:t>
            </a:r>
            <a:r>
              <a:rPr lang="en-US" altLang="zh-CN" sz="2000" dirty="0">
                <a:solidFill>
                  <a:srgbClr val="000000"/>
                </a:solidFill>
                <a:latin typeface="Calibri" panose="020F0502020204030204" pitchFamily="34" charset="0"/>
                <a:ea typeface="宋体" panose="02010600030101010101" pitchFamily="2" charset="-122"/>
              </a:rPr>
              <a:t>Java EE API</a:t>
            </a:r>
            <a:r>
              <a:rPr lang="zh-CN" altLang="en-US" sz="2000" dirty="0">
                <a:solidFill>
                  <a:srgbClr val="000000"/>
                </a:solidFill>
                <a:latin typeface="Calibri" panose="020F0502020204030204" pitchFamily="34" charset="0"/>
                <a:ea typeface="宋体" panose="02010600030101010101" pitchFamily="2" charset="-122"/>
              </a:rPr>
              <a:t>联合视图，</a:t>
            </a:r>
            <a:r>
              <a:rPr lang="en-US" altLang="zh-CN" sz="2000" dirty="0">
                <a:solidFill>
                  <a:srgbClr val="000000"/>
                </a:solidFill>
                <a:latin typeface="Calibri" panose="020F0502020204030204" pitchFamily="34" charset="0"/>
                <a:ea typeface="宋体" panose="02010600030101010101" pitchFamily="2" charset="-122"/>
              </a:rPr>
              <a:t>Java EE</a:t>
            </a:r>
            <a:r>
              <a:rPr lang="zh-CN" altLang="en-US" sz="2000" u="sng" dirty="0">
                <a:solidFill>
                  <a:schemeClr val="bg1"/>
                </a:solidFill>
                <a:latin typeface="Calibri" panose="020F0502020204030204" pitchFamily="34" charset="0"/>
                <a:ea typeface="宋体" panose="02010600030101010101" pitchFamily="2" charset="-122"/>
              </a:rPr>
              <a:t>组件间通过容器的协议和方法彼此交互</a:t>
            </a:r>
            <a:r>
              <a:rPr lang="zh-CN" altLang="en-US" sz="2000" dirty="0">
                <a:solidFill>
                  <a:srgbClr val="000000"/>
                </a:solidFill>
                <a:latin typeface="Calibri" panose="020F0502020204030204" pitchFamily="34" charset="0"/>
                <a:ea typeface="宋体" panose="02010600030101010101" pitchFamily="2" charset="-122"/>
              </a:rPr>
              <a:t>，或者与平台的服务交互。</a:t>
            </a:r>
            <a:endParaRPr lang="en-US" altLang="zh-CN" sz="2000" dirty="0">
              <a:solidFill>
                <a:srgbClr val="000000"/>
              </a:solidFill>
              <a:latin typeface="Calibri" panose="020F0502020204030204" pitchFamily="34" charset="0"/>
              <a:ea typeface="宋体" panose="02010600030101010101" pitchFamily="2" charset="-122"/>
            </a:endParaRPr>
          </a:p>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rPr>
              <a:t>同时，</a:t>
            </a:r>
            <a:r>
              <a:rPr lang="zh-CN" altLang="en-US" sz="2000" u="sng" dirty="0">
                <a:solidFill>
                  <a:schemeClr val="bg1"/>
                </a:solidFill>
                <a:latin typeface="Calibri" panose="020F0502020204030204" pitchFamily="34" charset="0"/>
                <a:ea typeface="宋体" panose="02010600030101010101" pitchFamily="2" charset="-122"/>
              </a:rPr>
              <a:t>容器可以透明地注入组件所需要的服务</a:t>
            </a:r>
            <a:r>
              <a:rPr lang="zh-CN" altLang="en-US" sz="2000" dirty="0">
                <a:solidFill>
                  <a:srgbClr val="000000"/>
                </a:solidFill>
                <a:latin typeface="Calibri" panose="020F0502020204030204" pitchFamily="34" charset="0"/>
                <a:ea typeface="宋体" panose="02010600030101010101" pitchFamily="2" charset="-122"/>
              </a:rPr>
              <a:t>，比如事务管理、安全检查、资源池和状态管理等。</a:t>
            </a:r>
            <a:endParaRPr lang="en-US" altLang="zh-CN" sz="2000" dirty="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90927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52</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Java EE</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Java EE</a:t>
            </a:r>
            <a:r>
              <a:rPr lang="zh-CN" altLang="en-US" sz="2000" b="1" dirty="0">
                <a:solidFill>
                  <a:srgbClr val="FF0000"/>
                </a:solidFill>
                <a:latin typeface="Calibri" panose="020F0502020204030204" pitchFamily="34" charset="0"/>
                <a:ea typeface="宋体" charset="0"/>
              </a:rPr>
              <a:t>框架组成</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2929951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Java EE</a:t>
            </a:r>
            <a:r>
              <a:rPr kumimoji="1" lang="zh-CN" altLang="en-US" dirty="0"/>
              <a:t>框架组成</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p:txBody>
          <a:bodyPr/>
          <a:lstStyle/>
          <a:p>
            <a:pPr>
              <a:defRPr/>
            </a:pPr>
            <a:fld id="{688DD166-6A51-FB46-8061-6090DD3FD59C}" type="slidenum">
              <a:rPr lang="zh-CN" altLang="en-GB" smtClean="0"/>
              <a:pPr>
                <a:defRPr/>
              </a:pPr>
              <a:t>53</a:t>
            </a:fld>
            <a:endParaRPr lang="en-GB" altLang="zh-CN" dirty="0"/>
          </a:p>
        </p:txBody>
      </p:sp>
      <p:pic>
        <p:nvPicPr>
          <p:cNvPr id="6" name="图片 5">
            <a:extLst>
              <a:ext uri="{FF2B5EF4-FFF2-40B4-BE49-F238E27FC236}">
                <a16:creationId xmlns:a16="http://schemas.microsoft.com/office/drawing/2014/main" id="{AE2163C5-96BC-4EC8-93C0-2443BBB85EBE}"/>
              </a:ext>
            </a:extLst>
          </p:cNvPr>
          <p:cNvPicPr>
            <a:picLocks noChangeAspect="1"/>
          </p:cNvPicPr>
          <p:nvPr/>
        </p:nvPicPr>
        <p:blipFill>
          <a:blip r:embed="rId3"/>
          <a:stretch>
            <a:fillRect/>
          </a:stretch>
        </p:blipFill>
        <p:spPr>
          <a:xfrm>
            <a:off x="1691680" y="1151808"/>
            <a:ext cx="6480720" cy="3958563"/>
          </a:xfrm>
          <a:prstGeom prst="rect">
            <a:avLst/>
          </a:prstGeom>
        </p:spPr>
      </p:pic>
      <p:sp>
        <p:nvSpPr>
          <p:cNvPr id="8" name="矩形 7">
            <a:extLst>
              <a:ext uri="{FF2B5EF4-FFF2-40B4-BE49-F238E27FC236}">
                <a16:creationId xmlns:a16="http://schemas.microsoft.com/office/drawing/2014/main" id="{94DABFDF-C151-4E64-A53D-9C41042AD88B}"/>
              </a:ext>
            </a:extLst>
          </p:cNvPr>
          <p:cNvSpPr/>
          <p:nvPr/>
        </p:nvSpPr>
        <p:spPr>
          <a:xfrm>
            <a:off x="1187624" y="5482669"/>
            <a:ext cx="7416824" cy="795667"/>
          </a:xfrm>
          <a:prstGeom prst="rect">
            <a:avLst/>
          </a:prstGeom>
        </p:spPr>
        <p:txBody>
          <a:bodyPr wrap="square">
            <a:spAutoFit/>
          </a:bodyPr>
          <a:lstStyle/>
          <a:p>
            <a:pPr marL="342900" indent="-342900">
              <a:lnSpc>
                <a:spcPct val="120000"/>
              </a:lnSpc>
              <a:buFont typeface="Wingdings" panose="05000000000000000000" pitchFamily="2" charset="2"/>
              <a:buChar char="Ø"/>
            </a:pPr>
            <a:r>
              <a:rPr lang="en-US" altLang="zh-CN" sz="2000" dirty="0">
                <a:solidFill>
                  <a:srgbClr val="000000"/>
                </a:solidFill>
              </a:rPr>
              <a:t>Java EE</a:t>
            </a:r>
            <a:r>
              <a:rPr lang="zh-CN" altLang="en-US" sz="2000" dirty="0">
                <a:solidFill>
                  <a:srgbClr val="000000"/>
                </a:solidFill>
              </a:rPr>
              <a:t>将传统的</a:t>
            </a:r>
            <a:r>
              <a:rPr lang="en-US" altLang="zh-CN" sz="2000" dirty="0">
                <a:solidFill>
                  <a:srgbClr val="000000"/>
                </a:solidFill>
              </a:rPr>
              <a:t>C/S</a:t>
            </a:r>
            <a:r>
              <a:rPr lang="zh-CN" altLang="en-US" sz="2000" dirty="0">
                <a:solidFill>
                  <a:srgbClr val="000000"/>
                </a:solidFill>
              </a:rPr>
              <a:t>两层结构细分为</a:t>
            </a:r>
            <a:r>
              <a:rPr lang="zh-CN" altLang="en-US" sz="2000" dirty="0">
                <a:solidFill>
                  <a:srgbClr val="FF0000"/>
                </a:solidFill>
              </a:rPr>
              <a:t>四层</a:t>
            </a:r>
            <a:r>
              <a:rPr lang="zh-CN" altLang="en-US" sz="2000" dirty="0">
                <a:solidFill>
                  <a:srgbClr val="000000"/>
                </a:solidFill>
              </a:rPr>
              <a:t>：</a:t>
            </a:r>
            <a:r>
              <a:rPr lang="zh-CN" altLang="en-US" sz="2000" u="sng" dirty="0">
                <a:solidFill>
                  <a:schemeClr val="bg1"/>
                </a:solidFill>
              </a:rPr>
              <a:t>应用层、服务层、业务层、数据层</a:t>
            </a:r>
            <a:r>
              <a:rPr lang="zh-CN" altLang="en-US" sz="2000" dirty="0">
                <a:solidFill>
                  <a:srgbClr val="000000"/>
                </a:solidFill>
              </a:rPr>
              <a:t>。</a:t>
            </a:r>
          </a:p>
        </p:txBody>
      </p:sp>
      <p:sp>
        <p:nvSpPr>
          <p:cNvPr id="9" name="矩形 8">
            <a:extLst>
              <a:ext uri="{FF2B5EF4-FFF2-40B4-BE49-F238E27FC236}">
                <a16:creationId xmlns:a16="http://schemas.microsoft.com/office/drawing/2014/main" id="{068FA0B2-486B-46BF-8966-6244BC2A028E}"/>
              </a:ext>
            </a:extLst>
          </p:cNvPr>
          <p:cNvSpPr/>
          <p:nvPr/>
        </p:nvSpPr>
        <p:spPr>
          <a:xfrm>
            <a:off x="4031793" y="5113337"/>
            <a:ext cx="1858201" cy="369332"/>
          </a:xfrm>
          <a:prstGeom prst="rect">
            <a:avLst/>
          </a:prstGeom>
        </p:spPr>
        <p:txBody>
          <a:bodyPr wrap="none">
            <a:spAutoFit/>
          </a:bodyPr>
          <a:lstStyle/>
          <a:p>
            <a:r>
              <a:rPr lang="en-US" altLang="zh-CN" sz="1800" dirty="0">
                <a:solidFill>
                  <a:srgbClr val="000000"/>
                </a:solidFill>
              </a:rPr>
              <a:t>Java EE</a:t>
            </a:r>
            <a:r>
              <a:rPr lang="zh-CN" altLang="en-US" sz="1800" dirty="0">
                <a:solidFill>
                  <a:srgbClr val="000000"/>
                </a:solidFill>
              </a:rPr>
              <a:t>体系结构</a:t>
            </a:r>
          </a:p>
        </p:txBody>
      </p:sp>
    </p:spTree>
    <p:extLst>
      <p:ext uri="{BB962C8B-B14F-4D97-AF65-F5344CB8AC3E}">
        <p14:creationId xmlns:p14="http://schemas.microsoft.com/office/powerpoint/2010/main" val="16451539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B55FA-9473-4C19-9738-F2FF8653DD5D}"/>
              </a:ext>
            </a:extLst>
          </p:cNvPr>
          <p:cNvSpPr>
            <a:spLocks noGrp="1"/>
          </p:cNvSpPr>
          <p:nvPr>
            <p:ph type="title"/>
          </p:nvPr>
        </p:nvSpPr>
        <p:spPr/>
        <p:txBody>
          <a:bodyPr/>
          <a:lstStyle/>
          <a:p>
            <a:r>
              <a:rPr kumimoji="1" lang="en-US" altLang="zh-CN" dirty="0"/>
              <a:t>Java EE</a:t>
            </a:r>
            <a:r>
              <a:rPr kumimoji="1" lang="zh-CN" altLang="en-US" dirty="0"/>
              <a:t>框架组成</a:t>
            </a:r>
          </a:p>
        </p:txBody>
      </p:sp>
      <p:sp>
        <p:nvSpPr>
          <p:cNvPr id="4" name="灯片编号占位符 3">
            <a:extLst>
              <a:ext uri="{FF2B5EF4-FFF2-40B4-BE49-F238E27FC236}">
                <a16:creationId xmlns:a16="http://schemas.microsoft.com/office/drawing/2014/main" id="{400B8883-2B2A-49D7-A270-C92D9BB92DEC}"/>
              </a:ext>
            </a:extLst>
          </p:cNvPr>
          <p:cNvSpPr>
            <a:spLocks noGrp="1"/>
          </p:cNvSpPr>
          <p:nvPr>
            <p:ph type="sldNum" sz="quarter" idx="10"/>
          </p:nvPr>
        </p:nvSpPr>
        <p:spPr>
          <a:xfrm>
            <a:off x="6876256" y="6165304"/>
            <a:ext cx="1905000" cy="457200"/>
          </a:xfrm>
        </p:spPr>
        <p:txBody>
          <a:bodyPr/>
          <a:lstStyle/>
          <a:p>
            <a:pPr>
              <a:defRPr/>
            </a:pPr>
            <a:fld id="{688DD166-6A51-FB46-8061-6090DD3FD59C}" type="slidenum">
              <a:rPr lang="zh-CN" altLang="en-GB" smtClean="0"/>
              <a:pPr>
                <a:defRPr/>
              </a:pPr>
              <a:t>54</a:t>
            </a:fld>
            <a:endParaRPr lang="en-GB" altLang="zh-CN" dirty="0"/>
          </a:p>
        </p:txBody>
      </p:sp>
      <p:sp>
        <p:nvSpPr>
          <p:cNvPr id="3" name="矩形 2">
            <a:extLst>
              <a:ext uri="{FF2B5EF4-FFF2-40B4-BE49-F238E27FC236}">
                <a16:creationId xmlns:a16="http://schemas.microsoft.com/office/drawing/2014/main" id="{CDAF03DB-0A2E-446B-BAD6-A28852AB0B80}"/>
              </a:ext>
            </a:extLst>
          </p:cNvPr>
          <p:cNvSpPr/>
          <p:nvPr/>
        </p:nvSpPr>
        <p:spPr>
          <a:xfrm>
            <a:off x="606765" y="1124744"/>
            <a:ext cx="8390395" cy="5148717"/>
          </a:xfrm>
          <a:prstGeom prst="rect">
            <a:avLst/>
          </a:prstGeom>
        </p:spPr>
        <p:txBody>
          <a:bodyPr wrap="square">
            <a:spAutoFit/>
          </a:bodyPr>
          <a:lstStyle/>
          <a:p>
            <a:pPr marL="800100" lvl="1" indent="-342900">
              <a:lnSpc>
                <a:spcPct val="11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Java EE</a:t>
            </a:r>
            <a:r>
              <a:rPr lang="zh-CN" altLang="en-US" sz="2000" dirty="0">
                <a:solidFill>
                  <a:srgbClr val="FF0000"/>
                </a:solidFill>
                <a:latin typeface="Calibri" panose="020F0502020204030204" pitchFamily="34" charset="0"/>
              </a:rPr>
              <a:t>应用层</a:t>
            </a:r>
            <a:r>
              <a:rPr lang="zh-CN" altLang="en-US" sz="2000" dirty="0">
                <a:solidFill>
                  <a:srgbClr val="000000"/>
                </a:solidFill>
                <a:latin typeface="Calibri" panose="020F0502020204030204" pitchFamily="34" charset="0"/>
              </a:rPr>
              <a:t>可以是</a:t>
            </a:r>
            <a:r>
              <a:rPr lang="zh-CN" altLang="en-US" sz="2000" u="sng" dirty="0">
                <a:solidFill>
                  <a:schemeClr val="bg1"/>
                </a:solidFill>
                <a:latin typeface="Calibri" panose="020F0502020204030204" pitchFamily="34" charset="0"/>
              </a:rPr>
              <a:t>浏览器网页</a:t>
            </a:r>
            <a:r>
              <a:rPr lang="zh-CN" altLang="en-US" sz="2000" dirty="0">
                <a:solidFill>
                  <a:srgbClr val="000000"/>
                </a:solidFill>
                <a:latin typeface="Calibri" panose="020F0502020204030204" pitchFamily="34" charset="0"/>
              </a:rPr>
              <a:t>，也可以是</a:t>
            </a:r>
            <a:r>
              <a:rPr lang="en-US" altLang="zh-CN" sz="2000" u="sng" dirty="0">
                <a:solidFill>
                  <a:schemeClr val="bg1"/>
                </a:solidFill>
                <a:latin typeface="Calibri" panose="020F0502020204030204" pitchFamily="34" charset="0"/>
              </a:rPr>
              <a:t>Application</a:t>
            </a:r>
            <a:r>
              <a:rPr lang="zh-CN" altLang="en-US" sz="2000" u="sng" dirty="0">
                <a:solidFill>
                  <a:schemeClr val="bg1"/>
                </a:solidFill>
                <a:latin typeface="Calibri" panose="020F0502020204030204" pitchFamily="34" charset="0"/>
              </a:rPr>
              <a:t>客户端</a:t>
            </a:r>
            <a:r>
              <a:rPr lang="zh-CN" altLang="en-US" sz="2000" dirty="0">
                <a:solidFill>
                  <a:srgbClr val="000000"/>
                </a:solidFill>
                <a:latin typeface="Calibri" panose="020F0502020204030204" pitchFamily="34" charset="0"/>
              </a:rPr>
              <a:t>，或者是</a:t>
            </a:r>
            <a:r>
              <a:rPr lang="en-US" altLang="zh-CN" sz="2000" dirty="0">
                <a:solidFill>
                  <a:srgbClr val="000000"/>
                </a:solidFill>
                <a:latin typeface="Calibri" panose="020F0502020204030204" pitchFamily="34" charset="0"/>
              </a:rPr>
              <a:t>A</a:t>
            </a:r>
            <a:r>
              <a:rPr lang="en-US" altLang="zh-CN" sz="2000" u="sng" dirty="0">
                <a:solidFill>
                  <a:schemeClr val="bg1"/>
                </a:solidFill>
                <a:latin typeface="Calibri" panose="020F0502020204030204" pitchFamily="34" charset="0"/>
              </a:rPr>
              <a:t>pplets</a:t>
            </a:r>
            <a:r>
              <a:rPr lang="zh-CN" altLang="en-US" sz="2000" dirty="0">
                <a:solidFill>
                  <a:srgbClr val="000000"/>
                </a:solidFill>
                <a:latin typeface="Calibri" panose="020F0502020204030204" pitchFamily="34" charset="0"/>
              </a:rPr>
              <a:t>（一种运行在浏览器</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虚拟机上的小程序）。</a:t>
            </a:r>
            <a:endParaRPr lang="en-US" altLang="zh-CN" sz="2000" dirty="0">
              <a:solidFill>
                <a:srgbClr val="000000"/>
              </a:solidFill>
              <a:latin typeface="Calibri" panose="020F0502020204030204" pitchFamily="34" charset="0"/>
            </a:endParaRPr>
          </a:p>
          <a:p>
            <a:pPr marL="800100" lvl="1" indent="-342900">
              <a:lnSpc>
                <a:spcPct val="11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服务层</a:t>
            </a:r>
            <a:r>
              <a:rPr lang="zh-CN" altLang="en-US" sz="2000" dirty="0">
                <a:solidFill>
                  <a:srgbClr val="000000"/>
                </a:solidFill>
                <a:latin typeface="Calibri" panose="020F0502020204030204" pitchFamily="34" charset="0"/>
              </a:rPr>
              <a:t>组件包括</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JSF</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1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业务层</a:t>
            </a:r>
            <a:r>
              <a:rPr lang="zh-CN" altLang="en-US" sz="2000" dirty="0">
                <a:solidFill>
                  <a:srgbClr val="000000"/>
                </a:solidFill>
                <a:latin typeface="Calibri" panose="020F0502020204030204" pitchFamily="34" charset="0"/>
              </a:rPr>
              <a:t>组件一般是与业务需求相对应的代码，通常被称为</a:t>
            </a:r>
            <a:r>
              <a:rPr lang="en-US" altLang="zh-CN" sz="2000" dirty="0">
                <a:solidFill>
                  <a:srgbClr val="000000"/>
                </a:solidFill>
                <a:latin typeface="Calibri" panose="020F0502020204030204" pitchFamily="34" charset="0"/>
              </a:rPr>
              <a:t>Enterprise JavaBeans</a:t>
            </a:r>
            <a:r>
              <a:rPr lang="zh-CN" altLang="en-US" sz="2000" dirty="0">
                <a:solidFill>
                  <a:srgbClr val="000000"/>
                </a:solidFill>
                <a:latin typeface="Calibri" panose="020F0502020204030204" pitchFamily="34" charset="0"/>
              </a:rPr>
              <a:t>。比如，</a:t>
            </a:r>
            <a:r>
              <a:rPr lang="zh-CN" altLang="en-US" sz="2000" u="sng" dirty="0">
                <a:solidFill>
                  <a:schemeClr val="bg1"/>
                </a:solidFill>
                <a:latin typeface="Calibri" panose="020F0502020204030204" pitchFamily="34" charset="0"/>
              </a:rPr>
              <a:t>如何从客户端接受信息、如何根据具体业务逻辑处理信息、数据以什么样的格式存储在数据库中</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1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数据层</a:t>
            </a:r>
            <a:r>
              <a:rPr lang="zh-CN" altLang="en-US" sz="2000" dirty="0">
                <a:solidFill>
                  <a:srgbClr val="000000"/>
                </a:solidFill>
                <a:latin typeface="Calibri" panose="020F0502020204030204" pitchFamily="34" charset="0"/>
              </a:rPr>
              <a:t>可以是</a:t>
            </a:r>
            <a:r>
              <a:rPr lang="zh-CN" altLang="en-US" sz="2000" u="sng" dirty="0">
                <a:solidFill>
                  <a:schemeClr val="bg1"/>
                </a:solidFill>
                <a:latin typeface="Calibri" panose="020F0502020204030204" pitchFamily="34" charset="0"/>
              </a:rPr>
              <a:t>数据库</a:t>
            </a:r>
            <a:r>
              <a:rPr lang="zh-CN" altLang="en-US" sz="2000" dirty="0">
                <a:solidFill>
                  <a:srgbClr val="000000"/>
                </a:solidFill>
                <a:latin typeface="Calibri" panose="020F0502020204030204" pitchFamily="34" charset="0"/>
              </a:rPr>
              <a:t>或者一个企业级的信息系统，也可以用于业务数据的保存。</a:t>
            </a:r>
            <a:endParaRPr lang="en-US" altLang="zh-CN" sz="2000" dirty="0">
              <a:solidFill>
                <a:srgbClr val="000000"/>
              </a:solidFill>
              <a:latin typeface="Calibri" panose="020F0502020204030204" pitchFamily="34" charset="0"/>
            </a:endParaRPr>
          </a:p>
          <a:p>
            <a:pPr marL="800100" lvl="1" indent="-342900">
              <a:lnSpc>
                <a:spcPct val="110000"/>
              </a:lnSpc>
              <a:buClr>
                <a:schemeClr val="accent6"/>
              </a:buClr>
              <a:buFont typeface="Arial" panose="020B0604020202020204" pitchFamily="34" charset="0"/>
              <a:buChar char="•"/>
            </a:pPr>
            <a:endParaRPr lang="zh-CN" altLang="en-US" sz="2000" dirty="0">
              <a:solidFill>
                <a:srgbClr val="000000"/>
              </a:solidFill>
              <a:latin typeface="Calibri" panose="020F0502020204030204" pitchFamily="34" charset="0"/>
            </a:endParaRPr>
          </a:p>
          <a:p>
            <a:pPr marL="342900" indent="-342900">
              <a:lnSpc>
                <a:spcPct val="11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近年来工业界和开源社区涌现了许多的</a:t>
            </a:r>
            <a:r>
              <a:rPr lang="zh-CN" altLang="en-US" sz="2000" dirty="0">
                <a:solidFill>
                  <a:srgbClr val="FF0000"/>
                </a:solidFill>
                <a:latin typeface="Calibri" panose="020F0502020204030204" pitchFamily="34" charset="0"/>
              </a:rPr>
              <a:t>框架</a:t>
            </a:r>
            <a:r>
              <a:rPr lang="zh-CN" altLang="en-US" sz="2000" dirty="0">
                <a:solidFill>
                  <a:srgbClr val="000000"/>
                </a:solidFill>
                <a:latin typeface="Calibri" panose="020F0502020204030204" pitchFamily="34" charset="0"/>
              </a:rPr>
              <a:t>，使得创建企业的应用程序更加容易。</a:t>
            </a:r>
            <a:endParaRPr lang="en-US" altLang="zh-CN" sz="2000" dirty="0">
              <a:solidFill>
                <a:srgbClr val="000000"/>
              </a:solidFill>
              <a:latin typeface="Calibri" panose="020F0502020204030204" pitchFamily="34" charset="0"/>
            </a:endParaRPr>
          </a:p>
          <a:p>
            <a:pPr marL="914400" lvl="1" indent="-457200">
              <a:lnSpc>
                <a:spcPct val="11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服务层有</a:t>
            </a:r>
            <a:r>
              <a:rPr lang="en-US" altLang="zh-CN" sz="2000" dirty="0">
                <a:solidFill>
                  <a:srgbClr val="000000"/>
                </a:solidFill>
                <a:latin typeface="Calibri" panose="020F0502020204030204" pitchFamily="34" charset="0"/>
              </a:rPr>
              <a:t>Struts</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JSF</a:t>
            </a:r>
            <a:r>
              <a:rPr lang="zh-CN" altLang="en-US" sz="2000" dirty="0">
                <a:solidFill>
                  <a:srgbClr val="000000"/>
                </a:solidFill>
                <a:latin typeface="Calibri" panose="020F0502020204030204" pitchFamily="34" charset="0"/>
              </a:rPr>
              <a:t>、 </a:t>
            </a:r>
            <a:r>
              <a:rPr lang="en-US" altLang="zh-CN" sz="2000" dirty="0">
                <a:solidFill>
                  <a:srgbClr val="000000"/>
                </a:solidFill>
                <a:latin typeface="Calibri" panose="020F0502020204030204" pitchFamily="34" charset="0"/>
              </a:rPr>
              <a:t>Tapestry</a:t>
            </a:r>
            <a:r>
              <a:rPr lang="zh-CN" altLang="en-US" sz="2000" dirty="0">
                <a:solidFill>
                  <a:srgbClr val="000000"/>
                </a:solidFill>
                <a:latin typeface="Calibri" panose="020F0502020204030204" pitchFamily="34" charset="0"/>
              </a:rPr>
              <a:t>、</a:t>
            </a:r>
            <a:r>
              <a:rPr lang="en-US" altLang="zh-CN" sz="2000" dirty="0" err="1">
                <a:solidFill>
                  <a:srgbClr val="000000"/>
                </a:solidFill>
                <a:latin typeface="Calibri" panose="020F0502020204030204" pitchFamily="34" charset="0"/>
              </a:rPr>
              <a:t>WebWork</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Velocity</a:t>
            </a:r>
            <a:r>
              <a:rPr lang="zh-CN" altLang="en-US" sz="2000" dirty="0">
                <a:solidFill>
                  <a:srgbClr val="000000"/>
                </a:solidFill>
                <a:latin typeface="Calibri" panose="020F0502020204030204" pitchFamily="34" charset="0"/>
              </a:rPr>
              <a:t>等框架。</a:t>
            </a:r>
            <a:endParaRPr lang="en-US" altLang="zh-CN" sz="2000" dirty="0">
              <a:solidFill>
                <a:srgbClr val="000000"/>
              </a:solidFill>
              <a:latin typeface="Calibri" panose="020F0502020204030204" pitchFamily="34" charset="0"/>
            </a:endParaRPr>
          </a:p>
          <a:p>
            <a:pPr marL="914400" lvl="1" indent="-457200">
              <a:lnSpc>
                <a:spcPct val="11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业务层可以用普通的</a:t>
            </a:r>
            <a:r>
              <a:rPr lang="en-US" altLang="zh-CN" sz="2000" dirty="0">
                <a:solidFill>
                  <a:srgbClr val="000000"/>
                </a:solidFill>
                <a:latin typeface="Calibri" panose="020F0502020204030204" pitchFamily="34" charset="0"/>
              </a:rPr>
              <a:t>Java Beans</a:t>
            </a:r>
            <a:r>
              <a:rPr lang="zh-CN" altLang="en-US" sz="2000" dirty="0">
                <a:solidFill>
                  <a:srgbClr val="000000"/>
                </a:solidFill>
                <a:latin typeface="Calibri" panose="020F0502020204030204" pitchFamily="34" charset="0"/>
              </a:rPr>
              <a:t>，也可以用</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Session Bean</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914400" lvl="1" indent="-457200">
              <a:lnSpc>
                <a:spcPct val="11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数据层可以选择</a:t>
            </a:r>
            <a:r>
              <a:rPr lang="en-US" altLang="zh-CN" sz="2000" dirty="0">
                <a:solidFill>
                  <a:srgbClr val="000000"/>
                </a:solidFill>
                <a:latin typeface="Calibri" panose="020F0502020204030204" pitchFamily="34" charset="0"/>
              </a:rPr>
              <a:t>JDBC</a:t>
            </a:r>
            <a:r>
              <a:rPr lang="zh-CN" altLang="en-US" sz="2000" dirty="0">
                <a:solidFill>
                  <a:srgbClr val="000000"/>
                </a:solidFill>
                <a:latin typeface="Calibri" panose="020F0502020204030204" pitchFamily="34" charset="0"/>
              </a:rPr>
              <a:t>、</a:t>
            </a:r>
            <a:r>
              <a:rPr lang="en-US" altLang="zh-CN" sz="2000" dirty="0" err="1">
                <a:solidFill>
                  <a:srgbClr val="000000"/>
                </a:solidFill>
                <a:latin typeface="Calibri" panose="020F0502020204030204" pitchFamily="34" charset="0"/>
              </a:rPr>
              <a:t>ORMapping</a:t>
            </a:r>
            <a:r>
              <a:rPr lang="zh-CN" altLang="en-US" sz="2000" dirty="0">
                <a:solidFill>
                  <a:srgbClr val="000000"/>
                </a:solidFill>
                <a:latin typeface="Calibri" panose="020F0502020204030204" pitchFamily="34" charset="0"/>
              </a:rPr>
              <a:t>框架（如</a:t>
            </a:r>
            <a:r>
              <a:rPr lang="en-US" altLang="zh-CN" sz="2000" dirty="0">
                <a:solidFill>
                  <a:srgbClr val="000000"/>
                </a:solidFill>
                <a:latin typeface="Calibri" panose="020F0502020204030204" pitchFamily="34" charset="0"/>
              </a:rPr>
              <a:t>Hibernate</a:t>
            </a:r>
            <a:r>
              <a:rPr lang="zh-CN" altLang="en-US" sz="2000" dirty="0">
                <a:solidFill>
                  <a:srgbClr val="000000"/>
                </a:solidFill>
                <a:latin typeface="Calibri" panose="020F0502020204030204" pitchFamily="34" charset="0"/>
              </a:rPr>
              <a:t>、</a:t>
            </a:r>
            <a:r>
              <a:rPr lang="en-US" altLang="zh-CN" sz="2000" dirty="0" err="1">
                <a:solidFill>
                  <a:srgbClr val="000000"/>
                </a:solidFill>
                <a:latin typeface="Calibri" panose="020F0502020204030204" pitchFamily="34" charset="0"/>
              </a:rPr>
              <a:t>toplink</a:t>
            </a:r>
            <a:r>
              <a:rPr lang="zh-CN" altLang="en-US" sz="2000" dirty="0">
                <a:solidFill>
                  <a:srgbClr val="000000"/>
                </a:solidFill>
                <a:latin typeface="Calibri" panose="020F0502020204030204" pitchFamily="34" charset="0"/>
              </a:rPr>
              <a:t>等）、</a:t>
            </a:r>
            <a:r>
              <a:rPr lang="en-US" altLang="zh-CN" sz="2000" dirty="0" err="1">
                <a:solidFill>
                  <a:srgbClr val="000000"/>
                </a:solidFill>
                <a:latin typeface="Calibri" panose="020F0502020204030204" pitchFamily="34" charset="0"/>
              </a:rPr>
              <a:t>SQLMapper</a:t>
            </a:r>
            <a:r>
              <a:rPr lang="en-US" altLang="zh-CN" sz="2000" dirty="0">
                <a:solidFill>
                  <a:srgbClr val="000000"/>
                </a:solidFill>
                <a:latin typeface="Calibri" panose="020F0502020204030204" pitchFamily="34" charset="0"/>
              </a:rPr>
              <a:t> tools</a:t>
            </a:r>
            <a:r>
              <a:rPr lang="zh-CN" altLang="en-US" sz="2000" dirty="0">
                <a:solidFill>
                  <a:srgbClr val="000000"/>
                </a:solidFill>
                <a:latin typeface="Calibri" panose="020F0502020204030204" pitchFamily="34" charset="0"/>
              </a:rPr>
              <a:t>（</a:t>
            </a:r>
            <a:r>
              <a:rPr lang="en-US" altLang="zh-CN" sz="2000" dirty="0" err="1">
                <a:solidFill>
                  <a:srgbClr val="000000"/>
                </a:solidFill>
                <a:latin typeface="Calibri" panose="020F0502020204030204" pitchFamily="34" charset="0"/>
              </a:rPr>
              <a:t>IBatis</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JDO</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Entity Bean</a:t>
            </a:r>
            <a:r>
              <a:rPr lang="zh-CN" altLang="en-US" sz="2000" dirty="0">
                <a:solidFill>
                  <a:srgbClr val="000000"/>
                </a:solidFill>
                <a:latin typeface="Calibri" panose="020F0502020204030204" pitchFamily="34" charset="0"/>
              </a:rPr>
              <a:t>等。</a:t>
            </a:r>
          </a:p>
        </p:txBody>
      </p:sp>
    </p:spTree>
    <p:extLst>
      <p:ext uri="{BB962C8B-B14F-4D97-AF65-F5344CB8AC3E}">
        <p14:creationId xmlns:p14="http://schemas.microsoft.com/office/powerpoint/2010/main" val="2801785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55</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Java EE</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Java EE</a:t>
            </a:r>
            <a:r>
              <a:rPr lang="zh-CN" altLang="en-US" sz="2000" b="1" dirty="0">
                <a:solidFill>
                  <a:srgbClr val="FF0000"/>
                </a:solidFill>
                <a:latin typeface="Calibri" panose="020F0502020204030204" pitchFamily="34" charset="0"/>
                <a:ea typeface="宋体" charset="0"/>
              </a:rPr>
              <a:t>的主要技术</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2695640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Java EE</a:t>
            </a:r>
            <a:r>
              <a:rPr lang="zh-CN" altLang="en-US" dirty="0"/>
              <a:t>的主要技术</a:t>
            </a:r>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776288" y="1122025"/>
            <a:ext cx="8367712" cy="1872208"/>
          </a:xfrm>
        </p:spPr>
        <p:txBody>
          <a:bodyPr/>
          <a:lstStyle/>
          <a:p>
            <a:r>
              <a:rPr lang="en-US" altLang="zh-CN" sz="2400" dirty="0"/>
              <a:t>Java EE</a:t>
            </a:r>
            <a:r>
              <a:rPr lang="zh-CN" altLang="en-US" sz="2400" dirty="0"/>
              <a:t>平台由一整套服务、应用程序接口和协议构成。它对开发基于</a:t>
            </a:r>
            <a:r>
              <a:rPr lang="en-US" altLang="zh-CN" sz="2400" dirty="0"/>
              <a:t>Web</a:t>
            </a:r>
            <a:r>
              <a:rPr lang="zh-CN" altLang="en-US" sz="2400" dirty="0"/>
              <a:t>的多层应用提供了功能支持，提供了一个</a:t>
            </a:r>
            <a:r>
              <a:rPr lang="zh-CN" altLang="en-US" sz="2400" dirty="0">
                <a:solidFill>
                  <a:srgbClr val="FF0000"/>
                </a:solidFill>
              </a:rPr>
              <a:t>基于组件</a:t>
            </a:r>
            <a:r>
              <a:rPr lang="zh-CN" altLang="en-US" sz="2400" dirty="0"/>
              <a:t>的方法来加快设计、开发、装配和部署企业应用程序。下面简单介绍</a:t>
            </a:r>
            <a:r>
              <a:rPr lang="en-US" altLang="zh-CN" sz="2400" dirty="0"/>
              <a:t>Java EE</a:t>
            </a:r>
            <a:r>
              <a:rPr lang="zh-CN" altLang="en-US" sz="2400" dirty="0"/>
              <a:t>的一些技术规范。</a:t>
            </a:r>
            <a:endParaRPr lang="en-US" altLang="zh-CN" sz="2400" dirty="0"/>
          </a:p>
          <a:p>
            <a:endParaRPr lang="en-US" altLang="zh-CN" sz="2400" dirty="0"/>
          </a:p>
          <a:p>
            <a:endParaRPr lang="en-US" altLang="zh-CN" sz="24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56</a:t>
            </a:fld>
            <a:endParaRPr lang="en-GB" altLang="zh-CN" dirty="0"/>
          </a:p>
        </p:txBody>
      </p:sp>
      <p:sp>
        <p:nvSpPr>
          <p:cNvPr id="6" name="文本框 5">
            <a:extLst>
              <a:ext uri="{FF2B5EF4-FFF2-40B4-BE49-F238E27FC236}">
                <a16:creationId xmlns:a16="http://schemas.microsoft.com/office/drawing/2014/main" id="{229298DD-0BE1-4139-9175-8811AED4D974}"/>
              </a:ext>
            </a:extLst>
          </p:cNvPr>
          <p:cNvSpPr txBox="1"/>
          <p:nvPr/>
        </p:nvSpPr>
        <p:spPr>
          <a:xfrm>
            <a:off x="1259632" y="3269871"/>
            <a:ext cx="3956532" cy="3046988"/>
          </a:xfrm>
          <a:prstGeom prst="rect">
            <a:avLst/>
          </a:prstGeom>
          <a:noFill/>
        </p:spPr>
        <p:txBody>
          <a:bodyPr wrap="none" rtlCol="0">
            <a:spAutoFit/>
          </a:bodyPr>
          <a:lstStyle/>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JDBC</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数据库连接）</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JNDI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命名和目录接口）</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（企业</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Beans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RMI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（远程方法调用）</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IDL</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接口定义语言）</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JSP</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服务器页面）</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067EB25D-19FF-4A48-B3FD-C96365F7A377}"/>
              </a:ext>
            </a:extLst>
          </p:cNvPr>
          <p:cNvSpPr txBox="1"/>
          <p:nvPr/>
        </p:nvSpPr>
        <p:spPr>
          <a:xfrm>
            <a:off x="5436096" y="3269871"/>
            <a:ext cx="3600400" cy="2648033"/>
          </a:xfrm>
          <a:prstGeom prst="rect">
            <a:avLst/>
          </a:prstGeom>
          <a:noFill/>
        </p:spPr>
        <p:txBody>
          <a:bodyPr wrap="square" rtlCol="0">
            <a:spAutoFit/>
          </a:bodyPr>
          <a:lstStyle/>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Servlet</a:t>
            </a: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XML</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（可扩展标记语言）</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JMS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消息服务）</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JTA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事务</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API</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JTS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事务服务）</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Mail</a:t>
            </a:r>
          </a:p>
          <a:p>
            <a:pPr marL="457200" indent="-457200">
              <a:lnSpc>
                <a:spcPct val="120000"/>
              </a:lnSpc>
              <a:buClr>
                <a:schemeClr val="accent6"/>
              </a:buClr>
              <a:buFont typeface="+mj-lt"/>
              <a:buAutoNum type="arabicPeriod" startAt="7"/>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JAF</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（数据处理框架）</a:t>
            </a:r>
          </a:p>
        </p:txBody>
      </p:sp>
    </p:spTree>
    <p:extLst>
      <p:ext uri="{BB962C8B-B14F-4D97-AF65-F5344CB8AC3E}">
        <p14:creationId xmlns:p14="http://schemas.microsoft.com/office/powerpoint/2010/main" val="2011725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1. JDBC</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598489" y="1268760"/>
            <a:ext cx="8367712" cy="4608512"/>
          </a:xfrm>
        </p:spPr>
        <p:txBody>
          <a:bodyPr/>
          <a:lstStyle/>
          <a:p>
            <a:r>
              <a:rPr lang="en-US" altLang="zh-CN" sz="2400" dirty="0">
                <a:solidFill>
                  <a:srgbClr val="FF0000"/>
                </a:solidFill>
              </a:rPr>
              <a:t>JDBC</a:t>
            </a:r>
            <a:r>
              <a:rPr lang="zh-CN" altLang="en-US" sz="2400" dirty="0">
                <a:solidFill>
                  <a:srgbClr val="FF0000"/>
                </a:solidFill>
              </a:rPr>
              <a:t>（</a:t>
            </a:r>
            <a:r>
              <a:rPr lang="en-US" altLang="zh-CN" sz="2400" dirty="0">
                <a:solidFill>
                  <a:srgbClr val="FF0000"/>
                </a:solidFill>
              </a:rPr>
              <a:t>Java Database Connectivity</a:t>
            </a:r>
            <a:r>
              <a:rPr lang="zh-CN" altLang="en-US" sz="2400" dirty="0">
                <a:solidFill>
                  <a:srgbClr val="FF0000"/>
                </a:solidFill>
              </a:rPr>
              <a:t>）</a:t>
            </a:r>
            <a:r>
              <a:rPr lang="zh-CN" altLang="en-US" sz="2400" dirty="0"/>
              <a:t>是</a:t>
            </a:r>
            <a:r>
              <a:rPr lang="en-US" altLang="zh-CN" sz="2400" dirty="0"/>
              <a:t>Java</a:t>
            </a:r>
            <a:r>
              <a:rPr lang="zh-CN" altLang="en-US" sz="2400" dirty="0"/>
              <a:t>语言中用来规范客户端程序如何</a:t>
            </a:r>
            <a:r>
              <a:rPr lang="zh-CN" altLang="en-US" sz="2400" u="sng" dirty="0">
                <a:solidFill>
                  <a:schemeClr val="bg1"/>
                </a:solidFill>
              </a:rPr>
              <a:t>访问数据库的应用程序接口</a:t>
            </a:r>
            <a:r>
              <a:rPr lang="zh-CN" altLang="en-US" sz="2400" dirty="0"/>
              <a:t>，提供了诸如查询和更新数据库中数据的方法。它提供</a:t>
            </a:r>
            <a:r>
              <a:rPr lang="zh-CN" altLang="en-US" sz="2400" u="sng" dirty="0">
                <a:solidFill>
                  <a:schemeClr val="bg1"/>
                </a:solidFill>
              </a:rPr>
              <a:t>连接各种关系数据库的统一接口</a:t>
            </a:r>
            <a:r>
              <a:rPr lang="zh-CN" altLang="en-US" sz="2400" dirty="0"/>
              <a:t>，可以为多种关系数据库提供统一访问。</a:t>
            </a:r>
            <a:endParaRPr lang="en-US" altLang="zh-CN" sz="2400" dirty="0"/>
          </a:p>
          <a:p>
            <a:endParaRPr lang="en-US" altLang="zh-CN" sz="2000" dirty="0"/>
          </a:p>
          <a:p>
            <a:r>
              <a:rPr lang="en-US" altLang="zh-CN" sz="2400" dirty="0"/>
              <a:t>Java</a:t>
            </a:r>
            <a:r>
              <a:rPr lang="zh-CN" altLang="en-US" sz="2400" dirty="0"/>
              <a:t>开发中，使用</a:t>
            </a:r>
            <a:r>
              <a:rPr lang="en-US" altLang="zh-CN" sz="2400" dirty="0"/>
              <a:t>JDBC</a:t>
            </a:r>
            <a:r>
              <a:rPr lang="zh-CN" altLang="en-US" sz="2400" dirty="0"/>
              <a:t>操作数据库需要如下几个步骤：</a:t>
            </a:r>
          </a:p>
          <a:p>
            <a:pPr marL="857250" lvl="1" indent="-457200">
              <a:buFont typeface="+mj-lt"/>
              <a:buAutoNum type="arabicPeriod"/>
            </a:pPr>
            <a:r>
              <a:rPr lang="zh-CN" altLang="en-US" sz="2000" dirty="0"/>
              <a:t>加载数据库驱动程序； </a:t>
            </a:r>
          </a:p>
          <a:p>
            <a:pPr marL="857250" lvl="1" indent="-457200">
              <a:buFont typeface="+mj-lt"/>
              <a:buAutoNum type="arabicPeriod"/>
            </a:pPr>
            <a:r>
              <a:rPr lang="zh-CN" altLang="en-US" sz="2000" dirty="0"/>
              <a:t>连接数据库；</a:t>
            </a:r>
          </a:p>
          <a:p>
            <a:pPr marL="857250" lvl="1" indent="-457200">
              <a:buFont typeface="+mj-lt"/>
              <a:buAutoNum type="arabicPeriod"/>
            </a:pPr>
            <a:r>
              <a:rPr lang="zh-CN" altLang="en-US" sz="2000" dirty="0"/>
              <a:t>操作数据库；</a:t>
            </a:r>
          </a:p>
          <a:p>
            <a:pPr marL="857250" lvl="1" indent="-457200">
              <a:buFont typeface="+mj-lt"/>
              <a:buAutoNum type="arabicPeriod"/>
            </a:pPr>
            <a:r>
              <a:rPr lang="zh-CN" altLang="en-US" sz="2000" dirty="0"/>
              <a:t>关闭数据库，释放连接。</a:t>
            </a:r>
          </a:p>
          <a:p>
            <a:endParaRPr lang="en-US" altLang="zh-CN" sz="2000" dirty="0"/>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57</a:t>
            </a:fld>
            <a:endParaRPr lang="en-GB" altLang="zh-CN" dirty="0"/>
          </a:p>
        </p:txBody>
      </p:sp>
    </p:spTree>
    <p:extLst>
      <p:ext uri="{BB962C8B-B14F-4D97-AF65-F5344CB8AC3E}">
        <p14:creationId xmlns:p14="http://schemas.microsoft.com/office/powerpoint/2010/main" val="4717603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2. JNDI</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776288" y="1190137"/>
            <a:ext cx="8189913" cy="5589240"/>
          </a:xfrm>
        </p:spPr>
        <p:txBody>
          <a:bodyPr/>
          <a:lstStyle/>
          <a:p>
            <a:r>
              <a:rPr lang="en-US" altLang="zh-CN" sz="2000" dirty="0"/>
              <a:t>JNDI</a:t>
            </a:r>
            <a:r>
              <a:rPr lang="zh-CN" altLang="en-US" sz="2000" dirty="0"/>
              <a:t>（</a:t>
            </a:r>
            <a:r>
              <a:rPr lang="en-US" altLang="zh-CN" sz="2000" dirty="0">
                <a:solidFill>
                  <a:srgbClr val="FF0000"/>
                </a:solidFill>
              </a:rPr>
              <a:t>Java Name and Directory Interface</a:t>
            </a:r>
            <a:r>
              <a:rPr lang="zh-CN" altLang="en-US" sz="2000" dirty="0"/>
              <a:t>，</a:t>
            </a:r>
            <a:r>
              <a:rPr lang="en-US" altLang="zh-CN" sz="2000" dirty="0"/>
              <a:t>Java</a:t>
            </a:r>
            <a:r>
              <a:rPr lang="zh-CN" altLang="en-US" sz="2000" dirty="0"/>
              <a:t>命名和目录接口）是用于从</a:t>
            </a:r>
            <a:r>
              <a:rPr lang="en-US" altLang="zh-CN" sz="2000" dirty="0"/>
              <a:t>Java</a:t>
            </a:r>
            <a:r>
              <a:rPr lang="zh-CN" altLang="en-US" sz="2000" dirty="0"/>
              <a:t>应用程序中访问名称和目录服务的一组</a:t>
            </a:r>
            <a:r>
              <a:rPr lang="en-US" altLang="zh-CN" sz="2000" dirty="0"/>
              <a:t>API</a:t>
            </a:r>
            <a:r>
              <a:rPr lang="zh-CN" altLang="en-US" sz="2000" dirty="0"/>
              <a:t>。命名服务将服务名称与对象关联起来，从而使得开发人员在开发过程中</a:t>
            </a:r>
            <a:r>
              <a:rPr lang="zh-CN" altLang="en-US" sz="2000" u="sng" dirty="0">
                <a:solidFill>
                  <a:schemeClr val="bg1"/>
                </a:solidFill>
              </a:rPr>
              <a:t>可以使用名称来访问对象</a:t>
            </a:r>
            <a:r>
              <a:rPr lang="zh-CN" altLang="en-US" sz="2000" dirty="0"/>
              <a:t>。</a:t>
            </a:r>
            <a:endParaRPr lang="en-US" altLang="zh-CN" sz="2000" dirty="0"/>
          </a:p>
          <a:p>
            <a:endParaRPr lang="en-US" altLang="zh-CN" sz="2000" dirty="0"/>
          </a:p>
          <a:p>
            <a:r>
              <a:rPr lang="en-US" altLang="zh-CN" sz="2000" dirty="0"/>
              <a:t>JNDI</a:t>
            </a:r>
            <a:r>
              <a:rPr lang="zh-CN" altLang="en-US" sz="2000" dirty="0"/>
              <a:t>为开发人员提供了一致的模型来</a:t>
            </a:r>
            <a:r>
              <a:rPr lang="zh-CN" altLang="en-US" sz="2000" dirty="0">
                <a:solidFill>
                  <a:srgbClr val="FF0000"/>
                </a:solidFill>
              </a:rPr>
              <a:t>存取和操作</a:t>
            </a:r>
            <a:r>
              <a:rPr lang="zh-CN" altLang="en-US" sz="2000" dirty="0"/>
              <a:t>企业级的</a:t>
            </a:r>
            <a:r>
              <a:rPr lang="zh-CN" altLang="en-US" sz="2000" u="sng" dirty="0">
                <a:solidFill>
                  <a:schemeClr val="bg1"/>
                </a:solidFill>
              </a:rPr>
              <a:t>资源</a:t>
            </a:r>
            <a:r>
              <a:rPr lang="en-US" altLang="zh-CN" sz="2000" u="sng" dirty="0">
                <a:solidFill>
                  <a:schemeClr val="bg1"/>
                </a:solidFill>
              </a:rPr>
              <a:t>DNS</a:t>
            </a:r>
            <a:r>
              <a:rPr lang="zh-CN" altLang="en-US" sz="2000" u="sng" dirty="0">
                <a:solidFill>
                  <a:schemeClr val="bg1"/>
                </a:solidFill>
              </a:rPr>
              <a:t>（</a:t>
            </a:r>
            <a:r>
              <a:rPr lang="en-US" altLang="zh-CN" sz="2000" u="sng" dirty="0">
                <a:solidFill>
                  <a:schemeClr val="bg1"/>
                </a:solidFill>
              </a:rPr>
              <a:t>Domain Name System</a:t>
            </a:r>
            <a:r>
              <a:rPr lang="zh-CN" altLang="en-US" sz="2000" u="sng" dirty="0">
                <a:solidFill>
                  <a:schemeClr val="bg1"/>
                </a:solidFill>
              </a:rPr>
              <a:t>）、轻型目录访问协议</a:t>
            </a:r>
            <a:r>
              <a:rPr lang="en-US" altLang="zh-CN" sz="2000" u="sng" dirty="0">
                <a:solidFill>
                  <a:schemeClr val="bg1"/>
                </a:solidFill>
              </a:rPr>
              <a:t>LDAP</a:t>
            </a:r>
            <a:r>
              <a:rPr lang="zh-CN" altLang="en-US" sz="2000" u="sng" dirty="0">
                <a:solidFill>
                  <a:schemeClr val="bg1"/>
                </a:solidFill>
              </a:rPr>
              <a:t>（</a:t>
            </a:r>
            <a:r>
              <a:rPr lang="en-US" altLang="zh-CN" sz="2000" u="sng" dirty="0">
                <a:solidFill>
                  <a:schemeClr val="bg1"/>
                </a:solidFill>
              </a:rPr>
              <a:t>Lightweight Directory Access Protocol</a:t>
            </a:r>
            <a:r>
              <a:rPr lang="zh-CN" altLang="en-US" sz="2000" u="sng" dirty="0">
                <a:solidFill>
                  <a:schemeClr val="bg1"/>
                </a:solidFill>
              </a:rPr>
              <a:t>）、本地文件系统或应用服务器</a:t>
            </a:r>
            <a:r>
              <a:rPr lang="zh-CN" altLang="en-US" sz="2000" dirty="0"/>
              <a:t>中的对象。屏蔽了企业网络所使用的各种命名和目录服务，使得应用程序更加</a:t>
            </a:r>
            <a:r>
              <a:rPr lang="zh-CN" altLang="en-US" sz="2000" dirty="0">
                <a:solidFill>
                  <a:srgbClr val="FF0000"/>
                </a:solidFill>
              </a:rPr>
              <a:t>一致和易于管理</a:t>
            </a:r>
            <a:r>
              <a:rPr lang="zh-CN" altLang="en-US" sz="2000" dirty="0"/>
              <a:t>。</a:t>
            </a:r>
            <a:endParaRPr lang="en-US" altLang="zh-CN" sz="2000" dirty="0"/>
          </a:p>
          <a:p>
            <a:endParaRPr lang="en-US" altLang="zh-CN" sz="2000" dirty="0"/>
          </a:p>
          <a:p>
            <a:r>
              <a:rPr lang="en-US" altLang="zh-CN" sz="2000" dirty="0"/>
              <a:t>JNDI</a:t>
            </a:r>
            <a:r>
              <a:rPr lang="zh-CN" altLang="en-US" sz="2000" dirty="0"/>
              <a:t>已经成为</a:t>
            </a:r>
            <a:r>
              <a:rPr lang="en-US" altLang="zh-CN" sz="2000" dirty="0" err="1"/>
              <a:t>JavaEE</a:t>
            </a:r>
            <a:r>
              <a:rPr lang="zh-CN" altLang="en-US" sz="2000" dirty="0"/>
              <a:t>的规范之一，所有的</a:t>
            </a:r>
            <a:r>
              <a:rPr lang="en-US" altLang="zh-CN" sz="2000" dirty="0"/>
              <a:t>Java EE</a:t>
            </a:r>
            <a:r>
              <a:rPr lang="zh-CN" altLang="en-US" sz="2000" dirty="0"/>
              <a:t>容器都必须提供一个</a:t>
            </a:r>
            <a:r>
              <a:rPr lang="en-US" altLang="zh-CN" sz="2000" dirty="0"/>
              <a:t>JNDI</a:t>
            </a:r>
            <a:r>
              <a:rPr lang="zh-CN" altLang="en-US" sz="2000" dirty="0"/>
              <a:t>的服务。</a:t>
            </a:r>
          </a:p>
          <a:p>
            <a:endParaRPr lang="en-US" altLang="zh-CN" sz="1800" dirty="0"/>
          </a:p>
          <a:p>
            <a:endParaRPr lang="en-US" altLang="zh-CN" sz="18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58</a:t>
            </a:fld>
            <a:endParaRPr lang="en-GB" altLang="zh-CN" dirty="0"/>
          </a:p>
        </p:txBody>
      </p:sp>
    </p:spTree>
    <p:extLst>
      <p:ext uri="{BB962C8B-B14F-4D97-AF65-F5344CB8AC3E}">
        <p14:creationId xmlns:p14="http://schemas.microsoft.com/office/powerpoint/2010/main" val="1110692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3. EJB</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901305" y="1340768"/>
            <a:ext cx="8064896" cy="5589240"/>
          </a:xfrm>
        </p:spPr>
        <p:txBody>
          <a:bodyPr/>
          <a:lstStyle/>
          <a:p>
            <a:r>
              <a:rPr lang="en-US" altLang="zh-CN" sz="2400" dirty="0">
                <a:latin typeface="Calibri" panose="020F0502020204030204" pitchFamily="34" charset="0"/>
              </a:rPr>
              <a:t>EJB</a:t>
            </a:r>
            <a:r>
              <a:rPr lang="zh-CN" altLang="en-US" sz="2400" dirty="0">
                <a:latin typeface="Calibri" panose="020F0502020204030204" pitchFamily="34" charset="0"/>
              </a:rPr>
              <a:t>（</a:t>
            </a:r>
            <a:r>
              <a:rPr lang="en-US" altLang="zh-CN" sz="2400" dirty="0">
                <a:solidFill>
                  <a:srgbClr val="FF0000"/>
                </a:solidFill>
                <a:latin typeface="Calibri" panose="020F0502020204030204" pitchFamily="34" charset="0"/>
              </a:rPr>
              <a:t>Enterprise Java Beans</a:t>
            </a:r>
            <a:r>
              <a:rPr lang="zh-CN" altLang="en-US" sz="2400" dirty="0">
                <a:latin typeface="Calibri" panose="020F0502020204030204" pitchFamily="34" charset="0"/>
              </a:rPr>
              <a:t>）又被称为企业</a:t>
            </a:r>
            <a:r>
              <a:rPr lang="en-US" altLang="zh-CN" sz="2400" dirty="0">
                <a:latin typeface="Calibri" panose="020F0502020204030204" pitchFamily="34" charset="0"/>
              </a:rPr>
              <a:t>Java Beans</a:t>
            </a:r>
            <a:r>
              <a:rPr lang="zh-CN" altLang="en-US" sz="2400" dirty="0">
                <a:latin typeface="Calibri" panose="020F0502020204030204" pitchFamily="34" charset="0"/>
              </a:rPr>
              <a:t>，是一个用来构筑企业级应用的</a:t>
            </a:r>
            <a:r>
              <a:rPr lang="zh-CN" altLang="en-US" sz="2400" dirty="0">
                <a:solidFill>
                  <a:srgbClr val="FF0000"/>
                </a:solidFill>
                <a:latin typeface="Calibri" panose="020F0502020204030204" pitchFamily="34" charset="0"/>
              </a:rPr>
              <a:t>服务器端可被管理组件</a:t>
            </a:r>
            <a:r>
              <a:rPr lang="zh-CN" altLang="en-US" sz="2400" dirty="0">
                <a:latin typeface="Calibri" panose="020F0502020204030204" pitchFamily="34" charset="0"/>
              </a:rPr>
              <a:t>。</a:t>
            </a:r>
            <a:endParaRPr lang="en-US" altLang="zh-CN" sz="2400" dirty="0">
              <a:latin typeface="Calibri" panose="020F0502020204030204" pitchFamily="34" charset="0"/>
            </a:endParaRPr>
          </a:p>
          <a:p>
            <a:pPr lvl="1">
              <a:buFont typeface="Arial" panose="020B0604020202020204" pitchFamily="34" charset="0"/>
              <a:buChar char="•"/>
            </a:pPr>
            <a:r>
              <a:rPr lang="en-US" altLang="zh-CN" sz="2000" dirty="0">
                <a:latin typeface="Calibri" panose="020F0502020204030204" pitchFamily="34" charset="0"/>
              </a:rPr>
              <a:t>Sun</a:t>
            </a:r>
            <a:r>
              <a:rPr lang="zh-CN" altLang="en-US" sz="2000" dirty="0">
                <a:latin typeface="Calibri" panose="020F0502020204030204" pitchFamily="34" charset="0"/>
              </a:rPr>
              <a:t>公司发布的文档中对</a:t>
            </a:r>
            <a:r>
              <a:rPr lang="en-US" altLang="zh-CN" sz="2000" dirty="0">
                <a:latin typeface="Calibri" panose="020F0502020204030204" pitchFamily="34" charset="0"/>
              </a:rPr>
              <a:t>EJB</a:t>
            </a:r>
            <a:r>
              <a:rPr lang="zh-CN" altLang="en-US" sz="2000" dirty="0">
                <a:latin typeface="Calibri" panose="020F0502020204030204" pitchFamily="34" charset="0"/>
              </a:rPr>
              <a:t>的定义是：</a:t>
            </a:r>
            <a:r>
              <a:rPr lang="en-US" altLang="zh-CN" sz="2000" dirty="0">
                <a:latin typeface="Calibri" panose="020F0502020204030204" pitchFamily="34" charset="0"/>
              </a:rPr>
              <a:t>EJB</a:t>
            </a:r>
            <a:r>
              <a:rPr lang="zh-CN" altLang="en-US" sz="2000" dirty="0">
                <a:latin typeface="Calibri" panose="020F0502020204030204" pitchFamily="34" charset="0"/>
              </a:rPr>
              <a:t>是用于开发和部署</a:t>
            </a:r>
            <a:r>
              <a:rPr lang="zh-CN" altLang="en-US" sz="2000" u="sng" dirty="0">
                <a:solidFill>
                  <a:schemeClr val="bg1"/>
                </a:solidFill>
                <a:latin typeface="Calibri" panose="020F0502020204030204" pitchFamily="34" charset="0"/>
              </a:rPr>
              <a:t>多层结构的、分布式的、面向对象的</a:t>
            </a:r>
            <a:r>
              <a:rPr lang="en-US" altLang="zh-CN" sz="2000" dirty="0">
                <a:latin typeface="Calibri" panose="020F0502020204030204" pitchFamily="34" charset="0"/>
              </a:rPr>
              <a:t>Java</a:t>
            </a:r>
            <a:r>
              <a:rPr lang="zh-CN" altLang="en-US" sz="2000" dirty="0">
                <a:latin typeface="Calibri" panose="020F0502020204030204" pitchFamily="34" charset="0"/>
              </a:rPr>
              <a:t>应用系统。</a:t>
            </a:r>
            <a:endParaRPr lang="en-US" altLang="zh-CN" sz="2000" dirty="0">
              <a:latin typeface="Calibri" panose="020F0502020204030204" pitchFamily="34" charset="0"/>
            </a:endParaRPr>
          </a:p>
          <a:p>
            <a:pPr lvl="1">
              <a:buFont typeface="Arial" panose="020B0604020202020204" pitchFamily="34" charset="0"/>
              <a:buChar char="•"/>
            </a:pPr>
            <a:r>
              <a:rPr lang="en-US" altLang="zh-CN" sz="2000" dirty="0">
                <a:latin typeface="Calibri" panose="020F0502020204030204" pitchFamily="34" charset="0"/>
              </a:rPr>
              <a:t>EJB</a:t>
            </a:r>
            <a:r>
              <a:rPr lang="zh-CN" altLang="en-US" sz="2000" dirty="0">
                <a:latin typeface="Calibri" panose="020F0502020204030204" pitchFamily="34" charset="0"/>
              </a:rPr>
              <a:t>规范定义了</a:t>
            </a:r>
            <a:r>
              <a:rPr lang="en-US" altLang="zh-CN" sz="2000" dirty="0">
                <a:latin typeface="Calibri" panose="020F0502020204030204" pitchFamily="34" charset="0"/>
              </a:rPr>
              <a:t>EJB</a:t>
            </a:r>
            <a:r>
              <a:rPr lang="zh-CN" altLang="en-US" sz="2000" dirty="0">
                <a:latin typeface="Calibri" panose="020F0502020204030204" pitchFamily="34" charset="0"/>
              </a:rPr>
              <a:t>组件在何时如何与它们的容器进行交互作用。容器负责提供公用的服务，例如目录服务、事务管理、安全性、资源缓冲池以及容错性。</a:t>
            </a:r>
            <a:r>
              <a:rPr lang="en-US" altLang="zh-CN" sz="2000" dirty="0">
                <a:latin typeface="Calibri" panose="020F0502020204030204" pitchFamily="34" charset="0"/>
              </a:rPr>
              <a:t> </a:t>
            </a:r>
          </a:p>
          <a:p>
            <a:pPr lvl="1">
              <a:buFont typeface="Arial" panose="020B0604020202020204" pitchFamily="34" charset="0"/>
              <a:buChar char="•"/>
            </a:pPr>
            <a:r>
              <a:rPr lang="en-US" altLang="zh-CN" sz="2000" dirty="0">
                <a:latin typeface="Calibri" panose="020F0502020204030204" pitchFamily="34" charset="0"/>
              </a:rPr>
              <a:t>J2EE</a:t>
            </a:r>
            <a:r>
              <a:rPr lang="zh-CN" altLang="en-US" sz="2000" dirty="0">
                <a:latin typeface="Calibri" panose="020F0502020204030204" pitchFamily="34" charset="0"/>
              </a:rPr>
              <a:t>技术之所以赢得广泛重视的原因之一就是</a:t>
            </a:r>
            <a:r>
              <a:rPr lang="en-US" altLang="zh-CN" sz="2000" dirty="0">
                <a:latin typeface="Calibri" panose="020F0502020204030204" pitchFamily="34" charset="0"/>
              </a:rPr>
              <a:t>EJB</a:t>
            </a:r>
            <a:r>
              <a:rPr lang="zh-CN" altLang="en-US" sz="2000" dirty="0">
                <a:latin typeface="Calibri" panose="020F0502020204030204" pitchFamily="34" charset="0"/>
              </a:rPr>
              <a:t>。它</a:t>
            </a:r>
            <a:r>
              <a:rPr lang="zh-CN" altLang="en-US" sz="2000" u="sng" dirty="0">
                <a:solidFill>
                  <a:schemeClr val="bg1"/>
                </a:solidFill>
                <a:latin typeface="Calibri" panose="020F0502020204030204" pitchFamily="34" charset="0"/>
              </a:rPr>
              <a:t>提供了一个框架来开发和实施分布式商务逻辑</a:t>
            </a:r>
            <a:r>
              <a:rPr lang="zh-CN" altLang="en-US" sz="2000" dirty="0">
                <a:latin typeface="Calibri" panose="020F0502020204030204" pitchFamily="34" charset="0"/>
              </a:rPr>
              <a:t>，显著地简化了具有可伸缩性和高度复杂的企业级应用程序的开发。</a:t>
            </a:r>
            <a:endParaRPr lang="en-US" altLang="zh-CN" sz="2000" dirty="0">
              <a:latin typeface="Calibri" panose="020F0502020204030204" pitchFamily="34" charset="0"/>
            </a:endParaRPr>
          </a:p>
          <a:p>
            <a:endParaRPr lang="en-US" altLang="zh-CN" sz="18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59</a:t>
            </a:fld>
            <a:endParaRPr lang="en-GB" altLang="zh-CN" dirty="0"/>
          </a:p>
        </p:txBody>
      </p:sp>
    </p:spTree>
    <p:extLst>
      <p:ext uri="{BB962C8B-B14F-4D97-AF65-F5344CB8AC3E}">
        <p14:creationId xmlns:p14="http://schemas.microsoft.com/office/powerpoint/2010/main" val="405416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服务器概述</a:t>
            </a:r>
          </a:p>
        </p:txBody>
      </p:sp>
      <p:sp>
        <p:nvSpPr>
          <p:cNvPr id="3" name="内容占位符 2"/>
          <p:cNvSpPr>
            <a:spLocks noGrp="1"/>
          </p:cNvSpPr>
          <p:nvPr>
            <p:ph idx="1"/>
          </p:nvPr>
        </p:nvSpPr>
        <p:spPr>
          <a:xfrm>
            <a:off x="827584" y="1268760"/>
            <a:ext cx="8210625" cy="5976664"/>
          </a:xfrm>
        </p:spPr>
        <p:txBody>
          <a:bodyPr/>
          <a:lstStyle/>
          <a:p>
            <a:pPr>
              <a:defRPr/>
            </a:pPr>
            <a:r>
              <a:rPr lang="zh-CN" altLang="en-US" sz="2400" dirty="0">
                <a:latin typeface="Calibri" panose="020F0502020204030204" pitchFamily="34" charset="0"/>
                <a:ea typeface="宋体" panose="02010600030101010101" pitchFamily="2" charset="-122"/>
              </a:rPr>
              <a:t>目前</a:t>
            </a:r>
            <a:r>
              <a:rPr lang="zh-CN" altLang="en-US" sz="2400" dirty="0">
                <a:solidFill>
                  <a:srgbClr val="FF0000"/>
                </a:solidFill>
                <a:latin typeface="Calibri" panose="020F0502020204030204" pitchFamily="34" charset="0"/>
                <a:ea typeface="宋体" panose="02010600030101010101" pitchFamily="2" charset="-122"/>
              </a:rPr>
              <a:t>主流的</a:t>
            </a:r>
            <a:r>
              <a:rPr lang="en-US" altLang="zh-CN" sz="2400" dirty="0">
                <a:solidFill>
                  <a:srgbClr val="FF0000"/>
                </a:solidFill>
                <a:latin typeface="Calibri" panose="020F0502020204030204" pitchFamily="34" charset="0"/>
                <a:ea typeface="宋体" panose="02010600030101010101" pitchFamily="2" charset="-122"/>
              </a:rPr>
              <a:t>Web</a:t>
            </a:r>
            <a:r>
              <a:rPr lang="zh-CN" altLang="en-US" sz="2400" dirty="0">
                <a:solidFill>
                  <a:srgbClr val="FF0000"/>
                </a:solidFill>
                <a:latin typeface="Calibri" panose="020F0502020204030204" pitchFamily="34" charset="0"/>
                <a:ea typeface="宋体" panose="02010600030101010101" pitchFamily="2" charset="-122"/>
              </a:rPr>
              <a:t>服务器</a:t>
            </a:r>
            <a:r>
              <a:rPr lang="zh-CN" altLang="en-US" sz="2400" dirty="0">
                <a:latin typeface="Calibri" panose="020F0502020204030204" pitchFamily="34" charset="0"/>
                <a:ea typeface="宋体" panose="02010600030101010101" pitchFamily="2" charset="-122"/>
              </a:rPr>
              <a:t>有</a:t>
            </a:r>
            <a:r>
              <a:rPr lang="en-US" altLang="zh-CN" sz="2400" dirty="0">
                <a:latin typeface="Calibri" panose="020F0502020204030204" pitchFamily="34" charset="0"/>
                <a:ea typeface="宋体" panose="02010600030101010101" pitchFamily="2" charset="-122"/>
              </a:rPr>
              <a:t>Apache </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Nginx </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IIS </a:t>
            </a:r>
            <a:r>
              <a:rPr lang="zh-CN" altLang="en-US" sz="2400" dirty="0">
                <a:latin typeface="Calibri" panose="020F0502020204030204" pitchFamily="34" charset="0"/>
                <a:ea typeface="宋体" panose="02010600030101010101" pitchFamily="2" charset="-122"/>
              </a:rPr>
              <a:t>。</a:t>
            </a:r>
            <a:endParaRPr lang="en-US" altLang="zh-CN" sz="2400" dirty="0">
              <a:latin typeface="Calibri" panose="020F0502020204030204" pitchFamily="34" charset="0"/>
              <a:ea typeface="宋体" panose="02010600030101010101" pitchFamily="2" charset="-122"/>
            </a:endParaRPr>
          </a:p>
          <a:p>
            <a:pPr>
              <a:defRPr/>
            </a:pPr>
            <a:endParaRPr lang="en-US" altLang="zh-CN" sz="2400" dirty="0">
              <a:latin typeface="Calibri" panose="020F0502020204030204" pitchFamily="34" charset="0"/>
              <a:ea typeface="宋体" panose="02010600030101010101" pitchFamily="2" charset="-122"/>
            </a:endParaRPr>
          </a:p>
          <a:p>
            <a:pPr>
              <a:defRPr/>
            </a:pPr>
            <a:r>
              <a:rPr lang="en-US" altLang="zh-CN" sz="2400" dirty="0">
                <a:latin typeface="Calibri" panose="020F0502020204030204" pitchFamily="34" charset="0"/>
                <a:ea typeface="宋体" panose="02010600030101010101" pitchFamily="2" charset="-122"/>
              </a:rPr>
              <a:t>Web</a:t>
            </a:r>
            <a:r>
              <a:rPr lang="zh-CN" altLang="en-US" sz="2400" dirty="0">
                <a:latin typeface="Calibri" panose="020F0502020204030204" pitchFamily="34" charset="0"/>
                <a:ea typeface="宋体" panose="02010600030101010101" pitchFamily="2" charset="-122"/>
              </a:rPr>
              <a:t>服务器的设计初衷是一个静态信息资源发布媒介，而</a:t>
            </a:r>
            <a:r>
              <a:rPr lang="en-US" altLang="zh-CN" sz="2400" u="sng" dirty="0">
                <a:solidFill>
                  <a:schemeClr val="bg1"/>
                </a:solidFill>
                <a:latin typeface="Calibri" panose="020F0502020204030204" pitchFamily="34" charset="0"/>
                <a:ea typeface="宋体" panose="02010600030101010101" pitchFamily="2" charset="-122"/>
              </a:rPr>
              <a:t>CGI</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Common Gateway Interface</a:t>
            </a:r>
            <a:r>
              <a:rPr lang="zh-CN" altLang="en-US" sz="2400" dirty="0">
                <a:latin typeface="Calibri" panose="020F0502020204030204" pitchFamily="34" charset="0"/>
                <a:ea typeface="宋体" panose="02010600030101010101" pitchFamily="2" charset="-122"/>
              </a:rPr>
              <a:t>）、</a:t>
            </a:r>
            <a:r>
              <a:rPr lang="en-US" altLang="zh-CN" sz="2400" u="sng" dirty="0">
                <a:solidFill>
                  <a:schemeClr val="bg1"/>
                </a:solidFill>
                <a:latin typeface="Calibri" panose="020F0502020204030204" pitchFamily="34" charset="0"/>
                <a:ea typeface="宋体" panose="02010600030101010101" pitchFamily="2" charset="-122"/>
              </a:rPr>
              <a:t>JSP</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Java Server Pages</a:t>
            </a:r>
            <a:r>
              <a:rPr lang="zh-CN" altLang="en-US" sz="2400" dirty="0">
                <a:latin typeface="Calibri" panose="020F0502020204030204" pitchFamily="34" charset="0"/>
                <a:ea typeface="宋体" panose="02010600030101010101" pitchFamily="2" charset="-122"/>
              </a:rPr>
              <a:t>）、</a:t>
            </a:r>
            <a:r>
              <a:rPr lang="en-US" altLang="zh-CN" sz="2400" u="sng" dirty="0">
                <a:solidFill>
                  <a:schemeClr val="bg1"/>
                </a:solidFill>
                <a:latin typeface="Calibri" panose="020F0502020204030204" pitchFamily="34" charset="0"/>
                <a:ea typeface="宋体" panose="02010600030101010101" pitchFamily="2" charset="-122"/>
              </a:rPr>
              <a:t>Servlets</a:t>
            </a:r>
            <a:r>
              <a:rPr lang="zh-CN" altLang="en-US" sz="2400" dirty="0">
                <a:latin typeface="Calibri" panose="020F0502020204030204" pitchFamily="34" charset="0"/>
                <a:ea typeface="宋体" panose="02010600030101010101" pitchFamily="2" charset="-122"/>
              </a:rPr>
              <a:t>、</a:t>
            </a:r>
            <a:r>
              <a:rPr lang="en-US" altLang="zh-CN" sz="2400" u="sng" dirty="0">
                <a:solidFill>
                  <a:schemeClr val="bg1"/>
                </a:solidFill>
                <a:latin typeface="Calibri" panose="020F0502020204030204" pitchFamily="34" charset="0"/>
                <a:ea typeface="宋体" panose="02010600030101010101" pitchFamily="2" charset="-122"/>
              </a:rPr>
              <a:t>ASP</a:t>
            </a:r>
            <a:r>
              <a:rPr lang="zh-CN" altLang="en-US" sz="2400" dirty="0">
                <a:latin typeface="Calibri" panose="020F0502020204030204" pitchFamily="34" charset="0"/>
                <a:ea typeface="宋体" panose="02010600030101010101" pitchFamily="2" charset="-122"/>
              </a:rPr>
              <a:t>（</a:t>
            </a:r>
            <a:r>
              <a:rPr lang="en-US" altLang="zh-CN" sz="2400" dirty="0">
                <a:latin typeface="Calibri" panose="020F0502020204030204" pitchFamily="34" charset="0"/>
                <a:ea typeface="宋体" panose="02010600030101010101" pitchFamily="2" charset="-122"/>
              </a:rPr>
              <a:t>Active Server Pages</a:t>
            </a:r>
            <a:r>
              <a:rPr lang="zh-CN" altLang="en-US" sz="2400" dirty="0">
                <a:latin typeface="Calibri" panose="020F0502020204030204" pitchFamily="34" charset="0"/>
                <a:ea typeface="宋体" panose="02010600030101010101" pitchFamily="2" charset="-122"/>
              </a:rPr>
              <a:t>）等技术的发展</a:t>
            </a:r>
            <a:r>
              <a:rPr lang="zh-CN" altLang="en-US" sz="2400" dirty="0">
                <a:solidFill>
                  <a:srgbClr val="FF0000"/>
                </a:solidFill>
                <a:latin typeface="Calibri" panose="020F0502020204030204" pitchFamily="34" charset="0"/>
                <a:ea typeface="宋体" panose="02010600030101010101" pitchFamily="2" charset="-122"/>
              </a:rPr>
              <a:t>增强了</a:t>
            </a:r>
            <a:r>
              <a:rPr lang="en-US" altLang="zh-CN" sz="2400" dirty="0">
                <a:solidFill>
                  <a:srgbClr val="FF0000"/>
                </a:solidFill>
                <a:latin typeface="Calibri" panose="020F0502020204030204" pitchFamily="34" charset="0"/>
                <a:ea typeface="宋体" panose="02010600030101010101" pitchFamily="2" charset="-122"/>
              </a:rPr>
              <a:t>Web</a:t>
            </a:r>
            <a:r>
              <a:rPr lang="zh-CN" altLang="en-US" sz="2400" dirty="0">
                <a:solidFill>
                  <a:srgbClr val="FF0000"/>
                </a:solidFill>
                <a:latin typeface="Calibri" panose="020F0502020204030204" pitchFamily="34" charset="0"/>
                <a:ea typeface="宋体" panose="02010600030101010101" pitchFamily="2" charset="-122"/>
              </a:rPr>
              <a:t>服务器获取动态资源的能力</a:t>
            </a:r>
            <a:r>
              <a:rPr lang="zh-CN" altLang="en-US" sz="2400" dirty="0">
                <a:latin typeface="Calibri" panose="020F0502020204030204" pitchFamily="34" charset="0"/>
                <a:ea typeface="宋体" panose="02010600030101010101" pitchFamily="2" charset="-122"/>
              </a:rPr>
              <a:t>，使得</a:t>
            </a:r>
            <a:r>
              <a:rPr lang="en-US" altLang="zh-CN" sz="2400" dirty="0">
                <a:latin typeface="Calibri" panose="020F0502020204030204" pitchFamily="34" charset="0"/>
                <a:ea typeface="宋体" panose="02010600030101010101" pitchFamily="2" charset="-122"/>
              </a:rPr>
              <a:t>Web</a:t>
            </a:r>
            <a:r>
              <a:rPr lang="zh-CN" altLang="en-US" sz="2400" dirty="0">
                <a:latin typeface="Calibri" panose="020F0502020204030204" pitchFamily="34" charset="0"/>
                <a:ea typeface="宋体" panose="02010600030101010101" pitchFamily="2" charset="-122"/>
              </a:rPr>
              <a:t>服务器朝着企业级应用方向发展。</a:t>
            </a:r>
            <a:endParaRPr lang="en-US" altLang="zh-CN" sz="2400" dirty="0">
              <a:latin typeface="Calibri" panose="020F0502020204030204" pitchFamily="34" charset="0"/>
              <a:ea typeface="宋体" panose="02010600030101010101" pitchFamily="2" charset="-122"/>
            </a:endParaRPr>
          </a:p>
          <a:p>
            <a:pPr>
              <a:defRPr/>
            </a:pPr>
            <a:endParaRPr lang="en-US" altLang="zh-CN" sz="2400" dirty="0">
              <a:latin typeface="Calibri" panose="020F0502020204030204" pitchFamily="34" charset="0"/>
              <a:ea typeface="宋体" panose="02010600030101010101" pitchFamily="2" charset="-122"/>
            </a:endParaRPr>
          </a:p>
          <a:p>
            <a:pPr>
              <a:defRPr/>
            </a:pPr>
            <a:r>
              <a:rPr lang="zh-CN" altLang="en-US" sz="2400" dirty="0">
                <a:latin typeface="Calibri" panose="020F0502020204030204" pitchFamily="34" charset="0"/>
                <a:ea typeface="宋体" panose="02010600030101010101" pitchFamily="2" charset="-122"/>
              </a:rPr>
              <a:t>面对快速的业务变化，</a:t>
            </a:r>
            <a:r>
              <a:rPr lang="en-US" altLang="zh-CN" sz="2400" dirty="0">
                <a:solidFill>
                  <a:srgbClr val="FF0000"/>
                </a:solidFill>
                <a:latin typeface="Calibri" panose="020F0502020204030204" pitchFamily="34" charset="0"/>
                <a:ea typeface="宋体" panose="02010600030101010101" pitchFamily="2" charset="-122"/>
              </a:rPr>
              <a:t>Web</a:t>
            </a:r>
            <a:r>
              <a:rPr lang="zh-CN" altLang="en-US" sz="2400" dirty="0">
                <a:solidFill>
                  <a:srgbClr val="FF0000"/>
                </a:solidFill>
                <a:latin typeface="Calibri" panose="020F0502020204030204" pitchFamily="34" charset="0"/>
                <a:ea typeface="宋体" panose="02010600030101010101" pitchFamily="2" charset="-122"/>
              </a:rPr>
              <a:t>容器</a:t>
            </a:r>
            <a:r>
              <a:rPr lang="zh-CN" altLang="en-US" sz="2400" dirty="0">
                <a:latin typeface="Calibri" panose="020F0502020204030204" pitchFamily="34" charset="0"/>
                <a:ea typeface="宋体" panose="02010600030101010101" pitchFamily="2" charset="-122"/>
              </a:rPr>
              <a:t>为开发者</a:t>
            </a:r>
            <a:r>
              <a:rPr lang="zh-CN" altLang="en-US" sz="2400" u="sng" dirty="0">
                <a:solidFill>
                  <a:schemeClr val="bg1"/>
                </a:solidFill>
                <a:latin typeface="Calibri" panose="020F0502020204030204" pitchFamily="34" charset="0"/>
                <a:ea typeface="宋体" panose="02010600030101010101" pitchFamily="2" charset="-122"/>
              </a:rPr>
              <a:t>提供了快速开发接口</a:t>
            </a:r>
            <a:r>
              <a:rPr lang="zh-CN" altLang="en-US" sz="2400" dirty="0">
                <a:latin typeface="Calibri" panose="020F0502020204030204" pitchFamily="34" charset="0"/>
                <a:ea typeface="宋体" panose="02010600030101010101" pitchFamily="2" charset="-122"/>
              </a:rPr>
              <a:t>，使得开发人员只需关注业务本身即可写出可靠、符合业务需求的程序。</a:t>
            </a:r>
            <a:endParaRPr kumimoji="1" lang="zh-CN" altLang="en-US" sz="2400"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6</a:t>
            </a:fld>
            <a:endParaRPr lang="en-GB" altLang="zh-CN" dirty="0"/>
          </a:p>
        </p:txBody>
      </p:sp>
    </p:spTree>
    <p:extLst>
      <p:ext uri="{BB962C8B-B14F-4D97-AF65-F5344CB8AC3E}">
        <p14:creationId xmlns:p14="http://schemas.microsoft.com/office/powerpoint/2010/main" val="516227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4. RMI</a:t>
            </a:r>
            <a:r>
              <a:rPr lang="zh-CN" altLang="en-US" dirty="0"/>
              <a:t>和</a:t>
            </a:r>
            <a:r>
              <a:rPr lang="en-US" altLang="zh-CN" dirty="0"/>
              <a:t>5. Java IDL</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899593" y="936888"/>
            <a:ext cx="8136904" cy="5589240"/>
          </a:xfrm>
        </p:spPr>
        <p:txBody>
          <a:bodyPr/>
          <a:lstStyle/>
          <a:p>
            <a:pPr>
              <a:lnSpc>
                <a:spcPct val="110000"/>
              </a:lnSpc>
            </a:pPr>
            <a:endParaRPr lang="en-US" altLang="zh-CN" sz="1800" dirty="0"/>
          </a:p>
          <a:p>
            <a:pPr>
              <a:lnSpc>
                <a:spcPct val="114000"/>
              </a:lnSpc>
            </a:pPr>
            <a:r>
              <a:rPr lang="en-US" altLang="zh-CN" sz="2000" dirty="0">
                <a:solidFill>
                  <a:srgbClr val="FF0000"/>
                </a:solidFill>
                <a:latin typeface="Calibri" panose="020F0502020204030204" pitchFamily="34" charset="0"/>
              </a:rPr>
              <a:t>RMI</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Remote Method Invoke</a:t>
            </a:r>
            <a:r>
              <a:rPr lang="zh-CN" altLang="en-US" sz="2000" dirty="0">
                <a:latin typeface="Calibri" panose="020F0502020204030204" pitchFamily="34" charset="0"/>
              </a:rPr>
              <a:t>，远程方法调用）是一种用于过程调用的应用程序编程接口，是纯</a:t>
            </a:r>
            <a:r>
              <a:rPr lang="en-US" altLang="zh-CN" sz="2000" dirty="0">
                <a:latin typeface="Calibri" panose="020F0502020204030204" pitchFamily="34" charset="0"/>
              </a:rPr>
              <a:t>Java</a:t>
            </a:r>
            <a:r>
              <a:rPr lang="zh-CN" altLang="en-US" sz="2000" dirty="0">
                <a:latin typeface="Calibri" panose="020F0502020204030204" pitchFamily="34" charset="0"/>
              </a:rPr>
              <a:t>的网络</a:t>
            </a:r>
            <a:r>
              <a:rPr lang="zh-CN" altLang="en-US" sz="2000" u="sng" dirty="0">
                <a:solidFill>
                  <a:schemeClr val="bg1"/>
                </a:solidFill>
                <a:latin typeface="Calibri" panose="020F0502020204030204" pitchFamily="34" charset="0"/>
              </a:rPr>
              <a:t>分布式应用系统的核心解决方案之一</a:t>
            </a:r>
            <a:r>
              <a:rPr lang="zh-CN" altLang="en-US" sz="2000" dirty="0">
                <a:latin typeface="Calibri" panose="020F0502020204030204" pitchFamily="34" charset="0"/>
              </a:rPr>
              <a:t>。它使用了序列化的方式在客户端和服务器之间传递数据。</a:t>
            </a:r>
            <a:r>
              <a:rPr lang="en-US" altLang="zh-CN" sz="2000" dirty="0">
                <a:latin typeface="Calibri" panose="020F0502020204030204" pitchFamily="34" charset="0"/>
              </a:rPr>
              <a:t>RMI</a:t>
            </a:r>
            <a:r>
              <a:rPr lang="zh-CN" altLang="en-US" sz="2000" dirty="0">
                <a:latin typeface="Calibri" panose="020F0502020204030204" pitchFamily="34" charset="0"/>
              </a:rPr>
              <a:t>是一种被</a:t>
            </a:r>
            <a:r>
              <a:rPr lang="en-US" altLang="zh-CN" sz="2000" dirty="0">
                <a:latin typeface="Calibri" panose="020F0502020204030204" pitchFamily="34" charset="0"/>
              </a:rPr>
              <a:t>EJB</a:t>
            </a:r>
            <a:r>
              <a:rPr lang="zh-CN" altLang="en-US" sz="2000" dirty="0">
                <a:latin typeface="Calibri" panose="020F0502020204030204" pitchFamily="34" charset="0"/>
              </a:rPr>
              <a:t>使用的更底层的协议。</a:t>
            </a:r>
            <a:endParaRPr lang="en-US" altLang="zh-CN" sz="2000" dirty="0">
              <a:latin typeface="Calibri" panose="020F0502020204030204" pitchFamily="34" charset="0"/>
            </a:endParaRPr>
          </a:p>
          <a:p>
            <a:pPr>
              <a:lnSpc>
                <a:spcPct val="114000"/>
              </a:lnSpc>
            </a:pPr>
            <a:endParaRPr lang="en-US" altLang="zh-CN" sz="2000" dirty="0">
              <a:latin typeface="Calibri" panose="020F0502020204030204" pitchFamily="34" charset="0"/>
            </a:endParaRPr>
          </a:p>
          <a:p>
            <a:pPr>
              <a:lnSpc>
                <a:spcPct val="114000"/>
              </a:lnSpc>
            </a:pPr>
            <a:r>
              <a:rPr lang="en-US" altLang="zh-CN" sz="2000" dirty="0">
                <a:solidFill>
                  <a:srgbClr val="FF0000"/>
                </a:solidFill>
                <a:latin typeface="Calibri" panose="020F0502020204030204" pitchFamily="34" charset="0"/>
              </a:rPr>
              <a:t>Java IDL</a:t>
            </a:r>
            <a:r>
              <a:rPr lang="zh-CN" altLang="zh-CN"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Interface Definition Language</a:t>
            </a:r>
            <a:r>
              <a:rPr lang="zh-CN" altLang="en-US" sz="2000" dirty="0">
                <a:latin typeface="Calibri" panose="020F0502020204030204" pitchFamily="34" charset="0"/>
              </a:rPr>
              <a:t>，</a:t>
            </a:r>
            <a:r>
              <a:rPr lang="en-US" altLang="zh-CN" sz="2000" dirty="0">
                <a:latin typeface="Calibri" panose="020F0502020204030204" pitchFamily="34" charset="0"/>
              </a:rPr>
              <a:t>Java</a:t>
            </a:r>
            <a:r>
              <a:rPr lang="zh-CN" altLang="zh-CN" sz="2000" dirty="0">
                <a:latin typeface="Calibri" panose="020F0502020204030204" pitchFamily="34" charset="0"/>
              </a:rPr>
              <a:t>接口定义语言）是</a:t>
            </a:r>
            <a:r>
              <a:rPr lang="en-US" altLang="zh-CN" sz="2000" dirty="0">
                <a:latin typeface="Calibri" panose="020F0502020204030204" pitchFamily="34" charset="0"/>
              </a:rPr>
              <a:t>Java 2</a:t>
            </a:r>
            <a:r>
              <a:rPr lang="zh-CN" altLang="zh-CN" sz="2000" dirty="0">
                <a:latin typeface="Calibri" panose="020F0502020204030204" pitchFamily="34" charset="0"/>
              </a:rPr>
              <a:t>开发平台中的</a:t>
            </a:r>
            <a:r>
              <a:rPr lang="en-US" altLang="zh-CN" sz="2000" dirty="0">
                <a:latin typeface="Calibri" panose="020F0502020204030204" pitchFamily="34" charset="0"/>
              </a:rPr>
              <a:t>CORBA</a:t>
            </a:r>
            <a:r>
              <a:rPr lang="zh-CN" altLang="en-US" sz="2000" dirty="0">
                <a:latin typeface="Calibri" panose="020F0502020204030204" pitchFamily="34" charset="0"/>
              </a:rPr>
              <a:t>（</a:t>
            </a:r>
            <a:r>
              <a:rPr lang="en-US" altLang="zh-CN" sz="2000" dirty="0">
                <a:latin typeface="Calibri" panose="020F0502020204030204" pitchFamily="34" charset="0"/>
              </a:rPr>
              <a:t>Common Object Request Broker Architecture</a:t>
            </a:r>
            <a:r>
              <a:rPr lang="zh-CN" altLang="en-US" sz="2000" dirty="0">
                <a:latin typeface="Calibri" panose="020F0502020204030204" pitchFamily="34" charset="0"/>
              </a:rPr>
              <a:t>）</a:t>
            </a:r>
            <a:r>
              <a:rPr lang="zh-CN" altLang="zh-CN" sz="2000" dirty="0">
                <a:latin typeface="Calibri" panose="020F0502020204030204" pitchFamily="34" charset="0"/>
              </a:rPr>
              <a:t>功能扩展，</a:t>
            </a:r>
            <a:r>
              <a:rPr lang="zh-CN" altLang="zh-CN" sz="2000" u="sng" dirty="0">
                <a:solidFill>
                  <a:schemeClr val="bg1"/>
                </a:solidFill>
                <a:latin typeface="Calibri" panose="020F0502020204030204" pitchFamily="34" charset="0"/>
              </a:rPr>
              <a:t>可实现与异构对象的互操作性和连接性</a:t>
            </a:r>
            <a:r>
              <a:rPr lang="zh-CN" altLang="zh-CN" sz="2000" dirty="0">
                <a:latin typeface="Calibri" panose="020F0502020204030204" pitchFamily="34" charset="0"/>
              </a:rPr>
              <a:t>。</a:t>
            </a:r>
            <a:endParaRPr lang="en-US" altLang="zh-CN" sz="2000" dirty="0">
              <a:latin typeface="Calibri" panose="020F0502020204030204" pitchFamily="34" charset="0"/>
            </a:endParaRPr>
          </a:p>
          <a:p>
            <a:pPr lvl="1">
              <a:lnSpc>
                <a:spcPct val="114000"/>
              </a:lnSpc>
              <a:buFont typeface="Arial" panose="020B0604020202020204" pitchFamily="34" charset="0"/>
              <a:buChar char="•"/>
            </a:pPr>
            <a:r>
              <a:rPr lang="zh-CN" altLang="zh-CN" sz="2000" dirty="0">
                <a:latin typeface="Calibri" panose="020F0502020204030204" pitchFamily="34" charset="0"/>
              </a:rPr>
              <a:t>它基本上是</a:t>
            </a:r>
            <a:r>
              <a:rPr lang="en-US" altLang="zh-CN" sz="2000" dirty="0">
                <a:latin typeface="Calibri" panose="020F0502020204030204" pitchFamily="34" charset="0"/>
                <a:hlinkClick r:id="rId2" tooltip="JDK">
                  <a:extLst>
                    <a:ext uri="{A12FA001-AC4F-418D-AE19-62706E023703}">
                      <ahyp:hlinkClr xmlns:ahyp="http://schemas.microsoft.com/office/drawing/2018/hyperlinkcolor" val="tx"/>
                    </a:ext>
                  </a:extLst>
                </a:hlinkClick>
              </a:rPr>
              <a:t>JDK</a:t>
            </a:r>
            <a:r>
              <a:rPr lang="zh-CN" altLang="zh-CN" sz="2000" dirty="0">
                <a:latin typeface="Calibri" panose="020F0502020204030204" pitchFamily="34" charset="0"/>
              </a:rPr>
              <a:t>提供的对象请求代理</a:t>
            </a:r>
            <a:r>
              <a:rPr lang="en-US" altLang="zh-CN" sz="2000" dirty="0">
                <a:latin typeface="Calibri" panose="020F0502020204030204" pitchFamily="34" charset="0"/>
              </a:rPr>
              <a:t>ORB</a:t>
            </a:r>
            <a:r>
              <a:rPr lang="zh-CN" altLang="zh-CN" sz="2000" dirty="0">
                <a:latin typeface="Calibri" panose="020F0502020204030204" pitchFamily="34" charset="0"/>
              </a:rPr>
              <a:t>（</a:t>
            </a:r>
            <a:r>
              <a:rPr lang="en-US" altLang="zh-CN" sz="2000" dirty="0">
                <a:latin typeface="Calibri" panose="020F0502020204030204" pitchFamily="34" charset="0"/>
              </a:rPr>
              <a:t>Object Request Broker</a:t>
            </a:r>
            <a:r>
              <a:rPr lang="zh-CN" altLang="zh-CN" sz="2000" dirty="0">
                <a:latin typeface="Calibri" panose="020F0502020204030204" pitchFamily="34" charset="0"/>
              </a:rPr>
              <a:t>）</a:t>
            </a:r>
            <a:endParaRPr lang="en-US" altLang="zh-CN" sz="2000" dirty="0">
              <a:latin typeface="Calibri" panose="020F0502020204030204" pitchFamily="34" charset="0"/>
            </a:endParaRPr>
          </a:p>
          <a:p>
            <a:pPr lvl="1">
              <a:lnSpc>
                <a:spcPct val="114000"/>
              </a:lnSpc>
              <a:buFont typeface="Arial" panose="020B0604020202020204" pitchFamily="34" charset="0"/>
              <a:buChar char="•"/>
            </a:pPr>
            <a:r>
              <a:rPr lang="zh-CN" altLang="zh-CN" sz="2000" dirty="0">
                <a:latin typeface="Calibri" panose="020F0502020204030204" pitchFamily="34" charset="0"/>
              </a:rPr>
              <a:t>在</a:t>
            </a:r>
            <a:r>
              <a:rPr lang="en-US" altLang="zh-CN" sz="2000" dirty="0">
                <a:latin typeface="Calibri" panose="020F0502020204030204" pitchFamily="34" charset="0"/>
              </a:rPr>
              <a:t>Java IDL</a:t>
            </a:r>
            <a:r>
              <a:rPr lang="zh-CN" altLang="zh-CN" sz="2000" dirty="0">
                <a:latin typeface="Calibri" panose="020F0502020204030204" pitchFamily="34" charset="0"/>
              </a:rPr>
              <a:t>的支持下，开发人员可以将</a:t>
            </a:r>
            <a:r>
              <a:rPr lang="en-US" altLang="zh-CN" sz="2000" dirty="0">
                <a:latin typeface="Calibri" panose="020F0502020204030204" pitchFamily="34" charset="0"/>
              </a:rPr>
              <a:t>Java</a:t>
            </a:r>
            <a:r>
              <a:rPr lang="zh-CN" altLang="zh-CN" sz="2000" dirty="0">
                <a:latin typeface="Calibri" panose="020F0502020204030204" pitchFamily="34" charset="0"/>
              </a:rPr>
              <a:t>和</a:t>
            </a:r>
            <a:r>
              <a:rPr lang="en-US" altLang="zh-CN" sz="2000" dirty="0">
                <a:latin typeface="Calibri" panose="020F0502020204030204" pitchFamily="34" charset="0"/>
              </a:rPr>
              <a:t>CORBA</a:t>
            </a:r>
            <a:r>
              <a:rPr lang="zh-CN" altLang="zh-CN" sz="2000" dirty="0">
                <a:latin typeface="Calibri" panose="020F0502020204030204" pitchFamily="34" charset="0"/>
              </a:rPr>
              <a:t>集成在一起。可以创建</a:t>
            </a:r>
            <a:r>
              <a:rPr lang="en-US" altLang="zh-CN" sz="2000" dirty="0">
                <a:latin typeface="Calibri" panose="020F0502020204030204" pitchFamily="34" charset="0"/>
              </a:rPr>
              <a:t>Java</a:t>
            </a:r>
            <a:r>
              <a:rPr lang="zh-CN" altLang="zh-CN" sz="2000" dirty="0">
                <a:latin typeface="Calibri" panose="020F0502020204030204" pitchFamily="34" charset="0"/>
              </a:rPr>
              <a:t>对象并使之可在</a:t>
            </a:r>
            <a:r>
              <a:rPr lang="en-US" altLang="zh-CN" sz="2000" dirty="0">
                <a:latin typeface="Calibri" panose="020F0502020204030204" pitchFamily="34" charset="0"/>
              </a:rPr>
              <a:t>CORBA ORB</a:t>
            </a:r>
            <a:r>
              <a:rPr lang="zh-CN" altLang="zh-CN" sz="2000" dirty="0">
                <a:latin typeface="Calibri" panose="020F0502020204030204" pitchFamily="34" charset="0"/>
              </a:rPr>
              <a:t>中展开，还可以创建</a:t>
            </a:r>
            <a:r>
              <a:rPr lang="en-US" altLang="zh-CN" sz="2000" dirty="0">
                <a:latin typeface="Calibri" panose="020F0502020204030204" pitchFamily="34" charset="0"/>
              </a:rPr>
              <a:t>Java</a:t>
            </a:r>
            <a:r>
              <a:rPr lang="zh-CN" altLang="zh-CN" sz="2000" dirty="0">
                <a:latin typeface="Calibri" panose="020F0502020204030204" pitchFamily="34" charset="0"/>
              </a:rPr>
              <a:t>类并和其它</a:t>
            </a:r>
            <a:r>
              <a:rPr lang="en-US" altLang="zh-CN" sz="2000" dirty="0">
                <a:latin typeface="Calibri" panose="020F0502020204030204" pitchFamily="34" charset="0"/>
              </a:rPr>
              <a:t>ORB</a:t>
            </a:r>
            <a:r>
              <a:rPr lang="zh-CN" altLang="zh-CN" sz="2000" dirty="0">
                <a:latin typeface="Calibri" panose="020F0502020204030204" pitchFamily="34" charset="0"/>
              </a:rPr>
              <a:t>一起展开的</a:t>
            </a:r>
            <a:r>
              <a:rPr lang="en-US" altLang="zh-CN" sz="2000" dirty="0">
                <a:latin typeface="Calibri" panose="020F0502020204030204" pitchFamily="34" charset="0"/>
              </a:rPr>
              <a:t>CORBA</a:t>
            </a:r>
            <a:r>
              <a:rPr lang="zh-CN" altLang="zh-CN" sz="2000" dirty="0">
                <a:latin typeface="Calibri" panose="020F0502020204030204" pitchFamily="34" charset="0"/>
              </a:rPr>
              <a:t>对象客户。后一种方法提供了一种途径，</a:t>
            </a:r>
            <a:r>
              <a:rPr lang="zh-CN" altLang="zh-CN" sz="2000" u="sng" dirty="0">
                <a:solidFill>
                  <a:schemeClr val="bg1"/>
                </a:solidFill>
                <a:latin typeface="Calibri" panose="020F0502020204030204" pitchFamily="34" charset="0"/>
              </a:rPr>
              <a:t>通过它</a:t>
            </a:r>
            <a:r>
              <a:rPr lang="zh-CN" altLang="en-US"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Java</a:t>
            </a:r>
            <a:r>
              <a:rPr lang="zh-CN" altLang="zh-CN" sz="2000" u="sng" dirty="0">
                <a:solidFill>
                  <a:schemeClr val="bg1"/>
                </a:solidFill>
                <a:latin typeface="Calibri" panose="020F0502020204030204" pitchFamily="34" charset="0"/>
              </a:rPr>
              <a:t>可以被用于将新的应用程序和旧的系统集合在一起。</a:t>
            </a:r>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60</a:t>
            </a:fld>
            <a:endParaRPr lang="en-GB" altLang="zh-CN" dirty="0"/>
          </a:p>
        </p:txBody>
      </p:sp>
    </p:spTree>
    <p:extLst>
      <p:ext uri="{BB962C8B-B14F-4D97-AF65-F5344CB8AC3E}">
        <p14:creationId xmlns:p14="http://schemas.microsoft.com/office/powerpoint/2010/main" val="3231493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6. JSP</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899593" y="936888"/>
            <a:ext cx="8136904" cy="5589240"/>
          </a:xfrm>
        </p:spPr>
        <p:txBody>
          <a:bodyPr/>
          <a:lstStyle/>
          <a:p>
            <a:pPr>
              <a:lnSpc>
                <a:spcPct val="110000"/>
              </a:lnSpc>
            </a:pPr>
            <a:endParaRPr lang="en-US" altLang="zh-CN" sz="1800" dirty="0"/>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61</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755576" y="1412776"/>
            <a:ext cx="8100392" cy="3903761"/>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FF0000"/>
                </a:solidFill>
                <a:latin typeface="Calibri" panose="020F0502020204030204" pitchFamily="34" charset="0"/>
              </a:rPr>
              <a:t>JSP</a:t>
            </a:r>
            <a:r>
              <a:rPr lang="zh-CN" altLang="en-US" dirty="0">
                <a:solidFill>
                  <a:srgbClr val="FF0000"/>
                </a:solidFill>
                <a:latin typeface="Calibri" panose="020F0502020204030204" pitchFamily="34" charset="0"/>
              </a:rPr>
              <a:t>（</a:t>
            </a:r>
            <a:r>
              <a:rPr lang="en-US" altLang="zh-CN" dirty="0">
                <a:solidFill>
                  <a:srgbClr val="FF0000"/>
                </a:solidFill>
                <a:latin typeface="Calibri" panose="020F0502020204030204" pitchFamily="34" charset="0"/>
              </a:rPr>
              <a:t>Java Server Pages</a:t>
            </a:r>
            <a:r>
              <a:rPr lang="zh-CN" altLang="en-US" dirty="0">
                <a:solidFill>
                  <a:srgbClr val="000000"/>
                </a:solidFill>
                <a:latin typeface="Calibri" panose="020F0502020204030204" pitchFamily="34" charset="0"/>
              </a:rPr>
              <a:t>，</a:t>
            </a:r>
            <a:r>
              <a:rPr lang="en-US" altLang="zh-CN" dirty="0">
                <a:solidFill>
                  <a:srgbClr val="000000"/>
                </a:solidFill>
                <a:latin typeface="Calibri" panose="020F0502020204030204" pitchFamily="34" charset="0"/>
              </a:rPr>
              <a:t>Java</a:t>
            </a:r>
            <a:r>
              <a:rPr lang="zh-CN" altLang="en-US" dirty="0">
                <a:solidFill>
                  <a:srgbClr val="000000"/>
                </a:solidFill>
                <a:latin typeface="Calibri" panose="020F0502020204030204" pitchFamily="34" charset="0"/>
              </a:rPr>
              <a:t>服务器页面）是由</a:t>
            </a:r>
            <a:r>
              <a:rPr lang="en-US" altLang="zh-CN" dirty="0">
                <a:solidFill>
                  <a:srgbClr val="000000"/>
                </a:solidFill>
                <a:latin typeface="Calibri" panose="020F0502020204030204" pitchFamily="34" charset="0"/>
              </a:rPr>
              <a:t>Sun </a:t>
            </a:r>
            <a:r>
              <a:rPr lang="zh-CN" altLang="en-US" dirty="0">
                <a:solidFill>
                  <a:srgbClr val="000000"/>
                </a:solidFill>
                <a:latin typeface="Calibri" panose="020F0502020204030204" pitchFamily="34" charset="0"/>
              </a:rPr>
              <a:t>公司主导创建的一种</a:t>
            </a:r>
            <a:r>
              <a:rPr lang="zh-CN" altLang="en-US" u="sng" dirty="0">
                <a:solidFill>
                  <a:schemeClr val="bg1"/>
                </a:solidFill>
                <a:latin typeface="Calibri" panose="020F0502020204030204" pitchFamily="34" charset="0"/>
              </a:rPr>
              <a:t>动态网页技术标准</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页面由</a:t>
            </a:r>
            <a:r>
              <a:rPr lang="zh-CN" altLang="en-US" sz="2000" u="sng" dirty="0">
                <a:solidFill>
                  <a:schemeClr val="bg1"/>
                </a:solidFill>
                <a:latin typeface="Calibri" panose="020F0502020204030204" pitchFamily="34" charset="0"/>
              </a:rPr>
              <a:t>大多数的</a:t>
            </a:r>
            <a:r>
              <a:rPr lang="en-US" altLang="zh-CN" sz="2000" u="sng" dirty="0">
                <a:solidFill>
                  <a:schemeClr val="bg1"/>
                </a:solidFill>
                <a:latin typeface="Calibri" panose="020F0502020204030204" pitchFamily="34" charset="0"/>
              </a:rPr>
              <a:t>HTML</a:t>
            </a:r>
            <a:r>
              <a:rPr lang="zh-CN" altLang="en-US" sz="2000" u="sng" dirty="0">
                <a:solidFill>
                  <a:schemeClr val="bg1"/>
                </a:solidFill>
                <a:latin typeface="Calibri" panose="020F0502020204030204" pitchFamily="34" charset="0"/>
              </a:rPr>
              <a:t>代码和嵌入其中的少量</a:t>
            </a:r>
            <a:r>
              <a:rPr lang="en-US" altLang="zh-CN" sz="2000" u="sng" dirty="0">
                <a:solidFill>
                  <a:schemeClr val="bg1"/>
                </a:solidFill>
                <a:latin typeface="Calibri" panose="020F0502020204030204" pitchFamily="34" charset="0"/>
              </a:rPr>
              <a:t>Java</a:t>
            </a:r>
            <a:r>
              <a:rPr lang="zh-CN" altLang="en-US" sz="2000" u="sng" dirty="0">
                <a:solidFill>
                  <a:schemeClr val="bg1"/>
                </a:solidFill>
                <a:latin typeface="Calibri" panose="020F0502020204030204" pitchFamily="34" charset="0"/>
              </a:rPr>
              <a:t>代码</a:t>
            </a:r>
            <a:r>
              <a:rPr lang="zh-CN" altLang="en-US" sz="2000" dirty="0">
                <a:solidFill>
                  <a:srgbClr val="000000"/>
                </a:solidFill>
                <a:latin typeface="Calibri" panose="020F0502020204030204" pitchFamily="34" charset="0"/>
              </a:rPr>
              <a:t>组成，将特定变动内容嵌入到静态的页面中，实现以静态页面为模板的动态网页。</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部署于网络服务器上，可以响应客户端发送的请求，并根据请求</a:t>
            </a:r>
            <a:r>
              <a:rPr lang="zh-CN" altLang="en-US" sz="2000" u="sng" dirty="0">
                <a:solidFill>
                  <a:schemeClr val="bg1"/>
                </a:solidFill>
                <a:latin typeface="Calibri" panose="020F0502020204030204" pitchFamily="34" charset="0"/>
              </a:rPr>
              <a:t>内容动态地生成</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XML</a:t>
            </a:r>
            <a:r>
              <a:rPr lang="zh-CN" altLang="en-US" sz="2000" dirty="0">
                <a:solidFill>
                  <a:srgbClr val="000000"/>
                </a:solidFill>
                <a:latin typeface="Calibri" panose="020F0502020204030204" pitchFamily="34" charset="0"/>
              </a:rPr>
              <a:t>或其他格式文档的</a:t>
            </a:r>
            <a:r>
              <a:rPr lang="en-US" altLang="zh-CN" sz="2000" dirty="0">
                <a:solidFill>
                  <a:srgbClr val="000000"/>
                </a:solidFill>
                <a:latin typeface="Calibri" panose="020F0502020204030204" pitchFamily="34" charset="0"/>
              </a:rPr>
              <a:t>Web</a:t>
            </a:r>
            <a:r>
              <a:rPr lang="zh-CN" altLang="en-US" sz="2000" dirty="0">
                <a:solidFill>
                  <a:srgbClr val="000000"/>
                </a:solidFill>
                <a:latin typeface="Calibri" panose="020F0502020204030204" pitchFamily="34" charset="0"/>
              </a:rPr>
              <a:t>网页，然后返回给请求者。</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技术以</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语言作为脚本语言，为用户的</a:t>
            </a:r>
            <a:r>
              <a:rPr lang="en-US" altLang="zh-CN" sz="2000" dirty="0">
                <a:solidFill>
                  <a:srgbClr val="000000"/>
                </a:solidFill>
                <a:latin typeface="Calibri" panose="020F0502020204030204" pitchFamily="34" charset="0"/>
              </a:rPr>
              <a:t>HTTP</a:t>
            </a:r>
            <a:r>
              <a:rPr lang="zh-CN" altLang="en-US" sz="2000" dirty="0">
                <a:solidFill>
                  <a:srgbClr val="000000"/>
                </a:solidFill>
                <a:latin typeface="Calibri" panose="020F0502020204030204" pitchFamily="34" charset="0"/>
              </a:rPr>
              <a:t>请求提供服务，并能与服务器上的其它</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程序共同处理复杂的业务需求。</a:t>
            </a:r>
          </a:p>
        </p:txBody>
      </p:sp>
    </p:spTree>
    <p:extLst>
      <p:ext uri="{BB962C8B-B14F-4D97-AF65-F5344CB8AC3E}">
        <p14:creationId xmlns:p14="http://schemas.microsoft.com/office/powerpoint/2010/main" val="7571540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7. Java Servlet</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899593" y="936888"/>
            <a:ext cx="8136904" cy="5589240"/>
          </a:xfrm>
        </p:spPr>
        <p:txBody>
          <a:bodyPr/>
          <a:lstStyle/>
          <a:p>
            <a:pPr>
              <a:lnSpc>
                <a:spcPct val="110000"/>
              </a:lnSpc>
            </a:pPr>
            <a:endParaRPr lang="en-US" altLang="zh-CN" sz="1800" dirty="0"/>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62</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727449" y="1233331"/>
            <a:ext cx="8265356" cy="4642425"/>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FF0000"/>
                </a:solidFill>
                <a:latin typeface="Calibri" panose="020F0502020204030204" pitchFamily="34" charset="0"/>
              </a:rPr>
              <a:t>Servlet</a:t>
            </a:r>
            <a:r>
              <a:rPr lang="zh-CN" altLang="en-US" dirty="0">
                <a:solidFill>
                  <a:srgbClr val="000000"/>
                </a:solidFill>
                <a:latin typeface="Calibri" panose="020F0502020204030204" pitchFamily="34" charset="0"/>
              </a:rPr>
              <a:t>是用</a:t>
            </a:r>
            <a:r>
              <a:rPr lang="en-US" altLang="zh-CN" dirty="0">
                <a:solidFill>
                  <a:srgbClr val="000000"/>
                </a:solidFill>
                <a:latin typeface="Calibri" panose="020F0502020204030204" pitchFamily="34" charset="0"/>
              </a:rPr>
              <a:t>Java</a:t>
            </a:r>
            <a:r>
              <a:rPr lang="zh-CN" altLang="en-US" dirty="0">
                <a:solidFill>
                  <a:srgbClr val="000000"/>
                </a:solidFill>
                <a:latin typeface="Calibri" panose="020F0502020204030204" pitchFamily="34" charset="0"/>
              </a:rPr>
              <a:t>编写的</a:t>
            </a:r>
            <a:r>
              <a:rPr lang="zh-CN" altLang="en-US" dirty="0">
                <a:solidFill>
                  <a:srgbClr val="FF0000"/>
                </a:solidFill>
                <a:latin typeface="Calibri" panose="020F0502020204030204" pitchFamily="34" charset="0"/>
              </a:rPr>
              <a:t>服务器端程序</a:t>
            </a:r>
            <a:r>
              <a:rPr lang="zh-CN" altLang="en-US" dirty="0">
                <a:solidFill>
                  <a:srgbClr val="000000"/>
                </a:solidFill>
                <a:latin typeface="Calibri" panose="020F0502020204030204" pitchFamily="34" charset="0"/>
              </a:rPr>
              <a:t>，主要功能是交互式地浏览和修改数据，</a:t>
            </a:r>
            <a:r>
              <a:rPr lang="zh-CN" altLang="en-US" u="sng" dirty="0">
                <a:solidFill>
                  <a:schemeClr val="bg1"/>
                </a:solidFill>
                <a:latin typeface="Calibri" panose="020F0502020204030204" pitchFamily="34" charset="0"/>
              </a:rPr>
              <a:t>生成动态</a:t>
            </a:r>
            <a:r>
              <a:rPr lang="en-US" altLang="zh-CN" u="sng" dirty="0">
                <a:solidFill>
                  <a:schemeClr val="bg1"/>
                </a:solidFill>
                <a:latin typeface="Calibri" panose="020F0502020204030204" pitchFamily="34" charset="0"/>
              </a:rPr>
              <a:t>Web</a:t>
            </a:r>
            <a:r>
              <a:rPr lang="zh-CN" altLang="en-US" u="sng" dirty="0">
                <a:solidFill>
                  <a:schemeClr val="bg1"/>
                </a:solidFill>
                <a:latin typeface="Calibri" panose="020F0502020204030204" pitchFamily="34" charset="0"/>
              </a:rPr>
              <a:t>内容</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从实现上讲，</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可以响应任何类型的请求，但绝大多数情况下</a:t>
            </a:r>
            <a:r>
              <a:rPr lang="en-US" altLang="zh-CN" sz="2000" u="sng" dirty="0">
                <a:solidFill>
                  <a:schemeClr val="bg1"/>
                </a:solidFill>
                <a:latin typeface="Calibri" panose="020F0502020204030204" pitchFamily="34" charset="0"/>
              </a:rPr>
              <a:t>servlet</a:t>
            </a:r>
            <a:r>
              <a:rPr lang="zh-CN" altLang="en-US" sz="2000" u="sng" dirty="0">
                <a:solidFill>
                  <a:schemeClr val="bg1"/>
                </a:solidFill>
                <a:latin typeface="Calibri" panose="020F0502020204030204" pitchFamily="34" charset="0"/>
              </a:rPr>
              <a:t>只用来扩展基于</a:t>
            </a:r>
            <a:r>
              <a:rPr lang="en-US" altLang="zh-CN" sz="2000" u="sng" dirty="0">
                <a:solidFill>
                  <a:schemeClr val="bg1"/>
                </a:solidFill>
                <a:latin typeface="Calibri" panose="020F0502020204030204" pitchFamily="34" charset="0"/>
              </a:rPr>
              <a:t>HTTP</a:t>
            </a:r>
            <a:r>
              <a:rPr lang="zh-CN" altLang="en-US" sz="2000" u="sng" dirty="0">
                <a:solidFill>
                  <a:schemeClr val="bg1"/>
                </a:solidFill>
                <a:latin typeface="Calibri" panose="020F0502020204030204" pitchFamily="34" charset="0"/>
              </a:rPr>
              <a:t>协议的</a:t>
            </a:r>
            <a:r>
              <a:rPr lang="en-US" altLang="zh-CN" sz="2000" u="sng" dirty="0">
                <a:solidFill>
                  <a:schemeClr val="bg1"/>
                </a:solidFill>
                <a:latin typeface="Calibri" panose="020F0502020204030204" pitchFamily="34" charset="0"/>
              </a:rPr>
              <a:t>Web</a:t>
            </a:r>
            <a:r>
              <a:rPr lang="zh-CN" altLang="en-US" sz="2000" u="sng" dirty="0">
                <a:solidFill>
                  <a:schemeClr val="bg1"/>
                </a:solidFill>
                <a:latin typeface="Calibri" panose="020F0502020204030204" pitchFamily="34" charset="0"/>
              </a:rPr>
              <a:t>服务器</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在容器启动的时候，</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是不会被加载的，只有在</a:t>
            </a:r>
            <a:r>
              <a:rPr lang="zh-CN" altLang="en-US" sz="2000" u="sng" dirty="0">
                <a:solidFill>
                  <a:schemeClr val="bg1"/>
                </a:solidFill>
                <a:latin typeface="Calibri" panose="020F0502020204030204" pitchFamily="34" charset="0"/>
              </a:rPr>
              <a:t>第一次请求时被加载</a:t>
            </a:r>
            <a:r>
              <a:rPr lang="zh-CN" altLang="en-US" sz="2000" dirty="0">
                <a:solidFill>
                  <a:srgbClr val="000000"/>
                </a:solidFill>
                <a:latin typeface="Calibri" panose="020F0502020204030204" pitchFamily="34" charset="0"/>
              </a:rPr>
              <a:t>并执行一次初始化方法，</a:t>
            </a:r>
            <a:r>
              <a:rPr lang="zh-CN" altLang="en-US" sz="2000" u="sng" dirty="0">
                <a:solidFill>
                  <a:schemeClr val="bg1"/>
                </a:solidFill>
                <a:latin typeface="Calibri" panose="020F0502020204030204" pitchFamily="34" charset="0"/>
              </a:rPr>
              <a:t>之后会常驻</a:t>
            </a:r>
            <a:r>
              <a:rPr lang="zh-CN" altLang="en-US" sz="2000" dirty="0">
                <a:solidFill>
                  <a:srgbClr val="000000"/>
                </a:solidFill>
                <a:latin typeface="Calibri" panose="020F0502020204030204" pitchFamily="34" charset="0"/>
              </a:rPr>
              <a:t>，直到服务器关闭或被清理时执行一次销毁方法后实体销毁。</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编写</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时会涉及大量的</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内容，这给</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的书写效率和可读性带来很大障碍。</a:t>
            </a: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技术将程序员从复杂的</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中解放出来，更专注于</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本身的内容。</a:t>
            </a:r>
            <a:r>
              <a:rPr lang="en-US" altLang="zh-CN" sz="2000" u="sng" dirty="0">
                <a:solidFill>
                  <a:schemeClr val="bg1"/>
                </a:solidFill>
                <a:latin typeface="Calibri" panose="020F0502020204030204" pitchFamily="34" charset="0"/>
              </a:rPr>
              <a:t>JSP</a:t>
            </a:r>
            <a:r>
              <a:rPr lang="zh-CN" altLang="en-US" sz="2000" u="sng" dirty="0">
                <a:solidFill>
                  <a:schemeClr val="bg1"/>
                </a:solidFill>
                <a:latin typeface="Calibri" panose="020F0502020204030204" pitchFamily="34" charset="0"/>
              </a:rPr>
              <a:t>在首次被访问的时候被应用服务器转换为</a:t>
            </a:r>
            <a:r>
              <a:rPr lang="en-US" altLang="zh-CN" sz="2000" u="sng" dirty="0">
                <a:solidFill>
                  <a:schemeClr val="bg1"/>
                </a:solidFill>
                <a:latin typeface="Calibri" panose="020F0502020204030204" pitchFamily="34" charset="0"/>
              </a:rPr>
              <a:t>servlet</a:t>
            </a:r>
            <a:r>
              <a:rPr lang="zh-CN" altLang="en-US" sz="2000" dirty="0">
                <a:solidFill>
                  <a:srgbClr val="000000"/>
                </a:solidFill>
                <a:latin typeface="Calibri" panose="020F0502020204030204" pitchFamily="34" charset="0"/>
              </a:rPr>
              <a:t>，在以后的运行中，容器直接调用这个</a:t>
            </a:r>
            <a:r>
              <a:rPr lang="en-US" altLang="zh-CN" sz="2000" dirty="0">
                <a:solidFill>
                  <a:srgbClr val="000000"/>
                </a:solidFill>
                <a:latin typeface="Calibri" panose="020F0502020204030204" pitchFamily="34" charset="0"/>
              </a:rPr>
              <a:t>servlet</a:t>
            </a:r>
            <a:r>
              <a:rPr lang="zh-CN" altLang="en-US" sz="2000" dirty="0">
                <a:solidFill>
                  <a:srgbClr val="000000"/>
                </a:solidFill>
                <a:latin typeface="Calibri" panose="020F0502020204030204" pitchFamily="34" charset="0"/>
              </a:rPr>
              <a:t>，而不再访问</a:t>
            </a:r>
            <a:r>
              <a:rPr lang="en-US" altLang="zh-CN" sz="2000" dirty="0">
                <a:solidFill>
                  <a:srgbClr val="000000"/>
                </a:solidFill>
                <a:latin typeface="Calibri" panose="020F0502020204030204" pitchFamily="34" charset="0"/>
              </a:rPr>
              <a:t>JSP</a:t>
            </a:r>
            <a:r>
              <a:rPr lang="zh-CN" altLang="en-US" sz="2000" dirty="0">
                <a:solidFill>
                  <a:srgbClr val="000000"/>
                </a:solidFill>
                <a:latin typeface="Calibri" panose="020F0502020204030204" pitchFamily="34" charset="0"/>
              </a:rPr>
              <a:t>页面。所以，</a:t>
            </a:r>
            <a:r>
              <a:rPr lang="en-US" altLang="zh-CN" sz="2000" dirty="0">
                <a:solidFill>
                  <a:srgbClr val="FF0000"/>
                </a:solidFill>
                <a:latin typeface="Calibri" panose="020F0502020204030204" pitchFamily="34" charset="0"/>
              </a:rPr>
              <a:t>JSP</a:t>
            </a:r>
            <a:r>
              <a:rPr lang="zh-CN" altLang="en-US" sz="2000" dirty="0">
                <a:solidFill>
                  <a:srgbClr val="FF0000"/>
                </a:solidFill>
                <a:latin typeface="Calibri" panose="020F0502020204030204" pitchFamily="34" charset="0"/>
              </a:rPr>
              <a:t>的实质仍然是</a:t>
            </a:r>
            <a:r>
              <a:rPr lang="en-US" altLang="zh-CN" sz="2000" dirty="0">
                <a:solidFill>
                  <a:srgbClr val="FF0000"/>
                </a:solidFill>
                <a:latin typeface="Calibri" panose="020F0502020204030204" pitchFamily="34" charset="0"/>
              </a:rPr>
              <a:t>servlet</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60187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8. XML</a:t>
            </a:r>
            <a:r>
              <a:rPr lang="zh-CN" altLang="en-US" dirty="0"/>
              <a:t>和</a:t>
            </a:r>
            <a:r>
              <a:rPr lang="en-US" altLang="zh-CN" dirty="0"/>
              <a:t>9. JMS</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899593" y="936888"/>
            <a:ext cx="8136904" cy="5589240"/>
          </a:xfrm>
        </p:spPr>
        <p:txBody>
          <a:bodyPr/>
          <a:lstStyle/>
          <a:p>
            <a:pPr>
              <a:lnSpc>
                <a:spcPct val="110000"/>
              </a:lnSpc>
            </a:pPr>
            <a:endParaRPr lang="en-US" altLang="zh-CN" sz="1800" dirty="0"/>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63</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820223" y="1070495"/>
            <a:ext cx="8213135" cy="5330305"/>
          </a:xfrm>
          <a:prstGeom prst="rect">
            <a:avLst/>
          </a:prstGeom>
        </p:spPr>
        <p:txBody>
          <a:bodyPr wrap="square">
            <a:spAutoFit/>
          </a:bodyPr>
          <a:lstStyle/>
          <a:p>
            <a:pPr marL="342900" indent="-342900">
              <a:lnSpc>
                <a:spcPct val="114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XML</a:t>
            </a:r>
            <a:r>
              <a:rPr lang="zh-CN" altLang="en-US" sz="2000" dirty="0">
                <a:solidFill>
                  <a:srgbClr val="FF0000"/>
                </a:solidFill>
                <a:latin typeface="Calibri" panose="020F0502020204030204" pitchFamily="34" charset="0"/>
              </a:rPr>
              <a:t>（</a:t>
            </a:r>
            <a:r>
              <a:rPr lang="en-US" altLang="zh-CN" sz="2000" dirty="0" err="1">
                <a:solidFill>
                  <a:srgbClr val="FF0000"/>
                </a:solidFill>
                <a:latin typeface="Calibri" panose="020F0502020204030204" pitchFamily="34" charset="0"/>
              </a:rPr>
              <a:t>eXtensible</a:t>
            </a:r>
            <a:r>
              <a:rPr lang="en-US" altLang="zh-CN" sz="2000" dirty="0">
                <a:solidFill>
                  <a:srgbClr val="FF0000"/>
                </a:solidFill>
                <a:latin typeface="Calibri" panose="020F0502020204030204" pitchFamily="34" charset="0"/>
              </a:rPr>
              <a:t> Markup Language</a:t>
            </a:r>
            <a:r>
              <a:rPr lang="zh-CN" altLang="en-US" sz="2000" dirty="0">
                <a:solidFill>
                  <a:srgbClr val="000000"/>
                </a:solidFill>
                <a:latin typeface="Calibri" panose="020F0502020204030204" pitchFamily="34" charset="0"/>
              </a:rPr>
              <a:t>，可扩展标记语言）是一种标记语言。</a:t>
            </a:r>
            <a:r>
              <a:rPr lang="en-US" altLang="zh-CN" sz="2000" dirty="0">
                <a:solidFill>
                  <a:srgbClr val="000000"/>
                </a:solidFill>
                <a:latin typeface="Calibri" panose="020F0502020204030204" pitchFamily="34" charset="0"/>
              </a:rPr>
              <a:t>XML</a:t>
            </a:r>
            <a:r>
              <a:rPr lang="zh-CN" altLang="en-US" sz="2000" dirty="0">
                <a:solidFill>
                  <a:srgbClr val="000000"/>
                </a:solidFill>
                <a:latin typeface="Calibri" panose="020F0502020204030204" pitchFamily="34" charset="0"/>
              </a:rPr>
              <a:t>可以从</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中分离数据，即能够在</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文件之外将</a:t>
            </a:r>
            <a:r>
              <a:rPr lang="zh-CN" altLang="en-US" sz="2000" dirty="0">
                <a:solidFill>
                  <a:srgbClr val="FF0000"/>
                </a:solidFill>
                <a:latin typeface="Calibri" panose="020F0502020204030204" pitchFamily="34" charset="0"/>
              </a:rPr>
              <a:t>数据存储在</a:t>
            </a:r>
            <a:r>
              <a:rPr lang="en-US" altLang="zh-CN" sz="2000" dirty="0">
                <a:solidFill>
                  <a:srgbClr val="FF0000"/>
                </a:solidFill>
                <a:latin typeface="Calibri" panose="020F0502020204030204" pitchFamily="34" charset="0"/>
              </a:rPr>
              <a:t>XML</a:t>
            </a:r>
            <a:r>
              <a:rPr lang="zh-CN" altLang="en-US" sz="2000" dirty="0">
                <a:solidFill>
                  <a:srgbClr val="FF0000"/>
                </a:solidFill>
                <a:latin typeface="Calibri" panose="020F0502020204030204" pitchFamily="34" charset="0"/>
              </a:rPr>
              <a:t>文档中</a:t>
            </a:r>
            <a:r>
              <a:rPr lang="zh-CN" altLang="en-US" sz="2000" dirty="0">
                <a:solidFill>
                  <a:srgbClr val="000000"/>
                </a:solidFill>
                <a:latin typeface="Calibri" panose="020F0502020204030204" pitchFamily="34" charset="0"/>
              </a:rPr>
              <a:t>，这样可以使开发者集中精力使用</a:t>
            </a:r>
            <a:r>
              <a:rPr lang="en-US" altLang="zh-CN" sz="2000" dirty="0">
                <a:solidFill>
                  <a:srgbClr val="000000"/>
                </a:solidFill>
                <a:latin typeface="Calibri" panose="020F0502020204030204" pitchFamily="34" charset="0"/>
              </a:rPr>
              <a:t>HTML</a:t>
            </a:r>
            <a:r>
              <a:rPr lang="zh-CN" altLang="en-US" sz="2000" dirty="0">
                <a:solidFill>
                  <a:srgbClr val="000000"/>
                </a:solidFill>
                <a:latin typeface="Calibri" panose="020F0502020204030204" pitchFamily="34" charset="0"/>
              </a:rPr>
              <a:t>做好数据的显示和布局，并确保</a:t>
            </a:r>
            <a:r>
              <a:rPr lang="zh-CN" altLang="en-US" sz="2000" u="sng" dirty="0">
                <a:solidFill>
                  <a:schemeClr val="bg1"/>
                </a:solidFill>
                <a:latin typeface="Calibri" panose="020F0502020204030204" pitchFamily="34" charset="0"/>
              </a:rPr>
              <a:t>数据改动时不会导致</a:t>
            </a:r>
            <a:r>
              <a:rPr lang="en-US" altLang="zh-CN" sz="2000" u="sng" dirty="0">
                <a:solidFill>
                  <a:schemeClr val="bg1"/>
                </a:solidFill>
                <a:latin typeface="Calibri" panose="020F0502020204030204" pitchFamily="34" charset="0"/>
              </a:rPr>
              <a:t>HTML</a:t>
            </a:r>
            <a:r>
              <a:rPr lang="zh-CN" altLang="en-US" sz="2000" u="sng" dirty="0">
                <a:solidFill>
                  <a:schemeClr val="bg1"/>
                </a:solidFill>
                <a:latin typeface="Calibri" panose="020F0502020204030204" pitchFamily="34" charset="0"/>
              </a:rPr>
              <a:t>文件也需要改动</a:t>
            </a:r>
            <a:r>
              <a:rPr lang="zh-CN" altLang="en-US" sz="2000" dirty="0">
                <a:solidFill>
                  <a:srgbClr val="000000"/>
                </a:solidFill>
                <a:latin typeface="Calibri" panose="020F0502020204030204" pitchFamily="34" charset="0"/>
              </a:rPr>
              <a:t>，从而方便维护页面。</a:t>
            </a:r>
            <a:r>
              <a:rPr lang="en-US" altLang="zh-CN" sz="2000" dirty="0">
                <a:solidFill>
                  <a:srgbClr val="000000"/>
                </a:solidFill>
                <a:latin typeface="Calibri" panose="020F0502020204030204" pitchFamily="34" charset="0"/>
              </a:rPr>
              <a:t>XML</a:t>
            </a:r>
            <a:r>
              <a:rPr lang="zh-CN" altLang="en-US" sz="2000" dirty="0">
                <a:solidFill>
                  <a:srgbClr val="000000"/>
                </a:solidFill>
                <a:latin typeface="Calibri" panose="020F0502020204030204" pitchFamily="34" charset="0"/>
              </a:rPr>
              <a:t>具有平台独立性，</a:t>
            </a:r>
            <a:r>
              <a:rPr lang="zh-CN" altLang="en-US" sz="2000" u="sng" dirty="0">
                <a:solidFill>
                  <a:schemeClr val="bg1"/>
                </a:solidFill>
                <a:latin typeface="Calibri" panose="020F0502020204030204" pitchFamily="34" charset="0"/>
              </a:rPr>
              <a:t>可以在不兼容的系统之间交换数据</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342900" indent="-342900">
              <a:lnSpc>
                <a:spcPct val="114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lnSpc>
                <a:spcPct val="114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JMS</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Message Service</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消息服务）是一个</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平台关于面向消息中间件的</a:t>
            </a:r>
            <a:r>
              <a:rPr lang="en-US" altLang="zh-CN" sz="2000" dirty="0">
                <a:solidFill>
                  <a:srgbClr val="000000"/>
                </a:solidFill>
                <a:latin typeface="Calibri" panose="020F0502020204030204" pitchFamily="34" charset="0"/>
              </a:rPr>
              <a:t>API</a:t>
            </a:r>
            <a:r>
              <a:rPr lang="zh-CN" altLang="en-US" sz="2000" dirty="0">
                <a:solidFill>
                  <a:srgbClr val="000000"/>
                </a:solidFill>
                <a:latin typeface="Calibri" panose="020F0502020204030204" pitchFamily="34" charset="0"/>
              </a:rPr>
              <a:t>，是用于和</a:t>
            </a:r>
            <a:r>
              <a:rPr lang="zh-CN" altLang="en-US" sz="2000" u="sng" dirty="0">
                <a:solidFill>
                  <a:schemeClr val="bg1"/>
                </a:solidFill>
                <a:latin typeface="Calibri" panose="020F0502020204030204" pitchFamily="34" charset="0"/>
              </a:rPr>
              <a:t>面向对象消息的中间件</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MOM, Message Oriented Middleware</a:t>
            </a:r>
            <a:r>
              <a:rPr lang="zh-CN" altLang="en-US" sz="2000" dirty="0">
                <a:solidFill>
                  <a:srgbClr val="000000"/>
                </a:solidFill>
                <a:latin typeface="Calibri" panose="020F0502020204030204" pitchFamily="34" charset="0"/>
              </a:rPr>
              <a:t>）</a:t>
            </a:r>
            <a:r>
              <a:rPr lang="zh-CN" altLang="en-US" sz="2000" u="sng" dirty="0">
                <a:solidFill>
                  <a:schemeClr val="bg1"/>
                </a:solidFill>
                <a:latin typeface="Calibri" panose="020F0502020204030204" pitchFamily="34" charset="0"/>
              </a:rPr>
              <a:t>相互通信的应用程序接口</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14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JMS</a:t>
            </a:r>
            <a:r>
              <a:rPr lang="zh-CN" altLang="en-US" sz="2000" dirty="0">
                <a:solidFill>
                  <a:srgbClr val="000000"/>
                </a:solidFill>
                <a:latin typeface="Calibri" panose="020F0502020204030204" pitchFamily="34" charset="0"/>
              </a:rPr>
              <a:t>用于在两个应用程序之间，或分布式系统中发送消息，进行异步通信。</a:t>
            </a:r>
            <a:r>
              <a:rPr lang="en-US" altLang="zh-CN" sz="2000" dirty="0">
                <a:solidFill>
                  <a:srgbClr val="000000"/>
                </a:solidFill>
                <a:latin typeface="Calibri" panose="020F0502020204030204" pitchFamily="34" charset="0"/>
              </a:rPr>
              <a:t> JMS</a:t>
            </a:r>
            <a:r>
              <a:rPr lang="zh-CN" altLang="en-US" sz="2000" dirty="0">
                <a:solidFill>
                  <a:srgbClr val="000000"/>
                </a:solidFill>
                <a:latin typeface="Calibri" panose="020F0502020204030204" pitchFamily="34" charset="0"/>
              </a:rPr>
              <a:t>提供企业消息服务，如</a:t>
            </a:r>
            <a:r>
              <a:rPr lang="zh-CN" altLang="en-US" sz="2000" u="sng" dirty="0">
                <a:solidFill>
                  <a:schemeClr val="bg1"/>
                </a:solidFill>
                <a:latin typeface="Calibri" panose="020F0502020204030204" pitchFamily="34" charset="0"/>
              </a:rPr>
              <a:t>可靠的消息队列、发布和订阅通信、以及有关推拉（</a:t>
            </a:r>
            <a:r>
              <a:rPr lang="en-US" altLang="zh-CN" sz="2000" u="sng" dirty="0">
                <a:solidFill>
                  <a:schemeClr val="bg1"/>
                </a:solidFill>
                <a:latin typeface="Calibri" panose="020F0502020204030204" pitchFamily="34" charset="0"/>
              </a:rPr>
              <a:t>Push/Pull</a:t>
            </a:r>
            <a:r>
              <a:rPr lang="zh-CN" altLang="en-US" sz="2000" u="sng" dirty="0">
                <a:solidFill>
                  <a:schemeClr val="bg1"/>
                </a:solidFill>
                <a:latin typeface="Calibri" panose="020F0502020204030204" pitchFamily="34" charset="0"/>
              </a:rPr>
              <a:t>）</a:t>
            </a:r>
            <a:r>
              <a:rPr lang="zh-CN" altLang="en-US" sz="2000" dirty="0">
                <a:solidFill>
                  <a:srgbClr val="000000"/>
                </a:solidFill>
                <a:latin typeface="Calibri" panose="020F0502020204030204" pitchFamily="34" charset="0"/>
              </a:rPr>
              <a:t>技术的各个方面。 </a:t>
            </a:r>
            <a:endParaRPr lang="en-US" altLang="zh-CN" sz="2000" dirty="0">
              <a:solidFill>
                <a:srgbClr val="000000"/>
              </a:solidFill>
              <a:latin typeface="Calibri" panose="020F0502020204030204" pitchFamily="34" charset="0"/>
            </a:endParaRPr>
          </a:p>
          <a:p>
            <a:pPr marL="800100" lvl="1" indent="-342900">
              <a:lnSpc>
                <a:spcPct val="114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JMS</a:t>
            </a:r>
            <a:r>
              <a:rPr lang="zh-CN" altLang="en-US" sz="2000" dirty="0">
                <a:solidFill>
                  <a:srgbClr val="000000"/>
                </a:solidFill>
                <a:latin typeface="Calibri" panose="020F0502020204030204" pitchFamily="34" charset="0"/>
              </a:rPr>
              <a:t>是一个与具体平台无关的</a:t>
            </a:r>
            <a:r>
              <a:rPr lang="en-US" altLang="zh-CN" sz="2000" dirty="0">
                <a:solidFill>
                  <a:srgbClr val="000000"/>
                </a:solidFill>
                <a:latin typeface="Calibri" panose="020F0502020204030204" pitchFamily="34" charset="0"/>
              </a:rPr>
              <a:t>API</a:t>
            </a:r>
            <a:r>
              <a:rPr lang="zh-CN" altLang="en-US" sz="2000" dirty="0">
                <a:solidFill>
                  <a:srgbClr val="000000"/>
                </a:solidFill>
                <a:latin typeface="Calibri" panose="020F0502020204030204" pitchFamily="34" charset="0"/>
              </a:rPr>
              <a:t>，绝大多数</a:t>
            </a:r>
            <a:r>
              <a:rPr lang="en-US" altLang="zh-CN" sz="2000" dirty="0">
                <a:solidFill>
                  <a:srgbClr val="000000"/>
                </a:solidFill>
                <a:latin typeface="Calibri" panose="020F0502020204030204" pitchFamily="34" charset="0"/>
              </a:rPr>
              <a:t>MOM</a:t>
            </a:r>
            <a:r>
              <a:rPr lang="zh-CN" altLang="en-US" sz="2000" dirty="0">
                <a:solidFill>
                  <a:srgbClr val="000000"/>
                </a:solidFill>
                <a:latin typeface="Calibri" panose="020F0502020204030204" pitchFamily="34" charset="0"/>
              </a:rPr>
              <a:t>提供商都对</a:t>
            </a:r>
            <a:r>
              <a:rPr lang="en-US" altLang="zh-CN" sz="2000" dirty="0">
                <a:solidFill>
                  <a:srgbClr val="000000"/>
                </a:solidFill>
                <a:latin typeface="Calibri" panose="020F0502020204030204" pitchFamily="34" charset="0"/>
              </a:rPr>
              <a:t>JMS</a:t>
            </a:r>
            <a:r>
              <a:rPr lang="zh-CN" altLang="en-US" sz="2000" dirty="0">
                <a:solidFill>
                  <a:srgbClr val="000000"/>
                </a:solidFill>
                <a:latin typeface="Calibri" panose="020F0502020204030204" pitchFamily="34" charset="0"/>
              </a:rPr>
              <a:t>提供支持。</a:t>
            </a:r>
          </a:p>
        </p:txBody>
      </p:sp>
    </p:spTree>
    <p:extLst>
      <p:ext uri="{BB962C8B-B14F-4D97-AF65-F5344CB8AC3E}">
        <p14:creationId xmlns:p14="http://schemas.microsoft.com/office/powerpoint/2010/main" val="859544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10.</a:t>
            </a:r>
            <a:r>
              <a:rPr lang="zh-CN" altLang="en-US" dirty="0"/>
              <a:t> </a:t>
            </a:r>
            <a:r>
              <a:rPr lang="en-US" altLang="zh-CN" dirty="0"/>
              <a:t>JTA</a:t>
            </a:r>
            <a:r>
              <a:rPr lang="zh-CN" altLang="en-US" dirty="0"/>
              <a:t>和 </a:t>
            </a:r>
            <a:r>
              <a:rPr lang="en-US" altLang="zh-CN" dirty="0"/>
              <a:t>11. JTS</a:t>
            </a:r>
            <a:endParaRPr lang="zh-CN" altLang="en-US" dirty="0"/>
          </a:p>
        </p:txBody>
      </p:sp>
      <p:sp>
        <p:nvSpPr>
          <p:cNvPr id="3" name="内容占位符 2">
            <a:extLst>
              <a:ext uri="{FF2B5EF4-FFF2-40B4-BE49-F238E27FC236}">
                <a16:creationId xmlns:a16="http://schemas.microsoft.com/office/drawing/2014/main" id="{3FB22B7B-3045-40E6-B0DF-1A1EA3BADE44}"/>
              </a:ext>
            </a:extLst>
          </p:cNvPr>
          <p:cNvSpPr>
            <a:spLocks noGrp="1"/>
          </p:cNvSpPr>
          <p:nvPr>
            <p:ph idx="1"/>
          </p:nvPr>
        </p:nvSpPr>
        <p:spPr>
          <a:xfrm>
            <a:off x="899593" y="936888"/>
            <a:ext cx="8136904" cy="5589240"/>
          </a:xfrm>
        </p:spPr>
        <p:txBody>
          <a:bodyPr/>
          <a:lstStyle/>
          <a:p>
            <a:pPr>
              <a:lnSpc>
                <a:spcPct val="110000"/>
              </a:lnSpc>
            </a:pPr>
            <a:endParaRPr lang="en-US" altLang="zh-CN" sz="1800" dirty="0"/>
          </a:p>
          <a:p>
            <a:endParaRPr lang="en-US" altLang="zh-CN" sz="2000"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64</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820223" y="1070495"/>
            <a:ext cx="8213135" cy="4864024"/>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JTA</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Transaction API</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事务</a:t>
            </a:r>
            <a:r>
              <a:rPr lang="en-US" altLang="zh-CN" sz="2000" dirty="0">
                <a:solidFill>
                  <a:srgbClr val="000000"/>
                </a:solidFill>
                <a:latin typeface="Calibri" panose="020F0502020204030204" pitchFamily="34" charset="0"/>
              </a:rPr>
              <a:t>API</a:t>
            </a:r>
            <a:r>
              <a:rPr lang="zh-CN" altLang="en-US" sz="2000" dirty="0">
                <a:solidFill>
                  <a:srgbClr val="000000"/>
                </a:solidFill>
                <a:latin typeface="Calibri" panose="020F0502020204030204" pitchFamily="34" charset="0"/>
              </a:rPr>
              <a:t>）是</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平台上</a:t>
            </a:r>
            <a:r>
              <a:rPr lang="zh-CN" altLang="en-US" sz="2000" u="sng" dirty="0">
                <a:solidFill>
                  <a:schemeClr val="bg1"/>
                </a:solidFill>
                <a:latin typeface="Calibri" panose="020F0502020204030204" pitchFamily="34" charset="0"/>
              </a:rPr>
              <a:t>处理事务的应用程序接口</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JTA</a:t>
            </a:r>
            <a:r>
              <a:rPr lang="zh-CN" altLang="en-US" sz="2000" dirty="0">
                <a:solidFill>
                  <a:srgbClr val="000000"/>
                </a:solidFill>
                <a:latin typeface="Calibri" panose="020F0502020204030204" pitchFamily="34" charset="0"/>
              </a:rPr>
              <a:t>定义了一组标准</a:t>
            </a:r>
            <a:r>
              <a:rPr lang="en-US" altLang="zh-CN" sz="2000" dirty="0">
                <a:solidFill>
                  <a:srgbClr val="000000"/>
                </a:solidFill>
                <a:latin typeface="Calibri" panose="020F0502020204030204" pitchFamily="34" charset="0"/>
              </a:rPr>
              <a:t>API</a:t>
            </a:r>
            <a:r>
              <a:rPr lang="zh-CN" altLang="en-US" sz="2000" dirty="0">
                <a:solidFill>
                  <a:srgbClr val="000000"/>
                </a:solidFill>
                <a:latin typeface="Calibri" panose="020F0502020204030204" pitchFamily="34" charset="0"/>
              </a:rPr>
              <a:t>，应用程序可以通过它</a:t>
            </a:r>
            <a:r>
              <a:rPr lang="zh-CN" altLang="en-US" sz="2000" u="sng" dirty="0">
                <a:solidFill>
                  <a:schemeClr val="bg1"/>
                </a:solidFill>
                <a:latin typeface="Calibri" panose="020F0502020204030204" pitchFamily="34" charset="0"/>
              </a:rPr>
              <a:t>访问各种事务监控</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JTA</a:t>
            </a:r>
            <a:r>
              <a:rPr lang="zh-CN" altLang="en-US" sz="2000" u="sng" dirty="0">
                <a:solidFill>
                  <a:schemeClr val="bg1"/>
                </a:solidFill>
                <a:latin typeface="Calibri" panose="020F0502020204030204" pitchFamily="34" charset="0"/>
              </a:rPr>
              <a:t>允许应用程序执行分布式事务处理</a:t>
            </a:r>
            <a:r>
              <a:rPr lang="zh-CN" altLang="en-US" sz="2000" dirty="0">
                <a:solidFill>
                  <a:srgbClr val="000000"/>
                </a:solidFill>
                <a:latin typeface="Calibri" panose="020F0502020204030204" pitchFamily="34" charset="0"/>
              </a:rPr>
              <a:t>，可以在两个或多个网络计算机资源上访问并且更新数据。</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JTA</a:t>
            </a:r>
            <a:r>
              <a:rPr lang="zh-CN" altLang="en-US" sz="2000" dirty="0">
                <a:solidFill>
                  <a:srgbClr val="000000"/>
                </a:solidFill>
                <a:latin typeface="Calibri" panose="020F0502020204030204" pitchFamily="34" charset="0"/>
              </a:rPr>
              <a:t>事务</a:t>
            </a:r>
            <a:r>
              <a:rPr lang="zh-CN" altLang="en-US" sz="2000" u="sng" dirty="0">
                <a:solidFill>
                  <a:schemeClr val="bg1"/>
                </a:solidFill>
                <a:latin typeface="Calibri" panose="020F0502020204030204" pitchFamily="34" charset="0"/>
              </a:rPr>
              <a:t>比</a:t>
            </a:r>
            <a:r>
              <a:rPr lang="en-US" altLang="zh-CN" sz="2000" u="sng" dirty="0">
                <a:solidFill>
                  <a:schemeClr val="bg1"/>
                </a:solidFill>
                <a:latin typeface="Calibri" panose="020F0502020204030204" pitchFamily="34" charset="0"/>
              </a:rPr>
              <a:t>JDBC</a:t>
            </a:r>
            <a:r>
              <a:rPr lang="zh-CN" altLang="en-US" sz="2000" u="sng" dirty="0">
                <a:solidFill>
                  <a:schemeClr val="bg1"/>
                </a:solidFill>
                <a:latin typeface="Calibri" panose="020F0502020204030204" pitchFamily="34" charset="0"/>
              </a:rPr>
              <a:t>事务更强大</a:t>
            </a:r>
            <a:r>
              <a:rPr lang="zh-CN" altLang="en-US" sz="2000" dirty="0">
                <a:solidFill>
                  <a:srgbClr val="000000"/>
                </a:solidFill>
                <a:latin typeface="Calibri" panose="020F0502020204030204" pitchFamily="34" charset="0"/>
              </a:rPr>
              <a:t>。一个</a:t>
            </a:r>
            <a:r>
              <a:rPr lang="en-US" altLang="zh-CN" sz="2000" dirty="0">
                <a:solidFill>
                  <a:srgbClr val="000000"/>
                </a:solidFill>
                <a:latin typeface="Calibri" panose="020F0502020204030204" pitchFamily="34" charset="0"/>
              </a:rPr>
              <a:t>JTA</a:t>
            </a:r>
            <a:r>
              <a:rPr lang="zh-CN" altLang="en-US" sz="2000" dirty="0">
                <a:solidFill>
                  <a:srgbClr val="000000"/>
                </a:solidFill>
                <a:latin typeface="Calibri" panose="020F0502020204030204" pitchFamily="34" charset="0"/>
              </a:rPr>
              <a:t>事务可以有多个参与者，而一个</a:t>
            </a:r>
            <a:r>
              <a:rPr lang="en-US" altLang="zh-CN" sz="2000" dirty="0">
                <a:solidFill>
                  <a:srgbClr val="000000"/>
                </a:solidFill>
                <a:latin typeface="Calibri" panose="020F0502020204030204" pitchFamily="34" charset="0"/>
              </a:rPr>
              <a:t>JDBC</a:t>
            </a:r>
            <a:r>
              <a:rPr lang="zh-CN" altLang="en-US" sz="2000" dirty="0">
                <a:solidFill>
                  <a:srgbClr val="000000"/>
                </a:solidFill>
                <a:latin typeface="Calibri" panose="020F0502020204030204" pitchFamily="34" charset="0"/>
              </a:rPr>
              <a:t>事务则被限定在一个单一的数据库连接。</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JTS</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Transaction Service</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事务服务）规定了</a:t>
            </a:r>
            <a:r>
              <a:rPr lang="zh-CN" altLang="en-US" sz="2000" u="sng" dirty="0">
                <a:solidFill>
                  <a:schemeClr val="bg1"/>
                </a:solidFill>
                <a:latin typeface="Calibri" panose="020F0502020204030204" pitchFamily="34" charset="0"/>
              </a:rPr>
              <a:t>事务管理的实现方法</a:t>
            </a:r>
            <a:r>
              <a:rPr lang="zh-CN" altLang="en-US" sz="2000" dirty="0">
                <a:solidFill>
                  <a:srgbClr val="000000"/>
                </a:solidFill>
                <a:latin typeface="Calibri" panose="020F0502020204030204" pitchFamily="34" charset="0"/>
              </a:rPr>
              <a:t>，是</a:t>
            </a:r>
            <a:r>
              <a:rPr lang="en-US" altLang="zh-CN" sz="2000" dirty="0">
                <a:solidFill>
                  <a:srgbClr val="000000"/>
                </a:solidFill>
                <a:latin typeface="Calibri" panose="020F0502020204030204" pitchFamily="34" charset="0"/>
              </a:rPr>
              <a:t>CORBA OTS</a:t>
            </a:r>
            <a:r>
              <a:rPr lang="zh-CN" altLang="en-US" sz="2000" dirty="0">
                <a:solidFill>
                  <a:srgbClr val="000000"/>
                </a:solidFill>
                <a:latin typeface="Calibri" panose="020F0502020204030204" pitchFamily="34" charset="0"/>
              </a:rPr>
              <a:t>事务监控的基本实现。该事务管理器是在高层支持</a:t>
            </a:r>
            <a:r>
              <a:rPr lang="en-US" altLang="zh-CN" sz="2000" dirty="0">
                <a:solidFill>
                  <a:srgbClr val="000000"/>
                </a:solidFill>
                <a:latin typeface="Calibri" panose="020F0502020204030204" pitchFamily="34" charset="0"/>
              </a:rPr>
              <a:t>JTA</a:t>
            </a:r>
            <a:r>
              <a:rPr lang="zh-CN" altLang="en-US" sz="2000" dirty="0">
                <a:solidFill>
                  <a:srgbClr val="000000"/>
                </a:solidFill>
                <a:latin typeface="Calibri" panose="020F0502020204030204" pitchFamily="34" charset="0"/>
              </a:rPr>
              <a:t>规范，并且在较低层次实现</a:t>
            </a:r>
            <a:r>
              <a:rPr lang="en-US" altLang="zh-CN" sz="2000" dirty="0">
                <a:solidFill>
                  <a:srgbClr val="000000"/>
                </a:solidFill>
                <a:latin typeface="Calibri" panose="020F0502020204030204" pitchFamily="34" charset="0"/>
              </a:rPr>
              <a:t>OMG OTS </a:t>
            </a:r>
            <a:r>
              <a:rPr lang="zh-CN" altLang="en-US" sz="2000" dirty="0">
                <a:solidFill>
                  <a:srgbClr val="000000"/>
                </a:solidFill>
                <a:latin typeface="Calibri" panose="020F0502020204030204" pitchFamily="34" charset="0"/>
              </a:rPr>
              <a:t>规范 和</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印象。</a:t>
            </a:r>
            <a:r>
              <a:rPr lang="en-US" altLang="zh-CN" sz="2000" dirty="0">
                <a:solidFill>
                  <a:srgbClr val="000000"/>
                </a:solidFill>
                <a:latin typeface="Calibri" panose="020F0502020204030204" pitchFamily="34" charset="0"/>
              </a:rPr>
              <a:t>JTS</a:t>
            </a:r>
            <a:r>
              <a:rPr lang="zh-CN" altLang="en-US" sz="2000" dirty="0">
                <a:solidFill>
                  <a:srgbClr val="000000"/>
                </a:solidFill>
                <a:latin typeface="Calibri" panose="020F0502020204030204" pitchFamily="34" charset="0"/>
              </a:rPr>
              <a:t>事务管理器</a:t>
            </a:r>
            <a:r>
              <a:rPr lang="zh-CN" altLang="en-US" sz="2000" u="sng" dirty="0">
                <a:solidFill>
                  <a:schemeClr val="bg1"/>
                </a:solidFill>
                <a:latin typeface="Calibri" panose="020F0502020204030204" pitchFamily="34" charset="0"/>
              </a:rPr>
              <a:t>为应用程序服务器、资源管理器、独立的应用以及通信资源管理器提供了事务服务</a:t>
            </a:r>
            <a:r>
              <a:rPr lang="zh-CN" altLang="en-US" sz="20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38009063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12.</a:t>
            </a:r>
            <a:r>
              <a:rPr lang="zh-CN" altLang="en-US" dirty="0"/>
              <a:t> </a:t>
            </a:r>
            <a:r>
              <a:rPr lang="en-US" altLang="zh-CN" dirty="0"/>
              <a:t>Java Mail</a:t>
            </a:r>
            <a:r>
              <a:rPr lang="zh-CN" altLang="en-US" dirty="0"/>
              <a:t>和</a:t>
            </a:r>
            <a:r>
              <a:rPr lang="en-US" altLang="zh-CN" dirty="0"/>
              <a:t>13. JAF</a:t>
            </a:r>
            <a:endParaRPr lang="zh-CN" altLang="en-US" dirty="0"/>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65</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973313" y="1268760"/>
            <a:ext cx="7992888" cy="4125360"/>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sz="2000" dirty="0" err="1">
                <a:solidFill>
                  <a:srgbClr val="FF0000"/>
                </a:solidFill>
                <a:latin typeface="Calibri" panose="020F0502020204030204" pitchFamily="34" charset="0"/>
              </a:rPr>
              <a:t>JavaMail</a:t>
            </a:r>
            <a:r>
              <a:rPr lang="zh-CN" altLang="en-US" sz="2000" dirty="0">
                <a:solidFill>
                  <a:srgbClr val="000000"/>
                </a:solidFill>
                <a:latin typeface="Calibri" panose="020F0502020204030204" pitchFamily="34" charset="0"/>
              </a:rPr>
              <a:t>是提供给开发者处理电子邮件相关的编程接口，它提供了一套</a:t>
            </a:r>
            <a:r>
              <a:rPr lang="zh-CN" altLang="en-US" sz="2000" u="sng" dirty="0">
                <a:solidFill>
                  <a:schemeClr val="bg1"/>
                </a:solidFill>
                <a:latin typeface="Calibri" panose="020F0502020204030204" pitchFamily="34" charset="0"/>
              </a:rPr>
              <a:t>邮件服务器的抽象类</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Java Mail</a:t>
            </a:r>
            <a:r>
              <a:rPr lang="zh-CN" altLang="en-US" sz="2000" dirty="0">
                <a:solidFill>
                  <a:srgbClr val="000000"/>
                </a:solidFill>
                <a:latin typeface="Calibri" panose="020F0502020204030204" pitchFamily="34" charset="0"/>
              </a:rPr>
              <a:t>不仅支持</a:t>
            </a:r>
            <a:r>
              <a:rPr lang="en-US" altLang="zh-CN" sz="2000" dirty="0">
                <a:solidFill>
                  <a:srgbClr val="000000"/>
                </a:solidFill>
                <a:latin typeface="Calibri" panose="020F0502020204030204" pitchFamily="34" charset="0"/>
              </a:rPr>
              <a:t>SMTP</a:t>
            </a:r>
            <a:r>
              <a:rPr lang="zh-CN" altLang="en-US" sz="2000" dirty="0">
                <a:solidFill>
                  <a:srgbClr val="000000"/>
                </a:solidFill>
                <a:latin typeface="Calibri" panose="020F0502020204030204" pitchFamily="34" charset="0"/>
              </a:rPr>
              <a:t>服务器，也支持</a:t>
            </a:r>
            <a:r>
              <a:rPr lang="en-US" altLang="zh-CN" sz="2000" dirty="0">
                <a:solidFill>
                  <a:srgbClr val="000000"/>
                </a:solidFill>
                <a:latin typeface="Calibri" panose="020F0502020204030204" pitchFamily="34" charset="0"/>
              </a:rPr>
              <a:t>IMAP</a:t>
            </a:r>
            <a:r>
              <a:rPr lang="zh-CN" altLang="en-US" sz="2000" dirty="0">
                <a:solidFill>
                  <a:srgbClr val="000000"/>
                </a:solidFill>
                <a:latin typeface="Calibri" panose="020F0502020204030204" pitchFamily="34" charset="0"/>
              </a:rPr>
              <a:t>服务器。</a:t>
            </a: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JAF</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JavaBeans Activation Framework</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是一个</a:t>
            </a:r>
            <a:r>
              <a:rPr lang="zh-CN" altLang="en-US" sz="2000" u="sng" dirty="0">
                <a:solidFill>
                  <a:schemeClr val="bg1"/>
                </a:solidFill>
                <a:latin typeface="Calibri" panose="020F0502020204030204" pitchFamily="34" charset="0"/>
              </a:rPr>
              <a:t>专用的数据处理框架</a:t>
            </a:r>
            <a:r>
              <a:rPr lang="zh-CN" altLang="en-US" sz="2000" dirty="0">
                <a:solidFill>
                  <a:srgbClr val="000000"/>
                </a:solidFill>
                <a:latin typeface="Calibri" panose="020F0502020204030204" pitchFamily="34" charset="0"/>
              </a:rPr>
              <a:t>，它用于封装数据，并为应用程序提供访问和操作数据的接口。</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JAF</a:t>
            </a:r>
            <a:r>
              <a:rPr lang="zh-CN" altLang="en-US" sz="2000" dirty="0">
                <a:solidFill>
                  <a:srgbClr val="000000"/>
                </a:solidFill>
                <a:latin typeface="Calibri" panose="020F0502020204030204" pitchFamily="34" charset="0"/>
              </a:rPr>
              <a:t>的主要作用是让</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应用程序知道如何对一个数据源进行查看、编辑和打印等操作。</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应用程序通过</a:t>
            </a:r>
            <a:r>
              <a:rPr lang="en-US" altLang="zh-CN" sz="2000" dirty="0">
                <a:solidFill>
                  <a:srgbClr val="000000"/>
                </a:solidFill>
                <a:latin typeface="Calibri" panose="020F0502020204030204" pitchFamily="34" charset="0"/>
              </a:rPr>
              <a:t>JAF</a:t>
            </a:r>
            <a:r>
              <a:rPr lang="zh-CN" altLang="en-US" sz="2000" dirty="0">
                <a:solidFill>
                  <a:srgbClr val="000000"/>
                </a:solidFill>
                <a:latin typeface="Calibri" panose="020F0502020204030204" pitchFamily="34" charset="0"/>
              </a:rPr>
              <a:t>提供的接口可以完成：</a:t>
            </a:r>
            <a:r>
              <a:rPr lang="zh-CN" altLang="en-US" sz="2000" u="sng" dirty="0">
                <a:solidFill>
                  <a:schemeClr val="bg1"/>
                </a:solidFill>
                <a:latin typeface="Calibri" panose="020F0502020204030204" pitchFamily="34" charset="0"/>
              </a:rPr>
              <a:t>访问数据源中的数据、获取数据源数据类型、获知可对数据进行的操作、用户执行操作时，自动创建该操作的软件部件的实例对象</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223742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zh-CN" altLang="en-US" dirty="0"/>
              <a:t>其他技术规范</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66</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674478" y="1340768"/>
            <a:ext cx="8066609" cy="5016758"/>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除了上述</a:t>
            </a:r>
            <a:r>
              <a:rPr lang="en-US" altLang="zh-CN" dirty="0">
                <a:solidFill>
                  <a:srgbClr val="000000"/>
                </a:solidFill>
                <a:latin typeface="Calibri" panose="020F0502020204030204" pitchFamily="34" charset="0"/>
              </a:rPr>
              <a:t>13</a:t>
            </a:r>
            <a:r>
              <a:rPr lang="zh-CN" altLang="en-US" dirty="0">
                <a:solidFill>
                  <a:srgbClr val="000000"/>
                </a:solidFill>
                <a:latin typeface="Calibri" panose="020F0502020204030204" pitchFamily="34" charset="0"/>
              </a:rPr>
              <a:t>种技术规范之外，</a:t>
            </a:r>
            <a:r>
              <a:rPr lang="en-US" altLang="zh-CN" dirty="0">
                <a:solidFill>
                  <a:srgbClr val="000000"/>
                </a:solidFill>
                <a:latin typeface="Calibri" panose="020F0502020204030204" pitchFamily="34" charset="0"/>
              </a:rPr>
              <a:t>Java</a:t>
            </a:r>
            <a:r>
              <a:rPr lang="zh-CN" altLang="en-US" dirty="0">
                <a:solidFill>
                  <a:srgbClr val="000000"/>
                </a:solidFill>
                <a:latin typeface="Calibri" panose="020F0502020204030204" pitchFamily="34" charset="0"/>
              </a:rPr>
              <a:t>中还有其他一些重要的技术规范，比如：</a:t>
            </a:r>
            <a:endParaRPr lang="en-US" altLang="zh-CN"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JMAPI</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Management API</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为异构网络系统、网络和服务管理的开发提供一整套丰富的对象和方法；</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JMF</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Java Media Framework API</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可以帮助开发者</a:t>
            </a:r>
            <a:r>
              <a:rPr lang="zh-CN" altLang="en-US" sz="2000" u="sng" dirty="0">
                <a:solidFill>
                  <a:schemeClr val="bg1"/>
                </a:solidFill>
                <a:latin typeface="Calibri" panose="020F0502020204030204" pitchFamily="34" charset="0"/>
              </a:rPr>
              <a:t>把音频、视频和其他一些基于时间的媒体放到</a:t>
            </a:r>
            <a:r>
              <a:rPr lang="en-US" altLang="zh-CN" sz="2000" u="sng" dirty="0">
                <a:solidFill>
                  <a:schemeClr val="bg1"/>
                </a:solidFill>
                <a:latin typeface="Calibri" panose="020F0502020204030204" pitchFamily="34" charset="0"/>
              </a:rPr>
              <a:t>Java</a:t>
            </a:r>
            <a:r>
              <a:rPr lang="zh-CN" altLang="en-US" sz="2000" u="sng" dirty="0">
                <a:solidFill>
                  <a:schemeClr val="bg1"/>
                </a:solidFill>
                <a:latin typeface="Calibri" panose="020F0502020204030204" pitchFamily="34" charset="0"/>
              </a:rPr>
              <a:t>应用程序或</a:t>
            </a:r>
            <a:r>
              <a:rPr lang="en-US" altLang="zh-CN" sz="2000" u="sng" dirty="0">
                <a:solidFill>
                  <a:schemeClr val="bg1"/>
                </a:solidFill>
                <a:latin typeface="Calibri" panose="020F0502020204030204" pitchFamily="34" charset="0"/>
              </a:rPr>
              <a:t>applet</a:t>
            </a:r>
            <a:r>
              <a:rPr lang="zh-CN" altLang="en-US" sz="2000" u="sng" dirty="0">
                <a:solidFill>
                  <a:schemeClr val="bg1"/>
                </a:solidFill>
                <a:latin typeface="Calibri" panose="020F0502020204030204" pitchFamily="34" charset="0"/>
              </a:rPr>
              <a:t>小程序中去</a:t>
            </a:r>
            <a:r>
              <a:rPr lang="zh-CN" altLang="en-US" sz="2000" dirty="0">
                <a:solidFill>
                  <a:srgbClr val="000000"/>
                </a:solidFill>
                <a:latin typeface="Calibri" panose="020F0502020204030204" pitchFamily="34" charset="0"/>
              </a:rPr>
              <a:t>，为多媒体开发者提供了捕捉、回放、编解码等工具，是一个弹性的、跨平台的多媒体解决方案。</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Java</a:t>
            </a:r>
            <a:r>
              <a:rPr lang="zh-CN" altLang="en-US" sz="2000" dirty="0">
                <a:solidFill>
                  <a:srgbClr val="FF0000"/>
                </a:solidFill>
                <a:latin typeface="Calibri" panose="020F0502020204030204" pitchFamily="34" charset="0"/>
              </a:rPr>
              <a:t>管理扩展（</a:t>
            </a:r>
            <a:r>
              <a:rPr lang="en-US" altLang="zh-CN" sz="2000" dirty="0">
                <a:solidFill>
                  <a:srgbClr val="FF0000"/>
                </a:solidFill>
                <a:latin typeface="Calibri" panose="020F0502020204030204" pitchFamily="34" charset="0"/>
              </a:rPr>
              <a:t>Java Management Extensions</a:t>
            </a:r>
            <a:r>
              <a:rPr lang="zh-CN" altLang="en-US" sz="2000" dirty="0">
                <a:solidFill>
                  <a:srgbClr val="FF0000"/>
                </a:solidFill>
                <a:latin typeface="Calibri" panose="020F0502020204030204" pitchFamily="34" charset="0"/>
              </a:rPr>
              <a:t>，</a:t>
            </a:r>
            <a:r>
              <a:rPr lang="en-US" altLang="zh-CN" sz="2000" dirty="0">
                <a:solidFill>
                  <a:srgbClr val="FF0000"/>
                </a:solidFill>
                <a:latin typeface="Calibri" panose="020F0502020204030204" pitchFamily="34" charset="0"/>
              </a:rPr>
              <a:t>JMX</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是一个</a:t>
            </a:r>
            <a:r>
              <a:rPr lang="zh-CN" altLang="en-US" sz="2000" u="sng" dirty="0">
                <a:solidFill>
                  <a:schemeClr val="bg1"/>
                </a:solidFill>
                <a:latin typeface="Calibri" panose="020F0502020204030204" pitchFamily="34" charset="0"/>
              </a:rPr>
              <a:t>管理和监控接口，用于管理应用程序、设备、系统等植入</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JMX</a:t>
            </a:r>
            <a:r>
              <a:rPr lang="zh-CN" altLang="en-US" sz="2000" dirty="0">
                <a:solidFill>
                  <a:srgbClr val="000000"/>
                </a:solidFill>
                <a:latin typeface="Calibri" panose="020F0502020204030204" pitchFamily="34" charset="0"/>
              </a:rPr>
              <a:t>可以跨越一系列异构操作系统平台、系统体系结构和网络传输协议，灵活地开发无缝集成的系统、网络和服务管理应用。</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1915423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zh-CN" altLang="en-US" dirty="0"/>
              <a:t>其他技术规范</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67</a:t>
            </a:fld>
            <a:endParaRPr lang="en-GB" altLang="zh-CN" dirty="0"/>
          </a:p>
        </p:txBody>
      </p:sp>
      <p:sp>
        <p:nvSpPr>
          <p:cNvPr id="5" name="矩形 4">
            <a:extLst>
              <a:ext uri="{FF2B5EF4-FFF2-40B4-BE49-F238E27FC236}">
                <a16:creationId xmlns:a16="http://schemas.microsoft.com/office/drawing/2014/main" id="{CAD21559-03A8-4268-A20B-41A060C414FD}"/>
              </a:ext>
            </a:extLst>
          </p:cNvPr>
          <p:cNvSpPr/>
          <p:nvPr/>
        </p:nvSpPr>
        <p:spPr>
          <a:xfrm>
            <a:off x="770112" y="1628800"/>
            <a:ext cx="7992888" cy="3386696"/>
          </a:xfrm>
          <a:prstGeom prst="rect">
            <a:avLst/>
          </a:prstGeom>
        </p:spPr>
        <p:txBody>
          <a:bodyPr wrap="square">
            <a:spAutoFit/>
          </a:bodyPr>
          <a:lstStyle/>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从在</a:t>
            </a:r>
            <a:r>
              <a:rPr lang="en-US" altLang="zh-CN" sz="2000" dirty="0">
                <a:solidFill>
                  <a:srgbClr val="000000"/>
                </a:solidFill>
                <a:latin typeface="Calibri" panose="020F0502020204030204" pitchFamily="34" charset="0"/>
              </a:rPr>
              <a:t>JDK1.5</a:t>
            </a:r>
            <a:r>
              <a:rPr lang="zh-CN" altLang="en-US" sz="2000" dirty="0">
                <a:solidFill>
                  <a:srgbClr val="000000"/>
                </a:solidFill>
                <a:latin typeface="Calibri" panose="020F0502020204030204" pitchFamily="34" charset="0"/>
              </a:rPr>
              <a:t>开始，</a:t>
            </a:r>
            <a:r>
              <a:rPr lang="zh-CN" altLang="en-US" sz="2000" dirty="0">
                <a:solidFill>
                  <a:srgbClr val="FF0000"/>
                </a:solidFill>
                <a:latin typeface="Calibri" panose="020F0502020204030204" pitchFamily="34" charset="0"/>
              </a:rPr>
              <a:t>注解</a:t>
            </a:r>
            <a:r>
              <a:rPr lang="en-US" altLang="zh-CN" sz="2000" dirty="0">
                <a:solidFill>
                  <a:srgbClr val="FF0000"/>
                </a:solidFill>
                <a:latin typeface="Calibri" panose="020F0502020204030204" pitchFamily="34" charset="0"/>
              </a:rPr>
              <a:t>Annotation</a:t>
            </a:r>
            <a:r>
              <a:rPr lang="zh-CN" altLang="en-US" sz="2000" dirty="0">
                <a:solidFill>
                  <a:srgbClr val="000000"/>
                </a:solidFill>
                <a:latin typeface="Calibri" panose="020F0502020204030204" pitchFamily="34" charset="0"/>
              </a:rPr>
              <a:t>成为</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的重要的特色。注解</a:t>
            </a:r>
            <a:r>
              <a:rPr lang="zh-CN" altLang="en-US" sz="2000" u="sng" dirty="0">
                <a:solidFill>
                  <a:schemeClr val="bg1"/>
                </a:solidFill>
                <a:latin typeface="Calibri" panose="020F0502020204030204" pitchFamily="34" charset="0"/>
              </a:rPr>
              <a:t>提供一种机制，将程序的元素，</a:t>
            </a:r>
            <a:r>
              <a:rPr lang="zh-CN" altLang="en-US" sz="2000" dirty="0">
                <a:solidFill>
                  <a:srgbClr val="000000"/>
                </a:solidFill>
                <a:latin typeface="Calibri" panose="020F0502020204030204" pitchFamily="34" charset="0"/>
              </a:rPr>
              <a:t>如类、方法、属性、参数、本地变量、包</a:t>
            </a:r>
            <a:r>
              <a:rPr lang="zh-CN" altLang="en-US" sz="2000" u="sng" dirty="0">
                <a:solidFill>
                  <a:schemeClr val="bg1"/>
                </a:solidFill>
                <a:latin typeface="Calibri" panose="020F0502020204030204" pitchFamily="34" charset="0"/>
              </a:rPr>
              <a:t>和元数据联系起来</a:t>
            </a:r>
            <a:r>
              <a:rPr lang="zh-CN" altLang="en-US" sz="2000" dirty="0">
                <a:solidFill>
                  <a:srgbClr val="000000"/>
                </a:solidFill>
                <a:latin typeface="Calibri" panose="020F0502020204030204" pitchFamily="34" charset="0"/>
              </a:rPr>
              <a:t>。这样编译器可以将元数据存储在</a:t>
            </a:r>
            <a:r>
              <a:rPr lang="en-US" altLang="zh-CN" sz="2000" dirty="0">
                <a:solidFill>
                  <a:srgbClr val="000000"/>
                </a:solidFill>
                <a:latin typeface="Calibri" panose="020F0502020204030204" pitchFamily="34" charset="0"/>
              </a:rPr>
              <a:t>Class</a:t>
            </a:r>
            <a:r>
              <a:rPr lang="zh-CN" altLang="en-US" sz="2000" dirty="0">
                <a:solidFill>
                  <a:srgbClr val="000000"/>
                </a:solidFill>
                <a:latin typeface="Calibri" panose="020F0502020204030204" pitchFamily="34" charset="0"/>
              </a:rPr>
              <a:t>文件中，虚拟机和其它对象可以</a:t>
            </a:r>
            <a:r>
              <a:rPr lang="zh-CN" altLang="en-US" sz="2000" u="sng" dirty="0">
                <a:solidFill>
                  <a:schemeClr val="bg1"/>
                </a:solidFill>
                <a:latin typeface="Calibri" panose="020F0502020204030204" pitchFamily="34" charset="0"/>
              </a:rPr>
              <a:t>根据这些元数据来决定如何使用这些程序元素或改变它们的行为。</a:t>
            </a:r>
            <a:endParaRPr lang="en-US" altLang="zh-CN" sz="2000" u="sng" dirty="0">
              <a:solidFill>
                <a:schemeClr val="bg1"/>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Java</a:t>
            </a:r>
            <a:r>
              <a:rPr lang="zh-CN" altLang="en-US" sz="2000" dirty="0">
                <a:solidFill>
                  <a:srgbClr val="FF0000"/>
                </a:solidFill>
                <a:latin typeface="Calibri" panose="020F0502020204030204" pitchFamily="34" charset="0"/>
              </a:rPr>
              <a:t>持久性接口（</a:t>
            </a:r>
            <a:r>
              <a:rPr lang="en-US" altLang="zh-CN" sz="2000" dirty="0">
                <a:solidFill>
                  <a:srgbClr val="FF0000"/>
                </a:solidFill>
                <a:latin typeface="Calibri" panose="020F0502020204030204" pitchFamily="34" charset="0"/>
              </a:rPr>
              <a:t>Java Persistence API, JPA</a:t>
            </a:r>
            <a:r>
              <a:rPr lang="zh-CN" altLang="en-US" sz="2000" dirty="0">
                <a:solidFill>
                  <a:srgbClr val="FF0000"/>
                </a:solidFill>
                <a:latin typeface="Calibri" panose="020F0502020204030204" pitchFamily="34" charset="0"/>
              </a:rPr>
              <a:t>）</a:t>
            </a:r>
            <a:r>
              <a:rPr lang="zh-CN" altLang="en-US" sz="2000" dirty="0">
                <a:solidFill>
                  <a:srgbClr val="000000"/>
                </a:solidFill>
                <a:latin typeface="Calibri" panose="020F0502020204030204" pitchFamily="34" charset="0"/>
              </a:rPr>
              <a:t>通过</a:t>
            </a:r>
            <a:r>
              <a:rPr lang="en-US" altLang="zh-CN" sz="2000" dirty="0">
                <a:solidFill>
                  <a:srgbClr val="000000"/>
                </a:solidFill>
                <a:latin typeface="Calibri" panose="020F0502020204030204" pitchFamily="34" charset="0"/>
              </a:rPr>
              <a:t>JDK 5.0</a:t>
            </a:r>
            <a:r>
              <a:rPr lang="zh-CN" altLang="en-US" sz="2000" dirty="0">
                <a:solidFill>
                  <a:srgbClr val="000000"/>
                </a:solidFill>
                <a:latin typeface="Calibri" panose="020F0502020204030204" pitchFamily="34" charset="0"/>
              </a:rPr>
              <a:t>注解或</a:t>
            </a:r>
            <a:r>
              <a:rPr lang="en-US" altLang="zh-CN" sz="2000" dirty="0">
                <a:solidFill>
                  <a:srgbClr val="000000"/>
                </a:solidFill>
                <a:latin typeface="Calibri" panose="020F0502020204030204" pitchFamily="34" charset="0"/>
              </a:rPr>
              <a:t>XML</a:t>
            </a:r>
            <a:r>
              <a:rPr lang="zh-CN" altLang="en-US" sz="2000" dirty="0">
                <a:solidFill>
                  <a:srgbClr val="000000"/>
                </a:solidFill>
                <a:latin typeface="Calibri" panose="020F0502020204030204" pitchFamily="34" charset="0"/>
              </a:rPr>
              <a:t>描述对象－关系表的映射关系，并将运行期的实体对象持久化到数据库中。</a:t>
            </a:r>
            <a:endParaRPr lang="en-US" altLang="zh-CN"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768736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68</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Java EE</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FF0000"/>
                </a:solidFill>
                <a:latin typeface="Calibri" panose="020F0502020204030204" pitchFamily="34" charset="0"/>
                <a:ea typeface="宋体" charset="0"/>
              </a:rPr>
              <a:t>企业级</a:t>
            </a:r>
            <a:r>
              <a:rPr lang="en-US" altLang="zh-CN" sz="2000" b="1" dirty="0">
                <a:solidFill>
                  <a:srgbClr val="FF0000"/>
                </a:solidFill>
                <a:latin typeface="Calibri" panose="020F0502020204030204" pitchFamily="34" charset="0"/>
                <a:ea typeface="宋体" charset="0"/>
              </a:rPr>
              <a:t>Java</a:t>
            </a:r>
            <a:r>
              <a:rPr lang="zh-CN" altLang="en-US" sz="2000" b="1" dirty="0">
                <a:solidFill>
                  <a:srgbClr val="FF0000"/>
                </a:solidFill>
                <a:latin typeface="Calibri" panose="020F0502020204030204" pitchFamily="34" charset="0"/>
                <a:ea typeface="宋体" charset="0"/>
              </a:rPr>
              <a:t>中间件</a:t>
            </a:r>
            <a:endParaRPr lang="en-US" altLang="zh-CN" sz="2000" b="1" dirty="0">
              <a:solidFill>
                <a:srgbClr val="FF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7000325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EJB</a:t>
            </a:r>
            <a:r>
              <a:rPr lang="zh-CN" altLang="en-US" dirty="0"/>
              <a:t>简介</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69</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971600" y="1268760"/>
            <a:ext cx="7909543" cy="4864024"/>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JavaBeans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技术中的一个开放的</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标准的组件体系结构</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，它使用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语言但独立于平台。</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满足</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JavaBeans</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规范的</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类</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，通常定义了一个现实世界的事物或概念。</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的主要特征包括属性、方法和事件。</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在一个支持</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规范的开发环境中，可以</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可视化地操作</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，也可以使用</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构造出新的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的优势还在于</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带来的</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可移植性</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914400" lvl="1" indent="-4572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Enterprise Java Bean</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即企业级</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，是一个可重用的、可移植的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EE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组件。它</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将</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概念扩展到</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服务端组件体系结构</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，这个模型</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支持多层的分布式对象应用</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。除了</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，典型的分布式结构还有前面章节介绍过的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DCOM</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CORBA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5905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solidFill>
                  <a:srgbClr val="FF0000"/>
                </a:solidFill>
                <a:latin typeface="Calibri" panose="020F0502020204030204" pitchFamily="34" charset="0"/>
                <a:ea typeface="宋体" charset="0"/>
              </a:rPr>
              <a:t>Web</a:t>
            </a:r>
            <a:r>
              <a:rPr lang="zh-CN" altLang="en-US" sz="2400" b="1" dirty="0">
                <a:solidFill>
                  <a:srgbClr val="FF0000"/>
                </a:solidFill>
                <a:latin typeface="Calibri" panose="020F0502020204030204" pitchFamily="34" charset="0"/>
                <a:ea typeface="宋体" charset="0"/>
              </a:rPr>
              <a:t>服务器</a:t>
            </a:r>
            <a:endParaRPr lang="en-US" altLang="zh-CN" sz="24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Web</a:t>
            </a:r>
            <a:r>
              <a:rPr lang="zh-CN" altLang="en-US" sz="2000" b="1" dirty="0">
                <a:solidFill>
                  <a:srgbClr val="FF0000"/>
                </a:solidFill>
                <a:latin typeface="Calibri" panose="020F0502020204030204" pitchFamily="34" charset="0"/>
                <a:ea typeface="宋体" charset="0"/>
              </a:rPr>
              <a:t>服务器的工作原理</a:t>
            </a:r>
            <a:endParaRPr lang="en-US" altLang="zh-CN" sz="2000" b="1" dirty="0">
              <a:solidFill>
                <a:srgbClr val="FF0000"/>
              </a:solidFill>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7</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Spring</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11665708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EJB</a:t>
            </a:r>
            <a:r>
              <a:rPr lang="zh-CN" altLang="en-US" dirty="0"/>
              <a:t>简介</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70</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884235" y="1556792"/>
            <a:ext cx="7909543" cy="3386696"/>
          </a:xfrm>
          <a:prstGeom prst="rect">
            <a:avLst/>
          </a:prstGeom>
          <a:noFill/>
        </p:spPr>
        <p:txBody>
          <a:bodyPr wrap="square" rtlCol="0">
            <a:spAutoFit/>
          </a:bodyPr>
          <a:lstStyle/>
          <a:p>
            <a:pPr marL="342900"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由封装了业务逻辑的多个方法组成</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。例如，一个</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可以包括一个更新客户数据库中数据的方法的业务逻辑。多个远程和本地客户端可以调用这个方法。</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在容器中运行</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，允许开发者</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只关注于</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中的业务逻辑</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而不用考虑像事务支持、安全性和远程对象访问等复杂和容易出错的事情。</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此外，</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以</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POJO</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Plain Ordinary Java Object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）即简单传统</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对象的形式开发，开发者可以</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使用元数据注释</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来定义容器如何</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管理这些</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5506097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EJB</a:t>
            </a:r>
            <a:r>
              <a:rPr lang="zh-CN" altLang="en-US" dirty="0"/>
              <a:t>环境构成</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71</a:t>
            </a:fld>
            <a:endParaRPr lang="en-GB" altLang="zh-CN" dirty="0"/>
          </a:p>
        </p:txBody>
      </p:sp>
      <p:pic>
        <p:nvPicPr>
          <p:cNvPr id="3" name="图片 2">
            <a:extLst>
              <a:ext uri="{FF2B5EF4-FFF2-40B4-BE49-F238E27FC236}">
                <a16:creationId xmlns:a16="http://schemas.microsoft.com/office/drawing/2014/main" id="{6CE12070-6DB3-435C-B67E-9143AC736918}"/>
              </a:ext>
            </a:extLst>
          </p:cNvPr>
          <p:cNvPicPr>
            <a:picLocks noChangeAspect="1"/>
          </p:cNvPicPr>
          <p:nvPr/>
        </p:nvPicPr>
        <p:blipFill>
          <a:blip r:embed="rId3"/>
          <a:stretch>
            <a:fillRect/>
          </a:stretch>
        </p:blipFill>
        <p:spPr>
          <a:xfrm>
            <a:off x="431801" y="1242257"/>
            <a:ext cx="5240511" cy="4680520"/>
          </a:xfrm>
          <a:prstGeom prst="rect">
            <a:avLst/>
          </a:prstGeom>
        </p:spPr>
      </p:pic>
      <p:sp>
        <p:nvSpPr>
          <p:cNvPr id="7" name="矩形 6">
            <a:extLst>
              <a:ext uri="{FF2B5EF4-FFF2-40B4-BE49-F238E27FC236}">
                <a16:creationId xmlns:a16="http://schemas.microsoft.com/office/drawing/2014/main" id="{490D40C7-2B71-4FED-A4B5-4E8C9178EEB0}"/>
              </a:ext>
            </a:extLst>
          </p:cNvPr>
          <p:cNvSpPr/>
          <p:nvPr/>
        </p:nvSpPr>
        <p:spPr>
          <a:xfrm>
            <a:off x="5687616" y="1242257"/>
            <a:ext cx="3456384" cy="5016758"/>
          </a:xfrm>
          <a:prstGeom prst="rect">
            <a:avLst/>
          </a:prstGeom>
        </p:spPr>
        <p:txBody>
          <a:bodyPr wrap="square">
            <a:spAutoFit/>
          </a:bodyPr>
          <a:lstStyle/>
          <a:p>
            <a:pPr marL="342900" indent="-342900">
              <a:buClr>
                <a:schemeClr val="accent6"/>
              </a:buClr>
              <a:buFont typeface="Wingdings" panose="05000000000000000000" pitchFamily="2" charset="2"/>
              <a:buChar char="Ø"/>
            </a:pP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是以组件为基础，</a:t>
            </a:r>
            <a:r>
              <a:rPr lang="zh-CN" altLang="en-US" sz="2000" dirty="0">
                <a:solidFill>
                  <a:srgbClr val="FF0000"/>
                </a:solidFill>
                <a:latin typeface="Calibri" panose="020F0502020204030204" pitchFamily="34" charset="0"/>
              </a:rPr>
              <a:t>组件运行在</a:t>
            </a:r>
            <a:r>
              <a:rPr lang="en-US" altLang="zh-CN" sz="2000" dirty="0">
                <a:solidFill>
                  <a:srgbClr val="FF0000"/>
                </a:solidFill>
                <a:latin typeface="Calibri" panose="020F0502020204030204" pitchFamily="34" charset="0"/>
              </a:rPr>
              <a:t>EJB</a:t>
            </a:r>
            <a:r>
              <a:rPr lang="zh-CN" altLang="en-US" sz="2000" dirty="0">
                <a:solidFill>
                  <a:srgbClr val="FF0000"/>
                </a:solidFill>
                <a:latin typeface="Calibri" panose="020F0502020204030204" pitchFamily="34" charset="0"/>
              </a:rPr>
              <a:t>容器之中</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容器提供</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组件运行的环境，并对</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进行管理。</a:t>
            </a:r>
            <a:endParaRPr lang="en-US" altLang="zh-CN" sz="2000" dirty="0">
              <a:solidFill>
                <a:srgbClr val="000000"/>
              </a:solidFill>
              <a:latin typeface="Calibri" panose="020F0502020204030204" pitchFamily="34" charset="0"/>
            </a:endParaRPr>
          </a:p>
          <a:p>
            <a:pPr marL="342900" indent="-342900">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rPr>
              <a:t>EJB</a:t>
            </a:r>
            <a:r>
              <a:rPr lang="zh-CN" altLang="en-US" sz="2000" dirty="0">
                <a:solidFill>
                  <a:srgbClr val="FF0000"/>
                </a:solidFill>
                <a:latin typeface="Calibri" panose="020F0502020204030204" pitchFamily="34" charset="0"/>
              </a:rPr>
              <a:t>客户端</a:t>
            </a:r>
            <a:r>
              <a:rPr lang="zh-CN" altLang="en-US" sz="2000" dirty="0">
                <a:solidFill>
                  <a:srgbClr val="000000"/>
                </a:solidFill>
                <a:latin typeface="Calibri" panose="020F0502020204030204" pitchFamily="34" charset="0"/>
              </a:rPr>
              <a:t>，可以是运行在</a:t>
            </a:r>
            <a:r>
              <a:rPr lang="en-US" altLang="zh-CN" sz="2000" dirty="0">
                <a:solidFill>
                  <a:srgbClr val="000000"/>
                </a:solidFill>
                <a:latin typeface="Calibri" panose="020F0502020204030204" pitchFamily="34" charset="0"/>
              </a:rPr>
              <a:t>Web</a:t>
            </a:r>
            <a:r>
              <a:rPr lang="zh-CN" altLang="en-US" sz="2000" dirty="0">
                <a:solidFill>
                  <a:srgbClr val="000000"/>
                </a:solidFill>
                <a:latin typeface="Calibri" panose="020F0502020204030204" pitchFamily="34" charset="0"/>
              </a:rPr>
              <a:t>容器中的</a:t>
            </a:r>
            <a:r>
              <a:rPr lang="en-US" altLang="zh-CN" sz="2000" u="sng" dirty="0">
                <a:solidFill>
                  <a:schemeClr val="bg1"/>
                </a:solidFill>
                <a:latin typeface="Calibri" panose="020F0502020204030204" pitchFamily="34" charset="0"/>
              </a:rPr>
              <a:t>JSP</a:t>
            </a:r>
            <a:r>
              <a:rPr lang="zh-CN" altLang="en-US" sz="2000" u="sng" dirty="0">
                <a:solidFill>
                  <a:schemeClr val="bg1"/>
                </a:solidFill>
                <a:latin typeface="Calibri" panose="020F0502020204030204" pitchFamily="34" charset="0"/>
              </a:rPr>
              <a:t>、</a:t>
            </a:r>
            <a:r>
              <a:rPr lang="en-US" altLang="zh-CN" sz="2000" u="sng" dirty="0">
                <a:solidFill>
                  <a:schemeClr val="bg1"/>
                </a:solidFill>
                <a:latin typeface="Calibri" panose="020F0502020204030204" pitchFamily="34" charset="0"/>
              </a:rPr>
              <a:t>Servlet</a:t>
            </a:r>
            <a:r>
              <a:rPr lang="zh-CN" altLang="en-US" sz="2000" u="sng" dirty="0">
                <a:solidFill>
                  <a:schemeClr val="bg1"/>
                </a:solidFill>
                <a:latin typeface="Calibri" panose="020F0502020204030204" pitchFamily="34" charset="0"/>
              </a:rPr>
              <a:t>或其他的</a:t>
            </a:r>
            <a:r>
              <a:rPr lang="en-US" altLang="zh-CN" sz="2000" u="sng" dirty="0">
                <a:solidFill>
                  <a:schemeClr val="bg1"/>
                </a:solidFill>
                <a:latin typeface="Calibri" panose="020F0502020204030204" pitchFamily="34" charset="0"/>
              </a:rPr>
              <a:t>Java</a:t>
            </a:r>
            <a:r>
              <a:rPr lang="zh-CN" altLang="en-US" sz="2000" u="sng" dirty="0">
                <a:solidFill>
                  <a:schemeClr val="bg1"/>
                </a:solidFill>
                <a:latin typeface="Calibri" panose="020F0502020204030204" pitchFamily="34" charset="0"/>
              </a:rPr>
              <a:t>程序</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342900" indent="-342900">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ndParaRPr>
          </a:p>
          <a:p>
            <a:pPr marL="342900" indent="-342900">
              <a:buClr>
                <a:schemeClr val="accent6"/>
              </a:buClr>
              <a:buFont typeface="Wingdings" panose="05000000000000000000" pitchFamily="2" charset="2"/>
              <a:buChar char="Ø"/>
            </a:pP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客户端</a:t>
            </a:r>
            <a:r>
              <a:rPr lang="zh-CN" altLang="en-US" sz="2000" u="sng" dirty="0">
                <a:solidFill>
                  <a:schemeClr val="bg1"/>
                </a:solidFill>
                <a:latin typeface="Calibri" panose="020F0502020204030204" pitchFamily="34" charset="0"/>
              </a:rPr>
              <a:t>可以对</a:t>
            </a:r>
            <a:r>
              <a:rPr lang="en-US" altLang="zh-CN" sz="2000" u="sng" dirty="0">
                <a:solidFill>
                  <a:schemeClr val="bg1"/>
                </a:solidFill>
                <a:latin typeface="Calibri" panose="020F0502020204030204" pitchFamily="34" charset="0"/>
              </a:rPr>
              <a:t>EJB</a:t>
            </a:r>
            <a:r>
              <a:rPr lang="zh-CN" altLang="en-US" sz="2000" u="sng" dirty="0">
                <a:solidFill>
                  <a:schemeClr val="bg1"/>
                </a:solidFill>
                <a:latin typeface="Calibri" panose="020F0502020204030204" pitchFamily="34" charset="0"/>
              </a:rPr>
              <a:t>进行重新组装和重新定义</a:t>
            </a:r>
            <a:r>
              <a:rPr lang="zh-CN" altLang="en-US" sz="2000" dirty="0">
                <a:solidFill>
                  <a:srgbClr val="000000"/>
                </a:solidFill>
                <a:latin typeface="Calibri" panose="020F0502020204030204" pitchFamily="34" charset="0"/>
              </a:rPr>
              <a:t>，和其他组件一起构造出符合使用需求的应用系统。因此，</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结构平台完全是独立的，具有</a:t>
            </a:r>
            <a:r>
              <a:rPr lang="zh-CN" altLang="en-US" sz="2000" dirty="0">
                <a:solidFill>
                  <a:srgbClr val="FF0000"/>
                </a:solidFill>
                <a:latin typeface="Calibri" panose="020F0502020204030204" pitchFamily="34" charset="0"/>
              </a:rPr>
              <a:t>极强的独立性</a:t>
            </a:r>
            <a:r>
              <a:rPr lang="zh-CN" altLang="en-US" sz="2000" dirty="0">
                <a:solidFill>
                  <a:srgbClr val="000000"/>
                </a:solidFill>
                <a:latin typeface="Calibri" panose="020F0502020204030204" pitchFamily="34" charset="0"/>
              </a:rPr>
              <a:t>。</a:t>
            </a:r>
          </a:p>
        </p:txBody>
      </p:sp>
    </p:spTree>
    <p:extLst>
      <p:ext uri="{BB962C8B-B14F-4D97-AF65-F5344CB8AC3E}">
        <p14:creationId xmlns:p14="http://schemas.microsoft.com/office/powerpoint/2010/main" val="13636860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EJB</a:t>
            </a:r>
            <a:r>
              <a:rPr lang="zh-CN" altLang="en-US" dirty="0"/>
              <a:t>的种类</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72</a:t>
            </a:fld>
            <a:endParaRPr lang="en-GB" altLang="zh-CN" dirty="0"/>
          </a:p>
        </p:txBody>
      </p:sp>
      <p:sp>
        <p:nvSpPr>
          <p:cNvPr id="5" name="矩形 4">
            <a:extLst>
              <a:ext uri="{FF2B5EF4-FFF2-40B4-BE49-F238E27FC236}">
                <a16:creationId xmlns:a16="http://schemas.microsoft.com/office/drawing/2014/main" id="{27D2896C-38FE-48EF-81AF-76ED85E5A1AC}"/>
              </a:ext>
            </a:extLst>
          </p:cNvPr>
          <p:cNvSpPr/>
          <p:nvPr/>
        </p:nvSpPr>
        <p:spPr>
          <a:xfrm>
            <a:off x="564750" y="1268760"/>
            <a:ext cx="8401452" cy="5238357"/>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latin typeface="Calibri" panose="020F0502020204030204" pitchFamily="34" charset="0"/>
              </a:rPr>
              <a:t>EJB</a:t>
            </a:r>
            <a:r>
              <a:rPr lang="zh-CN" altLang="en-US" dirty="0">
                <a:solidFill>
                  <a:srgbClr val="000000"/>
                </a:solidFill>
                <a:latin typeface="Calibri" panose="020F0502020204030204" pitchFamily="34" charset="0"/>
              </a:rPr>
              <a:t>中有</a:t>
            </a:r>
            <a:r>
              <a:rPr lang="zh-CN" altLang="en-US" dirty="0">
                <a:solidFill>
                  <a:srgbClr val="FF0000"/>
                </a:solidFill>
                <a:latin typeface="Calibri" panose="020F0502020204030204" pitchFamily="34" charset="0"/>
              </a:rPr>
              <a:t>三种</a:t>
            </a:r>
            <a:r>
              <a:rPr lang="zh-CN" altLang="en-US" dirty="0">
                <a:solidFill>
                  <a:srgbClr val="000000"/>
                </a:solidFill>
                <a:latin typeface="Calibri" panose="020F0502020204030204" pitchFamily="34" charset="0"/>
              </a:rPr>
              <a:t>类型的组件：会话</a:t>
            </a:r>
            <a:r>
              <a:rPr lang="en-US" altLang="zh-CN" dirty="0">
                <a:solidFill>
                  <a:srgbClr val="000000"/>
                </a:solidFill>
                <a:latin typeface="Calibri" panose="020F0502020204030204" pitchFamily="34" charset="0"/>
              </a:rPr>
              <a:t>Bean</a:t>
            </a:r>
            <a:r>
              <a:rPr lang="zh-CN" altLang="en-US" dirty="0">
                <a:solidFill>
                  <a:srgbClr val="000000"/>
                </a:solidFill>
                <a:latin typeface="Calibri" panose="020F0502020204030204" pitchFamily="34" charset="0"/>
              </a:rPr>
              <a:t>（</a:t>
            </a:r>
            <a:r>
              <a:rPr lang="en-US" altLang="zh-CN" dirty="0">
                <a:solidFill>
                  <a:srgbClr val="000000"/>
                </a:solidFill>
                <a:latin typeface="Calibri" panose="020F0502020204030204" pitchFamily="34" charset="0"/>
              </a:rPr>
              <a:t>Session Bean</a:t>
            </a:r>
            <a:r>
              <a:rPr lang="zh-CN" altLang="en-US" dirty="0">
                <a:solidFill>
                  <a:srgbClr val="000000"/>
                </a:solidFill>
                <a:latin typeface="Calibri" panose="020F0502020204030204" pitchFamily="34" charset="0"/>
              </a:rPr>
              <a:t>）、实体</a:t>
            </a:r>
            <a:r>
              <a:rPr lang="en-US" altLang="zh-CN" dirty="0">
                <a:solidFill>
                  <a:srgbClr val="000000"/>
                </a:solidFill>
                <a:latin typeface="Calibri" panose="020F0502020204030204" pitchFamily="34" charset="0"/>
              </a:rPr>
              <a:t>Bean</a:t>
            </a:r>
            <a:r>
              <a:rPr lang="zh-CN" altLang="en-US" dirty="0">
                <a:solidFill>
                  <a:srgbClr val="000000"/>
                </a:solidFill>
                <a:latin typeface="Calibri" panose="020F0502020204030204" pitchFamily="34" charset="0"/>
              </a:rPr>
              <a:t>（</a:t>
            </a:r>
            <a:r>
              <a:rPr lang="en-US" altLang="zh-CN" dirty="0">
                <a:solidFill>
                  <a:srgbClr val="000000"/>
                </a:solidFill>
                <a:latin typeface="Calibri" panose="020F0502020204030204" pitchFamily="34" charset="0"/>
              </a:rPr>
              <a:t>Entity Bean</a:t>
            </a:r>
            <a:r>
              <a:rPr lang="zh-CN" altLang="en-US" dirty="0">
                <a:solidFill>
                  <a:srgbClr val="000000"/>
                </a:solidFill>
                <a:latin typeface="Calibri" panose="020F0502020204030204" pitchFamily="34" charset="0"/>
              </a:rPr>
              <a:t>）和消息驱动</a:t>
            </a:r>
            <a:r>
              <a:rPr lang="en-US" altLang="zh-CN" dirty="0">
                <a:solidFill>
                  <a:srgbClr val="000000"/>
                </a:solidFill>
                <a:latin typeface="Calibri" panose="020F0502020204030204" pitchFamily="34" charset="0"/>
              </a:rPr>
              <a:t>Bean</a:t>
            </a:r>
            <a:r>
              <a:rPr lang="zh-CN" altLang="en-US" dirty="0">
                <a:solidFill>
                  <a:srgbClr val="000000"/>
                </a:solidFill>
                <a:latin typeface="Calibri" panose="020F0502020204030204" pitchFamily="34" charset="0"/>
              </a:rPr>
              <a:t>（</a:t>
            </a:r>
            <a:r>
              <a:rPr lang="en-US" altLang="zh-CN" dirty="0">
                <a:solidFill>
                  <a:srgbClr val="000000"/>
                </a:solidFill>
                <a:latin typeface="Calibri" panose="020F0502020204030204" pitchFamily="34" charset="0"/>
              </a:rPr>
              <a:t>Message Driven Bean</a:t>
            </a:r>
            <a:r>
              <a:rPr lang="zh-CN" altLang="en-US" dirty="0">
                <a:solidFill>
                  <a:srgbClr val="000000"/>
                </a:solidFill>
                <a:latin typeface="Calibri" panose="020F0502020204030204" pitchFamily="34" charset="0"/>
              </a:rPr>
              <a:t>）。</a:t>
            </a:r>
            <a:endParaRPr lang="en-US" altLang="zh-CN"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会话</a:t>
            </a:r>
            <a:r>
              <a:rPr lang="en-US" altLang="zh-CN" sz="2000" dirty="0">
                <a:solidFill>
                  <a:srgbClr val="FF0000"/>
                </a:solidFill>
                <a:latin typeface="Calibri" panose="020F0502020204030204" pitchFamily="34" charset="0"/>
              </a:rPr>
              <a:t>bean</a:t>
            </a:r>
            <a:r>
              <a:rPr lang="zh-CN" altLang="en-US" sz="2000" u="sng" dirty="0">
                <a:solidFill>
                  <a:schemeClr val="bg1"/>
                </a:solidFill>
                <a:latin typeface="Calibri" panose="020F0502020204030204" pitchFamily="34" charset="0"/>
              </a:rPr>
              <a:t>执行独立的</a:t>
            </a:r>
            <a:r>
              <a:rPr lang="zh-CN" altLang="en-US" sz="2000" dirty="0">
                <a:solidFill>
                  <a:srgbClr val="000000"/>
                </a:solidFill>
                <a:latin typeface="Calibri" panose="020F0502020204030204" pitchFamily="34" charset="0"/>
              </a:rPr>
              <a:t>、解除耦合</a:t>
            </a:r>
            <a:r>
              <a:rPr lang="zh-CN" altLang="en-US" sz="2000" u="sng" dirty="0">
                <a:solidFill>
                  <a:schemeClr val="bg1"/>
                </a:solidFill>
                <a:latin typeface="Calibri" panose="020F0502020204030204" pitchFamily="34" charset="0"/>
              </a:rPr>
              <a:t>的任务</a:t>
            </a:r>
            <a:r>
              <a:rPr lang="zh-CN" altLang="en-US" sz="2000" dirty="0">
                <a:solidFill>
                  <a:srgbClr val="000000"/>
                </a:solidFill>
                <a:latin typeface="Calibri" panose="020F0502020204030204" pitchFamily="34" charset="0"/>
              </a:rPr>
              <a:t>，如检查客户的信用记录。</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实体</a:t>
            </a:r>
            <a:r>
              <a:rPr lang="en-US" altLang="zh-CN" sz="2000" dirty="0">
                <a:solidFill>
                  <a:srgbClr val="FF0000"/>
                </a:solidFill>
                <a:latin typeface="Calibri" panose="020F0502020204030204" pitchFamily="34" charset="0"/>
              </a:rPr>
              <a:t>bean</a:t>
            </a:r>
            <a:r>
              <a:rPr lang="zh-CN" altLang="en-US" sz="2000" dirty="0">
                <a:solidFill>
                  <a:srgbClr val="000000"/>
                </a:solidFill>
                <a:latin typeface="Calibri" panose="020F0502020204030204" pitchFamily="34" charset="0"/>
              </a:rPr>
              <a:t>是一个复杂的业务实体，它代表</a:t>
            </a:r>
            <a:r>
              <a:rPr lang="zh-CN" altLang="en-US" sz="2000" u="sng" dirty="0">
                <a:solidFill>
                  <a:schemeClr val="bg1"/>
                </a:solidFill>
                <a:latin typeface="Calibri" panose="020F0502020204030204" pitchFamily="34" charset="0"/>
              </a:rPr>
              <a:t>数据库中存在的业务对象</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FF0000"/>
                </a:solidFill>
                <a:latin typeface="Calibri" panose="020F0502020204030204" pitchFamily="34" charset="0"/>
              </a:rPr>
              <a:t>消息驱动</a:t>
            </a:r>
            <a:r>
              <a:rPr lang="en-US" altLang="zh-CN" sz="2000" dirty="0">
                <a:solidFill>
                  <a:srgbClr val="FF0000"/>
                </a:solidFill>
                <a:latin typeface="Calibri" panose="020F0502020204030204" pitchFamily="34" charset="0"/>
              </a:rPr>
              <a:t>bean</a:t>
            </a:r>
            <a:r>
              <a:rPr lang="zh-CN" altLang="en-US" sz="2000" dirty="0">
                <a:solidFill>
                  <a:srgbClr val="000000"/>
                </a:solidFill>
                <a:latin typeface="Calibri" panose="020F0502020204030204" pitchFamily="34" charset="0"/>
              </a:rPr>
              <a:t>用于</a:t>
            </a:r>
            <a:r>
              <a:rPr lang="zh-CN" altLang="en-US" sz="2000" u="sng" dirty="0">
                <a:solidFill>
                  <a:schemeClr val="bg1"/>
                </a:solidFill>
                <a:latin typeface="Calibri" panose="020F0502020204030204" pitchFamily="34" charset="0"/>
              </a:rPr>
              <a:t>接收</a:t>
            </a:r>
            <a:r>
              <a:rPr lang="zh-CN" altLang="en-US" sz="2000" dirty="0">
                <a:solidFill>
                  <a:srgbClr val="000000"/>
                </a:solidFill>
                <a:latin typeface="Calibri" panose="020F0502020204030204" pitchFamily="34" charset="0"/>
              </a:rPr>
              <a:t>异步</a:t>
            </a:r>
            <a:r>
              <a:rPr lang="en-US" altLang="zh-CN" sz="2000" dirty="0">
                <a:solidFill>
                  <a:srgbClr val="000000"/>
                </a:solidFill>
                <a:latin typeface="Calibri" panose="020F0502020204030204" pitchFamily="34" charset="0"/>
              </a:rPr>
              <a:t>JMS </a:t>
            </a:r>
            <a:r>
              <a:rPr lang="zh-CN" altLang="en-US" sz="2000" u="sng" dirty="0">
                <a:solidFill>
                  <a:schemeClr val="bg1"/>
                </a:solidFill>
                <a:latin typeface="Calibri" panose="020F0502020204030204" pitchFamily="34" charset="0"/>
              </a:rPr>
              <a:t>消息</a:t>
            </a:r>
            <a:r>
              <a:rPr lang="zh-CN" altLang="en-US" sz="2000" dirty="0">
                <a:solidFill>
                  <a:srgbClr val="000000"/>
                </a:solidFill>
                <a:latin typeface="Calibri" panose="020F0502020204030204" pitchFamily="34" charset="0"/>
              </a:rPr>
              <a:t>。</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会话</a:t>
            </a:r>
            <a:r>
              <a:rPr lang="en-US" altLang="zh-CN"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Bean</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主要</a:t>
            </a:r>
            <a:r>
              <a:rPr lang="zh-CN" altLang="zh-CN"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负责业务逻辑</a:t>
            </a:r>
            <a:r>
              <a:rPr lang="zh-CN"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的处理，代表着业务流程中“处理订单”这样的操作。</a:t>
            </a:r>
            <a:endParaRPr lang="en-US" altLang="zh-CN"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1257300" lvl="1" indent="-457200" algn="just">
              <a:lnSpc>
                <a:spcPct val="120000"/>
              </a:lnSpc>
              <a:spcAft>
                <a:spcPts val="0"/>
              </a:spcAft>
              <a:buClr>
                <a:srgbClr val="FF00FF"/>
              </a:buClr>
              <a:buSzPct val="75000"/>
              <a:buFont typeface="Arial" panose="020B0604020202020204" pitchFamily="34" charset="0"/>
              <a:buChar char="•"/>
            </a:pP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“会话”意味着</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只存在于某一时间段</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，而当服务器容器关闭或故障时将被销毁。</a:t>
            </a:r>
            <a:endPar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1257300" lvl="1" indent="-457200" algn="just">
              <a:lnSpc>
                <a:spcPct val="120000"/>
              </a:lnSpc>
              <a:spcAft>
                <a:spcPts val="0"/>
              </a:spcAft>
              <a:buClr>
                <a:srgbClr val="FF00FF"/>
              </a:buClr>
              <a:buSzPct val="75000"/>
              <a:buFont typeface="Arial" panose="020B0604020202020204" pitchFamily="34" charset="0"/>
              <a:buChar char="•"/>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根据会话状态的保持性，会话</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可分为</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有状态或者无状态</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a:p>
            <a:pPr marL="800100" lvl="1" indent="-342900">
              <a:lnSpc>
                <a:spcPct val="120000"/>
              </a:lnSpc>
              <a:buClr>
                <a:schemeClr val="accent6"/>
              </a:buClr>
              <a:buFont typeface="Arial" panose="020B0604020202020204" pitchFamily="34" charset="0"/>
              <a:buChar char="•"/>
            </a:pPr>
            <a:endParaRPr lang="zh-CN" alt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2906724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zh-CN" altLang="en-US" dirty="0"/>
              <a:t>无状态会话</a:t>
            </a:r>
            <a:r>
              <a:rPr lang="en-US" altLang="zh-CN" dirty="0"/>
              <a:t>Bean</a:t>
            </a:r>
            <a:endParaRPr lang="zh-CN" altLang="en-US" dirty="0"/>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98489" y="1124744"/>
            <a:ext cx="8367712" cy="5733256"/>
          </a:xfrm>
        </p:spPr>
        <p:txBody>
          <a:bodyPr/>
          <a:lstStyle/>
          <a:p>
            <a:pPr indent="266700" algn="just">
              <a:spcAft>
                <a:spcPts val="0"/>
              </a:spcAft>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EJB</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通过</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添加</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@Stateless</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标注</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来指定一个</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Java 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作为无状态会话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被部署和管理。无状态会话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不维护会话状态，一个无状态业务方法的</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每一次调用都独立于它的前一个调用</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。多个用户可以无差别的调用无状态会话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的方法。</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例如，当计算税费额的方法被调用时，只需计算税费值并返回给调用者，没有必要存储税费的值以及调用者的信息。</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为了能够重用一些无状态会话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的实例，一般会采用</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“会话池”技术</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，即容器可以维护一定数量的实例来为大量的客户端服务。</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会话池中的无状态会话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能够被共享，当客户端请求一个无状态的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实例时，它可以</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从池子中选一个空闲状态的</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实例进行调用处理</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当请求达到了会话池设置的最大数量，新请求将被加入队列，以等待无状态</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的服务。</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73</a:t>
            </a:fld>
            <a:endParaRPr lang="en-GB" altLang="zh-CN" dirty="0"/>
          </a:p>
        </p:txBody>
      </p:sp>
    </p:spTree>
    <p:extLst>
      <p:ext uri="{BB962C8B-B14F-4D97-AF65-F5344CB8AC3E}">
        <p14:creationId xmlns:p14="http://schemas.microsoft.com/office/powerpoint/2010/main" val="714702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zh-CN" altLang="en-US" dirty="0"/>
              <a:t>有状态会话</a:t>
            </a:r>
            <a:r>
              <a:rPr lang="en-US" altLang="zh-CN" dirty="0"/>
              <a:t>Bean</a:t>
            </a:r>
            <a:endParaRPr lang="zh-CN" altLang="en-US" dirty="0"/>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91175" y="1196752"/>
            <a:ext cx="8375025" cy="5733256"/>
          </a:xfrm>
        </p:spPr>
        <p:txBody>
          <a:bodyPr/>
          <a:lstStyle/>
          <a:p>
            <a:pPr indent="266700" algn="just">
              <a:spcAft>
                <a:spcPts val="0"/>
              </a:spcAft>
            </a:pPr>
            <a:r>
              <a:rPr lang="zh-CN"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有状态的会话</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维护一个跨越多个方法调用的会话状态。当一个客户端请求一个有状态会话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实例时，客户端将会得到一个会话实例，</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该</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的状态只为该客户端维持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例如在线购物篮应用，当客户开始在线购物时，从数据库获得客户的详细信息，定义购物篮列表。当客户从购物篮中增加或者移除商品等操作时，这些用户信息和购物篮信息，都将被再次被访问。</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不同的客户端调用，都将产生新的有状态的会话</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实例</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。但会话</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是暂时的，因为该状态在会话结束，系统崩溃或者网络失败时都不会被保留。通过向方法</a:t>
            </a:r>
            <a:r>
              <a:rPr lang="zh-CN"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增加标注</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@Remove</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，可以告知容器某个方法调用结束后，该有状态会话</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实例应该被移除</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74</a:t>
            </a:fld>
            <a:endParaRPr lang="en-GB" altLang="zh-CN" dirty="0"/>
          </a:p>
        </p:txBody>
      </p:sp>
    </p:spTree>
    <p:extLst>
      <p:ext uri="{BB962C8B-B14F-4D97-AF65-F5344CB8AC3E}">
        <p14:creationId xmlns:p14="http://schemas.microsoft.com/office/powerpoint/2010/main" val="32020815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zh-CN" altLang="en-US" dirty="0"/>
              <a:t>实体</a:t>
            </a:r>
            <a:r>
              <a:rPr lang="en-US" altLang="zh-CN" dirty="0"/>
              <a:t>Bean</a:t>
            </a:r>
            <a:endParaRPr lang="zh-CN" altLang="en-US" dirty="0"/>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72557" y="1340768"/>
            <a:ext cx="8375025" cy="5733256"/>
          </a:xfrm>
        </p:spPr>
        <p:txBody>
          <a:bodyPr/>
          <a:lstStyle/>
          <a:p>
            <a:pPr indent="266700" algn="just">
              <a:spcAft>
                <a:spcPts val="0"/>
              </a:spcAft>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通过</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添加</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@Entity</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注释</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，可以把某类指定为实体</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实体</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代表数据库中的持久性数据</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，如客户表中的一行或者员工表中的一条员工记录。</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实体</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还可以在多个客户端之间共享</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。如某个员工实体</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可以由多个客户端用于计算某员工的年薪或者更新员工地址。</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spcAft>
                <a:spcPts val="0"/>
              </a:spcAft>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与之前的版本相比，</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EJB3.0</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中的实体</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是纯粹的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POJO</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，它表达和</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Hibernate</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持久化实体对象同样的概念。可</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通过注解来定义映射</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，注解分别是</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逻辑映射注解和物理映射注解</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，通过逻辑映射注解可以描述对象模型、类之间的关系等，而物理映射注解则描述了物理的模式、表、列、索引等。</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75</a:t>
            </a:fld>
            <a:endParaRPr lang="en-GB" altLang="zh-CN" dirty="0"/>
          </a:p>
        </p:txBody>
      </p:sp>
    </p:spTree>
    <p:extLst>
      <p:ext uri="{BB962C8B-B14F-4D97-AF65-F5344CB8AC3E}">
        <p14:creationId xmlns:p14="http://schemas.microsoft.com/office/powerpoint/2010/main" val="2798952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zh-CN" altLang="en-US" dirty="0"/>
              <a:t>消息驱动</a:t>
            </a:r>
            <a:r>
              <a:rPr lang="en-US" altLang="zh-CN" dirty="0"/>
              <a:t>Bean</a:t>
            </a:r>
            <a:endParaRPr lang="zh-CN" altLang="en-US" dirty="0"/>
          </a:p>
        </p:txBody>
      </p:sp>
      <p:sp>
        <p:nvSpPr>
          <p:cNvPr id="3" name="内容占位符 2">
            <a:extLst>
              <a:ext uri="{FF2B5EF4-FFF2-40B4-BE49-F238E27FC236}">
                <a16:creationId xmlns:a16="http://schemas.microsoft.com/office/drawing/2014/main" id="{F8331482-B46E-4F3A-8C7D-5DD78F2FBF8F}"/>
              </a:ext>
            </a:extLst>
          </p:cNvPr>
          <p:cNvSpPr>
            <a:spLocks noGrp="1"/>
          </p:cNvSpPr>
          <p:nvPr>
            <p:ph idx="1"/>
          </p:nvPr>
        </p:nvSpPr>
        <p:spPr>
          <a:xfrm>
            <a:off x="511488" y="1268760"/>
            <a:ext cx="8454713" cy="5733256"/>
          </a:xfrm>
        </p:spPr>
        <p:txBody>
          <a:bodyPr/>
          <a:lstStyle/>
          <a:p>
            <a:pPr indent="266700" algn="just">
              <a:spcAft>
                <a:spcPts val="0"/>
              </a:spcAft>
            </a:pP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消息驱动</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MDB</a:t>
            </a:r>
            <a:r>
              <a:rPr lang="zh-CN" altLang="en-US"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提供了一个</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实现异步通信</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的方法，该方法比直接使用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Java</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消息服务（</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JMS</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）更容易。当一个业务执行的时间很长，而</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执行结果无需实时向用户反馈时，适合使用消息驱动</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。比如，订单成功后给用户发送一封电子邮件或发送一条短信等。</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对客户机来说，</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消息驱动</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是</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一个在服务器上实现某些业务逻辑的</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JMS</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消息使用者</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。客户机发送消息到</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JMS Destination </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Queue</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或</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Topic</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）来访问消息驱动</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在服务器端，</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容器处理</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JMS</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队列</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和上下文所要求加载处理的大部分工作。当</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JMS</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消息到达时，它</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向相关的</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MDB</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发送消息</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，激发该</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MDB</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来处理消息。</a:t>
            </a: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1085850" lvl="1" algn="just">
              <a:spcAft>
                <a:spcPts val="0"/>
              </a:spcAft>
              <a:buFont typeface="Arial" panose="020B0604020202020204" pitchFamily="34" charset="0"/>
              <a:buChar char="•"/>
            </a:pP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消息驱动</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Bean</a:t>
            </a:r>
            <a:r>
              <a:rPr lang="zh-CN" altLang="en-US"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实例没有会话状态</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，因此当不涉及服务客户机消息时，所有的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Bean</a:t>
            </a:r>
            <a:r>
              <a:rPr lang="zh-CN" altLang="en-US" sz="2000" kern="100" dirty="0">
                <a:latin typeface="Calibri" panose="020F0502020204030204" pitchFamily="34" charset="0"/>
                <a:ea typeface="宋体" panose="02010600030101010101" pitchFamily="2" charset="-122"/>
                <a:cs typeface="Times New Roman" panose="02020603050405020304" pitchFamily="18" charset="0"/>
              </a:rPr>
              <a:t>实例都是等同的。</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76</a:t>
            </a:fld>
            <a:endParaRPr lang="en-GB" altLang="zh-CN" dirty="0"/>
          </a:p>
        </p:txBody>
      </p:sp>
    </p:spTree>
    <p:extLst>
      <p:ext uri="{BB962C8B-B14F-4D97-AF65-F5344CB8AC3E}">
        <p14:creationId xmlns:p14="http://schemas.microsoft.com/office/powerpoint/2010/main" val="26479535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77</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Spring</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Spring</a:t>
            </a:r>
            <a:r>
              <a:rPr lang="zh-CN" altLang="en-US" sz="2000" b="1" dirty="0">
                <a:solidFill>
                  <a:srgbClr val="FF0000"/>
                </a:solidFill>
                <a:latin typeface="Calibri" panose="020F0502020204030204" pitchFamily="34" charset="0"/>
                <a:ea typeface="宋体" charset="0"/>
              </a:rPr>
              <a:t>框架的历史</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36097431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Spring</a:t>
            </a:r>
            <a:r>
              <a:rPr lang="zh-CN" altLang="en-US" dirty="0"/>
              <a:t>框架的历史</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78</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853611" y="1167444"/>
            <a:ext cx="7909543" cy="5233356"/>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en-US" altLang="zh-CN" sz="2000" dirty="0" err="1">
                <a:solidFill>
                  <a:srgbClr val="FF0000"/>
                </a:solidFill>
                <a:latin typeface="Calibri" panose="020F0502020204030204" pitchFamily="34" charset="0"/>
                <a:ea typeface="宋体" panose="02010600030101010101" pitchFamily="2" charset="-122"/>
                <a:cs typeface="Times New Roman" panose="02020603050405020304" pitchFamily="18" charset="0"/>
              </a:rPr>
              <a:t>JavaEE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J2EE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）应用程序的广泛实现是在</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2000</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年左右</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开始的。它的出现带来了诸如事务管理之类的核心中间层概念的标准化，但是在实践中并没有获得绝对的成功。其主要原因是</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其开发效率、开发难度和实际的性能都令人失望</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914400" lvl="1" indent="-4572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特别是</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要严格地继承各种不同类型的接口，</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类似的或者重复的代码大量存在，而配置相对复杂和单调</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。因此，对于大多数初学者来说，学习</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实在是一件代价高昂的事情。</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914400" lvl="1" indent="-457200">
              <a:lnSpc>
                <a:spcPct val="120000"/>
              </a:lnSpc>
              <a:buClr>
                <a:schemeClr val="accent6"/>
              </a:buClr>
              <a:buFont typeface="Arial" panose="020B0604020202020204" pitchFamily="34" charset="0"/>
              <a:buChar char="•"/>
            </a:pPr>
            <a:endPar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兴起于</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2003</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年</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，是一个轻量级的</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开源框架， </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出现的初衷是</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为了使</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Java EE</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开发更加容易</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其主要优势之一就是其</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分层架构</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。分层架构允许使用者选择使用哪一个组件，同时为 </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J2EE </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应用程序开发提供集成的框架。</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使用基本的</a:t>
            </a:r>
            <a:r>
              <a:rPr lang="en-US" altLang="zh-CN" sz="2000" dirty="0">
                <a:solidFill>
                  <a:srgbClr val="FF0000"/>
                </a:solidFill>
                <a:latin typeface="Calibri" panose="020F0502020204030204" pitchFamily="34" charset="0"/>
                <a:ea typeface="宋体" panose="02010600030101010101" pitchFamily="2" charset="-122"/>
                <a:cs typeface="Times New Roman" panose="02020603050405020304" pitchFamily="18" charset="0"/>
              </a:rPr>
              <a:t>JavaBean</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来完成以前只可能由</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EJB</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完成的事情。</a:t>
            </a:r>
          </a:p>
        </p:txBody>
      </p:sp>
    </p:spTree>
    <p:extLst>
      <p:ext uri="{BB962C8B-B14F-4D97-AF65-F5344CB8AC3E}">
        <p14:creationId xmlns:p14="http://schemas.microsoft.com/office/powerpoint/2010/main" val="35721379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80933-8B8B-4153-B10F-3BBEB35ED3A7}"/>
              </a:ext>
            </a:extLst>
          </p:cNvPr>
          <p:cNvSpPr>
            <a:spLocks noGrp="1"/>
          </p:cNvSpPr>
          <p:nvPr>
            <p:ph type="title"/>
          </p:nvPr>
        </p:nvSpPr>
        <p:spPr/>
        <p:txBody>
          <a:bodyPr/>
          <a:lstStyle/>
          <a:p>
            <a:r>
              <a:rPr lang="en-US" altLang="zh-CN" dirty="0"/>
              <a:t>Spring</a:t>
            </a:r>
            <a:r>
              <a:rPr lang="zh-CN" altLang="en-US" dirty="0"/>
              <a:t>框架概述</a:t>
            </a:r>
          </a:p>
        </p:txBody>
      </p:sp>
      <p:sp>
        <p:nvSpPr>
          <p:cNvPr id="4" name="灯片编号占位符 3">
            <a:extLst>
              <a:ext uri="{FF2B5EF4-FFF2-40B4-BE49-F238E27FC236}">
                <a16:creationId xmlns:a16="http://schemas.microsoft.com/office/drawing/2014/main" id="{FD8F5EF5-45DE-42AF-A581-DCA3B78D5302}"/>
              </a:ext>
            </a:extLst>
          </p:cNvPr>
          <p:cNvSpPr>
            <a:spLocks noGrp="1"/>
          </p:cNvSpPr>
          <p:nvPr>
            <p:ph type="sldNum" sz="quarter" idx="10"/>
          </p:nvPr>
        </p:nvSpPr>
        <p:spPr/>
        <p:txBody>
          <a:bodyPr/>
          <a:lstStyle/>
          <a:p>
            <a:pPr>
              <a:defRPr/>
            </a:pPr>
            <a:fld id="{688DD166-6A51-FB46-8061-6090DD3FD59C}" type="slidenum">
              <a:rPr lang="zh-CN" altLang="en-GB" smtClean="0"/>
              <a:pPr>
                <a:defRPr/>
              </a:pPr>
              <a:t>79</a:t>
            </a:fld>
            <a:endParaRPr lang="en-GB" altLang="zh-CN" dirty="0"/>
          </a:p>
        </p:txBody>
      </p:sp>
      <p:sp>
        <p:nvSpPr>
          <p:cNvPr id="5" name="文本框 4">
            <a:extLst>
              <a:ext uri="{FF2B5EF4-FFF2-40B4-BE49-F238E27FC236}">
                <a16:creationId xmlns:a16="http://schemas.microsoft.com/office/drawing/2014/main" id="{CB14D2E1-FB0C-4CAC-A951-B2691CDBD964}"/>
              </a:ext>
            </a:extLst>
          </p:cNvPr>
          <p:cNvSpPr txBox="1"/>
          <p:nvPr/>
        </p:nvSpPr>
        <p:spPr>
          <a:xfrm>
            <a:off x="853457" y="1149154"/>
            <a:ext cx="7909543" cy="4858125"/>
          </a:xfrm>
          <a:prstGeom prst="rect">
            <a:avLst/>
          </a:prstGeom>
          <a:noFill/>
        </p:spPr>
        <p:txBody>
          <a:bodyPr wrap="square" rtlCol="0">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总的来说，</a:t>
            </a:r>
            <a:r>
              <a:rPr lang="en-US" altLang="zh-CN" dirty="0">
                <a:solidFill>
                  <a:srgbClr val="FF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是一个</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分层</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 SE/EE </a:t>
            </a:r>
            <a:r>
              <a:rPr lang="zh-CN" altLang="en-US" dirty="0">
                <a:solidFill>
                  <a:srgbClr val="FF0000"/>
                </a:solidFill>
                <a:latin typeface="Calibri" panose="020F0502020204030204" pitchFamily="34" charset="0"/>
                <a:ea typeface="宋体" panose="02010600030101010101" pitchFamily="2" charset="-122"/>
                <a:cs typeface="Times New Roman" panose="02020603050405020304" pitchFamily="18" charset="0"/>
              </a:rPr>
              <a:t>全栈式</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full stack</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）轻量级开源框架。</a:t>
            </a:r>
            <a:endPar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的核心是</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控制反转（</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Inversion of Control</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u="sng" dirty="0" err="1">
                <a:solidFill>
                  <a:schemeClr val="bg1"/>
                </a:solidFill>
                <a:latin typeface="Calibri" panose="020F0502020204030204" pitchFamily="34" charset="0"/>
                <a:ea typeface="宋体" panose="02010600030101010101" pitchFamily="2" charset="-122"/>
                <a:cs typeface="Times New Roman" panose="02020603050405020304" pitchFamily="18" charset="0"/>
              </a:rPr>
              <a:t>IoC</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）、依赖注入（</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Dependency Injection</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DI</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）和面向切面编程（</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Aspect Oriented Programming</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AOP</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等等。</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同时，</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与</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Struts</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Hibernate</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等单层框架不同，它致力于提供一个统一的、高效的方式构造整个应用，并且可以将单层框架以最佳的组合揉和在一起建立</a:t>
            </a:r>
            <a:r>
              <a:rPr lang="zh-CN" altLang="en-US" sz="2000" u="sng" dirty="0">
                <a:solidFill>
                  <a:schemeClr val="bg1"/>
                </a:solidFill>
                <a:latin typeface="Calibri" panose="020F0502020204030204" pitchFamily="34" charset="0"/>
                <a:ea typeface="宋体" panose="02010600030101010101" pitchFamily="2" charset="-122"/>
                <a:cs typeface="Times New Roman" panose="02020603050405020304" pitchFamily="18" charset="0"/>
              </a:rPr>
              <a:t>一个连贯的体系</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endPar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因此，从</a:t>
            </a:r>
            <a:r>
              <a:rPr lang="zh-CN" altLang="en-US" u="sng" dirty="0">
                <a:solidFill>
                  <a:srgbClr val="FF0000"/>
                </a:solidFill>
                <a:latin typeface="Calibri" panose="020F0502020204030204" pitchFamily="34" charset="0"/>
                <a:ea typeface="宋体" panose="02010600030101010101" pitchFamily="2" charset="-122"/>
                <a:cs typeface="Times New Roman" panose="02020603050405020304" pitchFamily="18" charset="0"/>
              </a:rPr>
              <a:t>简单性、可测试性和松耦合</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的角度而言，任何</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应用都可以从</a:t>
            </a:r>
            <a:r>
              <a:rPr lang="en-US" altLang="zh-CN"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en-US" dirty="0">
                <a:solidFill>
                  <a:srgbClr val="000000"/>
                </a:solidFill>
                <a:latin typeface="Calibri" panose="020F0502020204030204" pitchFamily="34" charset="0"/>
                <a:ea typeface="宋体" panose="02010600030101010101" pitchFamily="2" charset="-122"/>
                <a:cs typeface="Times New Roman" panose="02020603050405020304" pitchFamily="18" charset="0"/>
              </a:rPr>
              <a:t>中受益，其用途不限于服务器端的开发。</a:t>
            </a:r>
          </a:p>
        </p:txBody>
      </p:sp>
    </p:spTree>
    <p:extLst>
      <p:ext uri="{BB962C8B-B14F-4D97-AF65-F5344CB8AC3E}">
        <p14:creationId xmlns:p14="http://schemas.microsoft.com/office/powerpoint/2010/main" val="404225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服务器架构</a:t>
            </a:r>
          </a:p>
        </p:txBody>
      </p:sp>
      <p:sp>
        <p:nvSpPr>
          <p:cNvPr id="3" name="内容占位符 2"/>
          <p:cNvSpPr>
            <a:spLocks noGrp="1"/>
          </p:cNvSpPr>
          <p:nvPr>
            <p:ph idx="1"/>
          </p:nvPr>
        </p:nvSpPr>
        <p:spPr>
          <a:xfrm>
            <a:off x="755576" y="1340768"/>
            <a:ext cx="8079432" cy="4608512"/>
          </a:xfrm>
        </p:spPr>
        <p:txBody>
          <a:bodyPr/>
          <a:lstStyle/>
          <a:p>
            <a:pPr>
              <a:buFont typeface="Wingdings" panose="05000000000000000000" pitchFamily="2" charset="2"/>
              <a:buChar char="Ø"/>
              <a:defRPr/>
            </a:pPr>
            <a:r>
              <a:rPr kumimoji="1" lang="en-US" altLang="zh-CN" sz="2400" dirty="0">
                <a:solidFill>
                  <a:srgbClr val="FF0000"/>
                </a:solidFill>
                <a:latin typeface="Calibri" panose="020F0502020204030204" pitchFamily="34" charset="0"/>
                <a:ea typeface="宋体" panose="02010600030101010101" pitchFamily="2" charset="-122"/>
              </a:rPr>
              <a:t>Web</a:t>
            </a:r>
            <a:r>
              <a:rPr kumimoji="1" lang="zh-CN" altLang="en-US" sz="2400" dirty="0">
                <a:solidFill>
                  <a:srgbClr val="FF0000"/>
                </a:solidFill>
                <a:latin typeface="Calibri" panose="020F0502020204030204" pitchFamily="34" charset="0"/>
                <a:ea typeface="宋体" panose="02010600030101010101" pitchFamily="2" charset="-122"/>
              </a:rPr>
              <a:t>服务器</a:t>
            </a:r>
            <a:r>
              <a:rPr kumimoji="1" lang="zh-CN" altLang="en-US" sz="2400" dirty="0">
                <a:latin typeface="Calibri" panose="020F0502020204030204" pitchFamily="34" charset="0"/>
                <a:ea typeface="宋体" panose="02010600030101010101" pitchFamily="2" charset="-122"/>
              </a:rPr>
              <a:t>采用的是</a:t>
            </a:r>
            <a:r>
              <a:rPr kumimoji="1" lang="zh-CN" altLang="en-US" sz="2400" dirty="0">
                <a:solidFill>
                  <a:srgbClr val="FF0000"/>
                </a:solidFill>
                <a:latin typeface="Calibri" panose="020F0502020204030204" pitchFamily="34" charset="0"/>
                <a:ea typeface="宋体" panose="02010600030101010101" pitchFamily="2" charset="-122"/>
              </a:rPr>
              <a:t>浏览器</a:t>
            </a:r>
            <a:r>
              <a:rPr kumimoji="1" lang="en-US" altLang="zh-CN" sz="2400" dirty="0">
                <a:solidFill>
                  <a:srgbClr val="FF0000"/>
                </a:solidFill>
                <a:latin typeface="Calibri" panose="020F0502020204030204" pitchFamily="34" charset="0"/>
                <a:ea typeface="宋体" panose="02010600030101010101" pitchFamily="2" charset="-122"/>
              </a:rPr>
              <a:t>/</a:t>
            </a:r>
            <a:r>
              <a:rPr kumimoji="1" lang="zh-CN" altLang="en-US" sz="2400" dirty="0">
                <a:solidFill>
                  <a:srgbClr val="FF0000"/>
                </a:solidFill>
                <a:latin typeface="Calibri" panose="020F0502020204030204" pitchFamily="34" charset="0"/>
                <a:ea typeface="宋体" panose="02010600030101010101" pitchFamily="2" charset="-122"/>
              </a:rPr>
              <a:t>服务器</a:t>
            </a:r>
            <a:r>
              <a:rPr kumimoji="1" lang="zh-CN" altLang="en-US" sz="2400" dirty="0">
                <a:latin typeface="Calibri" panose="020F0502020204030204" pitchFamily="34" charset="0"/>
                <a:ea typeface="宋体" panose="02010600030101010101" pitchFamily="2" charset="-122"/>
              </a:rPr>
              <a:t>（</a:t>
            </a:r>
            <a:r>
              <a:rPr kumimoji="1" lang="en-US" altLang="zh-CN" sz="2400" dirty="0">
                <a:solidFill>
                  <a:srgbClr val="FF0000"/>
                </a:solidFill>
                <a:latin typeface="Calibri" panose="020F0502020204030204" pitchFamily="34" charset="0"/>
                <a:ea typeface="宋体" panose="02010600030101010101" pitchFamily="2" charset="-122"/>
              </a:rPr>
              <a:t>B/S</a:t>
            </a:r>
            <a:r>
              <a:rPr kumimoji="1" lang="zh-CN" altLang="en-US" sz="2400" dirty="0">
                <a:solidFill>
                  <a:srgbClr val="FF0000"/>
                </a:solidFill>
                <a:latin typeface="Calibri" panose="020F0502020204030204" pitchFamily="34" charset="0"/>
                <a:ea typeface="宋体" panose="02010600030101010101" pitchFamily="2" charset="-122"/>
              </a:rPr>
              <a:t>）结构</a:t>
            </a:r>
            <a:r>
              <a:rPr kumimoji="1" lang="zh-CN" altLang="en-US" sz="2400" dirty="0">
                <a:latin typeface="Calibri" panose="020F0502020204030204" pitchFamily="34" charset="0"/>
                <a:ea typeface="宋体" panose="02010600030101010101" pitchFamily="2" charset="-122"/>
              </a:rPr>
              <a:t>，其作用是整理和储存各种网络资源，并</a:t>
            </a:r>
            <a:r>
              <a:rPr kumimoji="1" lang="zh-CN" altLang="en-US" sz="2400" u="sng" dirty="0">
                <a:solidFill>
                  <a:schemeClr val="bg1"/>
                </a:solidFill>
                <a:latin typeface="Calibri" panose="020F0502020204030204" pitchFamily="34" charset="0"/>
                <a:ea typeface="宋体" panose="02010600030101010101" pitchFamily="2" charset="-122"/>
              </a:rPr>
              <a:t>响应浏览器等</a:t>
            </a:r>
            <a:r>
              <a:rPr kumimoji="1" lang="en-US" altLang="zh-CN" sz="2400" u="sng" dirty="0">
                <a:solidFill>
                  <a:schemeClr val="bg1"/>
                </a:solidFill>
                <a:latin typeface="Calibri" panose="020F0502020204030204" pitchFamily="34" charset="0"/>
                <a:ea typeface="宋体" panose="02010600030101010101" pitchFamily="2" charset="-122"/>
              </a:rPr>
              <a:t>Web</a:t>
            </a:r>
            <a:r>
              <a:rPr kumimoji="1" lang="zh-CN" altLang="en-US" sz="2400" u="sng" dirty="0">
                <a:solidFill>
                  <a:schemeClr val="bg1"/>
                </a:solidFill>
                <a:latin typeface="Calibri" panose="020F0502020204030204" pitchFamily="34" charset="0"/>
                <a:ea typeface="宋体" panose="02010600030101010101" pitchFamily="2" charset="-122"/>
              </a:rPr>
              <a:t>客户端的请求，返回客户所需的资源</a:t>
            </a:r>
            <a:r>
              <a:rPr kumimoji="1" lang="zh-CN" altLang="en-US" sz="2400" dirty="0">
                <a:latin typeface="Calibri" panose="020F0502020204030204" pitchFamily="34" charset="0"/>
                <a:ea typeface="宋体" panose="02010600030101010101" pitchFamily="2" charset="-122"/>
              </a:rPr>
              <a:t>，向</a:t>
            </a:r>
            <a:r>
              <a:rPr kumimoji="1" lang="en-US" altLang="zh-CN" sz="2400" dirty="0">
                <a:latin typeface="Calibri" panose="020F0502020204030204" pitchFamily="34" charset="0"/>
                <a:ea typeface="宋体" panose="02010600030101010101" pitchFamily="2" charset="-122"/>
              </a:rPr>
              <a:t>Web</a:t>
            </a:r>
            <a:r>
              <a:rPr kumimoji="1" lang="zh-CN" altLang="en-US" sz="2400" dirty="0">
                <a:latin typeface="Calibri" panose="020F0502020204030204" pitchFamily="34" charset="0"/>
                <a:ea typeface="宋体" panose="02010600030101010101" pitchFamily="2" charset="-122"/>
              </a:rPr>
              <a:t>客户端提供文档和显示界面。</a:t>
            </a:r>
            <a:endParaRPr kumimoji="1" lang="en-US" altLang="zh-CN" sz="2400" dirty="0">
              <a:latin typeface="Calibri" panose="020F0502020204030204" pitchFamily="34" charset="0"/>
              <a:ea typeface="宋体" panose="02010600030101010101" pitchFamily="2" charset="-122"/>
            </a:endParaRPr>
          </a:p>
          <a:p>
            <a:pPr>
              <a:defRPr/>
            </a:pPr>
            <a:endParaRPr kumimoji="1" lang="en-US" altLang="zh-CN" sz="2400" dirty="0">
              <a:latin typeface="Calibri" panose="020F0502020204030204" pitchFamily="34" charset="0"/>
              <a:ea typeface="宋体" panose="02010600030101010101" pitchFamily="2" charset="-122"/>
            </a:endParaRPr>
          </a:p>
          <a:p>
            <a:pPr>
              <a:defRPr/>
            </a:pPr>
            <a:r>
              <a:rPr kumimoji="1" lang="en-US" altLang="zh-CN" sz="2400" dirty="0">
                <a:solidFill>
                  <a:srgbClr val="FF0000"/>
                </a:solidFill>
                <a:latin typeface="Calibri" panose="020F0502020204030204" pitchFamily="34" charset="0"/>
                <a:ea typeface="宋体" panose="02010600030101010101" pitchFamily="2" charset="-122"/>
              </a:rPr>
              <a:t>Web</a:t>
            </a:r>
            <a:r>
              <a:rPr kumimoji="1" lang="zh-CN" altLang="en-US" sz="2400" dirty="0">
                <a:solidFill>
                  <a:srgbClr val="FF0000"/>
                </a:solidFill>
                <a:latin typeface="Calibri" panose="020F0502020204030204" pitchFamily="34" charset="0"/>
                <a:ea typeface="宋体" panose="02010600030101010101" pitchFamily="2" charset="-122"/>
              </a:rPr>
              <a:t>服务器</a:t>
            </a:r>
            <a:r>
              <a:rPr kumimoji="1" lang="zh-CN" altLang="en-US" sz="2400" u="sng" dirty="0">
                <a:solidFill>
                  <a:schemeClr val="bg1"/>
                </a:solidFill>
                <a:latin typeface="Calibri" panose="020F0502020204030204" pitchFamily="34" charset="0"/>
                <a:ea typeface="宋体" panose="02010600030101010101" pitchFamily="2" charset="-122"/>
              </a:rPr>
              <a:t>传送页面</a:t>
            </a:r>
            <a:r>
              <a:rPr kumimoji="1" lang="zh-CN" altLang="en-US" sz="2400" dirty="0">
                <a:latin typeface="Calibri" panose="020F0502020204030204" pitchFamily="34" charset="0"/>
                <a:ea typeface="宋体" panose="02010600030101010101" pitchFamily="2" charset="-122"/>
              </a:rPr>
              <a:t>使浏览器可以浏览，而</a:t>
            </a:r>
            <a:r>
              <a:rPr kumimoji="1" lang="zh-CN" altLang="en-US" sz="2400" dirty="0">
                <a:solidFill>
                  <a:srgbClr val="FF0000"/>
                </a:solidFill>
                <a:latin typeface="Calibri" panose="020F0502020204030204" pitchFamily="34" charset="0"/>
                <a:ea typeface="宋体" panose="02010600030101010101" pitchFamily="2" charset="-122"/>
              </a:rPr>
              <a:t>应用程序服务器</a:t>
            </a:r>
            <a:r>
              <a:rPr kumimoji="1" lang="zh-CN" altLang="en-US" sz="2400" u="sng" dirty="0">
                <a:solidFill>
                  <a:schemeClr val="bg1"/>
                </a:solidFill>
                <a:latin typeface="Calibri" panose="020F0502020204030204" pitchFamily="34" charset="0"/>
                <a:ea typeface="宋体" panose="02010600030101010101" pitchFamily="2" charset="-122"/>
              </a:rPr>
              <a:t>提供</a:t>
            </a:r>
            <a:r>
              <a:rPr kumimoji="1" lang="zh-CN" altLang="en-US" sz="2400" dirty="0">
                <a:latin typeface="Calibri" panose="020F0502020204030204" pitchFamily="34" charset="0"/>
                <a:ea typeface="宋体" panose="02010600030101010101" pitchFamily="2" charset="-122"/>
              </a:rPr>
              <a:t>的是客户端</a:t>
            </a:r>
            <a:r>
              <a:rPr kumimoji="1" lang="zh-CN" altLang="en-US" sz="2400" u="sng" dirty="0">
                <a:solidFill>
                  <a:schemeClr val="bg1"/>
                </a:solidFill>
                <a:latin typeface="Calibri" panose="020F0502020204030204" pitchFamily="34" charset="0"/>
                <a:ea typeface="宋体" panose="02010600030101010101" pitchFamily="2" charset="-122"/>
              </a:rPr>
              <a:t>应用程序</a:t>
            </a:r>
            <a:r>
              <a:rPr kumimoji="1" lang="zh-CN" altLang="en-US" sz="2400" dirty="0">
                <a:latin typeface="Calibri" panose="020F0502020204030204" pitchFamily="34" charset="0"/>
                <a:ea typeface="宋体" panose="02010600030101010101" pitchFamily="2" charset="-122"/>
              </a:rPr>
              <a:t>可以调用的方法。换句话说，</a:t>
            </a:r>
            <a:r>
              <a:rPr kumimoji="1" lang="en-US" altLang="zh-CN" sz="2400" dirty="0">
                <a:latin typeface="Calibri" panose="020F0502020204030204" pitchFamily="34" charset="0"/>
                <a:ea typeface="宋体" panose="02010600030101010101" pitchFamily="2" charset="-122"/>
              </a:rPr>
              <a:t>Web</a:t>
            </a:r>
            <a:r>
              <a:rPr kumimoji="1" lang="zh-CN" altLang="en-US" sz="2400" dirty="0">
                <a:latin typeface="Calibri" panose="020F0502020204030204" pitchFamily="34" charset="0"/>
                <a:ea typeface="宋体" panose="02010600030101010101" pitchFamily="2" charset="-122"/>
              </a:rPr>
              <a:t>服务器专门处理</a:t>
            </a:r>
            <a:r>
              <a:rPr kumimoji="1" lang="en-US" altLang="zh-CN" sz="2400" dirty="0">
                <a:latin typeface="Calibri" panose="020F0502020204030204" pitchFamily="34" charset="0"/>
                <a:ea typeface="宋体" panose="02010600030101010101" pitchFamily="2" charset="-122"/>
              </a:rPr>
              <a:t>HTTP</a:t>
            </a:r>
            <a:r>
              <a:rPr kumimoji="1" lang="zh-CN" altLang="en-US" sz="2400" dirty="0">
                <a:latin typeface="Calibri" panose="020F0502020204030204" pitchFamily="34" charset="0"/>
                <a:ea typeface="宋体" panose="02010600030101010101" pitchFamily="2" charset="-122"/>
              </a:rPr>
              <a:t>请求，而应用程序服务器通过多种协议为应用程序提供商业逻辑。</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8</a:t>
            </a:fld>
            <a:endParaRPr lang="en-GB" altLang="zh-CN" dirty="0"/>
          </a:p>
        </p:txBody>
      </p:sp>
    </p:spTree>
    <p:extLst>
      <p:ext uri="{BB962C8B-B14F-4D97-AF65-F5344CB8AC3E}">
        <p14:creationId xmlns:p14="http://schemas.microsoft.com/office/powerpoint/2010/main" val="26800140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80</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Spring</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Spring</a:t>
            </a:r>
            <a:r>
              <a:rPr lang="zh-CN" altLang="en-US" sz="2000" b="1" dirty="0">
                <a:solidFill>
                  <a:srgbClr val="FF0000"/>
                </a:solidFill>
                <a:latin typeface="Calibri" panose="020F0502020204030204" pitchFamily="34" charset="0"/>
                <a:ea typeface="宋体" charset="0"/>
              </a:rPr>
              <a:t>的体系结构</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容器和依赖注入</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24614799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2B76DF-C4FB-4552-872C-C45357DC36CE}"/>
              </a:ext>
            </a:extLst>
          </p:cNvPr>
          <p:cNvSpPr>
            <a:spLocks noGrp="1"/>
          </p:cNvSpPr>
          <p:nvPr>
            <p:ph type="title"/>
          </p:nvPr>
        </p:nvSpPr>
        <p:spPr/>
        <p:txBody>
          <a:bodyPr/>
          <a:lstStyle/>
          <a:p>
            <a:r>
              <a:rPr lang="en-US" altLang="zh-CN" dirty="0"/>
              <a:t>Spring</a:t>
            </a:r>
            <a:r>
              <a:rPr lang="zh-CN" altLang="en-US" dirty="0"/>
              <a:t>的体系结构</a:t>
            </a:r>
          </a:p>
        </p:txBody>
      </p:sp>
      <p:sp>
        <p:nvSpPr>
          <p:cNvPr id="4" name="灯片编号占位符 3">
            <a:extLst>
              <a:ext uri="{FF2B5EF4-FFF2-40B4-BE49-F238E27FC236}">
                <a16:creationId xmlns:a16="http://schemas.microsoft.com/office/drawing/2014/main" id="{AC1ED182-15B2-47B7-B4B1-FE4BDEDF1ECE}"/>
              </a:ext>
            </a:extLst>
          </p:cNvPr>
          <p:cNvSpPr>
            <a:spLocks noGrp="1"/>
          </p:cNvSpPr>
          <p:nvPr>
            <p:ph type="sldNum" sz="quarter" idx="10"/>
          </p:nvPr>
        </p:nvSpPr>
        <p:spPr/>
        <p:txBody>
          <a:bodyPr/>
          <a:lstStyle/>
          <a:p>
            <a:pPr>
              <a:defRPr/>
            </a:pPr>
            <a:fld id="{688DD166-6A51-FB46-8061-6090DD3FD59C}" type="slidenum">
              <a:rPr lang="zh-CN" altLang="en-GB" smtClean="0"/>
              <a:pPr>
                <a:defRPr/>
              </a:pPr>
              <a:t>81</a:t>
            </a:fld>
            <a:endParaRPr lang="en-GB" altLang="zh-CN" dirty="0"/>
          </a:p>
        </p:txBody>
      </p:sp>
      <p:pic>
        <p:nvPicPr>
          <p:cNvPr id="6" name="图片 5">
            <a:extLst>
              <a:ext uri="{FF2B5EF4-FFF2-40B4-BE49-F238E27FC236}">
                <a16:creationId xmlns:a16="http://schemas.microsoft.com/office/drawing/2014/main" id="{0965CA0B-3373-4D73-83E9-0F3354362A3D}"/>
              </a:ext>
            </a:extLst>
          </p:cNvPr>
          <p:cNvPicPr>
            <a:picLocks noChangeAspect="1"/>
          </p:cNvPicPr>
          <p:nvPr/>
        </p:nvPicPr>
        <p:blipFill>
          <a:blip r:embed="rId3"/>
          <a:stretch>
            <a:fillRect/>
          </a:stretch>
        </p:blipFill>
        <p:spPr>
          <a:xfrm>
            <a:off x="1835696" y="1099600"/>
            <a:ext cx="5774312" cy="4320480"/>
          </a:xfrm>
          <a:prstGeom prst="rect">
            <a:avLst/>
          </a:prstGeom>
        </p:spPr>
      </p:pic>
      <p:sp>
        <p:nvSpPr>
          <p:cNvPr id="9" name="矩形 8">
            <a:extLst>
              <a:ext uri="{FF2B5EF4-FFF2-40B4-BE49-F238E27FC236}">
                <a16:creationId xmlns:a16="http://schemas.microsoft.com/office/drawing/2014/main" id="{CF8D1BF0-AE0D-4E90-9522-CFFCE25C4F04}"/>
              </a:ext>
            </a:extLst>
          </p:cNvPr>
          <p:cNvSpPr/>
          <p:nvPr/>
        </p:nvSpPr>
        <p:spPr>
          <a:xfrm>
            <a:off x="1043608" y="5582792"/>
            <a:ext cx="7532414" cy="707886"/>
          </a:xfrm>
          <a:prstGeom prst="rect">
            <a:avLst/>
          </a:prstGeom>
        </p:spPr>
        <p:txBody>
          <a:bodyPr wrap="square">
            <a:spAutoFit/>
          </a:bodyPr>
          <a:lstStyle/>
          <a:p>
            <a:pPr marL="342900" indent="-342900" algn="just">
              <a:spcAft>
                <a:spcPts val="0"/>
              </a:spcAft>
              <a:buClr>
                <a:schemeClr val="accent6"/>
              </a:buClr>
              <a:buFont typeface="Wingdings" panose="05000000000000000000" pitchFamily="2" charset="2"/>
              <a:buChar char="Ø"/>
            </a:pP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Spring</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框架是一个分层架构，它包含一系列的功能要素并被分为大约</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20</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个模块。</a:t>
            </a:r>
          </a:p>
        </p:txBody>
      </p:sp>
    </p:spTree>
    <p:extLst>
      <p:ext uri="{BB962C8B-B14F-4D97-AF65-F5344CB8AC3E}">
        <p14:creationId xmlns:p14="http://schemas.microsoft.com/office/powerpoint/2010/main" val="2641862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1. </a:t>
            </a:r>
            <a:r>
              <a:rPr lang="zh-CN" altLang="en-US" dirty="0"/>
              <a:t>核心容器</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82</a:t>
            </a:fld>
            <a:endParaRPr lang="en-GB" altLang="zh-CN" dirty="0"/>
          </a:p>
        </p:txBody>
      </p:sp>
      <p:sp>
        <p:nvSpPr>
          <p:cNvPr id="3" name="矩形 2">
            <a:extLst>
              <a:ext uri="{FF2B5EF4-FFF2-40B4-BE49-F238E27FC236}">
                <a16:creationId xmlns:a16="http://schemas.microsoft.com/office/drawing/2014/main" id="{76910BA8-6821-4B49-B633-36020224A65C}"/>
              </a:ext>
            </a:extLst>
          </p:cNvPr>
          <p:cNvSpPr/>
          <p:nvPr/>
        </p:nvSpPr>
        <p:spPr>
          <a:xfrm>
            <a:off x="693322" y="2586306"/>
            <a:ext cx="8310346" cy="346056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dirty="0">
                <a:solidFill>
                  <a:srgbClr val="000000"/>
                </a:solidFill>
                <a:latin typeface="Calibri" panose="020F0502020204030204" pitchFamily="34" charset="0"/>
              </a:rPr>
              <a:t>核心容器提供</a:t>
            </a:r>
            <a:r>
              <a:rPr lang="en-US" altLang="zh-CN" dirty="0">
                <a:solidFill>
                  <a:srgbClr val="000000"/>
                </a:solidFill>
                <a:latin typeface="Calibri" panose="020F0502020204030204" pitchFamily="34" charset="0"/>
              </a:rPr>
              <a:t>Spring</a:t>
            </a:r>
            <a:r>
              <a:rPr lang="zh-CN" altLang="en-US" dirty="0">
                <a:solidFill>
                  <a:srgbClr val="000000"/>
                </a:solidFill>
                <a:latin typeface="Calibri" panose="020F0502020204030204" pitchFamily="34" charset="0"/>
              </a:rPr>
              <a:t>框架的基本功能，它由</a:t>
            </a:r>
            <a:r>
              <a:rPr lang="en-US" altLang="zh-CN" dirty="0">
                <a:solidFill>
                  <a:srgbClr val="000000"/>
                </a:solidFill>
                <a:latin typeface="Calibri" panose="020F0502020204030204" pitchFamily="34" charset="0"/>
              </a:rPr>
              <a:t>4</a:t>
            </a:r>
            <a:r>
              <a:rPr lang="zh-CN" altLang="en-US" dirty="0">
                <a:solidFill>
                  <a:srgbClr val="000000"/>
                </a:solidFill>
                <a:latin typeface="Calibri" panose="020F0502020204030204" pitchFamily="34" charset="0"/>
              </a:rPr>
              <a:t>个模块组成。</a:t>
            </a: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latin typeface="Calibri" panose="020F0502020204030204" pitchFamily="34" charset="0"/>
              </a:rPr>
              <a:t>Spring</a:t>
            </a:r>
            <a:r>
              <a:rPr lang="zh-CN" altLang="en-US" sz="2000" dirty="0">
                <a:solidFill>
                  <a:srgbClr val="FF0000"/>
                </a:solidFill>
                <a:latin typeface="Calibri" panose="020F0502020204030204" pitchFamily="34" charset="0"/>
              </a:rPr>
              <a:t>将管理对象称之为</a:t>
            </a:r>
            <a:r>
              <a:rPr lang="en-US" altLang="zh-CN" sz="2000" dirty="0">
                <a:solidFill>
                  <a:srgbClr val="FF0000"/>
                </a:solidFill>
                <a:latin typeface="Calibri" panose="020F0502020204030204" pitchFamily="34" charset="0"/>
              </a:rPr>
              <a:t>bean</a:t>
            </a:r>
            <a:r>
              <a:rPr lang="zh-CN" altLang="en-US" sz="2000" dirty="0">
                <a:solidFill>
                  <a:srgbClr val="000000"/>
                </a:solidFill>
                <a:latin typeface="Calibri" panose="020F0502020204030204" pitchFamily="34" charset="0"/>
              </a:rPr>
              <a:t>，以</a:t>
            </a:r>
            <a:r>
              <a:rPr lang="en-US" altLang="zh-CN" sz="2000" dirty="0">
                <a:solidFill>
                  <a:srgbClr val="000000"/>
                </a:solidFill>
                <a:latin typeface="Calibri" panose="020F0502020204030204" pitchFamily="34" charset="0"/>
              </a:rPr>
              <a:t>bean</a:t>
            </a:r>
            <a:r>
              <a:rPr lang="zh-CN" altLang="en-US" sz="2000" dirty="0">
                <a:solidFill>
                  <a:srgbClr val="000000"/>
                </a:solidFill>
                <a:latin typeface="Calibri" panose="020F0502020204030204" pitchFamily="34" charset="0"/>
              </a:rPr>
              <a:t>的方式组织和管理</a:t>
            </a:r>
            <a:r>
              <a:rPr lang="en-US" altLang="zh-CN" sz="2000" dirty="0">
                <a:solidFill>
                  <a:srgbClr val="000000"/>
                </a:solidFill>
                <a:latin typeface="Calibri" panose="020F0502020204030204" pitchFamily="34" charset="0"/>
              </a:rPr>
              <a:t>Java</a:t>
            </a:r>
            <a:r>
              <a:rPr lang="zh-CN" altLang="en-US" sz="2000" dirty="0">
                <a:solidFill>
                  <a:srgbClr val="000000"/>
                </a:solidFill>
                <a:latin typeface="Calibri" panose="020F0502020204030204" pitchFamily="34" charset="0"/>
              </a:rPr>
              <a:t>应用中的各个组件及其关系，其</a:t>
            </a:r>
            <a:r>
              <a:rPr lang="en-US" altLang="zh-CN" sz="2000" dirty="0">
                <a:solidFill>
                  <a:srgbClr val="000000"/>
                </a:solidFill>
                <a:latin typeface="Calibri" panose="020F0502020204030204" pitchFamily="34" charset="0"/>
              </a:rPr>
              <a:t>Beans</a:t>
            </a:r>
            <a:r>
              <a:rPr lang="zh-CN" altLang="en-US" sz="2000" dirty="0">
                <a:solidFill>
                  <a:srgbClr val="000000"/>
                </a:solidFill>
                <a:latin typeface="Calibri" panose="020F0502020204030204" pitchFamily="34" charset="0"/>
              </a:rPr>
              <a:t>模块提供了工厂模式的经典实现</a:t>
            </a:r>
            <a:r>
              <a:rPr lang="en-US" altLang="zh-CN" sz="2000" dirty="0" err="1">
                <a:solidFill>
                  <a:srgbClr val="000000"/>
                </a:solidFill>
                <a:latin typeface="Calibri" panose="020F0502020204030204" pitchFamily="34" charset="0"/>
              </a:rPr>
              <a:t>BeanFactory</a:t>
            </a:r>
            <a:r>
              <a:rPr lang="zh-CN" altLang="en-US" sz="2000" dirty="0">
                <a:solidFill>
                  <a:srgbClr val="000000"/>
                </a:solidFill>
                <a:latin typeface="Calibri" panose="020F0502020204030204" pitchFamily="34" charset="0"/>
              </a:rPr>
              <a:t>。</a:t>
            </a:r>
            <a:r>
              <a:rPr lang="en-US" altLang="zh-CN" sz="2000" u="sng" dirty="0" err="1">
                <a:solidFill>
                  <a:schemeClr val="bg1"/>
                </a:solidFill>
                <a:latin typeface="Calibri" panose="020F0502020204030204" pitchFamily="34" charset="0"/>
              </a:rPr>
              <a:t>BeanFactory</a:t>
            </a:r>
            <a:r>
              <a:rPr lang="en-US" altLang="zh-CN" sz="2000" u="sng" dirty="0">
                <a:solidFill>
                  <a:schemeClr val="bg1"/>
                </a:solidFill>
                <a:latin typeface="Calibri" panose="020F0502020204030204" pitchFamily="34" charset="0"/>
              </a:rPr>
              <a:t> </a:t>
            </a:r>
            <a:r>
              <a:rPr lang="zh-CN" altLang="en-US" sz="2000" dirty="0">
                <a:solidFill>
                  <a:srgbClr val="000000"/>
                </a:solidFill>
                <a:latin typeface="Calibri" panose="020F0502020204030204" pitchFamily="34" charset="0"/>
              </a:rPr>
              <a:t>使用</a:t>
            </a:r>
            <a:r>
              <a:rPr lang="zh-CN" altLang="en-US" sz="2000" u="sng" dirty="0">
                <a:solidFill>
                  <a:schemeClr val="bg1"/>
                </a:solidFill>
                <a:latin typeface="Calibri" panose="020F0502020204030204" pitchFamily="34" charset="0"/>
              </a:rPr>
              <a:t>控制反转</a:t>
            </a:r>
            <a:r>
              <a:rPr lang="zh-CN" altLang="en-US" sz="2000" dirty="0">
                <a:solidFill>
                  <a:srgbClr val="000000"/>
                </a:solidFill>
                <a:latin typeface="Calibri" panose="020F0502020204030204" pitchFamily="34" charset="0"/>
              </a:rPr>
              <a:t>对应用程序的配置和依赖性规范与实际的应用程序代码进行了分离。</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Spring-Core</a:t>
            </a:r>
            <a:r>
              <a:rPr lang="zh-CN" altLang="en-US" sz="2000" dirty="0">
                <a:solidFill>
                  <a:srgbClr val="000000"/>
                </a:solidFill>
                <a:latin typeface="Calibri" panose="020F0502020204030204" pitchFamily="34" charset="0"/>
              </a:rPr>
              <a:t>是</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的核心</a:t>
            </a:r>
            <a:r>
              <a:rPr lang="zh-CN" altLang="en-US" sz="2000" u="sng" dirty="0">
                <a:solidFill>
                  <a:schemeClr val="bg1"/>
                </a:solidFill>
                <a:latin typeface="Calibri" panose="020F0502020204030204" pitchFamily="34" charset="0"/>
              </a:rPr>
              <a:t>控制反转</a:t>
            </a:r>
            <a:r>
              <a:rPr lang="en-US" altLang="zh-CN" sz="2000" u="sng" dirty="0" err="1">
                <a:solidFill>
                  <a:schemeClr val="bg1"/>
                </a:solidFill>
                <a:latin typeface="Calibri" panose="020F0502020204030204" pitchFamily="34" charset="0"/>
              </a:rPr>
              <a:t>IoC</a:t>
            </a:r>
            <a:r>
              <a:rPr lang="zh-CN" altLang="en-US" sz="2000" u="sng" dirty="0">
                <a:solidFill>
                  <a:schemeClr val="bg1"/>
                </a:solidFill>
                <a:latin typeface="Calibri" panose="020F0502020204030204" pitchFamily="34" charset="0"/>
              </a:rPr>
              <a:t>和依赖注入</a:t>
            </a:r>
            <a:r>
              <a:rPr lang="en-US" altLang="zh-CN" sz="2000" u="sng" dirty="0">
                <a:solidFill>
                  <a:schemeClr val="bg1"/>
                </a:solidFill>
                <a:latin typeface="Calibri" panose="020F0502020204030204" pitchFamily="34" charset="0"/>
              </a:rPr>
              <a:t>DI(Dependency Injection)</a:t>
            </a:r>
            <a:r>
              <a:rPr lang="zh-CN" altLang="en-US" sz="2000" u="sng" dirty="0">
                <a:solidFill>
                  <a:schemeClr val="bg1"/>
                </a:solidFill>
                <a:latin typeface="Calibri" panose="020F0502020204030204" pitchFamily="34" charset="0"/>
              </a:rPr>
              <a:t>的基本实现</a:t>
            </a:r>
            <a:r>
              <a:rPr lang="zh-CN" altLang="en-US" sz="2000" dirty="0">
                <a:solidFill>
                  <a:srgbClr val="000000"/>
                </a:solidFill>
                <a:latin typeface="Calibri" panose="020F0502020204030204" pitchFamily="34" charset="0"/>
              </a:rPr>
              <a:t>。控制反转是一种设计思想，即将设计好的对象交由容器控制，而不是传统的在对象内直接控制。</a:t>
            </a:r>
          </a:p>
        </p:txBody>
      </p:sp>
      <p:pic>
        <p:nvPicPr>
          <p:cNvPr id="5" name="图片 4">
            <a:extLst>
              <a:ext uri="{FF2B5EF4-FFF2-40B4-BE49-F238E27FC236}">
                <a16:creationId xmlns:a16="http://schemas.microsoft.com/office/drawing/2014/main" id="{762579A2-FE8C-437C-9269-3D36FC373587}"/>
              </a:ext>
            </a:extLst>
          </p:cNvPr>
          <p:cNvPicPr>
            <a:picLocks noChangeAspect="1"/>
          </p:cNvPicPr>
          <p:nvPr/>
        </p:nvPicPr>
        <p:blipFill>
          <a:blip r:embed="rId2"/>
          <a:stretch>
            <a:fillRect/>
          </a:stretch>
        </p:blipFill>
        <p:spPr>
          <a:xfrm>
            <a:off x="971600" y="1134911"/>
            <a:ext cx="7753791" cy="1326064"/>
          </a:xfrm>
          <a:prstGeom prst="rect">
            <a:avLst/>
          </a:prstGeom>
        </p:spPr>
      </p:pic>
    </p:spTree>
    <p:extLst>
      <p:ext uri="{BB962C8B-B14F-4D97-AF65-F5344CB8AC3E}">
        <p14:creationId xmlns:p14="http://schemas.microsoft.com/office/powerpoint/2010/main" val="11890733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1.</a:t>
            </a:r>
            <a:r>
              <a:rPr lang="zh-CN" altLang="en-US" dirty="0"/>
              <a:t> 核心容器</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83</a:t>
            </a:fld>
            <a:endParaRPr lang="en-GB" altLang="zh-CN" dirty="0"/>
          </a:p>
        </p:txBody>
      </p:sp>
      <p:sp>
        <p:nvSpPr>
          <p:cNvPr id="3" name="矩形 2">
            <a:extLst>
              <a:ext uri="{FF2B5EF4-FFF2-40B4-BE49-F238E27FC236}">
                <a16:creationId xmlns:a16="http://schemas.microsoft.com/office/drawing/2014/main" id="{76910BA8-6821-4B49-B633-36020224A65C}"/>
              </a:ext>
            </a:extLst>
          </p:cNvPr>
          <p:cNvSpPr/>
          <p:nvPr/>
        </p:nvSpPr>
        <p:spPr>
          <a:xfrm>
            <a:off x="833654" y="2708920"/>
            <a:ext cx="7842802" cy="2278701"/>
          </a:xfrm>
          <a:prstGeom prst="rect">
            <a:avLst/>
          </a:prstGeom>
        </p:spPr>
        <p:txBody>
          <a:bodyPr wrap="square">
            <a:spAutoFit/>
          </a:bodyPr>
          <a:lstStyle/>
          <a:p>
            <a:pPr marL="457200" indent="-4572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Spring-Context</a:t>
            </a:r>
            <a:r>
              <a:rPr lang="zh-CN" altLang="en-US" sz="2000" dirty="0">
                <a:solidFill>
                  <a:srgbClr val="FF0000"/>
                </a:solidFill>
                <a:latin typeface="Calibri" panose="020F0502020204030204" pitchFamily="34" charset="0"/>
              </a:rPr>
              <a:t>模块</a:t>
            </a:r>
            <a:r>
              <a:rPr lang="zh-CN" altLang="en-US" sz="2000" dirty="0">
                <a:solidFill>
                  <a:srgbClr val="000000"/>
                </a:solidFill>
                <a:latin typeface="Calibri" panose="020F0502020204030204" pitchFamily="34" charset="0"/>
              </a:rPr>
              <a:t>建立在</a:t>
            </a:r>
            <a:r>
              <a:rPr lang="en-US" altLang="zh-CN" sz="2000" dirty="0">
                <a:solidFill>
                  <a:srgbClr val="000000"/>
                </a:solidFill>
                <a:latin typeface="Calibri" panose="020F0502020204030204" pitchFamily="34" charset="0"/>
              </a:rPr>
              <a:t>Core</a:t>
            </a:r>
            <a:r>
              <a:rPr lang="zh-CN" altLang="en-US" sz="2000" dirty="0">
                <a:solidFill>
                  <a:srgbClr val="000000"/>
                </a:solidFill>
                <a:latin typeface="Calibri" panose="020F0502020204030204" pitchFamily="34" charset="0"/>
              </a:rPr>
              <a:t>和</a:t>
            </a:r>
            <a:r>
              <a:rPr lang="en-US" altLang="zh-CN" sz="2000" dirty="0">
                <a:solidFill>
                  <a:srgbClr val="000000"/>
                </a:solidFill>
                <a:latin typeface="Calibri" panose="020F0502020204030204" pitchFamily="34" charset="0"/>
              </a:rPr>
              <a:t>Beans</a:t>
            </a:r>
            <a:r>
              <a:rPr lang="zh-CN" altLang="en-US" sz="2000" dirty="0">
                <a:solidFill>
                  <a:srgbClr val="000000"/>
                </a:solidFill>
                <a:latin typeface="Calibri" panose="020F0502020204030204" pitchFamily="34" charset="0"/>
              </a:rPr>
              <a:t>模块的基础之上，</a:t>
            </a:r>
            <a:r>
              <a:rPr lang="zh-CN" altLang="en-US" sz="2000" u="sng" dirty="0">
                <a:solidFill>
                  <a:schemeClr val="bg1"/>
                </a:solidFill>
                <a:latin typeface="Calibri" panose="020F0502020204030204" pitchFamily="34" charset="0"/>
              </a:rPr>
              <a:t>提供</a:t>
            </a:r>
            <a:r>
              <a:rPr lang="zh-CN" altLang="en-US" sz="2000" dirty="0">
                <a:solidFill>
                  <a:srgbClr val="000000"/>
                </a:solidFill>
                <a:latin typeface="Calibri" panose="020F0502020204030204" pitchFamily="34" charset="0"/>
              </a:rPr>
              <a:t>一个框架式的</a:t>
            </a:r>
            <a:r>
              <a:rPr lang="zh-CN" altLang="en-US" sz="2000" u="sng" dirty="0">
                <a:solidFill>
                  <a:schemeClr val="bg1"/>
                </a:solidFill>
                <a:latin typeface="Calibri" panose="020F0502020204030204" pitchFamily="34" charset="0"/>
              </a:rPr>
              <a:t>对象访问方式</a:t>
            </a:r>
            <a:r>
              <a:rPr lang="zh-CN" altLang="en-US" sz="2000" dirty="0">
                <a:solidFill>
                  <a:srgbClr val="000000"/>
                </a:solidFill>
                <a:latin typeface="Calibri" panose="020F0502020204030204" pitchFamily="34" charset="0"/>
              </a:rPr>
              <a:t>，是访问定义和配置的对象的媒介。</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Wingdings" panose="05000000000000000000" pitchFamily="2" charset="2"/>
              <a:buChar char="ü"/>
            </a:pPr>
            <a:r>
              <a:rPr lang="zh-CN" altLang="en-US" sz="2000" dirty="0">
                <a:solidFill>
                  <a:srgbClr val="000000"/>
                </a:solidFill>
                <a:latin typeface="Calibri" panose="020F0502020204030204" pitchFamily="34" charset="0"/>
              </a:rPr>
              <a:t>它</a:t>
            </a:r>
            <a:r>
              <a:rPr lang="zh-CN" altLang="en-US" sz="2000" dirty="0">
                <a:solidFill>
                  <a:srgbClr val="FF0000"/>
                </a:solidFill>
                <a:latin typeface="Calibri" panose="020F0502020204030204" pitchFamily="34" charset="0"/>
              </a:rPr>
              <a:t>扩展了</a:t>
            </a:r>
            <a:r>
              <a:rPr lang="en-US" altLang="zh-CN" sz="2000" dirty="0" err="1">
                <a:solidFill>
                  <a:srgbClr val="FF0000"/>
                </a:solidFill>
                <a:latin typeface="Calibri" panose="020F0502020204030204" pitchFamily="34" charset="0"/>
              </a:rPr>
              <a:t>BeanFactory</a:t>
            </a:r>
            <a:r>
              <a:rPr lang="zh-CN" altLang="en-US" sz="2000" dirty="0">
                <a:solidFill>
                  <a:srgbClr val="000000"/>
                </a:solidFill>
                <a:latin typeface="Calibri" panose="020F0502020204030204" pitchFamily="34" charset="0"/>
              </a:rPr>
              <a:t>，为它添加了</a:t>
            </a:r>
            <a:r>
              <a:rPr lang="en-US" altLang="zh-CN" sz="2000" dirty="0">
                <a:solidFill>
                  <a:srgbClr val="000000"/>
                </a:solidFill>
                <a:latin typeface="Calibri" panose="020F0502020204030204" pitchFamily="34" charset="0"/>
              </a:rPr>
              <a:t>Bean </a:t>
            </a:r>
            <a:r>
              <a:rPr lang="zh-CN" altLang="en-US" sz="2000" u="sng" dirty="0">
                <a:solidFill>
                  <a:schemeClr val="bg1"/>
                </a:solidFill>
                <a:latin typeface="Calibri" panose="020F0502020204030204" pitchFamily="34" charset="0"/>
              </a:rPr>
              <a:t>生命周期控制、框架事件体系以及资源加载透明化</a:t>
            </a:r>
            <a:r>
              <a:rPr lang="zh-CN" altLang="en-US" sz="2000" dirty="0">
                <a:solidFill>
                  <a:srgbClr val="000000"/>
                </a:solidFill>
                <a:latin typeface="Calibri" panose="020F0502020204030204" pitchFamily="34" charset="0"/>
              </a:rPr>
              <a:t>等功能。</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Wingdings" panose="05000000000000000000" pitchFamily="2" charset="2"/>
              <a:buChar char="ü"/>
            </a:pPr>
            <a:r>
              <a:rPr lang="zh-CN" altLang="en-US" sz="2000" dirty="0">
                <a:solidFill>
                  <a:srgbClr val="000000"/>
                </a:solidFill>
                <a:latin typeface="Calibri" panose="020F0502020204030204" pitchFamily="34" charset="0"/>
              </a:rPr>
              <a:t>此外该模块还</a:t>
            </a:r>
            <a:r>
              <a:rPr lang="zh-CN" altLang="en-US" sz="2000" dirty="0">
                <a:solidFill>
                  <a:srgbClr val="FF0000"/>
                </a:solidFill>
                <a:latin typeface="Calibri" panose="020F0502020204030204" pitchFamily="34" charset="0"/>
              </a:rPr>
              <a:t>提供了许多企业级支持</a:t>
            </a:r>
            <a:r>
              <a:rPr lang="zh-CN" altLang="en-US" sz="2000" dirty="0">
                <a:solidFill>
                  <a:srgbClr val="000000"/>
                </a:solidFill>
                <a:latin typeface="Calibri" panose="020F0502020204030204" pitchFamily="34" charset="0"/>
              </a:rPr>
              <a:t>，如</a:t>
            </a:r>
            <a:r>
              <a:rPr lang="zh-CN" altLang="en-US" sz="2000" u="sng" dirty="0">
                <a:solidFill>
                  <a:schemeClr val="bg1"/>
                </a:solidFill>
                <a:latin typeface="Calibri" panose="020F0502020204030204" pitchFamily="34" charset="0"/>
              </a:rPr>
              <a:t>邮件访问、远程访问、任务调度</a:t>
            </a:r>
            <a:r>
              <a:rPr lang="zh-CN" altLang="en-US" sz="2000" dirty="0">
                <a:solidFill>
                  <a:srgbClr val="000000"/>
                </a:solidFill>
                <a:latin typeface="Calibri" panose="020F0502020204030204" pitchFamily="34" charset="0"/>
              </a:rPr>
              <a:t>等。</a:t>
            </a:r>
            <a:endParaRPr lang="en-US" altLang="zh-CN" sz="2000" dirty="0">
              <a:solidFill>
                <a:srgbClr val="000000"/>
              </a:solidFill>
              <a:latin typeface="Calibri" panose="020F0502020204030204" pitchFamily="34" charset="0"/>
            </a:endParaRPr>
          </a:p>
        </p:txBody>
      </p:sp>
      <p:pic>
        <p:nvPicPr>
          <p:cNvPr id="5" name="图片 4">
            <a:extLst>
              <a:ext uri="{FF2B5EF4-FFF2-40B4-BE49-F238E27FC236}">
                <a16:creationId xmlns:a16="http://schemas.microsoft.com/office/drawing/2014/main" id="{762579A2-FE8C-437C-9269-3D36FC373587}"/>
              </a:ext>
            </a:extLst>
          </p:cNvPr>
          <p:cNvPicPr>
            <a:picLocks noChangeAspect="1"/>
          </p:cNvPicPr>
          <p:nvPr/>
        </p:nvPicPr>
        <p:blipFill>
          <a:blip r:embed="rId2"/>
          <a:stretch>
            <a:fillRect/>
          </a:stretch>
        </p:blipFill>
        <p:spPr>
          <a:xfrm>
            <a:off x="971600" y="1134911"/>
            <a:ext cx="7753791" cy="1326064"/>
          </a:xfrm>
          <a:prstGeom prst="rect">
            <a:avLst/>
          </a:prstGeom>
        </p:spPr>
      </p:pic>
    </p:spTree>
    <p:extLst>
      <p:ext uri="{BB962C8B-B14F-4D97-AF65-F5344CB8AC3E}">
        <p14:creationId xmlns:p14="http://schemas.microsoft.com/office/powerpoint/2010/main" val="19365463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1. </a:t>
            </a:r>
            <a:r>
              <a:rPr lang="zh-CN" altLang="en-US" dirty="0"/>
              <a:t>核心容器</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84</a:t>
            </a:fld>
            <a:endParaRPr lang="en-GB" altLang="zh-CN" dirty="0"/>
          </a:p>
        </p:txBody>
      </p:sp>
      <p:sp>
        <p:nvSpPr>
          <p:cNvPr id="3" name="矩形 2">
            <a:extLst>
              <a:ext uri="{FF2B5EF4-FFF2-40B4-BE49-F238E27FC236}">
                <a16:creationId xmlns:a16="http://schemas.microsoft.com/office/drawing/2014/main" id="{76910BA8-6821-4B49-B633-36020224A65C}"/>
              </a:ext>
            </a:extLst>
          </p:cNvPr>
          <p:cNvSpPr/>
          <p:nvPr/>
        </p:nvSpPr>
        <p:spPr>
          <a:xfrm>
            <a:off x="886771" y="2658998"/>
            <a:ext cx="7848872" cy="2648033"/>
          </a:xfrm>
          <a:prstGeom prst="rect">
            <a:avLst/>
          </a:prstGeom>
        </p:spPr>
        <p:txBody>
          <a:bodyPr wrap="square">
            <a:spAutoFit/>
          </a:bodyPr>
          <a:lstStyle/>
          <a:p>
            <a:pPr marL="457200" indent="-4572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Spring-Expression</a:t>
            </a:r>
            <a:r>
              <a:rPr lang="zh-CN" altLang="en-US" sz="2000" dirty="0">
                <a:solidFill>
                  <a:srgbClr val="FF0000"/>
                </a:solidFill>
                <a:latin typeface="Calibri" panose="020F0502020204030204" pitchFamily="34" charset="0"/>
              </a:rPr>
              <a:t>模块</a:t>
            </a:r>
            <a:r>
              <a:rPr lang="zh-CN" altLang="en-US" sz="2000" dirty="0">
                <a:solidFill>
                  <a:srgbClr val="000000"/>
                </a:solidFill>
                <a:latin typeface="Calibri" panose="020F0502020204030204" pitchFamily="34" charset="0"/>
              </a:rPr>
              <a:t>提供了</a:t>
            </a:r>
            <a:r>
              <a:rPr lang="zh-CN" altLang="en-US" sz="2000" u="sng" dirty="0">
                <a:solidFill>
                  <a:schemeClr val="bg1"/>
                </a:solidFill>
                <a:latin typeface="Calibri" panose="020F0502020204030204" pitchFamily="34" charset="0"/>
              </a:rPr>
              <a:t>强大的表达式语言</a:t>
            </a:r>
            <a:r>
              <a:rPr lang="zh-CN" altLang="en-US" sz="2000" dirty="0">
                <a:solidFill>
                  <a:srgbClr val="000000"/>
                </a:solidFill>
                <a:latin typeface="Calibri" panose="020F0502020204030204" pitchFamily="34" charset="0"/>
              </a:rPr>
              <a:t>去支持运行时查询和操作对象图。它是对</a:t>
            </a:r>
            <a:r>
              <a:rPr lang="en-US" altLang="zh-CN" sz="2000" dirty="0">
                <a:solidFill>
                  <a:srgbClr val="000000"/>
                </a:solidFill>
                <a:latin typeface="Calibri" panose="020F0502020204030204" pitchFamily="34" charset="0"/>
              </a:rPr>
              <a:t>JSP2.1</a:t>
            </a:r>
            <a:r>
              <a:rPr lang="zh-CN" altLang="en-US" sz="2000" dirty="0">
                <a:solidFill>
                  <a:srgbClr val="000000"/>
                </a:solidFill>
                <a:latin typeface="Calibri" panose="020F0502020204030204" pitchFamily="34" charset="0"/>
              </a:rPr>
              <a:t>规范中规定的统一表达式语言（</a:t>
            </a:r>
            <a:r>
              <a:rPr lang="en-US" altLang="zh-CN" sz="2000" u="sng" dirty="0">
                <a:solidFill>
                  <a:schemeClr val="bg1"/>
                </a:solidFill>
                <a:latin typeface="Calibri" panose="020F0502020204030204" pitchFamily="34" charset="0"/>
              </a:rPr>
              <a:t>Unified EL</a:t>
            </a:r>
            <a:r>
              <a:rPr lang="zh-CN" altLang="en-US" sz="2000" u="sng" dirty="0">
                <a:solidFill>
                  <a:schemeClr val="bg1"/>
                </a:solidFill>
                <a:latin typeface="Calibri" panose="020F0502020204030204" pitchFamily="34" charset="0"/>
              </a:rPr>
              <a:t>）的扩展</a:t>
            </a:r>
            <a:r>
              <a:rPr lang="zh-CN" altLang="en-US" sz="2000" dirty="0">
                <a:solidFill>
                  <a:srgbClr val="000000"/>
                </a:solidFill>
                <a:latin typeface="Calibri" panose="020F0502020204030204" pitchFamily="34" charset="0"/>
              </a:rPr>
              <a:t>。</a:t>
            </a:r>
          </a:p>
          <a:p>
            <a:pPr marL="914400" lvl="1" indent="-457200">
              <a:lnSpc>
                <a:spcPct val="120000"/>
              </a:lnSpc>
              <a:buClr>
                <a:schemeClr val="accent6"/>
              </a:buClr>
              <a:buFont typeface="Wingdings" panose="05000000000000000000" pitchFamily="2" charset="2"/>
              <a:buChar char="ü"/>
            </a:pPr>
            <a:r>
              <a:rPr lang="zh-CN" altLang="en-US" sz="2000" dirty="0">
                <a:solidFill>
                  <a:srgbClr val="000000"/>
                </a:solidFill>
                <a:latin typeface="Calibri" panose="020F0502020204030204" pitchFamily="34" charset="0"/>
              </a:rPr>
              <a:t>该语言支持设置和获取属性值、属性分配、方法调用、访问数组、集合和索引器的内容、逻辑和算术运算、变量命名以及从</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的</a:t>
            </a:r>
            <a:r>
              <a:rPr lang="en-US" altLang="zh-CN" sz="2000" dirty="0" err="1">
                <a:solidFill>
                  <a:srgbClr val="000000"/>
                </a:solidFill>
                <a:latin typeface="Calibri" panose="020F0502020204030204" pitchFamily="34" charset="0"/>
              </a:rPr>
              <a:t>IoC</a:t>
            </a:r>
            <a:r>
              <a:rPr lang="zh-CN" altLang="en-US" sz="2000" dirty="0">
                <a:solidFill>
                  <a:srgbClr val="000000"/>
                </a:solidFill>
                <a:latin typeface="Calibri" panose="020F0502020204030204" pitchFamily="34" charset="0"/>
              </a:rPr>
              <a:t>容器中以名称检索对象。</a:t>
            </a:r>
            <a:endParaRPr lang="en-US" altLang="zh-CN" sz="2000" dirty="0">
              <a:solidFill>
                <a:srgbClr val="000000"/>
              </a:solidFill>
              <a:latin typeface="Calibri" panose="020F0502020204030204" pitchFamily="34" charset="0"/>
            </a:endParaRPr>
          </a:p>
          <a:p>
            <a:pPr marL="914400" lvl="1" indent="-457200">
              <a:lnSpc>
                <a:spcPct val="120000"/>
              </a:lnSpc>
              <a:buClr>
                <a:schemeClr val="accent6"/>
              </a:buClr>
              <a:buFont typeface="Wingdings" panose="05000000000000000000" pitchFamily="2" charset="2"/>
              <a:buChar char="ü"/>
            </a:pPr>
            <a:r>
              <a:rPr lang="zh-CN" altLang="en-US" sz="2000" dirty="0">
                <a:solidFill>
                  <a:srgbClr val="000000"/>
                </a:solidFill>
                <a:latin typeface="Calibri" panose="020F0502020204030204" pitchFamily="34" charset="0"/>
              </a:rPr>
              <a:t>除此之外，它还支持列表投影、选择以及常用的列表聚合。</a:t>
            </a:r>
          </a:p>
        </p:txBody>
      </p:sp>
      <p:pic>
        <p:nvPicPr>
          <p:cNvPr id="5" name="图片 4">
            <a:extLst>
              <a:ext uri="{FF2B5EF4-FFF2-40B4-BE49-F238E27FC236}">
                <a16:creationId xmlns:a16="http://schemas.microsoft.com/office/drawing/2014/main" id="{762579A2-FE8C-437C-9269-3D36FC373587}"/>
              </a:ext>
            </a:extLst>
          </p:cNvPr>
          <p:cNvPicPr>
            <a:picLocks noChangeAspect="1"/>
          </p:cNvPicPr>
          <p:nvPr/>
        </p:nvPicPr>
        <p:blipFill>
          <a:blip r:embed="rId2"/>
          <a:stretch>
            <a:fillRect/>
          </a:stretch>
        </p:blipFill>
        <p:spPr>
          <a:xfrm>
            <a:off x="971600" y="1134911"/>
            <a:ext cx="7753791" cy="1326064"/>
          </a:xfrm>
          <a:prstGeom prst="rect">
            <a:avLst/>
          </a:prstGeom>
        </p:spPr>
      </p:pic>
    </p:spTree>
    <p:extLst>
      <p:ext uri="{BB962C8B-B14F-4D97-AF65-F5344CB8AC3E}">
        <p14:creationId xmlns:p14="http://schemas.microsoft.com/office/powerpoint/2010/main" val="17769193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2. AOP</a:t>
            </a:r>
            <a:r>
              <a:rPr lang="zh-CN" altLang="en-US" dirty="0"/>
              <a:t>和</a:t>
            </a:r>
            <a:r>
              <a:rPr lang="en-US" altLang="zh-CN" dirty="0"/>
              <a:t>3. Instrument</a:t>
            </a:r>
            <a:endParaRPr lang="zh-CN" altLang="en-US"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85</a:t>
            </a:fld>
            <a:endParaRPr lang="en-GB" altLang="zh-CN" dirty="0"/>
          </a:p>
        </p:txBody>
      </p:sp>
      <p:sp>
        <p:nvSpPr>
          <p:cNvPr id="6" name="矩形 5">
            <a:extLst>
              <a:ext uri="{FF2B5EF4-FFF2-40B4-BE49-F238E27FC236}">
                <a16:creationId xmlns:a16="http://schemas.microsoft.com/office/drawing/2014/main" id="{3617E515-2B31-4130-9BD7-813B955A879B}"/>
              </a:ext>
            </a:extLst>
          </p:cNvPr>
          <p:cNvSpPr/>
          <p:nvPr/>
        </p:nvSpPr>
        <p:spPr>
          <a:xfrm>
            <a:off x="611560" y="1187136"/>
            <a:ext cx="8424936" cy="5201424"/>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面向切面编程模块</a:t>
            </a: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AOP</a:t>
            </a:r>
            <a:r>
              <a:rPr lang="zh-CN" altLang="en-US" sz="2000" dirty="0">
                <a:solidFill>
                  <a:srgbClr val="FF0000"/>
                </a:solidFill>
                <a:latin typeface="Calibri" panose="020F0502020204030204" pitchFamily="34" charset="0"/>
              </a:rPr>
              <a:t>模块</a:t>
            </a:r>
            <a:r>
              <a:rPr lang="zh-CN" altLang="en-US" sz="2000" dirty="0">
                <a:solidFill>
                  <a:srgbClr val="000000"/>
                </a:solidFill>
                <a:latin typeface="Calibri" panose="020F0502020204030204" pitchFamily="34" charset="0"/>
              </a:rPr>
              <a:t>通过配置管理特性，提供了一个符合</a:t>
            </a: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要求的</a:t>
            </a:r>
            <a:r>
              <a:rPr lang="zh-CN" altLang="en-US" sz="2000" u="sng" dirty="0">
                <a:solidFill>
                  <a:schemeClr val="bg1"/>
                </a:solidFill>
                <a:latin typeface="Calibri" panose="020F0502020204030204" pitchFamily="34" charset="0"/>
              </a:rPr>
              <a:t>面向切面的编程实现</a:t>
            </a:r>
            <a:r>
              <a:rPr lang="zh-CN" altLang="en-US" sz="2000" dirty="0">
                <a:solidFill>
                  <a:srgbClr val="000000"/>
                </a:solidFill>
                <a:latin typeface="Calibri" panose="020F0502020204030204" pitchFamily="34" charset="0"/>
              </a:rPr>
              <a:t>，允许定义方法拦截器和切入点，将代码按照功能进行分离，降低了它们之间的耦合性。</a:t>
            </a:r>
            <a:endParaRPr lang="en-US" altLang="zh-CN" sz="2000" dirty="0">
              <a:solidFill>
                <a:srgbClr val="000000"/>
              </a:solidFill>
              <a:latin typeface="Calibri" panose="020F0502020204030204" pitchFamily="34" charset="0"/>
            </a:endParaRPr>
          </a:p>
          <a:p>
            <a:pPr marL="800100" lvl="1" indent="-342900">
              <a:lnSpc>
                <a:spcPct val="120000"/>
              </a:lnSpc>
              <a:buClr>
                <a:schemeClr val="accent6"/>
              </a:buClr>
              <a:buFont typeface="Arial" panose="020B0604020202020204" pitchFamily="34" charset="0"/>
              <a:buChar char="•"/>
            </a:pPr>
            <a:r>
              <a:rPr lang="zh-CN" altLang="en-US" sz="2000" dirty="0">
                <a:solidFill>
                  <a:srgbClr val="000000"/>
                </a:solidFill>
                <a:latin typeface="Calibri" panose="020F0502020204030204" pitchFamily="34" charset="0"/>
              </a:rPr>
              <a:t>同时，</a:t>
            </a: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模块为基于</a:t>
            </a:r>
            <a:r>
              <a:rPr lang="en-US" altLang="zh-CN" sz="2000" dirty="0">
                <a:solidFill>
                  <a:srgbClr val="000000"/>
                </a:solidFill>
                <a:latin typeface="Calibri" panose="020F0502020204030204" pitchFamily="34" charset="0"/>
              </a:rPr>
              <a:t>Spring</a:t>
            </a:r>
            <a:r>
              <a:rPr lang="zh-CN" altLang="en-US" sz="2000" dirty="0">
                <a:solidFill>
                  <a:srgbClr val="000000"/>
                </a:solidFill>
                <a:latin typeface="Calibri" panose="020F0502020204030204" pitchFamily="34" charset="0"/>
              </a:rPr>
              <a:t>的应用程序中的对象</a:t>
            </a:r>
            <a:r>
              <a:rPr lang="zh-CN" altLang="en-US" sz="2000" u="sng" dirty="0">
                <a:solidFill>
                  <a:schemeClr val="bg1"/>
                </a:solidFill>
                <a:latin typeface="Calibri" panose="020F0502020204030204" pitchFamily="34" charset="0"/>
              </a:rPr>
              <a:t>提供了事务管理服务</a:t>
            </a:r>
            <a:r>
              <a:rPr lang="zh-CN" altLang="en-US" sz="2000" dirty="0">
                <a:solidFill>
                  <a:srgbClr val="000000"/>
                </a:solidFill>
                <a:latin typeface="Calibri" panose="020F0502020204030204" pitchFamily="34" charset="0"/>
              </a:rPr>
              <a:t>，通过</a:t>
            </a:r>
            <a:r>
              <a:rPr lang="en-US" altLang="zh-CN" sz="2000" dirty="0">
                <a:solidFill>
                  <a:srgbClr val="000000"/>
                </a:solidFill>
                <a:latin typeface="Calibri" panose="020F0502020204030204" pitchFamily="34" charset="0"/>
              </a:rPr>
              <a:t>AOP</a:t>
            </a:r>
            <a:r>
              <a:rPr lang="zh-CN" altLang="en-US" sz="2000" dirty="0">
                <a:solidFill>
                  <a:srgbClr val="000000"/>
                </a:solidFill>
                <a:latin typeface="Calibri" panose="020F0502020204030204" pitchFamily="34" charset="0"/>
              </a:rPr>
              <a:t>模块，不用依赖</a:t>
            </a:r>
            <a:r>
              <a:rPr lang="en-US" altLang="zh-CN" sz="2000" dirty="0">
                <a:solidFill>
                  <a:srgbClr val="000000"/>
                </a:solidFill>
                <a:latin typeface="Calibri" panose="020F0502020204030204" pitchFamily="34" charset="0"/>
              </a:rPr>
              <a:t>EJB</a:t>
            </a:r>
            <a:r>
              <a:rPr lang="zh-CN" altLang="en-US" sz="2000" dirty="0">
                <a:solidFill>
                  <a:srgbClr val="000000"/>
                </a:solidFill>
                <a:latin typeface="Calibri" panose="020F0502020204030204" pitchFamily="34" charset="0"/>
              </a:rPr>
              <a:t>组件，就可以将声明性事务管理集成到应用程序中。</a:t>
            </a:r>
            <a:endParaRPr lang="en-US" altLang="zh-CN" sz="2000" dirty="0">
              <a:solidFill>
                <a:srgbClr val="000000"/>
              </a:solidFill>
              <a:latin typeface="Calibri" panose="020F0502020204030204" pitchFamily="34" charset="0"/>
            </a:endParaRPr>
          </a:p>
          <a:p>
            <a:pPr>
              <a:lnSpc>
                <a:spcPct val="120000"/>
              </a:lnSpc>
            </a:pPr>
            <a:endParaRPr lang="en-US" altLang="zh-CN" sz="2000" dirty="0">
              <a:solidFill>
                <a:srgbClr val="000000"/>
              </a:solidFill>
              <a:latin typeface="Calibri" panose="020F0502020204030204" pitchFamily="34" charset="0"/>
            </a:endParaRPr>
          </a:p>
          <a:p>
            <a:pPr marL="342900" indent="-342900">
              <a:lnSpc>
                <a:spcPct val="120000"/>
              </a:lnSpc>
              <a:buClr>
                <a:schemeClr val="accent6"/>
              </a:buClr>
              <a:buFont typeface="Wingdings" panose="05000000000000000000" pitchFamily="2" charset="2"/>
              <a:buChar char="Ø"/>
            </a:pPr>
            <a:r>
              <a:rPr lang="zh-CN" altLang="en-US" sz="2000" dirty="0">
                <a:solidFill>
                  <a:srgbClr val="000000"/>
                </a:solidFill>
                <a:latin typeface="Calibri" panose="020F0502020204030204" pitchFamily="34" charset="0"/>
              </a:rPr>
              <a:t>设备支持模块</a:t>
            </a:r>
          </a:p>
          <a:p>
            <a:pPr marL="800100" lvl="1" indent="-342900">
              <a:lnSpc>
                <a:spcPct val="120000"/>
              </a:lnSpc>
              <a:buClr>
                <a:schemeClr val="accent6"/>
              </a:buClr>
              <a:buFont typeface="Arial" panose="020B0604020202020204" pitchFamily="34" charset="0"/>
              <a:buChar char="•"/>
            </a:pPr>
            <a:r>
              <a:rPr lang="en-US" altLang="zh-CN" sz="2000" dirty="0">
                <a:solidFill>
                  <a:srgbClr val="FF0000"/>
                </a:solidFill>
                <a:latin typeface="Calibri" panose="020F0502020204030204" pitchFamily="34" charset="0"/>
              </a:rPr>
              <a:t>Spring-Instrument</a:t>
            </a:r>
            <a:r>
              <a:rPr lang="zh-CN" altLang="en-US" sz="2000" dirty="0">
                <a:solidFill>
                  <a:srgbClr val="000000"/>
                </a:solidFill>
                <a:latin typeface="Calibri" panose="020F0502020204030204" pitchFamily="34" charset="0"/>
              </a:rPr>
              <a:t>模块是基于</a:t>
            </a:r>
            <a:r>
              <a:rPr lang="en-US" altLang="zh-CN" sz="2000" dirty="0">
                <a:solidFill>
                  <a:srgbClr val="000000"/>
                </a:solidFill>
                <a:latin typeface="Calibri" panose="020F0502020204030204" pitchFamily="34" charset="0"/>
              </a:rPr>
              <a:t>JAVA SE</a:t>
            </a:r>
            <a:r>
              <a:rPr lang="zh-CN" altLang="en-US" sz="2000" dirty="0">
                <a:solidFill>
                  <a:srgbClr val="000000"/>
                </a:solidFill>
                <a:latin typeface="Calibri" panose="020F0502020204030204" pitchFamily="34" charset="0"/>
              </a:rPr>
              <a:t>中的</a:t>
            </a:r>
            <a:r>
              <a:rPr lang="en-US" altLang="zh-CN" sz="2000" dirty="0">
                <a:solidFill>
                  <a:srgbClr val="000000"/>
                </a:solidFill>
                <a:latin typeface="Calibri" panose="020F0502020204030204" pitchFamily="34" charset="0"/>
              </a:rPr>
              <a:t>"</a:t>
            </a:r>
            <a:r>
              <a:rPr lang="en-US" altLang="zh-CN" sz="2000" dirty="0" err="1">
                <a:solidFill>
                  <a:srgbClr val="000000"/>
                </a:solidFill>
                <a:latin typeface="Calibri" panose="020F0502020204030204" pitchFamily="34" charset="0"/>
              </a:rPr>
              <a:t>java.lang.instrument</a:t>
            </a:r>
            <a:r>
              <a:rPr lang="en-US" altLang="zh-CN" sz="2000" dirty="0">
                <a:solidFill>
                  <a:srgbClr val="000000"/>
                </a:solidFill>
                <a:latin typeface="Calibri" panose="020F0502020204030204" pitchFamily="34" charset="0"/>
              </a:rPr>
              <a:t>"</a:t>
            </a:r>
            <a:r>
              <a:rPr lang="zh-CN" altLang="en-US" sz="2000" dirty="0">
                <a:solidFill>
                  <a:srgbClr val="000000"/>
                </a:solidFill>
                <a:latin typeface="Calibri" panose="020F0502020204030204" pitchFamily="34" charset="0"/>
              </a:rPr>
              <a:t>进行设计的，</a:t>
            </a:r>
            <a:r>
              <a:rPr lang="zh-CN" altLang="en-US" sz="2000" u="sng" dirty="0">
                <a:solidFill>
                  <a:schemeClr val="bg1"/>
                </a:solidFill>
                <a:latin typeface="Calibri" panose="020F0502020204030204" pitchFamily="34" charset="0"/>
              </a:rPr>
              <a:t>是 </a:t>
            </a:r>
            <a:r>
              <a:rPr lang="en-US" altLang="zh-CN" sz="2000" u="sng" dirty="0">
                <a:solidFill>
                  <a:schemeClr val="bg1"/>
                </a:solidFill>
                <a:latin typeface="Calibri" panose="020F0502020204030204" pitchFamily="34" charset="0"/>
              </a:rPr>
              <a:t>AOP</a:t>
            </a:r>
            <a:r>
              <a:rPr lang="zh-CN" altLang="en-US" sz="2000" u="sng" dirty="0">
                <a:solidFill>
                  <a:schemeClr val="bg1"/>
                </a:solidFill>
                <a:latin typeface="Calibri" panose="020F0502020204030204" pitchFamily="34" charset="0"/>
              </a:rPr>
              <a:t>的一个支援模块</a:t>
            </a:r>
            <a:r>
              <a:rPr lang="zh-CN" altLang="en-US" sz="2000" dirty="0">
                <a:solidFill>
                  <a:srgbClr val="000000"/>
                </a:solidFill>
                <a:latin typeface="Calibri" panose="020F0502020204030204" pitchFamily="34" charset="0"/>
              </a:rPr>
              <a:t>，主要作用是在</a:t>
            </a:r>
            <a:r>
              <a:rPr lang="en-US" altLang="zh-CN" sz="2000" dirty="0">
                <a:solidFill>
                  <a:srgbClr val="000000"/>
                </a:solidFill>
                <a:latin typeface="Calibri" panose="020F0502020204030204" pitchFamily="34" charset="0"/>
              </a:rPr>
              <a:t>JVM</a:t>
            </a:r>
            <a:r>
              <a:rPr lang="zh-CN" altLang="en-US" sz="2000" dirty="0">
                <a:solidFill>
                  <a:srgbClr val="000000"/>
                </a:solidFill>
                <a:latin typeface="Calibri" panose="020F0502020204030204" pitchFamily="34" charset="0"/>
              </a:rPr>
              <a:t>（</a:t>
            </a:r>
            <a:r>
              <a:rPr lang="en-US" altLang="zh-CN" sz="2000" dirty="0">
                <a:solidFill>
                  <a:srgbClr val="000000"/>
                </a:solidFill>
                <a:latin typeface="Calibri" panose="020F0502020204030204" pitchFamily="34" charset="0"/>
              </a:rPr>
              <a:t>Java Virtual Machine</a:t>
            </a:r>
            <a:r>
              <a:rPr lang="zh-CN" altLang="en-US" sz="2000" dirty="0">
                <a:solidFill>
                  <a:srgbClr val="000000"/>
                </a:solidFill>
                <a:latin typeface="Calibri" panose="020F0502020204030204" pitchFamily="34" charset="0"/>
              </a:rPr>
              <a:t>）启用时，生成一个代理类，程序员</a:t>
            </a:r>
            <a:r>
              <a:rPr lang="zh-CN" altLang="en-US" sz="2000" u="sng" dirty="0">
                <a:solidFill>
                  <a:schemeClr val="bg1"/>
                </a:solidFill>
                <a:latin typeface="Calibri" panose="020F0502020204030204" pitchFamily="34" charset="0"/>
              </a:rPr>
              <a:t>通过代理类</a:t>
            </a:r>
            <a:r>
              <a:rPr lang="zh-CN" altLang="en-US" sz="2000" dirty="0">
                <a:solidFill>
                  <a:srgbClr val="000000"/>
                </a:solidFill>
                <a:latin typeface="Calibri" panose="020F0502020204030204" pitchFamily="34" charset="0"/>
              </a:rPr>
              <a:t>在运行时修改类的字节，从而</a:t>
            </a:r>
            <a:r>
              <a:rPr lang="zh-CN" altLang="en-US" sz="2000" u="sng" dirty="0">
                <a:solidFill>
                  <a:schemeClr val="bg1"/>
                </a:solidFill>
                <a:latin typeface="Calibri" panose="020F0502020204030204" pitchFamily="34" charset="0"/>
              </a:rPr>
              <a:t>改变一个类的功能， 实现</a:t>
            </a:r>
            <a:r>
              <a:rPr lang="en-US" altLang="zh-CN" sz="2000" u="sng" dirty="0">
                <a:solidFill>
                  <a:schemeClr val="bg1"/>
                </a:solidFill>
                <a:latin typeface="Calibri" panose="020F0502020204030204" pitchFamily="34" charset="0"/>
              </a:rPr>
              <a:t>AOP</a:t>
            </a:r>
            <a:r>
              <a:rPr lang="zh-CN" altLang="en-US" sz="2000" u="sng" dirty="0">
                <a:solidFill>
                  <a:schemeClr val="bg1"/>
                </a:solidFill>
                <a:latin typeface="Calibri" panose="020F0502020204030204" pitchFamily="34" charset="0"/>
              </a:rPr>
              <a:t>的功能</a:t>
            </a:r>
            <a:r>
              <a:rPr lang="zh-CN" altLang="en-US" sz="2000" dirty="0">
                <a:solidFill>
                  <a:srgbClr val="000000"/>
                </a:solidFill>
                <a:latin typeface="Calibri" panose="020F0502020204030204" pitchFamily="34" charset="0"/>
              </a:rPr>
              <a:t>。</a:t>
            </a:r>
          </a:p>
          <a:p>
            <a:endParaRPr lang="zh-CN" altLang="en-US" sz="2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684330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4. Data Access/Integration</a:t>
            </a:r>
            <a:endParaRPr lang="zh-CN" altLang="en-US"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86</a:t>
            </a:fld>
            <a:endParaRPr lang="en-GB" altLang="zh-CN"/>
          </a:p>
        </p:txBody>
      </p:sp>
      <p:pic>
        <p:nvPicPr>
          <p:cNvPr id="3" name="图片 2">
            <a:extLst>
              <a:ext uri="{FF2B5EF4-FFF2-40B4-BE49-F238E27FC236}">
                <a16:creationId xmlns:a16="http://schemas.microsoft.com/office/drawing/2014/main" id="{C37D3770-1C10-4492-A51E-CD1B75F16BAD}"/>
              </a:ext>
            </a:extLst>
          </p:cNvPr>
          <p:cNvPicPr>
            <a:picLocks noChangeAspect="1"/>
          </p:cNvPicPr>
          <p:nvPr/>
        </p:nvPicPr>
        <p:blipFill>
          <a:blip r:embed="rId2"/>
          <a:stretch>
            <a:fillRect/>
          </a:stretch>
        </p:blipFill>
        <p:spPr>
          <a:xfrm>
            <a:off x="4965494" y="1124744"/>
            <a:ext cx="4000706" cy="2743341"/>
          </a:xfrm>
          <a:prstGeom prst="rect">
            <a:avLst/>
          </a:prstGeom>
        </p:spPr>
      </p:pic>
      <p:sp>
        <p:nvSpPr>
          <p:cNvPr id="6" name="矩形 5">
            <a:extLst>
              <a:ext uri="{FF2B5EF4-FFF2-40B4-BE49-F238E27FC236}">
                <a16:creationId xmlns:a16="http://schemas.microsoft.com/office/drawing/2014/main" id="{7B3EACEA-0B23-4C92-BD10-E26A7741FDCA}"/>
              </a:ext>
            </a:extLst>
          </p:cNvPr>
          <p:cNvSpPr/>
          <p:nvPr/>
        </p:nvSpPr>
        <p:spPr>
          <a:xfrm>
            <a:off x="773708" y="4248665"/>
            <a:ext cx="7850585" cy="1540037"/>
          </a:xfrm>
          <a:prstGeom prst="rect">
            <a:avLst/>
          </a:prstGeom>
        </p:spPr>
        <p:txBody>
          <a:bodyPr wrap="square">
            <a:spAutoFit/>
          </a:bodyPr>
          <a:lstStyle/>
          <a:p>
            <a:pPr marL="342900" lvl="0" indent="-342900">
              <a:lnSpc>
                <a:spcPct val="120000"/>
              </a:lnSpc>
              <a:buClr>
                <a:schemeClr val="accent6"/>
              </a:buClr>
              <a:buFont typeface="Arial" panose="020B0604020202020204" pitchFamily="34" charset="0"/>
              <a:buChar char="•"/>
            </a:pPr>
            <a:r>
              <a:rPr lang="en-US" altLang="zh-CN" sz="2000" dirty="0">
                <a:solidFill>
                  <a:srgbClr val="FF0000"/>
                </a:solidFill>
                <a:latin typeface="Calibri"/>
              </a:rPr>
              <a:t>Spring-ORM</a:t>
            </a:r>
            <a:r>
              <a:rPr lang="zh-CN" altLang="zh-CN" sz="2000" dirty="0">
                <a:solidFill>
                  <a:srgbClr val="FF0000"/>
                </a:solidFill>
              </a:rPr>
              <a:t> （</a:t>
            </a:r>
            <a:r>
              <a:rPr lang="en-US" altLang="zh-CN" sz="2000" dirty="0">
                <a:solidFill>
                  <a:srgbClr val="FF0000"/>
                </a:solidFill>
              </a:rPr>
              <a:t>Object Relational Mapping</a:t>
            </a:r>
            <a:r>
              <a:rPr lang="zh-CN" altLang="zh-CN" sz="2000" dirty="0">
                <a:solidFill>
                  <a:srgbClr val="FF0000"/>
                </a:solidFill>
              </a:rPr>
              <a:t>）</a:t>
            </a:r>
            <a:r>
              <a:rPr lang="zh-CN" altLang="zh-CN" sz="2000" dirty="0">
                <a:solidFill>
                  <a:srgbClr val="000000"/>
                </a:solidFill>
                <a:latin typeface="Calibri"/>
              </a:rPr>
              <a:t>模块是</a:t>
            </a:r>
            <a:r>
              <a:rPr lang="en-US" altLang="zh-CN" sz="2000" dirty="0">
                <a:solidFill>
                  <a:srgbClr val="000000"/>
                </a:solidFill>
                <a:latin typeface="Calibri"/>
              </a:rPr>
              <a:t>ORM</a:t>
            </a:r>
            <a:r>
              <a:rPr lang="zh-CN" altLang="zh-CN" sz="2000" dirty="0">
                <a:solidFill>
                  <a:srgbClr val="000000"/>
                </a:solidFill>
                <a:latin typeface="Calibri"/>
              </a:rPr>
              <a:t>框架支持模块，主要</a:t>
            </a:r>
            <a:r>
              <a:rPr lang="zh-CN" altLang="zh-CN" sz="2000" u="sng" dirty="0">
                <a:solidFill>
                  <a:schemeClr val="bg1"/>
                </a:solidFill>
                <a:latin typeface="Calibri"/>
              </a:rPr>
              <a:t>集成</a:t>
            </a:r>
            <a:r>
              <a:rPr lang="en-US" altLang="zh-CN" sz="2000" u="sng" dirty="0">
                <a:solidFill>
                  <a:schemeClr val="bg1"/>
                </a:solidFill>
                <a:latin typeface="Calibri"/>
              </a:rPr>
              <a:t>Hibernate</a:t>
            </a:r>
            <a:r>
              <a:rPr lang="zh-CN" altLang="zh-CN" sz="2000" u="sng" dirty="0">
                <a:solidFill>
                  <a:schemeClr val="bg1"/>
                </a:solidFill>
                <a:latin typeface="Calibri"/>
              </a:rPr>
              <a:t>、</a:t>
            </a:r>
            <a:r>
              <a:rPr lang="en-US" altLang="zh-CN" sz="2000" u="sng" dirty="0">
                <a:solidFill>
                  <a:schemeClr val="bg1"/>
                </a:solidFill>
                <a:latin typeface="Calibri"/>
              </a:rPr>
              <a:t>Java Persistence API (JPA) </a:t>
            </a:r>
            <a:r>
              <a:rPr lang="zh-CN" altLang="zh-CN" sz="2000" u="sng" dirty="0">
                <a:solidFill>
                  <a:schemeClr val="bg1"/>
                </a:solidFill>
                <a:latin typeface="Calibri"/>
              </a:rPr>
              <a:t>和</a:t>
            </a:r>
            <a:r>
              <a:rPr lang="en-US" altLang="zh-CN" sz="2000" u="sng" dirty="0">
                <a:solidFill>
                  <a:schemeClr val="bg1"/>
                </a:solidFill>
                <a:latin typeface="Calibri"/>
              </a:rPr>
              <a:t>Java Data Objects (JDO) </a:t>
            </a:r>
            <a:r>
              <a:rPr lang="zh-CN" altLang="zh-CN" sz="2000" dirty="0">
                <a:solidFill>
                  <a:srgbClr val="000000"/>
                </a:solidFill>
                <a:latin typeface="Calibri"/>
              </a:rPr>
              <a:t>，可用于资源管理、数据访问对象</a:t>
            </a:r>
            <a:r>
              <a:rPr lang="en-US" altLang="zh-CN" sz="2000" dirty="0">
                <a:solidFill>
                  <a:srgbClr val="000000"/>
                </a:solidFill>
                <a:latin typeface="Calibri"/>
              </a:rPr>
              <a:t>(DAO)</a:t>
            </a:r>
            <a:r>
              <a:rPr lang="zh-CN" altLang="zh-CN" sz="2000" dirty="0">
                <a:solidFill>
                  <a:srgbClr val="000000"/>
                </a:solidFill>
                <a:latin typeface="Calibri"/>
              </a:rPr>
              <a:t>的实现和事务策略。</a:t>
            </a:r>
            <a:endParaRPr lang="en-US" altLang="zh-CN" sz="2000" dirty="0">
              <a:solidFill>
                <a:srgbClr val="000000"/>
              </a:solidFill>
              <a:latin typeface="Calibri"/>
            </a:endParaRPr>
          </a:p>
        </p:txBody>
      </p:sp>
      <p:sp>
        <p:nvSpPr>
          <p:cNvPr id="11" name="矩形 10">
            <a:extLst>
              <a:ext uri="{FF2B5EF4-FFF2-40B4-BE49-F238E27FC236}">
                <a16:creationId xmlns:a16="http://schemas.microsoft.com/office/drawing/2014/main" id="{01B6599B-437A-43FB-AAB7-AD1167365959}"/>
              </a:ext>
            </a:extLst>
          </p:cNvPr>
          <p:cNvSpPr/>
          <p:nvPr/>
        </p:nvSpPr>
        <p:spPr>
          <a:xfrm>
            <a:off x="649583" y="1317468"/>
            <a:ext cx="4315911" cy="2648033"/>
          </a:xfrm>
          <a:prstGeom prst="rect">
            <a:avLst/>
          </a:prstGeom>
        </p:spPr>
        <p:txBody>
          <a:bodyPr wrap="square">
            <a:spAutoFit/>
          </a:bodyPr>
          <a:lstStyle/>
          <a:p>
            <a:pPr marL="342900" lvl="0" indent="-342900">
              <a:lnSpc>
                <a:spcPct val="120000"/>
              </a:lnSpc>
              <a:buClr>
                <a:srgbClr val="E700E7"/>
              </a:buClr>
              <a:buFont typeface="Arial" panose="020B0604020202020204" pitchFamily="34" charset="0"/>
              <a:buChar char="•"/>
            </a:pPr>
            <a:r>
              <a:rPr lang="zh-CN" altLang="zh-CN" sz="2000" dirty="0">
                <a:solidFill>
                  <a:srgbClr val="000000"/>
                </a:solidFill>
                <a:latin typeface="Calibri"/>
              </a:rPr>
              <a:t>其中，</a:t>
            </a:r>
            <a:r>
              <a:rPr lang="en-US" altLang="zh-CN" sz="2000" dirty="0">
                <a:solidFill>
                  <a:srgbClr val="FF0000"/>
                </a:solidFill>
                <a:latin typeface="Calibri"/>
              </a:rPr>
              <a:t>Spring-JDBC</a:t>
            </a:r>
            <a:r>
              <a:rPr lang="zh-CN" altLang="en-US" sz="2000" dirty="0">
                <a:solidFill>
                  <a:srgbClr val="FF0000"/>
                </a:solidFill>
                <a:latin typeface="Calibri"/>
              </a:rPr>
              <a:t>（</a:t>
            </a:r>
            <a:r>
              <a:rPr lang="en-US" altLang="zh-CN" sz="2000" dirty="0">
                <a:solidFill>
                  <a:srgbClr val="FF0000"/>
                </a:solidFill>
                <a:latin typeface="Calibri"/>
              </a:rPr>
              <a:t>Java Database Connectivity</a:t>
            </a:r>
            <a:r>
              <a:rPr lang="zh-CN" altLang="en-US" sz="2000" dirty="0">
                <a:solidFill>
                  <a:srgbClr val="FF0000"/>
                </a:solidFill>
                <a:latin typeface="Calibri"/>
              </a:rPr>
              <a:t>）</a:t>
            </a:r>
            <a:r>
              <a:rPr lang="zh-CN" altLang="zh-CN" sz="2000" dirty="0">
                <a:solidFill>
                  <a:srgbClr val="000000"/>
                </a:solidFill>
                <a:latin typeface="Calibri"/>
              </a:rPr>
              <a:t>模块是</a:t>
            </a:r>
            <a:r>
              <a:rPr lang="en-US" altLang="zh-CN" sz="2000" dirty="0">
                <a:solidFill>
                  <a:srgbClr val="000000"/>
                </a:solidFill>
                <a:latin typeface="Calibri"/>
              </a:rPr>
              <a:t>Spring</a:t>
            </a:r>
            <a:r>
              <a:rPr lang="zh-CN" altLang="zh-CN" sz="2000" dirty="0">
                <a:solidFill>
                  <a:srgbClr val="000000"/>
                </a:solidFill>
                <a:latin typeface="Calibri"/>
              </a:rPr>
              <a:t>提供的</a:t>
            </a:r>
            <a:r>
              <a:rPr lang="en-US" altLang="zh-CN" sz="2000" u="sng" dirty="0">
                <a:solidFill>
                  <a:schemeClr val="bg1"/>
                </a:solidFill>
                <a:latin typeface="Calibri"/>
              </a:rPr>
              <a:t>JDBC</a:t>
            </a:r>
            <a:r>
              <a:rPr lang="zh-CN" altLang="zh-CN" sz="2000" dirty="0">
                <a:solidFill>
                  <a:srgbClr val="000000"/>
                </a:solidFill>
                <a:latin typeface="Calibri"/>
              </a:rPr>
              <a:t>抽象框架的</a:t>
            </a:r>
            <a:r>
              <a:rPr lang="zh-CN" altLang="zh-CN" sz="2000" u="sng" dirty="0">
                <a:solidFill>
                  <a:schemeClr val="bg1"/>
                </a:solidFill>
                <a:latin typeface="Calibri"/>
              </a:rPr>
              <a:t>主要实现模块</a:t>
            </a:r>
            <a:r>
              <a:rPr lang="zh-CN" altLang="zh-CN" sz="2000" dirty="0">
                <a:solidFill>
                  <a:srgbClr val="000000"/>
                </a:solidFill>
                <a:latin typeface="Calibri"/>
              </a:rPr>
              <a:t>，用于简化</a:t>
            </a:r>
            <a:r>
              <a:rPr lang="en-US" altLang="zh-CN" sz="2000" dirty="0">
                <a:solidFill>
                  <a:srgbClr val="000000"/>
                </a:solidFill>
                <a:latin typeface="Calibri"/>
              </a:rPr>
              <a:t>Spring JDBC</a:t>
            </a:r>
            <a:r>
              <a:rPr lang="zh-CN" altLang="zh-CN" sz="2000" dirty="0">
                <a:solidFill>
                  <a:srgbClr val="000000"/>
                </a:solidFill>
                <a:latin typeface="Calibri"/>
              </a:rPr>
              <a:t>。主要提供</a:t>
            </a:r>
            <a:r>
              <a:rPr lang="en-US" altLang="zh-CN" sz="2000" u="sng" dirty="0">
                <a:solidFill>
                  <a:schemeClr val="bg1"/>
                </a:solidFill>
                <a:latin typeface="Calibri"/>
              </a:rPr>
              <a:t>JDBC</a:t>
            </a:r>
            <a:r>
              <a:rPr lang="zh-CN" altLang="zh-CN" sz="2000" u="sng" dirty="0">
                <a:solidFill>
                  <a:schemeClr val="bg1"/>
                </a:solidFill>
                <a:latin typeface="Calibri"/>
              </a:rPr>
              <a:t>模板方式、关系数据库对象化方式、</a:t>
            </a:r>
            <a:r>
              <a:rPr lang="en-US" altLang="zh-CN" sz="2000" u="sng" dirty="0" err="1">
                <a:solidFill>
                  <a:schemeClr val="bg1"/>
                </a:solidFill>
                <a:latin typeface="Calibri"/>
              </a:rPr>
              <a:t>SimpleJdbc</a:t>
            </a:r>
            <a:r>
              <a:rPr lang="zh-CN" altLang="zh-CN" sz="2000" u="sng" dirty="0">
                <a:solidFill>
                  <a:schemeClr val="bg1"/>
                </a:solidFill>
                <a:latin typeface="Calibri"/>
              </a:rPr>
              <a:t>方式、事务管理</a:t>
            </a:r>
            <a:r>
              <a:rPr lang="zh-CN" altLang="zh-CN" sz="2000" dirty="0">
                <a:solidFill>
                  <a:srgbClr val="000000"/>
                </a:solidFill>
                <a:latin typeface="Calibri"/>
              </a:rPr>
              <a:t>来简化</a:t>
            </a:r>
            <a:r>
              <a:rPr lang="en-US" altLang="zh-CN" sz="2000" dirty="0">
                <a:solidFill>
                  <a:srgbClr val="000000"/>
                </a:solidFill>
                <a:latin typeface="Calibri"/>
              </a:rPr>
              <a:t>JDBC</a:t>
            </a:r>
            <a:r>
              <a:rPr lang="zh-CN" altLang="zh-CN" sz="2000" dirty="0">
                <a:solidFill>
                  <a:srgbClr val="000000"/>
                </a:solidFill>
                <a:latin typeface="Calibri"/>
              </a:rPr>
              <a:t>编程。</a:t>
            </a:r>
            <a:endParaRPr lang="en-US" altLang="zh-CN" sz="2000" dirty="0">
              <a:solidFill>
                <a:srgbClr val="000000"/>
              </a:solidFill>
              <a:latin typeface="Calibri"/>
            </a:endParaRPr>
          </a:p>
        </p:txBody>
      </p:sp>
    </p:spTree>
    <p:extLst>
      <p:ext uri="{BB962C8B-B14F-4D97-AF65-F5344CB8AC3E}">
        <p14:creationId xmlns:p14="http://schemas.microsoft.com/office/powerpoint/2010/main" val="18253017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4. Data Access/Integration</a:t>
            </a:r>
            <a:endParaRPr lang="zh-CN" altLang="en-US"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87</a:t>
            </a:fld>
            <a:endParaRPr lang="en-GB" altLang="zh-CN"/>
          </a:p>
        </p:txBody>
      </p:sp>
      <p:sp>
        <p:nvSpPr>
          <p:cNvPr id="9" name="文本框 8">
            <a:extLst>
              <a:ext uri="{FF2B5EF4-FFF2-40B4-BE49-F238E27FC236}">
                <a16:creationId xmlns:a16="http://schemas.microsoft.com/office/drawing/2014/main" id="{42D702D6-9799-4286-B0B4-ACC5DB505634}"/>
              </a:ext>
            </a:extLst>
          </p:cNvPr>
          <p:cNvSpPr txBox="1"/>
          <p:nvPr/>
        </p:nvSpPr>
        <p:spPr>
          <a:xfrm>
            <a:off x="921479" y="4074264"/>
            <a:ext cx="8064896" cy="1909369"/>
          </a:xfrm>
          <a:prstGeom prst="rect">
            <a:avLst/>
          </a:prstGeom>
          <a:noFill/>
        </p:spPr>
        <p:txBody>
          <a:bodyPr wrap="square" rtlCol="0">
            <a:spAutoFit/>
          </a:bodyPr>
          <a:lstStyle/>
          <a:p>
            <a:pPr marL="342900" indent="-342900">
              <a:lnSpc>
                <a:spcPct val="120000"/>
              </a:lnSpc>
              <a:buClr>
                <a:schemeClr val="accent6"/>
              </a:buClr>
              <a:buFont typeface="Arial" panose="020B0604020202020204" pitchFamily="34" charset="0"/>
              <a:buChar char="•"/>
            </a:pPr>
            <a:r>
              <a:rPr lang="en-US" altLang="zh-CN" sz="2000" dirty="0">
                <a:solidFill>
                  <a:srgbClr val="FF0000"/>
                </a:solidFill>
                <a:latin typeface="Calibri"/>
              </a:rPr>
              <a:t>Spring-JMS</a:t>
            </a:r>
            <a:r>
              <a:rPr lang="zh-CN" altLang="zh-CN" sz="2000" dirty="0">
                <a:solidFill>
                  <a:srgbClr val="000000"/>
                </a:solidFill>
                <a:latin typeface="+mj-lt"/>
              </a:rPr>
              <a:t>模块提供对</a:t>
            </a:r>
            <a:r>
              <a:rPr lang="en-US" altLang="zh-CN" sz="2000" dirty="0">
                <a:solidFill>
                  <a:srgbClr val="000000"/>
                </a:solidFill>
                <a:latin typeface="+mj-lt"/>
              </a:rPr>
              <a:t>JMS</a:t>
            </a:r>
            <a:r>
              <a:rPr lang="zh-CN" altLang="zh-CN" sz="2000" dirty="0">
                <a:solidFill>
                  <a:srgbClr val="000000"/>
                </a:solidFill>
                <a:latin typeface="+mj-lt"/>
              </a:rPr>
              <a:t>的支持，能够</a:t>
            </a:r>
            <a:r>
              <a:rPr lang="zh-CN" altLang="zh-CN" sz="2000" u="sng" dirty="0">
                <a:solidFill>
                  <a:schemeClr val="bg1"/>
                </a:solidFill>
                <a:latin typeface="+mj-lt"/>
              </a:rPr>
              <a:t>发送和接受信息</a:t>
            </a:r>
            <a:r>
              <a:rPr lang="zh-CN" altLang="en-US" sz="2000" dirty="0">
                <a:solidFill>
                  <a:srgbClr val="000000"/>
                </a:solidFill>
                <a:latin typeface="+mj-lt"/>
              </a:rPr>
              <a:t>。</a:t>
            </a:r>
            <a:endParaRPr lang="en-US" altLang="zh-CN" sz="2000" dirty="0">
              <a:solidFill>
                <a:srgbClr val="000000"/>
              </a:solidFill>
              <a:latin typeface="+mj-lt"/>
            </a:endParaRPr>
          </a:p>
          <a:p>
            <a:pPr marL="342900" indent="-342900">
              <a:lnSpc>
                <a:spcPct val="120000"/>
              </a:lnSpc>
              <a:buClr>
                <a:schemeClr val="accent6"/>
              </a:buClr>
              <a:buFont typeface="Arial" panose="020B0604020202020204" pitchFamily="34" charset="0"/>
              <a:buChar char="•"/>
            </a:pPr>
            <a:endParaRPr lang="en-US" altLang="zh-CN" sz="2000" dirty="0">
              <a:solidFill>
                <a:srgbClr val="000000"/>
              </a:solidFill>
              <a:latin typeface="+mj-lt"/>
            </a:endParaRPr>
          </a:p>
          <a:p>
            <a:pPr marL="342900" indent="-342900">
              <a:lnSpc>
                <a:spcPct val="120000"/>
              </a:lnSpc>
              <a:buClr>
                <a:schemeClr val="accent6"/>
              </a:buClr>
              <a:buFont typeface="Arial" panose="020B0604020202020204" pitchFamily="34" charset="0"/>
              <a:buChar char="•"/>
            </a:pPr>
            <a:r>
              <a:rPr lang="en-US" altLang="zh-CN" sz="2000" dirty="0">
                <a:solidFill>
                  <a:srgbClr val="FF0000"/>
                </a:solidFill>
                <a:latin typeface="Calibri"/>
              </a:rPr>
              <a:t>Spring-Transactions</a:t>
            </a:r>
            <a:r>
              <a:rPr lang="zh-CN" altLang="zh-CN" sz="2000" dirty="0">
                <a:solidFill>
                  <a:srgbClr val="000000"/>
                </a:solidFill>
                <a:latin typeface="+mj-lt"/>
              </a:rPr>
              <a:t>模块是</a:t>
            </a:r>
            <a:r>
              <a:rPr lang="en-US" altLang="zh-CN" sz="2000" u="sng" dirty="0">
                <a:solidFill>
                  <a:schemeClr val="bg1"/>
                </a:solidFill>
                <a:latin typeface="+mj-lt"/>
              </a:rPr>
              <a:t>Spring JDBC</a:t>
            </a:r>
            <a:r>
              <a:rPr lang="zh-CN" altLang="zh-CN" sz="2000" u="sng" dirty="0">
                <a:solidFill>
                  <a:schemeClr val="bg1"/>
                </a:solidFill>
                <a:latin typeface="+mj-lt"/>
              </a:rPr>
              <a:t>事务控制实现模块</a:t>
            </a:r>
            <a:r>
              <a:rPr lang="zh-CN" altLang="zh-CN" sz="2000" dirty="0">
                <a:solidFill>
                  <a:srgbClr val="000000"/>
                </a:solidFill>
                <a:latin typeface="+mj-lt"/>
              </a:rPr>
              <a:t>。该模块支持编程和声明式事务管理，用于实现特殊接口和所有</a:t>
            </a:r>
            <a:r>
              <a:rPr lang="en-US" altLang="zh-CN" sz="2000" dirty="0">
                <a:solidFill>
                  <a:srgbClr val="000000"/>
                </a:solidFill>
                <a:latin typeface="+mj-lt"/>
              </a:rPr>
              <a:t>POJO</a:t>
            </a:r>
            <a:r>
              <a:rPr lang="zh-CN" altLang="zh-CN" sz="2000" dirty="0">
                <a:solidFill>
                  <a:srgbClr val="000000"/>
                </a:solidFill>
                <a:latin typeface="+mj-lt"/>
              </a:rPr>
              <a:t>（普通</a:t>
            </a:r>
            <a:r>
              <a:rPr lang="en-US" altLang="zh-CN" sz="2000" dirty="0">
                <a:solidFill>
                  <a:srgbClr val="000000"/>
                </a:solidFill>
                <a:latin typeface="+mj-lt"/>
              </a:rPr>
              <a:t>Java</a:t>
            </a:r>
            <a:r>
              <a:rPr lang="zh-CN" altLang="zh-CN" sz="2000" dirty="0">
                <a:solidFill>
                  <a:srgbClr val="000000"/>
                </a:solidFill>
                <a:latin typeface="+mj-lt"/>
              </a:rPr>
              <a:t>对象）的类。</a:t>
            </a:r>
          </a:p>
        </p:txBody>
      </p:sp>
      <p:pic>
        <p:nvPicPr>
          <p:cNvPr id="3" name="图片 2">
            <a:extLst>
              <a:ext uri="{FF2B5EF4-FFF2-40B4-BE49-F238E27FC236}">
                <a16:creationId xmlns:a16="http://schemas.microsoft.com/office/drawing/2014/main" id="{C37D3770-1C10-4492-A51E-CD1B75F16BAD}"/>
              </a:ext>
            </a:extLst>
          </p:cNvPr>
          <p:cNvPicPr>
            <a:picLocks noChangeAspect="1"/>
          </p:cNvPicPr>
          <p:nvPr/>
        </p:nvPicPr>
        <p:blipFill>
          <a:blip r:embed="rId2"/>
          <a:stretch>
            <a:fillRect/>
          </a:stretch>
        </p:blipFill>
        <p:spPr>
          <a:xfrm>
            <a:off x="4953927" y="1145513"/>
            <a:ext cx="4000706" cy="2743341"/>
          </a:xfrm>
          <a:prstGeom prst="rect">
            <a:avLst/>
          </a:prstGeom>
        </p:spPr>
      </p:pic>
      <p:sp>
        <p:nvSpPr>
          <p:cNvPr id="5" name="矩形 4">
            <a:extLst>
              <a:ext uri="{FF2B5EF4-FFF2-40B4-BE49-F238E27FC236}">
                <a16:creationId xmlns:a16="http://schemas.microsoft.com/office/drawing/2014/main" id="{195EC26F-9EC0-4AD1-AA42-69A4194DC006}"/>
              </a:ext>
            </a:extLst>
          </p:cNvPr>
          <p:cNvSpPr/>
          <p:nvPr/>
        </p:nvSpPr>
        <p:spPr>
          <a:xfrm>
            <a:off x="899592" y="1637245"/>
            <a:ext cx="4054335" cy="1909369"/>
          </a:xfrm>
          <a:prstGeom prst="rect">
            <a:avLst/>
          </a:prstGeom>
        </p:spPr>
        <p:txBody>
          <a:bodyPr wrap="square">
            <a:spAutoFit/>
          </a:bodyPr>
          <a:lstStyle/>
          <a:p>
            <a:pPr marL="342900" lvl="0" indent="-342900">
              <a:lnSpc>
                <a:spcPct val="120000"/>
              </a:lnSpc>
              <a:buClr>
                <a:srgbClr val="E700E7"/>
              </a:buClr>
              <a:buFont typeface="Arial" panose="020B0604020202020204" pitchFamily="34" charset="0"/>
              <a:buChar char="•"/>
            </a:pPr>
            <a:r>
              <a:rPr lang="en-US" altLang="zh-CN" sz="2000" dirty="0">
                <a:solidFill>
                  <a:srgbClr val="FF0000"/>
                </a:solidFill>
                <a:latin typeface="Calibri"/>
              </a:rPr>
              <a:t>Spring-OXM</a:t>
            </a:r>
            <a:r>
              <a:rPr lang="zh-CN" altLang="zh-CN" sz="2000" dirty="0">
                <a:solidFill>
                  <a:srgbClr val="000000"/>
                </a:solidFill>
                <a:latin typeface="Calibri"/>
              </a:rPr>
              <a:t>模块主要提供一个抽象层以支撑</a:t>
            </a:r>
            <a:r>
              <a:rPr lang="en-US" altLang="zh-CN" sz="2000" dirty="0">
                <a:solidFill>
                  <a:srgbClr val="000000"/>
                </a:solidFill>
                <a:latin typeface="Calibri"/>
              </a:rPr>
              <a:t>OXM</a:t>
            </a:r>
            <a:r>
              <a:rPr lang="zh-CN" altLang="en-US" sz="2000" dirty="0">
                <a:solidFill>
                  <a:srgbClr val="000000"/>
                </a:solidFill>
                <a:latin typeface="Calibri"/>
              </a:rPr>
              <a:t>。</a:t>
            </a:r>
            <a:r>
              <a:rPr lang="en-US" altLang="zh-CN" sz="2000" dirty="0">
                <a:solidFill>
                  <a:srgbClr val="000000"/>
                </a:solidFill>
                <a:latin typeface="Calibri"/>
              </a:rPr>
              <a:t>OXM </a:t>
            </a:r>
            <a:r>
              <a:rPr lang="zh-CN" altLang="zh-CN" sz="2000" dirty="0">
                <a:solidFill>
                  <a:srgbClr val="000000"/>
                </a:solidFill>
                <a:latin typeface="Calibri"/>
              </a:rPr>
              <a:t>是</a:t>
            </a:r>
            <a:r>
              <a:rPr lang="en-US" altLang="zh-CN" sz="2000" dirty="0">
                <a:solidFill>
                  <a:srgbClr val="000000"/>
                </a:solidFill>
                <a:latin typeface="Calibri"/>
              </a:rPr>
              <a:t>Object-to-XML-Mapping</a:t>
            </a:r>
            <a:r>
              <a:rPr lang="zh-CN" altLang="zh-CN" sz="2000" dirty="0">
                <a:solidFill>
                  <a:srgbClr val="000000"/>
                </a:solidFill>
                <a:latin typeface="Calibri"/>
              </a:rPr>
              <a:t>的缩写，</a:t>
            </a:r>
            <a:r>
              <a:rPr lang="zh-CN" altLang="zh-CN" sz="2000" u="sng" dirty="0">
                <a:solidFill>
                  <a:schemeClr val="bg1"/>
                </a:solidFill>
                <a:latin typeface="Calibri"/>
              </a:rPr>
              <a:t>将</a:t>
            </a:r>
            <a:r>
              <a:rPr lang="en-US" altLang="zh-CN" sz="2000" u="sng" dirty="0">
                <a:solidFill>
                  <a:schemeClr val="bg1"/>
                </a:solidFill>
                <a:latin typeface="Calibri"/>
              </a:rPr>
              <a:t>java</a:t>
            </a:r>
            <a:r>
              <a:rPr lang="zh-CN" altLang="zh-CN" sz="2000" u="sng" dirty="0">
                <a:solidFill>
                  <a:schemeClr val="bg1"/>
                </a:solidFill>
                <a:latin typeface="Calibri"/>
              </a:rPr>
              <a:t>对象映射成</a:t>
            </a:r>
            <a:r>
              <a:rPr lang="en-US" altLang="zh-CN" sz="2000" u="sng" dirty="0">
                <a:solidFill>
                  <a:schemeClr val="bg1"/>
                </a:solidFill>
                <a:latin typeface="Calibri"/>
              </a:rPr>
              <a:t> XML</a:t>
            </a:r>
            <a:r>
              <a:rPr lang="zh-CN" altLang="zh-CN" sz="2000" u="sng" dirty="0">
                <a:solidFill>
                  <a:schemeClr val="bg1"/>
                </a:solidFill>
                <a:latin typeface="Calibri"/>
              </a:rPr>
              <a:t>数据，或者将</a:t>
            </a:r>
            <a:r>
              <a:rPr lang="en-US" altLang="zh-CN" sz="2000" u="sng" dirty="0">
                <a:solidFill>
                  <a:schemeClr val="bg1"/>
                </a:solidFill>
                <a:latin typeface="Calibri"/>
              </a:rPr>
              <a:t>XML</a:t>
            </a:r>
            <a:r>
              <a:rPr lang="zh-CN" altLang="zh-CN" sz="2000" u="sng" dirty="0">
                <a:solidFill>
                  <a:schemeClr val="bg1"/>
                </a:solidFill>
                <a:latin typeface="Calibri"/>
              </a:rPr>
              <a:t>数据映射成</a:t>
            </a:r>
            <a:r>
              <a:rPr lang="en-US" altLang="zh-CN" sz="2000" u="sng" dirty="0">
                <a:solidFill>
                  <a:schemeClr val="bg1"/>
                </a:solidFill>
                <a:latin typeface="Calibri"/>
              </a:rPr>
              <a:t> java</a:t>
            </a:r>
            <a:r>
              <a:rPr lang="zh-CN" altLang="zh-CN" sz="2000" u="sng" dirty="0">
                <a:solidFill>
                  <a:schemeClr val="bg1"/>
                </a:solidFill>
                <a:latin typeface="Calibri"/>
              </a:rPr>
              <a:t>对象</a:t>
            </a:r>
            <a:r>
              <a:rPr lang="zh-CN" altLang="zh-CN" sz="2000" dirty="0">
                <a:solidFill>
                  <a:srgbClr val="000000"/>
                </a:solidFill>
                <a:latin typeface="Calibri"/>
              </a:rPr>
              <a:t>。</a:t>
            </a:r>
            <a:endParaRPr lang="en-US" altLang="zh-CN" sz="2000" dirty="0">
              <a:solidFill>
                <a:srgbClr val="000000"/>
              </a:solidFill>
              <a:latin typeface="Calibri"/>
            </a:endParaRPr>
          </a:p>
        </p:txBody>
      </p:sp>
    </p:spTree>
    <p:extLst>
      <p:ext uri="{BB962C8B-B14F-4D97-AF65-F5344CB8AC3E}">
        <p14:creationId xmlns:p14="http://schemas.microsoft.com/office/powerpoint/2010/main" val="37079810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5. Web</a:t>
            </a:r>
            <a:r>
              <a:rPr lang="zh-CN" altLang="zh-CN" kern="100" dirty="0">
                <a:latin typeface="Calibri" panose="020F0502020204030204" pitchFamily="34" charset="0"/>
                <a:ea typeface="宋体" panose="02010600030101010101" pitchFamily="2" charset="-122"/>
                <a:cs typeface="Times New Roman" panose="02020603050405020304" pitchFamily="18" charset="0"/>
              </a:rPr>
              <a:t>模块</a:t>
            </a:r>
            <a:endParaRPr lang="zh-CN" altLang="en-US"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88</a:t>
            </a:fld>
            <a:endParaRPr lang="en-GB" altLang="zh-CN" dirty="0"/>
          </a:p>
        </p:txBody>
      </p:sp>
      <p:sp>
        <p:nvSpPr>
          <p:cNvPr id="5" name="矩形 4">
            <a:extLst>
              <a:ext uri="{FF2B5EF4-FFF2-40B4-BE49-F238E27FC236}">
                <a16:creationId xmlns:a16="http://schemas.microsoft.com/office/drawing/2014/main" id="{195EC26F-9EC0-4AD1-AA42-69A4194DC006}"/>
              </a:ext>
            </a:extLst>
          </p:cNvPr>
          <p:cNvSpPr/>
          <p:nvPr/>
        </p:nvSpPr>
        <p:spPr>
          <a:xfrm>
            <a:off x="323528" y="1268760"/>
            <a:ext cx="4680520" cy="2352567"/>
          </a:xfrm>
          <a:prstGeom prst="rect">
            <a:avLst/>
          </a:prstGeom>
        </p:spPr>
        <p:txBody>
          <a:bodyPr wrap="square">
            <a:spAutoFit/>
          </a:bodyPr>
          <a:lstStyle/>
          <a:p>
            <a:pPr marL="457200" lvl="0" indent="-457200">
              <a:lnSpc>
                <a:spcPct val="120000"/>
              </a:lnSpc>
              <a:buClr>
                <a:srgbClr val="E700E7"/>
              </a:buClr>
              <a:buFont typeface="Wingdings" panose="05000000000000000000" pitchFamily="2" charset="2"/>
              <a:buChar char="Ø"/>
            </a:pPr>
            <a:r>
              <a:rPr lang="en-US" altLang="zh-CN" dirty="0">
                <a:solidFill>
                  <a:srgbClr val="000000"/>
                </a:solidFill>
                <a:latin typeface="Calibri"/>
              </a:rPr>
              <a:t>Web</a:t>
            </a:r>
            <a:r>
              <a:rPr lang="zh-CN" altLang="en-US" dirty="0">
                <a:solidFill>
                  <a:srgbClr val="000000"/>
                </a:solidFill>
                <a:latin typeface="Calibri"/>
              </a:rPr>
              <a:t>模块由</a:t>
            </a:r>
            <a:r>
              <a:rPr lang="zh-CN" altLang="en-US" dirty="0">
                <a:solidFill>
                  <a:srgbClr val="FF0000"/>
                </a:solidFill>
                <a:latin typeface="Calibri"/>
              </a:rPr>
              <a:t>四个</a:t>
            </a:r>
            <a:r>
              <a:rPr lang="zh-CN" altLang="en-US" dirty="0">
                <a:solidFill>
                  <a:srgbClr val="000000"/>
                </a:solidFill>
                <a:latin typeface="Calibri"/>
              </a:rPr>
              <a:t>模块组成。</a:t>
            </a:r>
            <a:endParaRPr lang="en-US" altLang="zh-CN" dirty="0">
              <a:solidFill>
                <a:srgbClr val="000000"/>
              </a:solidFill>
              <a:latin typeface="Calibri"/>
            </a:endParaRPr>
          </a:p>
          <a:p>
            <a:pPr marL="800100" lvl="1" indent="-342900">
              <a:lnSpc>
                <a:spcPct val="120000"/>
              </a:lnSpc>
              <a:buClr>
                <a:srgbClr val="E700E7"/>
              </a:buClr>
              <a:buFont typeface="Arial" panose="020B0604020202020204" pitchFamily="34" charset="0"/>
              <a:buChar char="•"/>
            </a:pPr>
            <a:r>
              <a:rPr lang="en-US" altLang="zh-CN" sz="2000" dirty="0">
                <a:solidFill>
                  <a:srgbClr val="FF0000"/>
                </a:solidFill>
                <a:latin typeface="Calibri"/>
              </a:rPr>
              <a:t>Spring-Web</a:t>
            </a:r>
            <a:r>
              <a:rPr lang="zh-CN" altLang="en-US" sz="2000" dirty="0">
                <a:solidFill>
                  <a:srgbClr val="FF0000"/>
                </a:solidFill>
                <a:latin typeface="Calibri"/>
              </a:rPr>
              <a:t>模块</a:t>
            </a:r>
            <a:r>
              <a:rPr lang="zh-CN" altLang="en-US" sz="2000" dirty="0">
                <a:solidFill>
                  <a:srgbClr val="000000"/>
                </a:solidFill>
                <a:latin typeface="Calibri"/>
              </a:rPr>
              <a:t>为</a:t>
            </a:r>
            <a:r>
              <a:rPr lang="en-US" altLang="zh-CN" sz="2000" dirty="0">
                <a:solidFill>
                  <a:srgbClr val="000000"/>
                </a:solidFill>
                <a:latin typeface="Calibri"/>
              </a:rPr>
              <a:t>Spring</a:t>
            </a:r>
            <a:r>
              <a:rPr lang="zh-CN" altLang="en-US" sz="2000" dirty="0">
                <a:solidFill>
                  <a:srgbClr val="000000"/>
                </a:solidFill>
                <a:latin typeface="Calibri"/>
              </a:rPr>
              <a:t>提供了</a:t>
            </a:r>
            <a:r>
              <a:rPr lang="zh-CN" altLang="en-US" sz="2000" u="sng" dirty="0">
                <a:solidFill>
                  <a:schemeClr val="bg1"/>
                </a:solidFill>
                <a:latin typeface="Calibri"/>
              </a:rPr>
              <a:t>最基础</a:t>
            </a:r>
            <a:r>
              <a:rPr lang="en-US" altLang="zh-CN" sz="2000" u="sng" dirty="0">
                <a:solidFill>
                  <a:schemeClr val="bg1"/>
                </a:solidFill>
                <a:latin typeface="Calibri"/>
              </a:rPr>
              <a:t>Web</a:t>
            </a:r>
            <a:r>
              <a:rPr lang="zh-CN" altLang="en-US" sz="2000" u="sng" dirty="0">
                <a:solidFill>
                  <a:schemeClr val="bg1"/>
                </a:solidFill>
                <a:latin typeface="Calibri"/>
              </a:rPr>
              <a:t>支持</a:t>
            </a:r>
            <a:r>
              <a:rPr lang="zh-CN" altLang="en-US" sz="2000" dirty="0">
                <a:solidFill>
                  <a:srgbClr val="000000"/>
                </a:solidFill>
                <a:latin typeface="Calibri"/>
              </a:rPr>
              <a:t>，它主要建立于核心容器之上，通过 </a:t>
            </a:r>
            <a:r>
              <a:rPr lang="en-US" altLang="zh-CN" sz="2000" dirty="0">
                <a:solidFill>
                  <a:srgbClr val="000000"/>
                </a:solidFill>
                <a:latin typeface="Calibri"/>
              </a:rPr>
              <a:t>Servlet</a:t>
            </a:r>
            <a:r>
              <a:rPr lang="zh-CN" altLang="en-US" sz="2000" dirty="0">
                <a:solidFill>
                  <a:srgbClr val="000000"/>
                </a:solidFill>
                <a:latin typeface="Calibri"/>
              </a:rPr>
              <a:t>或者</a:t>
            </a:r>
            <a:r>
              <a:rPr lang="en-US" altLang="zh-CN" sz="2000" dirty="0">
                <a:solidFill>
                  <a:srgbClr val="000000"/>
                </a:solidFill>
                <a:latin typeface="Calibri"/>
              </a:rPr>
              <a:t>Listeners</a:t>
            </a:r>
            <a:r>
              <a:rPr lang="zh-CN" altLang="en-US" sz="2000" dirty="0">
                <a:solidFill>
                  <a:srgbClr val="000000"/>
                </a:solidFill>
                <a:latin typeface="Calibri"/>
              </a:rPr>
              <a:t>来初始化</a:t>
            </a:r>
            <a:r>
              <a:rPr lang="en-US" altLang="zh-CN" sz="2000" dirty="0" err="1">
                <a:solidFill>
                  <a:srgbClr val="000000"/>
                </a:solidFill>
                <a:latin typeface="Calibri"/>
              </a:rPr>
              <a:t>IoC</a:t>
            </a:r>
            <a:r>
              <a:rPr lang="zh-CN" altLang="en-US" sz="2000" dirty="0">
                <a:solidFill>
                  <a:srgbClr val="000000"/>
                </a:solidFill>
                <a:latin typeface="Calibri"/>
              </a:rPr>
              <a:t>容器以及</a:t>
            </a:r>
            <a:r>
              <a:rPr lang="en-US" altLang="zh-CN" sz="2000" dirty="0">
                <a:solidFill>
                  <a:srgbClr val="000000"/>
                </a:solidFill>
                <a:latin typeface="Calibri"/>
              </a:rPr>
              <a:t>Web</a:t>
            </a:r>
            <a:r>
              <a:rPr lang="zh-CN" altLang="en-US" sz="2000" dirty="0">
                <a:solidFill>
                  <a:srgbClr val="000000"/>
                </a:solidFill>
                <a:latin typeface="Calibri"/>
              </a:rPr>
              <a:t>应用上下文。</a:t>
            </a:r>
            <a:endParaRPr lang="en-US" altLang="zh-CN" sz="2000" dirty="0">
              <a:solidFill>
                <a:srgbClr val="000000"/>
              </a:solidFill>
              <a:latin typeface="Calibri"/>
            </a:endParaRPr>
          </a:p>
        </p:txBody>
      </p:sp>
      <p:pic>
        <p:nvPicPr>
          <p:cNvPr id="6" name="图片 5">
            <a:extLst>
              <a:ext uri="{FF2B5EF4-FFF2-40B4-BE49-F238E27FC236}">
                <a16:creationId xmlns:a16="http://schemas.microsoft.com/office/drawing/2014/main" id="{3C17C041-318E-4A1B-ACD0-AB88D88272A7}"/>
              </a:ext>
            </a:extLst>
          </p:cNvPr>
          <p:cNvPicPr>
            <a:picLocks noChangeAspect="1"/>
          </p:cNvPicPr>
          <p:nvPr/>
        </p:nvPicPr>
        <p:blipFill>
          <a:blip r:embed="rId2"/>
          <a:stretch>
            <a:fillRect/>
          </a:stretch>
        </p:blipFill>
        <p:spPr>
          <a:xfrm>
            <a:off x="5292080" y="1119262"/>
            <a:ext cx="3744416" cy="2584428"/>
          </a:xfrm>
          <a:prstGeom prst="rect">
            <a:avLst/>
          </a:prstGeom>
        </p:spPr>
      </p:pic>
      <p:sp>
        <p:nvSpPr>
          <p:cNvPr id="7" name="矩形 6">
            <a:extLst>
              <a:ext uri="{FF2B5EF4-FFF2-40B4-BE49-F238E27FC236}">
                <a16:creationId xmlns:a16="http://schemas.microsoft.com/office/drawing/2014/main" id="{90A22C11-E8F1-47C7-A31B-53D5E54A5972}"/>
              </a:ext>
            </a:extLst>
          </p:cNvPr>
          <p:cNvSpPr/>
          <p:nvPr/>
        </p:nvSpPr>
        <p:spPr>
          <a:xfrm>
            <a:off x="822949" y="3798594"/>
            <a:ext cx="8079432" cy="2278701"/>
          </a:xfrm>
          <a:prstGeom prst="rect">
            <a:avLst/>
          </a:prstGeom>
        </p:spPr>
        <p:txBody>
          <a:bodyPr wrap="square">
            <a:spAutoFit/>
          </a:bodyPr>
          <a:lstStyle/>
          <a:p>
            <a:pPr marL="342900" lvl="0" indent="-342900">
              <a:lnSpc>
                <a:spcPct val="120000"/>
              </a:lnSpc>
              <a:buClr>
                <a:srgbClr val="E700E7"/>
              </a:buClr>
              <a:buFont typeface="Arial" panose="020B0604020202020204" pitchFamily="34" charset="0"/>
              <a:buChar char="•"/>
            </a:pPr>
            <a:r>
              <a:rPr lang="en-US" altLang="zh-CN" sz="2000" dirty="0">
                <a:solidFill>
                  <a:srgbClr val="FF0000"/>
                </a:solidFill>
                <a:latin typeface="Calibri"/>
              </a:rPr>
              <a:t>Spring-</a:t>
            </a:r>
            <a:r>
              <a:rPr lang="en-US" altLang="zh-CN" sz="2000" dirty="0" err="1">
                <a:solidFill>
                  <a:srgbClr val="FF0000"/>
                </a:solidFill>
                <a:latin typeface="Calibri"/>
              </a:rPr>
              <a:t>WebMVC</a:t>
            </a:r>
            <a:r>
              <a:rPr lang="zh-CN" altLang="en-US" sz="2000" dirty="0">
                <a:solidFill>
                  <a:srgbClr val="FF0000"/>
                </a:solidFill>
                <a:latin typeface="Calibri"/>
              </a:rPr>
              <a:t>模块</a:t>
            </a:r>
            <a:r>
              <a:rPr lang="zh-CN" altLang="en-US" sz="2000" dirty="0">
                <a:solidFill>
                  <a:srgbClr val="000000"/>
                </a:solidFill>
                <a:latin typeface="Calibri"/>
              </a:rPr>
              <a:t>是一个</a:t>
            </a:r>
            <a:r>
              <a:rPr lang="en-US" altLang="zh-CN" sz="2000" dirty="0">
                <a:solidFill>
                  <a:srgbClr val="000000"/>
                </a:solidFill>
                <a:latin typeface="Calibri"/>
              </a:rPr>
              <a:t>Web-Servlet</a:t>
            </a:r>
            <a:r>
              <a:rPr lang="zh-CN" altLang="en-US" sz="2000" dirty="0">
                <a:solidFill>
                  <a:srgbClr val="000000"/>
                </a:solidFill>
                <a:latin typeface="Calibri"/>
              </a:rPr>
              <a:t>模块，实现了</a:t>
            </a:r>
            <a:r>
              <a:rPr lang="en-US" altLang="zh-CN" sz="2000" dirty="0">
                <a:solidFill>
                  <a:srgbClr val="000000"/>
                </a:solidFill>
                <a:latin typeface="Calibri"/>
              </a:rPr>
              <a:t>Spring MVC</a:t>
            </a:r>
            <a:r>
              <a:rPr lang="zh-CN" altLang="en-US" sz="2000" dirty="0">
                <a:solidFill>
                  <a:srgbClr val="000000"/>
                </a:solidFill>
                <a:latin typeface="Calibri"/>
              </a:rPr>
              <a:t>（</a:t>
            </a:r>
            <a:r>
              <a:rPr lang="en-US" altLang="zh-CN" sz="2000" dirty="0">
                <a:solidFill>
                  <a:srgbClr val="000000"/>
                </a:solidFill>
                <a:latin typeface="Calibri"/>
              </a:rPr>
              <a:t>Model-View-Controller</a:t>
            </a:r>
            <a:r>
              <a:rPr lang="zh-CN" altLang="en-US" sz="2000" dirty="0">
                <a:solidFill>
                  <a:srgbClr val="000000"/>
                </a:solidFill>
                <a:latin typeface="Calibri"/>
              </a:rPr>
              <a:t>）的</a:t>
            </a:r>
            <a:r>
              <a:rPr lang="en-US" altLang="zh-CN" sz="2000" dirty="0">
                <a:solidFill>
                  <a:srgbClr val="000000"/>
                </a:solidFill>
                <a:latin typeface="Calibri"/>
              </a:rPr>
              <a:t>Web</a:t>
            </a:r>
            <a:r>
              <a:rPr lang="zh-CN" altLang="en-US" sz="2000" dirty="0">
                <a:solidFill>
                  <a:srgbClr val="000000"/>
                </a:solidFill>
                <a:latin typeface="Calibri"/>
              </a:rPr>
              <a:t>应用。</a:t>
            </a:r>
            <a:endParaRPr lang="en-US" altLang="zh-CN" sz="2000" dirty="0">
              <a:solidFill>
                <a:srgbClr val="000000"/>
              </a:solidFill>
              <a:latin typeface="Calibri"/>
            </a:endParaRPr>
          </a:p>
          <a:p>
            <a:pPr marL="342900" lvl="0" indent="-342900">
              <a:lnSpc>
                <a:spcPct val="120000"/>
              </a:lnSpc>
              <a:buClr>
                <a:srgbClr val="E700E7"/>
              </a:buClr>
              <a:buFont typeface="Arial" panose="020B0604020202020204" pitchFamily="34" charset="0"/>
              <a:buChar char="•"/>
            </a:pPr>
            <a:r>
              <a:rPr lang="en-US" altLang="zh-CN" sz="2000" dirty="0">
                <a:solidFill>
                  <a:srgbClr val="FF0000"/>
                </a:solidFill>
                <a:latin typeface="Calibri"/>
              </a:rPr>
              <a:t>Spring-WebSocket</a:t>
            </a:r>
            <a:r>
              <a:rPr lang="zh-CN" altLang="en-US" sz="2000" dirty="0">
                <a:solidFill>
                  <a:srgbClr val="000000"/>
                </a:solidFill>
                <a:latin typeface="Calibri"/>
              </a:rPr>
              <a:t>提供了</a:t>
            </a:r>
            <a:r>
              <a:rPr lang="en-US" altLang="zh-CN" sz="2000" dirty="0" err="1">
                <a:solidFill>
                  <a:srgbClr val="000000"/>
                </a:solidFill>
                <a:latin typeface="Calibri"/>
              </a:rPr>
              <a:t>Websocket</a:t>
            </a:r>
            <a:r>
              <a:rPr lang="zh-CN" altLang="en-US" sz="2000" dirty="0">
                <a:solidFill>
                  <a:srgbClr val="000000"/>
                </a:solidFill>
                <a:latin typeface="Calibri"/>
              </a:rPr>
              <a:t>功能，它提供了通过一个套接字实现全双工</a:t>
            </a:r>
            <a:r>
              <a:rPr lang="zh-CN" altLang="en-US" sz="2000" u="sng" dirty="0">
                <a:solidFill>
                  <a:schemeClr val="bg1"/>
                </a:solidFill>
                <a:latin typeface="Calibri"/>
              </a:rPr>
              <a:t>通信的功能</a:t>
            </a:r>
            <a:r>
              <a:rPr lang="zh-CN" altLang="en-US" sz="2000" dirty="0">
                <a:solidFill>
                  <a:srgbClr val="000000"/>
                </a:solidFill>
                <a:latin typeface="Calibri"/>
              </a:rPr>
              <a:t>。</a:t>
            </a:r>
            <a:endParaRPr lang="en-US" altLang="zh-CN" sz="2000" dirty="0">
              <a:solidFill>
                <a:srgbClr val="000000"/>
              </a:solidFill>
              <a:latin typeface="Calibri"/>
            </a:endParaRPr>
          </a:p>
          <a:p>
            <a:pPr marL="342900" lvl="0" indent="-342900">
              <a:lnSpc>
                <a:spcPct val="120000"/>
              </a:lnSpc>
              <a:buClr>
                <a:srgbClr val="E700E7"/>
              </a:buClr>
              <a:buFont typeface="Arial" panose="020B0604020202020204" pitchFamily="34" charset="0"/>
              <a:buChar char="•"/>
            </a:pPr>
            <a:r>
              <a:rPr lang="en-US" altLang="zh-CN" sz="2000" dirty="0">
                <a:solidFill>
                  <a:srgbClr val="FF0000"/>
                </a:solidFill>
                <a:latin typeface="Calibri"/>
              </a:rPr>
              <a:t>Spring-</a:t>
            </a:r>
            <a:r>
              <a:rPr lang="en-US" altLang="zh-CN" sz="2000" dirty="0" err="1">
                <a:solidFill>
                  <a:srgbClr val="FF0000"/>
                </a:solidFill>
                <a:latin typeface="Calibri"/>
              </a:rPr>
              <a:t>Webflux</a:t>
            </a:r>
            <a:r>
              <a:rPr lang="zh-CN" altLang="en-US" sz="2000" dirty="0">
                <a:solidFill>
                  <a:srgbClr val="000000"/>
                </a:solidFill>
                <a:latin typeface="Calibri"/>
              </a:rPr>
              <a:t>是一个非阻塞函数式</a:t>
            </a:r>
            <a:r>
              <a:rPr lang="en-US" altLang="zh-CN" sz="2000" dirty="0">
                <a:solidFill>
                  <a:srgbClr val="000000"/>
                </a:solidFill>
                <a:latin typeface="Calibri"/>
              </a:rPr>
              <a:t>Reactive Web</a:t>
            </a:r>
            <a:r>
              <a:rPr lang="zh-CN" altLang="en-US" sz="2000" dirty="0">
                <a:solidFill>
                  <a:srgbClr val="000000"/>
                </a:solidFill>
                <a:latin typeface="Calibri"/>
              </a:rPr>
              <a:t>框架，可以用来建立异步的、非阻塞事件驱动的服务，并且它的扩展性非常好。</a:t>
            </a:r>
            <a:endParaRPr lang="en-US" altLang="zh-CN" sz="2000" dirty="0">
              <a:solidFill>
                <a:srgbClr val="000000"/>
              </a:solidFill>
              <a:latin typeface="Calibri"/>
            </a:endParaRPr>
          </a:p>
        </p:txBody>
      </p:sp>
    </p:spTree>
    <p:extLst>
      <p:ext uri="{BB962C8B-B14F-4D97-AF65-F5344CB8AC3E}">
        <p14:creationId xmlns:p14="http://schemas.microsoft.com/office/powerpoint/2010/main" val="198578036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6. Messaging</a:t>
            </a:r>
            <a:r>
              <a:rPr lang="zh-CN" altLang="en-US"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7. Test</a:t>
            </a:r>
            <a:endParaRPr lang="zh-CN" altLang="en-US"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89</a:t>
            </a:fld>
            <a:endParaRPr lang="en-GB" altLang="zh-CN" dirty="0"/>
          </a:p>
        </p:txBody>
      </p:sp>
      <p:sp>
        <p:nvSpPr>
          <p:cNvPr id="5" name="矩形 4">
            <a:extLst>
              <a:ext uri="{FF2B5EF4-FFF2-40B4-BE49-F238E27FC236}">
                <a16:creationId xmlns:a16="http://schemas.microsoft.com/office/drawing/2014/main" id="{195EC26F-9EC0-4AD1-AA42-69A4194DC006}"/>
              </a:ext>
            </a:extLst>
          </p:cNvPr>
          <p:cNvSpPr/>
          <p:nvPr/>
        </p:nvSpPr>
        <p:spPr>
          <a:xfrm>
            <a:off x="683568" y="1204160"/>
            <a:ext cx="7704856" cy="1170705"/>
          </a:xfrm>
          <a:prstGeom prst="rect">
            <a:avLst/>
          </a:prstGeom>
        </p:spPr>
        <p:txBody>
          <a:bodyPr wrap="square">
            <a:spAutoFit/>
          </a:bodyPr>
          <a:lstStyle/>
          <a:p>
            <a:pPr marL="457200" lvl="0" indent="-457200">
              <a:lnSpc>
                <a:spcPct val="120000"/>
              </a:lnSpc>
              <a:buClr>
                <a:srgbClr val="E700E7"/>
              </a:buClr>
              <a:buFont typeface="Wingdings" panose="05000000000000000000" pitchFamily="2" charset="2"/>
              <a:buChar char="Ø"/>
            </a:pPr>
            <a:r>
              <a:rPr lang="en-US" altLang="zh-CN" sz="2000" dirty="0">
                <a:solidFill>
                  <a:srgbClr val="FF0000"/>
                </a:solidFill>
                <a:latin typeface="Calibri"/>
              </a:rPr>
              <a:t>Messaging</a:t>
            </a:r>
            <a:r>
              <a:rPr lang="zh-CN" altLang="en-US" sz="2000" dirty="0">
                <a:solidFill>
                  <a:srgbClr val="000000"/>
                </a:solidFill>
                <a:latin typeface="Calibri"/>
              </a:rPr>
              <a:t>模块仅包括一个模块，它的主要职责是为</a:t>
            </a:r>
            <a:r>
              <a:rPr lang="en-US" altLang="zh-CN" sz="2000" dirty="0">
                <a:solidFill>
                  <a:srgbClr val="000000"/>
                </a:solidFill>
                <a:latin typeface="Calibri"/>
              </a:rPr>
              <a:t>Spring</a:t>
            </a:r>
            <a:r>
              <a:rPr lang="zh-CN" altLang="en-US" sz="2000" dirty="0">
                <a:solidFill>
                  <a:srgbClr val="000000"/>
                </a:solidFill>
                <a:latin typeface="Calibri"/>
              </a:rPr>
              <a:t>框架集成一些</a:t>
            </a:r>
            <a:r>
              <a:rPr lang="zh-CN" altLang="en-US" sz="2000" u="sng" dirty="0">
                <a:solidFill>
                  <a:schemeClr val="bg1"/>
                </a:solidFill>
                <a:latin typeface="Calibri"/>
              </a:rPr>
              <a:t>基础的报文传送</a:t>
            </a:r>
            <a:r>
              <a:rPr lang="zh-CN" altLang="en-US" sz="2000" dirty="0">
                <a:solidFill>
                  <a:srgbClr val="000000"/>
                </a:solidFill>
                <a:latin typeface="Calibri"/>
              </a:rPr>
              <a:t>应用。</a:t>
            </a:r>
          </a:p>
          <a:p>
            <a:pPr marL="457200" lvl="0" indent="-457200">
              <a:lnSpc>
                <a:spcPct val="120000"/>
              </a:lnSpc>
              <a:buClr>
                <a:srgbClr val="E700E7"/>
              </a:buClr>
              <a:buFont typeface="Wingdings" panose="05000000000000000000" pitchFamily="2" charset="2"/>
              <a:buChar char="Ø"/>
            </a:pPr>
            <a:r>
              <a:rPr lang="en-US" altLang="zh-CN" sz="2000" dirty="0">
                <a:solidFill>
                  <a:srgbClr val="FF0000"/>
                </a:solidFill>
                <a:latin typeface="Calibri"/>
              </a:rPr>
              <a:t>Test</a:t>
            </a:r>
            <a:r>
              <a:rPr lang="zh-CN" altLang="en-US" sz="2000" dirty="0">
                <a:solidFill>
                  <a:srgbClr val="000000"/>
                </a:solidFill>
                <a:latin typeface="Calibri"/>
              </a:rPr>
              <a:t>模块也只由一个模块组成，主要</a:t>
            </a:r>
            <a:r>
              <a:rPr lang="zh-CN" altLang="en-US" sz="2000" u="sng" dirty="0">
                <a:solidFill>
                  <a:schemeClr val="bg1"/>
                </a:solidFill>
                <a:latin typeface="Calibri"/>
              </a:rPr>
              <a:t>为测试提供支持</a:t>
            </a:r>
            <a:r>
              <a:rPr lang="zh-CN" altLang="en-US" sz="2000" dirty="0">
                <a:solidFill>
                  <a:srgbClr val="000000"/>
                </a:solidFill>
                <a:latin typeface="Calibri"/>
              </a:rPr>
              <a:t>。</a:t>
            </a:r>
          </a:p>
        </p:txBody>
      </p:sp>
      <p:pic>
        <p:nvPicPr>
          <p:cNvPr id="3" name="图片 2">
            <a:extLst>
              <a:ext uri="{FF2B5EF4-FFF2-40B4-BE49-F238E27FC236}">
                <a16:creationId xmlns:a16="http://schemas.microsoft.com/office/drawing/2014/main" id="{1E9E2F01-A982-4F7B-8294-78E7E2426C49}"/>
              </a:ext>
            </a:extLst>
          </p:cNvPr>
          <p:cNvPicPr>
            <a:picLocks noChangeAspect="1"/>
          </p:cNvPicPr>
          <p:nvPr/>
        </p:nvPicPr>
        <p:blipFill>
          <a:blip r:embed="rId2"/>
          <a:stretch>
            <a:fillRect/>
          </a:stretch>
        </p:blipFill>
        <p:spPr>
          <a:xfrm>
            <a:off x="3734424" y="2374865"/>
            <a:ext cx="5028730" cy="3792617"/>
          </a:xfrm>
          <a:prstGeom prst="rect">
            <a:avLst/>
          </a:prstGeom>
        </p:spPr>
      </p:pic>
      <p:sp>
        <p:nvSpPr>
          <p:cNvPr id="8" name="文本框 7">
            <a:extLst>
              <a:ext uri="{FF2B5EF4-FFF2-40B4-BE49-F238E27FC236}">
                <a16:creationId xmlns:a16="http://schemas.microsoft.com/office/drawing/2014/main" id="{48755036-8030-4C3D-A8CE-5A7701A7BC72}"/>
              </a:ext>
            </a:extLst>
          </p:cNvPr>
          <p:cNvSpPr txBox="1"/>
          <p:nvPr/>
        </p:nvSpPr>
        <p:spPr>
          <a:xfrm>
            <a:off x="683568" y="2342768"/>
            <a:ext cx="2842445" cy="400110"/>
          </a:xfrm>
          <a:prstGeom prst="rect">
            <a:avLst/>
          </a:prstGeom>
          <a:noFill/>
        </p:spPr>
        <p:txBody>
          <a:bodyPr wrap="none" rtlCol="0">
            <a:spAutoFit/>
          </a:bodyPr>
          <a:lstStyle/>
          <a:p>
            <a:pPr marL="342900" indent="-342900" algn="l">
              <a:buClr>
                <a:schemeClr val="accent6"/>
              </a:buClr>
              <a:buFont typeface="Wingdings" panose="05000000000000000000" pitchFamily="2" charset="2"/>
              <a:buChar char="Ø"/>
            </a:pPr>
            <a:r>
              <a:rPr lang="en-US"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  Spring</a:t>
            </a:r>
            <a:r>
              <a:rPr lang="zh-CN" altLang="en-US" sz="2000" dirty="0">
                <a:solidFill>
                  <a:srgbClr val="000000"/>
                </a:solidFill>
                <a:latin typeface="Calibri" panose="020F0502020204030204" pitchFamily="34" charset="0"/>
                <a:ea typeface="宋体" panose="02010600030101010101" pitchFamily="2" charset="-122"/>
                <a:cs typeface="Times New Roman" panose="02020603050405020304" pitchFamily="18" charset="0"/>
              </a:rPr>
              <a:t>体系结构回顾</a:t>
            </a:r>
          </a:p>
        </p:txBody>
      </p:sp>
    </p:spTree>
    <p:extLst>
      <p:ext uri="{BB962C8B-B14F-4D97-AF65-F5344CB8AC3E}">
        <p14:creationId xmlns:p14="http://schemas.microsoft.com/office/powerpoint/2010/main" val="121037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kumimoji="1" lang="en-US" altLang="zh-CN" dirty="0"/>
              <a:t>Web</a:t>
            </a:r>
            <a:r>
              <a:rPr kumimoji="1" lang="zh-CN" altLang="en-US" dirty="0"/>
              <a:t>服务器工作过程</a:t>
            </a:r>
          </a:p>
        </p:txBody>
      </p:sp>
      <p:sp>
        <p:nvSpPr>
          <p:cNvPr id="4" name="幻灯片编号占位符 3"/>
          <p:cNvSpPr>
            <a:spLocks noGrp="1"/>
          </p:cNvSpPr>
          <p:nvPr>
            <p:ph type="sldNum" sz="quarter" idx="10"/>
          </p:nvPr>
        </p:nvSpPr>
        <p:spPr/>
        <p:txBody>
          <a:bodyPr/>
          <a:lstStyle/>
          <a:p>
            <a:pPr>
              <a:defRPr/>
            </a:pPr>
            <a:fld id="{F72AA9B5-A99A-5D41-8199-412D03D434E5}" type="slidenum">
              <a:rPr lang="zh-CN" altLang="en-GB" smtClean="0"/>
              <a:pPr>
                <a:defRPr/>
              </a:pPr>
              <a:t>9</a:t>
            </a:fld>
            <a:endParaRPr lang="en-GB" altLang="zh-CN" dirty="0"/>
          </a:p>
        </p:txBody>
      </p:sp>
      <p:pic>
        <p:nvPicPr>
          <p:cNvPr id="7" name="内容占位符 6">
            <a:extLst>
              <a:ext uri="{FF2B5EF4-FFF2-40B4-BE49-F238E27FC236}">
                <a16:creationId xmlns:a16="http://schemas.microsoft.com/office/drawing/2014/main" id="{9CBCC699-BA63-4D9B-93F5-9A0FC5383719}"/>
              </a:ext>
            </a:extLst>
          </p:cNvPr>
          <p:cNvPicPr>
            <a:picLocks noGrp="1" noChangeAspect="1"/>
          </p:cNvPicPr>
          <p:nvPr>
            <p:ph idx="1"/>
          </p:nvPr>
        </p:nvPicPr>
        <p:blipFill>
          <a:blip r:embed="rId2"/>
          <a:stretch>
            <a:fillRect/>
          </a:stretch>
        </p:blipFill>
        <p:spPr>
          <a:xfrm>
            <a:off x="1001820" y="1124744"/>
            <a:ext cx="7687311" cy="2952328"/>
          </a:xfrm>
          <a:prstGeom prst="rect">
            <a:avLst/>
          </a:prstGeom>
        </p:spPr>
      </p:pic>
      <p:sp>
        <p:nvSpPr>
          <p:cNvPr id="8" name="矩形 7">
            <a:extLst>
              <a:ext uri="{FF2B5EF4-FFF2-40B4-BE49-F238E27FC236}">
                <a16:creationId xmlns:a16="http://schemas.microsoft.com/office/drawing/2014/main" id="{BCCDA607-3296-4CEF-A0EC-0350697F0DF9}"/>
              </a:ext>
            </a:extLst>
          </p:cNvPr>
          <p:cNvSpPr/>
          <p:nvPr/>
        </p:nvSpPr>
        <p:spPr>
          <a:xfrm>
            <a:off x="1130725" y="4244944"/>
            <a:ext cx="7429500" cy="1903663"/>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sz="2000" dirty="0">
                <a:solidFill>
                  <a:srgbClr val="000000"/>
                </a:solidFill>
              </a:rPr>
              <a:t>Web</a:t>
            </a:r>
            <a:r>
              <a:rPr lang="zh-CN" altLang="en-US" sz="2000" dirty="0">
                <a:solidFill>
                  <a:srgbClr val="000000"/>
                </a:solidFill>
              </a:rPr>
              <a:t>服务器的</a:t>
            </a:r>
            <a:r>
              <a:rPr lang="zh-CN" altLang="en-US" sz="2000" dirty="0">
                <a:solidFill>
                  <a:srgbClr val="FF0000"/>
                </a:solidFill>
              </a:rPr>
              <a:t>工作过程</a:t>
            </a:r>
            <a:r>
              <a:rPr lang="zh-CN" altLang="en-US" sz="2000" dirty="0">
                <a:solidFill>
                  <a:srgbClr val="000000"/>
                </a:solidFill>
              </a:rPr>
              <a:t>一般可分成如下</a:t>
            </a:r>
            <a:r>
              <a:rPr lang="en-US" altLang="zh-CN" sz="2000" dirty="0">
                <a:solidFill>
                  <a:srgbClr val="000000"/>
                </a:solidFill>
              </a:rPr>
              <a:t>4</a:t>
            </a:r>
            <a:r>
              <a:rPr lang="zh-CN" altLang="en-US" sz="2000" dirty="0">
                <a:solidFill>
                  <a:srgbClr val="000000"/>
                </a:solidFill>
              </a:rPr>
              <a:t>个步骤：</a:t>
            </a:r>
            <a:r>
              <a:rPr lang="zh-CN" altLang="en-US" sz="2000" u="sng" dirty="0">
                <a:solidFill>
                  <a:schemeClr val="bg1"/>
                </a:solidFill>
              </a:rPr>
              <a:t>连接过程、请求过程、应答过程以及关闭连接</a:t>
            </a:r>
            <a:r>
              <a:rPr lang="zh-CN" altLang="en-US" sz="2000" dirty="0">
                <a:solidFill>
                  <a:srgbClr val="000000"/>
                </a:solidFill>
              </a:rPr>
              <a:t>。</a:t>
            </a:r>
            <a:endParaRPr lang="en-US" altLang="zh-CN" sz="2000" dirty="0">
              <a:solidFill>
                <a:srgbClr val="000000"/>
              </a:solidFill>
            </a:endParaRPr>
          </a:p>
          <a:p>
            <a:pPr marL="800100" lvl="1" indent="-342900">
              <a:lnSpc>
                <a:spcPct val="120000"/>
              </a:lnSpc>
              <a:buClr>
                <a:schemeClr val="accent6"/>
              </a:buClr>
              <a:buFont typeface="Arial" panose="020B0604020202020204" pitchFamily="34" charset="0"/>
              <a:buChar char="•"/>
            </a:pPr>
            <a:r>
              <a:rPr lang="zh-CN" altLang="en-US" sz="2000" dirty="0">
                <a:solidFill>
                  <a:srgbClr val="FF0000"/>
                </a:solidFill>
              </a:rPr>
              <a:t>连接过程</a:t>
            </a:r>
            <a:r>
              <a:rPr lang="zh-CN" altLang="en-US" sz="2000" dirty="0">
                <a:solidFill>
                  <a:srgbClr val="000000"/>
                </a:solidFill>
              </a:rPr>
              <a:t>是</a:t>
            </a:r>
            <a:r>
              <a:rPr lang="en-US" altLang="zh-CN" sz="2000" dirty="0">
                <a:solidFill>
                  <a:srgbClr val="000000"/>
                </a:solidFill>
              </a:rPr>
              <a:t>Web</a:t>
            </a:r>
            <a:r>
              <a:rPr lang="zh-CN" altLang="en-US" sz="2000" dirty="0">
                <a:solidFill>
                  <a:srgbClr val="000000"/>
                </a:solidFill>
              </a:rPr>
              <a:t>服务器及其浏览器之间建立一种连接的过程，用户可以通过查看</a:t>
            </a:r>
            <a:r>
              <a:rPr lang="zh-CN" altLang="en-US" sz="2000" u="sng" dirty="0">
                <a:solidFill>
                  <a:schemeClr val="bg1"/>
                </a:solidFill>
              </a:rPr>
              <a:t>套接字</a:t>
            </a:r>
            <a:r>
              <a:rPr lang="en-US" altLang="zh-CN" sz="2000" u="sng" dirty="0">
                <a:solidFill>
                  <a:schemeClr val="bg1"/>
                </a:solidFill>
              </a:rPr>
              <a:t>socket</a:t>
            </a:r>
            <a:r>
              <a:rPr lang="zh-CN" altLang="en-US" sz="2000" dirty="0">
                <a:solidFill>
                  <a:srgbClr val="000000"/>
                </a:solidFill>
              </a:rPr>
              <a:t>这个虚拟文件确定连接是否建立。</a:t>
            </a:r>
            <a:endParaRPr lang="en-US" altLang="zh-CN" sz="2000" dirty="0">
              <a:solidFill>
                <a:srgbClr val="000000"/>
              </a:solidFill>
            </a:endParaRPr>
          </a:p>
        </p:txBody>
      </p:sp>
    </p:spTree>
    <p:extLst>
      <p:ext uri="{BB962C8B-B14F-4D97-AF65-F5344CB8AC3E}">
        <p14:creationId xmlns:p14="http://schemas.microsoft.com/office/powerpoint/2010/main" val="19155257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zh-CN" altLang="en-US" dirty="0"/>
              <a:t>大纲</a:t>
            </a:r>
          </a:p>
        </p:txBody>
      </p:sp>
      <p:sp>
        <p:nvSpPr>
          <p:cNvPr id="344067" name="Rectangle 3"/>
          <p:cNvSpPr>
            <a:spLocks noGrp="1" noChangeArrowheads="1"/>
          </p:cNvSpPr>
          <p:nvPr>
            <p:ph idx="1"/>
          </p:nvPr>
        </p:nvSpPr>
        <p:spPr>
          <a:xfrm>
            <a:off x="618456" y="1124744"/>
            <a:ext cx="4320480" cy="4608512"/>
          </a:xfrm>
        </p:spPr>
        <p:txBody>
          <a:bodyPr/>
          <a:lstStyle/>
          <a:p>
            <a:pPr>
              <a:lnSpc>
                <a:spcPct val="150000"/>
              </a:lnSpc>
              <a:buSzPct val="100000"/>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服务器</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服务器概述</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服务器的工作原理</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en-US" altLang="zh-CN" sz="2000" b="1" dirty="0">
                <a:latin typeface="Calibri" panose="020F0502020204030204" pitchFamily="34" charset="0"/>
                <a:ea typeface="宋体" charset="0"/>
              </a:rPr>
              <a:t>Web</a:t>
            </a:r>
            <a:r>
              <a:rPr lang="zh-CN" altLang="en-US" sz="2000" b="1" dirty="0">
                <a:latin typeface="Calibri" panose="020F0502020204030204" pitchFamily="34" charset="0"/>
                <a:ea typeface="宋体" charset="0"/>
              </a:rPr>
              <a:t>服务器和</a:t>
            </a:r>
            <a:r>
              <a:rPr lang="en-US" altLang="zh-CN" sz="2000" b="1" dirty="0">
                <a:latin typeface="Calibri" panose="020F0502020204030204" pitchFamily="34" charset="0"/>
                <a:ea typeface="宋体" charset="0"/>
              </a:rPr>
              <a:t>MVC</a:t>
            </a:r>
            <a:r>
              <a:rPr lang="zh-CN" altLang="en-US" sz="2000" b="1" dirty="0">
                <a:latin typeface="Calibri" panose="020F0502020204030204" pitchFamily="34" charset="0"/>
                <a:ea typeface="宋体" charset="0"/>
              </a:rPr>
              <a:t>框架</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endParaRPr lang="zh-CN" altLang="en-US" sz="2000" b="1" dirty="0">
              <a:latin typeface="Calibri" panose="020F0502020204030204" pitchFamily="34" charset="0"/>
              <a:ea typeface="宋体" charset="0"/>
            </a:endParaRPr>
          </a:p>
          <a:p>
            <a:pPr>
              <a:lnSpc>
                <a:spcPct val="150000"/>
              </a:lnSpc>
              <a:buSzPct val="100000"/>
              <a:buFont typeface="Wingdings" panose="05000000000000000000" pitchFamily="2" charset="2"/>
              <a:buChar char="Ø"/>
              <a:defRPr/>
            </a:pPr>
            <a:r>
              <a:rPr lang="en-US" altLang="zh-CN" sz="2400" b="1" dirty="0">
                <a:latin typeface="Calibri" panose="020F0502020204030204" pitchFamily="34" charset="0"/>
                <a:ea typeface="宋体" charset="0"/>
              </a:rPr>
              <a:t>Web</a:t>
            </a:r>
            <a:r>
              <a:rPr lang="zh-CN" altLang="en-US" sz="2400" b="1" dirty="0">
                <a:latin typeface="Calibri" panose="020F0502020204030204" pitchFamily="34" charset="0"/>
                <a:ea typeface="宋体" charset="0"/>
              </a:rPr>
              <a:t>容器简介</a:t>
            </a:r>
            <a:endParaRPr lang="en-US" altLang="zh-CN" sz="24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容器的概念</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解耦合、控制反转及依赖注入</a:t>
            </a:r>
            <a:endParaRPr lang="en-US" altLang="zh-CN" sz="2000" b="1" dirty="0">
              <a:latin typeface="Calibri" panose="020F0502020204030204" pitchFamily="34" charset="0"/>
              <a:ea typeface="宋体" charset="0"/>
            </a:endParaRPr>
          </a:p>
          <a:p>
            <a:pPr marL="712788">
              <a:lnSpc>
                <a:spcPct val="150000"/>
              </a:lnSpc>
              <a:buSzPct val="100000"/>
              <a:buFont typeface="Wingdings" panose="05000000000000000000" pitchFamily="2" charset="2"/>
              <a:buChar char="ü"/>
              <a:defRPr/>
            </a:pPr>
            <a:r>
              <a:rPr lang="zh-CN" altLang="en-US" sz="2000" b="1" dirty="0">
                <a:latin typeface="Calibri" panose="020F0502020204030204" pitchFamily="34" charset="0"/>
                <a:ea typeface="宋体" charset="0"/>
              </a:rPr>
              <a:t>面向切面的编程</a:t>
            </a:r>
            <a:r>
              <a:rPr lang="en-US" altLang="zh-CN" sz="2000" b="1" dirty="0">
                <a:latin typeface="Calibri" panose="020F0502020204030204" pitchFamily="34" charset="0"/>
                <a:ea typeface="宋体" charset="0"/>
              </a:rPr>
              <a:t>AOP</a:t>
            </a:r>
          </a:p>
          <a:p>
            <a:pPr marL="369888" indent="0">
              <a:lnSpc>
                <a:spcPct val="150000"/>
              </a:lnSpc>
              <a:buNone/>
              <a:defRPr/>
            </a:pPr>
            <a:r>
              <a:rPr lang="en-US" altLang="zh-CN" sz="2400" b="1" dirty="0">
                <a:ea typeface="宋体" charset="0"/>
              </a:rPr>
              <a:t>	</a:t>
            </a:r>
          </a:p>
          <a:p>
            <a:pPr marL="712788">
              <a:lnSpc>
                <a:spcPct val="150000"/>
              </a:lnSpc>
              <a:buFont typeface="Wingdings" panose="05000000000000000000" pitchFamily="2" charset="2"/>
              <a:buChar char="ü"/>
              <a:defRPr/>
            </a:pPr>
            <a:endParaRPr lang="zh-CN" altLang="en-US" sz="2400" b="1" dirty="0">
              <a:ea typeface="宋体" charset="0"/>
            </a:endParaRPr>
          </a:p>
        </p:txBody>
      </p:sp>
      <p:sp>
        <p:nvSpPr>
          <p:cNvPr id="4" name="幻灯片编号占位符 3"/>
          <p:cNvSpPr>
            <a:spLocks noGrp="1"/>
          </p:cNvSpPr>
          <p:nvPr>
            <p:ph type="sldNum" sz="quarter" idx="10"/>
          </p:nvPr>
        </p:nvSpPr>
        <p:spPr/>
        <p:txBody>
          <a:bodyPr/>
          <a:lstStyle/>
          <a:p>
            <a:pPr>
              <a:defRPr/>
            </a:pPr>
            <a:fld id="{4B0188FE-B401-E247-A653-EF46C90180FE}" type="slidenum">
              <a:rPr lang="zh-CN" altLang="en-GB"/>
              <a:pPr>
                <a:defRPr/>
              </a:pPr>
              <a:t>90</a:t>
            </a:fld>
            <a:endParaRPr lang="en-GB" altLang="zh-CN"/>
          </a:p>
        </p:txBody>
      </p:sp>
      <p:sp>
        <p:nvSpPr>
          <p:cNvPr id="2" name="矩形 1">
            <a:extLst>
              <a:ext uri="{FF2B5EF4-FFF2-40B4-BE49-F238E27FC236}">
                <a16:creationId xmlns:a16="http://schemas.microsoft.com/office/drawing/2014/main" id="{17C64CCD-8497-4314-99D0-5AE22A628458}"/>
              </a:ext>
            </a:extLst>
          </p:cNvPr>
          <p:cNvSpPr/>
          <p:nvPr/>
        </p:nvSpPr>
        <p:spPr>
          <a:xfrm>
            <a:off x="4781128" y="1124744"/>
            <a:ext cx="3744416" cy="4840941"/>
          </a:xfrm>
          <a:prstGeom prst="rect">
            <a:avLst/>
          </a:prstGeom>
        </p:spPr>
        <p:txBody>
          <a:bodyPr wrap="square">
            <a:spAutoFit/>
          </a:bodyPr>
          <a:lstStyle/>
          <a:p>
            <a:pPr marL="342900" indent="-342900">
              <a:lnSpc>
                <a:spcPct val="150000"/>
              </a:lnSpc>
              <a:buClr>
                <a:schemeClr val="accent6"/>
              </a:buClr>
              <a:buFont typeface="Wingdings" panose="05000000000000000000" pitchFamily="2" charset="2"/>
              <a:buChar char="Ø"/>
              <a:defRPr/>
            </a:pPr>
            <a:r>
              <a:rPr lang="en-US" altLang="zh-CN" b="1" dirty="0">
                <a:solidFill>
                  <a:srgbClr val="000000"/>
                </a:solidFill>
                <a:latin typeface="Calibri" panose="020F0502020204030204" pitchFamily="34" charset="0"/>
                <a:ea typeface="宋体" charset="0"/>
              </a:rPr>
              <a:t>Java EE</a:t>
            </a:r>
            <a:r>
              <a:rPr lang="zh-CN" altLang="en-US" b="1" dirty="0">
                <a:solidFill>
                  <a:srgbClr val="000000"/>
                </a:solidFill>
                <a:latin typeface="Calibri" panose="020F0502020204030204" pitchFamily="34" charset="0"/>
                <a:ea typeface="宋体" charset="0"/>
              </a:rPr>
              <a:t>框架</a:t>
            </a:r>
            <a:endParaRPr lang="en-US" altLang="zh-CN"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概述</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框架组成</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Java EE</a:t>
            </a:r>
            <a:r>
              <a:rPr lang="zh-CN" altLang="en-US" sz="2000" b="1" dirty="0">
                <a:solidFill>
                  <a:srgbClr val="000000"/>
                </a:solidFill>
                <a:latin typeface="Calibri" panose="020F0502020204030204" pitchFamily="34" charset="0"/>
                <a:ea typeface="宋体" charset="0"/>
              </a:rPr>
              <a:t>的主要技术</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zh-CN" altLang="en-US" sz="2000" b="1" dirty="0">
                <a:solidFill>
                  <a:srgbClr val="000000"/>
                </a:solidFill>
                <a:latin typeface="Calibri" panose="020F0502020204030204" pitchFamily="34" charset="0"/>
                <a:ea typeface="宋体" charset="0"/>
              </a:rPr>
              <a:t>企业级</a:t>
            </a:r>
            <a:r>
              <a:rPr lang="en-US" altLang="zh-CN" sz="2000" b="1" dirty="0">
                <a:solidFill>
                  <a:srgbClr val="000000"/>
                </a:solidFill>
                <a:latin typeface="Calibri" panose="020F0502020204030204" pitchFamily="34" charset="0"/>
                <a:ea typeface="宋体" charset="0"/>
              </a:rPr>
              <a:t>Java</a:t>
            </a:r>
            <a:r>
              <a:rPr lang="zh-CN" altLang="en-US" sz="2000" b="1" dirty="0">
                <a:solidFill>
                  <a:srgbClr val="000000"/>
                </a:solidFill>
                <a:latin typeface="Calibri" panose="020F0502020204030204" pitchFamily="34" charset="0"/>
                <a:ea typeface="宋体" charset="0"/>
              </a:rPr>
              <a:t>中间件</a:t>
            </a:r>
            <a:endParaRPr lang="en-US" altLang="zh-CN" sz="2000" b="1" dirty="0">
              <a:solidFill>
                <a:srgbClr val="000000"/>
              </a:solidFill>
              <a:latin typeface="Calibri" panose="020F0502020204030204" pitchFamily="34" charset="0"/>
              <a:ea typeface="宋体" charset="0"/>
            </a:endParaRPr>
          </a:p>
          <a:p>
            <a:pPr marL="342900" lvl="1" indent="-342900">
              <a:lnSpc>
                <a:spcPct val="150000"/>
              </a:lnSpc>
              <a:buClr>
                <a:schemeClr val="accent6"/>
              </a:buClr>
              <a:buFont typeface="Wingdings" panose="05000000000000000000" pitchFamily="2" charset="2"/>
              <a:buChar char="Ø"/>
              <a:defRPr/>
            </a:pPr>
            <a:r>
              <a:rPr lang="en-US" altLang="zh-CN" b="1" dirty="0">
                <a:solidFill>
                  <a:srgbClr val="FF0000"/>
                </a:solidFill>
                <a:latin typeface="Calibri" panose="020F0502020204030204" pitchFamily="34" charset="0"/>
                <a:ea typeface="宋体" charset="0"/>
              </a:rPr>
              <a:t>Spring</a:t>
            </a:r>
            <a:r>
              <a:rPr lang="zh-CN" altLang="en-US" b="1" dirty="0">
                <a:solidFill>
                  <a:srgbClr val="FF0000"/>
                </a:solidFill>
                <a:latin typeface="Calibri" panose="020F0502020204030204" pitchFamily="34" charset="0"/>
                <a:ea typeface="宋体" charset="0"/>
              </a:rPr>
              <a:t>框架</a:t>
            </a:r>
            <a:endParaRPr lang="en-US" altLang="zh-CN"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框架的历史</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的体系结构</a:t>
            </a:r>
            <a:endParaRPr lang="en-US" altLang="zh-CN" sz="2000" b="1" dirty="0">
              <a:solidFill>
                <a:srgbClr val="00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FF0000"/>
                </a:solidFill>
                <a:latin typeface="Calibri" panose="020F0502020204030204" pitchFamily="34" charset="0"/>
                <a:ea typeface="宋体" charset="0"/>
              </a:rPr>
              <a:t>Spring</a:t>
            </a:r>
            <a:r>
              <a:rPr lang="zh-CN" altLang="en-US" sz="2000" b="1" dirty="0">
                <a:solidFill>
                  <a:srgbClr val="FF0000"/>
                </a:solidFill>
                <a:latin typeface="Calibri" panose="020F0502020204030204" pitchFamily="34" charset="0"/>
                <a:ea typeface="宋体" charset="0"/>
              </a:rPr>
              <a:t>容器和依赖注入</a:t>
            </a:r>
            <a:endParaRPr lang="en-US" altLang="zh-CN" sz="2000" b="1" dirty="0">
              <a:solidFill>
                <a:srgbClr val="FF0000"/>
              </a:solidFill>
              <a:latin typeface="Calibri" panose="020F0502020204030204" pitchFamily="34" charset="0"/>
              <a:ea typeface="宋体" charset="0"/>
            </a:endParaRPr>
          </a:p>
          <a:p>
            <a:pPr marL="800100" lvl="1" indent="-342900">
              <a:lnSpc>
                <a:spcPct val="150000"/>
              </a:lnSpc>
              <a:buClr>
                <a:schemeClr val="accent6"/>
              </a:buClr>
              <a:buFont typeface="Wingdings" panose="05000000000000000000" pitchFamily="2" charset="2"/>
              <a:buChar char="ü"/>
              <a:defRPr/>
            </a:pPr>
            <a:r>
              <a:rPr lang="en-US" altLang="zh-CN" sz="2000" b="1" dirty="0">
                <a:solidFill>
                  <a:srgbClr val="000000"/>
                </a:solidFill>
                <a:latin typeface="Calibri" panose="020F0502020204030204" pitchFamily="34" charset="0"/>
                <a:ea typeface="宋体" charset="0"/>
              </a:rPr>
              <a:t>Spring</a:t>
            </a:r>
            <a:r>
              <a:rPr lang="zh-CN" altLang="en-US" sz="2000" b="1" dirty="0">
                <a:solidFill>
                  <a:srgbClr val="000000"/>
                </a:solidFill>
                <a:latin typeface="Calibri" panose="020F0502020204030204" pitchFamily="34" charset="0"/>
                <a:ea typeface="宋体" charset="0"/>
              </a:rPr>
              <a:t>容器和</a:t>
            </a:r>
            <a:r>
              <a:rPr lang="en-US" altLang="zh-CN" sz="2000" b="1" dirty="0">
                <a:solidFill>
                  <a:srgbClr val="000000"/>
                </a:solidFill>
                <a:latin typeface="Calibri" panose="020F0502020204030204" pitchFamily="34" charset="0"/>
                <a:ea typeface="宋体" charset="0"/>
              </a:rPr>
              <a:t>AOP</a:t>
            </a:r>
            <a:r>
              <a:rPr lang="zh-CN" altLang="en-US" sz="2000" b="1" dirty="0">
                <a:solidFill>
                  <a:srgbClr val="000000"/>
                </a:solidFill>
                <a:latin typeface="Calibri" panose="020F0502020204030204" pitchFamily="34" charset="0"/>
                <a:ea typeface="宋体" charset="0"/>
              </a:rPr>
              <a:t>编程</a:t>
            </a:r>
            <a:endParaRPr lang="en-US" altLang="zh-CN" sz="2000" b="1" dirty="0">
              <a:solidFill>
                <a:srgbClr val="000000"/>
              </a:solidFill>
              <a:latin typeface="Calibri" panose="020F0502020204030204" pitchFamily="34" charset="0"/>
              <a:ea typeface="宋体" charset="0"/>
            </a:endParaRPr>
          </a:p>
        </p:txBody>
      </p:sp>
    </p:spTree>
    <p:extLst>
      <p:ext uri="{BB962C8B-B14F-4D97-AF65-F5344CB8AC3E}">
        <p14:creationId xmlns:p14="http://schemas.microsoft.com/office/powerpoint/2010/main" val="10824760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POJO</a:t>
            </a:r>
            <a:r>
              <a:rPr lang="zh-CN" altLang="en-US" dirty="0"/>
              <a:t>对象</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91</a:t>
            </a:fld>
            <a:endParaRPr lang="en-GB" altLang="zh-CN" dirty="0"/>
          </a:p>
        </p:txBody>
      </p:sp>
      <p:sp>
        <p:nvSpPr>
          <p:cNvPr id="3" name="矩形 2">
            <a:extLst>
              <a:ext uri="{FF2B5EF4-FFF2-40B4-BE49-F238E27FC236}">
                <a16:creationId xmlns:a16="http://schemas.microsoft.com/office/drawing/2014/main" id="{9D91527A-B8FA-4F3F-AA17-73421BE12C5F}"/>
              </a:ext>
            </a:extLst>
          </p:cNvPr>
          <p:cNvSpPr/>
          <p:nvPr/>
        </p:nvSpPr>
        <p:spPr>
          <a:xfrm>
            <a:off x="505769" y="1412776"/>
            <a:ext cx="8460432" cy="3233257"/>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Ø"/>
            </a:pPr>
            <a:r>
              <a:rPr lang="en-US" altLang="zh-CN" dirty="0">
                <a:solidFill>
                  <a:srgbClr val="000000"/>
                </a:solidFill>
              </a:rPr>
              <a:t>Spring</a:t>
            </a:r>
            <a:r>
              <a:rPr lang="zh-CN" altLang="en-US" dirty="0">
                <a:solidFill>
                  <a:srgbClr val="000000"/>
                </a:solidFill>
              </a:rPr>
              <a:t>和</a:t>
            </a:r>
            <a:r>
              <a:rPr lang="en-US" altLang="zh-CN" dirty="0">
                <a:solidFill>
                  <a:srgbClr val="000000"/>
                </a:solidFill>
              </a:rPr>
              <a:t>EJB</a:t>
            </a:r>
            <a:r>
              <a:rPr lang="zh-CN" altLang="en-US" dirty="0">
                <a:solidFill>
                  <a:srgbClr val="000000"/>
                </a:solidFill>
              </a:rPr>
              <a:t>框架结构都有一个共同核心设计理念：将中间件服务传递给</a:t>
            </a:r>
            <a:r>
              <a:rPr lang="zh-CN" altLang="en-US" dirty="0">
                <a:solidFill>
                  <a:srgbClr val="FF0000"/>
                </a:solidFill>
              </a:rPr>
              <a:t>耦合松散的</a:t>
            </a:r>
            <a:r>
              <a:rPr lang="en-US" altLang="zh-CN" dirty="0">
                <a:solidFill>
                  <a:srgbClr val="FF0000"/>
                </a:solidFill>
              </a:rPr>
              <a:t>POJO</a:t>
            </a:r>
            <a:r>
              <a:rPr lang="zh-CN" altLang="en-US" dirty="0">
                <a:solidFill>
                  <a:srgbClr val="FF0000"/>
                </a:solidFill>
              </a:rPr>
              <a:t>对象</a:t>
            </a:r>
            <a:r>
              <a:rPr lang="zh-CN" altLang="en-US" dirty="0">
                <a:solidFill>
                  <a:srgbClr val="000000"/>
                </a:solidFill>
              </a:rPr>
              <a:t>（</a:t>
            </a:r>
            <a:r>
              <a:rPr lang="en-US" altLang="zh-CN" dirty="0">
                <a:solidFill>
                  <a:srgbClr val="000000"/>
                </a:solidFill>
              </a:rPr>
              <a:t>Plain Old Java Objects</a:t>
            </a:r>
            <a:r>
              <a:rPr lang="zh-CN" altLang="en-US" dirty="0">
                <a:solidFill>
                  <a:srgbClr val="000000"/>
                </a:solidFill>
              </a:rPr>
              <a:t>）。</a:t>
            </a:r>
            <a:endParaRPr lang="en-US" altLang="zh-CN" dirty="0">
              <a:solidFill>
                <a:srgbClr val="000000"/>
              </a:solidFill>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rPr>
              <a:t>POJO</a:t>
            </a:r>
            <a:r>
              <a:rPr lang="zh-CN" altLang="en-US" sz="2000" dirty="0">
                <a:solidFill>
                  <a:srgbClr val="000000"/>
                </a:solidFill>
              </a:rPr>
              <a:t>对象可以理解为简单的实体类，实际</a:t>
            </a:r>
            <a:r>
              <a:rPr lang="zh-CN" altLang="en-US" sz="2000" u="sng" dirty="0">
                <a:solidFill>
                  <a:schemeClr val="bg1"/>
                </a:solidFill>
              </a:rPr>
              <a:t>就是普通的</a:t>
            </a:r>
            <a:r>
              <a:rPr lang="en-US" altLang="zh-CN" sz="2000" u="sng" dirty="0">
                <a:solidFill>
                  <a:schemeClr val="bg1"/>
                </a:solidFill>
              </a:rPr>
              <a:t>JavaBeans</a:t>
            </a:r>
            <a:r>
              <a:rPr lang="zh-CN" altLang="en-US" sz="2000" dirty="0">
                <a:solidFill>
                  <a:srgbClr val="000000"/>
                </a:solidFill>
              </a:rPr>
              <a:t>。</a:t>
            </a:r>
            <a:endParaRPr lang="en-US" altLang="zh-CN" sz="2000" dirty="0">
              <a:solidFill>
                <a:srgbClr val="000000"/>
              </a:solidFill>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rPr>
              <a:t>POJO</a:t>
            </a:r>
            <a:r>
              <a:rPr lang="zh-CN" altLang="en-US" sz="2000" dirty="0">
                <a:solidFill>
                  <a:srgbClr val="000000"/>
                </a:solidFill>
              </a:rPr>
              <a:t>有一些私有的（</a:t>
            </a:r>
            <a:r>
              <a:rPr lang="en-US" altLang="zh-CN" sz="2000" dirty="0">
                <a:solidFill>
                  <a:srgbClr val="000000"/>
                </a:solidFill>
              </a:rPr>
              <a:t>private</a:t>
            </a:r>
            <a:r>
              <a:rPr lang="zh-CN" altLang="en-US" sz="2000" dirty="0">
                <a:solidFill>
                  <a:srgbClr val="000000"/>
                </a:solidFill>
              </a:rPr>
              <a:t>）的参数作为对象的属性，然后针对每个参数定义了</a:t>
            </a:r>
            <a:r>
              <a:rPr lang="en-US" altLang="zh-CN" sz="2000" dirty="0">
                <a:solidFill>
                  <a:srgbClr val="000000"/>
                </a:solidFill>
              </a:rPr>
              <a:t>get</a:t>
            </a:r>
            <a:r>
              <a:rPr lang="zh-CN" altLang="en-US" sz="2000" dirty="0">
                <a:solidFill>
                  <a:srgbClr val="000000"/>
                </a:solidFill>
              </a:rPr>
              <a:t>和</a:t>
            </a:r>
            <a:r>
              <a:rPr lang="en-US" altLang="zh-CN" sz="2000" dirty="0">
                <a:solidFill>
                  <a:srgbClr val="000000"/>
                </a:solidFill>
              </a:rPr>
              <a:t>set</a:t>
            </a:r>
            <a:r>
              <a:rPr lang="zh-CN" altLang="en-US" sz="2000" dirty="0">
                <a:solidFill>
                  <a:srgbClr val="000000"/>
                </a:solidFill>
              </a:rPr>
              <a:t>方法作为访问的接口。</a:t>
            </a:r>
            <a:endParaRPr lang="en-US" altLang="zh-CN" sz="2000" dirty="0">
              <a:solidFill>
                <a:srgbClr val="000000"/>
              </a:solidFill>
            </a:endParaRPr>
          </a:p>
          <a:p>
            <a:pPr marL="800100" lvl="1" indent="-342900">
              <a:lnSpc>
                <a:spcPct val="120000"/>
              </a:lnSpc>
              <a:buClr>
                <a:schemeClr val="accent6"/>
              </a:buClr>
              <a:buFont typeface="Arial" panose="020B0604020202020204" pitchFamily="34" charset="0"/>
              <a:buChar char="•"/>
            </a:pPr>
            <a:r>
              <a:rPr lang="en-US" altLang="zh-CN" sz="2000" dirty="0">
                <a:solidFill>
                  <a:srgbClr val="000000"/>
                </a:solidFill>
              </a:rPr>
              <a:t>POJO</a:t>
            </a:r>
            <a:r>
              <a:rPr lang="zh-CN" altLang="en-US" sz="2000" dirty="0">
                <a:solidFill>
                  <a:srgbClr val="000000"/>
                </a:solidFill>
              </a:rPr>
              <a:t>类没有任何特别之处，</a:t>
            </a:r>
            <a:r>
              <a:rPr lang="zh-CN" altLang="en-US" sz="2000" u="sng" dirty="0">
                <a:solidFill>
                  <a:schemeClr val="bg1"/>
                </a:solidFill>
              </a:rPr>
              <a:t>无需装饰，不继承自某个类</a:t>
            </a:r>
            <a:r>
              <a:rPr lang="zh-CN" altLang="en-US" sz="2000" dirty="0">
                <a:solidFill>
                  <a:srgbClr val="000000"/>
                </a:solidFill>
              </a:rPr>
              <a:t>。但是，它却</a:t>
            </a:r>
            <a:r>
              <a:rPr lang="zh-CN" altLang="en-US" sz="2000" u="sng" dirty="0">
                <a:solidFill>
                  <a:schemeClr val="bg1"/>
                </a:solidFill>
              </a:rPr>
              <a:t>可以作为</a:t>
            </a:r>
            <a:r>
              <a:rPr lang="en-US" altLang="zh-CN" sz="2000" u="sng" dirty="0">
                <a:solidFill>
                  <a:schemeClr val="bg1"/>
                </a:solidFill>
              </a:rPr>
              <a:t>Spring</a:t>
            </a:r>
            <a:r>
              <a:rPr lang="zh-CN" altLang="en-US" sz="2000" u="sng" dirty="0">
                <a:solidFill>
                  <a:schemeClr val="bg1"/>
                </a:solidFill>
              </a:rPr>
              <a:t>的组件（</a:t>
            </a:r>
            <a:r>
              <a:rPr lang="en-US" altLang="zh-CN" sz="2000" u="sng" dirty="0">
                <a:solidFill>
                  <a:schemeClr val="bg1"/>
                </a:solidFill>
              </a:rPr>
              <a:t>Component</a:t>
            </a:r>
            <a:r>
              <a:rPr lang="zh-CN" altLang="en-US" sz="2000" u="sng" dirty="0">
                <a:solidFill>
                  <a:schemeClr val="bg1"/>
                </a:solidFill>
              </a:rPr>
              <a:t>）使用</a:t>
            </a:r>
            <a:r>
              <a:rPr lang="zh-CN" altLang="en-US" sz="2000" dirty="0">
                <a:solidFill>
                  <a:srgbClr val="000000"/>
                </a:solidFill>
              </a:rPr>
              <a:t>，发挥强大的功能。</a:t>
            </a:r>
            <a:endParaRPr lang="en-US" altLang="zh-CN" sz="1800" dirty="0">
              <a:solidFill>
                <a:srgbClr val="000000"/>
              </a:solidFill>
            </a:endParaRPr>
          </a:p>
        </p:txBody>
      </p:sp>
    </p:spTree>
    <p:extLst>
      <p:ext uri="{BB962C8B-B14F-4D97-AF65-F5344CB8AC3E}">
        <p14:creationId xmlns:p14="http://schemas.microsoft.com/office/powerpoint/2010/main" val="37242811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POJO</a:t>
            </a:r>
            <a:r>
              <a:rPr lang="zh-CN" altLang="en-US" dirty="0"/>
              <a:t>对象例子</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92</a:t>
            </a:fld>
            <a:endParaRPr lang="en-GB" altLang="zh-CN" dirty="0"/>
          </a:p>
        </p:txBody>
      </p:sp>
      <p:sp>
        <p:nvSpPr>
          <p:cNvPr id="3" name="矩形 2">
            <a:extLst>
              <a:ext uri="{FF2B5EF4-FFF2-40B4-BE49-F238E27FC236}">
                <a16:creationId xmlns:a16="http://schemas.microsoft.com/office/drawing/2014/main" id="{9D91527A-B8FA-4F3F-AA17-73421BE12C5F}"/>
              </a:ext>
            </a:extLst>
          </p:cNvPr>
          <p:cNvSpPr/>
          <p:nvPr/>
        </p:nvSpPr>
        <p:spPr>
          <a:xfrm>
            <a:off x="1691680" y="1401091"/>
            <a:ext cx="5616624" cy="4770537"/>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//Student.java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Student{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long</a:t>
            </a:r>
            <a:r>
              <a:rPr lang="en-US" altLang="zh-CN" sz="1600" dirty="0">
                <a:solidFill>
                  <a:srgbClr val="000000"/>
                </a:solidFill>
                <a:latin typeface="Consolas" panose="020B0609020204030204" pitchFamily="49" charset="0"/>
              </a:rPr>
              <a:t> id;</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setId</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long</a:t>
            </a:r>
            <a:r>
              <a:rPr lang="en-US" altLang="zh-CN" sz="1600" dirty="0">
                <a:solidFill>
                  <a:srgbClr val="000000"/>
                </a:solidFill>
                <a:latin typeface="Consolas" panose="020B0609020204030204" pitchFamily="49" charset="0"/>
              </a:rPr>
              <a:t> id)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rgbClr val="000000"/>
                </a:solidFill>
                <a:latin typeface="Consolas" panose="020B0609020204030204" pitchFamily="49" charset="0"/>
              </a:rPr>
              <a:t>.id = id;</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setName</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name)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rgbClr val="000000"/>
                </a:solidFill>
                <a:latin typeface="Consolas" panose="020B0609020204030204" pitchFamily="49" charset="0"/>
              </a:rPr>
              <a:t>.name = name;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long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getId</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id;</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getName</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name;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8975225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 Spring</a:t>
            </a:r>
            <a:r>
              <a:rPr lang="zh-CN" altLang="zh-CN" kern="100" dirty="0">
                <a:latin typeface="Calibri" panose="020F0502020204030204" pitchFamily="34" charset="0"/>
                <a:ea typeface="宋体" panose="02010600030101010101" pitchFamily="2" charset="-122"/>
                <a:cs typeface="Times New Roman" panose="02020603050405020304" pitchFamily="18" charset="0"/>
              </a:rPr>
              <a:t>依赖注入</a:t>
            </a:r>
            <a:endParaRPr lang="zh-CN" altLang="en-US" dirty="0"/>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09204" y="1196752"/>
            <a:ext cx="8156997" cy="6024104"/>
          </a:xfrm>
        </p:spPr>
        <p:txBody>
          <a:bodyPr/>
          <a:lstStyle/>
          <a:p>
            <a:r>
              <a:rPr lang="zh-CN" altLang="zh-CN" sz="2000" dirty="0">
                <a:solidFill>
                  <a:srgbClr val="FF0000"/>
                </a:solidFill>
              </a:rPr>
              <a:t>传统编程</a:t>
            </a:r>
            <a:r>
              <a:rPr lang="zh-CN" altLang="zh-CN" sz="2000" dirty="0"/>
              <a:t>通过</a:t>
            </a:r>
            <a:r>
              <a:rPr lang="en-US" altLang="zh-CN" sz="2000" u="sng" dirty="0">
                <a:solidFill>
                  <a:schemeClr val="bg1"/>
                </a:solidFill>
              </a:rPr>
              <a:t>new</a:t>
            </a:r>
            <a:r>
              <a:rPr lang="zh-CN" altLang="zh-CN" sz="2000" u="sng" dirty="0">
                <a:solidFill>
                  <a:schemeClr val="bg1"/>
                </a:solidFill>
              </a:rPr>
              <a:t>关键字创建对象</a:t>
            </a:r>
            <a:r>
              <a:rPr lang="zh-CN" altLang="zh-CN" sz="2000" dirty="0"/>
              <a:t>，对象须负责寻找或创建其依赖的对象，一般通过</a:t>
            </a:r>
            <a:r>
              <a:rPr lang="zh-CN" altLang="zh-CN" sz="2000" u="sng" dirty="0">
                <a:solidFill>
                  <a:schemeClr val="bg1"/>
                </a:solidFill>
              </a:rPr>
              <a:t>显示代码来进行对象关联</a:t>
            </a:r>
            <a:r>
              <a:rPr lang="zh-CN" altLang="zh-CN" sz="2000" dirty="0"/>
              <a:t>。</a:t>
            </a:r>
            <a:endParaRPr lang="en-US" altLang="zh-CN" sz="2000" dirty="0"/>
          </a:p>
          <a:p>
            <a:endParaRPr lang="en-US" altLang="zh-CN" sz="2000" dirty="0"/>
          </a:p>
          <a:p>
            <a:r>
              <a:rPr lang="zh-CN" altLang="zh-CN" sz="2000" dirty="0"/>
              <a:t>在</a:t>
            </a:r>
            <a:r>
              <a:rPr lang="zh-CN" altLang="zh-CN" sz="2000" dirty="0">
                <a:solidFill>
                  <a:srgbClr val="FF0000"/>
                </a:solidFill>
              </a:rPr>
              <a:t>基于</a:t>
            </a:r>
            <a:r>
              <a:rPr lang="en-US" altLang="zh-CN" sz="2000" dirty="0">
                <a:solidFill>
                  <a:srgbClr val="FF0000"/>
                </a:solidFill>
              </a:rPr>
              <a:t>Spring</a:t>
            </a:r>
            <a:r>
              <a:rPr lang="zh-CN" altLang="zh-CN" sz="2000" dirty="0">
                <a:solidFill>
                  <a:srgbClr val="FF0000"/>
                </a:solidFill>
              </a:rPr>
              <a:t>的应用</a:t>
            </a:r>
            <a:r>
              <a:rPr lang="zh-CN" altLang="zh-CN" sz="2000" dirty="0"/>
              <a:t>中，这些组件及对象生存在</a:t>
            </a:r>
            <a:r>
              <a:rPr lang="en-US" altLang="zh-CN" sz="2000" dirty="0"/>
              <a:t>Spring</a:t>
            </a:r>
            <a:r>
              <a:rPr lang="zh-CN" altLang="zh-CN" sz="2000" dirty="0"/>
              <a:t>容器中</a:t>
            </a:r>
            <a:r>
              <a:rPr lang="zh-CN" altLang="en-US" sz="2000" dirty="0"/>
              <a:t>，由</a:t>
            </a:r>
            <a:r>
              <a:rPr lang="zh-CN" altLang="zh-CN" sz="2000" u="sng" dirty="0">
                <a:solidFill>
                  <a:schemeClr val="bg1"/>
                </a:solidFill>
              </a:rPr>
              <a:t>容器将负责对象的创建、对象间的关联</a:t>
            </a:r>
            <a:r>
              <a:rPr lang="zh-CN" altLang="zh-CN" sz="2000" dirty="0"/>
              <a:t>，并管理对象的生命周期。负责对象创建和关联的，就是</a:t>
            </a:r>
            <a:r>
              <a:rPr lang="en-US" altLang="zh-CN" sz="2000" dirty="0"/>
              <a:t>Spring</a:t>
            </a:r>
            <a:r>
              <a:rPr lang="zh-CN" altLang="zh-CN" sz="2000" dirty="0"/>
              <a:t>框架的“依赖注入”（</a:t>
            </a:r>
            <a:r>
              <a:rPr lang="en-US" altLang="zh-CN" sz="2000" dirty="0">
                <a:solidFill>
                  <a:srgbClr val="FF0000"/>
                </a:solidFill>
              </a:rPr>
              <a:t>Dependency Injection</a:t>
            </a:r>
            <a:r>
              <a:rPr lang="zh-CN" altLang="zh-CN" sz="2000" dirty="0">
                <a:solidFill>
                  <a:srgbClr val="FF0000"/>
                </a:solidFill>
              </a:rPr>
              <a:t>，</a:t>
            </a:r>
            <a:r>
              <a:rPr lang="en-US" altLang="zh-CN" sz="2000" dirty="0">
                <a:solidFill>
                  <a:srgbClr val="FF0000"/>
                </a:solidFill>
              </a:rPr>
              <a:t>DI</a:t>
            </a:r>
            <a:r>
              <a:rPr lang="zh-CN" altLang="zh-CN" sz="2000" dirty="0">
                <a:solidFill>
                  <a:srgbClr val="FF0000"/>
                </a:solidFill>
              </a:rPr>
              <a:t>）技术</a:t>
            </a:r>
            <a:r>
              <a:rPr lang="zh-CN" altLang="zh-CN" sz="2000" dirty="0"/>
              <a:t>。</a:t>
            </a:r>
          </a:p>
          <a:p>
            <a:pPr lvl="1">
              <a:buFont typeface="Arial" panose="020B0604020202020204" pitchFamily="34" charset="0"/>
              <a:buChar char="•"/>
            </a:pPr>
            <a:r>
              <a:rPr lang="en-US" altLang="zh-CN" sz="2000" dirty="0"/>
              <a:t>DI</a:t>
            </a:r>
            <a:r>
              <a:rPr lang="zh-CN" altLang="zh-CN" sz="2000" dirty="0"/>
              <a:t>能提供类似胶水的功能，</a:t>
            </a:r>
            <a:r>
              <a:rPr lang="zh-CN" altLang="zh-CN" sz="2000" u="sng" dirty="0">
                <a:solidFill>
                  <a:schemeClr val="bg1"/>
                </a:solidFill>
              </a:rPr>
              <a:t>自动</a:t>
            </a:r>
            <a:r>
              <a:rPr lang="zh-CN" altLang="zh-CN" sz="2000" dirty="0"/>
              <a:t>的把某些对象“缠绕”起来</a:t>
            </a:r>
            <a:r>
              <a:rPr lang="zh-CN" altLang="zh-CN" sz="2000" u="sng" dirty="0">
                <a:solidFill>
                  <a:schemeClr val="bg1"/>
                </a:solidFill>
              </a:rPr>
              <a:t>实现对象之间的协作</a:t>
            </a:r>
            <a:r>
              <a:rPr lang="zh-CN" altLang="zh-CN" sz="2000" dirty="0"/>
              <a:t>。对象本身并不关心这种“缠绕”</a:t>
            </a:r>
            <a:r>
              <a:rPr lang="zh-CN" altLang="en-US" sz="2000" dirty="0"/>
              <a:t> ，</a:t>
            </a:r>
            <a:r>
              <a:rPr lang="zh-CN" altLang="zh-CN" sz="2000" dirty="0"/>
              <a:t>因此</a:t>
            </a:r>
            <a:r>
              <a:rPr lang="zh-CN" altLang="zh-CN" sz="2000" u="sng" dirty="0">
                <a:solidFill>
                  <a:schemeClr val="bg1"/>
                </a:solidFill>
              </a:rPr>
              <a:t>开发者可专注于业务逻辑</a:t>
            </a:r>
            <a:r>
              <a:rPr lang="zh-CN" altLang="zh-CN" sz="2000" dirty="0"/>
              <a:t>和脱离框架的</a:t>
            </a:r>
            <a:r>
              <a:rPr lang="en-US" altLang="zh-CN" sz="2000" dirty="0"/>
              <a:t>POJO</a:t>
            </a:r>
            <a:r>
              <a:rPr lang="zh-CN" altLang="zh-CN" sz="2000" dirty="0"/>
              <a:t>类对象单元测试。</a:t>
            </a:r>
            <a:endParaRPr lang="en-US" altLang="zh-CN" sz="2000" dirty="0"/>
          </a:p>
          <a:p>
            <a:pPr lvl="1">
              <a:buFont typeface="Arial" panose="020B0604020202020204" pitchFamily="34" charset="0"/>
              <a:buChar char="•"/>
            </a:pPr>
            <a:r>
              <a:rPr lang="zh-CN" altLang="zh-CN" sz="2000" dirty="0"/>
              <a:t>除此之外，由于</a:t>
            </a:r>
            <a:r>
              <a:rPr lang="en-US" altLang="zh-CN" sz="2000" dirty="0"/>
              <a:t>POJO</a:t>
            </a:r>
            <a:r>
              <a:rPr lang="zh-CN" altLang="zh-CN" sz="2000" dirty="0"/>
              <a:t>类并不需要继承框架的类或实现其接口，开发者能够</a:t>
            </a:r>
            <a:r>
              <a:rPr lang="zh-CN" altLang="zh-CN" sz="2000" u="sng" dirty="0">
                <a:solidFill>
                  <a:schemeClr val="bg1"/>
                </a:solidFill>
              </a:rPr>
              <a:t>极其灵活地搭建继承结构</a:t>
            </a:r>
            <a:r>
              <a:rPr lang="zh-CN" altLang="zh-CN" sz="2000" dirty="0"/>
              <a:t>和建造应用。</a:t>
            </a:r>
          </a:p>
          <a:p>
            <a:endParaRPr lang="en-US" altLang="zh-CN" sz="16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93</a:t>
            </a:fld>
            <a:endParaRPr lang="en-GB" altLang="zh-CN"/>
          </a:p>
        </p:txBody>
      </p:sp>
    </p:spTree>
    <p:extLst>
      <p:ext uri="{BB962C8B-B14F-4D97-AF65-F5344CB8AC3E}">
        <p14:creationId xmlns:p14="http://schemas.microsoft.com/office/powerpoint/2010/main" val="17755630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DI</a:t>
            </a:r>
            <a:r>
              <a:rPr lang="zh-CN" altLang="en-US" kern="100" dirty="0">
                <a:latin typeface="Calibri" panose="020F0502020204030204" pitchFamily="34" charset="0"/>
                <a:ea typeface="宋体" panose="02010600030101010101" pitchFamily="2" charset="-122"/>
                <a:cs typeface="Times New Roman" panose="02020603050405020304" pitchFamily="18" charset="0"/>
              </a:rPr>
              <a:t>案例</a:t>
            </a:r>
            <a:r>
              <a:rPr lang="en-US" altLang="zh-CN" kern="100" dirty="0">
                <a:latin typeface="Calibri" panose="020F0502020204030204" pitchFamily="34" charset="0"/>
                <a:ea typeface="宋体" panose="02010600030101010101" pitchFamily="2" charset="-122"/>
                <a:cs typeface="Times New Roman" panose="02020603050405020304" pitchFamily="18" charset="0"/>
              </a:rPr>
              <a:t>:</a:t>
            </a:r>
            <a:r>
              <a:rPr lang="zh-CN" altLang="en-US" kern="100" dirty="0">
                <a:latin typeface="Calibri" panose="020F0502020204030204" pitchFamily="34" charset="0"/>
                <a:ea typeface="宋体" panose="02010600030101010101" pitchFamily="2" charset="-122"/>
                <a:cs typeface="Times New Roman" panose="02020603050405020304" pitchFamily="18" charset="0"/>
              </a:rPr>
              <a:t>接口</a:t>
            </a:r>
            <a:endParaRPr lang="zh-CN" altLang="en-US" dirty="0"/>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09204" y="1124744"/>
            <a:ext cx="8156997" cy="936104"/>
          </a:xfrm>
        </p:spPr>
        <p:txBody>
          <a:bodyPr/>
          <a:lstStyle/>
          <a:p>
            <a:pPr>
              <a:buFont typeface="Wingdings" panose="05000000000000000000" pitchFamily="2" charset="2"/>
              <a:buChar char="Ø"/>
            </a:pPr>
            <a:r>
              <a:rPr lang="zh-CN" altLang="en-US" sz="2400" dirty="0"/>
              <a:t>以下，我们通过一个简单的例子来说明</a:t>
            </a:r>
            <a:r>
              <a:rPr lang="en-US" altLang="zh-CN" sz="2400" dirty="0"/>
              <a:t>Spring</a:t>
            </a:r>
            <a:r>
              <a:rPr lang="zh-CN" altLang="en-US" sz="2400" dirty="0"/>
              <a:t>中的依赖注入技术</a:t>
            </a:r>
            <a:r>
              <a:rPr lang="zh-CN" altLang="en-US" sz="2000" dirty="0"/>
              <a:t>。</a:t>
            </a:r>
            <a:endParaRPr lang="en-US" altLang="zh-CN" sz="2000" dirty="0"/>
          </a:p>
          <a:p>
            <a:pPr>
              <a:buFont typeface="Wingdings" panose="05000000000000000000" pitchFamily="2" charset="2"/>
              <a:buChar char="Ø"/>
            </a:pPr>
            <a:endParaRPr lang="en-US" altLang="zh-CN" sz="2000" dirty="0"/>
          </a:p>
          <a:p>
            <a:pPr lvl="1">
              <a:buFont typeface="Arial" panose="020B0604020202020204" pitchFamily="34" charset="0"/>
              <a:buChar char="•"/>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zh-CN" sz="2000" dirty="0"/>
          </a:p>
          <a:p>
            <a:endParaRPr lang="en-US" altLang="zh-CN" sz="16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94</a:t>
            </a:fld>
            <a:endParaRPr lang="en-GB" altLang="zh-CN"/>
          </a:p>
        </p:txBody>
      </p:sp>
      <p:sp>
        <p:nvSpPr>
          <p:cNvPr id="9" name="矩形 8">
            <a:extLst>
              <a:ext uri="{FF2B5EF4-FFF2-40B4-BE49-F238E27FC236}">
                <a16:creationId xmlns:a16="http://schemas.microsoft.com/office/drawing/2014/main" id="{A12A0A11-C777-46CB-A2DB-60634E07393A}"/>
              </a:ext>
            </a:extLst>
          </p:cNvPr>
          <p:cNvSpPr/>
          <p:nvPr/>
        </p:nvSpPr>
        <p:spPr>
          <a:xfrm>
            <a:off x="1256184" y="3321028"/>
            <a:ext cx="6631632" cy="1569660"/>
          </a:xfrm>
          <a:prstGeom prst="rect">
            <a:avLst/>
          </a:prstGeom>
          <a:ln>
            <a:solidFill>
              <a:srgbClr val="000000"/>
            </a:solidFill>
          </a:ln>
        </p:spPr>
        <p:txBody>
          <a:bodyPr wrap="square">
            <a:spAutoFit/>
          </a:bodyPr>
          <a:lstStyle/>
          <a:p>
            <a:r>
              <a:rPr lang="en-US" altLang="zh-CN" sz="1600" dirty="0">
                <a:solidFill>
                  <a:srgbClr val="000000"/>
                </a:solidFill>
                <a:latin typeface="Consolas" panose="020B0609020204030204" pitchFamily="49" charset="0"/>
              </a:rPr>
              <a:t>/Service.java</a:t>
            </a: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interface</a:t>
            </a:r>
            <a:r>
              <a:rPr lang="en-US" altLang="zh-CN" sz="1600" dirty="0">
                <a:solidFill>
                  <a:srgbClr val="000000"/>
                </a:solidFill>
                <a:latin typeface="Consolas" panose="020B0609020204030204" pitchFamily="49" charset="0"/>
              </a:rPr>
              <a:t> Service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serve();</a:t>
            </a:r>
          </a:p>
          <a:p>
            <a:r>
              <a:rPr lang="en-US" altLang="zh-CN" sz="1600" dirty="0">
                <a:solidFill>
                  <a:srgbClr val="000000"/>
                </a:solidFill>
                <a:latin typeface="Consolas" panose="020B0609020204030204" pitchFamily="49" charset="0"/>
              </a:rPr>
              <a:t>}</a:t>
            </a:r>
          </a:p>
        </p:txBody>
      </p:sp>
      <p:sp>
        <p:nvSpPr>
          <p:cNvPr id="16" name="文本框 15">
            <a:extLst>
              <a:ext uri="{FF2B5EF4-FFF2-40B4-BE49-F238E27FC236}">
                <a16:creationId xmlns:a16="http://schemas.microsoft.com/office/drawing/2014/main" id="{65E67F50-7B80-4218-A6BF-27F77ECFCFE0}"/>
              </a:ext>
            </a:extLst>
          </p:cNvPr>
          <p:cNvSpPr txBox="1"/>
          <p:nvPr/>
        </p:nvSpPr>
        <p:spPr>
          <a:xfrm>
            <a:off x="431801" y="2709741"/>
            <a:ext cx="7344816" cy="432041"/>
          </a:xfrm>
          <a:prstGeom prst="rect">
            <a:avLst/>
          </a:prstGeom>
          <a:noFill/>
        </p:spPr>
        <p:txBody>
          <a:bodyPr wrap="square" rtlCol="0">
            <a:spAutoFit/>
          </a:bodyPr>
          <a:lstStyle/>
          <a:p>
            <a:pPr marL="742950" lvl="1" indent="-285750">
              <a:lnSpc>
                <a:spcPct val="120000"/>
              </a:lnSpc>
              <a:buClr>
                <a:srgbClr val="E700E7"/>
              </a:buClr>
              <a:buFont typeface="Wingdings" panose="05000000000000000000" pitchFamily="2" charset="2"/>
              <a:buChar char="Ø"/>
            </a:pPr>
            <a:r>
              <a:rPr lang="zh-CN" altLang="en-US" sz="20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首先，定义一个接口</a:t>
            </a:r>
            <a:r>
              <a:rPr lang="en-US" altLang="zh-CN" sz="20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Service</a:t>
            </a:r>
            <a:r>
              <a:rPr lang="zh-CN" altLang="en-US" sz="20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，其提供服务方法</a:t>
            </a:r>
            <a:r>
              <a:rPr lang="en-US" altLang="zh-CN" sz="20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serve()</a:t>
            </a:r>
            <a:r>
              <a:rPr lang="zh-CN" altLang="en-US" sz="2000" kern="100">
                <a:solidFill>
                  <a:srgbClr val="000000"/>
                </a:solidFill>
                <a:latin typeface="Calibri" panose="020F0502020204030204" pitchFamily="34" charset="0"/>
                <a:ea typeface="宋体" panose="02010600030101010101" pitchFamily="2" charset="-122"/>
                <a:cs typeface="Times New Roman" panose="02020603050405020304" pitchFamily="18" charset="0"/>
              </a:rPr>
              <a:t>。</a:t>
            </a:r>
            <a:endParaRPr lang="zh-CN" altLang="en-US"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11269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DI</a:t>
            </a:r>
            <a:r>
              <a:rPr lang="zh-CN" altLang="en-US" kern="100" dirty="0">
                <a:latin typeface="Calibri" panose="020F0502020204030204" pitchFamily="34" charset="0"/>
                <a:ea typeface="宋体" panose="02010600030101010101" pitchFamily="2" charset="-122"/>
                <a:cs typeface="Times New Roman" panose="02020603050405020304" pitchFamily="18" charset="0"/>
              </a:rPr>
              <a:t>案例：老师类</a:t>
            </a:r>
            <a:endParaRPr lang="zh-CN" altLang="en-US" dirty="0"/>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09204" y="1124744"/>
            <a:ext cx="8156997" cy="720080"/>
          </a:xfrm>
        </p:spPr>
        <p:txBody>
          <a:bodyPr/>
          <a:lstStyle/>
          <a:p>
            <a:pPr lvl="1">
              <a:buFont typeface="Arial" panose="020B0604020202020204" pitchFamily="34" charset="0"/>
              <a:buChar char="•"/>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zh-CN" sz="2000" dirty="0"/>
          </a:p>
          <a:p>
            <a:endParaRPr lang="en-US" altLang="zh-CN" sz="16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95</a:t>
            </a:fld>
            <a:endParaRPr lang="en-GB" altLang="zh-CN"/>
          </a:p>
        </p:txBody>
      </p:sp>
      <p:sp>
        <p:nvSpPr>
          <p:cNvPr id="10" name="矩形 9">
            <a:extLst>
              <a:ext uri="{FF2B5EF4-FFF2-40B4-BE49-F238E27FC236}">
                <a16:creationId xmlns:a16="http://schemas.microsoft.com/office/drawing/2014/main" id="{90B88806-39D0-4D17-887F-8AB9828585B7}"/>
              </a:ext>
            </a:extLst>
          </p:cNvPr>
          <p:cNvSpPr/>
          <p:nvPr/>
        </p:nvSpPr>
        <p:spPr>
          <a:xfrm>
            <a:off x="982667" y="1118184"/>
            <a:ext cx="7344816" cy="1323439"/>
          </a:xfrm>
          <a:prstGeom prst="rect">
            <a:avLst/>
          </a:prstGeom>
        </p:spPr>
        <p:txBody>
          <a:bodyPr wrap="square">
            <a:spAutoFit/>
          </a:bodyPr>
          <a:lstStyle/>
          <a:p>
            <a:pPr marL="342900" indent="-342900" algn="just">
              <a:spcAft>
                <a:spcPts val="0"/>
              </a:spcAft>
              <a:buClr>
                <a:schemeClr val="accent6"/>
              </a:buClr>
              <a:buFont typeface="Wingdings" panose="05000000000000000000" pitchFamily="2" charset="2"/>
              <a:buChar char="Ø"/>
            </a:pP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教师给学生上课。因此，定义教师类</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Teacher</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和学生类</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Student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。其中教师将实现</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Service</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接口，而学生类实现方法</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learn()</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。类的定义非常简单，与普通的</a:t>
            </a:r>
            <a:r>
              <a:rPr lang="en-US"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java</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类基本相似，唯一不同的时多了</a:t>
            </a:r>
            <a:r>
              <a:rPr lang="en-US" altLang="zh-CN" sz="2000" kern="100" dirty="0">
                <a:solidFill>
                  <a:srgbClr val="FF0000"/>
                </a:solidFill>
                <a:latin typeface="Calibri" panose="020F0502020204030204" pitchFamily="34" charset="0"/>
                <a:ea typeface="宋体" panose="02010600030101010101" pitchFamily="2" charset="-122"/>
                <a:cs typeface="Times New Roman" panose="02020603050405020304" pitchFamily="18" charset="0"/>
              </a:rPr>
              <a:t>@Component</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的标注，</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告知</a:t>
            </a:r>
            <a:r>
              <a:rPr lang="en-US"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Spring</a:t>
            </a:r>
            <a:r>
              <a:rPr lang="zh-CN" altLang="zh-CN" sz="2000" u="sng"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容器这是一个组件</a:t>
            </a:r>
            <a:r>
              <a:rPr lang="zh-CN" altLang="zh-CN" sz="2000" kern="100" dirty="0">
                <a:solidFill>
                  <a:srgbClr val="000000"/>
                </a:solidFill>
                <a:latin typeface="Calibri" panose="020F0502020204030204" pitchFamily="34" charset="0"/>
                <a:ea typeface="宋体" panose="02010600030101010101" pitchFamily="2" charset="-122"/>
                <a:cs typeface="Times New Roman" panose="02020603050405020304" pitchFamily="18" charset="0"/>
              </a:rPr>
              <a:t>。</a:t>
            </a:r>
          </a:p>
        </p:txBody>
      </p:sp>
      <p:sp>
        <p:nvSpPr>
          <p:cNvPr id="11" name="矩形 10">
            <a:extLst>
              <a:ext uri="{FF2B5EF4-FFF2-40B4-BE49-F238E27FC236}">
                <a16:creationId xmlns:a16="http://schemas.microsoft.com/office/drawing/2014/main" id="{B61231DB-84BD-47F2-8F8E-12FF203B3901}"/>
              </a:ext>
            </a:extLst>
          </p:cNvPr>
          <p:cNvSpPr/>
          <p:nvPr/>
        </p:nvSpPr>
        <p:spPr>
          <a:xfrm>
            <a:off x="1403648" y="2608128"/>
            <a:ext cx="7274521" cy="2800767"/>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Teacher.java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org.springframework.stereotype.Component</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Component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Teacher </a:t>
            </a:r>
            <a:r>
              <a:rPr lang="en-US" altLang="zh-CN" sz="1600" dirty="0">
                <a:solidFill>
                  <a:srgbClr val="0000FF"/>
                </a:solidFill>
                <a:latin typeface="Consolas" panose="020B0609020204030204" pitchFamily="49" charset="0"/>
              </a:rPr>
              <a:t>implements</a:t>
            </a:r>
            <a:r>
              <a:rPr lang="en-US" altLang="zh-CN" sz="1600" dirty="0">
                <a:solidFill>
                  <a:srgbClr val="000000"/>
                </a:solidFill>
                <a:latin typeface="Consolas" panose="020B0609020204030204" pitchFamily="49" charset="0"/>
              </a:rPr>
              <a:t> Service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course=</a:t>
            </a:r>
            <a:r>
              <a:rPr lang="en-US" altLang="zh-CN" sz="1600" dirty="0">
                <a:solidFill>
                  <a:srgbClr val="A31515"/>
                </a:solidFill>
                <a:latin typeface="Consolas" panose="020B0609020204030204" pitchFamily="49" charset="0"/>
              </a:rPr>
              <a:t>"English"</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serve() {</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System.out.println</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"Giving the "</a:t>
            </a:r>
            <a:r>
              <a:rPr lang="en-US" altLang="zh-CN" sz="1600" dirty="0">
                <a:solidFill>
                  <a:srgbClr val="000000"/>
                </a:solidFill>
                <a:latin typeface="Consolas" panose="020B0609020204030204" pitchFamily="49" charset="0"/>
              </a:rPr>
              <a:t>+ course +</a:t>
            </a:r>
            <a:r>
              <a:rPr lang="en-US" altLang="zh-CN" sz="1600" dirty="0">
                <a:solidFill>
                  <a:srgbClr val="A31515"/>
                </a:solidFill>
                <a:latin typeface="Consolas" panose="020B0609020204030204" pitchFamily="49" charset="0"/>
              </a:rPr>
              <a:t>" lecture!"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1290240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kern="100" dirty="0">
                <a:latin typeface="Calibri" panose="020F0502020204030204" pitchFamily="34" charset="0"/>
                <a:ea typeface="宋体" panose="02010600030101010101" pitchFamily="2" charset="-122"/>
                <a:cs typeface="Times New Roman" panose="02020603050405020304" pitchFamily="18" charset="0"/>
              </a:rPr>
              <a:t> DI</a:t>
            </a:r>
            <a:r>
              <a:rPr lang="zh-CN" altLang="en-US" kern="100" dirty="0">
                <a:latin typeface="Calibri" panose="020F0502020204030204" pitchFamily="34" charset="0"/>
                <a:ea typeface="宋体" panose="02010600030101010101" pitchFamily="2" charset="-122"/>
                <a:cs typeface="Times New Roman" panose="02020603050405020304" pitchFamily="18" charset="0"/>
              </a:rPr>
              <a:t>案例：学生类</a:t>
            </a:r>
            <a:endParaRPr lang="zh-CN" altLang="en-US" dirty="0"/>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809204" y="1124744"/>
            <a:ext cx="8156997" cy="720080"/>
          </a:xfrm>
        </p:spPr>
        <p:txBody>
          <a:bodyPr/>
          <a:lstStyle/>
          <a:p>
            <a:pPr lvl="1">
              <a:buFont typeface="Arial" panose="020B0604020202020204" pitchFamily="34" charset="0"/>
              <a:buChar char="•"/>
            </a:pPr>
            <a:endParaRPr lang="en-US" altLang="zh-CN" sz="2000" kern="100" dirty="0">
              <a:latin typeface="Calibri" panose="020F0502020204030204" pitchFamily="34" charset="0"/>
              <a:ea typeface="宋体" panose="02010600030101010101" pitchFamily="2" charset="-122"/>
              <a:cs typeface="Times New Roman" panose="02020603050405020304" pitchFamily="18" charset="0"/>
            </a:endParaRPr>
          </a:p>
          <a:p>
            <a:pPr lvl="1">
              <a:buFont typeface="Arial" panose="020B0604020202020204" pitchFamily="34" charset="0"/>
              <a:buChar char="•"/>
            </a:pP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endParaRPr lang="zh-CN" altLang="zh-CN" sz="2000" dirty="0"/>
          </a:p>
          <a:p>
            <a:endParaRPr lang="en-US" altLang="zh-CN" sz="16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96</a:t>
            </a:fld>
            <a:endParaRPr lang="en-GB" altLang="zh-CN"/>
          </a:p>
        </p:txBody>
      </p:sp>
      <p:sp>
        <p:nvSpPr>
          <p:cNvPr id="5" name="矩形 4">
            <a:extLst>
              <a:ext uri="{FF2B5EF4-FFF2-40B4-BE49-F238E27FC236}">
                <a16:creationId xmlns:a16="http://schemas.microsoft.com/office/drawing/2014/main" id="{806B4405-9CDA-410A-99DB-D2D86A509EB9}"/>
              </a:ext>
            </a:extLst>
          </p:cNvPr>
          <p:cNvSpPr/>
          <p:nvPr/>
        </p:nvSpPr>
        <p:spPr>
          <a:xfrm>
            <a:off x="1907704" y="1501559"/>
            <a:ext cx="6855296" cy="3785652"/>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org.springframework.stereotype.Component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org.springframework.beans.factory.annotation</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Component</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private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service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Student(</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s){</a:t>
            </a:r>
          </a:p>
          <a:p>
            <a:r>
              <a:rPr lang="en-US" altLang="zh-CN" sz="1600" dirty="0">
                <a:solidFill>
                  <a:srgbClr val="000000"/>
                </a:solidFill>
                <a:latin typeface="Consolas" panose="020B0609020204030204" pitchFamily="49" charset="0"/>
              </a:rPr>
              <a:t>        service=s;</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learn(){</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service.serve</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42661555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案例：配置文件</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45755" y="1155064"/>
            <a:ext cx="8208912" cy="1829168"/>
          </a:xfrm>
        </p:spPr>
        <p:txBody>
          <a:bodyPr/>
          <a:lstStyle/>
          <a:p>
            <a:pPr>
              <a:buFont typeface="Wingdings" panose="05000000000000000000" pitchFamily="2" charset="2"/>
              <a:buChar char="Ø"/>
            </a:pPr>
            <a:r>
              <a:rPr lang="zh-CN" altLang="en-US" sz="2000" dirty="0"/>
              <a:t>在定义了以上的简单的类之后，</a:t>
            </a:r>
            <a:r>
              <a:rPr lang="en-US" altLang="zh-CN" sz="2000" dirty="0"/>
              <a:t>Spring</a:t>
            </a:r>
            <a:r>
              <a:rPr lang="zh-CN" altLang="en-US" sz="2000" dirty="0"/>
              <a:t>可通过</a:t>
            </a:r>
            <a:r>
              <a:rPr lang="zh-CN" altLang="en-US" sz="2000" dirty="0">
                <a:solidFill>
                  <a:srgbClr val="FF0000"/>
                </a:solidFill>
              </a:rPr>
              <a:t>另外的配置文件</a:t>
            </a:r>
            <a:r>
              <a:rPr lang="zh-CN" altLang="en-US" sz="2000" dirty="0"/>
              <a:t>，来</a:t>
            </a:r>
            <a:r>
              <a:rPr lang="zh-CN" altLang="en-US" sz="2000" dirty="0">
                <a:solidFill>
                  <a:srgbClr val="FF0000"/>
                </a:solidFill>
              </a:rPr>
              <a:t>定义各个类之间的关系</a:t>
            </a:r>
            <a:r>
              <a:rPr lang="zh-CN" altLang="en-US" sz="2000" dirty="0"/>
              <a:t>。如，</a:t>
            </a:r>
            <a:r>
              <a:rPr lang="en-US" altLang="zh-CN" sz="2000" dirty="0"/>
              <a:t>Spring</a:t>
            </a:r>
            <a:r>
              <a:rPr lang="zh-CN" altLang="en-US" sz="2000" dirty="0"/>
              <a:t>可以通过</a:t>
            </a:r>
            <a:r>
              <a:rPr lang="en-US" altLang="zh-CN" sz="2000" u="sng" dirty="0">
                <a:solidFill>
                  <a:schemeClr val="bg1"/>
                </a:solidFill>
              </a:rPr>
              <a:t>java</a:t>
            </a:r>
            <a:r>
              <a:rPr lang="zh-CN" altLang="en-US" sz="2000" u="sng" dirty="0">
                <a:solidFill>
                  <a:schemeClr val="bg1"/>
                </a:solidFill>
              </a:rPr>
              <a:t>代码、</a:t>
            </a:r>
            <a:r>
              <a:rPr lang="en-US" altLang="zh-CN" sz="2000" u="sng" dirty="0">
                <a:solidFill>
                  <a:schemeClr val="bg1"/>
                </a:solidFill>
              </a:rPr>
              <a:t>xml</a:t>
            </a:r>
            <a:r>
              <a:rPr lang="zh-CN" altLang="en-US" sz="2000" u="sng" dirty="0">
                <a:solidFill>
                  <a:schemeClr val="bg1"/>
                </a:solidFill>
              </a:rPr>
              <a:t>，注解</a:t>
            </a:r>
            <a:r>
              <a:rPr lang="zh-CN" altLang="en-US" sz="2000" dirty="0"/>
              <a:t>，以及三者混合的模式来进行配置</a:t>
            </a:r>
            <a:r>
              <a:rPr lang="zh-CN" altLang="en-US" sz="2400" dirty="0"/>
              <a:t>，</a:t>
            </a:r>
            <a:r>
              <a:rPr lang="zh-CN" altLang="en-US" sz="2000" dirty="0"/>
              <a:t>以下是</a:t>
            </a:r>
            <a:r>
              <a:rPr lang="en-US" altLang="zh-CN" sz="2000" dirty="0"/>
              <a:t>java</a:t>
            </a:r>
            <a:r>
              <a:rPr lang="zh-CN" altLang="en-US" sz="2000" dirty="0"/>
              <a:t>代码的配置方式：</a:t>
            </a:r>
            <a:endParaRPr lang="en-US" altLang="zh-CN"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97</a:t>
            </a:fld>
            <a:endParaRPr lang="en-GB" altLang="zh-CN" dirty="0"/>
          </a:p>
        </p:txBody>
      </p:sp>
      <p:sp>
        <p:nvSpPr>
          <p:cNvPr id="5" name="矩形 4">
            <a:extLst>
              <a:ext uri="{FF2B5EF4-FFF2-40B4-BE49-F238E27FC236}">
                <a16:creationId xmlns:a16="http://schemas.microsoft.com/office/drawing/2014/main" id="{D125EEE6-6A57-48D0-8E20-B4C116258996}"/>
              </a:ext>
            </a:extLst>
          </p:cNvPr>
          <p:cNvSpPr/>
          <p:nvPr/>
        </p:nvSpPr>
        <p:spPr>
          <a:xfrm>
            <a:off x="1547664" y="2346706"/>
            <a:ext cx="7407003" cy="4031873"/>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//StudentConfig.java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org.springframework.context.annotation.Configuration</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org.springframework.context.annotation.Bean</a:t>
            </a:r>
            <a:r>
              <a:rPr lang="en-US" altLang="zh-CN" sz="1600" dirty="0">
                <a:solidFill>
                  <a:srgbClr val="000000"/>
                </a:solidFill>
                <a:latin typeface="Consolas" panose="020B0609020204030204" pitchFamily="49" charset="0"/>
              </a:rPr>
              <a:t>;</a:t>
            </a:r>
          </a:p>
          <a:p>
            <a:br>
              <a:rPr lang="en-US" altLang="zh-CN" sz="1600" dirty="0">
                <a:solidFill>
                  <a:srgbClr val="000000"/>
                </a:solidFill>
                <a:latin typeface="Consolas" panose="020B0609020204030204" pitchFamily="49" charset="0"/>
              </a:rPr>
            </a:b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Configuration</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StudentConfig</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Bean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Service</a:t>
            </a:r>
            <a:r>
              <a:rPr lang="en-US" altLang="zh-CN" sz="1600" dirty="0">
                <a:solidFill>
                  <a:srgbClr val="000000"/>
                </a:solidFill>
                <a:latin typeface="Consolas" panose="020B0609020204030204" pitchFamily="49" charset="0"/>
              </a:rPr>
              <a:t> service(){</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Teacher();</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Bean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Student</a:t>
            </a:r>
            <a:r>
              <a:rPr lang="en-US" altLang="zh-CN" sz="1600" dirty="0">
                <a:solidFill>
                  <a:srgbClr val="000000"/>
                </a:solidFill>
                <a:latin typeface="Consolas" panose="020B0609020204030204" pitchFamily="49" charset="0"/>
              </a:rPr>
              <a:t> student(){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Student(service());</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1982919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a:t>
            </a:r>
            <a:r>
              <a:rPr lang="zh-CN" altLang="en-US" dirty="0"/>
              <a:t>配置文件</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323528" y="1484784"/>
            <a:ext cx="8352928" cy="3816424"/>
          </a:xfrm>
        </p:spPr>
        <p:txBody>
          <a:bodyPr/>
          <a:lstStyle/>
          <a:p>
            <a:pPr lvl="2">
              <a:buFont typeface="Wingdings" panose="05000000000000000000" pitchFamily="2" charset="2"/>
              <a:buChar char="ü"/>
            </a:pPr>
            <a:r>
              <a:rPr lang="zh-CN" altLang="en-US" dirty="0"/>
              <a:t>标注</a:t>
            </a:r>
            <a:r>
              <a:rPr lang="en-US" altLang="zh-CN" dirty="0">
                <a:solidFill>
                  <a:srgbClr val="FF0000"/>
                </a:solidFill>
              </a:rPr>
              <a:t>@Configuration</a:t>
            </a:r>
            <a:r>
              <a:rPr lang="zh-CN" altLang="en-US" dirty="0"/>
              <a:t>说明这是一个</a:t>
            </a:r>
            <a:r>
              <a:rPr lang="en-US" altLang="zh-CN" dirty="0"/>
              <a:t>Java</a:t>
            </a:r>
            <a:r>
              <a:rPr lang="zh-CN" altLang="en-US" dirty="0"/>
              <a:t>方式的配置文件。</a:t>
            </a:r>
            <a:endParaRPr lang="en-US" altLang="zh-CN" dirty="0"/>
          </a:p>
          <a:p>
            <a:pPr lvl="2">
              <a:buFont typeface="Wingdings" panose="05000000000000000000" pitchFamily="2" charset="2"/>
              <a:buChar char="ü"/>
            </a:pPr>
            <a:endParaRPr lang="en-US" altLang="zh-CN" dirty="0"/>
          </a:p>
          <a:p>
            <a:pPr lvl="2">
              <a:buFont typeface="Wingdings" panose="05000000000000000000" pitchFamily="2" charset="2"/>
              <a:buChar char="ü"/>
            </a:pPr>
            <a:r>
              <a:rPr lang="zh-CN" altLang="en-US" dirty="0"/>
              <a:t>标注</a:t>
            </a:r>
            <a:r>
              <a:rPr lang="en-US" altLang="zh-CN" dirty="0">
                <a:solidFill>
                  <a:srgbClr val="FF0000"/>
                </a:solidFill>
              </a:rPr>
              <a:t>@Bean</a:t>
            </a:r>
            <a:r>
              <a:rPr lang="zh-CN" altLang="en-US" dirty="0"/>
              <a:t>则告知</a:t>
            </a:r>
            <a:r>
              <a:rPr lang="en-US" altLang="zh-CN" dirty="0"/>
              <a:t>Spring</a:t>
            </a:r>
            <a:r>
              <a:rPr lang="zh-CN" altLang="en-US" dirty="0"/>
              <a:t>容器该方法将返回一个对象</a:t>
            </a:r>
            <a:r>
              <a:rPr lang="en-US" altLang="zh-CN" dirty="0"/>
              <a:t>Bean</a:t>
            </a:r>
            <a:r>
              <a:rPr lang="zh-CN" altLang="en-US" dirty="0"/>
              <a:t>，并同时</a:t>
            </a:r>
            <a:r>
              <a:rPr lang="zh-CN" altLang="en-US" u="sng" dirty="0">
                <a:solidFill>
                  <a:schemeClr val="bg1"/>
                </a:solidFill>
              </a:rPr>
              <a:t>注册到容器的上下文环境</a:t>
            </a:r>
            <a:r>
              <a:rPr lang="zh-CN" altLang="en-US" dirty="0"/>
              <a:t>中。</a:t>
            </a:r>
            <a:endParaRPr lang="en-US" altLang="zh-CN" dirty="0"/>
          </a:p>
          <a:p>
            <a:pPr lvl="2">
              <a:buFont typeface="Wingdings" panose="05000000000000000000" pitchFamily="2" charset="2"/>
              <a:buChar char="ü"/>
            </a:pPr>
            <a:endParaRPr lang="en-US" altLang="zh-CN" dirty="0"/>
          </a:p>
          <a:p>
            <a:pPr lvl="2">
              <a:buFont typeface="Wingdings" panose="05000000000000000000" pitchFamily="2" charset="2"/>
              <a:buChar char="ü"/>
            </a:pPr>
            <a:r>
              <a:rPr lang="zh-CN" altLang="en-US" dirty="0"/>
              <a:t>该实例对象的</a:t>
            </a:r>
            <a:r>
              <a:rPr lang="en-US" altLang="zh-CN" dirty="0"/>
              <a:t>id</a:t>
            </a:r>
            <a:r>
              <a:rPr lang="zh-CN" altLang="en-US" dirty="0"/>
              <a:t>默认为类名的小写字符， </a:t>
            </a:r>
            <a:r>
              <a:rPr lang="en-US" altLang="zh-CN" dirty="0"/>
              <a:t>Spring</a:t>
            </a:r>
            <a:r>
              <a:rPr lang="zh-CN" altLang="en-US" dirty="0"/>
              <a:t>容器</a:t>
            </a:r>
            <a:r>
              <a:rPr lang="zh-CN" altLang="en-US" dirty="0">
                <a:solidFill>
                  <a:srgbClr val="FF0000"/>
                </a:solidFill>
              </a:rPr>
              <a:t>生成的对象默认是仅有一份的</a:t>
            </a:r>
            <a:r>
              <a:rPr lang="zh-CN" altLang="en-US" dirty="0"/>
              <a:t>，方法内的代码将生成该类的实例对象；即使</a:t>
            </a:r>
            <a:r>
              <a:rPr lang="zh-CN" altLang="en-US" u="sng" dirty="0">
                <a:solidFill>
                  <a:schemeClr val="bg1"/>
                </a:solidFill>
              </a:rPr>
              <a:t>多次调用该方法，也将返回同一个实例</a:t>
            </a:r>
            <a:r>
              <a:rPr lang="zh-CN" altLang="en-US" dirty="0"/>
              <a:t>。</a:t>
            </a:r>
            <a:r>
              <a:rPr lang="zh-CN" altLang="zh-CN" dirty="0"/>
              <a:t>因此，通过以上的配置文件，</a:t>
            </a:r>
            <a:r>
              <a:rPr lang="en-US" altLang="zh-CN" dirty="0"/>
              <a:t>Spring</a:t>
            </a:r>
            <a:r>
              <a:rPr lang="zh-CN" altLang="zh-CN" dirty="0"/>
              <a:t>容器将生成两个实例对象</a:t>
            </a:r>
            <a:r>
              <a:rPr lang="en-US" altLang="zh-CN" dirty="0"/>
              <a:t>Bean</a:t>
            </a:r>
            <a:r>
              <a:rPr lang="zh-CN" altLang="zh-CN" dirty="0"/>
              <a:t>，</a:t>
            </a:r>
            <a:r>
              <a:rPr lang="en-US" altLang="zh-CN" dirty="0"/>
              <a:t>id</a:t>
            </a:r>
            <a:r>
              <a:rPr lang="zh-CN" altLang="zh-CN" dirty="0"/>
              <a:t>分别是</a:t>
            </a:r>
            <a:r>
              <a:rPr lang="en-US" altLang="zh-CN" dirty="0"/>
              <a:t>service</a:t>
            </a:r>
            <a:r>
              <a:rPr lang="zh-CN" altLang="zh-CN" dirty="0"/>
              <a:t>和</a:t>
            </a:r>
            <a:r>
              <a:rPr lang="en-US" altLang="zh-CN" dirty="0"/>
              <a:t>student</a:t>
            </a:r>
            <a:r>
              <a:rPr lang="zh-CN" altLang="zh-CN" dirty="0"/>
              <a:t>。</a:t>
            </a:r>
            <a:endParaRPr lang="en-US" altLang="zh-CN" sz="3200" dirty="0"/>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98</a:t>
            </a:fld>
            <a:endParaRPr lang="en-GB" altLang="zh-CN" dirty="0"/>
          </a:p>
        </p:txBody>
      </p:sp>
    </p:spTree>
    <p:extLst>
      <p:ext uri="{BB962C8B-B14F-4D97-AF65-F5344CB8AC3E}">
        <p14:creationId xmlns:p14="http://schemas.microsoft.com/office/powerpoint/2010/main" val="2835216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64F30-234F-4D2B-BE12-CF3765590119}"/>
              </a:ext>
            </a:extLst>
          </p:cNvPr>
          <p:cNvSpPr>
            <a:spLocks noGrp="1"/>
          </p:cNvSpPr>
          <p:nvPr>
            <p:ph type="title"/>
          </p:nvPr>
        </p:nvSpPr>
        <p:spPr/>
        <p:txBody>
          <a:bodyPr/>
          <a:lstStyle/>
          <a:p>
            <a:r>
              <a:rPr lang="en-US" altLang="zh-CN" dirty="0"/>
              <a:t>DI</a:t>
            </a:r>
            <a:r>
              <a:rPr lang="zh-CN" altLang="en-US" dirty="0"/>
              <a:t>案例</a:t>
            </a:r>
            <a:r>
              <a:rPr lang="en-US" altLang="zh-CN" dirty="0"/>
              <a:t>:</a:t>
            </a:r>
            <a:r>
              <a:rPr lang="zh-CN" altLang="en-US" dirty="0"/>
              <a:t>测试代码</a:t>
            </a:r>
          </a:p>
        </p:txBody>
      </p:sp>
      <p:sp>
        <p:nvSpPr>
          <p:cNvPr id="3" name="内容占位符 2">
            <a:extLst>
              <a:ext uri="{FF2B5EF4-FFF2-40B4-BE49-F238E27FC236}">
                <a16:creationId xmlns:a16="http://schemas.microsoft.com/office/drawing/2014/main" id="{7407826B-3EAA-432D-B338-C20B359EB1B3}"/>
              </a:ext>
            </a:extLst>
          </p:cNvPr>
          <p:cNvSpPr>
            <a:spLocks noGrp="1"/>
          </p:cNvSpPr>
          <p:nvPr>
            <p:ph idx="1"/>
          </p:nvPr>
        </p:nvSpPr>
        <p:spPr>
          <a:xfrm>
            <a:off x="791072" y="1196752"/>
            <a:ext cx="8245424" cy="1296144"/>
          </a:xfrm>
        </p:spPr>
        <p:txBody>
          <a:bodyPr/>
          <a:lstStyle/>
          <a:p>
            <a:pPr>
              <a:buFont typeface="Wingdings" panose="05000000000000000000" pitchFamily="2" charset="2"/>
              <a:buChar char="Ø"/>
            </a:pPr>
            <a:r>
              <a:rPr lang="zh-CN" altLang="zh-CN" sz="2000" dirty="0"/>
              <a:t>以下的代码，则可以验证容器是否辅助生成了</a:t>
            </a:r>
            <a:r>
              <a:rPr lang="en-US" altLang="zh-CN" sz="2000" dirty="0"/>
              <a:t>student</a:t>
            </a:r>
            <a:r>
              <a:rPr lang="zh-CN" altLang="zh-CN" sz="2000" dirty="0"/>
              <a:t>对象，并进行调用。</a:t>
            </a:r>
            <a:r>
              <a:rPr lang="zh-CN" altLang="en-US" sz="2000" dirty="0"/>
              <a:t>基于</a:t>
            </a:r>
            <a:r>
              <a:rPr lang="en-US" altLang="zh-CN" sz="2000" dirty="0"/>
              <a:t>Java</a:t>
            </a:r>
            <a:r>
              <a:rPr lang="zh-CN" altLang="en-US" sz="2000" dirty="0"/>
              <a:t>配置使用</a:t>
            </a:r>
            <a:r>
              <a:rPr lang="en-US" altLang="zh-CN" sz="2000" dirty="0" err="1"/>
              <a:t>AnnotationConfigApplicationContext</a:t>
            </a:r>
            <a:r>
              <a:rPr lang="zh-CN" altLang="en-US" sz="2000" dirty="0"/>
              <a:t>类。该类是 </a:t>
            </a:r>
            <a:r>
              <a:rPr lang="en-US" altLang="zh-CN" sz="2000" dirty="0" err="1"/>
              <a:t>ApplicationContext</a:t>
            </a:r>
            <a:r>
              <a:rPr lang="en-US" altLang="zh-CN" sz="2000" dirty="0"/>
              <a:t> </a:t>
            </a:r>
            <a:r>
              <a:rPr lang="zh-CN" altLang="en-US" sz="2000" dirty="0"/>
              <a:t>接口的一个实现，能够注册所注释的配置类。</a:t>
            </a:r>
          </a:p>
        </p:txBody>
      </p:sp>
      <p:sp>
        <p:nvSpPr>
          <p:cNvPr id="4" name="灯片编号占位符 3">
            <a:extLst>
              <a:ext uri="{FF2B5EF4-FFF2-40B4-BE49-F238E27FC236}">
                <a16:creationId xmlns:a16="http://schemas.microsoft.com/office/drawing/2014/main" id="{BA31344D-D146-480B-BDB6-C833D8F5615C}"/>
              </a:ext>
            </a:extLst>
          </p:cNvPr>
          <p:cNvSpPr>
            <a:spLocks noGrp="1"/>
          </p:cNvSpPr>
          <p:nvPr>
            <p:ph type="sldNum" sz="quarter" idx="10"/>
          </p:nvPr>
        </p:nvSpPr>
        <p:spPr/>
        <p:txBody>
          <a:bodyPr/>
          <a:lstStyle/>
          <a:p>
            <a:pPr>
              <a:defRPr/>
            </a:pPr>
            <a:fld id="{688DD166-6A51-FB46-8061-6090DD3FD59C}" type="slidenum">
              <a:rPr lang="zh-CN" altLang="en-GB" smtClean="0"/>
              <a:pPr>
                <a:defRPr/>
              </a:pPr>
              <a:t>99</a:t>
            </a:fld>
            <a:endParaRPr lang="en-GB" altLang="zh-CN" dirty="0"/>
          </a:p>
        </p:txBody>
      </p:sp>
      <p:sp>
        <p:nvSpPr>
          <p:cNvPr id="7" name="矩形 6">
            <a:extLst>
              <a:ext uri="{FF2B5EF4-FFF2-40B4-BE49-F238E27FC236}">
                <a16:creationId xmlns:a16="http://schemas.microsoft.com/office/drawing/2014/main" id="{2D84FC52-6712-4D8F-A0FC-2F90CF993496}"/>
              </a:ext>
            </a:extLst>
          </p:cNvPr>
          <p:cNvSpPr/>
          <p:nvPr/>
        </p:nvSpPr>
        <p:spPr>
          <a:xfrm>
            <a:off x="1634208" y="2420888"/>
            <a:ext cx="7128792" cy="3539430"/>
          </a:xfrm>
          <a:prstGeom prst="rect">
            <a:avLst/>
          </a:prstGeom>
          <a:ln>
            <a:solidFill>
              <a:srgbClr val="000000"/>
            </a:solidFill>
          </a:ln>
        </p:spPr>
        <p:txBody>
          <a:bodyPr wrap="square">
            <a:spAutoFit/>
          </a:bodyPr>
          <a:lstStyle/>
          <a:p>
            <a:r>
              <a:rPr lang="en-US" altLang="zh-CN" sz="1600" dirty="0">
                <a:solidFill>
                  <a:srgbClr val="008000"/>
                </a:solidFill>
                <a:latin typeface="Consolas" panose="020B0609020204030204" pitchFamily="49" charset="0"/>
              </a:rPr>
              <a:t>// StudentJavaMain.java</a:t>
            </a:r>
            <a:endParaRPr lang="en-US" altLang="zh-CN" sz="1600" dirty="0">
              <a:solidFill>
                <a:srgbClr val="000000"/>
              </a:solidFill>
              <a:latin typeface="Consolas" panose="020B0609020204030204" pitchFamily="49" charset="0"/>
            </a:endParaRPr>
          </a:p>
          <a:p>
            <a:r>
              <a:rPr lang="en-US" altLang="zh-CN" sz="1600" dirty="0">
                <a:solidFill>
                  <a:srgbClr val="0000FF"/>
                </a:solidFill>
                <a:latin typeface="Consolas" panose="020B0609020204030204" pitchFamily="49" charset="0"/>
              </a:rPr>
              <a:t>package</a:t>
            </a:r>
            <a:r>
              <a:rPr lang="en-US" altLang="zh-CN" sz="1600" dirty="0">
                <a:solidFill>
                  <a:srgbClr val="000000"/>
                </a:solidFill>
                <a:latin typeface="Consolas" panose="020B0609020204030204" pitchFamily="49" charset="0"/>
              </a:rPr>
              <a:t> xmu.edu.cn;</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org.springframework.context.ApplicationContext</a:t>
            </a:r>
            <a:r>
              <a:rPr lang="en-US" altLang="zh-CN" sz="1600" dirty="0">
                <a:solidFill>
                  <a:srgbClr val="000000"/>
                </a:solidFill>
                <a:latin typeface="Consolas" panose="020B0609020204030204" pitchFamily="49" charset="0"/>
              </a:rPr>
              <a:t>;</a:t>
            </a:r>
          </a:p>
          <a:p>
            <a:r>
              <a:rPr lang="en-US" altLang="zh-CN" sz="1600" dirty="0">
                <a:solidFill>
                  <a:srgbClr val="0000FF"/>
                </a:solidFill>
                <a:latin typeface="Consolas" panose="020B0609020204030204" pitchFamily="49" charset="0"/>
              </a:rPr>
              <a:t>Import</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org.springframework.context.annotation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.AnnotationConfigApplicationContext;</a:t>
            </a:r>
          </a:p>
          <a:p>
            <a:br>
              <a:rPr lang="en-US" altLang="zh-CN" sz="1600" dirty="0">
                <a:solidFill>
                  <a:srgbClr val="000000"/>
                </a:solidFill>
                <a:latin typeface="Consolas" panose="020B0609020204030204" pitchFamily="49" charset="0"/>
              </a:rPr>
            </a:br>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class</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StudentJavaMain</a:t>
            </a:r>
            <a:r>
              <a:rPr lang="en-US" altLang="zh-CN" sz="1600" dirty="0">
                <a:solidFill>
                  <a:srgbClr val="000000"/>
                </a:solidFill>
                <a:latin typeface="Consolas" panose="020B0609020204030204" pitchFamily="49" charset="0"/>
              </a:rPr>
              <a:t> {</a:t>
            </a:r>
          </a:p>
          <a:p>
            <a:r>
              <a:rPr lang="en-US" altLang="zh-CN" sz="1600" dirty="0">
                <a:solidFill>
                  <a:srgbClr val="0000FF"/>
                </a:solidFill>
                <a:latin typeface="Consolas" panose="020B0609020204030204" pitchFamily="49" charset="0"/>
              </a:rPr>
              <a:t>public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rgbClr val="000000"/>
                </a:solidFill>
                <a:latin typeface="Consolas" panose="020B0609020204030204" pitchFamily="49" charset="0"/>
              </a:rPr>
              <a:t> main(</a:t>
            </a:r>
            <a:r>
              <a:rPr lang="en-US" altLang="zh-CN" sz="1600" dirty="0">
                <a:solidFill>
                  <a:srgbClr val="0000FF"/>
                </a:solidFill>
                <a:latin typeface="Consolas" panose="020B0609020204030204" pitchFamily="49" charset="0"/>
              </a:rPr>
              <a:t>String</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args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throws</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Exception</a:t>
            </a:r>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r>
              <a:rPr lang="en-US" altLang="zh-CN" sz="1600" dirty="0" err="1">
                <a:solidFill>
                  <a:srgbClr val="0000FF"/>
                </a:solidFill>
                <a:latin typeface="Consolas" panose="020B0609020204030204" pitchFamily="49" charset="0"/>
              </a:rPr>
              <a:t>ApplicationContext</a:t>
            </a:r>
            <a:r>
              <a:rPr lang="en-US" altLang="zh-CN" sz="1600" dirty="0">
                <a:solidFill>
                  <a:srgbClr val="000000"/>
                </a:solidFill>
                <a:latin typeface="Consolas" panose="020B0609020204030204" pitchFamily="49" charset="0"/>
              </a:rPr>
              <a:t> context = </a:t>
            </a:r>
            <a:r>
              <a:rPr lang="en-US" altLang="zh-CN" sz="1600" dirty="0">
                <a:solidFill>
                  <a:srgbClr val="0000FF"/>
                </a:solidFill>
                <a:latin typeface="Consolas" panose="020B0609020204030204" pitchFamily="49" charset="0"/>
              </a:rPr>
              <a:t>new</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AnnotationConfigApplicationContext</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StudentConfig.class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Student</a:t>
            </a:r>
            <a:r>
              <a:rPr lang="en-US" altLang="zh-CN" sz="1600" dirty="0">
                <a:solidFill>
                  <a:srgbClr val="000000"/>
                </a:solidFill>
                <a:latin typeface="Consolas" panose="020B0609020204030204" pitchFamily="49" charset="0"/>
              </a:rPr>
              <a:t> s = </a:t>
            </a:r>
            <a:r>
              <a:rPr lang="en-US" altLang="zh-CN" sz="1600" dirty="0" err="1">
                <a:solidFill>
                  <a:srgbClr val="000000"/>
                </a:solidFill>
                <a:latin typeface="Consolas" panose="020B0609020204030204" pitchFamily="49" charset="0"/>
              </a:rPr>
              <a:t>context.getBean</a:t>
            </a:r>
            <a:r>
              <a:rPr lang="en-US" altLang="zh-CN" sz="1600" dirty="0">
                <a:solidFill>
                  <a:srgbClr val="000000"/>
                </a:solidFill>
                <a:latin typeface="Consolas" panose="020B0609020204030204" pitchFamily="49" charset="0"/>
              </a:rPr>
              <a:t>(</a:t>
            </a:r>
            <a:r>
              <a:rPr lang="en-US" altLang="zh-CN" sz="1600" dirty="0" err="1">
                <a:solidFill>
                  <a:srgbClr val="000000"/>
                </a:solidFill>
                <a:latin typeface="Consolas" panose="020B0609020204030204" pitchFamily="49" charset="0"/>
              </a:rPr>
              <a:t>Student.class</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s.learn</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497815539"/>
      </p:ext>
    </p:extLst>
  </p:cSld>
  <p:clrMapOvr>
    <a:masterClrMapping/>
  </p:clrMapOvr>
</p:sld>
</file>

<file path=ppt/theme/theme1.xml><?xml version="1.0" encoding="utf-8"?>
<a:theme xmlns:a="http://schemas.openxmlformats.org/drawingml/2006/main" name="introdbs.pps">
  <a:themeElements>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fontScheme name="课件">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zh-CN"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altLang="zh-CN" sz="2400" b="0" i="0" u="none" strike="noStrike" cap="none" normalizeH="0" baseline="0">
            <a:ln>
              <a:noFill/>
            </a:ln>
            <a:solidFill>
              <a:schemeClr val="tx1"/>
            </a:solidFill>
            <a:effectLst/>
            <a:latin typeface="Times New Roman" charset="0"/>
          </a:defRPr>
        </a:defPPr>
      </a:lstStyle>
    </a:lnDef>
    <a:txDef>
      <a:spPr>
        <a:noFill/>
      </a:spPr>
      <a:bodyPr wrap="square" rtlCol="0">
        <a:spAutoFit/>
      </a:bodyPr>
      <a:lstStyle>
        <a:defPPr algn="l">
          <a:defRPr dirty="0">
            <a:solidFill>
              <a:srgbClr val="000000"/>
            </a:solidFill>
            <a:latin typeface="Calibri" panose="020F0502020204030204" pitchFamily="34" charset="0"/>
            <a:ea typeface="宋体" panose="02010600030101010101" pitchFamily="2" charset="-122"/>
            <a:cs typeface="Times New Roman" panose="02020603050405020304" pitchFamily="18" charset="0"/>
          </a:defRPr>
        </a:defPPr>
      </a:lstStyle>
    </a:txDef>
  </a:objectDefaults>
  <a:extraClrSchemeLst>
    <a:extraClrScheme>
      <a:clrScheme name="introdbs.pps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introdbs.pps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introdbs.pps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introdbs.pps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35164</TotalTime>
  <Words>13198</Words>
  <Application>Microsoft Office PowerPoint</Application>
  <PresentationFormat>全屏显示(4:3)</PresentationFormat>
  <Paragraphs>1092</Paragraphs>
  <Slides>115</Slides>
  <Notes>12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115</vt:i4>
      </vt:variant>
    </vt:vector>
  </HeadingPairs>
  <TitlesOfParts>
    <vt:vector size="128" baseType="lpstr">
      <vt:lpstr>-apple-system</vt:lpstr>
      <vt:lpstr>Monotype Sorts</vt:lpstr>
      <vt:lpstr>黑体</vt:lpstr>
      <vt:lpstr>楷体_GB2312</vt:lpstr>
      <vt:lpstr>宋体</vt:lpstr>
      <vt:lpstr>Arial</vt:lpstr>
      <vt:lpstr>Arial Black</vt:lpstr>
      <vt:lpstr>Calibri</vt:lpstr>
      <vt:lpstr>Comic Sans MS</vt:lpstr>
      <vt:lpstr>Consolas</vt:lpstr>
      <vt:lpstr>Times New Roman</vt:lpstr>
      <vt:lpstr>Wingdings</vt:lpstr>
      <vt:lpstr>introdbs.pps</vt:lpstr>
      <vt:lpstr>  第六章 Web容器</vt:lpstr>
      <vt:lpstr>前言</vt:lpstr>
      <vt:lpstr>大纲</vt:lpstr>
      <vt:lpstr>Web服务器概述</vt:lpstr>
      <vt:lpstr>Web服务器技术概述</vt:lpstr>
      <vt:lpstr>Web服务器概述</vt:lpstr>
      <vt:lpstr>大纲</vt:lpstr>
      <vt:lpstr>Web服务器架构</vt:lpstr>
      <vt:lpstr>Web服务器工作过程</vt:lpstr>
      <vt:lpstr>Web服务器工作过程</vt:lpstr>
      <vt:lpstr>Web服务器工作原理</vt:lpstr>
      <vt:lpstr>Web服务器工作原理</vt:lpstr>
      <vt:lpstr>Web服务器应答过程</vt:lpstr>
      <vt:lpstr>大纲</vt:lpstr>
      <vt:lpstr>Web服务器框架</vt:lpstr>
      <vt:lpstr>MVC框架</vt:lpstr>
      <vt:lpstr>MVC框架</vt:lpstr>
      <vt:lpstr>MVC框架图示</vt:lpstr>
      <vt:lpstr>MVC框架优点</vt:lpstr>
      <vt:lpstr>MVC框架实例</vt:lpstr>
      <vt:lpstr>大纲</vt:lpstr>
      <vt:lpstr>容器的概念</vt:lpstr>
      <vt:lpstr>Web容器</vt:lpstr>
      <vt:lpstr>PowerPoint 演示文稿</vt:lpstr>
      <vt:lpstr>PowerPoint 演示文稿</vt:lpstr>
      <vt:lpstr>容器的优点</vt:lpstr>
      <vt:lpstr>容器的优点</vt:lpstr>
      <vt:lpstr>大纲</vt:lpstr>
      <vt:lpstr>耦合</vt:lpstr>
      <vt:lpstr>解耦合、控制反转</vt:lpstr>
      <vt:lpstr>解耦合、控制反转</vt:lpstr>
      <vt:lpstr>解耦合、控制反转</vt:lpstr>
      <vt:lpstr>解耦合、控制反转</vt:lpstr>
      <vt:lpstr>控制反转</vt:lpstr>
      <vt:lpstr>依赖注入</vt:lpstr>
      <vt:lpstr>PowerPoint 演示文稿</vt:lpstr>
      <vt:lpstr>依赖注入、控制反转</vt:lpstr>
      <vt:lpstr>大纲</vt:lpstr>
      <vt:lpstr>AOP概述</vt:lpstr>
      <vt:lpstr>AOP由来</vt:lpstr>
      <vt:lpstr>AOP由来</vt:lpstr>
      <vt:lpstr>AOP核心概念</vt:lpstr>
      <vt:lpstr>PowerPoint 演示文稿</vt:lpstr>
      <vt:lpstr>拦截器的的功能</vt:lpstr>
      <vt:lpstr>AOP核心概念</vt:lpstr>
      <vt:lpstr>PowerPoint 演示文稿</vt:lpstr>
      <vt:lpstr>AOP核心概念</vt:lpstr>
      <vt:lpstr>AOP核心概念</vt:lpstr>
      <vt:lpstr>大纲</vt:lpstr>
      <vt:lpstr>Java EE概述</vt:lpstr>
      <vt:lpstr>Java EE概述</vt:lpstr>
      <vt:lpstr>大纲</vt:lpstr>
      <vt:lpstr>Java EE框架组成</vt:lpstr>
      <vt:lpstr>Java EE框架组成</vt:lpstr>
      <vt:lpstr>大纲</vt:lpstr>
      <vt:lpstr>Java EE的主要技术</vt:lpstr>
      <vt:lpstr>1. JDBC</vt:lpstr>
      <vt:lpstr>2. JNDI</vt:lpstr>
      <vt:lpstr>3. EJB</vt:lpstr>
      <vt:lpstr>4. RMI和5. Java IDL</vt:lpstr>
      <vt:lpstr>6. JSP</vt:lpstr>
      <vt:lpstr>7. Java Servlet</vt:lpstr>
      <vt:lpstr>8. XML和9. JMS</vt:lpstr>
      <vt:lpstr>10. JTA和 11. JTS</vt:lpstr>
      <vt:lpstr>12. Java Mail和13. JAF</vt:lpstr>
      <vt:lpstr>其他技术规范</vt:lpstr>
      <vt:lpstr>其他技术规范</vt:lpstr>
      <vt:lpstr>大纲</vt:lpstr>
      <vt:lpstr>EJB简介</vt:lpstr>
      <vt:lpstr>EJB简介</vt:lpstr>
      <vt:lpstr>EJB环境构成</vt:lpstr>
      <vt:lpstr>EJB的种类</vt:lpstr>
      <vt:lpstr>无状态会话Bean</vt:lpstr>
      <vt:lpstr>有状态会话Bean</vt:lpstr>
      <vt:lpstr>实体Bean</vt:lpstr>
      <vt:lpstr>消息驱动Bean</vt:lpstr>
      <vt:lpstr>大纲</vt:lpstr>
      <vt:lpstr>Spring框架的历史</vt:lpstr>
      <vt:lpstr>Spring框架概述</vt:lpstr>
      <vt:lpstr>大纲</vt:lpstr>
      <vt:lpstr>Spring的体系结构</vt:lpstr>
      <vt:lpstr>1. 核心容器</vt:lpstr>
      <vt:lpstr>1. 核心容器</vt:lpstr>
      <vt:lpstr>1. 核心容器</vt:lpstr>
      <vt:lpstr>2. AOP和3. Instrument</vt:lpstr>
      <vt:lpstr>4. Data Access/Integration</vt:lpstr>
      <vt:lpstr>4. Data Access/Integration</vt:lpstr>
      <vt:lpstr>5. Web模块</vt:lpstr>
      <vt:lpstr>6. Messaging和7. Test</vt:lpstr>
      <vt:lpstr>大纲</vt:lpstr>
      <vt:lpstr>POJO对象</vt:lpstr>
      <vt:lpstr>POJO对象例子</vt:lpstr>
      <vt:lpstr> Spring依赖注入</vt:lpstr>
      <vt:lpstr>DI案例:接口</vt:lpstr>
      <vt:lpstr>DI案例：老师类</vt:lpstr>
      <vt:lpstr> DI案例：学生类</vt:lpstr>
      <vt:lpstr>DI案例：配置文件</vt:lpstr>
      <vt:lpstr>DI案例:配置文件</vt:lpstr>
      <vt:lpstr>DI案例:测试代码</vt:lpstr>
      <vt:lpstr>DI案例:XML配置</vt:lpstr>
      <vt:lpstr>DI案例:XML配置和测试代码</vt:lpstr>
      <vt:lpstr>DI案例:自动编织</vt:lpstr>
      <vt:lpstr>DI案例:XML自动编织</vt:lpstr>
      <vt:lpstr>大纲</vt:lpstr>
      <vt:lpstr>AOP案例</vt:lpstr>
      <vt:lpstr>AOP案例:传统方法</vt:lpstr>
      <vt:lpstr>AOP案例:定义切面</vt:lpstr>
      <vt:lpstr>AOP案例:定义切面</vt:lpstr>
      <vt:lpstr>AOP案例:切入点表达式</vt:lpstr>
      <vt:lpstr>AOP案例:织入</vt:lpstr>
      <vt:lpstr>AOP案例:织入</vt:lpstr>
      <vt:lpstr>AOP案例: AOP老师类</vt:lpstr>
      <vt:lpstr>AOP案例:测试代码</vt:lpstr>
      <vt:lpstr>本章小结</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中间件技术  Middleware Technology  第五章  Web服务器技术</dc:title>
  <dc:subject>Database Systems</dc:subject>
  <dc:creator>Microsoft Office 用户</dc:creator>
  <dc:description>Transparencies for Chapter 1 of textbook_x000d_
Database Systems: A Practical Approach to Design, Implementation, and Management</dc:description>
  <cp:lastModifiedBy>Administrator</cp:lastModifiedBy>
  <cp:revision>292</cp:revision>
  <cp:lastPrinted>2016-03-28T05:00:27Z</cp:lastPrinted>
  <dcterms:created xsi:type="dcterms:W3CDTF">2016-03-08T05:42:11Z</dcterms:created>
  <dcterms:modified xsi:type="dcterms:W3CDTF">2024-10-21T04:53:47Z</dcterms:modified>
</cp:coreProperties>
</file>