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5"/>
  </p:notesMasterIdLst>
  <p:handoutMasterIdLst>
    <p:handoutMasterId r:id="rId76"/>
  </p:handoutMasterIdLst>
  <p:sldIdLst>
    <p:sldId id="573" r:id="rId2"/>
    <p:sldId id="454" r:id="rId3"/>
    <p:sldId id="460" r:id="rId4"/>
    <p:sldId id="544" r:id="rId5"/>
    <p:sldId id="545" r:id="rId6"/>
    <p:sldId id="574" r:id="rId7"/>
    <p:sldId id="549" r:id="rId8"/>
    <p:sldId id="575" r:id="rId9"/>
    <p:sldId id="576" r:id="rId10"/>
    <p:sldId id="577" r:id="rId11"/>
    <p:sldId id="623" r:id="rId12"/>
    <p:sldId id="578" r:id="rId13"/>
    <p:sldId id="579" r:id="rId14"/>
    <p:sldId id="580" r:id="rId15"/>
    <p:sldId id="461" r:id="rId16"/>
    <p:sldId id="551" r:id="rId17"/>
    <p:sldId id="552" r:id="rId18"/>
    <p:sldId id="553" r:id="rId19"/>
    <p:sldId id="554" r:id="rId20"/>
    <p:sldId id="581" r:id="rId21"/>
    <p:sldId id="556" r:id="rId22"/>
    <p:sldId id="555" r:id="rId23"/>
    <p:sldId id="560" r:id="rId24"/>
    <p:sldId id="557" r:id="rId25"/>
    <p:sldId id="558" r:id="rId26"/>
    <p:sldId id="559" r:id="rId27"/>
    <p:sldId id="582" r:id="rId28"/>
    <p:sldId id="583" r:id="rId29"/>
    <p:sldId id="584" r:id="rId30"/>
    <p:sldId id="585" r:id="rId31"/>
    <p:sldId id="586" r:id="rId32"/>
    <p:sldId id="587" r:id="rId33"/>
    <p:sldId id="588" r:id="rId34"/>
    <p:sldId id="563" r:id="rId35"/>
    <p:sldId id="589" r:id="rId36"/>
    <p:sldId id="590" r:id="rId37"/>
    <p:sldId id="565" r:id="rId38"/>
    <p:sldId id="591" r:id="rId39"/>
    <p:sldId id="566" r:id="rId40"/>
    <p:sldId id="592" r:id="rId41"/>
    <p:sldId id="567" r:id="rId42"/>
    <p:sldId id="593" r:id="rId43"/>
    <p:sldId id="594" r:id="rId44"/>
    <p:sldId id="595" r:id="rId45"/>
    <p:sldId id="596" r:id="rId46"/>
    <p:sldId id="598" r:id="rId47"/>
    <p:sldId id="597" r:id="rId48"/>
    <p:sldId id="599" r:id="rId49"/>
    <p:sldId id="600" r:id="rId50"/>
    <p:sldId id="601" r:id="rId51"/>
    <p:sldId id="602" r:id="rId52"/>
    <p:sldId id="603" r:id="rId53"/>
    <p:sldId id="604" r:id="rId54"/>
    <p:sldId id="605" r:id="rId55"/>
    <p:sldId id="606" r:id="rId56"/>
    <p:sldId id="607" r:id="rId57"/>
    <p:sldId id="608" r:id="rId58"/>
    <p:sldId id="609" r:id="rId59"/>
    <p:sldId id="569" r:id="rId60"/>
    <p:sldId id="570" r:id="rId61"/>
    <p:sldId id="610" r:id="rId62"/>
    <p:sldId id="612" r:id="rId63"/>
    <p:sldId id="613" r:id="rId64"/>
    <p:sldId id="614" r:id="rId65"/>
    <p:sldId id="615" r:id="rId66"/>
    <p:sldId id="616" r:id="rId67"/>
    <p:sldId id="617" r:id="rId68"/>
    <p:sldId id="618" r:id="rId69"/>
    <p:sldId id="619" r:id="rId70"/>
    <p:sldId id="620" r:id="rId71"/>
    <p:sldId id="621" r:id="rId72"/>
    <p:sldId id="622" r:id="rId73"/>
    <p:sldId id="572" r:id="rId74"/>
  </p:sldIdLst>
  <p:sldSz cx="9144000" cy="6858000" type="screen4x3"/>
  <p:notesSz cx="7099300" cy="10234613"/>
  <p:defaultTextStyle>
    <a:defPPr>
      <a:defRPr lang="en-GB"/>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FF00"/>
    <a:srgbClr val="FFCC66"/>
    <a:srgbClr val="FF99FF"/>
    <a:srgbClr val="CC33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85" autoAdjust="0"/>
    <p:restoredTop sz="95681" autoAdjust="0"/>
  </p:normalViewPr>
  <p:slideViewPr>
    <p:cSldViewPr>
      <p:cViewPr varScale="1">
        <p:scale>
          <a:sx n="64" d="100"/>
          <a:sy n="64"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57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6811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044878"/>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kumimoji="1" lang="zh-CN" altLang="en-US" dirty="0"/>
          </a:p>
        </p:txBody>
      </p:sp>
    </p:spTree>
    <p:extLst>
      <p:ext uri="{BB962C8B-B14F-4D97-AF65-F5344CB8AC3E}">
        <p14:creationId xmlns:p14="http://schemas.microsoft.com/office/powerpoint/2010/main" val="198723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00113"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3075" name="Rectangle 3"/>
          <p:cNvSpPr>
            <a:spLocks noGrp="1" noChangeArrowheads="1"/>
          </p:cNvSpPr>
          <p:nvPr>
            <p:ph type="ctrTitle" sz="quarter"/>
          </p:nvPr>
        </p:nvSpPr>
        <p:spPr>
          <a:xfrm>
            <a:off x="971550" y="188913"/>
            <a:ext cx="7772400" cy="782637"/>
          </a:xfrm>
        </p:spPr>
        <p:txBody>
          <a:bodyPr/>
          <a:lstStyle>
            <a:lvl1pPr>
              <a:defRPr/>
            </a:lvl1pPr>
          </a:lstStyle>
          <a:p>
            <a:pPr lvl="0"/>
            <a:r>
              <a:rPr lang="en-GB" altLang="zh-CN" noProof="0"/>
              <a:t>Click to edit Master title style</a:t>
            </a:r>
          </a:p>
        </p:txBody>
      </p:sp>
      <p:sp>
        <p:nvSpPr>
          <p:cNvPr id="3076" name="Rectangle 4"/>
          <p:cNvSpPr>
            <a:spLocks noGrp="1" noChangeArrowheads="1"/>
          </p:cNvSpPr>
          <p:nvPr>
            <p:ph type="subTitle" sz="quarter" idx="1"/>
          </p:nvPr>
        </p:nvSpPr>
        <p:spPr>
          <a:xfrm>
            <a:off x="827088" y="1341438"/>
            <a:ext cx="7993062" cy="5256212"/>
          </a:xfrm>
        </p:spPr>
        <p:txBody>
          <a:bodyPr/>
          <a:lstStyle>
            <a:lvl1pPr marL="0" indent="0" algn="ctr">
              <a:buFont typeface="Monotype Sorts" charset="2"/>
              <a:buNone/>
              <a:defRPr/>
            </a:lvl1pPr>
          </a:lstStyle>
          <a:p>
            <a:pPr lvl="0"/>
            <a:r>
              <a:rPr lang="en-GB" altLang="zh-CN" noProof="0"/>
              <a:t>Click to edit Master subtitle style</a:t>
            </a:r>
          </a:p>
        </p:txBody>
      </p:sp>
      <p:sp>
        <p:nvSpPr>
          <p:cNvPr id="5" name="Rectangle 7"/>
          <p:cNvSpPr>
            <a:spLocks noGrp="1" noChangeArrowheads="1"/>
          </p:cNvSpPr>
          <p:nvPr>
            <p:ph type="sldNum" sz="quarter" idx="10"/>
          </p:nvPr>
        </p:nvSpPr>
        <p:spPr>
          <a:xfrm>
            <a:off x="6858000" y="6248400"/>
            <a:ext cx="1905000" cy="457200"/>
          </a:xfrm>
        </p:spPr>
        <p:txBody>
          <a:bodyPr/>
          <a:lstStyle>
            <a:lvl1pPr>
              <a:defRPr>
                <a:solidFill>
                  <a:schemeClr val="tx1"/>
                </a:solidFill>
              </a:defRPr>
            </a:lvl1pPr>
          </a:lstStyle>
          <a:p>
            <a:pPr>
              <a:defRPr/>
            </a:pPr>
            <a:fld id="{AE2C5D09-FE6F-EB49-9AED-14F1700A6EAD}" type="slidenum">
              <a:rPr lang="zh-CN" altLang="en-GB"/>
              <a:pPr>
                <a:defRPr/>
              </a:pPr>
              <a:t>‹#›</a:t>
            </a:fld>
            <a:endParaRPr lang="en-GB"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7"/>
          <p:cNvSpPr>
            <a:spLocks noGrp="1" noChangeArrowheads="1"/>
          </p:cNvSpPr>
          <p:nvPr>
            <p:ph type="sldNum" sz="quarter" idx="10"/>
          </p:nvPr>
        </p:nvSpPr>
        <p:spPr/>
        <p:txBody>
          <a:bodyPr/>
          <a:lstStyle>
            <a:lvl1pPr>
              <a:defRPr/>
            </a:lvl1pPr>
          </a:lstStyle>
          <a:p>
            <a:pPr>
              <a:defRPr/>
            </a:pPr>
            <a:fld id="{A20D3124-E3E9-6F48-A090-DD0A3F2C2DF0}" type="slidenum">
              <a:rPr lang="zh-CN" altLang="en-GB"/>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3413" y="115888"/>
            <a:ext cx="1982787" cy="56753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035050" y="115888"/>
            <a:ext cx="5795963" cy="56753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7"/>
          <p:cNvSpPr>
            <a:spLocks noGrp="1" noChangeArrowheads="1"/>
          </p:cNvSpPr>
          <p:nvPr>
            <p:ph type="sldNum" sz="quarter" idx="10"/>
          </p:nvPr>
        </p:nvSpPr>
        <p:spPr/>
        <p:txBody>
          <a:bodyPr/>
          <a:lstStyle>
            <a:lvl1pPr>
              <a:defRPr/>
            </a:lvl1pPr>
          </a:lstStyle>
          <a:p>
            <a:pPr>
              <a:defRPr/>
            </a:pPr>
            <a:fld id="{79714785-919D-F448-A191-84CE3056AE3C}" type="slidenum">
              <a:rPr lang="zh-CN" altLang="en-GB"/>
              <a:pPr>
                <a:defRPr/>
              </a:pPr>
              <a:t>‹#›</a:t>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342900" indent="-342900">
              <a:buFont typeface="Wingdings" charset="2"/>
              <a:buChar char="Ø"/>
              <a:defRPr/>
            </a:lvl1pPr>
            <a:lvl2pPr marL="742950" indent="-285750">
              <a:buClr>
                <a:schemeClr val="accent6"/>
              </a:buClr>
              <a:buFont typeface="Wingdings" charset="2"/>
              <a:buChar char="ü"/>
              <a:defRPr sz="2400"/>
            </a:lvl2pPr>
            <a:lvl3pPr marL="1143000" indent="-228600">
              <a:buClr>
                <a:schemeClr val="accent6"/>
              </a:buClr>
              <a:buFont typeface="Wingdings" charset="2"/>
              <a:buChar char="ü"/>
              <a:defRPr/>
            </a:lvl3pPr>
            <a:lvl4pPr marL="1600200" indent="-228600">
              <a:buFont typeface="Wingdings" charset="2"/>
              <a:buChar char="Ø"/>
              <a:defRPr/>
            </a:lvl4pPr>
            <a:lvl5pPr marL="2057400" indent="-228600">
              <a:buFont typeface="Wingdings" charset="2"/>
              <a:buChar char="Ø"/>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Rectangle 7"/>
          <p:cNvSpPr>
            <a:spLocks noGrp="1" noChangeArrowheads="1"/>
          </p:cNvSpPr>
          <p:nvPr>
            <p:ph type="sldNum" sz="quarter" idx="10"/>
          </p:nvPr>
        </p:nvSpPr>
        <p:spPr/>
        <p:txBody>
          <a:bodyPr/>
          <a:lstStyle>
            <a:lvl1pPr>
              <a:defRPr/>
            </a:lvl1pPr>
          </a:lstStyle>
          <a:p>
            <a:pPr>
              <a:defRPr/>
            </a:pPr>
            <a:fld id="{688DD166-6A51-FB46-8061-6090DD3FD59C}" type="slidenum">
              <a:rPr lang="zh-CN" altLang="en-GB"/>
              <a:pPr>
                <a:defRPr/>
              </a:pPr>
              <a:t>‹#›</a:t>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7"/>
          <p:cNvSpPr>
            <a:spLocks noGrp="1" noChangeArrowheads="1"/>
          </p:cNvSpPr>
          <p:nvPr>
            <p:ph type="sldNum" sz="quarter" idx="10"/>
          </p:nvPr>
        </p:nvSpPr>
        <p:spPr/>
        <p:txBody>
          <a:bodyPr/>
          <a:lstStyle>
            <a:lvl1pPr>
              <a:defRPr/>
            </a:lvl1pPr>
          </a:lstStyle>
          <a:p>
            <a:pPr>
              <a:defRPr/>
            </a:pPr>
            <a:fld id="{59F1C471-EFCF-4B4E-9F8F-C505C4C98527}" type="slidenum">
              <a:rPr lang="zh-CN" altLang="en-GB"/>
              <a:pPr>
                <a:defRPr/>
              </a:pPr>
              <a:t>‹#›</a:t>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5050" y="1676400"/>
            <a:ext cx="3787775"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975225" y="1676400"/>
            <a:ext cx="3787775"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7"/>
          <p:cNvSpPr>
            <a:spLocks noGrp="1" noChangeArrowheads="1"/>
          </p:cNvSpPr>
          <p:nvPr>
            <p:ph type="sldNum" sz="quarter" idx="10"/>
          </p:nvPr>
        </p:nvSpPr>
        <p:spPr/>
        <p:txBody>
          <a:bodyPr/>
          <a:lstStyle>
            <a:lvl1pPr>
              <a:defRPr/>
            </a:lvl1pPr>
          </a:lstStyle>
          <a:p>
            <a:pPr>
              <a:defRPr/>
            </a:pPr>
            <a:fld id="{89AF878D-C7E3-6F46-A016-41EE662471E5}" type="slidenum">
              <a:rPr lang="zh-CN" altLang="en-GB"/>
              <a:pPr>
                <a:defRPr/>
              </a:pPr>
              <a:t>‹#›</a:t>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7"/>
          <p:cNvSpPr>
            <a:spLocks noGrp="1" noChangeArrowheads="1"/>
          </p:cNvSpPr>
          <p:nvPr>
            <p:ph type="sldNum" sz="quarter" idx="10"/>
          </p:nvPr>
        </p:nvSpPr>
        <p:spPr/>
        <p:txBody>
          <a:bodyPr/>
          <a:lstStyle>
            <a:lvl1pPr>
              <a:defRPr/>
            </a:lvl1pPr>
          </a:lstStyle>
          <a:p>
            <a:pPr>
              <a:defRPr/>
            </a:pPr>
            <a:fld id="{3159484F-DAC5-7646-BC83-3AF95D99DCA3}" type="slidenum">
              <a:rPr lang="zh-CN" altLang="en-GB"/>
              <a:pPr>
                <a:defRPr/>
              </a:pPr>
              <a:t>‹#›</a:t>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p:txBody>
          <a:bodyPr/>
          <a:lstStyle>
            <a:lvl1pPr>
              <a:defRPr/>
            </a:lvl1pPr>
          </a:lstStyle>
          <a:p>
            <a:pPr>
              <a:defRPr/>
            </a:pPr>
            <a:fld id="{2DFA78D3-7347-6B4E-B87F-6DE2300BF5DD}" type="slidenum">
              <a:rPr lang="zh-CN" altLang="en-GB"/>
              <a:pPr>
                <a:defRPr/>
              </a:pPr>
              <a:t>‹#›</a:t>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p:txBody>
          <a:bodyPr/>
          <a:lstStyle>
            <a:lvl1pPr>
              <a:defRPr/>
            </a:lvl1pPr>
          </a:lstStyle>
          <a:p>
            <a:pPr>
              <a:defRPr/>
            </a:pPr>
            <a:fld id="{F21EAFCD-E714-DE48-8653-4F05E26390FE}" type="slidenum">
              <a:rPr lang="zh-CN" altLang="en-GB"/>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p:txBody>
          <a:bodyPr/>
          <a:lstStyle>
            <a:lvl1pPr>
              <a:defRPr/>
            </a:lvl1pPr>
          </a:lstStyle>
          <a:p>
            <a:pPr>
              <a:defRPr/>
            </a:pPr>
            <a:fld id="{DDC26D76-8249-B541-BE5A-55F13C3DC753}" type="slidenum">
              <a:rPr lang="zh-CN" altLang="en-GB"/>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p:txBody>
          <a:bodyPr/>
          <a:lstStyle>
            <a:lvl1pPr>
              <a:defRPr/>
            </a:lvl1pPr>
          </a:lstStyle>
          <a:p>
            <a:pPr>
              <a:defRPr/>
            </a:pPr>
            <a:fld id="{6F499330-E85C-524F-8B8B-0B38F200AAA0}" type="slidenum">
              <a:rPr lang="zh-CN" altLang="en-GB"/>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971550"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1027" name="Rectangle 3"/>
          <p:cNvSpPr>
            <a:spLocks noGrp="1" noChangeArrowheads="1"/>
          </p:cNvSpPr>
          <p:nvPr>
            <p:ph type="title"/>
          </p:nvPr>
        </p:nvSpPr>
        <p:spPr bwMode="auto">
          <a:xfrm>
            <a:off x="1116013" y="115888"/>
            <a:ext cx="7850187"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b" anchorCtr="0" compatLnSpc="1"/>
          <a:lstStyle/>
          <a:p>
            <a:pPr lvl="0"/>
            <a:r>
              <a:rPr lang="en-GB" altLang="zh-CN"/>
              <a:t>Click to edit Master title style</a:t>
            </a:r>
          </a:p>
        </p:txBody>
      </p:sp>
      <p:sp>
        <p:nvSpPr>
          <p:cNvPr id="1028" name="Rectangle 4"/>
          <p:cNvSpPr>
            <a:spLocks noGrp="1" noChangeArrowheads="1"/>
          </p:cNvSpPr>
          <p:nvPr>
            <p:ph type="body" idx="1"/>
          </p:nvPr>
        </p:nvSpPr>
        <p:spPr bwMode="auto">
          <a:xfrm>
            <a:off x="1035050" y="1676400"/>
            <a:ext cx="77279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t" anchorCtr="0" compatLnSpc="1"/>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2075" tIns="46038" rIns="92075" bIns="46038" numCol="1" anchor="ctr" anchorCtr="0" compatLnSpc="1"/>
          <a:lstStyle>
            <a:lvl1pPr algn="r">
              <a:defRPr sz="1400">
                <a:solidFill>
                  <a:srgbClr val="000000"/>
                </a:solidFill>
                <a:ea typeface="宋体" charset="0"/>
              </a:defRPr>
            </a:lvl1pPr>
          </a:lstStyle>
          <a:p>
            <a:pPr>
              <a:defRPr/>
            </a:pPr>
            <a:fld id="{EF2135A9-A33E-7C4B-A703-9B86025B5F1F}" type="slidenum">
              <a:rPr lang="zh-CN" altLang="en-GB"/>
              <a:pPr>
                <a:defRPr/>
              </a:pPr>
              <a:t>‹#›</a:t>
            </a:fld>
            <a:endParaRPr lang="en-GB" altLang="zh-CN"/>
          </a:p>
        </p:txBody>
      </p:sp>
      <p:sp>
        <p:nvSpPr>
          <p:cNvPr id="4104" name="Freeform 1032"/>
          <p:cNvSpPr/>
          <p:nvPr userDrawn="1"/>
        </p:nvSpPr>
        <p:spPr bwMode="auto">
          <a:xfrm>
            <a:off x="0" y="652463"/>
            <a:ext cx="395288" cy="152400"/>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
        <p:nvSpPr>
          <p:cNvPr id="4105" name="Freeform 1033"/>
          <p:cNvSpPr/>
          <p:nvPr userDrawn="1"/>
        </p:nvSpPr>
        <p:spPr bwMode="auto">
          <a:xfrm>
            <a:off x="431800" y="863600"/>
            <a:ext cx="473075" cy="182563"/>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charset="0"/>
          <a:ea typeface="黑体" charset="0"/>
        </a:defRPr>
      </a:lvl2pPr>
      <a:lvl3pPr algn="ctr" rtl="0" eaLnBrk="0" fontAlgn="base" hangingPunct="0">
        <a:spcBef>
          <a:spcPct val="0"/>
        </a:spcBef>
        <a:spcAft>
          <a:spcPct val="0"/>
        </a:spcAft>
        <a:defRPr sz="3600" b="1">
          <a:solidFill>
            <a:schemeClr val="bg1"/>
          </a:solidFill>
          <a:latin typeface="黑体" charset="0"/>
          <a:ea typeface="黑体" charset="0"/>
        </a:defRPr>
      </a:lvl3pPr>
      <a:lvl4pPr algn="ctr" rtl="0" eaLnBrk="0" fontAlgn="base" hangingPunct="0">
        <a:spcBef>
          <a:spcPct val="0"/>
        </a:spcBef>
        <a:spcAft>
          <a:spcPct val="0"/>
        </a:spcAft>
        <a:defRPr sz="3600" b="1">
          <a:solidFill>
            <a:schemeClr val="bg1"/>
          </a:solidFill>
          <a:latin typeface="黑体" charset="0"/>
          <a:ea typeface="黑体" charset="0"/>
        </a:defRPr>
      </a:lvl4pPr>
      <a:lvl5pPr algn="ctr" rtl="0" eaLnBrk="0" fontAlgn="base" hangingPunct="0">
        <a:spcBef>
          <a:spcPct val="0"/>
        </a:spcBef>
        <a:spcAft>
          <a:spcPct val="0"/>
        </a:spcAft>
        <a:defRPr sz="3600" b="1">
          <a:solidFill>
            <a:schemeClr val="bg1"/>
          </a:solidFill>
          <a:latin typeface="黑体" charset="0"/>
          <a:ea typeface="黑体" charset="0"/>
        </a:defRPr>
      </a:lvl5pPr>
      <a:lvl6pPr marL="457200" algn="ctr" rtl="0" eaLnBrk="0" fontAlgn="base" hangingPunct="0">
        <a:spcBef>
          <a:spcPct val="0"/>
        </a:spcBef>
        <a:spcAft>
          <a:spcPct val="0"/>
        </a:spcAft>
        <a:defRPr sz="3600" b="1">
          <a:solidFill>
            <a:schemeClr val="bg1"/>
          </a:solidFill>
          <a:latin typeface="黑体" charset="0"/>
          <a:ea typeface="黑体" charset="0"/>
        </a:defRPr>
      </a:lvl6pPr>
      <a:lvl7pPr marL="914400" algn="ctr" rtl="0" eaLnBrk="0" fontAlgn="base" hangingPunct="0">
        <a:spcBef>
          <a:spcPct val="0"/>
        </a:spcBef>
        <a:spcAft>
          <a:spcPct val="0"/>
        </a:spcAft>
        <a:defRPr sz="3600" b="1">
          <a:solidFill>
            <a:schemeClr val="bg1"/>
          </a:solidFill>
          <a:latin typeface="黑体" charset="0"/>
          <a:ea typeface="黑体" charset="0"/>
        </a:defRPr>
      </a:lvl7pPr>
      <a:lvl8pPr marL="1371600" algn="ctr" rtl="0" eaLnBrk="0" fontAlgn="base" hangingPunct="0">
        <a:spcBef>
          <a:spcPct val="0"/>
        </a:spcBef>
        <a:spcAft>
          <a:spcPct val="0"/>
        </a:spcAft>
        <a:defRPr sz="3600" b="1">
          <a:solidFill>
            <a:schemeClr val="bg1"/>
          </a:solidFill>
          <a:latin typeface="黑体" charset="0"/>
          <a:ea typeface="黑体" charset="0"/>
        </a:defRPr>
      </a:lvl8pPr>
      <a:lvl9pPr marL="1828800" algn="ctr" rtl="0" eaLnBrk="0" fontAlgn="base" hangingPunct="0">
        <a:spcBef>
          <a:spcPct val="0"/>
        </a:spcBef>
        <a:spcAft>
          <a:spcPct val="0"/>
        </a:spcAft>
        <a:defRPr sz="3600" b="1">
          <a:solidFill>
            <a:schemeClr val="bg1"/>
          </a:solidFill>
          <a:latin typeface="黑体" charset="0"/>
          <a:ea typeface="黑体" charset="0"/>
        </a:defRPr>
      </a:lvl9pPr>
    </p:titleStyle>
    <p:bodyStyle>
      <a:lvl1pPr marL="342900" indent="-342900" algn="l" rtl="0" eaLnBrk="0" fontAlgn="base" hangingPunct="0">
        <a:lnSpc>
          <a:spcPct val="120000"/>
        </a:lnSpc>
        <a:spcBef>
          <a:spcPct val="0"/>
        </a:spcBef>
        <a:spcAft>
          <a:spcPct val="0"/>
        </a:spcAft>
        <a:buClr>
          <a:schemeClr val="accent2"/>
        </a:buClr>
        <a:buSzPct val="75000"/>
        <a:buFont typeface="Monotype Sorts" charset="2"/>
        <a:buChar char="u"/>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tx1"/>
        </a:buClr>
        <a:buChar char="–"/>
        <a:defRPr sz="28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Monotype Sorts" charset="2"/>
        <a:buChar char="u"/>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103443410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10"/>
          </p:nvPr>
        </p:nvSpPr>
        <p:spPr/>
        <p:txBody>
          <a:bodyPr/>
          <a:lstStyle/>
          <a:p>
            <a:pPr>
              <a:defRPr/>
            </a:pPr>
            <a:fld id="{556BBC14-4057-FA49-ACE5-C56CFB44BC29}" type="slidenum">
              <a:rPr lang="zh-CN" altLang="en-GB"/>
              <a:pPr>
                <a:defRPr/>
              </a:pPr>
              <a:t>1</a:t>
            </a:fld>
            <a:endParaRPr lang="en-GB" altLang="zh-CN"/>
          </a:p>
        </p:txBody>
      </p:sp>
      <p:sp>
        <p:nvSpPr>
          <p:cNvPr id="204802" name="Rectangle 2"/>
          <p:cNvSpPr>
            <a:spLocks noGrp="1" noChangeArrowheads="1"/>
          </p:cNvSpPr>
          <p:nvPr>
            <p:ph type="ctrTitle"/>
          </p:nvPr>
        </p:nvSpPr>
        <p:spPr>
          <a:xfrm>
            <a:off x="685800" y="1772816"/>
            <a:ext cx="7772400" cy="782638"/>
          </a:xfrm>
        </p:spPr>
        <p:txBody>
          <a:bodyPr/>
          <a:lstStyle/>
          <a:p>
            <a:pPr>
              <a:defRPr/>
            </a:pPr>
            <a:r>
              <a:rPr lang="en-US" altLang="zh-CN" sz="4400" dirty="0">
                <a:latin typeface="Arial Black" charset="0"/>
                <a:ea typeface="PMingLiU" charset="0"/>
              </a:rPr>
              <a:t/>
            </a:r>
            <a:br>
              <a:rPr lang="en-US" altLang="zh-CN" sz="4400" dirty="0">
                <a:latin typeface="Arial Black" charset="0"/>
                <a:ea typeface="PMingLiU" charset="0"/>
              </a:rPr>
            </a:br>
            <a:r>
              <a:rPr lang="en-US" altLang="zh-CN" sz="4400" dirty="0">
                <a:ea typeface="PMingLiU" charset="0"/>
              </a:rPr>
              <a:t/>
            </a:r>
            <a:br>
              <a:rPr lang="en-US" altLang="zh-CN" sz="4400" dirty="0">
                <a:ea typeface="PMingLiU" charset="0"/>
              </a:rPr>
            </a:br>
            <a:r>
              <a:rPr lang="zh-CN" altLang="en-US" sz="4800" smtClean="0"/>
              <a:t>第七章</a:t>
            </a:r>
            <a:r>
              <a:rPr lang="zh-CN" altLang="en-US" sz="4800" smtClean="0">
                <a:ea typeface="宋体" charset="0"/>
              </a:rPr>
              <a:t> </a:t>
            </a:r>
            <a:r>
              <a:rPr lang="zh-CN" altLang="en-US" sz="4800" dirty="0"/>
              <a:t>消息中间件</a:t>
            </a:r>
          </a:p>
        </p:txBody>
      </p:sp>
      <p:sp>
        <p:nvSpPr>
          <p:cNvPr id="204803" name="Rectangle 3"/>
          <p:cNvSpPr>
            <a:spLocks noGrp="1" noChangeArrowheads="1"/>
          </p:cNvSpPr>
          <p:nvPr>
            <p:ph type="subTitle" idx="1"/>
          </p:nvPr>
        </p:nvSpPr>
        <p:spPr>
          <a:xfrm>
            <a:off x="575469" y="3789363"/>
            <a:ext cx="7993062" cy="2160587"/>
          </a:xfrm>
        </p:spPr>
        <p:txBody>
          <a:bodyPr/>
          <a:lstStyle/>
          <a:p>
            <a:pPr marL="0" indent="0" algn="ctr" rtl="0" eaLnBrk="0" fontAlgn="base" hangingPunct="0">
              <a:lnSpc>
                <a:spcPct val="120000"/>
              </a:lnSpc>
              <a:spcBef>
                <a:spcPts val="1200"/>
              </a:spcBef>
              <a:spcAft>
                <a:spcPts val="0"/>
              </a:spcAft>
            </a:pPr>
            <a:r>
              <a:rPr lang="zh-CN" altLang="en-US" sz="2400" b="1" kern="1200" dirty="0">
                <a:solidFill>
                  <a:srgbClr val="000000"/>
                </a:solidFill>
                <a:effectLst/>
                <a:latin typeface="Comic Sans MS" panose="030F0702030302020204" pitchFamily="66" charset="0"/>
                <a:ea typeface="+mn-ea"/>
                <a:cs typeface="+mn-cs"/>
              </a:rPr>
              <a:t>李 会 格</a:t>
            </a:r>
            <a:r>
              <a:rPr lang="en-US" altLang="zh-CN" sz="2400" b="1" kern="1200" dirty="0">
                <a:solidFill>
                  <a:srgbClr val="000000"/>
                </a:solidFill>
                <a:effectLst/>
                <a:latin typeface="Comic Sans MS" panose="030F0702030302020204" pitchFamily="66" charset="0"/>
                <a:ea typeface="+mn-ea"/>
                <a:cs typeface="+mn-cs"/>
              </a:rPr>
              <a:t> </a:t>
            </a:r>
            <a:r>
              <a:rPr lang="zh-CN" altLang="zh-CN" sz="1800" b="1" kern="1200" dirty="0">
                <a:solidFill>
                  <a:srgbClr val="000000"/>
                </a:solidFill>
                <a:effectLst/>
                <a:latin typeface="Comic Sans MS" panose="030F0702030302020204" pitchFamily="66" charset="0"/>
                <a:ea typeface="+mn-ea"/>
                <a:cs typeface="+mn-cs"/>
              </a:rPr>
              <a:t>     </a:t>
            </a:r>
            <a:endParaRPr lang="en-US" altLang="zh-CN" sz="1800" b="1" kern="1200" dirty="0">
              <a:solidFill>
                <a:srgbClr val="000000"/>
              </a:solidFill>
              <a:effectLst/>
              <a:latin typeface="Comic Sans MS" panose="030F0702030302020204" pitchFamily="66" charset="0"/>
              <a:ea typeface="+mn-ea"/>
              <a:cs typeface="+mn-cs"/>
            </a:endParaRPr>
          </a:p>
          <a:p>
            <a:pPr marL="0" indent="0" algn="ctr" rtl="0" eaLnBrk="0" fontAlgn="base" hangingPunct="0">
              <a:lnSpc>
                <a:spcPct val="120000"/>
              </a:lnSpc>
              <a:spcBef>
                <a:spcPts val="1200"/>
              </a:spcBef>
              <a:spcAft>
                <a:spcPts val="0"/>
              </a:spcAft>
            </a:pPr>
            <a:r>
              <a:rPr lang="en-US" altLang="zh-CN" sz="1800" b="1" kern="1200" dirty="0">
                <a:solidFill>
                  <a:srgbClr val="000000"/>
                </a:solidFill>
                <a:effectLst/>
                <a:latin typeface="Comic Sans MS" panose="030F0702030302020204" pitchFamily="66" charset="0"/>
                <a:ea typeface="+mn-ea"/>
                <a:cs typeface="+mn-cs"/>
              </a:rPr>
              <a:t>E-mail: </a:t>
            </a:r>
            <a:r>
              <a:rPr lang="en-US" altLang="zh-CN" sz="1800" b="1" kern="1200" dirty="0">
                <a:solidFill>
                  <a:srgbClr val="000000"/>
                </a:solidFill>
                <a:effectLst/>
                <a:latin typeface="Comic Sans MS" panose="030F0702030302020204" pitchFamily="66" charset="0"/>
                <a:ea typeface="+mn-ea"/>
                <a:cs typeface="+mn-cs"/>
                <a:hlinkClick r:id="rId3"/>
              </a:rPr>
              <a:t>1034434100@</a:t>
            </a:r>
            <a:r>
              <a:rPr lang="en-US" altLang="zh-CN" sz="1800" b="1" kern="1200" dirty="0">
                <a:solidFill>
                  <a:srgbClr val="000000"/>
                </a:solidFill>
                <a:effectLst/>
                <a:latin typeface="Comic Sans MS" panose="030F0702030302020204" pitchFamily="66" charset="0"/>
                <a:ea typeface="+mn-ea"/>
                <a:cs typeface="+mn-cs"/>
              </a:rPr>
              <a:t>qq.com</a:t>
            </a:r>
            <a:endParaRPr lang="zh-CN" altLang="zh-CN" dirty="0">
              <a:effectLst/>
            </a:endParaRPr>
          </a:p>
          <a:p>
            <a:pPr>
              <a:defRPr/>
            </a:pPr>
            <a:endParaRPr lang="zh-CN" altLang="en-US" dirty="0">
              <a:latin typeface="楷体_GB2312" charset="0"/>
              <a:ea typeface="楷体_GB2312" charset="0"/>
            </a:endParaRPr>
          </a:p>
        </p:txBody>
      </p:sp>
      <p:sp>
        <p:nvSpPr>
          <p:cNvPr id="6" name="文本框 5">
            <a:extLst>
              <a:ext uri="{FF2B5EF4-FFF2-40B4-BE49-F238E27FC236}">
                <a16:creationId xmlns:a16="http://schemas.microsoft.com/office/drawing/2014/main" id="{3870BDC1-57DB-4FFD-9B39-3B5179446711}"/>
              </a:ext>
            </a:extLst>
          </p:cNvPr>
          <p:cNvSpPr txBox="1"/>
          <p:nvPr/>
        </p:nvSpPr>
        <p:spPr>
          <a:xfrm>
            <a:off x="2286000" y="332656"/>
            <a:ext cx="4572000" cy="738664"/>
          </a:xfrm>
          <a:prstGeom prst="rect">
            <a:avLst/>
          </a:prstGeom>
          <a:noFill/>
        </p:spPr>
        <p:txBody>
          <a:bodyPr wrap="square">
            <a:spAutoFit/>
          </a:bodyPr>
          <a:lstStyle/>
          <a:p>
            <a:pPr algn="ctr"/>
            <a:r>
              <a:rPr lang="zh-CN" altLang="en-US" sz="1800" b="0" dirty="0">
                <a:solidFill>
                  <a:schemeClr val="bg2"/>
                </a:solidFill>
              </a:rPr>
              <a:t>中间件技术基础和</a:t>
            </a:r>
            <a:r>
              <a:rPr lang="en-US" altLang="zh-CN" sz="1800" b="0" dirty="0">
                <a:solidFill>
                  <a:schemeClr val="bg2"/>
                </a:solidFill>
              </a:rPr>
              <a:t>Java</a:t>
            </a:r>
            <a:r>
              <a:rPr lang="zh-CN" altLang="en-US" sz="1800" b="0" dirty="0">
                <a:solidFill>
                  <a:schemeClr val="bg2"/>
                </a:solidFill>
              </a:rPr>
              <a:t>实践</a:t>
            </a:r>
            <a:r>
              <a:rPr lang="zh-CN" altLang="en-US" sz="2000" dirty="0">
                <a:solidFill>
                  <a:schemeClr val="bg2"/>
                </a:solidFill>
              </a:rPr>
              <a:t/>
            </a:r>
            <a:br>
              <a:rPr lang="zh-CN" altLang="en-US" sz="2000" dirty="0">
                <a:solidFill>
                  <a:schemeClr val="bg2"/>
                </a:solidFill>
              </a:rPr>
            </a:br>
            <a:r>
              <a:rPr lang="zh-CN" altLang="en-US" sz="2000" dirty="0">
                <a:solidFill>
                  <a:schemeClr val="bg2"/>
                </a:solidFill>
              </a:rPr>
              <a:t> </a:t>
            </a:r>
            <a:r>
              <a:rPr lang="en-US" altLang="zh-CN" b="0" dirty="0">
                <a:solidFill>
                  <a:schemeClr val="bg2"/>
                </a:solidFill>
                <a:latin typeface="Arial Black" charset="0"/>
                <a:ea typeface="PMingLiU" charset="0"/>
              </a:rPr>
              <a:t>Middleware Technology</a:t>
            </a:r>
            <a:endParaRPr lang="zh-CN" alt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消息中间件的使用场景</a:t>
            </a:r>
            <a:endParaRPr kumimoji="1" lang="zh-CN" altLang="en-US" dirty="0"/>
          </a:p>
        </p:txBody>
      </p:sp>
      <p:sp>
        <p:nvSpPr>
          <p:cNvPr id="3" name="内容占位符 2"/>
          <p:cNvSpPr>
            <a:spLocks noGrp="1"/>
          </p:cNvSpPr>
          <p:nvPr>
            <p:ph idx="1"/>
          </p:nvPr>
        </p:nvSpPr>
        <p:spPr>
          <a:xfrm>
            <a:off x="971600" y="1196752"/>
            <a:ext cx="7655942" cy="4968552"/>
          </a:xfrm>
        </p:spPr>
        <p:txBody>
          <a:bodyPr/>
          <a:lstStyle/>
          <a:p>
            <a:r>
              <a:rPr lang="zh-CN" altLang="en-US" sz="2400" dirty="0"/>
              <a:t>代理化、服务化、流程化、平台化是目前消息中间件</a:t>
            </a:r>
            <a:r>
              <a:rPr lang="zh-CN" altLang="en-US" sz="2400" b="1" dirty="0">
                <a:solidFill>
                  <a:srgbClr val="FF0000"/>
                </a:solidFill>
              </a:rPr>
              <a:t>发展的主要趋势</a:t>
            </a:r>
            <a:r>
              <a:rPr lang="zh-CN" altLang="en-US" sz="2400" dirty="0"/>
              <a:t>。</a:t>
            </a:r>
            <a:endParaRPr lang="en-US" altLang="zh-CN" sz="2400" dirty="0"/>
          </a:p>
          <a:p>
            <a:pPr marL="715963">
              <a:buFont typeface="Wingdings" panose="05000000000000000000" pitchFamily="2" charset="2"/>
              <a:buChar char="ü"/>
            </a:pPr>
            <a:r>
              <a:rPr lang="zh-CN" altLang="en-US" sz="2400" u="sng" dirty="0">
                <a:solidFill>
                  <a:schemeClr val="bg1"/>
                </a:solidFill>
              </a:rPr>
              <a:t>代理化</a:t>
            </a:r>
            <a:r>
              <a:rPr lang="zh-CN" altLang="en-US" sz="2400" dirty="0"/>
              <a:t>是指消息中间件体系架构逐渐向消息代理架构靠拢；</a:t>
            </a:r>
            <a:endParaRPr lang="en-US" altLang="zh-CN" sz="2400" dirty="0"/>
          </a:p>
          <a:p>
            <a:pPr marL="715963">
              <a:buFont typeface="Wingdings" panose="05000000000000000000" pitchFamily="2" charset="2"/>
              <a:buChar char="ü"/>
            </a:pPr>
            <a:r>
              <a:rPr lang="zh-CN" altLang="en-US" sz="2400" u="sng" dirty="0">
                <a:solidFill>
                  <a:schemeClr val="bg1"/>
                </a:solidFill>
              </a:rPr>
              <a:t>服务化</a:t>
            </a:r>
            <a:r>
              <a:rPr lang="zh-CN" altLang="en-US" sz="2400" dirty="0"/>
              <a:t>是指消息中间件在应用高端支持面向服务的体系架构；</a:t>
            </a:r>
            <a:endParaRPr lang="en-US" altLang="zh-CN" sz="2400" dirty="0"/>
          </a:p>
          <a:p>
            <a:pPr marL="715963">
              <a:buFont typeface="Wingdings" panose="05000000000000000000" pitchFamily="2" charset="2"/>
              <a:buChar char="ü"/>
            </a:pPr>
            <a:r>
              <a:rPr lang="zh-CN" altLang="en-US" sz="2400" u="sng" dirty="0">
                <a:solidFill>
                  <a:schemeClr val="bg1"/>
                </a:solidFill>
              </a:rPr>
              <a:t>流程化</a:t>
            </a:r>
            <a:r>
              <a:rPr lang="zh-CN" altLang="en-US" sz="2400" dirty="0"/>
              <a:t>是指消息中间件在应用形态上逐渐与业务流程管理机制相融合，成为企业应用集成中间件的一个核心组成部件；</a:t>
            </a:r>
            <a:endParaRPr lang="en-US" altLang="zh-CN" sz="2400" dirty="0"/>
          </a:p>
          <a:p>
            <a:pPr marL="715963">
              <a:buFont typeface="Wingdings" panose="05000000000000000000" pitchFamily="2" charset="2"/>
              <a:buChar char="ü"/>
            </a:pPr>
            <a:r>
              <a:rPr lang="zh-CN" altLang="en-US" sz="2400" u="sng" dirty="0">
                <a:solidFill>
                  <a:schemeClr val="bg1"/>
                </a:solidFill>
              </a:rPr>
              <a:t>平台化</a:t>
            </a:r>
            <a:r>
              <a:rPr lang="zh-CN" altLang="en-US" sz="2400" dirty="0"/>
              <a:t>是指围绕消息处理，各种应用开发和管理工具与消息中间件有机结合在一起，为分布式应用的消息处理提供一个有机的统一平台。</a:t>
            </a:r>
            <a:endParaRPr lang="en-US" altLang="zh-CN"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10</a:t>
            </a:fld>
            <a:endParaRPr lang="en-GB" altLang="zh-CN"/>
          </a:p>
        </p:txBody>
      </p:sp>
    </p:spTree>
    <p:extLst>
      <p:ext uri="{BB962C8B-B14F-4D97-AF65-F5344CB8AC3E}">
        <p14:creationId xmlns:p14="http://schemas.microsoft.com/office/powerpoint/2010/main" val="303931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消息中间件的使用场景</a:t>
            </a:r>
            <a:endParaRPr kumimoji="1" lang="zh-CN" altLang="en-US" dirty="0"/>
          </a:p>
        </p:txBody>
      </p:sp>
      <p:sp>
        <p:nvSpPr>
          <p:cNvPr id="3" name="内容占位符 2"/>
          <p:cNvSpPr>
            <a:spLocks noGrp="1"/>
          </p:cNvSpPr>
          <p:nvPr>
            <p:ph idx="1"/>
          </p:nvPr>
        </p:nvSpPr>
        <p:spPr>
          <a:xfrm>
            <a:off x="899592" y="1340768"/>
            <a:ext cx="7727950" cy="4968552"/>
          </a:xfrm>
        </p:spPr>
        <p:txBody>
          <a:bodyPr/>
          <a:lstStyle/>
          <a:p>
            <a:pPr marL="0" indent="0">
              <a:buNone/>
            </a:pPr>
            <a:r>
              <a:rPr lang="zh-CN" altLang="en-US" b="1" dirty="0">
                <a:solidFill>
                  <a:srgbClr val="FF0000"/>
                </a:solidFill>
                <a:ea typeface="宋体" charset="0"/>
              </a:rPr>
              <a:t>消息中间件的使用场景：</a:t>
            </a:r>
            <a:endParaRPr lang="en-US" altLang="zh-CN" b="1" dirty="0">
              <a:solidFill>
                <a:srgbClr val="FF0000"/>
              </a:solidFill>
              <a:ea typeface="宋体" charset="0"/>
            </a:endParaRPr>
          </a:p>
          <a:p>
            <a:r>
              <a:rPr lang="en-US" altLang="zh-CN" sz="2400" dirty="0">
                <a:solidFill>
                  <a:srgbClr val="FF0000"/>
                </a:solidFill>
                <a:ea typeface="宋体" charset="0"/>
              </a:rPr>
              <a:t>1</a:t>
            </a:r>
            <a:r>
              <a:rPr lang="zh-CN" altLang="en-US" sz="2400" dirty="0">
                <a:solidFill>
                  <a:srgbClr val="FF0000"/>
                </a:solidFill>
                <a:ea typeface="宋体" charset="0"/>
              </a:rPr>
              <a:t>）异步通信</a:t>
            </a:r>
            <a:endParaRPr lang="en-US" altLang="zh-CN" sz="2400" dirty="0">
              <a:solidFill>
                <a:srgbClr val="FF0000"/>
              </a:solidFill>
              <a:ea typeface="宋体" charset="0"/>
            </a:endParaRPr>
          </a:p>
          <a:p>
            <a:pPr lvl="1"/>
            <a:r>
              <a:rPr lang="zh-CN" altLang="en-US" sz="2000" dirty="0">
                <a:ea typeface="宋体" charset="0"/>
              </a:rPr>
              <a:t>消息队列提供了异步处理机制，允许用户把一个消息放入队列，但并不立即处理它。</a:t>
            </a:r>
            <a:endParaRPr lang="en-US" altLang="zh-CN" sz="2000" dirty="0">
              <a:ea typeface="宋体" charset="0"/>
            </a:endParaRPr>
          </a:p>
          <a:p>
            <a:r>
              <a:rPr lang="en-US" altLang="zh-CN" sz="2400" dirty="0">
                <a:solidFill>
                  <a:srgbClr val="FF0000"/>
                </a:solidFill>
                <a:ea typeface="宋体" charset="0"/>
              </a:rPr>
              <a:t>2</a:t>
            </a:r>
            <a:r>
              <a:rPr lang="zh-CN" altLang="en-US" sz="2400" dirty="0">
                <a:solidFill>
                  <a:srgbClr val="FF0000"/>
                </a:solidFill>
                <a:ea typeface="宋体" charset="0"/>
              </a:rPr>
              <a:t>）解耦合</a:t>
            </a:r>
            <a:endParaRPr lang="en-US" altLang="zh-CN" sz="2400" dirty="0">
              <a:solidFill>
                <a:srgbClr val="FF0000"/>
              </a:solidFill>
              <a:ea typeface="宋体" charset="0"/>
            </a:endParaRPr>
          </a:p>
          <a:p>
            <a:pPr lvl="1"/>
            <a:r>
              <a:rPr lang="zh-CN" altLang="en-US" sz="2000" dirty="0">
                <a:ea typeface="宋体" charset="0"/>
              </a:rPr>
              <a:t>通过消息系统在处理过程中间插入了一个隐含的、基于数据的接口层</a:t>
            </a:r>
            <a:endParaRPr lang="en-US" altLang="zh-CN" sz="2000" dirty="0">
              <a:ea typeface="宋体" charset="0"/>
            </a:endParaRPr>
          </a:p>
          <a:p>
            <a:pPr lvl="1"/>
            <a:r>
              <a:rPr lang="zh-CN" altLang="en-US" sz="2000" dirty="0">
                <a:ea typeface="宋体" charset="0"/>
              </a:rPr>
              <a:t>当应用发生变化时，可以独立的扩展或修改两边的处理过程，以此来降低工程间的强依赖程度</a:t>
            </a:r>
            <a:endParaRPr lang="en-US" altLang="zh-CN" sz="2000" dirty="0">
              <a:ea typeface="宋体" charset="0"/>
            </a:endParaRPr>
          </a:p>
          <a:p>
            <a:r>
              <a:rPr lang="en-US" altLang="zh-CN" sz="2400" dirty="0">
                <a:solidFill>
                  <a:srgbClr val="FF0000"/>
                </a:solidFill>
                <a:ea typeface="宋体" charset="0"/>
              </a:rPr>
              <a:t>3</a:t>
            </a:r>
            <a:r>
              <a:rPr lang="zh-CN" altLang="en-US" sz="2400" dirty="0">
                <a:solidFill>
                  <a:srgbClr val="FF0000"/>
                </a:solidFill>
                <a:ea typeface="宋体" charset="0"/>
              </a:rPr>
              <a:t>）增加冗余</a:t>
            </a:r>
            <a:endParaRPr lang="en-US" altLang="zh-CN" sz="2400" dirty="0">
              <a:solidFill>
                <a:srgbClr val="FF0000"/>
              </a:solidFill>
              <a:ea typeface="宋体" charset="0"/>
            </a:endParaRPr>
          </a:p>
          <a:p>
            <a:pPr lvl="1"/>
            <a:r>
              <a:rPr lang="zh-CN" altLang="en-US" sz="2000" dirty="0">
                <a:ea typeface="宋体" charset="0"/>
              </a:rPr>
              <a:t>消息队列把数据进行持久化直到它们已经被完全处理，通过这一方式规避了数据丢失风险。</a:t>
            </a:r>
            <a:endParaRPr lang="en-US" altLang="zh-CN" sz="2000" dirty="0">
              <a:ea typeface="宋体" charset="0"/>
            </a:endParaRPr>
          </a:p>
          <a:p>
            <a:endParaRPr lang="en-US" altLang="zh-CN" sz="2400" dirty="0">
              <a:ea typeface="宋体" charset="0"/>
            </a:endParaRPr>
          </a:p>
          <a:p>
            <a:endParaRPr lang="en-US" altLang="zh-CN"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11</a:t>
            </a:fld>
            <a:endParaRPr lang="en-GB" altLang="zh-CN"/>
          </a:p>
        </p:txBody>
      </p:sp>
    </p:spTree>
    <p:extLst>
      <p:ext uri="{BB962C8B-B14F-4D97-AF65-F5344CB8AC3E}">
        <p14:creationId xmlns:p14="http://schemas.microsoft.com/office/powerpoint/2010/main" val="119059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消息中间件的使用场景</a:t>
            </a:r>
            <a:endParaRPr kumimoji="1" lang="zh-CN" altLang="en-US" dirty="0"/>
          </a:p>
        </p:txBody>
      </p:sp>
      <p:sp>
        <p:nvSpPr>
          <p:cNvPr id="3" name="内容占位符 2"/>
          <p:cNvSpPr>
            <a:spLocks noGrp="1"/>
          </p:cNvSpPr>
          <p:nvPr>
            <p:ph idx="1"/>
          </p:nvPr>
        </p:nvSpPr>
        <p:spPr>
          <a:xfrm>
            <a:off x="899592" y="1340768"/>
            <a:ext cx="7727950" cy="5288632"/>
          </a:xfrm>
        </p:spPr>
        <p:txBody>
          <a:bodyPr/>
          <a:lstStyle/>
          <a:p>
            <a:r>
              <a:rPr lang="en-US" altLang="zh-CN" sz="2400" dirty="0">
                <a:solidFill>
                  <a:srgbClr val="FF0000"/>
                </a:solidFill>
                <a:ea typeface="宋体" charset="0"/>
              </a:rPr>
              <a:t>4</a:t>
            </a:r>
            <a:r>
              <a:rPr lang="zh-CN" altLang="en-US" sz="2400" dirty="0">
                <a:solidFill>
                  <a:srgbClr val="FF0000"/>
                </a:solidFill>
                <a:ea typeface="宋体" charset="0"/>
              </a:rPr>
              <a:t>）增强扩展性</a:t>
            </a:r>
            <a:endParaRPr lang="en-US" altLang="zh-CN" sz="2400" dirty="0">
              <a:solidFill>
                <a:srgbClr val="FF0000"/>
              </a:solidFill>
              <a:ea typeface="宋体" charset="0"/>
            </a:endParaRPr>
          </a:p>
          <a:p>
            <a:pPr lvl="1"/>
            <a:r>
              <a:rPr lang="zh-CN" altLang="en-US" sz="2000" dirty="0">
                <a:ea typeface="宋体" charset="0"/>
              </a:rPr>
              <a:t>因为消息队列解耦了处理过程，所以增大消息入队和处理的频率是很容易的，只要另外增加处理过程即可。</a:t>
            </a:r>
            <a:endParaRPr lang="en-US" altLang="zh-CN" sz="2000" dirty="0">
              <a:ea typeface="宋体" charset="0"/>
            </a:endParaRPr>
          </a:p>
          <a:p>
            <a:r>
              <a:rPr lang="en-US" altLang="zh-CN" sz="2400" dirty="0">
                <a:solidFill>
                  <a:srgbClr val="FF0000"/>
                </a:solidFill>
                <a:ea typeface="宋体" charset="0"/>
              </a:rPr>
              <a:t>5</a:t>
            </a:r>
            <a:r>
              <a:rPr lang="zh-CN" altLang="en-US" sz="2400" dirty="0">
                <a:solidFill>
                  <a:srgbClr val="FF0000"/>
                </a:solidFill>
                <a:ea typeface="宋体" charset="0"/>
              </a:rPr>
              <a:t>）过载保护</a:t>
            </a:r>
            <a:endParaRPr lang="en-US" altLang="zh-CN" sz="2400" dirty="0">
              <a:solidFill>
                <a:srgbClr val="FF0000"/>
              </a:solidFill>
              <a:ea typeface="宋体" charset="0"/>
            </a:endParaRPr>
          </a:p>
          <a:p>
            <a:pPr lvl="1"/>
            <a:r>
              <a:rPr lang="zh-CN" altLang="en-US" sz="2000" dirty="0">
                <a:ea typeface="宋体" charset="0"/>
              </a:rPr>
              <a:t>使用消息队列能够使关键组件顶住突发的访问压力，而不会因为突发的超负荷的请求而完全崩溃。</a:t>
            </a:r>
            <a:endParaRPr lang="en-US" altLang="zh-CN" sz="2000" dirty="0">
              <a:ea typeface="宋体" charset="0"/>
            </a:endParaRPr>
          </a:p>
          <a:p>
            <a:r>
              <a:rPr lang="en-US" altLang="zh-CN" sz="2400" dirty="0">
                <a:solidFill>
                  <a:srgbClr val="FF0000"/>
                </a:solidFill>
                <a:ea typeface="宋体" charset="0"/>
              </a:rPr>
              <a:t>6</a:t>
            </a:r>
            <a:r>
              <a:rPr lang="zh-CN" altLang="en-US" sz="2400" dirty="0">
                <a:solidFill>
                  <a:srgbClr val="FF0000"/>
                </a:solidFill>
                <a:ea typeface="宋体" charset="0"/>
              </a:rPr>
              <a:t>）增强可恢复性</a:t>
            </a:r>
            <a:endParaRPr lang="en-US" altLang="zh-CN" sz="2400" dirty="0">
              <a:solidFill>
                <a:srgbClr val="FF0000"/>
              </a:solidFill>
              <a:ea typeface="宋体" charset="0"/>
            </a:endParaRPr>
          </a:p>
          <a:p>
            <a:pPr lvl="1"/>
            <a:r>
              <a:rPr lang="zh-CN" altLang="en-US" sz="2000" dirty="0">
                <a:ea typeface="宋体" charset="0"/>
              </a:rPr>
              <a:t>消息队列降低了进程间的耦合度，所以即使一个处理消息的进程挂掉，加入队列中的消息仍然可以在系统恢复后被处理</a:t>
            </a:r>
            <a:endParaRPr lang="en-US" altLang="zh-CN" sz="2000" dirty="0">
              <a:ea typeface="宋体" charset="0"/>
            </a:endParaRPr>
          </a:p>
          <a:p>
            <a:r>
              <a:rPr lang="en-US" altLang="zh-CN" sz="2400" dirty="0">
                <a:solidFill>
                  <a:srgbClr val="FF0000"/>
                </a:solidFill>
                <a:ea typeface="宋体" charset="0"/>
              </a:rPr>
              <a:t>7</a:t>
            </a:r>
            <a:r>
              <a:rPr lang="zh-CN" altLang="en-US" sz="2400" dirty="0">
                <a:solidFill>
                  <a:srgbClr val="FF0000"/>
                </a:solidFill>
                <a:ea typeface="宋体" charset="0"/>
              </a:rPr>
              <a:t>）顺序保证</a:t>
            </a:r>
            <a:endParaRPr lang="en-US" altLang="zh-CN" sz="2400" dirty="0">
              <a:solidFill>
                <a:srgbClr val="FF0000"/>
              </a:solidFill>
              <a:ea typeface="宋体" charset="0"/>
            </a:endParaRPr>
          </a:p>
          <a:p>
            <a:pPr lvl="1"/>
            <a:r>
              <a:rPr lang="zh-CN" altLang="en-US" sz="2000" dirty="0">
                <a:ea typeface="宋体" charset="0"/>
              </a:rPr>
              <a:t>大部分消息队列本来就是排序的，并且能保证数据会按照特定的顺序来处理。</a:t>
            </a:r>
            <a:endParaRPr lang="en-US" altLang="zh-CN" sz="2000" dirty="0">
              <a:ea typeface="宋体" charset="0"/>
            </a:endParaRPr>
          </a:p>
          <a:p>
            <a:endParaRPr lang="en-US" altLang="zh-CN"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12</a:t>
            </a:fld>
            <a:endParaRPr lang="en-GB" altLang="zh-CN"/>
          </a:p>
        </p:txBody>
      </p:sp>
    </p:spTree>
    <p:extLst>
      <p:ext uri="{BB962C8B-B14F-4D97-AF65-F5344CB8AC3E}">
        <p14:creationId xmlns:p14="http://schemas.microsoft.com/office/powerpoint/2010/main" val="63384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消息中间件的使用场景</a:t>
            </a:r>
            <a:endParaRPr kumimoji="1" lang="zh-CN" altLang="en-US" dirty="0"/>
          </a:p>
        </p:txBody>
      </p:sp>
      <p:sp>
        <p:nvSpPr>
          <p:cNvPr id="3" name="内容占位符 2"/>
          <p:cNvSpPr>
            <a:spLocks noGrp="1"/>
          </p:cNvSpPr>
          <p:nvPr>
            <p:ph idx="1"/>
          </p:nvPr>
        </p:nvSpPr>
        <p:spPr>
          <a:xfrm>
            <a:off x="899592" y="1340768"/>
            <a:ext cx="7727950" cy="5288632"/>
          </a:xfrm>
        </p:spPr>
        <p:txBody>
          <a:bodyPr/>
          <a:lstStyle/>
          <a:p>
            <a:r>
              <a:rPr lang="en-US" altLang="zh-CN" sz="2400" dirty="0">
                <a:solidFill>
                  <a:srgbClr val="FF0000"/>
                </a:solidFill>
                <a:ea typeface="宋体" charset="0"/>
              </a:rPr>
              <a:t>8</a:t>
            </a:r>
            <a:r>
              <a:rPr lang="zh-CN" altLang="en-US" sz="2400" dirty="0">
                <a:solidFill>
                  <a:srgbClr val="FF0000"/>
                </a:solidFill>
                <a:ea typeface="宋体" charset="0"/>
              </a:rPr>
              <a:t>）缓冲</a:t>
            </a:r>
            <a:endParaRPr lang="en-US" altLang="zh-CN" sz="2400" dirty="0">
              <a:solidFill>
                <a:srgbClr val="FF0000"/>
              </a:solidFill>
              <a:ea typeface="宋体" charset="0"/>
            </a:endParaRPr>
          </a:p>
          <a:p>
            <a:pPr lvl="1"/>
            <a:r>
              <a:rPr lang="zh-CN" altLang="en-US" sz="2000" dirty="0">
                <a:ea typeface="宋体" charset="0"/>
              </a:rPr>
              <a:t>消息队列通过一个缓冲层来帮助任务最高效率的执行，该缓冲有助于控制和优化数据流经过系统的速度，以调节系统响应时间。</a:t>
            </a:r>
            <a:endParaRPr lang="en-US" altLang="zh-CN" sz="2000" dirty="0">
              <a:ea typeface="宋体" charset="0"/>
            </a:endParaRPr>
          </a:p>
          <a:p>
            <a:r>
              <a:rPr lang="en-US" altLang="zh-CN" sz="2400" dirty="0">
                <a:solidFill>
                  <a:srgbClr val="FF0000"/>
                </a:solidFill>
                <a:ea typeface="宋体" charset="0"/>
              </a:rPr>
              <a:t>9</a:t>
            </a:r>
            <a:r>
              <a:rPr lang="zh-CN" altLang="en-US" sz="2400" dirty="0">
                <a:solidFill>
                  <a:srgbClr val="FF0000"/>
                </a:solidFill>
                <a:ea typeface="宋体" charset="0"/>
              </a:rPr>
              <a:t>）数据流处理</a:t>
            </a:r>
            <a:endParaRPr lang="en-US" altLang="zh-CN" sz="2400" dirty="0">
              <a:solidFill>
                <a:srgbClr val="FF0000"/>
              </a:solidFill>
              <a:ea typeface="宋体" charset="0"/>
            </a:endParaRPr>
          </a:p>
          <a:p>
            <a:pPr lvl="1"/>
            <a:r>
              <a:rPr lang="zh-CN" altLang="en-US" sz="2000" dirty="0">
                <a:ea typeface="宋体" charset="0"/>
              </a:rPr>
              <a:t>针对数据流进行实时或批量采集汇总，然后进行大数据分析是当前互联网的必备技术，通过消息队列完成此类数据收集是最好的选择。</a:t>
            </a:r>
            <a:endParaRPr lang="en-US" altLang="zh-CN" sz="20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13</a:t>
            </a:fld>
            <a:endParaRPr lang="en-GB" altLang="zh-CN"/>
          </a:p>
        </p:txBody>
      </p:sp>
    </p:spTree>
    <p:extLst>
      <p:ext uri="{BB962C8B-B14F-4D97-AF65-F5344CB8AC3E}">
        <p14:creationId xmlns:p14="http://schemas.microsoft.com/office/powerpoint/2010/main" val="20626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14</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solidFill>
                  <a:srgbClr val="FF0000"/>
                </a:solidFill>
                <a:ea typeface="宋体" charset="0"/>
              </a:rPr>
              <a:t>消息中间件的架构和协议</a:t>
            </a:r>
            <a:endParaRPr lang="en-US" altLang="zh-CN" sz="2400" b="1" dirty="0">
              <a:solidFill>
                <a:srgbClr val="FF0000"/>
              </a:solidFill>
              <a:ea typeface="宋体" charset="0"/>
            </a:endParaRPr>
          </a:p>
          <a:p>
            <a:pPr lvl="1">
              <a:lnSpc>
                <a:spcPct val="150000"/>
              </a:lnSpc>
              <a:spcAft>
                <a:spcPts val="600"/>
              </a:spcAft>
              <a:defRPr/>
            </a:pPr>
            <a:r>
              <a:rPr lang="zh-CN" altLang="en-US" sz="2000" b="1" dirty="0">
                <a:solidFill>
                  <a:srgbClr val="FF0000"/>
                </a:solidFill>
                <a:ea typeface="宋体" charset="0"/>
              </a:rPr>
              <a:t>点对点和消息代理结构</a:t>
            </a:r>
            <a:endParaRPr lang="en-US" altLang="zh-CN" sz="2000" b="1" dirty="0">
              <a:solidFill>
                <a:srgbClr val="FF0000"/>
              </a:solidFill>
              <a:ea typeface="宋体" charset="0"/>
            </a:endParaRPr>
          </a:p>
          <a:p>
            <a:pPr lvl="1">
              <a:lnSpc>
                <a:spcPct val="150000"/>
              </a:lnSpc>
              <a:spcAft>
                <a:spcPts val="600"/>
              </a:spcAft>
              <a:defRPr/>
            </a:pPr>
            <a:r>
              <a:rPr lang="zh-CN" altLang="en-US" sz="2000" b="1" dirty="0">
                <a:ea typeface="宋体" charset="0"/>
              </a:rPr>
              <a:t>消息中间件的要素</a:t>
            </a:r>
            <a:endParaRPr lang="en-US" altLang="zh-CN" sz="2000" b="1" dirty="0">
              <a:ea typeface="宋体" charset="0"/>
            </a:endParaRPr>
          </a:p>
          <a:p>
            <a:pPr lvl="1">
              <a:lnSpc>
                <a:spcPct val="150000"/>
              </a:lnSpc>
              <a:spcAft>
                <a:spcPts val="600"/>
              </a:spcAft>
              <a:defRPr/>
            </a:pPr>
            <a:r>
              <a:rPr lang="zh-CN" altLang="en-US" sz="2000" b="1" dirty="0">
                <a:ea typeface="宋体" charset="0"/>
              </a:rPr>
              <a:t>消息中间件常用协议</a:t>
            </a:r>
          </a:p>
          <a:p>
            <a:pPr>
              <a:lnSpc>
                <a:spcPct val="150000"/>
              </a:lnSpc>
              <a:spcAft>
                <a:spcPts val="600"/>
              </a:spcAft>
              <a:defRPr/>
            </a:pPr>
            <a:r>
              <a:rPr lang="en-US" altLang="zh-CN" sz="2400" b="1" dirty="0">
                <a:ea typeface="宋体" charset="0"/>
              </a:rPr>
              <a:t>JAVA</a:t>
            </a:r>
            <a:r>
              <a:rPr lang="zh-CN" altLang="en-US" sz="2400" b="1" dirty="0">
                <a:ea typeface="宋体" charset="0"/>
              </a:rPr>
              <a:t>消息中间件</a:t>
            </a:r>
            <a:r>
              <a:rPr lang="en-US" altLang="zh-CN" sz="2400" b="1" dirty="0">
                <a:ea typeface="宋体" charset="0"/>
              </a:rPr>
              <a:t>JMS</a:t>
            </a: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289379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点对点和消息代理结构</a:t>
            </a:r>
            <a:endParaRPr kumimoji="1" lang="zh-CN" altLang="en-US" dirty="0"/>
          </a:p>
        </p:txBody>
      </p:sp>
      <p:sp>
        <p:nvSpPr>
          <p:cNvPr id="3" name="内容占位符 2"/>
          <p:cNvSpPr>
            <a:spLocks noGrp="1"/>
          </p:cNvSpPr>
          <p:nvPr>
            <p:ph idx="1"/>
          </p:nvPr>
        </p:nvSpPr>
        <p:spPr>
          <a:xfrm>
            <a:off x="899592" y="1371600"/>
            <a:ext cx="7727950" cy="4114800"/>
          </a:xfrm>
        </p:spPr>
        <p:txBody>
          <a:bodyPr/>
          <a:lstStyle/>
          <a:p>
            <a:r>
              <a:rPr lang="zh-CN" altLang="zh-CN" sz="2400" dirty="0">
                <a:ea typeface="宋体" charset="0"/>
              </a:rPr>
              <a:t>传统的</a:t>
            </a:r>
            <a:r>
              <a:rPr lang="zh-CN" altLang="zh-CN" sz="2400" u="sng" dirty="0">
                <a:solidFill>
                  <a:schemeClr val="bg1"/>
                </a:solidFill>
                <a:ea typeface="宋体" charset="0"/>
              </a:rPr>
              <a:t>点对点消息中间件</a:t>
            </a:r>
            <a:r>
              <a:rPr lang="zh-CN" altLang="zh-CN" sz="2400" dirty="0">
                <a:ea typeface="宋体" charset="0"/>
              </a:rPr>
              <a:t>通常由</a:t>
            </a:r>
            <a:r>
              <a:rPr lang="zh-CN" altLang="zh-CN" sz="2400" dirty="0">
                <a:solidFill>
                  <a:srgbClr val="FF0000"/>
                </a:solidFill>
                <a:ea typeface="宋体" charset="0"/>
              </a:rPr>
              <a:t>消息队列服务</a:t>
            </a:r>
            <a:r>
              <a:rPr lang="zh-CN" altLang="zh-CN" sz="2400" dirty="0">
                <a:ea typeface="宋体" charset="0"/>
              </a:rPr>
              <a:t>、</a:t>
            </a:r>
            <a:r>
              <a:rPr lang="zh-CN" altLang="zh-CN" sz="2400" dirty="0">
                <a:solidFill>
                  <a:srgbClr val="FF0000"/>
                </a:solidFill>
                <a:ea typeface="宋体" charset="0"/>
              </a:rPr>
              <a:t>消息传递服务</a:t>
            </a:r>
            <a:r>
              <a:rPr lang="zh-CN" altLang="zh-CN" sz="2400" dirty="0">
                <a:ea typeface="宋体" charset="0"/>
              </a:rPr>
              <a:t>、</a:t>
            </a:r>
            <a:r>
              <a:rPr lang="zh-CN" altLang="zh-CN" sz="2400" dirty="0">
                <a:solidFill>
                  <a:srgbClr val="FF0000"/>
                </a:solidFill>
                <a:ea typeface="宋体" charset="0"/>
              </a:rPr>
              <a:t>消息队列</a:t>
            </a:r>
            <a:r>
              <a:rPr lang="zh-CN" altLang="zh-CN" sz="2400" dirty="0">
                <a:ea typeface="宋体" charset="0"/>
              </a:rPr>
              <a:t>和</a:t>
            </a:r>
            <a:r>
              <a:rPr lang="zh-CN" altLang="zh-CN" sz="2400" dirty="0">
                <a:solidFill>
                  <a:srgbClr val="FF0000"/>
                </a:solidFill>
                <a:ea typeface="宋体" charset="0"/>
              </a:rPr>
              <a:t>消息应用程序接口</a:t>
            </a:r>
            <a:r>
              <a:rPr lang="en-US" altLang="zh-CN" sz="2400" dirty="0">
                <a:solidFill>
                  <a:srgbClr val="FF0000"/>
                </a:solidFill>
                <a:ea typeface="宋体" charset="0"/>
              </a:rPr>
              <a:t>API</a:t>
            </a:r>
            <a:r>
              <a:rPr lang="zh-CN" altLang="zh-CN" sz="2400" dirty="0">
                <a:ea typeface="宋体" charset="0"/>
              </a:rPr>
              <a:t>组成 </a:t>
            </a:r>
            <a:endParaRPr lang="zh-CN" altLang="en-US" sz="24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15</a:t>
            </a:fld>
            <a:endParaRPr lang="en-GB" altLang="zh-CN"/>
          </a:p>
        </p:txBody>
      </p:sp>
      <p:pic>
        <p:nvPicPr>
          <p:cNvPr id="9" name="图片 8">
            <a:extLst>
              <a:ext uri="{FF2B5EF4-FFF2-40B4-BE49-F238E27FC236}">
                <a16:creationId xmlns:a16="http://schemas.microsoft.com/office/drawing/2014/main" id="{E2EEC533-3950-F4A1-B330-027416D22913}"/>
              </a:ext>
            </a:extLst>
          </p:cNvPr>
          <p:cNvPicPr>
            <a:picLocks noChangeAspect="1"/>
          </p:cNvPicPr>
          <p:nvPr/>
        </p:nvPicPr>
        <p:blipFill>
          <a:blip r:embed="rId2"/>
          <a:stretch>
            <a:fillRect/>
          </a:stretch>
        </p:blipFill>
        <p:spPr>
          <a:xfrm>
            <a:off x="1223628" y="2496042"/>
            <a:ext cx="7036842" cy="38852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点对点和消息代理结构</a:t>
            </a:r>
            <a:endParaRPr kumimoji="1" lang="zh-CN" altLang="en-US" dirty="0"/>
          </a:p>
        </p:txBody>
      </p:sp>
      <p:sp>
        <p:nvSpPr>
          <p:cNvPr id="3" name="内容占位符 2"/>
          <p:cNvSpPr>
            <a:spLocks noGrp="1"/>
          </p:cNvSpPr>
          <p:nvPr>
            <p:ph idx="1"/>
          </p:nvPr>
        </p:nvSpPr>
        <p:spPr>
          <a:xfrm>
            <a:off x="476401" y="1340768"/>
            <a:ext cx="8496944" cy="4042792"/>
          </a:xfrm>
        </p:spPr>
        <p:txBody>
          <a:bodyPr/>
          <a:lstStyle/>
          <a:p>
            <a:pPr lvl="0"/>
            <a:r>
              <a:rPr lang="zh-CN" altLang="en-US" dirty="0">
                <a:ea typeface="宋体" charset="0"/>
              </a:rPr>
              <a:t>点对点消息发送的基本流程：</a:t>
            </a:r>
            <a:endParaRPr lang="en-US" altLang="zh-CN" dirty="0">
              <a:ea typeface="宋体" charset="0"/>
            </a:endParaRPr>
          </a:p>
          <a:p>
            <a:pPr lvl="0">
              <a:buFont typeface="Wingdings" panose="05000000000000000000" pitchFamily="2" charset="2"/>
              <a:buChar char="ü"/>
            </a:pPr>
            <a:r>
              <a:rPr lang="en-US" altLang="zh-CN" sz="2400" dirty="0">
                <a:ea typeface="宋体" charset="0"/>
              </a:rPr>
              <a:t>1</a:t>
            </a:r>
            <a:r>
              <a:rPr lang="zh-CN" altLang="en-US" sz="2400" dirty="0">
                <a:ea typeface="宋体" charset="0"/>
              </a:rPr>
              <a:t>）</a:t>
            </a:r>
            <a:r>
              <a:rPr lang="zh-CN" altLang="zh-CN" sz="2400" dirty="0">
                <a:ea typeface="宋体" charset="0"/>
              </a:rPr>
              <a:t>消息发送者调用发送消息的</a:t>
            </a:r>
            <a:r>
              <a:rPr lang="en-US" altLang="zh-CN" sz="2400" dirty="0">
                <a:ea typeface="宋体" charset="0"/>
              </a:rPr>
              <a:t>API</a:t>
            </a:r>
            <a:r>
              <a:rPr lang="zh-CN" altLang="zh-CN" sz="2400" dirty="0">
                <a:ea typeface="宋体" charset="0"/>
              </a:rPr>
              <a:t>函数，将需要发送的消息经消息队列服务存储到发送消息队列中；</a:t>
            </a:r>
          </a:p>
          <a:p>
            <a:pPr lvl="0">
              <a:buFont typeface="Wingdings" panose="05000000000000000000" pitchFamily="2" charset="2"/>
              <a:buChar char="ü"/>
            </a:pPr>
            <a:r>
              <a:rPr lang="en-US" altLang="zh-CN" sz="2400" dirty="0">
                <a:ea typeface="宋体" charset="0"/>
              </a:rPr>
              <a:t>2</a:t>
            </a:r>
            <a:r>
              <a:rPr lang="zh-CN" altLang="en-US" sz="2400" dirty="0">
                <a:ea typeface="宋体" charset="0"/>
              </a:rPr>
              <a:t>）</a:t>
            </a:r>
            <a:r>
              <a:rPr lang="zh-CN" altLang="zh-CN" sz="2400" dirty="0">
                <a:ea typeface="宋体" charset="0"/>
              </a:rPr>
              <a:t>通过双方消息传递服务之间的交互，消息队列服务将需要发送的消息从发送队列取出，并送到接收方；</a:t>
            </a:r>
          </a:p>
          <a:p>
            <a:pPr lvl="0">
              <a:buFont typeface="Wingdings" panose="05000000000000000000" pitchFamily="2" charset="2"/>
              <a:buChar char="ü"/>
            </a:pPr>
            <a:r>
              <a:rPr lang="en-US" altLang="zh-CN" sz="2400" dirty="0">
                <a:ea typeface="宋体" charset="0"/>
              </a:rPr>
              <a:t>3</a:t>
            </a:r>
            <a:r>
              <a:rPr lang="zh-CN" altLang="en-US" sz="2400" dirty="0">
                <a:ea typeface="宋体" charset="0"/>
              </a:rPr>
              <a:t>）</a:t>
            </a:r>
            <a:r>
              <a:rPr lang="zh-CN" altLang="zh-CN" sz="2400" dirty="0">
                <a:ea typeface="宋体" charset="0"/>
              </a:rPr>
              <a:t>接收方的消息队列服务将接收到的消息存放到接收消息队列中；</a:t>
            </a:r>
          </a:p>
          <a:p>
            <a:pPr lvl="0">
              <a:buFont typeface="Wingdings" panose="05000000000000000000" pitchFamily="2" charset="2"/>
              <a:buChar char="ü"/>
            </a:pPr>
            <a:r>
              <a:rPr lang="en-US" altLang="zh-CN" sz="2400" dirty="0">
                <a:ea typeface="宋体" charset="0"/>
              </a:rPr>
              <a:t>4</a:t>
            </a:r>
            <a:r>
              <a:rPr lang="zh-CN" altLang="en-US" sz="2400" dirty="0">
                <a:ea typeface="宋体" charset="0"/>
              </a:rPr>
              <a:t>）</a:t>
            </a:r>
            <a:r>
              <a:rPr lang="zh-CN" altLang="zh-CN" sz="2400" dirty="0">
                <a:ea typeface="宋体" charset="0"/>
              </a:rPr>
              <a:t>消息接收者调用接收消息的</a:t>
            </a:r>
            <a:r>
              <a:rPr lang="en-US" altLang="zh-CN" sz="2400" dirty="0">
                <a:ea typeface="宋体" charset="0"/>
              </a:rPr>
              <a:t>API</a:t>
            </a:r>
            <a:r>
              <a:rPr lang="zh-CN" altLang="zh-CN" sz="2400" dirty="0">
                <a:ea typeface="宋体" charset="0"/>
              </a:rPr>
              <a:t>函数，同样经过消息队列服务，将需要的消息从接收队列中取出，并进行处理。</a:t>
            </a:r>
          </a:p>
          <a:p>
            <a:pPr lvl="0">
              <a:buFont typeface="Wingdings" panose="05000000000000000000" pitchFamily="2" charset="2"/>
              <a:buChar char="ü"/>
            </a:pPr>
            <a:r>
              <a:rPr lang="en-US" altLang="zh-CN" sz="2400" dirty="0">
                <a:ea typeface="宋体" charset="0"/>
              </a:rPr>
              <a:t>5</a:t>
            </a:r>
            <a:r>
              <a:rPr lang="zh-CN" altLang="en-US" sz="2400" dirty="0">
                <a:ea typeface="宋体" charset="0"/>
              </a:rPr>
              <a:t>）</a:t>
            </a:r>
            <a:r>
              <a:rPr lang="zh-CN" altLang="zh-CN" sz="2400" dirty="0">
                <a:ea typeface="宋体" charset="0"/>
              </a:rPr>
              <a:t>消息在发送或接收成功后，消息队列服务将对相应的消息队列进行管理。</a:t>
            </a:r>
          </a:p>
          <a:p>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16</a:t>
            </a:fld>
            <a:endParaRPr lang="en-GB"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点对点和消息代理结构</a:t>
            </a:r>
            <a:endParaRPr kumimoji="1" lang="zh-CN" altLang="en-US" dirty="0"/>
          </a:p>
        </p:txBody>
      </p:sp>
      <p:sp>
        <p:nvSpPr>
          <p:cNvPr id="3" name="内容占位符 2"/>
          <p:cNvSpPr>
            <a:spLocks noGrp="1"/>
          </p:cNvSpPr>
          <p:nvPr>
            <p:ph idx="1"/>
          </p:nvPr>
        </p:nvSpPr>
        <p:spPr>
          <a:xfrm>
            <a:off x="899592" y="1371600"/>
            <a:ext cx="7727950" cy="4114800"/>
          </a:xfrm>
        </p:spPr>
        <p:txBody>
          <a:bodyPr/>
          <a:lstStyle/>
          <a:p>
            <a:r>
              <a:rPr lang="zh-CN" altLang="zh-CN" sz="2400" dirty="0">
                <a:ea typeface="宋体" charset="0"/>
              </a:rPr>
              <a:t>在基于</a:t>
            </a:r>
            <a:r>
              <a:rPr lang="zh-CN" altLang="zh-CN" sz="2400" u="sng" dirty="0">
                <a:solidFill>
                  <a:schemeClr val="bg1"/>
                </a:solidFill>
                <a:ea typeface="宋体" charset="0"/>
              </a:rPr>
              <a:t>消息代理</a:t>
            </a:r>
            <a:r>
              <a:rPr lang="zh-CN" altLang="zh-CN" sz="2400" dirty="0">
                <a:ea typeface="宋体" charset="0"/>
              </a:rPr>
              <a:t>的分布式应用系统中，消息的发送方称为</a:t>
            </a:r>
            <a:r>
              <a:rPr lang="zh-CN" altLang="en-US" sz="2400" dirty="0">
                <a:solidFill>
                  <a:srgbClr val="FF0000"/>
                </a:solidFill>
                <a:ea typeface="宋体" charset="0"/>
              </a:rPr>
              <a:t>发布</a:t>
            </a:r>
            <a:r>
              <a:rPr lang="zh-CN" altLang="zh-CN" sz="2400" dirty="0">
                <a:solidFill>
                  <a:srgbClr val="FF0000"/>
                </a:solidFill>
                <a:ea typeface="宋体" charset="0"/>
              </a:rPr>
              <a:t>者</a:t>
            </a:r>
            <a:r>
              <a:rPr lang="zh-CN" altLang="en-US" sz="2400" dirty="0">
                <a:ea typeface="宋体" charset="0"/>
              </a:rPr>
              <a:t>（</a:t>
            </a:r>
            <a:r>
              <a:rPr lang="en-US" altLang="zh-CN" sz="2400" dirty="0">
                <a:ea typeface="宋体" charset="0"/>
              </a:rPr>
              <a:t>publisher</a:t>
            </a:r>
            <a:r>
              <a:rPr lang="zh-CN" altLang="en-US" sz="2400" dirty="0">
                <a:ea typeface="宋体" charset="0"/>
              </a:rPr>
              <a:t>）</a:t>
            </a:r>
            <a:r>
              <a:rPr lang="zh-CN" altLang="zh-CN" sz="2400" dirty="0">
                <a:ea typeface="宋体" charset="0"/>
              </a:rPr>
              <a:t>，消息的接收方称为</a:t>
            </a:r>
            <a:r>
              <a:rPr lang="zh-CN" altLang="zh-CN" sz="2400" dirty="0">
                <a:solidFill>
                  <a:srgbClr val="FF0000"/>
                </a:solidFill>
                <a:ea typeface="宋体" charset="0"/>
              </a:rPr>
              <a:t>订阅者</a:t>
            </a:r>
            <a:r>
              <a:rPr lang="zh-CN" altLang="en-US" sz="2400" dirty="0">
                <a:ea typeface="宋体" charset="0"/>
              </a:rPr>
              <a:t>（</a:t>
            </a:r>
            <a:r>
              <a:rPr lang="en-US" altLang="zh-CN" sz="2400" dirty="0">
                <a:ea typeface="宋体" charset="0"/>
              </a:rPr>
              <a:t>subscriber</a:t>
            </a:r>
            <a:r>
              <a:rPr lang="zh-CN" altLang="en-US" sz="2400" dirty="0">
                <a:ea typeface="宋体" charset="0"/>
              </a:rPr>
              <a:t>）</a:t>
            </a:r>
            <a:r>
              <a:rPr lang="zh-CN" altLang="zh-CN" sz="2400" dirty="0">
                <a:ea typeface="宋体" charset="0"/>
              </a:rPr>
              <a:t>，不同的消息通过不同的主题进行区分。</a:t>
            </a:r>
            <a:r>
              <a:rPr lang="zh-CN" altLang="en-US" sz="2400" dirty="0">
                <a:ea typeface="宋体" charset="0"/>
              </a:rPr>
              <a:t>发布者和订阅者之间通过</a:t>
            </a:r>
            <a:r>
              <a:rPr lang="zh-CN" altLang="en-US" sz="2400" dirty="0">
                <a:solidFill>
                  <a:srgbClr val="FF0000"/>
                </a:solidFill>
                <a:ea typeface="宋体" charset="0"/>
              </a:rPr>
              <a:t>消息代理</a:t>
            </a:r>
            <a:r>
              <a:rPr lang="zh-CN" altLang="en-US" sz="2400" dirty="0">
                <a:ea typeface="宋体" charset="0"/>
              </a:rPr>
              <a:t>进行关联</a:t>
            </a: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17</a:t>
            </a:fld>
            <a:endParaRPr lang="en-GB" altLang="zh-CN"/>
          </a:p>
        </p:txBody>
      </p:sp>
      <p:pic>
        <p:nvPicPr>
          <p:cNvPr id="7" name="图片 6">
            <a:extLst>
              <a:ext uri="{FF2B5EF4-FFF2-40B4-BE49-F238E27FC236}">
                <a16:creationId xmlns:a16="http://schemas.microsoft.com/office/drawing/2014/main" id="{8C1398EB-6DD5-39B6-2400-0E4CDDFBA809}"/>
              </a:ext>
            </a:extLst>
          </p:cNvPr>
          <p:cNvPicPr>
            <a:picLocks noChangeAspect="1"/>
          </p:cNvPicPr>
          <p:nvPr/>
        </p:nvPicPr>
        <p:blipFill>
          <a:blip r:embed="rId2"/>
          <a:stretch>
            <a:fillRect/>
          </a:stretch>
        </p:blipFill>
        <p:spPr>
          <a:xfrm>
            <a:off x="1127703" y="3429000"/>
            <a:ext cx="7106040" cy="28989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点对点和消息代理结构</a:t>
            </a:r>
            <a:endParaRPr kumimoji="1" lang="zh-CN" altLang="en-US" dirty="0"/>
          </a:p>
        </p:txBody>
      </p:sp>
      <p:sp>
        <p:nvSpPr>
          <p:cNvPr id="3" name="内容占位符 2"/>
          <p:cNvSpPr>
            <a:spLocks noGrp="1"/>
          </p:cNvSpPr>
          <p:nvPr>
            <p:ph idx="1"/>
          </p:nvPr>
        </p:nvSpPr>
        <p:spPr>
          <a:xfrm>
            <a:off x="827584" y="1371600"/>
            <a:ext cx="7727950" cy="4114800"/>
          </a:xfrm>
        </p:spPr>
        <p:txBody>
          <a:bodyPr/>
          <a:lstStyle/>
          <a:p>
            <a:pPr lvl="0"/>
            <a:r>
              <a:rPr lang="zh-CN" altLang="en-US" sz="2400" dirty="0">
                <a:ea typeface="宋体" charset="0"/>
              </a:rPr>
              <a:t>消息代理的工作流程 </a:t>
            </a:r>
            <a:endParaRPr lang="en-US" altLang="zh-CN" sz="2400" dirty="0">
              <a:ea typeface="宋体" charset="0"/>
            </a:endParaRPr>
          </a:p>
          <a:p>
            <a:pPr marL="361950" lvl="1" indent="-361950"/>
            <a:r>
              <a:rPr lang="en-US" altLang="zh-CN" dirty="0">
                <a:ea typeface="宋体" charset="0"/>
              </a:rPr>
              <a:t>1</a:t>
            </a:r>
            <a:r>
              <a:rPr lang="zh-CN" altLang="en-US" dirty="0">
                <a:ea typeface="宋体" charset="0"/>
              </a:rPr>
              <a:t>）</a:t>
            </a:r>
            <a:r>
              <a:rPr lang="zh-CN" altLang="zh-CN" dirty="0">
                <a:ea typeface="宋体" charset="0"/>
              </a:rPr>
              <a:t>消息</a:t>
            </a:r>
            <a:r>
              <a:rPr lang="zh-CN" altLang="zh-CN" dirty="0">
                <a:solidFill>
                  <a:srgbClr val="FF0000"/>
                </a:solidFill>
                <a:ea typeface="宋体" charset="0"/>
              </a:rPr>
              <a:t>发布者</a:t>
            </a:r>
            <a:r>
              <a:rPr lang="zh-CN" altLang="zh-CN" dirty="0">
                <a:ea typeface="宋体" charset="0"/>
              </a:rPr>
              <a:t>和</a:t>
            </a:r>
            <a:r>
              <a:rPr lang="zh-CN" altLang="zh-CN" dirty="0">
                <a:solidFill>
                  <a:srgbClr val="FF0000"/>
                </a:solidFill>
                <a:ea typeface="宋体" charset="0"/>
              </a:rPr>
              <a:t>订阅者</a:t>
            </a:r>
            <a:r>
              <a:rPr lang="zh-CN" altLang="zh-CN" dirty="0">
                <a:ea typeface="宋体" charset="0"/>
              </a:rPr>
              <a:t>分别同消息代理进行通信。消息发布者将包含主题的消息发布到消息代理；消息订阅者向消息代理订阅自己感兴趣的主题。</a:t>
            </a:r>
          </a:p>
          <a:p>
            <a:pPr marL="361950" lvl="1" indent="-361950"/>
            <a:r>
              <a:rPr lang="en-US" altLang="zh-CN" dirty="0">
                <a:ea typeface="宋体" charset="0"/>
              </a:rPr>
              <a:t>2</a:t>
            </a:r>
            <a:r>
              <a:rPr lang="zh-CN" altLang="en-US" dirty="0">
                <a:ea typeface="宋体" charset="0"/>
              </a:rPr>
              <a:t>）</a:t>
            </a:r>
            <a:r>
              <a:rPr lang="zh-CN" altLang="zh-CN" dirty="0">
                <a:solidFill>
                  <a:srgbClr val="FF0000"/>
                </a:solidFill>
                <a:ea typeface="宋体" charset="0"/>
              </a:rPr>
              <a:t>消息代理</a:t>
            </a:r>
            <a:r>
              <a:rPr lang="zh-CN" altLang="zh-CN" dirty="0">
                <a:ea typeface="宋体" charset="0"/>
              </a:rPr>
              <a:t>对双方的主题进行匹配后，不断将订阅者感兴趣的消息推</a:t>
            </a:r>
            <a:r>
              <a:rPr lang="en-US" altLang="zh-CN" dirty="0">
                <a:ea typeface="宋体" charset="0"/>
              </a:rPr>
              <a:t>(Push)</a:t>
            </a:r>
            <a:r>
              <a:rPr lang="zh-CN" altLang="zh-CN" dirty="0">
                <a:ea typeface="宋体" charset="0"/>
              </a:rPr>
              <a:t>给订阅者，直到订阅者向消息代理发出取消订阅的消息。</a:t>
            </a: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18</a:t>
            </a:fld>
            <a:endParaRPr lang="en-GB"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点对点和消息代理结构</a:t>
            </a:r>
            <a:endParaRPr kumimoji="1" lang="zh-CN" altLang="en-US" dirty="0"/>
          </a:p>
        </p:txBody>
      </p:sp>
      <p:sp>
        <p:nvSpPr>
          <p:cNvPr id="3" name="内容占位符 2"/>
          <p:cNvSpPr>
            <a:spLocks noGrp="1"/>
          </p:cNvSpPr>
          <p:nvPr>
            <p:ph idx="1"/>
          </p:nvPr>
        </p:nvSpPr>
        <p:spPr>
          <a:xfrm>
            <a:off x="827584" y="1412776"/>
            <a:ext cx="7935416" cy="4114800"/>
          </a:xfrm>
        </p:spPr>
        <p:txBody>
          <a:bodyPr/>
          <a:lstStyle/>
          <a:p>
            <a:r>
              <a:rPr lang="zh-CN" altLang="zh-CN" sz="2400" dirty="0">
                <a:ea typeface="宋体" charset="0"/>
              </a:rPr>
              <a:t>消息代理实现了发布者和订阅者的</a:t>
            </a:r>
            <a:r>
              <a:rPr lang="zh-CN" altLang="zh-CN" sz="2400" u="sng" dirty="0">
                <a:solidFill>
                  <a:schemeClr val="bg1"/>
                </a:solidFill>
                <a:ea typeface="宋体" charset="0"/>
              </a:rPr>
              <a:t>解耦</a:t>
            </a:r>
            <a:r>
              <a:rPr lang="zh-CN" altLang="zh-CN" sz="2400" dirty="0">
                <a:ea typeface="宋体" charset="0"/>
              </a:rPr>
              <a:t>：</a:t>
            </a:r>
          </a:p>
          <a:p>
            <a:pPr lvl="1"/>
            <a:r>
              <a:rPr lang="zh-CN" altLang="zh-CN" dirty="0">
                <a:solidFill>
                  <a:srgbClr val="FF0000"/>
                </a:solidFill>
                <a:ea typeface="宋体" charset="0"/>
              </a:rPr>
              <a:t>时间解耦</a:t>
            </a:r>
            <a:r>
              <a:rPr lang="en-US" altLang="zh-CN" dirty="0">
                <a:ea typeface="宋体" charset="0"/>
              </a:rPr>
              <a:t>:</a:t>
            </a:r>
            <a:r>
              <a:rPr lang="zh-CN" altLang="en-US" dirty="0">
                <a:ea typeface="宋体" charset="0"/>
              </a:rPr>
              <a:t> </a:t>
            </a:r>
            <a:r>
              <a:rPr lang="zh-CN" altLang="zh-CN" dirty="0">
                <a:ea typeface="宋体" charset="0"/>
              </a:rPr>
              <a:t>发布方和订阅方无需同时在线就能够进行消息传输，消息中间件通过存储转发提供了这种异步传输的能力；</a:t>
            </a:r>
          </a:p>
          <a:p>
            <a:pPr lvl="1"/>
            <a:r>
              <a:rPr lang="zh-CN" altLang="zh-CN" dirty="0">
                <a:solidFill>
                  <a:srgbClr val="FF0000"/>
                </a:solidFill>
                <a:ea typeface="宋体" charset="0"/>
              </a:rPr>
              <a:t>空间解耦</a:t>
            </a:r>
            <a:r>
              <a:rPr lang="en-US" altLang="zh-CN" dirty="0">
                <a:ea typeface="宋体" charset="0"/>
              </a:rPr>
              <a:t>:</a:t>
            </a:r>
            <a:r>
              <a:rPr lang="zh-CN" altLang="en-US" dirty="0">
                <a:ea typeface="宋体" charset="0"/>
              </a:rPr>
              <a:t> </a:t>
            </a:r>
            <a:r>
              <a:rPr lang="zh-CN" altLang="zh-CN" dirty="0">
                <a:ea typeface="宋体" charset="0"/>
              </a:rPr>
              <a:t>发布方和订阅方都无需知道对方的物理地址、端口，甚至无需知道对方的逻辑名字和个数；</a:t>
            </a:r>
          </a:p>
          <a:p>
            <a:pPr lvl="1"/>
            <a:r>
              <a:rPr lang="zh-CN" altLang="zh-CN" dirty="0">
                <a:solidFill>
                  <a:srgbClr val="FF0000"/>
                </a:solidFill>
                <a:ea typeface="宋体" charset="0"/>
              </a:rPr>
              <a:t>流程解耦</a:t>
            </a:r>
            <a:r>
              <a:rPr lang="en-US" altLang="zh-CN" dirty="0">
                <a:ea typeface="宋体" charset="0"/>
              </a:rPr>
              <a:t>:</a:t>
            </a:r>
            <a:r>
              <a:rPr lang="zh-CN" altLang="en-US" dirty="0">
                <a:ea typeface="宋体" charset="0"/>
              </a:rPr>
              <a:t> </a:t>
            </a:r>
            <a:r>
              <a:rPr lang="zh-CN" altLang="zh-CN" dirty="0">
                <a:ea typeface="宋体" charset="0"/>
              </a:rPr>
              <a:t>发布方和订阅方在发送和接收数据时并不阻塞各自的控制流程。</a:t>
            </a: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19</a:t>
            </a:fld>
            <a:endParaRPr lang="en-GB"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2</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968552"/>
          </a:xfrm>
        </p:spPr>
        <p:txBody>
          <a:bodyPr/>
          <a:lstStyle/>
          <a:p>
            <a:pPr>
              <a:lnSpc>
                <a:spcPct val="150000"/>
              </a:lnSpc>
              <a:spcAft>
                <a:spcPts val="600"/>
              </a:spcAft>
              <a:defRPr/>
            </a:pPr>
            <a:r>
              <a:rPr lang="zh-CN" altLang="en-US" sz="2400" b="1" dirty="0">
                <a:solidFill>
                  <a:srgbClr val="FF0000"/>
                </a:solidFill>
                <a:ea typeface="宋体" charset="0"/>
              </a:rPr>
              <a:t>消息中间件概述</a:t>
            </a:r>
            <a:endParaRPr lang="en-US" altLang="zh-CN" sz="2400" b="1" dirty="0">
              <a:solidFill>
                <a:srgbClr val="FF0000"/>
              </a:solidFill>
              <a:ea typeface="宋体" charset="0"/>
            </a:endParaRPr>
          </a:p>
          <a:p>
            <a:pPr lvl="1">
              <a:lnSpc>
                <a:spcPct val="150000"/>
              </a:lnSpc>
              <a:spcAft>
                <a:spcPts val="600"/>
              </a:spcAft>
              <a:defRPr/>
            </a:pPr>
            <a:r>
              <a:rPr lang="zh-CN" altLang="en-US" sz="2000" b="1" dirty="0">
                <a:solidFill>
                  <a:srgbClr val="FF0000"/>
                </a:solidFill>
                <a:ea typeface="宋体" charset="0"/>
              </a:rPr>
              <a:t>消息中间件的概念</a:t>
            </a:r>
            <a:endParaRPr lang="en-US" altLang="zh-CN" sz="2000" b="1" dirty="0">
              <a:solidFill>
                <a:srgbClr val="FF0000"/>
              </a:solidFill>
              <a:ea typeface="宋体" charset="0"/>
            </a:endParaRPr>
          </a:p>
          <a:p>
            <a:pPr lvl="1">
              <a:lnSpc>
                <a:spcPct val="150000"/>
              </a:lnSpc>
              <a:spcAft>
                <a:spcPts val="600"/>
              </a:spcAft>
              <a:defRPr/>
            </a:pPr>
            <a:r>
              <a:rPr lang="zh-CN" altLang="en-US" sz="2000" b="1" dirty="0">
                <a:ea typeface="宋体" charset="0"/>
              </a:rPr>
              <a:t>消息中间件的发展历史</a:t>
            </a: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a:lnSpc>
                <a:spcPct val="150000"/>
              </a:lnSpc>
              <a:spcAft>
                <a:spcPts val="600"/>
              </a:spcAft>
              <a:defRPr/>
            </a:pPr>
            <a:r>
              <a:rPr lang="en-US" altLang="zh-CN" sz="2400" b="1" dirty="0">
                <a:ea typeface="宋体" charset="0"/>
              </a:rPr>
              <a:t>JAVA</a:t>
            </a:r>
            <a:r>
              <a:rPr lang="zh-CN" altLang="en-US" sz="2400" b="1" dirty="0">
                <a:ea typeface="宋体" charset="0"/>
              </a:rPr>
              <a:t>消息中间件</a:t>
            </a:r>
            <a:r>
              <a:rPr lang="en-US" altLang="zh-CN" sz="2400" b="1" dirty="0">
                <a:ea typeface="宋体" charset="0"/>
              </a:rPr>
              <a:t>JMS</a:t>
            </a: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20</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lvl="1">
              <a:lnSpc>
                <a:spcPct val="150000"/>
              </a:lnSpc>
              <a:spcAft>
                <a:spcPts val="600"/>
              </a:spcAft>
              <a:defRPr/>
            </a:pPr>
            <a:r>
              <a:rPr lang="zh-CN" altLang="en-US" sz="2000" b="1" dirty="0">
                <a:ea typeface="宋体" charset="0"/>
              </a:rPr>
              <a:t>点对点消息代理结构</a:t>
            </a:r>
            <a:endParaRPr lang="en-US" altLang="zh-CN" sz="2000" b="1" dirty="0">
              <a:ea typeface="宋体" charset="0"/>
            </a:endParaRPr>
          </a:p>
          <a:p>
            <a:pPr lvl="1">
              <a:lnSpc>
                <a:spcPct val="150000"/>
              </a:lnSpc>
              <a:spcAft>
                <a:spcPts val="600"/>
              </a:spcAft>
              <a:defRPr/>
            </a:pPr>
            <a:r>
              <a:rPr lang="zh-CN" altLang="en-US" sz="2000" b="1" dirty="0">
                <a:solidFill>
                  <a:srgbClr val="FF0000"/>
                </a:solidFill>
                <a:ea typeface="宋体" charset="0"/>
              </a:rPr>
              <a:t>消息中间件的要素</a:t>
            </a:r>
            <a:endParaRPr lang="en-US" altLang="zh-CN" sz="2000" b="1" dirty="0">
              <a:solidFill>
                <a:srgbClr val="FF0000"/>
              </a:solidFill>
              <a:ea typeface="宋体" charset="0"/>
            </a:endParaRPr>
          </a:p>
          <a:p>
            <a:pPr lvl="1">
              <a:lnSpc>
                <a:spcPct val="150000"/>
              </a:lnSpc>
              <a:spcAft>
                <a:spcPts val="600"/>
              </a:spcAft>
              <a:defRPr/>
            </a:pPr>
            <a:r>
              <a:rPr lang="zh-CN" altLang="en-US" sz="2000" b="1" dirty="0">
                <a:ea typeface="宋体" charset="0"/>
              </a:rPr>
              <a:t>消息中间件常用协议</a:t>
            </a:r>
          </a:p>
          <a:p>
            <a:pPr>
              <a:lnSpc>
                <a:spcPct val="150000"/>
              </a:lnSpc>
              <a:spcAft>
                <a:spcPts val="600"/>
              </a:spcAft>
              <a:defRPr/>
            </a:pPr>
            <a:r>
              <a:rPr lang="en-US" altLang="zh-CN" sz="2400" b="1" dirty="0">
                <a:ea typeface="宋体" charset="0"/>
              </a:rPr>
              <a:t>JAVA</a:t>
            </a:r>
            <a:r>
              <a:rPr lang="zh-CN" altLang="en-US" sz="2400" b="1" dirty="0">
                <a:ea typeface="宋体" charset="0"/>
              </a:rPr>
              <a:t>消息中间件</a:t>
            </a:r>
            <a:r>
              <a:rPr lang="en-US" altLang="zh-CN" sz="2400" b="1" dirty="0">
                <a:ea typeface="宋体" charset="0"/>
              </a:rPr>
              <a:t>JMS</a:t>
            </a: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10406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消息中间件的要素</a:t>
            </a:r>
            <a:endParaRPr kumimoji="1" lang="zh-CN" altLang="en-US" dirty="0"/>
          </a:p>
        </p:txBody>
      </p:sp>
      <p:sp>
        <p:nvSpPr>
          <p:cNvPr id="3" name="内容占位符 2"/>
          <p:cNvSpPr>
            <a:spLocks noGrp="1"/>
          </p:cNvSpPr>
          <p:nvPr>
            <p:ph idx="1"/>
          </p:nvPr>
        </p:nvSpPr>
        <p:spPr>
          <a:xfrm>
            <a:off x="827584" y="1412776"/>
            <a:ext cx="7727950" cy="4114800"/>
          </a:xfrm>
        </p:spPr>
        <p:txBody>
          <a:bodyPr/>
          <a:lstStyle/>
          <a:p>
            <a:r>
              <a:rPr lang="zh-CN" altLang="zh-CN" sz="2400" dirty="0">
                <a:ea typeface="宋体" charset="0"/>
              </a:rPr>
              <a:t>无论是点对点消息中间件还是消息代理，消息中间件的体系结构都是非常清晰简单的。</a:t>
            </a:r>
            <a:endParaRPr lang="zh-CN" altLang="en-US" sz="2400" dirty="0">
              <a:ea typeface="宋体" charset="0"/>
            </a:endParaRPr>
          </a:p>
          <a:p>
            <a:r>
              <a:rPr lang="zh-CN" altLang="zh-CN" sz="2400" dirty="0">
                <a:ea typeface="宋体" charset="0"/>
              </a:rPr>
              <a:t>但由于分布式应用及其环境的多样性和复杂性，导致了消息中间件的</a:t>
            </a:r>
            <a:r>
              <a:rPr lang="zh-CN" altLang="zh-CN" sz="2400" dirty="0">
                <a:solidFill>
                  <a:srgbClr val="FF0000"/>
                </a:solidFill>
                <a:ea typeface="宋体" charset="0"/>
              </a:rPr>
              <a:t>复杂性</a:t>
            </a:r>
            <a:r>
              <a:rPr lang="en-US" altLang="zh-CN" sz="2400" dirty="0">
                <a:ea typeface="宋体" charset="0"/>
              </a:rPr>
              <a:t>:</a:t>
            </a:r>
            <a:endParaRPr lang="zh-CN" altLang="en-US" sz="2400" dirty="0">
              <a:ea typeface="宋体" charset="0"/>
            </a:endParaRPr>
          </a:p>
          <a:p>
            <a:pPr lvl="1"/>
            <a:r>
              <a:rPr lang="zh-CN" altLang="en-US" sz="2000" dirty="0">
                <a:ea typeface="宋体" charset="0"/>
              </a:rPr>
              <a:t>跨平台、跨语言</a:t>
            </a:r>
          </a:p>
          <a:p>
            <a:pPr lvl="1"/>
            <a:r>
              <a:rPr lang="zh-CN" altLang="zh-CN" sz="2000" dirty="0">
                <a:ea typeface="宋体" charset="0"/>
              </a:rPr>
              <a:t>存储转发或消息路由 </a:t>
            </a:r>
            <a:endParaRPr lang="zh-CN" altLang="en-US" sz="2000" dirty="0">
              <a:ea typeface="宋体" charset="0"/>
            </a:endParaRPr>
          </a:p>
          <a:p>
            <a:pPr lvl="1"/>
            <a:r>
              <a:rPr lang="zh-CN" altLang="zh-CN" sz="2000" dirty="0">
                <a:ea typeface="宋体" charset="0"/>
              </a:rPr>
              <a:t>消息传输的安全性、事务性、时限等质量要求 </a:t>
            </a:r>
            <a:endParaRPr lang="zh-CN" altLang="en-US" sz="2000" dirty="0">
              <a:ea typeface="宋体" charset="0"/>
            </a:endParaRPr>
          </a:p>
          <a:p>
            <a:pPr lvl="1"/>
            <a:r>
              <a:rPr lang="zh-CN" altLang="zh-CN" sz="2000" dirty="0">
                <a:ea typeface="宋体" charset="0"/>
              </a:rPr>
              <a:t>持久存储能力 </a:t>
            </a:r>
            <a:endParaRPr lang="zh-CN" altLang="en-US" sz="20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21</a:t>
            </a:fld>
            <a:endParaRPr lang="en-GB" altLang="zh-CN"/>
          </a:p>
        </p:txBody>
      </p:sp>
      <p:grpSp>
        <p:nvGrpSpPr>
          <p:cNvPr id="5" name="组合 4">
            <a:extLst>
              <a:ext uri="{FF2B5EF4-FFF2-40B4-BE49-F238E27FC236}">
                <a16:creationId xmlns:a16="http://schemas.microsoft.com/office/drawing/2014/main" id="{C1868C6A-0C1B-EA27-B45B-7BCC7A0E082D}"/>
              </a:ext>
            </a:extLst>
          </p:cNvPr>
          <p:cNvGrpSpPr/>
          <p:nvPr/>
        </p:nvGrpSpPr>
        <p:grpSpPr>
          <a:xfrm>
            <a:off x="1763688" y="4374035"/>
            <a:ext cx="5400600" cy="2238241"/>
            <a:chOff x="665088" y="3491624"/>
            <a:chExt cx="5400600" cy="2238241"/>
          </a:xfrm>
        </p:grpSpPr>
        <p:sp>
          <p:nvSpPr>
            <p:cNvPr id="6" name="文本框 5">
              <a:extLst>
                <a:ext uri="{FF2B5EF4-FFF2-40B4-BE49-F238E27FC236}">
                  <a16:creationId xmlns:a16="http://schemas.microsoft.com/office/drawing/2014/main" id="{321BE1B7-D32F-F643-DE9C-F0038A6A8358}"/>
                </a:ext>
              </a:extLst>
            </p:cNvPr>
            <p:cNvSpPr txBox="1"/>
            <p:nvPr/>
          </p:nvSpPr>
          <p:spPr>
            <a:xfrm>
              <a:off x="665088" y="4446946"/>
              <a:ext cx="2448272" cy="461665"/>
            </a:xfrm>
            <a:prstGeom prst="rect">
              <a:avLst/>
            </a:prstGeom>
            <a:noFill/>
          </p:spPr>
          <p:txBody>
            <a:bodyPr wrap="square" rtlCol="0">
              <a:spAutoFit/>
            </a:bodyPr>
            <a:lstStyle/>
            <a:p>
              <a:r>
                <a:rPr lang="zh-CN" altLang="en-US" dirty="0">
                  <a:solidFill>
                    <a:srgbClr val="FF0000"/>
                  </a:solidFill>
                </a:rPr>
                <a:t>消息中间件要素</a:t>
              </a:r>
            </a:p>
          </p:txBody>
        </p:sp>
        <p:sp>
          <p:nvSpPr>
            <p:cNvPr id="7" name="文本框 6">
              <a:extLst>
                <a:ext uri="{FF2B5EF4-FFF2-40B4-BE49-F238E27FC236}">
                  <a16:creationId xmlns:a16="http://schemas.microsoft.com/office/drawing/2014/main" id="{6433A811-E2FB-FD31-5B68-4F9F401ABFC7}"/>
                </a:ext>
              </a:extLst>
            </p:cNvPr>
            <p:cNvSpPr txBox="1"/>
            <p:nvPr/>
          </p:nvSpPr>
          <p:spPr>
            <a:xfrm>
              <a:off x="3798392" y="3491624"/>
              <a:ext cx="2267296" cy="2238241"/>
            </a:xfrm>
            <a:prstGeom prst="rect">
              <a:avLst/>
            </a:prstGeom>
            <a:noFill/>
          </p:spPr>
          <p:txBody>
            <a:bodyPr wrap="square" rtlCol="0">
              <a:spAutoFit/>
            </a:bodyPr>
            <a:lstStyle/>
            <a:p>
              <a:pPr>
                <a:lnSpc>
                  <a:spcPct val="150000"/>
                </a:lnSpc>
              </a:pPr>
              <a:r>
                <a:rPr lang="zh-CN" altLang="en-US" dirty="0">
                  <a:solidFill>
                    <a:srgbClr val="000000"/>
                  </a:solidFill>
                </a:rPr>
                <a:t>消息的表示</a:t>
              </a:r>
              <a:endParaRPr lang="en-US" altLang="zh-CN" dirty="0">
                <a:solidFill>
                  <a:srgbClr val="000000"/>
                </a:solidFill>
              </a:endParaRPr>
            </a:p>
            <a:p>
              <a:pPr>
                <a:lnSpc>
                  <a:spcPct val="150000"/>
                </a:lnSpc>
              </a:pPr>
              <a:r>
                <a:rPr lang="zh-CN" altLang="en-US" dirty="0">
                  <a:solidFill>
                    <a:srgbClr val="000000"/>
                  </a:solidFill>
                </a:rPr>
                <a:t>消息队列</a:t>
              </a:r>
              <a:endParaRPr lang="en-US" altLang="zh-CN" dirty="0">
                <a:solidFill>
                  <a:srgbClr val="000000"/>
                </a:solidFill>
              </a:endParaRPr>
            </a:p>
            <a:p>
              <a:pPr>
                <a:lnSpc>
                  <a:spcPct val="150000"/>
                </a:lnSpc>
              </a:pPr>
              <a:r>
                <a:rPr lang="zh-CN" altLang="en-US" dirty="0">
                  <a:solidFill>
                    <a:srgbClr val="000000"/>
                  </a:solidFill>
                </a:rPr>
                <a:t>消息路由</a:t>
              </a:r>
              <a:endParaRPr lang="en-US" altLang="zh-CN" dirty="0">
                <a:solidFill>
                  <a:srgbClr val="000000"/>
                </a:solidFill>
              </a:endParaRPr>
            </a:p>
            <a:p>
              <a:pPr>
                <a:lnSpc>
                  <a:spcPct val="150000"/>
                </a:lnSpc>
              </a:pPr>
              <a:r>
                <a:rPr lang="zh-CN" altLang="en-US" dirty="0">
                  <a:solidFill>
                    <a:srgbClr val="000000"/>
                  </a:solidFill>
                </a:rPr>
                <a:t>消息</a:t>
              </a:r>
              <a:r>
                <a:rPr lang="en-US" altLang="zh-CN" dirty="0">
                  <a:solidFill>
                    <a:srgbClr val="000000"/>
                  </a:solidFill>
                </a:rPr>
                <a:t>QoS</a:t>
              </a:r>
              <a:r>
                <a:rPr lang="zh-CN" altLang="en-US" dirty="0">
                  <a:solidFill>
                    <a:srgbClr val="000000"/>
                  </a:solidFill>
                </a:rPr>
                <a:t>机制</a:t>
              </a:r>
            </a:p>
          </p:txBody>
        </p:sp>
        <p:sp>
          <p:nvSpPr>
            <p:cNvPr id="8" name="左大括号 7">
              <a:extLst>
                <a:ext uri="{FF2B5EF4-FFF2-40B4-BE49-F238E27FC236}">
                  <a16:creationId xmlns:a16="http://schemas.microsoft.com/office/drawing/2014/main" id="{2920131F-C374-2D80-78A7-52C927BA8B12}"/>
                </a:ext>
              </a:extLst>
            </p:cNvPr>
            <p:cNvSpPr/>
            <p:nvPr/>
          </p:nvSpPr>
          <p:spPr bwMode="auto">
            <a:xfrm>
              <a:off x="3347864" y="3645024"/>
              <a:ext cx="216024" cy="2016224"/>
            </a:xfrm>
            <a:prstGeom prst="leftBrace">
              <a:avLst>
                <a:gd name="adj1" fmla="val 70062"/>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消息中间件的要素</a:t>
            </a:r>
            <a:endParaRPr kumimoji="1" lang="zh-CN" altLang="en-US" dirty="0"/>
          </a:p>
        </p:txBody>
      </p:sp>
      <p:sp>
        <p:nvSpPr>
          <p:cNvPr id="3" name="内容占位符 2"/>
          <p:cNvSpPr>
            <a:spLocks noGrp="1"/>
          </p:cNvSpPr>
          <p:nvPr>
            <p:ph idx="1"/>
          </p:nvPr>
        </p:nvSpPr>
        <p:spPr>
          <a:xfrm>
            <a:off x="899592" y="1484784"/>
            <a:ext cx="7727950" cy="4114800"/>
          </a:xfrm>
        </p:spPr>
        <p:txBody>
          <a:bodyPr/>
          <a:lstStyle/>
          <a:p>
            <a:r>
              <a:rPr lang="zh-CN" altLang="en-US" sz="2400" dirty="0">
                <a:solidFill>
                  <a:srgbClr val="FF0000"/>
                </a:solidFill>
                <a:ea typeface="宋体" charset="0"/>
              </a:rPr>
              <a:t>消息的表示</a:t>
            </a:r>
            <a:endParaRPr lang="en-US" altLang="zh-CN" sz="2400" dirty="0">
              <a:solidFill>
                <a:srgbClr val="FF0000"/>
              </a:solidFill>
              <a:ea typeface="宋体" charset="0"/>
            </a:endParaRPr>
          </a:p>
          <a:p>
            <a:pPr lvl="1"/>
            <a:r>
              <a:rPr lang="zh-CN" altLang="zh-CN" sz="2000" dirty="0">
                <a:ea typeface="宋体" charset="0"/>
              </a:rPr>
              <a:t>消息头</a:t>
            </a:r>
            <a:r>
              <a:rPr lang="zh-CN" altLang="en-US" sz="2000" dirty="0">
                <a:ea typeface="宋体" charset="0"/>
              </a:rPr>
              <a:t>：</a:t>
            </a:r>
            <a:r>
              <a:rPr lang="zh-CN" altLang="zh-CN" sz="2000" dirty="0">
                <a:ea typeface="宋体" charset="0"/>
              </a:rPr>
              <a:t>用于描述消息发送者和接收者的地址或消息主题，以及消息的服务质量要求，例如，消息传输的时限、优先级、安全属性等；</a:t>
            </a:r>
            <a:endParaRPr lang="zh-CN" altLang="en-US" sz="2000" dirty="0">
              <a:ea typeface="宋体" charset="0"/>
            </a:endParaRPr>
          </a:p>
          <a:p>
            <a:pPr lvl="1"/>
            <a:r>
              <a:rPr lang="zh-CN" altLang="zh-CN" sz="2000" dirty="0">
                <a:ea typeface="宋体" charset="0"/>
              </a:rPr>
              <a:t>消息体</a:t>
            </a:r>
            <a:r>
              <a:rPr lang="zh-CN" altLang="en-US" sz="2000" dirty="0">
                <a:ea typeface="宋体" charset="0"/>
              </a:rPr>
              <a:t>：</a:t>
            </a:r>
            <a:r>
              <a:rPr lang="zh-CN" altLang="zh-CN" sz="2000" dirty="0">
                <a:ea typeface="宋体" charset="0"/>
              </a:rPr>
              <a:t>用于描述消息中具体携带的信息内容。</a:t>
            </a:r>
            <a:endParaRPr lang="en-US" altLang="zh-CN" sz="2000" dirty="0">
              <a:ea typeface="宋体" charset="0"/>
            </a:endParaRPr>
          </a:p>
          <a:p>
            <a:pPr lvl="1"/>
            <a:endParaRPr lang="zh-CN" altLang="en-US" sz="2000" dirty="0">
              <a:ea typeface="宋体" charset="0"/>
            </a:endParaRPr>
          </a:p>
          <a:p>
            <a:r>
              <a:rPr lang="zh-CN" altLang="zh-CN" sz="2400" dirty="0">
                <a:ea typeface="宋体" charset="0"/>
              </a:rPr>
              <a:t>目前多采用</a:t>
            </a:r>
            <a:r>
              <a:rPr lang="en-US" altLang="zh-CN" sz="2400" dirty="0">
                <a:ea typeface="宋体" charset="0"/>
              </a:rPr>
              <a:t>XML</a:t>
            </a:r>
            <a:r>
              <a:rPr lang="zh-CN" altLang="zh-CN" sz="2400" dirty="0">
                <a:ea typeface="宋体" charset="0"/>
              </a:rPr>
              <a:t>作为消息表示的格式。 </a:t>
            </a:r>
            <a:endParaRPr lang="zh-CN" altLang="en-US" sz="24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22</a:t>
            </a:fld>
            <a:endParaRPr lang="en-GB"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消息中间件的要素</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sz="2400" dirty="0">
                <a:solidFill>
                  <a:srgbClr val="FF0000"/>
                </a:solidFill>
                <a:ea typeface="宋体" charset="0"/>
              </a:rPr>
              <a:t>消息队列 </a:t>
            </a:r>
            <a:endParaRPr lang="en-US" altLang="zh-CN" sz="2400" dirty="0">
              <a:solidFill>
                <a:srgbClr val="FF0000"/>
              </a:solidFill>
              <a:ea typeface="宋体" charset="0"/>
            </a:endParaRPr>
          </a:p>
          <a:p>
            <a:pPr lvl="1"/>
            <a:r>
              <a:rPr lang="zh-CN" altLang="zh-CN" sz="2000" dirty="0">
                <a:ea typeface="宋体" charset="0"/>
              </a:rPr>
              <a:t>为了有效控制消息收发过程而在消息中间件中内置的存储消息的数据结构。</a:t>
            </a:r>
            <a:endParaRPr lang="zh-CN" altLang="en-US" sz="2000" dirty="0">
              <a:ea typeface="宋体" charset="0"/>
            </a:endParaRPr>
          </a:p>
          <a:p>
            <a:pPr lvl="1"/>
            <a:r>
              <a:rPr lang="zh-CN" altLang="zh-CN" sz="2000" dirty="0">
                <a:ea typeface="宋体" charset="0"/>
              </a:rPr>
              <a:t>由于消息多采用先进先出的控制方式，通常采用队列作为消息的存储结构。</a:t>
            </a:r>
            <a:endParaRPr lang="en-US" altLang="zh-CN" sz="2000" dirty="0">
              <a:ea typeface="宋体" charset="0"/>
            </a:endParaRPr>
          </a:p>
          <a:p>
            <a:pPr lvl="1"/>
            <a:endParaRPr lang="zh-CN" altLang="en-US" sz="2000" dirty="0">
              <a:ea typeface="宋体" charset="0"/>
            </a:endParaRPr>
          </a:p>
          <a:p>
            <a:r>
              <a:rPr lang="zh-CN" altLang="en-US" sz="2400" dirty="0">
                <a:ea typeface="宋体" charset="0"/>
              </a:rPr>
              <a:t>队列的分类：</a:t>
            </a:r>
          </a:p>
          <a:p>
            <a:pPr lvl="1"/>
            <a:r>
              <a:rPr lang="zh-CN" altLang="zh-CN" sz="2000" dirty="0">
                <a:ea typeface="宋体" charset="0"/>
              </a:rPr>
              <a:t>消息的内容</a:t>
            </a:r>
            <a:r>
              <a:rPr lang="zh-CN" altLang="en-US" sz="2000" dirty="0">
                <a:ea typeface="宋体" charset="0"/>
              </a:rPr>
              <a:t>：</a:t>
            </a:r>
            <a:r>
              <a:rPr lang="zh-CN" altLang="zh-CN" sz="2000" dirty="0">
                <a:ea typeface="宋体" charset="0"/>
              </a:rPr>
              <a:t>发送队列、接收队列、死信队列</a:t>
            </a:r>
            <a:endParaRPr lang="zh-CN" altLang="en-US" sz="2000" dirty="0">
              <a:ea typeface="宋体" charset="0"/>
            </a:endParaRPr>
          </a:p>
          <a:p>
            <a:pPr lvl="1"/>
            <a:r>
              <a:rPr lang="zh-CN" altLang="zh-CN" sz="2000" dirty="0">
                <a:ea typeface="宋体" charset="0"/>
              </a:rPr>
              <a:t>消息发送的质量</a:t>
            </a:r>
            <a:r>
              <a:rPr lang="zh-CN" altLang="en-US" sz="2000" dirty="0">
                <a:ea typeface="宋体" charset="0"/>
              </a:rPr>
              <a:t>：</a:t>
            </a:r>
            <a:r>
              <a:rPr lang="zh-CN" altLang="zh-CN" sz="2000" dirty="0">
                <a:ea typeface="宋体" charset="0"/>
              </a:rPr>
              <a:t>优先队列</a:t>
            </a:r>
            <a:r>
              <a:rPr lang="zh-CN" altLang="en-US" sz="2000" dirty="0">
                <a:ea typeface="宋体" charset="0"/>
              </a:rPr>
              <a:t>、普通队列</a:t>
            </a:r>
            <a:r>
              <a:rPr lang="zh-CN" altLang="zh-CN" sz="2000" dirty="0">
                <a:ea typeface="宋体" charset="0"/>
              </a:rPr>
              <a:t>。</a:t>
            </a:r>
            <a:endParaRPr lang="zh-CN" altLang="en-US" sz="2000" dirty="0">
              <a:ea typeface="宋体" charset="0"/>
            </a:endParaRPr>
          </a:p>
          <a:p>
            <a:pPr lvl="1"/>
            <a:r>
              <a:rPr lang="zh-CN" altLang="zh-CN" sz="2000" dirty="0">
                <a:ea typeface="宋体" charset="0"/>
              </a:rPr>
              <a:t>队列存储介质</a:t>
            </a:r>
            <a:r>
              <a:rPr lang="zh-CN" altLang="en-US" sz="2000" dirty="0">
                <a:ea typeface="宋体" charset="0"/>
              </a:rPr>
              <a:t>：</a:t>
            </a:r>
            <a:r>
              <a:rPr lang="zh-CN" altLang="zh-CN" sz="2000" dirty="0">
                <a:ea typeface="宋体" charset="0"/>
              </a:rPr>
              <a:t>持久消息队列、内存队列和高速缓存队列。</a:t>
            </a: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23</a:t>
            </a:fld>
            <a:endParaRPr lang="en-GB"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消息中间件的要素</a:t>
            </a:r>
            <a:endParaRPr kumimoji="1" lang="zh-CN" altLang="en-US" dirty="0"/>
          </a:p>
        </p:txBody>
      </p:sp>
      <p:sp>
        <p:nvSpPr>
          <p:cNvPr id="3" name="内容占位符 2"/>
          <p:cNvSpPr>
            <a:spLocks noGrp="1"/>
          </p:cNvSpPr>
          <p:nvPr>
            <p:ph idx="1"/>
          </p:nvPr>
        </p:nvSpPr>
        <p:spPr>
          <a:xfrm>
            <a:off x="899592" y="1203648"/>
            <a:ext cx="7727950" cy="4968552"/>
          </a:xfrm>
        </p:spPr>
        <p:txBody>
          <a:bodyPr/>
          <a:lstStyle/>
          <a:p>
            <a:pPr lvl="0"/>
            <a:r>
              <a:rPr lang="zh-CN" altLang="en-US" sz="2400" dirty="0">
                <a:ea typeface="宋体" charset="0"/>
              </a:rPr>
              <a:t>按</a:t>
            </a:r>
            <a:r>
              <a:rPr lang="zh-CN" altLang="zh-CN" sz="2400" dirty="0">
                <a:ea typeface="宋体" charset="0"/>
              </a:rPr>
              <a:t>队列存储介质</a:t>
            </a:r>
            <a:r>
              <a:rPr lang="zh-CN" altLang="en-US" sz="2400" dirty="0">
                <a:ea typeface="宋体" charset="0"/>
              </a:rPr>
              <a:t>的队列分类</a:t>
            </a:r>
            <a:endParaRPr lang="en-US" altLang="zh-CN" sz="2400" dirty="0">
              <a:ea typeface="宋体" charset="0"/>
            </a:endParaRPr>
          </a:p>
          <a:p>
            <a:pPr lvl="1"/>
            <a:r>
              <a:rPr lang="zh-CN" altLang="zh-CN" sz="2000" dirty="0">
                <a:solidFill>
                  <a:schemeClr val="bg1"/>
                </a:solidFill>
                <a:ea typeface="宋体" charset="0"/>
              </a:rPr>
              <a:t>持久消息队列</a:t>
            </a:r>
            <a:r>
              <a:rPr lang="zh-CN" altLang="zh-CN" sz="2000" dirty="0">
                <a:ea typeface="宋体" charset="0"/>
              </a:rPr>
              <a:t>：基于数据库或文件系统，提供消息持久存储功能，同时又具有最小的内存开销，适合于消息需要可靠传输的应用环境。</a:t>
            </a:r>
          </a:p>
          <a:p>
            <a:pPr lvl="1"/>
            <a:r>
              <a:rPr lang="zh-CN" altLang="zh-CN" sz="2000" dirty="0">
                <a:solidFill>
                  <a:schemeClr val="bg1"/>
                </a:solidFill>
                <a:ea typeface="宋体" charset="0"/>
              </a:rPr>
              <a:t>内存队列</a:t>
            </a:r>
            <a:r>
              <a:rPr lang="zh-CN" altLang="zh-CN" sz="2000" dirty="0">
                <a:ea typeface="宋体" charset="0"/>
              </a:rPr>
              <a:t>：基于内存的消息队列。不提供消息持久功能，完全基于内存来进行消息的缓存和分发。适合对性能要求非常苛刻，但是消息无需可靠持久的应用环境。</a:t>
            </a:r>
          </a:p>
          <a:p>
            <a:pPr lvl="1"/>
            <a:r>
              <a:rPr lang="zh-CN" altLang="zh-CN" sz="2000" dirty="0">
                <a:solidFill>
                  <a:schemeClr val="bg1"/>
                </a:solidFill>
                <a:ea typeface="宋体" charset="0"/>
              </a:rPr>
              <a:t>高速缓存队列</a:t>
            </a:r>
            <a:r>
              <a:rPr lang="zh-CN" altLang="zh-CN" sz="2000" dirty="0">
                <a:ea typeface="宋体" charset="0"/>
              </a:rPr>
              <a:t>：基于数据库和内存</a:t>
            </a:r>
            <a:r>
              <a:rPr lang="en-US" altLang="zh-CN" sz="2000" dirty="0">
                <a:ea typeface="宋体" charset="0"/>
              </a:rPr>
              <a:t>Cache</a:t>
            </a:r>
            <a:r>
              <a:rPr lang="zh-CN" altLang="en-US" sz="2000" dirty="0">
                <a:ea typeface="宋体" charset="0"/>
              </a:rPr>
              <a:t>。</a:t>
            </a:r>
            <a:r>
              <a:rPr lang="zh-CN" altLang="zh-CN" sz="2000" dirty="0">
                <a:ea typeface="宋体" charset="0"/>
              </a:rPr>
              <a:t>提供可靠持久功能，同时又使用内存作为</a:t>
            </a:r>
            <a:r>
              <a:rPr lang="en-US" altLang="zh-CN" sz="2000" dirty="0">
                <a:ea typeface="宋体" charset="0"/>
              </a:rPr>
              <a:t>Cache</a:t>
            </a:r>
            <a:r>
              <a:rPr lang="zh-CN" altLang="zh-CN" sz="2000" dirty="0">
                <a:ea typeface="宋体" charset="0"/>
              </a:rPr>
              <a:t>，具有最大的资源开销，同时又具有很高的性能。适合于大部分应用场合。</a:t>
            </a: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24</a:t>
            </a:fld>
            <a:endParaRPr lang="en-GB"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消息中间件的要素</a:t>
            </a:r>
            <a:endParaRPr kumimoji="1" lang="zh-CN" altLang="en-US" dirty="0"/>
          </a:p>
        </p:txBody>
      </p:sp>
      <p:sp>
        <p:nvSpPr>
          <p:cNvPr id="3" name="内容占位符 2"/>
          <p:cNvSpPr>
            <a:spLocks noGrp="1"/>
          </p:cNvSpPr>
          <p:nvPr>
            <p:ph idx="1"/>
          </p:nvPr>
        </p:nvSpPr>
        <p:spPr>
          <a:xfrm>
            <a:off x="899592" y="1340768"/>
            <a:ext cx="7727950" cy="4759424"/>
          </a:xfrm>
        </p:spPr>
        <p:txBody>
          <a:bodyPr/>
          <a:lstStyle/>
          <a:p>
            <a:r>
              <a:rPr lang="zh-CN" altLang="en-US" sz="2400" dirty="0">
                <a:solidFill>
                  <a:srgbClr val="FF0000"/>
                </a:solidFill>
              </a:rPr>
              <a:t>消息路由</a:t>
            </a:r>
            <a:endParaRPr lang="en-US" altLang="zh-CN" sz="2400" dirty="0">
              <a:solidFill>
                <a:srgbClr val="FF0000"/>
              </a:solidFill>
            </a:endParaRPr>
          </a:p>
          <a:p>
            <a:pPr lvl="1"/>
            <a:r>
              <a:rPr lang="zh-CN" altLang="zh-CN" dirty="0">
                <a:ea typeface="宋体" charset="0"/>
              </a:rPr>
              <a:t>消息路由借用了</a:t>
            </a:r>
            <a:r>
              <a:rPr lang="en-US" altLang="zh-CN" dirty="0">
                <a:ea typeface="宋体" charset="0"/>
              </a:rPr>
              <a:t>IP</a:t>
            </a:r>
            <a:r>
              <a:rPr lang="zh-CN" altLang="zh-CN" dirty="0">
                <a:ea typeface="宋体" charset="0"/>
              </a:rPr>
              <a:t>层的路由和路由器中的路由的概念</a:t>
            </a:r>
            <a:endParaRPr lang="zh-CN" altLang="en-US" dirty="0">
              <a:ea typeface="宋体" charset="0"/>
            </a:endParaRPr>
          </a:p>
          <a:p>
            <a:pPr lvl="1"/>
            <a:r>
              <a:rPr lang="zh-CN" altLang="zh-CN" dirty="0">
                <a:solidFill>
                  <a:srgbClr val="FF0000"/>
                </a:solidFill>
                <a:ea typeface="宋体" charset="0"/>
              </a:rPr>
              <a:t>不同</a:t>
            </a:r>
            <a:r>
              <a:rPr lang="zh-CN" altLang="zh-CN" dirty="0">
                <a:ea typeface="宋体" charset="0"/>
              </a:rPr>
              <a:t>之处在于：消息路由属于应用层的概念</a:t>
            </a:r>
            <a:r>
              <a:rPr lang="zh-CN" altLang="en-US" dirty="0">
                <a:ea typeface="宋体" charset="0"/>
              </a:rPr>
              <a:t>，</a:t>
            </a:r>
            <a:r>
              <a:rPr lang="zh-CN" altLang="zh-CN" dirty="0">
                <a:ea typeface="宋体" charset="0"/>
              </a:rPr>
              <a:t>它是为了保证应用之间的消息交换处于可控的状态而设计的软件功能模块，其机制是按照消息路由规则将消息从发送者传送到目标应用，并提供消息流量控制功能。</a:t>
            </a:r>
            <a:endParaRPr lang="zh-CN" altLang="en-US" dirty="0">
              <a:ea typeface="宋体" charset="0"/>
            </a:endParaRPr>
          </a:p>
          <a:p>
            <a:pPr lvl="1"/>
            <a:r>
              <a:rPr lang="zh-CN" altLang="zh-CN" dirty="0">
                <a:ea typeface="宋体" charset="0"/>
              </a:rPr>
              <a:t>消息路由有时也称为“流量控制”、“基于内容的路由”、“智能路由”。</a:t>
            </a:r>
          </a:p>
          <a:p>
            <a:endParaRPr kumimoji="1"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25</a:t>
            </a:fld>
            <a:endParaRPr lang="en-GB"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zh-CN"/>
              <a:t>消息中间件的要素</a:t>
            </a:r>
            <a:endParaRPr kumimoji="1" lang="zh-CN" altLang="en-US" dirty="0"/>
          </a:p>
        </p:txBody>
      </p:sp>
      <p:sp>
        <p:nvSpPr>
          <p:cNvPr id="3" name="内容占位符 2"/>
          <p:cNvSpPr>
            <a:spLocks noGrp="1"/>
          </p:cNvSpPr>
          <p:nvPr>
            <p:ph idx="1"/>
          </p:nvPr>
        </p:nvSpPr>
        <p:spPr>
          <a:xfrm>
            <a:off x="755576" y="1412776"/>
            <a:ext cx="8007424" cy="4114800"/>
          </a:xfrm>
        </p:spPr>
        <p:txBody>
          <a:bodyPr/>
          <a:lstStyle/>
          <a:p>
            <a:r>
              <a:rPr lang="zh-CN" altLang="en-US" sz="2400">
                <a:solidFill>
                  <a:srgbClr val="FF0000"/>
                </a:solidFill>
                <a:ea typeface="宋体" charset="0"/>
              </a:rPr>
              <a:t>消息</a:t>
            </a:r>
            <a:r>
              <a:rPr lang="en-US" altLang="zh-CN" sz="2400">
                <a:solidFill>
                  <a:srgbClr val="FF0000"/>
                </a:solidFill>
                <a:ea typeface="宋体" charset="0"/>
              </a:rPr>
              <a:t>QoS</a:t>
            </a:r>
            <a:r>
              <a:rPr lang="zh-CN" altLang="en-US" sz="2400">
                <a:solidFill>
                  <a:srgbClr val="FF0000"/>
                </a:solidFill>
                <a:ea typeface="宋体" charset="0"/>
              </a:rPr>
              <a:t>机制</a:t>
            </a:r>
            <a:endParaRPr lang="en-US" altLang="zh-CN" sz="2400">
              <a:solidFill>
                <a:srgbClr val="FF0000"/>
              </a:solidFill>
              <a:ea typeface="宋体" charset="0"/>
            </a:endParaRPr>
          </a:p>
          <a:p>
            <a:pPr lvl="1"/>
            <a:r>
              <a:rPr lang="zh-CN" altLang="zh-CN">
                <a:ea typeface="宋体" charset="0"/>
              </a:rPr>
              <a:t>服务质量</a:t>
            </a:r>
            <a:r>
              <a:rPr lang="en-US" altLang="zh-CN" dirty="0">
                <a:ea typeface="宋体" charset="0"/>
              </a:rPr>
              <a:t>(Quality of Service</a:t>
            </a:r>
            <a:r>
              <a:rPr lang="zh-CN" altLang="zh-CN">
                <a:ea typeface="宋体" charset="0"/>
              </a:rPr>
              <a:t>，简称</a:t>
            </a:r>
            <a:r>
              <a:rPr lang="en-US" altLang="zh-CN">
                <a:ea typeface="宋体" charset="0"/>
              </a:rPr>
              <a:t>QoS</a:t>
            </a:r>
            <a:r>
              <a:rPr lang="en-US" altLang="zh-CN" dirty="0">
                <a:ea typeface="宋体" charset="0"/>
              </a:rPr>
              <a:t>)</a:t>
            </a:r>
            <a:r>
              <a:rPr lang="zh-CN" altLang="zh-CN" dirty="0">
                <a:ea typeface="宋体" charset="0"/>
              </a:rPr>
              <a:t>是指与用户对服务满意程度相关的各种性能</a:t>
            </a:r>
            <a:r>
              <a:rPr lang="zh-CN" altLang="zh-CN">
                <a:ea typeface="宋体" charset="0"/>
              </a:rPr>
              <a:t>效果。</a:t>
            </a:r>
            <a:endParaRPr lang="en-US" altLang="zh-CN" dirty="0">
              <a:ea typeface="宋体" charset="0"/>
            </a:endParaRPr>
          </a:p>
          <a:p>
            <a:pPr lvl="1"/>
            <a:r>
              <a:rPr lang="zh-CN" altLang="zh-CN">
                <a:ea typeface="宋体" charset="0"/>
              </a:rPr>
              <a:t>消息</a:t>
            </a:r>
            <a:r>
              <a:rPr lang="en-US" altLang="zh-CN" dirty="0" err="1">
                <a:ea typeface="宋体" charset="0"/>
              </a:rPr>
              <a:t>QoS</a:t>
            </a:r>
            <a:r>
              <a:rPr lang="zh-CN" altLang="zh-CN" dirty="0">
                <a:ea typeface="宋体" charset="0"/>
              </a:rPr>
              <a:t>机制是指消息中间件提供的消息传送过程中在性能、安全、可靠性等方面的各种非功能型需求约束。 </a:t>
            </a:r>
            <a:endParaRPr lang="zh-CN" altLang="en-US" dirty="0">
              <a:ea typeface="宋体" charset="0"/>
            </a:endParaRPr>
          </a:p>
          <a:p>
            <a:pPr lvl="1"/>
            <a:r>
              <a:rPr lang="zh-CN" altLang="en-US">
                <a:ea typeface="宋体" charset="0"/>
              </a:rPr>
              <a:t>特性：</a:t>
            </a:r>
            <a:r>
              <a:rPr lang="zh-CN" altLang="zh-CN">
                <a:ea typeface="宋体" charset="0"/>
              </a:rPr>
              <a:t>可靠性</a:t>
            </a:r>
            <a:r>
              <a:rPr lang="zh-CN" altLang="en-US">
                <a:ea typeface="宋体" charset="0"/>
              </a:rPr>
              <a:t>、</a:t>
            </a:r>
            <a:r>
              <a:rPr lang="zh-CN" altLang="zh-CN">
                <a:ea typeface="宋体" charset="0"/>
              </a:rPr>
              <a:t>事务性</a:t>
            </a:r>
            <a:r>
              <a:rPr lang="zh-CN" altLang="en-US">
                <a:ea typeface="宋体" charset="0"/>
              </a:rPr>
              <a:t>、</a:t>
            </a:r>
            <a:r>
              <a:rPr lang="zh-CN" altLang="zh-CN">
                <a:ea typeface="宋体" charset="0"/>
              </a:rPr>
              <a:t>安全性</a:t>
            </a:r>
            <a:r>
              <a:rPr lang="zh-CN" altLang="en-US">
                <a:ea typeface="宋体" charset="0"/>
              </a:rPr>
              <a:t>、</a:t>
            </a:r>
            <a:r>
              <a:rPr lang="zh-CN" altLang="zh-CN">
                <a:ea typeface="宋体" charset="0"/>
              </a:rPr>
              <a:t>优先级</a:t>
            </a:r>
            <a:r>
              <a:rPr lang="zh-CN" altLang="en-US" dirty="0">
                <a:ea typeface="宋体" charset="0"/>
              </a:rPr>
              <a:t>、</a:t>
            </a:r>
            <a:r>
              <a:rPr lang="zh-CN" altLang="zh-CN">
                <a:ea typeface="宋体" charset="0"/>
              </a:rPr>
              <a:t>时间约束</a:t>
            </a:r>
            <a:r>
              <a:rPr lang="zh-CN" altLang="en-US" dirty="0">
                <a:ea typeface="宋体" charset="0"/>
              </a:rPr>
              <a:t>、</a:t>
            </a:r>
            <a:r>
              <a:rPr lang="zh-CN" altLang="zh-CN">
                <a:ea typeface="宋体" charset="0"/>
              </a:rPr>
              <a:t>队列</a:t>
            </a:r>
            <a:r>
              <a:rPr lang="zh-CN" altLang="zh-CN" dirty="0">
                <a:ea typeface="宋体" charset="0"/>
              </a:rPr>
              <a:t>管理     </a:t>
            </a:r>
            <a:endParaRPr lang="zh-CN" altLang="en-US"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26</a:t>
            </a:fld>
            <a:endParaRPr lang="en-GB"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27</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lvl="1">
              <a:lnSpc>
                <a:spcPct val="150000"/>
              </a:lnSpc>
              <a:spcAft>
                <a:spcPts val="600"/>
              </a:spcAft>
              <a:defRPr/>
            </a:pPr>
            <a:r>
              <a:rPr lang="zh-CN" altLang="en-US" sz="2000" b="1" dirty="0">
                <a:ea typeface="宋体" charset="0"/>
              </a:rPr>
              <a:t>点对点消息代理结构</a:t>
            </a:r>
            <a:endParaRPr lang="en-US" altLang="zh-CN" sz="2000" b="1" dirty="0">
              <a:ea typeface="宋体" charset="0"/>
            </a:endParaRPr>
          </a:p>
          <a:p>
            <a:pPr lvl="1">
              <a:lnSpc>
                <a:spcPct val="150000"/>
              </a:lnSpc>
              <a:spcAft>
                <a:spcPts val="600"/>
              </a:spcAft>
              <a:defRPr/>
            </a:pPr>
            <a:r>
              <a:rPr lang="zh-CN" altLang="en-US" sz="2000" b="1" dirty="0">
                <a:ea typeface="宋体" charset="0"/>
              </a:rPr>
              <a:t>消息中间件的要素</a:t>
            </a:r>
            <a:endParaRPr lang="en-US" altLang="zh-CN" sz="2000" b="1" dirty="0">
              <a:ea typeface="宋体" charset="0"/>
            </a:endParaRPr>
          </a:p>
          <a:p>
            <a:pPr lvl="1">
              <a:lnSpc>
                <a:spcPct val="150000"/>
              </a:lnSpc>
              <a:spcAft>
                <a:spcPts val="600"/>
              </a:spcAft>
              <a:defRPr/>
            </a:pPr>
            <a:r>
              <a:rPr lang="zh-CN" altLang="en-US" sz="2000" b="1" dirty="0">
                <a:solidFill>
                  <a:srgbClr val="FF0000"/>
                </a:solidFill>
                <a:ea typeface="宋体" charset="0"/>
              </a:rPr>
              <a:t>消息中间件常用协议</a:t>
            </a:r>
          </a:p>
          <a:p>
            <a:pPr>
              <a:lnSpc>
                <a:spcPct val="150000"/>
              </a:lnSpc>
              <a:spcAft>
                <a:spcPts val="600"/>
              </a:spcAft>
              <a:defRPr/>
            </a:pPr>
            <a:r>
              <a:rPr lang="en-US" altLang="zh-CN" sz="2400" b="1" dirty="0">
                <a:ea typeface="宋体" charset="0"/>
              </a:rPr>
              <a:t>JAVA</a:t>
            </a:r>
            <a:r>
              <a:rPr lang="zh-CN" altLang="en-US" sz="2400" b="1" dirty="0">
                <a:ea typeface="宋体" charset="0"/>
              </a:rPr>
              <a:t>消息中间件</a:t>
            </a:r>
            <a:r>
              <a:rPr lang="en-US" altLang="zh-CN" sz="2400" b="1" dirty="0">
                <a:ea typeface="宋体" charset="0"/>
              </a:rPr>
              <a:t>JMS</a:t>
            </a: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2638191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a:t>中间件常用协议</a:t>
            </a:r>
            <a:endParaRPr kumimoji="1" lang="zh-CN" altLang="en-US" dirty="0"/>
          </a:p>
        </p:txBody>
      </p:sp>
      <p:sp>
        <p:nvSpPr>
          <p:cNvPr id="3" name="内容占位符 2"/>
          <p:cNvSpPr>
            <a:spLocks noGrp="1"/>
          </p:cNvSpPr>
          <p:nvPr>
            <p:ph idx="1"/>
          </p:nvPr>
        </p:nvSpPr>
        <p:spPr>
          <a:xfrm>
            <a:off x="899592" y="1275656"/>
            <a:ext cx="8007424" cy="5353744"/>
          </a:xfrm>
        </p:spPr>
        <p:txBody>
          <a:bodyPr/>
          <a:lstStyle/>
          <a:p>
            <a:r>
              <a:rPr lang="en-US" altLang="zh-CN" sz="2400">
                <a:solidFill>
                  <a:srgbClr val="FF0000"/>
                </a:solidFill>
                <a:ea typeface="宋体" charset="0"/>
              </a:rPr>
              <a:t>AMQP</a:t>
            </a:r>
            <a:r>
              <a:rPr lang="zh-CN" altLang="en-US" sz="2400">
                <a:solidFill>
                  <a:srgbClr val="FF0000"/>
                </a:solidFill>
                <a:ea typeface="宋体" charset="0"/>
              </a:rPr>
              <a:t>协议</a:t>
            </a:r>
            <a:endParaRPr lang="en-US" altLang="zh-CN" sz="2400">
              <a:solidFill>
                <a:srgbClr val="FF0000"/>
              </a:solidFill>
              <a:ea typeface="宋体" charset="0"/>
            </a:endParaRPr>
          </a:p>
          <a:p>
            <a:pPr lvl="1"/>
            <a:r>
              <a:rPr lang="en-US" altLang="zh-CN" sz="2000">
                <a:ea typeface="宋体" charset="0"/>
              </a:rPr>
              <a:t>AMQP</a:t>
            </a:r>
            <a:r>
              <a:rPr lang="zh-CN" altLang="en-US" sz="2000">
                <a:ea typeface="宋体" charset="0"/>
              </a:rPr>
              <a:t>（</a:t>
            </a:r>
            <a:r>
              <a:rPr lang="en-US" altLang="zh-CN" sz="2000">
                <a:ea typeface="宋体" charset="0"/>
              </a:rPr>
              <a:t>Advanced Message Queuing Protocol</a:t>
            </a:r>
            <a:r>
              <a:rPr lang="zh-CN" altLang="en-US" sz="2000">
                <a:ea typeface="宋体" charset="0"/>
              </a:rPr>
              <a:t>，高级消息队列协议）是一个提供统一消息服务的应用层标准高级消息队列协议，是应用层协议的一个开放标准，为面向消息的中间件设计的。</a:t>
            </a:r>
            <a:endParaRPr lang="en-US" altLang="zh-CN" sz="2000">
              <a:ea typeface="宋体" charset="0"/>
            </a:endParaRPr>
          </a:p>
          <a:p>
            <a:pPr lvl="1"/>
            <a:r>
              <a:rPr lang="zh-CN" altLang="en-US" sz="2000">
                <a:ea typeface="宋体" charset="0"/>
              </a:rPr>
              <a:t>基于此协议的客户端与消息中间件可传递消息，并不受客户端</a:t>
            </a:r>
            <a:r>
              <a:rPr lang="en-US" altLang="zh-CN" sz="2000">
                <a:ea typeface="宋体" charset="0"/>
              </a:rPr>
              <a:t>/</a:t>
            </a:r>
            <a:r>
              <a:rPr lang="zh-CN" altLang="en-US" sz="2000">
                <a:ea typeface="宋体" charset="0"/>
              </a:rPr>
              <a:t>中间件不同产品，不同开发语言等条件的限制。</a:t>
            </a:r>
            <a:endParaRPr lang="en-US" altLang="zh-CN" sz="2000">
              <a:ea typeface="宋体" charset="0"/>
            </a:endParaRPr>
          </a:p>
          <a:p>
            <a:pPr lvl="1"/>
            <a:r>
              <a:rPr lang="zh-CN" altLang="en-US" sz="2000">
                <a:ea typeface="宋体" charset="0"/>
              </a:rPr>
              <a:t>该协议具有可靠、通用的优点。</a:t>
            </a:r>
            <a:endParaRPr lang="en-US" altLang="zh-CN" sz="20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28</a:t>
            </a:fld>
            <a:endParaRPr lang="en-GB" altLang="zh-CN"/>
          </a:p>
        </p:txBody>
      </p:sp>
    </p:spTree>
    <p:extLst>
      <p:ext uri="{BB962C8B-B14F-4D97-AF65-F5344CB8AC3E}">
        <p14:creationId xmlns:p14="http://schemas.microsoft.com/office/powerpoint/2010/main" val="3672102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a:t>中间件常用协议</a:t>
            </a:r>
            <a:endParaRPr kumimoji="1" lang="zh-CN" altLang="en-US" dirty="0"/>
          </a:p>
        </p:txBody>
      </p:sp>
      <p:sp>
        <p:nvSpPr>
          <p:cNvPr id="3" name="内容占位符 2"/>
          <p:cNvSpPr>
            <a:spLocks noGrp="1"/>
          </p:cNvSpPr>
          <p:nvPr>
            <p:ph idx="1"/>
          </p:nvPr>
        </p:nvSpPr>
        <p:spPr>
          <a:xfrm>
            <a:off x="899592" y="1275656"/>
            <a:ext cx="8007424" cy="5353744"/>
          </a:xfrm>
        </p:spPr>
        <p:txBody>
          <a:bodyPr/>
          <a:lstStyle/>
          <a:p>
            <a:r>
              <a:rPr lang="en-US" altLang="zh-CN" sz="2400">
                <a:solidFill>
                  <a:srgbClr val="FF0000"/>
                </a:solidFill>
                <a:ea typeface="宋体" charset="0"/>
              </a:rPr>
              <a:t>MQTT</a:t>
            </a:r>
            <a:r>
              <a:rPr lang="zh-CN" altLang="en-US" sz="2400">
                <a:solidFill>
                  <a:srgbClr val="FF0000"/>
                </a:solidFill>
                <a:ea typeface="宋体" charset="0"/>
              </a:rPr>
              <a:t>协议</a:t>
            </a:r>
            <a:endParaRPr lang="en-US" altLang="zh-CN" sz="2400">
              <a:solidFill>
                <a:srgbClr val="FF0000"/>
              </a:solidFill>
              <a:ea typeface="宋体" charset="0"/>
            </a:endParaRPr>
          </a:p>
          <a:p>
            <a:pPr lvl="1"/>
            <a:r>
              <a:rPr lang="en-US" altLang="zh-CN" sz="2000">
                <a:ea typeface="宋体" charset="0"/>
              </a:rPr>
              <a:t>MQTT</a:t>
            </a:r>
            <a:r>
              <a:rPr lang="zh-CN" altLang="en-US" sz="2000">
                <a:ea typeface="宋体" charset="0"/>
              </a:rPr>
              <a:t>（</a:t>
            </a:r>
            <a:r>
              <a:rPr lang="en-US" altLang="zh-CN" sz="2000">
                <a:ea typeface="宋体" charset="0"/>
              </a:rPr>
              <a:t>Message Queuing Telemetry Transport</a:t>
            </a:r>
            <a:r>
              <a:rPr lang="zh-CN" altLang="en-US" sz="2000">
                <a:ea typeface="宋体" charset="0"/>
              </a:rPr>
              <a:t>，消息队列遥测传输）是</a:t>
            </a:r>
            <a:r>
              <a:rPr lang="en-US" altLang="zh-CN" sz="2000">
                <a:ea typeface="宋体" charset="0"/>
              </a:rPr>
              <a:t>IBM</a:t>
            </a:r>
            <a:r>
              <a:rPr lang="zh-CN" altLang="en-US" sz="2000">
                <a:ea typeface="宋体" charset="0"/>
              </a:rPr>
              <a:t>开发的一个即时通讯协议，有可能成为物联网的重要组成部分。</a:t>
            </a:r>
            <a:endParaRPr lang="en-US" altLang="zh-CN" sz="2000">
              <a:ea typeface="宋体" charset="0"/>
            </a:endParaRPr>
          </a:p>
          <a:p>
            <a:pPr lvl="1"/>
            <a:r>
              <a:rPr lang="zh-CN" altLang="en-US" sz="2000">
                <a:ea typeface="宋体" charset="0"/>
              </a:rPr>
              <a:t>该协议支持所有平台，几乎可以把所有联网物品和外部连接起来，被用来当做传感器和致动器的通信协议。</a:t>
            </a:r>
            <a:endParaRPr lang="en-US" altLang="zh-CN" sz="2000">
              <a:ea typeface="宋体" charset="0"/>
            </a:endParaRPr>
          </a:p>
          <a:p>
            <a:pPr lvl="1"/>
            <a:r>
              <a:rPr lang="zh-CN" altLang="en-US" sz="2000">
                <a:ea typeface="宋体" charset="0"/>
              </a:rPr>
              <a:t>该协议具有格式简洁、占用带宽小等特点，适用于移动端通信及嵌入式系统。</a:t>
            </a:r>
            <a:endParaRPr lang="en-US" altLang="zh-CN" sz="20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29</a:t>
            </a:fld>
            <a:endParaRPr lang="en-GB" altLang="zh-CN"/>
          </a:p>
        </p:txBody>
      </p:sp>
    </p:spTree>
    <p:extLst>
      <p:ext uri="{BB962C8B-B14F-4D97-AF65-F5344CB8AC3E}">
        <p14:creationId xmlns:p14="http://schemas.microsoft.com/office/powerpoint/2010/main" val="258280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a:t>消息中间件的概念</a:t>
            </a:r>
            <a:endParaRPr kumimoji="1" lang="zh-CN" altLang="en-US" dirty="0"/>
          </a:p>
        </p:txBody>
      </p:sp>
      <p:sp>
        <p:nvSpPr>
          <p:cNvPr id="3" name="内容占位符 2"/>
          <p:cNvSpPr>
            <a:spLocks noGrp="1"/>
          </p:cNvSpPr>
          <p:nvPr>
            <p:ph idx="1"/>
          </p:nvPr>
        </p:nvSpPr>
        <p:spPr>
          <a:xfrm>
            <a:off x="683568" y="1676400"/>
            <a:ext cx="8079432" cy="4114800"/>
          </a:xfrm>
        </p:spPr>
        <p:txBody>
          <a:bodyPr/>
          <a:lstStyle/>
          <a:p>
            <a:pPr>
              <a:defRPr/>
            </a:pPr>
            <a:r>
              <a:rPr lang="zh-CN" altLang="zh-CN" dirty="0">
                <a:solidFill>
                  <a:srgbClr val="FF0000"/>
                </a:solidFill>
                <a:ea typeface="宋体" charset="0"/>
              </a:rPr>
              <a:t>消息中间件</a:t>
            </a:r>
            <a:r>
              <a:rPr lang="zh-CN" altLang="zh-CN" dirty="0">
                <a:ea typeface="宋体" charset="0"/>
              </a:rPr>
              <a:t>（</a:t>
            </a:r>
            <a:r>
              <a:rPr lang="en-US" altLang="zh-CN" dirty="0">
                <a:ea typeface="宋体" charset="0"/>
              </a:rPr>
              <a:t>Message Oriented Middleware</a:t>
            </a:r>
            <a:r>
              <a:rPr lang="zh-CN" altLang="zh-CN" dirty="0">
                <a:ea typeface="宋体" charset="0"/>
              </a:rPr>
              <a:t>）是在分布式系统中完成消息的发送和接收的基础软件。</a:t>
            </a:r>
            <a:endParaRPr lang="zh-CN" altLang="en-US" dirty="0">
              <a:ea typeface="宋体" charset="0"/>
            </a:endParaRPr>
          </a:p>
          <a:p>
            <a:pPr>
              <a:defRPr/>
            </a:pPr>
            <a:endParaRPr lang="zh-CN" altLang="en-US" dirty="0">
              <a:ea typeface="宋体" charset="0"/>
            </a:endParaRPr>
          </a:p>
          <a:p>
            <a:pPr>
              <a:defRPr/>
            </a:pPr>
            <a:r>
              <a:rPr lang="zh-CN" altLang="zh-CN" dirty="0">
                <a:ea typeface="宋体" charset="0"/>
              </a:rPr>
              <a:t>分布式应用程序之间的通信接口由消息中间件提供，消息中间件支持与保障分布式应用程序之间</a:t>
            </a:r>
            <a:r>
              <a:rPr lang="zh-CN" altLang="zh-CN" dirty="0">
                <a:solidFill>
                  <a:srgbClr val="FF0000"/>
                </a:solidFill>
                <a:ea typeface="宋体" charset="0"/>
              </a:rPr>
              <a:t>同步或异步</a:t>
            </a:r>
            <a:r>
              <a:rPr lang="zh-CN" altLang="zh-CN" dirty="0">
                <a:ea typeface="宋体" charset="0"/>
              </a:rPr>
              <a:t>的收发消息</a:t>
            </a:r>
            <a:r>
              <a:rPr lang="zh-CN" altLang="en-US" dirty="0">
                <a:ea typeface="宋体" charset="0"/>
              </a:rPr>
              <a:t>。</a:t>
            </a:r>
            <a:endParaRPr lang="zh-CN" altLang="zh-CN" dirty="0">
              <a:ea typeface="宋体" charset="0"/>
            </a:endParaRPr>
          </a:p>
          <a:p>
            <a:pPr>
              <a:defRPr/>
            </a:pPr>
            <a:endParaRPr kumimoji="1" lang="zh-CN" altLang="en-US" dirty="0"/>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3</a:t>
            </a:fld>
            <a:endParaRPr lang="en-GB"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a:t>中间件常用协议</a:t>
            </a:r>
            <a:endParaRPr kumimoji="1" lang="zh-CN" altLang="en-US" dirty="0"/>
          </a:p>
        </p:txBody>
      </p:sp>
      <p:sp>
        <p:nvSpPr>
          <p:cNvPr id="3" name="内容占位符 2"/>
          <p:cNvSpPr>
            <a:spLocks noGrp="1"/>
          </p:cNvSpPr>
          <p:nvPr>
            <p:ph idx="1"/>
          </p:nvPr>
        </p:nvSpPr>
        <p:spPr>
          <a:xfrm>
            <a:off x="899592" y="1275656"/>
            <a:ext cx="8007424" cy="5353744"/>
          </a:xfrm>
        </p:spPr>
        <p:txBody>
          <a:bodyPr/>
          <a:lstStyle/>
          <a:p>
            <a:r>
              <a:rPr lang="en-US" altLang="zh-CN" sz="2400">
                <a:solidFill>
                  <a:srgbClr val="FF0000"/>
                </a:solidFill>
                <a:ea typeface="宋体" charset="0"/>
              </a:rPr>
              <a:t>STOMP</a:t>
            </a:r>
            <a:r>
              <a:rPr lang="zh-CN" altLang="en-US" sz="2400">
                <a:solidFill>
                  <a:srgbClr val="FF0000"/>
                </a:solidFill>
                <a:ea typeface="宋体" charset="0"/>
              </a:rPr>
              <a:t>协议</a:t>
            </a:r>
            <a:endParaRPr lang="en-US" altLang="zh-CN" sz="2400">
              <a:solidFill>
                <a:srgbClr val="FF0000"/>
              </a:solidFill>
              <a:ea typeface="宋体" charset="0"/>
            </a:endParaRPr>
          </a:p>
          <a:p>
            <a:pPr lvl="1"/>
            <a:r>
              <a:rPr lang="en-US" altLang="zh-CN" sz="2000">
                <a:ea typeface="宋体" charset="0"/>
              </a:rPr>
              <a:t>STOMP</a:t>
            </a:r>
            <a:r>
              <a:rPr lang="zh-CN" altLang="en-US" sz="2000">
                <a:ea typeface="宋体" charset="0"/>
              </a:rPr>
              <a:t>（</a:t>
            </a:r>
            <a:r>
              <a:rPr lang="en-US" altLang="zh-CN" sz="2000">
                <a:ea typeface="宋体" charset="0"/>
              </a:rPr>
              <a:t>Streaming Text Orientated Message Protocol</a:t>
            </a:r>
            <a:r>
              <a:rPr lang="zh-CN" altLang="en-US" sz="2000">
                <a:ea typeface="宋体" charset="0"/>
              </a:rPr>
              <a:t>，流文本定向消息协议）是一种为</a:t>
            </a:r>
            <a:r>
              <a:rPr lang="en-US" altLang="zh-CN" sz="2000">
                <a:ea typeface="宋体" charset="0"/>
              </a:rPr>
              <a:t>MOM</a:t>
            </a:r>
            <a:r>
              <a:rPr lang="zh-CN" altLang="en-US" sz="2000">
                <a:ea typeface="宋体" charset="0"/>
              </a:rPr>
              <a:t>（</a:t>
            </a:r>
            <a:r>
              <a:rPr lang="en-US" altLang="zh-CN" sz="2000">
                <a:ea typeface="宋体" charset="0"/>
              </a:rPr>
              <a:t>Message Oriented Middleware</a:t>
            </a:r>
            <a:r>
              <a:rPr lang="zh-CN" altLang="en-US" sz="2000">
                <a:ea typeface="宋体" charset="0"/>
              </a:rPr>
              <a:t>，面向消息的中间件）设计的简单文本协议。</a:t>
            </a:r>
            <a:endParaRPr lang="en-US" altLang="zh-CN" sz="2000">
              <a:ea typeface="宋体" charset="0"/>
            </a:endParaRPr>
          </a:p>
          <a:p>
            <a:pPr lvl="1"/>
            <a:r>
              <a:rPr lang="en-US" altLang="zh-CN" sz="2000">
                <a:ea typeface="宋体" charset="0"/>
              </a:rPr>
              <a:t>STOMP</a:t>
            </a:r>
            <a:r>
              <a:rPr lang="zh-CN" altLang="en-US" sz="2000">
                <a:ea typeface="宋体" charset="0"/>
              </a:rPr>
              <a:t>提供一个可互操作的连接格式，允许客户端与任意</a:t>
            </a:r>
            <a:r>
              <a:rPr lang="en-US" altLang="zh-CN" sz="2000">
                <a:ea typeface="宋体" charset="0"/>
              </a:rPr>
              <a:t>STOMP</a:t>
            </a:r>
            <a:r>
              <a:rPr lang="zh-CN" altLang="en-US" sz="2000">
                <a:ea typeface="宋体" charset="0"/>
              </a:rPr>
              <a:t>消息代理（</a:t>
            </a:r>
            <a:r>
              <a:rPr lang="en-US" altLang="zh-CN" sz="2000">
                <a:ea typeface="宋体" charset="0"/>
              </a:rPr>
              <a:t>Broker</a:t>
            </a:r>
            <a:r>
              <a:rPr lang="zh-CN" altLang="en-US" sz="2000">
                <a:ea typeface="宋体" charset="0"/>
              </a:rPr>
              <a:t>）进行交互。</a:t>
            </a:r>
            <a:endParaRPr lang="en-US" altLang="zh-CN" sz="2000">
              <a:ea typeface="宋体" charset="0"/>
            </a:endParaRPr>
          </a:p>
          <a:p>
            <a:pPr lvl="1"/>
            <a:r>
              <a:rPr lang="zh-CN" altLang="en-US" sz="2000">
                <a:ea typeface="宋体" charset="0"/>
              </a:rPr>
              <a:t>由于协议简单且易于实现，几乎所有的编程语言都有 </a:t>
            </a:r>
            <a:r>
              <a:rPr lang="en-US" altLang="zh-CN" sz="2000">
                <a:ea typeface="宋体" charset="0"/>
              </a:rPr>
              <a:t>STOMP </a:t>
            </a:r>
            <a:r>
              <a:rPr lang="zh-CN" altLang="en-US" sz="2000">
                <a:ea typeface="宋体" charset="0"/>
              </a:rPr>
              <a:t>的客户端实现。但是它在消息大小和处理速度方面并无优势。</a:t>
            </a:r>
            <a:endParaRPr lang="en-US" altLang="zh-CN" sz="20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30</a:t>
            </a:fld>
            <a:endParaRPr lang="en-GB" altLang="zh-CN"/>
          </a:p>
        </p:txBody>
      </p:sp>
    </p:spTree>
    <p:extLst>
      <p:ext uri="{BB962C8B-B14F-4D97-AF65-F5344CB8AC3E}">
        <p14:creationId xmlns:p14="http://schemas.microsoft.com/office/powerpoint/2010/main" val="2665045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a:t>中间件常用协议</a:t>
            </a:r>
            <a:endParaRPr kumimoji="1" lang="zh-CN" altLang="en-US" dirty="0"/>
          </a:p>
        </p:txBody>
      </p:sp>
      <p:sp>
        <p:nvSpPr>
          <p:cNvPr id="3" name="内容占位符 2"/>
          <p:cNvSpPr>
            <a:spLocks noGrp="1"/>
          </p:cNvSpPr>
          <p:nvPr>
            <p:ph idx="1"/>
          </p:nvPr>
        </p:nvSpPr>
        <p:spPr>
          <a:xfrm>
            <a:off x="899592" y="1269798"/>
            <a:ext cx="8007424" cy="5353744"/>
          </a:xfrm>
        </p:spPr>
        <p:txBody>
          <a:bodyPr/>
          <a:lstStyle/>
          <a:p>
            <a:r>
              <a:rPr lang="en-US" altLang="zh-CN" sz="2400">
                <a:solidFill>
                  <a:srgbClr val="FF0000"/>
                </a:solidFill>
                <a:ea typeface="宋体" charset="0"/>
              </a:rPr>
              <a:t>XMPP</a:t>
            </a:r>
            <a:r>
              <a:rPr lang="zh-CN" altLang="en-US" sz="2400">
                <a:solidFill>
                  <a:srgbClr val="FF0000"/>
                </a:solidFill>
                <a:ea typeface="宋体" charset="0"/>
              </a:rPr>
              <a:t>协议</a:t>
            </a:r>
            <a:endParaRPr lang="en-US" altLang="zh-CN" sz="2400">
              <a:solidFill>
                <a:srgbClr val="FF0000"/>
              </a:solidFill>
              <a:ea typeface="宋体" charset="0"/>
            </a:endParaRPr>
          </a:p>
          <a:p>
            <a:pPr lvl="1"/>
            <a:r>
              <a:rPr lang="en-US" altLang="zh-CN" sz="2000">
                <a:ea typeface="宋体" charset="0"/>
              </a:rPr>
              <a:t>XMPP</a:t>
            </a:r>
            <a:r>
              <a:rPr lang="zh-CN" altLang="en-US" sz="2000">
                <a:ea typeface="宋体" charset="0"/>
              </a:rPr>
              <a:t>（</a:t>
            </a:r>
            <a:r>
              <a:rPr lang="en-US" altLang="zh-CN" sz="2000">
                <a:ea typeface="宋体" charset="0"/>
              </a:rPr>
              <a:t>Extensible Messaging and Presence Protocol</a:t>
            </a:r>
            <a:r>
              <a:rPr lang="zh-CN" altLang="en-US" sz="2000">
                <a:ea typeface="宋体" charset="0"/>
              </a:rPr>
              <a:t>，可扩展消息处理现场协议）是基于可扩展标记语言（</a:t>
            </a:r>
            <a:r>
              <a:rPr lang="en-US" altLang="zh-CN" sz="2000">
                <a:ea typeface="宋体" charset="0"/>
              </a:rPr>
              <a:t>XML</a:t>
            </a:r>
            <a:r>
              <a:rPr lang="zh-CN" altLang="en-US" sz="2000">
                <a:ea typeface="宋体" charset="0"/>
              </a:rPr>
              <a:t>）的协议，多用于即时消息（</a:t>
            </a:r>
            <a:r>
              <a:rPr lang="en-US" altLang="zh-CN" sz="2000">
                <a:ea typeface="宋体" charset="0"/>
              </a:rPr>
              <a:t>IM</a:t>
            </a:r>
            <a:r>
              <a:rPr lang="zh-CN" altLang="en-US" sz="2000">
                <a:ea typeface="宋体" charset="0"/>
              </a:rPr>
              <a:t>）以及在线现场探测。</a:t>
            </a:r>
            <a:endParaRPr lang="en-US" altLang="zh-CN" sz="2000">
              <a:ea typeface="宋体" charset="0"/>
            </a:endParaRPr>
          </a:p>
          <a:p>
            <a:pPr lvl="1"/>
            <a:r>
              <a:rPr lang="zh-CN" altLang="en-US" sz="2000">
                <a:ea typeface="宋体" charset="0"/>
              </a:rPr>
              <a:t>适用于服务器之间的准即时操作。</a:t>
            </a:r>
            <a:endParaRPr lang="en-US" altLang="zh-CN" sz="2000">
              <a:ea typeface="宋体" charset="0"/>
            </a:endParaRPr>
          </a:p>
          <a:p>
            <a:pPr lvl="1"/>
            <a:r>
              <a:rPr lang="zh-CN" altLang="en-US" sz="2000">
                <a:ea typeface="宋体" charset="0"/>
              </a:rPr>
              <a:t>核心是基于</a:t>
            </a:r>
            <a:r>
              <a:rPr lang="en-US" altLang="zh-CN" sz="2000">
                <a:ea typeface="宋体" charset="0"/>
              </a:rPr>
              <a:t>XML</a:t>
            </a:r>
            <a:r>
              <a:rPr lang="zh-CN" altLang="en-US" sz="2000">
                <a:ea typeface="宋体" charset="0"/>
              </a:rPr>
              <a:t>流传输，这个协议可能最终允许因特网用户向因特网上的其他任何人发送即时消息，即使其操作系统和浏览器不同。</a:t>
            </a:r>
            <a:endParaRPr lang="en-US" altLang="zh-CN" sz="2000">
              <a:ea typeface="宋体" charset="0"/>
            </a:endParaRPr>
          </a:p>
          <a:p>
            <a:pPr lvl="1"/>
            <a:r>
              <a:rPr lang="zh-CN" altLang="en-US" sz="2000">
                <a:ea typeface="宋体" charset="0"/>
              </a:rPr>
              <a:t>该协议具有通用公开、兼容性强、可扩展、安全性高等特点，但</a:t>
            </a:r>
            <a:r>
              <a:rPr lang="en-US" altLang="zh-CN" sz="2000">
                <a:ea typeface="宋体" charset="0"/>
              </a:rPr>
              <a:t>XML</a:t>
            </a:r>
            <a:r>
              <a:rPr lang="zh-CN" altLang="en-US" sz="2000">
                <a:ea typeface="宋体" charset="0"/>
              </a:rPr>
              <a:t>编码格式占用带宽大。</a:t>
            </a:r>
            <a:endParaRPr lang="en-US" altLang="zh-CN" sz="20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31</a:t>
            </a:fld>
            <a:endParaRPr lang="en-GB" altLang="zh-CN"/>
          </a:p>
        </p:txBody>
      </p:sp>
    </p:spTree>
    <p:extLst>
      <p:ext uri="{BB962C8B-B14F-4D97-AF65-F5344CB8AC3E}">
        <p14:creationId xmlns:p14="http://schemas.microsoft.com/office/powerpoint/2010/main" val="1455586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zh-CN" altLang="en-US"/>
              <a:t>中间件常用协议</a:t>
            </a:r>
            <a:endParaRPr kumimoji="1" lang="zh-CN" altLang="en-US" dirty="0"/>
          </a:p>
        </p:txBody>
      </p:sp>
      <p:sp>
        <p:nvSpPr>
          <p:cNvPr id="3" name="内容占位符 2"/>
          <p:cNvSpPr>
            <a:spLocks noGrp="1"/>
          </p:cNvSpPr>
          <p:nvPr>
            <p:ph idx="1"/>
          </p:nvPr>
        </p:nvSpPr>
        <p:spPr>
          <a:xfrm>
            <a:off x="899592" y="1269798"/>
            <a:ext cx="8007424" cy="5353744"/>
          </a:xfrm>
        </p:spPr>
        <p:txBody>
          <a:bodyPr/>
          <a:lstStyle/>
          <a:p>
            <a:r>
              <a:rPr lang="zh-CN" altLang="en-US" sz="2400" dirty="0">
                <a:solidFill>
                  <a:srgbClr val="FF0000"/>
                </a:solidFill>
                <a:ea typeface="宋体" charset="0"/>
              </a:rPr>
              <a:t>其他自定义协议</a:t>
            </a:r>
            <a:endParaRPr lang="en-US" altLang="zh-CN" sz="2400" dirty="0">
              <a:solidFill>
                <a:srgbClr val="FF0000"/>
              </a:solidFill>
              <a:ea typeface="宋体" charset="0"/>
            </a:endParaRPr>
          </a:p>
          <a:p>
            <a:pPr lvl="1"/>
            <a:r>
              <a:rPr lang="zh-CN" altLang="en-US" sz="2000" dirty="0">
                <a:ea typeface="宋体" charset="0"/>
              </a:rPr>
              <a:t>有些特殊框架（如：</a:t>
            </a:r>
            <a:r>
              <a:rPr lang="en-US" altLang="zh-CN" sz="2000" dirty="0" err="1">
                <a:ea typeface="宋体" charset="0"/>
              </a:rPr>
              <a:t>redis</a:t>
            </a:r>
            <a:r>
              <a:rPr lang="zh-CN" altLang="en-US" sz="2000" dirty="0">
                <a:ea typeface="宋体" charset="0"/>
              </a:rPr>
              <a:t>、</a:t>
            </a:r>
            <a:r>
              <a:rPr lang="en-US" altLang="zh-CN" sz="2000" dirty="0" err="1">
                <a:ea typeface="宋体" charset="0"/>
              </a:rPr>
              <a:t>kafka</a:t>
            </a:r>
            <a:r>
              <a:rPr lang="zh-CN" altLang="en-US" sz="2000" dirty="0">
                <a:ea typeface="宋体" charset="0"/>
              </a:rPr>
              <a:t>、</a:t>
            </a:r>
            <a:r>
              <a:rPr lang="en-US" altLang="zh-CN" sz="2000" dirty="0" err="1">
                <a:ea typeface="宋体" charset="0"/>
              </a:rPr>
              <a:t>zeroMq</a:t>
            </a:r>
            <a:r>
              <a:rPr lang="zh-CN" altLang="en-US" sz="2000" dirty="0">
                <a:ea typeface="宋体" charset="0"/>
              </a:rPr>
              <a:t>等）根据自身需要未严格遵循</a:t>
            </a:r>
            <a:r>
              <a:rPr lang="en-US" altLang="zh-CN" sz="2000" dirty="0">
                <a:ea typeface="宋体" charset="0"/>
              </a:rPr>
              <a:t>MQ</a:t>
            </a:r>
            <a:r>
              <a:rPr lang="zh-CN" altLang="en-US" sz="2000" dirty="0">
                <a:ea typeface="宋体" charset="0"/>
              </a:rPr>
              <a:t>规范，而是基于</a:t>
            </a:r>
            <a:r>
              <a:rPr lang="en-US" altLang="zh-CN" sz="2000" dirty="0">
                <a:ea typeface="宋体" charset="0"/>
              </a:rPr>
              <a:t>TCP/IP</a:t>
            </a:r>
            <a:r>
              <a:rPr lang="zh-CN" altLang="en-US" sz="2000" dirty="0">
                <a:ea typeface="宋体" charset="0"/>
              </a:rPr>
              <a:t>自行封装了一套协议，通过网络</a:t>
            </a:r>
            <a:r>
              <a:rPr lang="en-US" altLang="zh-CN" sz="2000" dirty="0">
                <a:ea typeface="宋体" charset="0"/>
              </a:rPr>
              <a:t>socket</a:t>
            </a:r>
            <a:r>
              <a:rPr lang="zh-CN" altLang="en-US" sz="2000" dirty="0">
                <a:ea typeface="宋体" charset="0"/>
              </a:rPr>
              <a:t>接口进行传输，实现了</a:t>
            </a:r>
            <a:r>
              <a:rPr lang="en-US" altLang="zh-CN" sz="2000" dirty="0">
                <a:ea typeface="宋体" charset="0"/>
              </a:rPr>
              <a:t>MQ</a:t>
            </a:r>
            <a:r>
              <a:rPr lang="zh-CN" altLang="en-US" sz="2000" dirty="0">
                <a:ea typeface="宋体" charset="0"/>
              </a:rPr>
              <a:t>的功能。</a:t>
            </a:r>
            <a:endParaRPr lang="en-US" altLang="zh-CN" sz="20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32</a:t>
            </a:fld>
            <a:endParaRPr lang="en-GB" altLang="zh-CN"/>
          </a:p>
        </p:txBody>
      </p:sp>
    </p:spTree>
    <p:extLst>
      <p:ext uri="{BB962C8B-B14F-4D97-AF65-F5344CB8AC3E}">
        <p14:creationId xmlns:p14="http://schemas.microsoft.com/office/powerpoint/2010/main" val="3044503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33</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a:lnSpc>
                <a:spcPct val="150000"/>
              </a:lnSpc>
              <a:spcAft>
                <a:spcPts val="600"/>
              </a:spcAft>
              <a:defRPr/>
            </a:pPr>
            <a:r>
              <a:rPr lang="en-US" altLang="zh-CN" sz="2400" b="1" dirty="0">
                <a:solidFill>
                  <a:srgbClr val="FF0000"/>
                </a:solidFill>
                <a:ea typeface="宋体" charset="0"/>
              </a:rPr>
              <a:t>JAVA</a:t>
            </a:r>
            <a:r>
              <a:rPr lang="zh-CN" altLang="en-US" sz="2400" b="1" dirty="0">
                <a:solidFill>
                  <a:srgbClr val="FF0000"/>
                </a:solidFill>
                <a:ea typeface="宋体" charset="0"/>
              </a:rPr>
              <a:t>消息中间件</a:t>
            </a:r>
            <a:r>
              <a:rPr lang="en-US" altLang="zh-CN" sz="2400" b="1" dirty="0">
                <a:solidFill>
                  <a:srgbClr val="FF0000"/>
                </a:solidFill>
                <a:ea typeface="宋体" charset="0"/>
              </a:rPr>
              <a:t>JMS</a:t>
            </a:r>
          </a:p>
          <a:p>
            <a:pPr lvl="1">
              <a:lnSpc>
                <a:spcPct val="150000"/>
              </a:lnSpc>
              <a:spcAft>
                <a:spcPts val="600"/>
              </a:spcAft>
              <a:defRPr/>
            </a:pPr>
            <a:r>
              <a:rPr lang="en-US" altLang="zh-CN" sz="2000" b="1" dirty="0">
                <a:solidFill>
                  <a:srgbClr val="FF0000"/>
                </a:solidFill>
                <a:ea typeface="宋体" charset="0"/>
              </a:rPr>
              <a:t>JMS</a:t>
            </a:r>
            <a:r>
              <a:rPr lang="zh-CN" altLang="en-US" sz="2000" b="1" dirty="0">
                <a:solidFill>
                  <a:srgbClr val="FF0000"/>
                </a:solidFill>
                <a:ea typeface="宋体" charset="0"/>
              </a:rPr>
              <a:t>简介</a:t>
            </a:r>
            <a:endParaRPr lang="en-US" altLang="zh-CN" sz="2000" b="1" dirty="0">
              <a:solidFill>
                <a:srgbClr val="FF0000"/>
              </a:solidFill>
              <a:ea typeface="宋体" charset="0"/>
            </a:endParaRPr>
          </a:p>
          <a:p>
            <a:pPr lvl="1">
              <a:lnSpc>
                <a:spcPct val="150000"/>
              </a:lnSpc>
              <a:spcAft>
                <a:spcPts val="600"/>
              </a:spcAft>
              <a:defRPr/>
            </a:pPr>
            <a:r>
              <a:rPr lang="en-US" altLang="zh-CN" sz="2000" b="1" dirty="0">
                <a:ea typeface="宋体" charset="0"/>
              </a:rPr>
              <a:t>JMS</a:t>
            </a:r>
            <a:r>
              <a:rPr lang="zh-CN" altLang="en-US" sz="2000" b="1" dirty="0">
                <a:ea typeface="宋体" charset="0"/>
              </a:rPr>
              <a:t>架构</a:t>
            </a:r>
            <a:endParaRPr lang="en-US" altLang="zh-CN" sz="2000" b="1" dirty="0">
              <a:ea typeface="宋体" charset="0"/>
            </a:endParaRPr>
          </a:p>
          <a:p>
            <a:pPr lvl="1">
              <a:lnSpc>
                <a:spcPct val="150000"/>
              </a:lnSpc>
              <a:spcAft>
                <a:spcPts val="600"/>
              </a:spcAft>
              <a:defRPr/>
            </a:pPr>
            <a:r>
              <a:rPr lang="en-US" altLang="zh-CN" sz="2000" b="1" dirty="0">
                <a:ea typeface="宋体" charset="0"/>
              </a:rPr>
              <a:t>JMS</a:t>
            </a:r>
            <a:r>
              <a:rPr lang="zh-CN" altLang="en-US" sz="2000" b="1" dirty="0">
                <a:ea typeface="宋体" charset="0"/>
              </a:rPr>
              <a:t>编程示例</a:t>
            </a:r>
            <a:endParaRPr lang="en-US" altLang="zh-CN" sz="2000" b="1" dirty="0">
              <a:ea typeface="宋体" charset="0"/>
            </a:endParaRP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1014178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简介</a:t>
            </a:r>
          </a:p>
        </p:txBody>
      </p:sp>
      <p:sp>
        <p:nvSpPr>
          <p:cNvPr id="3" name="内容占位符 2"/>
          <p:cNvSpPr>
            <a:spLocks noGrp="1"/>
          </p:cNvSpPr>
          <p:nvPr>
            <p:ph idx="1"/>
          </p:nvPr>
        </p:nvSpPr>
        <p:spPr>
          <a:xfrm>
            <a:off x="899592" y="1268760"/>
            <a:ext cx="7727950" cy="4114800"/>
          </a:xfrm>
        </p:spPr>
        <p:txBody>
          <a:bodyPr/>
          <a:lstStyle/>
          <a:p>
            <a:r>
              <a:rPr lang="en-US" altLang="zh-CN" sz="2400">
                <a:solidFill>
                  <a:srgbClr val="FF0000"/>
                </a:solidFill>
                <a:ea typeface="宋体" charset="0"/>
              </a:rPr>
              <a:t>JMS</a:t>
            </a:r>
            <a:r>
              <a:rPr lang="zh-CN" altLang="zh-CN" sz="2400">
                <a:ea typeface="宋体" charset="0"/>
              </a:rPr>
              <a:t>即</a:t>
            </a:r>
            <a:r>
              <a:rPr lang="en-US" altLang="zh-CN" sz="2400" dirty="0">
                <a:ea typeface="宋体" charset="0"/>
              </a:rPr>
              <a:t>Java</a:t>
            </a:r>
            <a:r>
              <a:rPr lang="zh-CN" altLang="zh-CN" sz="2400" dirty="0">
                <a:ea typeface="宋体" charset="0"/>
              </a:rPr>
              <a:t>消息</a:t>
            </a:r>
            <a:r>
              <a:rPr lang="zh-CN" altLang="zh-CN" sz="2400">
                <a:ea typeface="宋体" charset="0"/>
              </a:rPr>
              <a:t>服务（</a:t>
            </a:r>
            <a:r>
              <a:rPr lang="en-US" altLang="zh-CN" sz="2400" dirty="0">
                <a:ea typeface="宋体" charset="0"/>
              </a:rPr>
              <a:t>Java Message </a:t>
            </a:r>
            <a:r>
              <a:rPr lang="en-US" altLang="zh-CN" sz="2400">
                <a:ea typeface="宋体" charset="0"/>
              </a:rPr>
              <a:t>Service</a:t>
            </a:r>
            <a:r>
              <a:rPr lang="zh-CN" altLang="zh-CN" sz="2400">
                <a:ea typeface="宋体" charset="0"/>
              </a:rPr>
              <a:t>）</a:t>
            </a:r>
            <a:r>
              <a:rPr lang="en-US" altLang="zh-CN" sz="2400">
                <a:ea typeface="宋体" charset="0"/>
              </a:rPr>
              <a:t>, </a:t>
            </a:r>
            <a:r>
              <a:rPr lang="zh-CN" altLang="zh-CN" sz="2400">
                <a:ea typeface="宋体" charset="0"/>
              </a:rPr>
              <a:t>是</a:t>
            </a:r>
            <a:r>
              <a:rPr lang="en-US" altLang="zh-CN" sz="2400" dirty="0">
                <a:ea typeface="宋体" charset="0"/>
              </a:rPr>
              <a:t>Java</a:t>
            </a:r>
            <a:r>
              <a:rPr lang="zh-CN" altLang="zh-CN" sz="2400" dirty="0">
                <a:ea typeface="宋体" charset="0"/>
              </a:rPr>
              <a:t>平台上有关面向消息</a:t>
            </a:r>
            <a:r>
              <a:rPr lang="zh-CN" altLang="zh-CN" sz="2400">
                <a:ea typeface="宋体" charset="0"/>
              </a:rPr>
              <a:t>中间件</a:t>
            </a:r>
            <a:r>
              <a:rPr lang="en-US" altLang="zh-CN" sz="2400" dirty="0">
                <a:ea typeface="宋体" charset="0"/>
              </a:rPr>
              <a:t>(MOM)</a:t>
            </a:r>
            <a:r>
              <a:rPr lang="zh-CN" altLang="zh-CN" sz="2400" dirty="0">
                <a:ea typeface="宋体" charset="0"/>
              </a:rPr>
              <a:t>的</a:t>
            </a:r>
            <a:r>
              <a:rPr lang="zh-CN" altLang="zh-CN" sz="2400">
                <a:ea typeface="宋体" charset="0"/>
              </a:rPr>
              <a:t>技术规范</a:t>
            </a:r>
            <a:endParaRPr lang="en-US" altLang="zh-CN" sz="2400" dirty="0">
              <a:ea typeface="宋体" charset="0"/>
            </a:endParaRPr>
          </a:p>
          <a:p>
            <a:r>
              <a:rPr lang="zh-CN" altLang="zh-CN" sz="2400" dirty="0">
                <a:ea typeface="宋体" charset="0"/>
              </a:rPr>
              <a:t>便于消息系统</a:t>
            </a:r>
            <a:r>
              <a:rPr lang="zh-CN" altLang="zh-CN" sz="2400">
                <a:ea typeface="宋体" charset="0"/>
              </a:rPr>
              <a:t>中的</a:t>
            </a:r>
            <a:r>
              <a:rPr lang="en-US" altLang="zh-CN" sz="2400" dirty="0">
                <a:ea typeface="宋体" charset="0"/>
              </a:rPr>
              <a:t>Java</a:t>
            </a:r>
            <a:r>
              <a:rPr lang="zh-CN" altLang="zh-CN" sz="2400" dirty="0">
                <a:ea typeface="宋体" charset="0"/>
              </a:rPr>
              <a:t>应用程序</a:t>
            </a:r>
            <a:r>
              <a:rPr lang="zh-CN" altLang="zh-CN" sz="2400">
                <a:ea typeface="宋体" charset="0"/>
              </a:rPr>
              <a:t>进行消息交换</a:t>
            </a:r>
            <a:r>
              <a:rPr lang="en-US" altLang="zh-CN" sz="2400" dirty="0">
                <a:ea typeface="宋体" charset="0"/>
              </a:rPr>
              <a:t>,</a:t>
            </a:r>
            <a:r>
              <a:rPr lang="zh-CN" altLang="zh-CN" sz="2400" dirty="0">
                <a:ea typeface="宋体" charset="0"/>
              </a:rPr>
              <a:t>并且通过提供标准的产生、发送、接收消息的接口简化企业应用的</a:t>
            </a:r>
            <a:r>
              <a:rPr lang="zh-CN" altLang="zh-CN" sz="2400">
                <a:ea typeface="宋体" charset="0"/>
              </a:rPr>
              <a:t>开发。</a:t>
            </a:r>
            <a:endParaRPr lang="en-US" altLang="zh-CN" sz="2400">
              <a:ea typeface="宋体" charset="0"/>
            </a:endParaRPr>
          </a:p>
          <a:p>
            <a:r>
              <a:rPr lang="en-US" altLang="zh-CN" sz="2400">
                <a:ea typeface="宋体" charset="0"/>
              </a:rPr>
              <a:t>JMS </a:t>
            </a:r>
            <a:r>
              <a:rPr lang="zh-CN" altLang="en-US" sz="2400">
                <a:ea typeface="宋体" charset="0"/>
              </a:rPr>
              <a:t>通过 </a:t>
            </a:r>
            <a:r>
              <a:rPr lang="en-US" altLang="zh-CN" sz="2400">
                <a:ea typeface="宋体" charset="0"/>
              </a:rPr>
              <a:t>MOM </a:t>
            </a:r>
            <a:r>
              <a:rPr lang="zh-CN" altLang="en-US" sz="2400">
                <a:ea typeface="宋体" charset="0"/>
              </a:rPr>
              <a:t>产品为 </a:t>
            </a:r>
            <a:r>
              <a:rPr lang="en-US" altLang="zh-CN" sz="2400">
                <a:ea typeface="宋体" charset="0"/>
              </a:rPr>
              <a:t>Java </a:t>
            </a:r>
            <a:r>
              <a:rPr lang="zh-CN" altLang="en-US" sz="2400">
                <a:ea typeface="宋体" charset="0"/>
              </a:rPr>
              <a:t>程序提供了一个发送和接收消息的标准的、便利的方法。用 </a:t>
            </a:r>
            <a:r>
              <a:rPr lang="en-US" altLang="zh-CN" sz="2400">
                <a:solidFill>
                  <a:srgbClr val="FF0000"/>
                </a:solidFill>
                <a:ea typeface="宋体" charset="0"/>
              </a:rPr>
              <a:t>JMS </a:t>
            </a:r>
            <a:r>
              <a:rPr lang="zh-CN" altLang="en-US" sz="2400">
                <a:solidFill>
                  <a:srgbClr val="FF0000"/>
                </a:solidFill>
                <a:ea typeface="宋体" charset="0"/>
              </a:rPr>
              <a:t>编写的程序可以在任何实现 </a:t>
            </a:r>
            <a:r>
              <a:rPr lang="en-US" altLang="zh-CN" sz="2400">
                <a:solidFill>
                  <a:srgbClr val="FF0000"/>
                </a:solidFill>
                <a:ea typeface="宋体" charset="0"/>
              </a:rPr>
              <a:t>JMS </a:t>
            </a:r>
            <a:r>
              <a:rPr lang="zh-CN" altLang="en-US" sz="2400">
                <a:solidFill>
                  <a:srgbClr val="FF0000"/>
                </a:solidFill>
                <a:ea typeface="宋体" charset="0"/>
              </a:rPr>
              <a:t>标准的 </a:t>
            </a:r>
            <a:r>
              <a:rPr lang="en-US" altLang="zh-CN" sz="2400">
                <a:solidFill>
                  <a:srgbClr val="FF0000"/>
                </a:solidFill>
                <a:ea typeface="宋体" charset="0"/>
              </a:rPr>
              <a:t>MOM </a:t>
            </a:r>
            <a:r>
              <a:rPr lang="zh-CN" altLang="en-US" sz="2400">
                <a:solidFill>
                  <a:srgbClr val="FF0000"/>
                </a:solidFill>
                <a:ea typeface="宋体" charset="0"/>
              </a:rPr>
              <a:t>上运行</a:t>
            </a:r>
            <a:r>
              <a:rPr lang="zh-CN" altLang="en-US" sz="2400">
                <a:ea typeface="宋体" charset="0"/>
              </a:rPr>
              <a:t>。</a:t>
            </a:r>
          </a:p>
          <a:p>
            <a:endParaRPr lang="zh-CN" altLang="zh-CN" sz="2400">
              <a:ea typeface="宋体" charset="0"/>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34</a:t>
            </a:fld>
            <a:endParaRPr lang="en-GB"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简介</a:t>
            </a:r>
          </a:p>
        </p:txBody>
      </p:sp>
      <p:sp>
        <p:nvSpPr>
          <p:cNvPr id="3" name="内容占位符 2"/>
          <p:cNvSpPr>
            <a:spLocks noGrp="1"/>
          </p:cNvSpPr>
          <p:nvPr>
            <p:ph idx="1"/>
          </p:nvPr>
        </p:nvSpPr>
        <p:spPr>
          <a:xfrm>
            <a:off x="899592" y="1268760"/>
            <a:ext cx="7727950" cy="4114800"/>
          </a:xfrm>
        </p:spPr>
        <p:txBody>
          <a:bodyPr/>
          <a:lstStyle/>
          <a:p>
            <a:r>
              <a:rPr lang="en-US" altLang="zh-CN" sz="2400">
                <a:ea typeface="宋体" charset="0"/>
              </a:rPr>
              <a:t>JMS 1.0</a:t>
            </a:r>
            <a:r>
              <a:rPr lang="zh-CN" altLang="en-US" sz="2400">
                <a:ea typeface="宋体" charset="0"/>
              </a:rPr>
              <a:t>版本于</a:t>
            </a:r>
            <a:r>
              <a:rPr lang="en-US" altLang="zh-CN" sz="2400">
                <a:ea typeface="宋体" charset="0"/>
              </a:rPr>
              <a:t>1998</a:t>
            </a:r>
            <a:r>
              <a:rPr lang="zh-CN" altLang="en-US" sz="2400">
                <a:ea typeface="宋体" charset="0"/>
              </a:rPr>
              <a:t>年推出，支持消息中间件的两种传递模式：</a:t>
            </a:r>
            <a:r>
              <a:rPr lang="zh-CN" altLang="en-US" sz="2400">
                <a:solidFill>
                  <a:srgbClr val="FF0000"/>
                </a:solidFill>
                <a:ea typeface="宋体" charset="0"/>
              </a:rPr>
              <a:t>点到点</a:t>
            </a:r>
            <a:r>
              <a:rPr lang="zh-CN" altLang="en-US" sz="2400">
                <a:ea typeface="宋体" charset="0"/>
              </a:rPr>
              <a:t>模式和</a:t>
            </a:r>
            <a:r>
              <a:rPr lang="zh-CN" altLang="en-US" sz="2400">
                <a:solidFill>
                  <a:srgbClr val="FF0000"/>
                </a:solidFill>
                <a:ea typeface="宋体" charset="0"/>
              </a:rPr>
              <a:t>代理（发布</a:t>
            </a:r>
            <a:r>
              <a:rPr lang="en-US" altLang="zh-CN" sz="2400">
                <a:solidFill>
                  <a:srgbClr val="FF0000"/>
                </a:solidFill>
                <a:ea typeface="宋体" charset="0"/>
              </a:rPr>
              <a:t>-</a:t>
            </a:r>
            <a:r>
              <a:rPr lang="zh-CN" altLang="en-US" sz="2400">
                <a:solidFill>
                  <a:srgbClr val="FF0000"/>
                </a:solidFill>
                <a:ea typeface="宋体" charset="0"/>
              </a:rPr>
              <a:t>订阅）</a:t>
            </a:r>
            <a:r>
              <a:rPr lang="zh-CN" altLang="en-US" sz="2400">
                <a:ea typeface="宋体" charset="0"/>
              </a:rPr>
              <a:t>模式。</a:t>
            </a:r>
            <a:endParaRPr lang="en-US" altLang="zh-CN" sz="2400">
              <a:ea typeface="宋体" charset="0"/>
            </a:endParaRPr>
          </a:p>
          <a:p>
            <a:r>
              <a:rPr lang="en-US" altLang="zh-CN" sz="2400">
                <a:ea typeface="宋体" charset="0"/>
              </a:rPr>
              <a:t>JMS 1.1</a:t>
            </a:r>
            <a:r>
              <a:rPr lang="zh-CN" altLang="en-US" sz="2400">
                <a:ea typeface="宋体" charset="0"/>
              </a:rPr>
              <a:t>版本提供了单一的一组接口，允许客户机可以</a:t>
            </a:r>
            <a:r>
              <a:rPr lang="zh-CN" altLang="en-US" sz="2400">
                <a:solidFill>
                  <a:srgbClr val="FF0000"/>
                </a:solidFill>
                <a:ea typeface="宋体" charset="0"/>
              </a:rPr>
              <a:t>在两个模式中发送和接收消息</a:t>
            </a:r>
            <a:r>
              <a:rPr lang="zh-CN" altLang="en-US" sz="2400">
                <a:ea typeface="宋体" charset="0"/>
              </a:rPr>
              <a:t>。</a:t>
            </a:r>
            <a:endParaRPr lang="zh-CN" altLang="zh-CN" sz="2400">
              <a:ea typeface="宋体" charset="0"/>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35</a:t>
            </a:fld>
            <a:endParaRPr lang="en-GB" altLang="zh-CN"/>
          </a:p>
        </p:txBody>
      </p:sp>
    </p:spTree>
    <p:extLst>
      <p:ext uri="{BB962C8B-B14F-4D97-AF65-F5344CB8AC3E}">
        <p14:creationId xmlns:p14="http://schemas.microsoft.com/office/powerpoint/2010/main" val="686833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36</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a:lnSpc>
                <a:spcPct val="150000"/>
              </a:lnSpc>
              <a:spcAft>
                <a:spcPts val="600"/>
              </a:spcAft>
              <a:defRPr/>
            </a:pPr>
            <a:r>
              <a:rPr lang="en-US" altLang="zh-CN" sz="2400" b="1" dirty="0">
                <a:solidFill>
                  <a:srgbClr val="FF0000"/>
                </a:solidFill>
                <a:ea typeface="宋体" charset="0"/>
              </a:rPr>
              <a:t>JAVA</a:t>
            </a:r>
            <a:r>
              <a:rPr lang="zh-CN" altLang="en-US" sz="2400" b="1" dirty="0">
                <a:solidFill>
                  <a:srgbClr val="FF0000"/>
                </a:solidFill>
                <a:ea typeface="宋体" charset="0"/>
              </a:rPr>
              <a:t>消息中间件</a:t>
            </a:r>
            <a:r>
              <a:rPr lang="en-US" altLang="zh-CN" sz="2400" b="1" dirty="0">
                <a:solidFill>
                  <a:srgbClr val="FF0000"/>
                </a:solidFill>
                <a:ea typeface="宋体" charset="0"/>
              </a:rPr>
              <a:t>JMS</a:t>
            </a:r>
          </a:p>
          <a:p>
            <a:pPr lvl="1">
              <a:lnSpc>
                <a:spcPct val="150000"/>
              </a:lnSpc>
              <a:spcAft>
                <a:spcPts val="600"/>
              </a:spcAft>
              <a:defRPr/>
            </a:pPr>
            <a:r>
              <a:rPr lang="en-US" altLang="zh-CN" sz="2000" b="1" dirty="0">
                <a:ea typeface="宋体" charset="0"/>
              </a:rPr>
              <a:t>JMS</a:t>
            </a:r>
            <a:r>
              <a:rPr lang="zh-CN" altLang="en-US" sz="2000" b="1" dirty="0">
                <a:ea typeface="宋体" charset="0"/>
              </a:rPr>
              <a:t>简介</a:t>
            </a:r>
            <a:endParaRPr lang="en-US" altLang="zh-CN" sz="2000" b="1" dirty="0">
              <a:ea typeface="宋体" charset="0"/>
            </a:endParaRPr>
          </a:p>
          <a:p>
            <a:pPr lvl="1">
              <a:lnSpc>
                <a:spcPct val="150000"/>
              </a:lnSpc>
              <a:spcAft>
                <a:spcPts val="600"/>
              </a:spcAft>
              <a:defRPr/>
            </a:pPr>
            <a:r>
              <a:rPr lang="en-US" altLang="zh-CN" sz="2000" b="1" dirty="0">
                <a:solidFill>
                  <a:srgbClr val="FF0000"/>
                </a:solidFill>
                <a:ea typeface="宋体" charset="0"/>
              </a:rPr>
              <a:t>JMS</a:t>
            </a:r>
            <a:r>
              <a:rPr lang="zh-CN" altLang="en-US" sz="2000" b="1" dirty="0">
                <a:solidFill>
                  <a:srgbClr val="FF0000"/>
                </a:solidFill>
                <a:ea typeface="宋体" charset="0"/>
              </a:rPr>
              <a:t>架构</a:t>
            </a:r>
            <a:endParaRPr lang="en-US" altLang="zh-CN" sz="2000" b="1" dirty="0">
              <a:solidFill>
                <a:srgbClr val="FF0000"/>
              </a:solidFill>
              <a:ea typeface="宋体" charset="0"/>
            </a:endParaRPr>
          </a:p>
          <a:p>
            <a:pPr lvl="1">
              <a:lnSpc>
                <a:spcPct val="150000"/>
              </a:lnSpc>
              <a:spcAft>
                <a:spcPts val="600"/>
              </a:spcAft>
              <a:defRPr/>
            </a:pPr>
            <a:r>
              <a:rPr lang="en-US" altLang="zh-CN" sz="2000" b="1" dirty="0">
                <a:ea typeface="宋体" charset="0"/>
              </a:rPr>
              <a:t>JMS</a:t>
            </a:r>
            <a:r>
              <a:rPr lang="zh-CN" altLang="en-US" sz="2000" b="1" dirty="0">
                <a:ea typeface="宋体" charset="0"/>
              </a:rPr>
              <a:t>编程示例</a:t>
            </a:r>
            <a:endParaRPr lang="en-US" altLang="zh-CN" sz="2000" b="1" dirty="0">
              <a:ea typeface="宋体" charset="0"/>
            </a:endParaRP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4149427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架构</a:t>
            </a:r>
            <a:endParaRPr kumimoji="1" lang="zh-CN" altLang="en-US" dirty="0"/>
          </a:p>
        </p:txBody>
      </p:sp>
      <p:sp>
        <p:nvSpPr>
          <p:cNvPr id="3" name="内容占位符 2"/>
          <p:cNvSpPr>
            <a:spLocks noGrp="1"/>
          </p:cNvSpPr>
          <p:nvPr>
            <p:ph idx="1"/>
          </p:nvPr>
        </p:nvSpPr>
        <p:spPr>
          <a:xfrm>
            <a:off x="899592" y="1340768"/>
            <a:ext cx="7727950" cy="3888432"/>
          </a:xfrm>
        </p:spPr>
        <p:txBody>
          <a:bodyPr/>
          <a:lstStyle/>
          <a:p>
            <a:r>
              <a:rPr lang="zh-CN" altLang="en-US" sz="2400" dirty="0">
                <a:ea typeface="宋体" charset="0"/>
              </a:rPr>
              <a:t>为了发送或接收消息，</a:t>
            </a:r>
            <a:r>
              <a:rPr lang="en-US" altLang="zh-CN" sz="2400" dirty="0">
                <a:ea typeface="宋体" charset="0"/>
              </a:rPr>
              <a:t>JMS </a:t>
            </a:r>
            <a:r>
              <a:rPr lang="zh-CN" altLang="en-US" sz="2400" dirty="0">
                <a:ea typeface="宋体" charset="0"/>
              </a:rPr>
              <a:t>客户端必须首先连接到 </a:t>
            </a:r>
            <a:r>
              <a:rPr lang="en-US" altLang="zh-CN" sz="2400" u="sng" dirty="0">
                <a:solidFill>
                  <a:schemeClr val="bg1"/>
                </a:solidFill>
                <a:ea typeface="宋体" charset="0"/>
              </a:rPr>
              <a:t>JMS </a:t>
            </a:r>
            <a:r>
              <a:rPr lang="zh-CN" altLang="en-US" sz="2400" u="sng" dirty="0">
                <a:solidFill>
                  <a:schemeClr val="bg1"/>
                </a:solidFill>
                <a:ea typeface="宋体" charset="0"/>
              </a:rPr>
              <a:t>消息服务器</a:t>
            </a:r>
            <a:r>
              <a:rPr lang="zh-CN" altLang="en-US" sz="2400" dirty="0">
                <a:ea typeface="宋体" charset="0"/>
              </a:rPr>
              <a:t>（通常称为代理）。该连接打开了客户端和代理之间的通信通道。</a:t>
            </a:r>
            <a:endParaRPr lang="en-US" altLang="zh-CN" sz="2400" dirty="0">
              <a:ea typeface="宋体" charset="0"/>
            </a:endParaRPr>
          </a:p>
          <a:p>
            <a:r>
              <a:rPr lang="zh-CN" altLang="en-US" sz="2400" dirty="0">
                <a:ea typeface="宋体" charset="0"/>
              </a:rPr>
              <a:t>接下来，客户端必须建立一个</a:t>
            </a:r>
            <a:r>
              <a:rPr lang="zh-CN" altLang="en-US" sz="2400" u="sng" dirty="0">
                <a:solidFill>
                  <a:schemeClr val="bg1"/>
                </a:solidFill>
                <a:ea typeface="宋体" charset="0"/>
              </a:rPr>
              <a:t>会话</a:t>
            </a:r>
            <a:r>
              <a:rPr lang="zh-CN" altLang="en-US" sz="2400" dirty="0">
                <a:ea typeface="宋体" charset="0"/>
              </a:rPr>
              <a:t>来创建、生成和使用消息。可以将会话视为定义客户端和代理之间特定对话的消息流。</a:t>
            </a:r>
            <a:endParaRPr lang="en-US" altLang="zh-CN" sz="2400" dirty="0">
              <a:ea typeface="宋体" charset="0"/>
            </a:endParaRPr>
          </a:p>
          <a:p>
            <a:r>
              <a:rPr lang="zh-CN" altLang="en-US" sz="2400" dirty="0">
                <a:ea typeface="宋体" charset="0"/>
              </a:rPr>
              <a:t>客户端本身是消息生产者和</a:t>
            </a:r>
            <a:r>
              <a:rPr lang="en-US" altLang="zh-CN" sz="2400" dirty="0">
                <a:ea typeface="宋体" charset="0"/>
              </a:rPr>
              <a:t>/</a:t>
            </a:r>
            <a:r>
              <a:rPr lang="zh-CN" altLang="en-US" sz="2400" dirty="0">
                <a:ea typeface="宋体" charset="0"/>
              </a:rPr>
              <a:t>或消息消费者，消息生产者将消息发送到代理管理的目的地。</a:t>
            </a: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37</a:t>
            </a:fld>
            <a:endParaRPr lang="en-GB"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架构</a:t>
            </a:r>
            <a:endParaRPr kumimoji="1" lang="zh-CN" altLang="en-US" dirty="0"/>
          </a:p>
        </p:txBody>
      </p:sp>
      <p:sp>
        <p:nvSpPr>
          <p:cNvPr id="3" name="内容占位符 2"/>
          <p:cNvSpPr>
            <a:spLocks noGrp="1"/>
          </p:cNvSpPr>
          <p:nvPr>
            <p:ph idx="1"/>
          </p:nvPr>
        </p:nvSpPr>
        <p:spPr>
          <a:xfrm>
            <a:off x="899592" y="1268760"/>
            <a:ext cx="7920880" cy="5040560"/>
          </a:xfrm>
        </p:spPr>
        <p:txBody>
          <a:bodyPr/>
          <a:lstStyle/>
          <a:p>
            <a:r>
              <a:rPr lang="zh-CN" altLang="en-US" dirty="0">
                <a:solidFill>
                  <a:srgbClr val="FF0000"/>
                </a:solidFill>
                <a:ea typeface="宋体" charset="0"/>
              </a:rPr>
              <a:t>消息的分类</a:t>
            </a:r>
            <a:endParaRPr lang="en-US" altLang="zh-CN" dirty="0">
              <a:solidFill>
                <a:srgbClr val="FF0000"/>
              </a:solidFill>
              <a:ea typeface="宋体" charset="0"/>
            </a:endParaRPr>
          </a:p>
          <a:p>
            <a:r>
              <a:rPr lang="zh-CN" altLang="en-US" sz="2400" dirty="0">
                <a:ea typeface="宋体" charset="0"/>
              </a:rPr>
              <a:t>一条</a:t>
            </a:r>
            <a:r>
              <a:rPr lang="en-US" altLang="zh-CN" sz="2400" dirty="0">
                <a:ea typeface="宋体" charset="0"/>
              </a:rPr>
              <a:t>JMS Message</a:t>
            </a:r>
            <a:r>
              <a:rPr lang="zh-CN" altLang="en-US" sz="2400" dirty="0">
                <a:ea typeface="宋体" charset="0"/>
              </a:rPr>
              <a:t>由三个部分组成：</a:t>
            </a:r>
            <a:r>
              <a:rPr lang="zh-CN" altLang="en-US" sz="2400" u="sng" dirty="0">
                <a:solidFill>
                  <a:schemeClr val="bg1"/>
                </a:solidFill>
                <a:ea typeface="宋体" charset="0"/>
              </a:rPr>
              <a:t>头（</a:t>
            </a:r>
            <a:r>
              <a:rPr lang="en-US" altLang="zh-CN" sz="2400" u="sng" dirty="0">
                <a:solidFill>
                  <a:schemeClr val="bg1"/>
                </a:solidFill>
                <a:ea typeface="宋体" charset="0"/>
              </a:rPr>
              <a:t>header</a:t>
            </a:r>
            <a:r>
              <a:rPr lang="zh-CN" altLang="en-US" sz="2400" u="sng" dirty="0">
                <a:solidFill>
                  <a:schemeClr val="bg1"/>
                </a:solidFill>
                <a:ea typeface="宋体" charset="0"/>
              </a:rPr>
              <a:t>）</a:t>
            </a:r>
            <a:r>
              <a:rPr lang="zh-CN" altLang="en-US" sz="2400" dirty="0">
                <a:ea typeface="宋体" charset="0"/>
              </a:rPr>
              <a:t>，</a:t>
            </a:r>
            <a:r>
              <a:rPr lang="zh-CN" altLang="en-US" sz="2400" u="sng" dirty="0">
                <a:solidFill>
                  <a:schemeClr val="bg1"/>
                </a:solidFill>
                <a:ea typeface="宋体" charset="0"/>
              </a:rPr>
              <a:t>属性（</a:t>
            </a:r>
            <a:r>
              <a:rPr lang="en-US" altLang="zh-CN" sz="2400" u="sng" dirty="0">
                <a:solidFill>
                  <a:schemeClr val="bg1"/>
                </a:solidFill>
                <a:ea typeface="宋体" charset="0"/>
              </a:rPr>
              <a:t>property</a:t>
            </a:r>
            <a:r>
              <a:rPr lang="zh-CN" altLang="en-US" sz="2400" u="sng" dirty="0">
                <a:solidFill>
                  <a:schemeClr val="bg1"/>
                </a:solidFill>
                <a:ea typeface="宋体" charset="0"/>
              </a:rPr>
              <a:t>）</a:t>
            </a:r>
            <a:r>
              <a:rPr lang="zh-CN" altLang="en-US" sz="2400" dirty="0">
                <a:ea typeface="宋体" charset="0"/>
              </a:rPr>
              <a:t>和</a:t>
            </a:r>
            <a:r>
              <a:rPr lang="zh-CN" altLang="en-US" sz="2400" u="sng" dirty="0">
                <a:solidFill>
                  <a:schemeClr val="bg1"/>
                </a:solidFill>
                <a:ea typeface="宋体" charset="0"/>
              </a:rPr>
              <a:t>主体（</a:t>
            </a:r>
            <a:r>
              <a:rPr lang="en-US" altLang="zh-CN" sz="2400" u="sng" dirty="0">
                <a:solidFill>
                  <a:schemeClr val="bg1"/>
                </a:solidFill>
                <a:ea typeface="宋体" charset="0"/>
              </a:rPr>
              <a:t>body</a:t>
            </a:r>
            <a:r>
              <a:rPr lang="zh-CN" altLang="en-US" sz="2400" u="sng" dirty="0">
                <a:solidFill>
                  <a:schemeClr val="bg1"/>
                </a:solidFill>
                <a:ea typeface="宋体" charset="0"/>
              </a:rPr>
              <a:t>）</a:t>
            </a:r>
            <a:r>
              <a:rPr lang="zh-CN" altLang="en-US" sz="2400" dirty="0">
                <a:ea typeface="宋体" charset="0"/>
              </a:rPr>
              <a:t>。</a:t>
            </a:r>
            <a:endParaRPr lang="en-US" altLang="zh-CN" sz="2400" dirty="0">
              <a:ea typeface="宋体" charset="0"/>
            </a:endParaRPr>
          </a:p>
          <a:p>
            <a:r>
              <a:rPr lang="zh-CN" altLang="zh-CN" sz="2400" dirty="0">
                <a:ea typeface="宋体" charset="0"/>
              </a:rPr>
              <a:t>消息有下面几种类型，他们都是派生自</a:t>
            </a:r>
            <a:r>
              <a:rPr lang="en-US" altLang="zh-CN" sz="2400" dirty="0">
                <a:ea typeface="宋体" charset="0"/>
              </a:rPr>
              <a:t> Message </a:t>
            </a:r>
            <a:r>
              <a:rPr lang="zh-CN" altLang="zh-CN" sz="2400" dirty="0">
                <a:ea typeface="宋体" charset="0"/>
              </a:rPr>
              <a:t>接口</a:t>
            </a:r>
            <a:endParaRPr lang="en-US" altLang="zh-CN" sz="2400" dirty="0">
              <a:ea typeface="宋体" charset="0"/>
            </a:endParaRPr>
          </a:p>
          <a:p>
            <a:pPr lvl="1">
              <a:buFont typeface="Wingdings" panose="05000000000000000000" pitchFamily="2" charset="2"/>
              <a:buChar char="ü"/>
            </a:pPr>
            <a:r>
              <a:rPr lang="en-US" altLang="zh-CN" sz="2000" dirty="0" err="1">
                <a:ea typeface="宋体" charset="0"/>
              </a:rPr>
              <a:t>StreamMessage</a:t>
            </a:r>
            <a:r>
              <a:rPr lang="zh-CN" altLang="zh-CN" sz="2000" dirty="0">
                <a:ea typeface="宋体" charset="0"/>
              </a:rPr>
              <a:t>：一种主体中包含</a:t>
            </a:r>
            <a:r>
              <a:rPr lang="en-US" altLang="zh-CN" sz="2000" dirty="0">
                <a:ea typeface="宋体" charset="0"/>
              </a:rPr>
              <a:t> Java </a:t>
            </a:r>
            <a:r>
              <a:rPr lang="zh-CN" altLang="zh-CN" sz="2000" dirty="0">
                <a:ea typeface="宋体" charset="0"/>
              </a:rPr>
              <a:t>基元值流的消息。其填充和读取均按顺序进行。</a:t>
            </a:r>
          </a:p>
          <a:p>
            <a:pPr lvl="1">
              <a:buFont typeface="Wingdings" panose="05000000000000000000" pitchFamily="2" charset="2"/>
              <a:buChar char="ü"/>
            </a:pPr>
            <a:r>
              <a:rPr lang="en-US" altLang="zh-CN" sz="2000" dirty="0" err="1">
                <a:ea typeface="宋体" charset="0"/>
              </a:rPr>
              <a:t>MapMessage</a:t>
            </a:r>
            <a:r>
              <a:rPr lang="zh-CN" altLang="zh-CN" sz="2000" dirty="0">
                <a:ea typeface="宋体" charset="0"/>
              </a:rPr>
              <a:t>：一种主体中包含一组名</a:t>
            </a:r>
            <a:r>
              <a:rPr lang="en-US" altLang="zh-CN" sz="2000" dirty="0">
                <a:ea typeface="宋体" charset="0"/>
              </a:rPr>
              <a:t>-</a:t>
            </a:r>
            <a:r>
              <a:rPr lang="zh-CN" altLang="zh-CN" sz="2000" dirty="0">
                <a:ea typeface="宋体" charset="0"/>
              </a:rPr>
              <a:t>值对的消息。没有定义条目顺序。</a:t>
            </a:r>
          </a:p>
          <a:p>
            <a:pPr lvl="1">
              <a:buFont typeface="Wingdings" panose="05000000000000000000" pitchFamily="2" charset="2"/>
              <a:buChar char="ü"/>
            </a:pPr>
            <a:r>
              <a:rPr lang="en-US" altLang="zh-CN" sz="2000" dirty="0" err="1">
                <a:ea typeface="宋体" charset="0"/>
              </a:rPr>
              <a:t>TextMessage</a:t>
            </a:r>
            <a:r>
              <a:rPr lang="zh-CN" altLang="zh-CN" sz="2000" dirty="0">
                <a:ea typeface="宋体" charset="0"/>
              </a:rPr>
              <a:t>：一种主体中包含</a:t>
            </a:r>
            <a:r>
              <a:rPr lang="en-US" altLang="zh-CN" sz="2000" dirty="0">
                <a:ea typeface="宋体" charset="0"/>
              </a:rPr>
              <a:t> Java </a:t>
            </a:r>
            <a:r>
              <a:rPr lang="zh-CN" altLang="zh-CN" sz="2000" dirty="0">
                <a:ea typeface="宋体" charset="0"/>
              </a:rPr>
              <a:t>字符串的消息（例如，</a:t>
            </a:r>
            <a:r>
              <a:rPr lang="en-US" altLang="zh-CN" sz="2000" dirty="0">
                <a:ea typeface="宋体" charset="0"/>
              </a:rPr>
              <a:t>XML </a:t>
            </a:r>
            <a:r>
              <a:rPr lang="zh-CN" altLang="zh-CN" sz="2000" dirty="0">
                <a:ea typeface="宋体" charset="0"/>
              </a:rPr>
              <a:t>消息）。</a:t>
            </a:r>
          </a:p>
          <a:p>
            <a:pPr lvl="1">
              <a:buFont typeface="Wingdings" panose="05000000000000000000" pitchFamily="2" charset="2"/>
              <a:buChar char="ü"/>
            </a:pPr>
            <a:r>
              <a:rPr lang="en-US" altLang="zh-CN" sz="2000" dirty="0" err="1">
                <a:ea typeface="宋体" charset="0"/>
              </a:rPr>
              <a:t>ObjectMessage</a:t>
            </a:r>
            <a:r>
              <a:rPr lang="zh-CN" altLang="zh-CN" sz="2000" dirty="0">
                <a:ea typeface="宋体" charset="0"/>
              </a:rPr>
              <a:t>：一种主体中包含序列化</a:t>
            </a:r>
            <a:r>
              <a:rPr lang="en-US" altLang="zh-CN" sz="2000" dirty="0">
                <a:ea typeface="宋体" charset="0"/>
              </a:rPr>
              <a:t> Java </a:t>
            </a:r>
            <a:r>
              <a:rPr lang="zh-CN" altLang="zh-CN" sz="2000" dirty="0">
                <a:ea typeface="宋体" charset="0"/>
              </a:rPr>
              <a:t>对象的消息。</a:t>
            </a:r>
          </a:p>
          <a:p>
            <a:pPr lvl="1">
              <a:buFont typeface="Wingdings" panose="05000000000000000000" pitchFamily="2" charset="2"/>
              <a:buChar char="ü"/>
            </a:pPr>
            <a:r>
              <a:rPr lang="en-US" altLang="zh-CN" sz="2000" dirty="0" err="1">
                <a:ea typeface="宋体" charset="0"/>
              </a:rPr>
              <a:t>BytesMessage</a:t>
            </a:r>
            <a:r>
              <a:rPr lang="zh-CN" altLang="zh-CN" sz="2000" dirty="0">
                <a:ea typeface="宋体" charset="0"/>
              </a:rPr>
              <a:t>：一种主体中包含连续字节流的消息</a:t>
            </a: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38</a:t>
            </a:fld>
            <a:endParaRPr lang="en-GB" altLang="zh-CN"/>
          </a:p>
        </p:txBody>
      </p:sp>
    </p:spTree>
    <p:extLst>
      <p:ext uri="{BB962C8B-B14F-4D97-AF65-F5344CB8AC3E}">
        <p14:creationId xmlns:p14="http://schemas.microsoft.com/office/powerpoint/2010/main" val="2308013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架构</a:t>
            </a:r>
            <a:endParaRPr kumimoji="1" lang="zh-CN" altLang="en-US" dirty="0"/>
          </a:p>
        </p:txBody>
      </p:sp>
      <p:sp>
        <p:nvSpPr>
          <p:cNvPr id="3" name="内容占位符 2"/>
          <p:cNvSpPr>
            <a:spLocks noGrp="1"/>
          </p:cNvSpPr>
          <p:nvPr>
            <p:ph idx="1"/>
          </p:nvPr>
        </p:nvSpPr>
        <p:spPr>
          <a:xfrm>
            <a:off x="899592" y="1268760"/>
            <a:ext cx="7727950" cy="5257800"/>
          </a:xfrm>
        </p:spPr>
        <p:txBody>
          <a:bodyPr/>
          <a:lstStyle/>
          <a:p>
            <a:r>
              <a:rPr kumimoji="1" lang="en-US" altLang="zh-CN" dirty="0">
                <a:solidFill>
                  <a:srgbClr val="FF0000"/>
                </a:solidFill>
              </a:rPr>
              <a:t>JMS</a:t>
            </a:r>
            <a:r>
              <a:rPr kumimoji="1" lang="zh-CN" altLang="en-US" dirty="0">
                <a:solidFill>
                  <a:srgbClr val="FF0000"/>
                </a:solidFill>
              </a:rPr>
              <a:t>模型</a:t>
            </a:r>
            <a:endParaRPr lang="en-US" altLang="zh-CN" dirty="0">
              <a:solidFill>
                <a:srgbClr val="FF0000"/>
              </a:solidFill>
              <a:ea typeface="宋体" charset="0"/>
            </a:endParaRPr>
          </a:p>
          <a:p>
            <a:r>
              <a:rPr lang="en-US" altLang="zh-CN" sz="2400" dirty="0">
                <a:ea typeface="宋体" charset="0"/>
              </a:rPr>
              <a:t>JMS </a:t>
            </a:r>
            <a:r>
              <a:rPr lang="zh-CN" altLang="zh-CN" sz="2400" dirty="0">
                <a:ea typeface="宋体" charset="0"/>
              </a:rPr>
              <a:t>支持两种消息传递模型：</a:t>
            </a:r>
            <a:endParaRPr lang="zh-CN" altLang="en-US" sz="2400" dirty="0">
              <a:ea typeface="宋体" charset="0"/>
            </a:endParaRPr>
          </a:p>
          <a:p>
            <a:pPr lvl="1"/>
            <a:r>
              <a:rPr lang="zh-CN" altLang="zh-CN" sz="2000" u="sng" dirty="0">
                <a:solidFill>
                  <a:schemeClr val="bg1"/>
                </a:solidFill>
                <a:ea typeface="宋体" charset="0"/>
              </a:rPr>
              <a:t>点对点（</a:t>
            </a:r>
            <a:r>
              <a:rPr lang="en-US" altLang="zh-CN" sz="2000" u="sng" dirty="0">
                <a:solidFill>
                  <a:schemeClr val="bg1"/>
                </a:solidFill>
                <a:ea typeface="宋体" charset="0"/>
              </a:rPr>
              <a:t>point-to-point</a:t>
            </a:r>
            <a:r>
              <a:rPr lang="zh-CN" altLang="zh-CN" sz="2000" u="sng" dirty="0">
                <a:solidFill>
                  <a:schemeClr val="bg1"/>
                </a:solidFill>
                <a:ea typeface="宋体" charset="0"/>
              </a:rPr>
              <a:t>，简称</a:t>
            </a:r>
            <a:r>
              <a:rPr lang="en-US" altLang="zh-CN" sz="2000" u="sng" dirty="0">
                <a:solidFill>
                  <a:schemeClr val="bg1"/>
                </a:solidFill>
                <a:ea typeface="宋体" charset="0"/>
              </a:rPr>
              <a:t> PTP</a:t>
            </a:r>
            <a:r>
              <a:rPr lang="zh-CN" altLang="zh-CN" sz="2000" u="sng" dirty="0">
                <a:solidFill>
                  <a:schemeClr val="bg1"/>
                </a:solidFill>
                <a:ea typeface="宋体" charset="0"/>
              </a:rPr>
              <a:t>）</a:t>
            </a:r>
            <a:endParaRPr lang="zh-CN" altLang="en-US" sz="2000" u="sng" dirty="0">
              <a:solidFill>
                <a:schemeClr val="bg1"/>
              </a:solidFill>
              <a:ea typeface="宋体" charset="0"/>
            </a:endParaRPr>
          </a:p>
          <a:p>
            <a:pPr lvl="1"/>
            <a:r>
              <a:rPr lang="zh-CN" altLang="zh-CN" sz="2000" u="sng" dirty="0">
                <a:solidFill>
                  <a:schemeClr val="bg1"/>
                </a:solidFill>
                <a:ea typeface="宋体" charset="0"/>
              </a:rPr>
              <a:t>发布</a:t>
            </a:r>
            <a:r>
              <a:rPr lang="en-US" altLang="zh-CN" sz="2000" u="sng" dirty="0">
                <a:solidFill>
                  <a:schemeClr val="bg1"/>
                </a:solidFill>
                <a:ea typeface="宋体" charset="0"/>
              </a:rPr>
              <a:t>/</a:t>
            </a:r>
            <a:r>
              <a:rPr lang="zh-CN" altLang="zh-CN" sz="2000" u="sng" dirty="0">
                <a:solidFill>
                  <a:schemeClr val="bg1"/>
                </a:solidFill>
                <a:ea typeface="宋体" charset="0"/>
              </a:rPr>
              <a:t>订阅（</a:t>
            </a:r>
            <a:r>
              <a:rPr lang="en-US" altLang="zh-CN" sz="2000" u="sng" dirty="0">
                <a:solidFill>
                  <a:schemeClr val="bg1"/>
                </a:solidFill>
                <a:ea typeface="宋体" charset="0"/>
              </a:rPr>
              <a:t>publish/subscribe</a:t>
            </a:r>
            <a:r>
              <a:rPr lang="zh-CN" altLang="zh-CN" sz="2000" u="sng" dirty="0">
                <a:solidFill>
                  <a:schemeClr val="bg1"/>
                </a:solidFill>
                <a:ea typeface="宋体" charset="0"/>
              </a:rPr>
              <a:t>，简称</a:t>
            </a:r>
            <a:r>
              <a:rPr lang="en-US" altLang="zh-CN" sz="2000" u="sng" dirty="0">
                <a:solidFill>
                  <a:schemeClr val="bg1"/>
                </a:solidFill>
                <a:ea typeface="宋体" charset="0"/>
              </a:rPr>
              <a:t> pub/sub</a:t>
            </a:r>
            <a:r>
              <a:rPr lang="zh-CN" altLang="zh-CN" sz="2000" u="sng" dirty="0">
                <a:solidFill>
                  <a:schemeClr val="bg1"/>
                </a:solidFill>
                <a:ea typeface="宋体" charset="0"/>
              </a:rPr>
              <a:t>） </a:t>
            </a:r>
            <a:endParaRPr lang="en-US" altLang="zh-CN" sz="2000" u="sng" dirty="0">
              <a:solidFill>
                <a:schemeClr val="bg1"/>
              </a:solidFill>
              <a:ea typeface="宋体" charset="0"/>
            </a:endParaRPr>
          </a:p>
          <a:p>
            <a:r>
              <a:rPr lang="zh-CN" altLang="en-US" sz="2400" dirty="0">
                <a:ea typeface="宋体" charset="0"/>
              </a:rPr>
              <a:t>两种模型相似但有如下区别</a:t>
            </a:r>
            <a:endParaRPr lang="en-US" altLang="zh-CN" sz="2400" dirty="0">
              <a:ea typeface="宋体" charset="0"/>
            </a:endParaRPr>
          </a:p>
          <a:p>
            <a:pPr lvl="1"/>
            <a:r>
              <a:rPr lang="en-US" altLang="zh-CN" sz="2000" dirty="0">
                <a:ea typeface="宋体" charset="0"/>
              </a:rPr>
              <a:t>PTP</a:t>
            </a:r>
            <a:r>
              <a:rPr lang="zh-CN" altLang="en-US" sz="2000" dirty="0">
                <a:ea typeface="宋体" charset="0"/>
              </a:rPr>
              <a:t>消息传递模型规定了一条消息只能传递给一个接收方。用</a:t>
            </a:r>
            <a:r>
              <a:rPr lang="en-US" altLang="zh-CN" sz="2000" dirty="0" err="1">
                <a:ea typeface="宋体" charset="0"/>
              </a:rPr>
              <a:t>javax.jms.Queue</a:t>
            </a:r>
            <a:r>
              <a:rPr lang="zh-CN" altLang="en-US" sz="2000" dirty="0">
                <a:ea typeface="宋体" charset="0"/>
              </a:rPr>
              <a:t>表示。</a:t>
            </a:r>
            <a:endParaRPr lang="en-US" altLang="zh-CN" sz="2000" dirty="0">
              <a:ea typeface="宋体" charset="0"/>
            </a:endParaRPr>
          </a:p>
          <a:p>
            <a:pPr lvl="1"/>
            <a:r>
              <a:rPr lang="en-US" altLang="zh-CN" sz="2000" dirty="0">
                <a:ea typeface="宋体" charset="0"/>
              </a:rPr>
              <a:t>Pub/sub</a:t>
            </a:r>
            <a:r>
              <a:rPr lang="zh-CN" altLang="en-US" sz="2000" dirty="0">
                <a:ea typeface="宋体" charset="0"/>
              </a:rPr>
              <a:t>消息传递模型允许一条消息传递给多个接收方。用</a:t>
            </a:r>
            <a:r>
              <a:rPr lang="en-US" altLang="zh-CN" sz="2000" dirty="0" err="1">
                <a:ea typeface="宋体" charset="0"/>
              </a:rPr>
              <a:t>javax.jms.Topic</a:t>
            </a:r>
            <a:r>
              <a:rPr lang="zh-CN" altLang="en-US" sz="2000" dirty="0">
                <a:ea typeface="宋体" charset="0"/>
              </a:rPr>
              <a:t>表示。</a:t>
            </a:r>
          </a:p>
          <a:p>
            <a:r>
              <a:rPr lang="zh-CN" altLang="zh-CN" sz="2400" dirty="0">
                <a:ea typeface="宋体" charset="0"/>
              </a:rPr>
              <a:t>这两种模型都通过扩展公用基类来实现</a:t>
            </a:r>
            <a:endParaRPr lang="zh-CN" altLang="en-US" sz="2400" dirty="0">
              <a:ea typeface="宋体" charset="0"/>
            </a:endParaRPr>
          </a:p>
          <a:p>
            <a:pPr lvl="1"/>
            <a:r>
              <a:rPr lang="en-US" altLang="zh-CN" sz="2000" dirty="0" err="1">
                <a:ea typeface="宋体" charset="0"/>
              </a:rPr>
              <a:t>javax.jms.Queue</a:t>
            </a:r>
            <a:r>
              <a:rPr lang="en-US" altLang="zh-CN" sz="2000" dirty="0">
                <a:ea typeface="宋体" charset="0"/>
              </a:rPr>
              <a:t> </a:t>
            </a:r>
            <a:r>
              <a:rPr lang="zh-CN" altLang="zh-CN" sz="2000" dirty="0">
                <a:ea typeface="宋体" charset="0"/>
              </a:rPr>
              <a:t>和</a:t>
            </a:r>
            <a:r>
              <a:rPr lang="en-US" altLang="zh-CN" sz="2000" dirty="0" err="1">
                <a:ea typeface="宋体" charset="0"/>
              </a:rPr>
              <a:t>javax.jms.Topic</a:t>
            </a:r>
            <a:r>
              <a:rPr lang="en-US" altLang="zh-CN" sz="2000" dirty="0">
                <a:ea typeface="宋体" charset="0"/>
              </a:rPr>
              <a:t> </a:t>
            </a:r>
            <a:r>
              <a:rPr lang="zh-CN" altLang="zh-CN" sz="2000" dirty="0">
                <a:ea typeface="宋体" charset="0"/>
              </a:rPr>
              <a:t>都扩展自</a:t>
            </a:r>
            <a:r>
              <a:rPr lang="en-US" altLang="zh-CN" sz="2000" dirty="0" err="1">
                <a:ea typeface="宋体" charset="0"/>
              </a:rPr>
              <a:t>javax.jms.Destination</a:t>
            </a:r>
            <a:r>
              <a:rPr lang="en-US" altLang="zh-CN" sz="2000" dirty="0">
                <a:ea typeface="宋体" charset="0"/>
              </a:rPr>
              <a:t> </a:t>
            </a:r>
            <a:r>
              <a:rPr lang="zh-CN" altLang="zh-CN" sz="2000" dirty="0">
                <a:ea typeface="宋体" charset="0"/>
              </a:rPr>
              <a:t>类。 </a:t>
            </a:r>
            <a:endParaRPr lang="zh-CN" altLang="en-US" sz="20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39</a:t>
            </a:fld>
            <a:endParaRPr lang="en-GB"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消息中间件的概念</a:t>
            </a:r>
            <a:endParaRPr kumimoji="1" lang="zh-CN" altLang="en-US" dirty="0"/>
          </a:p>
        </p:txBody>
      </p:sp>
      <p:sp>
        <p:nvSpPr>
          <p:cNvPr id="3" name="内容占位符 2"/>
          <p:cNvSpPr>
            <a:spLocks noGrp="1"/>
          </p:cNvSpPr>
          <p:nvPr>
            <p:ph idx="1"/>
          </p:nvPr>
        </p:nvSpPr>
        <p:spPr>
          <a:xfrm>
            <a:off x="611560" y="1268760"/>
            <a:ext cx="8244408" cy="5040560"/>
          </a:xfrm>
        </p:spPr>
        <p:txBody>
          <a:bodyPr/>
          <a:lstStyle/>
          <a:p>
            <a:r>
              <a:rPr lang="zh-CN" altLang="en-US" dirty="0">
                <a:solidFill>
                  <a:srgbClr val="FF0000"/>
                </a:solidFill>
                <a:ea typeface="宋体" charset="0"/>
              </a:rPr>
              <a:t>消息中间件的</a:t>
            </a:r>
            <a:r>
              <a:rPr lang="zh-CN" altLang="zh-CN" dirty="0">
                <a:solidFill>
                  <a:srgbClr val="FF0000"/>
                </a:solidFill>
                <a:ea typeface="宋体" charset="0"/>
              </a:rPr>
              <a:t>通信方式</a:t>
            </a:r>
            <a:endParaRPr lang="en-US" altLang="zh-CN" dirty="0">
              <a:solidFill>
                <a:srgbClr val="FF0000"/>
              </a:solidFill>
              <a:ea typeface="宋体" charset="0"/>
            </a:endParaRPr>
          </a:p>
          <a:p>
            <a:pPr lvl="1"/>
            <a:r>
              <a:rPr lang="zh-CN" altLang="en-US" dirty="0">
                <a:latin typeface="宋体" panose="02010600030101010101" pitchFamily="2" charset="-122"/>
                <a:ea typeface="宋体" panose="02010600030101010101" pitchFamily="2" charset="-122"/>
              </a:rPr>
              <a:t>消息中间件采用</a:t>
            </a:r>
            <a:r>
              <a:rPr lang="zh-CN" altLang="en-US" u="sng" dirty="0">
                <a:solidFill>
                  <a:schemeClr val="bg1"/>
                </a:solidFill>
                <a:latin typeface="宋体" panose="02010600030101010101" pitchFamily="2" charset="-122"/>
                <a:ea typeface="宋体" panose="02010600030101010101" pitchFamily="2" charset="-122"/>
              </a:rPr>
              <a:t>异步</a:t>
            </a:r>
            <a:r>
              <a:rPr lang="zh-CN" altLang="en-US" dirty="0">
                <a:latin typeface="宋体" panose="02010600030101010101" pitchFamily="2" charset="-122"/>
                <a:ea typeface="宋体" panose="02010600030101010101" pitchFamily="2" charset="-122"/>
              </a:rPr>
              <a:t>的通信方式，</a:t>
            </a:r>
            <a:r>
              <a:rPr lang="zh-CN" altLang="zh-CN" dirty="0">
                <a:latin typeface="宋体" panose="02010600030101010101" pitchFamily="2" charset="-122"/>
                <a:ea typeface="宋体" panose="02010600030101010101" pitchFamily="2" charset="-122"/>
              </a:rPr>
              <a:t>发送方在发送消息时不必知道接收方的状态，更无需等待接收方的回复。</a:t>
            </a:r>
            <a:endParaRPr lang="zh-CN" altLang="en-US"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接收方在收到消息时也不必知道发送方的目前状态，更无需进行同步的消息处理。</a:t>
            </a:r>
            <a:endParaRPr lang="zh-CN" altLang="en-US"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消息的收发双方完全是</a:t>
            </a:r>
            <a:r>
              <a:rPr lang="zh-CN" altLang="zh-CN" u="sng" dirty="0">
                <a:solidFill>
                  <a:schemeClr val="bg1"/>
                </a:solidFill>
                <a:latin typeface="宋体" panose="02010600030101010101" pitchFamily="2" charset="-122"/>
                <a:ea typeface="宋体" panose="02010600030101010101" pitchFamily="2" charset="-122"/>
              </a:rPr>
              <a:t>松耦合的</a:t>
            </a:r>
            <a:r>
              <a:rPr lang="zh-CN" altLang="zh-CN" dirty="0">
                <a:latin typeface="宋体" panose="02010600030101010101" pitchFamily="2" charset="-122"/>
                <a:ea typeface="宋体" panose="02010600030101010101" pitchFamily="2" charset="-122"/>
              </a:rPr>
              <a:t>，通信是非阻塞的；收发双方彼此不知道对方的存在，也不受对方影响。</a:t>
            </a:r>
            <a:endParaRPr lang="zh-CN" altLang="en-US" dirty="0">
              <a:latin typeface="宋体" panose="02010600030101010101" pitchFamily="2" charset="-122"/>
              <a:ea typeface="宋体" panose="02010600030101010101" pitchFamily="2" charset="-122"/>
            </a:endParaRPr>
          </a:p>
          <a:p>
            <a:pPr lvl="1"/>
            <a:r>
              <a:rPr lang="zh-CN" altLang="zh-CN" dirty="0">
                <a:latin typeface="宋体" panose="02010600030101010101" pitchFamily="2" charset="-122"/>
                <a:ea typeface="宋体" panose="02010600030101010101" pitchFamily="2" charset="-122"/>
              </a:rPr>
              <a:t>消息发送者可以将消息间接传给多个接收者，大大提高了程序的</a:t>
            </a:r>
            <a:r>
              <a:rPr lang="zh-CN" altLang="zh-CN" u="sng" dirty="0">
                <a:solidFill>
                  <a:schemeClr val="bg1"/>
                </a:solidFill>
                <a:latin typeface="宋体" panose="02010600030101010101" pitchFamily="2" charset="-122"/>
                <a:ea typeface="宋体" panose="02010600030101010101" pitchFamily="2" charset="-122"/>
              </a:rPr>
              <a:t>性能</a:t>
            </a:r>
            <a:r>
              <a:rPr lang="zh-CN" altLang="zh-CN" dirty="0">
                <a:latin typeface="宋体" panose="02010600030101010101" pitchFamily="2" charset="-122"/>
                <a:ea typeface="宋体" panose="02010600030101010101" pitchFamily="2" charset="-122"/>
              </a:rPr>
              <a:t>、</a:t>
            </a:r>
            <a:r>
              <a:rPr lang="zh-CN" altLang="zh-CN" u="sng" dirty="0">
                <a:solidFill>
                  <a:schemeClr val="bg1"/>
                </a:solidFill>
                <a:latin typeface="宋体" panose="02010600030101010101" pitchFamily="2" charset="-122"/>
                <a:ea typeface="宋体" panose="02010600030101010101" pitchFamily="2" charset="-122"/>
              </a:rPr>
              <a:t>可扩展性</a:t>
            </a:r>
            <a:r>
              <a:rPr lang="zh-CN" altLang="zh-CN" dirty="0">
                <a:latin typeface="宋体" panose="02010600030101010101" pitchFamily="2" charset="-122"/>
                <a:ea typeface="宋体" panose="02010600030101010101" pitchFamily="2" charset="-122"/>
              </a:rPr>
              <a:t>及</a:t>
            </a:r>
            <a:r>
              <a:rPr lang="zh-CN" altLang="zh-CN" u="sng" dirty="0">
                <a:solidFill>
                  <a:schemeClr val="bg1"/>
                </a:solidFill>
                <a:latin typeface="宋体" panose="02010600030101010101" pitchFamily="2" charset="-122"/>
                <a:ea typeface="宋体" panose="02010600030101010101" pitchFamily="2" charset="-122"/>
              </a:rPr>
              <a:t>健壮性</a:t>
            </a:r>
            <a:r>
              <a:rPr lang="zh-CN" altLang="zh-CN" dirty="0">
                <a:latin typeface="宋体" panose="02010600030101010101" pitchFamily="2" charset="-122"/>
                <a:ea typeface="宋体" panose="02010600030101010101" pitchFamily="2" charset="-122"/>
              </a:rPr>
              <a:t>。</a:t>
            </a:r>
          </a:p>
          <a:p>
            <a:endParaRPr kumimoji="1" lang="zh-CN" altLang="en-US"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a:t>
            </a:fld>
            <a:endParaRPr lang="en-GB"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架构</a:t>
            </a:r>
            <a:endParaRPr kumimoji="1" lang="zh-CN" altLang="en-US" dirty="0"/>
          </a:p>
        </p:txBody>
      </p:sp>
      <p:sp>
        <p:nvSpPr>
          <p:cNvPr id="3" name="内容占位符 2"/>
          <p:cNvSpPr>
            <a:spLocks noGrp="1"/>
          </p:cNvSpPr>
          <p:nvPr>
            <p:ph idx="1"/>
          </p:nvPr>
        </p:nvSpPr>
        <p:spPr>
          <a:xfrm>
            <a:off x="827584" y="1268760"/>
            <a:ext cx="7727950" cy="5257800"/>
          </a:xfrm>
        </p:spPr>
        <p:txBody>
          <a:bodyPr/>
          <a:lstStyle/>
          <a:p>
            <a:r>
              <a:rPr lang="en-US" altLang="zh-CN" sz="2400">
                <a:ea typeface="宋体" charset="0"/>
              </a:rPr>
              <a:t>JMS</a:t>
            </a:r>
            <a:r>
              <a:rPr lang="zh-CN" altLang="en-US" sz="2400">
                <a:ea typeface="宋体" charset="0"/>
              </a:rPr>
              <a:t>客户端应用程序可以使用两种消息传递模式（或域）来发送和接收消息</a:t>
            </a:r>
            <a:endParaRPr lang="zh-CN" altLang="en-US" sz="24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40</a:t>
            </a:fld>
            <a:endParaRPr lang="en-GB" altLang="zh-CN"/>
          </a:p>
        </p:txBody>
      </p:sp>
      <p:pic>
        <p:nvPicPr>
          <p:cNvPr id="8" name="图片 7">
            <a:extLst>
              <a:ext uri="{FF2B5EF4-FFF2-40B4-BE49-F238E27FC236}">
                <a16:creationId xmlns:a16="http://schemas.microsoft.com/office/drawing/2014/main" id="{A1A1B469-445E-0071-2D26-2BAB730ACBFC}"/>
              </a:ext>
            </a:extLst>
          </p:cNvPr>
          <p:cNvPicPr>
            <a:picLocks noChangeAspect="1"/>
          </p:cNvPicPr>
          <p:nvPr/>
        </p:nvPicPr>
        <p:blipFill>
          <a:blip r:embed="rId2"/>
          <a:stretch>
            <a:fillRect/>
          </a:stretch>
        </p:blipFill>
        <p:spPr>
          <a:xfrm>
            <a:off x="1475656" y="2276872"/>
            <a:ext cx="6330680" cy="4249688"/>
          </a:xfrm>
          <a:prstGeom prst="rect">
            <a:avLst/>
          </a:prstGeom>
        </p:spPr>
      </p:pic>
    </p:spTree>
    <p:extLst>
      <p:ext uri="{BB962C8B-B14F-4D97-AF65-F5344CB8AC3E}">
        <p14:creationId xmlns:p14="http://schemas.microsoft.com/office/powerpoint/2010/main" val="3431950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架构</a:t>
            </a:r>
            <a:endParaRPr kumimoji="1" lang="zh-CN" altLang="en-US" dirty="0"/>
          </a:p>
        </p:txBody>
      </p:sp>
      <p:sp>
        <p:nvSpPr>
          <p:cNvPr id="3" name="内容占位符 2"/>
          <p:cNvSpPr>
            <a:spLocks noGrp="1"/>
          </p:cNvSpPr>
          <p:nvPr>
            <p:ph idx="1"/>
          </p:nvPr>
        </p:nvSpPr>
        <p:spPr>
          <a:xfrm>
            <a:off x="899592" y="1196752"/>
            <a:ext cx="7727950" cy="4721696"/>
          </a:xfrm>
        </p:spPr>
        <p:txBody>
          <a:bodyPr/>
          <a:lstStyle/>
          <a:p>
            <a:r>
              <a:rPr lang="zh-CN" altLang="en-US" dirty="0">
                <a:solidFill>
                  <a:srgbClr val="FF0000"/>
                </a:solidFill>
                <a:ea typeface="宋体" charset="0"/>
              </a:rPr>
              <a:t>传递消息方式</a:t>
            </a:r>
            <a:endParaRPr lang="en-US" altLang="zh-CN" dirty="0">
              <a:solidFill>
                <a:srgbClr val="FF0000"/>
              </a:solidFill>
              <a:ea typeface="宋体" charset="0"/>
            </a:endParaRPr>
          </a:p>
          <a:p>
            <a:r>
              <a:rPr lang="en-US" altLang="zh-CN" sz="2400" dirty="0">
                <a:ea typeface="宋体" charset="0"/>
              </a:rPr>
              <a:t>JMS</a:t>
            </a:r>
            <a:r>
              <a:rPr lang="zh-CN" altLang="zh-CN" sz="2400" dirty="0">
                <a:ea typeface="宋体" charset="0"/>
              </a:rPr>
              <a:t>现在有两种传递消息的方式</a:t>
            </a:r>
            <a:r>
              <a:rPr lang="en-US" altLang="zh-CN" sz="2400" dirty="0">
                <a:ea typeface="宋体" charset="0"/>
              </a:rPr>
              <a:t>.</a:t>
            </a:r>
            <a:endParaRPr lang="zh-CN" altLang="en-US" sz="2400" dirty="0">
              <a:ea typeface="宋体" charset="0"/>
            </a:endParaRPr>
          </a:p>
          <a:p>
            <a:pPr lvl="1"/>
            <a:r>
              <a:rPr lang="zh-CN" altLang="zh-CN" sz="2000" dirty="0">
                <a:ea typeface="宋体" charset="0"/>
              </a:rPr>
              <a:t>标记为</a:t>
            </a:r>
            <a:r>
              <a:rPr lang="en-US" altLang="zh-CN" sz="2000" dirty="0">
                <a:ea typeface="宋体" charset="0"/>
              </a:rPr>
              <a:t>NON_PERSISTENT</a:t>
            </a:r>
            <a:r>
              <a:rPr lang="zh-CN" altLang="zh-CN" sz="2000" dirty="0">
                <a:ea typeface="宋体" charset="0"/>
              </a:rPr>
              <a:t>的消息最多投递一次</a:t>
            </a:r>
            <a:endParaRPr lang="zh-CN" altLang="en-US" sz="2000" dirty="0">
              <a:ea typeface="宋体" charset="0"/>
            </a:endParaRPr>
          </a:p>
          <a:p>
            <a:pPr lvl="1"/>
            <a:r>
              <a:rPr lang="zh-CN" altLang="zh-CN" sz="2000" dirty="0">
                <a:ea typeface="宋体" charset="0"/>
              </a:rPr>
              <a:t>标记为</a:t>
            </a:r>
            <a:r>
              <a:rPr lang="en-US" altLang="zh-CN" sz="2000" dirty="0">
                <a:ea typeface="宋体" charset="0"/>
              </a:rPr>
              <a:t>PERSISTENT</a:t>
            </a:r>
            <a:r>
              <a:rPr lang="zh-CN" altLang="zh-CN" sz="2000" dirty="0">
                <a:ea typeface="宋体" charset="0"/>
              </a:rPr>
              <a:t>的消息将使用暂存后再转送的机理投递</a:t>
            </a:r>
            <a:endParaRPr lang="zh-CN" altLang="en-US" sz="2000" dirty="0">
              <a:ea typeface="宋体" charset="0"/>
            </a:endParaRPr>
          </a:p>
          <a:p>
            <a:r>
              <a:rPr lang="zh-CN" altLang="zh-CN" sz="2400" dirty="0">
                <a:ea typeface="宋体" charset="0"/>
              </a:rPr>
              <a:t>如果一个</a:t>
            </a:r>
            <a:r>
              <a:rPr lang="en-US" altLang="zh-CN" sz="2400" dirty="0">
                <a:ea typeface="宋体" charset="0"/>
              </a:rPr>
              <a:t>JMS</a:t>
            </a:r>
            <a:r>
              <a:rPr lang="zh-CN" altLang="zh-CN" sz="2400" dirty="0">
                <a:ea typeface="宋体" charset="0"/>
              </a:rPr>
              <a:t>服务离线，那么持久性消息不会丢失但是得等到这个服务恢复联机时才会被传递。 </a:t>
            </a:r>
            <a:endParaRPr lang="zh-CN" altLang="en-US" sz="2400" dirty="0">
              <a:ea typeface="宋体" charset="0"/>
            </a:endParaRPr>
          </a:p>
          <a:p>
            <a:r>
              <a:rPr lang="en-US" altLang="zh-CN" sz="2400" dirty="0">
                <a:ea typeface="宋体" charset="0"/>
              </a:rPr>
              <a:t>JMS</a:t>
            </a:r>
            <a:r>
              <a:rPr lang="zh-CN" altLang="zh-CN" sz="2400" dirty="0">
                <a:ea typeface="宋体" charset="0"/>
              </a:rPr>
              <a:t>定义了从</a:t>
            </a:r>
            <a:r>
              <a:rPr lang="en-US" altLang="zh-CN" sz="2400" dirty="0">
                <a:ea typeface="宋体" charset="0"/>
              </a:rPr>
              <a:t>0</a:t>
            </a:r>
            <a:r>
              <a:rPr lang="zh-CN" altLang="zh-CN" sz="2400" dirty="0">
                <a:ea typeface="宋体" charset="0"/>
              </a:rPr>
              <a:t>到</a:t>
            </a:r>
            <a:r>
              <a:rPr lang="en-US" altLang="zh-CN" sz="2400" dirty="0">
                <a:ea typeface="宋体" charset="0"/>
              </a:rPr>
              <a:t>9</a:t>
            </a:r>
            <a:r>
              <a:rPr lang="zh-CN" altLang="zh-CN" sz="2400" dirty="0">
                <a:ea typeface="宋体" charset="0"/>
              </a:rPr>
              <a:t>的</a:t>
            </a:r>
            <a:r>
              <a:rPr lang="zh-CN" altLang="zh-CN" sz="2400" dirty="0">
                <a:solidFill>
                  <a:srgbClr val="FF0000"/>
                </a:solidFill>
                <a:ea typeface="宋体" charset="0"/>
              </a:rPr>
              <a:t>优先级路线级别</a:t>
            </a:r>
            <a:r>
              <a:rPr lang="zh-CN" altLang="zh-CN" sz="2400" dirty="0">
                <a:ea typeface="宋体" charset="0"/>
              </a:rPr>
              <a:t>，</a:t>
            </a:r>
            <a:r>
              <a:rPr lang="en-US" altLang="zh-CN" sz="2400" dirty="0">
                <a:ea typeface="宋体" charset="0"/>
              </a:rPr>
              <a:t>0</a:t>
            </a:r>
            <a:r>
              <a:rPr lang="zh-CN" altLang="zh-CN" sz="2400" dirty="0">
                <a:ea typeface="宋体" charset="0"/>
              </a:rPr>
              <a:t>是最低的优先级而</a:t>
            </a:r>
            <a:r>
              <a:rPr lang="en-US" altLang="zh-CN" sz="2400" dirty="0">
                <a:ea typeface="宋体" charset="0"/>
              </a:rPr>
              <a:t>9</a:t>
            </a:r>
            <a:r>
              <a:rPr lang="zh-CN" altLang="zh-CN" sz="2400" dirty="0">
                <a:ea typeface="宋体" charset="0"/>
              </a:rPr>
              <a:t>则是最高的。</a:t>
            </a:r>
            <a:endParaRPr lang="en-US" altLang="zh-CN" sz="2400" dirty="0">
              <a:ea typeface="宋体" charset="0"/>
            </a:endParaRPr>
          </a:p>
          <a:p>
            <a:r>
              <a:rPr lang="zh-CN" altLang="en-US" sz="2400" dirty="0">
                <a:ea typeface="宋体" charset="0"/>
              </a:rPr>
              <a:t>更特殊的是</a:t>
            </a:r>
            <a:r>
              <a:rPr lang="en-US" altLang="zh-CN" sz="2400" dirty="0">
                <a:ea typeface="宋体" charset="0"/>
              </a:rPr>
              <a:t>0</a:t>
            </a:r>
            <a:r>
              <a:rPr lang="zh-CN" altLang="en-US" sz="2400" dirty="0">
                <a:ea typeface="宋体" charset="0"/>
              </a:rPr>
              <a:t>到</a:t>
            </a:r>
            <a:r>
              <a:rPr lang="en-US" altLang="zh-CN" sz="2400" dirty="0">
                <a:ea typeface="宋体" charset="0"/>
              </a:rPr>
              <a:t>4</a:t>
            </a:r>
            <a:r>
              <a:rPr lang="zh-CN" altLang="en-US" sz="2400" dirty="0">
                <a:ea typeface="宋体" charset="0"/>
              </a:rPr>
              <a:t>是正常优先级的变化幅度，而</a:t>
            </a:r>
            <a:r>
              <a:rPr lang="en-US" altLang="zh-CN" sz="2400" dirty="0">
                <a:ea typeface="宋体" charset="0"/>
              </a:rPr>
              <a:t>5</a:t>
            </a:r>
            <a:r>
              <a:rPr lang="zh-CN" altLang="en-US" sz="2400" dirty="0">
                <a:ea typeface="宋体" charset="0"/>
              </a:rPr>
              <a:t>到</a:t>
            </a:r>
            <a:r>
              <a:rPr lang="en-US" altLang="zh-CN" sz="2400" dirty="0">
                <a:ea typeface="宋体" charset="0"/>
              </a:rPr>
              <a:t>9</a:t>
            </a:r>
            <a:r>
              <a:rPr lang="zh-CN" altLang="en-US" sz="2400" dirty="0">
                <a:ea typeface="宋体" charset="0"/>
              </a:rPr>
              <a:t>是加快的优先级的变化幅度。</a:t>
            </a: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41</a:t>
            </a:fld>
            <a:endParaRPr lang="en-GB"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架构</a:t>
            </a:r>
            <a:endParaRPr kumimoji="1" lang="zh-CN" altLang="en-US" dirty="0"/>
          </a:p>
        </p:txBody>
      </p:sp>
      <p:sp>
        <p:nvSpPr>
          <p:cNvPr id="3" name="内容占位符 2"/>
          <p:cNvSpPr>
            <a:spLocks noGrp="1"/>
          </p:cNvSpPr>
          <p:nvPr>
            <p:ph idx="1"/>
          </p:nvPr>
        </p:nvSpPr>
        <p:spPr>
          <a:xfrm>
            <a:off x="899592" y="1196752"/>
            <a:ext cx="7727950" cy="4721696"/>
          </a:xfrm>
        </p:spPr>
        <p:txBody>
          <a:bodyPr/>
          <a:lstStyle/>
          <a:p>
            <a:r>
              <a:rPr lang="zh-CN" altLang="en-US">
                <a:solidFill>
                  <a:srgbClr val="FF0000"/>
                </a:solidFill>
                <a:ea typeface="宋体" charset="0"/>
              </a:rPr>
              <a:t>例子</a:t>
            </a:r>
            <a:endParaRPr lang="en-US" altLang="zh-CN">
              <a:solidFill>
                <a:srgbClr val="FF0000"/>
              </a:solidFill>
              <a:ea typeface="宋体" charset="0"/>
            </a:endParaRPr>
          </a:p>
          <a:p>
            <a:r>
              <a:rPr lang="en-US" altLang="zh-CN" sz="2400">
                <a:ea typeface="宋体" charset="0"/>
              </a:rPr>
              <a:t>topicPublisher.publish(message, DeliveryMode.PERSISTENT, 8, 10000);</a:t>
            </a:r>
            <a:r>
              <a:rPr lang="zh-CN" altLang="en-US" sz="2400">
                <a:ea typeface="宋体" charset="0"/>
              </a:rPr>
              <a:t>或</a:t>
            </a:r>
            <a:r>
              <a:rPr lang="en-US" altLang="zh-CN" sz="2400">
                <a:ea typeface="宋体" charset="0"/>
              </a:rPr>
              <a:t>queueSender.send(message,DeliveryMode.PERSISTENT, 8, 10000);</a:t>
            </a:r>
            <a:r>
              <a:rPr lang="zh-CN" altLang="en-US" sz="2400">
                <a:ea typeface="宋体" charset="0"/>
              </a:rPr>
              <a:t>这个代码片断，有两种消息模型。</a:t>
            </a:r>
            <a:endParaRPr lang="en-US" altLang="zh-CN" sz="2400">
              <a:ea typeface="宋体" charset="0"/>
            </a:endParaRPr>
          </a:p>
          <a:p>
            <a:r>
              <a:rPr lang="zh-CN" altLang="en-US" sz="2400">
                <a:ea typeface="宋体" charset="0"/>
              </a:rPr>
              <a:t>映射递送方式是持久的，优先级为加快型，生存周期是</a:t>
            </a:r>
            <a:r>
              <a:rPr lang="en-US" altLang="zh-CN" sz="2400">
                <a:ea typeface="宋体" charset="0"/>
              </a:rPr>
              <a:t>10000 </a:t>
            </a:r>
            <a:r>
              <a:rPr lang="zh-CN" altLang="en-US" sz="2400">
                <a:ea typeface="宋体" charset="0"/>
              </a:rPr>
              <a:t>（以毫秒度量）。</a:t>
            </a:r>
            <a:endParaRPr lang="en-US" altLang="zh-CN" sz="2400">
              <a:ea typeface="宋体" charset="0"/>
            </a:endParaRPr>
          </a:p>
          <a:p>
            <a:r>
              <a:rPr lang="zh-CN" altLang="en-US" sz="2400">
                <a:ea typeface="宋体" charset="0"/>
              </a:rPr>
              <a:t>如果生存周期设置为零，则消息将永远不会过期。当消息需要时间限制，超过限制将使其无效时，设置生存周期是有用的。</a:t>
            </a:r>
            <a:endParaRPr lang="zh-CN" altLang="en-US" sz="24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42</a:t>
            </a:fld>
            <a:endParaRPr lang="en-GB" altLang="zh-CN"/>
          </a:p>
        </p:txBody>
      </p:sp>
    </p:spTree>
    <p:extLst>
      <p:ext uri="{BB962C8B-B14F-4D97-AF65-F5344CB8AC3E}">
        <p14:creationId xmlns:p14="http://schemas.microsoft.com/office/powerpoint/2010/main" val="2361773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43</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a:lnSpc>
                <a:spcPct val="150000"/>
              </a:lnSpc>
              <a:spcAft>
                <a:spcPts val="600"/>
              </a:spcAft>
              <a:defRPr/>
            </a:pPr>
            <a:r>
              <a:rPr lang="en-US" altLang="zh-CN" sz="2400" b="1" dirty="0">
                <a:solidFill>
                  <a:srgbClr val="FF0000"/>
                </a:solidFill>
                <a:ea typeface="宋体" charset="0"/>
              </a:rPr>
              <a:t>JAVA</a:t>
            </a:r>
            <a:r>
              <a:rPr lang="zh-CN" altLang="en-US" sz="2400" b="1" dirty="0">
                <a:solidFill>
                  <a:srgbClr val="FF0000"/>
                </a:solidFill>
                <a:ea typeface="宋体" charset="0"/>
              </a:rPr>
              <a:t>消息中间件</a:t>
            </a:r>
            <a:r>
              <a:rPr lang="en-US" altLang="zh-CN" sz="2400" b="1" dirty="0">
                <a:solidFill>
                  <a:srgbClr val="FF0000"/>
                </a:solidFill>
                <a:ea typeface="宋体" charset="0"/>
              </a:rPr>
              <a:t>JMS</a:t>
            </a:r>
          </a:p>
          <a:p>
            <a:pPr lvl="1">
              <a:lnSpc>
                <a:spcPct val="150000"/>
              </a:lnSpc>
              <a:spcAft>
                <a:spcPts val="600"/>
              </a:spcAft>
              <a:defRPr/>
            </a:pPr>
            <a:r>
              <a:rPr lang="en-US" altLang="zh-CN" sz="2000" b="1" dirty="0">
                <a:ea typeface="宋体" charset="0"/>
              </a:rPr>
              <a:t>JMS</a:t>
            </a:r>
            <a:r>
              <a:rPr lang="zh-CN" altLang="en-US" sz="2000" b="1" dirty="0">
                <a:ea typeface="宋体" charset="0"/>
              </a:rPr>
              <a:t>简介</a:t>
            </a:r>
            <a:endParaRPr lang="en-US" altLang="zh-CN" sz="2000" b="1" dirty="0">
              <a:ea typeface="宋体" charset="0"/>
            </a:endParaRPr>
          </a:p>
          <a:p>
            <a:pPr lvl="1">
              <a:lnSpc>
                <a:spcPct val="150000"/>
              </a:lnSpc>
              <a:spcAft>
                <a:spcPts val="600"/>
              </a:spcAft>
              <a:defRPr/>
            </a:pPr>
            <a:r>
              <a:rPr lang="en-US" altLang="zh-CN" sz="2000" b="1" dirty="0">
                <a:ea typeface="宋体" charset="0"/>
              </a:rPr>
              <a:t>JMS</a:t>
            </a:r>
            <a:r>
              <a:rPr lang="zh-CN" altLang="en-US" sz="2000" b="1" dirty="0">
                <a:ea typeface="宋体" charset="0"/>
              </a:rPr>
              <a:t>架构</a:t>
            </a:r>
            <a:endParaRPr lang="en-US" altLang="zh-CN" sz="2000" b="1" dirty="0">
              <a:ea typeface="宋体" charset="0"/>
            </a:endParaRPr>
          </a:p>
          <a:p>
            <a:pPr lvl="1">
              <a:lnSpc>
                <a:spcPct val="150000"/>
              </a:lnSpc>
              <a:spcAft>
                <a:spcPts val="600"/>
              </a:spcAft>
              <a:defRPr/>
            </a:pPr>
            <a:r>
              <a:rPr lang="en-US" altLang="zh-CN" sz="2000" b="1" dirty="0">
                <a:solidFill>
                  <a:srgbClr val="FF0000"/>
                </a:solidFill>
                <a:ea typeface="宋体" charset="0"/>
              </a:rPr>
              <a:t>JMS</a:t>
            </a:r>
            <a:r>
              <a:rPr lang="zh-CN" altLang="en-US" sz="2000" b="1" dirty="0">
                <a:solidFill>
                  <a:srgbClr val="FF0000"/>
                </a:solidFill>
                <a:ea typeface="宋体" charset="0"/>
              </a:rPr>
              <a:t>编程示例</a:t>
            </a:r>
            <a:endParaRPr lang="en-US" altLang="zh-CN" sz="2000" b="1" dirty="0">
              <a:solidFill>
                <a:srgbClr val="FF0000"/>
              </a:solidFill>
              <a:ea typeface="宋体" charset="0"/>
            </a:endParaRP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1251242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4721696"/>
          </a:xfrm>
        </p:spPr>
        <p:txBody>
          <a:bodyPr/>
          <a:lstStyle/>
          <a:p>
            <a:r>
              <a:rPr lang="zh-CN" altLang="en-US" sz="2400">
                <a:ea typeface="宋体" charset="0"/>
              </a:rPr>
              <a:t>该示例使用</a:t>
            </a:r>
            <a:r>
              <a:rPr lang="en-US" altLang="zh-CN" sz="2400">
                <a:ea typeface="宋体" charset="0"/>
              </a:rPr>
              <a:t>ActiveMQ</a:t>
            </a:r>
            <a:r>
              <a:rPr lang="zh-CN" altLang="en-US" sz="2400">
                <a:ea typeface="宋体" charset="0"/>
              </a:rPr>
              <a:t>来作为消息中间件，</a:t>
            </a:r>
            <a:r>
              <a:rPr lang="en-US" altLang="zh-CN" sz="2400">
                <a:ea typeface="宋体" charset="0"/>
              </a:rPr>
              <a:t>ActiveMQ</a:t>
            </a:r>
            <a:r>
              <a:rPr lang="zh-CN" altLang="en-US" sz="2400">
                <a:ea typeface="宋体" charset="0"/>
              </a:rPr>
              <a:t>基本运行原理如图</a:t>
            </a:r>
            <a:r>
              <a:rPr lang="en-US" altLang="zh-CN" sz="2400">
                <a:ea typeface="宋体" charset="0"/>
              </a:rPr>
              <a:t>6-5</a:t>
            </a:r>
            <a:r>
              <a:rPr lang="zh-CN" altLang="en-US" sz="2400">
                <a:ea typeface="宋体" charset="0"/>
              </a:rPr>
              <a:t>所示</a:t>
            </a: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44</a:t>
            </a:fld>
            <a:endParaRPr lang="en-GB" altLang="zh-CN"/>
          </a:p>
        </p:txBody>
      </p:sp>
      <p:pic>
        <p:nvPicPr>
          <p:cNvPr id="6" name="图片 5">
            <a:extLst>
              <a:ext uri="{FF2B5EF4-FFF2-40B4-BE49-F238E27FC236}">
                <a16:creationId xmlns:a16="http://schemas.microsoft.com/office/drawing/2014/main" id="{646CA9DD-BE63-374C-1E8D-56F82A8FB7C3}"/>
              </a:ext>
            </a:extLst>
          </p:cNvPr>
          <p:cNvPicPr>
            <a:picLocks noChangeAspect="1"/>
          </p:cNvPicPr>
          <p:nvPr/>
        </p:nvPicPr>
        <p:blipFill>
          <a:blip r:embed="rId2"/>
          <a:stretch>
            <a:fillRect/>
          </a:stretch>
        </p:blipFill>
        <p:spPr>
          <a:xfrm>
            <a:off x="859724" y="2132856"/>
            <a:ext cx="7424552" cy="4392488"/>
          </a:xfrm>
          <a:prstGeom prst="rect">
            <a:avLst/>
          </a:prstGeom>
        </p:spPr>
      </p:pic>
    </p:spTree>
    <p:extLst>
      <p:ext uri="{BB962C8B-B14F-4D97-AF65-F5344CB8AC3E}">
        <p14:creationId xmlns:p14="http://schemas.microsoft.com/office/powerpoint/2010/main" val="2863520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4721696"/>
          </a:xfrm>
        </p:spPr>
        <p:txBody>
          <a:bodyPr/>
          <a:lstStyle/>
          <a:p>
            <a:r>
              <a:rPr lang="zh-CN" altLang="en-US">
                <a:solidFill>
                  <a:srgbClr val="FF0000"/>
                </a:solidFill>
                <a:ea typeface="宋体" charset="0"/>
              </a:rPr>
              <a:t>主要代码</a:t>
            </a:r>
            <a:endParaRPr lang="en-US" altLang="zh-CN">
              <a:solidFill>
                <a:srgbClr val="FF0000"/>
              </a:solidFill>
              <a:ea typeface="宋体" charset="0"/>
            </a:endParaRPr>
          </a:p>
          <a:p>
            <a:r>
              <a:rPr lang="zh-CN" altLang="en-US" sz="2400">
                <a:ea typeface="宋体" charset="0"/>
              </a:rPr>
              <a:t>生产者代码</a:t>
            </a:r>
            <a:endParaRPr lang="en-US" altLang="zh-CN" sz="2400">
              <a:ea typeface="宋体" charset="0"/>
            </a:endParaRPr>
          </a:p>
          <a:p>
            <a:pPr marL="0" indent="0">
              <a:buNone/>
            </a:pP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45</a:t>
            </a:fld>
            <a:endParaRPr lang="en-GB" altLang="zh-CN"/>
          </a:p>
        </p:txBody>
      </p:sp>
      <p:pic>
        <p:nvPicPr>
          <p:cNvPr id="7" name="图片 6">
            <a:extLst>
              <a:ext uri="{FF2B5EF4-FFF2-40B4-BE49-F238E27FC236}">
                <a16:creationId xmlns:a16="http://schemas.microsoft.com/office/drawing/2014/main" id="{AA3ED2F5-887F-C06D-3E44-B8C828063FB4}"/>
              </a:ext>
            </a:extLst>
          </p:cNvPr>
          <p:cNvPicPr>
            <a:picLocks noChangeAspect="1"/>
          </p:cNvPicPr>
          <p:nvPr/>
        </p:nvPicPr>
        <p:blipFill>
          <a:blip r:embed="rId2"/>
          <a:stretch>
            <a:fillRect/>
          </a:stretch>
        </p:blipFill>
        <p:spPr>
          <a:xfrm>
            <a:off x="935596" y="2247995"/>
            <a:ext cx="7272808" cy="1895381"/>
          </a:xfrm>
          <a:prstGeom prst="rect">
            <a:avLst/>
          </a:prstGeom>
        </p:spPr>
      </p:pic>
      <p:pic>
        <p:nvPicPr>
          <p:cNvPr id="9" name="图片 8">
            <a:extLst>
              <a:ext uri="{FF2B5EF4-FFF2-40B4-BE49-F238E27FC236}">
                <a16:creationId xmlns:a16="http://schemas.microsoft.com/office/drawing/2014/main" id="{43C5F5F8-0E8F-D14A-71A2-C24944704D51}"/>
              </a:ext>
            </a:extLst>
          </p:cNvPr>
          <p:cNvPicPr>
            <a:picLocks noChangeAspect="1"/>
          </p:cNvPicPr>
          <p:nvPr/>
        </p:nvPicPr>
        <p:blipFill>
          <a:blip r:embed="rId3"/>
          <a:stretch>
            <a:fillRect/>
          </a:stretch>
        </p:blipFill>
        <p:spPr>
          <a:xfrm>
            <a:off x="935596" y="4143376"/>
            <a:ext cx="7272808" cy="2132682"/>
          </a:xfrm>
          <a:prstGeom prst="rect">
            <a:avLst/>
          </a:prstGeom>
        </p:spPr>
      </p:pic>
    </p:spTree>
    <p:extLst>
      <p:ext uri="{BB962C8B-B14F-4D97-AF65-F5344CB8AC3E}">
        <p14:creationId xmlns:p14="http://schemas.microsoft.com/office/powerpoint/2010/main" val="4218295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4721696"/>
          </a:xfrm>
        </p:spPr>
        <p:txBody>
          <a:bodyPr/>
          <a:lstStyle/>
          <a:p>
            <a:r>
              <a:rPr lang="zh-CN" altLang="en-US">
                <a:solidFill>
                  <a:srgbClr val="FF0000"/>
                </a:solidFill>
                <a:ea typeface="宋体" charset="0"/>
              </a:rPr>
              <a:t>主要代码</a:t>
            </a:r>
            <a:endParaRPr lang="en-US" altLang="zh-CN">
              <a:solidFill>
                <a:srgbClr val="FF0000"/>
              </a:solidFill>
              <a:ea typeface="宋体" charset="0"/>
            </a:endParaRPr>
          </a:p>
          <a:p>
            <a:r>
              <a:rPr lang="zh-CN" altLang="en-US" sz="2400">
                <a:ea typeface="宋体" charset="0"/>
              </a:rPr>
              <a:t>消费者代码</a:t>
            </a:r>
            <a:endParaRPr lang="en-US" altLang="zh-CN" sz="2400">
              <a:ea typeface="宋体" charset="0"/>
            </a:endParaRPr>
          </a:p>
          <a:p>
            <a:pPr marL="0" indent="0">
              <a:buNone/>
            </a:pP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46</a:t>
            </a:fld>
            <a:endParaRPr lang="en-GB" altLang="zh-CN"/>
          </a:p>
        </p:txBody>
      </p:sp>
      <p:pic>
        <p:nvPicPr>
          <p:cNvPr id="6" name="图片 5">
            <a:extLst>
              <a:ext uri="{FF2B5EF4-FFF2-40B4-BE49-F238E27FC236}">
                <a16:creationId xmlns:a16="http://schemas.microsoft.com/office/drawing/2014/main" id="{E9C96651-3A07-7BC8-6EDD-990A22FB8B27}"/>
              </a:ext>
            </a:extLst>
          </p:cNvPr>
          <p:cNvPicPr>
            <a:picLocks noChangeAspect="1"/>
          </p:cNvPicPr>
          <p:nvPr/>
        </p:nvPicPr>
        <p:blipFill>
          <a:blip r:embed="rId2"/>
          <a:stretch>
            <a:fillRect/>
          </a:stretch>
        </p:blipFill>
        <p:spPr>
          <a:xfrm>
            <a:off x="1151928" y="2204864"/>
            <a:ext cx="6407479" cy="1441524"/>
          </a:xfrm>
          <a:prstGeom prst="rect">
            <a:avLst/>
          </a:prstGeom>
        </p:spPr>
      </p:pic>
      <p:pic>
        <p:nvPicPr>
          <p:cNvPr id="10" name="图片 9">
            <a:extLst>
              <a:ext uri="{FF2B5EF4-FFF2-40B4-BE49-F238E27FC236}">
                <a16:creationId xmlns:a16="http://schemas.microsoft.com/office/drawing/2014/main" id="{9D8415D3-0D67-0847-F83C-B94939BD5275}"/>
              </a:ext>
            </a:extLst>
          </p:cNvPr>
          <p:cNvPicPr>
            <a:picLocks noChangeAspect="1"/>
          </p:cNvPicPr>
          <p:nvPr/>
        </p:nvPicPr>
        <p:blipFill>
          <a:blip r:embed="rId3"/>
          <a:stretch>
            <a:fillRect/>
          </a:stretch>
        </p:blipFill>
        <p:spPr>
          <a:xfrm>
            <a:off x="1139226" y="3406725"/>
            <a:ext cx="6432881" cy="438173"/>
          </a:xfrm>
          <a:prstGeom prst="rect">
            <a:avLst/>
          </a:prstGeom>
        </p:spPr>
      </p:pic>
      <p:pic>
        <p:nvPicPr>
          <p:cNvPr id="12" name="图片 11">
            <a:extLst>
              <a:ext uri="{FF2B5EF4-FFF2-40B4-BE49-F238E27FC236}">
                <a16:creationId xmlns:a16="http://schemas.microsoft.com/office/drawing/2014/main" id="{91563739-4BE3-5924-16A4-91126C2875C5}"/>
              </a:ext>
            </a:extLst>
          </p:cNvPr>
          <p:cNvPicPr>
            <a:picLocks noChangeAspect="1"/>
          </p:cNvPicPr>
          <p:nvPr/>
        </p:nvPicPr>
        <p:blipFill>
          <a:blip r:embed="rId4"/>
          <a:stretch>
            <a:fillRect/>
          </a:stretch>
        </p:blipFill>
        <p:spPr>
          <a:xfrm>
            <a:off x="1133881" y="3677925"/>
            <a:ext cx="6432881" cy="2851297"/>
          </a:xfrm>
          <a:prstGeom prst="rect">
            <a:avLst/>
          </a:prstGeom>
        </p:spPr>
      </p:pic>
    </p:spTree>
    <p:extLst>
      <p:ext uri="{BB962C8B-B14F-4D97-AF65-F5344CB8AC3E}">
        <p14:creationId xmlns:p14="http://schemas.microsoft.com/office/powerpoint/2010/main" val="923803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4721696"/>
          </a:xfrm>
        </p:spPr>
        <p:txBody>
          <a:bodyPr/>
          <a:lstStyle/>
          <a:p>
            <a:r>
              <a:rPr lang="en-US" altLang="zh-CN" dirty="0">
                <a:solidFill>
                  <a:srgbClr val="FF0000"/>
                </a:solidFill>
                <a:ea typeface="宋体" charset="0"/>
              </a:rPr>
              <a:t>JMS</a:t>
            </a:r>
            <a:r>
              <a:rPr lang="zh-CN" altLang="en-US" dirty="0">
                <a:solidFill>
                  <a:srgbClr val="FF0000"/>
                </a:solidFill>
                <a:ea typeface="宋体" charset="0"/>
              </a:rPr>
              <a:t>接口介绍</a:t>
            </a:r>
            <a:endParaRPr lang="en-US" altLang="zh-CN" dirty="0">
              <a:solidFill>
                <a:srgbClr val="FF0000"/>
              </a:solidFill>
              <a:ea typeface="宋体" charset="0"/>
            </a:endParaRPr>
          </a:p>
          <a:p>
            <a:r>
              <a:rPr lang="en-US" altLang="zh-CN" sz="2400" dirty="0">
                <a:ea typeface="宋体" charset="0"/>
              </a:rPr>
              <a:t>JMS</a:t>
            </a:r>
            <a:r>
              <a:rPr lang="zh-CN" altLang="en-US" sz="2400" dirty="0">
                <a:ea typeface="宋体" charset="0"/>
              </a:rPr>
              <a:t>消息由以下几部分组成：</a:t>
            </a:r>
            <a:r>
              <a:rPr lang="zh-CN" altLang="en-US" sz="2400" dirty="0">
                <a:solidFill>
                  <a:srgbClr val="FF0000"/>
                </a:solidFill>
                <a:ea typeface="宋体" charset="0"/>
              </a:rPr>
              <a:t>消息头</a:t>
            </a:r>
            <a:r>
              <a:rPr lang="zh-CN" altLang="en-US" sz="2400" dirty="0">
                <a:ea typeface="宋体" charset="0"/>
              </a:rPr>
              <a:t>，</a:t>
            </a:r>
            <a:r>
              <a:rPr lang="zh-CN" altLang="en-US" sz="2400" dirty="0">
                <a:solidFill>
                  <a:srgbClr val="FF0000"/>
                </a:solidFill>
                <a:ea typeface="宋体" charset="0"/>
              </a:rPr>
              <a:t>属性</a:t>
            </a:r>
            <a:r>
              <a:rPr lang="zh-CN" altLang="en-US" sz="2400" dirty="0">
                <a:ea typeface="宋体" charset="0"/>
              </a:rPr>
              <a:t>，</a:t>
            </a:r>
            <a:r>
              <a:rPr lang="zh-CN" altLang="en-US" sz="2400" dirty="0">
                <a:solidFill>
                  <a:srgbClr val="FF0000"/>
                </a:solidFill>
                <a:ea typeface="宋体" charset="0"/>
              </a:rPr>
              <a:t>消息体</a:t>
            </a:r>
          </a:p>
          <a:p>
            <a:pPr lvl="1"/>
            <a:r>
              <a:rPr lang="zh-CN" altLang="en-US" sz="2000" dirty="0">
                <a:ea typeface="宋体" charset="0"/>
              </a:rPr>
              <a:t>消息头（</a:t>
            </a:r>
            <a:r>
              <a:rPr lang="en-US" altLang="zh-CN" sz="2000" dirty="0">
                <a:ea typeface="宋体" charset="0"/>
              </a:rPr>
              <a:t>header</a:t>
            </a:r>
            <a:r>
              <a:rPr lang="zh-CN" altLang="en-US" sz="2000" dirty="0">
                <a:ea typeface="宋体" charset="0"/>
              </a:rPr>
              <a:t>）：</a:t>
            </a:r>
            <a:r>
              <a:rPr lang="en-US" altLang="zh-CN" sz="2000" dirty="0">
                <a:ea typeface="宋体" charset="0"/>
              </a:rPr>
              <a:t>JMS</a:t>
            </a:r>
            <a:r>
              <a:rPr lang="zh-CN" altLang="en-US" sz="2000" dirty="0">
                <a:ea typeface="宋体" charset="0"/>
              </a:rPr>
              <a:t>消息头包含了许多字段，它们是消息发送后由</a:t>
            </a:r>
            <a:r>
              <a:rPr lang="en-US" altLang="zh-CN" sz="2000" dirty="0">
                <a:ea typeface="宋体" charset="0"/>
              </a:rPr>
              <a:t>JMS</a:t>
            </a:r>
            <a:r>
              <a:rPr lang="zh-CN" altLang="en-US" sz="2000" dirty="0">
                <a:ea typeface="宋体" charset="0"/>
              </a:rPr>
              <a:t>提供者或消息发送者产生，用来表示消息、设置优先权和失效时间等等，并且为消息确定路由。</a:t>
            </a:r>
          </a:p>
          <a:p>
            <a:pPr lvl="1"/>
            <a:r>
              <a:rPr lang="zh-CN" altLang="en-US" sz="2000" dirty="0">
                <a:ea typeface="宋体" charset="0"/>
              </a:rPr>
              <a:t>属性（</a:t>
            </a:r>
            <a:r>
              <a:rPr lang="en-US" altLang="zh-CN" sz="2000" dirty="0">
                <a:ea typeface="宋体" charset="0"/>
              </a:rPr>
              <a:t>property</a:t>
            </a:r>
            <a:r>
              <a:rPr lang="zh-CN" altLang="en-US" sz="2000" dirty="0">
                <a:ea typeface="宋体" charset="0"/>
              </a:rPr>
              <a:t>）：由消息发送者产生，用来添加删除消息头以外的附加信息。</a:t>
            </a:r>
          </a:p>
          <a:p>
            <a:pPr lvl="1"/>
            <a:r>
              <a:rPr lang="zh-CN" altLang="en-US" sz="2000" dirty="0">
                <a:ea typeface="宋体" charset="0"/>
              </a:rPr>
              <a:t>消息体（</a:t>
            </a:r>
            <a:r>
              <a:rPr lang="en-US" altLang="zh-CN" sz="2000" dirty="0">
                <a:ea typeface="宋体" charset="0"/>
              </a:rPr>
              <a:t>body</a:t>
            </a:r>
            <a:r>
              <a:rPr lang="zh-CN" altLang="en-US" sz="2000" dirty="0">
                <a:ea typeface="宋体" charset="0"/>
              </a:rPr>
              <a:t>）：由消息发送者产生，</a:t>
            </a:r>
            <a:r>
              <a:rPr lang="en-US" altLang="zh-CN" sz="2000" dirty="0">
                <a:ea typeface="宋体" charset="0"/>
              </a:rPr>
              <a:t>JMS</a:t>
            </a:r>
            <a:r>
              <a:rPr lang="zh-CN" altLang="en-US" sz="2000" dirty="0">
                <a:ea typeface="宋体" charset="0"/>
              </a:rPr>
              <a:t>中定义了</a:t>
            </a:r>
            <a:r>
              <a:rPr lang="en-US" altLang="zh-CN" sz="2000" dirty="0">
                <a:ea typeface="宋体" charset="0"/>
              </a:rPr>
              <a:t>5</a:t>
            </a:r>
            <a:r>
              <a:rPr lang="zh-CN" altLang="en-US" sz="2000" dirty="0">
                <a:ea typeface="宋体" charset="0"/>
              </a:rPr>
              <a:t>种消息体：</a:t>
            </a:r>
            <a:r>
              <a:rPr lang="en-US" altLang="zh-CN" sz="2000" dirty="0" err="1">
                <a:ea typeface="宋体" charset="0"/>
              </a:rPr>
              <a:t>ByteMessage</a:t>
            </a:r>
            <a:r>
              <a:rPr lang="zh-CN" altLang="en-US" sz="2000" dirty="0">
                <a:ea typeface="宋体" charset="0"/>
              </a:rPr>
              <a:t>、</a:t>
            </a:r>
            <a:r>
              <a:rPr lang="en-US" altLang="zh-CN" sz="2000" dirty="0" err="1">
                <a:ea typeface="宋体" charset="0"/>
              </a:rPr>
              <a:t>MapMessage</a:t>
            </a:r>
            <a:r>
              <a:rPr lang="zh-CN" altLang="en-US" sz="2000" dirty="0">
                <a:ea typeface="宋体" charset="0"/>
              </a:rPr>
              <a:t>、</a:t>
            </a:r>
            <a:r>
              <a:rPr lang="en-US" altLang="zh-CN" sz="2000" dirty="0" err="1">
                <a:ea typeface="宋体" charset="0"/>
              </a:rPr>
              <a:t>ObjectMessage</a:t>
            </a:r>
            <a:r>
              <a:rPr lang="zh-CN" altLang="en-US" sz="2000" dirty="0">
                <a:ea typeface="宋体" charset="0"/>
              </a:rPr>
              <a:t>、</a:t>
            </a:r>
            <a:r>
              <a:rPr lang="en-US" altLang="zh-CN" sz="2000" dirty="0" err="1">
                <a:ea typeface="宋体" charset="0"/>
              </a:rPr>
              <a:t>StreamMessage</a:t>
            </a:r>
            <a:r>
              <a:rPr lang="zh-CN" altLang="en-US" sz="2000" dirty="0">
                <a:ea typeface="宋体" charset="0"/>
              </a:rPr>
              <a:t>和</a:t>
            </a:r>
            <a:r>
              <a:rPr lang="en-US" altLang="zh-CN" sz="2000" dirty="0" err="1">
                <a:ea typeface="宋体" charset="0"/>
              </a:rPr>
              <a:t>TextMessage</a:t>
            </a:r>
            <a:r>
              <a:rPr lang="zh-CN" altLang="en-US" sz="2000" dirty="0">
                <a:ea typeface="宋体" charset="0"/>
              </a:rPr>
              <a:t>。</a:t>
            </a:r>
          </a:p>
          <a:p>
            <a:endParaRPr lang="zh-CN" altLang="en-US" sz="2000" dirty="0">
              <a:ea typeface="宋体" charset="0"/>
            </a:endParaRPr>
          </a:p>
          <a:p>
            <a:endParaRPr lang="en-US" altLang="zh-CN" sz="24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47</a:t>
            </a:fld>
            <a:endParaRPr lang="en-GB" altLang="zh-CN"/>
          </a:p>
        </p:txBody>
      </p:sp>
    </p:spTree>
    <p:extLst>
      <p:ext uri="{BB962C8B-B14F-4D97-AF65-F5344CB8AC3E}">
        <p14:creationId xmlns:p14="http://schemas.microsoft.com/office/powerpoint/2010/main" val="2261377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en-US" altLang="zh-CN">
                <a:solidFill>
                  <a:srgbClr val="FF0000"/>
                </a:solidFill>
                <a:ea typeface="宋体" charset="0"/>
              </a:rPr>
              <a:t>JMS</a:t>
            </a:r>
            <a:r>
              <a:rPr lang="zh-CN" altLang="en-US">
                <a:solidFill>
                  <a:srgbClr val="FF0000"/>
                </a:solidFill>
                <a:ea typeface="宋体" charset="0"/>
              </a:rPr>
              <a:t>接口介绍</a:t>
            </a:r>
            <a:endParaRPr lang="en-US" altLang="zh-CN">
              <a:solidFill>
                <a:srgbClr val="FF0000"/>
              </a:solidFill>
              <a:ea typeface="宋体" charset="0"/>
            </a:endParaRPr>
          </a:p>
          <a:p>
            <a:r>
              <a:rPr lang="en-US" altLang="zh-CN" sz="2400">
                <a:ea typeface="宋体" charset="0"/>
              </a:rPr>
              <a:t>JMS</a:t>
            </a:r>
            <a:r>
              <a:rPr lang="zh-CN" altLang="en-US" sz="2400">
                <a:ea typeface="宋体" charset="0"/>
              </a:rPr>
              <a:t>接口</a:t>
            </a:r>
            <a:r>
              <a:rPr lang="zh-CN" altLang="en-US" sz="2000">
                <a:ea typeface="宋体" charset="0"/>
              </a:rPr>
              <a:t>：</a:t>
            </a:r>
            <a:endParaRPr lang="en-US" altLang="zh-CN" sz="2000">
              <a:ea typeface="宋体" charset="0"/>
            </a:endParaRPr>
          </a:p>
          <a:p>
            <a:pPr lvl="1"/>
            <a:r>
              <a:rPr lang="en-US" altLang="zh-CN" sz="2000">
                <a:ea typeface="宋体" charset="0"/>
              </a:rPr>
              <a:t>ConnectionFactory</a:t>
            </a:r>
            <a:r>
              <a:rPr lang="zh-CN" altLang="en-US" sz="2000">
                <a:ea typeface="宋体" charset="0"/>
              </a:rPr>
              <a:t>：连接工厂，</a:t>
            </a:r>
            <a:r>
              <a:rPr lang="en-US" altLang="zh-CN" sz="2000">
                <a:ea typeface="宋体" charset="0"/>
              </a:rPr>
              <a:t>JMS</a:t>
            </a:r>
            <a:r>
              <a:rPr lang="zh-CN" altLang="en-US" sz="2000">
                <a:ea typeface="宋体" charset="0"/>
              </a:rPr>
              <a:t>用它创建连接，是创建</a:t>
            </a:r>
            <a:r>
              <a:rPr lang="en-US" altLang="zh-CN" sz="2000">
                <a:ea typeface="宋体" charset="0"/>
              </a:rPr>
              <a:t>Connection</a:t>
            </a:r>
            <a:r>
              <a:rPr lang="zh-CN" altLang="en-US" sz="2000">
                <a:ea typeface="宋体" charset="0"/>
              </a:rPr>
              <a:t>对象的工厂。</a:t>
            </a:r>
          </a:p>
          <a:p>
            <a:pPr lvl="1"/>
            <a:r>
              <a:rPr lang="en-US" altLang="zh-CN" sz="2000">
                <a:ea typeface="宋体" charset="0"/>
              </a:rPr>
              <a:t>Connection</a:t>
            </a:r>
            <a:r>
              <a:rPr lang="zh-CN" altLang="en-US" sz="2000">
                <a:ea typeface="宋体" charset="0"/>
              </a:rPr>
              <a:t>：</a:t>
            </a:r>
            <a:r>
              <a:rPr lang="en-US" altLang="zh-CN" sz="2000">
                <a:ea typeface="宋体" charset="0"/>
              </a:rPr>
              <a:t>JMS</a:t>
            </a:r>
            <a:r>
              <a:rPr lang="zh-CN" altLang="en-US" sz="2000">
                <a:ea typeface="宋体" charset="0"/>
              </a:rPr>
              <a:t>客户端到</a:t>
            </a:r>
            <a:r>
              <a:rPr lang="en-US" altLang="zh-CN" sz="2000">
                <a:ea typeface="宋体" charset="0"/>
              </a:rPr>
              <a:t>JMS Provider</a:t>
            </a:r>
            <a:r>
              <a:rPr lang="zh-CN" altLang="en-US" sz="2000">
                <a:ea typeface="宋体" charset="0"/>
              </a:rPr>
              <a:t>的连接；表示在客户端和</a:t>
            </a:r>
            <a:r>
              <a:rPr lang="en-US" altLang="zh-CN" sz="2000">
                <a:ea typeface="宋体" charset="0"/>
              </a:rPr>
              <a:t>JMS</a:t>
            </a:r>
            <a:r>
              <a:rPr lang="zh-CN" altLang="en-US" sz="2000">
                <a:ea typeface="宋体" charset="0"/>
              </a:rPr>
              <a:t>系统之间建立的连接（对</a:t>
            </a:r>
            <a:r>
              <a:rPr lang="en-US" altLang="zh-CN" sz="2000">
                <a:ea typeface="宋体" charset="0"/>
              </a:rPr>
              <a:t>TCP/IP socket</a:t>
            </a:r>
            <a:r>
              <a:rPr lang="zh-CN" altLang="en-US" sz="2000">
                <a:ea typeface="宋体" charset="0"/>
              </a:rPr>
              <a:t>的包装）。</a:t>
            </a:r>
            <a:endParaRPr lang="en-US" altLang="zh-CN" sz="2000">
              <a:ea typeface="宋体" charset="0"/>
            </a:endParaRPr>
          </a:p>
          <a:p>
            <a:pPr lvl="1"/>
            <a:r>
              <a:rPr lang="en-US" altLang="zh-CN" sz="2000">
                <a:ea typeface="宋体" charset="0"/>
              </a:rPr>
              <a:t>Destination</a:t>
            </a:r>
            <a:r>
              <a:rPr lang="zh-CN" altLang="en-US" sz="2000">
                <a:ea typeface="宋体" charset="0"/>
              </a:rPr>
              <a:t>：消息生产者的消息发送目标或者说消息消费者的消息来源。</a:t>
            </a:r>
            <a:endParaRPr lang="en-US" altLang="zh-CN" sz="2000">
              <a:ea typeface="宋体" charset="0"/>
            </a:endParaRPr>
          </a:p>
          <a:p>
            <a:pPr lvl="1"/>
            <a:r>
              <a:rPr lang="en-US" altLang="zh-CN" sz="2000">
                <a:ea typeface="宋体" charset="0"/>
              </a:rPr>
              <a:t>Session</a:t>
            </a:r>
            <a:r>
              <a:rPr lang="zh-CN" altLang="en-US" sz="2000">
                <a:ea typeface="宋体" charset="0"/>
              </a:rPr>
              <a:t>：操作消息的接口，可以通过</a:t>
            </a:r>
            <a:r>
              <a:rPr lang="en-US" altLang="zh-CN" sz="2000">
                <a:ea typeface="宋体" charset="0"/>
              </a:rPr>
              <a:t>session</a:t>
            </a:r>
            <a:r>
              <a:rPr lang="zh-CN" altLang="en-US" sz="2000">
                <a:ea typeface="宋体" charset="0"/>
              </a:rPr>
              <a:t>创建生产者、消费者、消息。</a:t>
            </a:r>
            <a:endParaRPr lang="en-US" altLang="zh-CN" sz="2000">
              <a:ea typeface="宋体" charset="0"/>
            </a:endParaRPr>
          </a:p>
          <a:p>
            <a:pPr lvl="1"/>
            <a:r>
              <a:rPr lang="en-US" altLang="zh-CN" sz="2000">
                <a:ea typeface="宋体" charset="0"/>
              </a:rPr>
              <a:t>JMSProducer</a:t>
            </a:r>
            <a:r>
              <a:rPr lang="zh-CN" altLang="en-US" sz="2000">
                <a:ea typeface="宋体" charset="0"/>
              </a:rPr>
              <a:t>：用来发送消息的对象</a:t>
            </a:r>
            <a:endParaRPr lang="en-US" altLang="zh-CN" sz="2000">
              <a:ea typeface="宋体" charset="0"/>
            </a:endParaRPr>
          </a:p>
          <a:p>
            <a:pPr lvl="1"/>
            <a:endParaRPr lang="en-US" altLang="zh-CN" sz="20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48</a:t>
            </a:fld>
            <a:endParaRPr lang="en-GB" altLang="zh-CN"/>
          </a:p>
        </p:txBody>
      </p:sp>
    </p:spTree>
    <p:extLst>
      <p:ext uri="{BB962C8B-B14F-4D97-AF65-F5344CB8AC3E}">
        <p14:creationId xmlns:p14="http://schemas.microsoft.com/office/powerpoint/2010/main" val="1338006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en-US" altLang="zh-CN">
                <a:solidFill>
                  <a:srgbClr val="FF0000"/>
                </a:solidFill>
                <a:ea typeface="宋体" charset="0"/>
              </a:rPr>
              <a:t>JMS</a:t>
            </a:r>
            <a:r>
              <a:rPr lang="zh-CN" altLang="en-US">
                <a:solidFill>
                  <a:srgbClr val="FF0000"/>
                </a:solidFill>
                <a:ea typeface="宋体" charset="0"/>
              </a:rPr>
              <a:t>接口介绍</a:t>
            </a:r>
            <a:endParaRPr lang="en-US" altLang="zh-CN">
              <a:solidFill>
                <a:srgbClr val="FF0000"/>
              </a:solidFill>
              <a:ea typeface="宋体" charset="0"/>
            </a:endParaRPr>
          </a:p>
          <a:p>
            <a:r>
              <a:rPr lang="en-US" altLang="zh-CN" sz="2400">
                <a:ea typeface="宋体" charset="0"/>
              </a:rPr>
              <a:t>JMS</a:t>
            </a:r>
            <a:r>
              <a:rPr lang="zh-CN" altLang="en-US" sz="2400">
                <a:ea typeface="宋体" charset="0"/>
              </a:rPr>
              <a:t>接口</a:t>
            </a:r>
            <a:r>
              <a:rPr lang="zh-CN" altLang="en-US" sz="2000">
                <a:ea typeface="宋体" charset="0"/>
              </a:rPr>
              <a:t>：</a:t>
            </a:r>
            <a:endParaRPr lang="en-US" altLang="zh-CN" sz="2000">
              <a:ea typeface="宋体" charset="0"/>
            </a:endParaRPr>
          </a:p>
          <a:p>
            <a:pPr lvl="1"/>
            <a:r>
              <a:rPr lang="en-US" altLang="zh-CN" sz="2000">
                <a:ea typeface="宋体" charset="0"/>
              </a:rPr>
              <a:t>JMSConsumer</a:t>
            </a:r>
            <a:r>
              <a:rPr lang="zh-CN" altLang="en-US" sz="2000">
                <a:ea typeface="宋体" charset="0"/>
              </a:rPr>
              <a:t>：用于接收被发送到</a:t>
            </a:r>
            <a:r>
              <a:rPr lang="en-US" altLang="zh-CN" sz="2000">
                <a:ea typeface="宋体" charset="0"/>
              </a:rPr>
              <a:t>Destination</a:t>
            </a:r>
            <a:r>
              <a:rPr lang="zh-CN" altLang="en-US" sz="2000">
                <a:ea typeface="宋体" charset="0"/>
              </a:rPr>
              <a:t>的消息。</a:t>
            </a:r>
            <a:endParaRPr lang="en-US" altLang="zh-CN" sz="2000">
              <a:ea typeface="宋体" charset="0"/>
            </a:endParaRPr>
          </a:p>
          <a:p>
            <a:pPr lvl="1"/>
            <a:r>
              <a:rPr lang="en-US" altLang="zh-CN" sz="2000">
                <a:ea typeface="宋体" charset="0"/>
              </a:rPr>
              <a:t>MessageListener</a:t>
            </a:r>
            <a:r>
              <a:rPr lang="zh-CN" altLang="en-US" sz="2000">
                <a:ea typeface="宋体" charset="0"/>
              </a:rPr>
              <a:t>：消息监听器。如果注册了消息监听器，一旦消息到达，将自动调用监听器的</a:t>
            </a:r>
            <a:r>
              <a:rPr lang="en-US" altLang="zh-CN" sz="2000">
                <a:ea typeface="宋体" charset="0"/>
              </a:rPr>
              <a:t>onMessage</a:t>
            </a:r>
            <a:r>
              <a:rPr lang="zh-CN" altLang="en-US" sz="2000">
                <a:ea typeface="宋体" charset="0"/>
              </a:rPr>
              <a:t>方法。</a:t>
            </a:r>
            <a:endParaRPr lang="en-US" altLang="zh-CN" sz="20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49</a:t>
            </a:fld>
            <a:endParaRPr lang="en-GB" altLang="zh-CN"/>
          </a:p>
        </p:txBody>
      </p:sp>
    </p:spTree>
    <p:extLst>
      <p:ext uri="{BB962C8B-B14F-4D97-AF65-F5344CB8AC3E}">
        <p14:creationId xmlns:p14="http://schemas.microsoft.com/office/powerpoint/2010/main" val="82353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消息中间件的概念</a:t>
            </a:r>
          </a:p>
        </p:txBody>
      </p:sp>
      <p:sp>
        <p:nvSpPr>
          <p:cNvPr id="3" name="内容占位符 2"/>
          <p:cNvSpPr>
            <a:spLocks noGrp="1"/>
          </p:cNvSpPr>
          <p:nvPr>
            <p:ph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a:t>
            </a:fld>
            <a:endParaRPr lang="en-GB" altLang="zh-CN"/>
          </a:p>
        </p:txBody>
      </p:sp>
      <p:pic>
        <p:nvPicPr>
          <p:cNvPr id="7" name="图片 6">
            <a:extLst>
              <a:ext uri="{FF2B5EF4-FFF2-40B4-BE49-F238E27FC236}">
                <a16:creationId xmlns:a16="http://schemas.microsoft.com/office/drawing/2014/main" id="{47C9FBC1-3941-5FCB-0CD3-10B0589B2978}"/>
              </a:ext>
            </a:extLst>
          </p:cNvPr>
          <p:cNvPicPr>
            <a:picLocks noChangeAspect="1"/>
          </p:cNvPicPr>
          <p:nvPr/>
        </p:nvPicPr>
        <p:blipFill>
          <a:blip r:embed="rId2"/>
          <a:stretch>
            <a:fillRect/>
          </a:stretch>
        </p:blipFill>
        <p:spPr>
          <a:xfrm>
            <a:off x="1403648" y="1426024"/>
            <a:ext cx="6264299" cy="394263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en-US" altLang="zh-CN">
                <a:solidFill>
                  <a:srgbClr val="FF0000"/>
                </a:solidFill>
                <a:ea typeface="宋体" charset="0"/>
              </a:rPr>
              <a:t>JMS</a:t>
            </a:r>
            <a:r>
              <a:rPr lang="zh-CN" altLang="en-US">
                <a:solidFill>
                  <a:srgbClr val="FF0000"/>
                </a:solidFill>
                <a:ea typeface="宋体" charset="0"/>
              </a:rPr>
              <a:t>接口介绍</a:t>
            </a:r>
            <a:endParaRPr lang="en-US" altLang="zh-CN">
              <a:solidFill>
                <a:srgbClr val="FF0000"/>
              </a:solidFill>
              <a:ea typeface="宋体" charset="0"/>
            </a:endParaRPr>
          </a:p>
          <a:p>
            <a:r>
              <a:rPr lang="zh-CN" altLang="en-US" sz="2400">
                <a:ea typeface="宋体" charset="0"/>
              </a:rPr>
              <a:t>一个</a:t>
            </a:r>
            <a:r>
              <a:rPr lang="en-US" altLang="zh-CN" sz="2400">
                <a:ea typeface="宋体" charset="0"/>
              </a:rPr>
              <a:t>JMS</a:t>
            </a:r>
            <a:r>
              <a:rPr lang="zh-CN" altLang="en-US" sz="2400">
                <a:ea typeface="宋体" charset="0"/>
              </a:rPr>
              <a:t>应用是通常是几个</a:t>
            </a:r>
            <a:r>
              <a:rPr lang="en-US" altLang="zh-CN" sz="2400">
                <a:ea typeface="宋体" charset="0"/>
              </a:rPr>
              <a:t>JMS </a:t>
            </a:r>
            <a:r>
              <a:rPr lang="zh-CN" altLang="en-US" sz="2400">
                <a:ea typeface="宋体" charset="0"/>
              </a:rPr>
              <a:t>客户端交换消息，开发</a:t>
            </a:r>
            <a:r>
              <a:rPr lang="en-US" altLang="zh-CN" sz="2400">
                <a:ea typeface="宋体" charset="0"/>
              </a:rPr>
              <a:t>JMS</a:t>
            </a:r>
            <a:r>
              <a:rPr lang="zh-CN" altLang="en-US" sz="2400">
                <a:ea typeface="宋体" charset="0"/>
              </a:rPr>
              <a:t>客户端应用由以下几步构成：</a:t>
            </a:r>
            <a:endParaRPr lang="en-US" altLang="zh-CN" sz="2400">
              <a:ea typeface="宋体" charset="0"/>
            </a:endParaRPr>
          </a:p>
          <a:p>
            <a:pPr lvl="1"/>
            <a:r>
              <a:rPr lang="zh-CN" altLang="en-US" sz="2000">
                <a:ea typeface="宋体" charset="0"/>
              </a:rPr>
              <a:t>用</a:t>
            </a:r>
            <a:r>
              <a:rPr lang="en-US" altLang="zh-CN" sz="2000">
                <a:ea typeface="宋体" charset="0"/>
              </a:rPr>
              <a:t>JNDI</a:t>
            </a:r>
            <a:r>
              <a:rPr lang="zh-CN" altLang="en-US" sz="2000">
                <a:ea typeface="宋体" charset="0"/>
              </a:rPr>
              <a:t>得到</a:t>
            </a:r>
            <a:r>
              <a:rPr lang="en-US" altLang="zh-CN" sz="2000">
                <a:ea typeface="宋体" charset="0"/>
              </a:rPr>
              <a:t>ConnectionFactory</a:t>
            </a:r>
            <a:r>
              <a:rPr lang="zh-CN" altLang="en-US" sz="2000">
                <a:ea typeface="宋体" charset="0"/>
              </a:rPr>
              <a:t>对象；</a:t>
            </a:r>
          </a:p>
          <a:p>
            <a:pPr lvl="1"/>
            <a:r>
              <a:rPr lang="zh-CN" altLang="en-US" sz="2000">
                <a:ea typeface="宋体" charset="0"/>
              </a:rPr>
              <a:t>用</a:t>
            </a:r>
            <a:r>
              <a:rPr lang="en-US" altLang="zh-CN" sz="2000">
                <a:ea typeface="宋体" charset="0"/>
              </a:rPr>
              <a:t>JNDI</a:t>
            </a:r>
            <a:r>
              <a:rPr lang="zh-CN" altLang="en-US" sz="2000">
                <a:ea typeface="宋体" charset="0"/>
              </a:rPr>
              <a:t>得到目标队列或主题对象，即</a:t>
            </a:r>
            <a:r>
              <a:rPr lang="en-US" altLang="zh-CN" sz="2000">
                <a:ea typeface="宋体" charset="0"/>
              </a:rPr>
              <a:t>Destination</a:t>
            </a:r>
            <a:r>
              <a:rPr lang="zh-CN" altLang="en-US" sz="2000">
                <a:ea typeface="宋体" charset="0"/>
              </a:rPr>
              <a:t>对象；</a:t>
            </a:r>
          </a:p>
          <a:p>
            <a:pPr lvl="1"/>
            <a:r>
              <a:rPr lang="zh-CN" altLang="en-US" sz="2000">
                <a:ea typeface="宋体" charset="0"/>
              </a:rPr>
              <a:t>用</a:t>
            </a:r>
            <a:r>
              <a:rPr lang="en-US" altLang="zh-CN" sz="2000">
                <a:ea typeface="宋体" charset="0"/>
              </a:rPr>
              <a:t>ConnectionFactory</a:t>
            </a:r>
            <a:r>
              <a:rPr lang="zh-CN" altLang="en-US" sz="2000">
                <a:ea typeface="宋体" charset="0"/>
              </a:rPr>
              <a:t>创建</a:t>
            </a:r>
            <a:r>
              <a:rPr lang="en-US" altLang="zh-CN" sz="2000">
                <a:ea typeface="宋体" charset="0"/>
              </a:rPr>
              <a:t>Connection </a:t>
            </a:r>
            <a:r>
              <a:rPr lang="zh-CN" altLang="en-US" sz="2000">
                <a:ea typeface="宋体" charset="0"/>
              </a:rPr>
              <a:t>对象；</a:t>
            </a:r>
          </a:p>
          <a:p>
            <a:pPr lvl="1"/>
            <a:r>
              <a:rPr lang="zh-CN" altLang="en-US" sz="2000">
                <a:ea typeface="宋体" charset="0"/>
              </a:rPr>
              <a:t>用</a:t>
            </a:r>
            <a:r>
              <a:rPr lang="en-US" altLang="zh-CN" sz="2000">
                <a:ea typeface="宋体" charset="0"/>
              </a:rPr>
              <a:t>Connection</a:t>
            </a:r>
            <a:r>
              <a:rPr lang="zh-CN" altLang="en-US" sz="2000">
                <a:ea typeface="宋体" charset="0"/>
              </a:rPr>
              <a:t>对象创建一个或多个</a:t>
            </a:r>
            <a:r>
              <a:rPr lang="en-US" altLang="zh-CN" sz="2000">
                <a:ea typeface="宋体" charset="0"/>
              </a:rPr>
              <a:t>JMS Session</a:t>
            </a:r>
            <a:r>
              <a:rPr lang="zh-CN" altLang="en-US" sz="2000">
                <a:ea typeface="宋体" charset="0"/>
              </a:rPr>
              <a:t>；</a:t>
            </a:r>
          </a:p>
          <a:p>
            <a:pPr lvl="1"/>
            <a:r>
              <a:rPr lang="zh-CN" altLang="en-US" sz="2000">
                <a:ea typeface="宋体" charset="0"/>
              </a:rPr>
              <a:t>用</a:t>
            </a:r>
            <a:r>
              <a:rPr lang="en-US" altLang="zh-CN" sz="2000">
                <a:ea typeface="宋体" charset="0"/>
              </a:rPr>
              <a:t>Session</a:t>
            </a:r>
            <a:r>
              <a:rPr lang="zh-CN" altLang="en-US" sz="2000">
                <a:ea typeface="宋体" charset="0"/>
              </a:rPr>
              <a:t>和</a:t>
            </a:r>
            <a:r>
              <a:rPr lang="en-US" altLang="zh-CN" sz="2000">
                <a:ea typeface="宋体" charset="0"/>
              </a:rPr>
              <a:t>Destination</a:t>
            </a:r>
            <a:r>
              <a:rPr lang="zh-CN" altLang="en-US" sz="2000">
                <a:ea typeface="宋体" charset="0"/>
              </a:rPr>
              <a:t>创建</a:t>
            </a:r>
            <a:r>
              <a:rPr lang="en-US" altLang="zh-CN" sz="2000">
                <a:ea typeface="宋体" charset="0"/>
              </a:rPr>
              <a:t>MessageProducer</a:t>
            </a:r>
            <a:r>
              <a:rPr lang="zh-CN" altLang="en-US" sz="2000">
                <a:ea typeface="宋体" charset="0"/>
              </a:rPr>
              <a:t>和</a:t>
            </a:r>
            <a:r>
              <a:rPr lang="en-US" altLang="zh-CN" sz="2000">
                <a:ea typeface="宋体" charset="0"/>
              </a:rPr>
              <a:t>MessageConsumer</a:t>
            </a:r>
            <a:r>
              <a:rPr lang="zh-CN" altLang="en-US" sz="2000">
                <a:ea typeface="宋体" charset="0"/>
              </a:rPr>
              <a:t>；</a:t>
            </a:r>
          </a:p>
          <a:p>
            <a:pPr lvl="1"/>
            <a:r>
              <a:rPr lang="zh-CN" altLang="en-US" sz="2000">
                <a:ea typeface="宋体" charset="0"/>
              </a:rPr>
              <a:t>通知</a:t>
            </a:r>
            <a:r>
              <a:rPr lang="en-US" altLang="zh-CN" sz="2000">
                <a:ea typeface="宋体" charset="0"/>
              </a:rPr>
              <a:t>Connection </a:t>
            </a:r>
            <a:r>
              <a:rPr lang="zh-CN" altLang="en-US" sz="2000">
                <a:ea typeface="宋体" charset="0"/>
              </a:rPr>
              <a:t>开始传递消息。</a:t>
            </a:r>
          </a:p>
          <a:p>
            <a:endParaRPr lang="en-US" altLang="zh-CN" sz="20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50</a:t>
            </a:fld>
            <a:endParaRPr lang="en-GB" altLang="zh-CN"/>
          </a:p>
        </p:txBody>
      </p:sp>
    </p:spTree>
    <p:extLst>
      <p:ext uri="{BB962C8B-B14F-4D97-AF65-F5344CB8AC3E}">
        <p14:creationId xmlns:p14="http://schemas.microsoft.com/office/powerpoint/2010/main" val="2300445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zh-CN" altLang="en-US">
                <a:solidFill>
                  <a:srgbClr val="FF0000"/>
                </a:solidFill>
                <a:ea typeface="宋体" charset="0"/>
              </a:rPr>
              <a:t>消息生产和消费</a:t>
            </a:r>
            <a:endParaRPr lang="en-US" altLang="zh-CN">
              <a:solidFill>
                <a:srgbClr val="FF0000"/>
              </a:solidFill>
              <a:ea typeface="宋体" charset="0"/>
            </a:endParaRPr>
          </a:p>
          <a:p>
            <a:r>
              <a:rPr lang="zh-CN" altLang="en-US" sz="2400">
                <a:ea typeface="宋体" charset="0"/>
              </a:rPr>
              <a:t>消息生产者服务实现的代码</a:t>
            </a:r>
            <a:endParaRPr lang="en-US" altLang="zh-CN" sz="2400">
              <a:ea typeface="宋体" charset="0"/>
            </a:endParaRPr>
          </a:p>
          <a:p>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51</a:t>
            </a:fld>
            <a:endParaRPr lang="en-GB" altLang="zh-CN"/>
          </a:p>
        </p:txBody>
      </p:sp>
      <p:pic>
        <p:nvPicPr>
          <p:cNvPr id="8" name="图片 7">
            <a:extLst>
              <a:ext uri="{FF2B5EF4-FFF2-40B4-BE49-F238E27FC236}">
                <a16:creationId xmlns:a16="http://schemas.microsoft.com/office/drawing/2014/main" id="{6E2B52AD-43E4-B940-9F70-242EE50A61BF}"/>
              </a:ext>
            </a:extLst>
          </p:cNvPr>
          <p:cNvPicPr>
            <a:picLocks noChangeAspect="1"/>
          </p:cNvPicPr>
          <p:nvPr/>
        </p:nvPicPr>
        <p:blipFill>
          <a:blip r:embed="rId2"/>
          <a:stretch>
            <a:fillRect/>
          </a:stretch>
        </p:blipFill>
        <p:spPr>
          <a:xfrm>
            <a:off x="1387311" y="2179716"/>
            <a:ext cx="6369377" cy="4432528"/>
          </a:xfrm>
          <a:prstGeom prst="rect">
            <a:avLst/>
          </a:prstGeom>
        </p:spPr>
      </p:pic>
    </p:spTree>
    <p:extLst>
      <p:ext uri="{BB962C8B-B14F-4D97-AF65-F5344CB8AC3E}">
        <p14:creationId xmlns:p14="http://schemas.microsoft.com/office/powerpoint/2010/main" val="3886817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zh-CN" altLang="en-US">
                <a:solidFill>
                  <a:srgbClr val="FF0000"/>
                </a:solidFill>
                <a:ea typeface="宋体" charset="0"/>
              </a:rPr>
              <a:t>消息生产和消费</a:t>
            </a:r>
            <a:endParaRPr lang="en-US" altLang="zh-CN">
              <a:solidFill>
                <a:srgbClr val="FF0000"/>
              </a:solidFill>
              <a:ea typeface="宋体" charset="0"/>
            </a:endParaRPr>
          </a:p>
          <a:p>
            <a:r>
              <a:rPr lang="zh-CN" altLang="en-US" sz="2400">
                <a:ea typeface="宋体" charset="0"/>
              </a:rPr>
              <a:t>消息消费者的代码</a:t>
            </a: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52</a:t>
            </a:fld>
            <a:endParaRPr lang="en-GB" altLang="zh-CN"/>
          </a:p>
        </p:txBody>
      </p:sp>
      <p:pic>
        <p:nvPicPr>
          <p:cNvPr id="6" name="图片 5">
            <a:extLst>
              <a:ext uri="{FF2B5EF4-FFF2-40B4-BE49-F238E27FC236}">
                <a16:creationId xmlns:a16="http://schemas.microsoft.com/office/drawing/2014/main" id="{DCA4B8DF-292D-0808-C770-8B5C9DB95F9B}"/>
              </a:ext>
            </a:extLst>
          </p:cNvPr>
          <p:cNvPicPr>
            <a:picLocks noChangeAspect="1"/>
          </p:cNvPicPr>
          <p:nvPr/>
        </p:nvPicPr>
        <p:blipFill>
          <a:blip r:embed="rId2"/>
          <a:stretch>
            <a:fillRect/>
          </a:stretch>
        </p:blipFill>
        <p:spPr>
          <a:xfrm>
            <a:off x="1365085" y="2331857"/>
            <a:ext cx="6413830" cy="2705239"/>
          </a:xfrm>
          <a:prstGeom prst="rect">
            <a:avLst/>
          </a:prstGeom>
        </p:spPr>
      </p:pic>
    </p:spTree>
    <p:extLst>
      <p:ext uri="{BB962C8B-B14F-4D97-AF65-F5344CB8AC3E}">
        <p14:creationId xmlns:p14="http://schemas.microsoft.com/office/powerpoint/2010/main" val="4202590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zh-CN" altLang="en-US">
                <a:solidFill>
                  <a:srgbClr val="FF0000"/>
                </a:solidFill>
                <a:ea typeface="宋体" charset="0"/>
              </a:rPr>
              <a:t>消息生产和消费</a:t>
            </a:r>
            <a:endParaRPr lang="en-US" altLang="zh-CN">
              <a:solidFill>
                <a:srgbClr val="FF0000"/>
              </a:solidFill>
              <a:ea typeface="宋体" charset="0"/>
            </a:endParaRPr>
          </a:p>
          <a:p>
            <a:r>
              <a:rPr lang="zh-CN" altLang="en-US" sz="2400">
                <a:ea typeface="宋体" charset="0"/>
              </a:rPr>
              <a:t>启动消息消费者的代码</a:t>
            </a: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53</a:t>
            </a:fld>
            <a:endParaRPr lang="en-GB" altLang="zh-CN"/>
          </a:p>
        </p:txBody>
      </p:sp>
      <p:pic>
        <p:nvPicPr>
          <p:cNvPr id="7" name="图片 6">
            <a:extLst>
              <a:ext uri="{FF2B5EF4-FFF2-40B4-BE49-F238E27FC236}">
                <a16:creationId xmlns:a16="http://schemas.microsoft.com/office/drawing/2014/main" id="{331DF300-95EF-95C6-34D2-224BB7AE0F89}"/>
              </a:ext>
            </a:extLst>
          </p:cNvPr>
          <p:cNvPicPr>
            <a:picLocks noChangeAspect="1"/>
          </p:cNvPicPr>
          <p:nvPr/>
        </p:nvPicPr>
        <p:blipFill>
          <a:blip r:embed="rId2"/>
          <a:stretch>
            <a:fillRect/>
          </a:stretch>
        </p:blipFill>
        <p:spPr>
          <a:xfrm>
            <a:off x="1349209" y="2282766"/>
            <a:ext cx="6445581" cy="2292468"/>
          </a:xfrm>
          <a:prstGeom prst="rect">
            <a:avLst/>
          </a:prstGeom>
        </p:spPr>
      </p:pic>
    </p:spTree>
    <p:extLst>
      <p:ext uri="{BB962C8B-B14F-4D97-AF65-F5344CB8AC3E}">
        <p14:creationId xmlns:p14="http://schemas.microsoft.com/office/powerpoint/2010/main" val="1059307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zh-CN" altLang="en-US">
                <a:solidFill>
                  <a:srgbClr val="FF0000"/>
                </a:solidFill>
                <a:ea typeface="宋体" charset="0"/>
              </a:rPr>
              <a:t>消息生产和消费</a:t>
            </a:r>
            <a:endParaRPr lang="en-US" altLang="zh-CN">
              <a:solidFill>
                <a:srgbClr val="FF0000"/>
              </a:solidFill>
              <a:ea typeface="宋体" charset="0"/>
            </a:endParaRPr>
          </a:p>
          <a:p>
            <a:r>
              <a:rPr lang="zh-CN" altLang="en-US" sz="2400">
                <a:ea typeface="宋体" charset="0"/>
              </a:rPr>
              <a:t>启动消息生产者的代码</a:t>
            </a: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54</a:t>
            </a:fld>
            <a:endParaRPr lang="en-GB" altLang="zh-CN"/>
          </a:p>
        </p:txBody>
      </p:sp>
      <p:pic>
        <p:nvPicPr>
          <p:cNvPr id="6" name="图片 5">
            <a:extLst>
              <a:ext uri="{FF2B5EF4-FFF2-40B4-BE49-F238E27FC236}">
                <a16:creationId xmlns:a16="http://schemas.microsoft.com/office/drawing/2014/main" id="{AA5EAFE8-E72E-D47F-A73D-BD8482ADF383}"/>
              </a:ext>
            </a:extLst>
          </p:cNvPr>
          <p:cNvPicPr>
            <a:picLocks noChangeAspect="1"/>
          </p:cNvPicPr>
          <p:nvPr/>
        </p:nvPicPr>
        <p:blipFill>
          <a:blip r:embed="rId2"/>
          <a:stretch>
            <a:fillRect/>
          </a:stretch>
        </p:blipFill>
        <p:spPr>
          <a:xfrm>
            <a:off x="1331640" y="2437657"/>
            <a:ext cx="6420180" cy="2806844"/>
          </a:xfrm>
          <a:prstGeom prst="rect">
            <a:avLst/>
          </a:prstGeom>
        </p:spPr>
      </p:pic>
    </p:spTree>
    <p:extLst>
      <p:ext uri="{BB962C8B-B14F-4D97-AF65-F5344CB8AC3E}">
        <p14:creationId xmlns:p14="http://schemas.microsoft.com/office/powerpoint/2010/main" val="4001521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zh-CN" altLang="en-US">
                <a:solidFill>
                  <a:srgbClr val="FF0000"/>
                </a:solidFill>
                <a:ea typeface="宋体" charset="0"/>
              </a:rPr>
              <a:t>异步消息监听</a:t>
            </a:r>
            <a:endParaRPr lang="en-US" altLang="zh-CN">
              <a:solidFill>
                <a:srgbClr val="FF0000"/>
              </a:solidFill>
              <a:ea typeface="宋体" charset="0"/>
            </a:endParaRPr>
          </a:p>
          <a:p>
            <a:r>
              <a:rPr lang="zh-CN" altLang="en-US" sz="2400">
                <a:ea typeface="宋体" charset="0"/>
              </a:rPr>
              <a:t>在</a:t>
            </a:r>
            <a:r>
              <a:rPr lang="en-US" altLang="zh-CN" sz="2400">
                <a:ea typeface="宋体" charset="0"/>
              </a:rPr>
              <a:t>JMS</a:t>
            </a:r>
            <a:r>
              <a:rPr lang="zh-CN" altLang="en-US" sz="2400">
                <a:ea typeface="宋体" charset="0"/>
              </a:rPr>
              <a:t>中，消息的产生和消费是异步的。对于消费来说，</a:t>
            </a:r>
            <a:r>
              <a:rPr lang="en-US" altLang="zh-CN" sz="2400">
                <a:ea typeface="宋体" charset="0"/>
              </a:rPr>
              <a:t>JMS</a:t>
            </a:r>
            <a:r>
              <a:rPr lang="zh-CN" altLang="en-US" sz="2400">
                <a:ea typeface="宋体" charset="0"/>
              </a:rPr>
              <a:t>的消费者可以通过两种方式来消费消息：</a:t>
            </a:r>
          </a:p>
          <a:p>
            <a:pPr lvl="1"/>
            <a:r>
              <a:rPr lang="zh-CN" altLang="en-US" sz="2000">
                <a:ea typeface="宋体" charset="0"/>
              </a:rPr>
              <a:t>同步：订阅者或接收者调用</a:t>
            </a:r>
            <a:r>
              <a:rPr lang="en-US" altLang="zh-CN" sz="2000">
                <a:ea typeface="宋体" charset="0"/>
              </a:rPr>
              <a:t>receive</a:t>
            </a:r>
            <a:r>
              <a:rPr lang="zh-CN" altLang="en-US" sz="2000">
                <a:ea typeface="宋体" charset="0"/>
              </a:rPr>
              <a:t>方法来接受消息，</a:t>
            </a:r>
            <a:r>
              <a:rPr lang="en-US" altLang="zh-CN" sz="2000">
                <a:ea typeface="宋体" charset="0"/>
              </a:rPr>
              <a:t>receive</a:t>
            </a:r>
            <a:r>
              <a:rPr lang="zh-CN" altLang="en-US" sz="2000">
                <a:ea typeface="宋体" charset="0"/>
              </a:rPr>
              <a:t>方法在能够接收到消息之前（或超时之前）将一直阻塞。</a:t>
            </a:r>
          </a:p>
          <a:p>
            <a:pPr lvl="1"/>
            <a:r>
              <a:rPr lang="zh-CN" altLang="en-US" sz="2000">
                <a:ea typeface="宋体" charset="0"/>
              </a:rPr>
              <a:t>异步：订阅者或接收者可以注册为一个消息监听器，当消息到达之后，系统自动调用监听器的</a:t>
            </a:r>
            <a:r>
              <a:rPr lang="en-US" altLang="zh-CN" sz="2000">
                <a:ea typeface="宋体" charset="0"/>
              </a:rPr>
              <a:t>onMessage</a:t>
            </a:r>
            <a:r>
              <a:rPr lang="zh-CN" altLang="en-US" sz="2000">
                <a:ea typeface="宋体" charset="0"/>
              </a:rPr>
              <a:t>方法。</a:t>
            </a:r>
          </a:p>
          <a:p>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55</a:t>
            </a:fld>
            <a:endParaRPr lang="en-GB" altLang="zh-CN"/>
          </a:p>
        </p:txBody>
      </p:sp>
    </p:spTree>
    <p:extLst>
      <p:ext uri="{BB962C8B-B14F-4D97-AF65-F5344CB8AC3E}">
        <p14:creationId xmlns:p14="http://schemas.microsoft.com/office/powerpoint/2010/main" val="3224244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zh-CN" altLang="en-US" dirty="0">
                <a:solidFill>
                  <a:srgbClr val="FF0000"/>
                </a:solidFill>
                <a:ea typeface="宋体" charset="0"/>
              </a:rPr>
              <a:t>异步消息监听</a:t>
            </a:r>
            <a:endParaRPr lang="en-US" altLang="zh-CN" dirty="0">
              <a:solidFill>
                <a:srgbClr val="FF0000"/>
              </a:solidFill>
              <a:ea typeface="宋体" charset="0"/>
            </a:endParaRPr>
          </a:p>
          <a:p>
            <a:r>
              <a:rPr lang="zh-CN" altLang="en-US" sz="2400" dirty="0">
                <a:ea typeface="宋体" charset="0"/>
              </a:rPr>
              <a:t>对客户端来说，消息驱动</a:t>
            </a:r>
            <a:r>
              <a:rPr lang="en-US" altLang="zh-CN" sz="2400" dirty="0">
                <a:ea typeface="宋体" charset="0"/>
              </a:rPr>
              <a:t>Bean</a:t>
            </a:r>
            <a:r>
              <a:rPr lang="zh-CN" altLang="en-US" sz="2400" dirty="0">
                <a:ea typeface="宋体" charset="0"/>
              </a:rPr>
              <a:t>（</a:t>
            </a:r>
            <a:r>
              <a:rPr lang="en-US" altLang="zh-CN" sz="2400" dirty="0">
                <a:ea typeface="宋体" charset="0"/>
              </a:rPr>
              <a:t>MDB</a:t>
            </a:r>
            <a:r>
              <a:rPr lang="zh-CN" altLang="en-US" sz="2400" dirty="0">
                <a:ea typeface="宋体" charset="0"/>
              </a:rPr>
              <a:t>）就是异步消息的消费者。当消息到达之后，由容器负责调用</a:t>
            </a:r>
            <a:r>
              <a:rPr lang="en-US" altLang="zh-CN" sz="2400" dirty="0">
                <a:ea typeface="宋体" charset="0"/>
              </a:rPr>
              <a:t>MDB</a:t>
            </a:r>
            <a:r>
              <a:rPr lang="zh-CN" altLang="en-US" sz="2400" dirty="0">
                <a:ea typeface="宋体" charset="0"/>
              </a:rPr>
              <a:t>，客户端发送消息到</a:t>
            </a:r>
            <a:r>
              <a:rPr lang="en-US" altLang="zh-CN" sz="2400" dirty="0">
                <a:ea typeface="宋体" charset="0"/>
              </a:rPr>
              <a:t>destination</a:t>
            </a:r>
            <a:r>
              <a:rPr lang="zh-CN" altLang="en-US" sz="2400" dirty="0">
                <a:ea typeface="宋体" charset="0"/>
              </a:rPr>
              <a:t>，</a:t>
            </a:r>
            <a:r>
              <a:rPr lang="en-US" altLang="zh-CN" sz="2400" dirty="0">
                <a:ea typeface="宋体" charset="0"/>
              </a:rPr>
              <a:t>MDB</a:t>
            </a:r>
            <a:r>
              <a:rPr lang="zh-CN" altLang="en-US" sz="2400" dirty="0">
                <a:ea typeface="宋体" charset="0"/>
              </a:rPr>
              <a:t>作为一个</a:t>
            </a:r>
            <a:r>
              <a:rPr lang="en-US" altLang="zh-CN" sz="2400" dirty="0" err="1">
                <a:ea typeface="宋体" charset="0"/>
              </a:rPr>
              <a:t>MessageListener</a:t>
            </a:r>
            <a:r>
              <a:rPr lang="zh-CN" altLang="en-US" sz="2400" dirty="0">
                <a:ea typeface="宋体" charset="0"/>
              </a:rPr>
              <a:t>接收消息。</a:t>
            </a:r>
          </a:p>
          <a:p>
            <a:endParaRPr lang="en-US" altLang="zh-CN" sz="24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56</a:t>
            </a:fld>
            <a:endParaRPr lang="en-GB" altLang="zh-CN"/>
          </a:p>
        </p:txBody>
      </p:sp>
      <p:pic>
        <p:nvPicPr>
          <p:cNvPr id="6" name="图片 5">
            <a:extLst>
              <a:ext uri="{FF2B5EF4-FFF2-40B4-BE49-F238E27FC236}">
                <a16:creationId xmlns:a16="http://schemas.microsoft.com/office/drawing/2014/main" id="{F9848A06-F3EB-C1D0-9F25-1FD188DA476D}"/>
              </a:ext>
            </a:extLst>
          </p:cNvPr>
          <p:cNvPicPr>
            <a:picLocks noChangeAspect="1"/>
          </p:cNvPicPr>
          <p:nvPr/>
        </p:nvPicPr>
        <p:blipFill>
          <a:blip r:embed="rId2"/>
          <a:stretch>
            <a:fillRect/>
          </a:stretch>
        </p:blipFill>
        <p:spPr>
          <a:xfrm>
            <a:off x="1331640" y="3429000"/>
            <a:ext cx="6401129" cy="3378374"/>
          </a:xfrm>
          <a:prstGeom prst="rect">
            <a:avLst/>
          </a:prstGeom>
        </p:spPr>
      </p:pic>
    </p:spTree>
    <p:extLst>
      <p:ext uri="{BB962C8B-B14F-4D97-AF65-F5344CB8AC3E}">
        <p14:creationId xmlns:p14="http://schemas.microsoft.com/office/powerpoint/2010/main" val="1553866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JMS</a:t>
            </a:r>
            <a:r>
              <a:rPr kumimoji="1" lang="zh-CN" altLang="en-US"/>
              <a:t>编程示例</a:t>
            </a:r>
          </a:p>
        </p:txBody>
      </p:sp>
      <p:sp>
        <p:nvSpPr>
          <p:cNvPr id="3" name="内容占位符 2"/>
          <p:cNvSpPr>
            <a:spLocks noGrp="1"/>
          </p:cNvSpPr>
          <p:nvPr>
            <p:ph idx="1"/>
          </p:nvPr>
        </p:nvSpPr>
        <p:spPr>
          <a:xfrm>
            <a:off x="899592" y="1196752"/>
            <a:ext cx="7727950" cy="5472608"/>
          </a:xfrm>
        </p:spPr>
        <p:txBody>
          <a:bodyPr/>
          <a:lstStyle/>
          <a:p>
            <a:r>
              <a:rPr lang="zh-CN" altLang="en-US">
                <a:solidFill>
                  <a:srgbClr val="FF0000"/>
                </a:solidFill>
                <a:ea typeface="宋体" charset="0"/>
              </a:rPr>
              <a:t>异步消息监听</a:t>
            </a:r>
            <a:endParaRPr lang="en-US" altLang="zh-CN">
              <a:solidFill>
                <a:srgbClr val="FF0000"/>
              </a:solidFill>
              <a:ea typeface="宋体" charset="0"/>
            </a:endParaRPr>
          </a:p>
          <a:p>
            <a:r>
              <a:rPr lang="zh-CN" altLang="en-US" sz="2400">
                <a:ea typeface="宋体" charset="0"/>
              </a:rPr>
              <a:t>一般而言，异步消息消费者的执行和伸缩性都</a:t>
            </a:r>
            <a:r>
              <a:rPr lang="zh-CN" altLang="en-US" sz="2400">
                <a:solidFill>
                  <a:srgbClr val="FF0000"/>
                </a:solidFill>
                <a:ea typeface="宋体" charset="0"/>
              </a:rPr>
              <a:t>优于</a:t>
            </a:r>
            <a:r>
              <a:rPr lang="zh-CN" altLang="en-US" sz="2400">
                <a:ea typeface="宋体" charset="0"/>
              </a:rPr>
              <a:t>同步消息接收者</a:t>
            </a:r>
            <a:endParaRPr lang="en-US" altLang="zh-CN" sz="2400">
              <a:ea typeface="宋体" charset="0"/>
            </a:endParaRPr>
          </a:p>
          <a:p>
            <a:pPr lvl="1"/>
            <a:r>
              <a:rPr lang="zh-CN" altLang="en-US" sz="2000">
                <a:ea typeface="宋体" charset="0"/>
              </a:rPr>
              <a:t>异步消息接收者创建的网络流量比较小。</a:t>
            </a:r>
            <a:endParaRPr lang="en-US" altLang="zh-CN" sz="2000">
              <a:ea typeface="宋体" charset="0"/>
            </a:endParaRPr>
          </a:p>
          <a:p>
            <a:pPr lvl="1"/>
            <a:r>
              <a:rPr lang="zh-CN" altLang="en-US" sz="2000">
                <a:ea typeface="宋体" charset="0"/>
              </a:rPr>
              <a:t>异步消息接收者使用的线程比较少。</a:t>
            </a:r>
            <a:endParaRPr lang="en-US" altLang="zh-CN" sz="2000">
              <a:ea typeface="宋体" charset="0"/>
            </a:endParaRPr>
          </a:p>
          <a:p>
            <a:pPr lvl="1"/>
            <a:r>
              <a:rPr lang="zh-CN" altLang="en-US" sz="2000">
                <a:ea typeface="宋体" charset="0"/>
              </a:rPr>
              <a:t>对于服务器上运行的应用程序代码，使用异步消息接收者几乎总是最佳选择，尤其是通过消息驱动</a:t>
            </a:r>
            <a:r>
              <a:rPr lang="en-US" altLang="zh-CN" sz="2000">
                <a:ea typeface="宋体" charset="0"/>
              </a:rPr>
              <a:t>Bean</a:t>
            </a:r>
            <a:r>
              <a:rPr lang="zh-CN" altLang="en-US" sz="2000">
                <a:ea typeface="宋体" charset="0"/>
              </a:rPr>
              <a:t>。</a:t>
            </a:r>
            <a:endParaRPr lang="en-US" altLang="zh-CN" sz="20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57</a:t>
            </a:fld>
            <a:endParaRPr lang="en-GB" altLang="zh-CN"/>
          </a:p>
        </p:txBody>
      </p:sp>
    </p:spTree>
    <p:extLst>
      <p:ext uri="{BB962C8B-B14F-4D97-AF65-F5344CB8AC3E}">
        <p14:creationId xmlns:p14="http://schemas.microsoft.com/office/powerpoint/2010/main" val="2942896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58</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a:lnSpc>
                <a:spcPct val="150000"/>
              </a:lnSpc>
              <a:spcAft>
                <a:spcPts val="600"/>
              </a:spcAft>
              <a:defRPr/>
            </a:pPr>
            <a:r>
              <a:rPr lang="en-US" altLang="zh-CN" sz="2400" b="1" dirty="0">
                <a:ea typeface="宋体" charset="0"/>
              </a:rPr>
              <a:t>JAVA</a:t>
            </a:r>
            <a:r>
              <a:rPr lang="zh-CN" altLang="en-US" sz="2400" b="1" dirty="0">
                <a:ea typeface="宋体" charset="0"/>
              </a:rPr>
              <a:t>消息中间件</a:t>
            </a:r>
            <a:r>
              <a:rPr lang="en-US" altLang="zh-CN" sz="2400" b="1" dirty="0">
                <a:ea typeface="宋体" charset="0"/>
              </a:rPr>
              <a:t>JMS</a:t>
            </a:r>
          </a:p>
          <a:p>
            <a:pPr lvl="1">
              <a:lnSpc>
                <a:spcPct val="150000"/>
              </a:lnSpc>
              <a:spcAft>
                <a:spcPts val="600"/>
              </a:spcAft>
              <a:defRPr/>
            </a:pPr>
            <a:r>
              <a:rPr lang="en-US" altLang="zh-CN" sz="2000" b="1" dirty="0">
                <a:ea typeface="宋体" charset="0"/>
              </a:rPr>
              <a:t>JMS</a:t>
            </a:r>
            <a:r>
              <a:rPr lang="zh-CN" altLang="en-US" sz="2000" b="1" dirty="0">
                <a:ea typeface="宋体" charset="0"/>
              </a:rPr>
              <a:t>简介</a:t>
            </a:r>
            <a:endParaRPr lang="en-US" altLang="zh-CN" sz="2000" b="1" dirty="0">
              <a:ea typeface="宋体" charset="0"/>
            </a:endParaRPr>
          </a:p>
          <a:p>
            <a:pPr lvl="1">
              <a:lnSpc>
                <a:spcPct val="150000"/>
              </a:lnSpc>
              <a:spcAft>
                <a:spcPts val="600"/>
              </a:spcAft>
              <a:defRPr/>
            </a:pPr>
            <a:r>
              <a:rPr lang="en-US" altLang="zh-CN" sz="2000" b="1" dirty="0">
                <a:ea typeface="宋体" charset="0"/>
              </a:rPr>
              <a:t>JMS</a:t>
            </a:r>
            <a:r>
              <a:rPr lang="zh-CN" altLang="en-US" sz="2000" b="1" dirty="0">
                <a:ea typeface="宋体" charset="0"/>
              </a:rPr>
              <a:t>架构</a:t>
            </a:r>
            <a:endParaRPr lang="en-US" altLang="zh-CN" sz="2000" b="1" dirty="0">
              <a:ea typeface="宋体" charset="0"/>
            </a:endParaRPr>
          </a:p>
          <a:p>
            <a:pPr lvl="1">
              <a:lnSpc>
                <a:spcPct val="150000"/>
              </a:lnSpc>
              <a:spcAft>
                <a:spcPts val="600"/>
              </a:spcAft>
              <a:defRPr/>
            </a:pPr>
            <a:r>
              <a:rPr lang="en-US" altLang="zh-CN" sz="2000" b="1" dirty="0">
                <a:ea typeface="宋体" charset="0"/>
              </a:rPr>
              <a:t>JMS</a:t>
            </a:r>
            <a:r>
              <a:rPr lang="zh-CN" altLang="en-US" sz="2000" b="1" dirty="0">
                <a:ea typeface="宋体" charset="0"/>
              </a:rPr>
              <a:t>编程示例</a:t>
            </a:r>
            <a:endParaRPr lang="en-US" altLang="zh-CN" sz="2000" b="1" dirty="0">
              <a:ea typeface="宋体" charset="0"/>
            </a:endParaRPr>
          </a:p>
          <a:p>
            <a:pPr>
              <a:lnSpc>
                <a:spcPct val="150000"/>
              </a:lnSpc>
              <a:spcAft>
                <a:spcPts val="600"/>
              </a:spcAft>
              <a:defRPr/>
            </a:pPr>
            <a:r>
              <a:rPr lang="zh-CN" altLang="en-US" sz="2400" b="1" dirty="0">
                <a:solidFill>
                  <a:srgbClr val="FF0000"/>
                </a:solidFill>
                <a:ea typeface="宋体" charset="0"/>
              </a:rPr>
              <a:t>消息驱动的</a:t>
            </a:r>
            <a:r>
              <a:rPr lang="en-US" altLang="zh-CN" sz="2400" b="1" dirty="0">
                <a:solidFill>
                  <a:srgbClr val="FF0000"/>
                </a:solidFill>
                <a:ea typeface="宋体" charset="0"/>
              </a:rPr>
              <a:t>Bean </a:t>
            </a:r>
            <a:endParaRPr lang="zh-CN" altLang="en-US" sz="2400" b="1" dirty="0">
              <a:solidFill>
                <a:srgbClr val="FF0000"/>
              </a:solidFill>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2383129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27584" y="1268760"/>
            <a:ext cx="7727950" cy="4114800"/>
          </a:xfrm>
        </p:spPr>
        <p:txBody>
          <a:bodyPr/>
          <a:lstStyle/>
          <a:p>
            <a:r>
              <a:rPr lang="zh-CN" altLang="en-US" sz="2400" u="sng" dirty="0">
                <a:solidFill>
                  <a:schemeClr val="bg1"/>
                </a:solidFill>
                <a:ea typeface="宋体" charset="0"/>
              </a:rPr>
              <a:t>消息驱动的</a:t>
            </a:r>
            <a:r>
              <a:rPr lang="en-US" altLang="zh-CN" sz="2400" u="sng" dirty="0">
                <a:solidFill>
                  <a:schemeClr val="bg1"/>
                </a:solidFill>
                <a:ea typeface="宋体" charset="0"/>
              </a:rPr>
              <a:t>Bean</a:t>
            </a:r>
            <a:r>
              <a:rPr lang="zh-CN" altLang="en-US" sz="2400" u="sng" dirty="0">
                <a:solidFill>
                  <a:schemeClr val="bg1"/>
                </a:solidFill>
                <a:ea typeface="宋体" charset="0"/>
              </a:rPr>
              <a:t>组件</a:t>
            </a:r>
            <a:r>
              <a:rPr lang="zh-CN" altLang="en-US" sz="2400" dirty="0">
                <a:ea typeface="宋体" charset="0"/>
              </a:rPr>
              <a:t> </a:t>
            </a:r>
            <a:r>
              <a:rPr lang="en-US" altLang="zh-CN" sz="2400" dirty="0">
                <a:ea typeface="宋体" charset="0"/>
              </a:rPr>
              <a:t>(Message</a:t>
            </a:r>
            <a:r>
              <a:rPr lang="zh-CN" altLang="en-US" sz="2400" dirty="0">
                <a:ea typeface="宋体" charset="0"/>
              </a:rPr>
              <a:t> </a:t>
            </a:r>
            <a:r>
              <a:rPr lang="en-US" altLang="zh-CN" sz="2400" dirty="0">
                <a:ea typeface="宋体" charset="0"/>
              </a:rPr>
              <a:t>Driven Bean) </a:t>
            </a:r>
            <a:r>
              <a:rPr lang="zh-CN" altLang="zh-CN" sz="2400" dirty="0">
                <a:ea typeface="宋体" charset="0"/>
              </a:rPr>
              <a:t>是用来转换处理基于消息请求的组件。</a:t>
            </a:r>
            <a:endParaRPr lang="zh-CN" altLang="en-US" sz="2400" dirty="0">
              <a:ea typeface="宋体" charset="0"/>
            </a:endParaRPr>
          </a:p>
          <a:p>
            <a:r>
              <a:rPr lang="en-US" altLang="zh-CN" sz="2400" dirty="0">
                <a:ea typeface="宋体" charset="0"/>
              </a:rPr>
              <a:t>MDB</a:t>
            </a:r>
            <a:r>
              <a:rPr lang="zh-CN" altLang="zh-CN" sz="2400" dirty="0">
                <a:ea typeface="宋体" charset="0"/>
              </a:rPr>
              <a:t>负责处理消息</a:t>
            </a:r>
            <a:r>
              <a:rPr lang="zh-CN" altLang="en-US" sz="2400" dirty="0">
                <a:ea typeface="宋体" charset="0"/>
              </a:rPr>
              <a:t>，</a:t>
            </a:r>
            <a:r>
              <a:rPr lang="zh-CN" altLang="zh-CN" sz="2400" dirty="0">
                <a:ea typeface="宋体" charset="0"/>
              </a:rPr>
              <a:t>而</a:t>
            </a:r>
            <a:r>
              <a:rPr lang="en-US" altLang="zh-CN" sz="2400" dirty="0">
                <a:solidFill>
                  <a:srgbClr val="FF0000"/>
                </a:solidFill>
                <a:ea typeface="宋体" charset="0"/>
              </a:rPr>
              <a:t>EJB</a:t>
            </a:r>
            <a:r>
              <a:rPr lang="zh-CN" altLang="zh-CN" sz="2400" dirty="0">
                <a:solidFill>
                  <a:srgbClr val="FF0000"/>
                </a:solidFill>
                <a:ea typeface="宋体" charset="0"/>
              </a:rPr>
              <a:t>容器</a:t>
            </a:r>
            <a:r>
              <a:rPr lang="zh-CN" altLang="zh-CN" sz="2400" dirty="0">
                <a:ea typeface="宋体" charset="0"/>
              </a:rPr>
              <a:t>则负责处理服务</a:t>
            </a:r>
            <a:r>
              <a:rPr lang="en-US" altLang="zh-CN" sz="2400" dirty="0">
                <a:ea typeface="宋体" charset="0"/>
              </a:rPr>
              <a:t>(</a:t>
            </a:r>
            <a:r>
              <a:rPr lang="zh-CN" altLang="zh-CN" sz="2400" dirty="0">
                <a:ea typeface="宋体" charset="0"/>
              </a:rPr>
              <a:t>事务、安全、资源、并发、消息确认</a:t>
            </a:r>
            <a:r>
              <a:rPr lang="en-US" altLang="zh-CN" sz="2400" dirty="0">
                <a:ea typeface="宋体" charset="0"/>
              </a:rPr>
              <a:t>,</a:t>
            </a:r>
            <a:r>
              <a:rPr lang="zh-CN" altLang="zh-CN" sz="2400" dirty="0">
                <a:ea typeface="宋体" charset="0"/>
              </a:rPr>
              <a:t>等等</a:t>
            </a:r>
            <a:r>
              <a:rPr lang="en-US" altLang="zh-CN" sz="2400" dirty="0">
                <a:ea typeface="宋体" charset="0"/>
              </a:rPr>
              <a:t>),</a:t>
            </a:r>
            <a:r>
              <a:rPr lang="zh-CN" altLang="zh-CN" sz="2400" dirty="0">
                <a:ea typeface="宋体" charset="0"/>
              </a:rPr>
              <a:t>使</a:t>
            </a:r>
            <a:r>
              <a:rPr lang="en-US" altLang="zh-CN" sz="2400" dirty="0">
                <a:ea typeface="宋体" charset="0"/>
              </a:rPr>
              <a:t>bean</a:t>
            </a:r>
            <a:r>
              <a:rPr lang="zh-CN" altLang="zh-CN" sz="2400" dirty="0">
                <a:ea typeface="宋体" charset="0"/>
              </a:rPr>
              <a:t>开发者把精力集中在消息处理的业务逻辑上。</a:t>
            </a:r>
            <a:endParaRPr lang="zh-CN" altLang="en-US" sz="2400" dirty="0">
              <a:ea typeface="宋体" charset="0"/>
            </a:endParaRPr>
          </a:p>
          <a:p>
            <a:r>
              <a:rPr lang="en-US" altLang="zh-CN" sz="2400" dirty="0">
                <a:ea typeface="宋体" charset="0"/>
              </a:rPr>
              <a:t>MDB</a:t>
            </a:r>
            <a:r>
              <a:rPr lang="zh-CN" altLang="zh-CN" sz="2400" dirty="0">
                <a:ea typeface="宋体" charset="0"/>
              </a:rPr>
              <a:t>它和无状态</a:t>
            </a:r>
            <a:r>
              <a:rPr lang="en-US" altLang="zh-CN" sz="2400" dirty="0">
                <a:ea typeface="宋体" charset="0"/>
              </a:rPr>
              <a:t>Session</a:t>
            </a:r>
            <a:r>
              <a:rPr lang="zh-CN" altLang="en-US" sz="2400" dirty="0">
                <a:ea typeface="宋体" charset="0"/>
              </a:rPr>
              <a:t> </a:t>
            </a:r>
            <a:r>
              <a:rPr lang="en-US" altLang="zh-CN" sz="2400" dirty="0">
                <a:ea typeface="宋体" charset="0"/>
              </a:rPr>
              <a:t>Bean</a:t>
            </a:r>
            <a:r>
              <a:rPr lang="zh-CN" altLang="zh-CN" sz="2400" dirty="0">
                <a:ea typeface="宋体" charset="0"/>
              </a:rPr>
              <a:t>一样也使用了</a:t>
            </a:r>
            <a:r>
              <a:rPr lang="zh-CN" altLang="zh-CN" sz="2400" dirty="0">
                <a:solidFill>
                  <a:srgbClr val="FF0000"/>
                </a:solidFill>
                <a:ea typeface="宋体" charset="0"/>
              </a:rPr>
              <a:t>实例池</a:t>
            </a:r>
            <a:r>
              <a:rPr lang="zh-CN" altLang="zh-CN" sz="2400" dirty="0">
                <a:ea typeface="宋体" charset="0"/>
              </a:rPr>
              <a:t>机制</a:t>
            </a:r>
            <a:r>
              <a:rPr lang="en-US" altLang="zh-CN" sz="2400" dirty="0">
                <a:ea typeface="宋体" charset="0"/>
              </a:rPr>
              <a:t>,</a:t>
            </a:r>
            <a:r>
              <a:rPr lang="zh-CN" altLang="zh-CN" sz="2400" dirty="0">
                <a:ea typeface="宋体" charset="0"/>
              </a:rPr>
              <a:t>容器可以为它创建大量的实例</a:t>
            </a:r>
            <a:r>
              <a:rPr lang="en-US" altLang="zh-CN" sz="2400" dirty="0">
                <a:ea typeface="宋体" charset="0"/>
              </a:rPr>
              <a:t>,</a:t>
            </a:r>
            <a:r>
              <a:rPr lang="zh-CN" altLang="zh-CN" sz="2400" dirty="0">
                <a:ea typeface="宋体" charset="0"/>
              </a:rPr>
              <a:t>用来并发处理成百上千个</a:t>
            </a:r>
            <a:r>
              <a:rPr lang="en-US" altLang="zh-CN" sz="2400" dirty="0">
                <a:ea typeface="宋体" charset="0"/>
              </a:rPr>
              <a:t>JMS</a:t>
            </a:r>
            <a:r>
              <a:rPr lang="zh-CN" altLang="zh-CN" sz="2400" dirty="0">
                <a:ea typeface="宋体" charset="0"/>
              </a:rPr>
              <a:t>消息。</a:t>
            </a:r>
            <a:endParaRPr lang="zh-CN" altLang="en-US" sz="24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59</a:t>
            </a:fld>
            <a:endParaRPr lang="en-GB"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6</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lvl="1">
              <a:lnSpc>
                <a:spcPct val="150000"/>
              </a:lnSpc>
              <a:spcAft>
                <a:spcPts val="600"/>
              </a:spcAft>
              <a:defRPr/>
            </a:pPr>
            <a:r>
              <a:rPr lang="zh-CN" altLang="en-US" sz="2000" b="1" dirty="0">
                <a:ea typeface="宋体" charset="0"/>
              </a:rPr>
              <a:t>消息中间件的概念</a:t>
            </a:r>
            <a:endParaRPr lang="en-US" altLang="zh-CN" sz="2000" b="1" dirty="0">
              <a:ea typeface="宋体" charset="0"/>
            </a:endParaRPr>
          </a:p>
          <a:p>
            <a:pPr lvl="1">
              <a:lnSpc>
                <a:spcPct val="150000"/>
              </a:lnSpc>
              <a:spcAft>
                <a:spcPts val="600"/>
              </a:spcAft>
              <a:defRPr/>
            </a:pPr>
            <a:r>
              <a:rPr lang="zh-CN" altLang="en-US" sz="2000" b="1" dirty="0">
                <a:solidFill>
                  <a:srgbClr val="FF0000"/>
                </a:solidFill>
                <a:ea typeface="宋体" charset="0"/>
              </a:rPr>
              <a:t>消息中间件的发展历史</a:t>
            </a:r>
          </a:p>
          <a:p>
            <a:pPr>
              <a:lnSpc>
                <a:spcPct val="150000"/>
              </a:lnSpc>
              <a:spcAft>
                <a:spcPts val="600"/>
              </a:spcAft>
              <a:defRPr/>
            </a:pPr>
            <a:r>
              <a:rPr lang="zh-CN" altLang="en-US" sz="2400" b="1" dirty="0">
                <a:ea typeface="宋体" charset="0"/>
              </a:rPr>
              <a:t>消息中间件产品和使用场景</a:t>
            </a:r>
            <a:endParaRPr lang="en-US" altLang="zh-CN" sz="2400" b="1" dirty="0">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a:lnSpc>
                <a:spcPct val="150000"/>
              </a:lnSpc>
              <a:spcAft>
                <a:spcPts val="600"/>
              </a:spcAft>
              <a:defRPr/>
            </a:pPr>
            <a:r>
              <a:rPr lang="en-US" altLang="zh-CN" sz="2400" b="1" dirty="0">
                <a:ea typeface="宋体" charset="0"/>
              </a:rPr>
              <a:t>JAVA</a:t>
            </a:r>
            <a:r>
              <a:rPr lang="zh-CN" altLang="en-US" sz="2400" b="1" dirty="0">
                <a:ea typeface="宋体" charset="0"/>
              </a:rPr>
              <a:t>消息中间件</a:t>
            </a:r>
            <a:r>
              <a:rPr lang="en-US" altLang="zh-CN" sz="2400" b="1" dirty="0">
                <a:ea typeface="宋体" charset="0"/>
              </a:rPr>
              <a:t>JMS</a:t>
            </a: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23837466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en-US" altLang="zh-CN" sz="2400" dirty="0">
                <a:ea typeface="宋体" charset="0"/>
              </a:rPr>
              <a:t>MDB </a:t>
            </a:r>
            <a:r>
              <a:rPr lang="zh-CN" altLang="zh-CN" sz="2400" dirty="0">
                <a:ea typeface="宋体" charset="0"/>
              </a:rPr>
              <a:t>通常</a:t>
            </a:r>
            <a:r>
              <a:rPr lang="zh-CN" altLang="zh-CN" sz="2400">
                <a:ea typeface="宋体" charset="0"/>
              </a:rPr>
              <a:t>要实现</a:t>
            </a:r>
            <a:r>
              <a:rPr lang="en-US" altLang="zh-CN" sz="2400">
                <a:ea typeface="宋体" charset="0"/>
              </a:rPr>
              <a:t> MessageListener</a:t>
            </a:r>
            <a:r>
              <a:rPr lang="en-US" altLang="zh-CN" sz="2400" dirty="0">
                <a:ea typeface="宋体" charset="0"/>
              </a:rPr>
              <a:t> </a:t>
            </a:r>
            <a:r>
              <a:rPr lang="zh-CN" altLang="zh-CN" sz="2400" dirty="0">
                <a:ea typeface="宋体" charset="0"/>
              </a:rPr>
              <a:t>接口，该接口</a:t>
            </a:r>
            <a:r>
              <a:rPr lang="zh-CN" altLang="zh-CN" sz="2400">
                <a:ea typeface="宋体" charset="0"/>
              </a:rPr>
              <a:t>定义了</a:t>
            </a:r>
            <a:r>
              <a:rPr lang="en-US" altLang="zh-CN" sz="2400">
                <a:ea typeface="宋体" charset="0"/>
              </a:rPr>
              <a:t> onMessage</a:t>
            </a:r>
            <a:r>
              <a:rPr lang="en-US" altLang="zh-CN" sz="2400" dirty="0">
                <a:ea typeface="宋体" charset="0"/>
              </a:rPr>
              <a:t>()</a:t>
            </a:r>
            <a:r>
              <a:rPr lang="zh-CN" altLang="zh-CN" sz="2400" dirty="0">
                <a:ea typeface="宋体" charset="0"/>
              </a:rPr>
              <a:t>方法。</a:t>
            </a:r>
            <a:endParaRPr lang="zh-CN" altLang="en-US" sz="2400" dirty="0">
              <a:ea typeface="宋体" charset="0"/>
            </a:endParaRPr>
          </a:p>
          <a:p>
            <a:r>
              <a:rPr lang="zh-CN" altLang="zh-CN" sz="2400" dirty="0">
                <a:ea typeface="宋体" charset="0"/>
              </a:rPr>
              <a:t>当容器</a:t>
            </a:r>
            <a:r>
              <a:rPr lang="zh-CN" altLang="zh-CN" sz="2400">
                <a:ea typeface="宋体" charset="0"/>
              </a:rPr>
              <a:t>检测到</a:t>
            </a:r>
            <a:r>
              <a:rPr lang="en-US" altLang="zh-CN" sz="2400" dirty="0">
                <a:ea typeface="宋体" charset="0"/>
              </a:rPr>
              <a:t> bean </a:t>
            </a:r>
            <a:r>
              <a:rPr lang="zh-CN" altLang="zh-CN" sz="2400" dirty="0">
                <a:ea typeface="宋体" charset="0"/>
              </a:rPr>
              <a:t>守候的管道有消息到达时，</a:t>
            </a:r>
            <a:r>
              <a:rPr lang="zh-CN" altLang="zh-CN" sz="2400">
                <a:ea typeface="宋体" charset="0"/>
              </a:rPr>
              <a:t>容器调用</a:t>
            </a:r>
            <a:r>
              <a:rPr lang="en-US" altLang="zh-CN" sz="2400">
                <a:ea typeface="宋体" charset="0"/>
              </a:rPr>
              <a:t> onMessage</a:t>
            </a:r>
            <a:r>
              <a:rPr lang="en-US" altLang="zh-CN" sz="2400" dirty="0">
                <a:ea typeface="宋体" charset="0"/>
              </a:rPr>
              <a:t>()</a:t>
            </a:r>
            <a:r>
              <a:rPr lang="zh-CN" altLang="zh-CN" sz="2400" dirty="0">
                <a:ea typeface="宋体" charset="0"/>
              </a:rPr>
              <a:t>方法，将消息作为</a:t>
            </a:r>
            <a:r>
              <a:rPr lang="zh-CN" altLang="zh-CN" sz="2400">
                <a:ea typeface="宋体" charset="0"/>
              </a:rPr>
              <a:t>参数传入</a:t>
            </a:r>
            <a:r>
              <a:rPr lang="en-US" altLang="zh-CN" sz="2400" dirty="0">
                <a:ea typeface="宋体" charset="0"/>
              </a:rPr>
              <a:t> MDB</a:t>
            </a:r>
            <a:r>
              <a:rPr lang="zh-CN" altLang="zh-CN" sz="2400" dirty="0">
                <a:ea typeface="宋体" charset="0"/>
              </a:rPr>
              <a:t>。</a:t>
            </a:r>
            <a:endParaRPr lang="zh-CN" altLang="en-US" sz="2400" dirty="0">
              <a:ea typeface="宋体" charset="0"/>
            </a:endParaRPr>
          </a:p>
          <a:p>
            <a:r>
              <a:rPr lang="en-US" altLang="zh-CN" sz="2400">
                <a:ea typeface="宋体" charset="0"/>
              </a:rPr>
              <a:t>onMessage</a:t>
            </a:r>
            <a:r>
              <a:rPr lang="en-US" altLang="zh-CN" sz="2400" dirty="0">
                <a:ea typeface="宋体" charset="0"/>
              </a:rPr>
              <a:t>()</a:t>
            </a:r>
            <a:r>
              <a:rPr lang="zh-CN" altLang="zh-CN" sz="2400" dirty="0">
                <a:ea typeface="宋体" charset="0"/>
              </a:rPr>
              <a:t>中决定如何处理该消息</a:t>
            </a:r>
            <a:r>
              <a:rPr lang="zh-CN" altLang="en-US" sz="2400" dirty="0">
                <a:ea typeface="宋体" charset="0"/>
              </a:rPr>
              <a:t>：</a:t>
            </a:r>
          </a:p>
          <a:p>
            <a:pPr lvl="1"/>
            <a:r>
              <a:rPr lang="zh-CN" altLang="zh-CN" sz="2000">
                <a:ea typeface="宋体" charset="0"/>
              </a:rPr>
              <a:t>可以</a:t>
            </a:r>
            <a:r>
              <a:rPr lang="zh-CN" altLang="zh-CN" sz="2000" dirty="0">
                <a:ea typeface="宋体" charset="0"/>
              </a:rPr>
              <a:t>使用</a:t>
            </a:r>
            <a:r>
              <a:rPr lang="zh-CN" altLang="en-US" sz="2000">
                <a:ea typeface="宋体" charset="0"/>
              </a:rPr>
              <a:t>注解</a:t>
            </a:r>
            <a:r>
              <a:rPr lang="zh-CN" altLang="zh-CN" sz="2000">
                <a:ea typeface="宋体" charset="0"/>
              </a:rPr>
              <a:t>指定</a:t>
            </a:r>
            <a:r>
              <a:rPr lang="en-US" altLang="zh-CN" sz="2000" dirty="0">
                <a:ea typeface="宋体" charset="0"/>
              </a:rPr>
              <a:t> MDB </a:t>
            </a:r>
            <a:r>
              <a:rPr lang="zh-CN" altLang="zh-CN" sz="2000" dirty="0">
                <a:ea typeface="宋体" charset="0"/>
              </a:rPr>
              <a:t>监听哪一个</a:t>
            </a:r>
            <a:r>
              <a:rPr lang="zh-CN" altLang="zh-CN" sz="2000">
                <a:ea typeface="宋体" charset="0"/>
              </a:rPr>
              <a:t>目标地址</a:t>
            </a:r>
            <a:r>
              <a:rPr lang="en-US" altLang="zh-CN" sz="2000" dirty="0">
                <a:ea typeface="宋体" charset="0"/>
              </a:rPr>
              <a:t>(Destination)</a:t>
            </a:r>
            <a:r>
              <a:rPr lang="zh-CN" altLang="zh-CN" sz="2000">
                <a:ea typeface="宋体" charset="0"/>
              </a:rPr>
              <a:t>。当</a:t>
            </a:r>
            <a:r>
              <a:rPr lang="en-US" altLang="zh-CN" sz="2000" dirty="0">
                <a:ea typeface="宋体" charset="0"/>
              </a:rPr>
              <a:t> MDB </a:t>
            </a:r>
            <a:r>
              <a:rPr lang="zh-CN" altLang="zh-CN" sz="2000" dirty="0">
                <a:ea typeface="宋体" charset="0"/>
              </a:rPr>
              <a:t>部署时，容器将读取其中的配置信息。 </a:t>
            </a:r>
            <a:endParaRPr lang="zh-CN" altLang="en-US" sz="20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60</a:t>
            </a:fld>
            <a:endParaRPr lang="en-GB"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sz="2400">
                <a:ea typeface="宋体" charset="0"/>
              </a:rPr>
              <a:t>通过注解可以描述消息驱动的属性相关信息</a:t>
            </a:r>
            <a:endParaRPr lang="en-US" altLang="zh-CN" sz="2400">
              <a:solidFill>
                <a:srgbClr val="FF0000"/>
              </a:solidFill>
              <a:ea typeface="宋体" charset="0"/>
            </a:endParaRPr>
          </a:p>
          <a:p>
            <a:r>
              <a:rPr lang="en-US" altLang="zh-CN" sz="2400">
                <a:ea typeface="宋体" charset="0"/>
              </a:rPr>
              <a:t>PTP</a:t>
            </a:r>
            <a:r>
              <a:rPr lang="zh-CN" altLang="en-US" sz="2400">
                <a:ea typeface="宋体" charset="0"/>
              </a:rPr>
              <a:t>消息传递模型下的配置</a:t>
            </a:r>
            <a:endParaRPr lang="en-US" altLang="zh-CN" sz="2400">
              <a:ea typeface="宋体" charset="0"/>
            </a:endParaRPr>
          </a:p>
          <a:p>
            <a:endParaRPr lang="en-US" altLang="zh-CN" sz="2400">
              <a:ea typeface="宋体" charset="0"/>
            </a:endParaRPr>
          </a:p>
          <a:p>
            <a:endParaRPr lang="en-US" altLang="zh-CN" sz="2400">
              <a:ea typeface="宋体" charset="0"/>
            </a:endParaRPr>
          </a:p>
          <a:p>
            <a:endParaRPr lang="en-US" altLang="zh-CN" sz="2400">
              <a:ea typeface="宋体" charset="0"/>
            </a:endParaRPr>
          </a:p>
          <a:p>
            <a:endParaRPr lang="en-US" altLang="zh-CN" sz="2400">
              <a:ea typeface="宋体" charset="0"/>
            </a:endParaRPr>
          </a:p>
          <a:p>
            <a:r>
              <a:rPr lang="en-US" altLang="zh-CN" sz="2400">
                <a:ea typeface="宋体" charset="0"/>
              </a:rPr>
              <a:t>Pub/sub</a:t>
            </a:r>
            <a:r>
              <a:rPr lang="zh-CN" altLang="en-US" sz="2400">
                <a:ea typeface="宋体" charset="0"/>
              </a:rPr>
              <a:t>消息传递模型下的配置</a:t>
            </a:r>
            <a:endParaRPr lang="en-US" altLang="zh-CN" sz="2400">
              <a:ea typeface="宋体" charset="0"/>
            </a:endParaRPr>
          </a:p>
          <a:p>
            <a:endParaRPr lang="en-US" altLang="zh-CN" sz="2400">
              <a:solidFill>
                <a:srgbClr val="FF0000"/>
              </a:solidFill>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61</a:t>
            </a:fld>
            <a:endParaRPr lang="en-GB" altLang="zh-CN"/>
          </a:p>
        </p:txBody>
      </p:sp>
      <p:pic>
        <p:nvPicPr>
          <p:cNvPr id="7" name="图片 6">
            <a:extLst>
              <a:ext uri="{FF2B5EF4-FFF2-40B4-BE49-F238E27FC236}">
                <a16:creationId xmlns:a16="http://schemas.microsoft.com/office/drawing/2014/main" id="{E6086209-F374-A757-0A67-CD72FDCBDC3A}"/>
              </a:ext>
            </a:extLst>
          </p:cNvPr>
          <p:cNvPicPr>
            <a:picLocks noChangeAspect="1"/>
          </p:cNvPicPr>
          <p:nvPr/>
        </p:nvPicPr>
        <p:blipFill>
          <a:blip r:embed="rId2"/>
          <a:stretch>
            <a:fillRect/>
          </a:stretch>
        </p:blipFill>
        <p:spPr>
          <a:xfrm>
            <a:off x="1225377" y="2426552"/>
            <a:ext cx="6197919" cy="1365320"/>
          </a:xfrm>
          <a:prstGeom prst="rect">
            <a:avLst/>
          </a:prstGeom>
        </p:spPr>
      </p:pic>
      <p:pic>
        <p:nvPicPr>
          <p:cNvPr id="8" name="图片 7">
            <a:extLst>
              <a:ext uri="{FF2B5EF4-FFF2-40B4-BE49-F238E27FC236}">
                <a16:creationId xmlns:a16="http://schemas.microsoft.com/office/drawing/2014/main" id="{A7E6DED1-3305-3977-A821-E66E53363301}"/>
              </a:ext>
            </a:extLst>
          </p:cNvPr>
          <p:cNvPicPr>
            <a:picLocks noChangeAspect="1"/>
          </p:cNvPicPr>
          <p:nvPr/>
        </p:nvPicPr>
        <p:blipFill>
          <a:blip r:embed="rId3"/>
          <a:stretch>
            <a:fillRect/>
          </a:stretch>
        </p:blipFill>
        <p:spPr>
          <a:xfrm>
            <a:off x="1225377" y="4653272"/>
            <a:ext cx="6693244" cy="1460575"/>
          </a:xfrm>
          <a:prstGeom prst="rect">
            <a:avLst/>
          </a:prstGeom>
        </p:spPr>
      </p:pic>
    </p:spTree>
    <p:extLst>
      <p:ext uri="{BB962C8B-B14F-4D97-AF65-F5344CB8AC3E}">
        <p14:creationId xmlns:p14="http://schemas.microsoft.com/office/powerpoint/2010/main" val="3236650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a:solidFill>
                  <a:srgbClr val="FF0000"/>
                </a:solidFill>
                <a:ea typeface="宋体" charset="0"/>
              </a:rPr>
              <a:t>使用</a:t>
            </a:r>
            <a:r>
              <a:rPr lang="en-US" altLang="zh-CN">
                <a:solidFill>
                  <a:srgbClr val="FF0000"/>
                </a:solidFill>
                <a:ea typeface="宋体" charset="0"/>
              </a:rPr>
              <a:t>MDB</a:t>
            </a:r>
            <a:r>
              <a:rPr lang="zh-CN" altLang="en-US">
                <a:solidFill>
                  <a:srgbClr val="FF0000"/>
                </a:solidFill>
                <a:ea typeface="宋体" charset="0"/>
              </a:rPr>
              <a:t>接收消息</a:t>
            </a:r>
            <a:endParaRPr lang="en-US" altLang="zh-CN">
              <a:solidFill>
                <a:srgbClr val="FF0000"/>
              </a:solidFill>
              <a:ea typeface="宋体" charset="0"/>
            </a:endParaRPr>
          </a:p>
          <a:p>
            <a:r>
              <a:rPr lang="zh-CN" altLang="en-US" sz="2400">
                <a:ea typeface="宋体" charset="0"/>
              </a:rPr>
              <a:t>以下代码为一个完整的</a:t>
            </a:r>
            <a:r>
              <a:rPr lang="en-US" altLang="zh-CN" sz="2400">
                <a:ea typeface="宋体" charset="0"/>
              </a:rPr>
              <a:t>MDB</a:t>
            </a:r>
            <a:r>
              <a:rPr lang="zh-CN" altLang="en-US" sz="2400">
                <a:ea typeface="宋体" charset="0"/>
              </a:rPr>
              <a:t>接收消息的例子，使用了两个</a:t>
            </a:r>
            <a:r>
              <a:rPr lang="en-US" altLang="zh-CN" sz="2400">
                <a:ea typeface="宋体" charset="0"/>
              </a:rPr>
              <a:t>MDB</a:t>
            </a:r>
            <a:r>
              <a:rPr lang="zh-CN" altLang="en-US" sz="2400">
                <a:ea typeface="宋体" charset="0"/>
              </a:rPr>
              <a:t>分别对</a:t>
            </a:r>
            <a:r>
              <a:rPr lang="en-US" altLang="zh-CN" sz="2400">
                <a:ea typeface="宋体" charset="0"/>
              </a:rPr>
              <a:t>Queue</a:t>
            </a:r>
            <a:r>
              <a:rPr lang="zh-CN" altLang="en-US" sz="2400">
                <a:ea typeface="宋体" charset="0"/>
              </a:rPr>
              <a:t>消息和</a:t>
            </a:r>
            <a:r>
              <a:rPr lang="en-US" altLang="zh-CN" sz="2400">
                <a:ea typeface="宋体" charset="0"/>
              </a:rPr>
              <a:t>Topic</a:t>
            </a:r>
            <a:r>
              <a:rPr lang="zh-CN" altLang="en-US" sz="2400">
                <a:ea typeface="宋体" charset="0"/>
              </a:rPr>
              <a:t>消息进行监听。</a:t>
            </a:r>
            <a:endParaRPr lang="zh-CN" altLang="en-US" sz="2400" dirty="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62</a:t>
            </a:fld>
            <a:endParaRPr lang="en-GB" altLang="zh-CN"/>
          </a:p>
        </p:txBody>
      </p:sp>
      <p:pic>
        <p:nvPicPr>
          <p:cNvPr id="7" name="图片 6">
            <a:extLst>
              <a:ext uri="{FF2B5EF4-FFF2-40B4-BE49-F238E27FC236}">
                <a16:creationId xmlns:a16="http://schemas.microsoft.com/office/drawing/2014/main" id="{C6432792-AE78-DAA8-D083-B0CCCBBA3309}"/>
              </a:ext>
            </a:extLst>
          </p:cNvPr>
          <p:cNvPicPr>
            <a:picLocks noChangeAspect="1"/>
          </p:cNvPicPr>
          <p:nvPr/>
        </p:nvPicPr>
        <p:blipFill>
          <a:blip r:embed="rId2"/>
          <a:stretch>
            <a:fillRect/>
          </a:stretch>
        </p:blipFill>
        <p:spPr>
          <a:xfrm>
            <a:off x="1339684" y="2691031"/>
            <a:ext cx="6464632" cy="4026107"/>
          </a:xfrm>
          <a:prstGeom prst="rect">
            <a:avLst/>
          </a:prstGeom>
        </p:spPr>
      </p:pic>
    </p:spTree>
    <p:extLst>
      <p:ext uri="{BB962C8B-B14F-4D97-AF65-F5344CB8AC3E}">
        <p14:creationId xmlns:p14="http://schemas.microsoft.com/office/powerpoint/2010/main" val="2713530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a:solidFill>
                  <a:srgbClr val="FF0000"/>
                </a:solidFill>
                <a:ea typeface="宋体" charset="0"/>
              </a:rPr>
              <a:t>使用</a:t>
            </a:r>
            <a:r>
              <a:rPr lang="en-US" altLang="zh-CN">
                <a:solidFill>
                  <a:srgbClr val="FF0000"/>
                </a:solidFill>
                <a:ea typeface="宋体" charset="0"/>
              </a:rPr>
              <a:t>MDB</a:t>
            </a:r>
            <a:r>
              <a:rPr lang="zh-CN" altLang="en-US">
                <a:solidFill>
                  <a:srgbClr val="FF0000"/>
                </a:solidFill>
                <a:ea typeface="宋体" charset="0"/>
              </a:rPr>
              <a:t>接收消息</a:t>
            </a:r>
            <a:endParaRPr lang="en-US" altLang="zh-CN">
              <a:solidFill>
                <a:srgbClr val="FF0000"/>
              </a:solidFill>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63</a:t>
            </a:fld>
            <a:endParaRPr lang="en-GB" altLang="zh-CN"/>
          </a:p>
        </p:txBody>
      </p:sp>
      <p:pic>
        <p:nvPicPr>
          <p:cNvPr id="6" name="图片 5">
            <a:extLst>
              <a:ext uri="{FF2B5EF4-FFF2-40B4-BE49-F238E27FC236}">
                <a16:creationId xmlns:a16="http://schemas.microsoft.com/office/drawing/2014/main" id="{26DF6B1B-5E00-41F8-9441-E458059042DF}"/>
              </a:ext>
            </a:extLst>
          </p:cNvPr>
          <p:cNvPicPr>
            <a:picLocks noChangeAspect="1"/>
          </p:cNvPicPr>
          <p:nvPr/>
        </p:nvPicPr>
        <p:blipFill>
          <a:blip r:embed="rId2"/>
          <a:stretch>
            <a:fillRect/>
          </a:stretch>
        </p:blipFill>
        <p:spPr>
          <a:xfrm>
            <a:off x="1418042" y="1828689"/>
            <a:ext cx="6307916" cy="5022740"/>
          </a:xfrm>
          <a:prstGeom prst="rect">
            <a:avLst/>
          </a:prstGeom>
        </p:spPr>
      </p:pic>
    </p:spTree>
    <p:extLst>
      <p:ext uri="{BB962C8B-B14F-4D97-AF65-F5344CB8AC3E}">
        <p14:creationId xmlns:p14="http://schemas.microsoft.com/office/powerpoint/2010/main" val="23056186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a:solidFill>
                  <a:srgbClr val="FF0000"/>
                </a:solidFill>
                <a:ea typeface="宋体" charset="0"/>
              </a:rPr>
              <a:t>使用</a:t>
            </a:r>
            <a:r>
              <a:rPr lang="en-US" altLang="zh-CN">
                <a:solidFill>
                  <a:srgbClr val="FF0000"/>
                </a:solidFill>
                <a:ea typeface="宋体" charset="0"/>
              </a:rPr>
              <a:t>MDB</a:t>
            </a:r>
            <a:r>
              <a:rPr lang="zh-CN" altLang="en-US">
                <a:solidFill>
                  <a:srgbClr val="FF0000"/>
                </a:solidFill>
                <a:ea typeface="宋体" charset="0"/>
              </a:rPr>
              <a:t>接收消息</a:t>
            </a:r>
            <a:endParaRPr lang="en-US" altLang="zh-CN">
              <a:solidFill>
                <a:srgbClr val="FF0000"/>
              </a:solidFill>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64</a:t>
            </a:fld>
            <a:endParaRPr lang="en-GB" altLang="zh-CN"/>
          </a:p>
        </p:txBody>
      </p:sp>
      <p:pic>
        <p:nvPicPr>
          <p:cNvPr id="9" name="图片 8">
            <a:extLst>
              <a:ext uri="{FF2B5EF4-FFF2-40B4-BE49-F238E27FC236}">
                <a16:creationId xmlns:a16="http://schemas.microsoft.com/office/drawing/2014/main" id="{AFB07421-0C1D-0398-DE36-1DF45A81304E}"/>
              </a:ext>
            </a:extLst>
          </p:cNvPr>
          <p:cNvPicPr>
            <a:picLocks noChangeAspect="1"/>
          </p:cNvPicPr>
          <p:nvPr/>
        </p:nvPicPr>
        <p:blipFill>
          <a:blip r:embed="rId2"/>
          <a:stretch>
            <a:fillRect/>
          </a:stretch>
        </p:blipFill>
        <p:spPr>
          <a:xfrm>
            <a:off x="1339517" y="1854699"/>
            <a:ext cx="6470983" cy="3822896"/>
          </a:xfrm>
          <a:prstGeom prst="rect">
            <a:avLst/>
          </a:prstGeom>
        </p:spPr>
      </p:pic>
    </p:spTree>
    <p:extLst>
      <p:ext uri="{BB962C8B-B14F-4D97-AF65-F5344CB8AC3E}">
        <p14:creationId xmlns:p14="http://schemas.microsoft.com/office/powerpoint/2010/main" val="14039187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a:solidFill>
                  <a:srgbClr val="FF0000"/>
                </a:solidFill>
                <a:ea typeface="宋体" charset="0"/>
              </a:rPr>
              <a:t>使用</a:t>
            </a:r>
            <a:r>
              <a:rPr lang="en-US" altLang="zh-CN">
                <a:solidFill>
                  <a:srgbClr val="FF0000"/>
                </a:solidFill>
                <a:ea typeface="宋体" charset="0"/>
              </a:rPr>
              <a:t>MDB</a:t>
            </a:r>
            <a:r>
              <a:rPr lang="zh-CN" altLang="en-US">
                <a:solidFill>
                  <a:srgbClr val="FF0000"/>
                </a:solidFill>
                <a:ea typeface="宋体" charset="0"/>
              </a:rPr>
              <a:t>接收消息</a:t>
            </a:r>
            <a:endParaRPr lang="en-US" altLang="zh-CN">
              <a:solidFill>
                <a:srgbClr val="FF0000"/>
              </a:solidFill>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65</a:t>
            </a:fld>
            <a:endParaRPr lang="en-GB" altLang="zh-CN"/>
          </a:p>
        </p:txBody>
      </p:sp>
      <p:pic>
        <p:nvPicPr>
          <p:cNvPr id="6" name="图片 5">
            <a:extLst>
              <a:ext uri="{FF2B5EF4-FFF2-40B4-BE49-F238E27FC236}">
                <a16:creationId xmlns:a16="http://schemas.microsoft.com/office/drawing/2014/main" id="{C2B41B6A-2D7D-84DC-DC12-D36FB027069B}"/>
              </a:ext>
            </a:extLst>
          </p:cNvPr>
          <p:cNvPicPr>
            <a:picLocks noChangeAspect="1"/>
          </p:cNvPicPr>
          <p:nvPr/>
        </p:nvPicPr>
        <p:blipFill>
          <a:blip r:embed="rId2"/>
          <a:stretch>
            <a:fillRect/>
          </a:stretch>
        </p:blipFill>
        <p:spPr>
          <a:xfrm>
            <a:off x="1323064" y="1894323"/>
            <a:ext cx="6464632" cy="4521432"/>
          </a:xfrm>
          <a:prstGeom prst="rect">
            <a:avLst/>
          </a:prstGeom>
        </p:spPr>
      </p:pic>
    </p:spTree>
    <p:extLst>
      <p:ext uri="{BB962C8B-B14F-4D97-AF65-F5344CB8AC3E}">
        <p14:creationId xmlns:p14="http://schemas.microsoft.com/office/powerpoint/2010/main" val="1305407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a:solidFill>
                  <a:srgbClr val="FF0000"/>
                </a:solidFill>
                <a:ea typeface="宋体" charset="0"/>
              </a:rPr>
              <a:t>使用</a:t>
            </a:r>
            <a:r>
              <a:rPr lang="en-US" altLang="zh-CN">
                <a:solidFill>
                  <a:srgbClr val="FF0000"/>
                </a:solidFill>
                <a:ea typeface="宋体" charset="0"/>
              </a:rPr>
              <a:t>MDB</a:t>
            </a:r>
            <a:r>
              <a:rPr lang="zh-CN" altLang="en-US">
                <a:solidFill>
                  <a:srgbClr val="FF0000"/>
                </a:solidFill>
                <a:ea typeface="宋体" charset="0"/>
              </a:rPr>
              <a:t>接收消息</a:t>
            </a:r>
            <a:endParaRPr lang="en-US" altLang="zh-CN">
              <a:solidFill>
                <a:srgbClr val="FF0000"/>
              </a:solidFill>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66</a:t>
            </a:fld>
            <a:endParaRPr lang="en-GB" altLang="zh-CN"/>
          </a:p>
        </p:txBody>
      </p:sp>
      <p:pic>
        <p:nvPicPr>
          <p:cNvPr id="7" name="图片 6">
            <a:extLst>
              <a:ext uri="{FF2B5EF4-FFF2-40B4-BE49-F238E27FC236}">
                <a16:creationId xmlns:a16="http://schemas.microsoft.com/office/drawing/2014/main" id="{C1D4EF1E-9275-8ADC-5FC9-4EE0A4B20002}"/>
              </a:ext>
            </a:extLst>
          </p:cNvPr>
          <p:cNvPicPr>
            <a:picLocks noChangeAspect="1"/>
          </p:cNvPicPr>
          <p:nvPr/>
        </p:nvPicPr>
        <p:blipFill>
          <a:blip r:embed="rId2"/>
          <a:stretch>
            <a:fillRect/>
          </a:stretch>
        </p:blipFill>
        <p:spPr>
          <a:xfrm>
            <a:off x="1333167" y="2000497"/>
            <a:ext cx="6477333" cy="3568883"/>
          </a:xfrm>
          <a:prstGeom prst="rect">
            <a:avLst/>
          </a:prstGeom>
        </p:spPr>
      </p:pic>
    </p:spTree>
    <p:extLst>
      <p:ext uri="{BB962C8B-B14F-4D97-AF65-F5344CB8AC3E}">
        <p14:creationId xmlns:p14="http://schemas.microsoft.com/office/powerpoint/2010/main" val="558481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a:solidFill>
                  <a:srgbClr val="FF0000"/>
                </a:solidFill>
                <a:ea typeface="宋体" charset="0"/>
              </a:rPr>
              <a:t>使用</a:t>
            </a:r>
            <a:r>
              <a:rPr lang="en-US" altLang="zh-CN">
                <a:solidFill>
                  <a:srgbClr val="FF0000"/>
                </a:solidFill>
                <a:ea typeface="宋体" charset="0"/>
              </a:rPr>
              <a:t>MDB</a:t>
            </a:r>
            <a:r>
              <a:rPr lang="zh-CN" altLang="en-US">
                <a:solidFill>
                  <a:srgbClr val="FF0000"/>
                </a:solidFill>
                <a:ea typeface="宋体" charset="0"/>
              </a:rPr>
              <a:t>接收消息</a:t>
            </a:r>
            <a:endParaRPr lang="en-US" altLang="zh-CN">
              <a:solidFill>
                <a:srgbClr val="FF0000"/>
              </a:solidFill>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67</a:t>
            </a:fld>
            <a:endParaRPr lang="en-GB" altLang="zh-CN"/>
          </a:p>
        </p:txBody>
      </p:sp>
      <p:pic>
        <p:nvPicPr>
          <p:cNvPr id="9" name="图片 8">
            <a:extLst>
              <a:ext uri="{FF2B5EF4-FFF2-40B4-BE49-F238E27FC236}">
                <a16:creationId xmlns:a16="http://schemas.microsoft.com/office/drawing/2014/main" id="{EBB56848-1C76-8BF4-14A5-E8B330F13D7B}"/>
              </a:ext>
            </a:extLst>
          </p:cNvPr>
          <p:cNvPicPr>
            <a:picLocks noChangeAspect="1"/>
          </p:cNvPicPr>
          <p:nvPr/>
        </p:nvPicPr>
        <p:blipFill>
          <a:blip r:embed="rId2"/>
          <a:stretch>
            <a:fillRect/>
          </a:stretch>
        </p:blipFill>
        <p:spPr>
          <a:xfrm>
            <a:off x="1345868" y="1739637"/>
            <a:ext cx="6464632" cy="5118363"/>
          </a:xfrm>
          <a:prstGeom prst="rect">
            <a:avLst/>
          </a:prstGeom>
        </p:spPr>
      </p:pic>
    </p:spTree>
    <p:extLst>
      <p:ext uri="{BB962C8B-B14F-4D97-AF65-F5344CB8AC3E}">
        <p14:creationId xmlns:p14="http://schemas.microsoft.com/office/powerpoint/2010/main" val="17524704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a:solidFill>
                  <a:srgbClr val="FF0000"/>
                </a:solidFill>
                <a:ea typeface="宋体" charset="0"/>
              </a:rPr>
              <a:t>使用</a:t>
            </a:r>
            <a:r>
              <a:rPr lang="en-US" altLang="zh-CN">
                <a:solidFill>
                  <a:srgbClr val="FF0000"/>
                </a:solidFill>
                <a:ea typeface="宋体" charset="0"/>
              </a:rPr>
              <a:t>MDB</a:t>
            </a:r>
            <a:r>
              <a:rPr lang="zh-CN" altLang="en-US">
                <a:solidFill>
                  <a:srgbClr val="FF0000"/>
                </a:solidFill>
                <a:ea typeface="宋体" charset="0"/>
              </a:rPr>
              <a:t>接收消息</a:t>
            </a:r>
            <a:endParaRPr lang="en-US" altLang="zh-CN">
              <a:solidFill>
                <a:srgbClr val="FF0000"/>
              </a:solidFill>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68</a:t>
            </a:fld>
            <a:endParaRPr lang="en-GB" altLang="zh-CN"/>
          </a:p>
        </p:txBody>
      </p:sp>
      <p:pic>
        <p:nvPicPr>
          <p:cNvPr id="6" name="图片 5">
            <a:extLst>
              <a:ext uri="{FF2B5EF4-FFF2-40B4-BE49-F238E27FC236}">
                <a16:creationId xmlns:a16="http://schemas.microsoft.com/office/drawing/2014/main" id="{46DBA29C-F51E-9B77-3163-8DB2E32927E1}"/>
              </a:ext>
            </a:extLst>
          </p:cNvPr>
          <p:cNvPicPr>
            <a:picLocks noChangeAspect="1"/>
          </p:cNvPicPr>
          <p:nvPr/>
        </p:nvPicPr>
        <p:blipFill>
          <a:blip r:embed="rId2"/>
          <a:stretch>
            <a:fillRect/>
          </a:stretch>
        </p:blipFill>
        <p:spPr>
          <a:xfrm>
            <a:off x="1345868" y="1856427"/>
            <a:ext cx="6464632" cy="4527783"/>
          </a:xfrm>
          <a:prstGeom prst="rect">
            <a:avLst/>
          </a:prstGeom>
        </p:spPr>
      </p:pic>
    </p:spTree>
    <p:extLst>
      <p:ext uri="{BB962C8B-B14F-4D97-AF65-F5344CB8AC3E}">
        <p14:creationId xmlns:p14="http://schemas.microsoft.com/office/powerpoint/2010/main" val="1080611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5360640"/>
          </a:xfrm>
        </p:spPr>
        <p:txBody>
          <a:bodyPr/>
          <a:lstStyle/>
          <a:p>
            <a:r>
              <a:rPr lang="zh-CN" altLang="en-US">
                <a:solidFill>
                  <a:srgbClr val="FF0000"/>
                </a:solidFill>
                <a:ea typeface="宋体" charset="0"/>
              </a:rPr>
              <a:t>消息选择器</a:t>
            </a:r>
            <a:endParaRPr lang="en-US" altLang="zh-CN">
              <a:solidFill>
                <a:srgbClr val="FF0000"/>
              </a:solidFill>
              <a:ea typeface="宋体" charset="0"/>
            </a:endParaRPr>
          </a:p>
          <a:p>
            <a:r>
              <a:rPr lang="zh-CN" altLang="en-US" sz="2400">
                <a:ea typeface="宋体" charset="0"/>
              </a:rPr>
              <a:t>消息选择器（</a:t>
            </a:r>
            <a:r>
              <a:rPr lang="en-US" altLang="zh-CN" sz="2400">
                <a:ea typeface="宋体" charset="0"/>
              </a:rPr>
              <a:t>Message Selector</a:t>
            </a:r>
            <a:r>
              <a:rPr lang="zh-CN" altLang="en-US" sz="2400">
                <a:ea typeface="宋体" charset="0"/>
              </a:rPr>
              <a:t>）允许</a:t>
            </a:r>
            <a:r>
              <a:rPr lang="en-US" altLang="zh-CN" sz="2400">
                <a:ea typeface="宋体" charset="0"/>
              </a:rPr>
              <a:t>MDB</a:t>
            </a:r>
            <a:r>
              <a:rPr lang="zh-CN" altLang="en-US" sz="2400">
                <a:ea typeface="宋体" charset="0"/>
              </a:rPr>
              <a:t>选择性地接收来自队列或主题特定的消息。</a:t>
            </a:r>
            <a:endParaRPr lang="en-US" altLang="zh-CN" sz="2400">
              <a:ea typeface="宋体" charset="0"/>
            </a:endParaRPr>
          </a:p>
          <a:p>
            <a:r>
              <a:rPr lang="zh-CN" altLang="en-US" sz="2400">
                <a:ea typeface="宋体" charset="0"/>
              </a:rPr>
              <a:t>消息选择器是基于消息属性进行选择的。</a:t>
            </a:r>
            <a:endParaRPr lang="en-US" altLang="zh-CN" sz="2400">
              <a:ea typeface="宋体" charset="0"/>
            </a:endParaRPr>
          </a:p>
          <a:p>
            <a:r>
              <a:rPr lang="zh-CN" altLang="en-US" sz="2400">
                <a:ea typeface="宋体" charset="0"/>
              </a:rPr>
              <a:t>消息属性是一种可以被附加于消息之上的头信息，开发人员可以通过它为消息附加一些信息，而这些信息不属于消息正文。</a:t>
            </a:r>
            <a:endParaRPr lang="en-US" altLang="zh-CN" sz="2400">
              <a:ea typeface="宋体" charset="0"/>
            </a:endParaRPr>
          </a:p>
          <a:p>
            <a:r>
              <a:rPr lang="zh-CN" altLang="en-US" sz="2400">
                <a:ea typeface="宋体" charset="0"/>
              </a:rPr>
              <a:t>当应用需要增加一种新业务，这种新业务需要在旧的消息格式上增加若干个参数。为了避免影响到其它业务模块，可以增加新的</a:t>
            </a:r>
            <a:r>
              <a:rPr lang="en-US" altLang="zh-CN" sz="2400">
                <a:ea typeface="宋体" charset="0"/>
              </a:rPr>
              <a:t>MDB</a:t>
            </a:r>
            <a:r>
              <a:rPr lang="zh-CN" altLang="en-US" sz="2400">
                <a:ea typeface="宋体" charset="0"/>
              </a:rPr>
              <a:t>来处理新的业务消息。新的业务消息不会被旧的业务模块所接收。</a:t>
            </a: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69</a:t>
            </a:fld>
            <a:endParaRPr lang="en-GB" altLang="zh-CN"/>
          </a:p>
        </p:txBody>
      </p:sp>
    </p:spTree>
    <p:extLst>
      <p:ext uri="{BB962C8B-B14F-4D97-AF65-F5344CB8AC3E}">
        <p14:creationId xmlns:p14="http://schemas.microsoft.com/office/powerpoint/2010/main" val="1710701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消息中间件的发展</a:t>
            </a:r>
            <a:r>
              <a:rPr kumimoji="1" lang="zh-CN" altLang="en-US" dirty="0"/>
              <a:t>历史</a:t>
            </a:r>
          </a:p>
        </p:txBody>
      </p:sp>
      <p:sp>
        <p:nvSpPr>
          <p:cNvPr id="3" name="内容占位符 2"/>
          <p:cNvSpPr>
            <a:spLocks noGrp="1"/>
          </p:cNvSpPr>
          <p:nvPr>
            <p:ph idx="1"/>
          </p:nvPr>
        </p:nvSpPr>
        <p:spPr>
          <a:xfrm>
            <a:off x="899592" y="1340768"/>
            <a:ext cx="7727950" cy="4968552"/>
          </a:xfrm>
        </p:spPr>
        <p:txBody>
          <a:bodyPr/>
          <a:lstStyle/>
          <a:p>
            <a:pPr>
              <a:defRPr/>
            </a:pPr>
            <a:r>
              <a:rPr lang="en-US" altLang="zh-CN" sz="2400" dirty="0">
                <a:ea typeface="宋体" charset="0"/>
              </a:rPr>
              <a:t>80</a:t>
            </a:r>
            <a:r>
              <a:rPr lang="zh-CN" altLang="zh-CN" sz="2400" dirty="0">
                <a:ea typeface="宋体" charset="0"/>
              </a:rPr>
              <a:t>年代后期，</a:t>
            </a:r>
            <a:r>
              <a:rPr lang="en-US" altLang="zh-CN" sz="2400" dirty="0">
                <a:ea typeface="宋体" charset="0"/>
              </a:rPr>
              <a:t>IBM</a:t>
            </a:r>
            <a:r>
              <a:rPr lang="zh-CN" altLang="zh-CN" sz="2400" dirty="0">
                <a:ea typeface="宋体" charset="0"/>
              </a:rPr>
              <a:t>推出了消息中间件产品</a:t>
            </a:r>
            <a:r>
              <a:rPr lang="en-US" altLang="zh-CN" sz="2400" dirty="0" err="1">
                <a:ea typeface="宋体" charset="0"/>
              </a:rPr>
              <a:t>MQSeries</a:t>
            </a:r>
            <a:endParaRPr lang="zh-CN" altLang="en-US" sz="2400" dirty="0">
              <a:ea typeface="宋体" charset="0"/>
            </a:endParaRPr>
          </a:p>
          <a:p>
            <a:pPr>
              <a:defRPr/>
            </a:pPr>
            <a:r>
              <a:rPr lang="en-US" altLang="zh-CN" sz="2400" dirty="0">
                <a:ea typeface="宋体" charset="0"/>
              </a:rPr>
              <a:t>90</a:t>
            </a:r>
            <a:r>
              <a:rPr lang="zh-CN" altLang="en-US" sz="2400" dirty="0">
                <a:ea typeface="宋体" charset="0"/>
              </a:rPr>
              <a:t>年代，</a:t>
            </a:r>
            <a:r>
              <a:rPr lang="en-US" altLang="zh-CN" sz="2400" dirty="0">
                <a:ea typeface="宋体" charset="0"/>
              </a:rPr>
              <a:t>OMG</a:t>
            </a:r>
            <a:r>
              <a:rPr lang="zh-CN" altLang="zh-CN" sz="2400" dirty="0">
                <a:ea typeface="宋体" charset="0"/>
              </a:rPr>
              <a:t>制定了公共对象服务标准（</a:t>
            </a:r>
            <a:r>
              <a:rPr lang="en-US" altLang="zh-CN" sz="2400" dirty="0">
                <a:ea typeface="宋体" charset="0"/>
              </a:rPr>
              <a:t>COSS</a:t>
            </a:r>
            <a:r>
              <a:rPr lang="zh-CN" altLang="zh-CN" sz="2400" dirty="0">
                <a:ea typeface="宋体" charset="0"/>
              </a:rPr>
              <a:t>），其中对消息服务进行了规范。</a:t>
            </a:r>
            <a:endParaRPr lang="en-US" altLang="zh-CN" sz="2400" dirty="0">
              <a:ea typeface="宋体" charset="0"/>
            </a:endParaRPr>
          </a:p>
          <a:p>
            <a:pPr>
              <a:defRPr/>
            </a:pPr>
            <a:r>
              <a:rPr lang="en-US" altLang="zh-CN" sz="2400" dirty="0">
                <a:ea typeface="宋体" charset="0"/>
              </a:rPr>
              <a:t>90</a:t>
            </a:r>
            <a:r>
              <a:rPr lang="zh-CN" altLang="en-US" sz="2400" dirty="0">
                <a:ea typeface="宋体" charset="0"/>
              </a:rPr>
              <a:t>年代</a:t>
            </a:r>
            <a:r>
              <a:rPr lang="zh-CN" altLang="zh-CN" sz="2400" dirty="0">
                <a:ea typeface="宋体" charset="0"/>
              </a:rPr>
              <a:t>末期，消息中间件开始向</a:t>
            </a:r>
            <a:r>
              <a:rPr lang="zh-CN" altLang="zh-CN" sz="2400" dirty="0">
                <a:solidFill>
                  <a:srgbClr val="FF0000"/>
                </a:solidFill>
                <a:ea typeface="宋体" charset="0"/>
              </a:rPr>
              <a:t>发布</a:t>
            </a:r>
            <a:r>
              <a:rPr lang="en-US" altLang="zh-CN" sz="2400" dirty="0">
                <a:solidFill>
                  <a:srgbClr val="FF0000"/>
                </a:solidFill>
                <a:ea typeface="宋体" charset="0"/>
              </a:rPr>
              <a:t>/</a:t>
            </a:r>
            <a:r>
              <a:rPr lang="zh-CN" altLang="zh-CN" sz="2400" dirty="0">
                <a:solidFill>
                  <a:srgbClr val="FF0000"/>
                </a:solidFill>
                <a:ea typeface="宋体" charset="0"/>
              </a:rPr>
              <a:t>订阅架构</a:t>
            </a:r>
            <a:r>
              <a:rPr lang="zh-CN" altLang="zh-CN" sz="2400" dirty="0">
                <a:ea typeface="宋体" charset="0"/>
              </a:rPr>
              <a:t>转变，并成为企业应用集成中间件的一种核心机制 </a:t>
            </a:r>
            <a:endParaRPr lang="en-US" altLang="zh-CN" sz="2400" dirty="0">
              <a:ea typeface="宋体" charset="0"/>
            </a:endParaRPr>
          </a:p>
          <a:p>
            <a:pPr>
              <a:defRPr/>
            </a:pPr>
            <a:r>
              <a:rPr lang="zh-CN" altLang="zh-CN" sz="2400" dirty="0">
                <a:ea typeface="宋体" charset="0"/>
              </a:rPr>
              <a:t>进入</a:t>
            </a:r>
            <a:r>
              <a:rPr lang="en-US" altLang="zh-CN" sz="2400" dirty="0">
                <a:ea typeface="宋体" charset="0"/>
              </a:rPr>
              <a:t>21</a:t>
            </a:r>
            <a:r>
              <a:rPr lang="zh-CN" altLang="zh-CN" sz="2400" dirty="0">
                <a:ea typeface="宋体" charset="0"/>
              </a:rPr>
              <a:t>世纪，由于</a:t>
            </a:r>
            <a:r>
              <a:rPr lang="en-US" altLang="zh-CN" sz="2400" dirty="0">
                <a:ea typeface="宋体" charset="0"/>
              </a:rPr>
              <a:t>J2EE</a:t>
            </a:r>
            <a:r>
              <a:rPr lang="zh-CN" altLang="zh-CN" sz="2400" dirty="0">
                <a:ea typeface="宋体" charset="0"/>
              </a:rPr>
              <a:t>技术的广泛应用，</a:t>
            </a:r>
            <a:r>
              <a:rPr lang="en-US" altLang="zh-CN" sz="2400" dirty="0">
                <a:ea typeface="宋体" charset="0"/>
              </a:rPr>
              <a:t>J2EE</a:t>
            </a:r>
            <a:r>
              <a:rPr lang="zh-CN" altLang="zh-CN" sz="2400" dirty="0">
                <a:ea typeface="宋体" charset="0"/>
              </a:rPr>
              <a:t>的</a:t>
            </a:r>
            <a:r>
              <a:rPr lang="zh-CN" altLang="zh-CN" sz="2400" dirty="0">
                <a:solidFill>
                  <a:srgbClr val="FF0000"/>
                </a:solidFill>
                <a:ea typeface="宋体" charset="0"/>
              </a:rPr>
              <a:t>消息服务规范</a:t>
            </a:r>
            <a:r>
              <a:rPr lang="en-US" altLang="zh-CN" sz="2400" dirty="0">
                <a:solidFill>
                  <a:srgbClr val="FF0000"/>
                </a:solidFill>
                <a:ea typeface="宋体" charset="0"/>
              </a:rPr>
              <a:t>JMS</a:t>
            </a:r>
            <a:r>
              <a:rPr lang="zh-CN" altLang="zh-CN" sz="2400" dirty="0">
                <a:ea typeface="宋体" charset="0"/>
              </a:rPr>
              <a:t>（</a:t>
            </a:r>
            <a:r>
              <a:rPr lang="en-US" altLang="zh-CN" sz="2400" dirty="0">
                <a:ea typeface="宋体" charset="0"/>
              </a:rPr>
              <a:t>Java Message Service</a:t>
            </a:r>
            <a:r>
              <a:rPr lang="zh-CN" altLang="zh-CN" sz="2400" dirty="0">
                <a:ea typeface="宋体" charset="0"/>
              </a:rPr>
              <a:t>）得到消息中间件厂商的广泛采纳，并逐渐成为消息中间件的事实标准</a:t>
            </a:r>
            <a:endParaRPr lang="en-US" altLang="zh-CN" sz="2400" dirty="0">
              <a:ea typeface="宋体" charset="0"/>
            </a:endParaRPr>
          </a:p>
          <a:p>
            <a:pPr>
              <a:defRPr/>
            </a:pPr>
            <a:r>
              <a:rPr lang="en-US" altLang="zh-CN" sz="2400" dirty="0">
                <a:ea typeface="宋体" charset="0"/>
              </a:rPr>
              <a:t>W3C</a:t>
            </a:r>
            <a:r>
              <a:rPr lang="zh-CN" altLang="zh-CN" sz="2400" dirty="0">
                <a:ea typeface="宋体" charset="0"/>
              </a:rPr>
              <a:t>组织定义了</a:t>
            </a:r>
            <a:r>
              <a:rPr lang="en-US" altLang="zh-CN" sz="2400" dirty="0">
                <a:ea typeface="宋体" charset="0"/>
              </a:rPr>
              <a:t>Web</a:t>
            </a:r>
            <a:r>
              <a:rPr lang="zh-CN" altLang="zh-CN" sz="2400" dirty="0">
                <a:ea typeface="宋体" charset="0"/>
              </a:rPr>
              <a:t>服务的可靠消息传送规范（</a:t>
            </a:r>
            <a:r>
              <a:rPr lang="en-US" altLang="zh-CN" sz="2400" dirty="0">
                <a:ea typeface="宋体" charset="0"/>
              </a:rPr>
              <a:t>WS-Reliable</a:t>
            </a:r>
            <a:r>
              <a:rPr lang="zh-CN" altLang="en-US" sz="2400" dirty="0">
                <a:ea typeface="宋体" charset="0"/>
              </a:rPr>
              <a:t> </a:t>
            </a:r>
            <a:r>
              <a:rPr lang="en-US" altLang="zh-CN" sz="2400" dirty="0">
                <a:ea typeface="宋体" charset="0"/>
              </a:rPr>
              <a:t>Messaging</a:t>
            </a:r>
            <a:r>
              <a:rPr lang="zh-CN" altLang="zh-CN" sz="2400" dirty="0">
                <a:ea typeface="宋体" charset="0"/>
              </a:rPr>
              <a:t>）</a:t>
            </a:r>
            <a:endParaRPr lang="zh-CN" altLang="en-US" sz="2400" dirty="0">
              <a:ea typeface="宋体" charset="0"/>
            </a:endParaRPr>
          </a:p>
          <a:p>
            <a:endParaRPr lang="zh-CN" altLang="en-US" sz="2400" u="sng" dirty="0">
              <a:solidFill>
                <a:schemeClr val="bg1"/>
              </a:solidFill>
            </a:endParaRPr>
          </a:p>
          <a:p>
            <a:endParaRPr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7</a:t>
            </a:fld>
            <a:endParaRPr lang="en-GB"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zh-CN" altLang="en-US" sz="2400">
                <a:ea typeface="宋体" charset="0"/>
              </a:rPr>
              <a:t>增加新的</a:t>
            </a:r>
            <a:r>
              <a:rPr lang="en-US" altLang="zh-CN" sz="2400">
                <a:ea typeface="宋体" charset="0"/>
              </a:rPr>
              <a:t>MDB</a:t>
            </a:r>
            <a:r>
              <a:rPr lang="zh-CN" altLang="en-US" sz="2400">
                <a:ea typeface="宋体" charset="0"/>
              </a:rPr>
              <a:t>来处理新的业务消息</a:t>
            </a:r>
            <a:r>
              <a:rPr lang="zh-CN" altLang="en-US" sz="2400">
                <a:solidFill>
                  <a:srgbClr val="FF0000"/>
                </a:solidFill>
                <a:ea typeface="宋体" charset="0"/>
              </a:rPr>
              <a:t>示例</a:t>
            </a:r>
            <a:endParaRPr lang="en-US" altLang="zh-CN" sz="2400">
              <a:solidFill>
                <a:srgbClr val="FF0000"/>
              </a:solidFill>
              <a:ea typeface="宋体" charset="0"/>
            </a:endParaRPr>
          </a:p>
          <a:p>
            <a:r>
              <a:rPr lang="en-US" altLang="zh-CN" sz="2400">
                <a:ea typeface="宋体" charset="0"/>
              </a:rPr>
              <a:t>1</a:t>
            </a:r>
            <a:r>
              <a:rPr lang="zh-CN" altLang="en-US" sz="2400">
                <a:ea typeface="宋体" charset="0"/>
              </a:rPr>
              <a:t>、在消息生产端，自定义一个消息版本属性</a:t>
            </a:r>
            <a:r>
              <a:rPr lang="en-US" altLang="zh-CN" sz="2400">
                <a:ea typeface="宋体" charset="0"/>
              </a:rPr>
              <a:t>MessageVersion</a:t>
            </a:r>
            <a:r>
              <a:rPr lang="zh-CN" altLang="en-US" sz="2400">
                <a:ea typeface="宋体" charset="0"/>
              </a:rPr>
              <a:t>，把它附加到消息属性里。</a:t>
            </a: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70</a:t>
            </a:fld>
            <a:endParaRPr lang="en-GB" altLang="zh-CN"/>
          </a:p>
        </p:txBody>
      </p:sp>
      <p:pic>
        <p:nvPicPr>
          <p:cNvPr id="6" name="图片 5">
            <a:extLst>
              <a:ext uri="{FF2B5EF4-FFF2-40B4-BE49-F238E27FC236}">
                <a16:creationId xmlns:a16="http://schemas.microsoft.com/office/drawing/2014/main" id="{2F3EB092-AC67-70AC-7D7B-D0F05A4B114D}"/>
              </a:ext>
            </a:extLst>
          </p:cNvPr>
          <p:cNvPicPr>
            <a:picLocks noChangeAspect="1"/>
          </p:cNvPicPr>
          <p:nvPr/>
        </p:nvPicPr>
        <p:blipFill>
          <a:blip r:embed="rId2"/>
          <a:stretch>
            <a:fillRect/>
          </a:stretch>
        </p:blipFill>
        <p:spPr>
          <a:xfrm>
            <a:off x="1187624" y="2572949"/>
            <a:ext cx="6248608" cy="2001027"/>
          </a:xfrm>
          <a:prstGeom prst="rect">
            <a:avLst/>
          </a:prstGeom>
        </p:spPr>
      </p:pic>
      <p:pic>
        <p:nvPicPr>
          <p:cNvPr id="7" name="图片 6">
            <a:extLst>
              <a:ext uri="{FF2B5EF4-FFF2-40B4-BE49-F238E27FC236}">
                <a16:creationId xmlns:a16="http://schemas.microsoft.com/office/drawing/2014/main" id="{6DE23856-93E8-31D5-7FC8-E3748CA68D46}"/>
              </a:ext>
            </a:extLst>
          </p:cNvPr>
          <p:cNvPicPr>
            <a:picLocks noChangeAspect="1"/>
          </p:cNvPicPr>
          <p:nvPr/>
        </p:nvPicPr>
        <p:blipFill>
          <a:blip r:embed="rId3"/>
          <a:stretch>
            <a:fillRect/>
          </a:stretch>
        </p:blipFill>
        <p:spPr>
          <a:xfrm>
            <a:off x="1192707" y="4537347"/>
            <a:ext cx="6227758" cy="2218945"/>
          </a:xfrm>
          <a:prstGeom prst="rect">
            <a:avLst/>
          </a:prstGeom>
        </p:spPr>
      </p:pic>
    </p:spTree>
    <p:extLst>
      <p:ext uri="{BB962C8B-B14F-4D97-AF65-F5344CB8AC3E}">
        <p14:creationId xmlns:p14="http://schemas.microsoft.com/office/powerpoint/2010/main" val="3027877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en-US" altLang="zh-CN" sz="2400">
                <a:ea typeface="宋体" charset="0"/>
              </a:rPr>
              <a:t>2</a:t>
            </a:r>
            <a:r>
              <a:rPr lang="zh-CN" altLang="en-US" sz="2400">
                <a:ea typeface="宋体" charset="0"/>
              </a:rPr>
              <a:t>、让处理新业务的</a:t>
            </a:r>
            <a:r>
              <a:rPr lang="en-US" altLang="zh-CN" sz="2400">
                <a:ea typeface="宋体" charset="0"/>
              </a:rPr>
              <a:t>MDB</a:t>
            </a:r>
            <a:r>
              <a:rPr lang="zh-CN" altLang="en-US" sz="2400">
                <a:ea typeface="宋体" charset="0"/>
              </a:rPr>
              <a:t>只接收</a:t>
            </a:r>
            <a:r>
              <a:rPr lang="en-US" altLang="zh-CN" sz="2400">
                <a:ea typeface="宋体" charset="0"/>
              </a:rPr>
              <a:t>2.0</a:t>
            </a:r>
            <a:r>
              <a:rPr lang="zh-CN" altLang="en-US" sz="2400">
                <a:ea typeface="宋体" charset="0"/>
              </a:rPr>
              <a:t>版本的消息，在</a:t>
            </a:r>
            <a:r>
              <a:rPr lang="en-US" altLang="zh-CN" sz="2400">
                <a:ea typeface="宋体" charset="0"/>
              </a:rPr>
              <a:t>@ActivationConfigProperty</a:t>
            </a:r>
            <a:r>
              <a:rPr lang="zh-CN" altLang="en-US" sz="2400">
                <a:ea typeface="宋体" charset="0"/>
              </a:rPr>
              <a:t>注释中，使用标准属性</a:t>
            </a:r>
            <a:r>
              <a:rPr lang="en-US" altLang="zh-CN" sz="2400">
                <a:ea typeface="宋体" charset="0"/>
              </a:rPr>
              <a:t>messageSelector</a:t>
            </a:r>
            <a:r>
              <a:rPr lang="zh-CN" altLang="en-US" sz="2400">
                <a:ea typeface="宋体" charset="0"/>
              </a:rPr>
              <a:t>来声明消息选择器。</a:t>
            </a: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71</a:t>
            </a:fld>
            <a:endParaRPr lang="en-GB" altLang="zh-CN"/>
          </a:p>
        </p:txBody>
      </p:sp>
      <p:pic>
        <p:nvPicPr>
          <p:cNvPr id="9" name="图片 8">
            <a:extLst>
              <a:ext uri="{FF2B5EF4-FFF2-40B4-BE49-F238E27FC236}">
                <a16:creationId xmlns:a16="http://schemas.microsoft.com/office/drawing/2014/main" id="{5AA72B50-7D9B-AFC0-857A-10C17AF93162}"/>
              </a:ext>
            </a:extLst>
          </p:cNvPr>
          <p:cNvPicPr>
            <a:picLocks noChangeAspect="1"/>
          </p:cNvPicPr>
          <p:nvPr/>
        </p:nvPicPr>
        <p:blipFill>
          <a:blip r:embed="rId2"/>
          <a:stretch>
            <a:fillRect/>
          </a:stretch>
        </p:blipFill>
        <p:spPr>
          <a:xfrm>
            <a:off x="1342859" y="2747757"/>
            <a:ext cx="6458282" cy="3994355"/>
          </a:xfrm>
          <a:prstGeom prst="rect">
            <a:avLst/>
          </a:prstGeom>
        </p:spPr>
      </p:pic>
    </p:spTree>
    <p:extLst>
      <p:ext uri="{BB962C8B-B14F-4D97-AF65-F5344CB8AC3E}">
        <p14:creationId xmlns:p14="http://schemas.microsoft.com/office/powerpoint/2010/main" val="24097397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消息驱动</a:t>
            </a:r>
            <a:r>
              <a:rPr lang="zh-CN" altLang="en-US"/>
              <a:t>的</a:t>
            </a:r>
            <a:r>
              <a:rPr lang="en-US" altLang="zh-CN"/>
              <a:t>Bean</a:t>
            </a:r>
            <a:endParaRPr kumimoji="1" lang="zh-CN" altLang="en-US" dirty="0"/>
          </a:p>
        </p:txBody>
      </p:sp>
      <p:sp>
        <p:nvSpPr>
          <p:cNvPr id="3" name="内容占位符 2"/>
          <p:cNvSpPr>
            <a:spLocks noGrp="1"/>
          </p:cNvSpPr>
          <p:nvPr>
            <p:ph idx="1"/>
          </p:nvPr>
        </p:nvSpPr>
        <p:spPr>
          <a:xfrm>
            <a:off x="899592" y="1268760"/>
            <a:ext cx="7727950" cy="4114800"/>
          </a:xfrm>
        </p:spPr>
        <p:txBody>
          <a:bodyPr/>
          <a:lstStyle/>
          <a:p>
            <a:r>
              <a:rPr lang="en-US" altLang="zh-CN" sz="2400">
                <a:ea typeface="宋体" charset="0"/>
              </a:rPr>
              <a:t>3</a:t>
            </a:r>
            <a:r>
              <a:rPr lang="zh-CN" altLang="en-US" sz="2400">
                <a:ea typeface="宋体" charset="0"/>
              </a:rPr>
              <a:t>、让处理旧业务的</a:t>
            </a:r>
            <a:r>
              <a:rPr lang="en-US" altLang="zh-CN" sz="2400">
                <a:ea typeface="宋体" charset="0"/>
              </a:rPr>
              <a:t>MDB</a:t>
            </a:r>
            <a:r>
              <a:rPr lang="zh-CN" altLang="en-US" sz="2400">
                <a:ea typeface="宋体" charset="0"/>
              </a:rPr>
              <a:t>只接收</a:t>
            </a:r>
            <a:r>
              <a:rPr lang="en-US" altLang="zh-CN" sz="2400">
                <a:ea typeface="宋体" charset="0"/>
              </a:rPr>
              <a:t>1.0</a:t>
            </a:r>
            <a:r>
              <a:rPr lang="zh-CN" altLang="en-US" sz="2400">
                <a:ea typeface="宋体" charset="0"/>
              </a:rPr>
              <a:t>版本的消息</a:t>
            </a:r>
            <a:endParaRPr lang="en-US" altLang="zh-CN" sz="2400">
              <a:ea typeface="宋体" charset="0"/>
            </a:endParaRPr>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72</a:t>
            </a:fld>
            <a:endParaRPr lang="en-GB" altLang="zh-CN"/>
          </a:p>
        </p:txBody>
      </p:sp>
      <p:pic>
        <p:nvPicPr>
          <p:cNvPr id="6" name="图片 5">
            <a:extLst>
              <a:ext uri="{FF2B5EF4-FFF2-40B4-BE49-F238E27FC236}">
                <a16:creationId xmlns:a16="http://schemas.microsoft.com/office/drawing/2014/main" id="{F5FEBC5E-B33B-71B7-DE3C-DD294F531314}"/>
              </a:ext>
            </a:extLst>
          </p:cNvPr>
          <p:cNvPicPr>
            <a:picLocks noChangeAspect="1"/>
          </p:cNvPicPr>
          <p:nvPr/>
        </p:nvPicPr>
        <p:blipFill>
          <a:blip r:embed="rId2"/>
          <a:stretch>
            <a:fillRect/>
          </a:stretch>
        </p:blipFill>
        <p:spPr>
          <a:xfrm>
            <a:off x="1342859" y="1763365"/>
            <a:ext cx="6458282" cy="3010055"/>
          </a:xfrm>
          <a:prstGeom prst="rect">
            <a:avLst/>
          </a:prstGeom>
        </p:spPr>
      </p:pic>
      <p:pic>
        <p:nvPicPr>
          <p:cNvPr id="8" name="图片 7">
            <a:extLst>
              <a:ext uri="{FF2B5EF4-FFF2-40B4-BE49-F238E27FC236}">
                <a16:creationId xmlns:a16="http://schemas.microsoft.com/office/drawing/2014/main" id="{AACE36EB-A22D-16AC-BD07-B6394BDD1A88}"/>
              </a:ext>
            </a:extLst>
          </p:cNvPr>
          <p:cNvPicPr>
            <a:picLocks noChangeAspect="1"/>
          </p:cNvPicPr>
          <p:nvPr/>
        </p:nvPicPr>
        <p:blipFill>
          <a:blip r:embed="rId3"/>
          <a:stretch>
            <a:fillRect/>
          </a:stretch>
        </p:blipFill>
        <p:spPr>
          <a:xfrm>
            <a:off x="1352218" y="4759999"/>
            <a:ext cx="6458282" cy="1016052"/>
          </a:xfrm>
          <a:prstGeom prst="rect">
            <a:avLst/>
          </a:prstGeom>
        </p:spPr>
      </p:pic>
    </p:spTree>
    <p:extLst>
      <p:ext uri="{BB962C8B-B14F-4D97-AF65-F5344CB8AC3E}">
        <p14:creationId xmlns:p14="http://schemas.microsoft.com/office/powerpoint/2010/main" val="15892064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73</a:t>
            </a:fld>
            <a:endParaRPr lang="en-GB" altLang="zh-CN"/>
          </a:p>
        </p:txBody>
      </p:sp>
      <p:sp>
        <p:nvSpPr>
          <p:cNvPr id="344066" name="Rectangle 2"/>
          <p:cNvSpPr>
            <a:spLocks noGrp="1" noChangeArrowheads="1"/>
          </p:cNvSpPr>
          <p:nvPr>
            <p:ph type="title"/>
          </p:nvPr>
        </p:nvSpPr>
        <p:spPr/>
        <p:txBody>
          <a:bodyPr/>
          <a:lstStyle/>
          <a:p>
            <a:pPr>
              <a:defRPr/>
            </a:pPr>
            <a:r>
              <a:rPr lang="zh-CN" altLang="en-US" dirty="0"/>
              <a:t>本章小结</a:t>
            </a:r>
            <a:endParaRPr lang="zh-CN" altLang="en-US" b="0" dirty="0">
              <a:ea typeface="宋体" charset="0"/>
            </a:endParaRPr>
          </a:p>
        </p:txBody>
      </p:sp>
      <p:sp>
        <p:nvSpPr>
          <p:cNvPr id="344067" name="Rectangle 3"/>
          <p:cNvSpPr>
            <a:spLocks noGrp="1" noChangeArrowheads="1"/>
          </p:cNvSpPr>
          <p:nvPr>
            <p:ph type="body" idx="1"/>
          </p:nvPr>
        </p:nvSpPr>
        <p:spPr>
          <a:xfrm>
            <a:off x="827584" y="1371600"/>
            <a:ext cx="7727950" cy="4114800"/>
          </a:xfrm>
        </p:spPr>
        <p:txBody>
          <a:bodyPr/>
          <a:lstStyle/>
          <a:p>
            <a:pPr>
              <a:lnSpc>
                <a:spcPct val="100000"/>
              </a:lnSpc>
              <a:spcAft>
                <a:spcPts val="600"/>
              </a:spcAft>
              <a:defRPr/>
            </a:pPr>
            <a:r>
              <a:rPr lang="zh-CN" altLang="zh-CN" sz="2400" u="sng" dirty="0">
                <a:solidFill>
                  <a:srgbClr val="FF0000"/>
                </a:solidFill>
              </a:rPr>
              <a:t>消息中间件</a:t>
            </a:r>
            <a:r>
              <a:rPr lang="zh-CN" altLang="zh-CN" sz="2400" dirty="0"/>
              <a:t>（</a:t>
            </a:r>
            <a:r>
              <a:rPr lang="en-US" altLang="zh-CN" sz="2400" dirty="0"/>
              <a:t>Message Oriented Middleware</a:t>
            </a:r>
            <a:r>
              <a:rPr lang="zh-CN" altLang="zh-CN" sz="2400" dirty="0"/>
              <a:t>）是在分布式系统中完成消息的发送和接收的基础软件。</a:t>
            </a:r>
            <a:endParaRPr lang="zh-CN" altLang="en-US" sz="2400" dirty="0"/>
          </a:p>
          <a:p>
            <a:pPr>
              <a:lnSpc>
                <a:spcPct val="100000"/>
              </a:lnSpc>
              <a:spcAft>
                <a:spcPts val="600"/>
              </a:spcAft>
              <a:defRPr/>
            </a:pPr>
            <a:endParaRPr lang="en-US" altLang="zh-CN" sz="2400" b="1">
              <a:ea typeface="宋体" charset="0"/>
            </a:endParaRPr>
          </a:p>
          <a:p>
            <a:pPr>
              <a:lnSpc>
                <a:spcPct val="100000"/>
              </a:lnSpc>
              <a:spcAft>
                <a:spcPts val="600"/>
              </a:spcAft>
              <a:defRPr/>
            </a:pPr>
            <a:r>
              <a:rPr lang="zh-CN" altLang="en-US" sz="2400">
                <a:ea typeface="宋体" charset="0"/>
              </a:rPr>
              <a:t>本章首先介绍了</a:t>
            </a:r>
            <a:r>
              <a:rPr lang="zh-CN" altLang="en-US" sz="2400">
                <a:solidFill>
                  <a:srgbClr val="FF0000"/>
                </a:solidFill>
                <a:ea typeface="宋体" charset="0"/>
              </a:rPr>
              <a:t>消息中间件的概念和发展历史</a:t>
            </a:r>
            <a:r>
              <a:rPr lang="zh-CN" altLang="en-US" sz="2400">
                <a:ea typeface="宋体" charset="0"/>
              </a:rPr>
              <a:t>，然后介绍了</a:t>
            </a:r>
            <a:r>
              <a:rPr lang="zh-CN" altLang="en-US" sz="2400">
                <a:solidFill>
                  <a:srgbClr val="FF0000"/>
                </a:solidFill>
                <a:ea typeface="宋体" charset="0"/>
              </a:rPr>
              <a:t>中间件的产品和使用场景</a:t>
            </a:r>
            <a:r>
              <a:rPr lang="zh-CN" altLang="en-US" sz="2400">
                <a:ea typeface="宋体" charset="0"/>
              </a:rPr>
              <a:t>，详细说明了</a:t>
            </a:r>
            <a:r>
              <a:rPr lang="zh-CN" altLang="en-US" sz="2400">
                <a:solidFill>
                  <a:srgbClr val="FF0000"/>
                </a:solidFill>
                <a:ea typeface="宋体" charset="0"/>
              </a:rPr>
              <a:t>消息中间件的架构、要素、以及常用的协议</a:t>
            </a:r>
            <a:r>
              <a:rPr lang="zh-CN" altLang="en-US" sz="2400">
                <a:ea typeface="宋体" charset="0"/>
              </a:rPr>
              <a:t>。接下来介绍了在</a:t>
            </a:r>
            <a:r>
              <a:rPr lang="en-US" altLang="zh-CN" sz="2400">
                <a:ea typeface="宋体" charset="0"/>
              </a:rPr>
              <a:t>Java</a:t>
            </a:r>
            <a:r>
              <a:rPr lang="zh-CN" altLang="en-US" sz="2400">
                <a:ea typeface="宋体" charset="0"/>
              </a:rPr>
              <a:t>平台上的消息中间件规范</a:t>
            </a:r>
            <a:r>
              <a:rPr lang="en-US" altLang="zh-CN" sz="2400">
                <a:solidFill>
                  <a:srgbClr val="FF0000"/>
                </a:solidFill>
                <a:ea typeface="宋体" charset="0"/>
              </a:rPr>
              <a:t>JMS</a:t>
            </a:r>
            <a:r>
              <a:rPr lang="zh-CN" altLang="en-US" sz="2400">
                <a:ea typeface="宋体" charset="0"/>
              </a:rPr>
              <a:t>，包括</a:t>
            </a:r>
            <a:r>
              <a:rPr lang="en-US" altLang="zh-CN" sz="2400">
                <a:ea typeface="宋体" charset="0"/>
              </a:rPr>
              <a:t>JMS</a:t>
            </a:r>
            <a:r>
              <a:rPr lang="zh-CN" altLang="en-US" sz="2400">
                <a:ea typeface="宋体" charset="0"/>
              </a:rPr>
              <a:t>架构和程序接口的介绍，并通过实际编程的例子来帮助读者学习消息中间件的使用。再接着介绍了</a:t>
            </a:r>
            <a:r>
              <a:rPr lang="zh-CN" altLang="en-US" sz="2400">
                <a:solidFill>
                  <a:srgbClr val="FF0000"/>
                </a:solidFill>
                <a:ea typeface="宋体" charset="0"/>
              </a:rPr>
              <a:t>消息驱动的</a:t>
            </a:r>
            <a:r>
              <a:rPr lang="en-US" altLang="zh-CN" sz="2400">
                <a:solidFill>
                  <a:srgbClr val="FF0000"/>
                </a:solidFill>
                <a:ea typeface="宋体" charset="0"/>
              </a:rPr>
              <a:t>Bean</a:t>
            </a:r>
            <a:r>
              <a:rPr lang="zh-CN" altLang="en-US" sz="2400">
                <a:solidFill>
                  <a:srgbClr val="FF0000"/>
                </a:solidFill>
                <a:ea typeface="宋体" charset="0"/>
              </a:rPr>
              <a:t>组件</a:t>
            </a:r>
            <a:r>
              <a:rPr lang="zh-CN" altLang="en-US" sz="2400">
                <a:ea typeface="宋体" charset="0"/>
              </a:rPr>
              <a:t>，包括消息的异步处理和消息选择器。</a:t>
            </a:r>
            <a:endParaRPr lang="zh-CN" altLang="en-US" sz="2400" dirty="0">
              <a:ea typeface="宋体" charset="0"/>
            </a:endParaRPr>
          </a:p>
          <a:p>
            <a:pPr>
              <a:lnSpc>
                <a:spcPct val="100000"/>
              </a:lnSpc>
              <a:defRPr/>
            </a:pPr>
            <a:endParaRPr lang="zh-CN" altLang="en-US" sz="2400" b="1" dirty="0">
              <a:ea typeface="宋体" charset="0"/>
            </a:endParaRPr>
          </a:p>
        </p:txBody>
      </p:sp>
    </p:spTree>
    <p:extLst>
      <p:ext uri="{BB962C8B-B14F-4D97-AF65-F5344CB8AC3E}">
        <p14:creationId xmlns:p14="http://schemas.microsoft.com/office/powerpoint/2010/main" val="123737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8</a:t>
            </a:fld>
            <a:endParaRPr lang="en-GB" altLang="zh-CN"/>
          </a:p>
        </p:txBody>
      </p:sp>
      <p:sp>
        <p:nvSpPr>
          <p:cNvPr id="344066" name="Rectangle 2"/>
          <p:cNvSpPr>
            <a:spLocks noGrp="1" noChangeArrowheads="1"/>
          </p:cNvSpPr>
          <p:nvPr>
            <p:ph type="title"/>
          </p:nvPr>
        </p:nvSpPr>
        <p:spPr/>
        <p:txBody>
          <a:bodyPr/>
          <a:lstStyle/>
          <a:p>
            <a:pPr>
              <a:defRPr/>
            </a:pPr>
            <a:r>
              <a:rPr lang="zh-CN" altLang="en-US" b="0" dirty="0">
                <a:ea typeface="宋体" charset="0"/>
              </a:rPr>
              <a:t>大纲</a:t>
            </a:r>
          </a:p>
        </p:txBody>
      </p:sp>
      <p:sp>
        <p:nvSpPr>
          <p:cNvPr id="344067" name="Rectangle 3"/>
          <p:cNvSpPr>
            <a:spLocks noGrp="1" noChangeArrowheads="1"/>
          </p:cNvSpPr>
          <p:nvPr>
            <p:ph type="body" idx="1"/>
          </p:nvPr>
        </p:nvSpPr>
        <p:spPr>
          <a:xfrm>
            <a:off x="971600" y="1268760"/>
            <a:ext cx="7727950" cy="4824536"/>
          </a:xfrm>
        </p:spPr>
        <p:txBody>
          <a:bodyPr/>
          <a:lstStyle/>
          <a:p>
            <a:pPr>
              <a:lnSpc>
                <a:spcPct val="150000"/>
              </a:lnSpc>
              <a:spcAft>
                <a:spcPts val="600"/>
              </a:spcAft>
              <a:defRPr/>
            </a:pPr>
            <a:r>
              <a:rPr lang="zh-CN" altLang="en-US" sz="2400" b="1" dirty="0">
                <a:ea typeface="宋体" charset="0"/>
              </a:rPr>
              <a:t>消息中间件概述</a:t>
            </a:r>
            <a:endParaRPr lang="en-US" altLang="zh-CN" sz="2400" b="1" dirty="0">
              <a:ea typeface="宋体" charset="0"/>
            </a:endParaRPr>
          </a:p>
          <a:p>
            <a:pPr>
              <a:lnSpc>
                <a:spcPct val="150000"/>
              </a:lnSpc>
              <a:spcAft>
                <a:spcPts val="600"/>
              </a:spcAft>
              <a:defRPr/>
            </a:pPr>
            <a:r>
              <a:rPr lang="zh-CN" altLang="en-US" sz="2400" b="1" dirty="0">
                <a:solidFill>
                  <a:srgbClr val="FF0000"/>
                </a:solidFill>
                <a:ea typeface="宋体" charset="0"/>
              </a:rPr>
              <a:t>消息中间件产品和使用场景</a:t>
            </a:r>
            <a:endParaRPr lang="en-US" altLang="zh-CN" sz="2400" b="1" dirty="0">
              <a:solidFill>
                <a:srgbClr val="FF0000"/>
              </a:solidFill>
              <a:ea typeface="宋体" charset="0"/>
            </a:endParaRPr>
          </a:p>
          <a:p>
            <a:pPr>
              <a:lnSpc>
                <a:spcPct val="150000"/>
              </a:lnSpc>
              <a:spcAft>
                <a:spcPts val="600"/>
              </a:spcAft>
              <a:defRPr/>
            </a:pPr>
            <a:r>
              <a:rPr lang="zh-CN" altLang="en-US" sz="2400" b="1" dirty="0">
                <a:ea typeface="宋体" charset="0"/>
              </a:rPr>
              <a:t>消息中间件的架构和协议</a:t>
            </a:r>
            <a:endParaRPr lang="en-US" altLang="zh-CN" sz="2400" b="1" dirty="0">
              <a:ea typeface="宋体" charset="0"/>
            </a:endParaRPr>
          </a:p>
          <a:p>
            <a:pPr>
              <a:lnSpc>
                <a:spcPct val="150000"/>
              </a:lnSpc>
              <a:spcAft>
                <a:spcPts val="600"/>
              </a:spcAft>
              <a:defRPr/>
            </a:pPr>
            <a:r>
              <a:rPr lang="en-US" altLang="zh-CN" sz="2400" b="1" dirty="0">
                <a:ea typeface="宋体" charset="0"/>
              </a:rPr>
              <a:t>JAVA</a:t>
            </a:r>
            <a:r>
              <a:rPr lang="zh-CN" altLang="en-US" sz="2400" b="1" dirty="0">
                <a:ea typeface="宋体" charset="0"/>
              </a:rPr>
              <a:t>消息中间件</a:t>
            </a:r>
            <a:r>
              <a:rPr lang="en-US" altLang="zh-CN" sz="2400" b="1" dirty="0">
                <a:ea typeface="宋体" charset="0"/>
              </a:rPr>
              <a:t>JMS</a:t>
            </a:r>
          </a:p>
          <a:p>
            <a:pPr>
              <a:lnSpc>
                <a:spcPct val="150000"/>
              </a:lnSpc>
              <a:spcAft>
                <a:spcPts val="600"/>
              </a:spcAft>
              <a:defRPr/>
            </a:pPr>
            <a:r>
              <a:rPr lang="zh-CN" altLang="en-US" sz="2400" b="1" dirty="0">
                <a:ea typeface="宋体" charset="0"/>
              </a:rPr>
              <a:t>消息驱动的</a:t>
            </a:r>
            <a:r>
              <a:rPr lang="en-US" altLang="zh-CN" sz="2400" b="1" dirty="0">
                <a:ea typeface="宋体" charset="0"/>
              </a:rPr>
              <a:t>Bean </a:t>
            </a:r>
            <a:endParaRPr lang="zh-CN" altLang="en-US" sz="2400" b="1" dirty="0">
              <a:ea typeface="宋体" charset="0"/>
            </a:endParaRPr>
          </a:p>
          <a:p>
            <a:pPr>
              <a:lnSpc>
                <a:spcPct val="150000"/>
              </a:lnSpc>
              <a:spcAft>
                <a:spcPts val="600"/>
              </a:spcAft>
              <a:defRPr/>
            </a:pPr>
            <a:r>
              <a:rPr lang="zh-CN" altLang="en-US" sz="2400" b="1" dirty="0">
                <a:ea typeface="宋体" charset="0"/>
              </a:rPr>
              <a:t>小结</a:t>
            </a:r>
          </a:p>
          <a:p>
            <a:pPr>
              <a:lnSpc>
                <a:spcPct val="150000"/>
              </a:lnSpc>
              <a:defRPr/>
            </a:pPr>
            <a:endParaRPr lang="zh-CN" altLang="en-US" sz="2400" b="1" dirty="0">
              <a:ea typeface="宋体" charset="0"/>
            </a:endParaRPr>
          </a:p>
        </p:txBody>
      </p:sp>
    </p:spTree>
    <p:extLst>
      <p:ext uri="{BB962C8B-B14F-4D97-AF65-F5344CB8AC3E}">
        <p14:creationId xmlns:p14="http://schemas.microsoft.com/office/powerpoint/2010/main" val="251611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消息中间件的产品</a:t>
            </a:r>
            <a:endParaRPr kumimoji="1" lang="zh-CN" altLang="en-US" dirty="0"/>
          </a:p>
        </p:txBody>
      </p:sp>
      <p:sp>
        <p:nvSpPr>
          <p:cNvPr id="3" name="内容占位符 2"/>
          <p:cNvSpPr>
            <a:spLocks noGrp="1"/>
          </p:cNvSpPr>
          <p:nvPr>
            <p:ph idx="1"/>
          </p:nvPr>
        </p:nvSpPr>
        <p:spPr>
          <a:xfrm>
            <a:off x="899592" y="1340768"/>
            <a:ext cx="7727950" cy="4114800"/>
          </a:xfrm>
        </p:spPr>
        <p:txBody>
          <a:bodyPr/>
          <a:lstStyle/>
          <a:p>
            <a:r>
              <a:rPr lang="en-US" altLang="zh-CN" sz="2400"/>
              <a:t>IBM MQSeries</a:t>
            </a:r>
          </a:p>
          <a:p>
            <a:r>
              <a:rPr lang="en-US" altLang="zh-CN" sz="2400"/>
              <a:t>WebLogic</a:t>
            </a:r>
          </a:p>
          <a:p>
            <a:r>
              <a:rPr lang="en-US" altLang="zh-CN" sz="2400"/>
              <a:t>SonicMQ</a:t>
            </a:r>
          </a:p>
          <a:p>
            <a:r>
              <a:rPr lang="en-US" altLang="zh-CN" sz="2400"/>
              <a:t>Active MQ</a:t>
            </a:r>
          </a:p>
          <a:p>
            <a:r>
              <a:rPr lang="en-US" altLang="zh-CN" sz="2400"/>
              <a:t>OpenJMS</a:t>
            </a:r>
          </a:p>
          <a:p>
            <a:r>
              <a:rPr lang="en-US" altLang="zh-CN" sz="2400"/>
              <a:t>RocketMQ</a:t>
            </a:r>
          </a:p>
          <a:p>
            <a:r>
              <a:rPr lang="en-US" altLang="zh-CN" sz="2400"/>
              <a:t>RabbitMQ</a:t>
            </a:r>
          </a:p>
          <a:p>
            <a:r>
              <a:rPr lang="en-US" altLang="zh-CN" sz="2400"/>
              <a:t>Kafka</a:t>
            </a:r>
          </a:p>
          <a:p>
            <a:r>
              <a:rPr lang="en-US" altLang="zh-CN" sz="2400"/>
              <a:t>ZeroMQ</a:t>
            </a:r>
          </a:p>
          <a:p>
            <a:r>
              <a:rPr lang="en-US" altLang="zh-CN" sz="2400"/>
              <a:t>Redis</a:t>
            </a:r>
            <a:endParaRPr lang="zh-CN" altLang="en-US" sz="2400" dirty="0"/>
          </a:p>
        </p:txBody>
      </p:sp>
      <p:sp>
        <p:nvSpPr>
          <p:cNvPr id="4" name="幻灯片编号占位符 3"/>
          <p:cNvSpPr>
            <a:spLocks noGrp="1"/>
          </p:cNvSpPr>
          <p:nvPr>
            <p:ph type="sldNum" sz="quarter" idx="10"/>
          </p:nvPr>
        </p:nvSpPr>
        <p:spPr/>
        <p:txBody>
          <a:bodyPr/>
          <a:lstStyle/>
          <a:p>
            <a:pPr>
              <a:defRPr/>
            </a:pPr>
            <a:fld id="{688DD166-6A51-FB46-8061-6090DD3FD59C}" type="slidenum">
              <a:rPr lang="zh-CN" altLang="en-GB" smtClean="0"/>
              <a:pPr>
                <a:defRPr/>
              </a:pPr>
              <a:t>9</a:t>
            </a:fld>
            <a:endParaRPr lang="en-GB" altLang="zh-CN"/>
          </a:p>
        </p:txBody>
      </p:sp>
    </p:spTree>
    <p:extLst>
      <p:ext uri="{BB962C8B-B14F-4D97-AF65-F5344CB8AC3E}">
        <p14:creationId xmlns:p14="http://schemas.microsoft.com/office/powerpoint/2010/main" val="331301696"/>
      </p:ext>
    </p:extLst>
  </p:cSld>
  <p:clrMapOvr>
    <a:masterClrMapping/>
  </p:clrMapOvr>
</p:sld>
</file>

<file path=ppt/theme/theme1.xml><?xml version="1.0" encoding="utf-8"?>
<a:theme xmlns:a="http://schemas.openxmlformats.org/drawingml/2006/main" name="introdbs.pps">
  <a:themeElements>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introdbs.pps">
      <a:majorFont>
        <a:latin typeface="黑体"/>
        <a:ea typeface="黑体"/>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GB" altLang="zh-CN" sz="2400" b="0" i="0" u="none" strike="noStrike" cap="none" normalizeH="0" baseline="0">
            <a:ln>
              <a:noFill/>
            </a:ln>
            <a:solidFill>
              <a:schemeClr val="tx1"/>
            </a:solidFill>
            <a:effectLst/>
            <a:latin typeface="Times New Roman" charset="0"/>
          </a:defRPr>
        </a:defPPr>
      </a:lstStyle>
    </a:lnDef>
  </a:objectDefaults>
  <a:extraClrSchemeLst>
    <a:extraClrScheme>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pp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pp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pp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C:\introdbs.pps.ppt</Template>
  <TotalTime>8824</TotalTime>
  <Words>4519</Words>
  <Application>Microsoft Office PowerPoint</Application>
  <PresentationFormat>全屏显示(4:3)</PresentationFormat>
  <Paragraphs>471</Paragraphs>
  <Slides>73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73</vt:i4>
      </vt:variant>
    </vt:vector>
  </HeadingPairs>
  <TitlesOfParts>
    <vt:vector size="84" baseType="lpstr">
      <vt:lpstr>Monotype Sorts</vt:lpstr>
      <vt:lpstr>PMingLiU</vt:lpstr>
      <vt:lpstr>黑体</vt:lpstr>
      <vt:lpstr>楷体_GB2312</vt:lpstr>
      <vt:lpstr>宋体</vt:lpstr>
      <vt:lpstr>Arial</vt:lpstr>
      <vt:lpstr>Arial Black</vt:lpstr>
      <vt:lpstr>Comic Sans MS</vt:lpstr>
      <vt:lpstr>Times New Roman</vt:lpstr>
      <vt:lpstr>Wingdings</vt:lpstr>
      <vt:lpstr>introdbs.pps</vt:lpstr>
      <vt:lpstr>  第七章 消息中间件</vt:lpstr>
      <vt:lpstr>大纲</vt:lpstr>
      <vt:lpstr>消息中间件的概念</vt:lpstr>
      <vt:lpstr>消息中间件的概念</vt:lpstr>
      <vt:lpstr>消息中间件的概念</vt:lpstr>
      <vt:lpstr>大纲</vt:lpstr>
      <vt:lpstr>消息中间件的发展历史</vt:lpstr>
      <vt:lpstr>大纲</vt:lpstr>
      <vt:lpstr>消息中间件的产品</vt:lpstr>
      <vt:lpstr>消息中间件的使用场景</vt:lpstr>
      <vt:lpstr>消息中间件的使用场景</vt:lpstr>
      <vt:lpstr>消息中间件的使用场景</vt:lpstr>
      <vt:lpstr>消息中间件的使用场景</vt:lpstr>
      <vt:lpstr>大纲</vt:lpstr>
      <vt:lpstr>点对点和消息代理结构</vt:lpstr>
      <vt:lpstr>点对点和消息代理结构</vt:lpstr>
      <vt:lpstr>点对点和消息代理结构</vt:lpstr>
      <vt:lpstr>点对点和消息代理结构</vt:lpstr>
      <vt:lpstr>点对点和消息代理结构</vt:lpstr>
      <vt:lpstr>大纲</vt:lpstr>
      <vt:lpstr>消息中间件的要素</vt:lpstr>
      <vt:lpstr>消息中间件的要素</vt:lpstr>
      <vt:lpstr>消息中间件的要素</vt:lpstr>
      <vt:lpstr>消息中间件的要素</vt:lpstr>
      <vt:lpstr>消息中间件的要素</vt:lpstr>
      <vt:lpstr>消息中间件的要素</vt:lpstr>
      <vt:lpstr>大纲</vt:lpstr>
      <vt:lpstr>中间件常用协议</vt:lpstr>
      <vt:lpstr>中间件常用协议</vt:lpstr>
      <vt:lpstr>中间件常用协议</vt:lpstr>
      <vt:lpstr>中间件常用协议</vt:lpstr>
      <vt:lpstr>中间件常用协议</vt:lpstr>
      <vt:lpstr>大纲</vt:lpstr>
      <vt:lpstr>JMS简介</vt:lpstr>
      <vt:lpstr>JMS简介</vt:lpstr>
      <vt:lpstr>大纲</vt:lpstr>
      <vt:lpstr>JMS架构</vt:lpstr>
      <vt:lpstr>JMS架构</vt:lpstr>
      <vt:lpstr>JMS架构</vt:lpstr>
      <vt:lpstr>JMS架构</vt:lpstr>
      <vt:lpstr>JMS架构</vt:lpstr>
      <vt:lpstr>JMS架构</vt:lpstr>
      <vt:lpstr>大纲</vt:lpstr>
      <vt:lpstr>JMS编程示例</vt:lpstr>
      <vt:lpstr>JMS编程示例</vt:lpstr>
      <vt:lpstr>JMS编程示例</vt:lpstr>
      <vt:lpstr>JMS编程示例</vt:lpstr>
      <vt:lpstr>JMS编程示例</vt:lpstr>
      <vt:lpstr>JMS编程示例</vt:lpstr>
      <vt:lpstr>JMS编程示例</vt:lpstr>
      <vt:lpstr>JMS编程示例</vt:lpstr>
      <vt:lpstr>JMS编程示例</vt:lpstr>
      <vt:lpstr>JMS编程示例</vt:lpstr>
      <vt:lpstr>JMS编程示例</vt:lpstr>
      <vt:lpstr>JMS编程示例</vt:lpstr>
      <vt:lpstr>JMS编程示例</vt:lpstr>
      <vt:lpstr>JMS编程示例</vt:lpstr>
      <vt:lpstr>大纲</vt:lpstr>
      <vt:lpstr>消息驱动的Bean</vt:lpstr>
      <vt:lpstr>消息驱动的Bean</vt:lpstr>
      <vt:lpstr>消息驱动的Bean</vt:lpstr>
      <vt:lpstr>消息驱动的Bean</vt:lpstr>
      <vt:lpstr>消息驱动的Bean</vt:lpstr>
      <vt:lpstr>消息驱动的Bean</vt:lpstr>
      <vt:lpstr>消息驱动的Bean</vt:lpstr>
      <vt:lpstr>消息驱动的Bean</vt:lpstr>
      <vt:lpstr>消息驱动的Bean</vt:lpstr>
      <vt:lpstr>消息驱动的Bean</vt:lpstr>
      <vt:lpstr>消息驱动的Bean</vt:lpstr>
      <vt:lpstr>消息驱动的Bean</vt:lpstr>
      <vt:lpstr>消息驱动的Bean</vt:lpstr>
      <vt:lpstr>消息驱动的Bean</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中间件技术  Middleware Technology  第五章  Web服务器技术</dc:title>
  <dc:subject>Database Systems</dc:subject>
  <dc:creator>Microsoft Office 用户</dc:creator>
  <dc:description>Transparencies for Chapter 1 of textbook_x000d_
Database Systems: A Practical Approach to Design, Implementation, and Management</dc:description>
  <cp:lastModifiedBy>jjxy</cp:lastModifiedBy>
  <cp:revision>120</cp:revision>
  <cp:lastPrinted>1997-01-27T16:12:00Z</cp:lastPrinted>
  <dcterms:created xsi:type="dcterms:W3CDTF">2016-03-08T05:42:00Z</dcterms:created>
  <dcterms:modified xsi:type="dcterms:W3CDTF">2024-10-28T07:20:55Z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