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101"/>
  </p:handoutMasterIdLst>
  <p:sldIdLst>
    <p:sldId id="643" r:id="rId3"/>
    <p:sldId id="542" r:id="rId5"/>
    <p:sldId id="454" r:id="rId6"/>
    <p:sldId id="721" r:id="rId7"/>
    <p:sldId id="603" r:id="rId8"/>
    <p:sldId id="605" r:id="rId9"/>
    <p:sldId id="621" r:id="rId10"/>
    <p:sldId id="644" r:id="rId11"/>
    <p:sldId id="645" r:id="rId12"/>
    <p:sldId id="646" r:id="rId13"/>
    <p:sldId id="607" r:id="rId14"/>
    <p:sldId id="609" r:id="rId15"/>
    <p:sldId id="612" r:id="rId16"/>
    <p:sldId id="608" r:id="rId17"/>
    <p:sldId id="610" r:id="rId18"/>
    <p:sldId id="647" r:id="rId19"/>
    <p:sldId id="614" r:id="rId20"/>
    <p:sldId id="648" r:id="rId21"/>
    <p:sldId id="615" r:id="rId22"/>
    <p:sldId id="649" r:id="rId23"/>
    <p:sldId id="616" r:id="rId24"/>
    <p:sldId id="650" r:id="rId25"/>
    <p:sldId id="651" r:id="rId26"/>
    <p:sldId id="652" r:id="rId27"/>
    <p:sldId id="653" r:id="rId28"/>
    <p:sldId id="654" r:id="rId29"/>
    <p:sldId id="655" r:id="rId30"/>
    <p:sldId id="656" r:id="rId31"/>
    <p:sldId id="657" r:id="rId32"/>
    <p:sldId id="617" r:id="rId33"/>
    <p:sldId id="618" r:id="rId34"/>
    <p:sldId id="619" r:id="rId35"/>
    <p:sldId id="658" r:id="rId36"/>
    <p:sldId id="659" r:id="rId37"/>
    <p:sldId id="660" r:id="rId38"/>
    <p:sldId id="622" r:id="rId39"/>
    <p:sldId id="661" r:id="rId40"/>
    <p:sldId id="624" r:id="rId41"/>
    <p:sldId id="663" r:id="rId42"/>
    <p:sldId id="662" r:id="rId43"/>
    <p:sldId id="664" r:id="rId44"/>
    <p:sldId id="665" r:id="rId45"/>
    <p:sldId id="666" r:id="rId46"/>
    <p:sldId id="667" r:id="rId47"/>
    <p:sldId id="668" r:id="rId48"/>
    <p:sldId id="670" r:id="rId49"/>
    <p:sldId id="671" r:id="rId50"/>
    <p:sldId id="672" r:id="rId51"/>
    <p:sldId id="673" r:id="rId52"/>
    <p:sldId id="674" r:id="rId53"/>
    <p:sldId id="675" r:id="rId54"/>
    <p:sldId id="676" r:id="rId55"/>
    <p:sldId id="677" r:id="rId56"/>
    <p:sldId id="678" r:id="rId57"/>
    <p:sldId id="679" r:id="rId58"/>
    <p:sldId id="680" r:id="rId59"/>
    <p:sldId id="669" r:id="rId60"/>
    <p:sldId id="681" r:id="rId61"/>
    <p:sldId id="682" r:id="rId62"/>
    <p:sldId id="684" r:id="rId63"/>
    <p:sldId id="683" r:id="rId64"/>
    <p:sldId id="685" r:id="rId65"/>
    <p:sldId id="686" r:id="rId66"/>
    <p:sldId id="687" r:id="rId67"/>
    <p:sldId id="689" r:id="rId68"/>
    <p:sldId id="690" r:id="rId69"/>
    <p:sldId id="691" r:id="rId70"/>
    <p:sldId id="692" r:id="rId71"/>
    <p:sldId id="693" r:id="rId72"/>
    <p:sldId id="694" r:id="rId73"/>
    <p:sldId id="695" r:id="rId74"/>
    <p:sldId id="696" r:id="rId75"/>
    <p:sldId id="697" r:id="rId76"/>
    <p:sldId id="698" r:id="rId77"/>
    <p:sldId id="699" r:id="rId78"/>
    <p:sldId id="700" r:id="rId79"/>
    <p:sldId id="701" r:id="rId80"/>
    <p:sldId id="702" r:id="rId81"/>
    <p:sldId id="703" r:id="rId82"/>
    <p:sldId id="704" r:id="rId83"/>
    <p:sldId id="706" r:id="rId84"/>
    <p:sldId id="705" r:id="rId85"/>
    <p:sldId id="707" r:id="rId86"/>
    <p:sldId id="708" r:id="rId87"/>
    <p:sldId id="709" r:id="rId88"/>
    <p:sldId id="710" r:id="rId89"/>
    <p:sldId id="711" r:id="rId90"/>
    <p:sldId id="712" r:id="rId91"/>
    <p:sldId id="713" r:id="rId92"/>
    <p:sldId id="714" r:id="rId93"/>
    <p:sldId id="715" r:id="rId94"/>
    <p:sldId id="716" r:id="rId95"/>
    <p:sldId id="717" r:id="rId96"/>
    <p:sldId id="718" r:id="rId97"/>
    <p:sldId id="719" r:id="rId98"/>
    <p:sldId id="720" r:id="rId99"/>
    <p:sldId id="814" r:id="rId100"/>
  </p:sldIdLst>
  <p:sldSz cx="9144000" cy="6858000" type="screen4x3"/>
  <p:notesSz cx="7099300" cy="10234295"/>
  <p:custDataLst>
    <p:tags r:id="rId105"/>
  </p:custDataLst>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5pPr>
    <a:lvl6pPr marL="2286000" algn="l" defTabSz="914400" rtl="0" eaLnBrk="1" latinLnBrk="0" hangingPunct="1">
      <a:defRPr sz="2400" kern="1200">
        <a:solidFill>
          <a:schemeClr val="tx1"/>
        </a:solidFill>
        <a:latin typeface="Times New Roman" panose="02020603050405020304" charset="0"/>
        <a:ea typeface="+mn-ea"/>
        <a:cs typeface="+mn-cs"/>
      </a:defRPr>
    </a:lvl6pPr>
    <a:lvl7pPr marL="2743200" algn="l" defTabSz="914400" rtl="0" eaLnBrk="1" latinLnBrk="0" hangingPunct="1">
      <a:defRPr sz="2400" kern="1200">
        <a:solidFill>
          <a:schemeClr val="tx1"/>
        </a:solidFill>
        <a:latin typeface="Times New Roman" panose="02020603050405020304" charset="0"/>
        <a:ea typeface="+mn-ea"/>
        <a:cs typeface="+mn-cs"/>
      </a:defRPr>
    </a:lvl7pPr>
    <a:lvl8pPr marL="3200400" algn="l" defTabSz="914400" rtl="0" eaLnBrk="1" latinLnBrk="0" hangingPunct="1">
      <a:defRPr sz="2400" kern="1200">
        <a:solidFill>
          <a:schemeClr val="tx1"/>
        </a:solidFill>
        <a:latin typeface="Times New Roman" panose="02020603050405020304" charset="0"/>
        <a:ea typeface="+mn-ea"/>
        <a:cs typeface="+mn-cs"/>
      </a:defRPr>
    </a:lvl8pPr>
    <a:lvl9pPr marL="3657600" algn="l" defTabSz="914400" rtl="0" eaLnBrk="1" latinLnBrk="0" hangingPunct="1">
      <a:defRPr sz="2400" kern="1200">
        <a:solidFill>
          <a:schemeClr val="tx1"/>
        </a:solidFill>
        <a:latin typeface="Times New Roman" panose="0202060305040502030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FF00"/>
    <a:srgbClr val="FF0000"/>
    <a:srgbClr val="FFCC66"/>
    <a:srgbClr val="FF99FF"/>
    <a:srgbClr val="CC33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590" autoAdjust="0"/>
    <p:restoredTop sz="95135" autoAdjust="0"/>
  </p:normalViewPr>
  <p:slideViewPr>
    <p:cSldViewPr showGuides="1">
      <p:cViewPr varScale="1">
        <p:scale>
          <a:sx n="69" d="100"/>
          <a:sy n="69" d="100"/>
        </p:scale>
        <p:origin x="628"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0" d="100"/>
          <a:sy n="40" d="100"/>
        </p:scale>
        <p:origin x="-1572"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5" Type="http://schemas.openxmlformats.org/officeDocument/2006/relationships/tags" Target="tags/tag1.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handoutMaster" Target="handoutMasters/handoutMaster1.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900113"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3075" name="Rectangle 3"/>
          <p:cNvSpPr>
            <a:spLocks noGrp="1" noChangeArrowheads="1"/>
          </p:cNvSpPr>
          <p:nvPr>
            <p:ph type="ctrTitle" sz="quarter"/>
          </p:nvPr>
        </p:nvSpPr>
        <p:spPr>
          <a:xfrm>
            <a:off x="971550" y="188913"/>
            <a:ext cx="7772400" cy="782637"/>
          </a:xfrm>
        </p:spPr>
        <p:txBody>
          <a:bodyPr/>
          <a:lstStyle>
            <a:lvl1pPr>
              <a:defRPr/>
            </a:lvl1pPr>
          </a:lstStyle>
          <a:p>
            <a:pPr lvl="0"/>
            <a:r>
              <a:rPr lang="en-GB" altLang="zh-CN" noProof="0"/>
              <a:t>Click to edit Master title style</a:t>
            </a:r>
            <a:endParaRPr lang="en-GB" altLang="zh-CN" noProof="0"/>
          </a:p>
        </p:txBody>
      </p:sp>
      <p:sp>
        <p:nvSpPr>
          <p:cNvPr id="3076" name="Rectangle 4"/>
          <p:cNvSpPr>
            <a:spLocks noGrp="1" noChangeArrowheads="1"/>
          </p:cNvSpPr>
          <p:nvPr>
            <p:ph type="subTitle" sz="quarter" idx="1"/>
          </p:nvPr>
        </p:nvSpPr>
        <p:spPr>
          <a:xfrm>
            <a:off x="827088" y="1341438"/>
            <a:ext cx="7993062" cy="5256212"/>
          </a:xfrm>
        </p:spPr>
        <p:txBody>
          <a:bodyPr/>
          <a:lstStyle>
            <a:lvl1pPr marL="0" indent="0" algn="ctr">
              <a:buFont typeface="Monotype Sorts" charset="2"/>
              <a:buNone/>
              <a:defRPr/>
            </a:lvl1pPr>
          </a:lstStyle>
          <a:p>
            <a:pPr lvl="0"/>
            <a:r>
              <a:rPr lang="en-GB" altLang="zh-CN" noProof="0"/>
              <a:t>Click to edit Master subtitle style</a:t>
            </a:r>
            <a:endParaRPr lang="en-GB" altLang="zh-CN" noProof="0"/>
          </a:p>
        </p:txBody>
      </p:sp>
      <p:sp>
        <p:nvSpPr>
          <p:cNvPr id="5" name="Rectangle 7"/>
          <p:cNvSpPr>
            <a:spLocks noGrp="1" noChangeArrowheads="1"/>
          </p:cNvSpPr>
          <p:nvPr>
            <p:ph type="sldNum" sz="quarter" idx="10"/>
          </p:nvPr>
        </p:nvSpPr>
        <p:spPr>
          <a:xfrm>
            <a:off x="6858000" y="6248400"/>
            <a:ext cx="1905000" cy="457200"/>
          </a:xfrm>
        </p:spPr>
        <p:txBody>
          <a:bodyPr/>
          <a:lstStyle>
            <a:lvl1pPr>
              <a:defRPr>
                <a:solidFill>
                  <a:schemeClr val="tx1"/>
                </a:solidFill>
              </a:defRPr>
            </a:lvl1pPr>
          </a:lstStyle>
          <a:p>
            <a:pPr>
              <a:defRPr/>
            </a:pPr>
            <a:fld id="{AE2C5D09-FE6F-EB49-9AED-14F1700A6EAD}" type="slidenum">
              <a:rPr lang="zh-CN" altLang="en-GB"/>
            </a:fld>
            <a:endParaRPr lang="en-GB"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7"/>
          <p:cNvSpPr>
            <a:spLocks noGrp="1" noChangeArrowheads="1"/>
          </p:cNvSpPr>
          <p:nvPr>
            <p:ph type="sldNum" sz="quarter" idx="10"/>
          </p:nvPr>
        </p:nvSpPr>
        <p:spPr/>
        <p:txBody>
          <a:bodyPr/>
          <a:lstStyle>
            <a:lvl1pPr>
              <a:defRPr/>
            </a:lvl1pPr>
          </a:lstStyle>
          <a:p>
            <a:pPr>
              <a:defRPr/>
            </a:pPr>
            <a:fld id="{A20D3124-E3E9-6F48-A090-DD0A3F2C2DF0}" type="slidenum">
              <a:rPr lang="zh-CN" altLang="en-GB"/>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3413" y="115888"/>
            <a:ext cx="1982787" cy="5675312"/>
          </a:xfrm>
        </p:spPr>
        <p:txBody>
          <a:bodyPr vert="eaVert"/>
          <a:lstStyle/>
          <a:p>
            <a:r>
              <a:rPr lang="zh-CN" altLang="en-US"/>
              <a:t>单击此处编辑母版标题样式</a:t>
            </a:r>
            <a:endParaRPr lang="zh-CN" altLang="en-US"/>
          </a:p>
        </p:txBody>
      </p:sp>
      <p:sp>
        <p:nvSpPr>
          <p:cNvPr id="3" name="竖排文本占位符 2"/>
          <p:cNvSpPr>
            <a:spLocks noGrp="1"/>
          </p:cNvSpPr>
          <p:nvPr>
            <p:ph type="body" orient="vert" idx="1"/>
          </p:nvPr>
        </p:nvSpPr>
        <p:spPr>
          <a:xfrm>
            <a:off x="1035050" y="115888"/>
            <a:ext cx="5795963" cy="5675312"/>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7"/>
          <p:cNvSpPr>
            <a:spLocks noGrp="1" noChangeArrowheads="1"/>
          </p:cNvSpPr>
          <p:nvPr>
            <p:ph type="sldNum" sz="quarter" idx="10"/>
          </p:nvPr>
        </p:nvSpPr>
        <p:spPr/>
        <p:txBody>
          <a:bodyPr/>
          <a:lstStyle>
            <a:lvl1pPr>
              <a:defRPr/>
            </a:lvl1pPr>
          </a:lstStyle>
          <a:p>
            <a:pPr>
              <a:defRPr/>
            </a:pPr>
            <a:fld id="{79714785-919D-F448-A191-84CE3056AE3C}" type="slidenum">
              <a:rPr lang="zh-CN" altLang="en-GB"/>
            </a:fld>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Clr>
                <a:schemeClr val="accent6"/>
              </a:buClr>
              <a:buFont typeface="Wingdings" panose="05000000000000000000" pitchFamily="2" charset="2"/>
              <a:buChar char="ü"/>
              <a:defRPr sz="2400"/>
            </a:lvl2pPr>
            <a:lvl3pPr marL="1143000" indent="-228600">
              <a:buClr>
                <a:schemeClr val="accent6"/>
              </a:buClr>
              <a:buFont typeface="Wingdings" panose="05000000000000000000" pitchFamily="2" charset="2"/>
              <a:buChar char="ü"/>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Rectangle 7"/>
          <p:cNvSpPr>
            <a:spLocks noGrp="1" noChangeArrowheads="1"/>
          </p:cNvSpPr>
          <p:nvPr>
            <p:ph type="sldNum" sz="quarter" idx="10"/>
          </p:nvPr>
        </p:nvSpPr>
        <p:spPr/>
        <p:txBody>
          <a:bodyPr/>
          <a:lstStyle>
            <a:lvl1pPr>
              <a:defRPr/>
            </a:lvl1pPr>
          </a:lstStyle>
          <a:p>
            <a:pPr>
              <a:defRPr/>
            </a:pPr>
            <a:fld id="{688DD166-6A51-FB46-8061-6090DD3FD59C}" type="slidenum">
              <a:rPr lang="zh-CN" altLang="en-GB"/>
            </a:fld>
            <a:endParaRPr lang="en-GB"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7"/>
          <p:cNvSpPr>
            <a:spLocks noGrp="1" noChangeArrowheads="1"/>
          </p:cNvSpPr>
          <p:nvPr>
            <p:ph type="sldNum" sz="quarter" idx="10"/>
          </p:nvPr>
        </p:nvSpPr>
        <p:spPr/>
        <p:txBody>
          <a:bodyPr/>
          <a:lstStyle>
            <a:lvl1pPr>
              <a:defRPr/>
            </a:lvl1pPr>
          </a:lstStyle>
          <a:p>
            <a:pPr>
              <a:defRPr/>
            </a:pPr>
            <a:fld id="{59F1C471-EFCF-4B4E-9F8F-C505C4C98527}" type="slidenum">
              <a:rPr lang="zh-CN" altLang="en-GB"/>
            </a:fld>
            <a:endParaRPr lang="en-GB"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035050" y="1676400"/>
            <a:ext cx="3787775"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975225" y="1676400"/>
            <a:ext cx="3787775"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7"/>
          <p:cNvSpPr>
            <a:spLocks noGrp="1" noChangeArrowheads="1"/>
          </p:cNvSpPr>
          <p:nvPr>
            <p:ph type="sldNum" sz="quarter" idx="10"/>
          </p:nvPr>
        </p:nvSpPr>
        <p:spPr/>
        <p:txBody>
          <a:bodyPr/>
          <a:lstStyle>
            <a:lvl1pPr>
              <a:defRPr/>
            </a:lvl1pPr>
          </a:lstStyle>
          <a:p>
            <a:pPr>
              <a:defRPr/>
            </a:pPr>
            <a:fld id="{89AF878D-C7E3-6F46-A016-41EE662471E5}" type="slidenum">
              <a:rPr lang="zh-CN" altLang="en-GB"/>
            </a:fld>
            <a:endParaRPr lang="en-GB"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7"/>
          <p:cNvSpPr>
            <a:spLocks noGrp="1" noChangeArrowheads="1"/>
          </p:cNvSpPr>
          <p:nvPr>
            <p:ph type="sldNum" sz="quarter" idx="10"/>
          </p:nvPr>
        </p:nvSpPr>
        <p:spPr/>
        <p:txBody>
          <a:bodyPr/>
          <a:lstStyle>
            <a:lvl1pPr>
              <a:defRPr/>
            </a:lvl1pPr>
          </a:lstStyle>
          <a:p>
            <a:pPr>
              <a:defRPr/>
            </a:pPr>
            <a:fld id="{3159484F-DAC5-7646-BC83-3AF95D99DCA3}" type="slidenum">
              <a:rPr lang="zh-CN" altLang="en-GB"/>
            </a:fld>
            <a:endParaRPr lang="en-GB"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7"/>
          <p:cNvSpPr>
            <a:spLocks noGrp="1" noChangeArrowheads="1"/>
          </p:cNvSpPr>
          <p:nvPr>
            <p:ph type="sldNum" sz="quarter" idx="10"/>
          </p:nvPr>
        </p:nvSpPr>
        <p:spPr/>
        <p:txBody>
          <a:bodyPr/>
          <a:lstStyle>
            <a:lvl1pPr>
              <a:defRPr/>
            </a:lvl1pPr>
          </a:lstStyle>
          <a:p>
            <a:pPr>
              <a:defRPr/>
            </a:pPr>
            <a:fld id="{2DFA78D3-7347-6B4E-B87F-6DE2300BF5DD}" type="slidenum">
              <a:rPr lang="zh-CN" altLang="en-GB"/>
            </a:fld>
            <a:endParaRPr lang="en-GB"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vl1pPr>
          </a:lstStyle>
          <a:p>
            <a:pPr>
              <a:defRPr/>
            </a:pPr>
            <a:fld id="{F21EAFCD-E714-DE48-8653-4F05E26390FE}" type="slidenum">
              <a:rPr lang="zh-CN" altLang="en-GB"/>
            </a:fld>
            <a:endParaRPr lang="en-GB"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7"/>
          <p:cNvSpPr>
            <a:spLocks noGrp="1" noChangeArrowheads="1"/>
          </p:cNvSpPr>
          <p:nvPr>
            <p:ph type="sldNum" sz="quarter" idx="10"/>
          </p:nvPr>
        </p:nvSpPr>
        <p:spPr/>
        <p:txBody>
          <a:bodyPr/>
          <a:lstStyle>
            <a:lvl1pPr>
              <a:defRPr/>
            </a:lvl1pPr>
          </a:lstStyle>
          <a:p>
            <a:pPr>
              <a:defRPr/>
            </a:pPr>
            <a:fld id="{DDC26D76-8249-B541-BE5A-55F13C3DC753}" type="slidenum">
              <a:rPr lang="zh-CN" altLang="en-GB"/>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7"/>
          <p:cNvSpPr>
            <a:spLocks noGrp="1" noChangeArrowheads="1"/>
          </p:cNvSpPr>
          <p:nvPr>
            <p:ph type="sldNum" sz="quarter" idx="10"/>
          </p:nvPr>
        </p:nvSpPr>
        <p:spPr/>
        <p:txBody>
          <a:bodyPr/>
          <a:lstStyle>
            <a:lvl1pPr>
              <a:defRPr/>
            </a:lvl1pPr>
          </a:lstStyle>
          <a:p>
            <a:pPr>
              <a:defRPr/>
            </a:pPr>
            <a:fld id="{6F499330-E85C-524F-8B8B-0B38F200AAA0}" type="slidenum">
              <a:rPr lang="zh-CN" altLang="en-GB"/>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971550"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1027" name="Rectangle 3"/>
          <p:cNvSpPr>
            <a:spLocks noGrp="1" noChangeArrowheads="1"/>
          </p:cNvSpPr>
          <p:nvPr>
            <p:ph type="title"/>
          </p:nvPr>
        </p:nvSpPr>
        <p:spPr bwMode="auto">
          <a:xfrm>
            <a:off x="1116013" y="115888"/>
            <a:ext cx="7850187"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b" anchorCtr="0" compatLnSpc="1"/>
          <a:lstStyle/>
          <a:p>
            <a:pPr lvl="0"/>
            <a:r>
              <a:rPr lang="en-GB" altLang="zh-CN"/>
              <a:t>Click to edit Master title style</a:t>
            </a:r>
            <a:endParaRPr lang="en-GB" altLang="zh-CN"/>
          </a:p>
        </p:txBody>
      </p:sp>
      <p:sp>
        <p:nvSpPr>
          <p:cNvPr id="1028" name="Rectangle 4"/>
          <p:cNvSpPr>
            <a:spLocks noGrp="1" noChangeArrowheads="1"/>
          </p:cNvSpPr>
          <p:nvPr>
            <p:ph type="body" idx="1"/>
          </p:nvPr>
        </p:nvSpPr>
        <p:spPr bwMode="auto">
          <a:xfrm>
            <a:off x="1035050" y="1676400"/>
            <a:ext cx="77279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p>
            <a:pPr lvl="0"/>
            <a:r>
              <a:rPr lang="en-GB" altLang="zh-CN"/>
              <a:t>Click to edit Master text styles</a:t>
            </a:r>
            <a:endParaRPr lang="en-GB" altLang="zh-CN"/>
          </a:p>
          <a:p>
            <a:pPr lvl="1"/>
            <a:r>
              <a:rPr lang="en-GB" altLang="zh-CN"/>
              <a:t>Second Level</a:t>
            </a:r>
            <a:endParaRPr lang="en-GB" altLang="zh-CN"/>
          </a:p>
          <a:p>
            <a:pPr lvl="2"/>
            <a:r>
              <a:rPr lang="en-GB" altLang="zh-CN"/>
              <a:t>Third Level</a:t>
            </a:r>
            <a:endParaRPr lang="en-GB" altLang="zh-CN"/>
          </a:p>
          <a:p>
            <a:pPr lvl="3"/>
            <a:r>
              <a:rPr lang="en-GB" altLang="zh-CN"/>
              <a:t>Fourth Level</a:t>
            </a:r>
            <a:endParaRPr lang="en-GB" altLang="zh-CN"/>
          </a:p>
          <a:p>
            <a:pPr lvl="4"/>
            <a:r>
              <a:rPr lang="en-GB" altLang="zh-CN"/>
              <a:t>Fifth Level</a:t>
            </a:r>
            <a:endParaRPr lang="en-GB" altLang="zh-CN"/>
          </a:p>
        </p:txBody>
      </p:sp>
      <p:sp>
        <p:nvSpPr>
          <p:cNvPr id="1031" name="Rectangle 7"/>
          <p:cNvSpPr>
            <a:spLocks noGrp="1" noChangeArrowheads="1"/>
          </p:cNvSpPr>
          <p:nvPr>
            <p:ph type="sldNum" sz="quarter" idx="4"/>
          </p:nvPr>
        </p:nvSpPr>
        <p:spPr bwMode="auto">
          <a:xfrm>
            <a:off x="6858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2075" tIns="46038" rIns="92075" bIns="46038" numCol="1" anchor="ctr" anchorCtr="0" compatLnSpc="1"/>
          <a:lstStyle>
            <a:lvl1pPr algn="r">
              <a:defRPr sz="1400">
                <a:solidFill>
                  <a:srgbClr val="000000"/>
                </a:solidFill>
                <a:ea typeface="宋体" panose="02010600030101010101" pitchFamily="2" charset="-122"/>
              </a:defRPr>
            </a:lvl1pPr>
          </a:lstStyle>
          <a:p>
            <a:pPr>
              <a:defRPr/>
            </a:pPr>
            <a:fld id="{EF2135A9-A33E-7C4B-A703-9B86025B5F1F}" type="slidenum">
              <a:rPr lang="zh-CN" altLang="en-GB"/>
            </a:fld>
            <a:endParaRPr lang="en-GB" altLang="zh-CN"/>
          </a:p>
        </p:txBody>
      </p:sp>
      <p:sp>
        <p:nvSpPr>
          <p:cNvPr id="4104" name="Freeform 1032"/>
          <p:cNvSpPr/>
          <p:nvPr userDrawn="1"/>
        </p:nvSpPr>
        <p:spPr bwMode="auto">
          <a:xfrm>
            <a:off x="0" y="652463"/>
            <a:ext cx="395288" cy="152400"/>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
        <p:nvSpPr>
          <p:cNvPr id="4105" name="Freeform 1033"/>
          <p:cNvSpPr/>
          <p:nvPr userDrawn="1"/>
        </p:nvSpPr>
        <p:spPr bwMode="auto">
          <a:xfrm>
            <a:off x="431800" y="863600"/>
            <a:ext cx="473075" cy="182563"/>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b="1" kern="1200">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2pPr>
      <a:lvl3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3pPr>
      <a:lvl4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4pPr>
      <a:lvl5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5pPr>
      <a:lvl6pPr marL="4572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6pPr>
      <a:lvl7pPr marL="9144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7pPr>
      <a:lvl8pPr marL="13716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8pPr>
      <a:lvl9pPr marL="18288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9pPr>
    </p:titleStyle>
    <p:bodyStyle>
      <a:lvl1pPr marL="342900" indent="-342900" algn="l" rtl="0" eaLnBrk="0" fontAlgn="base" hangingPunct="0">
        <a:lnSpc>
          <a:spcPct val="120000"/>
        </a:lnSpc>
        <a:spcBef>
          <a:spcPct val="0"/>
        </a:spcBef>
        <a:spcAft>
          <a:spcPct val="0"/>
        </a:spcAft>
        <a:buClr>
          <a:schemeClr val="accent2"/>
        </a:buClr>
        <a:buSzPct val="75000"/>
        <a:buFont typeface="Monotype Sorts" charset="2"/>
        <a:buChar char="u"/>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tx1"/>
        </a:buClr>
        <a:buChar char="–"/>
        <a:defRPr sz="28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Monotype Sorts" charset="2"/>
        <a:buChar char="u"/>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10"/>
          </p:nvPr>
        </p:nvSpPr>
        <p:spPr/>
        <p:txBody>
          <a:bodyPr/>
          <a:lstStyle/>
          <a:p>
            <a:pPr>
              <a:defRPr/>
            </a:pPr>
            <a:fld id="{556BBC14-4057-FA49-ACE5-C56CFB44BC29}" type="slidenum">
              <a:rPr lang="zh-CN" altLang="en-GB"/>
            </a:fld>
            <a:endParaRPr lang="en-GB" altLang="zh-CN"/>
          </a:p>
        </p:txBody>
      </p:sp>
      <p:sp>
        <p:nvSpPr>
          <p:cNvPr id="204802" name="Rectangle 2"/>
          <p:cNvSpPr>
            <a:spLocks noGrp="1" noChangeArrowheads="1"/>
          </p:cNvSpPr>
          <p:nvPr>
            <p:ph type="ctrTitle"/>
          </p:nvPr>
        </p:nvSpPr>
        <p:spPr>
          <a:xfrm>
            <a:off x="685800" y="1772816"/>
            <a:ext cx="7772400" cy="782638"/>
          </a:xfrm>
        </p:spPr>
        <p:txBody>
          <a:bodyPr/>
          <a:lstStyle/>
          <a:p>
            <a:pPr>
              <a:defRPr/>
            </a:pPr>
            <a:br>
              <a:rPr lang="en-US" altLang="zh-CN" sz="4400" dirty="0">
                <a:latin typeface="Arial Black" panose="020B0A04020102020204" charset="0"/>
                <a:ea typeface="PMingLiU" charset="0"/>
              </a:rPr>
            </a:br>
            <a:br>
              <a:rPr lang="en-US" altLang="zh-CN" sz="4400" dirty="0">
                <a:ea typeface="PMingLiU" charset="0"/>
              </a:rPr>
            </a:br>
            <a:r>
              <a:rPr lang="zh-CN" altLang="en-US" sz="4800" dirty="0" smtClean="0"/>
              <a:t>第八章</a:t>
            </a:r>
            <a:r>
              <a:rPr lang="zh-CN" altLang="en-US" sz="4800" dirty="0" smtClean="0">
                <a:ea typeface="宋体" panose="02010600030101010101" pitchFamily="2" charset="-122"/>
              </a:rPr>
              <a:t>  </a:t>
            </a:r>
            <a:r>
              <a:rPr lang="zh-CN" altLang="en-US" sz="4800" dirty="0"/>
              <a:t>数据访问中间件</a:t>
            </a:r>
            <a:endParaRPr lang="zh-CN" altLang="en-US" sz="4800" dirty="0"/>
          </a:p>
        </p:txBody>
      </p:sp>
      <p:sp>
        <p:nvSpPr>
          <p:cNvPr id="204803" name="Rectangle 3"/>
          <p:cNvSpPr>
            <a:spLocks noGrp="1" noChangeArrowheads="1"/>
          </p:cNvSpPr>
          <p:nvPr>
            <p:ph type="subTitle" idx="1"/>
          </p:nvPr>
        </p:nvSpPr>
        <p:spPr>
          <a:xfrm>
            <a:off x="575469" y="3789363"/>
            <a:ext cx="7993062" cy="2160587"/>
          </a:xfrm>
        </p:spPr>
        <p:txBody>
          <a:bodyPr/>
          <a:lstStyle/>
          <a:p>
            <a:pPr marL="0" indent="0" algn="ctr" rtl="0" eaLnBrk="0" fontAlgn="base" hangingPunct="0">
              <a:lnSpc>
                <a:spcPct val="120000"/>
              </a:lnSpc>
              <a:spcBef>
                <a:spcPts val="0"/>
              </a:spcBef>
              <a:spcAft>
                <a:spcPts val="0"/>
              </a:spcAft>
            </a:pPr>
            <a:r>
              <a:rPr lang="zh-CN" altLang="zh-CN" sz="1800" b="1" kern="1200" dirty="0">
                <a:solidFill>
                  <a:srgbClr val="000000"/>
                </a:solidFill>
                <a:effectLst/>
                <a:latin typeface="Comic Sans MS" panose="030F0702030302020204" pitchFamily="66" charset="0"/>
                <a:ea typeface="+mn-ea"/>
                <a:cs typeface="+mn-cs"/>
              </a:rPr>
              <a:t>李会格</a:t>
            </a:r>
            <a:r>
              <a:rPr lang="zh-CN" altLang="zh-CN" sz="1800" b="1" kern="1200" dirty="0">
                <a:solidFill>
                  <a:srgbClr val="000000"/>
                </a:solidFill>
                <a:effectLst/>
                <a:latin typeface="Comic Sans MS" panose="030F0702030302020204" pitchFamily="66" charset="0"/>
                <a:ea typeface="Comic Sans MS" panose="030F0702030302020204" pitchFamily="66" charset="0"/>
                <a:cs typeface="+mn-cs"/>
              </a:rPr>
              <a:t>  博士</a:t>
            </a:r>
            <a:r>
              <a:rPr lang="en-US" altLang="zh-CN" sz="1800" b="1" kern="1200" dirty="0">
                <a:solidFill>
                  <a:srgbClr val="000000"/>
                </a:solidFill>
                <a:effectLst/>
                <a:latin typeface="Comic Sans MS" panose="030F0702030302020204" pitchFamily="66" charset="0"/>
                <a:ea typeface="+mn-ea"/>
                <a:cs typeface="+mn-cs"/>
              </a:rPr>
              <a:t>/</a:t>
            </a:r>
            <a:r>
              <a:rPr lang="zh-CN" altLang="zh-CN" sz="1800" b="1" kern="1200" dirty="0">
                <a:solidFill>
                  <a:srgbClr val="000000"/>
                </a:solidFill>
                <a:effectLst/>
                <a:latin typeface="Comic Sans MS" panose="030F0702030302020204" pitchFamily="66" charset="0"/>
                <a:ea typeface="+mn-ea"/>
                <a:cs typeface="+mn-cs"/>
              </a:rPr>
              <a:t>讲师     </a:t>
            </a:r>
            <a:endParaRPr lang="zh-CN" altLang="zh-CN" sz="1800" b="1" kern="1200" dirty="0">
              <a:solidFill>
                <a:srgbClr val="000000"/>
              </a:solidFill>
              <a:effectLst/>
              <a:latin typeface="Comic Sans MS" panose="030F0702030302020204" pitchFamily="66" charset="0"/>
              <a:ea typeface="+mn-ea"/>
              <a:cs typeface="+mn-cs"/>
            </a:endParaRPr>
          </a:p>
          <a:p>
            <a:pPr marL="0" indent="0" algn="ctr" rtl="0" eaLnBrk="0" fontAlgn="base" hangingPunct="0">
              <a:lnSpc>
                <a:spcPct val="120000"/>
              </a:lnSpc>
              <a:spcBef>
                <a:spcPts val="0"/>
              </a:spcBef>
              <a:spcAft>
                <a:spcPts val="0"/>
              </a:spcAft>
            </a:pPr>
            <a:endParaRPr lang="zh-CN" altLang="zh-CN" dirty="0">
              <a:effectLst/>
            </a:endParaRPr>
          </a:p>
          <a:p>
            <a:pPr marL="0" indent="0" algn="ctr" rtl="0" eaLnBrk="0" fontAlgn="base" hangingPunct="0">
              <a:lnSpc>
                <a:spcPct val="120000"/>
              </a:lnSpc>
              <a:spcBef>
                <a:spcPts val="1080"/>
              </a:spcBef>
              <a:spcAft>
                <a:spcPts val="0"/>
              </a:spcAft>
            </a:pPr>
            <a:r>
              <a:rPr lang="en-US" altLang="zh-CN" sz="1800" b="1" kern="1200" dirty="0">
                <a:solidFill>
                  <a:srgbClr val="000000"/>
                </a:solidFill>
                <a:effectLst/>
                <a:latin typeface="Comic Sans MS" panose="030F0702030302020204" pitchFamily="66" charset="0"/>
                <a:ea typeface="+mn-ea"/>
                <a:cs typeface="+mn-cs"/>
              </a:rPr>
              <a:t>E-mail:1034434100@qq.com </a:t>
            </a:r>
            <a:endParaRPr lang="zh-CN" altLang="zh-CN" dirty="0">
              <a:effectLst/>
            </a:endParaRPr>
          </a:p>
          <a:p>
            <a:pPr>
              <a:defRPr/>
            </a:pPr>
            <a:r>
              <a:rPr lang="en-US" altLang="zh-CN" sz="1800" i="1" kern="1200" dirty="0">
                <a:solidFill>
                  <a:srgbClr val="000000"/>
                </a:solidFill>
                <a:effectLst/>
                <a:latin typeface="Comic Sans MS" panose="030F0702030302020204" pitchFamily="66" charset="0"/>
                <a:ea typeface="+mn-ea"/>
                <a:cs typeface="+mn-cs"/>
              </a:rPr>
              <a:t> </a:t>
            </a:r>
            <a:endParaRPr lang="en-US" altLang="zh-CN" sz="1800" i="1" kern="1200" dirty="0">
              <a:solidFill>
                <a:srgbClr val="000000"/>
              </a:solidFill>
              <a:effectLst/>
              <a:latin typeface="Comic Sans MS" panose="030F0702030302020204" pitchFamily="66" charset="0"/>
              <a:ea typeface="+mn-ea"/>
              <a:cs typeface="+mn-cs"/>
            </a:endParaRPr>
          </a:p>
        </p:txBody>
      </p:sp>
      <p:sp>
        <p:nvSpPr>
          <p:cNvPr id="6" name="文本框 5"/>
          <p:cNvSpPr txBox="1"/>
          <p:nvPr/>
        </p:nvSpPr>
        <p:spPr>
          <a:xfrm>
            <a:off x="2286000" y="332656"/>
            <a:ext cx="4572000" cy="738664"/>
          </a:xfrm>
          <a:prstGeom prst="rect">
            <a:avLst/>
          </a:prstGeom>
          <a:noFill/>
        </p:spPr>
        <p:txBody>
          <a:bodyPr wrap="square">
            <a:spAutoFit/>
          </a:bodyPr>
          <a:lstStyle/>
          <a:p>
            <a:pPr algn="ctr"/>
            <a:r>
              <a:rPr lang="zh-CN" altLang="en-US" sz="1800" b="0" dirty="0">
                <a:solidFill>
                  <a:schemeClr val="bg2"/>
                </a:solidFill>
              </a:rPr>
              <a:t>中间件技术基础与</a:t>
            </a:r>
            <a:r>
              <a:rPr lang="en-US" altLang="zh-CN" sz="1800" b="0" dirty="0">
                <a:solidFill>
                  <a:schemeClr val="bg2"/>
                </a:solidFill>
              </a:rPr>
              <a:t>Java</a:t>
            </a:r>
            <a:r>
              <a:rPr lang="zh-CN" altLang="en-US" sz="1800" b="0" dirty="0">
                <a:solidFill>
                  <a:schemeClr val="bg2"/>
                </a:solidFill>
              </a:rPr>
              <a:t>实践</a:t>
            </a:r>
            <a:endParaRPr lang="en-US" altLang="zh-CN" sz="1800" b="0" dirty="0">
              <a:solidFill>
                <a:schemeClr val="bg2"/>
              </a:solidFill>
            </a:endParaRPr>
          </a:p>
          <a:p>
            <a:pPr algn="ctr"/>
            <a:r>
              <a:rPr lang="zh-CN" altLang="en-US" sz="2000" dirty="0">
                <a:solidFill>
                  <a:schemeClr val="bg2"/>
                </a:solidFill>
              </a:rPr>
              <a:t> </a:t>
            </a:r>
            <a:r>
              <a:rPr lang="en-US" altLang="zh-CN" b="0" dirty="0">
                <a:solidFill>
                  <a:schemeClr val="bg2"/>
                </a:solidFill>
                <a:latin typeface="Arial Black" panose="020B0A04020102020204" charset="0"/>
                <a:ea typeface="PMingLiU" charset="0"/>
              </a:rPr>
              <a:t>Middleware Technology</a:t>
            </a:r>
            <a:endParaRPr lang="zh-CN" altLang="en-US"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196752"/>
            <a:ext cx="7727950" cy="5360640"/>
          </a:xfrm>
        </p:spPr>
        <p:txBody>
          <a:bodyPr/>
          <a:lstStyle/>
          <a:p>
            <a:pPr>
              <a:lnSpc>
                <a:spcPct val="100000"/>
              </a:lnSpc>
              <a:spcAft>
                <a:spcPts val="600"/>
              </a:spcAft>
              <a:defRPr/>
            </a:pPr>
            <a:r>
              <a:rPr lang="zh-CN" altLang="en-US" sz="2400" b="1" dirty="0">
                <a:solidFill>
                  <a:srgbClr val="FF0000"/>
                </a:solidFill>
                <a:ea typeface="宋体" panose="02010600030101010101" pitchFamily="2" charset="-122"/>
              </a:rPr>
              <a:t>开放数据库连接</a:t>
            </a:r>
            <a:endParaRPr lang="zh-CN" altLang="en-US" sz="2400" b="1" dirty="0">
              <a:solidFill>
                <a:srgbClr val="FF0000"/>
              </a:solidFill>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ODBC</a:t>
            </a:r>
            <a:endParaRPr lang="zh-CN" altLang="en-US" sz="2000" b="1" dirty="0">
              <a:ea typeface="宋体" panose="02010600030101010101" pitchFamily="2" charset="-122"/>
            </a:endParaRPr>
          </a:p>
          <a:p>
            <a:pPr lvl="1">
              <a:lnSpc>
                <a:spcPct val="100000"/>
              </a:lnSpc>
              <a:spcAft>
                <a:spcPts val="600"/>
              </a:spcAft>
              <a:defRPr/>
            </a:pPr>
            <a:r>
              <a:rPr lang="en-US" altLang="zh-CN" sz="2000" b="1" dirty="0">
                <a:solidFill>
                  <a:srgbClr val="FF0000"/>
                </a:solidFill>
                <a:ea typeface="宋体" panose="02010600030101010101" pitchFamily="2" charset="-122"/>
              </a:rPr>
              <a:t>OLE</a:t>
            </a:r>
            <a:r>
              <a:rPr lang="zh-CN" altLang="en-US" sz="2000" b="1" dirty="0">
                <a:solidFill>
                  <a:srgbClr val="FF0000"/>
                </a:solidFill>
                <a:ea typeface="宋体" panose="02010600030101010101" pitchFamily="2" charset="-122"/>
              </a:rPr>
              <a:t> </a:t>
            </a:r>
            <a:r>
              <a:rPr lang="en-US" altLang="zh-CN" sz="2000" b="1" dirty="0">
                <a:solidFill>
                  <a:srgbClr val="FF0000"/>
                </a:solidFill>
                <a:ea typeface="宋体" panose="02010600030101010101" pitchFamily="2" charset="-122"/>
              </a:rPr>
              <a:t>DB</a:t>
            </a:r>
            <a:endParaRPr lang="zh-CN" altLang="en-US" sz="2000" b="1" dirty="0">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Active Data Objects</a:t>
            </a:r>
            <a:endParaRPr lang="zh-CN" altLang="en-US" sz="20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JDBC</a:t>
            </a:r>
            <a:endParaRPr lang="zh-CN" altLang="en-US" sz="2000" b="1" dirty="0">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对象</a:t>
            </a:r>
            <a:r>
              <a:rPr lang="en-US" altLang="zh-CN" sz="2400" b="1">
                <a:ea typeface="宋体" panose="02010600030101010101" pitchFamily="2" charset="-122"/>
              </a:rPr>
              <a:t>-</a:t>
            </a:r>
            <a:r>
              <a:rPr lang="zh-CN" altLang="en-US" sz="2400" b="1">
                <a:ea typeface="宋体" panose="02010600030101010101" pitchFamily="2" charset="-122"/>
              </a:rPr>
              <a:t>关系映射</a:t>
            </a:r>
            <a:r>
              <a:rPr lang="en-US" altLang="zh-CN" sz="2400" b="1">
                <a:ea typeface="宋体" panose="02010600030101010101" pitchFamily="2" charset="-122"/>
              </a:rPr>
              <a:t>ORM</a:t>
            </a:r>
            <a:endParaRPr lang="en-US" altLang="zh-CN" sz="24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ORM</a:t>
            </a:r>
            <a:r>
              <a:rPr lang="zh-CN" altLang="en-US" sz="2000" b="1">
                <a:ea typeface="宋体" panose="02010600030101010101" pitchFamily="2" charset="-122"/>
              </a:rPr>
              <a:t>的概念</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对象与数据库间的映射</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对象</a:t>
            </a:r>
            <a:r>
              <a:rPr lang="en-US" altLang="zh-CN" sz="2000" b="1">
                <a:ea typeface="宋体" panose="02010600030101010101" pitchFamily="2" charset="-122"/>
              </a:rPr>
              <a:t>-</a:t>
            </a:r>
            <a:r>
              <a:rPr lang="zh-CN" altLang="en-US" sz="2000" b="1">
                <a:ea typeface="宋体" panose="02010600030101010101" pitchFamily="2" charset="-122"/>
              </a:rPr>
              <a:t>关系映射例子</a:t>
            </a:r>
            <a:endParaRPr lang="zh-CN" altLang="en-US" sz="2000" b="1" dirty="0">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Hibernate</a:t>
            </a:r>
            <a:r>
              <a:rPr lang="zh-CN" altLang="en-US" sz="2000" b="1">
                <a:ea typeface="宋体" panose="02010600030101010101" pitchFamily="2" charset="-122"/>
              </a:rPr>
              <a:t>框架</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JPA</a:t>
            </a:r>
            <a:r>
              <a:rPr lang="zh-CN" altLang="en-US" sz="2400" b="1">
                <a:ea typeface="宋体" panose="02010600030101010101" pitchFamily="2" charset="-122"/>
              </a:rPr>
              <a:t>持久化框架</a:t>
            </a:r>
            <a:endParaRPr lang="en-US" altLang="zh-CN" sz="24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其他持久化框架</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en-US" altLang="zh-CN" dirty="0"/>
              <a:t>OLE DB</a:t>
            </a:r>
            <a:endParaRPr kumimoji="1" lang="zh-CN" altLang="en-US" dirty="0"/>
          </a:p>
        </p:txBody>
      </p:sp>
      <p:sp>
        <p:nvSpPr>
          <p:cNvPr id="3" name="内容占位符 2"/>
          <p:cNvSpPr>
            <a:spLocks noGrp="1"/>
          </p:cNvSpPr>
          <p:nvPr>
            <p:ph idx="1"/>
          </p:nvPr>
        </p:nvSpPr>
        <p:spPr>
          <a:xfrm>
            <a:off x="899592" y="1340768"/>
            <a:ext cx="7727950" cy="4114800"/>
          </a:xfrm>
        </p:spPr>
        <p:txBody>
          <a:bodyPr/>
          <a:lstStyle/>
          <a:p>
            <a:r>
              <a:rPr lang="zh-CN" altLang="en-US" sz="2400" dirty="0">
                <a:ea typeface="宋体" panose="02010600030101010101" pitchFamily="2" charset="-122"/>
              </a:rPr>
              <a:t>随着</a:t>
            </a:r>
            <a:r>
              <a:rPr lang="zh-CN" altLang="en-US" sz="2400" dirty="0">
                <a:solidFill>
                  <a:srgbClr val="FF0000"/>
                </a:solidFill>
                <a:ea typeface="宋体" panose="02010600030101010101" pitchFamily="2" charset="-122"/>
              </a:rPr>
              <a:t>数据源日益复杂化</a:t>
            </a:r>
            <a:r>
              <a:rPr lang="zh-CN" altLang="en-US" sz="2400" dirty="0">
                <a:ea typeface="宋体" panose="02010600030101010101" pitchFamily="2" charset="-122"/>
              </a:rPr>
              <a:t>，应用程序很可能需要从不同的数据源取得数据。</a:t>
            </a:r>
            <a:endParaRPr lang="zh-CN" altLang="en-US" sz="2400" dirty="0">
              <a:ea typeface="宋体" panose="02010600030101010101" pitchFamily="2" charset="-122"/>
            </a:endParaRPr>
          </a:p>
          <a:p>
            <a:pPr lvl="1"/>
            <a:r>
              <a:rPr lang="zh-CN" altLang="en-US" sz="2000" dirty="0">
                <a:ea typeface="宋体" panose="02010600030101010101" pitchFamily="2" charset="-122"/>
              </a:rPr>
              <a:t>比如从</a:t>
            </a:r>
            <a:r>
              <a:rPr lang="en-US" altLang="zh-CN" sz="2000" dirty="0">
                <a:ea typeface="宋体" panose="02010600030101010101" pitchFamily="2" charset="-122"/>
              </a:rPr>
              <a:t>Excel</a:t>
            </a:r>
            <a:r>
              <a:rPr lang="zh-CN" altLang="en-US" sz="2000" dirty="0">
                <a:ea typeface="宋体" panose="02010600030101010101" pitchFamily="2" charset="-122"/>
              </a:rPr>
              <a:t>文件，</a:t>
            </a:r>
            <a:r>
              <a:rPr lang="en-US" altLang="zh-CN" sz="2000" dirty="0">
                <a:ea typeface="宋体" panose="02010600030101010101" pitchFamily="2" charset="-122"/>
              </a:rPr>
              <a:t>Email</a:t>
            </a:r>
            <a:r>
              <a:rPr lang="zh-CN" altLang="en-US" sz="2000" dirty="0">
                <a:ea typeface="宋体" panose="02010600030101010101" pitchFamily="2" charset="-122"/>
              </a:rPr>
              <a:t>，</a:t>
            </a:r>
            <a:r>
              <a:rPr lang="en-US" altLang="zh-CN" sz="2000" dirty="0">
                <a:ea typeface="宋体" panose="02010600030101010101" pitchFamily="2" charset="-122"/>
              </a:rPr>
              <a:t>Internet/Intranet</a:t>
            </a:r>
            <a:r>
              <a:rPr lang="zh-CN" altLang="en-US" sz="2000" dirty="0">
                <a:ea typeface="宋体" panose="02010600030101010101" pitchFamily="2" charset="-122"/>
              </a:rPr>
              <a:t>上的电子签名等信息。然而，</a:t>
            </a:r>
            <a:r>
              <a:rPr lang="en-US" altLang="zh-CN" sz="2000" dirty="0">
                <a:ea typeface="宋体" panose="02010600030101010101" pitchFamily="2" charset="-122"/>
              </a:rPr>
              <a:t>ODBC</a:t>
            </a:r>
            <a:r>
              <a:rPr lang="zh-CN" altLang="en-US" sz="2000" dirty="0">
                <a:ea typeface="宋体" panose="02010600030101010101" pitchFamily="2" charset="-122"/>
              </a:rPr>
              <a:t>仅支持关系数据库，以及传统的数据库数据类型。</a:t>
            </a:r>
            <a:endParaRPr lang="en-US" altLang="zh-CN" sz="2000" dirty="0">
              <a:ea typeface="宋体" panose="02010600030101010101" pitchFamily="2" charset="-122"/>
            </a:endParaRPr>
          </a:p>
          <a:p>
            <a:pPr lvl="1"/>
            <a:endParaRPr lang="zh-CN" altLang="en-US" dirty="0">
              <a:ea typeface="宋体" panose="02010600030101010101" pitchFamily="2" charset="-122"/>
            </a:endParaRPr>
          </a:p>
          <a:p>
            <a:r>
              <a:rPr lang="en-US" altLang="zh-CN" sz="2400" dirty="0">
                <a:ea typeface="宋体" panose="02010600030101010101" pitchFamily="2" charset="-122"/>
              </a:rPr>
              <a:t>1997</a:t>
            </a:r>
            <a:r>
              <a:rPr lang="zh-CN" altLang="en-US" sz="2400" dirty="0">
                <a:ea typeface="宋体" panose="02010600030101010101" pitchFamily="2" charset="-122"/>
              </a:rPr>
              <a:t>年，微软公司引入了</a:t>
            </a:r>
            <a:r>
              <a:rPr lang="en-US" altLang="zh-CN" sz="2400" dirty="0">
                <a:solidFill>
                  <a:srgbClr val="FF0000"/>
                </a:solidFill>
                <a:ea typeface="宋体" panose="02010600030101010101" pitchFamily="2" charset="-122"/>
              </a:rPr>
              <a:t>OLE DB</a:t>
            </a:r>
            <a:r>
              <a:rPr lang="zh-CN" altLang="en-US" sz="2400" dirty="0">
                <a:solidFill>
                  <a:srgbClr val="FF0000"/>
                </a:solidFill>
                <a:ea typeface="宋体" panose="02010600030101010101" pitchFamily="2" charset="-122"/>
              </a:rPr>
              <a:t>技术</a:t>
            </a:r>
            <a:r>
              <a:rPr lang="zh-CN" altLang="en-US" sz="2400" dirty="0">
                <a:ea typeface="宋体" panose="02010600030101010101" pitchFamily="2" charset="-122"/>
              </a:rPr>
              <a:t>。</a:t>
            </a:r>
            <a:endParaRPr lang="zh-CN" altLang="en-US" sz="24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OLE DB</a:t>
            </a:r>
            <a:endParaRPr kumimoji="1" lang="zh-CN" altLang="en-US" dirty="0"/>
          </a:p>
        </p:txBody>
      </p:sp>
      <p:sp>
        <p:nvSpPr>
          <p:cNvPr id="3" name="内容占位符 2"/>
          <p:cNvSpPr>
            <a:spLocks noGrp="1"/>
          </p:cNvSpPr>
          <p:nvPr>
            <p:ph idx="1"/>
          </p:nvPr>
        </p:nvSpPr>
        <p:spPr>
          <a:xfrm>
            <a:off x="899592" y="1371600"/>
            <a:ext cx="7727950" cy="4114800"/>
          </a:xfrm>
        </p:spPr>
        <p:txBody>
          <a:bodyPr/>
          <a:lstStyle/>
          <a:p>
            <a:r>
              <a:rPr lang="en-US" altLang="zh-CN" sz="2400" dirty="0">
                <a:ea typeface="宋体" panose="02010600030101010101" pitchFamily="2" charset="-122"/>
              </a:rPr>
              <a:t>OLE DB</a:t>
            </a:r>
            <a:r>
              <a:rPr lang="zh-CN" altLang="en-US" sz="2400" dirty="0">
                <a:ea typeface="宋体" panose="02010600030101010101" pitchFamily="2" charset="-122"/>
              </a:rPr>
              <a:t>（</a:t>
            </a:r>
            <a:r>
              <a:rPr lang="en-US" altLang="zh-CN" sz="2400" dirty="0">
                <a:ea typeface="宋体" panose="02010600030101010101" pitchFamily="2" charset="-122"/>
              </a:rPr>
              <a:t>Object Link and Embed</a:t>
            </a:r>
            <a:r>
              <a:rPr lang="zh-CN" altLang="en-US" sz="2400" dirty="0">
                <a:ea typeface="宋体" panose="02010600030101010101" pitchFamily="2" charset="-122"/>
              </a:rPr>
              <a:t>），即对象连接与嵌入，是微软的战略性的</a:t>
            </a:r>
            <a:r>
              <a:rPr lang="zh-CN" altLang="en-US" sz="2400" dirty="0">
                <a:solidFill>
                  <a:srgbClr val="FF0000"/>
                </a:solidFill>
                <a:ea typeface="宋体" panose="02010600030101010101" pitchFamily="2" charset="-122"/>
              </a:rPr>
              <a:t>通向不同的数据源的低级应用程序接口</a:t>
            </a:r>
            <a:r>
              <a:rPr lang="zh-CN" altLang="en-US" sz="2400" dirty="0">
                <a:ea typeface="宋体" panose="02010600030101010101" pitchFamily="2" charset="-122"/>
              </a:rPr>
              <a:t>。</a:t>
            </a:r>
            <a:endParaRPr lang="zh-CN" altLang="en-US" sz="2400" dirty="0">
              <a:ea typeface="宋体" panose="02010600030101010101" pitchFamily="2" charset="-122"/>
            </a:endParaRPr>
          </a:p>
          <a:p>
            <a:r>
              <a:rPr lang="en-US" altLang="zh-CN" sz="2400" dirty="0">
                <a:ea typeface="宋体" panose="02010600030101010101" pitchFamily="2" charset="-122"/>
              </a:rPr>
              <a:t>OLE DB</a:t>
            </a:r>
            <a:r>
              <a:rPr lang="zh-CN" altLang="en-US" sz="2400" dirty="0">
                <a:ea typeface="宋体" panose="02010600030101010101" pitchFamily="2" charset="-122"/>
              </a:rPr>
              <a:t>不仅包括微软资助的标准数据接口开放数据库连通性（</a:t>
            </a:r>
            <a:r>
              <a:rPr lang="en-US" altLang="zh-CN" sz="2400" dirty="0">
                <a:ea typeface="宋体" panose="02010600030101010101" pitchFamily="2" charset="-122"/>
              </a:rPr>
              <a:t>ODBC</a:t>
            </a:r>
            <a:r>
              <a:rPr lang="zh-CN" altLang="en-US" sz="2400" dirty="0">
                <a:ea typeface="宋体" panose="02010600030101010101" pitchFamily="2" charset="-122"/>
              </a:rPr>
              <a:t>）的结构化问题语言（</a:t>
            </a:r>
            <a:r>
              <a:rPr lang="en-US" altLang="zh-CN" sz="2400" dirty="0">
                <a:ea typeface="宋体" panose="02010600030101010101" pitchFamily="2" charset="-122"/>
              </a:rPr>
              <a:t>SQL</a:t>
            </a:r>
            <a:r>
              <a:rPr lang="zh-CN" altLang="en-US" sz="2400" dirty="0">
                <a:ea typeface="宋体" panose="02010600030101010101" pitchFamily="2" charset="-122"/>
              </a:rPr>
              <a:t>）能力，还具有面向其他</a:t>
            </a:r>
            <a:r>
              <a:rPr lang="zh-CN" altLang="en-US" sz="2400" dirty="0">
                <a:solidFill>
                  <a:srgbClr val="FF0000"/>
                </a:solidFill>
                <a:ea typeface="宋体" panose="02010600030101010101" pitchFamily="2" charset="-122"/>
              </a:rPr>
              <a:t>非</a:t>
            </a:r>
            <a:r>
              <a:rPr lang="en-US" altLang="zh-CN" sz="2400" dirty="0">
                <a:solidFill>
                  <a:srgbClr val="FF0000"/>
                </a:solidFill>
                <a:ea typeface="宋体" panose="02010600030101010101" pitchFamily="2" charset="-122"/>
              </a:rPr>
              <a:t>SQL</a:t>
            </a:r>
            <a:r>
              <a:rPr lang="zh-CN" altLang="en-US" sz="2400" dirty="0">
                <a:solidFill>
                  <a:srgbClr val="FF0000"/>
                </a:solidFill>
                <a:ea typeface="宋体" panose="02010600030101010101" pitchFamily="2" charset="-122"/>
              </a:rPr>
              <a:t>数据类型</a:t>
            </a:r>
            <a:r>
              <a:rPr lang="zh-CN" altLang="en-US" sz="2400" dirty="0">
                <a:ea typeface="宋体" panose="02010600030101010101" pitchFamily="2" charset="-122"/>
              </a:rPr>
              <a:t>的通路。</a:t>
            </a:r>
            <a:endParaRPr lang="zh-CN" altLang="en-US" sz="2400" dirty="0">
              <a:ea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OLE</a:t>
            </a:r>
            <a:r>
              <a:rPr kumimoji="1" lang="zh-CN" altLang="en-US" dirty="0"/>
              <a:t> </a:t>
            </a:r>
            <a:r>
              <a:rPr kumimoji="1" lang="en-US" altLang="zh-CN" dirty="0"/>
              <a:t>DB</a:t>
            </a:r>
            <a:endParaRPr kumimoji="1" lang="zh-CN" altLang="en-US" dirty="0"/>
          </a:p>
        </p:txBody>
      </p:sp>
      <p:sp>
        <p:nvSpPr>
          <p:cNvPr id="3" name="内容占位符 2"/>
          <p:cNvSpPr>
            <a:spLocks noGrp="1"/>
          </p:cNvSpPr>
          <p:nvPr>
            <p:ph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7" name="图片 6"/>
          <p:cNvPicPr>
            <a:picLocks noChangeAspect="1"/>
          </p:cNvPicPr>
          <p:nvPr/>
        </p:nvPicPr>
        <p:blipFill>
          <a:blip r:embed="rId1"/>
          <a:stretch>
            <a:fillRect/>
          </a:stretch>
        </p:blipFill>
        <p:spPr>
          <a:xfrm>
            <a:off x="2286001" y="1268760"/>
            <a:ext cx="4861170" cy="50619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OLE DB</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zh-CN" altLang="en-US" sz="2400" dirty="0">
                <a:ea typeface="宋体" panose="02010600030101010101" pitchFamily="2" charset="-122"/>
              </a:rPr>
              <a:t>作为微软的组件对象模型（</a:t>
            </a:r>
            <a:r>
              <a:rPr lang="en-US" altLang="zh-CN" sz="2400" dirty="0">
                <a:ea typeface="宋体" panose="02010600030101010101" pitchFamily="2" charset="-122"/>
              </a:rPr>
              <a:t>COM</a:t>
            </a:r>
            <a:r>
              <a:rPr lang="zh-CN" altLang="en-US" sz="2400" dirty="0">
                <a:ea typeface="宋体" panose="02010600030101010101" pitchFamily="2" charset="-122"/>
              </a:rPr>
              <a:t>）的一种设计，</a:t>
            </a:r>
            <a:r>
              <a:rPr lang="en-US" altLang="zh-CN" sz="2400" dirty="0">
                <a:ea typeface="宋体" panose="02010600030101010101" pitchFamily="2" charset="-122"/>
              </a:rPr>
              <a:t>OLE DB</a:t>
            </a:r>
            <a:r>
              <a:rPr lang="zh-CN" altLang="en-US" sz="2400" dirty="0">
                <a:ea typeface="宋体" panose="02010600030101010101" pitchFamily="2" charset="-122"/>
              </a:rPr>
              <a:t>是一组读写数据的方法。</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en-US" altLang="zh-CN" sz="2400" dirty="0">
                <a:ea typeface="宋体" panose="02010600030101010101" pitchFamily="2" charset="-122"/>
              </a:rPr>
              <a:t>OLD DB</a:t>
            </a:r>
            <a:r>
              <a:rPr lang="zh-CN" altLang="en-US" sz="2400" dirty="0">
                <a:ea typeface="宋体" panose="02010600030101010101" pitchFamily="2" charset="-122"/>
              </a:rPr>
              <a:t>中的对象主要包括</a:t>
            </a:r>
            <a:r>
              <a:rPr lang="zh-CN" altLang="en-US" sz="2400" dirty="0">
                <a:solidFill>
                  <a:srgbClr val="FF0000"/>
                </a:solidFill>
                <a:ea typeface="宋体" panose="02010600030101010101" pitchFamily="2" charset="-122"/>
              </a:rPr>
              <a:t>数据源对象</a:t>
            </a:r>
            <a:r>
              <a:rPr lang="zh-CN" altLang="en-US" sz="2400" dirty="0">
                <a:ea typeface="宋体" panose="02010600030101010101" pitchFamily="2" charset="-122"/>
              </a:rPr>
              <a:t>、</a:t>
            </a:r>
            <a:r>
              <a:rPr lang="zh-CN" altLang="en-US" sz="2400" dirty="0">
                <a:solidFill>
                  <a:srgbClr val="FF0000"/>
                </a:solidFill>
                <a:ea typeface="宋体" panose="02010600030101010101" pitchFamily="2" charset="-122"/>
              </a:rPr>
              <a:t>阶段对象</a:t>
            </a:r>
            <a:r>
              <a:rPr lang="zh-CN" altLang="en-US" sz="2400" dirty="0">
                <a:ea typeface="宋体" panose="02010600030101010101" pitchFamily="2" charset="-122"/>
              </a:rPr>
              <a:t>、</a:t>
            </a:r>
            <a:r>
              <a:rPr lang="zh-CN" altLang="en-US" sz="2400" dirty="0">
                <a:solidFill>
                  <a:srgbClr val="FF0000"/>
                </a:solidFill>
                <a:ea typeface="宋体" panose="02010600030101010101" pitchFamily="2" charset="-122"/>
              </a:rPr>
              <a:t>命令对象</a:t>
            </a:r>
            <a:r>
              <a:rPr lang="zh-CN" altLang="en-US" sz="2400" dirty="0">
                <a:ea typeface="宋体" panose="02010600030101010101" pitchFamily="2" charset="-122"/>
              </a:rPr>
              <a:t>和</a:t>
            </a:r>
            <a:r>
              <a:rPr lang="zh-CN" altLang="en-US" sz="2400" dirty="0">
                <a:solidFill>
                  <a:srgbClr val="FF0000"/>
                </a:solidFill>
                <a:ea typeface="宋体" panose="02010600030101010101" pitchFamily="2" charset="-122"/>
              </a:rPr>
              <a:t>行组对象</a:t>
            </a:r>
            <a:r>
              <a:rPr lang="zh-CN" altLang="en-US" sz="2400" dirty="0">
                <a:ea typeface="宋体" panose="02010600030101010101" pitchFamily="2" charset="-122"/>
              </a:rPr>
              <a:t>。</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en-US" altLang="zh-CN" sz="2400" dirty="0">
                <a:ea typeface="宋体" panose="02010600030101010101" pitchFamily="2" charset="-122"/>
              </a:rPr>
              <a:t>OLE DB</a:t>
            </a:r>
            <a:r>
              <a:rPr lang="zh-CN" altLang="en-US" sz="2400" dirty="0">
                <a:ea typeface="宋体" panose="02010600030101010101" pitchFamily="2" charset="-122"/>
              </a:rPr>
              <a:t>的应用程序的请求序列：</a:t>
            </a:r>
            <a:endParaRPr lang="zh-CN" altLang="en-US" sz="2400" dirty="0">
              <a:ea typeface="宋体" panose="02010600030101010101" pitchFamily="2" charset="-122"/>
            </a:endParaRPr>
          </a:p>
          <a:p>
            <a:pPr lvl="1"/>
            <a:r>
              <a:rPr lang="zh-CN" altLang="en-US" dirty="0">
                <a:ea typeface="宋体" panose="02010600030101010101" pitchFamily="2" charset="-122"/>
              </a:rPr>
              <a:t>初始化、</a:t>
            </a:r>
            <a:r>
              <a:rPr lang="en-US" altLang="zh-CN" dirty="0">
                <a:ea typeface="宋体" panose="02010600030101010101" pitchFamily="2" charset="-122"/>
              </a:rPr>
              <a:t>OLE </a:t>
            </a:r>
            <a:r>
              <a:rPr lang="zh-CN" altLang="en-US" dirty="0">
                <a:ea typeface="宋体" panose="02010600030101010101" pitchFamily="2" charset="-122"/>
              </a:rPr>
              <a:t>连接到数据源、发出命令、处理结果、释放数据源对象并停止初始化</a:t>
            </a:r>
            <a:r>
              <a:rPr lang="en-US" altLang="zh-CN" dirty="0">
                <a:ea typeface="宋体" panose="02010600030101010101" pitchFamily="2" charset="-122"/>
              </a:rPr>
              <a:t>OLE</a:t>
            </a:r>
            <a:r>
              <a:rPr lang="zh-CN" altLang="en-US" dirty="0">
                <a:ea typeface="宋体" panose="02010600030101010101" pitchFamily="2" charset="-122"/>
              </a:rPr>
              <a:t>。</a:t>
            </a:r>
            <a:endParaRPr lang="zh-CN" altLang="en-US" dirty="0">
              <a:ea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OLE DB</a:t>
            </a:r>
            <a:endParaRPr kumimoji="1" lang="zh-CN" altLang="en-US" dirty="0"/>
          </a:p>
        </p:txBody>
      </p:sp>
      <p:sp>
        <p:nvSpPr>
          <p:cNvPr id="3" name="内容占位符 2"/>
          <p:cNvSpPr>
            <a:spLocks noGrp="1"/>
          </p:cNvSpPr>
          <p:nvPr>
            <p:ph idx="1"/>
          </p:nvPr>
        </p:nvSpPr>
        <p:spPr>
          <a:xfrm>
            <a:off x="899592" y="1268760"/>
            <a:ext cx="7727950" cy="1728192"/>
          </a:xfrm>
        </p:spPr>
        <p:txBody>
          <a:bodyPr/>
          <a:lstStyle/>
          <a:p>
            <a:r>
              <a:rPr lang="en-US" altLang="zh-CN" dirty="0">
                <a:solidFill>
                  <a:srgbClr val="FF0000"/>
                </a:solidFill>
                <a:ea typeface="宋体" panose="02010600030101010101" pitchFamily="2" charset="-122"/>
              </a:rPr>
              <a:t>OLE DB</a:t>
            </a:r>
            <a:r>
              <a:rPr lang="zh-CN" altLang="en-US" dirty="0">
                <a:solidFill>
                  <a:srgbClr val="FF0000"/>
                </a:solidFill>
                <a:ea typeface="宋体" panose="02010600030101010101" pitchFamily="2" charset="-122"/>
              </a:rPr>
              <a:t>逻辑组件</a:t>
            </a:r>
            <a:endParaRPr lang="en-US" altLang="zh-CN" dirty="0">
              <a:solidFill>
                <a:srgbClr val="FF0000"/>
              </a:solidFill>
              <a:ea typeface="宋体" panose="02010600030101010101" pitchFamily="2" charset="-122"/>
            </a:endParaRPr>
          </a:p>
          <a:p>
            <a:r>
              <a:rPr lang="en-US" altLang="zh-CN" sz="2400" dirty="0">
                <a:ea typeface="宋体" panose="02010600030101010101" pitchFamily="2" charset="-122"/>
              </a:rPr>
              <a:t>OLE DB</a:t>
            </a:r>
            <a:r>
              <a:rPr lang="zh-CN" altLang="en-US" sz="2400" dirty="0">
                <a:ea typeface="宋体" panose="02010600030101010101" pitchFamily="2" charset="-122"/>
              </a:rPr>
              <a:t>将传统的数据库系统划分为多个逻辑组件，这些组件之间相对独立又相互通信。</a:t>
            </a:r>
            <a:endParaRPr lang="zh-CN" altLang="en-US" sz="24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grpSp>
        <p:nvGrpSpPr>
          <p:cNvPr id="9" name="组合 8"/>
          <p:cNvGrpSpPr/>
          <p:nvPr/>
        </p:nvGrpSpPr>
        <p:grpSpPr>
          <a:xfrm>
            <a:off x="1785561" y="3290987"/>
            <a:ext cx="5956012" cy="2238241"/>
            <a:chOff x="1010662" y="3212976"/>
            <a:chExt cx="5956012" cy="2238241"/>
          </a:xfrm>
        </p:grpSpPr>
        <p:sp>
          <p:nvSpPr>
            <p:cNvPr id="6" name="文本框 5"/>
            <p:cNvSpPr txBox="1"/>
            <p:nvPr/>
          </p:nvSpPr>
          <p:spPr>
            <a:xfrm>
              <a:off x="1010662" y="4083566"/>
              <a:ext cx="2697242" cy="497059"/>
            </a:xfrm>
            <a:prstGeom prst="rect">
              <a:avLst/>
            </a:prstGeom>
            <a:noFill/>
          </p:spPr>
          <p:txBody>
            <a:bodyPr wrap="square" rtlCol="0">
              <a:spAutoFit/>
            </a:bodyPr>
            <a:lstStyle/>
            <a:p>
              <a:pPr marR="0" lvl="0" algn="l" defTabSz="914400" rtl="0" eaLnBrk="0" fontAlgn="base" latinLnBrk="0" hangingPunct="0">
                <a:lnSpc>
                  <a:spcPct val="120000"/>
                </a:lnSpc>
                <a:spcBef>
                  <a:spcPct val="0"/>
                </a:spcBef>
                <a:spcAft>
                  <a:spcPct val="0"/>
                </a:spcAft>
                <a:buClr>
                  <a:srgbClr val="FF00FF"/>
                </a:buClr>
                <a:buSzPct val="75000"/>
                <a:defRPr/>
              </a:pPr>
              <a:r>
                <a:rPr kumimoji="0" lang="en-US" altLang="zh-CN" b="0" i="0" u="none" strike="noStrike" kern="1200" cap="none" spc="0" normalizeH="0" baseline="0" noProof="0" dirty="0">
                  <a:ln>
                    <a:noFill/>
                  </a:ln>
                  <a:solidFill>
                    <a:srgbClr val="FF0000"/>
                  </a:solidFill>
                  <a:effectLst/>
                  <a:uLnTx/>
                  <a:uFillTx/>
                  <a:latin typeface="Comic Sans MS" panose="030F0702030302020204"/>
                  <a:ea typeface="宋体" panose="02010600030101010101" pitchFamily="2" charset="-122"/>
                  <a:cs typeface="+mn-cs"/>
                </a:rPr>
                <a:t>OLE DB</a:t>
              </a:r>
              <a:r>
                <a:rPr kumimoji="0" lang="zh-CN" altLang="en-US" b="0" i="0" u="none" strike="noStrike" kern="1200" cap="none" spc="0" normalizeH="0" baseline="0" noProof="0" dirty="0">
                  <a:ln>
                    <a:noFill/>
                  </a:ln>
                  <a:solidFill>
                    <a:srgbClr val="FF0000"/>
                  </a:solidFill>
                  <a:effectLst/>
                  <a:uLnTx/>
                  <a:uFillTx/>
                  <a:latin typeface="Comic Sans MS" panose="030F0702030302020204"/>
                  <a:ea typeface="宋体" panose="02010600030101010101" pitchFamily="2" charset="-122"/>
                  <a:cs typeface="+mn-cs"/>
                </a:rPr>
                <a:t>逻辑组件</a:t>
              </a:r>
              <a:endParaRPr kumimoji="0" lang="en-US" altLang="zh-CN" b="0" i="0" u="none" strike="noStrike" kern="1200" cap="none" spc="0" normalizeH="0" baseline="0" noProof="0" dirty="0">
                <a:ln>
                  <a:noFill/>
                </a:ln>
                <a:solidFill>
                  <a:srgbClr val="FF0000"/>
                </a:solidFill>
                <a:effectLst/>
                <a:uLnTx/>
                <a:uFillTx/>
                <a:latin typeface="Comic Sans MS" panose="030F0702030302020204"/>
                <a:ea typeface="宋体" panose="02010600030101010101" pitchFamily="2" charset="-122"/>
                <a:cs typeface="+mn-cs"/>
              </a:endParaRPr>
            </a:p>
          </p:txBody>
        </p:sp>
        <p:sp>
          <p:nvSpPr>
            <p:cNvPr id="7" name="文本框 6"/>
            <p:cNvSpPr txBox="1"/>
            <p:nvPr/>
          </p:nvSpPr>
          <p:spPr>
            <a:xfrm>
              <a:off x="4211960" y="3212976"/>
              <a:ext cx="2754714" cy="2238241"/>
            </a:xfrm>
            <a:prstGeom prst="rect">
              <a:avLst/>
            </a:prstGeom>
            <a:noFill/>
          </p:spPr>
          <p:txBody>
            <a:bodyPr wrap="square" rtlCol="0">
              <a:spAutoFit/>
            </a:bodyPr>
            <a:lstStyle/>
            <a:p>
              <a:pPr>
                <a:lnSpc>
                  <a:spcPct val="150000"/>
                </a:lnSpc>
              </a:pPr>
              <a:r>
                <a:rPr lang="zh-CN" altLang="en-US" dirty="0">
                  <a:solidFill>
                    <a:srgbClr val="000000"/>
                  </a:solidFill>
                </a:rPr>
                <a:t>数据提供者</a:t>
              </a:r>
              <a:endParaRPr lang="en-US" altLang="zh-CN" dirty="0">
                <a:solidFill>
                  <a:srgbClr val="000000"/>
                </a:solidFill>
              </a:endParaRPr>
            </a:p>
            <a:p>
              <a:pPr>
                <a:lnSpc>
                  <a:spcPct val="150000"/>
                </a:lnSpc>
              </a:pPr>
              <a:r>
                <a:rPr lang="zh-CN" altLang="en-US" dirty="0">
                  <a:solidFill>
                    <a:srgbClr val="000000"/>
                  </a:solidFill>
                </a:rPr>
                <a:t>数据服务提供者</a:t>
              </a:r>
              <a:endParaRPr lang="en-US" altLang="zh-CN" dirty="0">
                <a:solidFill>
                  <a:srgbClr val="000000"/>
                </a:solidFill>
              </a:endParaRPr>
            </a:p>
            <a:p>
              <a:pPr>
                <a:lnSpc>
                  <a:spcPct val="150000"/>
                </a:lnSpc>
              </a:pPr>
              <a:r>
                <a:rPr lang="zh-CN" altLang="en-US" dirty="0">
                  <a:solidFill>
                    <a:srgbClr val="000000"/>
                  </a:solidFill>
                </a:rPr>
                <a:t>业务组件</a:t>
              </a:r>
              <a:endParaRPr lang="en-US" altLang="zh-CN" dirty="0">
                <a:solidFill>
                  <a:srgbClr val="000000"/>
                </a:solidFill>
              </a:endParaRPr>
            </a:p>
            <a:p>
              <a:pPr>
                <a:lnSpc>
                  <a:spcPct val="150000"/>
                </a:lnSpc>
              </a:pPr>
              <a:r>
                <a:rPr lang="zh-CN" altLang="en-US" dirty="0">
                  <a:solidFill>
                    <a:srgbClr val="000000"/>
                  </a:solidFill>
                </a:rPr>
                <a:t>数据消费者</a:t>
              </a:r>
              <a:endParaRPr lang="en-US" altLang="zh-CN" dirty="0">
                <a:solidFill>
                  <a:srgbClr val="000000"/>
                </a:solidFill>
              </a:endParaRPr>
            </a:p>
          </p:txBody>
        </p:sp>
        <p:sp>
          <p:nvSpPr>
            <p:cNvPr id="8" name="左大括号 7"/>
            <p:cNvSpPr/>
            <p:nvPr/>
          </p:nvSpPr>
          <p:spPr bwMode="auto">
            <a:xfrm>
              <a:off x="3707904" y="3359988"/>
              <a:ext cx="360040" cy="1944216"/>
            </a:xfrm>
            <a:prstGeom prst="leftBrace">
              <a:avLst>
                <a:gd name="adj1" fmla="val 5961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OLE DB</a:t>
            </a:r>
            <a:endParaRPr kumimoji="1" lang="zh-CN" altLang="en-US" dirty="0"/>
          </a:p>
        </p:txBody>
      </p:sp>
      <p:sp>
        <p:nvSpPr>
          <p:cNvPr id="3" name="内容占位符 2"/>
          <p:cNvSpPr>
            <a:spLocks noGrp="1"/>
          </p:cNvSpPr>
          <p:nvPr>
            <p:ph idx="1"/>
          </p:nvPr>
        </p:nvSpPr>
        <p:spPr>
          <a:xfrm>
            <a:off x="899592" y="1124744"/>
            <a:ext cx="7727950" cy="5360640"/>
          </a:xfrm>
        </p:spPr>
        <p:txBody>
          <a:bodyPr/>
          <a:lstStyle/>
          <a:p>
            <a:r>
              <a:rPr lang="en-US" altLang="zh-CN" dirty="0">
                <a:solidFill>
                  <a:srgbClr val="FF0000"/>
                </a:solidFill>
                <a:ea typeface="宋体" panose="02010600030101010101" pitchFamily="2" charset="-122"/>
              </a:rPr>
              <a:t>OLE DB</a:t>
            </a:r>
            <a:r>
              <a:rPr lang="zh-CN" altLang="en-US" dirty="0">
                <a:solidFill>
                  <a:srgbClr val="FF0000"/>
                </a:solidFill>
                <a:ea typeface="宋体" panose="02010600030101010101" pitchFamily="2" charset="-122"/>
              </a:rPr>
              <a:t>逻辑组件</a:t>
            </a:r>
            <a:endParaRPr lang="en-US" altLang="zh-CN" dirty="0">
              <a:solidFill>
                <a:srgbClr val="FF0000"/>
              </a:solidFill>
              <a:ea typeface="宋体" panose="02010600030101010101" pitchFamily="2" charset="-122"/>
            </a:endParaRPr>
          </a:p>
          <a:p>
            <a:r>
              <a:rPr lang="zh-CN" altLang="en-US" sz="2400" dirty="0">
                <a:ea typeface="宋体" panose="02010600030101010101" pitchFamily="2" charset="-122"/>
              </a:rPr>
              <a:t>数据提供者（</a:t>
            </a:r>
            <a:r>
              <a:rPr lang="en-US" altLang="zh-CN" sz="2400" dirty="0">
                <a:ea typeface="宋体" panose="02010600030101010101" pitchFamily="2" charset="-122"/>
              </a:rPr>
              <a:t>Data Provider</a:t>
            </a:r>
            <a:r>
              <a:rPr lang="zh-CN" altLang="en-US" sz="2400" dirty="0">
                <a:ea typeface="宋体" panose="02010600030101010101" pitchFamily="2" charset="-122"/>
              </a:rPr>
              <a:t>）</a:t>
            </a:r>
            <a:endParaRPr lang="zh-CN" altLang="en-US" sz="2400" dirty="0">
              <a:ea typeface="宋体" panose="02010600030101010101" pitchFamily="2" charset="-122"/>
            </a:endParaRPr>
          </a:p>
          <a:p>
            <a:pPr lvl="1"/>
            <a:r>
              <a:rPr lang="zh-CN" altLang="en-US" sz="2000" dirty="0">
                <a:ea typeface="宋体" panose="02010600030101010101" pitchFamily="2" charset="-122"/>
              </a:rPr>
              <a:t>提供数据存储的软件组件，如普通的文本文件、主机上的复杂数据库，或者电子邮件存储</a:t>
            </a:r>
            <a:endParaRPr lang="zh-CN" altLang="en-US" sz="2000" dirty="0">
              <a:ea typeface="宋体" panose="02010600030101010101" pitchFamily="2" charset="-122"/>
            </a:endParaRPr>
          </a:p>
          <a:p>
            <a:r>
              <a:rPr kumimoji="1" lang="zh-CN" altLang="en-US" sz="2400" dirty="0"/>
              <a:t>数据服务提供者（</a:t>
            </a:r>
            <a:r>
              <a:rPr kumimoji="1" lang="en-US" altLang="zh-CN" sz="2400" dirty="0"/>
              <a:t>Data Service Provider</a:t>
            </a:r>
            <a:r>
              <a:rPr kumimoji="1" lang="zh-CN" altLang="en-US" sz="2400" dirty="0"/>
              <a:t>）</a:t>
            </a:r>
            <a:endParaRPr kumimoji="1" lang="en-US" altLang="zh-CN" sz="2400" dirty="0"/>
          </a:p>
          <a:p>
            <a:pPr lvl="1"/>
            <a:r>
              <a:rPr kumimoji="1" lang="zh-CN" altLang="en-US" sz="2000" dirty="0">
                <a:solidFill>
                  <a:srgbClr val="FF0000"/>
                </a:solidFill>
              </a:rPr>
              <a:t>位于数据提供者之上</a:t>
            </a:r>
            <a:r>
              <a:rPr kumimoji="1" lang="zh-CN" altLang="en-US" sz="2000" dirty="0"/>
              <a:t>，使得数据提供者提供的</a:t>
            </a:r>
            <a:r>
              <a:rPr kumimoji="1" lang="zh-CN" altLang="en-US" sz="2000" dirty="0">
                <a:solidFill>
                  <a:srgbClr val="FF0000"/>
                </a:solidFill>
              </a:rPr>
              <a:t>数据不论是以何种物理方式组织和存储的，都能够以表的形式向外表示</a:t>
            </a:r>
            <a:r>
              <a:rPr kumimoji="1" lang="zh-CN" altLang="en-US" sz="2000" dirty="0"/>
              <a:t>，并实现数据的查询和修改功能。</a:t>
            </a:r>
            <a:endParaRPr lang="en-US" altLang="zh-CN" dirty="0">
              <a:solidFill>
                <a:srgbClr val="FF0000"/>
              </a:solidFill>
              <a:ea typeface="宋体" panose="02010600030101010101" pitchFamily="2" charset="-122"/>
            </a:endParaRPr>
          </a:p>
          <a:p>
            <a:r>
              <a:rPr kumimoji="1" lang="zh-CN" altLang="en-US" sz="2400" dirty="0"/>
              <a:t>业务组件（</a:t>
            </a:r>
            <a:r>
              <a:rPr kumimoji="1" lang="en-US" altLang="zh-CN" sz="2400" dirty="0"/>
              <a:t>Business Component</a:t>
            </a:r>
            <a:r>
              <a:rPr kumimoji="1" lang="zh-CN" altLang="en-US" sz="2400" dirty="0"/>
              <a:t>）</a:t>
            </a:r>
            <a:endParaRPr kumimoji="1" lang="en-US" altLang="zh-CN" sz="2400" dirty="0"/>
          </a:p>
          <a:p>
            <a:pPr lvl="1"/>
            <a:r>
              <a:rPr kumimoji="1" lang="zh-CN" altLang="en-US" sz="2000" dirty="0"/>
              <a:t>利用数据服务提供者来</a:t>
            </a:r>
            <a:r>
              <a:rPr kumimoji="1" lang="zh-CN" altLang="en-US" sz="2000" dirty="0">
                <a:solidFill>
                  <a:srgbClr val="FF0000"/>
                </a:solidFill>
              </a:rPr>
              <a:t>专门完成某种特定业务信息处理</a:t>
            </a:r>
            <a:r>
              <a:rPr kumimoji="1" lang="zh-CN" altLang="en-US" sz="2000" dirty="0"/>
              <a:t>的可重用的功能组件。</a:t>
            </a:r>
            <a:endParaRPr kumimoji="1" lang="en-US" altLang="zh-CN" sz="2000" dirty="0"/>
          </a:p>
          <a:p>
            <a:r>
              <a:rPr kumimoji="1" lang="zh-CN" altLang="en-US" sz="2400" dirty="0"/>
              <a:t>数据消费者（</a:t>
            </a:r>
            <a:r>
              <a:rPr kumimoji="1" lang="en-US" altLang="zh-CN" sz="2400" dirty="0"/>
              <a:t>Data Consumer</a:t>
            </a:r>
            <a:r>
              <a:rPr kumimoji="1" lang="zh-CN" altLang="en-US" sz="2400" dirty="0"/>
              <a:t>）</a:t>
            </a:r>
            <a:endParaRPr kumimoji="1" lang="en-US" altLang="zh-CN" sz="2400" dirty="0"/>
          </a:p>
          <a:p>
            <a:pPr lvl="1"/>
            <a:r>
              <a:rPr kumimoji="1" lang="zh-CN" altLang="en-US" sz="2000" dirty="0"/>
              <a:t>任何</a:t>
            </a:r>
            <a:r>
              <a:rPr kumimoji="1" lang="zh-CN" altLang="en-US" sz="2000" dirty="0">
                <a:solidFill>
                  <a:srgbClr val="FF0000"/>
                </a:solidFill>
              </a:rPr>
              <a:t>需要访问数据</a:t>
            </a:r>
            <a:r>
              <a:rPr kumimoji="1" lang="zh-CN" altLang="en-US" sz="2000" dirty="0"/>
              <a:t>的系统程序或应用程序</a:t>
            </a:r>
            <a:endParaRPr kumimoji="1" lang="en-US" altLang="zh-CN" sz="20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OLE DB</a:t>
            </a:r>
            <a:endParaRPr kumimoji="1" lang="zh-CN" altLang="en-US" dirty="0"/>
          </a:p>
        </p:txBody>
      </p:sp>
      <p:sp>
        <p:nvSpPr>
          <p:cNvPr id="3" name="内容占位符 2"/>
          <p:cNvSpPr>
            <a:spLocks noGrp="1"/>
          </p:cNvSpPr>
          <p:nvPr>
            <p:ph idx="1"/>
          </p:nvPr>
        </p:nvSpPr>
        <p:spPr>
          <a:xfrm>
            <a:off x="899592" y="1268760"/>
            <a:ext cx="7727950" cy="4824536"/>
          </a:xfrm>
        </p:spPr>
        <p:txBody>
          <a:bodyPr/>
          <a:lstStyle/>
          <a:p>
            <a:r>
              <a:rPr kumimoji="1" lang="en-US" altLang="zh-CN" dirty="0">
                <a:solidFill>
                  <a:srgbClr val="FF0000"/>
                </a:solidFill>
              </a:rPr>
              <a:t>OLE DB</a:t>
            </a:r>
            <a:r>
              <a:rPr kumimoji="1" lang="zh-CN" altLang="en-US" dirty="0">
                <a:solidFill>
                  <a:srgbClr val="FF0000"/>
                </a:solidFill>
              </a:rPr>
              <a:t>与</a:t>
            </a:r>
            <a:r>
              <a:rPr kumimoji="1" lang="en-US" altLang="zh-CN" dirty="0">
                <a:solidFill>
                  <a:srgbClr val="FF0000"/>
                </a:solidFill>
              </a:rPr>
              <a:t>ODBC</a:t>
            </a:r>
            <a:r>
              <a:rPr kumimoji="1" lang="zh-CN" altLang="en-US" dirty="0">
                <a:solidFill>
                  <a:srgbClr val="FF0000"/>
                </a:solidFill>
              </a:rPr>
              <a:t>的区别</a:t>
            </a:r>
            <a:endParaRPr kumimoji="1" lang="en-US" altLang="zh-CN" dirty="0">
              <a:solidFill>
                <a:srgbClr val="FF0000"/>
              </a:solidFill>
            </a:endParaRPr>
          </a:p>
          <a:p>
            <a:r>
              <a:rPr kumimoji="1" lang="en-US" altLang="zh-CN" sz="2400" dirty="0"/>
              <a:t>OLE DB</a:t>
            </a:r>
            <a:r>
              <a:rPr kumimoji="1" lang="zh-CN" altLang="en-US" sz="2400" dirty="0"/>
              <a:t>和</a:t>
            </a:r>
            <a:r>
              <a:rPr kumimoji="1" lang="en-US" altLang="zh-CN" sz="2400" dirty="0"/>
              <a:t>ODBC</a:t>
            </a:r>
            <a:r>
              <a:rPr kumimoji="1" lang="zh-CN" altLang="en-US" sz="2400" dirty="0"/>
              <a:t>标准都是为了</a:t>
            </a:r>
            <a:r>
              <a:rPr kumimoji="1" lang="zh-CN" altLang="en-US" sz="2400" dirty="0">
                <a:solidFill>
                  <a:srgbClr val="FF0000"/>
                </a:solidFill>
              </a:rPr>
              <a:t>提供统一的访问数据接口</a:t>
            </a:r>
            <a:r>
              <a:rPr kumimoji="1" lang="zh-CN" altLang="en-US" sz="2400" dirty="0"/>
              <a:t>，但是</a:t>
            </a:r>
            <a:r>
              <a:rPr kumimoji="1" lang="en-US" altLang="zh-CN" sz="2400" dirty="0"/>
              <a:t>OLE DB</a:t>
            </a:r>
            <a:r>
              <a:rPr kumimoji="1" lang="zh-CN" altLang="en-US" sz="2400" dirty="0"/>
              <a:t>并不是替代</a:t>
            </a:r>
            <a:r>
              <a:rPr kumimoji="1" lang="en-US" altLang="zh-CN" sz="2400" dirty="0"/>
              <a:t>ODBC</a:t>
            </a:r>
            <a:r>
              <a:rPr kumimoji="1" lang="zh-CN" altLang="en-US" sz="2400" dirty="0"/>
              <a:t>的新标准。</a:t>
            </a:r>
            <a:endParaRPr kumimoji="1" lang="en-US" altLang="zh-CN" sz="2400" dirty="0"/>
          </a:p>
          <a:p>
            <a:endParaRPr kumimoji="1" lang="en-US" altLang="zh-CN" sz="2400" dirty="0"/>
          </a:p>
          <a:p>
            <a:r>
              <a:rPr kumimoji="1" lang="en-US" altLang="zh-CN" sz="2400" dirty="0"/>
              <a:t>ODBC</a:t>
            </a:r>
            <a:r>
              <a:rPr kumimoji="1" lang="zh-CN" altLang="en-US" sz="2400" dirty="0"/>
              <a:t>标准的对象是</a:t>
            </a:r>
            <a:r>
              <a:rPr kumimoji="1" lang="zh-CN" altLang="en-US" sz="2400" dirty="0">
                <a:solidFill>
                  <a:srgbClr val="FF0000"/>
                </a:solidFill>
              </a:rPr>
              <a:t>基于</a:t>
            </a:r>
            <a:r>
              <a:rPr kumimoji="1" lang="en-US" altLang="zh-CN" sz="2400" dirty="0">
                <a:solidFill>
                  <a:srgbClr val="FF0000"/>
                </a:solidFill>
              </a:rPr>
              <a:t>SQL</a:t>
            </a:r>
            <a:r>
              <a:rPr kumimoji="1" lang="zh-CN" altLang="en-US" sz="2400" dirty="0">
                <a:solidFill>
                  <a:srgbClr val="FF0000"/>
                </a:solidFill>
              </a:rPr>
              <a:t>的数据源</a:t>
            </a:r>
            <a:r>
              <a:rPr kumimoji="1" lang="zh-CN" altLang="en-US" sz="2400" dirty="0"/>
              <a:t>（</a:t>
            </a:r>
            <a:r>
              <a:rPr kumimoji="1" lang="en-US" altLang="zh-CN" sz="2400" dirty="0"/>
              <a:t>SQL-Based Data Source</a:t>
            </a:r>
            <a:r>
              <a:rPr kumimoji="1" lang="zh-CN" altLang="en-US" sz="2400" dirty="0"/>
              <a:t>），而</a:t>
            </a:r>
            <a:r>
              <a:rPr kumimoji="1" lang="en-US" altLang="zh-CN" sz="2400" dirty="0"/>
              <a:t>OLE DB</a:t>
            </a:r>
            <a:r>
              <a:rPr kumimoji="1" lang="zh-CN" altLang="en-US" sz="2400" dirty="0"/>
              <a:t>的对象则是</a:t>
            </a:r>
            <a:r>
              <a:rPr kumimoji="1" lang="zh-CN" altLang="en-US" sz="2400" dirty="0">
                <a:solidFill>
                  <a:srgbClr val="FF0000"/>
                </a:solidFill>
              </a:rPr>
              <a:t>范围更为广泛的任何数据存储</a:t>
            </a:r>
            <a:r>
              <a:rPr kumimoji="1" lang="zh-CN" altLang="en-US" sz="2400" dirty="0"/>
              <a:t>。</a:t>
            </a:r>
            <a:endParaRPr kumimoji="1" lang="en-US" altLang="zh-CN" sz="2400" dirty="0"/>
          </a:p>
          <a:p>
            <a:endParaRPr kumimoji="1" lang="en-US" altLang="zh-CN" sz="2400" dirty="0"/>
          </a:p>
          <a:p>
            <a:r>
              <a:rPr kumimoji="1" lang="zh-CN" altLang="en-US" sz="2400" dirty="0"/>
              <a:t>符合</a:t>
            </a:r>
            <a:r>
              <a:rPr kumimoji="1" lang="en-US" altLang="zh-CN" sz="2400" dirty="0"/>
              <a:t>ODBC</a:t>
            </a:r>
            <a:r>
              <a:rPr kumimoji="1" lang="zh-CN" altLang="en-US" sz="2400" dirty="0"/>
              <a:t>标准的数据源是符合</a:t>
            </a:r>
            <a:r>
              <a:rPr kumimoji="1" lang="en-US" altLang="zh-CN" sz="2400" dirty="0"/>
              <a:t>OLE DB</a:t>
            </a:r>
            <a:r>
              <a:rPr kumimoji="1" lang="zh-CN" altLang="en-US" sz="2400" dirty="0"/>
              <a:t>标准的数据存储的子集。符合</a:t>
            </a:r>
            <a:r>
              <a:rPr kumimoji="1" lang="en-US" altLang="zh-CN" sz="2400" dirty="0"/>
              <a:t>ODBC</a:t>
            </a:r>
            <a:r>
              <a:rPr kumimoji="1" lang="zh-CN" altLang="en-US" sz="2400" dirty="0"/>
              <a:t>标准的数据源要符合</a:t>
            </a:r>
            <a:r>
              <a:rPr kumimoji="1" lang="en-US" altLang="zh-CN" sz="2400" dirty="0"/>
              <a:t>OLE DB</a:t>
            </a:r>
            <a:r>
              <a:rPr kumimoji="1" lang="zh-CN" altLang="en-US" sz="2400" dirty="0"/>
              <a:t>标准，还必须提供相应的</a:t>
            </a:r>
            <a:r>
              <a:rPr kumimoji="1" lang="en-US" altLang="zh-CN" sz="2400" dirty="0"/>
              <a:t>OLE DB</a:t>
            </a:r>
            <a:r>
              <a:rPr kumimoji="1" lang="zh-CN" altLang="en-US" sz="2400" dirty="0"/>
              <a:t>服务程序。</a:t>
            </a:r>
            <a:endParaRPr kumimoji="1" lang="zh-CN" altLang="en-US"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196752"/>
            <a:ext cx="7727950" cy="5360640"/>
          </a:xfrm>
        </p:spPr>
        <p:txBody>
          <a:bodyPr/>
          <a:lstStyle/>
          <a:p>
            <a:pPr>
              <a:lnSpc>
                <a:spcPct val="100000"/>
              </a:lnSpc>
              <a:spcAft>
                <a:spcPts val="600"/>
              </a:spcAft>
              <a:defRPr/>
            </a:pPr>
            <a:r>
              <a:rPr lang="zh-CN" altLang="en-US" sz="2400" b="1" dirty="0">
                <a:solidFill>
                  <a:srgbClr val="FF0000"/>
                </a:solidFill>
                <a:ea typeface="宋体" panose="02010600030101010101" pitchFamily="2" charset="-122"/>
              </a:rPr>
              <a:t>开放数据库连接</a:t>
            </a:r>
            <a:endParaRPr lang="zh-CN" altLang="en-US" sz="2400" b="1" dirty="0">
              <a:solidFill>
                <a:srgbClr val="FF0000"/>
              </a:solidFill>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ODBC</a:t>
            </a:r>
            <a:endParaRPr lang="zh-CN" altLang="en-US" sz="20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OLE</a:t>
            </a:r>
            <a:r>
              <a:rPr lang="zh-CN" altLang="en-US" sz="2000" b="1" dirty="0">
                <a:ea typeface="宋体" panose="02010600030101010101" pitchFamily="2" charset="-122"/>
              </a:rPr>
              <a:t> </a:t>
            </a:r>
            <a:r>
              <a:rPr lang="en-US" altLang="zh-CN" sz="2000" b="1" dirty="0">
                <a:ea typeface="宋体" panose="02010600030101010101" pitchFamily="2" charset="-122"/>
              </a:rPr>
              <a:t>DB</a:t>
            </a:r>
            <a:endParaRPr lang="zh-CN" altLang="en-US" sz="2000" b="1" dirty="0">
              <a:ea typeface="宋体" panose="02010600030101010101" pitchFamily="2" charset="-122"/>
            </a:endParaRPr>
          </a:p>
          <a:p>
            <a:pPr lvl="1">
              <a:lnSpc>
                <a:spcPct val="100000"/>
              </a:lnSpc>
              <a:spcAft>
                <a:spcPts val="600"/>
              </a:spcAft>
              <a:defRPr/>
            </a:pPr>
            <a:r>
              <a:rPr lang="en-US" altLang="zh-CN" sz="2000" b="1">
                <a:solidFill>
                  <a:srgbClr val="FF0000"/>
                </a:solidFill>
                <a:ea typeface="宋体" panose="02010600030101010101" pitchFamily="2" charset="-122"/>
              </a:rPr>
              <a:t>Active Data Objects</a:t>
            </a:r>
            <a:endParaRPr lang="zh-CN" altLang="en-US" sz="2000" b="1" dirty="0">
              <a:solidFill>
                <a:srgbClr val="FF0000"/>
              </a:solidFill>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JDBC</a:t>
            </a:r>
            <a:endParaRPr lang="zh-CN" altLang="en-US" sz="2000" b="1" dirty="0">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对象</a:t>
            </a:r>
            <a:r>
              <a:rPr lang="en-US" altLang="zh-CN" sz="2400" b="1">
                <a:ea typeface="宋体" panose="02010600030101010101" pitchFamily="2" charset="-122"/>
              </a:rPr>
              <a:t>-</a:t>
            </a:r>
            <a:r>
              <a:rPr lang="zh-CN" altLang="en-US" sz="2400" b="1">
                <a:ea typeface="宋体" panose="02010600030101010101" pitchFamily="2" charset="-122"/>
              </a:rPr>
              <a:t>关系映射</a:t>
            </a:r>
            <a:r>
              <a:rPr lang="en-US" altLang="zh-CN" sz="2400" b="1">
                <a:ea typeface="宋体" panose="02010600030101010101" pitchFamily="2" charset="-122"/>
              </a:rPr>
              <a:t>ORM</a:t>
            </a:r>
            <a:endParaRPr lang="en-US" altLang="zh-CN" sz="24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ORM</a:t>
            </a:r>
            <a:r>
              <a:rPr lang="zh-CN" altLang="en-US" sz="2000" b="1">
                <a:ea typeface="宋体" panose="02010600030101010101" pitchFamily="2" charset="-122"/>
              </a:rPr>
              <a:t>的概念</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对象与数据库间的映射</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对象</a:t>
            </a:r>
            <a:r>
              <a:rPr lang="en-US" altLang="zh-CN" sz="2000" b="1">
                <a:ea typeface="宋体" panose="02010600030101010101" pitchFamily="2" charset="-122"/>
              </a:rPr>
              <a:t>-</a:t>
            </a:r>
            <a:r>
              <a:rPr lang="zh-CN" altLang="en-US" sz="2000" b="1">
                <a:ea typeface="宋体" panose="02010600030101010101" pitchFamily="2" charset="-122"/>
              </a:rPr>
              <a:t>关系映射例子</a:t>
            </a:r>
            <a:endParaRPr lang="zh-CN" altLang="en-US" sz="2000" b="1" dirty="0">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Hibernate</a:t>
            </a:r>
            <a:r>
              <a:rPr lang="zh-CN" altLang="en-US" sz="2000" b="1">
                <a:ea typeface="宋体" panose="02010600030101010101" pitchFamily="2" charset="-122"/>
              </a:rPr>
              <a:t>框架</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JPA</a:t>
            </a:r>
            <a:r>
              <a:rPr lang="zh-CN" altLang="en-US" sz="2400" b="1">
                <a:ea typeface="宋体" panose="02010600030101010101" pitchFamily="2" charset="-122"/>
              </a:rPr>
              <a:t>持久化框架</a:t>
            </a:r>
            <a:endParaRPr lang="en-US" altLang="zh-CN" sz="24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其他持久化框架</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Active Data Objects</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kumimoji="1" lang="en-US" altLang="zh-CN" sz="2400" dirty="0"/>
              <a:t>OLE DB</a:t>
            </a:r>
            <a:r>
              <a:rPr kumimoji="1" lang="zh-CN" altLang="en-US" sz="2400" dirty="0"/>
              <a:t>是一个非常良好的架构，允许程序员存取各类数据。但是</a:t>
            </a:r>
            <a:r>
              <a:rPr kumimoji="1" lang="en-US" altLang="zh-CN" sz="2400" dirty="0">
                <a:solidFill>
                  <a:srgbClr val="FF0000"/>
                </a:solidFill>
              </a:rPr>
              <a:t>OLE DB</a:t>
            </a:r>
            <a:r>
              <a:rPr kumimoji="1" lang="zh-CN" altLang="en-US" sz="2400" dirty="0">
                <a:solidFill>
                  <a:srgbClr val="FF0000"/>
                </a:solidFill>
              </a:rPr>
              <a:t>太底层化</a:t>
            </a:r>
            <a:r>
              <a:rPr kumimoji="1" lang="zh-CN" altLang="en-US" sz="2400" dirty="0"/>
              <a:t>，而且在使用上非常复杂，这让</a:t>
            </a:r>
            <a:r>
              <a:rPr kumimoji="1" lang="en-US" altLang="zh-CN" sz="2400" dirty="0"/>
              <a:t>OLE DB</a:t>
            </a:r>
            <a:r>
              <a:rPr kumimoji="1" lang="zh-CN" altLang="en-US" sz="2400" dirty="0"/>
              <a:t>无法广为流行。</a:t>
            </a:r>
            <a:endParaRPr kumimoji="1" lang="en-US" altLang="zh-CN" sz="2400" dirty="0"/>
          </a:p>
          <a:p>
            <a:endParaRPr kumimoji="1" lang="en-US" altLang="zh-CN" sz="2400" dirty="0"/>
          </a:p>
          <a:p>
            <a:r>
              <a:rPr kumimoji="1" lang="zh-CN" altLang="en-US" sz="2400" dirty="0"/>
              <a:t>为了解决这个问题，并且让</a:t>
            </a:r>
            <a:r>
              <a:rPr kumimoji="1" lang="en-US" altLang="zh-CN" sz="2400" dirty="0"/>
              <a:t>VB</a:t>
            </a:r>
            <a:r>
              <a:rPr kumimoji="1" lang="zh-CN" altLang="en-US" sz="2400" dirty="0"/>
              <a:t>和脚本语言也能够藉由</a:t>
            </a:r>
            <a:r>
              <a:rPr kumimoji="1" lang="en-US" altLang="zh-CN" sz="2400" dirty="0"/>
              <a:t>OLE DB</a:t>
            </a:r>
            <a:r>
              <a:rPr kumimoji="1" lang="zh-CN" altLang="en-US" sz="2400" dirty="0"/>
              <a:t>存取各种数据源，</a:t>
            </a:r>
            <a:r>
              <a:rPr kumimoji="1" lang="en-US" altLang="zh-CN" sz="2400" dirty="0"/>
              <a:t>Microsoft</a:t>
            </a:r>
            <a:r>
              <a:rPr kumimoji="1" lang="zh-CN" altLang="en-US" sz="2400" dirty="0"/>
              <a:t>同样</a:t>
            </a:r>
            <a:r>
              <a:rPr kumimoji="1" lang="zh-CN" altLang="en-US" sz="2400" dirty="0">
                <a:solidFill>
                  <a:srgbClr val="FF0000"/>
                </a:solidFill>
              </a:rPr>
              <a:t>以</a:t>
            </a:r>
            <a:r>
              <a:rPr kumimoji="1" lang="en-US" altLang="zh-CN" sz="2400" dirty="0">
                <a:solidFill>
                  <a:srgbClr val="FF0000"/>
                </a:solidFill>
              </a:rPr>
              <a:t>COM</a:t>
            </a:r>
            <a:r>
              <a:rPr kumimoji="1" lang="zh-CN" altLang="en-US" sz="2400" dirty="0">
                <a:solidFill>
                  <a:srgbClr val="FF0000"/>
                </a:solidFill>
              </a:rPr>
              <a:t>技术封装</a:t>
            </a:r>
            <a:r>
              <a:rPr kumimoji="1" lang="en-US" altLang="zh-CN" sz="2400" dirty="0">
                <a:solidFill>
                  <a:srgbClr val="FF0000"/>
                </a:solidFill>
              </a:rPr>
              <a:t>OLE DB</a:t>
            </a:r>
            <a:r>
              <a:rPr kumimoji="1" lang="zh-CN" altLang="en-US" sz="2400" dirty="0">
                <a:solidFill>
                  <a:srgbClr val="FF0000"/>
                </a:solidFill>
              </a:rPr>
              <a:t>为</a:t>
            </a:r>
            <a:r>
              <a:rPr kumimoji="1" lang="en-US" altLang="zh-CN" sz="2400" dirty="0">
                <a:solidFill>
                  <a:srgbClr val="FF0000"/>
                </a:solidFill>
              </a:rPr>
              <a:t>ADO</a:t>
            </a:r>
            <a:r>
              <a:rPr kumimoji="1" lang="zh-CN" altLang="en-US" sz="2400" dirty="0">
                <a:solidFill>
                  <a:srgbClr val="FF0000"/>
                </a:solidFill>
              </a:rPr>
              <a:t>对象</a:t>
            </a:r>
            <a:r>
              <a:rPr kumimoji="1" lang="zh-CN" altLang="en-US" sz="2400" dirty="0"/>
              <a:t>，简化了程序员数据存取的工作。</a:t>
            </a:r>
            <a:endParaRPr kumimoji="1" lang="zh-CN" altLang="en-US"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数据访问中间件</a:t>
            </a:r>
            <a:endParaRPr kumimoji="1" lang="zh-CN" altLang="en-US" dirty="0"/>
          </a:p>
        </p:txBody>
      </p:sp>
      <p:sp>
        <p:nvSpPr>
          <p:cNvPr id="3" name="内容占位符 2"/>
          <p:cNvSpPr>
            <a:spLocks noGrp="1"/>
          </p:cNvSpPr>
          <p:nvPr>
            <p:ph idx="1"/>
          </p:nvPr>
        </p:nvSpPr>
        <p:spPr>
          <a:xfrm>
            <a:off x="899592" y="1371600"/>
            <a:ext cx="7727950" cy="4114800"/>
          </a:xfrm>
        </p:spPr>
        <p:txBody>
          <a:bodyPr/>
          <a:lstStyle/>
          <a:p>
            <a:r>
              <a:rPr lang="zh-CN" altLang="en-US" sz="2400" dirty="0">
                <a:ea typeface="宋体" panose="02010600030101010101" pitchFamily="2" charset="-122"/>
              </a:rPr>
              <a:t>数据访问中间件对业务开发人员</a:t>
            </a:r>
            <a:r>
              <a:rPr lang="zh-CN" altLang="en-US" sz="2400" dirty="0">
                <a:solidFill>
                  <a:srgbClr val="FF0000"/>
                </a:solidFill>
                <a:ea typeface="宋体" panose="02010600030101010101" pitchFamily="2" charset="-122"/>
              </a:rPr>
              <a:t>屏蔽底层数据操作</a:t>
            </a:r>
            <a:r>
              <a:rPr lang="zh-CN" altLang="en-US" sz="2400" dirty="0">
                <a:ea typeface="宋体" panose="02010600030101010101" pitchFamily="2" charset="-122"/>
              </a:rPr>
              <a:t>的繁琐细节，提供对多种数据源进行</a:t>
            </a:r>
            <a:r>
              <a:rPr lang="zh-CN" altLang="en-US" sz="2400" dirty="0">
                <a:solidFill>
                  <a:srgbClr val="FF0000"/>
                </a:solidFill>
                <a:ea typeface="宋体" panose="02010600030101010101" pitchFamily="2" charset="-122"/>
              </a:rPr>
              <a:t>统一访问的接口</a:t>
            </a:r>
            <a:r>
              <a:rPr lang="zh-CN" altLang="en-US" sz="2400" dirty="0">
                <a:ea typeface="宋体" panose="02010600030101010101" pitchFamily="2" charset="-122"/>
              </a:rPr>
              <a:t>。</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数据访问中间件主要用于处理业务服务层和数据层之间的交互操作，目的是</a:t>
            </a:r>
            <a:r>
              <a:rPr lang="zh-CN" altLang="en-US" sz="2400" dirty="0">
                <a:solidFill>
                  <a:srgbClr val="FF0000"/>
                </a:solidFill>
                <a:ea typeface="宋体" panose="02010600030101010101" pitchFamily="2" charset="-122"/>
              </a:rPr>
              <a:t>将业务和复杂的数据访问操作隔离开</a:t>
            </a:r>
            <a:r>
              <a:rPr lang="zh-CN" altLang="en-US" sz="2400" dirty="0">
                <a:ea typeface="宋体" panose="02010600030101010101" pitchFamily="2" charset="-122"/>
              </a:rPr>
              <a:t>。</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本章主要围绕数据库访问中间件展开，介绍</a:t>
            </a:r>
            <a:r>
              <a:rPr lang="en-US" altLang="zh-CN" sz="2400" dirty="0">
                <a:solidFill>
                  <a:srgbClr val="FF0000"/>
                </a:solidFill>
                <a:ea typeface="宋体" panose="02010600030101010101" pitchFamily="2" charset="-122"/>
              </a:rPr>
              <a:t>ODBC</a:t>
            </a:r>
            <a:r>
              <a:rPr lang="zh-CN" altLang="en-US" sz="2400" dirty="0">
                <a:solidFill>
                  <a:srgbClr val="FF0000"/>
                </a:solidFill>
                <a:ea typeface="宋体" panose="02010600030101010101" pitchFamily="2" charset="-122"/>
              </a:rPr>
              <a:t>、</a:t>
            </a:r>
            <a:r>
              <a:rPr lang="en-US" altLang="zh-CN" sz="2400" dirty="0">
                <a:solidFill>
                  <a:srgbClr val="FF0000"/>
                </a:solidFill>
                <a:ea typeface="宋体" panose="02010600030101010101" pitchFamily="2" charset="-122"/>
              </a:rPr>
              <a:t>OLE DB</a:t>
            </a:r>
            <a:r>
              <a:rPr lang="zh-CN" altLang="en-US" sz="2400" dirty="0">
                <a:solidFill>
                  <a:srgbClr val="FF0000"/>
                </a:solidFill>
                <a:ea typeface="宋体" panose="02010600030101010101" pitchFamily="2" charset="-122"/>
              </a:rPr>
              <a:t>和</a:t>
            </a:r>
            <a:r>
              <a:rPr lang="en-US" altLang="zh-CN" sz="2400" dirty="0">
                <a:solidFill>
                  <a:srgbClr val="FF0000"/>
                </a:solidFill>
                <a:ea typeface="宋体" panose="02010600030101010101" pitchFamily="2" charset="-122"/>
              </a:rPr>
              <a:t>ADO</a:t>
            </a:r>
            <a:r>
              <a:rPr lang="zh-CN" altLang="en-US" sz="2400" dirty="0">
                <a:ea typeface="宋体" panose="02010600030101010101" pitchFamily="2" charset="-122"/>
              </a:rPr>
              <a:t>的概念和它们之间的关系，其次介绍基于</a:t>
            </a:r>
            <a:r>
              <a:rPr lang="en-US" altLang="zh-CN" sz="2400" dirty="0">
                <a:solidFill>
                  <a:srgbClr val="FF0000"/>
                </a:solidFill>
                <a:ea typeface="宋体" panose="02010600030101010101" pitchFamily="2" charset="-122"/>
              </a:rPr>
              <a:t>JDBC</a:t>
            </a:r>
            <a:r>
              <a:rPr lang="zh-CN" altLang="en-US" sz="2400" dirty="0">
                <a:solidFill>
                  <a:srgbClr val="FF0000"/>
                </a:solidFill>
                <a:ea typeface="宋体" panose="02010600030101010101" pitchFamily="2" charset="-122"/>
              </a:rPr>
              <a:t>、对象</a:t>
            </a:r>
            <a:r>
              <a:rPr lang="en-US" altLang="zh-CN" sz="2400" dirty="0">
                <a:solidFill>
                  <a:srgbClr val="FF0000"/>
                </a:solidFill>
                <a:ea typeface="宋体" panose="02010600030101010101" pitchFamily="2" charset="-122"/>
              </a:rPr>
              <a:t>-</a:t>
            </a:r>
            <a:r>
              <a:rPr lang="zh-CN" altLang="en-US" sz="2400" dirty="0">
                <a:solidFill>
                  <a:srgbClr val="FF0000"/>
                </a:solidFill>
                <a:ea typeface="宋体" panose="02010600030101010101" pitchFamily="2" charset="-122"/>
              </a:rPr>
              <a:t>关系映射，以及</a:t>
            </a:r>
            <a:r>
              <a:rPr lang="en-US" altLang="zh-CN" sz="2400" dirty="0">
                <a:solidFill>
                  <a:srgbClr val="FF0000"/>
                </a:solidFill>
                <a:ea typeface="宋体" panose="02010600030101010101" pitchFamily="2" charset="-122"/>
              </a:rPr>
              <a:t>JPA</a:t>
            </a:r>
            <a:r>
              <a:rPr lang="zh-CN" altLang="en-US" sz="2400" dirty="0">
                <a:solidFill>
                  <a:srgbClr val="FF0000"/>
                </a:solidFill>
                <a:ea typeface="宋体" panose="02010600030101010101" pitchFamily="2" charset="-122"/>
              </a:rPr>
              <a:t>持久化框架</a:t>
            </a:r>
            <a:r>
              <a:rPr lang="zh-CN" altLang="en-US" sz="2400" dirty="0">
                <a:ea typeface="宋体" panose="02010600030101010101" pitchFamily="2" charset="-122"/>
              </a:rPr>
              <a:t>等技术。</a:t>
            </a:r>
            <a:endParaRPr lang="zh-CN" altLang="en-US" sz="2400" dirty="0">
              <a:ea typeface="宋体" panose="02010600030101010101" pitchFamily="2" charset="-122"/>
            </a:endParaRPr>
          </a:p>
          <a:p>
            <a:endParaRPr kumimoji="1" lang="zh-CN" altLang="en-US"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Active Data Objects</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kumimoji="1" lang="en-US" altLang="zh-CN" sz="2400" dirty="0"/>
              <a:t>ADO (ActiveX Data Objects)</a:t>
            </a:r>
            <a:r>
              <a:rPr kumimoji="1" lang="zh-CN" altLang="en-US" sz="2400" dirty="0"/>
              <a:t>是微软公司一个用于</a:t>
            </a:r>
            <a:r>
              <a:rPr kumimoji="1" lang="zh-CN" altLang="en-US" sz="2400" dirty="0">
                <a:solidFill>
                  <a:srgbClr val="FF0000"/>
                </a:solidFill>
              </a:rPr>
              <a:t>存取数据源的</a:t>
            </a:r>
            <a:r>
              <a:rPr kumimoji="1" lang="en-US" altLang="zh-CN" sz="2400" dirty="0">
                <a:solidFill>
                  <a:srgbClr val="FF0000"/>
                </a:solidFill>
              </a:rPr>
              <a:t>COM</a:t>
            </a:r>
            <a:r>
              <a:rPr kumimoji="1" lang="zh-CN" altLang="en-US" sz="2400" dirty="0">
                <a:solidFill>
                  <a:srgbClr val="FF0000"/>
                </a:solidFill>
              </a:rPr>
              <a:t>组件</a:t>
            </a:r>
            <a:r>
              <a:rPr kumimoji="1" lang="zh-CN" altLang="en-US" sz="2400" dirty="0"/>
              <a:t>。</a:t>
            </a:r>
            <a:endParaRPr kumimoji="1" lang="zh-CN" altLang="en-US" sz="2400" dirty="0"/>
          </a:p>
          <a:p>
            <a:r>
              <a:rPr kumimoji="1" lang="zh-CN" altLang="en-US" sz="2400" dirty="0"/>
              <a:t>它提供了编程语言和统一数据访问方式</a:t>
            </a:r>
            <a:r>
              <a:rPr kumimoji="1" lang="en-US" altLang="zh-CN" sz="2400" dirty="0"/>
              <a:t>OLE DB</a:t>
            </a:r>
            <a:r>
              <a:rPr kumimoji="1" lang="zh-CN" altLang="en-US" sz="2400" dirty="0"/>
              <a:t>的一个中间层。</a:t>
            </a:r>
            <a:endParaRPr kumimoji="1" lang="zh-CN" altLang="en-US" sz="2400" dirty="0"/>
          </a:p>
          <a:p>
            <a:r>
              <a:rPr kumimoji="1" lang="zh-CN" altLang="en-US" sz="2400" dirty="0"/>
              <a:t>允许开发人员编写访问数据的代码而不用关心数据库是如何实现的，而只用关心到数据库的连接。</a:t>
            </a:r>
            <a:endParaRPr kumimoji="1" lang="zh-CN" altLang="en-US" sz="2400" dirty="0"/>
          </a:p>
          <a:p>
            <a:r>
              <a:rPr kumimoji="1" lang="zh-CN" altLang="en-US" sz="2400" dirty="0"/>
              <a:t>访问数据库的时候，关于</a:t>
            </a:r>
            <a:r>
              <a:rPr kumimoji="1" lang="en-US" altLang="zh-CN" sz="2400" dirty="0"/>
              <a:t>SQL</a:t>
            </a:r>
            <a:r>
              <a:rPr kumimoji="1" lang="zh-CN" altLang="en-US" sz="2400" dirty="0"/>
              <a:t>的知识不是必要的，但是特定数据库支持的</a:t>
            </a:r>
            <a:r>
              <a:rPr kumimoji="1" lang="en-US" altLang="zh-CN" sz="2400" dirty="0"/>
              <a:t>SQL</a:t>
            </a:r>
            <a:r>
              <a:rPr kumimoji="1" lang="zh-CN" altLang="en-US" sz="2400" dirty="0"/>
              <a:t>命令仍可以通过</a:t>
            </a:r>
            <a:r>
              <a:rPr kumimoji="1" lang="en-US" altLang="zh-CN" sz="2400" dirty="0"/>
              <a:t>ADO</a:t>
            </a:r>
            <a:r>
              <a:rPr kumimoji="1" lang="zh-CN" altLang="en-US" sz="2400" dirty="0"/>
              <a:t>中的命令对象来执行。</a:t>
            </a:r>
            <a:endParaRPr kumimoji="1" lang="zh-CN" altLang="en-US" sz="2400" dirty="0"/>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Active Data Objects</a:t>
            </a:r>
            <a:endParaRPr kumimoji="1" lang="zh-CN" altLang="en-US" dirty="0"/>
          </a:p>
        </p:txBody>
      </p:sp>
      <p:sp>
        <p:nvSpPr>
          <p:cNvPr id="3" name="内容占位符 2"/>
          <p:cNvSpPr>
            <a:spLocks noGrp="1"/>
          </p:cNvSpPr>
          <p:nvPr>
            <p:ph idx="1"/>
          </p:nvPr>
        </p:nvSpPr>
        <p:spPr>
          <a:xfrm>
            <a:off x="899592" y="1371600"/>
            <a:ext cx="7727950" cy="4937720"/>
          </a:xfrm>
        </p:spPr>
        <p:txBody>
          <a:bodyPr/>
          <a:lstStyle/>
          <a:p>
            <a:r>
              <a:rPr kumimoji="1" lang="en-US" altLang="zh-CN">
                <a:solidFill>
                  <a:srgbClr val="FF0000"/>
                </a:solidFill>
              </a:rPr>
              <a:t>ADO</a:t>
            </a:r>
            <a:r>
              <a:rPr kumimoji="1" lang="zh-CN" altLang="en-US">
                <a:solidFill>
                  <a:srgbClr val="FF0000"/>
                </a:solidFill>
              </a:rPr>
              <a:t>的工作原理</a:t>
            </a:r>
            <a:endParaRPr kumimoji="1" lang="en-US" altLang="zh-CN" sz="2400">
              <a:solidFill>
                <a:srgbClr val="FF0000"/>
              </a:solidFill>
            </a:endParaRPr>
          </a:p>
          <a:p>
            <a:r>
              <a:rPr kumimoji="1" lang="en-US" altLang="zh-CN" sz="2400"/>
              <a:t>ADO</a:t>
            </a:r>
            <a:r>
              <a:rPr kumimoji="1" lang="zh-CN" altLang="en-US" sz="2400" dirty="0"/>
              <a:t>被设计来继承微软早期的数据访问对象层</a:t>
            </a:r>
            <a:r>
              <a:rPr kumimoji="1" lang="zh-CN" altLang="en-US" sz="2400"/>
              <a:t>，包括</a:t>
            </a:r>
            <a:r>
              <a:rPr kumimoji="1" lang="en-US" altLang="zh-CN" sz="2400" dirty="0"/>
              <a:t>RDO (Remote Data Objects</a:t>
            </a:r>
            <a:r>
              <a:rPr kumimoji="1" lang="en-US" altLang="zh-CN" sz="2400"/>
              <a:t>)</a:t>
            </a:r>
            <a:r>
              <a:rPr kumimoji="1" lang="zh-CN" altLang="en-US" sz="2400"/>
              <a:t>和</a:t>
            </a:r>
            <a:r>
              <a:rPr kumimoji="1" lang="en-US" altLang="zh-CN" sz="2400" dirty="0"/>
              <a:t>DAO(Data Access Objects)</a:t>
            </a:r>
            <a:r>
              <a:rPr kumimoji="1" lang="zh-CN" altLang="en-US" sz="2400" dirty="0"/>
              <a:t>。</a:t>
            </a:r>
            <a:endParaRPr kumimoji="1" lang="zh-CN" altLang="en-US" sz="2400" dirty="0"/>
          </a:p>
          <a:p>
            <a:r>
              <a:rPr kumimoji="1" lang="en-US" altLang="zh-CN" sz="2400" dirty="0"/>
              <a:t>ADO</a:t>
            </a:r>
            <a:r>
              <a:rPr kumimoji="1" lang="zh-CN" altLang="en-US" sz="2400"/>
              <a:t>包括了</a:t>
            </a:r>
            <a:r>
              <a:rPr kumimoji="1" lang="en-US" altLang="zh-CN" sz="2400" dirty="0"/>
              <a:t>6</a:t>
            </a:r>
            <a:r>
              <a:rPr kumimoji="1" lang="zh-CN" altLang="en-US" sz="2400" dirty="0"/>
              <a:t>个</a:t>
            </a:r>
            <a:r>
              <a:rPr kumimoji="1" lang="zh-CN" altLang="en-US" sz="2400"/>
              <a:t>类：</a:t>
            </a:r>
            <a:r>
              <a:rPr kumimoji="1" lang="en-US" altLang="zh-CN" sz="2400"/>
              <a:t>Connection</a:t>
            </a:r>
            <a:r>
              <a:rPr kumimoji="1" lang="zh-CN" altLang="en-US" sz="2400"/>
              <a:t>，</a:t>
            </a:r>
            <a:r>
              <a:rPr kumimoji="1" lang="en-US" altLang="zh-CN" sz="2400"/>
              <a:t>Command</a:t>
            </a:r>
            <a:r>
              <a:rPr kumimoji="1" lang="zh-CN" altLang="en-US" sz="2400"/>
              <a:t>，</a:t>
            </a:r>
            <a:r>
              <a:rPr kumimoji="1" lang="en-US" altLang="zh-CN" sz="2400" err="1"/>
              <a:t>Recordset</a:t>
            </a:r>
            <a:r>
              <a:rPr kumimoji="1" lang="zh-CN" altLang="en-US" sz="2400"/>
              <a:t>，</a:t>
            </a:r>
            <a:r>
              <a:rPr kumimoji="1" lang="en-US" altLang="zh-CN" sz="2400"/>
              <a:t>Errors</a:t>
            </a:r>
            <a:r>
              <a:rPr kumimoji="1" lang="zh-CN" altLang="en-US" sz="2400"/>
              <a:t>，</a:t>
            </a:r>
            <a:r>
              <a:rPr kumimoji="1" lang="en-US" altLang="zh-CN" sz="2400"/>
              <a:t>Parameters</a:t>
            </a:r>
            <a:r>
              <a:rPr kumimoji="1" lang="zh-CN" altLang="en-US" sz="2400"/>
              <a:t>，</a:t>
            </a:r>
            <a:r>
              <a:rPr kumimoji="1" lang="en-US" altLang="zh-CN" sz="2400" dirty="0"/>
              <a:t>Fields</a:t>
            </a:r>
            <a:r>
              <a:rPr kumimoji="1" lang="zh-CN" altLang="en-US" sz="2400" dirty="0"/>
              <a:t>。</a:t>
            </a:r>
            <a:endParaRPr kumimoji="1" lang="zh-CN" altLang="en-US" sz="2400" dirty="0"/>
          </a:p>
          <a:p>
            <a:r>
              <a:rPr kumimoji="1" lang="en-US" altLang="zh-CN" sz="2400" dirty="0"/>
              <a:t>ADO</a:t>
            </a:r>
            <a:r>
              <a:rPr kumimoji="1" lang="zh-CN" altLang="en-US" sz="2400" dirty="0"/>
              <a:t>使得用户我们</a:t>
            </a:r>
            <a:r>
              <a:rPr kumimoji="1" lang="zh-CN" altLang="en-US" sz="2400" dirty="0">
                <a:solidFill>
                  <a:srgbClr val="FF0000"/>
                </a:solidFill>
              </a:rPr>
              <a:t>不用过多</a:t>
            </a:r>
            <a:r>
              <a:rPr kumimoji="1" lang="zh-CN" altLang="en-US" sz="2400">
                <a:solidFill>
                  <a:srgbClr val="FF0000"/>
                </a:solidFill>
              </a:rPr>
              <a:t>的关注</a:t>
            </a:r>
            <a:r>
              <a:rPr kumimoji="1" lang="en-US" altLang="zh-CN" sz="2400" dirty="0">
                <a:solidFill>
                  <a:srgbClr val="FF0000"/>
                </a:solidFill>
              </a:rPr>
              <a:t>OLE DB</a:t>
            </a:r>
            <a:r>
              <a:rPr kumimoji="1" lang="zh-CN" altLang="en-US" sz="2400" dirty="0">
                <a:solidFill>
                  <a:srgbClr val="FF0000"/>
                </a:solidFill>
              </a:rPr>
              <a:t>的内部机制</a:t>
            </a:r>
            <a:r>
              <a:rPr kumimoji="1" lang="zh-CN" altLang="en-US" sz="2400" dirty="0"/>
              <a:t>，只需</a:t>
            </a:r>
            <a:r>
              <a:rPr kumimoji="1" lang="zh-CN" altLang="en-US" sz="2400"/>
              <a:t>要了解</a:t>
            </a:r>
            <a:r>
              <a:rPr kumimoji="1" lang="en-US" altLang="zh-CN" sz="2400"/>
              <a:t>ADO</a:t>
            </a:r>
            <a:r>
              <a:rPr kumimoji="1" lang="zh-CN" altLang="en-US" sz="2400"/>
              <a:t>通过</a:t>
            </a:r>
            <a:r>
              <a:rPr kumimoji="1" lang="en-US" altLang="zh-CN" sz="2400" dirty="0"/>
              <a:t>OLE DB</a:t>
            </a:r>
            <a:r>
              <a:rPr kumimoji="1" lang="zh-CN" altLang="en-US" sz="2400" dirty="0"/>
              <a:t>创建数据源的几种方法即可，就</a:t>
            </a:r>
            <a:r>
              <a:rPr kumimoji="1" lang="zh-CN" altLang="en-US" sz="2400"/>
              <a:t>可以通过</a:t>
            </a:r>
            <a:r>
              <a:rPr kumimoji="1" lang="en-US" altLang="zh-CN" sz="2400" dirty="0"/>
              <a:t>ADO</a:t>
            </a:r>
            <a:r>
              <a:rPr kumimoji="1" lang="zh-CN" altLang="en-US" sz="2400" dirty="0"/>
              <a:t>轻松地获取数据源。</a:t>
            </a:r>
            <a:endParaRPr kumimoji="1" lang="zh-CN" altLang="en-US" sz="2400" dirty="0"/>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Active Data Objects</a:t>
            </a:r>
            <a:endParaRPr kumimoji="1" lang="zh-CN" altLang="en-US" dirty="0"/>
          </a:p>
        </p:txBody>
      </p:sp>
      <p:pic>
        <p:nvPicPr>
          <p:cNvPr id="6" name="内容占位符 5"/>
          <p:cNvPicPr>
            <a:picLocks noGrp="1" noChangeAspect="1"/>
          </p:cNvPicPr>
          <p:nvPr>
            <p:ph idx="1"/>
          </p:nvPr>
        </p:nvPicPr>
        <p:blipFill>
          <a:blip r:embed="rId1"/>
          <a:stretch>
            <a:fillRect/>
          </a:stretch>
        </p:blipFill>
        <p:spPr>
          <a:xfrm>
            <a:off x="1393616" y="1916832"/>
            <a:ext cx="6356768" cy="3432347"/>
          </a:xfrm>
        </p:spPr>
      </p:pic>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Active Data Objects</a:t>
            </a:r>
            <a:endParaRPr kumimoji="1" lang="zh-CN" altLang="en-US" dirty="0"/>
          </a:p>
        </p:txBody>
      </p:sp>
      <p:sp>
        <p:nvSpPr>
          <p:cNvPr id="3" name="内容占位符 2"/>
          <p:cNvSpPr>
            <a:spLocks noGrp="1"/>
          </p:cNvSpPr>
          <p:nvPr>
            <p:ph idx="1"/>
          </p:nvPr>
        </p:nvSpPr>
        <p:spPr>
          <a:xfrm>
            <a:off x="899592" y="1371600"/>
            <a:ext cx="7727950" cy="4937720"/>
          </a:xfrm>
        </p:spPr>
        <p:txBody>
          <a:bodyPr/>
          <a:lstStyle/>
          <a:p>
            <a:r>
              <a:rPr kumimoji="1" lang="en-US" altLang="zh-CN" dirty="0">
                <a:solidFill>
                  <a:srgbClr val="FF0000"/>
                </a:solidFill>
              </a:rPr>
              <a:t>ADO</a:t>
            </a:r>
            <a:r>
              <a:rPr kumimoji="1" lang="zh-CN" altLang="en-US" dirty="0">
                <a:solidFill>
                  <a:srgbClr val="FF0000"/>
                </a:solidFill>
              </a:rPr>
              <a:t>对象模型</a:t>
            </a:r>
            <a:endParaRPr kumimoji="1" lang="en-US" altLang="zh-CN" dirty="0">
              <a:solidFill>
                <a:srgbClr val="FF0000"/>
              </a:solidFill>
            </a:endParaRPr>
          </a:p>
          <a:p>
            <a:r>
              <a:rPr kumimoji="1" lang="en-US" altLang="zh-CN" sz="2400" dirty="0"/>
              <a:t>1)</a:t>
            </a:r>
            <a:r>
              <a:rPr kumimoji="1" lang="zh-CN" altLang="en-US" sz="2400" dirty="0"/>
              <a:t> </a:t>
            </a:r>
            <a:r>
              <a:rPr kumimoji="1" lang="en-US" altLang="zh-CN" sz="2400" dirty="0"/>
              <a:t>Connection</a:t>
            </a:r>
            <a:r>
              <a:rPr kumimoji="1" lang="zh-CN" altLang="en-US" sz="2400" dirty="0"/>
              <a:t>对象</a:t>
            </a:r>
            <a:endParaRPr kumimoji="1" lang="zh-CN" altLang="en-US" sz="2400" dirty="0"/>
          </a:p>
          <a:p>
            <a:pPr lvl="1"/>
            <a:r>
              <a:rPr kumimoji="1" lang="zh-CN" altLang="en-US" sz="2000" dirty="0"/>
              <a:t>在数据库应用里操作数据源都必须通过该对象，这是数据交换的环境。</a:t>
            </a:r>
            <a:r>
              <a:rPr kumimoji="1" lang="en-US" altLang="zh-CN" sz="2000" dirty="0"/>
              <a:t>Connection</a:t>
            </a:r>
            <a:r>
              <a:rPr kumimoji="1" lang="zh-CN" altLang="en-US" sz="2000" dirty="0"/>
              <a:t>对象代表了</a:t>
            </a:r>
            <a:r>
              <a:rPr kumimoji="1" lang="zh-CN" altLang="en-US" sz="2000" dirty="0">
                <a:solidFill>
                  <a:srgbClr val="FF0000"/>
                </a:solidFill>
              </a:rPr>
              <a:t>同数据源的一个会话</a:t>
            </a:r>
            <a:r>
              <a:rPr kumimoji="1" lang="zh-CN" altLang="en-US" sz="2000" dirty="0"/>
              <a:t>，在客户</a:t>
            </a:r>
            <a:r>
              <a:rPr kumimoji="1" lang="en-US" altLang="zh-CN" sz="2000" dirty="0"/>
              <a:t>/</a:t>
            </a:r>
            <a:r>
              <a:rPr kumimoji="1" lang="zh-CN" altLang="en-US" sz="2000" dirty="0"/>
              <a:t>服务器模型里，这个会话相当于同服务器的一次网络连接。不同的数据提供者提供的该对象的集合、方法和属性不同。</a:t>
            </a:r>
            <a:endParaRPr kumimoji="1" lang="zh-CN" altLang="en-US" sz="2000" dirty="0"/>
          </a:p>
          <a:p>
            <a:pPr lvl="1"/>
            <a:r>
              <a:rPr kumimoji="1" lang="en-US" altLang="zh-CN" sz="2000" dirty="0"/>
              <a:t>Connection</a:t>
            </a:r>
            <a:r>
              <a:rPr kumimoji="1" lang="zh-CN" altLang="en-US" sz="2000" dirty="0"/>
              <a:t>对象的</a:t>
            </a:r>
            <a:r>
              <a:rPr kumimoji="1" lang="en-US" altLang="zh-CN" sz="2000" dirty="0"/>
              <a:t>Open</a:t>
            </a:r>
            <a:r>
              <a:rPr kumimoji="1" lang="zh-CN" altLang="en-US" sz="2000" dirty="0"/>
              <a:t>和</a:t>
            </a:r>
            <a:r>
              <a:rPr kumimoji="1" lang="en-US" altLang="zh-CN" sz="2000" dirty="0"/>
              <a:t>Close</a:t>
            </a:r>
            <a:r>
              <a:rPr kumimoji="1" lang="zh-CN" altLang="en-US" sz="2000" dirty="0"/>
              <a:t>方法可以建立和释放一个数据源连接。</a:t>
            </a:r>
            <a:r>
              <a:rPr kumimoji="1" lang="en-US" altLang="zh-CN" sz="2000" dirty="0"/>
              <a:t>Execute</a:t>
            </a:r>
            <a:r>
              <a:rPr kumimoji="1" lang="zh-CN" altLang="en-US" sz="2000" dirty="0"/>
              <a:t>方法可以执行一个数据操作命令，使用</a:t>
            </a:r>
            <a:r>
              <a:rPr kumimoji="1" lang="en-US" altLang="zh-CN" sz="2000" dirty="0" err="1"/>
              <a:t>BeginTrans</a:t>
            </a:r>
            <a:r>
              <a:rPr kumimoji="1" lang="zh-CN" altLang="en-US" sz="2000" dirty="0"/>
              <a:t>、</a:t>
            </a:r>
            <a:r>
              <a:rPr kumimoji="1" lang="en-US" altLang="zh-CN" sz="2000" dirty="0" err="1"/>
              <a:t>CommitTrans</a:t>
            </a:r>
            <a:r>
              <a:rPr kumimoji="1" lang="zh-CN" altLang="en-US" sz="2000" dirty="0"/>
              <a:t>和</a:t>
            </a:r>
            <a:r>
              <a:rPr kumimoji="1" lang="en-US" altLang="zh-CN" sz="2000" dirty="0" err="1"/>
              <a:t>RollbackTrans</a:t>
            </a:r>
            <a:r>
              <a:rPr kumimoji="1" lang="zh-CN" altLang="en-US" sz="2000" dirty="0"/>
              <a:t>方法可以启动、提交和回滚一个处理事务。</a:t>
            </a:r>
            <a:endParaRPr kumimoji="1" lang="zh-CN" altLang="en-US" sz="2000" dirty="0"/>
          </a:p>
          <a:p>
            <a:endParaRPr kumimoji="1" lang="en-US" altLang="zh-CN" sz="2400" dirty="0">
              <a:solidFill>
                <a:srgbClr val="FF0000"/>
              </a:solidFill>
            </a:endParaRPr>
          </a:p>
          <a:p>
            <a:endParaRPr kumimoji="1" lang="en-US" altLang="zh-CN" sz="2400" dirty="0">
              <a:solidFill>
                <a:srgbClr val="FF0000"/>
              </a:solidFill>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Active Data Objects</a:t>
            </a:r>
            <a:endParaRPr kumimoji="1" lang="zh-CN" altLang="en-US" dirty="0"/>
          </a:p>
        </p:txBody>
      </p:sp>
      <p:sp>
        <p:nvSpPr>
          <p:cNvPr id="3" name="内容占位符 2"/>
          <p:cNvSpPr>
            <a:spLocks noGrp="1"/>
          </p:cNvSpPr>
          <p:nvPr>
            <p:ph idx="1"/>
          </p:nvPr>
        </p:nvSpPr>
        <p:spPr>
          <a:xfrm>
            <a:off x="899592" y="1371600"/>
            <a:ext cx="7727950" cy="4937720"/>
          </a:xfrm>
        </p:spPr>
        <p:txBody>
          <a:bodyPr/>
          <a:lstStyle/>
          <a:p>
            <a:r>
              <a:rPr kumimoji="1" lang="en-US" altLang="zh-CN" dirty="0">
                <a:solidFill>
                  <a:srgbClr val="FF0000"/>
                </a:solidFill>
              </a:rPr>
              <a:t>ADO</a:t>
            </a:r>
            <a:r>
              <a:rPr kumimoji="1" lang="zh-CN" altLang="en-US" dirty="0">
                <a:solidFill>
                  <a:srgbClr val="FF0000"/>
                </a:solidFill>
              </a:rPr>
              <a:t>对象模型</a:t>
            </a:r>
            <a:endParaRPr kumimoji="1" lang="en-US" altLang="zh-CN" dirty="0">
              <a:solidFill>
                <a:srgbClr val="FF0000"/>
              </a:solidFill>
            </a:endParaRPr>
          </a:p>
          <a:p>
            <a:r>
              <a:rPr kumimoji="1" lang="en-US" altLang="zh-CN" sz="2400" dirty="0"/>
              <a:t>2)</a:t>
            </a:r>
            <a:r>
              <a:rPr kumimoji="1" lang="zh-CN" altLang="en-US" sz="2400" dirty="0"/>
              <a:t> </a:t>
            </a:r>
            <a:r>
              <a:rPr kumimoji="1" lang="en-US" altLang="zh-CN" sz="2400" dirty="0"/>
              <a:t>Command</a:t>
            </a:r>
            <a:r>
              <a:rPr kumimoji="1" lang="zh-CN" altLang="en-US" sz="2400" dirty="0"/>
              <a:t>对象</a:t>
            </a:r>
            <a:endParaRPr kumimoji="1" lang="en-US" altLang="zh-CN" sz="2400" dirty="0"/>
          </a:p>
          <a:p>
            <a:pPr lvl="1"/>
            <a:r>
              <a:rPr kumimoji="1" lang="en-US" altLang="zh-CN" sz="2000" dirty="0"/>
              <a:t>Command</a:t>
            </a:r>
            <a:r>
              <a:rPr kumimoji="1" lang="zh-CN" altLang="en-US" sz="2000" dirty="0"/>
              <a:t>对象是一个</a:t>
            </a:r>
            <a:r>
              <a:rPr kumimoji="1" lang="zh-CN" altLang="en-US" sz="2000" dirty="0">
                <a:solidFill>
                  <a:srgbClr val="FF0000"/>
                </a:solidFill>
              </a:rPr>
              <a:t>对数据源执行命令的定义</a:t>
            </a:r>
            <a:r>
              <a:rPr kumimoji="1" lang="zh-CN" altLang="en-US" sz="2000" dirty="0"/>
              <a:t>，使用该对象可以查询数据库并返回一个</a:t>
            </a:r>
            <a:r>
              <a:rPr kumimoji="1" lang="en-US" altLang="zh-CN" sz="2000" dirty="0" err="1"/>
              <a:t>Recordset</a:t>
            </a:r>
            <a:r>
              <a:rPr kumimoji="1" lang="zh-CN" altLang="en-US" sz="2000" dirty="0"/>
              <a:t>对象，可以执行一个批量的数据操作，可以操作数据库的结构。不同的数据提供者提供的该对象的集合、方法和属性不同。</a:t>
            </a:r>
            <a:endParaRPr kumimoji="1" lang="en-US" altLang="zh-CN" sz="2000" dirty="0"/>
          </a:p>
          <a:p>
            <a:r>
              <a:rPr kumimoji="1" lang="en-US" altLang="zh-CN" sz="2400" dirty="0"/>
              <a:t>3)</a:t>
            </a:r>
            <a:r>
              <a:rPr kumimoji="1" lang="zh-CN" altLang="en-US" sz="2400" dirty="0"/>
              <a:t> </a:t>
            </a:r>
            <a:r>
              <a:rPr kumimoji="1" lang="en-US" altLang="zh-CN" sz="2400" dirty="0"/>
              <a:t>Parameter</a:t>
            </a:r>
            <a:r>
              <a:rPr kumimoji="1" lang="zh-CN" altLang="en-US" sz="2400" dirty="0"/>
              <a:t>对象</a:t>
            </a:r>
            <a:endParaRPr kumimoji="1" lang="zh-CN" altLang="en-US" sz="2400" dirty="0"/>
          </a:p>
          <a:p>
            <a:pPr lvl="1"/>
            <a:r>
              <a:rPr kumimoji="1" lang="en-US" altLang="zh-CN" sz="2000" dirty="0"/>
              <a:t>Parameter</a:t>
            </a:r>
            <a:r>
              <a:rPr kumimoji="1" lang="zh-CN" altLang="en-US" sz="2000" dirty="0"/>
              <a:t>对象在</a:t>
            </a:r>
            <a:r>
              <a:rPr kumimoji="1" lang="en-US" altLang="zh-CN" sz="2000" dirty="0"/>
              <a:t>Command</a:t>
            </a:r>
            <a:r>
              <a:rPr kumimoji="1" lang="zh-CN" altLang="en-US" sz="2000" dirty="0"/>
              <a:t>对象中</a:t>
            </a:r>
            <a:r>
              <a:rPr kumimoji="1" lang="zh-CN" altLang="en-US" sz="2000" dirty="0">
                <a:solidFill>
                  <a:srgbClr val="FF0000"/>
                </a:solidFill>
              </a:rPr>
              <a:t>用于指定参数化查询或者存储过程的参数</a:t>
            </a:r>
            <a:r>
              <a:rPr kumimoji="1" lang="zh-CN" altLang="en-US" sz="2000" dirty="0"/>
              <a:t>。大多数数据提供者支持参数化命令，这些命令往往是已经定义好的，只是在执行过程中调整参数的内容。</a:t>
            </a:r>
            <a:endParaRPr kumimoji="1" lang="zh-CN" altLang="en-US" sz="2000" dirty="0"/>
          </a:p>
          <a:p>
            <a:endParaRPr kumimoji="1" lang="en-US" altLang="zh-CN" sz="2400" dirty="0"/>
          </a:p>
          <a:p>
            <a:endParaRPr kumimoji="1" lang="en-US" altLang="zh-CN" sz="2400" dirty="0">
              <a:solidFill>
                <a:srgbClr val="FF0000"/>
              </a:solidFill>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Active Data Objects</a:t>
            </a:r>
            <a:endParaRPr kumimoji="1" lang="zh-CN" altLang="en-US" dirty="0"/>
          </a:p>
        </p:txBody>
      </p:sp>
      <p:sp>
        <p:nvSpPr>
          <p:cNvPr id="3" name="内容占位符 2"/>
          <p:cNvSpPr>
            <a:spLocks noGrp="1"/>
          </p:cNvSpPr>
          <p:nvPr>
            <p:ph idx="1"/>
          </p:nvPr>
        </p:nvSpPr>
        <p:spPr>
          <a:xfrm>
            <a:off x="899592" y="1371600"/>
            <a:ext cx="7727950" cy="5257800"/>
          </a:xfrm>
        </p:spPr>
        <p:txBody>
          <a:bodyPr/>
          <a:lstStyle/>
          <a:p>
            <a:r>
              <a:rPr kumimoji="1" lang="en-US" altLang="zh-CN" dirty="0">
                <a:solidFill>
                  <a:srgbClr val="FF0000"/>
                </a:solidFill>
              </a:rPr>
              <a:t>ADO</a:t>
            </a:r>
            <a:r>
              <a:rPr kumimoji="1" lang="zh-CN" altLang="en-US" dirty="0">
                <a:solidFill>
                  <a:srgbClr val="FF0000"/>
                </a:solidFill>
              </a:rPr>
              <a:t>对象模型</a:t>
            </a:r>
            <a:endParaRPr kumimoji="1" lang="en-US" altLang="zh-CN" dirty="0">
              <a:solidFill>
                <a:srgbClr val="FF0000"/>
              </a:solidFill>
            </a:endParaRPr>
          </a:p>
          <a:p>
            <a:r>
              <a:rPr kumimoji="1" lang="en-US" altLang="zh-CN" sz="2400" dirty="0"/>
              <a:t>4)</a:t>
            </a:r>
            <a:r>
              <a:rPr kumimoji="1" lang="zh-CN" altLang="en-US" sz="2400" dirty="0"/>
              <a:t> </a:t>
            </a:r>
            <a:r>
              <a:rPr kumimoji="1" lang="en-US" altLang="zh-CN" sz="2400" dirty="0" err="1"/>
              <a:t>Recordset</a:t>
            </a:r>
            <a:r>
              <a:rPr kumimoji="1" lang="zh-CN" altLang="en-US" sz="2400" dirty="0"/>
              <a:t>对象</a:t>
            </a:r>
            <a:endParaRPr kumimoji="1" lang="zh-CN" altLang="en-US" sz="2400" dirty="0"/>
          </a:p>
          <a:p>
            <a:pPr lvl="1"/>
            <a:r>
              <a:rPr kumimoji="1" lang="zh-CN" altLang="en-US" sz="2000" dirty="0"/>
              <a:t>如果执行的命令是一个查询并返回存放在表中的结果集，这些结果集将被保存在本地的存储区里，</a:t>
            </a:r>
            <a:r>
              <a:rPr kumimoji="1" lang="en-US" altLang="zh-CN" sz="2000" dirty="0" err="1">
                <a:solidFill>
                  <a:srgbClr val="FF0000"/>
                </a:solidFill>
              </a:rPr>
              <a:t>Recordset</a:t>
            </a:r>
            <a:r>
              <a:rPr kumimoji="1" lang="zh-CN" altLang="en-US" sz="2000" dirty="0">
                <a:solidFill>
                  <a:srgbClr val="FF0000"/>
                </a:solidFill>
              </a:rPr>
              <a:t>对象是执行这种存储的</a:t>
            </a:r>
            <a:r>
              <a:rPr kumimoji="1" lang="en-US" altLang="zh-CN" sz="2000" dirty="0">
                <a:solidFill>
                  <a:srgbClr val="FF0000"/>
                </a:solidFill>
              </a:rPr>
              <a:t>ADO</a:t>
            </a:r>
            <a:r>
              <a:rPr kumimoji="1" lang="zh-CN" altLang="en-US" sz="2000" dirty="0">
                <a:solidFill>
                  <a:srgbClr val="FF0000"/>
                </a:solidFill>
              </a:rPr>
              <a:t>对象</a:t>
            </a:r>
            <a:r>
              <a:rPr kumimoji="1" lang="zh-CN" altLang="en-US" sz="2000" dirty="0"/>
              <a:t>。通过</a:t>
            </a:r>
            <a:r>
              <a:rPr kumimoji="1" lang="en-US" altLang="zh-CN" sz="2000" dirty="0" err="1"/>
              <a:t>Recordset</a:t>
            </a:r>
            <a:r>
              <a:rPr kumimoji="1" lang="zh-CN" altLang="en-US" sz="2000" dirty="0"/>
              <a:t>对象可以操作来自数据提供者的数据，包括修改、插入和删除行。</a:t>
            </a:r>
            <a:endParaRPr kumimoji="1" lang="en-US" altLang="zh-CN" sz="2000" dirty="0"/>
          </a:p>
          <a:p>
            <a:r>
              <a:rPr kumimoji="1" lang="en-US" altLang="zh-CN" sz="2400" dirty="0"/>
              <a:t>5)</a:t>
            </a:r>
            <a:r>
              <a:rPr kumimoji="1" lang="zh-CN" altLang="en-US" sz="2400" dirty="0"/>
              <a:t> </a:t>
            </a:r>
            <a:r>
              <a:rPr kumimoji="1" lang="en-US" altLang="zh-CN" sz="2400" dirty="0"/>
              <a:t>Field</a:t>
            </a:r>
            <a:r>
              <a:rPr kumimoji="1" lang="zh-CN" altLang="en-US" sz="2400" dirty="0"/>
              <a:t>对象</a:t>
            </a:r>
            <a:endParaRPr kumimoji="1" lang="zh-CN" altLang="en-US" sz="2400" dirty="0"/>
          </a:p>
          <a:p>
            <a:pPr lvl="1"/>
            <a:r>
              <a:rPr kumimoji="1" lang="en-US" altLang="zh-CN" sz="2000" dirty="0" err="1">
                <a:solidFill>
                  <a:srgbClr val="FF0000"/>
                </a:solidFill>
              </a:rPr>
              <a:t>Recordset</a:t>
            </a:r>
            <a:r>
              <a:rPr kumimoji="1" lang="zh-CN" altLang="en-US" sz="2000" dirty="0">
                <a:solidFill>
                  <a:srgbClr val="FF0000"/>
                </a:solidFill>
              </a:rPr>
              <a:t>对象的一个行由一个或者多个</a:t>
            </a:r>
            <a:r>
              <a:rPr kumimoji="1" lang="en-US" altLang="zh-CN" sz="2000" dirty="0">
                <a:solidFill>
                  <a:srgbClr val="FF0000"/>
                </a:solidFill>
              </a:rPr>
              <a:t>Field</a:t>
            </a:r>
            <a:r>
              <a:rPr kumimoji="1" lang="zh-CN" altLang="en-US" sz="2000" dirty="0">
                <a:solidFill>
                  <a:srgbClr val="FF0000"/>
                </a:solidFill>
              </a:rPr>
              <a:t>对象组成</a:t>
            </a:r>
            <a:r>
              <a:rPr kumimoji="1" lang="zh-CN" altLang="en-US" sz="2000" dirty="0"/>
              <a:t>，如果把一个</a:t>
            </a:r>
            <a:r>
              <a:rPr kumimoji="1" lang="en-US" altLang="zh-CN" sz="2000" dirty="0" err="1"/>
              <a:t>Recordset</a:t>
            </a:r>
            <a:r>
              <a:rPr kumimoji="1" lang="zh-CN" altLang="en-US" sz="2000" dirty="0"/>
              <a:t>对象看成一个二维网格表，那么</a:t>
            </a:r>
            <a:r>
              <a:rPr kumimoji="1" lang="en-US" altLang="zh-CN" sz="2000" dirty="0"/>
              <a:t>Field</a:t>
            </a:r>
            <a:r>
              <a:rPr kumimoji="1" lang="zh-CN" altLang="en-US" sz="2000" dirty="0"/>
              <a:t>对象就是这些列。这些列里保存了列的名称、数据类型和值，这些值是来自数据源的真正数据。为了修改数据源里的数据，必须首先修改</a:t>
            </a:r>
            <a:r>
              <a:rPr kumimoji="1" lang="en-US" altLang="zh-CN" sz="2000" dirty="0" err="1"/>
              <a:t>Recordset</a:t>
            </a:r>
            <a:r>
              <a:rPr kumimoji="1" lang="zh-CN" altLang="en-US" sz="2000" dirty="0"/>
              <a:t>对象各个行里</a:t>
            </a:r>
            <a:r>
              <a:rPr kumimoji="1" lang="en-US" altLang="zh-CN" sz="2000" dirty="0"/>
              <a:t>Field</a:t>
            </a:r>
            <a:r>
              <a:rPr kumimoji="1" lang="zh-CN" altLang="en-US" sz="2000" dirty="0"/>
              <a:t>对象里的值，最后</a:t>
            </a:r>
            <a:r>
              <a:rPr kumimoji="1" lang="en-US" altLang="zh-CN" sz="2000" dirty="0" err="1"/>
              <a:t>Recordset</a:t>
            </a:r>
            <a:r>
              <a:rPr kumimoji="1" lang="zh-CN" altLang="en-US" sz="2000" dirty="0"/>
              <a:t>对象将这些修改提交到数据源。</a:t>
            </a:r>
            <a:endParaRPr kumimoji="1" lang="zh-CN" altLang="en-US" sz="2000" dirty="0"/>
          </a:p>
          <a:p>
            <a:endParaRPr kumimoji="1" lang="zh-CN" altLang="en-US" sz="2400" dirty="0"/>
          </a:p>
          <a:p>
            <a:endParaRPr kumimoji="1" lang="en-US" altLang="zh-CN" sz="2400" dirty="0"/>
          </a:p>
          <a:p>
            <a:endParaRPr kumimoji="1" lang="en-US" altLang="zh-CN" sz="2400" dirty="0">
              <a:solidFill>
                <a:srgbClr val="FF0000"/>
              </a:solidFill>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Active Data Objects</a:t>
            </a:r>
            <a:endParaRPr kumimoji="1" lang="zh-CN" altLang="en-US" dirty="0"/>
          </a:p>
        </p:txBody>
      </p:sp>
      <p:sp>
        <p:nvSpPr>
          <p:cNvPr id="3" name="内容占位符 2"/>
          <p:cNvSpPr>
            <a:spLocks noGrp="1"/>
          </p:cNvSpPr>
          <p:nvPr>
            <p:ph idx="1"/>
          </p:nvPr>
        </p:nvSpPr>
        <p:spPr>
          <a:xfrm>
            <a:off x="899592" y="1371600"/>
            <a:ext cx="7727950" cy="5257800"/>
          </a:xfrm>
        </p:spPr>
        <p:txBody>
          <a:bodyPr/>
          <a:lstStyle/>
          <a:p>
            <a:r>
              <a:rPr kumimoji="1" lang="en-US" altLang="zh-CN" dirty="0">
                <a:solidFill>
                  <a:srgbClr val="FF0000"/>
                </a:solidFill>
              </a:rPr>
              <a:t>ADO</a:t>
            </a:r>
            <a:r>
              <a:rPr kumimoji="1" lang="zh-CN" altLang="en-US" dirty="0">
                <a:solidFill>
                  <a:srgbClr val="FF0000"/>
                </a:solidFill>
              </a:rPr>
              <a:t>对象模型</a:t>
            </a:r>
            <a:endParaRPr kumimoji="1" lang="en-US" altLang="zh-CN" dirty="0">
              <a:solidFill>
                <a:srgbClr val="FF0000"/>
              </a:solidFill>
            </a:endParaRPr>
          </a:p>
          <a:p>
            <a:r>
              <a:rPr kumimoji="1" lang="en-US" altLang="zh-CN" sz="2400" dirty="0"/>
              <a:t>6)</a:t>
            </a:r>
            <a:r>
              <a:rPr kumimoji="1" lang="zh-CN" altLang="en-US" sz="2400" dirty="0"/>
              <a:t> </a:t>
            </a:r>
            <a:r>
              <a:rPr kumimoji="1" lang="en-US" altLang="zh-CN" sz="2400" dirty="0"/>
              <a:t>Error</a:t>
            </a:r>
            <a:r>
              <a:rPr kumimoji="1" lang="zh-CN" altLang="en-US" sz="2400" dirty="0"/>
              <a:t>对象</a:t>
            </a:r>
            <a:endParaRPr kumimoji="1" lang="zh-CN" altLang="en-US" sz="2400" dirty="0"/>
          </a:p>
          <a:p>
            <a:pPr lvl="1"/>
            <a:r>
              <a:rPr kumimoji="1" lang="en-US" altLang="zh-CN" sz="2000" dirty="0"/>
              <a:t>Error</a:t>
            </a:r>
            <a:r>
              <a:rPr kumimoji="1" lang="zh-CN" altLang="en-US" sz="2000" dirty="0"/>
              <a:t>对象包含了</a:t>
            </a:r>
            <a:r>
              <a:rPr kumimoji="1" lang="en-US" altLang="zh-CN" sz="2000" dirty="0">
                <a:solidFill>
                  <a:srgbClr val="FF0000"/>
                </a:solidFill>
              </a:rPr>
              <a:t>ADO</a:t>
            </a:r>
            <a:r>
              <a:rPr kumimoji="1" lang="zh-CN" altLang="en-US" sz="2000" dirty="0">
                <a:solidFill>
                  <a:srgbClr val="FF0000"/>
                </a:solidFill>
              </a:rPr>
              <a:t>数据操作时发生错误的详细描述</a:t>
            </a:r>
            <a:r>
              <a:rPr kumimoji="1" lang="zh-CN" altLang="en-US" sz="2000" dirty="0"/>
              <a:t>，</a:t>
            </a:r>
            <a:r>
              <a:rPr kumimoji="1" lang="en-US" altLang="zh-CN" sz="2000" dirty="0"/>
              <a:t>ADO</a:t>
            </a:r>
            <a:r>
              <a:rPr kumimoji="1" lang="zh-CN" altLang="en-US" sz="2000" dirty="0"/>
              <a:t>的任何对象都可以产生一个或者多个数据提供者错误，当错误发生时，这些错误对象被添加到</a:t>
            </a:r>
            <a:r>
              <a:rPr kumimoji="1" lang="en-US" altLang="zh-CN" sz="2000" dirty="0"/>
              <a:t>Connection</a:t>
            </a:r>
            <a:r>
              <a:rPr kumimoji="1" lang="zh-CN" altLang="en-US" sz="2000" dirty="0"/>
              <a:t>对象的</a:t>
            </a:r>
            <a:r>
              <a:rPr kumimoji="1" lang="en-US" altLang="zh-CN" sz="2000" dirty="0"/>
              <a:t>Errors</a:t>
            </a:r>
            <a:r>
              <a:rPr kumimoji="1" lang="zh-CN" altLang="en-US" sz="2000" dirty="0"/>
              <a:t>集合里。</a:t>
            </a:r>
            <a:endParaRPr kumimoji="1" lang="en-US" altLang="zh-CN" sz="2000" dirty="0"/>
          </a:p>
          <a:p>
            <a:pPr lvl="1"/>
            <a:r>
              <a:rPr kumimoji="1" lang="zh-CN" altLang="en-US" sz="2000" dirty="0"/>
              <a:t>当另外一个</a:t>
            </a:r>
            <a:r>
              <a:rPr kumimoji="1" lang="en-US" altLang="zh-CN" sz="2000" dirty="0"/>
              <a:t>ADO</a:t>
            </a:r>
            <a:r>
              <a:rPr kumimoji="1" lang="zh-CN" altLang="en-US" sz="2000" dirty="0"/>
              <a:t>对象产生一个错误时，</a:t>
            </a:r>
            <a:r>
              <a:rPr kumimoji="1" lang="en-US" altLang="zh-CN" sz="2000" dirty="0"/>
              <a:t>Errors</a:t>
            </a:r>
            <a:r>
              <a:rPr kumimoji="1" lang="zh-CN" altLang="en-US" sz="2000" dirty="0"/>
              <a:t>集合里的</a:t>
            </a:r>
            <a:r>
              <a:rPr kumimoji="1" lang="en-US" altLang="zh-CN" sz="2000" dirty="0"/>
              <a:t>Error</a:t>
            </a:r>
            <a:r>
              <a:rPr kumimoji="1" lang="zh-CN" altLang="en-US" sz="2000" dirty="0"/>
              <a:t>对象被清除，新的</a:t>
            </a:r>
            <a:r>
              <a:rPr kumimoji="1" lang="en-US" altLang="zh-CN" sz="2000" dirty="0"/>
              <a:t>Error</a:t>
            </a:r>
            <a:r>
              <a:rPr kumimoji="1" lang="zh-CN" altLang="en-US" sz="2000" dirty="0"/>
              <a:t>对象将被添加到</a:t>
            </a:r>
            <a:r>
              <a:rPr kumimoji="1" lang="en-US" altLang="zh-CN" sz="2000" dirty="0"/>
              <a:t>Errors</a:t>
            </a:r>
            <a:r>
              <a:rPr kumimoji="1" lang="zh-CN" altLang="en-US" sz="2000" dirty="0"/>
              <a:t>集合里。</a:t>
            </a:r>
            <a:endParaRPr kumimoji="1" lang="zh-CN" altLang="en-US" sz="2000" dirty="0"/>
          </a:p>
          <a:p>
            <a:endParaRPr kumimoji="1" lang="en-US" altLang="zh-CN" sz="2400" dirty="0"/>
          </a:p>
          <a:p>
            <a:endParaRPr kumimoji="1" lang="en-US" altLang="zh-CN" sz="2400" dirty="0">
              <a:solidFill>
                <a:srgbClr val="FF0000"/>
              </a:solidFill>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Active Data Objects</a:t>
            </a:r>
            <a:endParaRPr kumimoji="1" lang="zh-CN" altLang="en-US" dirty="0"/>
          </a:p>
        </p:txBody>
      </p:sp>
      <p:sp>
        <p:nvSpPr>
          <p:cNvPr id="3" name="内容占位符 2"/>
          <p:cNvSpPr>
            <a:spLocks noGrp="1"/>
          </p:cNvSpPr>
          <p:nvPr>
            <p:ph idx="1"/>
          </p:nvPr>
        </p:nvSpPr>
        <p:spPr>
          <a:xfrm>
            <a:off x="899592" y="1371600"/>
            <a:ext cx="7727950" cy="5257800"/>
          </a:xfrm>
        </p:spPr>
        <p:txBody>
          <a:bodyPr/>
          <a:lstStyle/>
          <a:p>
            <a:r>
              <a:rPr kumimoji="1" lang="en-US" altLang="zh-CN" dirty="0">
                <a:solidFill>
                  <a:srgbClr val="FF0000"/>
                </a:solidFill>
              </a:rPr>
              <a:t>ADO</a:t>
            </a:r>
            <a:r>
              <a:rPr kumimoji="1" lang="zh-CN" altLang="en-US" dirty="0">
                <a:solidFill>
                  <a:srgbClr val="FF0000"/>
                </a:solidFill>
              </a:rPr>
              <a:t>对象模型</a:t>
            </a:r>
            <a:endParaRPr kumimoji="1" lang="en-US" altLang="zh-CN" dirty="0">
              <a:solidFill>
                <a:srgbClr val="FF0000"/>
              </a:solidFill>
            </a:endParaRPr>
          </a:p>
          <a:p>
            <a:r>
              <a:rPr kumimoji="1" lang="en-US" altLang="zh-CN" sz="2400" dirty="0"/>
              <a:t>7)</a:t>
            </a:r>
            <a:r>
              <a:rPr kumimoji="1" lang="zh-CN" altLang="en-US" sz="2400" dirty="0"/>
              <a:t> </a:t>
            </a:r>
            <a:r>
              <a:rPr kumimoji="1" lang="en-US" altLang="zh-CN" sz="2400" dirty="0"/>
              <a:t>Property</a:t>
            </a:r>
            <a:r>
              <a:rPr kumimoji="1" lang="zh-CN" altLang="en-US" sz="2400" dirty="0"/>
              <a:t>对象</a:t>
            </a:r>
            <a:endParaRPr kumimoji="1" lang="zh-CN" altLang="en-US" sz="2400" dirty="0"/>
          </a:p>
          <a:p>
            <a:pPr lvl="1"/>
            <a:r>
              <a:rPr kumimoji="1" lang="en-US" altLang="zh-CN" sz="2000" dirty="0"/>
              <a:t>Property</a:t>
            </a:r>
            <a:r>
              <a:rPr kumimoji="1" lang="zh-CN" altLang="en-US" sz="2000" dirty="0"/>
              <a:t>对象代表了一个由提供者定义的</a:t>
            </a:r>
            <a:r>
              <a:rPr kumimoji="1" lang="en-US" altLang="zh-CN" sz="2000" dirty="0">
                <a:solidFill>
                  <a:srgbClr val="FF0000"/>
                </a:solidFill>
              </a:rPr>
              <a:t>ADO</a:t>
            </a:r>
            <a:r>
              <a:rPr kumimoji="1" lang="zh-CN" altLang="en-US" sz="2000" dirty="0">
                <a:solidFill>
                  <a:srgbClr val="FF0000"/>
                </a:solidFill>
              </a:rPr>
              <a:t>对象的动态特征</a:t>
            </a:r>
            <a:r>
              <a:rPr kumimoji="1" lang="zh-CN" altLang="en-US" sz="2000" dirty="0"/>
              <a:t>。</a:t>
            </a:r>
            <a:endParaRPr kumimoji="1" lang="en-US" altLang="zh-CN" sz="2000" dirty="0"/>
          </a:p>
          <a:p>
            <a:pPr lvl="1"/>
            <a:r>
              <a:rPr kumimoji="1" lang="en-US" altLang="zh-CN" sz="2000" dirty="0"/>
              <a:t>ADO</a:t>
            </a:r>
            <a:r>
              <a:rPr kumimoji="1" lang="zh-CN" altLang="en-US" sz="2000" dirty="0"/>
              <a:t>对象有两种类型的</a:t>
            </a:r>
            <a:r>
              <a:rPr kumimoji="1" lang="en-US" altLang="zh-CN" sz="2000" dirty="0"/>
              <a:t>Property</a:t>
            </a:r>
            <a:r>
              <a:rPr kumimoji="1" lang="zh-CN" altLang="en-US" sz="2000" dirty="0"/>
              <a:t>对象：内置的和动态的。</a:t>
            </a:r>
            <a:endParaRPr kumimoji="1" lang="en-US" altLang="zh-CN" sz="2000" dirty="0"/>
          </a:p>
          <a:p>
            <a:pPr lvl="1"/>
            <a:r>
              <a:rPr kumimoji="1" lang="zh-CN" altLang="en-US" sz="2000" dirty="0"/>
              <a:t>内置的</a:t>
            </a:r>
            <a:r>
              <a:rPr kumimoji="1" lang="en-US" altLang="zh-CN" sz="2000" dirty="0"/>
              <a:t>Property</a:t>
            </a:r>
            <a:r>
              <a:rPr kumimoji="1" lang="zh-CN" altLang="en-US" sz="2000" dirty="0"/>
              <a:t>对象是指那些在</a:t>
            </a:r>
            <a:r>
              <a:rPr kumimoji="1" lang="en-US" altLang="zh-CN" sz="2000" dirty="0"/>
              <a:t>ADO</a:t>
            </a:r>
            <a:r>
              <a:rPr kumimoji="1" lang="zh-CN" altLang="en-US" sz="2000" dirty="0"/>
              <a:t>里实现的在对象创建时立即可见的属性，可以通过域作用符直接操作这些属性。</a:t>
            </a:r>
            <a:endParaRPr kumimoji="1" lang="en-US" altLang="zh-CN" sz="2000" dirty="0"/>
          </a:p>
          <a:p>
            <a:pPr lvl="1"/>
            <a:r>
              <a:rPr kumimoji="1" lang="zh-CN" altLang="en-US" sz="2000" dirty="0"/>
              <a:t>动态的</a:t>
            </a:r>
            <a:r>
              <a:rPr kumimoji="1" lang="en-US" altLang="zh-CN" sz="2000" dirty="0"/>
              <a:t>Property</a:t>
            </a:r>
            <a:r>
              <a:rPr kumimoji="1" lang="zh-CN" altLang="en-US" sz="2000" dirty="0"/>
              <a:t>对象是指由数据提供者定义的底层的属性，这些属性出现在</a:t>
            </a:r>
            <a:r>
              <a:rPr kumimoji="1" lang="en-US" altLang="zh-CN" sz="2000" dirty="0"/>
              <a:t>ADO</a:t>
            </a:r>
            <a:r>
              <a:rPr kumimoji="1" lang="zh-CN" altLang="en-US" sz="2000" dirty="0"/>
              <a:t>对象的</a:t>
            </a:r>
            <a:r>
              <a:rPr kumimoji="1" lang="en-US" altLang="zh-CN" sz="2000" dirty="0"/>
              <a:t>Properties</a:t>
            </a:r>
            <a:r>
              <a:rPr kumimoji="1" lang="zh-CN" altLang="en-US" sz="2000" dirty="0"/>
              <a:t>集合里</a:t>
            </a:r>
            <a:endParaRPr kumimoji="1" lang="en-US" altLang="zh-CN" sz="2400" dirty="0"/>
          </a:p>
          <a:p>
            <a:endParaRPr kumimoji="1" lang="en-US" altLang="zh-CN" sz="2400" dirty="0">
              <a:solidFill>
                <a:srgbClr val="FF0000"/>
              </a:solidFill>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Active Data Objects</a:t>
            </a:r>
            <a:endParaRPr kumimoji="1" lang="zh-CN" altLang="en-US" dirty="0"/>
          </a:p>
        </p:txBody>
      </p:sp>
      <p:sp>
        <p:nvSpPr>
          <p:cNvPr id="3" name="内容占位符 2"/>
          <p:cNvSpPr>
            <a:spLocks noGrp="1"/>
          </p:cNvSpPr>
          <p:nvPr>
            <p:ph idx="1"/>
          </p:nvPr>
        </p:nvSpPr>
        <p:spPr>
          <a:xfrm>
            <a:off x="899592" y="1371600"/>
            <a:ext cx="7727950" cy="5257800"/>
          </a:xfrm>
        </p:spPr>
        <p:txBody>
          <a:bodyPr/>
          <a:lstStyle/>
          <a:p>
            <a:r>
              <a:rPr kumimoji="1" lang="en-US" altLang="zh-CN">
                <a:solidFill>
                  <a:srgbClr val="FF0000"/>
                </a:solidFill>
              </a:rPr>
              <a:t>ADO</a:t>
            </a:r>
            <a:r>
              <a:rPr kumimoji="1" lang="zh-CN" altLang="en-US">
                <a:solidFill>
                  <a:srgbClr val="FF0000"/>
                </a:solidFill>
              </a:rPr>
              <a:t>与</a:t>
            </a:r>
            <a:r>
              <a:rPr kumimoji="1" lang="en-US" altLang="zh-CN">
                <a:solidFill>
                  <a:srgbClr val="FF0000"/>
                </a:solidFill>
              </a:rPr>
              <a:t>ODBC</a:t>
            </a:r>
            <a:r>
              <a:rPr kumimoji="1" lang="zh-CN" altLang="en-US">
                <a:solidFill>
                  <a:srgbClr val="FF0000"/>
                </a:solidFill>
              </a:rPr>
              <a:t>、</a:t>
            </a:r>
            <a:r>
              <a:rPr kumimoji="1" lang="en-US" altLang="zh-CN">
                <a:solidFill>
                  <a:srgbClr val="FF0000"/>
                </a:solidFill>
              </a:rPr>
              <a:t>OLE DB</a:t>
            </a:r>
            <a:r>
              <a:rPr kumimoji="1" lang="zh-CN" altLang="en-US">
                <a:solidFill>
                  <a:srgbClr val="FF0000"/>
                </a:solidFill>
              </a:rPr>
              <a:t>的关系</a:t>
            </a:r>
            <a:endParaRPr kumimoji="1" lang="en-US" altLang="zh-CN" sz="2400">
              <a:solidFill>
                <a:srgbClr val="FF0000"/>
              </a:solidFill>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396512" y="1944891"/>
            <a:ext cx="6350976" cy="425536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196752"/>
            <a:ext cx="7727950" cy="5360640"/>
          </a:xfrm>
        </p:spPr>
        <p:txBody>
          <a:bodyPr/>
          <a:lstStyle/>
          <a:p>
            <a:pPr>
              <a:lnSpc>
                <a:spcPct val="100000"/>
              </a:lnSpc>
              <a:spcAft>
                <a:spcPts val="600"/>
              </a:spcAft>
              <a:defRPr/>
            </a:pPr>
            <a:r>
              <a:rPr lang="zh-CN" altLang="en-US" sz="2400" b="1" dirty="0">
                <a:solidFill>
                  <a:srgbClr val="FF0000"/>
                </a:solidFill>
                <a:ea typeface="宋体" panose="02010600030101010101" pitchFamily="2" charset="-122"/>
              </a:rPr>
              <a:t>开放数据库连接</a:t>
            </a:r>
            <a:endParaRPr lang="zh-CN" altLang="en-US" sz="2400" b="1" dirty="0">
              <a:solidFill>
                <a:srgbClr val="FF0000"/>
              </a:solidFill>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ODBC</a:t>
            </a:r>
            <a:endParaRPr lang="zh-CN" altLang="en-US" sz="20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OLE</a:t>
            </a:r>
            <a:r>
              <a:rPr lang="zh-CN" altLang="en-US" sz="2000" b="1" dirty="0">
                <a:ea typeface="宋体" panose="02010600030101010101" pitchFamily="2" charset="-122"/>
              </a:rPr>
              <a:t> </a:t>
            </a:r>
            <a:r>
              <a:rPr lang="en-US" altLang="zh-CN" sz="2000" b="1" dirty="0">
                <a:ea typeface="宋体" panose="02010600030101010101" pitchFamily="2" charset="-122"/>
              </a:rPr>
              <a:t>DB</a:t>
            </a:r>
            <a:endParaRPr lang="zh-CN" altLang="en-US" sz="2000" b="1" dirty="0">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Active Data Objects</a:t>
            </a:r>
            <a:endParaRPr lang="zh-CN" altLang="en-US" sz="2000" b="1" dirty="0">
              <a:ea typeface="宋体" panose="02010600030101010101" pitchFamily="2" charset="-122"/>
            </a:endParaRPr>
          </a:p>
          <a:p>
            <a:pPr lvl="1">
              <a:lnSpc>
                <a:spcPct val="100000"/>
              </a:lnSpc>
              <a:spcAft>
                <a:spcPts val="600"/>
              </a:spcAft>
              <a:defRPr/>
            </a:pPr>
            <a:r>
              <a:rPr lang="en-US" altLang="zh-CN" sz="2000" b="1" dirty="0">
                <a:solidFill>
                  <a:srgbClr val="FF0000"/>
                </a:solidFill>
                <a:ea typeface="宋体" panose="02010600030101010101" pitchFamily="2" charset="-122"/>
              </a:rPr>
              <a:t>JDBC</a:t>
            </a:r>
            <a:endParaRPr lang="zh-CN" altLang="en-US" sz="2000" b="1" dirty="0">
              <a:solidFill>
                <a:srgbClr val="FF0000"/>
              </a:solidFill>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对象</a:t>
            </a:r>
            <a:r>
              <a:rPr lang="en-US" altLang="zh-CN" sz="2400" b="1">
                <a:ea typeface="宋体" panose="02010600030101010101" pitchFamily="2" charset="-122"/>
              </a:rPr>
              <a:t>-</a:t>
            </a:r>
            <a:r>
              <a:rPr lang="zh-CN" altLang="en-US" sz="2400" b="1">
                <a:ea typeface="宋体" panose="02010600030101010101" pitchFamily="2" charset="-122"/>
              </a:rPr>
              <a:t>关系映射</a:t>
            </a:r>
            <a:r>
              <a:rPr lang="en-US" altLang="zh-CN" sz="2400" b="1">
                <a:ea typeface="宋体" panose="02010600030101010101" pitchFamily="2" charset="-122"/>
              </a:rPr>
              <a:t>ORM</a:t>
            </a:r>
            <a:endParaRPr lang="en-US" altLang="zh-CN" sz="24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ORM</a:t>
            </a:r>
            <a:r>
              <a:rPr lang="zh-CN" altLang="en-US" sz="2000" b="1">
                <a:ea typeface="宋体" panose="02010600030101010101" pitchFamily="2" charset="-122"/>
              </a:rPr>
              <a:t>的概念</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对象与数据库间的映射</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对象</a:t>
            </a:r>
            <a:r>
              <a:rPr lang="en-US" altLang="zh-CN" sz="2000" b="1">
                <a:ea typeface="宋体" panose="02010600030101010101" pitchFamily="2" charset="-122"/>
              </a:rPr>
              <a:t>-</a:t>
            </a:r>
            <a:r>
              <a:rPr lang="zh-CN" altLang="en-US" sz="2000" b="1">
                <a:ea typeface="宋体" panose="02010600030101010101" pitchFamily="2" charset="-122"/>
              </a:rPr>
              <a:t>关系映射例子</a:t>
            </a:r>
            <a:endParaRPr lang="zh-CN" altLang="en-US" sz="2000" b="1" dirty="0">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Hibernate</a:t>
            </a:r>
            <a:r>
              <a:rPr lang="zh-CN" altLang="en-US" sz="2000" b="1">
                <a:ea typeface="宋体" panose="02010600030101010101" pitchFamily="2" charset="-122"/>
              </a:rPr>
              <a:t>框架</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JPA</a:t>
            </a:r>
            <a:r>
              <a:rPr lang="zh-CN" altLang="en-US" sz="2400" b="1">
                <a:ea typeface="宋体" panose="02010600030101010101" pitchFamily="2" charset="-122"/>
              </a:rPr>
              <a:t>持久化框架</a:t>
            </a:r>
            <a:endParaRPr lang="en-US" altLang="zh-CN" sz="24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其他持久化框架</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196752"/>
            <a:ext cx="7727950" cy="5360640"/>
          </a:xfrm>
        </p:spPr>
        <p:txBody>
          <a:bodyPr/>
          <a:lstStyle/>
          <a:p>
            <a:pPr>
              <a:lnSpc>
                <a:spcPct val="100000"/>
              </a:lnSpc>
              <a:spcAft>
                <a:spcPts val="600"/>
              </a:spcAft>
              <a:defRPr/>
            </a:pPr>
            <a:r>
              <a:rPr lang="zh-CN" altLang="en-US" sz="2400" b="1" dirty="0">
                <a:solidFill>
                  <a:srgbClr val="FF0000"/>
                </a:solidFill>
                <a:ea typeface="宋体" panose="02010600030101010101" pitchFamily="2" charset="-122"/>
              </a:rPr>
              <a:t>开放数据库连接</a:t>
            </a:r>
            <a:endParaRPr lang="zh-CN" altLang="en-US" sz="2400" b="1" dirty="0">
              <a:solidFill>
                <a:srgbClr val="FF0000"/>
              </a:solidFill>
              <a:ea typeface="宋体" panose="02010600030101010101" pitchFamily="2" charset="-122"/>
            </a:endParaRPr>
          </a:p>
          <a:p>
            <a:pPr lvl="1">
              <a:lnSpc>
                <a:spcPct val="100000"/>
              </a:lnSpc>
              <a:spcAft>
                <a:spcPts val="600"/>
              </a:spcAft>
              <a:defRPr/>
            </a:pPr>
            <a:r>
              <a:rPr lang="en-US" altLang="zh-CN" sz="2000" b="1" dirty="0">
                <a:solidFill>
                  <a:srgbClr val="FF0000"/>
                </a:solidFill>
                <a:ea typeface="宋体" panose="02010600030101010101" pitchFamily="2" charset="-122"/>
              </a:rPr>
              <a:t>ODBC</a:t>
            </a:r>
            <a:endParaRPr lang="zh-CN" altLang="en-US" sz="2000" b="1" dirty="0">
              <a:solidFill>
                <a:srgbClr val="FF0000"/>
              </a:solidFill>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OLE</a:t>
            </a:r>
            <a:r>
              <a:rPr lang="zh-CN" altLang="en-US" sz="2000" b="1" dirty="0">
                <a:ea typeface="宋体" panose="02010600030101010101" pitchFamily="2" charset="-122"/>
              </a:rPr>
              <a:t> </a:t>
            </a:r>
            <a:r>
              <a:rPr lang="en-US" altLang="zh-CN" sz="2000" b="1" dirty="0">
                <a:ea typeface="宋体" panose="02010600030101010101" pitchFamily="2" charset="-122"/>
              </a:rPr>
              <a:t>DB</a:t>
            </a:r>
            <a:endParaRPr lang="zh-CN" altLang="en-US" sz="2000" b="1" dirty="0">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Active Data Objects</a:t>
            </a:r>
            <a:endParaRPr lang="zh-CN" altLang="en-US" sz="20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JDBC</a:t>
            </a:r>
            <a:endParaRPr lang="zh-CN" altLang="en-US" sz="2000" b="1" dirty="0">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对象</a:t>
            </a:r>
            <a:r>
              <a:rPr lang="en-US" altLang="zh-CN" sz="2400" b="1">
                <a:ea typeface="宋体" panose="02010600030101010101" pitchFamily="2" charset="-122"/>
              </a:rPr>
              <a:t>-</a:t>
            </a:r>
            <a:r>
              <a:rPr lang="zh-CN" altLang="en-US" sz="2400" b="1">
                <a:ea typeface="宋体" panose="02010600030101010101" pitchFamily="2" charset="-122"/>
              </a:rPr>
              <a:t>关系映射</a:t>
            </a:r>
            <a:r>
              <a:rPr lang="en-US" altLang="zh-CN" sz="2400" b="1">
                <a:ea typeface="宋体" panose="02010600030101010101" pitchFamily="2" charset="-122"/>
              </a:rPr>
              <a:t>ORM</a:t>
            </a:r>
            <a:endParaRPr lang="en-US" altLang="zh-CN" sz="24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ORM</a:t>
            </a:r>
            <a:r>
              <a:rPr lang="zh-CN" altLang="en-US" sz="2000" b="1">
                <a:ea typeface="宋体" panose="02010600030101010101" pitchFamily="2" charset="-122"/>
              </a:rPr>
              <a:t>的概念</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对象与数据库间的映射</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对象</a:t>
            </a:r>
            <a:r>
              <a:rPr lang="en-US" altLang="zh-CN" sz="2000" b="1">
                <a:ea typeface="宋体" panose="02010600030101010101" pitchFamily="2" charset="-122"/>
              </a:rPr>
              <a:t>-</a:t>
            </a:r>
            <a:r>
              <a:rPr lang="zh-CN" altLang="en-US" sz="2000" b="1">
                <a:ea typeface="宋体" panose="02010600030101010101" pitchFamily="2" charset="-122"/>
              </a:rPr>
              <a:t>关系映射例子</a:t>
            </a:r>
            <a:endParaRPr lang="zh-CN" altLang="en-US" sz="2000" b="1" dirty="0">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Hibernate</a:t>
            </a:r>
            <a:r>
              <a:rPr lang="zh-CN" altLang="en-US" sz="2000" b="1">
                <a:ea typeface="宋体" panose="02010600030101010101" pitchFamily="2" charset="-122"/>
              </a:rPr>
              <a:t>框架</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JPA</a:t>
            </a:r>
            <a:r>
              <a:rPr lang="zh-CN" altLang="en-US" sz="2400" b="1">
                <a:ea typeface="宋体" panose="02010600030101010101" pitchFamily="2" charset="-122"/>
              </a:rPr>
              <a:t>持久化框架</a:t>
            </a:r>
            <a:endParaRPr lang="en-US" altLang="zh-CN" sz="24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其他持久化框架</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JDBC</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kumimoji="1" lang="en-US" altLang="zh-CN" sz="2400" dirty="0"/>
              <a:t>ODBC</a:t>
            </a:r>
            <a:r>
              <a:rPr kumimoji="1" lang="zh-CN" altLang="en-US" sz="2400" dirty="0"/>
              <a:t>仅支持关系数据库，以及传统的数据库数据类型，并且</a:t>
            </a:r>
            <a:r>
              <a:rPr kumimoji="1" lang="zh-CN" altLang="en-US" sz="2400"/>
              <a:t>只以</a:t>
            </a:r>
            <a:r>
              <a:rPr kumimoji="1" lang="en-US" altLang="zh-CN" sz="2400" dirty="0"/>
              <a:t>C</a:t>
            </a:r>
            <a:r>
              <a:rPr kumimoji="1" lang="en-US" altLang="zh-CN" sz="2400"/>
              <a:t>/C++</a:t>
            </a:r>
            <a:r>
              <a:rPr kumimoji="1" lang="zh-CN" altLang="en-US" sz="2400"/>
              <a:t>的</a:t>
            </a:r>
            <a:r>
              <a:rPr kumimoji="1" lang="en-US" altLang="zh-CN" sz="2400" dirty="0"/>
              <a:t>API</a:t>
            </a:r>
            <a:r>
              <a:rPr kumimoji="1" lang="zh-CN" altLang="en-US" sz="2400" dirty="0"/>
              <a:t>形式提供服务，因而无法符合日渐复杂的数据存取应用，也无法让脚本语言使用。</a:t>
            </a:r>
            <a:endParaRPr kumimoji="1" lang="zh-CN" altLang="en-US" sz="2400" dirty="0"/>
          </a:p>
          <a:p>
            <a:r>
              <a:rPr kumimoji="1" lang="zh-CN" altLang="en-US" sz="2400"/>
              <a:t>随着</a:t>
            </a:r>
            <a:r>
              <a:rPr kumimoji="1" lang="en-US" altLang="zh-CN" sz="2400" dirty="0"/>
              <a:t>JAVA</a:t>
            </a:r>
            <a:r>
              <a:rPr kumimoji="1" lang="zh-CN" altLang="en-US" sz="2400" dirty="0"/>
              <a:t>语言的流行</a:t>
            </a:r>
            <a:r>
              <a:rPr kumimoji="1" lang="zh-CN" altLang="en-US" sz="2400"/>
              <a:t>， </a:t>
            </a:r>
            <a:r>
              <a:rPr kumimoji="1" lang="en-US" altLang="zh-CN" sz="2400" dirty="0"/>
              <a:t>Sun</a:t>
            </a:r>
            <a:r>
              <a:rPr kumimoji="1" lang="zh-CN" altLang="en-US" sz="2400" dirty="0"/>
              <a:t>公司推出了面向各关系型数据库厂商的数据库访问规格</a:t>
            </a:r>
            <a:r>
              <a:rPr kumimoji="1" lang="zh-CN" altLang="en-US" sz="2400"/>
              <a:t>与标注</a:t>
            </a:r>
            <a:r>
              <a:rPr kumimoji="1" lang="en-US" altLang="zh-CN" sz="2400" dirty="0"/>
              <a:t>JDBC</a:t>
            </a:r>
            <a:r>
              <a:rPr kumimoji="1" lang="zh-CN" altLang="en-US" sz="2400" dirty="0"/>
              <a:t>。</a:t>
            </a:r>
            <a:endParaRPr kumimoji="1" lang="zh-CN" altLang="en-US"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JDBC</a:t>
            </a:r>
            <a:endParaRPr kumimoji="1" lang="zh-CN" altLang="en-US" dirty="0"/>
          </a:p>
        </p:txBody>
      </p:sp>
      <p:sp>
        <p:nvSpPr>
          <p:cNvPr id="3" name="内容占位符 2"/>
          <p:cNvSpPr>
            <a:spLocks noGrp="1"/>
          </p:cNvSpPr>
          <p:nvPr>
            <p:ph idx="1"/>
          </p:nvPr>
        </p:nvSpPr>
        <p:spPr>
          <a:xfrm>
            <a:off x="899592" y="1340768"/>
            <a:ext cx="7727950" cy="4114800"/>
          </a:xfrm>
        </p:spPr>
        <p:txBody>
          <a:bodyPr/>
          <a:lstStyle/>
          <a:p>
            <a:r>
              <a:rPr kumimoji="1" lang="en-US" altLang="zh-CN" sz="2400" dirty="0"/>
              <a:t>JDBC(Java Data Base Connectivity</a:t>
            </a:r>
            <a:r>
              <a:rPr kumimoji="1" lang="en-US" altLang="zh-CN" sz="2400"/>
              <a:t>)</a:t>
            </a:r>
            <a:r>
              <a:rPr kumimoji="1" lang="zh-CN" altLang="en-US" sz="2400"/>
              <a:t>是</a:t>
            </a:r>
            <a:r>
              <a:rPr kumimoji="1" lang="en-US" altLang="zh-CN" sz="2400" dirty="0">
                <a:solidFill>
                  <a:srgbClr val="FF0000"/>
                </a:solidFill>
              </a:rPr>
              <a:t>Java</a:t>
            </a:r>
            <a:r>
              <a:rPr kumimoji="1" lang="zh-CN" altLang="en-US" sz="2400" dirty="0">
                <a:solidFill>
                  <a:srgbClr val="FF0000"/>
                </a:solidFill>
              </a:rPr>
              <a:t>与数据库的接口规范。</a:t>
            </a:r>
            <a:endParaRPr kumimoji="1" lang="zh-CN" altLang="en-US" sz="2400" dirty="0">
              <a:solidFill>
                <a:srgbClr val="FF0000"/>
              </a:solidFill>
            </a:endParaRPr>
          </a:p>
          <a:p>
            <a:r>
              <a:rPr kumimoji="1" lang="en-US" altLang="zh-CN" sz="2400" dirty="0"/>
              <a:t>JDBC</a:t>
            </a:r>
            <a:r>
              <a:rPr kumimoji="1" lang="zh-CN" altLang="en-US" sz="2400" dirty="0"/>
              <a:t>定义了一个</a:t>
            </a:r>
            <a:r>
              <a:rPr kumimoji="1" lang="zh-CN" altLang="en-US" sz="2400"/>
              <a:t>支持标准</a:t>
            </a:r>
            <a:r>
              <a:rPr kumimoji="1" lang="en-US" altLang="zh-CN" sz="2400" dirty="0"/>
              <a:t>SQL</a:t>
            </a:r>
            <a:r>
              <a:rPr kumimoji="1" lang="zh-CN" altLang="en-US" sz="2400" dirty="0"/>
              <a:t>功能</a:t>
            </a:r>
            <a:r>
              <a:rPr kumimoji="1" lang="zh-CN" altLang="en-US" sz="2400"/>
              <a:t>的通用</a:t>
            </a:r>
            <a:r>
              <a:rPr kumimoji="1" lang="ja-JP" altLang="en-US" sz="2400"/>
              <a:t>底</a:t>
            </a:r>
            <a:r>
              <a:rPr kumimoji="1" lang="zh-CN" altLang="en-US" sz="2400" dirty="0"/>
              <a:t>层的应用程序</a:t>
            </a:r>
            <a:r>
              <a:rPr kumimoji="1" lang="zh-CN" altLang="en-US" sz="2400"/>
              <a:t>编程接口</a:t>
            </a:r>
            <a:r>
              <a:rPr kumimoji="1" lang="en-US" altLang="zh-CN" sz="2400" dirty="0"/>
              <a:t>(API)</a:t>
            </a:r>
            <a:r>
              <a:rPr kumimoji="1" lang="zh-CN" altLang="en-US" sz="2400" dirty="0"/>
              <a:t>，</a:t>
            </a:r>
            <a:r>
              <a:rPr kumimoji="1" lang="zh-CN" altLang="en-US" sz="2400"/>
              <a:t>它由</a:t>
            </a:r>
            <a:r>
              <a:rPr kumimoji="1" lang="en-US" altLang="zh-CN" sz="2400" dirty="0"/>
              <a:t>Java </a:t>
            </a:r>
            <a:r>
              <a:rPr kumimoji="1" lang="zh-CN" altLang="en-US" sz="2400" dirty="0"/>
              <a:t>语言编写的类和接口组成，旨在让各数据库</a:t>
            </a:r>
            <a:r>
              <a:rPr kumimoji="1" lang="zh-CN" altLang="en-US" sz="2400"/>
              <a:t>开发商为</a:t>
            </a:r>
            <a:r>
              <a:rPr kumimoji="1" lang="en-US" altLang="zh-CN" sz="2400" dirty="0"/>
              <a:t>Java</a:t>
            </a:r>
            <a:r>
              <a:rPr kumimoji="1" lang="zh-CN" altLang="en-US" sz="2400" dirty="0"/>
              <a:t>程序员提供标准</a:t>
            </a:r>
            <a:r>
              <a:rPr kumimoji="1" lang="zh-CN" altLang="en-US" sz="2400"/>
              <a:t>的数据库</a:t>
            </a:r>
            <a:r>
              <a:rPr kumimoji="1" lang="en-US" altLang="zh-CN" sz="2400" dirty="0"/>
              <a:t>API</a:t>
            </a:r>
            <a:r>
              <a:rPr kumimoji="1" lang="zh-CN" altLang="en-US" sz="2400" dirty="0"/>
              <a:t>。</a:t>
            </a:r>
            <a:endParaRPr kumimoji="1" lang="zh-CN" altLang="en-US"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JDBC</a:t>
            </a:r>
            <a:endParaRPr kumimoji="1" lang="zh-CN" altLang="en-US" dirty="0"/>
          </a:p>
        </p:txBody>
      </p:sp>
      <p:sp>
        <p:nvSpPr>
          <p:cNvPr id="3" name="内容占位符 2"/>
          <p:cNvSpPr>
            <a:spLocks noGrp="1"/>
          </p:cNvSpPr>
          <p:nvPr>
            <p:ph idx="1"/>
          </p:nvPr>
        </p:nvSpPr>
        <p:spPr>
          <a:xfrm>
            <a:off x="1039363" y="1340768"/>
            <a:ext cx="7727950" cy="4114800"/>
          </a:xfrm>
        </p:spPr>
        <p:txBody>
          <a:bodyPr/>
          <a:lstStyle/>
          <a:p>
            <a:r>
              <a:rPr kumimoji="1" lang="en-US" altLang="zh-CN" sz="2400" dirty="0"/>
              <a:t>JDBC</a:t>
            </a:r>
            <a:r>
              <a:rPr kumimoji="1" lang="zh-CN" altLang="en-US" sz="2400" dirty="0"/>
              <a:t>的设计在思想上沿袭了</a:t>
            </a:r>
            <a:r>
              <a:rPr kumimoji="1" lang="en-US" altLang="zh-CN" sz="2400" dirty="0"/>
              <a:t>ODBC</a:t>
            </a:r>
            <a:r>
              <a:rPr kumimoji="1" lang="zh-CN" altLang="en-US" sz="2400" dirty="0"/>
              <a:t>，同时在其主要抽象和</a:t>
            </a:r>
            <a:r>
              <a:rPr kumimoji="1" lang="en-US" altLang="zh-CN" sz="2400" dirty="0"/>
              <a:t>SQL</a:t>
            </a:r>
            <a:r>
              <a:rPr kumimoji="1" lang="zh-CN" altLang="en-US" sz="2400" dirty="0"/>
              <a:t>调用级接口实现上也沿袭了</a:t>
            </a:r>
            <a:r>
              <a:rPr kumimoji="1" lang="en-US" altLang="zh-CN" sz="2400" dirty="0"/>
              <a:t>ODBC</a:t>
            </a:r>
            <a:r>
              <a:rPr kumimoji="1" lang="zh-CN" altLang="en-US" sz="2400" dirty="0"/>
              <a:t>，这使得</a:t>
            </a:r>
            <a:r>
              <a:rPr kumimoji="1" lang="en-US" altLang="zh-CN" sz="2400" dirty="0"/>
              <a:t>JDBC</a:t>
            </a:r>
            <a:r>
              <a:rPr kumimoji="1" lang="zh-CN" altLang="en-US" sz="2400" dirty="0"/>
              <a:t>容易被接受。</a:t>
            </a:r>
            <a:endParaRPr kumimoji="1" lang="zh-CN" altLang="en-US" sz="2400" dirty="0"/>
          </a:p>
          <a:p>
            <a:pPr lvl="1"/>
            <a:r>
              <a:rPr kumimoji="1" lang="zh-CN" altLang="en-US" dirty="0"/>
              <a:t>应用程序、驱动程序管理器、驱动程序和数据源。</a:t>
            </a:r>
            <a:endParaRPr kumimoji="1" lang="en-US" altLang="zh-CN" dirty="0"/>
          </a:p>
          <a:p>
            <a:pPr lvl="1"/>
            <a:endParaRPr kumimoji="1" lang="zh-CN" altLang="en-US" dirty="0"/>
          </a:p>
          <a:p>
            <a:r>
              <a:rPr kumimoji="1" lang="en-US" altLang="zh-CN" sz="2400" dirty="0"/>
              <a:t>JDBC API</a:t>
            </a:r>
            <a:r>
              <a:rPr kumimoji="1" lang="zh-CN" altLang="en-US" sz="2400" dirty="0"/>
              <a:t>定义了若干</a:t>
            </a:r>
            <a:r>
              <a:rPr kumimoji="1" lang="en-US" altLang="zh-CN" sz="2400" dirty="0"/>
              <a:t>Java</a:t>
            </a:r>
            <a:r>
              <a:rPr kumimoji="1" lang="zh-CN" altLang="en-US" sz="2400" dirty="0"/>
              <a:t>中的类：</a:t>
            </a:r>
            <a:endParaRPr kumimoji="1" lang="zh-CN" altLang="en-US" sz="2400" dirty="0"/>
          </a:p>
          <a:p>
            <a:pPr lvl="1"/>
            <a:r>
              <a:rPr kumimoji="1" lang="zh-CN" altLang="en-US" dirty="0"/>
              <a:t>数据库连接、</a:t>
            </a:r>
            <a:r>
              <a:rPr kumimoji="1" lang="en-US" altLang="zh-CN" dirty="0"/>
              <a:t>SQL</a:t>
            </a:r>
            <a:r>
              <a:rPr kumimoji="1" lang="zh-CN" altLang="en-US" dirty="0"/>
              <a:t>指令、结果集、数据库元数据</a:t>
            </a:r>
            <a:endParaRPr kumimoji="1" lang="en-US" altLang="zh-CN" dirty="0"/>
          </a:p>
          <a:p>
            <a:pPr lvl="1"/>
            <a:endParaRPr kumimoji="1" lang="zh-CN" altLang="en-US" dirty="0"/>
          </a:p>
          <a:p>
            <a:r>
              <a:rPr kumimoji="1" lang="zh-CN" altLang="en-US" sz="2400" dirty="0"/>
              <a:t>允许</a:t>
            </a:r>
            <a:r>
              <a:rPr kumimoji="1" lang="en-US" altLang="zh-CN" sz="2400" dirty="0"/>
              <a:t>Java</a:t>
            </a:r>
            <a:r>
              <a:rPr kumimoji="1" lang="zh-CN" altLang="en-US" sz="2400" dirty="0"/>
              <a:t>程序员发送</a:t>
            </a:r>
            <a:r>
              <a:rPr kumimoji="1" lang="en-US" altLang="zh-CN" sz="2400" dirty="0"/>
              <a:t>SQL</a:t>
            </a:r>
            <a:r>
              <a:rPr kumimoji="1" lang="zh-CN" altLang="en-US" sz="2400" dirty="0"/>
              <a:t>指令并处理结果。通过驱动程序管理器，</a:t>
            </a:r>
            <a:r>
              <a:rPr kumimoji="1" lang="en-US" altLang="zh-CN" sz="2400" dirty="0"/>
              <a:t>JDBC API</a:t>
            </a:r>
            <a:r>
              <a:rPr kumimoji="1" lang="zh-CN" altLang="en-US" sz="2400" dirty="0"/>
              <a:t>可利用不同的驱动程序连接不同的数据库系统。</a:t>
            </a:r>
            <a:endParaRPr kumimoji="1" lang="zh-CN" altLang="en-US"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JDBC</a:t>
            </a:r>
            <a:endParaRPr kumimoji="1" lang="zh-CN" altLang="en-US" dirty="0"/>
          </a:p>
        </p:txBody>
      </p:sp>
      <p:pic>
        <p:nvPicPr>
          <p:cNvPr id="6" name="内容占位符 5"/>
          <p:cNvPicPr>
            <a:picLocks noGrp="1" noChangeAspect="1"/>
          </p:cNvPicPr>
          <p:nvPr>
            <p:ph idx="1"/>
          </p:nvPr>
        </p:nvPicPr>
        <p:blipFill>
          <a:blip r:embed="rId1"/>
          <a:stretch>
            <a:fillRect/>
          </a:stretch>
        </p:blipFill>
        <p:spPr>
          <a:xfrm>
            <a:off x="2843808" y="1242673"/>
            <a:ext cx="3138234" cy="4929527"/>
          </a:xfrm>
        </p:spPr>
      </p:pic>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JDBC</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kumimoji="1" lang="en-US" altLang="zh-CN">
                <a:solidFill>
                  <a:srgbClr val="FF0000"/>
                </a:solidFill>
              </a:rPr>
              <a:t>JDBC</a:t>
            </a:r>
            <a:r>
              <a:rPr kumimoji="1" lang="zh-CN" altLang="en-US">
                <a:solidFill>
                  <a:srgbClr val="FF0000"/>
                </a:solidFill>
              </a:rPr>
              <a:t>的常用接口</a:t>
            </a:r>
            <a:endParaRPr kumimoji="1" lang="en-US" altLang="zh-CN">
              <a:solidFill>
                <a:srgbClr val="FF0000"/>
              </a:solidFill>
            </a:endParaRPr>
          </a:p>
          <a:p>
            <a:r>
              <a:rPr kumimoji="1" lang="en-US" altLang="zh-CN" sz="2400"/>
              <a:t>Driver</a:t>
            </a:r>
            <a:r>
              <a:rPr kumimoji="1" lang="zh-CN" altLang="en-US" sz="2400"/>
              <a:t>接口</a:t>
            </a:r>
            <a:endParaRPr kumimoji="1" lang="en-US" altLang="zh-CN" sz="2400"/>
          </a:p>
          <a:p>
            <a:pPr lvl="1"/>
            <a:r>
              <a:rPr kumimoji="1" lang="en-US" altLang="zh-CN" sz="2000"/>
              <a:t>Driver</a:t>
            </a:r>
            <a:r>
              <a:rPr kumimoji="1" lang="zh-CN" altLang="en-US" sz="2000"/>
              <a:t>接口由数据库厂家提供，作为</a:t>
            </a:r>
            <a:r>
              <a:rPr kumimoji="1" lang="en-US" altLang="zh-CN" sz="2000"/>
              <a:t>java</a:t>
            </a:r>
            <a:r>
              <a:rPr kumimoji="1" lang="zh-CN" altLang="en-US" sz="2000"/>
              <a:t>开发人员，只需要使用</a:t>
            </a:r>
            <a:r>
              <a:rPr kumimoji="1" lang="en-US" altLang="zh-CN" sz="2000"/>
              <a:t>Driver</a:t>
            </a:r>
            <a:r>
              <a:rPr kumimoji="1" lang="zh-CN" altLang="en-US" sz="2000"/>
              <a:t>接口就可以了。在编程中要连接数据库，必须先装载特定厂商的数据库驱动程序，不同的数据库有不同的装载方法。</a:t>
            </a:r>
            <a:endParaRPr kumimoji="1" lang="en-US" altLang="zh-CN" sz="2000"/>
          </a:p>
          <a:p>
            <a:r>
              <a:rPr kumimoji="1" lang="en-US" altLang="zh-CN" sz="2400"/>
              <a:t>Connection</a:t>
            </a:r>
            <a:r>
              <a:rPr kumimoji="1" lang="zh-CN" altLang="en-US" sz="2400"/>
              <a:t>接口</a:t>
            </a:r>
            <a:endParaRPr kumimoji="1" lang="en-US" altLang="zh-CN" sz="2400"/>
          </a:p>
          <a:p>
            <a:pPr lvl="1"/>
            <a:r>
              <a:rPr kumimoji="1" lang="en-US" altLang="zh-CN" sz="2000"/>
              <a:t>Connection</a:t>
            </a:r>
            <a:r>
              <a:rPr kumimoji="1" lang="zh-CN" altLang="en-US" sz="2000"/>
              <a:t>与特定数据库的连接（会话），在连接上下文中执行</a:t>
            </a:r>
            <a:r>
              <a:rPr kumimoji="1" lang="en-US" altLang="zh-CN" sz="2000"/>
              <a:t>sql</a:t>
            </a:r>
            <a:r>
              <a:rPr kumimoji="1" lang="zh-CN" altLang="en-US" sz="2000"/>
              <a:t>语句并返回结果。</a:t>
            </a:r>
            <a:endParaRPr kumimoji="1" lang="zh-CN" altLang="en-US" sz="20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196752"/>
            <a:ext cx="7727950" cy="5360640"/>
          </a:xfrm>
        </p:spPr>
        <p:txBody>
          <a:bodyPr/>
          <a:lstStyle/>
          <a:p>
            <a:pPr>
              <a:lnSpc>
                <a:spcPct val="100000"/>
              </a:lnSpc>
              <a:spcAft>
                <a:spcPts val="600"/>
              </a:spcAft>
              <a:defRPr/>
            </a:pPr>
            <a:r>
              <a:rPr lang="zh-CN" altLang="en-US" sz="2400" b="1" dirty="0">
                <a:ea typeface="宋体" panose="02010600030101010101" pitchFamily="2" charset="-122"/>
              </a:rPr>
              <a:t>开放数据库连接</a:t>
            </a:r>
            <a:endParaRPr lang="zh-CN" altLang="en-US" sz="24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ODBC</a:t>
            </a:r>
            <a:endParaRPr lang="zh-CN" altLang="en-US" sz="20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OLE</a:t>
            </a:r>
            <a:r>
              <a:rPr lang="zh-CN" altLang="en-US" sz="2000" b="1" dirty="0">
                <a:ea typeface="宋体" panose="02010600030101010101" pitchFamily="2" charset="-122"/>
              </a:rPr>
              <a:t> </a:t>
            </a:r>
            <a:r>
              <a:rPr lang="en-US" altLang="zh-CN" sz="2000" b="1" dirty="0">
                <a:ea typeface="宋体" panose="02010600030101010101" pitchFamily="2" charset="-122"/>
              </a:rPr>
              <a:t>DB</a:t>
            </a:r>
            <a:endParaRPr lang="zh-CN" altLang="en-US" sz="2000" b="1" dirty="0">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Active Data Objects</a:t>
            </a:r>
            <a:endParaRPr lang="zh-CN" altLang="en-US" sz="20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JDBC</a:t>
            </a:r>
            <a:endParaRPr lang="zh-CN" altLang="en-US" sz="2000" b="1" dirty="0">
              <a:ea typeface="宋体" panose="02010600030101010101" pitchFamily="2" charset="-122"/>
            </a:endParaRPr>
          </a:p>
          <a:p>
            <a:pPr>
              <a:lnSpc>
                <a:spcPct val="100000"/>
              </a:lnSpc>
              <a:spcAft>
                <a:spcPts val="600"/>
              </a:spcAft>
              <a:defRPr/>
            </a:pPr>
            <a:r>
              <a:rPr lang="zh-CN" altLang="en-US" sz="2400" b="1">
                <a:solidFill>
                  <a:srgbClr val="FF0000"/>
                </a:solidFill>
                <a:ea typeface="宋体" panose="02010600030101010101" pitchFamily="2" charset="-122"/>
              </a:rPr>
              <a:t>对象</a:t>
            </a:r>
            <a:r>
              <a:rPr lang="en-US" altLang="zh-CN" sz="2400" b="1">
                <a:solidFill>
                  <a:srgbClr val="FF0000"/>
                </a:solidFill>
                <a:ea typeface="宋体" panose="02010600030101010101" pitchFamily="2" charset="-122"/>
              </a:rPr>
              <a:t>-</a:t>
            </a:r>
            <a:r>
              <a:rPr lang="zh-CN" altLang="en-US" sz="2400" b="1">
                <a:solidFill>
                  <a:srgbClr val="FF0000"/>
                </a:solidFill>
                <a:ea typeface="宋体" panose="02010600030101010101" pitchFamily="2" charset="-122"/>
              </a:rPr>
              <a:t>关系映射</a:t>
            </a:r>
            <a:r>
              <a:rPr lang="en-US" altLang="zh-CN" sz="2400" b="1">
                <a:solidFill>
                  <a:srgbClr val="FF0000"/>
                </a:solidFill>
                <a:ea typeface="宋体" panose="02010600030101010101" pitchFamily="2" charset="-122"/>
              </a:rPr>
              <a:t>ORM</a:t>
            </a:r>
            <a:endParaRPr lang="en-US" altLang="zh-CN" sz="2400" b="1">
              <a:solidFill>
                <a:srgbClr val="FF0000"/>
              </a:solidFill>
              <a:ea typeface="宋体" panose="02010600030101010101" pitchFamily="2" charset="-122"/>
            </a:endParaRPr>
          </a:p>
          <a:p>
            <a:pPr lvl="1">
              <a:lnSpc>
                <a:spcPct val="100000"/>
              </a:lnSpc>
              <a:spcAft>
                <a:spcPts val="600"/>
              </a:spcAft>
              <a:defRPr/>
            </a:pPr>
            <a:r>
              <a:rPr lang="en-US" altLang="zh-CN" sz="2000" b="1">
                <a:solidFill>
                  <a:srgbClr val="FF0000"/>
                </a:solidFill>
                <a:ea typeface="宋体" panose="02010600030101010101" pitchFamily="2" charset="-122"/>
              </a:rPr>
              <a:t>ORM</a:t>
            </a:r>
            <a:r>
              <a:rPr lang="zh-CN" altLang="en-US" sz="2000" b="1">
                <a:solidFill>
                  <a:srgbClr val="FF0000"/>
                </a:solidFill>
                <a:ea typeface="宋体" panose="02010600030101010101" pitchFamily="2" charset="-122"/>
              </a:rPr>
              <a:t>的概念</a:t>
            </a:r>
            <a:endParaRPr lang="en-US" altLang="zh-CN" sz="2000" b="1">
              <a:solidFill>
                <a:srgbClr val="FF0000"/>
              </a:solidFill>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对象与数据库间的映射</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对象</a:t>
            </a:r>
            <a:r>
              <a:rPr lang="en-US" altLang="zh-CN" sz="2000" b="1">
                <a:ea typeface="宋体" panose="02010600030101010101" pitchFamily="2" charset="-122"/>
              </a:rPr>
              <a:t>-</a:t>
            </a:r>
            <a:r>
              <a:rPr lang="zh-CN" altLang="en-US" sz="2000" b="1">
                <a:ea typeface="宋体" panose="02010600030101010101" pitchFamily="2" charset="-122"/>
              </a:rPr>
              <a:t>关系映射例子</a:t>
            </a:r>
            <a:endParaRPr lang="zh-CN" altLang="en-US" sz="2000" b="1" dirty="0">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Hibernate</a:t>
            </a:r>
            <a:r>
              <a:rPr lang="zh-CN" altLang="en-US" sz="2000" b="1">
                <a:ea typeface="宋体" panose="02010600030101010101" pitchFamily="2" charset="-122"/>
              </a:rPr>
              <a:t>框架</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JPA</a:t>
            </a:r>
            <a:r>
              <a:rPr lang="zh-CN" altLang="en-US" sz="2400" b="1">
                <a:ea typeface="宋体" panose="02010600030101010101" pitchFamily="2" charset="-122"/>
              </a:rPr>
              <a:t>持久化框架</a:t>
            </a:r>
            <a:endParaRPr lang="en-US" altLang="zh-CN" sz="24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其他持久化框架</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ORM</a:t>
            </a:r>
            <a:r>
              <a:rPr lang="zh-CN" altLang="en-US"/>
              <a:t>的概念</a:t>
            </a:r>
            <a:r>
              <a:rPr lang="zh-CN" altLang="zh-CN"/>
              <a:t> </a:t>
            </a:r>
            <a:endParaRPr kumimoji="1" lang="zh-CN" altLang="en-US" dirty="0"/>
          </a:p>
        </p:txBody>
      </p:sp>
      <p:sp>
        <p:nvSpPr>
          <p:cNvPr id="3" name="内容占位符 2"/>
          <p:cNvSpPr>
            <a:spLocks noGrp="1"/>
          </p:cNvSpPr>
          <p:nvPr>
            <p:ph idx="1"/>
          </p:nvPr>
        </p:nvSpPr>
        <p:spPr>
          <a:xfrm>
            <a:off x="899592" y="1268760"/>
            <a:ext cx="7727950" cy="4680520"/>
          </a:xfrm>
        </p:spPr>
        <p:txBody>
          <a:bodyPr/>
          <a:lstStyle/>
          <a:p>
            <a:r>
              <a:rPr lang="zh-CN" altLang="zh-CN" sz="2400" dirty="0">
                <a:ea typeface="宋体" panose="02010600030101010101" pitchFamily="2" charset="-122"/>
              </a:rPr>
              <a:t>结构化查询语言</a:t>
            </a:r>
            <a:r>
              <a:rPr lang="en-US" altLang="zh-CN" sz="2400" dirty="0">
                <a:ea typeface="宋体" panose="02010600030101010101" pitchFamily="2" charset="-122"/>
              </a:rPr>
              <a:t>SQL</a:t>
            </a:r>
            <a:r>
              <a:rPr lang="zh-CN" altLang="zh-CN" sz="2400" dirty="0">
                <a:ea typeface="宋体" panose="02010600030101010101" pitchFamily="2" charset="-122"/>
              </a:rPr>
              <a:t>（</a:t>
            </a:r>
            <a:r>
              <a:rPr lang="en-US" altLang="zh-CN" sz="2400" dirty="0">
                <a:ea typeface="宋体" panose="02010600030101010101" pitchFamily="2" charset="-122"/>
              </a:rPr>
              <a:t>STRUCTURED QUERY LANGUAGE</a:t>
            </a:r>
            <a:r>
              <a:rPr lang="zh-CN" altLang="zh-CN" sz="2400" dirty="0">
                <a:ea typeface="宋体" panose="02010600030101010101" pitchFamily="2" charset="-122"/>
              </a:rPr>
              <a:t>）是数据库系统最重要的操作语言，并且影响深远。</a:t>
            </a:r>
            <a:endParaRPr lang="zh-CN" altLang="en-US" sz="2400" dirty="0">
              <a:ea typeface="宋体" panose="02010600030101010101" pitchFamily="2" charset="-122"/>
            </a:endParaRPr>
          </a:p>
          <a:p>
            <a:r>
              <a:rPr lang="zh-CN" altLang="en-US" sz="2400" dirty="0">
                <a:ea typeface="宋体" panose="02010600030101010101" pitchFamily="2" charset="-122"/>
              </a:rPr>
              <a:t>然而，</a:t>
            </a:r>
            <a:r>
              <a:rPr lang="en-US" altLang="zh-CN" sz="2400" dirty="0">
                <a:ea typeface="宋体" panose="02010600030101010101" pitchFamily="2" charset="-122"/>
              </a:rPr>
              <a:t>SQL</a:t>
            </a:r>
            <a:r>
              <a:rPr lang="zh-CN" altLang="zh-CN" sz="2400" dirty="0">
                <a:ea typeface="宋体" panose="02010600030101010101" pitchFamily="2" charset="-122"/>
              </a:rPr>
              <a:t>是</a:t>
            </a:r>
            <a:r>
              <a:rPr lang="zh-CN" altLang="zh-CN" sz="2400" dirty="0">
                <a:solidFill>
                  <a:srgbClr val="FF0000"/>
                </a:solidFill>
                <a:ea typeface="宋体" panose="02010600030101010101" pitchFamily="2" charset="-122"/>
              </a:rPr>
              <a:t>过程化的语言</a:t>
            </a:r>
            <a:r>
              <a:rPr lang="zh-CN" altLang="zh-CN" sz="2400" dirty="0">
                <a:ea typeface="宋体" panose="02010600030101010101" pitchFamily="2" charset="-122"/>
              </a:rPr>
              <a:t>，这与大行其道的</a:t>
            </a:r>
            <a:r>
              <a:rPr lang="zh-CN" altLang="zh-CN" sz="2400" dirty="0">
                <a:solidFill>
                  <a:srgbClr val="FF0000"/>
                </a:solidFill>
                <a:ea typeface="宋体" panose="02010600030101010101" pitchFamily="2" charset="-122"/>
              </a:rPr>
              <a:t>面向对象语言</a:t>
            </a:r>
            <a:r>
              <a:rPr lang="zh-CN" altLang="zh-CN" sz="2400" dirty="0">
                <a:ea typeface="宋体" panose="02010600030101010101" pitchFamily="2" charset="-122"/>
              </a:rPr>
              <a:t>，存在某种程度的不协调和不匹配。数据库中用表格、行、列来表示数据，而在操作语言中则大多表示为类和对象。 </a:t>
            </a:r>
            <a:endParaRPr lang="en-US" altLang="zh-CN" sz="2400" dirty="0">
              <a:ea typeface="宋体" panose="02010600030101010101" pitchFamily="2" charset="-122"/>
            </a:endParaRPr>
          </a:p>
          <a:p>
            <a:r>
              <a:rPr lang="zh-CN" altLang="en-US" sz="2400" dirty="0">
                <a:ea typeface="宋体" panose="02010600030101010101" pitchFamily="2" charset="-122"/>
              </a:rPr>
              <a:t>随着面向对象的软件开发方法的发展，</a:t>
            </a:r>
            <a:r>
              <a:rPr lang="zh-CN" altLang="en-US" sz="2400" dirty="0">
                <a:solidFill>
                  <a:srgbClr val="FF0000"/>
                </a:solidFill>
                <a:ea typeface="宋体" panose="02010600030101010101" pitchFamily="2" charset="-122"/>
              </a:rPr>
              <a:t>对象</a:t>
            </a:r>
            <a:r>
              <a:rPr lang="en-US" altLang="zh-CN" sz="2400" dirty="0">
                <a:solidFill>
                  <a:srgbClr val="FF0000"/>
                </a:solidFill>
                <a:ea typeface="宋体" panose="02010600030101010101" pitchFamily="2" charset="-122"/>
              </a:rPr>
              <a:t>-</a:t>
            </a:r>
            <a:r>
              <a:rPr lang="zh-CN" altLang="en-US" sz="2400" dirty="0">
                <a:solidFill>
                  <a:srgbClr val="FF0000"/>
                </a:solidFill>
                <a:ea typeface="宋体" panose="02010600030101010101" pitchFamily="2" charset="-122"/>
              </a:rPr>
              <a:t>关系映射</a:t>
            </a:r>
            <a:r>
              <a:rPr lang="zh-CN" altLang="en-US" sz="2400" dirty="0">
                <a:ea typeface="宋体" panose="02010600030101010101" pitchFamily="2" charset="-122"/>
              </a:rPr>
              <a:t>（</a:t>
            </a:r>
            <a:r>
              <a:rPr lang="en-US" altLang="zh-CN" sz="2400" dirty="0">
                <a:ea typeface="宋体" panose="02010600030101010101" pitchFamily="2" charset="-122"/>
              </a:rPr>
              <a:t>Object Relational Mapping</a:t>
            </a:r>
            <a:r>
              <a:rPr lang="zh-CN" altLang="en-US" sz="2400" dirty="0">
                <a:ea typeface="宋体" panose="02010600030101010101" pitchFamily="2" charset="-122"/>
              </a:rPr>
              <a:t>，简称</a:t>
            </a:r>
            <a:r>
              <a:rPr lang="en-US" altLang="zh-CN" sz="2400" dirty="0">
                <a:ea typeface="宋体" panose="02010600030101010101" pitchFamily="2" charset="-122"/>
              </a:rPr>
              <a:t>ORM</a:t>
            </a:r>
            <a:r>
              <a:rPr lang="zh-CN" altLang="en-US" sz="2400" dirty="0">
                <a:ea typeface="宋体" panose="02010600030101010101" pitchFamily="2" charset="-122"/>
              </a:rPr>
              <a:t>）技术应运而生。</a:t>
            </a:r>
            <a:endParaRPr lang="zh-CN" altLang="en-US" sz="2400" dirty="0">
              <a:ea typeface="宋体" panose="02010600030101010101" pitchFamily="2" charset="-122"/>
            </a:endParaRPr>
          </a:p>
          <a:p>
            <a:endParaRPr lang="zh-CN" altLang="en-US" sz="24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ORM</a:t>
            </a:r>
            <a:r>
              <a:rPr lang="zh-CN" altLang="en-US"/>
              <a:t>的概念</a:t>
            </a:r>
            <a:r>
              <a:rPr lang="zh-CN" altLang="zh-CN"/>
              <a:t> </a:t>
            </a:r>
            <a:endParaRPr kumimoji="1" lang="zh-CN" altLang="en-US" dirty="0"/>
          </a:p>
        </p:txBody>
      </p:sp>
      <p:sp>
        <p:nvSpPr>
          <p:cNvPr id="3" name="内容占位符 2"/>
          <p:cNvSpPr>
            <a:spLocks noGrp="1"/>
          </p:cNvSpPr>
          <p:nvPr>
            <p:ph idx="1"/>
          </p:nvPr>
        </p:nvSpPr>
        <p:spPr>
          <a:xfrm>
            <a:off x="899592" y="1268760"/>
            <a:ext cx="7727950" cy="4680520"/>
          </a:xfrm>
        </p:spPr>
        <p:txBody>
          <a:bodyPr/>
          <a:lstStyle/>
          <a:p>
            <a:r>
              <a:rPr lang="en-US" altLang="zh-CN" sz="2400" dirty="0">
                <a:ea typeface="宋体" panose="02010600030101010101" pitchFamily="2" charset="-122"/>
              </a:rPr>
              <a:t>ORM</a:t>
            </a:r>
            <a:r>
              <a:rPr lang="zh-CN" altLang="en-US" sz="2400" dirty="0">
                <a:ea typeface="宋体" panose="02010600030101010101" pitchFamily="2" charset="-122"/>
              </a:rPr>
              <a:t>系统一般以中间件的形式存在，主要实现</a:t>
            </a:r>
            <a:r>
              <a:rPr lang="zh-CN" altLang="en-US" sz="2400" dirty="0">
                <a:solidFill>
                  <a:srgbClr val="FF0000"/>
                </a:solidFill>
                <a:ea typeface="宋体" panose="02010600030101010101" pitchFamily="2" charset="-122"/>
              </a:rPr>
              <a:t>程序对象到关系数据库数据的映射</a:t>
            </a:r>
            <a:r>
              <a:rPr lang="zh-CN" altLang="en-US" sz="2400" dirty="0">
                <a:ea typeface="宋体" panose="02010600030101010101" pitchFamily="2" charset="-122"/>
              </a:rPr>
              <a:t>。</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ORM</a:t>
            </a:r>
            <a:r>
              <a:rPr lang="zh-CN" altLang="en-US" sz="2400" dirty="0">
                <a:ea typeface="宋体" panose="02010600030101010101" pitchFamily="2" charset="-122"/>
              </a:rPr>
              <a:t>是通过使用描述对象和数据库之间映射的</a:t>
            </a:r>
            <a:r>
              <a:rPr lang="zh-CN" altLang="en-US" sz="2400" dirty="0">
                <a:solidFill>
                  <a:srgbClr val="FF0000"/>
                </a:solidFill>
                <a:ea typeface="宋体" panose="02010600030101010101" pitchFamily="2" charset="-122"/>
              </a:rPr>
              <a:t>元数据</a:t>
            </a:r>
            <a:r>
              <a:rPr lang="zh-CN" altLang="en-US" sz="2400" dirty="0">
                <a:ea typeface="宋体" panose="02010600030101010101" pitchFamily="2" charset="-122"/>
              </a:rPr>
              <a:t>，将程序中的对象自动</a:t>
            </a:r>
            <a:r>
              <a:rPr lang="zh-CN" altLang="en-US" sz="2400" dirty="0">
                <a:solidFill>
                  <a:srgbClr val="FF0000"/>
                </a:solidFill>
                <a:ea typeface="宋体" panose="02010600030101010101" pitchFamily="2" charset="-122"/>
              </a:rPr>
              <a:t>持久化</a:t>
            </a:r>
            <a:r>
              <a:rPr lang="zh-CN" altLang="en-US" sz="2400" dirty="0">
                <a:ea typeface="宋体" panose="02010600030101010101" pitchFamily="2" charset="-122"/>
              </a:rPr>
              <a:t>到关系数据库中。</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实际应用中，</a:t>
            </a:r>
            <a:r>
              <a:rPr lang="en-US" altLang="zh-CN" sz="2400" dirty="0">
                <a:ea typeface="宋体" panose="02010600030101010101" pitchFamily="2" charset="-122"/>
              </a:rPr>
              <a:t>ORM</a:t>
            </a:r>
            <a:r>
              <a:rPr lang="zh-CN" altLang="en-US" sz="2400" dirty="0">
                <a:ea typeface="宋体" panose="02010600030101010101" pitchFamily="2" charset="-122"/>
              </a:rPr>
              <a:t>中间件在关系型数据库和业务实体对象之间作一个映射，使得用户在具体的操作业务对象的时候，就不需要再去和复杂</a:t>
            </a:r>
            <a:r>
              <a:rPr lang="en-US" altLang="zh-CN" sz="2400" dirty="0">
                <a:ea typeface="宋体" panose="02010600030101010101" pitchFamily="2" charset="-122"/>
              </a:rPr>
              <a:t>SQL</a:t>
            </a:r>
            <a:r>
              <a:rPr lang="zh-CN" altLang="en-US" sz="2400" dirty="0">
                <a:ea typeface="宋体" panose="02010600030101010101" pitchFamily="2" charset="-122"/>
              </a:rPr>
              <a:t>语句打交道，只要像平时操作对象一样操作它就可以了。</a:t>
            </a:r>
            <a:endParaRPr lang="zh-CN" altLang="en-US" sz="2400" dirty="0">
              <a:ea typeface="宋体" panose="02010600030101010101" pitchFamily="2" charset="-122"/>
            </a:endParaRPr>
          </a:p>
          <a:p>
            <a:endParaRPr lang="zh-CN" altLang="en-US" sz="24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ORM</a:t>
            </a:r>
            <a:r>
              <a:rPr kumimoji="1" lang="zh-CN" altLang="en-US"/>
              <a:t>的概念</a:t>
            </a:r>
            <a:endParaRPr kumimoji="1" lang="zh-CN" altLang="en-US" dirty="0"/>
          </a:p>
        </p:txBody>
      </p:sp>
      <p:sp>
        <p:nvSpPr>
          <p:cNvPr id="3" name="内容占位符 2"/>
          <p:cNvSpPr>
            <a:spLocks noGrp="1"/>
          </p:cNvSpPr>
          <p:nvPr>
            <p:ph idx="1"/>
          </p:nvPr>
        </p:nvSpPr>
        <p:spPr>
          <a:xfrm>
            <a:off x="899592" y="1371600"/>
            <a:ext cx="7727950" cy="4114800"/>
          </a:xfrm>
        </p:spPr>
        <p:txBody>
          <a:bodyPr/>
          <a:lstStyle/>
          <a:p>
            <a:pPr marL="342900" lvl="1" indent="-342900">
              <a:buClr>
                <a:schemeClr val="accent2"/>
              </a:buClr>
              <a:buSzPct val="75000"/>
              <a:buFont typeface="Wingdings" panose="05000000000000000000" pitchFamily="2" charset="2"/>
              <a:buChar char="Ø"/>
            </a:pPr>
            <a:r>
              <a:rPr lang="zh-CN" altLang="en-US" dirty="0">
                <a:ea typeface="宋体" panose="02010600030101010101" pitchFamily="2" charset="-122"/>
              </a:rPr>
              <a:t>常见的</a:t>
            </a:r>
            <a:r>
              <a:rPr lang="en-US" altLang="zh-CN" dirty="0">
                <a:ea typeface="宋体" panose="02010600030101010101" pitchFamily="2" charset="-122"/>
              </a:rPr>
              <a:t>ORM</a:t>
            </a:r>
            <a:r>
              <a:rPr lang="zh-CN" altLang="en-US" dirty="0">
                <a:ea typeface="宋体" panose="02010600030101010101" pitchFamily="2" charset="-122"/>
              </a:rPr>
              <a:t>框架有：</a:t>
            </a:r>
            <a:r>
              <a:rPr lang="en-US" altLang="zh-CN" dirty="0">
                <a:ea typeface="宋体" panose="02010600030101010101" pitchFamily="2" charset="-122"/>
              </a:rPr>
              <a:t>Hibernate</a:t>
            </a:r>
            <a:r>
              <a:rPr lang="zh-CN" altLang="en-US" dirty="0">
                <a:ea typeface="宋体" panose="02010600030101010101" pitchFamily="2" charset="-122"/>
              </a:rPr>
              <a:t>、</a:t>
            </a:r>
            <a:r>
              <a:rPr lang="en-US" altLang="zh-CN" dirty="0" err="1">
                <a:ea typeface="宋体" panose="02010600030101010101" pitchFamily="2" charset="-122"/>
              </a:rPr>
              <a:t>iBATIS</a:t>
            </a:r>
            <a:r>
              <a:rPr lang="zh-CN" altLang="en-US" dirty="0">
                <a:ea typeface="宋体" panose="02010600030101010101" pitchFamily="2" charset="-122"/>
              </a:rPr>
              <a:t>、</a:t>
            </a:r>
            <a:r>
              <a:rPr lang="en-US" altLang="zh-CN" dirty="0">
                <a:ea typeface="宋体" panose="02010600030101010101" pitchFamily="2" charset="-122"/>
              </a:rPr>
              <a:t>TopLink</a:t>
            </a:r>
            <a:r>
              <a:rPr lang="zh-CN" altLang="en-US" dirty="0">
                <a:ea typeface="宋体" panose="02010600030101010101" pitchFamily="2" charset="-122"/>
              </a:rPr>
              <a:t>、</a:t>
            </a:r>
            <a:r>
              <a:rPr lang="en-US" altLang="zh-CN" dirty="0">
                <a:ea typeface="宋体" panose="02010600030101010101" pitchFamily="2" charset="-122"/>
              </a:rPr>
              <a:t>Castor JDO</a:t>
            </a:r>
            <a:r>
              <a:rPr lang="zh-CN" altLang="en-US" dirty="0">
                <a:ea typeface="宋体" panose="02010600030101010101" pitchFamily="2" charset="-122"/>
              </a:rPr>
              <a:t>、</a:t>
            </a:r>
            <a:r>
              <a:rPr lang="en-US" altLang="zh-CN" dirty="0">
                <a:ea typeface="宋体" panose="02010600030101010101" pitchFamily="2" charset="-122"/>
              </a:rPr>
              <a:t>Apache OJB</a:t>
            </a:r>
            <a:r>
              <a:rPr lang="zh-CN" altLang="en-US" dirty="0">
                <a:ea typeface="宋体" panose="02010600030101010101" pitchFamily="2" charset="-122"/>
              </a:rPr>
              <a:t>等。</a:t>
            </a: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lang="zh-CN" altLang="en-US" dirty="0">
                <a:ea typeface="宋体" panose="02010600030101010101" pitchFamily="2" charset="-122"/>
              </a:rPr>
              <a:t>一般的</a:t>
            </a:r>
            <a:r>
              <a:rPr lang="en-US" altLang="zh-CN" dirty="0">
                <a:ea typeface="宋体" panose="02010600030101010101" pitchFamily="2" charset="-122"/>
              </a:rPr>
              <a:t>ORM</a:t>
            </a:r>
            <a:r>
              <a:rPr lang="zh-CN" altLang="en-US" dirty="0">
                <a:ea typeface="宋体" panose="02010600030101010101" pitchFamily="2" charset="-122"/>
              </a:rPr>
              <a:t>系统包括以下四个部分：</a:t>
            </a:r>
            <a:endParaRPr lang="en-US" altLang="zh-CN" dirty="0">
              <a:ea typeface="宋体" panose="02010600030101010101" pitchFamily="2" charset="-122"/>
            </a:endParaRPr>
          </a:p>
          <a:p>
            <a:pPr marL="613410" algn="just">
              <a:buFont typeface="Wingdings" panose="05000000000000000000" pitchFamily="2" charset="2"/>
              <a:buChar char="ü"/>
            </a:pPr>
            <a:r>
              <a:rPr lang="zh-CN" altLang="zh-CN" sz="2000" kern="100" dirty="0">
                <a:effectLst/>
                <a:latin typeface="Calibri" panose="020F0502020204030204" pitchFamily="34" charset="0"/>
                <a:ea typeface="宋体" panose="02010600030101010101" pitchFamily="2" charset="-122"/>
                <a:cs typeface="Times New Roman" panose="02020603050405020304" charset="0"/>
              </a:rPr>
              <a:t>一个对持久类对象进行</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CRUD</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操作的</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API</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charset="0"/>
            </a:endParaRPr>
          </a:p>
          <a:p>
            <a:pPr marL="613410" algn="just">
              <a:buFont typeface="Wingdings" panose="05000000000000000000" pitchFamily="2" charset="2"/>
              <a:buChar char="ü"/>
            </a:pPr>
            <a:r>
              <a:rPr lang="zh-CN" altLang="zh-CN" sz="2000" kern="100" dirty="0">
                <a:effectLst/>
                <a:latin typeface="Calibri" panose="020F0502020204030204" pitchFamily="34" charset="0"/>
                <a:ea typeface="宋体" panose="02010600030101010101" pitchFamily="2" charset="-122"/>
                <a:cs typeface="Times New Roman" panose="02020603050405020304" charset="0"/>
              </a:rPr>
              <a:t>一个语言或</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API</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用来规定与类和类属性相关的查询；</a:t>
            </a:r>
            <a:endParaRPr lang="zh-CN" altLang="zh-CN" sz="2000" kern="100" dirty="0">
              <a:effectLst/>
              <a:latin typeface="Calibri" panose="020F0502020204030204" pitchFamily="34" charset="0"/>
              <a:ea typeface="宋体" panose="02010600030101010101" pitchFamily="2" charset="-122"/>
              <a:cs typeface="Times New Roman" panose="02020603050405020304" charset="0"/>
            </a:endParaRPr>
          </a:p>
          <a:p>
            <a:pPr marL="613410" algn="just">
              <a:buFont typeface="Wingdings" panose="05000000000000000000" pitchFamily="2" charset="2"/>
              <a:buChar char="ü"/>
            </a:pPr>
            <a:r>
              <a:rPr lang="zh-CN" altLang="zh-CN" sz="2000" kern="100" dirty="0">
                <a:effectLst/>
                <a:latin typeface="Calibri" panose="020F0502020204030204" pitchFamily="34" charset="0"/>
                <a:ea typeface="宋体" panose="02010600030101010101" pitchFamily="2" charset="-122"/>
                <a:cs typeface="Times New Roman" panose="02020603050405020304" charset="0"/>
              </a:rPr>
              <a:t>一个规定</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mapping metadata</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的工具；</a:t>
            </a:r>
            <a:endParaRPr lang="zh-CN" altLang="zh-CN" sz="2000" kern="100" dirty="0">
              <a:effectLst/>
              <a:latin typeface="Calibri" panose="020F0502020204030204" pitchFamily="34" charset="0"/>
              <a:ea typeface="宋体" panose="02010600030101010101" pitchFamily="2" charset="-122"/>
              <a:cs typeface="Times New Roman" panose="02020603050405020304" charset="0"/>
            </a:endParaRPr>
          </a:p>
          <a:p>
            <a:pPr marL="613410" algn="just">
              <a:buFont typeface="Wingdings" panose="05000000000000000000" pitchFamily="2" charset="2"/>
              <a:buChar char="ü"/>
            </a:pPr>
            <a:r>
              <a:rPr lang="zh-CN" altLang="zh-CN" sz="2000" kern="100" dirty="0">
                <a:effectLst/>
                <a:latin typeface="Calibri" panose="020F0502020204030204" pitchFamily="34" charset="0"/>
                <a:ea typeface="宋体" panose="02010600030101010101" pitchFamily="2" charset="-122"/>
                <a:cs typeface="Times New Roman" panose="02020603050405020304" charset="0"/>
              </a:rPr>
              <a:t>一种技术可以让</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ORM</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的实现同事务对象一起进行脏检查（</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dirty checking</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），惰性关联抓取（</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lazy association fetching</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）以及其他的优化操作。</a:t>
            </a:r>
            <a:endParaRPr lang="zh-CN" altLang="zh-CN" sz="2000" kern="100" dirty="0">
              <a:effectLst/>
              <a:latin typeface="Calibri" panose="020F0502020204030204" pitchFamily="34" charset="0"/>
              <a:ea typeface="宋体" panose="02010600030101010101" pitchFamily="2" charset="-122"/>
              <a:cs typeface="Times New Roman" panose="02020603050405020304" charset="0"/>
            </a:endParaRPr>
          </a:p>
          <a:p>
            <a:pPr marL="742950" lvl="2" indent="-342900">
              <a:buClr>
                <a:schemeClr val="accent2"/>
              </a:buClr>
              <a:buSzPct val="75000"/>
              <a:buFont typeface="Wingdings" panose="05000000000000000000" pitchFamily="2" charset="2"/>
              <a:buChar char="ü"/>
            </a:pPr>
            <a:endParaRPr lang="zh-CN" altLang="en-US" dirty="0">
              <a:ea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196752"/>
            <a:ext cx="7727950" cy="5360640"/>
          </a:xfrm>
        </p:spPr>
        <p:txBody>
          <a:bodyPr/>
          <a:lstStyle/>
          <a:p>
            <a:pPr>
              <a:lnSpc>
                <a:spcPct val="100000"/>
              </a:lnSpc>
              <a:spcAft>
                <a:spcPts val="600"/>
              </a:spcAft>
              <a:defRPr/>
            </a:pPr>
            <a:r>
              <a:rPr lang="zh-CN" altLang="en-US" sz="2400" b="1" dirty="0">
                <a:ea typeface="宋体" panose="02010600030101010101" pitchFamily="2" charset="-122"/>
              </a:rPr>
              <a:t>开放数据库连接</a:t>
            </a:r>
            <a:endParaRPr lang="zh-CN" altLang="en-US" sz="24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ODBC</a:t>
            </a:r>
            <a:endParaRPr lang="zh-CN" altLang="en-US" sz="20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OLE</a:t>
            </a:r>
            <a:r>
              <a:rPr lang="zh-CN" altLang="en-US" sz="2000" b="1" dirty="0">
                <a:ea typeface="宋体" panose="02010600030101010101" pitchFamily="2" charset="-122"/>
              </a:rPr>
              <a:t> </a:t>
            </a:r>
            <a:r>
              <a:rPr lang="en-US" altLang="zh-CN" sz="2000" b="1" dirty="0">
                <a:ea typeface="宋体" panose="02010600030101010101" pitchFamily="2" charset="-122"/>
              </a:rPr>
              <a:t>DB</a:t>
            </a:r>
            <a:endParaRPr lang="zh-CN" altLang="en-US" sz="2000" b="1" dirty="0">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Active Data Objects</a:t>
            </a:r>
            <a:endParaRPr lang="zh-CN" altLang="en-US" sz="20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JDBC</a:t>
            </a:r>
            <a:endParaRPr lang="zh-CN" altLang="en-US" sz="2000" b="1" dirty="0">
              <a:ea typeface="宋体" panose="02010600030101010101" pitchFamily="2" charset="-122"/>
            </a:endParaRPr>
          </a:p>
          <a:p>
            <a:pPr>
              <a:lnSpc>
                <a:spcPct val="100000"/>
              </a:lnSpc>
              <a:spcAft>
                <a:spcPts val="600"/>
              </a:spcAft>
              <a:defRPr/>
            </a:pPr>
            <a:r>
              <a:rPr lang="zh-CN" altLang="en-US" sz="2400" b="1">
                <a:solidFill>
                  <a:srgbClr val="FF0000"/>
                </a:solidFill>
                <a:ea typeface="宋体" panose="02010600030101010101" pitchFamily="2" charset="-122"/>
              </a:rPr>
              <a:t>对象</a:t>
            </a:r>
            <a:r>
              <a:rPr lang="en-US" altLang="zh-CN" sz="2400" b="1">
                <a:solidFill>
                  <a:srgbClr val="FF0000"/>
                </a:solidFill>
                <a:ea typeface="宋体" panose="02010600030101010101" pitchFamily="2" charset="-122"/>
              </a:rPr>
              <a:t>-</a:t>
            </a:r>
            <a:r>
              <a:rPr lang="zh-CN" altLang="en-US" sz="2400" b="1">
                <a:solidFill>
                  <a:srgbClr val="FF0000"/>
                </a:solidFill>
                <a:ea typeface="宋体" panose="02010600030101010101" pitchFamily="2" charset="-122"/>
              </a:rPr>
              <a:t>关系映射</a:t>
            </a:r>
            <a:r>
              <a:rPr lang="en-US" altLang="zh-CN" sz="2400" b="1">
                <a:solidFill>
                  <a:srgbClr val="FF0000"/>
                </a:solidFill>
                <a:ea typeface="宋体" panose="02010600030101010101" pitchFamily="2" charset="-122"/>
              </a:rPr>
              <a:t>ORM</a:t>
            </a:r>
            <a:endParaRPr lang="en-US" altLang="zh-CN" sz="24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ORM</a:t>
            </a:r>
            <a:r>
              <a:rPr lang="zh-CN" altLang="en-US" sz="2000" b="1">
                <a:ea typeface="宋体" panose="02010600030101010101" pitchFamily="2" charset="-122"/>
              </a:rPr>
              <a:t>的概念</a:t>
            </a:r>
            <a:endParaRPr lang="en-US" altLang="zh-CN" sz="2000" b="1">
              <a:ea typeface="宋体" panose="02010600030101010101" pitchFamily="2" charset="-122"/>
            </a:endParaRPr>
          </a:p>
          <a:p>
            <a:pPr lvl="1">
              <a:lnSpc>
                <a:spcPct val="100000"/>
              </a:lnSpc>
              <a:spcAft>
                <a:spcPts val="600"/>
              </a:spcAft>
              <a:defRPr/>
            </a:pPr>
            <a:r>
              <a:rPr lang="zh-CN" altLang="en-US" sz="2000" b="1">
                <a:solidFill>
                  <a:srgbClr val="FF0000"/>
                </a:solidFill>
                <a:ea typeface="宋体" panose="02010600030101010101" pitchFamily="2" charset="-122"/>
              </a:rPr>
              <a:t>对象与数据库间的映射</a:t>
            </a:r>
            <a:endParaRPr lang="en-US" altLang="zh-CN" sz="2000" b="1">
              <a:solidFill>
                <a:srgbClr val="FF0000"/>
              </a:solidFill>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对象</a:t>
            </a:r>
            <a:r>
              <a:rPr lang="en-US" altLang="zh-CN" sz="2000" b="1">
                <a:ea typeface="宋体" panose="02010600030101010101" pitchFamily="2" charset="-122"/>
              </a:rPr>
              <a:t>-</a:t>
            </a:r>
            <a:r>
              <a:rPr lang="zh-CN" altLang="en-US" sz="2000" b="1">
                <a:ea typeface="宋体" panose="02010600030101010101" pitchFamily="2" charset="-122"/>
              </a:rPr>
              <a:t>关系映射例子</a:t>
            </a:r>
            <a:endParaRPr lang="zh-CN" altLang="en-US" sz="2000" b="1" dirty="0">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Hibernate</a:t>
            </a:r>
            <a:r>
              <a:rPr lang="zh-CN" altLang="en-US" sz="2000" b="1">
                <a:ea typeface="宋体" panose="02010600030101010101" pitchFamily="2" charset="-122"/>
              </a:rPr>
              <a:t>框架</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JPA</a:t>
            </a:r>
            <a:r>
              <a:rPr lang="zh-CN" altLang="en-US" sz="2400" b="1">
                <a:ea typeface="宋体" panose="02010600030101010101" pitchFamily="2" charset="-122"/>
              </a:rPr>
              <a:t>持久化框架</a:t>
            </a:r>
            <a:endParaRPr lang="en-US" altLang="zh-CN" sz="24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其他持久化框架</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ODBC</a:t>
            </a:r>
            <a:endParaRPr kumimoji="1" lang="zh-CN" altLang="en-US" dirty="0"/>
          </a:p>
        </p:txBody>
      </p:sp>
      <p:sp>
        <p:nvSpPr>
          <p:cNvPr id="3" name="内容占位符 2"/>
          <p:cNvSpPr>
            <a:spLocks noGrp="1"/>
          </p:cNvSpPr>
          <p:nvPr>
            <p:ph idx="1"/>
          </p:nvPr>
        </p:nvSpPr>
        <p:spPr>
          <a:xfrm>
            <a:off x="899592" y="1371600"/>
            <a:ext cx="7727950" cy="4114800"/>
          </a:xfrm>
        </p:spPr>
        <p:txBody>
          <a:bodyPr/>
          <a:lstStyle/>
          <a:p>
            <a:r>
              <a:rPr lang="en-US" altLang="zh-CN" sz="2400" dirty="0">
                <a:ea typeface="宋体" panose="02010600030101010101" pitchFamily="2" charset="-122"/>
              </a:rPr>
              <a:t>ODBC</a:t>
            </a:r>
            <a:r>
              <a:rPr lang="zh-CN" altLang="en-US" sz="2400" dirty="0">
                <a:ea typeface="宋体" panose="02010600030101010101" pitchFamily="2" charset="-122"/>
              </a:rPr>
              <a:t>是</a:t>
            </a:r>
            <a:r>
              <a:rPr lang="en-US" altLang="zh-CN" sz="2400" dirty="0">
                <a:ea typeface="宋体" panose="02010600030101010101" pitchFamily="2" charset="-122"/>
              </a:rPr>
              <a:t>Open Database Connectivity</a:t>
            </a:r>
            <a:r>
              <a:rPr lang="zh-CN" altLang="en-US" sz="2400" dirty="0">
                <a:ea typeface="宋体" panose="02010600030101010101" pitchFamily="2" charset="-122"/>
              </a:rPr>
              <a:t>的英文简写。是一种用来在关系或非关系型数据库管理系统（</a:t>
            </a:r>
            <a:r>
              <a:rPr lang="en-US" altLang="zh-CN" sz="2400" dirty="0">
                <a:ea typeface="宋体" panose="02010600030101010101" pitchFamily="2" charset="-122"/>
              </a:rPr>
              <a:t>DBMS</a:t>
            </a:r>
            <a:r>
              <a:rPr lang="zh-CN" altLang="en-US" sz="2400" dirty="0">
                <a:ea typeface="宋体" panose="02010600030101010101" pitchFamily="2" charset="-122"/>
              </a:rPr>
              <a:t>）中</a:t>
            </a:r>
            <a:r>
              <a:rPr lang="zh-CN" altLang="en-US" sz="2400" dirty="0">
                <a:solidFill>
                  <a:srgbClr val="FF0000"/>
                </a:solidFill>
                <a:ea typeface="宋体" panose="02010600030101010101" pitchFamily="2" charset="-122"/>
              </a:rPr>
              <a:t>存取数据的标准应用程序数据接口</a:t>
            </a:r>
            <a:r>
              <a:rPr lang="zh-CN" altLang="en-US" sz="2400" dirty="0">
                <a:ea typeface="宋体" panose="02010600030101010101" pitchFamily="2" charset="-122"/>
              </a:rPr>
              <a:t>。</a:t>
            </a:r>
            <a:endParaRPr lang="zh-CN" altLang="en-US" sz="2400" dirty="0">
              <a:ea typeface="宋体" panose="02010600030101010101" pitchFamily="2" charset="-122"/>
            </a:endParaRPr>
          </a:p>
          <a:p>
            <a:r>
              <a:rPr lang="zh-CN" altLang="en-US" sz="2400" dirty="0">
                <a:ea typeface="宋体" panose="02010600030101010101" pitchFamily="2" charset="-122"/>
              </a:rPr>
              <a:t>由微软倡导，被业界广泛接受。</a:t>
            </a:r>
            <a:endParaRPr lang="en-US" altLang="zh-CN" sz="2400" dirty="0">
              <a:ea typeface="宋体" panose="02010600030101010101" pitchFamily="2" charset="-122"/>
            </a:endParaRPr>
          </a:p>
          <a:p>
            <a:r>
              <a:rPr lang="en-US" altLang="zh-CN" sz="2400" dirty="0">
                <a:ea typeface="宋体" panose="02010600030101010101" pitchFamily="2" charset="-122"/>
              </a:rPr>
              <a:t>ODBC</a:t>
            </a:r>
            <a:r>
              <a:rPr lang="zh-CN" altLang="en-US" sz="2400" dirty="0">
                <a:ea typeface="宋体" panose="02010600030101010101" pitchFamily="2" charset="-122"/>
              </a:rPr>
              <a:t>建立了一组</a:t>
            </a:r>
            <a:r>
              <a:rPr lang="zh-CN" altLang="en-US" sz="2400" dirty="0">
                <a:solidFill>
                  <a:srgbClr val="FF0000"/>
                </a:solidFill>
                <a:ea typeface="宋体" panose="02010600030101010101" pitchFamily="2" charset="-122"/>
              </a:rPr>
              <a:t>规范</a:t>
            </a:r>
            <a:r>
              <a:rPr lang="zh-CN" altLang="en-US" sz="2400" dirty="0">
                <a:ea typeface="宋体" panose="02010600030101010101" pitchFamily="2" charset="-122"/>
              </a:rPr>
              <a:t>并提供了一组对</a:t>
            </a:r>
            <a:r>
              <a:rPr lang="zh-CN" altLang="en-US" sz="2400" dirty="0">
                <a:solidFill>
                  <a:srgbClr val="FF0000"/>
                </a:solidFill>
                <a:ea typeface="宋体" panose="02010600030101010101" pitchFamily="2" charset="-122"/>
              </a:rPr>
              <a:t>数据库访问的标准</a:t>
            </a:r>
            <a:r>
              <a:rPr lang="en-US" altLang="zh-CN" sz="2400" dirty="0">
                <a:solidFill>
                  <a:srgbClr val="FF0000"/>
                </a:solidFill>
                <a:ea typeface="宋体" panose="02010600030101010101" pitchFamily="2" charset="-122"/>
              </a:rPr>
              <a:t>API</a:t>
            </a:r>
            <a:r>
              <a:rPr lang="zh-CN" altLang="en-US" sz="2400" dirty="0">
                <a:ea typeface="宋体" panose="02010600030101010101" pitchFamily="2" charset="-122"/>
              </a:rPr>
              <a:t>（应用程序编程接口）。</a:t>
            </a:r>
            <a:endParaRPr lang="zh-CN" altLang="en-US" sz="2400" dirty="0">
              <a:ea typeface="宋体" panose="02010600030101010101" pitchFamily="2" charset="-122"/>
            </a:endParaRPr>
          </a:p>
          <a:p>
            <a:endParaRPr lang="zh-CN" altLang="en-US" sz="2400" dirty="0">
              <a:ea typeface="宋体" panose="02010600030101010101" pitchFamily="2" charset="-122"/>
            </a:endParaRPr>
          </a:p>
          <a:p>
            <a:endParaRPr kumimoji="1" lang="zh-CN" altLang="en-US"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对象与数据库间的映射</a:t>
            </a:r>
            <a:endParaRPr kumimoji="1" lang="zh-CN" altLang="en-US" dirty="0"/>
          </a:p>
        </p:txBody>
      </p:sp>
      <p:sp>
        <p:nvSpPr>
          <p:cNvPr id="3" name="内容占位符 2"/>
          <p:cNvSpPr>
            <a:spLocks noGrp="1"/>
          </p:cNvSpPr>
          <p:nvPr>
            <p:ph idx="1"/>
          </p:nvPr>
        </p:nvSpPr>
        <p:spPr>
          <a:xfrm>
            <a:off x="899592" y="1371600"/>
            <a:ext cx="7727950" cy="5009728"/>
          </a:xfrm>
        </p:spPr>
        <p:txBody>
          <a:bodyPr/>
          <a:lstStyle/>
          <a:p>
            <a:pPr marL="342900" lvl="1" indent="-342900">
              <a:buClr>
                <a:schemeClr val="accent2"/>
              </a:buClr>
              <a:buSzPct val="75000"/>
              <a:buFont typeface="Wingdings" panose="05000000000000000000" pitchFamily="2" charset="2"/>
              <a:buChar char="Ø"/>
            </a:pPr>
            <a:r>
              <a:rPr lang="en-US" altLang="zh-CN" dirty="0">
                <a:solidFill>
                  <a:srgbClr val="FF0000"/>
                </a:solidFill>
                <a:ea typeface="宋体" panose="02010600030101010101" pitchFamily="2" charset="-122"/>
              </a:rPr>
              <a:t>1)</a:t>
            </a:r>
            <a:r>
              <a:rPr lang="zh-CN" altLang="en-US" dirty="0">
                <a:solidFill>
                  <a:srgbClr val="FF0000"/>
                </a:solidFill>
                <a:ea typeface="宋体" panose="02010600030101010101" pitchFamily="2" charset="-122"/>
              </a:rPr>
              <a:t> 类与数据库中表的映射：</a:t>
            </a:r>
            <a:endParaRPr lang="en-US" altLang="zh-CN" dirty="0">
              <a:solidFill>
                <a:srgbClr val="FF0000"/>
              </a:solidFill>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lang="zh-CN" altLang="en-US" dirty="0">
                <a:ea typeface="宋体" panose="02010600030101010101" pitchFamily="2" charset="-122"/>
              </a:rPr>
              <a:t>数据库中的每一张表对应编程语言中的一个类，当用户对类进行基本操作（如创建实现，修改对象的属性，删除一个实例）时，</a:t>
            </a:r>
            <a:r>
              <a:rPr lang="en-US" altLang="zh-CN" dirty="0">
                <a:ea typeface="宋体" panose="02010600030101010101" pitchFamily="2" charset="-122"/>
              </a:rPr>
              <a:t>ORM</a:t>
            </a:r>
            <a:r>
              <a:rPr lang="zh-CN" altLang="en-US" dirty="0">
                <a:ea typeface="宋体" panose="02010600030101010101" pitchFamily="2" charset="-122"/>
              </a:rPr>
              <a:t>框架会自动对数据库中的表进行相应的</a:t>
            </a:r>
            <a:r>
              <a:rPr lang="en-US" altLang="zh-CN" dirty="0">
                <a:ea typeface="宋体" panose="02010600030101010101" pitchFamily="2" charset="-122"/>
              </a:rPr>
              <a:t>CRUD</a:t>
            </a:r>
            <a:r>
              <a:rPr lang="zh-CN" altLang="en-US" dirty="0">
                <a:ea typeface="宋体" panose="02010600030101010101" pitchFamily="2" charset="-122"/>
              </a:rPr>
              <a:t>操作。</a:t>
            </a: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lang="en-US" altLang="zh-CN" dirty="0">
                <a:solidFill>
                  <a:srgbClr val="FF0000"/>
                </a:solidFill>
                <a:ea typeface="宋体" panose="02010600030101010101" pitchFamily="2" charset="-122"/>
              </a:rPr>
              <a:t>2) </a:t>
            </a:r>
            <a:r>
              <a:rPr lang="zh-CN" altLang="en-US" dirty="0">
                <a:solidFill>
                  <a:srgbClr val="FF0000"/>
                </a:solidFill>
                <a:ea typeface="宋体" panose="02010600030101010101" pitchFamily="2" charset="-122"/>
              </a:rPr>
              <a:t>对象与表中记录的映射：</a:t>
            </a:r>
            <a:endParaRPr lang="en-US" altLang="zh-CN" dirty="0">
              <a:solidFill>
                <a:srgbClr val="FF0000"/>
              </a:solidFill>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lang="zh-CN" altLang="en-US" dirty="0">
                <a:ea typeface="宋体" panose="02010600030101010101" pitchFamily="2" charset="-122"/>
              </a:rPr>
              <a:t>关系数据库中的一张表可能有多条记录，每条记录对应类的一个实例，当用户对一个对象进行修改时，</a:t>
            </a:r>
            <a:r>
              <a:rPr lang="en-US" altLang="zh-CN" dirty="0">
                <a:ea typeface="宋体" panose="02010600030101010101" pitchFamily="2" charset="-122"/>
              </a:rPr>
              <a:t>ORM</a:t>
            </a:r>
            <a:r>
              <a:rPr lang="zh-CN" altLang="en-US" dirty="0">
                <a:ea typeface="宋体" panose="02010600030101010101" pitchFamily="2" charset="-122"/>
              </a:rPr>
              <a:t>框架会自动对数据表中的相应记录进行修改。</a:t>
            </a: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lang="en-US" altLang="zh-CN" dirty="0">
                <a:solidFill>
                  <a:srgbClr val="FF0000"/>
                </a:solidFill>
                <a:ea typeface="宋体" panose="02010600030101010101" pitchFamily="2" charset="-122"/>
              </a:rPr>
              <a:t>3) </a:t>
            </a:r>
            <a:r>
              <a:rPr lang="zh-CN" altLang="en-US" dirty="0">
                <a:solidFill>
                  <a:srgbClr val="FF0000"/>
                </a:solidFill>
                <a:ea typeface="宋体" panose="02010600030101010101" pitchFamily="2" charset="-122"/>
              </a:rPr>
              <a:t>类的属性与数据库中表的字段的映射：</a:t>
            </a:r>
            <a:endParaRPr lang="en-US" altLang="zh-CN" dirty="0">
              <a:solidFill>
                <a:srgbClr val="FF0000"/>
              </a:solidFill>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lang="zh-CN" altLang="en-US" dirty="0">
                <a:ea typeface="宋体" panose="02010600030101010101" pitchFamily="2" charset="-122"/>
              </a:rPr>
              <a:t>数据库中表的字段的数据类型与类中的属性的类型也是一一对应的。</a:t>
            </a:r>
            <a:endParaRPr lang="zh-CN" altLang="en-US" dirty="0">
              <a:ea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对象与数据库间的映射</a:t>
            </a:r>
            <a:endParaRPr kumimoji="1" lang="zh-CN" altLang="en-US" dirty="0"/>
          </a:p>
        </p:txBody>
      </p:sp>
      <p:sp>
        <p:nvSpPr>
          <p:cNvPr id="3" name="内容占位符 2"/>
          <p:cNvSpPr>
            <a:spLocks noGrp="1"/>
          </p:cNvSpPr>
          <p:nvPr>
            <p:ph idx="1"/>
          </p:nvPr>
        </p:nvSpPr>
        <p:spPr>
          <a:xfrm>
            <a:off x="899592" y="1371600"/>
            <a:ext cx="7727950" cy="5009728"/>
          </a:xfrm>
        </p:spPr>
        <p:txBody>
          <a:bodyPr/>
          <a:lstStyle/>
          <a:p>
            <a:pPr marL="342900" lvl="1" indent="-342900">
              <a:buClr>
                <a:schemeClr val="accent2"/>
              </a:buClr>
              <a:buSzPct val="75000"/>
              <a:buFont typeface="Wingdings" panose="05000000000000000000" pitchFamily="2" charset="2"/>
              <a:buChar char="Ø"/>
            </a:pPr>
            <a:r>
              <a:rPr lang="zh-CN" altLang="en-US" dirty="0">
                <a:ea typeface="宋体" panose="02010600030101010101" pitchFamily="2" charset="-122"/>
              </a:rPr>
              <a:t>除了类与对象的映射，</a:t>
            </a:r>
            <a:r>
              <a:rPr lang="en-US" altLang="zh-CN" dirty="0">
                <a:ea typeface="宋体" panose="02010600030101010101" pitchFamily="2" charset="-122"/>
              </a:rPr>
              <a:t>ORM</a:t>
            </a:r>
            <a:r>
              <a:rPr lang="zh-CN" altLang="en-US" dirty="0">
                <a:ea typeface="宋体" panose="02010600030101010101" pitchFamily="2" charset="-122"/>
              </a:rPr>
              <a:t>还需要考虑引用完整性与关系约束检查、对象标识符等的映射。</a:t>
            </a: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lang="zh-CN" altLang="en-US" dirty="0">
                <a:ea typeface="宋体" panose="02010600030101010101" pitchFamily="2" charset="-122"/>
              </a:rPr>
              <a:t>由于面向对象设计的机制与关系模型的不同，</a:t>
            </a:r>
            <a:r>
              <a:rPr lang="zh-CN" altLang="en-US" dirty="0">
                <a:solidFill>
                  <a:srgbClr val="FF0000"/>
                </a:solidFill>
                <a:ea typeface="宋体" panose="02010600030101010101" pitchFamily="2" charset="-122"/>
              </a:rPr>
              <a:t>面向对象设计与关系数据库设计之间是不匹配的</a:t>
            </a:r>
            <a:r>
              <a:rPr lang="zh-CN" altLang="en-US" dirty="0">
                <a:ea typeface="宋体" panose="02010600030101010101" pitchFamily="2" charset="-122"/>
              </a:rPr>
              <a:t>。面向对象设计基于如耦合、聚合、封装等理论，而关系模型基于数学原理。</a:t>
            </a: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lang="zh-CN" altLang="en-US" dirty="0">
                <a:ea typeface="宋体" panose="02010600030101010101" pitchFamily="2" charset="-122"/>
              </a:rPr>
              <a:t>不同的理论基础导致了不同的优缺点。</a:t>
            </a:r>
            <a:r>
              <a:rPr lang="en-US" altLang="zh-CN" dirty="0">
                <a:ea typeface="宋体" panose="02010600030101010101" pitchFamily="2" charset="-122"/>
              </a:rPr>
              <a:t>ORM</a:t>
            </a:r>
            <a:r>
              <a:rPr lang="zh-CN" altLang="en-US" dirty="0">
                <a:ea typeface="宋体" panose="02010600030101010101" pitchFamily="2" charset="-122"/>
              </a:rPr>
              <a:t>系统需要一种映射方法来解决这种不匹配，从而获成功的设计。</a:t>
            </a: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196752"/>
            <a:ext cx="7727950" cy="5360640"/>
          </a:xfrm>
        </p:spPr>
        <p:txBody>
          <a:bodyPr/>
          <a:lstStyle/>
          <a:p>
            <a:pPr>
              <a:lnSpc>
                <a:spcPct val="100000"/>
              </a:lnSpc>
              <a:spcAft>
                <a:spcPts val="600"/>
              </a:spcAft>
              <a:defRPr/>
            </a:pPr>
            <a:r>
              <a:rPr lang="zh-CN" altLang="en-US" sz="2400" b="1" dirty="0">
                <a:ea typeface="宋体" panose="02010600030101010101" pitchFamily="2" charset="-122"/>
              </a:rPr>
              <a:t>开放数据库连接</a:t>
            </a:r>
            <a:endParaRPr lang="zh-CN" altLang="en-US" sz="24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ODBC</a:t>
            </a:r>
            <a:endParaRPr lang="zh-CN" altLang="en-US" sz="20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OLE</a:t>
            </a:r>
            <a:r>
              <a:rPr lang="zh-CN" altLang="en-US" sz="2000" b="1" dirty="0">
                <a:ea typeface="宋体" panose="02010600030101010101" pitchFamily="2" charset="-122"/>
              </a:rPr>
              <a:t> </a:t>
            </a:r>
            <a:r>
              <a:rPr lang="en-US" altLang="zh-CN" sz="2000" b="1" dirty="0">
                <a:ea typeface="宋体" panose="02010600030101010101" pitchFamily="2" charset="-122"/>
              </a:rPr>
              <a:t>DB</a:t>
            </a:r>
            <a:endParaRPr lang="zh-CN" altLang="en-US" sz="2000" b="1" dirty="0">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Active Data Objects</a:t>
            </a:r>
            <a:endParaRPr lang="zh-CN" altLang="en-US" sz="2000" b="1" dirty="0">
              <a:ea typeface="宋体" panose="02010600030101010101" pitchFamily="2" charset="-122"/>
            </a:endParaRPr>
          </a:p>
          <a:p>
            <a:pPr lvl="1">
              <a:lnSpc>
                <a:spcPct val="100000"/>
              </a:lnSpc>
              <a:spcAft>
                <a:spcPts val="600"/>
              </a:spcAft>
              <a:defRPr/>
            </a:pPr>
            <a:r>
              <a:rPr lang="en-US" altLang="zh-CN" sz="2000" b="1" dirty="0">
                <a:ea typeface="宋体" panose="02010600030101010101" pitchFamily="2" charset="-122"/>
              </a:rPr>
              <a:t>JDBC</a:t>
            </a:r>
            <a:endParaRPr lang="zh-CN" altLang="en-US" sz="2000" b="1" dirty="0">
              <a:ea typeface="宋体" panose="02010600030101010101" pitchFamily="2" charset="-122"/>
            </a:endParaRPr>
          </a:p>
          <a:p>
            <a:pPr>
              <a:lnSpc>
                <a:spcPct val="100000"/>
              </a:lnSpc>
              <a:spcAft>
                <a:spcPts val="600"/>
              </a:spcAft>
              <a:defRPr/>
            </a:pPr>
            <a:r>
              <a:rPr lang="zh-CN" altLang="en-US" sz="2400" b="1">
                <a:solidFill>
                  <a:srgbClr val="FF0000"/>
                </a:solidFill>
                <a:ea typeface="宋体" panose="02010600030101010101" pitchFamily="2" charset="-122"/>
              </a:rPr>
              <a:t>对象</a:t>
            </a:r>
            <a:r>
              <a:rPr lang="en-US" altLang="zh-CN" sz="2400" b="1">
                <a:solidFill>
                  <a:srgbClr val="FF0000"/>
                </a:solidFill>
                <a:ea typeface="宋体" panose="02010600030101010101" pitchFamily="2" charset="-122"/>
              </a:rPr>
              <a:t>-</a:t>
            </a:r>
            <a:r>
              <a:rPr lang="zh-CN" altLang="en-US" sz="2400" b="1">
                <a:solidFill>
                  <a:srgbClr val="FF0000"/>
                </a:solidFill>
                <a:ea typeface="宋体" panose="02010600030101010101" pitchFamily="2" charset="-122"/>
              </a:rPr>
              <a:t>关系映射</a:t>
            </a:r>
            <a:r>
              <a:rPr lang="en-US" altLang="zh-CN" sz="2400" b="1">
                <a:solidFill>
                  <a:srgbClr val="FF0000"/>
                </a:solidFill>
                <a:ea typeface="宋体" panose="02010600030101010101" pitchFamily="2" charset="-122"/>
              </a:rPr>
              <a:t>ORM</a:t>
            </a:r>
            <a:endParaRPr lang="en-US" altLang="zh-CN" sz="24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ORM</a:t>
            </a:r>
            <a:r>
              <a:rPr lang="zh-CN" altLang="en-US" sz="2000" b="1">
                <a:ea typeface="宋体" panose="02010600030101010101" pitchFamily="2" charset="-122"/>
              </a:rPr>
              <a:t>的概念</a:t>
            </a:r>
            <a:endParaRPr lang="en-US" altLang="zh-CN" sz="2000" b="1">
              <a:ea typeface="宋体" panose="02010600030101010101" pitchFamily="2" charset="-122"/>
            </a:endParaRPr>
          </a:p>
          <a:p>
            <a:pPr lvl="1">
              <a:lnSpc>
                <a:spcPct val="100000"/>
              </a:lnSpc>
              <a:spcAft>
                <a:spcPts val="600"/>
              </a:spcAft>
              <a:defRPr/>
            </a:pPr>
            <a:r>
              <a:rPr lang="zh-CN" altLang="en-US" sz="2000" b="1">
                <a:ea typeface="宋体" panose="02010600030101010101" pitchFamily="2" charset="-122"/>
              </a:rPr>
              <a:t>对象与数据库间的映射</a:t>
            </a:r>
            <a:endParaRPr lang="en-US" altLang="zh-CN" sz="2000" b="1">
              <a:ea typeface="宋体" panose="02010600030101010101" pitchFamily="2" charset="-122"/>
            </a:endParaRPr>
          </a:p>
          <a:p>
            <a:pPr lvl="1">
              <a:lnSpc>
                <a:spcPct val="100000"/>
              </a:lnSpc>
              <a:spcAft>
                <a:spcPts val="600"/>
              </a:spcAft>
              <a:defRPr/>
            </a:pPr>
            <a:r>
              <a:rPr lang="zh-CN" altLang="en-US" sz="2000" b="1">
                <a:solidFill>
                  <a:srgbClr val="FF0000"/>
                </a:solidFill>
                <a:ea typeface="宋体" panose="02010600030101010101" pitchFamily="2" charset="-122"/>
              </a:rPr>
              <a:t>对象</a:t>
            </a:r>
            <a:r>
              <a:rPr lang="en-US" altLang="zh-CN" sz="2000" b="1">
                <a:solidFill>
                  <a:srgbClr val="FF0000"/>
                </a:solidFill>
                <a:ea typeface="宋体" panose="02010600030101010101" pitchFamily="2" charset="-122"/>
              </a:rPr>
              <a:t>-</a:t>
            </a:r>
            <a:r>
              <a:rPr lang="zh-CN" altLang="en-US" sz="2000" b="1">
                <a:solidFill>
                  <a:srgbClr val="FF0000"/>
                </a:solidFill>
                <a:ea typeface="宋体" panose="02010600030101010101" pitchFamily="2" charset="-122"/>
              </a:rPr>
              <a:t>关系映射例子</a:t>
            </a:r>
            <a:endParaRPr lang="zh-CN" altLang="en-US" sz="2000" b="1" dirty="0">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Hibernate</a:t>
            </a:r>
            <a:r>
              <a:rPr lang="zh-CN" altLang="en-US" sz="2000" b="1">
                <a:ea typeface="宋体" panose="02010600030101010101" pitchFamily="2" charset="-122"/>
              </a:rPr>
              <a:t>框架</a:t>
            </a:r>
            <a:endParaRPr lang="zh-CN" altLang="en-US" sz="2000" b="1" dirty="0">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JPA</a:t>
            </a:r>
            <a:r>
              <a:rPr lang="zh-CN" altLang="en-US" sz="2400" b="1">
                <a:ea typeface="宋体" panose="02010600030101010101" pitchFamily="2" charset="-122"/>
              </a:rPr>
              <a:t>持久化框架</a:t>
            </a:r>
            <a:endParaRPr lang="en-US" altLang="zh-CN" sz="24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其他持久化框架</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对象</a:t>
            </a:r>
            <a:r>
              <a:rPr kumimoji="1" lang="en-US" altLang="zh-CN"/>
              <a:t>-</a:t>
            </a:r>
            <a:r>
              <a:rPr kumimoji="1" lang="zh-CN" altLang="en-US"/>
              <a:t>关系映射例子</a:t>
            </a:r>
            <a:endParaRPr kumimoji="1" lang="zh-CN" altLang="en-US" dirty="0"/>
          </a:p>
        </p:txBody>
      </p:sp>
      <p:sp>
        <p:nvSpPr>
          <p:cNvPr id="3" name="内容占位符 2"/>
          <p:cNvSpPr>
            <a:spLocks noGrp="1"/>
          </p:cNvSpPr>
          <p:nvPr>
            <p:ph idx="1"/>
          </p:nvPr>
        </p:nvSpPr>
        <p:spPr>
          <a:xfrm>
            <a:off x="899592" y="1371600"/>
            <a:ext cx="7727950" cy="5009728"/>
          </a:xfrm>
        </p:spPr>
        <p:txBody>
          <a:bodyPr/>
          <a:lstStyle/>
          <a:p>
            <a:pPr marL="342900" lvl="1" indent="-342900">
              <a:buClr>
                <a:schemeClr val="accent2"/>
              </a:buClr>
              <a:buSzPct val="75000"/>
              <a:buFont typeface="Wingdings" panose="05000000000000000000" pitchFamily="2" charset="2"/>
              <a:buChar char="Ø"/>
            </a:pPr>
            <a:r>
              <a:rPr lang="zh-CN" altLang="en-US">
                <a:ea typeface="宋体" panose="02010600030101010101" pitchFamily="2" charset="-122"/>
              </a:rPr>
              <a:t>作为一个简单的例子，以下定义一个学生</a:t>
            </a:r>
            <a:r>
              <a:rPr lang="en-US" altLang="zh-CN">
                <a:ea typeface="宋体" panose="02010600030101010101" pitchFamily="2" charset="-122"/>
              </a:rPr>
              <a:t>Student</a:t>
            </a:r>
            <a:r>
              <a:rPr lang="zh-CN" altLang="en-US">
                <a:ea typeface="宋体" panose="02010600030101010101" pitchFamily="2" charset="-122"/>
              </a:rPr>
              <a:t>类，同时定义一个简单的映射例子（基于</a:t>
            </a:r>
            <a:r>
              <a:rPr lang="en-US" altLang="zh-CN">
                <a:ea typeface="宋体" panose="02010600030101010101" pitchFamily="2" charset="-122"/>
              </a:rPr>
              <a:t>Hibernate</a:t>
            </a:r>
            <a:r>
              <a:rPr lang="zh-CN" altLang="en-US">
                <a:ea typeface="宋体" panose="02010600030101010101" pitchFamily="2" charset="-122"/>
              </a:rPr>
              <a:t>）</a:t>
            </a: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238227" y="2369937"/>
            <a:ext cx="7041577" cy="4259463"/>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对象</a:t>
            </a:r>
            <a:r>
              <a:rPr kumimoji="1" lang="en-US" altLang="zh-CN"/>
              <a:t>-</a:t>
            </a:r>
            <a:r>
              <a:rPr kumimoji="1" lang="zh-CN" altLang="en-US"/>
              <a:t>关系映射例子</a:t>
            </a:r>
            <a:endParaRPr kumimoji="1" lang="zh-CN" altLang="en-US" dirty="0"/>
          </a:p>
        </p:txBody>
      </p:sp>
      <p:pic>
        <p:nvPicPr>
          <p:cNvPr id="7" name="内容占位符 6"/>
          <p:cNvPicPr>
            <a:picLocks noGrp="1" noChangeAspect="1"/>
          </p:cNvPicPr>
          <p:nvPr>
            <p:ph idx="1"/>
          </p:nvPr>
        </p:nvPicPr>
        <p:blipFill>
          <a:blip r:embed="rId1"/>
          <a:stretch>
            <a:fillRect/>
          </a:stretch>
        </p:blipFill>
        <p:spPr>
          <a:xfrm>
            <a:off x="1358735" y="1268760"/>
            <a:ext cx="6426530" cy="1022403"/>
          </a:xfrm>
        </p:spPr>
      </p:pic>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9" name="图片 8"/>
          <p:cNvPicPr>
            <a:picLocks noChangeAspect="1"/>
          </p:cNvPicPr>
          <p:nvPr/>
        </p:nvPicPr>
        <p:blipFill>
          <a:blip r:embed="rId2"/>
          <a:stretch>
            <a:fillRect/>
          </a:stretch>
        </p:blipFill>
        <p:spPr>
          <a:xfrm>
            <a:off x="1364919" y="2291163"/>
            <a:ext cx="6445581" cy="335297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对象</a:t>
            </a:r>
            <a:r>
              <a:rPr kumimoji="1" lang="en-US" altLang="zh-CN"/>
              <a:t>-</a:t>
            </a:r>
            <a:r>
              <a:rPr kumimoji="1" lang="zh-CN" altLang="en-US"/>
              <a:t>关系映射例子</a:t>
            </a: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1"/>
          <a:stretch>
            <a:fillRect/>
          </a:stretch>
        </p:blipFill>
        <p:spPr>
          <a:xfrm>
            <a:off x="1187624" y="1437184"/>
            <a:ext cx="7302329" cy="374441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Hibernate</a:t>
            </a:r>
            <a:r>
              <a:rPr kumimoji="1" lang="zh-CN" altLang="en-US"/>
              <a:t>框架</a:t>
            </a:r>
            <a:endParaRPr kumimoji="1" lang="zh-CN" altLang="en-US" dirty="0"/>
          </a:p>
        </p:txBody>
      </p:sp>
      <p:sp>
        <p:nvSpPr>
          <p:cNvPr id="3" name="内容占位符 2"/>
          <p:cNvSpPr>
            <a:spLocks noGrp="1"/>
          </p:cNvSpPr>
          <p:nvPr>
            <p:ph idx="1"/>
          </p:nvPr>
        </p:nvSpPr>
        <p:spPr>
          <a:xfrm>
            <a:off x="899592" y="1371600"/>
            <a:ext cx="7727950" cy="5009728"/>
          </a:xfrm>
        </p:spPr>
        <p:txBody>
          <a:bodyPr/>
          <a:lstStyle/>
          <a:p>
            <a:pPr marL="342900" lvl="1" indent="-342900">
              <a:buClr>
                <a:schemeClr val="accent2"/>
              </a:buClr>
              <a:buSzPct val="75000"/>
              <a:buFont typeface="Wingdings" panose="05000000000000000000" pitchFamily="2" charset="2"/>
              <a:buChar char="Ø"/>
            </a:pPr>
            <a:r>
              <a:rPr lang="en-US" altLang="zh-CN" dirty="0">
                <a:solidFill>
                  <a:srgbClr val="FF0000"/>
                </a:solidFill>
                <a:ea typeface="宋体" panose="02010600030101010101" pitchFamily="2" charset="-122"/>
              </a:rPr>
              <a:t>Hibernate</a:t>
            </a:r>
            <a:r>
              <a:rPr lang="zh-CN" altLang="en-US" dirty="0">
                <a:ea typeface="宋体" panose="02010600030101010101" pitchFamily="2" charset="-122"/>
              </a:rPr>
              <a:t>是一个</a:t>
            </a:r>
            <a:r>
              <a:rPr lang="zh-CN" altLang="en-US" dirty="0">
                <a:solidFill>
                  <a:srgbClr val="FF0000"/>
                </a:solidFill>
                <a:ea typeface="宋体" panose="02010600030101010101" pitchFamily="2" charset="-122"/>
              </a:rPr>
              <a:t>开放源代码的对象关系映射框架</a:t>
            </a:r>
            <a:r>
              <a:rPr lang="zh-CN" altLang="en-US" dirty="0">
                <a:ea typeface="宋体" panose="02010600030101010101" pitchFamily="2" charset="-122"/>
              </a:rPr>
              <a:t>，它对</a:t>
            </a:r>
            <a:r>
              <a:rPr lang="en-US" altLang="zh-CN" dirty="0">
                <a:ea typeface="宋体" panose="02010600030101010101" pitchFamily="2" charset="-122"/>
              </a:rPr>
              <a:t>JDBC</a:t>
            </a:r>
            <a:r>
              <a:rPr lang="zh-CN" altLang="en-US" dirty="0">
                <a:ea typeface="宋体" panose="02010600030101010101" pitchFamily="2" charset="-122"/>
              </a:rPr>
              <a:t>进行了非常轻量级的对象封装，使得</a:t>
            </a:r>
            <a:r>
              <a:rPr lang="en-US" altLang="zh-CN" dirty="0">
                <a:ea typeface="宋体" panose="02010600030101010101" pitchFamily="2" charset="-122"/>
              </a:rPr>
              <a:t>Java</a:t>
            </a:r>
            <a:r>
              <a:rPr lang="zh-CN" altLang="en-US" dirty="0">
                <a:ea typeface="宋体" panose="02010600030101010101" pitchFamily="2" charset="-122"/>
              </a:rPr>
              <a:t>程序员可以随心所欲的使用对象编程思维来操纵数据库。</a:t>
            </a: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lang="en-US" altLang="zh-CN" dirty="0">
                <a:ea typeface="宋体" panose="02010600030101010101" pitchFamily="2" charset="-122"/>
              </a:rPr>
              <a:t>Hibernate</a:t>
            </a:r>
            <a:r>
              <a:rPr lang="zh-CN" altLang="en-US" dirty="0">
                <a:ea typeface="宋体" panose="02010600030101010101" pitchFamily="2" charset="-122"/>
              </a:rPr>
              <a:t>可以应用在任何使用</a:t>
            </a:r>
            <a:r>
              <a:rPr lang="en-US" altLang="zh-CN" dirty="0">
                <a:ea typeface="宋体" panose="02010600030101010101" pitchFamily="2" charset="-122"/>
              </a:rPr>
              <a:t>JDBC</a:t>
            </a:r>
            <a:r>
              <a:rPr lang="zh-CN" altLang="en-US" dirty="0">
                <a:ea typeface="宋体" panose="02010600030101010101" pitchFamily="2" charset="-122"/>
              </a:rPr>
              <a:t>的场合，既可以在</a:t>
            </a:r>
            <a:r>
              <a:rPr lang="en-US" altLang="zh-CN" dirty="0">
                <a:ea typeface="宋体" panose="02010600030101010101" pitchFamily="2" charset="-122"/>
              </a:rPr>
              <a:t>Java</a:t>
            </a:r>
            <a:r>
              <a:rPr lang="zh-CN" altLang="en-US" dirty="0">
                <a:ea typeface="宋体" panose="02010600030101010101" pitchFamily="2" charset="-122"/>
              </a:rPr>
              <a:t>的客户端程序使用，也可以在</a:t>
            </a:r>
            <a:r>
              <a:rPr lang="en-US" altLang="zh-CN" dirty="0">
                <a:ea typeface="宋体" panose="02010600030101010101" pitchFamily="2" charset="-122"/>
              </a:rPr>
              <a:t>Servlet/JSP</a:t>
            </a:r>
            <a:r>
              <a:rPr lang="zh-CN" altLang="en-US" dirty="0">
                <a:ea typeface="宋体" panose="02010600030101010101" pitchFamily="2" charset="-122"/>
              </a:rPr>
              <a:t>的</a:t>
            </a:r>
            <a:r>
              <a:rPr lang="en-US" altLang="zh-CN" dirty="0">
                <a:ea typeface="宋体" panose="02010600030101010101" pitchFamily="2" charset="-122"/>
              </a:rPr>
              <a:t>Web</a:t>
            </a:r>
            <a:r>
              <a:rPr lang="zh-CN" altLang="en-US" dirty="0">
                <a:ea typeface="宋体" panose="02010600030101010101" pitchFamily="2" charset="-122"/>
              </a:rPr>
              <a:t>应用中使用。</a:t>
            </a: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lang="zh-CN" altLang="en-US" dirty="0">
                <a:ea typeface="宋体" panose="02010600030101010101" pitchFamily="2" charset="-122"/>
              </a:rPr>
              <a:t>最具革命意义的是，</a:t>
            </a:r>
            <a:r>
              <a:rPr lang="en-US" altLang="zh-CN" dirty="0">
                <a:ea typeface="宋体" panose="02010600030101010101" pitchFamily="2" charset="-122"/>
              </a:rPr>
              <a:t>Hibernate</a:t>
            </a:r>
            <a:r>
              <a:rPr lang="zh-CN" altLang="en-US" dirty="0">
                <a:ea typeface="宋体" panose="02010600030101010101" pitchFamily="2" charset="-122"/>
              </a:rPr>
              <a:t>可以在应用</a:t>
            </a:r>
            <a:r>
              <a:rPr lang="en-US" altLang="zh-CN" dirty="0">
                <a:ea typeface="宋体" panose="02010600030101010101" pitchFamily="2" charset="-122"/>
              </a:rPr>
              <a:t>EJB</a:t>
            </a:r>
            <a:r>
              <a:rPr lang="zh-CN" altLang="en-US" dirty="0">
                <a:ea typeface="宋体" panose="02010600030101010101" pitchFamily="2" charset="-122"/>
              </a:rPr>
              <a:t>的</a:t>
            </a:r>
            <a:r>
              <a:rPr lang="en-US" altLang="zh-CN" dirty="0" err="1">
                <a:ea typeface="宋体" panose="02010600030101010101" pitchFamily="2" charset="-122"/>
              </a:rPr>
              <a:t>JavaEE</a:t>
            </a:r>
            <a:r>
              <a:rPr lang="zh-CN" altLang="en-US" dirty="0">
                <a:ea typeface="宋体" panose="02010600030101010101" pitchFamily="2" charset="-122"/>
              </a:rPr>
              <a:t>架构中取代</a:t>
            </a:r>
            <a:r>
              <a:rPr lang="en-US" altLang="zh-CN" dirty="0">
                <a:ea typeface="宋体" panose="02010600030101010101" pitchFamily="2" charset="-122"/>
              </a:rPr>
              <a:t>CMP </a:t>
            </a:r>
            <a:r>
              <a:rPr lang="zh-CN" altLang="en-US" dirty="0">
                <a:ea typeface="宋体" panose="02010600030101010101" pitchFamily="2" charset="-122"/>
              </a:rPr>
              <a:t>（</a:t>
            </a:r>
            <a:r>
              <a:rPr lang="en-US" altLang="zh-CN" dirty="0">
                <a:ea typeface="宋体" panose="02010600030101010101" pitchFamily="2" charset="-122"/>
              </a:rPr>
              <a:t>Container Managed Persistence</a:t>
            </a:r>
            <a:r>
              <a:rPr lang="zh-CN" altLang="en-US" dirty="0">
                <a:ea typeface="宋体" panose="02010600030101010101" pitchFamily="2" charset="-122"/>
              </a:rPr>
              <a:t>），完成数据持久化的重任。</a:t>
            </a: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Hibernate</a:t>
            </a:r>
            <a:r>
              <a:rPr kumimoji="1" lang="zh-CN" altLang="en-US"/>
              <a:t>框架</a:t>
            </a:r>
            <a:endParaRPr kumimoji="1" lang="zh-CN" altLang="en-US" dirty="0"/>
          </a:p>
        </p:txBody>
      </p:sp>
      <p:sp>
        <p:nvSpPr>
          <p:cNvPr id="3" name="内容占位符 2"/>
          <p:cNvSpPr>
            <a:spLocks noGrp="1"/>
          </p:cNvSpPr>
          <p:nvPr>
            <p:ph idx="1"/>
          </p:nvPr>
        </p:nvSpPr>
        <p:spPr>
          <a:xfrm>
            <a:off x="899592" y="1371600"/>
            <a:ext cx="7727950" cy="5009728"/>
          </a:xfrm>
        </p:spPr>
        <p:txBody>
          <a:bodyPr/>
          <a:lstStyle/>
          <a:p>
            <a:pPr marL="342900" lvl="1" indent="-342900">
              <a:buClr>
                <a:schemeClr val="accent2"/>
              </a:buClr>
              <a:buSzPct val="75000"/>
              <a:buFont typeface="Wingdings" panose="05000000000000000000" pitchFamily="2" charset="2"/>
              <a:buChar char="Ø"/>
            </a:pPr>
            <a:r>
              <a:rPr lang="zh-CN" altLang="en-US" dirty="0">
                <a:ea typeface="宋体" panose="02010600030101010101" pitchFamily="2" charset="-122"/>
              </a:rPr>
              <a:t>在</a:t>
            </a:r>
            <a:r>
              <a:rPr lang="en-US" altLang="zh-CN" dirty="0">
                <a:ea typeface="宋体" panose="02010600030101010101" pitchFamily="2" charset="-122"/>
              </a:rPr>
              <a:t>Hibernate</a:t>
            </a:r>
            <a:r>
              <a:rPr lang="zh-CN" altLang="en-US" dirty="0">
                <a:ea typeface="宋体" panose="02010600030101010101" pitchFamily="2" charset="-122"/>
              </a:rPr>
              <a:t>框架中，用户创建一系列的</a:t>
            </a:r>
            <a:r>
              <a:rPr lang="zh-CN" altLang="en-US" dirty="0">
                <a:solidFill>
                  <a:srgbClr val="FF0000"/>
                </a:solidFill>
                <a:ea typeface="宋体" panose="02010600030101010101" pitchFamily="2" charset="-122"/>
              </a:rPr>
              <a:t>持久化类</a:t>
            </a:r>
            <a:r>
              <a:rPr lang="zh-CN" altLang="en-US" dirty="0">
                <a:ea typeface="宋体" panose="02010600030101010101" pitchFamily="2" charset="-122"/>
              </a:rPr>
              <a:t>。每个</a:t>
            </a:r>
            <a:r>
              <a:rPr lang="zh-CN" altLang="en-US" dirty="0">
                <a:solidFill>
                  <a:srgbClr val="FF0000"/>
                </a:solidFill>
                <a:ea typeface="宋体" panose="02010600030101010101" pitchFamily="2" charset="-122"/>
              </a:rPr>
              <a:t>类的属性</a:t>
            </a:r>
            <a:r>
              <a:rPr lang="zh-CN" altLang="en-US" dirty="0">
                <a:ea typeface="宋体" panose="02010600030101010101" pitchFamily="2" charset="-122"/>
              </a:rPr>
              <a:t>都可以简单的看作是和一张</a:t>
            </a:r>
            <a:r>
              <a:rPr lang="zh-CN" altLang="en-US" dirty="0">
                <a:solidFill>
                  <a:srgbClr val="FF0000"/>
                </a:solidFill>
                <a:ea typeface="宋体" panose="02010600030101010101" pitchFamily="2" charset="-122"/>
              </a:rPr>
              <a:t>数据库表的属性</a:t>
            </a:r>
            <a:r>
              <a:rPr lang="zh-CN" altLang="en-US" dirty="0">
                <a:ea typeface="宋体" panose="02010600030101010101" pitchFamily="2" charset="-122"/>
              </a:rPr>
              <a:t>一一对应，也可以实现关系数据库的各种表关联的对应。</a:t>
            </a: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lang="zh-CN" altLang="en-US" dirty="0">
                <a:ea typeface="宋体" panose="02010600030101010101" pitchFamily="2" charset="-122"/>
              </a:rPr>
              <a:t>当需要相关操作时，用户不用再关注数据库表，无需再去一行行的查询数据库，只需要持久化类就可以完成增删改查的功能，使软件开发真正面向对象。据称使用</a:t>
            </a:r>
            <a:r>
              <a:rPr lang="en-US" altLang="zh-CN" dirty="0">
                <a:ea typeface="宋体" panose="02010600030101010101" pitchFamily="2" charset="-122"/>
              </a:rPr>
              <a:t>Hibernate</a:t>
            </a:r>
            <a:r>
              <a:rPr lang="zh-CN" altLang="en-US" dirty="0">
                <a:ea typeface="宋体" panose="02010600030101010101" pitchFamily="2" charset="-122"/>
              </a:rPr>
              <a:t>比</a:t>
            </a:r>
            <a:r>
              <a:rPr lang="en-US" altLang="zh-CN" dirty="0">
                <a:ea typeface="宋体" panose="02010600030101010101" pitchFamily="2" charset="-122"/>
              </a:rPr>
              <a:t>JDBC</a:t>
            </a:r>
            <a:r>
              <a:rPr lang="zh-CN" altLang="en-US" dirty="0">
                <a:ea typeface="宋体" panose="02010600030101010101" pitchFamily="2" charset="-122"/>
              </a:rPr>
              <a:t>方式减少了</a:t>
            </a:r>
            <a:r>
              <a:rPr lang="en-US" altLang="zh-CN" dirty="0">
                <a:ea typeface="宋体" panose="02010600030101010101" pitchFamily="2" charset="-122"/>
              </a:rPr>
              <a:t>80%</a:t>
            </a:r>
            <a:r>
              <a:rPr lang="zh-CN" altLang="en-US" dirty="0">
                <a:ea typeface="宋体" panose="02010600030101010101" pitchFamily="2" charset="-122"/>
              </a:rPr>
              <a:t>的编程量。</a:t>
            </a: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Hibernate</a:t>
            </a:r>
            <a:r>
              <a:rPr kumimoji="1" lang="zh-CN" altLang="en-US"/>
              <a:t>框架</a:t>
            </a:r>
            <a:endParaRPr kumimoji="1" lang="zh-CN" altLang="en-US" dirty="0"/>
          </a:p>
        </p:txBody>
      </p:sp>
      <p:sp>
        <p:nvSpPr>
          <p:cNvPr id="3" name="内容占位符 2"/>
          <p:cNvSpPr>
            <a:spLocks noGrp="1"/>
          </p:cNvSpPr>
          <p:nvPr>
            <p:ph idx="1"/>
          </p:nvPr>
        </p:nvSpPr>
        <p:spPr>
          <a:xfrm>
            <a:off x="899592" y="1340768"/>
            <a:ext cx="7727950" cy="5009728"/>
          </a:xfrm>
        </p:spPr>
        <p:txBody>
          <a:bodyPr/>
          <a:lstStyle/>
          <a:p>
            <a:pPr marL="342900" lvl="1" indent="-342900">
              <a:buClr>
                <a:schemeClr val="accent2"/>
              </a:buClr>
              <a:buSzPct val="75000"/>
              <a:buFont typeface="Wingdings" panose="05000000000000000000" pitchFamily="2" charset="2"/>
              <a:buChar char="Ø"/>
            </a:pPr>
            <a:r>
              <a:rPr lang="en-US" altLang="zh-CN" dirty="0">
                <a:ea typeface="宋体" panose="02010600030101010101" pitchFamily="2" charset="-122"/>
              </a:rPr>
              <a:t>Hibernate</a:t>
            </a:r>
            <a:r>
              <a:rPr lang="zh-CN" altLang="en-US" dirty="0">
                <a:ea typeface="宋体" panose="02010600030101010101" pitchFamily="2" charset="-122"/>
              </a:rPr>
              <a:t>是</a:t>
            </a:r>
            <a:r>
              <a:rPr lang="zh-CN" altLang="en-US" dirty="0">
                <a:solidFill>
                  <a:srgbClr val="FF0000"/>
                </a:solidFill>
                <a:ea typeface="宋体" panose="02010600030101010101" pitchFamily="2" charset="-122"/>
              </a:rPr>
              <a:t>传统</a:t>
            </a:r>
            <a:r>
              <a:rPr lang="en-US" altLang="zh-CN" dirty="0">
                <a:solidFill>
                  <a:srgbClr val="FF0000"/>
                </a:solidFill>
                <a:ea typeface="宋体" panose="02010600030101010101" pitchFamily="2" charset="-122"/>
              </a:rPr>
              <a:t>Java</a:t>
            </a:r>
            <a:r>
              <a:rPr lang="zh-CN" altLang="en-US" dirty="0">
                <a:solidFill>
                  <a:srgbClr val="FF0000"/>
                </a:solidFill>
                <a:ea typeface="宋体" panose="02010600030101010101" pitchFamily="2" charset="-122"/>
              </a:rPr>
              <a:t>对象和数据库服务器之间的桥梁</a:t>
            </a:r>
            <a:r>
              <a:rPr lang="zh-CN" altLang="en-US" dirty="0">
                <a:ea typeface="宋体" panose="02010600030101010101" pitchFamily="2" charset="-122"/>
              </a:rPr>
              <a:t>，用来处理基于</a:t>
            </a:r>
            <a:r>
              <a:rPr lang="en-US" altLang="zh-CN" dirty="0">
                <a:ea typeface="宋体" panose="02010600030101010101" pitchFamily="2" charset="-122"/>
              </a:rPr>
              <a:t>O/R</a:t>
            </a:r>
            <a:r>
              <a:rPr lang="zh-CN" altLang="en-US" dirty="0">
                <a:ea typeface="宋体" panose="02010600030101010101" pitchFamily="2" charset="-122"/>
              </a:rPr>
              <a:t>映射机制和模式的那些对象。</a:t>
            </a: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8" name="图片 7"/>
          <p:cNvPicPr>
            <a:picLocks noChangeAspect="1"/>
          </p:cNvPicPr>
          <p:nvPr/>
        </p:nvPicPr>
        <p:blipFill>
          <a:blip r:embed="rId1"/>
          <a:stretch>
            <a:fillRect/>
          </a:stretch>
        </p:blipFill>
        <p:spPr>
          <a:xfrm>
            <a:off x="1187623" y="2780928"/>
            <a:ext cx="7053251" cy="259228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Hibernate</a:t>
            </a:r>
            <a:r>
              <a:rPr kumimoji="1" lang="zh-CN" altLang="en-US"/>
              <a:t>框架</a:t>
            </a:r>
            <a:endParaRPr kumimoji="1" lang="zh-CN" altLang="en-US" dirty="0"/>
          </a:p>
        </p:txBody>
      </p:sp>
      <p:sp>
        <p:nvSpPr>
          <p:cNvPr id="3" name="内容占位符 2"/>
          <p:cNvSpPr>
            <a:spLocks noGrp="1"/>
          </p:cNvSpPr>
          <p:nvPr>
            <p:ph idx="1"/>
          </p:nvPr>
        </p:nvSpPr>
        <p:spPr>
          <a:xfrm>
            <a:off x="899592" y="1164770"/>
            <a:ext cx="7727950" cy="5009728"/>
          </a:xfrm>
        </p:spPr>
        <p:txBody>
          <a:bodyPr/>
          <a:lstStyle/>
          <a:p>
            <a:pPr marL="342900" lvl="1" indent="-342900">
              <a:buClr>
                <a:schemeClr val="accent2"/>
              </a:buClr>
              <a:buSzPct val="75000"/>
              <a:buFont typeface="Wingdings" panose="05000000000000000000" pitchFamily="2" charset="2"/>
              <a:buChar char="Ø"/>
            </a:pPr>
            <a:r>
              <a:rPr lang="en-US" altLang="zh-CN" sz="2800">
                <a:solidFill>
                  <a:srgbClr val="FF0000"/>
                </a:solidFill>
                <a:ea typeface="宋体" panose="02010600030101010101" pitchFamily="2" charset="-122"/>
              </a:rPr>
              <a:t>Hibernate</a:t>
            </a:r>
            <a:r>
              <a:rPr lang="zh-CN" altLang="en-US" sz="2800">
                <a:solidFill>
                  <a:srgbClr val="FF0000"/>
                </a:solidFill>
                <a:ea typeface="宋体" panose="02010600030101010101" pitchFamily="2" charset="-122"/>
              </a:rPr>
              <a:t>接口</a:t>
            </a:r>
            <a:endParaRPr lang="en-US" altLang="zh-CN" sz="2800">
              <a:solidFill>
                <a:srgbClr val="FF0000"/>
              </a:solidFill>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kumimoji="1" lang="en-US" altLang="zh-CN">
                <a:ea typeface="宋体" panose="02010600030101010101" pitchFamily="2" charset="-122"/>
              </a:rPr>
              <a:t>Hibernate</a:t>
            </a:r>
            <a:r>
              <a:rPr kumimoji="1" lang="zh-CN" altLang="en-US">
                <a:ea typeface="宋体" panose="02010600030101010101" pitchFamily="2" charset="-122"/>
              </a:rPr>
              <a:t>使用不同的现存</a:t>
            </a:r>
            <a:r>
              <a:rPr kumimoji="1" lang="en-US" altLang="zh-CN">
                <a:ea typeface="宋体" panose="02010600030101010101" pitchFamily="2" charset="-122"/>
              </a:rPr>
              <a:t>Java API</a:t>
            </a:r>
            <a:r>
              <a:rPr kumimoji="1" lang="zh-CN" altLang="en-US">
                <a:ea typeface="宋体" panose="02010600030101010101" pitchFamily="2" charset="-122"/>
              </a:rPr>
              <a:t>，比如</a:t>
            </a:r>
            <a:r>
              <a:rPr kumimoji="1" lang="en-US" altLang="zh-CN">
                <a:ea typeface="宋体" panose="02010600030101010101" pitchFamily="2" charset="-122"/>
              </a:rPr>
              <a:t>JDBC</a:t>
            </a:r>
            <a:r>
              <a:rPr kumimoji="1" lang="zh-CN" altLang="en-US">
                <a:ea typeface="宋体" panose="02010600030101010101" pitchFamily="2" charset="-122"/>
              </a:rPr>
              <a:t>，</a:t>
            </a:r>
            <a:r>
              <a:rPr kumimoji="1" lang="en-US" altLang="zh-CN">
                <a:ea typeface="宋体" panose="02010600030101010101" pitchFamily="2" charset="-122"/>
              </a:rPr>
              <a:t>Java</a:t>
            </a:r>
            <a:r>
              <a:rPr kumimoji="1" lang="zh-CN" altLang="en-US">
                <a:ea typeface="宋体" panose="02010600030101010101" pitchFamily="2" charset="-122"/>
              </a:rPr>
              <a:t>事务</a:t>
            </a:r>
            <a:r>
              <a:rPr kumimoji="1" lang="en-US" altLang="zh-CN">
                <a:ea typeface="宋体" panose="02010600030101010101" pitchFamily="2" charset="-122"/>
              </a:rPr>
              <a:t>API</a:t>
            </a:r>
            <a:r>
              <a:rPr kumimoji="1" lang="zh-CN" altLang="en-US">
                <a:ea typeface="宋体" panose="02010600030101010101" pitchFamily="2" charset="-122"/>
              </a:rPr>
              <a:t>（</a:t>
            </a:r>
            <a:r>
              <a:rPr kumimoji="1" lang="en-US" altLang="zh-CN">
                <a:ea typeface="宋体" panose="02010600030101010101" pitchFamily="2" charset="-122"/>
              </a:rPr>
              <a:t>JTA</a:t>
            </a:r>
            <a:r>
              <a:rPr kumimoji="1" lang="zh-CN" altLang="en-US">
                <a:ea typeface="宋体" panose="02010600030101010101" pitchFamily="2" charset="-122"/>
              </a:rPr>
              <a:t>），以及</a:t>
            </a:r>
            <a:r>
              <a:rPr kumimoji="1" lang="en-US" altLang="zh-CN">
                <a:ea typeface="宋体" panose="02010600030101010101" pitchFamily="2" charset="-122"/>
              </a:rPr>
              <a:t>Java</a:t>
            </a:r>
            <a:r>
              <a:rPr kumimoji="1" lang="zh-CN" altLang="en-US">
                <a:ea typeface="宋体" panose="02010600030101010101" pitchFamily="2" charset="-122"/>
              </a:rPr>
              <a:t>命名和目录界面（</a:t>
            </a:r>
            <a:r>
              <a:rPr kumimoji="1" lang="en-US" altLang="zh-CN">
                <a:ea typeface="宋体" panose="02010600030101010101" pitchFamily="2" charset="-122"/>
              </a:rPr>
              <a:t>JNDI</a:t>
            </a:r>
            <a:r>
              <a:rPr kumimoji="1" lang="zh-CN" altLang="en-US">
                <a:ea typeface="宋体" panose="02010600030101010101" pitchFamily="2" charset="-122"/>
              </a:rPr>
              <a:t>）。</a:t>
            </a: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2801523" y="2806271"/>
            <a:ext cx="3921019" cy="38231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ODBC</a:t>
            </a:r>
            <a:endParaRPr kumimoji="1" lang="zh-CN" altLang="en-US" dirty="0"/>
          </a:p>
        </p:txBody>
      </p:sp>
      <p:sp>
        <p:nvSpPr>
          <p:cNvPr id="3" name="内容占位符 2"/>
          <p:cNvSpPr>
            <a:spLocks noGrp="1"/>
          </p:cNvSpPr>
          <p:nvPr>
            <p:ph idx="1"/>
          </p:nvPr>
        </p:nvSpPr>
        <p:spPr>
          <a:xfrm>
            <a:off x="899592" y="1340768"/>
            <a:ext cx="7727950" cy="4114800"/>
          </a:xfrm>
        </p:spPr>
        <p:txBody>
          <a:bodyPr/>
          <a:lstStyle/>
          <a:p>
            <a:pPr marL="342900" lvl="1" indent="-342900">
              <a:buClr>
                <a:schemeClr val="accent2"/>
              </a:buClr>
              <a:buSzPct val="75000"/>
              <a:buFont typeface="Wingdings" panose="05000000000000000000" pitchFamily="2" charset="2"/>
              <a:buChar char="Ø"/>
            </a:pPr>
            <a:r>
              <a:rPr lang="zh-CN" altLang="en-US" dirty="0">
                <a:ea typeface="宋体" panose="02010600030101010101" pitchFamily="2" charset="-122"/>
              </a:rPr>
              <a:t>一个基于</a:t>
            </a:r>
            <a:r>
              <a:rPr lang="en-US" altLang="zh-CN" dirty="0">
                <a:ea typeface="宋体" panose="02010600030101010101" pitchFamily="2" charset="-122"/>
              </a:rPr>
              <a:t>ODBC</a:t>
            </a:r>
            <a:r>
              <a:rPr lang="zh-CN" altLang="en-US" dirty="0">
                <a:ea typeface="宋体" panose="02010600030101010101" pitchFamily="2" charset="-122"/>
              </a:rPr>
              <a:t>的应用程序对数据库的操作</a:t>
            </a:r>
            <a:r>
              <a:rPr lang="zh-CN" altLang="en-US" dirty="0">
                <a:solidFill>
                  <a:srgbClr val="FF0000"/>
                </a:solidFill>
                <a:ea typeface="宋体" panose="02010600030101010101" pitchFamily="2" charset="-122"/>
              </a:rPr>
              <a:t>不依赖任何</a:t>
            </a:r>
            <a:r>
              <a:rPr lang="en-US" altLang="zh-CN" dirty="0">
                <a:solidFill>
                  <a:srgbClr val="FF0000"/>
                </a:solidFill>
                <a:ea typeface="宋体" panose="02010600030101010101" pitchFamily="2" charset="-122"/>
              </a:rPr>
              <a:t>DBMS</a:t>
            </a:r>
            <a:r>
              <a:rPr lang="zh-CN" altLang="en-US" dirty="0">
                <a:ea typeface="宋体" panose="02010600030101010101" pitchFamily="2" charset="-122"/>
              </a:rPr>
              <a:t>，不直接与</a:t>
            </a:r>
            <a:r>
              <a:rPr lang="en-US" altLang="zh-CN" dirty="0">
                <a:ea typeface="宋体" panose="02010600030101010101" pitchFamily="2" charset="-122"/>
              </a:rPr>
              <a:t>DBMS</a:t>
            </a:r>
            <a:r>
              <a:rPr lang="zh-CN" altLang="en-US" dirty="0">
                <a:ea typeface="宋体" panose="02010600030101010101" pitchFamily="2" charset="-122"/>
              </a:rPr>
              <a:t>打交道，所有的数据库操作由对应的</a:t>
            </a:r>
            <a:r>
              <a:rPr lang="en-US" altLang="zh-CN" dirty="0">
                <a:ea typeface="宋体" panose="02010600030101010101" pitchFamily="2" charset="-122"/>
              </a:rPr>
              <a:t>DBMS</a:t>
            </a:r>
            <a:r>
              <a:rPr lang="zh-CN" altLang="en-US" dirty="0">
                <a:ea typeface="宋体" panose="02010600030101010101" pitchFamily="2" charset="-122"/>
              </a:rPr>
              <a:t>的</a:t>
            </a:r>
            <a:r>
              <a:rPr lang="en-US" altLang="zh-CN" dirty="0">
                <a:ea typeface="宋体" panose="02010600030101010101" pitchFamily="2" charset="-122"/>
              </a:rPr>
              <a:t>ODBC</a:t>
            </a:r>
            <a:r>
              <a:rPr lang="zh-CN" altLang="en-US" dirty="0">
                <a:ea typeface="宋体" panose="02010600030101010101" pitchFamily="2" charset="-122"/>
              </a:rPr>
              <a:t>驱动程序完成。</a:t>
            </a: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lang="zh-CN" altLang="en-US" dirty="0">
                <a:ea typeface="宋体" panose="02010600030101010101" pitchFamily="2" charset="-122"/>
              </a:rPr>
              <a:t>因此，</a:t>
            </a:r>
            <a:r>
              <a:rPr lang="en-US" altLang="zh-CN" dirty="0">
                <a:ea typeface="宋体" panose="02010600030101010101" pitchFamily="2" charset="-122"/>
              </a:rPr>
              <a:t>ODBC</a:t>
            </a:r>
            <a:r>
              <a:rPr lang="zh-CN" altLang="en-US" dirty="0">
                <a:ea typeface="宋体" panose="02010600030101010101" pitchFamily="2" charset="-122"/>
              </a:rPr>
              <a:t>的最大优点是能</a:t>
            </a:r>
            <a:r>
              <a:rPr lang="zh-CN" altLang="en-US" dirty="0">
                <a:solidFill>
                  <a:srgbClr val="FF0000"/>
                </a:solidFill>
                <a:ea typeface="宋体" panose="02010600030101010101" pitchFamily="2" charset="-122"/>
              </a:rPr>
              <a:t>以统一的方式处理所有的数据库</a:t>
            </a:r>
            <a:r>
              <a:rPr lang="zh-CN" altLang="en-US" dirty="0">
                <a:ea typeface="宋体" panose="02010600030101010101" pitchFamily="2" charset="-122"/>
              </a:rPr>
              <a:t>，用它生成的程序与数据库或数据库引擎是无关的。</a:t>
            </a: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endParaRPr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lang="en-US" altLang="zh-CN" sz="2400" dirty="0">
                <a:ea typeface="宋体" panose="02010600030101010101" pitchFamily="2" charset="-122"/>
              </a:rPr>
              <a:t>ODBC</a:t>
            </a:r>
            <a:r>
              <a:rPr lang="zh-CN" altLang="en-US" sz="2400" dirty="0">
                <a:ea typeface="宋体" panose="02010600030101010101" pitchFamily="2" charset="-122"/>
              </a:rPr>
              <a:t>提供了对</a:t>
            </a:r>
            <a:r>
              <a:rPr lang="en-US" altLang="zh-CN" sz="2400" dirty="0">
                <a:solidFill>
                  <a:srgbClr val="FF0000"/>
                </a:solidFill>
                <a:ea typeface="宋体" panose="02010600030101010101" pitchFamily="2" charset="-122"/>
              </a:rPr>
              <a:t>SQL</a:t>
            </a:r>
            <a:r>
              <a:rPr lang="zh-CN" altLang="en-US" sz="2400" dirty="0">
                <a:solidFill>
                  <a:srgbClr val="FF0000"/>
                </a:solidFill>
                <a:ea typeface="宋体" panose="02010600030101010101" pitchFamily="2" charset="-122"/>
              </a:rPr>
              <a:t>语言</a:t>
            </a:r>
            <a:r>
              <a:rPr lang="zh-CN" altLang="en-US" sz="2400" dirty="0">
                <a:ea typeface="宋体" panose="02010600030101010101" pitchFamily="2" charset="-122"/>
              </a:rPr>
              <a:t>的支持，其</a:t>
            </a:r>
            <a:r>
              <a:rPr lang="en-US" altLang="zh-CN" sz="2400" dirty="0">
                <a:ea typeface="宋体" panose="02010600030101010101" pitchFamily="2" charset="-122"/>
              </a:rPr>
              <a:t>API</a:t>
            </a:r>
            <a:r>
              <a:rPr lang="zh-CN" altLang="en-US" sz="2400" dirty="0">
                <a:ea typeface="宋体" panose="02010600030101010101" pitchFamily="2" charset="-122"/>
              </a:rPr>
              <a:t>利用</a:t>
            </a:r>
            <a:r>
              <a:rPr lang="en-US" altLang="zh-CN" sz="2400" dirty="0">
                <a:ea typeface="宋体" panose="02010600030101010101" pitchFamily="2" charset="-122"/>
              </a:rPr>
              <a:t>SQL</a:t>
            </a:r>
            <a:r>
              <a:rPr lang="zh-CN" altLang="en-US" sz="2400" dirty="0">
                <a:ea typeface="宋体" panose="02010600030101010101" pitchFamily="2" charset="-122"/>
              </a:rPr>
              <a:t>来完成其大部分任务。</a:t>
            </a:r>
            <a:endParaRPr lang="zh-CN" altLang="en-US" sz="2400" dirty="0">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Hibernate</a:t>
            </a:r>
            <a:r>
              <a:rPr kumimoji="1" lang="zh-CN" altLang="en-US"/>
              <a:t>框架</a:t>
            </a:r>
            <a:endParaRPr kumimoji="1" lang="zh-CN" altLang="en-US" dirty="0"/>
          </a:p>
        </p:txBody>
      </p:sp>
      <p:sp>
        <p:nvSpPr>
          <p:cNvPr id="3" name="内容占位符 2"/>
          <p:cNvSpPr>
            <a:spLocks noGrp="1"/>
          </p:cNvSpPr>
          <p:nvPr>
            <p:ph idx="1"/>
          </p:nvPr>
        </p:nvSpPr>
        <p:spPr>
          <a:xfrm>
            <a:off x="899592" y="1162472"/>
            <a:ext cx="7727950" cy="5009728"/>
          </a:xfrm>
        </p:spPr>
        <p:txBody>
          <a:bodyPr/>
          <a:lstStyle/>
          <a:p>
            <a:pPr marL="342900" lvl="1" indent="-342900">
              <a:buClr>
                <a:schemeClr val="accent2"/>
              </a:buClr>
              <a:buSzPct val="75000"/>
              <a:buFont typeface="Wingdings" panose="05000000000000000000" pitchFamily="2" charset="2"/>
              <a:buChar char="Ø"/>
            </a:pPr>
            <a:r>
              <a:rPr lang="en-US" altLang="zh-CN" sz="2800" dirty="0">
                <a:solidFill>
                  <a:srgbClr val="FF0000"/>
                </a:solidFill>
                <a:ea typeface="宋体" panose="02010600030101010101" pitchFamily="2" charset="-122"/>
              </a:rPr>
              <a:t>Hibernate</a:t>
            </a:r>
            <a:r>
              <a:rPr lang="zh-CN" altLang="en-US" sz="2800" dirty="0">
                <a:solidFill>
                  <a:srgbClr val="FF0000"/>
                </a:solidFill>
                <a:ea typeface="宋体" panose="02010600030101010101" pitchFamily="2" charset="-122"/>
              </a:rPr>
              <a:t>核心类和接口</a:t>
            </a:r>
            <a:endParaRPr lang="en-US" altLang="zh-CN" sz="2800" dirty="0">
              <a:solidFill>
                <a:srgbClr val="FF0000"/>
              </a:solidFill>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kumimoji="1" lang="en-US" altLang="zh-CN" dirty="0">
                <a:solidFill>
                  <a:schemeClr val="bg1"/>
                </a:solidFill>
                <a:ea typeface="宋体" panose="02010600030101010101" pitchFamily="2" charset="-122"/>
              </a:rPr>
              <a:t>1)</a:t>
            </a:r>
            <a:r>
              <a:rPr kumimoji="1" lang="zh-CN" altLang="en-US" dirty="0">
                <a:solidFill>
                  <a:schemeClr val="bg1"/>
                </a:solidFill>
                <a:ea typeface="宋体" panose="02010600030101010101" pitchFamily="2" charset="-122"/>
              </a:rPr>
              <a:t> </a:t>
            </a:r>
            <a:r>
              <a:rPr kumimoji="1" lang="en-US" altLang="zh-CN" dirty="0">
                <a:solidFill>
                  <a:schemeClr val="bg1"/>
                </a:solidFill>
                <a:ea typeface="宋体" panose="02010600030101010101" pitchFamily="2" charset="-122"/>
              </a:rPr>
              <a:t>Session</a:t>
            </a:r>
            <a:endParaRPr kumimoji="1" lang="en-US" altLang="zh-CN" dirty="0">
              <a:solidFill>
                <a:schemeClr val="bg1"/>
              </a:solidFill>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en-US" altLang="zh-CN" dirty="0">
                <a:ea typeface="宋体" panose="02010600030101010101" pitchFamily="2" charset="-122"/>
              </a:rPr>
              <a:t>Session</a:t>
            </a:r>
            <a:r>
              <a:rPr kumimoji="1" lang="zh-CN" altLang="en-US" dirty="0">
                <a:ea typeface="宋体" panose="02010600030101010101" pitchFamily="2" charset="-122"/>
              </a:rPr>
              <a:t>接口负责执行被持久化对象的</a:t>
            </a:r>
            <a:r>
              <a:rPr kumimoji="1" lang="en-US" altLang="zh-CN" dirty="0">
                <a:ea typeface="宋体" panose="02010600030101010101" pitchFamily="2" charset="-122"/>
              </a:rPr>
              <a:t>CRUD</a:t>
            </a:r>
            <a:r>
              <a:rPr kumimoji="1" lang="zh-CN" altLang="en-US" dirty="0">
                <a:ea typeface="宋体" panose="02010600030101010101" pitchFamily="2" charset="-122"/>
              </a:rPr>
              <a:t>操作（</a:t>
            </a:r>
            <a:r>
              <a:rPr kumimoji="1" lang="en-US" altLang="zh-CN" dirty="0">
                <a:ea typeface="宋体" panose="02010600030101010101" pitchFamily="2" charset="-122"/>
              </a:rPr>
              <a:t>CRUD</a:t>
            </a:r>
            <a:r>
              <a:rPr kumimoji="1" lang="zh-CN" altLang="en-US" dirty="0">
                <a:ea typeface="宋体" panose="02010600030101010101" pitchFamily="2" charset="-122"/>
              </a:rPr>
              <a:t>的任务是完成与数据库的交流，包含了很多常见的</a:t>
            </a:r>
            <a:r>
              <a:rPr kumimoji="1" lang="en-US" altLang="zh-CN" dirty="0">
                <a:ea typeface="宋体" panose="02010600030101010101" pitchFamily="2" charset="-122"/>
              </a:rPr>
              <a:t>SQL</a:t>
            </a:r>
            <a:r>
              <a:rPr kumimoji="1" lang="zh-CN" altLang="en-US" dirty="0">
                <a:ea typeface="宋体" panose="02010600030101010101" pitchFamily="2" charset="-122"/>
              </a:rPr>
              <a:t>语句）。</a:t>
            </a:r>
            <a:endParaRPr kumimoji="1" lang="en-US" altLang="zh-CN" dirty="0">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zh-CN" altLang="en-US" dirty="0">
                <a:ea typeface="宋体" panose="02010600030101010101" pitchFamily="2" charset="-122"/>
              </a:rPr>
              <a:t>需要注意的是</a:t>
            </a:r>
            <a:r>
              <a:rPr kumimoji="1" lang="en-US" altLang="zh-CN" dirty="0">
                <a:ea typeface="宋体" panose="02010600030101010101" pitchFamily="2" charset="-122"/>
              </a:rPr>
              <a:t>Session</a:t>
            </a:r>
            <a:r>
              <a:rPr kumimoji="1" lang="zh-CN" altLang="en-US" dirty="0">
                <a:ea typeface="宋体" panose="02010600030101010101" pitchFamily="2" charset="-122"/>
              </a:rPr>
              <a:t>对象是非线程安全的。</a:t>
            </a:r>
            <a:endParaRPr kumimoji="1" lang="en-US" altLang="zh-CN" dirty="0">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en-US" altLang="zh-CN" dirty="0">
                <a:ea typeface="宋体" panose="02010600030101010101" pitchFamily="2" charset="-122"/>
              </a:rPr>
              <a:t>Hibernate</a:t>
            </a:r>
            <a:r>
              <a:rPr kumimoji="1" lang="zh-CN" altLang="en-US" dirty="0">
                <a:ea typeface="宋体" panose="02010600030101010101" pitchFamily="2" charset="-122"/>
              </a:rPr>
              <a:t>的</a:t>
            </a:r>
            <a:r>
              <a:rPr kumimoji="1" lang="en-US" altLang="zh-CN" dirty="0">
                <a:ea typeface="宋体" panose="02010600030101010101" pitchFamily="2" charset="-122"/>
              </a:rPr>
              <a:t>session</a:t>
            </a:r>
            <a:r>
              <a:rPr kumimoji="1" lang="zh-CN" altLang="en-US" dirty="0">
                <a:ea typeface="宋体" panose="02010600030101010101" pitchFamily="2" charset="-122"/>
              </a:rPr>
              <a:t>不同于</a:t>
            </a:r>
            <a:r>
              <a:rPr kumimoji="1" lang="en-US" altLang="zh-CN" dirty="0">
                <a:ea typeface="宋体" panose="02010600030101010101" pitchFamily="2" charset="-122"/>
              </a:rPr>
              <a:t>JSP</a:t>
            </a:r>
            <a:r>
              <a:rPr kumimoji="1" lang="zh-CN" altLang="en-US" dirty="0">
                <a:ea typeface="宋体" panose="02010600030101010101" pitchFamily="2" charset="-122"/>
              </a:rPr>
              <a:t>应用中的</a:t>
            </a:r>
            <a:r>
              <a:rPr kumimoji="1" lang="en-US" altLang="zh-CN" dirty="0" err="1">
                <a:ea typeface="宋体" panose="02010600030101010101" pitchFamily="2" charset="-122"/>
              </a:rPr>
              <a:t>HttpSession</a:t>
            </a:r>
            <a:r>
              <a:rPr kumimoji="1" lang="zh-CN" altLang="en-US" dirty="0">
                <a:ea typeface="宋体" panose="02010600030101010101" pitchFamily="2" charset="-122"/>
              </a:rPr>
              <a:t>。这里当使用</a:t>
            </a:r>
            <a:r>
              <a:rPr kumimoji="1" lang="en-US" altLang="zh-CN" dirty="0">
                <a:ea typeface="宋体" panose="02010600030101010101" pitchFamily="2" charset="-122"/>
              </a:rPr>
              <a:t>session</a:t>
            </a:r>
            <a:r>
              <a:rPr kumimoji="1" lang="zh-CN" altLang="en-US" dirty="0">
                <a:ea typeface="宋体" panose="02010600030101010101" pitchFamily="2" charset="-122"/>
              </a:rPr>
              <a:t>这个术语时，其实指的是</a:t>
            </a:r>
            <a:r>
              <a:rPr kumimoji="1" lang="en-US" altLang="zh-CN" dirty="0">
                <a:ea typeface="宋体" panose="02010600030101010101" pitchFamily="2" charset="-122"/>
              </a:rPr>
              <a:t>Hibernate</a:t>
            </a:r>
            <a:r>
              <a:rPr kumimoji="1" lang="zh-CN" altLang="en-US" dirty="0">
                <a:ea typeface="宋体" panose="02010600030101010101" pitchFamily="2" charset="-122"/>
              </a:rPr>
              <a:t>中的</a:t>
            </a:r>
            <a:r>
              <a:rPr kumimoji="1" lang="en-US" altLang="zh-CN" dirty="0">
                <a:ea typeface="宋体" panose="02010600030101010101" pitchFamily="2" charset="-122"/>
              </a:rPr>
              <a:t>session</a:t>
            </a:r>
            <a:r>
              <a:rPr kumimoji="1" lang="zh-CN" altLang="en-US" dirty="0">
                <a:ea typeface="宋体" panose="02010600030101010101" pitchFamily="2" charset="-122"/>
              </a:rPr>
              <a:t>，而以后会将</a:t>
            </a:r>
            <a:r>
              <a:rPr kumimoji="1" lang="en-US" altLang="zh-CN" dirty="0" err="1">
                <a:ea typeface="宋体" panose="02010600030101010101" pitchFamily="2" charset="-122"/>
              </a:rPr>
              <a:t>HttpSession</a:t>
            </a:r>
            <a:r>
              <a:rPr kumimoji="1" lang="zh-CN" altLang="en-US" dirty="0">
                <a:ea typeface="宋体" panose="02010600030101010101" pitchFamily="2" charset="-122"/>
              </a:rPr>
              <a:t>对象称为用户</a:t>
            </a:r>
            <a:r>
              <a:rPr kumimoji="1" lang="en-US" altLang="zh-CN" dirty="0">
                <a:ea typeface="宋体" panose="02010600030101010101" pitchFamily="2" charset="-122"/>
              </a:rPr>
              <a:t>session</a:t>
            </a:r>
            <a:r>
              <a:rPr kumimoji="1" lang="zh-CN" altLang="en-US" dirty="0">
                <a:ea typeface="宋体" panose="02010600030101010101" pitchFamily="2" charset="-122"/>
              </a:rPr>
              <a:t>。</a:t>
            </a:r>
            <a:endParaRPr kumimoji="1" lang="zh-CN" altLang="en-US"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Hibernate</a:t>
            </a:r>
            <a:r>
              <a:rPr kumimoji="1" lang="zh-CN" altLang="en-US"/>
              <a:t>框架</a:t>
            </a:r>
            <a:endParaRPr kumimoji="1" lang="zh-CN" altLang="en-US" dirty="0"/>
          </a:p>
        </p:txBody>
      </p:sp>
      <p:sp>
        <p:nvSpPr>
          <p:cNvPr id="3" name="内容占位符 2"/>
          <p:cNvSpPr>
            <a:spLocks noGrp="1"/>
          </p:cNvSpPr>
          <p:nvPr>
            <p:ph idx="1"/>
          </p:nvPr>
        </p:nvSpPr>
        <p:spPr>
          <a:xfrm>
            <a:off x="899592" y="1162472"/>
            <a:ext cx="7727950" cy="5009728"/>
          </a:xfrm>
        </p:spPr>
        <p:txBody>
          <a:bodyPr/>
          <a:lstStyle/>
          <a:p>
            <a:pPr marL="342900" lvl="1" indent="-342900">
              <a:buClr>
                <a:schemeClr val="accent2"/>
              </a:buClr>
              <a:buSzPct val="75000"/>
              <a:buFont typeface="Wingdings" panose="05000000000000000000" pitchFamily="2" charset="2"/>
              <a:buChar char="Ø"/>
            </a:pPr>
            <a:r>
              <a:rPr lang="en-US" altLang="zh-CN" sz="2800" dirty="0">
                <a:solidFill>
                  <a:srgbClr val="FF0000"/>
                </a:solidFill>
                <a:ea typeface="宋体" panose="02010600030101010101" pitchFamily="2" charset="-122"/>
              </a:rPr>
              <a:t>Hibernate</a:t>
            </a:r>
            <a:r>
              <a:rPr lang="zh-CN" altLang="en-US" sz="2800" dirty="0">
                <a:solidFill>
                  <a:srgbClr val="FF0000"/>
                </a:solidFill>
                <a:ea typeface="宋体" panose="02010600030101010101" pitchFamily="2" charset="-122"/>
              </a:rPr>
              <a:t>核心类和接口</a:t>
            </a:r>
            <a:endParaRPr lang="en-US" altLang="zh-CN" sz="2800" dirty="0">
              <a:solidFill>
                <a:srgbClr val="FF0000"/>
              </a:solidFill>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kumimoji="1" lang="en-US" altLang="zh-CN" dirty="0">
                <a:solidFill>
                  <a:schemeClr val="bg1"/>
                </a:solidFill>
                <a:ea typeface="宋体" panose="02010600030101010101" pitchFamily="2" charset="-122"/>
              </a:rPr>
              <a:t>2)</a:t>
            </a:r>
            <a:r>
              <a:rPr kumimoji="1" lang="zh-CN" altLang="en-US" dirty="0">
                <a:solidFill>
                  <a:schemeClr val="bg1"/>
                </a:solidFill>
                <a:ea typeface="宋体" panose="02010600030101010101" pitchFamily="2" charset="-122"/>
              </a:rPr>
              <a:t> </a:t>
            </a:r>
            <a:r>
              <a:rPr kumimoji="1" lang="en-US" altLang="zh-CN" dirty="0" err="1">
                <a:solidFill>
                  <a:schemeClr val="bg1"/>
                </a:solidFill>
                <a:ea typeface="宋体" panose="02010600030101010101" pitchFamily="2" charset="-122"/>
              </a:rPr>
              <a:t>SessionFactory</a:t>
            </a:r>
            <a:endParaRPr kumimoji="1" lang="en-US" altLang="zh-CN" dirty="0">
              <a:solidFill>
                <a:schemeClr val="bg1"/>
              </a:solidFill>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en-US" altLang="zh-CN" dirty="0" err="1">
                <a:ea typeface="宋体" panose="02010600030101010101" pitchFamily="2" charset="-122"/>
              </a:rPr>
              <a:t>SessionFactory</a:t>
            </a:r>
            <a:r>
              <a:rPr kumimoji="1" lang="zh-CN" altLang="en-US" dirty="0">
                <a:ea typeface="宋体" panose="02010600030101010101" pitchFamily="2" charset="-122"/>
              </a:rPr>
              <a:t>接口负责初始化</a:t>
            </a:r>
            <a:r>
              <a:rPr kumimoji="1" lang="en-US" altLang="zh-CN" dirty="0">
                <a:ea typeface="宋体" panose="02010600030101010101" pitchFamily="2" charset="-122"/>
              </a:rPr>
              <a:t>Hibernate</a:t>
            </a:r>
            <a:r>
              <a:rPr kumimoji="1" lang="zh-CN" altLang="en-US" dirty="0">
                <a:ea typeface="宋体" panose="02010600030101010101" pitchFamily="2" charset="-122"/>
              </a:rPr>
              <a:t>。它充当数据存储源的代理，并负责创建</a:t>
            </a:r>
            <a:r>
              <a:rPr kumimoji="1" lang="en-US" altLang="zh-CN" dirty="0">
                <a:ea typeface="宋体" panose="02010600030101010101" pitchFamily="2" charset="-122"/>
              </a:rPr>
              <a:t>Session</a:t>
            </a:r>
            <a:r>
              <a:rPr kumimoji="1" lang="zh-CN" altLang="en-US" dirty="0">
                <a:ea typeface="宋体" panose="02010600030101010101" pitchFamily="2" charset="-122"/>
              </a:rPr>
              <a:t>对象。这里用到了工厂模式。</a:t>
            </a:r>
            <a:endParaRPr kumimoji="1" lang="en-US" altLang="zh-CN" dirty="0">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zh-CN" altLang="en-US" dirty="0">
                <a:ea typeface="宋体" panose="02010600030101010101" pitchFamily="2" charset="-122"/>
              </a:rPr>
              <a:t>需要注意的是</a:t>
            </a:r>
            <a:r>
              <a:rPr kumimoji="1" lang="en-US" altLang="zh-CN" dirty="0" err="1">
                <a:ea typeface="宋体" panose="02010600030101010101" pitchFamily="2" charset="-122"/>
              </a:rPr>
              <a:t>SessionFactory</a:t>
            </a:r>
            <a:r>
              <a:rPr kumimoji="1" lang="zh-CN" altLang="en-US" dirty="0">
                <a:ea typeface="宋体" panose="02010600030101010101" pitchFamily="2" charset="-122"/>
              </a:rPr>
              <a:t>并不是轻量级的，因为一般情况下，一个项目通常只需要一个</a:t>
            </a:r>
            <a:r>
              <a:rPr kumimoji="1" lang="en-US" altLang="zh-CN" dirty="0" err="1">
                <a:ea typeface="宋体" panose="02010600030101010101" pitchFamily="2" charset="-122"/>
              </a:rPr>
              <a:t>SessionFactory</a:t>
            </a:r>
            <a:r>
              <a:rPr kumimoji="1" lang="zh-CN" altLang="en-US" dirty="0">
                <a:ea typeface="宋体" panose="02010600030101010101" pitchFamily="2" charset="-122"/>
              </a:rPr>
              <a:t>就够，当需要操作多个数据库时，可以为每个数据库指定一个</a:t>
            </a:r>
            <a:r>
              <a:rPr kumimoji="1" lang="en-US" altLang="zh-CN" dirty="0" err="1">
                <a:ea typeface="宋体" panose="02010600030101010101" pitchFamily="2" charset="-122"/>
              </a:rPr>
              <a:t>SessionFactory</a:t>
            </a:r>
            <a:r>
              <a:rPr kumimoji="1" lang="zh-CN" altLang="en-US" dirty="0">
                <a:ea typeface="宋体" panose="02010600030101010101" pitchFamily="2" charset="-122"/>
              </a:rPr>
              <a:t>。</a:t>
            </a:r>
            <a:endParaRPr kumimoji="1" lang="zh-CN" altLang="en-US"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Hibernate</a:t>
            </a:r>
            <a:r>
              <a:rPr kumimoji="1" lang="zh-CN" altLang="en-US"/>
              <a:t>框架</a:t>
            </a:r>
            <a:endParaRPr kumimoji="1" lang="zh-CN" altLang="en-US" dirty="0"/>
          </a:p>
        </p:txBody>
      </p:sp>
      <p:sp>
        <p:nvSpPr>
          <p:cNvPr id="3" name="内容占位符 2"/>
          <p:cNvSpPr>
            <a:spLocks noGrp="1"/>
          </p:cNvSpPr>
          <p:nvPr>
            <p:ph idx="1"/>
          </p:nvPr>
        </p:nvSpPr>
        <p:spPr>
          <a:xfrm>
            <a:off x="899592" y="1162472"/>
            <a:ext cx="7727950" cy="5009728"/>
          </a:xfrm>
        </p:spPr>
        <p:txBody>
          <a:bodyPr/>
          <a:lstStyle/>
          <a:p>
            <a:pPr marL="342900" lvl="1" indent="-342900">
              <a:buClr>
                <a:schemeClr val="accent2"/>
              </a:buClr>
              <a:buSzPct val="75000"/>
              <a:buFont typeface="Wingdings" panose="05000000000000000000" pitchFamily="2" charset="2"/>
              <a:buChar char="Ø"/>
            </a:pPr>
            <a:r>
              <a:rPr lang="en-US" altLang="zh-CN" sz="2800" dirty="0">
                <a:solidFill>
                  <a:srgbClr val="FF0000"/>
                </a:solidFill>
                <a:ea typeface="宋体" panose="02010600030101010101" pitchFamily="2" charset="-122"/>
              </a:rPr>
              <a:t>Hibernate</a:t>
            </a:r>
            <a:r>
              <a:rPr lang="zh-CN" altLang="en-US" sz="2800" dirty="0">
                <a:solidFill>
                  <a:srgbClr val="FF0000"/>
                </a:solidFill>
                <a:ea typeface="宋体" panose="02010600030101010101" pitchFamily="2" charset="-122"/>
              </a:rPr>
              <a:t>核心类和接口</a:t>
            </a:r>
            <a:endParaRPr lang="en-US" altLang="zh-CN" sz="2800" dirty="0">
              <a:solidFill>
                <a:srgbClr val="FF0000"/>
              </a:solidFill>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kumimoji="1" lang="en-US" altLang="zh-CN" dirty="0">
                <a:solidFill>
                  <a:schemeClr val="bg1"/>
                </a:solidFill>
                <a:ea typeface="宋体" panose="02010600030101010101" pitchFamily="2" charset="-122"/>
              </a:rPr>
              <a:t>3)</a:t>
            </a:r>
            <a:r>
              <a:rPr kumimoji="1" lang="zh-CN" altLang="en-US" dirty="0">
                <a:solidFill>
                  <a:schemeClr val="bg1"/>
                </a:solidFill>
                <a:ea typeface="宋体" panose="02010600030101010101" pitchFamily="2" charset="-122"/>
              </a:rPr>
              <a:t> </a:t>
            </a:r>
            <a:r>
              <a:rPr kumimoji="1" lang="en-US" altLang="zh-CN" dirty="0">
                <a:solidFill>
                  <a:schemeClr val="bg1"/>
                </a:solidFill>
                <a:ea typeface="宋体" panose="02010600030101010101" pitchFamily="2" charset="-122"/>
              </a:rPr>
              <a:t>Transaction</a:t>
            </a:r>
            <a:endParaRPr kumimoji="1" lang="en-US" altLang="zh-CN" dirty="0">
              <a:solidFill>
                <a:schemeClr val="bg1"/>
              </a:solidFill>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en-US" altLang="zh-CN" dirty="0">
                <a:ea typeface="宋体" panose="02010600030101010101" pitchFamily="2" charset="-122"/>
              </a:rPr>
              <a:t>Transaction </a:t>
            </a:r>
            <a:r>
              <a:rPr kumimoji="1" lang="zh-CN" altLang="en-US" dirty="0">
                <a:ea typeface="宋体" panose="02010600030101010101" pitchFamily="2" charset="-122"/>
              </a:rPr>
              <a:t>接口是一个可选的</a:t>
            </a:r>
            <a:r>
              <a:rPr kumimoji="1" lang="en-US" altLang="zh-CN" dirty="0">
                <a:ea typeface="宋体" panose="02010600030101010101" pitchFamily="2" charset="-122"/>
              </a:rPr>
              <a:t>API</a:t>
            </a:r>
            <a:r>
              <a:rPr kumimoji="1" lang="zh-CN" altLang="en-US" dirty="0">
                <a:ea typeface="宋体" panose="02010600030101010101" pitchFamily="2" charset="-122"/>
              </a:rPr>
              <a:t>，可以选择不使用这个接口，取而代之的是</a:t>
            </a:r>
            <a:r>
              <a:rPr kumimoji="1" lang="en-US" altLang="zh-CN" dirty="0">
                <a:ea typeface="宋体" panose="02010600030101010101" pitchFamily="2" charset="-122"/>
              </a:rPr>
              <a:t>Hibernate </a:t>
            </a:r>
            <a:r>
              <a:rPr kumimoji="1" lang="zh-CN" altLang="en-US" dirty="0">
                <a:ea typeface="宋体" panose="02010600030101010101" pitchFamily="2" charset="-122"/>
              </a:rPr>
              <a:t>的设计者自己写的底层事务处理代码。</a:t>
            </a:r>
            <a:endParaRPr kumimoji="1" lang="en-US" altLang="zh-CN" dirty="0">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zh-CN" altLang="en-US" dirty="0">
                <a:ea typeface="宋体" panose="02010600030101010101" pitchFamily="2" charset="-122"/>
              </a:rPr>
              <a:t> </a:t>
            </a:r>
            <a:r>
              <a:rPr kumimoji="1" lang="en-US" altLang="zh-CN" dirty="0">
                <a:ea typeface="宋体" panose="02010600030101010101" pitchFamily="2" charset="-122"/>
              </a:rPr>
              <a:t>Transaction </a:t>
            </a:r>
            <a:r>
              <a:rPr kumimoji="1" lang="zh-CN" altLang="en-US" dirty="0">
                <a:ea typeface="宋体" panose="02010600030101010101" pitchFamily="2" charset="-122"/>
              </a:rPr>
              <a:t>接口是对实际事务实现的一个抽象，这些实现包括</a:t>
            </a:r>
            <a:r>
              <a:rPr kumimoji="1" lang="en-US" altLang="zh-CN" dirty="0">
                <a:ea typeface="宋体" panose="02010600030101010101" pitchFamily="2" charset="-122"/>
              </a:rPr>
              <a:t>JDBC</a:t>
            </a:r>
            <a:r>
              <a:rPr kumimoji="1" lang="zh-CN" altLang="en-US" dirty="0">
                <a:ea typeface="宋体" panose="02010600030101010101" pitchFamily="2" charset="-122"/>
              </a:rPr>
              <a:t>的事务、</a:t>
            </a:r>
            <a:r>
              <a:rPr kumimoji="1" lang="en-US" altLang="zh-CN" dirty="0">
                <a:ea typeface="宋体" panose="02010600030101010101" pitchFamily="2" charset="-122"/>
              </a:rPr>
              <a:t>JTA </a:t>
            </a:r>
            <a:r>
              <a:rPr kumimoji="1" lang="zh-CN" altLang="en-US" dirty="0">
                <a:ea typeface="宋体" panose="02010600030101010101" pitchFamily="2" charset="-122"/>
              </a:rPr>
              <a:t>中的</a:t>
            </a:r>
            <a:r>
              <a:rPr kumimoji="1" lang="en-US" altLang="zh-CN" dirty="0" err="1">
                <a:ea typeface="宋体" panose="02010600030101010101" pitchFamily="2" charset="-122"/>
              </a:rPr>
              <a:t>UserTransaction</a:t>
            </a:r>
            <a:r>
              <a:rPr kumimoji="1" lang="zh-CN" altLang="en-US" dirty="0">
                <a:ea typeface="宋体" panose="02010600030101010101" pitchFamily="2" charset="-122"/>
              </a:rPr>
              <a:t>、甚至可以是</a:t>
            </a:r>
            <a:r>
              <a:rPr kumimoji="1" lang="en-US" altLang="zh-CN" dirty="0">
                <a:ea typeface="宋体" panose="02010600030101010101" pitchFamily="2" charset="-122"/>
              </a:rPr>
              <a:t>CORBA </a:t>
            </a:r>
            <a:r>
              <a:rPr kumimoji="1" lang="zh-CN" altLang="en-US" dirty="0">
                <a:ea typeface="宋体" panose="02010600030101010101" pitchFamily="2" charset="-122"/>
              </a:rPr>
              <a:t>事务。</a:t>
            </a:r>
            <a:endParaRPr kumimoji="1" lang="en-US" altLang="zh-CN" dirty="0">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zh-CN" altLang="en-US" dirty="0">
                <a:ea typeface="宋体" panose="02010600030101010101" pitchFamily="2" charset="-122"/>
              </a:rPr>
              <a:t>之所以这样设计是能让开发者能够使用一个统一事务的操作界面，使得自己的项目可以在不同的环境和容器之间方便地移植。</a:t>
            </a:r>
            <a:endParaRPr kumimoji="1" lang="zh-CN" altLang="en-US"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Hibernate</a:t>
            </a:r>
            <a:r>
              <a:rPr kumimoji="1" lang="zh-CN" altLang="en-US"/>
              <a:t>框架</a:t>
            </a:r>
            <a:endParaRPr kumimoji="1" lang="zh-CN" altLang="en-US" dirty="0"/>
          </a:p>
        </p:txBody>
      </p:sp>
      <p:sp>
        <p:nvSpPr>
          <p:cNvPr id="3" name="内容占位符 2"/>
          <p:cNvSpPr>
            <a:spLocks noGrp="1"/>
          </p:cNvSpPr>
          <p:nvPr>
            <p:ph idx="1"/>
          </p:nvPr>
        </p:nvSpPr>
        <p:spPr>
          <a:xfrm>
            <a:off x="899592" y="1162472"/>
            <a:ext cx="7727950" cy="5009728"/>
          </a:xfrm>
        </p:spPr>
        <p:txBody>
          <a:bodyPr/>
          <a:lstStyle/>
          <a:p>
            <a:pPr marL="342900" lvl="1" indent="-342900">
              <a:buClr>
                <a:schemeClr val="accent2"/>
              </a:buClr>
              <a:buSzPct val="75000"/>
              <a:buFont typeface="Wingdings" panose="05000000000000000000" pitchFamily="2" charset="2"/>
              <a:buChar char="Ø"/>
            </a:pPr>
            <a:r>
              <a:rPr lang="en-US" altLang="zh-CN" sz="2800" dirty="0">
                <a:solidFill>
                  <a:srgbClr val="FF0000"/>
                </a:solidFill>
                <a:ea typeface="宋体" panose="02010600030101010101" pitchFamily="2" charset="-122"/>
              </a:rPr>
              <a:t>Hibernate</a:t>
            </a:r>
            <a:r>
              <a:rPr lang="zh-CN" altLang="en-US" sz="2800" dirty="0">
                <a:solidFill>
                  <a:srgbClr val="FF0000"/>
                </a:solidFill>
                <a:ea typeface="宋体" panose="02010600030101010101" pitchFamily="2" charset="-122"/>
              </a:rPr>
              <a:t>核心类和接口</a:t>
            </a:r>
            <a:endParaRPr lang="en-US" altLang="zh-CN" sz="2800" dirty="0">
              <a:solidFill>
                <a:srgbClr val="FF0000"/>
              </a:solidFill>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kumimoji="1" lang="en-US" altLang="zh-CN" dirty="0">
                <a:solidFill>
                  <a:schemeClr val="bg1"/>
                </a:solidFill>
                <a:ea typeface="宋体" panose="02010600030101010101" pitchFamily="2" charset="-122"/>
              </a:rPr>
              <a:t>4)</a:t>
            </a:r>
            <a:r>
              <a:rPr kumimoji="1" lang="zh-CN" altLang="en-US" dirty="0">
                <a:solidFill>
                  <a:schemeClr val="bg1"/>
                </a:solidFill>
                <a:ea typeface="宋体" panose="02010600030101010101" pitchFamily="2" charset="-122"/>
              </a:rPr>
              <a:t> </a:t>
            </a:r>
            <a:r>
              <a:rPr kumimoji="1" lang="en-US" altLang="zh-CN" dirty="0">
                <a:solidFill>
                  <a:schemeClr val="bg1"/>
                </a:solidFill>
                <a:ea typeface="宋体" panose="02010600030101010101" pitchFamily="2" charset="-122"/>
              </a:rPr>
              <a:t>Query</a:t>
            </a:r>
            <a:endParaRPr kumimoji="1" lang="en-US" altLang="zh-CN" dirty="0">
              <a:solidFill>
                <a:schemeClr val="bg1"/>
              </a:solidFill>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en-US" altLang="zh-CN" dirty="0">
                <a:ea typeface="宋体" panose="02010600030101010101" pitchFamily="2" charset="-122"/>
              </a:rPr>
              <a:t>Query</a:t>
            </a:r>
            <a:r>
              <a:rPr kumimoji="1" lang="zh-CN" altLang="en-US" dirty="0">
                <a:ea typeface="宋体" panose="02010600030101010101" pitchFamily="2" charset="-122"/>
              </a:rPr>
              <a:t>接口让你方便地对数据库及持久对象进行查询，它可以有两种表达方式：</a:t>
            </a:r>
            <a:r>
              <a:rPr kumimoji="1" lang="en-US" altLang="zh-CN" dirty="0">
                <a:ea typeface="宋体" panose="02010600030101010101" pitchFamily="2" charset="-122"/>
              </a:rPr>
              <a:t>HQL</a:t>
            </a:r>
            <a:r>
              <a:rPr kumimoji="1" lang="zh-CN" altLang="en-US" dirty="0">
                <a:ea typeface="宋体" panose="02010600030101010101" pitchFamily="2" charset="-122"/>
              </a:rPr>
              <a:t>语言或本地数据库的</a:t>
            </a:r>
            <a:r>
              <a:rPr kumimoji="1" lang="en-US" altLang="zh-CN" dirty="0">
                <a:ea typeface="宋体" panose="02010600030101010101" pitchFamily="2" charset="-122"/>
              </a:rPr>
              <a:t>SQL</a:t>
            </a:r>
            <a:r>
              <a:rPr kumimoji="1" lang="zh-CN" altLang="en-US" dirty="0">
                <a:ea typeface="宋体" panose="02010600030101010101" pitchFamily="2" charset="-122"/>
              </a:rPr>
              <a:t>语句。</a:t>
            </a:r>
            <a:endParaRPr kumimoji="1" lang="en-US" altLang="zh-CN" dirty="0">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en-US" altLang="zh-CN" dirty="0">
                <a:ea typeface="宋体" panose="02010600030101010101" pitchFamily="2" charset="-122"/>
              </a:rPr>
              <a:t>Query</a:t>
            </a:r>
            <a:r>
              <a:rPr kumimoji="1" lang="zh-CN" altLang="en-US" dirty="0">
                <a:ea typeface="宋体" panose="02010600030101010101" pitchFamily="2" charset="-122"/>
              </a:rPr>
              <a:t>经常被用来绑定查询参数、限制查询记录数量，并最终执行查询操作。</a:t>
            </a:r>
            <a:endParaRPr kumimoji="1" lang="en-US" altLang="zh-CN" dirty="0">
              <a:ea typeface="宋体" panose="02010600030101010101" pitchFamily="2" charset="-122"/>
            </a:endParaRPr>
          </a:p>
          <a:p>
            <a:pPr marL="742950" lvl="2" indent="-342900">
              <a:buClr>
                <a:schemeClr val="accent2"/>
              </a:buClr>
              <a:buSzPct val="75000"/>
              <a:buFont typeface="Wingdings" panose="05000000000000000000" pitchFamily="2" charset="2"/>
              <a:buChar char="ü"/>
            </a:pPr>
            <a:endParaRPr kumimoji="1"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kumimoji="1" lang="en-US" altLang="zh-CN" dirty="0">
                <a:solidFill>
                  <a:schemeClr val="bg1"/>
                </a:solidFill>
                <a:ea typeface="宋体" panose="02010600030101010101" pitchFamily="2" charset="-122"/>
              </a:rPr>
              <a:t>5)</a:t>
            </a:r>
            <a:r>
              <a:rPr kumimoji="1" lang="zh-CN" altLang="en-US" dirty="0">
                <a:solidFill>
                  <a:schemeClr val="bg1"/>
                </a:solidFill>
                <a:ea typeface="宋体" panose="02010600030101010101" pitchFamily="2" charset="-122"/>
              </a:rPr>
              <a:t> </a:t>
            </a:r>
            <a:r>
              <a:rPr kumimoji="1" lang="en-US" altLang="zh-CN" dirty="0">
                <a:solidFill>
                  <a:schemeClr val="bg1"/>
                </a:solidFill>
                <a:ea typeface="宋体" panose="02010600030101010101" pitchFamily="2" charset="-122"/>
              </a:rPr>
              <a:t>Criteria</a:t>
            </a:r>
            <a:endParaRPr kumimoji="1" lang="en-US" altLang="zh-CN" dirty="0">
              <a:solidFill>
                <a:schemeClr val="bg1"/>
              </a:solidFill>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en-US" altLang="zh-CN" dirty="0">
                <a:ea typeface="宋体" panose="02010600030101010101" pitchFamily="2" charset="-122"/>
              </a:rPr>
              <a:t>Criteria</a:t>
            </a:r>
            <a:r>
              <a:rPr kumimoji="1" lang="zh-CN" altLang="en-US" dirty="0">
                <a:ea typeface="宋体" panose="02010600030101010101" pitchFamily="2" charset="-122"/>
              </a:rPr>
              <a:t>接口与</a:t>
            </a:r>
            <a:r>
              <a:rPr kumimoji="1" lang="en-US" altLang="zh-CN" dirty="0">
                <a:ea typeface="宋体" panose="02010600030101010101" pitchFamily="2" charset="-122"/>
              </a:rPr>
              <a:t>Query</a:t>
            </a:r>
            <a:r>
              <a:rPr kumimoji="1" lang="zh-CN" altLang="en-US" dirty="0">
                <a:ea typeface="宋体" panose="02010600030101010101" pitchFamily="2" charset="-122"/>
              </a:rPr>
              <a:t>接口非常类似，允许创建并执行面向对象的标准化查询。值得注意的是</a:t>
            </a:r>
            <a:r>
              <a:rPr kumimoji="1" lang="en-US" altLang="zh-CN" dirty="0">
                <a:ea typeface="宋体" panose="02010600030101010101" pitchFamily="2" charset="-122"/>
              </a:rPr>
              <a:t>Criteria</a:t>
            </a:r>
            <a:r>
              <a:rPr kumimoji="1" lang="zh-CN" altLang="en-US" dirty="0">
                <a:ea typeface="宋体" panose="02010600030101010101" pitchFamily="2" charset="-122"/>
              </a:rPr>
              <a:t>接口也是轻量级的，它不能在</a:t>
            </a:r>
            <a:r>
              <a:rPr kumimoji="1" lang="en-US" altLang="zh-CN" dirty="0">
                <a:ea typeface="宋体" panose="02010600030101010101" pitchFamily="2" charset="-122"/>
              </a:rPr>
              <a:t>Session</a:t>
            </a:r>
            <a:r>
              <a:rPr kumimoji="1" lang="zh-CN" altLang="en-US" dirty="0">
                <a:ea typeface="宋体" panose="02010600030101010101" pitchFamily="2" charset="-122"/>
              </a:rPr>
              <a:t>之外使用。</a:t>
            </a:r>
            <a:endParaRPr kumimoji="1" lang="zh-CN" altLang="en-US" dirty="0">
              <a:ea typeface="宋体" panose="02010600030101010101" pitchFamily="2" charset="-122"/>
            </a:endParaRPr>
          </a:p>
          <a:p>
            <a:pPr marL="342900" lvl="1" indent="-342900">
              <a:buClr>
                <a:schemeClr val="accent2"/>
              </a:buClr>
              <a:buSzPct val="75000"/>
              <a:buFont typeface="Wingdings" panose="05000000000000000000" pitchFamily="2" charset="2"/>
              <a:buChar char="ü"/>
            </a:pPr>
            <a:endParaRPr kumimoji="1" lang="zh-CN" altLang="en-US"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Hibernate</a:t>
            </a:r>
            <a:r>
              <a:rPr kumimoji="1" lang="zh-CN" altLang="en-US"/>
              <a:t>框架</a:t>
            </a:r>
            <a:endParaRPr kumimoji="1" lang="zh-CN" altLang="en-US" dirty="0"/>
          </a:p>
        </p:txBody>
      </p:sp>
      <p:sp>
        <p:nvSpPr>
          <p:cNvPr id="3" name="内容占位符 2"/>
          <p:cNvSpPr>
            <a:spLocks noGrp="1"/>
          </p:cNvSpPr>
          <p:nvPr>
            <p:ph idx="1"/>
          </p:nvPr>
        </p:nvSpPr>
        <p:spPr>
          <a:xfrm>
            <a:off x="899592" y="1162472"/>
            <a:ext cx="7727950" cy="5009728"/>
          </a:xfrm>
        </p:spPr>
        <p:txBody>
          <a:bodyPr/>
          <a:lstStyle/>
          <a:p>
            <a:pPr marL="342900" lvl="1" indent="-342900">
              <a:buClr>
                <a:schemeClr val="accent2"/>
              </a:buClr>
              <a:buSzPct val="75000"/>
              <a:buFont typeface="Wingdings" panose="05000000000000000000" pitchFamily="2" charset="2"/>
              <a:buChar char="Ø"/>
            </a:pPr>
            <a:r>
              <a:rPr lang="en-US" altLang="zh-CN" sz="2800" dirty="0">
                <a:solidFill>
                  <a:srgbClr val="FF0000"/>
                </a:solidFill>
                <a:ea typeface="宋体" panose="02010600030101010101" pitchFamily="2" charset="-122"/>
              </a:rPr>
              <a:t>Hibernate</a:t>
            </a:r>
            <a:r>
              <a:rPr lang="zh-CN" altLang="en-US" sz="2800" dirty="0">
                <a:solidFill>
                  <a:srgbClr val="FF0000"/>
                </a:solidFill>
                <a:ea typeface="宋体" panose="02010600030101010101" pitchFamily="2" charset="-122"/>
              </a:rPr>
              <a:t>核心类和接口</a:t>
            </a:r>
            <a:endParaRPr lang="en-US" altLang="zh-CN" sz="2800" dirty="0">
              <a:solidFill>
                <a:srgbClr val="FF0000"/>
              </a:solidFill>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kumimoji="1" lang="en-US" altLang="zh-CN" dirty="0">
                <a:solidFill>
                  <a:schemeClr val="bg1"/>
                </a:solidFill>
                <a:ea typeface="宋体" panose="02010600030101010101" pitchFamily="2" charset="-122"/>
              </a:rPr>
              <a:t>6)</a:t>
            </a:r>
            <a:r>
              <a:rPr kumimoji="1" lang="zh-CN" altLang="en-US" dirty="0">
                <a:solidFill>
                  <a:schemeClr val="bg1"/>
                </a:solidFill>
                <a:ea typeface="宋体" panose="02010600030101010101" pitchFamily="2" charset="-122"/>
              </a:rPr>
              <a:t> </a:t>
            </a:r>
            <a:r>
              <a:rPr kumimoji="1" lang="en-US" altLang="zh-CN" dirty="0">
                <a:solidFill>
                  <a:schemeClr val="bg1"/>
                </a:solidFill>
                <a:ea typeface="宋体" panose="02010600030101010101" pitchFamily="2" charset="-122"/>
              </a:rPr>
              <a:t>Configuration</a:t>
            </a:r>
            <a:endParaRPr kumimoji="1" lang="en-US" altLang="zh-CN" dirty="0">
              <a:solidFill>
                <a:schemeClr val="bg1"/>
              </a:solidFill>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en-US" altLang="zh-CN" dirty="0">
                <a:ea typeface="宋体" panose="02010600030101010101" pitchFamily="2" charset="-122"/>
              </a:rPr>
              <a:t>Configuration </a:t>
            </a:r>
            <a:r>
              <a:rPr kumimoji="1" lang="zh-CN" altLang="en-US" dirty="0">
                <a:ea typeface="宋体" panose="02010600030101010101" pitchFamily="2" charset="-122"/>
              </a:rPr>
              <a:t>类的作用是对</a:t>
            </a:r>
            <a:r>
              <a:rPr kumimoji="1" lang="en-US" altLang="zh-CN" dirty="0">
                <a:ea typeface="宋体" panose="02010600030101010101" pitchFamily="2" charset="-122"/>
              </a:rPr>
              <a:t>Hibernate </a:t>
            </a:r>
            <a:r>
              <a:rPr kumimoji="1" lang="zh-CN" altLang="en-US" dirty="0">
                <a:ea typeface="宋体" panose="02010600030101010101" pitchFamily="2" charset="-122"/>
              </a:rPr>
              <a:t>进行配置，以及对它进行启动。</a:t>
            </a:r>
            <a:endParaRPr kumimoji="1" lang="en-US" altLang="zh-CN" dirty="0">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zh-CN" altLang="en-US" dirty="0">
                <a:ea typeface="宋体" panose="02010600030101010101" pitchFamily="2" charset="-122"/>
              </a:rPr>
              <a:t>在</a:t>
            </a:r>
            <a:r>
              <a:rPr kumimoji="1" lang="en-US" altLang="zh-CN" dirty="0">
                <a:ea typeface="宋体" panose="02010600030101010101" pitchFamily="2" charset="-122"/>
              </a:rPr>
              <a:t>Hibernate </a:t>
            </a:r>
            <a:r>
              <a:rPr kumimoji="1" lang="zh-CN" altLang="en-US" dirty="0">
                <a:ea typeface="宋体" panose="02010600030101010101" pitchFamily="2" charset="-122"/>
              </a:rPr>
              <a:t>的启动过程中，</a:t>
            </a:r>
            <a:r>
              <a:rPr kumimoji="1" lang="en-US" altLang="zh-CN" dirty="0">
                <a:ea typeface="宋体" panose="02010600030101010101" pitchFamily="2" charset="-122"/>
              </a:rPr>
              <a:t>Configuration </a:t>
            </a:r>
            <a:r>
              <a:rPr kumimoji="1" lang="zh-CN" altLang="en-US" dirty="0">
                <a:ea typeface="宋体" panose="02010600030101010101" pitchFamily="2" charset="-122"/>
              </a:rPr>
              <a:t>类的实例首先定位映射文档的位置，读取这些配置，然后创建一个</a:t>
            </a:r>
            <a:r>
              <a:rPr kumimoji="1" lang="en-US" altLang="zh-CN" dirty="0" err="1">
                <a:ea typeface="宋体" panose="02010600030101010101" pitchFamily="2" charset="-122"/>
              </a:rPr>
              <a:t>SessionFactory</a:t>
            </a:r>
            <a:r>
              <a:rPr kumimoji="1" lang="zh-CN" altLang="en-US" dirty="0">
                <a:ea typeface="宋体" panose="02010600030101010101" pitchFamily="2" charset="-122"/>
              </a:rPr>
              <a:t>对象。</a:t>
            </a:r>
            <a:endParaRPr kumimoji="1" lang="en-US" altLang="zh-CN" dirty="0">
              <a:ea typeface="宋体" panose="02010600030101010101" pitchFamily="2" charset="-122"/>
            </a:endParaRPr>
          </a:p>
          <a:p>
            <a:pPr marL="742950" lvl="2" indent="-342900">
              <a:buClr>
                <a:schemeClr val="accent2"/>
              </a:buClr>
              <a:buSzPct val="75000"/>
              <a:buFont typeface="Wingdings" panose="05000000000000000000" pitchFamily="2" charset="2"/>
              <a:buChar char="ü"/>
            </a:pPr>
            <a:r>
              <a:rPr kumimoji="1" lang="en-US" altLang="zh-CN" dirty="0">
                <a:ea typeface="宋体" panose="02010600030101010101" pitchFamily="2" charset="-122"/>
              </a:rPr>
              <a:t>Configuration</a:t>
            </a:r>
            <a:r>
              <a:rPr kumimoji="1" lang="zh-CN" altLang="en-US" dirty="0">
                <a:ea typeface="宋体" panose="02010600030101010101" pitchFamily="2" charset="-122"/>
              </a:rPr>
              <a:t>是启动</a:t>
            </a:r>
            <a:r>
              <a:rPr kumimoji="1" lang="en-US" altLang="zh-CN" dirty="0">
                <a:ea typeface="宋体" panose="02010600030101010101" pitchFamily="2" charset="-122"/>
              </a:rPr>
              <a:t>hibernate </a:t>
            </a:r>
            <a:r>
              <a:rPr kumimoji="1" lang="zh-CN" altLang="en-US" dirty="0">
                <a:ea typeface="宋体" panose="02010600030101010101" pitchFamily="2" charset="-122"/>
              </a:rPr>
              <a:t>时所遇到的第一个对象。</a:t>
            </a:r>
            <a:endParaRPr kumimoji="1" lang="zh-CN" altLang="en-US" dirty="0">
              <a:ea typeface="宋体" panose="02010600030101010101" pitchFamily="2" charset="-122"/>
            </a:endParaRPr>
          </a:p>
          <a:p>
            <a:pPr marL="342900" lvl="1" indent="-342900">
              <a:buClr>
                <a:schemeClr val="accent2"/>
              </a:buClr>
              <a:buSzPct val="75000"/>
              <a:buFont typeface="Wingdings" panose="05000000000000000000" pitchFamily="2" charset="2"/>
              <a:buChar char="ü"/>
            </a:pPr>
            <a:endParaRPr kumimoji="1" lang="zh-CN" altLang="en-US"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Hibernate</a:t>
            </a:r>
            <a:r>
              <a:rPr kumimoji="1" lang="zh-CN" altLang="en-US"/>
              <a:t>框架</a:t>
            </a:r>
            <a:endParaRPr kumimoji="1" lang="zh-CN" altLang="en-US" dirty="0"/>
          </a:p>
        </p:txBody>
      </p:sp>
      <p:sp>
        <p:nvSpPr>
          <p:cNvPr id="3" name="内容占位符 2"/>
          <p:cNvSpPr>
            <a:spLocks noGrp="1"/>
          </p:cNvSpPr>
          <p:nvPr>
            <p:ph idx="1"/>
          </p:nvPr>
        </p:nvSpPr>
        <p:spPr>
          <a:xfrm>
            <a:off x="899592" y="1371600"/>
            <a:ext cx="7727950" cy="5370512"/>
          </a:xfrm>
        </p:spPr>
        <p:txBody>
          <a:bodyPr/>
          <a:lstStyle/>
          <a:p>
            <a:pPr marL="342900" lvl="1" indent="-342900">
              <a:buClr>
                <a:schemeClr val="accent2"/>
              </a:buClr>
              <a:buSzPct val="75000"/>
              <a:buFont typeface="Wingdings" panose="05000000000000000000" pitchFamily="2" charset="2"/>
              <a:buChar char="Ø"/>
            </a:pPr>
            <a:r>
              <a:rPr lang="en-US" altLang="zh-CN" sz="2800" dirty="0">
                <a:solidFill>
                  <a:srgbClr val="FF0000"/>
                </a:solidFill>
                <a:ea typeface="宋体" panose="02010600030101010101" pitchFamily="2" charset="-122"/>
              </a:rPr>
              <a:t>Hibernate</a:t>
            </a:r>
            <a:r>
              <a:rPr lang="zh-CN" altLang="en-US" sz="2800" dirty="0">
                <a:solidFill>
                  <a:srgbClr val="FF0000"/>
                </a:solidFill>
                <a:ea typeface="宋体" panose="02010600030101010101" pitchFamily="2" charset="-122"/>
              </a:rPr>
              <a:t>的优势</a:t>
            </a:r>
            <a:endParaRPr lang="en-US" altLang="zh-CN" sz="2800" dirty="0">
              <a:solidFill>
                <a:srgbClr val="FF0000"/>
              </a:solidFill>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kumimoji="1" lang="en-US" altLang="zh-CN" dirty="0">
                <a:ea typeface="宋体" panose="02010600030101010101" pitchFamily="2" charset="-122"/>
              </a:rPr>
              <a:t>Hibernate</a:t>
            </a:r>
            <a:r>
              <a:rPr kumimoji="1" lang="zh-CN" altLang="en-US" dirty="0">
                <a:ea typeface="宋体" panose="02010600030101010101" pitchFamily="2" charset="-122"/>
              </a:rPr>
              <a:t>实现了</a:t>
            </a:r>
            <a:r>
              <a:rPr kumimoji="1" lang="en-US" altLang="zh-CN" dirty="0">
                <a:solidFill>
                  <a:schemeClr val="bg1"/>
                </a:solidFill>
                <a:ea typeface="宋体" panose="02010600030101010101" pitchFamily="2" charset="-122"/>
              </a:rPr>
              <a:t>OR</a:t>
            </a:r>
            <a:r>
              <a:rPr kumimoji="1" lang="zh-CN" altLang="en-US" dirty="0">
                <a:solidFill>
                  <a:schemeClr val="bg1"/>
                </a:solidFill>
                <a:ea typeface="宋体" panose="02010600030101010101" pitchFamily="2" charset="-122"/>
              </a:rPr>
              <a:t>映射</a:t>
            </a:r>
            <a:r>
              <a:rPr kumimoji="1" lang="zh-CN" altLang="en-US" dirty="0">
                <a:ea typeface="宋体" panose="02010600030101010101" pitchFamily="2" charset="-122"/>
              </a:rPr>
              <a:t>，同时提供访问数据的</a:t>
            </a:r>
            <a:r>
              <a:rPr kumimoji="1" lang="en-US" altLang="zh-CN" dirty="0">
                <a:ea typeface="宋体" panose="02010600030101010101" pitchFamily="2" charset="-122"/>
              </a:rPr>
              <a:t>CRUD</a:t>
            </a:r>
            <a:r>
              <a:rPr kumimoji="1" lang="zh-CN" altLang="en-US" dirty="0">
                <a:ea typeface="宋体" panose="02010600030101010101" pitchFamily="2" charset="-122"/>
              </a:rPr>
              <a:t>方法，代替手工书写</a:t>
            </a:r>
            <a:r>
              <a:rPr kumimoji="1" lang="en-US" altLang="zh-CN" dirty="0">
                <a:ea typeface="宋体" panose="02010600030101010101" pitchFamily="2" charset="-122"/>
              </a:rPr>
              <a:t>SQL</a:t>
            </a:r>
            <a:r>
              <a:rPr kumimoji="1" lang="zh-CN" altLang="en-US" dirty="0">
                <a:ea typeface="宋体" panose="02010600030101010101" pitchFamily="2" charset="-122"/>
              </a:rPr>
              <a:t>语句的繁琐，降低拼写错误。这样在很大程度上减少了开发过程人工使用</a:t>
            </a:r>
            <a:r>
              <a:rPr kumimoji="1" lang="en-US" altLang="zh-CN" dirty="0">
                <a:ea typeface="宋体" panose="02010600030101010101" pitchFamily="2" charset="-122"/>
              </a:rPr>
              <a:t>SQL</a:t>
            </a:r>
            <a:r>
              <a:rPr kumimoji="1" lang="zh-CN" altLang="en-US" dirty="0">
                <a:ea typeface="宋体" panose="02010600030101010101" pitchFamily="2" charset="-122"/>
              </a:rPr>
              <a:t>和</a:t>
            </a:r>
            <a:r>
              <a:rPr kumimoji="1" lang="en-US" altLang="zh-CN" dirty="0">
                <a:ea typeface="宋体" panose="02010600030101010101" pitchFamily="2" charset="-122"/>
              </a:rPr>
              <a:t>JDBC</a:t>
            </a:r>
            <a:r>
              <a:rPr kumimoji="1" lang="zh-CN" altLang="en-US" dirty="0">
                <a:ea typeface="宋体" panose="02010600030101010101" pitchFamily="2" charset="-122"/>
              </a:rPr>
              <a:t>处理数据的时间。</a:t>
            </a:r>
            <a:endParaRPr kumimoji="1"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endParaRPr kumimoji="1" lang="en-US" altLang="zh-CN" dirty="0">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kumimoji="1" lang="zh-CN" altLang="en-US" dirty="0"/>
              <a:t>此外</a:t>
            </a:r>
            <a:r>
              <a:rPr kumimoji="1" lang="en-US" altLang="zh-CN" dirty="0"/>
              <a:t>Hibernate</a:t>
            </a:r>
            <a:r>
              <a:rPr kumimoji="1" lang="zh-CN" altLang="en-US" dirty="0"/>
              <a:t>对</a:t>
            </a:r>
            <a:r>
              <a:rPr kumimoji="1" lang="en-US" altLang="zh-CN" dirty="0"/>
              <a:t>JDBC</a:t>
            </a:r>
            <a:r>
              <a:rPr kumimoji="1" lang="zh-CN" altLang="en-US" dirty="0"/>
              <a:t>访问数据库的代码进行了</a:t>
            </a:r>
            <a:r>
              <a:rPr kumimoji="1" lang="zh-CN" altLang="en-US" dirty="0">
                <a:solidFill>
                  <a:schemeClr val="bg1"/>
                </a:solidFill>
              </a:rPr>
              <a:t>轻量级封装</a:t>
            </a:r>
            <a:r>
              <a:rPr kumimoji="1" lang="zh-CN" altLang="en-US" dirty="0"/>
              <a:t>，大大简化了数据访问层繁琐的重复性代码，并且减少了内存消耗，加快了运行效率。</a:t>
            </a:r>
            <a:endParaRPr kumimoji="1" lang="en-US" altLang="zh-CN"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Hibernate</a:t>
            </a:r>
            <a:r>
              <a:rPr kumimoji="1" lang="zh-CN" altLang="en-US"/>
              <a:t>框架</a:t>
            </a:r>
            <a:endParaRPr kumimoji="1" lang="zh-CN" altLang="en-US" dirty="0"/>
          </a:p>
        </p:txBody>
      </p:sp>
      <p:sp>
        <p:nvSpPr>
          <p:cNvPr id="3" name="内容占位符 2"/>
          <p:cNvSpPr>
            <a:spLocks noGrp="1"/>
          </p:cNvSpPr>
          <p:nvPr>
            <p:ph idx="1"/>
          </p:nvPr>
        </p:nvSpPr>
        <p:spPr>
          <a:xfrm>
            <a:off x="899592" y="1371600"/>
            <a:ext cx="7727950" cy="5370512"/>
          </a:xfrm>
        </p:spPr>
        <p:txBody>
          <a:bodyPr/>
          <a:lstStyle/>
          <a:p>
            <a:pPr marL="342900" lvl="1" indent="-342900">
              <a:buClr>
                <a:schemeClr val="accent2"/>
              </a:buClr>
              <a:buSzPct val="75000"/>
              <a:buFont typeface="Wingdings" panose="05000000000000000000" pitchFamily="2" charset="2"/>
              <a:buChar char="Ø"/>
            </a:pPr>
            <a:r>
              <a:rPr lang="en-US" altLang="zh-CN" sz="2800" dirty="0">
                <a:solidFill>
                  <a:srgbClr val="FF0000"/>
                </a:solidFill>
                <a:ea typeface="宋体" panose="02010600030101010101" pitchFamily="2" charset="-122"/>
              </a:rPr>
              <a:t>Hibernate</a:t>
            </a:r>
            <a:r>
              <a:rPr lang="zh-CN" altLang="en-US" sz="2800" dirty="0">
                <a:solidFill>
                  <a:srgbClr val="FF0000"/>
                </a:solidFill>
                <a:ea typeface="宋体" panose="02010600030101010101" pitchFamily="2" charset="-122"/>
              </a:rPr>
              <a:t>的优势</a:t>
            </a:r>
            <a:endParaRPr lang="en-US" altLang="zh-CN" sz="2800" dirty="0">
              <a:solidFill>
                <a:srgbClr val="FF0000"/>
              </a:solidFill>
              <a:ea typeface="宋体" panose="02010600030101010101" pitchFamily="2" charset="-122"/>
            </a:endParaRPr>
          </a:p>
          <a:p>
            <a:pPr marL="342900" lvl="1" indent="-342900">
              <a:buClr>
                <a:schemeClr val="accent2"/>
              </a:buClr>
              <a:buSzPct val="75000"/>
              <a:buFont typeface="Wingdings" panose="05000000000000000000" pitchFamily="2" charset="2"/>
              <a:buChar char="Ø"/>
            </a:pPr>
            <a:r>
              <a:rPr kumimoji="1" lang="en-US" altLang="zh-CN" dirty="0"/>
              <a:t>Hibernate</a:t>
            </a:r>
            <a:r>
              <a:rPr kumimoji="1" lang="zh-CN" altLang="en-US" dirty="0"/>
              <a:t>还具有</a:t>
            </a:r>
            <a:r>
              <a:rPr kumimoji="1" lang="zh-CN" altLang="en-US" dirty="0">
                <a:solidFill>
                  <a:schemeClr val="bg1"/>
                </a:solidFill>
              </a:rPr>
              <a:t>可扩展性强</a:t>
            </a:r>
            <a:r>
              <a:rPr kumimoji="1" lang="zh-CN" altLang="en-US" dirty="0"/>
              <a:t>的特点，由于源代码的开源以及</a:t>
            </a:r>
            <a:r>
              <a:rPr kumimoji="1" lang="en-US" altLang="zh-CN" dirty="0"/>
              <a:t>API</a:t>
            </a:r>
            <a:r>
              <a:rPr kumimoji="1" lang="zh-CN" altLang="en-US" dirty="0"/>
              <a:t>的开放，当本身功能不够用时，可以自行编码进行扩展。</a:t>
            </a:r>
            <a:endParaRPr kumimoji="1" lang="en-US" altLang="zh-CN" dirty="0"/>
          </a:p>
          <a:p>
            <a:pPr marL="342900" lvl="1" indent="-342900">
              <a:buClr>
                <a:schemeClr val="accent2"/>
              </a:buClr>
              <a:buSzPct val="75000"/>
              <a:buFont typeface="Wingdings" panose="05000000000000000000" pitchFamily="2" charset="2"/>
              <a:buChar char="Ø"/>
            </a:pPr>
            <a:endParaRPr kumimoji="1" lang="en-US" altLang="zh-CN" dirty="0"/>
          </a:p>
          <a:p>
            <a:pPr marL="342900" lvl="1" indent="-342900">
              <a:buClr>
                <a:schemeClr val="accent2"/>
              </a:buClr>
              <a:buSzPct val="75000"/>
              <a:buFont typeface="Wingdings" panose="05000000000000000000" pitchFamily="2" charset="2"/>
              <a:buChar char="Ø"/>
            </a:pPr>
            <a:r>
              <a:rPr kumimoji="1" lang="zh-CN" altLang="en-US" dirty="0"/>
              <a:t>此外，</a:t>
            </a:r>
            <a:r>
              <a:rPr kumimoji="1" lang="en-US" altLang="zh-CN" dirty="0"/>
              <a:t>Hibernate</a:t>
            </a:r>
            <a:r>
              <a:rPr kumimoji="1" lang="zh-CN" altLang="en-US" dirty="0"/>
              <a:t>采用了</a:t>
            </a:r>
            <a:r>
              <a:rPr kumimoji="1" lang="en-US" altLang="zh-CN" dirty="0"/>
              <a:t>POJO</a:t>
            </a:r>
            <a:r>
              <a:rPr kumimoji="1" lang="zh-CN" altLang="en-US" dirty="0"/>
              <a:t>对象，代码没有侵入性，移植性比较好。</a:t>
            </a: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196752"/>
            <a:ext cx="7727950" cy="5360640"/>
          </a:xfrm>
        </p:spPr>
        <p:txBody>
          <a:bodyPr/>
          <a:lstStyle/>
          <a:p>
            <a:pPr>
              <a:lnSpc>
                <a:spcPct val="100000"/>
              </a:lnSpc>
              <a:spcAft>
                <a:spcPts val="600"/>
              </a:spcAft>
              <a:defRPr/>
            </a:pPr>
            <a:r>
              <a:rPr lang="zh-CN" altLang="en-US" sz="2400" b="1" dirty="0">
                <a:ea typeface="宋体" panose="02010600030101010101" pitchFamily="2" charset="-122"/>
              </a:rPr>
              <a:t>开放数据库连接</a:t>
            </a:r>
            <a:endParaRPr lang="zh-CN" altLang="en-US" sz="2400" b="1" dirty="0">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对象</a:t>
            </a:r>
            <a:r>
              <a:rPr lang="en-US" altLang="zh-CN" sz="2400" b="1">
                <a:ea typeface="宋体" panose="02010600030101010101" pitchFamily="2" charset="-122"/>
              </a:rPr>
              <a:t>-</a:t>
            </a:r>
            <a:r>
              <a:rPr lang="zh-CN" altLang="en-US" sz="2400" b="1">
                <a:ea typeface="宋体" panose="02010600030101010101" pitchFamily="2" charset="-122"/>
              </a:rPr>
              <a:t>关系映射</a:t>
            </a:r>
            <a:r>
              <a:rPr lang="en-US" altLang="zh-CN" sz="2400" b="1">
                <a:ea typeface="宋体" panose="02010600030101010101" pitchFamily="2" charset="-122"/>
              </a:rPr>
              <a:t>ORM</a:t>
            </a:r>
            <a:endParaRPr lang="en-US" altLang="zh-CN" sz="2400" b="1">
              <a:ea typeface="宋体" panose="02010600030101010101" pitchFamily="2" charset="-122"/>
            </a:endParaRPr>
          </a:p>
          <a:p>
            <a:pPr>
              <a:lnSpc>
                <a:spcPct val="100000"/>
              </a:lnSpc>
              <a:spcAft>
                <a:spcPts val="600"/>
              </a:spcAft>
              <a:defRPr/>
            </a:pPr>
            <a:r>
              <a:rPr lang="en-US" altLang="zh-CN" sz="2400" b="1">
                <a:solidFill>
                  <a:srgbClr val="FF0000"/>
                </a:solidFill>
                <a:ea typeface="宋体" panose="02010600030101010101" pitchFamily="2" charset="-122"/>
              </a:rPr>
              <a:t>JPA</a:t>
            </a:r>
            <a:r>
              <a:rPr lang="zh-CN" altLang="en-US" sz="2400" b="1">
                <a:solidFill>
                  <a:srgbClr val="FF0000"/>
                </a:solidFill>
                <a:ea typeface="宋体" panose="02010600030101010101" pitchFamily="2" charset="-122"/>
              </a:rPr>
              <a:t>持久化框架</a:t>
            </a:r>
            <a:endParaRPr lang="en-US" altLang="zh-CN" sz="2400" b="1">
              <a:solidFill>
                <a:srgbClr val="FF0000"/>
              </a:solidFill>
              <a:ea typeface="宋体" panose="02010600030101010101" pitchFamily="2" charset="-122"/>
            </a:endParaRPr>
          </a:p>
          <a:p>
            <a:pPr lvl="1">
              <a:lnSpc>
                <a:spcPct val="100000"/>
              </a:lnSpc>
              <a:spcAft>
                <a:spcPts val="600"/>
              </a:spcAft>
              <a:defRPr/>
            </a:pPr>
            <a:r>
              <a:rPr lang="en-US" altLang="zh-CN" sz="2000" b="1">
                <a:solidFill>
                  <a:srgbClr val="FF0000"/>
                </a:solidFill>
                <a:ea typeface="宋体" panose="02010600030101010101" pitchFamily="2" charset="-122"/>
              </a:rPr>
              <a:t>JPA</a:t>
            </a:r>
            <a:r>
              <a:rPr lang="zh-CN" altLang="en-US" sz="2000" b="1">
                <a:solidFill>
                  <a:srgbClr val="FF0000"/>
                </a:solidFill>
                <a:ea typeface="宋体" panose="02010600030101010101" pitchFamily="2" charset="-122"/>
              </a:rPr>
              <a:t>的概念</a:t>
            </a:r>
            <a:endParaRPr lang="en-US" altLang="zh-CN" sz="20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持久化对象</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的优势</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编程范例</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与</a:t>
            </a:r>
            <a:r>
              <a:rPr lang="en-US" altLang="zh-CN" sz="2000" b="1">
                <a:ea typeface="宋体" panose="02010600030101010101" pitchFamily="2" charset="-122"/>
              </a:rPr>
              <a:t>Hibernate</a:t>
            </a:r>
            <a:r>
              <a:rPr lang="zh-CN" altLang="en-US" sz="2000" b="1">
                <a:ea typeface="宋体" panose="02010600030101010101" pitchFamily="2" charset="-122"/>
              </a:rPr>
              <a:t>的关系</a:t>
            </a:r>
            <a:endParaRPr lang="en-US" altLang="zh-CN" sz="20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其他持久化框架</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的概念</a:t>
            </a:r>
            <a:endParaRPr kumimoji="1" lang="zh-CN" altLang="en-US" dirty="0"/>
          </a:p>
        </p:txBody>
      </p:sp>
      <p:sp>
        <p:nvSpPr>
          <p:cNvPr id="3" name="内容占位符 2"/>
          <p:cNvSpPr>
            <a:spLocks noGrp="1"/>
          </p:cNvSpPr>
          <p:nvPr>
            <p:ph idx="1"/>
          </p:nvPr>
        </p:nvSpPr>
        <p:spPr>
          <a:xfrm>
            <a:off x="899592" y="1371600"/>
            <a:ext cx="7727950" cy="5370512"/>
          </a:xfrm>
        </p:spPr>
        <p:txBody>
          <a:bodyPr/>
          <a:lstStyle/>
          <a:p>
            <a:pPr marL="342900" lvl="1" indent="-342900">
              <a:buClr>
                <a:schemeClr val="accent2"/>
              </a:buClr>
              <a:buSzPct val="75000"/>
              <a:buFont typeface="Wingdings" panose="05000000000000000000" pitchFamily="2" charset="2"/>
              <a:buChar char="Ø"/>
            </a:pPr>
            <a:r>
              <a:rPr kumimoji="1" lang="en-US" altLang="zh-CN" dirty="0">
                <a:solidFill>
                  <a:srgbClr val="FF0000"/>
                </a:solidFill>
              </a:rPr>
              <a:t>Java Persistence API</a:t>
            </a:r>
            <a:r>
              <a:rPr kumimoji="1" lang="zh-CN" altLang="en-US" dirty="0">
                <a:solidFill>
                  <a:srgbClr val="FF0000"/>
                </a:solidFill>
              </a:rPr>
              <a:t>（</a:t>
            </a:r>
            <a:r>
              <a:rPr kumimoji="1" lang="en-US" altLang="zh-CN" dirty="0">
                <a:solidFill>
                  <a:srgbClr val="FF0000"/>
                </a:solidFill>
              </a:rPr>
              <a:t>JPA</a:t>
            </a:r>
            <a:r>
              <a:rPr kumimoji="1" lang="zh-CN" altLang="en-US" dirty="0">
                <a:solidFill>
                  <a:srgbClr val="FF0000"/>
                </a:solidFill>
              </a:rPr>
              <a:t>）</a:t>
            </a:r>
            <a:r>
              <a:rPr kumimoji="1" lang="zh-CN" altLang="en-US" dirty="0"/>
              <a:t>是</a:t>
            </a:r>
            <a:r>
              <a:rPr kumimoji="1" lang="en-US" altLang="zh-CN" dirty="0"/>
              <a:t>Java EE 5</a:t>
            </a:r>
            <a:r>
              <a:rPr kumimoji="1" lang="zh-CN" altLang="en-US" dirty="0"/>
              <a:t>平台上的标准的</a:t>
            </a:r>
            <a:r>
              <a:rPr kumimoji="1" lang="zh-CN" altLang="en-US" dirty="0">
                <a:solidFill>
                  <a:schemeClr val="bg1"/>
                </a:solidFill>
              </a:rPr>
              <a:t>对象</a:t>
            </a:r>
            <a:r>
              <a:rPr kumimoji="1" lang="en-US" altLang="zh-CN" dirty="0">
                <a:solidFill>
                  <a:schemeClr val="bg1"/>
                </a:solidFill>
              </a:rPr>
              <a:t>-</a:t>
            </a:r>
            <a:r>
              <a:rPr kumimoji="1" lang="zh-CN" altLang="en-US" dirty="0">
                <a:solidFill>
                  <a:schemeClr val="bg1"/>
                </a:solidFill>
              </a:rPr>
              <a:t>关系映射和持久管理接口</a:t>
            </a:r>
            <a:r>
              <a:rPr kumimoji="1" lang="zh-CN" altLang="en-US" dirty="0"/>
              <a:t>。</a:t>
            </a:r>
            <a:endParaRPr kumimoji="1" lang="en-US" altLang="zh-CN" dirty="0"/>
          </a:p>
          <a:p>
            <a:pPr marL="342900" lvl="1" indent="-342900">
              <a:buClr>
                <a:schemeClr val="accent2"/>
              </a:buClr>
              <a:buSzPct val="75000"/>
              <a:buFont typeface="Wingdings" panose="05000000000000000000" pitchFamily="2" charset="2"/>
              <a:buChar char="Ø"/>
            </a:pPr>
            <a:endParaRPr kumimoji="1" lang="en-US" altLang="zh-CN" dirty="0"/>
          </a:p>
          <a:p>
            <a:pPr marL="342900" lvl="1" indent="-342900">
              <a:buClr>
                <a:schemeClr val="accent2"/>
              </a:buClr>
              <a:buSzPct val="75000"/>
              <a:buFont typeface="Wingdings" panose="05000000000000000000" pitchFamily="2" charset="2"/>
              <a:buChar char="Ø"/>
            </a:pPr>
            <a:r>
              <a:rPr kumimoji="1" lang="zh-CN" altLang="en-US" dirty="0"/>
              <a:t>作为</a:t>
            </a:r>
            <a:r>
              <a:rPr kumimoji="1" lang="en-US" altLang="zh-CN" dirty="0"/>
              <a:t>EJB 3</a:t>
            </a:r>
            <a:r>
              <a:rPr kumimoji="1" lang="zh-CN" altLang="en-US" dirty="0"/>
              <a:t>规范成果的一部分，它得到了所有主要的</a:t>
            </a:r>
            <a:r>
              <a:rPr kumimoji="1" lang="en-US" altLang="zh-CN" dirty="0"/>
              <a:t>Java</a:t>
            </a:r>
            <a:r>
              <a:rPr kumimoji="1" lang="zh-CN" altLang="en-US" dirty="0"/>
              <a:t>供应商的支持。</a:t>
            </a:r>
            <a:r>
              <a:rPr kumimoji="1" lang="en-US" altLang="zh-CN" dirty="0"/>
              <a:t>JPA</a:t>
            </a:r>
            <a:r>
              <a:rPr kumimoji="1" lang="zh-CN" altLang="en-US" dirty="0"/>
              <a:t>的一个主要特性是任何的持久性提供程序都可以在上面做插拔。</a:t>
            </a:r>
            <a:endParaRPr kumimoji="1" lang="en-US" altLang="zh-CN" dirty="0"/>
          </a:p>
          <a:p>
            <a:pPr marL="342900" lvl="1" indent="-342900">
              <a:buClr>
                <a:schemeClr val="accent2"/>
              </a:buClr>
              <a:buSzPct val="75000"/>
              <a:buFont typeface="Wingdings" panose="05000000000000000000" pitchFamily="2" charset="2"/>
              <a:buChar char="Ø"/>
            </a:pPr>
            <a:endParaRPr kumimoji="1" lang="en-US" altLang="zh-CN" dirty="0"/>
          </a:p>
          <a:p>
            <a:pPr marL="342900" lvl="1" indent="-342900">
              <a:buClr>
                <a:schemeClr val="accent2"/>
              </a:buClr>
              <a:buSzPct val="75000"/>
              <a:buFont typeface="Wingdings" panose="05000000000000000000" pitchFamily="2" charset="2"/>
              <a:buChar char="Ø"/>
            </a:pPr>
            <a:r>
              <a:rPr kumimoji="1" lang="en-US" altLang="zh-CN" dirty="0"/>
              <a:t>JPA</a:t>
            </a:r>
            <a:r>
              <a:rPr kumimoji="1" lang="zh-CN" altLang="en-US" dirty="0"/>
              <a:t>是</a:t>
            </a:r>
            <a:r>
              <a:rPr kumimoji="1" lang="en-US" altLang="zh-CN" dirty="0"/>
              <a:t>EJB 3</a:t>
            </a:r>
            <a:r>
              <a:rPr kumimoji="1" lang="zh-CN" altLang="en-US" dirty="0"/>
              <a:t>规范的组成部分，代替了实体</a:t>
            </a:r>
            <a:r>
              <a:rPr kumimoji="1" lang="en-US" altLang="zh-CN" dirty="0"/>
              <a:t>bean</a:t>
            </a:r>
            <a:r>
              <a:rPr kumimoji="1" lang="zh-CN" altLang="en-US" dirty="0"/>
              <a:t>。它是基于</a:t>
            </a:r>
            <a:r>
              <a:rPr kumimoji="1" lang="en-US" altLang="zh-CN" dirty="0"/>
              <a:t>POJO</a:t>
            </a:r>
            <a:r>
              <a:rPr kumimoji="1" lang="zh-CN" altLang="en-US" dirty="0"/>
              <a:t>标准的</a:t>
            </a:r>
            <a:r>
              <a:rPr kumimoji="1" lang="en-US" altLang="zh-CN" dirty="0"/>
              <a:t>ORM</a:t>
            </a:r>
            <a:r>
              <a:rPr kumimoji="1" lang="zh-CN" altLang="en-US" dirty="0"/>
              <a:t>持久化模型，为</a:t>
            </a:r>
            <a:r>
              <a:rPr kumimoji="1" lang="en-US" altLang="zh-CN" dirty="0"/>
              <a:t>POJO</a:t>
            </a:r>
            <a:r>
              <a:rPr kumimoji="1" lang="zh-CN" altLang="en-US" dirty="0"/>
              <a:t>提供持久化标准规范，可以在</a:t>
            </a:r>
            <a:r>
              <a:rPr kumimoji="1" lang="en-US" altLang="zh-CN" dirty="0"/>
              <a:t>Web</a:t>
            </a:r>
            <a:r>
              <a:rPr kumimoji="1" lang="zh-CN" altLang="en-US" dirty="0"/>
              <a:t>和桌面应用中使用。</a:t>
            </a: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的概念</a:t>
            </a:r>
            <a:endParaRPr kumimoji="1" lang="zh-CN" altLang="en-US" dirty="0"/>
          </a:p>
        </p:txBody>
      </p:sp>
      <p:sp>
        <p:nvSpPr>
          <p:cNvPr id="3" name="内容占位符 2"/>
          <p:cNvSpPr>
            <a:spLocks noGrp="1"/>
          </p:cNvSpPr>
          <p:nvPr>
            <p:ph idx="1"/>
          </p:nvPr>
        </p:nvSpPr>
        <p:spPr>
          <a:xfrm>
            <a:off x="899592" y="1371600"/>
            <a:ext cx="7727950" cy="5370512"/>
          </a:xfrm>
        </p:spPr>
        <p:txBody>
          <a:bodyPr/>
          <a:lstStyle/>
          <a:p>
            <a:pPr marL="342900" lvl="1" indent="-342900">
              <a:buClr>
                <a:schemeClr val="accent2"/>
              </a:buClr>
              <a:buSzPct val="75000"/>
              <a:buFont typeface="Wingdings" panose="05000000000000000000" pitchFamily="2" charset="2"/>
              <a:buChar char="Ø"/>
            </a:pPr>
            <a:r>
              <a:rPr kumimoji="1" lang="en-US" altLang="zh-CN" dirty="0"/>
              <a:t>JPA</a:t>
            </a:r>
            <a:r>
              <a:rPr kumimoji="1" lang="zh-CN" altLang="en-US" dirty="0"/>
              <a:t>包括以下</a:t>
            </a:r>
            <a:r>
              <a:rPr kumimoji="1" lang="en-US" altLang="zh-CN" dirty="0"/>
              <a:t>3</a:t>
            </a:r>
            <a:r>
              <a:rPr kumimoji="1" lang="zh-CN" altLang="en-US" dirty="0"/>
              <a:t>方面的技术：</a:t>
            </a:r>
            <a:endParaRPr kumimoji="1" lang="en-US" altLang="zh-CN" dirty="0"/>
          </a:p>
          <a:p>
            <a:pPr marL="342900" lvl="1" indent="-342900">
              <a:buClr>
                <a:schemeClr val="accent2"/>
              </a:buClr>
              <a:buSzPct val="75000"/>
              <a:buFont typeface="Wingdings" panose="05000000000000000000" pitchFamily="2" charset="2"/>
              <a:buChar char="Ø"/>
            </a:pPr>
            <a:r>
              <a:rPr kumimoji="1" lang="en-US" altLang="zh-CN" dirty="0">
                <a:solidFill>
                  <a:schemeClr val="bg1"/>
                </a:solidFill>
              </a:rPr>
              <a:t>1)</a:t>
            </a:r>
            <a:r>
              <a:rPr kumimoji="1" lang="zh-CN" altLang="en-US" dirty="0">
                <a:solidFill>
                  <a:schemeClr val="bg1"/>
                </a:solidFill>
              </a:rPr>
              <a:t> </a:t>
            </a:r>
            <a:r>
              <a:rPr kumimoji="1" lang="en-US" altLang="zh-CN" dirty="0">
                <a:solidFill>
                  <a:schemeClr val="bg1"/>
                </a:solidFill>
              </a:rPr>
              <a:t>ORM</a:t>
            </a:r>
            <a:r>
              <a:rPr kumimoji="1" lang="zh-CN" altLang="en-US" dirty="0">
                <a:solidFill>
                  <a:schemeClr val="bg1"/>
                </a:solidFill>
              </a:rPr>
              <a:t>映射元数据</a:t>
            </a:r>
            <a:endParaRPr kumimoji="1" lang="zh-CN" altLang="en-US" dirty="0">
              <a:solidFill>
                <a:schemeClr val="bg1"/>
              </a:solidFill>
            </a:endParaRPr>
          </a:p>
          <a:p>
            <a:pPr marL="742950" lvl="2" indent="-342900">
              <a:buClr>
                <a:schemeClr val="accent2"/>
              </a:buClr>
              <a:buSzPct val="75000"/>
              <a:buFont typeface="Wingdings" panose="05000000000000000000" pitchFamily="2" charset="2"/>
              <a:buChar char="ü"/>
            </a:pPr>
            <a:r>
              <a:rPr kumimoji="1" lang="en-US" altLang="zh-CN" dirty="0"/>
              <a:t>JPA</a:t>
            </a:r>
            <a:r>
              <a:rPr kumimoji="1" lang="zh-CN" altLang="en-US" dirty="0"/>
              <a:t>支持</a:t>
            </a:r>
            <a:r>
              <a:rPr kumimoji="1" lang="en-US" altLang="zh-CN" dirty="0"/>
              <a:t>XML</a:t>
            </a:r>
            <a:r>
              <a:rPr kumimoji="1" lang="zh-CN" altLang="en-US" dirty="0"/>
              <a:t>和</a:t>
            </a:r>
            <a:r>
              <a:rPr kumimoji="1" lang="en-US" altLang="zh-CN" dirty="0"/>
              <a:t>JDK5.0</a:t>
            </a:r>
            <a:r>
              <a:rPr kumimoji="1" lang="zh-CN" altLang="en-US" dirty="0"/>
              <a:t>注解两种元数据的形式，元数据描述对象和表之间的映射关系，框架据此将实体对象持久化到数据库表中。</a:t>
            </a:r>
            <a:endParaRPr kumimoji="1" lang="zh-CN" altLang="en-US" dirty="0"/>
          </a:p>
          <a:p>
            <a:pPr marL="342900" lvl="1" indent="-342900">
              <a:buClr>
                <a:schemeClr val="accent2"/>
              </a:buClr>
              <a:buSzPct val="75000"/>
              <a:buFont typeface="Wingdings" panose="05000000000000000000" pitchFamily="2" charset="2"/>
              <a:buChar char="Ø"/>
            </a:pPr>
            <a:r>
              <a:rPr kumimoji="1" lang="en-US" altLang="zh-CN" dirty="0">
                <a:solidFill>
                  <a:schemeClr val="bg1"/>
                </a:solidFill>
              </a:rPr>
              <a:t>2)</a:t>
            </a:r>
            <a:r>
              <a:rPr kumimoji="1" lang="zh-CN" altLang="en-US" dirty="0">
                <a:solidFill>
                  <a:schemeClr val="bg1"/>
                </a:solidFill>
              </a:rPr>
              <a:t> 调用接口</a:t>
            </a:r>
            <a:r>
              <a:rPr kumimoji="1" lang="en-US" altLang="zh-CN" dirty="0">
                <a:solidFill>
                  <a:schemeClr val="bg1"/>
                </a:solidFill>
              </a:rPr>
              <a:t>API</a:t>
            </a:r>
            <a:endParaRPr kumimoji="1" lang="en-US" altLang="zh-CN" dirty="0">
              <a:solidFill>
                <a:schemeClr val="bg1"/>
              </a:solidFill>
            </a:endParaRPr>
          </a:p>
          <a:p>
            <a:pPr marL="742950" lvl="2" indent="-342900">
              <a:buClr>
                <a:schemeClr val="accent2"/>
              </a:buClr>
              <a:buSzPct val="75000"/>
              <a:buFont typeface="Wingdings" panose="05000000000000000000" pitchFamily="2" charset="2"/>
              <a:buChar char="ü"/>
            </a:pPr>
            <a:r>
              <a:rPr kumimoji="1" lang="zh-CN" altLang="en-US" dirty="0"/>
              <a:t>用来操作实体对象，执行</a:t>
            </a:r>
            <a:r>
              <a:rPr kumimoji="1" lang="en-US" altLang="zh-CN" dirty="0"/>
              <a:t>CRUD</a:t>
            </a:r>
            <a:r>
              <a:rPr kumimoji="1" lang="zh-CN" altLang="en-US" dirty="0"/>
              <a:t>操作，框架在后台完成所有的事情，开发者从繁琐的</a:t>
            </a:r>
            <a:r>
              <a:rPr kumimoji="1" lang="en-US" altLang="zh-CN" dirty="0"/>
              <a:t>JDBC</a:t>
            </a:r>
            <a:r>
              <a:rPr kumimoji="1" lang="zh-CN" altLang="en-US" dirty="0"/>
              <a:t>和</a:t>
            </a:r>
            <a:r>
              <a:rPr kumimoji="1" lang="en-US" altLang="zh-CN" dirty="0"/>
              <a:t>SQL</a:t>
            </a:r>
            <a:r>
              <a:rPr kumimoji="1" lang="zh-CN" altLang="en-US" dirty="0"/>
              <a:t>代码中解脱出来。</a:t>
            </a:r>
            <a:endParaRPr kumimoji="1" lang="zh-CN" altLang="en-US" dirty="0"/>
          </a:p>
          <a:p>
            <a:pPr marL="342900" lvl="1" indent="-342900">
              <a:buClr>
                <a:schemeClr val="accent2"/>
              </a:buClr>
              <a:buSzPct val="75000"/>
              <a:buFont typeface="Wingdings" panose="05000000000000000000" pitchFamily="2" charset="2"/>
              <a:buChar char="Ø"/>
            </a:pPr>
            <a:r>
              <a:rPr kumimoji="1" lang="en-US" altLang="zh-CN" dirty="0">
                <a:solidFill>
                  <a:schemeClr val="bg1"/>
                </a:solidFill>
              </a:rPr>
              <a:t>3)</a:t>
            </a:r>
            <a:r>
              <a:rPr kumimoji="1" lang="zh-CN" altLang="en-US" dirty="0">
                <a:solidFill>
                  <a:schemeClr val="bg1"/>
                </a:solidFill>
              </a:rPr>
              <a:t> 查询语言</a:t>
            </a:r>
            <a:endParaRPr kumimoji="1" lang="zh-CN" altLang="en-US" dirty="0">
              <a:solidFill>
                <a:schemeClr val="bg1"/>
              </a:solidFill>
            </a:endParaRPr>
          </a:p>
          <a:p>
            <a:pPr marL="742950" lvl="2" indent="-342900">
              <a:buClr>
                <a:schemeClr val="accent2"/>
              </a:buClr>
              <a:buSzPct val="75000"/>
              <a:buFont typeface="Wingdings" panose="05000000000000000000" pitchFamily="2" charset="2"/>
              <a:buChar char="ü"/>
            </a:pPr>
            <a:r>
              <a:rPr kumimoji="1" lang="zh-CN" altLang="en-US" dirty="0"/>
              <a:t>这是持久化操作中很重要的一个方面，通过面向对象而非面向数据库的查询语言查询数据，避免程序的</a:t>
            </a:r>
            <a:r>
              <a:rPr kumimoji="1" lang="en-US" altLang="zh-CN" dirty="0"/>
              <a:t>SQL</a:t>
            </a:r>
            <a:r>
              <a:rPr kumimoji="1" lang="zh-CN" altLang="en-US" dirty="0"/>
              <a:t>语句紧密耦合。</a:t>
            </a:r>
            <a:endParaRPr kumimoji="1" lang="zh-CN" altLang="en-US" dirty="0"/>
          </a:p>
          <a:p>
            <a:pPr marL="342900" lvl="1" indent="-342900">
              <a:buClr>
                <a:schemeClr val="accent2"/>
              </a:buClr>
              <a:buSzPct val="75000"/>
              <a:buFont typeface="Wingdings" panose="05000000000000000000" pitchFamily="2" charset="2"/>
              <a:buChar char="Ø"/>
            </a:pP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ODBC</a:t>
            </a:r>
            <a:endParaRPr kumimoji="1" lang="zh-CN" altLang="en-US" dirty="0"/>
          </a:p>
        </p:txBody>
      </p:sp>
      <p:sp>
        <p:nvSpPr>
          <p:cNvPr id="3" name="内容占位符 2"/>
          <p:cNvSpPr>
            <a:spLocks noGrp="1"/>
          </p:cNvSpPr>
          <p:nvPr>
            <p:ph idx="1"/>
          </p:nvPr>
        </p:nvSpPr>
        <p:spPr>
          <a:xfrm>
            <a:off x="899592" y="1196752"/>
            <a:ext cx="7727950" cy="5370512"/>
          </a:xfrm>
        </p:spPr>
        <p:txBody>
          <a:bodyPr/>
          <a:lstStyle/>
          <a:p>
            <a:r>
              <a:rPr lang="en-US" altLang="zh-CN" dirty="0">
                <a:solidFill>
                  <a:srgbClr val="FF0000"/>
                </a:solidFill>
                <a:ea typeface="宋体" panose="02010600030101010101" pitchFamily="2" charset="-122"/>
              </a:rPr>
              <a:t>ODBC</a:t>
            </a:r>
            <a:r>
              <a:rPr lang="zh-CN" altLang="en-US" dirty="0">
                <a:solidFill>
                  <a:srgbClr val="FF0000"/>
                </a:solidFill>
                <a:ea typeface="宋体" panose="02010600030101010101" pitchFamily="2" charset="-122"/>
              </a:rPr>
              <a:t>的结构</a:t>
            </a:r>
            <a:endParaRPr lang="en-US" altLang="zh-CN" dirty="0">
              <a:solidFill>
                <a:srgbClr val="FF0000"/>
              </a:solidFill>
              <a:ea typeface="宋体" panose="02010600030101010101" pitchFamily="2" charset="-122"/>
            </a:endParaRPr>
          </a:p>
          <a:p>
            <a:r>
              <a:rPr lang="en-US" altLang="zh-CN" sz="2400" dirty="0">
                <a:solidFill>
                  <a:schemeClr val="bg1"/>
                </a:solidFill>
                <a:ea typeface="宋体" panose="02010600030101010101" pitchFamily="2" charset="-122"/>
              </a:rPr>
              <a:t>1)</a:t>
            </a:r>
            <a:r>
              <a:rPr lang="zh-CN" altLang="en-US" sz="2400" dirty="0">
                <a:solidFill>
                  <a:schemeClr val="bg1"/>
                </a:solidFill>
                <a:ea typeface="宋体" panose="02010600030101010101" pitchFamily="2" charset="-122"/>
              </a:rPr>
              <a:t> 应用程序接口：</a:t>
            </a:r>
            <a:endParaRPr lang="zh-CN" altLang="en-US" sz="2400" dirty="0">
              <a:solidFill>
                <a:schemeClr val="bg1"/>
              </a:solidFill>
              <a:ea typeface="宋体" panose="02010600030101010101" pitchFamily="2" charset="-122"/>
            </a:endParaRPr>
          </a:p>
          <a:p>
            <a:pPr lvl="1"/>
            <a:r>
              <a:rPr lang="zh-CN" altLang="en-US" sz="2000" dirty="0">
                <a:ea typeface="宋体" panose="02010600030101010101" pitchFamily="2" charset="-122"/>
              </a:rPr>
              <a:t>屏蔽不同的</a:t>
            </a:r>
            <a:r>
              <a:rPr lang="en-US" altLang="zh-CN" sz="2000" dirty="0">
                <a:ea typeface="宋体" panose="02010600030101010101" pitchFamily="2" charset="-122"/>
              </a:rPr>
              <a:t>ODBC</a:t>
            </a:r>
            <a:r>
              <a:rPr lang="zh-CN" altLang="en-US" sz="2000" dirty="0">
                <a:ea typeface="宋体" panose="02010600030101010101" pitchFamily="2" charset="-122"/>
              </a:rPr>
              <a:t>数据库驱动器之间函数调用的差别，为用户提供统一的</a:t>
            </a:r>
            <a:r>
              <a:rPr lang="en-US" altLang="zh-CN" sz="2000" dirty="0">
                <a:ea typeface="宋体" panose="02010600030101010101" pitchFamily="2" charset="-122"/>
              </a:rPr>
              <a:t>SQL</a:t>
            </a:r>
            <a:r>
              <a:rPr lang="zh-CN" altLang="en-US" sz="2000" dirty="0">
                <a:ea typeface="宋体" panose="02010600030101010101" pitchFamily="2" charset="-122"/>
              </a:rPr>
              <a:t>编程接口。</a:t>
            </a:r>
            <a:endParaRPr lang="zh-CN" altLang="en-US" sz="2000" dirty="0">
              <a:ea typeface="宋体" panose="02010600030101010101" pitchFamily="2" charset="-122"/>
            </a:endParaRPr>
          </a:p>
          <a:p>
            <a:r>
              <a:rPr lang="en-US" altLang="zh-CN" sz="2400" dirty="0">
                <a:solidFill>
                  <a:schemeClr val="bg1"/>
                </a:solidFill>
                <a:ea typeface="宋体" panose="02010600030101010101" pitchFamily="2" charset="-122"/>
              </a:rPr>
              <a:t>2)</a:t>
            </a:r>
            <a:r>
              <a:rPr lang="zh-CN" altLang="en-US" sz="2400" dirty="0">
                <a:solidFill>
                  <a:schemeClr val="bg1"/>
                </a:solidFill>
                <a:ea typeface="宋体" panose="02010600030101010101" pitchFamily="2" charset="-122"/>
              </a:rPr>
              <a:t> 驱动器管理器：</a:t>
            </a:r>
            <a:endParaRPr lang="zh-CN" altLang="en-US" sz="2400" dirty="0">
              <a:solidFill>
                <a:schemeClr val="bg1"/>
              </a:solidFill>
              <a:ea typeface="宋体" panose="02010600030101010101" pitchFamily="2" charset="-122"/>
            </a:endParaRPr>
          </a:p>
          <a:p>
            <a:pPr lvl="1"/>
            <a:r>
              <a:rPr lang="zh-CN" altLang="en-US" sz="2000" dirty="0">
                <a:ea typeface="宋体" panose="02010600030101010101" pitchFamily="2" charset="-122"/>
              </a:rPr>
              <a:t>为应用程序装载数据库驱动器。</a:t>
            </a:r>
            <a:endParaRPr lang="en-US" altLang="zh-CN" sz="2000" dirty="0">
              <a:ea typeface="宋体" panose="02010600030101010101" pitchFamily="2" charset="-122"/>
            </a:endParaRPr>
          </a:p>
          <a:p>
            <a:r>
              <a:rPr lang="en-US" altLang="zh-CN" sz="2400" dirty="0">
                <a:solidFill>
                  <a:schemeClr val="bg1"/>
                </a:solidFill>
                <a:ea typeface="宋体" panose="02010600030101010101" pitchFamily="2" charset="-122"/>
              </a:rPr>
              <a:t>3)</a:t>
            </a:r>
            <a:r>
              <a:rPr lang="zh-CN" altLang="en-US" sz="2400" dirty="0">
                <a:solidFill>
                  <a:schemeClr val="bg1"/>
                </a:solidFill>
                <a:ea typeface="宋体" panose="02010600030101010101" pitchFamily="2" charset="-122"/>
              </a:rPr>
              <a:t> 数据库驱动器：</a:t>
            </a:r>
            <a:endParaRPr lang="zh-CN" altLang="en-US" sz="2400" dirty="0">
              <a:solidFill>
                <a:schemeClr val="bg1"/>
              </a:solidFill>
              <a:ea typeface="宋体" panose="02010600030101010101" pitchFamily="2" charset="-122"/>
            </a:endParaRPr>
          </a:p>
          <a:p>
            <a:pPr lvl="1"/>
            <a:r>
              <a:rPr lang="zh-CN" altLang="en-US" sz="2000" dirty="0">
                <a:ea typeface="宋体" panose="02010600030101010101" pitchFamily="2" charset="-122"/>
              </a:rPr>
              <a:t>实现</a:t>
            </a:r>
            <a:r>
              <a:rPr lang="en-US" altLang="zh-CN" sz="2000" dirty="0">
                <a:ea typeface="宋体" panose="02010600030101010101" pitchFamily="2" charset="-122"/>
              </a:rPr>
              <a:t>ODBC</a:t>
            </a:r>
            <a:r>
              <a:rPr lang="zh-CN" altLang="en-US" sz="2000" dirty="0">
                <a:ea typeface="宋体" panose="02010600030101010101" pitchFamily="2" charset="-122"/>
              </a:rPr>
              <a:t>的函数调用，提供对特定数据源的</a:t>
            </a:r>
            <a:r>
              <a:rPr lang="en-US" altLang="zh-CN" sz="2000" dirty="0">
                <a:ea typeface="宋体" panose="02010600030101010101" pitchFamily="2" charset="-122"/>
              </a:rPr>
              <a:t>SQL</a:t>
            </a:r>
            <a:r>
              <a:rPr lang="zh-CN" altLang="en-US" sz="2000" dirty="0">
                <a:ea typeface="宋体" panose="02010600030101010101" pitchFamily="2" charset="-122"/>
              </a:rPr>
              <a:t>请求。如果需要，数据库驱动器将修改应用程序的请求，使得请求符合相关的</a:t>
            </a:r>
            <a:r>
              <a:rPr lang="en-US" altLang="zh-CN" sz="2000" dirty="0">
                <a:ea typeface="宋体" panose="02010600030101010101" pitchFamily="2" charset="-122"/>
              </a:rPr>
              <a:t>DBMS</a:t>
            </a:r>
            <a:r>
              <a:rPr lang="zh-CN" altLang="en-US" sz="2000" dirty="0">
                <a:ea typeface="宋体" panose="02010600030101010101" pitchFamily="2" charset="-122"/>
              </a:rPr>
              <a:t>所支持的文法。</a:t>
            </a:r>
            <a:endParaRPr lang="zh-CN" altLang="en-US" sz="2000" dirty="0">
              <a:ea typeface="宋体" panose="02010600030101010101" pitchFamily="2" charset="-122"/>
            </a:endParaRPr>
          </a:p>
          <a:p>
            <a:r>
              <a:rPr lang="en-US" altLang="zh-CN" sz="2400" dirty="0">
                <a:solidFill>
                  <a:schemeClr val="bg1"/>
                </a:solidFill>
                <a:ea typeface="宋体" panose="02010600030101010101" pitchFamily="2" charset="-122"/>
              </a:rPr>
              <a:t>4)</a:t>
            </a:r>
            <a:r>
              <a:rPr lang="zh-CN" altLang="en-US" sz="2400" dirty="0">
                <a:solidFill>
                  <a:schemeClr val="bg1"/>
                </a:solidFill>
                <a:ea typeface="宋体" panose="02010600030101010101" pitchFamily="2" charset="-122"/>
              </a:rPr>
              <a:t> 数据源：</a:t>
            </a:r>
            <a:endParaRPr lang="zh-CN" altLang="en-US" sz="2400" dirty="0">
              <a:solidFill>
                <a:schemeClr val="bg1"/>
              </a:solidFill>
              <a:ea typeface="宋体" panose="02010600030101010101" pitchFamily="2" charset="-122"/>
            </a:endParaRPr>
          </a:p>
          <a:p>
            <a:pPr lvl="1"/>
            <a:r>
              <a:rPr lang="zh-CN" altLang="en-US" sz="2000" dirty="0">
                <a:ea typeface="宋体" panose="02010600030101010101" pitchFamily="2" charset="-122"/>
              </a:rPr>
              <a:t>由用户想要存取的数据以及与它相关的操作系统、</a:t>
            </a:r>
            <a:r>
              <a:rPr lang="en-US" altLang="zh-CN" sz="2000" dirty="0">
                <a:ea typeface="宋体" panose="02010600030101010101" pitchFamily="2" charset="-122"/>
              </a:rPr>
              <a:t>DBMS</a:t>
            </a:r>
            <a:r>
              <a:rPr lang="zh-CN" altLang="en-US" sz="2000" dirty="0">
                <a:ea typeface="宋体" panose="02010600030101010101" pitchFamily="2" charset="-122"/>
              </a:rPr>
              <a:t>和用于访问</a:t>
            </a:r>
            <a:r>
              <a:rPr lang="en-US" altLang="zh-CN" sz="2000" dirty="0">
                <a:ea typeface="宋体" panose="02010600030101010101" pitchFamily="2" charset="-122"/>
              </a:rPr>
              <a:t>DBMS</a:t>
            </a:r>
            <a:r>
              <a:rPr lang="zh-CN" altLang="en-US" sz="2000" dirty="0">
                <a:ea typeface="宋体" panose="02010600030101010101" pitchFamily="2" charset="-122"/>
              </a:rPr>
              <a:t>的网络平台组成。</a:t>
            </a:r>
            <a:endParaRPr lang="zh-CN" altLang="en-US" sz="2400" dirty="0">
              <a:ea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196752"/>
            <a:ext cx="7727950" cy="5360640"/>
          </a:xfrm>
        </p:spPr>
        <p:txBody>
          <a:bodyPr/>
          <a:lstStyle/>
          <a:p>
            <a:pPr>
              <a:lnSpc>
                <a:spcPct val="100000"/>
              </a:lnSpc>
              <a:spcAft>
                <a:spcPts val="600"/>
              </a:spcAft>
              <a:defRPr/>
            </a:pPr>
            <a:r>
              <a:rPr lang="zh-CN" altLang="en-US" sz="2400" b="1" dirty="0">
                <a:ea typeface="宋体" panose="02010600030101010101" pitchFamily="2" charset="-122"/>
              </a:rPr>
              <a:t>开放数据库连接</a:t>
            </a:r>
            <a:endParaRPr lang="zh-CN" altLang="en-US" sz="2400" b="1" dirty="0">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对象</a:t>
            </a:r>
            <a:r>
              <a:rPr lang="en-US" altLang="zh-CN" sz="2400" b="1">
                <a:ea typeface="宋体" panose="02010600030101010101" pitchFamily="2" charset="-122"/>
              </a:rPr>
              <a:t>-</a:t>
            </a:r>
            <a:r>
              <a:rPr lang="zh-CN" altLang="en-US" sz="2400" b="1">
                <a:ea typeface="宋体" panose="02010600030101010101" pitchFamily="2" charset="-122"/>
              </a:rPr>
              <a:t>关系映射</a:t>
            </a:r>
            <a:r>
              <a:rPr lang="en-US" altLang="zh-CN" sz="2400" b="1">
                <a:ea typeface="宋体" panose="02010600030101010101" pitchFamily="2" charset="-122"/>
              </a:rPr>
              <a:t>ORM</a:t>
            </a:r>
            <a:endParaRPr lang="en-US" altLang="zh-CN" sz="2400" b="1">
              <a:ea typeface="宋体" panose="02010600030101010101" pitchFamily="2" charset="-122"/>
            </a:endParaRPr>
          </a:p>
          <a:p>
            <a:pPr>
              <a:lnSpc>
                <a:spcPct val="100000"/>
              </a:lnSpc>
              <a:spcAft>
                <a:spcPts val="600"/>
              </a:spcAft>
              <a:defRPr/>
            </a:pPr>
            <a:r>
              <a:rPr lang="en-US" altLang="zh-CN" sz="2400" b="1">
                <a:solidFill>
                  <a:srgbClr val="FF0000"/>
                </a:solidFill>
                <a:ea typeface="宋体" panose="02010600030101010101" pitchFamily="2" charset="-122"/>
              </a:rPr>
              <a:t>JPA</a:t>
            </a:r>
            <a:r>
              <a:rPr lang="zh-CN" altLang="en-US" sz="2400" b="1">
                <a:solidFill>
                  <a:srgbClr val="FF0000"/>
                </a:solidFill>
                <a:ea typeface="宋体" panose="02010600030101010101" pitchFamily="2" charset="-122"/>
              </a:rPr>
              <a:t>持久化框架</a:t>
            </a:r>
            <a:endParaRPr lang="en-US" altLang="zh-CN" sz="24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的概念</a:t>
            </a:r>
            <a:endParaRPr lang="en-US" altLang="zh-CN" sz="2000" b="1">
              <a:ea typeface="宋体" panose="02010600030101010101" pitchFamily="2" charset="-122"/>
            </a:endParaRPr>
          </a:p>
          <a:p>
            <a:pPr lvl="1">
              <a:lnSpc>
                <a:spcPct val="100000"/>
              </a:lnSpc>
              <a:spcAft>
                <a:spcPts val="600"/>
              </a:spcAft>
              <a:defRPr/>
            </a:pPr>
            <a:r>
              <a:rPr lang="en-US" altLang="zh-CN" sz="2000" b="1">
                <a:solidFill>
                  <a:srgbClr val="FF0000"/>
                </a:solidFill>
                <a:ea typeface="宋体" panose="02010600030101010101" pitchFamily="2" charset="-122"/>
              </a:rPr>
              <a:t>JPA</a:t>
            </a:r>
            <a:r>
              <a:rPr lang="zh-CN" altLang="en-US" sz="2000" b="1">
                <a:solidFill>
                  <a:srgbClr val="FF0000"/>
                </a:solidFill>
                <a:ea typeface="宋体" panose="02010600030101010101" pitchFamily="2" charset="-122"/>
              </a:rPr>
              <a:t>持久化对象</a:t>
            </a:r>
            <a:endParaRPr lang="en-US" altLang="zh-CN" sz="20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的优势</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编程范例</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与</a:t>
            </a:r>
            <a:r>
              <a:rPr lang="en-US" altLang="zh-CN" sz="2000" b="1">
                <a:ea typeface="宋体" panose="02010600030101010101" pitchFamily="2" charset="-122"/>
              </a:rPr>
              <a:t>Hibernate</a:t>
            </a:r>
            <a:r>
              <a:rPr lang="zh-CN" altLang="en-US" sz="2000" b="1">
                <a:ea typeface="宋体" panose="02010600030101010101" pitchFamily="2" charset="-122"/>
              </a:rPr>
              <a:t>的关系</a:t>
            </a:r>
            <a:endParaRPr lang="en-US" altLang="zh-CN" sz="20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其他持久化框架</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持久化对象</a:t>
            </a:r>
            <a:endParaRPr kumimoji="1" lang="zh-CN" altLang="en-US" dirty="0"/>
          </a:p>
        </p:txBody>
      </p:sp>
      <p:sp>
        <p:nvSpPr>
          <p:cNvPr id="3" name="内容占位符 2"/>
          <p:cNvSpPr>
            <a:spLocks noGrp="1"/>
          </p:cNvSpPr>
          <p:nvPr>
            <p:ph idx="1"/>
          </p:nvPr>
        </p:nvSpPr>
        <p:spPr>
          <a:xfrm>
            <a:off x="899592" y="1371600"/>
            <a:ext cx="7727950" cy="5370512"/>
          </a:xfrm>
        </p:spPr>
        <p:txBody>
          <a:bodyPr/>
          <a:lstStyle/>
          <a:p>
            <a:pPr marL="342900" lvl="1" indent="-342900">
              <a:buClr>
                <a:schemeClr val="accent2"/>
              </a:buClr>
              <a:buSzPct val="75000"/>
              <a:buFont typeface="Wingdings" panose="05000000000000000000" pitchFamily="2" charset="2"/>
              <a:buChar char="Ø"/>
            </a:pPr>
            <a:r>
              <a:rPr kumimoji="1" lang="zh-CN" altLang="en-US"/>
              <a:t>利用</a:t>
            </a:r>
            <a:r>
              <a:rPr kumimoji="1" lang="en-US" altLang="zh-CN"/>
              <a:t>JPA</a:t>
            </a:r>
            <a:r>
              <a:rPr kumimoji="1" lang="zh-CN" altLang="en-US"/>
              <a:t>进行持久化对象，主要包括以下几个步骤：</a:t>
            </a:r>
            <a:endParaRPr kumimoji="1" lang="en-US" altLang="zh-CN"/>
          </a:p>
          <a:p>
            <a:pPr marL="742950" lvl="2" indent="-342900">
              <a:buClr>
                <a:schemeClr val="accent2"/>
              </a:buClr>
              <a:buSzPct val="75000"/>
              <a:buFont typeface="Wingdings" panose="05000000000000000000" pitchFamily="2" charset="2"/>
              <a:buChar char="ü"/>
            </a:pPr>
            <a:r>
              <a:rPr kumimoji="1" lang="zh-CN" altLang="en-US"/>
              <a:t>创建</a:t>
            </a:r>
            <a:r>
              <a:rPr kumimoji="1" lang="en-US" altLang="zh-CN"/>
              <a:t>persistence.xml</a:t>
            </a:r>
            <a:r>
              <a:rPr kumimoji="1" lang="zh-CN" altLang="en-US"/>
              <a:t>，在这个文件中配置持久化单元</a:t>
            </a:r>
            <a:r>
              <a:rPr kumimoji="1" lang="en-US" altLang="zh-CN"/>
              <a:t>(Hibernate</a:t>
            </a:r>
            <a:r>
              <a:rPr kumimoji="1" lang="zh-CN" altLang="en-US"/>
              <a:t>中的</a:t>
            </a:r>
            <a:r>
              <a:rPr kumimoji="1" lang="en-US" altLang="zh-CN"/>
              <a:t>hibernate.cfg.xml)</a:t>
            </a:r>
            <a:r>
              <a:rPr kumimoji="1" lang="zh-CN" altLang="en-US"/>
              <a:t>。通过该文件，指定跟哪个数据库进行交互，指定</a:t>
            </a:r>
            <a:r>
              <a:rPr kumimoji="1" lang="en-US" altLang="zh-CN"/>
              <a:t>JPA</a:t>
            </a:r>
            <a:r>
              <a:rPr kumimoji="1" lang="zh-CN" altLang="en-US"/>
              <a:t>使用哪个持久化的框架；</a:t>
            </a:r>
            <a:endParaRPr kumimoji="1" lang="zh-CN" altLang="en-US"/>
          </a:p>
          <a:p>
            <a:pPr marL="742950" lvl="2" indent="-342900">
              <a:buClr>
                <a:schemeClr val="accent2"/>
              </a:buClr>
              <a:buSzPct val="75000"/>
              <a:buFont typeface="Wingdings" panose="05000000000000000000" pitchFamily="2" charset="2"/>
              <a:buChar char="ü"/>
            </a:pPr>
            <a:r>
              <a:rPr kumimoji="1" lang="zh-CN" altLang="en-US"/>
              <a:t>创建实体管理器的工厂</a:t>
            </a:r>
            <a:r>
              <a:rPr kumimoji="1" lang="en-US" altLang="zh-CN"/>
              <a:t>EntityManagerFactory</a:t>
            </a:r>
            <a:r>
              <a:rPr kumimoji="1" lang="zh-CN" altLang="en-US"/>
              <a:t>（类似于</a:t>
            </a:r>
            <a:r>
              <a:rPr kumimoji="1" lang="en-US" altLang="zh-CN"/>
              <a:t>Hibernate</a:t>
            </a:r>
            <a:r>
              <a:rPr kumimoji="1" lang="zh-CN" altLang="en-US"/>
              <a:t>中的</a:t>
            </a:r>
            <a:r>
              <a:rPr kumimoji="1" lang="en-US" altLang="zh-CN"/>
              <a:t>SessionFactory</a:t>
            </a:r>
            <a:r>
              <a:rPr kumimoji="1" lang="zh-CN" altLang="en-US"/>
              <a:t>）</a:t>
            </a:r>
            <a:r>
              <a:rPr kumimoji="1" lang="en-US" altLang="zh-CN"/>
              <a:t>;</a:t>
            </a:r>
            <a:endParaRPr kumimoji="1" lang="en-US" altLang="zh-CN"/>
          </a:p>
          <a:p>
            <a:pPr marL="742950" lvl="2" indent="-342900">
              <a:buClr>
                <a:schemeClr val="accent2"/>
              </a:buClr>
              <a:buSzPct val="75000"/>
              <a:buFont typeface="Wingdings" panose="05000000000000000000" pitchFamily="2" charset="2"/>
              <a:buChar char="ü"/>
            </a:pPr>
            <a:r>
              <a:rPr kumimoji="1" lang="zh-CN" altLang="en-US"/>
              <a:t>创建实体管理器</a:t>
            </a:r>
            <a:r>
              <a:rPr kumimoji="1" lang="en-US" altLang="zh-CN"/>
              <a:t>EntityManager(</a:t>
            </a:r>
            <a:r>
              <a:rPr kumimoji="1" lang="zh-CN" altLang="en-US"/>
              <a:t>类似于</a:t>
            </a:r>
            <a:r>
              <a:rPr kumimoji="1" lang="en-US" altLang="zh-CN"/>
              <a:t>Hibernate</a:t>
            </a:r>
            <a:r>
              <a:rPr kumimoji="1" lang="zh-CN" altLang="en-US"/>
              <a:t>中的</a:t>
            </a:r>
            <a:r>
              <a:rPr kumimoji="1" lang="en-US" altLang="zh-CN"/>
              <a:t>Session)</a:t>
            </a:r>
            <a:r>
              <a:rPr kumimoji="1" lang="zh-CN" altLang="en-US"/>
              <a:t>；</a:t>
            </a:r>
            <a:endParaRPr kumimoji="1" lang="zh-CN" altLang="en-US"/>
          </a:p>
          <a:p>
            <a:pPr marL="742950" lvl="2" indent="-342900">
              <a:buClr>
                <a:schemeClr val="accent2"/>
              </a:buClr>
              <a:buSzPct val="75000"/>
              <a:buFont typeface="Wingdings" panose="05000000000000000000" pitchFamily="2" charset="2"/>
              <a:buChar char="ü"/>
            </a:pPr>
            <a:r>
              <a:rPr kumimoji="1" lang="zh-CN" altLang="en-US"/>
              <a:t>创建实体类，使用注解</a:t>
            </a:r>
            <a:r>
              <a:rPr kumimoji="1" lang="en-US" altLang="zh-CN"/>
              <a:t>annotation</a:t>
            </a:r>
            <a:r>
              <a:rPr kumimoji="1" lang="zh-CN" altLang="en-US"/>
              <a:t>描述实体类跟数据库表之间的一一映射关系；</a:t>
            </a:r>
            <a:endParaRPr kumimoji="1" lang="zh-CN" altLang="en-US"/>
          </a:p>
          <a:p>
            <a:pPr marL="742950" lvl="2" indent="-342900">
              <a:buClr>
                <a:schemeClr val="accent2"/>
              </a:buClr>
              <a:buSzPct val="75000"/>
              <a:buFont typeface="Wingdings" panose="05000000000000000000" pitchFamily="2" charset="2"/>
              <a:buChar char="ü"/>
            </a:pPr>
            <a:r>
              <a:rPr kumimoji="1" lang="zh-CN" altLang="en-US"/>
              <a:t>使用</a:t>
            </a:r>
            <a:r>
              <a:rPr kumimoji="1" lang="en-US" altLang="zh-CN"/>
              <a:t>JPA API</a:t>
            </a:r>
            <a:r>
              <a:rPr kumimoji="1" lang="zh-CN" altLang="en-US"/>
              <a:t>完成数据增加、删除、修改和查询操作；</a:t>
            </a:r>
            <a:endParaRPr kumimoji="1" lang="zh-CN" altLang="en-US"/>
          </a:p>
          <a:p>
            <a:pPr marL="742950" lvl="2" indent="-342900">
              <a:buClr>
                <a:schemeClr val="accent2"/>
              </a:buClr>
              <a:buSzPct val="75000"/>
              <a:buFont typeface="Wingdings" panose="05000000000000000000" pitchFamily="2" charset="2"/>
              <a:buChar char="ü"/>
            </a:pPr>
            <a:r>
              <a:rPr kumimoji="1" lang="zh-CN" altLang="en-US"/>
              <a:t>使用结束后，关闭</a:t>
            </a:r>
            <a:r>
              <a:rPr kumimoji="1" lang="en-US" altLang="zh-CN"/>
              <a:t>EntityManager</a:t>
            </a:r>
            <a:r>
              <a:rPr kumimoji="1" lang="zh-CN" altLang="en-US"/>
              <a:t>。</a:t>
            </a:r>
            <a:endParaRPr kumimoji="1" lang="zh-CN" altLang="en-US"/>
          </a:p>
          <a:p>
            <a:pPr marL="342900" lvl="1" indent="-342900">
              <a:buClr>
                <a:schemeClr val="accent2"/>
              </a:buClr>
              <a:buSzPct val="75000"/>
              <a:buFont typeface="Wingdings" panose="05000000000000000000" pitchFamily="2" charset="2"/>
              <a:buChar char="Ø"/>
            </a:pP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持久化对象</a:t>
            </a:r>
            <a:endParaRPr kumimoji="1" lang="zh-CN" altLang="en-US" dirty="0"/>
          </a:p>
        </p:txBody>
      </p:sp>
      <p:sp>
        <p:nvSpPr>
          <p:cNvPr id="3" name="内容占位符 2"/>
          <p:cNvSpPr>
            <a:spLocks noGrp="1"/>
          </p:cNvSpPr>
          <p:nvPr>
            <p:ph idx="1"/>
          </p:nvPr>
        </p:nvSpPr>
        <p:spPr>
          <a:xfrm>
            <a:off x="899592" y="1371600"/>
            <a:ext cx="7727950" cy="5370512"/>
          </a:xfrm>
        </p:spPr>
        <p:txBody>
          <a:bodyPr/>
          <a:lstStyle/>
          <a:p>
            <a:pPr marL="342900" lvl="1" indent="-342900">
              <a:buClr>
                <a:schemeClr val="accent2"/>
              </a:buClr>
              <a:buSzPct val="75000"/>
              <a:buFont typeface="Wingdings" panose="05000000000000000000" pitchFamily="2" charset="2"/>
              <a:buChar char="Ø"/>
            </a:pPr>
            <a:r>
              <a:rPr kumimoji="1" lang="zh-CN" altLang="en-US"/>
              <a:t>实体管理器（</a:t>
            </a:r>
            <a:r>
              <a:rPr kumimoji="1" lang="en-US" altLang="zh-CN"/>
              <a:t>Entity Manager</a:t>
            </a:r>
            <a:r>
              <a:rPr kumimoji="1" lang="zh-CN" altLang="en-US"/>
              <a:t>）用于</a:t>
            </a:r>
            <a:r>
              <a:rPr kumimoji="1" lang="zh-CN" altLang="en-US">
                <a:solidFill>
                  <a:srgbClr val="FF0000"/>
                </a:solidFill>
              </a:rPr>
              <a:t>管理系统中的实体，它是实体与数据库之间的桥梁</a:t>
            </a:r>
            <a:r>
              <a:rPr kumimoji="1" lang="zh-CN" altLang="en-US"/>
              <a:t>。通过调用实体管理器的相关方法可以把实体持久化到数据库中，同时也可以把数据库中的记录打包成实体对象。</a:t>
            </a:r>
            <a:endParaRPr kumimoji="1" lang="en-US" altLang="zh-CN"/>
          </a:p>
          <a:p>
            <a:pPr marL="342900" lvl="1" indent="-342900">
              <a:buClr>
                <a:schemeClr val="accent2"/>
              </a:buClr>
              <a:buSzPct val="75000"/>
              <a:buFont typeface="Wingdings" panose="05000000000000000000" pitchFamily="2" charset="2"/>
              <a:buChar char="Ø"/>
            </a:pPr>
            <a:r>
              <a:rPr kumimoji="1" lang="zh-CN" altLang="en-US"/>
              <a:t>实体生命周期</a:t>
            </a:r>
            <a:endParaRPr kumimoji="1" lang="en-US" altLang="zh-CN"/>
          </a:p>
          <a:p>
            <a:pPr marL="342900" lvl="1" indent="-342900">
              <a:buClr>
                <a:schemeClr val="accent2"/>
              </a:buClr>
              <a:buSzPct val="75000"/>
              <a:buFont typeface="Wingdings" panose="05000000000000000000" pitchFamily="2" charset="2"/>
              <a:buChar char="Ø"/>
            </a:pP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917563" y="3645024"/>
            <a:ext cx="5308873" cy="2895749"/>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持久化对象</a:t>
            </a:r>
            <a:endParaRPr kumimoji="1" lang="zh-CN" altLang="en-US" dirty="0"/>
          </a:p>
        </p:txBody>
      </p:sp>
      <p:sp>
        <p:nvSpPr>
          <p:cNvPr id="3" name="内容占位符 2"/>
          <p:cNvSpPr>
            <a:spLocks noGrp="1"/>
          </p:cNvSpPr>
          <p:nvPr>
            <p:ph idx="1"/>
          </p:nvPr>
        </p:nvSpPr>
        <p:spPr>
          <a:xfrm>
            <a:off x="899592" y="1371600"/>
            <a:ext cx="7727950" cy="5370512"/>
          </a:xfrm>
        </p:spPr>
        <p:txBody>
          <a:bodyPr/>
          <a:lstStyle/>
          <a:p>
            <a:pPr marL="342900" lvl="1" indent="-342900">
              <a:buClr>
                <a:schemeClr val="accent2"/>
              </a:buClr>
              <a:buSzPct val="75000"/>
              <a:buFont typeface="Wingdings" panose="05000000000000000000" pitchFamily="2" charset="2"/>
              <a:buChar char="Ø"/>
            </a:pPr>
            <a:r>
              <a:rPr kumimoji="1" lang="zh-CN" altLang="en-US" dirty="0"/>
              <a:t>实体生命周期的四种状态</a:t>
            </a:r>
            <a:endParaRPr kumimoji="1" lang="en-US" altLang="zh-CN" dirty="0"/>
          </a:p>
          <a:p>
            <a:pPr marL="342900" lvl="1" indent="-342900">
              <a:buClr>
                <a:schemeClr val="accent2"/>
              </a:buClr>
              <a:buSzPct val="75000"/>
              <a:buFont typeface="Wingdings" panose="05000000000000000000" pitchFamily="2" charset="2"/>
              <a:buChar char="Ø"/>
            </a:pPr>
            <a:r>
              <a:rPr kumimoji="1" lang="en-US" altLang="zh-CN" dirty="0">
                <a:solidFill>
                  <a:schemeClr val="bg1"/>
                </a:solidFill>
              </a:rPr>
              <a:t>1)	</a:t>
            </a:r>
            <a:r>
              <a:rPr kumimoji="1" lang="zh-CN" altLang="en-US" dirty="0">
                <a:solidFill>
                  <a:schemeClr val="bg1"/>
                </a:solidFill>
              </a:rPr>
              <a:t>新建状态（</a:t>
            </a:r>
            <a:r>
              <a:rPr kumimoji="1" lang="en-US" altLang="zh-CN" dirty="0">
                <a:solidFill>
                  <a:schemeClr val="bg1"/>
                </a:solidFill>
              </a:rPr>
              <a:t>New</a:t>
            </a:r>
            <a:r>
              <a:rPr kumimoji="1" lang="zh-CN" altLang="en-US" dirty="0">
                <a:solidFill>
                  <a:schemeClr val="bg1"/>
                </a:solidFill>
              </a:rPr>
              <a:t>）：</a:t>
            </a:r>
            <a:endParaRPr kumimoji="1" lang="en-US" altLang="zh-CN" dirty="0">
              <a:solidFill>
                <a:schemeClr val="bg1"/>
              </a:solidFill>
            </a:endParaRPr>
          </a:p>
          <a:p>
            <a:pPr marL="742950" lvl="2" indent="-342900">
              <a:buClr>
                <a:schemeClr val="accent2"/>
              </a:buClr>
              <a:buSzPct val="75000"/>
              <a:buFont typeface="Wingdings" panose="05000000000000000000" pitchFamily="2" charset="2"/>
              <a:buChar char="ü"/>
            </a:pPr>
            <a:r>
              <a:rPr kumimoji="1" lang="zh-CN" altLang="en-US" dirty="0"/>
              <a:t>对象在保存进数据库之前为临时状态。此时数据库中没有该对象的信息，该对象的</a:t>
            </a:r>
            <a:r>
              <a:rPr kumimoji="1" lang="en-US" altLang="zh-CN" dirty="0"/>
              <a:t>ID</a:t>
            </a:r>
            <a:r>
              <a:rPr kumimoji="1" lang="zh-CN" altLang="en-US" dirty="0"/>
              <a:t>属性也为空。如果没有被持久化，程序退出时临时状态的对象信息将丢失。</a:t>
            </a:r>
            <a:endParaRPr kumimoji="1" lang="zh-CN" altLang="en-US" dirty="0"/>
          </a:p>
          <a:p>
            <a:pPr marL="342900" lvl="1" indent="-342900">
              <a:buClr>
                <a:schemeClr val="accent2"/>
              </a:buClr>
              <a:buSzPct val="75000"/>
              <a:buFont typeface="Wingdings" panose="05000000000000000000" pitchFamily="2" charset="2"/>
              <a:buChar char="Ø"/>
            </a:pPr>
            <a:r>
              <a:rPr kumimoji="1" lang="en-US" altLang="zh-CN" dirty="0">
                <a:solidFill>
                  <a:schemeClr val="bg1"/>
                </a:solidFill>
              </a:rPr>
              <a:t>2)	</a:t>
            </a:r>
            <a:r>
              <a:rPr kumimoji="1" lang="zh-CN" altLang="en-US" dirty="0">
                <a:solidFill>
                  <a:schemeClr val="bg1"/>
                </a:solidFill>
              </a:rPr>
              <a:t>托管状态（</a:t>
            </a:r>
            <a:r>
              <a:rPr kumimoji="1" lang="en-US" altLang="zh-CN" dirty="0">
                <a:solidFill>
                  <a:schemeClr val="bg1"/>
                </a:solidFill>
              </a:rPr>
              <a:t>Managed</a:t>
            </a:r>
            <a:r>
              <a:rPr kumimoji="1" lang="zh-CN" altLang="en-US" dirty="0">
                <a:solidFill>
                  <a:schemeClr val="bg1"/>
                </a:solidFill>
              </a:rPr>
              <a:t>）：</a:t>
            </a:r>
            <a:endParaRPr kumimoji="1" lang="en-US" altLang="zh-CN" dirty="0">
              <a:solidFill>
                <a:schemeClr val="bg1"/>
              </a:solidFill>
            </a:endParaRPr>
          </a:p>
          <a:p>
            <a:pPr marL="742950" lvl="2" indent="-342900">
              <a:buClr>
                <a:schemeClr val="accent2"/>
              </a:buClr>
              <a:buSzPct val="75000"/>
              <a:buFont typeface="Wingdings" panose="05000000000000000000" pitchFamily="2" charset="2"/>
              <a:buChar char="ü"/>
            </a:pPr>
            <a:r>
              <a:rPr kumimoji="1" lang="zh-CN" altLang="en-US" dirty="0"/>
              <a:t>对象在保存进数据库后或者从数据库中加载后、并且没有脱离</a:t>
            </a:r>
            <a:r>
              <a:rPr kumimoji="1" lang="en-US" altLang="zh-CN" dirty="0"/>
              <a:t>Session</a:t>
            </a:r>
            <a:r>
              <a:rPr kumimoji="1" lang="zh-CN" altLang="en-US" dirty="0"/>
              <a:t>时为持久化状态。这时候数据库中有对象的信息，该对象的</a:t>
            </a:r>
            <a:r>
              <a:rPr kumimoji="1" lang="en-US" altLang="zh-CN" dirty="0"/>
              <a:t>id</a:t>
            </a:r>
            <a:r>
              <a:rPr kumimoji="1" lang="zh-CN" altLang="en-US" dirty="0"/>
              <a:t>为数据库中对应记录的主键值。由于还在 </a:t>
            </a:r>
            <a:r>
              <a:rPr kumimoji="1" lang="en-US" altLang="zh-CN" dirty="0"/>
              <a:t>Session</a:t>
            </a:r>
            <a:r>
              <a:rPr kumimoji="1" lang="zh-CN" altLang="en-US" dirty="0"/>
              <a:t>中，持久化状态的对象可以执行任何有关数据库的操作，例如获取集合属性的值等。</a:t>
            </a: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持久化对象</a:t>
            </a:r>
            <a:endParaRPr kumimoji="1" lang="zh-CN" altLang="en-US" dirty="0"/>
          </a:p>
        </p:txBody>
      </p:sp>
      <p:sp>
        <p:nvSpPr>
          <p:cNvPr id="3" name="内容占位符 2"/>
          <p:cNvSpPr>
            <a:spLocks noGrp="1"/>
          </p:cNvSpPr>
          <p:nvPr>
            <p:ph idx="1"/>
          </p:nvPr>
        </p:nvSpPr>
        <p:spPr>
          <a:xfrm>
            <a:off x="899592" y="1371600"/>
            <a:ext cx="7727950" cy="5370512"/>
          </a:xfrm>
        </p:spPr>
        <p:txBody>
          <a:bodyPr/>
          <a:lstStyle/>
          <a:p>
            <a:pPr marL="342900" lvl="1" indent="-342900">
              <a:buClr>
                <a:schemeClr val="accent2"/>
              </a:buClr>
              <a:buSzPct val="75000"/>
              <a:buFont typeface="Wingdings" panose="05000000000000000000" pitchFamily="2" charset="2"/>
              <a:buChar char="Ø"/>
            </a:pPr>
            <a:r>
              <a:rPr kumimoji="1" lang="zh-CN" altLang="en-US" dirty="0"/>
              <a:t>实体生命周期的四种状态</a:t>
            </a:r>
            <a:endParaRPr kumimoji="1" lang="en-US" altLang="zh-CN" dirty="0"/>
          </a:p>
          <a:p>
            <a:pPr marL="342900" lvl="1" indent="-342900">
              <a:buClr>
                <a:schemeClr val="accent2"/>
              </a:buClr>
              <a:buSzPct val="75000"/>
              <a:buFont typeface="Wingdings" panose="05000000000000000000" pitchFamily="2" charset="2"/>
              <a:buChar char="Ø"/>
            </a:pPr>
            <a:r>
              <a:rPr kumimoji="1" lang="en-US" altLang="zh-CN" dirty="0">
                <a:solidFill>
                  <a:schemeClr val="bg1"/>
                </a:solidFill>
              </a:rPr>
              <a:t>3)	</a:t>
            </a:r>
            <a:r>
              <a:rPr kumimoji="1" lang="zh-CN" altLang="en-US" dirty="0">
                <a:solidFill>
                  <a:schemeClr val="bg1"/>
                </a:solidFill>
              </a:rPr>
              <a:t>游离状态（</a:t>
            </a:r>
            <a:r>
              <a:rPr kumimoji="1" lang="en-US" altLang="zh-CN" dirty="0">
                <a:solidFill>
                  <a:schemeClr val="bg1"/>
                </a:solidFill>
              </a:rPr>
              <a:t>Detached</a:t>
            </a:r>
            <a:r>
              <a:rPr kumimoji="1" lang="zh-CN" altLang="en-US" dirty="0">
                <a:solidFill>
                  <a:schemeClr val="bg1"/>
                </a:solidFill>
              </a:rPr>
              <a:t>）：</a:t>
            </a:r>
            <a:endParaRPr kumimoji="1" lang="en-US" altLang="zh-CN" dirty="0">
              <a:solidFill>
                <a:schemeClr val="bg1"/>
              </a:solidFill>
            </a:endParaRPr>
          </a:p>
          <a:p>
            <a:pPr marL="742950" lvl="2" indent="-342900">
              <a:buClr>
                <a:schemeClr val="accent2"/>
              </a:buClr>
              <a:buSzPct val="75000"/>
              <a:buFont typeface="Wingdings" panose="05000000000000000000" pitchFamily="2" charset="2"/>
              <a:buChar char="ü"/>
            </a:pPr>
            <a:r>
              <a:rPr kumimoji="1" lang="zh-CN" altLang="en-US" dirty="0"/>
              <a:t>是对象曾经处于持久化状态、但是现在已经离开</a:t>
            </a:r>
            <a:r>
              <a:rPr kumimoji="1" lang="en-US" altLang="zh-CN" dirty="0"/>
              <a:t>Session</a:t>
            </a:r>
            <a:r>
              <a:rPr kumimoji="1" lang="zh-CN" altLang="en-US" dirty="0"/>
              <a:t>了。虽然分离状态的对象有</a:t>
            </a:r>
            <a:r>
              <a:rPr kumimoji="1" lang="en-US" altLang="zh-CN" dirty="0"/>
              <a:t>id</a:t>
            </a:r>
            <a:r>
              <a:rPr kumimoji="1" lang="zh-CN" altLang="en-US" dirty="0"/>
              <a:t>值，有对应的数据库记录，但是已经无法执行有关数据库的操作。例如，读取延迟加载的集合属性，可能会抛出延迟加载异常。</a:t>
            </a:r>
            <a:endParaRPr kumimoji="1" lang="zh-CN" altLang="en-US" dirty="0"/>
          </a:p>
          <a:p>
            <a:pPr marL="342900" lvl="1" indent="-342900">
              <a:buClr>
                <a:schemeClr val="accent2"/>
              </a:buClr>
              <a:buSzPct val="75000"/>
              <a:buFont typeface="Wingdings" panose="05000000000000000000" pitchFamily="2" charset="2"/>
              <a:buChar char="Ø"/>
            </a:pPr>
            <a:r>
              <a:rPr kumimoji="1" lang="en-US" altLang="zh-CN" dirty="0">
                <a:solidFill>
                  <a:schemeClr val="bg1"/>
                </a:solidFill>
              </a:rPr>
              <a:t>4)	</a:t>
            </a:r>
            <a:r>
              <a:rPr kumimoji="1" lang="zh-CN" altLang="en-US" dirty="0">
                <a:solidFill>
                  <a:schemeClr val="bg1"/>
                </a:solidFill>
              </a:rPr>
              <a:t>删除状态（</a:t>
            </a:r>
            <a:r>
              <a:rPr kumimoji="1" lang="en-US" altLang="zh-CN" dirty="0">
                <a:solidFill>
                  <a:schemeClr val="bg1"/>
                </a:solidFill>
              </a:rPr>
              <a:t>Removed</a:t>
            </a:r>
            <a:r>
              <a:rPr kumimoji="1" lang="zh-CN" altLang="en-US" dirty="0">
                <a:solidFill>
                  <a:schemeClr val="bg1"/>
                </a:solidFill>
              </a:rPr>
              <a:t>）：</a:t>
            </a:r>
            <a:endParaRPr kumimoji="1" lang="en-US" altLang="zh-CN" dirty="0">
              <a:solidFill>
                <a:schemeClr val="bg1"/>
              </a:solidFill>
            </a:endParaRPr>
          </a:p>
          <a:p>
            <a:pPr marL="742950" lvl="2" indent="-342900">
              <a:buClr>
                <a:schemeClr val="accent2"/>
              </a:buClr>
              <a:buSzPct val="75000"/>
              <a:buFont typeface="Wingdings" panose="05000000000000000000" pitchFamily="2" charset="2"/>
              <a:buChar char="ü"/>
            </a:pPr>
            <a:r>
              <a:rPr kumimoji="1" lang="zh-CN" altLang="en-US" dirty="0"/>
              <a:t>删除的对象，有</a:t>
            </a:r>
            <a:r>
              <a:rPr kumimoji="1" lang="en-US" altLang="zh-CN" dirty="0"/>
              <a:t>id</a:t>
            </a:r>
            <a:r>
              <a:rPr kumimoji="1" lang="zh-CN" altLang="en-US" dirty="0"/>
              <a:t>值，尚且和 </a:t>
            </a:r>
            <a:r>
              <a:rPr kumimoji="1" lang="en-US" altLang="zh-CN" dirty="0"/>
              <a:t>Persistence  Context </a:t>
            </a:r>
            <a:r>
              <a:rPr kumimoji="1" lang="zh-CN" altLang="en-US" dirty="0"/>
              <a:t>有关联，但是已经准备好从数据库中删除。</a:t>
            </a:r>
            <a:endParaRPr kumimoji="1" lang="zh-CN" altLang="en-US" dirty="0"/>
          </a:p>
          <a:p>
            <a:pPr marL="342900" lvl="1" indent="-342900">
              <a:buClr>
                <a:schemeClr val="accent2"/>
              </a:buClr>
              <a:buSzPct val="75000"/>
              <a:buFont typeface="Wingdings" panose="05000000000000000000" pitchFamily="2" charset="2"/>
              <a:buChar char="Ø"/>
            </a:pP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持久化对象</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zh-CN" altLang="en-US" sz="2800">
                <a:solidFill>
                  <a:srgbClr val="FF0000"/>
                </a:solidFill>
              </a:rPr>
              <a:t>创建实体管理器</a:t>
            </a:r>
            <a:endParaRPr kumimoji="1" lang="en-US" altLang="zh-CN" sz="2800">
              <a:solidFill>
                <a:srgbClr val="FF0000"/>
              </a:solidFill>
            </a:endParaRPr>
          </a:p>
          <a:p>
            <a:pPr marL="342900" lvl="1" indent="-342900">
              <a:buClr>
                <a:schemeClr val="accent2"/>
              </a:buClr>
              <a:buSzPct val="75000"/>
              <a:buFont typeface="Wingdings" panose="05000000000000000000" pitchFamily="2" charset="2"/>
              <a:buChar char="Ø"/>
            </a:pPr>
            <a:r>
              <a:rPr kumimoji="1" lang="zh-CN" altLang="en-US"/>
              <a:t>所有实体管理器都来自类型</a:t>
            </a:r>
            <a:r>
              <a:rPr kumimoji="1" lang="en-US" altLang="zh-CN"/>
              <a:t>javax.persistence.EntityManagerFactory</a:t>
            </a:r>
            <a:r>
              <a:rPr kumimoji="1" lang="zh-CN" altLang="en-US"/>
              <a:t>的工厂。</a:t>
            </a:r>
            <a:endParaRPr kumimoji="1" lang="en-US" altLang="zh-CN"/>
          </a:p>
          <a:p>
            <a:pPr marL="742950" lvl="2" indent="-342900">
              <a:buClr>
                <a:schemeClr val="accent2"/>
              </a:buClr>
              <a:buSzPct val="75000"/>
              <a:buFont typeface="Wingdings" panose="05000000000000000000" pitchFamily="2" charset="2"/>
              <a:buChar char="ü"/>
            </a:pPr>
            <a:r>
              <a:rPr kumimoji="1" lang="zh-CN" altLang="en-US"/>
              <a:t>以下示例演示为名为“</a:t>
            </a:r>
            <a:r>
              <a:rPr kumimoji="1" lang="en-US" altLang="zh-CN"/>
              <a:t>EmployeeService”</a:t>
            </a:r>
            <a:r>
              <a:rPr kumimoji="1" lang="zh-CN" altLang="en-US"/>
              <a:t>的持久性单元创建一个</a:t>
            </a:r>
            <a:r>
              <a:rPr kumimoji="1" lang="en-US" altLang="zh-CN"/>
              <a:t>EntityManagerFactory</a:t>
            </a:r>
            <a:r>
              <a:rPr kumimoji="1" lang="zh-CN" altLang="en-US"/>
              <a:t>：</a:t>
            </a:r>
            <a:endParaRPr kumimoji="1" lang="en-US" altLang="zh-CN"/>
          </a:p>
          <a:p>
            <a:pPr marL="742950" lvl="2" indent="-342900">
              <a:buClr>
                <a:schemeClr val="accent2"/>
              </a:buClr>
              <a:buSzPct val="75000"/>
              <a:buFont typeface="Wingdings" panose="05000000000000000000" pitchFamily="2" charset="2"/>
              <a:buChar char="Ø"/>
            </a:pPr>
            <a:endParaRPr kumimoji="1" lang="en-US" altLang="zh-CN"/>
          </a:p>
          <a:p>
            <a:pPr marL="742950" lvl="2" indent="-342900">
              <a:buClr>
                <a:schemeClr val="accent2"/>
              </a:buClr>
              <a:buSzPct val="75000"/>
              <a:buFont typeface="Wingdings" panose="05000000000000000000" pitchFamily="2" charset="2"/>
              <a:buChar char="Ø"/>
            </a:pPr>
            <a:endParaRPr kumimoji="1" lang="en-US" altLang="zh-CN"/>
          </a:p>
          <a:p>
            <a:pPr marL="742950" lvl="2" indent="-342900">
              <a:buClr>
                <a:schemeClr val="accent2"/>
              </a:buClr>
              <a:buSzPct val="75000"/>
              <a:buFont typeface="Wingdings" panose="05000000000000000000" pitchFamily="2" charset="2"/>
              <a:buChar char="ü"/>
            </a:pPr>
            <a:r>
              <a:rPr kumimoji="1" lang="zh-CN" altLang="en-US"/>
              <a:t>通过工厂创建实体管理器：</a:t>
            </a:r>
            <a:endParaRPr kumimoji="1" lang="zh-CN" altLang="en-US"/>
          </a:p>
          <a:p>
            <a:pPr marL="342900" lvl="1" indent="-342900">
              <a:buClr>
                <a:schemeClr val="accent2"/>
              </a:buClr>
              <a:buSzPct val="75000"/>
              <a:buFont typeface="Wingdings" panose="05000000000000000000" pitchFamily="2" charset="2"/>
              <a:buChar char="Ø"/>
            </a:pP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428588" y="3545544"/>
            <a:ext cx="6286823" cy="381020"/>
          </a:xfrm>
          <a:prstGeom prst="rect">
            <a:avLst/>
          </a:prstGeom>
        </p:spPr>
      </p:pic>
      <p:pic>
        <p:nvPicPr>
          <p:cNvPr id="8" name="图片 7"/>
          <p:cNvPicPr>
            <a:picLocks noChangeAspect="1"/>
          </p:cNvPicPr>
          <p:nvPr/>
        </p:nvPicPr>
        <p:blipFill>
          <a:blip r:embed="rId2"/>
          <a:stretch>
            <a:fillRect/>
          </a:stretch>
        </p:blipFill>
        <p:spPr>
          <a:xfrm>
            <a:off x="1428588" y="4629140"/>
            <a:ext cx="6324925" cy="361969"/>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持久化对象</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zh-CN" altLang="en-US" sz="2800">
                <a:solidFill>
                  <a:srgbClr val="FF0000"/>
                </a:solidFill>
              </a:rPr>
              <a:t>保存实体</a:t>
            </a:r>
            <a:endParaRPr kumimoji="1" lang="en-US" altLang="zh-CN" sz="2800">
              <a:solidFill>
                <a:srgbClr val="FF0000"/>
              </a:solidFill>
            </a:endParaRPr>
          </a:p>
          <a:p>
            <a:pPr marL="342900" lvl="1" indent="-342900">
              <a:buClr>
                <a:schemeClr val="accent2"/>
              </a:buClr>
              <a:buSzPct val="75000"/>
              <a:buFont typeface="Wingdings" panose="05000000000000000000" pitchFamily="2" charset="2"/>
              <a:buChar char="Ø"/>
            </a:pPr>
            <a:r>
              <a:rPr kumimoji="1" lang="zh-CN" altLang="en-US"/>
              <a:t>通过使用实体管理器，可以持久化实例，如下面的例子，通过前面创建的实体管理器</a:t>
            </a:r>
            <a:r>
              <a:rPr kumimoji="1" lang="en-US" altLang="zh-CN"/>
              <a:t>em</a:t>
            </a:r>
            <a:r>
              <a:rPr kumimoji="1" lang="zh-CN" altLang="en-US"/>
              <a:t>来持久化</a:t>
            </a:r>
            <a:r>
              <a:rPr kumimoji="1" lang="en-US" altLang="zh-CN"/>
              <a:t>Employee</a:t>
            </a:r>
            <a:r>
              <a:rPr kumimoji="1" lang="zh-CN" altLang="en-US"/>
              <a:t>类的实例：</a:t>
            </a: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a:p>
            <a:pPr marL="342900" lvl="1" indent="-342900">
              <a:buClr>
                <a:schemeClr val="accent2"/>
              </a:buClr>
              <a:buSzPct val="75000"/>
              <a:buFont typeface="Wingdings" panose="05000000000000000000" pitchFamily="2" charset="2"/>
              <a:buChar char="Ø"/>
            </a:pPr>
            <a:r>
              <a:rPr kumimoji="1" lang="zh-CN" altLang="en-US" sz="2800">
                <a:solidFill>
                  <a:srgbClr val="FF0000"/>
                </a:solidFill>
              </a:rPr>
              <a:t>查找实体</a:t>
            </a:r>
            <a:endParaRPr kumimoji="1" lang="en-US" altLang="zh-CN" sz="2800">
              <a:solidFill>
                <a:srgbClr val="FF0000"/>
              </a:solidFill>
            </a:endParaRPr>
          </a:p>
          <a:p>
            <a:pPr marL="342900" lvl="1" indent="-342900">
              <a:buClr>
                <a:schemeClr val="accent2"/>
              </a:buClr>
              <a:buSzPct val="75000"/>
              <a:buFont typeface="Wingdings" panose="05000000000000000000" pitchFamily="2" charset="2"/>
              <a:buChar char="Ø"/>
            </a:pPr>
            <a:r>
              <a:rPr kumimoji="1" lang="zh-CN" altLang="en-US"/>
              <a:t>如果实体在数据库中，下一行代码显示如何找到它：</a:t>
            </a: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7" name="图片 6"/>
          <p:cNvPicPr>
            <a:picLocks noChangeAspect="1"/>
          </p:cNvPicPr>
          <p:nvPr/>
        </p:nvPicPr>
        <p:blipFill>
          <a:blip r:embed="rId1"/>
          <a:stretch>
            <a:fillRect/>
          </a:stretch>
        </p:blipFill>
        <p:spPr>
          <a:xfrm>
            <a:off x="1371435" y="3212976"/>
            <a:ext cx="6401129" cy="533427"/>
          </a:xfrm>
          <a:prstGeom prst="rect">
            <a:avLst/>
          </a:prstGeom>
        </p:spPr>
      </p:pic>
      <p:pic>
        <p:nvPicPr>
          <p:cNvPr id="10" name="图片 9"/>
          <p:cNvPicPr>
            <a:picLocks noChangeAspect="1"/>
          </p:cNvPicPr>
          <p:nvPr/>
        </p:nvPicPr>
        <p:blipFill>
          <a:blip r:embed="rId2"/>
          <a:stretch>
            <a:fillRect/>
          </a:stretch>
        </p:blipFill>
        <p:spPr>
          <a:xfrm>
            <a:off x="1371435" y="5013176"/>
            <a:ext cx="6426530" cy="38737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持久化对象</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zh-CN" altLang="en-US" sz="2800">
                <a:solidFill>
                  <a:srgbClr val="FF0000"/>
                </a:solidFill>
              </a:rPr>
              <a:t>删除实体</a:t>
            </a:r>
            <a:endParaRPr kumimoji="1" lang="en-US" altLang="zh-CN" sz="2800">
              <a:solidFill>
                <a:srgbClr val="FF0000"/>
              </a:solidFill>
            </a:endParaRPr>
          </a:p>
          <a:p>
            <a:pPr marL="342900" lvl="1" indent="-342900">
              <a:buClr>
                <a:schemeClr val="accent2"/>
              </a:buClr>
              <a:buSzPct val="75000"/>
              <a:buFont typeface="Wingdings" panose="05000000000000000000" pitchFamily="2" charset="2"/>
              <a:buChar char="Ø"/>
            </a:pPr>
            <a:r>
              <a:rPr kumimoji="1" lang="zh-CN" altLang="en-US"/>
              <a:t>要从数据库中删除实体，可以调用</a:t>
            </a:r>
            <a:r>
              <a:rPr kumimoji="1" lang="en-US" altLang="zh-CN"/>
              <a:t>EntityManager</a:t>
            </a:r>
            <a:r>
              <a:rPr kumimoji="1" lang="zh-CN" altLang="en-US"/>
              <a:t>的</a:t>
            </a:r>
            <a:r>
              <a:rPr kumimoji="1" lang="en-US" altLang="zh-CN"/>
              <a:t>remove</a:t>
            </a:r>
            <a:r>
              <a:rPr kumimoji="1" lang="zh-CN" altLang="en-US"/>
              <a:t>方法：</a:t>
            </a: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a:p>
            <a:pPr marL="0" lvl="1" indent="0">
              <a:buClr>
                <a:schemeClr val="accent2"/>
              </a:buClr>
              <a:buSzPct val="75000"/>
              <a:buNone/>
            </a:pPr>
            <a:endParaRPr kumimoji="1" lang="en-US" altLang="zh-CN"/>
          </a:p>
          <a:p>
            <a:pPr marL="342900" lvl="1" indent="-342900">
              <a:buClr>
                <a:schemeClr val="accent2"/>
              </a:buClr>
              <a:buSzPct val="75000"/>
              <a:buFont typeface="Wingdings" panose="05000000000000000000" pitchFamily="2" charset="2"/>
              <a:buChar char="Ø"/>
            </a:pPr>
            <a:r>
              <a:rPr kumimoji="1" lang="zh-CN" altLang="en-US" sz="2800">
                <a:solidFill>
                  <a:srgbClr val="FF0000"/>
                </a:solidFill>
              </a:rPr>
              <a:t>更新实体</a:t>
            </a:r>
            <a:endParaRPr kumimoji="1" lang="zh-CN" altLang="en-US" sz="2800">
              <a:solidFill>
                <a:srgbClr val="FF0000"/>
              </a:solidFill>
            </a:endParaRPr>
          </a:p>
          <a:p>
            <a:pPr marL="342900" lvl="1" indent="-342900">
              <a:buClr>
                <a:schemeClr val="accent2"/>
              </a:buClr>
              <a:buSzPct val="75000"/>
              <a:buFont typeface="Wingdings" panose="05000000000000000000" pitchFamily="2" charset="2"/>
              <a:buChar char="Ø"/>
            </a:pPr>
            <a:r>
              <a:rPr kumimoji="1" lang="zh-CN" altLang="en-US"/>
              <a:t>要更新实体，可以在被管实体上调用</a:t>
            </a:r>
            <a:r>
              <a:rPr kumimoji="1" lang="en-US" altLang="zh-CN"/>
              <a:t>setter</a:t>
            </a:r>
            <a:r>
              <a:rPr kumimoji="1" lang="zh-CN" altLang="en-US"/>
              <a:t>方法。被管实体是从</a:t>
            </a:r>
            <a:r>
              <a:rPr kumimoji="1" lang="en-US" altLang="zh-CN"/>
              <a:t>EntityManager</a:t>
            </a:r>
            <a:r>
              <a:rPr kumimoji="1" lang="zh-CN" altLang="en-US"/>
              <a:t>返回的实体。</a:t>
            </a:r>
            <a:endParaRPr kumimoji="1" lang="zh-CN" altLang="en-US"/>
          </a:p>
          <a:p>
            <a:pPr marL="342900" lvl="1" indent="-342900">
              <a:buClr>
                <a:schemeClr val="accent2"/>
              </a:buClr>
              <a:buSzPct val="75000"/>
              <a:buFont typeface="Wingdings" panose="05000000000000000000" pitchFamily="2" charset="2"/>
              <a:buChar char="Ø"/>
            </a:pPr>
            <a:endParaRPr kumimoji="1" lang="en-US" altLang="zh-CN"/>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331640" y="2852936"/>
            <a:ext cx="6369377" cy="641383"/>
          </a:xfrm>
          <a:prstGeom prst="rect">
            <a:avLst/>
          </a:prstGeom>
        </p:spPr>
      </p:pic>
      <p:pic>
        <p:nvPicPr>
          <p:cNvPr id="9" name="图片 8"/>
          <p:cNvPicPr>
            <a:picLocks noChangeAspect="1"/>
          </p:cNvPicPr>
          <p:nvPr/>
        </p:nvPicPr>
        <p:blipFill>
          <a:blip r:embed="rId2"/>
          <a:stretch>
            <a:fillRect/>
          </a:stretch>
        </p:blipFill>
        <p:spPr>
          <a:xfrm>
            <a:off x="1331640" y="5105947"/>
            <a:ext cx="6420180" cy="552478"/>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持久化对象</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zh-CN" altLang="en-US" sz="2800">
                <a:solidFill>
                  <a:srgbClr val="FF0000"/>
                </a:solidFill>
              </a:rPr>
              <a:t>事务</a:t>
            </a:r>
            <a:endParaRPr kumimoji="1" lang="zh-CN" altLang="en-US" sz="2800">
              <a:solidFill>
                <a:srgbClr val="FF0000"/>
              </a:solidFill>
            </a:endParaRPr>
          </a:p>
          <a:p>
            <a:pPr marL="342900" lvl="1" indent="-342900">
              <a:buClr>
                <a:schemeClr val="accent2"/>
              </a:buClr>
              <a:buSzPct val="75000"/>
              <a:buFont typeface="Wingdings" panose="05000000000000000000" pitchFamily="2" charset="2"/>
              <a:buChar char="Ø"/>
            </a:pPr>
            <a:r>
              <a:rPr kumimoji="1" lang="zh-CN" altLang="en-US"/>
              <a:t>以下代码显示如何启动和提交事务</a:t>
            </a:r>
            <a:endParaRPr kumimoji="1" lang="zh-CN" altLang="en-US"/>
          </a:p>
          <a:p>
            <a:pPr marL="342900" lvl="1" indent="-342900">
              <a:buClr>
                <a:schemeClr val="accent2"/>
              </a:buClr>
              <a:buSzPct val="75000"/>
              <a:buFont typeface="Wingdings" panose="05000000000000000000" pitchFamily="2" charset="2"/>
              <a:buChar char="Ø"/>
            </a:pP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a:p>
            <a:pPr marL="0" lvl="1" indent="0">
              <a:buClr>
                <a:schemeClr val="accent2"/>
              </a:buClr>
              <a:buSzPct val="75000"/>
              <a:buNone/>
            </a:pP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7" name="图片 6"/>
          <p:cNvPicPr>
            <a:picLocks noChangeAspect="1"/>
          </p:cNvPicPr>
          <p:nvPr/>
        </p:nvPicPr>
        <p:blipFill>
          <a:blip r:embed="rId1"/>
          <a:stretch>
            <a:fillRect/>
          </a:stretch>
        </p:blipFill>
        <p:spPr>
          <a:xfrm>
            <a:off x="1361910" y="2420888"/>
            <a:ext cx="6420180" cy="96525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196752"/>
            <a:ext cx="7727950" cy="5360640"/>
          </a:xfrm>
        </p:spPr>
        <p:txBody>
          <a:bodyPr/>
          <a:lstStyle/>
          <a:p>
            <a:pPr>
              <a:lnSpc>
                <a:spcPct val="100000"/>
              </a:lnSpc>
              <a:spcAft>
                <a:spcPts val="600"/>
              </a:spcAft>
              <a:defRPr/>
            </a:pPr>
            <a:r>
              <a:rPr lang="zh-CN" altLang="en-US" sz="2400" b="1" dirty="0">
                <a:ea typeface="宋体" panose="02010600030101010101" pitchFamily="2" charset="-122"/>
              </a:rPr>
              <a:t>开放数据库连接</a:t>
            </a:r>
            <a:endParaRPr lang="zh-CN" altLang="en-US" sz="2400" b="1" dirty="0">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对象</a:t>
            </a:r>
            <a:r>
              <a:rPr lang="en-US" altLang="zh-CN" sz="2400" b="1">
                <a:ea typeface="宋体" panose="02010600030101010101" pitchFamily="2" charset="-122"/>
              </a:rPr>
              <a:t>-</a:t>
            </a:r>
            <a:r>
              <a:rPr lang="zh-CN" altLang="en-US" sz="2400" b="1">
                <a:ea typeface="宋体" panose="02010600030101010101" pitchFamily="2" charset="-122"/>
              </a:rPr>
              <a:t>关系映射</a:t>
            </a:r>
            <a:r>
              <a:rPr lang="en-US" altLang="zh-CN" sz="2400" b="1">
                <a:ea typeface="宋体" panose="02010600030101010101" pitchFamily="2" charset="-122"/>
              </a:rPr>
              <a:t>ORM</a:t>
            </a:r>
            <a:endParaRPr lang="en-US" altLang="zh-CN" sz="2400" b="1">
              <a:ea typeface="宋体" panose="02010600030101010101" pitchFamily="2" charset="-122"/>
            </a:endParaRPr>
          </a:p>
          <a:p>
            <a:pPr>
              <a:lnSpc>
                <a:spcPct val="100000"/>
              </a:lnSpc>
              <a:spcAft>
                <a:spcPts val="600"/>
              </a:spcAft>
              <a:defRPr/>
            </a:pPr>
            <a:r>
              <a:rPr lang="en-US" altLang="zh-CN" sz="2400" b="1">
                <a:solidFill>
                  <a:srgbClr val="FF0000"/>
                </a:solidFill>
                <a:ea typeface="宋体" panose="02010600030101010101" pitchFamily="2" charset="-122"/>
              </a:rPr>
              <a:t>JPA</a:t>
            </a:r>
            <a:r>
              <a:rPr lang="zh-CN" altLang="en-US" sz="2400" b="1">
                <a:solidFill>
                  <a:srgbClr val="FF0000"/>
                </a:solidFill>
                <a:ea typeface="宋体" panose="02010600030101010101" pitchFamily="2" charset="-122"/>
              </a:rPr>
              <a:t>持久化框架</a:t>
            </a:r>
            <a:endParaRPr lang="en-US" altLang="zh-CN" sz="24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的概念</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持久化对象</a:t>
            </a:r>
            <a:endParaRPr lang="en-US" altLang="zh-CN" sz="2000" b="1">
              <a:ea typeface="宋体" panose="02010600030101010101" pitchFamily="2" charset="-122"/>
            </a:endParaRPr>
          </a:p>
          <a:p>
            <a:pPr lvl="1">
              <a:lnSpc>
                <a:spcPct val="100000"/>
              </a:lnSpc>
              <a:spcAft>
                <a:spcPts val="600"/>
              </a:spcAft>
              <a:defRPr/>
            </a:pPr>
            <a:r>
              <a:rPr lang="en-US" altLang="zh-CN" sz="2000" b="1">
                <a:solidFill>
                  <a:srgbClr val="FF0000"/>
                </a:solidFill>
                <a:ea typeface="宋体" panose="02010600030101010101" pitchFamily="2" charset="-122"/>
              </a:rPr>
              <a:t>JPA</a:t>
            </a:r>
            <a:r>
              <a:rPr lang="zh-CN" altLang="en-US" sz="2000" b="1">
                <a:solidFill>
                  <a:srgbClr val="FF0000"/>
                </a:solidFill>
                <a:ea typeface="宋体" panose="02010600030101010101" pitchFamily="2" charset="-122"/>
              </a:rPr>
              <a:t>的优势</a:t>
            </a:r>
            <a:endParaRPr lang="en-US" altLang="zh-CN" sz="20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编程范例</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与</a:t>
            </a:r>
            <a:r>
              <a:rPr lang="en-US" altLang="zh-CN" sz="2000" b="1">
                <a:ea typeface="宋体" panose="02010600030101010101" pitchFamily="2" charset="-122"/>
              </a:rPr>
              <a:t>Hibernate</a:t>
            </a:r>
            <a:r>
              <a:rPr lang="zh-CN" altLang="en-US" sz="2000" b="1">
                <a:ea typeface="宋体" panose="02010600030101010101" pitchFamily="2" charset="-122"/>
              </a:rPr>
              <a:t>的关系</a:t>
            </a:r>
            <a:endParaRPr lang="en-US" altLang="zh-CN" sz="20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其他持久化框架</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ODBC</a:t>
            </a:r>
            <a:endParaRPr kumimoji="1" lang="zh-CN" altLang="en-US" dirty="0"/>
          </a:p>
        </p:txBody>
      </p:sp>
      <p:sp>
        <p:nvSpPr>
          <p:cNvPr id="3" name="内容占位符 2"/>
          <p:cNvSpPr>
            <a:spLocks noGrp="1"/>
          </p:cNvSpPr>
          <p:nvPr>
            <p:ph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601466" y="1066800"/>
            <a:ext cx="5941068" cy="549021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的优势</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en-US" altLang="zh-CN" dirty="0">
                <a:solidFill>
                  <a:srgbClr val="FF0000"/>
                </a:solidFill>
              </a:rPr>
              <a:t>1)</a:t>
            </a:r>
            <a:r>
              <a:rPr kumimoji="1" lang="zh-CN" altLang="en-US" dirty="0">
                <a:solidFill>
                  <a:srgbClr val="FF0000"/>
                </a:solidFill>
              </a:rPr>
              <a:t> 标准化</a:t>
            </a:r>
            <a:endParaRPr kumimoji="1" lang="zh-CN" altLang="en-US" dirty="0">
              <a:solidFill>
                <a:srgbClr val="FF0000"/>
              </a:solidFill>
            </a:endParaRPr>
          </a:p>
          <a:p>
            <a:pPr marL="742950" lvl="2" indent="-342900">
              <a:buClr>
                <a:schemeClr val="accent2"/>
              </a:buClr>
              <a:buSzPct val="75000"/>
              <a:buFont typeface="Wingdings" panose="05000000000000000000" pitchFamily="2" charset="2"/>
              <a:buChar char="ü"/>
            </a:pPr>
            <a:r>
              <a:rPr kumimoji="1" lang="en-US" altLang="zh-CN" dirty="0"/>
              <a:t>JPA </a:t>
            </a:r>
            <a:r>
              <a:rPr kumimoji="1" lang="zh-CN" altLang="en-US" dirty="0"/>
              <a:t>是 </a:t>
            </a:r>
            <a:r>
              <a:rPr kumimoji="1" lang="en-US" altLang="zh-CN" dirty="0"/>
              <a:t>JCP </a:t>
            </a:r>
            <a:r>
              <a:rPr kumimoji="1" lang="zh-CN" altLang="en-US" dirty="0"/>
              <a:t>组织发布的 </a:t>
            </a:r>
            <a:r>
              <a:rPr kumimoji="1" lang="en-US" altLang="zh-CN" dirty="0">
                <a:solidFill>
                  <a:schemeClr val="bg1"/>
                </a:solidFill>
              </a:rPr>
              <a:t>Java EE </a:t>
            </a:r>
            <a:r>
              <a:rPr kumimoji="1" lang="zh-CN" altLang="en-US" dirty="0">
                <a:solidFill>
                  <a:schemeClr val="bg1"/>
                </a:solidFill>
              </a:rPr>
              <a:t>标准之一</a:t>
            </a:r>
            <a:r>
              <a:rPr kumimoji="1" lang="zh-CN" altLang="en-US" dirty="0"/>
              <a:t>，因此任何声称符合 </a:t>
            </a:r>
            <a:r>
              <a:rPr kumimoji="1" lang="en-US" altLang="zh-CN" dirty="0"/>
              <a:t>JPA </a:t>
            </a:r>
            <a:r>
              <a:rPr kumimoji="1" lang="zh-CN" altLang="en-US" dirty="0"/>
              <a:t>标准的框架都遵循同样的架构，提供相同的访问</a:t>
            </a:r>
            <a:r>
              <a:rPr kumimoji="1" lang="en-US" altLang="zh-CN" dirty="0"/>
              <a:t>API</a:t>
            </a:r>
            <a:r>
              <a:rPr kumimoji="1" lang="zh-CN" altLang="en-US" dirty="0"/>
              <a:t>，这保证了基于</a:t>
            </a:r>
            <a:r>
              <a:rPr kumimoji="1" lang="en-US" altLang="zh-CN" dirty="0"/>
              <a:t>JPA</a:t>
            </a:r>
            <a:r>
              <a:rPr kumimoji="1" lang="zh-CN" altLang="en-US" dirty="0"/>
              <a:t>开发的企业应用能够经过少量的修改就能够在不同的</a:t>
            </a:r>
            <a:r>
              <a:rPr kumimoji="1" lang="en-US" altLang="zh-CN" dirty="0"/>
              <a:t>JPA</a:t>
            </a:r>
            <a:r>
              <a:rPr kumimoji="1" lang="zh-CN" altLang="en-US" dirty="0"/>
              <a:t>框架下运行。</a:t>
            </a:r>
            <a:endParaRPr kumimoji="1" lang="en-US" altLang="zh-CN" dirty="0"/>
          </a:p>
          <a:p>
            <a:pPr marL="742950" lvl="2" indent="-342900">
              <a:buClr>
                <a:schemeClr val="accent2"/>
              </a:buClr>
              <a:buSzPct val="75000"/>
              <a:buFont typeface="Wingdings" panose="05000000000000000000" pitchFamily="2" charset="2"/>
              <a:buChar char="ü"/>
            </a:pPr>
            <a:endParaRPr kumimoji="1" lang="zh-CN" altLang="en-US" dirty="0"/>
          </a:p>
          <a:p>
            <a:pPr marL="342900" lvl="1" indent="-342900">
              <a:buClr>
                <a:schemeClr val="accent2"/>
              </a:buClr>
              <a:buSzPct val="75000"/>
              <a:buFont typeface="Wingdings" panose="05000000000000000000" pitchFamily="2" charset="2"/>
              <a:buChar char="Ø"/>
            </a:pPr>
            <a:r>
              <a:rPr kumimoji="1" lang="en-US" altLang="zh-CN" dirty="0">
                <a:solidFill>
                  <a:srgbClr val="FF0000"/>
                </a:solidFill>
              </a:rPr>
              <a:t>2)</a:t>
            </a:r>
            <a:r>
              <a:rPr kumimoji="1" lang="zh-CN" altLang="en-US" dirty="0">
                <a:solidFill>
                  <a:srgbClr val="FF0000"/>
                </a:solidFill>
              </a:rPr>
              <a:t> 容器级特性的支持</a:t>
            </a:r>
            <a:endParaRPr kumimoji="1" lang="zh-CN" altLang="en-US" dirty="0">
              <a:solidFill>
                <a:srgbClr val="FF0000"/>
              </a:solidFill>
            </a:endParaRPr>
          </a:p>
          <a:p>
            <a:pPr marL="742950" lvl="2" indent="-342900">
              <a:buClr>
                <a:schemeClr val="accent2"/>
              </a:buClr>
              <a:buSzPct val="75000"/>
              <a:buFont typeface="Wingdings" panose="05000000000000000000" pitchFamily="2" charset="2"/>
              <a:buChar char="ü"/>
            </a:pPr>
            <a:r>
              <a:rPr kumimoji="1" lang="en-US" altLang="zh-CN" dirty="0"/>
              <a:t>JPA</a:t>
            </a:r>
            <a:r>
              <a:rPr kumimoji="1" lang="zh-CN" altLang="en-US" dirty="0"/>
              <a:t>框架中支持</a:t>
            </a:r>
            <a:r>
              <a:rPr kumimoji="1" lang="zh-CN" altLang="en-US" dirty="0">
                <a:solidFill>
                  <a:schemeClr val="bg1"/>
                </a:solidFill>
              </a:rPr>
              <a:t>大数据集、事务、并发等容器级事务</a:t>
            </a:r>
            <a:r>
              <a:rPr kumimoji="1" lang="zh-CN" altLang="en-US" dirty="0"/>
              <a:t>，这使得 </a:t>
            </a:r>
            <a:r>
              <a:rPr kumimoji="1" lang="en-US" altLang="zh-CN" dirty="0"/>
              <a:t>JPA </a:t>
            </a:r>
            <a:r>
              <a:rPr kumimoji="1" lang="zh-CN" altLang="en-US" dirty="0"/>
              <a:t>超越了简单持久化框架的局限，在企业应用发挥更大的作用。</a:t>
            </a:r>
            <a:endParaRPr kumimoji="1" lang="zh-CN" altLang="en-US" dirty="0"/>
          </a:p>
          <a:p>
            <a:pPr marL="342900" lvl="1" indent="-342900">
              <a:buClr>
                <a:schemeClr val="accent2"/>
              </a:buClr>
              <a:buSzPct val="75000"/>
              <a:buFont typeface="Wingdings" panose="05000000000000000000" pitchFamily="2" charset="2"/>
              <a:buChar char="Ø"/>
            </a:pPr>
            <a:endParaRPr kumimoji="1" lang="en-US" altLang="zh-CN" dirty="0"/>
          </a:p>
          <a:p>
            <a:pPr marL="342900" lvl="1" indent="-342900">
              <a:buClr>
                <a:schemeClr val="accent2"/>
              </a:buClr>
              <a:buSzPct val="75000"/>
              <a:buFont typeface="Wingdings" panose="05000000000000000000" pitchFamily="2" charset="2"/>
              <a:buChar char="Ø"/>
            </a:pPr>
            <a:endParaRPr kumimoji="1" lang="en-US" altLang="zh-CN" dirty="0"/>
          </a:p>
          <a:p>
            <a:pPr marL="0" lvl="1" indent="0">
              <a:buClr>
                <a:schemeClr val="accent2"/>
              </a:buClr>
              <a:buSzPct val="75000"/>
              <a:buNone/>
            </a:pPr>
            <a:endParaRPr kumimoji="1" lang="en-US" altLang="zh-CN" dirty="0"/>
          </a:p>
          <a:p>
            <a:pPr marL="342900" lvl="1" indent="-342900">
              <a:buClr>
                <a:schemeClr val="accent2"/>
              </a:buClr>
              <a:buSzPct val="75000"/>
              <a:buFont typeface="Wingdings" panose="05000000000000000000" pitchFamily="2" charset="2"/>
              <a:buChar char="Ø"/>
            </a:pPr>
            <a:endParaRPr kumimoji="1" lang="en-US" altLang="zh-CN"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的优势</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en-US" altLang="zh-CN" dirty="0">
                <a:solidFill>
                  <a:srgbClr val="FF0000"/>
                </a:solidFill>
              </a:rPr>
              <a:t>3)</a:t>
            </a:r>
            <a:r>
              <a:rPr kumimoji="1" lang="zh-CN" altLang="en-US" dirty="0">
                <a:solidFill>
                  <a:srgbClr val="FF0000"/>
                </a:solidFill>
              </a:rPr>
              <a:t> 简单方便</a:t>
            </a:r>
            <a:endParaRPr kumimoji="1" lang="zh-CN" altLang="en-US" dirty="0">
              <a:solidFill>
                <a:srgbClr val="FF0000"/>
              </a:solidFill>
            </a:endParaRPr>
          </a:p>
          <a:p>
            <a:pPr marL="742950" lvl="2" indent="-342900">
              <a:buClr>
                <a:schemeClr val="accent2"/>
              </a:buClr>
              <a:buSzPct val="75000"/>
              <a:buFont typeface="Wingdings" panose="05000000000000000000" pitchFamily="2" charset="2"/>
              <a:buChar char="ü"/>
            </a:pPr>
            <a:r>
              <a:rPr kumimoji="1" lang="en-US" altLang="zh-CN" dirty="0"/>
              <a:t>JPA</a:t>
            </a:r>
            <a:r>
              <a:rPr kumimoji="1" lang="zh-CN" altLang="en-US" dirty="0"/>
              <a:t>的主要目标之一就是提供更加</a:t>
            </a:r>
            <a:r>
              <a:rPr kumimoji="1" lang="zh-CN" altLang="en-US" dirty="0">
                <a:solidFill>
                  <a:schemeClr val="bg1"/>
                </a:solidFill>
              </a:rPr>
              <a:t>简单的编程模型</a:t>
            </a:r>
            <a:r>
              <a:rPr kumimoji="1" lang="zh-CN" altLang="en-US" dirty="0"/>
              <a:t>：在</a:t>
            </a:r>
            <a:r>
              <a:rPr kumimoji="1" lang="en-US" altLang="zh-CN" dirty="0"/>
              <a:t>JPA</a:t>
            </a:r>
            <a:r>
              <a:rPr kumimoji="1" lang="zh-CN" altLang="en-US" dirty="0"/>
              <a:t>框架下创建实体和创建</a:t>
            </a:r>
            <a:r>
              <a:rPr kumimoji="1" lang="en-US" altLang="zh-CN" dirty="0"/>
              <a:t>Java </a:t>
            </a:r>
            <a:r>
              <a:rPr kumimoji="1" lang="zh-CN" altLang="en-US" dirty="0"/>
              <a:t>类一样简单，没有任何的约束和限制，只需要使用 </a:t>
            </a:r>
            <a:r>
              <a:rPr kumimoji="1" lang="en-US" altLang="zh-CN" dirty="0" err="1"/>
              <a:t>javax.persistence.Entity</a:t>
            </a:r>
            <a:r>
              <a:rPr kumimoji="1" lang="zh-CN" altLang="en-US" dirty="0"/>
              <a:t>进行注释。</a:t>
            </a:r>
            <a:endParaRPr kumimoji="1" lang="en-US" altLang="zh-CN" dirty="0"/>
          </a:p>
          <a:p>
            <a:pPr marL="742950" lvl="2" indent="-342900">
              <a:buClr>
                <a:schemeClr val="accent2"/>
              </a:buClr>
              <a:buSzPct val="75000"/>
              <a:buFont typeface="Wingdings" panose="05000000000000000000" pitchFamily="2" charset="2"/>
              <a:buChar char="ü"/>
            </a:pPr>
            <a:r>
              <a:rPr kumimoji="1" lang="en-US" altLang="zh-CN" dirty="0"/>
              <a:t>JPA</a:t>
            </a:r>
            <a:r>
              <a:rPr kumimoji="1" lang="zh-CN" altLang="en-US" dirty="0"/>
              <a:t>的</a:t>
            </a:r>
            <a:r>
              <a:rPr kumimoji="1" lang="zh-CN" altLang="en-US" dirty="0">
                <a:solidFill>
                  <a:schemeClr val="bg1"/>
                </a:solidFill>
              </a:rPr>
              <a:t>框架和接口</a:t>
            </a:r>
            <a:r>
              <a:rPr kumimoji="1" lang="zh-CN" altLang="en-US" dirty="0"/>
              <a:t>也都非常简单，没有太多特别的规则和设计模式的要求，开发者可以很容易的掌握。</a:t>
            </a:r>
            <a:endParaRPr kumimoji="1" lang="en-US" altLang="zh-CN" dirty="0"/>
          </a:p>
          <a:p>
            <a:pPr marL="742950" lvl="2" indent="-342900">
              <a:buClr>
                <a:schemeClr val="accent2"/>
              </a:buClr>
              <a:buSzPct val="75000"/>
              <a:buFont typeface="Wingdings" panose="05000000000000000000" pitchFamily="2" charset="2"/>
              <a:buChar char="ü"/>
            </a:pPr>
            <a:r>
              <a:rPr kumimoji="1" lang="en-US" altLang="zh-CN" dirty="0"/>
              <a:t>JPA</a:t>
            </a:r>
            <a:r>
              <a:rPr kumimoji="1" lang="zh-CN" altLang="en-US" dirty="0"/>
              <a:t>基于</a:t>
            </a:r>
            <a:r>
              <a:rPr kumimoji="1" lang="zh-CN" altLang="en-US" dirty="0">
                <a:solidFill>
                  <a:schemeClr val="bg1"/>
                </a:solidFill>
              </a:rPr>
              <a:t>非侵入式原则</a:t>
            </a:r>
            <a:r>
              <a:rPr kumimoji="1" lang="zh-CN" altLang="en-US" dirty="0"/>
              <a:t>设计，因此可以很容易的和其它框架或者容器集成。</a:t>
            </a: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的优势</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en-US" altLang="zh-CN" dirty="0">
                <a:solidFill>
                  <a:srgbClr val="FF0000"/>
                </a:solidFill>
              </a:rPr>
              <a:t>4)</a:t>
            </a:r>
            <a:r>
              <a:rPr kumimoji="1" lang="zh-CN" altLang="en-US" dirty="0">
                <a:solidFill>
                  <a:srgbClr val="FF0000"/>
                </a:solidFill>
              </a:rPr>
              <a:t> 查询能力</a:t>
            </a:r>
            <a:endParaRPr kumimoji="1" lang="zh-CN" altLang="en-US" dirty="0">
              <a:solidFill>
                <a:srgbClr val="FF0000"/>
              </a:solidFill>
            </a:endParaRPr>
          </a:p>
          <a:p>
            <a:pPr marL="742950" lvl="2" indent="-342900">
              <a:buClr>
                <a:schemeClr val="accent2"/>
              </a:buClr>
              <a:buSzPct val="75000"/>
              <a:buFont typeface="Wingdings" panose="05000000000000000000" pitchFamily="2" charset="2"/>
              <a:buChar char="ü"/>
            </a:pPr>
            <a:r>
              <a:rPr kumimoji="1" lang="en-US" altLang="zh-CN" dirty="0"/>
              <a:t>JPA</a:t>
            </a:r>
            <a:r>
              <a:rPr kumimoji="1" lang="zh-CN" altLang="en-US" dirty="0"/>
              <a:t>的查询语言是</a:t>
            </a:r>
            <a:r>
              <a:rPr kumimoji="1" lang="zh-CN" altLang="en-US" dirty="0">
                <a:solidFill>
                  <a:schemeClr val="bg1"/>
                </a:solidFill>
              </a:rPr>
              <a:t>面向对象</a:t>
            </a:r>
            <a:r>
              <a:rPr kumimoji="1" lang="zh-CN" altLang="en-US" dirty="0"/>
              <a:t>而非面向数据库的，它以面向对象的自然语法构造查询语句，可以看成是</a:t>
            </a:r>
            <a:r>
              <a:rPr kumimoji="1" lang="en-US" altLang="zh-CN" dirty="0"/>
              <a:t>Hibernate HQL</a:t>
            </a:r>
            <a:r>
              <a:rPr kumimoji="1" lang="zh-CN" altLang="en-US" dirty="0"/>
              <a:t>的等价物。</a:t>
            </a:r>
            <a:endParaRPr kumimoji="1" lang="en-US" altLang="zh-CN" dirty="0"/>
          </a:p>
          <a:p>
            <a:pPr marL="742950" lvl="2" indent="-342900">
              <a:buClr>
                <a:schemeClr val="accent2"/>
              </a:buClr>
              <a:buSzPct val="75000"/>
              <a:buFont typeface="Wingdings" panose="05000000000000000000" pitchFamily="2" charset="2"/>
              <a:buChar char="ü"/>
            </a:pPr>
            <a:r>
              <a:rPr kumimoji="1" lang="en-US" altLang="zh-CN" dirty="0"/>
              <a:t>JPA</a:t>
            </a:r>
            <a:r>
              <a:rPr kumimoji="1" lang="zh-CN" altLang="en-US" dirty="0"/>
              <a:t>定义了独特的</a:t>
            </a:r>
            <a:r>
              <a:rPr kumimoji="1" lang="en-US" altLang="zh-CN" dirty="0"/>
              <a:t>JPQL</a:t>
            </a:r>
            <a:r>
              <a:rPr kumimoji="1" lang="zh-CN" altLang="en-US" dirty="0"/>
              <a:t>（</a:t>
            </a:r>
            <a:r>
              <a:rPr kumimoji="1" lang="en-US" altLang="zh-CN" dirty="0"/>
              <a:t>Java Persistence Query Language</a:t>
            </a:r>
            <a:r>
              <a:rPr kumimoji="1" lang="zh-CN" altLang="en-US" dirty="0"/>
              <a:t>），</a:t>
            </a:r>
            <a:r>
              <a:rPr kumimoji="1" lang="en-US" altLang="zh-CN" dirty="0"/>
              <a:t>JPQL</a:t>
            </a:r>
            <a:r>
              <a:rPr kumimoji="1" lang="zh-CN" altLang="en-US" dirty="0"/>
              <a:t>是</a:t>
            </a:r>
            <a:r>
              <a:rPr kumimoji="1" lang="en-US" altLang="zh-CN" dirty="0"/>
              <a:t>EJB QL</a:t>
            </a:r>
            <a:r>
              <a:rPr kumimoji="1" lang="zh-CN" altLang="en-US" dirty="0"/>
              <a:t>的一种扩展，它是针对实体的一种查询语言，操作对象是实体，而不是关系数据库的表，而且能够支持批量更新和修改、</a:t>
            </a:r>
            <a:r>
              <a:rPr kumimoji="1" lang="en-US" altLang="zh-CN" dirty="0"/>
              <a:t>JOIN</a:t>
            </a:r>
            <a:r>
              <a:rPr kumimoji="1" lang="zh-CN" altLang="en-US" dirty="0"/>
              <a:t>、</a:t>
            </a:r>
            <a:r>
              <a:rPr kumimoji="1" lang="en-US" altLang="zh-CN" dirty="0"/>
              <a:t>GROUP BY</a:t>
            </a:r>
            <a:r>
              <a:rPr kumimoji="1" lang="zh-CN" altLang="en-US" dirty="0"/>
              <a:t>、</a:t>
            </a:r>
            <a:r>
              <a:rPr kumimoji="1" lang="en-US" altLang="zh-CN" dirty="0"/>
              <a:t>HAVING </a:t>
            </a:r>
            <a:r>
              <a:rPr kumimoji="1" lang="zh-CN" altLang="en-US" dirty="0"/>
              <a:t>等通常只有 </a:t>
            </a:r>
            <a:r>
              <a:rPr kumimoji="1" lang="en-US" altLang="zh-CN" dirty="0"/>
              <a:t>SQL </a:t>
            </a:r>
            <a:r>
              <a:rPr kumimoji="1" lang="zh-CN" altLang="en-US" dirty="0"/>
              <a:t>才能够提供的高级查询特性，甚至还能够支持子查询。</a:t>
            </a:r>
            <a:endParaRPr kumimoji="1" lang="zh-CN" altLang="en-US" dirty="0"/>
          </a:p>
          <a:p>
            <a:pPr marL="342900" lvl="1" indent="-342900">
              <a:buClr>
                <a:schemeClr val="accent2"/>
              </a:buClr>
              <a:buSzPct val="75000"/>
              <a:buFont typeface="Wingdings" panose="05000000000000000000" pitchFamily="2" charset="2"/>
              <a:buChar char="Ø"/>
            </a:pPr>
            <a:endParaRPr kumimoji="1" lang="en-US" altLang="zh-CN" dirty="0"/>
          </a:p>
          <a:p>
            <a:pPr marL="342900" lvl="1" indent="-342900">
              <a:buClr>
                <a:schemeClr val="accent2"/>
              </a:buClr>
              <a:buSzPct val="75000"/>
              <a:buFont typeface="Wingdings" panose="05000000000000000000" pitchFamily="2" charset="2"/>
              <a:buChar char="Ø"/>
            </a:pPr>
            <a:endParaRPr kumimoji="1" lang="en-US" altLang="zh-CN" dirty="0"/>
          </a:p>
          <a:p>
            <a:pPr marL="0" lvl="1" indent="0">
              <a:buClr>
                <a:schemeClr val="accent2"/>
              </a:buClr>
              <a:buSzPct val="75000"/>
              <a:buNone/>
            </a:pPr>
            <a:endParaRPr kumimoji="1" lang="en-US" altLang="zh-CN" dirty="0"/>
          </a:p>
          <a:p>
            <a:pPr marL="342900" lvl="1" indent="-342900">
              <a:buClr>
                <a:schemeClr val="accent2"/>
              </a:buClr>
              <a:buSzPct val="75000"/>
              <a:buFont typeface="Wingdings" panose="05000000000000000000" pitchFamily="2" charset="2"/>
              <a:buChar char="Ø"/>
            </a:pPr>
            <a:endParaRPr kumimoji="1" lang="en-US" altLang="zh-CN"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的优势</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en-US" altLang="zh-CN" dirty="0">
                <a:solidFill>
                  <a:srgbClr val="FF0000"/>
                </a:solidFill>
              </a:rPr>
              <a:t>5)</a:t>
            </a:r>
            <a:r>
              <a:rPr kumimoji="1" lang="zh-CN" altLang="en-US" dirty="0">
                <a:solidFill>
                  <a:srgbClr val="FF0000"/>
                </a:solidFill>
              </a:rPr>
              <a:t> 高级特性</a:t>
            </a:r>
            <a:endParaRPr kumimoji="1" lang="zh-CN" altLang="en-US" dirty="0">
              <a:solidFill>
                <a:srgbClr val="FF0000"/>
              </a:solidFill>
            </a:endParaRPr>
          </a:p>
          <a:p>
            <a:pPr marL="742950" lvl="2" indent="-342900">
              <a:buClr>
                <a:schemeClr val="accent2"/>
              </a:buClr>
              <a:buSzPct val="75000"/>
              <a:buFont typeface="Wingdings" panose="05000000000000000000" pitchFamily="2" charset="2"/>
              <a:buChar char="ü"/>
            </a:pPr>
            <a:r>
              <a:rPr kumimoji="1" lang="en-US" altLang="zh-CN" dirty="0"/>
              <a:t>JPA </a:t>
            </a:r>
            <a:r>
              <a:rPr kumimoji="1" lang="zh-CN" altLang="en-US" dirty="0"/>
              <a:t>中能够支持</a:t>
            </a:r>
            <a:r>
              <a:rPr kumimoji="1" lang="zh-CN" altLang="en-US" dirty="0">
                <a:solidFill>
                  <a:schemeClr val="bg1"/>
                </a:solidFill>
              </a:rPr>
              <a:t>面向对象的高级特性</a:t>
            </a:r>
            <a:r>
              <a:rPr kumimoji="1" lang="zh-CN" altLang="en-US" dirty="0"/>
              <a:t>，如类之间的</a:t>
            </a:r>
            <a:r>
              <a:rPr kumimoji="1" lang="zh-CN" altLang="en-US" dirty="0">
                <a:solidFill>
                  <a:schemeClr val="bg1"/>
                </a:solidFill>
              </a:rPr>
              <a:t>继承、多态</a:t>
            </a:r>
            <a:r>
              <a:rPr kumimoji="1" lang="zh-CN" altLang="en-US" dirty="0"/>
              <a:t>和类之间的复杂关系，这样的支持能够让开发者最大限度的使用面向对象的模型设计企业应用，而不需要自行处理这些特性在关系数据库的持久化。</a:t>
            </a:r>
            <a:endParaRPr kumimoji="1" lang="zh-CN" altLang="en-US" dirty="0"/>
          </a:p>
          <a:p>
            <a:pPr marL="342900" lvl="1" indent="-342900">
              <a:buClr>
                <a:schemeClr val="accent2"/>
              </a:buClr>
              <a:buSzPct val="75000"/>
              <a:buFont typeface="Wingdings" panose="05000000000000000000" pitchFamily="2" charset="2"/>
              <a:buChar char="Ø"/>
            </a:pPr>
            <a:endParaRPr kumimoji="1" lang="en-US" altLang="zh-CN" dirty="0"/>
          </a:p>
          <a:p>
            <a:pPr marL="342900" lvl="1" indent="-342900">
              <a:buClr>
                <a:schemeClr val="accent2"/>
              </a:buClr>
              <a:buSzPct val="75000"/>
              <a:buFont typeface="Wingdings" panose="05000000000000000000" pitchFamily="2" charset="2"/>
              <a:buChar char="Ø"/>
            </a:pPr>
            <a:endParaRPr kumimoji="1" lang="en-US" altLang="zh-CN" dirty="0"/>
          </a:p>
          <a:p>
            <a:pPr marL="0" lvl="1" indent="0">
              <a:buClr>
                <a:schemeClr val="accent2"/>
              </a:buClr>
              <a:buSzPct val="75000"/>
              <a:buNone/>
            </a:pPr>
            <a:endParaRPr kumimoji="1" lang="en-US" altLang="zh-CN" dirty="0"/>
          </a:p>
          <a:p>
            <a:pPr marL="342900" lvl="1" indent="-342900">
              <a:buClr>
                <a:schemeClr val="accent2"/>
              </a:buClr>
              <a:buSzPct val="75000"/>
              <a:buFont typeface="Wingdings" panose="05000000000000000000" pitchFamily="2" charset="2"/>
              <a:buChar char="Ø"/>
            </a:pPr>
            <a:endParaRPr kumimoji="1" lang="en-US" altLang="zh-CN"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196752"/>
            <a:ext cx="7727950" cy="5360640"/>
          </a:xfrm>
        </p:spPr>
        <p:txBody>
          <a:bodyPr/>
          <a:lstStyle/>
          <a:p>
            <a:pPr>
              <a:lnSpc>
                <a:spcPct val="100000"/>
              </a:lnSpc>
              <a:spcAft>
                <a:spcPts val="600"/>
              </a:spcAft>
              <a:defRPr/>
            </a:pPr>
            <a:r>
              <a:rPr lang="zh-CN" altLang="en-US" sz="2400" b="1" dirty="0">
                <a:ea typeface="宋体" panose="02010600030101010101" pitchFamily="2" charset="-122"/>
              </a:rPr>
              <a:t>开放数据库连接</a:t>
            </a:r>
            <a:endParaRPr lang="zh-CN" altLang="en-US" sz="2400" b="1" dirty="0">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对象</a:t>
            </a:r>
            <a:r>
              <a:rPr lang="en-US" altLang="zh-CN" sz="2400" b="1">
                <a:ea typeface="宋体" panose="02010600030101010101" pitchFamily="2" charset="-122"/>
              </a:rPr>
              <a:t>-</a:t>
            </a:r>
            <a:r>
              <a:rPr lang="zh-CN" altLang="en-US" sz="2400" b="1">
                <a:ea typeface="宋体" panose="02010600030101010101" pitchFamily="2" charset="-122"/>
              </a:rPr>
              <a:t>关系映射</a:t>
            </a:r>
            <a:r>
              <a:rPr lang="en-US" altLang="zh-CN" sz="2400" b="1">
                <a:ea typeface="宋体" panose="02010600030101010101" pitchFamily="2" charset="-122"/>
              </a:rPr>
              <a:t>ORM</a:t>
            </a:r>
            <a:endParaRPr lang="en-US" altLang="zh-CN" sz="2400" b="1">
              <a:ea typeface="宋体" panose="02010600030101010101" pitchFamily="2" charset="-122"/>
            </a:endParaRPr>
          </a:p>
          <a:p>
            <a:pPr>
              <a:lnSpc>
                <a:spcPct val="100000"/>
              </a:lnSpc>
              <a:spcAft>
                <a:spcPts val="600"/>
              </a:spcAft>
              <a:defRPr/>
            </a:pPr>
            <a:r>
              <a:rPr lang="en-US" altLang="zh-CN" sz="2400" b="1">
                <a:solidFill>
                  <a:srgbClr val="FF0000"/>
                </a:solidFill>
                <a:ea typeface="宋体" panose="02010600030101010101" pitchFamily="2" charset="-122"/>
              </a:rPr>
              <a:t>JPA</a:t>
            </a:r>
            <a:r>
              <a:rPr lang="zh-CN" altLang="en-US" sz="2400" b="1">
                <a:solidFill>
                  <a:srgbClr val="FF0000"/>
                </a:solidFill>
                <a:ea typeface="宋体" panose="02010600030101010101" pitchFamily="2" charset="-122"/>
              </a:rPr>
              <a:t>持久化框架</a:t>
            </a:r>
            <a:endParaRPr lang="en-US" altLang="zh-CN" sz="24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的概念</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持久化对象</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的优势</a:t>
            </a:r>
            <a:endParaRPr lang="en-US" altLang="zh-CN" sz="2000" b="1">
              <a:ea typeface="宋体" panose="02010600030101010101" pitchFamily="2" charset="-122"/>
            </a:endParaRPr>
          </a:p>
          <a:p>
            <a:pPr lvl="1">
              <a:lnSpc>
                <a:spcPct val="100000"/>
              </a:lnSpc>
              <a:spcAft>
                <a:spcPts val="600"/>
              </a:spcAft>
              <a:defRPr/>
            </a:pPr>
            <a:r>
              <a:rPr lang="en-US" altLang="zh-CN" sz="2000" b="1">
                <a:solidFill>
                  <a:srgbClr val="FF0000"/>
                </a:solidFill>
                <a:ea typeface="宋体" panose="02010600030101010101" pitchFamily="2" charset="-122"/>
              </a:rPr>
              <a:t>JPA</a:t>
            </a:r>
            <a:r>
              <a:rPr lang="zh-CN" altLang="en-US" sz="2000" b="1">
                <a:solidFill>
                  <a:srgbClr val="FF0000"/>
                </a:solidFill>
                <a:ea typeface="宋体" panose="02010600030101010101" pitchFamily="2" charset="-122"/>
              </a:rPr>
              <a:t>编程范例</a:t>
            </a:r>
            <a:endParaRPr lang="en-US" altLang="zh-CN" sz="20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与</a:t>
            </a:r>
            <a:r>
              <a:rPr lang="en-US" altLang="zh-CN" sz="2000" b="1">
                <a:ea typeface="宋体" panose="02010600030101010101" pitchFamily="2" charset="-122"/>
              </a:rPr>
              <a:t>Hibernate</a:t>
            </a:r>
            <a:r>
              <a:rPr lang="zh-CN" altLang="en-US" sz="2000" b="1">
                <a:ea typeface="宋体" panose="02010600030101010101" pitchFamily="2" charset="-122"/>
              </a:rPr>
              <a:t>的关系</a:t>
            </a:r>
            <a:endParaRPr lang="en-US" altLang="zh-CN" sz="2000" b="1">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其他持久化框架</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编程范例</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zh-CN" altLang="en-US"/>
              <a:t>使用</a:t>
            </a:r>
            <a:r>
              <a:rPr kumimoji="1" lang="en-US" altLang="zh-CN"/>
              <a:t>JPA</a:t>
            </a:r>
            <a:r>
              <a:rPr kumimoji="1" lang="zh-CN" altLang="en-US"/>
              <a:t>进行数据持久化首先需要配置好</a:t>
            </a:r>
            <a:r>
              <a:rPr kumimoji="1" lang="en-US" altLang="zh-CN"/>
              <a:t>persistant.xml</a:t>
            </a:r>
            <a:r>
              <a:rPr kumimoji="1" lang="zh-CN" altLang="en-US"/>
              <a:t>文件，在配置文件中指定好持久化使用的框架、框架相关联的配置信息以及所连接的数据库的信息。</a:t>
            </a:r>
            <a:endParaRPr kumimoji="1" lang="en-US" altLang="zh-CN"/>
          </a:p>
          <a:p>
            <a:pPr marL="342900" lvl="1" indent="-342900">
              <a:buClr>
                <a:schemeClr val="accent2"/>
              </a:buClr>
              <a:buSzPct val="75000"/>
              <a:buFont typeface="Wingdings" panose="05000000000000000000" pitchFamily="2" charset="2"/>
              <a:buChar char="Ø"/>
            </a:pPr>
            <a:r>
              <a:rPr kumimoji="1" lang="zh-CN" altLang="en-US"/>
              <a:t>实际开发中在源码部分创建</a:t>
            </a:r>
            <a:r>
              <a:rPr kumimoji="1" lang="en-US" altLang="zh-CN"/>
              <a:t>META-INF</a:t>
            </a:r>
            <a:r>
              <a:rPr kumimoji="1" lang="zh-CN" altLang="en-US"/>
              <a:t>文件夹，文件夹下创建</a:t>
            </a:r>
            <a:r>
              <a:rPr kumimoji="1" lang="en-US" altLang="zh-CN"/>
              <a:t>persitant.xml</a:t>
            </a:r>
            <a:r>
              <a:rPr kumimoji="1" lang="zh-CN" altLang="en-US"/>
              <a:t>文件，并填写配置信息，下面是样例，例子中采用</a:t>
            </a:r>
            <a:r>
              <a:rPr kumimoji="1" lang="en-US" altLang="zh-CN"/>
              <a:t>Hibernate</a:t>
            </a:r>
            <a:r>
              <a:rPr kumimoji="1" lang="zh-CN" altLang="en-US"/>
              <a:t>作为持久化框架。</a:t>
            </a: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a:p>
            <a:pPr marL="0" lvl="1" indent="0">
              <a:buClr>
                <a:schemeClr val="accent2"/>
              </a:buClr>
              <a:buSzPct val="75000"/>
              <a:buNone/>
            </a:pP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编程范例</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zh-CN" altLang="en-US"/>
              <a:t>下面是样例，例子中采用</a:t>
            </a:r>
            <a:r>
              <a:rPr kumimoji="1" lang="en-US" altLang="zh-CN"/>
              <a:t>Hibernate</a:t>
            </a:r>
            <a:r>
              <a:rPr kumimoji="1" lang="zh-CN" altLang="en-US"/>
              <a:t>作为持久化框架</a:t>
            </a: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a:p>
            <a:pPr marL="0" lvl="1" indent="0">
              <a:buClr>
                <a:schemeClr val="accent2"/>
              </a:buClr>
              <a:buSzPct val="75000"/>
              <a:buNone/>
            </a:pP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330158" y="1712752"/>
            <a:ext cx="6483683" cy="398800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编程范例</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endParaRPr kumimoji="1" lang="en-US" altLang="zh-CN"/>
          </a:p>
          <a:p>
            <a:pPr marL="0" lvl="1" indent="0">
              <a:buClr>
                <a:schemeClr val="accent2"/>
              </a:buClr>
              <a:buSzPct val="75000"/>
              <a:buNone/>
            </a:pP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7" name="图片 6"/>
          <p:cNvPicPr>
            <a:picLocks noChangeAspect="1"/>
          </p:cNvPicPr>
          <p:nvPr/>
        </p:nvPicPr>
        <p:blipFill>
          <a:blip r:embed="rId1"/>
          <a:stretch>
            <a:fillRect/>
          </a:stretch>
        </p:blipFill>
        <p:spPr>
          <a:xfrm>
            <a:off x="1330592" y="1781054"/>
            <a:ext cx="6470983" cy="2171812"/>
          </a:xfrm>
          <a:prstGeom prst="rect">
            <a:avLst/>
          </a:prstGeom>
        </p:spPr>
      </p:pic>
      <p:pic>
        <p:nvPicPr>
          <p:cNvPr id="9" name="图片 8"/>
          <p:cNvPicPr>
            <a:picLocks noChangeAspect="1"/>
          </p:cNvPicPr>
          <p:nvPr/>
        </p:nvPicPr>
        <p:blipFill>
          <a:blip r:embed="rId2"/>
          <a:stretch>
            <a:fillRect/>
          </a:stretch>
        </p:blipFill>
        <p:spPr>
          <a:xfrm>
            <a:off x="1340117" y="3943948"/>
            <a:ext cx="6451932" cy="565179"/>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编程范例</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zh-CN" altLang="en-US"/>
              <a:t>以下代码显示了一个简单的完全功能类，可用于对</a:t>
            </a:r>
            <a:r>
              <a:rPr kumimoji="1" lang="en-US" altLang="zh-CN"/>
              <a:t>Employee</a:t>
            </a:r>
            <a:r>
              <a:rPr kumimoji="1" lang="zh-CN" altLang="en-US"/>
              <a:t>实体发出典型的创建，读取，更新和删除（</a:t>
            </a:r>
            <a:r>
              <a:rPr kumimoji="1" lang="en-US" altLang="zh-CN"/>
              <a:t>CRUD</a:t>
            </a:r>
            <a:r>
              <a:rPr kumimoji="1" lang="zh-CN" altLang="en-US"/>
              <a:t>）操作。</a:t>
            </a:r>
            <a:endParaRPr kumimoji="1" lang="en-US" altLang="zh-CN"/>
          </a:p>
          <a:p>
            <a:pPr marL="0" lvl="1" indent="0">
              <a:buClr>
                <a:schemeClr val="accent2"/>
              </a:buClr>
              <a:buSzPct val="75000"/>
              <a:buNone/>
            </a:pP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6" name="图片 5"/>
          <p:cNvPicPr>
            <a:picLocks noChangeAspect="1"/>
          </p:cNvPicPr>
          <p:nvPr/>
        </p:nvPicPr>
        <p:blipFill>
          <a:blip r:embed="rId1"/>
          <a:stretch>
            <a:fillRect/>
          </a:stretch>
        </p:blipFill>
        <p:spPr>
          <a:xfrm>
            <a:off x="1339684" y="2636912"/>
            <a:ext cx="6464632" cy="380384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编程范例</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0" lvl="1" indent="0">
              <a:buClr>
                <a:schemeClr val="accent2"/>
              </a:buClr>
              <a:buSzPct val="75000"/>
              <a:buNone/>
            </a:pP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7" name="图片 6"/>
          <p:cNvPicPr>
            <a:picLocks noChangeAspect="1"/>
          </p:cNvPicPr>
          <p:nvPr/>
        </p:nvPicPr>
        <p:blipFill>
          <a:blip r:embed="rId1"/>
          <a:stretch>
            <a:fillRect/>
          </a:stretch>
        </p:blipFill>
        <p:spPr>
          <a:xfrm>
            <a:off x="1330158" y="1556792"/>
            <a:ext cx="6483683" cy="35434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ODBC</a:t>
            </a:r>
            <a:endParaRPr kumimoji="1" lang="zh-CN" altLang="en-US" dirty="0"/>
          </a:p>
        </p:txBody>
      </p:sp>
      <p:sp>
        <p:nvSpPr>
          <p:cNvPr id="3" name="内容占位符 2"/>
          <p:cNvSpPr>
            <a:spLocks noGrp="1"/>
          </p:cNvSpPr>
          <p:nvPr>
            <p:ph idx="1"/>
          </p:nvPr>
        </p:nvSpPr>
        <p:spPr>
          <a:xfrm>
            <a:off x="899592" y="1196752"/>
            <a:ext cx="7727950" cy="5370512"/>
          </a:xfrm>
        </p:spPr>
        <p:txBody>
          <a:bodyPr/>
          <a:lstStyle/>
          <a:p>
            <a:r>
              <a:rPr lang="en-US" altLang="zh-CN" dirty="0">
                <a:solidFill>
                  <a:srgbClr val="FF0000"/>
                </a:solidFill>
                <a:ea typeface="宋体" panose="02010600030101010101" pitchFamily="2" charset="-122"/>
              </a:rPr>
              <a:t>ODBC</a:t>
            </a:r>
            <a:r>
              <a:rPr lang="zh-CN" altLang="en-US" dirty="0">
                <a:solidFill>
                  <a:srgbClr val="FF0000"/>
                </a:solidFill>
                <a:ea typeface="宋体" panose="02010600030101010101" pitchFamily="2" charset="-122"/>
              </a:rPr>
              <a:t>的调用</a:t>
            </a:r>
            <a:endParaRPr lang="en-US" altLang="zh-CN" dirty="0">
              <a:solidFill>
                <a:srgbClr val="FF0000"/>
              </a:solidFill>
              <a:ea typeface="宋体" panose="02010600030101010101" pitchFamily="2" charset="-122"/>
            </a:endParaRPr>
          </a:p>
          <a:p>
            <a:r>
              <a:rPr lang="zh-CN" altLang="en-US" sz="2400" dirty="0">
                <a:ea typeface="宋体" panose="02010600030101010101" pitchFamily="2" charset="-122"/>
              </a:rPr>
              <a:t>应用程序要访问一个数据库，首先必须用</a:t>
            </a:r>
            <a:r>
              <a:rPr lang="en-US" altLang="zh-CN" sz="2400" dirty="0">
                <a:ea typeface="宋体" panose="02010600030101010101" pitchFamily="2" charset="-122"/>
              </a:rPr>
              <a:t>ODBC</a:t>
            </a:r>
            <a:r>
              <a:rPr lang="zh-CN" altLang="en-US" sz="2400" dirty="0">
                <a:ea typeface="宋体" panose="02010600030101010101" pitchFamily="2" charset="-122"/>
              </a:rPr>
              <a:t>管理器注册一个</a:t>
            </a:r>
            <a:r>
              <a:rPr lang="zh-CN" altLang="en-US" sz="2400" dirty="0">
                <a:solidFill>
                  <a:srgbClr val="FF0000"/>
                </a:solidFill>
                <a:ea typeface="宋体" panose="02010600030101010101" pitchFamily="2" charset="-122"/>
              </a:rPr>
              <a:t>数据源</a:t>
            </a:r>
            <a:r>
              <a:rPr lang="zh-CN" altLang="en-US" sz="2400" dirty="0">
                <a:ea typeface="宋体" panose="02010600030101010101" pitchFamily="2" charset="-122"/>
              </a:rPr>
              <a:t>，管理器根据数据源提供的数据库位置、数据库类型及</a:t>
            </a:r>
            <a:r>
              <a:rPr lang="en-US" altLang="zh-CN" sz="2400" dirty="0">
                <a:ea typeface="宋体" panose="02010600030101010101" pitchFamily="2" charset="-122"/>
              </a:rPr>
              <a:t>ODBC</a:t>
            </a:r>
            <a:r>
              <a:rPr lang="zh-CN" altLang="en-US" sz="2400" dirty="0">
                <a:ea typeface="宋体" panose="02010600030101010101" pitchFamily="2" charset="-122"/>
              </a:rPr>
              <a:t>驱动程序等信息，建立起</a:t>
            </a:r>
            <a:r>
              <a:rPr lang="en-US" altLang="zh-CN" sz="2400" dirty="0">
                <a:ea typeface="宋体" panose="02010600030101010101" pitchFamily="2" charset="-122"/>
              </a:rPr>
              <a:t>ODBC</a:t>
            </a:r>
            <a:r>
              <a:rPr lang="zh-CN" altLang="en-US" sz="2400" dirty="0">
                <a:ea typeface="宋体" panose="02010600030101010101" pitchFamily="2" charset="-122"/>
              </a:rPr>
              <a:t>与具体数据库的联系。</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kumimoji="1" lang="zh-CN" altLang="en-US" sz="2400" dirty="0"/>
              <a:t>在</a:t>
            </a:r>
            <a:r>
              <a:rPr kumimoji="1" lang="en-US" altLang="zh-CN" sz="2400" dirty="0"/>
              <a:t>ODBC</a:t>
            </a:r>
            <a:r>
              <a:rPr kumimoji="1" lang="zh-CN" altLang="en-US" sz="2400" dirty="0"/>
              <a:t>中，</a:t>
            </a:r>
            <a:r>
              <a:rPr kumimoji="1" lang="en-US" altLang="zh-CN" sz="2400" dirty="0"/>
              <a:t>ODBC API</a:t>
            </a:r>
            <a:r>
              <a:rPr kumimoji="1" lang="zh-CN" altLang="en-US" sz="2400" dirty="0"/>
              <a:t>并不能直接访问数据库，而必须通过</a:t>
            </a:r>
            <a:r>
              <a:rPr kumimoji="1" lang="zh-CN" altLang="en-US" sz="2400" dirty="0">
                <a:solidFill>
                  <a:srgbClr val="FF0000"/>
                </a:solidFill>
              </a:rPr>
              <a:t>数据库驱动器</a:t>
            </a:r>
            <a:r>
              <a:rPr kumimoji="1" lang="zh-CN" altLang="en-US" sz="2400" dirty="0"/>
              <a:t>与数据库交换信息。驱动器管理器负责将应用程序对</a:t>
            </a:r>
            <a:r>
              <a:rPr kumimoji="1" lang="en-US" altLang="zh-CN" sz="2400" dirty="0"/>
              <a:t>ODBC API</a:t>
            </a:r>
            <a:r>
              <a:rPr kumimoji="1" lang="zh-CN" altLang="en-US" sz="2400" dirty="0"/>
              <a:t>的调用传递给正确的数据库驱动器，而数据库驱动器在执行完相应的操作后，将结果通过驱动器管理器返回给应用程序。</a:t>
            </a:r>
            <a:endParaRPr kumimoji="1" lang="zh-CN" altLang="en-US"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编程范例</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zh-CN" altLang="en-US"/>
              <a:t>主类：</a:t>
            </a: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14" name="图片 13"/>
          <p:cNvPicPr>
            <a:picLocks noChangeAspect="1"/>
          </p:cNvPicPr>
          <p:nvPr/>
        </p:nvPicPr>
        <p:blipFill>
          <a:blip r:embed="rId1"/>
          <a:stretch>
            <a:fillRect/>
          </a:stretch>
        </p:blipFill>
        <p:spPr>
          <a:xfrm>
            <a:off x="1831417" y="1707180"/>
            <a:ext cx="5237322" cy="995703"/>
          </a:xfrm>
          <a:prstGeom prst="rect">
            <a:avLst/>
          </a:prstGeom>
        </p:spPr>
      </p:pic>
      <p:pic>
        <p:nvPicPr>
          <p:cNvPr id="15" name="图片 14"/>
          <p:cNvPicPr>
            <a:picLocks noChangeAspect="1"/>
          </p:cNvPicPr>
          <p:nvPr/>
        </p:nvPicPr>
        <p:blipFill>
          <a:blip r:embed="rId2"/>
          <a:stretch>
            <a:fillRect/>
          </a:stretch>
        </p:blipFill>
        <p:spPr>
          <a:xfrm>
            <a:off x="1831417" y="2760219"/>
            <a:ext cx="5237322" cy="3993522"/>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196752"/>
            <a:ext cx="7727950" cy="5360640"/>
          </a:xfrm>
        </p:spPr>
        <p:txBody>
          <a:bodyPr/>
          <a:lstStyle/>
          <a:p>
            <a:pPr>
              <a:lnSpc>
                <a:spcPct val="100000"/>
              </a:lnSpc>
              <a:spcAft>
                <a:spcPts val="600"/>
              </a:spcAft>
              <a:defRPr/>
            </a:pPr>
            <a:r>
              <a:rPr lang="zh-CN" altLang="en-US" sz="2400" b="1" dirty="0">
                <a:ea typeface="宋体" panose="02010600030101010101" pitchFamily="2" charset="-122"/>
              </a:rPr>
              <a:t>开放数据库连接</a:t>
            </a:r>
            <a:endParaRPr lang="zh-CN" altLang="en-US" sz="2400" b="1" dirty="0">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对象</a:t>
            </a:r>
            <a:r>
              <a:rPr lang="en-US" altLang="zh-CN" sz="2400" b="1">
                <a:ea typeface="宋体" panose="02010600030101010101" pitchFamily="2" charset="-122"/>
              </a:rPr>
              <a:t>-</a:t>
            </a:r>
            <a:r>
              <a:rPr lang="zh-CN" altLang="en-US" sz="2400" b="1">
                <a:ea typeface="宋体" panose="02010600030101010101" pitchFamily="2" charset="-122"/>
              </a:rPr>
              <a:t>关系映射</a:t>
            </a:r>
            <a:r>
              <a:rPr lang="en-US" altLang="zh-CN" sz="2400" b="1">
                <a:ea typeface="宋体" panose="02010600030101010101" pitchFamily="2" charset="-122"/>
              </a:rPr>
              <a:t>ORM</a:t>
            </a:r>
            <a:endParaRPr lang="en-US" altLang="zh-CN" sz="2400" b="1">
              <a:ea typeface="宋体" panose="02010600030101010101" pitchFamily="2" charset="-122"/>
            </a:endParaRPr>
          </a:p>
          <a:p>
            <a:pPr>
              <a:lnSpc>
                <a:spcPct val="100000"/>
              </a:lnSpc>
              <a:spcAft>
                <a:spcPts val="600"/>
              </a:spcAft>
              <a:defRPr/>
            </a:pPr>
            <a:r>
              <a:rPr lang="en-US" altLang="zh-CN" sz="2400" b="1">
                <a:solidFill>
                  <a:srgbClr val="FF0000"/>
                </a:solidFill>
                <a:ea typeface="宋体" panose="02010600030101010101" pitchFamily="2" charset="-122"/>
              </a:rPr>
              <a:t>JPA</a:t>
            </a:r>
            <a:r>
              <a:rPr lang="zh-CN" altLang="en-US" sz="2400" b="1">
                <a:solidFill>
                  <a:srgbClr val="FF0000"/>
                </a:solidFill>
                <a:ea typeface="宋体" panose="02010600030101010101" pitchFamily="2" charset="-122"/>
              </a:rPr>
              <a:t>持久化框架</a:t>
            </a:r>
            <a:endParaRPr lang="en-US" altLang="zh-CN" sz="2400" b="1">
              <a:solidFill>
                <a:srgbClr val="FF0000"/>
              </a:solidFill>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的概念</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持久化对象</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的优势</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编程范例</a:t>
            </a:r>
            <a:endParaRPr lang="en-US" altLang="zh-CN" sz="2000" b="1">
              <a:ea typeface="宋体" panose="02010600030101010101" pitchFamily="2" charset="-122"/>
            </a:endParaRPr>
          </a:p>
          <a:p>
            <a:pPr lvl="1">
              <a:lnSpc>
                <a:spcPct val="100000"/>
              </a:lnSpc>
              <a:spcAft>
                <a:spcPts val="600"/>
              </a:spcAft>
              <a:defRPr/>
            </a:pPr>
            <a:r>
              <a:rPr lang="en-US" altLang="zh-CN" sz="2000" b="1">
                <a:solidFill>
                  <a:srgbClr val="FF0000"/>
                </a:solidFill>
                <a:ea typeface="宋体" panose="02010600030101010101" pitchFamily="2" charset="-122"/>
              </a:rPr>
              <a:t>JPA</a:t>
            </a:r>
            <a:r>
              <a:rPr lang="zh-CN" altLang="en-US" sz="2000" b="1">
                <a:solidFill>
                  <a:srgbClr val="FF0000"/>
                </a:solidFill>
                <a:ea typeface="宋体" panose="02010600030101010101" pitchFamily="2" charset="-122"/>
              </a:rPr>
              <a:t>与</a:t>
            </a:r>
            <a:r>
              <a:rPr lang="en-US" altLang="zh-CN" sz="2000" b="1">
                <a:solidFill>
                  <a:srgbClr val="FF0000"/>
                </a:solidFill>
                <a:ea typeface="宋体" panose="02010600030101010101" pitchFamily="2" charset="-122"/>
              </a:rPr>
              <a:t>Hibernate</a:t>
            </a:r>
            <a:r>
              <a:rPr lang="zh-CN" altLang="en-US" sz="2000" b="1">
                <a:solidFill>
                  <a:srgbClr val="FF0000"/>
                </a:solidFill>
                <a:ea typeface="宋体" panose="02010600030101010101" pitchFamily="2" charset="-122"/>
              </a:rPr>
              <a:t>的关系</a:t>
            </a:r>
            <a:endParaRPr lang="en-US" altLang="zh-CN" sz="2000" b="1">
              <a:solidFill>
                <a:srgbClr val="FF0000"/>
              </a:solidFill>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其他持久化框架</a:t>
            </a:r>
            <a:endParaRPr lang="zh-CN" altLang="en-US" sz="2000" b="1" dirty="0">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与</a:t>
            </a:r>
            <a:r>
              <a:rPr kumimoji="1" lang="en-US" altLang="zh-CN"/>
              <a:t>Hibernate</a:t>
            </a:r>
            <a:r>
              <a:rPr kumimoji="1" lang="zh-CN" altLang="en-US"/>
              <a:t>的关系</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en-US" altLang="zh-CN" dirty="0"/>
              <a:t>JPA</a:t>
            </a:r>
            <a:r>
              <a:rPr kumimoji="1" lang="zh-CN" altLang="en-US" dirty="0"/>
              <a:t>需要供应商来实现其持久化的功能，而</a:t>
            </a:r>
            <a:r>
              <a:rPr kumimoji="1" lang="en-US" altLang="zh-CN" dirty="0"/>
              <a:t>Hibernate</a:t>
            </a:r>
            <a:r>
              <a:rPr kumimoji="1" lang="zh-CN" altLang="en-US" dirty="0"/>
              <a:t>可以看作是</a:t>
            </a:r>
            <a:r>
              <a:rPr kumimoji="1" lang="en-US" altLang="zh-CN" dirty="0"/>
              <a:t>JPA</a:t>
            </a:r>
            <a:r>
              <a:rPr kumimoji="1" lang="zh-CN" altLang="en-US" dirty="0"/>
              <a:t>中的一个</a:t>
            </a:r>
            <a:r>
              <a:rPr kumimoji="1" lang="zh-CN" altLang="en-US" dirty="0">
                <a:solidFill>
                  <a:srgbClr val="FF0000"/>
                </a:solidFill>
              </a:rPr>
              <a:t>优秀实现</a:t>
            </a:r>
            <a:r>
              <a:rPr kumimoji="1" lang="zh-CN" altLang="en-US" dirty="0"/>
              <a:t>。</a:t>
            </a:r>
            <a:endParaRPr kumimoji="1" lang="en-US" altLang="zh-CN" dirty="0"/>
          </a:p>
          <a:p>
            <a:pPr marL="342900" lvl="1" indent="-342900">
              <a:buClr>
                <a:schemeClr val="accent2"/>
              </a:buClr>
              <a:buSzPct val="75000"/>
              <a:buFont typeface="Wingdings" panose="05000000000000000000" pitchFamily="2" charset="2"/>
              <a:buChar char="Ø"/>
            </a:pPr>
            <a:endParaRPr kumimoji="1" lang="en-US" altLang="zh-CN" dirty="0"/>
          </a:p>
          <a:p>
            <a:pPr marL="342900" lvl="1" indent="-342900">
              <a:buClr>
                <a:schemeClr val="accent2"/>
              </a:buClr>
              <a:buSzPct val="75000"/>
              <a:buFont typeface="Wingdings" panose="05000000000000000000" pitchFamily="2" charset="2"/>
              <a:buChar char="Ø"/>
            </a:pPr>
            <a:r>
              <a:rPr kumimoji="1" lang="zh-CN" altLang="en-US" dirty="0"/>
              <a:t>从功能上来说</a:t>
            </a:r>
            <a:r>
              <a:rPr kumimoji="1" lang="en-US" altLang="zh-CN" dirty="0"/>
              <a:t>JPA</a:t>
            </a:r>
            <a:r>
              <a:rPr kumimoji="1" lang="zh-CN" altLang="en-US" dirty="0"/>
              <a:t>是</a:t>
            </a:r>
            <a:r>
              <a:rPr kumimoji="1" lang="en-US" altLang="zh-CN" dirty="0"/>
              <a:t>Hibernate</a:t>
            </a:r>
            <a:r>
              <a:rPr kumimoji="1" lang="zh-CN" altLang="en-US" dirty="0"/>
              <a:t>功能的一个</a:t>
            </a:r>
            <a:r>
              <a:rPr kumimoji="1" lang="zh-CN" altLang="en-US" dirty="0">
                <a:solidFill>
                  <a:srgbClr val="FF0000"/>
                </a:solidFill>
              </a:rPr>
              <a:t>子集</a:t>
            </a:r>
            <a:r>
              <a:rPr kumimoji="1" lang="zh-CN" altLang="en-US" dirty="0"/>
              <a:t>。但其实，在</a:t>
            </a:r>
            <a:r>
              <a:rPr kumimoji="1" lang="en-US" altLang="zh-CN" dirty="0"/>
              <a:t>2006</a:t>
            </a:r>
            <a:r>
              <a:rPr kumimoji="1" lang="zh-CN" altLang="en-US" dirty="0"/>
              <a:t>年</a:t>
            </a:r>
            <a:r>
              <a:rPr kumimoji="1" lang="en-US" altLang="zh-CN" dirty="0"/>
              <a:t>J2EE 5.0</a:t>
            </a:r>
            <a:r>
              <a:rPr kumimoji="1" lang="zh-CN" altLang="en-US" dirty="0"/>
              <a:t>标准正式发布以后，持久化框架标准</a:t>
            </a:r>
            <a:r>
              <a:rPr kumimoji="1" lang="en-US" altLang="zh-CN" dirty="0"/>
              <a:t>JPA</a:t>
            </a:r>
            <a:r>
              <a:rPr kumimoji="1" lang="zh-CN" altLang="en-US" dirty="0"/>
              <a:t>基本上是参考</a:t>
            </a:r>
            <a:r>
              <a:rPr kumimoji="1" lang="en-US" altLang="zh-CN" dirty="0"/>
              <a:t>Hibernate</a:t>
            </a:r>
            <a:r>
              <a:rPr kumimoji="1" lang="zh-CN" altLang="en-US" dirty="0"/>
              <a:t>实现的。</a:t>
            </a:r>
            <a:endParaRPr kumimoji="1" lang="en-US" altLang="zh-CN" dirty="0"/>
          </a:p>
          <a:p>
            <a:pPr marL="342900" lvl="1" indent="-342900">
              <a:buClr>
                <a:schemeClr val="accent2"/>
              </a:buClr>
              <a:buSzPct val="75000"/>
              <a:buFont typeface="Wingdings" panose="05000000000000000000" pitchFamily="2" charset="2"/>
              <a:buChar char="Ø"/>
            </a:pPr>
            <a:endParaRPr kumimoji="1" lang="en-US" altLang="zh-CN" dirty="0"/>
          </a:p>
          <a:p>
            <a:pPr marL="342900" lvl="1" indent="-342900">
              <a:buClr>
                <a:schemeClr val="accent2"/>
              </a:buClr>
              <a:buSzPct val="75000"/>
              <a:buFont typeface="Wingdings" panose="05000000000000000000" pitchFamily="2" charset="2"/>
              <a:buChar char="Ø"/>
            </a:pPr>
            <a:r>
              <a:rPr kumimoji="1" lang="zh-CN" altLang="en-US" dirty="0"/>
              <a:t>从</a:t>
            </a:r>
            <a:r>
              <a:rPr kumimoji="1" lang="en-US" altLang="zh-CN" dirty="0"/>
              <a:t>Hibernate</a:t>
            </a:r>
            <a:r>
              <a:rPr kumimoji="1" lang="zh-CN" altLang="en-US" dirty="0"/>
              <a:t>在</a:t>
            </a:r>
            <a:r>
              <a:rPr kumimoji="1" lang="en-US" altLang="zh-CN" dirty="0"/>
              <a:t>3.2</a:t>
            </a:r>
            <a:r>
              <a:rPr kumimoji="1" lang="zh-CN" altLang="en-US" dirty="0"/>
              <a:t>版本开始已经完全兼容</a:t>
            </a:r>
            <a:r>
              <a:rPr kumimoji="1" lang="en-US" altLang="zh-CN" dirty="0"/>
              <a:t>JPA</a:t>
            </a:r>
            <a:r>
              <a:rPr kumimoji="1" lang="zh-CN" altLang="en-US" dirty="0"/>
              <a:t>标准。</a:t>
            </a:r>
            <a:r>
              <a:rPr kumimoji="1" lang="en-US" altLang="zh-CN" dirty="0"/>
              <a:t>Hibernate3.2</a:t>
            </a:r>
            <a:r>
              <a:rPr kumimoji="1" lang="zh-CN" altLang="en-US" dirty="0"/>
              <a:t>获得了</a:t>
            </a:r>
            <a:r>
              <a:rPr kumimoji="1" lang="en-US" altLang="zh-CN" dirty="0"/>
              <a:t>Sun TCK</a:t>
            </a:r>
            <a:r>
              <a:rPr kumimoji="1" lang="zh-CN" altLang="en-US" dirty="0"/>
              <a:t>的 </a:t>
            </a:r>
            <a:r>
              <a:rPr kumimoji="1" lang="en-US" altLang="zh-CN" dirty="0"/>
              <a:t>JPA</a:t>
            </a:r>
            <a:r>
              <a:rPr kumimoji="1" lang="zh-CN" altLang="en-US" dirty="0"/>
              <a:t>（</a:t>
            </a:r>
            <a:r>
              <a:rPr kumimoji="1" lang="en-US" altLang="zh-CN" dirty="0"/>
              <a:t>Java  Persistence API</a:t>
            </a:r>
            <a:r>
              <a:rPr kumimoji="1" lang="zh-CN" altLang="en-US" dirty="0"/>
              <a:t>）兼容认证。</a:t>
            </a:r>
            <a:endParaRPr kumimoji="1" lang="en-US" altLang="zh-CN" dirty="0"/>
          </a:p>
          <a:p>
            <a:pPr marL="342900" lvl="1" indent="-342900">
              <a:buClr>
                <a:schemeClr val="accent2"/>
              </a:buClr>
              <a:buSzPct val="75000"/>
              <a:buFont typeface="Wingdings" panose="05000000000000000000" pitchFamily="2" charset="2"/>
              <a:buChar char="Ø"/>
            </a:pPr>
            <a:endParaRPr kumimoji="1" lang="en-US" altLang="zh-CN"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与</a:t>
            </a:r>
            <a:r>
              <a:rPr kumimoji="1" lang="en-US" altLang="zh-CN"/>
              <a:t>Hibernate</a:t>
            </a:r>
            <a:r>
              <a:rPr kumimoji="1" lang="zh-CN" altLang="en-US"/>
              <a:t>的关系</a:t>
            </a:r>
            <a:endParaRPr kumimoji="1" lang="zh-CN" altLang="en-US" dirty="0"/>
          </a:p>
        </p:txBody>
      </p:sp>
      <p:sp>
        <p:nvSpPr>
          <p:cNvPr id="3" name="内容占位符 2"/>
          <p:cNvSpPr>
            <a:spLocks noGrp="1"/>
          </p:cNvSpPr>
          <p:nvPr>
            <p:ph idx="1"/>
          </p:nvPr>
        </p:nvSpPr>
        <p:spPr>
          <a:xfrm>
            <a:off x="899592" y="1241308"/>
            <a:ext cx="7727950" cy="5370512"/>
          </a:xfrm>
        </p:spPr>
        <p:txBody>
          <a:bodyPr/>
          <a:lstStyle/>
          <a:p>
            <a:pPr marL="342900" lvl="1" indent="-342900">
              <a:buClr>
                <a:schemeClr val="accent2"/>
              </a:buClr>
              <a:buSzPct val="75000"/>
              <a:buFont typeface="Wingdings" panose="05000000000000000000" pitchFamily="2" charset="2"/>
              <a:buChar char="Ø"/>
            </a:pPr>
            <a:r>
              <a:rPr kumimoji="1" lang="en-US" altLang="zh-CN"/>
              <a:t>Hibernate</a:t>
            </a:r>
            <a:r>
              <a:rPr kumimoji="1" lang="zh-CN" altLang="en-US"/>
              <a:t>主要通过</a:t>
            </a:r>
            <a:r>
              <a:rPr kumimoji="1" lang="en-US" altLang="zh-CN"/>
              <a:t>3</a:t>
            </a:r>
            <a:r>
              <a:rPr kumimoji="1" lang="zh-CN" altLang="en-US"/>
              <a:t>个组件来实现</a:t>
            </a:r>
            <a:r>
              <a:rPr kumimoji="1" lang="en-US" altLang="zh-CN"/>
              <a:t>JPA</a:t>
            </a:r>
            <a:r>
              <a:rPr kumimoji="1" lang="zh-CN" altLang="en-US"/>
              <a:t>，包括</a:t>
            </a:r>
            <a:r>
              <a:rPr kumimoji="1" lang="en-US" altLang="zh-CN"/>
              <a:t>hibernate-annotation</a:t>
            </a:r>
            <a:r>
              <a:rPr kumimoji="1" lang="zh-CN" altLang="en-US"/>
              <a:t>、</a:t>
            </a:r>
            <a:r>
              <a:rPr kumimoji="1" lang="en-US" altLang="zh-CN"/>
              <a:t>hibernate-entity manager</a:t>
            </a:r>
            <a:r>
              <a:rPr kumimoji="1" lang="zh-CN" altLang="en-US"/>
              <a:t>和</a:t>
            </a:r>
            <a:r>
              <a:rPr kumimoji="1" lang="en-US" altLang="zh-CN"/>
              <a:t>hibernate-core</a:t>
            </a:r>
            <a:r>
              <a:rPr kumimoji="1" lang="zh-CN" altLang="en-US"/>
              <a:t>。</a:t>
            </a:r>
            <a:endParaRPr kumimoji="1" lang="zh-CN" altLang="en-US"/>
          </a:p>
          <a:p>
            <a:pPr marL="742950" lvl="2" indent="-342900">
              <a:buClr>
                <a:schemeClr val="accent2"/>
              </a:buClr>
              <a:buSzPct val="75000"/>
              <a:buFont typeface="Wingdings" panose="05000000000000000000" pitchFamily="2" charset="2"/>
              <a:buChar char="Ø"/>
            </a:pPr>
            <a:r>
              <a:rPr kumimoji="1" lang="en-US" altLang="zh-CN"/>
              <a:t>hibernate-annotation</a:t>
            </a:r>
            <a:r>
              <a:rPr kumimoji="1" lang="zh-CN" altLang="en-US"/>
              <a:t>是</a:t>
            </a:r>
            <a:r>
              <a:rPr kumimoji="1" lang="en-US" altLang="zh-CN"/>
              <a:t>Hibernate</a:t>
            </a:r>
            <a:r>
              <a:rPr kumimoji="1" lang="zh-CN" altLang="en-US"/>
              <a:t>支持</a:t>
            </a:r>
            <a:r>
              <a:rPr kumimoji="1" lang="en-US" altLang="zh-CN"/>
              <a:t>annotation</a:t>
            </a:r>
            <a:r>
              <a:rPr kumimoji="1" lang="zh-CN" altLang="en-US"/>
              <a:t>方式配置的基础，它包括了标准的</a:t>
            </a:r>
            <a:r>
              <a:rPr kumimoji="1" lang="en-US" altLang="zh-CN"/>
              <a:t>JPA annotation</a:t>
            </a:r>
            <a:r>
              <a:rPr kumimoji="1" lang="zh-CN" altLang="en-US"/>
              <a:t>以及</a:t>
            </a:r>
            <a:r>
              <a:rPr kumimoji="1" lang="en-US" altLang="zh-CN"/>
              <a:t>Hibernate</a:t>
            </a:r>
            <a:r>
              <a:rPr kumimoji="1" lang="zh-CN" altLang="en-US"/>
              <a:t>自身特殊功能的</a:t>
            </a:r>
            <a:r>
              <a:rPr kumimoji="1" lang="en-US" altLang="zh-CN"/>
              <a:t>annotation</a:t>
            </a:r>
            <a:r>
              <a:rPr kumimoji="1" lang="zh-CN" altLang="en-US"/>
              <a:t>。</a:t>
            </a:r>
            <a:endParaRPr kumimoji="1" lang="zh-CN" altLang="en-US"/>
          </a:p>
          <a:p>
            <a:pPr marL="742950" lvl="2" indent="-342900">
              <a:buClr>
                <a:schemeClr val="accent2"/>
              </a:buClr>
              <a:buSzPct val="75000"/>
              <a:buFont typeface="Wingdings" panose="05000000000000000000" pitchFamily="2" charset="2"/>
              <a:buChar char="Ø"/>
            </a:pPr>
            <a:r>
              <a:rPr kumimoji="1" lang="en-US" altLang="zh-CN"/>
              <a:t>hibernate-core</a:t>
            </a:r>
            <a:r>
              <a:rPr kumimoji="1" lang="zh-CN" altLang="en-US"/>
              <a:t>是</a:t>
            </a:r>
            <a:r>
              <a:rPr kumimoji="1" lang="en-US" altLang="zh-CN"/>
              <a:t>Hibernate</a:t>
            </a:r>
            <a:r>
              <a:rPr kumimoji="1" lang="zh-CN" altLang="en-US"/>
              <a:t>的核心实现，提供了</a:t>
            </a:r>
            <a:r>
              <a:rPr kumimoji="1" lang="en-US" altLang="zh-CN"/>
              <a:t>Hibernate</a:t>
            </a:r>
            <a:r>
              <a:rPr kumimoji="1" lang="zh-CN" altLang="en-US"/>
              <a:t>所有的核心功能。</a:t>
            </a:r>
            <a:endParaRPr kumimoji="1" lang="zh-CN" altLang="en-US"/>
          </a:p>
          <a:p>
            <a:pPr marL="742950" lvl="2" indent="-342900">
              <a:buClr>
                <a:schemeClr val="accent2"/>
              </a:buClr>
              <a:buSzPct val="75000"/>
              <a:buFont typeface="Wingdings" panose="05000000000000000000" pitchFamily="2" charset="2"/>
              <a:buChar char="Ø"/>
            </a:pPr>
            <a:r>
              <a:rPr kumimoji="1" lang="en-US" altLang="zh-CN"/>
              <a:t>hibernate-entitymanager</a:t>
            </a:r>
            <a:r>
              <a:rPr kumimoji="1" lang="zh-CN" altLang="en-US"/>
              <a:t>实现了标准的</a:t>
            </a:r>
            <a:r>
              <a:rPr kumimoji="1" lang="en-US" altLang="zh-CN"/>
              <a:t>JPA</a:t>
            </a:r>
            <a:r>
              <a:rPr kumimoji="1" lang="zh-CN" altLang="en-US"/>
              <a:t>，可以把它看成</a:t>
            </a:r>
            <a:r>
              <a:rPr kumimoji="1" lang="en-US" altLang="zh-CN"/>
              <a:t>hibernate-core</a:t>
            </a:r>
            <a:r>
              <a:rPr kumimoji="1" lang="zh-CN" altLang="en-US"/>
              <a:t>和</a:t>
            </a:r>
            <a:r>
              <a:rPr kumimoji="1" lang="en-US" altLang="zh-CN"/>
              <a:t>JPA</a:t>
            </a:r>
            <a:r>
              <a:rPr kumimoji="1" lang="zh-CN" altLang="en-US"/>
              <a:t>之间的适配器。它并不直接提供</a:t>
            </a:r>
            <a:r>
              <a:rPr kumimoji="1" lang="en-US" altLang="zh-CN"/>
              <a:t>ORM</a:t>
            </a:r>
            <a:r>
              <a:rPr kumimoji="1" lang="zh-CN" altLang="en-US"/>
              <a:t>的功能，而是对</a:t>
            </a:r>
            <a:r>
              <a:rPr kumimoji="1" lang="en-US" altLang="zh-CN"/>
              <a:t>hibernate-core</a:t>
            </a:r>
            <a:r>
              <a:rPr kumimoji="1" lang="zh-CN" altLang="en-US"/>
              <a:t>进行封装，使得</a:t>
            </a:r>
            <a:r>
              <a:rPr kumimoji="1" lang="en-US" altLang="zh-CN"/>
              <a:t>Hibernate</a:t>
            </a:r>
            <a:r>
              <a:rPr kumimoji="1" lang="zh-CN" altLang="en-US"/>
              <a:t>符合</a:t>
            </a:r>
            <a:r>
              <a:rPr kumimoji="1" lang="en-US" altLang="zh-CN"/>
              <a:t>JPA</a:t>
            </a:r>
            <a:r>
              <a:rPr kumimoji="1" lang="zh-CN" altLang="en-US"/>
              <a:t>的规范。</a:t>
            </a:r>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JPA</a:t>
            </a:r>
            <a:r>
              <a:rPr kumimoji="1" lang="zh-CN" altLang="en-US"/>
              <a:t>与</a:t>
            </a:r>
            <a:r>
              <a:rPr kumimoji="1" lang="en-US" altLang="zh-CN"/>
              <a:t>Hibernate</a:t>
            </a:r>
            <a:r>
              <a:rPr kumimoji="1" lang="zh-CN" altLang="en-US"/>
              <a:t>的关系</a:t>
            </a:r>
            <a:endParaRPr kumimoji="1" lang="zh-CN" altLang="en-US" dirty="0"/>
          </a:p>
        </p:txBody>
      </p:sp>
      <p:sp>
        <p:nvSpPr>
          <p:cNvPr id="3" name="内容占位符 2"/>
          <p:cNvSpPr>
            <a:spLocks noGrp="1"/>
          </p:cNvSpPr>
          <p:nvPr>
            <p:ph idx="1"/>
          </p:nvPr>
        </p:nvSpPr>
        <p:spPr>
          <a:xfrm>
            <a:off x="899592" y="1241308"/>
            <a:ext cx="7727950" cy="4707972"/>
          </a:xfrm>
        </p:spPr>
        <p:txBody>
          <a:bodyPr/>
          <a:lstStyle/>
          <a:p>
            <a:pPr marL="342900" lvl="1" indent="-342900">
              <a:buClr>
                <a:schemeClr val="accent2"/>
              </a:buClr>
              <a:buSzPct val="75000"/>
              <a:buFont typeface="Wingdings" panose="05000000000000000000" pitchFamily="2" charset="2"/>
              <a:buChar char="Ø"/>
            </a:pPr>
            <a:r>
              <a:rPr kumimoji="1" lang="zh-CN" altLang="en-US"/>
              <a:t>总的来说，</a:t>
            </a:r>
            <a:r>
              <a:rPr kumimoji="1" lang="en-US" altLang="zh-CN">
                <a:solidFill>
                  <a:srgbClr val="FF0000"/>
                </a:solidFill>
              </a:rPr>
              <a:t>JPA</a:t>
            </a:r>
            <a:r>
              <a:rPr kumimoji="1" lang="zh-CN" altLang="en-US">
                <a:solidFill>
                  <a:srgbClr val="FF0000"/>
                </a:solidFill>
              </a:rPr>
              <a:t>是规范，</a:t>
            </a:r>
            <a:r>
              <a:rPr kumimoji="1" lang="en-US" altLang="zh-CN">
                <a:solidFill>
                  <a:srgbClr val="FF0000"/>
                </a:solidFill>
              </a:rPr>
              <a:t>Hibernate</a:t>
            </a:r>
            <a:r>
              <a:rPr kumimoji="1" lang="zh-CN" altLang="en-US">
                <a:solidFill>
                  <a:srgbClr val="FF0000"/>
                </a:solidFill>
              </a:rPr>
              <a:t>是框架，</a:t>
            </a:r>
            <a:r>
              <a:rPr kumimoji="1" lang="en-US" altLang="zh-CN">
                <a:solidFill>
                  <a:srgbClr val="FF0000"/>
                </a:solidFill>
              </a:rPr>
              <a:t>JPA</a:t>
            </a:r>
            <a:r>
              <a:rPr kumimoji="1" lang="zh-CN" altLang="en-US">
                <a:solidFill>
                  <a:srgbClr val="FF0000"/>
                </a:solidFill>
              </a:rPr>
              <a:t>是持久化规范，而</a:t>
            </a:r>
            <a:r>
              <a:rPr kumimoji="1" lang="en-US" altLang="zh-CN">
                <a:solidFill>
                  <a:srgbClr val="FF0000"/>
                </a:solidFill>
              </a:rPr>
              <a:t>Hibernate</a:t>
            </a:r>
            <a:r>
              <a:rPr kumimoji="1" lang="zh-CN" altLang="en-US">
                <a:solidFill>
                  <a:srgbClr val="FF0000"/>
                </a:solidFill>
              </a:rPr>
              <a:t>实现了</a:t>
            </a:r>
            <a:r>
              <a:rPr kumimoji="1" lang="en-US" altLang="zh-CN">
                <a:solidFill>
                  <a:srgbClr val="FF0000"/>
                </a:solidFill>
              </a:rPr>
              <a:t>JPA</a:t>
            </a:r>
            <a:r>
              <a:rPr kumimoji="1" lang="zh-CN" altLang="en-US"/>
              <a:t>。</a:t>
            </a:r>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99592" y="1196752"/>
            <a:ext cx="7727950" cy="5360640"/>
          </a:xfrm>
        </p:spPr>
        <p:txBody>
          <a:bodyPr/>
          <a:lstStyle/>
          <a:p>
            <a:pPr>
              <a:lnSpc>
                <a:spcPct val="100000"/>
              </a:lnSpc>
              <a:spcAft>
                <a:spcPts val="600"/>
              </a:spcAft>
              <a:defRPr/>
            </a:pPr>
            <a:r>
              <a:rPr lang="zh-CN" altLang="en-US" sz="2400" b="1" dirty="0">
                <a:ea typeface="宋体" panose="02010600030101010101" pitchFamily="2" charset="-122"/>
              </a:rPr>
              <a:t>开放数据库连接</a:t>
            </a:r>
            <a:endParaRPr lang="zh-CN" altLang="en-US" sz="2400" b="1" dirty="0">
              <a:ea typeface="宋体" panose="02010600030101010101" pitchFamily="2" charset="-122"/>
            </a:endParaRPr>
          </a:p>
          <a:p>
            <a:pPr>
              <a:lnSpc>
                <a:spcPct val="100000"/>
              </a:lnSpc>
              <a:spcAft>
                <a:spcPts val="600"/>
              </a:spcAft>
              <a:defRPr/>
            </a:pPr>
            <a:r>
              <a:rPr lang="zh-CN" altLang="en-US" sz="2400" b="1">
                <a:ea typeface="宋体" panose="02010600030101010101" pitchFamily="2" charset="-122"/>
              </a:rPr>
              <a:t>对象</a:t>
            </a:r>
            <a:r>
              <a:rPr lang="en-US" altLang="zh-CN" sz="2400" b="1">
                <a:ea typeface="宋体" panose="02010600030101010101" pitchFamily="2" charset="-122"/>
              </a:rPr>
              <a:t>-</a:t>
            </a:r>
            <a:r>
              <a:rPr lang="zh-CN" altLang="en-US" sz="2400" b="1">
                <a:ea typeface="宋体" panose="02010600030101010101" pitchFamily="2" charset="-122"/>
              </a:rPr>
              <a:t>关系映射</a:t>
            </a:r>
            <a:r>
              <a:rPr lang="en-US" altLang="zh-CN" sz="2400" b="1">
                <a:ea typeface="宋体" panose="02010600030101010101" pitchFamily="2" charset="-122"/>
              </a:rPr>
              <a:t>ORM</a:t>
            </a:r>
            <a:endParaRPr lang="en-US" altLang="zh-CN" sz="2400" b="1">
              <a:ea typeface="宋体" panose="02010600030101010101" pitchFamily="2" charset="-122"/>
            </a:endParaRPr>
          </a:p>
          <a:p>
            <a:pPr>
              <a:lnSpc>
                <a:spcPct val="100000"/>
              </a:lnSpc>
              <a:spcAft>
                <a:spcPts val="600"/>
              </a:spcAft>
              <a:defRPr/>
            </a:pPr>
            <a:r>
              <a:rPr lang="en-US" altLang="zh-CN" sz="2400" b="1">
                <a:ea typeface="宋体" panose="02010600030101010101" pitchFamily="2" charset="-122"/>
              </a:rPr>
              <a:t>JPA</a:t>
            </a:r>
            <a:r>
              <a:rPr lang="zh-CN" altLang="en-US" sz="2400" b="1">
                <a:ea typeface="宋体" panose="02010600030101010101" pitchFamily="2" charset="-122"/>
              </a:rPr>
              <a:t>持久化框架</a:t>
            </a:r>
            <a:endParaRPr lang="en-US" altLang="zh-CN" sz="24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的概念</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持久化对象</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的优势</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编程范例</a:t>
            </a:r>
            <a:endParaRPr lang="en-US" altLang="zh-CN" sz="2000" b="1">
              <a:ea typeface="宋体" panose="02010600030101010101" pitchFamily="2" charset="-122"/>
            </a:endParaRPr>
          </a:p>
          <a:p>
            <a:pPr lvl="1">
              <a:lnSpc>
                <a:spcPct val="100000"/>
              </a:lnSpc>
              <a:spcAft>
                <a:spcPts val="600"/>
              </a:spcAft>
              <a:defRPr/>
            </a:pPr>
            <a:r>
              <a:rPr lang="en-US" altLang="zh-CN" sz="2000" b="1">
                <a:ea typeface="宋体" panose="02010600030101010101" pitchFamily="2" charset="-122"/>
              </a:rPr>
              <a:t>JPA</a:t>
            </a:r>
            <a:r>
              <a:rPr lang="zh-CN" altLang="en-US" sz="2000" b="1">
                <a:ea typeface="宋体" panose="02010600030101010101" pitchFamily="2" charset="-122"/>
              </a:rPr>
              <a:t>与</a:t>
            </a:r>
            <a:r>
              <a:rPr lang="en-US" altLang="zh-CN" sz="2000" b="1">
                <a:ea typeface="宋体" panose="02010600030101010101" pitchFamily="2" charset="-122"/>
              </a:rPr>
              <a:t>Hibernate</a:t>
            </a:r>
            <a:r>
              <a:rPr lang="zh-CN" altLang="en-US" sz="2000" b="1">
                <a:ea typeface="宋体" panose="02010600030101010101" pitchFamily="2" charset="-122"/>
              </a:rPr>
              <a:t>的关系</a:t>
            </a:r>
            <a:endParaRPr lang="en-US" altLang="zh-CN" sz="2000" b="1">
              <a:ea typeface="宋体" panose="02010600030101010101" pitchFamily="2" charset="-122"/>
            </a:endParaRPr>
          </a:p>
          <a:p>
            <a:pPr>
              <a:lnSpc>
                <a:spcPct val="100000"/>
              </a:lnSpc>
              <a:spcAft>
                <a:spcPts val="600"/>
              </a:spcAft>
              <a:defRPr/>
            </a:pPr>
            <a:r>
              <a:rPr lang="zh-CN" altLang="en-US" sz="2400" b="1">
                <a:solidFill>
                  <a:srgbClr val="FF0000"/>
                </a:solidFill>
                <a:ea typeface="宋体" panose="02010600030101010101" pitchFamily="2" charset="-122"/>
              </a:rPr>
              <a:t>其他持久化框架</a:t>
            </a:r>
            <a:endParaRPr lang="zh-CN" altLang="en-US" sz="2000" b="1" dirty="0">
              <a:solidFill>
                <a:srgbClr val="FF0000"/>
              </a:solidFill>
              <a:ea typeface="宋体" panose="02010600030101010101" pitchFamily="2" charset="-122"/>
            </a:endParaRPr>
          </a:p>
          <a:p>
            <a:pPr>
              <a:lnSpc>
                <a:spcPct val="100000"/>
              </a:lnSpc>
              <a:spcAft>
                <a:spcPts val="600"/>
              </a:spcAft>
              <a:defRPr/>
            </a:pPr>
            <a:r>
              <a:rPr lang="zh-CN" altLang="en-US" sz="2400" b="1" dirty="0">
                <a:ea typeface="宋体" panose="02010600030101010101" pitchFamily="2" charset="-122"/>
              </a:rPr>
              <a:t>小结</a:t>
            </a:r>
            <a:endParaRPr lang="zh-CN" altLang="en-US" sz="2400" b="1" dirty="0">
              <a:ea typeface="宋体" panose="02010600030101010101" pitchFamily="2" charset="-122"/>
            </a:endParaRPr>
          </a:p>
          <a:p>
            <a:pPr>
              <a:lnSpc>
                <a:spcPct val="100000"/>
              </a:lnSpc>
              <a:defRPr/>
            </a:pPr>
            <a:endParaRPr lang="zh-CN" altLang="en-US" sz="2400" b="1" dirty="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其他持久化框架</a:t>
            </a:r>
            <a:endParaRPr kumimoji="1" lang="zh-CN" altLang="en-US" dirty="0"/>
          </a:p>
        </p:txBody>
      </p:sp>
      <p:sp>
        <p:nvSpPr>
          <p:cNvPr id="3" name="内容占位符 2"/>
          <p:cNvSpPr>
            <a:spLocks noGrp="1"/>
          </p:cNvSpPr>
          <p:nvPr>
            <p:ph idx="1"/>
          </p:nvPr>
        </p:nvSpPr>
        <p:spPr>
          <a:xfrm>
            <a:off x="899592" y="1241308"/>
            <a:ext cx="7727950" cy="4707972"/>
          </a:xfrm>
        </p:spPr>
        <p:txBody>
          <a:bodyPr/>
          <a:lstStyle/>
          <a:p>
            <a:pPr marL="342900" lvl="1" indent="-342900">
              <a:buClr>
                <a:schemeClr val="accent2"/>
              </a:buClr>
              <a:buSzPct val="75000"/>
              <a:buFont typeface="Wingdings" panose="05000000000000000000" pitchFamily="2" charset="2"/>
              <a:buChar char="Ø"/>
            </a:pPr>
            <a:r>
              <a:rPr kumimoji="1" lang="zh-CN" altLang="en-US"/>
              <a:t>除了</a:t>
            </a:r>
            <a:r>
              <a:rPr kumimoji="1" lang="en-US" altLang="zh-CN"/>
              <a:t>Hibernate</a:t>
            </a:r>
            <a:r>
              <a:rPr kumimoji="1" lang="zh-CN" altLang="en-US"/>
              <a:t>以外，各大厂商也推出其他的持久化框架，它们具有各自的特点和特性，能够适用于不同的场景。典型的对象</a:t>
            </a:r>
            <a:r>
              <a:rPr kumimoji="1" lang="en-US" altLang="zh-CN"/>
              <a:t>-</a:t>
            </a:r>
            <a:r>
              <a:rPr kumimoji="1" lang="zh-CN" altLang="en-US"/>
              <a:t>关系映射框架有</a:t>
            </a:r>
            <a:r>
              <a:rPr kumimoji="1" lang="en-US" altLang="zh-CN"/>
              <a:t>myBatis</a:t>
            </a:r>
            <a:r>
              <a:rPr kumimoji="1" lang="zh-CN" altLang="en-US"/>
              <a:t>，</a:t>
            </a:r>
            <a:r>
              <a:rPr kumimoji="1" lang="en-US" altLang="zh-CN"/>
              <a:t>Nhibernate</a:t>
            </a:r>
            <a:r>
              <a:rPr kumimoji="1" lang="zh-CN" altLang="en-US"/>
              <a:t>，</a:t>
            </a:r>
            <a:r>
              <a:rPr kumimoji="1" lang="en-US" altLang="zh-CN"/>
              <a:t>OpenJPA</a:t>
            </a:r>
            <a:r>
              <a:rPr kumimoji="1" lang="zh-CN" altLang="en-US"/>
              <a:t>，</a:t>
            </a:r>
            <a:r>
              <a:rPr kumimoji="1" lang="en-US" altLang="zh-CN"/>
              <a:t>TopLink</a:t>
            </a:r>
            <a:r>
              <a:rPr kumimoji="1" lang="zh-CN" altLang="en-US"/>
              <a:t>，等。</a:t>
            </a:r>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其他持久化框架</a:t>
            </a:r>
            <a:endParaRPr kumimoji="1" lang="zh-CN" altLang="en-US" dirty="0"/>
          </a:p>
        </p:txBody>
      </p:sp>
      <p:sp>
        <p:nvSpPr>
          <p:cNvPr id="3" name="内容占位符 2"/>
          <p:cNvSpPr>
            <a:spLocks noGrp="1"/>
          </p:cNvSpPr>
          <p:nvPr>
            <p:ph idx="1"/>
          </p:nvPr>
        </p:nvSpPr>
        <p:spPr>
          <a:xfrm>
            <a:off x="899592" y="1241308"/>
            <a:ext cx="7727950" cy="5388092"/>
          </a:xfrm>
        </p:spPr>
        <p:txBody>
          <a:bodyPr/>
          <a:lstStyle/>
          <a:p>
            <a:pPr marL="342900" lvl="1" indent="-342900">
              <a:buClr>
                <a:schemeClr val="accent2"/>
              </a:buClr>
              <a:buSzPct val="75000"/>
              <a:buFont typeface="Wingdings" panose="05000000000000000000" pitchFamily="2" charset="2"/>
              <a:buChar char="Ø"/>
            </a:pPr>
            <a:r>
              <a:rPr kumimoji="1" lang="en-US" altLang="zh-CN" sz="2800">
                <a:solidFill>
                  <a:srgbClr val="FF0000"/>
                </a:solidFill>
              </a:rPr>
              <a:t>MyBatis</a:t>
            </a:r>
            <a:endParaRPr kumimoji="1" lang="en-US" altLang="zh-CN" sz="2800">
              <a:solidFill>
                <a:srgbClr val="FF0000"/>
              </a:solidFill>
            </a:endParaRPr>
          </a:p>
          <a:p>
            <a:pPr marL="342900" lvl="1" indent="-342900">
              <a:buClr>
                <a:schemeClr val="accent2"/>
              </a:buClr>
              <a:buSzPct val="75000"/>
              <a:buFont typeface="Wingdings" panose="05000000000000000000" pitchFamily="2" charset="2"/>
              <a:buChar char="Ø"/>
            </a:pPr>
            <a:r>
              <a:rPr kumimoji="1" lang="en-US" altLang="zh-CN"/>
              <a:t>MyBatis</a:t>
            </a:r>
            <a:r>
              <a:rPr kumimoji="1" lang="zh-CN" altLang="en-US"/>
              <a:t>前身是</a:t>
            </a:r>
            <a:r>
              <a:rPr kumimoji="1" lang="en-US" altLang="zh-CN"/>
              <a:t>apache</a:t>
            </a:r>
            <a:r>
              <a:rPr kumimoji="1" lang="zh-CN" altLang="en-US"/>
              <a:t>的一个开源项目</a:t>
            </a:r>
            <a:r>
              <a:rPr kumimoji="1" lang="en-US" altLang="zh-CN"/>
              <a:t>iBatis</a:t>
            </a:r>
            <a:r>
              <a:rPr kumimoji="1" lang="zh-CN" altLang="en-US"/>
              <a:t>。</a:t>
            </a:r>
            <a:r>
              <a:rPr kumimoji="1" lang="en-US" altLang="zh-CN"/>
              <a:t>2010</a:t>
            </a:r>
            <a:r>
              <a:rPr kumimoji="1" lang="zh-CN" altLang="en-US"/>
              <a:t>年这个项目由</a:t>
            </a:r>
            <a:r>
              <a:rPr kumimoji="1" lang="en-US" altLang="zh-CN"/>
              <a:t>apache software foundation </a:t>
            </a:r>
            <a:r>
              <a:rPr kumimoji="1" lang="zh-CN" altLang="en-US"/>
              <a:t>迁移到了</a:t>
            </a:r>
            <a:r>
              <a:rPr kumimoji="1" lang="en-US" altLang="zh-CN"/>
              <a:t>google code</a:t>
            </a:r>
            <a:r>
              <a:rPr kumimoji="1" lang="zh-CN" altLang="en-US"/>
              <a:t>，并且改名为</a:t>
            </a:r>
            <a:r>
              <a:rPr kumimoji="1" lang="en-US" altLang="zh-CN"/>
              <a:t>MyBatis</a:t>
            </a:r>
            <a:r>
              <a:rPr kumimoji="1" lang="zh-CN" altLang="en-US"/>
              <a:t>。</a:t>
            </a:r>
            <a:r>
              <a:rPr kumimoji="1" lang="en-US" altLang="zh-CN"/>
              <a:t>2013</a:t>
            </a:r>
            <a:r>
              <a:rPr kumimoji="1" lang="zh-CN" altLang="en-US"/>
              <a:t>年</a:t>
            </a:r>
            <a:r>
              <a:rPr kumimoji="1" lang="en-US" altLang="zh-CN"/>
              <a:t>11</a:t>
            </a:r>
            <a:r>
              <a:rPr kumimoji="1" lang="zh-CN" altLang="en-US"/>
              <a:t>月迁移到</a:t>
            </a:r>
            <a:r>
              <a:rPr kumimoji="1" lang="en-US" altLang="zh-CN"/>
              <a:t>Github</a:t>
            </a:r>
            <a:r>
              <a:rPr kumimoji="1" lang="zh-CN" altLang="en-US"/>
              <a:t>。</a:t>
            </a:r>
            <a:r>
              <a:rPr kumimoji="1" lang="en-US" altLang="zh-CN"/>
              <a:t>iBATIS</a:t>
            </a:r>
            <a:r>
              <a:rPr kumimoji="1" lang="zh-CN" altLang="en-US"/>
              <a:t>一词来源于“</a:t>
            </a:r>
            <a:r>
              <a:rPr kumimoji="1" lang="en-US" altLang="zh-CN"/>
              <a:t>internet”</a:t>
            </a:r>
            <a:r>
              <a:rPr kumimoji="1" lang="zh-CN" altLang="en-US"/>
              <a:t>和“</a:t>
            </a:r>
            <a:r>
              <a:rPr kumimoji="1" lang="en-US" altLang="zh-CN"/>
              <a:t>abatis”</a:t>
            </a:r>
            <a:r>
              <a:rPr kumimoji="1" lang="zh-CN" altLang="en-US"/>
              <a:t>的组合，是一个基于</a:t>
            </a:r>
            <a:r>
              <a:rPr kumimoji="1" lang="en-US" altLang="zh-CN"/>
              <a:t>Java</a:t>
            </a:r>
            <a:r>
              <a:rPr kumimoji="1" lang="zh-CN" altLang="en-US"/>
              <a:t>的持久层框架。</a:t>
            </a:r>
            <a:endParaRPr kumimoji="1" lang="en-US" altLang="zh-CN"/>
          </a:p>
          <a:p>
            <a:pPr marL="342900" lvl="1" indent="-342900">
              <a:buClr>
                <a:schemeClr val="accent2"/>
              </a:buClr>
              <a:buSzPct val="75000"/>
              <a:buFont typeface="Wingdings" panose="05000000000000000000" pitchFamily="2" charset="2"/>
              <a:buChar char="Ø"/>
            </a:pPr>
            <a:r>
              <a:rPr kumimoji="1" lang="en-US" altLang="zh-CN"/>
              <a:t>iBATIS</a:t>
            </a:r>
            <a:r>
              <a:rPr kumimoji="1" lang="zh-CN" altLang="en-US"/>
              <a:t>提供的持久层框架包括</a:t>
            </a:r>
            <a:r>
              <a:rPr kumimoji="1" lang="en-US" altLang="zh-CN"/>
              <a:t>SQL Maps</a:t>
            </a:r>
            <a:r>
              <a:rPr kumimoji="1" lang="zh-CN" altLang="en-US"/>
              <a:t>和</a:t>
            </a:r>
            <a:r>
              <a:rPr kumimoji="1" lang="en-US" altLang="zh-CN"/>
              <a:t>Data Access Objects</a:t>
            </a:r>
            <a:r>
              <a:rPr kumimoji="1" lang="zh-CN" altLang="en-US"/>
              <a:t>（</a:t>
            </a:r>
            <a:r>
              <a:rPr kumimoji="1" lang="en-US" altLang="zh-CN"/>
              <a:t>DAO</a:t>
            </a:r>
            <a:r>
              <a:rPr kumimoji="1" lang="zh-CN" altLang="en-US"/>
              <a:t>）。</a:t>
            </a:r>
            <a:r>
              <a:rPr kumimoji="1" lang="en-US" altLang="zh-CN"/>
              <a:t>MyBatis</a:t>
            </a:r>
            <a:r>
              <a:rPr kumimoji="1" lang="zh-CN" altLang="en-US"/>
              <a:t>是支持普通</a:t>
            </a:r>
            <a:r>
              <a:rPr kumimoji="1" lang="en-US" altLang="zh-CN"/>
              <a:t>SQL</a:t>
            </a:r>
            <a:r>
              <a:rPr kumimoji="1" lang="zh-CN" altLang="en-US"/>
              <a:t>查询，存储过程和高级映射的优秀持久层框架，并且消除了几乎所有的</a:t>
            </a:r>
            <a:r>
              <a:rPr kumimoji="1" lang="en-US" altLang="zh-CN"/>
              <a:t>JDBC</a:t>
            </a:r>
            <a:r>
              <a:rPr kumimoji="1" lang="zh-CN" altLang="en-US"/>
              <a:t>代码和参数的手工设置以及结果集的检索。</a:t>
            </a:r>
            <a:endParaRPr kumimoji="1" lang="en-US" altLang="zh-CN"/>
          </a:p>
          <a:p>
            <a:pPr marL="342900" lvl="1" indent="-342900">
              <a:buClr>
                <a:schemeClr val="accent2"/>
              </a:buClr>
              <a:buSzPct val="75000"/>
              <a:buFont typeface="Wingdings" panose="05000000000000000000" pitchFamily="2" charset="2"/>
              <a:buChar char="Ø"/>
            </a:pPr>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其他持久化框架</a:t>
            </a:r>
            <a:endParaRPr kumimoji="1" lang="zh-CN" altLang="en-US" dirty="0"/>
          </a:p>
        </p:txBody>
      </p:sp>
      <p:sp>
        <p:nvSpPr>
          <p:cNvPr id="3" name="内容占位符 2"/>
          <p:cNvSpPr>
            <a:spLocks noGrp="1"/>
          </p:cNvSpPr>
          <p:nvPr>
            <p:ph idx="1"/>
          </p:nvPr>
        </p:nvSpPr>
        <p:spPr>
          <a:xfrm>
            <a:off x="899592" y="1241308"/>
            <a:ext cx="7727950" cy="4707972"/>
          </a:xfrm>
        </p:spPr>
        <p:txBody>
          <a:bodyPr/>
          <a:lstStyle/>
          <a:p>
            <a:pPr marL="342900" lvl="1" indent="-342900">
              <a:buClr>
                <a:schemeClr val="accent2"/>
              </a:buClr>
              <a:buSzPct val="75000"/>
              <a:buFont typeface="Wingdings" panose="05000000000000000000" pitchFamily="2" charset="2"/>
              <a:buChar char="Ø"/>
            </a:pPr>
            <a:r>
              <a:rPr kumimoji="1" lang="en-US" altLang="zh-CN" sz="2800">
                <a:solidFill>
                  <a:srgbClr val="FF0000"/>
                </a:solidFill>
              </a:rPr>
              <a:t>MyBatis</a:t>
            </a:r>
            <a:endParaRPr kumimoji="1" lang="en-US" altLang="zh-CN" sz="2800">
              <a:solidFill>
                <a:srgbClr val="FF0000"/>
              </a:solidFill>
            </a:endParaRPr>
          </a:p>
          <a:p>
            <a:pPr marL="342900" lvl="1" indent="-342900">
              <a:buClr>
                <a:schemeClr val="accent2"/>
              </a:buClr>
              <a:buSzPct val="75000"/>
              <a:buFont typeface="Wingdings" panose="05000000000000000000" pitchFamily="2" charset="2"/>
              <a:buChar char="Ø"/>
            </a:pPr>
            <a:r>
              <a:rPr kumimoji="1" lang="en-US" altLang="zh-CN"/>
              <a:t>MyBatis</a:t>
            </a:r>
            <a:r>
              <a:rPr kumimoji="1" lang="zh-CN" altLang="en-US"/>
              <a:t>使用</a:t>
            </a:r>
            <a:r>
              <a:rPr kumimoji="1" lang="zh-CN" altLang="en-US">
                <a:solidFill>
                  <a:srgbClr val="FF0000"/>
                </a:solidFill>
              </a:rPr>
              <a:t>简单的</a:t>
            </a:r>
            <a:r>
              <a:rPr kumimoji="1" lang="en-US" altLang="zh-CN">
                <a:solidFill>
                  <a:srgbClr val="FF0000"/>
                </a:solidFill>
              </a:rPr>
              <a:t>XML</a:t>
            </a:r>
            <a:r>
              <a:rPr kumimoji="1" lang="zh-CN" altLang="en-US">
                <a:solidFill>
                  <a:srgbClr val="FF0000"/>
                </a:solidFill>
              </a:rPr>
              <a:t>或注解用于配置和原始映射，将接口和</a:t>
            </a:r>
            <a:r>
              <a:rPr kumimoji="1" lang="en-US" altLang="zh-CN">
                <a:solidFill>
                  <a:srgbClr val="FF0000"/>
                </a:solidFill>
              </a:rPr>
              <a:t>Java</a:t>
            </a:r>
            <a:r>
              <a:rPr kumimoji="1" lang="zh-CN" altLang="en-US">
                <a:solidFill>
                  <a:srgbClr val="FF0000"/>
                </a:solidFill>
              </a:rPr>
              <a:t>的</a:t>
            </a:r>
            <a:r>
              <a:rPr kumimoji="1" lang="en-US" altLang="zh-CN">
                <a:solidFill>
                  <a:srgbClr val="FF0000"/>
                </a:solidFill>
              </a:rPr>
              <a:t>POJOs</a:t>
            </a:r>
            <a:r>
              <a:rPr kumimoji="1" lang="zh-CN" altLang="en-US"/>
              <a:t>（</a:t>
            </a:r>
            <a:r>
              <a:rPr kumimoji="1" lang="en-US" altLang="zh-CN"/>
              <a:t>Plain Ordinary Java Objects</a:t>
            </a:r>
            <a:r>
              <a:rPr kumimoji="1" lang="zh-CN" altLang="en-US"/>
              <a:t>，普通的</a:t>
            </a:r>
            <a:r>
              <a:rPr kumimoji="1" lang="en-US" altLang="zh-CN"/>
              <a:t>Java</a:t>
            </a:r>
            <a:r>
              <a:rPr kumimoji="1" lang="zh-CN" altLang="en-US"/>
              <a:t>对象）映射成数据库中的记录。</a:t>
            </a:r>
            <a:endParaRPr kumimoji="1" lang="en-US" altLang="zh-CN"/>
          </a:p>
          <a:p>
            <a:pPr marL="342900" lvl="1" indent="-342900">
              <a:buClr>
                <a:schemeClr val="accent2"/>
              </a:buClr>
              <a:buSzPct val="75000"/>
              <a:buFont typeface="Wingdings" panose="05000000000000000000" pitchFamily="2" charset="2"/>
              <a:buChar char="Ø"/>
            </a:pPr>
            <a:r>
              <a:rPr kumimoji="1" lang="zh-CN" altLang="en-US"/>
              <a:t>对于具体的数据操作，</a:t>
            </a:r>
            <a:r>
              <a:rPr kumimoji="1" lang="en-US" altLang="zh-CN"/>
              <a:t>Hibernate</a:t>
            </a:r>
            <a:r>
              <a:rPr kumimoji="1" lang="zh-CN" altLang="en-US"/>
              <a:t>会自动生成</a:t>
            </a:r>
            <a:r>
              <a:rPr kumimoji="1" lang="en-US" altLang="zh-CN"/>
              <a:t>SQL</a:t>
            </a:r>
            <a:r>
              <a:rPr kumimoji="1" lang="zh-CN" altLang="en-US"/>
              <a:t>语句，而</a:t>
            </a:r>
            <a:r>
              <a:rPr kumimoji="1" lang="en-US" altLang="zh-CN"/>
              <a:t>Mybatis</a:t>
            </a:r>
            <a:r>
              <a:rPr kumimoji="1" lang="zh-CN" altLang="en-US"/>
              <a:t>则要求开发者编写具体的</a:t>
            </a:r>
            <a:r>
              <a:rPr kumimoji="1" lang="en-US" altLang="zh-CN"/>
              <a:t>SQL</a:t>
            </a:r>
            <a:r>
              <a:rPr kumimoji="1" lang="zh-CN" altLang="en-US"/>
              <a:t>语句。</a:t>
            </a:r>
            <a:endParaRPr kumimoji="1" lang="en-US" altLang="zh-CN"/>
          </a:p>
          <a:p>
            <a:pPr marL="342900" lvl="1" indent="-342900">
              <a:buClr>
                <a:schemeClr val="accent2"/>
              </a:buClr>
              <a:buSzPct val="75000"/>
              <a:buFont typeface="Wingdings" panose="05000000000000000000" pitchFamily="2" charset="2"/>
              <a:buChar char="Ø"/>
            </a:pPr>
            <a:r>
              <a:rPr kumimoji="1" lang="zh-CN" altLang="en-US"/>
              <a:t>相对</a:t>
            </a:r>
            <a:r>
              <a:rPr kumimoji="1" lang="en-US" altLang="zh-CN"/>
              <a:t>Hibernate</a:t>
            </a:r>
            <a:r>
              <a:rPr kumimoji="1" lang="zh-CN" altLang="en-US"/>
              <a:t>等“全自动”的</a:t>
            </a:r>
            <a:r>
              <a:rPr kumimoji="1" lang="en-US" altLang="zh-CN"/>
              <a:t>ORM</a:t>
            </a:r>
            <a:r>
              <a:rPr kumimoji="1" lang="zh-CN" altLang="en-US"/>
              <a:t>机制而言，</a:t>
            </a:r>
            <a:r>
              <a:rPr kumimoji="1" lang="en-US" altLang="zh-CN"/>
              <a:t>Mybatis</a:t>
            </a:r>
            <a:r>
              <a:rPr kumimoji="1" lang="zh-CN" altLang="en-US"/>
              <a:t>以</a:t>
            </a:r>
            <a:r>
              <a:rPr kumimoji="1" lang="en-US" altLang="zh-CN"/>
              <a:t>SQL</a:t>
            </a:r>
            <a:r>
              <a:rPr kumimoji="1" lang="zh-CN" altLang="en-US"/>
              <a:t>开发的工作量和数据库移植性上的让步，为系统设计提供了更大的自由空间。</a:t>
            </a:r>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其他持久化框架</a:t>
            </a:r>
            <a:endParaRPr kumimoji="1" lang="zh-CN" altLang="en-US" dirty="0"/>
          </a:p>
        </p:txBody>
      </p:sp>
      <p:sp>
        <p:nvSpPr>
          <p:cNvPr id="3" name="内容占位符 2"/>
          <p:cNvSpPr>
            <a:spLocks noGrp="1"/>
          </p:cNvSpPr>
          <p:nvPr>
            <p:ph idx="1"/>
          </p:nvPr>
        </p:nvSpPr>
        <p:spPr>
          <a:xfrm>
            <a:off x="899592" y="1241308"/>
            <a:ext cx="7727950" cy="4707972"/>
          </a:xfrm>
        </p:spPr>
        <p:txBody>
          <a:bodyPr/>
          <a:lstStyle/>
          <a:p>
            <a:pPr marL="342900" lvl="1" indent="-342900">
              <a:buClr>
                <a:schemeClr val="accent2"/>
              </a:buClr>
              <a:buSzPct val="75000"/>
              <a:buFont typeface="Wingdings" panose="05000000000000000000" pitchFamily="2" charset="2"/>
              <a:buChar char="Ø"/>
            </a:pPr>
            <a:r>
              <a:rPr kumimoji="1" lang="en-US" altLang="zh-CN" sz="2800">
                <a:solidFill>
                  <a:srgbClr val="FF0000"/>
                </a:solidFill>
              </a:rPr>
              <a:t>NHibernate</a:t>
            </a:r>
            <a:endParaRPr kumimoji="1" lang="en-US" altLang="zh-CN" sz="2800">
              <a:solidFill>
                <a:srgbClr val="FF0000"/>
              </a:solidFill>
            </a:endParaRPr>
          </a:p>
          <a:p>
            <a:pPr marL="342900" lvl="1" indent="-342900">
              <a:buClr>
                <a:schemeClr val="accent2"/>
              </a:buClr>
              <a:buSzPct val="75000"/>
              <a:buFont typeface="Wingdings" panose="05000000000000000000" pitchFamily="2" charset="2"/>
              <a:buChar char="Ø"/>
            </a:pPr>
            <a:r>
              <a:rPr kumimoji="1" lang="en-US" altLang="zh-CN"/>
              <a:t>NHibernate </a:t>
            </a:r>
            <a:r>
              <a:rPr kumimoji="1" lang="zh-CN" altLang="en-US"/>
              <a:t>是一个基于</a:t>
            </a:r>
            <a:r>
              <a:rPr kumimoji="1" lang="en-US" altLang="zh-CN"/>
              <a:t>.Net </a:t>
            </a:r>
            <a:r>
              <a:rPr kumimoji="1" lang="zh-CN" altLang="en-US"/>
              <a:t>的针对关系型数据库的对象持久化类库。</a:t>
            </a:r>
            <a:endParaRPr kumimoji="1" lang="en-US" altLang="zh-CN"/>
          </a:p>
          <a:p>
            <a:pPr marL="342900" lvl="1" indent="-342900">
              <a:buClr>
                <a:schemeClr val="accent2"/>
              </a:buClr>
              <a:buSzPct val="75000"/>
              <a:buFont typeface="Wingdings" panose="05000000000000000000" pitchFamily="2" charset="2"/>
              <a:buChar char="Ø"/>
            </a:pPr>
            <a:r>
              <a:rPr kumimoji="1" lang="en-US" altLang="zh-CN"/>
              <a:t>Nhibernate </a:t>
            </a:r>
            <a:r>
              <a:rPr kumimoji="1" lang="zh-CN" altLang="en-US"/>
              <a:t>来源于非常优秀的基于</a:t>
            </a:r>
            <a:r>
              <a:rPr kumimoji="1" lang="en-US" altLang="zh-CN"/>
              <a:t>Java</a:t>
            </a:r>
            <a:r>
              <a:rPr kumimoji="1" lang="zh-CN" altLang="en-US"/>
              <a:t>的</a:t>
            </a:r>
            <a:r>
              <a:rPr kumimoji="1" lang="en-US" altLang="zh-CN"/>
              <a:t>Hibernate </a:t>
            </a:r>
            <a:r>
              <a:rPr kumimoji="1" lang="zh-CN" altLang="en-US"/>
              <a:t>关系型持久化工具。</a:t>
            </a:r>
            <a:r>
              <a:rPr kumimoji="1" lang="en-US" altLang="zh-CN"/>
              <a:t>NHibernate </a:t>
            </a:r>
            <a:r>
              <a:rPr kumimoji="1" lang="zh-CN" altLang="en-US"/>
              <a:t>从数据库底层来持久化你的</a:t>
            </a:r>
            <a:r>
              <a:rPr kumimoji="1" lang="en-US" altLang="zh-CN"/>
              <a:t>.Net </a:t>
            </a:r>
            <a:r>
              <a:rPr kumimoji="1" lang="zh-CN" altLang="en-US"/>
              <a:t>对象到关系型数据库。</a:t>
            </a:r>
            <a:endParaRPr kumimoji="1" lang="en-US" altLang="zh-CN"/>
          </a:p>
          <a:p>
            <a:pPr marL="342900" lvl="1" indent="-342900">
              <a:buClr>
                <a:schemeClr val="accent2"/>
              </a:buClr>
              <a:buSzPct val="75000"/>
              <a:buFont typeface="Wingdings" panose="05000000000000000000" pitchFamily="2" charset="2"/>
              <a:buChar char="Ø"/>
            </a:pPr>
            <a:r>
              <a:rPr kumimoji="1" lang="en-US" altLang="zh-CN"/>
              <a:t>NHibernate </a:t>
            </a:r>
            <a:r>
              <a:rPr kumimoji="1" lang="zh-CN" altLang="en-US"/>
              <a:t>让开发者的代码仅仅和对象关联，</a:t>
            </a:r>
            <a:r>
              <a:rPr kumimoji="1" lang="en-US" altLang="zh-CN"/>
              <a:t>NHibernat </a:t>
            </a:r>
            <a:r>
              <a:rPr kumimoji="1" lang="zh-CN" altLang="en-US"/>
              <a:t>自动产生 </a:t>
            </a:r>
            <a:r>
              <a:rPr kumimoji="1" lang="en-US" altLang="zh-CN"/>
              <a:t>SQL </a:t>
            </a:r>
            <a:r>
              <a:rPr kumimoji="1" lang="zh-CN" altLang="en-US"/>
              <a:t>语句，并确保对象提交到正确的表和字段中去。</a:t>
            </a:r>
            <a:endParaRPr kumimoji="1" lang="en-US" altLang="zh-CN"/>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ODBC</a:t>
            </a:r>
            <a:endParaRPr kumimoji="1" lang="zh-CN" altLang="en-US" dirty="0"/>
          </a:p>
        </p:txBody>
      </p:sp>
      <p:sp>
        <p:nvSpPr>
          <p:cNvPr id="3" name="内容占位符 2"/>
          <p:cNvSpPr>
            <a:spLocks noGrp="1"/>
          </p:cNvSpPr>
          <p:nvPr>
            <p:ph idx="1"/>
          </p:nvPr>
        </p:nvSpPr>
        <p:spPr>
          <a:xfrm>
            <a:off x="899592" y="1196752"/>
            <a:ext cx="7727950" cy="5370512"/>
          </a:xfrm>
        </p:spPr>
        <p:txBody>
          <a:bodyPr/>
          <a:lstStyle/>
          <a:p>
            <a:r>
              <a:rPr lang="en-US" altLang="zh-CN" dirty="0">
                <a:solidFill>
                  <a:srgbClr val="FF0000"/>
                </a:solidFill>
                <a:ea typeface="宋体" panose="02010600030101010101" pitchFamily="2" charset="-122"/>
              </a:rPr>
              <a:t>ODBC</a:t>
            </a:r>
            <a:r>
              <a:rPr lang="zh-CN" altLang="en-US" dirty="0">
                <a:solidFill>
                  <a:srgbClr val="FF0000"/>
                </a:solidFill>
                <a:ea typeface="宋体" panose="02010600030101010101" pitchFamily="2" charset="-122"/>
              </a:rPr>
              <a:t>的调用</a:t>
            </a:r>
            <a:endParaRPr lang="en-US" altLang="zh-CN" dirty="0">
              <a:solidFill>
                <a:srgbClr val="FF0000"/>
              </a:solidFill>
              <a:ea typeface="宋体" panose="02010600030101010101" pitchFamily="2" charset="-122"/>
            </a:endParaRPr>
          </a:p>
          <a:p>
            <a:r>
              <a:rPr lang="zh-CN" altLang="en-US" sz="2400" dirty="0">
                <a:ea typeface="宋体" panose="02010600030101010101" pitchFamily="2" charset="-122"/>
              </a:rPr>
              <a:t>当应用系统发出调用与数据源进行连接时，数据库驱动器能管理通信协议。</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当建立起与数据源的连接时，数据库驱动器便能处理应用系统向</a:t>
            </a:r>
            <a:r>
              <a:rPr lang="en-US" altLang="zh-CN" sz="2400" dirty="0">
                <a:ea typeface="宋体" panose="02010600030101010101" pitchFamily="2" charset="-122"/>
              </a:rPr>
              <a:t>DBMS</a:t>
            </a:r>
            <a:r>
              <a:rPr lang="zh-CN" altLang="en-US" sz="2400" dirty="0">
                <a:ea typeface="宋体" panose="02010600030101010101" pitchFamily="2" charset="-122"/>
              </a:rPr>
              <a:t>发出的请求，对分析或发自数据源的设计进行必要的翻译，并将结果返回给应用系统。</a:t>
            </a:r>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其他持久化框架</a:t>
            </a:r>
            <a:endParaRPr kumimoji="1" lang="zh-CN" altLang="en-US" dirty="0"/>
          </a:p>
        </p:txBody>
      </p:sp>
      <p:sp>
        <p:nvSpPr>
          <p:cNvPr id="3" name="内容占位符 2"/>
          <p:cNvSpPr>
            <a:spLocks noGrp="1"/>
          </p:cNvSpPr>
          <p:nvPr>
            <p:ph idx="1"/>
          </p:nvPr>
        </p:nvSpPr>
        <p:spPr>
          <a:xfrm>
            <a:off x="899592" y="1241308"/>
            <a:ext cx="7727950" cy="4707972"/>
          </a:xfrm>
        </p:spPr>
        <p:txBody>
          <a:bodyPr/>
          <a:lstStyle/>
          <a:p>
            <a:pPr marL="342900" lvl="1" indent="-342900">
              <a:buClr>
                <a:schemeClr val="accent2"/>
              </a:buClr>
              <a:buSzPct val="75000"/>
              <a:buFont typeface="Wingdings" panose="05000000000000000000" pitchFamily="2" charset="2"/>
              <a:buChar char="Ø"/>
            </a:pPr>
            <a:r>
              <a:rPr kumimoji="1" lang="en-US" altLang="zh-CN" sz="2800">
                <a:solidFill>
                  <a:srgbClr val="FF0000"/>
                </a:solidFill>
              </a:rPr>
              <a:t>NHibernate</a:t>
            </a:r>
            <a:endParaRPr kumimoji="1" lang="en-US" altLang="zh-CN" sz="2800">
              <a:solidFill>
                <a:srgbClr val="FF0000"/>
              </a:solidFill>
            </a:endParaRPr>
          </a:p>
          <a:p>
            <a:pPr marL="342900" lvl="1" indent="-342900">
              <a:buClr>
                <a:schemeClr val="accent2"/>
              </a:buClr>
              <a:buSzPct val="75000"/>
              <a:buFont typeface="Wingdings" panose="05000000000000000000" pitchFamily="2" charset="2"/>
              <a:buChar char="Ø"/>
            </a:pPr>
            <a:r>
              <a:rPr kumimoji="1" lang="zh-CN" altLang="en-US"/>
              <a:t>特性：</a:t>
            </a:r>
            <a:endParaRPr kumimoji="1" lang="en-US" altLang="zh-CN"/>
          </a:p>
          <a:p>
            <a:pPr marL="342900" lvl="1" indent="-342900">
              <a:buClr>
                <a:schemeClr val="accent2"/>
              </a:buClr>
              <a:buSzPct val="75000"/>
              <a:buFont typeface="Wingdings" panose="05000000000000000000" pitchFamily="2" charset="2"/>
              <a:buChar char="Ø"/>
            </a:pPr>
            <a:r>
              <a:rPr kumimoji="1" lang="en-US" altLang="zh-CN"/>
              <a:t>1</a:t>
            </a:r>
            <a:r>
              <a:rPr kumimoji="1" lang="zh-CN" altLang="en-US"/>
              <a:t>）</a:t>
            </a:r>
            <a:r>
              <a:rPr kumimoji="1" lang="en-US" altLang="zh-CN"/>
              <a:t>Visual Studio </a:t>
            </a:r>
            <a:r>
              <a:rPr kumimoji="1" lang="zh-CN" altLang="en-US"/>
              <a:t>友好，</a:t>
            </a:r>
            <a:r>
              <a:rPr kumimoji="1" lang="en-US" altLang="zh-CN"/>
              <a:t>Visual Studio </a:t>
            </a:r>
            <a:r>
              <a:rPr kumimoji="1" lang="zh-CN" altLang="en-US"/>
              <a:t>中轻松映射常规 </a:t>
            </a:r>
            <a:r>
              <a:rPr kumimoji="1" lang="en-US" altLang="zh-CN"/>
              <a:t>C# </a:t>
            </a:r>
            <a:r>
              <a:rPr kumimoji="1" lang="zh-CN" altLang="en-US"/>
              <a:t>或 </a:t>
            </a:r>
            <a:r>
              <a:rPr kumimoji="1" lang="en-US" altLang="zh-CN"/>
              <a:t>VB.NET </a:t>
            </a:r>
            <a:r>
              <a:rPr kumimoji="1" lang="zh-CN" altLang="en-US"/>
              <a:t>对象模型，不需要特殊的基类或属性，完全支持继承、组件和枚举。</a:t>
            </a:r>
            <a:endParaRPr kumimoji="1" lang="en-US" altLang="zh-CN"/>
          </a:p>
          <a:p>
            <a:pPr marL="342900" lvl="1" indent="-342900">
              <a:buClr>
                <a:schemeClr val="accent2"/>
              </a:buClr>
              <a:buSzPct val="75000"/>
              <a:buFont typeface="Wingdings" panose="05000000000000000000" pitchFamily="2" charset="2"/>
              <a:buChar char="Ø"/>
            </a:pPr>
            <a:r>
              <a:rPr kumimoji="1" lang="en-US" altLang="zh-CN"/>
              <a:t>2</a:t>
            </a:r>
            <a:r>
              <a:rPr kumimoji="1" lang="zh-CN" altLang="en-US"/>
              <a:t>）快速开发周期，从域模型生成数据库表，支持所有流行的关系数据库，支持复杂的旧方案。</a:t>
            </a:r>
            <a:endParaRPr kumimoji="1" lang="en-US" altLang="zh-CN"/>
          </a:p>
          <a:p>
            <a:pPr marL="342900" lvl="1" indent="-342900">
              <a:buClr>
                <a:schemeClr val="accent2"/>
              </a:buClr>
              <a:buSzPct val="75000"/>
              <a:buFont typeface="Wingdings" panose="05000000000000000000" pitchFamily="2" charset="2"/>
              <a:buChar char="Ø"/>
            </a:pPr>
            <a:r>
              <a:rPr kumimoji="1" lang="en-US" altLang="zh-CN"/>
              <a:t>3</a:t>
            </a:r>
            <a:r>
              <a:rPr kumimoji="1" lang="zh-CN" altLang="en-US"/>
              <a:t>）大量插件与工具，包括全文搜索、使用 </a:t>
            </a:r>
            <a:r>
              <a:rPr kumimoji="1" lang="en-US" altLang="zh-CN"/>
              <a:t>Microsoft Velocity </a:t>
            </a:r>
            <a:r>
              <a:rPr kumimoji="1" lang="zh-CN" altLang="en-US"/>
              <a:t>和</a:t>
            </a:r>
            <a:r>
              <a:rPr kumimoji="1" lang="en-US" altLang="zh-CN"/>
              <a:t>Memcached</a:t>
            </a:r>
            <a:r>
              <a:rPr kumimoji="1" lang="zh-CN" altLang="en-US"/>
              <a:t>进行集群范围的缓存、业务验证规则、</a:t>
            </a:r>
            <a:r>
              <a:rPr kumimoji="1" lang="en-US" altLang="zh-CN"/>
              <a:t>ReSharper</a:t>
            </a:r>
            <a:r>
              <a:rPr kumimoji="1" lang="zh-CN" altLang="en-US"/>
              <a:t>插件等。</a:t>
            </a:r>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其他持久化框架</a:t>
            </a:r>
            <a:endParaRPr kumimoji="1" lang="zh-CN" altLang="en-US" dirty="0"/>
          </a:p>
        </p:txBody>
      </p:sp>
      <p:sp>
        <p:nvSpPr>
          <p:cNvPr id="3" name="内容占位符 2"/>
          <p:cNvSpPr>
            <a:spLocks noGrp="1"/>
          </p:cNvSpPr>
          <p:nvPr>
            <p:ph idx="1"/>
          </p:nvPr>
        </p:nvSpPr>
        <p:spPr>
          <a:xfrm>
            <a:off x="899592" y="1241308"/>
            <a:ext cx="7727950" cy="4707972"/>
          </a:xfrm>
        </p:spPr>
        <p:txBody>
          <a:bodyPr/>
          <a:lstStyle/>
          <a:p>
            <a:pPr marL="342900" lvl="1" indent="-342900">
              <a:buClr>
                <a:schemeClr val="accent2"/>
              </a:buClr>
              <a:buSzPct val="75000"/>
              <a:buFont typeface="Wingdings" panose="05000000000000000000" pitchFamily="2" charset="2"/>
              <a:buChar char="Ø"/>
            </a:pPr>
            <a:r>
              <a:rPr kumimoji="1" lang="en-US" altLang="zh-CN" sz="2800">
                <a:solidFill>
                  <a:srgbClr val="FF0000"/>
                </a:solidFill>
              </a:rPr>
              <a:t>OpenJPA</a:t>
            </a:r>
            <a:endParaRPr kumimoji="1" lang="en-US" altLang="zh-CN" sz="2800">
              <a:solidFill>
                <a:srgbClr val="FF0000"/>
              </a:solidFill>
            </a:endParaRPr>
          </a:p>
          <a:p>
            <a:pPr marL="342900" lvl="1" indent="-342900">
              <a:buClr>
                <a:schemeClr val="accent2"/>
              </a:buClr>
              <a:buSzPct val="75000"/>
              <a:buFont typeface="Wingdings" panose="05000000000000000000" pitchFamily="2" charset="2"/>
              <a:buChar char="Ø"/>
            </a:pPr>
            <a:r>
              <a:rPr kumimoji="1" lang="en-US" altLang="zh-CN"/>
              <a:t>OpenJPA </a:t>
            </a:r>
            <a:r>
              <a:rPr kumimoji="1" lang="zh-CN" altLang="en-US"/>
              <a:t>是 </a:t>
            </a:r>
            <a:r>
              <a:rPr kumimoji="1" lang="en-US" altLang="zh-CN"/>
              <a:t>Apache </a:t>
            </a:r>
            <a:r>
              <a:rPr kumimoji="1" lang="zh-CN" altLang="en-US"/>
              <a:t>组织提供的开源项目，它实现了 </a:t>
            </a:r>
            <a:r>
              <a:rPr kumimoji="1" lang="en-US" altLang="zh-CN"/>
              <a:t>EJB 3.0 </a:t>
            </a:r>
            <a:r>
              <a:rPr kumimoji="1" lang="zh-CN" altLang="en-US"/>
              <a:t>中的 </a:t>
            </a:r>
            <a:r>
              <a:rPr kumimoji="1" lang="en-US" altLang="zh-CN"/>
              <a:t>JPA </a:t>
            </a:r>
            <a:r>
              <a:rPr kumimoji="1" lang="zh-CN" altLang="en-US"/>
              <a:t>标准，为开发者提供功能强大、使用简单的持久化数据管理框架。</a:t>
            </a:r>
            <a:endParaRPr kumimoji="1" lang="en-US" altLang="zh-CN"/>
          </a:p>
          <a:p>
            <a:pPr marL="342900" lvl="1" indent="-342900">
              <a:buClr>
                <a:schemeClr val="accent2"/>
              </a:buClr>
              <a:buSzPct val="75000"/>
              <a:buFont typeface="Wingdings" panose="05000000000000000000" pitchFamily="2" charset="2"/>
              <a:buChar char="Ø"/>
            </a:pPr>
            <a:r>
              <a:rPr kumimoji="1" lang="en-US" altLang="zh-CN"/>
              <a:t>OpenJPA </a:t>
            </a:r>
            <a:r>
              <a:rPr kumimoji="1" lang="zh-CN" altLang="en-US">
                <a:solidFill>
                  <a:srgbClr val="FF0000"/>
                </a:solidFill>
              </a:rPr>
              <a:t>封装了和关系型数据库交互的操作</a:t>
            </a:r>
            <a:r>
              <a:rPr kumimoji="1" lang="zh-CN" altLang="en-US"/>
              <a:t>，让开发者把注意力集中在编写业务逻辑上。</a:t>
            </a:r>
            <a:endParaRPr kumimoji="1" lang="en-US" altLang="zh-CN"/>
          </a:p>
          <a:p>
            <a:pPr marL="342900" lvl="1" indent="-342900">
              <a:buClr>
                <a:schemeClr val="accent2"/>
              </a:buClr>
              <a:buSzPct val="75000"/>
              <a:buFont typeface="Wingdings" panose="05000000000000000000" pitchFamily="2" charset="2"/>
              <a:buChar char="Ø"/>
            </a:pPr>
            <a:r>
              <a:rPr kumimoji="1" lang="en-US" altLang="zh-CN"/>
              <a:t>OpenJPA </a:t>
            </a:r>
            <a:r>
              <a:rPr kumimoji="1" lang="zh-CN" altLang="en-US"/>
              <a:t>可以作为</a:t>
            </a:r>
            <a:r>
              <a:rPr kumimoji="1" lang="zh-CN" altLang="en-US">
                <a:solidFill>
                  <a:srgbClr val="FF0000"/>
                </a:solidFill>
              </a:rPr>
              <a:t>独立</a:t>
            </a:r>
            <a:r>
              <a:rPr kumimoji="1" lang="zh-CN" altLang="en-US"/>
              <a:t>的持久层框架发挥作用，也可以轻松的与其它 </a:t>
            </a:r>
            <a:r>
              <a:rPr kumimoji="1" lang="en-US" altLang="zh-CN"/>
              <a:t>Java EE </a:t>
            </a:r>
            <a:r>
              <a:rPr kumimoji="1" lang="zh-CN" altLang="en-US"/>
              <a:t>应用框架或者符合 </a:t>
            </a:r>
            <a:r>
              <a:rPr kumimoji="1" lang="en-US" altLang="zh-CN"/>
              <a:t>EJB 3.0 </a:t>
            </a:r>
            <a:r>
              <a:rPr kumimoji="1" lang="zh-CN" altLang="en-US"/>
              <a:t>标准的容器</a:t>
            </a:r>
            <a:r>
              <a:rPr kumimoji="1" lang="zh-CN" altLang="en-US">
                <a:solidFill>
                  <a:srgbClr val="FF0000"/>
                </a:solidFill>
              </a:rPr>
              <a:t>集成</a:t>
            </a:r>
            <a:r>
              <a:rPr kumimoji="1" lang="zh-CN" altLang="en-US"/>
              <a:t>。</a:t>
            </a:r>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其他持久化框架</a:t>
            </a:r>
            <a:endParaRPr kumimoji="1" lang="zh-CN" altLang="en-US" dirty="0"/>
          </a:p>
        </p:txBody>
      </p:sp>
      <p:sp>
        <p:nvSpPr>
          <p:cNvPr id="3" name="内容占位符 2"/>
          <p:cNvSpPr>
            <a:spLocks noGrp="1"/>
          </p:cNvSpPr>
          <p:nvPr>
            <p:ph idx="1"/>
          </p:nvPr>
        </p:nvSpPr>
        <p:spPr>
          <a:xfrm>
            <a:off x="899592" y="1241308"/>
            <a:ext cx="7727950" cy="4707972"/>
          </a:xfrm>
        </p:spPr>
        <p:txBody>
          <a:bodyPr/>
          <a:lstStyle/>
          <a:p>
            <a:pPr marL="342900" lvl="1" indent="-342900">
              <a:buClr>
                <a:schemeClr val="accent2"/>
              </a:buClr>
              <a:buSzPct val="75000"/>
              <a:buFont typeface="Wingdings" panose="05000000000000000000" pitchFamily="2" charset="2"/>
              <a:buChar char="Ø"/>
            </a:pPr>
            <a:r>
              <a:rPr kumimoji="1" lang="en-US" altLang="zh-CN" sz="2800">
                <a:solidFill>
                  <a:srgbClr val="FF0000"/>
                </a:solidFill>
              </a:rPr>
              <a:t>OpenJPA</a:t>
            </a:r>
            <a:endParaRPr kumimoji="1" lang="en-US" altLang="zh-CN" sz="2800">
              <a:solidFill>
                <a:srgbClr val="FF0000"/>
              </a:solidFill>
            </a:endParaRPr>
          </a:p>
          <a:p>
            <a:pPr marL="342900" lvl="1" indent="-342900">
              <a:buClr>
                <a:schemeClr val="accent2"/>
              </a:buClr>
              <a:buSzPct val="75000"/>
              <a:buFont typeface="Wingdings" panose="05000000000000000000" pitchFamily="2" charset="2"/>
              <a:buChar char="Ø"/>
            </a:pPr>
            <a:r>
              <a:rPr kumimoji="1" lang="zh-CN" altLang="en-US"/>
              <a:t>除了对 </a:t>
            </a:r>
            <a:r>
              <a:rPr kumimoji="1" lang="en-US" altLang="zh-CN"/>
              <a:t>JPA </a:t>
            </a:r>
            <a:r>
              <a:rPr kumimoji="1" lang="zh-CN" altLang="en-US"/>
              <a:t>标准的支持之外，</a:t>
            </a:r>
            <a:r>
              <a:rPr kumimoji="1" lang="en-US" altLang="zh-CN"/>
              <a:t>OpenJPA </a:t>
            </a:r>
            <a:r>
              <a:rPr kumimoji="1" lang="zh-CN" altLang="en-US"/>
              <a:t>还提供了非常多的特性和工具支持让企业应用开发变得更加简单，减少开发者的工作量，包括允许数据远程传输</a:t>
            </a:r>
            <a:r>
              <a:rPr kumimoji="1" lang="en-US" altLang="zh-CN"/>
              <a:t>/</a:t>
            </a:r>
            <a:r>
              <a:rPr kumimoji="1" lang="zh-CN" altLang="en-US"/>
              <a:t>离线处理、数据库</a:t>
            </a:r>
            <a:r>
              <a:rPr kumimoji="1" lang="en-US" altLang="zh-CN"/>
              <a:t>/</a:t>
            </a:r>
            <a:r>
              <a:rPr kumimoji="1" lang="zh-CN" altLang="en-US"/>
              <a:t>对象视图统一工具、使用缓存（</a:t>
            </a:r>
            <a:r>
              <a:rPr kumimoji="1" lang="en-US" altLang="zh-CN"/>
              <a:t>Cache</a:t>
            </a:r>
            <a:r>
              <a:rPr kumimoji="1" lang="zh-CN" altLang="en-US"/>
              <a:t>）提升企业应用效率等。</a:t>
            </a:r>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其他持久化框架</a:t>
            </a:r>
            <a:endParaRPr kumimoji="1" lang="zh-CN" altLang="en-US" dirty="0"/>
          </a:p>
        </p:txBody>
      </p:sp>
      <p:sp>
        <p:nvSpPr>
          <p:cNvPr id="3" name="内容占位符 2"/>
          <p:cNvSpPr>
            <a:spLocks noGrp="1"/>
          </p:cNvSpPr>
          <p:nvPr>
            <p:ph idx="1"/>
          </p:nvPr>
        </p:nvSpPr>
        <p:spPr>
          <a:xfrm>
            <a:off x="899592" y="1241308"/>
            <a:ext cx="7727950" cy="5284036"/>
          </a:xfrm>
        </p:spPr>
        <p:txBody>
          <a:bodyPr/>
          <a:lstStyle/>
          <a:p>
            <a:pPr marL="342900" lvl="1" indent="-342900">
              <a:buClr>
                <a:schemeClr val="accent2"/>
              </a:buClr>
              <a:buSzPct val="75000"/>
              <a:buFont typeface="Wingdings" panose="05000000000000000000" pitchFamily="2" charset="2"/>
              <a:buChar char="Ø"/>
            </a:pPr>
            <a:r>
              <a:rPr kumimoji="1" lang="en-US" altLang="zh-CN" sz="2800">
                <a:solidFill>
                  <a:srgbClr val="FF0000"/>
                </a:solidFill>
              </a:rPr>
              <a:t>TopLink</a:t>
            </a:r>
            <a:endParaRPr kumimoji="1" lang="en-US" altLang="zh-CN" sz="2800">
              <a:solidFill>
                <a:srgbClr val="FF0000"/>
              </a:solidFill>
            </a:endParaRPr>
          </a:p>
          <a:p>
            <a:pPr marL="342900" lvl="1" indent="-342900">
              <a:buClr>
                <a:schemeClr val="accent2"/>
              </a:buClr>
              <a:buSzPct val="75000"/>
              <a:buFont typeface="Wingdings" panose="05000000000000000000" pitchFamily="2" charset="2"/>
              <a:buChar char="Ø"/>
            </a:pPr>
            <a:r>
              <a:rPr kumimoji="1" lang="en-US" altLang="zh-CN"/>
              <a:t>TopLink</a:t>
            </a:r>
            <a:r>
              <a:rPr kumimoji="1" lang="zh-CN" altLang="en-US"/>
              <a:t>原为</a:t>
            </a:r>
            <a:r>
              <a:rPr kumimoji="1" lang="en-US" altLang="zh-CN"/>
              <a:t>WebGain</a:t>
            </a:r>
            <a:r>
              <a:rPr kumimoji="1" lang="zh-CN" altLang="en-US"/>
              <a:t>公司的产品，现在被</a:t>
            </a:r>
            <a:r>
              <a:rPr kumimoji="1" lang="en-US" altLang="zh-CN"/>
              <a:t>Oracle</a:t>
            </a:r>
            <a:r>
              <a:rPr kumimoji="1" lang="zh-CN" altLang="en-US"/>
              <a:t>收购，并重新包装为</a:t>
            </a:r>
            <a:r>
              <a:rPr kumimoji="1" lang="en-US" altLang="zh-CN"/>
              <a:t>Oracle AS TopLink</a:t>
            </a:r>
            <a:r>
              <a:rPr kumimoji="1" lang="zh-CN" altLang="en-US"/>
              <a:t>。</a:t>
            </a:r>
            <a:endParaRPr kumimoji="1" lang="en-US" altLang="zh-CN"/>
          </a:p>
          <a:p>
            <a:pPr marL="342900" lvl="1" indent="-342900">
              <a:buClr>
                <a:schemeClr val="accent2"/>
              </a:buClr>
              <a:buSzPct val="75000"/>
              <a:buFont typeface="Wingdings" panose="05000000000000000000" pitchFamily="2" charset="2"/>
              <a:buChar char="Ø"/>
            </a:pPr>
            <a:r>
              <a:rPr kumimoji="1" lang="en-US" altLang="zh-CN"/>
              <a:t>TopLink</a:t>
            </a:r>
            <a:r>
              <a:rPr kumimoji="1" lang="zh-CN" altLang="en-US"/>
              <a:t>为在关系数据库表中存储</a:t>
            </a:r>
            <a:r>
              <a:rPr kumimoji="1" lang="en-US" altLang="zh-CN"/>
              <a:t>Java</a:t>
            </a:r>
            <a:r>
              <a:rPr kumimoji="1" lang="zh-CN" altLang="en-US"/>
              <a:t>对象和企业</a:t>
            </a:r>
            <a:r>
              <a:rPr kumimoji="1" lang="en-US" altLang="zh-CN"/>
              <a:t>Java</a:t>
            </a:r>
            <a:r>
              <a:rPr kumimoji="1" lang="zh-CN" altLang="en-US"/>
              <a:t>组件（</a:t>
            </a:r>
            <a:r>
              <a:rPr kumimoji="1" lang="en-US" altLang="zh-CN"/>
              <a:t>EJB</a:t>
            </a:r>
            <a:r>
              <a:rPr kumimoji="1" lang="zh-CN" altLang="en-US"/>
              <a:t>）提供高度灵活和高效的机制。</a:t>
            </a:r>
            <a:endParaRPr kumimoji="1" lang="en-US" altLang="zh-CN"/>
          </a:p>
          <a:p>
            <a:pPr marL="342900" lvl="1" indent="-342900">
              <a:buClr>
                <a:schemeClr val="accent2"/>
              </a:buClr>
              <a:buSzPct val="75000"/>
              <a:buFont typeface="Wingdings" panose="05000000000000000000" pitchFamily="2" charset="2"/>
              <a:buChar char="Ø"/>
            </a:pPr>
            <a:r>
              <a:rPr kumimoji="1" lang="en-US" altLang="zh-CN"/>
              <a:t>TopLink</a:t>
            </a:r>
            <a:r>
              <a:rPr kumimoji="1" lang="zh-CN" altLang="en-US"/>
              <a:t>几乎能够处理持久性方面的任何情况，可以消除在构造持久层时所涉及的内在风险。</a:t>
            </a:r>
            <a:endParaRPr kumimoji="1" lang="en-US" altLang="zh-CN"/>
          </a:p>
          <a:p>
            <a:pPr marL="342900" lvl="1" indent="-342900">
              <a:buClr>
                <a:schemeClr val="accent2"/>
              </a:buClr>
              <a:buSzPct val="75000"/>
              <a:buFont typeface="Wingdings" panose="05000000000000000000" pitchFamily="2" charset="2"/>
              <a:buChar char="Ø"/>
            </a:pPr>
            <a:r>
              <a:rPr kumimoji="1" lang="en-US" altLang="zh-CN"/>
              <a:t>TopLink</a:t>
            </a:r>
            <a:r>
              <a:rPr kumimoji="1" lang="zh-CN" altLang="en-US"/>
              <a:t>提供一个</a:t>
            </a:r>
            <a:r>
              <a:rPr kumimoji="1" lang="zh-CN" altLang="en-US">
                <a:solidFill>
                  <a:srgbClr val="FF0000"/>
                </a:solidFill>
              </a:rPr>
              <a:t>持久性基础架构</a:t>
            </a:r>
            <a:r>
              <a:rPr kumimoji="1" lang="zh-CN" altLang="en-US"/>
              <a:t>，使开发人员能够将来自多种体系结构的数据（包括</a:t>
            </a:r>
            <a:r>
              <a:rPr kumimoji="1" lang="en-US" altLang="zh-CN"/>
              <a:t>EJB</a:t>
            </a:r>
            <a:r>
              <a:rPr kumimoji="1" lang="zh-CN" altLang="en-US"/>
              <a:t>（</a:t>
            </a:r>
            <a:r>
              <a:rPr kumimoji="1" lang="en-US" altLang="zh-CN"/>
              <a:t>CMP</a:t>
            </a:r>
            <a:r>
              <a:rPr kumimoji="1" lang="zh-CN" altLang="en-US"/>
              <a:t>和</a:t>
            </a:r>
            <a:r>
              <a:rPr kumimoji="1" lang="en-US" altLang="zh-CN"/>
              <a:t>BMP</a:t>
            </a:r>
            <a:r>
              <a:rPr kumimoji="1" lang="zh-CN" altLang="en-US"/>
              <a:t>）、常规的</a:t>
            </a:r>
            <a:r>
              <a:rPr kumimoji="1" lang="en-US" altLang="zh-CN"/>
              <a:t>Java</a:t>
            </a:r>
            <a:r>
              <a:rPr kumimoji="1" lang="zh-CN" altLang="en-US"/>
              <a:t>对象、</a:t>
            </a:r>
            <a:r>
              <a:rPr kumimoji="1" lang="en-US" altLang="zh-CN"/>
              <a:t>servlet</a:t>
            </a:r>
            <a:r>
              <a:rPr kumimoji="1" lang="zh-CN" altLang="en-US"/>
              <a:t>、</a:t>
            </a:r>
            <a:r>
              <a:rPr kumimoji="1" lang="en-US" altLang="zh-CN"/>
              <a:t>JSP</a:t>
            </a:r>
            <a:r>
              <a:rPr kumimoji="1" lang="zh-CN" altLang="en-US"/>
              <a:t>、会话</a:t>
            </a:r>
            <a:r>
              <a:rPr kumimoji="1" lang="en-US" altLang="zh-CN"/>
              <a:t>bean</a:t>
            </a:r>
            <a:r>
              <a:rPr kumimoji="1" lang="zh-CN" altLang="en-US"/>
              <a:t>和消息驱动</a:t>
            </a:r>
            <a:r>
              <a:rPr kumimoji="1" lang="en-US" altLang="zh-CN"/>
              <a:t>bean</a:t>
            </a:r>
            <a:r>
              <a:rPr kumimoji="1" lang="zh-CN" altLang="en-US"/>
              <a:t>）集成在一起。</a:t>
            </a:r>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其他持久化框架</a:t>
            </a:r>
            <a:endParaRPr kumimoji="1" lang="zh-CN" altLang="en-US" dirty="0"/>
          </a:p>
        </p:txBody>
      </p:sp>
      <p:sp>
        <p:nvSpPr>
          <p:cNvPr id="3" name="内容占位符 2"/>
          <p:cNvSpPr>
            <a:spLocks noGrp="1"/>
          </p:cNvSpPr>
          <p:nvPr>
            <p:ph idx="1"/>
          </p:nvPr>
        </p:nvSpPr>
        <p:spPr>
          <a:xfrm>
            <a:off x="899592" y="1241308"/>
            <a:ext cx="7727950" cy="5284036"/>
          </a:xfrm>
        </p:spPr>
        <p:txBody>
          <a:bodyPr/>
          <a:lstStyle/>
          <a:p>
            <a:pPr marL="342900" lvl="1" indent="-342900">
              <a:buClr>
                <a:schemeClr val="accent2"/>
              </a:buClr>
              <a:buSzPct val="75000"/>
              <a:buFont typeface="Wingdings" panose="05000000000000000000" pitchFamily="2" charset="2"/>
              <a:buChar char="Ø"/>
            </a:pPr>
            <a:r>
              <a:rPr kumimoji="1" lang="en-US" altLang="zh-CN" sz="2800">
                <a:solidFill>
                  <a:srgbClr val="FF0000"/>
                </a:solidFill>
              </a:rPr>
              <a:t>TopLink</a:t>
            </a:r>
            <a:endParaRPr kumimoji="1" lang="en-US" altLang="zh-CN"/>
          </a:p>
          <a:p>
            <a:pPr marL="342900" lvl="1" indent="-342900">
              <a:buClr>
                <a:schemeClr val="accent2"/>
              </a:buClr>
              <a:buSzPct val="75000"/>
              <a:buFont typeface="Wingdings" panose="05000000000000000000" pitchFamily="2" charset="2"/>
              <a:buChar char="Ø"/>
            </a:pPr>
            <a:r>
              <a:rPr kumimoji="1" lang="en-US" altLang="zh-CN"/>
              <a:t>TopLink</a:t>
            </a:r>
            <a:r>
              <a:rPr kumimoji="1" lang="zh-CN" altLang="en-US"/>
              <a:t>允许</a:t>
            </a:r>
            <a:r>
              <a:rPr kumimoji="1" lang="en-US" altLang="zh-CN"/>
              <a:t>Java</a:t>
            </a:r>
            <a:r>
              <a:rPr kumimoji="1" lang="zh-CN" altLang="en-US"/>
              <a:t>应用程序访问作为对象存储在关系数据库中的数据，从而极大地提高了开发人员的工作效率。</a:t>
            </a:r>
            <a:endParaRPr kumimoji="1" lang="en-US" altLang="zh-CN"/>
          </a:p>
          <a:p>
            <a:pPr marL="342900" lvl="1" indent="-342900">
              <a:buClr>
                <a:schemeClr val="accent2"/>
              </a:buClr>
              <a:buSzPct val="75000"/>
              <a:buFont typeface="Wingdings" panose="05000000000000000000" pitchFamily="2" charset="2"/>
              <a:buChar char="Ø"/>
            </a:pPr>
            <a:r>
              <a:rPr kumimoji="1" lang="en-US" altLang="zh-CN"/>
              <a:t>TopLink</a:t>
            </a:r>
            <a:r>
              <a:rPr kumimoji="1" lang="zh-CN" altLang="en-US"/>
              <a:t>还具有通过最大限度地降低数据库命中率和网络流量及利用由</a:t>
            </a:r>
            <a:r>
              <a:rPr kumimoji="1" lang="en-US" altLang="zh-CN"/>
              <a:t>JDBC</a:t>
            </a:r>
            <a:r>
              <a:rPr kumimoji="1" lang="zh-CN" altLang="en-US"/>
              <a:t>和数据库提供的最优化来提升应用程序性能的特性。</a:t>
            </a:r>
            <a:endParaRPr kumimoji="1" lang="en-US" altLang="zh-CN"/>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其他持久化框架</a:t>
            </a:r>
            <a:endParaRPr kumimoji="1" lang="zh-CN" altLang="en-US" dirty="0"/>
          </a:p>
        </p:txBody>
      </p:sp>
      <p:sp>
        <p:nvSpPr>
          <p:cNvPr id="3" name="内容占位符 2"/>
          <p:cNvSpPr>
            <a:spLocks noGrp="1"/>
          </p:cNvSpPr>
          <p:nvPr>
            <p:ph idx="1"/>
          </p:nvPr>
        </p:nvSpPr>
        <p:spPr>
          <a:xfrm>
            <a:off x="899592" y="1241308"/>
            <a:ext cx="7727950" cy="5284036"/>
          </a:xfrm>
        </p:spPr>
        <p:txBody>
          <a:bodyPr/>
          <a:lstStyle/>
          <a:p>
            <a:pPr marL="342900" lvl="1" indent="-342900">
              <a:buClr>
                <a:schemeClr val="accent2"/>
              </a:buClr>
              <a:buSzPct val="75000"/>
              <a:buFont typeface="Wingdings" panose="05000000000000000000" pitchFamily="2" charset="2"/>
              <a:buChar char="Ø"/>
            </a:pPr>
            <a:r>
              <a:rPr kumimoji="1" lang="en-US" altLang="zh-CN" sz="2800">
                <a:solidFill>
                  <a:srgbClr val="FF0000"/>
                </a:solidFill>
              </a:rPr>
              <a:t>TopLink</a:t>
            </a:r>
            <a:endParaRPr kumimoji="1" lang="en-US" altLang="zh-CN"/>
          </a:p>
          <a:p>
            <a:pPr marL="342900" lvl="1" indent="-342900">
              <a:buClr>
                <a:schemeClr val="accent2"/>
              </a:buClr>
              <a:buSzPct val="75000"/>
              <a:buFont typeface="Wingdings" panose="05000000000000000000" pitchFamily="2" charset="2"/>
              <a:buChar char="Ø"/>
            </a:pPr>
            <a:r>
              <a:rPr kumimoji="1" lang="en-US" altLang="zh-CN"/>
              <a:t>TopLink</a:t>
            </a:r>
            <a:r>
              <a:rPr kumimoji="1" lang="zh-CN" altLang="en-US"/>
              <a:t>是通过创建一个元数据“描述符”（映射）集来实现上述特性的，这些元数据描述符定义了以一个特定的数据库模式存储对象的方式。</a:t>
            </a:r>
            <a:endParaRPr kumimoji="1" lang="en-US" altLang="zh-CN"/>
          </a:p>
          <a:p>
            <a:pPr marL="342900" lvl="1" indent="-342900">
              <a:buClr>
                <a:schemeClr val="accent2"/>
              </a:buClr>
              <a:buSzPct val="75000"/>
              <a:buFont typeface="Wingdings" panose="05000000000000000000" pitchFamily="2" charset="2"/>
              <a:buChar char="Ø"/>
            </a:pPr>
            <a:r>
              <a:rPr kumimoji="1" lang="en-US" altLang="zh-CN"/>
              <a:t>TopLink</a:t>
            </a:r>
            <a:r>
              <a:rPr kumimoji="1" lang="zh-CN" altLang="en-US"/>
              <a:t>在运行时使用这些映射动态地生成所需的</a:t>
            </a:r>
            <a:r>
              <a:rPr kumimoji="1" lang="en-US" altLang="zh-CN"/>
              <a:t>SQL</a:t>
            </a:r>
            <a:r>
              <a:rPr kumimoji="1" lang="zh-CN" altLang="en-US"/>
              <a:t>语句。这些元数据描述符（映射）独立于语言和数据库，开发人员能够在无需对它们所表示的类进行重编译的情况下修改它们。</a:t>
            </a:r>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本章小结</a:t>
            </a:r>
            <a:endParaRPr kumimoji="1" lang="zh-CN" altLang="en-US" dirty="0"/>
          </a:p>
        </p:txBody>
      </p:sp>
      <p:sp>
        <p:nvSpPr>
          <p:cNvPr id="3" name="内容占位符 2"/>
          <p:cNvSpPr>
            <a:spLocks noGrp="1"/>
          </p:cNvSpPr>
          <p:nvPr>
            <p:ph idx="1"/>
          </p:nvPr>
        </p:nvSpPr>
        <p:spPr>
          <a:xfrm>
            <a:off x="899592" y="1241308"/>
            <a:ext cx="7727950" cy="5284036"/>
          </a:xfrm>
        </p:spPr>
        <p:txBody>
          <a:bodyPr/>
          <a:lstStyle/>
          <a:p>
            <a:pPr marL="342900" lvl="1" indent="-342900">
              <a:buClr>
                <a:schemeClr val="accent2"/>
              </a:buClr>
              <a:buSzPct val="75000"/>
              <a:buFont typeface="Wingdings" panose="05000000000000000000" pitchFamily="2" charset="2"/>
              <a:buChar char="Ø"/>
            </a:pPr>
            <a:r>
              <a:rPr kumimoji="1" lang="zh-CN" altLang="en-US">
                <a:solidFill>
                  <a:srgbClr val="FF0000"/>
                </a:solidFill>
              </a:rPr>
              <a:t>数据访问中间件</a:t>
            </a:r>
            <a:r>
              <a:rPr kumimoji="1" lang="zh-CN" altLang="en-US"/>
              <a:t>对业务开发人员</a:t>
            </a:r>
            <a:r>
              <a:rPr kumimoji="1" lang="zh-CN" altLang="en-US">
                <a:solidFill>
                  <a:srgbClr val="FF0000"/>
                </a:solidFill>
              </a:rPr>
              <a:t>屏蔽底层数据操作</a:t>
            </a:r>
            <a:r>
              <a:rPr kumimoji="1" lang="zh-CN" altLang="en-US"/>
              <a:t>的繁琐细节，提供对多种数据源进行</a:t>
            </a:r>
            <a:r>
              <a:rPr kumimoji="1" lang="zh-CN" altLang="en-US">
                <a:solidFill>
                  <a:srgbClr val="FF0000"/>
                </a:solidFill>
              </a:rPr>
              <a:t>统一访问的接口</a:t>
            </a:r>
            <a:r>
              <a:rPr kumimoji="1" lang="zh-CN" altLang="en-US"/>
              <a:t>。其作用于处理业务服务层和数据层之间的交互操作，将</a:t>
            </a:r>
            <a:r>
              <a:rPr kumimoji="1" lang="zh-CN" altLang="en-US">
                <a:solidFill>
                  <a:srgbClr val="FF0000"/>
                </a:solidFill>
              </a:rPr>
              <a:t>业务和复杂的数据访问操作隔离开</a:t>
            </a:r>
            <a:r>
              <a:rPr kumimoji="1" lang="zh-CN" altLang="en-US"/>
              <a:t>。</a:t>
            </a:r>
            <a:endParaRPr kumimoji="1" lang="en-US" altLang="zh-CN"/>
          </a:p>
          <a:p>
            <a:pPr marL="342900" lvl="1" indent="-342900">
              <a:buClr>
                <a:schemeClr val="accent2"/>
              </a:buClr>
              <a:buSzPct val="75000"/>
              <a:buFont typeface="Wingdings" panose="05000000000000000000" pitchFamily="2" charset="2"/>
              <a:buChar char="Ø"/>
            </a:pPr>
            <a:endParaRPr kumimoji="1" lang="en-US" altLang="zh-CN"/>
          </a:p>
          <a:p>
            <a:pPr marL="342900" lvl="1" indent="-342900">
              <a:buClr>
                <a:schemeClr val="accent2"/>
              </a:buClr>
              <a:buSzPct val="75000"/>
              <a:buFont typeface="Wingdings" panose="05000000000000000000" pitchFamily="2" charset="2"/>
              <a:buChar char="Ø"/>
            </a:pPr>
            <a:r>
              <a:rPr kumimoji="1" lang="zh-CN" altLang="en-US"/>
              <a:t>本章首先介绍了</a:t>
            </a:r>
            <a:r>
              <a:rPr kumimoji="1" lang="zh-CN" altLang="en-US">
                <a:solidFill>
                  <a:srgbClr val="FF0000"/>
                </a:solidFill>
              </a:rPr>
              <a:t>数据访问应用程序接口</a:t>
            </a:r>
            <a:r>
              <a:rPr kumimoji="1" lang="zh-CN" altLang="en-US"/>
              <a:t>，包括</a:t>
            </a:r>
            <a:r>
              <a:rPr kumimoji="1" lang="en-US" altLang="zh-CN"/>
              <a:t>ODBC</a:t>
            </a:r>
            <a:r>
              <a:rPr kumimoji="1" lang="zh-CN" altLang="en-US"/>
              <a:t>，</a:t>
            </a:r>
            <a:r>
              <a:rPr kumimoji="1" lang="en-US" altLang="zh-CN"/>
              <a:t>OLE DB</a:t>
            </a:r>
            <a:r>
              <a:rPr kumimoji="1" lang="zh-CN" altLang="en-US"/>
              <a:t>，</a:t>
            </a:r>
            <a:r>
              <a:rPr kumimoji="1" lang="en-US" altLang="zh-CN"/>
              <a:t>ADO</a:t>
            </a:r>
            <a:r>
              <a:rPr kumimoji="1" lang="zh-CN" altLang="en-US"/>
              <a:t>，并介绍了以</a:t>
            </a:r>
            <a:r>
              <a:rPr kumimoji="1" lang="en-US" altLang="zh-CN"/>
              <a:t>Java</a:t>
            </a:r>
            <a:r>
              <a:rPr kumimoji="1" lang="zh-CN" altLang="en-US"/>
              <a:t>的</a:t>
            </a:r>
            <a:r>
              <a:rPr kumimoji="1" lang="en-US" altLang="zh-CN"/>
              <a:t>API</a:t>
            </a:r>
            <a:r>
              <a:rPr kumimoji="1" lang="zh-CN" altLang="en-US"/>
              <a:t>形式提供服务的</a:t>
            </a:r>
            <a:r>
              <a:rPr kumimoji="1" lang="en-US" altLang="zh-CN"/>
              <a:t>JDBC</a:t>
            </a:r>
            <a:r>
              <a:rPr kumimoji="1" lang="zh-CN" altLang="en-US"/>
              <a:t>。然后介绍了</a:t>
            </a:r>
            <a:r>
              <a:rPr kumimoji="1" lang="zh-CN" altLang="en-US">
                <a:solidFill>
                  <a:srgbClr val="FF0000"/>
                </a:solidFill>
              </a:rPr>
              <a:t>对象</a:t>
            </a:r>
            <a:r>
              <a:rPr kumimoji="1" lang="en-US" altLang="zh-CN">
                <a:solidFill>
                  <a:srgbClr val="FF0000"/>
                </a:solidFill>
              </a:rPr>
              <a:t>-</a:t>
            </a:r>
            <a:r>
              <a:rPr kumimoji="1" lang="zh-CN" altLang="en-US">
                <a:solidFill>
                  <a:srgbClr val="FF0000"/>
                </a:solidFill>
              </a:rPr>
              <a:t>关系映射</a:t>
            </a:r>
            <a:r>
              <a:rPr kumimoji="1" lang="zh-CN" altLang="en-US"/>
              <a:t>的概念和</a:t>
            </a:r>
            <a:r>
              <a:rPr kumimoji="1" lang="en-US" altLang="zh-CN">
                <a:solidFill>
                  <a:srgbClr val="FF0000"/>
                </a:solidFill>
              </a:rPr>
              <a:t>Hibernate</a:t>
            </a:r>
            <a:r>
              <a:rPr kumimoji="1" lang="zh-CN" altLang="en-US">
                <a:solidFill>
                  <a:srgbClr val="FF0000"/>
                </a:solidFill>
              </a:rPr>
              <a:t>框架</a:t>
            </a:r>
            <a:r>
              <a:rPr kumimoji="1" lang="zh-CN" altLang="en-US"/>
              <a:t>，并用案例演示对象</a:t>
            </a:r>
            <a:r>
              <a:rPr kumimoji="1" lang="en-US" altLang="zh-CN"/>
              <a:t>-</a:t>
            </a:r>
            <a:r>
              <a:rPr kumimoji="1" lang="zh-CN" altLang="en-US"/>
              <a:t>关系映射的编程。再然后介绍</a:t>
            </a:r>
            <a:r>
              <a:rPr kumimoji="1" lang="en-US" altLang="zh-CN">
                <a:solidFill>
                  <a:srgbClr val="FF0000"/>
                </a:solidFill>
              </a:rPr>
              <a:t>JPA</a:t>
            </a:r>
            <a:r>
              <a:rPr kumimoji="1" lang="zh-CN" altLang="en-US">
                <a:solidFill>
                  <a:srgbClr val="FF0000"/>
                </a:solidFill>
              </a:rPr>
              <a:t>持久化框架</a:t>
            </a:r>
            <a:r>
              <a:rPr kumimoji="1" lang="zh-CN" altLang="en-US"/>
              <a:t>的概念和</a:t>
            </a:r>
            <a:r>
              <a:rPr kumimoji="1" lang="zh-CN" altLang="en-US">
                <a:solidFill>
                  <a:srgbClr val="FF0000"/>
                </a:solidFill>
              </a:rPr>
              <a:t>持久化对象</a:t>
            </a:r>
            <a:r>
              <a:rPr kumimoji="1" lang="zh-CN" altLang="en-US"/>
              <a:t>的过程，并阐述了</a:t>
            </a:r>
            <a:r>
              <a:rPr kumimoji="1" lang="zh-CN" altLang="en-US">
                <a:solidFill>
                  <a:srgbClr val="FF0000"/>
                </a:solidFill>
              </a:rPr>
              <a:t>具体框架与</a:t>
            </a:r>
            <a:r>
              <a:rPr kumimoji="1" lang="en-US" altLang="zh-CN">
                <a:solidFill>
                  <a:srgbClr val="FF0000"/>
                </a:solidFill>
              </a:rPr>
              <a:t>JPA</a:t>
            </a:r>
            <a:r>
              <a:rPr kumimoji="1" lang="zh-CN" altLang="en-US">
                <a:solidFill>
                  <a:srgbClr val="FF0000"/>
                </a:solidFill>
              </a:rPr>
              <a:t>之间的关系</a:t>
            </a:r>
            <a:r>
              <a:rPr kumimoji="1" lang="zh-CN" altLang="en-US"/>
              <a:t>。最后，对</a:t>
            </a:r>
            <a:r>
              <a:rPr kumimoji="1" lang="zh-CN" altLang="en-US">
                <a:solidFill>
                  <a:srgbClr val="FF0000"/>
                </a:solidFill>
              </a:rPr>
              <a:t>其他的持久化框架</a:t>
            </a:r>
            <a:r>
              <a:rPr kumimoji="1" lang="zh-CN" altLang="en-US"/>
              <a:t>进行了简要的介绍。</a:t>
            </a:r>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第</a:t>
            </a:r>
            <a:r>
              <a:rPr lang="en-US" altLang="zh-CN"/>
              <a:t>4</a:t>
            </a:r>
            <a:r>
              <a:rPr lang="zh-CN" altLang="en-US"/>
              <a:t>次作业</a:t>
            </a:r>
            <a:endParaRPr lang="zh-CN" altLang="en-US"/>
          </a:p>
        </p:txBody>
      </p:sp>
      <p:sp>
        <p:nvSpPr>
          <p:cNvPr id="4" name="内容占位符 3"/>
          <p:cNvSpPr>
            <a:spLocks noGrp="1"/>
          </p:cNvSpPr>
          <p:nvPr>
            <p:ph idx="1"/>
          </p:nvPr>
        </p:nvSpPr>
        <p:spPr>
          <a:xfrm>
            <a:off x="541020" y="1053465"/>
            <a:ext cx="8241030" cy="4114800"/>
          </a:xfrm>
        </p:spPr>
        <p:txBody>
          <a:bodyPr/>
          <a:p>
            <a:pPr marL="0" indent="0">
              <a:buNone/>
            </a:pPr>
            <a:r>
              <a:rPr lang="zh-CN" altLang="en-US"/>
              <a:t>基于关系数据库，建立一个基于JPA和Hibernate（或</a:t>
            </a:r>
            <a:r>
              <a:rPr lang="en-US" altLang="zh-CN"/>
              <a:t>mybatis</a:t>
            </a:r>
            <a:r>
              <a:rPr lang="zh-CN" altLang="en-US"/>
              <a:t>）的数据存取服务，实现以下功能。</a:t>
            </a:r>
            <a:endParaRPr lang="zh-CN" altLang="en-US"/>
          </a:p>
          <a:p>
            <a:r>
              <a:rPr lang="zh-CN" altLang="en-US"/>
              <a:t>(1)建立用户类和表User,包含Userld、UserName等信息。</a:t>
            </a:r>
            <a:endParaRPr lang="zh-CN" altLang="en-US"/>
          </a:p>
          <a:p>
            <a:r>
              <a:rPr lang="zh-CN" altLang="en-US"/>
              <a:t>(2)建立新闻类News,包括Itemld、Userld、Title、Conent、PublisTime等信息。(3)用户发布新闻News,并存人数据库中。</a:t>
            </a:r>
            <a:endParaRPr lang="zh-CN" altLang="en-US"/>
          </a:p>
          <a:p>
            <a:r>
              <a:rPr lang="zh-CN" altLang="en-US"/>
              <a:t>(4)用户对该新闻进行增加、修改和删除，并可根据关键字进行查询。</a:t>
            </a:r>
            <a:endParaRPr lang="zh-CN" altLang="en-US"/>
          </a:p>
          <a:p>
            <a:r>
              <a:rPr lang="zh-CN" altLang="en-US"/>
              <a:t>(5)基于JPA建立News和User的join操作查询某个用户所发布的新闻。</a:t>
            </a:r>
            <a:endParaRPr lang="zh-CN" altLang="en-US"/>
          </a:p>
        </p:txBody>
      </p:sp>
      <p:sp>
        <p:nvSpPr>
          <p:cNvPr id="2" name="灯片编号占位符 1"/>
          <p:cNvSpPr>
            <a:spLocks noGrp="1"/>
          </p:cNvSpPr>
          <p:nvPr>
            <p:ph type="sldNum" sz="quarter" idx="10"/>
          </p:nvPr>
        </p:nvSpPr>
        <p:spPr/>
        <p:txBody>
          <a:bodyPr/>
          <a:p>
            <a:pPr>
              <a:defRPr/>
            </a:pPr>
            <a:fld id="{F21EAFCD-E714-DE48-8653-4F05E26390FE}" type="slidenum">
              <a:rPr lang="zh-CN" altLang="en-GB"/>
            </a:fld>
            <a:endParaRPr lang="en-GB" altLang="zh-CN"/>
          </a:p>
        </p:txBody>
      </p:sp>
    </p:spTree>
  </p:cSld>
  <p:clrMapOvr>
    <a:masterClrMapping/>
  </p:clrMapOvr>
</p:sld>
</file>

<file path=ppt/tags/tag1.xml><?xml version="1.0" encoding="utf-8"?>
<p:tagLst xmlns:p="http://schemas.openxmlformats.org/presentationml/2006/main">
  <p:tag name="COMMONDATA" val="eyJoZGlkIjoiYmRkMDQ1MTA5MWZkNTEyNWJjMTYwNDM5NzdhNDMxOTYifQ=="/>
  <p:tag name="commondata" val="eyJoZGlkIjoiOTFjM2VhMTRkMjUyMzAzYmU2MDBiNjhjZThiNmIyNmIifQ=="/>
</p:tagLst>
</file>

<file path=ppt/theme/theme1.xml><?xml version="1.0" encoding="utf-8"?>
<a:theme xmlns:a="http://schemas.openxmlformats.org/drawingml/2006/main" name="introdbs.pps">
  <a:themeElements>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fontScheme name="introdbs.pps">
      <a:majorFont>
        <a:latin typeface="黑体"/>
        <a:ea typeface="黑体"/>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GB" altLang="zh-CN" sz="2400" b="0" i="0" u="none" strike="noStrike" cap="none" normalizeH="0" baseline="0">
            <a:ln>
              <a:noFill/>
            </a:ln>
            <a:solidFill>
              <a:schemeClr val="tx1"/>
            </a:solidFill>
            <a:effectLst/>
            <a:latin typeface="Times New Roman" panose="020206030504050203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GB" altLang="zh-CN" sz="2400" b="0" i="0" u="none" strike="noStrike" cap="none" normalizeH="0" baseline="0">
            <a:ln>
              <a:noFill/>
            </a:ln>
            <a:solidFill>
              <a:schemeClr val="tx1"/>
            </a:solidFill>
            <a:effectLst/>
            <a:latin typeface="Times New Roman" panose="02020603050405020304" charset="0"/>
          </a:defRPr>
        </a:defPPr>
      </a:lstStyle>
    </a:lnDef>
  </a:objectDefaults>
  <a:extraClrSchemeLst>
    <a:extraClrScheme>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introdbs.pp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pp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dbs.pp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C:\introdbs.pps.ppt</Template>
  <TotalTime>0</TotalTime>
  <Words>14885</Words>
  <Application>WPS 演示</Application>
  <PresentationFormat>全屏显示(4:3)</PresentationFormat>
  <Paragraphs>1026</Paragraphs>
  <Slides>97</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97</vt:i4>
      </vt:variant>
    </vt:vector>
  </HeadingPairs>
  <TitlesOfParts>
    <vt:vector size="114" baseType="lpstr">
      <vt:lpstr>Arial</vt:lpstr>
      <vt:lpstr>宋体</vt:lpstr>
      <vt:lpstr>Wingdings</vt:lpstr>
      <vt:lpstr>Times New Roman</vt:lpstr>
      <vt:lpstr>黑体</vt:lpstr>
      <vt:lpstr>Monotype Sorts</vt:lpstr>
      <vt:lpstr>Wingdings</vt:lpstr>
      <vt:lpstr>Arial</vt:lpstr>
      <vt:lpstr>Arial Black</vt:lpstr>
      <vt:lpstr>PMingLiU</vt:lpstr>
      <vt:lpstr>ksdb</vt:lpstr>
      <vt:lpstr>Comic Sans MS</vt:lpstr>
      <vt:lpstr>微软雅黑</vt:lpstr>
      <vt:lpstr>Arial Unicode MS</vt:lpstr>
      <vt:lpstr>Comic Sans MS</vt:lpstr>
      <vt:lpstr>Calibri</vt:lpstr>
      <vt:lpstr>introdbs.pps</vt:lpstr>
      <vt:lpstr>  第八章  数据访问中间件</vt:lpstr>
      <vt:lpstr>数据访问中间件</vt:lpstr>
      <vt:lpstr>大纲</vt:lpstr>
      <vt:lpstr>ODBC</vt:lpstr>
      <vt:lpstr>ODBC</vt:lpstr>
      <vt:lpstr>ODBC</vt:lpstr>
      <vt:lpstr>ODBC</vt:lpstr>
      <vt:lpstr>ODBC</vt:lpstr>
      <vt:lpstr>ODBC</vt:lpstr>
      <vt:lpstr>大纲</vt:lpstr>
      <vt:lpstr>OLE DB</vt:lpstr>
      <vt:lpstr>OLE DB</vt:lpstr>
      <vt:lpstr>OLE DB</vt:lpstr>
      <vt:lpstr>OLE DB</vt:lpstr>
      <vt:lpstr>OLE DB</vt:lpstr>
      <vt:lpstr>OLE DB</vt:lpstr>
      <vt:lpstr>OLE DB</vt:lpstr>
      <vt:lpstr>大纲</vt:lpstr>
      <vt:lpstr>Active Data Objects</vt:lpstr>
      <vt:lpstr>Active Data Objects</vt:lpstr>
      <vt:lpstr>Active Data Objects</vt:lpstr>
      <vt:lpstr>Active Data Objects</vt:lpstr>
      <vt:lpstr>Active Data Objects</vt:lpstr>
      <vt:lpstr>Active Data Objects</vt:lpstr>
      <vt:lpstr>Active Data Objects</vt:lpstr>
      <vt:lpstr>Active Data Objects</vt:lpstr>
      <vt:lpstr>Active Data Objects</vt:lpstr>
      <vt:lpstr>Active Data Objects</vt:lpstr>
      <vt:lpstr>大纲</vt:lpstr>
      <vt:lpstr>JDBC</vt:lpstr>
      <vt:lpstr>JDBC</vt:lpstr>
      <vt:lpstr>JDBC</vt:lpstr>
      <vt:lpstr>JDBC</vt:lpstr>
      <vt:lpstr>JDBC</vt:lpstr>
      <vt:lpstr>大纲</vt:lpstr>
      <vt:lpstr>ORM的概念 </vt:lpstr>
      <vt:lpstr>ORM的概念 </vt:lpstr>
      <vt:lpstr>ORM的概念</vt:lpstr>
      <vt:lpstr>大纲</vt:lpstr>
      <vt:lpstr>对象与数据库间的映射</vt:lpstr>
      <vt:lpstr>对象与数据库间的映射</vt:lpstr>
      <vt:lpstr>大纲</vt:lpstr>
      <vt:lpstr>对象-关系映射例子</vt:lpstr>
      <vt:lpstr>对象-关系映射例子</vt:lpstr>
      <vt:lpstr>对象-关系映射例子</vt:lpstr>
      <vt:lpstr>Hibernate框架</vt:lpstr>
      <vt:lpstr>Hibernate框架</vt:lpstr>
      <vt:lpstr>Hibernate框架</vt:lpstr>
      <vt:lpstr>Hibernate框架</vt:lpstr>
      <vt:lpstr>Hibernate框架</vt:lpstr>
      <vt:lpstr>Hibernate框架</vt:lpstr>
      <vt:lpstr>Hibernate框架</vt:lpstr>
      <vt:lpstr>Hibernate框架</vt:lpstr>
      <vt:lpstr>Hibernate框架</vt:lpstr>
      <vt:lpstr>Hibernate框架</vt:lpstr>
      <vt:lpstr>Hibernate框架</vt:lpstr>
      <vt:lpstr>大纲</vt:lpstr>
      <vt:lpstr>JPA的概念</vt:lpstr>
      <vt:lpstr>JPA的概念</vt:lpstr>
      <vt:lpstr>大纲</vt:lpstr>
      <vt:lpstr>JPA持久化对象</vt:lpstr>
      <vt:lpstr>JPA持久化对象</vt:lpstr>
      <vt:lpstr>JPA持久化对象</vt:lpstr>
      <vt:lpstr>JPA持久化对象</vt:lpstr>
      <vt:lpstr>JPA持久化对象</vt:lpstr>
      <vt:lpstr>JPA持久化对象</vt:lpstr>
      <vt:lpstr>JPA持久化对象</vt:lpstr>
      <vt:lpstr>JPA持久化对象</vt:lpstr>
      <vt:lpstr>大纲</vt:lpstr>
      <vt:lpstr>JPA的优势</vt:lpstr>
      <vt:lpstr>JPA的优势</vt:lpstr>
      <vt:lpstr>JPA的优势</vt:lpstr>
      <vt:lpstr>JPA的优势</vt:lpstr>
      <vt:lpstr>大纲</vt:lpstr>
      <vt:lpstr>JPA编程范例</vt:lpstr>
      <vt:lpstr>JPA编程范例</vt:lpstr>
      <vt:lpstr>JPA编程范例</vt:lpstr>
      <vt:lpstr>JPA编程范例</vt:lpstr>
      <vt:lpstr>JPA编程范例</vt:lpstr>
      <vt:lpstr>JPA编程范例</vt:lpstr>
      <vt:lpstr>大纲</vt:lpstr>
      <vt:lpstr>JPA与Hibernate的关系</vt:lpstr>
      <vt:lpstr>JPA与Hibernate的关系</vt:lpstr>
      <vt:lpstr>JPA与Hibernate的关系</vt:lpstr>
      <vt:lpstr>大纲</vt:lpstr>
      <vt:lpstr>其他持久化框架</vt:lpstr>
      <vt:lpstr>其他持久化框架</vt:lpstr>
      <vt:lpstr>其他持久化框架</vt:lpstr>
      <vt:lpstr>其他持久化框架</vt:lpstr>
      <vt:lpstr>其他持久化框架</vt:lpstr>
      <vt:lpstr>其他持久化框架</vt:lpstr>
      <vt:lpstr>其他持久化框架</vt:lpstr>
      <vt:lpstr>其他持久化框架</vt:lpstr>
      <vt:lpstr>其他持久化框架</vt:lpstr>
      <vt:lpstr>其他持久化框架</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中间件技术  Middleware Technology  第五章  Web服务器技术</dc:title>
  <dc:creator>Microsoft Office 用户</dc:creator>
  <dc:description>Transparencies for Chapter 1 of textbook
Database Systems: A Practical Approach to Design, Implementation, and Management</dc:description>
  <dc:subject>Database Systems</dc:subject>
  <cp:lastModifiedBy>奋斗的蜗牛_会格</cp:lastModifiedBy>
  <cp:revision>143</cp:revision>
  <cp:lastPrinted>2020-05-09T03:35:00Z</cp:lastPrinted>
  <dcterms:created xsi:type="dcterms:W3CDTF">2016-03-08T05:42:00Z</dcterms:created>
  <dcterms:modified xsi:type="dcterms:W3CDTF">2024-11-18T15:11:17Z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8734442DCE5442ED9DBBC6DCA596066E_12</vt:lpwstr>
  </property>
  <property fmtid="{D5CDD505-2E9C-101B-9397-08002B2CF9AE}" pid="3" name="KSOProductBuildVer">
    <vt:lpwstr>2052-12.1.0.18608</vt:lpwstr>
  </property>
</Properties>
</file>