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71"/>
  </p:handoutMasterIdLst>
  <p:sldIdLst>
    <p:sldId id="593" r:id="rId3"/>
    <p:sldId id="655" r:id="rId5"/>
    <p:sldId id="454" r:id="rId6"/>
    <p:sldId id="460" r:id="rId7"/>
    <p:sldId id="594" r:id="rId8"/>
    <p:sldId id="595" r:id="rId9"/>
    <p:sldId id="596" r:id="rId10"/>
    <p:sldId id="597" r:id="rId11"/>
    <p:sldId id="544" r:id="rId12"/>
    <p:sldId id="598" r:id="rId13"/>
    <p:sldId id="599" r:id="rId14"/>
    <p:sldId id="545" r:id="rId15"/>
    <p:sldId id="600" r:id="rId16"/>
    <p:sldId id="601" r:id="rId17"/>
    <p:sldId id="602" r:id="rId18"/>
    <p:sldId id="603" r:id="rId19"/>
    <p:sldId id="604" r:id="rId20"/>
    <p:sldId id="549" r:id="rId21"/>
    <p:sldId id="605" r:id="rId22"/>
    <p:sldId id="606" r:id="rId23"/>
    <p:sldId id="607" r:id="rId24"/>
    <p:sldId id="608" r:id="rId25"/>
    <p:sldId id="609" r:id="rId26"/>
    <p:sldId id="610" r:id="rId27"/>
    <p:sldId id="613" r:id="rId28"/>
    <p:sldId id="614" r:id="rId29"/>
    <p:sldId id="615" r:id="rId30"/>
    <p:sldId id="616" r:id="rId31"/>
    <p:sldId id="617" r:id="rId32"/>
    <p:sldId id="618" r:id="rId33"/>
    <p:sldId id="619" r:id="rId34"/>
    <p:sldId id="620" r:id="rId35"/>
    <p:sldId id="611" r:id="rId36"/>
    <p:sldId id="621" r:id="rId37"/>
    <p:sldId id="622" r:id="rId38"/>
    <p:sldId id="623" r:id="rId39"/>
    <p:sldId id="624" r:id="rId40"/>
    <p:sldId id="625" r:id="rId41"/>
    <p:sldId id="626" r:id="rId42"/>
    <p:sldId id="627" r:id="rId43"/>
    <p:sldId id="628" r:id="rId44"/>
    <p:sldId id="629" r:id="rId45"/>
    <p:sldId id="630" r:id="rId46"/>
    <p:sldId id="631" r:id="rId47"/>
    <p:sldId id="633" r:id="rId48"/>
    <p:sldId id="632" r:id="rId49"/>
    <p:sldId id="634" r:id="rId50"/>
    <p:sldId id="635" r:id="rId51"/>
    <p:sldId id="636" r:id="rId52"/>
    <p:sldId id="637" r:id="rId53"/>
    <p:sldId id="638" r:id="rId54"/>
    <p:sldId id="639" r:id="rId55"/>
    <p:sldId id="640" r:id="rId56"/>
    <p:sldId id="641" r:id="rId57"/>
    <p:sldId id="642" r:id="rId58"/>
    <p:sldId id="643" r:id="rId59"/>
    <p:sldId id="644" r:id="rId60"/>
    <p:sldId id="645" r:id="rId61"/>
    <p:sldId id="646" r:id="rId62"/>
    <p:sldId id="647" r:id="rId63"/>
    <p:sldId id="648" r:id="rId64"/>
    <p:sldId id="649" r:id="rId65"/>
    <p:sldId id="650" r:id="rId66"/>
    <p:sldId id="651" r:id="rId67"/>
    <p:sldId id="652" r:id="rId68"/>
    <p:sldId id="653" r:id="rId69"/>
    <p:sldId id="654" r:id="rId70"/>
  </p:sldIdLst>
  <p:sldSz cx="9144000" cy="6858000" type="screen4x3"/>
  <p:notesSz cx="7099300" cy="10234295"/>
  <p:custDataLst>
    <p:tags r:id="rId75"/>
  </p:custDataLst>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charset="0"/>
        <a:ea typeface="+mn-ea"/>
        <a:cs typeface="+mn-cs"/>
      </a:defRPr>
    </a:lvl5pPr>
    <a:lvl6pPr marL="2286000" algn="l" defTabSz="914400" rtl="0" eaLnBrk="1" latinLnBrk="0" hangingPunct="1">
      <a:defRPr sz="2400" kern="1200">
        <a:solidFill>
          <a:schemeClr val="tx1"/>
        </a:solidFill>
        <a:latin typeface="Times New Roman" panose="02020603050405020304" charset="0"/>
        <a:ea typeface="+mn-ea"/>
        <a:cs typeface="+mn-cs"/>
      </a:defRPr>
    </a:lvl6pPr>
    <a:lvl7pPr marL="2743200" algn="l" defTabSz="914400" rtl="0" eaLnBrk="1" latinLnBrk="0" hangingPunct="1">
      <a:defRPr sz="2400" kern="1200">
        <a:solidFill>
          <a:schemeClr val="tx1"/>
        </a:solidFill>
        <a:latin typeface="Times New Roman" panose="02020603050405020304" charset="0"/>
        <a:ea typeface="+mn-ea"/>
        <a:cs typeface="+mn-cs"/>
      </a:defRPr>
    </a:lvl7pPr>
    <a:lvl8pPr marL="3200400" algn="l" defTabSz="914400" rtl="0" eaLnBrk="1" latinLnBrk="0" hangingPunct="1">
      <a:defRPr sz="2400" kern="1200">
        <a:solidFill>
          <a:schemeClr val="tx1"/>
        </a:solidFill>
        <a:latin typeface="Times New Roman" panose="02020603050405020304" charset="0"/>
        <a:ea typeface="+mn-ea"/>
        <a:cs typeface="+mn-cs"/>
      </a:defRPr>
    </a:lvl8pPr>
    <a:lvl9pPr marL="3657600" algn="l" defTabSz="914400" rtl="0" eaLnBrk="1" latinLnBrk="0" hangingPunct="1">
      <a:defRPr sz="2400" kern="1200">
        <a:solidFill>
          <a:schemeClr val="tx1"/>
        </a:solidFill>
        <a:latin typeface="Times New Roman" panose="0202060305040502030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00FF00"/>
    <a:srgbClr val="FFCC66"/>
    <a:srgbClr val="FF99FF"/>
    <a:srgbClr val="CC33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125" autoAdjust="0"/>
    <p:restoredTop sz="95398" autoAdjust="0"/>
  </p:normalViewPr>
  <p:slideViewPr>
    <p:cSldViewPr showGuides="1">
      <p:cViewPr varScale="1">
        <p:scale>
          <a:sx n="68" d="100"/>
          <a:sy n="68" d="100"/>
        </p:scale>
        <p:origin x="-121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0" d="100"/>
          <a:sy n="40" d="100"/>
        </p:scale>
        <p:origin x="-1572" y="-10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5" Type="http://schemas.openxmlformats.org/officeDocument/2006/relationships/tags" Target="tags/tag1.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handoutMaster" Target="handoutMasters/handoutMaster1.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endParaRPr kumimoji="1"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900113" y="1052513"/>
            <a:ext cx="8026400" cy="0"/>
          </a:xfrm>
          <a:prstGeom prst="line">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a:p>
        </p:txBody>
      </p:sp>
      <p:sp>
        <p:nvSpPr>
          <p:cNvPr id="3075" name="Rectangle 3"/>
          <p:cNvSpPr>
            <a:spLocks noGrp="1" noChangeArrowheads="1"/>
          </p:cNvSpPr>
          <p:nvPr>
            <p:ph type="ctrTitle" sz="quarter"/>
          </p:nvPr>
        </p:nvSpPr>
        <p:spPr>
          <a:xfrm>
            <a:off x="971550" y="188913"/>
            <a:ext cx="7772400" cy="782637"/>
          </a:xfrm>
        </p:spPr>
        <p:txBody>
          <a:bodyPr/>
          <a:lstStyle>
            <a:lvl1pPr>
              <a:defRPr/>
            </a:lvl1pPr>
          </a:lstStyle>
          <a:p>
            <a:pPr lvl="0"/>
            <a:r>
              <a:rPr lang="en-GB" altLang="zh-CN" noProof="0"/>
              <a:t>Click to edit Master title style</a:t>
            </a:r>
            <a:endParaRPr lang="en-GB" altLang="zh-CN" noProof="0"/>
          </a:p>
        </p:txBody>
      </p:sp>
      <p:sp>
        <p:nvSpPr>
          <p:cNvPr id="3076" name="Rectangle 4"/>
          <p:cNvSpPr>
            <a:spLocks noGrp="1" noChangeArrowheads="1"/>
          </p:cNvSpPr>
          <p:nvPr>
            <p:ph type="subTitle" sz="quarter" idx="1"/>
          </p:nvPr>
        </p:nvSpPr>
        <p:spPr>
          <a:xfrm>
            <a:off x="827088" y="1341438"/>
            <a:ext cx="7993062" cy="5256212"/>
          </a:xfrm>
        </p:spPr>
        <p:txBody>
          <a:bodyPr/>
          <a:lstStyle>
            <a:lvl1pPr marL="0" indent="0" algn="ctr">
              <a:buFont typeface="Monotype Sorts" charset="2"/>
              <a:buNone/>
              <a:defRPr/>
            </a:lvl1pPr>
          </a:lstStyle>
          <a:p>
            <a:pPr lvl="0"/>
            <a:r>
              <a:rPr lang="en-GB" altLang="zh-CN" noProof="0"/>
              <a:t>Click to edit Master subtitle style</a:t>
            </a:r>
            <a:endParaRPr lang="en-GB" altLang="zh-CN" noProof="0"/>
          </a:p>
        </p:txBody>
      </p:sp>
      <p:sp>
        <p:nvSpPr>
          <p:cNvPr id="5" name="Rectangle 7"/>
          <p:cNvSpPr>
            <a:spLocks noGrp="1" noChangeArrowheads="1"/>
          </p:cNvSpPr>
          <p:nvPr>
            <p:ph type="sldNum" sz="quarter" idx="10"/>
          </p:nvPr>
        </p:nvSpPr>
        <p:spPr>
          <a:xfrm>
            <a:off x="6858000" y="6248400"/>
            <a:ext cx="1905000" cy="457200"/>
          </a:xfrm>
        </p:spPr>
        <p:txBody>
          <a:bodyPr/>
          <a:lstStyle>
            <a:lvl1pPr>
              <a:defRPr>
                <a:solidFill>
                  <a:schemeClr val="tx1"/>
                </a:solidFill>
              </a:defRPr>
            </a:lvl1pPr>
          </a:lstStyle>
          <a:p>
            <a:pPr>
              <a:defRPr/>
            </a:pPr>
            <a:fld id="{AE2C5D09-FE6F-EB49-9AED-14F1700A6EAD}" type="slidenum">
              <a:rPr lang="zh-CN" altLang="en-GB"/>
            </a:fld>
            <a:endParaRPr lang="en-GB"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7"/>
          <p:cNvSpPr>
            <a:spLocks noGrp="1" noChangeArrowheads="1"/>
          </p:cNvSpPr>
          <p:nvPr>
            <p:ph type="sldNum" sz="quarter" idx="10"/>
          </p:nvPr>
        </p:nvSpPr>
        <p:spPr/>
        <p:txBody>
          <a:bodyPr/>
          <a:lstStyle>
            <a:lvl1pPr>
              <a:defRPr/>
            </a:lvl1pPr>
          </a:lstStyle>
          <a:p>
            <a:pPr>
              <a:defRPr/>
            </a:pPr>
            <a:fld id="{A20D3124-E3E9-6F48-A090-DD0A3F2C2DF0}" type="slidenum">
              <a:rPr lang="zh-CN" altLang="en-GB"/>
            </a:fld>
            <a:endParaRPr lang="en-GB"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3413" y="115888"/>
            <a:ext cx="1982787" cy="5675312"/>
          </a:xfrm>
        </p:spPr>
        <p:txBody>
          <a:bodyPr vert="eaVert"/>
          <a:lstStyle/>
          <a:p>
            <a:r>
              <a:rPr lang="zh-CN" altLang="en-US"/>
              <a:t>单击此处编辑母版标题样式</a:t>
            </a:r>
            <a:endParaRPr lang="zh-CN" altLang="en-US"/>
          </a:p>
        </p:txBody>
      </p:sp>
      <p:sp>
        <p:nvSpPr>
          <p:cNvPr id="3" name="竖排文本占位符 2"/>
          <p:cNvSpPr>
            <a:spLocks noGrp="1"/>
          </p:cNvSpPr>
          <p:nvPr>
            <p:ph type="body" orient="vert" idx="1"/>
          </p:nvPr>
        </p:nvSpPr>
        <p:spPr>
          <a:xfrm>
            <a:off x="1035050" y="115888"/>
            <a:ext cx="5795963" cy="5675312"/>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7"/>
          <p:cNvSpPr>
            <a:spLocks noGrp="1" noChangeArrowheads="1"/>
          </p:cNvSpPr>
          <p:nvPr>
            <p:ph type="sldNum" sz="quarter" idx="10"/>
          </p:nvPr>
        </p:nvSpPr>
        <p:spPr/>
        <p:txBody>
          <a:bodyPr/>
          <a:lstStyle>
            <a:lvl1pPr>
              <a:defRPr/>
            </a:lvl1pPr>
          </a:lstStyle>
          <a:p>
            <a:pPr>
              <a:defRPr/>
            </a:pPr>
            <a:fld id="{79714785-919D-F448-A191-84CE3056AE3C}" type="slidenum">
              <a:rPr lang="zh-CN" altLang="en-GB"/>
            </a:fld>
            <a:endParaRPr lang="en-GB"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marL="342900" indent="-342900">
              <a:buFont typeface="Wingdings" panose="05000000000000000000" pitchFamily="2" charset="2"/>
              <a:buChar char="Ø"/>
              <a:defRPr/>
            </a:lvl1pPr>
            <a:lvl2pPr marL="742950" indent="-285750">
              <a:buClr>
                <a:schemeClr val="accent6"/>
              </a:buClr>
              <a:buFont typeface="Wingdings" panose="05000000000000000000" pitchFamily="2" charset="2"/>
              <a:buChar char="ü"/>
              <a:defRPr sz="2400"/>
            </a:lvl2pPr>
            <a:lvl3pPr marL="1143000" indent="-228600">
              <a:buClr>
                <a:schemeClr val="accent6"/>
              </a:buClr>
              <a:buFont typeface="Wingdings" panose="05000000000000000000" pitchFamily="2" charset="2"/>
              <a:buChar char="ü"/>
              <a:defRPr/>
            </a:lvl3pPr>
            <a:lvl4pPr marL="1600200" indent="-228600">
              <a:buFont typeface="Wingdings" panose="05000000000000000000" pitchFamily="2" charset="2"/>
              <a:buChar char="Ø"/>
              <a:defRPr/>
            </a:lvl4pPr>
            <a:lvl5pPr marL="2057400" indent="-228600">
              <a:buFont typeface="Wingdings" panose="05000000000000000000" pitchFamily="2" charset="2"/>
              <a:buChar char="Ø"/>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Rectangle 7"/>
          <p:cNvSpPr>
            <a:spLocks noGrp="1" noChangeArrowheads="1"/>
          </p:cNvSpPr>
          <p:nvPr>
            <p:ph type="sldNum" sz="quarter" idx="10"/>
          </p:nvPr>
        </p:nvSpPr>
        <p:spPr/>
        <p:txBody>
          <a:bodyPr/>
          <a:lstStyle>
            <a:lvl1pPr>
              <a:defRPr/>
            </a:lvl1pPr>
          </a:lstStyle>
          <a:p>
            <a:pPr>
              <a:defRPr/>
            </a:pPr>
            <a:fld id="{688DD166-6A51-FB46-8061-6090DD3FD59C}" type="slidenum">
              <a:rPr lang="zh-CN" altLang="en-GB"/>
            </a:fld>
            <a:endParaRPr lang="en-GB"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7"/>
          <p:cNvSpPr>
            <a:spLocks noGrp="1" noChangeArrowheads="1"/>
          </p:cNvSpPr>
          <p:nvPr>
            <p:ph type="sldNum" sz="quarter" idx="10"/>
          </p:nvPr>
        </p:nvSpPr>
        <p:spPr/>
        <p:txBody>
          <a:bodyPr/>
          <a:lstStyle>
            <a:lvl1pPr>
              <a:defRPr/>
            </a:lvl1pPr>
          </a:lstStyle>
          <a:p>
            <a:pPr>
              <a:defRPr/>
            </a:pPr>
            <a:fld id="{59F1C471-EFCF-4B4E-9F8F-C505C4C98527}" type="slidenum">
              <a:rPr lang="zh-CN" altLang="en-GB"/>
            </a:fld>
            <a:endParaRPr lang="en-GB"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035050" y="1676400"/>
            <a:ext cx="3787775" cy="41148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975225" y="1676400"/>
            <a:ext cx="3787775" cy="41148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7"/>
          <p:cNvSpPr>
            <a:spLocks noGrp="1" noChangeArrowheads="1"/>
          </p:cNvSpPr>
          <p:nvPr>
            <p:ph type="sldNum" sz="quarter" idx="10"/>
          </p:nvPr>
        </p:nvSpPr>
        <p:spPr/>
        <p:txBody>
          <a:bodyPr/>
          <a:lstStyle>
            <a:lvl1pPr>
              <a:defRPr/>
            </a:lvl1pPr>
          </a:lstStyle>
          <a:p>
            <a:pPr>
              <a:defRPr/>
            </a:pPr>
            <a:fld id="{89AF878D-C7E3-6F46-A016-41EE662471E5}" type="slidenum">
              <a:rPr lang="zh-CN" altLang="en-GB"/>
            </a:fld>
            <a:endParaRPr lang="en-GB"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Rectangle 7"/>
          <p:cNvSpPr>
            <a:spLocks noGrp="1" noChangeArrowheads="1"/>
          </p:cNvSpPr>
          <p:nvPr>
            <p:ph type="sldNum" sz="quarter" idx="10"/>
          </p:nvPr>
        </p:nvSpPr>
        <p:spPr/>
        <p:txBody>
          <a:bodyPr/>
          <a:lstStyle>
            <a:lvl1pPr>
              <a:defRPr/>
            </a:lvl1pPr>
          </a:lstStyle>
          <a:p>
            <a:pPr>
              <a:defRPr/>
            </a:pPr>
            <a:fld id="{3159484F-DAC5-7646-BC83-3AF95D99DCA3}" type="slidenum">
              <a:rPr lang="zh-CN" altLang="en-GB"/>
            </a:fld>
            <a:endParaRPr lang="en-GB"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7"/>
          <p:cNvSpPr>
            <a:spLocks noGrp="1" noChangeArrowheads="1"/>
          </p:cNvSpPr>
          <p:nvPr>
            <p:ph type="sldNum" sz="quarter" idx="10"/>
          </p:nvPr>
        </p:nvSpPr>
        <p:spPr/>
        <p:txBody>
          <a:bodyPr/>
          <a:lstStyle>
            <a:lvl1pPr>
              <a:defRPr/>
            </a:lvl1pPr>
          </a:lstStyle>
          <a:p>
            <a:pPr>
              <a:defRPr/>
            </a:pPr>
            <a:fld id="{2DFA78D3-7347-6B4E-B87F-6DE2300BF5DD}" type="slidenum">
              <a:rPr lang="zh-CN" altLang="en-GB"/>
            </a:fld>
            <a:endParaRPr lang="en-GB"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p:txBody>
          <a:bodyPr/>
          <a:lstStyle>
            <a:lvl1pPr>
              <a:defRPr/>
            </a:lvl1pPr>
          </a:lstStyle>
          <a:p>
            <a:pPr>
              <a:defRPr/>
            </a:pPr>
            <a:fld id="{F21EAFCD-E714-DE48-8653-4F05E26390FE}" type="slidenum">
              <a:rPr lang="zh-CN" altLang="en-GB"/>
            </a:fld>
            <a:endParaRPr lang="en-GB"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7"/>
          <p:cNvSpPr>
            <a:spLocks noGrp="1" noChangeArrowheads="1"/>
          </p:cNvSpPr>
          <p:nvPr>
            <p:ph type="sldNum" sz="quarter" idx="10"/>
          </p:nvPr>
        </p:nvSpPr>
        <p:spPr/>
        <p:txBody>
          <a:bodyPr/>
          <a:lstStyle>
            <a:lvl1pPr>
              <a:defRPr/>
            </a:lvl1pPr>
          </a:lstStyle>
          <a:p>
            <a:pPr>
              <a:defRPr/>
            </a:pPr>
            <a:fld id="{DDC26D76-8249-B541-BE5A-55F13C3DC753}" type="slidenum">
              <a:rPr lang="zh-CN" altLang="en-GB"/>
            </a:fld>
            <a:endParaRPr lang="en-GB"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7"/>
          <p:cNvSpPr>
            <a:spLocks noGrp="1" noChangeArrowheads="1"/>
          </p:cNvSpPr>
          <p:nvPr>
            <p:ph type="sldNum" sz="quarter" idx="10"/>
          </p:nvPr>
        </p:nvSpPr>
        <p:spPr/>
        <p:txBody>
          <a:bodyPr/>
          <a:lstStyle>
            <a:lvl1pPr>
              <a:defRPr/>
            </a:lvl1pPr>
          </a:lstStyle>
          <a:p>
            <a:pPr>
              <a:defRPr/>
            </a:pPr>
            <a:fld id="{6F499330-E85C-524F-8B8B-0B38F200AAA0}" type="slidenum">
              <a:rPr lang="zh-CN" altLang="en-GB"/>
            </a:fld>
            <a:endParaRPr lang="en-GB"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971550" y="1052513"/>
            <a:ext cx="8026400" cy="0"/>
          </a:xfrm>
          <a:prstGeom prst="line">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a:p>
        </p:txBody>
      </p:sp>
      <p:sp>
        <p:nvSpPr>
          <p:cNvPr id="1027" name="Rectangle 3"/>
          <p:cNvSpPr>
            <a:spLocks noGrp="1" noChangeArrowheads="1"/>
          </p:cNvSpPr>
          <p:nvPr>
            <p:ph type="title"/>
          </p:nvPr>
        </p:nvSpPr>
        <p:spPr bwMode="auto">
          <a:xfrm>
            <a:off x="1116013" y="115888"/>
            <a:ext cx="7850187"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b" anchorCtr="0" compatLnSpc="1"/>
          <a:lstStyle/>
          <a:p>
            <a:pPr lvl="0"/>
            <a:r>
              <a:rPr lang="en-GB" altLang="zh-CN"/>
              <a:t>Click to edit Master title style</a:t>
            </a:r>
            <a:endParaRPr lang="en-GB" altLang="zh-CN"/>
          </a:p>
        </p:txBody>
      </p:sp>
      <p:sp>
        <p:nvSpPr>
          <p:cNvPr id="1028" name="Rectangle 4"/>
          <p:cNvSpPr>
            <a:spLocks noGrp="1" noChangeArrowheads="1"/>
          </p:cNvSpPr>
          <p:nvPr>
            <p:ph type="body" idx="1"/>
          </p:nvPr>
        </p:nvSpPr>
        <p:spPr bwMode="auto">
          <a:xfrm>
            <a:off x="1035050" y="1676400"/>
            <a:ext cx="77279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p>
            <a:pPr lvl="0"/>
            <a:r>
              <a:rPr lang="en-GB" altLang="zh-CN"/>
              <a:t>Click to edit Master text styles</a:t>
            </a:r>
            <a:endParaRPr lang="en-GB" altLang="zh-CN"/>
          </a:p>
          <a:p>
            <a:pPr lvl="1"/>
            <a:r>
              <a:rPr lang="en-GB" altLang="zh-CN"/>
              <a:t>Second Level</a:t>
            </a:r>
            <a:endParaRPr lang="en-GB" altLang="zh-CN"/>
          </a:p>
          <a:p>
            <a:pPr lvl="2"/>
            <a:r>
              <a:rPr lang="en-GB" altLang="zh-CN"/>
              <a:t>Third Level</a:t>
            </a:r>
            <a:endParaRPr lang="en-GB" altLang="zh-CN"/>
          </a:p>
          <a:p>
            <a:pPr lvl="3"/>
            <a:r>
              <a:rPr lang="en-GB" altLang="zh-CN"/>
              <a:t>Fourth Level</a:t>
            </a:r>
            <a:endParaRPr lang="en-GB" altLang="zh-CN"/>
          </a:p>
          <a:p>
            <a:pPr lvl="4"/>
            <a:r>
              <a:rPr lang="en-GB" altLang="zh-CN"/>
              <a:t>Fifth Level</a:t>
            </a:r>
            <a:endParaRPr lang="en-GB" altLang="zh-CN"/>
          </a:p>
        </p:txBody>
      </p:sp>
      <p:sp>
        <p:nvSpPr>
          <p:cNvPr id="1031" name="Rectangle 7"/>
          <p:cNvSpPr>
            <a:spLocks noGrp="1" noChangeArrowheads="1"/>
          </p:cNvSpPr>
          <p:nvPr>
            <p:ph type="sldNum" sz="quarter" idx="4"/>
          </p:nvPr>
        </p:nvSpPr>
        <p:spPr bwMode="auto">
          <a:xfrm>
            <a:off x="6858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2075" tIns="46038" rIns="92075" bIns="46038" numCol="1" anchor="ctr" anchorCtr="0" compatLnSpc="1"/>
          <a:lstStyle>
            <a:lvl1pPr algn="r">
              <a:defRPr sz="1400">
                <a:solidFill>
                  <a:srgbClr val="000000"/>
                </a:solidFill>
                <a:ea typeface="宋体" panose="02010600030101010101" pitchFamily="2" charset="-122"/>
              </a:defRPr>
            </a:lvl1pPr>
          </a:lstStyle>
          <a:p>
            <a:pPr>
              <a:defRPr/>
            </a:pPr>
            <a:fld id="{EF2135A9-A33E-7C4B-A703-9B86025B5F1F}" type="slidenum">
              <a:rPr lang="zh-CN" altLang="en-GB"/>
            </a:fld>
            <a:endParaRPr lang="en-GB" altLang="zh-CN"/>
          </a:p>
        </p:txBody>
      </p:sp>
      <p:sp>
        <p:nvSpPr>
          <p:cNvPr id="4104" name="Freeform 1032"/>
          <p:cNvSpPr/>
          <p:nvPr userDrawn="1"/>
        </p:nvSpPr>
        <p:spPr bwMode="auto">
          <a:xfrm>
            <a:off x="0" y="652463"/>
            <a:ext cx="395288" cy="152400"/>
          </a:xfrm>
          <a:custGeom>
            <a:avLst/>
            <a:gdLst>
              <a:gd name="T0" fmla="*/ 7 w 246"/>
              <a:gd name="T1" fmla="*/ 52 h 94"/>
              <a:gd name="T2" fmla="*/ 22 w 246"/>
              <a:gd name="T3" fmla="*/ 48 h 94"/>
              <a:gd name="T4" fmla="*/ 38 w 246"/>
              <a:gd name="T5" fmla="*/ 48 h 94"/>
              <a:gd name="T6" fmla="*/ 53 w 246"/>
              <a:gd name="T7" fmla="*/ 50 h 94"/>
              <a:gd name="T8" fmla="*/ 69 w 246"/>
              <a:gd name="T9" fmla="*/ 54 h 94"/>
              <a:gd name="T10" fmla="*/ 84 w 246"/>
              <a:gd name="T11" fmla="*/ 59 h 94"/>
              <a:gd name="T12" fmla="*/ 99 w 246"/>
              <a:gd name="T13" fmla="*/ 65 h 94"/>
              <a:gd name="T14" fmla="*/ 113 w 246"/>
              <a:gd name="T15" fmla="*/ 72 h 94"/>
              <a:gd name="T16" fmla="*/ 124 w 246"/>
              <a:gd name="T17" fmla="*/ 66 h 94"/>
              <a:gd name="T18" fmla="*/ 136 w 246"/>
              <a:gd name="T19" fmla="*/ 48 h 94"/>
              <a:gd name="T20" fmla="*/ 150 w 246"/>
              <a:gd name="T21" fmla="*/ 35 h 94"/>
              <a:gd name="T22" fmla="*/ 166 w 246"/>
              <a:gd name="T23" fmla="*/ 24 h 94"/>
              <a:gd name="T24" fmla="*/ 183 w 246"/>
              <a:gd name="T25" fmla="*/ 16 h 94"/>
              <a:gd name="T26" fmla="*/ 201 w 246"/>
              <a:gd name="T27" fmla="*/ 9 h 94"/>
              <a:gd name="T28" fmla="*/ 219 w 246"/>
              <a:gd name="T29" fmla="*/ 5 h 94"/>
              <a:gd name="T30" fmla="*/ 237 w 246"/>
              <a:gd name="T31" fmla="*/ 1 h 94"/>
              <a:gd name="T32" fmla="*/ 237 w 246"/>
              <a:gd name="T33" fmla="*/ 3 h 94"/>
              <a:gd name="T34" fmla="*/ 222 w 246"/>
              <a:gd name="T35" fmla="*/ 11 h 94"/>
              <a:gd name="T36" fmla="*/ 207 w 246"/>
              <a:gd name="T37" fmla="*/ 19 h 94"/>
              <a:gd name="T38" fmla="*/ 191 w 246"/>
              <a:gd name="T39" fmla="*/ 28 h 94"/>
              <a:gd name="T40" fmla="*/ 177 w 246"/>
              <a:gd name="T41" fmla="*/ 39 h 94"/>
              <a:gd name="T42" fmla="*/ 163 w 246"/>
              <a:gd name="T43" fmla="*/ 51 h 94"/>
              <a:gd name="T44" fmla="*/ 152 w 246"/>
              <a:gd name="T45" fmla="*/ 64 h 94"/>
              <a:gd name="T46" fmla="*/ 142 w 246"/>
              <a:gd name="T47" fmla="*/ 79 h 94"/>
              <a:gd name="T48" fmla="*/ 135 w 246"/>
              <a:gd name="T49" fmla="*/ 90 h 94"/>
              <a:gd name="T50" fmla="*/ 130 w 246"/>
              <a:gd name="T51" fmla="*/ 93 h 94"/>
              <a:gd name="T52" fmla="*/ 123 w 246"/>
              <a:gd name="T53" fmla="*/ 90 h 94"/>
              <a:gd name="T54" fmla="*/ 116 w 246"/>
              <a:gd name="T55" fmla="*/ 87 h 94"/>
              <a:gd name="T56" fmla="*/ 107 w 246"/>
              <a:gd name="T57" fmla="*/ 84 h 94"/>
              <a:gd name="T58" fmla="*/ 93 w 246"/>
              <a:gd name="T59" fmla="*/ 78 h 94"/>
              <a:gd name="T60" fmla="*/ 79 w 246"/>
              <a:gd name="T61" fmla="*/ 71 h 94"/>
              <a:gd name="T62" fmla="*/ 63 w 246"/>
              <a:gd name="T63" fmla="*/ 64 h 94"/>
              <a:gd name="T64" fmla="*/ 47 w 246"/>
              <a:gd name="T65" fmla="*/ 58 h 94"/>
              <a:gd name="T66" fmla="*/ 31 w 246"/>
              <a:gd name="T67" fmla="*/ 54 h 94"/>
              <a:gd name="T68" fmla="*/ 17 w 246"/>
              <a:gd name="T69" fmla="*/ 52 h 94"/>
              <a:gd name="T70" fmla="*/ 5 w 246"/>
              <a:gd name="T71" fmla="*/ 5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p>
        </p:txBody>
      </p:sp>
      <p:sp>
        <p:nvSpPr>
          <p:cNvPr id="4105" name="Freeform 1033"/>
          <p:cNvSpPr/>
          <p:nvPr userDrawn="1"/>
        </p:nvSpPr>
        <p:spPr bwMode="auto">
          <a:xfrm>
            <a:off x="431800" y="863600"/>
            <a:ext cx="473075" cy="182563"/>
          </a:xfrm>
          <a:custGeom>
            <a:avLst/>
            <a:gdLst>
              <a:gd name="T0" fmla="*/ 8 w 295"/>
              <a:gd name="T1" fmla="*/ 62 h 112"/>
              <a:gd name="T2" fmla="*/ 26 w 295"/>
              <a:gd name="T3" fmla="*/ 57 h 112"/>
              <a:gd name="T4" fmla="*/ 45 w 295"/>
              <a:gd name="T5" fmla="*/ 57 h 112"/>
              <a:gd name="T6" fmla="*/ 63 w 295"/>
              <a:gd name="T7" fmla="*/ 59 h 112"/>
              <a:gd name="T8" fmla="*/ 82 w 295"/>
              <a:gd name="T9" fmla="*/ 64 h 112"/>
              <a:gd name="T10" fmla="*/ 100 w 295"/>
              <a:gd name="T11" fmla="*/ 70 h 112"/>
              <a:gd name="T12" fmla="*/ 118 w 295"/>
              <a:gd name="T13" fmla="*/ 77 h 112"/>
              <a:gd name="T14" fmla="*/ 135 w 295"/>
              <a:gd name="T15" fmla="*/ 85 h 112"/>
              <a:gd name="T16" fmla="*/ 148 w 295"/>
              <a:gd name="T17" fmla="*/ 78 h 112"/>
              <a:gd name="T18" fmla="*/ 163 w 295"/>
              <a:gd name="T19" fmla="*/ 57 h 112"/>
              <a:gd name="T20" fmla="*/ 180 w 295"/>
              <a:gd name="T21" fmla="*/ 41 h 112"/>
              <a:gd name="T22" fmla="*/ 199 w 295"/>
              <a:gd name="T23" fmla="*/ 28 h 112"/>
              <a:gd name="T24" fmla="*/ 219 w 295"/>
              <a:gd name="T25" fmla="*/ 19 h 112"/>
              <a:gd name="T26" fmla="*/ 241 w 295"/>
              <a:gd name="T27" fmla="*/ 10 h 112"/>
              <a:gd name="T28" fmla="*/ 262 w 295"/>
              <a:gd name="T29" fmla="*/ 5 h 112"/>
              <a:gd name="T30" fmla="*/ 284 w 295"/>
              <a:gd name="T31" fmla="*/ 1 h 112"/>
              <a:gd name="T32" fmla="*/ 284 w 295"/>
              <a:gd name="T33" fmla="*/ 3 h 112"/>
              <a:gd name="T34" fmla="*/ 266 w 295"/>
              <a:gd name="T35" fmla="*/ 13 h 112"/>
              <a:gd name="T36" fmla="*/ 248 w 295"/>
              <a:gd name="T37" fmla="*/ 22 h 112"/>
              <a:gd name="T38" fmla="*/ 229 w 295"/>
              <a:gd name="T39" fmla="*/ 33 h 112"/>
              <a:gd name="T40" fmla="*/ 212 w 295"/>
              <a:gd name="T41" fmla="*/ 46 h 112"/>
              <a:gd name="T42" fmla="*/ 195 w 295"/>
              <a:gd name="T43" fmla="*/ 60 h 112"/>
              <a:gd name="T44" fmla="*/ 182 w 295"/>
              <a:gd name="T45" fmla="*/ 76 h 112"/>
              <a:gd name="T46" fmla="*/ 170 w 295"/>
              <a:gd name="T47" fmla="*/ 94 h 112"/>
              <a:gd name="T48" fmla="*/ 162 w 295"/>
              <a:gd name="T49" fmla="*/ 107 h 112"/>
              <a:gd name="T50" fmla="*/ 156 w 295"/>
              <a:gd name="T51" fmla="*/ 111 h 112"/>
              <a:gd name="T52" fmla="*/ 147 w 295"/>
              <a:gd name="T53" fmla="*/ 107 h 112"/>
              <a:gd name="T54" fmla="*/ 139 w 295"/>
              <a:gd name="T55" fmla="*/ 103 h 112"/>
              <a:gd name="T56" fmla="*/ 128 w 295"/>
              <a:gd name="T57" fmla="*/ 100 h 112"/>
              <a:gd name="T58" fmla="*/ 111 w 295"/>
              <a:gd name="T59" fmla="*/ 93 h 112"/>
              <a:gd name="T60" fmla="*/ 94 w 295"/>
              <a:gd name="T61" fmla="*/ 84 h 112"/>
              <a:gd name="T62" fmla="*/ 75 w 295"/>
              <a:gd name="T63" fmla="*/ 76 h 112"/>
              <a:gd name="T64" fmla="*/ 56 w 295"/>
              <a:gd name="T65" fmla="*/ 69 h 112"/>
              <a:gd name="T66" fmla="*/ 37 w 295"/>
              <a:gd name="T67" fmla="*/ 64 h 112"/>
              <a:gd name="T68" fmla="*/ 20 w 295"/>
              <a:gd name="T69" fmla="*/ 62 h 112"/>
              <a:gd name="T70" fmla="*/ 6 w 295"/>
              <a:gd name="T71" fmla="*/ 6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600" b="1" kern="1200">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2pPr>
      <a:lvl3pPr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3pPr>
      <a:lvl4pPr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4pPr>
      <a:lvl5pPr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5pPr>
      <a:lvl6pPr marL="457200"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6pPr>
      <a:lvl7pPr marL="914400"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7pPr>
      <a:lvl8pPr marL="1371600"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8pPr>
      <a:lvl9pPr marL="1828800"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9pPr>
    </p:titleStyle>
    <p:bodyStyle>
      <a:lvl1pPr marL="342900" indent="-342900" algn="l" rtl="0" eaLnBrk="0" fontAlgn="base" hangingPunct="0">
        <a:lnSpc>
          <a:spcPct val="120000"/>
        </a:lnSpc>
        <a:spcBef>
          <a:spcPct val="0"/>
        </a:spcBef>
        <a:spcAft>
          <a:spcPct val="0"/>
        </a:spcAft>
        <a:buClr>
          <a:schemeClr val="accent2"/>
        </a:buClr>
        <a:buSzPct val="75000"/>
        <a:buFont typeface="Monotype Sorts" charset="2"/>
        <a:buChar char="u"/>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tx1"/>
        </a:buClr>
        <a:buChar char="–"/>
        <a:defRPr sz="28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tx1"/>
        </a:buClr>
        <a:buChar char="»"/>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Monotype Sorts" charset="2"/>
        <a:buChar char="u"/>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10"/>
          </p:nvPr>
        </p:nvSpPr>
        <p:spPr/>
        <p:txBody>
          <a:bodyPr/>
          <a:lstStyle/>
          <a:p>
            <a:pPr>
              <a:defRPr/>
            </a:pPr>
            <a:fld id="{556BBC14-4057-FA49-ACE5-C56CFB44BC29}" type="slidenum">
              <a:rPr lang="zh-CN" altLang="en-GB"/>
            </a:fld>
            <a:endParaRPr lang="en-GB" altLang="zh-CN"/>
          </a:p>
        </p:txBody>
      </p:sp>
      <p:sp>
        <p:nvSpPr>
          <p:cNvPr id="204802" name="Rectangle 2"/>
          <p:cNvSpPr>
            <a:spLocks noGrp="1" noChangeArrowheads="1"/>
          </p:cNvSpPr>
          <p:nvPr>
            <p:ph type="ctrTitle"/>
          </p:nvPr>
        </p:nvSpPr>
        <p:spPr>
          <a:xfrm>
            <a:off x="685800" y="1772816"/>
            <a:ext cx="7772400" cy="782638"/>
          </a:xfrm>
        </p:spPr>
        <p:txBody>
          <a:bodyPr/>
          <a:lstStyle/>
          <a:p>
            <a:pPr>
              <a:defRPr/>
            </a:pPr>
            <a:br>
              <a:rPr lang="en-US" altLang="zh-CN" sz="4400" dirty="0">
                <a:latin typeface="Arial Black" panose="020B0A04020102020204" charset="0"/>
                <a:ea typeface="PMingLiU" charset="0"/>
              </a:rPr>
            </a:br>
            <a:br>
              <a:rPr lang="en-US" altLang="zh-CN" sz="4400">
                <a:ea typeface="PMingLiU" charset="0"/>
              </a:rPr>
            </a:br>
            <a:r>
              <a:rPr lang="zh-CN" altLang="en-US" sz="4800"/>
              <a:t>第</a:t>
            </a:r>
            <a:r>
              <a:rPr lang="en-US" altLang="zh-CN" sz="4800"/>
              <a:t>9</a:t>
            </a:r>
            <a:r>
              <a:rPr lang="zh-CN" altLang="en-US" sz="4800"/>
              <a:t>章</a:t>
            </a:r>
            <a:r>
              <a:rPr lang="zh-CN" altLang="en-US" sz="4800">
                <a:ea typeface="宋体" panose="02010600030101010101" pitchFamily="2" charset="-122"/>
              </a:rPr>
              <a:t> </a:t>
            </a:r>
            <a:r>
              <a:rPr lang="zh-CN" altLang="en-US" sz="4800"/>
              <a:t>事务处理中间件</a:t>
            </a:r>
            <a:endParaRPr lang="zh-CN" altLang="en-US" sz="4800" dirty="0"/>
          </a:p>
        </p:txBody>
      </p:sp>
      <p:sp>
        <p:nvSpPr>
          <p:cNvPr id="204803" name="Rectangle 3"/>
          <p:cNvSpPr>
            <a:spLocks noGrp="1" noChangeArrowheads="1"/>
          </p:cNvSpPr>
          <p:nvPr>
            <p:ph type="subTitle" idx="1"/>
          </p:nvPr>
        </p:nvSpPr>
        <p:spPr>
          <a:xfrm>
            <a:off x="575469" y="3789363"/>
            <a:ext cx="7993062" cy="2160587"/>
          </a:xfrm>
        </p:spPr>
        <p:txBody>
          <a:bodyPr/>
          <a:lstStyle/>
          <a:p>
            <a:pPr marL="0" indent="0" algn="ctr" rtl="0" eaLnBrk="0" fontAlgn="base" hangingPunct="0">
              <a:lnSpc>
                <a:spcPct val="120000"/>
              </a:lnSpc>
              <a:spcBef>
                <a:spcPts val="1200"/>
              </a:spcBef>
              <a:spcAft>
                <a:spcPts val="0"/>
              </a:spcAft>
            </a:pPr>
            <a:r>
              <a:rPr lang="zh-CN" altLang="zh-CN" sz="2400" b="1" kern="1200" dirty="0">
                <a:solidFill>
                  <a:srgbClr val="000000"/>
                </a:solidFill>
                <a:effectLst/>
                <a:latin typeface="Comic Sans MS" panose="030F0702030302020204" pitchFamily="66" charset="0"/>
                <a:ea typeface="+mn-ea"/>
                <a:cs typeface="+mn-cs"/>
              </a:rPr>
              <a:t>李会格</a:t>
            </a:r>
            <a:r>
              <a:rPr lang="zh-CN" altLang="zh-CN" sz="1800" b="1" kern="1200" dirty="0">
                <a:solidFill>
                  <a:srgbClr val="000000"/>
                </a:solidFill>
                <a:effectLst/>
                <a:latin typeface="Comic Sans MS" panose="030F0702030302020204" pitchFamily="66" charset="0"/>
                <a:ea typeface="Comic Sans MS" panose="030F0702030302020204" pitchFamily="66" charset="0"/>
                <a:cs typeface="+mn-cs"/>
              </a:rPr>
              <a:t>  博士</a:t>
            </a:r>
            <a:r>
              <a:rPr lang="en-US" altLang="zh-CN" sz="1800" b="1" kern="1200" dirty="0">
                <a:solidFill>
                  <a:srgbClr val="000000"/>
                </a:solidFill>
                <a:effectLst/>
                <a:latin typeface="Comic Sans MS" panose="030F0702030302020204" pitchFamily="66" charset="0"/>
                <a:ea typeface="+mn-ea"/>
                <a:cs typeface="+mn-cs"/>
              </a:rPr>
              <a:t>/</a:t>
            </a:r>
            <a:r>
              <a:rPr lang="zh-CN" altLang="zh-CN" sz="1800" b="1" kern="1200" dirty="0">
                <a:solidFill>
                  <a:srgbClr val="000000"/>
                </a:solidFill>
                <a:effectLst/>
                <a:latin typeface="Comic Sans MS" panose="030F0702030302020204" pitchFamily="66" charset="0"/>
                <a:ea typeface="+mn-ea"/>
                <a:cs typeface="+mn-cs"/>
              </a:rPr>
              <a:t>讲师     京江学院</a:t>
            </a:r>
            <a:endParaRPr lang="zh-CN" altLang="zh-CN" dirty="0">
              <a:effectLst/>
            </a:endParaRPr>
          </a:p>
          <a:p>
            <a:pPr marL="0" indent="0" algn="ctr" rtl="0" eaLnBrk="0" fontAlgn="base" hangingPunct="0">
              <a:lnSpc>
                <a:spcPct val="120000"/>
              </a:lnSpc>
              <a:spcBef>
                <a:spcPts val="1080"/>
              </a:spcBef>
              <a:spcAft>
                <a:spcPts val="0"/>
              </a:spcAft>
            </a:pPr>
            <a:r>
              <a:rPr lang="en-US" altLang="zh-CN" sz="1800" b="1" kern="1200" dirty="0">
                <a:solidFill>
                  <a:srgbClr val="000000"/>
                </a:solidFill>
                <a:effectLst/>
                <a:latin typeface="Comic Sans MS" panose="030F0702030302020204" pitchFamily="66" charset="0"/>
                <a:ea typeface="+mn-ea"/>
                <a:cs typeface="+mn-cs"/>
              </a:rPr>
              <a:t>E-mail: 1034434100@</a:t>
            </a:r>
            <a:r>
              <a:rPr lang="en-US" altLang="zh-CN" sz="1800" b="1" kern="1200" dirty="0">
                <a:solidFill>
                  <a:srgbClr val="000000"/>
                </a:solidFill>
                <a:effectLst/>
                <a:latin typeface="Comic Sans MS" panose="030F0702030302020204" pitchFamily="66" charset="0"/>
                <a:ea typeface="+mn-ea"/>
                <a:cs typeface="+mn-cs"/>
              </a:rPr>
              <a:t>qq.com  </a:t>
            </a:r>
            <a:endParaRPr lang="zh-CN" altLang="zh-CN" dirty="0">
              <a:effectLst/>
            </a:endParaRPr>
          </a:p>
          <a:p>
            <a:pPr>
              <a:defRPr/>
            </a:pPr>
            <a:endParaRPr lang="zh-CN" altLang="en-US" dirty="0">
              <a:latin typeface="楷体_GB2312" charset="0"/>
              <a:ea typeface="楷体_GB2312" charset="0"/>
            </a:endParaRPr>
          </a:p>
        </p:txBody>
      </p:sp>
      <p:sp>
        <p:nvSpPr>
          <p:cNvPr id="6" name="文本框 5"/>
          <p:cNvSpPr txBox="1"/>
          <p:nvPr/>
        </p:nvSpPr>
        <p:spPr>
          <a:xfrm>
            <a:off x="2286000" y="332656"/>
            <a:ext cx="4572000" cy="738664"/>
          </a:xfrm>
          <a:prstGeom prst="rect">
            <a:avLst/>
          </a:prstGeom>
          <a:noFill/>
        </p:spPr>
        <p:txBody>
          <a:bodyPr wrap="square">
            <a:spAutoFit/>
          </a:bodyPr>
          <a:lstStyle/>
          <a:p>
            <a:pPr algn="ctr"/>
            <a:r>
              <a:rPr lang="zh-CN" altLang="en-US" sz="1800" b="0" dirty="0">
                <a:solidFill>
                  <a:schemeClr val="bg2"/>
                </a:solidFill>
              </a:rPr>
              <a:t>中间件技术原理和基础教程</a:t>
            </a:r>
            <a:br>
              <a:rPr lang="zh-CN" altLang="en-US" sz="2000" dirty="0">
                <a:solidFill>
                  <a:schemeClr val="bg2"/>
                </a:solidFill>
              </a:rPr>
            </a:br>
            <a:r>
              <a:rPr lang="zh-CN" altLang="en-US" sz="2000" dirty="0">
                <a:solidFill>
                  <a:schemeClr val="bg2"/>
                </a:solidFill>
              </a:rPr>
              <a:t> </a:t>
            </a:r>
            <a:r>
              <a:rPr lang="en-US" altLang="zh-CN" b="0" dirty="0">
                <a:solidFill>
                  <a:schemeClr val="bg2"/>
                </a:solidFill>
                <a:latin typeface="Arial Black" panose="020B0A04020102020204" charset="0"/>
                <a:ea typeface="PMingLiU" charset="0"/>
              </a:rPr>
              <a:t>Middleware Technology</a:t>
            </a:r>
            <a:endParaRPr lang="zh-CN" altLang="en-US" dirty="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JDBC</a:t>
            </a:r>
            <a:r>
              <a:rPr lang="zh-CN" altLang="zh-CN" dirty="0"/>
              <a:t>的事务 </a:t>
            </a:r>
            <a:endParaRPr kumimoji="1" lang="zh-CN" altLang="en-US" dirty="0"/>
          </a:p>
        </p:txBody>
      </p:sp>
      <p:sp>
        <p:nvSpPr>
          <p:cNvPr id="3" name="内容占位符 2"/>
          <p:cNvSpPr>
            <a:spLocks noGrp="1"/>
          </p:cNvSpPr>
          <p:nvPr>
            <p:ph idx="1"/>
          </p:nvPr>
        </p:nvSpPr>
        <p:spPr>
          <a:xfrm>
            <a:off x="899592" y="1196752"/>
            <a:ext cx="7727950" cy="5112568"/>
          </a:xfrm>
        </p:spPr>
        <p:txBody>
          <a:bodyPr/>
          <a:lstStyle/>
          <a:p>
            <a:r>
              <a:rPr lang="en-US" altLang="zh-CN" sz="2400">
                <a:ea typeface="宋体" panose="02010600030101010101" pitchFamily="2" charset="-122"/>
              </a:rPr>
              <a:t>Connection </a:t>
            </a:r>
            <a:r>
              <a:rPr lang="zh-CN" altLang="en-US" sz="2400">
                <a:ea typeface="宋体" panose="02010600030101010101" pitchFamily="2" charset="-122"/>
              </a:rPr>
              <a:t>接口（</a:t>
            </a:r>
            <a:r>
              <a:rPr lang="en-US" altLang="zh-CN" sz="2400">
                <a:ea typeface="宋体" panose="02010600030101010101" pitchFamily="2" charset="-122"/>
              </a:rPr>
              <a:t>java.sql.Connection</a:t>
            </a:r>
            <a:r>
              <a:rPr lang="zh-CN" altLang="en-US" sz="2400">
                <a:ea typeface="宋体" panose="02010600030101010101" pitchFamily="2" charset="-122"/>
              </a:rPr>
              <a:t>）提供了两种事务模式：</a:t>
            </a:r>
            <a:r>
              <a:rPr lang="zh-CN" altLang="en-US" sz="2400">
                <a:solidFill>
                  <a:srgbClr val="FF0000"/>
                </a:solidFill>
                <a:ea typeface="宋体" panose="02010600030101010101" pitchFamily="2" charset="-122"/>
              </a:rPr>
              <a:t>自动提交和手工提交</a:t>
            </a:r>
            <a:r>
              <a:rPr lang="zh-CN" altLang="en-US" sz="2400">
                <a:ea typeface="宋体" panose="02010600030101010101" pitchFamily="2" charset="-122"/>
              </a:rPr>
              <a:t>。事务操作缺省是自动提交。一条对数据库的更新表达式代表一项事务操作，操作成功后，系统将自动调用</a:t>
            </a:r>
            <a:r>
              <a:rPr lang="en-US" altLang="zh-CN" sz="2400">
                <a:ea typeface="宋体" panose="02010600030101010101" pitchFamily="2" charset="-122"/>
              </a:rPr>
              <a:t>commit() </a:t>
            </a:r>
            <a:r>
              <a:rPr lang="zh-CN" altLang="en-US" sz="2400">
                <a:ea typeface="宋体" panose="02010600030101010101" pitchFamily="2" charset="-122"/>
              </a:rPr>
              <a:t>来提交，否则将调用</a:t>
            </a:r>
            <a:r>
              <a:rPr lang="en-US" altLang="zh-CN" sz="2400">
                <a:ea typeface="宋体" panose="02010600030101010101" pitchFamily="2" charset="-122"/>
              </a:rPr>
              <a:t>rollback() </a:t>
            </a:r>
            <a:r>
              <a:rPr lang="zh-CN" altLang="en-US" sz="2400">
                <a:ea typeface="宋体" panose="02010600030101010101" pitchFamily="2" charset="-122"/>
              </a:rPr>
              <a:t>来回滚。</a:t>
            </a:r>
            <a:endParaRPr lang="zh-CN" altLang="en-US" sz="24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6" name="图片 5"/>
          <p:cNvPicPr>
            <a:picLocks noChangeAspect="1"/>
          </p:cNvPicPr>
          <p:nvPr/>
        </p:nvPicPr>
        <p:blipFill>
          <a:blip r:embed="rId1"/>
          <a:stretch>
            <a:fillRect/>
          </a:stretch>
        </p:blipFill>
        <p:spPr>
          <a:xfrm>
            <a:off x="1475491" y="3429000"/>
            <a:ext cx="6193017" cy="33131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99592" y="1268760"/>
            <a:ext cx="7727950" cy="5328592"/>
          </a:xfrm>
        </p:spPr>
        <p:txBody>
          <a:bodyPr/>
          <a:lstStyle/>
          <a:p>
            <a:pPr>
              <a:lnSpc>
                <a:spcPct val="100000"/>
              </a:lnSpc>
              <a:spcAft>
                <a:spcPts val="600"/>
              </a:spcAft>
              <a:defRPr/>
            </a:pPr>
            <a:r>
              <a:rPr lang="zh-CN" altLang="en-US" sz="2400" b="1">
                <a:ea typeface="宋体" panose="02010600030101010101" pitchFamily="2" charset="-122"/>
              </a:rPr>
              <a:t>事务处理基础</a:t>
            </a:r>
            <a:endParaRPr lang="en-US" altLang="zh-CN" sz="24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事务的概念</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JDBC</a:t>
            </a:r>
            <a:r>
              <a:rPr lang="zh-CN" altLang="en-US" sz="2000" b="1">
                <a:ea typeface="宋体" panose="02010600030101010101" pitchFamily="2" charset="-122"/>
              </a:rPr>
              <a:t>的事务</a:t>
            </a:r>
            <a:endParaRPr lang="zh-CN" altLang="en-US" sz="2000" b="1" dirty="0">
              <a:ea typeface="宋体" panose="02010600030101010101" pitchFamily="2" charset="-122"/>
            </a:endParaRPr>
          </a:p>
          <a:p>
            <a:pPr>
              <a:lnSpc>
                <a:spcPct val="100000"/>
              </a:lnSpc>
              <a:spcAft>
                <a:spcPts val="600"/>
              </a:spcAft>
              <a:defRPr/>
            </a:pPr>
            <a:r>
              <a:rPr lang="zh-CN" altLang="en-US" sz="2400" b="1">
                <a:solidFill>
                  <a:srgbClr val="FF0000"/>
                </a:solidFill>
                <a:ea typeface="宋体" panose="02010600030101010101" pitchFamily="2" charset="-122"/>
              </a:rPr>
              <a:t>分布式事务处理</a:t>
            </a:r>
            <a:endParaRPr lang="en-US" altLang="zh-CN" sz="2400" b="1">
              <a:solidFill>
                <a:srgbClr val="FF0000"/>
              </a:solidFill>
              <a:ea typeface="宋体" panose="02010600030101010101" pitchFamily="2" charset="-122"/>
            </a:endParaRPr>
          </a:p>
          <a:p>
            <a:pPr lvl="1">
              <a:lnSpc>
                <a:spcPct val="100000"/>
              </a:lnSpc>
              <a:spcAft>
                <a:spcPts val="600"/>
              </a:spcAft>
              <a:defRPr/>
            </a:pPr>
            <a:r>
              <a:rPr lang="zh-CN" altLang="en-US" sz="2000" b="1">
                <a:solidFill>
                  <a:srgbClr val="FF0000"/>
                </a:solidFill>
                <a:ea typeface="宋体" panose="02010600030101010101" pitchFamily="2" charset="-122"/>
              </a:rPr>
              <a:t>分布式事务</a:t>
            </a:r>
            <a:endParaRPr lang="en-US" altLang="zh-CN" sz="2000" b="1">
              <a:solidFill>
                <a:srgbClr val="FF0000"/>
              </a:solidFill>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事务处理中间件</a:t>
            </a:r>
            <a:endParaRPr lang="en-US" altLang="zh-CN" sz="20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两阶段提交</a:t>
            </a:r>
            <a:r>
              <a:rPr lang="en-US" altLang="zh-CN" sz="2000" b="1">
                <a:ea typeface="宋体" panose="02010600030101010101" pitchFamily="2" charset="-122"/>
              </a:rPr>
              <a:t>2PC</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2PC</a:t>
            </a:r>
            <a:r>
              <a:rPr lang="zh-CN" altLang="en-US" sz="2000" b="1">
                <a:ea typeface="宋体" panose="02010600030101010101" pitchFamily="2" charset="-122"/>
              </a:rPr>
              <a:t>的应用</a:t>
            </a:r>
            <a:endParaRPr lang="zh-CN" altLang="en-US" sz="2000" b="1" dirty="0">
              <a:ea typeface="宋体" panose="02010600030101010101" pitchFamily="2" charset="-122"/>
            </a:endParaRPr>
          </a:p>
          <a:p>
            <a:pPr>
              <a:lnSpc>
                <a:spcPct val="100000"/>
              </a:lnSpc>
              <a:spcAft>
                <a:spcPts val="600"/>
              </a:spcAft>
              <a:defRPr/>
            </a:pPr>
            <a:r>
              <a:rPr lang="en-US" altLang="zh-CN" sz="2400" b="1">
                <a:ea typeface="宋体" panose="02010600030101010101" pitchFamily="2" charset="-122"/>
              </a:rPr>
              <a:t>EJB</a:t>
            </a:r>
            <a:r>
              <a:rPr lang="zh-CN" altLang="en-US" sz="2400" b="1">
                <a:ea typeface="宋体" panose="02010600030101010101" pitchFamily="2" charset="-122"/>
              </a:rPr>
              <a:t>事务体系结构</a:t>
            </a:r>
            <a:endParaRPr lang="en-US" altLang="zh-CN" sz="24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容器管理的事务</a:t>
            </a:r>
            <a:r>
              <a:rPr lang="en-US" altLang="zh-CN" sz="2000" b="1">
                <a:ea typeface="宋体" panose="02010600030101010101" pitchFamily="2" charset="-122"/>
              </a:rPr>
              <a:t>CMT</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Bean</a:t>
            </a:r>
            <a:r>
              <a:rPr lang="zh-CN" altLang="en-US" sz="2000" b="1">
                <a:ea typeface="宋体" panose="02010600030101010101" pitchFamily="2" charset="-122"/>
              </a:rPr>
              <a:t>管理的事务</a:t>
            </a:r>
            <a:r>
              <a:rPr lang="en-US" altLang="zh-CN" sz="2000" b="1">
                <a:ea typeface="宋体" panose="02010600030101010101" pitchFamily="2" charset="-122"/>
              </a:rPr>
              <a:t>BMT</a:t>
            </a:r>
            <a:endParaRPr lang="zh-CN" altLang="en-US" sz="2000" b="1" dirty="0">
              <a:ea typeface="宋体" panose="02010600030101010101" pitchFamily="2" charset="-122"/>
            </a:endParaRPr>
          </a:p>
          <a:p>
            <a:pPr>
              <a:lnSpc>
                <a:spcPct val="100000"/>
              </a:lnSpc>
              <a:spcAft>
                <a:spcPts val="600"/>
              </a:spcAft>
              <a:defRPr/>
            </a:pPr>
            <a:r>
              <a:rPr lang="en-US" altLang="zh-CN" sz="2400" b="1">
                <a:ea typeface="宋体" panose="02010600030101010101" pitchFamily="2" charset="-122"/>
              </a:rPr>
              <a:t>JTA</a:t>
            </a:r>
            <a:r>
              <a:rPr lang="zh-CN" altLang="en-US" sz="2400" b="1">
                <a:ea typeface="宋体" panose="02010600030101010101" pitchFamily="2" charset="-122"/>
              </a:rPr>
              <a:t>事务处理</a:t>
            </a:r>
            <a:endParaRPr lang="zh-CN" altLang="en-US" sz="2400" b="1" dirty="0">
              <a:ea typeface="宋体" panose="02010600030101010101" pitchFamily="2" charset="-122"/>
            </a:endParaRPr>
          </a:p>
          <a:p>
            <a:pPr>
              <a:lnSpc>
                <a:spcPct val="100000"/>
              </a:lnSpc>
              <a:spcAft>
                <a:spcPts val="600"/>
              </a:spcAft>
              <a:defRPr/>
            </a:pPr>
            <a:r>
              <a:rPr lang="zh-CN" altLang="en-US" sz="2400" b="1" dirty="0">
                <a:ea typeface="宋体" panose="02010600030101010101" pitchFamily="2" charset="-122"/>
              </a:rPr>
              <a:t>小结</a:t>
            </a:r>
            <a:endParaRPr lang="zh-CN" altLang="en-US" sz="2400" b="1" dirty="0">
              <a:ea typeface="宋体" panose="02010600030101010101" pitchFamily="2" charset="-122"/>
            </a:endParaRPr>
          </a:p>
          <a:p>
            <a:pPr>
              <a:lnSpc>
                <a:spcPct val="100000"/>
              </a:lnSpc>
              <a:defRPr/>
            </a:pPr>
            <a:endParaRPr lang="zh-CN" altLang="en-US" sz="2400" b="1" dirty="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分布式事务 </a:t>
            </a:r>
            <a:endParaRPr kumimoji="1" lang="zh-CN" altLang="en-US" dirty="0"/>
          </a:p>
        </p:txBody>
      </p:sp>
      <p:sp>
        <p:nvSpPr>
          <p:cNvPr id="3" name="内容占位符 2"/>
          <p:cNvSpPr>
            <a:spLocks noGrp="1"/>
          </p:cNvSpPr>
          <p:nvPr>
            <p:ph idx="1"/>
          </p:nvPr>
        </p:nvSpPr>
        <p:spPr>
          <a:xfrm>
            <a:off x="827584" y="1124744"/>
            <a:ext cx="7727950" cy="5184576"/>
          </a:xfrm>
        </p:spPr>
        <p:txBody>
          <a:bodyPr/>
          <a:lstStyle/>
          <a:p>
            <a:r>
              <a:rPr lang="zh-CN" altLang="zh-CN" sz="2400" dirty="0">
                <a:solidFill>
                  <a:srgbClr val="FF0000"/>
                </a:solidFill>
                <a:ea typeface="宋体" panose="02010600030101010101" pitchFamily="2" charset="-122"/>
              </a:rPr>
              <a:t>分布式事务</a:t>
            </a:r>
            <a:r>
              <a:rPr lang="zh-CN" altLang="zh-CN" sz="2400" dirty="0">
                <a:ea typeface="宋体" panose="02010600030101010101" pitchFamily="2" charset="-122"/>
              </a:rPr>
              <a:t>是指事务的参与者、支持事务的服务器、资源服务器以及事务管理器分别位于</a:t>
            </a:r>
            <a:r>
              <a:rPr lang="zh-CN" altLang="zh-CN" sz="2400" dirty="0">
                <a:solidFill>
                  <a:schemeClr val="bg1"/>
                </a:solidFill>
                <a:ea typeface="宋体" panose="02010600030101010101" pitchFamily="2" charset="-122"/>
              </a:rPr>
              <a:t>不同的分布式系统</a:t>
            </a:r>
            <a:r>
              <a:rPr lang="zh-CN" altLang="zh-CN" sz="2400" dirty="0">
                <a:ea typeface="宋体" panose="02010600030101010101" pitchFamily="2" charset="-122"/>
              </a:rPr>
              <a:t>的不同节点之上。</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zh-CN" altLang="en-US" sz="2400" dirty="0">
                <a:ea typeface="宋体" panose="02010600030101010101" pitchFamily="2" charset="-122"/>
              </a:rPr>
              <a:t>分布式事务需处理并发进程，涉及到操作系统、文件系统、编程语言、数据通信、数据库系统、系统管理及应用软件等领域，是一个相对复杂的任务。</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zh-CN" altLang="en-US" sz="2400" dirty="0">
                <a:ea typeface="宋体" panose="02010600030101010101" pitchFamily="2" charset="-122"/>
              </a:rPr>
              <a:t>分布式事务处理（</a:t>
            </a:r>
            <a:r>
              <a:rPr lang="en-US" altLang="zh-CN" sz="2400" dirty="0">
                <a:ea typeface="宋体" panose="02010600030101010101" pitchFamily="2" charset="-122"/>
              </a:rPr>
              <a:t>Transaction Processing</a:t>
            </a:r>
            <a:r>
              <a:rPr lang="zh-CN" altLang="en-US" sz="2400" dirty="0">
                <a:ea typeface="宋体" panose="02010600030101010101" pitchFamily="2" charset="-122"/>
              </a:rPr>
              <a:t>，简称</a:t>
            </a:r>
            <a:r>
              <a:rPr lang="en-US" altLang="zh-CN" sz="2400" dirty="0">
                <a:ea typeface="宋体" panose="02010600030101010101" pitchFamily="2" charset="-122"/>
              </a:rPr>
              <a:t>TP</a:t>
            </a:r>
            <a:r>
              <a:rPr lang="zh-CN" altLang="en-US" sz="2400" dirty="0">
                <a:ea typeface="宋体" panose="02010600030101010101" pitchFamily="2" charset="-122"/>
              </a:rPr>
              <a:t>）系统旨在</a:t>
            </a:r>
            <a:r>
              <a:rPr lang="zh-CN" altLang="en-US" sz="2400" dirty="0">
                <a:solidFill>
                  <a:srgbClr val="FF0000"/>
                </a:solidFill>
                <a:ea typeface="宋体" panose="02010600030101010101" pitchFamily="2" charset="-122"/>
              </a:rPr>
              <a:t>协助在分布式环境中跨异类的事务识别资源的事务</a:t>
            </a:r>
            <a:r>
              <a:rPr lang="zh-CN" altLang="en-US" sz="2400" dirty="0">
                <a:ea typeface="宋体" panose="02010600030101010101" pitchFamily="2" charset="-122"/>
              </a:rPr>
              <a:t>。</a:t>
            </a:r>
            <a:endParaRPr lang="zh-CN" altLang="en-US" sz="24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分布式事务 </a:t>
            </a:r>
            <a:endParaRPr kumimoji="1" lang="zh-CN" altLang="en-US" dirty="0"/>
          </a:p>
        </p:txBody>
      </p:sp>
      <p:sp>
        <p:nvSpPr>
          <p:cNvPr id="3" name="内容占位符 2"/>
          <p:cNvSpPr>
            <a:spLocks noGrp="1"/>
          </p:cNvSpPr>
          <p:nvPr>
            <p:ph idx="1"/>
          </p:nvPr>
        </p:nvSpPr>
        <p:spPr>
          <a:xfrm>
            <a:off x="827584" y="1124744"/>
            <a:ext cx="7727950" cy="5617368"/>
          </a:xfrm>
        </p:spPr>
        <p:txBody>
          <a:bodyPr/>
          <a:lstStyle/>
          <a:p>
            <a:r>
              <a:rPr lang="zh-CN" altLang="en-US" sz="2400">
                <a:ea typeface="宋体" panose="02010600030101010101" pitchFamily="2" charset="-122"/>
              </a:rPr>
              <a:t>例子</a:t>
            </a:r>
            <a:endParaRPr lang="en-US" altLang="zh-CN" sz="2400">
              <a:ea typeface="宋体" panose="02010600030101010101" pitchFamily="2" charset="-122"/>
            </a:endParaRPr>
          </a:p>
          <a:p>
            <a:r>
              <a:rPr lang="zh-CN" altLang="en-US" sz="2400">
                <a:ea typeface="宋体" panose="02010600030101010101" pitchFamily="2" charset="-122"/>
              </a:rPr>
              <a:t>某一电商网站的数据初始是由单机支撑，现在对该网站进行拆解，分离出了订单中心、用户中心、库存中心等，对于订单中心、用户中心以及库存中心分别有专门的数据库存储订单信息、用户信息和库存信息。</a:t>
            </a:r>
            <a:endParaRPr lang="en-US" altLang="zh-CN" sz="2400">
              <a:ea typeface="宋体" panose="02010600030101010101" pitchFamily="2" charset="-122"/>
            </a:endParaRPr>
          </a:p>
          <a:p>
            <a:pPr lvl="1"/>
            <a:r>
              <a:rPr lang="zh-CN" altLang="en-US" sz="2000">
                <a:ea typeface="宋体" panose="02010600030101010101" pitchFamily="2" charset="-122"/>
              </a:rPr>
              <a:t>此时如果要同时对订单和库存进行操作，那么就会涉及到订单数据库和库存数据库，那么为了保证数据的一致性，就需要用到分布式事务处理。</a:t>
            </a:r>
            <a:endParaRPr lang="en-US" altLang="zh-CN" sz="2000">
              <a:ea typeface="宋体" panose="02010600030101010101" pitchFamily="2" charset="-122"/>
            </a:endParaRPr>
          </a:p>
          <a:p>
            <a:pPr lvl="1"/>
            <a:r>
              <a:rPr lang="zh-CN" altLang="en-US" sz="2000">
                <a:ea typeface="宋体" panose="02010600030101010101" pitchFamily="2" charset="-122"/>
              </a:rPr>
              <a:t>换个角度看，一个操作会由许多不同的小操作组成，而这些小的操作分布在不同的服务器上且属于不同的应用；</a:t>
            </a:r>
            <a:endParaRPr lang="en-US" altLang="zh-CN" sz="2000">
              <a:ea typeface="宋体" panose="02010600030101010101" pitchFamily="2" charset="-122"/>
            </a:endParaRPr>
          </a:p>
          <a:p>
            <a:pPr lvl="1"/>
            <a:r>
              <a:rPr lang="zh-CN" altLang="en-US" sz="2000">
                <a:ea typeface="宋体" panose="02010600030101010101" pitchFamily="2" charset="-122"/>
              </a:rPr>
              <a:t>而分布式事务就是要保证这些小操作要么全部成功，要么全部失败。</a:t>
            </a:r>
            <a:endParaRPr lang="en-US" altLang="zh-CN" sz="2000">
              <a:ea typeface="宋体" panose="02010600030101010101" pitchFamily="2" charset="-122"/>
            </a:endParaRPr>
          </a:p>
          <a:p>
            <a:pPr lvl="1"/>
            <a:r>
              <a:rPr lang="zh-CN" altLang="en-US" sz="2000">
                <a:ea typeface="宋体" panose="02010600030101010101" pitchFamily="2" charset="-122"/>
              </a:rPr>
              <a:t>本质上来说，</a:t>
            </a:r>
            <a:r>
              <a:rPr lang="zh-CN" altLang="en-US" sz="2000">
                <a:solidFill>
                  <a:srgbClr val="FF0000"/>
                </a:solidFill>
                <a:ea typeface="宋体" panose="02010600030101010101" pitchFamily="2" charset="-122"/>
              </a:rPr>
              <a:t>分布式事务就是为了保证不同数据库的数据一致性。</a:t>
            </a:r>
            <a:endParaRPr lang="zh-CN" altLang="en-US" sz="2000" dirty="0">
              <a:solidFill>
                <a:srgbClr val="FF0000"/>
              </a:solidFill>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99592" y="1268760"/>
            <a:ext cx="7727950" cy="5328592"/>
          </a:xfrm>
        </p:spPr>
        <p:txBody>
          <a:bodyPr/>
          <a:lstStyle/>
          <a:p>
            <a:pPr>
              <a:lnSpc>
                <a:spcPct val="100000"/>
              </a:lnSpc>
              <a:spcAft>
                <a:spcPts val="600"/>
              </a:spcAft>
              <a:defRPr/>
            </a:pPr>
            <a:r>
              <a:rPr lang="zh-CN" altLang="en-US" sz="2400" b="1">
                <a:ea typeface="宋体" panose="02010600030101010101" pitchFamily="2" charset="-122"/>
              </a:rPr>
              <a:t>事务处理基础</a:t>
            </a:r>
            <a:endParaRPr lang="en-US" altLang="zh-CN" sz="24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事务的概念</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JDBC</a:t>
            </a:r>
            <a:r>
              <a:rPr lang="zh-CN" altLang="en-US" sz="2000" b="1">
                <a:ea typeface="宋体" panose="02010600030101010101" pitchFamily="2" charset="-122"/>
              </a:rPr>
              <a:t>的事务</a:t>
            </a:r>
            <a:endParaRPr lang="zh-CN" altLang="en-US" sz="2000" b="1" dirty="0">
              <a:ea typeface="宋体" panose="02010600030101010101" pitchFamily="2" charset="-122"/>
            </a:endParaRPr>
          </a:p>
          <a:p>
            <a:pPr>
              <a:lnSpc>
                <a:spcPct val="100000"/>
              </a:lnSpc>
              <a:spcAft>
                <a:spcPts val="600"/>
              </a:spcAft>
              <a:defRPr/>
            </a:pPr>
            <a:r>
              <a:rPr lang="zh-CN" altLang="en-US" sz="2400" b="1">
                <a:solidFill>
                  <a:srgbClr val="FF0000"/>
                </a:solidFill>
                <a:ea typeface="宋体" panose="02010600030101010101" pitchFamily="2" charset="-122"/>
              </a:rPr>
              <a:t>分布式事务处理</a:t>
            </a:r>
            <a:endParaRPr lang="en-US" altLang="zh-CN" sz="2400" b="1">
              <a:solidFill>
                <a:srgbClr val="FF0000"/>
              </a:solidFill>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分布式事务</a:t>
            </a:r>
            <a:endParaRPr lang="en-US" altLang="zh-CN" sz="2000" b="1">
              <a:ea typeface="宋体" panose="02010600030101010101" pitchFamily="2" charset="-122"/>
            </a:endParaRPr>
          </a:p>
          <a:p>
            <a:pPr lvl="1">
              <a:lnSpc>
                <a:spcPct val="100000"/>
              </a:lnSpc>
              <a:spcAft>
                <a:spcPts val="600"/>
              </a:spcAft>
              <a:defRPr/>
            </a:pPr>
            <a:r>
              <a:rPr lang="zh-CN" altLang="en-US" sz="2000" b="1">
                <a:solidFill>
                  <a:srgbClr val="FF0000"/>
                </a:solidFill>
                <a:ea typeface="宋体" panose="02010600030101010101" pitchFamily="2" charset="-122"/>
              </a:rPr>
              <a:t>事务处理中间件</a:t>
            </a:r>
            <a:endParaRPr lang="en-US" altLang="zh-CN" sz="2000" b="1">
              <a:solidFill>
                <a:srgbClr val="FF0000"/>
              </a:solidFill>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两阶段提交</a:t>
            </a:r>
            <a:r>
              <a:rPr lang="en-US" altLang="zh-CN" sz="2000" b="1">
                <a:ea typeface="宋体" panose="02010600030101010101" pitchFamily="2" charset="-122"/>
              </a:rPr>
              <a:t>2PC</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2PC</a:t>
            </a:r>
            <a:r>
              <a:rPr lang="zh-CN" altLang="en-US" sz="2000" b="1">
                <a:ea typeface="宋体" panose="02010600030101010101" pitchFamily="2" charset="-122"/>
              </a:rPr>
              <a:t>的应用</a:t>
            </a:r>
            <a:endParaRPr lang="zh-CN" altLang="en-US" sz="2000" b="1" dirty="0">
              <a:ea typeface="宋体" panose="02010600030101010101" pitchFamily="2" charset="-122"/>
            </a:endParaRPr>
          </a:p>
          <a:p>
            <a:pPr>
              <a:lnSpc>
                <a:spcPct val="100000"/>
              </a:lnSpc>
              <a:spcAft>
                <a:spcPts val="600"/>
              </a:spcAft>
              <a:defRPr/>
            </a:pPr>
            <a:r>
              <a:rPr lang="en-US" altLang="zh-CN" sz="2400" b="1">
                <a:ea typeface="宋体" panose="02010600030101010101" pitchFamily="2" charset="-122"/>
              </a:rPr>
              <a:t>EJB</a:t>
            </a:r>
            <a:r>
              <a:rPr lang="zh-CN" altLang="en-US" sz="2400" b="1">
                <a:ea typeface="宋体" panose="02010600030101010101" pitchFamily="2" charset="-122"/>
              </a:rPr>
              <a:t>事务体系结构</a:t>
            </a:r>
            <a:endParaRPr lang="en-US" altLang="zh-CN" sz="24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容器管理的事务</a:t>
            </a:r>
            <a:r>
              <a:rPr lang="en-US" altLang="zh-CN" sz="2000" b="1">
                <a:ea typeface="宋体" panose="02010600030101010101" pitchFamily="2" charset="-122"/>
              </a:rPr>
              <a:t>CMT</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Bean</a:t>
            </a:r>
            <a:r>
              <a:rPr lang="zh-CN" altLang="en-US" sz="2000" b="1">
                <a:ea typeface="宋体" panose="02010600030101010101" pitchFamily="2" charset="-122"/>
              </a:rPr>
              <a:t>管理的事务</a:t>
            </a:r>
            <a:r>
              <a:rPr lang="en-US" altLang="zh-CN" sz="2000" b="1">
                <a:ea typeface="宋体" panose="02010600030101010101" pitchFamily="2" charset="-122"/>
              </a:rPr>
              <a:t>BMT</a:t>
            </a:r>
            <a:endParaRPr lang="zh-CN" altLang="en-US" sz="2000" b="1" dirty="0">
              <a:ea typeface="宋体" panose="02010600030101010101" pitchFamily="2" charset="-122"/>
            </a:endParaRPr>
          </a:p>
          <a:p>
            <a:pPr>
              <a:lnSpc>
                <a:spcPct val="100000"/>
              </a:lnSpc>
              <a:spcAft>
                <a:spcPts val="600"/>
              </a:spcAft>
              <a:defRPr/>
            </a:pPr>
            <a:r>
              <a:rPr lang="en-US" altLang="zh-CN" sz="2400" b="1">
                <a:ea typeface="宋体" panose="02010600030101010101" pitchFamily="2" charset="-122"/>
              </a:rPr>
              <a:t>JTA</a:t>
            </a:r>
            <a:r>
              <a:rPr lang="zh-CN" altLang="en-US" sz="2400" b="1">
                <a:ea typeface="宋体" panose="02010600030101010101" pitchFamily="2" charset="-122"/>
              </a:rPr>
              <a:t>事务处理</a:t>
            </a:r>
            <a:endParaRPr lang="zh-CN" altLang="en-US" sz="2400" b="1" dirty="0">
              <a:ea typeface="宋体" panose="02010600030101010101" pitchFamily="2" charset="-122"/>
            </a:endParaRPr>
          </a:p>
          <a:p>
            <a:pPr>
              <a:lnSpc>
                <a:spcPct val="100000"/>
              </a:lnSpc>
              <a:spcAft>
                <a:spcPts val="600"/>
              </a:spcAft>
              <a:defRPr/>
            </a:pPr>
            <a:r>
              <a:rPr lang="zh-CN" altLang="en-US" sz="2400" b="1" dirty="0">
                <a:ea typeface="宋体" panose="02010600030101010101" pitchFamily="2" charset="-122"/>
              </a:rPr>
              <a:t>小结</a:t>
            </a:r>
            <a:endParaRPr lang="zh-CN" altLang="en-US" sz="2400" b="1" dirty="0">
              <a:ea typeface="宋体" panose="02010600030101010101" pitchFamily="2" charset="-122"/>
            </a:endParaRPr>
          </a:p>
          <a:p>
            <a:pPr>
              <a:lnSpc>
                <a:spcPct val="100000"/>
              </a:lnSpc>
              <a:defRPr/>
            </a:pPr>
            <a:endParaRPr lang="zh-CN" altLang="en-US" sz="2400" b="1" dirty="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事务处理中间件</a:t>
            </a:r>
            <a:endParaRPr kumimoji="1" lang="zh-CN" altLang="en-US" dirty="0"/>
          </a:p>
        </p:txBody>
      </p:sp>
      <p:sp>
        <p:nvSpPr>
          <p:cNvPr id="3" name="内容占位符 2"/>
          <p:cNvSpPr>
            <a:spLocks noGrp="1"/>
          </p:cNvSpPr>
          <p:nvPr>
            <p:ph idx="1"/>
          </p:nvPr>
        </p:nvSpPr>
        <p:spPr>
          <a:xfrm>
            <a:off x="827584" y="1124744"/>
            <a:ext cx="7727950" cy="5617368"/>
          </a:xfrm>
        </p:spPr>
        <p:txBody>
          <a:bodyPr/>
          <a:lstStyle/>
          <a:p>
            <a:r>
              <a:rPr lang="zh-CN" altLang="en-US" sz="2400">
                <a:ea typeface="宋体" panose="02010600030101010101" pitchFamily="2" charset="-122"/>
              </a:rPr>
              <a:t>事务处理中间件（</a:t>
            </a:r>
            <a:r>
              <a:rPr lang="en-US" altLang="zh-CN" sz="2400">
                <a:ea typeface="宋体" panose="02010600030101010101" pitchFamily="2" charset="-122"/>
              </a:rPr>
              <a:t>Transaction Processing Middleware</a:t>
            </a:r>
            <a:r>
              <a:rPr lang="zh-CN" altLang="en-US" sz="2400">
                <a:ea typeface="宋体" panose="02010600030101010101" pitchFamily="2" charset="-122"/>
              </a:rPr>
              <a:t>，简称</a:t>
            </a:r>
            <a:r>
              <a:rPr lang="en-US" altLang="zh-CN" sz="2400">
                <a:ea typeface="宋体" panose="02010600030101010101" pitchFamily="2" charset="-122"/>
              </a:rPr>
              <a:t>TPM</a:t>
            </a:r>
            <a:r>
              <a:rPr lang="zh-CN" altLang="en-US" sz="2400">
                <a:ea typeface="宋体" panose="02010600030101010101" pitchFamily="2" charset="-122"/>
              </a:rPr>
              <a:t>）是</a:t>
            </a:r>
            <a:r>
              <a:rPr lang="zh-CN" altLang="en-US" sz="2400">
                <a:solidFill>
                  <a:srgbClr val="FF0000"/>
                </a:solidFill>
                <a:ea typeface="宋体" panose="02010600030101010101" pitchFamily="2" charset="-122"/>
              </a:rPr>
              <a:t>在分布、异构环境下保证事务完整性和数据完整性的一种环境平台</a:t>
            </a:r>
            <a:r>
              <a:rPr lang="zh-CN" altLang="en-US" sz="2400">
                <a:ea typeface="宋体" panose="02010600030101010101" pitchFamily="2" charset="-122"/>
              </a:rPr>
              <a:t>，它提供了一种专门针对联机事务处理系统而设计的事务控制机制。</a:t>
            </a:r>
            <a:endParaRPr lang="en-US" altLang="zh-CN" sz="2400">
              <a:ea typeface="宋体" panose="02010600030101010101" pitchFamily="2" charset="-122"/>
            </a:endParaRPr>
          </a:p>
          <a:p>
            <a:r>
              <a:rPr lang="en-US" altLang="zh-CN" sz="2400">
                <a:ea typeface="宋体" panose="02010600030101010101" pitchFamily="2" charset="-122"/>
              </a:rPr>
              <a:t>TPM</a:t>
            </a:r>
            <a:r>
              <a:rPr lang="zh-CN" altLang="en-US" sz="2400">
                <a:ea typeface="宋体" panose="02010600030101010101" pitchFamily="2" charset="-122"/>
              </a:rPr>
              <a:t>在联机事务处理过程中负责处理分布式事务的完整性、并发控制、负载均衡以及出错恢复等。</a:t>
            </a:r>
            <a:endParaRPr lang="en-US" altLang="zh-CN" sz="2400">
              <a:ea typeface="宋体" panose="02010600030101010101" pitchFamily="2" charset="-122"/>
            </a:endParaRPr>
          </a:p>
          <a:p>
            <a:r>
              <a:rPr lang="en-US" altLang="zh-CN" sz="2400">
                <a:ea typeface="宋体" panose="02010600030101010101" pitchFamily="2" charset="-122"/>
              </a:rPr>
              <a:t>TPM</a:t>
            </a:r>
            <a:r>
              <a:rPr lang="zh-CN" altLang="en-US" sz="2400">
                <a:ea typeface="宋体" panose="02010600030101010101" pitchFamily="2" charset="-122"/>
              </a:rPr>
              <a:t>能够把自身的事务管理功能和数据库已有的事务管理能力有机结合在一起，实现对分布式事务处理的全局管理。</a:t>
            </a:r>
            <a:endParaRPr lang="zh-CN" altLang="en-US" sz="2000" dirty="0">
              <a:solidFill>
                <a:srgbClr val="FF0000"/>
              </a:solidFill>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事务处理中间件</a:t>
            </a:r>
            <a:endParaRPr kumimoji="1" lang="zh-CN" altLang="en-US" dirty="0"/>
          </a:p>
        </p:txBody>
      </p:sp>
      <p:sp>
        <p:nvSpPr>
          <p:cNvPr id="3" name="内容占位符 2"/>
          <p:cNvSpPr>
            <a:spLocks noGrp="1"/>
          </p:cNvSpPr>
          <p:nvPr>
            <p:ph idx="1"/>
          </p:nvPr>
        </p:nvSpPr>
        <p:spPr>
          <a:xfrm>
            <a:off x="827584" y="1124744"/>
            <a:ext cx="7727950" cy="5617368"/>
          </a:xfrm>
        </p:spPr>
        <p:txBody>
          <a:bodyPr/>
          <a:lstStyle/>
          <a:p>
            <a:r>
              <a:rPr lang="zh-CN" altLang="en-US" sz="2400">
                <a:ea typeface="宋体" panose="02010600030101010101" pitchFamily="2" charset="-122"/>
              </a:rPr>
              <a:t>一般地，联机事务处理系统常需要处理大量的分布式事务。这个过程涉及到多个数据库，并且这些数据库可能是异构的。</a:t>
            </a:r>
            <a:endParaRPr lang="en-US" altLang="zh-CN" sz="2400">
              <a:ea typeface="宋体" panose="02010600030101010101" pitchFamily="2" charset="-122"/>
            </a:endParaRPr>
          </a:p>
          <a:p>
            <a:r>
              <a:rPr lang="zh-CN" altLang="en-US" sz="2400">
                <a:ea typeface="宋体" panose="02010600030101010101" pitchFamily="2" charset="-122"/>
              </a:rPr>
              <a:t>在分布式 </a:t>
            </a:r>
            <a:r>
              <a:rPr lang="en-US" altLang="zh-CN" sz="2400">
                <a:ea typeface="宋体" panose="02010600030101010101" pitchFamily="2" charset="-122"/>
              </a:rPr>
              <a:t>TPM</a:t>
            </a:r>
            <a:r>
              <a:rPr lang="zh-CN" altLang="en-US" sz="2400">
                <a:ea typeface="宋体" panose="02010600030101010101" pitchFamily="2" charset="-122"/>
              </a:rPr>
              <a:t>系统的支持下，应用程序可以</a:t>
            </a:r>
            <a:r>
              <a:rPr lang="zh-CN" altLang="en-US" sz="2400">
                <a:solidFill>
                  <a:srgbClr val="FF0000"/>
                </a:solidFill>
                <a:ea typeface="宋体" panose="02010600030101010101" pitchFamily="2" charset="-122"/>
              </a:rPr>
              <a:t>将不同的活动合并为一个事务性单元</a:t>
            </a:r>
            <a:r>
              <a:rPr lang="zh-CN" altLang="en-US" sz="2400">
                <a:ea typeface="宋体" panose="02010600030101010101" pitchFamily="2" charset="-122"/>
              </a:rPr>
              <a:t>，这些活动包括从“消息队列”检索消息、将消息存储在</a:t>
            </a:r>
            <a:r>
              <a:rPr lang="en-US" altLang="zh-CN" sz="2400">
                <a:ea typeface="宋体" panose="02010600030101010101" pitchFamily="2" charset="-122"/>
              </a:rPr>
              <a:t>Microsoft SQL Server</a:t>
            </a:r>
            <a:r>
              <a:rPr lang="zh-CN" altLang="en-US" sz="2400">
                <a:ea typeface="宋体" panose="02010600030101010101" pitchFamily="2" charset="-122"/>
              </a:rPr>
              <a:t>数据库中等等。</a:t>
            </a:r>
            <a:endParaRPr lang="en-US" altLang="zh-CN" sz="2400">
              <a:ea typeface="宋体" panose="02010600030101010101" pitchFamily="2" charset="-122"/>
            </a:endParaRPr>
          </a:p>
          <a:p>
            <a:r>
              <a:rPr lang="zh-CN" altLang="en-US" sz="2400">
                <a:ea typeface="宋体" panose="02010600030101010101" pitchFamily="2" charset="-122"/>
              </a:rPr>
              <a:t>由于分布式事务跨多个数据库资源，涉及到多个结点的数据的更新，</a:t>
            </a:r>
            <a:r>
              <a:rPr lang="zh-CN" altLang="en-US" sz="2400">
                <a:solidFill>
                  <a:srgbClr val="FF0000"/>
                </a:solidFill>
                <a:ea typeface="宋体" panose="02010600030101010101" pitchFamily="2" charset="-122"/>
              </a:rPr>
              <a:t>故强制 </a:t>
            </a:r>
            <a:r>
              <a:rPr lang="en-US" altLang="zh-CN" sz="2400">
                <a:solidFill>
                  <a:srgbClr val="FF0000"/>
                </a:solidFill>
                <a:ea typeface="宋体" panose="02010600030101010101" pitchFamily="2" charset="-122"/>
              </a:rPr>
              <a:t>ACID </a:t>
            </a:r>
            <a:r>
              <a:rPr lang="zh-CN" altLang="en-US" sz="2400">
                <a:solidFill>
                  <a:srgbClr val="FF0000"/>
                </a:solidFill>
                <a:ea typeface="宋体" panose="02010600030101010101" pitchFamily="2" charset="-122"/>
              </a:rPr>
              <a:t>属性维护所有资源上的数据一致性是很重要的</a:t>
            </a:r>
            <a:r>
              <a:rPr lang="zh-CN" altLang="en-US" sz="2400">
                <a:ea typeface="宋体" panose="02010600030101010101" pitchFamily="2" charset="-122"/>
              </a:rPr>
              <a:t>。任何一个节点的失效或者结点间通信的失效都有可能导致分布式事务的失败。</a:t>
            </a:r>
            <a:endParaRPr lang="zh-CN" altLang="en-US" sz="2000" dirty="0">
              <a:solidFill>
                <a:srgbClr val="FF0000"/>
              </a:solidFill>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99592" y="1268760"/>
            <a:ext cx="7727950" cy="5328592"/>
          </a:xfrm>
        </p:spPr>
        <p:txBody>
          <a:bodyPr/>
          <a:lstStyle/>
          <a:p>
            <a:pPr>
              <a:lnSpc>
                <a:spcPct val="100000"/>
              </a:lnSpc>
              <a:spcAft>
                <a:spcPts val="600"/>
              </a:spcAft>
              <a:defRPr/>
            </a:pPr>
            <a:r>
              <a:rPr lang="zh-CN" altLang="en-US" sz="2400" b="1">
                <a:ea typeface="宋体" panose="02010600030101010101" pitchFamily="2" charset="-122"/>
              </a:rPr>
              <a:t>事务处理基础</a:t>
            </a:r>
            <a:endParaRPr lang="en-US" altLang="zh-CN" sz="24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事务的概念</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JDBC</a:t>
            </a:r>
            <a:r>
              <a:rPr lang="zh-CN" altLang="en-US" sz="2000" b="1">
                <a:ea typeface="宋体" panose="02010600030101010101" pitchFamily="2" charset="-122"/>
              </a:rPr>
              <a:t>的事务</a:t>
            </a:r>
            <a:endParaRPr lang="zh-CN" altLang="en-US" sz="2000" b="1" dirty="0">
              <a:ea typeface="宋体" panose="02010600030101010101" pitchFamily="2" charset="-122"/>
            </a:endParaRPr>
          </a:p>
          <a:p>
            <a:pPr>
              <a:lnSpc>
                <a:spcPct val="100000"/>
              </a:lnSpc>
              <a:spcAft>
                <a:spcPts val="600"/>
              </a:spcAft>
              <a:defRPr/>
            </a:pPr>
            <a:r>
              <a:rPr lang="zh-CN" altLang="en-US" sz="2400" b="1">
                <a:solidFill>
                  <a:srgbClr val="FF0000"/>
                </a:solidFill>
                <a:ea typeface="宋体" panose="02010600030101010101" pitchFamily="2" charset="-122"/>
              </a:rPr>
              <a:t>分布式事务处理</a:t>
            </a:r>
            <a:endParaRPr lang="en-US" altLang="zh-CN" sz="2400" b="1">
              <a:solidFill>
                <a:srgbClr val="FF0000"/>
              </a:solidFill>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分布式事务</a:t>
            </a:r>
            <a:endParaRPr lang="en-US" altLang="zh-CN" sz="20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事务处理中间件</a:t>
            </a:r>
            <a:endParaRPr lang="en-US" altLang="zh-CN" sz="2000" b="1">
              <a:ea typeface="宋体" panose="02010600030101010101" pitchFamily="2" charset="-122"/>
            </a:endParaRPr>
          </a:p>
          <a:p>
            <a:pPr lvl="1">
              <a:lnSpc>
                <a:spcPct val="100000"/>
              </a:lnSpc>
              <a:spcAft>
                <a:spcPts val="600"/>
              </a:spcAft>
              <a:defRPr/>
            </a:pPr>
            <a:r>
              <a:rPr lang="zh-CN" altLang="en-US" sz="2000" b="1">
                <a:solidFill>
                  <a:srgbClr val="FF0000"/>
                </a:solidFill>
                <a:ea typeface="宋体" panose="02010600030101010101" pitchFamily="2" charset="-122"/>
              </a:rPr>
              <a:t>两阶段提交</a:t>
            </a:r>
            <a:r>
              <a:rPr lang="en-US" altLang="zh-CN" sz="2000" b="1">
                <a:solidFill>
                  <a:srgbClr val="FF0000"/>
                </a:solidFill>
                <a:ea typeface="宋体" panose="02010600030101010101" pitchFamily="2" charset="-122"/>
              </a:rPr>
              <a:t>2PC</a:t>
            </a:r>
            <a:endParaRPr lang="en-US" altLang="zh-CN" sz="2000" b="1">
              <a:solidFill>
                <a:srgbClr val="FF0000"/>
              </a:solidFill>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2PC</a:t>
            </a:r>
            <a:r>
              <a:rPr lang="zh-CN" altLang="en-US" sz="2000" b="1">
                <a:ea typeface="宋体" panose="02010600030101010101" pitchFamily="2" charset="-122"/>
              </a:rPr>
              <a:t>的应用</a:t>
            </a:r>
            <a:endParaRPr lang="zh-CN" altLang="en-US" sz="2000" b="1" dirty="0">
              <a:ea typeface="宋体" panose="02010600030101010101" pitchFamily="2" charset="-122"/>
            </a:endParaRPr>
          </a:p>
          <a:p>
            <a:pPr>
              <a:lnSpc>
                <a:spcPct val="100000"/>
              </a:lnSpc>
              <a:spcAft>
                <a:spcPts val="600"/>
              </a:spcAft>
              <a:defRPr/>
            </a:pPr>
            <a:r>
              <a:rPr lang="en-US" altLang="zh-CN" sz="2400" b="1">
                <a:ea typeface="宋体" panose="02010600030101010101" pitchFamily="2" charset="-122"/>
              </a:rPr>
              <a:t>EJB</a:t>
            </a:r>
            <a:r>
              <a:rPr lang="zh-CN" altLang="en-US" sz="2400" b="1">
                <a:ea typeface="宋体" panose="02010600030101010101" pitchFamily="2" charset="-122"/>
              </a:rPr>
              <a:t>事务体系结构</a:t>
            </a:r>
            <a:endParaRPr lang="en-US" altLang="zh-CN" sz="24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容器管理的事务</a:t>
            </a:r>
            <a:r>
              <a:rPr lang="en-US" altLang="zh-CN" sz="2000" b="1">
                <a:ea typeface="宋体" panose="02010600030101010101" pitchFamily="2" charset="-122"/>
              </a:rPr>
              <a:t>CMT</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Bean</a:t>
            </a:r>
            <a:r>
              <a:rPr lang="zh-CN" altLang="en-US" sz="2000" b="1">
                <a:ea typeface="宋体" panose="02010600030101010101" pitchFamily="2" charset="-122"/>
              </a:rPr>
              <a:t>管理的事务</a:t>
            </a:r>
            <a:r>
              <a:rPr lang="en-US" altLang="zh-CN" sz="2000" b="1">
                <a:ea typeface="宋体" panose="02010600030101010101" pitchFamily="2" charset="-122"/>
              </a:rPr>
              <a:t>BMT</a:t>
            </a:r>
            <a:endParaRPr lang="zh-CN" altLang="en-US" sz="2000" b="1" dirty="0">
              <a:ea typeface="宋体" panose="02010600030101010101" pitchFamily="2" charset="-122"/>
            </a:endParaRPr>
          </a:p>
          <a:p>
            <a:pPr>
              <a:lnSpc>
                <a:spcPct val="100000"/>
              </a:lnSpc>
              <a:spcAft>
                <a:spcPts val="600"/>
              </a:spcAft>
              <a:defRPr/>
            </a:pPr>
            <a:r>
              <a:rPr lang="en-US" altLang="zh-CN" sz="2400" b="1">
                <a:ea typeface="宋体" panose="02010600030101010101" pitchFamily="2" charset="-122"/>
              </a:rPr>
              <a:t>JTA</a:t>
            </a:r>
            <a:r>
              <a:rPr lang="zh-CN" altLang="en-US" sz="2400" b="1">
                <a:ea typeface="宋体" panose="02010600030101010101" pitchFamily="2" charset="-122"/>
              </a:rPr>
              <a:t>事务处理</a:t>
            </a:r>
            <a:endParaRPr lang="zh-CN" altLang="en-US" sz="2400" b="1" dirty="0">
              <a:ea typeface="宋体" panose="02010600030101010101" pitchFamily="2" charset="-122"/>
            </a:endParaRPr>
          </a:p>
          <a:p>
            <a:pPr>
              <a:lnSpc>
                <a:spcPct val="100000"/>
              </a:lnSpc>
              <a:spcAft>
                <a:spcPts val="600"/>
              </a:spcAft>
              <a:defRPr/>
            </a:pPr>
            <a:r>
              <a:rPr lang="zh-CN" altLang="en-US" sz="2400" b="1" dirty="0">
                <a:ea typeface="宋体" panose="02010600030101010101" pitchFamily="2" charset="-122"/>
              </a:rPr>
              <a:t>小结</a:t>
            </a:r>
            <a:endParaRPr lang="zh-CN" altLang="en-US" sz="2400" b="1" dirty="0">
              <a:ea typeface="宋体" panose="02010600030101010101" pitchFamily="2" charset="-122"/>
            </a:endParaRPr>
          </a:p>
          <a:p>
            <a:pPr>
              <a:lnSpc>
                <a:spcPct val="100000"/>
              </a:lnSpc>
              <a:defRPr/>
            </a:pPr>
            <a:endParaRPr lang="zh-CN" altLang="en-US" sz="2400" b="1" dirty="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两阶段提交</a:t>
            </a:r>
            <a:r>
              <a:rPr lang="en-US" altLang="zh-CN"/>
              <a:t>2PC</a:t>
            </a:r>
            <a:endParaRPr kumimoji="1" lang="zh-CN" altLang="en-US" dirty="0"/>
          </a:p>
        </p:txBody>
      </p:sp>
      <p:sp>
        <p:nvSpPr>
          <p:cNvPr id="3" name="内容占位符 2"/>
          <p:cNvSpPr>
            <a:spLocks noGrp="1"/>
          </p:cNvSpPr>
          <p:nvPr>
            <p:ph idx="1"/>
          </p:nvPr>
        </p:nvSpPr>
        <p:spPr>
          <a:xfrm>
            <a:off x="539552" y="1196752"/>
            <a:ext cx="8223448" cy="4248472"/>
          </a:xfrm>
        </p:spPr>
        <p:txBody>
          <a:bodyPr/>
          <a:lstStyle/>
          <a:p>
            <a:r>
              <a:rPr lang="zh-CN" altLang="zh-CN" sz="2400" dirty="0">
                <a:ea typeface="宋体" panose="02010600030101010101" pitchFamily="2" charset="-122"/>
              </a:rPr>
              <a:t>在分布式系统中，事务往往包含有多个参与者的</a:t>
            </a:r>
            <a:r>
              <a:rPr lang="zh-CN" altLang="zh-CN" sz="2400">
                <a:ea typeface="宋体" panose="02010600030101010101" pitchFamily="2" charset="-122"/>
              </a:rPr>
              <a:t>活动，</a:t>
            </a:r>
            <a:r>
              <a:rPr lang="zh-CN" altLang="en-US" sz="2400">
                <a:ea typeface="宋体" panose="02010600030101010101" pitchFamily="2" charset="-122"/>
              </a:rPr>
              <a:t>为了保证事务的完整性，分布式事务通常采用</a:t>
            </a:r>
            <a:r>
              <a:rPr lang="zh-CN" altLang="en-US" sz="2400">
                <a:solidFill>
                  <a:srgbClr val="FF0000"/>
                </a:solidFill>
                <a:ea typeface="宋体" panose="02010600030101010101" pitchFamily="2" charset="-122"/>
              </a:rPr>
              <a:t>两阶段提交协议</a:t>
            </a:r>
            <a:r>
              <a:rPr lang="zh-CN" altLang="en-US" sz="2400">
                <a:ea typeface="宋体" panose="02010600030101010101" pitchFamily="2" charset="-122"/>
              </a:rPr>
              <a:t>（</a:t>
            </a:r>
            <a:r>
              <a:rPr lang="en-US" altLang="zh-CN" sz="2400">
                <a:ea typeface="宋体" panose="02010600030101010101" pitchFamily="2" charset="-122"/>
              </a:rPr>
              <a:t>Two-Phase Commitment Protocol</a:t>
            </a:r>
            <a:r>
              <a:rPr lang="zh-CN" altLang="en-US" sz="2400">
                <a:ea typeface="宋体" panose="02010600030101010101" pitchFamily="2" charset="-122"/>
              </a:rPr>
              <a:t>，简称</a:t>
            </a:r>
            <a:r>
              <a:rPr lang="en-US" altLang="zh-CN" sz="2400">
                <a:ea typeface="宋体" panose="02010600030101010101" pitchFamily="2" charset="-122"/>
              </a:rPr>
              <a:t>2PC</a:t>
            </a:r>
            <a:r>
              <a:rPr lang="zh-CN" altLang="en-US" sz="2400">
                <a:ea typeface="宋体" panose="02010600030101010101" pitchFamily="2" charset="-122"/>
              </a:rPr>
              <a:t>）来提交。两阶段提交是实现分布式事务的关键。</a:t>
            </a:r>
            <a:endParaRPr lang="zh-CN" altLang="en-US" sz="24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两阶段提交</a:t>
            </a:r>
            <a:r>
              <a:rPr lang="en-US" altLang="zh-CN"/>
              <a:t>2PC</a:t>
            </a:r>
            <a:endParaRPr kumimoji="1" lang="zh-CN" altLang="en-US" dirty="0"/>
          </a:p>
        </p:txBody>
      </p:sp>
      <p:sp>
        <p:nvSpPr>
          <p:cNvPr id="3" name="内容占位符 2"/>
          <p:cNvSpPr>
            <a:spLocks noGrp="1"/>
          </p:cNvSpPr>
          <p:nvPr>
            <p:ph idx="1"/>
          </p:nvPr>
        </p:nvSpPr>
        <p:spPr>
          <a:xfrm>
            <a:off x="539552" y="1196752"/>
            <a:ext cx="8223448" cy="4248472"/>
          </a:xfrm>
        </p:spPr>
        <p:txBody>
          <a:bodyPr/>
          <a:lstStyle/>
          <a:p>
            <a:r>
              <a:rPr lang="zh-CN" altLang="en-US">
                <a:solidFill>
                  <a:srgbClr val="FF0000"/>
                </a:solidFill>
                <a:ea typeface="宋体" panose="02010600030101010101" pitchFamily="2" charset="-122"/>
              </a:rPr>
              <a:t>基本过程</a:t>
            </a:r>
            <a:endParaRPr lang="en-US" altLang="zh-CN" sz="2400">
              <a:solidFill>
                <a:srgbClr val="FF0000"/>
              </a:solidFill>
              <a:ea typeface="宋体" panose="02010600030101010101" pitchFamily="2" charset="-122"/>
            </a:endParaRPr>
          </a:p>
          <a:p>
            <a:r>
              <a:rPr lang="en-US" altLang="zh-CN" sz="2400">
                <a:ea typeface="宋体" panose="02010600030101010101" pitchFamily="2" charset="-122"/>
              </a:rPr>
              <a:t>2PC</a:t>
            </a:r>
            <a:r>
              <a:rPr lang="zh-CN" altLang="en-US" sz="2400">
                <a:ea typeface="宋体" panose="02010600030101010101" pitchFamily="2" charset="-122"/>
              </a:rPr>
              <a:t>中存在两种类型的节点：</a:t>
            </a:r>
            <a:r>
              <a:rPr lang="zh-CN" altLang="en-US" sz="2400">
                <a:solidFill>
                  <a:srgbClr val="FF0000"/>
                </a:solidFill>
                <a:ea typeface="宋体" panose="02010600030101010101" pitchFamily="2" charset="-122"/>
              </a:rPr>
              <a:t>协调节点和数据节点</a:t>
            </a:r>
            <a:r>
              <a:rPr lang="zh-CN" altLang="en-US" sz="2400">
                <a:ea typeface="宋体" panose="02010600030101010101" pitchFamily="2" charset="-122"/>
              </a:rPr>
              <a:t>。</a:t>
            </a:r>
            <a:endParaRPr lang="en-US" altLang="zh-CN" sz="2400">
              <a:ea typeface="宋体" panose="02010600030101010101" pitchFamily="2" charset="-122"/>
            </a:endParaRPr>
          </a:p>
          <a:p>
            <a:r>
              <a:rPr lang="zh-CN" altLang="en-US" sz="2400">
                <a:ea typeface="宋体" panose="02010600030101010101" pitchFamily="2" charset="-122"/>
              </a:rPr>
              <a:t>协调节点（或称协调者）负责充当分布式事务协调器的角色。事务协调器负责整个事务，并使之与网络中的其他事务管理器（或称参与者）协同工作，管理多个数据节点在事务操作中数据的一致性问题。协调者可以作为事务的发起者，也可作为事务的一个参与者。</a:t>
            </a:r>
            <a:endParaRPr lang="zh-CN" altLang="en-US" sz="24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前言</a:t>
            </a:r>
            <a:endParaRPr lang="zh-CN" altLang="en-US" dirty="0"/>
          </a:p>
        </p:txBody>
      </p:sp>
      <p:sp>
        <p:nvSpPr>
          <p:cNvPr id="3" name="内容占位符 2"/>
          <p:cNvSpPr>
            <a:spLocks noGrp="1"/>
          </p:cNvSpPr>
          <p:nvPr>
            <p:ph idx="1"/>
          </p:nvPr>
        </p:nvSpPr>
        <p:spPr>
          <a:xfrm>
            <a:off x="954627" y="1268760"/>
            <a:ext cx="8001446" cy="4114800"/>
          </a:xfrm>
        </p:spPr>
        <p:txBody>
          <a:bodyPr/>
          <a:lstStyle/>
          <a:p>
            <a:r>
              <a:rPr lang="zh-CN" altLang="en-US" sz="2400" dirty="0"/>
              <a:t>分布式事务需处理</a:t>
            </a:r>
            <a:r>
              <a:rPr lang="zh-CN" altLang="en-US" sz="2400" dirty="0">
                <a:solidFill>
                  <a:srgbClr val="FF0000"/>
                </a:solidFill>
              </a:rPr>
              <a:t>并发进程</a:t>
            </a:r>
            <a:r>
              <a:rPr lang="zh-CN" altLang="en-US" sz="2400" dirty="0"/>
              <a:t>，涉及到操作系统、文件系统、编程语言、数据通信、数据库系统、系统管理及应用软件等领域，是一个相对复杂的任务。</a:t>
            </a:r>
            <a:endParaRPr lang="en-US" altLang="zh-CN" sz="2400" dirty="0"/>
          </a:p>
          <a:p>
            <a:endParaRPr lang="en-US" altLang="zh-CN" sz="2400" dirty="0"/>
          </a:p>
          <a:p>
            <a:r>
              <a:rPr lang="zh-CN" altLang="en-US" sz="2400" dirty="0">
                <a:solidFill>
                  <a:srgbClr val="FF0000"/>
                </a:solidFill>
              </a:rPr>
              <a:t>事务处理中间件</a:t>
            </a:r>
            <a:r>
              <a:rPr lang="zh-CN" altLang="en-US" sz="2400" dirty="0"/>
              <a:t>（</a:t>
            </a:r>
            <a:r>
              <a:rPr lang="en-US" altLang="zh-CN" sz="2400" dirty="0"/>
              <a:t>Transaction Processing Middleware</a:t>
            </a:r>
            <a:r>
              <a:rPr lang="zh-CN" altLang="en-US" sz="2400" dirty="0"/>
              <a:t>，简称</a:t>
            </a:r>
            <a:r>
              <a:rPr lang="en-US" altLang="zh-CN" sz="2400" dirty="0"/>
              <a:t>TPM</a:t>
            </a:r>
            <a:r>
              <a:rPr lang="zh-CN" altLang="en-US" sz="2400" dirty="0"/>
              <a:t>）是在分布、异构环境下保证</a:t>
            </a:r>
            <a:r>
              <a:rPr lang="zh-CN" altLang="en-US" sz="2400" dirty="0">
                <a:solidFill>
                  <a:srgbClr val="FF0000"/>
                </a:solidFill>
              </a:rPr>
              <a:t>事务完整性和数据完整性</a:t>
            </a:r>
            <a:r>
              <a:rPr lang="zh-CN" altLang="en-US" sz="2400" dirty="0"/>
              <a:t>的一种环境平台，它提供了一种专门针对联机事务处理系统而设计的事务控制机制。</a:t>
            </a:r>
            <a:endParaRPr lang="en-US" altLang="zh-CN" sz="2400" dirty="0"/>
          </a:p>
          <a:p>
            <a:endParaRPr lang="en-US" altLang="zh-CN" sz="2400" dirty="0"/>
          </a:p>
          <a:p>
            <a:r>
              <a:rPr lang="zh-CN" altLang="en-US" sz="2400" dirty="0"/>
              <a:t>本章将从</a:t>
            </a:r>
            <a:r>
              <a:rPr lang="zh-CN" altLang="en-US" sz="2400" dirty="0">
                <a:solidFill>
                  <a:srgbClr val="FF0000"/>
                </a:solidFill>
              </a:rPr>
              <a:t>分布式事务基础</a:t>
            </a:r>
            <a:r>
              <a:rPr lang="zh-CN" altLang="en-US" sz="2400" dirty="0"/>
              <a:t>、</a:t>
            </a:r>
            <a:r>
              <a:rPr lang="en-US" altLang="zh-CN" sz="2400" dirty="0">
                <a:solidFill>
                  <a:srgbClr val="FF0000"/>
                </a:solidFill>
              </a:rPr>
              <a:t>EJB</a:t>
            </a:r>
            <a:r>
              <a:rPr lang="zh-CN" altLang="en-US" sz="2400" dirty="0">
                <a:solidFill>
                  <a:srgbClr val="FF0000"/>
                </a:solidFill>
              </a:rPr>
              <a:t>事务体系</a:t>
            </a:r>
            <a:r>
              <a:rPr lang="zh-CN" altLang="en-US" sz="2400" dirty="0"/>
              <a:t>、</a:t>
            </a:r>
            <a:r>
              <a:rPr lang="en-US" altLang="zh-CN" sz="2400" dirty="0">
                <a:solidFill>
                  <a:srgbClr val="FF0000"/>
                </a:solidFill>
              </a:rPr>
              <a:t>JTA</a:t>
            </a:r>
            <a:r>
              <a:rPr lang="zh-CN" altLang="en-US" sz="2400" dirty="0">
                <a:solidFill>
                  <a:srgbClr val="FF0000"/>
                </a:solidFill>
              </a:rPr>
              <a:t>事务处理</a:t>
            </a:r>
            <a:r>
              <a:rPr lang="zh-CN" altLang="en-US" sz="2400" dirty="0"/>
              <a:t>等方面入手介绍事务处理中间件的概念和用法。</a:t>
            </a:r>
            <a:endParaRPr lang="zh-CN" altLang="en-US" sz="2400"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两阶段提交</a:t>
            </a:r>
            <a:r>
              <a:rPr lang="en-US" altLang="zh-CN"/>
              <a:t>2PC</a:t>
            </a:r>
            <a:endParaRPr kumimoji="1" lang="zh-CN" altLang="en-US" dirty="0"/>
          </a:p>
        </p:txBody>
      </p:sp>
      <p:sp>
        <p:nvSpPr>
          <p:cNvPr id="3" name="内容占位符 2"/>
          <p:cNvSpPr>
            <a:spLocks noGrp="1"/>
          </p:cNvSpPr>
          <p:nvPr>
            <p:ph idx="1"/>
          </p:nvPr>
        </p:nvSpPr>
        <p:spPr>
          <a:xfrm>
            <a:off x="539552" y="1196752"/>
            <a:ext cx="8223448" cy="5432648"/>
          </a:xfrm>
        </p:spPr>
        <p:txBody>
          <a:bodyPr/>
          <a:lstStyle/>
          <a:p>
            <a:r>
              <a:rPr lang="zh-CN" altLang="en-US">
                <a:solidFill>
                  <a:srgbClr val="FF0000"/>
                </a:solidFill>
                <a:ea typeface="宋体" panose="02010600030101010101" pitchFamily="2" charset="-122"/>
              </a:rPr>
              <a:t>基本过程</a:t>
            </a:r>
            <a:endParaRPr lang="en-US" altLang="zh-CN" sz="2400">
              <a:solidFill>
                <a:srgbClr val="FF0000"/>
              </a:solidFill>
              <a:ea typeface="宋体" panose="02010600030101010101" pitchFamily="2" charset="-122"/>
            </a:endParaRPr>
          </a:p>
          <a:p>
            <a:r>
              <a:rPr lang="zh-CN" altLang="en-US" sz="2400">
                <a:ea typeface="宋体" panose="02010600030101010101" pitchFamily="2" charset="-122"/>
              </a:rPr>
              <a:t>在分布式事务中，一个事务通常涉及到多个参与者。参与者也可以看作是数据在多个节点的备份。</a:t>
            </a:r>
            <a:r>
              <a:rPr lang="en-US" altLang="zh-CN" sz="2400">
                <a:ea typeface="宋体" panose="02010600030101010101" pitchFamily="2" charset="-122"/>
              </a:rPr>
              <a:t>2PC</a:t>
            </a:r>
            <a:r>
              <a:rPr lang="zh-CN" altLang="en-US" sz="2400">
                <a:ea typeface="宋体" panose="02010600030101010101" pitchFamily="2" charset="-122"/>
              </a:rPr>
              <a:t>通常分为两个阶段进行：</a:t>
            </a:r>
            <a:r>
              <a:rPr lang="zh-CN" altLang="en-US" sz="2400">
                <a:solidFill>
                  <a:srgbClr val="FF0000"/>
                </a:solidFill>
                <a:ea typeface="宋体" panose="02010600030101010101" pitchFamily="2" charset="-122"/>
              </a:rPr>
              <a:t>提交请求阶段</a:t>
            </a:r>
            <a:r>
              <a:rPr lang="zh-CN" altLang="en-US" sz="2400">
                <a:ea typeface="宋体" panose="02010600030101010101" pitchFamily="2" charset="-122"/>
              </a:rPr>
              <a:t>（</a:t>
            </a:r>
            <a:r>
              <a:rPr lang="en-US" altLang="zh-CN" sz="2400">
                <a:ea typeface="宋体" panose="02010600030101010101" pitchFamily="2" charset="-122"/>
              </a:rPr>
              <a:t>Commit Request Phase</a:t>
            </a:r>
            <a:r>
              <a:rPr lang="zh-CN" altLang="en-US" sz="2400">
                <a:ea typeface="宋体" panose="02010600030101010101" pitchFamily="2" charset="-122"/>
              </a:rPr>
              <a:t>）和</a:t>
            </a:r>
            <a:r>
              <a:rPr lang="zh-CN" altLang="en-US" sz="2400">
                <a:solidFill>
                  <a:srgbClr val="FF0000"/>
                </a:solidFill>
                <a:ea typeface="宋体" panose="02010600030101010101" pitchFamily="2" charset="-122"/>
              </a:rPr>
              <a:t>提交阶段</a:t>
            </a:r>
            <a:r>
              <a:rPr lang="zh-CN" altLang="en-US" sz="2400">
                <a:ea typeface="宋体" panose="02010600030101010101" pitchFamily="2" charset="-122"/>
              </a:rPr>
              <a:t>（</a:t>
            </a:r>
            <a:r>
              <a:rPr lang="en-US" altLang="zh-CN" sz="2400">
                <a:ea typeface="宋体" panose="02010600030101010101" pitchFamily="2" charset="-122"/>
              </a:rPr>
              <a:t>Commit Phase</a:t>
            </a:r>
            <a:r>
              <a:rPr lang="zh-CN" altLang="en-US" sz="2400">
                <a:ea typeface="宋体" panose="02010600030101010101" pitchFamily="2" charset="-122"/>
              </a:rPr>
              <a:t>）</a:t>
            </a:r>
            <a:r>
              <a:rPr lang="en-US" altLang="zh-CN" sz="2400">
                <a:ea typeface="宋体" panose="02010600030101010101" pitchFamily="2" charset="-122"/>
              </a:rPr>
              <a:t>:</a:t>
            </a:r>
            <a:endParaRPr lang="en-US" altLang="zh-CN" sz="2400">
              <a:ea typeface="宋体" panose="02010600030101010101" pitchFamily="2" charset="-122"/>
            </a:endParaRPr>
          </a:p>
          <a:p>
            <a:pPr lvl="1"/>
            <a:r>
              <a:rPr lang="zh-CN" altLang="en-US" sz="2000">
                <a:ea typeface="宋体" panose="02010600030101010101" pitchFamily="2" charset="-122"/>
              </a:rPr>
              <a:t>提交请求阶段（</a:t>
            </a:r>
            <a:r>
              <a:rPr lang="en-US" altLang="zh-CN" sz="2000">
                <a:ea typeface="宋体" panose="02010600030101010101" pitchFamily="2" charset="-122"/>
              </a:rPr>
              <a:t>Commit Request Phase</a:t>
            </a:r>
            <a:r>
              <a:rPr lang="zh-CN" altLang="en-US" sz="2000">
                <a:ea typeface="宋体" panose="02010600030101010101" pitchFamily="2" charset="-122"/>
              </a:rPr>
              <a:t>）也称为投票阶段（</a:t>
            </a:r>
            <a:r>
              <a:rPr lang="en-US" altLang="zh-CN" sz="2000">
                <a:ea typeface="宋体" panose="02010600030101010101" pitchFamily="2" charset="-122"/>
              </a:rPr>
              <a:t>Voting Phase</a:t>
            </a:r>
            <a:r>
              <a:rPr lang="zh-CN" altLang="en-US" sz="2000">
                <a:ea typeface="宋体" panose="02010600030101010101" pitchFamily="2" charset="-122"/>
              </a:rPr>
              <a:t>）。协调者发送请求给参与者，通知参与者提交或取消事务。参与者进入投票过程，每个参与者回复给协调者自己的投票结果：同意（事务在本地执行成功）或取消（事务本地执行失败）。</a:t>
            </a:r>
            <a:endParaRPr lang="zh-CN" altLang="en-US" sz="2000">
              <a:ea typeface="宋体" panose="02010600030101010101" pitchFamily="2" charset="-122"/>
            </a:endParaRPr>
          </a:p>
          <a:p>
            <a:pPr lvl="1"/>
            <a:r>
              <a:rPr lang="zh-CN" altLang="en-US" sz="2000">
                <a:ea typeface="宋体" panose="02010600030101010101" pitchFamily="2" charset="-122"/>
              </a:rPr>
              <a:t>提交阶段（</a:t>
            </a:r>
            <a:r>
              <a:rPr lang="en-US" altLang="zh-CN" sz="2000">
                <a:ea typeface="宋体" panose="02010600030101010101" pitchFamily="2" charset="-122"/>
              </a:rPr>
              <a:t>Commit Phase</a:t>
            </a:r>
            <a:r>
              <a:rPr lang="zh-CN" altLang="en-US" sz="2000">
                <a:ea typeface="宋体" panose="02010600030101010101" pitchFamily="2" charset="-122"/>
              </a:rPr>
              <a:t>）。协调者对上一阶段参与者的投票结果进行表决。当所有投票为“同意”时提交事务，否则中止事务，并通知参与者。参与者接到通知后执行相应操作。</a:t>
            </a:r>
            <a:endParaRPr lang="zh-CN" altLang="en-US" sz="2000">
              <a:ea typeface="宋体" panose="02010600030101010101" pitchFamily="2" charset="-122"/>
            </a:endParaRPr>
          </a:p>
          <a:p>
            <a:endParaRPr lang="zh-CN" altLang="en-US" sz="24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两阶段提交</a:t>
            </a:r>
            <a:r>
              <a:rPr lang="en-US" altLang="zh-CN"/>
              <a:t>2PC</a:t>
            </a:r>
            <a:endParaRPr kumimoji="1" lang="zh-CN" altLang="en-US" dirty="0"/>
          </a:p>
        </p:txBody>
      </p:sp>
      <p:sp>
        <p:nvSpPr>
          <p:cNvPr id="3" name="内容占位符 2"/>
          <p:cNvSpPr>
            <a:spLocks noGrp="1"/>
          </p:cNvSpPr>
          <p:nvPr>
            <p:ph idx="1"/>
          </p:nvPr>
        </p:nvSpPr>
        <p:spPr>
          <a:xfrm>
            <a:off x="539552" y="1196752"/>
            <a:ext cx="8223448" cy="5432648"/>
          </a:xfrm>
        </p:spPr>
        <p:txBody>
          <a:bodyPr/>
          <a:lstStyle/>
          <a:p>
            <a:r>
              <a:rPr lang="zh-CN" altLang="en-US">
                <a:solidFill>
                  <a:srgbClr val="FF0000"/>
                </a:solidFill>
                <a:ea typeface="宋体" panose="02010600030101010101" pitchFamily="2" charset="-122"/>
              </a:rPr>
              <a:t>基本过程</a:t>
            </a:r>
            <a:endParaRPr lang="en-US" altLang="zh-CN" sz="2400">
              <a:solidFill>
                <a:srgbClr val="FF0000"/>
              </a:solidFill>
              <a:ea typeface="宋体" panose="02010600030101010101" pitchFamily="2" charset="-122"/>
            </a:endParaRPr>
          </a:p>
          <a:p>
            <a:endParaRPr lang="zh-CN" altLang="en-US" sz="24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8" name="图片 7"/>
          <p:cNvPicPr>
            <a:picLocks noChangeAspect="1"/>
          </p:cNvPicPr>
          <p:nvPr/>
        </p:nvPicPr>
        <p:blipFill>
          <a:blip r:embed="rId1"/>
          <a:stretch>
            <a:fillRect/>
          </a:stretch>
        </p:blipFill>
        <p:spPr>
          <a:xfrm>
            <a:off x="932081" y="2080748"/>
            <a:ext cx="7279837" cy="269650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两阶段提交</a:t>
            </a:r>
            <a:r>
              <a:rPr lang="en-US" altLang="zh-CN"/>
              <a:t>2PC</a:t>
            </a:r>
            <a:endParaRPr kumimoji="1" lang="zh-CN" altLang="en-US" dirty="0"/>
          </a:p>
        </p:txBody>
      </p:sp>
      <p:sp>
        <p:nvSpPr>
          <p:cNvPr id="3" name="内容占位符 2"/>
          <p:cNvSpPr>
            <a:spLocks noGrp="1"/>
          </p:cNvSpPr>
          <p:nvPr>
            <p:ph idx="1"/>
          </p:nvPr>
        </p:nvSpPr>
        <p:spPr>
          <a:xfrm>
            <a:off x="539552" y="1196752"/>
            <a:ext cx="8223448" cy="5432648"/>
          </a:xfrm>
        </p:spPr>
        <p:txBody>
          <a:bodyPr/>
          <a:lstStyle/>
          <a:p>
            <a:r>
              <a:rPr lang="zh-CN" altLang="en-US">
                <a:solidFill>
                  <a:srgbClr val="FF0000"/>
                </a:solidFill>
                <a:ea typeface="宋体" panose="02010600030101010101" pitchFamily="2" charset="-122"/>
              </a:rPr>
              <a:t>基本过程</a:t>
            </a:r>
            <a:endParaRPr lang="en-US" altLang="zh-CN" sz="2400">
              <a:solidFill>
                <a:srgbClr val="FF0000"/>
              </a:solidFill>
              <a:ea typeface="宋体" panose="02010600030101010101" pitchFamily="2" charset="-122"/>
            </a:endParaRPr>
          </a:p>
          <a:p>
            <a:r>
              <a:rPr lang="zh-CN" altLang="en-US" sz="2400">
                <a:ea typeface="宋体" panose="02010600030101010101" pitchFamily="2" charset="-122"/>
              </a:rPr>
              <a:t>在第</a:t>
            </a:r>
            <a:r>
              <a:rPr lang="en-US" altLang="zh-CN" sz="2400">
                <a:ea typeface="宋体" panose="02010600030101010101" pitchFamily="2" charset="-122"/>
              </a:rPr>
              <a:t>1</a:t>
            </a:r>
            <a:r>
              <a:rPr lang="zh-CN" altLang="en-US" sz="2400">
                <a:ea typeface="宋体" panose="02010600030101010101" pitchFamily="2" charset="-122"/>
              </a:rPr>
              <a:t>阶段，协调者首先在自身节点的日志中写入一条日志记录，然后所有参与者发送消息</a:t>
            </a:r>
            <a:r>
              <a:rPr lang="en-US" altLang="zh-CN" sz="2400">
                <a:ea typeface="宋体" panose="02010600030101010101" pitchFamily="2" charset="-122"/>
              </a:rPr>
              <a:t>prepare T</a:t>
            </a:r>
            <a:r>
              <a:rPr lang="zh-CN" altLang="en-US" sz="2400">
                <a:ea typeface="宋体" panose="02010600030101010101" pitchFamily="2" charset="-122"/>
              </a:rPr>
              <a:t>，询问这些参与者（包括自身），是否能够提交这个事务。</a:t>
            </a:r>
            <a:endParaRPr lang="en-US" altLang="zh-CN" sz="2400">
              <a:ea typeface="宋体" panose="02010600030101010101" pitchFamily="2" charset="-122"/>
            </a:endParaRPr>
          </a:p>
          <a:p>
            <a:r>
              <a:rPr lang="zh-CN" altLang="en-US" sz="2400">
                <a:ea typeface="宋体" panose="02010600030101010101" pitchFamily="2" charset="-122"/>
              </a:rPr>
              <a:t>参与者在接受到该</a:t>
            </a:r>
            <a:r>
              <a:rPr lang="en-US" altLang="zh-CN" sz="2400">
                <a:ea typeface="宋体" panose="02010600030101010101" pitchFamily="2" charset="-122"/>
              </a:rPr>
              <a:t>prepare T </a:t>
            </a:r>
            <a:r>
              <a:rPr lang="zh-CN" altLang="en-US" sz="2400">
                <a:ea typeface="宋体" panose="02010600030101010101" pitchFamily="2" charset="-122"/>
              </a:rPr>
              <a:t>消息后，会根据自身的情况进行事务的预处理。</a:t>
            </a:r>
            <a:endParaRPr lang="en-US" altLang="zh-CN" sz="2400">
              <a:ea typeface="宋体" panose="02010600030101010101" pitchFamily="2" charset="-122"/>
            </a:endParaRPr>
          </a:p>
          <a:p>
            <a:pPr lvl="1"/>
            <a:r>
              <a:rPr lang="zh-CN" altLang="en-US" sz="2000">
                <a:ea typeface="宋体" panose="02010600030101010101" pitchFamily="2" charset="-122"/>
              </a:rPr>
              <a:t>如果参与者能够提交该事务，则会将日志写入磁盘，并返回给协调者一个</a:t>
            </a:r>
            <a:r>
              <a:rPr lang="en-US" altLang="zh-CN" sz="2000">
                <a:ea typeface="宋体" panose="02010600030101010101" pitchFamily="2" charset="-122"/>
              </a:rPr>
              <a:t>ready T</a:t>
            </a:r>
            <a:r>
              <a:rPr lang="zh-CN" altLang="en-US" sz="2000">
                <a:ea typeface="宋体" panose="02010600030101010101" pitchFamily="2" charset="-122"/>
              </a:rPr>
              <a:t>信息，同时自身进入预提交状态。</a:t>
            </a:r>
            <a:endParaRPr lang="en-US" altLang="zh-CN" sz="2000">
              <a:ea typeface="宋体" panose="02010600030101010101" pitchFamily="2" charset="-122"/>
            </a:endParaRPr>
          </a:p>
          <a:p>
            <a:pPr lvl="1"/>
            <a:r>
              <a:rPr lang="zh-CN" altLang="en-US" sz="2000">
                <a:ea typeface="宋体" panose="02010600030101010101" pitchFamily="2" charset="-122"/>
              </a:rPr>
              <a:t>若不能提交该事务，则记录日志，并返回一个</a:t>
            </a:r>
            <a:r>
              <a:rPr lang="en-US" altLang="zh-CN" sz="2000">
                <a:ea typeface="宋体" panose="02010600030101010101" pitchFamily="2" charset="-122"/>
              </a:rPr>
              <a:t>not commit T</a:t>
            </a:r>
            <a:r>
              <a:rPr lang="zh-CN" altLang="en-US" sz="2000">
                <a:ea typeface="宋体" panose="02010600030101010101" pitchFamily="2" charset="-122"/>
              </a:rPr>
              <a:t>信息给协调者；同时撤销在自身对数据库做的更改。参与者能够推迟发送响应的时间，但最终一定要发送。</a:t>
            </a:r>
            <a:endParaRPr lang="zh-CN" altLang="en-US" sz="20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两阶段提交</a:t>
            </a:r>
            <a:r>
              <a:rPr lang="en-US" altLang="zh-CN"/>
              <a:t>2PC</a:t>
            </a:r>
            <a:endParaRPr kumimoji="1" lang="zh-CN" altLang="en-US" dirty="0"/>
          </a:p>
        </p:txBody>
      </p:sp>
      <p:sp>
        <p:nvSpPr>
          <p:cNvPr id="3" name="内容占位符 2"/>
          <p:cNvSpPr>
            <a:spLocks noGrp="1"/>
          </p:cNvSpPr>
          <p:nvPr>
            <p:ph idx="1"/>
          </p:nvPr>
        </p:nvSpPr>
        <p:spPr>
          <a:xfrm>
            <a:off x="539552" y="1196752"/>
            <a:ext cx="8223448" cy="5432648"/>
          </a:xfrm>
        </p:spPr>
        <p:txBody>
          <a:bodyPr/>
          <a:lstStyle/>
          <a:p>
            <a:r>
              <a:rPr lang="zh-CN" altLang="en-US">
                <a:solidFill>
                  <a:srgbClr val="FF0000"/>
                </a:solidFill>
                <a:ea typeface="宋体" panose="02010600030101010101" pitchFamily="2" charset="-122"/>
              </a:rPr>
              <a:t>基本过程</a:t>
            </a:r>
            <a:endParaRPr lang="en-US" altLang="zh-CN" sz="2400">
              <a:solidFill>
                <a:srgbClr val="FF0000"/>
              </a:solidFill>
              <a:ea typeface="宋体" panose="02010600030101010101" pitchFamily="2" charset="-122"/>
            </a:endParaRPr>
          </a:p>
          <a:p>
            <a:r>
              <a:rPr lang="zh-CN" altLang="en-US" sz="2400">
                <a:ea typeface="宋体" panose="02010600030101010101" pitchFamily="2" charset="-122"/>
              </a:rPr>
              <a:t>在第</a:t>
            </a:r>
            <a:r>
              <a:rPr lang="en-US" altLang="zh-CN" sz="2400">
                <a:ea typeface="宋体" panose="02010600030101010101" pitchFamily="2" charset="-122"/>
              </a:rPr>
              <a:t>2</a:t>
            </a:r>
            <a:r>
              <a:rPr lang="zh-CN" altLang="en-US" sz="2400">
                <a:ea typeface="宋体" panose="02010600030101010101" pitchFamily="2" charset="-122"/>
              </a:rPr>
              <a:t>阶段，协调者会收集所有参与者的意见。</a:t>
            </a:r>
            <a:endParaRPr lang="en-US" altLang="zh-CN" sz="2400">
              <a:ea typeface="宋体" panose="02010600030101010101" pitchFamily="2" charset="-122"/>
            </a:endParaRPr>
          </a:p>
          <a:p>
            <a:pPr lvl="1"/>
            <a:r>
              <a:rPr lang="zh-CN" altLang="en-US" sz="2000">
                <a:ea typeface="宋体" panose="02010600030101010101" pitchFamily="2" charset="-122"/>
              </a:rPr>
              <a:t>如果收到参与者发来的</a:t>
            </a:r>
            <a:r>
              <a:rPr lang="en-US" altLang="zh-CN" sz="2000">
                <a:ea typeface="宋体" panose="02010600030101010101" pitchFamily="2" charset="-122"/>
              </a:rPr>
              <a:t>not commit T</a:t>
            </a:r>
            <a:r>
              <a:rPr lang="zh-CN" altLang="en-US" sz="2000">
                <a:ea typeface="宋体" panose="02010600030101010101" pitchFamily="2" charset="-122"/>
              </a:rPr>
              <a:t>信息，则表示该事务不能被提交。协调者会将</a:t>
            </a:r>
            <a:r>
              <a:rPr lang="en-US" altLang="zh-CN" sz="2000">
                <a:ea typeface="宋体" panose="02010600030101010101" pitchFamily="2" charset="-122"/>
              </a:rPr>
              <a:t>Abort T </a:t>
            </a:r>
            <a:r>
              <a:rPr lang="zh-CN" altLang="en-US" sz="2000">
                <a:ea typeface="宋体" panose="02010600030101010101" pitchFamily="2" charset="-122"/>
              </a:rPr>
              <a:t>记录到日志中，并向所有参与者发送一个</a:t>
            </a:r>
            <a:r>
              <a:rPr lang="en-US" altLang="zh-CN" sz="2000">
                <a:ea typeface="宋体" panose="02010600030101010101" pitchFamily="2" charset="-122"/>
              </a:rPr>
              <a:t>Abort T </a:t>
            </a:r>
            <a:r>
              <a:rPr lang="zh-CN" altLang="en-US" sz="2000">
                <a:ea typeface="宋体" panose="02010600030101010101" pitchFamily="2" charset="-122"/>
              </a:rPr>
              <a:t>信息，让所有参与者撤销自身上所有的预操作。</a:t>
            </a:r>
            <a:endParaRPr lang="en-US" altLang="zh-CN" sz="2000">
              <a:ea typeface="宋体" panose="02010600030101010101" pitchFamily="2" charset="-122"/>
            </a:endParaRPr>
          </a:p>
          <a:p>
            <a:pPr lvl="1"/>
            <a:r>
              <a:rPr lang="zh-CN" altLang="en-US" sz="2000">
                <a:ea typeface="宋体" panose="02010600030101010101" pitchFamily="2" charset="-122"/>
              </a:rPr>
              <a:t>如果协调者收到所有参与者发来</a:t>
            </a:r>
            <a:r>
              <a:rPr lang="en-US" altLang="zh-CN" sz="2000">
                <a:ea typeface="宋体" panose="02010600030101010101" pitchFamily="2" charset="-122"/>
              </a:rPr>
              <a:t>prepare T</a:t>
            </a:r>
            <a:r>
              <a:rPr lang="zh-CN" altLang="en-US" sz="2000">
                <a:ea typeface="宋体" panose="02010600030101010101" pitchFamily="2" charset="-122"/>
              </a:rPr>
              <a:t>信息，那么协调者会将</a:t>
            </a:r>
            <a:r>
              <a:rPr lang="en-US" altLang="zh-CN" sz="2000">
                <a:ea typeface="宋体" panose="02010600030101010101" pitchFamily="2" charset="-122"/>
              </a:rPr>
              <a:t>Commit T</a:t>
            </a:r>
            <a:r>
              <a:rPr lang="zh-CN" altLang="en-US" sz="2000">
                <a:ea typeface="宋体" panose="02010600030101010101" pitchFamily="2" charset="-122"/>
              </a:rPr>
              <a:t>日志写入磁盘，并向所有参与者发送一个</a:t>
            </a:r>
            <a:r>
              <a:rPr lang="en-US" altLang="zh-CN" sz="2000">
                <a:ea typeface="宋体" panose="02010600030101010101" pitchFamily="2" charset="-122"/>
              </a:rPr>
              <a:t>Commit T</a:t>
            </a:r>
            <a:r>
              <a:rPr lang="zh-CN" altLang="en-US" sz="2000">
                <a:ea typeface="宋体" panose="02010600030101010101" pitchFamily="2" charset="-122"/>
              </a:rPr>
              <a:t>信息，提交该事务。若协调者迟迟未收到某个参与者发来的信息，则认为该参与者发送了一个</a:t>
            </a:r>
            <a:r>
              <a:rPr lang="en-US" altLang="zh-CN" sz="2000">
                <a:ea typeface="宋体" panose="02010600030101010101" pitchFamily="2" charset="-122"/>
              </a:rPr>
              <a:t>VOTE_ABORT</a:t>
            </a:r>
            <a:r>
              <a:rPr lang="zh-CN" altLang="en-US" sz="2000">
                <a:ea typeface="宋体" panose="02010600030101010101" pitchFamily="2" charset="-122"/>
              </a:rPr>
              <a:t>信息，从而取消该事务的执行。参与者接收到协调者发来的</a:t>
            </a:r>
            <a:r>
              <a:rPr lang="en-US" altLang="zh-CN" sz="2000">
                <a:ea typeface="宋体" panose="02010600030101010101" pitchFamily="2" charset="-122"/>
              </a:rPr>
              <a:t>Abort T</a:t>
            </a:r>
            <a:r>
              <a:rPr lang="zh-CN" altLang="en-US" sz="2000">
                <a:ea typeface="宋体" panose="02010600030101010101" pitchFamily="2" charset="-122"/>
              </a:rPr>
              <a:t>信息以后，参与者会终止提交，并将</a:t>
            </a:r>
            <a:r>
              <a:rPr lang="en-US" altLang="zh-CN" sz="2000">
                <a:ea typeface="宋体" panose="02010600030101010101" pitchFamily="2" charset="-122"/>
              </a:rPr>
              <a:t>Abort T </a:t>
            </a:r>
            <a:r>
              <a:rPr lang="zh-CN" altLang="en-US" sz="2000">
                <a:ea typeface="宋体" panose="02010600030101010101" pitchFamily="2" charset="-122"/>
              </a:rPr>
              <a:t>记录到日志中。</a:t>
            </a:r>
            <a:endParaRPr lang="en-US" altLang="zh-CN" sz="2000">
              <a:ea typeface="宋体" panose="02010600030101010101" pitchFamily="2" charset="-122"/>
            </a:endParaRPr>
          </a:p>
          <a:p>
            <a:pPr lvl="1"/>
            <a:r>
              <a:rPr lang="zh-CN" altLang="en-US" sz="2000">
                <a:ea typeface="宋体" panose="02010600030101010101" pitchFamily="2" charset="-122"/>
              </a:rPr>
              <a:t>如果参与者收到的是</a:t>
            </a:r>
            <a:r>
              <a:rPr lang="en-US" altLang="zh-CN" sz="2000">
                <a:ea typeface="宋体" panose="02010600030101010101" pitchFamily="2" charset="-122"/>
              </a:rPr>
              <a:t>Commit T</a:t>
            </a:r>
            <a:r>
              <a:rPr lang="zh-CN" altLang="en-US" sz="2000">
                <a:ea typeface="宋体" panose="02010600030101010101" pitchFamily="2" charset="-122"/>
              </a:rPr>
              <a:t>信息，则会将事务进行提交，并写入记录。</a:t>
            </a:r>
            <a:endParaRPr lang="zh-CN" altLang="en-US" sz="16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两阶段提交</a:t>
            </a:r>
            <a:r>
              <a:rPr lang="en-US" altLang="zh-CN"/>
              <a:t>2PC</a:t>
            </a:r>
            <a:endParaRPr kumimoji="1" lang="zh-CN" altLang="en-US" dirty="0"/>
          </a:p>
        </p:txBody>
      </p:sp>
      <p:sp>
        <p:nvSpPr>
          <p:cNvPr id="3" name="内容占位符 2"/>
          <p:cNvSpPr>
            <a:spLocks noGrp="1"/>
          </p:cNvSpPr>
          <p:nvPr>
            <p:ph idx="1"/>
          </p:nvPr>
        </p:nvSpPr>
        <p:spPr>
          <a:xfrm>
            <a:off x="539552" y="1196752"/>
            <a:ext cx="8223448" cy="5432648"/>
          </a:xfrm>
        </p:spPr>
        <p:txBody>
          <a:bodyPr/>
          <a:lstStyle/>
          <a:p>
            <a:r>
              <a:rPr lang="zh-CN" altLang="en-US" sz="2400">
                <a:ea typeface="宋体" panose="02010600030101010101" pitchFamily="2" charset="-122"/>
              </a:rPr>
              <a:t>为了实现分布式事务，必须使用一种协议</a:t>
            </a:r>
            <a:r>
              <a:rPr lang="zh-CN" altLang="en-US" sz="2400">
                <a:solidFill>
                  <a:srgbClr val="FF0000"/>
                </a:solidFill>
                <a:ea typeface="宋体" panose="02010600030101010101" pitchFamily="2" charset="-122"/>
              </a:rPr>
              <a:t>用来在分布式事务的各个参与者之间传递事务上下文信息</a:t>
            </a:r>
            <a:r>
              <a:rPr lang="zh-CN" altLang="en-US" sz="2400">
                <a:ea typeface="宋体" panose="02010600030101010101" pitchFamily="2" charset="-122"/>
              </a:rPr>
              <a:t>。</a:t>
            </a:r>
            <a:r>
              <a:rPr lang="en-US" altLang="zh-CN" sz="2400">
                <a:ea typeface="宋体" panose="02010600030101010101" pitchFamily="2" charset="-122"/>
              </a:rPr>
              <a:t>IIOP</a:t>
            </a:r>
            <a:r>
              <a:rPr lang="zh-CN" altLang="en-US" sz="2400">
                <a:ea typeface="宋体" panose="02010600030101010101" pitchFamily="2" charset="-122"/>
              </a:rPr>
              <a:t>（</a:t>
            </a:r>
            <a:r>
              <a:rPr lang="en-US" altLang="zh-CN" sz="2400">
                <a:ea typeface="宋体" panose="02010600030101010101" pitchFamily="2" charset="-122"/>
              </a:rPr>
              <a:t>Internet Inter-ORB Protocol</a:t>
            </a:r>
            <a:r>
              <a:rPr lang="zh-CN" altLang="en-US" sz="2400">
                <a:ea typeface="宋体" panose="02010600030101010101" pitchFamily="2" charset="-122"/>
              </a:rPr>
              <a:t>，互联网内部对象请求代理协议）便是这种协议。</a:t>
            </a:r>
            <a:endParaRPr lang="en-US" altLang="zh-CN" sz="2400">
              <a:ea typeface="宋体" panose="02010600030101010101" pitchFamily="2" charset="-122"/>
            </a:endParaRPr>
          </a:p>
          <a:p>
            <a:r>
              <a:rPr lang="zh-CN" altLang="en-US" sz="2400">
                <a:ea typeface="宋体" panose="02010600030101010101" pitchFamily="2" charset="-122"/>
              </a:rPr>
              <a:t>两阶段提交保证了分布式事务的原子性，这些子事务要么都做，要么都不做。而数据库的一致性是由数据库的完整性约束实现的，持久性则是通过</a:t>
            </a:r>
            <a:r>
              <a:rPr lang="en-US" altLang="zh-CN" sz="2400">
                <a:ea typeface="宋体" panose="02010600030101010101" pitchFamily="2" charset="-122"/>
              </a:rPr>
              <a:t>commit</a:t>
            </a:r>
            <a:r>
              <a:rPr lang="zh-CN" altLang="en-US" sz="2400">
                <a:ea typeface="宋体" panose="02010600030101010101" pitchFamily="2" charset="-122"/>
              </a:rPr>
              <a:t>日志来实现，而非由两阶段提交来保证。</a:t>
            </a:r>
            <a:endParaRPr lang="zh-CN" altLang="en-US" sz="16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两阶段提交</a:t>
            </a:r>
            <a:r>
              <a:rPr lang="en-US" altLang="zh-CN"/>
              <a:t>2PC</a:t>
            </a:r>
            <a:endParaRPr kumimoji="1" lang="zh-CN" altLang="en-US" dirty="0"/>
          </a:p>
        </p:txBody>
      </p:sp>
      <p:sp>
        <p:nvSpPr>
          <p:cNvPr id="3" name="内容占位符 2"/>
          <p:cNvSpPr>
            <a:spLocks noGrp="1"/>
          </p:cNvSpPr>
          <p:nvPr>
            <p:ph idx="1"/>
          </p:nvPr>
        </p:nvSpPr>
        <p:spPr>
          <a:xfrm>
            <a:off x="539552" y="1196752"/>
            <a:ext cx="8223448" cy="5432648"/>
          </a:xfrm>
        </p:spPr>
        <p:txBody>
          <a:bodyPr/>
          <a:lstStyle/>
          <a:p>
            <a:r>
              <a:rPr lang="zh-CN" altLang="en-US">
                <a:solidFill>
                  <a:srgbClr val="FF0000"/>
                </a:solidFill>
                <a:ea typeface="宋体" panose="02010600030101010101" pitchFamily="2" charset="-122"/>
              </a:rPr>
              <a:t>异常处理</a:t>
            </a:r>
            <a:endParaRPr lang="en-US" altLang="zh-CN" sz="2400">
              <a:solidFill>
                <a:srgbClr val="FF0000"/>
              </a:solidFill>
              <a:ea typeface="宋体" panose="02010600030101010101" pitchFamily="2" charset="-122"/>
            </a:endParaRPr>
          </a:p>
          <a:p>
            <a:r>
              <a:rPr lang="zh-CN" altLang="en-US" sz="2400">
                <a:ea typeface="宋体" panose="02010600030101010101" pitchFamily="2" charset="-122"/>
              </a:rPr>
              <a:t>一般情况下，两阶段提交机制都能较好地运行。当事务进行过程中有参与者宕机，在其重启以后，可以通过询问其他参与者或者协调者，从而得知该事务是否提交。但前提是各个参与者在进行每一步操作时，都会事先写入日志。</a:t>
            </a:r>
            <a:endParaRPr lang="zh-CN" altLang="en-US" sz="2400">
              <a:ea typeface="宋体" panose="02010600030101010101" pitchFamily="2" charset="-122"/>
            </a:endParaRPr>
          </a:p>
          <a:p>
            <a:r>
              <a:rPr lang="zh-CN" altLang="en-US" sz="2400">
                <a:ea typeface="宋体" panose="02010600030101010101" pitchFamily="2" charset="-122"/>
              </a:rPr>
              <a:t>极端的情况是，如果参与者收不到协调者的</a:t>
            </a:r>
            <a:r>
              <a:rPr lang="en-US" altLang="zh-CN" sz="2400">
                <a:ea typeface="宋体" panose="02010600030101010101" pitchFamily="2" charset="-122"/>
              </a:rPr>
              <a:t>Commit </a:t>
            </a:r>
            <a:r>
              <a:rPr lang="zh-CN" altLang="en-US" sz="2400">
                <a:ea typeface="宋体" panose="02010600030101010101" pitchFamily="2" charset="-122"/>
              </a:rPr>
              <a:t>或</a:t>
            </a:r>
            <a:r>
              <a:rPr lang="en-US" altLang="zh-CN" sz="2400">
                <a:ea typeface="宋体" panose="02010600030101010101" pitchFamily="2" charset="-122"/>
              </a:rPr>
              <a:t>Abort</a:t>
            </a:r>
            <a:r>
              <a:rPr lang="zh-CN" altLang="en-US" sz="2400">
                <a:ea typeface="宋体" panose="02010600030101010101" pitchFamily="2" charset="-122"/>
              </a:rPr>
              <a:t>指令，参与者将处于“状态未知”的阶段，从而不知道要如何操作。</a:t>
            </a:r>
            <a:endParaRPr lang="en-US" altLang="zh-CN" sz="2400">
              <a:ea typeface="宋体" panose="02010600030101010101" pitchFamily="2" charset="-122"/>
            </a:endParaRPr>
          </a:p>
          <a:p>
            <a:pPr lvl="1"/>
            <a:r>
              <a:rPr lang="zh-CN" altLang="en-US" sz="2000">
                <a:ea typeface="宋体" panose="02010600030101010101" pitchFamily="2" charset="-122"/>
              </a:rPr>
              <a:t>比如，如果所有的参与者完成第</a:t>
            </a:r>
            <a:r>
              <a:rPr lang="en-US" altLang="zh-CN" sz="2000">
                <a:ea typeface="宋体" panose="02010600030101010101" pitchFamily="2" charset="-122"/>
              </a:rPr>
              <a:t>1</a:t>
            </a:r>
            <a:r>
              <a:rPr lang="zh-CN" altLang="en-US" sz="2000">
                <a:ea typeface="宋体" panose="02010600030101010101" pitchFamily="2" charset="-122"/>
              </a:rPr>
              <a:t>阶段的回复后（可能全部</a:t>
            </a:r>
            <a:r>
              <a:rPr lang="en-US" altLang="zh-CN" sz="2000">
                <a:ea typeface="宋体" panose="02010600030101010101" pitchFamily="2" charset="-122"/>
              </a:rPr>
              <a:t>yes</a:t>
            </a:r>
            <a:r>
              <a:rPr lang="zh-CN" altLang="en-US" sz="2000">
                <a:ea typeface="宋体" panose="02010600030101010101" pitchFamily="2" charset="-122"/>
              </a:rPr>
              <a:t>，可能全部</a:t>
            </a:r>
            <a:r>
              <a:rPr lang="en-US" altLang="zh-CN" sz="2000">
                <a:ea typeface="宋体" panose="02010600030101010101" pitchFamily="2" charset="-122"/>
              </a:rPr>
              <a:t>no</a:t>
            </a:r>
            <a:r>
              <a:rPr lang="zh-CN" altLang="en-US" sz="2000">
                <a:ea typeface="宋体" panose="02010600030101010101" pitchFamily="2" charset="-122"/>
              </a:rPr>
              <a:t>，可能部分</a:t>
            </a:r>
            <a:r>
              <a:rPr lang="en-US" altLang="zh-CN" sz="2000">
                <a:ea typeface="宋体" panose="02010600030101010101" pitchFamily="2" charset="-122"/>
              </a:rPr>
              <a:t>yes</a:t>
            </a:r>
            <a:r>
              <a:rPr lang="zh-CN" altLang="en-US" sz="2000">
                <a:ea typeface="宋体" panose="02010600030101010101" pitchFamily="2" charset="-122"/>
              </a:rPr>
              <a:t>部分</a:t>
            </a:r>
            <a:r>
              <a:rPr lang="en-US" altLang="zh-CN" sz="2000">
                <a:ea typeface="宋体" panose="02010600030101010101" pitchFamily="2" charset="-122"/>
              </a:rPr>
              <a:t>no</a:t>
            </a:r>
            <a:r>
              <a:rPr lang="zh-CN" altLang="en-US" sz="2000">
                <a:ea typeface="宋体" panose="02010600030101010101" pitchFamily="2" charset="-122"/>
              </a:rPr>
              <a:t>）。如果协调者在此时宕机，那么所有的参与者将无所适从。此时，就可能需要数据库管理员的介入，防止数据库进入一个不一致的状态。</a:t>
            </a:r>
            <a:endParaRPr lang="zh-CN" altLang="en-US" sz="2000">
              <a:ea typeface="宋体" panose="02010600030101010101" pitchFamily="2" charset="-122"/>
            </a:endParaRPr>
          </a:p>
          <a:p>
            <a:endParaRPr lang="zh-CN" altLang="en-US" sz="16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两阶段提交</a:t>
            </a:r>
            <a:r>
              <a:rPr lang="en-US" altLang="zh-CN"/>
              <a:t>2PC</a:t>
            </a:r>
            <a:endParaRPr kumimoji="1" lang="zh-CN" altLang="en-US" dirty="0"/>
          </a:p>
        </p:txBody>
      </p:sp>
      <p:sp>
        <p:nvSpPr>
          <p:cNvPr id="3" name="内容占位符 2"/>
          <p:cNvSpPr>
            <a:spLocks noGrp="1"/>
          </p:cNvSpPr>
          <p:nvPr>
            <p:ph idx="1"/>
          </p:nvPr>
        </p:nvSpPr>
        <p:spPr>
          <a:xfrm>
            <a:off x="539552" y="1196752"/>
            <a:ext cx="8223448" cy="5432648"/>
          </a:xfrm>
        </p:spPr>
        <p:txBody>
          <a:bodyPr/>
          <a:lstStyle/>
          <a:p>
            <a:r>
              <a:rPr lang="zh-CN" altLang="en-US">
                <a:solidFill>
                  <a:srgbClr val="FF0000"/>
                </a:solidFill>
                <a:ea typeface="宋体" panose="02010600030101010101" pitchFamily="2" charset="-122"/>
              </a:rPr>
              <a:t>异常处理</a:t>
            </a:r>
            <a:r>
              <a:rPr lang="en-US" altLang="zh-CN" sz="2400">
                <a:solidFill>
                  <a:srgbClr val="FF0000"/>
                </a:solidFill>
                <a:ea typeface="宋体" panose="02010600030101010101" pitchFamily="2" charset="-122"/>
              </a:rPr>
              <a:t>-</a:t>
            </a:r>
            <a:r>
              <a:rPr lang="zh-CN" altLang="en-US">
                <a:solidFill>
                  <a:srgbClr val="FF0000"/>
                </a:solidFill>
                <a:ea typeface="宋体" panose="02010600030101010101" pitchFamily="2" charset="-122"/>
              </a:rPr>
              <a:t>协调者节点宕机恢复</a:t>
            </a:r>
            <a:endParaRPr lang="zh-CN" altLang="en-US" sz="2400">
              <a:solidFill>
                <a:srgbClr val="FF0000"/>
              </a:solidFill>
              <a:ea typeface="宋体" panose="02010600030101010101" pitchFamily="2" charset="-122"/>
            </a:endParaRPr>
          </a:p>
          <a:p>
            <a:r>
              <a:rPr lang="zh-CN" altLang="en-US" sz="2400">
                <a:ea typeface="宋体" panose="02010600030101010101" pitchFamily="2" charset="-122"/>
              </a:rPr>
              <a:t>协调节点几种可能的日志记录：</a:t>
            </a:r>
            <a:r>
              <a:rPr lang="en-US" altLang="zh-CN" sz="2400">
                <a:ea typeface="宋体" panose="02010600030101010101" pitchFamily="2" charset="-122"/>
              </a:rPr>
              <a:t>begin_transaction</a:t>
            </a:r>
            <a:r>
              <a:rPr lang="zh-CN" altLang="en-US" sz="2400">
                <a:ea typeface="宋体" panose="02010600030101010101" pitchFamily="2" charset="-122"/>
              </a:rPr>
              <a:t>，</a:t>
            </a:r>
            <a:r>
              <a:rPr lang="en-US" altLang="zh-CN" sz="2400">
                <a:ea typeface="宋体" panose="02010600030101010101" pitchFamily="2" charset="-122"/>
              </a:rPr>
              <a:t>global-commit</a:t>
            </a:r>
            <a:r>
              <a:rPr lang="zh-CN" altLang="en-US" sz="2400">
                <a:ea typeface="宋体" panose="02010600030101010101" pitchFamily="2" charset="-122"/>
              </a:rPr>
              <a:t>或</a:t>
            </a:r>
            <a:r>
              <a:rPr lang="en-US" altLang="zh-CN" sz="2400">
                <a:ea typeface="宋体" panose="02010600030101010101" pitchFamily="2" charset="-122"/>
              </a:rPr>
              <a:t>global-abort</a:t>
            </a:r>
            <a:r>
              <a:rPr lang="zh-CN" altLang="en-US" sz="2400">
                <a:ea typeface="宋体" panose="02010600030101010101" pitchFamily="2" charset="-122"/>
              </a:rPr>
              <a:t>，</a:t>
            </a:r>
            <a:r>
              <a:rPr lang="en-US" altLang="zh-CN" sz="2400">
                <a:ea typeface="宋体" panose="02010600030101010101" pitchFamily="2" charset="-122"/>
              </a:rPr>
              <a:t>end_ transaction</a:t>
            </a:r>
            <a:r>
              <a:rPr lang="zh-CN" altLang="en-US" sz="2400">
                <a:ea typeface="宋体" panose="02010600030101010101" pitchFamily="2" charset="-122"/>
              </a:rPr>
              <a:t>。</a:t>
            </a:r>
            <a:endParaRPr lang="zh-CN" altLang="en-US" sz="2400">
              <a:ea typeface="宋体" panose="02010600030101010101" pitchFamily="2" charset="-122"/>
            </a:endParaRPr>
          </a:p>
          <a:p>
            <a:r>
              <a:rPr lang="zh-CN" altLang="en-US" sz="2400">
                <a:ea typeface="宋体" panose="02010600030101010101" pitchFamily="2" charset="-122"/>
              </a:rPr>
              <a:t>协调者宕机恢复后，先让事务恢复到其最新日志记录。</a:t>
            </a:r>
            <a:endParaRPr lang="en-US" altLang="zh-CN" sz="2400">
              <a:ea typeface="宋体" panose="02010600030101010101" pitchFamily="2" charset="-122"/>
            </a:endParaRPr>
          </a:p>
          <a:p>
            <a:pPr lvl="1"/>
            <a:r>
              <a:rPr lang="zh-CN" altLang="en-US" sz="2000">
                <a:ea typeface="宋体" panose="02010600030101010101" pitchFamily="2" charset="-122"/>
              </a:rPr>
              <a:t>若是</a:t>
            </a:r>
            <a:r>
              <a:rPr lang="en-US" altLang="zh-CN" sz="2000">
                <a:ea typeface="宋体" panose="02010600030101010101" pitchFamily="2" charset="-122"/>
              </a:rPr>
              <a:t>begin_ transaction</a:t>
            </a:r>
            <a:r>
              <a:rPr lang="zh-CN" altLang="en-US" sz="2000">
                <a:ea typeface="宋体" panose="02010600030101010101" pitchFamily="2" charset="-122"/>
              </a:rPr>
              <a:t>，表示协调者处于</a:t>
            </a:r>
            <a:r>
              <a:rPr lang="en-US" altLang="zh-CN" sz="2000">
                <a:ea typeface="宋体" panose="02010600030101010101" pitchFamily="2" charset="-122"/>
              </a:rPr>
              <a:t>WAIT</a:t>
            </a:r>
            <a:r>
              <a:rPr lang="zh-CN" altLang="en-US" sz="2000">
                <a:ea typeface="宋体" panose="02010600030101010101" pitchFamily="2" charset="-122"/>
              </a:rPr>
              <a:t>状态，此时可能已经发送过</a:t>
            </a:r>
            <a:r>
              <a:rPr lang="en-US" altLang="zh-CN" sz="2000">
                <a:ea typeface="宋体" panose="02010600030101010101" pitchFamily="2" charset="-122"/>
              </a:rPr>
              <a:t>prepare</a:t>
            </a:r>
            <a:r>
              <a:rPr lang="zh-CN" altLang="en-US" sz="2000">
                <a:ea typeface="宋体" panose="02010600030101010101" pitchFamily="2" charset="-122"/>
              </a:rPr>
              <a:t>消息，也可能没有发过。但可以确认，一定没有发送过</a:t>
            </a:r>
            <a:r>
              <a:rPr lang="en-US" altLang="zh-CN" sz="2000">
                <a:ea typeface="宋体" panose="02010600030101010101" pitchFamily="2" charset="-122"/>
              </a:rPr>
              <a:t>global-commit</a:t>
            </a:r>
            <a:r>
              <a:rPr lang="zh-CN" altLang="en-US" sz="2000">
                <a:ea typeface="宋体" panose="02010600030101010101" pitchFamily="2" charset="-122"/>
              </a:rPr>
              <a:t>或</a:t>
            </a:r>
            <a:r>
              <a:rPr lang="en-US" altLang="zh-CN" sz="2000">
                <a:ea typeface="宋体" panose="02010600030101010101" pitchFamily="2" charset="-122"/>
              </a:rPr>
              <a:t>global-abort</a:t>
            </a:r>
            <a:r>
              <a:rPr lang="zh-CN" altLang="en-US" sz="2000">
                <a:ea typeface="宋体" panose="02010600030101010101" pitchFamily="2" charset="-122"/>
              </a:rPr>
              <a:t>消息。此时只需要重发</a:t>
            </a:r>
            <a:r>
              <a:rPr lang="en-US" altLang="zh-CN" sz="2000">
                <a:ea typeface="宋体" panose="02010600030101010101" pitchFamily="2" charset="-122"/>
              </a:rPr>
              <a:t>prepare</a:t>
            </a:r>
            <a:r>
              <a:rPr lang="zh-CN" altLang="en-US" sz="2000">
                <a:ea typeface="宋体" panose="02010600030101010101" pitchFamily="2" charset="-122"/>
              </a:rPr>
              <a:t>消息，即使参与者已经收到并回复过</a:t>
            </a:r>
            <a:r>
              <a:rPr lang="en-US" altLang="zh-CN" sz="2000">
                <a:ea typeface="宋体" panose="02010600030101010101" pitchFamily="2" charset="-122"/>
              </a:rPr>
              <a:t>prepare</a:t>
            </a:r>
            <a:r>
              <a:rPr lang="zh-CN" altLang="en-US" sz="2000">
                <a:ea typeface="宋体" panose="02010600030101010101" pitchFamily="2" charset="-122"/>
              </a:rPr>
              <a:t>消息，此时只需重新发一条即可，不影响一致性。</a:t>
            </a:r>
            <a:endParaRPr lang="en-US" altLang="zh-CN" sz="2000">
              <a:ea typeface="宋体" panose="02010600030101010101" pitchFamily="2" charset="-122"/>
            </a:endParaRPr>
          </a:p>
          <a:p>
            <a:pPr lvl="1"/>
            <a:r>
              <a:rPr lang="zh-CN" altLang="en-US" sz="2000">
                <a:ea typeface="宋体" panose="02010600030101010101" pitchFamily="2" charset="-122"/>
              </a:rPr>
              <a:t>如果日志中最后是</a:t>
            </a:r>
            <a:r>
              <a:rPr lang="en-US" altLang="zh-CN" sz="2000">
                <a:ea typeface="宋体" panose="02010600030101010101" pitchFamily="2" charset="-122"/>
              </a:rPr>
              <a:t>global-commit</a:t>
            </a:r>
            <a:r>
              <a:rPr lang="zh-CN" altLang="en-US" sz="2000">
                <a:ea typeface="宋体" panose="02010600030101010101" pitchFamily="2" charset="-122"/>
              </a:rPr>
              <a:t>或</a:t>
            </a:r>
            <a:r>
              <a:rPr lang="en-US" altLang="zh-CN" sz="2000">
                <a:ea typeface="宋体" panose="02010600030101010101" pitchFamily="2" charset="-122"/>
              </a:rPr>
              <a:t>global-abort</a:t>
            </a:r>
            <a:r>
              <a:rPr lang="zh-CN" altLang="en-US" sz="2000">
                <a:ea typeface="宋体" panose="02010600030101010101" pitchFamily="2" charset="-122"/>
              </a:rPr>
              <a:t>日志。说明宕机前处于</a:t>
            </a:r>
            <a:r>
              <a:rPr lang="en-US" altLang="zh-CN" sz="2000">
                <a:ea typeface="宋体" panose="02010600030101010101" pitchFamily="2" charset="-122"/>
              </a:rPr>
              <a:t>COMMIT</a:t>
            </a:r>
            <a:r>
              <a:rPr lang="zh-CN" altLang="en-US" sz="2000">
                <a:ea typeface="宋体" panose="02010600030101010101" pitchFamily="2" charset="-122"/>
              </a:rPr>
              <a:t>或</a:t>
            </a:r>
            <a:r>
              <a:rPr lang="en-US" altLang="zh-CN" sz="2000">
                <a:ea typeface="宋体" panose="02010600030101010101" pitchFamily="2" charset="-122"/>
              </a:rPr>
              <a:t>ABORT</a:t>
            </a:r>
            <a:r>
              <a:rPr lang="zh-CN" altLang="en-US" sz="2000">
                <a:ea typeface="宋体" panose="02010600030101010101" pitchFamily="2" charset="-122"/>
              </a:rPr>
              <a:t>状态，此时协调者只需向参与者再发一次</a:t>
            </a:r>
            <a:r>
              <a:rPr lang="en-US" altLang="zh-CN" sz="2000">
                <a:ea typeface="宋体" panose="02010600030101010101" pitchFamily="2" charset="-122"/>
              </a:rPr>
              <a:t>global-commit</a:t>
            </a:r>
            <a:r>
              <a:rPr lang="zh-CN" altLang="en-US" sz="2000">
                <a:ea typeface="宋体" panose="02010600030101010101" pitchFamily="2" charset="-122"/>
              </a:rPr>
              <a:t>或</a:t>
            </a:r>
            <a:r>
              <a:rPr lang="en-US" altLang="zh-CN" sz="2000">
                <a:ea typeface="宋体" panose="02010600030101010101" pitchFamily="2" charset="-122"/>
              </a:rPr>
              <a:t>global-abort</a:t>
            </a:r>
            <a:r>
              <a:rPr lang="zh-CN" altLang="en-US" sz="2000">
                <a:ea typeface="宋体" panose="02010600030101010101" pitchFamily="2" charset="-122"/>
              </a:rPr>
              <a:t>消息，继续</a:t>
            </a:r>
            <a:r>
              <a:rPr lang="en-US" altLang="zh-CN" sz="2000">
                <a:ea typeface="宋体" panose="02010600030101010101" pitchFamily="2" charset="-122"/>
              </a:rPr>
              <a:t>2PC</a:t>
            </a:r>
            <a:r>
              <a:rPr lang="zh-CN" altLang="en-US" sz="2000">
                <a:ea typeface="宋体" panose="02010600030101010101" pitchFamily="2" charset="-122"/>
              </a:rPr>
              <a:t>流程。</a:t>
            </a:r>
            <a:endParaRPr lang="zh-CN" altLang="en-US" sz="2000">
              <a:ea typeface="宋体" panose="02010600030101010101" pitchFamily="2" charset="-122"/>
            </a:endParaRPr>
          </a:p>
          <a:p>
            <a:endParaRPr lang="zh-CN" altLang="en-US" sz="16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两阶段提交</a:t>
            </a:r>
            <a:r>
              <a:rPr lang="en-US" altLang="zh-CN"/>
              <a:t>2PC</a:t>
            </a:r>
            <a:endParaRPr kumimoji="1" lang="zh-CN" altLang="en-US" dirty="0"/>
          </a:p>
        </p:txBody>
      </p:sp>
      <p:sp>
        <p:nvSpPr>
          <p:cNvPr id="3" name="内容占位符 2"/>
          <p:cNvSpPr>
            <a:spLocks noGrp="1"/>
          </p:cNvSpPr>
          <p:nvPr>
            <p:ph idx="1"/>
          </p:nvPr>
        </p:nvSpPr>
        <p:spPr>
          <a:xfrm>
            <a:off x="539552" y="1196752"/>
            <a:ext cx="8223448" cy="5432648"/>
          </a:xfrm>
        </p:spPr>
        <p:txBody>
          <a:bodyPr/>
          <a:lstStyle/>
          <a:p>
            <a:r>
              <a:rPr lang="zh-CN" altLang="en-US">
                <a:solidFill>
                  <a:srgbClr val="FF0000"/>
                </a:solidFill>
                <a:ea typeface="宋体" panose="02010600030101010101" pitchFamily="2" charset="-122"/>
              </a:rPr>
              <a:t>异常处理</a:t>
            </a:r>
            <a:r>
              <a:rPr lang="en-US" altLang="zh-CN" sz="2400">
                <a:solidFill>
                  <a:srgbClr val="FF0000"/>
                </a:solidFill>
                <a:ea typeface="宋体" panose="02010600030101010101" pitchFamily="2" charset="-122"/>
              </a:rPr>
              <a:t>-</a:t>
            </a:r>
            <a:r>
              <a:rPr lang="zh-CN" altLang="en-US">
                <a:solidFill>
                  <a:srgbClr val="FF0000"/>
                </a:solidFill>
                <a:ea typeface="宋体" panose="02010600030101010101" pitchFamily="2" charset="-122"/>
              </a:rPr>
              <a:t>参与者节点宕机恢复</a:t>
            </a:r>
            <a:endParaRPr lang="zh-CN" altLang="en-US" sz="2400">
              <a:solidFill>
                <a:srgbClr val="FF0000"/>
              </a:solidFill>
              <a:ea typeface="宋体" panose="02010600030101010101" pitchFamily="2" charset="-122"/>
            </a:endParaRPr>
          </a:p>
          <a:p>
            <a:r>
              <a:rPr lang="zh-CN" altLang="en-US" sz="2400">
                <a:ea typeface="宋体" panose="02010600030101010101" pitchFamily="2" charset="-122"/>
              </a:rPr>
              <a:t>如果日志处于</a:t>
            </a:r>
            <a:r>
              <a:rPr lang="en-US" altLang="zh-CN" sz="2400">
                <a:ea typeface="宋体" panose="02010600030101010101" pitchFamily="2" charset="-122"/>
              </a:rPr>
              <a:t>INIT</a:t>
            </a:r>
            <a:r>
              <a:rPr lang="zh-CN" altLang="en-US" sz="2400">
                <a:ea typeface="宋体" panose="02010600030101010101" pitchFamily="2" charset="-122"/>
              </a:rPr>
              <a:t>状态，表示还未对本事务做出选择，继续等待</a:t>
            </a:r>
            <a:r>
              <a:rPr lang="en-US" altLang="zh-CN" sz="2400">
                <a:ea typeface="宋体" panose="02010600030101010101" pitchFamily="2" charset="-122"/>
              </a:rPr>
              <a:t>prepare</a:t>
            </a:r>
            <a:r>
              <a:rPr lang="zh-CN" altLang="en-US" sz="2400">
                <a:ea typeface="宋体" panose="02010600030101010101" pitchFamily="2" charset="-122"/>
              </a:rPr>
              <a:t>消息即可。</a:t>
            </a:r>
            <a:endParaRPr lang="en-US" altLang="zh-CN" sz="2400">
              <a:ea typeface="宋体" panose="02010600030101010101" pitchFamily="2" charset="-122"/>
            </a:endParaRPr>
          </a:p>
          <a:p>
            <a:r>
              <a:rPr lang="zh-CN" altLang="en-US" sz="2400">
                <a:ea typeface="宋体" panose="02010600030101010101" pitchFamily="2" charset="-122"/>
              </a:rPr>
              <a:t>如果处于</a:t>
            </a:r>
            <a:r>
              <a:rPr lang="en-US" altLang="zh-CN" sz="2400">
                <a:ea typeface="宋体" panose="02010600030101010101" pitchFamily="2" charset="-122"/>
              </a:rPr>
              <a:t>READY</a:t>
            </a:r>
            <a:r>
              <a:rPr lang="zh-CN" altLang="en-US" sz="2400">
                <a:ea typeface="宋体" panose="02010600030101010101" pitchFamily="2" charset="-122"/>
              </a:rPr>
              <a:t>状态，说明已经收到了</a:t>
            </a:r>
            <a:r>
              <a:rPr lang="en-US" altLang="zh-CN" sz="2400">
                <a:ea typeface="宋体" panose="02010600030101010101" pitchFamily="2" charset="-122"/>
              </a:rPr>
              <a:t>prepare</a:t>
            </a:r>
            <a:r>
              <a:rPr lang="zh-CN" altLang="en-US" sz="2400">
                <a:ea typeface="宋体" panose="02010600030101010101" pitchFamily="2" charset="-122"/>
              </a:rPr>
              <a:t>消息，但无法得知是否已做出回复，所以重发</a:t>
            </a:r>
            <a:r>
              <a:rPr lang="en-US" altLang="zh-CN" sz="2400">
                <a:ea typeface="宋体" panose="02010600030101010101" pitchFamily="2" charset="-122"/>
              </a:rPr>
              <a:t>vote-commit</a:t>
            </a:r>
            <a:r>
              <a:rPr lang="zh-CN" altLang="en-US" sz="2400">
                <a:ea typeface="宋体" panose="02010600030101010101" pitchFamily="2" charset="-122"/>
              </a:rPr>
              <a:t>消息即可。注意这里是发送的</a:t>
            </a:r>
            <a:r>
              <a:rPr lang="en-US" altLang="zh-CN" sz="2400">
                <a:ea typeface="宋体" panose="02010600030101010101" pitchFamily="2" charset="-122"/>
              </a:rPr>
              <a:t>vote-commit</a:t>
            </a:r>
            <a:r>
              <a:rPr lang="zh-CN" altLang="en-US" sz="2400">
                <a:ea typeface="宋体" panose="02010600030101010101" pitchFamily="2" charset="-122"/>
              </a:rPr>
              <a:t>而不是</a:t>
            </a:r>
            <a:r>
              <a:rPr lang="en-US" altLang="zh-CN" sz="2400">
                <a:ea typeface="宋体" panose="02010600030101010101" pitchFamily="2" charset="-122"/>
              </a:rPr>
              <a:t>vote-abort</a:t>
            </a:r>
            <a:r>
              <a:rPr lang="zh-CN" altLang="en-US" sz="2400">
                <a:ea typeface="宋体" panose="02010600030101010101" pitchFamily="2" charset="-122"/>
              </a:rPr>
              <a:t>，因为只有本次事务可以提交，才会到</a:t>
            </a:r>
            <a:r>
              <a:rPr lang="en-US" altLang="zh-CN" sz="2400">
                <a:ea typeface="宋体" panose="02010600030101010101" pitchFamily="2" charset="-122"/>
              </a:rPr>
              <a:t>READY</a:t>
            </a:r>
            <a:r>
              <a:rPr lang="zh-CN" altLang="en-US" sz="2400">
                <a:ea typeface="宋体" panose="02010600030101010101" pitchFamily="2" charset="-122"/>
              </a:rPr>
              <a:t>状态；</a:t>
            </a:r>
            <a:endParaRPr lang="en-US" altLang="zh-CN" sz="2400">
              <a:ea typeface="宋体" panose="02010600030101010101" pitchFamily="2" charset="-122"/>
            </a:endParaRPr>
          </a:p>
          <a:p>
            <a:r>
              <a:rPr lang="zh-CN" altLang="en-US" sz="2400">
                <a:ea typeface="宋体" panose="02010600030101010101" pitchFamily="2" charset="-122"/>
              </a:rPr>
              <a:t>如果日志最后是</a:t>
            </a:r>
            <a:r>
              <a:rPr lang="en-US" altLang="zh-CN" sz="2400">
                <a:ea typeface="宋体" panose="02010600030101010101" pitchFamily="2" charset="-122"/>
              </a:rPr>
              <a:t>COMMIT</a:t>
            </a:r>
            <a:r>
              <a:rPr lang="zh-CN" altLang="en-US" sz="2400">
                <a:ea typeface="宋体" panose="02010600030101010101" pitchFamily="2" charset="-122"/>
              </a:rPr>
              <a:t>或</a:t>
            </a:r>
            <a:r>
              <a:rPr lang="en-US" altLang="zh-CN" sz="2400">
                <a:ea typeface="宋体" panose="02010600030101010101" pitchFamily="2" charset="-122"/>
              </a:rPr>
              <a:t>ABORT</a:t>
            </a:r>
            <a:r>
              <a:rPr lang="zh-CN" altLang="en-US" sz="2400">
                <a:ea typeface="宋体" panose="02010600030101010101" pitchFamily="2" charset="-122"/>
              </a:rPr>
              <a:t>状态，则表示已经收到了</a:t>
            </a:r>
            <a:r>
              <a:rPr lang="en-US" altLang="zh-CN" sz="2400">
                <a:ea typeface="宋体" panose="02010600030101010101" pitchFamily="2" charset="-122"/>
              </a:rPr>
              <a:t>global-commit</a:t>
            </a:r>
            <a:r>
              <a:rPr lang="zh-CN" altLang="en-US" sz="2400">
                <a:ea typeface="宋体" panose="02010600030101010101" pitchFamily="2" charset="-122"/>
              </a:rPr>
              <a:t>或</a:t>
            </a:r>
            <a:r>
              <a:rPr lang="en-US" altLang="zh-CN" sz="2400">
                <a:ea typeface="宋体" panose="02010600030101010101" pitchFamily="2" charset="-122"/>
              </a:rPr>
              <a:t>global-abort</a:t>
            </a:r>
            <a:r>
              <a:rPr lang="zh-CN" altLang="en-US" sz="2400">
                <a:ea typeface="宋体" panose="02010600030101010101" pitchFamily="2" charset="-122"/>
              </a:rPr>
              <a:t>消息，但无法确定是否已经发送过了确认消息。此时由于协调者节点会不断重发消息，所以只需等待新的</a:t>
            </a:r>
            <a:r>
              <a:rPr lang="en-US" altLang="zh-CN" sz="2400">
                <a:ea typeface="宋体" panose="02010600030101010101" pitchFamily="2" charset="-122"/>
              </a:rPr>
              <a:t>global-commit</a:t>
            </a:r>
            <a:r>
              <a:rPr lang="zh-CN" altLang="en-US" sz="2400">
                <a:ea typeface="宋体" panose="02010600030101010101" pitchFamily="2" charset="-122"/>
              </a:rPr>
              <a:t>或</a:t>
            </a:r>
            <a:r>
              <a:rPr lang="en-US" altLang="zh-CN" sz="2400">
                <a:ea typeface="宋体" panose="02010600030101010101" pitchFamily="2" charset="-122"/>
              </a:rPr>
              <a:t>global-abort</a:t>
            </a:r>
            <a:r>
              <a:rPr lang="zh-CN" altLang="en-US" sz="2400">
                <a:ea typeface="宋体" panose="02010600030101010101" pitchFamily="2" charset="-122"/>
              </a:rPr>
              <a:t>消息，并进行回复即可。</a:t>
            </a:r>
            <a:endParaRPr lang="zh-CN" altLang="en-US" sz="2400">
              <a:ea typeface="宋体" panose="02010600030101010101" pitchFamily="2" charset="-122"/>
            </a:endParaRPr>
          </a:p>
          <a:p>
            <a:endParaRPr lang="zh-CN" altLang="en-US" sz="16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两阶段提交</a:t>
            </a:r>
            <a:r>
              <a:rPr lang="en-US" altLang="zh-CN"/>
              <a:t>2PC</a:t>
            </a:r>
            <a:endParaRPr kumimoji="1" lang="zh-CN" altLang="en-US" dirty="0"/>
          </a:p>
        </p:txBody>
      </p:sp>
      <p:sp>
        <p:nvSpPr>
          <p:cNvPr id="3" name="内容占位符 2"/>
          <p:cNvSpPr>
            <a:spLocks noGrp="1"/>
          </p:cNvSpPr>
          <p:nvPr>
            <p:ph idx="1"/>
          </p:nvPr>
        </p:nvSpPr>
        <p:spPr>
          <a:xfrm>
            <a:off x="539552" y="1196752"/>
            <a:ext cx="8223448" cy="5432648"/>
          </a:xfrm>
        </p:spPr>
        <p:txBody>
          <a:bodyPr/>
          <a:lstStyle/>
          <a:p>
            <a:r>
              <a:rPr lang="zh-CN" altLang="en-US">
                <a:solidFill>
                  <a:srgbClr val="FF0000"/>
                </a:solidFill>
                <a:ea typeface="宋体" panose="02010600030101010101" pitchFamily="2" charset="-122"/>
              </a:rPr>
              <a:t>异常处理</a:t>
            </a:r>
            <a:endParaRPr lang="zh-CN" altLang="en-US" sz="16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6" name="图片 5"/>
          <p:cNvPicPr>
            <a:picLocks noChangeAspect="1"/>
          </p:cNvPicPr>
          <p:nvPr/>
        </p:nvPicPr>
        <p:blipFill>
          <a:blip r:embed="rId1"/>
          <a:stretch>
            <a:fillRect/>
          </a:stretch>
        </p:blipFill>
        <p:spPr>
          <a:xfrm>
            <a:off x="1187624" y="1844824"/>
            <a:ext cx="7011917" cy="464686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两阶段提交</a:t>
            </a:r>
            <a:r>
              <a:rPr lang="en-US" altLang="zh-CN"/>
              <a:t>2PC</a:t>
            </a:r>
            <a:endParaRPr kumimoji="1" lang="zh-CN" altLang="en-US" dirty="0"/>
          </a:p>
        </p:txBody>
      </p:sp>
      <p:sp>
        <p:nvSpPr>
          <p:cNvPr id="3" name="内容占位符 2"/>
          <p:cNvSpPr>
            <a:spLocks noGrp="1"/>
          </p:cNvSpPr>
          <p:nvPr>
            <p:ph idx="1"/>
          </p:nvPr>
        </p:nvSpPr>
        <p:spPr>
          <a:xfrm>
            <a:off x="539552" y="1196752"/>
            <a:ext cx="8223448" cy="5432648"/>
          </a:xfrm>
        </p:spPr>
        <p:txBody>
          <a:bodyPr/>
          <a:lstStyle/>
          <a:p>
            <a:r>
              <a:rPr lang="zh-CN" altLang="en-US">
                <a:solidFill>
                  <a:srgbClr val="FF0000"/>
                </a:solidFill>
                <a:ea typeface="宋体" panose="02010600030101010101" pitchFamily="2" charset="-122"/>
              </a:rPr>
              <a:t>超时问题</a:t>
            </a:r>
            <a:endParaRPr lang="zh-CN" altLang="en-US" sz="2400">
              <a:solidFill>
                <a:srgbClr val="FF0000"/>
              </a:solidFill>
              <a:ea typeface="宋体" panose="02010600030101010101" pitchFamily="2" charset="-122"/>
            </a:endParaRPr>
          </a:p>
          <a:p>
            <a:r>
              <a:rPr lang="en-US" altLang="zh-CN" sz="2400">
                <a:ea typeface="宋体" panose="02010600030101010101" pitchFamily="2" charset="-122"/>
              </a:rPr>
              <a:t>1</a:t>
            </a:r>
            <a:r>
              <a:rPr lang="zh-CN" altLang="en-US" sz="2400">
                <a:ea typeface="宋体" panose="02010600030101010101" pitchFamily="2" charset="-122"/>
              </a:rPr>
              <a:t>、协调者在</a:t>
            </a:r>
            <a:r>
              <a:rPr lang="en-US" altLang="zh-CN" sz="2400">
                <a:ea typeface="宋体" panose="02010600030101010101" pitchFamily="2" charset="-122"/>
              </a:rPr>
              <a:t>WAIT</a:t>
            </a:r>
            <a:r>
              <a:rPr lang="zh-CN" altLang="en-US" sz="2400">
                <a:ea typeface="宋体" panose="02010600030101010101" pitchFamily="2" charset="-122"/>
              </a:rPr>
              <a:t>状态超时：一般有两种原因：</a:t>
            </a:r>
            <a:r>
              <a:rPr lang="en-US" altLang="zh-CN" sz="2400">
                <a:solidFill>
                  <a:srgbClr val="FF0000"/>
                </a:solidFill>
                <a:ea typeface="宋体" panose="02010600030101010101" pitchFamily="2" charset="-122"/>
              </a:rPr>
              <a:t>a</a:t>
            </a:r>
            <a:r>
              <a:rPr lang="zh-CN" altLang="en-US" sz="2400">
                <a:solidFill>
                  <a:srgbClr val="FF0000"/>
                </a:solidFill>
                <a:ea typeface="宋体" panose="02010600030101010101" pitchFamily="2" charset="-122"/>
              </a:rPr>
              <a:t>）协调者与某个参与者之间的网络断开；</a:t>
            </a:r>
            <a:r>
              <a:rPr lang="en-US" altLang="zh-CN" sz="2400">
                <a:solidFill>
                  <a:srgbClr val="FF0000"/>
                </a:solidFill>
                <a:ea typeface="宋体" panose="02010600030101010101" pitchFamily="2" charset="-122"/>
              </a:rPr>
              <a:t>b</a:t>
            </a:r>
            <a:r>
              <a:rPr lang="zh-CN" altLang="en-US" sz="2400">
                <a:solidFill>
                  <a:srgbClr val="FF0000"/>
                </a:solidFill>
                <a:ea typeface="宋体" panose="02010600030101010101" pitchFamily="2" charset="-122"/>
              </a:rPr>
              <a:t>）某个参与者宕机</a:t>
            </a:r>
            <a:r>
              <a:rPr lang="zh-CN" altLang="en-US" sz="2400">
                <a:ea typeface="宋体" panose="02010600030101010101" pitchFamily="2" charset="-122"/>
              </a:rPr>
              <a:t>。这种超时，可以选择放弃整个事务。因为</a:t>
            </a:r>
            <a:r>
              <a:rPr lang="en-US" altLang="zh-CN" sz="2400">
                <a:ea typeface="宋体" panose="02010600030101010101" pitchFamily="2" charset="-122"/>
              </a:rPr>
              <a:t>WAIT</a:t>
            </a:r>
            <a:r>
              <a:rPr lang="zh-CN" altLang="en-US" sz="2400">
                <a:ea typeface="宋体" panose="02010600030101010101" pitchFamily="2" charset="-122"/>
              </a:rPr>
              <a:t>状态下，协调者一定未发送来</a:t>
            </a:r>
            <a:r>
              <a:rPr lang="en-US" altLang="zh-CN" sz="2400">
                <a:ea typeface="宋体" panose="02010600030101010101" pitchFamily="2" charset="-122"/>
              </a:rPr>
              <a:t>global-abort</a:t>
            </a:r>
            <a:r>
              <a:rPr lang="zh-CN" altLang="en-US" sz="2400">
                <a:ea typeface="宋体" panose="02010600030101010101" pitchFamily="2" charset="-122"/>
              </a:rPr>
              <a:t>或</a:t>
            </a:r>
            <a:r>
              <a:rPr lang="en-US" altLang="zh-CN" sz="2400">
                <a:ea typeface="宋体" panose="02010600030101010101" pitchFamily="2" charset="-122"/>
              </a:rPr>
              <a:t>global-commit</a:t>
            </a:r>
            <a:r>
              <a:rPr lang="zh-CN" altLang="en-US" sz="2400">
                <a:ea typeface="宋体" panose="02010600030101010101" pitchFamily="2" charset="-122"/>
              </a:rPr>
              <a:t>消息，因此只要向所有参与者发送</a:t>
            </a:r>
            <a:r>
              <a:rPr lang="en-US" altLang="zh-CN" sz="2400">
                <a:ea typeface="宋体" panose="02010600030101010101" pitchFamily="2" charset="-122"/>
              </a:rPr>
              <a:t>global-abort</a:t>
            </a:r>
            <a:r>
              <a:rPr lang="zh-CN" altLang="en-US" sz="2400">
                <a:ea typeface="宋体" panose="02010600030101010101" pitchFamily="2" charset="-122"/>
              </a:rPr>
              <a:t>停止事务就可以，不影响协议正确性。</a:t>
            </a:r>
            <a:endParaRPr lang="zh-CN" altLang="en-US" sz="2400">
              <a:ea typeface="宋体" panose="02010600030101010101" pitchFamily="2" charset="-122"/>
            </a:endParaRPr>
          </a:p>
          <a:p>
            <a:r>
              <a:rPr lang="en-US" altLang="zh-CN" sz="2400">
                <a:ea typeface="宋体" panose="02010600030101010101" pitchFamily="2" charset="-122"/>
              </a:rPr>
              <a:t>2</a:t>
            </a:r>
            <a:r>
              <a:rPr lang="zh-CN" altLang="en-US" sz="2400">
                <a:ea typeface="宋体" panose="02010600030101010101" pitchFamily="2" charset="-122"/>
              </a:rPr>
              <a:t>、协调者在</a:t>
            </a:r>
            <a:r>
              <a:rPr lang="en-US" altLang="zh-CN" sz="2400">
                <a:ea typeface="宋体" panose="02010600030101010101" pitchFamily="2" charset="-122"/>
              </a:rPr>
              <a:t>COMMIT</a:t>
            </a:r>
            <a:r>
              <a:rPr lang="zh-CN" altLang="en-US" sz="2400">
                <a:ea typeface="宋体" panose="02010600030101010101" pitchFamily="2" charset="-122"/>
              </a:rPr>
              <a:t>或</a:t>
            </a:r>
            <a:r>
              <a:rPr lang="en-US" altLang="zh-CN" sz="2400">
                <a:ea typeface="宋体" panose="02010600030101010101" pitchFamily="2" charset="-122"/>
              </a:rPr>
              <a:t>ABORT</a:t>
            </a:r>
            <a:r>
              <a:rPr lang="zh-CN" altLang="en-US" sz="2400">
                <a:ea typeface="宋体" panose="02010600030101010101" pitchFamily="2" charset="-122"/>
              </a:rPr>
              <a:t>状态超时：</a:t>
            </a:r>
            <a:r>
              <a:rPr lang="zh-CN" altLang="en-US" sz="2400">
                <a:solidFill>
                  <a:srgbClr val="FF0000"/>
                </a:solidFill>
                <a:ea typeface="宋体" panose="02010600030101010101" pitchFamily="2" charset="-122"/>
              </a:rPr>
              <a:t>等待参与者对</a:t>
            </a:r>
            <a:r>
              <a:rPr lang="en-US" altLang="zh-CN" sz="2400">
                <a:solidFill>
                  <a:srgbClr val="FF0000"/>
                </a:solidFill>
                <a:ea typeface="宋体" panose="02010600030101010101" pitchFamily="2" charset="-122"/>
              </a:rPr>
              <a:t>global-commit</a:t>
            </a:r>
            <a:r>
              <a:rPr lang="zh-CN" altLang="en-US" sz="2400">
                <a:solidFill>
                  <a:srgbClr val="FF0000"/>
                </a:solidFill>
                <a:ea typeface="宋体" panose="02010600030101010101" pitchFamily="2" charset="-122"/>
              </a:rPr>
              <a:t>或</a:t>
            </a:r>
            <a:r>
              <a:rPr lang="en-US" altLang="zh-CN" sz="2400">
                <a:solidFill>
                  <a:srgbClr val="FF0000"/>
                </a:solidFill>
                <a:ea typeface="宋体" panose="02010600030101010101" pitchFamily="2" charset="-122"/>
              </a:rPr>
              <a:t>global-abort</a:t>
            </a:r>
            <a:r>
              <a:rPr lang="zh-CN" altLang="en-US" sz="2400">
                <a:solidFill>
                  <a:srgbClr val="FF0000"/>
                </a:solidFill>
                <a:ea typeface="宋体" panose="02010600030101010101" pitchFamily="2" charset="-122"/>
              </a:rPr>
              <a:t>的响应消息超时。</a:t>
            </a:r>
            <a:r>
              <a:rPr lang="zh-CN" altLang="en-US" sz="2400">
                <a:ea typeface="宋体" panose="02010600030101010101" pitchFamily="2" charset="-122"/>
              </a:rPr>
              <a:t>这种情况下协调者只能不断重发</a:t>
            </a:r>
            <a:r>
              <a:rPr lang="en-US" altLang="zh-CN" sz="2400">
                <a:ea typeface="宋体" panose="02010600030101010101" pitchFamily="2" charset="-122"/>
              </a:rPr>
              <a:t>global-commit</a:t>
            </a:r>
            <a:r>
              <a:rPr lang="zh-CN" altLang="en-US" sz="2400">
                <a:ea typeface="宋体" panose="02010600030101010101" pitchFamily="2" charset="-122"/>
              </a:rPr>
              <a:t>或</a:t>
            </a:r>
            <a:r>
              <a:rPr lang="en-US" altLang="zh-CN" sz="2400">
                <a:ea typeface="宋体" panose="02010600030101010101" pitchFamily="2" charset="-122"/>
              </a:rPr>
              <a:t>global-abort</a:t>
            </a:r>
            <a:r>
              <a:rPr lang="zh-CN" altLang="en-US" sz="2400">
                <a:ea typeface="宋体" panose="02010600030101010101" pitchFamily="2" charset="-122"/>
              </a:rPr>
              <a:t>消息，直到所有参与者都响应。</a:t>
            </a:r>
            <a:endParaRPr lang="zh-CN" altLang="en-US" sz="2400">
              <a:ea typeface="宋体" panose="02010600030101010101" pitchFamily="2" charset="-122"/>
            </a:endParaRPr>
          </a:p>
          <a:p>
            <a:endParaRPr lang="zh-CN" altLang="en-US" sz="16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1177131" y="1052410"/>
            <a:ext cx="7727950" cy="5328592"/>
          </a:xfrm>
        </p:spPr>
        <p:txBody>
          <a:bodyPr/>
          <a:lstStyle/>
          <a:p>
            <a:pPr>
              <a:lnSpc>
                <a:spcPct val="100000"/>
              </a:lnSpc>
              <a:spcAft>
                <a:spcPts val="600"/>
              </a:spcAft>
              <a:defRPr/>
            </a:pPr>
            <a:r>
              <a:rPr lang="zh-CN" altLang="en-US" sz="2400" b="1" dirty="0">
                <a:solidFill>
                  <a:srgbClr val="FF0000"/>
                </a:solidFill>
                <a:ea typeface="宋体" panose="02010600030101010101" pitchFamily="2" charset="-122"/>
              </a:rPr>
              <a:t>事务处理基础</a:t>
            </a:r>
            <a:endParaRPr lang="en-US" altLang="zh-CN" sz="2400" b="1" dirty="0">
              <a:solidFill>
                <a:srgbClr val="FF0000"/>
              </a:solidFill>
              <a:ea typeface="宋体" panose="02010600030101010101" pitchFamily="2" charset="-122"/>
            </a:endParaRPr>
          </a:p>
          <a:p>
            <a:pPr lvl="1">
              <a:lnSpc>
                <a:spcPct val="100000"/>
              </a:lnSpc>
              <a:spcAft>
                <a:spcPts val="600"/>
              </a:spcAft>
              <a:defRPr/>
            </a:pPr>
            <a:r>
              <a:rPr lang="zh-CN" altLang="en-US" sz="2000" b="1" dirty="0">
                <a:solidFill>
                  <a:srgbClr val="FF0000"/>
                </a:solidFill>
                <a:ea typeface="宋体" panose="02010600030101010101" pitchFamily="2" charset="-122"/>
              </a:rPr>
              <a:t>事务的概念</a:t>
            </a:r>
            <a:endParaRPr lang="en-US" altLang="zh-CN" sz="2000" b="1" dirty="0">
              <a:solidFill>
                <a:srgbClr val="FF0000"/>
              </a:solidFill>
              <a:ea typeface="宋体" panose="02010600030101010101" pitchFamily="2" charset="-122"/>
            </a:endParaRPr>
          </a:p>
          <a:p>
            <a:pPr lvl="1">
              <a:lnSpc>
                <a:spcPct val="100000"/>
              </a:lnSpc>
              <a:spcAft>
                <a:spcPts val="600"/>
              </a:spcAft>
              <a:defRPr/>
            </a:pPr>
            <a:r>
              <a:rPr lang="en-US" altLang="zh-CN" sz="2000" b="1" dirty="0">
                <a:ea typeface="宋体" panose="02010600030101010101" pitchFamily="2" charset="-122"/>
              </a:rPr>
              <a:t>JDBC</a:t>
            </a:r>
            <a:r>
              <a:rPr lang="zh-CN" altLang="en-US" sz="2000" b="1" dirty="0">
                <a:ea typeface="宋体" panose="02010600030101010101" pitchFamily="2" charset="-122"/>
              </a:rPr>
              <a:t>的事务</a:t>
            </a:r>
            <a:endParaRPr lang="zh-CN" altLang="en-US" sz="2000" b="1" dirty="0">
              <a:ea typeface="宋体" panose="02010600030101010101" pitchFamily="2" charset="-122"/>
            </a:endParaRPr>
          </a:p>
          <a:p>
            <a:pPr>
              <a:lnSpc>
                <a:spcPct val="100000"/>
              </a:lnSpc>
              <a:spcAft>
                <a:spcPts val="600"/>
              </a:spcAft>
              <a:defRPr/>
            </a:pPr>
            <a:r>
              <a:rPr lang="zh-CN" altLang="en-US" sz="2400" b="1" dirty="0">
                <a:ea typeface="宋体" panose="02010600030101010101" pitchFamily="2" charset="-122"/>
              </a:rPr>
              <a:t>分布式事务处理</a:t>
            </a:r>
            <a:endParaRPr lang="en-US" altLang="zh-CN" sz="2400" b="1" dirty="0">
              <a:ea typeface="宋体" panose="02010600030101010101" pitchFamily="2" charset="-122"/>
            </a:endParaRPr>
          </a:p>
          <a:p>
            <a:pPr lvl="1">
              <a:lnSpc>
                <a:spcPct val="100000"/>
              </a:lnSpc>
              <a:spcAft>
                <a:spcPts val="600"/>
              </a:spcAft>
              <a:defRPr/>
            </a:pPr>
            <a:r>
              <a:rPr lang="zh-CN" altLang="en-US" sz="2000" b="1" dirty="0">
                <a:ea typeface="宋体" panose="02010600030101010101" pitchFamily="2" charset="-122"/>
              </a:rPr>
              <a:t>分布式事务</a:t>
            </a:r>
            <a:endParaRPr lang="en-US" altLang="zh-CN" sz="2000" b="1" dirty="0">
              <a:ea typeface="宋体" panose="02010600030101010101" pitchFamily="2" charset="-122"/>
            </a:endParaRPr>
          </a:p>
          <a:p>
            <a:pPr lvl="1">
              <a:lnSpc>
                <a:spcPct val="100000"/>
              </a:lnSpc>
              <a:spcAft>
                <a:spcPts val="600"/>
              </a:spcAft>
              <a:defRPr/>
            </a:pPr>
            <a:r>
              <a:rPr lang="zh-CN" altLang="en-US" sz="2000" b="1" dirty="0">
                <a:ea typeface="宋体" panose="02010600030101010101" pitchFamily="2" charset="-122"/>
              </a:rPr>
              <a:t>事务处理中间件</a:t>
            </a:r>
            <a:endParaRPr lang="en-US" altLang="zh-CN" sz="2000" b="1" dirty="0">
              <a:ea typeface="宋体" panose="02010600030101010101" pitchFamily="2" charset="-122"/>
            </a:endParaRPr>
          </a:p>
          <a:p>
            <a:pPr lvl="1">
              <a:lnSpc>
                <a:spcPct val="100000"/>
              </a:lnSpc>
              <a:spcAft>
                <a:spcPts val="600"/>
              </a:spcAft>
              <a:defRPr/>
            </a:pPr>
            <a:r>
              <a:rPr lang="zh-CN" altLang="en-US" sz="2000" b="1" dirty="0">
                <a:ea typeface="宋体" panose="02010600030101010101" pitchFamily="2" charset="-122"/>
              </a:rPr>
              <a:t>两阶段提交</a:t>
            </a:r>
            <a:r>
              <a:rPr lang="en-US" altLang="zh-CN" sz="2000" b="1" dirty="0">
                <a:ea typeface="宋体" panose="02010600030101010101" pitchFamily="2" charset="-122"/>
              </a:rPr>
              <a:t>2PC</a:t>
            </a:r>
            <a:endParaRPr lang="en-US" altLang="zh-CN" sz="2000" b="1" dirty="0">
              <a:ea typeface="宋体" panose="02010600030101010101" pitchFamily="2" charset="-122"/>
            </a:endParaRPr>
          </a:p>
          <a:p>
            <a:pPr lvl="1">
              <a:lnSpc>
                <a:spcPct val="100000"/>
              </a:lnSpc>
              <a:spcAft>
                <a:spcPts val="600"/>
              </a:spcAft>
              <a:defRPr/>
            </a:pPr>
            <a:r>
              <a:rPr lang="en-US" altLang="zh-CN" sz="2000" b="1" dirty="0">
                <a:ea typeface="宋体" panose="02010600030101010101" pitchFamily="2" charset="-122"/>
              </a:rPr>
              <a:t>2PC</a:t>
            </a:r>
            <a:r>
              <a:rPr lang="zh-CN" altLang="en-US" sz="2000" b="1" dirty="0">
                <a:ea typeface="宋体" panose="02010600030101010101" pitchFamily="2" charset="-122"/>
              </a:rPr>
              <a:t>的应用</a:t>
            </a:r>
            <a:endParaRPr lang="zh-CN" altLang="en-US" sz="2000" b="1" dirty="0">
              <a:ea typeface="宋体" panose="02010600030101010101" pitchFamily="2" charset="-122"/>
            </a:endParaRPr>
          </a:p>
          <a:p>
            <a:pPr>
              <a:lnSpc>
                <a:spcPct val="100000"/>
              </a:lnSpc>
              <a:spcAft>
                <a:spcPts val="600"/>
              </a:spcAft>
              <a:defRPr/>
            </a:pPr>
            <a:r>
              <a:rPr lang="en-US" altLang="zh-CN" sz="2400" b="1" dirty="0">
                <a:ea typeface="宋体" panose="02010600030101010101" pitchFamily="2" charset="-122"/>
              </a:rPr>
              <a:t>EJB</a:t>
            </a:r>
            <a:r>
              <a:rPr lang="zh-CN" altLang="en-US" sz="2400" b="1" dirty="0">
                <a:ea typeface="宋体" panose="02010600030101010101" pitchFamily="2" charset="-122"/>
              </a:rPr>
              <a:t>事务体系结构</a:t>
            </a:r>
            <a:endParaRPr lang="en-US" altLang="zh-CN" sz="2400" b="1" dirty="0">
              <a:ea typeface="宋体" panose="02010600030101010101" pitchFamily="2" charset="-122"/>
            </a:endParaRPr>
          </a:p>
          <a:p>
            <a:pPr lvl="1">
              <a:lnSpc>
                <a:spcPct val="100000"/>
              </a:lnSpc>
              <a:spcAft>
                <a:spcPts val="600"/>
              </a:spcAft>
              <a:defRPr/>
            </a:pPr>
            <a:r>
              <a:rPr lang="zh-CN" altLang="en-US" sz="2000" b="1" dirty="0">
                <a:ea typeface="宋体" panose="02010600030101010101" pitchFamily="2" charset="-122"/>
              </a:rPr>
              <a:t>容器管理的事务</a:t>
            </a:r>
            <a:r>
              <a:rPr lang="en-US" altLang="zh-CN" sz="2000" b="1" dirty="0">
                <a:ea typeface="宋体" panose="02010600030101010101" pitchFamily="2" charset="-122"/>
              </a:rPr>
              <a:t>CMT</a:t>
            </a:r>
            <a:endParaRPr lang="en-US" altLang="zh-CN" sz="2000" b="1" dirty="0">
              <a:ea typeface="宋体" panose="02010600030101010101" pitchFamily="2" charset="-122"/>
            </a:endParaRPr>
          </a:p>
          <a:p>
            <a:pPr lvl="1">
              <a:lnSpc>
                <a:spcPct val="100000"/>
              </a:lnSpc>
              <a:spcAft>
                <a:spcPts val="600"/>
              </a:spcAft>
              <a:defRPr/>
            </a:pPr>
            <a:r>
              <a:rPr lang="en-US" altLang="zh-CN" sz="2000" b="1" dirty="0">
                <a:ea typeface="宋体" panose="02010600030101010101" pitchFamily="2" charset="-122"/>
              </a:rPr>
              <a:t>Bean</a:t>
            </a:r>
            <a:r>
              <a:rPr lang="zh-CN" altLang="en-US" sz="2000" b="1" dirty="0">
                <a:ea typeface="宋体" panose="02010600030101010101" pitchFamily="2" charset="-122"/>
              </a:rPr>
              <a:t>管理的事务</a:t>
            </a:r>
            <a:r>
              <a:rPr lang="en-US" altLang="zh-CN" sz="2000" b="1" dirty="0">
                <a:ea typeface="宋体" panose="02010600030101010101" pitchFamily="2" charset="-122"/>
              </a:rPr>
              <a:t>BMT</a:t>
            </a:r>
            <a:endParaRPr lang="zh-CN" altLang="en-US" sz="2000" b="1" dirty="0">
              <a:ea typeface="宋体" panose="02010600030101010101" pitchFamily="2" charset="-122"/>
            </a:endParaRPr>
          </a:p>
          <a:p>
            <a:pPr>
              <a:lnSpc>
                <a:spcPct val="100000"/>
              </a:lnSpc>
              <a:spcAft>
                <a:spcPts val="600"/>
              </a:spcAft>
              <a:defRPr/>
            </a:pPr>
            <a:r>
              <a:rPr lang="en-US" altLang="zh-CN" sz="2400" b="1" dirty="0">
                <a:ea typeface="宋体" panose="02010600030101010101" pitchFamily="2" charset="-122"/>
              </a:rPr>
              <a:t>JTA</a:t>
            </a:r>
            <a:r>
              <a:rPr lang="zh-CN" altLang="en-US" sz="2400" b="1" dirty="0">
                <a:ea typeface="宋体" panose="02010600030101010101" pitchFamily="2" charset="-122"/>
              </a:rPr>
              <a:t>事务处理</a:t>
            </a:r>
            <a:endParaRPr lang="zh-CN" altLang="en-US" sz="2400" b="1" dirty="0">
              <a:ea typeface="宋体" panose="02010600030101010101" pitchFamily="2" charset="-122"/>
            </a:endParaRPr>
          </a:p>
          <a:p>
            <a:pPr>
              <a:lnSpc>
                <a:spcPct val="100000"/>
              </a:lnSpc>
              <a:spcAft>
                <a:spcPts val="600"/>
              </a:spcAft>
              <a:defRPr/>
            </a:pPr>
            <a:r>
              <a:rPr lang="zh-CN" altLang="en-US" sz="2400" b="1" dirty="0">
                <a:ea typeface="宋体" panose="02010600030101010101" pitchFamily="2" charset="-122"/>
              </a:rPr>
              <a:t>小结</a:t>
            </a:r>
            <a:endParaRPr lang="zh-CN" altLang="en-US" sz="2400" b="1" dirty="0">
              <a:ea typeface="宋体" panose="02010600030101010101" pitchFamily="2" charset="-122"/>
            </a:endParaRPr>
          </a:p>
          <a:p>
            <a:pPr>
              <a:lnSpc>
                <a:spcPct val="100000"/>
              </a:lnSpc>
              <a:defRPr/>
            </a:pPr>
            <a:endParaRPr lang="zh-CN" altLang="en-US" sz="2400" b="1"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两阶段提交</a:t>
            </a:r>
            <a:r>
              <a:rPr lang="en-US" altLang="zh-CN"/>
              <a:t>2PC</a:t>
            </a:r>
            <a:endParaRPr kumimoji="1" lang="zh-CN" altLang="en-US" dirty="0"/>
          </a:p>
        </p:txBody>
      </p:sp>
      <p:sp>
        <p:nvSpPr>
          <p:cNvPr id="3" name="内容占位符 2"/>
          <p:cNvSpPr>
            <a:spLocks noGrp="1"/>
          </p:cNvSpPr>
          <p:nvPr>
            <p:ph idx="1"/>
          </p:nvPr>
        </p:nvSpPr>
        <p:spPr>
          <a:xfrm>
            <a:off x="539552" y="1196752"/>
            <a:ext cx="8223448" cy="4320480"/>
          </a:xfrm>
        </p:spPr>
        <p:txBody>
          <a:bodyPr/>
          <a:lstStyle/>
          <a:p>
            <a:r>
              <a:rPr lang="zh-CN" altLang="en-US">
                <a:solidFill>
                  <a:srgbClr val="FF0000"/>
                </a:solidFill>
                <a:ea typeface="宋体" panose="02010600030101010101" pitchFamily="2" charset="-122"/>
              </a:rPr>
              <a:t>超时问题</a:t>
            </a:r>
            <a:endParaRPr lang="zh-CN" altLang="en-US" sz="2400">
              <a:solidFill>
                <a:srgbClr val="FF0000"/>
              </a:solidFill>
              <a:ea typeface="宋体" panose="02010600030101010101" pitchFamily="2" charset="-122"/>
            </a:endParaRPr>
          </a:p>
          <a:p>
            <a:r>
              <a:rPr lang="en-US" altLang="zh-CN" sz="2400">
                <a:ea typeface="宋体" panose="02010600030101010101" pitchFamily="2" charset="-122"/>
              </a:rPr>
              <a:t>3</a:t>
            </a:r>
            <a:r>
              <a:rPr lang="zh-CN" altLang="en-US" sz="2400">
                <a:ea typeface="宋体" panose="02010600030101010101" pitchFamily="2" charset="-122"/>
              </a:rPr>
              <a:t>、参与者</a:t>
            </a:r>
            <a:r>
              <a:rPr lang="en-US" altLang="zh-CN" sz="2400">
                <a:ea typeface="宋体" panose="02010600030101010101" pitchFamily="2" charset="-122"/>
              </a:rPr>
              <a:t>INIT</a:t>
            </a:r>
            <a:r>
              <a:rPr lang="zh-CN" altLang="en-US" sz="2400">
                <a:ea typeface="宋体" panose="02010600030101010101" pitchFamily="2" charset="-122"/>
              </a:rPr>
              <a:t>状态超时：此时</a:t>
            </a:r>
            <a:r>
              <a:rPr lang="zh-CN" altLang="en-US" sz="2400">
                <a:solidFill>
                  <a:srgbClr val="FF0000"/>
                </a:solidFill>
                <a:ea typeface="宋体" panose="02010600030101010101" pitchFamily="2" charset="-122"/>
              </a:rPr>
              <a:t>还没收到</a:t>
            </a:r>
            <a:r>
              <a:rPr lang="en-US" altLang="zh-CN" sz="2400">
                <a:solidFill>
                  <a:srgbClr val="FF0000"/>
                </a:solidFill>
                <a:ea typeface="宋体" panose="02010600030101010101" pitchFamily="2" charset="-122"/>
              </a:rPr>
              <a:t>prepare</a:t>
            </a:r>
            <a:r>
              <a:rPr lang="zh-CN" altLang="en-US" sz="2400">
                <a:solidFill>
                  <a:srgbClr val="FF0000"/>
                </a:solidFill>
                <a:ea typeface="宋体" panose="02010600030101010101" pitchFamily="2" charset="-122"/>
              </a:rPr>
              <a:t>消息</a:t>
            </a:r>
            <a:r>
              <a:rPr lang="zh-CN" altLang="en-US" sz="2400">
                <a:ea typeface="宋体" panose="02010600030101010101" pitchFamily="2" charset="-122"/>
              </a:rPr>
              <a:t>，直接</a:t>
            </a:r>
            <a:r>
              <a:rPr lang="en-US" altLang="zh-CN" sz="2400">
                <a:ea typeface="宋体" panose="02010600030101010101" pitchFamily="2" charset="-122"/>
              </a:rPr>
              <a:t>abort</a:t>
            </a:r>
            <a:r>
              <a:rPr lang="zh-CN" altLang="en-US" sz="2400">
                <a:ea typeface="宋体" panose="02010600030101010101" pitchFamily="2" charset="-122"/>
              </a:rPr>
              <a:t>即可。但可能导致原先可以提交的事务不能成功完成。</a:t>
            </a:r>
            <a:endParaRPr lang="zh-CN" altLang="en-US" sz="2400">
              <a:ea typeface="宋体" panose="02010600030101010101" pitchFamily="2" charset="-122"/>
            </a:endParaRPr>
          </a:p>
          <a:p>
            <a:r>
              <a:rPr lang="en-US" altLang="zh-CN" sz="2400">
                <a:ea typeface="宋体" panose="02010600030101010101" pitchFamily="2" charset="-122"/>
              </a:rPr>
              <a:t>4</a:t>
            </a:r>
            <a:r>
              <a:rPr lang="zh-CN" altLang="en-US" sz="2400">
                <a:ea typeface="宋体" panose="02010600030101010101" pitchFamily="2" charset="-122"/>
              </a:rPr>
              <a:t>、参与者</a:t>
            </a:r>
            <a:r>
              <a:rPr lang="en-US" altLang="zh-CN" sz="2400">
                <a:ea typeface="宋体" panose="02010600030101010101" pitchFamily="2" charset="-122"/>
              </a:rPr>
              <a:t>READY</a:t>
            </a:r>
            <a:r>
              <a:rPr lang="zh-CN" altLang="en-US" sz="2400">
                <a:ea typeface="宋体" panose="02010600030101010101" pitchFamily="2" charset="-122"/>
              </a:rPr>
              <a:t>状态超时：在</a:t>
            </a:r>
            <a:r>
              <a:rPr lang="en-US" altLang="zh-CN" sz="2400">
                <a:ea typeface="宋体" panose="02010600030101010101" pitchFamily="2" charset="-122"/>
              </a:rPr>
              <a:t>READY</a:t>
            </a:r>
            <a:r>
              <a:rPr lang="zh-CN" altLang="en-US" sz="2400">
                <a:ea typeface="宋体" panose="02010600030101010101" pitchFamily="2" charset="-122"/>
              </a:rPr>
              <a:t>状态，代表参与者收到</a:t>
            </a:r>
            <a:r>
              <a:rPr lang="en-US" altLang="zh-CN" sz="2400">
                <a:ea typeface="宋体" panose="02010600030101010101" pitchFamily="2" charset="-122"/>
              </a:rPr>
              <a:t>prepare</a:t>
            </a:r>
            <a:r>
              <a:rPr lang="zh-CN" altLang="en-US" sz="2400">
                <a:ea typeface="宋体" panose="02010600030101010101" pitchFamily="2" charset="-122"/>
              </a:rPr>
              <a:t>消息，并回复了</a:t>
            </a:r>
            <a:r>
              <a:rPr lang="en-US" altLang="zh-CN" sz="2400">
                <a:ea typeface="宋体" panose="02010600030101010101" pitchFamily="2" charset="-122"/>
              </a:rPr>
              <a:t>vote-commit</a:t>
            </a:r>
            <a:r>
              <a:rPr lang="zh-CN" altLang="en-US" sz="2400">
                <a:ea typeface="宋体" panose="02010600030101010101" pitchFamily="2" charset="-122"/>
              </a:rPr>
              <a:t>消息。此时参与者不能再改变自己的选择，只能不断重发</a:t>
            </a:r>
            <a:r>
              <a:rPr lang="en-US" altLang="zh-CN" sz="2400">
                <a:ea typeface="宋体" panose="02010600030101010101" pitchFamily="2" charset="-122"/>
              </a:rPr>
              <a:t>vote-commit</a:t>
            </a:r>
            <a:r>
              <a:rPr lang="zh-CN" altLang="en-US" sz="2400">
                <a:ea typeface="宋体" panose="02010600030101010101" pitchFamily="2" charset="-122"/>
              </a:rPr>
              <a:t>，直到收到</a:t>
            </a:r>
            <a:r>
              <a:rPr lang="en-US" altLang="zh-CN" sz="2400">
                <a:ea typeface="宋体" panose="02010600030101010101" pitchFamily="2" charset="-122"/>
              </a:rPr>
              <a:t>global-abort</a:t>
            </a:r>
            <a:r>
              <a:rPr lang="zh-CN" altLang="en-US" sz="2400">
                <a:ea typeface="宋体" panose="02010600030101010101" pitchFamily="2" charset="-122"/>
              </a:rPr>
              <a:t>或</a:t>
            </a:r>
            <a:r>
              <a:rPr lang="en-US" altLang="zh-CN" sz="2400">
                <a:ea typeface="宋体" panose="02010600030101010101" pitchFamily="2" charset="-122"/>
              </a:rPr>
              <a:t>global-commit</a:t>
            </a:r>
            <a:r>
              <a:rPr lang="zh-CN" altLang="en-US" sz="2400">
                <a:ea typeface="宋体" panose="02010600030101010101" pitchFamily="2" charset="-122"/>
              </a:rPr>
              <a:t>消息，继续下面流程。</a:t>
            </a:r>
            <a:endParaRPr lang="zh-CN" altLang="en-US" sz="16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两阶段提交</a:t>
            </a:r>
            <a:r>
              <a:rPr lang="en-US" altLang="zh-CN"/>
              <a:t>2PC</a:t>
            </a:r>
            <a:endParaRPr kumimoji="1" lang="zh-CN" altLang="en-US" dirty="0"/>
          </a:p>
        </p:txBody>
      </p:sp>
      <p:sp>
        <p:nvSpPr>
          <p:cNvPr id="3" name="内容占位符 2"/>
          <p:cNvSpPr>
            <a:spLocks noGrp="1"/>
          </p:cNvSpPr>
          <p:nvPr>
            <p:ph idx="1"/>
          </p:nvPr>
        </p:nvSpPr>
        <p:spPr>
          <a:xfrm>
            <a:off x="539552" y="1196752"/>
            <a:ext cx="8223448" cy="5256584"/>
          </a:xfrm>
        </p:spPr>
        <p:txBody>
          <a:bodyPr/>
          <a:lstStyle/>
          <a:p>
            <a:r>
              <a:rPr lang="en-US" altLang="zh-CN">
                <a:solidFill>
                  <a:srgbClr val="FF0000"/>
                </a:solidFill>
                <a:ea typeface="宋体" panose="02010600030101010101" pitchFamily="2" charset="-122"/>
              </a:rPr>
              <a:t>2PC</a:t>
            </a:r>
            <a:r>
              <a:rPr lang="zh-CN" altLang="en-US">
                <a:solidFill>
                  <a:srgbClr val="FF0000"/>
                </a:solidFill>
                <a:ea typeface="宋体" panose="02010600030101010101" pitchFamily="2" charset="-122"/>
              </a:rPr>
              <a:t>遇到的问题</a:t>
            </a:r>
            <a:endParaRPr lang="zh-CN" altLang="en-US" sz="2400">
              <a:solidFill>
                <a:srgbClr val="FF0000"/>
              </a:solidFill>
              <a:ea typeface="宋体" panose="02010600030101010101" pitchFamily="2" charset="-122"/>
            </a:endParaRPr>
          </a:p>
          <a:p>
            <a:r>
              <a:rPr lang="en-US" altLang="zh-CN" sz="2400">
                <a:ea typeface="宋体" panose="02010600030101010101" pitchFamily="2" charset="-122"/>
              </a:rPr>
              <a:t>1</a:t>
            </a:r>
            <a:r>
              <a:rPr lang="zh-CN" altLang="en-US" sz="2400">
                <a:ea typeface="宋体" panose="02010600030101010101" pitchFamily="2" charset="-122"/>
              </a:rPr>
              <a:t>、同步阻塞问题：执行过程中，所有参与节点都是事务阻塞型的。</a:t>
            </a:r>
            <a:r>
              <a:rPr lang="zh-CN" altLang="en-US" sz="2400">
                <a:solidFill>
                  <a:srgbClr val="FF0000"/>
                </a:solidFill>
                <a:ea typeface="宋体" panose="02010600030101010101" pitchFamily="2" charset="-122"/>
              </a:rPr>
              <a:t>当参与者占有公共资源时，其他第三方节点访问公共资源不得不处于阻塞状态。</a:t>
            </a:r>
            <a:r>
              <a:rPr lang="zh-CN" altLang="en-US" sz="2400">
                <a:ea typeface="宋体" panose="02010600030101010101" pitchFamily="2" charset="-122"/>
              </a:rPr>
              <a:t>在大并发下有性能的问题。</a:t>
            </a:r>
            <a:endParaRPr lang="zh-CN" altLang="en-US" sz="2400">
              <a:ea typeface="宋体" panose="02010600030101010101" pitchFamily="2" charset="-122"/>
            </a:endParaRPr>
          </a:p>
          <a:p>
            <a:r>
              <a:rPr lang="en-US" altLang="zh-CN" sz="2400">
                <a:ea typeface="宋体" panose="02010600030101010101" pitchFamily="2" charset="-122"/>
              </a:rPr>
              <a:t>2</a:t>
            </a:r>
            <a:r>
              <a:rPr lang="zh-CN" altLang="en-US" sz="2400">
                <a:ea typeface="宋体" panose="02010600030101010101" pitchFamily="2" charset="-122"/>
              </a:rPr>
              <a:t>、单点故障：由于协调者的重要性，</a:t>
            </a:r>
            <a:r>
              <a:rPr lang="zh-CN" altLang="en-US" sz="2400">
                <a:solidFill>
                  <a:srgbClr val="FF0000"/>
                </a:solidFill>
                <a:ea typeface="宋体" panose="02010600030101010101" pitchFamily="2" charset="-122"/>
              </a:rPr>
              <a:t>一旦协调者发生故障，参与者会一直阻塞下去。</a:t>
            </a:r>
            <a:r>
              <a:rPr lang="zh-CN" altLang="en-US" sz="2400">
                <a:ea typeface="宋体" panose="02010600030101010101" pitchFamily="2" charset="-122"/>
              </a:rPr>
              <a:t>尤其在第二阶段，若协调者发生故障，那么所有的参与者将都处于锁定事务资源的状态中，无法继续完成事务操作。一个解决思路是重新选举一个协调者，但这无法解决因此而导致的使参与者处于阻塞状态的问题。</a:t>
            </a:r>
            <a:endParaRPr lang="zh-CN" altLang="en-US" sz="2400">
              <a:ea typeface="宋体" panose="02010600030101010101" pitchFamily="2" charset="-122"/>
            </a:endParaRPr>
          </a:p>
          <a:p>
            <a:endParaRPr lang="zh-CN" altLang="en-US" sz="16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两阶段提交</a:t>
            </a:r>
            <a:r>
              <a:rPr lang="en-US" altLang="zh-CN"/>
              <a:t>2PC</a:t>
            </a:r>
            <a:endParaRPr kumimoji="1" lang="zh-CN" altLang="en-US" dirty="0"/>
          </a:p>
        </p:txBody>
      </p:sp>
      <p:sp>
        <p:nvSpPr>
          <p:cNvPr id="3" name="内容占位符 2"/>
          <p:cNvSpPr>
            <a:spLocks noGrp="1"/>
          </p:cNvSpPr>
          <p:nvPr>
            <p:ph idx="1"/>
          </p:nvPr>
        </p:nvSpPr>
        <p:spPr>
          <a:xfrm>
            <a:off x="539552" y="1196752"/>
            <a:ext cx="8223448" cy="5256584"/>
          </a:xfrm>
        </p:spPr>
        <p:txBody>
          <a:bodyPr/>
          <a:lstStyle/>
          <a:p>
            <a:r>
              <a:rPr lang="en-US" altLang="zh-CN">
                <a:solidFill>
                  <a:srgbClr val="FF0000"/>
                </a:solidFill>
                <a:ea typeface="宋体" panose="02010600030101010101" pitchFamily="2" charset="-122"/>
              </a:rPr>
              <a:t>2PC</a:t>
            </a:r>
            <a:r>
              <a:rPr lang="zh-CN" altLang="en-US">
                <a:solidFill>
                  <a:srgbClr val="FF0000"/>
                </a:solidFill>
                <a:ea typeface="宋体" panose="02010600030101010101" pitchFamily="2" charset="-122"/>
              </a:rPr>
              <a:t>遇到的问题</a:t>
            </a:r>
            <a:endParaRPr lang="zh-CN" altLang="en-US" sz="2400">
              <a:solidFill>
                <a:srgbClr val="FF0000"/>
              </a:solidFill>
              <a:ea typeface="宋体" panose="02010600030101010101" pitchFamily="2" charset="-122"/>
            </a:endParaRPr>
          </a:p>
          <a:p>
            <a:r>
              <a:rPr lang="en-US" altLang="zh-CN" sz="2400">
                <a:ea typeface="宋体" panose="02010600030101010101" pitchFamily="2" charset="-122"/>
              </a:rPr>
              <a:t>3</a:t>
            </a:r>
            <a:r>
              <a:rPr lang="zh-CN" altLang="en-US" sz="2400">
                <a:ea typeface="宋体" panose="02010600030101010101" pitchFamily="2" charset="-122"/>
              </a:rPr>
              <a:t>、数据不一致：在</a:t>
            </a:r>
            <a:r>
              <a:rPr lang="en-US" altLang="zh-CN" sz="2400">
                <a:ea typeface="宋体" panose="02010600030101010101" pitchFamily="2" charset="-122"/>
              </a:rPr>
              <a:t>2PC</a:t>
            </a:r>
            <a:r>
              <a:rPr lang="zh-CN" altLang="en-US" sz="2400">
                <a:ea typeface="宋体" panose="02010600030101010101" pitchFamily="2" charset="-122"/>
              </a:rPr>
              <a:t>第二阶段中，当协调者向参与者发送</a:t>
            </a:r>
            <a:r>
              <a:rPr lang="en-US" altLang="zh-CN" sz="2400">
                <a:ea typeface="宋体" panose="02010600030101010101" pitchFamily="2" charset="-122"/>
              </a:rPr>
              <a:t>commit</a:t>
            </a:r>
            <a:r>
              <a:rPr lang="zh-CN" altLang="en-US" sz="2400">
                <a:ea typeface="宋体" panose="02010600030101010101" pitchFamily="2" charset="-122"/>
              </a:rPr>
              <a:t>请求之后，发生了局部网络异常或者在发送</a:t>
            </a:r>
            <a:r>
              <a:rPr lang="en-US" altLang="zh-CN" sz="2400">
                <a:ea typeface="宋体" panose="02010600030101010101" pitchFamily="2" charset="-122"/>
              </a:rPr>
              <a:t>commit</a:t>
            </a:r>
            <a:r>
              <a:rPr lang="zh-CN" altLang="en-US" sz="2400">
                <a:ea typeface="宋体" panose="02010600030101010101" pitchFamily="2" charset="-122"/>
              </a:rPr>
              <a:t>请求过程中协调者发生了故障，会导致只有一部分参与者接受到了</a:t>
            </a:r>
            <a:r>
              <a:rPr lang="en-US" altLang="zh-CN" sz="2400">
                <a:ea typeface="宋体" panose="02010600030101010101" pitchFamily="2" charset="-122"/>
              </a:rPr>
              <a:t>commit</a:t>
            </a:r>
            <a:r>
              <a:rPr lang="zh-CN" altLang="en-US" sz="2400">
                <a:ea typeface="宋体" panose="02010600030101010101" pitchFamily="2" charset="-122"/>
              </a:rPr>
              <a:t>请求。</a:t>
            </a:r>
            <a:r>
              <a:rPr lang="zh-CN" altLang="en-US" sz="2400">
                <a:solidFill>
                  <a:srgbClr val="FF0000"/>
                </a:solidFill>
                <a:ea typeface="宋体" panose="02010600030101010101" pitchFamily="2" charset="-122"/>
              </a:rPr>
              <a:t>接到</a:t>
            </a:r>
            <a:r>
              <a:rPr lang="en-US" altLang="zh-CN" sz="2400">
                <a:solidFill>
                  <a:srgbClr val="FF0000"/>
                </a:solidFill>
                <a:ea typeface="宋体" panose="02010600030101010101" pitchFamily="2" charset="-122"/>
              </a:rPr>
              <a:t>commit</a:t>
            </a:r>
            <a:r>
              <a:rPr lang="zh-CN" altLang="en-US" sz="2400">
                <a:solidFill>
                  <a:srgbClr val="FF0000"/>
                </a:solidFill>
                <a:ea typeface="宋体" panose="02010600030101010101" pitchFamily="2" charset="-122"/>
              </a:rPr>
              <a:t>请求的部分参与者之后就会执行</a:t>
            </a:r>
            <a:r>
              <a:rPr lang="en-US" altLang="zh-CN" sz="2400">
                <a:solidFill>
                  <a:srgbClr val="FF0000"/>
                </a:solidFill>
                <a:ea typeface="宋体" panose="02010600030101010101" pitchFamily="2" charset="-122"/>
              </a:rPr>
              <a:t>commit</a:t>
            </a:r>
            <a:r>
              <a:rPr lang="zh-CN" altLang="en-US" sz="2400">
                <a:solidFill>
                  <a:srgbClr val="FF0000"/>
                </a:solidFill>
                <a:ea typeface="宋体" panose="02010600030101010101" pitchFamily="2" charset="-122"/>
              </a:rPr>
              <a:t>操作，但是其他未接到</a:t>
            </a:r>
            <a:r>
              <a:rPr lang="en-US" altLang="zh-CN" sz="2400">
                <a:solidFill>
                  <a:srgbClr val="FF0000"/>
                </a:solidFill>
                <a:ea typeface="宋体" panose="02010600030101010101" pitchFamily="2" charset="-122"/>
              </a:rPr>
              <a:t>commit</a:t>
            </a:r>
            <a:r>
              <a:rPr lang="zh-CN" altLang="en-US" sz="2400">
                <a:solidFill>
                  <a:srgbClr val="FF0000"/>
                </a:solidFill>
                <a:ea typeface="宋体" panose="02010600030101010101" pitchFamily="2" charset="-122"/>
              </a:rPr>
              <a:t>请求的节点则无法执行事务提交。</a:t>
            </a:r>
            <a:r>
              <a:rPr lang="zh-CN" altLang="en-US" sz="2400">
                <a:ea typeface="宋体" panose="02010600030101010101" pitchFamily="2" charset="-122"/>
              </a:rPr>
              <a:t>于是整个分布式系统便出现了数据不一致的现象。</a:t>
            </a:r>
            <a:endParaRPr lang="zh-CN" altLang="en-US" sz="2400">
              <a:ea typeface="宋体" panose="02010600030101010101" pitchFamily="2" charset="-122"/>
            </a:endParaRPr>
          </a:p>
          <a:p>
            <a:r>
              <a:rPr lang="en-US" altLang="zh-CN" sz="2400">
                <a:ea typeface="宋体" panose="02010600030101010101" pitchFamily="2" charset="-122"/>
              </a:rPr>
              <a:t>4</a:t>
            </a:r>
            <a:r>
              <a:rPr lang="zh-CN" altLang="en-US" sz="2400">
                <a:ea typeface="宋体" panose="02010600030101010101" pitchFamily="2" charset="-122"/>
              </a:rPr>
              <a:t>、过于保守：当</a:t>
            </a:r>
            <a:r>
              <a:rPr lang="zh-CN" altLang="en-US" sz="2400">
                <a:solidFill>
                  <a:srgbClr val="FF0000"/>
                </a:solidFill>
                <a:ea typeface="宋体" panose="02010600030101010101" pitchFamily="2" charset="-122"/>
              </a:rPr>
              <a:t>任意一个参与者节点宕机</a:t>
            </a:r>
            <a:r>
              <a:rPr lang="zh-CN" altLang="en-US" sz="2400">
                <a:ea typeface="宋体" panose="02010600030101010101" pitchFamily="2" charset="-122"/>
              </a:rPr>
              <a:t>，那么协调者超时没收到响应，就会</a:t>
            </a:r>
            <a:r>
              <a:rPr lang="zh-CN" altLang="en-US" sz="2400">
                <a:solidFill>
                  <a:srgbClr val="FF0000"/>
                </a:solidFill>
                <a:ea typeface="宋体" panose="02010600030101010101" pitchFamily="2" charset="-122"/>
              </a:rPr>
              <a:t>导致整个事务回滚失败</a:t>
            </a:r>
            <a:r>
              <a:rPr lang="zh-CN" altLang="en-US" sz="2400">
                <a:ea typeface="宋体" panose="02010600030101010101" pitchFamily="2" charset="-122"/>
              </a:rPr>
              <a:t>。</a:t>
            </a:r>
            <a:r>
              <a:rPr lang="en-US" altLang="zh-CN" sz="2400">
                <a:ea typeface="宋体" panose="02010600030101010101" pitchFamily="2" charset="-122"/>
              </a:rPr>
              <a:t>2PC</a:t>
            </a:r>
            <a:r>
              <a:rPr lang="zh-CN" altLang="en-US" sz="2400">
                <a:ea typeface="宋体" panose="02010600030101010101" pitchFamily="2" charset="-122"/>
              </a:rPr>
              <a:t>没有设计相应的容错机制。</a:t>
            </a:r>
            <a:endParaRPr lang="zh-CN" altLang="en-US" sz="2400">
              <a:ea typeface="宋体" panose="02010600030101010101" pitchFamily="2" charset="-122"/>
            </a:endParaRPr>
          </a:p>
          <a:p>
            <a:endParaRPr lang="zh-CN" altLang="en-US" sz="16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99592" y="1268760"/>
            <a:ext cx="7727950" cy="5328592"/>
          </a:xfrm>
        </p:spPr>
        <p:txBody>
          <a:bodyPr/>
          <a:lstStyle/>
          <a:p>
            <a:pPr>
              <a:lnSpc>
                <a:spcPct val="100000"/>
              </a:lnSpc>
              <a:spcAft>
                <a:spcPts val="600"/>
              </a:spcAft>
              <a:defRPr/>
            </a:pPr>
            <a:r>
              <a:rPr lang="zh-CN" altLang="en-US" sz="2400" b="1">
                <a:ea typeface="宋体" panose="02010600030101010101" pitchFamily="2" charset="-122"/>
              </a:rPr>
              <a:t>事务处理基础</a:t>
            </a:r>
            <a:endParaRPr lang="en-US" altLang="zh-CN" sz="24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事务的概念</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JDBC</a:t>
            </a:r>
            <a:r>
              <a:rPr lang="zh-CN" altLang="en-US" sz="2000" b="1">
                <a:ea typeface="宋体" panose="02010600030101010101" pitchFamily="2" charset="-122"/>
              </a:rPr>
              <a:t>的事务</a:t>
            </a:r>
            <a:endParaRPr lang="zh-CN" altLang="en-US" sz="2000" b="1" dirty="0">
              <a:ea typeface="宋体" panose="02010600030101010101" pitchFamily="2" charset="-122"/>
            </a:endParaRPr>
          </a:p>
          <a:p>
            <a:pPr>
              <a:lnSpc>
                <a:spcPct val="100000"/>
              </a:lnSpc>
              <a:spcAft>
                <a:spcPts val="600"/>
              </a:spcAft>
              <a:defRPr/>
            </a:pPr>
            <a:r>
              <a:rPr lang="zh-CN" altLang="en-US" sz="2400" b="1">
                <a:solidFill>
                  <a:srgbClr val="FF0000"/>
                </a:solidFill>
                <a:ea typeface="宋体" panose="02010600030101010101" pitchFamily="2" charset="-122"/>
              </a:rPr>
              <a:t>分布式事务处理</a:t>
            </a:r>
            <a:endParaRPr lang="en-US" altLang="zh-CN" sz="2400" b="1">
              <a:solidFill>
                <a:srgbClr val="FF0000"/>
              </a:solidFill>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分布式事务</a:t>
            </a:r>
            <a:endParaRPr lang="en-US" altLang="zh-CN" sz="20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事务处理中间件</a:t>
            </a:r>
            <a:endParaRPr lang="en-US" altLang="zh-CN" sz="20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两阶段提交</a:t>
            </a:r>
            <a:r>
              <a:rPr lang="en-US" altLang="zh-CN" sz="2000" b="1">
                <a:ea typeface="宋体" panose="02010600030101010101" pitchFamily="2" charset="-122"/>
              </a:rPr>
              <a:t>2PC</a:t>
            </a:r>
            <a:endParaRPr lang="en-US" altLang="zh-CN" sz="2000" b="1">
              <a:ea typeface="宋体" panose="02010600030101010101" pitchFamily="2" charset="-122"/>
            </a:endParaRPr>
          </a:p>
          <a:p>
            <a:pPr lvl="1">
              <a:lnSpc>
                <a:spcPct val="100000"/>
              </a:lnSpc>
              <a:spcAft>
                <a:spcPts val="600"/>
              </a:spcAft>
              <a:defRPr/>
            </a:pPr>
            <a:r>
              <a:rPr lang="en-US" altLang="zh-CN" sz="2000" b="1">
                <a:solidFill>
                  <a:srgbClr val="FF0000"/>
                </a:solidFill>
                <a:ea typeface="宋体" panose="02010600030101010101" pitchFamily="2" charset="-122"/>
              </a:rPr>
              <a:t>2PC</a:t>
            </a:r>
            <a:r>
              <a:rPr lang="zh-CN" altLang="en-US" sz="2000" b="1">
                <a:solidFill>
                  <a:srgbClr val="FF0000"/>
                </a:solidFill>
                <a:ea typeface="宋体" panose="02010600030101010101" pitchFamily="2" charset="-122"/>
              </a:rPr>
              <a:t>的应用</a:t>
            </a:r>
            <a:endParaRPr lang="zh-CN" altLang="en-US" sz="2000" b="1" dirty="0">
              <a:solidFill>
                <a:srgbClr val="FF0000"/>
              </a:solidFill>
              <a:ea typeface="宋体" panose="02010600030101010101" pitchFamily="2" charset="-122"/>
            </a:endParaRPr>
          </a:p>
          <a:p>
            <a:pPr>
              <a:lnSpc>
                <a:spcPct val="100000"/>
              </a:lnSpc>
              <a:spcAft>
                <a:spcPts val="600"/>
              </a:spcAft>
              <a:defRPr/>
            </a:pPr>
            <a:r>
              <a:rPr lang="en-US" altLang="zh-CN" sz="2400" b="1">
                <a:ea typeface="宋体" panose="02010600030101010101" pitchFamily="2" charset="-122"/>
              </a:rPr>
              <a:t>EJB</a:t>
            </a:r>
            <a:r>
              <a:rPr lang="zh-CN" altLang="en-US" sz="2400" b="1">
                <a:ea typeface="宋体" panose="02010600030101010101" pitchFamily="2" charset="-122"/>
              </a:rPr>
              <a:t>事务体系结构</a:t>
            </a:r>
            <a:endParaRPr lang="en-US" altLang="zh-CN" sz="24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容器管理的事务</a:t>
            </a:r>
            <a:r>
              <a:rPr lang="en-US" altLang="zh-CN" sz="2000" b="1">
                <a:ea typeface="宋体" panose="02010600030101010101" pitchFamily="2" charset="-122"/>
              </a:rPr>
              <a:t>CMT</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Bean</a:t>
            </a:r>
            <a:r>
              <a:rPr lang="zh-CN" altLang="en-US" sz="2000" b="1">
                <a:ea typeface="宋体" panose="02010600030101010101" pitchFamily="2" charset="-122"/>
              </a:rPr>
              <a:t>管理的事务</a:t>
            </a:r>
            <a:r>
              <a:rPr lang="en-US" altLang="zh-CN" sz="2000" b="1">
                <a:ea typeface="宋体" panose="02010600030101010101" pitchFamily="2" charset="-122"/>
              </a:rPr>
              <a:t>BMT</a:t>
            </a:r>
            <a:endParaRPr lang="zh-CN" altLang="en-US" sz="2000" b="1" dirty="0">
              <a:ea typeface="宋体" panose="02010600030101010101" pitchFamily="2" charset="-122"/>
            </a:endParaRPr>
          </a:p>
          <a:p>
            <a:pPr>
              <a:lnSpc>
                <a:spcPct val="100000"/>
              </a:lnSpc>
              <a:spcAft>
                <a:spcPts val="600"/>
              </a:spcAft>
              <a:defRPr/>
            </a:pPr>
            <a:r>
              <a:rPr lang="en-US" altLang="zh-CN" sz="2400" b="1">
                <a:ea typeface="宋体" panose="02010600030101010101" pitchFamily="2" charset="-122"/>
              </a:rPr>
              <a:t>JTA</a:t>
            </a:r>
            <a:r>
              <a:rPr lang="zh-CN" altLang="en-US" sz="2400" b="1">
                <a:ea typeface="宋体" panose="02010600030101010101" pitchFamily="2" charset="-122"/>
              </a:rPr>
              <a:t>事务处理</a:t>
            </a:r>
            <a:endParaRPr lang="zh-CN" altLang="en-US" sz="2400" b="1" dirty="0">
              <a:ea typeface="宋体" panose="02010600030101010101" pitchFamily="2" charset="-122"/>
            </a:endParaRPr>
          </a:p>
          <a:p>
            <a:pPr>
              <a:lnSpc>
                <a:spcPct val="100000"/>
              </a:lnSpc>
              <a:spcAft>
                <a:spcPts val="600"/>
              </a:spcAft>
              <a:defRPr/>
            </a:pPr>
            <a:r>
              <a:rPr lang="zh-CN" altLang="en-US" sz="2400" b="1" dirty="0">
                <a:ea typeface="宋体" panose="02010600030101010101" pitchFamily="2" charset="-122"/>
              </a:rPr>
              <a:t>小结</a:t>
            </a:r>
            <a:endParaRPr lang="zh-CN" altLang="en-US" sz="2400" b="1" dirty="0">
              <a:ea typeface="宋体" panose="02010600030101010101" pitchFamily="2" charset="-122"/>
            </a:endParaRPr>
          </a:p>
          <a:p>
            <a:pPr>
              <a:lnSpc>
                <a:spcPct val="100000"/>
              </a:lnSpc>
              <a:defRPr/>
            </a:pPr>
            <a:endParaRPr lang="zh-CN" altLang="en-US" sz="2400" b="1" dirty="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2PC</a:t>
            </a:r>
            <a:r>
              <a:rPr lang="zh-CN" altLang="en-US"/>
              <a:t>的应用</a:t>
            </a:r>
            <a:endParaRPr kumimoji="1" lang="zh-CN" altLang="en-US" dirty="0"/>
          </a:p>
        </p:txBody>
      </p:sp>
      <p:sp>
        <p:nvSpPr>
          <p:cNvPr id="3" name="内容占位符 2"/>
          <p:cNvSpPr>
            <a:spLocks noGrp="1"/>
          </p:cNvSpPr>
          <p:nvPr>
            <p:ph idx="1"/>
          </p:nvPr>
        </p:nvSpPr>
        <p:spPr>
          <a:xfrm>
            <a:off x="539552" y="1196752"/>
            <a:ext cx="8223448" cy="5256584"/>
          </a:xfrm>
        </p:spPr>
        <p:txBody>
          <a:bodyPr/>
          <a:lstStyle/>
          <a:p>
            <a:r>
              <a:rPr lang="en-US" altLang="zh-CN">
                <a:solidFill>
                  <a:srgbClr val="FF0000"/>
                </a:solidFill>
                <a:ea typeface="宋体" panose="02010600030101010101" pitchFamily="2" charset="-122"/>
              </a:rPr>
              <a:t>XA</a:t>
            </a:r>
            <a:r>
              <a:rPr lang="zh-CN" altLang="en-US">
                <a:solidFill>
                  <a:srgbClr val="FF0000"/>
                </a:solidFill>
                <a:ea typeface="宋体" panose="02010600030101010101" pitchFamily="2" charset="-122"/>
              </a:rPr>
              <a:t>协议</a:t>
            </a:r>
            <a:endParaRPr lang="zh-CN" altLang="en-US">
              <a:solidFill>
                <a:srgbClr val="FF0000"/>
              </a:solidFill>
              <a:ea typeface="宋体" panose="02010600030101010101" pitchFamily="2" charset="-122"/>
            </a:endParaRPr>
          </a:p>
          <a:p>
            <a:r>
              <a:rPr lang="en-US" altLang="zh-CN" sz="2400">
                <a:ea typeface="宋体" panose="02010600030101010101" pitchFamily="2" charset="-122"/>
              </a:rPr>
              <a:t>XA</a:t>
            </a:r>
            <a:r>
              <a:rPr lang="zh-CN" altLang="en-US" sz="2400">
                <a:ea typeface="宋体" panose="02010600030101010101" pitchFamily="2" charset="-122"/>
              </a:rPr>
              <a:t>协议由</a:t>
            </a:r>
            <a:r>
              <a:rPr lang="en-US" altLang="zh-CN" sz="2400">
                <a:ea typeface="宋体" panose="02010600030101010101" pitchFamily="2" charset="-122"/>
              </a:rPr>
              <a:t>Tuxedo</a:t>
            </a:r>
            <a:r>
              <a:rPr lang="zh-CN" altLang="en-US" sz="2400">
                <a:ea typeface="宋体" panose="02010600030101010101" pitchFamily="2" charset="-122"/>
              </a:rPr>
              <a:t>首先提出并交给</a:t>
            </a:r>
            <a:r>
              <a:rPr lang="en-US" altLang="zh-CN" sz="2400">
                <a:ea typeface="宋体" panose="02010600030101010101" pitchFamily="2" charset="-122"/>
              </a:rPr>
              <a:t>X/Open</a:t>
            </a:r>
            <a:r>
              <a:rPr lang="zh-CN" altLang="en-US" sz="2400">
                <a:ea typeface="宋体" panose="02010600030101010101" pitchFamily="2" charset="-122"/>
              </a:rPr>
              <a:t>组织，作为资源管理器（数据库）与事务管理器的接口标准。</a:t>
            </a:r>
            <a:endParaRPr lang="en-US" altLang="zh-CN" sz="2400">
              <a:ea typeface="宋体" panose="02010600030101010101" pitchFamily="2" charset="-122"/>
            </a:endParaRPr>
          </a:p>
          <a:p>
            <a:r>
              <a:rPr lang="en-US" altLang="zh-CN" sz="2400">
                <a:ea typeface="宋体" panose="02010600030101010101" pitchFamily="2" charset="-122"/>
              </a:rPr>
              <a:t>XA</a:t>
            </a:r>
            <a:r>
              <a:rPr lang="zh-CN" altLang="en-US" sz="2400">
                <a:ea typeface="宋体" panose="02010600030101010101" pitchFamily="2" charset="-122"/>
              </a:rPr>
              <a:t>协议采用两阶段提交方式来管理分布式事务，定义了事务管理器与资源管理器之间通信的接口协议。</a:t>
            </a:r>
            <a:endParaRPr lang="en-US" altLang="zh-CN" sz="2400">
              <a:ea typeface="宋体" panose="02010600030101010101" pitchFamily="2" charset="-122"/>
            </a:endParaRPr>
          </a:p>
          <a:p>
            <a:r>
              <a:rPr lang="en-US" altLang="zh-CN" sz="2400">
                <a:ea typeface="宋体" panose="02010600030101010101" pitchFamily="2" charset="-122"/>
              </a:rPr>
              <a:t>XA</a:t>
            </a:r>
            <a:r>
              <a:rPr lang="zh-CN" altLang="en-US" sz="2400">
                <a:ea typeface="宋体" panose="02010600030101010101" pitchFamily="2" charset="-122"/>
              </a:rPr>
              <a:t>定义了一系列的接口，包括</a:t>
            </a:r>
            <a:r>
              <a:rPr lang="en-US" altLang="zh-CN" sz="2400">
                <a:ea typeface="宋体" panose="02010600030101010101" pitchFamily="2" charset="-122"/>
              </a:rPr>
              <a:t>xa_start: </a:t>
            </a:r>
            <a:r>
              <a:rPr lang="zh-CN" altLang="en-US" sz="2400">
                <a:ea typeface="宋体" panose="02010600030101010101" pitchFamily="2" charset="-122"/>
              </a:rPr>
              <a:t>启动</a:t>
            </a:r>
            <a:r>
              <a:rPr lang="en-US" altLang="zh-CN" sz="2400">
                <a:ea typeface="宋体" panose="02010600030101010101" pitchFamily="2" charset="-122"/>
              </a:rPr>
              <a:t>XA</a:t>
            </a:r>
            <a:r>
              <a:rPr lang="zh-CN" altLang="en-US" sz="2400">
                <a:ea typeface="宋体" panose="02010600030101010101" pitchFamily="2" charset="-122"/>
              </a:rPr>
              <a:t>事务；</a:t>
            </a:r>
            <a:r>
              <a:rPr lang="en-US" altLang="zh-CN" sz="2400">
                <a:ea typeface="宋体" panose="02010600030101010101" pitchFamily="2" charset="-122"/>
              </a:rPr>
              <a:t>xa_end: </a:t>
            </a:r>
            <a:r>
              <a:rPr lang="zh-CN" altLang="en-US" sz="2400">
                <a:ea typeface="宋体" panose="02010600030101010101" pitchFamily="2" charset="-122"/>
              </a:rPr>
              <a:t>结束</a:t>
            </a:r>
            <a:r>
              <a:rPr lang="en-US" altLang="zh-CN" sz="2400">
                <a:ea typeface="宋体" panose="02010600030101010101" pitchFamily="2" charset="-122"/>
              </a:rPr>
              <a:t>XA</a:t>
            </a:r>
            <a:r>
              <a:rPr lang="zh-CN" altLang="en-US" sz="2400">
                <a:ea typeface="宋体" panose="02010600030101010101" pitchFamily="2" charset="-122"/>
              </a:rPr>
              <a:t>事务；</a:t>
            </a:r>
            <a:r>
              <a:rPr lang="en-US" altLang="zh-CN" sz="2400">
                <a:ea typeface="宋体" panose="02010600030101010101" pitchFamily="2" charset="-122"/>
              </a:rPr>
              <a:t>xa_prepare: </a:t>
            </a:r>
            <a:r>
              <a:rPr lang="zh-CN" altLang="en-US" sz="2400">
                <a:ea typeface="宋体" panose="02010600030101010101" pitchFamily="2" charset="-122"/>
              </a:rPr>
              <a:t>准备阶段，</a:t>
            </a:r>
            <a:r>
              <a:rPr lang="en-US" altLang="zh-CN" sz="2400">
                <a:ea typeface="宋体" panose="02010600030101010101" pitchFamily="2" charset="-122"/>
              </a:rPr>
              <a:t>XA</a:t>
            </a:r>
            <a:r>
              <a:rPr lang="zh-CN" altLang="en-US" sz="2400">
                <a:ea typeface="宋体" panose="02010600030101010101" pitchFamily="2" charset="-122"/>
              </a:rPr>
              <a:t>事务预提交；</a:t>
            </a:r>
            <a:r>
              <a:rPr lang="en-US" altLang="zh-CN" sz="2400">
                <a:ea typeface="宋体" panose="02010600030101010101" pitchFamily="2" charset="-122"/>
              </a:rPr>
              <a:t>xa_commit: </a:t>
            </a:r>
            <a:r>
              <a:rPr lang="zh-CN" altLang="en-US" sz="2400">
                <a:ea typeface="宋体" panose="02010600030101010101" pitchFamily="2" charset="-122"/>
              </a:rPr>
              <a:t>提交</a:t>
            </a:r>
            <a:r>
              <a:rPr lang="en-US" altLang="zh-CN" sz="2400">
                <a:ea typeface="宋体" panose="02010600030101010101" pitchFamily="2" charset="-122"/>
              </a:rPr>
              <a:t>XA</a:t>
            </a:r>
            <a:r>
              <a:rPr lang="zh-CN" altLang="en-US" sz="2400">
                <a:ea typeface="宋体" panose="02010600030101010101" pitchFamily="2" charset="-122"/>
              </a:rPr>
              <a:t>事务；</a:t>
            </a:r>
            <a:r>
              <a:rPr lang="en-US" altLang="zh-CN" sz="2400">
                <a:ea typeface="宋体" panose="02010600030101010101" pitchFamily="2" charset="-122"/>
              </a:rPr>
              <a:t>xa_rollback: </a:t>
            </a:r>
            <a:r>
              <a:rPr lang="zh-CN" altLang="en-US" sz="2400">
                <a:ea typeface="宋体" panose="02010600030101010101" pitchFamily="2" charset="-122"/>
              </a:rPr>
              <a:t>回滚</a:t>
            </a:r>
            <a:r>
              <a:rPr lang="en-US" altLang="zh-CN" sz="2400">
                <a:ea typeface="宋体" panose="02010600030101010101" pitchFamily="2" charset="-122"/>
              </a:rPr>
              <a:t>XA</a:t>
            </a:r>
            <a:r>
              <a:rPr lang="zh-CN" altLang="en-US" sz="2400">
                <a:ea typeface="宋体" panose="02010600030101010101" pitchFamily="2" charset="-122"/>
              </a:rPr>
              <a:t>事务。</a:t>
            </a:r>
            <a:endParaRPr lang="zh-CN" altLang="en-US" sz="16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2PC</a:t>
            </a:r>
            <a:r>
              <a:rPr lang="zh-CN" altLang="en-US"/>
              <a:t>的应用</a:t>
            </a:r>
            <a:endParaRPr kumimoji="1" lang="zh-CN" altLang="en-US" dirty="0"/>
          </a:p>
        </p:txBody>
      </p:sp>
      <p:sp>
        <p:nvSpPr>
          <p:cNvPr id="3" name="内容占位符 2"/>
          <p:cNvSpPr>
            <a:spLocks noGrp="1"/>
          </p:cNvSpPr>
          <p:nvPr>
            <p:ph idx="1"/>
          </p:nvPr>
        </p:nvSpPr>
        <p:spPr>
          <a:xfrm>
            <a:off x="539552" y="1196752"/>
            <a:ext cx="8223448" cy="5256584"/>
          </a:xfrm>
        </p:spPr>
        <p:txBody>
          <a:bodyPr/>
          <a:lstStyle/>
          <a:p>
            <a:r>
              <a:rPr lang="en-US" altLang="zh-CN">
                <a:solidFill>
                  <a:srgbClr val="FF0000"/>
                </a:solidFill>
                <a:ea typeface="宋体" panose="02010600030101010101" pitchFamily="2" charset="-122"/>
              </a:rPr>
              <a:t>XA</a:t>
            </a:r>
            <a:r>
              <a:rPr lang="zh-CN" altLang="en-US">
                <a:solidFill>
                  <a:srgbClr val="FF0000"/>
                </a:solidFill>
                <a:ea typeface="宋体" panose="02010600030101010101" pitchFamily="2" charset="-122"/>
              </a:rPr>
              <a:t>协议</a:t>
            </a:r>
            <a:endParaRPr lang="zh-CN" altLang="en-US">
              <a:solidFill>
                <a:srgbClr val="FF0000"/>
              </a:solidFill>
              <a:ea typeface="宋体" panose="02010600030101010101" pitchFamily="2" charset="-122"/>
            </a:endParaRPr>
          </a:p>
          <a:p>
            <a:endParaRPr lang="zh-CN" altLang="en-US" sz="16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6" name="图片 5"/>
          <p:cNvPicPr>
            <a:picLocks noChangeAspect="1"/>
          </p:cNvPicPr>
          <p:nvPr/>
        </p:nvPicPr>
        <p:blipFill>
          <a:blip r:embed="rId1"/>
          <a:stretch>
            <a:fillRect/>
          </a:stretch>
        </p:blipFill>
        <p:spPr>
          <a:xfrm>
            <a:off x="2163126" y="1471091"/>
            <a:ext cx="4817748" cy="4546927"/>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2PC</a:t>
            </a:r>
            <a:r>
              <a:rPr lang="zh-CN" altLang="en-US"/>
              <a:t>的应用</a:t>
            </a:r>
            <a:endParaRPr kumimoji="1" lang="zh-CN" altLang="en-US" dirty="0"/>
          </a:p>
        </p:txBody>
      </p:sp>
      <p:sp>
        <p:nvSpPr>
          <p:cNvPr id="3" name="内容占位符 2"/>
          <p:cNvSpPr>
            <a:spLocks noGrp="1"/>
          </p:cNvSpPr>
          <p:nvPr>
            <p:ph idx="1"/>
          </p:nvPr>
        </p:nvSpPr>
        <p:spPr>
          <a:xfrm>
            <a:off x="539552" y="1196752"/>
            <a:ext cx="8223448" cy="5256584"/>
          </a:xfrm>
        </p:spPr>
        <p:txBody>
          <a:bodyPr/>
          <a:lstStyle/>
          <a:p>
            <a:r>
              <a:rPr lang="en-US" altLang="zh-CN">
                <a:solidFill>
                  <a:srgbClr val="FF0000"/>
                </a:solidFill>
                <a:ea typeface="宋体" panose="02010600030101010101" pitchFamily="2" charset="-122"/>
              </a:rPr>
              <a:t>XA</a:t>
            </a:r>
            <a:r>
              <a:rPr lang="zh-CN" altLang="en-US">
                <a:solidFill>
                  <a:srgbClr val="FF0000"/>
                </a:solidFill>
                <a:ea typeface="宋体" panose="02010600030101010101" pitchFamily="2" charset="-122"/>
              </a:rPr>
              <a:t>协议</a:t>
            </a:r>
            <a:endParaRPr lang="zh-CN" altLang="en-US">
              <a:solidFill>
                <a:srgbClr val="FF0000"/>
              </a:solidFill>
              <a:ea typeface="宋体" panose="02010600030101010101" pitchFamily="2" charset="-122"/>
            </a:endParaRPr>
          </a:p>
          <a:p>
            <a:r>
              <a:rPr lang="zh-CN" altLang="en-US" sz="2400">
                <a:ea typeface="宋体" panose="02010600030101010101" pitchFamily="2" charset="-122"/>
              </a:rPr>
              <a:t>一个数据库实现</a:t>
            </a:r>
            <a:r>
              <a:rPr lang="en-US" altLang="zh-CN" sz="2400">
                <a:ea typeface="宋体" panose="02010600030101010101" pitchFamily="2" charset="-122"/>
              </a:rPr>
              <a:t>XA</a:t>
            </a:r>
            <a:r>
              <a:rPr lang="zh-CN" altLang="en-US" sz="2400">
                <a:ea typeface="宋体" panose="02010600030101010101" pitchFamily="2" charset="-122"/>
              </a:rPr>
              <a:t>协议之后，便可作为一个资源管理器参与到分布式事务中。</a:t>
            </a:r>
            <a:endParaRPr lang="en-US" altLang="zh-CN" sz="2400">
              <a:ea typeface="宋体" panose="02010600030101010101" pitchFamily="2" charset="-122"/>
            </a:endParaRPr>
          </a:p>
          <a:p>
            <a:r>
              <a:rPr lang="zh-CN" altLang="en-US" sz="2400">
                <a:ea typeface="宋体" panose="02010600030101010101" pitchFamily="2" charset="-122"/>
              </a:rPr>
              <a:t>在</a:t>
            </a:r>
            <a:r>
              <a:rPr lang="en-US" altLang="zh-CN" sz="2400">
                <a:ea typeface="宋体" panose="02010600030101010101" pitchFamily="2" charset="-122"/>
              </a:rPr>
              <a:t>2PC</a:t>
            </a:r>
            <a:r>
              <a:rPr lang="zh-CN" altLang="en-US" sz="2400">
                <a:ea typeface="宋体" panose="02010600030101010101" pitchFamily="2" charset="-122"/>
              </a:rPr>
              <a:t>的第一阶段，事务管理器协调所有数据库执行</a:t>
            </a:r>
            <a:r>
              <a:rPr lang="en-US" altLang="zh-CN" sz="2400">
                <a:ea typeface="宋体" panose="02010600030101010101" pitchFamily="2" charset="-122"/>
              </a:rPr>
              <a:t>XA</a:t>
            </a:r>
            <a:r>
              <a:rPr lang="zh-CN" altLang="en-US" sz="2400">
                <a:ea typeface="宋体" panose="02010600030101010101" pitchFamily="2" charset="-122"/>
              </a:rPr>
              <a:t>事务（</a:t>
            </a:r>
            <a:r>
              <a:rPr lang="en-US" altLang="zh-CN" sz="2400">
                <a:ea typeface="宋体" panose="02010600030101010101" pitchFamily="2" charset="-122"/>
              </a:rPr>
              <a:t>xa_start</a:t>
            </a:r>
            <a:r>
              <a:rPr lang="zh-CN" altLang="en-US" sz="2400">
                <a:ea typeface="宋体" panose="02010600030101010101" pitchFamily="2" charset="-122"/>
              </a:rPr>
              <a:t>、用户</a:t>
            </a:r>
            <a:r>
              <a:rPr lang="en-US" altLang="zh-CN" sz="2400">
                <a:ea typeface="宋体" panose="02010600030101010101" pitchFamily="2" charset="-122"/>
              </a:rPr>
              <a:t>SQL</a:t>
            </a:r>
            <a:r>
              <a:rPr lang="zh-CN" altLang="en-US" sz="2400">
                <a:ea typeface="宋体" panose="02010600030101010101" pitchFamily="2" charset="-122"/>
              </a:rPr>
              <a:t>、</a:t>
            </a:r>
            <a:r>
              <a:rPr lang="en-US" altLang="zh-CN" sz="2400">
                <a:ea typeface="宋体" panose="02010600030101010101" pitchFamily="2" charset="-122"/>
              </a:rPr>
              <a:t>xa_end</a:t>
            </a:r>
            <a:r>
              <a:rPr lang="zh-CN" altLang="en-US" sz="2400">
                <a:ea typeface="宋体" panose="02010600030101010101" pitchFamily="2" charset="-122"/>
              </a:rPr>
              <a:t>），并完成</a:t>
            </a:r>
            <a:r>
              <a:rPr lang="en-US" altLang="zh-CN" sz="2400">
                <a:ea typeface="宋体" panose="02010600030101010101" pitchFamily="2" charset="-122"/>
              </a:rPr>
              <a:t>XA</a:t>
            </a:r>
            <a:r>
              <a:rPr lang="zh-CN" altLang="en-US" sz="2400">
                <a:ea typeface="宋体" panose="02010600030101010101" pitchFamily="2" charset="-122"/>
              </a:rPr>
              <a:t>事务预提交（</a:t>
            </a:r>
            <a:r>
              <a:rPr lang="en-US" altLang="zh-CN" sz="2400">
                <a:ea typeface="宋体" panose="02010600030101010101" pitchFamily="2" charset="-122"/>
              </a:rPr>
              <a:t>xa_prepare</a:t>
            </a:r>
            <a:r>
              <a:rPr lang="zh-CN" altLang="en-US" sz="2400">
                <a:ea typeface="宋体" panose="02010600030101010101" pitchFamily="2" charset="-122"/>
              </a:rPr>
              <a:t>）。</a:t>
            </a:r>
            <a:endParaRPr lang="en-US" altLang="zh-CN" sz="2400">
              <a:ea typeface="宋体" panose="02010600030101010101" pitchFamily="2" charset="-122"/>
            </a:endParaRPr>
          </a:p>
          <a:p>
            <a:r>
              <a:rPr lang="zh-CN" altLang="en-US" sz="2400">
                <a:ea typeface="宋体" panose="02010600030101010101" pitchFamily="2" charset="-122"/>
              </a:rPr>
              <a:t>在第二阶段，</a:t>
            </a:r>
            <a:endParaRPr lang="en-US" altLang="zh-CN" sz="2400">
              <a:ea typeface="宋体" panose="02010600030101010101" pitchFamily="2" charset="-122"/>
            </a:endParaRPr>
          </a:p>
          <a:p>
            <a:pPr lvl="1"/>
            <a:r>
              <a:rPr lang="zh-CN" altLang="en-US" sz="2000">
                <a:ea typeface="宋体" panose="02010600030101010101" pitchFamily="2" charset="-122"/>
              </a:rPr>
              <a:t>如果所有数据库上</a:t>
            </a:r>
            <a:r>
              <a:rPr lang="en-US" altLang="zh-CN" sz="2000">
                <a:ea typeface="宋体" panose="02010600030101010101" pitchFamily="2" charset="-122"/>
              </a:rPr>
              <a:t>XA</a:t>
            </a:r>
            <a:r>
              <a:rPr lang="zh-CN" altLang="en-US" sz="2000">
                <a:ea typeface="宋体" panose="02010600030101010101" pitchFamily="2" charset="-122"/>
              </a:rPr>
              <a:t>事务预提交均成功，那么事务管理器协调所有数据库提交</a:t>
            </a:r>
            <a:r>
              <a:rPr lang="en-US" altLang="zh-CN" sz="2000">
                <a:ea typeface="宋体" panose="02010600030101010101" pitchFamily="2" charset="-122"/>
              </a:rPr>
              <a:t>XA</a:t>
            </a:r>
            <a:r>
              <a:rPr lang="zh-CN" altLang="en-US" sz="2000">
                <a:ea typeface="宋体" panose="02010600030101010101" pitchFamily="2" charset="-122"/>
              </a:rPr>
              <a:t>事务（</a:t>
            </a:r>
            <a:r>
              <a:rPr lang="en-US" altLang="zh-CN" sz="2000">
                <a:ea typeface="宋体" panose="02010600030101010101" pitchFamily="2" charset="-122"/>
              </a:rPr>
              <a:t>xa_commit</a:t>
            </a:r>
            <a:r>
              <a:rPr lang="zh-CN" altLang="en-US" sz="2000">
                <a:ea typeface="宋体" panose="02010600030101010101" pitchFamily="2" charset="-122"/>
              </a:rPr>
              <a:t>）；</a:t>
            </a:r>
            <a:endParaRPr lang="en-US" altLang="zh-CN" sz="2000">
              <a:ea typeface="宋体" panose="02010600030101010101" pitchFamily="2" charset="-122"/>
            </a:endParaRPr>
          </a:p>
          <a:p>
            <a:pPr lvl="1"/>
            <a:r>
              <a:rPr lang="zh-CN" altLang="en-US" sz="2000">
                <a:ea typeface="宋体" panose="02010600030101010101" pitchFamily="2" charset="-122"/>
              </a:rPr>
              <a:t>如果任一数据库上</a:t>
            </a:r>
            <a:r>
              <a:rPr lang="en-US" altLang="zh-CN" sz="2000">
                <a:ea typeface="宋体" panose="02010600030101010101" pitchFamily="2" charset="-122"/>
              </a:rPr>
              <a:t>XA</a:t>
            </a:r>
            <a:r>
              <a:rPr lang="zh-CN" altLang="en-US" sz="2000">
                <a:ea typeface="宋体" panose="02010600030101010101" pitchFamily="2" charset="-122"/>
              </a:rPr>
              <a:t>事务预提交失败，那么事务管理器会协调所有数据组回滚</a:t>
            </a:r>
            <a:r>
              <a:rPr lang="en-US" altLang="zh-CN" sz="2000">
                <a:ea typeface="宋体" panose="02010600030101010101" pitchFamily="2" charset="-122"/>
              </a:rPr>
              <a:t>XA</a:t>
            </a:r>
            <a:r>
              <a:rPr lang="zh-CN" altLang="en-US" sz="2000">
                <a:ea typeface="宋体" panose="02010600030101010101" pitchFamily="2" charset="-122"/>
              </a:rPr>
              <a:t>事务（</a:t>
            </a:r>
            <a:r>
              <a:rPr lang="en-US" altLang="zh-CN" sz="2000">
                <a:ea typeface="宋体" panose="02010600030101010101" pitchFamily="2" charset="-122"/>
              </a:rPr>
              <a:t>xa_rollback</a:t>
            </a:r>
            <a:r>
              <a:rPr lang="zh-CN" altLang="en-US" sz="2000">
                <a:ea typeface="宋体" panose="02010600030101010101" pitchFamily="2" charset="-122"/>
              </a:rPr>
              <a:t>）</a:t>
            </a:r>
            <a:endParaRPr lang="zh-CN" altLang="en-US" sz="12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2PC</a:t>
            </a:r>
            <a:r>
              <a:rPr lang="zh-CN" altLang="en-US"/>
              <a:t>的应用</a:t>
            </a:r>
            <a:endParaRPr kumimoji="1" lang="zh-CN" altLang="en-US" dirty="0"/>
          </a:p>
        </p:txBody>
      </p:sp>
      <p:sp>
        <p:nvSpPr>
          <p:cNvPr id="3" name="内容占位符 2"/>
          <p:cNvSpPr>
            <a:spLocks noGrp="1"/>
          </p:cNvSpPr>
          <p:nvPr>
            <p:ph idx="1"/>
          </p:nvPr>
        </p:nvSpPr>
        <p:spPr>
          <a:xfrm>
            <a:off x="539552" y="1196752"/>
            <a:ext cx="8223448" cy="5256584"/>
          </a:xfrm>
        </p:spPr>
        <p:txBody>
          <a:bodyPr/>
          <a:lstStyle/>
          <a:p>
            <a:r>
              <a:rPr lang="en-US" altLang="zh-CN">
                <a:solidFill>
                  <a:srgbClr val="FF0000"/>
                </a:solidFill>
                <a:ea typeface="宋体" panose="02010600030101010101" pitchFamily="2" charset="-122"/>
              </a:rPr>
              <a:t>TCC</a:t>
            </a:r>
            <a:r>
              <a:rPr lang="zh-CN" altLang="en-US">
                <a:solidFill>
                  <a:srgbClr val="FF0000"/>
                </a:solidFill>
                <a:ea typeface="宋体" panose="02010600030101010101" pitchFamily="2" charset="-122"/>
              </a:rPr>
              <a:t>（</a:t>
            </a:r>
            <a:r>
              <a:rPr lang="en-US" altLang="zh-CN">
                <a:solidFill>
                  <a:srgbClr val="FF0000"/>
                </a:solidFill>
                <a:ea typeface="宋体" panose="02010600030101010101" pitchFamily="2" charset="-122"/>
              </a:rPr>
              <a:t>Try-Confirm-Cancel</a:t>
            </a:r>
            <a:r>
              <a:rPr lang="zh-CN" altLang="en-US">
                <a:solidFill>
                  <a:srgbClr val="FF0000"/>
                </a:solidFill>
                <a:ea typeface="宋体" panose="02010600030101010101" pitchFamily="2" charset="-122"/>
              </a:rPr>
              <a:t>）模式</a:t>
            </a:r>
            <a:endParaRPr lang="zh-CN" altLang="en-US">
              <a:solidFill>
                <a:srgbClr val="FF0000"/>
              </a:solidFill>
              <a:ea typeface="宋体" panose="02010600030101010101" pitchFamily="2" charset="-122"/>
            </a:endParaRPr>
          </a:p>
          <a:p>
            <a:r>
              <a:rPr lang="en-US" altLang="zh-CN" sz="2400">
                <a:ea typeface="宋体" panose="02010600030101010101" pitchFamily="2" charset="-122"/>
              </a:rPr>
              <a:t>TCC</a:t>
            </a:r>
            <a:r>
              <a:rPr lang="zh-CN" altLang="en-US" sz="2400">
                <a:ea typeface="宋体" panose="02010600030101010101" pitchFamily="2" charset="-122"/>
              </a:rPr>
              <a:t>是</a:t>
            </a:r>
            <a:r>
              <a:rPr lang="en-US" altLang="zh-CN" sz="2400">
                <a:ea typeface="宋体" panose="02010600030101010101" pitchFamily="2" charset="-122"/>
              </a:rPr>
              <a:t>Try</a:t>
            </a:r>
            <a:r>
              <a:rPr lang="zh-CN" altLang="en-US" sz="2400">
                <a:ea typeface="宋体" panose="02010600030101010101" pitchFamily="2" charset="-122"/>
              </a:rPr>
              <a:t>、</a:t>
            </a:r>
            <a:r>
              <a:rPr lang="en-US" altLang="zh-CN" sz="2400">
                <a:ea typeface="宋体" panose="02010600030101010101" pitchFamily="2" charset="-122"/>
              </a:rPr>
              <a:t>Confirm</a:t>
            </a:r>
            <a:r>
              <a:rPr lang="zh-CN" altLang="en-US" sz="2400">
                <a:ea typeface="宋体" panose="02010600030101010101" pitchFamily="2" charset="-122"/>
              </a:rPr>
              <a:t>和</a:t>
            </a:r>
            <a:r>
              <a:rPr lang="en-US" altLang="zh-CN" sz="2400">
                <a:ea typeface="宋体" panose="02010600030101010101" pitchFamily="2" charset="-122"/>
              </a:rPr>
              <a:t>Cancel 3</a:t>
            </a:r>
            <a:r>
              <a:rPr lang="zh-CN" altLang="en-US" sz="2400">
                <a:ea typeface="宋体" panose="02010600030101010101" pitchFamily="2" charset="-122"/>
              </a:rPr>
              <a:t>个单词操作的缩写。</a:t>
            </a:r>
            <a:endParaRPr lang="en-US" altLang="zh-CN" sz="2400">
              <a:ea typeface="宋体" panose="02010600030101010101" pitchFamily="2" charset="-122"/>
            </a:endParaRPr>
          </a:p>
          <a:p>
            <a:r>
              <a:rPr lang="en-US" altLang="zh-CN" sz="2400">
                <a:ea typeface="宋体" panose="02010600030101010101" pitchFamily="2" charset="-122"/>
              </a:rPr>
              <a:t>Try</a:t>
            </a:r>
            <a:r>
              <a:rPr lang="zh-CN" altLang="en-US" sz="2400">
                <a:ea typeface="宋体" panose="02010600030101010101" pitchFamily="2" charset="-122"/>
              </a:rPr>
              <a:t>操作对应</a:t>
            </a:r>
            <a:r>
              <a:rPr lang="en-US" altLang="zh-CN" sz="2400">
                <a:ea typeface="宋体" panose="02010600030101010101" pitchFamily="2" charset="-122"/>
              </a:rPr>
              <a:t>2PC</a:t>
            </a:r>
            <a:r>
              <a:rPr lang="zh-CN" altLang="en-US" sz="2400">
                <a:ea typeface="宋体" panose="02010600030101010101" pitchFamily="2" charset="-122"/>
              </a:rPr>
              <a:t>的第一阶段</a:t>
            </a:r>
            <a:r>
              <a:rPr lang="en-US" altLang="zh-CN" sz="2400">
                <a:ea typeface="宋体" panose="02010600030101010101" pitchFamily="2" charset="-122"/>
              </a:rPr>
              <a:t>Prepare</a:t>
            </a:r>
            <a:r>
              <a:rPr lang="zh-CN" altLang="en-US" sz="2400">
                <a:ea typeface="宋体" panose="02010600030101010101" pitchFamily="2" charset="-122"/>
              </a:rPr>
              <a:t>。检测、预留资源。</a:t>
            </a:r>
            <a:endParaRPr lang="en-US" altLang="zh-CN" sz="2400">
              <a:ea typeface="宋体" panose="02010600030101010101" pitchFamily="2" charset="-122"/>
            </a:endParaRPr>
          </a:p>
          <a:p>
            <a:r>
              <a:rPr lang="en-US" altLang="zh-CN" sz="2400">
                <a:ea typeface="宋体" panose="02010600030101010101" pitchFamily="2" charset="-122"/>
              </a:rPr>
              <a:t>Confirm</a:t>
            </a:r>
            <a:r>
              <a:rPr lang="zh-CN" altLang="en-US" sz="2400">
                <a:ea typeface="宋体" panose="02010600030101010101" pitchFamily="2" charset="-122"/>
              </a:rPr>
              <a:t>对应</a:t>
            </a:r>
            <a:r>
              <a:rPr lang="en-US" altLang="zh-CN" sz="2400">
                <a:ea typeface="宋体" panose="02010600030101010101" pitchFamily="2" charset="-122"/>
              </a:rPr>
              <a:t>2PC</a:t>
            </a:r>
            <a:r>
              <a:rPr lang="zh-CN" altLang="en-US" sz="2400">
                <a:ea typeface="宋体" panose="02010600030101010101" pitchFamily="2" charset="-122"/>
              </a:rPr>
              <a:t>的第二阶段</a:t>
            </a:r>
            <a:r>
              <a:rPr lang="en-US" altLang="zh-CN" sz="2400">
                <a:ea typeface="宋体" panose="02010600030101010101" pitchFamily="2" charset="-122"/>
              </a:rPr>
              <a:t>commit</a:t>
            </a:r>
            <a:r>
              <a:rPr lang="zh-CN" altLang="en-US" sz="2400">
                <a:ea typeface="宋体" panose="02010600030101010101" pitchFamily="2" charset="-122"/>
              </a:rPr>
              <a:t>。业务系统执行提交。默认</a:t>
            </a:r>
            <a:r>
              <a:rPr lang="en-US" altLang="zh-CN" sz="2400">
                <a:ea typeface="宋体" panose="02010600030101010101" pitchFamily="2" charset="-122"/>
              </a:rPr>
              <a:t>Confirm</a:t>
            </a:r>
            <a:r>
              <a:rPr lang="zh-CN" altLang="en-US" sz="2400">
                <a:ea typeface="宋体" panose="02010600030101010101" pitchFamily="2" charset="-122"/>
              </a:rPr>
              <a:t>阶段是不会出错的；只要</a:t>
            </a:r>
            <a:r>
              <a:rPr lang="en-US" altLang="zh-CN" sz="2400">
                <a:ea typeface="宋体" panose="02010600030101010101" pitchFamily="2" charset="-122"/>
              </a:rPr>
              <a:t>Try</a:t>
            </a:r>
            <a:r>
              <a:rPr lang="zh-CN" altLang="en-US" sz="2400">
                <a:ea typeface="宋体" panose="02010600030101010101" pitchFamily="2" charset="-122"/>
              </a:rPr>
              <a:t>成功，</a:t>
            </a:r>
            <a:r>
              <a:rPr lang="en-US" altLang="zh-CN" sz="2400">
                <a:ea typeface="宋体" panose="02010600030101010101" pitchFamily="2" charset="-122"/>
              </a:rPr>
              <a:t>Confirm</a:t>
            </a:r>
            <a:r>
              <a:rPr lang="zh-CN" altLang="en-US" sz="2400">
                <a:ea typeface="宋体" panose="02010600030101010101" pitchFamily="2" charset="-122"/>
              </a:rPr>
              <a:t>则一定成功；</a:t>
            </a:r>
            <a:endParaRPr lang="en-US" altLang="zh-CN" sz="2400">
              <a:ea typeface="宋体" panose="02010600030101010101" pitchFamily="2" charset="-122"/>
            </a:endParaRPr>
          </a:p>
          <a:p>
            <a:r>
              <a:rPr lang="en-US" altLang="zh-CN" sz="2400">
                <a:ea typeface="宋体" panose="02010600030101010101" pitchFamily="2" charset="-122"/>
              </a:rPr>
              <a:t>Cancel</a:t>
            </a:r>
            <a:r>
              <a:rPr lang="zh-CN" altLang="en-US" sz="2400">
                <a:ea typeface="宋体" panose="02010600030101010101" pitchFamily="2" charset="-122"/>
              </a:rPr>
              <a:t>对应</a:t>
            </a:r>
            <a:r>
              <a:rPr lang="en-US" altLang="zh-CN" sz="2400">
                <a:ea typeface="宋体" panose="02010600030101010101" pitchFamily="2" charset="-122"/>
              </a:rPr>
              <a:t>2PC</a:t>
            </a:r>
            <a:r>
              <a:rPr lang="zh-CN" altLang="en-US" sz="2400">
                <a:ea typeface="宋体" panose="02010600030101010101" pitchFamily="2" charset="-122"/>
              </a:rPr>
              <a:t>的第二阶段</a:t>
            </a:r>
            <a:r>
              <a:rPr lang="en-US" altLang="zh-CN" sz="2400">
                <a:ea typeface="宋体" panose="02010600030101010101" pitchFamily="2" charset="-122"/>
              </a:rPr>
              <a:t>rollback</a:t>
            </a:r>
            <a:r>
              <a:rPr lang="zh-CN" altLang="en-US" sz="2400">
                <a:ea typeface="宋体" panose="02010600030101010101" pitchFamily="2" charset="-122"/>
              </a:rPr>
              <a:t>。业务取消，预留资源释放。</a:t>
            </a:r>
            <a:endParaRPr lang="zh-CN" altLang="en-US" sz="240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2PC</a:t>
            </a:r>
            <a:r>
              <a:rPr lang="zh-CN" altLang="en-US"/>
              <a:t>的应用</a:t>
            </a:r>
            <a:endParaRPr kumimoji="1" lang="zh-CN" altLang="en-US" dirty="0"/>
          </a:p>
        </p:txBody>
      </p:sp>
      <p:sp>
        <p:nvSpPr>
          <p:cNvPr id="3" name="内容占位符 2"/>
          <p:cNvSpPr>
            <a:spLocks noGrp="1"/>
          </p:cNvSpPr>
          <p:nvPr>
            <p:ph idx="1"/>
          </p:nvPr>
        </p:nvSpPr>
        <p:spPr>
          <a:xfrm>
            <a:off x="539552" y="1196752"/>
            <a:ext cx="8223448" cy="5256584"/>
          </a:xfrm>
        </p:spPr>
        <p:txBody>
          <a:bodyPr/>
          <a:lstStyle/>
          <a:p>
            <a:r>
              <a:rPr lang="en-US" altLang="zh-CN">
                <a:solidFill>
                  <a:srgbClr val="FF0000"/>
                </a:solidFill>
                <a:ea typeface="宋体" panose="02010600030101010101" pitchFamily="2" charset="-122"/>
              </a:rPr>
              <a:t>TCC</a:t>
            </a:r>
            <a:r>
              <a:rPr lang="zh-CN" altLang="en-US">
                <a:solidFill>
                  <a:srgbClr val="FF0000"/>
                </a:solidFill>
                <a:ea typeface="宋体" panose="02010600030101010101" pitchFamily="2" charset="-122"/>
              </a:rPr>
              <a:t>（</a:t>
            </a:r>
            <a:r>
              <a:rPr lang="en-US" altLang="zh-CN">
                <a:solidFill>
                  <a:srgbClr val="FF0000"/>
                </a:solidFill>
                <a:ea typeface="宋体" panose="02010600030101010101" pitchFamily="2" charset="-122"/>
              </a:rPr>
              <a:t>Try-Confirm-Cancel</a:t>
            </a:r>
            <a:r>
              <a:rPr lang="zh-CN" altLang="en-US">
                <a:solidFill>
                  <a:srgbClr val="FF0000"/>
                </a:solidFill>
                <a:ea typeface="宋体" panose="02010600030101010101" pitchFamily="2" charset="-122"/>
              </a:rPr>
              <a:t>）模式</a:t>
            </a:r>
            <a:endParaRPr lang="zh-CN" altLang="en-US">
              <a:solidFill>
                <a:srgbClr val="FF0000"/>
              </a:solidFill>
              <a:ea typeface="宋体" panose="02010600030101010101" pitchFamily="2" charset="-122"/>
            </a:endParaRPr>
          </a:p>
          <a:p>
            <a:r>
              <a:rPr lang="zh-CN" altLang="en-US" sz="2400">
                <a:ea typeface="宋体" panose="02010600030101010101" pitchFamily="2" charset="-122"/>
              </a:rPr>
              <a:t>在一个跨服务的业务操作中，首先业务发起方通过</a:t>
            </a:r>
            <a:r>
              <a:rPr lang="en-US" altLang="zh-CN" sz="2400">
                <a:ea typeface="宋体" panose="02010600030101010101" pitchFamily="2" charset="-122"/>
              </a:rPr>
              <a:t>Try</a:t>
            </a:r>
            <a:r>
              <a:rPr lang="zh-CN" altLang="en-US" sz="2400">
                <a:ea typeface="宋体" panose="02010600030101010101" pitchFamily="2" charset="-122"/>
              </a:rPr>
              <a:t>锁住服务中的业务资源进行资源预留，只有资源预留成功了，后续操作才能正常进行。</a:t>
            </a:r>
            <a:endParaRPr lang="en-US" altLang="zh-CN" sz="2400">
              <a:ea typeface="宋体" panose="02010600030101010101" pitchFamily="2" charset="-122"/>
            </a:endParaRPr>
          </a:p>
          <a:p>
            <a:r>
              <a:rPr lang="en-US" altLang="zh-CN" sz="2400">
                <a:ea typeface="宋体" panose="02010600030101010101" pitchFamily="2" charset="-122"/>
              </a:rPr>
              <a:t>Confirm</a:t>
            </a:r>
            <a:r>
              <a:rPr lang="zh-CN" altLang="en-US" sz="2400">
                <a:ea typeface="宋体" panose="02010600030101010101" pitchFamily="2" charset="-122"/>
              </a:rPr>
              <a:t>操作是在</a:t>
            </a:r>
            <a:r>
              <a:rPr lang="en-US" altLang="zh-CN" sz="2400">
                <a:ea typeface="宋体" panose="02010600030101010101" pitchFamily="2" charset="-122"/>
              </a:rPr>
              <a:t>Try</a:t>
            </a:r>
            <a:r>
              <a:rPr lang="zh-CN" altLang="en-US" sz="2400">
                <a:ea typeface="宋体" panose="02010600030101010101" pitchFamily="2" charset="-122"/>
              </a:rPr>
              <a:t>之后进行，对</a:t>
            </a:r>
            <a:r>
              <a:rPr lang="en-US" altLang="zh-CN" sz="2400">
                <a:ea typeface="宋体" panose="02010600030101010101" pitchFamily="2" charset="-122"/>
              </a:rPr>
              <a:t>Try</a:t>
            </a:r>
            <a:r>
              <a:rPr lang="zh-CN" altLang="en-US" sz="2400">
                <a:ea typeface="宋体" panose="02010600030101010101" pitchFamily="2" charset="-122"/>
              </a:rPr>
              <a:t>阶段锁定的资源进行执行业务操作，类似于传统事务中的</a:t>
            </a:r>
            <a:r>
              <a:rPr lang="en-US" altLang="zh-CN" sz="2400">
                <a:ea typeface="宋体" panose="02010600030101010101" pitchFamily="2" charset="-122"/>
              </a:rPr>
              <a:t>commit</a:t>
            </a:r>
            <a:r>
              <a:rPr lang="zh-CN" altLang="en-US" sz="2400">
                <a:ea typeface="宋体" panose="02010600030101010101" pitchFamily="2" charset="-122"/>
              </a:rPr>
              <a:t>操作。</a:t>
            </a:r>
            <a:endParaRPr lang="en-US" altLang="zh-CN" sz="2400">
              <a:ea typeface="宋体" panose="02010600030101010101" pitchFamily="2" charset="-122"/>
            </a:endParaRPr>
          </a:p>
          <a:p>
            <a:r>
              <a:rPr lang="en-US" altLang="zh-CN" sz="2400">
                <a:ea typeface="宋体" panose="02010600030101010101" pitchFamily="2" charset="-122"/>
              </a:rPr>
              <a:t>Cancel</a:t>
            </a:r>
            <a:r>
              <a:rPr lang="zh-CN" altLang="en-US" sz="2400">
                <a:ea typeface="宋体" panose="02010600030101010101" pitchFamily="2" charset="-122"/>
              </a:rPr>
              <a:t>操作是在操作异常或者失败时进行回滚的操作，类似于传统事务的</a:t>
            </a:r>
            <a:r>
              <a:rPr lang="en-US" altLang="zh-CN" sz="2400">
                <a:ea typeface="宋体" panose="02010600030101010101" pitchFamily="2" charset="-122"/>
              </a:rPr>
              <a:t>rollback</a:t>
            </a:r>
            <a:r>
              <a:rPr lang="zh-CN" altLang="en-US" sz="2400">
                <a:ea typeface="宋体" panose="02010600030101010101" pitchFamily="2" charset="-122"/>
              </a:rPr>
              <a:t>。在整个</a:t>
            </a:r>
            <a:r>
              <a:rPr lang="en-US" altLang="zh-CN" sz="2400">
                <a:ea typeface="宋体" panose="02010600030101010101" pitchFamily="2" charset="-122"/>
              </a:rPr>
              <a:t>TCC</a:t>
            </a:r>
            <a:r>
              <a:rPr lang="zh-CN" altLang="en-US" sz="2400">
                <a:ea typeface="宋体" panose="02010600030101010101" pitchFamily="2" charset="-122"/>
              </a:rPr>
              <a:t>方案中需要相关业务方分别提供</a:t>
            </a:r>
            <a:r>
              <a:rPr lang="en-US" altLang="zh-CN" sz="2400">
                <a:ea typeface="宋体" panose="02010600030101010101" pitchFamily="2" charset="-122"/>
              </a:rPr>
              <a:t>TCC</a:t>
            </a:r>
            <a:r>
              <a:rPr lang="zh-CN" altLang="en-US" sz="2400">
                <a:ea typeface="宋体" panose="02010600030101010101" pitchFamily="2" charset="-122"/>
              </a:rPr>
              <a:t>对应的功能，从而保证事务的强一致性，要么全部成功，要么全部回滚。</a:t>
            </a:r>
            <a:endParaRPr lang="zh-CN" altLang="en-US" sz="240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2PC</a:t>
            </a:r>
            <a:r>
              <a:rPr lang="zh-CN" altLang="en-US"/>
              <a:t>的应用</a:t>
            </a:r>
            <a:endParaRPr kumimoji="1" lang="zh-CN" altLang="en-US" dirty="0"/>
          </a:p>
        </p:txBody>
      </p:sp>
      <p:sp>
        <p:nvSpPr>
          <p:cNvPr id="3" name="内容占位符 2"/>
          <p:cNvSpPr>
            <a:spLocks noGrp="1"/>
          </p:cNvSpPr>
          <p:nvPr>
            <p:ph idx="1"/>
          </p:nvPr>
        </p:nvSpPr>
        <p:spPr>
          <a:xfrm>
            <a:off x="539552" y="1196752"/>
            <a:ext cx="8223448" cy="5256584"/>
          </a:xfrm>
        </p:spPr>
        <p:txBody>
          <a:bodyPr/>
          <a:lstStyle/>
          <a:p>
            <a:r>
              <a:rPr lang="en-US" altLang="zh-CN">
                <a:solidFill>
                  <a:srgbClr val="FF0000"/>
                </a:solidFill>
                <a:ea typeface="宋体" panose="02010600030101010101" pitchFamily="2" charset="-122"/>
              </a:rPr>
              <a:t>TCC</a:t>
            </a:r>
            <a:r>
              <a:rPr lang="zh-CN" altLang="en-US">
                <a:solidFill>
                  <a:srgbClr val="FF0000"/>
                </a:solidFill>
                <a:ea typeface="宋体" panose="02010600030101010101" pitchFamily="2" charset="-122"/>
              </a:rPr>
              <a:t>（</a:t>
            </a:r>
            <a:r>
              <a:rPr lang="en-US" altLang="zh-CN">
                <a:solidFill>
                  <a:srgbClr val="FF0000"/>
                </a:solidFill>
                <a:ea typeface="宋体" panose="02010600030101010101" pitchFamily="2" charset="-122"/>
              </a:rPr>
              <a:t>Try-Confirm-Cancel</a:t>
            </a:r>
            <a:r>
              <a:rPr lang="zh-CN" altLang="en-US">
                <a:solidFill>
                  <a:srgbClr val="FF0000"/>
                </a:solidFill>
                <a:ea typeface="宋体" panose="02010600030101010101" pitchFamily="2" charset="-122"/>
              </a:rPr>
              <a:t>）模式</a:t>
            </a:r>
            <a:endParaRPr lang="zh-CN" altLang="en-US">
              <a:solidFill>
                <a:srgbClr val="FF0000"/>
              </a:solidFill>
              <a:ea typeface="宋体" panose="02010600030101010101" pitchFamily="2" charset="-122"/>
            </a:endParaRPr>
          </a:p>
          <a:p>
            <a:r>
              <a:rPr lang="en-US" altLang="zh-CN" sz="2400">
                <a:ea typeface="宋体" panose="02010600030101010101" pitchFamily="2" charset="-122"/>
              </a:rPr>
              <a:t>TCC</a:t>
            </a:r>
            <a:r>
              <a:rPr lang="zh-CN" altLang="en-US" sz="2400">
                <a:ea typeface="宋体" panose="02010600030101010101" pitchFamily="2" charset="-122"/>
              </a:rPr>
              <a:t>可以看作是应用层的</a:t>
            </a:r>
            <a:r>
              <a:rPr lang="en-US" altLang="zh-CN" sz="2400">
                <a:ea typeface="宋体" panose="02010600030101010101" pitchFamily="2" charset="-122"/>
              </a:rPr>
              <a:t>2PC</a:t>
            </a:r>
            <a:r>
              <a:rPr lang="zh-CN" altLang="en-US" sz="2400">
                <a:ea typeface="宋体" panose="02010600030101010101" pitchFamily="2" charset="-122"/>
              </a:rPr>
              <a:t>实现。用户通过编码实现</a:t>
            </a:r>
            <a:r>
              <a:rPr lang="en-US" altLang="zh-CN" sz="2400">
                <a:ea typeface="宋体" panose="02010600030101010101" pitchFamily="2" charset="-122"/>
              </a:rPr>
              <a:t>TCC</a:t>
            </a:r>
            <a:r>
              <a:rPr lang="zh-CN" altLang="en-US" sz="2400">
                <a:ea typeface="宋体" panose="02010600030101010101" pitchFamily="2" charset="-122"/>
              </a:rPr>
              <a:t>并发布成服务，该</a:t>
            </a:r>
            <a:r>
              <a:rPr lang="en-US" altLang="zh-CN" sz="2400">
                <a:ea typeface="宋体" panose="02010600030101010101" pitchFamily="2" charset="-122"/>
              </a:rPr>
              <a:t>TCC</a:t>
            </a:r>
            <a:r>
              <a:rPr lang="zh-CN" altLang="en-US" sz="2400">
                <a:ea typeface="宋体" panose="02010600030101010101" pitchFamily="2" charset="-122"/>
              </a:rPr>
              <a:t>服务可作为资源参与到分布式事务中。</a:t>
            </a:r>
            <a:endParaRPr lang="en-US" altLang="zh-CN" sz="2400">
              <a:ea typeface="宋体" panose="02010600030101010101" pitchFamily="2" charset="-122"/>
            </a:endParaRPr>
          </a:p>
          <a:p>
            <a:r>
              <a:rPr lang="en-US" altLang="zh-CN" sz="2400">
                <a:ea typeface="宋体" panose="02010600030101010101" pitchFamily="2" charset="-122"/>
              </a:rPr>
              <a:t>TCC</a:t>
            </a:r>
            <a:r>
              <a:rPr lang="zh-CN" altLang="en-US" sz="2400">
                <a:ea typeface="宋体" panose="02010600030101010101" pitchFamily="2" charset="-122"/>
              </a:rPr>
              <a:t>资源管理器可以跨数据库、跨应用实现资源管理，将对不同的数据库访问、不同的业务操作通过编码方式转换一个原子操作，解决了复杂业务场景下的事务问题。</a:t>
            </a:r>
            <a:endParaRPr lang="en-US" altLang="zh-CN" sz="2400">
              <a:ea typeface="宋体" panose="02010600030101010101" pitchFamily="2" charset="-122"/>
            </a:endParaRPr>
          </a:p>
          <a:p>
            <a:r>
              <a:rPr lang="en-US" altLang="zh-CN" sz="2400">
                <a:ea typeface="宋体" panose="02010600030101010101" pitchFamily="2" charset="-122"/>
              </a:rPr>
              <a:t>TCC</a:t>
            </a:r>
            <a:r>
              <a:rPr lang="zh-CN" altLang="en-US" sz="2400">
                <a:ea typeface="宋体" panose="02010600030101010101" pitchFamily="2" charset="-122"/>
              </a:rPr>
              <a:t>的每一个操作对于数据库来讲都是一个本地事务，操作结束则本地数据库事务结束，数据库的资源也就被释放了。这可以避免在数据库层面因为</a:t>
            </a:r>
            <a:r>
              <a:rPr lang="en-US" altLang="zh-CN" sz="2400">
                <a:ea typeface="宋体" panose="02010600030101010101" pitchFamily="2" charset="-122"/>
              </a:rPr>
              <a:t>2PC</a:t>
            </a:r>
            <a:r>
              <a:rPr lang="zh-CN" altLang="en-US" sz="2400">
                <a:ea typeface="宋体" panose="02010600030101010101" pitchFamily="2" charset="-122"/>
              </a:rPr>
              <a:t>对资源的占用而导致的性能低下问题。</a:t>
            </a:r>
            <a:endParaRPr lang="zh-CN" altLang="en-US" sz="240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事务的概念</a:t>
            </a:r>
            <a:endParaRPr kumimoji="1" lang="zh-CN" altLang="en-US" dirty="0"/>
          </a:p>
        </p:txBody>
      </p:sp>
      <p:sp>
        <p:nvSpPr>
          <p:cNvPr id="3" name="内容占位符 2"/>
          <p:cNvSpPr>
            <a:spLocks noGrp="1"/>
          </p:cNvSpPr>
          <p:nvPr>
            <p:ph idx="1"/>
          </p:nvPr>
        </p:nvSpPr>
        <p:spPr>
          <a:xfrm>
            <a:off x="868009" y="1268760"/>
            <a:ext cx="8079432" cy="3384376"/>
          </a:xfrm>
        </p:spPr>
        <p:txBody>
          <a:bodyPr/>
          <a:lstStyle/>
          <a:p>
            <a:pPr>
              <a:defRPr/>
            </a:pPr>
            <a:r>
              <a:rPr lang="zh-CN" altLang="en-US" sz="2400" dirty="0">
                <a:ea typeface="宋体" panose="02010600030101010101" pitchFamily="2" charset="-122"/>
              </a:rPr>
              <a:t>事务（</a:t>
            </a:r>
            <a:r>
              <a:rPr lang="en-US" altLang="zh-CN" sz="2400" dirty="0">
                <a:ea typeface="宋体" panose="02010600030101010101" pitchFamily="2" charset="-122"/>
              </a:rPr>
              <a:t>Transaction</a:t>
            </a:r>
            <a:r>
              <a:rPr lang="zh-CN" altLang="en-US" sz="2400" dirty="0">
                <a:ea typeface="宋体" panose="02010600030101010101" pitchFamily="2" charset="-122"/>
              </a:rPr>
              <a:t>）是</a:t>
            </a:r>
            <a:r>
              <a:rPr lang="zh-CN" altLang="en-US" sz="2400" dirty="0">
                <a:solidFill>
                  <a:srgbClr val="FF0000"/>
                </a:solidFill>
                <a:ea typeface="宋体" panose="02010600030101010101" pitchFamily="2" charset="-122"/>
              </a:rPr>
              <a:t>恢复和并发控制的基本单位</a:t>
            </a:r>
            <a:r>
              <a:rPr lang="zh-CN" altLang="en-US" sz="2400" dirty="0">
                <a:ea typeface="宋体" panose="02010600030101010101" pitchFamily="2" charset="-122"/>
              </a:rPr>
              <a:t>。</a:t>
            </a:r>
            <a:endParaRPr lang="en-US" altLang="zh-CN" sz="2400" dirty="0">
              <a:ea typeface="宋体" panose="02010600030101010101" pitchFamily="2" charset="-122"/>
            </a:endParaRPr>
          </a:p>
          <a:p>
            <a:pPr>
              <a:defRPr/>
            </a:pPr>
            <a:endParaRPr lang="en-US" altLang="zh-CN" sz="2400" dirty="0">
              <a:ea typeface="宋体" panose="02010600030101010101" pitchFamily="2" charset="-122"/>
            </a:endParaRPr>
          </a:p>
          <a:p>
            <a:pPr>
              <a:defRPr/>
            </a:pPr>
            <a:r>
              <a:rPr lang="zh-CN" altLang="en-US" sz="2400" dirty="0">
                <a:ea typeface="宋体" panose="02010600030101010101" pitchFamily="2" charset="-122"/>
              </a:rPr>
              <a:t>事务是保证数据库从一个</a:t>
            </a:r>
            <a:r>
              <a:rPr lang="zh-CN" altLang="en-US" sz="2400" dirty="0">
                <a:solidFill>
                  <a:schemeClr val="bg1"/>
                </a:solidFill>
                <a:ea typeface="宋体" panose="02010600030101010101" pitchFamily="2" charset="-122"/>
              </a:rPr>
              <a:t>一致性的状态</a:t>
            </a:r>
            <a:r>
              <a:rPr lang="zh-CN" altLang="en-US" sz="2400" dirty="0">
                <a:ea typeface="宋体" panose="02010600030101010101" pitchFamily="2" charset="-122"/>
              </a:rPr>
              <a:t>永久地变成</a:t>
            </a:r>
            <a:r>
              <a:rPr lang="zh-CN" altLang="en-US" sz="2400" dirty="0">
                <a:solidFill>
                  <a:schemeClr val="bg1"/>
                </a:solidFill>
                <a:ea typeface="宋体" panose="02010600030101010101" pitchFamily="2" charset="-122"/>
              </a:rPr>
              <a:t>另外一个一致性状态</a:t>
            </a:r>
            <a:r>
              <a:rPr lang="zh-CN" altLang="en-US" sz="2400" dirty="0">
                <a:ea typeface="宋体" panose="02010600030101010101" pitchFamily="2" charset="-122"/>
              </a:rPr>
              <a:t>的根本，是计算机应用中不可或缺的组件模型。</a:t>
            </a:r>
            <a:endParaRPr lang="en-US" altLang="zh-CN" sz="2400" dirty="0">
              <a:ea typeface="宋体" panose="02010600030101010101" pitchFamily="2" charset="-122"/>
            </a:endParaRPr>
          </a:p>
          <a:p>
            <a:pPr>
              <a:defRPr/>
            </a:pPr>
            <a:endParaRPr lang="en-US" altLang="zh-CN" sz="2400" dirty="0">
              <a:ea typeface="宋体" panose="02010600030101010101" pitchFamily="2" charset="-122"/>
            </a:endParaRPr>
          </a:p>
          <a:p>
            <a:pPr>
              <a:defRPr/>
            </a:pPr>
            <a:r>
              <a:rPr lang="zh-CN" altLang="en-US" sz="2400" dirty="0">
                <a:ea typeface="宋体" panose="02010600030101010101" pitchFamily="2" charset="-122"/>
              </a:rPr>
              <a:t>基于事务的程序设计保证了用户操作的原子性（</a:t>
            </a:r>
            <a:r>
              <a:rPr lang="en-US" altLang="zh-CN" sz="2400" dirty="0">
                <a:ea typeface="宋体" panose="02010600030101010101" pitchFamily="2" charset="-122"/>
              </a:rPr>
              <a:t>Atomicity</a:t>
            </a:r>
            <a:r>
              <a:rPr lang="zh-CN" altLang="en-US" sz="2400" dirty="0">
                <a:ea typeface="宋体" panose="02010600030101010101" pitchFamily="2" charset="-122"/>
              </a:rPr>
              <a:t>）、一致性（</a:t>
            </a:r>
            <a:r>
              <a:rPr lang="en-US" altLang="zh-CN" sz="2400" dirty="0">
                <a:ea typeface="宋体" panose="02010600030101010101" pitchFamily="2" charset="-122"/>
              </a:rPr>
              <a:t>Consistency</a:t>
            </a:r>
            <a:r>
              <a:rPr lang="zh-CN" altLang="en-US" sz="2400" dirty="0">
                <a:ea typeface="宋体" panose="02010600030101010101" pitchFamily="2" charset="-122"/>
              </a:rPr>
              <a:t>）、隔离性（</a:t>
            </a:r>
            <a:r>
              <a:rPr lang="en-US" altLang="zh-CN" sz="2400" dirty="0">
                <a:ea typeface="宋体" panose="02010600030101010101" pitchFamily="2" charset="-122"/>
              </a:rPr>
              <a:t>Isolation</a:t>
            </a:r>
            <a:r>
              <a:rPr lang="zh-CN" altLang="en-US" sz="2400" dirty="0">
                <a:ea typeface="宋体" panose="02010600030101010101" pitchFamily="2" charset="-122"/>
              </a:rPr>
              <a:t>）和持久性（</a:t>
            </a:r>
            <a:r>
              <a:rPr lang="en-US" altLang="zh-CN" sz="2400" dirty="0">
                <a:ea typeface="宋体" panose="02010600030101010101" pitchFamily="2" charset="-122"/>
              </a:rPr>
              <a:t>Durability</a:t>
            </a:r>
            <a:r>
              <a:rPr lang="zh-CN" altLang="en-US" sz="2400" dirty="0">
                <a:ea typeface="宋体" panose="02010600030101010101" pitchFamily="2" charset="-122"/>
              </a:rPr>
              <a:t>）：</a:t>
            </a:r>
            <a:endParaRPr lang="zh-CN" altLang="en-US" sz="24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99592" y="1268760"/>
            <a:ext cx="7727950" cy="5328592"/>
          </a:xfrm>
        </p:spPr>
        <p:txBody>
          <a:bodyPr/>
          <a:lstStyle/>
          <a:p>
            <a:pPr>
              <a:lnSpc>
                <a:spcPct val="100000"/>
              </a:lnSpc>
              <a:spcAft>
                <a:spcPts val="600"/>
              </a:spcAft>
              <a:defRPr/>
            </a:pPr>
            <a:r>
              <a:rPr lang="zh-CN" altLang="en-US" sz="2400" b="1">
                <a:ea typeface="宋体" panose="02010600030101010101" pitchFamily="2" charset="-122"/>
              </a:rPr>
              <a:t>事务处理基础</a:t>
            </a:r>
            <a:endParaRPr lang="en-US" altLang="zh-CN" sz="24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事务的概念</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JDBC</a:t>
            </a:r>
            <a:r>
              <a:rPr lang="zh-CN" altLang="en-US" sz="2000" b="1">
                <a:ea typeface="宋体" panose="02010600030101010101" pitchFamily="2" charset="-122"/>
              </a:rPr>
              <a:t>的事务</a:t>
            </a:r>
            <a:endParaRPr lang="zh-CN" altLang="en-US" sz="2000" b="1" dirty="0">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分布式事务处理</a:t>
            </a:r>
            <a:endParaRPr lang="en-US" altLang="zh-CN" sz="24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分布式事务</a:t>
            </a:r>
            <a:endParaRPr lang="en-US" altLang="zh-CN" sz="20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事务处理中间件</a:t>
            </a:r>
            <a:endParaRPr lang="en-US" altLang="zh-CN" sz="20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两阶段提交</a:t>
            </a:r>
            <a:r>
              <a:rPr lang="en-US" altLang="zh-CN" sz="2000" b="1">
                <a:ea typeface="宋体" panose="02010600030101010101" pitchFamily="2" charset="-122"/>
              </a:rPr>
              <a:t>2PC</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2PC</a:t>
            </a:r>
            <a:r>
              <a:rPr lang="zh-CN" altLang="en-US" sz="2000" b="1">
                <a:ea typeface="宋体" panose="02010600030101010101" pitchFamily="2" charset="-122"/>
              </a:rPr>
              <a:t>的应用</a:t>
            </a:r>
            <a:endParaRPr lang="zh-CN" altLang="en-US" sz="2000" b="1" dirty="0">
              <a:ea typeface="宋体" panose="02010600030101010101" pitchFamily="2" charset="-122"/>
            </a:endParaRPr>
          </a:p>
          <a:p>
            <a:pPr>
              <a:lnSpc>
                <a:spcPct val="100000"/>
              </a:lnSpc>
              <a:spcAft>
                <a:spcPts val="600"/>
              </a:spcAft>
              <a:defRPr/>
            </a:pPr>
            <a:r>
              <a:rPr lang="en-US" altLang="zh-CN" sz="2400" b="1">
                <a:solidFill>
                  <a:srgbClr val="FF0000"/>
                </a:solidFill>
                <a:ea typeface="宋体" panose="02010600030101010101" pitchFamily="2" charset="-122"/>
              </a:rPr>
              <a:t>EJB</a:t>
            </a:r>
            <a:r>
              <a:rPr lang="zh-CN" altLang="en-US" sz="2400" b="1">
                <a:solidFill>
                  <a:srgbClr val="FF0000"/>
                </a:solidFill>
                <a:ea typeface="宋体" panose="02010600030101010101" pitchFamily="2" charset="-122"/>
              </a:rPr>
              <a:t>事务体系结构</a:t>
            </a:r>
            <a:endParaRPr lang="en-US" altLang="zh-CN" sz="2400" b="1">
              <a:solidFill>
                <a:srgbClr val="FF0000"/>
              </a:solidFill>
              <a:ea typeface="宋体" panose="02010600030101010101" pitchFamily="2" charset="-122"/>
            </a:endParaRPr>
          </a:p>
          <a:p>
            <a:pPr lvl="1">
              <a:lnSpc>
                <a:spcPct val="100000"/>
              </a:lnSpc>
              <a:spcAft>
                <a:spcPts val="600"/>
              </a:spcAft>
              <a:defRPr/>
            </a:pPr>
            <a:r>
              <a:rPr lang="zh-CN" altLang="en-US" sz="2000" b="1">
                <a:solidFill>
                  <a:srgbClr val="FF0000"/>
                </a:solidFill>
                <a:ea typeface="宋体" panose="02010600030101010101" pitchFamily="2" charset="-122"/>
              </a:rPr>
              <a:t>容器管理的事务</a:t>
            </a:r>
            <a:r>
              <a:rPr lang="en-US" altLang="zh-CN" sz="2000" b="1">
                <a:solidFill>
                  <a:srgbClr val="FF0000"/>
                </a:solidFill>
                <a:ea typeface="宋体" panose="02010600030101010101" pitchFamily="2" charset="-122"/>
              </a:rPr>
              <a:t>CMT</a:t>
            </a:r>
            <a:endParaRPr lang="en-US" altLang="zh-CN" sz="2000" b="1">
              <a:solidFill>
                <a:srgbClr val="FF0000"/>
              </a:solidFill>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Bean</a:t>
            </a:r>
            <a:r>
              <a:rPr lang="zh-CN" altLang="en-US" sz="2000" b="1">
                <a:ea typeface="宋体" panose="02010600030101010101" pitchFamily="2" charset="-122"/>
              </a:rPr>
              <a:t>管理的事务</a:t>
            </a:r>
            <a:r>
              <a:rPr lang="en-US" altLang="zh-CN" sz="2000" b="1">
                <a:ea typeface="宋体" panose="02010600030101010101" pitchFamily="2" charset="-122"/>
              </a:rPr>
              <a:t>BMT</a:t>
            </a:r>
            <a:endParaRPr lang="zh-CN" altLang="en-US" sz="2000" b="1" dirty="0">
              <a:ea typeface="宋体" panose="02010600030101010101" pitchFamily="2" charset="-122"/>
            </a:endParaRPr>
          </a:p>
          <a:p>
            <a:pPr>
              <a:lnSpc>
                <a:spcPct val="100000"/>
              </a:lnSpc>
              <a:spcAft>
                <a:spcPts val="600"/>
              </a:spcAft>
              <a:defRPr/>
            </a:pPr>
            <a:r>
              <a:rPr lang="en-US" altLang="zh-CN" sz="2400" b="1">
                <a:ea typeface="宋体" panose="02010600030101010101" pitchFamily="2" charset="-122"/>
              </a:rPr>
              <a:t>JTA</a:t>
            </a:r>
            <a:r>
              <a:rPr lang="zh-CN" altLang="en-US" sz="2400" b="1">
                <a:ea typeface="宋体" panose="02010600030101010101" pitchFamily="2" charset="-122"/>
              </a:rPr>
              <a:t>事务处理</a:t>
            </a:r>
            <a:endParaRPr lang="zh-CN" altLang="en-US" sz="2400" b="1" dirty="0">
              <a:ea typeface="宋体" panose="02010600030101010101" pitchFamily="2" charset="-122"/>
            </a:endParaRPr>
          </a:p>
          <a:p>
            <a:pPr>
              <a:lnSpc>
                <a:spcPct val="100000"/>
              </a:lnSpc>
              <a:spcAft>
                <a:spcPts val="600"/>
              </a:spcAft>
              <a:defRPr/>
            </a:pPr>
            <a:r>
              <a:rPr lang="zh-CN" altLang="en-US" sz="2400" b="1" dirty="0">
                <a:ea typeface="宋体" panose="02010600030101010101" pitchFamily="2" charset="-122"/>
              </a:rPr>
              <a:t>小结</a:t>
            </a:r>
            <a:endParaRPr lang="zh-CN" altLang="en-US" sz="2400" b="1" dirty="0">
              <a:ea typeface="宋体" panose="02010600030101010101" pitchFamily="2" charset="-122"/>
            </a:endParaRPr>
          </a:p>
          <a:p>
            <a:pPr>
              <a:lnSpc>
                <a:spcPct val="100000"/>
              </a:lnSpc>
              <a:defRPr/>
            </a:pPr>
            <a:endParaRPr lang="zh-CN" altLang="en-US" sz="2400" b="1" dirty="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EJB</a:t>
            </a:r>
            <a:r>
              <a:rPr lang="zh-CN" altLang="en-US"/>
              <a:t>事务体系结构</a:t>
            </a:r>
            <a:endParaRPr kumimoji="1" lang="zh-CN" altLang="en-US" dirty="0"/>
          </a:p>
        </p:txBody>
      </p:sp>
      <p:sp>
        <p:nvSpPr>
          <p:cNvPr id="3" name="内容占位符 2"/>
          <p:cNvSpPr>
            <a:spLocks noGrp="1"/>
          </p:cNvSpPr>
          <p:nvPr>
            <p:ph idx="1"/>
          </p:nvPr>
        </p:nvSpPr>
        <p:spPr>
          <a:xfrm>
            <a:off x="539552" y="1196752"/>
            <a:ext cx="8223448" cy="4975448"/>
          </a:xfrm>
        </p:spPr>
        <p:txBody>
          <a:bodyPr/>
          <a:lstStyle/>
          <a:p>
            <a:r>
              <a:rPr lang="en-US" altLang="zh-CN" sz="2400">
                <a:ea typeface="宋体" panose="02010600030101010101" pitchFamily="2" charset="-122"/>
              </a:rPr>
              <a:t>EJB</a:t>
            </a:r>
            <a:r>
              <a:rPr lang="zh-CN" altLang="en-US" sz="2400">
                <a:ea typeface="宋体" panose="02010600030101010101" pitchFamily="2" charset="-122"/>
              </a:rPr>
              <a:t>（</a:t>
            </a:r>
            <a:r>
              <a:rPr lang="en-US" altLang="zh-CN" sz="2400">
                <a:ea typeface="宋体" panose="02010600030101010101" pitchFamily="2" charset="-122"/>
              </a:rPr>
              <a:t>Enterprise Java Bean</a:t>
            </a:r>
            <a:r>
              <a:rPr lang="zh-CN" altLang="en-US" sz="2400">
                <a:ea typeface="宋体" panose="02010600030101010101" pitchFamily="2" charset="-122"/>
              </a:rPr>
              <a:t>）即企业级</a:t>
            </a:r>
            <a:r>
              <a:rPr lang="en-US" altLang="zh-CN" sz="2400">
                <a:ea typeface="宋体" panose="02010600030101010101" pitchFamily="2" charset="-122"/>
              </a:rPr>
              <a:t>JavaBean</a:t>
            </a:r>
            <a:r>
              <a:rPr lang="zh-CN" altLang="en-US" sz="2400">
                <a:ea typeface="宋体" panose="02010600030101010101" pitchFamily="2" charset="-122"/>
              </a:rPr>
              <a:t>，是一个可重用的、可移植的</a:t>
            </a:r>
            <a:r>
              <a:rPr lang="en-US" altLang="zh-CN" sz="2400">
                <a:ea typeface="宋体" panose="02010600030101010101" pitchFamily="2" charset="-122"/>
              </a:rPr>
              <a:t>Java EE</a:t>
            </a:r>
            <a:r>
              <a:rPr lang="zh-CN" altLang="en-US" sz="2400">
                <a:ea typeface="宋体" panose="02010600030101010101" pitchFamily="2" charset="-122"/>
              </a:rPr>
              <a:t>组件。</a:t>
            </a:r>
            <a:endParaRPr lang="en-US" altLang="zh-CN" sz="2400">
              <a:ea typeface="宋体" panose="02010600030101010101" pitchFamily="2" charset="-122"/>
            </a:endParaRPr>
          </a:p>
          <a:p>
            <a:r>
              <a:rPr lang="en-US" altLang="zh-CN" sz="2400">
                <a:ea typeface="宋体" panose="02010600030101010101" pitchFamily="2" charset="-122"/>
              </a:rPr>
              <a:t>EJB</a:t>
            </a:r>
            <a:r>
              <a:rPr lang="zh-CN" altLang="en-US" sz="2400">
                <a:ea typeface="宋体" panose="02010600030101010101" pitchFamily="2" charset="-122"/>
              </a:rPr>
              <a:t>也是一种</a:t>
            </a:r>
            <a:r>
              <a:rPr lang="zh-CN" altLang="en-US" sz="2400">
                <a:solidFill>
                  <a:srgbClr val="FF0000"/>
                </a:solidFill>
                <a:ea typeface="宋体" panose="02010600030101010101" pitchFamily="2" charset="-122"/>
              </a:rPr>
              <a:t>规范</a:t>
            </a:r>
            <a:r>
              <a:rPr lang="zh-CN" altLang="en-US" sz="2400">
                <a:ea typeface="宋体" panose="02010600030101010101" pitchFamily="2" charset="-122"/>
              </a:rPr>
              <a:t>，目的在于为企业及应用开发人员实现后台业务提供一个标准方式，从而解决一些此前在作业过程中总是重复发生的问题。</a:t>
            </a:r>
            <a:endParaRPr lang="en-US" altLang="zh-CN" sz="2400">
              <a:ea typeface="宋体" panose="02010600030101010101" pitchFamily="2" charset="-122"/>
            </a:endParaRPr>
          </a:p>
          <a:p>
            <a:r>
              <a:rPr lang="zh-CN" altLang="en-US" sz="2400">
                <a:ea typeface="宋体" panose="02010600030101010101" pitchFamily="2" charset="-122"/>
              </a:rPr>
              <a:t>其特点包括</a:t>
            </a:r>
            <a:r>
              <a:rPr lang="zh-CN" altLang="en-US" sz="2400">
                <a:solidFill>
                  <a:srgbClr val="FF0000"/>
                </a:solidFill>
                <a:ea typeface="宋体" panose="02010600030101010101" pitchFamily="2" charset="-122"/>
              </a:rPr>
              <a:t>网络服务支持</a:t>
            </a:r>
            <a:r>
              <a:rPr lang="zh-CN" altLang="en-US" sz="2400">
                <a:ea typeface="宋体" panose="02010600030101010101" pitchFamily="2" charset="-122"/>
              </a:rPr>
              <a:t>和</a:t>
            </a:r>
            <a:r>
              <a:rPr lang="zh-CN" altLang="en-US" sz="2400">
                <a:solidFill>
                  <a:srgbClr val="FF0000"/>
                </a:solidFill>
                <a:ea typeface="宋体" panose="02010600030101010101" pitchFamily="2" charset="-122"/>
              </a:rPr>
              <a:t>核心开发工具</a:t>
            </a:r>
            <a:r>
              <a:rPr lang="zh-CN" altLang="en-US" sz="2400">
                <a:ea typeface="宋体" panose="02010600030101010101" pitchFamily="2" charset="-122"/>
              </a:rPr>
              <a:t>（</a:t>
            </a:r>
            <a:r>
              <a:rPr lang="en-US" altLang="zh-CN" sz="2400">
                <a:ea typeface="宋体" panose="02010600030101010101" pitchFamily="2" charset="-122"/>
              </a:rPr>
              <a:t>SDK</a:t>
            </a:r>
            <a:r>
              <a:rPr lang="zh-CN" altLang="en-US" sz="2400">
                <a:ea typeface="宋体" panose="02010600030101010101" pitchFamily="2" charset="-122"/>
              </a:rPr>
              <a:t>）。</a:t>
            </a:r>
            <a:endParaRPr lang="zh-CN" altLang="en-US" sz="240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EJB</a:t>
            </a:r>
            <a:r>
              <a:rPr lang="zh-CN" altLang="en-US"/>
              <a:t>事务体系结构</a:t>
            </a:r>
            <a:endParaRPr kumimoji="1" lang="zh-CN" altLang="en-US" dirty="0"/>
          </a:p>
        </p:txBody>
      </p:sp>
      <p:sp>
        <p:nvSpPr>
          <p:cNvPr id="3" name="内容占位符 2"/>
          <p:cNvSpPr>
            <a:spLocks noGrp="1"/>
          </p:cNvSpPr>
          <p:nvPr>
            <p:ph idx="1"/>
          </p:nvPr>
        </p:nvSpPr>
        <p:spPr>
          <a:xfrm>
            <a:off x="539552" y="1196752"/>
            <a:ext cx="8223448" cy="5040560"/>
          </a:xfrm>
        </p:spPr>
        <p:txBody>
          <a:bodyPr/>
          <a:lstStyle/>
          <a:p>
            <a:r>
              <a:rPr lang="en-US" altLang="zh-CN" sz="2400">
                <a:ea typeface="宋体" panose="02010600030101010101" pitchFamily="2" charset="-122"/>
              </a:rPr>
              <a:t>EJB</a:t>
            </a:r>
            <a:r>
              <a:rPr lang="zh-CN" altLang="en-US" sz="2400">
                <a:ea typeface="宋体" panose="02010600030101010101" pitchFamily="2" charset="-122"/>
              </a:rPr>
              <a:t>以一个标准方式自动处理了诸如数据持久化、事务集成、安全对策等不同应用的共有问题，使得软件开发人员可以专注于程序的特定需求。</a:t>
            </a:r>
            <a:endParaRPr lang="zh-CN" altLang="en-US" sz="2400">
              <a:ea typeface="宋体" panose="02010600030101010101" pitchFamily="2" charset="-122"/>
            </a:endParaRPr>
          </a:p>
          <a:p>
            <a:r>
              <a:rPr lang="en-US" altLang="zh-CN" sz="2400">
                <a:ea typeface="宋体" panose="02010600030101010101" pitchFamily="2" charset="-122"/>
              </a:rPr>
              <a:t>EJB</a:t>
            </a:r>
            <a:r>
              <a:rPr lang="zh-CN" altLang="en-US" sz="2400">
                <a:ea typeface="宋体" panose="02010600030101010101" pitchFamily="2" charset="-122"/>
              </a:rPr>
              <a:t>有两种管理和使用事务的方式。第一种方式是</a:t>
            </a:r>
            <a:r>
              <a:rPr lang="zh-CN" altLang="en-US" sz="2400">
                <a:solidFill>
                  <a:srgbClr val="FF0000"/>
                </a:solidFill>
                <a:ea typeface="宋体" panose="02010600030101010101" pitchFamily="2" charset="-122"/>
              </a:rPr>
              <a:t>通过容器管理的事务</a:t>
            </a:r>
            <a:r>
              <a:rPr lang="zh-CN" altLang="en-US" sz="2400">
                <a:ea typeface="宋体" panose="02010600030101010101" pitchFamily="2" charset="-122"/>
              </a:rPr>
              <a:t>，称为</a:t>
            </a:r>
            <a:r>
              <a:rPr lang="en-US" altLang="zh-CN" sz="2400">
                <a:ea typeface="宋体" panose="02010600030101010101" pitchFamily="2" charset="-122"/>
              </a:rPr>
              <a:t>CMT</a:t>
            </a:r>
            <a:r>
              <a:rPr lang="zh-CN" altLang="en-US" sz="2400">
                <a:ea typeface="宋体" panose="02010600030101010101" pitchFamily="2" charset="-122"/>
              </a:rPr>
              <a:t>（</a:t>
            </a:r>
            <a:r>
              <a:rPr lang="en-US" altLang="zh-CN" sz="2400">
                <a:ea typeface="宋体" panose="02010600030101010101" pitchFamily="2" charset="-122"/>
              </a:rPr>
              <a:t>Container-Managed Transaction</a:t>
            </a:r>
            <a:r>
              <a:rPr lang="zh-CN" altLang="en-US" sz="2400">
                <a:ea typeface="宋体" panose="02010600030101010101" pitchFamily="2" charset="-122"/>
              </a:rPr>
              <a:t>）；另一种是</a:t>
            </a:r>
            <a:r>
              <a:rPr lang="zh-CN" altLang="en-US" sz="2400">
                <a:solidFill>
                  <a:srgbClr val="FF0000"/>
                </a:solidFill>
                <a:ea typeface="宋体" panose="02010600030101010101" pitchFamily="2" charset="-122"/>
              </a:rPr>
              <a:t>通过</a:t>
            </a:r>
            <a:r>
              <a:rPr lang="en-US" altLang="zh-CN" sz="2400">
                <a:solidFill>
                  <a:srgbClr val="FF0000"/>
                </a:solidFill>
                <a:ea typeface="宋体" panose="02010600030101010101" pitchFamily="2" charset="-122"/>
              </a:rPr>
              <a:t>Bean</a:t>
            </a:r>
            <a:r>
              <a:rPr lang="zh-CN" altLang="en-US" sz="2400">
                <a:solidFill>
                  <a:srgbClr val="FF0000"/>
                </a:solidFill>
                <a:ea typeface="宋体" panose="02010600030101010101" pitchFamily="2" charset="-122"/>
              </a:rPr>
              <a:t>管理的事务</a:t>
            </a:r>
            <a:r>
              <a:rPr lang="zh-CN" altLang="en-US" sz="2400">
                <a:ea typeface="宋体" panose="02010600030101010101" pitchFamily="2" charset="-122"/>
              </a:rPr>
              <a:t>，称为</a:t>
            </a:r>
            <a:r>
              <a:rPr lang="en-US" altLang="zh-CN" sz="2400">
                <a:ea typeface="宋体" panose="02010600030101010101" pitchFamily="2" charset="-122"/>
              </a:rPr>
              <a:t>BMT</a:t>
            </a:r>
            <a:r>
              <a:rPr lang="zh-CN" altLang="en-US" sz="2400">
                <a:ea typeface="宋体" panose="02010600030101010101" pitchFamily="2" charset="-122"/>
              </a:rPr>
              <a:t>（</a:t>
            </a:r>
            <a:r>
              <a:rPr lang="en-US" altLang="zh-CN" sz="2400">
                <a:ea typeface="宋体" panose="02010600030101010101" pitchFamily="2" charset="-122"/>
              </a:rPr>
              <a:t>Bean-Managed Transaction</a:t>
            </a:r>
            <a:r>
              <a:rPr lang="zh-CN" altLang="en-US" sz="2400">
                <a:ea typeface="宋体" panose="02010600030101010101" pitchFamily="2" charset="-122"/>
              </a:rPr>
              <a:t>）。</a:t>
            </a:r>
            <a:endParaRPr lang="zh-CN" altLang="en-US" sz="2400">
              <a:ea typeface="宋体" panose="02010600030101010101" pitchFamily="2" charset="-122"/>
            </a:endParaRPr>
          </a:p>
          <a:p>
            <a:endParaRPr lang="zh-CN" altLang="en-US" sz="240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容器管理的事务</a:t>
            </a:r>
            <a:r>
              <a:rPr lang="en-US" altLang="zh-CN"/>
              <a:t>CMT</a:t>
            </a:r>
            <a:endParaRPr kumimoji="1" lang="zh-CN" altLang="en-US" dirty="0"/>
          </a:p>
        </p:txBody>
      </p:sp>
      <p:sp>
        <p:nvSpPr>
          <p:cNvPr id="3" name="内容占位符 2"/>
          <p:cNvSpPr>
            <a:spLocks noGrp="1"/>
          </p:cNvSpPr>
          <p:nvPr>
            <p:ph idx="1"/>
          </p:nvPr>
        </p:nvSpPr>
        <p:spPr>
          <a:xfrm>
            <a:off x="539552" y="1196752"/>
            <a:ext cx="8223448" cy="5040560"/>
          </a:xfrm>
        </p:spPr>
        <p:txBody>
          <a:bodyPr/>
          <a:lstStyle/>
          <a:p>
            <a:r>
              <a:rPr lang="zh-CN" altLang="en-US" sz="2400">
                <a:ea typeface="宋体" panose="02010600030101010101" pitchFamily="2" charset="-122"/>
              </a:rPr>
              <a:t>在</a:t>
            </a:r>
            <a:r>
              <a:rPr lang="en-US" altLang="zh-CN" sz="2400">
                <a:ea typeface="宋体" panose="02010600030101010101" pitchFamily="2" charset="-122"/>
              </a:rPr>
              <a:t>CMT</a:t>
            </a:r>
            <a:r>
              <a:rPr lang="zh-CN" altLang="en-US" sz="2400">
                <a:ea typeface="宋体" panose="02010600030101010101" pitchFamily="2" charset="-122"/>
              </a:rPr>
              <a:t>中，容器自动提供事务的开始、提交和回滚操作，且在业务方法的开始和结束处标记事务的边界。</a:t>
            </a:r>
            <a:endParaRPr lang="en-US" altLang="zh-CN" sz="2400">
              <a:ea typeface="宋体" panose="02010600030101010101" pitchFamily="2" charset="-122"/>
            </a:endParaRPr>
          </a:p>
          <a:p>
            <a:r>
              <a:rPr lang="zh-CN" altLang="en-US" sz="2400">
                <a:ea typeface="宋体" panose="02010600030101010101" pitchFamily="2" charset="-122"/>
              </a:rPr>
              <a:t>开发人员不需要手工编写代码，当程序遇到运行时异常，事务会自动回滚。</a:t>
            </a:r>
            <a:endParaRPr lang="en-US" altLang="zh-CN" sz="2400">
              <a:ea typeface="宋体" panose="02010600030101010101" pitchFamily="2" charset="-122"/>
            </a:endParaRPr>
          </a:p>
          <a:p>
            <a:r>
              <a:rPr lang="zh-CN" altLang="en-US" sz="2400">
                <a:ea typeface="宋体" panose="02010600030101010101" pitchFamily="2" charset="-122"/>
              </a:rPr>
              <a:t>如果遇到非运行时异常而想要回滚事务的话可以使用</a:t>
            </a:r>
            <a:r>
              <a:rPr lang="en-US" altLang="zh-CN" sz="2400">
                <a:ea typeface="宋体" panose="02010600030101010101" pitchFamily="2" charset="-122"/>
              </a:rPr>
              <a:t>SessionContext</a:t>
            </a:r>
            <a:r>
              <a:rPr lang="zh-CN" altLang="en-US" sz="2400">
                <a:ea typeface="宋体" panose="02010600030101010101" pitchFamily="2" charset="-122"/>
              </a:rPr>
              <a:t>的</a:t>
            </a:r>
            <a:r>
              <a:rPr lang="en-US" altLang="zh-CN" sz="2400">
                <a:ea typeface="宋体" panose="02010600030101010101" pitchFamily="2" charset="-122"/>
              </a:rPr>
              <a:t>setRollBackOnly() </a:t>
            </a:r>
            <a:r>
              <a:rPr lang="zh-CN" altLang="en-US" sz="2400">
                <a:ea typeface="宋体" panose="02010600030101010101" pitchFamily="2" charset="-122"/>
              </a:rPr>
              <a:t>方法来达到目的。</a:t>
            </a:r>
            <a:endParaRPr lang="zh-CN" altLang="en-US" sz="240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容器管理的事务</a:t>
            </a:r>
            <a:r>
              <a:rPr lang="en-US" altLang="zh-CN"/>
              <a:t>CMT</a:t>
            </a:r>
            <a:endParaRPr kumimoji="1" lang="zh-CN" altLang="en-US" dirty="0"/>
          </a:p>
        </p:txBody>
      </p:sp>
      <p:sp>
        <p:nvSpPr>
          <p:cNvPr id="3" name="内容占位符 2"/>
          <p:cNvSpPr>
            <a:spLocks noGrp="1"/>
          </p:cNvSpPr>
          <p:nvPr>
            <p:ph idx="1"/>
          </p:nvPr>
        </p:nvSpPr>
        <p:spPr>
          <a:xfrm>
            <a:off x="539552" y="1196752"/>
            <a:ext cx="8223448" cy="5040560"/>
          </a:xfrm>
        </p:spPr>
        <p:txBody>
          <a:bodyPr/>
          <a:lstStyle/>
          <a:p>
            <a:endParaRPr lang="zh-CN" altLang="en-US" sz="240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6" name="图片 5"/>
          <p:cNvPicPr>
            <a:picLocks noChangeAspect="1"/>
          </p:cNvPicPr>
          <p:nvPr/>
        </p:nvPicPr>
        <p:blipFill>
          <a:blip r:embed="rId1"/>
          <a:stretch>
            <a:fillRect/>
          </a:stretch>
        </p:blipFill>
        <p:spPr>
          <a:xfrm>
            <a:off x="1897412" y="1094254"/>
            <a:ext cx="5211455" cy="3768766"/>
          </a:xfrm>
          <a:prstGeom prst="rect">
            <a:avLst/>
          </a:prstGeom>
        </p:spPr>
      </p:pic>
      <p:pic>
        <p:nvPicPr>
          <p:cNvPr id="8" name="图片 7"/>
          <p:cNvPicPr>
            <a:picLocks noChangeAspect="1"/>
          </p:cNvPicPr>
          <p:nvPr/>
        </p:nvPicPr>
        <p:blipFill>
          <a:blip r:embed="rId2"/>
          <a:stretch>
            <a:fillRect/>
          </a:stretch>
        </p:blipFill>
        <p:spPr>
          <a:xfrm>
            <a:off x="1888536" y="4873069"/>
            <a:ext cx="5211455" cy="1869043"/>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99592" y="1268760"/>
            <a:ext cx="7727950" cy="5328592"/>
          </a:xfrm>
        </p:spPr>
        <p:txBody>
          <a:bodyPr/>
          <a:lstStyle/>
          <a:p>
            <a:pPr>
              <a:lnSpc>
                <a:spcPct val="100000"/>
              </a:lnSpc>
              <a:spcAft>
                <a:spcPts val="600"/>
              </a:spcAft>
              <a:defRPr/>
            </a:pPr>
            <a:r>
              <a:rPr lang="zh-CN" altLang="en-US" sz="2400" b="1">
                <a:ea typeface="宋体" panose="02010600030101010101" pitchFamily="2" charset="-122"/>
              </a:rPr>
              <a:t>事务处理基础</a:t>
            </a:r>
            <a:endParaRPr lang="en-US" altLang="zh-CN" sz="24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事务的概念</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JDBC</a:t>
            </a:r>
            <a:r>
              <a:rPr lang="zh-CN" altLang="en-US" sz="2000" b="1">
                <a:ea typeface="宋体" panose="02010600030101010101" pitchFamily="2" charset="-122"/>
              </a:rPr>
              <a:t>的事务</a:t>
            </a:r>
            <a:endParaRPr lang="zh-CN" altLang="en-US" sz="2000" b="1" dirty="0">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分布式事务处理</a:t>
            </a:r>
            <a:endParaRPr lang="en-US" altLang="zh-CN" sz="24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分布式事务</a:t>
            </a:r>
            <a:endParaRPr lang="en-US" altLang="zh-CN" sz="20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事务处理中间件</a:t>
            </a:r>
            <a:endParaRPr lang="en-US" altLang="zh-CN" sz="20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两阶段提交</a:t>
            </a:r>
            <a:r>
              <a:rPr lang="en-US" altLang="zh-CN" sz="2000" b="1">
                <a:ea typeface="宋体" panose="02010600030101010101" pitchFamily="2" charset="-122"/>
              </a:rPr>
              <a:t>2PC</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2PC</a:t>
            </a:r>
            <a:r>
              <a:rPr lang="zh-CN" altLang="en-US" sz="2000" b="1">
                <a:ea typeface="宋体" panose="02010600030101010101" pitchFamily="2" charset="-122"/>
              </a:rPr>
              <a:t>的应用</a:t>
            </a:r>
            <a:endParaRPr lang="zh-CN" altLang="en-US" sz="2000" b="1" dirty="0">
              <a:ea typeface="宋体" panose="02010600030101010101" pitchFamily="2" charset="-122"/>
            </a:endParaRPr>
          </a:p>
          <a:p>
            <a:pPr>
              <a:lnSpc>
                <a:spcPct val="100000"/>
              </a:lnSpc>
              <a:spcAft>
                <a:spcPts val="600"/>
              </a:spcAft>
              <a:defRPr/>
            </a:pPr>
            <a:r>
              <a:rPr lang="en-US" altLang="zh-CN" sz="2400" b="1">
                <a:ea typeface="宋体" panose="02010600030101010101" pitchFamily="2" charset="-122"/>
              </a:rPr>
              <a:t>EJB</a:t>
            </a:r>
            <a:r>
              <a:rPr lang="zh-CN" altLang="en-US" sz="2400" b="1">
                <a:ea typeface="宋体" panose="02010600030101010101" pitchFamily="2" charset="-122"/>
              </a:rPr>
              <a:t>事务体系结构</a:t>
            </a:r>
            <a:endParaRPr lang="en-US" altLang="zh-CN" sz="24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容器管理的事务</a:t>
            </a:r>
            <a:r>
              <a:rPr lang="en-US" altLang="zh-CN" sz="2000" b="1">
                <a:ea typeface="宋体" panose="02010600030101010101" pitchFamily="2" charset="-122"/>
              </a:rPr>
              <a:t>CMT</a:t>
            </a:r>
            <a:endParaRPr lang="en-US" altLang="zh-CN" sz="2000" b="1">
              <a:ea typeface="宋体" panose="02010600030101010101" pitchFamily="2" charset="-122"/>
            </a:endParaRPr>
          </a:p>
          <a:p>
            <a:pPr lvl="1">
              <a:lnSpc>
                <a:spcPct val="100000"/>
              </a:lnSpc>
              <a:spcAft>
                <a:spcPts val="600"/>
              </a:spcAft>
              <a:defRPr/>
            </a:pPr>
            <a:r>
              <a:rPr lang="en-US" altLang="zh-CN" sz="2000" b="1">
                <a:solidFill>
                  <a:srgbClr val="FF0000"/>
                </a:solidFill>
                <a:ea typeface="宋体" panose="02010600030101010101" pitchFamily="2" charset="-122"/>
              </a:rPr>
              <a:t>Bean</a:t>
            </a:r>
            <a:r>
              <a:rPr lang="zh-CN" altLang="en-US" sz="2000" b="1">
                <a:solidFill>
                  <a:srgbClr val="FF0000"/>
                </a:solidFill>
                <a:ea typeface="宋体" panose="02010600030101010101" pitchFamily="2" charset="-122"/>
              </a:rPr>
              <a:t>管理的事务</a:t>
            </a:r>
            <a:r>
              <a:rPr lang="en-US" altLang="zh-CN" sz="2000" b="1">
                <a:solidFill>
                  <a:srgbClr val="FF0000"/>
                </a:solidFill>
                <a:ea typeface="宋体" panose="02010600030101010101" pitchFamily="2" charset="-122"/>
              </a:rPr>
              <a:t>BMT</a:t>
            </a:r>
            <a:endParaRPr lang="zh-CN" altLang="en-US" sz="2000" b="1" dirty="0">
              <a:solidFill>
                <a:srgbClr val="FF0000"/>
              </a:solidFill>
              <a:ea typeface="宋体" panose="02010600030101010101" pitchFamily="2" charset="-122"/>
            </a:endParaRPr>
          </a:p>
          <a:p>
            <a:pPr>
              <a:lnSpc>
                <a:spcPct val="100000"/>
              </a:lnSpc>
              <a:spcAft>
                <a:spcPts val="600"/>
              </a:spcAft>
              <a:defRPr/>
            </a:pPr>
            <a:r>
              <a:rPr lang="en-US" altLang="zh-CN" sz="2400" b="1">
                <a:ea typeface="宋体" panose="02010600030101010101" pitchFamily="2" charset="-122"/>
              </a:rPr>
              <a:t>JTA</a:t>
            </a:r>
            <a:r>
              <a:rPr lang="zh-CN" altLang="en-US" sz="2400" b="1">
                <a:ea typeface="宋体" panose="02010600030101010101" pitchFamily="2" charset="-122"/>
              </a:rPr>
              <a:t>事务处理</a:t>
            </a:r>
            <a:endParaRPr lang="zh-CN" altLang="en-US" sz="2400" b="1" dirty="0">
              <a:ea typeface="宋体" panose="02010600030101010101" pitchFamily="2" charset="-122"/>
            </a:endParaRPr>
          </a:p>
          <a:p>
            <a:pPr>
              <a:lnSpc>
                <a:spcPct val="100000"/>
              </a:lnSpc>
              <a:spcAft>
                <a:spcPts val="600"/>
              </a:spcAft>
              <a:defRPr/>
            </a:pPr>
            <a:r>
              <a:rPr lang="zh-CN" altLang="en-US" sz="2400" b="1" dirty="0">
                <a:ea typeface="宋体" panose="02010600030101010101" pitchFamily="2" charset="-122"/>
              </a:rPr>
              <a:t>小结</a:t>
            </a:r>
            <a:endParaRPr lang="zh-CN" altLang="en-US" sz="2400" b="1" dirty="0">
              <a:ea typeface="宋体" panose="02010600030101010101" pitchFamily="2" charset="-122"/>
            </a:endParaRPr>
          </a:p>
          <a:p>
            <a:pPr>
              <a:lnSpc>
                <a:spcPct val="100000"/>
              </a:lnSpc>
              <a:defRPr/>
            </a:pPr>
            <a:endParaRPr lang="zh-CN" altLang="en-US" sz="2400" b="1" dirty="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Bean</a:t>
            </a:r>
            <a:r>
              <a:rPr lang="zh-CN" altLang="en-US"/>
              <a:t>管理的事务</a:t>
            </a:r>
            <a:r>
              <a:rPr lang="en-US" altLang="zh-CN"/>
              <a:t>BMT</a:t>
            </a:r>
            <a:endParaRPr kumimoji="1" lang="zh-CN" altLang="en-US" dirty="0"/>
          </a:p>
        </p:txBody>
      </p:sp>
      <p:sp>
        <p:nvSpPr>
          <p:cNvPr id="3" name="内容占位符 2"/>
          <p:cNvSpPr>
            <a:spLocks noGrp="1"/>
          </p:cNvSpPr>
          <p:nvPr>
            <p:ph idx="1"/>
          </p:nvPr>
        </p:nvSpPr>
        <p:spPr>
          <a:xfrm>
            <a:off x="539552" y="1196752"/>
            <a:ext cx="8223448" cy="5040560"/>
          </a:xfrm>
        </p:spPr>
        <p:txBody>
          <a:bodyPr/>
          <a:lstStyle/>
          <a:p>
            <a:r>
              <a:rPr lang="en-US" altLang="zh-CN" sz="2400">
                <a:ea typeface="宋体" panose="02010600030101010101" pitchFamily="2" charset="-122"/>
              </a:rPr>
              <a:t>BMT</a:t>
            </a:r>
            <a:r>
              <a:rPr lang="zh-CN" altLang="en-US" sz="2400">
                <a:ea typeface="宋体" panose="02010600030101010101" pitchFamily="2" charset="-122"/>
              </a:rPr>
              <a:t>主要是通过</a:t>
            </a:r>
            <a:r>
              <a:rPr lang="zh-CN" altLang="en-US" sz="2400">
                <a:solidFill>
                  <a:srgbClr val="FF0000"/>
                </a:solidFill>
                <a:ea typeface="宋体" panose="02010600030101010101" pitchFamily="2" charset="-122"/>
              </a:rPr>
              <a:t>手动编程</a:t>
            </a:r>
            <a:r>
              <a:rPr lang="zh-CN" altLang="en-US" sz="2400">
                <a:ea typeface="宋体" panose="02010600030101010101" pitchFamily="2" charset="-122"/>
              </a:rPr>
              <a:t>来实现事务的开启、提交和回滚。</a:t>
            </a:r>
            <a:r>
              <a:rPr lang="zh-CN" altLang="en-US" sz="2400">
                <a:solidFill>
                  <a:srgbClr val="FF0000"/>
                </a:solidFill>
                <a:ea typeface="宋体" panose="02010600030101010101" pitchFamily="2" charset="-122"/>
              </a:rPr>
              <a:t>相对于</a:t>
            </a:r>
            <a:r>
              <a:rPr lang="en-US" altLang="zh-CN" sz="2400">
                <a:solidFill>
                  <a:srgbClr val="FF0000"/>
                </a:solidFill>
                <a:ea typeface="宋体" panose="02010600030101010101" pitchFamily="2" charset="-122"/>
              </a:rPr>
              <a:t>CMT</a:t>
            </a:r>
            <a:r>
              <a:rPr lang="zh-CN" altLang="en-US" sz="2400">
                <a:solidFill>
                  <a:srgbClr val="FF0000"/>
                </a:solidFill>
                <a:ea typeface="宋体" panose="02010600030101010101" pitchFamily="2" charset="-122"/>
              </a:rPr>
              <a:t>来说虽然增加了工作量，但是控制力度更细，且更加灵活。</a:t>
            </a:r>
            <a:endParaRPr lang="en-US" altLang="zh-CN" sz="2400">
              <a:solidFill>
                <a:srgbClr val="FF0000"/>
              </a:solidFill>
              <a:ea typeface="宋体" panose="02010600030101010101" pitchFamily="2" charset="-122"/>
            </a:endParaRPr>
          </a:p>
          <a:p>
            <a:r>
              <a:rPr lang="zh-CN" altLang="en-US" sz="2400">
                <a:ea typeface="宋体" panose="02010600030101010101" pitchFamily="2" charset="-122"/>
              </a:rPr>
              <a:t>在出现异常的时候可以回滚事务，也可以通过</a:t>
            </a:r>
            <a:r>
              <a:rPr lang="en-US" altLang="zh-CN" sz="2400">
                <a:ea typeface="宋体" panose="02010600030101010101" pitchFamily="2" charset="-122"/>
              </a:rPr>
              <a:t>JMS</a:t>
            </a:r>
            <a:r>
              <a:rPr lang="zh-CN" altLang="en-US" sz="2400">
                <a:ea typeface="宋体" panose="02010600030101010101" pitchFamily="2" charset="-122"/>
              </a:rPr>
              <a:t>返回或者远程调用返回值来控制事务的回滚或提交。</a:t>
            </a:r>
            <a:endParaRPr lang="zh-CN" altLang="en-US" sz="2400">
              <a:ea typeface="宋体" panose="02010600030101010101" pitchFamily="2" charset="-122"/>
            </a:endParaRPr>
          </a:p>
          <a:p>
            <a:r>
              <a:rPr lang="zh-CN" altLang="en-US" sz="2400">
                <a:ea typeface="宋体" panose="02010600030101010101" pitchFamily="2" charset="-122"/>
              </a:rPr>
              <a:t>使用</a:t>
            </a:r>
            <a:r>
              <a:rPr lang="en-US" altLang="zh-CN" sz="2400">
                <a:ea typeface="宋体" panose="02010600030101010101" pitchFamily="2" charset="-122"/>
              </a:rPr>
              <a:t>BMT</a:t>
            </a:r>
            <a:r>
              <a:rPr lang="zh-CN" altLang="en-US" sz="2400">
                <a:ea typeface="宋体" panose="02010600030101010101" pitchFamily="2" charset="-122"/>
              </a:rPr>
              <a:t>需要用到</a:t>
            </a:r>
            <a:r>
              <a:rPr lang="en-US" altLang="zh-CN" sz="2400">
                <a:ea typeface="宋体" panose="02010600030101010101" pitchFamily="2" charset="-122"/>
              </a:rPr>
              <a:t>UserTransaction</a:t>
            </a:r>
            <a:r>
              <a:rPr lang="zh-CN" altLang="en-US" sz="2400">
                <a:ea typeface="宋体" panose="02010600030101010101" pitchFamily="2" charset="-122"/>
              </a:rPr>
              <a:t>这个类的实例来实现事务的</a:t>
            </a:r>
            <a:r>
              <a:rPr lang="en-US" altLang="zh-CN" sz="2400">
                <a:ea typeface="宋体" panose="02010600030101010101" pitchFamily="2" charset="-122"/>
              </a:rPr>
              <a:t>begin</a:t>
            </a:r>
            <a:r>
              <a:rPr lang="zh-CN" altLang="en-US" sz="2400">
                <a:ea typeface="宋体" panose="02010600030101010101" pitchFamily="2" charset="-122"/>
              </a:rPr>
              <a:t>、</a:t>
            </a:r>
            <a:r>
              <a:rPr lang="en-US" altLang="zh-CN" sz="2400">
                <a:ea typeface="宋体" panose="02010600030101010101" pitchFamily="2" charset="-122"/>
              </a:rPr>
              <a:t>commit</a:t>
            </a:r>
            <a:r>
              <a:rPr lang="zh-CN" altLang="en-US" sz="2400">
                <a:ea typeface="宋体" panose="02010600030101010101" pitchFamily="2" charset="-122"/>
              </a:rPr>
              <a:t>和</a:t>
            </a:r>
            <a:r>
              <a:rPr lang="en-US" altLang="zh-CN" sz="2400">
                <a:ea typeface="宋体" panose="02010600030101010101" pitchFamily="2" charset="-122"/>
              </a:rPr>
              <a:t>rollback</a:t>
            </a:r>
            <a:r>
              <a:rPr lang="zh-CN" altLang="en-US" sz="2400">
                <a:ea typeface="宋体" panose="02010600030101010101" pitchFamily="2" charset="-122"/>
              </a:rPr>
              <a:t>。可以通过</a:t>
            </a:r>
            <a:r>
              <a:rPr lang="en-US" altLang="zh-CN" sz="2400">
                <a:ea typeface="宋体" panose="02010600030101010101" pitchFamily="2" charset="-122"/>
              </a:rPr>
              <a:t>EJB</a:t>
            </a:r>
            <a:r>
              <a:rPr lang="zh-CN" altLang="en-US" sz="2400">
                <a:ea typeface="宋体" panose="02010600030101010101" pitchFamily="2" charset="-122"/>
              </a:rPr>
              <a:t>注解的方式获得这个类实例，也可以用</a:t>
            </a:r>
            <a:r>
              <a:rPr lang="en-US" altLang="zh-CN" sz="2400">
                <a:ea typeface="宋体" panose="02010600030101010101" pitchFamily="2" charset="-122"/>
              </a:rPr>
              <a:t>EJBContext.getUserTransaction</a:t>
            </a:r>
            <a:r>
              <a:rPr lang="zh-CN" altLang="en-US" sz="2400">
                <a:ea typeface="宋体" panose="02010600030101010101" pitchFamily="2" charset="-122"/>
              </a:rPr>
              <a:t>来获得。</a:t>
            </a:r>
            <a:endParaRPr lang="zh-CN" altLang="en-US" sz="2400">
              <a:ea typeface="宋体" panose="02010600030101010101" pitchFamily="2" charset="-122"/>
            </a:endParaRPr>
          </a:p>
          <a:p>
            <a:endParaRPr lang="zh-CN" altLang="en-US" sz="240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Bean</a:t>
            </a:r>
            <a:r>
              <a:rPr lang="zh-CN" altLang="en-US"/>
              <a:t>管理的事务</a:t>
            </a:r>
            <a:r>
              <a:rPr lang="en-US" altLang="zh-CN"/>
              <a:t>BMT</a:t>
            </a:r>
            <a:endParaRPr kumimoji="1" lang="zh-CN" altLang="en-US" dirty="0"/>
          </a:p>
        </p:txBody>
      </p:sp>
      <p:pic>
        <p:nvPicPr>
          <p:cNvPr id="6" name="内容占位符 5"/>
          <p:cNvPicPr>
            <a:picLocks noGrp="1" noChangeAspect="1"/>
          </p:cNvPicPr>
          <p:nvPr>
            <p:ph idx="1"/>
          </p:nvPr>
        </p:nvPicPr>
        <p:blipFill>
          <a:blip r:embed="rId1"/>
          <a:stretch>
            <a:fillRect/>
          </a:stretch>
        </p:blipFill>
        <p:spPr>
          <a:xfrm>
            <a:off x="1929254" y="1146672"/>
            <a:ext cx="5525706" cy="1234056"/>
          </a:xfrm>
        </p:spPr>
      </p:pic>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8" name="图片 7"/>
          <p:cNvPicPr>
            <a:picLocks noChangeAspect="1"/>
          </p:cNvPicPr>
          <p:nvPr/>
        </p:nvPicPr>
        <p:blipFill>
          <a:blip r:embed="rId2"/>
          <a:stretch>
            <a:fillRect/>
          </a:stretch>
        </p:blipFill>
        <p:spPr>
          <a:xfrm>
            <a:off x="1929254" y="2380728"/>
            <a:ext cx="5525706" cy="4411741"/>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Bean</a:t>
            </a:r>
            <a:r>
              <a:rPr lang="zh-CN" altLang="en-US"/>
              <a:t>管理的事务</a:t>
            </a:r>
            <a:r>
              <a:rPr lang="en-US" altLang="zh-CN"/>
              <a:t>BMT</a:t>
            </a:r>
            <a:endParaRPr kumimoji="1" lang="zh-CN" altLang="en-US" dirty="0"/>
          </a:p>
        </p:txBody>
      </p:sp>
      <p:sp>
        <p:nvSpPr>
          <p:cNvPr id="3" name="内容占位符 2"/>
          <p:cNvSpPr>
            <a:spLocks noGrp="1"/>
          </p:cNvSpPr>
          <p:nvPr>
            <p:ph idx="1"/>
          </p:nvPr>
        </p:nvSpPr>
        <p:spPr>
          <a:xfrm>
            <a:off x="539552" y="1196752"/>
            <a:ext cx="8223448" cy="5040560"/>
          </a:xfrm>
        </p:spPr>
        <p:txBody>
          <a:bodyPr/>
          <a:lstStyle/>
          <a:p>
            <a:r>
              <a:rPr lang="zh-CN" altLang="en-US" sz="2400">
                <a:ea typeface="宋体" panose="02010600030101010101" pitchFamily="2" charset="-122"/>
              </a:rPr>
              <a:t>如果使用有</a:t>
            </a:r>
            <a:r>
              <a:rPr lang="zh-CN" altLang="en-US" sz="2400">
                <a:solidFill>
                  <a:srgbClr val="FF0000"/>
                </a:solidFill>
                <a:ea typeface="宋体" panose="02010600030101010101" pitchFamily="2" charset="-122"/>
              </a:rPr>
              <a:t>状态的会话 </a:t>
            </a:r>
            <a:r>
              <a:rPr lang="en-US" altLang="zh-CN" sz="2400">
                <a:solidFill>
                  <a:srgbClr val="FF0000"/>
                </a:solidFill>
                <a:ea typeface="宋体" panose="02010600030101010101" pitchFamily="2" charset="-122"/>
              </a:rPr>
              <a:t>Bean</a:t>
            </a:r>
            <a:r>
              <a:rPr lang="zh-CN" altLang="en-US" sz="2400">
                <a:ea typeface="宋体" panose="02010600030101010101" pitchFamily="2" charset="-122"/>
              </a:rPr>
              <a:t>且</a:t>
            </a:r>
            <a:r>
              <a:rPr lang="zh-CN" altLang="en-US" sz="2400">
                <a:solidFill>
                  <a:srgbClr val="FF0000"/>
                </a:solidFill>
                <a:ea typeface="宋体" panose="02010600030101010101" pitchFamily="2" charset="-122"/>
              </a:rPr>
              <a:t>需要跨越方法调用维护事务</a:t>
            </a:r>
            <a:r>
              <a:rPr lang="zh-CN" altLang="en-US" sz="2400">
                <a:ea typeface="宋体" panose="02010600030101010101" pitchFamily="2" charset="-122"/>
              </a:rPr>
              <a:t>，那么</a:t>
            </a:r>
            <a:r>
              <a:rPr lang="en-US" altLang="zh-CN" sz="2400">
                <a:ea typeface="宋体" panose="02010600030101010101" pitchFamily="2" charset="-122"/>
              </a:rPr>
              <a:t>BMT </a:t>
            </a:r>
            <a:r>
              <a:rPr lang="zh-CN" altLang="en-US" sz="2400">
                <a:ea typeface="宋体" panose="02010600030101010101" pitchFamily="2" charset="-122"/>
              </a:rPr>
              <a:t>则是唯一的选择。</a:t>
            </a:r>
            <a:endParaRPr lang="en-US" altLang="zh-CN" sz="2400">
              <a:ea typeface="宋体" panose="02010600030101010101" pitchFamily="2" charset="-122"/>
            </a:endParaRPr>
          </a:p>
          <a:p>
            <a:r>
              <a:rPr lang="zh-CN" altLang="en-US" sz="2400">
                <a:ea typeface="宋体" panose="02010600030101010101" pitchFamily="2" charset="-122"/>
              </a:rPr>
              <a:t>当然</a:t>
            </a:r>
            <a:r>
              <a:rPr lang="en-US" altLang="zh-CN" sz="2400">
                <a:ea typeface="宋体" panose="02010600030101010101" pitchFamily="2" charset="-122"/>
              </a:rPr>
              <a:t>BMT</a:t>
            </a:r>
            <a:r>
              <a:rPr lang="zh-CN" altLang="en-US" sz="2400">
                <a:ea typeface="宋体" panose="02010600030101010101" pitchFamily="2" charset="-122"/>
              </a:rPr>
              <a:t>编程相对复杂，容易出错，且不能连接已有的事务。因此，当调用</a:t>
            </a:r>
            <a:r>
              <a:rPr lang="en-US" altLang="zh-CN" sz="2400">
                <a:ea typeface="宋体" panose="02010600030101010101" pitchFamily="2" charset="-122"/>
              </a:rPr>
              <a:t>BMT</a:t>
            </a:r>
            <a:r>
              <a:rPr lang="zh-CN" altLang="en-US" sz="2400">
                <a:ea typeface="宋体" panose="02010600030101010101" pitchFamily="2" charset="-122"/>
              </a:rPr>
              <a:t>方法时，会暂停已有事务，这限制了组件的重用。故</a:t>
            </a:r>
            <a:r>
              <a:rPr lang="zh-CN" altLang="en-US" sz="2400">
                <a:solidFill>
                  <a:srgbClr val="FF0000"/>
                </a:solidFill>
                <a:ea typeface="宋体" panose="02010600030101010101" pitchFamily="2" charset="-122"/>
              </a:rPr>
              <a:t>一般在</a:t>
            </a:r>
            <a:r>
              <a:rPr lang="en-US" altLang="zh-CN" sz="2400">
                <a:solidFill>
                  <a:srgbClr val="FF0000"/>
                </a:solidFill>
                <a:ea typeface="宋体" panose="02010600030101010101" pitchFamily="2" charset="-122"/>
              </a:rPr>
              <a:t>EJB</a:t>
            </a:r>
            <a:r>
              <a:rPr lang="zh-CN" altLang="en-US" sz="2400">
                <a:solidFill>
                  <a:srgbClr val="FF0000"/>
                </a:solidFill>
                <a:ea typeface="宋体" panose="02010600030101010101" pitchFamily="2" charset="-122"/>
              </a:rPr>
              <a:t>中会优先考虑</a:t>
            </a:r>
            <a:r>
              <a:rPr lang="en-US" altLang="zh-CN" sz="2400">
                <a:solidFill>
                  <a:srgbClr val="FF0000"/>
                </a:solidFill>
                <a:ea typeface="宋体" panose="02010600030101010101" pitchFamily="2" charset="-122"/>
              </a:rPr>
              <a:t>CMT</a:t>
            </a:r>
            <a:r>
              <a:rPr lang="zh-CN" altLang="en-US" sz="2400">
                <a:solidFill>
                  <a:srgbClr val="FF0000"/>
                </a:solidFill>
                <a:ea typeface="宋体" panose="02010600030101010101" pitchFamily="2" charset="-122"/>
              </a:rPr>
              <a:t>事务管理</a:t>
            </a:r>
            <a:r>
              <a:rPr lang="zh-CN" altLang="en-US" sz="2400">
                <a:ea typeface="宋体" panose="02010600030101010101" pitchFamily="2" charset="-122"/>
              </a:rPr>
              <a:t>。</a:t>
            </a:r>
            <a:endParaRPr lang="zh-CN" altLang="en-US" sz="240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99592" y="1268760"/>
            <a:ext cx="7727950" cy="5328592"/>
          </a:xfrm>
        </p:spPr>
        <p:txBody>
          <a:bodyPr/>
          <a:lstStyle/>
          <a:p>
            <a:pPr>
              <a:lnSpc>
                <a:spcPct val="100000"/>
              </a:lnSpc>
              <a:spcAft>
                <a:spcPts val="600"/>
              </a:spcAft>
              <a:defRPr/>
            </a:pPr>
            <a:r>
              <a:rPr lang="zh-CN" altLang="en-US" sz="2400" b="1">
                <a:ea typeface="宋体" panose="02010600030101010101" pitchFamily="2" charset="-122"/>
              </a:rPr>
              <a:t>事务处理基础</a:t>
            </a:r>
            <a:endParaRPr lang="en-US" altLang="zh-CN" sz="2400" b="1">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分布式事务处理</a:t>
            </a:r>
            <a:endParaRPr lang="en-US" altLang="zh-CN" sz="2400" b="1">
              <a:ea typeface="宋体" panose="02010600030101010101" pitchFamily="2" charset="-122"/>
            </a:endParaRPr>
          </a:p>
          <a:p>
            <a:pPr>
              <a:lnSpc>
                <a:spcPct val="100000"/>
              </a:lnSpc>
              <a:spcAft>
                <a:spcPts val="600"/>
              </a:spcAft>
              <a:defRPr/>
            </a:pPr>
            <a:r>
              <a:rPr lang="en-US" altLang="zh-CN" sz="2400" b="1">
                <a:ea typeface="宋体" panose="02010600030101010101" pitchFamily="2" charset="-122"/>
              </a:rPr>
              <a:t>EJB</a:t>
            </a:r>
            <a:r>
              <a:rPr lang="zh-CN" altLang="en-US" sz="2400" b="1">
                <a:ea typeface="宋体" panose="02010600030101010101" pitchFamily="2" charset="-122"/>
              </a:rPr>
              <a:t>事务体系结构</a:t>
            </a:r>
            <a:endParaRPr lang="en-US" altLang="zh-CN" sz="2400" b="1">
              <a:ea typeface="宋体" panose="02010600030101010101" pitchFamily="2" charset="-122"/>
            </a:endParaRPr>
          </a:p>
          <a:p>
            <a:pPr>
              <a:lnSpc>
                <a:spcPct val="100000"/>
              </a:lnSpc>
              <a:spcAft>
                <a:spcPts val="600"/>
              </a:spcAft>
              <a:defRPr/>
            </a:pPr>
            <a:r>
              <a:rPr lang="en-US" altLang="zh-CN" sz="2400" b="1">
                <a:solidFill>
                  <a:srgbClr val="FF0000"/>
                </a:solidFill>
                <a:ea typeface="宋体" panose="02010600030101010101" pitchFamily="2" charset="-122"/>
              </a:rPr>
              <a:t>JTA</a:t>
            </a:r>
            <a:r>
              <a:rPr lang="zh-CN" altLang="en-US" sz="2400" b="1">
                <a:solidFill>
                  <a:srgbClr val="FF0000"/>
                </a:solidFill>
                <a:ea typeface="宋体" panose="02010600030101010101" pitchFamily="2" charset="-122"/>
              </a:rPr>
              <a:t>事务处理</a:t>
            </a:r>
            <a:endParaRPr lang="en-US" altLang="zh-CN" sz="2400" b="1">
              <a:solidFill>
                <a:srgbClr val="FF0000"/>
              </a:solidFill>
              <a:ea typeface="宋体" panose="02010600030101010101" pitchFamily="2" charset="-122"/>
            </a:endParaRPr>
          </a:p>
          <a:p>
            <a:pPr lvl="1">
              <a:lnSpc>
                <a:spcPct val="100000"/>
              </a:lnSpc>
              <a:spcAft>
                <a:spcPts val="600"/>
              </a:spcAft>
              <a:defRPr/>
            </a:pPr>
            <a:r>
              <a:rPr lang="en-US" altLang="zh-CN" sz="2000" b="1">
                <a:solidFill>
                  <a:srgbClr val="FF0000"/>
                </a:solidFill>
                <a:ea typeface="宋体" panose="02010600030101010101" pitchFamily="2" charset="-122"/>
              </a:rPr>
              <a:t>JTA</a:t>
            </a:r>
            <a:r>
              <a:rPr lang="zh-CN" altLang="en-US" sz="2000" b="1">
                <a:solidFill>
                  <a:srgbClr val="FF0000"/>
                </a:solidFill>
                <a:ea typeface="宋体" panose="02010600030101010101" pitchFamily="2" charset="-122"/>
              </a:rPr>
              <a:t>的概念</a:t>
            </a:r>
            <a:endParaRPr lang="en-US" altLang="zh-CN" sz="2000" b="1">
              <a:solidFill>
                <a:srgbClr val="FF0000"/>
              </a:solidFill>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JTA</a:t>
            </a:r>
            <a:r>
              <a:rPr lang="zh-CN" altLang="en-US" sz="2000" b="1">
                <a:ea typeface="宋体" panose="02010600030101010101" pitchFamily="2" charset="-122"/>
              </a:rPr>
              <a:t>的实现架构</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JTA</a:t>
            </a:r>
            <a:r>
              <a:rPr lang="zh-CN" altLang="en-US" sz="2000" b="1">
                <a:ea typeface="宋体" panose="02010600030101010101" pitchFamily="2" charset="-122"/>
              </a:rPr>
              <a:t>编程的例子</a:t>
            </a:r>
            <a:endParaRPr lang="zh-CN" altLang="en-US" sz="2000" b="1" dirty="0">
              <a:ea typeface="宋体" panose="02010600030101010101" pitchFamily="2" charset="-122"/>
            </a:endParaRPr>
          </a:p>
          <a:p>
            <a:pPr>
              <a:lnSpc>
                <a:spcPct val="100000"/>
              </a:lnSpc>
              <a:spcAft>
                <a:spcPts val="600"/>
              </a:spcAft>
              <a:defRPr/>
            </a:pPr>
            <a:r>
              <a:rPr lang="zh-CN" altLang="en-US" sz="2400" b="1" dirty="0">
                <a:ea typeface="宋体" panose="02010600030101010101" pitchFamily="2" charset="-122"/>
              </a:rPr>
              <a:t>小结</a:t>
            </a:r>
            <a:endParaRPr lang="zh-CN" altLang="en-US" sz="2400" b="1" dirty="0">
              <a:ea typeface="宋体" panose="02010600030101010101" pitchFamily="2" charset="-122"/>
            </a:endParaRPr>
          </a:p>
          <a:p>
            <a:pPr>
              <a:lnSpc>
                <a:spcPct val="100000"/>
              </a:lnSpc>
              <a:defRPr/>
            </a:pPr>
            <a:endParaRPr lang="zh-CN" altLang="en-US" sz="2400" b="1"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事务的概念</a:t>
            </a:r>
            <a:endParaRPr kumimoji="1" lang="zh-CN" altLang="en-US" dirty="0"/>
          </a:p>
        </p:txBody>
      </p:sp>
      <p:sp>
        <p:nvSpPr>
          <p:cNvPr id="3" name="内容占位符 2"/>
          <p:cNvSpPr>
            <a:spLocks noGrp="1"/>
          </p:cNvSpPr>
          <p:nvPr>
            <p:ph idx="1"/>
          </p:nvPr>
        </p:nvSpPr>
        <p:spPr>
          <a:xfrm>
            <a:off x="871279" y="1181650"/>
            <a:ext cx="8079432" cy="5589240"/>
          </a:xfrm>
        </p:spPr>
        <p:txBody>
          <a:bodyPr/>
          <a:lstStyle/>
          <a:p>
            <a:pPr>
              <a:defRPr/>
            </a:pPr>
            <a:r>
              <a:rPr lang="zh-CN" altLang="en-US" sz="2000" dirty="0">
                <a:ea typeface="宋体" panose="02010600030101010101" pitchFamily="2" charset="-122"/>
              </a:rPr>
              <a:t>原子性（</a:t>
            </a:r>
            <a:r>
              <a:rPr lang="en-US" altLang="zh-CN" sz="2000" dirty="0">
                <a:ea typeface="宋体" panose="02010600030101010101" pitchFamily="2" charset="-122"/>
              </a:rPr>
              <a:t>Atomicity</a:t>
            </a:r>
            <a:r>
              <a:rPr lang="zh-CN" altLang="en-US" sz="2000" dirty="0">
                <a:ea typeface="宋体" panose="02010600030101010101" pitchFamily="2" charset="-122"/>
              </a:rPr>
              <a:t>）</a:t>
            </a:r>
            <a:endParaRPr lang="en-US" altLang="zh-CN" sz="2000" dirty="0">
              <a:ea typeface="宋体" panose="02010600030101010101" pitchFamily="2" charset="-122"/>
            </a:endParaRPr>
          </a:p>
          <a:p>
            <a:pPr lvl="1">
              <a:defRPr/>
            </a:pPr>
            <a:r>
              <a:rPr lang="zh-CN" altLang="en-US" sz="1800" dirty="0">
                <a:ea typeface="宋体" panose="02010600030101010101" pitchFamily="2" charset="-122"/>
              </a:rPr>
              <a:t>一个事务是</a:t>
            </a:r>
            <a:r>
              <a:rPr lang="zh-CN" altLang="en-US" sz="1800" dirty="0">
                <a:solidFill>
                  <a:srgbClr val="FF0000"/>
                </a:solidFill>
                <a:ea typeface="宋体" panose="02010600030101010101" pitchFamily="2" charset="-122"/>
              </a:rPr>
              <a:t>一个不可分割的工作单位</a:t>
            </a:r>
            <a:r>
              <a:rPr lang="zh-CN" altLang="en-US" sz="1800" dirty="0">
                <a:ea typeface="宋体" panose="02010600030101010101" pitchFamily="2" charset="-122"/>
              </a:rPr>
              <a:t>，事务中包括的诸操作要么都做，要么都不做</a:t>
            </a:r>
            <a:endParaRPr lang="en-US" altLang="zh-CN" sz="1800" dirty="0">
              <a:ea typeface="宋体" panose="02010600030101010101" pitchFamily="2" charset="-122"/>
            </a:endParaRPr>
          </a:p>
          <a:p>
            <a:pPr>
              <a:defRPr/>
            </a:pPr>
            <a:r>
              <a:rPr lang="zh-CN" altLang="en-US" sz="2000" dirty="0">
                <a:ea typeface="宋体" panose="02010600030101010101" pitchFamily="2" charset="-122"/>
              </a:rPr>
              <a:t>一致性（</a:t>
            </a:r>
            <a:r>
              <a:rPr lang="en-US" altLang="zh-CN" sz="2000" dirty="0">
                <a:ea typeface="宋体" panose="02010600030101010101" pitchFamily="2" charset="-122"/>
              </a:rPr>
              <a:t>Consistency</a:t>
            </a:r>
            <a:r>
              <a:rPr lang="zh-CN" altLang="en-US" sz="2000" dirty="0">
                <a:ea typeface="宋体" panose="02010600030101010101" pitchFamily="2" charset="-122"/>
              </a:rPr>
              <a:t>）</a:t>
            </a:r>
            <a:endParaRPr lang="en-US" altLang="zh-CN" sz="2000" dirty="0">
              <a:ea typeface="宋体" panose="02010600030101010101" pitchFamily="2" charset="-122"/>
            </a:endParaRPr>
          </a:p>
          <a:p>
            <a:pPr lvl="1">
              <a:defRPr/>
            </a:pPr>
            <a:r>
              <a:rPr lang="zh-CN" altLang="en-US" sz="1800" dirty="0">
                <a:ea typeface="宋体" panose="02010600030101010101" pitchFamily="2" charset="-122"/>
              </a:rPr>
              <a:t>事务必须是使数据库从一个</a:t>
            </a:r>
            <a:r>
              <a:rPr lang="zh-CN" altLang="en-US" sz="1800" dirty="0">
                <a:solidFill>
                  <a:srgbClr val="FF0000"/>
                </a:solidFill>
                <a:ea typeface="宋体" panose="02010600030101010101" pitchFamily="2" charset="-122"/>
              </a:rPr>
              <a:t>一致性状态</a:t>
            </a:r>
            <a:r>
              <a:rPr lang="zh-CN" altLang="en-US" sz="1800" dirty="0">
                <a:ea typeface="宋体" panose="02010600030101010101" pitchFamily="2" charset="-122"/>
              </a:rPr>
              <a:t>变到另一个一致性状态。一致性与原子性是密切相关的</a:t>
            </a:r>
            <a:endParaRPr lang="en-US" altLang="zh-CN" sz="1800" dirty="0">
              <a:ea typeface="宋体" panose="02010600030101010101" pitchFamily="2" charset="-122"/>
            </a:endParaRPr>
          </a:p>
          <a:p>
            <a:pPr>
              <a:defRPr/>
            </a:pPr>
            <a:r>
              <a:rPr lang="zh-CN" altLang="en-US" sz="2000" dirty="0">
                <a:ea typeface="宋体" panose="02010600030101010101" pitchFamily="2" charset="-122"/>
              </a:rPr>
              <a:t>隔离性（</a:t>
            </a:r>
            <a:r>
              <a:rPr lang="en-US" altLang="zh-CN" sz="2000" dirty="0">
                <a:ea typeface="宋体" panose="02010600030101010101" pitchFamily="2" charset="-122"/>
              </a:rPr>
              <a:t>Isolation</a:t>
            </a:r>
            <a:r>
              <a:rPr lang="zh-CN" altLang="en-US" sz="2000" dirty="0">
                <a:ea typeface="宋体" panose="02010600030101010101" pitchFamily="2" charset="-122"/>
              </a:rPr>
              <a:t>）</a:t>
            </a:r>
            <a:endParaRPr lang="en-US" altLang="zh-CN" sz="2000" dirty="0">
              <a:ea typeface="宋体" panose="02010600030101010101" pitchFamily="2" charset="-122"/>
            </a:endParaRPr>
          </a:p>
          <a:p>
            <a:pPr lvl="1">
              <a:defRPr/>
            </a:pPr>
            <a:r>
              <a:rPr lang="zh-CN" altLang="en-US" sz="1800" dirty="0">
                <a:ea typeface="宋体" panose="02010600030101010101" pitchFamily="2" charset="-122"/>
              </a:rPr>
              <a:t>一个事务的</a:t>
            </a:r>
            <a:r>
              <a:rPr lang="zh-CN" altLang="en-US" sz="1800" dirty="0">
                <a:solidFill>
                  <a:srgbClr val="FF0000"/>
                </a:solidFill>
                <a:ea typeface="宋体" panose="02010600030101010101" pitchFamily="2" charset="-122"/>
              </a:rPr>
              <a:t>执行不能被其他事务干扰</a:t>
            </a:r>
            <a:r>
              <a:rPr lang="zh-CN" altLang="en-US" sz="1800" dirty="0">
                <a:ea typeface="宋体" panose="02010600030101010101" pitchFamily="2" charset="-122"/>
              </a:rPr>
              <a:t>。即一个事务内部的操作及使用的数据对并发的其他事务是隔离的，并发执行的各个事务之间不能互相干扰</a:t>
            </a:r>
            <a:endParaRPr lang="en-US" altLang="zh-CN" sz="1800" dirty="0">
              <a:ea typeface="宋体" panose="02010600030101010101" pitchFamily="2" charset="-122"/>
            </a:endParaRPr>
          </a:p>
          <a:p>
            <a:pPr>
              <a:defRPr/>
            </a:pPr>
            <a:r>
              <a:rPr lang="zh-CN" altLang="en-US" sz="2000" dirty="0">
                <a:ea typeface="宋体" panose="02010600030101010101" pitchFamily="2" charset="-122"/>
              </a:rPr>
              <a:t>持久性（</a:t>
            </a:r>
            <a:r>
              <a:rPr lang="en-US" altLang="zh-CN" sz="2000" dirty="0">
                <a:ea typeface="宋体" panose="02010600030101010101" pitchFamily="2" charset="-122"/>
              </a:rPr>
              <a:t>Durability</a:t>
            </a:r>
            <a:r>
              <a:rPr lang="zh-CN" altLang="en-US" sz="2000" dirty="0">
                <a:ea typeface="宋体" panose="02010600030101010101" pitchFamily="2" charset="-122"/>
              </a:rPr>
              <a:t>）</a:t>
            </a:r>
            <a:endParaRPr lang="en-US" altLang="zh-CN" sz="2000" dirty="0">
              <a:ea typeface="宋体" panose="02010600030101010101" pitchFamily="2" charset="-122"/>
            </a:endParaRPr>
          </a:p>
          <a:p>
            <a:pPr lvl="1">
              <a:defRPr/>
            </a:pPr>
            <a:r>
              <a:rPr lang="zh-CN" altLang="en-US" sz="1800" dirty="0">
                <a:ea typeface="宋体" panose="02010600030101010101" pitchFamily="2" charset="-122"/>
              </a:rPr>
              <a:t>持久性也称永久性（</a:t>
            </a:r>
            <a:r>
              <a:rPr lang="en-US" altLang="zh-CN" sz="1800" dirty="0">
                <a:ea typeface="宋体" panose="02010600030101010101" pitchFamily="2" charset="-122"/>
              </a:rPr>
              <a:t>Permanence</a:t>
            </a:r>
            <a:r>
              <a:rPr lang="zh-CN" altLang="en-US" sz="1800" dirty="0">
                <a:ea typeface="宋体" panose="02010600030101010101" pitchFamily="2" charset="-122"/>
              </a:rPr>
              <a:t>），指一个事务一旦提交，它对数据库中</a:t>
            </a:r>
            <a:r>
              <a:rPr lang="zh-CN" altLang="en-US" sz="1800" dirty="0">
                <a:solidFill>
                  <a:srgbClr val="FF0000"/>
                </a:solidFill>
                <a:ea typeface="宋体" panose="02010600030101010101" pitchFamily="2" charset="-122"/>
              </a:rPr>
              <a:t>数据的改变就应该是永久性</a:t>
            </a:r>
            <a:r>
              <a:rPr lang="zh-CN" altLang="en-US" sz="1800" dirty="0">
                <a:ea typeface="宋体" panose="02010600030101010101" pitchFamily="2" charset="-122"/>
              </a:rPr>
              <a:t>的。接下来的其他操作或故障不应该对其有任何影响。</a:t>
            </a:r>
            <a:endParaRPr lang="zh-CN" altLang="en-US" sz="18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的概念</a:t>
            </a:r>
            <a:endParaRPr kumimoji="1" lang="zh-CN" altLang="en-US" dirty="0"/>
          </a:p>
        </p:txBody>
      </p:sp>
      <p:sp>
        <p:nvSpPr>
          <p:cNvPr id="3" name="内容占位符 2"/>
          <p:cNvSpPr>
            <a:spLocks noGrp="1"/>
          </p:cNvSpPr>
          <p:nvPr>
            <p:ph idx="1"/>
          </p:nvPr>
        </p:nvSpPr>
        <p:spPr>
          <a:xfrm>
            <a:off x="539552" y="1196752"/>
            <a:ext cx="8223448" cy="5040560"/>
          </a:xfrm>
        </p:spPr>
        <p:txBody>
          <a:bodyPr/>
          <a:lstStyle/>
          <a:p>
            <a:r>
              <a:rPr lang="en-US" altLang="zh-CN" sz="2400">
                <a:ea typeface="宋体" panose="02010600030101010101" pitchFamily="2" charset="-122"/>
              </a:rPr>
              <a:t>Java</a:t>
            </a:r>
            <a:r>
              <a:rPr lang="zh-CN" altLang="en-US" sz="2400">
                <a:ea typeface="宋体" panose="02010600030101010101" pitchFamily="2" charset="-122"/>
              </a:rPr>
              <a:t>事务</a:t>
            </a:r>
            <a:r>
              <a:rPr lang="en-US" altLang="zh-CN" sz="2400">
                <a:ea typeface="宋体" panose="02010600030101010101" pitchFamily="2" charset="-122"/>
              </a:rPr>
              <a:t>API</a:t>
            </a:r>
            <a:r>
              <a:rPr lang="zh-CN" altLang="en-US" sz="2400">
                <a:ea typeface="宋体" panose="02010600030101010101" pitchFamily="2" charset="-122"/>
              </a:rPr>
              <a:t>（</a:t>
            </a:r>
            <a:r>
              <a:rPr lang="en-US" altLang="zh-CN" sz="2400">
                <a:ea typeface="宋体" panose="02010600030101010101" pitchFamily="2" charset="-122"/>
              </a:rPr>
              <a:t>Java Transaction API</a:t>
            </a:r>
            <a:r>
              <a:rPr lang="zh-CN" altLang="en-US" sz="2400">
                <a:ea typeface="宋体" panose="02010600030101010101" pitchFamily="2" charset="-122"/>
              </a:rPr>
              <a:t>，简称</a:t>
            </a:r>
            <a:r>
              <a:rPr lang="en-US" altLang="zh-CN" sz="2400">
                <a:ea typeface="宋体" panose="02010600030101010101" pitchFamily="2" charset="-122"/>
              </a:rPr>
              <a:t>JTA</a:t>
            </a:r>
            <a:r>
              <a:rPr lang="zh-CN" altLang="en-US" sz="2400">
                <a:ea typeface="宋体" panose="02010600030101010101" pitchFamily="2" charset="-122"/>
              </a:rPr>
              <a:t>）和</a:t>
            </a:r>
            <a:r>
              <a:rPr lang="en-US" altLang="zh-CN" sz="2400">
                <a:ea typeface="宋体" panose="02010600030101010101" pitchFamily="2" charset="-122"/>
              </a:rPr>
              <a:t>Java</a:t>
            </a:r>
            <a:r>
              <a:rPr lang="zh-CN" altLang="en-US" sz="2400">
                <a:ea typeface="宋体" panose="02010600030101010101" pitchFamily="2" charset="-122"/>
              </a:rPr>
              <a:t>事务服务（</a:t>
            </a:r>
            <a:r>
              <a:rPr lang="en-US" altLang="zh-CN" sz="2400">
                <a:ea typeface="宋体" panose="02010600030101010101" pitchFamily="2" charset="-122"/>
              </a:rPr>
              <a:t>Java Transaction Service</a:t>
            </a:r>
            <a:r>
              <a:rPr lang="zh-CN" altLang="en-US" sz="2400">
                <a:ea typeface="宋体" panose="02010600030101010101" pitchFamily="2" charset="-122"/>
              </a:rPr>
              <a:t>，简称</a:t>
            </a:r>
            <a:r>
              <a:rPr lang="en-US" altLang="zh-CN" sz="2400">
                <a:ea typeface="宋体" panose="02010600030101010101" pitchFamily="2" charset="-122"/>
              </a:rPr>
              <a:t>JTS</a:t>
            </a:r>
            <a:r>
              <a:rPr lang="zh-CN" altLang="en-US" sz="2400">
                <a:ea typeface="宋体" panose="02010600030101010101" pitchFamily="2" charset="-122"/>
              </a:rPr>
              <a:t>），为</a:t>
            </a:r>
            <a:r>
              <a:rPr lang="en-US" altLang="zh-CN" sz="2400">
                <a:ea typeface="宋体" panose="02010600030101010101" pitchFamily="2" charset="-122"/>
              </a:rPr>
              <a:t>Java EE</a:t>
            </a:r>
            <a:r>
              <a:rPr lang="zh-CN" altLang="en-US" sz="2400">
                <a:ea typeface="宋体" panose="02010600030101010101" pitchFamily="2" charset="-122"/>
              </a:rPr>
              <a:t>平台提供了</a:t>
            </a:r>
            <a:r>
              <a:rPr lang="zh-CN" altLang="en-US" sz="2400">
                <a:solidFill>
                  <a:srgbClr val="FF0000"/>
                </a:solidFill>
                <a:ea typeface="宋体" panose="02010600030101010101" pitchFamily="2" charset="-122"/>
              </a:rPr>
              <a:t>分布式事务（</a:t>
            </a:r>
            <a:r>
              <a:rPr lang="en-US" altLang="zh-CN" sz="2400">
                <a:solidFill>
                  <a:srgbClr val="FF0000"/>
                </a:solidFill>
                <a:ea typeface="宋体" panose="02010600030101010101" pitchFamily="2" charset="-122"/>
              </a:rPr>
              <a:t>Distributed Transaction</a:t>
            </a:r>
            <a:r>
              <a:rPr lang="zh-CN" altLang="en-US" sz="2400">
                <a:solidFill>
                  <a:srgbClr val="FF0000"/>
                </a:solidFill>
                <a:ea typeface="宋体" panose="02010600030101010101" pitchFamily="2" charset="-122"/>
              </a:rPr>
              <a:t>）服务</a:t>
            </a:r>
            <a:r>
              <a:rPr lang="zh-CN" altLang="en-US" sz="2400">
                <a:ea typeface="宋体" panose="02010600030101010101" pitchFamily="2" charset="-122"/>
              </a:rPr>
              <a:t>。</a:t>
            </a:r>
            <a:endParaRPr lang="en-US" altLang="zh-CN" sz="2400">
              <a:ea typeface="宋体" panose="02010600030101010101" pitchFamily="2" charset="-122"/>
            </a:endParaRPr>
          </a:p>
          <a:p>
            <a:r>
              <a:rPr lang="en-US" altLang="zh-CN" sz="2400">
                <a:ea typeface="宋体" panose="02010600030101010101" pitchFamily="2" charset="-122"/>
              </a:rPr>
              <a:t>JTA</a:t>
            </a:r>
            <a:r>
              <a:rPr lang="zh-CN" altLang="en-US" sz="2400">
                <a:ea typeface="宋体" panose="02010600030101010101" pitchFamily="2" charset="-122"/>
              </a:rPr>
              <a:t>约定各角色进行事务上下文的交互，</a:t>
            </a:r>
            <a:r>
              <a:rPr lang="en-US" altLang="zh-CN" sz="2400">
                <a:ea typeface="宋体" panose="02010600030101010101" pitchFamily="2" charset="-122"/>
              </a:rPr>
              <a:t>JTS</a:t>
            </a:r>
            <a:r>
              <a:rPr lang="zh-CN" altLang="en-US" sz="2400">
                <a:ea typeface="宋体" panose="02010600030101010101" pitchFamily="2" charset="-122"/>
              </a:rPr>
              <a:t>则基于</a:t>
            </a:r>
            <a:r>
              <a:rPr lang="en-US" altLang="zh-CN" sz="2400">
                <a:ea typeface="宋体" panose="02010600030101010101" pitchFamily="2" charset="-122"/>
              </a:rPr>
              <a:t>IIOP</a:t>
            </a:r>
            <a:r>
              <a:rPr lang="zh-CN" altLang="en-US" sz="2400">
                <a:ea typeface="宋体" panose="02010600030101010101" pitchFamily="2" charset="-122"/>
              </a:rPr>
              <a:t>（一种软件交互协议）约定各个程序角色之间如何传递事务上下文。</a:t>
            </a:r>
            <a:endParaRPr lang="zh-CN" altLang="en-US" sz="2400">
              <a:ea typeface="宋体" panose="02010600030101010101" pitchFamily="2" charset="-122"/>
            </a:endParaRPr>
          </a:p>
          <a:p>
            <a:r>
              <a:rPr lang="en-US" altLang="zh-CN" sz="2400">
                <a:solidFill>
                  <a:srgbClr val="FF0000"/>
                </a:solidFill>
                <a:ea typeface="宋体" panose="02010600030101010101" pitchFamily="2" charset="-122"/>
              </a:rPr>
              <a:t>JTA</a:t>
            </a:r>
            <a:r>
              <a:rPr lang="zh-CN" altLang="en-US" sz="2400">
                <a:solidFill>
                  <a:srgbClr val="FF0000"/>
                </a:solidFill>
                <a:ea typeface="宋体" panose="02010600030101010101" pitchFamily="2" charset="-122"/>
              </a:rPr>
              <a:t>是一种高层的、与实现和协议无关的</a:t>
            </a:r>
            <a:r>
              <a:rPr lang="en-US" altLang="zh-CN" sz="2400">
                <a:solidFill>
                  <a:srgbClr val="FF0000"/>
                </a:solidFill>
                <a:ea typeface="宋体" panose="02010600030101010101" pitchFamily="2" charset="-122"/>
              </a:rPr>
              <a:t>API</a:t>
            </a:r>
            <a:r>
              <a:rPr lang="zh-CN" altLang="en-US" sz="2400">
                <a:ea typeface="宋体" panose="02010600030101010101" pitchFamily="2" charset="-122"/>
              </a:rPr>
              <a:t>，应用程序和应用服务器都可以通过</a:t>
            </a:r>
            <a:r>
              <a:rPr lang="en-US" altLang="zh-CN" sz="2400">
                <a:ea typeface="宋体" panose="02010600030101010101" pitchFamily="2" charset="-122"/>
              </a:rPr>
              <a:t>JTA</a:t>
            </a:r>
            <a:r>
              <a:rPr lang="zh-CN" altLang="en-US" sz="2400">
                <a:ea typeface="宋体" panose="02010600030101010101" pitchFamily="2" charset="-122"/>
              </a:rPr>
              <a:t>实现事务管理。</a:t>
            </a:r>
            <a:r>
              <a:rPr lang="en-US" altLang="zh-CN" sz="2400">
                <a:ea typeface="宋体" panose="02010600030101010101" pitchFamily="2" charset="-122"/>
              </a:rPr>
              <a:t>JTA</a:t>
            </a:r>
            <a:r>
              <a:rPr lang="zh-CN" altLang="en-US" sz="2400">
                <a:ea typeface="宋体" panose="02010600030101010101" pitchFamily="2" charset="-122"/>
              </a:rPr>
              <a:t>允许应用程序执行分布式事务处理，在两个或多个网络计算机资源上访问并且更新数据。</a:t>
            </a:r>
            <a:endParaRPr lang="zh-CN" altLang="en-US" sz="2400">
              <a:ea typeface="宋体" panose="02010600030101010101" pitchFamily="2" charset="-122"/>
            </a:endParaRPr>
          </a:p>
          <a:p>
            <a:endParaRPr lang="zh-CN" altLang="en-US" sz="240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的概念</a:t>
            </a:r>
            <a:endParaRPr kumimoji="1" lang="zh-CN" altLang="en-US" dirty="0"/>
          </a:p>
        </p:txBody>
      </p:sp>
      <p:sp>
        <p:nvSpPr>
          <p:cNvPr id="3" name="内容占位符 2"/>
          <p:cNvSpPr>
            <a:spLocks noGrp="1"/>
          </p:cNvSpPr>
          <p:nvPr>
            <p:ph idx="1"/>
          </p:nvPr>
        </p:nvSpPr>
        <p:spPr>
          <a:xfrm>
            <a:off x="539552" y="1196752"/>
            <a:ext cx="8223448" cy="5040560"/>
          </a:xfrm>
        </p:spPr>
        <p:txBody>
          <a:bodyPr/>
          <a:lstStyle/>
          <a:p>
            <a:r>
              <a:rPr lang="en-US" altLang="zh-CN" sz="2400">
                <a:solidFill>
                  <a:srgbClr val="FF0000"/>
                </a:solidFill>
                <a:ea typeface="宋体" panose="02010600030101010101" pitchFamily="2" charset="-122"/>
              </a:rPr>
              <a:t>JTA</a:t>
            </a:r>
            <a:r>
              <a:rPr lang="zh-CN" altLang="en-US" sz="2400">
                <a:solidFill>
                  <a:srgbClr val="FF0000"/>
                </a:solidFill>
                <a:ea typeface="宋体" panose="02010600030101010101" pitchFamily="2" charset="-122"/>
              </a:rPr>
              <a:t>是一种高层的、与实现和协议无关的</a:t>
            </a:r>
            <a:r>
              <a:rPr lang="en-US" altLang="zh-CN" sz="2400">
                <a:solidFill>
                  <a:srgbClr val="FF0000"/>
                </a:solidFill>
                <a:ea typeface="宋体" panose="02010600030101010101" pitchFamily="2" charset="-122"/>
              </a:rPr>
              <a:t>API</a:t>
            </a:r>
            <a:r>
              <a:rPr lang="zh-CN" altLang="en-US" sz="2400">
                <a:ea typeface="宋体" panose="02010600030101010101" pitchFamily="2" charset="-122"/>
              </a:rPr>
              <a:t>，应用程序和应用服务器都可以通过</a:t>
            </a:r>
            <a:r>
              <a:rPr lang="en-US" altLang="zh-CN" sz="2400">
                <a:ea typeface="宋体" panose="02010600030101010101" pitchFamily="2" charset="-122"/>
              </a:rPr>
              <a:t>JTA</a:t>
            </a:r>
            <a:r>
              <a:rPr lang="zh-CN" altLang="en-US" sz="2400">
                <a:ea typeface="宋体" panose="02010600030101010101" pitchFamily="2" charset="-122"/>
              </a:rPr>
              <a:t>实现事务管理。</a:t>
            </a:r>
            <a:r>
              <a:rPr lang="en-US" altLang="zh-CN" sz="2400">
                <a:ea typeface="宋体" panose="02010600030101010101" pitchFamily="2" charset="-122"/>
              </a:rPr>
              <a:t>JTA</a:t>
            </a:r>
            <a:r>
              <a:rPr lang="zh-CN" altLang="en-US" sz="2400">
                <a:ea typeface="宋体" panose="02010600030101010101" pitchFamily="2" charset="-122"/>
              </a:rPr>
              <a:t>允许应用程序执行分布式事务处理，在两个或多个网络计算机资源上访问并且更新数据。</a:t>
            </a:r>
            <a:endParaRPr lang="en-US" altLang="zh-CN" sz="2400">
              <a:ea typeface="宋体" panose="02010600030101010101" pitchFamily="2" charset="-122"/>
            </a:endParaRPr>
          </a:p>
          <a:p>
            <a:r>
              <a:rPr lang="zh-CN" altLang="en-US" sz="2400">
                <a:ea typeface="宋体" panose="02010600030101010101" pitchFamily="2" charset="-122"/>
              </a:rPr>
              <a:t>一般地，</a:t>
            </a:r>
            <a:r>
              <a:rPr lang="en-US" altLang="zh-CN" sz="2400">
                <a:ea typeface="宋体" panose="02010600030101010101" pitchFamily="2" charset="-122"/>
              </a:rPr>
              <a:t>JTA</a:t>
            </a:r>
            <a:r>
              <a:rPr lang="zh-CN" altLang="en-US" sz="2400">
                <a:ea typeface="宋体" panose="02010600030101010101" pitchFamily="2" charset="-122"/>
              </a:rPr>
              <a:t>事务都用于</a:t>
            </a:r>
            <a:r>
              <a:rPr lang="en-US" altLang="zh-CN" sz="2400">
                <a:ea typeface="宋体" panose="02010600030101010101" pitchFamily="2" charset="-122"/>
              </a:rPr>
              <a:t>EJB</a:t>
            </a:r>
            <a:r>
              <a:rPr lang="zh-CN" altLang="en-US" sz="2400">
                <a:ea typeface="宋体" panose="02010600030101010101" pitchFamily="2" charset="-122"/>
              </a:rPr>
              <a:t>中，用于</a:t>
            </a:r>
            <a:r>
              <a:rPr lang="zh-CN" altLang="en-US" sz="2400">
                <a:solidFill>
                  <a:srgbClr val="FF0000"/>
                </a:solidFill>
                <a:ea typeface="宋体" panose="02010600030101010101" pitchFamily="2" charset="-122"/>
              </a:rPr>
              <a:t>分布式的多个数据源的事务控制</a:t>
            </a:r>
            <a:r>
              <a:rPr lang="zh-CN" altLang="en-US" sz="2400">
                <a:ea typeface="宋体" panose="02010600030101010101" pitchFamily="2" charset="-122"/>
              </a:rPr>
              <a:t>。</a:t>
            </a:r>
            <a:r>
              <a:rPr lang="en-US" altLang="zh-CN" sz="2400">
                <a:ea typeface="宋体" panose="02010600030101010101" pitchFamily="2" charset="-122"/>
              </a:rPr>
              <a:t>JTA</a:t>
            </a:r>
            <a:r>
              <a:rPr lang="zh-CN" altLang="en-US" sz="2400">
                <a:ea typeface="宋体" panose="02010600030101010101" pitchFamily="2" charset="-122"/>
              </a:rPr>
              <a:t>也是</a:t>
            </a:r>
            <a:r>
              <a:rPr lang="zh-CN" altLang="en-US" sz="2400">
                <a:solidFill>
                  <a:srgbClr val="FF0000"/>
                </a:solidFill>
                <a:ea typeface="宋体" panose="02010600030101010101" pitchFamily="2" charset="-122"/>
              </a:rPr>
              <a:t>用于管理事务的一套</a:t>
            </a:r>
            <a:r>
              <a:rPr lang="en-US" altLang="zh-CN" sz="2400">
                <a:solidFill>
                  <a:srgbClr val="FF0000"/>
                </a:solidFill>
                <a:ea typeface="宋体" panose="02010600030101010101" pitchFamily="2" charset="-122"/>
              </a:rPr>
              <a:t>API</a:t>
            </a:r>
            <a:r>
              <a:rPr lang="zh-CN" altLang="en-US" sz="2400">
                <a:ea typeface="宋体" panose="02010600030101010101" pitchFamily="2" charset="-122"/>
              </a:rPr>
              <a:t>。与</a:t>
            </a:r>
            <a:r>
              <a:rPr lang="en-US" altLang="zh-CN" sz="2400">
                <a:ea typeface="宋体" panose="02010600030101010101" pitchFamily="2" charset="-122"/>
              </a:rPr>
              <a:t>JDBC</a:t>
            </a:r>
            <a:r>
              <a:rPr lang="zh-CN" altLang="en-US" sz="2400">
                <a:ea typeface="宋体" panose="02010600030101010101" pitchFamily="2" charset="-122"/>
              </a:rPr>
              <a:t>相比，</a:t>
            </a:r>
            <a:r>
              <a:rPr lang="en-US" altLang="zh-CN" sz="2400">
                <a:ea typeface="宋体" panose="02010600030101010101" pitchFamily="2" charset="-122"/>
              </a:rPr>
              <a:t>JTA</a:t>
            </a:r>
            <a:r>
              <a:rPr lang="zh-CN" altLang="en-US" sz="2400">
                <a:ea typeface="宋体" panose="02010600030101010101" pitchFamily="2" charset="-122"/>
              </a:rPr>
              <a:t>主要用于管理分布式多个数据源的事务操作，而</a:t>
            </a:r>
            <a:r>
              <a:rPr lang="en-US" altLang="zh-CN" sz="2400">
                <a:ea typeface="宋体" panose="02010600030101010101" pitchFamily="2" charset="-122"/>
              </a:rPr>
              <a:t>JDBC</a:t>
            </a:r>
            <a:r>
              <a:rPr lang="zh-CN" altLang="en-US" sz="2400">
                <a:ea typeface="宋体" panose="02010600030101010101" pitchFamily="2" charset="-122"/>
              </a:rPr>
              <a:t>主要用于管理单个数据源的事务操作。</a:t>
            </a:r>
            <a:endParaRPr lang="zh-CN" altLang="en-US" sz="2400">
              <a:ea typeface="宋体" panose="02010600030101010101" pitchFamily="2" charset="-122"/>
            </a:endParaRPr>
          </a:p>
          <a:p>
            <a:endParaRPr lang="zh-CN" altLang="en-US" sz="240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的概念</a:t>
            </a:r>
            <a:endParaRPr kumimoji="1" lang="zh-CN" altLang="en-US" dirty="0"/>
          </a:p>
        </p:txBody>
      </p:sp>
      <p:sp>
        <p:nvSpPr>
          <p:cNvPr id="3" name="内容占位符 2"/>
          <p:cNvSpPr>
            <a:spLocks noGrp="1"/>
          </p:cNvSpPr>
          <p:nvPr>
            <p:ph idx="1"/>
          </p:nvPr>
        </p:nvSpPr>
        <p:spPr>
          <a:xfrm>
            <a:off x="539552" y="1196752"/>
            <a:ext cx="8223448" cy="5040560"/>
          </a:xfrm>
        </p:spPr>
        <p:txBody>
          <a:bodyPr/>
          <a:lstStyle/>
          <a:p>
            <a:r>
              <a:rPr lang="zh-CN" altLang="en-US" sz="2400">
                <a:ea typeface="宋体" panose="02010600030101010101" pitchFamily="2" charset="-122"/>
              </a:rPr>
              <a:t>在</a:t>
            </a:r>
            <a:r>
              <a:rPr lang="en-US" altLang="zh-CN" sz="2400">
                <a:ea typeface="宋体" panose="02010600030101010101" pitchFamily="2" charset="-122"/>
              </a:rPr>
              <a:t>JTA</a:t>
            </a:r>
            <a:r>
              <a:rPr lang="zh-CN" altLang="en-US" sz="2400">
                <a:ea typeface="宋体" panose="02010600030101010101" pitchFamily="2" charset="-122"/>
              </a:rPr>
              <a:t>中，一个分布式事务包括一个</a:t>
            </a:r>
            <a:r>
              <a:rPr lang="zh-CN" altLang="en-US" sz="2400">
                <a:solidFill>
                  <a:srgbClr val="FF0000"/>
                </a:solidFill>
                <a:ea typeface="宋体" panose="02010600030101010101" pitchFamily="2" charset="-122"/>
              </a:rPr>
              <a:t>事务管理器</a:t>
            </a:r>
            <a:r>
              <a:rPr lang="zh-CN" altLang="en-US" sz="2400">
                <a:ea typeface="宋体" panose="02010600030101010101" pitchFamily="2" charset="-122"/>
              </a:rPr>
              <a:t>（</a:t>
            </a:r>
            <a:r>
              <a:rPr lang="en-US" altLang="zh-CN" sz="2400">
                <a:ea typeface="宋体" panose="02010600030101010101" pitchFamily="2" charset="-122"/>
              </a:rPr>
              <a:t>Transaction Manager</a:t>
            </a:r>
            <a:r>
              <a:rPr lang="zh-CN" altLang="en-US" sz="2400">
                <a:ea typeface="宋体" panose="02010600030101010101" pitchFamily="2" charset="-122"/>
              </a:rPr>
              <a:t>）和</a:t>
            </a:r>
            <a:r>
              <a:rPr lang="zh-CN" altLang="en-US" sz="2400">
                <a:solidFill>
                  <a:srgbClr val="FF0000"/>
                </a:solidFill>
                <a:ea typeface="宋体" panose="02010600030101010101" pitchFamily="2" charset="-122"/>
              </a:rPr>
              <a:t>一个或多个资源管理器</a:t>
            </a:r>
            <a:r>
              <a:rPr lang="zh-CN" altLang="en-US" sz="2400">
                <a:ea typeface="宋体" panose="02010600030101010101" pitchFamily="2" charset="-122"/>
              </a:rPr>
              <a:t>（</a:t>
            </a:r>
            <a:r>
              <a:rPr lang="en-US" altLang="zh-CN" sz="2400">
                <a:ea typeface="宋体" panose="02010600030101010101" pitchFamily="2" charset="-122"/>
              </a:rPr>
              <a:t>Resource Manager</a:t>
            </a:r>
            <a:r>
              <a:rPr lang="zh-CN" altLang="en-US" sz="2400">
                <a:ea typeface="宋体" panose="02010600030101010101" pitchFamily="2" charset="-122"/>
              </a:rPr>
              <a:t>）。</a:t>
            </a:r>
            <a:endParaRPr lang="en-US" altLang="zh-CN" sz="2400">
              <a:ea typeface="宋体" panose="02010600030101010101" pitchFamily="2" charset="-122"/>
            </a:endParaRPr>
          </a:p>
          <a:p>
            <a:r>
              <a:rPr lang="zh-CN" altLang="en-US" sz="2400">
                <a:ea typeface="宋体" panose="02010600030101010101" pitchFamily="2" charset="-122"/>
              </a:rPr>
              <a:t>资源管理器是任意类型的</a:t>
            </a:r>
            <a:r>
              <a:rPr lang="zh-CN" altLang="en-US" sz="2400">
                <a:solidFill>
                  <a:srgbClr val="FF0000"/>
                </a:solidFill>
                <a:ea typeface="宋体" panose="02010600030101010101" pitchFamily="2" charset="-122"/>
              </a:rPr>
              <a:t>支持</a:t>
            </a:r>
            <a:r>
              <a:rPr lang="en-US" altLang="zh-CN" sz="2400">
                <a:solidFill>
                  <a:srgbClr val="FF0000"/>
                </a:solidFill>
                <a:ea typeface="宋体" panose="02010600030101010101" pitchFamily="2" charset="-122"/>
              </a:rPr>
              <a:t>XA</a:t>
            </a:r>
            <a:r>
              <a:rPr lang="zh-CN" altLang="en-US" sz="2400">
                <a:solidFill>
                  <a:srgbClr val="FF0000"/>
                </a:solidFill>
                <a:ea typeface="宋体" panose="02010600030101010101" pitchFamily="2" charset="-122"/>
              </a:rPr>
              <a:t>协议的持久化数据存储</a:t>
            </a:r>
            <a:r>
              <a:rPr lang="zh-CN" altLang="en-US" sz="2400">
                <a:ea typeface="宋体" panose="02010600030101010101" pitchFamily="2" charset="-122"/>
              </a:rPr>
              <a:t>，事务管理器承担着</a:t>
            </a:r>
            <a:r>
              <a:rPr lang="zh-CN" altLang="en-US" sz="2400">
                <a:solidFill>
                  <a:srgbClr val="FF0000"/>
                </a:solidFill>
                <a:ea typeface="宋体" panose="02010600030101010101" pitchFamily="2" charset="-122"/>
              </a:rPr>
              <a:t>所有事务参与单元的协调与控制</a:t>
            </a:r>
            <a:r>
              <a:rPr lang="zh-CN" altLang="en-US" sz="2400">
                <a:ea typeface="宋体" panose="02010600030101010101" pitchFamily="2" charset="-122"/>
              </a:rPr>
              <a:t>。</a:t>
            </a:r>
            <a:endParaRPr lang="en-US" altLang="zh-CN" sz="2400">
              <a:ea typeface="宋体" panose="02010600030101010101" pitchFamily="2" charset="-122"/>
            </a:endParaRPr>
          </a:p>
          <a:p>
            <a:r>
              <a:rPr lang="en-US" altLang="zh-CN" sz="2400">
                <a:ea typeface="宋体" panose="02010600030101010101" pitchFamily="2" charset="-122"/>
              </a:rPr>
              <a:t>JTA </a:t>
            </a:r>
            <a:r>
              <a:rPr lang="zh-CN" altLang="en-US" sz="2400">
                <a:ea typeface="宋体" panose="02010600030101010101" pitchFamily="2" charset="-122"/>
              </a:rPr>
              <a:t>事务有效地屏蔽了底层事务资源，使应用可以以透明的方式参与到事务处理中。但与本地事务相比，</a:t>
            </a:r>
            <a:r>
              <a:rPr lang="en-US" altLang="zh-CN" sz="2400">
                <a:ea typeface="宋体" panose="02010600030101010101" pitchFamily="2" charset="-122"/>
              </a:rPr>
              <a:t>XA</a:t>
            </a:r>
            <a:r>
              <a:rPr lang="zh-CN" altLang="en-US" sz="2400">
                <a:ea typeface="宋体" panose="02010600030101010101" pitchFamily="2" charset="-122"/>
              </a:rPr>
              <a:t>协议的系统开销大。</a:t>
            </a:r>
            <a:endParaRPr lang="zh-CN" altLang="en-US" sz="240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99592" y="1268760"/>
            <a:ext cx="7727950" cy="5328592"/>
          </a:xfrm>
        </p:spPr>
        <p:txBody>
          <a:bodyPr/>
          <a:lstStyle/>
          <a:p>
            <a:pPr>
              <a:lnSpc>
                <a:spcPct val="100000"/>
              </a:lnSpc>
              <a:spcAft>
                <a:spcPts val="600"/>
              </a:spcAft>
              <a:defRPr/>
            </a:pPr>
            <a:r>
              <a:rPr lang="zh-CN" altLang="en-US" sz="2400" b="1">
                <a:ea typeface="宋体" panose="02010600030101010101" pitchFamily="2" charset="-122"/>
              </a:rPr>
              <a:t>事务处理基础</a:t>
            </a:r>
            <a:endParaRPr lang="en-US" altLang="zh-CN" sz="2400" b="1">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分布式事务处理</a:t>
            </a:r>
            <a:endParaRPr lang="en-US" altLang="zh-CN" sz="2400" b="1">
              <a:ea typeface="宋体" panose="02010600030101010101" pitchFamily="2" charset="-122"/>
            </a:endParaRPr>
          </a:p>
          <a:p>
            <a:pPr>
              <a:lnSpc>
                <a:spcPct val="100000"/>
              </a:lnSpc>
              <a:spcAft>
                <a:spcPts val="600"/>
              </a:spcAft>
              <a:defRPr/>
            </a:pPr>
            <a:r>
              <a:rPr lang="en-US" altLang="zh-CN" sz="2400" b="1">
                <a:ea typeface="宋体" panose="02010600030101010101" pitchFamily="2" charset="-122"/>
              </a:rPr>
              <a:t>EJB</a:t>
            </a:r>
            <a:r>
              <a:rPr lang="zh-CN" altLang="en-US" sz="2400" b="1">
                <a:ea typeface="宋体" panose="02010600030101010101" pitchFamily="2" charset="-122"/>
              </a:rPr>
              <a:t>事务体系结构</a:t>
            </a:r>
            <a:endParaRPr lang="en-US" altLang="zh-CN" sz="2400" b="1">
              <a:ea typeface="宋体" panose="02010600030101010101" pitchFamily="2" charset="-122"/>
            </a:endParaRPr>
          </a:p>
          <a:p>
            <a:pPr>
              <a:lnSpc>
                <a:spcPct val="100000"/>
              </a:lnSpc>
              <a:spcAft>
                <a:spcPts val="600"/>
              </a:spcAft>
              <a:defRPr/>
            </a:pPr>
            <a:r>
              <a:rPr lang="en-US" altLang="zh-CN" sz="2400" b="1">
                <a:solidFill>
                  <a:srgbClr val="FF0000"/>
                </a:solidFill>
                <a:ea typeface="宋体" panose="02010600030101010101" pitchFamily="2" charset="-122"/>
              </a:rPr>
              <a:t>JTA</a:t>
            </a:r>
            <a:r>
              <a:rPr lang="zh-CN" altLang="en-US" sz="2400" b="1">
                <a:solidFill>
                  <a:srgbClr val="FF0000"/>
                </a:solidFill>
                <a:ea typeface="宋体" panose="02010600030101010101" pitchFamily="2" charset="-122"/>
              </a:rPr>
              <a:t>事务处理</a:t>
            </a:r>
            <a:endParaRPr lang="en-US" altLang="zh-CN" sz="2400" b="1">
              <a:solidFill>
                <a:srgbClr val="FF0000"/>
              </a:solidFill>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JTA</a:t>
            </a:r>
            <a:r>
              <a:rPr lang="zh-CN" altLang="en-US" sz="2000" b="1">
                <a:ea typeface="宋体" panose="02010600030101010101" pitchFamily="2" charset="-122"/>
              </a:rPr>
              <a:t>的概念</a:t>
            </a:r>
            <a:endParaRPr lang="en-US" altLang="zh-CN" sz="2000" b="1">
              <a:ea typeface="宋体" panose="02010600030101010101" pitchFamily="2" charset="-122"/>
            </a:endParaRPr>
          </a:p>
          <a:p>
            <a:pPr lvl="1">
              <a:lnSpc>
                <a:spcPct val="100000"/>
              </a:lnSpc>
              <a:spcAft>
                <a:spcPts val="600"/>
              </a:spcAft>
              <a:defRPr/>
            </a:pPr>
            <a:r>
              <a:rPr lang="en-US" altLang="zh-CN" sz="2000" b="1">
                <a:solidFill>
                  <a:srgbClr val="FF0000"/>
                </a:solidFill>
                <a:ea typeface="宋体" panose="02010600030101010101" pitchFamily="2" charset="-122"/>
              </a:rPr>
              <a:t>JTA</a:t>
            </a:r>
            <a:r>
              <a:rPr lang="zh-CN" altLang="en-US" sz="2000" b="1">
                <a:solidFill>
                  <a:srgbClr val="FF0000"/>
                </a:solidFill>
                <a:ea typeface="宋体" panose="02010600030101010101" pitchFamily="2" charset="-122"/>
              </a:rPr>
              <a:t>的实现架构</a:t>
            </a:r>
            <a:endParaRPr lang="en-US" altLang="zh-CN" sz="2000" b="1">
              <a:solidFill>
                <a:srgbClr val="FF0000"/>
              </a:solidFill>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JTA</a:t>
            </a:r>
            <a:r>
              <a:rPr lang="zh-CN" altLang="en-US" sz="2000" b="1">
                <a:ea typeface="宋体" panose="02010600030101010101" pitchFamily="2" charset="-122"/>
              </a:rPr>
              <a:t>编程的例子</a:t>
            </a:r>
            <a:endParaRPr lang="zh-CN" altLang="en-US" sz="2000" b="1" dirty="0">
              <a:ea typeface="宋体" panose="02010600030101010101" pitchFamily="2" charset="-122"/>
            </a:endParaRPr>
          </a:p>
          <a:p>
            <a:pPr>
              <a:lnSpc>
                <a:spcPct val="100000"/>
              </a:lnSpc>
              <a:spcAft>
                <a:spcPts val="600"/>
              </a:spcAft>
              <a:defRPr/>
            </a:pPr>
            <a:r>
              <a:rPr lang="zh-CN" altLang="en-US" sz="2400" b="1" dirty="0">
                <a:ea typeface="宋体" panose="02010600030101010101" pitchFamily="2" charset="-122"/>
              </a:rPr>
              <a:t>小结</a:t>
            </a:r>
            <a:endParaRPr lang="zh-CN" altLang="en-US" sz="2400" b="1" dirty="0">
              <a:ea typeface="宋体" panose="02010600030101010101" pitchFamily="2" charset="-122"/>
            </a:endParaRPr>
          </a:p>
          <a:p>
            <a:pPr>
              <a:lnSpc>
                <a:spcPct val="100000"/>
              </a:lnSpc>
              <a:defRPr/>
            </a:pPr>
            <a:endParaRPr lang="zh-CN" altLang="en-US" sz="2400" b="1" dirty="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的实现架构</a:t>
            </a:r>
            <a:endParaRPr kumimoji="1" lang="zh-CN" altLang="en-US" dirty="0"/>
          </a:p>
        </p:txBody>
      </p:sp>
      <p:sp>
        <p:nvSpPr>
          <p:cNvPr id="3" name="内容占位符 2"/>
          <p:cNvSpPr>
            <a:spLocks noGrp="1"/>
          </p:cNvSpPr>
          <p:nvPr>
            <p:ph idx="1"/>
          </p:nvPr>
        </p:nvSpPr>
        <p:spPr>
          <a:xfrm>
            <a:off x="539552" y="1196752"/>
            <a:ext cx="8223448" cy="5040560"/>
          </a:xfrm>
        </p:spPr>
        <p:txBody>
          <a:bodyPr/>
          <a:lstStyle/>
          <a:p>
            <a:r>
              <a:rPr lang="zh-CN" altLang="en-US" sz="2400">
                <a:ea typeface="宋体" panose="02010600030101010101" pitchFamily="2" charset="-122"/>
              </a:rPr>
              <a:t>根据所面向对象的不同，可以从两个方面理解</a:t>
            </a:r>
            <a:r>
              <a:rPr lang="en-US" altLang="zh-CN" sz="2400">
                <a:ea typeface="宋体" panose="02010600030101010101" pitchFamily="2" charset="-122"/>
              </a:rPr>
              <a:t>JTA</a:t>
            </a:r>
            <a:r>
              <a:rPr lang="zh-CN" altLang="en-US" sz="2400">
                <a:ea typeface="宋体" panose="02010600030101010101" pitchFamily="2" charset="-122"/>
              </a:rPr>
              <a:t>的事务管理器和资源管理器：</a:t>
            </a:r>
            <a:r>
              <a:rPr lang="zh-CN" altLang="en-US" sz="2400">
                <a:solidFill>
                  <a:srgbClr val="FF0000"/>
                </a:solidFill>
                <a:ea typeface="宋体" panose="02010600030101010101" pitchFamily="2" charset="-122"/>
              </a:rPr>
              <a:t>面向开发人员的使用接口</a:t>
            </a:r>
            <a:r>
              <a:rPr lang="zh-CN" altLang="en-US" sz="2400">
                <a:ea typeface="宋体" panose="02010600030101010101" pitchFamily="2" charset="-122"/>
              </a:rPr>
              <a:t>（事务管理器）和</a:t>
            </a:r>
            <a:r>
              <a:rPr lang="zh-CN" altLang="en-US" sz="2400">
                <a:solidFill>
                  <a:srgbClr val="FF0000"/>
                </a:solidFill>
                <a:ea typeface="宋体" panose="02010600030101010101" pitchFamily="2" charset="-122"/>
              </a:rPr>
              <a:t>面向服务提供商的实现接口</a:t>
            </a:r>
            <a:r>
              <a:rPr lang="zh-CN" altLang="en-US" sz="2400">
                <a:ea typeface="宋体" panose="02010600030101010101" pitchFamily="2" charset="-122"/>
              </a:rPr>
              <a:t>（资源管理器）。</a:t>
            </a:r>
            <a:endParaRPr lang="en-US" altLang="zh-CN" sz="2400">
              <a:ea typeface="宋体" panose="02010600030101010101" pitchFamily="2" charset="-122"/>
            </a:endParaRPr>
          </a:p>
          <a:p>
            <a:r>
              <a:rPr lang="zh-CN" altLang="en-US" sz="2400">
                <a:ea typeface="宋体" panose="02010600030101010101" pitchFamily="2" charset="-122"/>
              </a:rPr>
              <a:t>开发接口的主要部分为</a:t>
            </a:r>
            <a:r>
              <a:rPr lang="en-US" altLang="zh-CN" sz="2400">
                <a:ea typeface="宋体" panose="02010600030101010101" pitchFamily="2" charset="-122"/>
              </a:rPr>
              <a:t>8.4.3</a:t>
            </a:r>
            <a:r>
              <a:rPr lang="zh-CN" altLang="en-US" sz="2400">
                <a:ea typeface="宋体" panose="02010600030101010101" pitchFamily="2" charset="-122"/>
              </a:rPr>
              <a:t>示例中引用的 </a:t>
            </a:r>
            <a:r>
              <a:rPr lang="en-US" altLang="zh-CN" sz="2400">
                <a:ea typeface="宋体" panose="02010600030101010101" pitchFamily="2" charset="-122"/>
              </a:rPr>
              <a:t>UserTransaction </a:t>
            </a:r>
            <a:r>
              <a:rPr lang="zh-CN" altLang="en-US" sz="2400">
                <a:ea typeface="宋体" panose="02010600030101010101" pitchFamily="2" charset="-122"/>
              </a:rPr>
              <a:t>对象，开发人员通过此接口在信息系统中实现分布式事务</a:t>
            </a:r>
            <a:endParaRPr lang="en-US" altLang="zh-CN" sz="2400">
              <a:ea typeface="宋体" panose="02010600030101010101" pitchFamily="2" charset="-122"/>
            </a:endParaRPr>
          </a:p>
          <a:p>
            <a:r>
              <a:rPr lang="zh-CN" altLang="en-US" sz="2400">
                <a:ea typeface="宋体" panose="02010600030101010101" pitchFamily="2" charset="-122"/>
              </a:rPr>
              <a:t>实现接口则用来规范提供商（如数据库连接提供商）所提供的事务服务，它约定了事务的资源管理功能，使得</a:t>
            </a:r>
            <a:r>
              <a:rPr lang="en-US" altLang="zh-CN" sz="2400">
                <a:ea typeface="宋体" panose="02010600030101010101" pitchFamily="2" charset="-122"/>
              </a:rPr>
              <a:t>JTA</a:t>
            </a:r>
            <a:r>
              <a:rPr lang="zh-CN" altLang="en-US" sz="2400">
                <a:ea typeface="宋体" panose="02010600030101010101" pitchFamily="2" charset="-122"/>
              </a:rPr>
              <a:t>可以</a:t>
            </a:r>
            <a:r>
              <a:rPr lang="zh-CN" altLang="en-US" sz="2400">
                <a:solidFill>
                  <a:srgbClr val="FF0000"/>
                </a:solidFill>
                <a:ea typeface="宋体" panose="02010600030101010101" pitchFamily="2" charset="-122"/>
              </a:rPr>
              <a:t>在异构事务资源之间执行协同沟通</a:t>
            </a:r>
            <a:r>
              <a:rPr lang="zh-CN" altLang="en-US" sz="2400">
                <a:ea typeface="宋体" panose="02010600030101010101" pitchFamily="2" charset="-122"/>
              </a:rPr>
              <a:t>。</a:t>
            </a:r>
            <a:endParaRPr lang="zh-CN" altLang="en-US" sz="240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的实现架构</a:t>
            </a:r>
            <a:endParaRPr kumimoji="1" lang="zh-CN" altLang="en-US" dirty="0"/>
          </a:p>
        </p:txBody>
      </p:sp>
      <p:sp>
        <p:nvSpPr>
          <p:cNvPr id="3" name="内容占位符 2"/>
          <p:cNvSpPr>
            <a:spLocks noGrp="1"/>
          </p:cNvSpPr>
          <p:nvPr>
            <p:ph idx="1"/>
          </p:nvPr>
        </p:nvSpPr>
        <p:spPr>
          <a:xfrm>
            <a:off x="539552" y="1196752"/>
            <a:ext cx="8223448" cy="5040560"/>
          </a:xfrm>
        </p:spPr>
        <p:txBody>
          <a:bodyPr/>
          <a:lstStyle/>
          <a:p>
            <a:r>
              <a:rPr lang="zh-CN" altLang="en-US" sz="2400">
                <a:ea typeface="宋体" panose="02010600030101010101" pitchFamily="2" charset="-122"/>
              </a:rPr>
              <a:t>基于统一规范的不同实现，</a:t>
            </a:r>
            <a:r>
              <a:rPr lang="en-US" altLang="zh-CN" sz="2400">
                <a:ea typeface="宋体" panose="02010600030101010101" pitchFamily="2" charset="-122"/>
              </a:rPr>
              <a:t>JTA</a:t>
            </a:r>
            <a:r>
              <a:rPr lang="zh-CN" altLang="en-US" sz="2400">
                <a:ea typeface="宋体" panose="02010600030101010101" pitchFamily="2" charset="-122"/>
              </a:rPr>
              <a:t>可以协调和控制不同数据库或者</a:t>
            </a:r>
            <a:r>
              <a:rPr lang="en-US" altLang="zh-CN" sz="2400">
                <a:ea typeface="宋体" panose="02010600030101010101" pitchFamily="2" charset="-122"/>
              </a:rPr>
              <a:t>JMS</a:t>
            </a:r>
            <a:r>
              <a:rPr lang="zh-CN" altLang="en-US" sz="2400">
                <a:ea typeface="宋体" panose="02010600030101010101" pitchFamily="2" charset="-122"/>
              </a:rPr>
              <a:t>厂商的事务资源</a:t>
            </a:r>
            <a:endParaRPr lang="zh-CN" altLang="en-US" sz="240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6" name="图片 5"/>
          <p:cNvPicPr>
            <a:picLocks noChangeAspect="1"/>
          </p:cNvPicPr>
          <p:nvPr/>
        </p:nvPicPr>
        <p:blipFill>
          <a:blip r:embed="rId1"/>
          <a:stretch>
            <a:fillRect/>
          </a:stretch>
        </p:blipFill>
        <p:spPr>
          <a:xfrm>
            <a:off x="1691680" y="2170041"/>
            <a:ext cx="5760640" cy="4459359"/>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的实现架构</a:t>
            </a:r>
            <a:endParaRPr kumimoji="1" lang="zh-CN" altLang="en-US" dirty="0"/>
          </a:p>
        </p:txBody>
      </p:sp>
      <p:sp>
        <p:nvSpPr>
          <p:cNvPr id="3" name="内容占位符 2"/>
          <p:cNvSpPr>
            <a:spLocks noGrp="1"/>
          </p:cNvSpPr>
          <p:nvPr>
            <p:ph idx="1"/>
          </p:nvPr>
        </p:nvSpPr>
        <p:spPr>
          <a:xfrm>
            <a:off x="539552" y="1196752"/>
            <a:ext cx="8223448" cy="5040560"/>
          </a:xfrm>
        </p:spPr>
        <p:txBody>
          <a:bodyPr/>
          <a:lstStyle/>
          <a:p>
            <a:r>
              <a:rPr lang="zh-CN" altLang="en-US" sz="2400">
                <a:ea typeface="宋体" panose="02010600030101010101" pitchFamily="2" charset="-122"/>
              </a:rPr>
              <a:t>开发人员使用开发人员接口，实现应用程序对全局事务的支持。各提供商（如数据库、</a:t>
            </a:r>
            <a:r>
              <a:rPr lang="en-US" altLang="zh-CN" sz="2400">
                <a:ea typeface="宋体" panose="02010600030101010101" pitchFamily="2" charset="-122"/>
              </a:rPr>
              <a:t>JMS </a:t>
            </a:r>
            <a:r>
              <a:rPr lang="zh-CN" altLang="en-US" sz="2400">
                <a:ea typeface="宋体" panose="02010600030101010101" pitchFamily="2" charset="-122"/>
              </a:rPr>
              <a:t>等）依据提供商接口的规范提供事务资源管理功能。</a:t>
            </a:r>
            <a:endParaRPr lang="en-US" altLang="zh-CN" sz="2400">
              <a:ea typeface="宋体" panose="02010600030101010101" pitchFamily="2" charset="-122"/>
            </a:endParaRPr>
          </a:p>
          <a:p>
            <a:r>
              <a:rPr lang="zh-CN" altLang="en-US" sz="2400">
                <a:ea typeface="宋体" panose="02010600030101010101" pitchFamily="2" charset="-122"/>
              </a:rPr>
              <a:t>事务管理器则把应用中的分布式事务映射到实际的事务资源，并在事务资源间进行协调与控制。</a:t>
            </a:r>
            <a:endParaRPr lang="zh-CN" altLang="en-US" sz="240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的实现架构</a:t>
            </a:r>
            <a:endParaRPr kumimoji="1" lang="zh-CN" altLang="en-US" dirty="0"/>
          </a:p>
        </p:txBody>
      </p:sp>
      <p:sp>
        <p:nvSpPr>
          <p:cNvPr id="3" name="内容占位符 2"/>
          <p:cNvSpPr>
            <a:spLocks noGrp="1"/>
          </p:cNvSpPr>
          <p:nvPr>
            <p:ph idx="1"/>
          </p:nvPr>
        </p:nvSpPr>
        <p:spPr>
          <a:xfrm>
            <a:off x="539552" y="1196752"/>
            <a:ext cx="8223448" cy="5545360"/>
          </a:xfrm>
        </p:spPr>
        <p:txBody>
          <a:bodyPr/>
          <a:lstStyle/>
          <a:p>
            <a:r>
              <a:rPr lang="zh-CN" altLang="en-US">
                <a:solidFill>
                  <a:srgbClr val="FF0000"/>
                </a:solidFill>
                <a:ea typeface="宋体" panose="02010600030101010101" pitchFamily="2" charset="-122"/>
              </a:rPr>
              <a:t>面向开发人员的接口</a:t>
            </a:r>
            <a:endParaRPr lang="en-US" altLang="zh-CN">
              <a:solidFill>
                <a:srgbClr val="FF0000"/>
              </a:solidFill>
              <a:ea typeface="宋体" panose="02010600030101010101" pitchFamily="2" charset="-122"/>
            </a:endParaRPr>
          </a:p>
          <a:p>
            <a:r>
              <a:rPr lang="zh-CN" altLang="en-US" sz="2400">
                <a:ea typeface="宋体" panose="02010600030101010101" pitchFamily="2" charset="-122"/>
              </a:rPr>
              <a:t>面向开发人员的接口为 </a:t>
            </a:r>
            <a:r>
              <a:rPr lang="en-US" altLang="zh-CN" sz="2400">
                <a:ea typeface="宋体" panose="02010600030101010101" pitchFamily="2" charset="-122"/>
              </a:rPr>
              <a:t>UserTransaction </a:t>
            </a:r>
            <a:r>
              <a:rPr lang="zh-CN" altLang="en-US" sz="2400">
                <a:ea typeface="宋体" panose="02010600030101010101" pitchFamily="2" charset="-122"/>
              </a:rPr>
              <a:t>，它定义了如下的方法：</a:t>
            </a:r>
            <a:endParaRPr lang="zh-CN" altLang="en-US" sz="2400">
              <a:ea typeface="宋体" panose="02010600030101010101" pitchFamily="2" charset="-122"/>
            </a:endParaRPr>
          </a:p>
          <a:p>
            <a:pPr lvl="1"/>
            <a:r>
              <a:rPr lang="en-US" altLang="zh-CN" sz="2000">
                <a:ea typeface="宋体" panose="02010600030101010101" pitchFamily="2" charset="-122"/>
              </a:rPr>
              <a:t>begin()</a:t>
            </a:r>
            <a:r>
              <a:rPr lang="zh-CN" altLang="en-US" sz="2000">
                <a:ea typeface="宋体" panose="02010600030101010101" pitchFamily="2" charset="-122"/>
              </a:rPr>
              <a:t>：开始一个分布式事务。</a:t>
            </a:r>
            <a:r>
              <a:rPr lang="en-US" altLang="zh-CN" sz="2000">
                <a:ea typeface="宋体" panose="02010600030101010101" pitchFamily="2" charset="-122"/>
              </a:rPr>
              <a:t>TransactionManager</a:t>
            </a:r>
            <a:r>
              <a:rPr lang="zh-CN" altLang="en-US" sz="2000">
                <a:ea typeface="宋体" panose="02010600030101010101" pitchFamily="2" charset="-122"/>
              </a:rPr>
              <a:t>会创建一个</a:t>
            </a:r>
            <a:r>
              <a:rPr lang="en-US" altLang="zh-CN" sz="2000">
                <a:ea typeface="宋体" panose="02010600030101010101" pitchFamily="2" charset="-122"/>
              </a:rPr>
              <a:t>Transaction</a:t>
            </a:r>
            <a:r>
              <a:rPr lang="zh-CN" altLang="en-US" sz="2000">
                <a:ea typeface="宋体" panose="02010600030101010101" pitchFamily="2" charset="-122"/>
              </a:rPr>
              <a:t>事务对象，并把此对象通过</a:t>
            </a:r>
            <a:r>
              <a:rPr lang="en-US" altLang="zh-CN" sz="2000">
                <a:ea typeface="宋体" panose="02010600030101010101" pitchFamily="2" charset="-122"/>
              </a:rPr>
              <a:t>ThreadLocale</a:t>
            </a:r>
            <a:r>
              <a:rPr lang="zh-CN" altLang="en-US" sz="2000">
                <a:ea typeface="宋体" panose="02010600030101010101" pitchFamily="2" charset="-122"/>
              </a:rPr>
              <a:t>关联到当前线程上。</a:t>
            </a:r>
            <a:endParaRPr lang="zh-CN" altLang="en-US" sz="2000">
              <a:ea typeface="宋体" panose="02010600030101010101" pitchFamily="2" charset="-122"/>
            </a:endParaRPr>
          </a:p>
          <a:p>
            <a:pPr lvl="1"/>
            <a:r>
              <a:rPr lang="en-US" altLang="zh-CN" sz="2000">
                <a:ea typeface="宋体" panose="02010600030101010101" pitchFamily="2" charset="-122"/>
              </a:rPr>
              <a:t>commit()</a:t>
            </a:r>
            <a:r>
              <a:rPr lang="zh-CN" altLang="en-US" sz="2000">
                <a:ea typeface="宋体" panose="02010600030101010101" pitchFamily="2" charset="-122"/>
              </a:rPr>
              <a:t>：提交事务。</a:t>
            </a:r>
            <a:r>
              <a:rPr lang="en-US" altLang="zh-CN" sz="2000">
                <a:ea typeface="宋体" panose="02010600030101010101" pitchFamily="2" charset="-122"/>
              </a:rPr>
              <a:t>TransactionManager</a:t>
            </a:r>
            <a:r>
              <a:rPr lang="zh-CN" altLang="en-US" sz="2000">
                <a:ea typeface="宋体" panose="02010600030101010101" pitchFamily="2" charset="-122"/>
              </a:rPr>
              <a:t>会从当前线程下取出事务对象并把此对象所代表的事务提交。</a:t>
            </a:r>
            <a:endParaRPr lang="zh-CN" altLang="en-US" sz="2000">
              <a:ea typeface="宋体" panose="02010600030101010101" pitchFamily="2" charset="-122"/>
            </a:endParaRPr>
          </a:p>
          <a:p>
            <a:pPr lvl="1"/>
            <a:r>
              <a:rPr lang="en-US" altLang="zh-CN" sz="2000">
                <a:ea typeface="宋体" panose="02010600030101010101" pitchFamily="2" charset="-122"/>
              </a:rPr>
              <a:t>rollback()</a:t>
            </a:r>
            <a:r>
              <a:rPr lang="zh-CN" altLang="en-US" sz="2000">
                <a:ea typeface="宋体" panose="02010600030101010101" pitchFamily="2" charset="-122"/>
              </a:rPr>
              <a:t>：回滚事务。</a:t>
            </a:r>
            <a:r>
              <a:rPr lang="en-US" altLang="zh-CN" sz="2000">
                <a:ea typeface="宋体" panose="02010600030101010101" pitchFamily="2" charset="-122"/>
              </a:rPr>
              <a:t>TransactionManager</a:t>
            </a:r>
            <a:r>
              <a:rPr lang="zh-CN" altLang="en-US" sz="2000">
                <a:ea typeface="宋体" panose="02010600030101010101" pitchFamily="2" charset="-122"/>
              </a:rPr>
              <a:t>会从当前线程下取出事务对象并把此对象所代表的事务回滚。</a:t>
            </a:r>
            <a:endParaRPr lang="zh-CN" altLang="en-US" sz="2000">
              <a:ea typeface="宋体" panose="02010600030101010101" pitchFamily="2" charset="-122"/>
            </a:endParaRPr>
          </a:p>
          <a:p>
            <a:pPr lvl="1"/>
            <a:r>
              <a:rPr lang="en-US" altLang="zh-CN" sz="2000">
                <a:ea typeface="宋体" panose="02010600030101010101" pitchFamily="2" charset="-122"/>
              </a:rPr>
              <a:t>getStatus()</a:t>
            </a:r>
            <a:r>
              <a:rPr lang="zh-CN" altLang="en-US" sz="2000">
                <a:ea typeface="宋体" panose="02010600030101010101" pitchFamily="2" charset="-122"/>
              </a:rPr>
              <a:t>：返回关联到当前线程的分布式事务的状态。</a:t>
            </a:r>
            <a:r>
              <a:rPr lang="en-US" altLang="zh-CN" sz="2000">
                <a:ea typeface="宋体" panose="02010600030101010101" pitchFamily="2" charset="-122"/>
              </a:rPr>
              <a:t>Status</a:t>
            </a:r>
            <a:r>
              <a:rPr lang="zh-CN" altLang="en-US" sz="2000">
                <a:ea typeface="宋体" panose="02010600030101010101" pitchFamily="2" charset="-122"/>
              </a:rPr>
              <a:t>对象里边定义了所有的事务状态，感兴趣的读者可以参考</a:t>
            </a:r>
            <a:r>
              <a:rPr lang="en-US" altLang="zh-CN" sz="2000">
                <a:ea typeface="宋体" panose="02010600030101010101" pitchFamily="2" charset="-122"/>
              </a:rPr>
              <a:t>API</a:t>
            </a:r>
            <a:r>
              <a:rPr lang="zh-CN" altLang="en-US" sz="2000">
                <a:ea typeface="宋体" panose="02010600030101010101" pitchFamily="2" charset="-122"/>
              </a:rPr>
              <a:t>文档。</a:t>
            </a:r>
            <a:endParaRPr lang="zh-CN" altLang="en-US" sz="2000">
              <a:ea typeface="宋体" panose="02010600030101010101" pitchFamily="2" charset="-122"/>
            </a:endParaRPr>
          </a:p>
          <a:p>
            <a:pPr lvl="1"/>
            <a:r>
              <a:rPr lang="en-US" altLang="zh-CN" sz="2000">
                <a:ea typeface="宋体" panose="02010600030101010101" pitchFamily="2" charset="-122"/>
              </a:rPr>
              <a:t>setRollbackOnly()</a:t>
            </a:r>
            <a:r>
              <a:rPr lang="zh-CN" altLang="en-US" sz="2000">
                <a:ea typeface="宋体" panose="02010600030101010101" pitchFamily="2" charset="-122"/>
              </a:rPr>
              <a:t>：标识关联到当前线程的分布式事务将被回滚</a:t>
            </a:r>
            <a:endParaRPr lang="zh-CN" altLang="en-US" sz="2000">
              <a:ea typeface="宋体" panose="02010600030101010101" pitchFamily="2" charset="-122"/>
            </a:endParaRPr>
          </a:p>
          <a:p>
            <a:endParaRPr lang="zh-CN" altLang="en-US" sz="240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的实现架构</a:t>
            </a:r>
            <a:endParaRPr kumimoji="1" lang="zh-CN" altLang="en-US" dirty="0"/>
          </a:p>
        </p:txBody>
      </p:sp>
      <p:sp>
        <p:nvSpPr>
          <p:cNvPr id="3" name="内容占位符 2"/>
          <p:cNvSpPr>
            <a:spLocks noGrp="1"/>
          </p:cNvSpPr>
          <p:nvPr>
            <p:ph idx="1"/>
          </p:nvPr>
        </p:nvSpPr>
        <p:spPr>
          <a:xfrm>
            <a:off x="539552" y="1196752"/>
            <a:ext cx="8223448" cy="5545360"/>
          </a:xfrm>
        </p:spPr>
        <p:txBody>
          <a:bodyPr/>
          <a:lstStyle/>
          <a:p>
            <a:r>
              <a:rPr lang="zh-CN" altLang="en-US">
                <a:solidFill>
                  <a:srgbClr val="FF0000"/>
                </a:solidFill>
                <a:ea typeface="宋体" panose="02010600030101010101" pitchFamily="2" charset="-122"/>
              </a:rPr>
              <a:t>面向开发人员的接口</a:t>
            </a:r>
            <a:endParaRPr lang="en-US" altLang="zh-CN">
              <a:solidFill>
                <a:srgbClr val="FF0000"/>
              </a:solidFill>
              <a:ea typeface="宋体" panose="02010600030101010101" pitchFamily="2" charset="-122"/>
            </a:endParaRPr>
          </a:p>
          <a:p>
            <a:endParaRPr lang="zh-CN" altLang="en-US" sz="240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6" name="图片 5"/>
          <p:cNvPicPr>
            <a:picLocks noChangeAspect="1"/>
          </p:cNvPicPr>
          <p:nvPr/>
        </p:nvPicPr>
        <p:blipFill>
          <a:blip r:embed="rId1"/>
          <a:stretch>
            <a:fillRect/>
          </a:stretch>
        </p:blipFill>
        <p:spPr>
          <a:xfrm>
            <a:off x="1880491" y="1790003"/>
            <a:ext cx="5383017" cy="4941168"/>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的实现架构</a:t>
            </a:r>
            <a:endParaRPr kumimoji="1" lang="zh-CN" altLang="en-US" dirty="0"/>
          </a:p>
        </p:txBody>
      </p:sp>
      <p:sp>
        <p:nvSpPr>
          <p:cNvPr id="3" name="内容占位符 2"/>
          <p:cNvSpPr>
            <a:spLocks noGrp="1"/>
          </p:cNvSpPr>
          <p:nvPr>
            <p:ph idx="1"/>
          </p:nvPr>
        </p:nvSpPr>
        <p:spPr>
          <a:xfrm>
            <a:off x="539552" y="1196752"/>
            <a:ext cx="8223448" cy="5545360"/>
          </a:xfrm>
        </p:spPr>
        <p:txBody>
          <a:bodyPr/>
          <a:lstStyle/>
          <a:p>
            <a:r>
              <a:rPr lang="zh-CN" altLang="en-US">
                <a:solidFill>
                  <a:srgbClr val="FF0000"/>
                </a:solidFill>
                <a:ea typeface="宋体" panose="02010600030101010101" pitchFamily="2" charset="-122"/>
              </a:rPr>
              <a:t>面向提供商的实现接口</a:t>
            </a:r>
            <a:endParaRPr lang="en-US" altLang="zh-CN">
              <a:solidFill>
                <a:srgbClr val="FF0000"/>
              </a:solidFill>
              <a:ea typeface="宋体" panose="02010600030101010101" pitchFamily="2" charset="-122"/>
            </a:endParaRPr>
          </a:p>
          <a:p>
            <a:r>
              <a:rPr lang="zh-CN" altLang="en-US" sz="2400">
                <a:ea typeface="宋体" panose="02010600030101010101" pitchFamily="2" charset="-122"/>
              </a:rPr>
              <a:t>面向提供商的实现接口主要涉及到 </a:t>
            </a:r>
            <a:r>
              <a:rPr lang="en-US" altLang="zh-CN" sz="2400">
                <a:ea typeface="宋体" panose="02010600030101010101" pitchFamily="2" charset="-122"/>
              </a:rPr>
              <a:t>Transaction </a:t>
            </a:r>
            <a:r>
              <a:rPr lang="zh-CN" altLang="en-US" sz="2400">
                <a:ea typeface="宋体" panose="02010600030101010101" pitchFamily="2" charset="-122"/>
              </a:rPr>
              <a:t>和 </a:t>
            </a:r>
            <a:r>
              <a:rPr lang="en-US" altLang="zh-CN" sz="2400">
                <a:ea typeface="宋体" panose="02010600030101010101" pitchFamily="2" charset="-122"/>
              </a:rPr>
              <a:t>TransactionManager </a:t>
            </a:r>
            <a:r>
              <a:rPr lang="zh-CN" altLang="en-US" sz="2400">
                <a:ea typeface="宋体" panose="02010600030101010101" pitchFamily="2" charset="-122"/>
              </a:rPr>
              <a:t>两个对象。</a:t>
            </a:r>
            <a:endParaRPr lang="en-US" altLang="zh-CN" sz="2400">
              <a:ea typeface="宋体" panose="02010600030101010101" pitchFamily="2" charset="-122"/>
            </a:endParaRPr>
          </a:p>
          <a:p>
            <a:r>
              <a:rPr lang="en-US" altLang="zh-CN" sz="2400">
                <a:ea typeface="宋体" panose="02010600030101010101" pitchFamily="2" charset="-122"/>
              </a:rPr>
              <a:t>Transaction </a:t>
            </a:r>
            <a:r>
              <a:rPr lang="zh-CN" altLang="en-US" sz="2400">
                <a:ea typeface="宋体" panose="02010600030101010101" pitchFamily="2" charset="-122"/>
              </a:rPr>
              <a:t>代表了一个物理意义上的事务，在开发人员调用 </a:t>
            </a:r>
            <a:r>
              <a:rPr lang="en-US" altLang="zh-CN" sz="2400">
                <a:ea typeface="宋体" panose="02010600030101010101" pitchFamily="2" charset="-122"/>
              </a:rPr>
              <a:t>UserTransaction.begin()</a:t>
            </a:r>
            <a:r>
              <a:rPr lang="zh-CN" altLang="en-US" sz="2400">
                <a:ea typeface="宋体" panose="02010600030101010101" pitchFamily="2" charset="-122"/>
              </a:rPr>
              <a:t>方法时 </a:t>
            </a:r>
            <a:r>
              <a:rPr lang="en-US" altLang="zh-CN" sz="2400">
                <a:ea typeface="宋体" panose="02010600030101010101" pitchFamily="2" charset="-122"/>
              </a:rPr>
              <a:t>TransactionManager </a:t>
            </a:r>
            <a:r>
              <a:rPr lang="zh-CN" altLang="en-US" sz="2400">
                <a:ea typeface="宋体" panose="02010600030101010101" pitchFamily="2" charset="-122"/>
              </a:rPr>
              <a:t>会创建一个 </a:t>
            </a:r>
            <a:r>
              <a:rPr lang="en-US" altLang="zh-CN" sz="2400">
                <a:ea typeface="宋体" panose="02010600030101010101" pitchFamily="2" charset="-122"/>
              </a:rPr>
              <a:t>Transaction </a:t>
            </a:r>
            <a:r>
              <a:rPr lang="zh-CN" altLang="en-US" sz="2400">
                <a:ea typeface="宋体" panose="02010600030101010101" pitchFamily="2" charset="-122"/>
              </a:rPr>
              <a:t>事务对象（标志着事务的开始）并把此对象通过 </a:t>
            </a:r>
            <a:r>
              <a:rPr lang="en-US" altLang="zh-CN" sz="2400">
                <a:ea typeface="宋体" panose="02010600030101010101" pitchFamily="2" charset="-122"/>
              </a:rPr>
              <a:t>ThreadLocale </a:t>
            </a:r>
            <a:r>
              <a:rPr lang="zh-CN" altLang="en-US" sz="2400">
                <a:ea typeface="宋体" panose="02010600030101010101" pitchFamily="2" charset="-122"/>
              </a:rPr>
              <a:t>关联到当前线程。</a:t>
            </a:r>
            <a:r>
              <a:rPr lang="en-US" altLang="zh-CN" sz="2400">
                <a:ea typeface="宋体" panose="02010600030101010101" pitchFamily="2" charset="-122"/>
              </a:rPr>
              <a:t>UserTransaction </a:t>
            </a:r>
            <a:r>
              <a:rPr lang="zh-CN" altLang="en-US" sz="2400">
                <a:ea typeface="宋体" panose="02010600030101010101" pitchFamily="2" charset="-122"/>
              </a:rPr>
              <a:t>接口中的 </a:t>
            </a:r>
            <a:r>
              <a:rPr lang="en-US" altLang="zh-CN" sz="2400">
                <a:ea typeface="宋体" panose="02010600030101010101" pitchFamily="2" charset="-122"/>
              </a:rPr>
              <a:t>commit()</a:t>
            </a:r>
            <a:r>
              <a:rPr lang="zh-CN" altLang="en-US" sz="2400">
                <a:ea typeface="宋体" panose="02010600030101010101" pitchFamily="2" charset="-122"/>
              </a:rPr>
              <a:t>、</a:t>
            </a:r>
            <a:r>
              <a:rPr lang="en-US" altLang="zh-CN" sz="2400">
                <a:ea typeface="宋体" panose="02010600030101010101" pitchFamily="2" charset="-122"/>
              </a:rPr>
              <a:t>rollback()</a:t>
            </a:r>
            <a:r>
              <a:rPr lang="zh-CN" altLang="en-US" sz="2400">
                <a:ea typeface="宋体" panose="02010600030101010101" pitchFamily="2" charset="-122"/>
              </a:rPr>
              <a:t>，</a:t>
            </a:r>
            <a:r>
              <a:rPr lang="en-US" altLang="zh-CN" sz="2400">
                <a:ea typeface="宋体" panose="02010600030101010101" pitchFamily="2" charset="-122"/>
              </a:rPr>
              <a:t>getStatus()</a:t>
            </a:r>
            <a:r>
              <a:rPr lang="zh-CN" altLang="en-US" sz="2400">
                <a:ea typeface="宋体" panose="02010600030101010101" pitchFamily="2" charset="-122"/>
              </a:rPr>
              <a:t>等方法都将最终委托给 </a:t>
            </a:r>
            <a:r>
              <a:rPr lang="en-US" altLang="zh-CN" sz="2400">
                <a:ea typeface="宋体" panose="02010600030101010101" pitchFamily="2" charset="-122"/>
              </a:rPr>
              <a:t>Transaction </a:t>
            </a:r>
            <a:r>
              <a:rPr lang="zh-CN" altLang="en-US" sz="2400">
                <a:ea typeface="宋体" panose="02010600030101010101" pitchFamily="2" charset="-122"/>
              </a:rPr>
              <a:t>类的对应方法执行。</a:t>
            </a:r>
            <a:endParaRPr lang="zh-CN" altLang="en-US" sz="240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事务的概念</a:t>
            </a:r>
            <a:endParaRPr kumimoji="1" lang="zh-CN" altLang="en-US" dirty="0"/>
          </a:p>
        </p:txBody>
      </p:sp>
      <p:sp>
        <p:nvSpPr>
          <p:cNvPr id="3" name="内容占位符 2"/>
          <p:cNvSpPr>
            <a:spLocks noGrp="1"/>
          </p:cNvSpPr>
          <p:nvPr>
            <p:ph idx="1"/>
          </p:nvPr>
        </p:nvSpPr>
        <p:spPr>
          <a:xfrm>
            <a:off x="871279" y="1181650"/>
            <a:ext cx="8079432" cy="5447750"/>
          </a:xfrm>
        </p:spPr>
        <p:txBody>
          <a:bodyPr/>
          <a:lstStyle/>
          <a:p>
            <a:pPr>
              <a:defRPr/>
            </a:pPr>
            <a:r>
              <a:rPr lang="zh-CN" altLang="en-US" sz="2400">
                <a:ea typeface="宋体" panose="02010600030101010101" pitchFamily="2" charset="-122"/>
              </a:rPr>
              <a:t>银行卡转账例子：用户</a:t>
            </a:r>
            <a:r>
              <a:rPr lang="en-US" altLang="zh-CN" sz="2400">
                <a:ea typeface="宋体" panose="02010600030101010101" pitchFamily="2" charset="-122"/>
              </a:rPr>
              <a:t>A</a:t>
            </a:r>
            <a:r>
              <a:rPr lang="zh-CN" altLang="en-US" sz="2400">
                <a:ea typeface="宋体" panose="02010600030101010101" pitchFamily="2" charset="-122"/>
              </a:rPr>
              <a:t>需要将账户中的</a:t>
            </a:r>
            <a:r>
              <a:rPr lang="en-US" altLang="zh-CN" sz="2400">
                <a:ea typeface="宋体" panose="02010600030101010101" pitchFamily="2" charset="-122"/>
              </a:rPr>
              <a:t>500</a:t>
            </a:r>
            <a:r>
              <a:rPr lang="zh-CN" altLang="en-US" sz="2400">
                <a:ea typeface="宋体" panose="02010600030101010101" pitchFamily="2" charset="-122"/>
              </a:rPr>
              <a:t>元人民币转移到用户 </a:t>
            </a:r>
            <a:r>
              <a:rPr lang="en-US" altLang="zh-CN" sz="2400">
                <a:ea typeface="宋体" panose="02010600030101010101" pitchFamily="2" charset="-122"/>
              </a:rPr>
              <a:t>B </a:t>
            </a:r>
            <a:r>
              <a:rPr lang="zh-CN" altLang="en-US" sz="2400">
                <a:ea typeface="宋体" panose="02010600030101010101" pitchFamily="2" charset="-122"/>
              </a:rPr>
              <a:t>的账户中。该操作可分为两步：</a:t>
            </a:r>
            <a:endParaRPr lang="zh-CN" altLang="en-US" sz="2400">
              <a:ea typeface="宋体" panose="02010600030101010101" pitchFamily="2" charset="-122"/>
            </a:endParaRPr>
          </a:p>
          <a:p>
            <a:pPr lvl="1">
              <a:defRPr/>
            </a:pPr>
            <a:r>
              <a:rPr lang="zh-CN" altLang="en-US" sz="2000">
                <a:ea typeface="宋体" panose="02010600030101010101" pitchFamily="2" charset="-122"/>
              </a:rPr>
              <a:t>将 </a:t>
            </a:r>
            <a:r>
              <a:rPr lang="en-US" altLang="zh-CN" sz="2000">
                <a:ea typeface="宋体" panose="02010600030101010101" pitchFamily="2" charset="-122"/>
              </a:rPr>
              <a:t>A </a:t>
            </a:r>
            <a:r>
              <a:rPr lang="zh-CN" altLang="en-US" sz="2000">
                <a:ea typeface="宋体" panose="02010600030101010101" pitchFamily="2" charset="-122"/>
              </a:rPr>
              <a:t>账户中的金额减少</a:t>
            </a:r>
            <a:r>
              <a:rPr lang="en-US" altLang="zh-CN" sz="2000">
                <a:ea typeface="宋体" panose="02010600030101010101" pitchFamily="2" charset="-122"/>
              </a:rPr>
              <a:t>500</a:t>
            </a:r>
            <a:r>
              <a:rPr lang="zh-CN" altLang="en-US" sz="2000">
                <a:ea typeface="宋体" panose="02010600030101010101" pitchFamily="2" charset="-122"/>
              </a:rPr>
              <a:t>元；</a:t>
            </a:r>
            <a:endParaRPr lang="zh-CN" altLang="en-US" sz="2000">
              <a:ea typeface="宋体" panose="02010600030101010101" pitchFamily="2" charset="-122"/>
            </a:endParaRPr>
          </a:p>
          <a:p>
            <a:pPr lvl="1">
              <a:defRPr/>
            </a:pPr>
            <a:r>
              <a:rPr lang="zh-CN" altLang="en-US" sz="2000">
                <a:ea typeface="宋体" panose="02010600030101010101" pitchFamily="2" charset="-122"/>
              </a:rPr>
              <a:t>将 </a:t>
            </a:r>
            <a:r>
              <a:rPr lang="en-US" altLang="zh-CN" sz="2000">
                <a:ea typeface="宋体" panose="02010600030101010101" pitchFamily="2" charset="-122"/>
              </a:rPr>
              <a:t>B </a:t>
            </a:r>
            <a:r>
              <a:rPr lang="zh-CN" altLang="en-US" sz="2000">
                <a:ea typeface="宋体" panose="02010600030101010101" pitchFamily="2" charset="-122"/>
              </a:rPr>
              <a:t>账户中的金额增加</a:t>
            </a:r>
            <a:r>
              <a:rPr lang="en-US" altLang="zh-CN" sz="2000">
                <a:ea typeface="宋体" panose="02010600030101010101" pitchFamily="2" charset="-122"/>
              </a:rPr>
              <a:t>500</a:t>
            </a:r>
            <a:r>
              <a:rPr lang="zh-CN" altLang="en-US" sz="2000">
                <a:ea typeface="宋体" panose="02010600030101010101" pitchFamily="2" charset="-122"/>
              </a:rPr>
              <a:t>。</a:t>
            </a:r>
            <a:endParaRPr lang="en-US" altLang="zh-CN" sz="2000">
              <a:ea typeface="宋体" panose="02010600030101010101" pitchFamily="2" charset="-122"/>
            </a:endParaRPr>
          </a:p>
          <a:p>
            <a:pPr>
              <a:defRPr/>
            </a:pPr>
            <a:r>
              <a:rPr lang="zh-CN" altLang="en-US" sz="2400">
                <a:ea typeface="宋体" panose="02010600030101010101" pitchFamily="2" charset="-122"/>
              </a:rPr>
              <a:t>这两个操作必须保证 </a:t>
            </a:r>
            <a:r>
              <a:rPr lang="en-US" altLang="zh-CN" sz="2400">
                <a:ea typeface="宋体" panose="02010600030101010101" pitchFamily="2" charset="-122"/>
              </a:rPr>
              <a:t>ACID </a:t>
            </a:r>
            <a:r>
              <a:rPr lang="zh-CN" altLang="en-US" sz="2400">
                <a:ea typeface="宋体" panose="02010600030101010101" pitchFamily="2" charset="-122"/>
              </a:rPr>
              <a:t>的事务属性：</a:t>
            </a:r>
            <a:r>
              <a:rPr lang="zh-CN" altLang="en-US" sz="2400">
                <a:solidFill>
                  <a:srgbClr val="FF0000"/>
                </a:solidFill>
                <a:ea typeface="宋体" panose="02010600030101010101" pitchFamily="2" charset="-122"/>
              </a:rPr>
              <a:t>即要么全部成功，要么全部失败；</a:t>
            </a:r>
            <a:endParaRPr lang="en-US" altLang="zh-CN" sz="2400">
              <a:solidFill>
                <a:srgbClr val="FF0000"/>
              </a:solidFill>
              <a:ea typeface="宋体" panose="02010600030101010101" pitchFamily="2" charset="-122"/>
            </a:endParaRPr>
          </a:p>
          <a:p>
            <a:pPr lvl="1">
              <a:defRPr/>
            </a:pPr>
            <a:r>
              <a:rPr lang="zh-CN" altLang="en-US" sz="2000">
                <a:ea typeface="宋体" panose="02010600030101010101" pitchFamily="2" charset="-122"/>
              </a:rPr>
              <a:t>假如没有事务保障，用户的账号金额可能发生问题：假如第一步操作成功而第二步失败，那么用户 </a:t>
            </a:r>
            <a:r>
              <a:rPr lang="en-US" altLang="zh-CN" sz="2000">
                <a:ea typeface="宋体" panose="02010600030101010101" pitchFamily="2" charset="-122"/>
              </a:rPr>
              <a:t>A </a:t>
            </a:r>
            <a:r>
              <a:rPr lang="zh-CN" altLang="en-US" sz="2000">
                <a:ea typeface="宋体" panose="02010600030101010101" pitchFamily="2" charset="-122"/>
              </a:rPr>
              <a:t>账户中的金额将就减少</a:t>
            </a:r>
            <a:r>
              <a:rPr lang="en-US" altLang="zh-CN" sz="2000">
                <a:ea typeface="宋体" panose="02010600030101010101" pitchFamily="2" charset="-122"/>
              </a:rPr>
              <a:t>500</a:t>
            </a:r>
            <a:r>
              <a:rPr lang="zh-CN" altLang="en-US" sz="2000">
                <a:ea typeface="宋体" panose="02010600030101010101" pitchFamily="2" charset="-122"/>
              </a:rPr>
              <a:t>元，而用户 </a:t>
            </a:r>
            <a:r>
              <a:rPr lang="en-US" altLang="zh-CN" sz="2000">
                <a:ea typeface="宋体" panose="02010600030101010101" pitchFamily="2" charset="-122"/>
              </a:rPr>
              <a:t>B </a:t>
            </a:r>
            <a:r>
              <a:rPr lang="zh-CN" altLang="en-US" sz="2000">
                <a:ea typeface="宋体" panose="02010600030101010101" pitchFamily="2" charset="-122"/>
              </a:rPr>
              <a:t>的账号却没有任何增加；</a:t>
            </a:r>
            <a:endParaRPr lang="en-US" altLang="zh-CN" sz="2000">
              <a:ea typeface="宋体" panose="02010600030101010101" pitchFamily="2" charset="-122"/>
            </a:endParaRPr>
          </a:p>
          <a:p>
            <a:pPr lvl="1">
              <a:defRPr/>
            </a:pPr>
            <a:r>
              <a:rPr lang="zh-CN" altLang="en-US" sz="2000">
                <a:ea typeface="宋体" panose="02010600030101010101" pitchFamily="2" charset="-122"/>
              </a:rPr>
              <a:t>如果第一步出错而第二步成功，那么用户 </a:t>
            </a:r>
            <a:r>
              <a:rPr lang="en-US" altLang="zh-CN" sz="2000">
                <a:ea typeface="宋体" panose="02010600030101010101" pitchFamily="2" charset="-122"/>
              </a:rPr>
              <a:t>A </a:t>
            </a:r>
            <a:r>
              <a:rPr lang="zh-CN" altLang="en-US" sz="2000">
                <a:ea typeface="宋体" panose="02010600030101010101" pitchFamily="2" charset="-122"/>
              </a:rPr>
              <a:t>的账户金额不变而用户</a:t>
            </a:r>
            <a:r>
              <a:rPr lang="en-US" altLang="zh-CN" sz="2000">
                <a:ea typeface="宋体" panose="02010600030101010101" pitchFamily="2" charset="-122"/>
              </a:rPr>
              <a:t>B</a:t>
            </a:r>
            <a:r>
              <a:rPr lang="zh-CN" altLang="en-US" sz="2000">
                <a:ea typeface="宋体" panose="02010600030101010101" pitchFamily="2" charset="-122"/>
              </a:rPr>
              <a:t>的账号将凭空增加</a:t>
            </a:r>
            <a:r>
              <a:rPr lang="en-US" altLang="zh-CN" sz="2000">
                <a:ea typeface="宋体" panose="02010600030101010101" pitchFamily="2" charset="-122"/>
              </a:rPr>
              <a:t>500</a:t>
            </a:r>
            <a:r>
              <a:rPr lang="zh-CN" altLang="en-US" sz="2000">
                <a:ea typeface="宋体" panose="02010600030101010101" pitchFamily="2" charset="-122"/>
              </a:rPr>
              <a:t>元。上述任何一种错误都将导致数据不一致问题。因此，事务缺失对于一个稳定的生产系统是不可接受的。</a:t>
            </a:r>
            <a:endParaRPr lang="en-US" altLang="zh-CN" sz="2000">
              <a:ea typeface="宋体" panose="02010600030101010101" pitchFamily="2" charset="-122"/>
            </a:endParaRPr>
          </a:p>
          <a:p>
            <a:pPr>
              <a:defRPr/>
            </a:pPr>
            <a:endParaRPr lang="zh-CN" altLang="en-US" sz="240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的实现架构</a:t>
            </a:r>
            <a:endParaRPr kumimoji="1" lang="zh-CN" altLang="en-US" dirty="0"/>
          </a:p>
        </p:txBody>
      </p:sp>
      <p:sp>
        <p:nvSpPr>
          <p:cNvPr id="3" name="内容占位符 2"/>
          <p:cNvSpPr>
            <a:spLocks noGrp="1"/>
          </p:cNvSpPr>
          <p:nvPr>
            <p:ph idx="1"/>
          </p:nvPr>
        </p:nvSpPr>
        <p:spPr>
          <a:xfrm>
            <a:off x="539552" y="1196752"/>
            <a:ext cx="8223448" cy="5545360"/>
          </a:xfrm>
        </p:spPr>
        <p:txBody>
          <a:bodyPr/>
          <a:lstStyle/>
          <a:p>
            <a:r>
              <a:rPr lang="zh-CN" altLang="en-US">
                <a:solidFill>
                  <a:srgbClr val="FF0000"/>
                </a:solidFill>
                <a:ea typeface="宋体" panose="02010600030101010101" pitchFamily="2" charset="-122"/>
              </a:rPr>
              <a:t>面向提供商的实现接口</a:t>
            </a:r>
            <a:endParaRPr lang="en-US" altLang="zh-CN">
              <a:solidFill>
                <a:srgbClr val="FF0000"/>
              </a:solidFill>
              <a:ea typeface="宋体" panose="02010600030101010101" pitchFamily="2" charset="-122"/>
            </a:endParaRPr>
          </a:p>
          <a:p>
            <a:r>
              <a:rPr lang="en-US" altLang="zh-CN" sz="2400">
                <a:ea typeface="宋体" panose="02010600030101010101" pitchFamily="2" charset="-122"/>
              </a:rPr>
              <a:t>Hibernate</a:t>
            </a:r>
            <a:r>
              <a:rPr lang="zh-CN" altLang="en-US" sz="2400">
                <a:ea typeface="宋体" panose="02010600030101010101" pitchFamily="2" charset="-122"/>
              </a:rPr>
              <a:t>等</a:t>
            </a:r>
            <a:r>
              <a:rPr lang="en-US" altLang="zh-CN" sz="2400">
                <a:ea typeface="宋体" panose="02010600030101010101" pitchFamily="2" charset="-122"/>
              </a:rPr>
              <a:t>ORM</a:t>
            </a:r>
            <a:r>
              <a:rPr lang="zh-CN" altLang="en-US" sz="2400">
                <a:ea typeface="宋体" panose="02010600030101010101" pitchFamily="2" charset="-122"/>
              </a:rPr>
              <a:t>工具都有自己的事务控制机制来保证事务，但同时它们还需要一种回调机制以便在事务完成时得到通知从而触发一些处理工作，如清除缓存等。这就涉及到</a:t>
            </a:r>
            <a:r>
              <a:rPr lang="en-US" altLang="zh-CN" sz="2400">
                <a:ea typeface="宋体" panose="02010600030101010101" pitchFamily="2" charset="-122"/>
              </a:rPr>
              <a:t>Transaction</a:t>
            </a:r>
            <a:r>
              <a:rPr lang="zh-CN" altLang="en-US" sz="2400">
                <a:ea typeface="宋体" panose="02010600030101010101" pitchFamily="2" charset="-122"/>
              </a:rPr>
              <a:t>的回调接口</a:t>
            </a:r>
            <a:r>
              <a:rPr lang="en-US" altLang="zh-CN" sz="2400">
                <a:ea typeface="宋体" panose="02010600030101010101" pitchFamily="2" charset="-122"/>
              </a:rPr>
              <a:t>registerSynchronization</a:t>
            </a:r>
            <a:r>
              <a:rPr lang="zh-CN" altLang="en-US" sz="2400">
                <a:ea typeface="宋体" panose="02010600030101010101" pitchFamily="2" charset="-122"/>
              </a:rPr>
              <a:t>。工具可以通过此接口将回调程序注入到事务中，当事务成功提交后，回调程序将被激活。</a:t>
            </a:r>
            <a:endParaRPr lang="en-US" altLang="zh-CN" sz="240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的实现架构</a:t>
            </a:r>
            <a:endParaRPr kumimoji="1" lang="zh-CN" altLang="en-US" dirty="0"/>
          </a:p>
        </p:txBody>
      </p:sp>
      <p:sp>
        <p:nvSpPr>
          <p:cNvPr id="3" name="内容占位符 2"/>
          <p:cNvSpPr>
            <a:spLocks noGrp="1"/>
          </p:cNvSpPr>
          <p:nvPr>
            <p:ph idx="1"/>
          </p:nvPr>
        </p:nvSpPr>
        <p:spPr>
          <a:xfrm>
            <a:off x="539552" y="1196752"/>
            <a:ext cx="8223448" cy="5545360"/>
          </a:xfrm>
        </p:spPr>
        <p:txBody>
          <a:bodyPr/>
          <a:lstStyle/>
          <a:p>
            <a:r>
              <a:rPr lang="zh-CN" altLang="en-US">
                <a:solidFill>
                  <a:srgbClr val="FF0000"/>
                </a:solidFill>
                <a:ea typeface="宋体" panose="02010600030101010101" pitchFamily="2" charset="-122"/>
              </a:rPr>
              <a:t>面向提供商的实现接口</a:t>
            </a:r>
            <a:endParaRPr lang="en-US" altLang="zh-CN">
              <a:solidFill>
                <a:srgbClr val="FF0000"/>
              </a:solidFill>
              <a:ea typeface="宋体" panose="02010600030101010101" pitchFamily="2" charset="-122"/>
            </a:endParaRPr>
          </a:p>
          <a:p>
            <a:r>
              <a:rPr lang="en-US" altLang="zh-CN" sz="2400">
                <a:ea typeface="宋体" panose="02010600030101010101" pitchFamily="2" charset="-122"/>
              </a:rPr>
              <a:t>TransactionManager</a:t>
            </a:r>
            <a:r>
              <a:rPr lang="zh-CN" altLang="en-US" sz="2400">
                <a:ea typeface="宋体" panose="02010600030101010101" pitchFamily="2" charset="-122"/>
              </a:rPr>
              <a:t>本身并不承担实际的事务处理功能，它更多的是充当</a:t>
            </a:r>
            <a:r>
              <a:rPr lang="zh-CN" altLang="en-US" sz="2400">
                <a:solidFill>
                  <a:srgbClr val="FF0000"/>
                </a:solidFill>
                <a:ea typeface="宋体" panose="02010600030101010101" pitchFamily="2" charset="-122"/>
              </a:rPr>
              <a:t>用户接口和实现接口之间的桥梁。</a:t>
            </a:r>
            <a:endParaRPr lang="en-US" altLang="zh-CN" sz="2400">
              <a:ea typeface="宋体" panose="02010600030101010101" pitchFamily="2" charset="-122"/>
            </a:endParaRPr>
          </a:p>
          <a:p>
            <a:r>
              <a:rPr lang="zh-CN" altLang="en-US" sz="2400">
                <a:ea typeface="宋体" panose="02010600030101010101" pitchFamily="2" charset="-122"/>
              </a:rPr>
              <a:t>在开发人员调用</a:t>
            </a:r>
            <a:r>
              <a:rPr lang="en-US" altLang="zh-CN" sz="2400">
                <a:ea typeface="宋体" panose="02010600030101010101" pitchFamily="2" charset="-122"/>
              </a:rPr>
              <a:t>UserTransaction.begin()</a:t>
            </a:r>
            <a:r>
              <a:rPr lang="zh-CN" altLang="en-US" sz="2400">
                <a:ea typeface="宋体" panose="02010600030101010101" pitchFamily="2" charset="-122"/>
              </a:rPr>
              <a:t>方法时</a:t>
            </a:r>
            <a:r>
              <a:rPr lang="en-US" altLang="zh-CN" sz="2400">
                <a:ea typeface="宋体" panose="02010600030101010101" pitchFamily="2" charset="-122"/>
              </a:rPr>
              <a:t>TransactionManager</a:t>
            </a:r>
            <a:r>
              <a:rPr lang="zh-CN" altLang="en-US" sz="2400">
                <a:ea typeface="宋体" panose="02010600030101010101" pitchFamily="2" charset="-122"/>
              </a:rPr>
              <a:t>会创建一个</a:t>
            </a:r>
            <a:r>
              <a:rPr lang="en-US" altLang="zh-CN" sz="2400">
                <a:ea typeface="宋体" panose="02010600030101010101" pitchFamily="2" charset="-122"/>
              </a:rPr>
              <a:t>Transaction</a:t>
            </a:r>
            <a:r>
              <a:rPr lang="zh-CN" altLang="en-US" sz="2400">
                <a:ea typeface="宋体" panose="02010600030101010101" pitchFamily="2" charset="-122"/>
              </a:rPr>
              <a:t>事务对象（标志着事务的开始）并将此对象通过</a:t>
            </a:r>
            <a:r>
              <a:rPr lang="en-US" altLang="zh-CN" sz="2400">
                <a:ea typeface="宋体" panose="02010600030101010101" pitchFamily="2" charset="-122"/>
              </a:rPr>
              <a:t>ThreadLocale</a:t>
            </a:r>
            <a:r>
              <a:rPr lang="zh-CN" altLang="en-US" sz="2400">
                <a:ea typeface="宋体" panose="02010600030101010101" pitchFamily="2" charset="-122"/>
              </a:rPr>
              <a:t>关联到当前线程上；同样</a:t>
            </a:r>
            <a:r>
              <a:rPr lang="en-US" altLang="zh-CN" sz="2400">
                <a:ea typeface="宋体" panose="02010600030101010101" pitchFamily="2" charset="-122"/>
              </a:rPr>
              <a:t>UserTransaction.commit()</a:t>
            </a:r>
            <a:r>
              <a:rPr lang="zh-CN" altLang="en-US" sz="2400">
                <a:ea typeface="宋体" panose="02010600030101010101" pitchFamily="2" charset="-122"/>
              </a:rPr>
              <a:t>会调用</a:t>
            </a:r>
            <a:r>
              <a:rPr lang="en-US" altLang="zh-CN" sz="2400">
                <a:ea typeface="宋体" panose="02010600030101010101" pitchFamily="2" charset="-122"/>
              </a:rPr>
              <a:t>TransactionManager.commit()</a:t>
            </a:r>
            <a:r>
              <a:rPr lang="zh-CN" altLang="en-US" sz="2400">
                <a:ea typeface="宋体" panose="02010600030101010101" pitchFamily="2" charset="-122"/>
              </a:rPr>
              <a:t>方法从当前线程下取出事务对象</a:t>
            </a:r>
            <a:r>
              <a:rPr lang="en-US" altLang="zh-CN" sz="2400">
                <a:ea typeface="宋体" panose="02010600030101010101" pitchFamily="2" charset="-122"/>
              </a:rPr>
              <a:t>Transaction</a:t>
            </a:r>
            <a:r>
              <a:rPr lang="zh-CN" altLang="en-US" sz="2400">
                <a:ea typeface="宋体" panose="02010600030101010101" pitchFamily="2" charset="-122"/>
              </a:rPr>
              <a:t>并把该对象所代表的事务提交，即调用</a:t>
            </a:r>
            <a:r>
              <a:rPr lang="en-US" altLang="zh-CN" sz="2400">
                <a:ea typeface="宋体" panose="02010600030101010101" pitchFamily="2" charset="-122"/>
              </a:rPr>
              <a:t>Transaction.commit()</a:t>
            </a:r>
            <a:r>
              <a:rPr lang="zh-CN" altLang="en-US" sz="2400">
                <a:ea typeface="宋体" panose="02010600030101010101" pitchFamily="2" charset="-122"/>
              </a:rPr>
              <a:t>。</a:t>
            </a:r>
            <a:endParaRPr lang="zh-CN" altLang="en-US" sz="2400">
              <a:solidFill>
                <a:srgbClr val="FF0000"/>
              </a:solidFill>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99592" y="1268760"/>
            <a:ext cx="7727950" cy="5328592"/>
          </a:xfrm>
        </p:spPr>
        <p:txBody>
          <a:bodyPr/>
          <a:lstStyle/>
          <a:p>
            <a:pPr>
              <a:lnSpc>
                <a:spcPct val="100000"/>
              </a:lnSpc>
              <a:spcAft>
                <a:spcPts val="600"/>
              </a:spcAft>
              <a:defRPr/>
            </a:pPr>
            <a:r>
              <a:rPr lang="zh-CN" altLang="en-US" sz="2400" b="1">
                <a:ea typeface="宋体" panose="02010600030101010101" pitchFamily="2" charset="-122"/>
              </a:rPr>
              <a:t>事务处理基础</a:t>
            </a:r>
            <a:endParaRPr lang="en-US" altLang="zh-CN" sz="2400" b="1">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分布式事务处理</a:t>
            </a:r>
            <a:endParaRPr lang="en-US" altLang="zh-CN" sz="2400" b="1">
              <a:ea typeface="宋体" panose="02010600030101010101" pitchFamily="2" charset="-122"/>
            </a:endParaRPr>
          </a:p>
          <a:p>
            <a:pPr>
              <a:lnSpc>
                <a:spcPct val="100000"/>
              </a:lnSpc>
              <a:spcAft>
                <a:spcPts val="600"/>
              </a:spcAft>
              <a:defRPr/>
            </a:pPr>
            <a:r>
              <a:rPr lang="en-US" altLang="zh-CN" sz="2400" b="1">
                <a:ea typeface="宋体" panose="02010600030101010101" pitchFamily="2" charset="-122"/>
              </a:rPr>
              <a:t>EJB</a:t>
            </a:r>
            <a:r>
              <a:rPr lang="zh-CN" altLang="en-US" sz="2400" b="1">
                <a:ea typeface="宋体" panose="02010600030101010101" pitchFamily="2" charset="-122"/>
              </a:rPr>
              <a:t>事务体系结构</a:t>
            </a:r>
            <a:endParaRPr lang="en-US" altLang="zh-CN" sz="2400" b="1">
              <a:ea typeface="宋体" panose="02010600030101010101" pitchFamily="2" charset="-122"/>
            </a:endParaRPr>
          </a:p>
          <a:p>
            <a:pPr>
              <a:lnSpc>
                <a:spcPct val="100000"/>
              </a:lnSpc>
              <a:spcAft>
                <a:spcPts val="600"/>
              </a:spcAft>
              <a:defRPr/>
            </a:pPr>
            <a:r>
              <a:rPr lang="en-US" altLang="zh-CN" sz="2400" b="1">
                <a:solidFill>
                  <a:srgbClr val="FF0000"/>
                </a:solidFill>
                <a:ea typeface="宋体" panose="02010600030101010101" pitchFamily="2" charset="-122"/>
              </a:rPr>
              <a:t>JTA</a:t>
            </a:r>
            <a:r>
              <a:rPr lang="zh-CN" altLang="en-US" sz="2400" b="1">
                <a:solidFill>
                  <a:srgbClr val="FF0000"/>
                </a:solidFill>
                <a:ea typeface="宋体" panose="02010600030101010101" pitchFamily="2" charset="-122"/>
              </a:rPr>
              <a:t>事务处理</a:t>
            </a:r>
            <a:endParaRPr lang="en-US" altLang="zh-CN" sz="2400" b="1">
              <a:solidFill>
                <a:srgbClr val="FF0000"/>
              </a:solidFill>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JTA</a:t>
            </a:r>
            <a:r>
              <a:rPr lang="zh-CN" altLang="en-US" sz="2000" b="1">
                <a:ea typeface="宋体" panose="02010600030101010101" pitchFamily="2" charset="-122"/>
              </a:rPr>
              <a:t>的概念</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JTA</a:t>
            </a:r>
            <a:r>
              <a:rPr lang="zh-CN" altLang="en-US" sz="2000" b="1">
                <a:ea typeface="宋体" panose="02010600030101010101" pitchFamily="2" charset="-122"/>
              </a:rPr>
              <a:t>的实现架构</a:t>
            </a:r>
            <a:endParaRPr lang="en-US" altLang="zh-CN" sz="2000" b="1">
              <a:ea typeface="宋体" panose="02010600030101010101" pitchFamily="2" charset="-122"/>
            </a:endParaRPr>
          </a:p>
          <a:p>
            <a:pPr lvl="1">
              <a:lnSpc>
                <a:spcPct val="100000"/>
              </a:lnSpc>
              <a:spcAft>
                <a:spcPts val="600"/>
              </a:spcAft>
              <a:defRPr/>
            </a:pPr>
            <a:r>
              <a:rPr lang="en-US" altLang="zh-CN" sz="2000" b="1">
                <a:solidFill>
                  <a:srgbClr val="FF0000"/>
                </a:solidFill>
                <a:ea typeface="宋体" panose="02010600030101010101" pitchFamily="2" charset="-122"/>
              </a:rPr>
              <a:t>JTA</a:t>
            </a:r>
            <a:r>
              <a:rPr lang="zh-CN" altLang="en-US" sz="2000" b="1">
                <a:solidFill>
                  <a:srgbClr val="FF0000"/>
                </a:solidFill>
                <a:ea typeface="宋体" panose="02010600030101010101" pitchFamily="2" charset="-122"/>
              </a:rPr>
              <a:t>编程的例子</a:t>
            </a:r>
            <a:endParaRPr lang="zh-CN" altLang="en-US" sz="2000" b="1" dirty="0">
              <a:solidFill>
                <a:srgbClr val="FF0000"/>
              </a:solidFill>
              <a:ea typeface="宋体" panose="02010600030101010101" pitchFamily="2" charset="-122"/>
            </a:endParaRPr>
          </a:p>
          <a:p>
            <a:pPr>
              <a:lnSpc>
                <a:spcPct val="100000"/>
              </a:lnSpc>
              <a:spcAft>
                <a:spcPts val="600"/>
              </a:spcAft>
              <a:defRPr/>
            </a:pPr>
            <a:r>
              <a:rPr lang="zh-CN" altLang="en-US" sz="2400" b="1" dirty="0">
                <a:ea typeface="宋体" panose="02010600030101010101" pitchFamily="2" charset="-122"/>
              </a:rPr>
              <a:t>小结</a:t>
            </a:r>
            <a:endParaRPr lang="zh-CN" altLang="en-US" sz="2400" b="1" dirty="0">
              <a:ea typeface="宋体" panose="02010600030101010101" pitchFamily="2" charset="-122"/>
            </a:endParaRPr>
          </a:p>
          <a:p>
            <a:pPr>
              <a:lnSpc>
                <a:spcPct val="100000"/>
              </a:lnSpc>
              <a:defRPr/>
            </a:pPr>
            <a:endParaRPr lang="zh-CN" altLang="en-US" sz="2400" b="1" dirty="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编程的例子</a:t>
            </a:r>
            <a:endParaRPr kumimoji="1" lang="zh-CN" altLang="en-US" dirty="0"/>
          </a:p>
        </p:txBody>
      </p:sp>
      <p:sp>
        <p:nvSpPr>
          <p:cNvPr id="3" name="内容占位符 2"/>
          <p:cNvSpPr>
            <a:spLocks noGrp="1"/>
          </p:cNvSpPr>
          <p:nvPr>
            <p:ph idx="1"/>
          </p:nvPr>
        </p:nvSpPr>
        <p:spPr>
          <a:xfrm>
            <a:off x="539552" y="1196752"/>
            <a:ext cx="8223448" cy="5545360"/>
          </a:xfrm>
        </p:spPr>
        <p:txBody>
          <a:bodyPr/>
          <a:lstStyle/>
          <a:p>
            <a:r>
              <a:rPr lang="en-US" altLang="zh-CN" sz="2400">
                <a:ea typeface="宋体" panose="02010600030101010101" pitchFamily="2" charset="-122"/>
              </a:rPr>
              <a:t>JTA</a:t>
            </a:r>
            <a:r>
              <a:rPr lang="zh-CN" altLang="en-US" sz="2400">
                <a:ea typeface="宋体" panose="02010600030101010101" pitchFamily="2" charset="-122"/>
              </a:rPr>
              <a:t>的实现框架有</a:t>
            </a:r>
            <a:r>
              <a:rPr lang="en-US" altLang="zh-CN" sz="2400">
                <a:ea typeface="宋体" panose="02010600030101010101" pitchFamily="2" charset="-122"/>
              </a:rPr>
              <a:t>GeronimoTM/Jencks</a:t>
            </a:r>
            <a:r>
              <a:rPr lang="zh-CN" altLang="en-US" sz="2400">
                <a:ea typeface="宋体" panose="02010600030101010101" pitchFamily="2" charset="-122"/>
              </a:rPr>
              <a:t>、</a:t>
            </a:r>
            <a:r>
              <a:rPr lang="en-US" altLang="zh-CN" sz="2400">
                <a:ea typeface="宋体" panose="02010600030101010101" pitchFamily="2" charset="-122"/>
              </a:rPr>
              <a:t>SimpleJTA</a:t>
            </a:r>
            <a:r>
              <a:rPr lang="zh-CN" altLang="en-US" sz="2400">
                <a:ea typeface="宋体" panose="02010600030101010101" pitchFamily="2" charset="-122"/>
              </a:rPr>
              <a:t>、</a:t>
            </a:r>
            <a:r>
              <a:rPr lang="en-US" altLang="zh-CN" sz="2400">
                <a:ea typeface="宋体" panose="02010600030101010101" pitchFamily="2" charset="-122"/>
              </a:rPr>
              <a:t>Atomikos</a:t>
            </a:r>
            <a:r>
              <a:rPr lang="zh-CN" altLang="en-US" sz="2400">
                <a:ea typeface="宋体" panose="02010600030101010101" pitchFamily="2" charset="-122"/>
              </a:rPr>
              <a:t>、</a:t>
            </a:r>
            <a:r>
              <a:rPr lang="en-US" altLang="zh-CN" sz="2400">
                <a:ea typeface="宋体" panose="02010600030101010101" pitchFamily="2" charset="-122"/>
              </a:rPr>
              <a:t>JOTM</a:t>
            </a:r>
            <a:r>
              <a:rPr lang="zh-CN" altLang="en-US" sz="2400">
                <a:ea typeface="宋体" panose="02010600030101010101" pitchFamily="2" charset="-122"/>
              </a:rPr>
              <a:t>以及</a:t>
            </a:r>
            <a:r>
              <a:rPr lang="en-US" altLang="zh-CN" sz="2400">
                <a:ea typeface="宋体" panose="02010600030101010101" pitchFamily="2" charset="-122"/>
              </a:rPr>
              <a:t>JBossTS</a:t>
            </a:r>
            <a:r>
              <a:rPr lang="zh-CN" altLang="en-US" sz="2400">
                <a:ea typeface="宋体" panose="02010600030101010101" pitchFamily="2" charset="-122"/>
              </a:rPr>
              <a:t>等。</a:t>
            </a:r>
            <a:r>
              <a:rPr lang="en-US" altLang="zh-CN" sz="2400">
                <a:ea typeface="宋体" panose="02010600030101010101" pitchFamily="2" charset="-122"/>
              </a:rPr>
              <a:t>JTA</a:t>
            </a:r>
            <a:r>
              <a:rPr lang="zh-CN" altLang="en-US" sz="2400">
                <a:ea typeface="宋体" panose="02010600030101010101" pitchFamily="2" charset="-122"/>
              </a:rPr>
              <a:t>和</a:t>
            </a:r>
            <a:r>
              <a:rPr lang="en-US" altLang="zh-CN" sz="2400">
                <a:ea typeface="宋体" panose="02010600030101010101" pitchFamily="2" charset="-122"/>
              </a:rPr>
              <a:t>JTS</a:t>
            </a:r>
            <a:r>
              <a:rPr lang="zh-CN" altLang="en-US" sz="2400">
                <a:ea typeface="宋体" panose="02010600030101010101" pitchFamily="2" charset="-122"/>
              </a:rPr>
              <a:t>提供了分布式事务服务，分布式事务包括事务管理器和</a:t>
            </a:r>
            <a:r>
              <a:rPr lang="en-US" altLang="zh-CN" sz="2400">
                <a:ea typeface="宋体" panose="02010600030101010101" pitchFamily="2" charset="-122"/>
              </a:rPr>
              <a:t>XA</a:t>
            </a:r>
            <a:r>
              <a:rPr lang="zh-CN" altLang="en-US" sz="2400">
                <a:ea typeface="宋体" panose="02010600030101010101" pitchFamily="2" charset="-122"/>
              </a:rPr>
              <a:t>协议的资源管理器。</a:t>
            </a:r>
            <a:endParaRPr lang="en-US" altLang="zh-CN" sz="2400">
              <a:ea typeface="宋体" panose="02010600030101010101" pitchFamily="2" charset="-122"/>
            </a:endParaRPr>
          </a:p>
          <a:p>
            <a:r>
              <a:rPr lang="zh-CN" altLang="en-US" sz="2400">
                <a:ea typeface="宋体" panose="02010600030101010101" pitchFamily="2" charset="-122"/>
              </a:rPr>
              <a:t>资源管理器可看做是任意类型的持久化数据存储，事务管理器承担着事务协调与控制。</a:t>
            </a:r>
            <a:endParaRPr lang="zh-CN" altLang="en-US" sz="2400">
              <a:solidFill>
                <a:srgbClr val="FF0000"/>
              </a:solidFill>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编程的例子</a:t>
            </a:r>
            <a:endParaRPr kumimoji="1" lang="zh-CN" altLang="en-US" dirty="0"/>
          </a:p>
        </p:txBody>
      </p:sp>
      <p:sp>
        <p:nvSpPr>
          <p:cNvPr id="3" name="内容占位符 2"/>
          <p:cNvSpPr>
            <a:spLocks noGrp="1"/>
          </p:cNvSpPr>
          <p:nvPr>
            <p:ph idx="1"/>
          </p:nvPr>
        </p:nvSpPr>
        <p:spPr>
          <a:xfrm>
            <a:off x="539552" y="1196752"/>
            <a:ext cx="8223448" cy="5545360"/>
          </a:xfrm>
        </p:spPr>
        <p:txBody>
          <a:bodyPr/>
          <a:lstStyle/>
          <a:p>
            <a:r>
              <a:rPr lang="zh-CN" altLang="en-US" sz="2400">
                <a:ea typeface="宋体" panose="02010600030101010101" pitchFamily="2" charset="-122"/>
              </a:rPr>
              <a:t>使用 </a:t>
            </a:r>
            <a:r>
              <a:rPr lang="en-US" altLang="zh-CN" sz="2400">
                <a:ea typeface="宋体" panose="02010600030101010101" pitchFamily="2" charset="-122"/>
              </a:rPr>
              <a:t>JTA </a:t>
            </a:r>
            <a:r>
              <a:rPr lang="zh-CN" altLang="en-US" sz="2400">
                <a:ea typeface="宋体" panose="02010600030101010101" pitchFamily="2" charset="-122"/>
              </a:rPr>
              <a:t>处理事务的示例如下，其中</a:t>
            </a:r>
            <a:r>
              <a:rPr lang="en-US" altLang="zh-CN" sz="2400">
                <a:ea typeface="宋体" panose="02010600030101010101" pitchFamily="2" charset="-122"/>
              </a:rPr>
              <a:t>connA</a:t>
            </a:r>
            <a:r>
              <a:rPr lang="zh-CN" altLang="en-US" sz="2400">
                <a:ea typeface="宋体" panose="02010600030101010101" pitchFamily="2" charset="-122"/>
              </a:rPr>
              <a:t>和</a:t>
            </a:r>
            <a:r>
              <a:rPr lang="en-US" altLang="zh-CN" sz="2400">
                <a:ea typeface="宋体" panose="02010600030101010101" pitchFamily="2" charset="-122"/>
              </a:rPr>
              <a:t>connB</a:t>
            </a:r>
            <a:r>
              <a:rPr lang="zh-CN" altLang="en-US" sz="2400">
                <a:ea typeface="宋体" panose="02010600030101010101" pitchFamily="2" charset="-122"/>
              </a:rPr>
              <a:t>是来自不同数据库的连接。</a:t>
            </a:r>
            <a:endParaRPr lang="zh-CN" altLang="en-US" sz="2400">
              <a:solidFill>
                <a:srgbClr val="FF0000"/>
              </a:solidFill>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6" name="图片 5"/>
          <p:cNvPicPr>
            <a:picLocks noChangeAspect="1"/>
          </p:cNvPicPr>
          <p:nvPr/>
        </p:nvPicPr>
        <p:blipFill>
          <a:blip r:embed="rId1"/>
          <a:stretch>
            <a:fillRect/>
          </a:stretch>
        </p:blipFill>
        <p:spPr>
          <a:xfrm>
            <a:off x="1847371" y="2132856"/>
            <a:ext cx="5449257" cy="4440541"/>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编程的例子</a:t>
            </a:r>
            <a:endParaRPr kumimoji="1" lang="zh-CN" altLang="en-US" dirty="0"/>
          </a:p>
        </p:txBody>
      </p:sp>
      <p:pic>
        <p:nvPicPr>
          <p:cNvPr id="7" name="内容占位符 6"/>
          <p:cNvPicPr>
            <a:picLocks noGrp="1" noChangeAspect="1"/>
          </p:cNvPicPr>
          <p:nvPr>
            <p:ph idx="1"/>
          </p:nvPr>
        </p:nvPicPr>
        <p:blipFill>
          <a:blip r:embed="rId1"/>
          <a:stretch>
            <a:fillRect/>
          </a:stretch>
        </p:blipFill>
        <p:spPr>
          <a:xfrm>
            <a:off x="1406362" y="1286447"/>
            <a:ext cx="6318575" cy="1422473"/>
          </a:xfrm>
        </p:spPr>
      </p:pic>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9" name="图片 8"/>
          <p:cNvPicPr>
            <a:picLocks noChangeAspect="1"/>
          </p:cNvPicPr>
          <p:nvPr/>
        </p:nvPicPr>
        <p:blipFill>
          <a:blip r:embed="rId2"/>
          <a:stretch>
            <a:fillRect/>
          </a:stretch>
        </p:blipFill>
        <p:spPr>
          <a:xfrm>
            <a:off x="1412712" y="2700292"/>
            <a:ext cx="6305874" cy="174634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编程的例子</a:t>
            </a:r>
            <a:endParaRPr kumimoji="1" lang="zh-CN" altLang="en-US" dirty="0"/>
          </a:p>
        </p:txBody>
      </p:sp>
      <p:sp>
        <p:nvSpPr>
          <p:cNvPr id="3" name="内容占位符 2"/>
          <p:cNvSpPr>
            <a:spLocks noGrp="1"/>
          </p:cNvSpPr>
          <p:nvPr>
            <p:ph idx="1"/>
          </p:nvPr>
        </p:nvSpPr>
        <p:spPr>
          <a:xfrm>
            <a:off x="539552" y="1196752"/>
            <a:ext cx="8223448" cy="5545360"/>
          </a:xfrm>
        </p:spPr>
        <p:txBody>
          <a:bodyPr/>
          <a:lstStyle/>
          <a:p>
            <a:r>
              <a:rPr lang="zh-CN" altLang="en-US" sz="2400">
                <a:ea typeface="宋体" panose="02010600030101010101" pitchFamily="2" charset="-122"/>
              </a:rPr>
              <a:t>使用</a:t>
            </a:r>
            <a:r>
              <a:rPr lang="en-US" altLang="zh-CN" sz="2400">
                <a:ea typeface="宋体" panose="02010600030101010101" pitchFamily="2" charset="-122"/>
              </a:rPr>
              <a:t>JTA</a:t>
            </a:r>
            <a:r>
              <a:rPr lang="zh-CN" altLang="en-US" sz="2400">
                <a:ea typeface="宋体" panose="02010600030101010101" pitchFamily="2" charset="-122"/>
              </a:rPr>
              <a:t>为</a:t>
            </a:r>
            <a:r>
              <a:rPr lang="en-US" altLang="zh-CN" sz="2400">
                <a:ea typeface="宋体" panose="02010600030101010101" pitchFamily="2" charset="-122"/>
              </a:rPr>
              <a:t>EJB</a:t>
            </a:r>
            <a:r>
              <a:rPr lang="zh-CN" altLang="en-US" sz="2400">
                <a:ea typeface="宋体" panose="02010600030101010101" pitchFamily="2" charset="-122"/>
              </a:rPr>
              <a:t>提供事务，结合注解的方式也非常直观，只需要提供</a:t>
            </a:r>
            <a:r>
              <a:rPr lang="en-US" altLang="zh-CN" sz="2400">
                <a:ea typeface="宋体" panose="02010600030101010101" pitchFamily="2" charset="-122"/>
              </a:rPr>
              <a:t>@TransactionManagement</a:t>
            </a:r>
            <a:r>
              <a:rPr lang="zh-CN" altLang="en-US" sz="2400">
                <a:ea typeface="宋体" panose="02010600030101010101" pitchFamily="2" charset="-122"/>
              </a:rPr>
              <a:t>和</a:t>
            </a:r>
            <a:r>
              <a:rPr lang="en-US" altLang="zh-CN" sz="2400">
                <a:ea typeface="宋体" panose="02010600030101010101" pitchFamily="2" charset="-122"/>
              </a:rPr>
              <a:t>@TransactionAttribute</a:t>
            </a:r>
            <a:r>
              <a:rPr lang="zh-CN" altLang="en-US" sz="2400">
                <a:ea typeface="宋体" panose="02010600030101010101" pitchFamily="2" charset="-122"/>
              </a:rPr>
              <a:t>，并提供相应属性配置即可，</a:t>
            </a:r>
            <a:endParaRPr lang="zh-CN" altLang="en-US" sz="2400">
              <a:solidFill>
                <a:srgbClr val="FF0000"/>
              </a:solidFill>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7" name="图片 6"/>
          <p:cNvPicPr>
            <a:picLocks noChangeAspect="1"/>
          </p:cNvPicPr>
          <p:nvPr/>
        </p:nvPicPr>
        <p:blipFill>
          <a:blip r:embed="rId1"/>
          <a:stretch>
            <a:fillRect/>
          </a:stretch>
        </p:blipFill>
        <p:spPr>
          <a:xfrm>
            <a:off x="1390486" y="2996952"/>
            <a:ext cx="6363027" cy="1612983"/>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本章小结</a:t>
            </a:r>
            <a:endParaRPr kumimoji="1" lang="zh-CN" altLang="en-US" dirty="0"/>
          </a:p>
        </p:txBody>
      </p:sp>
      <p:sp>
        <p:nvSpPr>
          <p:cNvPr id="3" name="内容占位符 2"/>
          <p:cNvSpPr>
            <a:spLocks noGrp="1"/>
          </p:cNvSpPr>
          <p:nvPr>
            <p:ph idx="1"/>
          </p:nvPr>
        </p:nvSpPr>
        <p:spPr>
          <a:xfrm>
            <a:off x="539552" y="1196752"/>
            <a:ext cx="8223448" cy="5545360"/>
          </a:xfrm>
        </p:spPr>
        <p:txBody>
          <a:bodyPr/>
          <a:lstStyle/>
          <a:p>
            <a:r>
              <a:rPr lang="zh-CN" altLang="en-US" sz="2400" dirty="0">
                <a:ea typeface="宋体" panose="02010600030101010101" pitchFamily="2" charset="-122"/>
              </a:rPr>
              <a:t>事务处理中间件（</a:t>
            </a:r>
            <a:r>
              <a:rPr lang="en-US" altLang="zh-CN" sz="2400" dirty="0">
                <a:ea typeface="宋体" panose="02010600030101010101" pitchFamily="2" charset="-122"/>
              </a:rPr>
              <a:t>Transaction Processing Middleware</a:t>
            </a:r>
            <a:r>
              <a:rPr lang="zh-CN" altLang="en-US" sz="2400" dirty="0">
                <a:ea typeface="宋体" panose="02010600030101010101" pitchFamily="2" charset="-122"/>
              </a:rPr>
              <a:t>，简称</a:t>
            </a:r>
            <a:r>
              <a:rPr lang="en-US" altLang="zh-CN" sz="2400" dirty="0">
                <a:ea typeface="宋体" panose="02010600030101010101" pitchFamily="2" charset="-122"/>
              </a:rPr>
              <a:t>TPM</a:t>
            </a:r>
            <a:r>
              <a:rPr lang="zh-CN" altLang="en-US" sz="2400" dirty="0">
                <a:ea typeface="宋体" panose="02010600030101010101" pitchFamily="2" charset="-122"/>
              </a:rPr>
              <a:t>）是</a:t>
            </a:r>
            <a:r>
              <a:rPr lang="zh-CN" altLang="en-US" sz="2400" dirty="0">
                <a:solidFill>
                  <a:srgbClr val="FF0000"/>
                </a:solidFill>
                <a:ea typeface="宋体" panose="02010600030101010101" pitchFamily="2" charset="-122"/>
              </a:rPr>
              <a:t>在分布、异构环境下保证事务完整性和数据完整性的一种环境平台</a:t>
            </a:r>
            <a:r>
              <a:rPr lang="zh-CN" altLang="en-US" sz="2400" dirty="0">
                <a:ea typeface="宋体" panose="02010600030101010101" pitchFamily="2" charset="-122"/>
              </a:rPr>
              <a:t>，它提供了一种</a:t>
            </a:r>
            <a:r>
              <a:rPr lang="zh-CN" altLang="en-US" sz="2400" dirty="0">
                <a:solidFill>
                  <a:srgbClr val="FF0000"/>
                </a:solidFill>
                <a:ea typeface="宋体" panose="02010600030101010101" pitchFamily="2" charset="-122"/>
              </a:rPr>
              <a:t>专门针对联机事务处理系统而设计的事务控制机制</a:t>
            </a:r>
            <a:r>
              <a:rPr lang="zh-CN" altLang="en-US" sz="2400" dirty="0">
                <a:ea typeface="宋体" panose="02010600030101010101" pitchFamily="2" charset="-122"/>
              </a:rPr>
              <a:t>。</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zh-CN" altLang="en-US" sz="2400" dirty="0">
                <a:ea typeface="宋体" panose="02010600030101010101" pitchFamily="2" charset="-122"/>
              </a:rPr>
              <a:t>本章首先介绍了</a:t>
            </a:r>
            <a:r>
              <a:rPr lang="zh-CN" altLang="en-US" sz="2400" dirty="0">
                <a:solidFill>
                  <a:srgbClr val="FF0000"/>
                </a:solidFill>
                <a:ea typeface="宋体" panose="02010600030101010101" pitchFamily="2" charset="-122"/>
              </a:rPr>
              <a:t>事务的基本概念</a:t>
            </a:r>
            <a:r>
              <a:rPr lang="zh-CN" altLang="en-US" sz="2400" dirty="0">
                <a:ea typeface="宋体" panose="02010600030101010101" pitchFamily="2" charset="-122"/>
              </a:rPr>
              <a:t>，然后详细介绍了</a:t>
            </a:r>
            <a:r>
              <a:rPr lang="zh-CN" altLang="en-US" sz="2400" dirty="0">
                <a:solidFill>
                  <a:srgbClr val="FF0000"/>
                </a:solidFill>
                <a:ea typeface="宋体" panose="02010600030101010101" pitchFamily="2" charset="-122"/>
              </a:rPr>
              <a:t>分布式事务处理</a:t>
            </a:r>
            <a:r>
              <a:rPr lang="zh-CN" altLang="en-US" sz="2400" dirty="0">
                <a:ea typeface="宋体" panose="02010600030101010101" pitchFamily="2" charset="-122"/>
              </a:rPr>
              <a:t>，包括事务处理中间件的概念和两阶段提交协议；接着介绍了</a:t>
            </a:r>
            <a:r>
              <a:rPr lang="en-US" altLang="zh-CN" sz="2400" dirty="0">
                <a:solidFill>
                  <a:srgbClr val="FF0000"/>
                </a:solidFill>
                <a:ea typeface="宋体" panose="02010600030101010101" pitchFamily="2" charset="-122"/>
              </a:rPr>
              <a:t>EJB</a:t>
            </a:r>
            <a:r>
              <a:rPr lang="zh-CN" altLang="en-US" sz="2400" dirty="0">
                <a:solidFill>
                  <a:srgbClr val="FF0000"/>
                </a:solidFill>
                <a:ea typeface="宋体" panose="02010600030101010101" pitchFamily="2" charset="-122"/>
              </a:rPr>
              <a:t>事务体系结构</a:t>
            </a:r>
            <a:r>
              <a:rPr lang="zh-CN" altLang="en-US" sz="2400" dirty="0">
                <a:ea typeface="宋体" panose="02010600030101010101" pitchFamily="2" charset="-122"/>
              </a:rPr>
              <a:t>，包括容器管理的事务处理和</a:t>
            </a:r>
            <a:r>
              <a:rPr lang="en-US" altLang="zh-CN" sz="2400" dirty="0">
                <a:ea typeface="宋体" panose="02010600030101010101" pitchFamily="2" charset="-122"/>
              </a:rPr>
              <a:t>Bean</a:t>
            </a:r>
            <a:r>
              <a:rPr lang="zh-CN" altLang="en-US" sz="2400" dirty="0">
                <a:ea typeface="宋体" panose="02010600030101010101" pitchFamily="2" charset="-122"/>
              </a:rPr>
              <a:t>管理的事务处理；最后介绍了</a:t>
            </a:r>
            <a:r>
              <a:rPr lang="en-US" altLang="zh-CN" sz="2400" dirty="0">
                <a:solidFill>
                  <a:srgbClr val="FF0000"/>
                </a:solidFill>
                <a:ea typeface="宋体" panose="02010600030101010101" pitchFamily="2" charset="-122"/>
              </a:rPr>
              <a:t>JTA</a:t>
            </a:r>
            <a:r>
              <a:rPr lang="zh-CN" altLang="en-US" sz="2400" dirty="0">
                <a:solidFill>
                  <a:srgbClr val="FF0000"/>
                </a:solidFill>
                <a:ea typeface="宋体" panose="02010600030101010101" pitchFamily="2" charset="-122"/>
              </a:rPr>
              <a:t>事务处理</a:t>
            </a:r>
            <a:r>
              <a:rPr lang="zh-CN" altLang="en-US" sz="2400" dirty="0">
                <a:ea typeface="宋体" panose="02010600030101010101" pitchFamily="2" charset="-122"/>
              </a:rPr>
              <a:t>的机制，通过实际编程例子来帮助读者学习理解</a:t>
            </a:r>
            <a:r>
              <a:rPr lang="en-US" altLang="zh-CN" sz="2400" dirty="0">
                <a:ea typeface="宋体" panose="02010600030101010101" pitchFamily="2" charset="-122"/>
              </a:rPr>
              <a:t>JTA</a:t>
            </a:r>
            <a:r>
              <a:rPr lang="zh-CN" altLang="en-US" sz="2400" dirty="0">
                <a:ea typeface="宋体" panose="02010600030101010101" pitchFamily="2" charset="-122"/>
              </a:rPr>
              <a:t>的工作原理。</a:t>
            </a:r>
            <a:endParaRPr lang="zh-CN" altLang="en-US" sz="2400" dirty="0">
              <a:solidFill>
                <a:srgbClr val="FF0000"/>
              </a:solidFill>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事务的概念</a:t>
            </a:r>
            <a:endParaRPr kumimoji="1" lang="zh-CN" altLang="en-US" dirty="0"/>
          </a:p>
        </p:txBody>
      </p:sp>
      <p:sp>
        <p:nvSpPr>
          <p:cNvPr id="3" name="内容占位符 2"/>
          <p:cNvSpPr>
            <a:spLocks noGrp="1"/>
          </p:cNvSpPr>
          <p:nvPr>
            <p:ph idx="1"/>
          </p:nvPr>
        </p:nvSpPr>
        <p:spPr>
          <a:xfrm>
            <a:off x="882754" y="1181650"/>
            <a:ext cx="8079432" cy="5447750"/>
          </a:xfrm>
        </p:spPr>
        <p:txBody>
          <a:bodyPr/>
          <a:lstStyle/>
          <a:p>
            <a:pPr>
              <a:defRPr/>
            </a:pPr>
            <a:r>
              <a:rPr lang="zh-CN" altLang="en-US" sz="2400">
                <a:ea typeface="宋体" panose="02010600030101010101" pitchFamily="2" charset="-122"/>
              </a:rPr>
              <a:t>具体到数据库或应用中，事务是</a:t>
            </a:r>
            <a:r>
              <a:rPr lang="zh-CN" altLang="en-US" sz="2400">
                <a:solidFill>
                  <a:srgbClr val="FF0000"/>
                </a:solidFill>
                <a:ea typeface="宋体" panose="02010600030101010101" pitchFamily="2" charset="-122"/>
              </a:rPr>
              <a:t>访问并可能更新数据库中各种数据项的一个程序执行单元</a:t>
            </a:r>
            <a:r>
              <a:rPr lang="zh-CN" altLang="en-US" sz="2400">
                <a:ea typeface="宋体" panose="02010600030101010101" pitchFamily="2" charset="-122"/>
              </a:rPr>
              <a:t>（</a:t>
            </a:r>
            <a:r>
              <a:rPr lang="en-US" altLang="zh-CN" sz="2400">
                <a:ea typeface="宋体" panose="02010600030101010101" pitchFamily="2" charset="-122"/>
              </a:rPr>
              <a:t>unit</a:t>
            </a:r>
            <a:r>
              <a:rPr lang="zh-CN" altLang="en-US" sz="2400">
                <a:ea typeface="宋体" panose="02010600030101010101" pitchFamily="2" charset="-122"/>
              </a:rPr>
              <a:t>）。</a:t>
            </a:r>
            <a:endParaRPr lang="en-US" altLang="zh-CN" sz="2400">
              <a:ea typeface="宋体" panose="02010600030101010101" pitchFamily="2" charset="-122"/>
            </a:endParaRPr>
          </a:p>
          <a:p>
            <a:pPr lvl="1">
              <a:defRPr/>
            </a:pPr>
            <a:r>
              <a:rPr lang="zh-CN" altLang="en-US" sz="2000">
                <a:ea typeface="宋体" panose="02010600030101010101" pitchFamily="2" charset="-122"/>
              </a:rPr>
              <a:t>事务通常由高级数据库操纵语言或编程语言（如</a:t>
            </a:r>
            <a:r>
              <a:rPr lang="en-US" altLang="zh-CN" sz="2000">
                <a:ea typeface="宋体" panose="02010600030101010101" pitchFamily="2" charset="-122"/>
              </a:rPr>
              <a:t>SQL</a:t>
            </a:r>
            <a:r>
              <a:rPr lang="zh-CN" altLang="en-US" sz="2000">
                <a:ea typeface="宋体" panose="02010600030101010101" pitchFamily="2" charset="-122"/>
              </a:rPr>
              <a:t>，</a:t>
            </a:r>
            <a:r>
              <a:rPr lang="en-US" altLang="zh-CN" sz="2000">
                <a:ea typeface="宋体" panose="02010600030101010101" pitchFamily="2" charset="-122"/>
              </a:rPr>
              <a:t>C++</a:t>
            </a:r>
            <a:r>
              <a:rPr lang="zh-CN" altLang="en-US" sz="2000">
                <a:ea typeface="宋体" panose="02010600030101010101" pitchFamily="2" charset="-122"/>
              </a:rPr>
              <a:t>或</a:t>
            </a:r>
            <a:r>
              <a:rPr lang="en-US" altLang="zh-CN" sz="2000">
                <a:ea typeface="宋体" panose="02010600030101010101" pitchFamily="2" charset="-122"/>
              </a:rPr>
              <a:t>Java</a:t>
            </a:r>
            <a:r>
              <a:rPr lang="zh-CN" altLang="en-US" sz="2000">
                <a:ea typeface="宋体" panose="02010600030101010101" pitchFamily="2" charset="-122"/>
              </a:rPr>
              <a:t>）书写的用户程序的执行所引起，并用形如</a:t>
            </a:r>
            <a:r>
              <a:rPr lang="en-US" altLang="zh-CN" sz="2000">
                <a:ea typeface="宋体" panose="02010600030101010101" pitchFamily="2" charset="-122"/>
              </a:rPr>
              <a:t>begin transaction</a:t>
            </a:r>
            <a:r>
              <a:rPr lang="zh-CN" altLang="en-US" sz="2000">
                <a:ea typeface="宋体" panose="02010600030101010101" pitchFamily="2" charset="-122"/>
              </a:rPr>
              <a:t>和</a:t>
            </a:r>
            <a:r>
              <a:rPr lang="en-US" altLang="zh-CN" sz="2000">
                <a:ea typeface="宋体" panose="02010600030101010101" pitchFamily="2" charset="-122"/>
              </a:rPr>
              <a:t>end transaction</a:t>
            </a:r>
            <a:r>
              <a:rPr lang="zh-CN" altLang="en-US" sz="2000">
                <a:ea typeface="宋体" panose="02010600030101010101" pitchFamily="2" charset="-122"/>
              </a:rPr>
              <a:t>语句（或函数调用）来界定。</a:t>
            </a:r>
            <a:endParaRPr lang="en-US" altLang="zh-CN" sz="2000">
              <a:ea typeface="宋体" panose="02010600030101010101" pitchFamily="2" charset="-122"/>
            </a:endParaRPr>
          </a:p>
          <a:p>
            <a:pPr lvl="1">
              <a:defRPr/>
            </a:pPr>
            <a:r>
              <a:rPr lang="zh-CN" altLang="en-US" sz="2000">
                <a:ea typeface="宋体" panose="02010600030101010101" pitchFamily="2" charset="-122"/>
              </a:rPr>
              <a:t>事务由事务开始（</a:t>
            </a:r>
            <a:r>
              <a:rPr lang="en-US" altLang="zh-CN" sz="2000">
                <a:ea typeface="宋体" panose="02010600030101010101" pitchFamily="2" charset="-122"/>
              </a:rPr>
              <a:t>begin transaction</a:t>
            </a:r>
            <a:r>
              <a:rPr lang="zh-CN" altLang="en-US" sz="2000">
                <a:ea typeface="宋体" panose="02010600030101010101" pitchFamily="2" charset="-122"/>
              </a:rPr>
              <a:t>）和事务结束（</a:t>
            </a:r>
            <a:r>
              <a:rPr lang="en-US" altLang="zh-CN" sz="2000">
                <a:ea typeface="宋体" panose="02010600030101010101" pitchFamily="2" charset="-122"/>
              </a:rPr>
              <a:t>end transaction</a:t>
            </a:r>
            <a:r>
              <a:rPr lang="zh-CN" altLang="en-US" sz="2000">
                <a:ea typeface="宋体" panose="02010600030101010101" pitchFamily="2" charset="-122"/>
              </a:rPr>
              <a:t>）之间执行的全体操作组成。</a:t>
            </a:r>
            <a:endParaRPr lang="en-US" altLang="zh-CN" sz="2000">
              <a:ea typeface="宋体" panose="02010600030101010101" pitchFamily="2" charset="-122"/>
            </a:endParaRPr>
          </a:p>
          <a:p>
            <a:pPr lvl="1">
              <a:defRPr/>
            </a:pPr>
            <a:r>
              <a:rPr lang="zh-CN" altLang="en-US" sz="2000">
                <a:ea typeface="宋体" panose="02010600030101010101" pitchFamily="2" charset="-122"/>
              </a:rPr>
              <a:t>只有当事务中的所有操作都正常完成了，整个事务才能被提交到数据库。如果有一项操作没有完成，就必须撤销整个事务。</a:t>
            </a:r>
            <a:endParaRPr lang="zh-CN" altLang="en-US" sz="200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fld>
            <a:endParaRPr lang="en-GB"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99592" y="1268760"/>
            <a:ext cx="7727950" cy="5328592"/>
          </a:xfrm>
        </p:spPr>
        <p:txBody>
          <a:bodyPr/>
          <a:lstStyle/>
          <a:p>
            <a:pPr>
              <a:lnSpc>
                <a:spcPct val="100000"/>
              </a:lnSpc>
              <a:spcAft>
                <a:spcPts val="600"/>
              </a:spcAft>
              <a:defRPr/>
            </a:pPr>
            <a:r>
              <a:rPr lang="zh-CN" altLang="en-US" sz="2400" b="1">
                <a:solidFill>
                  <a:srgbClr val="FF0000"/>
                </a:solidFill>
                <a:ea typeface="宋体" panose="02010600030101010101" pitchFamily="2" charset="-122"/>
              </a:rPr>
              <a:t>事务处理基础</a:t>
            </a:r>
            <a:endParaRPr lang="en-US" altLang="zh-CN" sz="2400" b="1">
              <a:solidFill>
                <a:srgbClr val="FF0000"/>
              </a:solidFill>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事务的概念</a:t>
            </a:r>
            <a:endParaRPr lang="en-US" altLang="zh-CN" sz="2000" b="1">
              <a:ea typeface="宋体" panose="02010600030101010101" pitchFamily="2" charset="-122"/>
            </a:endParaRPr>
          </a:p>
          <a:p>
            <a:pPr lvl="1">
              <a:lnSpc>
                <a:spcPct val="100000"/>
              </a:lnSpc>
              <a:spcAft>
                <a:spcPts val="600"/>
              </a:spcAft>
              <a:defRPr/>
            </a:pPr>
            <a:r>
              <a:rPr lang="en-US" altLang="zh-CN" sz="2000" b="1">
                <a:solidFill>
                  <a:srgbClr val="FF0000"/>
                </a:solidFill>
                <a:ea typeface="宋体" panose="02010600030101010101" pitchFamily="2" charset="-122"/>
              </a:rPr>
              <a:t>JDBC</a:t>
            </a:r>
            <a:r>
              <a:rPr lang="zh-CN" altLang="en-US" sz="2000" b="1">
                <a:solidFill>
                  <a:srgbClr val="FF0000"/>
                </a:solidFill>
                <a:ea typeface="宋体" panose="02010600030101010101" pitchFamily="2" charset="-122"/>
              </a:rPr>
              <a:t>的事务</a:t>
            </a:r>
            <a:endParaRPr lang="zh-CN" altLang="en-US" sz="2000" b="1" dirty="0">
              <a:solidFill>
                <a:srgbClr val="FF0000"/>
              </a:solidFill>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分布式事务处理</a:t>
            </a:r>
            <a:endParaRPr lang="en-US" altLang="zh-CN" sz="24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分布式事务</a:t>
            </a:r>
            <a:endParaRPr lang="en-US" altLang="zh-CN" sz="20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事务处理中间件</a:t>
            </a:r>
            <a:endParaRPr lang="en-US" altLang="zh-CN" sz="20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两阶段提交</a:t>
            </a:r>
            <a:r>
              <a:rPr lang="en-US" altLang="zh-CN" sz="2000" b="1">
                <a:ea typeface="宋体" panose="02010600030101010101" pitchFamily="2" charset="-122"/>
              </a:rPr>
              <a:t>2PC</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2PC</a:t>
            </a:r>
            <a:r>
              <a:rPr lang="zh-CN" altLang="en-US" sz="2000" b="1">
                <a:ea typeface="宋体" panose="02010600030101010101" pitchFamily="2" charset="-122"/>
              </a:rPr>
              <a:t>的应用</a:t>
            </a:r>
            <a:endParaRPr lang="zh-CN" altLang="en-US" sz="2000" b="1" dirty="0">
              <a:ea typeface="宋体" panose="02010600030101010101" pitchFamily="2" charset="-122"/>
            </a:endParaRPr>
          </a:p>
          <a:p>
            <a:pPr>
              <a:lnSpc>
                <a:spcPct val="100000"/>
              </a:lnSpc>
              <a:spcAft>
                <a:spcPts val="600"/>
              </a:spcAft>
              <a:defRPr/>
            </a:pPr>
            <a:r>
              <a:rPr lang="en-US" altLang="zh-CN" sz="2400" b="1">
                <a:ea typeface="宋体" panose="02010600030101010101" pitchFamily="2" charset="-122"/>
              </a:rPr>
              <a:t>EJB</a:t>
            </a:r>
            <a:r>
              <a:rPr lang="zh-CN" altLang="en-US" sz="2400" b="1">
                <a:ea typeface="宋体" panose="02010600030101010101" pitchFamily="2" charset="-122"/>
              </a:rPr>
              <a:t>事务体系结构</a:t>
            </a:r>
            <a:endParaRPr lang="en-US" altLang="zh-CN" sz="24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容器管理的事务</a:t>
            </a:r>
            <a:r>
              <a:rPr lang="en-US" altLang="zh-CN" sz="2000" b="1">
                <a:ea typeface="宋体" panose="02010600030101010101" pitchFamily="2" charset="-122"/>
              </a:rPr>
              <a:t>CMT</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Bean</a:t>
            </a:r>
            <a:r>
              <a:rPr lang="zh-CN" altLang="en-US" sz="2000" b="1">
                <a:ea typeface="宋体" panose="02010600030101010101" pitchFamily="2" charset="-122"/>
              </a:rPr>
              <a:t>管理的事务</a:t>
            </a:r>
            <a:r>
              <a:rPr lang="en-US" altLang="zh-CN" sz="2000" b="1">
                <a:ea typeface="宋体" panose="02010600030101010101" pitchFamily="2" charset="-122"/>
              </a:rPr>
              <a:t>BMT</a:t>
            </a:r>
            <a:endParaRPr lang="zh-CN" altLang="en-US" sz="2000" b="1" dirty="0">
              <a:ea typeface="宋体" panose="02010600030101010101" pitchFamily="2" charset="-122"/>
            </a:endParaRPr>
          </a:p>
          <a:p>
            <a:pPr>
              <a:lnSpc>
                <a:spcPct val="100000"/>
              </a:lnSpc>
              <a:spcAft>
                <a:spcPts val="600"/>
              </a:spcAft>
              <a:defRPr/>
            </a:pPr>
            <a:r>
              <a:rPr lang="en-US" altLang="zh-CN" sz="2400" b="1">
                <a:ea typeface="宋体" panose="02010600030101010101" pitchFamily="2" charset="-122"/>
              </a:rPr>
              <a:t>JTA</a:t>
            </a:r>
            <a:r>
              <a:rPr lang="zh-CN" altLang="en-US" sz="2400" b="1">
                <a:ea typeface="宋体" panose="02010600030101010101" pitchFamily="2" charset="-122"/>
              </a:rPr>
              <a:t>事务处理</a:t>
            </a:r>
            <a:endParaRPr lang="zh-CN" altLang="en-US" sz="2400" b="1" dirty="0">
              <a:ea typeface="宋体" panose="02010600030101010101" pitchFamily="2" charset="-122"/>
            </a:endParaRPr>
          </a:p>
          <a:p>
            <a:pPr>
              <a:lnSpc>
                <a:spcPct val="100000"/>
              </a:lnSpc>
              <a:spcAft>
                <a:spcPts val="600"/>
              </a:spcAft>
              <a:defRPr/>
            </a:pPr>
            <a:r>
              <a:rPr lang="zh-CN" altLang="en-US" sz="2400" b="1" dirty="0">
                <a:ea typeface="宋体" panose="02010600030101010101" pitchFamily="2" charset="-122"/>
              </a:rPr>
              <a:t>小结</a:t>
            </a:r>
            <a:endParaRPr lang="zh-CN" altLang="en-US" sz="2400" b="1" dirty="0">
              <a:ea typeface="宋体" panose="02010600030101010101" pitchFamily="2" charset="-122"/>
            </a:endParaRPr>
          </a:p>
          <a:p>
            <a:pPr>
              <a:lnSpc>
                <a:spcPct val="100000"/>
              </a:lnSpc>
              <a:defRPr/>
            </a:pPr>
            <a:endParaRPr lang="zh-CN" altLang="en-US" sz="2400" b="1"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JDBC</a:t>
            </a:r>
            <a:r>
              <a:rPr lang="zh-CN" altLang="zh-CN" dirty="0"/>
              <a:t>的事务 </a:t>
            </a:r>
            <a:endParaRPr kumimoji="1" lang="zh-CN" altLang="en-US" dirty="0"/>
          </a:p>
        </p:txBody>
      </p:sp>
      <p:sp>
        <p:nvSpPr>
          <p:cNvPr id="3" name="内容占位符 2"/>
          <p:cNvSpPr>
            <a:spLocks noGrp="1"/>
          </p:cNvSpPr>
          <p:nvPr>
            <p:ph idx="1"/>
          </p:nvPr>
        </p:nvSpPr>
        <p:spPr>
          <a:xfrm>
            <a:off x="899592" y="1196752"/>
            <a:ext cx="7727950" cy="4114800"/>
          </a:xfrm>
        </p:spPr>
        <p:txBody>
          <a:bodyPr/>
          <a:lstStyle/>
          <a:p>
            <a:r>
              <a:rPr lang="en-US" altLang="zh-CN" sz="2400" dirty="0">
                <a:ea typeface="宋体" panose="02010600030101010101" pitchFamily="2" charset="-122"/>
              </a:rPr>
              <a:t>JDBC(Java Data Base Connectivity)</a:t>
            </a:r>
            <a:r>
              <a:rPr lang="zh-CN" altLang="zh-CN" sz="2400" dirty="0">
                <a:ea typeface="宋体" panose="02010600030101010101" pitchFamily="2" charset="-122"/>
              </a:rPr>
              <a:t>是</a:t>
            </a:r>
            <a:r>
              <a:rPr lang="en-US" altLang="zh-CN" sz="2400" dirty="0">
                <a:ea typeface="宋体" panose="02010600030101010101" pitchFamily="2" charset="-122"/>
              </a:rPr>
              <a:t>Java</a:t>
            </a:r>
            <a:r>
              <a:rPr lang="zh-CN" altLang="zh-CN" sz="2400" dirty="0">
                <a:ea typeface="宋体" panose="02010600030101010101" pitchFamily="2" charset="-122"/>
              </a:rPr>
              <a:t>与数据库的接口规范，其包含了大部份基本数据操作功能，也包括了事务处理的功能。</a:t>
            </a:r>
            <a:r>
              <a:rPr lang="en-US" altLang="zh-CN" sz="2400" dirty="0">
                <a:ea typeface="宋体" panose="02010600030101010101" pitchFamily="2" charset="-122"/>
              </a:rPr>
              <a:t>JDBC</a:t>
            </a:r>
            <a:r>
              <a:rPr lang="zh-CN" altLang="zh-CN" sz="2400" dirty="0">
                <a:ea typeface="宋体" panose="02010600030101010101" pitchFamily="2" charset="-122"/>
              </a:rPr>
              <a:t>的事务是基于</a:t>
            </a:r>
            <a:r>
              <a:rPr lang="zh-CN" altLang="zh-CN" sz="2400" dirty="0">
                <a:solidFill>
                  <a:srgbClr val="FF0000"/>
                </a:solidFill>
                <a:ea typeface="宋体" panose="02010600030101010101" pitchFamily="2" charset="-122"/>
              </a:rPr>
              <a:t>连接</a:t>
            </a:r>
            <a:r>
              <a:rPr lang="en-US" altLang="zh-CN" sz="2400" dirty="0">
                <a:solidFill>
                  <a:srgbClr val="FF0000"/>
                </a:solidFill>
                <a:ea typeface="宋体" panose="02010600030101010101" pitchFamily="2" charset="-122"/>
              </a:rPr>
              <a:t>(connection)</a:t>
            </a:r>
            <a:r>
              <a:rPr lang="zh-CN" altLang="zh-CN" sz="2400" dirty="0">
                <a:ea typeface="宋体" panose="02010600030101010101" pitchFamily="2" charset="-122"/>
              </a:rPr>
              <a:t>进行管理的。</a:t>
            </a:r>
            <a:endParaRPr lang="en-US" altLang="zh-CN" sz="2400" dirty="0">
              <a:ea typeface="宋体" panose="02010600030101010101" pitchFamily="2" charset="-122"/>
            </a:endParaRPr>
          </a:p>
          <a:p>
            <a:endParaRPr lang="zh-CN" altLang="en-US" sz="2400" dirty="0">
              <a:ea typeface="宋体" panose="02010600030101010101" pitchFamily="2" charset="-122"/>
            </a:endParaRPr>
          </a:p>
          <a:p>
            <a:r>
              <a:rPr lang="zh-CN" altLang="zh-CN" sz="2400" dirty="0">
                <a:ea typeface="宋体" panose="02010600030101010101" pitchFamily="2" charset="-122"/>
              </a:rPr>
              <a:t>在</a:t>
            </a:r>
            <a:r>
              <a:rPr lang="en-US" altLang="zh-CN" sz="2400" dirty="0">
                <a:ea typeface="宋体" panose="02010600030101010101" pitchFamily="2" charset="-122"/>
              </a:rPr>
              <a:t>JDBC</a:t>
            </a:r>
            <a:r>
              <a:rPr lang="zh-CN" altLang="zh-CN" sz="2400" dirty="0">
                <a:ea typeface="宋体" panose="02010600030101010101" pitchFamily="2" charset="-122"/>
              </a:rPr>
              <a:t>中是通过</a:t>
            </a:r>
            <a:r>
              <a:rPr lang="en-US" altLang="zh-CN" sz="2400" dirty="0">
                <a:ea typeface="宋体" panose="02010600030101010101" pitchFamily="2" charset="-122"/>
              </a:rPr>
              <a:t>Connection</a:t>
            </a:r>
            <a:r>
              <a:rPr lang="zh-CN" altLang="zh-CN" sz="2400" dirty="0">
                <a:ea typeface="宋体" panose="02010600030101010101" pitchFamily="2" charset="-122"/>
              </a:rPr>
              <a:t>对象进行事务的管理，默认是自动提交事务。</a:t>
            </a:r>
            <a:endParaRPr lang="zh-CN" altLang="en-US" sz="24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tags/tag1.xml><?xml version="1.0" encoding="utf-8"?>
<p:tagLst xmlns:p="http://schemas.openxmlformats.org/presentationml/2006/main">
  <p:tag name="commondata" val="eyJoZGlkIjoiOTFjM2VhMTRkMjUyMzAzYmU2MDBiNjhjZThiNmIyNmIifQ=="/>
</p:tagLst>
</file>

<file path=ppt/theme/theme1.xml><?xml version="1.0" encoding="utf-8"?>
<a:theme xmlns:a="http://schemas.openxmlformats.org/drawingml/2006/main" name="introdbs.pps">
  <a:themeElements>
    <a:clrScheme name="introdbs.pps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fontScheme name="introdbs.pps">
      <a:majorFont>
        <a:latin typeface="黑体"/>
        <a:ea typeface="黑体"/>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GB" altLang="zh-CN" sz="2400" b="0" i="0" u="none" strike="noStrike" cap="none" normalizeH="0" baseline="0">
            <a:ln>
              <a:noFill/>
            </a:ln>
            <a:solidFill>
              <a:schemeClr val="tx1"/>
            </a:solidFill>
            <a:effectLst/>
            <a:latin typeface="Times New Roman" panose="0202060305040502030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GB" altLang="zh-CN" sz="2400" b="0" i="0" u="none" strike="noStrike" cap="none" normalizeH="0" baseline="0">
            <a:ln>
              <a:noFill/>
            </a:ln>
            <a:solidFill>
              <a:schemeClr val="tx1"/>
            </a:solidFill>
            <a:effectLst/>
            <a:latin typeface="Times New Roman" panose="02020603050405020304" charset="0"/>
          </a:defRPr>
        </a:defPPr>
      </a:lstStyle>
    </a:lnDef>
  </a:objectDefaults>
  <a:extraClrSchemeLst>
    <a:extraClrScheme>
      <a:clrScheme name="introdbs.pps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introdbs.pps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introdbs.pps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introdbs.pps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C:\introdbs.pps.ppt</Template>
  <TotalTime>0</TotalTime>
  <Words>11697</Words>
  <Application>WPS 演示</Application>
  <PresentationFormat>全屏显示(4:3)</PresentationFormat>
  <Paragraphs>662</Paragraphs>
  <Slides>67</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67</vt:i4>
      </vt:variant>
    </vt:vector>
  </HeadingPairs>
  <TitlesOfParts>
    <vt:vector size="84" baseType="lpstr">
      <vt:lpstr>Arial</vt:lpstr>
      <vt:lpstr>宋体</vt:lpstr>
      <vt:lpstr>Wingdings</vt:lpstr>
      <vt:lpstr>Times New Roman</vt:lpstr>
      <vt:lpstr>黑体</vt:lpstr>
      <vt:lpstr>Monotype Sorts</vt:lpstr>
      <vt:lpstr>Wingdings</vt:lpstr>
      <vt:lpstr>Arial</vt:lpstr>
      <vt:lpstr>Arial Black</vt:lpstr>
      <vt:lpstr>PMingLiU</vt:lpstr>
      <vt:lpstr>ksdb</vt:lpstr>
      <vt:lpstr>Comic Sans MS</vt:lpstr>
      <vt:lpstr>楷体_GB2312</vt:lpstr>
      <vt:lpstr>Arial Unicode MS</vt:lpstr>
      <vt:lpstr>新宋体</vt:lpstr>
      <vt:lpstr>微软雅黑</vt:lpstr>
      <vt:lpstr>introdbs.pps</vt:lpstr>
      <vt:lpstr>  第八章 事务处理中间件</vt:lpstr>
      <vt:lpstr>前言</vt:lpstr>
      <vt:lpstr>大纲</vt:lpstr>
      <vt:lpstr>事务的概念</vt:lpstr>
      <vt:lpstr>事务的概念</vt:lpstr>
      <vt:lpstr>事务的概念</vt:lpstr>
      <vt:lpstr>事务的概念</vt:lpstr>
      <vt:lpstr>大纲</vt:lpstr>
      <vt:lpstr>JDBC的事务 </vt:lpstr>
      <vt:lpstr>JDBC的事务 </vt:lpstr>
      <vt:lpstr>大纲</vt:lpstr>
      <vt:lpstr>分布式事务 </vt:lpstr>
      <vt:lpstr>分布式事务 </vt:lpstr>
      <vt:lpstr>大纲</vt:lpstr>
      <vt:lpstr>事务处理中间件</vt:lpstr>
      <vt:lpstr>事务处理中间件</vt:lpstr>
      <vt:lpstr>大纲</vt:lpstr>
      <vt:lpstr>两阶段提交2PC</vt:lpstr>
      <vt:lpstr>两阶段提交2PC</vt:lpstr>
      <vt:lpstr>两阶段提交2PC</vt:lpstr>
      <vt:lpstr>两阶段提交2PC</vt:lpstr>
      <vt:lpstr>两阶段提交2PC</vt:lpstr>
      <vt:lpstr>两阶段提交2PC</vt:lpstr>
      <vt:lpstr>两阶段提交2PC</vt:lpstr>
      <vt:lpstr>两阶段提交2PC</vt:lpstr>
      <vt:lpstr>两阶段提交2PC</vt:lpstr>
      <vt:lpstr>两阶段提交2PC</vt:lpstr>
      <vt:lpstr>两阶段提交2PC</vt:lpstr>
      <vt:lpstr>两阶段提交2PC</vt:lpstr>
      <vt:lpstr>两阶段提交2PC</vt:lpstr>
      <vt:lpstr>两阶段提交2PC</vt:lpstr>
      <vt:lpstr>两阶段提交2PC</vt:lpstr>
      <vt:lpstr>大纲</vt:lpstr>
      <vt:lpstr>2PC的应用</vt:lpstr>
      <vt:lpstr>2PC的应用</vt:lpstr>
      <vt:lpstr>2PC的应用</vt:lpstr>
      <vt:lpstr>2PC的应用</vt:lpstr>
      <vt:lpstr>2PC的应用</vt:lpstr>
      <vt:lpstr>2PC的应用</vt:lpstr>
      <vt:lpstr>大纲</vt:lpstr>
      <vt:lpstr>EJB事务体系结构</vt:lpstr>
      <vt:lpstr>EJB事务体系结构</vt:lpstr>
      <vt:lpstr>容器管理的事务CMT</vt:lpstr>
      <vt:lpstr>容器管理的事务CMT</vt:lpstr>
      <vt:lpstr>大纲</vt:lpstr>
      <vt:lpstr>Bean管理的事务BMT</vt:lpstr>
      <vt:lpstr>Bean管理的事务BMT</vt:lpstr>
      <vt:lpstr>Bean管理的事务BMT</vt:lpstr>
      <vt:lpstr>大纲</vt:lpstr>
      <vt:lpstr>JTA的概念</vt:lpstr>
      <vt:lpstr>JTA的概念</vt:lpstr>
      <vt:lpstr>JTA的概念</vt:lpstr>
      <vt:lpstr>大纲</vt:lpstr>
      <vt:lpstr>JTA的实现架构</vt:lpstr>
      <vt:lpstr>JTA的实现架构</vt:lpstr>
      <vt:lpstr>JTA的实现架构</vt:lpstr>
      <vt:lpstr>JTA的实现架构</vt:lpstr>
      <vt:lpstr>JTA的实现架构</vt:lpstr>
      <vt:lpstr>JTA的实现架构</vt:lpstr>
      <vt:lpstr>JTA的实现架构</vt:lpstr>
      <vt:lpstr>JTA的实现架构</vt:lpstr>
      <vt:lpstr>大纲</vt:lpstr>
      <vt:lpstr>JTA编程的例子</vt:lpstr>
      <vt:lpstr>JTA编程的例子</vt:lpstr>
      <vt:lpstr>JTA编程的例子</vt:lpstr>
      <vt:lpstr>JTA编程的例子</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中间件技术  Middleware Technology  第五章  Web服务器技术</dc:title>
  <dc:creator>Microsoft Office 用户</dc:creator>
  <dc:description>Transparencies for Chapter 1 of textbook
Database Systems: A Practical Approach to Design, Implementation, and Management</dc:description>
  <dc:subject>Database Systems</dc:subject>
  <cp:lastModifiedBy>奋斗的蜗牛_会格</cp:lastModifiedBy>
  <cp:revision>100</cp:revision>
  <cp:lastPrinted>2020-05-12T06:18:00Z</cp:lastPrinted>
  <dcterms:created xsi:type="dcterms:W3CDTF">2016-03-08T05:42:00Z</dcterms:created>
  <dcterms:modified xsi:type="dcterms:W3CDTF">2024-11-18T04:40:59Z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841824E087124817968B943051BA44B8_12</vt:lpwstr>
  </property>
  <property fmtid="{D5CDD505-2E9C-101B-9397-08002B2CF9AE}" pid="3" name="KSOProductBuildVer">
    <vt:lpwstr>2052-12.1.0.18608</vt:lpwstr>
  </property>
</Properties>
</file>