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56" r:id="rId4"/>
    <p:sldId id="260" r:id="rId5"/>
    <p:sldId id="26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68" r:id="rId19"/>
    <p:sldId id="295" r:id="rId20"/>
    <p:sldId id="296" r:id="rId21"/>
    <p:sldId id="297" r:id="rId22"/>
    <p:sldId id="298" r:id="rId23"/>
    <p:sldId id="269" r:id="rId24"/>
    <p:sldId id="299" r:id="rId25"/>
    <p:sldId id="264" r:id="rId26"/>
    <p:sldId id="281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82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98BBE7-18F1-489F-AAD2-66029CFEAFDF}">
          <p14:sldIdLst>
            <p14:sldId id="257"/>
            <p14:sldId id="259"/>
            <p14:sldId id="256"/>
          </p14:sldIdLst>
        </p14:section>
        <p14:section name="1.1" id="{DE1AC804-C500-4236-B7B3-58C1531DDA84}">
          <p14:sldIdLst>
            <p14:sldId id="260"/>
            <p14:sldId id="26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1.2" id="{1846694F-255A-432E-A32D-F13E5EA8ECD1}">
          <p14:sldIdLst>
            <p14:sldId id="268"/>
            <p14:sldId id="295"/>
            <p14:sldId id="296"/>
            <p14:sldId id="297"/>
            <p14:sldId id="298"/>
          </p14:sldIdLst>
        </p14:section>
        <p14:section name="1.3" id="{325208FA-BF94-45E3-9BC6-9BC5FE2C8B1A}">
          <p14:sldIdLst>
            <p14:sldId id="269"/>
            <p14:sldId id="299"/>
          </p14:sldIdLst>
        </p14:section>
        <p14:section name="1.4" id="{2A06D9A0-6C45-4C8B-9C20-83C06FA32EEC}">
          <p14:sldIdLst>
            <p14:sldId id="264"/>
            <p14:sldId id="281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小结" id="{C2045922-DDA9-4F12-9B1E-C71A342DBA99}">
          <p14:sldIdLst>
            <p14:sldId id="28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599"/>
          <c:y val="0"/>
          <c:w val="0.58691666656029395"/>
          <c:h val="0.929404458131208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197-449B-95D2-0497B2F05BF5}"/>
              </c:ext>
            </c:extLst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197-449B-95D2-0497B2F05BF5}"/>
              </c:ext>
            </c:extLst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197-449B-95D2-0497B2F05BF5}"/>
              </c:ext>
            </c:extLst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197-449B-95D2-0497B2F05BF5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7-449B-95D2-0497B2F05BF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D94483-3BBB-2F53-1C82-A960B7E57966}"/>
              </a:ext>
            </a:extLst>
          </p:cNvPr>
          <p:cNvSpPr/>
          <p:nvPr userDrawn="1"/>
        </p:nvSpPr>
        <p:spPr>
          <a:xfrm>
            <a:off x="6918829" y="43169"/>
            <a:ext cx="2130984" cy="777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"/>
            <a:ext cx="9144000" cy="68531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7991AA4-1717-27AC-E5A1-5FEAB4FBF111}"/>
              </a:ext>
            </a:extLst>
          </p:cNvPr>
          <p:cNvSpPr/>
          <p:nvPr userDrawn="1"/>
        </p:nvSpPr>
        <p:spPr>
          <a:xfrm>
            <a:off x="6918829" y="43169"/>
            <a:ext cx="2130984" cy="777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DF72737-4BAB-69A2-C413-B23ECBCA166F}"/>
              </a:ext>
            </a:extLst>
          </p:cNvPr>
          <p:cNvSpPr/>
          <p:nvPr userDrawn="1"/>
        </p:nvSpPr>
        <p:spPr>
          <a:xfrm>
            <a:off x="6918829" y="43169"/>
            <a:ext cx="2130984" cy="777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9458-A01F-4F69-8319-255F668B231D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A1E-4BC5-40E2-B826-5B7CAE38644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2.xml"/><Relationship Id="rId7" Type="http://schemas.openxmlformats.org/officeDocument/2006/relationships/slide" Target="slide2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8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2.xml"/><Relationship Id="rId7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 bwMode="auto">
          <a:xfrm>
            <a:off x="2150582" y="2253198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8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2472142" y="4650245"/>
            <a:ext cx="352225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的重要</a:t>
            </a: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5646908" y="4650245"/>
            <a:ext cx="3497092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的下载和使用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的简单应用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ORM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301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是一种“半自动化”的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需要手动提供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语句并匹配映射关系，正因为此，它可以更加灵活的生成映射关系。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充分允许开发人员利用数据库的各项功能，例如存储过程、视图、复杂查询等，具有高度灵活、可优化、易维护等优点。与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的编码量较大，但这并不影响它在一些复杂的和需要优化性能的项目中使用。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1.1.3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301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组织的一个开源项目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Software Foundation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，并且改名为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月迁移到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，目前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是一款优秀的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框架，它支持自定义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、存储过程以及高级映射。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避免了几乎所有的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代码和手动设置参数以及获取结果集，它使用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文件或注解进行配置和映射，将接口和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映射成数据库中的记录。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1.1.3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26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框架，其核心思想是剥离出程序中的大量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语句并将这些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语句配置到映射文件中。因此，使用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可以根据开发需要灵活编写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语句并指定映射规则，同时，程序也和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语句分离，实现在不修改程序代码的情况下变更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语句，提升了程序的扩展性。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支持动态列、动态表名、存储过程，同时提供了简易的日志、缓存和级联功能。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1.1.4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具有自身独特的功能架构，具体如图所示。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11" y="2163744"/>
            <a:ext cx="3962743" cy="22191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382880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从图中可以看出，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的功能架构由三层组成，包括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接口层、数据处理层、基础支撑层。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1.1.4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30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接口层：提供给外部使用的接口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，开发人员通过这些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来操纵数据库。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接口层接收到调用请求时，它会调用数据处理层来完成具体的数据处理。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数据处理层：负责具体的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执行和执行结果映射处理等。它主要的功能是根据调用的请求完成一次数据库操作。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基础支撑层：负责最基础的功能支撑，包括连接管理、事务管理、配置加载、缓存处理等，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将这些共用的功能抽取出来作为最基础的组件，为上层的数据处理层提供支持。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1.1.5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在理解了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的功能架构之后，接下来学习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的工作流程，如图所示。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0" y="2259330"/>
            <a:ext cx="5840095" cy="24460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3502074"/>
            <a:ext cx="9144000" cy="26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图中展示了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的工作流程，具体来说，可分为以下步骤。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读取配置文件和映射文件。其中，配置文件设置了数据源、事务等信息；映射文件设置了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执行相关的信息。映射文件要引入到配置文件中才能被执行。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根据配置信息和映射信息生成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对象的重要功能是创建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1.1.5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42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中封装了操作数据库的所有方法，开发者一般通过调用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完成数据库操作，但实际上，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并没有直接操作数据库，它通过更底层的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执行器接口操作数据库。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接口有两个实现类，一个是普通执行器，另外一个是缓存执行器。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执行器将要处理的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信息封装到一个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MappedStatement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对象中。在执行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MappedStatement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对象将输入的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数据映射到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语句，在执行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MappedStatement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语句的执行结果映射为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数据，其中，作为输入参数和输出结果的映射类型可以为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基本数据类型，也可为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1.1.5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实现一次数据库操作的基本流程，大家先对此作初步了解，以后的章节会有更加深入的讲解。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46596"/>
            <a:ext cx="9144000" cy="48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的工作流程，接下来对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的两个重要类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做重点讲解。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的首要功能是创建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对象，因此，每一个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应用程序都以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应用的整个生命周期，重复创建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对象会造成数据库资源的过度消耗，因此，一般使用单例模式创建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对象，即每一个数据库对应一个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对象通过它的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方法有两种形式，具体如下所示。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46596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第一种形式：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" b="30924"/>
          <a:stretch>
            <a:fillRect/>
          </a:stretch>
        </p:blipFill>
        <p:spPr>
          <a:xfrm>
            <a:off x="817880" y="1705610"/>
            <a:ext cx="8129270" cy="21850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1705" y="184150"/>
            <a:ext cx="7260590" cy="223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这种形式较为常用，参数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文件形式的配置信息，参数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为可选参数，其中，参数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决定将要加载的环境，包括数据源和事务管理器；参数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决定将要加载的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第二种形式：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b="41500"/>
          <a:stretch>
            <a:fillRect/>
          </a:stretch>
        </p:blipFill>
        <p:spPr>
          <a:xfrm>
            <a:off x="817656" y="4278909"/>
            <a:ext cx="5040000" cy="2195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4489837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需要预定义，它封装了绝大部分的配置信息，此处大家先初步了解即可。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2722563" y="150053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/>
          <p:cNvSpPr>
            <a:spLocks noChangeArrowheads="1"/>
          </p:cNvSpPr>
          <p:nvPr/>
        </p:nvSpPr>
        <p:spPr bwMode="auto">
          <a:xfrm>
            <a:off x="2713837" y="1173665"/>
            <a:ext cx="1521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95"/>
          <p:cNvGrpSpPr/>
          <p:nvPr/>
        </p:nvGrpSpPr>
        <p:grpSpPr bwMode="auto">
          <a:xfrm>
            <a:off x="3201327" y="2169493"/>
            <a:ext cx="4141720" cy="584665"/>
            <a:chOff x="1707622" y="1197695"/>
            <a:chExt cx="4045478" cy="656772"/>
          </a:xfrm>
        </p:grpSpPr>
        <p:sp>
          <p:nvSpPr>
            <p:cNvPr id="5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" name="矩形 35"/>
            <p:cNvSpPr>
              <a:spLocks noChangeArrowheads="1"/>
            </p:cNvSpPr>
            <p:nvPr/>
          </p:nvSpPr>
          <p:spPr bwMode="auto">
            <a:xfrm>
              <a:off x="2752767" y="1197695"/>
              <a:ext cx="2073371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的重要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</p:grpSp>
      <p:grpSp>
        <p:nvGrpSpPr>
          <p:cNvPr id="9" name="组合 195"/>
          <p:cNvGrpSpPr/>
          <p:nvPr/>
        </p:nvGrpSpPr>
        <p:grpSpPr bwMode="auto">
          <a:xfrm>
            <a:off x="1602816" y="3284300"/>
            <a:ext cx="4141721" cy="586850"/>
            <a:chOff x="1707620" y="1197029"/>
            <a:chExt cx="4045480" cy="657443"/>
          </a:xfrm>
        </p:grpSpPr>
        <p:sp>
          <p:nvSpPr>
            <p:cNvPr id="10" name="圆角矩形 5"/>
            <p:cNvSpPr/>
            <p:nvPr/>
          </p:nvSpPr>
          <p:spPr bwMode="auto">
            <a:xfrm rot="21587233">
              <a:off x="1707620" y="1534349"/>
              <a:ext cx="855938" cy="32012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810041" y="1569927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2" name="矩形 35"/>
            <p:cNvSpPr>
              <a:spLocks noChangeArrowheads="1"/>
            </p:cNvSpPr>
            <p:nvPr/>
          </p:nvSpPr>
          <p:spPr bwMode="auto">
            <a:xfrm>
              <a:off x="2750157" y="1197029"/>
              <a:ext cx="2388088" cy="41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的下载和使用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70984" y="1522355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29"/>
          <p:cNvGrpSpPr/>
          <p:nvPr/>
        </p:nvGrpSpPr>
        <p:grpSpPr bwMode="auto">
          <a:xfrm rot="-12767">
            <a:off x="3190699" y="2173965"/>
            <a:ext cx="1005156" cy="547688"/>
            <a:chOff x="1931297" y="1314359"/>
            <a:chExt cx="1319272" cy="1728192"/>
          </a:xfrm>
        </p:grpSpPr>
        <p:grpSp>
          <p:nvGrpSpPr>
            <p:cNvPr id="16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18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9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7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20" name="组合 29"/>
          <p:cNvGrpSpPr/>
          <p:nvPr/>
        </p:nvGrpSpPr>
        <p:grpSpPr bwMode="auto">
          <a:xfrm rot="-12767">
            <a:off x="1516319" y="3286165"/>
            <a:ext cx="1005156" cy="547688"/>
            <a:chOff x="1931297" y="1314356"/>
            <a:chExt cx="1319271" cy="1728193"/>
          </a:xfrm>
        </p:grpSpPr>
        <p:grpSp>
          <p:nvGrpSpPr>
            <p:cNvPr id="21" name="组合 31"/>
            <p:cNvGrpSpPr/>
            <p:nvPr/>
          </p:nvGrpSpPr>
          <p:grpSpPr bwMode="auto">
            <a:xfrm>
              <a:off x="1954424" y="1314356"/>
              <a:ext cx="1296144" cy="1728193"/>
              <a:chOff x="1925508" y="1314356"/>
              <a:chExt cx="1296144" cy="1728193"/>
            </a:xfrm>
          </p:grpSpPr>
          <p:sp>
            <p:nvSpPr>
              <p:cNvPr id="23" name="圆角矩形 24"/>
              <p:cNvSpPr/>
              <p:nvPr/>
            </p:nvSpPr>
            <p:spPr>
              <a:xfrm>
                <a:off x="1925508" y="1314356"/>
                <a:ext cx="1296144" cy="1728193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1.3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4" name="圆角矩形 25"/>
              <p:cNvSpPr/>
              <p:nvPr/>
            </p:nvSpPr>
            <p:spPr>
              <a:xfrm>
                <a:off x="1962134" y="1357334"/>
                <a:ext cx="1189293" cy="1577912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2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25" name="组合 29"/>
          <p:cNvGrpSpPr/>
          <p:nvPr/>
        </p:nvGrpSpPr>
        <p:grpSpPr bwMode="auto">
          <a:xfrm rot="-12767">
            <a:off x="1495584" y="1216235"/>
            <a:ext cx="1005156" cy="547688"/>
            <a:chOff x="1931297" y="1314359"/>
            <a:chExt cx="1319272" cy="1728192"/>
          </a:xfrm>
        </p:grpSpPr>
        <p:grpSp>
          <p:nvGrpSpPr>
            <p:cNvPr id="26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28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9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7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40" name="组合 195"/>
          <p:cNvGrpSpPr/>
          <p:nvPr/>
        </p:nvGrpSpPr>
        <p:grpSpPr bwMode="auto">
          <a:xfrm>
            <a:off x="3234488" y="4510280"/>
            <a:ext cx="4141720" cy="584665"/>
            <a:chOff x="1707622" y="1197695"/>
            <a:chExt cx="4045478" cy="656772"/>
          </a:xfrm>
        </p:grpSpPr>
        <p:sp>
          <p:nvSpPr>
            <p:cNvPr id="41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3" name="矩形 35"/>
            <p:cNvSpPr>
              <a:spLocks noChangeArrowheads="1"/>
            </p:cNvSpPr>
            <p:nvPr/>
          </p:nvSpPr>
          <p:spPr bwMode="auto">
            <a:xfrm>
              <a:off x="2752767" y="1197695"/>
              <a:ext cx="2162619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的简单应用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4239308" y="4831432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29"/>
          <p:cNvGrpSpPr/>
          <p:nvPr/>
        </p:nvGrpSpPr>
        <p:grpSpPr bwMode="auto">
          <a:xfrm rot="-12767">
            <a:off x="3223860" y="4514752"/>
            <a:ext cx="1005156" cy="547688"/>
            <a:chOff x="1931297" y="1314359"/>
            <a:chExt cx="1319272" cy="1728192"/>
          </a:xfrm>
        </p:grpSpPr>
        <p:grpSp>
          <p:nvGrpSpPr>
            <p:cNvPr id="46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48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1.4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9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7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46596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对象之后，接下来调用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openSession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openSession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方法有多种形式，具体如表所示。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b="4486"/>
          <a:stretch>
            <a:fillRect/>
          </a:stretch>
        </p:blipFill>
        <p:spPr>
          <a:xfrm>
            <a:off x="1901388" y="2499345"/>
            <a:ext cx="5470255" cy="3652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46596"/>
            <a:ext cx="9144000" cy="30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SqlSession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中的核心类对象，它类似于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对象，其首要作用是执行持久化操作，具有强大功能，在开发过程中最为常用。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对象的生命周期贯穿数据库处理事务的过程，一定时间内没有使用的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对象要及时关闭，以免影响系统性能。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对象是线程不安全的，也不能被共享，因此，开发者应重点关注多线程状态下的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对象，同时，操作时应注意隔离级别、数据库锁等高级特性。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46596"/>
            <a:ext cx="3395822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对象中提供了执行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语句、提交或回滚事务、清理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级的缓存以及使用映射器等功能的方法，具体如表所示。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b="4069"/>
          <a:stretch>
            <a:fillRect/>
          </a:stretch>
        </p:blipFill>
        <p:spPr>
          <a:xfrm>
            <a:off x="3407666" y="996922"/>
            <a:ext cx="5341223" cy="5438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72841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由第三方组织提供，因此在使用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之前首先要下载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包。本书编写时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的最新版本为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，因此书中基于该版本展开讲解。接下来，本节将讲解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包的下载方法，具体步骤如下。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）打开浏览器，访问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https://github.com/mybatis/mybatis-3/releases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，浏览器跳转到下载页面，如图所示。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381070" y="325533"/>
            <a:ext cx="5584174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1.3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的下载和使用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784" y="4009770"/>
            <a:ext cx="3962743" cy="13412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5335252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）点击页面中“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mybatis-3.4.6.zip”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超链接，将文件下载到指定目录。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72841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）解压下载完成后的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mybatis-3.4.6.zip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文件，此时获得名称为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的文件夹，打开该文件夹，可以看到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的目录结构，具体如图所示。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381069" y="325533"/>
            <a:ext cx="5414841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1.3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的下载和使用</a:t>
            </a:r>
          </a:p>
        </p:txBody>
      </p:sp>
      <p:sp>
        <p:nvSpPr>
          <p:cNvPr id="9" name="矩形 8"/>
          <p:cNvSpPr/>
          <p:nvPr/>
        </p:nvSpPr>
        <p:spPr>
          <a:xfrm>
            <a:off x="22858" y="4086029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文件夹存放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运行依赖的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的核心类库，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mybatis-3.4.6.pdf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的参考文档，在使用时需要将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包导入到工程中。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725" y="2647248"/>
            <a:ext cx="3950550" cy="1438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 dirty="0"/>
              <a:t>1.4  MyBatis</a:t>
            </a:r>
            <a:r>
              <a:rPr lang="zh-CN" altLang="en-US" sz="2800" b="1" dirty="0"/>
              <a:t>的简单应用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1.4.1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搭建开发环境</a:t>
            </a: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1.4.2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1.4.3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509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</a:p>
        </p:txBody>
      </p:sp>
      <p:grpSp>
        <p:nvGrpSpPr>
          <p:cNvPr id="44" name="组合 153"/>
          <p:cNvGrpSpPr/>
          <p:nvPr/>
        </p:nvGrpSpPr>
        <p:grpSpPr bwMode="auto">
          <a:xfrm>
            <a:off x="1150330" y="5365941"/>
            <a:ext cx="6535740" cy="652952"/>
            <a:chOff x="1029300" y="5045322"/>
            <a:chExt cx="6535226" cy="652058"/>
          </a:xfrm>
        </p:grpSpPr>
        <p:grpSp>
          <p:nvGrpSpPr>
            <p:cNvPr id="45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/>
          <p:cNvSpPr txBox="1">
            <a:spLocks noChangeArrowheads="1"/>
          </p:cNvSpPr>
          <p:nvPr/>
        </p:nvSpPr>
        <p:spPr bwMode="auto">
          <a:xfrm>
            <a:off x="1102509" y="54838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1.4.4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3103307" y="5453257"/>
            <a:ext cx="461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搭建开发环境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语句如下所示。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327423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中插入数据，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语句如下所示。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b="12512"/>
          <a:stretch>
            <a:fillRect/>
          </a:stretch>
        </p:blipFill>
        <p:spPr>
          <a:xfrm>
            <a:off x="984910" y="2690660"/>
            <a:ext cx="5040000" cy="16367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b="14018"/>
          <a:stretch>
            <a:fillRect/>
          </a:stretch>
        </p:blipFill>
        <p:spPr>
          <a:xfrm>
            <a:off x="984910" y="4936178"/>
            <a:ext cx="5040000" cy="1126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搭建开发环境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语句测试数据是否添加成功，执行结果如下所示。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462891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从以上执行结果可以看出，数据添加成功。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的驱动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包）复制到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包的导入。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b="11378"/>
          <a:stretch>
            <a:fillRect/>
          </a:stretch>
        </p:blipFill>
        <p:spPr>
          <a:xfrm>
            <a:off x="984910" y="2231748"/>
            <a:ext cx="5040000" cy="223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619653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类提供了成员变量和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将通过配置文件映射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，具体代码如例所示。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72915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以上代码用于配置数据库的连接信息，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元素的四个属性分别配置数据库的驱动、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、用户名和密码。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元素用于配置映射文件的位置。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5985"/>
          <a:stretch>
            <a:fillRect/>
          </a:stretch>
        </p:blipFill>
        <p:spPr>
          <a:xfrm>
            <a:off x="748562" y="2175322"/>
            <a:ext cx="5040000" cy="283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30"/>
          <p:cNvSpPr txBox="1"/>
          <p:nvPr/>
        </p:nvSpPr>
        <p:spPr bwMode="auto">
          <a:xfrm rot="18760561">
            <a:off x="3196833" y="241290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</a:p>
        </p:txBody>
      </p:sp>
      <p:sp>
        <p:nvSpPr>
          <p:cNvPr id="4" name="TextBox 126"/>
          <p:cNvSpPr txBox="1"/>
          <p:nvPr/>
        </p:nvSpPr>
        <p:spPr bwMode="auto">
          <a:xfrm rot="2839439" flipH="1">
            <a:off x="5028118" y="2603962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5" name="TextBox 127"/>
          <p:cNvSpPr txBox="1"/>
          <p:nvPr/>
        </p:nvSpPr>
        <p:spPr bwMode="auto">
          <a:xfrm rot="13580827" flipV="1">
            <a:off x="3210085" y="4331646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6" name="TextBox 126"/>
          <p:cNvSpPr txBox="1"/>
          <p:nvPr/>
        </p:nvSpPr>
        <p:spPr bwMode="auto">
          <a:xfrm rot="18947968" flipH="1">
            <a:off x="5082055" y="403311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grpSp>
        <p:nvGrpSpPr>
          <p:cNvPr id="7" name="组合 18"/>
          <p:cNvGrpSpPr/>
          <p:nvPr/>
        </p:nvGrpSpPr>
        <p:grpSpPr bwMode="auto">
          <a:xfrm>
            <a:off x="504865" y="1406909"/>
            <a:ext cx="3131030" cy="1250664"/>
            <a:chOff x="547807" y="2246749"/>
            <a:chExt cx="3130097" cy="1251184"/>
          </a:xfrm>
        </p:grpSpPr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176708" y="2246749"/>
              <a:ext cx="2501196" cy="97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框架的概念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6"/>
            <p:cNvGrpSpPr/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组合 15"/>
            <p:cNvGrpSpPr/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1" name="椭圆 10"/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TextBox 94"/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7"/>
          <p:cNvGrpSpPr/>
          <p:nvPr/>
        </p:nvGrpSpPr>
        <p:grpSpPr bwMode="auto">
          <a:xfrm>
            <a:off x="681306" y="4708112"/>
            <a:ext cx="2774276" cy="1521239"/>
            <a:chOff x="547807" y="3950799"/>
            <a:chExt cx="2773799" cy="1520357"/>
          </a:xfrm>
        </p:grpSpPr>
        <p:sp>
          <p:nvSpPr>
            <p:cNvPr id="16" name="矩形 21"/>
            <p:cNvSpPr>
              <a:spLocks noChangeArrowheads="1"/>
            </p:cNvSpPr>
            <p:nvPr/>
          </p:nvSpPr>
          <p:spPr bwMode="auto">
            <a:xfrm>
              <a:off x="1200211" y="4036852"/>
              <a:ext cx="2121395" cy="143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掌握</a:t>
              </a:r>
              <a:r>
                <a:rPr lang="en-US" altLang="zh-CN" sz="2400" b="1" dirty="0" err="1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的基本操作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pSp>
          <p:nvGrpSpPr>
            <p:cNvPr id="17" name="组合 26"/>
            <p:cNvGrpSpPr/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1" name="直接连接符 2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8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组合 29"/>
            <p:cNvGrpSpPr/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19" name="椭圆 18"/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TextBox 102"/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5450906" y="1176077"/>
            <a:ext cx="2831791" cy="1435136"/>
            <a:chOff x="5864534" y="1794089"/>
            <a:chExt cx="2831791" cy="1434931"/>
          </a:xfrm>
        </p:grpSpPr>
        <p:grpSp>
          <p:nvGrpSpPr>
            <p:cNvPr id="24" name="组合 32"/>
            <p:cNvGrpSpPr/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29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35"/>
            <p:cNvGrpSpPr/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7" name="椭圆 26"/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8" name="TextBox 110"/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46"/>
            <p:cNvSpPr>
              <a:spLocks noChangeArrowheads="1"/>
            </p:cNvSpPr>
            <p:nvPr/>
          </p:nvSpPr>
          <p:spPr bwMode="auto">
            <a:xfrm>
              <a:off x="5864534" y="1794089"/>
              <a:ext cx="2285951" cy="1434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的功能架构和工作流程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5481070" y="4660870"/>
            <a:ext cx="2905092" cy="1519242"/>
            <a:chOff x="5813082" y="4225925"/>
            <a:chExt cx="2905092" cy="1520011"/>
          </a:xfrm>
        </p:grpSpPr>
        <p:grpSp>
          <p:nvGrpSpPr>
            <p:cNvPr id="32" name="组合 38"/>
            <p:cNvGrpSpPr/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7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组合 41"/>
            <p:cNvGrpSpPr/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5" name="椭圆 34"/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TextBox 118"/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813082" y="4310074"/>
              <a:ext cx="2403298" cy="143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入门程序的编写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39" name="标题 1"/>
          <p:cNvSpPr>
            <a:spLocks noChangeArrowheads="1"/>
          </p:cNvSpPr>
          <p:nvPr/>
        </p:nvSpPr>
        <p:spPr bwMode="auto">
          <a:xfrm>
            <a:off x="1366083" y="332930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学习目标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为了提升开发效率、减少编码错误，开发人员可以在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的使用手册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mybatis-3.4.6.pdf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小节找到配置信息模板并复制到本地文件中，然后根据实际开发环境完善配置信息。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包，在该包下新建映射文件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，具体代码如例所示。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b="9069"/>
          <a:stretch>
            <a:fillRect/>
          </a:stretch>
        </p:blipFill>
        <p:spPr>
          <a:xfrm>
            <a:off x="862811" y="3919342"/>
            <a:ext cx="5040000" cy="1871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34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元素是映射文件的根元素，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元素的命名空间。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元素用于映射一个查询操作，其中，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属性是该操作在该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文件中的唯一标示，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属性用于指定返回结果的类型。在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具有占位符的功能，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表示传入的参数。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此处需要注意的是，开发人员可以在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的使用手册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mybatis-3.4.6.pdf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小节找到映射信息模板，然后直接复制模板信息并在此基础上编写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测试通过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字段查询学生信息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，在该包下新建类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TestFindBySid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，具体代码如例所示。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b="4130"/>
          <a:stretch>
            <a:fillRect/>
          </a:stretch>
        </p:blipFill>
        <p:spPr>
          <a:xfrm>
            <a:off x="794222" y="3031900"/>
            <a:ext cx="5040000" cy="3410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在以上代码中，首先获取配置文件的输入流，其次根据读取的配置信息创建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对象，最后调用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selectOne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方法执行查询操作。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selectOne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方法有两个参数，第一个参数匹配映射文件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中相应元素的属性值，其中，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findStudentById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属性值，第二个参数表示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语句所需的参数。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测试通过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字段模糊查询学生信息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b="21578"/>
          <a:stretch>
            <a:fillRect/>
          </a:stretch>
        </p:blipFill>
        <p:spPr>
          <a:xfrm>
            <a:off x="828944" y="2672848"/>
            <a:ext cx="5040000" cy="7341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449103"/>
            <a:ext cx="914400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元素用于映射一个查询操作，其中，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属性是该操作在该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文件中的唯一标示，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属性用于指定返回结果的类型。在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具有拼接符的功能，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{value}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表示传入的参数。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测试添加学生信息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3252627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元素用于映射一个插入操作，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#{age}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#{course}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表示以占位符形式接收的参数。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b="22614"/>
          <a:stretch>
            <a:fillRect/>
          </a:stretch>
        </p:blipFill>
        <p:spPr>
          <a:xfrm>
            <a:off x="748562" y="2672847"/>
            <a:ext cx="5040000" cy="579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的简单应用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5770" imgH="1905000" progId="Visio.Drawing.15">
                  <p:embed/>
                </p:oleObj>
              </mc:Choice>
              <mc:Fallback>
                <p:oleObj name="Visio" r:id="rId2" imgW="2985770" imgH="190500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1734320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测试更新学生信息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3252627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元素用于映射一个更新操作，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表示以占位符形式接收的参数。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测试删除学生信息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b="20038"/>
          <a:stretch>
            <a:fillRect/>
          </a:stretch>
        </p:blipFill>
        <p:spPr>
          <a:xfrm>
            <a:off x="862811" y="2635711"/>
            <a:ext cx="5040000" cy="7485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b="26977"/>
          <a:stretch>
            <a:fillRect/>
          </a:stretch>
        </p:blipFill>
        <p:spPr>
          <a:xfrm>
            <a:off x="862811" y="5086271"/>
            <a:ext cx="5040000" cy="54708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5633354"/>
            <a:ext cx="881662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元素用于映射一个删除操作，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表示以占位符形式接收的参数。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403648" y="246510"/>
            <a:ext cx="5448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484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本章小结</a:t>
            </a:r>
            <a:endParaRPr lang="en-US" altLang="zh-CN" sz="3200" b="1" dirty="0">
              <a:solidFill>
                <a:srgbClr val="2484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18" y="1658417"/>
            <a:ext cx="900976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的概念、功能结构、工作流程以及重要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等，最后通过一个案例详细讲解了使用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操作数据库的方法。通过本章知识的学习，大家应该理解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的基础概念和原理，掌握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的开发流程并能够开发简单的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10647" y="1224252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788709" y="1453428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225394" y="2668156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3988859" y="1623291"/>
            <a:ext cx="377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/>
              <a:t>1.1  MyBatis</a:t>
            </a:r>
            <a:r>
              <a:rPr lang="zh-CN" altLang="en-US" sz="2800" b="1" dirty="0"/>
              <a:t>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204109" y="2786652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1.1.1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383000" y="2768842"/>
            <a:ext cx="2272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的劣势</a:t>
            </a: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571879" y="1991759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굴림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044916" y="202349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1" y="1970529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225394" y="3422337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177573" y="3540286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1.1.2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83001" y="3525734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273215" y="4185927"/>
            <a:ext cx="6625480" cy="684212"/>
            <a:chOff x="1029300" y="5045322"/>
            <a:chExt cx="6624959" cy="683275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251930" y="430442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1.1.3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3430822" y="4286613"/>
            <a:ext cx="222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grpSp>
        <p:nvGrpSpPr>
          <p:cNvPr id="44" name="组合 153"/>
          <p:cNvGrpSpPr/>
          <p:nvPr/>
        </p:nvGrpSpPr>
        <p:grpSpPr bwMode="auto">
          <a:xfrm>
            <a:off x="1273215" y="4940108"/>
            <a:ext cx="6535740" cy="652952"/>
            <a:chOff x="1029300" y="5045322"/>
            <a:chExt cx="6535226" cy="652058"/>
          </a:xfrm>
        </p:grpSpPr>
        <p:grpSp>
          <p:nvGrpSpPr>
            <p:cNvPr id="45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/>
          <p:cNvSpPr txBox="1">
            <a:spLocks noChangeArrowheads="1"/>
          </p:cNvSpPr>
          <p:nvPr/>
        </p:nvSpPr>
        <p:spPr bwMode="auto">
          <a:xfrm>
            <a:off x="1225394" y="5058057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1.1.4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3430822" y="5043505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</a:t>
            </a:r>
          </a:p>
        </p:txBody>
      </p:sp>
      <p:grpSp>
        <p:nvGrpSpPr>
          <p:cNvPr id="68" name="组合 153"/>
          <p:cNvGrpSpPr/>
          <p:nvPr/>
        </p:nvGrpSpPr>
        <p:grpSpPr bwMode="auto">
          <a:xfrm>
            <a:off x="1292989" y="5746085"/>
            <a:ext cx="6535740" cy="652952"/>
            <a:chOff x="1029300" y="5045322"/>
            <a:chExt cx="6535226" cy="652058"/>
          </a:xfrm>
        </p:grpSpPr>
        <p:grpSp>
          <p:nvGrpSpPr>
            <p:cNvPr id="69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74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75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7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7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70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1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72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itchFamily="34" charset="-127"/>
                </a:endParaRPr>
              </a:p>
            </p:txBody>
          </p:sp>
          <p:sp>
            <p:nvSpPr>
              <p:cNvPr id="73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78" name="TextBox 163"/>
          <p:cNvSpPr txBox="1">
            <a:spLocks noChangeArrowheads="1"/>
          </p:cNvSpPr>
          <p:nvPr/>
        </p:nvSpPr>
        <p:spPr bwMode="auto">
          <a:xfrm>
            <a:off x="1245168" y="586403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1.1.5</a:t>
            </a:r>
            <a:endParaRPr lang="zh-CN" altLang="en-US" dirty="0"/>
          </a:p>
        </p:txBody>
      </p:sp>
      <p:sp>
        <p:nvSpPr>
          <p:cNvPr id="79" name="TextBox 168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3450596" y="5849482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的劣势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40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程序实现数据访问的基础，它提供了一套操作数据库的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，一般通过加载驱动、获取连接、获取执行者对象、发送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语句等步骤实现数据库操作。但是，传统的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编程存在一定的局限性，具体如下。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）代码繁琐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编程时，代码量较大，尤其是当数据表字段较多时，代码显得烦琐、累赘并且使开发人员的工作量增加。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）表关系维护复杂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数据表之间存在各种关系，包括一对一、一对多、多对多、级联等。如果采用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编程的方式维护数据表之间的关系，过程较为复杂并且容易出错。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的劣势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32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）硬编码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语句都是硬编码到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程序中，如果改变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语句，那么需要重新编译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代码，不利于系统后期的维护。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）性能问题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在批量处理数据时，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编程存在效率低下的问题，此时，程序将向数据库发送大批量的同类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语句请求，浪费数据库资源，影响运行效率。 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存在的缺陷，企业中通常使用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框架来完成数据库的操作。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ORM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Object-Relation Mapping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关系映射。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是一种规范，它是将简单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）和数据库表进行映射，使数据库表中的记录和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对象一一对应，如图所示。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89" y="3034137"/>
            <a:ext cx="3962743" cy="13595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321413"/>
            <a:ext cx="888435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今企业级应用的开发环境中，对象和关系数据是业务实体的两种表现形式，业务实体在内存中表现为对象，在数据库中表现为关系数据。当采用面向对象的方法开发程序时，一旦需要操作数据库，就必须回到关系数据库的访问方式，这就给开发人员编程带来一系列的困扰。于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应运而生。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可以把关系数据库包装成为面向对象的模型，并成为应用程序和数据库交互的桥梁。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ORM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19025"/>
            <a:ext cx="9144000" cy="397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框架是对象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关系映射的系统化解决方案，当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框架完成映射后，开发人员既可以利用面向对象程序设计语言的简单易用性，又可以充分发挥关系数据库的优势。目前，在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应用领域流行的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等，下面对这两种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框架做简要介绍。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是较为优秀的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框架之一，已被选为服务器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的持久层解决方案。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和数据库表记录的直接映射关系之上，它通过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映射文件（或注解）提供的规则实现关系映射，提供一种全表映射的模型，程序可以通过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直接操作数据库中的数据。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ORM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86759"/>
            <a:ext cx="914400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封装性较高，开发人员通过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映射文件（或注解）定义好映射规则后，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会根据映射规则自动生成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执行，这减少了开发人员编写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语句的烦琐，大大提升开发效率。但是，由于全表映射的特性，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也存在一些局限，例如，无法根据不同的条件组装不同的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，对多表关联和复杂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查询支持较差，不能有效支持存储过程和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语句优化等。随着互联网行业的发展，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的局限性逐渐显现并影响其市场份额，目前，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已成为互联网企业的首选。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3311</Words>
  <Application>Microsoft Office PowerPoint</Application>
  <PresentationFormat>全屏显示(4:3)</PresentationFormat>
  <Paragraphs>190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Gulim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</cp:revision>
  <dcterms:created xsi:type="dcterms:W3CDTF">2022-09-05T08:06:49Z</dcterms:created>
  <dcterms:modified xsi:type="dcterms:W3CDTF">2024-09-05T04:56:21Z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2FEEF10647F87CE819AE1563A43C06A3</vt:lpwstr>
  </property>
  <property fmtid="{D5CDD505-2E9C-101B-9397-08002B2CF9AE}" pid="3" name="KSOProductBuildVer">
    <vt:lpwstr>2052-4.2.1.6793</vt:lpwstr>
  </property>
</Properties>
</file>