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256" r:id="rId2"/>
    <p:sldId id="257" r:id="rId3"/>
    <p:sldId id="261" r:id="rId4"/>
    <p:sldId id="263" r:id="rId5"/>
    <p:sldId id="268"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57" d="100"/>
          <a:sy n="57" d="100"/>
        </p:scale>
        <p:origin x="92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628059-958F-4F85-8785-F83CD2E7CA02}" type="datetimeFigureOut">
              <a:rPr lang="en-US" smtClean="0"/>
              <a:t>6/12/2021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5B02EB-3B50-424C-98BC-BC1150E2F4C6}" type="slidenum">
              <a:rPr lang="en-US" smtClean="0"/>
              <a:t>‹#›</a:t>
            </a:fld>
            <a:endParaRPr lang="en-US"/>
          </a:p>
        </p:txBody>
      </p:sp>
    </p:spTree>
    <p:extLst>
      <p:ext uri="{BB962C8B-B14F-4D97-AF65-F5344CB8AC3E}">
        <p14:creationId xmlns:p14="http://schemas.microsoft.com/office/powerpoint/2010/main" val="506759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5B02EB-3B50-424C-98BC-BC1150E2F4C6}" type="slidenum">
              <a:rPr lang="en-US" smtClean="0"/>
              <a:t>3</a:t>
            </a:fld>
            <a:endParaRPr lang="en-US"/>
          </a:p>
        </p:txBody>
      </p:sp>
    </p:spTree>
    <p:extLst>
      <p:ext uri="{BB962C8B-B14F-4D97-AF65-F5344CB8AC3E}">
        <p14:creationId xmlns:p14="http://schemas.microsoft.com/office/powerpoint/2010/main" val="252673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5B02EB-3B50-424C-98BC-BC1150E2F4C6}" type="slidenum">
              <a:rPr lang="en-US" smtClean="0"/>
              <a:t>4</a:t>
            </a:fld>
            <a:endParaRPr lang="en-US"/>
          </a:p>
        </p:txBody>
      </p:sp>
    </p:spTree>
    <p:extLst>
      <p:ext uri="{BB962C8B-B14F-4D97-AF65-F5344CB8AC3E}">
        <p14:creationId xmlns:p14="http://schemas.microsoft.com/office/powerpoint/2010/main" val="1573144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5B02EB-3B50-424C-98BC-BC1150E2F4C6}" type="slidenum">
              <a:rPr lang="en-US" smtClean="0"/>
              <a:t>5</a:t>
            </a:fld>
            <a:endParaRPr lang="en-US"/>
          </a:p>
        </p:txBody>
      </p:sp>
    </p:spTree>
    <p:extLst>
      <p:ext uri="{BB962C8B-B14F-4D97-AF65-F5344CB8AC3E}">
        <p14:creationId xmlns:p14="http://schemas.microsoft.com/office/powerpoint/2010/main" val="4208630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5B02EB-3B50-424C-98BC-BC1150E2F4C6}" type="slidenum">
              <a:rPr lang="en-US" smtClean="0"/>
              <a:t>6</a:t>
            </a:fld>
            <a:endParaRPr lang="en-US"/>
          </a:p>
        </p:txBody>
      </p:sp>
    </p:spTree>
    <p:extLst>
      <p:ext uri="{BB962C8B-B14F-4D97-AF65-F5344CB8AC3E}">
        <p14:creationId xmlns:p14="http://schemas.microsoft.com/office/powerpoint/2010/main" val="3427401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5B02EB-3B50-424C-98BC-BC1150E2F4C6}" type="slidenum">
              <a:rPr lang="en-US" smtClean="0"/>
              <a:t>7</a:t>
            </a:fld>
            <a:endParaRPr lang="en-US"/>
          </a:p>
        </p:txBody>
      </p:sp>
    </p:spTree>
    <p:extLst>
      <p:ext uri="{BB962C8B-B14F-4D97-AF65-F5344CB8AC3E}">
        <p14:creationId xmlns:p14="http://schemas.microsoft.com/office/powerpoint/2010/main" val="3693155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176FE9-ACF5-4915-B019-8692683A22EB}" type="datetime1">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34DD0-005D-4A41-95C0-8D62AF762F92}" type="slidenum">
              <a:rPr lang="en-US" smtClean="0"/>
              <a:t>‹#›</a:t>
            </a:fld>
            <a:endParaRPr lang="en-US"/>
          </a:p>
        </p:txBody>
      </p:sp>
    </p:spTree>
    <p:extLst>
      <p:ext uri="{BB962C8B-B14F-4D97-AF65-F5344CB8AC3E}">
        <p14:creationId xmlns:p14="http://schemas.microsoft.com/office/powerpoint/2010/main" val="839383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EB85BC-C217-4372-8799-478F40B991E6}" type="datetime1">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34DD0-005D-4A41-95C0-8D62AF762F92}" type="slidenum">
              <a:rPr lang="en-US" smtClean="0"/>
              <a:t>‹#›</a:t>
            </a:fld>
            <a:endParaRPr lang="en-US"/>
          </a:p>
        </p:txBody>
      </p:sp>
    </p:spTree>
    <p:extLst>
      <p:ext uri="{BB962C8B-B14F-4D97-AF65-F5344CB8AC3E}">
        <p14:creationId xmlns:p14="http://schemas.microsoft.com/office/powerpoint/2010/main" val="2166668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2886B3-1C57-433A-943D-3F0B686FF49B}" type="datetime1">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34DD0-005D-4A41-95C0-8D62AF762F92}" type="slidenum">
              <a:rPr lang="en-US" smtClean="0"/>
              <a:t>‹#›</a:t>
            </a:fld>
            <a:endParaRPr lang="en-US"/>
          </a:p>
        </p:txBody>
      </p:sp>
    </p:spTree>
    <p:extLst>
      <p:ext uri="{BB962C8B-B14F-4D97-AF65-F5344CB8AC3E}">
        <p14:creationId xmlns:p14="http://schemas.microsoft.com/office/powerpoint/2010/main" val="3710508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B01C28-3B51-467C-87AD-E232AA67A3FC}" type="datetime1">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34DD0-005D-4A41-95C0-8D62AF762F92}" type="slidenum">
              <a:rPr lang="en-US" smtClean="0"/>
              <a:t>‹#›</a:t>
            </a:fld>
            <a:endParaRPr lang="en-US"/>
          </a:p>
        </p:txBody>
      </p:sp>
    </p:spTree>
    <p:extLst>
      <p:ext uri="{BB962C8B-B14F-4D97-AF65-F5344CB8AC3E}">
        <p14:creationId xmlns:p14="http://schemas.microsoft.com/office/powerpoint/2010/main" val="1070093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72A9F1-3A79-4EFD-960A-2DE6DE09E8D0}" type="datetime1">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934DD0-005D-4A41-95C0-8D62AF762F92}" type="slidenum">
              <a:rPr lang="en-US" smtClean="0"/>
              <a:t>‹#›</a:t>
            </a:fld>
            <a:endParaRPr lang="en-US"/>
          </a:p>
        </p:txBody>
      </p:sp>
    </p:spTree>
    <p:extLst>
      <p:ext uri="{BB962C8B-B14F-4D97-AF65-F5344CB8AC3E}">
        <p14:creationId xmlns:p14="http://schemas.microsoft.com/office/powerpoint/2010/main" val="3945982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EF5C49-097E-45F5-95B1-8A02F9814C38}" type="datetime1">
              <a:rPr lang="en-US" smtClean="0"/>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34DD0-005D-4A41-95C0-8D62AF762F92}" type="slidenum">
              <a:rPr lang="en-US" smtClean="0"/>
              <a:t>‹#›</a:t>
            </a:fld>
            <a:endParaRPr lang="en-US"/>
          </a:p>
        </p:txBody>
      </p:sp>
    </p:spTree>
    <p:extLst>
      <p:ext uri="{BB962C8B-B14F-4D97-AF65-F5344CB8AC3E}">
        <p14:creationId xmlns:p14="http://schemas.microsoft.com/office/powerpoint/2010/main" val="4191827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A54C40-A5C2-4931-BADE-2C6F11616C3B}" type="datetime1">
              <a:rPr lang="en-US" smtClean="0"/>
              <a:t>6/12/2021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934DD0-005D-4A41-95C0-8D62AF762F92}" type="slidenum">
              <a:rPr lang="en-US" smtClean="0"/>
              <a:t>‹#›</a:t>
            </a:fld>
            <a:endParaRPr lang="en-US"/>
          </a:p>
        </p:txBody>
      </p:sp>
    </p:spTree>
    <p:extLst>
      <p:ext uri="{BB962C8B-B14F-4D97-AF65-F5344CB8AC3E}">
        <p14:creationId xmlns:p14="http://schemas.microsoft.com/office/powerpoint/2010/main" val="588057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191429-B77C-48CC-B7DB-A7C0A5E9CFE5}" type="datetime1">
              <a:rPr lang="en-US" smtClean="0"/>
              <a:t>6/12/2021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934DD0-005D-4A41-95C0-8D62AF762F92}" type="slidenum">
              <a:rPr lang="en-US" smtClean="0"/>
              <a:t>‹#›</a:t>
            </a:fld>
            <a:endParaRPr lang="en-US"/>
          </a:p>
        </p:txBody>
      </p:sp>
    </p:spTree>
    <p:extLst>
      <p:ext uri="{BB962C8B-B14F-4D97-AF65-F5344CB8AC3E}">
        <p14:creationId xmlns:p14="http://schemas.microsoft.com/office/powerpoint/2010/main" val="181805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AFC30F-9802-4297-A9F6-538A9B289ACD}" type="datetime1">
              <a:rPr lang="en-US" smtClean="0"/>
              <a:t>6/12/2021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934DD0-005D-4A41-95C0-8D62AF762F92}" type="slidenum">
              <a:rPr lang="en-US" smtClean="0"/>
              <a:t>‹#›</a:t>
            </a:fld>
            <a:endParaRPr lang="en-US"/>
          </a:p>
        </p:txBody>
      </p:sp>
    </p:spTree>
    <p:extLst>
      <p:ext uri="{BB962C8B-B14F-4D97-AF65-F5344CB8AC3E}">
        <p14:creationId xmlns:p14="http://schemas.microsoft.com/office/powerpoint/2010/main" val="869294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76DF1A-8437-463C-AE8C-0130FFFC96E9}" type="datetime1">
              <a:rPr lang="en-US" smtClean="0"/>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34DD0-005D-4A41-95C0-8D62AF762F92}" type="slidenum">
              <a:rPr lang="en-US" smtClean="0"/>
              <a:t>‹#›</a:t>
            </a:fld>
            <a:endParaRPr lang="en-US"/>
          </a:p>
        </p:txBody>
      </p:sp>
    </p:spTree>
    <p:extLst>
      <p:ext uri="{BB962C8B-B14F-4D97-AF65-F5344CB8AC3E}">
        <p14:creationId xmlns:p14="http://schemas.microsoft.com/office/powerpoint/2010/main" val="2725779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BB034-A793-4780-AAB0-B074DC25D7D3}" type="datetime1">
              <a:rPr lang="en-US" smtClean="0"/>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934DD0-005D-4A41-95C0-8D62AF762F92}" type="slidenum">
              <a:rPr lang="en-US" smtClean="0"/>
              <a:t>‹#›</a:t>
            </a:fld>
            <a:endParaRPr lang="en-US"/>
          </a:p>
        </p:txBody>
      </p:sp>
    </p:spTree>
    <p:extLst>
      <p:ext uri="{BB962C8B-B14F-4D97-AF65-F5344CB8AC3E}">
        <p14:creationId xmlns:p14="http://schemas.microsoft.com/office/powerpoint/2010/main" val="2117137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71EF6-9582-4835-BE6B-5179175E22B5}" type="datetime1">
              <a:rPr lang="en-US" smtClean="0"/>
              <a:t>6/12/2021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34DD0-005D-4A41-95C0-8D62AF762F92}" type="slidenum">
              <a:rPr lang="en-US" smtClean="0"/>
              <a:t>‹#›</a:t>
            </a:fld>
            <a:endParaRPr lang="en-US"/>
          </a:p>
        </p:txBody>
      </p:sp>
    </p:spTree>
    <p:extLst>
      <p:ext uri="{BB962C8B-B14F-4D97-AF65-F5344CB8AC3E}">
        <p14:creationId xmlns:p14="http://schemas.microsoft.com/office/powerpoint/2010/main" val="3387097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1687" y="1122363"/>
            <a:ext cx="9566313" cy="2387600"/>
          </a:xfrm>
        </p:spPr>
        <p:txBody>
          <a:bodyPr/>
          <a:lstStyle/>
          <a:p>
            <a:r>
              <a:rPr lang="en-SA" b="1" dirty="0"/>
              <a:t>Applied Data Science Capstone</a:t>
            </a:r>
            <a:endParaRPr lang="en-SA" dirty="0"/>
          </a:p>
        </p:txBody>
      </p:sp>
      <p:sp>
        <p:nvSpPr>
          <p:cNvPr id="3" name="Subtitle 2"/>
          <p:cNvSpPr>
            <a:spLocks noGrp="1"/>
          </p:cNvSpPr>
          <p:nvPr>
            <p:ph type="subTitle" idx="1"/>
          </p:nvPr>
        </p:nvSpPr>
        <p:spPr>
          <a:xfrm>
            <a:off x="1101687" y="4274544"/>
            <a:ext cx="9566313" cy="1762699"/>
          </a:xfrm>
        </p:spPr>
        <p:txBody>
          <a:bodyPr/>
          <a:lstStyle/>
          <a:p>
            <a:r>
              <a:rPr lang="en-SA" b="1" dirty="0"/>
              <a:t>Peer-graded Assignment: Capstone Project - The Battle of Neighborhoods</a:t>
            </a:r>
            <a:endParaRPr lang="en-SA" dirty="0"/>
          </a:p>
          <a:p>
            <a:endParaRPr lang="en-US" dirty="0">
              <a:latin typeface="Cambria" panose="02040503050406030204" pitchFamily="18" charset="0"/>
            </a:endParaRPr>
          </a:p>
        </p:txBody>
      </p:sp>
    </p:spTree>
    <p:extLst>
      <p:ext uri="{BB962C8B-B14F-4D97-AF65-F5344CB8AC3E}">
        <p14:creationId xmlns:p14="http://schemas.microsoft.com/office/powerpoint/2010/main" val="3141896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A" b="1" dirty="0"/>
              <a:t>1) Introduction/Business Problem</a:t>
            </a:r>
            <a:endParaRPr lang="en-SA" dirty="0"/>
          </a:p>
        </p:txBody>
      </p:sp>
      <p:sp>
        <p:nvSpPr>
          <p:cNvPr id="6" name="Slide Number Placeholder 5"/>
          <p:cNvSpPr>
            <a:spLocks noGrp="1"/>
          </p:cNvSpPr>
          <p:nvPr>
            <p:ph type="sldNum" sz="quarter" idx="12"/>
          </p:nvPr>
        </p:nvSpPr>
        <p:spPr/>
        <p:txBody>
          <a:bodyPr/>
          <a:lstStyle/>
          <a:p>
            <a:fld id="{69934DD0-005D-4A41-95C0-8D62AF762F92}" type="slidenum">
              <a:rPr lang="en-US" smtClean="0"/>
              <a:t>2</a:t>
            </a:fld>
            <a:endParaRPr lang="en-US"/>
          </a:p>
        </p:txBody>
      </p:sp>
    </p:spTree>
    <p:extLst>
      <p:ext uri="{BB962C8B-B14F-4D97-AF65-F5344CB8AC3E}">
        <p14:creationId xmlns:p14="http://schemas.microsoft.com/office/powerpoint/2010/main" val="2300823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A" b="1" dirty="0"/>
              <a:t>1) Introduction/Business Problem</a:t>
            </a:r>
            <a:endParaRPr lang="en-SA" dirty="0"/>
          </a:p>
        </p:txBody>
      </p:sp>
      <p:sp>
        <p:nvSpPr>
          <p:cNvPr id="4" name="Slide Number Placeholder 3"/>
          <p:cNvSpPr>
            <a:spLocks noGrp="1"/>
          </p:cNvSpPr>
          <p:nvPr>
            <p:ph type="sldNum" sz="quarter" idx="12"/>
          </p:nvPr>
        </p:nvSpPr>
        <p:spPr/>
        <p:txBody>
          <a:bodyPr/>
          <a:lstStyle/>
          <a:p>
            <a:fld id="{69934DD0-005D-4A41-95C0-8D62AF762F92}" type="slidenum">
              <a:rPr lang="en-US" smtClean="0"/>
              <a:t>3</a:t>
            </a:fld>
            <a:endParaRPr lang="en-US"/>
          </a:p>
        </p:txBody>
      </p:sp>
      <p:sp>
        <p:nvSpPr>
          <p:cNvPr id="5" name="Rectangle 4">
            <a:extLst>
              <a:ext uri="{FF2B5EF4-FFF2-40B4-BE49-F238E27FC236}">
                <a16:creationId xmlns:a16="http://schemas.microsoft.com/office/drawing/2014/main" id="{EECBB7E1-3DC5-FC4A-9DD7-A1EDB0B68334}"/>
              </a:ext>
            </a:extLst>
          </p:cNvPr>
          <p:cNvSpPr/>
          <p:nvPr/>
        </p:nvSpPr>
        <p:spPr>
          <a:xfrm>
            <a:off x="729049" y="1535213"/>
            <a:ext cx="10624751" cy="2486835"/>
          </a:xfrm>
          <a:prstGeom prst="rect">
            <a:avLst/>
          </a:prstGeom>
        </p:spPr>
        <p:txBody>
          <a:bodyPr wrap="square">
            <a:spAutoFit/>
          </a:bodyPr>
          <a:lstStyle/>
          <a:p>
            <a:pPr>
              <a:lnSpc>
                <a:spcPct val="107000"/>
              </a:lnSpc>
              <a:spcAft>
                <a:spcPts val="1200"/>
              </a:spcAft>
            </a:pPr>
            <a:r>
              <a:rPr lang="en-SA" sz="2000" dirty="0">
                <a:solidFill>
                  <a:srgbClr val="24292E"/>
                </a:solidFill>
                <a:latin typeface="Calibri" panose="020F0502020204030204" pitchFamily="34" charset="0"/>
                <a:ea typeface="Times New Roman" panose="02020603050405020304" pitchFamily="18" charset="0"/>
                <a:cs typeface="Calibri" panose="020F0502020204030204" pitchFamily="34" charset="0"/>
              </a:rPr>
              <a:t>Clearly define a problem or an idea of your choice, where you would need to leverage the Foursquare location data to solve or execute. Remember that data science problems always target an audience and are meant to help a group of stakeholders solves a problem, so make sure that you explicitly describe your audience and why they would care about your situation.</a:t>
            </a:r>
            <a:endParaRPr lang="en-SA" sz="2000" dirty="0">
              <a:latin typeface="Calibri" panose="020F0502020204030204" pitchFamily="34" charset="0"/>
              <a:ea typeface="Calibri" panose="020F0502020204030204" pitchFamily="34" charset="0"/>
              <a:cs typeface="Calibri" panose="020F0502020204030204" pitchFamily="34" charset="0"/>
            </a:endParaRPr>
          </a:p>
          <a:p>
            <a:r>
              <a:rPr lang="en-US" sz="2000" b="1" i="1">
                <a:latin typeface="Calibri" panose="020F0502020204030204" pitchFamily="34" charset="0"/>
                <a:cs typeface="Calibri" panose="020F0502020204030204" pitchFamily="34" charset="0"/>
              </a:rPr>
              <a:t>The idea of this study is to help people planning to open a new coffee shop in BKK,Thailand to choose the right location by providing data about the population and nearby venues of each district as well as the competitors already present on the same regions.</a:t>
            </a:r>
            <a:endParaRPr lang="en-US" sz="2000" b="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709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A" b="1" dirty="0"/>
              <a:t>2) Downloading and Prepping Data</a:t>
            </a:r>
            <a:endParaRPr lang="en-SA" dirty="0"/>
          </a:p>
        </p:txBody>
      </p:sp>
      <p:sp>
        <p:nvSpPr>
          <p:cNvPr id="3" name="Content Placeholder 2"/>
          <p:cNvSpPr>
            <a:spLocks noGrp="1"/>
          </p:cNvSpPr>
          <p:nvPr>
            <p:ph idx="1"/>
          </p:nvPr>
        </p:nvSpPr>
        <p:spPr>
          <a:xfrm>
            <a:off x="838200" y="1726471"/>
            <a:ext cx="10515600" cy="3614963"/>
          </a:xfrm>
        </p:spPr>
        <p:txBody>
          <a:bodyPr>
            <a:normAutofit/>
          </a:bodyPr>
          <a:lstStyle/>
          <a:p>
            <a:r>
              <a:rPr lang="en-SA" sz="2000" dirty="0">
                <a:latin typeface="Calibri" panose="020F0502020204030204" pitchFamily="34" charset="0"/>
                <a:cs typeface="Calibri" panose="020F0502020204030204" pitchFamily="34" charset="0"/>
              </a:rPr>
              <a:t>Describe the Data that you will be used to solve the problem or execute your idea. Remember that you will need to use the Foursquare location data to solve the problem or execute your idea. You can use other datasets in combination with the Foursquare location data. Ensure that you provide adequate explanation and discussion, with examples, of the Data you will be using, even if it is only Foursquare location data.</a:t>
            </a:r>
          </a:p>
          <a:p>
            <a:r>
              <a:rPr lang="en-US" sz="2000" b="1" i="1">
                <a:latin typeface="Calibri" panose="020F0502020204030204" pitchFamily="34" charset="0"/>
                <a:cs typeface="Calibri" panose="020F0502020204030204" pitchFamily="34" charset="0"/>
              </a:rPr>
              <a:t>To provide the stakeholders the necessary information I'll be combining Bangkok's districts data that contains Population, the number of subdistricts that indicate the how large the district is, the coordination (latitude and longtitude) with Foursquare API to collect competitors on the same districtss.</a:t>
            </a:r>
          </a:p>
          <a:p>
            <a:r>
              <a:rPr lang="en-US" sz="2000" b="1" i="1">
                <a:latin typeface="Calibri" panose="020F0502020204030204" pitchFamily="34" charset="0"/>
                <a:cs typeface="Calibri" panose="020F0502020204030204" pitchFamily="34" charset="0"/>
              </a:rPr>
              <a:t>Bangkok's districts data in publicly available at this website: https://en.wikipedia.org/wiki/List_of_districts_of_Bangkok</a:t>
            </a:r>
            <a:endParaRPr lang="en-US" sz="2000" b="1" i="1"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69934DD0-005D-4A41-95C0-8D62AF762F92}" type="slidenum">
              <a:rPr lang="en-US" smtClean="0"/>
              <a:t>4</a:t>
            </a:fld>
            <a:endParaRPr lang="en-US"/>
          </a:p>
        </p:txBody>
      </p:sp>
    </p:spTree>
    <p:extLst>
      <p:ext uri="{BB962C8B-B14F-4D97-AF65-F5344CB8AC3E}">
        <p14:creationId xmlns:p14="http://schemas.microsoft.com/office/powerpoint/2010/main" val="1083555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A" b="1" dirty="0"/>
              <a:t>3) Methodology</a:t>
            </a:r>
            <a:endParaRPr lang="en-SA" dirty="0"/>
          </a:p>
        </p:txBody>
      </p:sp>
      <p:sp>
        <p:nvSpPr>
          <p:cNvPr id="3" name="Content Placeholder 2"/>
          <p:cNvSpPr>
            <a:spLocks noGrp="1"/>
          </p:cNvSpPr>
          <p:nvPr>
            <p:ph idx="1"/>
          </p:nvPr>
        </p:nvSpPr>
        <p:spPr>
          <a:xfrm>
            <a:off x="838200" y="1726471"/>
            <a:ext cx="10515600" cy="2700563"/>
          </a:xfrm>
        </p:spPr>
        <p:txBody>
          <a:bodyPr>
            <a:normAutofit/>
          </a:bodyPr>
          <a:lstStyle/>
          <a:p>
            <a:r>
              <a:rPr lang="en-SA" sz="2000" dirty="0">
                <a:latin typeface="Calibri" panose="020F0502020204030204" pitchFamily="34" charset="0"/>
                <a:cs typeface="Calibri" panose="020F0502020204030204" pitchFamily="34" charset="0"/>
              </a:rPr>
              <a:t>The methodology section, which represents the main component of the report where you discuss and describe any exploratory data analysis that you did, any inferential statistical testing that you performed, and what machine learnings were used and why.</a:t>
            </a:r>
          </a:p>
          <a:p>
            <a:r>
              <a:rPr lang="en-US" sz="2000" b="1" i="1">
                <a:latin typeface="Calibri" panose="020F0502020204030204" pitchFamily="34" charset="0"/>
                <a:cs typeface="Calibri" panose="020F0502020204030204" pitchFamily="34" charset="0"/>
              </a:rPr>
              <a:t>For this report, I used a few different maps to help a new investor decide the best neighborhood to open a brand new coffee shop in Bangkok, Thailand based on its popular location, number of population, and available competitors. To do that I've used the Bangkok’s list of districts information combined with choropleth maps to visually display the popular location based on nearby places and more populational neighborhoods and Foursquare data to show the current coffee shops in each region.</a:t>
            </a:r>
            <a:endParaRPr lang="en-SA" sz="20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69934DD0-005D-4A41-95C0-8D62AF762F92}" type="slidenum">
              <a:rPr lang="en-US" smtClean="0"/>
              <a:t>5</a:t>
            </a:fld>
            <a:endParaRPr lang="en-US"/>
          </a:p>
        </p:txBody>
      </p:sp>
    </p:spTree>
    <p:extLst>
      <p:ext uri="{BB962C8B-B14F-4D97-AF65-F5344CB8AC3E}">
        <p14:creationId xmlns:p14="http://schemas.microsoft.com/office/powerpoint/2010/main" val="3214700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A" b="1" dirty="0"/>
              <a:t>4) Results</a:t>
            </a:r>
            <a:endParaRPr lang="en-SA" dirty="0"/>
          </a:p>
        </p:txBody>
      </p:sp>
      <p:sp>
        <p:nvSpPr>
          <p:cNvPr id="3" name="Content Placeholder 2"/>
          <p:cNvSpPr>
            <a:spLocks noGrp="1"/>
          </p:cNvSpPr>
          <p:nvPr>
            <p:ph idx="1"/>
          </p:nvPr>
        </p:nvSpPr>
        <p:spPr>
          <a:xfrm>
            <a:off x="838200" y="1726472"/>
            <a:ext cx="10515600" cy="1975734"/>
          </a:xfrm>
        </p:spPr>
        <p:txBody>
          <a:bodyPr>
            <a:normAutofit/>
          </a:bodyPr>
          <a:lstStyle/>
          <a:p>
            <a:r>
              <a:rPr lang="en-SA" sz="2000" dirty="0">
                <a:latin typeface="Calibri" panose="020F0502020204030204" pitchFamily="34" charset="0"/>
                <a:cs typeface="Calibri" panose="020F0502020204030204" pitchFamily="34" charset="0"/>
              </a:rPr>
              <a:t>Results section where you discuss the results.</a:t>
            </a:r>
          </a:p>
          <a:p>
            <a:r>
              <a:rPr lang="en-US" sz="2000" b="1" i="1">
                <a:latin typeface="Calibri" panose="020F0502020204030204" pitchFamily="34" charset="0"/>
                <a:cs typeface="Calibri" panose="020F0502020204030204" pitchFamily="34" charset="0"/>
              </a:rPr>
              <a:t>Comparing the maps, we can notice most of the coffee shops grouped on. the inner zone of Bangkok and outer zone that is the resident zone and 1 districts has the Don-Meaung international airport which is the 2nd largest international airport in Thailand. </a:t>
            </a:r>
            <a:r>
              <a:rPr lang="en-SA" sz="2000" b="1" i="1" smtClean="0">
                <a:latin typeface="Calibri" panose="020F0502020204030204" pitchFamily="34" charset="0"/>
                <a:cs typeface="Calibri" panose="020F0502020204030204" pitchFamily="34" charset="0"/>
              </a:rPr>
              <a:t>.</a:t>
            </a:r>
            <a:endParaRPr lang="en-SA" sz="20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69934DD0-005D-4A41-95C0-8D62AF762F92}" type="slidenum">
              <a:rPr lang="en-US" smtClean="0"/>
              <a:t>6</a:t>
            </a:fld>
            <a:endParaRPr lang="en-US"/>
          </a:p>
        </p:txBody>
      </p:sp>
    </p:spTree>
    <p:extLst>
      <p:ext uri="{BB962C8B-B14F-4D97-AF65-F5344CB8AC3E}">
        <p14:creationId xmlns:p14="http://schemas.microsoft.com/office/powerpoint/2010/main" val="89629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A" b="1" dirty="0"/>
              <a:t>5) Discussion</a:t>
            </a:r>
            <a:endParaRPr lang="en-SA" dirty="0"/>
          </a:p>
        </p:txBody>
      </p:sp>
      <p:sp>
        <p:nvSpPr>
          <p:cNvPr id="4" name="Slide Number Placeholder 3"/>
          <p:cNvSpPr>
            <a:spLocks noGrp="1"/>
          </p:cNvSpPr>
          <p:nvPr>
            <p:ph type="sldNum" sz="quarter" idx="12"/>
          </p:nvPr>
        </p:nvSpPr>
        <p:spPr/>
        <p:txBody>
          <a:bodyPr/>
          <a:lstStyle/>
          <a:p>
            <a:fld id="{69934DD0-005D-4A41-95C0-8D62AF762F92}" type="slidenum">
              <a:rPr lang="en-US" smtClean="0"/>
              <a:t>7</a:t>
            </a:fld>
            <a:endParaRPr lang="en-US"/>
          </a:p>
        </p:txBody>
      </p:sp>
      <p:sp>
        <p:nvSpPr>
          <p:cNvPr id="3" name="Rectangle 2">
            <a:extLst>
              <a:ext uri="{FF2B5EF4-FFF2-40B4-BE49-F238E27FC236}">
                <a16:creationId xmlns:a16="http://schemas.microsoft.com/office/drawing/2014/main" id="{5CAF38D5-CF66-9247-BC3E-FB0176EA71A3}"/>
              </a:ext>
            </a:extLst>
          </p:cNvPr>
          <p:cNvSpPr/>
          <p:nvPr/>
        </p:nvSpPr>
        <p:spPr>
          <a:xfrm>
            <a:off x="729049" y="2276121"/>
            <a:ext cx="10923373" cy="2222147"/>
          </a:xfrm>
          <a:prstGeom prst="rect">
            <a:avLst/>
          </a:prstGeom>
        </p:spPr>
        <p:txBody>
          <a:bodyPr wrap="square">
            <a:spAutoFit/>
          </a:bodyPr>
          <a:lstStyle/>
          <a:p>
            <a:pPr>
              <a:lnSpc>
                <a:spcPct val="107000"/>
              </a:lnSpc>
              <a:spcAft>
                <a:spcPts val="1200"/>
              </a:spcAft>
            </a:pPr>
            <a:r>
              <a:rPr lang="en-SA" sz="2000" dirty="0">
                <a:solidFill>
                  <a:srgbClr val="24292E"/>
                </a:solidFill>
                <a:latin typeface="Calibri" panose="020F0502020204030204" pitchFamily="34" charset="0"/>
                <a:ea typeface="Times New Roman" panose="02020603050405020304" pitchFamily="18" charset="0"/>
                <a:cs typeface="Calibri" panose="020F0502020204030204" pitchFamily="34" charset="0"/>
              </a:rPr>
              <a:t>Discussion section where you discuss any observations you noted and any recommendations you can make based on the results.</a:t>
            </a:r>
            <a:endParaRPr lang="en-SA" sz="20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1200"/>
              </a:spcAft>
            </a:pPr>
            <a:r>
              <a:rPr lang="en-US" sz="2000" b="1" i="1">
                <a:solidFill>
                  <a:srgbClr val="24292E"/>
                </a:solidFill>
                <a:latin typeface="Calibri" panose="020F0502020204030204" pitchFamily="34" charset="0"/>
                <a:ea typeface="Times New Roman" panose="02020603050405020304" pitchFamily="18" charset="0"/>
                <a:cs typeface="Calibri" panose="020F0502020204030204" pitchFamily="34" charset="0"/>
              </a:rPr>
              <a:t>You should keep in mind, you will have a lot of competitors some of them are the international brands. In conclusion, you need to choose your locations based on considers 3 factors 1) The locations based on nearby venues 2) The number of populations as the proxy of your customers and 3) The number of competitors</a:t>
            </a:r>
            <a:endParaRPr lang="en-SA" sz="20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654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2688</TotalTime>
  <Words>566</Words>
  <Application>Microsoft Office PowerPoint</Application>
  <PresentationFormat>Widescreen</PresentationFormat>
  <Paragraphs>30</Paragraphs>
  <Slides>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Angsana New</vt:lpstr>
      <vt:lpstr>Arial</vt:lpstr>
      <vt:lpstr>Calibri</vt:lpstr>
      <vt:lpstr>Calibri Light</vt:lpstr>
      <vt:lpstr>Cambria</vt:lpstr>
      <vt:lpstr>Cordia New</vt:lpstr>
      <vt:lpstr>Times New Roman</vt:lpstr>
      <vt:lpstr>Office Theme</vt:lpstr>
      <vt:lpstr>Applied Data Science Capstone</vt:lpstr>
      <vt:lpstr>1) Introduction/Business Problem</vt:lpstr>
      <vt:lpstr>1) Introduction/Business Problem</vt:lpstr>
      <vt:lpstr>2) Downloading and Prepping Data</vt:lpstr>
      <vt:lpstr>3) Methodology</vt:lpstr>
      <vt:lpstr>4) Results</vt:lpstr>
      <vt:lpstr>5)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372ISM-3 - IS Applications</dc:title>
  <dc:creator>Usman Ahmed</dc:creator>
  <cp:lastModifiedBy>บัณฑิตย์ พิณอุดม</cp:lastModifiedBy>
  <cp:revision>29</cp:revision>
  <dcterms:created xsi:type="dcterms:W3CDTF">2018-06-24T11:46:22Z</dcterms:created>
  <dcterms:modified xsi:type="dcterms:W3CDTF">2021-06-12T08:58:16Z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7ef099a-7fa4-4e34-953d-f6f34188ebfd_Enabled">
    <vt:lpwstr>true</vt:lpwstr>
  </property>
  <property fmtid="{D5CDD505-2E9C-101B-9397-08002B2CF9AE}" pid="3" name="MSIP_Label_57ef099a-7fa4-4e34-953d-f6f34188ebfd_SetDate">
    <vt:lpwstr>2021-06-07T02:40:55Z</vt:lpwstr>
  </property>
  <property fmtid="{D5CDD505-2E9C-101B-9397-08002B2CF9AE}" pid="4" name="MSIP_Label_57ef099a-7fa4-4e34-953d-f6f34188ebfd_Method">
    <vt:lpwstr>Standard</vt:lpwstr>
  </property>
  <property fmtid="{D5CDD505-2E9C-101B-9397-08002B2CF9AE}" pid="5" name="MSIP_Label_57ef099a-7fa4-4e34-953d-f6f34188ebfd_Name">
    <vt:lpwstr>Internal</vt:lpwstr>
  </property>
  <property fmtid="{D5CDD505-2E9C-101B-9397-08002B2CF9AE}" pid="6" name="MSIP_Label_57ef099a-7fa4-4e34-953d-f6f34188ebfd_SiteId">
    <vt:lpwstr>db27cba9-535b-4797-bd0b-1b1d889f3898</vt:lpwstr>
  </property>
  <property fmtid="{D5CDD505-2E9C-101B-9397-08002B2CF9AE}" pid="7" name="MSIP_Label_57ef099a-7fa4-4e34-953d-f6f34188ebfd_ActionId">
    <vt:lpwstr>1de7644e-9674-414b-addf-b327c907609b</vt:lpwstr>
  </property>
  <property fmtid="{D5CDD505-2E9C-101B-9397-08002B2CF9AE}" pid="8" name="MSIP_Label_57ef099a-7fa4-4e34-953d-f6f34188ebfd_ContentBits">
    <vt:lpwstr>0</vt:lpwstr>
  </property>
</Properties>
</file>