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6.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notesSlide17.xml" ContentType="application/vnd.openxmlformats-officedocument.presentationml.notesSlide+xml"/>
  <Override PartName="/ppt/_rels/presentation.xml.rels" ContentType="application/vnd.openxmlformats-package.relationships+xml"/>
  <Override PartName="/ppt/media/image56.png" ContentType="image/png"/>
  <Override PartName="/ppt/media/image55.png" ContentType="image/png"/>
  <Override PartName="/ppt/media/image54.png" ContentType="image/png"/>
  <Override PartName="/ppt/media/image53.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0.png" ContentType="image/png"/>
  <Override PartName="/ppt/media/image39.png" ContentType="image/png"/>
  <Override PartName="/ppt/media/image9.png" ContentType="image/png"/>
  <Override PartName="/ppt/media/image86.png" ContentType="image/png"/>
  <Override PartName="/ppt/media/image13.png" ContentType="image/png"/>
  <Override PartName="/ppt/media/image1.png" ContentType="image/png"/>
  <Override PartName="/ppt/media/image38.png" ContentType="image/png"/>
  <Override PartName="/ppt/media/image8.png" ContentType="image/png"/>
  <Override PartName="/ppt/media/image85.png" ContentType="image/png"/>
  <Override PartName="/ppt/media/image49.png" ContentType="image/png"/>
  <Override PartName="/ppt/media/image100.png" ContentType="image/png"/>
  <Override PartName="/ppt/media/image12.png" ContentType="image/png"/>
  <Override PartName="/ppt/media/image109.png" ContentType="image/png"/>
  <Override PartName="/ppt/media/image37.png" ContentType="image/png"/>
  <Override PartName="/ppt/media/image7.png" ContentType="image/png"/>
  <Override PartName="/ppt/media/image19.png" ContentType="image/png"/>
  <Override PartName="/ppt/media/image84.png" ContentType="image/png"/>
  <Override PartName="/ppt/media/image48.png" ContentType="image/png"/>
  <Override PartName="/ppt/media/image11.png" ContentType="image/png"/>
  <Override PartName="/ppt/media/image108.png" ContentType="image/png"/>
  <Override PartName="/ppt/media/image36.png" ContentType="image/png"/>
  <Override PartName="/ppt/media/image6.png" ContentType="image/png"/>
  <Override PartName="/ppt/media/image18.png" ContentType="image/png"/>
  <Override PartName="/ppt/media/image83.png" ContentType="image/png"/>
  <Override PartName="/ppt/media/image29.png" ContentType="image/png"/>
  <Override PartName="/ppt/media/image94.png" ContentType="image/png"/>
  <Override PartName="/ppt/media/image47.png" ContentType="image/png"/>
  <Override PartName="/ppt/media/image10.png" ContentType="image/png"/>
  <Override PartName="/ppt/media/image107.png" ContentType="image/png"/>
  <Override PartName="/ppt/media/image52.png" ContentType="image/png"/>
  <Override PartName="/ppt/media/image27.jpeg" ContentType="image/jpeg"/>
  <Override PartName="/ppt/media/image111.png" ContentType="image/png"/>
  <Override PartName="/ppt/media/image35.png" ContentType="image/png"/>
  <Override PartName="/ppt/media/image5.png" ContentType="image/png"/>
  <Override PartName="/ppt/media/image17.png" ContentType="image/png"/>
  <Override PartName="/ppt/media/image82.png" ContentType="image/png"/>
  <Override PartName="/ppt/media/image28.png" ContentType="image/png"/>
  <Override PartName="/ppt/media/image93.png" ContentType="image/png"/>
  <Override PartName="/ppt/media/image34.png" ContentType="image/png"/>
  <Override PartName="/ppt/media/image4.png" ContentType="image/png"/>
  <Override PartName="/ppt/media/image16.png" ContentType="image/png"/>
  <Override PartName="/ppt/media/image81.png" ContentType="image/png"/>
  <Override PartName="/ppt/media/image33.png" ContentType="image/png"/>
  <Override PartName="/ppt/media/image71.png" ContentType="image/png"/>
  <Override PartName="/ppt/media/image115.png" ContentType="image/png"/>
  <Override PartName="/ppt/media/image72.png" ContentType="image/png"/>
  <Override PartName="/ppt/media/image116.png" ContentType="image/png"/>
  <Override PartName="/ppt/media/image73.png" ContentType="image/png"/>
  <Override PartName="/ppt/media/image74.png" ContentType="image/png"/>
  <Override PartName="/ppt/media/image75.png" ContentType="image/png"/>
  <Override PartName="/ppt/media/image76.png" ContentType="image/png"/>
  <Override PartName="/ppt/media/image77.png" ContentType="image/png"/>
  <Override PartName="/ppt/media/image78.png" ContentType="image/png"/>
  <Override PartName="/ppt/media/image87.png" ContentType="image/png"/>
  <Override PartName="/ppt/media/image88.png" ContentType="image/png"/>
  <Override PartName="/ppt/media/image89.png" ContentType="image/png"/>
  <Override PartName="/ppt/media/image97.png" ContentType="image/png"/>
  <Override PartName="/ppt/media/image104.png" ContentType="image/png"/>
  <Override PartName="/ppt/media/image60.png" ContentType="image/png"/>
  <Override PartName="/ppt/media/image96.png" ContentType="image/png"/>
  <Override PartName="/ppt/media/image103.png" ContentType="image/png"/>
  <Override PartName="/ppt/media/image95.png" ContentType="image/png"/>
  <Override PartName="/ppt/media/image102.png" ContentType="image/png"/>
  <Override PartName="/ppt/media/image114.png" ContentType="image/png"/>
  <Override PartName="/ppt/media/image70.png" ContentType="image/png"/>
  <Override PartName="/ppt/media/image113.png" ContentType="image/png"/>
  <Override PartName="/ppt/media/image79.png" ContentType="image/png"/>
  <Override PartName="/ppt/media/image101.png" ContentType="image/png"/>
  <Override PartName="/ppt/media/image99.png" ContentType="image/png"/>
  <Override PartName="/ppt/media/image106.png" ContentType="image/png"/>
  <Override PartName="/ppt/media/image62.png" ContentType="image/png"/>
  <Override PartName="/ppt/media/image92.png" ContentType="image/png"/>
  <Override PartName="/ppt/media/image112.png" ContentType="image/png"/>
  <Override PartName="/ppt/media/image98.png" ContentType="image/png"/>
  <Override PartName="/ppt/media/image105.png" ContentType="image/png"/>
  <Override PartName="/ppt/media/image61.png" ContentType="image/png"/>
  <Override PartName="/ppt/media/image69.png" ContentType="image/png"/>
  <Override PartName="/ppt/media/image32.png" ContentType="image/png"/>
  <Override PartName="/ppt/media/image68.png" ContentType="image/png"/>
  <Override PartName="/ppt/media/image31.png" ContentType="image/png"/>
  <Override PartName="/ppt/media/image67.png" ContentType="image/png"/>
  <Override PartName="/ppt/media/image66.png" ContentType="image/png"/>
  <Override PartName="/ppt/media/image65.png" ContentType="image/png"/>
  <Override PartName="/ppt/media/image64.png" ContentType="image/png"/>
  <Override PartName="/ppt/media/image63.png" ContentType="image/png"/>
  <Override PartName="/ppt/media/image23.png" ContentType="image/png"/>
  <Override PartName="/ppt/media/image22.png" ContentType="image/png"/>
  <Override PartName="/ppt/media/image59.png" ContentType="image/png"/>
  <Override PartName="/ppt/media/image110.png" ContentType="image/png"/>
  <Override PartName="/ppt/media/image24.png" ContentType="image/png"/>
  <Override PartName="/ppt/media/image21.png" ContentType="image/png"/>
  <Override PartName="/ppt/media/image58.png" ContentType="image/png"/>
  <Override PartName="/ppt/media/image20.png" ContentType="image/png"/>
  <Override PartName="/ppt/media/image57.png" ContentType="image/png"/>
  <Override PartName="/ppt/media/image90.png" ContentType="image/png"/>
  <Override PartName="/ppt/media/image25.png" ContentType="image/png"/>
  <Override PartName="/ppt/media/image2.png" ContentType="image/png"/>
  <Override PartName="/ppt/media/image14.png" ContentType="image/png"/>
  <Override PartName="/ppt/media/image26.png" ContentType="image/png"/>
  <Override PartName="/ppt/media/image91.png" ContentType="image/png"/>
  <Override PartName="/ppt/media/image3.png" ContentType="image/png"/>
  <Override PartName="/ppt/media/image15.png" ContentType="image/png"/>
  <Override PartName="/ppt/media/image80.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19"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20"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21"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22"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2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9805CAF-DB9D-4532-B9DA-ECF1130383D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sldImg"/>
          </p:nvPr>
        </p:nvSpPr>
        <p:spPr>
          <a:xfrm>
            <a:off x="685800" y="1143000"/>
            <a:ext cx="5486040" cy="3085920"/>
          </a:xfrm>
          <a:prstGeom prst="rect">
            <a:avLst/>
          </a:prstGeom>
        </p:spPr>
      </p:sp>
      <p:sp>
        <p:nvSpPr>
          <p:cNvPr id="51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1.</a:t>
            </a:r>
            <a:r>
              <a:rPr b="0" lang="zh-TW" sz="2000" spc="-1" strike="noStrike">
                <a:latin typeface="Arial"/>
              </a:rPr>
              <a:t>在設定的</a:t>
            </a:r>
            <a:r>
              <a:rPr b="0" lang="en-US" sz="2000" spc="-1" strike="noStrike">
                <a:latin typeface="Arial"/>
              </a:rPr>
              <a:t>Upper bound and Lower bound</a:t>
            </a:r>
            <a:r>
              <a:rPr b="0" lang="zh-TW" sz="2000" spc="-1" strike="noStrike">
                <a:latin typeface="Arial"/>
              </a:rPr>
              <a:t>內，選擇中心點</a:t>
            </a:r>
            <a:endParaRPr b="0" lang="en-US" sz="2000" spc="-1" strike="noStrike">
              <a:latin typeface="Arial"/>
            </a:endParaRPr>
          </a:p>
          <a:p>
            <a:pPr>
              <a:lnSpc>
                <a:spcPct val="100000"/>
              </a:lnSpc>
              <a:tabLst>
                <a:tab algn="l" pos="0"/>
              </a:tabLst>
            </a:pPr>
            <a:r>
              <a:rPr b="0" lang="en-US" sz="2000" spc="-1" strike="noStrike">
                <a:latin typeface="Arial"/>
              </a:rPr>
              <a:t>2.</a:t>
            </a:r>
            <a:r>
              <a:rPr b="0" lang="zh-TW" sz="2000" spc="-1" strike="noStrike">
                <a:latin typeface="Arial"/>
              </a:rPr>
              <a:t>游牧者在中心點附近的範圍活動</a:t>
            </a:r>
            <a:endParaRPr b="0" lang="en-US" sz="2000" spc="-1" strike="noStrike">
              <a:latin typeface="Arial"/>
            </a:endParaRPr>
          </a:p>
          <a:p>
            <a:pPr>
              <a:lnSpc>
                <a:spcPct val="100000"/>
              </a:lnSpc>
              <a:tabLst>
                <a:tab algn="l" pos="0"/>
              </a:tabLst>
            </a:pPr>
            <a:r>
              <a:rPr b="0" lang="zh-TW" sz="2000" spc="-1" strike="noStrike">
                <a:latin typeface="Arial"/>
              </a:rPr>
              <a:t>範圍設定</a:t>
            </a:r>
            <a:r>
              <a:rPr b="0" lang="en-US" sz="2000" spc="-1" strike="noStrike">
                <a:latin typeface="Arial"/>
              </a:rPr>
              <a:t>:</a:t>
            </a:r>
            <a:r>
              <a:rPr b="0" lang="en-US" sz="1200" spc="-1" strike="noStrike">
                <a:solidFill>
                  <a:srgbClr val="000000"/>
                </a:solidFill>
                <a:latin typeface="+mn-lt"/>
                <a:ea typeface="+mn-ea"/>
              </a:rPr>
              <a:t>self.cen_loc + self.act_rng * np.subtract(self.UB, self.LB) * np.random.uniform(-0.5, 0.5, size=(self.num_peoples, self.dim))</a:t>
            </a:r>
            <a:endParaRPr b="0" lang="en-US" sz="1200" spc="-1" strike="noStrike">
              <a:latin typeface="Arial"/>
            </a:endParaRPr>
          </a:p>
          <a:p>
            <a:pPr>
              <a:lnSpc>
                <a:spcPct val="100000"/>
              </a:lnSpc>
              <a:tabLst>
                <a:tab algn="l" pos="0"/>
              </a:tabLst>
            </a:pPr>
            <a:r>
              <a:rPr b="0" lang="zh-TW" sz="1200" spc="-1" strike="noStrike">
                <a:solidFill>
                  <a:srgbClr val="000000"/>
                </a:solidFill>
                <a:latin typeface="+mn-lt"/>
                <a:ea typeface="+mn-ea"/>
              </a:rPr>
              <a:t>中心點</a:t>
            </a:r>
            <a:r>
              <a:rPr b="0" lang="en-US" sz="1200" spc="-1" strike="noStrike">
                <a:solidFill>
                  <a:srgbClr val="000000"/>
                </a:solidFill>
                <a:latin typeface="+mn-lt"/>
                <a:ea typeface="+mn-ea"/>
              </a:rPr>
              <a:t>center + act_rng * (UB-LB) * random.uniform(-0.5,0.5)</a:t>
            </a:r>
            <a:endParaRPr b="0" lang="en-US" sz="1200" spc="-1" strike="noStrike">
              <a:latin typeface="Arial"/>
            </a:endParaRPr>
          </a:p>
          <a:p>
            <a:pPr>
              <a:lnSpc>
                <a:spcPct val="100000"/>
              </a:lnSpc>
              <a:tabLst>
                <a:tab algn="l" pos="0"/>
              </a:tabLst>
            </a:pPr>
            <a:r>
              <a:rPr b="0" lang="en-US" sz="1200" spc="-1" strike="noStrike">
                <a:solidFill>
                  <a:srgbClr val="000000"/>
                </a:solidFill>
                <a:latin typeface="+mn-lt"/>
                <a:ea typeface="+mn-ea"/>
              </a:rPr>
              <a:t>act_rng</a:t>
            </a:r>
            <a:r>
              <a:rPr b="0" lang="zh-TW" sz="2000" spc="-1" strike="noStrike">
                <a:solidFill>
                  <a:srgbClr val="000000"/>
                </a:solidFill>
                <a:latin typeface="+mn-lt"/>
                <a:ea typeface="+mn-ea"/>
              </a:rPr>
              <a:t>避免游牧者移動範圍過大所給予的一個移動比例</a:t>
            </a:r>
            <a:endParaRPr b="0" lang="en-US" sz="2000" spc="-1" strike="noStrike">
              <a:latin typeface="Arial"/>
            </a:endParaRPr>
          </a:p>
          <a:p>
            <a:pPr>
              <a:lnSpc>
                <a:spcPct val="100000"/>
              </a:lnSpc>
              <a:tabLst>
                <a:tab algn="l" pos="0"/>
              </a:tabLst>
            </a:pPr>
            <a:endParaRPr b="0" lang="en-US" sz="2000" spc="-1" strike="noStrike">
              <a:latin typeface="Arial"/>
            </a:endParaRPr>
          </a:p>
        </p:txBody>
      </p:sp>
      <p:sp>
        <p:nvSpPr>
          <p:cNvPr id="51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3ABCEB2-8757-4359-B0F9-E06DB0078CB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type="sldImg"/>
          </p:nvPr>
        </p:nvSpPr>
        <p:spPr>
          <a:xfrm>
            <a:off x="685800" y="1143000"/>
            <a:ext cx="5486040" cy="3085920"/>
          </a:xfrm>
          <a:prstGeom prst="rect">
            <a:avLst/>
          </a:prstGeom>
        </p:spPr>
      </p:sp>
      <p:sp>
        <p:nvSpPr>
          <p:cNvPr id="51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1.</a:t>
            </a:r>
            <a:r>
              <a:rPr b="0" lang="zh-TW" sz="2000" spc="-1" strike="noStrike">
                <a:latin typeface="Arial"/>
              </a:rPr>
              <a:t>根據游牧者的位置計算</a:t>
            </a:r>
            <a:r>
              <a:rPr b="0" lang="en-US" sz="2000" spc="-1" strike="noStrike">
                <a:latin typeface="Arial"/>
              </a:rPr>
              <a:t>fitness</a:t>
            </a:r>
            <a:r>
              <a:rPr b="0" lang="zh-TW" sz="2000" spc="-1" strike="noStrike">
                <a:latin typeface="Arial"/>
              </a:rPr>
              <a:t>，並記錄最佳</a:t>
            </a:r>
            <a:r>
              <a:rPr b="0" lang="en-US" sz="2000" spc="-1" strike="noStrike">
                <a:latin typeface="Arial"/>
              </a:rPr>
              <a:t>fitness</a:t>
            </a:r>
            <a:r>
              <a:rPr b="0" lang="zh-TW" sz="2000" spc="-1" strike="noStrike">
                <a:latin typeface="Arial"/>
              </a:rPr>
              <a:t>的位置</a:t>
            </a:r>
            <a:endParaRPr b="0" lang="en-US" sz="2000" spc="-1" strike="noStrike">
              <a:latin typeface="Arial"/>
            </a:endParaRPr>
          </a:p>
          <a:p>
            <a:pPr marL="216000" indent="-216000">
              <a:lnSpc>
                <a:spcPct val="100000"/>
              </a:lnSpc>
            </a:pPr>
            <a:r>
              <a:rPr b="0" lang="en-US" sz="2000" spc="-1" strike="noStrike">
                <a:latin typeface="Arial"/>
              </a:rPr>
              <a:t>2.</a:t>
            </a:r>
            <a:r>
              <a:rPr b="0" lang="zh-TW" sz="2000" spc="-1" strike="noStrike">
                <a:latin typeface="Arial"/>
              </a:rPr>
              <a:t>計算最佳位置是否已經糧食耗盡</a:t>
            </a:r>
            <a:r>
              <a:rPr b="0" lang="en-US" sz="2000" spc="-1" strike="noStrike">
                <a:latin typeface="Arial"/>
              </a:rPr>
              <a:t>(</a:t>
            </a:r>
            <a:r>
              <a:rPr b="0" lang="zh-TW" sz="2000" spc="-1" strike="noStrike">
                <a:latin typeface="Arial"/>
              </a:rPr>
              <a:t>以經過</a:t>
            </a:r>
            <a:r>
              <a:rPr b="0" lang="en-US" sz="2000" spc="-1" strike="noStrike">
                <a:latin typeface="Arial"/>
              </a:rPr>
              <a:t>b</a:t>
            </a:r>
            <a:r>
              <a:rPr b="0" lang="zh-TW" sz="2000" spc="-1" strike="noStrike">
                <a:latin typeface="Arial"/>
              </a:rPr>
              <a:t>個</a:t>
            </a:r>
            <a:r>
              <a:rPr b="0" lang="en-US" sz="2000" spc="-1" strike="noStrike">
                <a:latin typeface="Arial"/>
              </a:rPr>
              <a:t>iteration)</a:t>
            </a:r>
            <a:r>
              <a:rPr b="0" lang="zh-TW" sz="2000" spc="-1" strike="noStrike">
                <a:latin typeface="Arial"/>
              </a:rPr>
              <a:t>，</a:t>
            </a:r>
            <a:r>
              <a:rPr b="1" lang="zh-TW" sz="2000" spc="-1" strike="noStrike">
                <a:latin typeface="Arial"/>
              </a:rPr>
              <a:t>若以耗盡，遊牧民族則無法在此點附近活動。</a:t>
            </a:r>
            <a:endParaRPr b="0" lang="en-US" sz="2000" spc="-1" strike="noStrike">
              <a:latin typeface="Arial"/>
            </a:endParaRPr>
          </a:p>
          <a:p>
            <a:pPr marL="216000" indent="-216000">
              <a:lnSpc>
                <a:spcPct val="100000"/>
              </a:lnSpc>
            </a:pPr>
            <a:r>
              <a:rPr b="1" lang="en-US" sz="1200" spc="-1" strike="noStrike">
                <a:solidFill>
                  <a:srgbClr val="44546a"/>
                </a:solidFill>
                <a:latin typeface="包图简圆体"/>
              </a:rPr>
              <a:t>, if it has run out, the nomads will not be able to activity near this position.(</a:t>
            </a:r>
            <a:r>
              <a:rPr b="1" lang="zh-TW" sz="1200" spc="-1" strike="noStrike">
                <a:solidFill>
                  <a:srgbClr val="44546a"/>
                </a:solidFill>
                <a:latin typeface="包图简圆体"/>
              </a:rPr>
              <a:t>太多字了沒打上去</a:t>
            </a:r>
            <a:r>
              <a:rPr b="1" lang="en-US" sz="1200" spc="-1" strike="noStrike">
                <a:solidFill>
                  <a:srgbClr val="44546a"/>
                </a:solidFill>
                <a:latin typeface="包图简圆体"/>
              </a:rPr>
              <a:t>)</a:t>
            </a:r>
            <a:endParaRPr b="0" lang="en-US" sz="1200" spc="-1" strike="noStrike">
              <a:latin typeface="Arial"/>
            </a:endParaRPr>
          </a:p>
          <a:p>
            <a:pPr marL="216000" indent="-216000">
              <a:lnSpc>
                <a:spcPct val="100000"/>
              </a:lnSpc>
            </a:pPr>
            <a:r>
              <a:rPr b="0" lang="en-US" sz="2000" spc="-1" strike="noStrike">
                <a:solidFill>
                  <a:srgbClr val="44546a"/>
                </a:solidFill>
                <a:latin typeface="包图简圆体"/>
              </a:rPr>
              <a:t>(</a:t>
            </a:r>
            <a:r>
              <a:rPr b="0" lang="zh-TW" sz="2000" spc="-1" strike="noStrike">
                <a:solidFill>
                  <a:srgbClr val="44546a"/>
                </a:solidFill>
                <a:latin typeface="包图简圆体"/>
              </a:rPr>
              <a:t>可避免游牧民族一直在同一點附近，導致落入區域最佳解。</a:t>
            </a:r>
            <a:r>
              <a:rPr b="0" lang="en-US" sz="2000" spc="-1" strike="noStrike">
                <a:solidFill>
                  <a:srgbClr val="44546a"/>
                </a:solidFill>
                <a:latin typeface="包图简圆体"/>
              </a:rPr>
              <a:t>)</a:t>
            </a:r>
            <a:endParaRPr b="0" lang="en-US" sz="2000" spc="-1" strike="noStrike">
              <a:latin typeface="Arial"/>
            </a:endParaRPr>
          </a:p>
          <a:p>
            <a:pPr>
              <a:lnSpc>
                <a:spcPct val="100000"/>
              </a:lnSpc>
              <a:tabLst>
                <a:tab algn="l" pos="0"/>
              </a:tabLst>
            </a:pPr>
            <a:r>
              <a:rPr b="1" lang="en-US" sz="1200" spc="-1" strike="noStrike">
                <a:solidFill>
                  <a:srgbClr val="44546a"/>
                </a:solidFill>
                <a:latin typeface="包图简圆体"/>
              </a:rPr>
              <a:t>Avoid nomads staying near the same point all the time, resulting in falling into the local optimality..(</a:t>
            </a:r>
            <a:r>
              <a:rPr b="1" lang="zh-TW" sz="1200" spc="-1" strike="noStrike">
                <a:solidFill>
                  <a:srgbClr val="44546a"/>
                </a:solidFill>
                <a:latin typeface="包图简圆体"/>
              </a:rPr>
              <a:t>太多字了沒打上去</a:t>
            </a:r>
            <a:r>
              <a:rPr b="1" lang="en-US" sz="1200" spc="-1" strike="noStrike">
                <a:solidFill>
                  <a:srgbClr val="44546a"/>
                </a:solidFill>
                <a:latin typeface="包图简圆体"/>
              </a:rPr>
              <a:t>)</a:t>
            </a:r>
            <a:endParaRPr b="0" lang="en-US" sz="1200" spc="-1" strike="noStrike">
              <a:latin typeface="Arial"/>
            </a:endParaRPr>
          </a:p>
          <a:p>
            <a:pPr>
              <a:lnSpc>
                <a:spcPct val="100000"/>
              </a:lnSpc>
              <a:tabLst>
                <a:tab algn="l" pos="0"/>
              </a:tabLst>
            </a:pPr>
            <a:r>
              <a:rPr b="0" lang="en-US" sz="2000" spc="-1" strike="noStrike">
                <a:solidFill>
                  <a:srgbClr val="44546a"/>
                </a:solidFill>
                <a:latin typeface="包图简圆体"/>
              </a:rPr>
              <a:t>3.</a:t>
            </a:r>
            <a:r>
              <a:rPr b="0" lang="zh-TW" sz="2000" spc="-1" strike="noStrike">
                <a:solidFill>
                  <a:srgbClr val="44546a"/>
                </a:solidFill>
                <a:latin typeface="包图简圆体"/>
              </a:rPr>
              <a:t>紀錄最佳位置在幾個</a:t>
            </a:r>
            <a:r>
              <a:rPr b="0" lang="en-US" sz="2000" spc="-1" strike="noStrike">
                <a:solidFill>
                  <a:srgbClr val="44546a"/>
                </a:solidFill>
                <a:latin typeface="包图简圆体"/>
              </a:rPr>
              <a:t>iteration</a:t>
            </a:r>
            <a:r>
              <a:rPr b="0" lang="zh-TW" sz="2000" spc="-1" strike="noStrike">
                <a:solidFill>
                  <a:srgbClr val="44546a"/>
                </a:solidFill>
                <a:latin typeface="包图简圆体"/>
              </a:rPr>
              <a:t>後</a:t>
            </a:r>
            <a:r>
              <a:rPr b="0" lang="en-US" sz="2000" spc="-1" strike="noStrike">
                <a:solidFill>
                  <a:srgbClr val="44546a"/>
                </a:solidFill>
                <a:latin typeface="包图简圆体"/>
              </a:rPr>
              <a:t>(</a:t>
            </a:r>
            <a:r>
              <a:rPr b="0" lang="zh-TW" sz="2000" spc="-1" strike="noStrike">
                <a:solidFill>
                  <a:srgbClr val="44546a"/>
                </a:solidFill>
                <a:latin typeface="包图简圆体"/>
              </a:rPr>
              <a:t>由超參數</a:t>
            </a:r>
            <a:r>
              <a:rPr b="0" lang="en-US" sz="2000" spc="-1" strike="noStrike">
                <a:solidFill>
                  <a:srgbClr val="44546a"/>
                </a:solidFill>
                <a:latin typeface="包图简圆体"/>
              </a:rPr>
              <a:t>C</a:t>
            </a:r>
            <a:r>
              <a:rPr b="0" lang="zh-TW" sz="2000" spc="-1" strike="noStrike">
                <a:solidFill>
                  <a:srgbClr val="44546a"/>
                </a:solidFill>
                <a:latin typeface="包图简圆体"/>
              </a:rPr>
              <a:t>決定</a:t>
            </a:r>
            <a:r>
              <a:rPr b="0" lang="en-US" sz="2000" spc="-1" strike="noStrike">
                <a:solidFill>
                  <a:srgbClr val="44546a"/>
                </a:solidFill>
                <a:latin typeface="包图简圆体"/>
              </a:rPr>
              <a:t>)</a:t>
            </a:r>
            <a:r>
              <a:rPr b="0" lang="zh-TW" sz="2000" spc="-1" strike="noStrike">
                <a:solidFill>
                  <a:srgbClr val="44546a"/>
                </a:solidFill>
                <a:latin typeface="包图简圆体"/>
              </a:rPr>
              <a:t>，將恢復資源。</a:t>
            </a:r>
            <a:endParaRPr b="0" lang="en-US" sz="2000" spc="-1" strike="noStrike">
              <a:latin typeface="Arial"/>
            </a:endParaRPr>
          </a:p>
          <a:p>
            <a:pPr>
              <a:lnSpc>
                <a:spcPct val="100000"/>
              </a:lnSpc>
              <a:tabLst>
                <a:tab algn="l" pos="0"/>
              </a:tabLst>
            </a:pPr>
            <a:r>
              <a:rPr b="0" lang="en-US" sz="2000" spc="-1" strike="noStrike">
                <a:solidFill>
                  <a:srgbClr val="44546a"/>
                </a:solidFill>
                <a:latin typeface="包图简圆体"/>
              </a:rPr>
              <a:t>The optimal location of the record will be restored after a few iterations (determined by the hyperparameter C).</a:t>
            </a:r>
            <a:endParaRPr b="0" lang="en-US" sz="2000" spc="-1" strike="noStrike">
              <a:latin typeface="Arial"/>
            </a:endParaRPr>
          </a:p>
        </p:txBody>
      </p:sp>
      <p:sp>
        <p:nvSpPr>
          <p:cNvPr id="51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473C687-D983-42D1-A9B4-709F8E2D047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sldImg"/>
          </p:nvPr>
        </p:nvSpPr>
        <p:spPr>
          <a:xfrm>
            <a:off x="685800" y="1143000"/>
            <a:ext cx="5486040" cy="3085920"/>
          </a:xfrm>
          <a:prstGeom prst="rect">
            <a:avLst/>
          </a:prstGeom>
        </p:spPr>
      </p:sp>
      <p:sp>
        <p:nvSpPr>
          <p:cNvPr id="52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zh-TW" sz="2000" spc="-1" strike="noStrike">
                <a:latin typeface="Arial"/>
              </a:rPr>
              <a:t>游牧者往糧食表現最好的地方進行移動</a:t>
            </a:r>
            <a:r>
              <a:rPr b="0" lang="en-US" sz="2000" spc="-1" strike="noStrike">
                <a:latin typeface="Arial"/>
              </a:rPr>
              <a:t>(</a:t>
            </a:r>
            <a:r>
              <a:rPr b="0" lang="zh-TW" sz="2000" spc="-1" strike="noStrike">
                <a:latin typeface="Arial"/>
              </a:rPr>
              <a:t>包含先前紀錄中資源已回復的地方</a:t>
            </a:r>
            <a:r>
              <a:rPr b="0" lang="en-US" sz="2000" spc="-1" strike="noStrike">
                <a:latin typeface="Arial"/>
              </a:rPr>
              <a:t>)</a:t>
            </a:r>
            <a:endParaRPr b="0" lang="en-US" sz="2000" spc="-1" strike="noStrike">
              <a:latin typeface="Arial"/>
            </a:endParaRPr>
          </a:p>
          <a:p>
            <a:pPr marL="216000" indent="-216000">
              <a:lnSpc>
                <a:spcPct val="100000"/>
              </a:lnSpc>
            </a:pPr>
            <a:r>
              <a:rPr b="0" lang="en-US" sz="2000" spc="-1" strike="noStrike">
                <a:latin typeface="Arial"/>
              </a:rPr>
              <a:t>Nomads move to the places with the best food performance.(Includes places where resources have been restored)</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zh-TW" sz="2000" spc="-1" strike="noStrike">
                <a:latin typeface="Arial"/>
              </a:rPr>
              <a:t>游牧者往有糧食的地方移動</a:t>
            </a:r>
            <a:r>
              <a:rPr b="0" lang="en-US" sz="2000" spc="-1" strike="noStrike">
                <a:latin typeface="Arial"/>
              </a:rPr>
              <a:t>(</a:t>
            </a:r>
            <a:r>
              <a:rPr b="0" lang="zh-TW" sz="2000" spc="-1" strike="noStrike">
                <a:latin typeface="Arial"/>
              </a:rPr>
              <a:t>標題</a:t>
            </a:r>
            <a:r>
              <a:rPr b="0" lang="en-US" sz="2000" spc="-1" strike="noStrike">
                <a:latin typeface="Arial"/>
              </a:rPr>
              <a:t>)</a:t>
            </a:r>
            <a:r>
              <a:rPr b="0" lang="zh-TW" sz="2000" spc="-1" strike="noStrike">
                <a:latin typeface="Arial"/>
              </a:rPr>
              <a:t>，根據本次</a:t>
            </a:r>
            <a:r>
              <a:rPr b="0" lang="en-US" sz="2000" spc="-1" strike="noStrike">
                <a:latin typeface="Arial"/>
              </a:rPr>
              <a:t>iterarion</a:t>
            </a:r>
            <a:r>
              <a:rPr b="0" lang="zh-TW" sz="2000" spc="-1" strike="noStrike">
                <a:latin typeface="Arial"/>
              </a:rPr>
              <a:t>獲得糧食影響人員的增加與減少</a:t>
            </a:r>
            <a:endParaRPr b="0" lang="en-US" sz="2000" spc="-1" strike="noStrike">
              <a:latin typeface="Arial"/>
            </a:endParaRPr>
          </a:p>
          <a:p>
            <a:pPr marL="216000" indent="-216000">
              <a:lnSpc>
                <a:spcPct val="100000"/>
              </a:lnSpc>
            </a:pPr>
            <a:r>
              <a:rPr b="0" lang="zh-TW" sz="2000" spc="-1" strike="noStrike">
                <a:latin typeface="Arial"/>
              </a:rPr>
              <a:t>上一次的糧食</a:t>
            </a:r>
            <a:r>
              <a:rPr b="0" lang="en-US" sz="2000" spc="-1" strike="noStrike">
                <a:latin typeface="Arial"/>
              </a:rPr>
              <a:t>/</a:t>
            </a:r>
            <a:r>
              <a:rPr b="0" lang="zh-TW" sz="2000" spc="-1" strike="noStrike">
                <a:latin typeface="Arial"/>
              </a:rPr>
              <a:t>此次糧食 </a:t>
            </a:r>
            <a:r>
              <a:rPr b="0" lang="en-US" sz="2000" spc="-1" strike="noStrike">
                <a:latin typeface="Arial"/>
              </a:rPr>
              <a:t>-1</a:t>
            </a:r>
            <a:endParaRPr b="0" lang="en-US" sz="2000" spc="-1" strike="noStrike">
              <a:latin typeface="Arial"/>
            </a:endParaRPr>
          </a:p>
          <a:p>
            <a:pPr marL="216000" indent="-216000">
              <a:lnSpc>
                <a:spcPct val="100000"/>
              </a:lnSpc>
            </a:pPr>
            <a:r>
              <a:rPr b="0" lang="en-US" sz="2000" spc="-1" strike="noStrike">
                <a:latin typeface="Arial"/>
              </a:rPr>
              <a:t>(Previous Feeding / Current Feeding -1) * tanh</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zh-TW" sz="1200" spc="-1" strike="noStrike">
                <a:solidFill>
                  <a:srgbClr val="000000"/>
                </a:solidFill>
                <a:latin typeface="+mn-lt"/>
                <a:ea typeface="+mn-ea"/>
              </a:rPr>
              <a:t>增加</a:t>
            </a:r>
            <a:r>
              <a:rPr b="0" lang="en-US" sz="1200" spc="-1" strike="noStrike">
                <a:solidFill>
                  <a:srgbClr val="000000"/>
                </a:solidFill>
                <a:latin typeface="+mn-lt"/>
                <a:ea typeface="+mn-ea"/>
              </a:rPr>
              <a:t>-1</a:t>
            </a:r>
            <a:r>
              <a:rPr b="0" lang="zh-TW" sz="1200" spc="-1" strike="noStrike">
                <a:solidFill>
                  <a:srgbClr val="000000"/>
                </a:solidFill>
                <a:latin typeface="+mn-lt"/>
                <a:ea typeface="+mn-ea"/>
              </a:rPr>
              <a:t>至</a:t>
            </a:r>
            <a:r>
              <a:rPr b="0" lang="en-US" sz="1200" spc="-1" strike="noStrike">
                <a:solidFill>
                  <a:srgbClr val="000000"/>
                </a:solidFill>
                <a:latin typeface="+mn-lt"/>
                <a:ea typeface="+mn-ea"/>
              </a:rPr>
              <a:t>1</a:t>
            </a:r>
            <a:r>
              <a:rPr b="0" lang="zh-TW" sz="1200" spc="-1" strike="noStrike">
                <a:solidFill>
                  <a:srgbClr val="000000"/>
                </a:solidFill>
                <a:latin typeface="+mn-lt"/>
                <a:ea typeface="+mn-ea"/>
              </a:rPr>
              <a:t>倍人民</a:t>
            </a:r>
            <a:endParaRPr b="0" lang="en-US" sz="1200" spc="-1" strike="noStrike">
              <a:latin typeface="Arial"/>
            </a:endParaRPr>
          </a:p>
          <a:p>
            <a:pPr marL="216000" indent="-216000">
              <a:lnSpc>
                <a:spcPct val="100000"/>
              </a:lnSpc>
            </a:pPr>
            <a:r>
              <a:rPr b="0" lang="en-US" sz="2000" spc="-1" strike="noStrike">
                <a:solidFill>
                  <a:srgbClr val="000000"/>
                </a:solidFill>
                <a:latin typeface="+mn-lt"/>
                <a:ea typeface="+mn-ea"/>
              </a:rPr>
              <a:t>Nomads increase -1 to 1 times.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52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EF4F00B-C13D-4CC2-B979-D6CD11E6F86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PlaceHolder 1"/>
          <p:cNvSpPr>
            <a:spLocks noGrp="1"/>
          </p:cNvSpPr>
          <p:nvPr>
            <p:ph type="sldImg"/>
          </p:nvPr>
        </p:nvSpPr>
        <p:spPr>
          <a:xfrm>
            <a:off x="685800" y="1143000"/>
            <a:ext cx="5486040" cy="3085920"/>
          </a:xfrm>
          <a:prstGeom prst="rect">
            <a:avLst/>
          </a:prstGeom>
        </p:spPr>
      </p:sp>
      <p:sp>
        <p:nvSpPr>
          <p:cNvPr id="523"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zh-TW" sz="2000" spc="-1" strike="noStrike">
                <a:latin typeface="Arial"/>
              </a:rPr>
              <a:t>使用過的資源還需恢復時間</a:t>
            </a:r>
            <a:r>
              <a:rPr b="0" lang="en-US" sz="2000" spc="-1" strike="noStrike">
                <a:latin typeface="Arial"/>
              </a:rPr>
              <a:t>(</a:t>
            </a:r>
            <a:r>
              <a:rPr b="0" lang="zh-TW" sz="2000" spc="-1" strike="noStrike">
                <a:latin typeface="Arial"/>
              </a:rPr>
              <a:t>減少一個</a:t>
            </a:r>
            <a:r>
              <a:rPr b="0" lang="en-US" sz="2000" spc="-1" strike="noStrike">
                <a:latin typeface="Arial"/>
              </a:rPr>
              <a:t>iteration)</a:t>
            </a:r>
            <a:endParaRPr b="0" lang="en-US" sz="2000" spc="-1" strike="noStrike">
              <a:latin typeface="Arial"/>
            </a:endParaRPr>
          </a:p>
          <a:p>
            <a:pPr marL="216000" indent="-216000">
              <a:lnSpc>
                <a:spcPct val="100000"/>
              </a:lnSpc>
            </a:pPr>
            <a:r>
              <a:rPr b="0" lang="en-US" sz="2000" spc="-1" strike="noStrike">
                <a:latin typeface="Arial"/>
              </a:rPr>
              <a:t>Used resources still need to recover time (reduce an iteration)</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zh-TW" sz="2000" spc="-1" strike="noStrike">
                <a:latin typeface="Arial"/>
              </a:rPr>
              <a:t>若資源已恢復，游牧者可在下一輪往此地方移動。</a:t>
            </a:r>
            <a:endParaRPr b="0" lang="en-US" sz="2000" spc="-1" strike="noStrike">
              <a:latin typeface="Arial"/>
            </a:endParaRPr>
          </a:p>
          <a:p>
            <a:pPr marL="216000" indent="-216000">
              <a:lnSpc>
                <a:spcPct val="100000"/>
              </a:lnSpc>
            </a:pPr>
            <a:r>
              <a:rPr b="0" lang="en-US" sz="2000" spc="-1" strike="noStrike">
                <a:latin typeface="Arial"/>
              </a:rPr>
              <a:t>If the resource is restored, the nomad can move to this place in the next turn.</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52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E11CD42-AA66-4CED-ABD9-6F9DA48778B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sldImg"/>
          </p:nvPr>
        </p:nvSpPr>
        <p:spPr>
          <a:xfrm>
            <a:off x="685800" y="1143000"/>
            <a:ext cx="5486040" cy="3085920"/>
          </a:xfrm>
          <a:prstGeom prst="rect">
            <a:avLst/>
          </a:prstGeom>
        </p:spPr>
      </p:sp>
      <p:sp>
        <p:nvSpPr>
          <p:cNvPr id="526"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zh-TW" sz="2000" spc="-1" strike="noStrike">
                <a:latin typeface="Arial"/>
              </a:rPr>
              <a:t>如果到達了，則結束演算法。</a:t>
            </a:r>
            <a:endParaRPr b="0" lang="en-US" sz="2000" spc="-1" strike="noStrike">
              <a:latin typeface="Arial"/>
            </a:endParaRPr>
          </a:p>
          <a:p>
            <a:pPr marL="216000" indent="-216000">
              <a:lnSpc>
                <a:spcPct val="100000"/>
              </a:lnSpc>
            </a:pPr>
            <a:r>
              <a:rPr b="0" lang="en-US" sz="2000" spc="-1" strike="noStrike">
                <a:latin typeface="Arial"/>
              </a:rPr>
              <a:t>If it is reached, the algorithm is terminated.</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zh-TW" sz="2000" spc="-1" strike="noStrike">
                <a:latin typeface="Arial"/>
              </a:rPr>
              <a:t>如果未到達，則派出</a:t>
            </a:r>
            <a:r>
              <a:rPr b="0" lang="en-US" sz="2000" spc="-1" strike="noStrike">
                <a:latin typeface="Arial"/>
              </a:rPr>
              <a:t>n/a</a:t>
            </a:r>
            <a:r>
              <a:rPr b="0" lang="zh-TW" sz="2000" spc="-1" strike="noStrike">
                <a:latin typeface="Arial"/>
              </a:rPr>
              <a:t>個游牧者進行下一輪糧食搜索。</a:t>
            </a:r>
            <a:endParaRPr b="0" lang="en-US" sz="2000" spc="-1" strike="noStrike">
              <a:latin typeface="Arial"/>
            </a:endParaRPr>
          </a:p>
          <a:p>
            <a:pPr marL="216000" indent="-216000">
              <a:lnSpc>
                <a:spcPct val="100000"/>
              </a:lnSpc>
            </a:pPr>
            <a:r>
              <a:rPr b="0" lang="en-US" sz="2000" spc="-1" strike="noStrike">
                <a:latin typeface="Arial"/>
              </a:rPr>
              <a:t>If not reached, assign n/a nomads for the next iteration of food search.</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zh-TW" sz="2000" spc="-1" strike="noStrike">
                <a:latin typeface="Arial"/>
              </a:rPr>
              <a:t>資源搜索範圍</a:t>
            </a:r>
            <a:r>
              <a:rPr b="0" lang="en-US" sz="2000" spc="-1" strike="noStrike">
                <a:latin typeface="Arial"/>
              </a:rPr>
              <a:t>:Resource Search Range:</a:t>
            </a:r>
            <a:endParaRPr b="0" lang="en-US" sz="2000" spc="-1" strike="noStrike">
              <a:latin typeface="Arial"/>
            </a:endParaRPr>
          </a:p>
          <a:p>
            <a:pPr marL="216000" indent="-216000">
              <a:lnSpc>
                <a:spcPct val="100000"/>
              </a:lnSpc>
            </a:pPr>
            <a:r>
              <a:rPr b="0" lang="zh-TW" sz="1200" spc="-1" strike="noStrike">
                <a:solidFill>
                  <a:srgbClr val="000000"/>
                </a:solidFill>
                <a:latin typeface="+mn-lt"/>
                <a:ea typeface="+mn-ea"/>
              </a:rPr>
              <a:t>距離上次生活中心點為</a:t>
            </a:r>
            <a:r>
              <a:rPr b="0" lang="en-US" sz="1200" spc="-1" strike="noStrike">
                <a:solidFill>
                  <a:srgbClr val="000000"/>
                </a:solidFill>
                <a:latin typeface="+mn-lt"/>
                <a:ea typeface="+mn-ea"/>
              </a:rPr>
              <a:t>r</a:t>
            </a:r>
            <a:r>
              <a:rPr b="0" lang="zh-TW" sz="1200" spc="-1" strike="noStrike">
                <a:solidFill>
                  <a:srgbClr val="000000"/>
                </a:solidFill>
                <a:latin typeface="+mn-lt"/>
                <a:ea typeface="+mn-ea"/>
              </a:rPr>
              <a:t>以上的地方進行搜索資源。</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Search for resources at a distance of R from the last center point.</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zh-TW" sz="1200" spc="-1" strike="noStrike">
                <a:solidFill>
                  <a:srgbClr val="000000"/>
                </a:solidFill>
                <a:latin typeface="+mn-lt"/>
                <a:ea typeface="+mn-ea"/>
              </a:rPr>
              <a:t>這些點位不可在先前曾經駐紮過的範圍內。</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These position must not be in areas where they have been previously stationed.</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zh-TW" sz="1200" spc="-1" strike="noStrike">
                <a:solidFill>
                  <a:srgbClr val="000000"/>
                </a:solidFill>
                <a:latin typeface="+mn-lt"/>
                <a:ea typeface="+mn-ea"/>
              </a:rPr>
              <a:t>和先前紀錄的矩陣進行比較，若表現沒有比較佳，且原先該地資源已回復，則返回至此資源較佳處。</a:t>
            </a:r>
            <a:endParaRPr b="0" lang="en-US" sz="1200" spc="-1" strike="noStrike">
              <a:latin typeface="Arial"/>
            </a:endParaRPr>
          </a:p>
          <a:p>
            <a:pPr marL="216000" indent="-216000">
              <a:lnSpc>
                <a:spcPct val="100000"/>
              </a:lnSpc>
            </a:pPr>
            <a:r>
              <a:rPr b="0" lang="en-US" sz="2000" spc="-1" strike="noStrike">
                <a:solidFill>
                  <a:srgbClr val="000000"/>
                </a:solidFill>
                <a:latin typeface="+mn-lt"/>
                <a:ea typeface="+mn-ea"/>
              </a:rPr>
              <a:t>Compare to previous record</a:t>
            </a:r>
            <a:endParaRPr b="0" lang="en-US" sz="2000" spc="-1" strike="noStrike">
              <a:latin typeface="Arial"/>
            </a:endParaRPr>
          </a:p>
          <a:p>
            <a:pPr marL="216000" indent="-216000">
              <a:lnSpc>
                <a:spcPct val="100000"/>
              </a:lnSpc>
            </a:pPr>
            <a:r>
              <a:rPr b="0" lang="en-US" sz="2000" spc="-1" strike="noStrike">
                <a:solidFill>
                  <a:srgbClr val="000000"/>
                </a:solidFill>
                <a:latin typeface="+mn-lt"/>
                <a:ea typeface="+mn-ea"/>
              </a:rPr>
              <a:t>If the performance is not better and the original resource at that location has recovered, then return to this better resource.(</a:t>
            </a:r>
            <a:r>
              <a:rPr b="0" lang="zh-TW" sz="2000" spc="-1" strike="noStrike">
                <a:solidFill>
                  <a:srgbClr val="000000"/>
                </a:solidFill>
                <a:latin typeface="+mn-lt"/>
                <a:ea typeface="+mn-ea"/>
              </a:rPr>
              <a:t>太多了沒有放</a:t>
            </a:r>
            <a:r>
              <a:rPr b="0" lang="en-US" sz="2000" spc="-1" strike="noStrike">
                <a:solidFill>
                  <a:srgbClr val="000000"/>
                </a:solidFill>
                <a:latin typeface="+mn-lt"/>
                <a:ea typeface="+mn-ea"/>
              </a:rPr>
              <a:t>)</a:t>
            </a:r>
            <a:endParaRPr b="0" lang="en-US" sz="2000" spc="-1" strike="noStrike">
              <a:latin typeface="Arial"/>
            </a:endParaRPr>
          </a:p>
        </p:txBody>
      </p:sp>
      <p:sp>
        <p:nvSpPr>
          <p:cNvPr id="52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6315C97-7D9A-46FB-A424-1152E52D7A08}"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sldImg"/>
          </p:nvPr>
        </p:nvSpPr>
        <p:spPr>
          <a:xfrm>
            <a:off x="685800" y="1143000"/>
            <a:ext cx="5486040" cy="3085920"/>
          </a:xfrm>
          <a:prstGeom prst="rect">
            <a:avLst/>
          </a:prstGeom>
        </p:spPr>
      </p:sp>
      <p:sp>
        <p:nvSpPr>
          <p:cNvPr id="52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3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CEE83FD-EF9C-4795-A22D-000D9EE5605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sldImg"/>
          </p:nvPr>
        </p:nvSpPr>
        <p:spPr>
          <a:xfrm>
            <a:off x="685800" y="1143000"/>
            <a:ext cx="5486040" cy="3085920"/>
          </a:xfrm>
          <a:prstGeom prst="rect">
            <a:avLst/>
          </a:prstGeom>
        </p:spPr>
      </p:sp>
      <p:sp>
        <p:nvSpPr>
          <p:cNvPr id="532"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mn-lt"/>
                <a:ea typeface="+mn-ea"/>
              </a:rPr>
              <a:t>Our algorithm performs worse than the PSO algorithm, but the fitness obtained from the Nomad Algorithm is not far from the PSO algorithm, so we think the Nomad Algorithm that we invented is good enough to do optimization.</a:t>
            </a:r>
            <a:endParaRPr b="0" lang="en-US" sz="1200" spc="-1" strike="noStrike">
              <a:latin typeface="Arial"/>
            </a:endParaRPr>
          </a:p>
          <a:p>
            <a:pPr marL="216000" indent="-216000">
              <a:lnSpc>
                <a:spcPct val="100000"/>
              </a:lnSpc>
            </a:pPr>
            <a:r>
              <a:rPr b="0" lang="zh-TW" sz="1200" spc="-1" strike="noStrike">
                <a:solidFill>
                  <a:srgbClr val="000000"/>
                </a:solidFill>
                <a:latin typeface="+mn-lt"/>
                <a:ea typeface="+mn-ea"/>
              </a:rPr>
              <a:t>這是旻晉打的</a:t>
            </a:r>
            <a:endParaRPr b="0" lang="en-US" sz="1200" spc="-1" strike="noStrike">
              <a:latin typeface="Arial"/>
            </a:endParaRPr>
          </a:p>
        </p:txBody>
      </p:sp>
      <p:sp>
        <p:nvSpPr>
          <p:cNvPr id="53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4881FDC-AF50-4DA7-ACE9-38FA96AC402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PlaceHolder 1"/>
          <p:cNvSpPr>
            <a:spLocks noGrp="1"/>
          </p:cNvSpPr>
          <p:nvPr>
            <p:ph type="sldImg"/>
          </p:nvPr>
        </p:nvSpPr>
        <p:spPr>
          <a:xfrm>
            <a:off x="685800" y="1143000"/>
            <a:ext cx="5486040" cy="3085920"/>
          </a:xfrm>
          <a:prstGeom prst="rect">
            <a:avLst/>
          </a:prstGeom>
        </p:spPr>
      </p:sp>
      <p:sp>
        <p:nvSpPr>
          <p:cNvPr id="51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zh-TW" sz="1200" spc="-1" strike="noStrike">
                <a:solidFill>
                  <a:srgbClr val="000000"/>
                </a:solidFill>
                <a:latin typeface="+mn-lt"/>
                <a:ea typeface="+mn-ea"/>
              </a:rPr>
              <a:t>游居者是指頻繁從一處移居到另一處，通過移動的方式獲得生活資源，且往往需要避免資源達到其自然承載極限。</a:t>
            </a:r>
            <a:r>
              <a:rPr b="0" lang="en-US" sz="1200" spc="-1" strike="noStrike">
                <a:solidFill>
                  <a:srgbClr val="000000"/>
                </a:solidFill>
                <a:latin typeface="+mn-lt"/>
                <a:ea typeface="+mn-ea"/>
              </a:rPr>
              <a:t>(</a:t>
            </a:r>
            <a:r>
              <a:rPr b="0" lang="zh-TW" sz="1200" spc="-1" strike="noStrike">
                <a:solidFill>
                  <a:srgbClr val="000000"/>
                </a:solidFill>
                <a:latin typeface="+mn-lt"/>
                <a:ea typeface="+mn-ea"/>
              </a:rPr>
              <a:t>上</a:t>
            </a:r>
            <a:r>
              <a:rPr b="0" lang="en-US" sz="1200" spc="-1" strike="noStrike">
                <a:solidFill>
                  <a:srgbClr val="000000"/>
                </a:solidFill>
                <a:latin typeface="+mn-lt"/>
                <a:ea typeface="+mn-ea"/>
              </a:rPr>
              <a:t>)</a:t>
            </a:r>
            <a:endParaRPr b="0" lang="en-US" sz="1200" spc="-1" strike="noStrike">
              <a:latin typeface="Arial"/>
            </a:endParaRPr>
          </a:p>
          <a:p>
            <a:pPr marL="216000" indent="-216000">
              <a:lnSpc>
                <a:spcPct val="100000"/>
              </a:lnSpc>
            </a:pPr>
            <a:r>
              <a:rPr b="0" lang="zh-TW" sz="2000" spc="-1" strike="noStrike">
                <a:solidFill>
                  <a:srgbClr val="000000"/>
                </a:solidFill>
                <a:latin typeface="+mn-lt"/>
                <a:ea typeface="+mn-ea"/>
              </a:rPr>
              <a:t>本次以游牧者為概念進行演算法建置，透過游牧者移動的想法尋求最佳解。</a:t>
            </a:r>
            <a:r>
              <a:rPr b="0" lang="en-US" sz="2000" spc="-1" strike="noStrike">
                <a:solidFill>
                  <a:srgbClr val="000000"/>
                </a:solidFill>
                <a:latin typeface="+mn-lt"/>
                <a:ea typeface="+mn-ea"/>
              </a:rPr>
              <a:t>(</a:t>
            </a:r>
            <a:r>
              <a:rPr b="0" lang="zh-TW" sz="2000" spc="-1" strike="noStrike">
                <a:solidFill>
                  <a:srgbClr val="000000"/>
                </a:solidFill>
                <a:latin typeface="+mn-lt"/>
                <a:ea typeface="+mn-ea"/>
              </a:rPr>
              <a:t>下</a:t>
            </a:r>
            <a:r>
              <a:rPr b="0" lang="en-US" sz="2000" spc="-1" strike="noStrike">
                <a:solidFill>
                  <a:srgbClr val="000000"/>
                </a:solidFill>
                <a:latin typeface="+mn-lt"/>
                <a:ea typeface="+mn-ea"/>
              </a:rPr>
              <a:t>)</a:t>
            </a:r>
            <a:endParaRPr b="0" lang="en-US" sz="2000" spc="-1" strike="noStrike">
              <a:latin typeface="Arial"/>
            </a:endParaRPr>
          </a:p>
        </p:txBody>
      </p:sp>
      <p:sp>
        <p:nvSpPr>
          <p:cNvPr id="51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8DA1A01-A8B2-4915-8E91-F16F0D145DC9}"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6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7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8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8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8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8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8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0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2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2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2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2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2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2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5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5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5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6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6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6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7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7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7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7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8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9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9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0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0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0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1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1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1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1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1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1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包图简圆体"/>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包图简圆体"/>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slideLayout" Target="../slideLayouts/slideLayout49.xml"/><Relationship Id="rId9" Type="http://schemas.openxmlformats.org/officeDocument/2006/relationships/slideLayout" Target="../slideLayouts/slideLayout50.xml"/><Relationship Id="rId10" Type="http://schemas.openxmlformats.org/officeDocument/2006/relationships/slideLayout" Target="../slideLayouts/slideLayout51.xml"/><Relationship Id="rId11" Type="http://schemas.openxmlformats.org/officeDocument/2006/relationships/slideLayout" Target="../slideLayouts/slideLayout52.xml"/><Relationship Id="rId12" Type="http://schemas.openxmlformats.org/officeDocument/2006/relationships/slideLayout" Target="../slideLayouts/slideLayout53.xml"/><Relationship Id="rId13" Type="http://schemas.openxmlformats.org/officeDocument/2006/relationships/slideLayout" Target="../slideLayouts/slideLayout54.xml"/><Relationship Id="rId14" Type="http://schemas.openxmlformats.org/officeDocument/2006/relationships/slideLayout" Target="../slideLayouts/slideLayout55.xml"/><Relationship Id="rId15" Type="http://schemas.openxmlformats.org/officeDocument/2006/relationships/slideLayout" Target="../slideLayouts/slideLayout56.xml"/><Relationship Id="rId16" Type="http://schemas.openxmlformats.org/officeDocument/2006/relationships/slideLayout" Target="../slideLayouts/slideLayout57.xml"/><Relationship Id="rId17" Type="http://schemas.openxmlformats.org/officeDocument/2006/relationships/slideLayout" Target="../slideLayouts/slideLayout58.xml"/><Relationship Id="rId18" Type="http://schemas.openxmlformats.org/officeDocument/2006/relationships/slideLayout" Target="../slideLayouts/slideLayout59.xml"/><Relationship Id="rId19"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图形 6" descr=""/>
          <p:cNvPicPr/>
          <p:nvPr/>
        </p:nvPicPr>
        <p:blipFill>
          <a:blip r:embed="rId2"/>
          <a:srcRect l="18442" t="12628" r="0" b="0"/>
          <a:stretch/>
        </p:blipFill>
        <p:spPr>
          <a:xfrm>
            <a:off x="0" y="0"/>
            <a:ext cx="5280840" cy="3428640"/>
          </a:xfrm>
          <a:prstGeom prst="rect">
            <a:avLst/>
          </a:prstGeom>
          <a:ln>
            <a:noFill/>
          </a:ln>
        </p:spPr>
      </p:pic>
      <p:pic>
        <p:nvPicPr>
          <p:cNvPr id="1" name="图形 8" descr=""/>
          <p:cNvPicPr/>
          <p:nvPr/>
        </p:nvPicPr>
        <p:blipFill>
          <a:blip r:embed="rId3"/>
          <a:srcRect l="0" t="0" r="27699" b="23392"/>
          <a:stretch/>
        </p:blipFill>
        <p:spPr>
          <a:xfrm>
            <a:off x="4542480" y="1540800"/>
            <a:ext cx="7648920" cy="5316840"/>
          </a:xfrm>
          <a:prstGeom prst="rect">
            <a:avLst/>
          </a:prstGeom>
          <a:ln>
            <a:noFill/>
          </a:ln>
        </p:spPr>
      </p:pic>
      <p:pic>
        <p:nvPicPr>
          <p:cNvPr id="2" name="图形 9" descr=""/>
          <p:cNvPicPr/>
          <p:nvPr/>
        </p:nvPicPr>
        <p:blipFill>
          <a:blip r:embed="rId4"/>
          <a:srcRect l="0" t="45378" r="50013" b="0"/>
          <a:stretch/>
        </p:blipFill>
        <p:spPr>
          <a:xfrm>
            <a:off x="9012600" y="0"/>
            <a:ext cx="3178800" cy="1540440"/>
          </a:xfrm>
          <a:prstGeom prst="rect">
            <a:avLst/>
          </a:prstGeom>
          <a:ln>
            <a:noFill/>
          </a:ln>
        </p:spPr>
      </p:pic>
      <p:pic>
        <p:nvPicPr>
          <p:cNvPr id="3" name="图形 7" descr=""/>
          <p:cNvPicPr/>
          <p:nvPr/>
        </p:nvPicPr>
        <p:blipFill>
          <a:blip r:embed="rId5"/>
          <a:srcRect l="70951" t="0" r="0" b="0"/>
          <a:stretch/>
        </p:blipFill>
        <p:spPr>
          <a:xfrm>
            <a:off x="0" y="4889160"/>
            <a:ext cx="1252080" cy="2613240"/>
          </a:xfrm>
          <a:prstGeom prst="rect">
            <a:avLst/>
          </a:prstGeom>
          <a:ln>
            <a:noFill/>
          </a:ln>
        </p:spPr>
      </p:pic>
      <p:pic>
        <p:nvPicPr>
          <p:cNvPr id="4" name="图形 10" descr=""/>
          <p:cNvPicPr/>
          <p:nvPr/>
        </p:nvPicPr>
        <p:blipFill>
          <a:blip r:embed="rId6"/>
          <a:srcRect l="17782" t="1249" r="5316" b="26169"/>
          <a:stretch/>
        </p:blipFill>
        <p:spPr>
          <a:xfrm>
            <a:off x="0" y="0"/>
            <a:ext cx="12191760" cy="6857640"/>
          </a:xfrm>
          <a:prstGeom prst="rect">
            <a:avLst/>
          </a:prstGeom>
          <a:ln>
            <a:noFill/>
          </a:ln>
        </p:spPr>
      </p:pic>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包图简圆体"/>
              </a:rPr>
              <a:t>Click to edit the outline text format</a:t>
            </a:r>
            <a:endParaRPr b="0" lang="en-US" sz="2800" spc="-1" strike="noStrike">
              <a:solidFill>
                <a:srgbClr val="000000"/>
              </a:solidFill>
              <a:latin typeface="包图简圆体"/>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包图简圆体"/>
              </a:rPr>
              <a:t>Second Outline Level</a:t>
            </a:r>
            <a:endParaRPr b="0" lang="en-US" sz="2000" spc="-1" strike="noStrike">
              <a:solidFill>
                <a:srgbClr val="000000"/>
              </a:solidFill>
              <a:latin typeface="包图简圆体"/>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包图简圆体"/>
              </a:rPr>
              <a:t>Third Outline Level</a:t>
            </a:r>
            <a:endParaRPr b="0" lang="en-US" sz="1800" spc="-1" strike="noStrike">
              <a:solidFill>
                <a:srgbClr val="000000"/>
              </a:solidFill>
              <a:latin typeface="包图简圆体"/>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包图简圆体"/>
              </a:rPr>
              <a:t>Fourth Outline Level</a:t>
            </a:r>
            <a:endParaRPr b="0" lang="en-US" sz="1800" spc="-1" strike="noStrike">
              <a:solidFill>
                <a:srgbClr val="000000"/>
              </a:solidFill>
              <a:latin typeface="包图简圆体"/>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包图简圆体"/>
              </a:rPr>
              <a:t>Fifth Outline Level</a:t>
            </a:r>
            <a:endParaRPr b="0" lang="en-US" sz="2000" spc="-1" strike="noStrike">
              <a:solidFill>
                <a:srgbClr val="000000"/>
              </a:solidFill>
              <a:latin typeface="包图简圆体"/>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包图简圆体"/>
              </a:rPr>
              <a:t>Sixth Outline Level</a:t>
            </a:r>
            <a:endParaRPr b="0" lang="en-US" sz="2000" spc="-1" strike="noStrike">
              <a:solidFill>
                <a:srgbClr val="000000"/>
              </a:solidFill>
              <a:latin typeface="包图简圆体"/>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包图简圆体"/>
              </a:rPr>
              <a:t>Seventh Outline Level</a:t>
            </a:r>
            <a:endParaRPr b="0" lang="en-US" sz="2000" spc="-1" strike="noStrike">
              <a:solidFill>
                <a:srgbClr val="000000"/>
              </a:solidFill>
              <a:latin typeface="包图简圆体"/>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图形 7" descr=""/>
          <p:cNvPicPr/>
          <p:nvPr/>
        </p:nvPicPr>
        <p:blipFill>
          <a:blip r:embed="rId2"/>
          <a:stretch/>
        </p:blipFill>
        <p:spPr>
          <a:xfrm rot="1219800">
            <a:off x="5085720" y="316440"/>
            <a:ext cx="2019960" cy="1094760"/>
          </a:xfrm>
          <a:prstGeom prst="rect">
            <a:avLst/>
          </a:prstGeom>
          <a:ln>
            <a:noFill/>
          </a:ln>
        </p:spPr>
      </p:pic>
      <p:pic>
        <p:nvPicPr>
          <p:cNvPr id="44" name="图形 6" descr=""/>
          <p:cNvPicPr/>
          <p:nvPr/>
        </p:nvPicPr>
        <p:blipFill>
          <a:blip r:embed="rId3"/>
          <a:stretch/>
        </p:blipFill>
        <p:spPr>
          <a:xfrm rot="1219800">
            <a:off x="4897080" y="397440"/>
            <a:ext cx="2019960" cy="1094760"/>
          </a:xfrm>
          <a:prstGeom prst="rect">
            <a:avLst/>
          </a:prstGeom>
          <a:ln>
            <a:noFill/>
          </a:ln>
        </p:spPr>
      </p:pic>
      <p:pic>
        <p:nvPicPr>
          <p:cNvPr id="45" name="图形 8" descr=""/>
          <p:cNvPicPr/>
          <p:nvPr/>
        </p:nvPicPr>
        <p:blipFill>
          <a:blip r:embed="rId4"/>
          <a:srcRect l="61853" t="10318" r="14601" b="57358"/>
          <a:stretch/>
        </p:blipFill>
        <p:spPr>
          <a:xfrm rot="10800000">
            <a:off x="360" y="5598000"/>
            <a:ext cx="1980720" cy="1259640"/>
          </a:xfrm>
          <a:prstGeom prst="rect">
            <a:avLst/>
          </a:prstGeom>
          <a:ln>
            <a:noFill/>
          </a:ln>
        </p:spPr>
      </p:pic>
      <p:pic>
        <p:nvPicPr>
          <p:cNvPr id="46" name="图形 9" descr=""/>
          <p:cNvPicPr/>
          <p:nvPr/>
        </p:nvPicPr>
        <p:blipFill>
          <a:blip r:embed="rId5"/>
          <a:srcRect l="61853" t="10318" r="14601" b="57358"/>
          <a:stretch/>
        </p:blipFill>
        <p:spPr>
          <a:xfrm flipH="1" rot="10800000">
            <a:off x="10210680" y="5598000"/>
            <a:ext cx="1980720" cy="1259640"/>
          </a:xfrm>
          <a:prstGeom prst="rect">
            <a:avLst/>
          </a:prstGeom>
          <a:ln>
            <a:noFill/>
          </a:ln>
        </p:spPr>
      </p:pic>
      <p:pic>
        <p:nvPicPr>
          <p:cNvPr id="47" name="图形 10" descr=""/>
          <p:cNvPicPr/>
          <p:nvPr/>
        </p:nvPicPr>
        <p:blipFill>
          <a:blip r:embed="rId6"/>
          <a:srcRect l="61853" t="10318" r="14601" b="57358"/>
          <a:stretch/>
        </p:blipFill>
        <p:spPr>
          <a:xfrm flipH="1">
            <a:off x="360" y="1080"/>
            <a:ext cx="1980720" cy="1259640"/>
          </a:xfrm>
          <a:prstGeom prst="rect">
            <a:avLst/>
          </a:prstGeom>
          <a:ln>
            <a:noFill/>
          </a:ln>
        </p:spPr>
      </p:pic>
      <p:pic>
        <p:nvPicPr>
          <p:cNvPr id="48" name="图形 11" descr=""/>
          <p:cNvPicPr/>
          <p:nvPr/>
        </p:nvPicPr>
        <p:blipFill>
          <a:blip r:embed="rId7"/>
          <a:srcRect l="61853" t="10318" r="14601" b="57358"/>
          <a:stretch/>
        </p:blipFill>
        <p:spPr>
          <a:xfrm>
            <a:off x="10210680" y="1080"/>
            <a:ext cx="1980720" cy="1259640"/>
          </a:xfrm>
          <a:prstGeom prst="rect">
            <a:avLst/>
          </a:prstGeom>
          <a:ln>
            <a:noFill/>
          </a:ln>
        </p:spPr>
      </p:pic>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包图简圆体"/>
              </a:rPr>
              <a:t>Click to edit the outline text format</a:t>
            </a:r>
            <a:endParaRPr b="0" lang="en-US" sz="2800" spc="-1" strike="noStrike">
              <a:solidFill>
                <a:srgbClr val="000000"/>
              </a:solidFill>
              <a:latin typeface="包图简圆体"/>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包图简圆体"/>
              </a:rPr>
              <a:t>Second Outline Level</a:t>
            </a:r>
            <a:endParaRPr b="0" lang="en-US" sz="2000" spc="-1" strike="noStrike">
              <a:solidFill>
                <a:srgbClr val="000000"/>
              </a:solidFill>
              <a:latin typeface="包图简圆体"/>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包图简圆体"/>
              </a:rPr>
              <a:t>Third Outline Level</a:t>
            </a:r>
            <a:endParaRPr b="0" lang="en-US" sz="1800" spc="-1" strike="noStrike">
              <a:solidFill>
                <a:srgbClr val="000000"/>
              </a:solidFill>
              <a:latin typeface="包图简圆体"/>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包图简圆体"/>
              </a:rPr>
              <a:t>Fourth Outline Level</a:t>
            </a:r>
            <a:endParaRPr b="0" lang="en-US" sz="1800" spc="-1" strike="noStrike">
              <a:solidFill>
                <a:srgbClr val="000000"/>
              </a:solidFill>
              <a:latin typeface="包图简圆体"/>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包图简圆体"/>
              </a:rPr>
              <a:t>Fifth Outline Level</a:t>
            </a:r>
            <a:endParaRPr b="0" lang="en-US" sz="2000" spc="-1" strike="noStrike">
              <a:solidFill>
                <a:srgbClr val="000000"/>
              </a:solidFill>
              <a:latin typeface="包图简圆体"/>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包图简圆体"/>
              </a:rPr>
              <a:t>Sixth Outline Level</a:t>
            </a:r>
            <a:endParaRPr b="0" lang="en-US" sz="2000" spc="-1" strike="noStrike">
              <a:solidFill>
                <a:srgbClr val="000000"/>
              </a:solidFill>
              <a:latin typeface="包图简圆体"/>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包图简圆体"/>
              </a:rPr>
              <a:t>Seventh Outline Level</a:t>
            </a:r>
            <a:endParaRPr b="0" lang="en-US" sz="2000" spc="-1" strike="noStrike">
              <a:solidFill>
                <a:srgbClr val="000000"/>
              </a:solidFill>
              <a:latin typeface="包图简圆体"/>
            </a:endParaRPr>
          </a:p>
        </p:txBody>
      </p:sp>
    </p:spTree>
  </p:cSld>
  <p:clrMap bg1="lt1" bg2="lt2" tx1="dk1" tx2="dk2" accent1="accent1" accent2="accent2" accent3="accent3" accent4="accent4" accent5="accent5" accent6="accent6" hlink="hlink" folHlink="folHlink"/>
  <p:sldLayoutIdLst>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7" name="图形 7" descr=""/>
          <p:cNvPicPr/>
          <p:nvPr/>
        </p:nvPicPr>
        <p:blipFill>
          <a:blip r:embed="rId2"/>
          <a:srcRect l="41717" t="46806" r="0" b="0"/>
          <a:stretch/>
        </p:blipFill>
        <p:spPr>
          <a:xfrm>
            <a:off x="0" y="0"/>
            <a:ext cx="3268080" cy="1617480"/>
          </a:xfrm>
          <a:prstGeom prst="rect">
            <a:avLst/>
          </a:prstGeom>
          <a:ln>
            <a:noFill/>
          </a:ln>
        </p:spPr>
      </p:pic>
      <p:pic>
        <p:nvPicPr>
          <p:cNvPr id="88" name="图形 6" descr=""/>
          <p:cNvPicPr/>
          <p:nvPr/>
        </p:nvPicPr>
        <p:blipFill>
          <a:blip r:embed="rId3"/>
          <a:srcRect l="0" t="14712" r="31352" b="14323"/>
          <a:stretch/>
        </p:blipFill>
        <p:spPr>
          <a:xfrm>
            <a:off x="6565680" y="0"/>
            <a:ext cx="5625720" cy="6857640"/>
          </a:xfrm>
          <a:prstGeom prst="rect">
            <a:avLst/>
          </a:prstGeom>
          <a:ln>
            <a:noFill/>
          </a:ln>
        </p:spPr>
      </p:pic>
      <p:pic>
        <p:nvPicPr>
          <p:cNvPr id="89" name="图形 9" descr=""/>
          <p:cNvPicPr/>
          <p:nvPr/>
        </p:nvPicPr>
        <p:blipFill>
          <a:blip r:embed="rId4"/>
          <a:srcRect l="0" t="24778" r="23370" b="0"/>
          <a:stretch/>
        </p:blipFill>
        <p:spPr>
          <a:xfrm>
            <a:off x="7793280" y="0"/>
            <a:ext cx="4398120" cy="4317840"/>
          </a:xfrm>
          <a:prstGeom prst="rect">
            <a:avLst/>
          </a:prstGeom>
          <a:ln>
            <a:noFill/>
          </a:ln>
        </p:spPr>
      </p:pic>
      <p:pic>
        <p:nvPicPr>
          <p:cNvPr id="90" name="图形 10" descr=""/>
          <p:cNvPicPr/>
          <p:nvPr/>
        </p:nvPicPr>
        <p:blipFill>
          <a:blip r:embed="rId5"/>
          <a:srcRect l="19668" t="10318" r="14601" b="9875"/>
          <a:stretch/>
        </p:blipFill>
        <p:spPr>
          <a:xfrm>
            <a:off x="0" y="0"/>
            <a:ext cx="12191760" cy="6857640"/>
          </a:xfrm>
          <a:prstGeom prst="rect">
            <a:avLst/>
          </a:prstGeom>
          <a:ln>
            <a:noFill/>
          </a:ln>
        </p:spPr>
      </p:pic>
      <p:pic>
        <p:nvPicPr>
          <p:cNvPr id="91" name="图形 8" descr=""/>
          <p:cNvPicPr/>
          <p:nvPr/>
        </p:nvPicPr>
        <p:blipFill>
          <a:blip r:embed="rId6"/>
          <a:srcRect l="38126" t="1636" r="0" b="50000"/>
          <a:stretch/>
        </p:blipFill>
        <p:spPr>
          <a:xfrm>
            <a:off x="0" y="6260040"/>
            <a:ext cx="2419200" cy="597600"/>
          </a:xfrm>
          <a:prstGeom prst="rect">
            <a:avLst/>
          </a:prstGeom>
          <a:ln>
            <a:noFill/>
          </a:ln>
        </p:spPr>
      </p:pic>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包图简圆体"/>
              </a:rPr>
              <a:t>Click to edit the outline text format</a:t>
            </a:r>
            <a:endParaRPr b="0" lang="en-US" sz="2800" spc="-1" strike="noStrike">
              <a:solidFill>
                <a:srgbClr val="000000"/>
              </a:solidFill>
              <a:latin typeface="包图简圆体"/>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包图简圆体"/>
              </a:rPr>
              <a:t>Second Outline Level</a:t>
            </a:r>
            <a:endParaRPr b="0" lang="en-US" sz="2000" spc="-1" strike="noStrike">
              <a:solidFill>
                <a:srgbClr val="000000"/>
              </a:solidFill>
              <a:latin typeface="包图简圆体"/>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包图简圆体"/>
              </a:rPr>
              <a:t>Third Outline Level</a:t>
            </a:r>
            <a:endParaRPr b="0" lang="en-US" sz="1800" spc="-1" strike="noStrike">
              <a:solidFill>
                <a:srgbClr val="000000"/>
              </a:solidFill>
              <a:latin typeface="包图简圆体"/>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包图简圆体"/>
              </a:rPr>
              <a:t>Fourth Outline Level</a:t>
            </a:r>
            <a:endParaRPr b="0" lang="en-US" sz="1800" spc="-1" strike="noStrike">
              <a:solidFill>
                <a:srgbClr val="000000"/>
              </a:solidFill>
              <a:latin typeface="包图简圆体"/>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包图简圆体"/>
              </a:rPr>
              <a:t>Fifth Outline Level</a:t>
            </a:r>
            <a:endParaRPr b="0" lang="en-US" sz="2000" spc="-1" strike="noStrike">
              <a:solidFill>
                <a:srgbClr val="000000"/>
              </a:solidFill>
              <a:latin typeface="包图简圆体"/>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包图简圆体"/>
              </a:rPr>
              <a:t>Sixth Outline Level</a:t>
            </a:r>
            <a:endParaRPr b="0" lang="en-US" sz="2000" spc="-1" strike="noStrike">
              <a:solidFill>
                <a:srgbClr val="000000"/>
              </a:solidFill>
              <a:latin typeface="包图简圆体"/>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包图简圆体"/>
              </a:rPr>
              <a:t>Seventh Outline Level</a:t>
            </a:r>
            <a:endParaRPr b="0" lang="en-US" sz="2000" spc="-1" strike="noStrike">
              <a:solidFill>
                <a:srgbClr val="000000"/>
              </a:solidFill>
              <a:latin typeface="包图简圆体"/>
            </a:endParaRPr>
          </a:p>
        </p:txBody>
      </p:sp>
    </p:spTree>
  </p:cSld>
  <p:clrMap bg1="lt1" bg2="lt2" tx1="dk1" tx2="dk2" accent1="accent1" accent2="accent2" accent3="accent3" accent4="accent4" accent5="accent5" accent6="accent6" hlink="hlink" folHlink="folHlink"/>
  <p:sldLayoutIdLst>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a:off x="0" y="3909600"/>
            <a:ext cx="12191760" cy="2948040"/>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p:style>
      </p:sp>
      <p:pic>
        <p:nvPicPr>
          <p:cNvPr id="131" name="Picture 3" descr="D:\Fullppt\005-PNG이미지\노트북.png"/>
          <p:cNvPicPr/>
          <p:nvPr/>
        </p:nvPicPr>
        <p:blipFill>
          <a:blip r:embed="rId2"/>
          <a:stretch/>
        </p:blipFill>
        <p:spPr>
          <a:xfrm>
            <a:off x="3407760" y="1508760"/>
            <a:ext cx="9640080" cy="4902840"/>
          </a:xfrm>
          <a:prstGeom prst="rect">
            <a:avLst/>
          </a:prstGeom>
          <a:ln>
            <a:noFill/>
          </a:ln>
        </p:spPr>
      </p:pic>
      <p:sp>
        <p:nvSpPr>
          <p:cNvPr id="132" name="PlaceHolder 2"/>
          <p:cNvSpPr>
            <a:spLocks noGrp="1"/>
          </p:cNvSpPr>
          <p:nvPr>
            <p:ph type="body"/>
          </p:nvPr>
        </p:nvSpPr>
        <p:spPr>
          <a:xfrm>
            <a:off x="6018120" y="2168280"/>
            <a:ext cx="4619880" cy="3416400"/>
          </a:xfrm>
          <a:prstGeom prst="rect">
            <a:avLst/>
          </a:prstGeom>
        </p:spPr>
        <p:txBody>
          <a:bodyPr lIns="90000" rIns="90000" tIns="45000" bIns="45000" anchor="ctr">
            <a:noAutofit/>
          </a:bodyPr>
          <a:p>
            <a:pPr algn="ctr">
              <a:lnSpc>
                <a:spcPct val="100000"/>
              </a:lnSpc>
              <a:tabLst>
                <a:tab algn="l" pos="0"/>
              </a:tabLst>
            </a:pPr>
            <a:r>
              <a:rPr b="0" lang="en-US" sz="1600" spc="-1" strike="noStrike">
                <a:solidFill>
                  <a:srgbClr val="404040"/>
                </a:solidFill>
                <a:latin typeface="包图简圆体"/>
              </a:rPr>
              <a:t>Your Picture Here</a:t>
            </a:r>
            <a:endParaRPr b="0" lang="en-US" sz="1600" spc="-1" strike="noStrike">
              <a:solidFill>
                <a:srgbClr val="000000"/>
              </a:solidFill>
              <a:latin typeface="包图简圆体"/>
            </a:endParaRPr>
          </a:p>
        </p:txBody>
      </p:sp>
      <p:sp>
        <p:nvSpPr>
          <p:cNvPr id="133" name="CustomShape 3"/>
          <p:cNvSpPr/>
          <p:nvPr/>
        </p:nvSpPr>
        <p:spPr>
          <a:xfrm>
            <a:off x="623520" y="4485240"/>
            <a:ext cx="4032000" cy="134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34" name="图形 7" descr=""/>
          <p:cNvPicPr/>
          <p:nvPr/>
        </p:nvPicPr>
        <p:blipFill>
          <a:blip r:embed="rId3"/>
          <a:srcRect l="0" t="45378" r="50013" b="0"/>
          <a:stretch/>
        </p:blipFill>
        <p:spPr>
          <a:xfrm flipH="1">
            <a:off x="360" y="0"/>
            <a:ext cx="2264040" cy="1096920"/>
          </a:xfrm>
          <a:prstGeom prst="rect">
            <a:avLst/>
          </a:prstGeom>
          <a:ln>
            <a:noFill/>
          </a:ln>
        </p:spPr>
      </p:pic>
      <p:pic>
        <p:nvPicPr>
          <p:cNvPr id="135" name="图形 8" descr=""/>
          <p:cNvPicPr/>
          <p:nvPr/>
        </p:nvPicPr>
        <p:blipFill>
          <a:blip r:embed="rId4"/>
          <a:srcRect l="61853" t="10318" r="14601" b="57358"/>
          <a:stretch/>
        </p:blipFill>
        <p:spPr>
          <a:xfrm flipH="1">
            <a:off x="360" y="1080"/>
            <a:ext cx="1980720" cy="1259640"/>
          </a:xfrm>
          <a:prstGeom prst="rect">
            <a:avLst/>
          </a:prstGeom>
          <a:ln>
            <a:noFill/>
          </a:ln>
        </p:spPr>
      </p:pic>
      <p:pic>
        <p:nvPicPr>
          <p:cNvPr id="136" name="图形 11" descr=""/>
          <p:cNvPicPr/>
          <p:nvPr/>
        </p:nvPicPr>
        <p:blipFill>
          <a:blip r:embed="rId5"/>
          <a:srcRect l="19668" t="79826" r="58887" b="9875"/>
          <a:stretch/>
        </p:blipFill>
        <p:spPr>
          <a:xfrm rot="10800000">
            <a:off x="9281520" y="0"/>
            <a:ext cx="2910600" cy="646560"/>
          </a:xfrm>
          <a:prstGeom prst="rect">
            <a:avLst/>
          </a:prstGeom>
          <a:ln>
            <a:noFill/>
          </a:ln>
        </p:spPr>
      </p:pic>
      <p:sp>
        <p:nvSpPr>
          <p:cNvPr id="137"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4" name="图形 12" descr=""/>
          <p:cNvPicPr/>
          <p:nvPr/>
        </p:nvPicPr>
        <p:blipFill>
          <a:blip r:embed="rId2"/>
          <a:srcRect l="38126" t="1636" r="0" b="50000"/>
          <a:stretch/>
        </p:blipFill>
        <p:spPr>
          <a:xfrm flipH="1">
            <a:off x="9772920" y="6260040"/>
            <a:ext cx="2419200" cy="597600"/>
          </a:xfrm>
          <a:prstGeom prst="rect">
            <a:avLst/>
          </a:prstGeom>
          <a:ln>
            <a:noFill/>
          </a:ln>
        </p:spPr>
      </p:pic>
      <p:pic>
        <p:nvPicPr>
          <p:cNvPr id="175" name="图形 11" descr=""/>
          <p:cNvPicPr/>
          <p:nvPr/>
        </p:nvPicPr>
        <p:blipFill>
          <a:blip r:embed="rId3"/>
          <a:srcRect l="0" t="45378" r="50013" b="0"/>
          <a:stretch/>
        </p:blipFill>
        <p:spPr>
          <a:xfrm flipH="1">
            <a:off x="360" y="0"/>
            <a:ext cx="2264040" cy="1096920"/>
          </a:xfrm>
          <a:prstGeom prst="rect">
            <a:avLst/>
          </a:prstGeom>
          <a:ln>
            <a:noFill/>
          </a:ln>
        </p:spPr>
      </p:pic>
      <p:pic>
        <p:nvPicPr>
          <p:cNvPr id="176" name="图形 7" descr=""/>
          <p:cNvPicPr/>
          <p:nvPr/>
        </p:nvPicPr>
        <p:blipFill>
          <a:blip r:embed="rId4"/>
          <a:srcRect l="61853" t="10318" r="14601" b="57358"/>
          <a:stretch/>
        </p:blipFill>
        <p:spPr>
          <a:xfrm flipH="1" rot="10800000">
            <a:off x="10210680" y="5598000"/>
            <a:ext cx="1980720" cy="1259640"/>
          </a:xfrm>
          <a:prstGeom prst="rect">
            <a:avLst/>
          </a:prstGeom>
          <a:ln>
            <a:noFill/>
          </a:ln>
        </p:spPr>
      </p:pic>
      <p:pic>
        <p:nvPicPr>
          <p:cNvPr id="177" name="图形 8" descr=""/>
          <p:cNvPicPr/>
          <p:nvPr/>
        </p:nvPicPr>
        <p:blipFill>
          <a:blip r:embed="rId5"/>
          <a:srcRect l="61853" t="10318" r="14601" b="57358"/>
          <a:stretch/>
        </p:blipFill>
        <p:spPr>
          <a:xfrm flipH="1">
            <a:off x="360" y="1080"/>
            <a:ext cx="1980720" cy="1259640"/>
          </a:xfrm>
          <a:prstGeom prst="rect">
            <a:avLst/>
          </a:prstGeom>
          <a:ln>
            <a:noFill/>
          </a:ln>
        </p:spPr>
      </p:pic>
      <p:pic>
        <p:nvPicPr>
          <p:cNvPr id="178" name="图形 9" descr=""/>
          <p:cNvPicPr/>
          <p:nvPr/>
        </p:nvPicPr>
        <p:blipFill>
          <a:blip r:embed="rId6"/>
          <a:srcRect l="19668" t="79826" r="58887" b="9875"/>
          <a:stretch/>
        </p:blipFill>
        <p:spPr>
          <a:xfrm>
            <a:off x="0" y="6211080"/>
            <a:ext cx="2910600" cy="646560"/>
          </a:xfrm>
          <a:prstGeom prst="rect">
            <a:avLst/>
          </a:prstGeom>
          <a:ln>
            <a:noFill/>
          </a:ln>
        </p:spPr>
      </p:pic>
      <p:pic>
        <p:nvPicPr>
          <p:cNvPr id="179" name="图形 10" descr=""/>
          <p:cNvPicPr/>
          <p:nvPr/>
        </p:nvPicPr>
        <p:blipFill>
          <a:blip r:embed="rId7"/>
          <a:srcRect l="19668" t="79826" r="58887" b="9875"/>
          <a:stretch/>
        </p:blipFill>
        <p:spPr>
          <a:xfrm rot="10800000">
            <a:off x="9281520" y="0"/>
            <a:ext cx="2910600" cy="646560"/>
          </a:xfrm>
          <a:prstGeom prst="rect">
            <a:avLst/>
          </a:prstGeom>
          <a:ln>
            <a:noFill/>
          </a:ln>
        </p:spPr>
      </p:pic>
      <p:sp>
        <p:nvSpPr>
          <p:cNvPr id="180"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8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包图简圆体"/>
              </a:rPr>
              <a:t>Click to edit the outline text format</a:t>
            </a:r>
            <a:endParaRPr b="0" lang="en-US" sz="2800" spc="-1" strike="noStrike">
              <a:solidFill>
                <a:srgbClr val="000000"/>
              </a:solidFill>
              <a:latin typeface="包图简圆体"/>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包图简圆体"/>
              </a:rPr>
              <a:t>Second Outline Level</a:t>
            </a:r>
            <a:endParaRPr b="0" lang="en-US" sz="2000" spc="-1" strike="noStrike">
              <a:solidFill>
                <a:srgbClr val="000000"/>
              </a:solidFill>
              <a:latin typeface="包图简圆体"/>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包图简圆体"/>
              </a:rPr>
              <a:t>Third Outline Level</a:t>
            </a:r>
            <a:endParaRPr b="0" lang="en-US" sz="1800" spc="-1" strike="noStrike">
              <a:solidFill>
                <a:srgbClr val="000000"/>
              </a:solidFill>
              <a:latin typeface="包图简圆体"/>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包图简圆体"/>
              </a:rPr>
              <a:t>Fourth Outline Level</a:t>
            </a:r>
            <a:endParaRPr b="0" lang="en-US" sz="1800" spc="-1" strike="noStrike">
              <a:solidFill>
                <a:srgbClr val="000000"/>
              </a:solidFill>
              <a:latin typeface="包图简圆体"/>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包图简圆体"/>
              </a:rPr>
              <a:t>Fifth Outline Level</a:t>
            </a:r>
            <a:endParaRPr b="0" lang="en-US" sz="2000" spc="-1" strike="noStrike">
              <a:solidFill>
                <a:srgbClr val="000000"/>
              </a:solidFill>
              <a:latin typeface="包图简圆体"/>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包图简圆体"/>
              </a:rPr>
              <a:t>Sixth Outline Level</a:t>
            </a:r>
            <a:endParaRPr b="0" lang="en-US" sz="2000" spc="-1" strike="noStrike">
              <a:solidFill>
                <a:srgbClr val="000000"/>
              </a:solidFill>
              <a:latin typeface="包图简圆体"/>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包图简圆体"/>
              </a:rPr>
              <a:t>Seventh Outline Level</a:t>
            </a:r>
            <a:endParaRPr b="0" lang="en-US" sz="2000" spc="-1" strike="noStrike">
              <a:solidFill>
                <a:srgbClr val="000000"/>
              </a:solidFill>
              <a:latin typeface="包图简圆体"/>
            </a:endParaRPr>
          </a:p>
        </p:txBody>
      </p:sp>
    </p:spTree>
  </p:cSld>
  <p:clrMap bg1="lt1" bg2="lt2" tx1="dk1" tx2="dk2" accent1="accent1" accent2="accent2" accent3="accent3" accent4="accent4" accent5="accent5" accent6="accent6" hlink="hlink" folHlink="folHlink"/>
  <p:sldLayoutIdLst>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 Id="rId9" Type="http://schemas.openxmlformats.org/officeDocument/2006/relationships/image" Target="../media/image79.png"/><Relationship Id="rId10" Type="http://schemas.openxmlformats.org/officeDocument/2006/relationships/slideLayout" Target="../slideLayouts/slideLayout49.xml"/><Relationship Id="rId11"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image" Target="../media/image81.png"/><Relationship Id="rId3" Type="http://schemas.openxmlformats.org/officeDocument/2006/relationships/image" Target="../media/image82.png"/><Relationship Id="rId4" Type="http://schemas.openxmlformats.org/officeDocument/2006/relationships/image" Target="../media/image83.png"/><Relationship Id="rId5" Type="http://schemas.openxmlformats.org/officeDocument/2006/relationships/image" Target="../media/image84.png"/><Relationship Id="rId6" Type="http://schemas.openxmlformats.org/officeDocument/2006/relationships/image" Target="../media/image85.png"/><Relationship Id="rId7" Type="http://schemas.openxmlformats.org/officeDocument/2006/relationships/image" Target="../media/image86.png"/><Relationship Id="rId8" Type="http://schemas.openxmlformats.org/officeDocument/2006/relationships/image" Target="../media/image87.png"/><Relationship Id="rId9" Type="http://schemas.openxmlformats.org/officeDocument/2006/relationships/image" Target="../media/image88.png"/><Relationship Id="rId10" Type="http://schemas.openxmlformats.org/officeDocument/2006/relationships/slideLayout" Target="../slideLayouts/slideLayout49.xml"/><Relationship Id="rId11"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image" Target="../media/image90.png"/><Relationship Id="rId3" Type="http://schemas.openxmlformats.org/officeDocument/2006/relationships/image" Target="../media/image91.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97.png"/><Relationship Id="rId10" Type="http://schemas.openxmlformats.org/officeDocument/2006/relationships/slideLayout" Target="../slideLayouts/slideLayout49.xml"/><Relationship Id="rId11"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image" Target="../media/image99.png"/><Relationship Id="rId3" Type="http://schemas.openxmlformats.org/officeDocument/2006/relationships/image" Target="../media/image100.png"/><Relationship Id="rId4" Type="http://schemas.openxmlformats.org/officeDocument/2006/relationships/image" Target="../media/image101.png"/><Relationship Id="rId5" Type="http://schemas.openxmlformats.org/officeDocument/2006/relationships/image" Target="../media/image102.png"/><Relationship Id="rId6" Type="http://schemas.openxmlformats.org/officeDocument/2006/relationships/image" Target="../media/image103.png"/><Relationship Id="rId7" Type="http://schemas.openxmlformats.org/officeDocument/2006/relationships/image" Target="../media/image104.png"/><Relationship Id="rId8" Type="http://schemas.openxmlformats.org/officeDocument/2006/relationships/image" Target="../media/image105.png"/><Relationship Id="rId9" Type="http://schemas.openxmlformats.org/officeDocument/2006/relationships/image" Target="../media/image106.png"/><Relationship Id="rId10" Type="http://schemas.openxmlformats.org/officeDocument/2006/relationships/slideLayout" Target="../slideLayouts/slideLayout49.xml"/><Relationship Id="rId11"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07.png"/><Relationship Id="rId2" Type="http://schemas.openxmlformats.org/officeDocument/2006/relationships/image" Target="../media/image108.png"/><Relationship Id="rId3" Type="http://schemas.openxmlformats.org/officeDocument/2006/relationships/image" Target="../media/image109.png"/><Relationship Id="rId4" Type="http://schemas.openxmlformats.org/officeDocument/2006/relationships/image" Target="../media/image110.png"/><Relationship Id="rId5" Type="http://schemas.openxmlformats.org/officeDocument/2006/relationships/image" Target="../media/image111.png"/><Relationship Id="rId6" Type="http://schemas.openxmlformats.org/officeDocument/2006/relationships/image" Target="../media/image112.png"/><Relationship Id="rId7" Type="http://schemas.openxmlformats.org/officeDocument/2006/relationships/image" Target="../media/image113.png"/><Relationship Id="rId8" Type="http://schemas.openxmlformats.org/officeDocument/2006/relationships/image" Target="../media/image114.png"/><Relationship Id="rId9" Type="http://schemas.openxmlformats.org/officeDocument/2006/relationships/slideLayout" Target="../slideLayouts/slideLayout49.xml"/><Relationship Id="rId10"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15.png"/><Relationship Id="rId2" Type="http://schemas.openxmlformats.org/officeDocument/2006/relationships/image" Target="../media/image116.png"/><Relationship Id="rId3" Type="http://schemas.openxmlformats.org/officeDocument/2006/relationships/slideLayout" Target="../slideLayouts/slideLayout49.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slideLayout" Target="../slideLayouts/slideLayout37.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2.png"/><Relationship Id="rId15" Type="http://schemas.openxmlformats.org/officeDocument/2006/relationships/image" Target="../media/image43.png"/><Relationship Id="rId16" Type="http://schemas.openxmlformats.org/officeDocument/2006/relationships/image" Target="../media/image44.png"/><Relationship Id="rId17" Type="http://schemas.openxmlformats.org/officeDocument/2006/relationships/image" Target="../media/image45.png"/><Relationship Id="rId18" Type="http://schemas.openxmlformats.org/officeDocument/2006/relationships/image" Target="../media/image46.png"/><Relationship Id="rId19" Type="http://schemas.openxmlformats.org/officeDocument/2006/relationships/image" Target="../media/image47.png"/><Relationship Id="rId20" Type="http://schemas.openxmlformats.org/officeDocument/2006/relationships/image" Target="../media/image48.png"/><Relationship Id="rId21" Type="http://schemas.openxmlformats.org/officeDocument/2006/relationships/image" Target="../media/image49.png"/><Relationship Id="rId22" Type="http://schemas.openxmlformats.org/officeDocument/2006/relationships/image" Target="../media/image50.png"/><Relationship Id="rId23" Type="http://schemas.openxmlformats.org/officeDocument/2006/relationships/image" Target="../media/image51.png"/><Relationship Id="rId24" Type="http://schemas.openxmlformats.org/officeDocument/2006/relationships/image" Target="../media/image52.png"/><Relationship Id="rId25" Type="http://schemas.openxmlformats.org/officeDocument/2006/relationships/image" Target="../media/image53.png"/><Relationship Id="rId26" Type="http://schemas.openxmlformats.org/officeDocument/2006/relationships/image" Target="../media/image54.png"/><Relationship Id="rId27" Type="http://schemas.openxmlformats.org/officeDocument/2006/relationships/image" Target="../media/image55.png"/><Relationship Id="rId28" Type="http://schemas.openxmlformats.org/officeDocument/2006/relationships/image" Target="../media/image56.png"/><Relationship Id="rId29" Type="http://schemas.openxmlformats.org/officeDocument/2006/relationships/image" Target="../media/image57.png"/><Relationship Id="rId30" Type="http://schemas.openxmlformats.org/officeDocument/2006/relationships/image" Target="../media/image58.png"/><Relationship Id="rId31" Type="http://schemas.openxmlformats.org/officeDocument/2006/relationships/image" Target="../media/image59.png"/><Relationship Id="rId32" Type="http://schemas.openxmlformats.org/officeDocument/2006/relationships/image" Target="../media/image60.png"/><Relationship Id="rId33" Type="http://schemas.openxmlformats.org/officeDocument/2006/relationships/image" Target="../media/image61.png"/><Relationship Id="rId34" Type="http://schemas.openxmlformats.org/officeDocument/2006/relationships/image" Target="../media/image62.png"/><Relationship Id="rId35" Type="http://schemas.openxmlformats.org/officeDocument/2006/relationships/image" Target="../media/image63.png"/><Relationship Id="rId36" Type="http://schemas.openxmlformats.org/officeDocument/2006/relationships/image" Target="../media/image64.png"/><Relationship Id="rId37" Type="http://schemas.openxmlformats.org/officeDocument/2006/relationships/image" Target="../media/image65.png"/><Relationship Id="rId38" Type="http://schemas.openxmlformats.org/officeDocument/2006/relationships/image" Target="../media/image66.png"/><Relationship Id="rId39" Type="http://schemas.openxmlformats.org/officeDocument/2006/relationships/image" Target="../media/image67.png"/><Relationship Id="rId40" Type="http://schemas.openxmlformats.org/officeDocument/2006/relationships/image" Target="../media/image68.png"/><Relationship Id="rId41" Type="http://schemas.openxmlformats.org/officeDocument/2006/relationships/image" Target="../media/image69.png"/><Relationship Id="rId42" Type="http://schemas.openxmlformats.org/officeDocument/2006/relationships/image" Target="../media/image70.png"/><Relationship Id="rId43"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2990160" y="2756880"/>
            <a:ext cx="6211800" cy="9133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5400" spc="-1" strike="noStrike">
                <a:solidFill>
                  <a:srgbClr val="4a5a69"/>
                </a:solidFill>
                <a:latin typeface="包图简圆体"/>
                <a:ea typeface="包图简圆体"/>
              </a:rPr>
              <a:t>Nomad Algorithm</a:t>
            </a:r>
            <a:endParaRPr b="0" lang="en-US" sz="5400" spc="-1" strike="noStrike">
              <a:latin typeface="Arial"/>
            </a:endParaRPr>
          </a:p>
        </p:txBody>
      </p:sp>
      <p:sp>
        <p:nvSpPr>
          <p:cNvPr id="225" name="CustomShape 2"/>
          <p:cNvSpPr/>
          <p:nvPr/>
        </p:nvSpPr>
        <p:spPr>
          <a:xfrm>
            <a:off x="4080240" y="3645360"/>
            <a:ext cx="4031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92a3b8"/>
                </a:solidFill>
                <a:latin typeface="包图简圆体"/>
              </a:rPr>
              <a:t>Group Assignment</a:t>
            </a:r>
            <a:endParaRPr b="0" lang="en-US" sz="1800" spc="-1" strike="noStrike">
              <a:latin typeface="Arial"/>
            </a:endParaRPr>
          </a:p>
        </p:txBody>
      </p:sp>
      <p:sp>
        <p:nvSpPr>
          <p:cNvPr id="226" name="CustomShape 3"/>
          <p:cNvSpPr/>
          <p:nvPr/>
        </p:nvSpPr>
        <p:spPr>
          <a:xfrm>
            <a:off x="2541240" y="3936600"/>
            <a:ext cx="7109280" cy="173556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1800" spc="299" strike="noStrike">
                <a:solidFill>
                  <a:srgbClr val="231e1f"/>
                </a:solidFill>
                <a:latin typeface="包图简圆体"/>
                <a:ea typeface="包图简圆体"/>
              </a:rPr>
              <a:t>M11001002 </a:t>
            </a:r>
            <a:r>
              <a:rPr b="1" lang="zh-TW" sz="1800" spc="299" strike="noStrike">
                <a:solidFill>
                  <a:srgbClr val="231e1f"/>
                </a:solidFill>
                <a:latin typeface="包图简圆体"/>
                <a:ea typeface="包图简圆体"/>
              </a:rPr>
              <a:t>王思豪</a:t>
            </a:r>
            <a:endParaRPr b="0" lang="en-US" sz="1800" spc="-1" strike="noStrike">
              <a:latin typeface="Arial"/>
            </a:endParaRPr>
          </a:p>
          <a:p>
            <a:pPr algn="ctr">
              <a:lnSpc>
                <a:spcPct val="150000"/>
              </a:lnSpc>
            </a:pPr>
            <a:r>
              <a:rPr b="1" lang="en-US" sz="1800" spc="299" strike="noStrike">
                <a:solidFill>
                  <a:srgbClr val="231e1f"/>
                </a:solidFill>
                <a:latin typeface="包图简圆体"/>
                <a:ea typeface="包图简圆体"/>
              </a:rPr>
              <a:t>M11001107 </a:t>
            </a:r>
            <a:r>
              <a:rPr b="1" lang="zh-TW" sz="1800" spc="299" strike="noStrike">
                <a:solidFill>
                  <a:srgbClr val="231e1f"/>
                </a:solidFill>
                <a:latin typeface="包图简圆体"/>
                <a:ea typeface="包图简圆体"/>
              </a:rPr>
              <a:t>石旻晉</a:t>
            </a:r>
            <a:endParaRPr b="0" lang="en-US" sz="1800" spc="-1" strike="noStrike">
              <a:latin typeface="Arial"/>
            </a:endParaRPr>
          </a:p>
          <a:p>
            <a:pPr algn="ctr">
              <a:lnSpc>
                <a:spcPct val="150000"/>
              </a:lnSpc>
            </a:pPr>
            <a:r>
              <a:rPr b="1" lang="en-US" sz="1800" spc="299" strike="noStrike">
                <a:solidFill>
                  <a:srgbClr val="231e1f"/>
                </a:solidFill>
                <a:latin typeface="包图简圆体"/>
                <a:ea typeface="包图简圆体"/>
              </a:rPr>
              <a:t>M11001201 </a:t>
            </a:r>
            <a:r>
              <a:rPr b="1" lang="zh-TW" sz="1800" spc="299" strike="noStrike">
                <a:solidFill>
                  <a:srgbClr val="231e1f"/>
                </a:solidFill>
                <a:latin typeface="包图简圆体"/>
                <a:ea typeface="包图简圆体"/>
              </a:rPr>
              <a:t>葉宥蓁</a:t>
            </a:r>
            <a:endParaRPr b="0" lang="en-US" sz="1800" spc="-1" strike="noStrike">
              <a:latin typeface="Arial"/>
            </a:endParaRPr>
          </a:p>
          <a:p>
            <a:pPr algn="ctr">
              <a:lnSpc>
                <a:spcPct val="150000"/>
              </a:lnSpc>
            </a:pPr>
            <a:r>
              <a:rPr b="1" lang="en-US" sz="1800" spc="299" strike="noStrike">
                <a:solidFill>
                  <a:srgbClr val="231e1f"/>
                </a:solidFill>
                <a:latin typeface="包图简圆体"/>
                <a:ea typeface="包图简圆体"/>
              </a:rPr>
              <a:t>M11001K04 </a:t>
            </a:r>
            <a:r>
              <a:rPr b="1" lang="zh-TW" sz="1800" spc="299" strike="noStrike">
                <a:solidFill>
                  <a:srgbClr val="231e1f"/>
                </a:solidFill>
                <a:latin typeface="包图简圆体"/>
                <a:ea typeface="包图简圆体"/>
              </a:rPr>
              <a:t>鍾瑜安</a:t>
            </a:r>
            <a:endParaRPr b="0" lang="en-US" sz="1800" spc="-1" strike="noStrike">
              <a:latin typeface="Arial"/>
            </a:endParaRPr>
          </a:p>
        </p:txBody>
      </p:sp>
      <p:sp>
        <p:nvSpPr>
          <p:cNvPr id="227" name="Line 4"/>
          <p:cNvSpPr/>
          <p:nvPr/>
        </p:nvSpPr>
        <p:spPr>
          <a:xfrm>
            <a:off x="2760480" y="3854520"/>
            <a:ext cx="1232640" cy="0"/>
          </a:xfrm>
          <a:prstGeom prst="line">
            <a:avLst/>
          </a:prstGeom>
          <a:ln>
            <a:solidFill>
              <a:srgbClr val="92a3b8"/>
            </a:solidFill>
          </a:ln>
        </p:spPr>
        <p:style>
          <a:lnRef idx="1">
            <a:schemeClr val="accent1"/>
          </a:lnRef>
          <a:fillRef idx="0">
            <a:schemeClr val="accent1"/>
          </a:fillRef>
          <a:effectRef idx="0">
            <a:schemeClr val="accent1"/>
          </a:effectRef>
          <a:fontRef idx="minor"/>
        </p:style>
      </p:sp>
      <p:sp>
        <p:nvSpPr>
          <p:cNvPr id="228" name="Line 5"/>
          <p:cNvSpPr/>
          <p:nvPr/>
        </p:nvSpPr>
        <p:spPr>
          <a:xfrm>
            <a:off x="8198640" y="3854520"/>
            <a:ext cx="1232640" cy="0"/>
          </a:xfrm>
          <a:prstGeom prst="line">
            <a:avLst/>
          </a:prstGeom>
          <a:ln>
            <a:solidFill>
              <a:srgbClr val="92a3b8"/>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5005440" y="321480"/>
            <a:ext cx="2180520" cy="639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3600" spc="-1" strike="noStrike">
                <a:solidFill>
                  <a:srgbClr val="4a5a69"/>
                </a:solidFill>
                <a:latin typeface="包图简圆体"/>
                <a:ea typeface="包图简圆体"/>
              </a:rPr>
              <a:t>Process</a:t>
            </a:r>
            <a:endParaRPr b="0" lang="en-US" sz="3600" spc="-1" strike="noStrike">
              <a:latin typeface="Arial"/>
            </a:endParaRPr>
          </a:p>
        </p:txBody>
      </p:sp>
      <p:sp>
        <p:nvSpPr>
          <p:cNvPr id="364" name="CustomShape 2"/>
          <p:cNvSpPr/>
          <p:nvPr/>
        </p:nvSpPr>
        <p:spPr>
          <a:xfrm>
            <a:off x="1739880" y="918360"/>
            <a:ext cx="871200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92a3b8"/>
                </a:solidFill>
                <a:latin typeface="包图简圆体"/>
              </a:rPr>
              <a:t>Choose the center point and decide the position of the nomad.</a:t>
            </a:r>
            <a:endParaRPr b="0" lang="en-US" sz="2400" spc="-1" strike="noStrike">
              <a:latin typeface="Arial"/>
            </a:endParaRPr>
          </a:p>
        </p:txBody>
      </p:sp>
      <p:sp>
        <p:nvSpPr>
          <p:cNvPr id="365" name="CustomShape 3"/>
          <p:cNvSpPr/>
          <p:nvPr/>
        </p:nvSpPr>
        <p:spPr>
          <a:xfrm>
            <a:off x="5169600" y="2027520"/>
            <a:ext cx="6830280" cy="4857840"/>
          </a:xfrm>
          <a:prstGeom prst="rect">
            <a:avLst/>
          </a:prstGeom>
          <a:noFill/>
          <a:ln>
            <a:noFill/>
          </a:ln>
        </p:spPr>
        <p:style>
          <a:lnRef idx="0"/>
          <a:fillRef idx="0"/>
          <a:effectRef idx="0"/>
          <a:fontRef idx="minor"/>
        </p:style>
        <p:txBody>
          <a:bodyPr lIns="90000" rIns="90000" tIns="45000" bIns="45000">
            <a:spAutoFit/>
          </a:bodyPr>
          <a:p>
            <a:pPr marL="457200" indent="-456840" algn="just">
              <a:lnSpc>
                <a:spcPct val="150000"/>
              </a:lnSpc>
              <a:buClr>
                <a:srgbClr val="44546a"/>
              </a:buClr>
              <a:buFont typeface="Calibri"/>
              <a:buAutoNum type="arabicPeriod"/>
            </a:pPr>
            <a:r>
              <a:rPr b="1" lang="en-US" sz="2200" spc="-1" strike="noStrike">
                <a:solidFill>
                  <a:srgbClr val="44546a"/>
                </a:solidFill>
                <a:latin typeface="包图简圆体"/>
              </a:rPr>
              <a:t> </a:t>
            </a:r>
            <a:r>
              <a:rPr b="1" lang="en-US" sz="2200" spc="-1" strike="noStrike">
                <a:solidFill>
                  <a:srgbClr val="44546a"/>
                </a:solidFill>
                <a:latin typeface="包图简圆体"/>
              </a:rPr>
              <a:t>In the pre-defined upper bound and lower bound, select the center point.</a:t>
            </a:r>
            <a:endParaRPr b="0" lang="en-US" sz="2200" spc="-1" strike="noStrike">
              <a:latin typeface="Arial"/>
            </a:endParaRPr>
          </a:p>
          <a:p>
            <a:pPr marL="457200" indent="-456840" algn="just">
              <a:lnSpc>
                <a:spcPct val="150000"/>
              </a:lnSpc>
              <a:buClr>
                <a:srgbClr val="44546a"/>
              </a:buClr>
              <a:buFont typeface="Calibri"/>
              <a:buAutoNum type="arabicPeriod"/>
            </a:pPr>
            <a:r>
              <a:rPr b="1" lang="en-US" sz="2200" spc="-1" strike="noStrike">
                <a:solidFill>
                  <a:srgbClr val="44546a"/>
                </a:solidFill>
                <a:latin typeface="包图简圆体"/>
              </a:rPr>
              <a:t>Nomads are active in the area around the center point.</a:t>
            </a:r>
            <a:endParaRPr b="0" lang="en-US" sz="2200" spc="-1" strike="noStrike">
              <a:latin typeface="Arial"/>
            </a:endParaRPr>
          </a:p>
          <a:p>
            <a:pPr lvl="1" marL="914400" indent="-456840" algn="just">
              <a:lnSpc>
                <a:spcPct val="150000"/>
              </a:lnSpc>
              <a:buClr>
                <a:srgbClr val="44546a"/>
              </a:buClr>
              <a:buFont typeface="Arial"/>
              <a:buChar char="•"/>
            </a:pPr>
            <a:r>
              <a:rPr b="1" lang="en-US" sz="2200" spc="-1" strike="noStrike" u="sng">
                <a:solidFill>
                  <a:srgbClr val="44546a"/>
                </a:solidFill>
                <a:uFillTx/>
                <a:latin typeface="包图简圆体"/>
              </a:rPr>
              <a:t>Nomad activity range setting:</a:t>
            </a:r>
            <a:endParaRPr b="0" lang="en-US" sz="2200" spc="-1" strike="noStrike">
              <a:latin typeface="Arial"/>
            </a:endParaRPr>
          </a:p>
          <a:p>
            <a:pPr algn="just">
              <a:lnSpc>
                <a:spcPct val="100000"/>
              </a:lnSpc>
            </a:pPr>
            <a:r>
              <a:rPr b="1" lang="en-US" sz="2200" spc="-1" strike="noStrike">
                <a:solidFill>
                  <a:srgbClr val="8497b0"/>
                </a:solidFill>
                <a:latin typeface="包图简圆体"/>
              </a:rPr>
              <a:t>center + act_rng * (UB-LB) * random.uniform(-0.5,0.5)</a:t>
            </a:r>
            <a:endParaRPr b="0" lang="en-US" sz="2200" spc="-1" strike="noStrike">
              <a:latin typeface="Arial"/>
            </a:endParaRPr>
          </a:p>
          <a:p>
            <a:pPr algn="just">
              <a:lnSpc>
                <a:spcPct val="100000"/>
              </a:lnSpc>
            </a:pPr>
            <a:endParaRPr b="0" lang="en-US" sz="2200" spc="-1" strike="noStrike">
              <a:latin typeface="Arial"/>
            </a:endParaRPr>
          </a:p>
          <a:p>
            <a:pPr algn="just">
              <a:lnSpc>
                <a:spcPct val="100000"/>
              </a:lnSpc>
            </a:pPr>
            <a:r>
              <a:rPr b="1" lang="en-US" sz="2000" spc="-1" strike="noStrike">
                <a:solidFill>
                  <a:srgbClr val="d29074"/>
                </a:solidFill>
                <a:latin typeface="包图简圆体"/>
              </a:rPr>
              <a:t>act_rng : A movement ratio given by the nomad to avoid too large a range of movement.</a:t>
            </a:r>
            <a:endParaRPr b="0" lang="en-US" sz="2000" spc="-1" strike="noStrike">
              <a:latin typeface="Arial"/>
            </a:endParaRPr>
          </a:p>
          <a:p>
            <a:pPr algn="just">
              <a:lnSpc>
                <a:spcPct val="100000"/>
              </a:lnSpc>
            </a:pPr>
            <a:endParaRPr b="0" lang="en-US" sz="2000" spc="-1" strike="noStrike">
              <a:latin typeface="Arial"/>
            </a:endParaRPr>
          </a:p>
        </p:txBody>
      </p:sp>
      <p:grpSp>
        <p:nvGrpSpPr>
          <p:cNvPr id="366" name="Group 4"/>
          <p:cNvGrpSpPr/>
          <p:nvPr/>
        </p:nvGrpSpPr>
        <p:grpSpPr>
          <a:xfrm>
            <a:off x="-88560" y="1604880"/>
            <a:ext cx="5180400" cy="4767480"/>
            <a:chOff x="-88560" y="1604880"/>
            <a:chExt cx="5180400" cy="4767480"/>
          </a:xfrm>
        </p:grpSpPr>
        <p:sp>
          <p:nvSpPr>
            <p:cNvPr id="367" name="CustomShape 5"/>
            <p:cNvSpPr/>
            <p:nvPr/>
          </p:nvSpPr>
          <p:spPr>
            <a:xfrm>
              <a:off x="-88560" y="3760560"/>
              <a:ext cx="604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LB</a:t>
              </a:r>
              <a:endParaRPr b="0" lang="en-US" sz="2400" spc="-1" strike="noStrike">
                <a:latin typeface="Arial"/>
              </a:endParaRPr>
            </a:p>
          </p:txBody>
        </p:sp>
        <p:sp>
          <p:nvSpPr>
            <p:cNvPr id="368" name="CustomShape 6"/>
            <p:cNvSpPr/>
            <p:nvPr/>
          </p:nvSpPr>
          <p:spPr>
            <a:xfrm>
              <a:off x="4433760" y="3760560"/>
              <a:ext cx="6580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UB</a:t>
              </a:r>
              <a:endParaRPr b="0" lang="en-US" sz="2400" spc="-1" strike="noStrike">
                <a:latin typeface="Arial"/>
              </a:endParaRPr>
            </a:p>
          </p:txBody>
        </p:sp>
        <p:grpSp>
          <p:nvGrpSpPr>
            <p:cNvPr id="369" name="Group 7"/>
            <p:cNvGrpSpPr/>
            <p:nvPr/>
          </p:nvGrpSpPr>
          <p:grpSpPr>
            <a:xfrm>
              <a:off x="633960" y="1604880"/>
              <a:ext cx="3693240" cy="4767480"/>
              <a:chOff x="633960" y="1604880"/>
              <a:chExt cx="3693240" cy="4767480"/>
            </a:xfrm>
          </p:grpSpPr>
          <p:grpSp>
            <p:nvGrpSpPr>
              <p:cNvPr id="370" name="Group 8"/>
              <p:cNvGrpSpPr/>
              <p:nvPr/>
            </p:nvGrpSpPr>
            <p:grpSpPr>
              <a:xfrm>
                <a:off x="633960" y="2144520"/>
                <a:ext cx="3693240" cy="3693240"/>
                <a:chOff x="633960" y="2144520"/>
                <a:chExt cx="3693240" cy="3693240"/>
              </a:xfrm>
            </p:grpSpPr>
            <p:pic>
              <p:nvPicPr>
                <p:cNvPr id="371" name="圖形 7" descr="男人"/>
                <p:cNvPicPr/>
                <p:nvPr/>
              </p:nvPicPr>
              <p:blipFill>
                <a:blip r:embed="rId1"/>
                <a:stretch/>
              </p:blipFill>
              <p:spPr>
                <a:xfrm>
                  <a:off x="1469160" y="2573280"/>
                  <a:ext cx="346680" cy="346680"/>
                </a:xfrm>
                <a:prstGeom prst="rect">
                  <a:avLst/>
                </a:prstGeom>
                <a:ln>
                  <a:noFill/>
                </a:ln>
              </p:spPr>
            </p:pic>
            <p:pic>
              <p:nvPicPr>
                <p:cNvPr id="372" name="圖形 8" descr="男人"/>
                <p:cNvPicPr/>
                <p:nvPr/>
              </p:nvPicPr>
              <p:blipFill>
                <a:blip r:embed="rId2"/>
                <a:stretch/>
              </p:blipFill>
              <p:spPr>
                <a:xfrm>
                  <a:off x="2407680" y="4032720"/>
                  <a:ext cx="346680" cy="346680"/>
                </a:xfrm>
                <a:prstGeom prst="rect">
                  <a:avLst/>
                </a:prstGeom>
                <a:ln>
                  <a:noFill/>
                </a:ln>
              </p:spPr>
            </p:pic>
            <p:pic>
              <p:nvPicPr>
                <p:cNvPr id="373" name="圖形 17" descr="男人"/>
                <p:cNvPicPr/>
                <p:nvPr/>
              </p:nvPicPr>
              <p:blipFill>
                <a:blip r:embed="rId3"/>
                <a:stretch/>
              </p:blipFill>
              <p:spPr>
                <a:xfrm>
                  <a:off x="1218600" y="3989160"/>
                  <a:ext cx="346680" cy="346680"/>
                </a:xfrm>
                <a:prstGeom prst="rect">
                  <a:avLst/>
                </a:prstGeom>
                <a:ln>
                  <a:noFill/>
                </a:ln>
              </p:spPr>
            </p:pic>
            <p:pic>
              <p:nvPicPr>
                <p:cNvPr id="374" name="圖形 18" descr="男人"/>
                <p:cNvPicPr/>
                <p:nvPr/>
              </p:nvPicPr>
              <p:blipFill>
                <a:blip r:embed="rId4"/>
                <a:stretch/>
              </p:blipFill>
              <p:spPr>
                <a:xfrm>
                  <a:off x="2156760" y="2702520"/>
                  <a:ext cx="346680" cy="346680"/>
                </a:xfrm>
                <a:prstGeom prst="rect">
                  <a:avLst/>
                </a:prstGeom>
                <a:ln>
                  <a:noFill/>
                </a:ln>
              </p:spPr>
            </p:pic>
            <p:pic>
              <p:nvPicPr>
                <p:cNvPr id="375" name="圖形 19" descr="男人"/>
                <p:cNvPicPr/>
                <p:nvPr/>
              </p:nvPicPr>
              <p:blipFill>
                <a:blip r:embed="rId5"/>
                <a:stretch/>
              </p:blipFill>
              <p:spPr>
                <a:xfrm>
                  <a:off x="1758600" y="4105080"/>
                  <a:ext cx="346680" cy="346680"/>
                </a:xfrm>
                <a:prstGeom prst="rect">
                  <a:avLst/>
                </a:prstGeom>
                <a:ln>
                  <a:noFill/>
                </a:ln>
              </p:spPr>
            </p:pic>
            <p:pic>
              <p:nvPicPr>
                <p:cNvPr id="376" name="圖形 20" descr="男人"/>
                <p:cNvPicPr/>
                <p:nvPr/>
              </p:nvPicPr>
              <p:blipFill>
                <a:blip r:embed="rId6"/>
                <a:stretch/>
              </p:blipFill>
              <p:spPr>
                <a:xfrm>
                  <a:off x="864360" y="2864520"/>
                  <a:ext cx="346680" cy="346680"/>
                </a:xfrm>
                <a:prstGeom prst="rect">
                  <a:avLst/>
                </a:prstGeom>
                <a:ln>
                  <a:noFill/>
                </a:ln>
              </p:spPr>
            </p:pic>
            <p:pic>
              <p:nvPicPr>
                <p:cNvPr id="377" name="圖形 21" descr="男人"/>
                <p:cNvPicPr/>
                <p:nvPr/>
              </p:nvPicPr>
              <p:blipFill>
                <a:blip r:embed="rId7"/>
                <a:stretch/>
              </p:blipFill>
              <p:spPr>
                <a:xfrm>
                  <a:off x="2076840" y="3469320"/>
                  <a:ext cx="346680" cy="346680"/>
                </a:xfrm>
                <a:prstGeom prst="rect">
                  <a:avLst/>
                </a:prstGeom>
                <a:ln>
                  <a:noFill/>
                </a:ln>
              </p:spPr>
            </p:pic>
            <p:pic>
              <p:nvPicPr>
                <p:cNvPr id="378" name="圖形 22" descr="男人"/>
                <p:cNvPicPr/>
                <p:nvPr/>
              </p:nvPicPr>
              <p:blipFill>
                <a:blip r:embed="rId8"/>
                <a:stretch/>
              </p:blipFill>
              <p:spPr>
                <a:xfrm>
                  <a:off x="1053360" y="3427920"/>
                  <a:ext cx="346680" cy="346680"/>
                </a:xfrm>
                <a:prstGeom prst="rect">
                  <a:avLst/>
                </a:prstGeom>
                <a:ln>
                  <a:noFill/>
                </a:ln>
              </p:spPr>
            </p:pic>
            <p:grpSp>
              <p:nvGrpSpPr>
                <p:cNvPr id="379" name="Group 9"/>
                <p:cNvGrpSpPr/>
                <p:nvPr/>
              </p:nvGrpSpPr>
              <p:grpSpPr>
                <a:xfrm>
                  <a:off x="633960" y="2144520"/>
                  <a:ext cx="3693240" cy="3693240"/>
                  <a:chOff x="633960" y="2144520"/>
                  <a:chExt cx="3693240" cy="3693240"/>
                </a:xfrm>
              </p:grpSpPr>
              <p:pic>
                <p:nvPicPr>
                  <p:cNvPr id="380" name="圖形 13" descr="男人"/>
                  <p:cNvPicPr/>
                  <p:nvPr/>
                </p:nvPicPr>
                <p:blipFill>
                  <a:blip r:embed="rId9"/>
                  <a:stretch/>
                </p:blipFill>
                <p:spPr>
                  <a:xfrm>
                    <a:off x="1460880" y="3357360"/>
                    <a:ext cx="519840" cy="519840"/>
                  </a:xfrm>
                  <a:prstGeom prst="rect">
                    <a:avLst/>
                  </a:prstGeom>
                  <a:ln>
                    <a:noFill/>
                  </a:ln>
                </p:spPr>
              </p:pic>
              <p:sp>
                <p:nvSpPr>
                  <p:cNvPr id="381" name="CustomShape 10"/>
                  <p:cNvSpPr/>
                  <p:nvPr/>
                </p:nvSpPr>
                <p:spPr>
                  <a:xfrm>
                    <a:off x="1118160" y="2854800"/>
                    <a:ext cx="1289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ed7d31"/>
                        </a:solidFill>
                        <a:latin typeface="包图简圆体"/>
                      </a:rPr>
                      <a:t>center</a:t>
                    </a:r>
                    <a:endParaRPr b="0" lang="en-US" sz="2400" spc="-1" strike="noStrike">
                      <a:latin typeface="Arial"/>
                    </a:endParaRPr>
                  </a:p>
                </p:txBody>
              </p:sp>
              <p:grpSp>
                <p:nvGrpSpPr>
                  <p:cNvPr id="382" name="Group 11"/>
                  <p:cNvGrpSpPr/>
                  <p:nvPr/>
                </p:nvGrpSpPr>
                <p:grpSpPr>
                  <a:xfrm>
                    <a:off x="633960" y="2144520"/>
                    <a:ext cx="3693240" cy="3693240"/>
                    <a:chOff x="633960" y="2144520"/>
                    <a:chExt cx="3693240" cy="3693240"/>
                  </a:xfrm>
                </p:grpSpPr>
                <p:sp>
                  <p:nvSpPr>
                    <p:cNvPr id="383" name="CustomShape 12"/>
                    <p:cNvSpPr/>
                    <p:nvPr/>
                  </p:nvSpPr>
                  <p:spPr>
                    <a:xfrm>
                      <a:off x="634320" y="2144880"/>
                      <a:ext cx="3692880" cy="3692880"/>
                    </a:xfrm>
                    <a:prstGeom prst="rect">
                      <a:avLst/>
                    </a:prstGeom>
                    <a:noFill/>
                    <a:ln w="38160">
                      <a:solidFill>
                        <a:srgbClr val="4a5a69"/>
                      </a:solidFill>
                    </a:ln>
                  </p:spPr>
                  <p:style>
                    <a:lnRef idx="2">
                      <a:schemeClr val="accent1">
                        <a:shade val="50000"/>
                      </a:schemeClr>
                    </a:lnRef>
                    <a:fillRef idx="1">
                      <a:schemeClr val="accent1"/>
                    </a:fillRef>
                    <a:effectRef idx="0">
                      <a:schemeClr val="accent1"/>
                    </a:effectRef>
                    <a:fontRef idx="minor"/>
                  </p:style>
                </p:sp>
                <p:sp>
                  <p:nvSpPr>
                    <p:cNvPr id="384" name="Line 13"/>
                    <p:cNvSpPr/>
                    <p:nvPr/>
                  </p:nvSpPr>
                  <p:spPr>
                    <a:xfrm>
                      <a:off x="633960" y="3991320"/>
                      <a:ext cx="3693240" cy="0"/>
                    </a:xfrm>
                    <a:prstGeom prst="line">
                      <a:avLst/>
                    </a:prstGeom>
                    <a:ln w="28440">
                      <a:solidFill>
                        <a:schemeClr val="tx2"/>
                      </a:solidFill>
                      <a:prstDash val="sysDash"/>
                    </a:ln>
                  </p:spPr>
                  <p:style>
                    <a:lnRef idx="1">
                      <a:schemeClr val="accent1"/>
                    </a:lnRef>
                    <a:fillRef idx="0">
                      <a:schemeClr val="accent1"/>
                    </a:fillRef>
                    <a:effectRef idx="0">
                      <a:schemeClr val="accent1"/>
                    </a:effectRef>
                    <a:fontRef idx="minor"/>
                  </p:style>
                </p:sp>
                <p:sp>
                  <p:nvSpPr>
                    <p:cNvPr id="385" name="Line 14"/>
                    <p:cNvSpPr/>
                    <p:nvPr/>
                  </p:nvSpPr>
                  <p:spPr>
                    <a:xfrm>
                      <a:off x="2463120" y="2144520"/>
                      <a:ext cx="0" cy="3693240"/>
                    </a:xfrm>
                    <a:prstGeom prst="line">
                      <a:avLst/>
                    </a:prstGeom>
                    <a:ln w="28440">
                      <a:solidFill>
                        <a:schemeClr val="tx2"/>
                      </a:solidFill>
                      <a:prstDash val="sysDash"/>
                    </a:ln>
                  </p:spPr>
                  <p:style>
                    <a:lnRef idx="1">
                      <a:schemeClr val="accent1"/>
                    </a:lnRef>
                    <a:fillRef idx="0">
                      <a:schemeClr val="accent1"/>
                    </a:fillRef>
                    <a:effectRef idx="0">
                      <a:schemeClr val="accent1"/>
                    </a:effectRef>
                    <a:fontRef idx="minor"/>
                  </p:style>
                </p:sp>
              </p:grpSp>
            </p:grpSp>
          </p:grpSp>
          <p:sp>
            <p:nvSpPr>
              <p:cNvPr id="386" name="CustomShape 15"/>
              <p:cNvSpPr/>
              <p:nvPr/>
            </p:nvSpPr>
            <p:spPr>
              <a:xfrm>
                <a:off x="2151720" y="1604880"/>
                <a:ext cx="6580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UB</a:t>
                </a:r>
                <a:endParaRPr b="0" lang="en-US" sz="2400" spc="-1" strike="noStrike">
                  <a:latin typeface="Arial"/>
                </a:endParaRPr>
              </a:p>
            </p:txBody>
          </p:sp>
          <p:sp>
            <p:nvSpPr>
              <p:cNvPr id="387" name="CustomShape 16"/>
              <p:cNvSpPr/>
              <p:nvPr/>
            </p:nvSpPr>
            <p:spPr>
              <a:xfrm>
                <a:off x="2178360" y="5916240"/>
                <a:ext cx="604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LB</a:t>
                </a:r>
                <a:endParaRPr b="0" lang="en-US" sz="2400" spc="-1" strike="noStrike">
                  <a:latin typeface="Arial"/>
                </a:endParaRPr>
              </a:p>
            </p:txBody>
          </p:sp>
        </p:gr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5005440" y="321480"/>
            <a:ext cx="2180520" cy="639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3600" spc="-1" strike="noStrike">
                <a:solidFill>
                  <a:srgbClr val="4a5a69"/>
                </a:solidFill>
                <a:latin typeface="包图简圆体"/>
                <a:ea typeface="包图简圆体"/>
              </a:rPr>
              <a:t>Process</a:t>
            </a:r>
            <a:endParaRPr b="0" lang="en-US" sz="3600" spc="-1" strike="noStrike">
              <a:latin typeface="Arial"/>
            </a:endParaRPr>
          </a:p>
        </p:txBody>
      </p:sp>
      <p:sp>
        <p:nvSpPr>
          <p:cNvPr id="389" name="CustomShape 2"/>
          <p:cNvSpPr/>
          <p:nvPr/>
        </p:nvSpPr>
        <p:spPr>
          <a:xfrm>
            <a:off x="1739880" y="918360"/>
            <a:ext cx="871200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92a3b8"/>
                </a:solidFill>
                <a:latin typeface="包图简圆体"/>
              </a:rPr>
              <a:t>The best position to record from the nomads.</a:t>
            </a:r>
            <a:endParaRPr b="0" lang="en-US" sz="2400" spc="-1" strike="noStrike">
              <a:latin typeface="Arial"/>
            </a:endParaRPr>
          </a:p>
        </p:txBody>
      </p:sp>
      <p:sp>
        <p:nvSpPr>
          <p:cNvPr id="390" name="CustomShape 3"/>
          <p:cNvSpPr/>
          <p:nvPr/>
        </p:nvSpPr>
        <p:spPr>
          <a:xfrm>
            <a:off x="5169600" y="1904400"/>
            <a:ext cx="6830280" cy="6120360"/>
          </a:xfrm>
          <a:prstGeom prst="rect">
            <a:avLst/>
          </a:prstGeom>
          <a:noFill/>
          <a:ln>
            <a:noFill/>
          </a:ln>
        </p:spPr>
        <p:style>
          <a:lnRef idx="0"/>
          <a:fillRef idx="0"/>
          <a:effectRef idx="0"/>
          <a:fontRef idx="minor"/>
        </p:style>
        <p:txBody>
          <a:bodyPr lIns="90000" rIns="90000" tIns="45000" bIns="45000">
            <a:spAutoFit/>
          </a:bodyPr>
          <a:p>
            <a:pPr marL="457200" indent="-456840" algn="just">
              <a:lnSpc>
                <a:spcPct val="150000"/>
              </a:lnSpc>
              <a:buClr>
                <a:srgbClr val="44546a"/>
              </a:buClr>
              <a:buFont typeface="Calibri"/>
              <a:buAutoNum type="arabicPeriod"/>
            </a:pPr>
            <a:r>
              <a:rPr b="1" lang="en-US" sz="2200" spc="-1" strike="noStrike">
                <a:solidFill>
                  <a:srgbClr val="44546a"/>
                </a:solidFill>
                <a:latin typeface="包图简圆体"/>
              </a:rPr>
              <a:t>Calculate fitness according to the nomad's position and record the best fitness position.</a:t>
            </a:r>
            <a:endParaRPr b="0" lang="en-US" sz="2200" spc="-1" strike="noStrike">
              <a:latin typeface="Arial"/>
            </a:endParaRPr>
          </a:p>
          <a:p>
            <a:pPr marL="457200" indent="-456840" algn="just">
              <a:lnSpc>
                <a:spcPct val="150000"/>
              </a:lnSpc>
              <a:buClr>
                <a:srgbClr val="44546a"/>
              </a:buClr>
              <a:buFont typeface="Calibri"/>
              <a:buAutoNum type="arabicPeriod"/>
            </a:pPr>
            <a:r>
              <a:rPr b="1" lang="en-US" sz="2200" spc="-1" strike="noStrike">
                <a:solidFill>
                  <a:srgbClr val="44546a"/>
                </a:solidFill>
                <a:latin typeface="包图简圆体"/>
              </a:rPr>
              <a:t>Calculate </a:t>
            </a:r>
            <a:r>
              <a:rPr b="1" lang="en-US" sz="2200" spc="-1" strike="noStrike" u="sng">
                <a:solidFill>
                  <a:srgbClr val="d29074"/>
                </a:solidFill>
                <a:uFillTx/>
                <a:latin typeface="包图简圆体"/>
              </a:rPr>
              <a:t>whether the best position has run out of food</a:t>
            </a:r>
            <a:r>
              <a:rPr b="1" lang="en-US" sz="2200" spc="-1" strike="noStrike">
                <a:solidFill>
                  <a:srgbClr val="44546a"/>
                </a:solidFill>
                <a:latin typeface="包图简圆体"/>
              </a:rPr>
              <a:t> (whether it has stayed in this position for b iteration).</a:t>
            </a:r>
            <a:endParaRPr b="0" lang="en-US" sz="2200" spc="-1" strike="noStrike">
              <a:latin typeface="Arial"/>
            </a:endParaRPr>
          </a:p>
          <a:p>
            <a:pPr lvl="1" marL="914400" indent="-456840" algn="just">
              <a:lnSpc>
                <a:spcPct val="150000"/>
              </a:lnSpc>
              <a:buClr>
                <a:srgbClr val="44546a"/>
              </a:buClr>
              <a:buFont typeface="Arial"/>
              <a:buChar char="•"/>
            </a:pPr>
            <a:r>
              <a:rPr b="1" lang="en-US" sz="2200" spc="-1" strike="noStrike" u="sng">
                <a:solidFill>
                  <a:srgbClr val="44546a"/>
                </a:solidFill>
                <a:uFillTx/>
                <a:latin typeface="包图简圆体"/>
              </a:rPr>
              <a:t>Avoid falling into the local optimality.</a:t>
            </a:r>
            <a:endParaRPr b="0" lang="en-US" sz="2200" spc="-1" strike="noStrike">
              <a:latin typeface="Arial"/>
            </a:endParaRPr>
          </a:p>
          <a:p>
            <a:pPr marL="457200" indent="-456840" algn="just">
              <a:lnSpc>
                <a:spcPct val="150000"/>
              </a:lnSpc>
              <a:buClr>
                <a:srgbClr val="d29074"/>
              </a:buClr>
              <a:buFont typeface="Calibri"/>
              <a:buAutoNum type="arabicPeriod"/>
            </a:pPr>
            <a:r>
              <a:rPr b="1" lang="en-US" sz="2200" spc="-1" strike="noStrike" u="sng">
                <a:solidFill>
                  <a:srgbClr val="d29074"/>
                </a:solidFill>
                <a:uFillTx/>
                <a:latin typeface="包图简圆体"/>
              </a:rPr>
              <a:t>The optimal location of the record will be restored after a few iterations.</a:t>
            </a:r>
            <a:r>
              <a:rPr b="1" lang="en-US" sz="2200" spc="-1" strike="noStrike">
                <a:solidFill>
                  <a:srgbClr val="d29074"/>
                </a:solidFill>
                <a:latin typeface="包图简圆体"/>
              </a:rPr>
              <a:t> </a:t>
            </a:r>
            <a:endParaRPr b="0" lang="en-US" sz="2200" spc="-1" strike="noStrike">
              <a:latin typeface="Arial"/>
            </a:endParaRPr>
          </a:p>
          <a:p>
            <a:pPr lvl="1" marL="914400" indent="-456840" algn="just">
              <a:lnSpc>
                <a:spcPct val="150000"/>
              </a:lnSpc>
              <a:buClr>
                <a:srgbClr val="44546a"/>
              </a:buClr>
              <a:buFont typeface="Arial"/>
              <a:buChar char="•"/>
            </a:pPr>
            <a:r>
              <a:rPr b="1" lang="en-US" sz="2200" spc="-1" strike="noStrike" u="sng">
                <a:solidFill>
                  <a:srgbClr val="44546a"/>
                </a:solidFill>
                <a:uFillTx/>
                <a:latin typeface="包图简圆体"/>
              </a:rPr>
              <a:t>determined by the hyperparameter c.</a:t>
            </a:r>
            <a:endParaRPr b="0" lang="en-US" sz="2200" spc="-1" strike="noStrike">
              <a:latin typeface="Arial"/>
            </a:endParaRPr>
          </a:p>
        </p:txBody>
      </p:sp>
      <p:grpSp>
        <p:nvGrpSpPr>
          <p:cNvPr id="391" name="Group 4"/>
          <p:cNvGrpSpPr/>
          <p:nvPr/>
        </p:nvGrpSpPr>
        <p:grpSpPr>
          <a:xfrm>
            <a:off x="-88560" y="1604880"/>
            <a:ext cx="5180400" cy="4767480"/>
            <a:chOff x="-88560" y="1604880"/>
            <a:chExt cx="5180400" cy="4767480"/>
          </a:xfrm>
        </p:grpSpPr>
        <p:sp>
          <p:nvSpPr>
            <p:cNvPr id="392" name="CustomShape 5"/>
            <p:cNvSpPr/>
            <p:nvPr/>
          </p:nvSpPr>
          <p:spPr>
            <a:xfrm>
              <a:off x="-88560" y="3760560"/>
              <a:ext cx="604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LB</a:t>
              </a:r>
              <a:endParaRPr b="0" lang="en-US" sz="2400" spc="-1" strike="noStrike">
                <a:latin typeface="Arial"/>
              </a:endParaRPr>
            </a:p>
          </p:txBody>
        </p:sp>
        <p:sp>
          <p:nvSpPr>
            <p:cNvPr id="393" name="CustomShape 6"/>
            <p:cNvSpPr/>
            <p:nvPr/>
          </p:nvSpPr>
          <p:spPr>
            <a:xfrm>
              <a:off x="4433760" y="3760560"/>
              <a:ext cx="6580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UB</a:t>
              </a:r>
              <a:endParaRPr b="0" lang="en-US" sz="2400" spc="-1" strike="noStrike">
                <a:latin typeface="Arial"/>
              </a:endParaRPr>
            </a:p>
          </p:txBody>
        </p:sp>
        <p:grpSp>
          <p:nvGrpSpPr>
            <p:cNvPr id="394" name="Group 7"/>
            <p:cNvGrpSpPr/>
            <p:nvPr/>
          </p:nvGrpSpPr>
          <p:grpSpPr>
            <a:xfrm>
              <a:off x="633960" y="1604880"/>
              <a:ext cx="3693240" cy="4767480"/>
              <a:chOff x="633960" y="1604880"/>
              <a:chExt cx="3693240" cy="4767480"/>
            </a:xfrm>
          </p:grpSpPr>
          <p:grpSp>
            <p:nvGrpSpPr>
              <p:cNvPr id="395" name="Group 8"/>
              <p:cNvGrpSpPr/>
              <p:nvPr/>
            </p:nvGrpSpPr>
            <p:grpSpPr>
              <a:xfrm>
                <a:off x="633960" y="2144520"/>
                <a:ext cx="3693240" cy="3693240"/>
                <a:chOff x="633960" y="2144520"/>
                <a:chExt cx="3693240" cy="3693240"/>
              </a:xfrm>
            </p:grpSpPr>
            <p:pic>
              <p:nvPicPr>
                <p:cNvPr id="396" name="圖形 7" descr="男人"/>
                <p:cNvPicPr/>
                <p:nvPr/>
              </p:nvPicPr>
              <p:blipFill>
                <a:blip r:embed="rId1"/>
                <a:stretch/>
              </p:blipFill>
              <p:spPr>
                <a:xfrm>
                  <a:off x="1469160" y="2573280"/>
                  <a:ext cx="346680" cy="346680"/>
                </a:xfrm>
                <a:prstGeom prst="rect">
                  <a:avLst/>
                </a:prstGeom>
                <a:ln>
                  <a:noFill/>
                </a:ln>
              </p:spPr>
            </p:pic>
            <p:pic>
              <p:nvPicPr>
                <p:cNvPr id="397" name="圖形 8" descr="男人"/>
                <p:cNvPicPr/>
                <p:nvPr/>
              </p:nvPicPr>
              <p:blipFill>
                <a:blip r:embed="rId2"/>
                <a:stretch/>
              </p:blipFill>
              <p:spPr>
                <a:xfrm>
                  <a:off x="2407680" y="4032720"/>
                  <a:ext cx="346680" cy="346680"/>
                </a:xfrm>
                <a:prstGeom prst="rect">
                  <a:avLst/>
                </a:prstGeom>
                <a:ln>
                  <a:noFill/>
                </a:ln>
              </p:spPr>
            </p:pic>
            <p:pic>
              <p:nvPicPr>
                <p:cNvPr id="398" name="圖形 17" descr="男人"/>
                <p:cNvPicPr/>
                <p:nvPr/>
              </p:nvPicPr>
              <p:blipFill>
                <a:blip r:embed="rId3"/>
                <a:stretch/>
              </p:blipFill>
              <p:spPr>
                <a:xfrm>
                  <a:off x="1218600" y="3989160"/>
                  <a:ext cx="346680" cy="346680"/>
                </a:xfrm>
                <a:prstGeom prst="rect">
                  <a:avLst/>
                </a:prstGeom>
                <a:ln>
                  <a:noFill/>
                </a:ln>
              </p:spPr>
            </p:pic>
            <p:pic>
              <p:nvPicPr>
                <p:cNvPr id="399" name="圖形 18" descr="男人"/>
                <p:cNvPicPr/>
                <p:nvPr/>
              </p:nvPicPr>
              <p:blipFill>
                <a:blip r:embed="rId4"/>
                <a:stretch/>
              </p:blipFill>
              <p:spPr>
                <a:xfrm>
                  <a:off x="2156760" y="2702520"/>
                  <a:ext cx="346680" cy="346680"/>
                </a:xfrm>
                <a:prstGeom prst="rect">
                  <a:avLst/>
                </a:prstGeom>
                <a:ln>
                  <a:noFill/>
                </a:ln>
              </p:spPr>
            </p:pic>
            <p:pic>
              <p:nvPicPr>
                <p:cNvPr id="400" name="圖形 19" descr="男人"/>
                <p:cNvPicPr/>
                <p:nvPr/>
              </p:nvPicPr>
              <p:blipFill>
                <a:blip r:embed="rId5"/>
                <a:stretch/>
              </p:blipFill>
              <p:spPr>
                <a:xfrm>
                  <a:off x="1758600" y="4105080"/>
                  <a:ext cx="346680" cy="346680"/>
                </a:xfrm>
                <a:prstGeom prst="rect">
                  <a:avLst/>
                </a:prstGeom>
                <a:ln>
                  <a:noFill/>
                </a:ln>
              </p:spPr>
            </p:pic>
            <p:pic>
              <p:nvPicPr>
                <p:cNvPr id="401" name="圖形 20" descr="男人"/>
                <p:cNvPicPr/>
                <p:nvPr/>
              </p:nvPicPr>
              <p:blipFill>
                <a:blip r:embed="rId6"/>
                <a:stretch/>
              </p:blipFill>
              <p:spPr>
                <a:xfrm>
                  <a:off x="864360" y="2864520"/>
                  <a:ext cx="346680" cy="346680"/>
                </a:xfrm>
                <a:prstGeom prst="rect">
                  <a:avLst/>
                </a:prstGeom>
                <a:ln>
                  <a:noFill/>
                </a:ln>
              </p:spPr>
            </p:pic>
            <p:pic>
              <p:nvPicPr>
                <p:cNvPr id="402" name="圖形 21" descr="男人"/>
                <p:cNvPicPr/>
                <p:nvPr/>
              </p:nvPicPr>
              <p:blipFill>
                <a:blip r:embed="rId7"/>
                <a:stretch/>
              </p:blipFill>
              <p:spPr>
                <a:xfrm>
                  <a:off x="2076840" y="3469320"/>
                  <a:ext cx="346680" cy="346680"/>
                </a:xfrm>
                <a:prstGeom prst="rect">
                  <a:avLst/>
                </a:prstGeom>
                <a:ln>
                  <a:noFill/>
                </a:ln>
              </p:spPr>
            </p:pic>
            <p:pic>
              <p:nvPicPr>
                <p:cNvPr id="403" name="圖形 22" descr="男人"/>
                <p:cNvPicPr/>
                <p:nvPr/>
              </p:nvPicPr>
              <p:blipFill>
                <a:blip r:embed="rId8"/>
                <a:stretch/>
              </p:blipFill>
              <p:spPr>
                <a:xfrm>
                  <a:off x="1053360" y="3427920"/>
                  <a:ext cx="346680" cy="346680"/>
                </a:xfrm>
                <a:prstGeom prst="rect">
                  <a:avLst/>
                </a:prstGeom>
                <a:ln>
                  <a:noFill/>
                </a:ln>
              </p:spPr>
            </p:pic>
            <p:grpSp>
              <p:nvGrpSpPr>
                <p:cNvPr id="404" name="Group 9"/>
                <p:cNvGrpSpPr/>
                <p:nvPr/>
              </p:nvGrpSpPr>
              <p:grpSpPr>
                <a:xfrm>
                  <a:off x="633960" y="2144520"/>
                  <a:ext cx="3693240" cy="3693240"/>
                  <a:chOff x="633960" y="2144520"/>
                  <a:chExt cx="3693240" cy="3693240"/>
                </a:xfrm>
              </p:grpSpPr>
              <p:pic>
                <p:nvPicPr>
                  <p:cNvPr id="405" name="圖形 13" descr="男人"/>
                  <p:cNvPicPr/>
                  <p:nvPr/>
                </p:nvPicPr>
                <p:blipFill>
                  <a:blip r:embed="rId9"/>
                  <a:stretch/>
                </p:blipFill>
                <p:spPr>
                  <a:xfrm>
                    <a:off x="1460880" y="3357360"/>
                    <a:ext cx="519840" cy="519840"/>
                  </a:xfrm>
                  <a:prstGeom prst="rect">
                    <a:avLst/>
                  </a:prstGeom>
                  <a:ln>
                    <a:noFill/>
                  </a:ln>
                </p:spPr>
              </p:pic>
              <p:sp>
                <p:nvSpPr>
                  <p:cNvPr id="406" name="CustomShape 10"/>
                  <p:cNvSpPr/>
                  <p:nvPr/>
                </p:nvSpPr>
                <p:spPr>
                  <a:xfrm>
                    <a:off x="1118160" y="2854800"/>
                    <a:ext cx="1289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ed7d31"/>
                        </a:solidFill>
                        <a:latin typeface="包图简圆体"/>
                      </a:rPr>
                      <a:t>center</a:t>
                    </a:r>
                    <a:endParaRPr b="0" lang="en-US" sz="2400" spc="-1" strike="noStrike">
                      <a:latin typeface="Arial"/>
                    </a:endParaRPr>
                  </a:p>
                </p:txBody>
              </p:sp>
              <p:grpSp>
                <p:nvGrpSpPr>
                  <p:cNvPr id="407" name="Group 11"/>
                  <p:cNvGrpSpPr/>
                  <p:nvPr/>
                </p:nvGrpSpPr>
                <p:grpSpPr>
                  <a:xfrm>
                    <a:off x="633960" y="2144520"/>
                    <a:ext cx="3693240" cy="3693240"/>
                    <a:chOff x="633960" y="2144520"/>
                    <a:chExt cx="3693240" cy="3693240"/>
                  </a:xfrm>
                </p:grpSpPr>
                <p:sp>
                  <p:nvSpPr>
                    <p:cNvPr id="408" name="CustomShape 12"/>
                    <p:cNvSpPr/>
                    <p:nvPr/>
                  </p:nvSpPr>
                  <p:spPr>
                    <a:xfrm>
                      <a:off x="634320" y="2144880"/>
                      <a:ext cx="3692880" cy="3692880"/>
                    </a:xfrm>
                    <a:prstGeom prst="rect">
                      <a:avLst/>
                    </a:prstGeom>
                    <a:noFill/>
                    <a:ln w="38160">
                      <a:solidFill>
                        <a:srgbClr val="4a5a69"/>
                      </a:solidFill>
                    </a:ln>
                  </p:spPr>
                  <p:style>
                    <a:lnRef idx="2">
                      <a:schemeClr val="accent1">
                        <a:shade val="50000"/>
                      </a:schemeClr>
                    </a:lnRef>
                    <a:fillRef idx="1">
                      <a:schemeClr val="accent1"/>
                    </a:fillRef>
                    <a:effectRef idx="0">
                      <a:schemeClr val="accent1"/>
                    </a:effectRef>
                    <a:fontRef idx="minor"/>
                  </p:style>
                </p:sp>
                <p:sp>
                  <p:nvSpPr>
                    <p:cNvPr id="409" name="Line 13"/>
                    <p:cNvSpPr/>
                    <p:nvPr/>
                  </p:nvSpPr>
                  <p:spPr>
                    <a:xfrm>
                      <a:off x="633960" y="3991320"/>
                      <a:ext cx="3693240" cy="0"/>
                    </a:xfrm>
                    <a:prstGeom prst="line">
                      <a:avLst/>
                    </a:prstGeom>
                    <a:ln w="28440">
                      <a:solidFill>
                        <a:schemeClr val="tx2"/>
                      </a:solidFill>
                      <a:prstDash val="sysDash"/>
                    </a:ln>
                  </p:spPr>
                  <p:style>
                    <a:lnRef idx="1">
                      <a:schemeClr val="accent1"/>
                    </a:lnRef>
                    <a:fillRef idx="0">
                      <a:schemeClr val="accent1"/>
                    </a:fillRef>
                    <a:effectRef idx="0">
                      <a:schemeClr val="accent1"/>
                    </a:effectRef>
                    <a:fontRef idx="minor"/>
                  </p:style>
                </p:sp>
                <p:sp>
                  <p:nvSpPr>
                    <p:cNvPr id="410" name="Line 14"/>
                    <p:cNvSpPr/>
                    <p:nvPr/>
                  </p:nvSpPr>
                  <p:spPr>
                    <a:xfrm>
                      <a:off x="2463120" y="2144520"/>
                      <a:ext cx="0" cy="3693240"/>
                    </a:xfrm>
                    <a:prstGeom prst="line">
                      <a:avLst/>
                    </a:prstGeom>
                    <a:ln w="28440">
                      <a:solidFill>
                        <a:schemeClr val="tx2"/>
                      </a:solidFill>
                      <a:prstDash val="sysDash"/>
                    </a:ln>
                  </p:spPr>
                  <p:style>
                    <a:lnRef idx="1">
                      <a:schemeClr val="accent1"/>
                    </a:lnRef>
                    <a:fillRef idx="0">
                      <a:schemeClr val="accent1"/>
                    </a:fillRef>
                    <a:effectRef idx="0">
                      <a:schemeClr val="accent1"/>
                    </a:effectRef>
                    <a:fontRef idx="minor"/>
                  </p:style>
                </p:sp>
              </p:grpSp>
            </p:grpSp>
          </p:grpSp>
          <p:sp>
            <p:nvSpPr>
              <p:cNvPr id="411" name="CustomShape 15"/>
              <p:cNvSpPr/>
              <p:nvPr/>
            </p:nvSpPr>
            <p:spPr>
              <a:xfrm>
                <a:off x="2151720" y="1604880"/>
                <a:ext cx="6580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UB</a:t>
                </a:r>
                <a:endParaRPr b="0" lang="en-US" sz="2400" spc="-1" strike="noStrike">
                  <a:latin typeface="Arial"/>
                </a:endParaRPr>
              </a:p>
            </p:txBody>
          </p:sp>
          <p:sp>
            <p:nvSpPr>
              <p:cNvPr id="412" name="CustomShape 16"/>
              <p:cNvSpPr/>
              <p:nvPr/>
            </p:nvSpPr>
            <p:spPr>
              <a:xfrm>
                <a:off x="2178360" y="5916240"/>
                <a:ext cx="604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LB</a:t>
                </a:r>
                <a:endParaRPr b="0" lang="en-US" sz="2400" spc="-1" strike="noStrike">
                  <a:latin typeface="Arial"/>
                </a:endParaRPr>
              </a:p>
            </p:txBody>
          </p:sp>
        </p:grpSp>
      </p:grpSp>
      <p:sp>
        <p:nvSpPr>
          <p:cNvPr id="413" name="CustomShape 17"/>
          <p:cNvSpPr/>
          <p:nvPr/>
        </p:nvSpPr>
        <p:spPr>
          <a:xfrm>
            <a:off x="2342880" y="2584080"/>
            <a:ext cx="2035800" cy="425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200" spc="-1" strike="noStrike">
                <a:solidFill>
                  <a:srgbClr val="548235"/>
                </a:solidFill>
                <a:latin typeface="包图简圆体"/>
              </a:rPr>
              <a:t>Best fitness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5005440" y="321480"/>
            <a:ext cx="2180520" cy="639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3600" spc="-1" strike="noStrike">
                <a:solidFill>
                  <a:srgbClr val="4a5a69"/>
                </a:solidFill>
                <a:latin typeface="包图简圆体"/>
                <a:ea typeface="包图简圆体"/>
              </a:rPr>
              <a:t>Process</a:t>
            </a:r>
            <a:endParaRPr b="0" lang="en-US" sz="3600" spc="-1" strike="noStrike">
              <a:latin typeface="Arial"/>
            </a:endParaRPr>
          </a:p>
        </p:txBody>
      </p:sp>
      <p:sp>
        <p:nvSpPr>
          <p:cNvPr id="415" name="CustomShape 2"/>
          <p:cNvSpPr/>
          <p:nvPr/>
        </p:nvSpPr>
        <p:spPr>
          <a:xfrm>
            <a:off x="1739880" y="918360"/>
            <a:ext cx="871200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92a3b8"/>
                </a:solidFill>
                <a:latin typeface="包图简圆体"/>
              </a:rPr>
              <a:t>Nomads move to places where food is available</a:t>
            </a:r>
            <a:endParaRPr b="0" lang="en-US" sz="2400" spc="-1" strike="noStrike">
              <a:latin typeface="Arial"/>
            </a:endParaRPr>
          </a:p>
        </p:txBody>
      </p:sp>
      <p:sp>
        <p:nvSpPr>
          <p:cNvPr id="416" name="CustomShape 3"/>
          <p:cNvSpPr/>
          <p:nvPr/>
        </p:nvSpPr>
        <p:spPr>
          <a:xfrm>
            <a:off x="5169600" y="1904400"/>
            <a:ext cx="6830280" cy="5572440"/>
          </a:xfrm>
          <a:prstGeom prst="rect">
            <a:avLst/>
          </a:prstGeom>
          <a:noFill/>
          <a:ln>
            <a:noFill/>
          </a:ln>
        </p:spPr>
        <p:style>
          <a:lnRef idx="0"/>
          <a:fillRef idx="0"/>
          <a:effectRef idx="0"/>
          <a:fontRef idx="minor"/>
        </p:style>
        <p:txBody>
          <a:bodyPr lIns="90000" rIns="90000" tIns="45000" bIns="45000">
            <a:spAutoFit/>
          </a:bodyPr>
          <a:p>
            <a:pPr marL="457200" indent="-456840" algn="just">
              <a:lnSpc>
                <a:spcPct val="150000"/>
              </a:lnSpc>
              <a:buClr>
                <a:srgbClr val="44546a"/>
              </a:buClr>
              <a:buFont typeface="Calibri"/>
              <a:buAutoNum type="arabicPeriod"/>
            </a:pPr>
            <a:r>
              <a:rPr b="1" lang="en-US" sz="2200" spc="-1" strike="noStrike">
                <a:solidFill>
                  <a:srgbClr val="44546a"/>
                </a:solidFill>
                <a:latin typeface="包图简圆体"/>
              </a:rPr>
              <a:t>Nomads move to the places with the best food performance.</a:t>
            </a:r>
            <a:endParaRPr b="0" lang="en-US" sz="2200" spc="-1" strike="noStrike">
              <a:latin typeface="Arial"/>
            </a:endParaRPr>
          </a:p>
          <a:p>
            <a:pPr lvl="1" marL="914400" indent="-456840" algn="just">
              <a:lnSpc>
                <a:spcPct val="150000"/>
              </a:lnSpc>
              <a:buClr>
                <a:srgbClr val="44546a"/>
              </a:buClr>
              <a:buFont typeface="Arial"/>
              <a:buChar char="•"/>
            </a:pPr>
            <a:r>
              <a:rPr b="1" lang="en-US" sz="2200" spc="-1" strike="noStrike" u="sng">
                <a:solidFill>
                  <a:srgbClr val="44546a"/>
                </a:solidFill>
                <a:uFillTx/>
                <a:latin typeface="包图简圆体"/>
              </a:rPr>
              <a:t>Includes places where resources have been restored.</a:t>
            </a:r>
            <a:endParaRPr b="0" lang="en-US" sz="2200" spc="-1" strike="noStrike">
              <a:latin typeface="Arial"/>
            </a:endParaRPr>
          </a:p>
          <a:p>
            <a:pPr marL="457200" indent="-456840" algn="just">
              <a:lnSpc>
                <a:spcPct val="150000"/>
              </a:lnSpc>
              <a:buClr>
                <a:srgbClr val="44546a"/>
              </a:buClr>
              <a:buFont typeface="Calibri"/>
              <a:buAutoNum type="arabicPeriod"/>
            </a:pPr>
            <a:r>
              <a:rPr b="1" lang="en-US" sz="2200" spc="-1" strike="noStrike">
                <a:solidFill>
                  <a:srgbClr val="44546a"/>
                </a:solidFill>
                <a:latin typeface="包图简圆体"/>
              </a:rPr>
              <a:t>According to this iteration getting food affects the increase and decrease of nomads.</a:t>
            </a:r>
            <a:r>
              <a:rPr b="1" lang="en-US" sz="2200" spc="-1" strike="noStrike">
                <a:solidFill>
                  <a:srgbClr val="d29074"/>
                </a:solidFill>
                <a:latin typeface="包图简圆体"/>
              </a:rPr>
              <a:t> </a:t>
            </a:r>
            <a:endParaRPr b="0" lang="en-US" sz="2200" spc="-1" strike="noStrike">
              <a:latin typeface="Arial"/>
            </a:endParaRPr>
          </a:p>
          <a:p>
            <a:pPr lvl="1" marL="914400" indent="-456840" algn="just">
              <a:lnSpc>
                <a:spcPct val="150000"/>
              </a:lnSpc>
              <a:buClr>
                <a:srgbClr val="44546a"/>
              </a:buClr>
              <a:buFont typeface="Arial"/>
              <a:buChar char="•"/>
            </a:pPr>
            <a:r>
              <a:rPr b="1" lang="en-US" sz="2200" spc="-1" strike="noStrike" u="sng">
                <a:solidFill>
                  <a:srgbClr val="44546a"/>
                </a:solidFill>
                <a:uFillTx/>
                <a:latin typeface="包图简圆体"/>
              </a:rPr>
              <a:t>Increase and decrease of nomads :</a:t>
            </a:r>
            <a:endParaRPr b="0" lang="en-US" sz="2200" spc="-1" strike="noStrike">
              <a:latin typeface="Arial"/>
            </a:endParaRPr>
          </a:p>
          <a:p>
            <a:pPr algn="ctr">
              <a:lnSpc>
                <a:spcPct val="150000"/>
              </a:lnSpc>
            </a:pPr>
            <a:r>
              <a:rPr b="1" lang="en-US" sz="2200" spc="-1" strike="noStrike">
                <a:solidFill>
                  <a:srgbClr val="8497b0"/>
                </a:solidFill>
                <a:latin typeface="包图简圆体"/>
              </a:rPr>
              <a:t>(Previous Feeding / Current Feeding -1) * tanh</a:t>
            </a:r>
            <a:endParaRPr b="0" lang="en-US" sz="2200" spc="-1" strike="noStrike">
              <a:latin typeface="Arial"/>
            </a:endParaRPr>
          </a:p>
          <a:p>
            <a:pPr algn="ctr">
              <a:lnSpc>
                <a:spcPct val="150000"/>
              </a:lnSpc>
            </a:pPr>
            <a:r>
              <a:rPr b="1" lang="en-US" sz="2000" spc="-1" strike="noStrike">
                <a:solidFill>
                  <a:srgbClr val="d29074"/>
                </a:solidFill>
                <a:latin typeface="包图简圆体"/>
              </a:rPr>
              <a:t>Nomads increase -1 to 1 times.</a:t>
            </a:r>
            <a:endParaRPr b="0" lang="en-US" sz="2000" spc="-1" strike="noStrike">
              <a:latin typeface="Arial"/>
            </a:endParaRPr>
          </a:p>
        </p:txBody>
      </p:sp>
      <p:grpSp>
        <p:nvGrpSpPr>
          <p:cNvPr id="417" name="Group 4"/>
          <p:cNvGrpSpPr/>
          <p:nvPr/>
        </p:nvGrpSpPr>
        <p:grpSpPr>
          <a:xfrm>
            <a:off x="-88560" y="1604880"/>
            <a:ext cx="5180400" cy="4767480"/>
            <a:chOff x="-88560" y="1604880"/>
            <a:chExt cx="5180400" cy="4767480"/>
          </a:xfrm>
        </p:grpSpPr>
        <p:sp>
          <p:nvSpPr>
            <p:cNvPr id="418" name="CustomShape 5"/>
            <p:cNvSpPr/>
            <p:nvPr/>
          </p:nvSpPr>
          <p:spPr>
            <a:xfrm>
              <a:off x="-88560" y="3760560"/>
              <a:ext cx="604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LB</a:t>
              </a:r>
              <a:endParaRPr b="0" lang="en-US" sz="2400" spc="-1" strike="noStrike">
                <a:latin typeface="Arial"/>
              </a:endParaRPr>
            </a:p>
          </p:txBody>
        </p:sp>
        <p:sp>
          <p:nvSpPr>
            <p:cNvPr id="419" name="CustomShape 6"/>
            <p:cNvSpPr/>
            <p:nvPr/>
          </p:nvSpPr>
          <p:spPr>
            <a:xfrm>
              <a:off x="4433760" y="3760560"/>
              <a:ext cx="6580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UB</a:t>
              </a:r>
              <a:endParaRPr b="0" lang="en-US" sz="2400" spc="-1" strike="noStrike">
                <a:latin typeface="Arial"/>
              </a:endParaRPr>
            </a:p>
          </p:txBody>
        </p:sp>
        <p:grpSp>
          <p:nvGrpSpPr>
            <p:cNvPr id="420" name="Group 7"/>
            <p:cNvGrpSpPr/>
            <p:nvPr/>
          </p:nvGrpSpPr>
          <p:grpSpPr>
            <a:xfrm>
              <a:off x="633960" y="1604880"/>
              <a:ext cx="3693240" cy="4767480"/>
              <a:chOff x="633960" y="1604880"/>
              <a:chExt cx="3693240" cy="4767480"/>
            </a:xfrm>
          </p:grpSpPr>
          <p:grpSp>
            <p:nvGrpSpPr>
              <p:cNvPr id="421" name="Group 8"/>
              <p:cNvGrpSpPr/>
              <p:nvPr/>
            </p:nvGrpSpPr>
            <p:grpSpPr>
              <a:xfrm>
                <a:off x="633960" y="2144520"/>
                <a:ext cx="3693240" cy="3693240"/>
                <a:chOff x="633960" y="2144520"/>
                <a:chExt cx="3693240" cy="3693240"/>
              </a:xfrm>
            </p:grpSpPr>
            <p:pic>
              <p:nvPicPr>
                <p:cNvPr id="422" name="圖形 7" descr="男人"/>
                <p:cNvPicPr/>
                <p:nvPr/>
              </p:nvPicPr>
              <p:blipFill>
                <a:blip r:embed="rId1"/>
                <a:stretch/>
              </p:blipFill>
              <p:spPr>
                <a:xfrm>
                  <a:off x="1469160" y="2573280"/>
                  <a:ext cx="346680" cy="346680"/>
                </a:xfrm>
                <a:prstGeom prst="rect">
                  <a:avLst/>
                </a:prstGeom>
                <a:ln>
                  <a:noFill/>
                </a:ln>
              </p:spPr>
            </p:pic>
            <p:pic>
              <p:nvPicPr>
                <p:cNvPr id="423" name="圖形 8" descr="男人"/>
                <p:cNvPicPr/>
                <p:nvPr/>
              </p:nvPicPr>
              <p:blipFill>
                <a:blip r:embed="rId2"/>
                <a:stretch/>
              </p:blipFill>
              <p:spPr>
                <a:xfrm>
                  <a:off x="2407680" y="4032720"/>
                  <a:ext cx="346680" cy="346680"/>
                </a:xfrm>
                <a:prstGeom prst="rect">
                  <a:avLst/>
                </a:prstGeom>
                <a:ln>
                  <a:noFill/>
                </a:ln>
              </p:spPr>
            </p:pic>
            <p:pic>
              <p:nvPicPr>
                <p:cNvPr id="424" name="圖形 17" descr="男人"/>
                <p:cNvPicPr/>
                <p:nvPr/>
              </p:nvPicPr>
              <p:blipFill>
                <a:blip r:embed="rId3"/>
                <a:stretch/>
              </p:blipFill>
              <p:spPr>
                <a:xfrm>
                  <a:off x="1218600" y="3989160"/>
                  <a:ext cx="346680" cy="346680"/>
                </a:xfrm>
                <a:prstGeom prst="rect">
                  <a:avLst/>
                </a:prstGeom>
                <a:ln>
                  <a:noFill/>
                </a:ln>
              </p:spPr>
            </p:pic>
            <p:pic>
              <p:nvPicPr>
                <p:cNvPr id="425" name="圖形 18" descr="男人"/>
                <p:cNvPicPr/>
                <p:nvPr/>
              </p:nvPicPr>
              <p:blipFill>
                <a:blip r:embed="rId4"/>
                <a:stretch/>
              </p:blipFill>
              <p:spPr>
                <a:xfrm>
                  <a:off x="2156760" y="2702520"/>
                  <a:ext cx="346680" cy="346680"/>
                </a:xfrm>
                <a:prstGeom prst="rect">
                  <a:avLst/>
                </a:prstGeom>
                <a:ln>
                  <a:noFill/>
                </a:ln>
              </p:spPr>
            </p:pic>
            <p:pic>
              <p:nvPicPr>
                <p:cNvPr id="426" name="圖形 19" descr="男人"/>
                <p:cNvPicPr/>
                <p:nvPr/>
              </p:nvPicPr>
              <p:blipFill>
                <a:blip r:embed="rId5"/>
                <a:stretch/>
              </p:blipFill>
              <p:spPr>
                <a:xfrm>
                  <a:off x="1758600" y="4105080"/>
                  <a:ext cx="346680" cy="346680"/>
                </a:xfrm>
                <a:prstGeom prst="rect">
                  <a:avLst/>
                </a:prstGeom>
                <a:ln>
                  <a:noFill/>
                </a:ln>
              </p:spPr>
            </p:pic>
            <p:pic>
              <p:nvPicPr>
                <p:cNvPr id="427" name="圖形 20" descr="男人"/>
                <p:cNvPicPr/>
                <p:nvPr/>
              </p:nvPicPr>
              <p:blipFill>
                <a:blip r:embed="rId6"/>
                <a:stretch/>
              </p:blipFill>
              <p:spPr>
                <a:xfrm>
                  <a:off x="864360" y="2864520"/>
                  <a:ext cx="346680" cy="346680"/>
                </a:xfrm>
                <a:prstGeom prst="rect">
                  <a:avLst/>
                </a:prstGeom>
                <a:ln>
                  <a:noFill/>
                </a:ln>
              </p:spPr>
            </p:pic>
            <p:pic>
              <p:nvPicPr>
                <p:cNvPr id="428" name="圖形 21" descr="男人"/>
                <p:cNvPicPr/>
                <p:nvPr/>
              </p:nvPicPr>
              <p:blipFill>
                <a:blip r:embed="rId7"/>
                <a:stretch/>
              </p:blipFill>
              <p:spPr>
                <a:xfrm>
                  <a:off x="2076840" y="3469320"/>
                  <a:ext cx="346680" cy="346680"/>
                </a:xfrm>
                <a:prstGeom prst="rect">
                  <a:avLst/>
                </a:prstGeom>
                <a:ln>
                  <a:noFill/>
                </a:ln>
              </p:spPr>
            </p:pic>
            <p:pic>
              <p:nvPicPr>
                <p:cNvPr id="429" name="圖形 22" descr="男人"/>
                <p:cNvPicPr/>
                <p:nvPr/>
              </p:nvPicPr>
              <p:blipFill>
                <a:blip r:embed="rId8"/>
                <a:stretch/>
              </p:blipFill>
              <p:spPr>
                <a:xfrm>
                  <a:off x="1053360" y="3427920"/>
                  <a:ext cx="346680" cy="346680"/>
                </a:xfrm>
                <a:prstGeom prst="rect">
                  <a:avLst/>
                </a:prstGeom>
                <a:ln>
                  <a:noFill/>
                </a:ln>
              </p:spPr>
            </p:pic>
            <p:grpSp>
              <p:nvGrpSpPr>
                <p:cNvPr id="430" name="Group 9"/>
                <p:cNvGrpSpPr/>
                <p:nvPr/>
              </p:nvGrpSpPr>
              <p:grpSpPr>
                <a:xfrm>
                  <a:off x="633960" y="2144520"/>
                  <a:ext cx="3693240" cy="3693240"/>
                  <a:chOff x="633960" y="2144520"/>
                  <a:chExt cx="3693240" cy="3693240"/>
                </a:xfrm>
              </p:grpSpPr>
              <p:pic>
                <p:nvPicPr>
                  <p:cNvPr id="431" name="圖形 13" descr="男人"/>
                  <p:cNvPicPr/>
                  <p:nvPr/>
                </p:nvPicPr>
                <p:blipFill>
                  <a:blip r:embed="rId9"/>
                  <a:stretch/>
                </p:blipFill>
                <p:spPr>
                  <a:xfrm>
                    <a:off x="1460880" y="3357360"/>
                    <a:ext cx="519840" cy="519840"/>
                  </a:xfrm>
                  <a:prstGeom prst="rect">
                    <a:avLst/>
                  </a:prstGeom>
                  <a:ln>
                    <a:noFill/>
                  </a:ln>
                </p:spPr>
              </p:pic>
              <p:sp>
                <p:nvSpPr>
                  <p:cNvPr id="432" name="CustomShape 10"/>
                  <p:cNvSpPr/>
                  <p:nvPr/>
                </p:nvSpPr>
                <p:spPr>
                  <a:xfrm>
                    <a:off x="1118160" y="2854800"/>
                    <a:ext cx="1289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ed7d31"/>
                        </a:solidFill>
                        <a:latin typeface="包图简圆体"/>
                      </a:rPr>
                      <a:t>center</a:t>
                    </a:r>
                    <a:endParaRPr b="0" lang="en-US" sz="2400" spc="-1" strike="noStrike">
                      <a:latin typeface="Arial"/>
                    </a:endParaRPr>
                  </a:p>
                </p:txBody>
              </p:sp>
              <p:grpSp>
                <p:nvGrpSpPr>
                  <p:cNvPr id="433" name="Group 11"/>
                  <p:cNvGrpSpPr/>
                  <p:nvPr/>
                </p:nvGrpSpPr>
                <p:grpSpPr>
                  <a:xfrm>
                    <a:off x="633960" y="2144520"/>
                    <a:ext cx="3693240" cy="3693240"/>
                    <a:chOff x="633960" y="2144520"/>
                    <a:chExt cx="3693240" cy="3693240"/>
                  </a:xfrm>
                </p:grpSpPr>
                <p:sp>
                  <p:nvSpPr>
                    <p:cNvPr id="434" name="CustomShape 12"/>
                    <p:cNvSpPr/>
                    <p:nvPr/>
                  </p:nvSpPr>
                  <p:spPr>
                    <a:xfrm>
                      <a:off x="634320" y="2144880"/>
                      <a:ext cx="3692880" cy="3692880"/>
                    </a:xfrm>
                    <a:prstGeom prst="rect">
                      <a:avLst/>
                    </a:prstGeom>
                    <a:noFill/>
                    <a:ln w="38160">
                      <a:solidFill>
                        <a:srgbClr val="4a5a69"/>
                      </a:solidFill>
                    </a:ln>
                  </p:spPr>
                  <p:style>
                    <a:lnRef idx="2">
                      <a:schemeClr val="accent1">
                        <a:shade val="50000"/>
                      </a:schemeClr>
                    </a:lnRef>
                    <a:fillRef idx="1">
                      <a:schemeClr val="accent1"/>
                    </a:fillRef>
                    <a:effectRef idx="0">
                      <a:schemeClr val="accent1"/>
                    </a:effectRef>
                    <a:fontRef idx="minor"/>
                  </p:style>
                </p:sp>
                <p:sp>
                  <p:nvSpPr>
                    <p:cNvPr id="435" name="Line 13"/>
                    <p:cNvSpPr/>
                    <p:nvPr/>
                  </p:nvSpPr>
                  <p:spPr>
                    <a:xfrm>
                      <a:off x="633960" y="3991320"/>
                      <a:ext cx="3693240" cy="0"/>
                    </a:xfrm>
                    <a:prstGeom prst="line">
                      <a:avLst/>
                    </a:prstGeom>
                    <a:ln w="28440">
                      <a:solidFill>
                        <a:schemeClr val="tx2"/>
                      </a:solidFill>
                      <a:prstDash val="sysDash"/>
                    </a:ln>
                  </p:spPr>
                  <p:style>
                    <a:lnRef idx="1">
                      <a:schemeClr val="accent1"/>
                    </a:lnRef>
                    <a:fillRef idx="0">
                      <a:schemeClr val="accent1"/>
                    </a:fillRef>
                    <a:effectRef idx="0">
                      <a:schemeClr val="accent1"/>
                    </a:effectRef>
                    <a:fontRef idx="minor"/>
                  </p:style>
                </p:sp>
                <p:sp>
                  <p:nvSpPr>
                    <p:cNvPr id="436" name="Line 14"/>
                    <p:cNvSpPr/>
                    <p:nvPr/>
                  </p:nvSpPr>
                  <p:spPr>
                    <a:xfrm>
                      <a:off x="2463120" y="2144520"/>
                      <a:ext cx="0" cy="3693240"/>
                    </a:xfrm>
                    <a:prstGeom prst="line">
                      <a:avLst/>
                    </a:prstGeom>
                    <a:ln w="28440">
                      <a:solidFill>
                        <a:schemeClr val="tx2"/>
                      </a:solidFill>
                      <a:prstDash val="sysDash"/>
                    </a:ln>
                  </p:spPr>
                  <p:style>
                    <a:lnRef idx="1">
                      <a:schemeClr val="accent1"/>
                    </a:lnRef>
                    <a:fillRef idx="0">
                      <a:schemeClr val="accent1"/>
                    </a:fillRef>
                    <a:effectRef idx="0">
                      <a:schemeClr val="accent1"/>
                    </a:effectRef>
                    <a:fontRef idx="minor"/>
                  </p:style>
                </p:sp>
              </p:grpSp>
            </p:grpSp>
          </p:grpSp>
          <p:sp>
            <p:nvSpPr>
              <p:cNvPr id="437" name="CustomShape 15"/>
              <p:cNvSpPr/>
              <p:nvPr/>
            </p:nvSpPr>
            <p:spPr>
              <a:xfrm>
                <a:off x="2151720" y="1604880"/>
                <a:ext cx="6580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UB</a:t>
                </a:r>
                <a:endParaRPr b="0" lang="en-US" sz="2400" spc="-1" strike="noStrike">
                  <a:latin typeface="Arial"/>
                </a:endParaRPr>
              </a:p>
            </p:txBody>
          </p:sp>
          <p:sp>
            <p:nvSpPr>
              <p:cNvPr id="438" name="CustomShape 16"/>
              <p:cNvSpPr/>
              <p:nvPr/>
            </p:nvSpPr>
            <p:spPr>
              <a:xfrm>
                <a:off x="2178360" y="5916240"/>
                <a:ext cx="604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LB</a:t>
                </a:r>
                <a:endParaRPr b="0" lang="en-US" sz="2400" spc="-1" strike="noStrike">
                  <a:latin typeface="Arial"/>
                </a:endParaRPr>
              </a:p>
            </p:txBody>
          </p:sp>
        </p:grpSp>
      </p:grpSp>
      <p:sp>
        <p:nvSpPr>
          <p:cNvPr id="439" name="CustomShape 17"/>
          <p:cNvSpPr/>
          <p:nvPr/>
        </p:nvSpPr>
        <p:spPr>
          <a:xfrm>
            <a:off x="2342880" y="2584080"/>
            <a:ext cx="2035800" cy="425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200" spc="-1" strike="noStrike">
                <a:solidFill>
                  <a:srgbClr val="548235"/>
                </a:solidFill>
                <a:latin typeface="包图简圆体"/>
              </a:rPr>
              <a:t>Best fitness</a:t>
            </a:r>
            <a:endParaRPr b="0" lang="en-US" sz="2200" spc="-1" strike="noStrike">
              <a:latin typeface="Arial"/>
            </a:endParaRPr>
          </a:p>
        </p:txBody>
      </p:sp>
      <p:sp>
        <p:nvSpPr>
          <p:cNvPr id="440" name="CustomShape 18"/>
          <p:cNvSpPr/>
          <p:nvPr/>
        </p:nvSpPr>
        <p:spPr>
          <a:xfrm>
            <a:off x="1816200" y="2746800"/>
            <a:ext cx="260280" cy="108000"/>
          </a:xfrm>
          <a:custGeom>
            <a:avLst/>
            <a:gdLst/>
            <a:ahLst/>
            <a:rect l="l" t="t" r="r" b="b"/>
            <a:pathLst>
              <a:path w="21600" h="21600">
                <a:moveTo>
                  <a:pt x="0" y="0"/>
                </a:moveTo>
                <a:lnTo>
                  <a:pt x="21600" y="21600"/>
                </a:lnTo>
              </a:path>
            </a:pathLst>
          </a:custGeom>
          <a:noFill/>
          <a:ln w="19080">
            <a:solidFill>
              <a:srgbClr val="8497b0"/>
            </a:solidFill>
            <a:tailEnd len="med" type="triangle" w="med"/>
          </a:ln>
        </p:spPr>
        <p:style>
          <a:lnRef idx="1">
            <a:schemeClr val="accent1"/>
          </a:lnRef>
          <a:fillRef idx="0">
            <a:schemeClr val="accent1"/>
          </a:fillRef>
          <a:effectRef idx="0">
            <a:schemeClr val="accent1"/>
          </a:effectRef>
          <a:fontRef idx="minor"/>
        </p:style>
      </p:sp>
      <p:sp>
        <p:nvSpPr>
          <p:cNvPr id="441" name="CustomShape 19"/>
          <p:cNvSpPr/>
          <p:nvPr/>
        </p:nvSpPr>
        <p:spPr>
          <a:xfrm flipV="1">
            <a:off x="1211400" y="2917440"/>
            <a:ext cx="1017720" cy="119520"/>
          </a:xfrm>
          <a:custGeom>
            <a:avLst/>
            <a:gdLst/>
            <a:ahLst/>
            <a:rect l="l" t="t" r="r" b="b"/>
            <a:pathLst>
              <a:path w="21600" h="21600">
                <a:moveTo>
                  <a:pt x="0" y="0"/>
                </a:moveTo>
                <a:lnTo>
                  <a:pt x="21600" y="21600"/>
                </a:lnTo>
              </a:path>
            </a:pathLst>
          </a:custGeom>
          <a:noFill/>
          <a:ln w="19080">
            <a:solidFill>
              <a:srgbClr val="8497b0"/>
            </a:solidFill>
            <a:tailEnd len="med" type="triangle" w="med"/>
          </a:ln>
        </p:spPr>
        <p:style>
          <a:lnRef idx="1">
            <a:schemeClr val="accent1"/>
          </a:lnRef>
          <a:fillRef idx="0">
            <a:schemeClr val="accent1"/>
          </a:fillRef>
          <a:effectRef idx="0">
            <a:schemeClr val="accent1"/>
          </a:effectRef>
          <a:fontRef idx="minor"/>
        </p:style>
      </p:sp>
      <p:sp>
        <p:nvSpPr>
          <p:cNvPr id="442" name="CustomShape 20"/>
          <p:cNvSpPr/>
          <p:nvPr/>
        </p:nvSpPr>
        <p:spPr>
          <a:xfrm flipV="1">
            <a:off x="1339200" y="3326040"/>
            <a:ext cx="259920" cy="259920"/>
          </a:xfrm>
          <a:custGeom>
            <a:avLst/>
            <a:gdLst/>
            <a:ahLst/>
            <a:rect l="l" t="t" r="r" b="b"/>
            <a:pathLst>
              <a:path w="21600" h="21600">
                <a:moveTo>
                  <a:pt x="0" y="0"/>
                </a:moveTo>
                <a:lnTo>
                  <a:pt x="21600" y="21600"/>
                </a:lnTo>
              </a:path>
            </a:pathLst>
          </a:custGeom>
          <a:noFill/>
          <a:ln w="19080">
            <a:solidFill>
              <a:srgbClr val="8497b0"/>
            </a:solidFill>
            <a:tailEnd len="med" type="triangle" w="med"/>
          </a:ln>
        </p:spPr>
        <p:style>
          <a:lnRef idx="1">
            <a:schemeClr val="accent1"/>
          </a:lnRef>
          <a:fillRef idx="0">
            <a:schemeClr val="accent1"/>
          </a:fillRef>
          <a:effectRef idx="0">
            <a:schemeClr val="accent1"/>
          </a:effectRef>
          <a:fontRef idx="minor"/>
        </p:style>
      </p:sp>
      <p:sp>
        <p:nvSpPr>
          <p:cNvPr id="443" name="CustomShape 21"/>
          <p:cNvSpPr/>
          <p:nvPr/>
        </p:nvSpPr>
        <p:spPr>
          <a:xfrm flipV="1">
            <a:off x="1565280" y="3758400"/>
            <a:ext cx="409320" cy="403920"/>
          </a:xfrm>
          <a:custGeom>
            <a:avLst/>
            <a:gdLst/>
            <a:ahLst/>
            <a:rect l="l" t="t" r="r" b="b"/>
            <a:pathLst>
              <a:path w="21600" h="21600">
                <a:moveTo>
                  <a:pt x="0" y="0"/>
                </a:moveTo>
                <a:lnTo>
                  <a:pt x="21600" y="21600"/>
                </a:lnTo>
              </a:path>
            </a:pathLst>
          </a:custGeom>
          <a:noFill/>
          <a:ln w="19080">
            <a:solidFill>
              <a:srgbClr val="8497b0"/>
            </a:solidFill>
            <a:tailEnd len="med" type="triangle" w="med"/>
          </a:ln>
        </p:spPr>
        <p:style>
          <a:lnRef idx="1">
            <a:schemeClr val="accent1"/>
          </a:lnRef>
          <a:fillRef idx="0">
            <a:schemeClr val="accent1"/>
          </a:fillRef>
          <a:effectRef idx="0">
            <a:schemeClr val="accent1"/>
          </a:effectRef>
          <a:fontRef idx="minor"/>
        </p:style>
      </p:sp>
      <p:sp>
        <p:nvSpPr>
          <p:cNvPr id="444" name="CustomShape 22"/>
          <p:cNvSpPr/>
          <p:nvPr/>
        </p:nvSpPr>
        <p:spPr>
          <a:xfrm flipH="1" flipV="1">
            <a:off x="2228400" y="3007440"/>
            <a:ext cx="20520" cy="461520"/>
          </a:xfrm>
          <a:custGeom>
            <a:avLst/>
            <a:gdLst/>
            <a:ahLst/>
            <a:rect l="l" t="t" r="r" b="b"/>
            <a:pathLst>
              <a:path w="21600" h="21600">
                <a:moveTo>
                  <a:pt x="0" y="0"/>
                </a:moveTo>
                <a:lnTo>
                  <a:pt x="21600" y="21600"/>
                </a:lnTo>
              </a:path>
            </a:pathLst>
          </a:custGeom>
          <a:noFill/>
          <a:ln w="19080">
            <a:solidFill>
              <a:srgbClr val="8497b0"/>
            </a:solidFill>
            <a:tailEnd len="med" type="triangle" w="med"/>
          </a:ln>
        </p:spPr>
        <p:style>
          <a:lnRef idx="1">
            <a:schemeClr val="accent1"/>
          </a:lnRef>
          <a:fillRef idx="0">
            <a:schemeClr val="accent1"/>
          </a:fillRef>
          <a:effectRef idx="0">
            <a:schemeClr val="accent1"/>
          </a:effectRef>
          <a:fontRef idx="minor"/>
        </p:style>
      </p:sp>
      <p:sp>
        <p:nvSpPr>
          <p:cNvPr id="445" name="CustomShape 23"/>
          <p:cNvSpPr/>
          <p:nvPr/>
        </p:nvSpPr>
        <p:spPr>
          <a:xfrm flipV="1">
            <a:off x="2046240" y="3815280"/>
            <a:ext cx="203400" cy="345960"/>
          </a:xfrm>
          <a:custGeom>
            <a:avLst/>
            <a:gdLst/>
            <a:ahLst/>
            <a:rect l="l" t="t" r="r" b="b"/>
            <a:pathLst>
              <a:path w="21600" h="21600">
                <a:moveTo>
                  <a:pt x="0" y="0"/>
                </a:moveTo>
                <a:lnTo>
                  <a:pt x="21600" y="21600"/>
                </a:lnTo>
              </a:path>
            </a:pathLst>
          </a:custGeom>
          <a:noFill/>
          <a:ln w="19080">
            <a:solidFill>
              <a:srgbClr val="8497b0"/>
            </a:solidFill>
            <a:tailEnd len="med" type="triangle" w="med"/>
          </a:ln>
        </p:spPr>
        <p:style>
          <a:lnRef idx="1">
            <a:schemeClr val="accent1"/>
          </a:lnRef>
          <a:fillRef idx="0">
            <a:schemeClr val="accent1"/>
          </a:fillRef>
          <a:effectRef idx="0">
            <a:schemeClr val="accent1"/>
          </a:effectRef>
          <a:fontRef idx="minor"/>
        </p:style>
      </p:sp>
      <p:sp>
        <p:nvSpPr>
          <p:cNvPr id="446" name="CustomShape 24"/>
          <p:cNvSpPr/>
          <p:nvPr/>
        </p:nvSpPr>
        <p:spPr>
          <a:xfrm flipH="1" flipV="1">
            <a:off x="2453760" y="3339360"/>
            <a:ext cx="126720" cy="692280"/>
          </a:xfrm>
          <a:custGeom>
            <a:avLst/>
            <a:gdLst/>
            <a:ahLst/>
            <a:rect l="l" t="t" r="r" b="b"/>
            <a:pathLst>
              <a:path w="21600" h="21600">
                <a:moveTo>
                  <a:pt x="0" y="0"/>
                </a:moveTo>
                <a:lnTo>
                  <a:pt x="21600" y="21600"/>
                </a:lnTo>
              </a:path>
            </a:pathLst>
          </a:custGeom>
          <a:noFill/>
          <a:ln w="19080">
            <a:solidFill>
              <a:srgbClr val="8497b0"/>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CustomShape 1"/>
          <p:cNvSpPr/>
          <p:nvPr/>
        </p:nvSpPr>
        <p:spPr>
          <a:xfrm>
            <a:off x="5005440" y="321480"/>
            <a:ext cx="2180520" cy="639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3600" spc="-1" strike="noStrike">
                <a:solidFill>
                  <a:srgbClr val="4a5a69"/>
                </a:solidFill>
                <a:latin typeface="包图简圆体"/>
                <a:ea typeface="包图简圆体"/>
              </a:rPr>
              <a:t>Process</a:t>
            </a:r>
            <a:endParaRPr b="0" lang="en-US" sz="3600" spc="-1" strike="noStrike">
              <a:latin typeface="Arial"/>
            </a:endParaRPr>
          </a:p>
        </p:txBody>
      </p:sp>
      <p:sp>
        <p:nvSpPr>
          <p:cNvPr id="448" name="CustomShape 2"/>
          <p:cNvSpPr/>
          <p:nvPr/>
        </p:nvSpPr>
        <p:spPr>
          <a:xfrm>
            <a:off x="4388040" y="918360"/>
            <a:ext cx="341568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92a3b8"/>
                </a:solidFill>
                <a:latin typeface="包图简圆体"/>
              </a:rPr>
              <a:t>Resource recovery.</a:t>
            </a:r>
            <a:endParaRPr b="0" lang="en-US" sz="2400" spc="-1" strike="noStrike">
              <a:latin typeface="Arial"/>
            </a:endParaRPr>
          </a:p>
        </p:txBody>
      </p:sp>
      <p:sp>
        <p:nvSpPr>
          <p:cNvPr id="449" name="CustomShape 3"/>
          <p:cNvSpPr/>
          <p:nvPr/>
        </p:nvSpPr>
        <p:spPr>
          <a:xfrm>
            <a:off x="5169600" y="2870280"/>
            <a:ext cx="6830280" cy="2602440"/>
          </a:xfrm>
          <a:prstGeom prst="rect">
            <a:avLst/>
          </a:prstGeom>
          <a:noFill/>
          <a:ln>
            <a:noFill/>
          </a:ln>
        </p:spPr>
        <p:style>
          <a:lnRef idx="0"/>
          <a:fillRef idx="0"/>
          <a:effectRef idx="0"/>
          <a:fontRef idx="minor"/>
        </p:style>
        <p:txBody>
          <a:bodyPr lIns="90000" rIns="90000" tIns="45000" bIns="45000">
            <a:spAutoFit/>
          </a:bodyPr>
          <a:p>
            <a:pPr marL="457200" indent="-456840" algn="just">
              <a:lnSpc>
                <a:spcPct val="150000"/>
              </a:lnSpc>
              <a:buClr>
                <a:srgbClr val="44546a"/>
              </a:buClr>
              <a:buFont typeface="Calibri"/>
              <a:buAutoNum type="arabicPeriod"/>
            </a:pPr>
            <a:r>
              <a:rPr b="1" lang="en-US" sz="2200" spc="-1" strike="noStrike">
                <a:solidFill>
                  <a:srgbClr val="44546a"/>
                </a:solidFill>
                <a:latin typeface="包图简圆体"/>
              </a:rPr>
              <a:t>Used resources still need to recover time (reduce an iteration)</a:t>
            </a:r>
            <a:endParaRPr b="0" lang="en-US" sz="2200" spc="-1" strike="noStrike">
              <a:latin typeface="Arial"/>
            </a:endParaRPr>
          </a:p>
          <a:p>
            <a:pPr marL="457200" indent="-456840" algn="just">
              <a:lnSpc>
                <a:spcPct val="150000"/>
              </a:lnSpc>
              <a:buClr>
                <a:srgbClr val="44546a"/>
              </a:buClr>
              <a:buFont typeface="Calibri"/>
              <a:buAutoNum type="arabicPeriod"/>
            </a:pPr>
            <a:r>
              <a:rPr b="1" lang="en-US" sz="2200" spc="-1" strike="noStrike">
                <a:solidFill>
                  <a:srgbClr val="44546a"/>
                </a:solidFill>
                <a:latin typeface="包图简圆体"/>
              </a:rPr>
              <a:t>If the resource is restored, the nomad can move to this place in the next iteration.</a:t>
            </a:r>
            <a:endParaRPr b="0" lang="en-US" sz="2200" spc="-1" strike="noStrike">
              <a:latin typeface="Arial"/>
            </a:endParaRPr>
          </a:p>
        </p:txBody>
      </p:sp>
      <p:grpSp>
        <p:nvGrpSpPr>
          <p:cNvPr id="450" name="Group 4"/>
          <p:cNvGrpSpPr/>
          <p:nvPr/>
        </p:nvGrpSpPr>
        <p:grpSpPr>
          <a:xfrm>
            <a:off x="-88560" y="1604880"/>
            <a:ext cx="5180400" cy="4767480"/>
            <a:chOff x="-88560" y="1604880"/>
            <a:chExt cx="5180400" cy="4767480"/>
          </a:xfrm>
        </p:grpSpPr>
        <p:sp>
          <p:nvSpPr>
            <p:cNvPr id="451" name="CustomShape 5"/>
            <p:cNvSpPr/>
            <p:nvPr/>
          </p:nvSpPr>
          <p:spPr>
            <a:xfrm>
              <a:off x="-88560" y="3760560"/>
              <a:ext cx="604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LB</a:t>
              </a:r>
              <a:endParaRPr b="0" lang="en-US" sz="2400" spc="-1" strike="noStrike">
                <a:latin typeface="Arial"/>
              </a:endParaRPr>
            </a:p>
          </p:txBody>
        </p:sp>
        <p:sp>
          <p:nvSpPr>
            <p:cNvPr id="452" name="CustomShape 6"/>
            <p:cNvSpPr/>
            <p:nvPr/>
          </p:nvSpPr>
          <p:spPr>
            <a:xfrm>
              <a:off x="4433760" y="3760560"/>
              <a:ext cx="6580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UB</a:t>
              </a:r>
              <a:endParaRPr b="0" lang="en-US" sz="2400" spc="-1" strike="noStrike">
                <a:latin typeface="Arial"/>
              </a:endParaRPr>
            </a:p>
          </p:txBody>
        </p:sp>
        <p:grpSp>
          <p:nvGrpSpPr>
            <p:cNvPr id="453" name="Group 7"/>
            <p:cNvGrpSpPr/>
            <p:nvPr/>
          </p:nvGrpSpPr>
          <p:grpSpPr>
            <a:xfrm>
              <a:off x="633960" y="1604880"/>
              <a:ext cx="3693240" cy="4767480"/>
              <a:chOff x="633960" y="1604880"/>
              <a:chExt cx="3693240" cy="4767480"/>
            </a:xfrm>
          </p:grpSpPr>
          <p:grpSp>
            <p:nvGrpSpPr>
              <p:cNvPr id="454" name="Group 8"/>
              <p:cNvGrpSpPr/>
              <p:nvPr/>
            </p:nvGrpSpPr>
            <p:grpSpPr>
              <a:xfrm>
                <a:off x="633960" y="2144520"/>
                <a:ext cx="3693240" cy="3693240"/>
                <a:chOff x="633960" y="2144520"/>
                <a:chExt cx="3693240" cy="3693240"/>
              </a:xfrm>
            </p:grpSpPr>
            <p:pic>
              <p:nvPicPr>
                <p:cNvPr id="455" name="圖形 7" descr="男人"/>
                <p:cNvPicPr/>
                <p:nvPr/>
              </p:nvPicPr>
              <p:blipFill>
                <a:blip r:embed="rId1"/>
                <a:stretch/>
              </p:blipFill>
              <p:spPr>
                <a:xfrm>
                  <a:off x="1469160" y="2573280"/>
                  <a:ext cx="346680" cy="346680"/>
                </a:xfrm>
                <a:prstGeom prst="rect">
                  <a:avLst/>
                </a:prstGeom>
                <a:ln>
                  <a:noFill/>
                </a:ln>
              </p:spPr>
            </p:pic>
            <p:pic>
              <p:nvPicPr>
                <p:cNvPr id="456" name="圖形 8" descr="男人"/>
                <p:cNvPicPr/>
                <p:nvPr/>
              </p:nvPicPr>
              <p:blipFill>
                <a:blip r:embed="rId2"/>
                <a:stretch/>
              </p:blipFill>
              <p:spPr>
                <a:xfrm>
                  <a:off x="2407680" y="4032720"/>
                  <a:ext cx="346680" cy="346680"/>
                </a:xfrm>
                <a:prstGeom prst="rect">
                  <a:avLst/>
                </a:prstGeom>
                <a:ln>
                  <a:noFill/>
                </a:ln>
              </p:spPr>
            </p:pic>
            <p:pic>
              <p:nvPicPr>
                <p:cNvPr id="457" name="圖形 17" descr="男人"/>
                <p:cNvPicPr/>
                <p:nvPr/>
              </p:nvPicPr>
              <p:blipFill>
                <a:blip r:embed="rId3"/>
                <a:stretch/>
              </p:blipFill>
              <p:spPr>
                <a:xfrm>
                  <a:off x="1218600" y="3989160"/>
                  <a:ext cx="346680" cy="346680"/>
                </a:xfrm>
                <a:prstGeom prst="rect">
                  <a:avLst/>
                </a:prstGeom>
                <a:ln>
                  <a:noFill/>
                </a:ln>
              </p:spPr>
            </p:pic>
            <p:pic>
              <p:nvPicPr>
                <p:cNvPr id="458" name="圖形 18" descr="男人"/>
                <p:cNvPicPr/>
                <p:nvPr/>
              </p:nvPicPr>
              <p:blipFill>
                <a:blip r:embed="rId4"/>
                <a:stretch/>
              </p:blipFill>
              <p:spPr>
                <a:xfrm>
                  <a:off x="2156760" y="2702520"/>
                  <a:ext cx="346680" cy="346680"/>
                </a:xfrm>
                <a:prstGeom prst="rect">
                  <a:avLst/>
                </a:prstGeom>
                <a:ln>
                  <a:noFill/>
                </a:ln>
              </p:spPr>
            </p:pic>
            <p:pic>
              <p:nvPicPr>
                <p:cNvPr id="459" name="圖形 19" descr="男人"/>
                <p:cNvPicPr/>
                <p:nvPr/>
              </p:nvPicPr>
              <p:blipFill>
                <a:blip r:embed="rId5"/>
                <a:stretch/>
              </p:blipFill>
              <p:spPr>
                <a:xfrm>
                  <a:off x="1758600" y="4105080"/>
                  <a:ext cx="346680" cy="346680"/>
                </a:xfrm>
                <a:prstGeom prst="rect">
                  <a:avLst/>
                </a:prstGeom>
                <a:ln>
                  <a:noFill/>
                </a:ln>
              </p:spPr>
            </p:pic>
            <p:pic>
              <p:nvPicPr>
                <p:cNvPr id="460" name="圖形 20" descr="男人"/>
                <p:cNvPicPr/>
                <p:nvPr/>
              </p:nvPicPr>
              <p:blipFill>
                <a:blip r:embed="rId6"/>
                <a:stretch/>
              </p:blipFill>
              <p:spPr>
                <a:xfrm>
                  <a:off x="864360" y="2864520"/>
                  <a:ext cx="346680" cy="346680"/>
                </a:xfrm>
                <a:prstGeom prst="rect">
                  <a:avLst/>
                </a:prstGeom>
                <a:ln>
                  <a:noFill/>
                </a:ln>
              </p:spPr>
            </p:pic>
            <p:pic>
              <p:nvPicPr>
                <p:cNvPr id="461" name="圖形 21" descr="男人"/>
                <p:cNvPicPr/>
                <p:nvPr/>
              </p:nvPicPr>
              <p:blipFill>
                <a:blip r:embed="rId7"/>
                <a:stretch/>
              </p:blipFill>
              <p:spPr>
                <a:xfrm>
                  <a:off x="2076840" y="3469320"/>
                  <a:ext cx="346680" cy="346680"/>
                </a:xfrm>
                <a:prstGeom prst="rect">
                  <a:avLst/>
                </a:prstGeom>
                <a:ln>
                  <a:noFill/>
                </a:ln>
              </p:spPr>
            </p:pic>
            <p:pic>
              <p:nvPicPr>
                <p:cNvPr id="462" name="圖形 22" descr="男人"/>
                <p:cNvPicPr/>
                <p:nvPr/>
              </p:nvPicPr>
              <p:blipFill>
                <a:blip r:embed="rId8"/>
                <a:stretch/>
              </p:blipFill>
              <p:spPr>
                <a:xfrm>
                  <a:off x="1053360" y="3427920"/>
                  <a:ext cx="346680" cy="346680"/>
                </a:xfrm>
                <a:prstGeom prst="rect">
                  <a:avLst/>
                </a:prstGeom>
                <a:ln>
                  <a:noFill/>
                </a:ln>
              </p:spPr>
            </p:pic>
            <p:grpSp>
              <p:nvGrpSpPr>
                <p:cNvPr id="463" name="Group 9"/>
                <p:cNvGrpSpPr/>
                <p:nvPr/>
              </p:nvGrpSpPr>
              <p:grpSpPr>
                <a:xfrm>
                  <a:off x="633960" y="2144520"/>
                  <a:ext cx="3693240" cy="3693240"/>
                  <a:chOff x="633960" y="2144520"/>
                  <a:chExt cx="3693240" cy="3693240"/>
                </a:xfrm>
              </p:grpSpPr>
              <p:pic>
                <p:nvPicPr>
                  <p:cNvPr id="464" name="圖形 13" descr="男人"/>
                  <p:cNvPicPr/>
                  <p:nvPr/>
                </p:nvPicPr>
                <p:blipFill>
                  <a:blip r:embed="rId9"/>
                  <a:stretch/>
                </p:blipFill>
                <p:spPr>
                  <a:xfrm>
                    <a:off x="1460880" y="3357360"/>
                    <a:ext cx="519840" cy="519840"/>
                  </a:xfrm>
                  <a:prstGeom prst="rect">
                    <a:avLst/>
                  </a:prstGeom>
                  <a:ln>
                    <a:noFill/>
                  </a:ln>
                </p:spPr>
              </p:pic>
              <p:sp>
                <p:nvSpPr>
                  <p:cNvPr id="465" name="CustomShape 10"/>
                  <p:cNvSpPr/>
                  <p:nvPr/>
                </p:nvSpPr>
                <p:spPr>
                  <a:xfrm>
                    <a:off x="1118160" y="2854800"/>
                    <a:ext cx="12891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ed7d31"/>
                        </a:solidFill>
                        <a:latin typeface="包图简圆体"/>
                      </a:rPr>
                      <a:t>center</a:t>
                    </a:r>
                    <a:endParaRPr b="0" lang="en-US" sz="2400" spc="-1" strike="noStrike">
                      <a:latin typeface="Arial"/>
                    </a:endParaRPr>
                  </a:p>
                </p:txBody>
              </p:sp>
              <p:grpSp>
                <p:nvGrpSpPr>
                  <p:cNvPr id="466" name="Group 11"/>
                  <p:cNvGrpSpPr/>
                  <p:nvPr/>
                </p:nvGrpSpPr>
                <p:grpSpPr>
                  <a:xfrm>
                    <a:off x="633960" y="2144520"/>
                    <a:ext cx="3693240" cy="3693240"/>
                    <a:chOff x="633960" y="2144520"/>
                    <a:chExt cx="3693240" cy="3693240"/>
                  </a:xfrm>
                </p:grpSpPr>
                <p:sp>
                  <p:nvSpPr>
                    <p:cNvPr id="467" name="CustomShape 12"/>
                    <p:cNvSpPr/>
                    <p:nvPr/>
                  </p:nvSpPr>
                  <p:spPr>
                    <a:xfrm>
                      <a:off x="634320" y="2144880"/>
                      <a:ext cx="3692880" cy="3692880"/>
                    </a:xfrm>
                    <a:prstGeom prst="rect">
                      <a:avLst/>
                    </a:prstGeom>
                    <a:noFill/>
                    <a:ln w="38160">
                      <a:solidFill>
                        <a:srgbClr val="4a5a69"/>
                      </a:solidFill>
                    </a:ln>
                  </p:spPr>
                  <p:style>
                    <a:lnRef idx="2">
                      <a:schemeClr val="accent1">
                        <a:shade val="50000"/>
                      </a:schemeClr>
                    </a:lnRef>
                    <a:fillRef idx="1">
                      <a:schemeClr val="accent1"/>
                    </a:fillRef>
                    <a:effectRef idx="0">
                      <a:schemeClr val="accent1"/>
                    </a:effectRef>
                    <a:fontRef idx="minor"/>
                  </p:style>
                </p:sp>
                <p:sp>
                  <p:nvSpPr>
                    <p:cNvPr id="468" name="Line 13"/>
                    <p:cNvSpPr/>
                    <p:nvPr/>
                  </p:nvSpPr>
                  <p:spPr>
                    <a:xfrm>
                      <a:off x="633960" y="3991320"/>
                      <a:ext cx="3693240" cy="0"/>
                    </a:xfrm>
                    <a:prstGeom prst="line">
                      <a:avLst/>
                    </a:prstGeom>
                    <a:ln w="28440">
                      <a:solidFill>
                        <a:schemeClr val="tx2"/>
                      </a:solidFill>
                      <a:prstDash val="sysDash"/>
                    </a:ln>
                  </p:spPr>
                  <p:style>
                    <a:lnRef idx="1">
                      <a:schemeClr val="accent1"/>
                    </a:lnRef>
                    <a:fillRef idx="0">
                      <a:schemeClr val="accent1"/>
                    </a:fillRef>
                    <a:effectRef idx="0">
                      <a:schemeClr val="accent1"/>
                    </a:effectRef>
                    <a:fontRef idx="minor"/>
                  </p:style>
                </p:sp>
                <p:sp>
                  <p:nvSpPr>
                    <p:cNvPr id="469" name="Line 14"/>
                    <p:cNvSpPr/>
                    <p:nvPr/>
                  </p:nvSpPr>
                  <p:spPr>
                    <a:xfrm>
                      <a:off x="2463120" y="2144520"/>
                      <a:ext cx="0" cy="3693240"/>
                    </a:xfrm>
                    <a:prstGeom prst="line">
                      <a:avLst/>
                    </a:prstGeom>
                    <a:ln w="28440">
                      <a:solidFill>
                        <a:schemeClr val="tx2"/>
                      </a:solidFill>
                      <a:prstDash val="sysDash"/>
                    </a:ln>
                  </p:spPr>
                  <p:style>
                    <a:lnRef idx="1">
                      <a:schemeClr val="accent1"/>
                    </a:lnRef>
                    <a:fillRef idx="0">
                      <a:schemeClr val="accent1"/>
                    </a:fillRef>
                    <a:effectRef idx="0">
                      <a:schemeClr val="accent1"/>
                    </a:effectRef>
                    <a:fontRef idx="minor"/>
                  </p:style>
                </p:sp>
              </p:grpSp>
            </p:grpSp>
          </p:grpSp>
          <p:sp>
            <p:nvSpPr>
              <p:cNvPr id="470" name="CustomShape 15"/>
              <p:cNvSpPr/>
              <p:nvPr/>
            </p:nvSpPr>
            <p:spPr>
              <a:xfrm>
                <a:off x="2151720" y="1604880"/>
                <a:ext cx="6580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UB</a:t>
                </a:r>
                <a:endParaRPr b="0" lang="en-US" sz="2400" spc="-1" strike="noStrike">
                  <a:latin typeface="Arial"/>
                </a:endParaRPr>
              </a:p>
            </p:txBody>
          </p:sp>
          <p:sp>
            <p:nvSpPr>
              <p:cNvPr id="471" name="CustomShape 16"/>
              <p:cNvSpPr/>
              <p:nvPr/>
            </p:nvSpPr>
            <p:spPr>
              <a:xfrm>
                <a:off x="2178360" y="5916240"/>
                <a:ext cx="604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LB</a:t>
                </a:r>
                <a:endParaRPr b="0" lang="en-US" sz="2400" spc="-1" strike="noStrike">
                  <a:latin typeface="Arial"/>
                </a:endParaRPr>
              </a:p>
            </p:txBody>
          </p:sp>
        </p:grpSp>
      </p:grpSp>
      <p:sp>
        <p:nvSpPr>
          <p:cNvPr id="472" name="CustomShape 17"/>
          <p:cNvSpPr/>
          <p:nvPr/>
        </p:nvSpPr>
        <p:spPr>
          <a:xfrm>
            <a:off x="2342880" y="2584080"/>
            <a:ext cx="2035800" cy="425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200" spc="-1" strike="noStrike">
                <a:solidFill>
                  <a:srgbClr val="548235"/>
                </a:solidFill>
                <a:latin typeface="包图简圆体"/>
              </a:rPr>
              <a:t>Best fitness</a:t>
            </a:r>
            <a:endParaRPr b="0" lang="en-US" sz="2200" spc="-1" strike="noStrike">
              <a:latin typeface="Arial"/>
            </a:endParaRPr>
          </a:p>
        </p:txBody>
      </p:sp>
      <p:sp>
        <p:nvSpPr>
          <p:cNvPr id="473" name="CustomShape 18"/>
          <p:cNvSpPr/>
          <p:nvPr/>
        </p:nvSpPr>
        <p:spPr>
          <a:xfrm>
            <a:off x="810000" y="4437000"/>
            <a:ext cx="3387240" cy="1430280"/>
          </a:xfrm>
          <a:prstGeom prst="rect">
            <a:avLst/>
          </a:prstGeom>
          <a:solidFill>
            <a:schemeClr val="bg1"/>
          </a:solidFill>
          <a:ln>
            <a:noFill/>
          </a:ln>
        </p:spPr>
        <p:style>
          <a:lnRef idx="0"/>
          <a:fillRef idx="0"/>
          <a:effectRef idx="0"/>
          <a:fontRef idx="minor"/>
        </p:style>
        <p:txBody>
          <a:bodyPr lIns="90000" rIns="90000" tIns="45000" bIns="45000">
            <a:spAutoFit/>
          </a:bodyPr>
          <a:p>
            <a:pPr algn="ctr">
              <a:lnSpc>
                <a:spcPct val="100000"/>
              </a:lnSpc>
            </a:pPr>
            <a:r>
              <a:rPr b="1" lang="en-US" sz="2200" spc="-1" strike="noStrike">
                <a:solidFill>
                  <a:srgbClr val="ffd966"/>
                </a:solidFill>
                <a:latin typeface="包图简圆体"/>
              </a:rPr>
              <a:t>The best location in the past</a:t>
            </a:r>
            <a:r>
              <a:rPr b="1" lang="en-US" sz="2200" spc="-1" strike="noStrike">
                <a:solidFill>
                  <a:srgbClr val="ffd966"/>
                </a:solidFill>
                <a:latin typeface="包图简圆体"/>
              </a:rPr>
              <a:t>,and the resource is restored.</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CustomShape 1"/>
          <p:cNvSpPr/>
          <p:nvPr/>
        </p:nvSpPr>
        <p:spPr>
          <a:xfrm>
            <a:off x="5005440" y="321480"/>
            <a:ext cx="2180520" cy="639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3600" spc="-1" strike="noStrike">
                <a:solidFill>
                  <a:srgbClr val="4a5a69"/>
                </a:solidFill>
                <a:latin typeface="包图简圆体"/>
                <a:ea typeface="包图简圆体"/>
              </a:rPr>
              <a:t>Process</a:t>
            </a:r>
            <a:endParaRPr b="0" lang="en-US" sz="3600" spc="-1" strike="noStrike">
              <a:latin typeface="Arial"/>
            </a:endParaRPr>
          </a:p>
        </p:txBody>
      </p:sp>
      <p:sp>
        <p:nvSpPr>
          <p:cNvPr id="475" name="CustomShape 2"/>
          <p:cNvSpPr/>
          <p:nvPr/>
        </p:nvSpPr>
        <p:spPr>
          <a:xfrm>
            <a:off x="2480400" y="918360"/>
            <a:ext cx="723096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92a3b8"/>
                </a:solidFill>
                <a:latin typeface="包图简圆体"/>
              </a:rPr>
              <a:t>Has iterations reached the set value?</a:t>
            </a:r>
            <a:endParaRPr b="0" lang="en-US" sz="2400" spc="-1" strike="noStrike">
              <a:latin typeface="Arial"/>
            </a:endParaRPr>
          </a:p>
        </p:txBody>
      </p:sp>
      <p:sp>
        <p:nvSpPr>
          <p:cNvPr id="476" name="CustomShape 3"/>
          <p:cNvSpPr/>
          <p:nvPr/>
        </p:nvSpPr>
        <p:spPr>
          <a:xfrm>
            <a:off x="5169600" y="1914480"/>
            <a:ext cx="6830280" cy="6622920"/>
          </a:xfrm>
          <a:prstGeom prst="rect">
            <a:avLst/>
          </a:prstGeom>
          <a:noFill/>
          <a:ln>
            <a:noFill/>
          </a:ln>
        </p:spPr>
        <p:style>
          <a:lnRef idx="0"/>
          <a:fillRef idx="0"/>
          <a:effectRef idx="0"/>
          <a:fontRef idx="minor"/>
        </p:style>
        <p:txBody>
          <a:bodyPr lIns="90000" rIns="90000" tIns="45000" bIns="45000">
            <a:spAutoFit/>
          </a:bodyPr>
          <a:p>
            <a:pPr marL="457200" indent="-456840" algn="just">
              <a:lnSpc>
                <a:spcPct val="150000"/>
              </a:lnSpc>
              <a:buClr>
                <a:srgbClr val="44546a"/>
              </a:buClr>
              <a:buFont typeface="Calibri"/>
              <a:buAutoNum type="arabicPeriod"/>
            </a:pPr>
            <a:r>
              <a:rPr b="1" lang="en-US" sz="2200" spc="-1" strike="noStrike">
                <a:solidFill>
                  <a:srgbClr val="44546a"/>
                </a:solidFill>
                <a:latin typeface="包图简圆体"/>
              </a:rPr>
              <a:t>If it is reached, the algorithm is terminated.</a:t>
            </a:r>
            <a:endParaRPr b="0" lang="en-US" sz="2200" spc="-1" strike="noStrike">
              <a:latin typeface="Arial"/>
            </a:endParaRPr>
          </a:p>
          <a:p>
            <a:pPr marL="457200" indent="-456840" algn="just">
              <a:lnSpc>
                <a:spcPct val="150000"/>
              </a:lnSpc>
              <a:buClr>
                <a:srgbClr val="44546a"/>
              </a:buClr>
              <a:buFont typeface="Calibri"/>
              <a:buAutoNum type="arabicPeriod"/>
            </a:pPr>
            <a:r>
              <a:rPr b="1" lang="en-US" sz="2200" spc="-1" strike="noStrike">
                <a:solidFill>
                  <a:srgbClr val="44546a"/>
                </a:solidFill>
                <a:latin typeface="包图简圆体"/>
              </a:rPr>
              <a:t>If not reached, assign </a:t>
            </a:r>
            <a:r>
              <a:rPr b="1" lang="en-US" sz="2200" spc="-1" strike="noStrike">
                <a:solidFill>
                  <a:srgbClr val="ed7d31"/>
                </a:solidFill>
                <a:latin typeface="包图简圆体"/>
              </a:rPr>
              <a:t>n/a nomads </a:t>
            </a:r>
            <a:r>
              <a:rPr b="1" lang="en-US" sz="2200" spc="-1" strike="noStrike">
                <a:solidFill>
                  <a:srgbClr val="44546a"/>
                </a:solidFill>
                <a:latin typeface="包图简圆体"/>
              </a:rPr>
              <a:t>for the next iteration of food search.</a:t>
            </a:r>
            <a:endParaRPr b="0" lang="en-US" sz="2200" spc="-1" strike="noStrike">
              <a:latin typeface="Arial"/>
            </a:endParaRPr>
          </a:p>
          <a:p>
            <a:pPr lvl="1" marL="914400" indent="-456840" algn="just">
              <a:lnSpc>
                <a:spcPct val="150000"/>
              </a:lnSpc>
              <a:buClr>
                <a:srgbClr val="44546a"/>
              </a:buClr>
              <a:buFont typeface="Arial"/>
              <a:buChar char="•"/>
            </a:pPr>
            <a:r>
              <a:rPr b="1" lang="en-US" sz="2200" spc="-1" strike="noStrike" u="sng">
                <a:solidFill>
                  <a:srgbClr val="44546a"/>
                </a:solidFill>
                <a:uFillTx/>
                <a:latin typeface="包图简圆体"/>
              </a:rPr>
              <a:t>Resource Search Range:</a:t>
            </a:r>
            <a:endParaRPr b="0" lang="en-US" sz="2200" spc="-1" strike="noStrike">
              <a:latin typeface="Arial"/>
            </a:endParaRPr>
          </a:p>
          <a:p>
            <a:pPr lvl="1" marL="914400" indent="-456840" algn="just">
              <a:lnSpc>
                <a:spcPct val="150000"/>
              </a:lnSpc>
              <a:buClr>
                <a:srgbClr val="44546a"/>
              </a:buClr>
              <a:buFont typeface="Calibri"/>
              <a:buAutoNum type="alphaLcPeriod"/>
            </a:pPr>
            <a:r>
              <a:rPr b="1" lang="en-US" sz="2200" spc="-1" strike="noStrike">
                <a:solidFill>
                  <a:srgbClr val="44546a"/>
                </a:solidFill>
                <a:latin typeface="包图简圆体"/>
              </a:rPr>
              <a:t>Search for resources at a distance of R from the last center point.</a:t>
            </a:r>
            <a:endParaRPr b="0" lang="en-US" sz="2200" spc="-1" strike="noStrike">
              <a:latin typeface="Arial"/>
            </a:endParaRPr>
          </a:p>
          <a:p>
            <a:pPr lvl="1" marL="914400" indent="-456840" algn="just">
              <a:lnSpc>
                <a:spcPct val="150000"/>
              </a:lnSpc>
              <a:buClr>
                <a:srgbClr val="44546a"/>
              </a:buClr>
              <a:buFont typeface="Calibri"/>
              <a:buAutoNum type="alphaLcPeriod"/>
            </a:pPr>
            <a:r>
              <a:rPr b="1" lang="en-US" sz="2200" spc="-1" strike="noStrike">
                <a:solidFill>
                  <a:srgbClr val="44546a"/>
                </a:solidFill>
                <a:latin typeface="包图简圆体"/>
              </a:rPr>
              <a:t>These position must not be in areas where they have been previously stationed.</a:t>
            </a:r>
            <a:endParaRPr b="0" lang="en-US" sz="2200" spc="-1" strike="noStrike">
              <a:latin typeface="Arial"/>
            </a:endParaRPr>
          </a:p>
          <a:p>
            <a:pPr lvl="1" marL="914400" indent="-456840" algn="just">
              <a:lnSpc>
                <a:spcPct val="150000"/>
              </a:lnSpc>
              <a:buClr>
                <a:srgbClr val="44546a"/>
              </a:buClr>
              <a:buFont typeface="Calibri"/>
              <a:buAutoNum type="alphaLcPeriod"/>
            </a:pPr>
            <a:r>
              <a:rPr b="1" lang="en-US" sz="2200" spc="-1" strike="noStrike">
                <a:solidFill>
                  <a:srgbClr val="44546a"/>
                </a:solidFill>
                <a:latin typeface="包图简圆体"/>
              </a:rPr>
              <a:t>Compare to previous record.</a:t>
            </a:r>
            <a:endParaRPr b="0" lang="en-US" sz="2200" spc="-1" strike="noStrike">
              <a:latin typeface="Arial"/>
            </a:endParaRPr>
          </a:p>
          <a:p>
            <a:pPr algn="just">
              <a:lnSpc>
                <a:spcPct val="150000"/>
              </a:lnSpc>
            </a:pPr>
            <a:endParaRPr b="0" lang="en-US" sz="2200" spc="-1" strike="noStrike">
              <a:latin typeface="Arial"/>
            </a:endParaRPr>
          </a:p>
          <a:p>
            <a:pPr algn="just">
              <a:lnSpc>
                <a:spcPct val="150000"/>
              </a:lnSpc>
            </a:pPr>
            <a:endParaRPr b="0" lang="en-US" sz="2200" spc="-1" strike="noStrike">
              <a:latin typeface="Arial"/>
            </a:endParaRPr>
          </a:p>
        </p:txBody>
      </p:sp>
      <p:grpSp>
        <p:nvGrpSpPr>
          <p:cNvPr id="477" name="Group 4"/>
          <p:cNvGrpSpPr/>
          <p:nvPr/>
        </p:nvGrpSpPr>
        <p:grpSpPr>
          <a:xfrm>
            <a:off x="-88560" y="1604880"/>
            <a:ext cx="5180400" cy="4767480"/>
            <a:chOff x="-88560" y="1604880"/>
            <a:chExt cx="5180400" cy="4767480"/>
          </a:xfrm>
        </p:grpSpPr>
        <p:sp>
          <p:nvSpPr>
            <p:cNvPr id="478" name="CustomShape 5"/>
            <p:cNvSpPr/>
            <p:nvPr/>
          </p:nvSpPr>
          <p:spPr>
            <a:xfrm>
              <a:off x="-88560" y="3760560"/>
              <a:ext cx="604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LB</a:t>
              </a:r>
              <a:endParaRPr b="0" lang="en-US" sz="2400" spc="-1" strike="noStrike">
                <a:latin typeface="Arial"/>
              </a:endParaRPr>
            </a:p>
          </p:txBody>
        </p:sp>
        <p:grpSp>
          <p:nvGrpSpPr>
            <p:cNvPr id="479" name="Group 6"/>
            <p:cNvGrpSpPr/>
            <p:nvPr/>
          </p:nvGrpSpPr>
          <p:grpSpPr>
            <a:xfrm>
              <a:off x="633960" y="1604880"/>
              <a:ext cx="4457880" cy="4767480"/>
              <a:chOff x="633960" y="1604880"/>
              <a:chExt cx="4457880" cy="4767480"/>
            </a:xfrm>
          </p:grpSpPr>
          <p:sp>
            <p:nvSpPr>
              <p:cNvPr id="480" name="CustomShape 7"/>
              <p:cNvSpPr/>
              <p:nvPr/>
            </p:nvSpPr>
            <p:spPr>
              <a:xfrm>
                <a:off x="4433760" y="3760560"/>
                <a:ext cx="6580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UB</a:t>
                </a:r>
                <a:endParaRPr b="0" lang="en-US" sz="2400" spc="-1" strike="noStrike">
                  <a:latin typeface="Arial"/>
                </a:endParaRPr>
              </a:p>
            </p:txBody>
          </p:sp>
          <p:pic>
            <p:nvPicPr>
              <p:cNvPr id="481" name="圖形 7" descr="男人"/>
              <p:cNvPicPr/>
              <p:nvPr/>
            </p:nvPicPr>
            <p:blipFill>
              <a:blip r:embed="rId1"/>
              <a:stretch/>
            </p:blipFill>
            <p:spPr>
              <a:xfrm>
                <a:off x="1469160" y="2573280"/>
                <a:ext cx="346680" cy="346680"/>
              </a:xfrm>
              <a:prstGeom prst="rect">
                <a:avLst/>
              </a:prstGeom>
              <a:ln>
                <a:noFill/>
              </a:ln>
            </p:spPr>
          </p:pic>
          <p:pic>
            <p:nvPicPr>
              <p:cNvPr id="482" name="圖形 8" descr="男人"/>
              <p:cNvPicPr/>
              <p:nvPr/>
            </p:nvPicPr>
            <p:blipFill>
              <a:blip r:embed="rId2"/>
              <a:stretch/>
            </p:blipFill>
            <p:spPr>
              <a:xfrm>
                <a:off x="2407680" y="4032720"/>
                <a:ext cx="346680" cy="346680"/>
              </a:xfrm>
              <a:prstGeom prst="rect">
                <a:avLst/>
              </a:prstGeom>
              <a:ln>
                <a:noFill/>
              </a:ln>
            </p:spPr>
          </p:pic>
          <p:pic>
            <p:nvPicPr>
              <p:cNvPr id="483" name="圖形 17" descr="男人"/>
              <p:cNvPicPr/>
              <p:nvPr/>
            </p:nvPicPr>
            <p:blipFill>
              <a:blip r:embed="rId3"/>
              <a:stretch/>
            </p:blipFill>
            <p:spPr>
              <a:xfrm>
                <a:off x="1146240" y="4268880"/>
                <a:ext cx="346680" cy="346680"/>
              </a:xfrm>
              <a:prstGeom prst="rect">
                <a:avLst/>
              </a:prstGeom>
              <a:ln>
                <a:noFill/>
              </a:ln>
            </p:spPr>
          </p:pic>
          <p:pic>
            <p:nvPicPr>
              <p:cNvPr id="484" name="圖形 19" descr="男人"/>
              <p:cNvPicPr/>
              <p:nvPr/>
            </p:nvPicPr>
            <p:blipFill>
              <a:blip r:embed="rId4"/>
              <a:stretch/>
            </p:blipFill>
            <p:spPr>
              <a:xfrm>
                <a:off x="1758600" y="4105080"/>
                <a:ext cx="346680" cy="346680"/>
              </a:xfrm>
              <a:prstGeom prst="rect">
                <a:avLst/>
              </a:prstGeom>
              <a:ln>
                <a:noFill/>
              </a:ln>
            </p:spPr>
          </p:pic>
          <p:pic>
            <p:nvPicPr>
              <p:cNvPr id="485" name="圖形 20" descr="男人"/>
              <p:cNvPicPr/>
              <p:nvPr/>
            </p:nvPicPr>
            <p:blipFill>
              <a:blip r:embed="rId5"/>
              <a:stretch/>
            </p:blipFill>
            <p:spPr>
              <a:xfrm>
                <a:off x="864360" y="2864520"/>
                <a:ext cx="346680" cy="346680"/>
              </a:xfrm>
              <a:prstGeom prst="rect">
                <a:avLst/>
              </a:prstGeom>
              <a:ln>
                <a:noFill/>
              </a:ln>
            </p:spPr>
          </p:pic>
          <p:pic>
            <p:nvPicPr>
              <p:cNvPr id="486" name="圖形 22" descr="男人"/>
              <p:cNvPicPr/>
              <p:nvPr/>
            </p:nvPicPr>
            <p:blipFill>
              <a:blip r:embed="rId6"/>
              <a:stretch/>
            </p:blipFill>
            <p:spPr>
              <a:xfrm>
                <a:off x="1053360" y="3427920"/>
                <a:ext cx="346680" cy="346680"/>
              </a:xfrm>
              <a:prstGeom prst="rect">
                <a:avLst/>
              </a:prstGeom>
              <a:ln>
                <a:noFill/>
              </a:ln>
            </p:spPr>
          </p:pic>
          <p:pic>
            <p:nvPicPr>
              <p:cNvPr id="487" name="圖形 13" descr="男人"/>
              <p:cNvPicPr/>
              <p:nvPr/>
            </p:nvPicPr>
            <p:blipFill>
              <a:blip r:embed="rId7"/>
              <a:stretch/>
            </p:blipFill>
            <p:spPr>
              <a:xfrm>
                <a:off x="1460880" y="3357360"/>
                <a:ext cx="519840" cy="519840"/>
              </a:xfrm>
              <a:prstGeom prst="rect">
                <a:avLst/>
              </a:prstGeom>
              <a:ln>
                <a:noFill/>
              </a:ln>
            </p:spPr>
          </p:pic>
          <p:sp>
            <p:nvSpPr>
              <p:cNvPr id="488" name="CustomShape 8"/>
              <p:cNvSpPr/>
              <p:nvPr/>
            </p:nvSpPr>
            <p:spPr>
              <a:xfrm>
                <a:off x="634320" y="2144880"/>
                <a:ext cx="3692880" cy="3692880"/>
              </a:xfrm>
              <a:prstGeom prst="rect">
                <a:avLst/>
              </a:prstGeom>
              <a:noFill/>
              <a:ln w="38160">
                <a:solidFill>
                  <a:srgbClr val="4a5a69"/>
                </a:solidFill>
              </a:ln>
            </p:spPr>
            <p:style>
              <a:lnRef idx="2">
                <a:schemeClr val="accent1">
                  <a:shade val="50000"/>
                </a:schemeClr>
              </a:lnRef>
              <a:fillRef idx="1">
                <a:schemeClr val="accent1"/>
              </a:fillRef>
              <a:effectRef idx="0">
                <a:schemeClr val="accent1"/>
              </a:effectRef>
              <a:fontRef idx="minor"/>
            </p:style>
          </p:sp>
          <p:sp>
            <p:nvSpPr>
              <p:cNvPr id="489" name="Line 9"/>
              <p:cNvSpPr/>
              <p:nvPr/>
            </p:nvSpPr>
            <p:spPr>
              <a:xfrm>
                <a:off x="633960" y="3991320"/>
                <a:ext cx="3693240" cy="0"/>
              </a:xfrm>
              <a:prstGeom prst="line">
                <a:avLst/>
              </a:prstGeom>
              <a:ln w="28440">
                <a:solidFill>
                  <a:schemeClr val="tx2"/>
                </a:solidFill>
                <a:prstDash val="sysDash"/>
              </a:ln>
            </p:spPr>
            <p:style>
              <a:lnRef idx="1">
                <a:schemeClr val="accent1"/>
              </a:lnRef>
              <a:fillRef idx="0">
                <a:schemeClr val="accent1"/>
              </a:fillRef>
              <a:effectRef idx="0">
                <a:schemeClr val="accent1"/>
              </a:effectRef>
              <a:fontRef idx="minor"/>
            </p:style>
          </p:sp>
          <p:sp>
            <p:nvSpPr>
              <p:cNvPr id="490" name="Line 10"/>
              <p:cNvSpPr/>
              <p:nvPr/>
            </p:nvSpPr>
            <p:spPr>
              <a:xfrm>
                <a:off x="2463120" y="2144520"/>
                <a:ext cx="0" cy="3693240"/>
              </a:xfrm>
              <a:prstGeom prst="line">
                <a:avLst/>
              </a:prstGeom>
              <a:ln w="28440">
                <a:solidFill>
                  <a:schemeClr val="tx2"/>
                </a:solidFill>
                <a:prstDash val="sysDash"/>
              </a:ln>
            </p:spPr>
            <p:style>
              <a:lnRef idx="1">
                <a:schemeClr val="accent1"/>
              </a:lnRef>
              <a:fillRef idx="0">
                <a:schemeClr val="accent1"/>
              </a:fillRef>
              <a:effectRef idx="0">
                <a:schemeClr val="accent1"/>
              </a:effectRef>
              <a:fontRef idx="minor"/>
            </p:style>
          </p:sp>
          <p:sp>
            <p:nvSpPr>
              <p:cNvPr id="491" name="CustomShape 11"/>
              <p:cNvSpPr/>
              <p:nvPr/>
            </p:nvSpPr>
            <p:spPr>
              <a:xfrm>
                <a:off x="2151720" y="1604880"/>
                <a:ext cx="6580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UB</a:t>
                </a:r>
                <a:endParaRPr b="0" lang="en-US" sz="2400" spc="-1" strike="noStrike">
                  <a:latin typeface="Arial"/>
                </a:endParaRPr>
              </a:p>
            </p:txBody>
          </p:sp>
          <p:sp>
            <p:nvSpPr>
              <p:cNvPr id="492" name="CustomShape 12"/>
              <p:cNvSpPr/>
              <p:nvPr/>
            </p:nvSpPr>
            <p:spPr>
              <a:xfrm>
                <a:off x="2178360" y="5916240"/>
                <a:ext cx="604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4546a"/>
                    </a:solidFill>
                    <a:latin typeface="包图简圆体"/>
                  </a:rPr>
                  <a:t>LB</a:t>
                </a:r>
                <a:endParaRPr b="0" lang="en-US" sz="2400" spc="-1" strike="noStrike">
                  <a:latin typeface="Arial"/>
                </a:endParaRPr>
              </a:p>
            </p:txBody>
          </p:sp>
          <p:grpSp>
            <p:nvGrpSpPr>
              <p:cNvPr id="493" name="Group 13"/>
              <p:cNvGrpSpPr/>
              <p:nvPr/>
            </p:nvGrpSpPr>
            <p:grpSpPr>
              <a:xfrm>
                <a:off x="1351440" y="2768760"/>
                <a:ext cx="1915920" cy="1915920"/>
                <a:chOff x="1351440" y="2768760"/>
                <a:chExt cx="1915920" cy="1915920"/>
              </a:xfrm>
            </p:grpSpPr>
            <p:sp>
              <p:nvSpPr>
                <p:cNvPr id="494" name="CustomShape 14"/>
                <p:cNvSpPr/>
                <p:nvPr/>
              </p:nvSpPr>
              <p:spPr>
                <a:xfrm>
                  <a:off x="1351440" y="2768760"/>
                  <a:ext cx="1915920" cy="191592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95" name="Line 15"/>
                <p:cNvSpPr/>
                <p:nvPr/>
              </p:nvSpPr>
              <p:spPr>
                <a:xfrm flipV="1">
                  <a:off x="2329920" y="3049200"/>
                  <a:ext cx="657360" cy="677880"/>
                </a:xfrm>
                <a:prstGeom prst="line">
                  <a:avLst/>
                </a:prstGeom>
                <a:ln w="38160">
                  <a:solidFill>
                    <a:schemeClr val="accent2">
                      <a:lumMod val="40000"/>
                      <a:lumOff val="60000"/>
                    </a:schemeClr>
                  </a:solidFill>
                </a:ln>
              </p:spPr>
              <p:style>
                <a:lnRef idx="1">
                  <a:schemeClr val="accent1"/>
                </a:lnRef>
                <a:fillRef idx="0">
                  <a:schemeClr val="accent1"/>
                </a:fillRef>
                <a:effectRef idx="0">
                  <a:schemeClr val="accent1"/>
                </a:effectRef>
                <a:fontRef idx="minor"/>
              </p:style>
            </p:sp>
            <p:pic>
              <p:nvPicPr>
                <p:cNvPr id="496" name="圖形 21" descr="男人"/>
                <p:cNvPicPr/>
                <p:nvPr/>
              </p:nvPicPr>
              <p:blipFill>
                <a:blip r:embed="rId8"/>
                <a:stretch/>
              </p:blipFill>
              <p:spPr>
                <a:xfrm>
                  <a:off x="2136240" y="3553560"/>
                  <a:ext cx="346680" cy="346680"/>
                </a:xfrm>
                <a:prstGeom prst="rect">
                  <a:avLst/>
                </a:prstGeom>
                <a:ln>
                  <a:noFill/>
                </a:ln>
              </p:spPr>
            </p:pic>
            <p:sp>
              <p:nvSpPr>
                <p:cNvPr id="497" name="CustomShape 16"/>
                <p:cNvSpPr/>
                <p:nvPr/>
              </p:nvSpPr>
              <p:spPr>
                <a:xfrm>
                  <a:off x="2651760" y="3388320"/>
                  <a:ext cx="356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ed7d31"/>
                      </a:solidFill>
                      <a:latin typeface="包图简圆体"/>
                    </a:rPr>
                    <a:t>R</a:t>
                  </a:r>
                  <a:endParaRPr b="0" lang="en-US" sz="1800" spc="-1" strike="noStrike">
                    <a:latin typeface="Arial"/>
                  </a:endParaRPr>
                </a:p>
              </p:txBody>
            </p:sp>
          </p:grpSp>
        </p:gr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CustomShape 1"/>
          <p:cNvSpPr/>
          <p:nvPr/>
        </p:nvSpPr>
        <p:spPr>
          <a:xfrm>
            <a:off x="1602000" y="3184560"/>
            <a:ext cx="5154120" cy="1919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000" spc="299" strike="noStrike">
                <a:solidFill>
                  <a:srgbClr val="4a5a69"/>
                </a:solidFill>
                <a:latin typeface="包图简圆体"/>
                <a:ea typeface="包图简圆体"/>
              </a:rPr>
              <a:t>Results and </a:t>
            </a:r>
            <a:endParaRPr b="0" lang="en-US" sz="6000" spc="-1" strike="noStrike">
              <a:latin typeface="Arial"/>
            </a:endParaRPr>
          </a:p>
          <a:p>
            <a:pPr>
              <a:lnSpc>
                <a:spcPct val="100000"/>
              </a:lnSpc>
            </a:pPr>
            <a:r>
              <a:rPr b="0" lang="en-US" sz="6000" spc="299" strike="noStrike">
                <a:solidFill>
                  <a:srgbClr val="4a5a69"/>
                </a:solidFill>
                <a:latin typeface="包图简圆体"/>
                <a:ea typeface="包图简圆体"/>
              </a:rPr>
              <a:t>Comparison</a:t>
            </a:r>
            <a:endParaRPr b="0" lang="en-US" sz="6000" spc="-1" strike="noStrike">
              <a:latin typeface="Arial"/>
            </a:endParaRPr>
          </a:p>
        </p:txBody>
      </p:sp>
      <p:sp>
        <p:nvSpPr>
          <p:cNvPr id="499" name="CustomShape 2"/>
          <p:cNvSpPr/>
          <p:nvPr/>
        </p:nvSpPr>
        <p:spPr>
          <a:xfrm>
            <a:off x="1602000" y="5274000"/>
            <a:ext cx="85662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d0d0d"/>
                </a:solidFill>
                <a:latin typeface="包图简圆体"/>
              </a:rPr>
              <a:t>Results of the algorithm execution and comparison with other algorithms...</a:t>
            </a:r>
            <a:endParaRPr b="0" lang="en-US" sz="2000" spc="-1" strike="noStrike">
              <a:latin typeface="Arial"/>
            </a:endParaRPr>
          </a:p>
        </p:txBody>
      </p:sp>
      <p:sp>
        <p:nvSpPr>
          <p:cNvPr id="500" name="CustomShape 3"/>
          <p:cNvSpPr/>
          <p:nvPr/>
        </p:nvSpPr>
        <p:spPr>
          <a:xfrm>
            <a:off x="1602000" y="2217960"/>
            <a:ext cx="3314520" cy="100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000" spc="-1" strike="noStrike">
                <a:solidFill>
                  <a:srgbClr val="92a3b8"/>
                </a:solidFill>
                <a:latin typeface="包图简圆体"/>
              </a:rPr>
              <a:t>PART 04</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CustomShape 1"/>
          <p:cNvSpPr/>
          <p:nvPr/>
        </p:nvSpPr>
        <p:spPr>
          <a:xfrm>
            <a:off x="2463120" y="321480"/>
            <a:ext cx="773856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600" spc="-1" strike="noStrike">
                <a:solidFill>
                  <a:srgbClr val="4a5a69"/>
                </a:solidFill>
                <a:latin typeface="包图简圆体"/>
                <a:ea typeface="包图简圆体"/>
              </a:rPr>
              <a:t>Results and Comparison</a:t>
            </a:r>
            <a:endParaRPr b="0" lang="en-US" sz="3600" spc="-1" strike="noStrike">
              <a:latin typeface="Arial"/>
            </a:endParaRPr>
          </a:p>
        </p:txBody>
      </p:sp>
      <p:sp>
        <p:nvSpPr>
          <p:cNvPr id="502" name="CustomShape 2"/>
          <p:cNvSpPr/>
          <p:nvPr/>
        </p:nvSpPr>
        <p:spPr>
          <a:xfrm>
            <a:off x="5089320" y="918360"/>
            <a:ext cx="201276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92a3b8"/>
                </a:solidFill>
                <a:latin typeface="包图简圆体"/>
              </a:rPr>
              <a:t>Results</a:t>
            </a:r>
            <a:endParaRPr b="0" lang="en-US" sz="2400" spc="-1" strike="noStrike">
              <a:latin typeface="Arial"/>
            </a:endParaRPr>
          </a:p>
        </p:txBody>
      </p:sp>
      <p:graphicFrame>
        <p:nvGraphicFramePr>
          <p:cNvPr id="503" name="Table 3"/>
          <p:cNvGraphicFramePr/>
          <p:nvPr/>
        </p:nvGraphicFramePr>
        <p:xfrm>
          <a:off x="624600" y="1601280"/>
          <a:ext cx="10933560" cy="4470480"/>
        </p:xfrm>
        <a:graphic>
          <a:graphicData uri="http://schemas.openxmlformats.org/drawingml/2006/table">
            <a:tbl>
              <a:tblPr/>
              <a:tblGrid>
                <a:gridCol w="5693040"/>
                <a:gridCol w="5240520"/>
              </a:tblGrid>
              <a:tr h="640440">
                <a:tc>
                  <a:txBody>
                    <a:bodyPr anchor="ctr">
                      <a:noAutofit/>
                    </a:bodyPr>
                    <a:p>
                      <a:pPr algn="ctr">
                        <a:lnSpc>
                          <a:spcPct val="100000"/>
                        </a:lnSpc>
                      </a:pPr>
                      <a:r>
                        <a:rPr b="1" lang="en-US" sz="1800" spc="-1" strike="noStrike">
                          <a:solidFill>
                            <a:srgbClr val="ffffff"/>
                          </a:solidFill>
                          <a:latin typeface="包图简圆体"/>
                          <a:ea typeface="包图简圆体"/>
                        </a:rPr>
                        <a:t>Convergence of the Nomad Algorithm in 2 dimensions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3f4f"/>
                    </a:solidFill>
                  </a:tcPr>
                </a:tc>
                <a:tc>
                  <a:txBody>
                    <a:bodyPr anchor="ctr">
                      <a:noAutofit/>
                    </a:bodyPr>
                    <a:p>
                      <a:pPr algn="ctr">
                        <a:lnSpc>
                          <a:spcPct val="100000"/>
                        </a:lnSpc>
                      </a:pPr>
                      <a:r>
                        <a:rPr b="1" lang="en-US" sz="1800" spc="-1" strike="noStrike">
                          <a:solidFill>
                            <a:srgbClr val="ffffff"/>
                          </a:solidFill>
                          <a:latin typeface="包图简圆体"/>
                          <a:ea typeface="包图简圆体"/>
                        </a:rPr>
                        <a:t>The</a:t>
                      </a:r>
                      <a:r>
                        <a:rPr b="1" lang="en-US" sz="1800" spc="-1" strike="noStrike">
                          <a:solidFill>
                            <a:srgbClr val="ffffff"/>
                          </a:solidFill>
                          <a:latin typeface="Calibri"/>
                          <a:ea typeface="包图简圆体"/>
                        </a:rPr>
                        <a:t> </a:t>
                      </a:r>
                      <a:r>
                        <a:rPr b="1" lang="en-US" sz="1800" spc="-1" strike="noStrike">
                          <a:solidFill>
                            <a:srgbClr val="ffffff"/>
                          </a:solidFill>
                          <a:latin typeface="包图简圆体"/>
                          <a:ea typeface="包图简圆体"/>
                        </a:rPr>
                        <a:t>number of population changes of the Nomad Algorithm in 2 dimensions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3f4f"/>
                    </a:solidFill>
                  </a:tcPr>
                </a:tc>
              </a:tr>
              <a:tr h="38300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504" name="圖片 34" descr=""/>
          <p:cNvPicPr/>
          <p:nvPr/>
        </p:nvPicPr>
        <p:blipFill>
          <a:blip r:embed="rId1"/>
          <a:stretch/>
        </p:blipFill>
        <p:spPr>
          <a:xfrm>
            <a:off x="903600" y="2322360"/>
            <a:ext cx="5149800" cy="3807720"/>
          </a:xfrm>
          <a:prstGeom prst="rect">
            <a:avLst/>
          </a:prstGeom>
          <a:ln>
            <a:noFill/>
          </a:ln>
        </p:spPr>
      </p:pic>
      <p:pic>
        <p:nvPicPr>
          <p:cNvPr id="505" name="図 2" descr=""/>
          <p:cNvPicPr/>
          <p:nvPr/>
        </p:nvPicPr>
        <p:blipFill>
          <a:blip r:embed="rId2"/>
          <a:stretch/>
        </p:blipFill>
        <p:spPr>
          <a:xfrm>
            <a:off x="6332760" y="2321640"/>
            <a:ext cx="5151240" cy="3808440"/>
          </a:xfrm>
          <a:prstGeom prst="rect">
            <a:avLst/>
          </a:prstGeom>
          <a:ln>
            <a:noFill/>
          </a:ln>
        </p:spPr>
      </p:pic>
      <p:sp>
        <p:nvSpPr>
          <p:cNvPr id="506" name="CustomShape 4"/>
          <p:cNvSpPr/>
          <p:nvPr/>
        </p:nvSpPr>
        <p:spPr>
          <a:xfrm>
            <a:off x="1839240" y="5215680"/>
            <a:ext cx="461880" cy="372960"/>
          </a:xfrm>
          <a:prstGeom prst="ellipse">
            <a:avLst/>
          </a:prstGeom>
          <a:noFill/>
          <a:ln w="38160">
            <a:solidFill>
              <a:srgbClr val="c0000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CustomShape 1"/>
          <p:cNvSpPr/>
          <p:nvPr/>
        </p:nvSpPr>
        <p:spPr>
          <a:xfrm>
            <a:off x="2463120" y="321480"/>
            <a:ext cx="773856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600" spc="-1" strike="noStrike">
                <a:solidFill>
                  <a:srgbClr val="4a5a69"/>
                </a:solidFill>
                <a:latin typeface="包图简圆体"/>
                <a:ea typeface="包图简圆体"/>
              </a:rPr>
              <a:t>Results and Comparison</a:t>
            </a:r>
            <a:endParaRPr b="0" lang="en-US" sz="3600" spc="-1" strike="noStrike">
              <a:latin typeface="Arial"/>
            </a:endParaRPr>
          </a:p>
        </p:txBody>
      </p:sp>
      <p:sp>
        <p:nvSpPr>
          <p:cNvPr id="508" name="CustomShape 2"/>
          <p:cNvSpPr/>
          <p:nvPr/>
        </p:nvSpPr>
        <p:spPr>
          <a:xfrm>
            <a:off x="3264120" y="918360"/>
            <a:ext cx="566316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92a3b8"/>
                </a:solidFill>
                <a:latin typeface="包图简圆体"/>
              </a:rPr>
              <a:t>Nomad Algorithm v.s PSO Algorithm</a:t>
            </a:r>
            <a:endParaRPr b="0" lang="en-US" sz="2400" spc="-1" strike="noStrike">
              <a:latin typeface="Arial"/>
            </a:endParaRPr>
          </a:p>
        </p:txBody>
      </p:sp>
      <p:graphicFrame>
        <p:nvGraphicFramePr>
          <p:cNvPr id="509" name="Table 3"/>
          <p:cNvGraphicFramePr/>
          <p:nvPr/>
        </p:nvGraphicFramePr>
        <p:xfrm>
          <a:off x="1919880" y="1856880"/>
          <a:ext cx="8351640" cy="3959640"/>
        </p:xfrm>
        <a:graphic>
          <a:graphicData uri="http://schemas.openxmlformats.org/drawingml/2006/table">
            <a:tbl>
              <a:tblPr/>
              <a:tblGrid>
                <a:gridCol w="2736000"/>
                <a:gridCol w="1872000"/>
                <a:gridCol w="1872000"/>
                <a:gridCol w="1872000"/>
              </a:tblGrid>
              <a:tr h="588600">
                <a:tc gridSpan="4">
                  <a:txBody>
                    <a:bodyPr lIns="152640" rIns="152640" tIns="76320" bIns="76320" anchor="ctr">
                      <a:noAutofit/>
                    </a:bodyPr>
                    <a:p>
                      <a:pPr algn="ctr">
                        <a:lnSpc>
                          <a:spcPct val="100000"/>
                        </a:lnSpc>
                      </a:pPr>
                      <a:r>
                        <a:rPr b="1" lang="en-US" sz="2400" spc="-1" strike="noStrike">
                          <a:solidFill>
                            <a:srgbClr val="ffffff"/>
                          </a:solidFill>
                          <a:latin typeface="包图简圆体"/>
                          <a:ea typeface="包图简圆体"/>
                        </a:rPr>
                        <a:t>PSO (Rastrigin function)</a:t>
                      </a:r>
                      <a:endParaRPr b="0" lang="en-US" sz="2400" spc="-1" strike="noStrike">
                        <a:latin typeface="Arial"/>
                      </a:endParaRPr>
                    </a:p>
                  </a:txBody>
                  <a:tcPr marL="152640" marR="152640">
                    <a:lnL w="12240">
                      <a:solidFill>
                        <a:srgbClr val="ffffff"/>
                      </a:solidFill>
                    </a:lnL>
                    <a:lnR w="12240">
                      <a:solidFill>
                        <a:srgbClr val="ffffff"/>
                      </a:solidFill>
                    </a:lnR>
                    <a:lnT w="12240">
                      <a:solidFill>
                        <a:srgbClr val="ffffff"/>
                      </a:solidFill>
                    </a:lnT>
                    <a:lnB w="28080">
                      <a:solidFill>
                        <a:srgbClr val="ffffff"/>
                      </a:solidFill>
                    </a:lnB>
                    <a:solidFill>
                      <a:srgbClr val="333f4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56400">
                <a:tc>
                  <a:txBody>
                    <a:bodyPr lIns="114480" rIns="114480" tIns="0" bIns="0" anchor="ctr">
                      <a:noAutofit/>
                    </a:bodyPr>
                    <a:p>
                      <a:pPr algn="ctr">
                        <a:lnSpc>
                          <a:spcPct val="100000"/>
                        </a:lnSpc>
                      </a:pPr>
                      <a:r>
                        <a:rPr b="1" lang="en-US" sz="2000" spc="-1" strike="noStrike">
                          <a:solidFill>
                            <a:srgbClr val="ffffff"/>
                          </a:solidFill>
                          <a:latin typeface="包图简圆体"/>
                          <a:ea typeface="包图简圆体"/>
                        </a:rPr>
                        <a:t>Variable</a:t>
                      </a:r>
                      <a:endParaRPr b="0" lang="en-US" sz="2000" spc="-1" strike="noStrike">
                        <a:latin typeface="Arial"/>
                      </a:endParaRPr>
                    </a:p>
                  </a:txBody>
                  <a:tcPr marL="114480" marR="114480">
                    <a:lnL w="12240">
                      <a:solidFill>
                        <a:srgbClr val="ffffff"/>
                      </a:solidFill>
                    </a:lnL>
                    <a:lnR w="12240">
                      <a:solidFill>
                        <a:srgbClr val="ffffff"/>
                      </a:solidFill>
                    </a:lnR>
                    <a:lnT w="28080">
                      <a:solidFill>
                        <a:srgbClr val="ffffff"/>
                      </a:solidFill>
                    </a:lnT>
                    <a:lnB w="12240">
                      <a:solidFill>
                        <a:srgbClr val="ffffff"/>
                      </a:solidFill>
                    </a:lnB>
                    <a:solidFill>
                      <a:srgbClr val="44546a"/>
                    </a:solidFill>
                  </a:tcPr>
                </a:tc>
                <a:tc>
                  <a:txBody>
                    <a:bodyPr lIns="114480" rIns="114480" tIns="0" bIns="0" anchor="ctr">
                      <a:noAutofit/>
                    </a:bodyPr>
                    <a:p>
                      <a:pPr algn="ctr">
                        <a:lnSpc>
                          <a:spcPct val="100000"/>
                        </a:lnSpc>
                      </a:pPr>
                      <a:r>
                        <a:rPr b="0" lang="en-US" sz="2000" spc="-1" strike="noStrike">
                          <a:solidFill>
                            <a:srgbClr val="000000"/>
                          </a:solidFill>
                          <a:latin typeface="Calibri"/>
                        </a:rPr>
                        <a:t>2</a:t>
                      </a:r>
                      <a:endParaRPr b="0" lang="en-US" sz="2000" spc="-1" strike="noStrike">
                        <a:latin typeface="Arial"/>
                      </a:endParaRPr>
                    </a:p>
                  </a:txBody>
                  <a:tcPr marL="114480" marR="114480">
                    <a:lnL w="12240">
                      <a:solidFill>
                        <a:srgbClr val="ffffff"/>
                      </a:solidFill>
                    </a:lnL>
                    <a:lnR w="12240">
                      <a:solidFill>
                        <a:srgbClr val="ffffff"/>
                      </a:solidFill>
                    </a:lnR>
                    <a:lnT w="28080">
                      <a:solidFill>
                        <a:srgbClr val="ffffff"/>
                      </a:solidFill>
                    </a:lnT>
                    <a:lnB w="12240">
                      <a:solidFill>
                        <a:srgbClr val="ffffff"/>
                      </a:solidFill>
                    </a:lnB>
                    <a:solidFill>
                      <a:srgbClr val="d1deef"/>
                    </a:solidFill>
                  </a:tcPr>
                </a:tc>
                <a:tc>
                  <a:txBody>
                    <a:bodyPr lIns="114480" rIns="114480" tIns="0" bIns="0" anchor="ctr">
                      <a:noAutofit/>
                    </a:bodyPr>
                    <a:p>
                      <a:pPr algn="ctr">
                        <a:lnSpc>
                          <a:spcPct val="100000"/>
                        </a:lnSpc>
                      </a:pPr>
                      <a:r>
                        <a:rPr b="0" lang="en-US" sz="2000" spc="-1" strike="noStrike">
                          <a:solidFill>
                            <a:srgbClr val="000000"/>
                          </a:solidFill>
                          <a:latin typeface="Calibri"/>
                        </a:rPr>
                        <a:t>4</a:t>
                      </a:r>
                      <a:endParaRPr b="0" lang="en-US" sz="2000" spc="-1" strike="noStrike">
                        <a:latin typeface="Arial"/>
                      </a:endParaRPr>
                    </a:p>
                  </a:txBody>
                  <a:tcPr marL="114480" marR="114480">
                    <a:lnL w="12240">
                      <a:solidFill>
                        <a:srgbClr val="ffffff"/>
                      </a:solidFill>
                    </a:lnL>
                    <a:lnR w="12240">
                      <a:solidFill>
                        <a:srgbClr val="ffffff"/>
                      </a:solidFill>
                    </a:lnR>
                    <a:lnT w="28080">
                      <a:solidFill>
                        <a:srgbClr val="ffffff"/>
                      </a:solidFill>
                    </a:lnT>
                    <a:lnB w="12240">
                      <a:solidFill>
                        <a:srgbClr val="ffffff"/>
                      </a:solidFill>
                    </a:lnB>
                    <a:solidFill>
                      <a:srgbClr val="d1deef"/>
                    </a:solidFill>
                  </a:tcPr>
                </a:tc>
                <a:tc>
                  <a:txBody>
                    <a:bodyPr lIns="114480" rIns="114480" tIns="0" bIns="0" anchor="ctr">
                      <a:noAutofit/>
                    </a:bodyPr>
                    <a:p>
                      <a:pPr algn="ctr">
                        <a:lnSpc>
                          <a:spcPct val="100000"/>
                        </a:lnSpc>
                      </a:pPr>
                      <a:r>
                        <a:rPr b="0" lang="en-US" sz="2000" spc="-1" strike="noStrike">
                          <a:solidFill>
                            <a:srgbClr val="000000"/>
                          </a:solidFill>
                          <a:latin typeface="Calibri"/>
                        </a:rPr>
                        <a:t>10</a:t>
                      </a:r>
                      <a:endParaRPr b="0" lang="en-US" sz="2000" spc="-1" strike="noStrike">
                        <a:latin typeface="Arial"/>
                      </a:endParaRPr>
                    </a:p>
                  </a:txBody>
                  <a:tcPr marL="114480" marR="114480">
                    <a:lnL w="12240">
                      <a:solidFill>
                        <a:srgbClr val="ffffff"/>
                      </a:solidFill>
                    </a:lnL>
                    <a:lnR w="12240">
                      <a:solidFill>
                        <a:srgbClr val="ffffff"/>
                      </a:solidFill>
                    </a:lnR>
                    <a:lnT w="28080">
                      <a:solidFill>
                        <a:srgbClr val="ffffff"/>
                      </a:solidFill>
                    </a:lnT>
                    <a:lnB w="12240">
                      <a:solidFill>
                        <a:srgbClr val="ffffff"/>
                      </a:solidFill>
                    </a:lnB>
                    <a:solidFill>
                      <a:srgbClr val="d1deef"/>
                    </a:solidFill>
                  </a:tcPr>
                </a:tc>
              </a:tr>
              <a:tr h="345960">
                <a:tc>
                  <a:txBody>
                    <a:bodyPr lIns="114480" rIns="114480" tIns="0" bIns="0" anchor="ctr">
                      <a:noAutofit/>
                    </a:bodyPr>
                    <a:p>
                      <a:pPr algn="ctr">
                        <a:lnSpc>
                          <a:spcPct val="100000"/>
                        </a:lnSpc>
                      </a:pPr>
                      <a:r>
                        <a:rPr b="1" lang="en-US" sz="2000" spc="-1" strike="noStrike">
                          <a:solidFill>
                            <a:srgbClr val="ffffff"/>
                          </a:solidFill>
                          <a:latin typeface="包图简圆体"/>
                          <a:ea typeface="包图简圆体"/>
                        </a:rPr>
                        <a:t>Fitness value</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44546a"/>
                    </a:solidFill>
                  </a:tcPr>
                </a:tc>
                <a:tc>
                  <a:txBody>
                    <a:bodyPr lIns="114480" rIns="114480" tIns="0" bIns="0" anchor="ctr">
                      <a:noAutofit/>
                    </a:bodyPr>
                    <a:p>
                      <a:pPr algn="ctr">
                        <a:lnSpc>
                          <a:spcPct val="100000"/>
                        </a:lnSpc>
                      </a:pPr>
                      <a:r>
                        <a:rPr b="0" lang="en-US" sz="2000" spc="-1" strike="noStrike">
                          <a:solidFill>
                            <a:srgbClr val="000000"/>
                          </a:solidFill>
                          <a:latin typeface="Calibri"/>
                        </a:rPr>
                        <a:t>0</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114480" rIns="114480" tIns="0" bIns="0" anchor="ctr">
                      <a:noAutofit/>
                    </a:bodyPr>
                    <a:p>
                      <a:pPr algn="ctr">
                        <a:lnSpc>
                          <a:spcPct val="100000"/>
                        </a:lnSpc>
                      </a:pPr>
                      <a:r>
                        <a:rPr b="0" lang="en-US" sz="2000" spc="-1" strike="noStrike">
                          <a:solidFill>
                            <a:srgbClr val="000000"/>
                          </a:solidFill>
                          <a:latin typeface="Calibri"/>
                        </a:rPr>
                        <a:t>2.98</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114480" rIns="114480" tIns="0" bIns="0" anchor="ctr">
                      <a:noAutofit/>
                    </a:bodyPr>
                    <a:p>
                      <a:pPr algn="ctr">
                        <a:lnSpc>
                          <a:spcPct val="100000"/>
                        </a:lnSpc>
                      </a:pPr>
                      <a:r>
                        <a:rPr b="0" lang="en-US" sz="2000" spc="-1" strike="noStrike">
                          <a:solidFill>
                            <a:srgbClr val="000000"/>
                          </a:solidFill>
                          <a:latin typeface="Calibri"/>
                        </a:rPr>
                        <a:t>13.93</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92280">
                <a:tc>
                  <a:txBody>
                    <a:bodyPr lIns="114480" rIns="114480" tIns="0" bIns="0" anchor="ctr">
                      <a:noAutofit/>
                    </a:bodyPr>
                    <a:p>
                      <a:pPr algn="ctr">
                        <a:lnSpc>
                          <a:spcPct val="100000"/>
                        </a:lnSpc>
                      </a:pPr>
                      <a:r>
                        <a:rPr b="1" lang="en-US" sz="2000" spc="-1" strike="noStrike">
                          <a:solidFill>
                            <a:srgbClr val="ffffff"/>
                          </a:solidFill>
                          <a:latin typeface="包图简圆体"/>
                          <a:ea typeface="包图简圆体"/>
                        </a:rPr>
                        <a:t>Consuming time(sec)</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44546a"/>
                    </a:solidFill>
                  </a:tcPr>
                </a:tc>
                <a:tc>
                  <a:txBody>
                    <a:bodyPr lIns="114480" rIns="114480" tIns="0" bIns="0" anchor="ctr">
                      <a:noAutofit/>
                    </a:bodyPr>
                    <a:p>
                      <a:pPr algn="ctr">
                        <a:lnSpc>
                          <a:spcPct val="100000"/>
                        </a:lnSpc>
                      </a:pPr>
                      <a:r>
                        <a:rPr b="0" lang="en-US" sz="2000" spc="-1" strike="noStrike">
                          <a:solidFill>
                            <a:srgbClr val="000000"/>
                          </a:solidFill>
                          <a:latin typeface="Calibri"/>
                        </a:rPr>
                        <a:t>0.02</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114480" rIns="114480" tIns="0" bIns="0" anchor="ctr">
                      <a:noAutofit/>
                    </a:bodyPr>
                    <a:p>
                      <a:pPr algn="ctr">
                        <a:lnSpc>
                          <a:spcPct val="100000"/>
                        </a:lnSpc>
                      </a:pPr>
                      <a:r>
                        <a:rPr b="0" lang="en-US" sz="2000" spc="-1" strike="noStrike">
                          <a:solidFill>
                            <a:srgbClr val="000000"/>
                          </a:solidFill>
                          <a:latin typeface="Calibri"/>
                        </a:rPr>
                        <a:t>0.03</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114480" rIns="114480" tIns="0" bIns="0" anchor="ctr">
                      <a:noAutofit/>
                    </a:bodyPr>
                    <a:p>
                      <a:pPr algn="ctr">
                        <a:lnSpc>
                          <a:spcPct val="100000"/>
                        </a:lnSpc>
                      </a:pPr>
                      <a:r>
                        <a:rPr b="0" lang="en-US" sz="2000" spc="-1" strike="noStrike">
                          <a:solidFill>
                            <a:srgbClr val="000000"/>
                          </a:solidFill>
                          <a:latin typeface="Calibri"/>
                        </a:rPr>
                        <a:t>0.07</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88600">
                <a:tc gridSpan="4">
                  <a:txBody>
                    <a:bodyPr lIns="152640" rIns="152640" tIns="76320" bIns="76320" anchor="ctr">
                      <a:noAutofit/>
                    </a:bodyPr>
                    <a:p>
                      <a:pPr algn="ctr">
                        <a:lnSpc>
                          <a:spcPct val="100000"/>
                        </a:lnSpc>
                      </a:pPr>
                      <a:r>
                        <a:rPr b="1" lang="en-US" sz="2400" spc="-1" strike="noStrike">
                          <a:solidFill>
                            <a:srgbClr val="ffffff"/>
                          </a:solidFill>
                          <a:latin typeface="包图简圆体"/>
                          <a:ea typeface="包图简圆体"/>
                        </a:rPr>
                        <a:t>Nomad Algorithm (Rastrigin function)</a:t>
                      </a:r>
                      <a:endParaRPr b="0" lang="en-US" sz="2400" spc="-1" strike="noStrike">
                        <a:latin typeface="Arial"/>
                      </a:endParaRPr>
                    </a:p>
                  </a:txBody>
                  <a:tcPr marL="152640" marR="152640">
                    <a:lnL w="12240">
                      <a:solidFill>
                        <a:srgbClr val="ffffff"/>
                      </a:solidFill>
                    </a:lnL>
                    <a:lnR w="12240">
                      <a:solidFill>
                        <a:srgbClr val="ffffff"/>
                      </a:solidFill>
                    </a:lnR>
                    <a:lnT w="12240">
                      <a:solidFill>
                        <a:srgbClr val="ffffff"/>
                      </a:solidFill>
                    </a:lnT>
                    <a:lnB w="28080">
                      <a:solidFill>
                        <a:srgbClr val="ffffff"/>
                      </a:solidFill>
                    </a:lnB>
                    <a:solidFill>
                      <a:srgbClr val="333f4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46680">
                <a:tc>
                  <a:txBody>
                    <a:bodyPr lIns="114480" rIns="114480" tIns="0" bIns="0" anchor="ctr">
                      <a:noAutofit/>
                    </a:bodyPr>
                    <a:p>
                      <a:pPr algn="ctr">
                        <a:lnSpc>
                          <a:spcPct val="100000"/>
                        </a:lnSpc>
                      </a:pPr>
                      <a:r>
                        <a:rPr b="1" lang="en-US" sz="2000" spc="-1" strike="noStrike">
                          <a:solidFill>
                            <a:srgbClr val="ffffff"/>
                          </a:solidFill>
                          <a:latin typeface="包图简圆体"/>
                          <a:ea typeface="包图简圆体"/>
                        </a:rPr>
                        <a:t>Variable</a:t>
                      </a:r>
                      <a:endParaRPr b="0" lang="en-US" sz="2000" spc="-1" strike="noStrike">
                        <a:latin typeface="Arial"/>
                      </a:endParaRPr>
                    </a:p>
                  </a:txBody>
                  <a:tcPr marL="114480" marR="114480">
                    <a:lnL w="12240">
                      <a:solidFill>
                        <a:srgbClr val="ffffff"/>
                      </a:solidFill>
                    </a:lnL>
                    <a:lnR w="12240">
                      <a:solidFill>
                        <a:srgbClr val="ffffff"/>
                      </a:solidFill>
                    </a:lnR>
                    <a:lnT w="28080">
                      <a:solidFill>
                        <a:srgbClr val="ffffff"/>
                      </a:solidFill>
                    </a:lnT>
                    <a:lnB w="12240">
                      <a:solidFill>
                        <a:srgbClr val="ffffff"/>
                      </a:solidFill>
                    </a:lnB>
                    <a:solidFill>
                      <a:srgbClr val="44546a"/>
                    </a:solidFill>
                  </a:tcPr>
                </a:tc>
                <a:tc>
                  <a:txBody>
                    <a:bodyPr lIns="114480" rIns="114480" tIns="0" bIns="0" anchor="ctr">
                      <a:noAutofit/>
                    </a:bodyPr>
                    <a:p>
                      <a:pPr algn="ctr">
                        <a:lnSpc>
                          <a:spcPct val="100000"/>
                        </a:lnSpc>
                      </a:pPr>
                      <a:r>
                        <a:rPr b="0" lang="en-US" sz="2000" spc="-1" strike="noStrike">
                          <a:solidFill>
                            <a:srgbClr val="000000"/>
                          </a:solidFill>
                          <a:latin typeface="Calibri"/>
                        </a:rPr>
                        <a:t>2</a:t>
                      </a:r>
                      <a:endParaRPr b="0" lang="en-US" sz="2000" spc="-1" strike="noStrike">
                        <a:latin typeface="Arial"/>
                      </a:endParaRPr>
                    </a:p>
                  </a:txBody>
                  <a:tcPr marL="114480" marR="114480">
                    <a:lnL w="12240">
                      <a:solidFill>
                        <a:srgbClr val="ffffff"/>
                      </a:solidFill>
                    </a:lnL>
                    <a:lnR w="12240">
                      <a:solidFill>
                        <a:srgbClr val="ffffff"/>
                      </a:solidFill>
                    </a:lnR>
                    <a:lnT w="28080">
                      <a:solidFill>
                        <a:srgbClr val="ffffff"/>
                      </a:solidFill>
                    </a:lnT>
                    <a:lnB w="12240">
                      <a:solidFill>
                        <a:srgbClr val="ffffff"/>
                      </a:solidFill>
                    </a:lnB>
                    <a:solidFill>
                      <a:srgbClr val="d1deef"/>
                    </a:solidFill>
                  </a:tcPr>
                </a:tc>
                <a:tc>
                  <a:txBody>
                    <a:bodyPr lIns="114480" rIns="114480" tIns="0" bIns="0" anchor="ctr">
                      <a:noAutofit/>
                    </a:bodyPr>
                    <a:p>
                      <a:pPr algn="ctr">
                        <a:lnSpc>
                          <a:spcPct val="100000"/>
                        </a:lnSpc>
                      </a:pPr>
                      <a:r>
                        <a:rPr b="0" lang="en-US" sz="2000" spc="-1" strike="noStrike">
                          <a:solidFill>
                            <a:srgbClr val="000000"/>
                          </a:solidFill>
                          <a:latin typeface="Calibri"/>
                        </a:rPr>
                        <a:t>4</a:t>
                      </a:r>
                      <a:endParaRPr b="0" lang="en-US" sz="2000" spc="-1" strike="noStrike">
                        <a:latin typeface="Arial"/>
                      </a:endParaRPr>
                    </a:p>
                  </a:txBody>
                  <a:tcPr marL="114480" marR="114480">
                    <a:lnL w="12240">
                      <a:solidFill>
                        <a:srgbClr val="ffffff"/>
                      </a:solidFill>
                    </a:lnL>
                    <a:lnR w="12240">
                      <a:solidFill>
                        <a:srgbClr val="ffffff"/>
                      </a:solidFill>
                    </a:lnR>
                    <a:lnT w="28080">
                      <a:solidFill>
                        <a:srgbClr val="ffffff"/>
                      </a:solidFill>
                    </a:lnT>
                    <a:lnB w="12240">
                      <a:solidFill>
                        <a:srgbClr val="ffffff"/>
                      </a:solidFill>
                    </a:lnB>
                    <a:solidFill>
                      <a:srgbClr val="d1deef"/>
                    </a:solidFill>
                  </a:tcPr>
                </a:tc>
                <a:tc>
                  <a:txBody>
                    <a:bodyPr lIns="114480" rIns="114480" tIns="0" bIns="0" anchor="ctr">
                      <a:noAutofit/>
                    </a:bodyPr>
                    <a:p>
                      <a:pPr algn="ctr">
                        <a:lnSpc>
                          <a:spcPct val="100000"/>
                        </a:lnSpc>
                      </a:pPr>
                      <a:r>
                        <a:rPr b="0" lang="en-US" sz="2000" spc="-1" strike="noStrike">
                          <a:solidFill>
                            <a:srgbClr val="000000"/>
                          </a:solidFill>
                          <a:latin typeface="Calibri"/>
                        </a:rPr>
                        <a:t>10</a:t>
                      </a:r>
                      <a:endParaRPr b="0" lang="en-US" sz="2000" spc="-1" strike="noStrike">
                        <a:latin typeface="Arial"/>
                      </a:endParaRPr>
                    </a:p>
                  </a:txBody>
                  <a:tcPr marL="114480" marR="114480">
                    <a:lnL w="12240">
                      <a:solidFill>
                        <a:srgbClr val="ffffff"/>
                      </a:solidFill>
                    </a:lnL>
                    <a:lnR w="12240">
                      <a:solidFill>
                        <a:srgbClr val="ffffff"/>
                      </a:solidFill>
                    </a:lnR>
                    <a:lnT w="28080">
                      <a:solidFill>
                        <a:srgbClr val="ffffff"/>
                      </a:solidFill>
                    </a:lnT>
                    <a:lnB w="12240">
                      <a:solidFill>
                        <a:srgbClr val="ffffff"/>
                      </a:solidFill>
                    </a:lnB>
                    <a:solidFill>
                      <a:srgbClr val="d1deef"/>
                    </a:solidFill>
                  </a:tcPr>
                </a:tc>
              </a:tr>
              <a:tr h="346680">
                <a:tc>
                  <a:txBody>
                    <a:bodyPr lIns="114480" rIns="114480" tIns="0" bIns="0" anchor="ctr">
                      <a:noAutofit/>
                    </a:bodyPr>
                    <a:p>
                      <a:pPr algn="ctr">
                        <a:lnSpc>
                          <a:spcPct val="100000"/>
                        </a:lnSpc>
                      </a:pPr>
                      <a:r>
                        <a:rPr b="1" lang="en-US" sz="2000" spc="-1" strike="noStrike">
                          <a:solidFill>
                            <a:srgbClr val="ffffff"/>
                          </a:solidFill>
                          <a:latin typeface="包图简圆体"/>
                          <a:ea typeface="包图简圆体"/>
                        </a:rPr>
                        <a:t>Fitness value</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44546a"/>
                    </a:solidFill>
                  </a:tcPr>
                </a:tc>
                <a:tc>
                  <a:txBody>
                    <a:bodyPr lIns="114480" rIns="114480" tIns="0" bIns="0" anchor="ctr">
                      <a:noAutofit/>
                    </a:bodyPr>
                    <a:p>
                      <a:pPr algn="ctr">
                        <a:lnSpc>
                          <a:spcPct val="100000"/>
                        </a:lnSpc>
                      </a:pPr>
                      <a:r>
                        <a:rPr b="0" lang="en-US" sz="2000" spc="-1" strike="noStrike">
                          <a:solidFill>
                            <a:srgbClr val="000000"/>
                          </a:solidFill>
                          <a:latin typeface="Calibri"/>
                        </a:rPr>
                        <a:t>0.99547</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114480" rIns="114480" tIns="0" bIns="0" anchor="ctr">
                      <a:noAutofit/>
                    </a:bodyPr>
                    <a:p>
                      <a:pPr algn="ctr">
                        <a:lnSpc>
                          <a:spcPct val="100000"/>
                        </a:lnSpc>
                      </a:pPr>
                      <a:r>
                        <a:rPr b="0" lang="en-US" sz="2000" spc="-1" strike="noStrike">
                          <a:solidFill>
                            <a:srgbClr val="000000"/>
                          </a:solidFill>
                          <a:latin typeface="Calibri"/>
                        </a:rPr>
                        <a:t>2.037</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114480" rIns="114480" tIns="0" bIns="0" anchor="ctr">
                      <a:noAutofit/>
                    </a:bodyPr>
                    <a:p>
                      <a:pPr algn="ctr">
                        <a:lnSpc>
                          <a:spcPct val="100000"/>
                        </a:lnSpc>
                      </a:pPr>
                      <a:r>
                        <a:rPr b="0" lang="en-US" sz="2000" spc="-1" strike="noStrike">
                          <a:solidFill>
                            <a:srgbClr val="000000"/>
                          </a:solidFill>
                          <a:latin typeface="Calibri"/>
                        </a:rPr>
                        <a:t>17.716</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94440">
                <a:tc>
                  <a:txBody>
                    <a:bodyPr lIns="114480" rIns="114480" tIns="0" bIns="0" anchor="ctr">
                      <a:noAutofit/>
                    </a:bodyPr>
                    <a:p>
                      <a:pPr algn="ctr">
                        <a:lnSpc>
                          <a:spcPct val="100000"/>
                        </a:lnSpc>
                      </a:pPr>
                      <a:r>
                        <a:rPr b="1" lang="en-US" sz="2000" spc="-1" strike="noStrike">
                          <a:solidFill>
                            <a:srgbClr val="ffffff"/>
                          </a:solidFill>
                          <a:latin typeface="包图简圆体"/>
                          <a:ea typeface="包图简圆体"/>
                        </a:rPr>
                        <a:t>Consuming time(sec)</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44546a"/>
                    </a:solidFill>
                  </a:tcPr>
                </a:tc>
                <a:tc>
                  <a:txBody>
                    <a:bodyPr lIns="114480" rIns="114480" tIns="0" bIns="0" anchor="ctr">
                      <a:noAutofit/>
                    </a:bodyPr>
                    <a:p>
                      <a:pPr algn="ctr">
                        <a:lnSpc>
                          <a:spcPct val="100000"/>
                        </a:lnSpc>
                      </a:pPr>
                      <a:r>
                        <a:rPr b="0" lang="en-US" sz="2000" spc="-1" strike="noStrike">
                          <a:solidFill>
                            <a:srgbClr val="000000"/>
                          </a:solidFill>
                          <a:latin typeface="Calibri"/>
                        </a:rPr>
                        <a:t>0.65</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114480" rIns="114480" tIns="0" bIns="0" anchor="ctr">
                      <a:noAutofit/>
                    </a:bodyPr>
                    <a:p>
                      <a:pPr algn="ctr">
                        <a:lnSpc>
                          <a:spcPct val="100000"/>
                        </a:lnSpc>
                      </a:pPr>
                      <a:r>
                        <a:rPr b="0" lang="en-US" sz="2000" spc="-1" strike="noStrike">
                          <a:solidFill>
                            <a:srgbClr val="000000"/>
                          </a:solidFill>
                          <a:latin typeface="Calibri"/>
                        </a:rPr>
                        <a:t>0.65</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114480" rIns="114480" tIns="0" bIns="0" anchor="ctr">
                      <a:noAutofit/>
                    </a:bodyPr>
                    <a:p>
                      <a:pPr algn="ctr">
                        <a:lnSpc>
                          <a:spcPct val="100000"/>
                        </a:lnSpc>
                      </a:pPr>
                      <a:r>
                        <a:rPr b="0" lang="en-US" sz="2000" spc="-1" strike="noStrike">
                          <a:solidFill>
                            <a:srgbClr val="000000"/>
                          </a:solidFill>
                          <a:latin typeface="Calibri"/>
                        </a:rPr>
                        <a:t>2.81</a:t>
                      </a:r>
                      <a:endParaRPr b="0" lang="en-US" sz="2000" spc="-1" strike="noStrike">
                        <a:latin typeface="Arial"/>
                      </a:endParaRPr>
                    </a:p>
                  </a:txBody>
                  <a:tcPr marL="114480" marR="1144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9" name="Group 1"/>
          <p:cNvGrpSpPr/>
          <p:nvPr/>
        </p:nvGrpSpPr>
        <p:grpSpPr>
          <a:xfrm>
            <a:off x="1552680" y="3025800"/>
            <a:ext cx="3395520" cy="1308600"/>
            <a:chOff x="1552680" y="3025800"/>
            <a:chExt cx="3395520" cy="1308600"/>
          </a:xfrm>
        </p:grpSpPr>
        <p:sp>
          <p:nvSpPr>
            <p:cNvPr id="230" name="CustomShape 2"/>
            <p:cNvSpPr/>
            <p:nvPr/>
          </p:nvSpPr>
          <p:spPr>
            <a:xfrm>
              <a:off x="2250360" y="3087360"/>
              <a:ext cx="2697840" cy="577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200" spc="299" strike="noStrike">
                  <a:solidFill>
                    <a:srgbClr val="231e1f"/>
                  </a:solidFill>
                  <a:latin typeface="包图简圆体"/>
                  <a:ea typeface="包图简圆体"/>
                </a:rPr>
                <a:t>Introduce</a:t>
              </a:r>
              <a:endParaRPr b="0" lang="en-US" sz="3200" spc="-1" strike="noStrike">
                <a:latin typeface="Arial"/>
              </a:endParaRPr>
            </a:p>
          </p:txBody>
        </p:sp>
        <p:grpSp>
          <p:nvGrpSpPr>
            <p:cNvPr id="231" name="Group 3"/>
            <p:cNvGrpSpPr/>
            <p:nvPr/>
          </p:nvGrpSpPr>
          <p:grpSpPr>
            <a:xfrm>
              <a:off x="1552680" y="3025800"/>
              <a:ext cx="863280" cy="1308600"/>
              <a:chOff x="1552680" y="3025800"/>
              <a:chExt cx="863280" cy="1308600"/>
            </a:xfrm>
          </p:grpSpPr>
          <p:sp>
            <p:nvSpPr>
              <p:cNvPr id="232" name="CustomShape 4"/>
              <p:cNvSpPr/>
              <p:nvPr/>
            </p:nvSpPr>
            <p:spPr>
              <a:xfrm>
                <a:off x="1552680" y="3025800"/>
                <a:ext cx="768600" cy="1308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000" spc="-1" strike="noStrike">
                    <a:solidFill>
                      <a:srgbClr val="0d0d0d"/>
                    </a:solidFill>
                    <a:latin typeface="包图简圆体"/>
                  </a:rPr>
                  <a:t>01</a:t>
                </a:r>
                <a:endParaRPr b="0" lang="en-US" sz="4000" spc="-1" strike="noStrike">
                  <a:latin typeface="Arial"/>
                </a:endParaRPr>
              </a:p>
            </p:txBody>
          </p:sp>
          <p:sp>
            <p:nvSpPr>
              <p:cNvPr id="233" name="CustomShape 5"/>
              <p:cNvSpPr/>
              <p:nvPr/>
            </p:nvSpPr>
            <p:spPr>
              <a:xfrm>
                <a:off x="2278080" y="3310920"/>
                <a:ext cx="137880" cy="137880"/>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p:style>
          </p:sp>
        </p:grpSp>
      </p:grpSp>
      <p:grpSp>
        <p:nvGrpSpPr>
          <p:cNvPr id="234" name="Group 6"/>
          <p:cNvGrpSpPr/>
          <p:nvPr/>
        </p:nvGrpSpPr>
        <p:grpSpPr>
          <a:xfrm>
            <a:off x="5609160" y="3025800"/>
            <a:ext cx="5519880" cy="1308600"/>
            <a:chOff x="5609160" y="3025800"/>
            <a:chExt cx="5519880" cy="1308600"/>
          </a:xfrm>
        </p:grpSpPr>
        <p:sp>
          <p:nvSpPr>
            <p:cNvPr id="235" name="CustomShape 7"/>
            <p:cNvSpPr/>
            <p:nvPr/>
          </p:nvSpPr>
          <p:spPr>
            <a:xfrm>
              <a:off x="6109560" y="3087360"/>
              <a:ext cx="5019480" cy="577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200" spc="299" strike="noStrike">
                  <a:solidFill>
                    <a:srgbClr val="231e1f"/>
                  </a:solidFill>
                  <a:latin typeface="包图简圆体"/>
                  <a:ea typeface="包图简圆体"/>
                </a:rPr>
                <a:t>Algorithm concept</a:t>
              </a:r>
              <a:endParaRPr b="0" lang="en-US" sz="3200" spc="-1" strike="noStrike">
                <a:latin typeface="Arial"/>
              </a:endParaRPr>
            </a:p>
          </p:txBody>
        </p:sp>
        <p:sp>
          <p:nvSpPr>
            <p:cNvPr id="236" name="CustomShape 8"/>
            <p:cNvSpPr/>
            <p:nvPr/>
          </p:nvSpPr>
          <p:spPr>
            <a:xfrm>
              <a:off x="5609160" y="3025800"/>
              <a:ext cx="768600" cy="1308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000" spc="-1" strike="noStrike">
                  <a:solidFill>
                    <a:srgbClr val="0d0d0d"/>
                  </a:solidFill>
                  <a:latin typeface="包图简圆体"/>
                </a:rPr>
                <a:t>02</a:t>
              </a:r>
              <a:endParaRPr b="0" lang="en-US" sz="4000" spc="-1" strike="noStrike">
                <a:latin typeface="Arial"/>
              </a:endParaRPr>
            </a:p>
          </p:txBody>
        </p:sp>
        <p:sp>
          <p:nvSpPr>
            <p:cNvPr id="237" name="CustomShape 9"/>
            <p:cNvSpPr/>
            <p:nvPr/>
          </p:nvSpPr>
          <p:spPr>
            <a:xfrm>
              <a:off x="6334560" y="3310920"/>
              <a:ext cx="137880" cy="137880"/>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p:style>
        </p:sp>
      </p:grpSp>
      <p:grpSp>
        <p:nvGrpSpPr>
          <p:cNvPr id="238" name="Group 10"/>
          <p:cNvGrpSpPr/>
          <p:nvPr/>
        </p:nvGrpSpPr>
        <p:grpSpPr>
          <a:xfrm>
            <a:off x="1552680" y="4507200"/>
            <a:ext cx="2994120" cy="1308600"/>
            <a:chOff x="1552680" y="4507200"/>
            <a:chExt cx="2994120" cy="1308600"/>
          </a:xfrm>
        </p:grpSpPr>
        <p:sp>
          <p:nvSpPr>
            <p:cNvPr id="239" name="CustomShape 11"/>
            <p:cNvSpPr/>
            <p:nvPr/>
          </p:nvSpPr>
          <p:spPr>
            <a:xfrm>
              <a:off x="2358000" y="4568760"/>
              <a:ext cx="2188800" cy="577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200" spc="299" strike="noStrike">
                  <a:solidFill>
                    <a:srgbClr val="231e1f"/>
                  </a:solidFill>
                  <a:latin typeface="包图简圆体"/>
                  <a:ea typeface="包图简圆体"/>
                </a:rPr>
                <a:t>Process</a:t>
              </a:r>
              <a:endParaRPr b="0" lang="en-US" sz="3200" spc="-1" strike="noStrike">
                <a:latin typeface="Arial"/>
              </a:endParaRPr>
            </a:p>
          </p:txBody>
        </p:sp>
        <p:sp>
          <p:nvSpPr>
            <p:cNvPr id="240" name="CustomShape 12"/>
            <p:cNvSpPr/>
            <p:nvPr/>
          </p:nvSpPr>
          <p:spPr>
            <a:xfrm>
              <a:off x="1552680" y="4507200"/>
              <a:ext cx="768600" cy="1308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000" spc="-1" strike="noStrike">
                  <a:solidFill>
                    <a:srgbClr val="0d0d0d"/>
                  </a:solidFill>
                  <a:latin typeface="包图简圆体"/>
                </a:rPr>
                <a:t>03</a:t>
              </a:r>
              <a:endParaRPr b="0" lang="en-US" sz="4000" spc="-1" strike="noStrike">
                <a:latin typeface="Arial"/>
              </a:endParaRPr>
            </a:p>
          </p:txBody>
        </p:sp>
        <p:sp>
          <p:nvSpPr>
            <p:cNvPr id="241" name="CustomShape 13"/>
            <p:cNvSpPr/>
            <p:nvPr/>
          </p:nvSpPr>
          <p:spPr>
            <a:xfrm>
              <a:off x="2278080" y="4792320"/>
              <a:ext cx="137880" cy="137880"/>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p:style>
        </p:sp>
      </p:grpSp>
      <p:grpSp>
        <p:nvGrpSpPr>
          <p:cNvPr id="242" name="Group 14"/>
          <p:cNvGrpSpPr/>
          <p:nvPr/>
        </p:nvGrpSpPr>
        <p:grpSpPr>
          <a:xfrm>
            <a:off x="5609160" y="4507200"/>
            <a:ext cx="6901200" cy="1308600"/>
            <a:chOff x="5609160" y="4507200"/>
            <a:chExt cx="6901200" cy="1308600"/>
          </a:xfrm>
        </p:grpSpPr>
        <p:sp>
          <p:nvSpPr>
            <p:cNvPr id="243" name="CustomShape 15"/>
            <p:cNvSpPr/>
            <p:nvPr/>
          </p:nvSpPr>
          <p:spPr>
            <a:xfrm>
              <a:off x="5972760" y="4568760"/>
              <a:ext cx="6537600" cy="577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200" spc="299" strike="noStrike">
                  <a:solidFill>
                    <a:srgbClr val="231e1f"/>
                  </a:solidFill>
                  <a:latin typeface="包图简圆体"/>
                  <a:ea typeface="包图简圆体"/>
                </a:rPr>
                <a:t>Results and Comparison</a:t>
              </a:r>
              <a:endParaRPr b="0" lang="en-US" sz="3200" spc="-1" strike="noStrike">
                <a:latin typeface="Arial"/>
              </a:endParaRPr>
            </a:p>
          </p:txBody>
        </p:sp>
        <p:sp>
          <p:nvSpPr>
            <p:cNvPr id="244" name="CustomShape 16"/>
            <p:cNvSpPr/>
            <p:nvPr/>
          </p:nvSpPr>
          <p:spPr>
            <a:xfrm>
              <a:off x="5609160" y="4507200"/>
              <a:ext cx="768600" cy="1308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000" spc="-1" strike="noStrike">
                  <a:solidFill>
                    <a:srgbClr val="0d0d0d"/>
                  </a:solidFill>
                  <a:latin typeface="包图简圆体"/>
                </a:rPr>
                <a:t>04</a:t>
              </a:r>
              <a:endParaRPr b="0" lang="en-US" sz="4000" spc="-1" strike="noStrike">
                <a:latin typeface="Arial"/>
              </a:endParaRPr>
            </a:p>
          </p:txBody>
        </p:sp>
        <p:sp>
          <p:nvSpPr>
            <p:cNvPr id="245" name="CustomShape 17"/>
            <p:cNvSpPr/>
            <p:nvPr/>
          </p:nvSpPr>
          <p:spPr>
            <a:xfrm>
              <a:off x="6334560" y="4792320"/>
              <a:ext cx="137880" cy="137880"/>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p:style>
        </p:sp>
      </p:grpSp>
      <p:sp>
        <p:nvSpPr>
          <p:cNvPr id="246" name="CustomShape 18"/>
          <p:cNvSpPr/>
          <p:nvPr/>
        </p:nvSpPr>
        <p:spPr>
          <a:xfrm>
            <a:off x="4459320" y="853200"/>
            <a:ext cx="327312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000" spc="299" strike="noStrike">
                <a:solidFill>
                  <a:srgbClr val="ffffff"/>
                </a:solidFill>
                <a:latin typeface="包图简圆体"/>
                <a:ea typeface="包图简圆体"/>
              </a:rPr>
              <a:t>CONTENTS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1602000" y="3184560"/>
            <a:ext cx="4374720" cy="100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000" spc="299" strike="noStrike">
                <a:solidFill>
                  <a:srgbClr val="4a5a69"/>
                </a:solidFill>
                <a:latin typeface="包图简圆体"/>
                <a:ea typeface="包图简圆体"/>
              </a:rPr>
              <a:t>Introduce</a:t>
            </a:r>
            <a:endParaRPr b="0" lang="en-US" sz="6000" spc="-1" strike="noStrike">
              <a:latin typeface="Arial"/>
            </a:endParaRPr>
          </a:p>
        </p:txBody>
      </p:sp>
      <p:sp>
        <p:nvSpPr>
          <p:cNvPr id="248" name="CustomShape 2"/>
          <p:cNvSpPr/>
          <p:nvPr/>
        </p:nvSpPr>
        <p:spPr>
          <a:xfrm>
            <a:off x="1602000" y="4249440"/>
            <a:ext cx="65232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d0d0d"/>
                </a:solidFill>
                <a:latin typeface="包图简圆体"/>
              </a:rPr>
              <a:t>Nomads as the idea for an algorithmic construction ....</a:t>
            </a:r>
            <a:endParaRPr b="0" lang="en-US" sz="2000" spc="-1" strike="noStrike">
              <a:latin typeface="Arial"/>
            </a:endParaRPr>
          </a:p>
        </p:txBody>
      </p:sp>
      <p:sp>
        <p:nvSpPr>
          <p:cNvPr id="249" name="CustomShape 3"/>
          <p:cNvSpPr/>
          <p:nvPr/>
        </p:nvSpPr>
        <p:spPr>
          <a:xfrm>
            <a:off x="1602000" y="2217960"/>
            <a:ext cx="3314520" cy="100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000" spc="-1" strike="noStrike">
                <a:solidFill>
                  <a:srgbClr val="92a3b8"/>
                </a:solidFill>
                <a:latin typeface="包图简圆体"/>
              </a:rPr>
              <a:t>PART 01</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44360" y="1710360"/>
            <a:ext cx="567684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4a5a69"/>
                </a:solidFill>
                <a:latin typeface="包图简圆体"/>
              </a:rPr>
              <a:t>Nomads as the idea for an algorithmic construction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4040"/>
                </a:solidFill>
                <a:latin typeface="包图简圆体"/>
              </a:rPr>
              <a:t>Nomads are people who move frequently from one place to another, gaining access to living resources through mobility, and often need to avoid reaching their natural carrying limits.</a:t>
            </a:r>
            <a:endParaRPr b="0" lang="en-US" sz="1800" spc="-1" strike="noStrike">
              <a:latin typeface="Arial"/>
            </a:endParaRPr>
          </a:p>
        </p:txBody>
      </p:sp>
      <p:sp>
        <p:nvSpPr>
          <p:cNvPr id="251" name="CustomShape 2"/>
          <p:cNvSpPr/>
          <p:nvPr/>
        </p:nvSpPr>
        <p:spPr>
          <a:xfrm>
            <a:off x="657000" y="4547520"/>
            <a:ext cx="39488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404040"/>
                </a:solidFill>
                <a:latin typeface="包图简圆体"/>
              </a:rPr>
              <a:t>This time, the algorithm is built with the concept of nomad, and </a:t>
            </a:r>
            <a:r>
              <a:rPr b="0" lang="en-US" sz="1800" spc="-1" strike="noStrike">
                <a:solidFill>
                  <a:srgbClr val="adb9ca"/>
                </a:solidFill>
                <a:latin typeface="包图简圆体"/>
              </a:rPr>
              <a:t>the best solution is sought through the idea of nomadic movement.</a:t>
            </a:r>
            <a:endParaRPr b="0" lang="en-US" sz="1800" spc="-1" strike="noStrike">
              <a:latin typeface="Arial"/>
            </a:endParaRPr>
          </a:p>
        </p:txBody>
      </p:sp>
      <p:sp>
        <p:nvSpPr>
          <p:cNvPr id="252" name="CustomShape 3"/>
          <p:cNvSpPr/>
          <p:nvPr/>
        </p:nvSpPr>
        <p:spPr>
          <a:xfrm>
            <a:off x="4761720" y="506520"/>
            <a:ext cx="2668320" cy="639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3600" spc="-1" strike="noStrike">
                <a:solidFill>
                  <a:srgbClr val="4a5a69"/>
                </a:solidFill>
                <a:latin typeface="包图简圆体"/>
                <a:ea typeface="包图简圆体"/>
              </a:rPr>
              <a:t>Introduce</a:t>
            </a:r>
            <a:endParaRPr b="0" lang="en-US" sz="3600" spc="-1" strike="noStrike">
              <a:latin typeface="Arial"/>
            </a:endParaRPr>
          </a:p>
        </p:txBody>
      </p:sp>
      <p:pic>
        <p:nvPicPr>
          <p:cNvPr id="253" name="圖片版面配置區 8" descr=""/>
          <p:cNvPicPr/>
          <p:nvPr/>
        </p:nvPicPr>
        <p:blipFill>
          <a:blip r:embed="rId1"/>
          <a:srcRect l="14531" t="0" r="14531" b="0"/>
          <a:stretch/>
        </p:blipFill>
        <p:spPr>
          <a:xfrm>
            <a:off x="6018120" y="2168280"/>
            <a:ext cx="4619880" cy="3416400"/>
          </a:xfrm>
          <a:prstGeom prst="rect">
            <a:avLst/>
          </a:prstGeom>
          <a:ln>
            <a:noFill/>
          </a:ln>
        </p:spPr>
      </p:pic>
      <p:sp>
        <p:nvSpPr>
          <p:cNvPr id="254" name="CustomShape 4"/>
          <p:cNvSpPr/>
          <p:nvPr/>
        </p:nvSpPr>
        <p:spPr>
          <a:xfrm>
            <a:off x="5118840" y="3093480"/>
            <a:ext cx="1631880" cy="1631880"/>
          </a:xfrm>
          <a:prstGeom prst="ellipse">
            <a:avLst/>
          </a:prstGeom>
          <a:solidFill>
            <a:srgbClr val="c1cbd7"/>
          </a:solidFill>
          <a:ln w="50760">
            <a:solidFill>
              <a:schemeClr val="bg1"/>
            </a:solidFill>
          </a:ln>
        </p:spPr>
        <p:style>
          <a:lnRef idx="2">
            <a:schemeClr val="accent1">
              <a:shade val="50000"/>
            </a:schemeClr>
          </a:lnRef>
          <a:fillRef idx="1">
            <a:schemeClr val="accent1"/>
          </a:fillRef>
          <a:effectRef idx="0">
            <a:schemeClr val="accent1"/>
          </a:effectRef>
          <a:fontRef idx="minor"/>
        </p:style>
      </p:sp>
      <p:sp>
        <p:nvSpPr>
          <p:cNvPr id="255" name="CustomShape 5"/>
          <p:cNvSpPr/>
          <p:nvPr/>
        </p:nvSpPr>
        <p:spPr>
          <a:xfrm>
            <a:off x="5297760" y="4124160"/>
            <a:ext cx="1273320" cy="3337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ffffff"/>
                </a:solidFill>
                <a:latin typeface="包图简圆体"/>
              </a:rPr>
              <a:t>Nomadic</a:t>
            </a:r>
            <a:endParaRPr b="0" lang="en-US" sz="1600" spc="-1" strike="noStrike">
              <a:latin typeface="Arial"/>
            </a:endParaRPr>
          </a:p>
        </p:txBody>
      </p:sp>
      <p:pic>
        <p:nvPicPr>
          <p:cNvPr id="256" name="圖形 15" descr="綿羊"/>
          <p:cNvPicPr/>
          <p:nvPr/>
        </p:nvPicPr>
        <p:blipFill>
          <a:blip r:embed="rId2"/>
          <a:stretch/>
        </p:blipFill>
        <p:spPr>
          <a:xfrm>
            <a:off x="5495400" y="3264480"/>
            <a:ext cx="914040" cy="9140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602000" y="3184560"/>
            <a:ext cx="7067520" cy="1918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000" spc="299" strike="noStrike">
                <a:solidFill>
                  <a:srgbClr val="4a5a69"/>
                </a:solidFill>
                <a:latin typeface="包图简圆体"/>
                <a:ea typeface="包图简圆体"/>
              </a:rPr>
              <a:t>Algorithm concept</a:t>
            </a:r>
            <a:endParaRPr b="0" lang="en-US" sz="6000" spc="-1" strike="noStrike">
              <a:latin typeface="Arial"/>
            </a:endParaRPr>
          </a:p>
        </p:txBody>
      </p:sp>
      <p:sp>
        <p:nvSpPr>
          <p:cNvPr id="258" name="CustomShape 2"/>
          <p:cNvSpPr/>
          <p:nvPr/>
        </p:nvSpPr>
        <p:spPr>
          <a:xfrm>
            <a:off x="1602000" y="4249440"/>
            <a:ext cx="7685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d0d0d"/>
                </a:solidFill>
                <a:latin typeface="包图简圆体"/>
              </a:rPr>
              <a:t>The main concept of algorithm and the important technical ...</a:t>
            </a:r>
            <a:endParaRPr b="0" lang="en-US" sz="2000" spc="-1" strike="noStrike">
              <a:latin typeface="Arial"/>
            </a:endParaRPr>
          </a:p>
        </p:txBody>
      </p:sp>
      <p:sp>
        <p:nvSpPr>
          <p:cNvPr id="259" name="CustomShape 3"/>
          <p:cNvSpPr/>
          <p:nvPr/>
        </p:nvSpPr>
        <p:spPr>
          <a:xfrm>
            <a:off x="1602000" y="2217960"/>
            <a:ext cx="3314520" cy="100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000" spc="-1" strike="noStrike">
                <a:solidFill>
                  <a:srgbClr val="92a3b8"/>
                </a:solidFill>
                <a:latin typeface="包图简圆体"/>
              </a:rPr>
              <a:t>PART 02</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3630240" y="506520"/>
            <a:ext cx="4931640" cy="639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3600" spc="-1" strike="noStrike">
                <a:solidFill>
                  <a:srgbClr val="4a5a69"/>
                </a:solidFill>
                <a:latin typeface="包图简圆体"/>
                <a:ea typeface="包图简圆体"/>
              </a:rPr>
              <a:t>Algorithm concept</a:t>
            </a:r>
            <a:endParaRPr b="0" lang="en-US" sz="3600" spc="-1" strike="noStrike">
              <a:latin typeface="Arial"/>
            </a:endParaRPr>
          </a:p>
        </p:txBody>
      </p:sp>
      <p:grpSp>
        <p:nvGrpSpPr>
          <p:cNvPr id="261" name="Group 2"/>
          <p:cNvGrpSpPr/>
          <p:nvPr/>
        </p:nvGrpSpPr>
        <p:grpSpPr>
          <a:xfrm>
            <a:off x="5840280" y="1478880"/>
            <a:ext cx="5987520" cy="2384280"/>
            <a:chOff x="5840280" y="1478880"/>
            <a:chExt cx="5987520" cy="2384280"/>
          </a:xfrm>
        </p:grpSpPr>
        <p:sp>
          <p:nvSpPr>
            <p:cNvPr id="262" name="CustomShape 3"/>
            <p:cNvSpPr/>
            <p:nvPr/>
          </p:nvSpPr>
          <p:spPr>
            <a:xfrm>
              <a:off x="8636760" y="1478880"/>
              <a:ext cx="3191040" cy="118656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US" sz="2400" spc="-1" strike="noStrike">
                  <a:solidFill>
                    <a:srgbClr val="4a5a69"/>
                  </a:solidFill>
                  <a:latin typeface="包图简圆体"/>
                </a:rPr>
                <a:t>Number of people increase or decrease</a:t>
              </a:r>
              <a:endParaRPr b="0" lang="en-US" sz="2400" spc="-1" strike="noStrike">
                <a:latin typeface="Arial"/>
              </a:endParaRPr>
            </a:p>
          </p:txBody>
        </p:sp>
        <p:sp>
          <p:nvSpPr>
            <p:cNvPr id="263" name="CustomShape 4"/>
            <p:cNvSpPr/>
            <p:nvPr/>
          </p:nvSpPr>
          <p:spPr>
            <a:xfrm>
              <a:off x="8636760" y="2494800"/>
              <a:ext cx="3057840" cy="13683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400" spc="-1" strike="noStrike">
                  <a:solidFill>
                    <a:srgbClr val="404040"/>
                  </a:solidFill>
                  <a:latin typeface="包图简圆体"/>
                </a:rPr>
                <a:t>This time, compared with the last time, how many times </a:t>
              </a:r>
              <a:r>
                <a:rPr b="1" lang="en-US" sz="1400" spc="-1" strike="noStrike" u="sng">
                  <a:solidFill>
                    <a:srgbClr val="404040"/>
                  </a:solidFill>
                  <a:uFillTx/>
                  <a:latin typeface="包图简圆体"/>
                </a:rPr>
                <a:t>the resources increase or decrease</a:t>
              </a:r>
              <a:r>
                <a:rPr b="1" lang="en-US" sz="1400" spc="-1" strike="noStrike">
                  <a:solidFill>
                    <a:srgbClr val="404040"/>
                  </a:solidFill>
                  <a:latin typeface="包图简圆体"/>
                </a:rPr>
                <a:t>, and </a:t>
              </a:r>
              <a:r>
                <a:rPr b="1" lang="en-US" sz="1400" spc="-1" strike="noStrike" u="sng">
                  <a:solidFill>
                    <a:srgbClr val="404040"/>
                  </a:solidFill>
                  <a:uFillTx/>
                  <a:latin typeface="包图简圆体"/>
                </a:rPr>
                <a:t>put this multiplier into tanh </a:t>
              </a:r>
              <a:r>
                <a:rPr b="1" lang="en-US" sz="1400" spc="-1" strike="noStrike">
                  <a:solidFill>
                    <a:srgbClr val="404040"/>
                  </a:solidFill>
                  <a:latin typeface="包图简圆体"/>
                </a:rPr>
                <a:t>(hyperbolic function).</a:t>
              </a:r>
              <a:endParaRPr b="0" lang="en-US" sz="1400" spc="-1" strike="noStrike">
                <a:latin typeface="Arial"/>
              </a:endParaRPr>
            </a:p>
          </p:txBody>
        </p:sp>
        <p:sp>
          <p:nvSpPr>
            <p:cNvPr id="264" name="CustomShape 5"/>
            <p:cNvSpPr/>
            <p:nvPr/>
          </p:nvSpPr>
          <p:spPr>
            <a:xfrm>
              <a:off x="6124680" y="1748160"/>
              <a:ext cx="2275560" cy="1915560"/>
            </a:xfrm>
            <a:prstGeom prst="rect">
              <a:avLst/>
            </a:prstGeom>
            <a:noFill/>
            <a:ln w="38160">
              <a:solidFill>
                <a:srgbClr val="4a5a69"/>
              </a:solidFill>
            </a:ln>
          </p:spPr>
          <p:style>
            <a:lnRef idx="2">
              <a:schemeClr val="accent1">
                <a:shade val="50000"/>
              </a:schemeClr>
            </a:lnRef>
            <a:fillRef idx="1">
              <a:schemeClr val="accent1"/>
            </a:fillRef>
            <a:effectRef idx="0">
              <a:schemeClr val="accent1"/>
            </a:effectRef>
            <a:fontRef idx="minor"/>
          </p:style>
        </p:sp>
        <p:sp>
          <p:nvSpPr>
            <p:cNvPr id="265" name="CustomShape 6"/>
            <p:cNvSpPr/>
            <p:nvPr/>
          </p:nvSpPr>
          <p:spPr>
            <a:xfrm>
              <a:off x="6786360" y="2808000"/>
              <a:ext cx="100080" cy="100080"/>
            </a:xfrm>
            <a:prstGeom prst="ellipse">
              <a:avLst/>
            </a:prstGeom>
            <a:solidFill>
              <a:srgbClr val="c55a11"/>
            </a:solidFill>
            <a:ln>
              <a:noFill/>
            </a:ln>
          </p:spPr>
          <p:style>
            <a:lnRef idx="2">
              <a:schemeClr val="accent1">
                <a:shade val="50000"/>
              </a:schemeClr>
            </a:lnRef>
            <a:fillRef idx="1">
              <a:schemeClr val="accent1"/>
            </a:fillRef>
            <a:effectRef idx="0">
              <a:schemeClr val="accent1"/>
            </a:effectRef>
            <a:fontRef idx="minor"/>
          </p:style>
        </p:sp>
        <p:sp>
          <p:nvSpPr>
            <p:cNvPr id="266" name="CustomShape 7"/>
            <p:cNvSpPr/>
            <p:nvPr/>
          </p:nvSpPr>
          <p:spPr>
            <a:xfrm>
              <a:off x="5840280" y="1713600"/>
              <a:ext cx="27064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44546a"/>
                  </a:solidFill>
                  <a:latin typeface="包图简圆体"/>
                  <a:ea typeface="包图简圆体"/>
                </a:rPr>
                <a:t>Position if this time</a:t>
              </a:r>
              <a:endParaRPr b="0" lang="en-US" sz="1800" spc="-1" strike="noStrike">
                <a:latin typeface="Arial"/>
              </a:endParaRPr>
            </a:p>
          </p:txBody>
        </p:sp>
        <p:sp>
          <p:nvSpPr>
            <p:cNvPr id="267" name="CustomShape 8"/>
            <p:cNvSpPr/>
            <p:nvPr/>
          </p:nvSpPr>
          <p:spPr>
            <a:xfrm>
              <a:off x="5845680" y="3275640"/>
              <a:ext cx="2697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c55a11"/>
                  </a:solidFill>
                  <a:latin typeface="包图简圆体"/>
                  <a:ea typeface="包图简圆体"/>
                </a:rPr>
                <a:t>Position if last time</a:t>
              </a:r>
              <a:endParaRPr b="0" lang="en-US" sz="1800" spc="-1" strike="noStrike">
                <a:latin typeface="Arial"/>
              </a:endParaRPr>
            </a:p>
          </p:txBody>
        </p:sp>
        <p:sp>
          <p:nvSpPr>
            <p:cNvPr id="268" name="CustomShape 9"/>
            <p:cNvSpPr/>
            <p:nvPr/>
          </p:nvSpPr>
          <p:spPr>
            <a:xfrm>
              <a:off x="6584040" y="2556720"/>
              <a:ext cx="1459800" cy="395280"/>
            </a:xfrm>
            <a:prstGeom prst="rect">
              <a:avLst/>
            </a:prstGeom>
            <a:solidFill>
              <a:schemeClr val="accent1">
                <a:lumMod val="20000"/>
                <a:lumOff val="80000"/>
              </a:schemeClr>
            </a:solidFill>
            <a:ln>
              <a:noFill/>
            </a:ln>
          </p:spPr>
          <p:style>
            <a:lnRef idx="0"/>
            <a:fillRef idx="0"/>
            <a:effectRef idx="0"/>
            <a:fontRef idx="minor"/>
          </p:style>
          <p:txBody>
            <a:bodyPr wrap="none" lIns="90000" rIns="90000" tIns="45000" bIns="45000">
              <a:spAutoFit/>
            </a:bodyPr>
            <a:p>
              <a:pPr>
                <a:lnSpc>
                  <a:spcPct val="100000"/>
                </a:lnSpc>
              </a:pPr>
              <a:r>
                <a:rPr b="1" lang="en-US" sz="2000" spc="-1" strike="noStrike">
                  <a:solidFill>
                    <a:srgbClr val="ed7d31"/>
                  </a:solidFill>
                  <a:latin typeface="包图简圆体"/>
                  <a:ea typeface="包图简圆体"/>
                </a:rPr>
                <a:t>Compare</a:t>
              </a:r>
              <a:endParaRPr b="0" lang="en-US" sz="2000" spc="-1" strike="noStrike">
                <a:latin typeface="Arial"/>
              </a:endParaRPr>
            </a:p>
          </p:txBody>
        </p:sp>
        <p:pic>
          <p:nvPicPr>
            <p:cNvPr id="269" name="圖形 179" descr="男人"/>
            <p:cNvPicPr/>
            <p:nvPr/>
          </p:nvPicPr>
          <p:blipFill>
            <a:blip r:embed="rId1"/>
            <a:stretch/>
          </p:blipFill>
          <p:spPr>
            <a:xfrm>
              <a:off x="6377400" y="2161800"/>
              <a:ext cx="346680" cy="346680"/>
            </a:xfrm>
            <a:prstGeom prst="rect">
              <a:avLst/>
            </a:prstGeom>
            <a:ln>
              <a:noFill/>
            </a:ln>
          </p:spPr>
        </p:pic>
        <p:pic>
          <p:nvPicPr>
            <p:cNvPr id="270" name="圖形 180" descr="男人"/>
            <p:cNvPicPr/>
            <p:nvPr/>
          </p:nvPicPr>
          <p:blipFill>
            <a:blip r:embed="rId2"/>
            <a:stretch/>
          </p:blipFill>
          <p:spPr>
            <a:xfrm>
              <a:off x="8031600" y="2293200"/>
              <a:ext cx="346680" cy="346680"/>
            </a:xfrm>
            <a:prstGeom prst="rect">
              <a:avLst/>
            </a:prstGeom>
            <a:ln>
              <a:noFill/>
            </a:ln>
          </p:spPr>
        </p:pic>
        <p:pic>
          <p:nvPicPr>
            <p:cNvPr id="271" name="圖形 181" descr="男人"/>
            <p:cNvPicPr/>
            <p:nvPr/>
          </p:nvPicPr>
          <p:blipFill>
            <a:blip r:embed="rId3"/>
            <a:stretch/>
          </p:blipFill>
          <p:spPr>
            <a:xfrm>
              <a:off x="7155720" y="2963160"/>
              <a:ext cx="346680" cy="346680"/>
            </a:xfrm>
            <a:prstGeom prst="rect">
              <a:avLst/>
            </a:prstGeom>
            <a:ln>
              <a:noFill/>
            </a:ln>
          </p:spPr>
        </p:pic>
        <p:pic>
          <p:nvPicPr>
            <p:cNvPr id="272" name="圖形 183" descr="男人"/>
            <p:cNvPicPr/>
            <p:nvPr/>
          </p:nvPicPr>
          <p:blipFill>
            <a:blip r:embed="rId4"/>
            <a:stretch/>
          </p:blipFill>
          <p:spPr>
            <a:xfrm>
              <a:off x="7745400" y="2925720"/>
              <a:ext cx="346680" cy="346680"/>
            </a:xfrm>
            <a:prstGeom prst="rect">
              <a:avLst/>
            </a:prstGeom>
            <a:ln>
              <a:noFill/>
            </a:ln>
          </p:spPr>
        </p:pic>
        <p:pic>
          <p:nvPicPr>
            <p:cNvPr id="273" name="圖形 184" descr="男人"/>
            <p:cNvPicPr/>
            <p:nvPr/>
          </p:nvPicPr>
          <p:blipFill>
            <a:blip r:embed="rId5"/>
            <a:stretch/>
          </p:blipFill>
          <p:spPr>
            <a:xfrm>
              <a:off x="6508800" y="3009600"/>
              <a:ext cx="346680" cy="346680"/>
            </a:xfrm>
            <a:prstGeom prst="rect">
              <a:avLst/>
            </a:prstGeom>
            <a:ln>
              <a:noFill/>
            </a:ln>
          </p:spPr>
        </p:pic>
        <p:pic>
          <p:nvPicPr>
            <p:cNvPr id="274" name="圖形 185" descr="男人"/>
            <p:cNvPicPr/>
            <p:nvPr/>
          </p:nvPicPr>
          <p:blipFill>
            <a:blip r:embed="rId6"/>
            <a:stretch/>
          </p:blipFill>
          <p:spPr>
            <a:xfrm>
              <a:off x="6876720" y="2183400"/>
              <a:ext cx="346680" cy="346680"/>
            </a:xfrm>
            <a:prstGeom prst="rect">
              <a:avLst/>
            </a:prstGeom>
            <a:ln>
              <a:noFill/>
            </a:ln>
          </p:spPr>
        </p:pic>
        <p:pic>
          <p:nvPicPr>
            <p:cNvPr id="275" name="圖形 187" descr="男人"/>
            <p:cNvPicPr/>
            <p:nvPr/>
          </p:nvPicPr>
          <p:blipFill>
            <a:blip r:embed="rId7"/>
            <a:stretch/>
          </p:blipFill>
          <p:spPr>
            <a:xfrm>
              <a:off x="7705440" y="2133360"/>
              <a:ext cx="346680" cy="346680"/>
            </a:xfrm>
            <a:prstGeom prst="rect">
              <a:avLst/>
            </a:prstGeom>
            <a:ln>
              <a:noFill/>
            </a:ln>
          </p:spPr>
        </p:pic>
        <p:pic>
          <p:nvPicPr>
            <p:cNvPr id="276" name="圖形 188" descr="男人"/>
            <p:cNvPicPr/>
            <p:nvPr/>
          </p:nvPicPr>
          <p:blipFill>
            <a:blip r:embed="rId8"/>
            <a:stretch/>
          </p:blipFill>
          <p:spPr>
            <a:xfrm>
              <a:off x="7955280" y="2651040"/>
              <a:ext cx="346680" cy="346680"/>
            </a:xfrm>
            <a:prstGeom prst="rect">
              <a:avLst/>
            </a:prstGeom>
            <a:ln>
              <a:noFill/>
            </a:ln>
          </p:spPr>
        </p:pic>
        <p:pic>
          <p:nvPicPr>
            <p:cNvPr id="277" name="圖形 189" descr="男人"/>
            <p:cNvPicPr/>
            <p:nvPr/>
          </p:nvPicPr>
          <p:blipFill>
            <a:blip r:embed="rId9"/>
            <a:stretch/>
          </p:blipFill>
          <p:spPr>
            <a:xfrm>
              <a:off x="7301520" y="2094480"/>
              <a:ext cx="346680" cy="346680"/>
            </a:xfrm>
            <a:prstGeom prst="rect">
              <a:avLst/>
            </a:prstGeom>
            <a:ln>
              <a:noFill/>
            </a:ln>
          </p:spPr>
        </p:pic>
        <p:pic>
          <p:nvPicPr>
            <p:cNvPr id="278" name="圖形 190" descr="男人"/>
            <p:cNvPicPr/>
            <p:nvPr/>
          </p:nvPicPr>
          <p:blipFill>
            <a:blip r:embed="rId10"/>
            <a:stretch/>
          </p:blipFill>
          <p:spPr>
            <a:xfrm>
              <a:off x="6265800" y="2672640"/>
              <a:ext cx="346680" cy="346680"/>
            </a:xfrm>
            <a:prstGeom prst="rect">
              <a:avLst/>
            </a:prstGeom>
            <a:ln>
              <a:noFill/>
            </a:ln>
          </p:spPr>
        </p:pic>
      </p:grpSp>
      <p:grpSp>
        <p:nvGrpSpPr>
          <p:cNvPr id="279" name="Group 10"/>
          <p:cNvGrpSpPr/>
          <p:nvPr/>
        </p:nvGrpSpPr>
        <p:grpSpPr>
          <a:xfrm>
            <a:off x="436680" y="1568520"/>
            <a:ext cx="5415480" cy="2095200"/>
            <a:chOff x="436680" y="1568520"/>
            <a:chExt cx="5415480" cy="2095200"/>
          </a:xfrm>
        </p:grpSpPr>
        <p:sp>
          <p:nvSpPr>
            <p:cNvPr id="280" name="CustomShape 11"/>
            <p:cNvSpPr/>
            <p:nvPr/>
          </p:nvSpPr>
          <p:spPr>
            <a:xfrm>
              <a:off x="2949480" y="1568520"/>
              <a:ext cx="2743200" cy="82080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US" sz="2400" spc="-1" strike="noStrike">
                  <a:solidFill>
                    <a:srgbClr val="4a5a69"/>
                  </a:solidFill>
                  <a:latin typeface="包图简圆体"/>
                </a:rPr>
                <a:t>How to find food?</a:t>
              </a:r>
              <a:endParaRPr b="0" lang="en-US" sz="2400" spc="-1" strike="noStrike">
                <a:latin typeface="Arial"/>
              </a:endParaRPr>
            </a:p>
          </p:txBody>
        </p:sp>
        <p:sp>
          <p:nvSpPr>
            <p:cNvPr id="281" name="CustomShape 12"/>
            <p:cNvSpPr/>
            <p:nvPr/>
          </p:nvSpPr>
          <p:spPr>
            <a:xfrm>
              <a:off x="2949480" y="2266200"/>
              <a:ext cx="2902680" cy="13683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400" spc="-1" strike="noStrike">
                  <a:solidFill>
                    <a:srgbClr val="404040"/>
                  </a:solidFill>
                  <a:latin typeface="包图简圆体"/>
                </a:rPr>
                <a:t>Randomly generate a group of people (</a:t>
              </a:r>
              <a:r>
                <a:rPr b="1" lang="en-US" sz="1400" spc="-1" strike="noStrike">
                  <a:solidFill>
                    <a:srgbClr val="92a3b8"/>
                  </a:solidFill>
                  <a:latin typeface="包图简圆体"/>
                </a:rPr>
                <a:t>n</a:t>
              </a:r>
              <a:r>
                <a:rPr b="1" lang="en-US" sz="1400" spc="-1" strike="noStrike">
                  <a:solidFill>
                    <a:srgbClr val="404040"/>
                  </a:solidFill>
                  <a:latin typeface="包图简圆体"/>
                </a:rPr>
                <a:t>), each time you assign </a:t>
              </a:r>
              <a:r>
                <a:rPr b="1" lang="en-US" sz="1400" spc="-1" strike="noStrike">
                  <a:solidFill>
                    <a:srgbClr val="d29074"/>
                  </a:solidFill>
                  <a:latin typeface="包图简圆体"/>
                </a:rPr>
                <a:t>n/a</a:t>
              </a:r>
              <a:r>
                <a:rPr b="1" lang="en-US" sz="1400" spc="-1" strike="noStrike">
                  <a:solidFill>
                    <a:srgbClr val="404040"/>
                  </a:solidFill>
                  <a:latin typeface="包图简圆体"/>
                </a:rPr>
                <a:t> people out to search, </a:t>
              </a:r>
              <a:r>
                <a:rPr b="1" lang="en-US" sz="1400" spc="-1" strike="noStrike" u="sng">
                  <a:solidFill>
                    <a:srgbClr val="404040"/>
                  </a:solidFill>
                  <a:uFillTx/>
                  <a:latin typeface="包图简圆体"/>
                </a:rPr>
                <a:t>all of them move to the place with more food.</a:t>
              </a:r>
              <a:endParaRPr b="0" lang="en-US" sz="1400" spc="-1" strike="noStrike">
                <a:latin typeface="Arial"/>
              </a:endParaRPr>
            </a:p>
          </p:txBody>
        </p:sp>
        <p:sp>
          <p:nvSpPr>
            <p:cNvPr id="282" name="CustomShape 13"/>
            <p:cNvSpPr/>
            <p:nvPr/>
          </p:nvSpPr>
          <p:spPr>
            <a:xfrm>
              <a:off x="554760" y="1748160"/>
              <a:ext cx="2275560" cy="1915560"/>
            </a:xfrm>
            <a:prstGeom prst="rect">
              <a:avLst/>
            </a:prstGeom>
            <a:noFill/>
            <a:ln w="38160">
              <a:solidFill>
                <a:srgbClr val="4a5a69"/>
              </a:solidFill>
            </a:ln>
          </p:spPr>
          <p:style>
            <a:lnRef idx="2">
              <a:schemeClr val="accent1">
                <a:shade val="50000"/>
              </a:schemeClr>
            </a:lnRef>
            <a:fillRef idx="1">
              <a:schemeClr val="accent1"/>
            </a:fillRef>
            <a:effectRef idx="0">
              <a:schemeClr val="accent1"/>
            </a:effectRef>
            <a:fontRef idx="minor"/>
          </p:style>
        </p:sp>
        <p:sp>
          <p:nvSpPr>
            <p:cNvPr id="283" name="CustomShape 14"/>
            <p:cNvSpPr/>
            <p:nvPr/>
          </p:nvSpPr>
          <p:spPr>
            <a:xfrm>
              <a:off x="436680" y="1713600"/>
              <a:ext cx="12938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92a3b8"/>
                  </a:solidFill>
                  <a:latin typeface="包图简圆体"/>
                  <a:ea typeface="包图简圆体"/>
                </a:rPr>
                <a:t>n people</a:t>
              </a:r>
              <a:endParaRPr b="0" lang="en-US" sz="1800" spc="-1" strike="noStrike">
                <a:latin typeface="Arial"/>
              </a:endParaRPr>
            </a:p>
          </p:txBody>
        </p:sp>
        <mc:AlternateContent>
          <mc:Choice xmlns:a14="http://schemas.microsoft.com/office/drawing/2010/main" Requires="a14">
            <p:sp>
              <p:nvSpPr>
                <p:cNvPr id="284" name="Formula 15"/>
                <p:cNvSpPr txBox="1"/>
                <p:nvPr/>
              </p:nvSpPr>
              <p:spPr>
                <a:xfrm>
                  <a:off x="1793520" y="3126240"/>
                  <a:ext cx="964080" cy="474120"/>
                </a:xfrm>
                <a:prstGeom prst="rect">
                  <a:avLst/>
                </a:prstGeom>
              </p:spPr>
              <p:txBody>
                <a:bodyPr/>
                <a:p>
                  <a14:m>
                    <m:oMath xmlns:m="http://schemas.openxmlformats.org/officeDocument/2006/math">
                      <m:f>
                        <m:num>
                          <m:r>
                            <m:t xml:space="preserve">𝑛</m:t>
                          </m:r>
                        </m:num>
                        <m:den>
                          <m:r>
                            <m:t xml:space="preserve">𝑎</m:t>
                          </m:r>
                        </m:den>
                      </m:f>
                      <m:r>
                        <m:t xml:space="preserve">𝑝𝑒𝑜𝑝𝑙𝑒</m:t>
                      </m:r>
                    </m:oMath>
                  </a14:m>
                </a:p>
              </p:txBody>
            </p:sp>
          </mc:Choice>
          <mc:Fallback/>
        </mc:AlternateContent>
        <p:pic>
          <p:nvPicPr>
            <p:cNvPr id="285" name="圖形 159" descr="男人"/>
            <p:cNvPicPr/>
            <p:nvPr/>
          </p:nvPicPr>
          <p:blipFill>
            <a:blip r:embed="rId11"/>
            <a:stretch/>
          </p:blipFill>
          <p:spPr>
            <a:xfrm>
              <a:off x="1663560" y="2195280"/>
              <a:ext cx="346680" cy="346680"/>
            </a:xfrm>
            <a:prstGeom prst="rect">
              <a:avLst/>
            </a:prstGeom>
            <a:ln>
              <a:noFill/>
            </a:ln>
          </p:spPr>
        </p:pic>
        <p:pic>
          <p:nvPicPr>
            <p:cNvPr id="286" name="圖形 160" descr="男人"/>
            <p:cNvPicPr/>
            <p:nvPr/>
          </p:nvPicPr>
          <p:blipFill>
            <a:blip r:embed="rId12"/>
            <a:stretch/>
          </p:blipFill>
          <p:spPr>
            <a:xfrm>
              <a:off x="1010520" y="2802600"/>
              <a:ext cx="346680" cy="346680"/>
            </a:xfrm>
            <a:prstGeom prst="rect">
              <a:avLst/>
            </a:prstGeom>
            <a:ln>
              <a:noFill/>
            </a:ln>
          </p:spPr>
        </p:pic>
        <p:pic>
          <p:nvPicPr>
            <p:cNvPr id="287" name="圖形 162" descr="男人"/>
            <p:cNvPicPr/>
            <p:nvPr/>
          </p:nvPicPr>
          <p:blipFill>
            <a:blip r:embed="rId13"/>
            <a:stretch/>
          </p:blipFill>
          <p:spPr>
            <a:xfrm>
              <a:off x="1271160" y="3169800"/>
              <a:ext cx="346680" cy="346680"/>
            </a:xfrm>
            <a:prstGeom prst="rect">
              <a:avLst/>
            </a:prstGeom>
            <a:ln>
              <a:noFill/>
            </a:ln>
          </p:spPr>
        </p:pic>
        <p:pic>
          <p:nvPicPr>
            <p:cNvPr id="288" name="圖形 163" descr="男人"/>
            <p:cNvPicPr/>
            <p:nvPr/>
          </p:nvPicPr>
          <p:blipFill>
            <a:blip r:embed="rId14"/>
            <a:stretch/>
          </p:blipFill>
          <p:spPr>
            <a:xfrm>
              <a:off x="1076400" y="2205360"/>
              <a:ext cx="346680" cy="346680"/>
            </a:xfrm>
            <a:prstGeom prst="rect">
              <a:avLst/>
            </a:prstGeom>
            <a:ln>
              <a:noFill/>
            </a:ln>
          </p:spPr>
        </p:pic>
        <p:pic>
          <p:nvPicPr>
            <p:cNvPr id="289" name="圖形 164" descr="男人"/>
            <p:cNvPicPr/>
            <p:nvPr/>
          </p:nvPicPr>
          <p:blipFill>
            <a:blip r:embed="rId15"/>
            <a:stretch/>
          </p:blipFill>
          <p:spPr>
            <a:xfrm>
              <a:off x="1557000" y="2535120"/>
              <a:ext cx="346680" cy="346680"/>
            </a:xfrm>
            <a:prstGeom prst="rect">
              <a:avLst/>
            </a:prstGeom>
            <a:ln>
              <a:noFill/>
            </a:ln>
          </p:spPr>
        </p:pic>
        <p:pic>
          <p:nvPicPr>
            <p:cNvPr id="290" name="圖形 165" descr="男人"/>
            <p:cNvPicPr/>
            <p:nvPr/>
          </p:nvPicPr>
          <p:blipFill>
            <a:blip r:embed="rId16"/>
            <a:stretch/>
          </p:blipFill>
          <p:spPr>
            <a:xfrm>
              <a:off x="745920" y="3117600"/>
              <a:ext cx="346680" cy="346680"/>
            </a:xfrm>
            <a:prstGeom prst="rect">
              <a:avLst/>
            </a:prstGeom>
            <a:ln>
              <a:noFill/>
            </a:ln>
          </p:spPr>
        </p:pic>
        <p:pic>
          <p:nvPicPr>
            <p:cNvPr id="291" name="圖形 166" descr="男人"/>
            <p:cNvPicPr/>
            <p:nvPr/>
          </p:nvPicPr>
          <p:blipFill>
            <a:blip r:embed="rId17"/>
            <a:stretch/>
          </p:blipFill>
          <p:spPr>
            <a:xfrm>
              <a:off x="1352880" y="2317320"/>
              <a:ext cx="346680" cy="346680"/>
            </a:xfrm>
            <a:prstGeom prst="rect">
              <a:avLst/>
            </a:prstGeom>
            <a:ln>
              <a:noFill/>
            </a:ln>
          </p:spPr>
        </p:pic>
        <p:pic>
          <p:nvPicPr>
            <p:cNvPr id="292" name="圖形 167" descr="男人"/>
            <p:cNvPicPr/>
            <p:nvPr/>
          </p:nvPicPr>
          <p:blipFill>
            <a:blip r:embed="rId18"/>
            <a:stretch/>
          </p:blipFill>
          <p:spPr>
            <a:xfrm>
              <a:off x="2183400" y="2183400"/>
              <a:ext cx="346680" cy="346680"/>
            </a:xfrm>
            <a:prstGeom prst="rect">
              <a:avLst/>
            </a:prstGeom>
            <a:ln>
              <a:noFill/>
            </a:ln>
          </p:spPr>
        </p:pic>
        <p:pic>
          <p:nvPicPr>
            <p:cNvPr id="293" name="圖形 168" descr="男人"/>
            <p:cNvPicPr/>
            <p:nvPr/>
          </p:nvPicPr>
          <p:blipFill>
            <a:blip r:embed="rId19"/>
            <a:stretch/>
          </p:blipFill>
          <p:spPr>
            <a:xfrm>
              <a:off x="1847160" y="2679120"/>
              <a:ext cx="346680" cy="346680"/>
            </a:xfrm>
            <a:prstGeom prst="rect">
              <a:avLst/>
            </a:prstGeom>
            <a:ln>
              <a:noFill/>
            </a:ln>
          </p:spPr>
        </p:pic>
        <p:pic>
          <p:nvPicPr>
            <p:cNvPr id="294" name="圖形 169" descr="男人"/>
            <p:cNvPicPr/>
            <p:nvPr/>
          </p:nvPicPr>
          <p:blipFill>
            <a:blip r:embed="rId20"/>
            <a:stretch/>
          </p:blipFill>
          <p:spPr>
            <a:xfrm>
              <a:off x="1426320" y="2791800"/>
              <a:ext cx="346680" cy="346680"/>
            </a:xfrm>
            <a:prstGeom prst="rect">
              <a:avLst/>
            </a:prstGeom>
            <a:ln>
              <a:noFill/>
            </a:ln>
          </p:spPr>
        </p:pic>
        <p:pic>
          <p:nvPicPr>
            <p:cNvPr id="295" name="圖形 170" descr="男人"/>
            <p:cNvPicPr/>
            <p:nvPr/>
          </p:nvPicPr>
          <p:blipFill>
            <a:blip r:embed="rId21"/>
            <a:stretch/>
          </p:blipFill>
          <p:spPr>
            <a:xfrm>
              <a:off x="1214280" y="2575080"/>
              <a:ext cx="346680" cy="346680"/>
            </a:xfrm>
            <a:prstGeom prst="rect">
              <a:avLst/>
            </a:prstGeom>
            <a:ln>
              <a:noFill/>
            </a:ln>
          </p:spPr>
        </p:pic>
        <p:pic>
          <p:nvPicPr>
            <p:cNvPr id="296" name="圖形 171" descr="男人"/>
            <p:cNvPicPr/>
            <p:nvPr/>
          </p:nvPicPr>
          <p:blipFill>
            <a:blip r:embed="rId22"/>
            <a:stretch/>
          </p:blipFill>
          <p:spPr>
            <a:xfrm>
              <a:off x="1923480" y="2225160"/>
              <a:ext cx="346680" cy="346680"/>
            </a:xfrm>
            <a:prstGeom prst="rect">
              <a:avLst/>
            </a:prstGeom>
            <a:ln>
              <a:noFill/>
            </a:ln>
          </p:spPr>
        </p:pic>
        <p:pic>
          <p:nvPicPr>
            <p:cNvPr id="297" name="圖形 172" descr="男人"/>
            <p:cNvPicPr/>
            <p:nvPr/>
          </p:nvPicPr>
          <p:blipFill>
            <a:blip r:embed="rId23"/>
            <a:stretch/>
          </p:blipFill>
          <p:spPr>
            <a:xfrm>
              <a:off x="2416320" y="2676960"/>
              <a:ext cx="346680" cy="346680"/>
            </a:xfrm>
            <a:prstGeom prst="rect">
              <a:avLst/>
            </a:prstGeom>
            <a:ln>
              <a:noFill/>
            </a:ln>
          </p:spPr>
        </p:pic>
        <p:pic>
          <p:nvPicPr>
            <p:cNvPr id="298" name="圖形 173" descr="男人"/>
            <p:cNvPicPr/>
            <p:nvPr/>
          </p:nvPicPr>
          <p:blipFill>
            <a:blip r:embed="rId24"/>
            <a:stretch/>
          </p:blipFill>
          <p:spPr>
            <a:xfrm>
              <a:off x="587160" y="2738880"/>
              <a:ext cx="346680" cy="346680"/>
            </a:xfrm>
            <a:prstGeom prst="rect">
              <a:avLst/>
            </a:prstGeom>
            <a:ln>
              <a:noFill/>
            </a:ln>
          </p:spPr>
        </p:pic>
        <p:pic>
          <p:nvPicPr>
            <p:cNvPr id="299" name="圖形 174" descr="男人"/>
            <p:cNvPicPr/>
            <p:nvPr/>
          </p:nvPicPr>
          <p:blipFill>
            <a:blip r:embed="rId25"/>
            <a:stretch/>
          </p:blipFill>
          <p:spPr>
            <a:xfrm>
              <a:off x="2396880" y="1904400"/>
              <a:ext cx="346680" cy="346680"/>
            </a:xfrm>
            <a:prstGeom prst="rect">
              <a:avLst/>
            </a:prstGeom>
            <a:ln>
              <a:noFill/>
            </a:ln>
          </p:spPr>
        </p:pic>
        <p:pic>
          <p:nvPicPr>
            <p:cNvPr id="300" name="圖形 175" descr="男人"/>
            <p:cNvPicPr/>
            <p:nvPr/>
          </p:nvPicPr>
          <p:blipFill>
            <a:blip r:embed="rId26"/>
            <a:stretch/>
          </p:blipFill>
          <p:spPr>
            <a:xfrm>
              <a:off x="1923480" y="1824840"/>
              <a:ext cx="346680" cy="346680"/>
            </a:xfrm>
            <a:prstGeom prst="rect">
              <a:avLst/>
            </a:prstGeom>
            <a:ln>
              <a:noFill/>
            </a:ln>
          </p:spPr>
        </p:pic>
        <p:pic>
          <p:nvPicPr>
            <p:cNvPr id="301" name="圖形 176" descr="男人"/>
            <p:cNvPicPr/>
            <p:nvPr/>
          </p:nvPicPr>
          <p:blipFill>
            <a:blip r:embed="rId27"/>
            <a:stretch/>
          </p:blipFill>
          <p:spPr>
            <a:xfrm>
              <a:off x="1633320" y="1821960"/>
              <a:ext cx="346680" cy="346680"/>
            </a:xfrm>
            <a:prstGeom prst="rect">
              <a:avLst/>
            </a:prstGeom>
            <a:ln>
              <a:noFill/>
            </a:ln>
          </p:spPr>
        </p:pic>
        <p:pic>
          <p:nvPicPr>
            <p:cNvPr id="302" name="圖形 177" descr="男人"/>
            <p:cNvPicPr/>
            <p:nvPr/>
          </p:nvPicPr>
          <p:blipFill>
            <a:blip r:embed="rId28"/>
            <a:stretch/>
          </p:blipFill>
          <p:spPr>
            <a:xfrm>
              <a:off x="609480" y="2122920"/>
              <a:ext cx="346680" cy="346680"/>
            </a:xfrm>
            <a:prstGeom prst="rect">
              <a:avLst/>
            </a:prstGeom>
            <a:ln>
              <a:noFill/>
            </a:ln>
          </p:spPr>
        </p:pic>
        <p:pic>
          <p:nvPicPr>
            <p:cNvPr id="303" name="圖形 178" descr="男人"/>
            <p:cNvPicPr/>
            <p:nvPr/>
          </p:nvPicPr>
          <p:blipFill>
            <a:blip r:embed="rId29"/>
            <a:stretch/>
          </p:blipFill>
          <p:spPr>
            <a:xfrm>
              <a:off x="2428560" y="2317320"/>
              <a:ext cx="346680" cy="346680"/>
            </a:xfrm>
            <a:prstGeom prst="rect">
              <a:avLst/>
            </a:prstGeom>
            <a:ln>
              <a:noFill/>
            </a:ln>
          </p:spPr>
        </p:pic>
        <p:pic>
          <p:nvPicPr>
            <p:cNvPr id="304" name="圖形 201" descr="雞腿"/>
            <p:cNvPicPr/>
            <p:nvPr/>
          </p:nvPicPr>
          <p:blipFill>
            <a:blip r:embed="rId30"/>
            <a:stretch/>
          </p:blipFill>
          <p:spPr>
            <a:xfrm>
              <a:off x="900000" y="2536920"/>
              <a:ext cx="303840" cy="303840"/>
            </a:xfrm>
            <a:prstGeom prst="rect">
              <a:avLst/>
            </a:prstGeom>
            <a:ln>
              <a:noFill/>
            </a:ln>
          </p:spPr>
        </p:pic>
        <p:pic>
          <p:nvPicPr>
            <p:cNvPr id="305" name="圖形 202" descr="雞腿"/>
            <p:cNvPicPr/>
            <p:nvPr/>
          </p:nvPicPr>
          <p:blipFill>
            <a:blip r:embed="rId31"/>
            <a:stretch/>
          </p:blipFill>
          <p:spPr>
            <a:xfrm>
              <a:off x="2135520" y="2545920"/>
              <a:ext cx="303840" cy="303840"/>
            </a:xfrm>
            <a:prstGeom prst="rect">
              <a:avLst/>
            </a:prstGeom>
            <a:ln>
              <a:noFill/>
            </a:ln>
          </p:spPr>
        </p:pic>
      </p:grpSp>
      <p:grpSp>
        <p:nvGrpSpPr>
          <p:cNvPr id="306" name="Group 16"/>
          <p:cNvGrpSpPr/>
          <p:nvPr/>
        </p:nvGrpSpPr>
        <p:grpSpPr>
          <a:xfrm>
            <a:off x="5879160" y="3989520"/>
            <a:ext cx="6022440" cy="2244240"/>
            <a:chOff x="5879160" y="3989520"/>
            <a:chExt cx="6022440" cy="2244240"/>
          </a:xfrm>
        </p:grpSpPr>
        <p:sp>
          <p:nvSpPr>
            <p:cNvPr id="307" name="CustomShape 17"/>
            <p:cNvSpPr/>
            <p:nvPr/>
          </p:nvSpPr>
          <p:spPr>
            <a:xfrm flipH="1" flipV="1">
              <a:off x="7369920" y="5262120"/>
              <a:ext cx="243000" cy="230040"/>
            </a:xfrm>
            <a:custGeom>
              <a:avLst/>
              <a:gdLst/>
              <a:ahLst/>
              <a:rect l="l" t="t" r="r" b="b"/>
              <a:pathLst>
                <a:path w="21600" h="21600">
                  <a:moveTo>
                    <a:pt x="0" y="0"/>
                  </a:moveTo>
                  <a:lnTo>
                    <a:pt x="21600" y="21600"/>
                  </a:lnTo>
                </a:path>
              </a:pathLst>
            </a:custGeom>
            <a:noFill/>
            <a:ln>
              <a:tailEnd len="med" type="triangle" w="med"/>
            </a:ln>
          </p:spPr>
          <p:style>
            <a:lnRef idx="1">
              <a:schemeClr val="accent2"/>
            </a:lnRef>
            <a:fillRef idx="0">
              <a:schemeClr val="accent2"/>
            </a:fillRef>
            <a:effectRef idx="0">
              <a:schemeClr val="accent2"/>
            </a:effectRef>
            <a:fontRef idx="minor"/>
          </p:style>
        </p:sp>
        <p:sp>
          <p:nvSpPr>
            <p:cNvPr id="308" name="CustomShape 18"/>
            <p:cNvSpPr/>
            <p:nvPr/>
          </p:nvSpPr>
          <p:spPr>
            <a:xfrm flipH="1" flipV="1">
              <a:off x="7280280" y="5095800"/>
              <a:ext cx="637560" cy="36000"/>
            </a:xfrm>
            <a:custGeom>
              <a:avLst/>
              <a:gdLst/>
              <a:ahLst/>
              <a:rect l="l" t="t" r="r" b="b"/>
              <a:pathLst>
                <a:path w="21600" h="21600">
                  <a:moveTo>
                    <a:pt x="0" y="0"/>
                  </a:moveTo>
                  <a:lnTo>
                    <a:pt x="21600" y="21600"/>
                  </a:lnTo>
                </a:path>
              </a:pathLst>
            </a:custGeom>
            <a:noFill/>
            <a:ln>
              <a:tailEnd len="med" type="triangle" w="med"/>
            </a:ln>
          </p:spPr>
          <p:style>
            <a:lnRef idx="1">
              <a:schemeClr val="accent2"/>
            </a:lnRef>
            <a:fillRef idx="0">
              <a:schemeClr val="accent2"/>
            </a:fillRef>
            <a:effectRef idx="0">
              <a:schemeClr val="accent2"/>
            </a:effectRef>
            <a:fontRef idx="minor"/>
          </p:style>
        </p:sp>
        <p:sp>
          <p:nvSpPr>
            <p:cNvPr id="309" name="CustomShape 19"/>
            <p:cNvSpPr/>
            <p:nvPr/>
          </p:nvSpPr>
          <p:spPr>
            <a:xfrm>
              <a:off x="6427440" y="5018760"/>
              <a:ext cx="360720" cy="360"/>
            </a:xfrm>
            <a:custGeom>
              <a:avLst/>
              <a:gdLst/>
              <a:ahLst/>
              <a:rect l="l" t="t" r="r" b="b"/>
              <a:pathLst>
                <a:path w="21600" h="21600">
                  <a:moveTo>
                    <a:pt x="0" y="0"/>
                  </a:moveTo>
                  <a:lnTo>
                    <a:pt x="21600" y="21600"/>
                  </a:lnTo>
                </a:path>
              </a:pathLst>
            </a:custGeom>
            <a:noFill/>
            <a:ln>
              <a:tailEnd len="med" type="triangle" w="med"/>
            </a:ln>
          </p:spPr>
          <p:style>
            <a:lnRef idx="1">
              <a:schemeClr val="accent2"/>
            </a:lnRef>
            <a:fillRef idx="0">
              <a:schemeClr val="accent2"/>
            </a:fillRef>
            <a:effectRef idx="0">
              <a:schemeClr val="accent2"/>
            </a:effectRef>
            <a:fontRef idx="minor"/>
          </p:style>
        </p:sp>
        <p:sp>
          <p:nvSpPr>
            <p:cNvPr id="310" name="CustomShape 20"/>
            <p:cNvSpPr/>
            <p:nvPr/>
          </p:nvSpPr>
          <p:spPr>
            <a:xfrm>
              <a:off x="8636760" y="3989520"/>
              <a:ext cx="2836800" cy="118656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US" sz="2400" spc="-1" strike="noStrike">
                  <a:solidFill>
                    <a:srgbClr val="4a5a69"/>
                  </a:solidFill>
                  <a:latin typeface="包图简圆体"/>
                </a:rPr>
                <a:t>How to judge the best position?</a:t>
              </a:r>
              <a:endParaRPr b="0" lang="en-US" sz="2400" spc="-1" strike="noStrike">
                <a:latin typeface="Arial"/>
              </a:endParaRPr>
            </a:p>
          </p:txBody>
        </p:sp>
        <p:sp>
          <p:nvSpPr>
            <p:cNvPr id="311" name="CustomShape 21"/>
            <p:cNvSpPr/>
            <p:nvPr/>
          </p:nvSpPr>
          <p:spPr>
            <a:xfrm>
              <a:off x="8636760" y="4865400"/>
              <a:ext cx="3264840" cy="1368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404040"/>
                  </a:solidFill>
                  <a:latin typeface="包图简圆体"/>
                </a:rPr>
                <a:t>People move to the next place, each time record d the position of the most abundant food (best fitness), and </a:t>
              </a:r>
              <a:r>
                <a:rPr b="1" lang="en-US" sz="1400" spc="-1" strike="noStrike" u="sng">
                  <a:solidFill>
                    <a:srgbClr val="404040"/>
                  </a:solidFill>
                  <a:uFillTx/>
                  <a:latin typeface="包图简圆体"/>
                </a:rPr>
                <a:t>compare with the last position</a:t>
              </a:r>
              <a:r>
                <a:rPr b="1" lang="en-US" sz="1400" spc="-1" strike="noStrike">
                  <a:solidFill>
                    <a:srgbClr val="404040"/>
                  </a:solidFill>
                  <a:latin typeface="包图简圆体"/>
                </a:rPr>
                <a:t> to do and record.</a:t>
              </a:r>
              <a:endParaRPr b="0" lang="en-US" sz="1400" spc="-1" strike="noStrike">
                <a:latin typeface="Arial"/>
              </a:endParaRPr>
            </a:p>
          </p:txBody>
        </p:sp>
        <p:sp>
          <p:nvSpPr>
            <p:cNvPr id="312" name="CustomShape 22"/>
            <p:cNvSpPr/>
            <p:nvPr/>
          </p:nvSpPr>
          <p:spPr>
            <a:xfrm>
              <a:off x="6124680" y="4190040"/>
              <a:ext cx="2275560" cy="1915560"/>
            </a:xfrm>
            <a:prstGeom prst="rect">
              <a:avLst/>
            </a:prstGeom>
            <a:noFill/>
            <a:ln w="38160">
              <a:solidFill>
                <a:srgbClr val="4a5a69"/>
              </a:solidFill>
            </a:ln>
          </p:spPr>
          <p:style>
            <a:lnRef idx="2">
              <a:schemeClr val="accent1">
                <a:shade val="50000"/>
              </a:schemeClr>
            </a:lnRef>
            <a:fillRef idx="1">
              <a:schemeClr val="accent1"/>
            </a:fillRef>
            <a:effectRef idx="0">
              <a:schemeClr val="accent1"/>
            </a:effectRef>
            <a:fontRef idx="minor"/>
          </p:style>
        </p:sp>
        <p:sp>
          <p:nvSpPr>
            <p:cNvPr id="313" name="CustomShape 23"/>
            <p:cNvSpPr/>
            <p:nvPr/>
          </p:nvSpPr>
          <p:spPr>
            <a:xfrm flipV="1">
              <a:off x="6462360" y="5197320"/>
              <a:ext cx="322560" cy="331200"/>
            </a:xfrm>
            <a:custGeom>
              <a:avLst/>
              <a:gdLst/>
              <a:ahLst/>
              <a:rect l="l" t="t" r="r" b="b"/>
              <a:pathLst>
                <a:path w="21600" h="21600">
                  <a:moveTo>
                    <a:pt x="0" y="0"/>
                  </a:moveTo>
                  <a:lnTo>
                    <a:pt x="21600" y="21600"/>
                  </a:lnTo>
                </a:path>
              </a:pathLst>
            </a:custGeom>
            <a:noFill/>
            <a:ln>
              <a:tailEnd len="med" type="triangle" w="med"/>
            </a:ln>
          </p:spPr>
          <p:style>
            <a:lnRef idx="1">
              <a:schemeClr val="accent2"/>
            </a:lnRef>
            <a:fillRef idx="0">
              <a:schemeClr val="accent2"/>
            </a:fillRef>
            <a:effectRef idx="0">
              <a:schemeClr val="accent2"/>
            </a:effectRef>
            <a:fontRef idx="minor"/>
          </p:style>
        </p:sp>
        <p:sp>
          <p:nvSpPr>
            <p:cNvPr id="314" name="CustomShape 24"/>
            <p:cNvSpPr/>
            <p:nvPr/>
          </p:nvSpPr>
          <p:spPr>
            <a:xfrm flipH="1">
              <a:off x="7135920" y="4518000"/>
              <a:ext cx="531000" cy="253080"/>
            </a:xfrm>
            <a:custGeom>
              <a:avLst/>
              <a:gdLst/>
              <a:ahLst/>
              <a:rect l="l" t="t" r="r" b="b"/>
              <a:pathLst>
                <a:path w="21600" h="21600">
                  <a:moveTo>
                    <a:pt x="0" y="0"/>
                  </a:moveTo>
                  <a:lnTo>
                    <a:pt x="21600" y="21600"/>
                  </a:lnTo>
                </a:path>
              </a:pathLst>
            </a:custGeom>
            <a:noFill/>
            <a:ln>
              <a:tailEnd len="med" type="triangle" w="med"/>
            </a:ln>
          </p:spPr>
          <p:style>
            <a:lnRef idx="1">
              <a:schemeClr val="accent2"/>
            </a:lnRef>
            <a:fillRef idx="0">
              <a:schemeClr val="accent2"/>
            </a:fillRef>
            <a:effectRef idx="0">
              <a:schemeClr val="accent2"/>
            </a:effectRef>
            <a:fontRef idx="minor"/>
          </p:style>
        </p:sp>
        <p:sp>
          <p:nvSpPr>
            <p:cNvPr id="315" name="CustomShape 25"/>
            <p:cNvSpPr/>
            <p:nvPr/>
          </p:nvSpPr>
          <p:spPr>
            <a:xfrm>
              <a:off x="5879160" y="5707800"/>
              <a:ext cx="2790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ed7d31"/>
                  </a:solidFill>
                  <a:latin typeface="包图简圆体"/>
                  <a:ea typeface="包图简圆体"/>
                </a:rPr>
                <a:t>Best position record</a:t>
              </a:r>
              <a:endParaRPr b="0" lang="en-US" sz="1800" spc="-1" strike="noStrike">
                <a:latin typeface="Arial"/>
              </a:endParaRPr>
            </a:p>
          </p:txBody>
        </p:sp>
        <p:sp>
          <p:nvSpPr>
            <p:cNvPr id="316" name="CustomShape 26"/>
            <p:cNvSpPr/>
            <p:nvPr/>
          </p:nvSpPr>
          <p:spPr>
            <a:xfrm>
              <a:off x="5987520" y="4181400"/>
              <a:ext cx="1421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92a3b8"/>
                  </a:solidFill>
                  <a:latin typeface="包图简圆体"/>
                  <a:ea typeface="包图简圆体"/>
                </a:rPr>
                <a:t>Migration</a:t>
              </a:r>
              <a:endParaRPr b="0" lang="en-US" sz="1800" spc="-1" strike="noStrike">
                <a:latin typeface="Arial"/>
              </a:endParaRPr>
            </a:p>
          </p:txBody>
        </p:sp>
        <p:pic>
          <p:nvPicPr>
            <p:cNvPr id="317" name="圖形 191" descr="男人"/>
            <p:cNvPicPr/>
            <p:nvPr/>
          </p:nvPicPr>
          <p:blipFill>
            <a:blip r:embed="rId32"/>
            <a:stretch/>
          </p:blipFill>
          <p:spPr>
            <a:xfrm>
              <a:off x="6663240" y="4548960"/>
              <a:ext cx="346680" cy="346680"/>
            </a:xfrm>
            <a:prstGeom prst="rect">
              <a:avLst/>
            </a:prstGeom>
            <a:ln>
              <a:noFill/>
            </a:ln>
          </p:spPr>
        </p:pic>
        <p:pic>
          <p:nvPicPr>
            <p:cNvPr id="318" name="圖形 192" descr="男人"/>
            <p:cNvPicPr/>
            <p:nvPr/>
          </p:nvPicPr>
          <p:blipFill>
            <a:blip r:embed="rId33"/>
            <a:stretch/>
          </p:blipFill>
          <p:spPr>
            <a:xfrm>
              <a:off x="7020000" y="4824720"/>
              <a:ext cx="346680" cy="346680"/>
            </a:xfrm>
            <a:prstGeom prst="rect">
              <a:avLst/>
            </a:prstGeom>
            <a:ln>
              <a:noFill/>
            </a:ln>
          </p:spPr>
        </p:pic>
        <p:pic>
          <p:nvPicPr>
            <p:cNvPr id="319" name="圖形 193" descr="男人"/>
            <p:cNvPicPr/>
            <p:nvPr/>
          </p:nvPicPr>
          <p:blipFill>
            <a:blip r:embed="rId34"/>
            <a:stretch/>
          </p:blipFill>
          <p:spPr>
            <a:xfrm>
              <a:off x="6825240" y="5144400"/>
              <a:ext cx="346680" cy="346680"/>
            </a:xfrm>
            <a:prstGeom prst="rect">
              <a:avLst/>
            </a:prstGeom>
            <a:ln>
              <a:noFill/>
            </a:ln>
          </p:spPr>
        </p:pic>
        <p:pic>
          <p:nvPicPr>
            <p:cNvPr id="320" name="圖形 194" descr="男人"/>
            <p:cNvPicPr/>
            <p:nvPr/>
          </p:nvPicPr>
          <p:blipFill>
            <a:blip r:embed="rId35"/>
            <a:stretch/>
          </p:blipFill>
          <p:spPr>
            <a:xfrm>
              <a:off x="7453440" y="4415760"/>
              <a:ext cx="346680" cy="346680"/>
            </a:xfrm>
            <a:prstGeom prst="rect">
              <a:avLst/>
            </a:prstGeom>
            <a:ln>
              <a:noFill/>
            </a:ln>
          </p:spPr>
        </p:pic>
        <p:pic>
          <p:nvPicPr>
            <p:cNvPr id="321" name="圖形 195" descr="男人"/>
            <p:cNvPicPr/>
            <p:nvPr/>
          </p:nvPicPr>
          <p:blipFill>
            <a:blip r:embed="rId36"/>
            <a:stretch/>
          </p:blipFill>
          <p:spPr>
            <a:xfrm>
              <a:off x="6239520" y="4862880"/>
              <a:ext cx="346680" cy="346680"/>
            </a:xfrm>
            <a:prstGeom prst="rect">
              <a:avLst/>
            </a:prstGeom>
            <a:ln>
              <a:noFill/>
            </a:ln>
          </p:spPr>
        </p:pic>
        <p:pic>
          <p:nvPicPr>
            <p:cNvPr id="322" name="圖形 196" descr="男人"/>
            <p:cNvPicPr/>
            <p:nvPr/>
          </p:nvPicPr>
          <p:blipFill>
            <a:blip r:embed="rId37"/>
            <a:stretch/>
          </p:blipFill>
          <p:spPr>
            <a:xfrm>
              <a:off x="7745400" y="4978440"/>
              <a:ext cx="346680" cy="346680"/>
            </a:xfrm>
            <a:prstGeom prst="rect">
              <a:avLst/>
            </a:prstGeom>
            <a:ln>
              <a:noFill/>
            </a:ln>
          </p:spPr>
        </p:pic>
        <p:pic>
          <p:nvPicPr>
            <p:cNvPr id="323" name="圖形 197" descr="男人"/>
            <p:cNvPicPr/>
            <p:nvPr/>
          </p:nvPicPr>
          <p:blipFill>
            <a:blip r:embed="rId38"/>
            <a:stretch/>
          </p:blipFill>
          <p:spPr>
            <a:xfrm>
              <a:off x="6282000" y="5381280"/>
              <a:ext cx="346680" cy="346680"/>
            </a:xfrm>
            <a:prstGeom prst="rect">
              <a:avLst/>
            </a:prstGeom>
            <a:ln>
              <a:noFill/>
            </a:ln>
          </p:spPr>
        </p:pic>
        <p:pic>
          <p:nvPicPr>
            <p:cNvPr id="324" name="圖形 198" descr="男人"/>
            <p:cNvPicPr/>
            <p:nvPr/>
          </p:nvPicPr>
          <p:blipFill>
            <a:blip r:embed="rId39"/>
            <a:stretch/>
          </p:blipFill>
          <p:spPr>
            <a:xfrm>
              <a:off x="7474680" y="5360760"/>
              <a:ext cx="346680" cy="346680"/>
            </a:xfrm>
            <a:prstGeom prst="rect">
              <a:avLst/>
            </a:prstGeom>
            <a:ln>
              <a:noFill/>
            </a:ln>
          </p:spPr>
        </p:pic>
        <p:pic>
          <p:nvPicPr>
            <p:cNvPr id="325" name="圖形 204" descr="雞腿"/>
            <p:cNvPicPr/>
            <p:nvPr/>
          </p:nvPicPr>
          <p:blipFill>
            <a:blip r:embed="rId40"/>
            <a:stretch/>
          </p:blipFill>
          <p:spPr>
            <a:xfrm>
              <a:off x="6795720" y="4859280"/>
              <a:ext cx="303840" cy="303840"/>
            </a:xfrm>
            <a:prstGeom prst="rect">
              <a:avLst/>
            </a:prstGeom>
            <a:ln>
              <a:noFill/>
            </a:ln>
          </p:spPr>
        </p:pic>
      </p:grpSp>
      <p:grpSp>
        <p:nvGrpSpPr>
          <p:cNvPr id="326" name="Group 27"/>
          <p:cNvGrpSpPr/>
          <p:nvPr/>
        </p:nvGrpSpPr>
        <p:grpSpPr>
          <a:xfrm>
            <a:off x="539280" y="3989520"/>
            <a:ext cx="5815440" cy="2508480"/>
            <a:chOff x="539280" y="3989520"/>
            <a:chExt cx="5815440" cy="2508480"/>
          </a:xfrm>
        </p:grpSpPr>
        <p:sp>
          <p:nvSpPr>
            <p:cNvPr id="327" name="CustomShape 28"/>
            <p:cNvSpPr/>
            <p:nvPr/>
          </p:nvSpPr>
          <p:spPr>
            <a:xfrm>
              <a:off x="2949480" y="3989520"/>
              <a:ext cx="3405240" cy="118656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US" sz="2400" spc="-1" strike="noStrike">
                  <a:solidFill>
                    <a:srgbClr val="4a5a69"/>
                  </a:solidFill>
                  <a:latin typeface="包图简圆体"/>
                </a:rPr>
                <a:t>How to recover after resource depletion?</a:t>
              </a:r>
              <a:endParaRPr b="0" lang="en-US" sz="2400" spc="-1" strike="noStrike">
                <a:latin typeface="Arial"/>
              </a:endParaRPr>
            </a:p>
          </p:txBody>
        </p:sp>
        <p:sp>
          <p:nvSpPr>
            <p:cNvPr id="328" name="CustomShape 29"/>
            <p:cNvSpPr/>
            <p:nvPr/>
          </p:nvSpPr>
          <p:spPr>
            <a:xfrm>
              <a:off x="2949480" y="4916520"/>
              <a:ext cx="2985120" cy="1581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400" spc="-1" strike="noStrike">
                  <a:solidFill>
                    <a:srgbClr val="404040"/>
                  </a:solidFill>
                  <a:latin typeface="包图简圆体"/>
                </a:rPr>
                <a:t>The food can </a:t>
              </a:r>
              <a:r>
                <a:rPr b="1" lang="en-US" sz="1400" spc="-1" strike="noStrike" u="sng">
                  <a:solidFill>
                    <a:srgbClr val="404040"/>
                  </a:solidFill>
                  <a:uFillTx/>
                  <a:latin typeface="包图简圆体"/>
                </a:rPr>
                <a:t>support b iterations</a:t>
              </a:r>
              <a:r>
                <a:rPr b="1" lang="en-US" sz="1400" spc="-1" strike="noStrike">
                  <a:solidFill>
                    <a:srgbClr val="404040"/>
                  </a:solidFill>
                  <a:latin typeface="包图简圆体"/>
                </a:rPr>
                <a:t>, and after b iterations, the food is consumed, and it </a:t>
              </a:r>
              <a:r>
                <a:rPr b="1" lang="en-US" sz="1400" spc="-1" strike="noStrike" u="sng">
                  <a:solidFill>
                    <a:srgbClr val="404040"/>
                  </a:solidFill>
                  <a:uFillTx/>
                  <a:latin typeface="包图简圆体"/>
                </a:rPr>
                <a:t>needs to pass through c iterations before new food grows</a:t>
              </a:r>
              <a:r>
                <a:rPr b="1" lang="en-US" sz="1400" spc="-1" strike="noStrike">
                  <a:solidFill>
                    <a:srgbClr val="404040"/>
                  </a:solidFill>
                  <a:latin typeface="包图简圆体"/>
                </a:rPr>
                <a:t> here.</a:t>
              </a:r>
              <a:endParaRPr b="0" lang="en-US" sz="1400" spc="-1" strike="noStrike">
                <a:latin typeface="Arial"/>
              </a:endParaRPr>
            </a:p>
          </p:txBody>
        </p:sp>
        <p:sp>
          <p:nvSpPr>
            <p:cNvPr id="329" name="CustomShape 30"/>
            <p:cNvSpPr/>
            <p:nvPr/>
          </p:nvSpPr>
          <p:spPr>
            <a:xfrm>
              <a:off x="554760" y="4195440"/>
              <a:ext cx="2275560" cy="1915560"/>
            </a:xfrm>
            <a:prstGeom prst="rect">
              <a:avLst/>
            </a:prstGeom>
            <a:noFill/>
            <a:ln w="38160">
              <a:solidFill>
                <a:srgbClr val="4a5a69"/>
              </a:solidFill>
            </a:ln>
          </p:spPr>
          <p:style>
            <a:lnRef idx="2">
              <a:schemeClr val="accent1">
                <a:shade val="50000"/>
              </a:schemeClr>
            </a:lnRef>
            <a:fillRef idx="1">
              <a:schemeClr val="accent1"/>
            </a:fillRef>
            <a:effectRef idx="0">
              <a:schemeClr val="accent1"/>
            </a:effectRef>
            <a:fontRef idx="minor"/>
          </p:style>
        </p:sp>
        <p:pic>
          <p:nvPicPr>
            <p:cNvPr id="330" name="圖形 203" descr="雞腿"/>
            <p:cNvPicPr/>
            <p:nvPr/>
          </p:nvPicPr>
          <p:blipFill>
            <a:blip r:embed="rId41"/>
            <a:stretch/>
          </p:blipFill>
          <p:spPr>
            <a:xfrm>
              <a:off x="1216080" y="4946760"/>
              <a:ext cx="303840" cy="303840"/>
            </a:xfrm>
            <a:prstGeom prst="rect">
              <a:avLst/>
            </a:prstGeom>
            <a:ln>
              <a:noFill/>
            </a:ln>
          </p:spPr>
        </p:pic>
        <p:sp>
          <p:nvSpPr>
            <p:cNvPr id="331" name="CustomShape 31"/>
            <p:cNvSpPr/>
            <p:nvPr/>
          </p:nvSpPr>
          <p:spPr>
            <a:xfrm>
              <a:off x="1109160" y="5151960"/>
              <a:ext cx="508320" cy="303840"/>
            </a:xfrm>
            <a:prstGeom prst="curvedUpArrow">
              <a:avLst>
                <a:gd name="adj1" fmla="val 25000"/>
                <a:gd name="adj2" fmla="val 50000"/>
                <a:gd name="adj3" fmla="val 25000"/>
              </a:avLst>
            </a:prstGeom>
            <a:solidFill>
              <a:srgbClr val="44546a"/>
            </a:solidFill>
            <a:ln>
              <a:noFill/>
            </a:ln>
          </p:spPr>
          <p:style>
            <a:lnRef idx="2">
              <a:schemeClr val="accent1">
                <a:shade val="50000"/>
              </a:schemeClr>
            </a:lnRef>
            <a:fillRef idx="1">
              <a:schemeClr val="accent1"/>
            </a:fillRef>
            <a:effectRef idx="0">
              <a:schemeClr val="accent1"/>
            </a:effectRef>
            <a:fontRef idx="minor"/>
          </p:style>
        </p:sp>
        <p:sp>
          <p:nvSpPr>
            <p:cNvPr id="332" name="CustomShape 32"/>
            <p:cNvSpPr/>
            <p:nvPr/>
          </p:nvSpPr>
          <p:spPr>
            <a:xfrm flipH="1" flipV="1">
              <a:off x="1108800" y="4771440"/>
              <a:ext cx="508320" cy="303840"/>
            </a:xfrm>
            <a:prstGeom prst="curvedUpArrow">
              <a:avLst>
                <a:gd name="adj1" fmla="val 25000"/>
                <a:gd name="adj2" fmla="val 50000"/>
                <a:gd name="adj3" fmla="val 25000"/>
              </a:avLst>
            </a:prstGeom>
            <a:solidFill>
              <a:srgbClr val="44546a"/>
            </a:solidFill>
            <a:ln>
              <a:noFill/>
            </a:ln>
          </p:spPr>
          <p:style>
            <a:lnRef idx="2">
              <a:schemeClr val="accent1">
                <a:shade val="50000"/>
              </a:schemeClr>
            </a:lnRef>
            <a:fillRef idx="1">
              <a:schemeClr val="accent1"/>
            </a:fillRef>
            <a:effectRef idx="0">
              <a:schemeClr val="accent1"/>
            </a:effectRef>
            <a:fontRef idx="minor"/>
          </p:style>
        </p:sp>
        <p:sp>
          <p:nvSpPr>
            <p:cNvPr id="333" name="CustomShape 33"/>
            <p:cNvSpPr/>
            <p:nvPr/>
          </p:nvSpPr>
          <p:spPr>
            <a:xfrm>
              <a:off x="539280" y="4256640"/>
              <a:ext cx="1968840" cy="5166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374455"/>
                  </a:solidFill>
                  <a:latin typeface="包图简圆体"/>
                  <a:ea typeface="包图简圆体"/>
                </a:rPr>
                <a:t>Shortage of food </a:t>
              </a:r>
              <a:endParaRPr b="0" lang="en-US" sz="1400" spc="-1" strike="noStrike">
                <a:latin typeface="Arial"/>
              </a:endParaRPr>
            </a:p>
            <a:p>
              <a:pPr>
                <a:lnSpc>
                  <a:spcPct val="100000"/>
                </a:lnSpc>
              </a:pPr>
              <a:r>
                <a:rPr b="1" lang="en-US" sz="1400" spc="-1" strike="noStrike">
                  <a:solidFill>
                    <a:srgbClr val="374455"/>
                  </a:solidFill>
                  <a:latin typeface="包图简圆体"/>
                  <a:ea typeface="包图简圆体"/>
                </a:rPr>
                <a:t>after b iterations.</a:t>
              </a:r>
              <a:endParaRPr b="0" lang="en-US" sz="1400" spc="-1" strike="noStrike">
                <a:latin typeface="Arial"/>
              </a:endParaRPr>
            </a:p>
          </p:txBody>
        </p:sp>
        <p:pic>
          <p:nvPicPr>
            <p:cNvPr id="334" name="圖形 209" descr="雞腿"/>
            <p:cNvPicPr/>
            <p:nvPr/>
          </p:nvPicPr>
          <p:blipFill>
            <a:blip r:embed="rId42"/>
            <a:stretch/>
          </p:blipFill>
          <p:spPr>
            <a:xfrm>
              <a:off x="2154600" y="5167440"/>
              <a:ext cx="303840" cy="303840"/>
            </a:xfrm>
            <a:prstGeom prst="rect">
              <a:avLst/>
            </a:prstGeom>
            <a:ln>
              <a:noFill/>
            </a:ln>
          </p:spPr>
        </p:pic>
        <p:sp>
          <p:nvSpPr>
            <p:cNvPr id="335" name="CustomShape 34"/>
            <p:cNvSpPr/>
            <p:nvPr/>
          </p:nvSpPr>
          <p:spPr>
            <a:xfrm>
              <a:off x="2047680" y="5372640"/>
              <a:ext cx="508320" cy="303840"/>
            </a:xfrm>
            <a:prstGeom prst="curvedUpArrow">
              <a:avLst>
                <a:gd name="adj1" fmla="val 25000"/>
                <a:gd name="adj2" fmla="val 50000"/>
                <a:gd name="adj3" fmla="val 25000"/>
              </a:avLst>
            </a:prstGeom>
            <a:solidFill>
              <a:srgbClr val="ed7d31"/>
            </a:solidFill>
            <a:ln>
              <a:noFill/>
            </a:ln>
          </p:spPr>
          <p:style>
            <a:lnRef idx="2">
              <a:schemeClr val="accent1">
                <a:shade val="50000"/>
              </a:schemeClr>
            </a:lnRef>
            <a:fillRef idx="1">
              <a:schemeClr val="accent1"/>
            </a:fillRef>
            <a:effectRef idx="0">
              <a:schemeClr val="accent1"/>
            </a:effectRef>
            <a:fontRef idx="minor"/>
          </p:style>
        </p:sp>
        <p:sp>
          <p:nvSpPr>
            <p:cNvPr id="336" name="CustomShape 35"/>
            <p:cNvSpPr/>
            <p:nvPr/>
          </p:nvSpPr>
          <p:spPr>
            <a:xfrm flipH="1" flipV="1">
              <a:off x="2047680" y="4992120"/>
              <a:ext cx="508320" cy="303840"/>
            </a:xfrm>
            <a:prstGeom prst="curvedUpArrow">
              <a:avLst>
                <a:gd name="adj1" fmla="val 25000"/>
                <a:gd name="adj2" fmla="val 50000"/>
                <a:gd name="adj3" fmla="val 25000"/>
              </a:avLst>
            </a:prstGeom>
            <a:solidFill>
              <a:srgbClr val="ed7d31"/>
            </a:solidFill>
            <a:ln>
              <a:noFill/>
            </a:ln>
          </p:spPr>
          <p:style>
            <a:lnRef idx="2">
              <a:schemeClr val="accent1">
                <a:shade val="50000"/>
              </a:schemeClr>
            </a:lnRef>
            <a:fillRef idx="1">
              <a:schemeClr val="accent1"/>
            </a:fillRef>
            <a:effectRef idx="0">
              <a:schemeClr val="accent1"/>
            </a:effectRef>
            <a:fontRef idx="minor"/>
          </p:style>
        </p:sp>
        <p:sp>
          <p:nvSpPr>
            <p:cNvPr id="337" name="CustomShape 36"/>
            <p:cNvSpPr/>
            <p:nvPr/>
          </p:nvSpPr>
          <p:spPr>
            <a:xfrm>
              <a:off x="1008360" y="5610960"/>
              <a:ext cx="1878840" cy="5166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ed7d31"/>
                  </a:solidFill>
                  <a:latin typeface="包图简圆体"/>
                  <a:ea typeface="包图简圆体"/>
                </a:rPr>
                <a:t>Enough  of food </a:t>
              </a:r>
              <a:endParaRPr b="0" lang="en-US" sz="1400" spc="-1" strike="noStrike">
                <a:latin typeface="Arial"/>
              </a:endParaRPr>
            </a:p>
            <a:p>
              <a:pPr>
                <a:lnSpc>
                  <a:spcPct val="100000"/>
                </a:lnSpc>
              </a:pPr>
              <a:r>
                <a:rPr b="1" lang="en-US" sz="1400" spc="-1" strike="noStrike">
                  <a:solidFill>
                    <a:srgbClr val="ed7d31"/>
                  </a:solidFill>
                  <a:latin typeface="包图简圆体"/>
                  <a:ea typeface="包图简圆体"/>
                </a:rPr>
                <a:t>after c iterations</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1602000" y="3184560"/>
            <a:ext cx="7067520" cy="100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000" spc="299" strike="noStrike">
                <a:solidFill>
                  <a:srgbClr val="4a5a69"/>
                </a:solidFill>
                <a:latin typeface="包图简圆体"/>
                <a:ea typeface="包图简圆体"/>
              </a:rPr>
              <a:t>Process</a:t>
            </a:r>
            <a:endParaRPr b="0" lang="en-US" sz="6000" spc="-1" strike="noStrike">
              <a:latin typeface="Arial"/>
            </a:endParaRPr>
          </a:p>
        </p:txBody>
      </p:sp>
      <p:sp>
        <p:nvSpPr>
          <p:cNvPr id="339" name="CustomShape 2"/>
          <p:cNvSpPr/>
          <p:nvPr/>
        </p:nvSpPr>
        <p:spPr>
          <a:xfrm>
            <a:off x="1602000" y="4249440"/>
            <a:ext cx="768564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d0d0d"/>
                </a:solidFill>
                <a:latin typeface="包图简圆体"/>
              </a:rPr>
              <a:t>Algorithm process and detailed introduction...</a:t>
            </a:r>
            <a:endParaRPr b="0" lang="en-US" sz="2000" spc="-1" strike="noStrike">
              <a:latin typeface="Arial"/>
            </a:endParaRPr>
          </a:p>
        </p:txBody>
      </p:sp>
      <p:sp>
        <p:nvSpPr>
          <p:cNvPr id="340" name="CustomShape 3"/>
          <p:cNvSpPr/>
          <p:nvPr/>
        </p:nvSpPr>
        <p:spPr>
          <a:xfrm>
            <a:off x="1602000" y="2217960"/>
            <a:ext cx="3314520" cy="100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000" spc="-1" strike="noStrike">
                <a:solidFill>
                  <a:srgbClr val="92a3b8"/>
                </a:solidFill>
                <a:latin typeface="包图简圆体"/>
              </a:rPr>
              <a:t>PART 03</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5005440" y="321480"/>
            <a:ext cx="2180520" cy="639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3600" spc="-1" strike="noStrike">
                <a:solidFill>
                  <a:srgbClr val="4a5a69"/>
                </a:solidFill>
                <a:latin typeface="包图简圆体"/>
                <a:ea typeface="包图简圆体"/>
              </a:rPr>
              <a:t>Process</a:t>
            </a:r>
            <a:endParaRPr b="0" lang="en-US" sz="3600" spc="-1" strike="noStrike">
              <a:latin typeface="Arial"/>
            </a:endParaRPr>
          </a:p>
        </p:txBody>
      </p:sp>
      <p:sp>
        <p:nvSpPr>
          <p:cNvPr id="342" name="CustomShape 2"/>
          <p:cNvSpPr/>
          <p:nvPr/>
        </p:nvSpPr>
        <p:spPr>
          <a:xfrm>
            <a:off x="4900680" y="1203120"/>
            <a:ext cx="2390040" cy="519480"/>
          </a:xfrm>
          <a:prstGeom prst="flowChartTerminator">
            <a:avLst/>
          </a:prstGeom>
          <a:solidFill>
            <a:srgbClr val="44546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ffffff"/>
                </a:solidFill>
                <a:latin typeface="包图简圆体"/>
                <a:ea typeface="包图简圆体"/>
              </a:rPr>
              <a:t>Initialize</a:t>
            </a:r>
            <a:endParaRPr b="0" lang="en-US" sz="2400" spc="-1" strike="noStrike">
              <a:latin typeface="Arial"/>
            </a:endParaRPr>
          </a:p>
        </p:txBody>
      </p:sp>
      <p:sp>
        <p:nvSpPr>
          <p:cNvPr id="343" name="CustomShape 3"/>
          <p:cNvSpPr/>
          <p:nvPr/>
        </p:nvSpPr>
        <p:spPr>
          <a:xfrm>
            <a:off x="4354920" y="1936800"/>
            <a:ext cx="3481560" cy="5940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600" spc="-1" strike="noStrike">
                <a:solidFill>
                  <a:srgbClr val="ffffff"/>
                </a:solidFill>
                <a:latin typeface="包图简圆体"/>
                <a:ea typeface="包图简圆体"/>
              </a:rPr>
              <a:t>Choose the center point and decide the position of the nomad.</a:t>
            </a:r>
            <a:endParaRPr b="0" lang="en-US" sz="1600" spc="-1" strike="noStrike">
              <a:latin typeface="Arial"/>
            </a:endParaRPr>
          </a:p>
        </p:txBody>
      </p:sp>
      <p:sp>
        <p:nvSpPr>
          <p:cNvPr id="344" name="CustomShape 4"/>
          <p:cNvSpPr/>
          <p:nvPr/>
        </p:nvSpPr>
        <p:spPr>
          <a:xfrm>
            <a:off x="4614120" y="2745360"/>
            <a:ext cx="2963520" cy="5940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600" spc="-1" strike="noStrike">
                <a:solidFill>
                  <a:srgbClr val="ffffff"/>
                </a:solidFill>
                <a:latin typeface="包图简圆体"/>
                <a:ea typeface="包图简圆体"/>
              </a:rPr>
              <a:t>The best position to record from the nomads.</a:t>
            </a:r>
            <a:endParaRPr b="0" lang="en-US" sz="1600" spc="-1" strike="noStrike">
              <a:latin typeface="Arial"/>
            </a:endParaRPr>
          </a:p>
        </p:txBody>
      </p:sp>
      <p:sp>
        <p:nvSpPr>
          <p:cNvPr id="345" name="CustomShape 5"/>
          <p:cNvSpPr/>
          <p:nvPr/>
        </p:nvSpPr>
        <p:spPr>
          <a:xfrm>
            <a:off x="4614120" y="3553920"/>
            <a:ext cx="2963520" cy="5940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600" spc="-1" strike="noStrike">
                <a:solidFill>
                  <a:srgbClr val="ffffff"/>
                </a:solidFill>
                <a:latin typeface="包图简圆体"/>
                <a:ea typeface="包图简圆体"/>
              </a:rPr>
              <a:t>Nomads move to places where food is available.</a:t>
            </a:r>
            <a:endParaRPr b="0" lang="en-US" sz="1600" spc="-1" strike="noStrike">
              <a:latin typeface="Arial"/>
            </a:endParaRPr>
          </a:p>
        </p:txBody>
      </p:sp>
      <p:sp>
        <p:nvSpPr>
          <p:cNvPr id="346" name="CustomShape 6"/>
          <p:cNvSpPr/>
          <p:nvPr/>
        </p:nvSpPr>
        <p:spPr>
          <a:xfrm>
            <a:off x="4900680" y="6309720"/>
            <a:ext cx="2390040" cy="519480"/>
          </a:xfrm>
          <a:prstGeom prst="flowChartTerminator">
            <a:avLst/>
          </a:prstGeom>
          <a:solidFill>
            <a:srgbClr val="44546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ffffff"/>
                </a:solidFill>
                <a:latin typeface="包图简圆体"/>
                <a:ea typeface="包图简圆体"/>
              </a:rPr>
              <a:t>End</a:t>
            </a:r>
            <a:endParaRPr b="0" lang="en-US" sz="2400" spc="-1" strike="noStrike">
              <a:latin typeface="Arial"/>
            </a:endParaRPr>
          </a:p>
        </p:txBody>
      </p:sp>
      <p:sp>
        <p:nvSpPr>
          <p:cNvPr id="347" name="CustomShape 7"/>
          <p:cNvSpPr/>
          <p:nvPr/>
        </p:nvSpPr>
        <p:spPr>
          <a:xfrm>
            <a:off x="4614120" y="5110920"/>
            <a:ext cx="2963520" cy="1029600"/>
          </a:xfrm>
          <a:prstGeom prst="flowChartDecision">
            <a:avLst/>
          </a:prstGeom>
          <a:solidFill>
            <a:srgbClr val="44546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600" spc="-1" strike="noStrike">
                <a:solidFill>
                  <a:srgbClr val="ffffff"/>
                </a:solidFill>
                <a:latin typeface="包图简圆体"/>
                <a:ea typeface="包图简圆体"/>
              </a:rPr>
              <a:t>The  iterations are reached</a:t>
            </a:r>
            <a:endParaRPr b="0" lang="en-US" sz="1600" spc="-1" strike="noStrike">
              <a:latin typeface="Arial"/>
            </a:endParaRPr>
          </a:p>
        </p:txBody>
      </p:sp>
      <p:sp>
        <p:nvSpPr>
          <p:cNvPr id="348" name="CustomShape 8"/>
          <p:cNvSpPr/>
          <p:nvPr/>
        </p:nvSpPr>
        <p:spPr>
          <a:xfrm>
            <a:off x="4614120" y="4362480"/>
            <a:ext cx="2963520" cy="5940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600" spc="-1" strike="noStrike">
                <a:solidFill>
                  <a:srgbClr val="ffffff"/>
                </a:solidFill>
                <a:latin typeface="包图简圆体"/>
                <a:ea typeface="包图简圆体"/>
              </a:rPr>
              <a:t>Resource recovery.</a:t>
            </a:r>
            <a:endParaRPr b="0" lang="en-US" sz="1600" spc="-1" strike="noStrike">
              <a:latin typeface="Arial"/>
            </a:endParaRPr>
          </a:p>
        </p:txBody>
      </p:sp>
      <p:sp>
        <p:nvSpPr>
          <p:cNvPr id="349" name="CustomShape 9"/>
          <p:cNvSpPr/>
          <p:nvPr/>
        </p:nvSpPr>
        <p:spPr>
          <a:xfrm>
            <a:off x="6095880" y="1722960"/>
            <a:ext cx="360" cy="213840"/>
          </a:xfrm>
          <a:custGeom>
            <a:avLst/>
            <a:gdLst/>
            <a:ahLst/>
            <a:rect l="l" t="t" r="r" b="b"/>
            <a:pathLst>
              <a:path w="21600" h="21600">
                <a:moveTo>
                  <a:pt x="0" y="0"/>
                </a:moveTo>
                <a:lnTo>
                  <a:pt x="21600" y="21600"/>
                </a:lnTo>
              </a:path>
            </a:pathLst>
          </a:custGeom>
          <a:noFill/>
          <a:ln w="19080">
            <a:solidFill>
              <a:srgbClr val="44546a"/>
            </a:solidFill>
            <a:tailEnd len="med" type="triangle" w="med"/>
          </a:ln>
        </p:spPr>
        <p:style>
          <a:lnRef idx="1">
            <a:schemeClr val="accent1"/>
          </a:lnRef>
          <a:fillRef idx="0">
            <a:schemeClr val="accent1"/>
          </a:fillRef>
          <a:effectRef idx="0">
            <a:schemeClr val="accent1"/>
          </a:effectRef>
          <a:fontRef idx="minor"/>
        </p:style>
      </p:sp>
      <p:sp>
        <p:nvSpPr>
          <p:cNvPr id="350" name="CustomShape 10"/>
          <p:cNvSpPr/>
          <p:nvPr/>
        </p:nvSpPr>
        <p:spPr>
          <a:xfrm>
            <a:off x="6095880" y="2531520"/>
            <a:ext cx="360" cy="213840"/>
          </a:xfrm>
          <a:custGeom>
            <a:avLst/>
            <a:gdLst/>
            <a:ahLst/>
            <a:rect l="l" t="t" r="r" b="b"/>
            <a:pathLst>
              <a:path w="21600" h="21600">
                <a:moveTo>
                  <a:pt x="0" y="0"/>
                </a:moveTo>
                <a:lnTo>
                  <a:pt x="21600" y="21600"/>
                </a:lnTo>
              </a:path>
            </a:pathLst>
          </a:custGeom>
          <a:noFill/>
          <a:ln w="19080">
            <a:solidFill>
              <a:srgbClr val="44546a"/>
            </a:solidFill>
            <a:tailEnd len="med" type="triangle" w="med"/>
          </a:ln>
        </p:spPr>
        <p:style>
          <a:lnRef idx="1">
            <a:schemeClr val="accent1"/>
          </a:lnRef>
          <a:fillRef idx="0">
            <a:schemeClr val="accent1"/>
          </a:fillRef>
          <a:effectRef idx="0">
            <a:schemeClr val="accent1"/>
          </a:effectRef>
          <a:fontRef idx="minor"/>
        </p:style>
      </p:sp>
      <p:sp>
        <p:nvSpPr>
          <p:cNvPr id="351" name="CustomShape 11"/>
          <p:cNvSpPr/>
          <p:nvPr/>
        </p:nvSpPr>
        <p:spPr>
          <a:xfrm>
            <a:off x="6095880" y="3340080"/>
            <a:ext cx="360" cy="213840"/>
          </a:xfrm>
          <a:custGeom>
            <a:avLst/>
            <a:gdLst/>
            <a:ahLst/>
            <a:rect l="l" t="t" r="r" b="b"/>
            <a:pathLst>
              <a:path w="21600" h="21600">
                <a:moveTo>
                  <a:pt x="0" y="0"/>
                </a:moveTo>
                <a:lnTo>
                  <a:pt x="21600" y="21600"/>
                </a:lnTo>
              </a:path>
            </a:pathLst>
          </a:custGeom>
          <a:noFill/>
          <a:ln w="19080">
            <a:solidFill>
              <a:srgbClr val="44546a"/>
            </a:solidFill>
            <a:tailEnd len="med" type="triangle" w="med"/>
          </a:ln>
        </p:spPr>
        <p:style>
          <a:lnRef idx="1">
            <a:schemeClr val="accent1"/>
          </a:lnRef>
          <a:fillRef idx="0">
            <a:schemeClr val="accent1"/>
          </a:fillRef>
          <a:effectRef idx="0">
            <a:schemeClr val="accent1"/>
          </a:effectRef>
          <a:fontRef idx="minor"/>
        </p:style>
      </p:sp>
      <p:sp>
        <p:nvSpPr>
          <p:cNvPr id="352" name="CustomShape 12"/>
          <p:cNvSpPr/>
          <p:nvPr/>
        </p:nvSpPr>
        <p:spPr>
          <a:xfrm>
            <a:off x="6095880" y="4148640"/>
            <a:ext cx="360" cy="213840"/>
          </a:xfrm>
          <a:custGeom>
            <a:avLst/>
            <a:gdLst/>
            <a:ahLst/>
            <a:rect l="l" t="t" r="r" b="b"/>
            <a:pathLst>
              <a:path w="21600" h="21600">
                <a:moveTo>
                  <a:pt x="0" y="0"/>
                </a:moveTo>
                <a:lnTo>
                  <a:pt x="21600" y="21600"/>
                </a:lnTo>
              </a:path>
            </a:pathLst>
          </a:custGeom>
          <a:noFill/>
          <a:ln w="19080">
            <a:solidFill>
              <a:srgbClr val="44546a"/>
            </a:solidFill>
            <a:tailEnd len="med" type="triangle" w="med"/>
          </a:ln>
        </p:spPr>
        <p:style>
          <a:lnRef idx="1">
            <a:schemeClr val="accent1"/>
          </a:lnRef>
          <a:fillRef idx="0">
            <a:schemeClr val="accent1"/>
          </a:fillRef>
          <a:effectRef idx="0">
            <a:schemeClr val="accent1"/>
          </a:effectRef>
          <a:fontRef idx="minor"/>
        </p:style>
      </p:sp>
      <p:sp>
        <p:nvSpPr>
          <p:cNvPr id="353" name="CustomShape 13"/>
          <p:cNvSpPr/>
          <p:nvPr/>
        </p:nvSpPr>
        <p:spPr>
          <a:xfrm>
            <a:off x="6095880" y="4956840"/>
            <a:ext cx="360" cy="153720"/>
          </a:xfrm>
          <a:custGeom>
            <a:avLst/>
            <a:gdLst/>
            <a:ahLst/>
            <a:rect l="l" t="t" r="r" b="b"/>
            <a:pathLst>
              <a:path w="21600" h="21600">
                <a:moveTo>
                  <a:pt x="0" y="0"/>
                </a:moveTo>
                <a:lnTo>
                  <a:pt x="21600" y="21600"/>
                </a:lnTo>
              </a:path>
            </a:pathLst>
          </a:custGeom>
          <a:noFill/>
          <a:ln w="19080">
            <a:solidFill>
              <a:srgbClr val="44546a"/>
            </a:solidFill>
            <a:tailEnd len="med" type="triangle" w="med"/>
          </a:ln>
        </p:spPr>
        <p:style>
          <a:lnRef idx="1">
            <a:schemeClr val="accent1"/>
          </a:lnRef>
          <a:fillRef idx="0">
            <a:schemeClr val="accent1"/>
          </a:fillRef>
          <a:effectRef idx="0">
            <a:schemeClr val="accent1"/>
          </a:effectRef>
          <a:fontRef idx="minor"/>
        </p:style>
      </p:sp>
      <p:sp>
        <p:nvSpPr>
          <p:cNvPr id="354" name="CustomShape 14"/>
          <p:cNvSpPr/>
          <p:nvPr/>
        </p:nvSpPr>
        <p:spPr>
          <a:xfrm>
            <a:off x="6095880" y="6140880"/>
            <a:ext cx="360" cy="168480"/>
          </a:xfrm>
          <a:custGeom>
            <a:avLst/>
            <a:gdLst/>
            <a:ahLst/>
            <a:rect l="l" t="t" r="r" b="b"/>
            <a:pathLst>
              <a:path w="21600" h="21600">
                <a:moveTo>
                  <a:pt x="0" y="0"/>
                </a:moveTo>
                <a:lnTo>
                  <a:pt x="21600" y="21600"/>
                </a:lnTo>
              </a:path>
            </a:pathLst>
          </a:custGeom>
          <a:noFill/>
          <a:ln w="19080">
            <a:solidFill>
              <a:srgbClr val="44546a"/>
            </a:solidFill>
            <a:tailEnd len="med" type="triangle" w="med"/>
          </a:ln>
        </p:spPr>
        <p:style>
          <a:lnRef idx="1">
            <a:schemeClr val="accent1"/>
          </a:lnRef>
          <a:fillRef idx="0">
            <a:schemeClr val="accent1"/>
          </a:fillRef>
          <a:effectRef idx="0">
            <a:schemeClr val="accent1"/>
          </a:effectRef>
          <a:fontRef idx="minor"/>
        </p:style>
      </p:sp>
      <p:sp>
        <p:nvSpPr>
          <p:cNvPr id="355" name="CustomShape 15"/>
          <p:cNvSpPr/>
          <p:nvPr/>
        </p:nvSpPr>
        <p:spPr>
          <a:xfrm>
            <a:off x="6656040" y="5833080"/>
            <a:ext cx="76032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a5a69"/>
                </a:solidFill>
                <a:latin typeface="包图简圆体"/>
                <a:ea typeface="包图简圆体"/>
              </a:rPr>
              <a:t>Yes</a:t>
            </a:r>
            <a:endParaRPr b="0" lang="en-US" sz="2400" spc="-1" strike="noStrike">
              <a:latin typeface="Arial"/>
            </a:endParaRPr>
          </a:p>
        </p:txBody>
      </p:sp>
      <p:sp>
        <p:nvSpPr>
          <p:cNvPr id="356" name="CustomShape 16"/>
          <p:cNvSpPr/>
          <p:nvPr/>
        </p:nvSpPr>
        <p:spPr>
          <a:xfrm>
            <a:off x="2981160" y="5602320"/>
            <a:ext cx="6429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4a5a69"/>
                </a:solidFill>
                <a:latin typeface="包图简圆体"/>
                <a:ea typeface="包图简圆体"/>
              </a:rPr>
              <a:t>No</a:t>
            </a:r>
            <a:endParaRPr b="0" lang="en-US" sz="2400" spc="-1" strike="noStrike">
              <a:latin typeface="Arial"/>
            </a:endParaRPr>
          </a:p>
        </p:txBody>
      </p:sp>
      <p:sp>
        <p:nvSpPr>
          <p:cNvPr id="357" name="CustomShape 17"/>
          <p:cNvSpPr/>
          <p:nvPr/>
        </p:nvSpPr>
        <p:spPr>
          <a:xfrm>
            <a:off x="1108800" y="3149640"/>
            <a:ext cx="2963520" cy="5940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600" spc="-1" strike="noStrike">
                <a:solidFill>
                  <a:srgbClr val="ffffff"/>
                </a:solidFill>
                <a:latin typeface="包图简圆体"/>
                <a:ea typeface="包图简圆体"/>
              </a:rPr>
              <a:t>Assign n/a nomads to search for resources</a:t>
            </a:r>
            <a:endParaRPr b="0" lang="en-US" sz="1600" spc="-1" strike="noStrike">
              <a:latin typeface="Arial"/>
            </a:endParaRPr>
          </a:p>
        </p:txBody>
      </p:sp>
      <p:sp>
        <p:nvSpPr>
          <p:cNvPr id="358" name="CustomShape 18"/>
          <p:cNvSpPr/>
          <p:nvPr/>
        </p:nvSpPr>
        <p:spPr>
          <a:xfrm rot="10800000">
            <a:off x="2591280" y="3744360"/>
            <a:ext cx="2022840" cy="1881360"/>
          </a:xfrm>
          <a:prstGeom prst="bentConnector2">
            <a:avLst/>
          </a:prstGeom>
          <a:noFill/>
          <a:ln w="19080">
            <a:solidFill>
              <a:srgbClr val="44546a"/>
            </a:solidFill>
            <a:tailEnd len="med" type="triangle" w="med"/>
          </a:ln>
        </p:spPr>
        <p:style>
          <a:lnRef idx="1">
            <a:schemeClr val="accent1"/>
          </a:lnRef>
          <a:fillRef idx="0">
            <a:schemeClr val="accent1"/>
          </a:fillRef>
          <a:effectRef idx="0">
            <a:schemeClr val="accent1"/>
          </a:effectRef>
          <a:fontRef idx="minor"/>
        </p:style>
      </p:sp>
      <p:sp>
        <p:nvSpPr>
          <p:cNvPr id="359" name="CustomShape 19"/>
          <p:cNvSpPr/>
          <p:nvPr/>
        </p:nvSpPr>
        <p:spPr>
          <a:xfrm flipH="1" flipV="1" rot="5400000">
            <a:off x="3015360" y="1809720"/>
            <a:ext cx="915120" cy="1764000"/>
          </a:xfrm>
          <a:prstGeom prst="bentConnector2">
            <a:avLst/>
          </a:prstGeom>
          <a:noFill/>
          <a:ln w="19080">
            <a:solidFill>
              <a:srgbClr val="44546a"/>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5005440" y="321480"/>
            <a:ext cx="2180520" cy="639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3600" spc="-1" strike="noStrike">
                <a:solidFill>
                  <a:srgbClr val="4a5a69"/>
                </a:solidFill>
                <a:latin typeface="包图简圆体"/>
                <a:ea typeface="包图简圆体"/>
              </a:rPr>
              <a:t>Process</a:t>
            </a:r>
            <a:endParaRPr b="0" lang="en-US" sz="3600" spc="-1" strike="noStrike">
              <a:latin typeface="Arial"/>
            </a:endParaRPr>
          </a:p>
        </p:txBody>
      </p:sp>
      <p:sp>
        <p:nvSpPr>
          <p:cNvPr id="361" name="CustomShape 2"/>
          <p:cNvSpPr/>
          <p:nvPr/>
        </p:nvSpPr>
        <p:spPr>
          <a:xfrm>
            <a:off x="5070960" y="918360"/>
            <a:ext cx="204984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92a3b8"/>
                </a:solidFill>
                <a:latin typeface="包图简圆体"/>
              </a:rPr>
              <a:t>Initialize</a:t>
            </a:r>
            <a:endParaRPr b="0" lang="en-US" sz="2400" spc="-1" strike="noStrike">
              <a:latin typeface="Arial"/>
            </a:endParaRPr>
          </a:p>
        </p:txBody>
      </p:sp>
      <p:graphicFrame>
        <p:nvGraphicFramePr>
          <p:cNvPr id="362" name="Table 3"/>
          <p:cNvGraphicFramePr/>
          <p:nvPr/>
        </p:nvGraphicFramePr>
        <p:xfrm>
          <a:off x="906840" y="1461600"/>
          <a:ext cx="10378080" cy="3708000"/>
        </p:xfrm>
        <a:graphic>
          <a:graphicData uri="http://schemas.openxmlformats.org/drawingml/2006/table">
            <a:tbl>
              <a:tblPr/>
              <a:tblGrid>
                <a:gridCol w="2319120"/>
                <a:gridCol w="5973840"/>
                <a:gridCol w="2085120"/>
              </a:tblGrid>
              <a:tr h="640440">
                <a:tc>
                  <a:txBody>
                    <a:bodyPr>
                      <a:noAutofit/>
                    </a:bodyPr>
                    <a:p>
                      <a:pPr algn="ctr">
                        <a:lnSpc>
                          <a:spcPct val="100000"/>
                        </a:lnSpc>
                      </a:pPr>
                      <a:r>
                        <a:rPr b="1" lang="en-US" sz="1800" spc="-1" strike="noStrike">
                          <a:solidFill>
                            <a:srgbClr val="ffffff"/>
                          </a:solidFill>
                          <a:latin typeface="包图简圆体"/>
                          <a:ea typeface="包图简圆体"/>
                        </a:rPr>
                        <a:t>Name of parameters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546a"/>
                    </a:solidFill>
                  </a:tcPr>
                </a:tc>
                <a:tc>
                  <a:txBody>
                    <a:bodyPr>
                      <a:noAutofit/>
                    </a:bodyPr>
                    <a:p>
                      <a:pPr algn="ctr">
                        <a:lnSpc>
                          <a:spcPct val="100000"/>
                        </a:lnSpc>
                        <a:tabLst>
                          <a:tab algn="l" pos="0"/>
                        </a:tabLst>
                      </a:pPr>
                      <a:r>
                        <a:rPr b="1" lang="en-US" sz="1800" spc="-1" strike="noStrike">
                          <a:solidFill>
                            <a:srgbClr val="ffffff"/>
                          </a:solidFill>
                          <a:latin typeface="包图简圆体"/>
                          <a:ea typeface="包图简圆体"/>
                        </a:rPr>
                        <a:t>Meaning of th</a:t>
                      </a:r>
                      <a:r>
                        <a:rPr b="1" lang="en-US" sz="1800" spc="-1" strike="noStrike">
                          <a:solidFill>
                            <a:srgbClr val="ffffff"/>
                          </a:solidFill>
                          <a:latin typeface="包图简圆体"/>
                          <a:ea typeface="包图简圆体"/>
                        </a:rPr>
                        <a:t>e parameters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546a"/>
                    </a:solidFill>
                  </a:tcPr>
                </a:tc>
                <a:tc>
                  <a:txBody>
                    <a:bodyPr>
                      <a:noAutofit/>
                    </a:bodyPr>
                    <a:p>
                      <a:pPr algn="ctr">
                        <a:lnSpc>
                          <a:spcPct val="100000"/>
                        </a:lnSpc>
                      </a:pPr>
                      <a:r>
                        <a:rPr b="1" lang="en-US" sz="1800" spc="-1" strike="noStrike">
                          <a:solidFill>
                            <a:srgbClr val="ffffff"/>
                          </a:solidFill>
                          <a:latin typeface="包图简圆体"/>
                          <a:ea typeface="包图简圆体"/>
                        </a:rPr>
                        <a:t>Parameter setting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546a"/>
                    </a:solidFill>
                  </a:tcPr>
                </a:tc>
              </a:tr>
              <a:tr h="366120">
                <a:tc>
                  <a:txBody>
                    <a:bodyPr>
                      <a:noAutofit/>
                    </a:bodyPr>
                    <a:p>
                      <a:pPr>
                        <a:lnSpc>
                          <a:spcPct val="100000"/>
                        </a:lnSpc>
                      </a:pPr>
                      <a:r>
                        <a:rPr b="0" lang="en-US" sz="1800" spc="-1" strike="noStrike">
                          <a:solidFill>
                            <a:srgbClr val="000000"/>
                          </a:solidFill>
                          <a:latin typeface="包图简圆体"/>
                          <a:ea typeface="包图简圆体"/>
                        </a:rPr>
                        <a:t>ite(Iteration)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1800" spc="-1" strike="noStrike">
                          <a:solidFill>
                            <a:srgbClr val="000000"/>
                          </a:solidFill>
                          <a:latin typeface="包图简圆体"/>
                          <a:ea typeface="包图简圆体"/>
                        </a:rPr>
                        <a:t>Number of iterations.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US" sz="1800" spc="-1" strike="noStrike">
                          <a:solidFill>
                            <a:srgbClr val="000000"/>
                          </a:solidFill>
                          <a:latin typeface="包图简圆体"/>
                          <a:ea typeface="包图简圆体"/>
                        </a:rPr>
                        <a:t>100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66120">
                <a:tc>
                  <a:txBody>
                    <a:bodyPr>
                      <a:noAutofit/>
                    </a:bodyPr>
                    <a:p>
                      <a:pPr>
                        <a:lnSpc>
                          <a:spcPct val="100000"/>
                        </a:lnSpc>
                      </a:pPr>
                      <a:r>
                        <a:rPr b="0" lang="en-US" sz="1800" spc="-1" strike="noStrike">
                          <a:solidFill>
                            <a:srgbClr val="000000"/>
                          </a:solidFill>
                          <a:latin typeface="包图简圆体"/>
                          <a:ea typeface="包图简圆体"/>
                        </a:rPr>
                        <a:t>dim(Dimension)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1800" spc="-1" strike="noStrike">
                          <a:solidFill>
                            <a:srgbClr val="000000"/>
                          </a:solidFill>
                          <a:latin typeface="包图简圆体"/>
                          <a:ea typeface="包图简圆体"/>
                        </a:rPr>
                        <a:t>The unknown number of the current solution.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US" sz="1800" spc="-1" strike="noStrike">
                          <a:solidFill>
                            <a:srgbClr val="000000"/>
                          </a:solidFill>
                          <a:latin typeface="包图简圆体"/>
                          <a:ea typeface="包图简圆体"/>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6120">
                <a:tc>
                  <a:txBody>
                    <a:bodyPr>
                      <a:noAutofit/>
                    </a:bodyPr>
                    <a:p>
                      <a:pPr>
                        <a:lnSpc>
                          <a:spcPct val="100000"/>
                        </a:lnSpc>
                      </a:pPr>
                      <a:r>
                        <a:rPr b="0" lang="en-US" sz="1800" spc="-1" strike="noStrike">
                          <a:solidFill>
                            <a:srgbClr val="000000"/>
                          </a:solidFill>
                          <a:latin typeface="包图简圆体"/>
                          <a:ea typeface="包图简圆体"/>
                        </a:rPr>
                        <a:t>LB&amp;UB</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1800" spc="-1" strike="noStrike">
                          <a:solidFill>
                            <a:srgbClr val="000000"/>
                          </a:solidFill>
                          <a:latin typeface="包图简圆体"/>
                          <a:ea typeface="包图简圆体"/>
                        </a:rPr>
                        <a:t>Lower and upper bound.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US" sz="1800" spc="-1" strike="noStrike">
                          <a:solidFill>
                            <a:srgbClr val="000000"/>
                          </a:solidFill>
                          <a:latin typeface="包图简圆体"/>
                          <a:ea typeface="包图简圆体"/>
                        </a:rPr>
                        <a:t>-5~5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66120">
                <a:tc>
                  <a:txBody>
                    <a:bodyPr>
                      <a:noAutofit/>
                    </a:bodyPr>
                    <a:p>
                      <a:pPr>
                        <a:lnSpc>
                          <a:spcPct val="100000"/>
                        </a:lnSpc>
                      </a:pPr>
                      <a:r>
                        <a:rPr b="0" lang="en-US" sz="1800" spc="-1" strike="noStrike">
                          <a:solidFill>
                            <a:srgbClr val="000000"/>
                          </a:solidFill>
                          <a:latin typeface="包图简圆体"/>
                          <a:ea typeface="包图简圆体"/>
                        </a:rPr>
                        <a:t>ori_num_people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1800" spc="-1" strike="noStrike">
                          <a:solidFill>
                            <a:srgbClr val="000000"/>
                          </a:solidFill>
                          <a:latin typeface="包图简圆体"/>
                          <a:ea typeface="包图简圆体"/>
                        </a:rPr>
                        <a:t>How many nomads?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US" sz="1800" spc="-1" strike="noStrike">
                          <a:solidFill>
                            <a:srgbClr val="000000"/>
                          </a:solidFill>
                          <a:latin typeface="包图简圆体"/>
                          <a:ea typeface="包图简圆体"/>
                        </a:rPr>
                        <a:t>200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40440">
                <a:tc>
                  <a:txBody>
                    <a:bodyPr>
                      <a:noAutofit/>
                    </a:bodyPr>
                    <a:p>
                      <a:pPr>
                        <a:lnSpc>
                          <a:spcPct val="100000"/>
                        </a:lnSpc>
                      </a:pPr>
                      <a:r>
                        <a:rPr b="0" lang="en-US" sz="1800" spc="-1" strike="noStrike">
                          <a:solidFill>
                            <a:srgbClr val="000000"/>
                          </a:solidFill>
                          <a:latin typeface="包图简圆体"/>
                          <a:ea typeface="包图简圆体"/>
                        </a:rPr>
                        <a:t>ratio_scout(a)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1800" spc="-1" strike="noStrike">
                          <a:solidFill>
                            <a:srgbClr val="000000"/>
                          </a:solidFill>
                          <a:latin typeface="包图简圆体"/>
                          <a:ea typeface="包图简圆体"/>
                        </a:rPr>
                        <a:t>Percentage of nomads going out in search of resources.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US" sz="1800" spc="-1" strike="noStrike">
                          <a:solidFill>
                            <a:srgbClr val="000000"/>
                          </a:solidFill>
                          <a:latin typeface="包图简圆体"/>
                          <a:ea typeface="包图简圆体"/>
                        </a:rPr>
                        <a:t>1/3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66120">
                <a:tc>
                  <a:txBody>
                    <a:bodyPr>
                      <a:noAutofit/>
                    </a:bodyPr>
                    <a:p>
                      <a:pPr>
                        <a:lnSpc>
                          <a:spcPct val="100000"/>
                        </a:lnSpc>
                      </a:pPr>
                      <a:r>
                        <a:rPr b="0" lang="en-US" sz="1800" spc="-1" strike="noStrike">
                          <a:solidFill>
                            <a:srgbClr val="000000"/>
                          </a:solidFill>
                          <a:latin typeface="包图简圆体"/>
                          <a:ea typeface="包图简圆体"/>
                        </a:rPr>
                        <a:t>res_sup(b)</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1800" spc="-1" strike="noStrike">
                          <a:solidFill>
                            <a:srgbClr val="000000"/>
                          </a:solidFill>
                          <a:latin typeface="包图简圆体"/>
                          <a:ea typeface="包图简圆体"/>
                        </a:rPr>
                        <a:t>Resources can support several iterations.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US" sz="1800" spc="-1" strike="noStrike">
                          <a:solidFill>
                            <a:srgbClr val="000000"/>
                          </a:solidFill>
                          <a:latin typeface="包图简圆体"/>
                          <a:ea typeface="包图简圆体"/>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40440">
                <a:tc>
                  <a:txBody>
                    <a:bodyPr>
                      <a:noAutofit/>
                    </a:bodyPr>
                    <a:p>
                      <a:pPr>
                        <a:lnSpc>
                          <a:spcPct val="100000"/>
                        </a:lnSpc>
                      </a:pPr>
                      <a:r>
                        <a:rPr b="0" lang="en-US" sz="1800" spc="-1" strike="noStrike">
                          <a:solidFill>
                            <a:srgbClr val="000000"/>
                          </a:solidFill>
                          <a:latin typeface="包图简圆体"/>
                          <a:ea typeface="包图简圆体"/>
                        </a:rPr>
                        <a:t>res_back(c)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1800" spc="-1" strike="noStrike">
                          <a:solidFill>
                            <a:srgbClr val="000000"/>
                          </a:solidFill>
                          <a:latin typeface="包图简圆体"/>
                          <a:ea typeface="包图简圆体"/>
                        </a:rPr>
                        <a:t>The consumed resources need several iteraions to recover.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US" sz="1800" spc="-1" strike="noStrike">
                          <a:solidFill>
                            <a:srgbClr val="000000"/>
                          </a:solidFill>
                          <a:latin typeface="包图简圆体"/>
                          <a:ea typeface="包图简圆体"/>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914760">
                <a:tc>
                  <a:txBody>
                    <a:bodyPr>
                      <a:noAutofit/>
                    </a:bodyPr>
                    <a:p>
                      <a:pPr>
                        <a:lnSpc>
                          <a:spcPct val="100000"/>
                        </a:lnSpc>
                      </a:pPr>
                      <a:r>
                        <a:rPr b="0" lang="en-US" sz="1800" spc="-1" strike="noStrike">
                          <a:solidFill>
                            <a:srgbClr val="000000"/>
                          </a:solidFill>
                          <a:latin typeface="包图简圆体"/>
                          <a:ea typeface="包图简圆体"/>
                        </a:rPr>
                        <a:t>res_rec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1800" spc="-1" strike="noStrike">
                          <a:solidFill>
                            <a:srgbClr val="000000"/>
                          </a:solidFill>
                          <a:latin typeface="包图简圆体"/>
                          <a:ea typeface="包图简圆体"/>
                        </a:rPr>
                        <a:t>Record a few of the best resource points and how many more iterations of these points are needed to recover the resource.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US" sz="1800" spc="-1" strike="noStrike">
                          <a:solidFill>
                            <a:srgbClr val="000000"/>
                          </a:solidFill>
                          <a:latin typeface="包图简圆体"/>
                          <a:ea typeface="包图简圆体"/>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6120">
                <a:tc>
                  <a:txBody>
                    <a:bodyPr>
                      <a:noAutofit/>
                    </a:bodyPr>
                    <a:p>
                      <a:pPr>
                        <a:lnSpc>
                          <a:spcPct val="100000"/>
                        </a:lnSpc>
                      </a:pPr>
                      <a:r>
                        <a:rPr b="0" lang="en-US" sz="1800" spc="-1" strike="noStrike">
                          <a:solidFill>
                            <a:srgbClr val="000000"/>
                          </a:solidFill>
                          <a:latin typeface="包图简圆体"/>
                          <a:ea typeface="包图简圆体"/>
                        </a:rPr>
                        <a:t>act_rng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1800" spc="-1" strike="noStrike">
                          <a:solidFill>
                            <a:srgbClr val="000000"/>
                          </a:solidFill>
                          <a:latin typeface="包图简圆体"/>
                          <a:ea typeface="包图简圆体"/>
                        </a:rPr>
                        <a:t>The percentage of nomads moving around.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US" sz="1800" spc="-1" strike="noStrike">
                          <a:solidFill>
                            <a:srgbClr val="000000"/>
                          </a:solidFill>
                          <a:latin typeface="包图简圆体"/>
                          <a:ea typeface="包图简圆体"/>
                        </a:rPr>
                        <a:t>0.05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696</TotalTime>
  <Application>LibreOffice/6.4.7.2$Linux_X86_64 LibreOffice_project/40$Build-2</Application>
  <Words>1749</Words>
  <Paragraphs>262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2020-01-03T06:53:11Z</dcterms:created>
  <dc:creator>uying</dc:creator>
  <dc:description/>
  <dc:language>en-US</dc:language>
  <cp:lastModifiedBy/>
  <dcterms:modified xsi:type="dcterms:W3CDTF">2023-04-19T21:08:46Z</dcterms:modified>
  <cp:revision>88</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vt:i4>
  </property>
  <property fmtid="{D5CDD505-2E9C-101B-9397-08002B2CF9AE}" pid="8" name="PresentationFormat">
    <vt:lpwstr>寬螢幕</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