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256" r:id="rId2"/>
    <p:sldId id="278" r:id="rId3"/>
    <p:sldId id="27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0" r:id="rId12"/>
    <p:sldId id="281" r:id="rId13"/>
    <p:sldId id="28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6858000" cy="9144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75" d="100"/>
          <a:sy n="75" d="100"/>
        </p:scale>
        <p:origin x="-1914" y="21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92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TW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B5587E-FEA7-46F8-830F-11EC3043913B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3251200"/>
            <a:ext cx="6756400" cy="1403350"/>
            <a:chOff x="0" y="1536"/>
            <a:chExt cx="5675" cy="663"/>
          </a:xfrm>
        </p:grpSpPr>
        <p:grpSp>
          <p:nvGrpSpPr>
            <p:cNvPr id="7171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717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42950" y="2438400"/>
            <a:ext cx="58293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742950" y="8331200"/>
            <a:ext cx="1428750" cy="609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2571750" y="8331200"/>
            <a:ext cx="2171700" cy="609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143500" y="8331200"/>
            <a:ext cx="1428750" cy="609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B99FFB-8367-4074-B631-117556E18158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D465A-F907-42BF-AB23-98950EF7833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5254625" y="823913"/>
            <a:ext cx="1462088" cy="73533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63600" y="823913"/>
            <a:ext cx="4238625" cy="73533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6B702A-395F-410C-8225-C0805F479463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B669EF-A1EC-459A-8FC0-A18006B84D7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2CE23-E16F-4CF0-8CD8-D5FA699DF90D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87413" y="2690813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878263" y="2690813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51A7E-D68F-415C-A283-30EC71AB6D38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0A4AE-5BA1-4AED-9A11-39B20C835201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E74094-4107-4746-8A5B-AFE099C3228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4CC4D2-29FF-4B99-9454-3C4586CA28E0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362AA-9B39-4B7F-98D6-2F89256780D6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F2E5C-AB25-4AAD-8CB8-C0655D2878D8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312738" y="1465263"/>
            <a:ext cx="328612" cy="631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600075" y="1465263"/>
            <a:ext cx="246063" cy="63182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406400" y="2027238"/>
            <a:ext cx="315913" cy="6334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684213" y="2027238"/>
            <a:ext cx="276225" cy="63341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95250" y="1930400"/>
            <a:ext cx="420688" cy="56356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571500" y="1320800"/>
            <a:ext cx="23813" cy="1403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331788" y="2374900"/>
            <a:ext cx="6170612" cy="428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863600" y="823913"/>
            <a:ext cx="58451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7413" y="2690813"/>
            <a:ext cx="58293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84328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zh-TW" alt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84328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zh-TW" alt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86350" y="84328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4F7F980C-BB9A-49FA-871D-A9E6944A036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arc.ee.nthu.edu.tw/~ssyang/verilog/inde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9A3CFD5-A1B6-4110-AF9E-AE8572FB594F}" type="slidenum">
              <a:rPr lang="zh-TW" altLang="en-US"/>
              <a:pPr/>
              <a:t>1</a:t>
            </a:fld>
            <a:endParaRPr lang="zh-TW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</a:rPr>
              <a:t>Cell Based Design Flow 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Arial" charset="0"/>
              </a:rPr>
              <a:t>Yi-Hao Chang</a:t>
            </a:r>
          </a:p>
          <a:p>
            <a:r>
              <a:rPr lang="en-US" altLang="zh-TW" dirty="0">
                <a:latin typeface="Arial" charset="0"/>
              </a:rPr>
              <a:t>C. P. </a:t>
            </a:r>
            <a:r>
              <a:rPr lang="en-US" altLang="zh-TW" dirty="0" smtClean="0">
                <a:latin typeface="Arial" charset="0"/>
              </a:rPr>
              <a:t>Chen</a:t>
            </a:r>
            <a:endParaRPr lang="en-US" altLang="zh-TW" dirty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8BA3-2E46-4EC5-92C6-47A166B3417A}" type="slidenum">
              <a:rPr lang="zh-TW" altLang="en-US"/>
              <a:pPr/>
              <a:t>10</a:t>
            </a:fld>
            <a:endParaRPr lang="zh-TW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833438" y="850900"/>
            <a:ext cx="5465762" cy="800100"/>
          </a:xfrm>
          <a:prstGeom prst="rect">
            <a:avLst/>
          </a:prstGeom>
          <a:solidFill>
            <a:srgbClr val="FCFEB9"/>
          </a:solidFill>
          <a:ln w="38100" cmpd="dbl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2200" b="1">
                <a:solidFill>
                  <a:schemeClr val="tx2"/>
                </a:solidFill>
                <a:latin typeface="Arial" charset="0"/>
                <a:ea typeface="標楷體" pitchFamily="65" charset="-120"/>
              </a:rPr>
              <a:t> </a:t>
            </a:r>
            <a:r>
              <a:rPr lang="en-US" altLang="zh-TW" sz="2200" b="1">
                <a:solidFill>
                  <a:schemeClr val="tx2"/>
                </a:solidFill>
                <a:latin typeface="Arial" charset="0"/>
                <a:ea typeface="標楷體" pitchFamily="65" charset="-120"/>
              </a:rPr>
              <a:t>Synthesis Handles</a:t>
            </a:r>
          </a:p>
          <a:p>
            <a:pPr lvl="2" eaLnBrk="0" hangingPunct="0"/>
            <a:r>
              <a:rPr lang="en-US" altLang="zh-TW" sz="2200" b="1">
                <a:solidFill>
                  <a:schemeClr val="tx2"/>
                </a:solidFill>
                <a:latin typeface="Arial" charset="0"/>
                <a:ea typeface="標楷體" pitchFamily="65" charset="-120"/>
              </a:rPr>
              <a:t>Technology Independent Design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 flipV="1">
            <a:off x="1352550" y="4373563"/>
            <a:ext cx="0" cy="403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1344613" y="8404225"/>
            <a:ext cx="49799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61975" y="4981575"/>
            <a:ext cx="736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 b="1">
                <a:latin typeface="Arial" charset="0"/>
                <a:ea typeface="標楷體" pitchFamily="65" charset="-120"/>
              </a:rPr>
              <a:t>Large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63575" y="62880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b="1">
                <a:solidFill>
                  <a:srgbClr val="DC0081"/>
                </a:solidFill>
                <a:latin typeface="Arial" charset="0"/>
                <a:ea typeface="標楷體" pitchFamily="65" charset="-120"/>
              </a:rPr>
              <a:t>Area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74675" y="7724775"/>
            <a:ext cx="727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 b="1">
                <a:latin typeface="Arial" charset="0"/>
                <a:ea typeface="標楷體" pitchFamily="65" charset="-120"/>
              </a:rPr>
              <a:t>Small</a:t>
            </a:r>
          </a:p>
        </p:txBody>
      </p:sp>
      <p:sp>
        <p:nvSpPr>
          <p:cNvPr id="14344" name="Arc 8"/>
          <p:cNvSpPr>
            <a:spLocks/>
          </p:cNvSpPr>
          <p:nvPr/>
        </p:nvSpPr>
        <p:spPr bwMode="auto">
          <a:xfrm>
            <a:off x="2039938" y="5135563"/>
            <a:ext cx="3810000" cy="26670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1957388" y="5307013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2401888" y="6294438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4254500" y="747395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5483225" y="7710488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3338513" y="8524875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b="1">
                <a:solidFill>
                  <a:srgbClr val="DC0081"/>
                </a:solidFill>
                <a:latin typeface="Arial" charset="0"/>
                <a:ea typeface="標楷體" pitchFamily="65" charset="-120"/>
              </a:rPr>
              <a:t>Speed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1812925" y="8547100"/>
            <a:ext cx="60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 b="1">
                <a:latin typeface="Arial" charset="0"/>
                <a:ea typeface="標楷體" pitchFamily="65" charset="-120"/>
              </a:rPr>
              <a:t>Fast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5291138" y="8547100"/>
            <a:ext cx="6588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 b="1">
                <a:latin typeface="Arial" charset="0"/>
                <a:ea typeface="標楷體" pitchFamily="65" charset="-120"/>
              </a:rPr>
              <a:t>Slow</a:t>
            </a:r>
          </a:p>
        </p:txBody>
      </p:sp>
      <p:sp>
        <p:nvSpPr>
          <p:cNvPr id="14352" name="Arc 16"/>
          <p:cNvSpPr>
            <a:spLocks/>
          </p:cNvSpPr>
          <p:nvPr/>
        </p:nvSpPr>
        <p:spPr bwMode="auto">
          <a:xfrm>
            <a:off x="1530350" y="5149850"/>
            <a:ext cx="4275138" cy="17399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1477963" y="5295900"/>
            <a:ext cx="125412" cy="1254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2111375" y="6010275"/>
            <a:ext cx="125413" cy="1254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3209925" y="6489700"/>
            <a:ext cx="125413" cy="1254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6" name="Oval 20"/>
          <p:cNvSpPr>
            <a:spLocks noChangeArrowheads="1"/>
          </p:cNvSpPr>
          <p:nvPr/>
        </p:nvSpPr>
        <p:spPr bwMode="auto">
          <a:xfrm>
            <a:off x="4249738" y="6718300"/>
            <a:ext cx="125412" cy="1254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7" name="Oval 21"/>
          <p:cNvSpPr>
            <a:spLocks noChangeArrowheads="1"/>
          </p:cNvSpPr>
          <p:nvPr/>
        </p:nvSpPr>
        <p:spPr bwMode="auto">
          <a:xfrm>
            <a:off x="5505450" y="6796088"/>
            <a:ext cx="125413" cy="12541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3332163" y="6192838"/>
            <a:ext cx="169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b="1">
                <a:solidFill>
                  <a:schemeClr val="tx2"/>
                </a:solidFill>
                <a:latin typeface="Arial" charset="0"/>
                <a:ea typeface="標楷體" pitchFamily="65" charset="-120"/>
              </a:rPr>
              <a:t>Technology A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094163" y="7837488"/>
            <a:ext cx="169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b="1">
                <a:solidFill>
                  <a:schemeClr val="hlink"/>
                </a:solidFill>
                <a:latin typeface="Arial" charset="0"/>
                <a:ea typeface="標楷體" pitchFamily="65" charset="-120"/>
              </a:rPr>
              <a:t>Technology B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330700" y="4257675"/>
            <a:ext cx="1311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 b="1" i="1">
                <a:solidFill>
                  <a:srgbClr val="7B00E4"/>
                </a:solidFill>
                <a:latin typeface="Arial" charset="0"/>
                <a:ea typeface="標楷體" pitchFamily="65" charset="-120"/>
              </a:rPr>
              <a:t>RTL Design</a:t>
            </a:r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 flipH="1">
            <a:off x="1652588" y="4500563"/>
            <a:ext cx="2424112" cy="8001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>
            <a:off x="4260850" y="4533900"/>
            <a:ext cx="1290638" cy="3109913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63" name="Oval 27"/>
          <p:cNvSpPr>
            <a:spLocks noChangeArrowheads="1"/>
          </p:cNvSpPr>
          <p:nvPr/>
        </p:nvSpPr>
        <p:spPr bwMode="auto">
          <a:xfrm>
            <a:off x="4121150" y="4362450"/>
            <a:ext cx="125413" cy="125413"/>
          </a:xfrm>
          <a:prstGeom prst="ellipse">
            <a:avLst/>
          </a:prstGeom>
          <a:solidFill>
            <a:srgbClr val="7B00E4"/>
          </a:solidFill>
          <a:ln w="12700">
            <a:solidFill>
              <a:srgbClr val="7B00E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64" name="Oval 28"/>
          <p:cNvSpPr>
            <a:spLocks noChangeArrowheads="1"/>
          </p:cNvSpPr>
          <p:nvPr/>
        </p:nvSpPr>
        <p:spPr bwMode="auto">
          <a:xfrm>
            <a:off x="3254375" y="705485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1066800" y="2438400"/>
            <a:ext cx="495300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TW" altLang="en-US" sz="1800" b="1">
                <a:latin typeface="Arial" charset="0"/>
                <a:ea typeface="標楷體" pitchFamily="65" charset="-120"/>
              </a:rPr>
              <a:t>      </a:t>
            </a:r>
            <a:r>
              <a:rPr lang="en-US" altLang="zh-TW" sz="1800" b="1">
                <a:latin typeface="Arial" charset="0"/>
                <a:ea typeface="標楷體" pitchFamily="65" charset="-120"/>
              </a:rPr>
              <a:t>A </a:t>
            </a:r>
            <a:r>
              <a:rPr lang="en-US" altLang="zh-TW" sz="1800" b="1" i="1" u="sng">
                <a:solidFill>
                  <a:srgbClr val="8901F3"/>
                </a:solidFill>
                <a:latin typeface="Arial" charset="0"/>
                <a:ea typeface="標楷體" pitchFamily="65" charset="-120"/>
              </a:rPr>
              <a:t>RTL design</a:t>
            </a:r>
            <a:r>
              <a:rPr lang="en-US" altLang="zh-TW" sz="1800" b="1">
                <a:latin typeface="Arial" charset="0"/>
                <a:ea typeface="標楷體" pitchFamily="65" charset="-120"/>
              </a:rPr>
              <a:t> can be mapped to several  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TW" sz="1800" b="1">
                <a:latin typeface="Arial" charset="0"/>
                <a:ea typeface="標楷體" pitchFamily="65" charset="-120"/>
              </a:rPr>
              <a:t>different </a:t>
            </a:r>
            <a:r>
              <a:rPr lang="en-US" altLang="zh-TW" sz="1800" b="1" i="1" u="sng">
                <a:solidFill>
                  <a:schemeClr val="hlink"/>
                </a:solidFill>
                <a:latin typeface="Arial" charset="0"/>
                <a:ea typeface="標楷體" pitchFamily="65" charset="-120"/>
              </a:rPr>
              <a:t>technology</a:t>
            </a:r>
            <a:r>
              <a:rPr lang="en-US" altLang="zh-TW" sz="1800" b="1">
                <a:latin typeface="Arial" charset="0"/>
                <a:ea typeface="標楷體" pitchFamily="65" charset="-120"/>
              </a:rPr>
              <a:t>, designers can choose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TW" sz="1800" b="1">
                <a:latin typeface="Arial" charset="0"/>
                <a:ea typeface="標楷體" pitchFamily="65" charset="-120"/>
              </a:rPr>
              <a:t>that meets their requirement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4AF1-E1D2-40E3-BF5F-914E6A3D39E1}" type="slidenum">
              <a:rPr lang="zh-TW" altLang="en-US"/>
              <a:pPr/>
              <a:t>11</a:t>
            </a:fld>
            <a:endParaRPr lang="zh-TW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標楷體" pitchFamily="65" charset="-120"/>
              </a:rPr>
              <a:t>Synthesis Issue (1/3)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2514600"/>
            <a:ext cx="58293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800">
                <a:latin typeface="Arial" charset="0"/>
                <a:ea typeface="標楷體" pitchFamily="65" charset="-120"/>
              </a:rPr>
              <a:t>在合成的過程中,你只能決定 </a:t>
            </a:r>
            <a:r>
              <a:rPr lang="en-US" altLang="zh-TW" sz="2800">
                <a:latin typeface="Arial" charset="0"/>
                <a:ea typeface="標楷體" pitchFamily="65" charset="-120"/>
              </a:rPr>
              <a:t>Input Signal delay, Output Signal </a:t>
            </a:r>
            <a:r>
              <a:rPr lang="zh-TW" altLang="en-US" sz="2800">
                <a:latin typeface="Arial" charset="0"/>
                <a:ea typeface="標楷體" pitchFamily="65" charset="-120"/>
              </a:rPr>
              <a:t>的 </a:t>
            </a:r>
            <a:r>
              <a:rPr lang="en-US" altLang="zh-TW" sz="2800">
                <a:latin typeface="Arial" charset="0"/>
                <a:ea typeface="標楷體" pitchFamily="65" charset="-120"/>
              </a:rPr>
              <a:t>Load </a:t>
            </a:r>
            <a:r>
              <a:rPr lang="zh-TW" altLang="en-US" sz="2800">
                <a:latin typeface="Arial" charset="0"/>
                <a:ea typeface="標楷體" pitchFamily="65" charset="-120"/>
              </a:rPr>
              <a:t>還有 </a:t>
            </a:r>
            <a:r>
              <a:rPr lang="en-US" altLang="zh-TW" sz="2800">
                <a:latin typeface="Arial" charset="0"/>
                <a:ea typeface="標楷體" pitchFamily="65" charset="-120"/>
              </a:rPr>
              <a:t>clock , timing </a:t>
            </a:r>
            <a:r>
              <a:rPr lang="zh-TW" altLang="en-US" sz="2800">
                <a:latin typeface="Arial" charset="0"/>
                <a:ea typeface="標楷體" pitchFamily="65" charset="-120"/>
              </a:rPr>
              <a:t>等等</a:t>
            </a:r>
            <a:r>
              <a:rPr lang="en-US" altLang="zh-TW" sz="2800">
                <a:latin typeface="Arial" charset="0"/>
                <a:ea typeface="標楷體" pitchFamily="65" charset="-120"/>
              </a:rPr>
              <a:t>constraint.</a:t>
            </a:r>
          </a:p>
          <a:p>
            <a:pPr>
              <a:lnSpc>
                <a:spcPct val="90000"/>
              </a:lnSpc>
            </a:pPr>
            <a:r>
              <a:rPr lang="zh-TW" altLang="en-US" sz="2800">
                <a:latin typeface="Arial" charset="0"/>
                <a:ea typeface="標楷體" pitchFamily="65" charset="-120"/>
              </a:rPr>
              <a:t>邏輯合成器只會根據你的條件限制幫你合成出符合</a:t>
            </a:r>
            <a:r>
              <a:rPr lang="en-US" altLang="zh-TW" sz="2800">
                <a:latin typeface="Arial" charset="0"/>
                <a:ea typeface="標楷體" pitchFamily="65" charset="-120"/>
              </a:rPr>
              <a:t>Timing</a:t>
            </a:r>
            <a:r>
              <a:rPr lang="zh-TW" altLang="en-US" sz="2800">
                <a:latin typeface="Arial" charset="0"/>
                <a:ea typeface="標楷體" pitchFamily="65" charset="-120"/>
              </a:rPr>
              <a:t>跟</a:t>
            </a:r>
            <a:r>
              <a:rPr lang="en-US" altLang="zh-TW" sz="2800">
                <a:latin typeface="Arial" charset="0"/>
                <a:ea typeface="標楷體" pitchFamily="65" charset="-120"/>
              </a:rPr>
              <a:t>Delay</a:t>
            </a:r>
            <a:r>
              <a:rPr lang="zh-TW" altLang="en-US" sz="2800">
                <a:latin typeface="Arial" charset="0"/>
                <a:ea typeface="標楷體" pitchFamily="65" charset="-120"/>
              </a:rPr>
              <a:t>要求的 </a:t>
            </a:r>
            <a:r>
              <a:rPr lang="en-US" altLang="zh-TW" sz="2800">
                <a:latin typeface="Arial" charset="0"/>
                <a:ea typeface="標楷體" pitchFamily="65" charset="-120"/>
              </a:rPr>
              <a:t>Gate Level</a:t>
            </a:r>
            <a:r>
              <a:rPr lang="zh-TW" altLang="en-US" sz="2800">
                <a:latin typeface="Arial" charset="0"/>
                <a:ea typeface="標楷體" pitchFamily="65" charset="-120"/>
              </a:rPr>
              <a:t>電路,你無法從中得知到底你</a:t>
            </a:r>
            <a:r>
              <a:rPr lang="en-US" altLang="zh-TW" sz="2800">
                <a:latin typeface="Arial" charset="0"/>
                <a:ea typeface="標楷體" pitchFamily="65" charset="-120"/>
              </a:rPr>
              <a:t>Synthesis</a:t>
            </a:r>
            <a:r>
              <a:rPr lang="zh-TW" altLang="en-US" sz="2800">
                <a:latin typeface="Arial" charset="0"/>
                <a:ea typeface="標楷體" pitchFamily="65" charset="-120"/>
              </a:rPr>
              <a:t>出來的電路長什麼樣子.</a:t>
            </a:r>
          </a:p>
          <a:p>
            <a:pPr>
              <a:lnSpc>
                <a:spcPct val="90000"/>
              </a:lnSpc>
            </a:pPr>
            <a:r>
              <a:rPr lang="zh-TW" altLang="en-US" sz="2800">
                <a:latin typeface="Arial" charset="0"/>
                <a:ea typeface="標楷體" pitchFamily="65" charset="-120"/>
              </a:rPr>
              <a:t>(以</a:t>
            </a:r>
            <a:r>
              <a:rPr lang="en-US" altLang="zh-TW" sz="2800">
                <a:latin typeface="Arial" charset="0"/>
                <a:ea typeface="標楷體" pitchFamily="65" charset="-120"/>
              </a:rPr>
              <a:t>Adder</a:t>
            </a:r>
            <a:r>
              <a:rPr lang="zh-TW" altLang="en-US" sz="2800">
                <a:latin typeface="Arial" charset="0"/>
                <a:ea typeface="標楷體" pitchFamily="65" charset="-120"/>
              </a:rPr>
              <a:t>為例,你無法知道合成出來的</a:t>
            </a:r>
            <a:r>
              <a:rPr lang="en-US" altLang="zh-TW" sz="2800">
                <a:latin typeface="Arial" charset="0"/>
                <a:ea typeface="標楷體" pitchFamily="65" charset="-120"/>
              </a:rPr>
              <a:t>Hardware</a:t>
            </a:r>
            <a:r>
              <a:rPr lang="zh-TW" altLang="en-US" sz="2800">
                <a:latin typeface="Arial" charset="0"/>
                <a:ea typeface="標楷體" pitchFamily="65" charset="-120"/>
              </a:rPr>
              <a:t>到底是</a:t>
            </a:r>
            <a:r>
              <a:rPr lang="en-US" altLang="zh-TW" sz="2800">
                <a:latin typeface="Arial" charset="0"/>
                <a:ea typeface="標楷體" pitchFamily="65" charset="-120"/>
              </a:rPr>
              <a:t>Carry-save,Carry-select,</a:t>
            </a:r>
            <a:r>
              <a:rPr lang="zh-TW" altLang="en-US" sz="2800">
                <a:latin typeface="Arial" charset="0"/>
                <a:ea typeface="標楷體" pitchFamily="65" charset="-120"/>
              </a:rPr>
              <a:t>還是</a:t>
            </a:r>
            <a:r>
              <a:rPr lang="en-US" altLang="zh-TW" sz="2800">
                <a:latin typeface="Arial" charset="0"/>
                <a:ea typeface="標楷體" pitchFamily="65" charset="-120"/>
              </a:rPr>
              <a:t>Ripple-carry Adder,</a:t>
            </a:r>
            <a:r>
              <a:rPr lang="zh-TW" altLang="en-US" sz="2800">
                <a:latin typeface="Arial" charset="0"/>
                <a:ea typeface="標楷體" pitchFamily="65" charset="-120"/>
              </a:rPr>
              <a:t>只要能夠</a:t>
            </a:r>
            <a:r>
              <a:rPr lang="en-US" altLang="zh-TW" sz="2800">
                <a:latin typeface="Arial" charset="0"/>
                <a:ea typeface="標楷體" pitchFamily="65" charset="-120"/>
              </a:rPr>
              <a:t>Fit Timing,</a:t>
            </a:r>
            <a:r>
              <a:rPr lang="zh-TW" altLang="en-US" sz="2800">
                <a:latin typeface="Arial" charset="0"/>
                <a:ea typeface="標楷體" pitchFamily="65" charset="-120"/>
              </a:rPr>
              <a:t>就有可能被</a:t>
            </a:r>
            <a:r>
              <a:rPr lang="en-US" altLang="zh-TW" sz="2800">
                <a:latin typeface="Arial" charset="0"/>
                <a:ea typeface="標楷體" pitchFamily="65" charset="-120"/>
              </a:rPr>
              <a:t>Synthesis</a:t>
            </a:r>
            <a:r>
              <a:rPr lang="zh-TW" altLang="en-US" sz="2800">
                <a:latin typeface="Arial" charset="0"/>
                <a:ea typeface="標楷體" pitchFamily="65" charset="-120"/>
              </a:rPr>
              <a:t>出來成</a:t>
            </a:r>
            <a:r>
              <a:rPr lang="en-US" altLang="zh-TW" sz="2800">
                <a:latin typeface="Arial" charset="0"/>
                <a:ea typeface="標楷體" pitchFamily="65" charset="-120"/>
              </a:rPr>
              <a:t>Gate Level Net_list.).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FD544-95C9-47E7-9A75-EA14F534BF60}" type="slidenum">
              <a:rPr lang="zh-TW" altLang="en-US"/>
              <a:pPr/>
              <a:t>12</a:t>
            </a:fld>
            <a:endParaRPr lang="zh-TW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標楷體" pitchFamily="65" charset="-120"/>
              </a:rPr>
              <a:t>Synthesis Issue (2/3)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latin typeface="Arial" charset="0"/>
                <a:ea typeface="標楷體" pitchFamily="65" charset="-120"/>
              </a:rPr>
              <a:t>有鑑於此,有些實驗室會自行製作 </a:t>
            </a:r>
            <a:r>
              <a:rPr lang="en-US" altLang="zh-TW">
                <a:latin typeface="Arial" charset="0"/>
                <a:ea typeface="標楷體" pitchFamily="65" charset="-120"/>
              </a:rPr>
              <a:t>Cell-Base Library,</a:t>
            </a:r>
            <a:r>
              <a:rPr lang="zh-TW" altLang="en-US">
                <a:latin typeface="Arial" charset="0"/>
                <a:ea typeface="標楷體" pitchFamily="65" charset="-120"/>
              </a:rPr>
              <a:t>以直接撰寫</a:t>
            </a:r>
            <a:r>
              <a:rPr lang="en-US" altLang="zh-TW">
                <a:latin typeface="Arial" charset="0"/>
                <a:ea typeface="標楷體" pitchFamily="65" charset="-120"/>
              </a:rPr>
              <a:t>Gate-Level Code</a:t>
            </a:r>
            <a:r>
              <a:rPr lang="zh-TW" altLang="en-US">
                <a:latin typeface="Arial" charset="0"/>
                <a:ea typeface="標楷體" pitchFamily="65" charset="-120"/>
              </a:rPr>
              <a:t>的方式避開這塊自己無法掌握的部分. (</a:t>
            </a:r>
            <a:r>
              <a:rPr lang="en-US" altLang="zh-TW">
                <a:latin typeface="Arial" charset="0"/>
                <a:ea typeface="標楷體" pitchFamily="65" charset="-120"/>
              </a:rPr>
              <a:t>Like Prof.Tzi-Dai Chiueh)</a:t>
            </a:r>
          </a:p>
          <a:p>
            <a:r>
              <a:rPr lang="zh-TW" altLang="en-US">
                <a:latin typeface="Arial" charset="0"/>
                <a:ea typeface="標楷體" pitchFamily="65" charset="-120"/>
              </a:rPr>
              <a:t>但假如你的電路</a:t>
            </a:r>
            <a:r>
              <a:rPr lang="en-US" altLang="zh-TW">
                <a:latin typeface="Arial" charset="0"/>
                <a:ea typeface="標楷體" pitchFamily="65" charset="-120"/>
              </a:rPr>
              <a:t>gate count</a:t>
            </a:r>
            <a:r>
              <a:rPr lang="zh-TW" altLang="en-US">
                <a:latin typeface="Arial" charset="0"/>
                <a:ea typeface="標楷體" pitchFamily="65" charset="-120"/>
              </a:rPr>
              <a:t>過大,你還是得要依賴</a:t>
            </a:r>
            <a:r>
              <a:rPr lang="en-US" altLang="zh-TW">
                <a:latin typeface="Arial" charset="0"/>
                <a:ea typeface="標楷體" pitchFamily="65" charset="-120"/>
              </a:rPr>
              <a:t>synthesis</a:t>
            </a:r>
            <a:r>
              <a:rPr lang="zh-TW" altLang="en-US">
                <a:latin typeface="Arial" charset="0"/>
                <a:ea typeface="標楷體" pitchFamily="65" charset="-120"/>
              </a:rPr>
              <a:t>的</a:t>
            </a:r>
            <a:r>
              <a:rPr lang="en-US" altLang="zh-TW">
                <a:latin typeface="Arial" charset="0"/>
                <a:ea typeface="標楷體" pitchFamily="65" charset="-120"/>
              </a:rPr>
              <a:t>tool</a:t>
            </a:r>
            <a:r>
              <a:rPr lang="zh-TW" altLang="en-US">
                <a:latin typeface="Arial" charset="0"/>
                <a:ea typeface="標楷體" pitchFamily="65" charset="-120"/>
              </a:rPr>
              <a:t>幫助你合成出 </a:t>
            </a:r>
            <a:r>
              <a:rPr lang="en-US" altLang="zh-TW">
                <a:latin typeface="Arial" charset="0"/>
                <a:ea typeface="標楷體" pitchFamily="65" charset="-120"/>
              </a:rPr>
              <a:t>Gate Level</a:t>
            </a:r>
            <a:r>
              <a:rPr lang="zh-TW" altLang="en-US">
                <a:latin typeface="Arial" charset="0"/>
                <a:ea typeface="標楷體" pitchFamily="65" charset="-120"/>
              </a:rPr>
              <a:t>的 </a:t>
            </a:r>
            <a:r>
              <a:rPr lang="en-US" altLang="zh-TW">
                <a:latin typeface="Arial" charset="0"/>
                <a:ea typeface="標楷體" pitchFamily="65" charset="-120"/>
              </a:rPr>
              <a:t>Net_list.</a:t>
            </a:r>
          </a:p>
          <a:p>
            <a:endParaRPr lang="zh-TW" altLang="en-US">
              <a:latin typeface="Arial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32C3-3578-4BA7-8DB6-2198E2A51629}" type="slidenum">
              <a:rPr lang="zh-TW" altLang="en-US"/>
              <a:pPr/>
              <a:t>13</a:t>
            </a:fld>
            <a:endParaRPr lang="zh-TW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標楷體" pitchFamily="65" charset="-120"/>
              </a:rPr>
              <a:t>Synthesis Issue (3/3)</a:t>
            </a:r>
            <a:endParaRPr lang="zh-TW" altLang="en-US">
              <a:latin typeface="Arial" charset="0"/>
              <a:ea typeface="標楷體" pitchFamily="65" charset="-12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latin typeface="Arial" charset="0"/>
                <a:ea typeface="標楷體" pitchFamily="65" charset="-120"/>
              </a:rPr>
              <a:t>有些</a:t>
            </a:r>
            <a:r>
              <a:rPr lang="en-US" altLang="zh-TW">
                <a:latin typeface="Arial" charset="0"/>
                <a:ea typeface="標楷體" pitchFamily="65" charset="-120"/>
              </a:rPr>
              <a:t>RTL Code, Synopsys </a:t>
            </a:r>
            <a:r>
              <a:rPr lang="zh-TW" altLang="en-US">
                <a:latin typeface="Arial" charset="0"/>
                <a:ea typeface="標楷體" pitchFamily="65" charset="-120"/>
              </a:rPr>
              <a:t>的</a:t>
            </a:r>
            <a:r>
              <a:rPr lang="en-US" altLang="zh-TW">
                <a:latin typeface="Arial" charset="0"/>
                <a:ea typeface="標楷體" pitchFamily="65" charset="-120"/>
              </a:rPr>
              <a:t>Design Analyzer</a:t>
            </a:r>
            <a:r>
              <a:rPr lang="zh-TW" altLang="en-US">
                <a:latin typeface="Arial" charset="0"/>
                <a:ea typeface="標楷體" pitchFamily="65" charset="-120"/>
              </a:rPr>
              <a:t>無法幫你</a:t>
            </a:r>
            <a:r>
              <a:rPr lang="en-US" altLang="zh-TW">
                <a:latin typeface="Arial" charset="0"/>
                <a:ea typeface="標楷體" pitchFamily="65" charset="-120"/>
              </a:rPr>
              <a:t>Synthesis. (</a:t>
            </a:r>
            <a:r>
              <a:rPr lang="zh-TW" altLang="en-US">
                <a:latin typeface="Arial" charset="0"/>
                <a:ea typeface="標楷體" pitchFamily="65" charset="-120"/>
              </a:rPr>
              <a:t>不可合成的</a:t>
            </a:r>
            <a:r>
              <a:rPr lang="en-US" altLang="zh-TW">
                <a:latin typeface="Arial" charset="0"/>
                <a:ea typeface="標楷體" pitchFamily="65" charset="-120"/>
              </a:rPr>
              <a:t>Code)</a:t>
            </a:r>
          </a:p>
          <a:p>
            <a:r>
              <a:rPr lang="zh-TW" altLang="en-US">
                <a:latin typeface="Arial" charset="0"/>
                <a:ea typeface="標楷體" pitchFamily="65" charset="-120"/>
              </a:rPr>
              <a:t>善用</a:t>
            </a:r>
            <a:r>
              <a:rPr lang="en-US" altLang="zh-TW">
                <a:latin typeface="Arial" charset="0"/>
                <a:ea typeface="標楷體" pitchFamily="65" charset="-120"/>
              </a:rPr>
              <a:t>DesignWare</a:t>
            </a:r>
            <a:r>
              <a:rPr lang="zh-TW" altLang="en-US">
                <a:latin typeface="Arial" charset="0"/>
                <a:ea typeface="標楷體" pitchFamily="65" charset="-120"/>
              </a:rPr>
              <a:t>才能提高你的</a:t>
            </a:r>
            <a:r>
              <a:rPr lang="en-US" altLang="zh-TW">
                <a:latin typeface="Arial" charset="0"/>
                <a:ea typeface="標楷體" pitchFamily="65" charset="-120"/>
              </a:rPr>
              <a:t>RTL Coding</a:t>
            </a:r>
            <a:r>
              <a:rPr lang="zh-TW" altLang="en-US">
                <a:latin typeface="Arial" charset="0"/>
                <a:ea typeface="標楷體" pitchFamily="65" charset="-120"/>
              </a:rPr>
              <a:t>的 </a:t>
            </a:r>
            <a:r>
              <a:rPr lang="en-US" altLang="zh-TW">
                <a:latin typeface="Arial" charset="0"/>
                <a:ea typeface="標楷體" pitchFamily="65" charset="-120"/>
              </a:rPr>
              <a:t>throughput.</a:t>
            </a:r>
          </a:p>
          <a:p>
            <a:r>
              <a:rPr lang="zh-TW" altLang="en-US">
                <a:latin typeface="Arial" charset="0"/>
                <a:ea typeface="標楷體" pitchFamily="65" charset="-120"/>
              </a:rPr>
              <a:t>有些</a:t>
            </a:r>
            <a:r>
              <a:rPr lang="en-US" altLang="zh-TW">
                <a:latin typeface="Arial" charset="0"/>
                <a:ea typeface="標楷體" pitchFamily="65" charset="-120"/>
              </a:rPr>
              <a:t>RTL Code</a:t>
            </a:r>
            <a:r>
              <a:rPr lang="zh-TW" altLang="en-US">
                <a:latin typeface="Arial" charset="0"/>
                <a:ea typeface="標楷體" pitchFamily="65" charset="-120"/>
              </a:rPr>
              <a:t>你誤以為可以合成 </a:t>
            </a:r>
            <a:r>
              <a:rPr lang="en-US" altLang="zh-TW">
                <a:latin typeface="Arial" charset="0"/>
                <a:ea typeface="標楷體" pitchFamily="65" charset="-120"/>
              </a:rPr>
              <a:t>Filp-Flop,</a:t>
            </a:r>
            <a:r>
              <a:rPr lang="zh-TW" altLang="en-US">
                <a:latin typeface="Arial" charset="0"/>
                <a:ea typeface="標楷體" pitchFamily="65" charset="-120"/>
              </a:rPr>
              <a:t>結果卻會合成出 </a:t>
            </a:r>
            <a:r>
              <a:rPr lang="en-US" altLang="zh-TW">
                <a:latin typeface="Arial" charset="0"/>
                <a:ea typeface="標楷體" pitchFamily="65" charset="-120"/>
              </a:rPr>
              <a:t>Latch. (</a:t>
            </a:r>
            <a:r>
              <a:rPr lang="zh-TW" altLang="en-US">
                <a:latin typeface="Arial" charset="0"/>
                <a:ea typeface="標楷體" pitchFamily="65" charset="-120"/>
              </a:rPr>
              <a:t>將會對整個電路的</a:t>
            </a:r>
            <a:r>
              <a:rPr lang="en-US" altLang="zh-TW">
                <a:latin typeface="Arial" charset="0"/>
                <a:ea typeface="標楷體" pitchFamily="65" charset="-120"/>
              </a:rPr>
              <a:t>Timing</a:t>
            </a:r>
            <a:r>
              <a:rPr lang="zh-TW" altLang="en-US">
                <a:latin typeface="Arial" charset="0"/>
                <a:ea typeface="標楷體" pitchFamily="65" charset="-120"/>
              </a:rPr>
              <a:t>與穩定性造成嚴重的影響).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843A-9F89-4E88-9ACB-3CE369AF3231}" type="slidenum">
              <a:rPr lang="zh-TW" altLang="en-US"/>
              <a:pPr/>
              <a:t>14</a:t>
            </a:fld>
            <a:endParaRPr lang="zh-TW" altLang="en-US"/>
          </a:p>
        </p:txBody>
      </p:sp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4729163" y="5951538"/>
            <a:ext cx="450850" cy="414337"/>
            <a:chOff x="2979" y="3971"/>
            <a:chExt cx="284" cy="261"/>
          </a:xfrm>
        </p:grpSpPr>
        <p:sp>
          <p:nvSpPr>
            <p:cNvPr id="15363" name="Rectangle 3"/>
            <p:cNvSpPr>
              <a:spLocks noChangeArrowheads="1"/>
            </p:cNvSpPr>
            <p:nvPr/>
          </p:nvSpPr>
          <p:spPr bwMode="auto">
            <a:xfrm>
              <a:off x="2979" y="3971"/>
              <a:ext cx="280" cy="2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pic>
          <p:nvPicPr>
            <p:cNvPr id="15364" name="Picture 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79" y="3971"/>
              <a:ext cx="284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536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2588" y="4419600"/>
            <a:ext cx="450850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2133600" y="7620000"/>
            <a:ext cx="2144713" cy="1397000"/>
            <a:chOff x="1363" y="5099"/>
            <a:chExt cx="1351" cy="880"/>
          </a:xfrm>
        </p:grpSpPr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1367" y="5216"/>
              <a:ext cx="1346" cy="576"/>
            </a:xfrm>
            <a:prstGeom prst="rect">
              <a:avLst/>
            </a:prstGeom>
            <a:solidFill>
              <a:srgbClr val="FCFEB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68" name="Line 8"/>
            <p:cNvSpPr>
              <a:spLocks noChangeShapeType="1"/>
            </p:cNvSpPr>
            <p:nvPr/>
          </p:nvSpPr>
          <p:spPr bwMode="auto">
            <a:xfrm>
              <a:off x="1363" y="5226"/>
              <a:ext cx="0" cy="5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5369" name="Group 9"/>
            <p:cNvGrpSpPr>
              <a:grpSpLocks/>
            </p:cNvGrpSpPr>
            <p:nvPr/>
          </p:nvGrpSpPr>
          <p:grpSpPr bwMode="auto">
            <a:xfrm>
              <a:off x="1368" y="5791"/>
              <a:ext cx="749" cy="184"/>
              <a:chOff x="1368" y="5791"/>
              <a:chExt cx="749" cy="184"/>
            </a:xfrm>
          </p:grpSpPr>
          <p:sp>
            <p:nvSpPr>
              <p:cNvPr id="15370" name="Arc 10"/>
              <p:cNvSpPr>
                <a:spLocks/>
              </p:cNvSpPr>
              <p:nvPr/>
            </p:nvSpPr>
            <p:spPr bwMode="auto">
              <a:xfrm>
                <a:off x="1368" y="5792"/>
                <a:ext cx="749" cy="183"/>
              </a:xfrm>
              <a:custGeom>
                <a:avLst/>
                <a:gdLst>
                  <a:gd name="G0" fmla="+- 21600 0 0"/>
                  <a:gd name="G1" fmla="+- 118 0 0"/>
                  <a:gd name="G2" fmla="+- 21600 0 0"/>
                  <a:gd name="T0" fmla="*/ 21571 w 21600"/>
                  <a:gd name="T1" fmla="*/ 21718 h 21718"/>
                  <a:gd name="T2" fmla="*/ 0 w 21600"/>
                  <a:gd name="T3" fmla="*/ 0 h 21718"/>
                  <a:gd name="T4" fmla="*/ 21600 w 21600"/>
                  <a:gd name="T5" fmla="*/ 118 h 21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718" fill="none" extrusionOk="0">
                    <a:moveTo>
                      <a:pt x="21571" y="21717"/>
                    </a:moveTo>
                    <a:cubicBezTo>
                      <a:pt x="9652" y="21701"/>
                      <a:pt x="0" y="12036"/>
                      <a:pt x="0" y="118"/>
                    </a:cubicBezTo>
                    <a:cubicBezTo>
                      <a:pt x="-1" y="78"/>
                      <a:pt x="0" y="39"/>
                      <a:pt x="0" y="0"/>
                    </a:cubicBezTo>
                  </a:path>
                  <a:path w="21600" h="21718" stroke="0" extrusionOk="0">
                    <a:moveTo>
                      <a:pt x="21571" y="21717"/>
                    </a:moveTo>
                    <a:cubicBezTo>
                      <a:pt x="9652" y="21701"/>
                      <a:pt x="0" y="12036"/>
                      <a:pt x="0" y="118"/>
                    </a:cubicBezTo>
                    <a:cubicBezTo>
                      <a:pt x="-1" y="78"/>
                      <a:pt x="0" y="39"/>
                      <a:pt x="0" y="0"/>
                    </a:cubicBezTo>
                    <a:lnTo>
                      <a:pt x="21600" y="118"/>
                    </a:lnTo>
                    <a:close/>
                  </a:path>
                </a:pathLst>
              </a:custGeom>
              <a:solidFill>
                <a:srgbClr val="FCFEB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371" name="Arc 11"/>
              <p:cNvSpPr>
                <a:spLocks/>
              </p:cNvSpPr>
              <p:nvPr/>
            </p:nvSpPr>
            <p:spPr bwMode="auto">
              <a:xfrm>
                <a:off x="1368" y="5791"/>
                <a:ext cx="748" cy="18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5372" name="Line 12"/>
            <p:cNvSpPr>
              <a:spLocks noChangeShapeType="1"/>
            </p:cNvSpPr>
            <p:nvPr/>
          </p:nvSpPr>
          <p:spPr bwMode="auto">
            <a:xfrm>
              <a:off x="2714" y="5231"/>
              <a:ext cx="0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5373" name="Group 13"/>
            <p:cNvGrpSpPr>
              <a:grpSpLocks/>
            </p:cNvGrpSpPr>
            <p:nvPr/>
          </p:nvGrpSpPr>
          <p:grpSpPr bwMode="auto">
            <a:xfrm>
              <a:off x="1995" y="5781"/>
              <a:ext cx="719" cy="198"/>
              <a:chOff x="1995" y="5781"/>
              <a:chExt cx="719" cy="198"/>
            </a:xfrm>
          </p:grpSpPr>
          <p:sp>
            <p:nvSpPr>
              <p:cNvPr id="15374" name="Arc 14"/>
              <p:cNvSpPr>
                <a:spLocks/>
              </p:cNvSpPr>
              <p:nvPr/>
            </p:nvSpPr>
            <p:spPr bwMode="auto">
              <a:xfrm>
                <a:off x="1996" y="5781"/>
                <a:ext cx="718" cy="198"/>
              </a:xfrm>
              <a:custGeom>
                <a:avLst/>
                <a:gdLst>
                  <a:gd name="G0" fmla="+- 30 0 0"/>
                  <a:gd name="G1" fmla="+- 0 0 0"/>
                  <a:gd name="G2" fmla="+- 21600 0 0"/>
                  <a:gd name="T0" fmla="*/ 21630 w 21630"/>
                  <a:gd name="T1" fmla="*/ 0 h 21600"/>
                  <a:gd name="T2" fmla="*/ 0 w 21630"/>
                  <a:gd name="T3" fmla="*/ 21600 h 21600"/>
                  <a:gd name="T4" fmla="*/ 30 w 2163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30" h="21600" fill="none" extrusionOk="0">
                    <a:moveTo>
                      <a:pt x="21630" y="0"/>
                    </a:moveTo>
                    <a:cubicBezTo>
                      <a:pt x="21630" y="11929"/>
                      <a:pt x="11959" y="21600"/>
                      <a:pt x="30" y="21600"/>
                    </a:cubicBezTo>
                    <a:cubicBezTo>
                      <a:pt x="20" y="21600"/>
                      <a:pt x="10" y="21599"/>
                      <a:pt x="0" y="21599"/>
                    </a:cubicBezTo>
                  </a:path>
                  <a:path w="21630" h="21600" stroke="0" extrusionOk="0">
                    <a:moveTo>
                      <a:pt x="21630" y="0"/>
                    </a:moveTo>
                    <a:cubicBezTo>
                      <a:pt x="21630" y="11929"/>
                      <a:pt x="11959" y="21600"/>
                      <a:pt x="30" y="21600"/>
                    </a:cubicBezTo>
                    <a:cubicBezTo>
                      <a:pt x="20" y="21600"/>
                      <a:pt x="10" y="21599"/>
                      <a:pt x="0" y="21599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CFEB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375" name="Arc 15"/>
              <p:cNvSpPr>
                <a:spLocks/>
              </p:cNvSpPr>
              <p:nvPr/>
            </p:nvSpPr>
            <p:spPr bwMode="auto">
              <a:xfrm>
                <a:off x="1995" y="5781"/>
                <a:ext cx="717" cy="198"/>
              </a:xfrm>
              <a:custGeom>
                <a:avLst/>
                <a:gdLst>
                  <a:gd name="G0" fmla="+- 0 0 0"/>
                  <a:gd name="G1" fmla="+- 109 0 0"/>
                  <a:gd name="G2" fmla="+- 21600 0 0"/>
                  <a:gd name="T0" fmla="*/ 21600 w 21600"/>
                  <a:gd name="T1" fmla="*/ 0 h 21709"/>
                  <a:gd name="T2" fmla="*/ 0 w 21600"/>
                  <a:gd name="T3" fmla="*/ 21709 h 21709"/>
                  <a:gd name="T4" fmla="*/ 0 w 21600"/>
                  <a:gd name="T5" fmla="*/ 109 h 2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709" fill="none" extrusionOk="0">
                    <a:moveTo>
                      <a:pt x="21599" y="0"/>
                    </a:moveTo>
                    <a:cubicBezTo>
                      <a:pt x="21599" y="36"/>
                      <a:pt x="21600" y="72"/>
                      <a:pt x="21600" y="109"/>
                    </a:cubicBezTo>
                    <a:cubicBezTo>
                      <a:pt x="21600" y="12038"/>
                      <a:pt x="11929" y="21708"/>
                      <a:pt x="0" y="21709"/>
                    </a:cubicBezTo>
                  </a:path>
                  <a:path w="21600" h="21709" stroke="0" extrusionOk="0">
                    <a:moveTo>
                      <a:pt x="21599" y="0"/>
                    </a:moveTo>
                    <a:cubicBezTo>
                      <a:pt x="21599" y="36"/>
                      <a:pt x="21600" y="72"/>
                      <a:pt x="21600" y="109"/>
                    </a:cubicBezTo>
                    <a:cubicBezTo>
                      <a:pt x="21600" y="12038"/>
                      <a:pt x="11929" y="21708"/>
                      <a:pt x="0" y="21709"/>
                    </a:cubicBezTo>
                    <a:lnTo>
                      <a:pt x="0" y="109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1367" y="5099"/>
              <a:ext cx="1345" cy="236"/>
            </a:xfrm>
            <a:prstGeom prst="ellipse">
              <a:avLst/>
            </a:prstGeom>
            <a:solidFill>
              <a:srgbClr val="FCFEB9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5377" name="Group 17"/>
          <p:cNvGrpSpPr>
            <a:grpSpLocks/>
          </p:cNvGrpSpPr>
          <p:nvPr/>
        </p:nvGrpSpPr>
        <p:grpSpPr bwMode="auto">
          <a:xfrm>
            <a:off x="2257425" y="8023225"/>
            <a:ext cx="725488" cy="517525"/>
            <a:chOff x="1422" y="5356"/>
            <a:chExt cx="457" cy="326"/>
          </a:xfrm>
        </p:grpSpPr>
        <p:grpSp>
          <p:nvGrpSpPr>
            <p:cNvPr id="15378" name="Group 18"/>
            <p:cNvGrpSpPr>
              <a:grpSpLocks/>
            </p:cNvGrpSpPr>
            <p:nvPr/>
          </p:nvGrpSpPr>
          <p:grpSpPr bwMode="auto">
            <a:xfrm>
              <a:off x="1475" y="5398"/>
              <a:ext cx="341" cy="188"/>
              <a:chOff x="1475" y="5398"/>
              <a:chExt cx="341" cy="188"/>
            </a:xfrm>
          </p:grpSpPr>
          <p:grpSp>
            <p:nvGrpSpPr>
              <p:cNvPr id="15379" name="Group 19"/>
              <p:cNvGrpSpPr>
                <a:grpSpLocks/>
              </p:cNvGrpSpPr>
              <p:nvPr/>
            </p:nvGrpSpPr>
            <p:grpSpPr bwMode="auto">
              <a:xfrm>
                <a:off x="1541" y="5398"/>
                <a:ext cx="164" cy="188"/>
                <a:chOff x="1541" y="5398"/>
                <a:chExt cx="164" cy="188"/>
              </a:xfrm>
            </p:grpSpPr>
            <p:sp>
              <p:nvSpPr>
                <p:cNvPr id="15380" name="Freeform 20"/>
                <p:cNvSpPr>
                  <a:spLocks/>
                </p:cNvSpPr>
                <p:nvPr/>
              </p:nvSpPr>
              <p:spPr bwMode="auto">
                <a:xfrm>
                  <a:off x="1549" y="5412"/>
                  <a:ext cx="146" cy="166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165"/>
                    </a:cxn>
                    <a:cxn ang="0">
                      <a:pos x="145" y="83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46" h="166">
                      <a:moveTo>
                        <a:pt x="1" y="0"/>
                      </a:moveTo>
                      <a:lnTo>
                        <a:pt x="0" y="165"/>
                      </a:lnTo>
                      <a:lnTo>
                        <a:pt x="145" y="83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D49FFF"/>
                </a:solidFill>
                <a:ln w="12700" cap="rnd" cmpd="sng">
                  <a:solidFill>
                    <a:srgbClr val="B760F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381" name="Freeform 21"/>
                <p:cNvSpPr>
                  <a:spLocks/>
                </p:cNvSpPr>
                <p:nvPr/>
              </p:nvSpPr>
              <p:spPr bwMode="auto">
                <a:xfrm>
                  <a:off x="1541" y="5398"/>
                  <a:ext cx="164" cy="18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187"/>
                    </a:cxn>
                    <a:cxn ang="0">
                      <a:pos x="163" y="94"/>
                    </a:cxn>
                    <a:cxn ang="0">
                      <a:pos x="1" y="0"/>
                    </a:cxn>
                    <a:cxn ang="0">
                      <a:pos x="16" y="26"/>
                    </a:cxn>
                    <a:cxn ang="0">
                      <a:pos x="132" y="94"/>
                    </a:cxn>
                    <a:cxn ang="0">
                      <a:pos x="15" y="161"/>
                    </a:cxn>
                    <a:cxn ang="0">
                      <a:pos x="16" y="26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4" h="188">
                      <a:moveTo>
                        <a:pt x="1" y="0"/>
                      </a:moveTo>
                      <a:lnTo>
                        <a:pt x="0" y="187"/>
                      </a:lnTo>
                      <a:lnTo>
                        <a:pt x="163" y="94"/>
                      </a:lnTo>
                      <a:lnTo>
                        <a:pt x="1" y="0"/>
                      </a:lnTo>
                      <a:lnTo>
                        <a:pt x="16" y="26"/>
                      </a:lnTo>
                      <a:lnTo>
                        <a:pt x="132" y="94"/>
                      </a:lnTo>
                      <a:lnTo>
                        <a:pt x="15" y="161"/>
                      </a:lnTo>
                      <a:lnTo>
                        <a:pt x="16" y="26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B760F9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5382" name="Oval 22"/>
              <p:cNvSpPr>
                <a:spLocks noChangeArrowheads="1"/>
              </p:cNvSpPr>
              <p:nvPr/>
            </p:nvSpPr>
            <p:spPr bwMode="auto">
              <a:xfrm>
                <a:off x="1698" y="5475"/>
                <a:ext cx="39" cy="39"/>
              </a:xfrm>
              <a:prstGeom prst="ellipse">
                <a:avLst/>
              </a:prstGeom>
              <a:solidFill>
                <a:srgbClr val="D49FFF"/>
              </a:solidFill>
              <a:ln w="25400">
                <a:solidFill>
                  <a:srgbClr val="B760F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383" name="Rectangle 23"/>
              <p:cNvSpPr>
                <a:spLocks noChangeArrowheads="1"/>
              </p:cNvSpPr>
              <p:nvPr/>
            </p:nvSpPr>
            <p:spPr bwMode="auto">
              <a:xfrm>
                <a:off x="1785" y="5478"/>
                <a:ext cx="31" cy="33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384" name="Rectangle 24"/>
              <p:cNvSpPr>
                <a:spLocks noChangeArrowheads="1"/>
              </p:cNvSpPr>
              <p:nvPr/>
            </p:nvSpPr>
            <p:spPr bwMode="auto">
              <a:xfrm>
                <a:off x="1475" y="5478"/>
                <a:ext cx="32" cy="33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385" name="Line 25"/>
              <p:cNvSpPr>
                <a:spLocks noChangeShapeType="1"/>
              </p:cNvSpPr>
              <p:nvPr/>
            </p:nvSpPr>
            <p:spPr bwMode="auto">
              <a:xfrm>
                <a:off x="1745" y="5494"/>
                <a:ext cx="42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386" name="Line 26"/>
              <p:cNvSpPr>
                <a:spLocks noChangeShapeType="1"/>
              </p:cNvSpPr>
              <p:nvPr/>
            </p:nvSpPr>
            <p:spPr bwMode="auto">
              <a:xfrm>
                <a:off x="1513" y="5494"/>
                <a:ext cx="41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5387" name="Rectangle 27"/>
            <p:cNvSpPr>
              <a:spLocks noChangeArrowheads="1"/>
            </p:cNvSpPr>
            <p:nvPr/>
          </p:nvSpPr>
          <p:spPr bwMode="auto">
            <a:xfrm>
              <a:off x="1502" y="5547"/>
              <a:ext cx="251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438E00"/>
                  </a:solidFill>
                  <a:latin typeface="Arial" charset="0"/>
                  <a:ea typeface="標楷體" pitchFamily="65" charset="-120"/>
                </a:rPr>
                <a:t>NOT</a:t>
              </a:r>
            </a:p>
          </p:txBody>
        </p:sp>
        <p:sp>
          <p:nvSpPr>
            <p:cNvPr id="15388" name="Rectangle 28"/>
            <p:cNvSpPr>
              <a:spLocks noChangeArrowheads="1"/>
            </p:cNvSpPr>
            <p:nvPr/>
          </p:nvSpPr>
          <p:spPr bwMode="auto">
            <a:xfrm>
              <a:off x="1422" y="5356"/>
              <a:ext cx="134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I</a:t>
              </a:r>
            </a:p>
          </p:txBody>
        </p:sp>
        <p:sp>
          <p:nvSpPr>
            <p:cNvPr id="15389" name="Rectangle 29"/>
            <p:cNvSpPr>
              <a:spLocks noChangeArrowheads="1"/>
            </p:cNvSpPr>
            <p:nvPr/>
          </p:nvSpPr>
          <p:spPr bwMode="auto">
            <a:xfrm>
              <a:off x="1724" y="5356"/>
              <a:ext cx="15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Z</a:t>
              </a:r>
            </a:p>
          </p:txBody>
        </p:sp>
      </p:grpSp>
      <p:grpSp>
        <p:nvGrpSpPr>
          <p:cNvPr id="15390" name="Group 30"/>
          <p:cNvGrpSpPr>
            <a:grpSpLocks/>
          </p:cNvGrpSpPr>
          <p:nvPr/>
        </p:nvGrpSpPr>
        <p:grpSpPr bwMode="auto">
          <a:xfrm>
            <a:off x="3432175" y="7966075"/>
            <a:ext cx="804863" cy="622300"/>
            <a:chOff x="2162" y="5320"/>
            <a:chExt cx="507" cy="392"/>
          </a:xfrm>
        </p:grpSpPr>
        <p:grpSp>
          <p:nvGrpSpPr>
            <p:cNvPr id="15391" name="Group 31"/>
            <p:cNvGrpSpPr>
              <a:grpSpLocks/>
            </p:cNvGrpSpPr>
            <p:nvPr/>
          </p:nvGrpSpPr>
          <p:grpSpPr bwMode="auto">
            <a:xfrm>
              <a:off x="2230" y="5400"/>
              <a:ext cx="377" cy="190"/>
              <a:chOff x="2230" y="5400"/>
              <a:chExt cx="377" cy="190"/>
            </a:xfrm>
          </p:grpSpPr>
          <p:sp>
            <p:nvSpPr>
              <p:cNvPr id="15392" name="Oval 32"/>
              <p:cNvSpPr>
                <a:spLocks noChangeArrowheads="1"/>
              </p:cNvSpPr>
              <p:nvPr/>
            </p:nvSpPr>
            <p:spPr bwMode="auto">
              <a:xfrm>
                <a:off x="2369" y="5408"/>
                <a:ext cx="158" cy="168"/>
              </a:xfrm>
              <a:prstGeom prst="ellipse">
                <a:avLst/>
              </a:prstGeom>
              <a:solidFill>
                <a:srgbClr val="D49FFF"/>
              </a:solidFill>
              <a:ln w="25400">
                <a:solidFill>
                  <a:srgbClr val="B760F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393" name="Rectangle 33"/>
              <p:cNvSpPr>
                <a:spLocks noChangeArrowheads="1"/>
              </p:cNvSpPr>
              <p:nvPr/>
            </p:nvSpPr>
            <p:spPr bwMode="auto">
              <a:xfrm>
                <a:off x="2309" y="5413"/>
                <a:ext cx="144" cy="156"/>
              </a:xfrm>
              <a:prstGeom prst="rect">
                <a:avLst/>
              </a:prstGeom>
              <a:solidFill>
                <a:srgbClr val="D49FFF"/>
              </a:solidFill>
              <a:ln w="25400">
                <a:solidFill>
                  <a:srgbClr val="D49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394" name="Line 34"/>
              <p:cNvSpPr>
                <a:spLocks noChangeShapeType="1"/>
              </p:cNvSpPr>
              <p:nvPr/>
            </p:nvSpPr>
            <p:spPr bwMode="auto">
              <a:xfrm flipH="1">
                <a:off x="2306" y="5405"/>
                <a:ext cx="161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395" name="Line 35"/>
              <p:cNvSpPr>
                <a:spLocks noChangeShapeType="1"/>
              </p:cNvSpPr>
              <p:nvPr/>
            </p:nvSpPr>
            <p:spPr bwMode="auto">
              <a:xfrm>
                <a:off x="2301" y="5400"/>
                <a:ext cx="0" cy="19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396" name="Line 36"/>
              <p:cNvSpPr>
                <a:spLocks noChangeShapeType="1"/>
              </p:cNvSpPr>
              <p:nvPr/>
            </p:nvSpPr>
            <p:spPr bwMode="auto">
              <a:xfrm>
                <a:off x="2304" y="5577"/>
                <a:ext cx="170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397" name="Line 37"/>
              <p:cNvSpPr>
                <a:spLocks noChangeShapeType="1"/>
              </p:cNvSpPr>
              <p:nvPr/>
            </p:nvSpPr>
            <p:spPr bwMode="auto">
              <a:xfrm>
                <a:off x="2535" y="5491"/>
                <a:ext cx="41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398" name="Line 38"/>
              <p:cNvSpPr>
                <a:spLocks noChangeShapeType="1"/>
              </p:cNvSpPr>
              <p:nvPr/>
            </p:nvSpPr>
            <p:spPr bwMode="auto">
              <a:xfrm>
                <a:off x="2252" y="5450"/>
                <a:ext cx="57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399" name="Line 39"/>
              <p:cNvSpPr>
                <a:spLocks noChangeShapeType="1"/>
              </p:cNvSpPr>
              <p:nvPr/>
            </p:nvSpPr>
            <p:spPr bwMode="auto">
              <a:xfrm>
                <a:off x="2255" y="5532"/>
                <a:ext cx="54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400" name="Rectangle 40"/>
              <p:cNvSpPr>
                <a:spLocks noChangeArrowheads="1"/>
              </p:cNvSpPr>
              <p:nvPr/>
            </p:nvSpPr>
            <p:spPr bwMode="auto">
              <a:xfrm>
                <a:off x="2575" y="5476"/>
                <a:ext cx="32" cy="32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401" name="Rectangle 41"/>
              <p:cNvSpPr>
                <a:spLocks noChangeArrowheads="1"/>
              </p:cNvSpPr>
              <p:nvPr/>
            </p:nvSpPr>
            <p:spPr bwMode="auto">
              <a:xfrm>
                <a:off x="2230" y="5517"/>
                <a:ext cx="32" cy="32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402" name="Rectangle 42"/>
              <p:cNvSpPr>
                <a:spLocks noChangeArrowheads="1"/>
              </p:cNvSpPr>
              <p:nvPr/>
            </p:nvSpPr>
            <p:spPr bwMode="auto">
              <a:xfrm>
                <a:off x="2230" y="5435"/>
                <a:ext cx="32" cy="32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5403" name="Rectangle 43"/>
            <p:cNvSpPr>
              <a:spLocks noChangeArrowheads="1"/>
            </p:cNvSpPr>
            <p:nvPr/>
          </p:nvSpPr>
          <p:spPr bwMode="auto">
            <a:xfrm>
              <a:off x="2275" y="5577"/>
              <a:ext cx="251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438E00"/>
                  </a:solidFill>
                  <a:latin typeface="Arial" charset="0"/>
                  <a:ea typeface="標楷體" pitchFamily="65" charset="-120"/>
                </a:rPr>
                <a:t>AND</a:t>
              </a:r>
            </a:p>
          </p:txBody>
        </p:sp>
        <p:sp>
          <p:nvSpPr>
            <p:cNvPr id="15404" name="Rectangle 44"/>
            <p:cNvSpPr>
              <a:spLocks noChangeArrowheads="1"/>
            </p:cNvSpPr>
            <p:nvPr/>
          </p:nvSpPr>
          <p:spPr bwMode="auto">
            <a:xfrm>
              <a:off x="2162" y="5320"/>
              <a:ext cx="17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IA</a:t>
              </a:r>
            </a:p>
          </p:txBody>
        </p:sp>
        <p:sp>
          <p:nvSpPr>
            <p:cNvPr id="15405" name="Rectangle 45"/>
            <p:cNvSpPr>
              <a:spLocks noChangeArrowheads="1"/>
            </p:cNvSpPr>
            <p:nvPr/>
          </p:nvSpPr>
          <p:spPr bwMode="auto">
            <a:xfrm>
              <a:off x="2162" y="5535"/>
              <a:ext cx="17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IB</a:t>
              </a:r>
            </a:p>
          </p:txBody>
        </p:sp>
        <p:sp>
          <p:nvSpPr>
            <p:cNvPr id="15406" name="Rectangle 46"/>
            <p:cNvSpPr>
              <a:spLocks noChangeArrowheads="1"/>
            </p:cNvSpPr>
            <p:nvPr/>
          </p:nvSpPr>
          <p:spPr bwMode="auto">
            <a:xfrm>
              <a:off x="2514" y="5356"/>
              <a:ext cx="15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Z</a:t>
              </a:r>
            </a:p>
          </p:txBody>
        </p:sp>
      </p:grpSp>
      <p:grpSp>
        <p:nvGrpSpPr>
          <p:cNvPr id="15407" name="Group 47"/>
          <p:cNvGrpSpPr>
            <a:grpSpLocks/>
          </p:cNvGrpSpPr>
          <p:nvPr/>
        </p:nvGrpSpPr>
        <p:grpSpPr bwMode="auto">
          <a:xfrm>
            <a:off x="2814638" y="8431213"/>
            <a:ext cx="862012" cy="585787"/>
            <a:chOff x="1773" y="5613"/>
            <a:chExt cx="543" cy="369"/>
          </a:xfrm>
        </p:grpSpPr>
        <p:grpSp>
          <p:nvGrpSpPr>
            <p:cNvPr id="15408" name="Group 48"/>
            <p:cNvGrpSpPr>
              <a:grpSpLocks/>
            </p:cNvGrpSpPr>
            <p:nvPr/>
          </p:nvGrpSpPr>
          <p:grpSpPr bwMode="auto">
            <a:xfrm>
              <a:off x="1871" y="5692"/>
              <a:ext cx="384" cy="180"/>
              <a:chOff x="1871" y="5692"/>
              <a:chExt cx="384" cy="180"/>
            </a:xfrm>
          </p:grpSpPr>
          <p:sp>
            <p:nvSpPr>
              <p:cNvPr id="15409" name="Rectangle 49"/>
              <p:cNvSpPr>
                <a:spLocks noChangeArrowheads="1"/>
              </p:cNvSpPr>
              <p:nvPr/>
            </p:nvSpPr>
            <p:spPr bwMode="auto">
              <a:xfrm>
                <a:off x="1871" y="5729"/>
                <a:ext cx="31" cy="32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410" name="Freeform 50"/>
              <p:cNvSpPr>
                <a:spLocks/>
              </p:cNvSpPr>
              <p:nvPr/>
            </p:nvSpPr>
            <p:spPr bwMode="auto">
              <a:xfrm>
                <a:off x="1943" y="5696"/>
                <a:ext cx="222" cy="1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19"/>
                  </a:cxn>
                  <a:cxn ang="0">
                    <a:pos x="24" y="37"/>
                  </a:cxn>
                  <a:cxn ang="0">
                    <a:pos x="26" y="52"/>
                  </a:cxn>
                  <a:cxn ang="0">
                    <a:pos x="29" y="69"/>
                  </a:cxn>
                  <a:cxn ang="0">
                    <a:pos x="26" y="96"/>
                  </a:cxn>
                  <a:cxn ang="0">
                    <a:pos x="26" y="119"/>
                  </a:cxn>
                  <a:cxn ang="0">
                    <a:pos x="17" y="143"/>
                  </a:cxn>
                  <a:cxn ang="0">
                    <a:pos x="5" y="160"/>
                  </a:cxn>
                  <a:cxn ang="0">
                    <a:pos x="5" y="165"/>
                  </a:cxn>
                  <a:cxn ang="0">
                    <a:pos x="44" y="162"/>
                  </a:cxn>
                  <a:cxn ang="0">
                    <a:pos x="75" y="157"/>
                  </a:cxn>
                  <a:cxn ang="0">
                    <a:pos x="102" y="155"/>
                  </a:cxn>
                  <a:cxn ang="0">
                    <a:pos x="129" y="148"/>
                  </a:cxn>
                  <a:cxn ang="0">
                    <a:pos x="158" y="138"/>
                  </a:cxn>
                  <a:cxn ang="0">
                    <a:pos x="180" y="128"/>
                  </a:cxn>
                  <a:cxn ang="0">
                    <a:pos x="195" y="119"/>
                  </a:cxn>
                  <a:cxn ang="0">
                    <a:pos x="206" y="108"/>
                  </a:cxn>
                  <a:cxn ang="0">
                    <a:pos x="216" y="94"/>
                  </a:cxn>
                  <a:cxn ang="0">
                    <a:pos x="221" y="84"/>
                  </a:cxn>
                  <a:cxn ang="0">
                    <a:pos x="204" y="59"/>
                  </a:cxn>
                  <a:cxn ang="0">
                    <a:pos x="170" y="37"/>
                  </a:cxn>
                  <a:cxn ang="0">
                    <a:pos x="141" y="25"/>
                  </a:cxn>
                  <a:cxn ang="0">
                    <a:pos x="109" y="17"/>
                  </a:cxn>
                  <a:cxn ang="0">
                    <a:pos x="78" y="10"/>
                  </a:cxn>
                  <a:cxn ang="0">
                    <a:pos x="36" y="8"/>
                  </a:cxn>
                  <a:cxn ang="0">
                    <a:pos x="0" y="0"/>
                  </a:cxn>
                </a:cxnLst>
                <a:rect l="0" t="0" r="r" b="b"/>
                <a:pathLst>
                  <a:path w="222" h="166">
                    <a:moveTo>
                      <a:pt x="0" y="0"/>
                    </a:moveTo>
                    <a:lnTo>
                      <a:pt x="15" y="19"/>
                    </a:lnTo>
                    <a:lnTo>
                      <a:pt x="24" y="37"/>
                    </a:lnTo>
                    <a:lnTo>
                      <a:pt x="26" y="52"/>
                    </a:lnTo>
                    <a:lnTo>
                      <a:pt x="29" y="69"/>
                    </a:lnTo>
                    <a:lnTo>
                      <a:pt x="26" y="96"/>
                    </a:lnTo>
                    <a:lnTo>
                      <a:pt x="26" y="119"/>
                    </a:lnTo>
                    <a:lnTo>
                      <a:pt x="17" y="143"/>
                    </a:lnTo>
                    <a:lnTo>
                      <a:pt x="5" y="160"/>
                    </a:lnTo>
                    <a:lnTo>
                      <a:pt x="5" y="165"/>
                    </a:lnTo>
                    <a:lnTo>
                      <a:pt x="44" y="162"/>
                    </a:lnTo>
                    <a:lnTo>
                      <a:pt x="75" y="157"/>
                    </a:lnTo>
                    <a:lnTo>
                      <a:pt x="102" y="155"/>
                    </a:lnTo>
                    <a:lnTo>
                      <a:pt x="129" y="148"/>
                    </a:lnTo>
                    <a:lnTo>
                      <a:pt x="158" y="138"/>
                    </a:lnTo>
                    <a:lnTo>
                      <a:pt x="180" y="128"/>
                    </a:lnTo>
                    <a:lnTo>
                      <a:pt x="195" y="119"/>
                    </a:lnTo>
                    <a:lnTo>
                      <a:pt x="206" y="108"/>
                    </a:lnTo>
                    <a:lnTo>
                      <a:pt x="216" y="94"/>
                    </a:lnTo>
                    <a:lnTo>
                      <a:pt x="221" y="84"/>
                    </a:lnTo>
                    <a:lnTo>
                      <a:pt x="204" y="59"/>
                    </a:lnTo>
                    <a:lnTo>
                      <a:pt x="170" y="37"/>
                    </a:lnTo>
                    <a:lnTo>
                      <a:pt x="141" y="25"/>
                    </a:lnTo>
                    <a:lnTo>
                      <a:pt x="109" y="17"/>
                    </a:lnTo>
                    <a:lnTo>
                      <a:pt x="78" y="10"/>
                    </a:lnTo>
                    <a:lnTo>
                      <a:pt x="36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49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411" name="Arc 51"/>
              <p:cNvSpPr>
                <a:spLocks/>
              </p:cNvSpPr>
              <p:nvPr/>
            </p:nvSpPr>
            <p:spPr bwMode="auto">
              <a:xfrm>
                <a:off x="1925" y="5694"/>
                <a:ext cx="49" cy="8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9"/>
                  <a:gd name="T1" fmla="*/ 0 h 21600"/>
                  <a:gd name="T2" fmla="*/ 21599 w 21599"/>
                  <a:gd name="T3" fmla="*/ 21353 h 21600"/>
                  <a:gd name="T4" fmla="*/ 0 w 2159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-1" y="0"/>
                    </a:moveTo>
                    <a:cubicBezTo>
                      <a:pt x="11833" y="0"/>
                      <a:pt x="21463" y="9520"/>
                      <a:pt x="21598" y="21353"/>
                    </a:cubicBezTo>
                  </a:path>
                  <a:path w="21599" h="21600" stroke="0" extrusionOk="0">
                    <a:moveTo>
                      <a:pt x="-1" y="0"/>
                    </a:moveTo>
                    <a:cubicBezTo>
                      <a:pt x="11833" y="0"/>
                      <a:pt x="21463" y="9520"/>
                      <a:pt x="21598" y="21353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412" name="Arc 52"/>
              <p:cNvSpPr>
                <a:spLocks/>
              </p:cNvSpPr>
              <p:nvPr/>
            </p:nvSpPr>
            <p:spPr bwMode="auto">
              <a:xfrm>
                <a:off x="1926" y="5781"/>
                <a:ext cx="49" cy="91"/>
              </a:xfrm>
              <a:custGeom>
                <a:avLst/>
                <a:gdLst>
                  <a:gd name="G0" fmla="+- 457 0 0"/>
                  <a:gd name="G1" fmla="+- 244 0 0"/>
                  <a:gd name="G2" fmla="+- 21600 0 0"/>
                  <a:gd name="T0" fmla="*/ 22056 w 22057"/>
                  <a:gd name="T1" fmla="*/ 0 h 21844"/>
                  <a:gd name="T2" fmla="*/ 0 w 22057"/>
                  <a:gd name="T3" fmla="*/ 21839 h 21844"/>
                  <a:gd name="T4" fmla="*/ 457 w 22057"/>
                  <a:gd name="T5" fmla="*/ 244 h 21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57" h="21844" fill="none" extrusionOk="0">
                    <a:moveTo>
                      <a:pt x="22055" y="0"/>
                    </a:moveTo>
                    <a:cubicBezTo>
                      <a:pt x="22056" y="81"/>
                      <a:pt x="22057" y="162"/>
                      <a:pt x="22057" y="244"/>
                    </a:cubicBezTo>
                    <a:cubicBezTo>
                      <a:pt x="22057" y="12173"/>
                      <a:pt x="12386" y="21844"/>
                      <a:pt x="457" y="21844"/>
                    </a:cubicBezTo>
                    <a:cubicBezTo>
                      <a:pt x="304" y="21844"/>
                      <a:pt x="152" y="21842"/>
                      <a:pt x="-1" y="21839"/>
                    </a:cubicBezTo>
                  </a:path>
                  <a:path w="22057" h="21844" stroke="0" extrusionOk="0">
                    <a:moveTo>
                      <a:pt x="22055" y="0"/>
                    </a:moveTo>
                    <a:cubicBezTo>
                      <a:pt x="22056" y="81"/>
                      <a:pt x="22057" y="162"/>
                      <a:pt x="22057" y="244"/>
                    </a:cubicBezTo>
                    <a:cubicBezTo>
                      <a:pt x="22057" y="12173"/>
                      <a:pt x="12386" y="21844"/>
                      <a:pt x="457" y="21844"/>
                    </a:cubicBezTo>
                    <a:cubicBezTo>
                      <a:pt x="304" y="21844"/>
                      <a:pt x="152" y="21842"/>
                      <a:pt x="-1" y="21839"/>
                    </a:cubicBezTo>
                    <a:lnTo>
                      <a:pt x="457" y="244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413" name="Arc 53"/>
              <p:cNvSpPr>
                <a:spLocks/>
              </p:cNvSpPr>
              <p:nvPr/>
            </p:nvSpPr>
            <p:spPr bwMode="auto">
              <a:xfrm>
                <a:off x="1926" y="5692"/>
                <a:ext cx="248" cy="95"/>
              </a:xfrm>
              <a:custGeom>
                <a:avLst/>
                <a:gdLst>
                  <a:gd name="G0" fmla="+- 87 0 0"/>
                  <a:gd name="G1" fmla="+- 21600 0 0"/>
                  <a:gd name="G2" fmla="+- 21600 0 0"/>
                  <a:gd name="T0" fmla="*/ 0 w 21686"/>
                  <a:gd name="T1" fmla="*/ 0 h 21600"/>
                  <a:gd name="T2" fmla="*/ 21686 w 21686"/>
                  <a:gd name="T3" fmla="*/ 21371 h 21600"/>
                  <a:gd name="T4" fmla="*/ 87 w 2168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86" h="21600" fill="none" extrusionOk="0">
                    <a:moveTo>
                      <a:pt x="0" y="0"/>
                    </a:moveTo>
                    <a:cubicBezTo>
                      <a:pt x="29" y="0"/>
                      <a:pt x="58" y="-1"/>
                      <a:pt x="87" y="0"/>
                    </a:cubicBezTo>
                    <a:cubicBezTo>
                      <a:pt x="11927" y="0"/>
                      <a:pt x="21560" y="9531"/>
                      <a:pt x="21685" y="21371"/>
                    </a:cubicBezTo>
                  </a:path>
                  <a:path w="21686" h="21600" stroke="0" extrusionOk="0">
                    <a:moveTo>
                      <a:pt x="0" y="0"/>
                    </a:moveTo>
                    <a:cubicBezTo>
                      <a:pt x="29" y="0"/>
                      <a:pt x="58" y="-1"/>
                      <a:pt x="87" y="0"/>
                    </a:cubicBezTo>
                    <a:cubicBezTo>
                      <a:pt x="11927" y="0"/>
                      <a:pt x="21560" y="9531"/>
                      <a:pt x="21685" y="21371"/>
                    </a:cubicBezTo>
                    <a:lnTo>
                      <a:pt x="87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414" name="Arc 54"/>
              <p:cNvSpPr>
                <a:spLocks/>
              </p:cNvSpPr>
              <p:nvPr/>
            </p:nvSpPr>
            <p:spPr bwMode="auto">
              <a:xfrm>
                <a:off x="1930" y="5780"/>
                <a:ext cx="242" cy="91"/>
              </a:xfrm>
              <a:custGeom>
                <a:avLst/>
                <a:gdLst>
                  <a:gd name="G0" fmla="+- 90 0 0"/>
                  <a:gd name="G1" fmla="+- 242 0 0"/>
                  <a:gd name="G2" fmla="+- 21600 0 0"/>
                  <a:gd name="T0" fmla="*/ 21689 w 21690"/>
                  <a:gd name="T1" fmla="*/ 0 h 21842"/>
                  <a:gd name="T2" fmla="*/ 0 w 21690"/>
                  <a:gd name="T3" fmla="*/ 21842 h 21842"/>
                  <a:gd name="T4" fmla="*/ 90 w 21690"/>
                  <a:gd name="T5" fmla="*/ 242 h 21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90" h="21842" fill="none" extrusionOk="0">
                    <a:moveTo>
                      <a:pt x="21688" y="0"/>
                    </a:moveTo>
                    <a:cubicBezTo>
                      <a:pt x="21689" y="80"/>
                      <a:pt x="21690" y="161"/>
                      <a:pt x="21690" y="242"/>
                    </a:cubicBezTo>
                    <a:cubicBezTo>
                      <a:pt x="21690" y="12171"/>
                      <a:pt x="12019" y="21842"/>
                      <a:pt x="90" y="21842"/>
                    </a:cubicBezTo>
                    <a:cubicBezTo>
                      <a:pt x="60" y="21842"/>
                      <a:pt x="30" y="21841"/>
                      <a:pt x="0" y="21841"/>
                    </a:cubicBezTo>
                  </a:path>
                  <a:path w="21690" h="21842" stroke="0" extrusionOk="0">
                    <a:moveTo>
                      <a:pt x="21688" y="0"/>
                    </a:moveTo>
                    <a:cubicBezTo>
                      <a:pt x="21689" y="80"/>
                      <a:pt x="21690" y="161"/>
                      <a:pt x="21690" y="242"/>
                    </a:cubicBezTo>
                    <a:cubicBezTo>
                      <a:pt x="21690" y="12171"/>
                      <a:pt x="12019" y="21842"/>
                      <a:pt x="90" y="21842"/>
                    </a:cubicBezTo>
                    <a:cubicBezTo>
                      <a:pt x="60" y="21842"/>
                      <a:pt x="30" y="21841"/>
                      <a:pt x="0" y="21841"/>
                    </a:cubicBezTo>
                    <a:lnTo>
                      <a:pt x="90" y="242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415" name="Line 55"/>
              <p:cNvSpPr>
                <a:spLocks noChangeShapeType="1"/>
              </p:cNvSpPr>
              <p:nvPr/>
            </p:nvSpPr>
            <p:spPr bwMode="auto">
              <a:xfrm>
                <a:off x="2169" y="5782"/>
                <a:ext cx="58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416" name="Rectangle 56"/>
              <p:cNvSpPr>
                <a:spLocks noChangeArrowheads="1"/>
              </p:cNvSpPr>
              <p:nvPr/>
            </p:nvSpPr>
            <p:spPr bwMode="auto">
              <a:xfrm>
                <a:off x="2223" y="5767"/>
                <a:ext cx="32" cy="32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417" name="Line 57"/>
              <p:cNvSpPr>
                <a:spLocks noChangeShapeType="1"/>
              </p:cNvSpPr>
              <p:nvPr/>
            </p:nvSpPr>
            <p:spPr bwMode="auto">
              <a:xfrm>
                <a:off x="1907" y="5744"/>
                <a:ext cx="59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418" name="Line 58"/>
              <p:cNvSpPr>
                <a:spLocks noChangeShapeType="1"/>
              </p:cNvSpPr>
              <p:nvPr/>
            </p:nvSpPr>
            <p:spPr bwMode="auto">
              <a:xfrm>
                <a:off x="1903" y="5825"/>
                <a:ext cx="58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419" name="Rectangle 59"/>
              <p:cNvSpPr>
                <a:spLocks noChangeArrowheads="1"/>
              </p:cNvSpPr>
              <p:nvPr/>
            </p:nvSpPr>
            <p:spPr bwMode="auto">
              <a:xfrm>
                <a:off x="1871" y="5810"/>
                <a:ext cx="31" cy="32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5420" name="Rectangle 60"/>
            <p:cNvSpPr>
              <a:spLocks noChangeArrowheads="1"/>
            </p:cNvSpPr>
            <p:nvPr/>
          </p:nvSpPr>
          <p:spPr bwMode="auto">
            <a:xfrm>
              <a:off x="1964" y="5847"/>
              <a:ext cx="212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438E00"/>
                  </a:solidFill>
                  <a:latin typeface="Arial" charset="0"/>
                  <a:ea typeface="標楷體" pitchFamily="65" charset="-120"/>
                </a:rPr>
                <a:t>OR</a:t>
              </a:r>
            </a:p>
          </p:txBody>
        </p:sp>
        <p:sp>
          <p:nvSpPr>
            <p:cNvPr id="15421" name="Rectangle 61"/>
            <p:cNvSpPr>
              <a:spLocks noChangeArrowheads="1"/>
            </p:cNvSpPr>
            <p:nvPr/>
          </p:nvSpPr>
          <p:spPr bwMode="auto">
            <a:xfrm>
              <a:off x="2161" y="5643"/>
              <a:ext cx="155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Z</a:t>
              </a:r>
            </a:p>
          </p:txBody>
        </p:sp>
        <p:sp>
          <p:nvSpPr>
            <p:cNvPr id="15422" name="Rectangle 62"/>
            <p:cNvSpPr>
              <a:spLocks noChangeArrowheads="1"/>
            </p:cNvSpPr>
            <p:nvPr/>
          </p:nvSpPr>
          <p:spPr bwMode="auto">
            <a:xfrm>
              <a:off x="1773" y="5613"/>
              <a:ext cx="17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IA</a:t>
              </a:r>
            </a:p>
          </p:txBody>
        </p:sp>
        <p:sp>
          <p:nvSpPr>
            <p:cNvPr id="15423" name="Rectangle 63"/>
            <p:cNvSpPr>
              <a:spLocks noChangeArrowheads="1"/>
            </p:cNvSpPr>
            <p:nvPr/>
          </p:nvSpPr>
          <p:spPr bwMode="auto">
            <a:xfrm>
              <a:off x="1773" y="5829"/>
              <a:ext cx="17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8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IB</a:t>
              </a:r>
            </a:p>
          </p:txBody>
        </p:sp>
      </p:grpSp>
      <p:grpSp>
        <p:nvGrpSpPr>
          <p:cNvPr id="15424" name="Group 64"/>
          <p:cNvGrpSpPr>
            <a:grpSpLocks/>
          </p:cNvGrpSpPr>
          <p:nvPr/>
        </p:nvGrpSpPr>
        <p:grpSpPr bwMode="auto">
          <a:xfrm>
            <a:off x="4384675" y="4587875"/>
            <a:ext cx="1485900" cy="2097088"/>
            <a:chOff x="2762" y="3112"/>
            <a:chExt cx="936" cy="1321"/>
          </a:xfrm>
        </p:grpSpPr>
        <p:sp>
          <p:nvSpPr>
            <p:cNvPr id="15425" name="Rectangle 65"/>
            <p:cNvSpPr>
              <a:spLocks noChangeArrowheads="1"/>
            </p:cNvSpPr>
            <p:nvPr/>
          </p:nvSpPr>
          <p:spPr bwMode="auto">
            <a:xfrm>
              <a:off x="3138" y="3112"/>
              <a:ext cx="344" cy="344"/>
            </a:xfrm>
            <a:prstGeom prst="rect">
              <a:avLst/>
            </a:prstGeom>
            <a:solidFill>
              <a:srgbClr val="FECAE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26" name="Rectangle 66"/>
            <p:cNvSpPr>
              <a:spLocks noChangeArrowheads="1"/>
            </p:cNvSpPr>
            <p:nvPr/>
          </p:nvSpPr>
          <p:spPr bwMode="auto">
            <a:xfrm>
              <a:off x="2932" y="4094"/>
              <a:ext cx="83" cy="339"/>
            </a:xfrm>
            <a:prstGeom prst="rect">
              <a:avLst/>
            </a:prstGeom>
            <a:solidFill>
              <a:srgbClr val="FECAE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27" name="Line 67"/>
            <p:cNvSpPr>
              <a:spLocks noChangeShapeType="1"/>
            </p:cNvSpPr>
            <p:nvPr/>
          </p:nvSpPr>
          <p:spPr bwMode="auto">
            <a:xfrm>
              <a:off x="2769" y="3231"/>
              <a:ext cx="207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28" name="Line 68"/>
            <p:cNvSpPr>
              <a:spLocks noChangeShapeType="1"/>
            </p:cNvSpPr>
            <p:nvPr/>
          </p:nvSpPr>
          <p:spPr bwMode="auto">
            <a:xfrm flipV="1">
              <a:off x="2968" y="3118"/>
              <a:ext cx="0" cy="121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29" name="Line 69"/>
            <p:cNvSpPr>
              <a:spLocks noChangeShapeType="1"/>
            </p:cNvSpPr>
            <p:nvPr/>
          </p:nvSpPr>
          <p:spPr bwMode="auto">
            <a:xfrm>
              <a:off x="2968" y="3118"/>
              <a:ext cx="347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307" y="3118"/>
              <a:ext cx="0" cy="121"/>
            </a:xfrm>
            <a:prstGeom prst="line">
              <a:avLst/>
            </a:prstGeom>
            <a:noFill/>
            <a:ln w="25400">
              <a:solidFill>
                <a:srgbClr val="D49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31" name="Line 71"/>
            <p:cNvSpPr>
              <a:spLocks noChangeShapeType="1"/>
            </p:cNvSpPr>
            <p:nvPr/>
          </p:nvSpPr>
          <p:spPr bwMode="auto">
            <a:xfrm>
              <a:off x="3307" y="3231"/>
              <a:ext cx="39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32" name="Line 72"/>
            <p:cNvSpPr>
              <a:spLocks noChangeShapeType="1"/>
            </p:cNvSpPr>
            <p:nvPr/>
          </p:nvSpPr>
          <p:spPr bwMode="auto">
            <a:xfrm>
              <a:off x="2762" y="3753"/>
              <a:ext cx="192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33" name="Line 73"/>
            <p:cNvSpPr>
              <a:spLocks noChangeShapeType="1"/>
            </p:cNvSpPr>
            <p:nvPr/>
          </p:nvSpPr>
          <p:spPr bwMode="auto">
            <a:xfrm flipV="1">
              <a:off x="2946" y="3639"/>
              <a:ext cx="0" cy="122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34" name="Line 74"/>
            <p:cNvSpPr>
              <a:spLocks noChangeShapeType="1"/>
            </p:cNvSpPr>
            <p:nvPr/>
          </p:nvSpPr>
          <p:spPr bwMode="auto">
            <a:xfrm>
              <a:off x="2946" y="3639"/>
              <a:ext cx="346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35" name="Line 75"/>
            <p:cNvSpPr>
              <a:spLocks noChangeShapeType="1"/>
            </p:cNvSpPr>
            <p:nvPr/>
          </p:nvSpPr>
          <p:spPr bwMode="auto">
            <a:xfrm flipV="1">
              <a:off x="3284" y="3639"/>
              <a:ext cx="0" cy="122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36" name="Line 76"/>
            <p:cNvSpPr>
              <a:spLocks noChangeShapeType="1"/>
            </p:cNvSpPr>
            <p:nvPr/>
          </p:nvSpPr>
          <p:spPr bwMode="auto">
            <a:xfrm>
              <a:off x="3284" y="3753"/>
              <a:ext cx="407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37" name="Line 77"/>
            <p:cNvSpPr>
              <a:spLocks noChangeShapeType="1"/>
            </p:cNvSpPr>
            <p:nvPr/>
          </p:nvSpPr>
          <p:spPr bwMode="auto">
            <a:xfrm>
              <a:off x="2762" y="4221"/>
              <a:ext cx="253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38" name="Line 78"/>
            <p:cNvSpPr>
              <a:spLocks noChangeShapeType="1"/>
            </p:cNvSpPr>
            <p:nvPr/>
          </p:nvSpPr>
          <p:spPr bwMode="auto">
            <a:xfrm>
              <a:off x="3007" y="4107"/>
              <a:ext cx="27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39" name="Line 79"/>
            <p:cNvSpPr>
              <a:spLocks noChangeShapeType="1"/>
            </p:cNvSpPr>
            <p:nvPr/>
          </p:nvSpPr>
          <p:spPr bwMode="auto">
            <a:xfrm>
              <a:off x="2769" y="3440"/>
              <a:ext cx="207" cy="0"/>
            </a:xfrm>
            <a:prstGeom prst="line">
              <a:avLst/>
            </a:prstGeom>
            <a:noFill/>
            <a:ln w="25400">
              <a:solidFill>
                <a:srgbClr val="51D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40" name="Line 80"/>
            <p:cNvSpPr>
              <a:spLocks noChangeShapeType="1"/>
            </p:cNvSpPr>
            <p:nvPr/>
          </p:nvSpPr>
          <p:spPr bwMode="auto">
            <a:xfrm flipV="1">
              <a:off x="2968" y="3327"/>
              <a:ext cx="0" cy="121"/>
            </a:xfrm>
            <a:prstGeom prst="line">
              <a:avLst/>
            </a:prstGeom>
            <a:noFill/>
            <a:ln w="25400">
              <a:solidFill>
                <a:srgbClr val="51D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41" name="Line 81"/>
            <p:cNvSpPr>
              <a:spLocks noChangeShapeType="1"/>
            </p:cNvSpPr>
            <p:nvPr/>
          </p:nvSpPr>
          <p:spPr bwMode="auto">
            <a:xfrm>
              <a:off x="2968" y="3327"/>
              <a:ext cx="178" cy="0"/>
            </a:xfrm>
            <a:prstGeom prst="line">
              <a:avLst/>
            </a:prstGeom>
            <a:noFill/>
            <a:ln w="25400">
              <a:solidFill>
                <a:srgbClr val="51D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42" name="Line 82"/>
            <p:cNvSpPr>
              <a:spLocks noChangeShapeType="1"/>
            </p:cNvSpPr>
            <p:nvPr/>
          </p:nvSpPr>
          <p:spPr bwMode="auto">
            <a:xfrm flipV="1">
              <a:off x="3307" y="3327"/>
              <a:ext cx="0" cy="121"/>
            </a:xfrm>
            <a:prstGeom prst="line">
              <a:avLst/>
            </a:prstGeom>
            <a:noFill/>
            <a:ln w="25400">
              <a:solidFill>
                <a:srgbClr val="438E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43" name="Line 83"/>
            <p:cNvSpPr>
              <a:spLocks noChangeShapeType="1"/>
            </p:cNvSpPr>
            <p:nvPr/>
          </p:nvSpPr>
          <p:spPr bwMode="auto">
            <a:xfrm>
              <a:off x="2762" y="3958"/>
              <a:ext cx="192" cy="0"/>
            </a:xfrm>
            <a:prstGeom prst="line">
              <a:avLst/>
            </a:prstGeom>
            <a:noFill/>
            <a:ln w="25400">
              <a:solidFill>
                <a:srgbClr val="51D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44" name="Line 84"/>
            <p:cNvSpPr>
              <a:spLocks noChangeShapeType="1"/>
            </p:cNvSpPr>
            <p:nvPr/>
          </p:nvSpPr>
          <p:spPr bwMode="auto">
            <a:xfrm flipV="1">
              <a:off x="2946" y="3844"/>
              <a:ext cx="0" cy="122"/>
            </a:xfrm>
            <a:prstGeom prst="line">
              <a:avLst/>
            </a:prstGeom>
            <a:noFill/>
            <a:ln w="25400">
              <a:solidFill>
                <a:srgbClr val="51D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45" name="Line 85"/>
            <p:cNvSpPr>
              <a:spLocks noChangeShapeType="1"/>
            </p:cNvSpPr>
            <p:nvPr/>
          </p:nvSpPr>
          <p:spPr bwMode="auto">
            <a:xfrm>
              <a:off x="2946" y="3844"/>
              <a:ext cx="346" cy="0"/>
            </a:xfrm>
            <a:prstGeom prst="line">
              <a:avLst/>
            </a:prstGeom>
            <a:noFill/>
            <a:ln w="25400">
              <a:solidFill>
                <a:srgbClr val="51D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46" name="Line 86"/>
            <p:cNvSpPr>
              <a:spLocks noChangeShapeType="1"/>
            </p:cNvSpPr>
            <p:nvPr/>
          </p:nvSpPr>
          <p:spPr bwMode="auto">
            <a:xfrm flipV="1">
              <a:off x="3284" y="3844"/>
              <a:ext cx="0" cy="122"/>
            </a:xfrm>
            <a:prstGeom prst="line">
              <a:avLst/>
            </a:prstGeom>
            <a:noFill/>
            <a:ln w="25400">
              <a:solidFill>
                <a:srgbClr val="51D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47" name="Line 87"/>
            <p:cNvSpPr>
              <a:spLocks noChangeShapeType="1"/>
            </p:cNvSpPr>
            <p:nvPr/>
          </p:nvSpPr>
          <p:spPr bwMode="auto">
            <a:xfrm>
              <a:off x="3284" y="3958"/>
              <a:ext cx="407" cy="0"/>
            </a:xfrm>
            <a:prstGeom prst="line">
              <a:avLst/>
            </a:prstGeom>
            <a:noFill/>
            <a:ln w="25400">
              <a:solidFill>
                <a:srgbClr val="51D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48" name="Line 88"/>
            <p:cNvSpPr>
              <a:spLocks noChangeShapeType="1"/>
            </p:cNvSpPr>
            <p:nvPr/>
          </p:nvSpPr>
          <p:spPr bwMode="auto">
            <a:xfrm>
              <a:off x="2762" y="4425"/>
              <a:ext cx="175" cy="0"/>
            </a:xfrm>
            <a:prstGeom prst="line">
              <a:avLst/>
            </a:prstGeom>
            <a:noFill/>
            <a:ln w="25400">
              <a:solidFill>
                <a:srgbClr val="51D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49" name="Line 89"/>
            <p:cNvSpPr>
              <a:spLocks noChangeShapeType="1"/>
            </p:cNvSpPr>
            <p:nvPr/>
          </p:nvSpPr>
          <p:spPr bwMode="auto">
            <a:xfrm flipV="1">
              <a:off x="2929" y="4312"/>
              <a:ext cx="0" cy="121"/>
            </a:xfrm>
            <a:prstGeom prst="line">
              <a:avLst/>
            </a:prstGeom>
            <a:noFill/>
            <a:ln w="25400">
              <a:solidFill>
                <a:srgbClr val="438E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50" name="Line 90"/>
            <p:cNvSpPr>
              <a:spLocks noChangeShapeType="1"/>
            </p:cNvSpPr>
            <p:nvPr/>
          </p:nvSpPr>
          <p:spPr bwMode="auto">
            <a:xfrm>
              <a:off x="3007" y="4312"/>
              <a:ext cx="271" cy="0"/>
            </a:xfrm>
            <a:prstGeom prst="line">
              <a:avLst/>
            </a:prstGeom>
            <a:noFill/>
            <a:ln w="25400">
              <a:solidFill>
                <a:srgbClr val="51D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51" name="Line 91"/>
            <p:cNvSpPr>
              <a:spLocks noChangeShapeType="1"/>
            </p:cNvSpPr>
            <p:nvPr/>
          </p:nvSpPr>
          <p:spPr bwMode="auto">
            <a:xfrm flipV="1">
              <a:off x="3138" y="3327"/>
              <a:ext cx="0" cy="121"/>
            </a:xfrm>
            <a:prstGeom prst="line">
              <a:avLst/>
            </a:prstGeom>
            <a:noFill/>
            <a:ln w="25400">
              <a:solidFill>
                <a:srgbClr val="51D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52" name="Line 92"/>
            <p:cNvSpPr>
              <a:spLocks noChangeShapeType="1"/>
            </p:cNvSpPr>
            <p:nvPr/>
          </p:nvSpPr>
          <p:spPr bwMode="auto">
            <a:xfrm>
              <a:off x="3138" y="3440"/>
              <a:ext cx="177" cy="0"/>
            </a:xfrm>
            <a:prstGeom prst="line">
              <a:avLst/>
            </a:prstGeom>
            <a:noFill/>
            <a:ln w="25400">
              <a:solidFill>
                <a:srgbClr val="438E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53" name="Line 93"/>
            <p:cNvSpPr>
              <a:spLocks noChangeShapeType="1"/>
            </p:cNvSpPr>
            <p:nvPr/>
          </p:nvSpPr>
          <p:spPr bwMode="auto">
            <a:xfrm>
              <a:off x="3307" y="3327"/>
              <a:ext cx="176" cy="0"/>
            </a:xfrm>
            <a:prstGeom prst="line">
              <a:avLst/>
            </a:prstGeom>
            <a:noFill/>
            <a:ln w="25400">
              <a:solidFill>
                <a:srgbClr val="438E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54" name="Line 94"/>
            <p:cNvSpPr>
              <a:spLocks noChangeShapeType="1"/>
            </p:cNvSpPr>
            <p:nvPr/>
          </p:nvSpPr>
          <p:spPr bwMode="auto">
            <a:xfrm flipV="1">
              <a:off x="3475" y="3327"/>
              <a:ext cx="0" cy="121"/>
            </a:xfrm>
            <a:prstGeom prst="line">
              <a:avLst/>
            </a:prstGeom>
            <a:noFill/>
            <a:ln w="25400">
              <a:solidFill>
                <a:srgbClr val="51D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55" name="Line 95"/>
            <p:cNvSpPr>
              <a:spLocks noChangeShapeType="1"/>
            </p:cNvSpPr>
            <p:nvPr/>
          </p:nvSpPr>
          <p:spPr bwMode="auto">
            <a:xfrm>
              <a:off x="3475" y="3440"/>
              <a:ext cx="223" cy="0"/>
            </a:xfrm>
            <a:prstGeom prst="line">
              <a:avLst/>
            </a:prstGeom>
            <a:noFill/>
            <a:ln w="25400">
              <a:solidFill>
                <a:srgbClr val="51D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56" name="Line 96"/>
            <p:cNvSpPr>
              <a:spLocks noChangeShapeType="1"/>
            </p:cNvSpPr>
            <p:nvPr/>
          </p:nvSpPr>
          <p:spPr bwMode="auto">
            <a:xfrm flipV="1">
              <a:off x="3307" y="3118"/>
              <a:ext cx="0" cy="121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57" name="Line 97"/>
            <p:cNvSpPr>
              <a:spLocks noChangeShapeType="1"/>
            </p:cNvSpPr>
            <p:nvPr/>
          </p:nvSpPr>
          <p:spPr bwMode="auto">
            <a:xfrm>
              <a:off x="3307" y="3231"/>
              <a:ext cx="176" cy="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58" name="Line 98"/>
            <p:cNvSpPr>
              <a:spLocks noChangeShapeType="1"/>
            </p:cNvSpPr>
            <p:nvPr/>
          </p:nvSpPr>
          <p:spPr bwMode="auto">
            <a:xfrm>
              <a:off x="3138" y="3118"/>
              <a:ext cx="177" cy="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59" name="Line 99"/>
            <p:cNvSpPr>
              <a:spLocks noChangeShapeType="1"/>
            </p:cNvSpPr>
            <p:nvPr/>
          </p:nvSpPr>
          <p:spPr bwMode="auto">
            <a:xfrm flipV="1">
              <a:off x="3007" y="4107"/>
              <a:ext cx="0" cy="122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60" name="Line 100"/>
            <p:cNvSpPr>
              <a:spLocks noChangeShapeType="1"/>
            </p:cNvSpPr>
            <p:nvPr/>
          </p:nvSpPr>
          <p:spPr bwMode="auto">
            <a:xfrm>
              <a:off x="2929" y="4221"/>
              <a:ext cx="86" cy="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61" name="Line 101"/>
            <p:cNvSpPr>
              <a:spLocks noChangeShapeType="1"/>
            </p:cNvSpPr>
            <p:nvPr/>
          </p:nvSpPr>
          <p:spPr bwMode="auto">
            <a:xfrm>
              <a:off x="2929" y="4312"/>
              <a:ext cx="86" cy="0"/>
            </a:xfrm>
            <a:prstGeom prst="line">
              <a:avLst/>
            </a:prstGeom>
            <a:noFill/>
            <a:ln w="25400">
              <a:solidFill>
                <a:srgbClr val="438E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62" name="Line 102"/>
            <p:cNvSpPr>
              <a:spLocks noChangeShapeType="1"/>
            </p:cNvSpPr>
            <p:nvPr/>
          </p:nvSpPr>
          <p:spPr bwMode="auto">
            <a:xfrm flipV="1">
              <a:off x="3270" y="4107"/>
              <a:ext cx="0" cy="122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63" name="Line 103"/>
            <p:cNvSpPr>
              <a:spLocks noChangeShapeType="1"/>
            </p:cNvSpPr>
            <p:nvPr/>
          </p:nvSpPr>
          <p:spPr bwMode="auto">
            <a:xfrm>
              <a:off x="3270" y="4221"/>
              <a:ext cx="42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64" name="Line 104"/>
            <p:cNvSpPr>
              <a:spLocks noChangeShapeType="1"/>
            </p:cNvSpPr>
            <p:nvPr/>
          </p:nvSpPr>
          <p:spPr bwMode="auto">
            <a:xfrm flipV="1">
              <a:off x="3270" y="4312"/>
              <a:ext cx="0" cy="121"/>
            </a:xfrm>
            <a:prstGeom prst="line">
              <a:avLst/>
            </a:prstGeom>
            <a:noFill/>
            <a:ln w="25400">
              <a:solidFill>
                <a:srgbClr val="51D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65" name="Line 105"/>
            <p:cNvSpPr>
              <a:spLocks noChangeShapeType="1"/>
            </p:cNvSpPr>
            <p:nvPr/>
          </p:nvSpPr>
          <p:spPr bwMode="auto">
            <a:xfrm>
              <a:off x="3270" y="4425"/>
              <a:ext cx="421" cy="0"/>
            </a:xfrm>
            <a:prstGeom prst="line">
              <a:avLst/>
            </a:prstGeom>
            <a:noFill/>
            <a:ln w="25400">
              <a:solidFill>
                <a:srgbClr val="51DC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5466" name="Group 106"/>
          <p:cNvGrpSpPr>
            <a:grpSpLocks/>
          </p:cNvGrpSpPr>
          <p:nvPr/>
        </p:nvGrpSpPr>
        <p:grpSpPr bwMode="auto">
          <a:xfrm>
            <a:off x="2146300" y="4584700"/>
            <a:ext cx="2195513" cy="2090738"/>
            <a:chOff x="1352" y="3110"/>
            <a:chExt cx="1383" cy="1317"/>
          </a:xfrm>
        </p:grpSpPr>
        <p:sp>
          <p:nvSpPr>
            <p:cNvPr id="15467" name="Rectangle 107"/>
            <p:cNvSpPr>
              <a:spLocks noChangeArrowheads="1"/>
            </p:cNvSpPr>
            <p:nvPr/>
          </p:nvSpPr>
          <p:spPr bwMode="auto">
            <a:xfrm>
              <a:off x="1396" y="3154"/>
              <a:ext cx="1339" cy="1273"/>
            </a:xfrm>
            <a:prstGeom prst="rect">
              <a:avLst/>
            </a:prstGeom>
            <a:solidFill>
              <a:srgbClr val="767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68" name="Rectangle 108"/>
            <p:cNvSpPr>
              <a:spLocks noChangeArrowheads="1"/>
            </p:cNvSpPr>
            <p:nvPr/>
          </p:nvSpPr>
          <p:spPr bwMode="auto">
            <a:xfrm>
              <a:off x="1352" y="3110"/>
              <a:ext cx="1330" cy="1264"/>
            </a:xfrm>
            <a:prstGeom prst="rect">
              <a:avLst/>
            </a:prstGeom>
            <a:solidFill>
              <a:srgbClr val="FD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5469" name="Group 109"/>
          <p:cNvGrpSpPr>
            <a:grpSpLocks/>
          </p:cNvGrpSpPr>
          <p:nvPr/>
        </p:nvGrpSpPr>
        <p:grpSpPr bwMode="auto">
          <a:xfrm>
            <a:off x="2101850" y="4640263"/>
            <a:ext cx="2217738" cy="1871662"/>
            <a:chOff x="1324" y="3145"/>
            <a:chExt cx="1397" cy="1179"/>
          </a:xfrm>
        </p:grpSpPr>
        <p:sp>
          <p:nvSpPr>
            <p:cNvPr id="15470" name="Line 110"/>
            <p:cNvSpPr>
              <a:spLocks noChangeShapeType="1"/>
            </p:cNvSpPr>
            <p:nvPr/>
          </p:nvSpPr>
          <p:spPr bwMode="auto">
            <a:xfrm>
              <a:off x="1639" y="3454"/>
              <a:ext cx="53" cy="0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71" name="Rectangle 111"/>
            <p:cNvSpPr>
              <a:spLocks noChangeArrowheads="1"/>
            </p:cNvSpPr>
            <p:nvPr/>
          </p:nvSpPr>
          <p:spPr bwMode="auto">
            <a:xfrm>
              <a:off x="1330" y="3149"/>
              <a:ext cx="16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A</a:t>
              </a:r>
            </a:p>
          </p:txBody>
        </p:sp>
        <p:sp>
          <p:nvSpPr>
            <p:cNvPr id="15472" name="Rectangle 112"/>
            <p:cNvSpPr>
              <a:spLocks noChangeArrowheads="1"/>
            </p:cNvSpPr>
            <p:nvPr/>
          </p:nvSpPr>
          <p:spPr bwMode="auto">
            <a:xfrm>
              <a:off x="1324" y="3651"/>
              <a:ext cx="16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B</a:t>
              </a:r>
            </a:p>
          </p:txBody>
        </p:sp>
        <p:sp>
          <p:nvSpPr>
            <p:cNvPr id="15473" name="Rectangle 113"/>
            <p:cNvSpPr>
              <a:spLocks noChangeArrowheads="1"/>
            </p:cNvSpPr>
            <p:nvPr/>
          </p:nvSpPr>
          <p:spPr bwMode="auto">
            <a:xfrm>
              <a:off x="1333" y="4164"/>
              <a:ext cx="1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C</a:t>
              </a:r>
            </a:p>
          </p:txBody>
        </p:sp>
        <p:sp>
          <p:nvSpPr>
            <p:cNvPr id="15474" name="Rectangle 114"/>
            <p:cNvSpPr>
              <a:spLocks noChangeArrowheads="1"/>
            </p:cNvSpPr>
            <p:nvPr/>
          </p:nvSpPr>
          <p:spPr bwMode="auto">
            <a:xfrm>
              <a:off x="2552" y="4170"/>
              <a:ext cx="16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Z</a:t>
              </a:r>
            </a:p>
          </p:txBody>
        </p:sp>
        <p:sp>
          <p:nvSpPr>
            <p:cNvPr id="15475" name="Line 115"/>
            <p:cNvSpPr>
              <a:spLocks noChangeShapeType="1"/>
            </p:cNvSpPr>
            <p:nvPr/>
          </p:nvSpPr>
          <p:spPr bwMode="auto">
            <a:xfrm flipH="1">
              <a:off x="1533" y="3234"/>
              <a:ext cx="392" cy="0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76" name="Line 116"/>
            <p:cNvSpPr>
              <a:spLocks noChangeShapeType="1"/>
            </p:cNvSpPr>
            <p:nvPr/>
          </p:nvSpPr>
          <p:spPr bwMode="auto">
            <a:xfrm flipH="1">
              <a:off x="1819" y="3604"/>
              <a:ext cx="102" cy="1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77" name="Line 117"/>
            <p:cNvSpPr>
              <a:spLocks noChangeShapeType="1"/>
            </p:cNvSpPr>
            <p:nvPr/>
          </p:nvSpPr>
          <p:spPr bwMode="auto">
            <a:xfrm>
              <a:off x="1930" y="3468"/>
              <a:ext cx="0" cy="82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78" name="Line 118"/>
            <p:cNvSpPr>
              <a:spLocks noChangeShapeType="1"/>
            </p:cNvSpPr>
            <p:nvPr/>
          </p:nvSpPr>
          <p:spPr bwMode="auto">
            <a:xfrm flipH="1">
              <a:off x="1591" y="3900"/>
              <a:ext cx="348" cy="0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79" name="Line 119"/>
            <p:cNvSpPr>
              <a:spLocks noChangeShapeType="1"/>
            </p:cNvSpPr>
            <p:nvPr/>
          </p:nvSpPr>
          <p:spPr bwMode="auto">
            <a:xfrm flipH="1">
              <a:off x="1592" y="3238"/>
              <a:ext cx="1" cy="673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80" name="Oval 120"/>
            <p:cNvSpPr>
              <a:spLocks noChangeArrowheads="1"/>
            </p:cNvSpPr>
            <p:nvPr/>
          </p:nvSpPr>
          <p:spPr bwMode="auto">
            <a:xfrm>
              <a:off x="1631" y="3720"/>
              <a:ext cx="22" cy="23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81" name="Oval 121"/>
            <p:cNvSpPr>
              <a:spLocks noChangeArrowheads="1"/>
            </p:cNvSpPr>
            <p:nvPr/>
          </p:nvSpPr>
          <p:spPr bwMode="auto">
            <a:xfrm>
              <a:off x="1634" y="3441"/>
              <a:ext cx="22" cy="23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82" name="Oval 122"/>
            <p:cNvSpPr>
              <a:spLocks noChangeArrowheads="1"/>
            </p:cNvSpPr>
            <p:nvPr/>
          </p:nvSpPr>
          <p:spPr bwMode="auto">
            <a:xfrm>
              <a:off x="1580" y="3226"/>
              <a:ext cx="22" cy="22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83" name="Line 123"/>
            <p:cNvSpPr>
              <a:spLocks noChangeShapeType="1"/>
            </p:cNvSpPr>
            <p:nvPr/>
          </p:nvSpPr>
          <p:spPr bwMode="auto">
            <a:xfrm flipH="1">
              <a:off x="1639" y="3295"/>
              <a:ext cx="286" cy="0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84" name="Line 124"/>
            <p:cNvSpPr>
              <a:spLocks noChangeShapeType="1"/>
            </p:cNvSpPr>
            <p:nvPr/>
          </p:nvSpPr>
          <p:spPr bwMode="auto">
            <a:xfrm>
              <a:off x="1645" y="3295"/>
              <a:ext cx="0" cy="321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85" name="Line 125"/>
            <p:cNvSpPr>
              <a:spLocks noChangeShapeType="1"/>
            </p:cNvSpPr>
            <p:nvPr/>
          </p:nvSpPr>
          <p:spPr bwMode="auto">
            <a:xfrm>
              <a:off x="1648" y="4184"/>
              <a:ext cx="305" cy="0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86" name="Line 126"/>
            <p:cNvSpPr>
              <a:spLocks noChangeShapeType="1"/>
            </p:cNvSpPr>
            <p:nvPr/>
          </p:nvSpPr>
          <p:spPr bwMode="auto">
            <a:xfrm flipH="1">
              <a:off x="1649" y="4074"/>
              <a:ext cx="554" cy="0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87" name="Line 127"/>
            <p:cNvSpPr>
              <a:spLocks noChangeShapeType="1"/>
            </p:cNvSpPr>
            <p:nvPr/>
          </p:nvSpPr>
          <p:spPr bwMode="auto">
            <a:xfrm>
              <a:off x="1536" y="4245"/>
              <a:ext cx="421" cy="0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88" name="Line 128"/>
            <p:cNvSpPr>
              <a:spLocks noChangeShapeType="1"/>
            </p:cNvSpPr>
            <p:nvPr/>
          </p:nvSpPr>
          <p:spPr bwMode="auto">
            <a:xfrm>
              <a:off x="1823" y="3835"/>
              <a:ext cx="113" cy="0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89" name="Line 129"/>
            <p:cNvSpPr>
              <a:spLocks noChangeShapeType="1"/>
            </p:cNvSpPr>
            <p:nvPr/>
          </p:nvSpPr>
          <p:spPr bwMode="auto">
            <a:xfrm flipH="1">
              <a:off x="1823" y="3608"/>
              <a:ext cx="1" cy="234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90" name="Oval 130"/>
            <p:cNvSpPr>
              <a:spLocks noChangeArrowheads="1"/>
            </p:cNvSpPr>
            <p:nvPr/>
          </p:nvSpPr>
          <p:spPr bwMode="auto">
            <a:xfrm>
              <a:off x="1809" y="3714"/>
              <a:ext cx="21" cy="23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91" name="Line 131"/>
            <p:cNvSpPr>
              <a:spLocks noChangeShapeType="1"/>
            </p:cNvSpPr>
            <p:nvPr/>
          </p:nvSpPr>
          <p:spPr bwMode="auto">
            <a:xfrm flipH="1">
              <a:off x="2206" y="4217"/>
              <a:ext cx="204" cy="0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92" name="Line 132"/>
            <p:cNvSpPr>
              <a:spLocks noChangeShapeType="1"/>
            </p:cNvSpPr>
            <p:nvPr/>
          </p:nvSpPr>
          <p:spPr bwMode="auto">
            <a:xfrm>
              <a:off x="2189" y="3283"/>
              <a:ext cx="0" cy="137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93" name="Line 133"/>
            <p:cNvSpPr>
              <a:spLocks noChangeShapeType="1"/>
            </p:cNvSpPr>
            <p:nvPr/>
          </p:nvSpPr>
          <p:spPr bwMode="auto">
            <a:xfrm>
              <a:off x="2189" y="3459"/>
              <a:ext cx="0" cy="114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94" name="Line 134"/>
            <p:cNvSpPr>
              <a:spLocks noChangeShapeType="1"/>
            </p:cNvSpPr>
            <p:nvPr/>
          </p:nvSpPr>
          <p:spPr bwMode="auto">
            <a:xfrm>
              <a:off x="2450" y="3226"/>
              <a:ext cx="73" cy="1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95" name="Line 135"/>
            <p:cNvSpPr>
              <a:spLocks noChangeShapeType="1"/>
            </p:cNvSpPr>
            <p:nvPr/>
          </p:nvSpPr>
          <p:spPr bwMode="auto">
            <a:xfrm>
              <a:off x="2465" y="3732"/>
              <a:ext cx="76" cy="0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96" name="Rectangle 136"/>
            <p:cNvSpPr>
              <a:spLocks noChangeArrowheads="1"/>
            </p:cNvSpPr>
            <p:nvPr/>
          </p:nvSpPr>
          <p:spPr bwMode="auto">
            <a:xfrm>
              <a:off x="2538" y="3145"/>
              <a:ext cx="16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X</a:t>
              </a:r>
            </a:p>
          </p:txBody>
        </p:sp>
        <p:sp>
          <p:nvSpPr>
            <p:cNvPr id="15497" name="Rectangle 137"/>
            <p:cNvSpPr>
              <a:spLocks noChangeArrowheads="1"/>
            </p:cNvSpPr>
            <p:nvPr/>
          </p:nvSpPr>
          <p:spPr bwMode="auto">
            <a:xfrm>
              <a:off x="2552" y="3650"/>
              <a:ext cx="16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Y</a:t>
              </a:r>
            </a:p>
          </p:txBody>
        </p:sp>
        <p:sp>
          <p:nvSpPr>
            <p:cNvPr id="15498" name="Line 138"/>
            <p:cNvSpPr>
              <a:spLocks noChangeShapeType="1"/>
            </p:cNvSpPr>
            <p:nvPr/>
          </p:nvSpPr>
          <p:spPr bwMode="auto">
            <a:xfrm>
              <a:off x="1644" y="3608"/>
              <a:ext cx="3" cy="584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99" name="Oval 139"/>
            <p:cNvSpPr>
              <a:spLocks noChangeArrowheads="1"/>
            </p:cNvSpPr>
            <p:nvPr/>
          </p:nvSpPr>
          <p:spPr bwMode="auto">
            <a:xfrm>
              <a:off x="1637" y="4064"/>
              <a:ext cx="22" cy="23"/>
            </a:xfrm>
            <a:prstGeom prst="ellipse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500" name="Freeform 140"/>
            <p:cNvSpPr>
              <a:spLocks/>
            </p:cNvSpPr>
            <p:nvPr/>
          </p:nvSpPr>
          <p:spPr bwMode="auto">
            <a:xfrm>
              <a:off x="1475" y="3204"/>
              <a:ext cx="59" cy="58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0"/>
                </a:cxn>
                <a:cxn ang="0">
                  <a:pos x="0" y="57"/>
                </a:cxn>
                <a:cxn ang="0">
                  <a:pos x="39" y="57"/>
                </a:cxn>
                <a:cxn ang="0">
                  <a:pos x="58" y="28"/>
                </a:cxn>
                <a:cxn ang="0">
                  <a:pos x="39" y="0"/>
                </a:cxn>
              </a:cxnLst>
              <a:rect l="0" t="0" r="r" b="b"/>
              <a:pathLst>
                <a:path w="59" h="58">
                  <a:moveTo>
                    <a:pt x="39" y="0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39" y="57"/>
                  </a:lnTo>
                  <a:lnTo>
                    <a:pt x="58" y="28"/>
                  </a:lnTo>
                  <a:lnTo>
                    <a:pt x="39" y="0"/>
                  </a:lnTo>
                </a:path>
              </a:pathLst>
            </a:custGeom>
            <a:solidFill>
              <a:srgbClr val="FC0128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1" name="Freeform 141"/>
            <p:cNvSpPr>
              <a:spLocks/>
            </p:cNvSpPr>
            <p:nvPr/>
          </p:nvSpPr>
          <p:spPr bwMode="auto">
            <a:xfrm>
              <a:off x="2523" y="3702"/>
              <a:ext cx="59" cy="58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0"/>
                </a:cxn>
                <a:cxn ang="0">
                  <a:pos x="0" y="57"/>
                </a:cxn>
                <a:cxn ang="0">
                  <a:pos x="39" y="57"/>
                </a:cxn>
                <a:cxn ang="0">
                  <a:pos x="58" y="29"/>
                </a:cxn>
                <a:cxn ang="0">
                  <a:pos x="39" y="0"/>
                </a:cxn>
              </a:cxnLst>
              <a:rect l="0" t="0" r="r" b="b"/>
              <a:pathLst>
                <a:path w="59" h="58">
                  <a:moveTo>
                    <a:pt x="39" y="0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39" y="57"/>
                  </a:lnTo>
                  <a:lnTo>
                    <a:pt x="58" y="29"/>
                  </a:lnTo>
                  <a:lnTo>
                    <a:pt x="39" y="0"/>
                  </a:lnTo>
                </a:path>
              </a:pathLst>
            </a:custGeom>
            <a:solidFill>
              <a:srgbClr val="FC0128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2" name="Freeform 142"/>
            <p:cNvSpPr>
              <a:spLocks/>
            </p:cNvSpPr>
            <p:nvPr/>
          </p:nvSpPr>
          <p:spPr bwMode="auto">
            <a:xfrm>
              <a:off x="1469" y="3698"/>
              <a:ext cx="59" cy="59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0"/>
                </a:cxn>
                <a:cxn ang="0">
                  <a:pos x="0" y="58"/>
                </a:cxn>
                <a:cxn ang="0">
                  <a:pos x="39" y="58"/>
                </a:cxn>
                <a:cxn ang="0">
                  <a:pos x="58" y="29"/>
                </a:cxn>
                <a:cxn ang="0">
                  <a:pos x="39" y="0"/>
                </a:cxn>
              </a:cxnLst>
              <a:rect l="0" t="0" r="r" b="b"/>
              <a:pathLst>
                <a:path w="59" h="59">
                  <a:moveTo>
                    <a:pt x="39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39" y="58"/>
                  </a:lnTo>
                  <a:lnTo>
                    <a:pt x="58" y="29"/>
                  </a:lnTo>
                  <a:lnTo>
                    <a:pt x="39" y="0"/>
                  </a:lnTo>
                </a:path>
              </a:pathLst>
            </a:custGeom>
            <a:solidFill>
              <a:srgbClr val="FC0128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3" name="Freeform 143"/>
            <p:cNvSpPr>
              <a:spLocks/>
            </p:cNvSpPr>
            <p:nvPr/>
          </p:nvSpPr>
          <p:spPr bwMode="auto">
            <a:xfrm>
              <a:off x="2517" y="3197"/>
              <a:ext cx="59" cy="57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0"/>
                </a:cxn>
                <a:cxn ang="0">
                  <a:pos x="0" y="56"/>
                </a:cxn>
                <a:cxn ang="0">
                  <a:pos x="39" y="56"/>
                </a:cxn>
                <a:cxn ang="0">
                  <a:pos x="58" y="29"/>
                </a:cxn>
                <a:cxn ang="0">
                  <a:pos x="39" y="0"/>
                </a:cxn>
              </a:cxnLst>
              <a:rect l="0" t="0" r="r" b="b"/>
              <a:pathLst>
                <a:path w="59" h="57">
                  <a:moveTo>
                    <a:pt x="39" y="0"/>
                  </a:moveTo>
                  <a:lnTo>
                    <a:pt x="0" y="0"/>
                  </a:lnTo>
                  <a:lnTo>
                    <a:pt x="0" y="56"/>
                  </a:lnTo>
                  <a:lnTo>
                    <a:pt x="39" y="56"/>
                  </a:lnTo>
                  <a:lnTo>
                    <a:pt x="58" y="29"/>
                  </a:lnTo>
                  <a:lnTo>
                    <a:pt x="39" y="0"/>
                  </a:lnTo>
                </a:path>
              </a:pathLst>
            </a:custGeom>
            <a:solidFill>
              <a:srgbClr val="FC0128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4" name="Freeform 144"/>
            <p:cNvSpPr>
              <a:spLocks/>
            </p:cNvSpPr>
            <p:nvPr/>
          </p:nvSpPr>
          <p:spPr bwMode="auto">
            <a:xfrm>
              <a:off x="1478" y="4218"/>
              <a:ext cx="59" cy="59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0"/>
                </a:cxn>
                <a:cxn ang="0">
                  <a:pos x="0" y="58"/>
                </a:cxn>
                <a:cxn ang="0">
                  <a:pos x="39" y="58"/>
                </a:cxn>
                <a:cxn ang="0">
                  <a:pos x="58" y="29"/>
                </a:cxn>
                <a:cxn ang="0">
                  <a:pos x="39" y="0"/>
                </a:cxn>
              </a:cxnLst>
              <a:rect l="0" t="0" r="r" b="b"/>
              <a:pathLst>
                <a:path w="59" h="59">
                  <a:moveTo>
                    <a:pt x="39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39" y="58"/>
                  </a:lnTo>
                  <a:lnTo>
                    <a:pt x="58" y="29"/>
                  </a:lnTo>
                  <a:lnTo>
                    <a:pt x="39" y="0"/>
                  </a:lnTo>
                </a:path>
              </a:pathLst>
            </a:custGeom>
            <a:solidFill>
              <a:srgbClr val="FC0128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505" name="Line 145"/>
            <p:cNvSpPr>
              <a:spLocks noChangeShapeType="1"/>
            </p:cNvSpPr>
            <p:nvPr/>
          </p:nvSpPr>
          <p:spPr bwMode="auto">
            <a:xfrm>
              <a:off x="2189" y="3879"/>
              <a:ext cx="1" cy="137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5506" name="Group 146"/>
            <p:cNvGrpSpPr>
              <a:grpSpLocks/>
            </p:cNvGrpSpPr>
            <p:nvPr/>
          </p:nvGrpSpPr>
          <p:grpSpPr bwMode="auto">
            <a:xfrm>
              <a:off x="1919" y="3199"/>
              <a:ext cx="282" cy="144"/>
              <a:chOff x="1919" y="3199"/>
              <a:chExt cx="282" cy="144"/>
            </a:xfrm>
          </p:grpSpPr>
          <p:sp>
            <p:nvSpPr>
              <p:cNvPr id="15507" name="Oval 147"/>
              <p:cNvSpPr>
                <a:spLocks noChangeArrowheads="1"/>
              </p:cNvSpPr>
              <p:nvPr/>
            </p:nvSpPr>
            <p:spPr bwMode="auto">
              <a:xfrm>
                <a:off x="2025" y="3207"/>
                <a:ext cx="115" cy="122"/>
              </a:xfrm>
              <a:prstGeom prst="ellipse">
                <a:avLst/>
              </a:prstGeom>
              <a:solidFill>
                <a:srgbClr val="D49FFF"/>
              </a:solidFill>
              <a:ln w="25400">
                <a:solidFill>
                  <a:srgbClr val="B760F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08" name="Rectangle 148"/>
              <p:cNvSpPr>
                <a:spLocks noChangeArrowheads="1"/>
              </p:cNvSpPr>
              <p:nvPr/>
            </p:nvSpPr>
            <p:spPr bwMode="auto">
              <a:xfrm>
                <a:off x="1980" y="3211"/>
                <a:ext cx="104" cy="112"/>
              </a:xfrm>
              <a:prstGeom prst="rect">
                <a:avLst/>
              </a:prstGeom>
              <a:solidFill>
                <a:srgbClr val="D49FFF"/>
              </a:solidFill>
              <a:ln w="25400">
                <a:solidFill>
                  <a:srgbClr val="D49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09" name="Line 149"/>
              <p:cNvSpPr>
                <a:spLocks noChangeShapeType="1"/>
              </p:cNvSpPr>
              <p:nvPr/>
            </p:nvSpPr>
            <p:spPr bwMode="auto">
              <a:xfrm flipH="1">
                <a:off x="1975" y="3203"/>
                <a:ext cx="123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10" name="Line 150"/>
              <p:cNvSpPr>
                <a:spLocks noChangeShapeType="1"/>
              </p:cNvSpPr>
              <p:nvPr/>
            </p:nvSpPr>
            <p:spPr bwMode="auto">
              <a:xfrm>
                <a:off x="1972" y="3199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11" name="Line 151"/>
              <p:cNvSpPr>
                <a:spLocks noChangeShapeType="1"/>
              </p:cNvSpPr>
              <p:nvPr/>
            </p:nvSpPr>
            <p:spPr bwMode="auto">
              <a:xfrm>
                <a:off x="1973" y="3331"/>
                <a:ext cx="131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12" name="Line 152"/>
              <p:cNvSpPr>
                <a:spLocks noChangeShapeType="1"/>
              </p:cNvSpPr>
              <p:nvPr/>
            </p:nvSpPr>
            <p:spPr bwMode="auto">
              <a:xfrm>
                <a:off x="2147" y="3266"/>
                <a:ext cx="34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13" name="Line 153"/>
              <p:cNvSpPr>
                <a:spLocks noChangeShapeType="1"/>
              </p:cNvSpPr>
              <p:nvPr/>
            </p:nvSpPr>
            <p:spPr bwMode="auto">
              <a:xfrm>
                <a:off x="1935" y="3236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14" name="Line 154"/>
              <p:cNvSpPr>
                <a:spLocks noChangeShapeType="1"/>
              </p:cNvSpPr>
              <p:nvPr/>
            </p:nvSpPr>
            <p:spPr bwMode="auto">
              <a:xfrm>
                <a:off x="1937" y="3297"/>
                <a:ext cx="43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15" name="Rectangle 155"/>
              <p:cNvSpPr>
                <a:spLocks noChangeArrowheads="1"/>
              </p:cNvSpPr>
              <p:nvPr/>
            </p:nvSpPr>
            <p:spPr bwMode="auto">
              <a:xfrm>
                <a:off x="2178" y="3256"/>
                <a:ext cx="23" cy="23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16" name="Rectangle 156"/>
              <p:cNvSpPr>
                <a:spLocks noChangeArrowheads="1"/>
              </p:cNvSpPr>
              <p:nvPr/>
            </p:nvSpPr>
            <p:spPr bwMode="auto">
              <a:xfrm>
                <a:off x="1919" y="3287"/>
                <a:ext cx="23" cy="22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17" name="Rectangle 157"/>
              <p:cNvSpPr>
                <a:spLocks noChangeArrowheads="1"/>
              </p:cNvSpPr>
              <p:nvPr/>
            </p:nvSpPr>
            <p:spPr bwMode="auto">
              <a:xfrm>
                <a:off x="1919" y="3226"/>
                <a:ext cx="23" cy="22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5518" name="Group 158"/>
            <p:cNvGrpSpPr>
              <a:grpSpLocks/>
            </p:cNvGrpSpPr>
            <p:nvPr/>
          </p:nvGrpSpPr>
          <p:grpSpPr bwMode="auto">
            <a:xfrm>
              <a:off x="1688" y="3380"/>
              <a:ext cx="254" cy="142"/>
              <a:chOff x="1688" y="3380"/>
              <a:chExt cx="254" cy="142"/>
            </a:xfrm>
          </p:grpSpPr>
          <p:grpSp>
            <p:nvGrpSpPr>
              <p:cNvPr id="15519" name="Group 159"/>
              <p:cNvGrpSpPr>
                <a:grpSpLocks/>
              </p:cNvGrpSpPr>
              <p:nvPr/>
            </p:nvGrpSpPr>
            <p:grpSpPr bwMode="auto">
              <a:xfrm>
                <a:off x="1737" y="3380"/>
                <a:ext cx="122" cy="142"/>
                <a:chOff x="1737" y="3380"/>
                <a:chExt cx="122" cy="142"/>
              </a:xfrm>
            </p:grpSpPr>
            <p:sp>
              <p:nvSpPr>
                <p:cNvPr id="15520" name="Freeform 160"/>
                <p:cNvSpPr>
                  <a:spLocks/>
                </p:cNvSpPr>
                <p:nvPr/>
              </p:nvSpPr>
              <p:spPr bwMode="auto">
                <a:xfrm>
                  <a:off x="1745" y="3394"/>
                  <a:ext cx="104" cy="12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19"/>
                    </a:cxn>
                    <a:cxn ang="0">
                      <a:pos x="103" y="6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4" h="120">
                      <a:moveTo>
                        <a:pt x="0" y="0"/>
                      </a:moveTo>
                      <a:lnTo>
                        <a:pt x="0" y="119"/>
                      </a:lnTo>
                      <a:lnTo>
                        <a:pt x="103" y="6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49FFF"/>
                </a:solidFill>
                <a:ln w="12700" cap="rnd" cmpd="sng">
                  <a:solidFill>
                    <a:srgbClr val="B760F9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521" name="Freeform 161"/>
                <p:cNvSpPr>
                  <a:spLocks/>
                </p:cNvSpPr>
                <p:nvPr/>
              </p:nvSpPr>
              <p:spPr bwMode="auto">
                <a:xfrm>
                  <a:off x="1737" y="3380"/>
                  <a:ext cx="122" cy="1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41"/>
                    </a:cxn>
                    <a:cxn ang="0">
                      <a:pos x="121" y="72"/>
                    </a:cxn>
                    <a:cxn ang="0">
                      <a:pos x="0" y="0"/>
                    </a:cxn>
                    <a:cxn ang="0">
                      <a:pos x="15" y="27"/>
                    </a:cxn>
                    <a:cxn ang="0">
                      <a:pos x="91" y="72"/>
                    </a:cxn>
                    <a:cxn ang="0">
                      <a:pos x="15" y="115"/>
                    </a:cxn>
                    <a:cxn ang="0">
                      <a:pos x="15" y="2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" h="142">
                      <a:moveTo>
                        <a:pt x="0" y="0"/>
                      </a:moveTo>
                      <a:lnTo>
                        <a:pt x="0" y="141"/>
                      </a:lnTo>
                      <a:lnTo>
                        <a:pt x="121" y="72"/>
                      </a:lnTo>
                      <a:lnTo>
                        <a:pt x="0" y="0"/>
                      </a:lnTo>
                      <a:lnTo>
                        <a:pt x="15" y="27"/>
                      </a:lnTo>
                      <a:lnTo>
                        <a:pt x="91" y="72"/>
                      </a:lnTo>
                      <a:lnTo>
                        <a:pt x="15" y="115"/>
                      </a:lnTo>
                      <a:lnTo>
                        <a:pt x="15" y="2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B760F9"/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5522" name="Oval 162"/>
              <p:cNvSpPr>
                <a:spLocks noChangeArrowheads="1"/>
              </p:cNvSpPr>
              <p:nvPr/>
            </p:nvSpPr>
            <p:spPr bwMode="auto">
              <a:xfrm>
                <a:off x="1855" y="3440"/>
                <a:ext cx="26" cy="26"/>
              </a:xfrm>
              <a:prstGeom prst="ellipse">
                <a:avLst/>
              </a:prstGeom>
              <a:solidFill>
                <a:srgbClr val="D49FFF"/>
              </a:solidFill>
              <a:ln w="25400">
                <a:solidFill>
                  <a:srgbClr val="B760F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23" name="Rectangle 163"/>
              <p:cNvSpPr>
                <a:spLocks noChangeArrowheads="1"/>
              </p:cNvSpPr>
              <p:nvPr/>
            </p:nvSpPr>
            <p:spPr bwMode="auto">
              <a:xfrm>
                <a:off x="1919" y="3441"/>
                <a:ext cx="23" cy="23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24" name="Rectangle 164"/>
              <p:cNvSpPr>
                <a:spLocks noChangeArrowheads="1"/>
              </p:cNvSpPr>
              <p:nvPr/>
            </p:nvSpPr>
            <p:spPr bwMode="auto">
              <a:xfrm>
                <a:off x="1688" y="3441"/>
                <a:ext cx="23" cy="23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25" name="Line 165"/>
              <p:cNvSpPr>
                <a:spLocks noChangeShapeType="1"/>
              </p:cNvSpPr>
              <p:nvPr/>
            </p:nvSpPr>
            <p:spPr bwMode="auto">
              <a:xfrm>
                <a:off x="1889" y="3452"/>
                <a:ext cx="33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26" name="Line 166"/>
              <p:cNvSpPr>
                <a:spLocks noChangeShapeType="1"/>
              </p:cNvSpPr>
              <p:nvPr/>
            </p:nvSpPr>
            <p:spPr bwMode="auto">
              <a:xfrm>
                <a:off x="1715" y="3452"/>
                <a:ext cx="33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5527" name="Group 167"/>
            <p:cNvGrpSpPr>
              <a:grpSpLocks/>
            </p:cNvGrpSpPr>
            <p:nvPr/>
          </p:nvGrpSpPr>
          <p:grpSpPr bwMode="auto">
            <a:xfrm>
              <a:off x="1919" y="3506"/>
              <a:ext cx="282" cy="145"/>
              <a:chOff x="1919" y="3506"/>
              <a:chExt cx="282" cy="145"/>
            </a:xfrm>
          </p:grpSpPr>
          <p:sp>
            <p:nvSpPr>
              <p:cNvPr id="15528" name="Oval 168"/>
              <p:cNvSpPr>
                <a:spLocks noChangeArrowheads="1"/>
              </p:cNvSpPr>
              <p:nvPr/>
            </p:nvSpPr>
            <p:spPr bwMode="auto">
              <a:xfrm>
                <a:off x="2025" y="3514"/>
                <a:ext cx="115" cy="123"/>
              </a:xfrm>
              <a:prstGeom prst="ellipse">
                <a:avLst/>
              </a:prstGeom>
              <a:solidFill>
                <a:srgbClr val="D49FFF"/>
              </a:solidFill>
              <a:ln w="25400">
                <a:solidFill>
                  <a:srgbClr val="B760F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29" name="Rectangle 169"/>
              <p:cNvSpPr>
                <a:spLocks noChangeArrowheads="1"/>
              </p:cNvSpPr>
              <p:nvPr/>
            </p:nvSpPr>
            <p:spPr bwMode="auto">
              <a:xfrm>
                <a:off x="1980" y="3517"/>
                <a:ext cx="104" cy="114"/>
              </a:xfrm>
              <a:prstGeom prst="rect">
                <a:avLst/>
              </a:prstGeom>
              <a:solidFill>
                <a:srgbClr val="D49FFF"/>
              </a:solidFill>
              <a:ln w="25400">
                <a:solidFill>
                  <a:srgbClr val="D49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30" name="Line 170"/>
              <p:cNvSpPr>
                <a:spLocks noChangeShapeType="1"/>
              </p:cNvSpPr>
              <p:nvPr/>
            </p:nvSpPr>
            <p:spPr bwMode="auto">
              <a:xfrm flipH="1">
                <a:off x="1975" y="3509"/>
                <a:ext cx="123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31" name="Line 171"/>
              <p:cNvSpPr>
                <a:spLocks noChangeShapeType="1"/>
              </p:cNvSpPr>
              <p:nvPr/>
            </p:nvSpPr>
            <p:spPr bwMode="auto">
              <a:xfrm>
                <a:off x="1972" y="3506"/>
                <a:ext cx="0" cy="145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32" name="Line 172"/>
              <p:cNvSpPr>
                <a:spLocks noChangeShapeType="1"/>
              </p:cNvSpPr>
              <p:nvPr/>
            </p:nvSpPr>
            <p:spPr bwMode="auto">
              <a:xfrm>
                <a:off x="1973" y="3639"/>
                <a:ext cx="131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33" name="Line 173"/>
              <p:cNvSpPr>
                <a:spLocks noChangeShapeType="1"/>
              </p:cNvSpPr>
              <p:nvPr/>
            </p:nvSpPr>
            <p:spPr bwMode="auto">
              <a:xfrm>
                <a:off x="2147" y="3574"/>
                <a:ext cx="34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34" name="Line 174"/>
              <p:cNvSpPr>
                <a:spLocks noChangeShapeType="1"/>
              </p:cNvSpPr>
              <p:nvPr/>
            </p:nvSpPr>
            <p:spPr bwMode="auto">
              <a:xfrm>
                <a:off x="1935" y="3544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35" name="Line 175"/>
              <p:cNvSpPr>
                <a:spLocks noChangeShapeType="1"/>
              </p:cNvSpPr>
              <p:nvPr/>
            </p:nvSpPr>
            <p:spPr bwMode="auto">
              <a:xfrm>
                <a:off x="1937" y="3605"/>
                <a:ext cx="43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36" name="Rectangle 176"/>
              <p:cNvSpPr>
                <a:spLocks noChangeArrowheads="1"/>
              </p:cNvSpPr>
              <p:nvPr/>
            </p:nvSpPr>
            <p:spPr bwMode="auto">
              <a:xfrm>
                <a:off x="2178" y="3564"/>
                <a:ext cx="23" cy="23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37" name="Rectangle 177"/>
              <p:cNvSpPr>
                <a:spLocks noChangeArrowheads="1"/>
              </p:cNvSpPr>
              <p:nvPr/>
            </p:nvSpPr>
            <p:spPr bwMode="auto">
              <a:xfrm>
                <a:off x="1919" y="3594"/>
                <a:ext cx="23" cy="23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38" name="Rectangle 178"/>
              <p:cNvSpPr>
                <a:spLocks noChangeArrowheads="1"/>
              </p:cNvSpPr>
              <p:nvPr/>
            </p:nvSpPr>
            <p:spPr bwMode="auto">
              <a:xfrm>
                <a:off x="1919" y="3533"/>
                <a:ext cx="23" cy="23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5539" name="Group 179"/>
            <p:cNvGrpSpPr>
              <a:grpSpLocks/>
            </p:cNvGrpSpPr>
            <p:nvPr/>
          </p:nvGrpSpPr>
          <p:grpSpPr bwMode="auto">
            <a:xfrm>
              <a:off x="1919" y="3798"/>
              <a:ext cx="282" cy="144"/>
              <a:chOff x="1919" y="3798"/>
              <a:chExt cx="282" cy="144"/>
            </a:xfrm>
          </p:grpSpPr>
          <p:sp>
            <p:nvSpPr>
              <p:cNvPr id="15540" name="Oval 180"/>
              <p:cNvSpPr>
                <a:spLocks noChangeArrowheads="1"/>
              </p:cNvSpPr>
              <p:nvPr/>
            </p:nvSpPr>
            <p:spPr bwMode="auto">
              <a:xfrm>
                <a:off x="2025" y="3806"/>
                <a:ext cx="115" cy="122"/>
              </a:xfrm>
              <a:prstGeom prst="ellipse">
                <a:avLst/>
              </a:prstGeom>
              <a:solidFill>
                <a:srgbClr val="D49FFF"/>
              </a:solidFill>
              <a:ln w="25400">
                <a:solidFill>
                  <a:srgbClr val="B760F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41" name="Rectangle 181"/>
              <p:cNvSpPr>
                <a:spLocks noChangeArrowheads="1"/>
              </p:cNvSpPr>
              <p:nvPr/>
            </p:nvSpPr>
            <p:spPr bwMode="auto">
              <a:xfrm>
                <a:off x="1980" y="3809"/>
                <a:ext cx="104" cy="114"/>
              </a:xfrm>
              <a:prstGeom prst="rect">
                <a:avLst/>
              </a:prstGeom>
              <a:solidFill>
                <a:srgbClr val="D49FFF"/>
              </a:solidFill>
              <a:ln w="25400">
                <a:solidFill>
                  <a:srgbClr val="D49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42" name="Line 182"/>
              <p:cNvSpPr>
                <a:spLocks noChangeShapeType="1"/>
              </p:cNvSpPr>
              <p:nvPr/>
            </p:nvSpPr>
            <p:spPr bwMode="auto">
              <a:xfrm flipH="1">
                <a:off x="1975" y="3801"/>
                <a:ext cx="123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43" name="Line 183"/>
              <p:cNvSpPr>
                <a:spLocks noChangeShapeType="1"/>
              </p:cNvSpPr>
              <p:nvPr/>
            </p:nvSpPr>
            <p:spPr bwMode="auto">
              <a:xfrm>
                <a:off x="1972" y="3798"/>
                <a:ext cx="0" cy="144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44" name="Line 184"/>
              <p:cNvSpPr>
                <a:spLocks noChangeShapeType="1"/>
              </p:cNvSpPr>
              <p:nvPr/>
            </p:nvSpPr>
            <p:spPr bwMode="auto">
              <a:xfrm>
                <a:off x="1973" y="3931"/>
                <a:ext cx="131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45" name="Line 185"/>
              <p:cNvSpPr>
                <a:spLocks noChangeShapeType="1"/>
              </p:cNvSpPr>
              <p:nvPr/>
            </p:nvSpPr>
            <p:spPr bwMode="auto">
              <a:xfrm>
                <a:off x="2147" y="3866"/>
                <a:ext cx="34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46" name="Line 186"/>
              <p:cNvSpPr>
                <a:spLocks noChangeShapeType="1"/>
              </p:cNvSpPr>
              <p:nvPr/>
            </p:nvSpPr>
            <p:spPr bwMode="auto">
              <a:xfrm>
                <a:off x="1935" y="3835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47" name="Line 187"/>
              <p:cNvSpPr>
                <a:spLocks noChangeShapeType="1"/>
              </p:cNvSpPr>
              <p:nvPr/>
            </p:nvSpPr>
            <p:spPr bwMode="auto">
              <a:xfrm>
                <a:off x="1937" y="3897"/>
                <a:ext cx="43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48" name="Rectangle 188"/>
              <p:cNvSpPr>
                <a:spLocks noChangeArrowheads="1"/>
              </p:cNvSpPr>
              <p:nvPr/>
            </p:nvSpPr>
            <p:spPr bwMode="auto">
              <a:xfrm>
                <a:off x="2178" y="3856"/>
                <a:ext cx="23" cy="22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49" name="Rectangle 189"/>
              <p:cNvSpPr>
                <a:spLocks noChangeArrowheads="1"/>
              </p:cNvSpPr>
              <p:nvPr/>
            </p:nvSpPr>
            <p:spPr bwMode="auto">
              <a:xfrm>
                <a:off x="1919" y="3886"/>
                <a:ext cx="23" cy="23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50" name="Rectangle 190"/>
              <p:cNvSpPr>
                <a:spLocks noChangeArrowheads="1"/>
              </p:cNvSpPr>
              <p:nvPr/>
            </p:nvSpPr>
            <p:spPr bwMode="auto">
              <a:xfrm>
                <a:off x="1919" y="3825"/>
                <a:ext cx="23" cy="23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5551" name="Group 191"/>
            <p:cNvGrpSpPr>
              <a:grpSpLocks/>
            </p:cNvGrpSpPr>
            <p:nvPr/>
          </p:nvGrpSpPr>
          <p:grpSpPr bwMode="auto">
            <a:xfrm>
              <a:off x="1922" y="4148"/>
              <a:ext cx="282" cy="145"/>
              <a:chOff x="1922" y="4148"/>
              <a:chExt cx="282" cy="145"/>
            </a:xfrm>
          </p:grpSpPr>
          <p:sp>
            <p:nvSpPr>
              <p:cNvPr id="15552" name="Oval 192"/>
              <p:cNvSpPr>
                <a:spLocks noChangeArrowheads="1"/>
              </p:cNvSpPr>
              <p:nvPr/>
            </p:nvSpPr>
            <p:spPr bwMode="auto">
              <a:xfrm>
                <a:off x="2028" y="4156"/>
                <a:ext cx="115" cy="123"/>
              </a:xfrm>
              <a:prstGeom prst="ellipse">
                <a:avLst/>
              </a:prstGeom>
              <a:solidFill>
                <a:srgbClr val="D49FFF"/>
              </a:solidFill>
              <a:ln w="25400">
                <a:solidFill>
                  <a:srgbClr val="B760F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53" name="Rectangle 193"/>
              <p:cNvSpPr>
                <a:spLocks noChangeArrowheads="1"/>
              </p:cNvSpPr>
              <p:nvPr/>
            </p:nvSpPr>
            <p:spPr bwMode="auto">
              <a:xfrm>
                <a:off x="1983" y="4160"/>
                <a:ext cx="104" cy="114"/>
              </a:xfrm>
              <a:prstGeom prst="rect">
                <a:avLst/>
              </a:prstGeom>
              <a:solidFill>
                <a:srgbClr val="D49FFF"/>
              </a:solidFill>
              <a:ln w="25400">
                <a:solidFill>
                  <a:srgbClr val="D49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54" name="Line 194"/>
              <p:cNvSpPr>
                <a:spLocks noChangeShapeType="1"/>
              </p:cNvSpPr>
              <p:nvPr/>
            </p:nvSpPr>
            <p:spPr bwMode="auto">
              <a:xfrm flipH="1">
                <a:off x="1978" y="4152"/>
                <a:ext cx="123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55" name="Line 195"/>
              <p:cNvSpPr>
                <a:spLocks noChangeShapeType="1"/>
              </p:cNvSpPr>
              <p:nvPr/>
            </p:nvSpPr>
            <p:spPr bwMode="auto">
              <a:xfrm>
                <a:off x="1975" y="4148"/>
                <a:ext cx="0" cy="145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56" name="Line 196"/>
              <p:cNvSpPr>
                <a:spLocks noChangeShapeType="1"/>
              </p:cNvSpPr>
              <p:nvPr/>
            </p:nvSpPr>
            <p:spPr bwMode="auto">
              <a:xfrm>
                <a:off x="1976" y="4281"/>
                <a:ext cx="131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57" name="Line 197"/>
              <p:cNvSpPr>
                <a:spLocks noChangeShapeType="1"/>
              </p:cNvSpPr>
              <p:nvPr/>
            </p:nvSpPr>
            <p:spPr bwMode="auto">
              <a:xfrm>
                <a:off x="2150" y="4217"/>
                <a:ext cx="34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58" name="Line 198"/>
              <p:cNvSpPr>
                <a:spLocks noChangeShapeType="1"/>
              </p:cNvSpPr>
              <p:nvPr/>
            </p:nvSpPr>
            <p:spPr bwMode="auto">
              <a:xfrm>
                <a:off x="1938" y="4186"/>
                <a:ext cx="45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59" name="Line 199"/>
              <p:cNvSpPr>
                <a:spLocks noChangeShapeType="1"/>
              </p:cNvSpPr>
              <p:nvPr/>
            </p:nvSpPr>
            <p:spPr bwMode="auto">
              <a:xfrm>
                <a:off x="1940" y="4247"/>
                <a:ext cx="43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60" name="Rectangle 200"/>
              <p:cNvSpPr>
                <a:spLocks noChangeArrowheads="1"/>
              </p:cNvSpPr>
              <p:nvPr/>
            </p:nvSpPr>
            <p:spPr bwMode="auto">
              <a:xfrm>
                <a:off x="2181" y="4206"/>
                <a:ext cx="23" cy="23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61" name="Rectangle 201"/>
              <p:cNvSpPr>
                <a:spLocks noChangeArrowheads="1"/>
              </p:cNvSpPr>
              <p:nvPr/>
            </p:nvSpPr>
            <p:spPr bwMode="auto">
              <a:xfrm>
                <a:off x="1922" y="4237"/>
                <a:ext cx="23" cy="23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62" name="Rectangle 202"/>
              <p:cNvSpPr>
                <a:spLocks noChangeArrowheads="1"/>
              </p:cNvSpPr>
              <p:nvPr/>
            </p:nvSpPr>
            <p:spPr bwMode="auto">
              <a:xfrm>
                <a:off x="1922" y="4176"/>
                <a:ext cx="23" cy="22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5563" name="Line 203"/>
            <p:cNvSpPr>
              <a:spLocks noChangeShapeType="1"/>
            </p:cNvSpPr>
            <p:nvPr/>
          </p:nvSpPr>
          <p:spPr bwMode="auto">
            <a:xfrm flipH="1">
              <a:off x="1528" y="3726"/>
              <a:ext cx="301" cy="0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564" name="Line 204"/>
            <p:cNvSpPr>
              <a:spLocks noChangeShapeType="1"/>
            </p:cNvSpPr>
            <p:nvPr/>
          </p:nvSpPr>
          <p:spPr bwMode="auto">
            <a:xfrm>
              <a:off x="2452" y="3225"/>
              <a:ext cx="0" cy="202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5565" name="Group 205"/>
            <p:cNvGrpSpPr>
              <a:grpSpLocks/>
            </p:cNvGrpSpPr>
            <p:nvPr/>
          </p:nvGrpSpPr>
          <p:grpSpPr bwMode="auto">
            <a:xfrm>
              <a:off x="2180" y="3363"/>
              <a:ext cx="286" cy="135"/>
              <a:chOff x="2180" y="3363"/>
              <a:chExt cx="286" cy="135"/>
            </a:xfrm>
          </p:grpSpPr>
          <p:sp>
            <p:nvSpPr>
              <p:cNvPr id="15566" name="Rectangle 206"/>
              <p:cNvSpPr>
                <a:spLocks noChangeArrowheads="1"/>
              </p:cNvSpPr>
              <p:nvPr/>
            </p:nvSpPr>
            <p:spPr bwMode="auto">
              <a:xfrm>
                <a:off x="2180" y="3391"/>
                <a:ext cx="22" cy="23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67" name="Freeform 207"/>
              <p:cNvSpPr>
                <a:spLocks/>
              </p:cNvSpPr>
              <p:nvPr/>
            </p:nvSpPr>
            <p:spPr bwMode="auto">
              <a:xfrm>
                <a:off x="2234" y="3365"/>
                <a:ext cx="165" cy="1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5"/>
                  </a:cxn>
                  <a:cxn ang="0">
                    <a:pos x="18" y="28"/>
                  </a:cxn>
                  <a:cxn ang="0">
                    <a:pos x="20" y="39"/>
                  </a:cxn>
                  <a:cxn ang="0">
                    <a:pos x="22" y="52"/>
                  </a:cxn>
                  <a:cxn ang="0">
                    <a:pos x="20" y="73"/>
                  </a:cxn>
                  <a:cxn ang="0">
                    <a:pos x="20" y="90"/>
                  </a:cxn>
                  <a:cxn ang="0">
                    <a:pos x="13" y="108"/>
                  </a:cxn>
                  <a:cxn ang="0">
                    <a:pos x="4" y="121"/>
                  </a:cxn>
                  <a:cxn ang="0">
                    <a:pos x="4" y="125"/>
                  </a:cxn>
                  <a:cxn ang="0">
                    <a:pos x="33" y="123"/>
                  </a:cxn>
                  <a:cxn ang="0">
                    <a:pos x="56" y="119"/>
                  </a:cxn>
                  <a:cxn ang="0">
                    <a:pos x="76" y="117"/>
                  </a:cxn>
                  <a:cxn ang="0">
                    <a:pos x="96" y="112"/>
                  </a:cxn>
                  <a:cxn ang="0">
                    <a:pos x="118" y="104"/>
                  </a:cxn>
                  <a:cxn ang="0">
                    <a:pos x="133" y="97"/>
                  </a:cxn>
                  <a:cxn ang="0">
                    <a:pos x="144" y="90"/>
                  </a:cxn>
                  <a:cxn ang="0">
                    <a:pos x="153" y="82"/>
                  </a:cxn>
                  <a:cxn ang="0">
                    <a:pos x="160" y="71"/>
                  </a:cxn>
                  <a:cxn ang="0">
                    <a:pos x="164" y="63"/>
                  </a:cxn>
                  <a:cxn ang="0">
                    <a:pos x="151" y="45"/>
                  </a:cxn>
                  <a:cxn ang="0">
                    <a:pos x="127" y="28"/>
                  </a:cxn>
                  <a:cxn ang="0">
                    <a:pos x="105" y="19"/>
                  </a:cxn>
                  <a:cxn ang="0">
                    <a:pos x="82" y="13"/>
                  </a:cxn>
                  <a:cxn ang="0">
                    <a:pos x="58" y="8"/>
                  </a:cxn>
                  <a:cxn ang="0">
                    <a:pos x="27" y="6"/>
                  </a:cxn>
                  <a:cxn ang="0">
                    <a:pos x="0" y="0"/>
                  </a:cxn>
                </a:cxnLst>
                <a:rect l="0" t="0" r="r" b="b"/>
                <a:pathLst>
                  <a:path w="165" h="126">
                    <a:moveTo>
                      <a:pt x="0" y="0"/>
                    </a:moveTo>
                    <a:lnTo>
                      <a:pt x="11" y="15"/>
                    </a:lnTo>
                    <a:lnTo>
                      <a:pt x="18" y="28"/>
                    </a:lnTo>
                    <a:lnTo>
                      <a:pt x="20" y="39"/>
                    </a:lnTo>
                    <a:lnTo>
                      <a:pt x="22" y="52"/>
                    </a:lnTo>
                    <a:lnTo>
                      <a:pt x="20" y="73"/>
                    </a:lnTo>
                    <a:lnTo>
                      <a:pt x="20" y="90"/>
                    </a:lnTo>
                    <a:lnTo>
                      <a:pt x="13" y="108"/>
                    </a:lnTo>
                    <a:lnTo>
                      <a:pt x="4" y="121"/>
                    </a:lnTo>
                    <a:lnTo>
                      <a:pt x="4" y="125"/>
                    </a:lnTo>
                    <a:lnTo>
                      <a:pt x="33" y="123"/>
                    </a:lnTo>
                    <a:lnTo>
                      <a:pt x="56" y="119"/>
                    </a:lnTo>
                    <a:lnTo>
                      <a:pt x="76" y="117"/>
                    </a:lnTo>
                    <a:lnTo>
                      <a:pt x="96" y="112"/>
                    </a:lnTo>
                    <a:lnTo>
                      <a:pt x="118" y="104"/>
                    </a:lnTo>
                    <a:lnTo>
                      <a:pt x="133" y="97"/>
                    </a:lnTo>
                    <a:lnTo>
                      <a:pt x="144" y="90"/>
                    </a:lnTo>
                    <a:lnTo>
                      <a:pt x="153" y="82"/>
                    </a:lnTo>
                    <a:lnTo>
                      <a:pt x="160" y="71"/>
                    </a:lnTo>
                    <a:lnTo>
                      <a:pt x="164" y="63"/>
                    </a:lnTo>
                    <a:lnTo>
                      <a:pt x="151" y="45"/>
                    </a:lnTo>
                    <a:lnTo>
                      <a:pt x="127" y="28"/>
                    </a:lnTo>
                    <a:lnTo>
                      <a:pt x="105" y="19"/>
                    </a:lnTo>
                    <a:lnTo>
                      <a:pt x="82" y="13"/>
                    </a:lnTo>
                    <a:lnTo>
                      <a:pt x="58" y="8"/>
                    </a:lnTo>
                    <a:lnTo>
                      <a:pt x="27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49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568" name="Arc 208"/>
              <p:cNvSpPr>
                <a:spLocks/>
              </p:cNvSpPr>
              <p:nvPr/>
            </p:nvSpPr>
            <p:spPr bwMode="auto">
              <a:xfrm>
                <a:off x="2220" y="3365"/>
                <a:ext cx="37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7"/>
                  <a:gd name="T1" fmla="*/ 0 h 21600"/>
                  <a:gd name="T2" fmla="*/ 21597 w 21597"/>
                  <a:gd name="T3" fmla="*/ 21270 h 21600"/>
                  <a:gd name="T4" fmla="*/ 0 w 2159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7" h="21600" fill="none" extrusionOk="0">
                    <a:moveTo>
                      <a:pt x="-1" y="0"/>
                    </a:moveTo>
                    <a:cubicBezTo>
                      <a:pt x="11800" y="0"/>
                      <a:pt x="21417" y="9470"/>
                      <a:pt x="21597" y="21269"/>
                    </a:cubicBezTo>
                  </a:path>
                  <a:path w="21597" h="21600" stroke="0" extrusionOk="0">
                    <a:moveTo>
                      <a:pt x="-1" y="0"/>
                    </a:moveTo>
                    <a:cubicBezTo>
                      <a:pt x="11800" y="0"/>
                      <a:pt x="21417" y="9470"/>
                      <a:pt x="21597" y="2126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69" name="Arc 209"/>
              <p:cNvSpPr>
                <a:spLocks/>
              </p:cNvSpPr>
              <p:nvPr/>
            </p:nvSpPr>
            <p:spPr bwMode="auto">
              <a:xfrm>
                <a:off x="2221" y="3429"/>
                <a:ext cx="37" cy="69"/>
              </a:xfrm>
              <a:custGeom>
                <a:avLst/>
                <a:gdLst>
                  <a:gd name="G0" fmla="+- 613 0 0"/>
                  <a:gd name="G1" fmla="+- 325 0 0"/>
                  <a:gd name="G2" fmla="+- 21600 0 0"/>
                  <a:gd name="T0" fmla="*/ 22211 w 22213"/>
                  <a:gd name="T1" fmla="*/ 0 h 21925"/>
                  <a:gd name="T2" fmla="*/ 0 w 22213"/>
                  <a:gd name="T3" fmla="*/ 21916 h 21925"/>
                  <a:gd name="T4" fmla="*/ 613 w 22213"/>
                  <a:gd name="T5" fmla="*/ 325 h 219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213" h="21925" fill="none" extrusionOk="0">
                    <a:moveTo>
                      <a:pt x="22210" y="0"/>
                    </a:moveTo>
                    <a:cubicBezTo>
                      <a:pt x="22212" y="108"/>
                      <a:pt x="22213" y="216"/>
                      <a:pt x="22213" y="325"/>
                    </a:cubicBezTo>
                    <a:cubicBezTo>
                      <a:pt x="22213" y="12254"/>
                      <a:pt x="12542" y="21925"/>
                      <a:pt x="613" y="21925"/>
                    </a:cubicBezTo>
                    <a:cubicBezTo>
                      <a:pt x="408" y="21925"/>
                      <a:pt x="204" y="21922"/>
                      <a:pt x="-1" y="21916"/>
                    </a:cubicBezTo>
                  </a:path>
                  <a:path w="22213" h="21925" stroke="0" extrusionOk="0">
                    <a:moveTo>
                      <a:pt x="22210" y="0"/>
                    </a:moveTo>
                    <a:cubicBezTo>
                      <a:pt x="22212" y="108"/>
                      <a:pt x="22213" y="216"/>
                      <a:pt x="22213" y="325"/>
                    </a:cubicBezTo>
                    <a:cubicBezTo>
                      <a:pt x="22213" y="12254"/>
                      <a:pt x="12542" y="21925"/>
                      <a:pt x="613" y="21925"/>
                    </a:cubicBezTo>
                    <a:cubicBezTo>
                      <a:pt x="408" y="21925"/>
                      <a:pt x="204" y="21922"/>
                      <a:pt x="-1" y="21916"/>
                    </a:cubicBezTo>
                    <a:lnTo>
                      <a:pt x="613" y="325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70" name="Arc 210"/>
              <p:cNvSpPr>
                <a:spLocks/>
              </p:cNvSpPr>
              <p:nvPr/>
            </p:nvSpPr>
            <p:spPr bwMode="auto">
              <a:xfrm>
                <a:off x="2220" y="3363"/>
                <a:ext cx="186" cy="7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71" name="Arc 211"/>
              <p:cNvSpPr>
                <a:spLocks/>
              </p:cNvSpPr>
              <p:nvPr/>
            </p:nvSpPr>
            <p:spPr bwMode="auto">
              <a:xfrm>
                <a:off x="2223" y="3429"/>
                <a:ext cx="182" cy="69"/>
              </a:xfrm>
              <a:custGeom>
                <a:avLst/>
                <a:gdLst>
                  <a:gd name="G0" fmla="+- 121 0 0"/>
                  <a:gd name="G1" fmla="+- 321 0 0"/>
                  <a:gd name="G2" fmla="+- 21600 0 0"/>
                  <a:gd name="T0" fmla="*/ 21719 w 21721"/>
                  <a:gd name="T1" fmla="*/ 0 h 21921"/>
                  <a:gd name="T2" fmla="*/ 0 w 21721"/>
                  <a:gd name="T3" fmla="*/ 21921 h 21921"/>
                  <a:gd name="T4" fmla="*/ 121 w 21721"/>
                  <a:gd name="T5" fmla="*/ 321 h 21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21" h="21921" fill="none" extrusionOk="0">
                    <a:moveTo>
                      <a:pt x="21718" y="0"/>
                    </a:moveTo>
                    <a:cubicBezTo>
                      <a:pt x="21720" y="106"/>
                      <a:pt x="21721" y="213"/>
                      <a:pt x="21721" y="321"/>
                    </a:cubicBezTo>
                    <a:cubicBezTo>
                      <a:pt x="21721" y="12250"/>
                      <a:pt x="12050" y="21921"/>
                      <a:pt x="121" y="21921"/>
                    </a:cubicBezTo>
                    <a:cubicBezTo>
                      <a:pt x="80" y="21921"/>
                      <a:pt x="40" y="21920"/>
                      <a:pt x="0" y="21920"/>
                    </a:cubicBezTo>
                  </a:path>
                  <a:path w="21721" h="21921" stroke="0" extrusionOk="0">
                    <a:moveTo>
                      <a:pt x="21718" y="0"/>
                    </a:moveTo>
                    <a:cubicBezTo>
                      <a:pt x="21720" y="106"/>
                      <a:pt x="21721" y="213"/>
                      <a:pt x="21721" y="321"/>
                    </a:cubicBezTo>
                    <a:cubicBezTo>
                      <a:pt x="21721" y="12250"/>
                      <a:pt x="12050" y="21921"/>
                      <a:pt x="121" y="21921"/>
                    </a:cubicBezTo>
                    <a:cubicBezTo>
                      <a:pt x="80" y="21921"/>
                      <a:pt x="40" y="21920"/>
                      <a:pt x="0" y="21920"/>
                    </a:cubicBezTo>
                    <a:lnTo>
                      <a:pt x="121" y="321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72" name="Line 212"/>
              <p:cNvSpPr>
                <a:spLocks noChangeShapeType="1"/>
              </p:cNvSpPr>
              <p:nvPr/>
            </p:nvSpPr>
            <p:spPr bwMode="auto">
              <a:xfrm>
                <a:off x="2402" y="3430"/>
                <a:ext cx="46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73" name="Rectangle 213"/>
              <p:cNvSpPr>
                <a:spLocks noChangeArrowheads="1"/>
              </p:cNvSpPr>
              <p:nvPr/>
            </p:nvSpPr>
            <p:spPr bwMode="auto">
              <a:xfrm>
                <a:off x="2443" y="3420"/>
                <a:ext cx="23" cy="23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74" name="Line 214"/>
              <p:cNvSpPr>
                <a:spLocks noChangeShapeType="1"/>
              </p:cNvSpPr>
              <p:nvPr/>
            </p:nvSpPr>
            <p:spPr bwMode="auto">
              <a:xfrm>
                <a:off x="2207" y="3401"/>
                <a:ext cx="46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75" name="Line 215"/>
              <p:cNvSpPr>
                <a:spLocks noChangeShapeType="1"/>
              </p:cNvSpPr>
              <p:nvPr/>
            </p:nvSpPr>
            <p:spPr bwMode="auto">
              <a:xfrm>
                <a:off x="2203" y="3463"/>
                <a:ext cx="46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76" name="Rectangle 216"/>
              <p:cNvSpPr>
                <a:spLocks noChangeArrowheads="1"/>
              </p:cNvSpPr>
              <p:nvPr/>
            </p:nvSpPr>
            <p:spPr bwMode="auto">
              <a:xfrm>
                <a:off x="2180" y="3452"/>
                <a:ext cx="22" cy="23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5577" name="Line 217"/>
            <p:cNvSpPr>
              <a:spLocks noChangeShapeType="1"/>
            </p:cNvSpPr>
            <p:nvPr/>
          </p:nvSpPr>
          <p:spPr bwMode="auto">
            <a:xfrm flipH="1">
              <a:off x="2455" y="3723"/>
              <a:ext cx="1" cy="324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5578" name="Group 218"/>
            <p:cNvGrpSpPr>
              <a:grpSpLocks/>
            </p:cNvGrpSpPr>
            <p:nvPr/>
          </p:nvGrpSpPr>
          <p:grpSpPr bwMode="auto">
            <a:xfrm>
              <a:off x="2183" y="3979"/>
              <a:ext cx="286" cy="133"/>
              <a:chOff x="2183" y="3979"/>
              <a:chExt cx="286" cy="133"/>
            </a:xfrm>
          </p:grpSpPr>
          <p:sp>
            <p:nvSpPr>
              <p:cNvPr id="15579" name="Rectangle 219"/>
              <p:cNvSpPr>
                <a:spLocks noChangeArrowheads="1"/>
              </p:cNvSpPr>
              <p:nvPr/>
            </p:nvSpPr>
            <p:spPr bwMode="auto">
              <a:xfrm>
                <a:off x="2183" y="4007"/>
                <a:ext cx="22" cy="22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80" name="Freeform 220"/>
              <p:cNvSpPr>
                <a:spLocks/>
              </p:cNvSpPr>
              <p:nvPr/>
            </p:nvSpPr>
            <p:spPr bwMode="auto">
              <a:xfrm>
                <a:off x="2237" y="3981"/>
                <a:ext cx="165" cy="1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5"/>
                  </a:cxn>
                  <a:cxn ang="0">
                    <a:pos x="18" y="28"/>
                  </a:cxn>
                  <a:cxn ang="0">
                    <a:pos x="20" y="38"/>
                  </a:cxn>
                  <a:cxn ang="0">
                    <a:pos x="22" y="52"/>
                  </a:cxn>
                  <a:cxn ang="0">
                    <a:pos x="20" y="72"/>
                  </a:cxn>
                  <a:cxn ang="0">
                    <a:pos x="20" y="89"/>
                  </a:cxn>
                  <a:cxn ang="0">
                    <a:pos x="13" y="107"/>
                  </a:cxn>
                  <a:cxn ang="0">
                    <a:pos x="4" y="120"/>
                  </a:cxn>
                  <a:cxn ang="0">
                    <a:pos x="4" y="124"/>
                  </a:cxn>
                  <a:cxn ang="0">
                    <a:pos x="33" y="122"/>
                  </a:cxn>
                  <a:cxn ang="0">
                    <a:pos x="56" y="118"/>
                  </a:cxn>
                  <a:cxn ang="0">
                    <a:pos x="76" y="116"/>
                  </a:cxn>
                  <a:cxn ang="0">
                    <a:pos x="96" y="111"/>
                  </a:cxn>
                  <a:cxn ang="0">
                    <a:pos x="118" y="103"/>
                  </a:cxn>
                  <a:cxn ang="0">
                    <a:pos x="133" y="96"/>
                  </a:cxn>
                  <a:cxn ang="0">
                    <a:pos x="144" y="89"/>
                  </a:cxn>
                  <a:cxn ang="0">
                    <a:pos x="153" y="81"/>
                  </a:cxn>
                  <a:cxn ang="0">
                    <a:pos x="160" y="70"/>
                  </a:cxn>
                  <a:cxn ang="0">
                    <a:pos x="164" y="62"/>
                  </a:cxn>
                  <a:cxn ang="0">
                    <a:pos x="151" y="44"/>
                  </a:cxn>
                  <a:cxn ang="0">
                    <a:pos x="126" y="28"/>
                  </a:cxn>
                  <a:cxn ang="0">
                    <a:pos x="105" y="19"/>
                  </a:cxn>
                  <a:cxn ang="0">
                    <a:pos x="82" y="13"/>
                  </a:cxn>
                  <a:cxn ang="0">
                    <a:pos x="58" y="8"/>
                  </a:cxn>
                  <a:cxn ang="0">
                    <a:pos x="27" y="6"/>
                  </a:cxn>
                  <a:cxn ang="0">
                    <a:pos x="0" y="0"/>
                  </a:cxn>
                </a:cxnLst>
                <a:rect l="0" t="0" r="r" b="b"/>
                <a:pathLst>
                  <a:path w="165" h="125">
                    <a:moveTo>
                      <a:pt x="0" y="0"/>
                    </a:moveTo>
                    <a:lnTo>
                      <a:pt x="11" y="15"/>
                    </a:lnTo>
                    <a:lnTo>
                      <a:pt x="18" y="28"/>
                    </a:lnTo>
                    <a:lnTo>
                      <a:pt x="20" y="38"/>
                    </a:lnTo>
                    <a:lnTo>
                      <a:pt x="22" y="52"/>
                    </a:lnTo>
                    <a:lnTo>
                      <a:pt x="20" y="72"/>
                    </a:lnTo>
                    <a:lnTo>
                      <a:pt x="20" y="89"/>
                    </a:lnTo>
                    <a:lnTo>
                      <a:pt x="13" y="107"/>
                    </a:lnTo>
                    <a:lnTo>
                      <a:pt x="4" y="120"/>
                    </a:lnTo>
                    <a:lnTo>
                      <a:pt x="4" y="124"/>
                    </a:lnTo>
                    <a:lnTo>
                      <a:pt x="33" y="122"/>
                    </a:lnTo>
                    <a:lnTo>
                      <a:pt x="56" y="118"/>
                    </a:lnTo>
                    <a:lnTo>
                      <a:pt x="76" y="116"/>
                    </a:lnTo>
                    <a:lnTo>
                      <a:pt x="96" y="111"/>
                    </a:lnTo>
                    <a:lnTo>
                      <a:pt x="118" y="103"/>
                    </a:lnTo>
                    <a:lnTo>
                      <a:pt x="133" y="96"/>
                    </a:lnTo>
                    <a:lnTo>
                      <a:pt x="144" y="89"/>
                    </a:lnTo>
                    <a:lnTo>
                      <a:pt x="153" y="81"/>
                    </a:lnTo>
                    <a:lnTo>
                      <a:pt x="160" y="70"/>
                    </a:lnTo>
                    <a:lnTo>
                      <a:pt x="164" y="62"/>
                    </a:lnTo>
                    <a:lnTo>
                      <a:pt x="151" y="44"/>
                    </a:lnTo>
                    <a:lnTo>
                      <a:pt x="126" y="28"/>
                    </a:lnTo>
                    <a:lnTo>
                      <a:pt x="105" y="19"/>
                    </a:lnTo>
                    <a:lnTo>
                      <a:pt x="82" y="13"/>
                    </a:lnTo>
                    <a:lnTo>
                      <a:pt x="58" y="8"/>
                    </a:lnTo>
                    <a:lnTo>
                      <a:pt x="27" y="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49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581" name="Arc 221"/>
              <p:cNvSpPr>
                <a:spLocks/>
              </p:cNvSpPr>
              <p:nvPr/>
            </p:nvSpPr>
            <p:spPr bwMode="auto">
              <a:xfrm>
                <a:off x="2223" y="3980"/>
                <a:ext cx="37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7"/>
                  <a:gd name="T1" fmla="*/ 0 h 21600"/>
                  <a:gd name="T2" fmla="*/ 21597 w 21597"/>
                  <a:gd name="T3" fmla="*/ 21270 h 21600"/>
                  <a:gd name="T4" fmla="*/ 0 w 2159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7" h="21600" fill="none" extrusionOk="0">
                    <a:moveTo>
                      <a:pt x="-1" y="0"/>
                    </a:moveTo>
                    <a:cubicBezTo>
                      <a:pt x="11800" y="0"/>
                      <a:pt x="21417" y="9470"/>
                      <a:pt x="21597" y="21269"/>
                    </a:cubicBezTo>
                  </a:path>
                  <a:path w="21597" h="21600" stroke="0" extrusionOk="0">
                    <a:moveTo>
                      <a:pt x="-1" y="0"/>
                    </a:moveTo>
                    <a:cubicBezTo>
                      <a:pt x="11800" y="0"/>
                      <a:pt x="21417" y="9470"/>
                      <a:pt x="21597" y="2126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82" name="Arc 222"/>
              <p:cNvSpPr>
                <a:spLocks/>
              </p:cNvSpPr>
              <p:nvPr/>
            </p:nvSpPr>
            <p:spPr bwMode="auto">
              <a:xfrm>
                <a:off x="2225" y="4043"/>
                <a:ext cx="36" cy="69"/>
              </a:xfrm>
              <a:custGeom>
                <a:avLst/>
                <a:gdLst>
                  <a:gd name="G0" fmla="+- 608 0 0"/>
                  <a:gd name="G1" fmla="+- 673 0 0"/>
                  <a:gd name="G2" fmla="+- 21600 0 0"/>
                  <a:gd name="T0" fmla="*/ 22198 w 22208"/>
                  <a:gd name="T1" fmla="*/ 0 h 22273"/>
                  <a:gd name="T2" fmla="*/ 0 w 22208"/>
                  <a:gd name="T3" fmla="*/ 22264 h 22273"/>
                  <a:gd name="T4" fmla="*/ 608 w 22208"/>
                  <a:gd name="T5" fmla="*/ 673 h 2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208" h="22273" fill="none" extrusionOk="0">
                    <a:moveTo>
                      <a:pt x="22197" y="0"/>
                    </a:moveTo>
                    <a:cubicBezTo>
                      <a:pt x="22204" y="224"/>
                      <a:pt x="22208" y="448"/>
                      <a:pt x="22208" y="673"/>
                    </a:cubicBezTo>
                    <a:cubicBezTo>
                      <a:pt x="22208" y="12602"/>
                      <a:pt x="12537" y="22273"/>
                      <a:pt x="608" y="22273"/>
                    </a:cubicBezTo>
                    <a:cubicBezTo>
                      <a:pt x="405" y="22273"/>
                      <a:pt x="202" y="22270"/>
                      <a:pt x="-1" y="22264"/>
                    </a:cubicBezTo>
                  </a:path>
                  <a:path w="22208" h="22273" stroke="0" extrusionOk="0">
                    <a:moveTo>
                      <a:pt x="22197" y="0"/>
                    </a:moveTo>
                    <a:cubicBezTo>
                      <a:pt x="22204" y="224"/>
                      <a:pt x="22208" y="448"/>
                      <a:pt x="22208" y="673"/>
                    </a:cubicBezTo>
                    <a:cubicBezTo>
                      <a:pt x="22208" y="12602"/>
                      <a:pt x="12537" y="22273"/>
                      <a:pt x="608" y="22273"/>
                    </a:cubicBezTo>
                    <a:cubicBezTo>
                      <a:pt x="405" y="22273"/>
                      <a:pt x="202" y="22270"/>
                      <a:pt x="-1" y="22264"/>
                    </a:cubicBezTo>
                    <a:lnTo>
                      <a:pt x="608" y="673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83" name="Arc 223"/>
              <p:cNvSpPr>
                <a:spLocks/>
              </p:cNvSpPr>
              <p:nvPr/>
            </p:nvSpPr>
            <p:spPr bwMode="auto">
              <a:xfrm>
                <a:off x="2223" y="3979"/>
                <a:ext cx="186" cy="7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8"/>
                  <a:gd name="T1" fmla="*/ 0 h 21600"/>
                  <a:gd name="T2" fmla="*/ 21598 w 21598"/>
                  <a:gd name="T3" fmla="*/ 21294 h 21600"/>
                  <a:gd name="T4" fmla="*/ 0 w 2159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8" h="21600" fill="none" extrusionOk="0">
                    <a:moveTo>
                      <a:pt x="-1" y="0"/>
                    </a:moveTo>
                    <a:cubicBezTo>
                      <a:pt x="11810" y="0"/>
                      <a:pt x="21430" y="9485"/>
                      <a:pt x="21597" y="21294"/>
                    </a:cubicBezTo>
                  </a:path>
                  <a:path w="21598" h="21600" stroke="0" extrusionOk="0">
                    <a:moveTo>
                      <a:pt x="-1" y="0"/>
                    </a:moveTo>
                    <a:cubicBezTo>
                      <a:pt x="11810" y="0"/>
                      <a:pt x="21430" y="9485"/>
                      <a:pt x="21597" y="212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84" name="Arc 224"/>
              <p:cNvSpPr>
                <a:spLocks/>
              </p:cNvSpPr>
              <p:nvPr/>
            </p:nvSpPr>
            <p:spPr bwMode="auto">
              <a:xfrm>
                <a:off x="2226" y="4043"/>
                <a:ext cx="182" cy="69"/>
              </a:xfrm>
              <a:custGeom>
                <a:avLst/>
                <a:gdLst>
                  <a:gd name="G0" fmla="+- 120 0 0"/>
                  <a:gd name="G1" fmla="+- 650 0 0"/>
                  <a:gd name="G2" fmla="+- 21600 0 0"/>
                  <a:gd name="T0" fmla="*/ 21710 w 21720"/>
                  <a:gd name="T1" fmla="*/ 0 h 22250"/>
                  <a:gd name="T2" fmla="*/ 0 w 21720"/>
                  <a:gd name="T3" fmla="*/ 22250 h 22250"/>
                  <a:gd name="T4" fmla="*/ 120 w 21720"/>
                  <a:gd name="T5" fmla="*/ 650 h 22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20" h="22250" fill="none" extrusionOk="0">
                    <a:moveTo>
                      <a:pt x="21710" y="-1"/>
                    </a:moveTo>
                    <a:cubicBezTo>
                      <a:pt x="21716" y="216"/>
                      <a:pt x="21720" y="433"/>
                      <a:pt x="21720" y="650"/>
                    </a:cubicBezTo>
                    <a:cubicBezTo>
                      <a:pt x="21720" y="12579"/>
                      <a:pt x="12049" y="22250"/>
                      <a:pt x="120" y="22250"/>
                    </a:cubicBezTo>
                    <a:cubicBezTo>
                      <a:pt x="80" y="22250"/>
                      <a:pt x="40" y="22249"/>
                      <a:pt x="0" y="22249"/>
                    </a:cubicBezTo>
                  </a:path>
                  <a:path w="21720" h="22250" stroke="0" extrusionOk="0">
                    <a:moveTo>
                      <a:pt x="21710" y="-1"/>
                    </a:moveTo>
                    <a:cubicBezTo>
                      <a:pt x="21716" y="216"/>
                      <a:pt x="21720" y="433"/>
                      <a:pt x="21720" y="650"/>
                    </a:cubicBezTo>
                    <a:cubicBezTo>
                      <a:pt x="21720" y="12579"/>
                      <a:pt x="12049" y="22250"/>
                      <a:pt x="120" y="22250"/>
                    </a:cubicBezTo>
                    <a:cubicBezTo>
                      <a:pt x="80" y="22250"/>
                      <a:pt x="40" y="22249"/>
                      <a:pt x="0" y="22249"/>
                    </a:cubicBezTo>
                    <a:lnTo>
                      <a:pt x="120" y="65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85" name="Line 225"/>
              <p:cNvSpPr>
                <a:spLocks noChangeShapeType="1"/>
              </p:cNvSpPr>
              <p:nvPr/>
            </p:nvSpPr>
            <p:spPr bwMode="auto">
              <a:xfrm>
                <a:off x="2405" y="4045"/>
                <a:ext cx="46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86" name="Rectangle 226"/>
              <p:cNvSpPr>
                <a:spLocks noChangeArrowheads="1"/>
              </p:cNvSpPr>
              <p:nvPr/>
            </p:nvSpPr>
            <p:spPr bwMode="auto">
              <a:xfrm>
                <a:off x="2446" y="4035"/>
                <a:ext cx="23" cy="22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87" name="Line 227"/>
              <p:cNvSpPr>
                <a:spLocks noChangeShapeType="1"/>
              </p:cNvSpPr>
              <p:nvPr/>
            </p:nvSpPr>
            <p:spPr bwMode="auto">
              <a:xfrm>
                <a:off x="2210" y="4017"/>
                <a:ext cx="46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88" name="Line 228"/>
              <p:cNvSpPr>
                <a:spLocks noChangeShapeType="1"/>
              </p:cNvSpPr>
              <p:nvPr/>
            </p:nvSpPr>
            <p:spPr bwMode="auto">
              <a:xfrm>
                <a:off x="2206" y="4077"/>
                <a:ext cx="46" cy="0"/>
              </a:xfrm>
              <a:prstGeom prst="line">
                <a:avLst/>
              </a:prstGeom>
              <a:noFill/>
              <a:ln w="25400">
                <a:solidFill>
                  <a:srgbClr val="B760F9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5589" name="Rectangle 229"/>
              <p:cNvSpPr>
                <a:spLocks noChangeArrowheads="1"/>
              </p:cNvSpPr>
              <p:nvPr/>
            </p:nvSpPr>
            <p:spPr bwMode="auto">
              <a:xfrm>
                <a:off x="2183" y="4067"/>
                <a:ext cx="22" cy="23"/>
              </a:xfrm>
              <a:prstGeom prst="rect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15590" name="Line 230"/>
            <p:cNvSpPr>
              <a:spLocks noChangeShapeType="1"/>
            </p:cNvSpPr>
            <p:nvPr/>
          </p:nvSpPr>
          <p:spPr bwMode="auto">
            <a:xfrm flipH="1">
              <a:off x="2399" y="4221"/>
              <a:ext cx="1" cy="46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591" name="Line 231"/>
            <p:cNvSpPr>
              <a:spLocks noChangeShapeType="1"/>
            </p:cNvSpPr>
            <p:nvPr/>
          </p:nvSpPr>
          <p:spPr bwMode="auto">
            <a:xfrm flipH="1">
              <a:off x="2399" y="4253"/>
              <a:ext cx="131" cy="0"/>
            </a:xfrm>
            <a:prstGeom prst="line">
              <a:avLst/>
            </a:prstGeom>
            <a:noFill/>
            <a:ln w="25400">
              <a:solidFill>
                <a:srgbClr val="7FFF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592" name="Freeform 232"/>
            <p:cNvSpPr>
              <a:spLocks/>
            </p:cNvSpPr>
            <p:nvPr/>
          </p:nvSpPr>
          <p:spPr bwMode="auto">
            <a:xfrm>
              <a:off x="2520" y="4219"/>
              <a:ext cx="59" cy="59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0" y="0"/>
                </a:cxn>
                <a:cxn ang="0">
                  <a:pos x="0" y="58"/>
                </a:cxn>
                <a:cxn ang="0">
                  <a:pos x="39" y="58"/>
                </a:cxn>
                <a:cxn ang="0">
                  <a:pos x="58" y="29"/>
                </a:cxn>
                <a:cxn ang="0">
                  <a:pos x="39" y="0"/>
                </a:cxn>
              </a:cxnLst>
              <a:rect l="0" t="0" r="r" b="b"/>
              <a:pathLst>
                <a:path w="59" h="59">
                  <a:moveTo>
                    <a:pt x="39" y="0"/>
                  </a:moveTo>
                  <a:lnTo>
                    <a:pt x="0" y="0"/>
                  </a:lnTo>
                  <a:lnTo>
                    <a:pt x="0" y="58"/>
                  </a:lnTo>
                  <a:lnTo>
                    <a:pt x="39" y="58"/>
                  </a:lnTo>
                  <a:lnTo>
                    <a:pt x="58" y="29"/>
                  </a:lnTo>
                  <a:lnTo>
                    <a:pt x="39" y="0"/>
                  </a:lnTo>
                </a:path>
              </a:pathLst>
            </a:custGeom>
            <a:solidFill>
              <a:srgbClr val="FC0128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593" name="Freeform 233"/>
          <p:cNvSpPr>
            <a:spLocks/>
          </p:cNvSpPr>
          <p:nvPr/>
        </p:nvSpPr>
        <p:spPr bwMode="auto">
          <a:xfrm>
            <a:off x="2947988" y="6689725"/>
            <a:ext cx="601662" cy="777875"/>
          </a:xfrm>
          <a:custGeom>
            <a:avLst/>
            <a:gdLst/>
            <a:ahLst/>
            <a:cxnLst>
              <a:cxn ang="0">
                <a:pos x="0" y="300"/>
              </a:cxn>
              <a:cxn ang="0">
                <a:pos x="95" y="300"/>
              </a:cxn>
              <a:cxn ang="0">
                <a:pos x="95" y="599"/>
              </a:cxn>
              <a:cxn ang="0">
                <a:pos x="284" y="599"/>
              </a:cxn>
              <a:cxn ang="0">
                <a:pos x="284" y="300"/>
              </a:cxn>
              <a:cxn ang="0">
                <a:pos x="378" y="300"/>
              </a:cxn>
              <a:cxn ang="0">
                <a:pos x="189" y="0"/>
              </a:cxn>
              <a:cxn ang="0">
                <a:pos x="0" y="300"/>
              </a:cxn>
            </a:cxnLst>
            <a:rect l="0" t="0" r="r" b="b"/>
            <a:pathLst>
              <a:path w="379" h="600">
                <a:moveTo>
                  <a:pt x="0" y="300"/>
                </a:moveTo>
                <a:lnTo>
                  <a:pt x="95" y="300"/>
                </a:lnTo>
                <a:lnTo>
                  <a:pt x="95" y="599"/>
                </a:lnTo>
                <a:lnTo>
                  <a:pt x="284" y="599"/>
                </a:lnTo>
                <a:lnTo>
                  <a:pt x="284" y="300"/>
                </a:lnTo>
                <a:lnTo>
                  <a:pt x="378" y="300"/>
                </a:lnTo>
                <a:lnTo>
                  <a:pt x="189" y="0"/>
                </a:lnTo>
                <a:lnTo>
                  <a:pt x="0" y="300"/>
                </a:lnTo>
              </a:path>
            </a:pathLst>
          </a:custGeom>
          <a:solidFill>
            <a:srgbClr val="618FFD"/>
          </a:solidFill>
          <a:ln w="12700" cap="rnd" cmpd="sng">
            <a:solidFill>
              <a:srgbClr val="00279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15594" name="Group 234"/>
          <p:cNvGrpSpPr>
            <a:grpSpLocks/>
          </p:cNvGrpSpPr>
          <p:nvPr/>
        </p:nvGrpSpPr>
        <p:grpSpPr bwMode="auto">
          <a:xfrm>
            <a:off x="723900" y="4654550"/>
            <a:ext cx="1381125" cy="1752600"/>
            <a:chOff x="456" y="3154"/>
            <a:chExt cx="870" cy="1104"/>
          </a:xfrm>
        </p:grpSpPr>
        <p:sp>
          <p:nvSpPr>
            <p:cNvPr id="15595" name="Line 235"/>
            <p:cNvSpPr>
              <a:spLocks noChangeShapeType="1"/>
            </p:cNvSpPr>
            <p:nvPr/>
          </p:nvSpPr>
          <p:spPr bwMode="auto">
            <a:xfrm>
              <a:off x="456" y="3262"/>
              <a:ext cx="310" cy="0"/>
            </a:xfrm>
            <a:prstGeom prst="line">
              <a:avLst/>
            </a:prstGeom>
            <a:noFill/>
            <a:ln w="25400">
              <a:solidFill>
                <a:srgbClr val="114FFB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596" name="Line 236"/>
            <p:cNvSpPr>
              <a:spLocks noChangeShapeType="1"/>
            </p:cNvSpPr>
            <p:nvPr/>
          </p:nvSpPr>
          <p:spPr bwMode="auto">
            <a:xfrm flipV="1">
              <a:off x="758" y="3154"/>
              <a:ext cx="0" cy="116"/>
            </a:xfrm>
            <a:prstGeom prst="line">
              <a:avLst/>
            </a:prstGeom>
            <a:noFill/>
            <a:ln w="25400">
              <a:solidFill>
                <a:srgbClr val="114FFB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597" name="Line 237"/>
            <p:cNvSpPr>
              <a:spLocks noChangeShapeType="1"/>
            </p:cNvSpPr>
            <p:nvPr/>
          </p:nvSpPr>
          <p:spPr bwMode="auto">
            <a:xfrm>
              <a:off x="758" y="3154"/>
              <a:ext cx="324" cy="0"/>
            </a:xfrm>
            <a:prstGeom prst="line">
              <a:avLst/>
            </a:prstGeom>
            <a:noFill/>
            <a:ln w="25400">
              <a:solidFill>
                <a:srgbClr val="114FFB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598" name="Line 238"/>
            <p:cNvSpPr>
              <a:spLocks noChangeShapeType="1"/>
            </p:cNvSpPr>
            <p:nvPr/>
          </p:nvSpPr>
          <p:spPr bwMode="auto">
            <a:xfrm flipV="1">
              <a:off x="1074" y="3154"/>
              <a:ext cx="0" cy="116"/>
            </a:xfrm>
            <a:prstGeom prst="line">
              <a:avLst/>
            </a:prstGeom>
            <a:noFill/>
            <a:ln w="25400">
              <a:solidFill>
                <a:srgbClr val="114FFB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599" name="Line 239"/>
            <p:cNvSpPr>
              <a:spLocks noChangeShapeType="1"/>
            </p:cNvSpPr>
            <p:nvPr/>
          </p:nvSpPr>
          <p:spPr bwMode="auto">
            <a:xfrm>
              <a:off x="1074" y="3262"/>
              <a:ext cx="252" cy="0"/>
            </a:xfrm>
            <a:prstGeom prst="line">
              <a:avLst/>
            </a:prstGeom>
            <a:noFill/>
            <a:ln w="25400">
              <a:solidFill>
                <a:srgbClr val="114FFB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600" name="Line 240"/>
            <p:cNvSpPr>
              <a:spLocks noChangeShapeType="1"/>
            </p:cNvSpPr>
            <p:nvPr/>
          </p:nvSpPr>
          <p:spPr bwMode="auto">
            <a:xfrm>
              <a:off x="456" y="3772"/>
              <a:ext cx="152" cy="0"/>
            </a:xfrm>
            <a:prstGeom prst="line">
              <a:avLst/>
            </a:prstGeom>
            <a:noFill/>
            <a:ln w="25400">
              <a:solidFill>
                <a:srgbClr val="114FFB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601" name="Line 241"/>
            <p:cNvSpPr>
              <a:spLocks noChangeShapeType="1"/>
            </p:cNvSpPr>
            <p:nvPr/>
          </p:nvSpPr>
          <p:spPr bwMode="auto">
            <a:xfrm flipV="1">
              <a:off x="600" y="3664"/>
              <a:ext cx="0" cy="116"/>
            </a:xfrm>
            <a:prstGeom prst="line">
              <a:avLst/>
            </a:prstGeom>
            <a:noFill/>
            <a:ln w="25400">
              <a:solidFill>
                <a:srgbClr val="114FFB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602" name="Line 242"/>
            <p:cNvSpPr>
              <a:spLocks noChangeShapeType="1"/>
            </p:cNvSpPr>
            <p:nvPr/>
          </p:nvSpPr>
          <p:spPr bwMode="auto">
            <a:xfrm>
              <a:off x="600" y="3664"/>
              <a:ext cx="324" cy="0"/>
            </a:xfrm>
            <a:prstGeom prst="line">
              <a:avLst/>
            </a:prstGeom>
            <a:noFill/>
            <a:ln w="25400">
              <a:solidFill>
                <a:srgbClr val="114FFB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603" name="Line 243"/>
            <p:cNvSpPr>
              <a:spLocks noChangeShapeType="1"/>
            </p:cNvSpPr>
            <p:nvPr/>
          </p:nvSpPr>
          <p:spPr bwMode="auto">
            <a:xfrm flipV="1">
              <a:off x="916" y="3664"/>
              <a:ext cx="0" cy="116"/>
            </a:xfrm>
            <a:prstGeom prst="line">
              <a:avLst/>
            </a:prstGeom>
            <a:noFill/>
            <a:ln w="25400">
              <a:solidFill>
                <a:srgbClr val="114FFB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604" name="Line 244"/>
            <p:cNvSpPr>
              <a:spLocks noChangeShapeType="1"/>
            </p:cNvSpPr>
            <p:nvPr/>
          </p:nvSpPr>
          <p:spPr bwMode="auto">
            <a:xfrm>
              <a:off x="916" y="3772"/>
              <a:ext cx="410" cy="0"/>
            </a:xfrm>
            <a:prstGeom prst="line">
              <a:avLst/>
            </a:prstGeom>
            <a:noFill/>
            <a:ln w="25400">
              <a:solidFill>
                <a:srgbClr val="114FFB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605" name="Line 245"/>
            <p:cNvSpPr>
              <a:spLocks noChangeShapeType="1"/>
            </p:cNvSpPr>
            <p:nvPr/>
          </p:nvSpPr>
          <p:spPr bwMode="auto">
            <a:xfrm>
              <a:off x="456" y="4250"/>
              <a:ext cx="123" cy="0"/>
            </a:xfrm>
            <a:prstGeom prst="line">
              <a:avLst/>
            </a:prstGeom>
            <a:noFill/>
            <a:ln w="25400">
              <a:solidFill>
                <a:srgbClr val="114FFB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606" name="Line 246"/>
            <p:cNvSpPr>
              <a:spLocks noChangeShapeType="1"/>
            </p:cNvSpPr>
            <p:nvPr/>
          </p:nvSpPr>
          <p:spPr bwMode="auto">
            <a:xfrm flipV="1">
              <a:off x="571" y="4141"/>
              <a:ext cx="0" cy="117"/>
            </a:xfrm>
            <a:prstGeom prst="line">
              <a:avLst/>
            </a:prstGeom>
            <a:noFill/>
            <a:ln w="25400">
              <a:solidFill>
                <a:srgbClr val="114FFB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607" name="Line 247"/>
            <p:cNvSpPr>
              <a:spLocks noChangeShapeType="1"/>
            </p:cNvSpPr>
            <p:nvPr/>
          </p:nvSpPr>
          <p:spPr bwMode="auto">
            <a:xfrm>
              <a:off x="571" y="4141"/>
              <a:ext cx="755" cy="0"/>
            </a:xfrm>
            <a:prstGeom prst="line">
              <a:avLst/>
            </a:prstGeom>
            <a:noFill/>
            <a:ln w="25400">
              <a:solidFill>
                <a:srgbClr val="114FFB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5608" name="Group 248"/>
          <p:cNvGrpSpPr>
            <a:grpSpLocks/>
          </p:cNvGrpSpPr>
          <p:nvPr/>
        </p:nvGrpSpPr>
        <p:grpSpPr bwMode="auto">
          <a:xfrm>
            <a:off x="1177925" y="312738"/>
            <a:ext cx="4524375" cy="787400"/>
            <a:chOff x="742" y="419"/>
            <a:chExt cx="2850" cy="496"/>
          </a:xfrm>
        </p:grpSpPr>
        <p:sp>
          <p:nvSpPr>
            <p:cNvPr id="15609" name="Rectangle 249"/>
            <p:cNvSpPr>
              <a:spLocks noChangeArrowheads="1"/>
            </p:cNvSpPr>
            <p:nvPr/>
          </p:nvSpPr>
          <p:spPr bwMode="auto">
            <a:xfrm>
              <a:off x="786" y="463"/>
              <a:ext cx="2806" cy="452"/>
            </a:xfrm>
            <a:prstGeom prst="rect">
              <a:avLst/>
            </a:prstGeom>
            <a:solidFill>
              <a:srgbClr val="438E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610" name="Rectangle 250"/>
            <p:cNvSpPr>
              <a:spLocks noChangeArrowheads="1"/>
            </p:cNvSpPr>
            <p:nvPr/>
          </p:nvSpPr>
          <p:spPr bwMode="auto">
            <a:xfrm>
              <a:off x="742" y="419"/>
              <a:ext cx="2797" cy="443"/>
            </a:xfrm>
            <a:prstGeom prst="rect">
              <a:avLst/>
            </a:prstGeom>
            <a:solidFill>
              <a:srgbClr val="C8FEC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611" name="Rectangle 251"/>
            <p:cNvSpPr>
              <a:spLocks noChangeArrowheads="1"/>
            </p:cNvSpPr>
            <p:nvPr/>
          </p:nvSpPr>
          <p:spPr bwMode="auto">
            <a:xfrm>
              <a:off x="1069" y="476"/>
              <a:ext cx="23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800">
                  <a:solidFill>
                    <a:srgbClr val="114FFB"/>
                  </a:solidFill>
                  <a:latin typeface="Arial" charset="0"/>
                  <a:ea typeface="標楷體" pitchFamily="65" charset="-120"/>
                </a:rPr>
                <a:t>Gate Level Simulation</a:t>
              </a:r>
            </a:p>
          </p:txBody>
        </p:sp>
      </p:grpSp>
      <p:sp>
        <p:nvSpPr>
          <p:cNvPr id="15612" name="Rectangle 252"/>
          <p:cNvSpPr>
            <a:spLocks noChangeArrowheads="1"/>
          </p:cNvSpPr>
          <p:nvPr/>
        </p:nvSpPr>
        <p:spPr bwMode="auto">
          <a:xfrm>
            <a:off x="990600" y="1447800"/>
            <a:ext cx="5132388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在產生</a:t>
            </a:r>
            <a:r>
              <a:rPr lang="en-US" altLang="zh-TW" sz="1600" b="1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schematic</a:t>
            </a:r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之後 , 必須做 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Gate Level Simulation. </a:t>
            </a:r>
          </a:p>
          <a:p>
            <a:pPr eaLnBrk="0" hangingPunct="0"/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其目的在驗證電路的  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function </a:t>
            </a:r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之正確性及 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timing </a:t>
            </a:r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是</a:t>
            </a:r>
          </a:p>
          <a:p>
            <a:pPr eaLnBrk="0" hangingPunct="0"/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否符合設計時的要求.</a:t>
            </a:r>
          </a:p>
          <a:p>
            <a:pPr eaLnBrk="0" hangingPunct="0"/>
            <a:endParaRPr lang="zh-TW" altLang="en-US" sz="1600">
              <a:solidFill>
                <a:srgbClr val="000000"/>
              </a:solidFill>
              <a:latin typeface="Arial" charset="0"/>
              <a:ea typeface="標楷體" pitchFamily="65" charset="-120"/>
            </a:endParaRPr>
          </a:p>
          <a:p>
            <a:pPr eaLnBrk="0" hangingPunct="0"/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當 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Simulation </a:t>
            </a:r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的結果產生之後,  我們拿它與所希望的</a:t>
            </a:r>
          </a:p>
          <a:p>
            <a:pPr eaLnBrk="0" hangingPunct="0"/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結果相比較,看看是否一致. 如果對結果不滿意, 就</a:t>
            </a:r>
          </a:p>
          <a:p>
            <a:pPr eaLnBrk="0" hangingPunct="0"/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需修改原先設計,直到 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Simulation </a:t>
            </a:r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的結果符合所需為</a:t>
            </a:r>
          </a:p>
          <a:p>
            <a:pPr eaLnBrk="0" hangingPunct="0"/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止.</a:t>
            </a:r>
          </a:p>
        </p:txBody>
      </p:sp>
      <p:sp>
        <p:nvSpPr>
          <p:cNvPr id="15613" name="Rectangle 253"/>
          <p:cNvSpPr>
            <a:spLocks noChangeArrowheads="1"/>
          </p:cNvSpPr>
          <p:nvPr/>
        </p:nvSpPr>
        <p:spPr bwMode="auto">
          <a:xfrm>
            <a:off x="1444625" y="2282825"/>
            <a:ext cx="44656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5614" name="Group 254"/>
          <p:cNvGrpSpPr>
            <a:grpSpLocks/>
          </p:cNvGrpSpPr>
          <p:nvPr/>
        </p:nvGrpSpPr>
        <p:grpSpPr bwMode="auto">
          <a:xfrm>
            <a:off x="4149725" y="4067175"/>
            <a:ext cx="1414463" cy="458788"/>
            <a:chOff x="2614" y="2784"/>
            <a:chExt cx="891" cy="289"/>
          </a:xfrm>
        </p:grpSpPr>
        <p:sp>
          <p:nvSpPr>
            <p:cNvPr id="15615" name="Freeform 255"/>
            <p:cNvSpPr>
              <a:spLocks/>
            </p:cNvSpPr>
            <p:nvPr/>
          </p:nvSpPr>
          <p:spPr bwMode="auto">
            <a:xfrm>
              <a:off x="2614" y="2792"/>
              <a:ext cx="891" cy="281"/>
            </a:xfrm>
            <a:custGeom>
              <a:avLst/>
              <a:gdLst/>
              <a:ahLst/>
              <a:cxnLst>
                <a:cxn ang="0">
                  <a:pos x="667" y="233"/>
                </a:cxn>
                <a:cxn ang="0">
                  <a:pos x="831" y="280"/>
                </a:cxn>
                <a:cxn ang="0">
                  <a:pos x="741" y="233"/>
                </a:cxn>
                <a:cxn ang="0">
                  <a:pos x="771" y="232"/>
                </a:cxn>
                <a:cxn ang="0">
                  <a:pos x="799" y="229"/>
                </a:cxn>
                <a:cxn ang="0">
                  <a:pos x="824" y="225"/>
                </a:cxn>
                <a:cxn ang="0">
                  <a:pos x="847" y="220"/>
                </a:cxn>
                <a:cxn ang="0">
                  <a:pos x="865" y="213"/>
                </a:cxn>
                <a:cxn ang="0">
                  <a:pos x="879" y="205"/>
                </a:cxn>
                <a:cxn ang="0">
                  <a:pos x="887" y="196"/>
                </a:cxn>
                <a:cxn ang="0">
                  <a:pos x="890" y="187"/>
                </a:cxn>
                <a:cxn ang="0">
                  <a:pos x="890" y="47"/>
                </a:cxn>
                <a:cxn ang="0">
                  <a:pos x="887" y="38"/>
                </a:cxn>
                <a:cxn ang="0">
                  <a:pos x="879" y="28"/>
                </a:cxn>
                <a:cxn ang="0">
                  <a:pos x="865" y="20"/>
                </a:cxn>
                <a:cxn ang="0">
                  <a:pos x="847" y="13"/>
                </a:cxn>
                <a:cxn ang="0">
                  <a:pos x="824" y="8"/>
                </a:cxn>
                <a:cxn ang="0">
                  <a:pos x="799" y="4"/>
                </a:cxn>
                <a:cxn ang="0">
                  <a:pos x="771" y="1"/>
                </a:cxn>
                <a:cxn ang="0">
                  <a:pos x="741" y="0"/>
                </a:cxn>
                <a:cxn ang="0">
                  <a:pos x="149" y="0"/>
                </a:cxn>
                <a:cxn ang="0">
                  <a:pos x="119" y="1"/>
                </a:cxn>
                <a:cxn ang="0">
                  <a:pos x="91" y="4"/>
                </a:cxn>
                <a:cxn ang="0">
                  <a:pos x="66" y="8"/>
                </a:cxn>
                <a:cxn ang="0">
                  <a:pos x="43" y="13"/>
                </a:cxn>
                <a:cxn ang="0">
                  <a:pos x="25" y="20"/>
                </a:cxn>
                <a:cxn ang="0">
                  <a:pos x="11" y="28"/>
                </a:cxn>
                <a:cxn ang="0">
                  <a:pos x="3" y="38"/>
                </a:cxn>
                <a:cxn ang="0">
                  <a:pos x="0" y="47"/>
                </a:cxn>
                <a:cxn ang="0">
                  <a:pos x="0" y="187"/>
                </a:cxn>
                <a:cxn ang="0">
                  <a:pos x="3" y="196"/>
                </a:cxn>
                <a:cxn ang="0">
                  <a:pos x="11" y="205"/>
                </a:cxn>
                <a:cxn ang="0">
                  <a:pos x="25" y="213"/>
                </a:cxn>
                <a:cxn ang="0">
                  <a:pos x="43" y="220"/>
                </a:cxn>
                <a:cxn ang="0">
                  <a:pos x="66" y="225"/>
                </a:cxn>
                <a:cxn ang="0">
                  <a:pos x="91" y="229"/>
                </a:cxn>
                <a:cxn ang="0">
                  <a:pos x="119" y="232"/>
                </a:cxn>
                <a:cxn ang="0">
                  <a:pos x="149" y="233"/>
                </a:cxn>
                <a:cxn ang="0">
                  <a:pos x="667" y="233"/>
                </a:cxn>
              </a:cxnLst>
              <a:rect l="0" t="0" r="r" b="b"/>
              <a:pathLst>
                <a:path w="891" h="281">
                  <a:moveTo>
                    <a:pt x="667" y="233"/>
                  </a:moveTo>
                  <a:lnTo>
                    <a:pt x="831" y="280"/>
                  </a:lnTo>
                  <a:lnTo>
                    <a:pt x="741" y="233"/>
                  </a:lnTo>
                  <a:lnTo>
                    <a:pt x="771" y="232"/>
                  </a:lnTo>
                  <a:lnTo>
                    <a:pt x="799" y="229"/>
                  </a:lnTo>
                  <a:lnTo>
                    <a:pt x="824" y="225"/>
                  </a:lnTo>
                  <a:lnTo>
                    <a:pt x="847" y="220"/>
                  </a:lnTo>
                  <a:lnTo>
                    <a:pt x="865" y="213"/>
                  </a:lnTo>
                  <a:lnTo>
                    <a:pt x="879" y="205"/>
                  </a:lnTo>
                  <a:lnTo>
                    <a:pt x="887" y="196"/>
                  </a:lnTo>
                  <a:lnTo>
                    <a:pt x="890" y="187"/>
                  </a:lnTo>
                  <a:lnTo>
                    <a:pt x="890" y="47"/>
                  </a:lnTo>
                  <a:lnTo>
                    <a:pt x="887" y="38"/>
                  </a:lnTo>
                  <a:lnTo>
                    <a:pt x="879" y="28"/>
                  </a:lnTo>
                  <a:lnTo>
                    <a:pt x="865" y="20"/>
                  </a:lnTo>
                  <a:lnTo>
                    <a:pt x="847" y="13"/>
                  </a:lnTo>
                  <a:lnTo>
                    <a:pt x="824" y="8"/>
                  </a:lnTo>
                  <a:lnTo>
                    <a:pt x="799" y="4"/>
                  </a:lnTo>
                  <a:lnTo>
                    <a:pt x="771" y="1"/>
                  </a:lnTo>
                  <a:lnTo>
                    <a:pt x="741" y="0"/>
                  </a:lnTo>
                  <a:lnTo>
                    <a:pt x="149" y="0"/>
                  </a:lnTo>
                  <a:lnTo>
                    <a:pt x="119" y="1"/>
                  </a:lnTo>
                  <a:lnTo>
                    <a:pt x="91" y="4"/>
                  </a:lnTo>
                  <a:lnTo>
                    <a:pt x="66" y="8"/>
                  </a:lnTo>
                  <a:lnTo>
                    <a:pt x="43" y="13"/>
                  </a:lnTo>
                  <a:lnTo>
                    <a:pt x="25" y="20"/>
                  </a:lnTo>
                  <a:lnTo>
                    <a:pt x="11" y="28"/>
                  </a:lnTo>
                  <a:lnTo>
                    <a:pt x="3" y="38"/>
                  </a:lnTo>
                  <a:lnTo>
                    <a:pt x="0" y="47"/>
                  </a:lnTo>
                  <a:lnTo>
                    <a:pt x="0" y="187"/>
                  </a:lnTo>
                  <a:lnTo>
                    <a:pt x="3" y="196"/>
                  </a:lnTo>
                  <a:lnTo>
                    <a:pt x="11" y="205"/>
                  </a:lnTo>
                  <a:lnTo>
                    <a:pt x="25" y="213"/>
                  </a:lnTo>
                  <a:lnTo>
                    <a:pt x="43" y="220"/>
                  </a:lnTo>
                  <a:lnTo>
                    <a:pt x="66" y="225"/>
                  </a:lnTo>
                  <a:lnTo>
                    <a:pt x="91" y="229"/>
                  </a:lnTo>
                  <a:lnTo>
                    <a:pt x="119" y="232"/>
                  </a:lnTo>
                  <a:lnTo>
                    <a:pt x="149" y="233"/>
                  </a:lnTo>
                  <a:lnTo>
                    <a:pt x="667" y="233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616" name="Rectangle 256"/>
            <p:cNvSpPr>
              <a:spLocks noChangeArrowheads="1"/>
            </p:cNvSpPr>
            <p:nvPr/>
          </p:nvSpPr>
          <p:spPr bwMode="auto">
            <a:xfrm>
              <a:off x="2627" y="2784"/>
              <a:ext cx="8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function </a:t>
              </a:r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不對</a:t>
              </a:r>
            </a:p>
          </p:txBody>
        </p:sp>
      </p:grpSp>
      <p:grpSp>
        <p:nvGrpSpPr>
          <p:cNvPr id="15617" name="Group 257"/>
          <p:cNvGrpSpPr>
            <a:grpSpLocks/>
          </p:cNvGrpSpPr>
          <p:nvPr/>
        </p:nvGrpSpPr>
        <p:grpSpPr bwMode="auto">
          <a:xfrm>
            <a:off x="4773613" y="6699250"/>
            <a:ext cx="1243012" cy="493713"/>
            <a:chOff x="3007" y="4442"/>
            <a:chExt cx="783" cy="311"/>
          </a:xfrm>
        </p:grpSpPr>
        <p:sp>
          <p:nvSpPr>
            <p:cNvPr id="15618" name="Freeform 258"/>
            <p:cNvSpPr>
              <a:spLocks/>
            </p:cNvSpPr>
            <p:nvPr/>
          </p:nvSpPr>
          <p:spPr bwMode="auto">
            <a:xfrm>
              <a:off x="3007" y="4442"/>
              <a:ext cx="738" cy="311"/>
            </a:xfrm>
            <a:custGeom>
              <a:avLst/>
              <a:gdLst/>
              <a:ahLst/>
              <a:cxnLst>
                <a:cxn ang="0">
                  <a:pos x="185" y="52"/>
                </a:cxn>
                <a:cxn ang="0">
                  <a:pos x="0" y="0"/>
                </a:cxn>
                <a:cxn ang="0">
                  <a:pos x="123" y="52"/>
                </a:cxn>
                <a:cxn ang="0">
                  <a:pos x="99" y="53"/>
                </a:cxn>
                <a:cxn ang="0">
                  <a:pos x="75" y="56"/>
                </a:cxn>
                <a:cxn ang="0">
                  <a:pos x="55" y="61"/>
                </a:cxn>
                <a:cxn ang="0">
                  <a:pos x="36" y="66"/>
                </a:cxn>
                <a:cxn ang="0">
                  <a:pos x="21" y="74"/>
                </a:cxn>
                <a:cxn ang="0">
                  <a:pos x="9" y="83"/>
                </a:cxn>
                <a:cxn ang="0">
                  <a:pos x="2" y="93"/>
                </a:cxn>
                <a:cxn ang="0">
                  <a:pos x="0" y="103"/>
                </a:cxn>
                <a:cxn ang="0">
                  <a:pos x="0" y="258"/>
                </a:cxn>
                <a:cxn ang="0">
                  <a:pos x="2" y="268"/>
                </a:cxn>
                <a:cxn ang="0">
                  <a:pos x="9" y="279"/>
                </a:cxn>
                <a:cxn ang="0">
                  <a:pos x="21" y="288"/>
                </a:cxn>
                <a:cxn ang="0">
                  <a:pos x="36" y="295"/>
                </a:cxn>
                <a:cxn ang="0">
                  <a:pos x="55" y="301"/>
                </a:cxn>
                <a:cxn ang="0">
                  <a:pos x="75" y="306"/>
                </a:cxn>
                <a:cxn ang="0">
                  <a:pos x="99" y="309"/>
                </a:cxn>
                <a:cxn ang="0">
                  <a:pos x="123" y="310"/>
                </a:cxn>
                <a:cxn ang="0">
                  <a:pos x="614" y="310"/>
                </a:cxn>
                <a:cxn ang="0">
                  <a:pos x="638" y="309"/>
                </a:cxn>
                <a:cxn ang="0">
                  <a:pos x="662" y="306"/>
                </a:cxn>
                <a:cxn ang="0">
                  <a:pos x="682" y="301"/>
                </a:cxn>
                <a:cxn ang="0">
                  <a:pos x="701" y="295"/>
                </a:cxn>
                <a:cxn ang="0">
                  <a:pos x="716" y="288"/>
                </a:cxn>
                <a:cxn ang="0">
                  <a:pos x="728" y="279"/>
                </a:cxn>
                <a:cxn ang="0">
                  <a:pos x="735" y="268"/>
                </a:cxn>
                <a:cxn ang="0">
                  <a:pos x="737" y="258"/>
                </a:cxn>
                <a:cxn ang="0">
                  <a:pos x="737" y="103"/>
                </a:cxn>
                <a:cxn ang="0">
                  <a:pos x="735" y="93"/>
                </a:cxn>
                <a:cxn ang="0">
                  <a:pos x="728" y="83"/>
                </a:cxn>
                <a:cxn ang="0">
                  <a:pos x="716" y="74"/>
                </a:cxn>
                <a:cxn ang="0">
                  <a:pos x="701" y="66"/>
                </a:cxn>
                <a:cxn ang="0">
                  <a:pos x="682" y="61"/>
                </a:cxn>
                <a:cxn ang="0">
                  <a:pos x="662" y="56"/>
                </a:cxn>
                <a:cxn ang="0">
                  <a:pos x="638" y="53"/>
                </a:cxn>
                <a:cxn ang="0">
                  <a:pos x="614" y="52"/>
                </a:cxn>
                <a:cxn ang="0">
                  <a:pos x="185" y="52"/>
                </a:cxn>
              </a:cxnLst>
              <a:rect l="0" t="0" r="r" b="b"/>
              <a:pathLst>
                <a:path w="738" h="311">
                  <a:moveTo>
                    <a:pt x="185" y="52"/>
                  </a:moveTo>
                  <a:lnTo>
                    <a:pt x="0" y="0"/>
                  </a:lnTo>
                  <a:lnTo>
                    <a:pt x="123" y="52"/>
                  </a:lnTo>
                  <a:lnTo>
                    <a:pt x="99" y="53"/>
                  </a:lnTo>
                  <a:lnTo>
                    <a:pt x="75" y="56"/>
                  </a:lnTo>
                  <a:lnTo>
                    <a:pt x="55" y="61"/>
                  </a:lnTo>
                  <a:lnTo>
                    <a:pt x="36" y="66"/>
                  </a:lnTo>
                  <a:lnTo>
                    <a:pt x="21" y="74"/>
                  </a:lnTo>
                  <a:lnTo>
                    <a:pt x="9" y="83"/>
                  </a:lnTo>
                  <a:lnTo>
                    <a:pt x="2" y="93"/>
                  </a:lnTo>
                  <a:lnTo>
                    <a:pt x="0" y="103"/>
                  </a:lnTo>
                  <a:lnTo>
                    <a:pt x="0" y="258"/>
                  </a:lnTo>
                  <a:lnTo>
                    <a:pt x="2" y="268"/>
                  </a:lnTo>
                  <a:lnTo>
                    <a:pt x="9" y="279"/>
                  </a:lnTo>
                  <a:lnTo>
                    <a:pt x="21" y="288"/>
                  </a:lnTo>
                  <a:lnTo>
                    <a:pt x="36" y="295"/>
                  </a:lnTo>
                  <a:lnTo>
                    <a:pt x="55" y="301"/>
                  </a:lnTo>
                  <a:lnTo>
                    <a:pt x="75" y="306"/>
                  </a:lnTo>
                  <a:lnTo>
                    <a:pt x="99" y="309"/>
                  </a:lnTo>
                  <a:lnTo>
                    <a:pt x="123" y="310"/>
                  </a:lnTo>
                  <a:lnTo>
                    <a:pt x="614" y="310"/>
                  </a:lnTo>
                  <a:lnTo>
                    <a:pt x="638" y="309"/>
                  </a:lnTo>
                  <a:lnTo>
                    <a:pt x="662" y="306"/>
                  </a:lnTo>
                  <a:lnTo>
                    <a:pt x="682" y="301"/>
                  </a:lnTo>
                  <a:lnTo>
                    <a:pt x="701" y="295"/>
                  </a:lnTo>
                  <a:lnTo>
                    <a:pt x="716" y="288"/>
                  </a:lnTo>
                  <a:lnTo>
                    <a:pt x="728" y="279"/>
                  </a:lnTo>
                  <a:lnTo>
                    <a:pt x="735" y="268"/>
                  </a:lnTo>
                  <a:lnTo>
                    <a:pt x="737" y="258"/>
                  </a:lnTo>
                  <a:lnTo>
                    <a:pt x="737" y="103"/>
                  </a:lnTo>
                  <a:lnTo>
                    <a:pt x="735" y="93"/>
                  </a:lnTo>
                  <a:lnTo>
                    <a:pt x="728" y="83"/>
                  </a:lnTo>
                  <a:lnTo>
                    <a:pt x="716" y="74"/>
                  </a:lnTo>
                  <a:lnTo>
                    <a:pt x="701" y="66"/>
                  </a:lnTo>
                  <a:lnTo>
                    <a:pt x="682" y="61"/>
                  </a:lnTo>
                  <a:lnTo>
                    <a:pt x="662" y="56"/>
                  </a:lnTo>
                  <a:lnTo>
                    <a:pt x="638" y="53"/>
                  </a:lnTo>
                  <a:lnTo>
                    <a:pt x="614" y="52"/>
                  </a:lnTo>
                  <a:lnTo>
                    <a:pt x="185" y="52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619" name="Rectangle 259"/>
            <p:cNvSpPr>
              <a:spLocks noChangeArrowheads="1"/>
            </p:cNvSpPr>
            <p:nvPr/>
          </p:nvSpPr>
          <p:spPr bwMode="auto">
            <a:xfrm>
              <a:off x="3041" y="4498"/>
              <a:ext cx="7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timing </a:t>
              </a:r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不對</a:t>
              </a:r>
            </a:p>
          </p:txBody>
        </p:sp>
      </p:grpSp>
      <p:grpSp>
        <p:nvGrpSpPr>
          <p:cNvPr id="15620" name="Group 260"/>
          <p:cNvGrpSpPr>
            <a:grpSpLocks/>
          </p:cNvGrpSpPr>
          <p:nvPr/>
        </p:nvGrpSpPr>
        <p:grpSpPr bwMode="auto">
          <a:xfrm>
            <a:off x="860425" y="3522663"/>
            <a:ext cx="1223963" cy="549275"/>
            <a:chOff x="542" y="2441"/>
            <a:chExt cx="771" cy="346"/>
          </a:xfrm>
        </p:grpSpPr>
        <p:sp>
          <p:nvSpPr>
            <p:cNvPr id="15621" name="Rectangle 261"/>
            <p:cNvSpPr>
              <a:spLocks noChangeArrowheads="1"/>
            </p:cNvSpPr>
            <p:nvPr/>
          </p:nvSpPr>
          <p:spPr bwMode="auto">
            <a:xfrm>
              <a:off x="679" y="2441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 b="1">
                  <a:solidFill>
                    <a:srgbClr val="114FFB"/>
                  </a:solidFill>
                  <a:latin typeface="Arial" charset="0"/>
                  <a:ea typeface="標楷體" pitchFamily="65" charset="-120"/>
                </a:rPr>
                <a:t>輸入 </a:t>
              </a:r>
            </a:p>
          </p:txBody>
        </p:sp>
        <p:sp>
          <p:nvSpPr>
            <p:cNvPr id="15622" name="Rectangle 262"/>
            <p:cNvSpPr>
              <a:spLocks noChangeArrowheads="1"/>
            </p:cNvSpPr>
            <p:nvPr/>
          </p:nvSpPr>
          <p:spPr bwMode="auto">
            <a:xfrm>
              <a:off x="542" y="2575"/>
              <a:ext cx="7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600" b="1">
                  <a:solidFill>
                    <a:srgbClr val="114FFB"/>
                  </a:solidFill>
                  <a:latin typeface="Arial" charset="0"/>
                  <a:ea typeface="標楷體" pitchFamily="65" charset="-120"/>
                </a:rPr>
                <a:t>Testfixture</a:t>
              </a:r>
            </a:p>
          </p:txBody>
        </p:sp>
      </p:grpSp>
      <p:grpSp>
        <p:nvGrpSpPr>
          <p:cNvPr id="15623" name="Group 263"/>
          <p:cNvGrpSpPr>
            <a:grpSpLocks/>
          </p:cNvGrpSpPr>
          <p:nvPr/>
        </p:nvGrpSpPr>
        <p:grpSpPr bwMode="auto">
          <a:xfrm>
            <a:off x="4492625" y="3522663"/>
            <a:ext cx="1465263" cy="549275"/>
            <a:chOff x="2830" y="2441"/>
            <a:chExt cx="923" cy="346"/>
          </a:xfrm>
        </p:grpSpPr>
        <p:sp>
          <p:nvSpPr>
            <p:cNvPr id="15624" name="Rectangle 264"/>
            <p:cNvSpPr>
              <a:spLocks noChangeArrowheads="1"/>
            </p:cNvSpPr>
            <p:nvPr/>
          </p:nvSpPr>
          <p:spPr bwMode="auto">
            <a:xfrm>
              <a:off x="2830" y="2441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 b="1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比對</a:t>
              </a:r>
            </a:p>
          </p:txBody>
        </p:sp>
        <p:sp>
          <p:nvSpPr>
            <p:cNvPr id="15625" name="Rectangle 265"/>
            <p:cNvSpPr>
              <a:spLocks noChangeArrowheads="1"/>
            </p:cNvSpPr>
            <p:nvPr/>
          </p:nvSpPr>
          <p:spPr bwMode="auto">
            <a:xfrm>
              <a:off x="3053" y="2441"/>
              <a:ext cx="7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 b="1">
                  <a:solidFill>
                    <a:srgbClr val="8901F3"/>
                  </a:solidFill>
                  <a:latin typeface="Arial" charset="0"/>
                  <a:ea typeface="標楷體" pitchFamily="65" charset="-120"/>
                </a:rPr>
                <a:t>  輸出波型</a:t>
              </a:r>
            </a:p>
          </p:txBody>
        </p:sp>
        <p:sp>
          <p:nvSpPr>
            <p:cNvPr id="15626" name="Rectangle 266"/>
            <p:cNvSpPr>
              <a:spLocks noChangeArrowheads="1"/>
            </p:cNvSpPr>
            <p:nvPr/>
          </p:nvSpPr>
          <p:spPr bwMode="auto">
            <a:xfrm>
              <a:off x="2865" y="2575"/>
              <a:ext cx="2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 b="1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與 </a:t>
              </a:r>
            </a:p>
          </p:txBody>
        </p:sp>
        <p:sp>
          <p:nvSpPr>
            <p:cNvPr id="15627" name="Rectangle 267"/>
            <p:cNvSpPr>
              <a:spLocks noChangeArrowheads="1"/>
            </p:cNvSpPr>
            <p:nvPr/>
          </p:nvSpPr>
          <p:spPr bwMode="auto">
            <a:xfrm>
              <a:off x="3017" y="2575"/>
              <a:ext cx="6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 b="1">
                  <a:solidFill>
                    <a:srgbClr val="438E00"/>
                  </a:solidFill>
                  <a:latin typeface="Arial" charset="0"/>
                  <a:ea typeface="標楷體" pitchFamily="65" charset="-120"/>
                </a:rPr>
                <a:t>預期波型</a:t>
              </a:r>
            </a:p>
          </p:txBody>
        </p:sp>
      </p:grpSp>
      <p:sp>
        <p:nvSpPr>
          <p:cNvPr id="15628" name="Rectangle 268"/>
          <p:cNvSpPr>
            <a:spLocks noChangeArrowheads="1"/>
          </p:cNvSpPr>
          <p:nvPr/>
        </p:nvSpPr>
        <p:spPr bwMode="auto">
          <a:xfrm>
            <a:off x="2678113" y="3598863"/>
            <a:ext cx="1200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F95AB7"/>
                </a:solidFill>
                <a:latin typeface="Arial" charset="0"/>
                <a:ea typeface="標楷體" pitchFamily="65" charset="-120"/>
              </a:rPr>
              <a:t>Schematic</a:t>
            </a:r>
          </a:p>
        </p:txBody>
      </p:sp>
      <p:sp>
        <p:nvSpPr>
          <p:cNvPr id="15629" name="Rectangle 269"/>
          <p:cNvSpPr>
            <a:spLocks noChangeArrowheads="1"/>
          </p:cNvSpPr>
          <p:nvPr/>
        </p:nvSpPr>
        <p:spPr bwMode="auto">
          <a:xfrm>
            <a:off x="776288" y="8128000"/>
            <a:ext cx="13033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114FFB"/>
                </a:solidFill>
                <a:latin typeface="Arial" charset="0"/>
                <a:ea typeface="標楷體" pitchFamily="65" charset="-120"/>
              </a:rPr>
              <a:t>Cell Library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2CAE-8794-4D01-AE8F-13390C78C24E}" type="slidenum">
              <a:rPr lang="zh-TW" altLang="en-US"/>
              <a:pPr/>
              <a:t>15</a:t>
            </a:fld>
            <a:endParaRPr lang="zh-TW" altLang="en-US"/>
          </a:p>
        </p:txBody>
      </p:sp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1828800" y="152400"/>
            <a:ext cx="2859088" cy="560388"/>
            <a:chOff x="1173" y="359"/>
            <a:chExt cx="1801" cy="353"/>
          </a:xfrm>
        </p:grpSpPr>
        <p:sp>
          <p:nvSpPr>
            <p:cNvPr id="16387" name="Rectangle 3"/>
            <p:cNvSpPr>
              <a:spLocks noChangeArrowheads="1"/>
            </p:cNvSpPr>
            <p:nvPr/>
          </p:nvSpPr>
          <p:spPr bwMode="auto">
            <a:xfrm>
              <a:off x="1217" y="403"/>
              <a:ext cx="1757" cy="309"/>
            </a:xfrm>
            <a:prstGeom prst="rect">
              <a:avLst/>
            </a:prstGeom>
            <a:solidFill>
              <a:srgbClr val="438E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88" name="Rectangle 4"/>
            <p:cNvSpPr>
              <a:spLocks noChangeArrowheads="1"/>
            </p:cNvSpPr>
            <p:nvPr/>
          </p:nvSpPr>
          <p:spPr bwMode="auto">
            <a:xfrm>
              <a:off x="1173" y="359"/>
              <a:ext cx="1748" cy="300"/>
            </a:xfrm>
            <a:prstGeom prst="rect">
              <a:avLst/>
            </a:prstGeom>
            <a:solidFill>
              <a:srgbClr val="C8FEC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1373" y="364"/>
              <a:ext cx="14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>
                  <a:solidFill>
                    <a:srgbClr val="114FFB"/>
                  </a:solidFill>
                  <a:latin typeface="Arial" charset="0"/>
                  <a:ea typeface="標楷體" pitchFamily="65" charset="-120"/>
                </a:rPr>
                <a:t>修改 </a:t>
              </a:r>
              <a:r>
                <a:rPr lang="en-US" altLang="zh-TW">
                  <a:solidFill>
                    <a:srgbClr val="114FFB"/>
                  </a:solidFill>
                  <a:latin typeface="Arial" charset="0"/>
                  <a:ea typeface="標楷體" pitchFamily="65" charset="-120"/>
                </a:rPr>
                <a:t>Schematic</a:t>
              </a:r>
            </a:p>
          </p:txBody>
        </p:sp>
      </p:grpSp>
      <p:grpSp>
        <p:nvGrpSpPr>
          <p:cNvPr id="16390" name="Group 6"/>
          <p:cNvGrpSpPr>
            <a:grpSpLocks/>
          </p:cNvGrpSpPr>
          <p:nvPr/>
        </p:nvGrpSpPr>
        <p:grpSpPr bwMode="auto">
          <a:xfrm>
            <a:off x="2730500" y="4730750"/>
            <a:ext cx="1216025" cy="979488"/>
            <a:chOff x="1720" y="3339"/>
            <a:chExt cx="766" cy="617"/>
          </a:xfrm>
        </p:grpSpPr>
        <p:sp>
          <p:nvSpPr>
            <p:cNvPr id="16391" name="Freeform 7"/>
            <p:cNvSpPr>
              <a:spLocks/>
            </p:cNvSpPr>
            <p:nvPr/>
          </p:nvSpPr>
          <p:spPr bwMode="auto">
            <a:xfrm>
              <a:off x="1752" y="3371"/>
              <a:ext cx="734" cy="585"/>
            </a:xfrm>
            <a:custGeom>
              <a:avLst/>
              <a:gdLst/>
              <a:ahLst/>
              <a:cxnLst>
                <a:cxn ang="0">
                  <a:pos x="367" y="584"/>
                </a:cxn>
                <a:cxn ang="0">
                  <a:pos x="733" y="292"/>
                </a:cxn>
                <a:cxn ang="0">
                  <a:pos x="550" y="292"/>
                </a:cxn>
                <a:cxn ang="0">
                  <a:pos x="550" y="0"/>
                </a:cxn>
                <a:cxn ang="0">
                  <a:pos x="183" y="0"/>
                </a:cxn>
                <a:cxn ang="0">
                  <a:pos x="183" y="292"/>
                </a:cxn>
                <a:cxn ang="0">
                  <a:pos x="0" y="292"/>
                </a:cxn>
                <a:cxn ang="0">
                  <a:pos x="367" y="584"/>
                </a:cxn>
              </a:cxnLst>
              <a:rect l="0" t="0" r="r" b="b"/>
              <a:pathLst>
                <a:path w="734" h="585">
                  <a:moveTo>
                    <a:pt x="367" y="584"/>
                  </a:moveTo>
                  <a:lnTo>
                    <a:pt x="733" y="292"/>
                  </a:lnTo>
                  <a:lnTo>
                    <a:pt x="550" y="292"/>
                  </a:lnTo>
                  <a:lnTo>
                    <a:pt x="550" y="0"/>
                  </a:lnTo>
                  <a:lnTo>
                    <a:pt x="183" y="0"/>
                  </a:lnTo>
                  <a:lnTo>
                    <a:pt x="183" y="292"/>
                  </a:lnTo>
                  <a:lnTo>
                    <a:pt x="0" y="292"/>
                  </a:lnTo>
                  <a:lnTo>
                    <a:pt x="367" y="584"/>
                  </a:lnTo>
                </a:path>
              </a:pathLst>
            </a:custGeom>
            <a:solidFill>
              <a:srgbClr val="31650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2" name="Freeform 8"/>
            <p:cNvSpPr>
              <a:spLocks/>
            </p:cNvSpPr>
            <p:nvPr/>
          </p:nvSpPr>
          <p:spPr bwMode="auto">
            <a:xfrm>
              <a:off x="1720" y="3339"/>
              <a:ext cx="732" cy="583"/>
            </a:xfrm>
            <a:custGeom>
              <a:avLst/>
              <a:gdLst/>
              <a:ahLst/>
              <a:cxnLst>
                <a:cxn ang="0">
                  <a:pos x="366" y="582"/>
                </a:cxn>
                <a:cxn ang="0">
                  <a:pos x="731" y="291"/>
                </a:cxn>
                <a:cxn ang="0">
                  <a:pos x="548" y="291"/>
                </a:cxn>
                <a:cxn ang="0">
                  <a:pos x="548" y="0"/>
                </a:cxn>
                <a:cxn ang="0">
                  <a:pos x="183" y="0"/>
                </a:cxn>
                <a:cxn ang="0">
                  <a:pos x="183" y="291"/>
                </a:cxn>
                <a:cxn ang="0">
                  <a:pos x="0" y="291"/>
                </a:cxn>
                <a:cxn ang="0">
                  <a:pos x="366" y="582"/>
                </a:cxn>
              </a:cxnLst>
              <a:rect l="0" t="0" r="r" b="b"/>
              <a:pathLst>
                <a:path w="732" h="583">
                  <a:moveTo>
                    <a:pt x="366" y="582"/>
                  </a:moveTo>
                  <a:lnTo>
                    <a:pt x="731" y="291"/>
                  </a:lnTo>
                  <a:lnTo>
                    <a:pt x="548" y="291"/>
                  </a:lnTo>
                  <a:lnTo>
                    <a:pt x="548" y="0"/>
                  </a:lnTo>
                  <a:lnTo>
                    <a:pt x="183" y="0"/>
                  </a:lnTo>
                  <a:lnTo>
                    <a:pt x="183" y="291"/>
                  </a:lnTo>
                  <a:lnTo>
                    <a:pt x="0" y="291"/>
                  </a:lnTo>
                  <a:lnTo>
                    <a:pt x="366" y="582"/>
                  </a:lnTo>
                </a:path>
              </a:pathLst>
            </a:custGeom>
            <a:solidFill>
              <a:srgbClr val="A2FFA3"/>
            </a:solidFill>
            <a:ln w="12700" cap="rnd" cmpd="sng">
              <a:solidFill>
                <a:srgbClr val="037C03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1901" y="3452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>
                  <a:solidFill>
                    <a:srgbClr val="114FFB"/>
                  </a:solidFill>
                  <a:latin typeface="Arial" charset="0"/>
                  <a:ea typeface="標楷體" pitchFamily="65" charset="-120"/>
                </a:rPr>
                <a:t>修改</a:t>
              </a:r>
            </a:p>
          </p:txBody>
        </p:sp>
      </p:grp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944563" y="1820863"/>
            <a:ext cx="5041900" cy="28575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874713" y="1751013"/>
            <a:ext cx="5027612" cy="2843212"/>
          </a:xfrm>
          <a:prstGeom prst="rect">
            <a:avLst/>
          </a:prstGeom>
          <a:solidFill>
            <a:srgbClr val="FCFEB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>
            <a:off x="1457325" y="2667000"/>
            <a:ext cx="344488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846138" y="1808163"/>
            <a:ext cx="285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A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846138" y="2808288"/>
            <a:ext cx="285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B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849313" y="4216400"/>
            <a:ext cx="293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C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5619750" y="4140200"/>
            <a:ext cx="277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Z</a:t>
            </a: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H="1">
            <a:off x="1235075" y="2933700"/>
            <a:ext cx="1698625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2740025" y="2657475"/>
            <a:ext cx="117475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2835275" y="2652713"/>
            <a:ext cx="0" cy="136525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2840038" y="2771775"/>
            <a:ext cx="103187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H="1">
            <a:off x="1476375" y="3617913"/>
            <a:ext cx="1504950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1476375" y="1952625"/>
            <a:ext cx="0" cy="1677988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1438275" y="2625725"/>
            <a:ext cx="66675" cy="66675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1638300" y="2105025"/>
            <a:ext cx="0" cy="841375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4078288" y="3703638"/>
            <a:ext cx="0" cy="231775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 flipH="1">
            <a:off x="4086225" y="3703638"/>
            <a:ext cx="146050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3976688" y="3532188"/>
            <a:ext cx="255587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2684463" y="3446463"/>
            <a:ext cx="287337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2684463" y="2943225"/>
            <a:ext cx="0" cy="525463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14" name="Oval 30"/>
          <p:cNvSpPr>
            <a:spLocks noChangeArrowheads="1"/>
          </p:cNvSpPr>
          <p:nvPr/>
        </p:nvSpPr>
        <p:spPr bwMode="auto">
          <a:xfrm>
            <a:off x="2646363" y="2901950"/>
            <a:ext cx="65087" cy="66675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H="1">
            <a:off x="3948113" y="4275138"/>
            <a:ext cx="1552575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3967163" y="2857500"/>
            <a:ext cx="123825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>
            <a:off x="3976688" y="2038350"/>
            <a:ext cx="114300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>
            <a:off x="4078288" y="2038350"/>
            <a:ext cx="0" cy="35560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4078288" y="2552700"/>
            <a:ext cx="0" cy="327025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>
            <a:off x="4078288" y="2381250"/>
            <a:ext cx="157162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21" name="Line 37"/>
          <p:cNvSpPr>
            <a:spLocks noChangeShapeType="1"/>
          </p:cNvSpPr>
          <p:nvPr/>
        </p:nvSpPr>
        <p:spPr bwMode="auto">
          <a:xfrm>
            <a:off x="4078288" y="2543175"/>
            <a:ext cx="153987" cy="3175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22" name="Line 38"/>
          <p:cNvSpPr>
            <a:spLocks noChangeShapeType="1"/>
          </p:cNvSpPr>
          <p:nvPr/>
        </p:nvSpPr>
        <p:spPr bwMode="auto">
          <a:xfrm>
            <a:off x="5221288" y="2466975"/>
            <a:ext cx="346075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>
            <a:off x="5211763" y="3608388"/>
            <a:ext cx="346075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5619750" y="2341563"/>
            <a:ext cx="285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X</a:t>
            </a:r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5619750" y="3482975"/>
            <a:ext cx="285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Y</a:t>
            </a:r>
          </a:p>
        </p:txBody>
      </p:sp>
      <p:sp>
        <p:nvSpPr>
          <p:cNvPr id="16426" name="Oval 42"/>
          <p:cNvSpPr>
            <a:spLocks noChangeArrowheads="1"/>
          </p:cNvSpPr>
          <p:nvPr/>
        </p:nvSpPr>
        <p:spPr bwMode="auto">
          <a:xfrm>
            <a:off x="2655888" y="3414713"/>
            <a:ext cx="65087" cy="66675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27" name="Freeform 43"/>
          <p:cNvSpPr>
            <a:spLocks/>
          </p:cNvSpPr>
          <p:nvPr/>
        </p:nvSpPr>
        <p:spPr bwMode="auto">
          <a:xfrm>
            <a:off x="5526088" y="4189413"/>
            <a:ext cx="152400" cy="153987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0" y="0"/>
              </a:cxn>
              <a:cxn ang="0">
                <a:pos x="0" y="96"/>
              </a:cxn>
              <a:cxn ang="0">
                <a:pos x="64" y="96"/>
              </a:cxn>
              <a:cxn ang="0">
                <a:pos x="95" y="48"/>
              </a:cxn>
              <a:cxn ang="0">
                <a:pos x="64" y="0"/>
              </a:cxn>
            </a:cxnLst>
            <a:rect l="0" t="0" r="r" b="b"/>
            <a:pathLst>
              <a:path w="96" h="97">
                <a:moveTo>
                  <a:pt x="64" y="0"/>
                </a:moveTo>
                <a:lnTo>
                  <a:pt x="0" y="0"/>
                </a:lnTo>
                <a:lnTo>
                  <a:pt x="0" y="96"/>
                </a:lnTo>
                <a:lnTo>
                  <a:pt x="64" y="96"/>
                </a:lnTo>
                <a:lnTo>
                  <a:pt x="95" y="48"/>
                </a:lnTo>
                <a:lnTo>
                  <a:pt x="64" y="0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428" name="Freeform 44"/>
          <p:cNvSpPr>
            <a:spLocks/>
          </p:cNvSpPr>
          <p:nvPr/>
        </p:nvSpPr>
        <p:spPr bwMode="auto">
          <a:xfrm>
            <a:off x="5526088" y="3522663"/>
            <a:ext cx="152400" cy="153987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0" y="0"/>
              </a:cxn>
              <a:cxn ang="0">
                <a:pos x="0" y="96"/>
              </a:cxn>
              <a:cxn ang="0">
                <a:pos x="64" y="96"/>
              </a:cxn>
              <a:cxn ang="0">
                <a:pos x="95" y="48"/>
              </a:cxn>
              <a:cxn ang="0">
                <a:pos x="64" y="0"/>
              </a:cxn>
            </a:cxnLst>
            <a:rect l="0" t="0" r="r" b="b"/>
            <a:pathLst>
              <a:path w="96" h="97">
                <a:moveTo>
                  <a:pt x="64" y="0"/>
                </a:moveTo>
                <a:lnTo>
                  <a:pt x="0" y="0"/>
                </a:lnTo>
                <a:lnTo>
                  <a:pt x="0" y="96"/>
                </a:lnTo>
                <a:lnTo>
                  <a:pt x="64" y="96"/>
                </a:lnTo>
                <a:lnTo>
                  <a:pt x="95" y="48"/>
                </a:lnTo>
                <a:lnTo>
                  <a:pt x="64" y="0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429" name="Freeform 45"/>
          <p:cNvSpPr>
            <a:spLocks/>
          </p:cNvSpPr>
          <p:nvPr/>
        </p:nvSpPr>
        <p:spPr bwMode="auto">
          <a:xfrm>
            <a:off x="1084263" y="2847975"/>
            <a:ext cx="152400" cy="153988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0" y="0"/>
              </a:cxn>
              <a:cxn ang="0">
                <a:pos x="0" y="96"/>
              </a:cxn>
              <a:cxn ang="0">
                <a:pos x="64" y="96"/>
              </a:cxn>
              <a:cxn ang="0">
                <a:pos x="95" y="48"/>
              </a:cxn>
              <a:cxn ang="0">
                <a:pos x="64" y="0"/>
              </a:cxn>
            </a:cxnLst>
            <a:rect l="0" t="0" r="r" b="b"/>
            <a:pathLst>
              <a:path w="96" h="97">
                <a:moveTo>
                  <a:pt x="64" y="0"/>
                </a:moveTo>
                <a:lnTo>
                  <a:pt x="0" y="0"/>
                </a:lnTo>
                <a:lnTo>
                  <a:pt x="0" y="96"/>
                </a:lnTo>
                <a:lnTo>
                  <a:pt x="64" y="96"/>
                </a:lnTo>
                <a:lnTo>
                  <a:pt x="95" y="48"/>
                </a:lnTo>
                <a:lnTo>
                  <a:pt x="64" y="0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16430" name="Group 46"/>
          <p:cNvGrpSpPr>
            <a:grpSpLocks/>
          </p:cNvGrpSpPr>
          <p:nvPr/>
        </p:nvGrpSpPr>
        <p:grpSpPr bwMode="auto">
          <a:xfrm>
            <a:off x="2936875" y="2676525"/>
            <a:ext cx="1027113" cy="374650"/>
            <a:chOff x="1850" y="2045"/>
            <a:chExt cx="647" cy="236"/>
          </a:xfrm>
        </p:grpSpPr>
        <p:sp>
          <p:nvSpPr>
            <p:cNvPr id="16431" name="Oval 47"/>
            <p:cNvSpPr>
              <a:spLocks noChangeArrowheads="1"/>
            </p:cNvSpPr>
            <p:nvPr/>
          </p:nvSpPr>
          <p:spPr bwMode="auto">
            <a:xfrm>
              <a:off x="2110" y="2053"/>
              <a:ext cx="201" cy="214"/>
            </a:xfrm>
            <a:prstGeom prst="ellipse">
              <a:avLst/>
            </a:prstGeom>
            <a:solidFill>
              <a:srgbClr val="D49FFF"/>
            </a:solidFill>
            <a:ln w="25400">
              <a:solidFill>
                <a:srgbClr val="B760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32" name="Rectangle 48"/>
            <p:cNvSpPr>
              <a:spLocks noChangeArrowheads="1"/>
            </p:cNvSpPr>
            <p:nvPr/>
          </p:nvSpPr>
          <p:spPr bwMode="auto">
            <a:xfrm>
              <a:off x="2035" y="2059"/>
              <a:ext cx="183" cy="199"/>
            </a:xfrm>
            <a:prstGeom prst="rect">
              <a:avLst/>
            </a:prstGeom>
            <a:solidFill>
              <a:srgbClr val="D49FFF"/>
            </a:solidFill>
            <a:ln w="25400">
              <a:solidFill>
                <a:srgbClr val="D49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 flipH="1">
              <a:off x="2033" y="2051"/>
              <a:ext cx="199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>
              <a:off x="2027" y="2045"/>
              <a:ext cx="0" cy="236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>
              <a:off x="2030" y="2267"/>
              <a:ext cx="21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>
              <a:off x="2319" y="2159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>
              <a:off x="1894" y="2108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>
              <a:off x="1894" y="2204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39" name="Rectangle 55"/>
            <p:cNvSpPr>
              <a:spLocks noChangeArrowheads="1"/>
            </p:cNvSpPr>
            <p:nvPr/>
          </p:nvSpPr>
          <p:spPr bwMode="auto">
            <a:xfrm>
              <a:off x="2455" y="2139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40" name="Rectangle 56"/>
            <p:cNvSpPr>
              <a:spLocks noChangeArrowheads="1"/>
            </p:cNvSpPr>
            <p:nvPr/>
          </p:nvSpPr>
          <p:spPr bwMode="auto">
            <a:xfrm>
              <a:off x="1850" y="2187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41" name="Rectangle 57"/>
            <p:cNvSpPr>
              <a:spLocks noChangeArrowheads="1"/>
            </p:cNvSpPr>
            <p:nvPr/>
          </p:nvSpPr>
          <p:spPr bwMode="auto">
            <a:xfrm>
              <a:off x="1850" y="2085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442" name="Group 58"/>
          <p:cNvGrpSpPr>
            <a:grpSpLocks/>
          </p:cNvGrpSpPr>
          <p:nvPr/>
        </p:nvGrpSpPr>
        <p:grpSpPr bwMode="auto">
          <a:xfrm>
            <a:off x="2936875" y="3351213"/>
            <a:ext cx="1027113" cy="374650"/>
            <a:chOff x="1850" y="2470"/>
            <a:chExt cx="647" cy="236"/>
          </a:xfrm>
        </p:grpSpPr>
        <p:sp>
          <p:nvSpPr>
            <p:cNvPr id="16443" name="Oval 59"/>
            <p:cNvSpPr>
              <a:spLocks noChangeArrowheads="1"/>
            </p:cNvSpPr>
            <p:nvPr/>
          </p:nvSpPr>
          <p:spPr bwMode="auto">
            <a:xfrm>
              <a:off x="2110" y="2478"/>
              <a:ext cx="201" cy="214"/>
            </a:xfrm>
            <a:prstGeom prst="ellipse">
              <a:avLst/>
            </a:prstGeom>
            <a:solidFill>
              <a:srgbClr val="D49FFF"/>
            </a:solidFill>
            <a:ln w="25400">
              <a:solidFill>
                <a:srgbClr val="B760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44" name="Rectangle 60"/>
            <p:cNvSpPr>
              <a:spLocks noChangeArrowheads="1"/>
            </p:cNvSpPr>
            <p:nvPr/>
          </p:nvSpPr>
          <p:spPr bwMode="auto">
            <a:xfrm>
              <a:off x="2035" y="2484"/>
              <a:ext cx="183" cy="199"/>
            </a:xfrm>
            <a:prstGeom prst="rect">
              <a:avLst/>
            </a:prstGeom>
            <a:solidFill>
              <a:srgbClr val="D49FFF"/>
            </a:solidFill>
            <a:ln w="25400">
              <a:solidFill>
                <a:srgbClr val="D49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 flipH="1">
              <a:off x="2033" y="2476"/>
              <a:ext cx="199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>
              <a:off x="2027" y="2470"/>
              <a:ext cx="0" cy="236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>
              <a:off x="2030" y="2692"/>
              <a:ext cx="21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>
              <a:off x="2319" y="2584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>
              <a:off x="1894" y="2533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>
              <a:off x="1894" y="2629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51" name="Rectangle 67"/>
            <p:cNvSpPr>
              <a:spLocks noChangeArrowheads="1"/>
            </p:cNvSpPr>
            <p:nvPr/>
          </p:nvSpPr>
          <p:spPr bwMode="auto">
            <a:xfrm>
              <a:off x="2455" y="2564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52" name="Rectangle 68"/>
            <p:cNvSpPr>
              <a:spLocks noChangeArrowheads="1"/>
            </p:cNvSpPr>
            <p:nvPr/>
          </p:nvSpPr>
          <p:spPr bwMode="auto">
            <a:xfrm>
              <a:off x="1850" y="2612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53" name="Rectangle 69"/>
            <p:cNvSpPr>
              <a:spLocks noChangeArrowheads="1"/>
            </p:cNvSpPr>
            <p:nvPr/>
          </p:nvSpPr>
          <p:spPr bwMode="auto">
            <a:xfrm>
              <a:off x="1850" y="2510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454" name="Group 70"/>
          <p:cNvGrpSpPr>
            <a:grpSpLocks/>
          </p:cNvGrpSpPr>
          <p:nvPr/>
        </p:nvGrpSpPr>
        <p:grpSpPr bwMode="auto">
          <a:xfrm>
            <a:off x="1819275" y="2471738"/>
            <a:ext cx="935038" cy="371475"/>
            <a:chOff x="1146" y="1916"/>
            <a:chExt cx="589" cy="234"/>
          </a:xfrm>
        </p:grpSpPr>
        <p:grpSp>
          <p:nvGrpSpPr>
            <p:cNvPr id="16455" name="Group 71"/>
            <p:cNvGrpSpPr>
              <a:grpSpLocks/>
            </p:cNvGrpSpPr>
            <p:nvPr/>
          </p:nvGrpSpPr>
          <p:grpSpPr bwMode="auto">
            <a:xfrm>
              <a:off x="1319" y="1916"/>
              <a:ext cx="203" cy="234"/>
              <a:chOff x="1319" y="1916"/>
              <a:chExt cx="203" cy="234"/>
            </a:xfrm>
          </p:grpSpPr>
          <p:sp>
            <p:nvSpPr>
              <p:cNvPr id="16456" name="Freeform 72"/>
              <p:cNvSpPr>
                <a:spLocks/>
              </p:cNvSpPr>
              <p:nvPr/>
            </p:nvSpPr>
            <p:spPr bwMode="auto">
              <a:xfrm>
                <a:off x="1327" y="1930"/>
                <a:ext cx="185" cy="21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11"/>
                  </a:cxn>
                  <a:cxn ang="0">
                    <a:pos x="184" y="106"/>
                  </a:cxn>
                  <a:cxn ang="0">
                    <a:pos x="1" y="0"/>
                  </a:cxn>
                </a:cxnLst>
                <a:rect l="0" t="0" r="r" b="b"/>
                <a:pathLst>
                  <a:path w="185" h="212">
                    <a:moveTo>
                      <a:pt x="1" y="0"/>
                    </a:moveTo>
                    <a:lnTo>
                      <a:pt x="0" y="211"/>
                    </a:lnTo>
                    <a:lnTo>
                      <a:pt x="184" y="106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B760F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57" name="Freeform 73"/>
              <p:cNvSpPr>
                <a:spLocks/>
              </p:cNvSpPr>
              <p:nvPr/>
            </p:nvSpPr>
            <p:spPr bwMode="auto">
              <a:xfrm>
                <a:off x="1319" y="1916"/>
                <a:ext cx="203" cy="23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33"/>
                  </a:cxn>
                  <a:cxn ang="0">
                    <a:pos x="202" y="117"/>
                  </a:cxn>
                  <a:cxn ang="0">
                    <a:pos x="1" y="0"/>
                  </a:cxn>
                  <a:cxn ang="0">
                    <a:pos x="17" y="26"/>
                  </a:cxn>
                  <a:cxn ang="0">
                    <a:pos x="171" y="117"/>
                  </a:cxn>
                  <a:cxn ang="0">
                    <a:pos x="16" y="207"/>
                  </a:cxn>
                  <a:cxn ang="0">
                    <a:pos x="17" y="26"/>
                  </a:cxn>
                  <a:cxn ang="0">
                    <a:pos x="1" y="0"/>
                  </a:cxn>
                </a:cxnLst>
                <a:rect l="0" t="0" r="r" b="b"/>
                <a:pathLst>
                  <a:path w="203" h="234">
                    <a:moveTo>
                      <a:pt x="1" y="0"/>
                    </a:moveTo>
                    <a:lnTo>
                      <a:pt x="0" y="233"/>
                    </a:lnTo>
                    <a:lnTo>
                      <a:pt x="202" y="117"/>
                    </a:lnTo>
                    <a:lnTo>
                      <a:pt x="1" y="0"/>
                    </a:lnTo>
                    <a:lnTo>
                      <a:pt x="17" y="26"/>
                    </a:lnTo>
                    <a:lnTo>
                      <a:pt x="171" y="117"/>
                    </a:lnTo>
                    <a:lnTo>
                      <a:pt x="16" y="207"/>
                    </a:lnTo>
                    <a:lnTo>
                      <a:pt x="17" y="26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B760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6458" name="Oval 74"/>
            <p:cNvSpPr>
              <a:spLocks noChangeArrowheads="1"/>
            </p:cNvSpPr>
            <p:nvPr/>
          </p:nvSpPr>
          <p:spPr bwMode="auto">
            <a:xfrm>
              <a:off x="1513" y="2011"/>
              <a:ext cx="52" cy="52"/>
            </a:xfrm>
            <a:prstGeom prst="ellipse">
              <a:avLst/>
            </a:prstGeom>
            <a:solidFill>
              <a:srgbClr val="D49FFF"/>
            </a:solidFill>
            <a:ln w="25400">
              <a:solidFill>
                <a:srgbClr val="B760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>
              <a:off x="1558" y="2036"/>
              <a:ext cx="140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60" name="Rectangle 76"/>
            <p:cNvSpPr>
              <a:spLocks noChangeArrowheads="1"/>
            </p:cNvSpPr>
            <p:nvPr/>
          </p:nvSpPr>
          <p:spPr bwMode="auto">
            <a:xfrm>
              <a:off x="1694" y="2016"/>
              <a:ext cx="41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>
              <a:off x="1190" y="2036"/>
              <a:ext cx="140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62" name="Rectangle 78"/>
            <p:cNvSpPr>
              <a:spLocks noChangeArrowheads="1"/>
            </p:cNvSpPr>
            <p:nvPr/>
          </p:nvSpPr>
          <p:spPr bwMode="auto">
            <a:xfrm>
              <a:off x="1146" y="2016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463" name="Group 79"/>
          <p:cNvGrpSpPr>
            <a:grpSpLocks/>
          </p:cNvGrpSpPr>
          <p:nvPr/>
        </p:nvGrpSpPr>
        <p:grpSpPr bwMode="auto">
          <a:xfrm>
            <a:off x="4225925" y="3429000"/>
            <a:ext cx="989013" cy="354013"/>
            <a:chOff x="2662" y="2519"/>
            <a:chExt cx="623" cy="223"/>
          </a:xfrm>
        </p:grpSpPr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>
              <a:off x="3107" y="2632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>
              <a:off x="2706" y="2584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>
              <a:off x="2706" y="2680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67" name="Rectangle 83"/>
            <p:cNvSpPr>
              <a:spLocks noChangeArrowheads="1"/>
            </p:cNvSpPr>
            <p:nvPr/>
          </p:nvSpPr>
          <p:spPr bwMode="auto">
            <a:xfrm>
              <a:off x="3243" y="2612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68" name="Rectangle 84"/>
            <p:cNvSpPr>
              <a:spLocks noChangeArrowheads="1"/>
            </p:cNvSpPr>
            <p:nvPr/>
          </p:nvSpPr>
          <p:spPr bwMode="auto">
            <a:xfrm>
              <a:off x="2662" y="2663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69" name="Rectangle 85"/>
            <p:cNvSpPr>
              <a:spLocks noChangeArrowheads="1"/>
            </p:cNvSpPr>
            <p:nvPr/>
          </p:nvSpPr>
          <p:spPr bwMode="auto">
            <a:xfrm>
              <a:off x="2662" y="2561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70" name="Freeform 86"/>
            <p:cNvSpPr>
              <a:spLocks/>
            </p:cNvSpPr>
            <p:nvPr/>
          </p:nvSpPr>
          <p:spPr bwMode="auto">
            <a:xfrm>
              <a:off x="2821" y="2524"/>
              <a:ext cx="275" cy="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4"/>
                </a:cxn>
                <a:cxn ang="0">
                  <a:pos x="30" y="46"/>
                </a:cxn>
                <a:cxn ang="0">
                  <a:pos x="33" y="64"/>
                </a:cxn>
                <a:cxn ang="0">
                  <a:pos x="36" y="86"/>
                </a:cxn>
                <a:cxn ang="0">
                  <a:pos x="33" y="120"/>
                </a:cxn>
                <a:cxn ang="0">
                  <a:pos x="33" y="148"/>
                </a:cxn>
                <a:cxn ang="0">
                  <a:pos x="22" y="179"/>
                </a:cxn>
                <a:cxn ang="0">
                  <a:pos x="6" y="200"/>
                </a:cxn>
                <a:cxn ang="0">
                  <a:pos x="6" y="206"/>
                </a:cxn>
                <a:cxn ang="0">
                  <a:pos x="55" y="203"/>
                </a:cxn>
                <a:cxn ang="0">
                  <a:pos x="94" y="197"/>
                </a:cxn>
                <a:cxn ang="0">
                  <a:pos x="127" y="193"/>
                </a:cxn>
                <a:cxn ang="0">
                  <a:pos x="160" y="185"/>
                </a:cxn>
                <a:cxn ang="0">
                  <a:pos x="197" y="172"/>
                </a:cxn>
                <a:cxn ang="0">
                  <a:pos x="224" y="160"/>
                </a:cxn>
                <a:cxn ang="0">
                  <a:pos x="242" y="148"/>
                </a:cxn>
                <a:cxn ang="0">
                  <a:pos x="256" y="135"/>
                </a:cxn>
                <a:cxn ang="0">
                  <a:pos x="268" y="117"/>
                </a:cxn>
                <a:cxn ang="0">
                  <a:pos x="274" y="105"/>
                </a:cxn>
                <a:cxn ang="0">
                  <a:pos x="253" y="74"/>
                </a:cxn>
                <a:cxn ang="0">
                  <a:pos x="211" y="46"/>
                </a:cxn>
                <a:cxn ang="0">
                  <a:pos x="175" y="31"/>
                </a:cxn>
                <a:cxn ang="0">
                  <a:pos x="136" y="21"/>
                </a:cxn>
                <a:cxn ang="0">
                  <a:pos x="97" y="13"/>
                </a:cxn>
                <a:cxn ang="0">
                  <a:pos x="45" y="9"/>
                </a:cxn>
                <a:cxn ang="0">
                  <a:pos x="0" y="0"/>
                </a:cxn>
              </a:cxnLst>
              <a:rect l="0" t="0" r="r" b="b"/>
              <a:pathLst>
                <a:path w="275" h="207">
                  <a:moveTo>
                    <a:pt x="0" y="0"/>
                  </a:moveTo>
                  <a:lnTo>
                    <a:pt x="19" y="24"/>
                  </a:lnTo>
                  <a:lnTo>
                    <a:pt x="30" y="46"/>
                  </a:lnTo>
                  <a:lnTo>
                    <a:pt x="33" y="64"/>
                  </a:lnTo>
                  <a:lnTo>
                    <a:pt x="36" y="86"/>
                  </a:lnTo>
                  <a:lnTo>
                    <a:pt x="33" y="120"/>
                  </a:lnTo>
                  <a:lnTo>
                    <a:pt x="33" y="148"/>
                  </a:lnTo>
                  <a:lnTo>
                    <a:pt x="22" y="179"/>
                  </a:lnTo>
                  <a:lnTo>
                    <a:pt x="6" y="200"/>
                  </a:lnTo>
                  <a:lnTo>
                    <a:pt x="6" y="206"/>
                  </a:lnTo>
                  <a:lnTo>
                    <a:pt x="55" y="203"/>
                  </a:lnTo>
                  <a:lnTo>
                    <a:pt x="94" y="197"/>
                  </a:lnTo>
                  <a:lnTo>
                    <a:pt x="127" y="193"/>
                  </a:lnTo>
                  <a:lnTo>
                    <a:pt x="160" y="185"/>
                  </a:lnTo>
                  <a:lnTo>
                    <a:pt x="197" y="172"/>
                  </a:lnTo>
                  <a:lnTo>
                    <a:pt x="224" y="160"/>
                  </a:lnTo>
                  <a:lnTo>
                    <a:pt x="242" y="148"/>
                  </a:lnTo>
                  <a:lnTo>
                    <a:pt x="256" y="135"/>
                  </a:lnTo>
                  <a:lnTo>
                    <a:pt x="268" y="117"/>
                  </a:lnTo>
                  <a:lnTo>
                    <a:pt x="274" y="105"/>
                  </a:lnTo>
                  <a:lnTo>
                    <a:pt x="253" y="74"/>
                  </a:lnTo>
                  <a:lnTo>
                    <a:pt x="211" y="46"/>
                  </a:lnTo>
                  <a:lnTo>
                    <a:pt x="175" y="31"/>
                  </a:lnTo>
                  <a:lnTo>
                    <a:pt x="136" y="21"/>
                  </a:lnTo>
                  <a:lnTo>
                    <a:pt x="97" y="13"/>
                  </a:lnTo>
                  <a:lnTo>
                    <a:pt x="45" y="9"/>
                  </a:lnTo>
                  <a:lnTo>
                    <a:pt x="0" y="0"/>
                  </a:lnTo>
                </a:path>
              </a:pathLst>
            </a:custGeom>
            <a:solidFill>
              <a:srgbClr val="D49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71" name="Arc 87"/>
            <p:cNvSpPr>
              <a:spLocks/>
            </p:cNvSpPr>
            <p:nvPr/>
          </p:nvSpPr>
          <p:spPr bwMode="auto">
            <a:xfrm>
              <a:off x="2798" y="2522"/>
              <a:ext cx="61" cy="10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72" name="Arc 88"/>
            <p:cNvSpPr>
              <a:spLocks/>
            </p:cNvSpPr>
            <p:nvPr/>
          </p:nvSpPr>
          <p:spPr bwMode="auto">
            <a:xfrm>
              <a:off x="2800" y="2630"/>
              <a:ext cx="59" cy="1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73" name="Arc 89"/>
            <p:cNvSpPr>
              <a:spLocks/>
            </p:cNvSpPr>
            <p:nvPr/>
          </p:nvSpPr>
          <p:spPr bwMode="auto">
            <a:xfrm>
              <a:off x="2798" y="2519"/>
              <a:ext cx="309" cy="1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74" name="Arc 90"/>
            <p:cNvSpPr>
              <a:spLocks/>
            </p:cNvSpPr>
            <p:nvPr/>
          </p:nvSpPr>
          <p:spPr bwMode="auto">
            <a:xfrm>
              <a:off x="2804" y="2630"/>
              <a:ext cx="300" cy="1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475" name="Group 91"/>
          <p:cNvGrpSpPr>
            <a:grpSpLocks/>
          </p:cNvGrpSpPr>
          <p:nvPr/>
        </p:nvGrpSpPr>
        <p:grpSpPr bwMode="auto">
          <a:xfrm>
            <a:off x="4225925" y="2287588"/>
            <a:ext cx="989013" cy="354012"/>
            <a:chOff x="2662" y="1800"/>
            <a:chExt cx="623" cy="223"/>
          </a:xfrm>
        </p:grpSpPr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>
              <a:off x="3107" y="1913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>
              <a:off x="2706" y="1865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78" name="Line 94"/>
            <p:cNvSpPr>
              <a:spLocks noChangeShapeType="1"/>
            </p:cNvSpPr>
            <p:nvPr/>
          </p:nvSpPr>
          <p:spPr bwMode="auto">
            <a:xfrm>
              <a:off x="2706" y="1961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79" name="Rectangle 95"/>
            <p:cNvSpPr>
              <a:spLocks noChangeArrowheads="1"/>
            </p:cNvSpPr>
            <p:nvPr/>
          </p:nvSpPr>
          <p:spPr bwMode="auto">
            <a:xfrm>
              <a:off x="3243" y="1893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80" name="Rectangle 96"/>
            <p:cNvSpPr>
              <a:spLocks noChangeArrowheads="1"/>
            </p:cNvSpPr>
            <p:nvPr/>
          </p:nvSpPr>
          <p:spPr bwMode="auto">
            <a:xfrm>
              <a:off x="2662" y="1944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81" name="Rectangle 97"/>
            <p:cNvSpPr>
              <a:spLocks noChangeArrowheads="1"/>
            </p:cNvSpPr>
            <p:nvPr/>
          </p:nvSpPr>
          <p:spPr bwMode="auto">
            <a:xfrm>
              <a:off x="2662" y="1842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82" name="Freeform 98"/>
            <p:cNvSpPr>
              <a:spLocks/>
            </p:cNvSpPr>
            <p:nvPr/>
          </p:nvSpPr>
          <p:spPr bwMode="auto">
            <a:xfrm>
              <a:off x="2821" y="1805"/>
              <a:ext cx="275" cy="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4"/>
                </a:cxn>
                <a:cxn ang="0">
                  <a:pos x="30" y="46"/>
                </a:cxn>
                <a:cxn ang="0">
                  <a:pos x="33" y="64"/>
                </a:cxn>
                <a:cxn ang="0">
                  <a:pos x="36" y="86"/>
                </a:cxn>
                <a:cxn ang="0">
                  <a:pos x="33" y="120"/>
                </a:cxn>
                <a:cxn ang="0">
                  <a:pos x="33" y="148"/>
                </a:cxn>
                <a:cxn ang="0">
                  <a:pos x="22" y="179"/>
                </a:cxn>
                <a:cxn ang="0">
                  <a:pos x="6" y="200"/>
                </a:cxn>
                <a:cxn ang="0">
                  <a:pos x="6" y="206"/>
                </a:cxn>
                <a:cxn ang="0">
                  <a:pos x="55" y="203"/>
                </a:cxn>
                <a:cxn ang="0">
                  <a:pos x="94" y="197"/>
                </a:cxn>
                <a:cxn ang="0">
                  <a:pos x="127" y="193"/>
                </a:cxn>
                <a:cxn ang="0">
                  <a:pos x="160" y="185"/>
                </a:cxn>
                <a:cxn ang="0">
                  <a:pos x="197" y="172"/>
                </a:cxn>
                <a:cxn ang="0">
                  <a:pos x="224" y="160"/>
                </a:cxn>
                <a:cxn ang="0">
                  <a:pos x="242" y="148"/>
                </a:cxn>
                <a:cxn ang="0">
                  <a:pos x="256" y="135"/>
                </a:cxn>
                <a:cxn ang="0">
                  <a:pos x="268" y="117"/>
                </a:cxn>
                <a:cxn ang="0">
                  <a:pos x="274" y="105"/>
                </a:cxn>
                <a:cxn ang="0">
                  <a:pos x="253" y="74"/>
                </a:cxn>
                <a:cxn ang="0">
                  <a:pos x="211" y="46"/>
                </a:cxn>
                <a:cxn ang="0">
                  <a:pos x="175" y="31"/>
                </a:cxn>
                <a:cxn ang="0">
                  <a:pos x="136" y="21"/>
                </a:cxn>
                <a:cxn ang="0">
                  <a:pos x="97" y="13"/>
                </a:cxn>
                <a:cxn ang="0">
                  <a:pos x="45" y="9"/>
                </a:cxn>
                <a:cxn ang="0">
                  <a:pos x="0" y="0"/>
                </a:cxn>
              </a:cxnLst>
              <a:rect l="0" t="0" r="r" b="b"/>
              <a:pathLst>
                <a:path w="275" h="207">
                  <a:moveTo>
                    <a:pt x="0" y="0"/>
                  </a:moveTo>
                  <a:lnTo>
                    <a:pt x="19" y="24"/>
                  </a:lnTo>
                  <a:lnTo>
                    <a:pt x="30" y="46"/>
                  </a:lnTo>
                  <a:lnTo>
                    <a:pt x="33" y="64"/>
                  </a:lnTo>
                  <a:lnTo>
                    <a:pt x="36" y="86"/>
                  </a:lnTo>
                  <a:lnTo>
                    <a:pt x="33" y="120"/>
                  </a:lnTo>
                  <a:lnTo>
                    <a:pt x="33" y="148"/>
                  </a:lnTo>
                  <a:lnTo>
                    <a:pt x="22" y="179"/>
                  </a:lnTo>
                  <a:lnTo>
                    <a:pt x="6" y="200"/>
                  </a:lnTo>
                  <a:lnTo>
                    <a:pt x="6" y="206"/>
                  </a:lnTo>
                  <a:lnTo>
                    <a:pt x="55" y="203"/>
                  </a:lnTo>
                  <a:lnTo>
                    <a:pt x="94" y="197"/>
                  </a:lnTo>
                  <a:lnTo>
                    <a:pt x="127" y="193"/>
                  </a:lnTo>
                  <a:lnTo>
                    <a:pt x="160" y="185"/>
                  </a:lnTo>
                  <a:lnTo>
                    <a:pt x="197" y="172"/>
                  </a:lnTo>
                  <a:lnTo>
                    <a:pt x="224" y="160"/>
                  </a:lnTo>
                  <a:lnTo>
                    <a:pt x="242" y="148"/>
                  </a:lnTo>
                  <a:lnTo>
                    <a:pt x="256" y="135"/>
                  </a:lnTo>
                  <a:lnTo>
                    <a:pt x="268" y="117"/>
                  </a:lnTo>
                  <a:lnTo>
                    <a:pt x="274" y="105"/>
                  </a:lnTo>
                  <a:lnTo>
                    <a:pt x="253" y="74"/>
                  </a:lnTo>
                  <a:lnTo>
                    <a:pt x="211" y="46"/>
                  </a:lnTo>
                  <a:lnTo>
                    <a:pt x="175" y="31"/>
                  </a:lnTo>
                  <a:lnTo>
                    <a:pt x="136" y="21"/>
                  </a:lnTo>
                  <a:lnTo>
                    <a:pt x="97" y="13"/>
                  </a:lnTo>
                  <a:lnTo>
                    <a:pt x="45" y="9"/>
                  </a:lnTo>
                  <a:lnTo>
                    <a:pt x="0" y="0"/>
                  </a:lnTo>
                </a:path>
              </a:pathLst>
            </a:custGeom>
            <a:solidFill>
              <a:srgbClr val="D49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83" name="Arc 99"/>
            <p:cNvSpPr>
              <a:spLocks/>
            </p:cNvSpPr>
            <p:nvPr/>
          </p:nvSpPr>
          <p:spPr bwMode="auto">
            <a:xfrm>
              <a:off x="2798" y="1803"/>
              <a:ext cx="61" cy="10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84" name="Arc 100"/>
            <p:cNvSpPr>
              <a:spLocks/>
            </p:cNvSpPr>
            <p:nvPr/>
          </p:nvSpPr>
          <p:spPr bwMode="auto">
            <a:xfrm>
              <a:off x="2800" y="1911"/>
              <a:ext cx="59" cy="1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85" name="Arc 101"/>
            <p:cNvSpPr>
              <a:spLocks/>
            </p:cNvSpPr>
            <p:nvPr/>
          </p:nvSpPr>
          <p:spPr bwMode="auto">
            <a:xfrm>
              <a:off x="2798" y="1800"/>
              <a:ext cx="309" cy="1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86" name="Arc 102"/>
            <p:cNvSpPr>
              <a:spLocks/>
            </p:cNvSpPr>
            <p:nvPr/>
          </p:nvSpPr>
          <p:spPr bwMode="auto">
            <a:xfrm>
              <a:off x="2804" y="1911"/>
              <a:ext cx="300" cy="1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6487" name="Freeform 103"/>
          <p:cNvSpPr>
            <a:spLocks/>
          </p:cNvSpPr>
          <p:nvPr/>
        </p:nvSpPr>
        <p:spPr bwMode="auto">
          <a:xfrm>
            <a:off x="5526088" y="2390775"/>
            <a:ext cx="152400" cy="153988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0" y="0"/>
              </a:cxn>
              <a:cxn ang="0">
                <a:pos x="0" y="96"/>
              </a:cxn>
              <a:cxn ang="0">
                <a:pos x="64" y="96"/>
              </a:cxn>
              <a:cxn ang="0">
                <a:pos x="95" y="48"/>
              </a:cxn>
              <a:cxn ang="0">
                <a:pos x="64" y="0"/>
              </a:cxn>
            </a:cxnLst>
            <a:rect l="0" t="0" r="r" b="b"/>
            <a:pathLst>
              <a:path w="96" h="97">
                <a:moveTo>
                  <a:pt x="64" y="0"/>
                </a:moveTo>
                <a:lnTo>
                  <a:pt x="0" y="0"/>
                </a:lnTo>
                <a:lnTo>
                  <a:pt x="0" y="96"/>
                </a:lnTo>
                <a:lnTo>
                  <a:pt x="64" y="96"/>
                </a:lnTo>
                <a:lnTo>
                  <a:pt x="95" y="48"/>
                </a:lnTo>
                <a:lnTo>
                  <a:pt x="64" y="0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16488" name="Group 104"/>
          <p:cNvGrpSpPr>
            <a:grpSpLocks/>
          </p:cNvGrpSpPr>
          <p:nvPr/>
        </p:nvGrpSpPr>
        <p:grpSpPr bwMode="auto">
          <a:xfrm>
            <a:off x="1743075" y="1962150"/>
            <a:ext cx="554038" cy="506413"/>
            <a:chOff x="1098" y="1595"/>
            <a:chExt cx="349" cy="319"/>
          </a:xfrm>
        </p:grpSpPr>
        <p:sp>
          <p:nvSpPr>
            <p:cNvPr id="16489" name="Rectangle 105"/>
            <p:cNvSpPr>
              <a:spLocks noChangeArrowheads="1"/>
            </p:cNvSpPr>
            <p:nvPr/>
          </p:nvSpPr>
          <p:spPr bwMode="auto">
            <a:xfrm>
              <a:off x="1098" y="1595"/>
              <a:ext cx="344" cy="31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pic>
          <p:nvPicPr>
            <p:cNvPr id="16490" name="Picture 106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98" y="1595"/>
              <a:ext cx="349" cy="319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491" name="Line 107"/>
          <p:cNvSpPr>
            <a:spLocks noChangeShapeType="1"/>
          </p:cNvSpPr>
          <p:nvPr/>
        </p:nvSpPr>
        <p:spPr bwMode="auto">
          <a:xfrm flipH="1">
            <a:off x="1257300" y="1952625"/>
            <a:ext cx="1685925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92" name="Line 108"/>
          <p:cNvSpPr>
            <a:spLocks noChangeShapeType="1"/>
          </p:cNvSpPr>
          <p:nvPr/>
        </p:nvSpPr>
        <p:spPr bwMode="auto">
          <a:xfrm flipH="1">
            <a:off x="1628775" y="2114550"/>
            <a:ext cx="1314450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6493" name="Group 109"/>
          <p:cNvGrpSpPr>
            <a:grpSpLocks/>
          </p:cNvGrpSpPr>
          <p:nvPr/>
        </p:nvGrpSpPr>
        <p:grpSpPr bwMode="auto">
          <a:xfrm>
            <a:off x="2936875" y="1858963"/>
            <a:ext cx="1027113" cy="373062"/>
            <a:chOff x="1850" y="1530"/>
            <a:chExt cx="647" cy="235"/>
          </a:xfrm>
        </p:grpSpPr>
        <p:sp>
          <p:nvSpPr>
            <p:cNvPr id="16494" name="Oval 110"/>
            <p:cNvSpPr>
              <a:spLocks noChangeArrowheads="1"/>
            </p:cNvSpPr>
            <p:nvPr/>
          </p:nvSpPr>
          <p:spPr bwMode="auto">
            <a:xfrm>
              <a:off x="2110" y="1538"/>
              <a:ext cx="201" cy="213"/>
            </a:xfrm>
            <a:prstGeom prst="ellipse">
              <a:avLst/>
            </a:prstGeom>
            <a:solidFill>
              <a:srgbClr val="D49FFF"/>
            </a:solidFill>
            <a:ln w="25400">
              <a:solidFill>
                <a:srgbClr val="B760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95" name="Rectangle 111"/>
            <p:cNvSpPr>
              <a:spLocks noChangeArrowheads="1"/>
            </p:cNvSpPr>
            <p:nvPr/>
          </p:nvSpPr>
          <p:spPr bwMode="auto">
            <a:xfrm>
              <a:off x="2035" y="1544"/>
              <a:ext cx="183" cy="198"/>
            </a:xfrm>
            <a:prstGeom prst="rect">
              <a:avLst/>
            </a:prstGeom>
            <a:solidFill>
              <a:srgbClr val="D49FFF"/>
            </a:solidFill>
            <a:ln w="25400">
              <a:solidFill>
                <a:srgbClr val="D49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 flipH="1">
              <a:off x="2033" y="1536"/>
              <a:ext cx="199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>
              <a:off x="2027" y="1530"/>
              <a:ext cx="0" cy="235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>
              <a:off x="2030" y="1751"/>
              <a:ext cx="21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99" name="Line 115"/>
            <p:cNvSpPr>
              <a:spLocks noChangeShapeType="1"/>
            </p:cNvSpPr>
            <p:nvPr/>
          </p:nvSpPr>
          <p:spPr bwMode="auto">
            <a:xfrm>
              <a:off x="2319" y="1643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00" name="Line 116"/>
            <p:cNvSpPr>
              <a:spLocks noChangeShapeType="1"/>
            </p:cNvSpPr>
            <p:nvPr/>
          </p:nvSpPr>
          <p:spPr bwMode="auto">
            <a:xfrm>
              <a:off x="1894" y="1592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01" name="Line 117"/>
            <p:cNvSpPr>
              <a:spLocks noChangeShapeType="1"/>
            </p:cNvSpPr>
            <p:nvPr/>
          </p:nvSpPr>
          <p:spPr bwMode="auto">
            <a:xfrm>
              <a:off x="1894" y="1688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02" name="Rectangle 118"/>
            <p:cNvSpPr>
              <a:spLocks noChangeArrowheads="1"/>
            </p:cNvSpPr>
            <p:nvPr/>
          </p:nvSpPr>
          <p:spPr bwMode="auto">
            <a:xfrm>
              <a:off x="2455" y="1623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03" name="Rectangle 119"/>
            <p:cNvSpPr>
              <a:spLocks noChangeArrowheads="1"/>
            </p:cNvSpPr>
            <p:nvPr/>
          </p:nvSpPr>
          <p:spPr bwMode="auto">
            <a:xfrm>
              <a:off x="1850" y="1671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04" name="Rectangle 120"/>
            <p:cNvSpPr>
              <a:spLocks noChangeArrowheads="1"/>
            </p:cNvSpPr>
            <p:nvPr/>
          </p:nvSpPr>
          <p:spPr bwMode="auto">
            <a:xfrm>
              <a:off x="1850" y="1570"/>
              <a:ext cx="42" cy="41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6505" name="Freeform 121"/>
          <p:cNvSpPr>
            <a:spLocks/>
          </p:cNvSpPr>
          <p:nvPr/>
        </p:nvSpPr>
        <p:spPr bwMode="auto">
          <a:xfrm>
            <a:off x="1084263" y="1868488"/>
            <a:ext cx="152400" cy="152400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0" y="0"/>
              </a:cxn>
              <a:cxn ang="0">
                <a:pos x="0" y="95"/>
              </a:cxn>
              <a:cxn ang="0">
                <a:pos x="64" y="95"/>
              </a:cxn>
              <a:cxn ang="0">
                <a:pos x="95" y="47"/>
              </a:cxn>
              <a:cxn ang="0">
                <a:pos x="64" y="0"/>
              </a:cxn>
            </a:cxnLst>
            <a:rect l="0" t="0" r="r" b="b"/>
            <a:pathLst>
              <a:path w="96" h="96">
                <a:moveTo>
                  <a:pt x="64" y="0"/>
                </a:moveTo>
                <a:lnTo>
                  <a:pt x="0" y="0"/>
                </a:lnTo>
                <a:lnTo>
                  <a:pt x="0" y="95"/>
                </a:lnTo>
                <a:lnTo>
                  <a:pt x="64" y="95"/>
                </a:lnTo>
                <a:lnTo>
                  <a:pt x="95" y="47"/>
                </a:lnTo>
                <a:lnTo>
                  <a:pt x="64" y="0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pic>
        <p:nvPicPr>
          <p:cNvPr id="16506" name="Picture 12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3913188"/>
            <a:ext cx="554038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507" name="Line 123"/>
          <p:cNvSpPr>
            <a:spLocks noChangeShapeType="1"/>
          </p:cNvSpPr>
          <p:nvPr/>
        </p:nvSpPr>
        <p:spPr bwMode="auto">
          <a:xfrm flipH="1">
            <a:off x="1638300" y="3903663"/>
            <a:ext cx="2452688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08" name="Line 124"/>
          <p:cNvSpPr>
            <a:spLocks noChangeShapeType="1"/>
          </p:cNvSpPr>
          <p:nvPr/>
        </p:nvSpPr>
        <p:spPr bwMode="auto">
          <a:xfrm>
            <a:off x="1638300" y="4189413"/>
            <a:ext cx="1371600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09" name="Line 125"/>
          <p:cNvSpPr>
            <a:spLocks noChangeShapeType="1"/>
          </p:cNvSpPr>
          <p:nvPr/>
        </p:nvSpPr>
        <p:spPr bwMode="auto">
          <a:xfrm>
            <a:off x="1235075" y="4351338"/>
            <a:ext cx="1784350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6510" name="Group 126"/>
          <p:cNvGrpSpPr>
            <a:grpSpLocks/>
          </p:cNvGrpSpPr>
          <p:nvPr/>
        </p:nvGrpSpPr>
        <p:grpSpPr bwMode="auto">
          <a:xfrm>
            <a:off x="2927350" y="4094163"/>
            <a:ext cx="1027113" cy="374650"/>
            <a:chOff x="1844" y="2938"/>
            <a:chExt cx="647" cy="236"/>
          </a:xfrm>
        </p:grpSpPr>
        <p:sp>
          <p:nvSpPr>
            <p:cNvPr id="16511" name="Oval 127"/>
            <p:cNvSpPr>
              <a:spLocks noChangeArrowheads="1"/>
            </p:cNvSpPr>
            <p:nvPr/>
          </p:nvSpPr>
          <p:spPr bwMode="auto">
            <a:xfrm>
              <a:off x="2104" y="2946"/>
              <a:ext cx="201" cy="214"/>
            </a:xfrm>
            <a:prstGeom prst="ellipse">
              <a:avLst/>
            </a:prstGeom>
            <a:solidFill>
              <a:srgbClr val="D49FFF"/>
            </a:solidFill>
            <a:ln w="25400">
              <a:solidFill>
                <a:srgbClr val="B760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12" name="Rectangle 128"/>
            <p:cNvSpPr>
              <a:spLocks noChangeArrowheads="1"/>
            </p:cNvSpPr>
            <p:nvPr/>
          </p:nvSpPr>
          <p:spPr bwMode="auto">
            <a:xfrm>
              <a:off x="2029" y="2952"/>
              <a:ext cx="183" cy="199"/>
            </a:xfrm>
            <a:prstGeom prst="rect">
              <a:avLst/>
            </a:prstGeom>
            <a:solidFill>
              <a:srgbClr val="D49FFF"/>
            </a:solidFill>
            <a:ln w="25400">
              <a:solidFill>
                <a:srgbClr val="D49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13" name="Line 129"/>
            <p:cNvSpPr>
              <a:spLocks noChangeShapeType="1"/>
            </p:cNvSpPr>
            <p:nvPr/>
          </p:nvSpPr>
          <p:spPr bwMode="auto">
            <a:xfrm flipH="1">
              <a:off x="2027" y="2944"/>
              <a:ext cx="199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14" name="Line 130"/>
            <p:cNvSpPr>
              <a:spLocks noChangeShapeType="1"/>
            </p:cNvSpPr>
            <p:nvPr/>
          </p:nvSpPr>
          <p:spPr bwMode="auto">
            <a:xfrm>
              <a:off x="2021" y="2938"/>
              <a:ext cx="0" cy="236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15" name="Line 131"/>
            <p:cNvSpPr>
              <a:spLocks noChangeShapeType="1"/>
            </p:cNvSpPr>
            <p:nvPr/>
          </p:nvSpPr>
          <p:spPr bwMode="auto">
            <a:xfrm>
              <a:off x="2024" y="3160"/>
              <a:ext cx="21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16" name="Line 132"/>
            <p:cNvSpPr>
              <a:spLocks noChangeShapeType="1"/>
            </p:cNvSpPr>
            <p:nvPr/>
          </p:nvSpPr>
          <p:spPr bwMode="auto">
            <a:xfrm>
              <a:off x="2313" y="3052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17" name="Line 133"/>
            <p:cNvSpPr>
              <a:spLocks noChangeShapeType="1"/>
            </p:cNvSpPr>
            <p:nvPr/>
          </p:nvSpPr>
          <p:spPr bwMode="auto">
            <a:xfrm>
              <a:off x="1888" y="3001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18" name="Line 134"/>
            <p:cNvSpPr>
              <a:spLocks noChangeShapeType="1"/>
            </p:cNvSpPr>
            <p:nvPr/>
          </p:nvSpPr>
          <p:spPr bwMode="auto">
            <a:xfrm>
              <a:off x="1888" y="3097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19" name="Rectangle 135"/>
            <p:cNvSpPr>
              <a:spLocks noChangeArrowheads="1"/>
            </p:cNvSpPr>
            <p:nvPr/>
          </p:nvSpPr>
          <p:spPr bwMode="auto">
            <a:xfrm>
              <a:off x="2449" y="3032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20" name="Rectangle 136"/>
            <p:cNvSpPr>
              <a:spLocks noChangeArrowheads="1"/>
            </p:cNvSpPr>
            <p:nvPr/>
          </p:nvSpPr>
          <p:spPr bwMode="auto">
            <a:xfrm>
              <a:off x="1844" y="3080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21" name="Rectangle 137"/>
            <p:cNvSpPr>
              <a:spLocks noChangeArrowheads="1"/>
            </p:cNvSpPr>
            <p:nvPr/>
          </p:nvSpPr>
          <p:spPr bwMode="auto">
            <a:xfrm>
              <a:off x="1844" y="2978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6522" name="Freeform 138"/>
          <p:cNvSpPr>
            <a:spLocks/>
          </p:cNvSpPr>
          <p:nvPr/>
        </p:nvSpPr>
        <p:spPr bwMode="auto">
          <a:xfrm>
            <a:off x="1084263" y="4275138"/>
            <a:ext cx="152400" cy="153987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0" y="0"/>
              </a:cxn>
              <a:cxn ang="0">
                <a:pos x="0" y="96"/>
              </a:cxn>
              <a:cxn ang="0">
                <a:pos x="64" y="96"/>
              </a:cxn>
              <a:cxn ang="0">
                <a:pos x="95" y="48"/>
              </a:cxn>
              <a:cxn ang="0">
                <a:pos x="64" y="0"/>
              </a:cxn>
            </a:cxnLst>
            <a:rect l="0" t="0" r="r" b="b"/>
            <a:pathLst>
              <a:path w="96" h="97">
                <a:moveTo>
                  <a:pt x="64" y="0"/>
                </a:moveTo>
                <a:lnTo>
                  <a:pt x="0" y="0"/>
                </a:lnTo>
                <a:lnTo>
                  <a:pt x="0" y="96"/>
                </a:lnTo>
                <a:lnTo>
                  <a:pt x="64" y="96"/>
                </a:lnTo>
                <a:lnTo>
                  <a:pt x="95" y="48"/>
                </a:lnTo>
                <a:lnTo>
                  <a:pt x="64" y="0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523" name="Oval 139"/>
          <p:cNvSpPr>
            <a:spLocks noChangeArrowheads="1"/>
          </p:cNvSpPr>
          <p:nvPr/>
        </p:nvSpPr>
        <p:spPr bwMode="auto">
          <a:xfrm>
            <a:off x="1438275" y="1931988"/>
            <a:ext cx="66675" cy="65087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24" name="Line 140"/>
          <p:cNvSpPr>
            <a:spLocks noChangeShapeType="1"/>
          </p:cNvSpPr>
          <p:nvPr/>
        </p:nvSpPr>
        <p:spPr bwMode="auto">
          <a:xfrm>
            <a:off x="1638300" y="2933700"/>
            <a:ext cx="0" cy="1268413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25" name="Oval 141"/>
          <p:cNvSpPr>
            <a:spLocks noChangeArrowheads="1"/>
          </p:cNvSpPr>
          <p:nvPr/>
        </p:nvSpPr>
        <p:spPr bwMode="auto">
          <a:xfrm>
            <a:off x="1609725" y="2901950"/>
            <a:ext cx="66675" cy="66675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26" name="Oval 142"/>
          <p:cNvSpPr>
            <a:spLocks noChangeArrowheads="1"/>
          </p:cNvSpPr>
          <p:nvPr/>
        </p:nvSpPr>
        <p:spPr bwMode="auto">
          <a:xfrm>
            <a:off x="1609725" y="3862388"/>
            <a:ext cx="66675" cy="66675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27" name="Rectangle 143"/>
          <p:cNvSpPr>
            <a:spLocks noChangeArrowheads="1"/>
          </p:cNvSpPr>
          <p:nvPr/>
        </p:nvSpPr>
        <p:spPr bwMode="auto">
          <a:xfrm>
            <a:off x="950913" y="5824538"/>
            <a:ext cx="5041900" cy="294481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28" name="Rectangle 144"/>
          <p:cNvSpPr>
            <a:spLocks noChangeArrowheads="1"/>
          </p:cNvSpPr>
          <p:nvPr/>
        </p:nvSpPr>
        <p:spPr bwMode="auto">
          <a:xfrm>
            <a:off x="881063" y="5756275"/>
            <a:ext cx="5027612" cy="292893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29" name="Line 145"/>
          <p:cNvSpPr>
            <a:spLocks noChangeShapeType="1"/>
          </p:cNvSpPr>
          <p:nvPr/>
        </p:nvSpPr>
        <p:spPr bwMode="auto">
          <a:xfrm flipH="1">
            <a:off x="1463675" y="6672263"/>
            <a:ext cx="344488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30" name="Rectangle 146"/>
          <p:cNvSpPr>
            <a:spLocks noChangeArrowheads="1"/>
          </p:cNvSpPr>
          <p:nvPr/>
        </p:nvSpPr>
        <p:spPr bwMode="auto">
          <a:xfrm>
            <a:off x="852488" y="5813425"/>
            <a:ext cx="285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A</a:t>
            </a:r>
          </a:p>
        </p:txBody>
      </p:sp>
      <p:sp>
        <p:nvSpPr>
          <p:cNvPr id="16531" name="Rectangle 147"/>
          <p:cNvSpPr>
            <a:spLocks noChangeArrowheads="1"/>
          </p:cNvSpPr>
          <p:nvPr/>
        </p:nvSpPr>
        <p:spPr bwMode="auto">
          <a:xfrm>
            <a:off x="852488" y="6813550"/>
            <a:ext cx="285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B</a:t>
            </a:r>
          </a:p>
        </p:txBody>
      </p:sp>
      <p:sp>
        <p:nvSpPr>
          <p:cNvPr id="16532" name="Rectangle 148"/>
          <p:cNvSpPr>
            <a:spLocks noChangeArrowheads="1"/>
          </p:cNvSpPr>
          <p:nvPr/>
        </p:nvSpPr>
        <p:spPr bwMode="auto">
          <a:xfrm>
            <a:off x="863600" y="8324850"/>
            <a:ext cx="293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C</a:t>
            </a:r>
          </a:p>
        </p:txBody>
      </p:sp>
      <p:sp>
        <p:nvSpPr>
          <p:cNvPr id="16533" name="Rectangle 149"/>
          <p:cNvSpPr>
            <a:spLocks noChangeArrowheads="1"/>
          </p:cNvSpPr>
          <p:nvPr/>
        </p:nvSpPr>
        <p:spPr bwMode="auto">
          <a:xfrm>
            <a:off x="5634038" y="8248650"/>
            <a:ext cx="27781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Z</a:t>
            </a:r>
          </a:p>
        </p:txBody>
      </p:sp>
      <p:sp>
        <p:nvSpPr>
          <p:cNvPr id="16534" name="Line 150"/>
          <p:cNvSpPr>
            <a:spLocks noChangeShapeType="1"/>
          </p:cNvSpPr>
          <p:nvPr/>
        </p:nvSpPr>
        <p:spPr bwMode="auto">
          <a:xfrm flipH="1">
            <a:off x="1241425" y="6938963"/>
            <a:ext cx="1698625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35" name="Line 151"/>
          <p:cNvSpPr>
            <a:spLocks noChangeShapeType="1"/>
          </p:cNvSpPr>
          <p:nvPr/>
        </p:nvSpPr>
        <p:spPr bwMode="auto">
          <a:xfrm>
            <a:off x="2746375" y="6662738"/>
            <a:ext cx="117475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36" name="Line 152"/>
          <p:cNvSpPr>
            <a:spLocks noChangeShapeType="1"/>
          </p:cNvSpPr>
          <p:nvPr/>
        </p:nvSpPr>
        <p:spPr bwMode="auto">
          <a:xfrm>
            <a:off x="2841625" y="6657975"/>
            <a:ext cx="0" cy="136525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37" name="Line 153"/>
          <p:cNvSpPr>
            <a:spLocks noChangeShapeType="1"/>
          </p:cNvSpPr>
          <p:nvPr/>
        </p:nvSpPr>
        <p:spPr bwMode="auto">
          <a:xfrm>
            <a:off x="2846388" y="6777038"/>
            <a:ext cx="103187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38" name="Line 154"/>
          <p:cNvSpPr>
            <a:spLocks noChangeShapeType="1"/>
          </p:cNvSpPr>
          <p:nvPr/>
        </p:nvSpPr>
        <p:spPr bwMode="auto">
          <a:xfrm flipH="1">
            <a:off x="1482725" y="7623175"/>
            <a:ext cx="1504950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39" name="Line 155"/>
          <p:cNvSpPr>
            <a:spLocks noChangeShapeType="1"/>
          </p:cNvSpPr>
          <p:nvPr/>
        </p:nvSpPr>
        <p:spPr bwMode="auto">
          <a:xfrm>
            <a:off x="1482725" y="5957888"/>
            <a:ext cx="0" cy="1677987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40" name="Oval 156"/>
          <p:cNvSpPr>
            <a:spLocks noChangeArrowheads="1"/>
          </p:cNvSpPr>
          <p:nvPr/>
        </p:nvSpPr>
        <p:spPr bwMode="auto">
          <a:xfrm>
            <a:off x="1444625" y="6630988"/>
            <a:ext cx="66675" cy="66675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41" name="Line 157"/>
          <p:cNvSpPr>
            <a:spLocks noChangeShapeType="1"/>
          </p:cNvSpPr>
          <p:nvPr/>
        </p:nvSpPr>
        <p:spPr bwMode="auto">
          <a:xfrm>
            <a:off x="1644650" y="6243638"/>
            <a:ext cx="0" cy="708025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42" name="Line 158"/>
          <p:cNvSpPr>
            <a:spLocks noChangeShapeType="1"/>
          </p:cNvSpPr>
          <p:nvPr/>
        </p:nvSpPr>
        <p:spPr bwMode="auto">
          <a:xfrm>
            <a:off x="4084638" y="7708900"/>
            <a:ext cx="0" cy="231775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43" name="Line 159"/>
          <p:cNvSpPr>
            <a:spLocks noChangeShapeType="1"/>
          </p:cNvSpPr>
          <p:nvPr/>
        </p:nvSpPr>
        <p:spPr bwMode="auto">
          <a:xfrm flipH="1">
            <a:off x="4092575" y="7708900"/>
            <a:ext cx="146050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44" name="Line 160"/>
          <p:cNvSpPr>
            <a:spLocks noChangeShapeType="1"/>
          </p:cNvSpPr>
          <p:nvPr/>
        </p:nvSpPr>
        <p:spPr bwMode="auto">
          <a:xfrm>
            <a:off x="3983038" y="7537450"/>
            <a:ext cx="255587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45" name="Line 161"/>
          <p:cNvSpPr>
            <a:spLocks noChangeShapeType="1"/>
          </p:cNvSpPr>
          <p:nvPr/>
        </p:nvSpPr>
        <p:spPr bwMode="auto">
          <a:xfrm>
            <a:off x="2689225" y="7451725"/>
            <a:ext cx="288925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46" name="Line 162"/>
          <p:cNvSpPr>
            <a:spLocks noChangeShapeType="1"/>
          </p:cNvSpPr>
          <p:nvPr/>
        </p:nvSpPr>
        <p:spPr bwMode="auto">
          <a:xfrm>
            <a:off x="2689225" y="6948488"/>
            <a:ext cx="0" cy="525462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47" name="Oval 163"/>
          <p:cNvSpPr>
            <a:spLocks noChangeArrowheads="1"/>
          </p:cNvSpPr>
          <p:nvPr/>
        </p:nvSpPr>
        <p:spPr bwMode="auto">
          <a:xfrm>
            <a:off x="2652713" y="6907213"/>
            <a:ext cx="65087" cy="66675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48" name="Line 164"/>
          <p:cNvSpPr>
            <a:spLocks noChangeShapeType="1"/>
          </p:cNvSpPr>
          <p:nvPr/>
        </p:nvSpPr>
        <p:spPr bwMode="auto">
          <a:xfrm flipH="1">
            <a:off x="3962400" y="8383588"/>
            <a:ext cx="1552575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49" name="Line 165"/>
          <p:cNvSpPr>
            <a:spLocks noChangeShapeType="1"/>
          </p:cNvSpPr>
          <p:nvPr/>
        </p:nvSpPr>
        <p:spPr bwMode="auto">
          <a:xfrm>
            <a:off x="3973513" y="6862763"/>
            <a:ext cx="123825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50" name="Line 166"/>
          <p:cNvSpPr>
            <a:spLocks noChangeShapeType="1"/>
          </p:cNvSpPr>
          <p:nvPr/>
        </p:nvSpPr>
        <p:spPr bwMode="auto">
          <a:xfrm>
            <a:off x="3983038" y="6043613"/>
            <a:ext cx="114300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51" name="Line 167"/>
          <p:cNvSpPr>
            <a:spLocks noChangeShapeType="1"/>
          </p:cNvSpPr>
          <p:nvPr/>
        </p:nvSpPr>
        <p:spPr bwMode="auto">
          <a:xfrm>
            <a:off x="4084638" y="6043613"/>
            <a:ext cx="0" cy="35560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52" name="Line 168"/>
          <p:cNvSpPr>
            <a:spLocks noChangeShapeType="1"/>
          </p:cNvSpPr>
          <p:nvPr/>
        </p:nvSpPr>
        <p:spPr bwMode="auto">
          <a:xfrm>
            <a:off x="4084638" y="6557963"/>
            <a:ext cx="0" cy="327025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53" name="Line 169"/>
          <p:cNvSpPr>
            <a:spLocks noChangeShapeType="1"/>
          </p:cNvSpPr>
          <p:nvPr/>
        </p:nvSpPr>
        <p:spPr bwMode="auto">
          <a:xfrm>
            <a:off x="4084638" y="6386513"/>
            <a:ext cx="157162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54" name="Line 170"/>
          <p:cNvSpPr>
            <a:spLocks noChangeShapeType="1"/>
          </p:cNvSpPr>
          <p:nvPr/>
        </p:nvSpPr>
        <p:spPr bwMode="auto">
          <a:xfrm>
            <a:off x="4084638" y="6548438"/>
            <a:ext cx="153987" cy="3175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55" name="Line 171"/>
          <p:cNvSpPr>
            <a:spLocks noChangeShapeType="1"/>
          </p:cNvSpPr>
          <p:nvPr/>
        </p:nvSpPr>
        <p:spPr bwMode="auto">
          <a:xfrm>
            <a:off x="5227638" y="6472238"/>
            <a:ext cx="346075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56" name="Line 172"/>
          <p:cNvSpPr>
            <a:spLocks noChangeShapeType="1"/>
          </p:cNvSpPr>
          <p:nvPr/>
        </p:nvSpPr>
        <p:spPr bwMode="auto">
          <a:xfrm>
            <a:off x="5218113" y="7613650"/>
            <a:ext cx="346075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57" name="Rectangle 173"/>
          <p:cNvSpPr>
            <a:spLocks noChangeArrowheads="1"/>
          </p:cNvSpPr>
          <p:nvPr/>
        </p:nvSpPr>
        <p:spPr bwMode="auto">
          <a:xfrm>
            <a:off x="5626100" y="6346825"/>
            <a:ext cx="285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X</a:t>
            </a:r>
          </a:p>
        </p:txBody>
      </p:sp>
      <p:sp>
        <p:nvSpPr>
          <p:cNvPr id="16558" name="Rectangle 174"/>
          <p:cNvSpPr>
            <a:spLocks noChangeArrowheads="1"/>
          </p:cNvSpPr>
          <p:nvPr/>
        </p:nvSpPr>
        <p:spPr bwMode="auto">
          <a:xfrm>
            <a:off x="5626100" y="7488238"/>
            <a:ext cx="285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Y</a:t>
            </a:r>
          </a:p>
        </p:txBody>
      </p:sp>
      <p:sp>
        <p:nvSpPr>
          <p:cNvPr id="16559" name="Oval 175"/>
          <p:cNvSpPr>
            <a:spLocks noChangeArrowheads="1"/>
          </p:cNvSpPr>
          <p:nvPr/>
        </p:nvSpPr>
        <p:spPr bwMode="auto">
          <a:xfrm>
            <a:off x="2662238" y="7419975"/>
            <a:ext cx="65087" cy="66675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560" name="Freeform 176"/>
          <p:cNvSpPr>
            <a:spLocks/>
          </p:cNvSpPr>
          <p:nvPr/>
        </p:nvSpPr>
        <p:spPr bwMode="auto">
          <a:xfrm>
            <a:off x="5540375" y="8299450"/>
            <a:ext cx="152400" cy="152400"/>
          </a:xfrm>
          <a:custGeom>
            <a:avLst/>
            <a:gdLst/>
            <a:ahLst/>
            <a:cxnLst>
              <a:cxn ang="0">
                <a:pos x="63" y="0"/>
              </a:cxn>
              <a:cxn ang="0">
                <a:pos x="0" y="0"/>
              </a:cxn>
              <a:cxn ang="0">
                <a:pos x="0" y="95"/>
              </a:cxn>
              <a:cxn ang="0">
                <a:pos x="63" y="95"/>
              </a:cxn>
              <a:cxn ang="0">
                <a:pos x="95" y="48"/>
              </a:cxn>
              <a:cxn ang="0">
                <a:pos x="63" y="0"/>
              </a:cxn>
            </a:cxnLst>
            <a:rect l="0" t="0" r="r" b="b"/>
            <a:pathLst>
              <a:path w="96" h="96">
                <a:moveTo>
                  <a:pt x="63" y="0"/>
                </a:moveTo>
                <a:lnTo>
                  <a:pt x="0" y="0"/>
                </a:lnTo>
                <a:lnTo>
                  <a:pt x="0" y="95"/>
                </a:lnTo>
                <a:lnTo>
                  <a:pt x="63" y="95"/>
                </a:lnTo>
                <a:lnTo>
                  <a:pt x="95" y="48"/>
                </a:lnTo>
                <a:lnTo>
                  <a:pt x="63" y="0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561" name="Freeform 177"/>
          <p:cNvSpPr>
            <a:spLocks/>
          </p:cNvSpPr>
          <p:nvPr/>
        </p:nvSpPr>
        <p:spPr bwMode="auto">
          <a:xfrm>
            <a:off x="5532438" y="7527925"/>
            <a:ext cx="152400" cy="153988"/>
          </a:xfrm>
          <a:custGeom>
            <a:avLst/>
            <a:gdLst/>
            <a:ahLst/>
            <a:cxnLst>
              <a:cxn ang="0">
                <a:pos x="63" y="0"/>
              </a:cxn>
              <a:cxn ang="0">
                <a:pos x="0" y="0"/>
              </a:cxn>
              <a:cxn ang="0">
                <a:pos x="0" y="96"/>
              </a:cxn>
              <a:cxn ang="0">
                <a:pos x="63" y="96"/>
              </a:cxn>
              <a:cxn ang="0">
                <a:pos x="95" y="48"/>
              </a:cxn>
              <a:cxn ang="0">
                <a:pos x="63" y="0"/>
              </a:cxn>
            </a:cxnLst>
            <a:rect l="0" t="0" r="r" b="b"/>
            <a:pathLst>
              <a:path w="96" h="97">
                <a:moveTo>
                  <a:pt x="63" y="0"/>
                </a:moveTo>
                <a:lnTo>
                  <a:pt x="0" y="0"/>
                </a:lnTo>
                <a:lnTo>
                  <a:pt x="0" y="96"/>
                </a:lnTo>
                <a:lnTo>
                  <a:pt x="63" y="96"/>
                </a:lnTo>
                <a:lnTo>
                  <a:pt x="95" y="48"/>
                </a:lnTo>
                <a:lnTo>
                  <a:pt x="63" y="0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562" name="Freeform 178"/>
          <p:cNvSpPr>
            <a:spLocks/>
          </p:cNvSpPr>
          <p:nvPr/>
        </p:nvSpPr>
        <p:spPr bwMode="auto">
          <a:xfrm>
            <a:off x="1090613" y="6853238"/>
            <a:ext cx="152400" cy="153987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0" y="0"/>
              </a:cxn>
              <a:cxn ang="0">
                <a:pos x="0" y="96"/>
              </a:cxn>
              <a:cxn ang="0">
                <a:pos x="64" y="96"/>
              </a:cxn>
              <a:cxn ang="0">
                <a:pos x="95" y="48"/>
              </a:cxn>
              <a:cxn ang="0">
                <a:pos x="64" y="0"/>
              </a:cxn>
            </a:cxnLst>
            <a:rect l="0" t="0" r="r" b="b"/>
            <a:pathLst>
              <a:path w="96" h="97">
                <a:moveTo>
                  <a:pt x="64" y="0"/>
                </a:moveTo>
                <a:lnTo>
                  <a:pt x="0" y="0"/>
                </a:lnTo>
                <a:lnTo>
                  <a:pt x="0" y="96"/>
                </a:lnTo>
                <a:lnTo>
                  <a:pt x="64" y="96"/>
                </a:lnTo>
                <a:lnTo>
                  <a:pt x="95" y="48"/>
                </a:lnTo>
                <a:lnTo>
                  <a:pt x="64" y="0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16563" name="Group 179"/>
          <p:cNvGrpSpPr>
            <a:grpSpLocks/>
          </p:cNvGrpSpPr>
          <p:nvPr/>
        </p:nvGrpSpPr>
        <p:grpSpPr bwMode="auto">
          <a:xfrm>
            <a:off x="2943225" y="6681788"/>
            <a:ext cx="1027113" cy="374650"/>
            <a:chOff x="1854" y="4568"/>
            <a:chExt cx="647" cy="236"/>
          </a:xfrm>
        </p:grpSpPr>
        <p:sp>
          <p:nvSpPr>
            <p:cNvPr id="16564" name="Oval 180"/>
            <p:cNvSpPr>
              <a:spLocks noChangeArrowheads="1"/>
            </p:cNvSpPr>
            <p:nvPr/>
          </p:nvSpPr>
          <p:spPr bwMode="auto">
            <a:xfrm>
              <a:off x="2114" y="4576"/>
              <a:ext cx="201" cy="214"/>
            </a:xfrm>
            <a:prstGeom prst="ellipse">
              <a:avLst/>
            </a:prstGeom>
            <a:solidFill>
              <a:srgbClr val="D49FFF"/>
            </a:solidFill>
            <a:ln w="25400">
              <a:solidFill>
                <a:srgbClr val="B760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65" name="Rectangle 181"/>
            <p:cNvSpPr>
              <a:spLocks noChangeArrowheads="1"/>
            </p:cNvSpPr>
            <p:nvPr/>
          </p:nvSpPr>
          <p:spPr bwMode="auto">
            <a:xfrm>
              <a:off x="2039" y="4582"/>
              <a:ext cx="183" cy="199"/>
            </a:xfrm>
            <a:prstGeom prst="rect">
              <a:avLst/>
            </a:prstGeom>
            <a:solidFill>
              <a:srgbClr val="D49FFF"/>
            </a:solidFill>
            <a:ln w="25400">
              <a:solidFill>
                <a:srgbClr val="D49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66" name="Line 182"/>
            <p:cNvSpPr>
              <a:spLocks noChangeShapeType="1"/>
            </p:cNvSpPr>
            <p:nvPr/>
          </p:nvSpPr>
          <p:spPr bwMode="auto">
            <a:xfrm flipH="1">
              <a:off x="2037" y="4574"/>
              <a:ext cx="199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67" name="Line 183"/>
            <p:cNvSpPr>
              <a:spLocks noChangeShapeType="1"/>
            </p:cNvSpPr>
            <p:nvPr/>
          </p:nvSpPr>
          <p:spPr bwMode="auto">
            <a:xfrm>
              <a:off x="2031" y="4568"/>
              <a:ext cx="0" cy="236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68" name="Line 184"/>
            <p:cNvSpPr>
              <a:spLocks noChangeShapeType="1"/>
            </p:cNvSpPr>
            <p:nvPr/>
          </p:nvSpPr>
          <p:spPr bwMode="auto">
            <a:xfrm>
              <a:off x="2034" y="4790"/>
              <a:ext cx="21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69" name="Line 185"/>
            <p:cNvSpPr>
              <a:spLocks noChangeShapeType="1"/>
            </p:cNvSpPr>
            <p:nvPr/>
          </p:nvSpPr>
          <p:spPr bwMode="auto">
            <a:xfrm>
              <a:off x="2323" y="4682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70" name="Line 186"/>
            <p:cNvSpPr>
              <a:spLocks noChangeShapeType="1"/>
            </p:cNvSpPr>
            <p:nvPr/>
          </p:nvSpPr>
          <p:spPr bwMode="auto">
            <a:xfrm>
              <a:off x="1898" y="4631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71" name="Line 187"/>
            <p:cNvSpPr>
              <a:spLocks noChangeShapeType="1"/>
            </p:cNvSpPr>
            <p:nvPr/>
          </p:nvSpPr>
          <p:spPr bwMode="auto">
            <a:xfrm>
              <a:off x="1898" y="4727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72" name="Rectangle 188"/>
            <p:cNvSpPr>
              <a:spLocks noChangeArrowheads="1"/>
            </p:cNvSpPr>
            <p:nvPr/>
          </p:nvSpPr>
          <p:spPr bwMode="auto">
            <a:xfrm>
              <a:off x="2459" y="4662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73" name="Rectangle 189"/>
            <p:cNvSpPr>
              <a:spLocks noChangeArrowheads="1"/>
            </p:cNvSpPr>
            <p:nvPr/>
          </p:nvSpPr>
          <p:spPr bwMode="auto">
            <a:xfrm>
              <a:off x="1854" y="4710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74" name="Rectangle 190"/>
            <p:cNvSpPr>
              <a:spLocks noChangeArrowheads="1"/>
            </p:cNvSpPr>
            <p:nvPr/>
          </p:nvSpPr>
          <p:spPr bwMode="auto">
            <a:xfrm>
              <a:off x="1854" y="4608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575" name="Group 191"/>
          <p:cNvGrpSpPr>
            <a:grpSpLocks/>
          </p:cNvGrpSpPr>
          <p:nvPr/>
        </p:nvGrpSpPr>
        <p:grpSpPr bwMode="auto">
          <a:xfrm>
            <a:off x="2943225" y="7356475"/>
            <a:ext cx="1027113" cy="374650"/>
            <a:chOff x="1854" y="4993"/>
            <a:chExt cx="647" cy="236"/>
          </a:xfrm>
        </p:grpSpPr>
        <p:sp>
          <p:nvSpPr>
            <p:cNvPr id="16576" name="Oval 192"/>
            <p:cNvSpPr>
              <a:spLocks noChangeArrowheads="1"/>
            </p:cNvSpPr>
            <p:nvPr/>
          </p:nvSpPr>
          <p:spPr bwMode="auto">
            <a:xfrm>
              <a:off x="2114" y="5001"/>
              <a:ext cx="201" cy="214"/>
            </a:xfrm>
            <a:prstGeom prst="ellipse">
              <a:avLst/>
            </a:prstGeom>
            <a:solidFill>
              <a:srgbClr val="D49FFF"/>
            </a:solidFill>
            <a:ln w="25400">
              <a:solidFill>
                <a:srgbClr val="B760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77" name="Rectangle 193"/>
            <p:cNvSpPr>
              <a:spLocks noChangeArrowheads="1"/>
            </p:cNvSpPr>
            <p:nvPr/>
          </p:nvSpPr>
          <p:spPr bwMode="auto">
            <a:xfrm>
              <a:off x="2039" y="5007"/>
              <a:ext cx="183" cy="199"/>
            </a:xfrm>
            <a:prstGeom prst="rect">
              <a:avLst/>
            </a:prstGeom>
            <a:solidFill>
              <a:srgbClr val="D49FFF"/>
            </a:solidFill>
            <a:ln w="25400">
              <a:solidFill>
                <a:srgbClr val="D49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78" name="Line 194"/>
            <p:cNvSpPr>
              <a:spLocks noChangeShapeType="1"/>
            </p:cNvSpPr>
            <p:nvPr/>
          </p:nvSpPr>
          <p:spPr bwMode="auto">
            <a:xfrm flipH="1">
              <a:off x="2037" y="4999"/>
              <a:ext cx="199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79" name="Line 195"/>
            <p:cNvSpPr>
              <a:spLocks noChangeShapeType="1"/>
            </p:cNvSpPr>
            <p:nvPr/>
          </p:nvSpPr>
          <p:spPr bwMode="auto">
            <a:xfrm>
              <a:off x="2031" y="4993"/>
              <a:ext cx="0" cy="236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80" name="Line 196"/>
            <p:cNvSpPr>
              <a:spLocks noChangeShapeType="1"/>
            </p:cNvSpPr>
            <p:nvPr/>
          </p:nvSpPr>
          <p:spPr bwMode="auto">
            <a:xfrm>
              <a:off x="2034" y="5215"/>
              <a:ext cx="21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81" name="Line 197"/>
            <p:cNvSpPr>
              <a:spLocks noChangeShapeType="1"/>
            </p:cNvSpPr>
            <p:nvPr/>
          </p:nvSpPr>
          <p:spPr bwMode="auto">
            <a:xfrm>
              <a:off x="2323" y="5107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82" name="Line 198"/>
            <p:cNvSpPr>
              <a:spLocks noChangeShapeType="1"/>
            </p:cNvSpPr>
            <p:nvPr/>
          </p:nvSpPr>
          <p:spPr bwMode="auto">
            <a:xfrm>
              <a:off x="1898" y="5056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83" name="Line 199"/>
            <p:cNvSpPr>
              <a:spLocks noChangeShapeType="1"/>
            </p:cNvSpPr>
            <p:nvPr/>
          </p:nvSpPr>
          <p:spPr bwMode="auto">
            <a:xfrm>
              <a:off x="1898" y="5152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84" name="Rectangle 200"/>
            <p:cNvSpPr>
              <a:spLocks noChangeArrowheads="1"/>
            </p:cNvSpPr>
            <p:nvPr/>
          </p:nvSpPr>
          <p:spPr bwMode="auto">
            <a:xfrm>
              <a:off x="2459" y="5087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85" name="Rectangle 201"/>
            <p:cNvSpPr>
              <a:spLocks noChangeArrowheads="1"/>
            </p:cNvSpPr>
            <p:nvPr/>
          </p:nvSpPr>
          <p:spPr bwMode="auto">
            <a:xfrm>
              <a:off x="1854" y="5135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86" name="Rectangle 202"/>
            <p:cNvSpPr>
              <a:spLocks noChangeArrowheads="1"/>
            </p:cNvSpPr>
            <p:nvPr/>
          </p:nvSpPr>
          <p:spPr bwMode="auto">
            <a:xfrm>
              <a:off x="1854" y="5033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587" name="Group 203"/>
          <p:cNvGrpSpPr>
            <a:grpSpLocks/>
          </p:cNvGrpSpPr>
          <p:nvPr/>
        </p:nvGrpSpPr>
        <p:grpSpPr bwMode="auto">
          <a:xfrm>
            <a:off x="1825625" y="6477000"/>
            <a:ext cx="935038" cy="371475"/>
            <a:chOff x="1150" y="4439"/>
            <a:chExt cx="589" cy="234"/>
          </a:xfrm>
        </p:grpSpPr>
        <p:grpSp>
          <p:nvGrpSpPr>
            <p:cNvPr id="16588" name="Group 204"/>
            <p:cNvGrpSpPr>
              <a:grpSpLocks/>
            </p:cNvGrpSpPr>
            <p:nvPr/>
          </p:nvGrpSpPr>
          <p:grpSpPr bwMode="auto">
            <a:xfrm>
              <a:off x="1323" y="4439"/>
              <a:ext cx="203" cy="234"/>
              <a:chOff x="1323" y="4439"/>
              <a:chExt cx="203" cy="234"/>
            </a:xfrm>
          </p:grpSpPr>
          <p:sp>
            <p:nvSpPr>
              <p:cNvPr id="16589" name="Freeform 205"/>
              <p:cNvSpPr>
                <a:spLocks/>
              </p:cNvSpPr>
              <p:nvPr/>
            </p:nvSpPr>
            <p:spPr bwMode="auto">
              <a:xfrm>
                <a:off x="1331" y="4453"/>
                <a:ext cx="185" cy="21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11"/>
                  </a:cxn>
                  <a:cxn ang="0">
                    <a:pos x="184" y="106"/>
                  </a:cxn>
                  <a:cxn ang="0">
                    <a:pos x="1" y="0"/>
                  </a:cxn>
                </a:cxnLst>
                <a:rect l="0" t="0" r="r" b="b"/>
                <a:pathLst>
                  <a:path w="185" h="212">
                    <a:moveTo>
                      <a:pt x="1" y="0"/>
                    </a:moveTo>
                    <a:lnTo>
                      <a:pt x="0" y="211"/>
                    </a:lnTo>
                    <a:lnTo>
                      <a:pt x="184" y="106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B760F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590" name="Freeform 206"/>
              <p:cNvSpPr>
                <a:spLocks/>
              </p:cNvSpPr>
              <p:nvPr/>
            </p:nvSpPr>
            <p:spPr bwMode="auto">
              <a:xfrm>
                <a:off x="1323" y="4439"/>
                <a:ext cx="203" cy="23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33"/>
                  </a:cxn>
                  <a:cxn ang="0">
                    <a:pos x="202" y="117"/>
                  </a:cxn>
                  <a:cxn ang="0">
                    <a:pos x="1" y="0"/>
                  </a:cxn>
                  <a:cxn ang="0">
                    <a:pos x="17" y="26"/>
                  </a:cxn>
                  <a:cxn ang="0">
                    <a:pos x="171" y="117"/>
                  </a:cxn>
                  <a:cxn ang="0">
                    <a:pos x="16" y="207"/>
                  </a:cxn>
                  <a:cxn ang="0">
                    <a:pos x="17" y="26"/>
                  </a:cxn>
                  <a:cxn ang="0">
                    <a:pos x="1" y="0"/>
                  </a:cxn>
                </a:cxnLst>
                <a:rect l="0" t="0" r="r" b="b"/>
                <a:pathLst>
                  <a:path w="203" h="234">
                    <a:moveTo>
                      <a:pt x="1" y="0"/>
                    </a:moveTo>
                    <a:lnTo>
                      <a:pt x="0" y="233"/>
                    </a:lnTo>
                    <a:lnTo>
                      <a:pt x="202" y="117"/>
                    </a:lnTo>
                    <a:lnTo>
                      <a:pt x="1" y="0"/>
                    </a:lnTo>
                    <a:lnTo>
                      <a:pt x="17" y="26"/>
                    </a:lnTo>
                    <a:lnTo>
                      <a:pt x="171" y="117"/>
                    </a:lnTo>
                    <a:lnTo>
                      <a:pt x="16" y="207"/>
                    </a:lnTo>
                    <a:lnTo>
                      <a:pt x="17" y="26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B760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6591" name="Oval 207"/>
            <p:cNvSpPr>
              <a:spLocks noChangeArrowheads="1"/>
            </p:cNvSpPr>
            <p:nvPr/>
          </p:nvSpPr>
          <p:spPr bwMode="auto">
            <a:xfrm>
              <a:off x="1517" y="4534"/>
              <a:ext cx="52" cy="52"/>
            </a:xfrm>
            <a:prstGeom prst="ellipse">
              <a:avLst/>
            </a:prstGeom>
            <a:solidFill>
              <a:srgbClr val="D49FFF"/>
            </a:solidFill>
            <a:ln w="25400">
              <a:solidFill>
                <a:srgbClr val="B760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92" name="Line 208"/>
            <p:cNvSpPr>
              <a:spLocks noChangeShapeType="1"/>
            </p:cNvSpPr>
            <p:nvPr/>
          </p:nvSpPr>
          <p:spPr bwMode="auto">
            <a:xfrm>
              <a:off x="1562" y="4559"/>
              <a:ext cx="140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93" name="Rectangle 209"/>
            <p:cNvSpPr>
              <a:spLocks noChangeArrowheads="1"/>
            </p:cNvSpPr>
            <p:nvPr/>
          </p:nvSpPr>
          <p:spPr bwMode="auto">
            <a:xfrm>
              <a:off x="1698" y="4539"/>
              <a:ext cx="41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94" name="Line 210"/>
            <p:cNvSpPr>
              <a:spLocks noChangeShapeType="1"/>
            </p:cNvSpPr>
            <p:nvPr/>
          </p:nvSpPr>
          <p:spPr bwMode="auto">
            <a:xfrm>
              <a:off x="1194" y="4559"/>
              <a:ext cx="140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95" name="Rectangle 211"/>
            <p:cNvSpPr>
              <a:spLocks noChangeArrowheads="1"/>
            </p:cNvSpPr>
            <p:nvPr/>
          </p:nvSpPr>
          <p:spPr bwMode="auto">
            <a:xfrm>
              <a:off x="1150" y="4539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596" name="Group 212"/>
          <p:cNvGrpSpPr>
            <a:grpSpLocks/>
          </p:cNvGrpSpPr>
          <p:nvPr/>
        </p:nvGrpSpPr>
        <p:grpSpPr bwMode="auto">
          <a:xfrm>
            <a:off x="4232275" y="7434263"/>
            <a:ext cx="989013" cy="354012"/>
            <a:chOff x="2666" y="5042"/>
            <a:chExt cx="623" cy="223"/>
          </a:xfrm>
        </p:grpSpPr>
        <p:sp>
          <p:nvSpPr>
            <p:cNvPr id="16597" name="Line 213"/>
            <p:cNvSpPr>
              <a:spLocks noChangeShapeType="1"/>
            </p:cNvSpPr>
            <p:nvPr/>
          </p:nvSpPr>
          <p:spPr bwMode="auto">
            <a:xfrm>
              <a:off x="3111" y="5155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98" name="Line 214"/>
            <p:cNvSpPr>
              <a:spLocks noChangeShapeType="1"/>
            </p:cNvSpPr>
            <p:nvPr/>
          </p:nvSpPr>
          <p:spPr bwMode="auto">
            <a:xfrm>
              <a:off x="2710" y="5107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599" name="Line 215"/>
            <p:cNvSpPr>
              <a:spLocks noChangeShapeType="1"/>
            </p:cNvSpPr>
            <p:nvPr/>
          </p:nvSpPr>
          <p:spPr bwMode="auto">
            <a:xfrm>
              <a:off x="2710" y="5203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00" name="Rectangle 216"/>
            <p:cNvSpPr>
              <a:spLocks noChangeArrowheads="1"/>
            </p:cNvSpPr>
            <p:nvPr/>
          </p:nvSpPr>
          <p:spPr bwMode="auto">
            <a:xfrm>
              <a:off x="3247" y="5135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01" name="Rectangle 217"/>
            <p:cNvSpPr>
              <a:spLocks noChangeArrowheads="1"/>
            </p:cNvSpPr>
            <p:nvPr/>
          </p:nvSpPr>
          <p:spPr bwMode="auto">
            <a:xfrm>
              <a:off x="2666" y="5186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02" name="Rectangle 218"/>
            <p:cNvSpPr>
              <a:spLocks noChangeArrowheads="1"/>
            </p:cNvSpPr>
            <p:nvPr/>
          </p:nvSpPr>
          <p:spPr bwMode="auto">
            <a:xfrm>
              <a:off x="2666" y="5084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03" name="Freeform 219"/>
            <p:cNvSpPr>
              <a:spLocks/>
            </p:cNvSpPr>
            <p:nvPr/>
          </p:nvSpPr>
          <p:spPr bwMode="auto">
            <a:xfrm>
              <a:off x="2825" y="5047"/>
              <a:ext cx="275" cy="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4"/>
                </a:cxn>
                <a:cxn ang="0">
                  <a:pos x="30" y="46"/>
                </a:cxn>
                <a:cxn ang="0">
                  <a:pos x="33" y="64"/>
                </a:cxn>
                <a:cxn ang="0">
                  <a:pos x="36" y="86"/>
                </a:cxn>
                <a:cxn ang="0">
                  <a:pos x="33" y="120"/>
                </a:cxn>
                <a:cxn ang="0">
                  <a:pos x="33" y="148"/>
                </a:cxn>
                <a:cxn ang="0">
                  <a:pos x="22" y="179"/>
                </a:cxn>
                <a:cxn ang="0">
                  <a:pos x="6" y="200"/>
                </a:cxn>
                <a:cxn ang="0">
                  <a:pos x="6" y="206"/>
                </a:cxn>
                <a:cxn ang="0">
                  <a:pos x="55" y="203"/>
                </a:cxn>
                <a:cxn ang="0">
                  <a:pos x="94" y="197"/>
                </a:cxn>
                <a:cxn ang="0">
                  <a:pos x="127" y="193"/>
                </a:cxn>
                <a:cxn ang="0">
                  <a:pos x="160" y="185"/>
                </a:cxn>
                <a:cxn ang="0">
                  <a:pos x="197" y="172"/>
                </a:cxn>
                <a:cxn ang="0">
                  <a:pos x="224" y="160"/>
                </a:cxn>
                <a:cxn ang="0">
                  <a:pos x="242" y="148"/>
                </a:cxn>
                <a:cxn ang="0">
                  <a:pos x="255" y="135"/>
                </a:cxn>
                <a:cxn ang="0">
                  <a:pos x="268" y="117"/>
                </a:cxn>
                <a:cxn ang="0">
                  <a:pos x="274" y="105"/>
                </a:cxn>
                <a:cxn ang="0">
                  <a:pos x="253" y="74"/>
                </a:cxn>
                <a:cxn ang="0">
                  <a:pos x="211" y="46"/>
                </a:cxn>
                <a:cxn ang="0">
                  <a:pos x="175" y="31"/>
                </a:cxn>
                <a:cxn ang="0">
                  <a:pos x="136" y="21"/>
                </a:cxn>
                <a:cxn ang="0">
                  <a:pos x="97" y="13"/>
                </a:cxn>
                <a:cxn ang="0">
                  <a:pos x="45" y="9"/>
                </a:cxn>
                <a:cxn ang="0">
                  <a:pos x="0" y="0"/>
                </a:cxn>
              </a:cxnLst>
              <a:rect l="0" t="0" r="r" b="b"/>
              <a:pathLst>
                <a:path w="275" h="207">
                  <a:moveTo>
                    <a:pt x="0" y="0"/>
                  </a:moveTo>
                  <a:lnTo>
                    <a:pt x="19" y="24"/>
                  </a:lnTo>
                  <a:lnTo>
                    <a:pt x="30" y="46"/>
                  </a:lnTo>
                  <a:lnTo>
                    <a:pt x="33" y="64"/>
                  </a:lnTo>
                  <a:lnTo>
                    <a:pt x="36" y="86"/>
                  </a:lnTo>
                  <a:lnTo>
                    <a:pt x="33" y="120"/>
                  </a:lnTo>
                  <a:lnTo>
                    <a:pt x="33" y="148"/>
                  </a:lnTo>
                  <a:lnTo>
                    <a:pt x="22" y="179"/>
                  </a:lnTo>
                  <a:lnTo>
                    <a:pt x="6" y="200"/>
                  </a:lnTo>
                  <a:lnTo>
                    <a:pt x="6" y="206"/>
                  </a:lnTo>
                  <a:lnTo>
                    <a:pt x="55" y="203"/>
                  </a:lnTo>
                  <a:lnTo>
                    <a:pt x="94" y="197"/>
                  </a:lnTo>
                  <a:lnTo>
                    <a:pt x="127" y="193"/>
                  </a:lnTo>
                  <a:lnTo>
                    <a:pt x="160" y="185"/>
                  </a:lnTo>
                  <a:lnTo>
                    <a:pt x="197" y="172"/>
                  </a:lnTo>
                  <a:lnTo>
                    <a:pt x="224" y="160"/>
                  </a:lnTo>
                  <a:lnTo>
                    <a:pt x="242" y="148"/>
                  </a:lnTo>
                  <a:lnTo>
                    <a:pt x="255" y="135"/>
                  </a:lnTo>
                  <a:lnTo>
                    <a:pt x="268" y="117"/>
                  </a:lnTo>
                  <a:lnTo>
                    <a:pt x="274" y="105"/>
                  </a:lnTo>
                  <a:lnTo>
                    <a:pt x="253" y="74"/>
                  </a:lnTo>
                  <a:lnTo>
                    <a:pt x="211" y="46"/>
                  </a:lnTo>
                  <a:lnTo>
                    <a:pt x="175" y="31"/>
                  </a:lnTo>
                  <a:lnTo>
                    <a:pt x="136" y="21"/>
                  </a:lnTo>
                  <a:lnTo>
                    <a:pt x="97" y="13"/>
                  </a:lnTo>
                  <a:lnTo>
                    <a:pt x="45" y="9"/>
                  </a:lnTo>
                  <a:lnTo>
                    <a:pt x="0" y="0"/>
                  </a:lnTo>
                </a:path>
              </a:pathLst>
            </a:custGeom>
            <a:solidFill>
              <a:srgbClr val="D49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04" name="Arc 220"/>
            <p:cNvSpPr>
              <a:spLocks/>
            </p:cNvSpPr>
            <p:nvPr/>
          </p:nvSpPr>
          <p:spPr bwMode="auto">
            <a:xfrm>
              <a:off x="2802" y="5045"/>
              <a:ext cx="61" cy="10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05" name="Arc 221"/>
            <p:cNvSpPr>
              <a:spLocks/>
            </p:cNvSpPr>
            <p:nvPr/>
          </p:nvSpPr>
          <p:spPr bwMode="auto">
            <a:xfrm>
              <a:off x="2804" y="5153"/>
              <a:ext cx="59" cy="1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06" name="Arc 222"/>
            <p:cNvSpPr>
              <a:spLocks/>
            </p:cNvSpPr>
            <p:nvPr/>
          </p:nvSpPr>
          <p:spPr bwMode="auto">
            <a:xfrm>
              <a:off x="2802" y="5042"/>
              <a:ext cx="309" cy="1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07" name="Arc 223"/>
            <p:cNvSpPr>
              <a:spLocks/>
            </p:cNvSpPr>
            <p:nvPr/>
          </p:nvSpPr>
          <p:spPr bwMode="auto">
            <a:xfrm>
              <a:off x="2808" y="5153"/>
              <a:ext cx="300" cy="1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608" name="Group 224"/>
          <p:cNvGrpSpPr>
            <a:grpSpLocks/>
          </p:cNvGrpSpPr>
          <p:nvPr/>
        </p:nvGrpSpPr>
        <p:grpSpPr bwMode="auto">
          <a:xfrm>
            <a:off x="4232275" y="6292850"/>
            <a:ext cx="989013" cy="354013"/>
            <a:chOff x="2666" y="4323"/>
            <a:chExt cx="623" cy="223"/>
          </a:xfrm>
        </p:grpSpPr>
        <p:sp>
          <p:nvSpPr>
            <p:cNvPr id="16609" name="Line 225"/>
            <p:cNvSpPr>
              <a:spLocks noChangeShapeType="1"/>
            </p:cNvSpPr>
            <p:nvPr/>
          </p:nvSpPr>
          <p:spPr bwMode="auto">
            <a:xfrm>
              <a:off x="3111" y="4436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10" name="Line 226"/>
            <p:cNvSpPr>
              <a:spLocks noChangeShapeType="1"/>
            </p:cNvSpPr>
            <p:nvPr/>
          </p:nvSpPr>
          <p:spPr bwMode="auto">
            <a:xfrm>
              <a:off x="2710" y="4388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11" name="Line 227"/>
            <p:cNvSpPr>
              <a:spLocks noChangeShapeType="1"/>
            </p:cNvSpPr>
            <p:nvPr/>
          </p:nvSpPr>
          <p:spPr bwMode="auto">
            <a:xfrm>
              <a:off x="2710" y="4484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12" name="Rectangle 228"/>
            <p:cNvSpPr>
              <a:spLocks noChangeArrowheads="1"/>
            </p:cNvSpPr>
            <p:nvPr/>
          </p:nvSpPr>
          <p:spPr bwMode="auto">
            <a:xfrm>
              <a:off x="3247" y="4416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13" name="Rectangle 229"/>
            <p:cNvSpPr>
              <a:spLocks noChangeArrowheads="1"/>
            </p:cNvSpPr>
            <p:nvPr/>
          </p:nvSpPr>
          <p:spPr bwMode="auto">
            <a:xfrm>
              <a:off x="2666" y="4467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14" name="Rectangle 230"/>
            <p:cNvSpPr>
              <a:spLocks noChangeArrowheads="1"/>
            </p:cNvSpPr>
            <p:nvPr/>
          </p:nvSpPr>
          <p:spPr bwMode="auto">
            <a:xfrm>
              <a:off x="2666" y="4365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15" name="Freeform 231"/>
            <p:cNvSpPr>
              <a:spLocks/>
            </p:cNvSpPr>
            <p:nvPr/>
          </p:nvSpPr>
          <p:spPr bwMode="auto">
            <a:xfrm>
              <a:off x="2825" y="4328"/>
              <a:ext cx="275" cy="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4"/>
                </a:cxn>
                <a:cxn ang="0">
                  <a:pos x="30" y="46"/>
                </a:cxn>
                <a:cxn ang="0">
                  <a:pos x="33" y="64"/>
                </a:cxn>
                <a:cxn ang="0">
                  <a:pos x="36" y="86"/>
                </a:cxn>
                <a:cxn ang="0">
                  <a:pos x="33" y="120"/>
                </a:cxn>
                <a:cxn ang="0">
                  <a:pos x="33" y="148"/>
                </a:cxn>
                <a:cxn ang="0">
                  <a:pos x="22" y="179"/>
                </a:cxn>
                <a:cxn ang="0">
                  <a:pos x="6" y="200"/>
                </a:cxn>
                <a:cxn ang="0">
                  <a:pos x="6" y="206"/>
                </a:cxn>
                <a:cxn ang="0">
                  <a:pos x="55" y="203"/>
                </a:cxn>
                <a:cxn ang="0">
                  <a:pos x="94" y="197"/>
                </a:cxn>
                <a:cxn ang="0">
                  <a:pos x="127" y="193"/>
                </a:cxn>
                <a:cxn ang="0">
                  <a:pos x="160" y="185"/>
                </a:cxn>
                <a:cxn ang="0">
                  <a:pos x="197" y="172"/>
                </a:cxn>
                <a:cxn ang="0">
                  <a:pos x="224" y="160"/>
                </a:cxn>
                <a:cxn ang="0">
                  <a:pos x="242" y="148"/>
                </a:cxn>
                <a:cxn ang="0">
                  <a:pos x="255" y="135"/>
                </a:cxn>
                <a:cxn ang="0">
                  <a:pos x="268" y="117"/>
                </a:cxn>
                <a:cxn ang="0">
                  <a:pos x="274" y="105"/>
                </a:cxn>
                <a:cxn ang="0">
                  <a:pos x="253" y="74"/>
                </a:cxn>
                <a:cxn ang="0">
                  <a:pos x="211" y="46"/>
                </a:cxn>
                <a:cxn ang="0">
                  <a:pos x="175" y="31"/>
                </a:cxn>
                <a:cxn ang="0">
                  <a:pos x="136" y="21"/>
                </a:cxn>
                <a:cxn ang="0">
                  <a:pos x="97" y="13"/>
                </a:cxn>
                <a:cxn ang="0">
                  <a:pos x="45" y="9"/>
                </a:cxn>
                <a:cxn ang="0">
                  <a:pos x="0" y="0"/>
                </a:cxn>
              </a:cxnLst>
              <a:rect l="0" t="0" r="r" b="b"/>
              <a:pathLst>
                <a:path w="275" h="207">
                  <a:moveTo>
                    <a:pt x="0" y="0"/>
                  </a:moveTo>
                  <a:lnTo>
                    <a:pt x="19" y="24"/>
                  </a:lnTo>
                  <a:lnTo>
                    <a:pt x="30" y="46"/>
                  </a:lnTo>
                  <a:lnTo>
                    <a:pt x="33" y="64"/>
                  </a:lnTo>
                  <a:lnTo>
                    <a:pt x="36" y="86"/>
                  </a:lnTo>
                  <a:lnTo>
                    <a:pt x="33" y="120"/>
                  </a:lnTo>
                  <a:lnTo>
                    <a:pt x="33" y="148"/>
                  </a:lnTo>
                  <a:lnTo>
                    <a:pt x="22" y="179"/>
                  </a:lnTo>
                  <a:lnTo>
                    <a:pt x="6" y="200"/>
                  </a:lnTo>
                  <a:lnTo>
                    <a:pt x="6" y="206"/>
                  </a:lnTo>
                  <a:lnTo>
                    <a:pt x="55" y="203"/>
                  </a:lnTo>
                  <a:lnTo>
                    <a:pt x="94" y="197"/>
                  </a:lnTo>
                  <a:lnTo>
                    <a:pt x="127" y="193"/>
                  </a:lnTo>
                  <a:lnTo>
                    <a:pt x="160" y="185"/>
                  </a:lnTo>
                  <a:lnTo>
                    <a:pt x="197" y="172"/>
                  </a:lnTo>
                  <a:lnTo>
                    <a:pt x="224" y="160"/>
                  </a:lnTo>
                  <a:lnTo>
                    <a:pt x="242" y="148"/>
                  </a:lnTo>
                  <a:lnTo>
                    <a:pt x="255" y="135"/>
                  </a:lnTo>
                  <a:lnTo>
                    <a:pt x="268" y="117"/>
                  </a:lnTo>
                  <a:lnTo>
                    <a:pt x="274" y="105"/>
                  </a:lnTo>
                  <a:lnTo>
                    <a:pt x="253" y="74"/>
                  </a:lnTo>
                  <a:lnTo>
                    <a:pt x="211" y="46"/>
                  </a:lnTo>
                  <a:lnTo>
                    <a:pt x="175" y="31"/>
                  </a:lnTo>
                  <a:lnTo>
                    <a:pt x="136" y="21"/>
                  </a:lnTo>
                  <a:lnTo>
                    <a:pt x="97" y="13"/>
                  </a:lnTo>
                  <a:lnTo>
                    <a:pt x="45" y="9"/>
                  </a:lnTo>
                  <a:lnTo>
                    <a:pt x="0" y="0"/>
                  </a:lnTo>
                </a:path>
              </a:pathLst>
            </a:custGeom>
            <a:solidFill>
              <a:srgbClr val="D49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16" name="Arc 232"/>
            <p:cNvSpPr>
              <a:spLocks/>
            </p:cNvSpPr>
            <p:nvPr/>
          </p:nvSpPr>
          <p:spPr bwMode="auto">
            <a:xfrm>
              <a:off x="2802" y="4326"/>
              <a:ext cx="61" cy="10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17" name="Arc 233"/>
            <p:cNvSpPr>
              <a:spLocks/>
            </p:cNvSpPr>
            <p:nvPr/>
          </p:nvSpPr>
          <p:spPr bwMode="auto">
            <a:xfrm>
              <a:off x="2804" y="4434"/>
              <a:ext cx="59" cy="1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18" name="Arc 234"/>
            <p:cNvSpPr>
              <a:spLocks/>
            </p:cNvSpPr>
            <p:nvPr/>
          </p:nvSpPr>
          <p:spPr bwMode="auto">
            <a:xfrm>
              <a:off x="2802" y="4323"/>
              <a:ext cx="309" cy="11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19" name="Arc 235"/>
            <p:cNvSpPr>
              <a:spLocks/>
            </p:cNvSpPr>
            <p:nvPr/>
          </p:nvSpPr>
          <p:spPr bwMode="auto">
            <a:xfrm>
              <a:off x="2808" y="4434"/>
              <a:ext cx="300" cy="112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6620" name="Freeform 236"/>
          <p:cNvSpPr>
            <a:spLocks/>
          </p:cNvSpPr>
          <p:nvPr/>
        </p:nvSpPr>
        <p:spPr bwMode="auto">
          <a:xfrm>
            <a:off x="5532438" y="6396038"/>
            <a:ext cx="152400" cy="153987"/>
          </a:xfrm>
          <a:custGeom>
            <a:avLst/>
            <a:gdLst/>
            <a:ahLst/>
            <a:cxnLst>
              <a:cxn ang="0">
                <a:pos x="63" y="0"/>
              </a:cxn>
              <a:cxn ang="0">
                <a:pos x="0" y="0"/>
              </a:cxn>
              <a:cxn ang="0">
                <a:pos x="0" y="96"/>
              </a:cxn>
              <a:cxn ang="0">
                <a:pos x="63" y="96"/>
              </a:cxn>
              <a:cxn ang="0">
                <a:pos x="95" y="48"/>
              </a:cxn>
              <a:cxn ang="0">
                <a:pos x="63" y="0"/>
              </a:cxn>
            </a:cxnLst>
            <a:rect l="0" t="0" r="r" b="b"/>
            <a:pathLst>
              <a:path w="96" h="97">
                <a:moveTo>
                  <a:pt x="63" y="0"/>
                </a:moveTo>
                <a:lnTo>
                  <a:pt x="0" y="0"/>
                </a:lnTo>
                <a:lnTo>
                  <a:pt x="0" y="96"/>
                </a:lnTo>
                <a:lnTo>
                  <a:pt x="63" y="96"/>
                </a:lnTo>
                <a:lnTo>
                  <a:pt x="95" y="48"/>
                </a:lnTo>
                <a:lnTo>
                  <a:pt x="63" y="0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21" name="Line 237"/>
          <p:cNvSpPr>
            <a:spLocks noChangeShapeType="1"/>
          </p:cNvSpPr>
          <p:nvPr/>
        </p:nvSpPr>
        <p:spPr bwMode="auto">
          <a:xfrm flipH="1">
            <a:off x="1263650" y="5957888"/>
            <a:ext cx="1685925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6622" name="Group 238"/>
          <p:cNvGrpSpPr>
            <a:grpSpLocks/>
          </p:cNvGrpSpPr>
          <p:nvPr/>
        </p:nvGrpSpPr>
        <p:grpSpPr bwMode="auto">
          <a:xfrm>
            <a:off x="2943225" y="5862638"/>
            <a:ext cx="1027113" cy="374650"/>
            <a:chOff x="1854" y="4052"/>
            <a:chExt cx="647" cy="236"/>
          </a:xfrm>
        </p:grpSpPr>
        <p:sp>
          <p:nvSpPr>
            <p:cNvPr id="16623" name="Oval 239"/>
            <p:cNvSpPr>
              <a:spLocks noChangeArrowheads="1"/>
            </p:cNvSpPr>
            <p:nvPr/>
          </p:nvSpPr>
          <p:spPr bwMode="auto">
            <a:xfrm>
              <a:off x="2114" y="4060"/>
              <a:ext cx="201" cy="214"/>
            </a:xfrm>
            <a:prstGeom prst="ellipse">
              <a:avLst/>
            </a:prstGeom>
            <a:solidFill>
              <a:srgbClr val="D49FFF"/>
            </a:solidFill>
            <a:ln w="25400">
              <a:solidFill>
                <a:srgbClr val="B760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24" name="Rectangle 240"/>
            <p:cNvSpPr>
              <a:spLocks noChangeArrowheads="1"/>
            </p:cNvSpPr>
            <p:nvPr/>
          </p:nvSpPr>
          <p:spPr bwMode="auto">
            <a:xfrm>
              <a:off x="2039" y="4066"/>
              <a:ext cx="183" cy="199"/>
            </a:xfrm>
            <a:prstGeom prst="rect">
              <a:avLst/>
            </a:prstGeom>
            <a:solidFill>
              <a:srgbClr val="D49FFF"/>
            </a:solidFill>
            <a:ln w="25400">
              <a:solidFill>
                <a:srgbClr val="D49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25" name="Line 241"/>
            <p:cNvSpPr>
              <a:spLocks noChangeShapeType="1"/>
            </p:cNvSpPr>
            <p:nvPr/>
          </p:nvSpPr>
          <p:spPr bwMode="auto">
            <a:xfrm flipH="1">
              <a:off x="2037" y="4058"/>
              <a:ext cx="199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26" name="Line 242"/>
            <p:cNvSpPr>
              <a:spLocks noChangeShapeType="1"/>
            </p:cNvSpPr>
            <p:nvPr/>
          </p:nvSpPr>
          <p:spPr bwMode="auto">
            <a:xfrm>
              <a:off x="2031" y="4052"/>
              <a:ext cx="0" cy="236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27" name="Line 243"/>
            <p:cNvSpPr>
              <a:spLocks noChangeShapeType="1"/>
            </p:cNvSpPr>
            <p:nvPr/>
          </p:nvSpPr>
          <p:spPr bwMode="auto">
            <a:xfrm>
              <a:off x="2034" y="4274"/>
              <a:ext cx="21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28" name="Line 244"/>
            <p:cNvSpPr>
              <a:spLocks noChangeShapeType="1"/>
            </p:cNvSpPr>
            <p:nvPr/>
          </p:nvSpPr>
          <p:spPr bwMode="auto">
            <a:xfrm>
              <a:off x="2323" y="4166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29" name="Line 245"/>
            <p:cNvSpPr>
              <a:spLocks noChangeShapeType="1"/>
            </p:cNvSpPr>
            <p:nvPr/>
          </p:nvSpPr>
          <p:spPr bwMode="auto">
            <a:xfrm>
              <a:off x="1898" y="4115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30" name="Line 246"/>
            <p:cNvSpPr>
              <a:spLocks noChangeShapeType="1"/>
            </p:cNvSpPr>
            <p:nvPr/>
          </p:nvSpPr>
          <p:spPr bwMode="auto">
            <a:xfrm>
              <a:off x="1898" y="4211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31" name="Rectangle 247"/>
            <p:cNvSpPr>
              <a:spLocks noChangeArrowheads="1"/>
            </p:cNvSpPr>
            <p:nvPr/>
          </p:nvSpPr>
          <p:spPr bwMode="auto">
            <a:xfrm>
              <a:off x="2459" y="4146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32" name="Rectangle 248"/>
            <p:cNvSpPr>
              <a:spLocks noChangeArrowheads="1"/>
            </p:cNvSpPr>
            <p:nvPr/>
          </p:nvSpPr>
          <p:spPr bwMode="auto">
            <a:xfrm>
              <a:off x="1854" y="4194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33" name="Rectangle 249"/>
            <p:cNvSpPr>
              <a:spLocks noChangeArrowheads="1"/>
            </p:cNvSpPr>
            <p:nvPr/>
          </p:nvSpPr>
          <p:spPr bwMode="auto">
            <a:xfrm>
              <a:off x="1854" y="4092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6634" name="Freeform 250"/>
          <p:cNvSpPr>
            <a:spLocks/>
          </p:cNvSpPr>
          <p:nvPr/>
        </p:nvSpPr>
        <p:spPr bwMode="auto">
          <a:xfrm>
            <a:off x="1090613" y="5872163"/>
            <a:ext cx="152400" cy="153987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0" y="0"/>
              </a:cxn>
              <a:cxn ang="0">
                <a:pos x="0" y="96"/>
              </a:cxn>
              <a:cxn ang="0">
                <a:pos x="64" y="96"/>
              </a:cxn>
              <a:cxn ang="0">
                <a:pos x="95" y="48"/>
              </a:cxn>
              <a:cxn ang="0">
                <a:pos x="64" y="0"/>
              </a:cxn>
            </a:cxnLst>
            <a:rect l="0" t="0" r="r" b="b"/>
            <a:pathLst>
              <a:path w="96" h="97">
                <a:moveTo>
                  <a:pt x="64" y="0"/>
                </a:moveTo>
                <a:lnTo>
                  <a:pt x="0" y="0"/>
                </a:lnTo>
                <a:lnTo>
                  <a:pt x="0" y="96"/>
                </a:lnTo>
                <a:lnTo>
                  <a:pt x="64" y="96"/>
                </a:lnTo>
                <a:lnTo>
                  <a:pt x="95" y="48"/>
                </a:lnTo>
                <a:lnTo>
                  <a:pt x="64" y="0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35" name="Line 251"/>
          <p:cNvSpPr>
            <a:spLocks noChangeShapeType="1"/>
          </p:cNvSpPr>
          <p:nvPr/>
        </p:nvSpPr>
        <p:spPr bwMode="auto">
          <a:xfrm flipH="1">
            <a:off x="1644650" y="7908925"/>
            <a:ext cx="2452688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636" name="Line 252"/>
          <p:cNvSpPr>
            <a:spLocks noChangeShapeType="1"/>
          </p:cNvSpPr>
          <p:nvPr/>
        </p:nvSpPr>
        <p:spPr bwMode="auto">
          <a:xfrm>
            <a:off x="1249363" y="8459788"/>
            <a:ext cx="1784350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637" name="Freeform 253"/>
          <p:cNvSpPr>
            <a:spLocks/>
          </p:cNvSpPr>
          <p:nvPr/>
        </p:nvSpPr>
        <p:spPr bwMode="auto">
          <a:xfrm>
            <a:off x="1098550" y="8383588"/>
            <a:ext cx="152400" cy="153987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0" y="0"/>
              </a:cxn>
              <a:cxn ang="0">
                <a:pos x="0" y="96"/>
              </a:cxn>
              <a:cxn ang="0">
                <a:pos x="64" y="96"/>
              </a:cxn>
              <a:cxn ang="0">
                <a:pos x="95" y="48"/>
              </a:cxn>
              <a:cxn ang="0">
                <a:pos x="64" y="0"/>
              </a:cxn>
            </a:cxnLst>
            <a:rect l="0" t="0" r="r" b="b"/>
            <a:pathLst>
              <a:path w="96" h="97">
                <a:moveTo>
                  <a:pt x="64" y="0"/>
                </a:moveTo>
                <a:lnTo>
                  <a:pt x="0" y="0"/>
                </a:lnTo>
                <a:lnTo>
                  <a:pt x="0" y="96"/>
                </a:lnTo>
                <a:lnTo>
                  <a:pt x="64" y="96"/>
                </a:lnTo>
                <a:lnTo>
                  <a:pt x="95" y="48"/>
                </a:lnTo>
                <a:lnTo>
                  <a:pt x="64" y="0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6638" name="Oval 254"/>
          <p:cNvSpPr>
            <a:spLocks noChangeArrowheads="1"/>
          </p:cNvSpPr>
          <p:nvPr/>
        </p:nvSpPr>
        <p:spPr bwMode="auto">
          <a:xfrm>
            <a:off x="1444625" y="5935663"/>
            <a:ext cx="66675" cy="66675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639" name="Oval 255"/>
          <p:cNvSpPr>
            <a:spLocks noChangeArrowheads="1"/>
          </p:cNvSpPr>
          <p:nvPr/>
        </p:nvSpPr>
        <p:spPr bwMode="auto">
          <a:xfrm>
            <a:off x="1616075" y="6907213"/>
            <a:ext cx="66675" cy="66675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640" name="Rectangle 256"/>
          <p:cNvSpPr>
            <a:spLocks noChangeArrowheads="1"/>
          </p:cNvSpPr>
          <p:nvPr/>
        </p:nvSpPr>
        <p:spPr bwMode="auto">
          <a:xfrm>
            <a:off x="1752600" y="6015038"/>
            <a:ext cx="1096963" cy="461962"/>
          </a:xfrm>
          <a:prstGeom prst="rect">
            <a:avLst/>
          </a:prstGeom>
          <a:solidFill>
            <a:srgbClr val="FECAE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641" name="Rectangle 257"/>
          <p:cNvSpPr>
            <a:spLocks noChangeArrowheads="1"/>
          </p:cNvSpPr>
          <p:nvPr/>
        </p:nvSpPr>
        <p:spPr bwMode="auto">
          <a:xfrm>
            <a:off x="1714500" y="7966075"/>
            <a:ext cx="1020763" cy="460375"/>
          </a:xfrm>
          <a:prstGeom prst="rect">
            <a:avLst/>
          </a:prstGeom>
          <a:solidFill>
            <a:srgbClr val="FECAE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642" name="Line 258"/>
          <p:cNvSpPr>
            <a:spLocks noChangeShapeType="1"/>
          </p:cNvSpPr>
          <p:nvPr/>
        </p:nvSpPr>
        <p:spPr bwMode="auto">
          <a:xfrm flipH="1">
            <a:off x="1635125" y="6243638"/>
            <a:ext cx="225425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643" name="Line 259"/>
          <p:cNvSpPr>
            <a:spLocks noChangeShapeType="1"/>
          </p:cNvSpPr>
          <p:nvPr/>
        </p:nvSpPr>
        <p:spPr bwMode="auto">
          <a:xfrm flipH="1">
            <a:off x="2774950" y="6243638"/>
            <a:ext cx="215900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644" name="Line 260"/>
          <p:cNvSpPr>
            <a:spLocks noChangeShapeType="1"/>
          </p:cNvSpPr>
          <p:nvPr/>
        </p:nvSpPr>
        <p:spPr bwMode="auto">
          <a:xfrm flipH="1">
            <a:off x="2978150" y="6167438"/>
            <a:ext cx="3175" cy="8890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6645" name="Group 261"/>
          <p:cNvGrpSpPr>
            <a:grpSpLocks/>
          </p:cNvGrpSpPr>
          <p:nvPr/>
        </p:nvGrpSpPr>
        <p:grpSpPr bwMode="auto">
          <a:xfrm>
            <a:off x="1838325" y="6053138"/>
            <a:ext cx="935038" cy="371475"/>
            <a:chOff x="1158" y="4172"/>
            <a:chExt cx="589" cy="234"/>
          </a:xfrm>
        </p:grpSpPr>
        <p:grpSp>
          <p:nvGrpSpPr>
            <p:cNvPr id="16646" name="Group 262"/>
            <p:cNvGrpSpPr>
              <a:grpSpLocks/>
            </p:cNvGrpSpPr>
            <p:nvPr/>
          </p:nvGrpSpPr>
          <p:grpSpPr bwMode="auto">
            <a:xfrm>
              <a:off x="1331" y="4172"/>
              <a:ext cx="203" cy="234"/>
              <a:chOff x="1331" y="4172"/>
              <a:chExt cx="203" cy="234"/>
            </a:xfrm>
          </p:grpSpPr>
          <p:sp>
            <p:nvSpPr>
              <p:cNvPr id="16647" name="Freeform 263"/>
              <p:cNvSpPr>
                <a:spLocks/>
              </p:cNvSpPr>
              <p:nvPr/>
            </p:nvSpPr>
            <p:spPr bwMode="auto">
              <a:xfrm>
                <a:off x="1339" y="4186"/>
                <a:ext cx="185" cy="21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11"/>
                  </a:cxn>
                  <a:cxn ang="0">
                    <a:pos x="184" y="106"/>
                  </a:cxn>
                  <a:cxn ang="0">
                    <a:pos x="1" y="0"/>
                  </a:cxn>
                </a:cxnLst>
                <a:rect l="0" t="0" r="r" b="b"/>
                <a:pathLst>
                  <a:path w="185" h="212">
                    <a:moveTo>
                      <a:pt x="1" y="0"/>
                    </a:moveTo>
                    <a:lnTo>
                      <a:pt x="0" y="211"/>
                    </a:lnTo>
                    <a:lnTo>
                      <a:pt x="184" y="106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B760F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48" name="Freeform 264"/>
              <p:cNvSpPr>
                <a:spLocks/>
              </p:cNvSpPr>
              <p:nvPr/>
            </p:nvSpPr>
            <p:spPr bwMode="auto">
              <a:xfrm>
                <a:off x="1331" y="4172"/>
                <a:ext cx="203" cy="23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33"/>
                  </a:cxn>
                  <a:cxn ang="0">
                    <a:pos x="202" y="117"/>
                  </a:cxn>
                  <a:cxn ang="0">
                    <a:pos x="1" y="0"/>
                  </a:cxn>
                  <a:cxn ang="0">
                    <a:pos x="17" y="26"/>
                  </a:cxn>
                  <a:cxn ang="0">
                    <a:pos x="171" y="117"/>
                  </a:cxn>
                  <a:cxn ang="0">
                    <a:pos x="16" y="207"/>
                  </a:cxn>
                  <a:cxn ang="0">
                    <a:pos x="17" y="26"/>
                  </a:cxn>
                  <a:cxn ang="0">
                    <a:pos x="1" y="0"/>
                  </a:cxn>
                </a:cxnLst>
                <a:rect l="0" t="0" r="r" b="b"/>
                <a:pathLst>
                  <a:path w="203" h="234">
                    <a:moveTo>
                      <a:pt x="1" y="0"/>
                    </a:moveTo>
                    <a:lnTo>
                      <a:pt x="0" y="233"/>
                    </a:lnTo>
                    <a:lnTo>
                      <a:pt x="202" y="117"/>
                    </a:lnTo>
                    <a:lnTo>
                      <a:pt x="1" y="0"/>
                    </a:lnTo>
                    <a:lnTo>
                      <a:pt x="17" y="26"/>
                    </a:lnTo>
                    <a:lnTo>
                      <a:pt x="171" y="117"/>
                    </a:lnTo>
                    <a:lnTo>
                      <a:pt x="16" y="207"/>
                    </a:lnTo>
                    <a:lnTo>
                      <a:pt x="17" y="26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B760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6649" name="Oval 265"/>
            <p:cNvSpPr>
              <a:spLocks noChangeArrowheads="1"/>
            </p:cNvSpPr>
            <p:nvPr/>
          </p:nvSpPr>
          <p:spPr bwMode="auto">
            <a:xfrm>
              <a:off x="1525" y="4267"/>
              <a:ext cx="52" cy="52"/>
            </a:xfrm>
            <a:prstGeom prst="ellipse">
              <a:avLst/>
            </a:prstGeom>
            <a:solidFill>
              <a:srgbClr val="D49FFF"/>
            </a:solidFill>
            <a:ln w="25400">
              <a:solidFill>
                <a:srgbClr val="B760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50" name="Line 266"/>
            <p:cNvSpPr>
              <a:spLocks noChangeShapeType="1"/>
            </p:cNvSpPr>
            <p:nvPr/>
          </p:nvSpPr>
          <p:spPr bwMode="auto">
            <a:xfrm>
              <a:off x="1570" y="4292"/>
              <a:ext cx="140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51" name="Rectangle 267"/>
            <p:cNvSpPr>
              <a:spLocks noChangeArrowheads="1"/>
            </p:cNvSpPr>
            <p:nvPr/>
          </p:nvSpPr>
          <p:spPr bwMode="auto">
            <a:xfrm>
              <a:off x="1705" y="4272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52" name="Line 268"/>
            <p:cNvSpPr>
              <a:spLocks noChangeShapeType="1"/>
            </p:cNvSpPr>
            <p:nvPr/>
          </p:nvSpPr>
          <p:spPr bwMode="auto">
            <a:xfrm>
              <a:off x="1202" y="4292"/>
              <a:ext cx="140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53" name="Rectangle 269"/>
            <p:cNvSpPr>
              <a:spLocks noChangeArrowheads="1"/>
            </p:cNvSpPr>
            <p:nvPr/>
          </p:nvSpPr>
          <p:spPr bwMode="auto">
            <a:xfrm>
              <a:off x="1158" y="4272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6654" name="Line 270"/>
          <p:cNvSpPr>
            <a:spLocks noChangeShapeType="1"/>
          </p:cNvSpPr>
          <p:nvPr/>
        </p:nvSpPr>
        <p:spPr bwMode="auto">
          <a:xfrm>
            <a:off x="1644650" y="6938963"/>
            <a:ext cx="0" cy="1268412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655" name="Oval 271"/>
          <p:cNvSpPr>
            <a:spLocks noChangeArrowheads="1"/>
          </p:cNvSpPr>
          <p:nvPr/>
        </p:nvSpPr>
        <p:spPr bwMode="auto">
          <a:xfrm>
            <a:off x="1616075" y="7867650"/>
            <a:ext cx="66675" cy="66675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656" name="Line 272"/>
          <p:cNvSpPr>
            <a:spLocks noChangeShapeType="1"/>
          </p:cNvSpPr>
          <p:nvPr/>
        </p:nvSpPr>
        <p:spPr bwMode="auto">
          <a:xfrm>
            <a:off x="1647825" y="8213725"/>
            <a:ext cx="190500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657" name="Line 273"/>
          <p:cNvSpPr>
            <a:spLocks noChangeShapeType="1"/>
          </p:cNvSpPr>
          <p:nvPr/>
        </p:nvSpPr>
        <p:spPr bwMode="auto">
          <a:xfrm>
            <a:off x="2655888" y="8213725"/>
            <a:ext cx="163512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6658" name="Group 274"/>
          <p:cNvGrpSpPr>
            <a:grpSpLocks/>
          </p:cNvGrpSpPr>
          <p:nvPr/>
        </p:nvGrpSpPr>
        <p:grpSpPr bwMode="auto">
          <a:xfrm>
            <a:off x="1809750" y="8023225"/>
            <a:ext cx="860425" cy="369888"/>
            <a:chOff x="1140" y="5413"/>
            <a:chExt cx="542" cy="233"/>
          </a:xfrm>
        </p:grpSpPr>
        <p:grpSp>
          <p:nvGrpSpPr>
            <p:cNvPr id="16659" name="Group 275"/>
            <p:cNvGrpSpPr>
              <a:grpSpLocks/>
            </p:cNvGrpSpPr>
            <p:nvPr/>
          </p:nvGrpSpPr>
          <p:grpSpPr bwMode="auto">
            <a:xfrm>
              <a:off x="1313" y="5413"/>
              <a:ext cx="203" cy="233"/>
              <a:chOff x="1313" y="5413"/>
              <a:chExt cx="203" cy="233"/>
            </a:xfrm>
          </p:grpSpPr>
          <p:sp>
            <p:nvSpPr>
              <p:cNvPr id="16660" name="Freeform 276"/>
              <p:cNvSpPr>
                <a:spLocks/>
              </p:cNvSpPr>
              <p:nvPr/>
            </p:nvSpPr>
            <p:spPr bwMode="auto">
              <a:xfrm>
                <a:off x="1321" y="5427"/>
                <a:ext cx="185" cy="211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10"/>
                  </a:cxn>
                  <a:cxn ang="0">
                    <a:pos x="184" y="106"/>
                  </a:cxn>
                  <a:cxn ang="0">
                    <a:pos x="1" y="0"/>
                  </a:cxn>
                </a:cxnLst>
                <a:rect l="0" t="0" r="r" b="b"/>
                <a:pathLst>
                  <a:path w="185" h="211">
                    <a:moveTo>
                      <a:pt x="1" y="0"/>
                    </a:moveTo>
                    <a:lnTo>
                      <a:pt x="0" y="210"/>
                    </a:lnTo>
                    <a:lnTo>
                      <a:pt x="184" y="106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B760F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661" name="Freeform 277"/>
              <p:cNvSpPr>
                <a:spLocks/>
              </p:cNvSpPr>
              <p:nvPr/>
            </p:nvSpPr>
            <p:spPr bwMode="auto">
              <a:xfrm>
                <a:off x="1313" y="5413"/>
                <a:ext cx="203" cy="23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232"/>
                  </a:cxn>
                  <a:cxn ang="0">
                    <a:pos x="202" y="117"/>
                  </a:cxn>
                  <a:cxn ang="0">
                    <a:pos x="1" y="0"/>
                  </a:cxn>
                  <a:cxn ang="0">
                    <a:pos x="17" y="26"/>
                  </a:cxn>
                  <a:cxn ang="0">
                    <a:pos x="171" y="117"/>
                  </a:cxn>
                  <a:cxn ang="0">
                    <a:pos x="16" y="207"/>
                  </a:cxn>
                  <a:cxn ang="0">
                    <a:pos x="17" y="26"/>
                  </a:cxn>
                  <a:cxn ang="0">
                    <a:pos x="1" y="0"/>
                  </a:cxn>
                </a:cxnLst>
                <a:rect l="0" t="0" r="r" b="b"/>
                <a:pathLst>
                  <a:path w="203" h="233">
                    <a:moveTo>
                      <a:pt x="1" y="0"/>
                    </a:moveTo>
                    <a:lnTo>
                      <a:pt x="0" y="232"/>
                    </a:lnTo>
                    <a:lnTo>
                      <a:pt x="202" y="117"/>
                    </a:lnTo>
                    <a:lnTo>
                      <a:pt x="1" y="0"/>
                    </a:lnTo>
                    <a:lnTo>
                      <a:pt x="17" y="26"/>
                    </a:lnTo>
                    <a:lnTo>
                      <a:pt x="171" y="117"/>
                    </a:lnTo>
                    <a:lnTo>
                      <a:pt x="16" y="207"/>
                    </a:lnTo>
                    <a:lnTo>
                      <a:pt x="17" y="26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B760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6662" name="Line 278"/>
            <p:cNvSpPr>
              <a:spLocks noChangeShapeType="1"/>
            </p:cNvSpPr>
            <p:nvPr/>
          </p:nvSpPr>
          <p:spPr bwMode="auto">
            <a:xfrm>
              <a:off x="1504" y="5533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63" name="Rectangle 279"/>
            <p:cNvSpPr>
              <a:spLocks noChangeArrowheads="1"/>
            </p:cNvSpPr>
            <p:nvPr/>
          </p:nvSpPr>
          <p:spPr bwMode="auto">
            <a:xfrm>
              <a:off x="1640" y="5513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64" name="Line 280"/>
            <p:cNvSpPr>
              <a:spLocks noChangeShapeType="1"/>
            </p:cNvSpPr>
            <p:nvPr/>
          </p:nvSpPr>
          <p:spPr bwMode="auto">
            <a:xfrm>
              <a:off x="1184" y="5533"/>
              <a:ext cx="140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65" name="Rectangle 281"/>
            <p:cNvSpPr>
              <a:spLocks noChangeArrowheads="1"/>
            </p:cNvSpPr>
            <p:nvPr/>
          </p:nvSpPr>
          <p:spPr bwMode="auto">
            <a:xfrm>
              <a:off x="1140" y="5513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6666" name="Line 282"/>
          <p:cNvSpPr>
            <a:spLocks noChangeShapeType="1"/>
          </p:cNvSpPr>
          <p:nvPr/>
        </p:nvSpPr>
        <p:spPr bwMode="auto">
          <a:xfrm>
            <a:off x="2800350" y="8213725"/>
            <a:ext cx="0" cy="10795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667" name="Line 283"/>
          <p:cNvSpPr>
            <a:spLocks noChangeShapeType="1"/>
          </p:cNvSpPr>
          <p:nvPr/>
        </p:nvSpPr>
        <p:spPr bwMode="auto">
          <a:xfrm>
            <a:off x="2787650" y="8299450"/>
            <a:ext cx="165100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6668" name="Group 284"/>
          <p:cNvGrpSpPr>
            <a:grpSpLocks/>
          </p:cNvGrpSpPr>
          <p:nvPr/>
        </p:nvGrpSpPr>
        <p:grpSpPr bwMode="auto">
          <a:xfrm>
            <a:off x="2941638" y="8204200"/>
            <a:ext cx="1027112" cy="373063"/>
            <a:chOff x="1853" y="5527"/>
            <a:chExt cx="647" cy="235"/>
          </a:xfrm>
        </p:grpSpPr>
        <p:sp>
          <p:nvSpPr>
            <p:cNvPr id="16669" name="Oval 285"/>
            <p:cNvSpPr>
              <a:spLocks noChangeArrowheads="1"/>
            </p:cNvSpPr>
            <p:nvPr/>
          </p:nvSpPr>
          <p:spPr bwMode="auto">
            <a:xfrm>
              <a:off x="2113" y="5535"/>
              <a:ext cx="201" cy="213"/>
            </a:xfrm>
            <a:prstGeom prst="ellipse">
              <a:avLst/>
            </a:prstGeom>
            <a:solidFill>
              <a:srgbClr val="D49FFF"/>
            </a:solidFill>
            <a:ln w="25400">
              <a:solidFill>
                <a:srgbClr val="B760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70" name="Rectangle 286"/>
            <p:cNvSpPr>
              <a:spLocks noChangeArrowheads="1"/>
            </p:cNvSpPr>
            <p:nvPr/>
          </p:nvSpPr>
          <p:spPr bwMode="auto">
            <a:xfrm>
              <a:off x="2038" y="5541"/>
              <a:ext cx="183" cy="198"/>
            </a:xfrm>
            <a:prstGeom prst="rect">
              <a:avLst/>
            </a:prstGeom>
            <a:solidFill>
              <a:srgbClr val="D49FFF"/>
            </a:solidFill>
            <a:ln w="25400">
              <a:solidFill>
                <a:srgbClr val="D49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71" name="Line 287"/>
            <p:cNvSpPr>
              <a:spLocks noChangeShapeType="1"/>
            </p:cNvSpPr>
            <p:nvPr/>
          </p:nvSpPr>
          <p:spPr bwMode="auto">
            <a:xfrm flipH="1">
              <a:off x="2036" y="5533"/>
              <a:ext cx="199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72" name="Line 288"/>
            <p:cNvSpPr>
              <a:spLocks noChangeShapeType="1"/>
            </p:cNvSpPr>
            <p:nvPr/>
          </p:nvSpPr>
          <p:spPr bwMode="auto">
            <a:xfrm>
              <a:off x="2030" y="5527"/>
              <a:ext cx="0" cy="235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73" name="Line 289"/>
            <p:cNvSpPr>
              <a:spLocks noChangeShapeType="1"/>
            </p:cNvSpPr>
            <p:nvPr/>
          </p:nvSpPr>
          <p:spPr bwMode="auto">
            <a:xfrm>
              <a:off x="2033" y="5748"/>
              <a:ext cx="21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74" name="Line 290"/>
            <p:cNvSpPr>
              <a:spLocks noChangeShapeType="1"/>
            </p:cNvSpPr>
            <p:nvPr/>
          </p:nvSpPr>
          <p:spPr bwMode="auto">
            <a:xfrm>
              <a:off x="2322" y="5640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75" name="Line 291"/>
            <p:cNvSpPr>
              <a:spLocks noChangeShapeType="1"/>
            </p:cNvSpPr>
            <p:nvPr/>
          </p:nvSpPr>
          <p:spPr bwMode="auto">
            <a:xfrm>
              <a:off x="1897" y="5590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76" name="Line 292"/>
            <p:cNvSpPr>
              <a:spLocks noChangeShapeType="1"/>
            </p:cNvSpPr>
            <p:nvPr/>
          </p:nvSpPr>
          <p:spPr bwMode="auto">
            <a:xfrm>
              <a:off x="1897" y="5685"/>
              <a:ext cx="1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77" name="Rectangle 293"/>
            <p:cNvSpPr>
              <a:spLocks noChangeArrowheads="1"/>
            </p:cNvSpPr>
            <p:nvPr/>
          </p:nvSpPr>
          <p:spPr bwMode="auto">
            <a:xfrm>
              <a:off x="2458" y="5621"/>
              <a:ext cx="42" cy="41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78" name="Rectangle 294"/>
            <p:cNvSpPr>
              <a:spLocks noChangeArrowheads="1"/>
            </p:cNvSpPr>
            <p:nvPr/>
          </p:nvSpPr>
          <p:spPr bwMode="auto">
            <a:xfrm>
              <a:off x="1853" y="5668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679" name="Rectangle 295"/>
            <p:cNvSpPr>
              <a:spLocks noChangeArrowheads="1"/>
            </p:cNvSpPr>
            <p:nvPr/>
          </p:nvSpPr>
          <p:spPr bwMode="auto">
            <a:xfrm>
              <a:off x="1853" y="5567"/>
              <a:ext cx="42" cy="4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6680" name="Group 296"/>
          <p:cNvGrpSpPr>
            <a:grpSpLocks/>
          </p:cNvGrpSpPr>
          <p:nvPr/>
        </p:nvGrpSpPr>
        <p:grpSpPr bwMode="auto">
          <a:xfrm>
            <a:off x="963613" y="904875"/>
            <a:ext cx="3684587" cy="592138"/>
            <a:chOff x="607" y="929"/>
            <a:chExt cx="2321" cy="373"/>
          </a:xfrm>
        </p:grpSpPr>
        <p:sp>
          <p:nvSpPr>
            <p:cNvPr id="16681" name="Rectangle 297"/>
            <p:cNvSpPr>
              <a:spLocks noChangeArrowheads="1"/>
            </p:cNvSpPr>
            <p:nvPr/>
          </p:nvSpPr>
          <p:spPr bwMode="auto">
            <a:xfrm>
              <a:off x="607" y="929"/>
              <a:ext cx="23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找出在 </a:t>
              </a:r>
              <a:r>
                <a:rPr lang="en-US" altLang="zh-TW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Schematic </a:t>
              </a:r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中造成輸出波型錯誤</a:t>
              </a:r>
            </a:p>
          </p:txBody>
        </p:sp>
        <p:sp>
          <p:nvSpPr>
            <p:cNvPr id="16682" name="Rectangle 298"/>
            <p:cNvSpPr>
              <a:spLocks noChangeArrowheads="1"/>
            </p:cNvSpPr>
            <p:nvPr/>
          </p:nvSpPr>
          <p:spPr bwMode="auto">
            <a:xfrm>
              <a:off x="607" y="1090"/>
              <a:ext cx="10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的地方並修改它.</a:t>
              </a:r>
            </a:p>
          </p:txBody>
        </p:sp>
      </p:grpSp>
      <p:grpSp>
        <p:nvGrpSpPr>
          <p:cNvPr id="16683" name="Group 299"/>
          <p:cNvGrpSpPr>
            <a:grpSpLocks/>
          </p:cNvGrpSpPr>
          <p:nvPr/>
        </p:nvGrpSpPr>
        <p:grpSpPr bwMode="auto">
          <a:xfrm>
            <a:off x="1374775" y="5297488"/>
            <a:ext cx="1368425" cy="623887"/>
            <a:chOff x="866" y="3696"/>
            <a:chExt cx="862" cy="393"/>
          </a:xfrm>
        </p:grpSpPr>
        <p:sp>
          <p:nvSpPr>
            <p:cNvPr id="16684" name="Freeform 300"/>
            <p:cNvSpPr>
              <a:spLocks/>
            </p:cNvSpPr>
            <p:nvPr/>
          </p:nvSpPr>
          <p:spPr bwMode="auto">
            <a:xfrm>
              <a:off x="866" y="3696"/>
              <a:ext cx="814" cy="393"/>
            </a:xfrm>
            <a:custGeom>
              <a:avLst/>
              <a:gdLst/>
              <a:ahLst/>
              <a:cxnLst>
                <a:cxn ang="0">
                  <a:pos x="609" y="326"/>
                </a:cxn>
                <a:cxn ang="0">
                  <a:pos x="759" y="392"/>
                </a:cxn>
                <a:cxn ang="0">
                  <a:pos x="677" y="326"/>
                </a:cxn>
                <a:cxn ang="0">
                  <a:pos x="704" y="325"/>
                </a:cxn>
                <a:cxn ang="0">
                  <a:pos x="730" y="321"/>
                </a:cxn>
                <a:cxn ang="0">
                  <a:pos x="753" y="315"/>
                </a:cxn>
                <a:cxn ang="0">
                  <a:pos x="773" y="308"/>
                </a:cxn>
                <a:cxn ang="0">
                  <a:pos x="790" y="297"/>
                </a:cxn>
                <a:cxn ang="0">
                  <a:pos x="803" y="286"/>
                </a:cxn>
                <a:cxn ang="0">
                  <a:pos x="810" y="273"/>
                </a:cxn>
                <a:cxn ang="0">
                  <a:pos x="813" y="262"/>
                </a:cxn>
                <a:cxn ang="0">
                  <a:pos x="813" y="66"/>
                </a:cxn>
                <a:cxn ang="0">
                  <a:pos x="810" y="53"/>
                </a:cxn>
                <a:cxn ang="0">
                  <a:pos x="803" y="41"/>
                </a:cxn>
                <a:cxn ang="0">
                  <a:pos x="790" y="29"/>
                </a:cxn>
                <a:cxn ang="0">
                  <a:pos x="773" y="19"/>
                </a:cxn>
                <a:cxn ang="0">
                  <a:pos x="753" y="11"/>
                </a:cxn>
                <a:cxn ang="0">
                  <a:pos x="730" y="5"/>
                </a:cxn>
                <a:cxn ang="0">
                  <a:pos x="704" y="1"/>
                </a:cxn>
                <a:cxn ang="0">
                  <a:pos x="677" y="0"/>
                </a:cxn>
                <a:cxn ang="0">
                  <a:pos x="136" y="0"/>
                </a:cxn>
                <a:cxn ang="0">
                  <a:pos x="109" y="1"/>
                </a:cxn>
                <a:cxn ang="0">
                  <a:pos x="83" y="5"/>
                </a:cxn>
                <a:cxn ang="0">
                  <a:pos x="60" y="11"/>
                </a:cxn>
                <a:cxn ang="0">
                  <a:pos x="40" y="19"/>
                </a:cxn>
                <a:cxn ang="0">
                  <a:pos x="23" y="29"/>
                </a:cxn>
                <a:cxn ang="0">
                  <a:pos x="10" y="41"/>
                </a:cxn>
                <a:cxn ang="0">
                  <a:pos x="3" y="53"/>
                </a:cxn>
                <a:cxn ang="0">
                  <a:pos x="0" y="66"/>
                </a:cxn>
                <a:cxn ang="0">
                  <a:pos x="0" y="262"/>
                </a:cxn>
                <a:cxn ang="0">
                  <a:pos x="3" y="273"/>
                </a:cxn>
                <a:cxn ang="0">
                  <a:pos x="10" y="286"/>
                </a:cxn>
                <a:cxn ang="0">
                  <a:pos x="23" y="297"/>
                </a:cxn>
                <a:cxn ang="0">
                  <a:pos x="40" y="308"/>
                </a:cxn>
                <a:cxn ang="0">
                  <a:pos x="60" y="315"/>
                </a:cxn>
                <a:cxn ang="0">
                  <a:pos x="83" y="321"/>
                </a:cxn>
                <a:cxn ang="0">
                  <a:pos x="109" y="325"/>
                </a:cxn>
                <a:cxn ang="0">
                  <a:pos x="136" y="326"/>
                </a:cxn>
                <a:cxn ang="0">
                  <a:pos x="609" y="326"/>
                </a:cxn>
              </a:cxnLst>
              <a:rect l="0" t="0" r="r" b="b"/>
              <a:pathLst>
                <a:path w="814" h="393">
                  <a:moveTo>
                    <a:pt x="609" y="326"/>
                  </a:moveTo>
                  <a:lnTo>
                    <a:pt x="759" y="392"/>
                  </a:lnTo>
                  <a:lnTo>
                    <a:pt x="677" y="326"/>
                  </a:lnTo>
                  <a:lnTo>
                    <a:pt x="704" y="325"/>
                  </a:lnTo>
                  <a:lnTo>
                    <a:pt x="730" y="321"/>
                  </a:lnTo>
                  <a:lnTo>
                    <a:pt x="753" y="315"/>
                  </a:lnTo>
                  <a:lnTo>
                    <a:pt x="773" y="308"/>
                  </a:lnTo>
                  <a:lnTo>
                    <a:pt x="790" y="297"/>
                  </a:lnTo>
                  <a:lnTo>
                    <a:pt x="803" y="286"/>
                  </a:lnTo>
                  <a:lnTo>
                    <a:pt x="810" y="273"/>
                  </a:lnTo>
                  <a:lnTo>
                    <a:pt x="813" y="262"/>
                  </a:lnTo>
                  <a:lnTo>
                    <a:pt x="813" y="66"/>
                  </a:lnTo>
                  <a:lnTo>
                    <a:pt x="810" y="53"/>
                  </a:lnTo>
                  <a:lnTo>
                    <a:pt x="803" y="41"/>
                  </a:lnTo>
                  <a:lnTo>
                    <a:pt x="790" y="29"/>
                  </a:lnTo>
                  <a:lnTo>
                    <a:pt x="773" y="19"/>
                  </a:lnTo>
                  <a:lnTo>
                    <a:pt x="753" y="11"/>
                  </a:lnTo>
                  <a:lnTo>
                    <a:pt x="730" y="5"/>
                  </a:lnTo>
                  <a:lnTo>
                    <a:pt x="704" y="1"/>
                  </a:lnTo>
                  <a:lnTo>
                    <a:pt x="677" y="0"/>
                  </a:lnTo>
                  <a:lnTo>
                    <a:pt x="136" y="0"/>
                  </a:lnTo>
                  <a:lnTo>
                    <a:pt x="109" y="1"/>
                  </a:lnTo>
                  <a:lnTo>
                    <a:pt x="83" y="5"/>
                  </a:lnTo>
                  <a:lnTo>
                    <a:pt x="60" y="11"/>
                  </a:lnTo>
                  <a:lnTo>
                    <a:pt x="40" y="19"/>
                  </a:lnTo>
                  <a:lnTo>
                    <a:pt x="23" y="29"/>
                  </a:lnTo>
                  <a:lnTo>
                    <a:pt x="10" y="41"/>
                  </a:lnTo>
                  <a:lnTo>
                    <a:pt x="3" y="53"/>
                  </a:lnTo>
                  <a:lnTo>
                    <a:pt x="0" y="66"/>
                  </a:lnTo>
                  <a:lnTo>
                    <a:pt x="0" y="262"/>
                  </a:lnTo>
                  <a:lnTo>
                    <a:pt x="3" y="273"/>
                  </a:lnTo>
                  <a:lnTo>
                    <a:pt x="10" y="286"/>
                  </a:lnTo>
                  <a:lnTo>
                    <a:pt x="23" y="297"/>
                  </a:lnTo>
                  <a:lnTo>
                    <a:pt x="40" y="308"/>
                  </a:lnTo>
                  <a:lnTo>
                    <a:pt x="60" y="315"/>
                  </a:lnTo>
                  <a:lnTo>
                    <a:pt x="83" y="321"/>
                  </a:lnTo>
                  <a:lnTo>
                    <a:pt x="109" y="325"/>
                  </a:lnTo>
                  <a:lnTo>
                    <a:pt x="136" y="326"/>
                  </a:lnTo>
                  <a:lnTo>
                    <a:pt x="609" y="326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85" name="Rectangle 301"/>
            <p:cNvSpPr>
              <a:spLocks noChangeArrowheads="1"/>
            </p:cNvSpPr>
            <p:nvPr/>
          </p:nvSpPr>
          <p:spPr bwMode="auto">
            <a:xfrm>
              <a:off x="872" y="3733"/>
              <a:ext cx="8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修正 </a:t>
              </a:r>
              <a:r>
                <a:rPr lang="en-US" altLang="zh-TW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function</a:t>
              </a:r>
            </a:p>
          </p:txBody>
        </p:sp>
      </p:grpSp>
      <p:grpSp>
        <p:nvGrpSpPr>
          <p:cNvPr id="16686" name="Group 302"/>
          <p:cNvGrpSpPr>
            <a:grpSpLocks/>
          </p:cNvGrpSpPr>
          <p:nvPr/>
        </p:nvGrpSpPr>
        <p:grpSpPr bwMode="auto">
          <a:xfrm>
            <a:off x="1524000" y="8382000"/>
            <a:ext cx="1258888" cy="611188"/>
            <a:chOff x="906" y="5760"/>
            <a:chExt cx="793" cy="385"/>
          </a:xfrm>
        </p:grpSpPr>
        <p:sp>
          <p:nvSpPr>
            <p:cNvPr id="16687" name="Freeform 303"/>
            <p:cNvSpPr>
              <a:spLocks/>
            </p:cNvSpPr>
            <p:nvPr/>
          </p:nvSpPr>
          <p:spPr bwMode="auto">
            <a:xfrm>
              <a:off x="906" y="5760"/>
              <a:ext cx="749" cy="385"/>
            </a:xfrm>
            <a:custGeom>
              <a:avLst/>
              <a:gdLst/>
              <a:ahLst/>
              <a:cxnLst>
                <a:cxn ang="0">
                  <a:pos x="125" y="64"/>
                </a:cxn>
                <a:cxn ang="0">
                  <a:pos x="101" y="65"/>
                </a:cxn>
                <a:cxn ang="0">
                  <a:pos x="77" y="69"/>
                </a:cxn>
                <a:cxn ang="0">
                  <a:pos x="55" y="74"/>
                </a:cxn>
                <a:cxn ang="0">
                  <a:pos x="36" y="83"/>
                </a:cxn>
                <a:cxn ang="0">
                  <a:pos x="22" y="93"/>
                </a:cxn>
                <a:cxn ang="0">
                  <a:pos x="10" y="103"/>
                </a:cxn>
                <a:cxn ang="0">
                  <a:pos x="2" y="116"/>
                </a:cxn>
                <a:cxn ang="0">
                  <a:pos x="0" y="128"/>
                </a:cxn>
                <a:cxn ang="0">
                  <a:pos x="0" y="320"/>
                </a:cxn>
                <a:cxn ang="0">
                  <a:pos x="2" y="332"/>
                </a:cxn>
                <a:cxn ang="0">
                  <a:pos x="10" y="345"/>
                </a:cxn>
                <a:cxn ang="0">
                  <a:pos x="22" y="355"/>
                </a:cxn>
                <a:cxn ang="0">
                  <a:pos x="36" y="365"/>
                </a:cxn>
                <a:cxn ang="0">
                  <a:pos x="55" y="374"/>
                </a:cxn>
                <a:cxn ang="0">
                  <a:pos x="77" y="379"/>
                </a:cxn>
                <a:cxn ang="0">
                  <a:pos x="101" y="383"/>
                </a:cxn>
                <a:cxn ang="0">
                  <a:pos x="125" y="384"/>
                </a:cxn>
                <a:cxn ang="0">
                  <a:pos x="623" y="384"/>
                </a:cxn>
                <a:cxn ang="0">
                  <a:pos x="647" y="383"/>
                </a:cxn>
                <a:cxn ang="0">
                  <a:pos x="671" y="379"/>
                </a:cxn>
                <a:cxn ang="0">
                  <a:pos x="693" y="374"/>
                </a:cxn>
                <a:cxn ang="0">
                  <a:pos x="712" y="365"/>
                </a:cxn>
                <a:cxn ang="0">
                  <a:pos x="726" y="355"/>
                </a:cxn>
                <a:cxn ang="0">
                  <a:pos x="738" y="345"/>
                </a:cxn>
                <a:cxn ang="0">
                  <a:pos x="746" y="332"/>
                </a:cxn>
                <a:cxn ang="0">
                  <a:pos x="748" y="320"/>
                </a:cxn>
                <a:cxn ang="0">
                  <a:pos x="748" y="128"/>
                </a:cxn>
                <a:cxn ang="0">
                  <a:pos x="746" y="116"/>
                </a:cxn>
                <a:cxn ang="0">
                  <a:pos x="738" y="103"/>
                </a:cxn>
                <a:cxn ang="0">
                  <a:pos x="726" y="93"/>
                </a:cxn>
                <a:cxn ang="0">
                  <a:pos x="712" y="83"/>
                </a:cxn>
                <a:cxn ang="0">
                  <a:pos x="693" y="74"/>
                </a:cxn>
                <a:cxn ang="0">
                  <a:pos x="671" y="69"/>
                </a:cxn>
                <a:cxn ang="0">
                  <a:pos x="647" y="65"/>
                </a:cxn>
                <a:cxn ang="0">
                  <a:pos x="623" y="64"/>
                </a:cxn>
                <a:cxn ang="0">
                  <a:pos x="503" y="0"/>
                </a:cxn>
                <a:cxn ang="0">
                  <a:pos x="561" y="64"/>
                </a:cxn>
                <a:cxn ang="0">
                  <a:pos x="125" y="64"/>
                </a:cxn>
              </a:cxnLst>
              <a:rect l="0" t="0" r="r" b="b"/>
              <a:pathLst>
                <a:path w="749" h="385">
                  <a:moveTo>
                    <a:pt x="125" y="64"/>
                  </a:moveTo>
                  <a:lnTo>
                    <a:pt x="101" y="65"/>
                  </a:lnTo>
                  <a:lnTo>
                    <a:pt x="77" y="69"/>
                  </a:lnTo>
                  <a:lnTo>
                    <a:pt x="55" y="74"/>
                  </a:lnTo>
                  <a:lnTo>
                    <a:pt x="36" y="83"/>
                  </a:lnTo>
                  <a:lnTo>
                    <a:pt x="22" y="93"/>
                  </a:lnTo>
                  <a:lnTo>
                    <a:pt x="10" y="103"/>
                  </a:lnTo>
                  <a:lnTo>
                    <a:pt x="2" y="116"/>
                  </a:lnTo>
                  <a:lnTo>
                    <a:pt x="0" y="128"/>
                  </a:lnTo>
                  <a:lnTo>
                    <a:pt x="0" y="320"/>
                  </a:lnTo>
                  <a:lnTo>
                    <a:pt x="2" y="332"/>
                  </a:lnTo>
                  <a:lnTo>
                    <a:pt x="10" y="345"/>
                  </a:lnTo>
                  <a:lnTo>
                    <a:pt x="22" y="355"/>
                  </a:lnTo>
                  <a:lnTo>
                    <a:pt x="36" y="365"/>
                  </a:lnTo>
                  <a:lnTo>
                    <a:pt x="55" y="374"/>
                  </a:lnTo>
                  <a:lnTo>
                    <a:pt x="77" y="379"/>
                  </a:lnTo>
                  <a:lnTo>
                    <a:pt x="101" y="383"/>
                  </a:lnTo>
                  <a:lnTo>
                    <a:pt x="125" y="384"/>
                  </a:lnTo>
                  <a:lnTo>
                    <a:pt x="623" y="384"/>
                  </a:lnTo>
                  <a:lnTo>
                    <a:pt x="647" y="383"/>
                  </a:lnTo>
                  <a:lnTo>
                    <a:pt x="671" y="379"/>
                  </a:lnTo>
                  <a:lnTo>
                    <a:pt x="693" y="374"/>
                  </a:lnTo>
                  <a:lnTo>
                    <a:pt x="712" y="365"/>
                  </a:lnTo>
                  <a:lnTo>
                    <a:pt x="726" y="355"/>
                  </a:lnTo>
                  <a:lnTo>
                    <a:pt x="738" y="345"/>
                  </a:lnTo>
                  <a:lnTo>
                    <a:pt x="746" y="332"/>
                  </a:lnTo>
                  <a:lnTo>
                    <a:pt x="748" y="320"/>
                  </a:lnTo>
                  <a:lnTo>
                    <a:pt x="748" y="128"/>
                  </a:lnTo>
                  <a:lnTo>
                    <a:pt x="746" y="116"/>
                  </a:lnTo>
                  <a:lnTo>
                    <a:pt x="738" y="103"/>
                  </a:lnTo>
                  <a:lnTo>
                    <a:pt x="726" y="93"/>
                  </a:lnTo>
                  <a:lnTo>
                    <a:pt x="712" y="83"/>
                  </a:lnTo>
                  <a:lnTo>
                    <a:pt x="693" y="74"/>
                  </a:lnTo>
                  <a:lnTo>
                    <a:pt x="671" y="69"/>
                  </a:lnTo>
                  <a:lnTo>
                    <a:pt x="647" y="65"/>
                  </a:lnTo>
                  <a:lnTo>
                    <a:pt x="623" y="64"/>
                  </a:lnTo>
                  <a:lnTo>
                    <a:pt x="503" y="0"/>
                  </a:lnTo>
                  <a:lnTo>
                    <a:pt x="561" y="64"/>
                  </a:lnTo>
                  <a:lnTo>
                    <a:pt x="125" y="64"/>
                  </a:lnTo>
                </a:path>
              </a:pathLst>
            </a:custGeom>
            <a:solidFill>
              <a:srgbClr val="FAFD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688" name="Rectangle 304"/>
            <p:cNvSpPr>
              <a:spLocks noChangeArrowheads="1"/>
            </p:cNvSpPr>
            <p:nvPr/>
          </p:nvSpPr>
          <p:spPr bwMode="auto">
            <a:xfrm>
              <a:off x="950" y="5865"/>
              <a:ext cx="7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修正 </a:t>
              </a:r>
              <a:r>
                <a:rPr lang="en-US" altLang="zh-TW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timing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24CD-E071-42CE-8968-9381030F975F}" type="slidenum">
              <a:rPr lang="zh-TW" altLang="en-US"/>
              <a:pPr/>
              <a:t>16</a:t>
            </a:fld>
            <a:endParaRPr lang="zh-TW" alt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684713" y="5872163"/>
            <a:ext cx="130175" cy="536575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011738" y="4275138"/>
            <a:ext cx="641350" cy="612775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255838" y="7642225"/>
            <a:ext cx="2136775" cy="914400"/>
          </a:xfrm>
          <a:prstGeom prst="rect">
            <a:avLst/>
          </a:prstGeom>
          <a:solidFill>
            <a:srgbClr val="FCFEB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2249488" y="7658100"/>
            <a:ext cx="0" cy="906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2257425" y="8556625"/>
            <a:ext cx="1189038" cy="288925"/>
            <a:chOff x="1422" y="5390"/>
            <a:chExt cx="749" cy="182"/>
          </a:xfrm>
        </p:grpSpPr>
        <p:sp>
          <p:nvSpPr>
            <p:cNvPr id="17415" name="Arc 7"/>
            <p:cNvSpPr>
              <a:spLocks/>
            </p:cNvSpPr>
            <p:nvPr/>
          </p:nvSpPr>
          <p:spPr bwMode="auto">
            <a:xfrm>
              <a:off x="1422" y="5390"/>
              <a:ext cx="749" cy="18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571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571" y="21599"/>
                  </a:moveTo>
                  <a:cubicBezTo>
                    <a:pt x="9652" y="21583"/>
                    <a:pt x="0" y="11918"/>
                    <a:pt x="0" y="0"/>
                  </a:cubicBezTo>
                </a:path>
                <a:path w="21600" h="21600" stroke="0" extrusionOk="0">
                  <a:moveTo>
                    <a:pt x="21571" y="21599"/>
                  </a:moveTo>
                  <a:cubicBezTo>
                    <a:pt x="9652" y="21583"/>
                    <a:pt x="0" y="11918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rgbClr val="FCFEB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16" name="Arc 8"/>
            <p:cNvSpPr>
              <a:spLocks/>
            </p:cNvSpPr>
            <p:nvPr/>
          </p:nvSpPr>
          <p:spPr bwMode="auto">
            <a:xfrm>
              <a:off x="1422" y="5390"/>
              <a:ext cx="748" cy="182"/>
            </a:xfrm>
            <a:custGeom>
              <a:avLst/>
              <a:gdLst>
                <a:gd name="G0" fmla="+- 21600 0 0"/>
                <a:gd name="G1" fmla="+- 119 0 0"/>
                <a:gd name="G2" fmla="+- 21600 0 0"/>
                <a:gd name="T0" fmla="*/ 21600 w 21600"/>
                <a:gd name="T1" fmla="*/ 21719 h 21719"/>
                <a:gd name="T2" fmla="*/ 0 w 21600"/>
                <a:gd name="T3" fmla="*/ 0 h 21719"/>
                <a:gd name="T4" fmla="*/ 21600 w 21600"/>
                <a:gd name="T5" fmla="*/ 119 h 2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19" fill="none" extrusionOk="0">
                  <a:moveTo>
                    <a:pt x="21600" y="21719"/>
                  </a:moveTo>
                  <a:cubicBezTo>
                    <a:pt x="9670" y="21719"/>
                    <a:pt x="0" y="12048"/>
                    <a:pt x="0" y="119"/>
                  </a:cubicBezTo>
                  <a:cubicBezTo>
                    <a:pt x="-1" y="79"/>
                    <a:pt x="0" y="39"/>
                    <a:pt x="0" y="0"/>
                  </a:cubicBezTo>
                </a:path>
                <a:path w="21600" h="21719" stroke="0" extrusionOk="0">
                  <a:moveTo>
                    <a:pt x="21600" y="21719"/>
                  </a:moveTo>
                  <a:cubicBezTo>
                    <a:pt x="9670" y="21719"/>
                    <a:pt x="0" y="12048"/>
                    <a:pt x="0" y="119"/>
                  </a:cubicBezTo>
                  <a:cubicBezTo>
                    <a:pt x="-1" y="79"/>
                    <a:pt x="0" y="39"/>
                    <a:pt x="0" y="0"/>
                  </a:cubicBezTo>
                  <a:lnTo>
                    <a:pt x="21600" y="11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4394200" y="7666038"/>
            <a:ext cx="0" cy="908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7418" name="Group 10"/>
          <p:cNvGrpSpPr>
            <a:grpSpLocks/>
          </p:cNvGrpSpPr>
          <p:nvPr/>
        </p:nvGrpSpPr>
        <p:grpSpPr bwMode="auto">
          <a:xfrm>
            <a:off x="3252788" y="8539163"/>
            <a:ext cx="1141412" cy="314325"/>
            <a:chOff x="2049" y="5379"/>
            <a:chExt cx="719" cy="198"/>
          </a:xfrm>
        </p:grpSpPr>
        <p:sp>
          <p:nvSpPr>
            <p:cNvPr id="17419" name="Arc 11"/>
            <p:cNvSpPr>
              <a:spLocks/>
            </p:cNvSpPr>
            <p:nvPr/>
          </p:nvSpPr>
          <p:spPr bwMode="auto">
            <a:xfrm>
              <a:off x="2050" y="5379"/>
              <a:ext cx="718" cy="198"/>
            </a:xfrm>
            <a:custGeom>
              <a:avLst/>
              <a:gdLst>
                <a:gd name="G0" fmla="+- 30 0 0"/>
                <a:gd name="G1" fmla="+- 0 0 0"/>
                <a:gd name="G2" fmla="+- 21600 0 0"/>
                <a:gd name="T0" fmla="*/ 21630 w 21630"/>
                <a:gd name="T1" fmla="*/ 0 h 21600"/>
                <a:gd name="T2" fmla="*/ 0 w 21630"/>
                <a:gd name="T3" fmla="*/ 21600 h 21600"/>
                <a:gd name="T4" fmla="*/ 30 w 2163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30" h="21600" fill="none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20" y="21600"/>
                    <a:pt x="10" y="21599"/>
                    <a:pt x="0" y="21599"/>
                  </a:cubicBezTo>
                </a:path>
                <a:path w="21630" h="21600" stroke="0" extrusionOk="0">
                  <a:moveTo>
                    <a:pt x="21630" y="0"/>
                  </a:moveTo>
                  <a:cubicBezTo>
                    <a:pt x="21630" y="11929"/>
                    <a:pt x="11959" y="21600"/>
                    <a:pt x="30" y="21600"/>
                  </a:cubicBezTo>
                  <a:cubicBezTo>
                    <a:pt x="20" y="21600"/>
                    <a:pt x="10" y="21599"/>
                    <a:pt x="0" y="21599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CFEB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0" name="Arc 12"/>
            <p:cNvSpPr>
              <a:spLocks/>
            </p:cNvSpPr>
            <p:nvPr/>
          </p:nvSpPr>
          <p:spPr bwMode="auto">
            <a:xfrm>
              <a:off x="2049" y="5379"/>
              <a:ext cx="717" cy="198"/>
            </a:xfrm>
            <a:custGeom>
              <a:avLst/>
              <a:gdLst>
                <a:gd name="G0" fmla="+- 0 0 0"/>
                <a:gd name="G1" fmla="+- 109 0 0"/>
                <a:gd name="G2" fmla="+- 21600 0 0"/>
                <a:gd name="T0" fmla="*/ 21600 w 21600"/>
                <a:gd name="T1" fmla="*/ 0 h 21709"/>
                <a:gd name="T2" fmla="*/ 0 w 21600"/>
                <a:gd name="T3" fmla="*/ 21709 h 21709"/>
                <a:gd name="T4" fmla="*/ 0 w 21600"/>
                <a:gd name="T5" fmla="*/ 109 h 2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09" fill="none" extrusionOk="0">
                  <a:moveTo>
                    <a:pt x="21599" y="0"/>
                  </a:moveTo>
                  <a:cubicBezTo>
                    <a:pt x="21599" y="36"/>
                    <a:pt x="21600" y="72"/>
                    <a:pt x="21600" y="109"/>
                  </a:cubicBezTo>
                  <a:cubicBezTo>
                    <a:pt x="21600" y="12038"/>
                    <a:pt x="11929" y="21708"/>
                    <a:pt x="0" y="21709"/>
                  </a:cubicBezTo>
                </a:path>
                <a:path w="21600" h="21709" stroke="0" extrusionOk="0">
                  <a:moveTo>
                    <a:pt x="21599" y="0"/>
                  </a:moveTo>
                  <a:cubicBezTo>
                    <a:pt x="21599" y="36"/>
                    <a:pt x="21600" y="72"/>
                    <a:pt x="21600" y="109"/>
                  </a:cubicBezTo>
                  <a:cubicBezTo>
                    <a:pt x="21600" y="12038"/>
                    <a:pt x="11929" y="21708"/>
                    <a:pt x="0" y="21709"/>
                  </a:cubicBezTo>
                  <a:lnTo>
                    <a:pt x="0" y="109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2255838" y="7456488"/>
            <a:ext cx="2135187" cy="374650"/>
          </a:xfrm>
          <a:prstGeom prst="ellipse">
            <a:avLst/>
          </a:prstGeom>
          <a:solidFill>
            <a:srgbClr val="FCFEB9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7422" name="Group 14"/>
          <p:cNvGrpSpPr>
            <a:grpSpLocks/>
          </p:cNvGrpSpPr>
          <p:nvPr/>
        </p:nvGrpSpPr>
        <p:grpSpPr bwMode="auto">
          <a:xfrm>
            <a:off x="2427288" y="7931150"/>
            <a:ext cx="542925" cy="298450"/>
            <a:chOff x="1529" y="4996"/>
            <a:chExt cx="342" cy="188"/>
          </a:xfrm>
        </p:grpSpPr>
        <p:grpSp>
          <p:nvGrpSpPr>
            <p:cNvPr id="17423" name="Group 15"/>
            <p:cNvGrpSpPr>
              <a:grpSpLocks/>
            </p:cNvGrpSpPr>
            <p:nvPr/>
          </p:nvGrpSpPr>
          <p:grpSpPr bwMode="auto">
            <a:xfrm>
              <a:off x="1595" y="4996"/>
              <a:ext cx="164" cy="188"/>
              <a:chOff x="1595" y="4996"/>
              <a:chExt cx="164" cy="188"/>
            </a:xfrm>
          </p:grpSpPr>
          <p:sp>
            <p:nvSpPr>
              <p:cNvPr id="17424" name="Freeform 16"/>
              <p:cNvSpPr>
                <a:spLocks/>
              </p:cNvSpPr>
              <p:nvPr/>
            </p:nvSpPr>
            <p:spPr bwMode="auto">
              <a:xfrm>
                <a:off x="1603" y="5010"/>
                <a:ext cx="146" cy="166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65"/>
                  </a:cxn>
                  <a:cxn ang="0">
                    <a:pos x="145" y="83"/>
                  </a:cxn>
                  <a:cxn ang="0">
                    <a:pos x="1" y="0"/>
                  </a:cxn>
                </a:cxnLst>
                <a:rect l="0" t="0" r="r" b="b"/>
                <a:pathLst>
                  <a:path w="146" h="166">
                    <a:moveTo>
                      <a:pt x="1" y="0"/>
                    </a:moveTo>
                    <a:lnTo>
                      <a:pt x="0" y="165"/>
                    </a:lnTo>
                    <a:lnTo>
                      <a:pt x="145" y="83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B760F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25" name="Freeform 17"/>
              <p:cNvSpPr>
                <a:spLocks/>
              </p:cNvSpPr>
              <p:nvPr/>
            </p:nvSpPr>
            <p:spPr bwMode="auto">
              <a:xfrm>
                <a:off x="1595" y="4996"/>
                <a:ext cx="164" cy="18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87"/>
                  </a:cxn>
                  <a:cxn ang="0">
                    <a:pos x="163" y="94"/>
                  </a:cxn>
                  <a:cxn ang="0">
                    <a:pos x="1" y="0"/>
                  </a:cxn>
                  <a:cxn ang="0">
                    <a:pos x="16" y="26"/>
                  </a:cxn>
                  <a:cxn ang="0">
                    <a:pos x="132" y="94"/>
                  </a:cxn>
                  <a:cxn ang="0">
                    <a:pos x="15" y="161"/>
                  </a:cxn>
                  <a:cxn ang="0">
                    <a:pos x="16" y="26"/>
                  </a:cxn>
                  <a:cxn ang="0">
                    <a:pos x="1" y="0"/>
                  </a:cxn>
                </a:cxnLst>
                <a:rect l="0" t="0" r="r" b="b"/>
                <a:pathLst>
                  <a:path w="164" h="188">
                    <a:moveTo>
                      <a:pt x="1" y="0"/>
                    </a:moveTo>
                    <a:lnTo>
                      <a:pt x="0" y="187"/>
                    </a:lnTo>
                    <a:lnTo>
                      <a:pt x="163" y="94"/>
                    </a:lnTo>
                    <a:lnTo>
                      <a:pt x="1" y="0"/>
                    </a:lnTo>
                    <a:lnTo>
                      <a:pt x="16" y="26"/>
                    </a:lnTo>
                    <a:lnTo>
                      <a:pt x="132" y="94"/>
                    </a:lnTo>
                    <a:lnTo>
                      <a:pt x="15" y="161"/>
                    </a:lnTo>
                    <a:lnTo>
                      <a:pt x="16" y="26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B760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7426" name="Oval 18"/>
            <p:cNvSpPr>
              <a:spLocks noChangeArrowheads="1"/>
            </p:cNvSpPr>
            <p:nvPr/>
          </p:nvSpPr>
          <p:spPr bwMode="auto">
            <a:xfrm>
              <a:off x="1752" y="5073"/>
              <a:ext cx="39" cy="39"/>
            </a:xfrm>
            <a:prstGeom prst="ellipse">
              <a:avLst/>
            </a:prstGeom>
            <a:solidFill>
              <a:srgbClr val="D49FFF"/>
            </a:solidFill>
            <a:ln w="25400">
              <a:solidFill>
                <a:srgbClr val="B760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7" name="Rectangle 19"/>
            <p:cNvSpPr>
              <a:spLocks noChangeArrowheads="1"/>
            </p:cNvSpPr>
            <p:nvPr/>
          </p:nvSpPr>
          <p:spPr bwMode="auto">
            <a:xfrm>
              <a:off x="1839" y="5076"/>
              <a:ext cx="32" cy="33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1529" y="5076"/>
              <a:ext cx="32" cy="33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1799" y="5092"/>
              <a:ext cx="42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>
              <a:off x="1567" y="5092"/>
              <a:ext cx="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2470150" y="8169275"/>
            <a:ext cx="3984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37C03"/>
                </a:solidFill>
                <a:latin typeface="Arial" charset="0"/>
                <a:ea typeface="標楷體" pitchFamily="65" charset="-120"/>
              </a:rPr>
              <a:t>NOT</a:t>
            </a:r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2343150" y="7864475"/>
            <a:ext cx="2127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FC0128"/>
                </a:solidFill>
                <a:latin typeface="Arial" charset="0"/>
                <a:ea typeface="標楷體" pitchFamily="65" charset="-120"/>
              </a:rPr>
              <a:t>I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2822575" y="7864475"/>
            <a:ext cx="2460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FC0128"/>
                </a:solidFill>
                <a:latin typeface="Arial" charset="0"/>
                <a:ea typeface="標楷體" pitchFamily="65" charset="-120"/>
              </a:rPr>
              <a:t>Z</a:t>
            </a:r>
          </a:p>
        </p:txBody>
      </p:sp>
      <p:grpSp>
        <p:nvGrpSpPr>
          <p:cNvPr id="17434" name="Group 26"/>
          <p:cNvGrpSpPr>
            <a:grpSpLocks/>
          </p:cNvGrpSpPr>
          <p:nvPr/>
        </p:nvGrpSpPr>
        <p:grpSpPr bwMode="auto">
          <a:xfrm>
            <a:off x="3625850" y="7934325"/>
            <a:ext cx="598488" cy="301625"/>
            <a:chOff x="2284" y="4998"/>
            <a:chExt cx="377" cy="190"/>
          </a:xfrm>
        </p:grpSpPr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2423" y="5006"/>
              <a:ext cx="158" cy="168"/>
            </a:xfrm>
            <a:prstGeom prst="ellipse">
              <a:avLst/>
            </a:prstGeom>
            <a:solidFill>
              <a:srgbClr val="D49FFF"/>
            </a:solidFill>
            <a:ln w="25400">
              <a:solidFill>
                <a:srgbClr val="B760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2363" y="5011"/>
              <a:ext cx="144" cy="156"/>
            </a:xfrm>
            <a:prstGeom prst="rect">
              <a:avLst/>
            </a:prstGeom>
            <a:solidFill>
              <a:srgbClr val="D49FFF"/>
            </a:solidFill>
            <a:ln w="25400">
              <a:solidFill>
                <a:srgbClr val="D49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7" name="Line 29"/>
            <p:cNvSpPr>
              <a:spLocks noChangeShapeType="1"/>
            </p:cNvSpPr>
            <p:nvPr/>
          </p:nvSpPr>
          <p:spPr bwMode="auto">
            <a:xfrm flipH="1">
              <a:off x="2360" y="5003"/>
              <a:ext cx="16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8" name="Line 30"/>
            <p:cNvSpPr>
              <a:spLocks noChangeShapeType="1"/>
            </p:cNvSpPr>
            <p:nvPr/>
          </p:nvSpPr>
          <p:spPr bwMode="auto">
            <a:xfrm>
              <a:off x="2355" y="4998"/>
              <a:ext cx="0" cy="19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9" name="Line 31"/>
            <p:cNvSpPr>
              <a:spLocks noChangeShapeType="1"/>
            </p:cNvSpPr>
            <p:nvPr/>
          </p:nvSpPr>
          <p:spPr bwMode="auto">
            <a:xfrm>
              <a:off x="2358" y="5175"/>
              <a:ext cx="170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0" name="Line 32"/>
            <p:cNvSpPr>
              <a:spLocks noChangeShapeType="1"/>
            </p:cNvSpPr>
            <p:nvPr/>
          </p:nvSpPr>
          <p:spPr bwMode="auto">
            <a:xfrm>
              <a:off x="2589" y="5089"/>
              <a:ext cx="4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>
              <a:off x="2306" y="5048"/>
              <a:ext cx="57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2" name="Line 34"/>
            <p:cNvSpPr>
              <a:spLocks noChangeShapeType="1"/>
            </p:cNvSpPr>
            <p:nvPr/>
          </p:nvSpPr>
          <p:spPr bwMode="auto">
            <a:xfrm>
              <a:off x="2309" y="5130"/>
              <a:ext cx="54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3" name="Rectangle 35"/>
            <p:cNvSpPr>
              <a:spLocks noChangeArrowheads="1"/>
            </p:cNvSpPr>
            <p:nvPr/>
          </p:nvSpPr>
          <p:spPr bwMode="auto">
            <a:xfrm>
              <a:off x="2629" y="5074"/>
              <a:ext cx="32" cy="3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4" name="Rectangle 36"/>
            <p:cNvSpPr>
              <a:spLocks noChangeArrowheads="1"/>
            </p:cNvSpPr>
            <p:nvPr/>
          </p:nvSpPr>
          <p:spPr bwMode="auto">
            <a:xfrm>
              <a:off x="2284" y="5115"/>
              <a:ext cx="32" cy="3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5" name="Rectangle 37"/>
            <p:cNvSpPr>
              <a:spLocks noChangeArrowheads="1"/>
            </p:cNvSpPr>
            <p:nvPr/>
          </p:nvSpPr>
          <p:spPr bwMode="auto">
            <a:xfrm>
              <a:off x="2284" y="5033"/>
              <a:ext cx="32" cy="3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3697288" y="8216900"/>
            <a:ext cx="398462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37C03"/>
                </a:solidFill>
                <a:latin typeface="Arial" charset="0"/>
                <a:ea typeface="標楷體" pitchFamily="65" charset="-120"/>
              </a:rPr>
              <a:t>AND</a:t>
            </a: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3517900" y="7807325"/>
            <a:ext cx="2809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FC0128"/>
                </a:solidFill>
                <a:latin typeface="Arial" charset="0"/>
                <a:ea typeface="標楷體" pitchFamily="65" charset="-120"/>
              </a:rPr>
              <a:t>IA</a:t>
            </a:r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3517900" y="8150225"/>
            <a:ext cx="280988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FC0128"/>
                </a:solidFill>
                <a:latin typeface="Arial" charset="0"/>
                <a:ea typeface="標楷體" pitchFamily="65" charset="-120"/>
              </a:rPr>
              <a:t>IB</a:t>
            </a:r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4076700" y="7864475"/>
            <a:ext cx="246063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FC0128"/>
                </a:solidFill>
                <a:latin typeface="Arial" charset="0"/>
                <a:ea typeface="標楷體" pitchFamily="65" charset="-120"/>
              </a:rPr>
              <a:t>Z</a:t>
            </a:r>
          </a:p>
        </p:txBody>
      </p:sp>
      <p:grpSp>
        <p:nvGrpSpPr>
          <p:cNvPr id="17450" name="Group 42"/>
          <p:cNvGrpSpPr>
            <a:grpSpLocks/>
          </p:cNvGrpSpPr>
          <p:nvPr/>
        </p:nvGrpSpPr>
        <p:grpSpPr bwMode="auto">
          <a:xfrm>
            <a:off x="3055938" y="8397875"/>
            <a:ext cx="609600" cy="285750"/>
            <a:chOff x="1925" y="5290"/>
            <a:chExt cx="384" cy="180"/>
          </a:xfrm>
        </p:grpSpPr>
        <p:sp>
          <p:nvSpPr>
            <p:cNvPr id="17451" name="Rectangle 43"/>
            <p:cNvSpPr>
              <a:spLocks noChangeArrowheads="1"/>
            </p:cNvSpPr>
            <p:nvPr/>
          </p:nvSpPr>
          <p:spPr bwMode="auto">
            <a:xfrm>
              <a:off x="1925" y="5327"/>
              <a:ext cx="31" cy="3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2" name="Freeform 44"/>
            <p:cNvSpPr>
              <a:spLocks/>
            </p:cNvSpPr>
            <p:nvPr/>
          </p:nvSpPr>
          <p:spPr bwMode="auto">
            <a:xfrm>
              <a:off x="1997" y="5294"/>
              <a:ext cx="222" cy="1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9"/>
                </a:cxn>
                <a:cxn ang="0">
                  <a:pos x="24" y="37"/>
                </a:cxn>
                <a:cxn ang="0">
                  <a:pos x="26" y="52"/>
                </a:cxn>
                <a:cxn ang="0">
                  <a:pos x="29" y="69"/>
                </a:cxn>
                <a:cxn ang="0">
                  <a:pos x="26" y="96"/>
                </a:cxn>
                <a:cxn ang="0">
                  <a:pos x="26" y="119"/>
                </a:cxn>
                <a:cxn ang="0">
                  <a:pos x="17" y="143"/>
                </a:cxn>
                <a:cxn ang="0">
                  <a:pos x="5" y="160"/>
                </a:cxn>
                <a:cxn ang="0">
                  <a:pos x="5" y="165"/>
                </a:cxn>
                <a:cxn ang="0">
                  <a:pos x="44" y="162"/>
                </a:cxn>
                <a:cxn ang="0">
                  <a:pos x="75" y="157"/>
                </a:cxn>
                <a:cxn ang="0">
                  <a:pos x="102" y="155"/>
                </a:cxn>
                <a:cxn ang="0">
                  <a:pos x="129" y="148"/>
                </a:cxn>
                <a:cxn ang="0">
                  <a:pos x="158" y="138"/>
                </a:cxn>
                <a:cxn ang="0">
                  <a:pos x="180" y="128"/>
                </a:cxn>
                <a:cxn ang="0">
                  <a:pos x="195" y="119"/>
                </a:cxn>
                <a:cxn ang="0">
                  <a:pos x="206" y="108"/>
                </a:cxn>
                <a:cxn ang="0">
                  <a:pos x="216" y="94"/>
                </a:cxn>
                <a:cxn ang="0">
                  <a:pos x="221" y="84"/>
                </a:cxn>
                <a:cxn ang="0">
                  <a:pos x="204" y="59"/>
                </a:cxn>
                <a:cxn ang="0">
                  <a:pos x="170" y="37"/>
                </a:cxn>
                <a:cxn ang="0">
                  <a:pos x="141" y="25"/>
                </a:cxn>
                <a:cxn ang="0">
                  <a:pos x="109" y="17"/>
                </a:cxn>
                <a:cxn ang="0">
                  <a:pos x="78" y="10"/>
                </a:cxn>
                <a:cxn ang="0">
                  <a:pos x="36" y="8"/>
                </a:cxn>
                <a:cxn ang="0">
                  <a:pos x="0" y="0"/>
                </a:cxn>
              </a:cxnLst>
              <a:rect l="0" t="0" r="r" b="b"/>
              <a:pathLst>
                <a:path w="222" h="166">
                  <a:moveTo>
                    <a:pt x="0" y="0"/>
                  </a:moveTo>
                  <a:lnTo>
                    <a:pt x="15" y="19"/>
                  </a:lnTo>
                  <a:lnTo>
                    <a:pt x="24" y="37"/>
                  </a:lnTo>
                  <a:lnTo>
                    <a:pt x="26" y="52"/>
                  </a:lnTo>
                  <a:lnTo>
                    <a:pt x="29" y="69"/>
                  </a:lnTo>
                  <a:lnTo>
                    <a:pt x="26" y="96"/>
                  </a:lnTo>
                  <a:lnTo>
                    <a:pt x="26" y="119"/>
                  </a:lnTo>
                  <a:lnTo>
                    <a:pt x="17" y="143"/>
                  </a:lnTo>
                  <a:lnTo>
                    <a:pt x="5" y="160"/>
                  </a:lnTo>
                  <a:lnTo>
                    <a:pt x="5" y="165"/>
                  </a:lnTo>
                  <a:lnTo>
                    <a:pt x="44" y="162"/>
                  </a:lnTo>
                  <a:lnTo>
                    <a:pt x="75" y="157"/>
                  </a:lnTo>
                  <a:lnTo>
                    <a:pt x="102" y="155"/>
                  </a:lnTo>
                  <a:lnTo>
                    <a:pt x="129" y="148"/>
                  </a:lnTo>
                  <a:lnTo>
                    <a:pt x="158" y="138"/>
                  </a:lnTo>
                  <a:lnTo>
                    <a:pt x="180" y="128"/>
                  </a:lnTo>
                  <a:lnTo>
                    <a:pt x="195" y="119"/>
                  </a:lnTo>
                  <a:lnTo>
                    <a:pt x="206" y="108"/>
                  </a:lnTo>
                  <a:lnTo>
                    <a:pt x="216" y="94"/>
                  </a:lnTo>
                  <a:lnTo>
                    <a:pt x="221" y="84"/>
                  </a:lnTo>
                  <a:lnTo>
                    <a:pt x="204" y="59"/>
                  </a:lnTo>
                  <a:lnTo>
                    <a:pt x="170" y="37"/>
                  </a:lnTo>
                  <a:lnTo>
                    <a:pt x="141" y="25"/>
                  </a:lnTo>
                  <a:lnTo>
                    <a:pt x="109" y="17"/>
                  </a:lnTo>
                  <a:lnTo>
                    <a:pt x="78" y="10"/>
                  </a:lnTo>
                  <a:lnTo>
                    <a:pt x="36" y="8"/>
                  </a:lnTo>
                  <a:lnTo>
                    <a:pt x="0" y="0"/>
                  </a:lnTo>
                </a:path>
              </a:pathLst>
            </a:custGeom>
            <a:solidFill>
              <a:srgbClr val="D49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53" name="Arc 45"/>
            <p:cNvSpPr>
              <a:spLocks/>
            </p:cNvSpPr>
            <p:nvPr/>
          </p:nvSpPr>
          <p:spPr bwMode="auto">
            <a:xfrm>
              <a:off x="1979" y="5292"/>
              <a:ext cx="49" cy="8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9"/>
                <a:gd name="T1" fmla="*/ 0 h 21600"/>
                <a:gd name="T2" fmla="*/ 21599 w 21599"/>
                <a:gd name="T3" fmla="*/ 21353 h 21600"/>
                <a:gd name="T4" fmla="*/ 0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-1" y="0"/>
                  </a:moveTo>
                  <a:cubicBezTo>
                    <a:pt x="11833" y="0"/>
                    <a:pt x="21463" y="9520"/>
                    <a:pt x="21598" y="21353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33" y="0"/>
                    <a:pt x="21463" y="9520"/>
                    <a:pt x="21598" y="2135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4" name="Arc 46"/>
            <p:cNvSpPr>
              <a:spLocks/>
            </p:cNvSpPr>
            <p:nvPr/>
          </p:nvSpPr>
          <p:spPr bwMode="auto">
            <a:xfrm>
              <a:off x="1980" y="5379"/>
              <a:ext cx="49" cy="91"/>
            </a:xfrm>
            <a:custGeom>
              <a:avLst/>
              <a:gdLst>
                <a:gd name="G0" fmla="+- 457 0 0"/>
                <a:gd name="G1" fmla="+- 244 0 0"/>
                <a:gd name="G2" fmla="+- 21600 0 0"/>
                <a:gd name="T0" fmla="*/ 22056 w 22057"/>
                <a:gd name="T1" fmla="*/ 0 h 21844"/>
                <a:gd name="T2" fmla="*/ 0 w 22057"/>
                <a:gd name="T3" fmla="*/ 21839 h 21844"/>
                <a:gd name="T4" fmla="*/ 457 w 22057"/>
                <a:gd name="T5" fmla="*/ 244 h 21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57" h="21844" fill="none" extrusionOk="0">
                  <a:moveTo>
                    <a:pt x="22055" y="0"/>
                  </a:moveTo>
                  <a:cubicBezTo>
                    <a:pt x="22056" y="81"/>
                    <a:pt x="22057" y="162"/>
                    <a:pt x="22057" y="244"/>
                  </a:cubicBezTo>
                  <a:cubicBezTo>
                    <a:pt x="22057" y="12173"/>
                    <a:pt x="12386" y="21844"/>
                    <a:pt x="457" y="21844"/>
                  </a:cubicBezTo>
                  <a:cubicBezTo>
                    <a:pt x="304" y="21844"/>
                    <a:pt x="152" y="21842"/>
                    <a:pt x="-1" y="21839"/>
                  </a:cubicBezTo>
                </a:path>
                <a:path w="22057" h="21844" stroke="0" extrusionOk="0">
                  <a:moveTo>
                    <a:pt x="22055" y="0"/>
                  </a:moveTo>
                  <a:cubicBezTo>
                    <a:pt x="22056" y="81"/>
                    <a:pt x="22057" y="162"/>
                    <a:pt x="22057" y="244"/>
                  </a:cubicBezTo>
                  <a:cubicBezTo>
                    <a:pt x="22057" y="12173"/>
                    <a:pt x="12386" y="21844"/>
                    <a:pt x="457" y="21844"/>
                  </a:cubicBezTo>
                  <a:cubicBezTo>
                    <a:pt x="304" y="21844"/>
                    <a:pt x="152" y="21842"/>
                    <a:pt x="-1" y="21839"/>
                  </a:cubicBezTo>
                  <a:lnTo>
                    <a:pt x="457" y="244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5" name="Arc 47"/>
            <p:cNvSpPr>
              <a:spLocks/>
            </p:cNvSpPr>
            <p:nvPr/>
          </p:nvSpPr>
          <p:spPr bwMode="auto">
            <a:xfrm>
              <a:off x="1980" y="5290"/>
              <a:ext cx="248" cy="95"/>
            </a:xfrm>
            <a:custGeom>
              <a:avLst/>
              <a:gdLst>
                <a:gd name="G0" fmla="+- 87 0 0"/>
                <a:gd name="G1" fmla="+- 21600 0 0"/>
                <a:gd name="G2" fmla="+- 21600 0 0"/>
                <a:gd name="T0" fmla="*/ 0 w 21686"/>
                <a:gd name="T1" fmla="*/ 0 h 21600"/>
                <a:gd name="T2" fmla="*/ 21686 w 21686"/>
                <a:gd name="T3" fmla="*/ 21371 h 21600"/>
                <a:gd name="T4" fmla="*/ 87 w 2168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86" h="21600" fill="none" extrusionOk="0">
                  <a:moveTo>
                    <a:pt x="0" y="0"/>
                  </a:moveTo>
                  <a:cubicBezTo>
                    <a:pt x="29" y="0"/>
                    <a:pt x="58" y="-1"/>
                    <a:pt x="87" y="0"/>
                  </a:cubicBezTo>
                  <a:cubicBezTo>
                    <a:pt x="11927" y="0"/>
                    <a:pt x="21560" y="9531"/>
                    <a:pt x="21685" y="21371"/>
                  </a:cubicBezTo>
                </a:path>
                <a:path w="21686" h="21600" stroke="0" extrusionOk="0">
                  <a:moveTo>
                    <a:pt x="0" y="0"/>
                  </a:moveTo>
                  <a:cubicBezTo>
                    <a:pt x="29" y="0"/>
                    <a:pt x="58" y="-1"/>
                    <a:pt x="87" y="0"/>
                  </a:cubicBezTo>
                  <a:cubicBezTo>
                    <a:pt x="11927" y="0"/>
                    <a:pt x="21560" y="9531"/>
                    <a:pt x="21685" y="21371"/>
                  </a:cubicBezTo>
                  <a:lnTo>
                    <a:pt x="87" y="21600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6" name="Arc 48"/>
            <p:cNvSpPr>
              <a:spLocks/>
            </p:cNvSpPr>
            <p:nvPr/>
          </p:nvSpPr>
          <p:spPr bwMode="auto">
            <a:xfrm>
              <a:off x="1984" y="5378"/>
              <a:ext cx="242" cy="91"/>
            </a:xfrm>
            <a:custGeom>
              <a:avLst/>
              <a:gdLst>
                <a:gd name="G0" fmla="+- 90 0 0"/>
                <a:gd name="G1" fmla="+- 242 0 0"/>
                <a:gd name="G2" fmla="+- 21600 0 0"/>
                <a:gd name="T0" fmla="*/ 21689 w 21690"/>
                <a:gd name="T1" fmla="*/ 0 h 21842"/>
                <a:gd name="T2" fmla="*/ 0 w 21690"/>
                <a:gd name="T3" fmla="*/ 21842 h 21842"/>
                <a:gd name="T4" fmla="*/ 90 w 21690"/>
                <a:gd name="T5" fmla="*/ 242 h 2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90" h="21842" fill="none" extrusionOk="0">
                  <a:moveTo>
                    <a:pt x="21688" y="0"/>
                  </a:moveTo>
                  <a:cubicBezTo>
                    <a:pt x="21689" y="80"/>
                    <a:pt x="21690" y="161"/>
                    <a:pt x="21690" y="242"/>
                  </a:cubicBezTo>
                  <a:cubicBezTo>
                    <a:pt x="21690" y="12171"/>
                    <a:pt x="12019" y="21842"/>
                    <a:pt x="90" y="21842"/>
                  </a:cubicBezTo>
                  <a:cubicBezTo>
                    <a:pt x="60" y="21842"/>
                    <a:pt x="30" y="21841"/>
                    <a:pt x="0" y="21841"/>
                  </a:cubicBezTo>
                </a:path>
                <a:path w="21690" h="21842" stroke="0" extrusionOk="0">
                  <a:moveTo>
                    <a:pt x="21688" y="0"/>
                  </a:moveTo>
                  <a:cubicBezTo>
                    <a:pt x="21689" y="80"/>
                    <a:pt x="21690" y="161"/>
                    <a:pt x="21690" y="242"/>
                  </a:cubicBezTo>
                  <a:cubicBezTo>
                    <a:pt x="21690" y="12171"/>
                    <a:pt x="12019" y="21842"/>
                    <a:pt x="90" y="21842"/>
                  </a:cubicBezTo>
                  <a:cubicBezTo>
                    <a:pt x="60" y="21842"/>
                    <a:pt x="30" y="21841"/>
                    <a:pt x="0" y="21841"/>
                  </a:cubicBezTo>
                  <a:lnTo>
                    <a:pt x="90" y="242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>
              <a:off x="2223" y="5380"/>
              <a:ext cx="58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8" name="Rectangle 50"/>
            <p:cNvSpPr>
              <a:spLocks noChangeArrowheads="1"/>
            </p:cNvSpPr>
            <p:nvPr/>
          </p:nvSpPr>
          <p:spPr bwMode="auto">
            <a:xfrm>
              <a:off x="2277" y="5365"/>
              <a:ext cx="32" cy="3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9" name="Line 51"/>
            <p:cNvSpPr>
              <a:spLocks noChangeShapeType="1"/>
            </p:cNvSpPr>
            <p:nvPr/>
          </p:nvSpPr>
          <p:spPr bwMode="auto">
            <a:xfrm>
              <a:off x="1961" y="5342"/>
              <a:ext cx="59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60" name="Line 52"/>
            <p:cNvSpPr>
              <a:spLocks noChangeShapeType="1"/>
            </p:cNvSpPr>
            <p:nvPr/>
          </p:nvSpPr>
          <p:spPr bwMode="auto">
            <a:xfrm>
              <a:off x="1957" y="5423"/>
              <a:ext cx="58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61" name="Rectangle 53"/>
            <p:cNvSpPr>
              <a:spLocks noChangeArrowheads="1"/>
            </p:cNvSpPr>
            <p:nvPr/>
          </p:nvSpPr>
          <p:spPr bwMode="auto">
            <a:xfrm>
              <a:off x="1925" y="5408"/>
              <a:ext cx="31" cy="3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3203575" y="8643938"/>
            <a:ext cx="3365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37C03"/>
                </a:solidFill>
                <a:latin typeface="Arial" charset="0"/>
                <a:ea typeface="標楷體" pitchFamily="65" charset="-120"/>
              </a:rPr>
              <a:t>OR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516313" y="8320088"/>
            <a:ext cx="2460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FC0128"/>
                </a:solidFill>
                <a:latin typeface="Arial" charset="0"/>
                <a:ea typeface="標楷體" pitchFamily="65" charset="-120"/>
              </a:rPr>
              <a:t>Z</a:t>
            </a:r>
          </a:p>
        </p:txBody>
      </p:sp>
      <p:sp>
        <p:nvSpPr>
          <p:cNvPr id="17464" name="Rectangle 56"/>
          <p:cNvSpPr>
            <a:spLocks noChangeArrowheads="1"/>
          </p:cNvSpPr>
          <p:nvPr/>
        </p:nvSpPr>
        <p:spPr bwMode="auto">
          <a:xfrm>
            <a:off x="2900363" y="8272463"/>
            <a:ext cx="28098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FC0128"/>
                </a:solidFill>
                <a:latin typeface="Arial" charset="0"/>
                <a:ea typeface="標楷體" pitchFamily="65" charset="-120"/>
              </a:rPr>
              <a:t>IA</a:t>
            </a:r>
          </a:p>
        </p:txBody>
      </p:sp>
      <p:sp>
        <p:nvSpPr>
          <p:cNvPr id="17465" name="Rectangle 57"/>
          <p:cNvSpPr>
            <a:spLocks noChangeArrowheads="1"/>
          </p:cNvSpPr>
          <p:nvPr/>
        </p:nvSpPr>
        <p:spPr bwMode="auto">
          <a:xfrm>
            <a:off x="2900363" y="8615363"/>
            <a:ext cx="28098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FC0128"/>
                </a:solidFill>
                <a:latin typeface="Arial" charset="0"/>
                <a:ea typeface="標楷體" pitchFamily="65" charset="-120"/>
              </a:rPr>
              <a:t>IB</a:t>
            </a:r>
          </a:p>
        </p:txBody>
      </p:sp>
      <p:sp>
        <p:nvSpPr>
          <p:cNvPr id="17466" name="Freeform 58"/>
          <p:cNvSpPr>
            <a:spLocks/>
          </p:cNvSpPr>
          <p:nvPr/>
        </p:nvSpPr>
        <p:spPr bwMode="auto">
          <a:xfrm>
            <a:off x="3033713" y="6403975"/>
            <a:ext cx="601662" cy="954088"/>
          </a:xfrm>
          <a:custGeom>
            <a:avLst/>
            <a:gdLst/>
            <a:ahLst/>
            <a:cxnLst>
              <a:cxn ang="0">
                <a:pos x="0" y="300"/>
              </a:cxn>
              <a:cxn ang="0">
                <a:pos x="95" y="300"/>
              </a:cxn>
              <a:cxn ang="0">
                <a:pos x="95" y="600"/>
              </a:cxn>
              <a:cxn ang="0">
                <a:pos x="284" y="600"/>
              </a:cxn>
              <a:cxn ang="0">
                <a:pos x="284" y="300"/>
              </a:cxn>
              <a:cxn ang="0">
                <a:pos x="378" y="300"/>
              </a:cxn>
              <a:cxn ang="0">
                <a:pos x="189" y="0"/>
              </a:cxn>
              <a:cxn ang="0">
                <a:pos x="0" y="300"/>
              </a:cxn>
            </a:cxnLst>
            <a:rect l="0" t="0" r="r" b="b"/>
            <a:pathLst>
              <a:path w="379" h="601">
                <a:moveTo>
                  <a:pt x="0" y="300"/>
                </a:moveTo>
                <a:lnTo>
                  <a:pt x="95" y="300"/>
                </a:lnTo>
                <a:lnTo>
                  <a:pt x="95" y="600"/>
                </a:lnTo>
                <a:lnTo>
                  <a:pt x="284" y="600"/>
                </a:lnTo>
                <a:lnTo>
                  <a:pt x="284" y="300"/>
                </a:lnTo>
                <a:lnTo>
                  <a:pt x="378" y="300"/>
                </a:lnTo>
                <a:lnTo>
                  <a:pt x="189" y="0"/>
                </a:lnTo>
                <a:lnTo>
                  <a:pt x="0" y="300"/>
                </a:lnTo>
              </a:path>
            </a:pathLst>
          </a:custGeom>
          <a:solidFill>
            <a:srgbClr val="618FFD"/>
          </a:solidFill>
          <a:ln w="12700" cap="rnd" cmpd="sng">
            <a:solidFill>
              <a:srgbClr val="00279F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467" name="Line 59"/>
          <p:cNvSpPr>
            <a:spLocks noChangeShapeType="1"/>
          </p:cNvSpPr>
          <p:nvPr/>
        </p:nvSpPr>
        <p:spPr bwMode="auto">
          <a:xfrm>
            <a:off x="773113" y="4565650"/>
            <a:ext cx="492125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1295400" y="4370388"/>
            <a:ext cx="0" cy="18415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69" name="Line 61"/>
          <p:cNvSpPr>
            <a:spLocks noChangeShapeType="1"/>
          </p:cNvSpPr>
          <p:nvPr/>
        </p:nvSpPr>
        <p:spPr bwMode="auto">
          <a:xfrm>
            <a:off x="1295400" y="4370388"/>
            <a:ext cx="517525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70" name="Line 62"/>
          <p:cNvSpPr>
            <a:spLocks noChangeShapeType="1"/>
          </p:cNvSpPr>
          <p:nvPr/>
        </p:nvSpPr>
        <p:spPr bwMode="auto">
          <a:xfrm flipV="1">
            <a:off x="1800225" y="4370388"/>
            <a:ext cx="0" cy="18415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>
            <a:off x="1800225" y="4552950"/>
            <a:ext cx="40005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72" name="Line 64"/>
          <p:cNvSpPr>
            <a:spLocks noChangeShapeType="1"/>
          </p:cNvSpPr>
          <p:nvPr/>
        </p:nvSpPr>
        <p:spPr bwMode="auto">
          <a:xfrm>
            <a:off x="763588" y="5373688"/>
            <a:ext cx="2413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73" name="Line 65"/>
          <p:cNvSpPr>
            <a:spLocks noChangeShapeType="1"/>
          </p:cNvSpPr>
          <p:nvPr/>
        </p:nvSpPr>
        <p:spPr bwMode="auto">
          <a:xfrm flipV="1">
            <a:off x="1033463" y="5180013"/>
            <a:ext cx="0" cy="18415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74" name="Line 66"/>
          <p:cNvSpPr>
            <a:spLocks noChangeShapeType="1"/>
          </p:cNvSpPr>
          <p:nvPr/>
        </p:nvSpPr>
        <p:spPr bwMode="auto">
          <a:xfrm>
            <a:off x="1022350" y="5180013"/>
            <a:ext cx="515938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75" name="Line 67"/>
          <p:cNvSpPr>
            <a:spLocks noChangeShapeType="1"/>
          </p:cNvSpPr>
          <p:nvPr/>
        </p:nvSpPr>
        <p:spPr bwMode="auto">
          <a:xfrm flipV="1">
            <a:off x="1547813" y="5180013"/>
            <a:ext cx="0" cy="18415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76" name="Line 68"/>
          <p:cNvSpPr>
            <a:spLocks noChangeShapeType="1"/>
          </p:cNvSpPr>
          <p:nvPr/>
        </p:nvSpPr>
        <p:spPr bwMode="auto">
          <a:xfrm>
            <a:off x="1536700" y="5375275"/>
            <a:ext cx="652463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77" name="Line 69"/>
          <p:cNvSpPr>
            <a:spLocks noChangeShapeType="1"/>
          </p:cNvSpPr>
          <p:nvPr/>
        </p:nvSpPr>
        <p:spPr bwMode="auto">
          <a:xfrm>
            <a:off x="793750" y="6122988"/>
            <a:ext cx="195263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78" name="Line 70"/>
          <p:cNvSpPr>
            <a:spLocks noChangeShapeType="1"/>
          </p:cNvSpPr>
          <p:nvPr/>
        </p:nvSpPr>
        <p:spPr bwMode="auto">
          <a:xfrm flipV="1">
            <a:off x="998538" y="5937250"/>
            <a:ext cx="0" cy="185738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79" name="Line 71"/>
          <p:cNvSpPr>
            <a:spLocks noChangeShapeType="1"/>
          </p:cNvSpPr>
          <p:nvPr/>
        </p:nvSpPr>
        <p:spPr bwMode="auto">
          <a:xfrm>
            <a:off x="998538" y="5937250"/>
            <a:ext cx="1201737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80" name="Line 72"/>
          <p:cNvSpPr>
            <a:spLocks noChangeShapeType="1"/>
          </p:cNvSpPr>
          <p:nvPr/>
        </p:nvSpPr>
        <p:spPr bwMode="auto">
          <a:xfrm>
            <a:off x="4464050" y="4492625"/>
            <a:ext cx="325438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81" name="Line 73"/>
          <p:cNvSpPr>
            <a:spLocks noChangeShapeType="1"/>
          </p:cNvSpPr>
          <p:nvPr/>
        </p:nvSpPr>
        <p:spPr bwMode="auto">
          <a:xfrm flipV="1">
            <a:off x="4776788" y="4313238"/>
            <a:ext cx="0" cy="192087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82" name="Line 74"/>
          <p:cNvSpPr>
            <a:spLocks noChangeShapeType="1"/>
          </p:cNvSpPr>
          <p:nvPr/>
        </p:nvSpPr>
        <p:spPr bwMode="auto">
          <a:xfrm>
            <a:off x="4776788" y="4313238"/>
            <a:ext cx="303212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83" name="Line 75"/>
          <p:cNvSpPr>
            <a:spLocks noChangeShapeType="1"/>
          </p:cNvSpPr>
          <p:nvPr/>
        </p:nvSpPr>
        <p:spPr bwMode="auto">
          <a:xfrm flipV="1">
            <a:off x="5064125" y="4322763"/>
            <a:ext cx="0" cy="192087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84" name="Line 76"/>
          <p:cNvSpPr>
            <a:spLocks noChangeShapeType="1"/>
          </p:cNvSpPr>
          <p:nvPr/>
        </p:nvSpPr>
        <p:spPr bwMode="auto">
          <a:xfrm>
            <a:off x="5622925" y="4478338"/>
            <a:ext cx="301625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85" name="Line 77"/>
          <p:cNvSpPr>
            <a:spLocks noChangeShapeType="1"/>
          </p:cNvSpPr>
          <p:nvPr/>
        </p:nvSpPr>
        <p:spPr bwMode="auto">
          <a:xfrm>
            <a:off x="4462463" y="5321300"/>
            <a:ext cx="322262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86" name="Line 78"/>
          <p:cNvSpPr>
            <a:spLocks noChangeShapeType="1"/>
          </p:cNvSpPr>
          <p:nvPr/>
        </p:nvSpPr>
        <p:spPr bwMode="auto">
          <a:xfrm flipV="1">
            <a:off x="4772025" y="5140325"/>
            <a:ext cx="0" cy="193675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87" name="Line 79"/>
          <p:cNvSpPr>
            <a:spLocks noChangeShapeType="1"/>
          </p:cNvSpPr>
          <p:nvPr/>
        </p:nvSpPr>
        <p:spPr bwMode="auto">
          <a:xfrm>
            <a:off x="4772025" y="5140325"/>
            <a:ext cx="542925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88" name="Line 80"/>
          <p:cNvSpPr>
            <a:spLocks noChangeShapeType="1"/>
          </p:cNvSpPr>
          <p:nvPr/>
        </p:nvSpPr>
        <p:spPr bwMode="auto">
          <a:xfrm flipV="1">
            <a:off x="5302250" y="5140325"/>
            <a:ext cx="0" cy="193675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89" name="Line 81"/>
          <p:cNvSpPr>
            <a:spLocks noChangeShapeType="1"/>
          </p:cNvSpPr>
          <p:nvPr/>
        </p:nvSpPr>
        <p:spPr bwMode="auto">
          <a:xfrm>
            <a:off x="5302250" y="5321300"/>
            <a:ext cx="622300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90" name="Line 82"/>
          <p:cNvSpPr>
            <a:spLocks noChangeShapeType="1"/>
          </p:cNvSpPr>
          <p:nvPr/>
        </p:nvSpPr>
        <p:spPr bwMode="auto">
          <a:xfrm>
            <a:off x="4462463" y="6062663"/>
            <a:ext cx="285750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91" name="Line 83"/>
          <p:cNvSpPr>
            <a:spLocks noChangeShapeType="1"/>
          </p:cNvSpPr>
          <p:nvPr/>
        </p:nvSpPr>
        <p:spPr bwMode="auto">
          <a:xfrm>
            <a:off x="4743450" y="5881688"/>
            <a:ext cx="495300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92" name="Line 84"/>
          <p:cNvSpPr>
            <a:spLocks noChangeShapeType="1"/>
          </p:cNvSpPr>
          <p:nvPr/>
        </p:nvSpPr>
        <p:spPr bwMode="auto">
          <a:xfrm>
            <a:off x="4464050" y="4824413"/>
            <a:ext cx="325438" cy="0"/>
          </a:xfrm>
          <a:prstGeom prst="line">
            <a:avLst/>
          </a:prstGeom>
          <a:noFill/>
          <a:ln w="25400">
            <a:solidFill>
              <a:srgbClr val="51DC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93" name="Line 85"/>
          <p:cNvSpPr>
            <a:spLocks noChangeShapeType="1"/>
          </p:cNvSpPr>
          <p:nvPr/>
        </p:nvSpPr>
        <p:spPr bwMode="auto">
          <a:xfrm flipV="1">
            <a:off x="4776788" y="4645025"/>
            <a:ext cx="0" cy="192088"/>
          </a:xfrm>
          <a:prstGeom prst="line">
            <a:avLst/>
          </a:prstGeom>
          <a:noFill/>
          <a:ln w="25400">
            <a:solidFill>
              <a:srgbClr val="51DC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94" name="Line 86"/>
          <p:cNvSpPr>
            <a:spLocks noChangeShapeType="1"/>
          </p:cNvSpPr>
          <p:nvPr/>
        </p:nvSpPr>
        <p:spPr bwMode="auto">
          <a:xfrm>
            <a:off x="4776788" y="4645025"/>
            <a:ext cx="277812" cy="0"/>
          </a:xfrm>
          <a:prstGeom prst="line">
            <a:avLst/>
          </a:prstGeom>
          <a:noFill/>
          <a:ln w="25400">
            <a:solidFill>
              <a:srgbClr val="51DC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95" name="Line 87"/>
          <p:cNvSpPr>
            <a:spLocks noChangeShapeType="1"/>
          </p:cNvSpPr>
          <p:nvPr/>
        </p:nvSpPr>
        <p:spPr bwMode="auto">
          <a:xfrm flipV="1">
            <a:off x="5308600" y="4645025"/>
            <a:ext cx="0" cy="192088"/>
          </a:xfrm>
          <a:prstGeom prst="line">
            <a:avLst/>
          </a:prstGeom>
          <a:noFill/>
          <a:ln w="25400">
            <a:solidFill>
              <a:srgbClr val="51DC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96" name="Line 88"/>
          <p:cNvSpPr>
            <a:spLocks noChangeShapeType="1"/>
          </p:cNvSpPr>
          <p:nvPr/>
        </p:nvSpPr>
        <p:spPr bwMode="auto">
          <a:xfrm>
            <a:off x="4462463" y="5643563"/>
            <a:ext cx="292100" cy="1587"/>
          </a:xfrm>
          <a:prstGeom prst="line">
            <a:avLst/>
          </a:prstGeom>
          <a:noFill/>
          <a:ln w="25400">
            <a:solidFill>
              <a:srgbClr val="51DC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97" name="Line 89"/>
          <p:cNvSpPr>
            <a:spLocks noChangeShapeType="1"/>
          </p:cNvSpPr>
          <p:nvPr/>
        </p:nvSpPr>
        <p:spPr bwMode="auto">
          <a:xfrm flipV="1">
            <a:off x="4741863" y="5464175"/>
            <a:ext cx="0" cy="193675"/>
          </a:xfrm>
          <a:prstGeom prst="line">
            <a:avLst/>
          </a:prstGeom>
          <a:noFill/>
          <a:ln w="25400">
            <a:solidFill>
              <a:srgbClr val="51DC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98" name="Line 90"/>
          <p:cNvSpPr>
            <a:spLocks noChangeShapeType="1"/>
          </p:cNvSpPr>
          <p:nvPr/>
        </p:nvSpPr>
        <p:spPr bwMode="auto">
          <a:xfrm>
            <a:off x="4741863" y="5464175"/>
            <a:ext cx="542925" cy="0"/>
          </a:xfrm>
          <a:prstGeom prst="line">
            <a:avLst/>
          </a:prstGeom>
          <a:noFill/>
          <a:ln w="25400">
            <a:solidFill>
              <a:srgbClr val="51DC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499" name="Line 91"/>
          <p:cNvSpPr>
            <a:spLocks noChangeShapeType="1"/>
          </p:cNvSpPr>
          <p:nvPr/>
        </p:nvSpPr>
        <p:spPr bwMode="auto">
          <a:xfrm flipV="1">
            <a:off x="5272088" y="5464175"/>
            <a:ext cx="0" cy="193675"/>
          </a:xfrm>
          <a:prstGeom prst="line">
            <a:avLst/>
          </a:prstGeom>
          <a:noFill/>
          <a:ln w="25400">
            <a:solidFill>
              <a:srgbClr val="51DC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00" name="Line 92"/>
          <p:cNvSpPr>
            <a:spLocks noChangeShapeType="1"/>
          </p:cNvSpPr>
          <p:nvPr/>
        </p:nvSpPr>
        <p:spPr bwMode="auto">
          <a:xfrm>
            <a:off x="5272088" y="5645150"/>
            <a:ext cx="641350" cy="0"/>
          </a:xfrm>
          <a:prstGeom prst="line">
            <a:avLst/>
          </a:prstGeom>
          <a:noFill/>
          <a:ln w="25400">
            <a:solidFill>
              <a:srgbClr val="51DC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01" name="Line 93"/>
          <p:cNvSpPr>
            <a:spLocks noChangeShapeType="1"/>
          </p:cNvSpPr>
          <p:nvPr/>
        </p:nvSpPr>
        <p:spPr bwMode="auto">
          <a:xfrm>
            <a:off x="4462463" y="6384925"/>
            <a:ext cx="268287" cy="1588"/>
          </a:xfrm>
          <a:prstGeom prst="line">
            <a:avLst/>
          </a:prstGeom>
          <a:noFill/>
          <a:ln w="25400">
            <a:solidFill>
              <a:srgbClr val="51DC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02" name="Line 94"/>
          <p:cNvSpPr>
            <a:spLocks noChangeShapeType="1"/>
          </p:cNvSpPr>
          <p:nvPr/>
        </p:nvSpPr>
        <p:spPr bwMode="auto">
          <a:xfrm flipV="1">
            <a:off x="4718050" y="6208713"/>
            <a:ext cx="0" cy="190500"/>
          </a:xfrm>
          <a:prstGeom prst="line">
            <a:avLst/>
          </a:prstGeom>
          <a:noFill/>
          <a:ln w="25400">
            <a:solidFill>
              <a:srgbClr val="51DC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03" name="Line 95"/>
          <p:cNvSpPr>
            <a:spLocks noChangeShapeType="1"/>
          </p:cNvSpPr>
          <p:nvPr/>
        </p:nvSpPr>
        <p:spPr bwMode="auto">
          <a:xfrm>
            <a:off x="4838700" y="6208713"/>
            <a:ext cx="423863" cy="0"/>
          </a:xfrm>
          <a:prstGeom prst="line">
            <a:avLst/>
          </a:prstGeom>
          <a:noFill/>
          <a:ln w="25400">
            <a:solidFill>
              <a:srgbClr val="51DC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04" name="Line 96"/>
          <p:cNvSpPr>
            <a:spLocks noChangeShapeType="1"/>
          </p:cNvSpPr>
          <p:nvPr/>
        </p:nvSpPr>
        <p:spPr bwMode="auto">
          <a:xfrm flipV="1">
            <a:off x="5041900" y="4645025"/>
            <a:ext cx="0" cy="192088"/>
          </a:xfrm>
          <a:prstGeom prst="line">
            <a:avLst/>
          </a:prstGeom>
          <a:noFill/>
          <a:ln w="25400">
            <a:solidFill>
              <a:srgbClr val="51DC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05" name="Line 97"/>
          <p:cNvSpPr>
            <a:spLocks noChangeShapeType="1"/>
          </p:cNvSpPr>
          <p:nvPr/>
        </p:nvSpPr>
        <p:spPr bwMode="auto">
          <a:xfrm>
            <a:off x="5041900" y="4824413"/>
            <a:ext cx="279400" cy="0"/>
          </a:xfrm>
          <a:prstGeom prst="line">
            <a:avLst/>
          </a:prstGeom>
          <a:noFill/>
          <a:ln w="25400">
            <a:solidFill>
              <a:srgbClr val="51DC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06" name="Line 98"/>
          <p:cNvSpPr>
            <a:spLocks noChangeShapeType="1"/>
          </p:cNvSpPr>
          <p:nvPr/>
        </p:nvSpPr>
        <p:spPr bwMode="auto">
          <a:xfrm>
            <a:off x="5308600" y="4645025"/>
            <a:ext cx="277813" cy="0"/>
          </a:xfrm>
          <a:prstGeom prst="line">
            <a:avLst/>
          </a:prstGeom>
          <a:noFill/>
          <a:ln w="25400">
            <a:solidFill>
              <a:srgbClr val="51DC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07" name="Line 99"/>
          <p:cNvSpPr>
            <a:spLocks noChangeShapeType="1"/>
          </p:cNvSpPr>
          <p:nvPr/>
        </p:nvSpPr>
        <p:spPr bwMode="auto">
          <a:xfrm flipV="1">
            <a:off x="5573713" y="4645025"/>
            <a:ext cx="0" cy="192088"/>
          </a:xfrm>
          <a:prstGeom prst="line">
            <a:avLst/>
          </a:prstGeom>
          <a:noFill/>
          <a:ln w="25400">
            <a:solidFill>
              <a:srgbClr val="51DC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08" name="Line 100"/>
          <p:cNvSpPr>
            <a:spLocks noChangeShapeType="1"/>
          </p:cNvSpPr>
          <p:nvPr/>
        </p:nvSpPr>
        <p:spPr bwMode="auto">
          <a:xfrm>
            <a:off x="5573713" y="4824413"/>
            <a:ext cx="349250" cy="0"/>
          </a:xfrm>
          <a:prstGeom prst="line">
            <a:avLst/>
          </a:prstGeom>
          <a:noFill/>
          <a:ln w="25400">
            <a:solidFill>
              <a:srgbClr val="51DC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09" name="Line 101"/>
          <p:cNvSpPr>
            <a:spLocks noChangeShapeType="1"/>
          </p:cNvSpPr>
          <p:nvPr/>
        </p:nvSpPr>
        <p:spPr bwMode="auto">
          <a:xfrm flipV="1">
            <a:off x="4743450" y="5888038"/>
            <a:ext cx="0" cy="193675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10" name="Line 102"/>
          <p:cNvSpPr>
            <a:spLocks noChangeShapeType="1"/>
          </p:cNvSpPr>
          <p:nvPr/>
        </p:nvSpPr>
        <p:spPr bwMode="auto">
          <a:xfrm>
            <a:off x="4718050" y="6208713"/>
            <a:ext cx="133350" cy="0"/>
          </a:xfrm>
          <a:prstGeom prst="line">
            <a:avLst/>
          </a:prstGeom>
          <a:noFill/>
          <a:ln w="25400">
            <a:solidFill>
              <a:srgbClr val="51DC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11" name="Line 103"/>
          <p:cNvSpPr>
            <a:spLocks noChangeShapeType="1"/>
          </p:cNvSpPr>
          <p:nvPr/>
        </p:nvSpPr>
        <p:spPr bwMode="auto">
          <a:xfrm flipV="1">
            <a:off x="5226050" y="5878513"/>
            <a:ext cx="0" cy="193675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12" name="Line 104"/>
          <p:cNvSpPr>
            <a:spLocks noChangeShapeType="1"/>
          </p:cNvSpPr>
          <p:nvPr/>
        </p:nvSpPr>
        <p:spPr bwMode="auto">
          <a:xfrm>
            <a:off x="5226050" y="6062663"/>
            <a:ext cx="687388" cy="1587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13" name="Line 105"/>
          <p:cNvSpPr>
            <a:spLocks noChangeShapeType="1"/>
          </p:cNvSpPr>
          <p:nvPr/>
        </p:nvSpPr>
        <p:spPr bwMode="auto">
          <a:xfrm flipV="1">
            <a:off x="5249863" y="6208713"/>
            <a:ext cx="0" cy="190500"/>
          </a:xfrm>
          <a:prstGeom prst="line">
            <a:avLst/>
          </a:prstGeom>
          <a:noFill/>
          <a:ln w="25400">
            <a:solidFill>
              <a:srgbClr val="51DC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14" name="Line 106"/>
          <p:cNvSpPr>
            <a:spLocks noChangeShapeType="1"/>
          </p:cNvSpPr>
          <p:nvPr/>
        </p:nvSpPr>
        <p:spPr bwMode="auto">
          <a:xfrm>
            <a:off x="5249863" y="6386513"/>
            <a:ext cx="663575" cy="0"/>
          </a:xfrm>
          <a:prstGeom prst="line">
            <a:avLst/>
          </a:prstGeom>
          <a:noFill/>
          <a:ln w="25400">
            <a:solidFill>
              <a:srgbClr val="51DC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15" name="Line 107"/>
          <p:cNvSpPr>
            <a:spLocks noChangeShapeType="1"/>
          </p:cNvSpPr>
          <p:nvPr/>
        </p:nvSpPr>
        <p:spPr bwMode="auto">
          <a:xfrm>
            <a:off x="5076825" y="4492625"/>
            <a:ext cx="260350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16" name="Line 108"/>
          <p:cNvSpPr>
            <a:spLocks noChangeShapeType="1"/>
          </p:cNvSpPr>
          <p:nvPr/>
        </p:nvSpPr>
        <p:spPr bwMode="auto">
          <a:xfrm flipV="1">
            <a:off x="5316538" y="4313238"/>
            <a:ext cx="0" cy="192087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17" name="Line 109"/>
          <p:cNvSpPr>
            <a:spLocks noChangeShapeType="1"/>
          </p:cNvSpPr>
          <p:nvPr/>
        </p:nvSpPr>
        <p:spPr bwMode="auto">
          <a:xfrm>
            <a:off x="5326063" y="4313238"/>
            <a:ext cx="288925" cy="0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18" name="Line 110"/>
          <p:cNvSpPr>
            <a:spLocks noChangeShapeType="1"/>
          </p:cNvSpPr>
          <p:nvPr/>
        </p:nvSpPr>
        <p:spPr bwMode="auto">
          <a:xfrm flipV="1">
            <a:off x="5611813" y="4308475"/>
            <a:ext cx="0" cy="192088"/>
          </a:xfrm>
          <a:prstGeom prst="line">
            <a:avLst/>
          </a:prstGeom>
          <a:noFill/>
          <a:ln w="25400">
            <a:solidFill>
              <a:srgbClr val="B760F9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19" name="Rectangle 111"/>
          <p:cNvSpPr>
            <a:spLocks noChangeArrowheads="1"/>
          </p:cNvSpPr>
          <p:nvPr/>
        </p:nvSpPr>
        <p:spPr bwMode="auto">
          <a:xfrm>
            <a:off x="2235200" y="1335088"/>
            <a:ext cx="2584450" cy="488950"/>
          </a:xfrm>
          <a:prstGeom prst="rect">
            <a:avLst/>
          </a:prstGeom>
          <a:solidFill>
            <a:srgbClr val="43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20" name="Rectangle 112"/>
          <p:cNvSpPr>
            <a:spLocks noChangeArrowheads="1"/>
          </p:cNvSpPr>
          <p:nvPr/>
        </p:nvSpPr>
        <p:spPr bwMode="auto">
          <a:xfrm>
            <a:off x="2165350" y="1265238"/>
            <a:ext cx="2570163" cy="476250"/>
          </a:xfrm>
          <a:prstGeom prst="rect">
            <a:avLst/>
          </a:prstGeom>
          <a:solidFill>
            <a:srgbClr val="C8FEC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21" name="Rectangle 113"/>
          <p:cNvSpPr>
            <a:spLocks noChangeArrowheads="1"/>
          </p:cNvSpPr>
          <p:nvPr/>
        </p:nvSpPr>
        <p:spPr bwMode="auto">
          <a:xfrm>
            <a:off x="2468563" y="1273175"/>
            <a:ext cx="2101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>
                <a:solidFill>
                  <a:srgbClr val="114FFB"/>
                </a:solidFill>
                <a:latin typeface="Arial" charset="0"/>
                <a:ea typeface="標楷體" pitchFamily="65" charset="-120"/>
              </a:rPr>
              <a:t>Re-Simulation</a:t>
            </a:r>
          </a:p>
        </p:txBody>
      </p:sp>
      <p:sp>
        <p:nvSpPr>
          <p:cNvPr id="17522" name="Rectangle 114"/>
          <p:cNvSpPr>
            <a:spLocks noChangeArrowheads="1"/>
          </p:cNvSpPr>
          <p:nvPr/>
        </p:nvSpPr>
        <p:spPr bwMode="auto">
          <a:xfrm>
            <a:off x="1549400" y="2674938"/>
            <a:ext cx="3786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修改完之 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Schematic </a:t>
            </a:r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要再做 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Simulation, </a:t>
            </a:r>
          </a:p>
        </p:txBody>
      </p:sp>
      <p:sp>
        <p:nvSpPr>
          <p:cNvPr id="17523" name="Rectangle 115"/>
          <p:cNvSpPr>
            <a:spLocks noChangeArrowheads="1"/>
          </p:cNvSpPr>
          <p:nvPr/>
        </p:nvSpPr>
        <p:spPr bwMode="auto">
          <a:xfrm>
            <a:off x="1549400" y="2930525"/>
            <a:ext cx="288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檢查其輸出波型是否符合要求.</a:t>
            </a:r>
          </a:p>
        </p:txBody>
      </p:sp>
      <p:grpSp>
        <p:nvGrpSpPr>
          <p:cNvPr id="17524" name="Group 116"/>
          <p:cNvGrpSpPr>
            <a:grpSpLocks/>
          </p:cNvGrpSpPr>
          <p:nvPr/>
        </p:nvGrpSpPr>
        <p:grpSpPr bwMode="auto">
          <a:xfrm>
            <a:off x="2251075" y="4281488"/>
            <a:ext cx="2176463" cy="2089150"/>
            <a:chOff x="1418" y="2697"/>
            <a:chExt cx="1371" cy="1316"/>
          </a:xfrm>
        </p:grpSpPr>
        <p:sp>
          <p:nvSpPr>
            <p:cNvPr id="17525" name="Rectangle 117"/>
            <p:cNvSpPr>
              <a:spLocks noChangeArrowheads="1"/>
            </p:cNvSpPr>
            <p:nvPr/>
          </p:nvSpPr>
          <p:spPr bwMode="auto">
            <a:xfrm>
              <a:off x="1462" y="2741"/>
              <a:ext cx="1327" cy="1272"/>
            </a:xfrm>
            <a:prstGeom prst="rect">
              <a:avLst/>
            </a:prstGeom>
            <a:solidFill>
              <a:srgbClr val="767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26" name="Rectangle 118"/>
            <p:cNvSpPr>
              <a:spLocks noChangeArrowheads="1"/>
            </p:cNvSpPr>
            <p:nvPr/>
          </p:nvSpPr>
          <p:spPr bwMode="auto">
            <a:xfrm>
              <a:off x="1418" y="2697"/>
              <a:ext cx="1318" cy="1264"/>
            </a:xfrm>
            <a:prstGeom prst="rect">
              <a:avLst/>
            </a:prstGeom>
            <a:solidFill>
              <a:srgbClr val="FD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527" name="Line 119"/>
          <p:cNvSpPr>
            <a:spLocks noChangeShapeType="1"/>
          </p:cNvSpPr>
          <p:nvPr/>
        </p:nvSpPr>
        <p:spPr bwMode="auto">
          <a:xfrm>
            <a:off x="3076575" y="4970463"/>
            <a:ext cx="84138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28" name="Rectangle 120"/>
          <p:cNvSpPr>
            <a:spLocks noChangeArrowheads="1"/>
          </p:cNvSpPr>
          <p:nvPr/>
        </p:nvSpPr>
        <p:spPr bwMode="auto">
          <a:xfrm>
            <a:off x="2197100" y="4343400"/>
            <a:ext cx="268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0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A</a:t>
            </a:r>
          </a:p>
        </p:txBody>
      </p:sp>
      <p:sp>
        <p:nvSpPr>
          <p:cNvPr id="17529" name="Rectangle 121"/>
          <p:cNvSpPr>
            <a:spLocks noChangeArrowheads="1"/>
          </p:cNvSpPr>
          <p:nvPr/>
        </p:nvSpPr>
        <p:spPr bwMode="auto">
          <a:xfrm>
            <a:off x="2187575" y="5140325"/>
            <a:ext cx="268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0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B</a:t>
            </a:r>
          </a:p>
        </p:txBody>
      </p:sp>
      <p:sp>
        <p:nvSpPr>
          <p:cNvPr id="17530" name="Rectangle 122"/>
          <p:cNvSpPr>
            <a:spLocks noChangeArrowheads="1"/>
          </p:cNvSpPr>
          <p:nvPr/>
        </p:nvSpPr>
        <p:spPr bwMode="auto">
          <a:xfrm>
            <a:off x="2201863" y="5954713"/>
            <a:ext cx="2762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0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C</a:t>
            </a:r>
          </a:p>
        </p:txBody>
      </p:sp>
      <p:sp>
        <p:nvSpPr>
          <p:cNvPr id="17531" name="Rectangle 123"/>
          <p:cNvSpPr>
            <a:spLocks noChangeArrowheads="1"/>
          </p:cNvSpPr>
          <p:nvPr/>
        </p:nvSpPr>
        <p:spPr bwMode="auto">
          <a:xfrm>
            <a:off x="4137025" y="5964238"/>
            <a:ext cx="2619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0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Z</a:t>
            </a:r>
          </a:p>
        </p:txBody>
      </p:sp>
      <p:sp>
        <p:nvSpPr>
          <p:cNvPr id="17532" name="Line 124"/>
          <p:cNvSpPr>
            <a:spLocks noChangeShapeType="1"/>
          </p:cNvSpPr>
          <p:nvPr/>
        </p:nvSpPr>
        <p:spPr bwMode="auto">
          <a:xfrm flipH="1">
            <a:off x="2519363" y="4478338"/>
            <a:ext cx="622300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33" name="Line 125"/>
          <p:cNvSpPr>
            <a:spLocks noChangeShapeType="1"/>
          </p:cNvSpPr>
          <p:nvPr/>
        </p:nvSpPr>
        <p:spPr bwMode="auto">
          <a:xfrm flipH="1">
            <a:off x="2973388" y="5065713"/>
            <a:ext cx="161925" cy="1587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34" name="Line 126"/>
          <p:cNvSpPr>
            <a:spLocks noChangeShapeType="1"/>
          </p:cNvSpPr>
          <p:nvPr/>
        </p:nvSpPr>
        <p:spPr bwMode="auto">
          <a:xfrm flipH="1">
            <a:off x="3062288" y="4573588"/>
            <a:ext cx="1587" cy="8890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35" name="Line 127"/>
          <p:cNvSpPr>
            <a:spLocks noChangeShapeType="1"/>
          </p:cNvSpPr>
          <p:nvPr/>
        </p:nvSpPr>
        <p:spPr bwMode="auto">
          <a:xfrm flipH="1">
            <a:off x="2611438" y="5534025"/>
            <a:ext cx="552450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36" name="Line 128"/>
          <p:cNvSpPr>
            <a:spLocks noChangeShapeType="1"/>
          </p:cNvSpPr>
          <p:nvPr/>
        </p:nvSpPr>
        <p:spPr bwMode="auto">
          <a:xfrm flipH="1">
            <a:off x="2611438" y="4484688"/>
            <a:ext cx="1587" cy="106680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37" name="Oval 129"/>
          <p:cNvSpPr>
            <a:spLocks noChangeArrowheads="1"/>
          </p:cNvSpPr>
          <p:nvPr/>
        </p:nvSpPr>
        <p:spPr bwMode="auto">
          <a:xfrm>
            <a:off x="2679700" y="5243513"/>
            <a:ext cx="34925" cy="36512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38" name="Oval 130"/>
          <p:cNvSpPr>
            <a:spLocks noChangeArrowheads="1"/>
          </p:cNvSpPr>
          <p:nvPr/>
        </p:nvSpPr>
        <p:spPr bwMode="auto">
          <a:xfrm>
            <a:off x="2593975" y="4464050"/>
            <a:ext cx="34925" cy="36513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39" name="Line 131"/>
          <p:cNvSpPr>
            <a:spLocks noChangeShapeType="1"/>
          </p:cNvSpPr>
          <p:nvPr/>
        </p:nvSpPr>
        <p:spPr bwMode="auto">
          <a:xfrm flipH="1" flipV="1">
            <a:off x="3057525" y="4575175"/>
            <a:ext cx="84138" cy="1588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40" name="Line 132"/>
          <p:cNvSpPr>
            <a:spLocks noChangeShapeType="1"/>
          </p:cNvSpPr>
          <p:nvPr/>
        </p:nvSpPr>
        <p:spPr bwMode="auto">
          <a:xfrm>
            <a:off x="2697163" y="4649788"/>
            <a:ext cx="0" cy="434975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41" name="Line 133"/>
          <p:cNvSpPr>
            <a:spLocks noChangeShapeType="1"/>
          </p:cNvSpPr>
          <p:nvPr/>
        </p:nvSpPr>
        <p:spPr bwMode="auto">
          <a:xfrm>
            <a:off x="3081338" y="5905500"/>
            <a:ext cx="93662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42" name="Line 134"/>
          <p:cNvSpPr>
            <a:spLocks noChangeShapeType="1"/>
          </p:cNvSpPr>
          <p:nvPr/>
        </p:nvSpPr>
        <p:spPr bwMode="auto">
          <a:xfrm flipH="1">
            <a:off x="2708275" y="5764213"/>
            <a:ext cx="879475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43" name="Line 135"/>
          <p:cNvSpPr>
            <a:spLocks noChangeShapeType="1"/>
          </p:cNvSpPr>
          <p:nvPr/>
        </p:nvSpPr>
        <p:spPr bwMode="auto">
          <a:xfrm>
            <a:off x="2524125" y="6083300"/>
            <a:ext cx="668338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44" name="Line 136"/>
          <p:cNvSpPr>
            <a:spLocks noChangeShapeType="1"/>
          </p:cNvSpPr>
          <p:nvPr/>
        </p:nvSpPr>
        <p:spPr bwMode="auto">
          <a:xfrm>
            <a:off x="2981325" y="5430838"/>
            <a:ext cx="177800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45" name="Line 137"/>
          <p:cNvSpPr>
            <a:spLocks noChangeShapeType="1"/>
          </p:cNvSpPr>
          <p:nvPr/>
        </p:nvSpPr>
        <p:spPr bwMode="auto">
          <a:xfrm flipH="1">
            <a:off x="2978150" y="5072063"/>
            <a:ext cx="3175" cy="369887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46" name="Oval 138"/>
          <p:cNvSpPr>
            <a:spLocks noChangeArrowheads="1"/>
          </p:cNvSpPr>
          <p:nvPr/>
        </p:nvSpPr>
        <p:spPr bwMode="auto">
          <a:xfrm>
            <a:off x="2957513" y="5240338"/>
            <a:ext cx="33337" cy="36512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47" name="Line 139"/>
          <p:cNvSpPr>
            <a:spLocks noChangeShapeType="1"/>
          </p:cNvSpPr>
          <p:nvPr/>
        </p:nvSpPr>
        <p:spPr bwMode="auto">
          <a:xfrm flipH="1">
            <a:off x="3587750" y="6038850"/>
            <a:ext cx="323850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48" name="Line 140"/>
          <p:cNvSpPr>
            <a:spLocks noChangeShapeType="1"/>
          </p:cNvSpPr>
          <p:nvPr/>
        </p:nvSpPr>
        <p:spPr bwMode="auto">
          <a:xfrm>
            <a:off x="3560763" y="4556125"/>
            <a:ext cx="0" cy="217488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49" name="Line 141"/>
          <p:cNvSpPr>
            <a:spLocks noChangeShapeType="1"/>
          </p:cNvSpPr>
          <p:nvPr/>
        </p:nvSpPr>
        <p:spPr bwMode="auto">
          <a:xfrm>
            <a:off x="3560763" y="4835525"/>
            <a:ext cx="0" cy="180975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50" name="Line 142"/>
          <p:cNvSpPr>
            <a:spLocks noChangeShapeType="1"/>
          </p:cNvSpPr>
          <p:nvPr/>
        </p:nvSpPr>
        <p:spPr bwMode="auto">
          <a:xfrm>
            <a:off x="3975100" y="4464050"/>
            <a:ext cx="115888" cy="1588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51" name="Line 143"/>
          <p:cNvSpPr>
            <a:spLocks noChangeShapeType="1"/>
          </p:cNvSpPr>
          <p:nvPr/>
        </p:nvSpPr>
        <p:spPr bwMode="auto">
          <a:xfrm>
            <a:off x="3998913" y="5268913"/>
            <a:ext cx="120650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52" name="Rectangle 144"/>
          <p:cNvSpPr>
            <a:spLocks noChangeArrowheads="1"/>
          </p:cNvSpPr>
          <p:nvPr/>
        </p:nvSpPr>
        <p:spPr bwMode="auto">
          <a:xfrm>
            <a:off x="4114800" y="4337050"/>
            <a:ext cx="268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0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X</a:t>
            </a:r>
          </a:p>
        </p:txBody>
      </p:sp>
      <p:sp>
        <p:nvSpPr>
          <p:cNvPr id="17553" name="Rectangle 145"/>
          <p:cNvSpPr>
            <a:spLocks noChangeArrowheads="1"/>
          </p:cNvSpPr>
          <p:nvPr/>
        </p:nvSpPr>
        <p:spPr bwMode="auto">
          <a:xfrm>
            <a:off x="4137025" y="5138738"/>
            <a:ext cx="2682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0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Y</a:t>
            </a:r>
          </a:p>
        </p:txBody>
      </p:sp>
      <p:sp>
        <p:nvSpPr>
          <p:cNvPr id="17554" name="Line 146"/>
          <p:cNvSpPr>
            <a:spLocks noChangeShapeType="1"/>
          </p:cNvSpPr>
          <p:nvPr/>
        </p:nvSpPr>
        <p:spPr bwMode="auto">
          <a:xfrm>
            <a:off x="2697163" y="5072063"/>
            <a:ext cx="0" cy="874712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55" name="Oval 147"/>
          <p:cNvSpPr>
            <a:spLocks noChangeArrowheads="1"/>
          </p:cNvSpPr>
          <p:nvPr/>
        </p:nvSpPr>
        <p:spPr bwMode="auto">
          <a:xfrm>
            <a:off x="2684463" y="5748338"/>
            <a:ext cx="34925" cy="36512"/>
          </a:xfrm>
          <a:prstGeom prst="ellipse">
            <a:avLst/>
          </a:prstGeom>
          <a:solidFill>
            <a:srgbClr val="00FF00"/>
          </a:solidFill>
          <a:ln w="127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556" name="Freeform 148"/>
          <p:cNvSpPr>
            <a:spLocks/>
          </p:cNvSpPr>
          <p:nvPr/>
        </p:nvSpPr>
        <p:spPr bwMode="auto">
          <a:xfrm>
            <a:off x="2427288" y="4429125"/>
            <a:ext cx="93662" cy="93663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0"/>
              </a:cxn>
              <a:cxn ang="0">
                <a:pos x="0" y="58"/>
              </a:cxn>
              <a:cxn ang="0">
                <a:pos x="39" y="58"/>
              </a:cxn>
              <a:cxn ang="0">
                <a:pos x="58" y="29"/>
              </a:cxn>
              <a:cxn ang="0">
                <a:pos x="39" y="0"/>
              </a:cxn>
            </a:cxnLst>
            <a:rect l="0" t="0" r="r" b="b"/>
            <a:pathLst>
              <a:path w="59" h="59">
                <a:moveTo>
                  <a:pt x="39" y="0"/>
                </a:moveTo>
                <a:lnTo>
                  <a:pt x="0" y="0"/>
                </a:lnTo>
                <a:lnTo>
                  <a:pt x="0" y="58"/>
                </a:lnTo>
                <a:lnTo>
                  <a:pt x="39" y="58"/>
                </a:lnTo>
                <a:lnTo>
                  <a:pt x="58" y="29"/>
                </a:lnTo>
                <a:lnTo>
                  <a:pt x="39" y="0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557" name="Freeform 149"/>
          <p:cNvSpPr>
            <a:spLocks/>
          </p:cNvSpPr>
          <p:nvPr/>
        </p:nvSpPr>
        <p:spPr bwMode="auto">
          <a:xfrm>
            <a:off x="4090988" y="5221288"/>
            <a:ext cx="93662" cy="92075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0"/>
              </a:cxn>
              <a:cxn ang="0">
                <a:pos x="0" y="57"/>
              </a:cxn>
              <a:cxn ang="0">
                <a:pos x="39" y="57"/>
              </a:cxn>
              <a:cxn ang="0">
                <a:pos x="58" y="29"/>
              </a:cxn>
              <a:cxn ang="0">
                <a:pos x="39" y="0"/>
              </a:cxn>
            </a:cxnLst>
            <a:rect l="0" t="0" r="r" b="b"/>
            <a:pathLst>
              <a:path w="59" h="58">
                <a:moveTo>
                  <a:pt x="39" y="0"/>
                </a:moveTo>
                <a:lnTo>
                  <a:pt x="0" y="0"/>
                </a:lnTo>
                <a:lnTo>
                  <a:pt x="0" y="57"/>
                </a:lnTo>
                <a:lnTo>
                  <a:pt x="39" y="57"/>
                </a:lnTo>
                <a:lnTo>
                  <a:pt x="58" y="29"/>
                </a:lnTo>
                <a:lnTo>
                  <a:pt x="39" y="0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558" name="Freeform 150"/>
          <p:cNvSpPr>
            <a:spLocks/>
          </p:cNvSpPr>
          <p:nvPr/>
        </p:nvSpPr>
        <p:spPr bwMode="auto">
          <a:xfrm>
            <a:off x="2417763" y="5214938"/>
            <a:ext cx="93662" cy="93662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0"/>
              </a:cxn>
              <a:cxn ang="0">
                <a:pos x="0" y="58"/>
              </a:cxn>
              <a:cxn ang="0">
                <a:pos x="39" y="58"/>
              </a:cxn>
              <a:cxn ang="0">
                <a:pos x="58" y="29"/>
              </a:cxn>
              <a:cxn ang="0">
                <a:pos x="39" y="0"/>
              </a:cxn>
            </a:cxnLst>
            <a:rect l="0" t="0" r="r" b="b"/>
            <a:pathLst>
              <a:path w="59" h="59">
                <a:moveTo>
                  <a:pt x="39" y="0"/>
                </a:moveTo>
                <a:lnTo>
                  <a:pt x="0" y="0"/>
                </a:lnTo>
                <a:lnTo>
                  <a:pt x="0" y="58"/>
                </a:lnTo>
                <a:lnTo>
                  <a:pt x="39" y="58"/>
                </a:lnTo>
                <a:lnTo>
                  <a:pt x="58" y="29"/>
                </a:lnTo>
                <a:lnTo>
                  <a:pt x="39" y="0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559" name="Freeform 151"/>
          <p:cNvSpPr>
            <a:spLocks/>
          </p:cNvSpPr>
          <p:nvPr/>
        </p:nvSpPr>
        <p:spPr bwMode="auto">
          <a:xfrm>
            <a:off x="4081463" y="4418013"/>
            <a:ext cx="93662" cy="92075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0"/>
              </a:cxn>
              <a:cxn ang="0">
                <a:pos x="0" y="57"/>
              </a:cxn>
              <a:cxn ang="0">
                <a:pos x="39" y="57"/>
              </a:cxn>
              <a:cxn ang="0">
                <a:pos x="58" y="29"/>
              </a:cxn>
              <a:cxn ang="0">
                <a:pos x="39" y="0"/>
              </a:cxn>
            </a:cxnLst>
            <a:rect l="0" t="0" r="r" b="b"/>
            <a:pathLst>
              <a:path w="59" h="58">
                <a:moveTo>
                  <a:pt x="39" y="0"/>
                </a:moveTo>
                <a:lnTo>
                  <a:pt x="0" y="0"/>
                </a:lnTo>
                <a:lnTo>
                  <a:pt x="0" y="57"/>
                </a:lnTo>
                <a:lnTo>
                  <a:pt x="39" y="57"/>
                </a:lnTo>
                <a:lnTo>
                  <a:pt x="58" y="29"/>
                </a:lnTo>
                <a:lnTo>
                  <a:pt x="39" y="0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560" name="Freeform 152"/>
          <p:cNvSpPr>
            <a:spLocks/>
          </p:cNvSpPr>
          <p:nvPr/>
        </p:nvSpPr>
        <p:spPr bwMode="auto">
          <a:xfrm>
            <a:off x="2432050" y="6040438"/>
            <a:ext cx="93663" cy="93662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0"/>
              </a:cxn>
              <a:cxn ang="0">
                <a:pos x="0" y="58"/>
              </a:cxn>
              <a:cxn ang="0">
                <a:pos x="39" y="58"/>
              </a:cxn>
              <a:cxn ang="0">
                <a:pos x="58" y="29"/>
              </a:cxn>
              <a:cxn ang="0">
                <a:pos x="39" y="0"/>
              </a:cxn>
            </a:cxnLst>
            <a:rect l="0" t="0" r="r" b="b"/>
            <a:pathLst>
              <a:path w="59" h="59">
                <a:moveTo>
                  <a:pt x="39" y="0"/>
                </a:moveTo>
                <a:lnTo>
                  <a:pt x="0" y="0"/>
                </a:lnTo>
                <a:lnTo>
                  <a:pt x="0" y="58"/>
                </a:lnTo>
                <a:lnTo>
                  <a:pt x="39" y="58"/>
                </a:lnTo>
                <a:lnTo>
                  <a:pt x="58" y="29"/>
                </a:lnTo>
                <a:lnTo>
                  <a:pt x="39" y="0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7561" name="Line 153"/>
          <p:cNvSpPr>
            <a:spLocks noChangeShapeType="1"/>
          </p:cNvSpPr>
          <p:nvPr/>
        </p:nvSpPr>
        <p:spPr bwMode="auto">
          <a:xfrm>
            <a:off x="3559175" y="5500688"/>
            <a:ext cx="1588" cy="174625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7562" name="Group 154"/>
          <p:cNvGrpSpPr>
            <a:grpSpLocks/>
          </p:cNvGrpSpPr>
          <p:nvPr/>
        </p:nvGrpSpPr>
        <p:grpSpPr bwMode="auto">
          <a:xfrm>
            <a:off x="3132138" y="4421188"/>
            <a:ext cx="447675" cy="230187"/>
            <a:chOff x="1973" y="2785"/>
            <a:chExt cx="282" cy="145"/>
          </a:xfrm>
        </p:grpSpPr>
        <p:sp>
          <p:nvSpPr>
            <p:cNvPr id="17563" name="Oval 155"/>
            <p:cNvSpPr>
              <a:spLocks noChangeArrowheads="1"/>
            </p:cNvSpPr>
            <p:nvPr/>
          </p:nvSpPr>
          <p:spPr bwMode="auto">
            <a:xfrm>
              <a:off x="2079" y="2793"/>
              <a:ext cx="115" cy="123"/>
            </a:xfrm>
            <a:prstGeom prst="ellipse">
              <a:avLst/>
            </a:prstGeom>
            <a:solidFill>
              <a:srgbClr val="D49FFF"/>
            </a:solidFill>
            <a:ln w="25400">
              <a:solidFill>
                <a:srgbClr val="B760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64" name="Rectangle 156"/>
            <p:cNvSpPr>
              <a:spLocks noChangeArrowheads="1"/>
            </p:cNvSpPr>
            <p:nvPr/>
          </p:nvSpPr>
          <p:spPr bwMode="auto">
            <a:xfrm>
              <a:off x="2034" y="2797"/>
              <a:ext cx="104" cy="113"/>
            </a:xfrm>
            <a:prstGeom prst="rect">
              <a:avLst/>
            </a:prstGeom>
            <a:solidFill>
              <a:srgbClr val="D49FFF"/>
            </a:solidFill>
            <a:ln w="25400">
              <a:solidFill>
                <a:srgbClr val="D49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65" name="Line 157"/>
            <p:cNvSpPr>
              <a:spLocks noChangeShapeType="1"/>
            </p:cNvSpPr>
            <p:nvPr/>
          </p:nvSpPr>
          <p:spPr bwMode="auto">
            <a:xfrm flipH="1">
              <a:off x="2029" y="2789"/>
              <a:ext cx="123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66" name="Line 158"/>
            <p:cNvSpPr>
              <a:spLocks noChangeShapeType="1"/>
            </p:cNvSpPr>
            <p:nvPr/>
          </p:nvSpPr>
          <p:spPr bwMode="auto">
            <a:xfrm>
              <a:off x="2026" y="2785"/>
              <a:ext cx="0" cy="145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67" name="Line 159"/>
            <p:cNvSpPr>
              <a:spLocks noChangeShapeType="1"/>
            </p:cNvSpPr>
            <p:nvPr/>
          </p:nvSpPr>
          <p:spPr bwMode="auto">
            <a:xfrm>
              <a:off x="2027" y="2918"/>
              <a:ext cx="13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68" name="Line 160"/>
            <p:cNvSpPr>
              <a:spLocks noChangeShapeType="1"/>
            </p:cNvSpPr>
            <p:nvPr/>
          </p:nvSpPr>
          <p:spPr bwMode="auto">
            <a:xfrm>
              <a:off x="2201" y="2853"/>
              <a:ext cx="34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69" name="Line 161"/>
            <p:cNvSpPr>
              <a:spLocks noChangeShapeType="1"/>
            </p:cNvSpPr>
            <p:nvPr/>
          </p:nvSpPr>
          <p:spPr bwMode="auto">
            <a:xfrm>
              <a:off x="1989" y="2823"/>
              <a:ext cx="45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70" name="Line 162"/>
            <p:cNvSpPr>
              <a:spLocks noChangeShapeType="1"/>
            </p:cNvSpPr>
            <p:nvPr/>
          </p:nvSpPr>
          <p:spPr bwMode="auto">
            <a:xfrm>
              <a:off x="1991" y="2884"/>
              <a:ext cx="43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71" name="Rectangle 163"/>
            <p:cNvSpPr>
              <a:spLocks noChangeArrowheads="1"/>
            </p:cNvSpPr>
            <p:nvPr/>
          </p:nvSpPr>
          <p:spPr bwMode="auto">
            <a:xfrm>
              <a:off x="2232" y="2843"/>
              <a:ext cx="23" cy="23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72" name="Rectangle 164"/>
            <p:cNvSpPr>
              <a:spLocks noChangeArrowheads="1"/>
            </p:cNvSpPr>
            <p:nvPr/>
          </p:nvSpPr>
          <p:spPr bwMode="auto">
            <a:xfrm>
              <a:off x="1973" y="2874"/>
              <a:ext cx="23" cy="2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73" name="Rectangle 165"/>
            <p:cNvSpPr>
              <a:spLocks noChangeArrowheads="1"/>
            </p:cNvSpPr>
            <p:nvPr/>
          </p:nvSpPr>
          <p:spPr bwMode="auto">
            <a:xfrm>
              <a:off x="1973" y="2812"/>
              <a:ext cx="23" cy="23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7574" name="Group 166"/>
          <p:cNvGrpSpPr>
            <a:grpSpLocks/>
          </p:cNvGrpSpPr>
          <p:nvPr/>
        </p:nvGrpSpPr>
        <p:grpSpPr bwMode="auto">
          <a:xfrm>
            <a:off x="2679700" y="4854575"/>
            <a:ext cx="403225" cy="225425"/>
            <a:chOff x="1688" y="3058"/>
            <a:chExt cx="254" cy="142"/>
          </a:xfrm>
        </p:grpSpPr>
        <p:grpSp>
          <p:nvGrpSpPr>
            <p:cNvPr id="17575" name="Group 167"/>
            <p:cNvGrpSpPr>
              <a:grpSpLocks/>
            </p:cNvGrpSpPr>
            <p:nvPr/>
          </p:nvGrpSpPr>
          <p:grpSpPr bwMode="auto">
            <a:xfrm>
              <a:off x="1737" y="3058"/>
              <a:ext cx="123" cy="142"/>
              <a:chOff x="1737" y="3058"/>
              <a:chExt cx="123" cy="142"/>
            </a:xfrm>
          </p:grpSpPr>
          <p:sp>
            <p:nvSpPr>
              <p:cNvPr id="17576" name="Freeform 168"/>
              <p:cNvSpPr>
                <a:spLocks/>
              </p:cNvSpPr>
              <p:nvPr/>
            </p:nvSpPr>
            <p:spPr bwMode="auto">
              <a:xfrm>
                <a:off x="1745" y="3072"/>
                <a:ext cx="105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9"/>
                  </a:cxn>
                  <a:cxn ang="0">
                    <a:pos x="104" y="61"/>
                  </a:cxn>
                  <a:cxn ang="0">
                    <a:pos x="0" y="0"/>
                  </a:cxn>
                </a:cxnLst>
                <a:rect l="0" t="0" r="r" b="b"/>
                <a:pathLst>
                  <a:path w="105" h="120">
                    <a:moveTo>
                      <a:pt x="0" y="0"/>
                    </a:moveTo>
                    <a:lnTo>
                      <a:pt x="0" y="119"/>
                    </a:lnTo>
                    <a:lnTo>
                      <a:pt x="104" y="6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B760F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577" name="Freeform 169"/>
              <p:cNvSpPr>
                <a:spLocks/>
              </p:cNvSpPr>
              <p:nvPr/>
            </p:nvSpPr>
            <p:spPr bwMode="auto">
              <a:xfrm>
                <a:off x="1737" y="3058"/>
                <a:ext cx="123" cy="1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1"/>
                  </a:cxn>
                  <a:cxn ang="0">
                    <a:pos x="122" y="72"/>
                  </a:cxn>
                  <a:cxn ang="0">
                    <a:pos x="0" y="0"/>
                  </a:cxn>
                  <a:cxn ang="0">
                    <a:pos x="15" y="27"/>
                  </a:cxn>
                  <a:cxn ang="0">
                    <a:pos x="92" y="72"/>
                  </a:cxn>
                  <a:cxn ang="0">
                    <a:pos x="15" y="115"/>
                  </a:cxn>
                  <a:cxn ang="0">
                    <a:pos x="15" y="27"/>
                  </a:cxn>
                  <a:cxn ang="0">
                    <a:pos x="0" y="0"/>
                  </a:cxn>
                </a:cxnLst>
                <a:rect l="0" t="0" r="r" b="b"/>
                <a:pathLst>
                  <a:path w="123" h="142">
                    <a:moveTo>
                      <a:pt x="0" y="0"/>
                    </a:moveTo>
                    <a:lnTo>
                      <a:pt x="0" y="141"/>
                    </a:lnTo>
                    <a:lnTo>
                      <a:pt x="122" y="72"/>
                    </a:lnTo>
                    <a:lnTo>
                      <a:pt x="0" y="0"/>
                    </a:lnTo>
                    <a:lnTo>
                      <a:pt x="15" y="27"/>
                    </a:lnTo>
                    <a:lnTo>
                      <a:pt x="92" y="72"/>
                    </a:lnTo>
                    <a:lnTo>
                      <a:pt x="15" y="115"/>
                    </a:lnTo>
                    <a:lnTo>
                      <a:pt x="15" y="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760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7578" name="Oval 170"/>
            <p:cNvSpPr>
              <a:spLocks noChangeArrowheads="1"/>
            </p:cNvSpPr>
            <p:nvPr/>
          </p:nvSpPr>
          <p:spPr bwMode="auto">
            <a:xfrm>
              <a:off x="1856" y="3118"/>
              <a:ext cx="25" cy="26"/>
            </a:xfrm>
            <a:prstGeom prst="ellipse">
              <a:avLst/>
            </a:prstGeom>
            <a:solidFill>
              <a:srgbClr val="D49FFF"/>
            </a:solidFill>
            <a:ln w="25400">
              <a:solidFill>
                <a:srgbClr val="B760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79" name="Rectangle 171"/>
            <p:cNvSpPr>
              <a:spLocks noChangeArrowheads="1"/>
            </p:cNvSpPr>
            <p:nvPr/>
          </p:nvSpPr>
          <p:spPr bwMode="auto">
            <a:xfrm>
              <a:off x="1919" y="3119"/>
              <a:ext cx="23" cy="23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80" name="Rectangle 172"/>
            <p:cNvSpPr>
              <a:spLocks noChangeArrowheads="1"/>
            </p:cNvSpPr>
            <p:nvPr/>
          </p:nvSpPr>
          <p:spPr bwMode="auto">
            <a:xfrm>
              <a:off x="1688" y="3119"/>
              <a:ext cx="23" cy="23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81" name="Line 173"/>
            <p:cNvSpPr>
              <a:spLocks noChangeShapeType="1"/>
            </p:cNvSpPr>
            <p:nvPr/>
          </p:nvSpPr>
          <p:spPr bwMode="auto">
            <a:xfrm>
              <a:off x="1889" y="3130"/>
              <a:ext cx="33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82" name="Line 174"/>
            <p:cNvSpPr>
              <a:spLocks noChangeShapeType="1"/>
            </p:cNvSpPr>
            <p:nvPr/>
          </p:nvSpPr>
          <p:spPr bwMode="auto">
            <a:xfrm>
              <a:off x="1715" y="3130"/>
              <a:ext cx="33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7583" name="Group 175"/>
          <p:cNvGrpSpPr>
            <a:grpSpLocks/>
          </p:cNvGrpSpPr>
          <p:nvPr/>
        </p:nvGrpSpPr>
        <p:grpSpPr bwMode="auto">
          <a:xfrm>
            <a:off x="3132138" y="4910138"/>
            <a:ext cx="447675" cy="230187"/>
            <a:chOff x="1973" y="3093"/>
            <a:chExt cx="282" cy="145"/>
          </a:xfrm>
        </p:grpSpPr>
        <p:sp>
          <p:nvSpPr>
            <p:cNvPr id="17584" name="Oval 176"/>
            <p:cNvSpPr>
              <a:spLocks noChangeArrowheads="1"/>
            </p:cNvSpPr>
            <p:nvPr/>
          </p:nvSpPr>
          <p:spPr bwMode="auto">
            <a:xfrm>
              <a:off x="2079" y="3101"/>
              <a:ext cx="115" cy="123"/>
            </a:xfrm>
            <a:prstGeom prst="ellipse">
              <a:avLst/>
            </a:prstGeom>
            <a:solidFill>
              <a:srgbClr val="D49FFF"/>
            </a:solidFill>
            <a:ln w="25400">
              <a:solidFill>
                <a:srgbClr val="B760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85" name="Rectangle 177"/>
            <p:cNvSpPr>
              <a:spLocks noChangeArrowheads="1"/>
            </p:cNvSpPr>
            <p:nvPr/>
          </p:nvSpPr>
          <p:spPr bwMode="auto">
            <a:xfrm>
              <a:off x="2034" y="3104"/>
              <a:ext cx="104" cy="114"/>
            </a:xfrm>
            <a:prstGeom prst="rect">
              <a:avLst/>
            </a:prstGeom>
            <a:solidFill>
              <a:srgbClr val="D49FFF"/>
            </a:solidFill>
            <a:ln w="25400">
              <a:solidFill>
                <a:srgbClr val="D49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86" name="Line 178"/>
            <p:cNvSpPr>
              <a:spLocks noChangeShapeType="1"/>
            </p:cNvSpPr>
            <p:nvPr/>
          </p:nvSpPr>
          <p:spPr bwMode="auto">
            <a:xfrm flipH="1">
              <a:off x="2029" y="3096"/>
              <a:ext cx="123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87" name="Line 179"/>
            <p:cNvSpPr>
              <a:spLocks noChangeShapeType="1"/>
            </p:cNvSpPr>
            <p:nvPr/>
          </p:nvSpPr>
          <p:spPr bwMode="auto">
            <a:xfrm>
              <a:off x="2026" y="3093"/>
              <a:ext cx="0" cy="145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88" name="Line 180"/>
            <p:cNvSpPr>
              <a:spLocks noChangeShapeType="1"/>
            </p:cNvSpPr>
            <p:nvPr/>
          </p:nvSpPr>
          <p:spPr bwMode="auto">
            <a:xfrm>
              <a:off x="2027" y="3226"/>
              <a:ext cx="13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89" name="Line 181"/>
            <p:cNvSpPr>
              <a:spLocks noChangeShapeType="1"/>
            </p:cNvSpPr>
            <p:nvPr/>
          </p:nvSpPr>
          <p:spPr bwMode="auto">
            <a:xfrm>
              <a:off x="2201" y="3161"/>
              <a:ext cx="34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90" name="Line 182"/>
            <p:cNvSpPr>
              <a:spLocks noChangeShapeType="1"/>
            </p:cNvSpPr>
            <p:nvPr/>
          </p:nvSpPr>
          <p:spPr bwMode="auto">
            <a:xfrm>
              <a:off x="1989" y="3131"/>
              <a:ext cx="45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91" name="Line 183"/>
            <p:cNvSpPr>
              <a:spLocks noChangeShapeType="1"/>
            </p:cNvSpPr>
            <p:nvPr/>
          </p:nvSpPr>
          <p:spPr bwMode="auto">
            <a:xfrm>
              <a:off x="1991" y="3192"/>
              <a:ext cx="43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92" name="Rectangle 184"/>
            <p:cNvSpPr>
              <a:spLocks noChangeArrowheads="1"/>
            </p:cNvSpPr>
            <p:nvPr/>
          </p:nvSpPr>
          <p:spPr bwMode="auto">
            <a:xfrm>
              <a:off x="2232" y="3151"/>
              <a:ext cx="23" cy="23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93" name="Rectangle 185"/>
            <p:cNvSpPr>
              <a:spLocks noChangeArrowheads="1"/>
            </p:cNvSpPr>
            <p:nvPr/>
          </p:nvSpPr>
          <p:spPr bwMode="auto">
            <a:xfrm>
              <a:off x="1973" y="3181"/>
              <a:ext cx="23" cy="23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94" name="Rectangle 186"/>
            <p:cNvSpPr>
              <a:spLocks noChangeArrowheads="1"/>
            </p:cNvSpPr>
            <p:nvPr/>
          </p:nvSpPr>
          <p:spPr bwMode="auto">
            <a:xfrm>
              <a:off x="1973" y="3120"/>
              <a:ext cx="23" cy="23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7595" name="Group 187"/>
          <p:cNvGrpSpPr>
            <a:grpSpLocks/>
          </p:cNvGrpSpPr>
          <p:nvPr/>
        </p:nvGrpSpPr>
        <p:grpSpPr bwMode="auto">
          <a:xfrm>
            <a:off x="3132138" y="5373688"/>
            <a:ext cx="447675" cy="227012"/>
            <a:chOff x="1973" y="3385"/>
            <a:chExt cx="282" cy="143"/>
          </a:xfrm>
        </p:grpSpPr>
        <p:sp>
          <p:nvSpPr>
            <p:cNvPr id="17596" name="Oval 188"/>
            <p:cNvSpPr>
              <a:spLocks noChangeArrowheads="1"/>
            </p:cNvSpPr>
            <p:nvPr/>
          </p:nvSpPr>
          <p:spPr bwMode="auto">
            <a:xfrm>
              <a:off x="2079" y="3393"/>
              <a:ext cx="115" cy="121"/>
            </a:xfrm>
            <a:prstGeom prst="ellipse">
              <a:avLst/>
            </a:prstGeom>
            <a:solidFill>
              <a:srgbClr val="D49FFF"/>
            </a:solidFill>
            <a:ln w="25400">
              <a:solidFill>
                <a:srgbClr val="B760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97" name="Rectangle 189"/>
            <p:cNvSpPr>
              <a:spLocks noChangeArrowheads="1"/>
            </p:cNvSpPr>
            <p:nvPr/>
          </p:nvSpPr>
          <p:spPr bwMode="auto">
            <a:xfrm>
              <a:off x="2034" y="3395"/>
              <a:ext cx="104" cy="114"/>
            </a:xfrm>
            <a:prstGeom prst="rect">
              <a:avLst/>
            </a:prstGeom>
            <a:solidFill>
              <a:srgbClr val="D49FFF"/>
            </a:solidFill>
            <a:ln w="25400">
              <a:solidFill>
                <a:srgbClr val="D49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98" name="Line 190"/>
            <p:cNvSpPr>
              <a:spLocks noChangeShapeType="1"/>
            </p:cNvSpPr>
            <p:nvPr/>
          </p:nvSpPr>
          <p:spPr bwMode="auto">
            <a:xfrm flipH="1">
              <a:off x="2029" y="3387"/>
              <a:ext cx="123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99" name="Line 191"/>
            <p:cNvSpPr>
              <a:spLocks noChangeShapeType="1"/>
            </p:cNvSpPr>
            <p:nvPr/>
          </p:nvSpPr>
          <p:spPr bwMode="auto">
            <a:xfrm>
              <a:off x="2026" y="3385"/>
              <a:ext cx="0" cy="143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00" name="Line 192"/>
            <p:cNvSpPr>
              <a:spLocks noChangeShapeType="1"/>
            </p:cNvSpPr>
            <p:nvPr/>
          </p:nvSpPr>
          <p:spPr bwMode="auto">
            <a:xfrm>
              <a:off x="2027" y="3517"/>
              <a:ext cx="13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01" name="Line 193"/>
            <p:cNvSpPr>
              <a:spLocks noChangeShapeType="1"/>
            </p:cNvSpPr>
            <p:nvPr/>
          </p:nvSpPr>
          <p:spPr bwMode="auto">
            <a:xfrm>
              <a:off x="2201" y="3452"/>
              <a:ext cx="34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02" name="Line 194"/>
            <p:cNvSpPr>
              <a:spLocks noChangeShapeType="1"/>
            </p:cNvSpPr>
            <p:nvPr/>
          </p:nvSpPr>
          <p:spPr bwMode="auto">
            <a:xfrm>
              <a:off x="1989" y="3421"/>
              <a:ext cx="45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03" name="Line 195"/>
            <p:cNvSpPr>
              <a:spLocks noChangeShapeType="1"/>
            </p:cNvSpPr>
            <p:nvPr/>
          </p:nvSpPr>
          <p:spPr bwMode="auto">
            <a:xfrm>
              <a:off x="1991" y="3483"/>
              <a:ext cx="43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04" name="Rectangle 196"/>
            <p:cNvSpPr>
              <a:spLocks noChangeArrowheads="1"/>
            </p:cNvSpPr>
            <p:nvPr/>
          </p:nvSpPr>
          <p:spPr bwMode="auto">
            <a:xfrm>
              <a:off x="2232" y="3442"/>
              <a:ext cx="23" cy="2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05" name="Rectangle 197"/>
            <p:cNvSpPr>
              <a:spLocks noChangeArrowheads="1"/>
            </p:cNvSpPr>
            <p:nvPr/>
          </p:nvSpPr>
          <p:spPr bwMode="auto">
            <a:xfrm>
              <a:off x="1973" y="3472"/>
              <a:ext cx="23" cy="23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06" name="Rectangle 198"/>
            <p:cNvSpPr>
              <a:spLocks noChangeArrowheads="1"/>
            </p:cNvSpPr>
            <p:nvPr/>
          </p:nvSpPr>
          <p:spPr bwMode="auto">
            <a:xfrm>
              <a:off x="1973" y="3411"/>
              <a:ext cx="23" cy="23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607" name="Line 199"/>
          <p:cNvSpPr>
            <a:spLocks noChangeShapeType="1"/>
          </p:cNvSpPr>
          <p:nvPr/>
        </p:nvSpPr>
        <p:spPr bwMode="auto">
          <a:xfrm flipH="1">
            <a:off x="2508250" y="5259388"/>
            <a:ext cx="479425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08" name="Line 200"/>
          <p:cNvSpPr>
            <a:spLocks noChangeShapeType="1"/>
          </p:cNvSpPr>
          <p:nvPr/>
        </p:nvSpPr>
        <p:spPr bwMode="auto">
          <a:xfrm>
            <a:off x="3978275" y="4462463"/>
            <a:ext cx="0" cy="322262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7609" name="Group 201"/>
          <p:cNvGrpSpPr>
            <a:grpSpLocks/>
          </p:cNvGrpSpPr>
          <p:nvPr/>
        </p:nvGrpSpPr>
        <p:grpSpPr bwMode="auto">
          <a:xfrm>
            <a:off x="3546475" y="4683125"/>
            <a:ext cx="454025" cy="214313"/>
            <a:chOff x="2234" y="2950"/>
            <a:chExt cx="286" cy="135"/>
          </a:xfrm>
        </p:grpSpPr>
        <p:sp>
          <p:nvSpPr>
            <p:cNvPr id="17610" name="Rectangle 202"/>
            <p:cNvSpPr>
              <a:spLocks noChangeArrowheads="1"/>
            </p:cNvSpPr>
            <p:nvPr/>
          </p:nvSpPr>
          <p:spPr bwMode="auto">
            <a:xfrm>
              <a:off x="2234" y="2978"/>
              <a:ext cx="22" cy="23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11" name="Freeform 203"/>
            <p:cNvSpPr>
              <a:spLocks/>
            </p:cNvSpPr>
            <p:nvPr/>
          </p:nvSpPr>
          <p:spPr bwMode="auto">
            <a:xfrm>
              <a:off x="2288" y="2952"/>
              <a:ext cx="165" cy="1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5"/>
                </a:cxn>
                <a:cxn ang="0">
                  <a:pos x="18" y="28"/>
                </a:cxn>
                <a:cxn ang="0">
                  <a:pos x="20" y="39"/>
                </a:cxn>
                <a:cxn ang="0">
                  <a:pos x="22" y="52"/>
                </a:cxn>
                <a:cxn ang="0">
                  <a:pos x="20" y="73"/>
                </a:cxn>
                <a:cxn ang="0">
                  <a:pos x="20" y="90"/>
                </a:cxn>
                <a:cxn ang="0">
                  <a:pos x="13" y="108"/>
                </a:cxn>
                <a:cxn ang="0">
                  <a:pos x="4" y="121"/>
                </a:cxn>
                <a:cxn ang="0">
                  <a:pos x="4" y="125"/>
                </a:cxn>
                <a:cxn ang="0">
                  <a:pos x="33" y="123"/>
                </a:cxn>
                <a:cxn ang="0">
                  <a:pos x="56" y="119"/>
                </a:cxn>
                <a:cxn ang="0">
                  <a:pos x="76" y="117"/>
                </a:cxn>
                <a:cxn ang="0">
                  <a:pos x="96" y="112"/>
                </a:cxn>
                <a:cxn ang="0">
                  <a:pos x="118" y="104"/>
                </a:cxn>
                <a:cxn ang="0">
                  <a:pos x="134" y="97"/>
                </a:cxn>
                <a:cxn ang="0">
                  <a:pos x="144" y="90"/>
                </a:cxn>
                <a:cxn ang="0">
                  <a:pos x="153" y="82"/>
                </a:cxn>
                <a:cxn ang="0">
                  <a:pos x="160" y="71"/>
                </a:cxn>
                <a:cxn ang="0">
                  <a:pos x="164" y="63"/>
                </a:cxn>
                <a:cxn ang="0">
                  <a:pos x="151" y="45"/>
                </a:cxn>
                <a:cxn ang="0">
                  <a:pos x="127" y="28"/>
                </a:cxn>
                <a:cxn ang="0">
                  <a:pos x="105" y="19"/>
                </a:cxn>
                <a:cxn ang="0">
                  <a:pos x="82" y="13"/>
                </a:cxn>
                <a:cxn ang="0">
                  <a:pos x="58" y="8"/>
                </a:cxn>
                <a:cxn ang="0">
                  <a:pos x="27" y="6"/>
                </a:cxn>
                <a:cxn ang="0">
                  <a:pos x="0" y="0"/>
                </a:cxn>
              </a:cxnLst>
              <a:rect l="0" t="0" r="r" b="b"/>
              <a:pathLst>
                <a:path w="165" h="126">
                  <a:moveTo>
                    <a:pt x="0" y="0"/>
                  </a:moveTo>
                  <a:lnTo>
                    <a:pt x="11" y="15"/>
                  </a:lnTo>
                  <a:lnTo>
                    <a:pt x="18" y="28"/>
                  </a:lnTo>
                  <a:lnTo>
                    <a:pt x="20" y="39"/>
                  </a:lnTo>
                  <a:lnTo>
                    <a:pt x="22" y="52"/>
                  </a:lnTo>
                  <a:lnTo>
                    <a:pt x="20" y="73"/>
                  </a:lnTo>
                  <a:lnTo>
                    <a:pt x="20" y="90"/>
                  </a:lnTo>
                  <a:lnTo>
                    <a:pt x="13" y="108"/>
                  </a:lnTo>
                  <a:lnTo>
                    <a:pt x="4" y="121"/>
                  </a:lnTo>
                  <a:lnTo>
                    <a:pt x="4" y="125"/>
                  </a:lnTo>
                  <a:lnTo>
                    <a:pt x="33" y="123"/>
                  </a:lnTo>
                  <a:lnTo>
                    <a:pt x="56" y="119"/>
                  </a:lnTo>
                  <a:lnTo>
                    <a:pt x="76" y="117"/>
                  </a:lnTo>
                  <a:lnTo>
                    <a:pt x="96" y="112"/>
                  </a:lnTo>
                  <a:lnTo>
                    <a:pt x="118" y="104"/>
                  </a:lnTo>
                  <a:lnTo>
                    <a:pt x="134" y="97"/>
                  </a:lnTo>
                  <a:lnTo>
                    <a:pt x="144" y="90"/>
                  </a:lnTo>
                  <a:lnTo>
                    <a:pt x="153" y="82"/>
                  </a:lnTo>
                  <a:lnTo>
                    <a:pt x="160" y="71"/>
                  </a:lnTo>
                  <a:lnTo>
                    <a:pt x="164" y="63"/>
                  </a:lnTo>
                  <a:lnTo>
                    <a:pt x="151" y="45"/>
                  </a:lnTo>
                  <a:lnTo>
                    <a:pt x="127" y="28"/>
                  </a:lnTo>
                  <a:lnTo>
                    <a:pt x="105" y="19"/>
                  </a:lnTo>
                  <a:lnTo>
                    <a:pt x="82" y="13"/>
                  </a:lnTo>
                  <a:lnTo>
                    <a:pt x="58" y="8"/>
                  </a:lnTo>
                  <a:lnTo>
                    <a:pt x="27" y="6"/>
                  </a:lnTo>
                  <a:lnTo>
                    <a:pt x="0" y="0"/>
                  </a:lnTo>
                </a:path>
              </a:pathLst>
            </a:custGeom>
            <a:solidFill>
              <a:srgbClr val="D49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612" name="Arc 204"/>
            <p:cNvSpPr>
              <a:spLocks/>
            </p:cNvSpPr>
            <p:nvPr/>
          </p:nvSpPr>
          <p:spPr bwMode="auto">
            <a:xfrm>
              <a:off x="2274" y="2952"/>
              <a:ext cx="37" cy="6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7"/>
                <a:gd name="T1" fmla="*/ 0 h 21600"/>
                <a:gd name="T2" fmla="*/ 21597 w 21597"/>
                <a:gd name="T3" fmla="*/ 21270 h 21600"/>
                <a:gd name="T4" fmla="*/ 0 w 2159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7" h="21600" fill="none" extrusionOk="0">
                  <a:moveTo>
                    <a:pt x="-1" y="0"/>
                  </a:moveTo>
                  <a:cubicBezTo>
                    <a:pt x="11800" y="0"/>
                    <a:pt x="21417" y="9470"/>
                    <a:pt x="21597" y="21269"/>
                  </a:cubicBezTo>
                </a:path>
                <a:path w="21597" h="21600" stroke="0" extrusionOk="0">
                  <a:moveTo>
                    <a:pt x="-1" y="0"/>
                  </a:moveTo>
                  <a:cubicBezTo>
                    <a:pt x="11800" y="0"/>
                    <a:pt x="21417" y="9470"/>
                    <a:pt x="21597" y="2126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13" name="Arc 205"/>
            <p:cNvSpPr>
              <a:spLocks/>
            </p:cNvSpPr>
            <p:nvPr/>
          </p:nvSpPr>
          <p:spPr bwMode="auto">
            <a:xfrm>
              <a:off x="2275" y="3016"/>
              <a:ext cx="37" cy="69"/>
            </a:xfrm>
            <a:custGeom>
              <a:avLst/>
              <a:gdLst>
                <a:gd name="G0" fmla="+- 613 0 0"/>
                <a:gd name="G1" fmla="+- 325 0 0"/>
                <a:gd name="G2" fmla="+- 21600 0 0"/>
                <a:gd name="T0" fmla="*/ 22211 w 22213"/>
                <a:gd name="T1" fmla="*/ 0 h 21925"/>
                <a:gd name="T2" fmla="*/ 0 w 22213"/>
                <a:gd name="T3" fmla="*/ 21916 h 21925"/>
                <a:gd name="T4" fmla="*/ 613 w 22213"/>
                <a:gd name="T5" fmla="*/ 325 h 2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13" h="21925" fill="none" extrusionOk="0">
                  <a:moveTo>
                    <a:pt x="22210" y="0"/>
                  </a:moveTo>
                  <a:cubicBezTo>
                    <a:pt x="22212" y="108"/>
                    <a:pt x="22213" y="216"/>
                    <a:pt x="22213" y="325"/>
                  </a:cubicBezTo>
                  <a:cubicBezTo>
                    <a:pt x="22213" y="12254"/>
                    <a:pt x="12542" y="21925"/>
                    <a:pt x="613" y="21925"/>
                  </a:cubicBezTo>
                  <a:cubicBezTo>
                    <a:pt x="408" y="21925"/>
                    <a:pt x="204" y="21922"/>
                    <a:pt x="-1" y="21916"/>
                  </a:cubicBezTo>
                </a:path>
                <a:path w="22213" h="21925" stroke="0" extrusionOk="0">
                  <a:moveTo>
                    <a:pt x="22210" y="0"/>
                  </a:moveTo>
                  <a:cubicBezTo>
                    <a:pt x="22212" y="108"/>
                    <a:pt x="22213" y="216"/>
                    <a:pt x="22213" y="325"/>
                  </a:cubicBezTo>
                  <a:cubicBezTo>
                    <a:pt x="22213" y="12254"/>
                    <a:pt x="12542" y="21925"/>
                    <a:pt x="613" y="21925"/>
                  </a:cubicBezTo>
                  <a:cubicBezTo>
                    <a:pt x="408" y="21925"/>
                    <a:pt x="204" y="21922"/>
                    <a:pt x="-1" y="21916"/>
                  </a:cubicBezTo>
                  <a:lnTo>
                    <a:pt x="613" y="325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14" name="Arc 206"/>
            <p:cNvSpPr>
              <a:spLocks/>
            </p:cNvSpPr>
            <p:nvPr/>
          </p:nvSpPr>
          <p:spPr bwMode="auto">
            <a:xfrm>
              <a:off x="2274" y="2950"/>
              <a:ext cx="186" cy="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15" name="Arc 207"/>
            <p:cNvSpPr>
              <a:spLocks/>
            </p:cNvSpPr>
            <p:nvPr/>
          </p:nvSpPr>
          <p:spPr bwMode="auto">
            <a:xfrm>
              <a:off x="2277" y="3016"/>
              <a:ext cx="182" cy="69"/>
            </a:xfrm>
            <a:custGeom>
              <a:avLst/>
              <a:gdLst>
                <a:gd name="G0" fmla="+- 121 0 0"/>
                <a:gd name="G1" fmla="+- 321 0 0"/>
                <a:gd name="G2" fmla="+- 21600 0 0"/>
                <a:gd name="T0" fmla="*/ 21719 w 21721"/>
                <a:gd name="T1" fmla="*/ 0 h 21921"/>
                <a:gd name="T2" fmla="*/ 0 w 21721"/>
                <a:gd name="T3" fmla="*/ 21921 h 21921"/>
                <a:gd name="T4" fmla="*/ 121 w 21721"/>
                <a:gd name="T5" fmla="*/ 321 h 2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1" h="21921" fill="none" extrusionOk="0">
                  <a:moveTo>
                    <a:pt x="21718" y="0"/>
                  </a:moveTo>
                  <a:cubicBezTo>
                    <a:pt x="21720" y="106"/>
                    <a:pt x="21721" y="213"/>
                    <a:pt x="21721" y="321"/>
                  </a:cubicBezTo>
                  <a:cubicBezTo>
                    <a:pt x="21721" y="12250"/>
                    <a:pt x="12050" y="21921"/>
                    <a:pt x="121" y="21921"/>
                  </a:cubicBezTo>
                  <a:cubicBezTo>
                    <a:pt x="80" y="21921"/>
                    <a:pt x="40" y="21920"/>
                    <a:pt x="0" y="21920"/>
                  </a:cubicBezTo>
                </a:path>
                <a:path w="21721" h="21921" stroke="0" extrusionOk="0">
                  <a:moveTo>
                    <a:pt x="21718" y="0"/>
                  </a:moveTo>
                  <a:cubicBezTo>
                    <a:pt x="21720" y="106"/>
                    <a:pt x="21721" y="213"/>
                    <a:pt x="21721" y="321"/>
                  </a:cubicBezTo>
                  <a:cubicBezTo>
                    <a:pt x="21721" y="12250"/>
                    <a:pt x="12050" y="21921"/>
                    <a:pt x="121" y="21921"/>
                  </a:cubicBezTo>
                  <a:cubicBezTo>
                    <a:pt x="80" y="21921"/>
                    <a:pt x="40" y="21920"/>
                    <a:pt x="0" y="21920"/>
                  </a:cubicBezTo>
                  <a:lnTo>
                    <a:pt x="121" y="321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16" name="Line 208"/>
            <p:cNvSpPr>
              <a:spLocks noChangeShapeType="1"/>
            </p:cNvSpPr>
            <p:nvPr/>
          </p:nvSpPr>
          <p:spPr bwMode="auto">
            <a:xfrm>
              <a:off x="2456" y="3017"/>
              <a:ext cx="46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17" name="Rectangle 209"/>
            <p:cNvSpPr>
              <a:spLocks noChangeArrowheads="1"/>
            </p:cNvSpPr>
            <p:nvPr/>
          </p:nvSpPr>
          <p:spPr bwMode="auto">
            <a:xfrm>
              <a:off x="2497" y="3007"/>
              <a:ext cx="23" cy="23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18" name="Line 210"/>
            <p:cNvSpPr>
              <a:spLocks noChangeShapeType="1"/>
            </p:cNvSpPr>
            <p:nvPr/>
          </p:nvSpPr>
          <p:spPr bwMode="auto">
            <a:xfrm>
              <a:off x="2261" y="2988"/>
              <a:ext cx="46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19" name="Line 211"/>
            <p:cNvSpPr>
              <a:spLocks noChangeShapeType="1"/>
            </p:cNvSpPr>
            <p:nvPr/>
          </p:nvSpPr>
          <p:spPr bwMode="auto">
            <a:xfrm>
              <a:off x="2257" y="3050"/>
              <a:ext cx="46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20" name="Rectangle 212"/>
            <p:cNvSpPr>
              <a:spLocks noChangeArrowheads="1"/>
            </p:cNvSpPr>
            <p:nvPr/>
          </p:nvSpPr>
          <p:spPr bwMode="auto">
            <a:xfrm>
              <a:off x="2234" y="3039"/>
              <a:ext cx="22" cy="23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621" name="Line 213"/>
          <p:cNvSpPr>
            <a:spLocks noChangeShapeType="1"/>
          </p:cNvSpPr>
          <p:nvPr/>
        </p:nvSpPr>
        <p:spPr bwMode="auto">
          <a:xfrm>
            <a:off x="3984625" y="5254625"/>
            <a:ext cx="0" cy="46355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7622" name="Group 214"/>
          <p:cNvGrpSpPr>
            <a:grpSpLocks/>
          </p:cNvGrpSpPr>
          <p:nvPr/>
        </p:nvGrpSpPr>
        <p:grpSpPr bwMode="auto">
          <a:xfrm>
            <a:off x="3551238" y="5602288"/>
            <a:ext cx="454025" cy="214312"/>
            <a:chOff x="2237" y="3529"/>
            <a:chExt cx="286" cy="135"/>
          </a:xfrm>
        </p:grpSpPr>
        <p:sp>
          <p:nvSpPr>
            <p:cNvPr id="17623" name="Rectangle 215"/>
            <p:cNvSpPr>
              <a:spLocks noChangeArrowheads="1"/>
            </p:cNvSpPr>
            <p:nvPr/>
          </p:nvSpPr>
          <p:spPr bwMode="auto">
            <a:xfrm>
              <a:off x="2237" y="3557"/>
              <a:ext cx="22" cy="23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24" name="Freeform 216"/>
            <p:cNvSpPr>
              <a:spLocks/>
            </p:cNvSpPr>
            <p:nvPr/>
          </p:nvSpPr>
          <p:spPr bwMode="auto">
            <a:xfrm>
              <a:off x="2291" y="3531"/>
              <a:ext cx="165" cy="1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15"/>
                </a:cxn>
                <a:cxn ang="0">
                  <a:pos x="18" y="28"/>
                </a:cxn>
                <a:cxn ang="0">
                  <a:pos x="20" y="39"/>
                </a:cxn>
                <a:cxn ang="0">
                  <a:pos x="22" y="52"/>
                </a:cxn>
                <a:cxn ang="0">
                  <a:pos x="20" y="73"/>
                </a:cxn>
                <a:cxn ang="0">
                  <a:pos x="20" y="90"/>
                </a:cxn>
                <a:cxn ang="0">
                  <a:pos x="13" y="108"/>
                </a:cxn>
                <a:cxn ang="0">
                  <a:pos x="4" y="121"/>
                </a:cxn>
                <a:cxn ang="0">
                  <a:pos x="4" y="125"/>
                </a:cxn>
                <a:cxn ang="0">
                  <a:pos x="33" y="123"/>
                </a:cxn>
                <a:cxn ang="0">
                  <a:pos x="56" y="119"/>
                </a:cxn>
                <a:cxn ang="0">
                  <a:pos x="76" y="117"/>
                </a:cxn>
                <a:cxn ang="0">
                  <a:pos x="96" y="112"/>
                </a:cxn>
                <a:cxn ang="0">
                  <a:pos x="118" y="104"/>
                </a:cxn>
                <a:cxn ang="0">
                  <a:pos x="134" y="97"/>
                </a:cxn>
                <a:cxn ang="0">
                  <a:pos x="144" y="90"/>
                </a:cxn>
                <a:cxn ang="0">
                  <a:pos x="153" y="82"/>
                </a:cxn>
                <a:cxn ang="0">
                  <a:pos x="160" y="71"/>
                </a:cxn>
                <a:cxn ang="0">
                  <a:pos x="164" y="63"/>
                </a:cxn>
                <a:cxn ang="0">
                  <a:pos x="151" y="45"/>
                </a:cxn>
                <a:cxn ang="0">
                  <a:pos x="127" y="28"/>
                </a:cxn>
                <a:cxn ang="0">
                  <a:pos x="105" y="19"/>
                </a:cxn>
                <a:cxn ang="0">
                  <a:pos x="82" y="13"/>
                </a:cxn>
                <a:cxn ang="0">
                  <a:pos x="58" y="8"/>
                </a:cxn>
                <a:cxn ang="0">
                  <a:pos x="27" y="6"/>
                </a:cxn>
                <a:cxn ang="0">
                  <a:pos x="0" y="0"/>
                </a:cxn>
              </a:cxnLst>
              <a:rect l="0" t="0" r="r" b="b"/>
              <a:pathLst>
                <a:path w="165" h="126">
                  <a:moveTo>
                    <a:pt x="0" y="0"/>
                  </a:moveTo>
                  <a:lnTo>
                    <a:pt x="11" y="15"/>
                  </a:lnTo>
                  <a:lnTo>
                    <a:pt x="18" y="28"/>
                  </a:lnTo>
                  <a:lnTo>
                    <a:pt x="20" y="39"/>
                  </a:lnTo>
                  <a:lnTo>
                    <a:pt x="22" y="52"/>
                  </a:lnTo>
                  <a:lnTo>
                    <a:pt x="20" y="73"/>
                  </a:lnTo>
                  <a:lnTo>
                    <a:pt x="20" y="90"/>
                  </a:lnTo>
                  <a:lnTo>
                    <a:pt x="13" y="108"/>
                  </a:lnTo>
                  <a:lnTo>
                    <a:pt x="4" y="121"/>
                  </a:lnTo>
                  <a:lnTo>
                    <a:pt x="4" y="125"/>
                  </a:lnTo>
                  <a:lnTo>
                    <a:pt x="33" y="123"/>
                  </a:lnTo>
                  <a:lnTo>
                    <a:pt x="56" y="119"/>
                  </a:lnTo>
                  <a:lnTo>
                    <a:pt x="76" y="117"/>
                  </a:lnTo>
                  <a:lnTo>
                    <a:pt x="96" y="112"/>
                  </a:lnTo>
                  <a:lnTo>
                    <a:pt x="118" y="104"/>
                  </a:lnTo>
                  <a:lnTo>
                    <a:pt x="134" y="97"/>
                  </a:lnTo>
                  <a:lnTo>
                    <a:pt x="144" y="90"/>
                  </a:lnTo>
                  <a:lnTo>
                    <a:pt x="153" y="82"/>
                  </a:lnTo>
                  <a:lnTo>
                    <a:pt x="160" y="71"/>
                  </a:lnTo>
                  <a:lnTo>
                    <a:pt x="164" y="63"/>
                  </a:lnTo>
                  <a:lnTo>
                    <a:pt x="151" y="45"/>
                  </a:lnTo>
                  <a:lnTo>
                    <a:pt x="127" y="28"/>
                  </a:lnTo>
                  <a:lnTo>
                    <a:pt x="105" y="19"/>
                  </a:lnTo>
                  <a:lnTo>
                    <a:pt x="82" y="13"/>
                  </a:lnTo>
                  <a:lnTo>
                    <a:pt x="58" y="8"/>
                  </a:lnTo>
                  <a:lnTo>
                    <a:pt x="27" y="6"/>
                  </a:lnTo>
                  <a:lnTo>
                    <a:pt x="0" y="0"/>
                  </a:lnTo>
                </a:path>
              </a:pathLst>
            </a:custGeom>
            <a:solidFill>
              <a:srgbClr val="D49FF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625" name="Arc 217"/>
            <p:cNvSpPr>
              <a:spLocks/>
            </p:cNvSpPr>
            <p:nvPr/>
          </p:nvSpPr>
          <p:spPr bwMode="auto">
            <a:xfrm>
              <a:off x="2277" y="3530"/>
              <a:ext cx="37" cy="6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26" name="Arc 218"/>
            <p:cNvSpPr>
              <a:spLocks/>
            </p:cNvSpPr>
            <p:nvPr/>
          </p:nvSpPr>
          <p:spPr bwMode="auto">
            <a:xfrm>
              <a:off x="2278" y="3595"/>
              <a:ext cx="37" cy="69"/>
            </a:xfrm>
            <a:custGeom>
              <a:avLst/>
              <a:gdLst>
                <a:gd name="G0" fmla="+- 613 0 0"/>
                <a:gd name="G1" fmla="+- 325 0 0"/>
                <a:gd name="G2" fmla="+- 21600 0 0"/>
                <a:gd name="T0" fmla="*/ 22211 w 22213"/>
                <a:gd name="T1" fmla="*/ 0 h 21925"/>
                <a:gd name="T2" fmla="*/ 0 w 22213"/>
                <a:gd name="T3" fmla="*/ 21916 h 21925"/>
                <a:gd name="T4" fmla="*/ 613 w 22213"/>
                <a:gd name="T5" fmla="*/ 325 h 2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13" h="21925" fill="none" extrusionOk="0">
                  <a:moveTo>
                    <a:pt x="22210" y="0"/>
                  </a:moveTo>
                  <a:cubicBezTo>
                    <a:pt x="22212" y="108"/>
                    <a:pt x="22213" y="216"/>
                    <a:pt x="22213" y="325"/>
                  </a:cubicBezTo>
                  <a:cubicBezTo>
                    <a:pt x="22213" y="12254"/>
                    <a:pt x="12542" y="21925"/>
                    <a:pt x="613" y="21925"/>
                  </a:cubicBezTo>
                  <a:cubicBezTo>
                    <a:pt x="408" y="21925"/>
                    <a:pt x="204" y="21922"/>
                    <a:pt x="-1" y="21916"/>
                  </a:cubicBezTo>
                </a:path>
                <a:path w="22213" h="21925" stroke="0" extrusionOk="0">
                  <a:moveTo>
                    <a:pt x="22210" y="0"/>
                  </a:moveTo>
                  <a:cubicBezTo>
                    <a:pt x="22212" y="108"/>
                    <a:pt x="22213" y="216"/>
                    <a:pt x="22213" y="325"/>
                  </a:cubicBezTo>
                  <a:cubicBezTo>
                    <a:pt x="22213" y="12254"/>
                    <a:pt x="12542" y="21925"/>
                    <a:pt x="613" y="21925"/>
                  </a:cubicBezTo>
                  <a:cubicBezTo>
                    <a:pt x="408" y="21925"/>
                    <a:pt x="204" y="21922"/>
                    <a:pt x="-1" y="21916"/>
                  </a:cubicBezTo>
                  <a:lnTo>
                    <a:pt x="613" y="325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27" name="Arc 219"/>
            <p:cNvSpPr>
              <a:spLocks/>
            </p:cNvSpPr>
            <p:nvPr/>
          </p:nvSpPr>
          <p:spPr bwMode="auto">
            <a:xfrm>
              <a:off x="2277" y="3529"/>
              <a:ext cx="186" cy="7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28" name="Arc 220"/>
            <p:cNvSpPr>
              <a:spLocks/>
            </p:cNvSpPr>
            <p:nvPr/>
          </p:nvSpPr>
          <p:spPr bwMode="auto">
            <a:xfrm>
              <a:off x="2280" y="3595"/>
              <a:ext cx="182" cy="69"/>
            </a:xfrm>
            <a:custGeom>
              <a:avLst/>
              <a:gdLst>
                <a:gd name="G0" fmla="+- 121 0 0"/>
                <a:gd name="G1" fmla="+- 321 0 0"/>
                <a:gd name="G2" fmla="+- 21600 0 0"/>
                <a:gd name="T0" fmla="*/ 21719 w 21721"/>
                <a:gd name="T1" fmla="*/ 0 h 21921"/>
                <a:gd name="T2" fmla="*/ 0 w 21721"/>
                <a:gd name="T3" fmla="*/ 21921 h 21921"/>
                <a:gd name="T4" fmla="*/ 121 w 21721"/>
                <a:gd name="T5" fmla="*/ 321 h 2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1" h="21921" fill="none" extrusionOk="0">
                  <a:moveTo>
                    <a:pt x="21718" y="0"/>
                  </a:moveTo>
                  <a:cubicBezTo>
                    <a:pt x="21720" y="106"/>
                    <a:pt x="21721" y="213"/>
                    <a:pt x="21721" y="321"/>
                  </a:cubicBezTo>
                  <a:cubicBezTo>
                    <a:pt x="21721" y="12250"/>
                    <a:pt x="12050" y="21921"/>
                    <a:pt x="121" y="21921"/>
                  </a:cubicBezTo>
                  <a:cubicBezTo>
                    <a:pt x="80" y="21921"/>
                    <a:pt x="40" y="21920"/>
                    <a:pt x="0" y="21920"/>
                  </a:cubicBezTo>
                </a:path>
                <a:path w="21721" h="21921" stroke="0" extrusionOk="0">
                  <a:moveTo>
                    <a:pt x="21718" y="0"/>
                  </a:moveTo>
                  <a:cubicBezTo>
                    <a:pt x="21720" y="106"/>
                    <a:pt x="21721" y="213"/>
                    <a:pt x="21721" y="321"/>
                  </a:cubicBezTo>
                  <a:cubicBezTo>
                    <a:pt x="21721" y="12250"/>
                    <a:pt x="12050" y="21921"/>
                    <a:pt x="121" y="21921"/>
                  </a:cubicBezTo>
                  <a:cubicBezTo>
                    <a:pt x="80" y="21921"/>
                    <a:pt x="40" y="21920"/>
                    <a:pt x="0" y="21920"/>
                  </a:cubicBezTo>
                  <a:lnTo>
                    <a:pt x="121" y="321"/>
                  </a:lnTo>
                  <a:close/>
                </a:path>
              </a:pathLst>
            </a:custGeom>
            <a:noFill/>
            <a:ln w="25400" cap="rnd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29" name="Line 221"/>
            <p:cNvSpPr>
              <a:spLocks noChangeShapeType="1"/>
            </p:cNvSpPr>
            <p:nvPr/>
          </p:nvSpPr>
          <p:spPr bwMode="auto">
            <a:xfrm>
              <a:off x="2459" y="3596"/>
              <a:ext cx="46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30" name="Rectangle 222"/>
            <p:cNvSpPr>
              <a:spLocks noChangeArrowheads="1"/>
            </p:cNvSpPr>
            <p:nvPr/>
          </p:nvSpPr>
          <p:spPr bwMode="auto">
            <a:xfrm>
              <a:off x="2500" y="3586"/>
              <a:ext cx="23" cy="2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31" name="Line 223"/>
            <p:cNvSpPr>
              <a:spLocks noChangeShapeType="1"/>
            </p:cNvSpPr>
            <p:nvPr/>
          </p:nvSpPr>
          <p:spPr bwMode="auto">
            <a:xfrm>
              <a:off x="2264" y="3567"/>
              <a:ext cx="46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32" name="Line 224"/>
            <p:cNvSpPr>
              <a:spLocks noChangeShapeType="1"/>
            </p:cNvSpPr>
            <p:nvPr/>
          </p:nvSpPr>
          <p:spPr bwMode="auto">
            <a:xfrm>
              <a:off x="2260" y="3628"/>
              <a:ext cx="46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33" name="Rectangle 225"/>
            <p:cNvSpPr>
              <a:spLocks noChangeArrowheads="1"/>
            </p:cNvSpPr>
            <p:nvPr/>
          </p:nvSpPr>
          <p:spPr bwMode="auto">
            <a:xfrm>
              <a:off x="2237" y="3618"/>
              <a:ext cx="22" cy="23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634" name="Line 226"/>
          <p:cNvSpPr>
            <a:spLocks noChangeShapeType="1"/>
          </p:cNvSpPr>
          <p:nvPr/>
        </p:nvSpPr>
        <p:spPr bwMode="auto">
          <a:xfrm flipH="1">
            <a:off x="3894138" y="6045200"/>
            <a:ext cx="1587" cy="73025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35" name="Line 227"/>
          <p:cNvSpPr>
            <a:spLocks noChangeShapeType="1"/>
          </p:cNvSpPr>
          <p:nvPr/>
        </p:nvSpPr>
        <p:spPr bwMode="auto">
          <a:xfrm flipH="1">
            <a:off x="3894138" y="6096000"/>
            <a:ext cx="207962" cy="0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636" name="Freeform 228"/>
          <p:cNvSpPr>
            <a:spLocks/>
          </p:cNvSpPr>
          <p:nvPr/>
        </p:nvSpPr>
        <p:spPr bwMode="auto">
          <a:xfrm>
            <a:off x="4086225" y="6042025"/>
            <a:ext cx="93663" cy="93663"/>
          </a:xfrm>
          <a:custGeom>
            <a:avLst/>
            <a:gdLst/>
            <a:ahLst/>
            <a:cxnLst>
              <a:cxn ang="0">
                <a:pos x="39" y="0"/>
              </a:cxn>
              <a:cxn ang="0">
                <a:pos x="0" y="0"/>
              </a:cxn>
              <a:cxn ang="0">
                <a:pos x="0" y="58"/>
              </a:cxn>
              <a:cxn ang="0">
                <a:pos x="39" y="58"/>
              </a:cxn>
              <a:cxn ang="0">
                <a:pos x="58" y="29"/>
              </a:cxn>
              <a:cxn ang="0">
                <a:pos x="39" y="0"/>
              </a:cxn>
            </a:cxnLst>
            <a:rect l="0" t="0" r="r" b="b"/>
            <a:pathLst>
              <a:path w="59" h="59">
                <a:moveTo>
                  <a:pt x="39" y="0"/>
                </a:moveTo>
                <a:lnTo>
                  <a:pt x="0" y="0"/>
                </a:lnTo>
                <a:lnTo>
                  <a:pt x="0" y="58"/>
                </a:lnTo>
                <a:lnTo>
                  <a:pt x="39" y="58"/>
                </a:lnTo>
                <a:lnTo>
                  <a:pt x="58" y="29"/>
                </a:lnTo>
                <a:lnTo>
                  <a:pt x="39" y="0"/>
                </a:lnTo>
              </a:path>
            </a:pathLst>
          </a:custGeom>
          <a:solidFill>
            <a:srgbClr val="FC012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17637" name="Group 229"/>
          <p:cNvGrpSpPr>
            <a:grpSpLocks/>
          </p:cNvGrpSpPr>
          <p:nvPr/>
        </p:nvGrpSpPr>
        <p:grpSpPr bwMode="auto">
          <a:xfrm>
            <a:off x="2679700" y="4540250"/>
            <a:ext cx="403225" cy="225425"/>
            <a:chOff x="1688" y="2860"/>
            <a:chExt cx="254" cy="142"/>
          </a:xfrm>
        </p:grpSpPr>
        <p:grpSp>
          <p:nvGrpSpPr>
            <p:cNvPr id="17638" name="Group 230"/>
            <p:cNvGrpSpPr>
              <a:grpSpLocks/>
            </p:cNvGrpSpPr>
            <p:nvPr/>
          </p:nvGrpSpPr>
          <p:grpSpPr bwMode="auto">
            <a:xfrm>
              <a:off x="1737" y="2860"/>
              <a:ext cx="123" cy="142"/>
              <a:chOff x="1737" y="2860"/>
              <a:chExt cx="123" cy="142"/>
            </a:xfrm>
          </p:grpSpPr>
          <p:sp>
            <p:nvSpPr>
              <p:cNvPr id="17639" name="Freeform 231"/>
              <p:cNvSpPr>
                <a:spLocks/>
              </p:cNvSpPr>
              <p:nvPr/>
            </p:nvSpPr>
            <p:spPr bwMode="auto">
              <a:xfrm>
                <a:off x="1745" y="2874"/>
                <a:ext cx="105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9"/>
                  </a:cxn>
                  <a:cxn ang="0">
                    <a:pos x="104" y="61"/>
                  </a:cxn>
                  <a:cxn ang="0">
                    <a:pos x="0" y="0"/>
                  </a:cxn>
                </a:cxnLst>
                <a:rect l="0" t="0" r="r" b="b"/>
                <a:pathLst>
                  <a:path w="105" h="120">
                    <a:moveTo>
                      <a:pt x="0" y="0"/>
                    </a:moveTo>
                    <a:lnTo>
                      <a:pt x="0" y="119"/>
                    </a:lnTo>
                    <a:lnTo>
                      <a:pt x="104" y="6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B760F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640" name="Freeform 232"/>
              <p:cNvSpPr>
                <a:spLocks/>
              </p:cNvSpPr>
              <p:nvPr/>
            </p:nvSpPr>
            <p:spPr bwMode="auto">
              <a:xfrm>
                <a:off x="1737" y="2860"/>
                <a:ext cx="123" cy="1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1"/>
                  </a:cxn>
                  <a:cxn ang="0">
                    <a:pos x="122" y="72"/>
                  </a:cxn>
                  <a:cxn ang="0">
                    <a:pos x="0" y="0"/>
                  </a:cxn>
                  <a:cxn ang="0">
                    <a:pos x="15" y="27"/>
                  </a:cxn>
                  <a:cxn ang="0">
                    <a:pos x="92" y="72"/>
                  </a:cxn>
                  <a:cxn ang="0">
                    <a:pos x="15" y="115"/>
                  </a:cxn>
                  <a:cxn ang="0">
                    <a:pos x="15" y="27"/>
                  </a:cxn>
                  <a:cxn ang="0">
                    <a:pos x="0" y="0"/>
                  </a:cxn>
                </a:cxnLst>
                <a:rect l="0" t="0" r="r" b="b"/>
                <a:pathLst>
                  <a:path w="123" h="142">
                    <a:moveTo>
                      <a:pt x="0" y="0"/>
                    </a:moveTo>
                    <a:lnTo>
                      <a:pt x="0" y="141"/>
                    </a:lnTo>
                    <a:lnTo>
                      <a:pt x="122" y="72"/>
                    </a:lnTo>
                    <a:lnTo>
                      <a:pt x="0" y="0"/>
                    </a:lnTo>
                    <a:lnTo>
                      <a:pt x="15" y="27"/>
                    </a:lnTo>
                    <a:lnTo>
                      <a:pt x="92" y="72"/>
                    </a:lnTo>
                    <a:lnTo>
                      <a:pt x="15" y="115"/>
                    </a:lnTo>
                    <a:lnTo>
                      <a:pt x="15" y="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760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7641" name="Oval 233"/>
            <p:cNvSpPr>
              <a:spLocks noChangeArrowheads="1"/>
            </p:cNvSpPr>
            <p:nvPr/>
          </p:nvSpPr>
          <p:spPr bwMode="auto">
            <a:xfrm>
              <a:off x="1856" y="2920"/>
              <a:ext cx="25" cy="26"/>
            </a:xfrm>
            <a:prstGeom prst="ellipse">
              <a:avLst/>
            </a:prstGeom>
            <a:solidFill>
              <a:srgbClr val="D49FFF"/>
            </a:solidFill>
            <a:ln w="25400">
              <a:solidFill>
                <a:srgbClr val="B760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42" name="Rectangle 234"/>
            <p:cNvSpPr>
              <a:spLocks noChangeArrowheads="1"/>
            </p:cNvSpPr>
            <p:nvPr/>
          </p:nvSpPr>
          <p:spPr bwMode="auto">
            <a:xfrm>
              <a:off x="1919" y="2921"/>
              <a:ext cx="23" cy="23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43" name="Rectangle 235"/>
            <p:cNvSpPr>
              <a:spLocks noChangeArrowheads="1"/>
            </p:cNvSpPr>
            <p:nvPr/>
          </p:nvSpPr>
          <p:spPr bwMode="auto">
            <a:xfrm>
              <a:off x="1688" y="2921"/>
              <a:ext cx="23" cy="23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44" name="Line 236"/>
            <p:cNvSpPr>
              <a:spLocks noChangeShapeType="1"/>
            </p:cNvSpPr>
            <p:nvPr/>
          </p:nvSpPr>
          <p:spPr bwMode="auto">
            <a:xfrm>
              <a:off x="1889" y="2932"/>
              <a:ext cx="33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45" name="Line 237"/>
            <p:cNvSpPr>
              <a:spLocks noChangeShapeType="1"/>
            </p:cNvSpPr>
            <p:nvPr/>
          </p:nvSpPr>
          <p:spPr bwMode="auto">
            <a:xfrm>
              <a:off x="1715" y="2932"/>
              <a:ext cx="33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7646" name="Group 238"/>
          <p:cNvGrpSpPr>
            <a:grpSpLocks/>
          </p:cNvGrpSpPr>
          <p:nvPr/>
        </p:nvGrpSpPr>
        <p:grpSpPr bwMode="auto">
          <a:xfrm>
            <a:off x="2684463" y="5794375"/>
            <a:ext cx="403225" cy="225425"/>
            <a:chOff x="1691" y="3650"/>
            <a:chExt cx="254" cy="142"/>
          </a:xfrm>
        </p:grpSpPr>
        <p:grpSp>
          <p:nvGrpSpPr>
            <p:cNvPr id="17647" name="Group 239"/>
            <p:cNvGrpSpPr>
              <a:grpSpLocks/>
            </p:cNvGrpSpPr>
            <p:nvPr/>
          </p:nvGrpSpPr>
          <p:grpSpPr bwMode="auto">
            <a:xfrm>
              <a:off x="1740" y="3650"/>
              <a:ext cx="123" cy="142"/>
              <a:chOff x="1740" y="3650"/>
              <a:chExt cx="123" cy="142"/>
            </a:xfrm>
          </p:grpSpPr>
          <p:sp>
            <p:nvSpPr>
              <p:cNvPr id="17648" name="Freeform 240"/>
              <p:cNvSpPr>
                <a:spLocks/>
              </p:cNvSpPr>
              <p:nvPr/>
            </p:nvSpPr>
            <p:spPr bwMode="auto">
              <a:xfrm>
                <a:off x="1748" y="3664"/>
                <a:ext cx="105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9"/>
                  </a:cxn>
                  <a:cxn ang="0">
                    <a:pos x="104" y="61"/>
                  </a:cxn>
                  <a:cxn ang="0">
                    <a:pos x="0" y="0"/>
                  </a:cxn>
                </a:cxnLst>
                <a:rect l="0" t="0" r="r" b="b"/>
                <a:pathLst>
                  <a:path w="105" h="120">
                    <a:moveTo>
                      <a:pt x="0" y="0"/>
                    </a:moveTo>
                    <a:lnTo>
                      <a:pt x="0" y="119"/>
                    </a:lnTo>
                    <a:lnTo>
                      <a:pt x="104" y="6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B760F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649" name="Freeform 241"/>
              <p:cNvSpPr>
                <a:spLocks/>
              </p:cNvSpPr>
              <p:nvPr/>
            </p:nvSpPr>
            <p:spPr bwMode="auto">
              <a:xfrm>
                <a:off x="1740" y="3650"/>
                <a:ext cx="123" cy="1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1"/>
                  </a:cxn>
                  <a:cxn ang="0">
                    <a:pos x="122" y="72"/>
                  </a:cxn>
                  <a:cxn ang="0">
                    <a:pos x="0" y="0"/>
                  </a:cxn>
                  <a:cxn ang="0">
                    <a:pos x="15" y="27"/>
                  </a:cxn>
                  <a:cxn ang="0">
                    <a:pos x="92" y="72"/>
                  </a:cxn>
                  <a:cxn ang="0">
                    <a:pos x="15" y="115"/>
                  </a:cxn>
                  <a:cxn ang="0">
                    <a:pos x="15" y="27"/>
                  </a:cxn>
                  <a:cxn ang="0">
                    <a:pos x="0" y="0"/>
                  </a:cxn>
                </a:cxnLst>
                <a:rect l="0" t="0" r="r" b="b"/>
                <a:pathLst>
                  <a:path w="123" h="142">
                    <a:moveTo>
                      <a:pt x="0" y="0"/>
                    </a:moveTo>
                    <a:lnTo>
                      <a:pt x="0" y="141"/>
                    </a:lnTo>
                    <a:lnTo>
                      <a:pt x="122" y="72"/>
                    </a:lnTo>
                    <a:lnTo>
                      <a:pt x="0" y="0"/>
                    </a:lnTo>
                    <a:lnTo>
                      <a:pt x="15" y="27"/>
                    </a:lnTo>
                    <a:lnTo>
                      <a:pt x="92" y="72"/>
                    </a:lnTo>
                    <a:lnTo>
                      <a:pt x="15" y="115"/>
                    </a:lnTo>
                    <a:lnTo>
                      <a:pt x="15" y="2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760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7650" name="Oval 242"/>
            <p:cNvSpPr>
              <a:spLocks noChangeArrowheads="1"/>
            </p:cNvSpPr>
            <p:nvPr/>
          </p:nvSpPr>
          <p:spPr bwMode="auto">
            <a:xfrm>
              <a:off x="1859" y="3710"/>
              <a:ext cx="25" cy="26"/>
            </a:xfrm>
            <a:prstGeom prst="ellipse">
              <a:avLst/>
            </a:prstGeom>
            <a:solidFill>
              <a:srgbClr val="D49FFF"/>
            </a:solidFill>
            <a:ln w="25400">
              <a:solidFill>
                <a:srgbClr val="B760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51" name="Rectangle 243"/>
            <p:cNvSpPr>
              <a:spLocks noChangeArrowheads="1"/>
            </p:cNvSpPr>
            <p:nvPr/>
          </p:nvSpPr>
          <p:spPr bwMode="auto">
            <a:xfrm>
              <a:off x="1922" y="3711"/>
              <a:ext cx="23" cy="23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52" name="Rectangle 244"/>
            <p:cNvSpPr>
              <a:spLocks noChangeArrowheads="1"/>
            </p:cNvSpPr>
            <p:nvPr/>
          </p:nvSpPr>
          <p:spPr bwMode="auto">
            <a:xfrm>
              <a:off x="1691" y="3711"/>
              <a:ext cx="23" cy="23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53" name="Line 245"/>
            <p:cNvSpPr>
              <a:spLocks noChangeShapeType="1"/>
            </p:cNvSpPr>
            <p:nvPr/>
          </p:nvSpPr>
          <p:spPr bwMode="auto">
            <a:xfrm>
              <a:off x="1892" y="3722"/>
              <a:ext cx="33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54" name="Line 246"/>
            <p:cNvSpPr>
              <a:spLocks noChangeShapeType="1"/>
            </p:cNvSpPr>
            <p:nvPr/>
          </p:nvSpPr>
          <p:spPr bwMode="auto">
            <a:xfrm>
              <a:off x="1718" y="3722"/>
              <a:ext cx="33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655" name="Line 247"/>
          <p:cNvSpPr>
            <a:spLocks noChangeShapeType="1"/>
          </p:cNvSpPr>
          <p:nvPr/>
        </p:nvSpPr>
        <p:spPr bwMode="auto">
          <a:xfrm>
            <a:off x="3152775" y="5919788"/>
            <a:ext cx="0" cy="60325"/>
          </a:xfrm>
          <a:prstGeom prst="line">
            <a:avLst/>
          </a:prstGeom>
          <a:noFill/>
          <a:ln w="25400">
            <a:solidFill>
              <a:srgbClr val="7FFF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7656" name="Group 248"/>
          <p:cNvGrpSpPr>
            <a:grpSpLocks/>
          </p:cNvGrpSpPr>
          <p:nvPr/>
        </p:nvGrpSpPr>
        <p:grpSpPr bwMode="auto">
          <a:xfrm>
            <a:off x="3141663" y="5929313"/>
            <a:ext cx="447675" cy="230187"/>
            <a:chOff x="1979" y="3735"/>
            <a:chExt cx="282" cy="145"/>
          </a:xfrm>
        </p:grpSpPr>
        <p:sp>
          <p:nvSpPr>
            <p:cNvPr id="17657" name="Oval 249"/>
            <p:cNvSpPr>
              <a:spLocks noChangeArrowheads="1"/>
            </p:cNvSpPr>
            <p:nvPr/>
          </p:nvSpPr>
          <p:spPr bwMode="auto">
            <a:xfrm>
              <a:off x="2085" y="3743"/>
              <a:ext cx="115" cy="123"/>
            </a:xfrm>
            <a:prstGeom prst="ellipse">
              <a:avLst/>
            </a:prstGeom>
            <a:solidFill>
              <a:srgbClr val="D49FFF"/>
            </a:solidFill>
            <a:ln w="25400">
              <a:solidFill>
                <a:srgbClr val="B760F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58" name="Rectangle 250"/>
            <p:cNvSpPr>
              <a:spLocks noChangeArrowheads="1"/>
            </p:cNvSpPr>
            <p:nvPr/>
          </p:nvSpPr>
          <p:spPr bwMode="auto">
            <a:xfrm>
              <a:off x="2040" y="3747"/>
              <a:ext cx="104" cy="114"/>
            </a:xfrm>
            <a:prstGeom prst="rect">
              <a:avLst/>
            </a:prstGeom>
            <a:solidFill>
              <a:srgbClr val="D49FFF"/>
            </a:solidFill>
            <a:ln w="25400">
              <a:solidFill>
                <a:srgbClr val="D49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59" name="Line 251"/>
            <p:cNvSpPr>
              <a:spLocks noChangeShapeType="1"/>
            </p:cNvSpPr>
            <p:nvPr/>
          </p:nvSpPr>
          <p:spPr bwMode="auto">
            <a:xfrm flipH="1">
              <a:off x="2035" y="3739"/>
              <a:ext cx="123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60" name="Line 252"/>
            <p:cNvSpPr>
              <a:spLocks noChangeShapeType="1"/>
            </p:cNvSpPr>
            <p:nvPr/>
          </p:nvSpPr>
          <p:spPr bwMode="auto">
            <a:xfrm>
              <a:off x="2032" y="3735"/>
              <a:ext cx="0" cy="145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61" name="Line 253"/>
            <p:cNvSpPr>
              <a:spLocks noChangeShapeType="1"/>
            </p:cNvSpPr>
            <p:nvPr/>
          </p:nvSpPr>
          <p:spPr bwMode="auto">
            <a:xfrm>
              <a:off x="2033" y="3868"/>
              <a:ext cx="131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62" name="Line 254"/>
            <p:cNvSpPr>
              <a:spLocks noChangeShapeType="1"/>
            </p:cNvSpPr>
            <p:nvPr/>
          </p:nvSpPr>
          <p:spPr bwMode="auto">
            <a:xfrm>
              <a:off x="2207" y="3804"/>
              <a:ext cx="34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63" name="Line 255"/>
            <p:cNvSpPr>
              <a:spLocks noChangeShapeType="1"/>
            </p:cNvSpPr>
            <p:nvPr/>
          </p:nvSpPr>
          <p:spPr bwMode="auto">
            <a:xfrm>
              <a:off x="1995" y="3773"/>
              <a:ext cx="45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64" name="Line 256"/>
            <p:cNvSpPr>
              <a:spLocks noChangeShapeType="1"/>
            </p:cNvSpPr>
            <p:nvPr/>
          </p:nvSpPr>
          <p:spPr bwMode="auto">
            <a:xfrm>
              <a:off x="1997" y="3834"/>
              <a:ext cx="43" cy="0"/>
            </a:xfrm>
            <a:prstGeom prst="line">
              <a:avLst/>
            </a:prstGeom>
            <a:noFill/>
            <a:ln w="254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65" name="Rectangle 257"/>
            <p:cNvSpPr>
              <a:spLocks noChangeArrowheads="1"/>
            </p:cNvSpPr>
            <p:nvPr/>
          </p:nvSpPr>
          <p:spPr bwMode="auto">
            <a:xfrm>
              <a:off x="2238" y="3793"/>
              <a:ext cx="23" cy="23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66" name="Rectangle 258"/>
            <p:cNvSpPr>
              <a:spLocks noChangeArrowheads="1"/>
            </p:cNvSpPr>
            <p:nvPr/>
          </p:nvSpPr>
          <p:spPr bwMode="auto">
            <a:xfrm>
              <a:off x="1979" y="3824"/>
              <a:ext cx="23" cy="23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667" name="Rectangle 259"/>
            <p:cNvSpPr>
              <a:spLocks noChangeArrowheads="1"/>
            </p:cNvSpPr>
            <p:nvPr/>
          </p:nvSpPr>
          <p:spPr bwMode="auto">
            <a:xfrm>
              <a:off x="1979" y="3763"/>
              <a:ext cx="23" cy="22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668" name="Rectangle 260"/>
          <p:cNvSpPr>
            <a:spLocks noChangeArrowheads="1"/>
          </p:cNvSpPr>
          <p:nvPr/>
        </p:nvSpPr>
        <p:spPr bwMode="auto">
          <a:xfrm>
            <a:off x="5597525" y="4164013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rgbClr val="8901F3"/>
                </a:solidFill>
                <a:latin typeface="Arial" charset="0"/>
                <a:ea typeface="標楷體" pitchFamily="65" charset="-120"/>
              </a:rPr>
              <a:t>OK</a:t>
            </a:r>
          </a:p>
        </p:txBody>
      </p:sp>
      <p:sp>
        <p:nvSpPr>
          <p:cNvPr id="17669" name="Rectangle 261"/>
          <p:cNvSpPr>
            <a:spLocks noChangeArrowheads="1"/>
          </p:cNvSpPr>
          <p:nvPr/>
        </p:nvSpPr>
        <p:spPr bwMode="auto">
          <a:xfrm>
            <a:off x="4751388" y="5884863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rgbClr val="8901F3"/>
                </a:solidFill>
                <a:latin typeface="Arial" charset="0"/>
                <a:ea typeface="標楷體" pitchFamily="65" charset="-120"/>
              </a:rPr>
              <a:t>OK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D291-598E-489C-9475-67AF6071C26D}" type="slidenum">
              <a:rPr lang="zh-TW" altLang="en-US"/>
              <a:pPr/>
              <a:t>17</a:t>
            </a:fld>
            <a:endParaRPr lang="zh-TW" alt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114550" y="307975"/>
            <a:ext cx="2921000" cy="688975"/>
          </a:xfrm>
          <a:prstGeom prst="rect">
            <a:avLst/>
          </a:prstGeom>
          <a:solidFill>
            <a:srgbClr val="43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063750" y="241300"/>
            <a:ext cx="2908300" cy="674688"/>
          </a:xfrm>
          <a:prstGeom prst="rect">
            <a:avLst/>
          </a:prstGeom>
          <a:solidFill>
            <a:srgbClr val="C8FEC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273300" y="325438"/>
            <a:ext cx="271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800">
                <a:solidFill>
                  <a:srgbClr val="114FFB"/>
                </a:solidFill>
                <a:latin typeface="Arial" charset="0"/>
                <a:ea typeface="標楷體" pitchFamily="65" charset="-120"/>
              </a:rPr>
              <a:t>Physical Design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265238" y="1584325"/>
            <a:ext cx="4835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Physical Design </a:t>
            </a:r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有三個步驟 -- 首先產生 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Floorplan , 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265238" y="1839913"/>
            <a:ext cx="3028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然後作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Placement, </a:t>
            </a:r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再作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Routing.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265238" y="2501900"/>
            <a:ext cx="5053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600">
                <a:solidFill>
                  <a:srgbClr val="114FFB"/>
                </a:solidFill>
                <a:latin typeface="Arial" charset="0"/>
                <a:ea typeface="標楷體" pitchFamily="65" charset="-120"/>
              </a:rPr>
              <a:t>1. </a:t>
            </a:r>
            <a:r>
              <a:rPr lang="en-US" altLang="zh-TW" sz="1600">
                <a:solidFill>
                  <a:srgbClr val="114FFB"/>
                </a:solidFill>
                <a:latin typeface="Arial" charset="0"/>
                <a:ea typeface="標楷體" pitchFamily="65" charset="-120"/>
              </a:rPr>
              <a:t>Floorplan:</a:t>
            </a:r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規畫各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Block </a:t>
            </a:r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的型狀, 大小, 位置及方向等.</a:t>
            </a:r>
            <a:r>
              <a:rPr lang="zh-TW" altLang="en-US" sz="1600">
                <a:solidFill>
                  <a:srgbClr val="114FFB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265238" y="2986088"/>
            <a:ext cx="5267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600">
                <a:solidFill>
                  <a:srgbClr val="114FFB"/>
                </a:solidFill>
                <a:latin typeface="Arial" charset="0"/>
                <a:ea typeface="標楷體" pitchFamily="65" charset="-120"/>
              </a:rPr>
              <a:t>2. </a:t>
            </a:r>
            <a:r>
              <a:rPr lang="en-US" altLang="zh-TW" sz="1600">
                <a:solidFill>
                  <a:srgbClr val="114FFB"/>
                </a:solidFill>
                <a:latin typeface="Arial" charset="0"/>
                <a:ea typeface="標楷體" pitchFamily="65" charset="-120"/>
              </a:rPr>
              <a:t>Placement:</a:t>
            </a:r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依 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Block </a:t>
            </a:r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實際的 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size </a:t>
            </a:r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將其固定在適當位置.</a:t>
            </a:r>
            <a:r>
              <a:rPr lang="zh-TW" altLang="en-US" sz="1600">
                <a:solidFill>
                  <a:srgbClr val="114FFB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265238" y="3470275"/>
            <a:ext cx="49291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600">
                <a:solidFill>
                  <a:srgbClr val="114FFB"/>
                </a:solidFill>
                <a:latin typeface="Arial" charset="0"/>
                <a:ea typeface="標楷體" pitchFamily="65" charset="-120"/>
              </a:rPr>
              <a:t>3. </a:t>
            </a:r>
            <a:r>
              <a:rPr lang="en-US" altLang="zh-TW" sz="1600">
                <a:solidFill>
                  <a:srgbClr val="114FFB"/>
                </a:solidFill>
                <a:latin typeface="Arial" charset="0"/>
                <a:ea typeface="標楷體" pitchFamily="65" charset="-120"/>
              </a:rPr>
              <a:t>Routing: </a:t>
            </a:r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做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Bolck </a:t>
            </a:r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之間及 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Block </a:t>
            </a:r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與 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I/O pin </a:t>
            </a:r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間的繞線</a:t>
            </a:r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2486025" y="5926138"/>
            <a:ext cx="1169988" cy="1193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482850" y="6321425"/>
            <a:ext cx="138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Placement</a:t>
            </a:r>
          </a:p>
        </p:txBody>
      </p:sp>
      <p:grpSp>
        <p:nvGrpSpPr>
          <p:cNvPr id="18444" name="Group 12"/>
          <p:cNvGrpSpPr>
            <a:grpSpLocks/>
          </p:cNvGrpSpPr>
          <p:nvPr/>
        </p:nvGrpSpPr>
        <p:grpSpPr bwMode="auto">
          <a:xfrm>
            <a:off x="3059113" y="5157788"/>
            <a:ext cx="125412" cy="755650"/>
            <a:chOff x="1924" y="3704"/>
            <a:chExt cx="79" cy="476"/>
          </a:xfrm>
        </p:grpSpPr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1966" y="3704"/>
              <a:ext cx="0" cy="408"/>
            </a:xfrm>
            <a:prstGeom prst="line">
              <a:avLst/>
            </a:prstGeom>
            <a:noFill/>
            <a:ln w="25400">
              <a:solidFill>
                <a:srgbClr val="00AE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6" name="Freeform 14"/>
            <p:cNvSpPr>
              <a:spLocks/>
            </p:cNvSpPr>
            <p:nvPr/>
          </p:nvSpPr>
          <p:spPr bwMode="auto">
            <a:xfrm>
              <a:off x="1924" y="4042"/>
              <a:ext cx="79" cy="138"/>
            </a:xfrm>
            <a:custGeom>
              <a:avLst/>
              <a:gdLst/>
              <a:ahLst/>
              <a:cxnLst>
                <a:cxn ang="0">
                  <a:pos x="39" y="137"/>
                </a:cxn>
                <a:cxn ang="0">
                  <a:pos x="78" y="0"/>
                </a:cxn>
                <a:cxn ang="0">
                  <a:pos x="0" y="0"/>
                </a:cxn>
                <a:cxn ang="0">
                  <a:pos x="39" y="137"/>
                </a:cxn>
              </a:cxnLst>
              <a:rect l="0" t="0" r="r" b="b"/>
              <a:pathLst>
                <a:path w="79" h="138">
                  <a:moveTo>
                    <a:pt x="39" y="137"/>
                  </a:moveTo>
                  <a:lnTo>
                    <a:pt x="78" y="0"/>
                  </a:lnTo>
                  <a:lnTo>
                    <a:pt x="0" y="0"/>
                  </a:lnTo>
                  <a:lnTo>
                    <a:pt x="39" y="137"/>
                  </a:lnTo>
                </a:path>
              </a:pathLst>
            </a:custGeom>
            <a:solidFill>
              <a:srgbClr val="00AE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8447" name="Group 15"/>
          <p:cNvGrpSpPr>
            <a:grpSpLocks/>
          </p:cNvGrpSpPr>
          <p:nvPr/>
        </p:nvGrpSpPr>
        <p:grpSpPr bwMode="auto">
          <a:xfrm>
            <a:off x="3059113" y="6985000"/>
            <a:ext cx="125412" cy="754063"/>
            <a:chOff x="1924" y="4855"/>
            <a:chExt cx="79" cy="475"/>
          </a:xfrm>
        </p:grpSpPr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>
              <a:off x="1966" y="4855"/>
              <a:ext cx="0" cy="407"/>
            </a:xfrm>
            <a:prstGeom prst="line">
              <a:avLst/>
            </a:prstGeom>
            <a:noFill/>
            <a:ln w="25400">
              <a:solidFill>
                <a:srgbClr val="00AE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49" name="Freeform 17"/>
            <p:cNvSpPr>
              <a:spLocks/>
            </p:cNvSpPr>
            <p:nvPr/>
          </p:nvSpPr>
          <p:spPr bwMode="auto">
            <a:xfrm>
              <a:off x="1924" y="5192"/>
              <a:ext cx="79" cy="138"/>
            </a:xfrm>
            <a:custGeom>
              <a:avLst/>
              <a:gdLst/>
              <a:ahLst/>
              <a:cxnLst>
                <a:cxn ang="0">
                  <a:pos x="39" y="137"/>
                </a:cxn>
                <a:cxn ang="0">
                  <a:pos x="78" y="0"/>
                </a:cxn>
                <a:cxn ang="0">
                  <a:pos x="0" y="0"/>
                </a:cxn>
                <a:cxn ang="0">
                  <a:pos x="39" y="137"/>
                </a:cxn>
              </a:cxnLst>
              <a:rect l="0" t="0" r="r" b="b"/>
              <a:pathLst>
                <a:path w="79" h="138">
                  <a:moveTo>
                    <a:pt x="39" y="137"/>
                  </a:moveTo>
                  <a:lnTo>
                    <a:pt x="78" y="0"/>
                  </a:lnTo>
                  <a:lnTo>
                    <a:pt x="0" y="0"/>
                  </a:lnTo>
                  <a:lnTo>
                    <a:pt x="39" y="137"/>
                  </a:lnTo>
                </a:path>
              </a:pathLst>
            </a:custGeom>
            <a:solidFill>
              <a:srgbClr val="00AE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450" name="Arc 18"/>
          <p:cNvSpPr>
            <a:spLocks/>
          </p:cNvSpPr>
          <p:nvPr/>
        </p:nvSpPr>
        <p:spPr bwMode="auto">
          <a:xfrm>
            <a:off x="3811588" y="5540375"/>
            <a:ext cx="533400" cy="9144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rnd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8451" name="Group 19"/>
          <p:cNvGrpSpPr>
            <a:grpSpLocks/>
          </p:cNvGrpSpPr>
          <p:nvPr/>
        </p:nvGrpSpPr>
        <p:grpSpPr bwMode="auto">
          <a:xfrm>
            <a:off x="3735388" y="4778375"/>
            <a:ext cx="609600" cy="763588"/>
            <a:chOff x="2350" y="3465"/>
            <a:chExt cx="384" cy="481"/>
          </a:xfrm>
        </p:grpSpPr>
        <p:sp>
          <p:nvSpPr>
            <p:cNvPr id="18452" name="Arc 20"/>
            <p:cNvSpPr>
              <a:spLocks/>
            </p:cNvSpPr>
            <p:nvPr/>
          </p:nvSpPr>
          <p:spPr bwMode="auto">
            <a:xfrm>
              <a:off x="2350" y="3484"/>
              <a:ext cx="384" cy="462"/>
            </a:xfrm>
            <a:custGeom>
              <a:avLst/>
              <a:gdLst>
                <a:gd name="G0" fmla="+- 0 0 0"/>
                <a:gd name="G1" fmla="+- 20778 0 0"/>
                <a:gd name="G2" fmla="+- 21600 0 0"/>
                <a:gd name="T0" fmla="*/ 5903 w 21600"/>
                <a:gd name="T1" fmla="*/ 0 h 20778"/>
                <a:gd name="T2" fmla="*/ 21600 w 21600"/>
                <a:gd name="T3" fmla="*/ 20778 h 20778"/>
                <a:gd name="T4" fmla="*/ 0 w 21600"/>
                <a:gd name="T5" fmla="*/ 20778 h 20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778" fill="none" extrusionOk="0">
                  <a:moveTo>
                    <a:pt x="5902" y="0"/>
                  </a:moveTo>
                  <a:cubicBezTo>
                    <a:pt x="15191" y="2639"/>
                    <a:pt x="21600" y="11122"/>
                    <a:pt x="21600" y="20778"/>
                  </a:cubicBezTo>
                </a:path>
                <a:path w="21600" h="20778" stroke="0" extrusionOk="0">
                  <a:moveTo>
                    <a:pt x="5902" y="0"/>
                  </a:moveTo>
                  <a:cubicBezTo>
                    <a:pt x="15191" y="2639"/>
                    <a:pt x="21600" y="11122"/>
                    <a:pt x="21600" y="20778"/>
                  </a:cubicBezTo>
                  <a:lnTo>
                    <a:pt x="0" y="20778"/>
                  </a:lnTo>
                  <a:close/>
                </a:path>
              </a:pathLst>
            </a:custGeom>
            <a:noFill/>
            <a:ln w="25400" cap="rnd">
              <a:solidFill>
                <a:srgbClr val="00AE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53" name="Freeform 21"/>
            <p:cNvSpPr>
              <a:spLocks/>
            </p:cNvSpPr>
            <p:nvPr/>
          </p:nvSpPr>
          <p:spPr bwMode="auto">
            <a:xfrm>
              <a:off x="2353" y="3465"/>
              <a:ext cx="145" cy="7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5" y="76"/>
                </a:cxn>
                <a:cxn ang="0">
                  <a:pos x="144" y="0"/>
                </a:cxn>
                <a:cxn ang="0">
                  <a:pos x="0" y="7"/>
                </a:cxn>
              </a:cxnLst>
              <a:rect l="0" t="0" r="r" b="b"/>
              <a:pathLst>
                <a:path w="145" h="77">
                  <a:moveTo>
                    <a:pt x="0" y="7"/>
                  </a:moveTo>
                  <a:lnTo>
                    <a:pt x="125" y="76"/>
                  </a:lnTo>
                  <a:lnTo>
                    <a:pt x="144" y="0"/>
                  </a:lnTo>
                  <a:lnTo>
                    <a:pt x="0" y="7"/>
                  </a:lnTo>
                </a:path>
              </a:pathLst>
            </a:custGeom>
            <a:solidFill>
              <a:srgbClr val="00AE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454" name="Arc 22"/>
          <p:cNvSpPr>
            <a:spLocks/>
          </p:cNvSpPr>
          <p:nvPr/>
        </p:nvSpPr>
        <p:spPr bwMode="auto">
          <a:xfrm>
            <a:off x="3735388" y="7291388"/>
            <a:ext cx="533400" cy="915987"/>
          </a:xfrm>
          <a:custGeom>
            <a:avLst/>
            <a:gdLst>
              <a:gd name="G0" fmla="+- 0 0 0"/>
              <a:gd name="G1" fmla="+- 37 0 0"/>
              <a:gd name="G2" fmla="+- 21600 0 0"/>
              <a:gd name="T0" fmla="*/ 21600 w 21600"/>
              <a:gd name="T1" fmla="*/ 0 h 21637"/>
              <a:gd name="T2" fmla="*/ 0 w 21600"/>
              <a:gd name="T3" fmla="*/ 21637 h 21637"/>
              <a:gd name="T4" fmla="*/ 0 w 21600"/>
              <a:gd name="T5" fmla="*/ 37 h 21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37" fill="none" extrusionOk="0">
                <a:moveTo>
                  <a:pt x="21599" y="0"/>
                </a:moveTo>
                <a:cubicBezTo>
                  <a:pt x="21599" y="12"/>
                  <a:pt x="21600" y="24"/>
                  <a:pt x="21600" y="37"/>
                </a:cubicBezTo>
                <a:cubicBezTo>
                  <a:pt x="21600" y="11966"/>
                  <a:pt x="11929" y="21636"/>
                  <a:pt x="0" y="21637"/>
                </a:cubicBezTo>
              </a:path>
              <a:path w="21600" h="21637" stroke="0" extrusionOk="0">
                <a:moveTo>
                  <a:pt x="21599" y="0"/>
                </a:moveTo>
                <a:cubicBezTo>
                  <a:pt x="21599" y="12"/>
                  <a:pt x="21600" y="24"/>
                  <a:pt x="21600" y="37"/>
                </a:cubicBezTo>
                <a:cubicBezTo>
                  <a:pt x="21600" y="11966"/>
                  <a:pt x="11929" y="21636"/>
                  <a:pt x="0" y="21637"/>
                </a:cubicBezTo>
                <a:lnTo>
                  <a:pt x="0" y="37"/>
                </a:lnTo>
                <a:close/>
              </a:path>
            </a:pathLst>
          </a:custGeom>
          <a:noFill/>
          <a:ln w="25400" cap="rnd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8455" name="Group 23"/>
          <p:cNvGrpSpPr>
            <a:grpSpLocks/>
          </p:cNvGrpSpPr>
          <p:nvPr/>
        </p:nvGrpSpPr>
        <p:grpSpPr bwMode="auto">
          <a:xfrm>
            <a:off x="3659188" y="6604000"/>
            <a:ext cx="609600" cy="765175"/>
            <a:chOff x="2302" y="4615"/>
            <a:chExt cx="384" cy="482"/>
          </a:xfrm>
        </p:grpSpPr>
        <p:sp>
          <p:nvSpPr>
            <p:cNvPr id="18456" name="Arc 24"/>
            <p:cNvSpPr>
              <a:spLocks/>
            </p:cNvSpPr>
            <p:nvPr/>
          </p:nvSpPr>
          <p:spPr bwMode="auto">
            <a:xfrm>
              <a:off x="2302" y="4635"/>
              <a:ext cx="384" cy="462"/>
            </a:xfrm>
            <a:custGeom>
              <a:avLst/>
              <a:gdLst>
                <a:gd name="G0" fmla="+- 0 0 0"/>
                <a:gd name="G1" fmla="+- 20780 0 0"/>
                <a:gd name="G2" fmla="+- 21600 0 0"/>
                <a:gd name="T0" fmla="*/ 5897 w 21600"/>
                <a:gd name="T1" fmla="*/ 0 h 20780"/>
                <a:gd name="T2" fmla="*/ 21600 w 21600"/>
                <a:gd name="T3" fmla="*/ 20735 h 20780"/>
                <a:gd name="T4" fmla="*/ 0 w 21600"/>
                <a:gd name="T5" fmla="*/ 20780 h 20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780" fill="none" extrusionOk="0">
                  <a:moveTo>
                    <a:pt x="5896" y="0"/>
                  </a:moveTo>
                  <a:cubicBezTo>
                    <a:pt x="15172" y="2632"/>
                    <a:pt x="21579" y="11093"/>
                    <a:pt x="21599" y="20735"/>
                  </a:cubicBezTo>
                </a:path>
                <a:path w="21600" h="20780" stroke="0" extrusionOk="0">
                  <a:moveTo>
                    <a:pt x="5896" y="0"/>
                  </a:moveTo>
                  <a:cubicBezTo>
                    <a:pt x="15172" y="2632"/>
                    <a:pt x="21579" y="11093"/>
                    <a:pt x="21599" y="20735"/>
                  </a:cubicBezTo>
                  <a:lnTo>
                    <a:pt x="0" y="20780"/>
                  </a:lnTo>
                  <a:close/>
                </a:path>
              </a:pathLst>
            </a:custGeom>
            <a:noFill/>
            <a:ln w="25400" cap="rnd">
              <a:solidFill>
                <a:srgbClr val="00AE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57" name="Freeform 25"/>
            <p:cNvSpPr>
              <a:spLocks/>
            </p:cNvSpPr>
            <p:nvPr/>
          </p:nvSpPr>
          <p:spPr bwMode="auto">
            <a:xfrm>
              <a:off x="2305" y="4615"/>
              <a:ext cx="145" cy="7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5" y="76"/>
                </a:cxn>
                <a:cxn ang="0">
                  <a:pos x="144" y="0"/>
                </a:cxn>
                <a:cxn ang="0">
                  <a:pos x="0" y="7"/>
                </a:cxn>
              </a:cxnLst>
              <a:rect l="0" t="0" r="r" b="b"/>
              <a:pathLst>
                <a:path w="145" h="77">
                  <a:moveTo>
                    <a:pt x="0" y="7"/>
                  </a:moveTo>
                  <a:lnTo>
                    <a:pt x="125" y="76"/>
                  </a:lnTo>
                  <a:lnTo>
                    <a:pt x="144" y="0"/>
                  </a:lnTo>
                  <a:lnTo>
                    <a:pt x="0" y="7"/>
                  </a:lnTo>
                </a:path>
              </a:pathLst>
            </a:custGeom>
            <a:solidFill>
              <a:srgbClr val="00AE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458" name="Arc 26"/>
          <p:cNvSpPr>
            <a:spLocks/>
          </p:cNvSpPr>
          <p:nvPr/>
        </p:nvSpPr>
        <p:spPr bwMode="auto">
          <a:xfrm>
            <a:off x="3811588" y="6453188"/>
            <a:ext cx="1065212" cy="1830387"/>
          </a:xfrm>
          <a:custGeom>
            <a:avLst/>
            <a:gdLst>
              <a:gd name="G0" fmla="+- 0 0 0"/>
              <a:gd name="G1" fmla="+- 19 0 0"/>
              <a:gd name="G2" fmla="+- 21600 0 0"/>
              <a:gd name="T0" fmla="*/ 21600 w 21600"/>
              <a:gd name="T1" fmla="*/ 0 h 21619"/>
              <a:gd name="T2" fmla="*/ 0 w 21600"/>
              <a:gd name="T3" fmla="*/ 21619 h 21619"/>
              <a:gd name="T4" fmla="*/ 0 w 21600"/>
              <a:gd name="T5" fmla="*/ 19 h 2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19" fill="none" extrusionOk="0">
                <a:moveTo>
                  <a:pt x="21599" y="0"/>
                </a:moveTo>
                <a:cubicBezTo>
                  <a:pt x="21599" y="6"/>
                  <a:pt x="21600" y="12"/>
                  <a:pt x="21600" y="19"/>
                </a:cubicBezTo>
                <a:cubicBezTo>
                  <a:pt x="21600" y="11948"/>
                  <a:pt x="11929" y="21618"/>
                  <a:pt x="0" y="21619"/>
                </a:cubicBezTo>
              </a:path>
              <a:path w="21600" h="21619" stroke="0" extrusionOk="0">
                <a:moveTo>
                  <a:pt x="21599" y="0"/>
                </a:moveTo>
                <a:cubicBezTo>
                  <a:pt x="21599" y="6"/>
                  <a:pt x="21600" y="12"/>
                  <a:pt x="21600" y="19"/>
                </a:cubicBezTo>
                <a:cubicBezTo>
                  <a:pt x="21600" y="11948"/>
                  <a:pt x="11929" y="21618"/>
                  <a:pt x="0" y="21619"/>
                </a:cubicBezTo>
                <a:lnTo>
                  <a:pt x="0" y="19"/>
                </a:lnTo>
                <a:close/>
              </a:path>
            </a:pathLst>
          </a:custGeom>
          <a:noFill/>
          <a:ln w="25400" cap="rnd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8459" name="Group 27"/>
          <p:cNvGrpSpPr>
            <a:grpSpLocks/>
          </p:cNvGrpSpPr>
          <p:nvPr/>
        </p:nvGrpSpPr>
        <p:grpSpPr bwMode="auto">
          <a:xfrm>
            <a:off x="3735388" y="4610100"/>
            <a:ext cx="1141412" cy="1846263"/>
            <a:chOff x="2350" y="3359"/>
            <a:chExt cx="719" cy="1163"/>
          </a:xfrm>
        </p:grpSpPr>
        <p:sp>
          <p:nvSpPr>
            <p:cNvPr id="18460" name="Arc 28"/>
            <p:cNvSpPr>
              <a:spLocks/>
            </p:cNvSpPr>
            <p:nvPr/>
          </p:nvSpPr>
          <p:spPr bwMode="auto">
            <a:xfrm>
              <a:off x="2350" y="3385"/>
              <a:ext cx="719" cy="1137"/>
            </a:xfrm>
            <a:custGeom>
              <a:avLst/>
              <a:gdLst>
                <a:gd name="G0" fmla="+- 0 0 0"/>
                <a:gd name="G1" fmla="+- 21337 0 0"/>
                <a:gd name="G2" fmla="+- 21600 0 0"/>
                <a:gd name="T0" fmla="*/ 3363 w 21600"/>
                <a:gd name="T1" fmla="*/ 0 h 21337"/>
                <a:gd name="T2" fmla="*/ 21600 w 21600"/>
                <a:gd name="T3" fmla="*/ 21318 h 21337"/>
                <a:gd name="T4" fmla="*/ 0 w 21600"/>
                <a:gd name="T5" fmla="*/ 21337 h 2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337" fill="none" extrusionOk="0">
                  <a:moveTo>
                    <a:pt x="3362" y="0"/>
                  </a:moveTo>
                  <a:cubicBezTo>
                    <a:pt x="13857" y="1654"/>
                    <a:pt x="21590" y="10694"/>
                    <a:pt x="21599" y="21318"/>
                  </a:cubicBezTo>
                </a:path>
                <a:path w="21600" h="21337" stroke="0" extrusionOk="0">
                  <a:moveTo>
                    <a:pt x="3362" y="0"/>
                  </a:moveTo>
                  <a:cubicBezTo>
                    <a:pt x="13857" y="1654"/>
                    <a:pt x="21590" y="10694"/>
                    <a:pt x="21599" y="21318"/>
                  </a:cubicBezTo>
                  <a:lnTo>
                    <a:pt x="0" y="21337"/>
                  </a:lnTo>
                  <a:close/>
                </a:path>
              </a:pathLst>
            </a:custGeom>
            <a:noFill/>
            <a:ln w="25400" cap="rnd">
              <a:solidFill>
                <a:srgbClr val="00AE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461" name="Freeform 29"/>
            <p:cNvSpPr>
              <a:spLocks/>
            </p:cNvSpPr>
            <p:nvPr/>
          </p:nvSpPr>
          <p:spPr bwMode="auto">
            <a:xfrm>
              <a:off x="2353" y="3359"/>
              <a:ext cx="144" cy="77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30" y="76"/>
                </a:cxn>
                <a:cxn ang="0">
                  <a:pos x="143" y="0"/>
                </a:cxn>
                <a:cxn ang="0">
                  <a:pos x="0" y="17"/>
                </a:cxn>
              </a:cxnLst>
              <a:rect l="0" t="0" r="r" b="b"/>
              <a:pathLst>
                <a:path w="144" h="77">
                  <a:moveTo>
                    <a:pt x="0" y="17"/>
                  </a:moveTo>
                  <a:lnTo>
                    <a:pt x="130" y="76"/>
                  </a:lnTo>
                  <a:lnTo>
                    <a:pt x="143" y="0"/>
                  </a:lnTo>
                  <a:lnTo>
                    <a:pt x="0" y="17"/>
                  </a:lnTo>
                </a:path>
              </a:pathLst>
            </a:custGeom>
            <a:solidFill>
              <a:srgbClr val="00AE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462" name="Oval 30"/>
          <p:cNvSpPr>
            <a:spLocks noChangeArrowheads="1"/>
          </p:cNvSpPr>
          <p:nvPr/>
        </p:nvSpPr>
        <p:spPr bwMode="auto">
          <a:xfrm>
            <a:off x="2486025" y="3944938"/>
            <a:ext cx="1169988" cy="1193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63" name="Oval 31"/>
          <p:cNvSpPr>
            <a:spLocks noChangeArrowheads="1"/>
          </p:cNvSpPr>
          <p:nvPr/>
        </p:nvSpPr>
        <p:spPr bwMode="auto">
          <a:xfrm>
            <a:off x="2486025" y="7754938"/>
            <a:ext cx="1169988" cy="1193800"/>
          </a:xfrm>
          <a:prstGeom prst="ellipse">
            <a:avLst/>
          </a:prstGeom>
          <a:solidFill>
            <a:srgbClr val="DC008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2590800" y="8147050"/>
            <a:ext cx="106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Routing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2514600" y="4343400"/>
            <a:ext cx="124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200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Floorplan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278BC-74B6-48A1-893F-094D25F5D912}" type="slidenum">
              <a:rPr lang="zh-TW" altLang="en-US"/>
              <a:pPr/>
              <a:t>18</a:t>
            </a:fld>
            <a:endParaRPr lang="zh-TW" altLang="en-US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222500" y="1557338"/>
            <a:ext cx="206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b="1">
                <a:solidFill>
                  <a:srgbClr val="3365FB"/>
                </a:solidFill>
                <a:latin typeface="Arial" charset="0"/>
                <a:ea typeface="標楷體" pitchFamily="65" charset="-120"/>
              </a:rPr>
              <a:t>Design Hierarchy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543300" y="3906838"/>
            <a:ext cx="170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b="1">
                <a:solidFill>
                  <a:srgbClr val="3365FB"/>
                </a:solidFill>
                <a:latin typeface="Arial" charset="0"/>
                <a:ea typeface="標楷體" pitchFamily="65" charset="-120"/>
              </a:rPr>
              <a:t>Floorplanning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2687638" y="3887788"/>
            <a:ext cx="854075" cy="436562"/>
            <a:chOff x="1693" y="2584"/>
            <a:chExt cx="538" cy="275"/>
          </a:xfrm>
        </p:grpSpPr>
        <p:sp>
          <p:nvSpPr>
            <p:cNvPr id="19461" name="Freeform 5"/>
            <p:cNvSpPr>
              <a:spLocks/>
            </p:cNvSpPr>
            <p:nvPr/>
          </p:nvSpPr>
          <p:spPr bwMode="auto">
            <a:xfrm>
              <a:off x="1725" y="2616"/>
              <a:ext cx="506" cy="243"/>
            </a:xfrm>
            <a:custGeom>
              <a:avLst/>
              <a:gdLst/>
              <a:ahLst/>
              <a:cxnLst>
                <a:cxn ang="0">
                  <a:pos x="253" y="242"/>
                </a:cxn>
                <a:cxn ang="0">
                  <a:pos x="505" y="121"/>
                </a:cxn>
                <a:cxn ang="0">
                  <a:pos x="379" y="121"/>
                </a:cxn>
                <a:cxn ang="0">
                  <a:pos x="379" y="0"/>
                </a:cxn>
                <a:cxn ang="0">
                  <a:pos x="126" y="0"/>
                </a:cxn>
                <a:cxn ang="0">
                  <a:pos x="126" y="121"/>
                </a:cxn>
                <a:cxn ang="0">
                  <a:pos x="0" y="121"/>
                </a:cxn>
                <a:cxn ang="0">
                  <a:pos x="253" y="242"/>
                </a:cxn>
              </a:cxnLst>
              <a:rect l="0" t="0" r="r" b="b"/>
              <a:pathLst>
                <a:path w="506" h="243">
                  <a:moveTo>
                    <a:pt x="253" y="242"/>
                  </a:moveTo>
                  <a:lnTo>
                    <a:pt x="505" y="121"/>
                  </a:lnTo>
                  <a:lnTo>
                    <a:pt x="379" y="121"/>
                  </a:lnTo>
                  <a:lnTo>
                    <a:pt x="379" y="0"/>
                  </a:lnTo>
                  <a:lnTo>
                    <a:pt x="126" y="0"/>
                  </a:lnTo>
                  <a:lnTo>
                    <a:pt x="126" y="121"/>
                  </a:lnTo>
                  <a:lnTo>
                    <a:pt x="0" y="121"/>
                  </a:lnTo>
                  <a:lnTo>
                    <a:pt x="253" y="242"/>
                  </a:lnTo>
                </a:path>
              </a:pathLst>
            </a:custGeom>
            <a:solidFill>
              <a:srgbClr val="31650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2" name="Freeform 6"/>
            <p:cNvSpPr>
              <a:spLocks/>
            </p:cNvSpPr>
            <p:nvPr/>
          </p:nvSpPr>
          <p:spPr bwMode="auto">
            <a:xfrm>
              <a:off x="1693" y="2584"/>
              <a:ext cx="504" cy="241"/>
            </a:xfrm>
            <a:custGeom>
              <a:avLst/>
              <a:gdLst/>
              <a:ahLst/>
              <a:cxnLst>
                <a:cxn ang="0">
                  <a:pos x="252" y="240"/>
                </a:cxn>
                <a:cxn ang="0">
                  <a:pos x="503" y="120"/>
                </a:cxn>
                <a:cxn ang="0">
                  <a:pos x="377" y="120"/>
                </a:cxn>
                <a:cxn ang="0">
                  <a:pos x="377" y="0"/>
                </a:cxn>
                <a:cxn ang="0">
                  <a:pos x="126" y="0"/>
                </a:cxn>
                <a:cxn ang="0">
                  <a:pos x="126" y="120"/>
                </a:cxn>
                <a:cxn ang="0">
                  <a:pos x="0" y="120"/>
                </a:cxn>
                <a:cxn ang="0">
                  <a:pos x="252" y="240"/>
                </a:cxn>
              </a:cxnLst>
              <a:rect l="0" t="0" r="r" b="b"/>
              <a:pathLst>
                <a:path w="504" h="241">
                  <a:moveTo>
                    <a:pt x="252" y="240"/>
                  </a:moveTo>
                  <a:lnTo>
                    <a:pt x="503" y="120"/>
                  </a:lnTo>
                  <a:lnTo>
                    <a:pt x="377" y="120"/>
                  </a:lnTo>
                  <a:lnTo>
                    <a:pt x="377" y="0"/>
                  </a:lnTo>
                  <a:lnTo>
                    <a:pt x="126" y="0"/>
                  </a:lnTo>
                  <a:lnTo>
                    <a:pt x="126" y="120"/>
                  </a:lnTo>
                  <a:lnTo>
                    <a:pt x="0" y="120"/>
                  </a:lnTo>
                  <a:lnTo>
                    <a:pt x="252" y="240"/>
                  </a:lnTo>
                </a:path>
              </a:pathLst>
            </a:custGeom>
            <a:solidFill>
              <a:srgbClr val="A2FFA3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1781175" y="4471988"/>
            <a:ext cx="1200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600">
                <a:solidFill>
                  <a:srgbClr val="114FFB"/>
                </a:solidFill>
                <a:latin typeface="Arial" charset="0"/>
                <a:ea typeface="標楷體" pitchFamily="65" charset="-120"/>
              </a:rPr>
              <a:t>第一種方式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133475" y="6697663"/>
            <a:ext cx="1200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600">
                <a:solidFill>
                  <a:srgbClr val="114FFB"/>
                </a:solidFill>
                <a:latin typeface="Arial" charset="0"/>
                <a:ea typeface="標楷體" pitchFamily="65" charset="-120"/>
              </a:rPr>
              <a:t>第二種方式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3422650" y="6697663"/>
            <a:ext cx="1200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600">
                <a:solidFill>
                  <a:srgbClr val="114FFB"/>
                </a:solidFill>
                <a:latin typeface="Arial" charset="0"/>
                <a:ea typeface="標楷體" pitchFamily="65" charset="-120"/>
              </a:rPr>
              <a:t>第三種方式</a:t>
            </a:r>
          </a:p>
        </p:txBody>
      </p:sp>
      <p:grpSp>
        <p:nvGrpSpPr>
          <p:cNvPr id="19466" name="Group 10"/>
          <p:cNvGrpSpPr>
            <a:grpSpLocks/>
          </p:cNvGrpSpPr>
          <p:nvPr/>
        </p:nvGrpSpPr>
        <p:grpSpPr bwMode="auto">
          <a:xfrm>
            <a:off x="1992313" y="4779963"/>
            <a:ext cx="2487612" cy="1814512"/>
            <a:chOff x="1255" y="3146"/>
            <a:chExt cx="1567" cy="1143"/>
          </a:xfrm>
        </p:grpSpPr>
        <p:grpSp>
          <p:nvGrpSpPr>
            <p:cNvPr id="19467" name="Group 11"/>
            <p:cNvGrpSpPr>
              <a:grpSpLocks/>
            </p:cNvGrpSpPr>
            <p:nvPr/>
          </p:nvGrpSpPr>
          <p:grpSpPr bwMode="auto">
            <a:xfrm>
              <a:off x="1255" y="3146"/>
              <a:ext cx="1567" cy="1143"/>
              <a:chOff x="1255" y="3146"/>
              <a:chExt cx="1567" cy="1143"/>
            </a:xfrm>
          </p:grpSpPr>
          <p:sp>
            <p:nvSpPr>
              <p:cNvPr id="19468" name="Rectangle 12"/>
              <p:cNvSpPr>
                <a:spLocks noChangeArrowheads="1"/>
              </p:cNvSpPr>
              <p:nvPr/>
            </p:nvSpPr>
            <p:spPr bwMode="auto">
              <a:xfrm>
                <a:off x="1298" y="3190"/>
                <a:ext cx="1524" cy="1099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69" name="Rectangle 13"/>
              <p:cNvSpPr>
                <a:spLocks noChangeArrowheads="1"/>
              </p:cNvSpPr>
              <p:nvPr/>
            </p:nvSpPr>
            <p:spPr bwMode="auto">
              <a:xfrm>
                <a:off x="1255" y="3146"/>
                <a:ext cx="1514" cy="1090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9470" name="Group 14"/>
            <p:cNvGrpSpPr>
              <a:grpSpLocks/>
            </p:cNvGrpSpPr>
            <p:nvPr/>
          </p:nvGrpSpPr>
          <p:grpSpPr bwMode="auto">
            <a:xfrm>
              <a:off x="2256" y="3909"/>
              <a:ext cx="452" cy="302"/>
              <a:chOff x="2256" y="3909"/>
              <a:chExt cx="452" cy="302"/>
            </a:xfrm>
          </p:grpSpPr>
          <p:sp>
            <p:nvSpPr>
              <p:cNvPr id="19471" name="Freeform 15"/>
              <p:cNvSpPr>
                <a:spLocks/>
              </p:cNvSpPr>
              <p:nvPr/>
            </p:nvSpPr>
            <p:spPr bwMode="auto">
              <a:xfrm>
                <a:off x="2256" y="3909"/>
                <a:ext cx="452" cy="3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01"/>
                  </a:cxn>
                  <a:cxn ang="0">
                    <a:pos x="451" y="301"/>
                  </a:cxn>
                  <a:cxn ang="0">
                    <a:pos x="451" y="0"/>
                  </a:cxn>
                  <a:cxn ang="0">
                    <a:pos x="0" y="0"/>
                  </a:cxn>
                </a:cxnLst>
                <a:rect l="0" t="0" r="r" b="b"/>
                <a:pathLst>
                  <a:path w="452" h="302">
                    <a:moveTo>
                      <a:pt x="0" y="0"/>
                    </a:moveTo>
                    <a:lnTo>
                      <a:pt x="0" y="301"/>
                    </a:lnTo>
                    <a:lnTo>
                      <a:pt x="451" y="301"/>
                    </a:lnTo>
                    <a:lnTo>
                      <a:pt x="451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72" name="Line 16"/>
              <p:cNvSpPr>
                <a:spLocks noChangeShapeType="1"/>
              </p:cNvSpPr>
              <p:nvPr/>
            </p:nvSpPr>
            <p:spPr bwMode="auto">
              <a:xfrm>
                <a:off x="2264" y="3917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73" name="Line 17"/>
              <p:cNvSpPr>
                <a:spLocks noChangeShapeType="1"/>
              </p:cNvSpPr>
              <p:nvPr/>
            </p:nvSpPr>
            <p:spPr bwMode="auto">
              <a:xfrm>
                <a:off x="2264" y="4028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74" name="Line 18"/>
              <p:cNvSpPr>
                <a:spLocks noChangeShapeType="1"/>
              </p:cNvSpPr>
              <p:nvPr/>
            </p:nvSpPr>
            <p:spPr bwMode="auto">
              <a:xfrm>
                <a:off x="2264" y="4140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75" name="Line 19"/>
              <p:cNvSpPr>
                <a:spLocks noChangeShapeType="1"/>
              </p:cNvSpPr>
              <p:nvPr/>
            </p:nvSpPr>
            <p:spPr bwMode="auto">
              <a:xfrm>
                <a:off x="2308" y="4208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76" name="Line 20"/>
              <p:cNvSpPr>
                <a:spLocks noChangeShapeType="1"/>
              </p:cNvSpPr>
              <p:nvPr/>
            </p:nvSpPr>
            <p:spPr bwMode="auto">
              <a:xfrm>
                <a:off x="2420" y="4208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77" name="Line 21"/>
              <p:cNvSpPr>
                <a:spLocks noChangeShapeType="1"/>
              </p:cNvSpPr>
              <p:nvPr/>
            </p:nvSpPr>
            <p:spPr bwMode="auto">
              <a:xfrm>
                <a:off x="2531" y="4208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78" name="Line 22"/>
              <p:cNvSpPr>
                <a:spLocks noChangeShapeType="1"/>
              </p:cNvSpPr>
              <p:nvPr/>
            </p:nvSpPr>
            <p:spPr bwMode="auto">
              <a:xfrm>
                <a:off x="2643" y="4208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79" name="Line 23"/>
              <p:cNvSpPr>
                <a:spLocks noChangeShapeType="1"/>
              </p:cNvSpPr>
              <p:nvPr/>
            </p:nvSpPr>
            <p:spPr bwMode="auto">
              <a:xfrm flipV="1">
                <a:off x="2705" y="4207"/>
                <a:ext cx="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80" name="Line 24"/>
              <p:cNvSpPr>
                <a:spLocks noChangeShapeType="1"/>
              </p:cNvSpPr>
              <p:nvPr/>
            </p:nvSpPr>
            <p:spPr bwMode="auto">
              <a:xfrm flipV="1">
                <a:off x="2705" y="4095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81" name="Line 25"/>
              <p:cNvSpPr>
                <a:spLocks noChangeShapeType="1"/>
              </p:cNvSpPr>
              <p:nvPr/>
            </p:nvSpPr>
            <p:spPr bwMode="auto">
              <a:xfrm flipV="1">
                <a:off x="2705" y="3984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82" name="Line 26"/>
              <p:cNvSpPr>
                <a:spLocks noChangeShapeType="1"/>
              </p:cNvSpPr>
              <p:nvPr/>
            </p:nvSpPr>
            <p:spPr bwMode="auto">
              <a:xfrm flipV="1">
                <a:off x="2705" y="3917"/>
                <a:ext cx="0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83" name="Line 27"/>
              <p:cNvSpPr>
                <a:spLocks noChangeShapeType="1"/>
              </p:cNvSpPr>
              <p:nvPr/>
            </p:nvSpPr>
            <p:spPr bwMode="auto">
              <a:xfrm flipH="1">
                <a:off x="2660" y="3917"/>
                <a:ext cx="4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84" name="Line 28"/>
              <p:cNvSpPr>
                <a:spLocks noChangeShapeType="1"/>
              </p:cNvSpPr>
              <p:nvPr/>
            </p:nvSpPr>
            <p:spPr bwMode="auto">
              <a:xfrm flipH="1">
                <a:off x="2548" y="3917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85" name="Line 29"/>
              <p:cNvSpPr>
                <a:spLocks noChangeShapeType="1"/>
              </p:cNvSpPr>
              <p:nvPr/>
            </p:nvSpPr>
            <p:spPr bwMode="auto">
              <a:xfrm flipH="1">
                <a:off x="2437" y="3917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86" name="Line 30"/>
              <p:cNvSpPr>
                <a:spLocks noChangeShapeType="1"/>
              </p:cNvSpPr>
              <p:nvPr/>
            </p:nvSpPr>
            <p:spPr bwMode="auto">
              <a:xfrm flipH="1">
                <a:off x="2325" y="3917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87" name="Line 31"/>
              <p:cNvSpPr>
                <a:spLocks noChangeShapeType="1"/>
              </p:cNvSpPr>
              <p:nvPr/>
            </p:nvSpPr>
            <p:spPr bwMode="auto">
              <a:xfrm flipH="1">
                <a:off x="2264" y="3917"/>
                <a:ext cx="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88" name="Rectangle 32"/>
              <p:cNvSpPr>
                <a:spLocks noChangeArrowheads="1"/>
              </p:cNvSpPr>
              <p:nvPr/>
            </p:nvSpPr>
            <p:spPr bwMode="auto">
              <a:xfrm>
                <a:off x="2274" y="3962"/>
                <a:ext cx="3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G,H}</a:t>
                </a:r>
              </a:p>
            </p:txBody>
          </p:sp>
        </p:grpSp>
        <p:grpSp>
          <p:nvGrpSpPr>
            <p:cNvPr id="19489" name="Group 33"/>
            <p:cNvGrpSpPr>
              <a:grpSpLocks/>
            </p:cNvGrpSpPr>
            <p:nvPr/>
          </p:nvGrpSpPr>
          <p:grpSpPr bwMode="auto">
            <a:xfrm>
              <a:off x="1586" y="3495"/>
              <a:ext cx="1134" cy="387"/>
              <a:chOff x="1586" y="3495"/>
              <a:chExt cx="1134" cy="387"/>
            </a:xfrm>
          </p:grpSpPr>
          <p:sp>
            <p:nvSpPr>
              <p:cNvPr id="19490" name="Freeform 34"/>
              <p:cNvSpPr>
                <a:spLocks/>
              </p:cNvSpPr>
              <p:nvPr/>
            </p:nvSpPr>
            <p:spPr bwMode="auto">
              <a:xfrm>
                <a:off x="1586" y="3495"/>
                <a:ext cx="1134" cy="3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6"/>
                  </a:cxn>
                  <a:cxn ang="0">
                    <a:pos x="1133" y="386"/>
                  </a:cxn>
                  <a:cxn ang="0">
                    <a:pos x="1133" y="0"/>
                  </a:cxn>
                  <a:cxn ang="0">
                    <a:pos x="0" y="0"/>
                  </a:cxn>
                </a:cxnLst>
                <a:rect l="0" t="0" r="r" b="b"/>
                <a:pathLst>
                  <a:path w="1134" h="387">
                    <a:moveTo>
                      <a:pt x="0" y="0"/>
                    </a:moveTo>
                    <a:lnTo>
                      <a:pt x="0" y="386"/>
                    </a:lnTo>
                    <a:lnTo>
                      <a:pt x="1133" y="386"/>
                    </a:lnTo>
                    <a:lnTo>
                      <a:pt x="113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491" name="Line 35"/>
              <p:cNvSpPr>
                <a:spLocks noChangeShapeType="1"/>
              </p:cNvSpPr>
              <p:nvPr/>
            </p:nvSpPr>
            <p:spPr bwMode="auto">
              <a:xfrm>
                <a:off x="1594" y="3503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92" name="Line 36"/>
              <p:cNvSpPr>
                <a:spLocks noChangeShapeType="1"/>
              </p:cNvSpPr>
              <p:nvPr/>
            </p:nvSpPr>
            <p:spPr bwMode="auto">
              <a:xfrm>
                <a:off x="1594" y="3615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93" name="Line 37"/>
              <p:cNvSpPr>
                <a:spLocks noChangeShapeType="1"/>
              </p:cNvSpPr>
              <p:nvPr/>
            </p:nvSpPr>
            <p:spPr bwMode="auto">
              <a:xfrm>
                <a:off x="1594" y="3727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94" name="Line 38"/>
              <p:cNvSpPr>
                <a:spLocks noChangeShapeType="1"/>
              </p:cNvSpPr>
              <p:nvPr/>
            </p:nvSpPr>
            <p:spPr bwMode="auto">
              <a:xfrm>
                <a:off x="1594" y="3839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95" name="Line 39"/>
              <p:cNvSpPr>
                <a:spLocks noChangeShapeType="1"/>
              </p:cNvSpPr>
              <p:nvPr/>
            </p:nvSpPr>
            <p:spPr bwMode="auto">
              <a:xfrm>
                <a:off x="1594" y="3879"/>
                <a:ext cx="2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96" name="Line 40"/>
              <p:cNvSpPr>
                <a:spLocks noChangeShapeType="1"/>
              </p:cNvSpPr>
              <p:nvPr/>
            </p:nvSpPr>
            <p:spPr bwMode="auto">
              <a:xfrm>
                <a:off x="1665" y="3879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97" name="Line 41"/>
              <p:cNvSpPr>
                <a:spLocks noChangeShapeType="1"/>
              </p:cNvSpPr>
              <p:nvPr/>
            </p:nvSpPr>
            <p:spPr bwMode="auto">
              <a:xfrm>
                <a:off x="1777" y="3879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98" name="Line 42"/>
              <p:cNvSpPr>
                <a:spLocks noChangeShapeType="1"/>
              </p:cNvSpPr>
              <p:nvPr/>
            </p:nvSpPr>
            <p:spPr bwMode="auto">
              <a:xfrm>
                <a:off x="1889" y="3879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499" name="Line 43"/>
              <p:cNvSpPr>
                <a:spLocks noChangeShapeType="1"/>
              </p:cNvSpPr>
              <p:nvPr/>
            </p:nvSpPr>
            <p:spPr bwMode="auto">
              <a:xfrm>
                <a:off x="2001" y="3879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00" name="Line 44"/>
              <p:cNvSpPr>
                <a:spLocks noChangeShapeType="1"/>
              </p:cNvSpPr>
              <p:nvPr/>
            </p:nvSpPr>
            <p:spPr bwMode="auto">
              <a:xfrm>
                <a:off x="2112" y="3879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01" name="Line 45"/>
              <p:cNvSpPr>
                <a:spLocks noChangeShapeType="1"/>
              </p:cNvSpPr>
              <p:nvPr/>
            </p:nvSpPr>
            <p:spPr bwMode="auto">
              <a:xfrm>
                <a:off x="2224" y="3879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02" name="Line 46"/>
              <p:cNvSpPr>
                <a:spLocks noChangeShapeType="1"/>
              </p:cNvSpPr>
              <p:nvPr/>
            </p:nvSpPr>
            <p:spPr bwMode="auto">
              <a:xfrm>
                <a:off x="2336" y="3879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03" name="Line 47"/>
              <p:cNvSpPr>
                <a:spLocks noChangeShapeType="1"/>
              </p:cNvSpPr>
              <p:nvPr/>
            </p:nvSpPr>
            <p:spPr bwMode="auto">
              <a:xfrm>
                <a:off x="2448" y="3879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04" name="Line 48"/>
              <p:cNvSpPr>
                <a:spLocks noChangeShapeType="1"/>
              </p:cNvSpPr>
              <p:nvPr/>
            </p:nvSpPr>
            <p:spPr bwMode="auto">
              <a:xfrm>
                <a:off x="2559" y="3879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05" name="Line 49"/>
              <p:cNvSpPr>
                <a:spLocks noChangeShapeType="1"/>
              </p:cNvSpPr>
              <p:nvPr/>
            </p:nvSpPr>
            <p:spPr bwMode="auto">
              <a:xfrm>
                <a:off x="2671" y="3879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06" name="Line 50"/>
              <p:cNvSpPr>
                <a:spLocks noChangeShapeType="1"/>
              </p:cNvSpPr>
              <p:nvPr/>
            </p:nvSpPr>
            <p:spPr bwMode="auto">
              <a:xfrm flipV="1">
                <a:off x="2717" y="3862"/>
                <a:ext cx="0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07" name="Line 51"/>
              <p:cNvSpPr>
                <a:spLocks noChangeShapeType="1"/>
              </p:cNvSpPr>
              <p:nvPr/>
            </p:nvSpPr>
            <p:spPr bwMode="auto">
              <a:xfrm flipV="1">
                <a:off x="2717" y="3750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08" name="Line 52"/>
              <p:cNvSpPr>
                <a:spLocks noChangeShapeType="1"/>
              </p:cNvSpPr>
              <p:nvPr/>
            </p:nvSpPr>
            <p:spPr bwMode="auto">
              <a:xfrm flipV="1">
                <a:off x="2717" y="3638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09" name="Line 53"/>
              <p:cNvSpPr>
                <a:spLocks noChangeShapeType="1"/>
              </p:cNvSpPr>
              <p:nvPr/>
            </p:nvSpPr>
            <p:spPr bwMode="auto">
              <a:xfrm flipV="1">
                <a:off x="2717" y="3526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10" name="Line 54"/>
              <p:cNvSpPr>
                <a:spLocks noChangeShapeType="1"/>
              </p:cNvSpPr>
              <p:nvPr/>
            </p:nvSpPr>
            <p:spPr bwMode="auto">
              <a:xfrm flipH="1">
                <a:off x="2628" y="350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11" name="Line 55"/>
              <p:cNvSpPr>
                <a:spLocks noChangeShapeType="1"/>
              </p:cNvSpPr>
              <p:nvPr/>
            </p:nvSpPr>
            <p:spPr bwMode="auto">
              <a:xfrm flipH="1">
                <a:off x="2516" y="350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12" name="Line 56"/>
              <p:cNvSpPr>
                <a:spLocks noChangeShapeType="1"/>
              </p:cNvSpPr>
              <p:nvPr/>
            </p:nvSpPr>
            <p:spPr bwMode="auto">
              <a:xfrm flipH="1">
                <a:off x="2405" y="3503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13" name="Line 57"/>
              <p:cNvSpPr>
                <a:spLocks noChangeShapeType="1"/>
              </p:cNvSpPr>
              <p:nvPr/>
            </p:nvSpPr>
            <p:spPr bwMode="auto">
              <a:xfrm flipH="1">
                <a:off x="2293" y="350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14" name="Line 58"/>
              <p:cNvSpPr>
                <a:spLocks noChangeShapeType="1"/>
              </p:cNvSpPr>
              <p:nvPr/>
            </p:nvSpPr>
            <p:spPr bwMode="auto">
              <a:xfrm flipH="1">
                <a:off x="2181" y="350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15" name="Line 59"/>
              <p:cNvSpPr>
                <a:spLocks noChangeShapeType="1"/>
              </p:cNvSpPr>
              <p:nvPr/>
            </p:nvSpPr>
            <p:spPr bwMode="auto">
              <a:xfrm flipH="1">
                <a:off x="2069" y="350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16" name="Line 60"/>
              <p:cNvSpPr>
                <a:spLocks noChangeShapeType="1"/>
              </p:cNvSpPr>
              <p:nvPr/>
            </p:nvSpPr>
            <p:spPr bwMode="auto">
              <a:xfrm flipH="1">
                <a:off x="1958" y="350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17" name="Line 61"/>
              <p:cNvSpPr>
                <a:spLocks noChangeShapeType="1"/>
              </p:cNvSpPr>
              <p:nvPr/>
            </p:nvSpPr>
            <p:spPr bwMode="auto">
              <a:xfrm flipH="1">
                <a:off x="1846" y="350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18" name="Line 62"/>
              <p:cNvSpPr>
                <a:spLocks noChangeShapeType="1"/>
              </p:cNvSpPr>
              <p:nvPr/>
            </p:nvSpPr>
            <p:spPr bwMode="auto">
              <a:xfrm flipH="1">
                <a:off x="1734" y="350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19" name="Line 63"/>
              <p:cNvSpPr>
                <a:spLocks noChangeShapeType="1"/>
              </p:cNvSpPr>
              <p:nvPr/>
            </p:nvSpPr>
            <p:spPr bwMode="auto">
              <a:xfrm flipH="1">
                <a:off x="1623" y="3503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20" name="Rectangle 64"/>
              <p:cNvSpPr>
                <a:spLocks noChangeArrowheads="1"/>
              </p:cNvSpPr>
              <p:nvPr/>
            </p:nvSpPr>
            <p:spPr bwMode="auto">
              <a:xfrm>
                <a:off x="1900" y="3591"/>
                <a:ext cx="50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O,P,Q}</a:t>
                </a:r>
              </a:p>
            </p:txBody>
          </p:sp>
        </p:grpSp>
        <p:grpSp>
          <p:nvGrpSpPr>
            <p:cNvPr id="19521" name="Group 65"/>
            <p:cNvGrpSpPr>
              <a:grpSpLocks/>
            </p:cNvGrpSpPr>
            <p:nvPr/>
          </p:nvGrpSpPr>
          <p:grpSpPr bwMode="auto">
            <a:xfrm>
              <a:off x="1688" y="3963"/>
              <a:ext cx="476" cy="242"/>
              <a:chOff x="1688" y="3963"/>
              <a:chExt cx="476" cy="242"/>
            </a:xfrm>
          </p:grpSpPr>
          <p:sp>
            <p:nvSpPr>
              <p:cNvPr id="19522" name="Freeform 66"/>
              <p:cNvSpPr>
                <a:spLocks/>
              </p:cNvSpPr>
              <p:nvPr/>
            </p:nvSpPr>
            <p:spPr bwMode="auto">
              <a:xfrm>
                <a:off x="1717" y="3963"/>
                <a:ext cx="440" cy="2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1"/>
                  </a:cxn>
                  <a:cxn ang="0">
                    <a:pos x="439" y="241"/>
                  </a:cxn>
                  <a:cxn ang="0">
                    <a:pos x="439" y="0"/>
                  </a:cxn>
                  <a:cxn ang="0">
                    <a:pos x="0" y="0"/>
                  </a:cxn>
                </a:cxnLst>
                <a:rect l="0" t="0" r="r" b="b"/>
                <a:pathLst>
                  <a:path w="440" h="242">
                    <a:moveTo>
                      <a:pt x="0" y="0"/>
                    </a:moveTo>
                    <a:lnTo>
                      <a:pt x="0" y="241"/>
                    </a:lnTo>
                    <a:lnTo>
                      <a:pt x="439" y="241"/>
                    </a:lnTo>
                    <a:lnTo>
                      <a:pt x="439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23" name="Line 67"/>
              <p:cNvSpPr>
                <a:spLocks noChangeShapeType="1"/>
              </p:cNvSpPr>
              <p:nvPr/>
            </p:nvSpPr>
            <p:spPr bwMode="auto">
              <a:xfrm>
                <a:off x="1725" y="3971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24" name="Line 68"/>
              <p:cNvSpPr>
                <a:spLocks noChangeShapeType="1"/>
              </p:cNvSpPr>
              <p:nvPr/>
            </p:nvSpPr>
            <p:spPr bwMode="auto">
              <a:xfrm>
                <a:off x="1725" y="4082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25" name="Line 69"/>
              <p:cNvSpPr>
                <a:spLocks noChangeShapeType="1"/>
              </p:cNvSpPr>
              <p:nvPr/>
            </p:nvSpPr>
            <p:spPr bwMode="auto">
              <a:xfrm>
                <a:off x="1725" y="4194"/>
                <a:ext cx="0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26" name="Line 70"/>
              <p:cNvSpPr>
                <a:spLocks noChangeShapeType="1"/>
              </p:cNvSpPr>
              <p:nvPr/>
            </p:nvSpPr>
            <p:spPr bwMode="auto">
              <a:xfrm>
                <a:off x="1725" y="4202"/>
                <a:ext cx="5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27" name="Line 71"/>
              <p:cNvSpPr>
                <a:spLocks noChangeShapeType="1"/>
              </p:cNvSpPr>
              <p:nvPr/>
            </p:nvSpPr>
            <p:spPr bwMode="auto">
              <a:xfrm>
                <a:off x="1829" y="4202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28" name="Line 72"/>
              <p:cNvSpPr>
                <a:spLocks noChangeShapeType="1"/>
              </p:cNvSpPr>
              <p:nvPr/>
            </p:nvSpPr>
            <p:spPr bwMode="auto">
              <a:xfrm>
                <a:off x="1941" y="4202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29" name="Line 73"/>
              <p:cNvSpPr>
                <a:spLocks noChangeShapeType="1"/>
              </p:cNvSpPr>
              <p:nvPr/>
            </p:nvSpPr>
            <p:spPr bwMode="auto">
              <a:xfrm>
                <a:off x="2053" y="4202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30" name="Line 74"/>
              <p:cNvSpPr>
                <a:spLocks noChangeShapeType="1"/>
              </p:cNvSpPr>
              <p:nvPr/>
            </p:nvSpPr>
            <p:spPr bwMode="auto">
              <a:xfrm flipV="1">
                <a:off x="2154" y="4129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31" name="Line 75"/>
              <p:cNvSpPr>
                <a:spLocks noChangeShapeType="1"/>
              </p:cNvSpPr>
              <p:nvPr/>
            </p:nvSpPr>
            <p:spPr bwMode="auto">
              <a:xfrm flipV="1">
                <a:off x="2154" y="4017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32" name="Line 76"/>
              <p:cNvSpPr>
                <a:spLocks noChangeShapeType="1"/>
              </p:cNvSpPr>
              <p:nvPr/>
            </p:nvSpPr>
            <p:spPr bwMode="auto">
              <a:xfrm flipH="1">
                <a:off x="2089" y="3971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33" name="Line 77"/>
              <p:cNvSpPr>
                <a:spLocks noChangeShapeType="1"/>
              </p:cNvSpPr>
              <p:nvPr/>
            </p:nvSpPr>
            <p:spPr bwMode="auto">
              <a:xfrm flipH="1">
                <a:off x="1978" y="3971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34" name="Line 78"/>
              <p:cNvSpPr>
                <a:spLocks noChangeShapeType="1"/>
              </p:cNvSpPr>
              <p:nvPr/>
            </p:nvSpPr>
            <p:spPr bwMode="auto">
              <a:xfrm flipH="1">
                <a:off x="1866" y="3971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35" name="Line 79"/>
              <p:cNvSpPr>
                <a:spLocks noChangeShapeType="1"/>
              </p:cNvSpPr>
              <p:nvPr/>
            </p:nvSpPr>
            <p:spPr bwMode="auto">
              <a:xfrm flipH="1">
                <a:off x="1754" y="3971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36" name="Rectangle 80"/>
              <p:cNvSpPr>
                <a:spLocks noChangeArrowheads="1"/>
              </p:cNvSpPr>
              <p:nvPr/>
            </p:nvSpPr>
            <p:spPr bwMode="auto">
              <a:xfrm>
                <a:off x="1688" y="3986"/>
                <a:ext cx="4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I, J, K}</a:t>
                </a:r>
              </a:p>
            </p:txBody>
          </p:sp>
        </p:grpSp>
        <p:grpSp>
          <p:nvGrpSpPr>
            <p:cNvPr id="19537" name="Group 81"/>
            <p:cNvGrpSpPr>
              <a:grpSpLocks/>
            </p:cNvGrpSpPr>
            <p:nvPr/>
          </p:nvGrpSpPr>
          <p:grpSpPr bwMode="auto">
            <a:xfrm>
              <a:off x="2262" y="3178"/>
              <a:ext cx="446" cy="278"/>
              <a:chOff x="2262" y="3178"/>
              <a:chExt cx="446" cy="278"/>
            </a:xfrm>
          </p:grpSpPr>
          <p:sp>
            <p:nvSpPr>
              <p:cNvPr id="19538" name="Freeform 82"/>
              <p:cNvSpPr>
                <a:spLocks/>
              </p:cNvSpPr>
              <p:nvPr/>
            </p:nvSpPr>
            <p:spPr bwMode="auto">
              <a:xfrm>
                <a:off x="2262" y="3178"/>
                <a:ext cx="446" cy="27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7"/>
                  </a:cxn>
                  <a:cxn ang="0">
                    <a:pos x="445" y="277"/>
                  </a:cxn>
                  <a:cxn ang="0">
                    <a:pos x="445" y="0"/>
                  </a:cxn>
                  <a:cxn ang="0">
                    <a:pos x="0" y="0"/>
                  </a:cxn>
                </a:cxnLst>
                <a:rect l="0" t="0" r="r" b="b"/>
                <a:pathLst>
                  <a:path w="446" h="278">
                    <a:moveTo>
                      <a:pt x="0" y="0"/>
                    </a:moveTo>
                    <a:lnTo>
                      <a:pt x="0" y="277"/>
                    </a:lnTo>
                    <a:lnTo>
                      <a:pt x="445" y="277"/>
                    </a:lnTo>
                    <a:lnTo>
                      <a:pt x="44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39" name="Line 83"/>
              <p:cNvSpPr>
                <a:spLocks noChangeShapeType="1"/>
              </p:cNvSpPr>
              <p:nvPr/>
            </p:nvSpPr>
            <p:spPr bwMode="auto">
              <a:xfrm>
                <a:off x="2270" y="3186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40" name="Line 84"/>
              <p:cNvSpPr>
                <a:spLocks noChangeShapeType="1"/>
              </p:cNvSpPr>
              <p:nvPr/>
            </p:nvSpPr>
            <p:spPr bwMode="auto">
              <a:xfrm>
                <a:off x="2270" y="3297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41" name="Line 85"/>
              <p:cNvSpPr>
                <a:spLocks noChangeShapeType="1"/>
              </p:cNvSpPr>
              <p:nvPr/>
            </p:nvSpPr>
            <p:spPr bwMode="auto">
              <a:xfrm>
                <a:off x="2270" y="3409"/>
                <a:ext cx="0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42" name="Line 86"/>
              <p:cNvSpPr>
                <a:spLocks noChangeShapeType="1"/>
              </p:cNvSpPr>
              <p:nvPr/>
            </p:nvSpPr>
            <p:spPr bwMode="auto">
              <a:xfrm>
                <a:off x="2270" y="3453"/>
                <a:ext cx="1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43" name="Line 87"/>
              <p:cNvSpPr>
                <a:spLocks noChangeShapeType="1"/>
              </p:cNvSpPr>
              <p:nvPr/>
            </p:nvSpPr>
            <p:spPr bwMode="auto">
              <a:xfrm>
                <a:off x="2338" y="345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44" name="Line 88"/>
              <p:cNvSpPr>
                <a:spLocks noChangeShapeType="1"/>
              </p:cNvSpPr>
              <p:nvPr/>
            </p:nvSpPr>
            <p:spPr bwMode="auto">
              <a:xfrm>
                <a:off x="2450" y="3453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45" name="Line 89"/>
              <p:cNvSpPr>
                <a:spLocks noChangeShapeType="1"/>
              </p:cNvSpPr>
              <p:nvPr/>
            </p:nvSpPr>
            <p:spPr bwMode="auto">
              <a:xfrm>
                <a:off x="2561" y="345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46" name="Line 90"/>
              <p:cNvSpPr>
                <a:spLocks noChangeShapeType="1"/>
              </p:cNvSpPr>
              <p:nvPr/>
            </p:nvSpPr>
            <p:spPr bwMode="auto">
              <a:xfrm>
                <a:off x="2673" y="3453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47" name="Line 91"/>
              <p:cNvSpPr>
                <a:spLocks noChangeShapeType="1"/>
              </p:cNvSpPr>
              <p:nvPr/>
            </p:nvSpPr>
            <p:spPr bwMode="auto">
              <a:xfrm flipV="1">
                <a:off x="2705" y="3422"/>
                <a:ext cx="0" cy="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48" name="Line 92"/>
              <p:cNvSpPr>
                <a:spLocks noChangeShapeType="1"/>
              </p:cNvSpPr>
              <p:nvPr/>
            </p:nvSpPr>
            <p:spPr bwMode="auto">
              <a:xfrm flipV="1">
                <a:off x="2705" y="3310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49" name="Line 93"/>
              <p:cNvSpPr>
                <a:spLocks noChangeShapeType="1"/>
              </p:cNvSpPr>
              <p:nvPr/>
            </p:nvSpPr>
            <p:spPr bwMode="auto">
              <a:xfrm flipV="1">
                <a:off x="2705" y="3199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50" name="Line 94"/>
              <p:cNvSpPr>
                <a:spLocks noChangeShapeType="1"/>
              </p:cNvSpPr>
              <p:nvPr/>
            </p:nvSpPr>
            <p:spPr bwMode="auto">
              <a:xfrm flipH="1">
                <a:off x="2606" y="3186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51" name="Line 95"/>
              <p:cNvSpPr>
                <a:spLocks noChangeShapeType="1"/>
              </p:cNvSpPr>
              <p:nvPr/>
            </p:nvSpPr>
            <p:spPr bwMode="auto">
              <a:xfrm flipH="1">
                <a:off x="2494" y="3186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52" name="Line 96"/>
              <p:cNvSpPr>
                <a:spLocks noChangeShapeType="1"/>
              </p:cNvSpPr>
              <p:nvPr/>
            </p:nvSpPr>
            <p:spPr bwMode="auto">
              <a:xfrm flipH="1">
                <a:off x="2383" y="3186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53" name="Line 97"/>
              <p:cNvSpPr>
                <a:spLocks noChangeShapeType="1"/>
              </p:cNvSpPr>
              <p:nvPr/>
            </p:nvSpPr>
            <p:spPr bwMode="auto">
              <a:xfrm flipH="1">
                <a:off x="2271" y="3186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54" name="Rectangle 98"/>
              <p:cNvSpPr>
                <a:spLocks noChangeArrowheads="1"/>
              </p:cNvSpPr>
              <p:nvPr/>
            </p:nvSpPr>
            <p:spPr bwMode="auto">
              <a:xfrm>
                <a:off x="2335" y="3219"/>
                <a:ext cx="27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C}</a:t>
                </a:r>
              </a:p>
            </p:txBody>
          </p:sp>
        </p:grpSp>
        <p:grpSp>
          <p:nvGrpSpPr>
            <p:cNvPr id="19555" name="Group 99"/>
            <p:cNvGrpSpPr>
              <a:grpSpLocks/>
            </p:cNvGrpSpPr>
            <p:nvPr/>
          </p:nvGrpSpPr>
          <p:grpSpPr bwMode="auto">
            <a:xfrm>
              <a:off x="1275" y="3642"/>
              <a:ext cx="266" cy="536"/>
              <a:chOff x="1275" y="3642"/>
              <a:chExt cx="266" cy="536"/>
            </a:xfrm>
          </p:grpSpPr>
          <p:sp>
            <p:nvSpPr>
              <p:cNvPr id="19556" name="Freeform 100"/>
              <p:cNvSpPr>
                <a:spLocks/>
              </p:cNvSpPr>
              <p:nvPr/>
            </p:nvSpPr>
            <p:spPr bwMode="auto">
              <a:xfrm>
                <a:off x="1298" y="3642"/>
                <a:ext cx="243" cy="5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35"/>
                  </a:cxn>
                  <a:cxn ang="0">
                    <a:pos x="242" y="535"/>
                  </a:cxn>
                  <a:cxn ang="0">
                    <a:pos x="242" y="0"/>
                  </a:cxn>
                  <a:cxn ang="0">
                    <a:pos x="0" y="0"/>
                  </a:cxn>
                </a:cxnLst>
                <a:rect l="0" t="0" r="r" b="b"/>
                <a:pathLst>
                  <a:path w="243" h="536">
                    <a:moveTo>
                      <a:pt x="0" y="0"/>
                    </a:moveTo>
                    <a:lnTo>
                      <a:pt x="0" y="535"/>
                    </a:lnTo>
                    <a:lnTo>
                      <a:pt x="242" y="535"/>
                    </a:lnTo>
                    <a:lnTo>
                      <a:pt x="24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57" name="Line 101"/>
              <p:cNvSpPr>
                <a:spLocks noChangeShapeType="1"/>
              </p:cNvSpPr>
              <p:nvPr/>
            </p:nvSpPr>
            <p:spPr bwMode="auto">
              <a:xfrm>
                <a:off x="1306" y="3650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58" name="Line 102"/>
              <p:cNvSpPr>
                <a:spLocks noChangeShapeType="1"/>
              </p:cNvSpPr>
              <p:nvPr/>
            </p:nvSpPr>
            <p:spPr bwMode="auto">
              <a:xfrm>
                <a:off x="1306" y="3762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59" name="Line 103"/>
              <p:cNvSpPr>
                <a:spLocks noChangeShapeType="1"/>
              </p:cNvSpPr>
              <p:nvPr/>
            </p:nvSpPr>
            <p:spPr bwMode="auto">
              <a:xfrm>
                <a:off x="1306" y="3874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60" name="Line 104"/>
              <p:cNvSpPr>
                <a:spLocks noChangeShapeType="1"/>
              </p:cNvSpPr>
              <p:nvPr/>
            </p:nvSpPr>
            <p:spPr bwMode="auto">
              <a:xfrm>
                <a:off x="1306" y="3986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61" name="Line 105"/>
              <p:cNvSpPr>
                <a:spLocks noChangeShapeType="1"/>
              </p:cNvSpPr>
              <p:nvPr/>
            </p:nvSpPr>
            <p:spPr bwMode="auto">
              <a:xfrm>
                <a:off x="1306" y="4097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62" name="Line 106"/>
              <p:cNvSpPr>
                <a:spLocks noChangeShapeType="1"/>
              </p:cNvSpPr>
              <p:nvPr/>
            </p:nvSpPr>
            <p:spPr bwMode="auto">
              <a:xfrm>
                <a:off x="1340" y="4175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63" name="Line 107"/>
              <p:cNvSpPr>
                <a:spLocks noChangeShapeType="1"/>
              </p:cNvSpPr>
              <p:nvPr/>
            </p:nvSpPr>
            <p:spPr bwMode="auto">
              <a:xfrm>
                <a:off x="1452" y="4175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64" name="Line 108"/>
              <p:cNvSpPr>
                <a:spLocks noChangeShapeType="1"/>
              </p:cNvSpPr>
              <p:nvPr/>
            </p:nvSpPr>
            <p:spPr bwMode="auto">
              <a:xfrm flipV="1">
                <a:off x="1538" y="4086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65" name="Line 109"/>
              <p:cNvSpPr>
                <a:spLocks noChangeShapeType="1"/>
              </p:cNvSpPr>
              <p:nvPr/>
            </p:nvSpPr>
            <p:spPr bwMode="auto">
              <a:xfrm flipV="1">
                <a:off x="1538" y="3975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66" name="Line 110"/>
              <p:cNvSpPr>
                <a:spLocks noChangeShapeType="1"/>
              </p:cNvSpPr>
              <p:nvPr/>
            </p:nvSpPr>
            <p:spPr bwMode="auto">
              <a:xfrm flipV="1">
                <a:off x="1538" y="3863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67" name="Line 111"/>
              <p:cNvSpPr>
                <a:spLocks noChangeShapeType="1"/>
              </p:cNvSpPr>
              <p:nvPr/>
            </p:nvSpPr>
            <p:spPr bwMode="auto">
              <a:xfrm flipV="1">
                <a:off x="1538" y="3751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68" name="Line 112"/>
              <p:cNvSpPr>
                <a:spLocks noChangeShapeType="1"/>
              </p:cNvSpPr>
              <p:nvPr/>
            </p:nvSpPr>
            <p:spPr bwMode="auto">
              <a:xfrm flipV="1">
                <a:off x="1538" y="3650"/>
                <a:ext cx="0" cy="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69" name="Line 113"/>
              <p:cNvSpPr>
                <a:spLocks noChangeShapeType="1"/>
              </p:cNvSpPr>
              <p:nvPr/>
            </p:nvSpPr>
            <p:spPr bwMode="auto">
              <a:xfrm flipH="1">
                <a:off x="1527" y="3650"/>
                <a:ext cx="1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70" name="Line 114"/>
              <p:cNvSpPr>
                <a:spLocks noChangeShapeType="1"/>
              </p:cNvSpPr>
              <p:nvPr/>
            </p:nvSpPr>
            <p:spPr bwMode="auto">
              <a:xfrm flipH="1">
                <a:off x="1415" y="3650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71" name="Line 115"/>
              <p:cNvSpPr>
                <a:spLocks noChangeShapeType="1"/>
              </p:cNvSpPr>
              <p:nvPr/>
            </p:nvSpPr>
            <p:spPr bwMode="auto">
              <a:xfrm flipH="1">
                <a:off x="1306" y="3650"/>
                <a:ext cx="6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72" name="Rectangle 116"/>
              <p:cNvSpPr>
                <a:spLocks noChangeArrowheads="1"/>
              </p:cNvSpPr>
              <p:nvPr/>
            </p:nvSpPr>
            <p:spPr bwMode="auto">
              <a:xfrm>
                <a:off x="1275" y="3813"/>
                <a:ext cx="25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F}</a:t>
                </a:r>
              </a:p>
            </p:txBody>
          </p:sp>
        </p:grpSp>
        <p:grpSp>
          <p:nvGrpSpPr>
            <p:cNvPr id="19573" name="Group 117"/>
            <p:cNvGrpSpPr>
              <a:grpSpLocks/>
            </p:cNvGrpSpPr>
            <p:nvPr/>
          </p:nvGrpSpPr>
          <p:grpSpPr bwMode="auto">
            <a:xfrm>
              <a:off x="1562" y="3184"/>
              <a:ext cx="619" cy="242"/>
              <a:chOff x="1562" y="3184"/>
              <a:chExt cx="619" cy="242"/>
            </a:xfrm>
          </p:grpSpPr>
          <p:sp>
            <p:nvSpPr>
              <p:cNvPr id="19574" name="Freeform 118"/>
              <p:cNvSpPr>
                <a:spLocks/>
              </p:cNvSpPr>
              <p:nvPr/>
            </p:nvSpPr>
            <p:spPr bwMode="auto">
              <a:xfrm>
                <a:off x="1562" y="3184"/>
                <a:ext cx="619" cy="2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1"/>
                  </a:cxn>
                  <a:cxn ang="0">
                    <a:pos x="618" y="241"/>
                  </a:cxn>
                  <a:cxn ang="0">
                    <a:pos x="618" y="0"/>
                  </a:cxn>
                  <a:cxn ang="0">
                    <a:pos x="0" y="0"/>
                  </a:cxn>
                </a:cxnLst>
                <a:rect l="0" t="0" r="r" b="b"/>
                <a:pathLst>
                  <a:path w="619" h="242">
                    <a:moveTo>
                      <a:pt x="0" y="0"/>
                    </a:moveTo>
                    <a:lnTo>
                      <a:pt x="0" y="241"/>
                    </a:lnTo>
                    <a:lnTo>
                      <a:pt x="618" y="241"/>
                    </a:lnTo>
                    <a:lnTo>
                      <a:pt x="6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575" name="Line 119"/>
              <p:cNvSpPr>
                <a:spLocks noChangeShapeType="1"/>
              </p:cNvSpPr>
              <p:nvPr/>
            </p:nvSpPr>
            <p:spPr bwMode="auto">
              <a:xfrm>
                <a:off x="1570" y="3192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76" name="Line 120"/>
              <p:cNvSpPr>
                <a:spLocks noChangeShapeType="1"/>
              </p:cNvSpPr>
              <p:nvPr/>
            </p:nvSpPr>
            <p:spPr bwMode="auto">
              <a:xfrm>
                <a:off x="1570" y="3303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77" name="Line 121"/>
              <p:cNvSpPr>
                <a:spLocks noChangeShapeType="1"/>
              </p:cNvSpPr>
              <p:nvPr/>
            </p:nvSpPr>
            <p:spPr bwMode="auto">
              <a:xfrm>
                <a:off x="1570" y="3415"/>
                <a:ext cx="0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78" name="Line 122"/>
              <p:cNvSpPr>
                <a:spLocks noChangeShapeType="1"/>
              </p:cNvSpPr>
              <p:nvPr/>
            </p:nvSpPr>
            <p:spPr bwMode="auto">
              <a:xfrm>
                <a:off x="1570" y="3423"/>
                <a:ext cx="5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79" name="Line 123"/>
              <p:cNvSpPr>
                <a:spLocks noChangeShapeType="1"/>
              </p:cNvSpPr>
              <p:nvPr/>
            </p:nvSpPr>
            <p:spPr bwMode="auto">
              <a:xfrm>
                <a:off x="1673" y="342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80" name="Line 124"/>
              <p:cNvSpPr>
                <a:spLocks noChangeShapeType="1"/>
              </p:cNvSpPr>
              <p:nvPr/>
            </p:nvSpPr>
            <p:spPr bwMode="auto">
              <a:xfrm>
                <a:off x="1785" y="342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81" name="Line 125"/>
              <p:cNvSpPr>
                <a:spLocks noChangeShapeType="1"/>
              </p:cNvSpPr>
              <p:nvPr/>
            </p:nvSpPr>
            <p:spPr bwMode="auto">
              <a:xfrm>
                <a:off x="1897" y="342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82" name="Line 126"/>
              <p:cNvSpPr>
                <a:spLocks noChangeShapeType="1"/>
              </p:cNvSpPr>
              <p:nvPr/>
            </p:nvSpPr>
            <p:spPr bwMode="auto">
              <a:xfrm>
                <a:off x="2009" y="3423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83" name="Line 127"/>
              <p:cNvSpPr>
                <a:spLocks noChangeShapeType="1"/>
              </p:cNvSpPr>
              <p:nvPr/>
            </p:nvSpPr>
            <p:spPr bwMode="auto">
              <a:xfrm>
                <a:off x="2120" y="3423"/>
                <a:ext cx="5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84" name="Line 128"/>
              <p:cNvSpPr>
                <a:spLocks noChangeShapeType="1"/>
              </p:cNvSpPr>
              <p:nvPr/>
            </p:nvSpPr>
            <p:spPr bwMode="auto">
              <a:xfrm flipV="1">
                <a:off x="2178" y="3418"/>
                <a:ext cx="0" cy="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85" name="Line 129"/>
              <p:cNvSpPr>
                <a:spLocks noChangeShapeType="1"/>
              </p:cNvSpPr>
              <p:nvPr/>
            </p:nvSpPr>
            <p:spPr bwMode="auto">
              <a:xfrm flipV="1">
                <a:off x="2178" y="3306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86" name="Line 130"/>
              <p:cNvSpPr>
                <a:spLocks noChangeShapeType="1"/>
              </p:cNvSpPr>
              <p:nvPr/>
            </p:nvSpPr>
            <p:spPr bwMode="auto">
              <a:xfrm flipV="1">
                <a:off x="2178" y="3195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87" name="Line 131"/>
              <p:cNvSpPr>
                <a:spLocks noChangeShapeType="1"/>
              </p:cNvSpPr>
              <p:nvPr/>
            </p:nvSpPr>
            <p:spPr bwMode="auto">
              <a:xfrm flipH="1">
                <a:off x="2069" y="3192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88" name="Line 132"/>
              <p:cNvSpPr>
                <a:spLocks noChangeShapeType="1"/>
              </p:cNvSpPr>
              <p:nvPr/>
            </p:nvSpPr>
            <p:spPr bwMode="auto">
              <a:xfrm flipH="1">
                <a:off x="1958" y="3192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89" name="Line 133"/>
              <p:cNvSpPr>
                <a:spLocks noChangeShapeType="1"/>
              </p:cNvSpPr>
              <p:nvPr/>
            </p:nvSpPr>
            <p:spPr bwMode="auto">
              <a:xfrm flipH="1">
                <a:off x="1846" y="3192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90" name="Line 134"/>
              <p:cNvSpPr>
                <a:spLocks noChangeShapeType="1"/>
              </p:cNvSpPr>
              <p:nvPr/>
            </p:nvSpPr>
            <p:spPr bwMode="auto">
              <a:xfrm flipH="1">
                <a:off x="1734" y="3192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91" name="Line 135"/>
              <p:cNvSpPr>
                <a:spLocks noChangeShapeType="1"/>
              </p:cNvSpPr>
              <p:nvPr/>
            </p:nvSpPr>
            <p:spPr bwMode="auto">
              <a:xfrm flipH="1">
                <a:off x="1623" y="3192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92" name="Line 136"/>
              <p:cNvSpPr>
                <a:spLocks noChangeShapeType="1"/>
              </p:cNvSpPr>
              <p:nvPr/>
            </p:nvSpPr>
            <p:spPr bwMode="auto">
              <a:xfrm flipH="1">
                <a:off x="1570" y="3192"/>
                <a:ext cx="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593" name="Rectangle 137"/>
              <p:cNvSpPr>
                <a:spLocks noChangeArrowheads="1"/>
              </p:cNvSpPr>
              <p:nvPr/>
            </p:nvSpPr>
            <p:spPr bwMode="auto">
              <a:xfrm>
                <a:off x="1606" y="3207"/>
                <a:ext cx="4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L,M,N}</a:t>
                </a:r>
              </a:p>
            </p:txBody>
          </p:sp>
        </p:grpSp>
      </p:grpSp>
      <p:grpSp>
        <p:nvGrpSpPr>
          <p:cNvPr id="19594" name="Group 138"/>
          <p:cNvGrpSpPr>
            <a:grpSpLocks/>
          </p:cNvGrpSpPr>
          <p:nvPr/>
        </p:nvGrpSpPr>
        <p:grpSpPr bwMode="auto">
          <a:xfrm>
            <a:off x="3425825" y="6996113"/>
            <a:ext cx="2060575" cy="2052637"/>
            <a:chOff x="2158" y="4542"/>
            <a:chExt cx="1298" cy="1293"/>
          </a:xfrm>
        </p:grpSpPr>
        <p:sp>
          <p:nvSpPr>
            <p:cNvPr id="19595" name="Rectangle 139"/>
            <p:cNvSpPr>
              <a:spLocks noChangeArrowheads="1"/>
            </p:cNvSpPr>
            <p:nvPr/>
          </p:nvSpPr>
          <p:spPr bwMode="auto">
            <a:xfrm>
              <a:off x="2202" y="4586"/>
              <a:ext cx="1254" cy="1249"/>
            </a:xfrm>
            <a:prstGeom prst="rect">
              <a:avLst/>
            </a:prstGeom>
            <a:solidFill>
              <a:srgbClr val="767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596" name="Rectangle 140"/>
            <p:cNvSpPr>
              <a:spLocks noChangeArrowheads="1"/>
            </p:cNvSpPr>
            <p:nvPr/>
          </p:nvSpPr>
          <p:spPr bwMode="auto">
            <a:xfrm>
              <a:off x="2158" y="4542"/>
              <a:ext cx="1245" cy="1240"/>
            </a:xfrm>
            <a:prstGeom prst="rect">
              <a:avLst/>
            </a:prstGeom>
            <a:solidFill>
              <a:srgbClr val="FD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9597" name="Group 141"/>
          <p:cNvGrpSpPr>
            <a:grpSpLocks/>
          </p:cNvGrpSpPr>
          <p:nvPr/>
        </p:nvGrpSpPr>
        <p:grpSpPr bwMode="auto">
          <a:xfrm>
            <a:off x="3505200" y="7056438"/>
            <a:ext cx="1800225" cy="612775"/>
            <a:chOff x="2208" y="4580"/>
            <a:chExt cx="1134" cy="386"/>
          </a:xfrm>
        </p:grpSpPr>
        <p:sp>
          <p:nvSpPr>
            <p:cNvPr id="19598" name="Freeform 142"/>
            <p:cNvSpPr>
              <a:spLocks/>
            </p:cNvSpPr>
            <p:nvPr/>
          </p:nvSpPr>
          <p:spPr bwMode="auto">
            <a:xfrm>
              <a:off x="2208" y="4580"/>
              <a:ext cx="1134" cy="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5"/>
                </a:cxn>
                <a:cxn ang="0">
                  <a:pos x="1133" y="385"/>
                </a:cxn>
                <a:cxn ang="0">
                  <a:pos x="1133" y="0"/>
                </a:cxn>
                <a:cxn ang="0">
                  <a:pos x="0" y="0"/>
                </a:cxn>
              </a:cxnLst>
              <a:rect l="0" t="0" r="r" b="b"/>
              <a:pathLst>
                <a:path w="1134" h="386">
                  <a:moveTo>
                    <a:pt x="0" y="0"/>
                  </a:moveTo>
                  <a:lnTo>
                    <a:pt x="0" y="385"/>
                  </a:lnTo>
                  <a:lnTo>
                    <a:pt x="1133" y="385"/>
                  </a:lnTo>
                  <a:lnTo>
                    <a:pt x="1133" y="0"/>
                  </a:lnTo>
                  <a:lnTo>
                    <a:pt x="0" y="0"/>
                  </a:lnTo>
                </a:path>
              </a:pathLst>
            </a:custGeom>
            <a:solidFill>
              <a:srgbClr val="F45AF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599" name="Line 143"/>
            <p:cNvSpPr>
              <a:spLocks noChangeShapeType="1"/>
            </p:cNvSpPr>
            <p:nvPr/>
          </p:nvSpPr>
          <p:spPr bwMode="auto">
            <a:xfrm>
              <a:off x="2216" y="4588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00" name="Line 144"/>
            <p:cNvSpPr>
              <a:spLocks noChangeShapeType="1"/>
            </p:cNvSpPr>
            <p:nvPr/>
          </p:nvSpPr>
          <p:spPr bwMode="auto">
            <a:xfrm>
              <a:off x="2216" y="4700"/>
              <a:ext cx="0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01" name="Line 145"/>
            <p:cNvSpPr>
              <a:spLocks noChangeShapeType="1"/>
            </p:cNvSpPr>
            <p:nvPr/>
          </p:nvSpPr>
          <p:spPr bwMode="auto">
            <a:xfrm>
              <a:off x="2216" y="4811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02" name="Line 146"/>
            <p:cNvSpPr>
              <a:spLocks noChangeShapeType="1"/>
            </p:cNvSpPr>
            <p:nvPr/>
          </p:nvSpPr>
          <p:spPr bwMode="auto">
            <a:xfrm>
              <a:off x="2216" y="4923"/>
              <a:ext cx="0" cy="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03" name="Line 147"/>
            <p:cNvSpPr>
              <a:spLocks noChangeShapeType="1"/>
            </p:cNvSpPr>
            <p:nvPr/>
          </p:nvSpPr>
          <p:spPr bwMode="auto">
            <a:xfrm>
              <a:off x="2216" y="4963"/>
              <a:ext cx="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04" name="Line 148"/>
            <p:cNvSpPr>
              <a:spLocks noChangeShapeType="1"/>
            </p:cNvSpPr>
            <p:nvPr/>
          </p:nvSpPr>
          <p:spPr bwMode="auto">
            <a:xfrm>
              <a:off x="2288" y="4963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05" name="Line 149"/>
            <p:cNvSpPr>
              <a:spLocks noChangeShapeType="1"/>
            </p:cNvSpPr>
            <p:nvPr/>
          </p:nvSpPr>
          <p:spPr bwMode="auto">
            <a:xfrm>
              <a:off x="2400" y="4963"/>
              <a:ext cx="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06" name="Line 150"/>
            <p:cNvSpPr>
              <a:spLocks noChangeShapeType="1"/>
            </p:cNvSpPr>
            <p:nvPr/>
          </p:nvSpPr>
          <p:spPr bwMode="auto">
            <a:xfrm>
              <a:off x="2511" y="4963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07" name="Line 151"/>
            <p:cNvSpPr>
              <a:spLocks noChangeShapeType="1"/>
            </p:cNvSpPr>
            <p:nvPr/>
          </p:nvSpPr>
          <p:spPr bwMode="auto">
            <a:xfrm>
              <a:off x="2623" y="4963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08" name="Line 152"/>
            <p:cNvSpPr>
              <a:spLocks noChangeShapeType="1"/>
            </p:cNvSpPr>
            <p:nvPr/>
          </p:nvSpPr>
          <p:spPr bwMode="auto">
            <a:xfrm>
              <a:off x="2735" y="4963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09" name="Line 153"/>
            <p:cNvSpPr>
              <a:spLocks noChangeShapeType="1"/>
            </p:cNvSpPr>
            <p:nvPr/>
          </p:nvSpPr>
          <p:spPr bwMode="auto">
            <a:xfrm>
              <a:off x="2847" y="4963"/>
              <a:ext cx="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10" name="Line 154"/>
            <p:cNvSpPr>
              <a:spLocks noChangeShapeType="1"/>
            </p:cNvSpPr>
            <p:nvPr/>
          </p:nvSpPr>
          <p:spPr bwMode="auto">
            <a:xfrm>
              <a:off x="2958" y="4963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11" name="Line 155"/>
            <p:cNvSpPr>
              <a:spLocks noChangeShapeType="1"/>
            </p:cNvSpPr>
            <p:nvPr/>
          </p:nvSpPr>
          <p:spPr bwMode="auto">
            <a:xfrm>
              <a:off x="3070" y="4963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12" name="Line 156"/>
            <p:cNvSpPr>
              <a:spLocks noChangeShapeType="1"/>
            </p:cNvSpPr>
            <p:nvPr/>
          </p:nvSpPr>
          <p:spPr bwMode="auto">
            <a:xfrm>
              <a:off x="3182" y="4963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13" name="Line 157"/>
            <p:cNvSpPr>
              <a:spLocks noChangeShapeType="1"/>
            </p:cNvSpPr>
            <p:nvPr/>
          </p:nvSpPr>
          <p:spPr bwMode="auto">
            <a:xfrm>
              <a:off x="3293" y="4963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14" name="Line 158"/>
            <p:cNvSpPr>
              <a:spLocks noChangeShapeType="1"/>
            </p:cNvSpPr>
            <p:nvPr/>
          </p:nvSpPr>
          <p:spPr bwMode="auto">
            <a:xfrm flipV="1">
              <a:off x="3339" y="4946"/>
              <a:ext cx="0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15" name="Line 159"/>
            <p:cNvSpPr>
              <a:spLocks noChangeShapeType="1"/>
            </p:cNvSpPr>
            <p:nvPr/>
          </p:nvSpPr>
          <p:spPr bwMode="auto">
            <a:xfrm flipV="1">
              <a:off x="3339" y="4834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16" name="Line 160"/>
            <p:cNvSpPr>
              <a:spLocks noChangeShapeType="1"/>
            </p:cNvSpPr>
            <p:nvPr/>
          </p:nvSpPr>
          <p:spPr bwMode="auto">
            <a:xfrm flipV="1">
              <a:off x="3339" y="4723"/>
              <a:ext cx="0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17" name="Line 161"/>
            <p:cNvSpPr>
              <a:spLocks noChangeShapeType="1"/>
            </p:cNvSpPr>
            <p:nvPr/>
          </p:nvSpPr>
          <p:spPr bwMode="auto">
            <a:xfrm flipV="1">
              <a:off x="3339" y="4611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18" name="Line 162"/>
            <p:cNvSpPr>
              <a:spLocks noChangeShapeType="1"/>
            </p:cNvSpPr>
            <p:nvPr/>
          </p:nvSpPr>
          <p:spPr bwMode="auto">
            <a:xfrm flipH="1">
              <a:off x="3251" y="4588"/>
              <a:ext cx="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19" name="Line 163"/>
            <p:cNvSpPr>
              <a:spLocks noChangeShapeType="1"/>
            </p:cNvSpPr>
            <p:nvPr/>
          </p:nvSpPr>
          <p:spPr bwMode="auto">
            <a:xfrm flipH="1">
              <a:off x="3139" y="4588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20" name="Line 164"/>
            <p:cNvSpPr>
              <a:spLocks noChangeShapeType="1"/>
            </p:cNvSpPr>
            <p:nvPr/>
          </p:nvSpPr>
          <p:spPr bwMode="auto">
            <a:xfrm flipH="1">
              <a:off x="3027" y="4588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21" name="Line 165"/>
            <p:cNvSpPr>
              <a:spLocks noChangeShapeType="1"/>
            </p:cNvSpPr>
            <p:nvPr/>
          </p:nvSpPr>
          <p:spPr bwMode="auto">
            <a:xfrm flipH="1">
              <a:off x="2915" y="4588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22" name="Line 166"/>
            <p:cNvSpPr>
              <a:spLocks noChangeShapeType="1"/>
            </p:cNvSpPr>
            <p:nvPr/>
          </p:nvSpPr>
          <p:spPr bwMode="auto">
            <a:xfrm flipH="1">
              <a:off x="2804" y="4588"/>
              <a:ext cx="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23" name="Line 167"/>
            <p:cNvSpPr>
              <a:spLocks noChangeShapeType="1"/>
            </p:cNvSpPr>
            <p:nvPr/>
          </p:nvSpPr>
          <p:spPr bwMode="auto">
            <a:xfrm flipH="1">
              <a:off x="2692" y="4588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24" name="Line 168"/>
            <p:cNvSpPr>
              <a:spLocks noChangeShapeType="1"/>
            </p:cNvSpPr>
            <p:nvPr/>
          </p:nvSpPr>
          <p:spPr bwMode="auto">
            <a:xfrm flipH="1">
              <a:off x="2580" y="4588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25" name="Line 169"/>
            <p:cNvSpPr>
              <a:spLocks noChangeShapeType="1"/>
            </p:cNvSpPr>
            <p:nvPr/>
          </p:nvSpPr>
          <p:spPr bwMode="auto">
            <a:xfrm flipH="1">
              <a:off x="2468" y="4588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26" name="Line 170"/>
            <p:cNvSpPr>
              <a:spLocks noChangeShapeType="1"/>
            </p:cNvSpPr>
            <p:nvPr/>
          </p:nvSpPr>
          <p:spPr bwMode="auto">
            <a:xfrm flipH="1">
              <a:off x="2357" y="4588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27" name="Line 171"/>
            <p:cNvSpPr>
              <a:spLocks noChangeShapeType="1"/>
            </p:cNvSpPr>
            <p:nvPr/>
          </p:nvSpPr>
          <p:spPr bwMode="auto">
            <a:xfrm flipH="1">
              <a:off x="2245" y="4588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28" name="Rectangle 172"/>
            <p:cNvSpPr>
              <a:spLocks noChangeArrowheads="1"/>
            </p:cNvSpPr>
            <p:nvPr/>
          </p:nvSpPr>
          <p:spPr bwMode="auto">
            <a:xfrm>
              <a:off x="2522" y="4675"/>
              <a:ext cx="5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400">
                  <a:solidFill>
                    <a:srgbClr val="FAFD00"/>
                  </a:solidFill>
                  <a:latin typeface="Arial" charset="0"/>
                  <a:ea typeface="標楷體" pitchFamily="65" charset="-120"/>
                </a:rPr>
                <a:t>{</a:t>
              </a:r>
              <a:r>
                <a:rPr lang="en-US" altLang="zh-TW" sz="1400">
                  <a:solidFill>
                    <a:srgbClr val="FAFD00"/>
                  </a:solidFill>
                  <a:latin typeface="Arial" charset="0"/>
                  <a:ea typeface="標楷體" pitchFamily="65" charset="-120"/>
                </a:rPr>
                <a:t>O,P,Q}</a:t>
              </a:r>
            </a:p>
          </p:txBody>
        </p:sp>
      </p:grpSp>
      <p:sp>
        <p:nvSpPr>
          <p:cNvPr id="19629" name="Freeform 173"/>
          <p:cNvSpPr>
            <a:spLocks/>
          </p:cNvSpPr>
          <p:nvPr/>
        </p:nvSpPr>
        <p:spPr bwMode="auto">
          <a:xfrm>
            <a:off x="4591050" y="7762875"/>
            <a:ext cx="736600" cy="1149350"/>
          </a:xfrm>
          <a:custGeom>
            <a:avLst/>
            <a:gdLst/>
            <a:ahLst/>
            <a:cxnLst>
              <a:cxn ang="0">
                <a:pos x="0" y="723"/>
              </a:cxn>
              <a:cxn ang="0">
                <a:pos x="463" y="723"/>
              </a:cxn>
              <a:cxn ang="0">
                <a:pos x="463" y="0"/>
              </a:cxn>
              <a:cxn ang="0">
                <a:pos x="0" y="0"/>
              </a:cxn>
              <a:cxn ang="0">
                <a:pos x="0" y="723"/>
              </a:cxn>
            </a:cxnLst>
            <a:rect l="0" t="0" r="r" b="b"/>
            <a:pathLst>
              <a:path w="464" h="724">
                <a:moveTo>
                  <a:pt x="0" y="723"/>
                </a:moveTo>
                <a:lnTo>
                  <a:pt x="463" y="723"/>
                </a:lnTo>
                <a:lnTo>
                  <a:pt x="463" y="0"/>
                </a:lnTo>
                <a:lnTo>
                  <a:pt x="0" y="0"/>
                </a:lnTo>
                <a:lnTo>
                  <a:pt x="0" y="723"/>
                </a:lnTo>
              </a:path>
            </a:pathLst>
          </a:custGeom>
          <a:solidFill>
            <a:srgbClr val="F45AF9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9630" name="Line 174"/>
          <p:cNvSpPr>
            <a:spLocks noChangeShapeType="1"/>
          </p:cNvSpPr>
          <p:nvPr/>
        </p:nvSpPr>
        <p:spPr bwMode="auto">
          <a:xfrm>
            <a:off x="4603750" y="8907463"/>
            <a:ext cx="100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31" name="Line 175"/>
          <p:cNvSpPr>
            <a:spLocks noChangeShapeType="1"/>
          </p:cNvSpPr>
          <p:nvPr/>
        </p:nvSpPr>
        <p:spPr bwMode="auto">
          <a:xfrm>
            <a:off x="4781550" y="8907463"/>
            <a:ext cx="100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32" name="Line 176"/>
          <p:cNvSpPr>
            <a:spLocks noChangeShapeType="1"/>
          </p:cNvSpPr>
          <p:nvPr/>
        </p:nvSpPr>
        <p:spPr bwMode="auto">
          <a:xfrm>
            <a:off x="4959350" y="8907463"/>
            <a:ext cx="1000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33" name="Line 177"/>
          <p:cNvSpPr>
            <a:spLocks noChangeShapeType="1"/>
          </p:cNvSpPr>
          <p:nvPr/>
        </p:nvSpPr>
        <p:spPr bwMode="auto">
          <a:xfrm>
            <a:off x="5137150" y="8907463"/>
            <a:ext cx="984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34" name="Line 178"/>
          <p:cNvSpPr>
            <a:spLocks noChangeShapeType="1"/>
          </p:cNvSpPr>
          <p:nvPr/>
        </p:nvSpPr>
        <p:spPr bwMode="auto">
          <a:xfrm>
            <a:off x="5313363" y="8907463"/>
            <a:ext cx="9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35" name="Line 179"/>
          <p:cNvSpPr>
            <a:spLocks noChangeShapeType="1"/>
          </p:cNvSpPr>
          <p:nvPr/>
        </p:nvSpPr>
        <p:spPr bwMode="auto">
          <a:xfrm flipV="1">
            <a:off x="5322888" y="8816975"/>
            <a:ext cx="0" cy="90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36" name="Line 180"/>
          <p:cNvSpPr>
            <a:spLocks noChangeShapeType="1"/>
          </p:cNvSpPr>
          <p:nvPr/>
        </p:nvSpPr>
        <p:spPr bwMode="auto">
          <a:xfrm flipV="1">
            <a:off x="5322888" y="8639175"/>
            <a:ext cx="0" cy="1000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37" name="Line 181"/>
          <p:cNvSpPr>
            <a:spLocks noChangeShapeType="1"/>
          </p:cNvSpPr>
          <p:nvPr/>
        </p:nvSpPr>
        <p:spPr bwMode="auto">
          <a:xfrm flipV="1">
            <a:off x="5322888" y="8462963"/>
            <a:ext cx="0" cy="98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38" name="Line 182"/>
          <p:cNvSpPr>
            <a:spLocks noChangeShapeType="1"/>
          </p:cNvSpPr>
          <p:nvPr/>
        </p:nvSpPr>
        <p:spPr bwMode="auto">
          <a:xfrm flipV="1">
            <a:off x="5322888" y="8285163"/>
            <a:ext cx="0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39" name="Line 183"/>
          <p:cNvSpPr>
            <a:spLocks noChangeShapeType="1"/>
          </p:cNvSpPr>
          <p:nvPr/>
        </p:nvSpPr>
        <p:spPr bwMode="auto">
          <a:xfrm flipV="1">
            <a:off x="5322888" y="8107363"/>
            <a:ext cx="0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40" name="Line 184"/>
          <p:cNvSpPr>
            <a:spLocks noChangeShapeType="1"/>
          </p:cNvSpPr>
          <p:nvPr/>
        </p:nvSpPr>
        <p:spPr bwMode="auto">
          <a:xfrm flipV="1">
            <a:off x="5322888" y="7929563"/>
            <a:ext cx="0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41" name="Line 185"/>
          <p:cNvSpPr>
            <a:spLocks noChangeShapeType="1"/>
          </p:cNvSpPr>
          <p:nvPr/>
        </p:nvSpPr>
        <p:spPr bwMode="auto">
          <a:xfrm flipV="1">
            <a:off x="5322888" y="7775575"/>
            <a:ext cx="0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42" name="Line 186"/>
          <p:cNvSpPr>
            <a:spLocks noChangeShapeType="1"/>
          </p:cNvSpPr>
          <p:nvPr/>
        </p:nvSpPr>
        <p:spPr bwMode="auto">
          <a:xfrm flipH="1">
            <a:off x="5299075" y="7775575"/>
            <a:ext cx="238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43" name="Line 187"/>
          <p:cNvSpPr>
            <a:spLocks noChangeShapeType="1"/>
          </p:cNvSpPr>
          <p:nvPr/>
        </p:nvSpPr>
        <p:spPr bwMode="auto">
          <a:xfrm flipH="1">
            <a:off x="5122863" y="7775575"/>
            <a:ext cx="984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44" name="Line 188"/>
          <p:cNvSpPr>
            <a:spLocks noChangeShapeType="1"/>
          </p:cNvSpPr>
          <p:nvPr/>
        </p:nvSpPr>
        <p:spPr bwMode="auto">
          <a:xfrm flipH="1">
            <a:off x="4945063" y="7775575"/>
            <a:ext cx="1000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45" name="Line 189"/>
          <p:cNvSpPr>
            <a:spLocks noChangeShapeType="1"/>
          </p:cNvSpPr>
          <p:nvPr/>
        </p:nvSpPr>
        <p:spPr bwMode="auto">
          <a:xfrm flipH="1">
            <a:off x="4767263" y="7775575"/>
            <a:ext cx="1000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46" name="Line 190"/>
          <p:cNvSpPr>
            <a:spLocks noChangeShapeType="1"/>
          </p:cNvSpPr>
          <p:nvPr/>
        </p:nvSpPr>
        <p:spPr bwMode="auto">
          <a:xfrm flipH="1">
            <a:off x="4603750" y="7775575"/>
            <a:ext cx="85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47" name="Line 191"/>
          <p:cNvSpPr>
            <a:spLocks noChangeShapeType="1"/>
          </p:cNvSpPr>
          <p:nvPr/>
        </p:nvSpPr>
        <p:spPr bwMode="auto">
          <a:xfrm>
            <a:off x="4603750" y="7775575"/>
            <a:ext cx="0" cy="14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48" name="Line 192"/>
          <p:cNvSpPr>
            <a:spLocks noChangeShapeType="1"/>
          </p:cNvSpPr>
          <p:nvPr/>
        </p:nvSpPr>
        <p:spPr bwMode="auto">
          <a:xfrm>
            <a:off x="4603750" y="7867650"/>
            <a:ext cx="0" cy="1000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49" name="Line 193"/>
          <p:cNvSpPr>
            <a:spLocks noChangeShapeType="1"/>
          </p:cNvSpPr>
          <p:nvPr/>
        </p:nvSpPr>
        <p:spPr bwMode="auto">
          <a:xfrm>
            <a:off x="4603750" y="8045450"/>
            <a:ext cx="0" cy="1000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50" name="Line 194"/>
          <p:cNvSpPr>
            <a:spLocks noChangeShapeType="1"/>
          </p:cNvSpPr>
          <p:nvPr/>
        </p:nvSpPr>
        <p:spPr bwMode="auto">
          <a:xfrm>
            <a:off x="4603750" y="8223250"/>
            <a:ext cx="0" cy="1000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51" name="Line 195"/>
          <p:cNvSpPr>
            <a:spLocks noChangeShapeType="1"/>
          </p:cNvSpPr>
          <p:nvPr/>
        </p:nvSpPr>
        <p:spPr bwMode="auto">
          <a:xfrm>
            <a:off x="4603750" y="8401050"/>
            <a:ext cx="0" cy="1000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52" name="Line 196"/>
          <p:cNvSpPr>
            <a:spLocks noChangeShapeType="1"/>
          </p:cNvSpPr>
          <p:nvPr/>
        </p:nvSpPr>
        <p:spPr bwMode="auto">
          <a:xfrm>
            <a:off x="4603750" y="8577263"/>
            <a:ext cx="0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653" name="Line 197"/>
          <p:cNvSpPr>
            <a:spLocks noChangeShapeType="1"/>
          </p:cNvSpPr>
          <p:nvPr/>
        </p:nvSpPr>
        <p:spPr bwMode="auto">
          <a:xfrm>
            <a:off x="4603750" y="8755063"/>
            <a:ext cx="0" cy="1000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9654" name="Picture 198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8015288"/>
            <a:ext cx="38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9655" name="Group 199"/>
          <p:cNvGrpSpPr>
            <a:grpSpLocks/>
          </p:cNvGrpSpPr>
          <p:nvPr/>
        </p:nvGrpSpPr>
        <p:grpSpPr bwMode="auto">
          <a:xfrm>
            <a:off x="3929063" y="7654925"/>
            <a:ext cx="595312" cy="866775"/>
            <a:chOff x="2475" y="4957"/>
            <a:chExt cx="375" cy="546"/>
          </a:xfrm>
        </p:grpSpPr>
        <p:sp>
          <p:nvSpPr>
            <p:cNvPr id="19656" name="Freeform 200"/>
            <p:cNvSpPr>
              <a:spLocks/>
            </p:cNvSpPr>
            <p:nvPr/>
          </p:nvSpPr>
          <p:spPr bwMode="auto">
            <a:xfrm>
              <a:off x="2505" y="5011"/>
              <a:ext cx="323" cy="441"/>
            </a:xfrm>
            <a:custGeom>
              <a:avLst/>
              <a:gdLst/>
              <a:ahLst/>
              <a:cxnLst>
                <a:cxn ang="0">
                  <a:pos x="0" y="440"/>
                </a:cxn>
                <a:cxn ang="0">
                  <a:pos x="322" y="440"/>
                </a:cxn>
                <a:cxn ang="0">
                  <a:pos x="322" y="0"/>
                </a:cxn>
                <a:cxn ang="0">
                  <a:pos x="0" y="0"/>
                </a:cxn>
                <a:cxn ang="0">
                  <a:pos x="0" y="440"/>
                </a:cxn>
              </a:cxnLst>
              <a:rect l="0" t="0" r="r" b="b"/>
              <a:pathLst>
                <a:path w="323" h="441">
                  <a:moveTo>
                    <a:pt x="0" y="440"/>
                  </a:moveTo>
                  <a:lnTo>
                    <a:pt x="322" y="440"/>
                  </a:lnTo>
                  <a:lnTo>
                    <a:pt x="322" y="0"/>
                  </a:lnTo>
                  <a:lnTo>
                    <a:pt x="0" y="0"/>
                  </a:lnTo>
                  <a:lnTo>
                    <a:pt x="0" y="440"/>
                  </a:lnTo>
                </a:path>
              </a:pathLst>
            </a:custGeom>
            <a:solidFill>
              <a:srgbClr val="F45AF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657" name="Line 201"/>
            <p:cNvSpPr>
              <a:spLocks noChangeShapeType="1"/>
            </p:cNvSpPr>
            <p:nvPr/>
          </p:nvSpPr>
          <p:spPr bwMode="auto">
            <a:xfrm>
              <a:off x="2513" y="5449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58" name="Line 202"/>
            <p:cNvSpPr>
              <a:spLocks noChangeShapeType="1"/>
            </p:cNvSpPr>
            <p:nvPr/>
          </p:nvSpPr>
          <p:spPr bwMode="auto">
            <a:xfrm>
              <a:off x="2625" y="5449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59" name="Line 203"/>
            <p:cNvSpPr>
              <a:spLocks noChangeShapeType="1"/>
            </p:cNvSpPr>
            <p:nvPr/>
          </p:nvSpPr>
          <p:spPr bwMode="auto">
            <a:xfrm>
              <a:off x="2737" y="5449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60" name="Line 204"/>
            <p:cNvSpPr>
              <a:spLocks noChangeShapeType="1"/>
            </p:cNvSpPr>
            <p:nvPr/>
          </p:nvSpPr>
          <p:spPr bwMode="auto">
            <a:xfrm flipV="1">
              <a:off x="2825" y="5362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61" name="Line 205"/>
            <p:cNvSpPr>
              <a:spLocks noChangeShapeType="1"/>
            </p:cNvSpPr>
            <p:nvPr/>
          </p:nvSpPr>
          <p:spPr bwMode="auto">
            <a:xfrm flipV="1">
              <a:off x="2825" y="5250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62" name="Line 206"/>
            <p:cNvSpPr>
              <a:spLocks noChangeShapeType="1"/>
            </p:cNvSpPr>
            <p:nvPr/>
          </p:nvSpPr>
          <p:spPr bwMode="auto">
            <a:xfrm flipV="1">
              <a:off x="2825" y="5138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63" name="Line 207"/>
            <p:cNvSpPr>
              <a:spLocks noChangeShapeType="1"/>
            </p:cNvSpPr>
            <p:nvPr/>
          </p:nvSpPr>
          <p:spPr bwMode="auto">
            <a:xfrm flipV="1">
              <a:off x="2825" y="5026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64" name="Line 208"/>
            <p:cNvSpPr>
              <a:spLocks noChangeShapeType="1"/>
            </p:cNvSpPr>
            <p:nvPr/>
          </p:nvSpPr>
          <p:spPr bwMode="auto">
            <a:xfrm flipH="1">
              <a:off x="2720" y="5019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65" name="Line 209"/>
            <p:cNvSpPr>
              <a:spLocks noChangeShapeType="1"/>
            </p:cNvSpPr>
            <p:nvPr/>
          </p:nvSpPr>
          <p:spPr bwMode="auto">
            <a:xfrm flipH="1">
              <a:off x="2608" y="5019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66" name="Line 210"/>
            <p:cNvSpPr>
              <a:spLocks noChangeShapeType="1"/>
            </p:cNvSpPr>
            <p:nvPr/>
          </p:nvSpPr>
          <p:spPr bwMode="auto">
            <a:xfrm flipH="1">
              <a:off x="2513" y="5019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67" name="Line 211"/>
            <p:cNvSpPr>
              <a:spLocks noChangeShapeType="1"/>
            </p:cNvSpPr>
            <p:nvPr/>
          </p:nvSpPr>
          <p:spPr bwMode="auto">
            <a:xfrm>
              <a:off x="2513" y="5019"/>
              <a:ext cx="0" cy="1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68" name="Line 212"/>
            <p:cNvSpPr>
              <a:spLocks noChangeShapeType="1"/>
            </p:cNvSpPr>
            <p:nvPr/>
          </p:nvSpPr>
          <p:spPr bwMode="auto">
            <a:xfrm>
              <a:off x="2513" y="5085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69" name="Line 213"/>
            <p:cNvSpPr>
              <a:spLocks noChangeShapeType="1"/>
            </p:cNvSpPr>
            <p:nvPr/>
          </p:nvSpPr>
          <p:spPr bwMode="auto">
            <a:xfrm>
              <a:off x="2513" y="5197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70" name="Line 214"/>
            <p:cNvSpPr>
              <a:spLocks noChangeShapeType="1"/>
            </p:cNvSpPr>
            <p:nvPr/>
          </p:nvSpPr>
          <p:spPr bwMode="auto">
            <a:xfrm>
              <a:off x="2513" y="5309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71" name="Line 215"/>
            <p:cNvSpPr>
              <a:spLocks noChangeShapeType="1"/>
            </p:cNvSpPr>
            <p:nvPr/>
          </p:nvSpPr>
          <p:spPr bwMode="auto">
            <a:xfrm>
              <a:off x="2513" y="5421"/>
              <a:ext cx="0" cy="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pic>
          <p:nvPicPr>
            <p:cNvPr id="19672" name="Picture 21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75" y="4957"/>
              <a:ext cx="375" cy="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673" name="Group 217"/>
          <p:cNvGrpSpPr>
            <a:grpSpLocks/>
          </p:cNvGrpSpPr>
          <p:nvPr/>
        </p:nvGrpSpPr>
        <p:grpSpPr bwMode="auto">
          <a:xfrm>
            <a:off x="3482975" y="8521700"/>
            <a:ext cx="1052513" cy="384175"/>
            <a:chOff x="2194" y="5503"/>
            <a:chExt cx="663" cy="242"/>
          </a:xfrm>
        </p:grpSpPr>
        <p:sp>
          <p:nvSpPr>
            <p:cNvPr id="19674" name="Freeform 218"/>
            <p:cNvSpPr>
              <a:spLocks/>
            </p:cNvSpPr>
            <p:nvPr/>
          </p:nvSpPr>
          <p:spPr bwMode="auto">
            <a:xfrm>
              <a:off x="2194" y="5503"/>
              <a:ext cx="663" cy="2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1"/>
                </a:cxn>
                <a:cxn ang="0">
                  <a:pos x="662" y="241"/>
                </a:cxn>
                <a:cxn ang="0">
                  <a:pos x="662" y="0"/>
                </a:cxn>
                <a:cxn ang="0">
                  <a:pos x="0" y="0"/>
                </a:cxn>
              </a:cxnLst>
              <a:rect l="0" t="0" r="r" b="b"/>
              <a:pathLst>
                <a:path w="663" h="242">
                  <a:moveTo>
                    <a:pt x="0" y="0"/>
                  </a:moveTo>
                  <a:lnTo>
                    <a:pt x="0" y="241"/>
                  </a:lnTo>
                  <a:lnTo>
                    <a:pt x="662" y="241"/>
                  </a:lnTo>
                  <a:lnTo>
                    <a:pt x="662" y="0"/>
                  </a:lnTo>
                  <a:lnTo>
                    <a:pt x="0" y="0"/>
                  </a:lnTo>
                </a:path>
              </a:pathLst>
            </a:custGeom>
            <a:solidFill>
              <a:srgbClr val="F45AF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675" name="Line 219"/>
            <p:cNvSpPr>
              <a:spLocks noChangeShapeType="1"/>
            </p:cNvSpPr>
            <p:nvPr/>
          </p:nvSpPr>
          <p:spPr bwMode="auto">
            <a:xfrm>
              <a:off x="2202" y="5511"/>
              <a:ext cx="0" cy="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76" name="Line 220"/>
            <p:cNvSpPr>
              <a:spLocks noChangeShapeType="1"/>
            </p:cNvSpPr>
            <p:nvPr/>
          </p:nvSpPr>
          <p:spPr bwMode="auto">
            <a:xfrm>
              <a:off x="2202" y="5622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77" name="Line 221"/>
            <p:cNvSpPr>
              <a:spLocks noChangeShapeType="1"/>
            </p:cNvSpPr>
            <p:nvPr/>
          </p:nvSpPr>
          <p:spPr bwMode="auto">
            <a:xfrm>
              <a:off x="2202" y="5734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78" name="Line 222"/>
            <p:cNvSpPr>
              <a:spLocks noChangeShapeType="1"/>
            </p:cNvSpPr>
            <p:nvPr/>
          </p:nvSpPr>
          <p:spPr bwMode="auto">
            <a:xfrm>
              <a:off x="2202" y="5742"/>
              <a:ext cx="5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79" name="Line 223"/>
            <p:cNvSpPr>
              <a:spLocks noChangeShapeType="1"/>
            </p:cNvSpPr>
            <p:nvPr/>
          </p:nvSpPr>
          <p:spPr bwMode="auto">
            <a:xfrm>
              <a:off x="2306" y="5742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80" name="Line 224"/>
            <p:cNvSpPr>
              <a:spLocks noChangeShapeType="1"/>
            </p:cNvSpPr>
            <p:nvPr/>
          </p:nvSpPr>
          <p:spPr bwMode="auto">
            <a:xfrm>
              <a:off x="2418" y="5742"/>
              <a:ext cx="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81" name="Line 225"/>
            <p:cNvSpPr>
              <a:spLocks noChangeShapeType="1"/>
            </p:cNvSpPr>
            <p:nvPr/>
          </p:nvSpPr>
          <p:spPr bwMode="auto">
            <a:xfrm>
              <a:off x="2529" y="5742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82" name="Line 226"/>
            <p:cNvSpPr>
              <a:spLocks noChangeShapeType="1"/>
            </p:cNvSpPr>
            <p:nvPr/>
          </p:nvSpPr>
          <p:spPr bwMode="auto">
            <a:xfrm>
              <a:off x="2641" y="5742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83" name="Line 227"/>
            <p:cNvSpPr>
              <a:spLocks noChangeShapeType="1"/>
            </p:cNvSpPr>
            <p:nvPr/>
          </p:nvSpPr>
          <p:spPr bwMode="auto">
            <a:xfrm>
              <a:off x="2753" y="5742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84" name="Line 228"/>
            <p:cNvSpPr>
              <a:spLocks noChangeShapeType="1"/>
            </p:cNvSpPr>
            <p:nvPr/>
          </p:nvSpPr>
          <p:spPr bwMode="auto">
            <a:xfrm flipV="1">
              <a:off x="2855" y="5669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85" name="Line 229"/>
            <p:cNvSpPr>
              <a:spLocks noChangeShapeType="1"/>
            </p:cNvSpPr>
            <p:nvPr/>
          </p:nvSpPr>
          <p:spPr bwMode="auto">
            <a:xfrm flipV="1">
              <a:off x="2855" y="5557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86" name="Line 230"/>
            <p:cNvSpPr>
              <a:spLocks noChangeShapeType="1"/>
            </p:cNvSpPr>
            <p:nvPr/>
          </p:nvSpPr>
          <p:spPr bwMode="auto">
            <a:xfrm flipH="1">
              <a:off x="2790" y="5511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87" name="Line 231"/>
            <p:cNvSpPr>
              <a:spLocks noChangeShapeType="1"/>
            </p:cNvSpPr>
            <p:nvPr/>
          </p:nvSpPr>
          <p:spPr bwMode="auto">
            <a:xfrm flipH="1">
              <a:off x="2678" y="5511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88" name="Line 232"/>
            <p:cNvSpPr>
              <a:spLocks noChangeShapeType="1"/>
            </p:cNvSpPr>
            <p:nvPr/>
          </p:nvSpPr>
          <p:spPr bwMode="auto">
            <a:xfrm flipH="1">
              <a:off x="2566" y="5511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89" name="Line 233"/>
            <p:cNvSpPr>
              <a:spLocks noChangeShapeType="1"/>
            </p:cNvSpPr>
            <p:nvPr/>
          </p:nvSpPr>
          <p:spPr bwMode="auto">
            <a:xfrm flipH="1">
              <a:off x="2455" y="5511"/>
              <a:ext cx="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90" name="Line 234"/>
            <p:cNvSpPr>
              <a:spLocks noChangeShapeType="1"/>
            </p:cNvSpPr>
            <p:nvPr/>
          </p:nvSpPr>
          <p:spPr bwMode="auto">
            <a:xfrm flipH="1">
              <a:off x="2343" y="5511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91" name="Line 235"/>
            <p:cNvSpPr>
              <a:spLocks noChangeShapeType="1"/>
            </p:cNvSpPr>
            <p:nvPr/>
          </p:nvSpPr>
          <p:spPr bwMode="auto">
            <a:xfrm flipH="1">
              <a:off x="2231" y="5511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92" name="Rectangle 236"/>
            <p:cNvSpPr>
              <a:spLocks noChangeArrowheads="1"/>
            </p:cNvSpPr>
            <p:nvPr/>
          </p:nvSpPr>
          <p:spPr bwMode="auto">
            <a:xfrm>
              <a:off x="2261" y="5526"/>
              <a:ext cx="4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400">
                  <a:solidFill>
                    <a:srgbClr val="FAFD00"/>
                  </a:solidFill>
                  <a:latin typeface="Arial" charset="0"/>
                  <a:ea typeface="標楷體" pitchFamily="65" charset="-120"/>
                </a:rPr>
                <a:t>{</a:t>
              </a:r>
              <a:r>
                <a:rPr lang="en-US" altLang="zh-TW" sz="1400">
                  <a:solidFill>
                    <a:srgbClr val="FAFD00"/>
                  </a:solidFill>
                  <a:latin typeface="Arial" charset="0"/>
                  <a:ea typeface="標楷體" pitchFamily="65" charset="-120"/>
                </a:rPr>
                <a:t>L,M,N}</a:t>
              </a:r>
            </a:p>
          </p:txBody>
        </p:sp>
      </p:grpSp>
      <p:grpSp>
        <p:nvGrpSpPr>
          <p:cNvPr id="19693" name="Group 237"/>
          <p:cNvGrpSpPr>
            <a:grpSpLocks/>
          </p:cNvGrpSpPr>
          <p:nvPr/>
        </p:nvGrpSpPr>
        <p:grpSpPr bwMode="auto">
          <a:xfrm>
            <a:off x="3405188" y="7575550"/>
            <a:ext cx="595312" cy="1000125"/>
            <a:chOff x="2145" y="4907"/>
            <a:chExt cx="375" cy="630"/>
          </a:xfrm>
        </p:grpSpPr>
        <p:sp>
          <p:nvSpPr>
            <p:cNvPr id="19694" name="Freeform 238"/>
            <p:cNvSpPr>
              <a:spLocks/>
            </p:cNvSpPr>
            <p:nvPr/>
          </p:nvSpPr>
          <p:spPr bwMode="auto">
            <a:xfrm>
              <a:off x="2215" y="5005"/>
              <a:ext cx="242" cy="438"/>
            </a:xfrm>
            <a:custGeom>
              <a:avLst/>
              <a:gdLst/>
              <a:ahLst/>
              <a:cxnLst>
                <a:cxn ang="0">
                  <a:pos x="0" y="437"/>
                </a:cxn>
                <a:cxn ang="0">
                  <a:pos x="241" y="437"/>
                </a:cxn>
                <a:cxn ang="0">
                  <a:pos x="241" y="0"/>
                </a:cxn>
                <a:cxn ang="0">
                  <a:pos x="0" y="0"/>
                </a:cxn>
                <a:cxn ang="0">
                  <a:pos x="0" y="437"/>
                </a:cxn>
              </a:cxnLst>
              <a:rect l="0" t="0" r="r" b="b"/>
              <a:pathLst>
                <a:path w="242" h="438">
                  <a:moveTo>
                    <a:pt x="0" y="437"/>
                  </a:moveTo>
                  <a:lnTo>
                    <a:pt x="241" y="437"/>
                  </a:lnTo>
                  <a:lnTo>
                    <a:pt x="241" y="0"/>
                  </a:lnTo>
                  <a:lnTo>
                    <a:pt x="0" y="0"/>
                  </a:lnTo>
                  <a:lnTo>
                    <a:pt x="0" y="437"/>
                  </a:lnTo>
                </a:path>
              </a:pathLst>
            </a:custGeom>
            <a:solidFill>
              <a:srgbClr val="F45AF9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695" name="Line 239"/>
            <p:cNvSpPr>
              <a:spLocks noChangeShapeType="1"/>
            </p:cNvSpPr>
            <p:nvPr/>
          </p:nvSpPr>
          <p:spPr bwMode="auto">
            <a:xfrm>
              <a:off x="2223" y="5440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96" name="Line 240"/>
            <p:cNvSpPr>
              <a:spLocks noChangeShapeType="1"/>
            </p:cNvSpPr>
            <p:nvPr/>
          </p:nvSpPr>
          <p:spPr bwMode="auto">
            <a:xfrm>
              <a:off x="2335" y="5440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97" name="Line 241"/>
            <p:cNvSpPr>
              <a:spLocks noChangeShapeType="1"/>
            </p:cNvSpPr>
            <p:nvPr/>
          </p:nvSpPr>
          <p:spPr bwMode="auto">
            <a:xfrm>
              <a:off x="2447" y="5440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98" name="Line 242"/>
            <p:cNvSpPr>
              <a:spLocks noChangeShapeType="1"/>
            </p:cNvSpPr>
            <p:nvPr/>
          </p:nvSpPr>
          <p:spPr bwMode="auto">
            <a:xfrm flipV="1">
              <a:off x="2455" y="5385"/>
              <a:ext cx="0" cy="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99" name="Line 243"/>
            <p:cNvSpPr>
              <a:spLocks noChangeShapeType="1"/>
            </p:cNvSpPr>
            <p:nvPr/>
          </p:nvSpPr>
          <p:spPr bwMode="auto">
            <a:xfrm flipV="1">
              <a:off x="2455" y="5273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700" name="Line 244"/>
            <p:cNvSpPr>
              <a:spLocks noChangeShapeType="1"/>
            </p:cNvSpPr>
            <p:nvPr/>
          </p:nvSpPr>
          <p:spPr bwMode="auto">
            <a:xfrm flipV="1">
              <a:off x="2455" y="5161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701" name="Line 245"/>
            <p:cNvSpPr>
              <a:spLocks noChangeShapeType="1"/>
            </p:cNvSpPr>
            <p:nvPr/>
          </p:nvSpPr>
          <p:spPr bwMode="auto">
            <a:xfrm flipV="1">
              <a:off x="2455" y="5049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702" name="Line 246"/>
            <p:cNvSpPr>
              <a:spLocks noChangeShapeType="1"/>
            </p:cNvSpPr>
            <p:nvPr/>
          </p:nvSpPr>
          <p:spPr bwMode="auto">
            <a:xfrm flipH="1">
              <a:off x="2379" y="5013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703" name="Line 247"/>
            <p:cNvSpPr>
              <a:spLocks noChangeShapeType="1"/>
            </p:cNvSpPr>
            <p:nvPr/>
          </p:nvSpPr>
          <p:spPr bwMode="auto">
            <a:xfrm flipH="1">
              <a:off x="2267" y="5013"/>
              <a:ext cx="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704" name="Line 248"/>
            <p:cNvSpPr>
              <a:spLocks noChangeShapeType="1"/>
            </p:cNvSpPr>
            <p:nvPr/>
          </p:nvSpPr>
          <p:spPr bwMode="auto">
            <a:xfrm>
              <a:off x="2223" y="5018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705" name="Line 249"/>
            <p:cNvSpPr>
              <a:spLocks noChangeShapeType="1"/>
            </p:cNvSpPr>
            <p:nvPr/>
          </p:nvSpPr>
          <p:spPr bwMode="auto">
            <a:xfrm>
              <a:off x="2223" y="5130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706" name="Line 250"/>
            <p:cNvSpPr>
              <a:spLocks noChangeShapeType="1"/>
            </p:cNvSpPr>
            <p:nvPr/>
          </p:nvSpPr>
          <p:spPr bwMode="auto">
            <a:xfrm>
              <a:off x="2223" y="5242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707" name="Line 251"/>
            <p:cNvSpPr>
              <a:spLocks noChangeShapeType="1"/>
            </p:cNvSpPr>
            <p:nvPr/>
          </p:nvSpPr>
          <p:spPr bwMode="auto">
            <a:xfrm>
              <a:off x="2223" y="5354"/>
              <a:ext cx="0" cy="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pic>
          <p:nvPicPr>
            <p:cNvPr id="19708" name="Picture 252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5" y="4907"/>
              <a:ext cx="375" cy="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9709" name="Group 253"/>
          <p:cNvGrpSpPr>
            <a:grpSpLocks/>
          </p:cNvGrpSpPr>
          <p:nvPr/>
        </p:nvGrpSpPr>
        <p:grpSpPr bwMode="auto">
          <a:xfrm>
            <a:off x="1198563" y="6996113"/>
            <a:ext cx="2052637" cy="2147887"/>
            <a:chOff x="755" y="4542"/>
            <a:chExt cx="1293" cy="1353"/>
          </a:xfrm>
        </p:grpSpPr>
        <p:grpSp>
          <p:nvGrpSpPr>
            <p:cNvPr id="19710" name="Group 254"/>
            <p:cNvGrpSpPr>
              <a:grpSpLocks/>
            </p:cNvGrpSpPr>
            <p:nvPr/>
          </p:nvGrpSpPr>
          <p:grpSpPr bwMode="auto">
            <a:xfrm>
              <a:off x="770" y="4542"/>
              <a:ext cx="1278" cy="1353"/>
              <a:chOff x="770" y="4542"/>
              <a:chExt cx="1278" cy="1353"/>
            </a:xfrm>
          </p:grpSpPr>
          <p:sp>
            <p:nvSpPr>
              <p:cNvPr id="19711" name="Rectangle 255"/>
              <p:cNvSpPr>
                <a:spLocks noChangeArrowheads="1"/>
              </p:cNvSpPr>
              <p:nvPr/>
            </p:nvSpPr>
            <p:spPr bwMode="auto">
              <a:xfrm>
                <a:off x="814" y="4586"/>
                <a:ext cx="1234" cy="1309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12" name="Rectangle 256"/>
              <p:cNvSpPr>
                <a:spLocks noChangeArrowheads="1"/>
              </p:cNvSpPr>
              <p:nvPr/>
            </p:nvSpPr>
            <p:spPr bwMode="auto">
              <a:xfrm>
                <a:off x="770" y="4542"/>
                <a:ext cx="1225" cy="1300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19713" name="Group 257"/>
            <p:cNvGrpSpPr>
              <a:grpSpLocks/>
            </p:cNvGrpSpPr>
            <p:nvPr/>
          </p:nvGrpSpPr>
          <p:grpSpPr bwMode="auto">
            <a:xfrm>
              <a:off x="1102" y="5301"/>
              <a:ext cx="375" cy="546"/>
              <a:chOff x="1102" y="5301"/>
              <a:chExt cx="375" cy="546"/>
            </a:xfrm>
          </p:grpSpPr>
          <p:sp>
            <p:nvSpPr>
              <p:cNvPr id="19714" name="Freeform 258"/>
              <p:cNvSpPr>
                <a:spLocks/>
              </p:cNvSpPr>
              <p:nvPr/>
            </p:nvSpPr>
            <p:spPr bwMode="auto">
              <a:xfrm>
                <a:off x="1137" y="5346"/>
                <a:ext cx="314" cy="460"/>
              </a:xfrm>
              <a:custGeom>
                <a:avLst/>
                <a:gdLst/>
                <a:ahLst/>
                <a:cxnLst>
                  <a:cxn ang="0">
                    <a:pos x="0" y="459"/>
                  </a:cxn>
                  <a:cxn ang="0">
                    <a:pos x="313" y="459"/>
                  </a:cxn>
                  <a:cxn ang="0">
                    <a:pos x="313" y="0"/>
                  </a:cxn>
                  <a:cxn ang="0">
                    <a:pos x="0" y="0"/>
                  </a:cxn>
                  <a:cxn ang="0">
                    <a:pos x="0" y="459"/>
                  </a:cxn>
                </a:cxnLst>
                <a:rect l="0" t="0" r="r" b="b"/>
                <a:pathLst>
                  <a:path w="314" h="460">
                    <a:moveTo>
                      <a:pt x="0" y="459"/>
                    </a:moveTo>
                    <a:lnTo>
                      <a:pt x="313" y="459"/>
                    </a:lnTo>
                    <a:lnTo>
                      <a:pt x="313" y="0"/>
                    </a:lnTo>
                    <a:lnTo>
                      <a:pt x="0" y="0"/>
                    </a:lnTo>
                    <a:lnTo>
                      <a:pt x="0" y="459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715" name="Line 259"/>
              <p:cNvSpPr>
                <a:spLocks noChangeShapeType="1"/>
              </p:cNvSpPr>
              <p:nvPr/>
            </p:nvSpPr>
            <p:spPr bwMode="auto">
              <a:xfrm>
                <a:off x="1145" y="580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16" name="Line 260"/>
              <p:cNvSpPr>
                <a:spLocks noChangeShapeType="1"/>
              </p:cNvSpPr>
              <p:nvPr/>
            </p:nvSpPr>
            <p:spPr bwMode="auto">
              <a:xfrm>
                <a:off x="1257" y="5803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17" name="Line 261"/>
              <p:cNvSpPr>
                <a:spLocks noChangeShapeType="1"/>
              </p:cNvSpPr>
              <p:nvPr/>
            </p:nvSpPr>
            <p:spPr bwMode="auto">
              <a:xfrm>
                <a:off x="1368" y="580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18" name="Line 262"/>
              <p:cNvSpPr>
                <a:spLocks noChangeShapeType="1"/>
              </p:cNvSpPr>
              <p:nvPr/>
            </p:nvSpPr>
            <p:spPr bwMode="auto">
              <a:xfrm flipV="1">
                <a:off x="1448" y="5708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19" name="Line 263"/>
              <p:cNvSpPr>
                <a:spLocks noChangeShapeType="1"/>
              </p:cNvSpPr>
              <p:nvPr/>
            </p:nvSpPr>
            <p:spPr bwMode="auto">
              <a:xfrm flipV="1">
                <a:off x="1448" y="5596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20" name="Line 264"/>
              <p:cNvSpPr>
                <a:spLocks noChangeShapeType="1"/>
              </p:cNvSpPr>
              <p:nvPr/>
            </p:nvSpPr>
            <p:spPr bwMode="auto">
              <a:xfrm flipV="1">
                <a:off x="1448" y="5485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21" name="Line 265"/>
              <p:cNvSpPr>
                <a:spLocks noChangeShapeType="1"/>
              </p:cNvSpPr>
              <p:nvPr/>
            </p:nvSpPr>
            <p:spPr bwMode="auto">
              <a:xfrm flipV="1">
                <a:off x="1448" y="5373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22" name="Line 266"/>
              <p:cNvSpPr>
                <a:spLocks noChangeShapeType="1"/>
              </p:cNvSpPr>
              <p:nvPr/>
            </p:nvSpPr>
            <p:spPr bwMode="auto">
              <a:xfrm flipH="1">
                <a:off x="1355" y="5354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23" name="Line 267"/>
              <p:cNvSpPr>
                <a:spLocks noChangeShapeType="1"/>
              </p:cNvSpPr>
              <p:nvPr/>
            </p:nvSpPr>
            <p:spPr bwMode="auto">
              <a:xfrm flipH="1">
                <a:off x="1244" y="5354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24" name="Line 268"/>
              <p:cNvSpPr>
                <a:spLocks noChangeShapeType="1"/>
              </p:cNvSpPr>
              <p:nvPr/>
            </p:nvSpPr>
            <p:spPr bwMode="auto">
              <a:xfrm flipH="1">
                <a:off x="1145" y="5354"/>
                <a:ext cx="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25" name="Line 269"/>
              <p:cNvSpPr>
                <a:spLocks noChangeShapeType="1"/>
              </p:cNvSpPr>
              <p:nvPr/>
            </p:nvSpPr>
            <p:spPr bwMode="auto">
              <a:xfrm>
                <a:off x="1145" y="5354"/>
                <a:ext cx="0" cy="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26" name="Line 270"/>
              <p:cNvSpPr>
                <a:spLocks noChangeShapeType="1"/>
              </p:cNvSpPr>
              <p:nvPr/>
            </p:nvSpPr>
            <p:spPr bwMode="auto">
              <a:xfrm>
                <a:off x="1145" y="5416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27" name="Line 271"/>
              <p:cNvSpPr>
                <a:spLocks noChangeShapeType="1"/>
              </p:cNvSpPr>
              <p:nvPr/>
            </p:nvSpPr>
            <p:spPr bwMode="auto">
              <a:xfrm>
                <a:off x="1145" y="5527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28" name="Line 272"/>
              <p:cNvSpPr>
                <a:spLocks noChangeShapeType="1"/>
              </p:cNvSpPr>
              <p:nvPr/>
            </p:nvSpPr>
            <p:spPr bwMode="auto">
              <a:xfrm>
                <a:off x="1145" y="5639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29" name="Line 273"/>
              <p:cNvSpPr>
                <a:spLocks noChangeShapeType="1"/>
              </p:cNvSpPr>
              <p:nvPr/>
            </p:nvSpPr>
            <p:spPr bwMode="auto">
              <a:xfrm>
                <a:off x="1145" y="5751"/>
                <a:ext cx="0" cy="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19730" name="Picture 274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102" y="5301"/>
                <a:ext cx="375" cy="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9731" name="Group 275"/>
            <p:cNvGrpSpPr>
              <a:grpSpLocks/>
            </p:cNvGrpSpPr>
            <p:nvPr/>
          </p:nvGrpSpPr>
          <p:grpSpPr bwMode="auto">
            <a:xfrm>
              <a:off x="1483" y="5562"/>
              <a:ext cx="476" cy="243"/>
              <a:chOff x="1483" y="5562"/>
              <a:chExt cx="476" cy="243"/>
            </a:xfrm>
          </p:grpSpPr>
          <p:sp>
            <p:nvSpPr>
              <p:cNvPr id="19732" name="Freeform 276"/>
              <p:cNvSpPr>
                <a:spLocks/>
              </p:cNvSpPr>
              <p:nvPr/>
            </p:nvSpPr>
            <p:spPr bwMode="auto">
              <a:xfrm>
                <a:off x="1514" y="5562"/>
                <a:ext cx="437" cy="2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2"/>
                  </a:cxn>
                  <a:cxn ang="0">
                    <a:pos x="436" y="242"/>
                  </a:cxn>
                  <a:cxn ang="0">
                    <a:pos x="436" y="0"/>
                  </a:cxn>
                  <a:cxn ang="0">
                    <a:pos x="0" y="0"/>
                  </a:cxn>
                </a:cxnLst>
                <a:rect l="0" t="0" r="r" b="b"/>
                <a:pathLst>
                  <a:path w="437" h="243">
                    <a:moveTo>
                      <a:pt x="0" y="0"/>
                    </a:moveTo>
                    <a:lnTo>
                      <a:pt x="0" y="242"/>
                    </a:lnTo>
                    <a:lnTo>
                      <a:pt x="436" y="242"/>
                    </a:lnTo>
                    <a:lnTo>
                      <a:pt x="43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733" name="Line 277"/>
              <p:cNvSpPr>
                <a:spLocks noChangeShapeType="1"/>
              </p:cNvSpPr>
              <p:nvPr/>
            </p:nvSpPr>
            <p:spPr bwMode="auto">
              <a:xfrm>
                <a:off x="1522" y="5570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34" name="Line 278"/>
              <p:cNvSpPr>
                <a:spLocks noChangeShapeType="1"/>
              </p:cNvSpPr>
              <p:nvPr/>
            </p:nvSpPr>
            <p:spPr bwMode="auto">
              <a:xfrm>
                <a:off x="1522" y="5682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35" name="Line 279"/>
              <p:cNvSpPr>
                <a:spLocks noChangeShapeType="1"/>
              </p:cNvSpPr>
              <p:nvPr/>
            </p:nvSpPr>
            <p:spPr bwMode="auto">
              <a:xfrm>
                <a:off x="1522" y="5794"/>
                <a:ext cx="0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36" name="Line 280"/>
              <p:cNvSpPr>
                <a:spLocks noChangeShapeType="1"/>
              </p:cNvSpPr>
              <p:nvPr/>
            </p:nvSpPr>
            <p:spPr bwMode="auto">
              <a:xfrm>
                <a:off x="1522" y="5802"/>
                <a:ext cx="5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37" name="Line 281"/>
              <p:cNvSpPr>
                <a:spLocks noChangeShapeType="1"/>
              </p:cNvSpPr>
              <p:nvPr/>
            </p:nvSpPr>
            <p:spPr bwMode="auto">
              <a:xfrm>
                <a:off x="1626" y="5802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38" name="Line 282"/>
              <p:cNvSpPr>
                <a:spLocks noChangeShapeType="1"/>
              </p:cNvSpPr>
              <p:nvPr/>
            </p:nvSpPr>
            <p:spPr bwMode="auto">
              <a:xfrm>
                <a:off x="1737" y="5802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39" name="Line 283"/>
              <p:cNvSpPr>
                <a:spLocks noChangeShapeType="1"/>
              </p:cNvSpPr>
              <p:nvPr/>
            </p:nvSpPr>
            <p:spPr bwMode="auto">
              <a:xfrm>
                <a:off x="1849" y="5802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40" name="Line 284"/>
              <p:cNvSpPr>
                <a:spLocks noChangeShapeType="1"/>
              </p:cNvSpPr>
              <p:nvPr/>
            </p:nvSpPr>
            <p:spPr bwMode="auto">
              <a:xfrm flipV="1">
                <a:off x="1948" y="5726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41" name="Line 285"/>
              <p:cNvSpPr>
                <a:spLocks noChangeShapeType="1"/>
              </p:cNvSpPr>
              <p:nvPr/>
            </p:nvSpPr>
            <p:spPr bwMode="auto">
              <a:xfrm flipV="1">
                <a:off x="1948" y="5614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42" name="Line 286"/>
              <p:cNvSpPr>
                <a:spLocks noChangeShapeType="1"/>
              </p:cNvSpPr>
              <p:nvPr/>
            </p:nvSpPr>
            <p:spPr bwMode="auto">
              <a:xfrm flipH="1">
                <a:off x="1880" y="5570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43" name="Line 287"/>
              <p:cNvSpPr>
                <a:spLocks noChangeShapeType="1"/>
              </p:cNvSpPr>
              <p:nvPr/>
            </p:nvSpPr>
            <p:spPr bwMode="auto">
              <a:xfrm flipH="1">
                <a:off x="1768" y="5570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44" name="Line 288"/>
              <p:cNvSpPr>
                <a:spLocks noChangeShapeType="1"/>
              </p:cNvSpPr>
              <p:nvPr/>
            </p:nvSpPr>
            <p:spPr bwMode="auto">
              <a:xfrm flipH="1">
                <a:off x="1657" y="5570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45" name="Line 289"/>
              <p:cNvSpPr>
                <a:spLocks noChangeShapeType="1"/>
              </p:cNvSpPr>
              <p:nvPr/>
            </p:nvSpPr>
            <p:spPr bwMode="auto">
              <a:xfrm flipH="1">
                <a:off x="1545" y="5570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46" name="Rectangle 290"/>
              <p:cNvSpPr>
                <a:spLocks noChangeArrowheads="1"/>
              </p:cNvSpPr>
              <p:nvPr/>
            </p:nvSpPr>
            <p:spPr bwMode="auto">
              <a:xfrm>
                <a:off x="1483" y="5586"/>
                <a:ext cx="4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I, J, K}</a:t>
                </a:r>
              </a:p>
            </p:txBody>
          </p:sp>
        </p:grpSp>
        <p:grpSp>
          <p:nvGrpSpPr>
            <p:cNvPr id="19747" name="Group 291"/>
            <p:cNvGrpSpPr>
              <a:grpSpLocks/>
            </p:cNvGrpSpPr>
            <p:nvPr/>
          </p:nvGrpSpPr>
          <p:grpSpPr bwMode="auto">
            <a:xfrm>
              <a:off x="820" y="4580"/>
              <a:ext cx="617" cy="248"/>
              <a:chOff x="820" y="4580"/>
              <a:chExt cx="617" cy="248"/>
            </a:xfrm>
          </p:grpSpPr>
          <p:sp>
            <p:nvSpPr>
              <p:cNvPr id="19748" name="Freeform 292"/>
              <p:cNvSpPr>
                <a:spLocks/>
              </p:cNvSpPr>
              <p:nvPr/>
            </p:nvSpPr>
            <p:spPr bwMode="auto">
              <a:xfrm>
                <a:off x="820" y="4580"/>
                <a:ext cx="617" cy="2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7"/>
                  </a:cxn>
                  <a:cxn ang="0">
                    <a:pos x="616" y="247"/>
                  </a:cxn>
                  <a:cxn ang="0">
                    <a:pos x="616" y="0"/>
                  </a:cxn>
                  <a:cxn ang="0">
                    <a:pos x="0" y="0"/>
                  </a:cxn>
                </a:cxnLst>
                <a:rect l="0" t="0" r="r" b="b"/>
                <a:pathLst>
                  <a:path w="617" h="248">
                    <a:moveTo>
                      <a:pt x="0" y="0"/>
                    </a:moveTo>
                    <a:lnTo>
                      <a:pt x="0" y="247"/>
                    </a:lnTo>
                    <a:lnTo>
                      <a:pt x="616" y="247"/>
                    </a:lnTo>
                    <a:lnTo>
                      <a:pt x="6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749" name="Line 293"/>
              <p:cNvSpPr>
                <a:spLocks noChangeShapeType="1"/>
              </p:cNvSpPr>
              <p:nvPr/>
            </p:nvSpPr>
            <p:spPr bwMode="auto">
              <a:xfrm>
                <a:off x="828" y="4588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50" name="Line 294"/>
              <p:cNvSpPr>
                <a:spLocks noChangeShapeType="1"/>
              </p:cNvSpPr>
              <p:nvPr/>
            </p:nvSpPr>
            <p:spPr bwMode="auto">
              <a:xfrm>
                <a:off x="828" y="4700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51" name="Line 295"/>
              <p:cNvSpPr>
                <a:spLocks noChangeShapeType="1"/>
              </p:cNvSpPr>
              <p:nvPr/>
            </p:nvSpPr>
            <p:spPr bwMode="auto">
              <a:xfrm>
                <a:off x="828" y="4811"/>
                <a:ext cx="0" cy="1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52" name="Line 296"/>
              <p:cNvSpPr>
                <a:spLocks noChangeShapeType="1"/>
              </p:cNvSpPr>
              <p:nvPr/>
            </p:nvSpPr>
            <p:spPr bwMode="auto">
              <a:xfrm>
                <a:off x="828" y="4825"/>
                <a:ext cx="4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53" name="Line 297"/>
              <p:cNvSpPr>
                <a:spLocks noChangeShapeType="1"/>
              </p:cNvSpPr>
              <p:nvPr/>
            </p:nvSpPr>
            <p:spPr bwMode="auto">
              <a:xfrm>
                <a:off x="925" y="4825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54" name="Line 298"/>
              <p:cNvSpPr>
                <a:spLocks noChangeShapeType="1"/>
              </p:cNvSpPr>
              <p:nvPr/>
            </p:nvSpPr>
            <p:spPr bwMode="auto">
              <a:xfrm>
                <a:off x="1037" y="4825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55" name="Line 299"/>
              <p:cNvSpPr>
                <a:spLocks noChangeShapeType="1"/>
              </p:cNvSpPr>
              <p:nvPr/>
            </p:nvSpPr>
            <p:spPr bwMode="auto">
              <a:xfrm>
                <a:off x="1149" y="4825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56" name="Line 300"/>
              <p:cNvSpPr>
                <a:spLocks noChangeShapeType="1"/>
              </p:cNvSpPr>
              <p:nvPr/>
            </p:nvSpPr>
            <p:spPr bwMode="auto">
              <a:xfrm>
                <a:off x="1261" y="4825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57" name="Line 301"/>
              <p:cNvSpPr>
                <a:spLocks noChangeShapeType="1"/>
              </p:cNvSpPr>
              <p:nvPr/>
            </p:nvSpPr>
            <p:spPr bwMode="auto">
              <a:xfrm>
                <a:off x="1372" y="4825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58" name="Line 302"/>
              <p:cNvSpPr>
                <a:spLocks noChangeShapeType="1"/>
              </p:cNvSpPr>
              <p:nvPr/>
            </p:nvSpPr>
            <p:spPr bwMode="auto">
              <a:xfrm flipV="1">
                <a:off x="1434" y="4824"/>
                <a:ext cx="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59" name="Line 303"/>
              <p:cNvSpPr>
                <a:spLocks noChangeShapeType="1"/>
              </p:cNvSpPr>
              <p:nvPr/>
            </p:nvSpPr>
            <p:spPr bwMode="auto">
              <a:xfrm flipV="1">
                <a:off x="1434" y="4713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60" name="Line 304"/>
              <p:cNvSpPr>
                <a:spLocks noChangeShapeType="1"/>
              </p:cNvSpPr>
              <p:nvPr/>
            </p:nvSpPr>
            <p:spPr bwMode="auto">
              <a:xfrm flipV="1">
                <a:off x="1434" y="4601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61" name="Line 305"/>
              <p:cNvSpPr>
                <a:spLocks noChangeShapeType="1"/>
              </p:cNvSpPr>
              <p:nvPr/>
            </p:nvSpPr>
            <p:spPr bwMode="auto">
              <a:xfrm flipH="1">
                <a:off x="1335" y="4588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62" name="Line 306"/>
              <p:cNvSpPr>
                <a:spLocks noChangeShapeType="1"/>
              </p:cNvSpPr>
              <p:nvPr/>
            </p:nvSpPr>
            <p:spPr bwMode="auto">
              <a:xfrm flipH="1">
                <a:off x="1224" y="4588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63" name="Line 307"/>
              <p:cNvSpPr>
                <a:spLocks noChangeShapeType="1"/>
              </p:cNvSpPr>
              <p:nvPr/>
            </p:nvSpPr>
            <p:spPr bwMode="auto">
              <a:xfrm flipH="1">
                <a:off x="1112" y="4588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64" name="Line 308"/>
              <p:cNvSpPr>
                <a:spLocks noChangeShapeType="1"/>
              </p:cNvSpPr>
              <p:nvPr/>
            </p:nvSpPr>
            <p:spPr bwMode="auto">
              <a:xfrm flipH="1">
                <a:off x="1000" y="4588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65" name="Line 309"/>
              <p:cNvSpPr>
                <a:spLocks noChangeShapeType="1"/>
              </p:cNvSpPr>
              <p:nvPr/>
            </p:nvSpPr>
            <p:spPr bwMode="auto">
              <a:xfrm flipH="1">
                <a:off x="888" y="4588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66" name="Line 310"/>
              <p:cNvSpPr>
                <a:spLocks noChangeShapeType="1"/>
              </p:cNvSpPr>
              <p:nvPr/>
            </p:nvSpPr>
            <p:spPr bwMode="auto">
              <a:xfrm flipH="1">
                <a:off x="828" y="4588"/>
                <a:ext cx="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67" name="Rectangle 311"/>
              <p:cNvSpPr>
                <a:spLocks noChangeArrowheads="1"/>
              </p:cNvSpPr>
              <p:nvPr/>
            </p:nvSpPr>
            <p:spPr bwMode="auto">
              <a:xfrm>
                <a:off x="863" y="4607"/>
                <a:ext cx="4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L,M,N}</a:t>
                </a:r>
              </a:p>
            </p:txBody>
          </p:sp>
        </p:grpSp>
        <p:grpSp>
          <p:nvGrpSpPr>
            <p:cNvPr id="19768" name="Group 312"/>
            <p:cNvGrpSpPr>
              <a:grpSpLocks/>
            </p:cNvGrpSpPr>
            <p:nvPr/>
          </p:nvGrpSpPr>
          <p:grpSpPr bwMode="auto">
            <a:xfrm>
              <a:off x="1556" y="4878"/>
              <a:ext cx="398" cy="639"/>
              <a:chOff x="1556" y="4878"/>
              <a:chExt cx="398" cy="639"/>
            </a:xfrm>
          </p:grpSpPr>
          <p:sp>
            <p:nvSpPr>
              <p:cNvPr id="19769" name="Freeform 313"/>
              <p:cNvSpPr>
                <a:spLocks/>
              </p:cNvSpPr>
              <p:nvPr/>
            </p:nvSpPr>
            <p:spPr bwMode="auto">
              <a:xfrm>
                <a:off x="1556" y="4878"/>
                <a:ext cx="398" cy="639"/>
              </a:xfrm>
              <a:custGeom>
                <a:avLst/>
                <a:gdLst/>
                <a:ahLst/>
                <a:cxnLst>
                  <a:cxn ang="0">
                    <a:pos x="0" y="638"/>
                  </a:cxn>
                  <a:cxn ang="0">
                    <a:pos x="397" y="638"/>
                  </a:cxn>
                  <a:cxn ang="0">
                    <a:pos x="397" y="0"/>
                  </a:cxn>
                  <a:cxn ang="0">
                    <a:pos x="0" y="0"/>
                  </a:cxn>
                  <a:cxn ang="0">
                    <a:pos x="0" y="638"/>
                  </a:cxn>
                </a:cxnLst>
                <a:rect l="0" t="0" r="r" b="b"/>
                <a:pathLst>
                  <a:path w="398" h="639">
                    <a:moveTo>
                      <a:pt x="0" y="638"/>
                    </a:moveTo>
                    <a:lnTo>
                      <a:pt x="397" y="638"/>
                    </a:lnTo>
                    <a:lnTo>
                      <a:pt x="397" y="0"/>
                    </a:lnTo>
                    <a:lnTo>
                      <a:pt x="0" y="0"/>
                    </a:lnTo>
                    <a:lnTo>
                      <a:pt x="0" y="638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770" name="Line 314"/>
              <p:cNvSpPr>
                <a:spLocks noChangeShapeType="1"/>
              </p:cNvSpPr>
              <p:nvPr/>
            </p:nvSpPr>
            <p:spPr bwMode="auto">
              <a:xfrm>
                <a:off x="1564" y="5515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71" name="Line 315"/>
              <p:cNvSpPr>
                <a:spLocks noChangeShapeType="1"/>
              </p:cNvSpPr>
              <p:nvPr/>
            </p:nvSpPr>
            <p:spPr bwMode="auto">
              <a:xfrm>
                <a:off x="1675" y="5515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72" name="Line 316"/>
              <p:cNvSpPr>
                <a:spLocks noChangeShapeType="1"/>
              </p:cNvSpPr>
              <p:nvPr/>
            </p:nvSpPr>
            <p:spPr bwMode="auto">
              <a:xfrm>
                <a:off x="1787" y="5515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73" name="Line 317"/>
              <p:cNvSpPr>
                <a:spLocks noChangeShapeType="1"/>
              </p:cNvSpPr>
              <p:nvPr/>
            </p:nvSpPr>
            <p:spPr bwMode="auto">
              <a:xfrm>
                <a:off x="1899" y="5515"/>
                <a:ext cx="5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74" name="Line 318"/>
              <p:cNvSpPr>
                <a:spLocks noChangeShapeType="1"/>
              </p:cNvSpPr>
              <p:nvPr/>
            </p:nvSpPr>
            <p:spPr bwMode="auto">
              <a:xfrm flipV="1">
                <a:off x="1951" y="5504"/>
                <a:ext cx="0" cy="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75" name="Line 319"/>
              <p:cNvSpPr>
                <a:spLocks noChangeShapeType="1"/>
              </p:cNvSpPr>
              <p:nvPr/>
            </p:nvSpPr>
            <p:spPr bwMode="auto">
              <a:xfrm flipV="1">
                <a:off x="1951" y="5392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76" name="Line 320"/>
              <p:cNvSpPr>
                <a:spLocks noChangeShapeType="1"/>
              </p:cNvSpPr>
              <p:nvPr/>
            </p:nvSpPr>
            <p:spPr bwMode="auto">
              <a:xfrm flipV="1">
                <a:off x="1951" y="5280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77" name="Line 321"/>
              <p:cNvSpPr>
                <a:spLocks noChangeShapeType="1"/>
              </p:cNvSpPr>
              <p:nvPr/>
            </p:nvSpPr>
            <p:spPr bwMode="auto">
              <a:xfrm flipV="1">
                <a:off x="1951" y="5168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78" name="Line 322"/>
              <p:cNvSpPr>
                <a:spLocks noChangeShapeType="1"/>
              </p:cNvSpPr>
              <p:nvPr/>
            </p:nvSpPr>
            <p:spPr bwMode="auto">
              <a:xfrm flipV="1">
                <a:off x="1951" y="5056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79" name="Line 323"/>
              <p:cNvSpPr>
                <a:spLocks noChangeShapeType="1"/>
              </p:cNvSpPr>
              <p:nvPr/>
            </p:nvSpPr>
            <p:spPr bwMode="auto">
              <a:xfrm flipV="1">
                <a:off x="1951" y="4944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80" name="Line 324"/>
              <p:cNvSpPr>
                <a:spLocks noChangeShapeType="1"/>
              </p:cNvSpPr>
              <p:nvPr/>
            </p:nvSpPr>
            <p:spPr bwMode="auto">
              <a:xfrm flipV="1">
                <a:off x="1951" y="4886"/>
                <a:ext cx="0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81" name="Line 325"/>
              <p:cNvSpPr>
                <a:spLocks noChangeShapeType="1"/>
              </p:cNvSpPr>
              <p:nvPr/>
            </p:nvSpPr>
            <p:spPr bwMode="auto">
              <a:xfrm flipH="1">
                <a:off x="1897" y="4886"/>
                <a:ext cx="5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82" name="Line 326"/>
              <p:cNvSpPr>
                <a:spLocks noChangeShapeType="1"/>
              </p:cNvSpPr>
              <p:nvPr/>
            </p:nvSpPr>
            <p:spPr bwMode="auto">
              <a:xfrm flipH="1">
                <a:off x="1785" y="4886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83" name="Line 327"/>
              <p:cNvSpPr>
                <a:spLocks noChangeShapeType="1"/>
              </p:cNvSpPr>
              <p:nvPr/>
            </p:nvSpPr>
            <p:spPr bwMode="auto">
              <a:xfrm flipH="1">
                <a:off x="1673" y="4886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84" name="Line 328"/>
              <p:cNvSpPr>
                <a:spLocks noChangeShapeType="1"/>
              </p:cNvSpPr>
              <p:nvPr/>
            </p:nvSpPr>
            <p:spPr bwMode="auto">
              <a:xfrm flipH="1">
                <a:off x="1564" y="4886"/>
                <a:ext cx="6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85" name="Line 329"/>
              <p:cNvSpPr>
                <a:spLocks noChangeShapeType="1"/>
              </p:cNvSpPr>
              <p:nvPr/>
            </p:nvSpPr>
            <p:spPr bwMode="auto">
              <a:xfrm>
                <a:off x="1564" y="4886"/>
                <a:ext cx="0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86" name="Line 330"/>
              <p:cNvSpPr>
                <a:spLocks noChangeShapeType="1"/>
              </p:cNvSpPr>
              <p:nvPr/>
            </p:nvSpPr>
            <p:spPr bwMode="auto">
              <a:xfrm>
                <a:off x="1564" y="4937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87" name="Line 331"/>
              <p:cNvSpPr>
                <a:spLocks noChangeShapeType="1"/>
              </p:cNvSpPr>
              <p:nvPr/>
            </p:nvSpPr>
            <p:spPr bwMode="auto">
              <a:xfrm>
                <a:off x="1564" y="5049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88" name="Line 332"/>
              <p:cNvSpPr>
                <a:spLocks noChangeShapeType="1"/>
              </p:cNvSpPr>
              <p:nvPr/>
            </p:nvSpPr>
            <p:spPr bwMode="auto">
              <a:xfrm>
                <a:off x="1564" y="5161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89" name="Line 333"/>
              <p:cNvSpPr>
                <a:spLocks noChangeShapeType="1"/>
              </p:cNvSpPr>
              <p:nvPr/>
            </p:nvSpPr>
            <p:spPr bwMode="auto">
              <a:xfrm>
                <a:off x="1564" y="5273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90" name="Line 334"/>
              <p:cNvSpPr>
                <a:spLocks noChangeShapeType="1"/>
              </p:cNvSpPr>
              <p:nvPr/>
            </p:nvSpPr>
            <p:spPr bwMode="auto">
              <a:xfrm>
                <a:off x="1564" y="5385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91" name="Line 335"/>
              <p:cNvSpPr>
                <a:spLocks noChangeShapeType="1"/>
              </p:cNvSpPr>
              <p:nvPr/>
            </p:nvSpPr>
            <p:spPr bwMode="auto">
              <a:xfrm>
                <a:off x="1564" y="5497"/>
                <a:ext cx="0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19792" name="Picture 336"/>
              <p:cNvPicPr>
                <a:picLocks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563" y="4978"/>
                <a:ext cx="375" cy="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19793" name="Group 337"/>
            <p:cNvGrpSpPr>
              <a:grpSpLocks/>
            </p:cNvGrpSpPr>
            <p:nvPr/>
          </p:nvGrpSpPr>
          <p:grpSpPr bwMode="auto">
            <a:xfrm>
              <a:off x="1131" y="4891"/>
              <a:ext cx="362" cy="393"/>
              <a:chOff x="1131" y="4891"/>
              <a:chExt cx="362" cy="393"/>
            </a:xfrm>
          </p:grpSpPr>
          <p:sp>
            <p:nvSpPr>
              <p:cNvPr id="19794" name="Freeform 338"/>
              <p:cNvSpPr>
                <a:spLocks/>
              </p:cNvSpPr>
              <p:nvPr/>
            </p:nvSpPr>
            <p:spPr bwMode="auto">
              <a:xfrm>
                <a:off x="1131" y="4891"/>
                <a:ext cx="362" cy="3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92"/>
                  </a:cxn>
                  <a:cxn ang="0">
                    <a:pos x="361" y="392"/>
                  </a:cxn>
                  <a:cxn ang="0">
                    <a:pos x="361" y="0"/>
                  </a:cxn>
                  <a:cxn ang="0">
                    <a:pos x="0" y="0"/>
                  </a:cxn>
                </a:cxnLst>
                <a:rect l="0" t="0" r="r" b="b"/>
                <a:pathLst>
                  <a:path w="362" h="393">
                    <a:moveTo>
                      <a:pt x="0" y="0"/>
                    </a:moveTo>
                    <a:lnTo>
                      <a:pt x="0" y="392"/>
                    </a:lnTo>
                    <a:lnTo>
                      <a:pt x="361" y="392"/>
                    </a:lnTo>
                    <a:lnTo>
                      <a:pt x="361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795" name="Line 339"/>
              <p:cNvSpPr>
                <a:spLocks noChangeShapeType="1"/>
              </p:cNvSpPr>
              <p:nvPr/>
            </p:nvSpPr>
            <p:spPr bwMode="auto">
              <a:xfrm>
                <a:off x="1139" y="4899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96" name="Line 340"/>
              <p:cNvSpPr>
                <a:spLocks noChangeShapeType="1"/>
              </p:cNvSpPr>
              <p:nvPr/>
            </p:nvSpPr>
            <p:spPr bwMode="auto">
              <a:xfrm>
                <a:off x="1139" y="5011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97" name="Line 341"/>
              <p:cNvSpPr>
                <a:spLocks noChangeShapeType="1"/>
              </p:cNvSpPr>
              <p:nvPr/>
            </p:nvSpPr>
            <p:spPr bwMode="auto">
              <a:xfrm>
                <a:off x="1139" y="5123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98" name="Line 342"/>
              <p:cNvSpPr>
                <a:spLocks noChangeShapeType="1"/>
              </p:cNvSpPr>
              <p:nvPr/>
            </p:nvSpPr>
            <p:spPr bwMode="auto">
              <a:xfrm>
                <a:off x="1139" y="5235"/>
                <a:ext cx="0" cy="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799" name="Line 343"/>
              <p:cNvSpPr>
                <a:spLocks noChangeShapeType="1"/>
              </p:cNvSpPr>
              <p:nvPr/>
            </p:nvSpPr>
            <p:spPr bwMode="auto">
              <a:xfrm>
                <a:off x="1139" y="5281"/>
                <a:ext cx="1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00" name="Line 344"/>
              <p:cNvSpPr>
                <a:spLocks noChangeShapeType="1"/>
              </p:cNvSpPr>
              <p:nvPr/>
            </p:nvSpPr>
            <p:spPr bwMode="auto">
              <a:xfrm>
                <a:off x="1205" y="5281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01" name="Line 345"/>
              <p:cNvSpPr>
                <a:spLocks noChangeShapeType="1"/>
              </p:cNvSpPr>
              <p:nvPr/>
            </p:nvSpPr>
            <p:spPr bwMode="auto">
              <a:xfrm>
                <a:off x="1316" y="5281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02" name="Line 346"/>
              <p:cNvSpPr>
                <a:spLocks noChangeShapeType="1"/>
              </p:cNvSpPr>
              <p:nvPr/>
            </p:nvSpPr>
            <p:spPr bwMode="auto">
              <a:xfrm>
                <a:off x="1428" y="5281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03" name="Line 347"/>
              <p:cNvSpPr>
                <a:spLocks noChangeShapeType="1"/>
              </p:cNvSpPr>
              <p:nvPr/>
            </p:nvSpPr>
            <p:spPr bwMode="auto">
              <a:xfrm flipV="1">
                <a:off x="1490" y="5280"/>
                <a:ext cx="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04" name="Line 348"/>
              <p:cNvSpPr>
                <a:spLocks noChangeShapeType="1"/>
              </p:cNvSpPr>
              <p:nvPr/>
            </p:nvSpPr>
            <p:spPr bwMode="auto">
              <a:xfrm flipV="1">
                <a:off x="1490" y="5168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05" name="Line 349"/>
              <p:cNvSpPr>
                <a:spLocks noChangeShapeType="1"/>
              </p:cNvSpPr>
              <p:nvPr/>
            </p:nvSpPr>
            <p:spPr bwMode="auto">
              <a:xfrm flipV="1">
                <a:off x="1490" y="5056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06" name="Line 350"/>
              <p:cNvSpPr>
                <a:spLocks noChangeShapeType="1"/>
              </p:cNvSpPr>
              <p:nvPr/>
            </p:nvSpPr>
            <p:spPr bwMode="auto">
              <a:xfrm flipV="1">
                <a:off x="1490" y="4944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07" name="Line 351"/>
              <p:cNvSpPr>
                <a:spLocks noChangeShapeType="1"/>
              </p:cNvSpPr>
              <p:nvPr/>
            </p:nvSpPr>
            <p:spPr bwMode="auto">
              <a:xfrm flipH="1">
                <a:off x="1423" y="4899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08" name="Line 352"/>
              <p:cNvSpPr>
                <a:spLocks noChangeShapeType="1"/>
              </p:cNvSpPr>
              <p:nvPr/>
            </p:nvSpPr>
            <p:spPr bwMode="auto">
              <a:xfrm flipH="1">
                <a:off x="1311" y="4899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09" name="Line 353"/>
              <p:cNvSpPr>
                <a:spLocks noChangeShapeType="1"/>
              </p:cNvSpPr>
              <p:nvPr/>
            </p:nvSpPr>
            <p:spPr bwMode="auto">
              <a:xfrm flipH="1">
                <a:off x="1200" y="4899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10" name="Line 354"/>
              <p:cNvSpPr>
                <a:spLocks noChangeShapeType="1"/>
              </p:cNvSpPr>
              <p:nvPr/>
            </p:nvSpPr>
            <p:spPr bwMode="auto">
              <a:xfrm flipH="1">
                <a:off x="1139" y="4899"/>
                <a:ext cx="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11" name="Rectangle 355"/>
              <p:cNvSpPr>
                <a:spLocks noChangeArrowheads="1"/>
              </p:cNvSpPr>
              <p:nvPr/>
            </p:nvSpPr>
            <p:spPr bwMode="auto">
              <a:xfrm>
                <a:off x="1168" y="4990"/>
                <a:ext cx="2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P}</a:t>
                </a:r>
              </a:p>
            </p:txBody>
          </p:sp>
        </p:grpSp>
        <p:grpSp>
          <p:nvGrpSpPr>
            <p:cNvPr id="19812" name="Group 356"/>
            <p:cNvGrpSpPr>
              <a:grpSpLocks/>
            </p:cNvGrpSpPr>
            <p:nvPr/>
          </p:nvGrpSpPr>
          <p:grpSpPr bwMode="auto">
            <a:xfrm>
              <a:off x="755" y="5485"/>
              <a:ext cx="277" cy="314"/>
              <a:chOff x="755" y="5485"/>
              <a:chExt cx="277" cy="314"/>
            </a:xfrm>
          </p:grpSpPr>
          <p:sp>
            <p:nvSpPr>
              <p:cNvPr id="19813" name="Freeform 357"/>
              <p:cNvSpPr>
                <a:spLocks/>
              </p:cNvSpPr>
              <p:nvPr/>
            </p:nvSpPr>
            <p:spPr bwMode="auto">
              <a:xfrm>
                <a:off x="814" y="5485"/>
                <a:ext cx="188" cy="3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3"/>
                  </a:cxn>
                  <a:cxn ang="0">
                    <a:pos x="187" y="313"/>
                  </a:cxn>
                  <a:cxn ang="0">
                    <a:pos x="187" y="0"/>
                  </a:cxn>
                  <a:cxn ang="0">
                    <a:pos x="0" y="0"/>
                  </a:cxn>
                </a:cxnLst>
                <a:rect l="0" t="0" r="r" b="b"/>
                <a:pathLst>
                  <a:path w="188" h="314">
                    <a:moveTo>
                      <a:pt x="0" y="0"/>
                    </a:moveTo>
                    <a:lnTo>
                      <a:pt x="0" y="313"/>
                    </a:lnTo>
                    <a:lnTo>
                      <a:pt x="187" y="313"/>
                    </a:lnTo>
                    <a:lnTo>
                      <a:pt x="1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814" name="Line 358"/>
              <p:cNvSpPr>
                <a:spLocks noChangeShapeType="1"/>
              </p:cNvSpPr>
              <p:nvPr/>
            </p:nvSpPr>
            <p:spPr bwMode="auto">
              <a:xfrm>
                <a:off x="822" y="5493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15" name="Line 359"/>
              <p:cNvSpPr>
                <a:spLocks noChangeShapeType="1"/>
              </p:cNvSpPr>
              <p:nvPr/>
            </p:nvSpPr>
            <p:spPr bwMode="auto">
              <a:xfrm>
                <a:off x="822" y="5604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16" name="Line 360"/>
              <p:cNvSpPr>
                <a:spLocks noChangeShapeType="1"/>
              </p:cNvSpPr>
              <p:nvPr/>
            </p:nvSpPr>
            <p:spPr bwMode="auto">
              <a:xfrm>
                <a:off x="822" y="5716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17" name="Line 361"/>
              <p:cNvSpPr>
                <a:spLocks noChangeShapeType="1"/>
              </p:cNvSpPr>
              <p:nvPr/>
            </p:nvSpPr>
            <p:spPr bwMode="auto">
              <a:xfrm>
                <a:off x="854" y="5796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18" name="Line 362"/>
              <p:cNvSpPr>
                <a:spLocks noChangeShapeType="1"/>
              </p:cNvSpPr>
              <p:nvPr/>
            </p:nvSpPr>
            <p:spPr bwMode="auto">
              <a:xfrm>
                <a:off x="965" y="5796"/>
                <a:ext cx="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19" name="Line 363"/>
              <p:cNvSpPr>
                <a:spLocks noChangeShapeType="1"/>
              </p:cNvSpPr>
              <p:nvPr/>
            </p:nvSpPr>
            <p:spPr bwMode="auto">
              <a:xfrm flipV="1">
                <a:off x="999" y="5767"/>
                <a:ext cx="0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20" name="Line 364"/>
              <p:cNvSpPr>
                <a:spLocks noChangeShapeType="1"/>
              </p:cNvSpPr>
              <p:nvPr/>
            </p:nvSpPr>
            <p:spPr bwMode="auto">
              <a:xfrm flipV="1">
                <a:off x="999" y="5655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21" name="Line 365"/>
              <p:cNvSpPr>
                <a:spLocks noChangeShapeType="1"/>
              </p:cNvSpPr>
              <p:nvPr/>
            </p:nvSpPr>
            <p:spPr bwMode="auto">
              <a:xfrm flipV="1">
                <a:off x="999" y="5543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22" name="Line 366"/>
              <p:cNvSpPr>
                <a:spLocks noChangeShapeType="1"/>
              </p:cNvSpPr>
              <p:nvPr/>
            </p:nvSpPr>
            <p:spPr bwMode="auto">
              <a:xfrm flipV="1">
                <a:off x="999" y="5493"/>
                <a:ext cx="0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23" name="Line 367"/>
              <p:cNvSpPr>
                <a:spLocks noChangeShapeType="1"/>
              </p:cNvSpPr>
              <p:nvPr/>
            </p:nvSpPr>
            <p:spPr bwMode="auto">
              <a:xfrm flipH="1">
                <a:off x="938" y="5493"/>
                <a:ext cx="6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24" name="Line 368"/>
              <p:cNvSpPr>
                <a:spLocks noChangeShapeType="1"/>
              </p:cNvSpPr>
              <p:nvPr/>
            </p:nvSpPr>
            <p:spPr bwMode="auto">
              <a:xfrm flipH="1">
                <a:off x="827" y="5493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25" name="Rectangle 369"/>
              <p:cNvSpPr>
                <a:spLocks noChangeArrowheads="1"/>
              </p:cNvSpPr>
              <p:nvPr/>
            </p:nvSpPr>
            <p:spPr bwMode="auto">
              <a:xfrm>
                <a:off x="755" y="5544"/>
                <a:ext cx="27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Q}</a:t>
                </a:r>
              </a:p>
            </p:txBody>
          </p:sp>
        </p:grpSp>
        <p:grpSp>
          <p:nvGrpSpPr>
            <p:cNvPr id="19826" name="Group 370"/>
            <p:cNvGrpSpPr>
              <a:grpSpLocks/>
            </p:cNvGrpSpPr>
            <p:nvPr/>
          </p:nvGrpSpPr>
          <p:grpSpPr bwMode="auto">
            <a:xfrm>
              <a:off x="785" y="4876"/>
              <a:ext cx="265" cy="537"/>
              <a:chOff x="785" y="4876"/>
              <a:chExt cx="265" cy="537"/>
            </a:xfrm>
          </p:grpSpPr>
          <p:sp>
            <p:nvSpPr>
              <p:cNvPr id="19827" name="Freeform 371"/>
              <p:cNvSpPr>
                <a:spLocks/>
              </p:cNvSpPr>
              <p:nvPr/>
            </p:nvSpPr>
            <p:spPr bwMode="auto">
              <a:xfrm>
                <a:off x="808" y="4876"/>
                <a:ext cx="242" cy="5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36"/>
                  </a:cxn>
                  <a:cxn ang="0">
                    <a:pos x="241" y="536"/>
                  </a:cxn>
                  <a:cxn ang="0">
                    <a:pos x="241" y="0"/>
                  </a:cxn>
                  <a:cxn ang="0">
                    <a:pos x="0" y="0"/>
                  </a:cxn>
                </a:cxnLst>
                <a:rect l="0" t="0" r="r" b="b"/>
                <a:pathLst>
                  <a:path w="242" h="537">
                    <a:moveTo>
                      <a:pt x="0" y="0"/>
                    </a:moveTo>
                    <a:lnTo>
                      <a:pt x="0" y="536"/>
                    </a:lnTo>
                    <a:lnTo>
                      <a:pt x="241" y="536"/>
                    </a:lnTo>
                    <a:lnTo>
                      <a:pt x="241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828" name="Line 372"/>
              <p:cNvSpPr>
                <a:spLocks noChangeShapeType="1"/>
              </p:cNvSpPr>
              <p:nvPr/>
            </p:nvSpPr>
            <p:spPr bwMode="auto">
              <a:xfrm>
                <a:off x="816" y="4884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29" name="Line 373"/>
              <p:cNvSpPr>
                <a:spLocks noChangeShapeType="1"/>
              </p:cNvSpPr>
              <p:nvPr/>
            </p:nvSpPr>
            <p:spPr bwMode="auto">
              <a:xfrm>
                <a:off x="816" y="4996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30" name="Line 374"/>
              <p:cNvSpPr>
                <a:spLocks noChangeShapeType="1"/>
              </p:cNvSpPr>
              <p:nvPr/>
            </p:nvSpPr>
            <p:spPr bwMode="auto">
              <a:xfrm>
                <a:off x="816" y="5108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31" name="Line 375"/>
              <p:cNvSpPr>
                <a:spLocks noChangeShapeType="1"/>
              </p:cNvSpPr>
              <p:nvPr/>
            </p:nvSpPr>
            <p:spPr bwMode="auto">
              <a:xfrm>
                <a:off x="816" y="5220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32" name="Line 376"/>
              <p:cNvSpPr>
                <a:spLocks noChangeShapeType="1"/>
              </p:cNvSpPr>
              <p:nvPr/>
            </p:nvSpPr>
            <p:spPr bwMode="auto">
              <a:xfrm>
                <a:off x="816" y="5332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33" name="Line 377"/>
              <p:cNvSpPr>
                <a:spLocks noChangeShapeType="1"/>
              </p:cNvSpPr>
              <p:nvPr/>
            </p:nvSpPr>
            <p:spPr bwMode="auto">
              <a:xfrm>
                <a:off x="850" y="5410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34" name="Line 378"/>
              <p:cNvSpPr>
                <a:spLocks noChangeShapeType="1"/>
              </p:cNvSpPr>
              <p:nvPr/>
            </p:nvSpPr>
            <p:spPr bwMode="auto">
              <a:xfrm>
                <a:off x="961" y="5410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35" name="Line 379"/>
              <p:cNvSpPr>
                <a:spLocks noChangeShapeType="1"/>
              </p:cNvSpPr>
              <p:nvPr/>
            </p:nvSpPr>
            <p:spPr bwMode="auto">
              <a:xfrm flipV="1">
                <a:off x="1047" y="5321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36" name="Line 380"/>
              <p:cNvSpPr>
                <a:spLocks noChangeShapeType="1"/>
              </p:cNvSpPr>
              <p:nvPr/>
            </p:nvSpPr>
            <p:spPr bwMode="auto">
              <a:xfrm flipV="1">
                <a:off x="1047" y="5209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37" name="Line 381"/>
              <p:cNvSpPr>
                <a:spLocks noChangeShapeType="1"/>
              </p:cNvSpPr>
              <p:nvPr/>
            </p:nvSpPr>
            <p:spPr bwMode="auto">
              <a:xfrm flipV="1">
                <a:off x="1047" y="5097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38" name="Line 382"/>
              <p:cNvSpPr>
                <a:spLocks noChangeShapeType="1"/>
              </p:cNvSpPr>
              <p:nvPr/>
            </p:nvSpPr>
            <p:spPr bwMode="auto">
              <a:xfrm flipV="1">
                <a:off x="1047" y="4985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39" name="Line 383"/>
              <p:cNvSpPr>
                <a:spLocks noChangeShapeType="1"/>
              </p:cNvSpPr>
              <p:nvPr/>
            </p:nvSpPr>
            <p:spPr bwMode="auto">
              <a:xfrm flipV="1">
                <a:off x="1047" y="4884"/>
                <a:ext cx="0" cy="5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40" name="Line 384"/>
              <p:cNvSpPr>
                <a:spLocks noChangeShapeType="1"/>
              </p:cNvSpPr>
              <p:nvPr/>
            </p:nvSpPr>
            <p:spPr bwMode="auto">
              <a:xfrm flipH="1">
                <a:off x="1036" y="4884"/>
                <a:ext cx="1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41" name="Line 385"/>
              <p:cNvSpPr>
                <a:spLocks noChangeShapeType="1"/>
              </p:cNvSpPr>
              <p:nvPr/>
            </p:nvSpPr>
            <p:spPr bwMode="auto">
              <a:xfrm flipH="1">
                <a:off x="924" y="4884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42" name="Line 386"/>
              <p:cNvSpPr>
                <a:spLocks noChangeShapeType="1"/>
              </p:cNvSpPr>
              <p:nvPr/>
            </p:nvSpPr>
            <p:spPr bwMode="auto">
              <a:xfrm flipH="1">
                <a:off x="816" y="4884"/>
                <a:ext cx="5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43" name="Rectangle 387"/>
              <p:cNvSpPr>
                <a:spLocks noChangeArrowheads="1"/>
              </p:cNvSpPr>
              <p:nvPr/>
            </p:nvSpPr>
            <p:spPr bwMode="auto">
              <a:xfrm>
                <a:off x="785" y="5047"/>
                <a:ext cx="25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F}</a:t>
                </a:r>
              </a:p>
            </p:txBody>
          </p:sp>
        </p:grpSp>
        <p:grpSp>
          <p:nvGrpSpPr>
            <p:cNvPr id="19844" name="Group 388"/>
            <p:cNvGrpSpPr>
              <a:grpSpLocks/>
            </p:cNvGrpSpPr>
            <p:nvPr/>
          </p:nvGrpSpPr>
          <p:grpSpPr bwMode="auto">
            <a:xfrm>
              <a:off x="1502" y="4574"/>
              <a:ext cx="446" cy="278"/>
              <a:chOff x="1502" y="4574"/>
              <a:chExt cx="446" cy="278"/>
            </a:xfrm>
          </p:grpSpPr>
          <p:sp>
            <p:nvSpPr>
              <p:cNvPr id="19845" name="Freeform 389"/>
              <p:cNvSpPr>
                <a:spLocks/>
              </p:cNvSpPr>
              <p:nvPr/>
            </p:nvSpPr>
            <p:spPr bwMode="auto">
              <a:xfrm>
                <a:off x="1502" y="4574"/>
                <a:ext cx="446" cy="27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7"/>
                  </a:cxn>
                  <a:cxn ang="0">
                    <a:pos x="445" y="277"/>
                  </a:cxn>
                  <a:cxn ang="0">
                    <a:pos x="445" y="0"/>
                  </a:cxn>
                  <a:cxn ang="0">
                    <a:pos x="0" y="0"/>
                  </a:cxn>
                </a:cxnLst>
                <a:rect l="0" t="0" r="r" b="b"/>
                <a:pathLst>
                  <a:path w="446" h="278">
                    <a:moveTo>
                      <a:pt x="0" y="0"/>
                    </a:moveTo>
                    <a:lnTo>
                      <a:pt x="0" y="277"/>
                    </a:lnTo>
                    <a:lnTo>
                      <a:pt x="445" y="277"/>
                    </a:lnTo>
                    <a:lnTo>
                      <a:pt x="445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9846" name="Line 390"/>
              <p:cNvSpPr>
                <a:spLocks noChangeShapeType="1"/>
              </p:cNvSpPr>
              <p:nvPr/>
            </p:nvSpPr>
            <p:spPr bwMode="auto">
              <a:xfrm>
                <a:off x="1510" y="4582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47" name="Line 391"/>
              <p:cNvSpPr>
                <a:spLocks noChangeShapeType="1"/>
              </p:cNvSpPr>
              <p:nvPr/>
            </p:nvSpPr>
            <p:spPr bwMode="auto">
              <a:xfrm>
                <a:off x="1510" y="4694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48" name="Line 392"/>
              <p:cNvSpPr>
                <a:spLocks noChangeShapeType="1"/>
              </p:cNvSpPr>
              <p:nvPr/>
            </p:nvSpPr>
            <p:spPr bwMode="auto">
              <a:xfrm>
                <a:off x="1510" y="4805"/>
                <a:ext cx="0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49" name="Line 393"/>
              <p:cNvSpPr>
                <a:spLocks noChangeShapeType="1"/>
              </p:cNvSpPr>
              <p:nvPr/>
            </p:nvSpPr>
            <p:spPr bwMode="auto">
              <a:xfrm>
                <a:off x="1510" y="4849"/>
                <a:ext cx="1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50" name="Line 394"/>
              <p:cNvSpPr>
                <a:spLocks noChangeShapeType="1"/>
              </p:cNvSpPr>
              <p:nvPr/>
            </p:nvSpPr>
            <p:spPr bwMode="auto">
              <a:xfrm>
                <a:off x="1578" y="4849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51" name="Line 395"/>
              <p:cNvSpPr>
                <a:spLocks noChangeShapeType="1"/>
              </p:cNvSpPr>
              <p:nvPr/>
            </p:nvSpPr>
            <p:spPr bwMode="auto">
              <a:xfrm>
                <a:off x="1689" y="4849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52" name="Line 396"/>
              <p:cNvSpPr>
                <a:spLocks noChangeShapeType="1"/>
              </p:cNvSpPr>
              <p:nvPr/>
            </p:nvSpPr>
            <p:spPr bwMode="auto">
              <a:xfrm>
                <a:off x="1801" y="4849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53" name="Line 397"/>
              <p:cNvSpPr>
                <a:spLocks noChangeShapeType="1"/>
              </p:cNvSpPr>
              <p:nvPr/>
            </p:nvSpPr>
            <p:spPr bwMode="auto">
              <a:xfrm>
                <a:off x="1913" y="4849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54" name="Line 398"/>
              <p:cNvSpPr>
                <a:spLocks noChangeShapeType="1"/>
              </p:cNvSpPr>
              <p:nvPr/>
            </p:nvSpPr>
            <p:spPr bwMode="auto">
              <a:xfrm flipV="1">
                <a:off x="1945" y="4818"/>
                <a:ext cx="0" cy="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55" name="Line 399"/>
              <p:cNvSpPr>
                <a:spLocks noChangeShapeType="1"/>
              </p:cNvSpPr>
              <p:nvPr/>
            </p:nvSpPr>
            <p:spPr bwMode="auto">
              <a:xfrm flipV="1">
                <a:off x="1945" y="4707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56" name="Line 400"/>
              <p:cNvSpPr>
                <a:spLocks noChangeShapeType="1"/>
              </p:cNvSpPr>
              <p:nvPr/>
            </p:nvSpPr>
            <p:spPr bwMode="auto">
              <a:xfrm flipV="1">
                <a:off x="1945" y="4595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57" name="Line 401"/>
              <p:cNvSpPr>
                <a:spLocks noChangeShapeType="1"/>
              </p:cNvSpPr>
              <p:nvPr/>
            </p:nvSpPr>
            <p:spPr bwMode="auto">
              <a:xfrm flipH="1">
                <a:off x="1846" y="4582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58" name="Line 402"/>
              <p:cNvSpPr>
                <a:spLocks noChangeShapeType="1"/>
              </p:cNvSpPr>
              <p:nvPr/>
            </p:nvSpPr>
            <p:spPr bwMode="auto">
              <a:xfrm flipH="1">
                <a:off x="1734" y="4582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59" name="Line 403"/>
              <p:cNvSpPr>
                <a:spLocks noChangeShapeType="1"/>
              </p:cNvSpPr>
              <p:nvPr/>
            </p:nvSpPr>
            <p:spPr bwMode="auto">
              <a:xfrm flipH="1">
                <a:off x="1623" y="4582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60" name="Line 404"/>
              <p:cNvSpPr>
                <a:spLocks noChangeShapeType="1"/>
              </p:cNvSpPr>
              <p:nvPr/>
            </p:nvSpPr>
            <p:spPr bwMode="auto">
              <a:xfrm flipH="1">
                <a:off x="1511" y="4582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61" name="Rectangle 405"/>
              <p:cNvSpPr>
                <a:spLocks noChangeArrowheads="1"/>
              </p:cNvSpPr>
              <p:nvPr/>
            </p:nvSpPr>
            <p:spPr bwMode="auto">
              <a:xfrm>
                <a:off x="1575" y="4616"/>
                <a:ext cx="27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C}</a:t>
                </a:r>
              </a:p>
            </p:txBody>
          </p:sp>
        </p:grpSp>
      </p:grpSp>
      <p:grpSp>
        <p:nvGrpSpPr>
          <p:cNvPr id="19862" name="Group 406"/>
          <p:cNvGrpSpPr>
            <a:grpSpLocks/>
          </p:cNvGrpSpPr>
          <p:nvPr/>
        </p:nvGrpSpPr>
        <p:grpSpPr bwMode="auto">
          <a:xfrm>
            <a:off x="2193925" y="631825"/>
            <a:ext cx="2201863" cy="598488"/>
            <a:chOff x="1382" y="533"/>
            <a:chExt cx="1387" cy="377"/>
          </a:xfrm>
        </p:grpSpPr>
        <p:sp>
          <p:nvSpPr>
            <p:cNvPr id="19863" name="Rectangle 407"/>
            <p:cNvSpPr>
              <a:spLocks noChangeArrowheads="1"/>
            </p:cNvSpPr>
            <p:nvPr/>
          </p:nvSpPr>
          <p:spPr bwMode="auto">
            <a:xfrm>
              <a:off x="1425" y="601"/>
              <a:ext cx="1344" cy="309"/>
            </a:xfrm>
            <a:prstGeom prst="rect">
              <a:avLst/>
            </a:prstGeom>
            <a:solidFill>
              <a:srgbClr val="438E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864" name="Rectangle 408"/>
            <p:cNvSpPr>
              <a:spLocks noChangeArrowheads="1"/>
            </p:cNvSpPr>
            <p:nvPr/>
          </p:nvSpPr>
          <p:spPr bwMode="auto">
            <a:xfrm>
              <a:off x="1382" y="557"/>
              <a:ext cx="1334" cy="300"/>
            </a:xfrm>
            <a:prstGeom prst="rect">
              <a:avLst/>
            </a:prstGeom>
            <a:solidFill>
              <a:srgbClr val="C8FEC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865" name="Rectangle 409"/>
            <p:cNvSpPr>
              <a:spLocks noChangeArrowheads="1"/>
            </p:cNvSpPr>
            <p:nvPr/>
          </p:nvSpPr>
          <p:spPr bwMode="auto">
            <a:xfrm>
              <a:off x="1617" y="533"/>
              <a:ext cx="10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800">
                  <a:solidFill>
                    <a:srgbClr val="114FFB"/>
                  </a:solidFill>
                  <a:latin typeface="Arial" charset="0"/>
                  <a:ea typeface="標楷體" pitchFamily="65" charset="-120"/>
                </a:rPr>
                <a:t>Floorplan</a:t>
              </a:r>
            </a:p>
          </p:txBody>
        </p:sp>
      </p:grpSp>
      <p:grpSp>
        <p:nvGrpSpPr>
          <p:cNvPr id="19866" name="Group 410"/>
          <p:cNvGrpSpPr>
            <a:grpSpLocks/>
          </p:cNvGrpSpPr>
          <p:nvPr/>
        </p:nvGrpSpPr>
        <p:grpSpPr bwMode="auto">
          <a:xfrm>
            <a:off x="1011238" y="1944688"/>
            <a:ext cx="4465637" cy="1785937"/>
            <a:chOff x="637" y="1360"/>
            <a:chExt cx="2813" cy="1125"/>
          </a:xfrm>
        </p:grpSpPr>
        <p:grpSp>
          <p:nvGrpSpPr>
            <p:cNvPr id="19867" name="Group 411"/>
            <p:cNvGrpSpPr>
              <a:grpSpLocks/>
            </p:cNvGrpSpPr>
            <p:nvPr/>
          </p:nvGrpSpPr>
          <p:grpSpPr bwMode="auto">
            <a:xfrm>
              <a:off x="1619" y="1360"/>
              <a:ext cx="801" cy="311"/>
              <a:chOff x="1619" y="1360"/>
              <a:chExt cx="801" cy="311"/>
            </a:xfrm>
          </p:grpSpPr>
          <p:sp>
            <p:nvSpPr>
              <p:cNvPr id="19868" name="Rectangle 412"/>
              <p:cNvSpPr>
                <a:spLocks noChangeArrowheads="1"/>
              </p:cNvSpPr>
              <p:nvPr/>
            </p:nvSpPr>
            <p:spPr bwMode="auto">
              <a:xfrm>
                <a:off x="1639" y="1380"/>
                <a:ext cx="781" cy="291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69" name="Rectangle 413"/>
              <p:cNvSpPr>
                <a:spLocks noChangeArrowheads="1"/>
              </p:cNvSpPr>
              <p:nvPr/>
            </p:nvSpPr>
            <p:spPr bwMode="auto">
              <a:xfrm>
                <a:off x="1619" y="1360"/>
                <a:ext cx="772" cy="282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70" name="Rectangle 414"/>
              <p:cNvSpPr>
                <a:spLocks noChangeArrowheads="1"/>
              </p:cNvSpPr>
              <p:nvPr/>
            </p:nvSpPr>
            <p:spPr bwMode="auto">
              <a:xfrm>
                <a:off x="1798" y="1384"/>
                <a:ext cx="4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800" b="1">
                    <a:solidFill>
                      <a:srgbClr val="3365FB"/>
                    </a:solidFill>
                    <a:latin typeface="Arial" charset="0"/>
                    <a:ea typeface="標楷體" pitchFamily="65" charset="-120"/>
                  </a:rPr>
                  <a:t>TOP</a:t>
                </a:r>
              </a:p>
            </p:txBody>
          </p:sp>
        </p:grpSp>
        <p:grpSp>
          <p:nvGrpSpPr>
            <p:cNvPr id="19871" name="Group 415"/>
            <p:cNvGrpSpPr>
              <a:grpSpLocks/>
            </p:cNvGrpSpPr>
            <p:nvPr/>
          </p:nvGrpSpPr>
          <p:grpSpPr bwMode="auto">
            <a:xfrm>
              <a:off x="1581" y="1828"/>
              <a:ext cx="399" cy="311"/>
              <a:chOff x="1581" y="1828"/>
              <a:chExt cx="399" cy="311"/>
            </a:xfrm>
          </p:grpSpPr>
          <p:sp>
            <p:nvSpPr>
              <p:cNvPr id="19872" name="Rectangle 416"/>
              <p:cNvSpPr>
                <a:spLocks noChangeArrowheads="1"/>
              </p:cNvSpPr>
              <p:nvPr/>
            </p:nvSpPr>
            <p:spPr bwMode="auto">
              <a:xfrm>
                <a:off x="1601" y="1848"/>
                <a:ext cx="379" cy="291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73" name="Rectangle 417"/>
              <p:cNvSpPr>
                <a:spLocks noChangeArrowheads="1"/>
              </p:cNvSpPr>
              <p:nvPr/>
            </p:nvSpPr>
            <p:spPr bwMode="auto">
              <a:xfrm>
                <a:off x="1581" y="1828"/>
                <a:ext cx="370" cy="282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74" name="Rectangle 418"/>
              <p:cNvSpPr>
                <a:spLocks noChangeArrowheads="1"/>
              </p:cNvSpPr>
              <p:nvPr/>
            </p:nvSpPr>
            <p:spPr bwMode="auto">
              <a:xfrm>
                <a:off x="1654" y="1852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800" b="1">
                    <a:solidFill>
                      <a:srgbClr val="3365FB"/>
                    </a:solidFill>
                    <a:latin typeface="Arial" charset="0"/>
                    <a:ea typeface="標楷體" pitchFamily="65" charset="-120"/>
                  </a:rPr>
                  <a:t>C</a:t>
                </a:r>
              </a:p>
            </p:txBody>
          </p:sp>
        </p:grpSp>
        <p:grpSp>
          <p:nvGrpSpPr>
            <p:cNvPr id="19875" name="Group 419"/>
            <p:cNvGrpSpPr>
              <a:grpSpLocks/>
            </p:cNvGrpSpPr>
            <p:nvPr/>
          </p:nvGrpSpPr>
          <p:grpSpPr bwMode="auto">
            <a:xfrm>
              <a:off x="2123" y="1828"/>
              <a:ext cx="399" cy="311"/>
              <a:chOff x="2123" y="1828"/>
              <a:chExt cx="399" cy="311"/>
            </a:xfrm>
          </p:grpSpPr>
          <p:sp>
            <p:nvSpPr>
              <p:cNvPr id="19876" name="Rectangle 420"/>
              <p:cNvSpPr>
                <a:spLocks noChangeArrowheads="1"/>
              </p:cNvSpPr>
              <p:nvPr/>
            </p:nvSpPr>
            <p:spPr bwMode="auto">
              <a:xfrm>
                <a:off x="2143" y="1848"/>
                <a:ext cx="379" cy="291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77" name="Rectangle 421"/>
              <p:cNvSpPr>
                <a:spLocks noChangeArrowheads="1"/>
              </p:cNvSpPr>
              <p:nvPr/>
            </p:nvSpPr>
            <p:spPr bwMode="auto">
              <a:xfrm>
                <a:off x="2123" y="1828"/>
                <a:ext cx="370" cy="282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78" name="Rectangle 422"/>
              <p:cNvSpPr>
                <a:spLocks noChangeArrowheads="1"/>
              </p:cNvSpPr>
              <p:nvPr/>
            </p:nvSpPr>
            <p:spPr bwMode="auto">
              <a:xfrm>
                <a:off x="2197" y="1852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800" b="1">
                    <a:solidFill>
                      <a:srgbClr val="3365FB"/>
                    </a:solidFill>
                    <a:latin typeface="Arial" charset="0"/>
                    <a:ea typeface="標楷體" pitchFamily="65" charset="-120"/>
                  </a:rPr>
                  <a:t>D</a:t>
                </a:r>
              </a:p>
            </p:txBody>
          </p:sp>
        </p:grpSp>
        <p:grpSp>
          <p:nvGrpSpPr>
            <p:cNvPr id="19879" name="Group 423"/>
            <p:cNvGrpSpPr>
              <a:grpSpLocks/>
            </p:cNvGrpSpPr>
            <p:nvPr/>
          </p:nvGrpSpPr>
          <p:grpSpPr bwMode="auto">
            <a:xfrm>
              <a:off x="1139" y="1828"/>
              <a:ext cx="399" cy="311"/>
              <a:chOff x="1139" y="1828"/>
              <a:chExt cx="399" cy="311"/>
            </a:xfrm>
          </p:grpSpPr>
          <p:sp>
            <p:nvSpPr>
              <p:cNvPr id="19880" name="Rectangle 424"/>
              <p:cNvSpPr>
                <a:spLocks noChangeArrowheads="1"/>
              </p:cNvSpPr>
              <p:nvPr/>
            </p:nvSpPr>
            <p:spPr bwMode="auto">
              <a:xfrm>
                <a:off x="1159" y="1848"/>
                <a:ext cx="379" cy="291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81" name="Rectangle 425"/>
              <p:cNvSpPr>
                <a:spLocks noChangeArrowheads="1"/>
              </p:cNvSpPr>
              <p:nvPr/>
            </p:nvSpPr>
            <p:spPr bwMode="auto">
              <a:xfrm>
                <a:off x="1139" y="1828"/>
                <a:ext cx="370" cy="282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82" name="Rectangle 426"/>
              <p:cNvSpPr>
                <a:spLocks noChangeArrowheads="1"/>
              </p:cNvSpPr>
              <p:nvPr/>
            </p:nvSpPr>
            <p:spPr bwMode="auto">
              <a:xfrm>
                <a:off x="1216" y="1852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800" b="1">
                    <a:solidFill>
                      <a:srgbClr val="3365FB"/>
                    </a:solidFill>
                    <a:latin typeface="Arial" charset="0"/>
                    <a:ea typeface="標楷體" pitchFamily="65" charset="-120"/>
                  </a:rPr>
                  <a:t>B</a:t>
                </a:r>
              </a:p>
            </p:txBody>
          </p:sp>
        </p:grpSp>
        <p:grpSp>
          <p:nvGrpSpPr>
            <p:cNvPr id="19883" name="Group 427"/>
            <p:cNvGrpSpPr>
              <a:grpSpLocks/>
            </p:cNvGrpSpPr>
            <p:nvPr/>
          </p:nvGrpSpPr>
          <p:grpSpPr bwMode="auto">
            <a:xfrm>
              <a:off x="637" y="2289"/>
              <a:ext cx="192" cy="196"/>
              <a:chOff x="637" y="2289"/>
              <a:chExt cx="192" cy="196"/>
            </a:xfrm>
          </p:grpSpPr>
          <p:sp>
            <p:nvSpPr>
              <p:cNvPr id="19884" name="Rectangle 428"/>
              <p:cNvSpPr>
                <a:spLocks noChangeArrowheads="1"/>
              </p:cNvSpPr>
              <p:nvPr/>
            </p:nvSpPr>
            <p:spPr bwMode="auto">
              <a:xfrm>
                <a:off x="686" y="2315"/>
                <a:ext cx="143" cy="170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85" name="Rectangle 429"/>
              <p:cNvSpPr>
                <a:spLocks noChangeArrowheads="1"/>
              </p:cNvSpPr>
              <p:nvPr/>
            </p:nvSpPr>
            <p:spPr bwMode="auto">
              <a:xfrm>
                <a:off x="666" y="2295"/>
                <a:ext cx="134" cy="161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886" name="Rectangle 430"/>
              <p:cNvSpPr>
                <a:spLocks noChangeArrowheads="1"/>
              </p:cNvSpPr>
              <p:nvPr/>
            </p:nvSpPr>
            <p:spPr bwMode="auto">
              <a:xfrm>
                <a:off x="637" y="2289"/>
                <a:ext cx="19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200" b="1">
                    <a:solidFill>
                      <a:srgbClr val="3365FB"/>
                    </a:solidFill>
                    <a:latin typeface="Arial" charset="0"/>
                    <a:ea typeface="標楷體" pitchFamily="65" charset="-120"/>
                  </a:rPr>
                  <a:t>G</a:t>
                </a:r>
              </a:p>
            </p:txBody>
          </p:sp>
        </p:grpSp>
        <p:sp>
          <p:nvSpPr>
            <p:cNvPr id="19887" name="Line 431"/>
            <p:cNvSpPr>
              <a:spLocks noChangeShapeType="1"/>
            </p:cNvSpPr>
            <p:nvPr/>
          </p:nvSpPr>
          <p:spPr bwMode="auto">
            <a:xfrm>
              <a:off x="2015" y="1644"/>
              <a:ext cx="0" cy="79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888" name="Line 432"/>
            <p:cNvSpPr>
              <a:spLocks noChangeShapeType="1"/>
            </p:cNvSpPr>
            <p:nvPr/>
          </p:nvSpPr>
          <p:spPr bwMode="auto">
            <a:xfrm flipH="1">
              <a:off x="856" y="1715"/>
              <a:ext cx="2390" cy="0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889" name="Line 433"/>
            <p:cNvSpPr>
              <a:spLocks noChangeShapeType="1"/>
            </p:cNvSpPr>
            <p:nvPr/>
          </p:nvSpPr>
          <p:spPr bwMode="auto">
            <a:xfrm>
              <a:off x="2761" y="1727"/>
              <a:ext cx="0" cy="117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890" name="Line 434"/>
            <p:cNvSpPr>
              <a:spLocks noChangeShapeType="1"/>
            </p:cNvSpPr>
            <p:nvPr/>
          </p:nvSpPr>
          <p:spPr bwMode="auto">
            <a:xfrm>
              <a:off x="1328" y="1715"/>
              <a:ext cx="0" cy="117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891" name="Line 435"/>
            <p:cNvSpPr>
              <a:spLocks noChangeShapeType="1"/>
            </p:cNvSpPr>
            <p:nvPr/>
          </p:nvSpPr>
          <p:spPr bwMode="auto">
            <a:xfrm>
              <a:off x="2307" y="1715"/>
              <a:ext cx="0" cy="117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892" name="Line 436"/>
            <p:cNvSpPr>
              <a:spLocks noChangeShapeType="1"/>
            </p:cNvSpPr>
            <p:nvPr/>
          </p:nvSpPr>
          <p:spPr bwMode="auto">
            <a:xfrm>
              <a:off x="1763" y="1721"/>
              <a:ext cx="0" cy="117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893" name="Line 437"/>
            <p:cNvSpPr>
              <a:spLocks noChangeShapeType="1"/>
            </p:cNvSpPr>
            <p:nvPr/>
          </p:nvSpPr>
          <p:spPr bwMode="auto">
            <a:xfrm flipH="1">
              <a:off x="736" y="2189"/>
              <a:ext cx="205" cy="0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894" name="Line 438"/>
            <p:cNvSpPr>
              <a:spLocks noChangeShapeType="1"/>
            </p:cNvSpPr>
            <p:nvPr/>
          </p:nvSpPr>
          <p:spPr bwMode="auto">
            <a:xfrm>
              <a:off x="927" y="2184"/>
              <a:ext cx="0" cy="115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895" name="Line 439"/>
            <p:cNvSpPr>
              <a:spLocks noChangeShapeType="1"/>
            </p:cNvSpPr>
            <p:nvPr/>
          </p:nvSpPr>
          <p:spPr bwMode="auto">
            <a:xfrm>
              <a:off x="1160" y="2189"/>
              <a:ext cx="0" cy="115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896" name="Line 440"/>
            <p:cNvSpPr>
              <a:spLocks noChangeShapeType="1"/>
            </p:cNvSpPr>
            <p:nvPr/>
          </p:nvSpPr>
          <p:spPr bwMode="auto">
            <a:xfrm>
              <a:off x="1548" y="2184"/>
              <a:ext cx="0" cy="115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897" name="Line 441"/>
            <p:cNvSpPr>
              <a:spLocks noChangeShapeType="1"/>
            </p:cNvSpPr>
            <p:nvPr/>
          </p:nvSpPr>
          <p:spPr bwMode="auto">
            <a:xfrm>
              <a:off x="2310" y="2189"/>
              <a:ext cx="0" cy="115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898" name="Line 442"/>
            <p:cNvSpPr>
              <a:spLocks noChangeShapeType="1"/>
            </p:cNvSpPr>
            <p:nvPr/>
          </p:nvSpPr>
          <p:spPr bwMode="auto">
            <a:xfrm>
              <a:off x="2695" y="2189"/>
              <a:ext cx="0" cy="115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899" name="Line 443"/>
            <p:cNvSpPr>
              <a:spLocks noChangeShapeType="1"/>
            </p:cNvSpPr>
            <p:nvPr/>
          </p:nvSpPr>
          <p:spPr bwMode="auto">
            <a:xfrm>
              <a:off x="3080" y="2189"/>
              <a:ext cx="0" cy="115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900" name="Line 444"/>
            <p:cNvSpPr>
              <a:spLocks noChangeShapeType="1"/>
            </p:cNvSpPr>
            <p:nvPr/>
          </p:nvSpPr>
          <p:spPr bwMode="auto">
            <a:xfrm flipH="1">
              <a:off x="1155" y="2189"/>
              <a:ext cx="400" cy="0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901" name="Line 445"/>
            <p:cNvSpPr>
              <a:spLocks noChangeShapeType="1"/>
            </p:cNvSpPr>
            <p:nvPr/>
          </p:nvSpPr>
          <p:spPr bwMode="auto">
            <a:xfrm flipH="1">
              <a:off x="2693" y="2189"/>
              <a:ext cx="397" cy="0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902" name="Line 446"/>
            <p:cNvSpPr>
              <a:spLocks noChangeShapeType="1"/>
            </p:cNvSpPr>
            <p:nvPr/>
          </p:nvSpPr>
          <p:spPr bwMode="auto">
            <a:xfrm>
              <a:off x="1338" y="2112"/>
              <a:ext cx="0" cy="80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9903" name="Group 447"/>
            <p:cNvGrpSpPr>
              <a:grpSpLocks/>
            </p:cNvGrpSpPr>
            <p:nvPr/>
          </p:nvGrpSpPr>
          <p:grpSpPr bwMode="auto">
            <a:xfrm>
              <a:off x="2572" y="1828"/>
              <a:ext cx="399" cy="311"/>
              <a:chOff x="2572" y="1828"/>
              <a:chExt cx="399" cy="311"/>
            </a:xfrm>
          </p:grpSpPr>
          <p:sp>
            <p:nvSpPr>
              <p:cNvPr id="19904" name="Rectangle 448"/>
              <p:cNvSpPr>
                <a:spLocks noChangeArrowheads="1"/>
              </p:cNvSpPr>
              <p:nvPr/>
            </p:nvSpPr>
            <p:spPr bwMode="auto">
              <a:xfrm>
                <a:off x="2592" y="1848"/>
                <a:ext cx="379" cy="291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05" name="Rectangle 449"/>
              <p:cNvSpPr>
                <a:spLocks noChangeArrowheads="1"/>
              </p:cNvSpPr>
              <p:nvPr/>
            </p:nvSpPr>
            <p:spPr bwMode="auto">
              <a:xfrm>
                <a:off x="2572" y="1828"/>
                <a:ext cx="370" cy="282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06" name="Rectangle 450"/>
              <p:cNvSpPr>
                <a:spLocks noChangeArrowheads="1"/>
              </p:cNvSpPr>
              <p:nvPr/>
            </p:nvSpPr>
            <p:spPr bwMode="auto">
              <a:xfrm>
                <a:off x="2650" y="1852"/>
                <a:ext cx="2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800" b="1">
                    <a:solidFill>
                      <a:srgbClr val="3365FB"/>
                    </a:solidFill>
                    <a:latin typeface="Arial" charset="0"/>
                    <a:ea typeface="標楷體" pitchFamily="65" charset="-120"/>
                  </a:rPr>
                  <a:t>E</a:t>
                </a:r>
              </a:p>
            </p:txBody>
          </p:sp>
        </p:grpSp>
        <p:grpSp>
          <p:nvGrpSpPr>
            <p:cNvPr id="19907" name="Group 451"/>
            <p:cNvGrpSpPr>
              <a:grpSpLocks/>
            </p:cNvGrpSpPr>
            <p:nvPr/>
          </p:nvGrpSpPr>
          <p:grpSpPr bwMode="auto">
            <a:xfrm>
              <a:off x="3051" y="1828"/>
              <a:ext cx="399" cy="311"/>
              <a:chOff x="3051" y="1828"/>
              <a:chExt cx="399" cy="311"/>
            </a:xfrm>
          </p:grpSpPr>
          <p:sp>
            <p:nvSpPr>
              <p:cNvPr id="19908" name="Rectangle 452"/>
              <p:cNvSpPr>
                <a:spLocks noChangeArrowheads="1"/>
              </p:cNvSpPr>
              <p:nvPr/>
            </p:nvSpPr>
            <p:spPr bwMode="auto">
              <a:xfrm>
                <a:off x="3071" y="1848"/>
                <a:ext cx="379" cy="291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09" name="Rectangle 453"/>
              <p:cNvSpPr>
                <a:spLocks noChangeArrowheads="1"/>
              </p:cNvSpPr>
              <p:nvPr/>
            </p:nvSpPr>
            <p:spPr bwMode="auto">
              <a:xfrm>
                <a:off x="3051" y="1828"/>
                <a:ext cx="370" cy="282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10" name="Rectangle 454"/>
              <p:cNvSpPr>
                <a:spLocks noChangeArrowheads="1"/>
              </p:cNvSpPr>
              <p:nvPr/>
            </p:nvSpPr>
            <p:spPr bwMode="auto">
              <a:xfrm>
                <a:off x="3133" y="1852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800" b="1">
                    <a:solidFill>
                      <a:srgbClr val="3365FB"/>
                    </a:solidFill>
                    <a:latin typeface="Arial" charset="0"/>
                    <a:ea typeface="標楷體" pitchFamily="65" charset="-120"/>
                  </a:rPr>
                  <a:t>F</a:t>
                </a:r>
              </a:p>
            </p:txBody>
          </p:sp>
        </p:grpSp>
        <p:grpSp>
          <p:nvGrpSpPr>
            <p:cNvPr id="19911" name="Group 455"/>
            <p:cNvGrpSpPr>
              <a:grpSpLocks/>
            </p:cNvGrpSpPr>
            <p:nvPr/>
          </p:nvGrpSpPr>
          <p:grpSpPr bwMode="auto">
            <a:xfrm>
              <a:off x="671" y="1828"/>
              <a:ext cx="399" cy="311"/>
              <a:chOff x="671" y="1828"/>
              <a:chExt cx="399" cy="311"/>
            </a:xfrm>
          </p:grpSpPr>
          <p:sp>
            <p:nvSpPr>
              <p:cNvPr id="19912" name="Rectangle 456"/>
              <p:cNvSpPr>
                <a:spLocks noChangeArrowheads="1"/>
              </p:cNvSpPr>
              <p:nvPr/>
            </p:nvSpPr>
            <p:spPr bwMode="auto">
              <a:xfrm>
                <a:off x="691" y="1848"/>
                <a:ext cx="379" cy="291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13" name="Rectangle 457"/>
              <p:cNvSpPr>
                <a:spLocks noChangeArrowheads="1"/>
              </p:cNvSpPr>
              <p:nvPr/>
            </p:nvSpPr>
            <p:spPr bwMode="auto">
              <a:xfrm>
                <a:off x="671" y="1828"/>
                <a:ext cx="370" cy="282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14" name="Rectangle 458"/>
              <p:cNvSpPr>
                <a:spLocks noChangeArrowheads="1"/>
              </p:cNvSpPr>
              <p:nvPr/>
            </p:nvSpPr>
            <p:spPr bwMode="auto">
              <a:xfrm>
                <a:off x="745" y="1852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800" b="1">
                    <a:solidFill>
                      <a:srgbClr val="3365FB"/>
                    </a:solidFill>
                    <a:latin typeface="Arial" charset="0"/>
                    <a:ea typeface="標楷體" pitchFamily="65" charset="-120"/>
                  </a:rPr>
                  <a:t>A</a:t>
                </a:r>
              </a:p>
            </p:txBody>
          </p:sp>
        </p:grpSp>
        <p:grpSp>
          <p:nvGrpSpPr>
            <p:cNvPr id="19915" name="Group 459"/>
            <p:cNvGrpSpPr>
              <a:grpSpLocks/>
            </p:cNvGrpSpPr>
            <p:nvPr/>
          </p:nvGrpSpPr>
          <p:grpSpPr bwMode="auto">
            <a:xfrm>
              <a:off x="828" y="2289"/>
              <a:ext cx="192" cy="196"/>
              <a:chOff x="828" y="2289"/>
              <a:chExt cx="192" cy="196"/>
            </a:xfrm>
          </p:grpSpPr>
          <p:sp>
            <p:nvSpPr>
              <p:cNvPr id="19916" name="Rectangle 460"/>
              <p:cNvSpPr>
                <a:spLocks noChangeArrowheads="1"/>
              </p:cNvSpPr>
              <p:nvPr/>
            </p:nvSpPr>
            <p:spPr bwMode="auto">
              <a:xfrm>
                <a:off x="877" y="2315"/>
                <a:ext cx="143" cy="170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17" name="Rectangle 461"/>
              <p:cNvSpPr>
                <a:spLocks noChangeArrowheads="1"/>
              </p:cNvSpPr>
              <p:nvPr/>
            </p:nvSpPr>
            <p:spPr bwMode="auto">
              <a:xfrm>
                <a:off x="858" y="2295"/>
                <a:ext cx="133" cy="161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18" name="Rectangle 462"/>
              <p:cNvSpPr>
                <a:spLocks noChangeArrowheads="1"/>
              </p:cNvSpPr>
              <p:nvPr/>
            </p:nvSpPr>
            <p:spPr bwMode="auto">
              <a:xfrm>
                <a:off x="828" y="2289"/>
                <a:ext cx="18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200" b="1">
                    <a:solidFill>
                      <a:srgbClr val="3365FB"/>
                    </a:solidFill>
                    <a:latin typeface="Arial" charset="0"/>
                    <a:ea typeface="標楷體" pitchFamily="65" charset="-120"/>
                  </a:rPr>
                  <a:t>H</a:t>
                </a:r>
              </a:p>
            </p:txBody>
          </p:sp>
        </p:grpSp>
        <p:grpSp>
          <p:nvGrpSpPr>
            <p:cNvPr id="19919" name="Group 463"/>
            <p:cNvGrpSpPr>
              <a:grpSpLocks/>
            </p:cNvGrpSpPr>
            <p:nvPr/>
          </p:nvGrpSpPr>
          <p:grpSpPr bwMode="auto">
            <a:xfrm>
              <a:off x="1087" y="2289"/>
              <a:ext cx="172" cy="196"/>
              <a:chOff x="1087" y="2289"/>
              <a:chExt cx="172" cy="196"/>
            </a:xfrm>
          </p:grpSpPr>
          <p:sp>
            <p:nvSpPr>
              <p:cNvPr id="19920" name="Rectangle 464"/>
              <p:cNvSpPr>
                <a:spLocks noChangeArrowheads="1"/>
              </p:cNvSpPr>
              <p:nvPr/>
            </p:nvSpPr>
            <p:spPr bwMode="auto">
              <a:xfrm>
                <a:off x="1117" y="2315"/>
                <a:ext cx="142" cy="170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21" name="Rectangle 465"/>
              <p:cNvSpPr>
                <a:spLocks noChangeArrowheads="1"/>
              </p:cNvSpPr>
              <p:nvPr/>
            </p:nvSpPr>
            <p:spPr bwMode="auto">
              <a:xfrm>
                <a:off x="1097" y="2295"/>
                <a:ext cx="134" cy="161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22" name="Rectangle 466"/>
              <p:cNvSpPr>
                <a:spLocks noChangeArrowheads="1"/>
              </p:cNvSpPr>
              <p:nvPr/>
            </p:nvSpPr>
            <p:spPr bwMode="auto">
              <a:xfrm>
                <a:off x="1087" y="2289"/>
                <a:ext cx="14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200" b="1">
                    <a:solidFill>
                      <a:srgbClr val="3365FB"/>
                    </a:solidFill>
                    <a:latin typeface="Arial" charset="0"/>
                    <a:ea typeface="標楷體" pitchFamily="65" charset="-120"/>
                  </a:rPr>
                  <a:t>I</a:t>
                </a:r>
              </a:p>
            </p:txBody>
          </p:sp>
        </p:grpSp>
        <p:grpSp>
          <p:nvGrpSpPr>
            <p:cNvPr id="19923" name="Group 467"/>
            <p:cNvGrpSpPr>
              <a:grpSpLocks/>
            </p:cNvGrpSpPr>
            <p:nvPr/>
          </p:nvGrpSpPr>
          <p:grpSpPr bwMode="auto">
            <a:xfrm>
              <a:off x="1272" y="2289"/>
              <a:ext cx="179" cy="196"/>
              <a:chOff x="1272" y="2289"/>
              <a:chExt cx="179" cy="196"/>
            </a:xfrm>
          </p:grpSpPr>
          <p:sp>
            <p:nvSpPr>
              <p:cNvPr id="19924" name="Rectangle 468"/>
              <p:cNvSpPr>
                <a:spLocks noChangeArrowheads="1"/>
              </p:cNvSpPr>
              <p:nvPr/>
            </p:nvSpPr>
            <p:spPr bwMode="auto">
              <a:xfrm>
                <a:off x="1308" y="2315"/>
                <a:ext cx="143" cy="170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25" name="Rectangle 469"/>
              <p:cNvSpPr>
                <a:spLocks noChangeArrowheads="1"/>
              </p:cNvSpPr>
              <p:nvPr/>
            </p:nvSpPr>
            <p:spPr bwMode="auto">
              <a:xfrm>
                <a:off x="1288" y="2295"/>
                <a:ext cx="134" cy="161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26" name="Rectangle 470"/>
              <p:cNvSpPr>
                <a:spLocks noChangeArrowheads="1"/>
              </p:cNvSpPr>
              <p:nvPr/>
            </p:nvSpPr>
            <p:spPr bwMode="auto">
              <a:xfrm>
                <a:off x="1272" y="2289"/>
                <a:ext cx="16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200" b="1">
                    <a:solidFill>
                      <a:srgbClr val="3365FB"/>
                    </a:solidFill>
                    <a:latin typeface="Arial" charset="0"/>
                    <a:ea typeface="標楷體" pitchFamily="65" charset="-120"/>
                  </a:rPr>
                  <a:t>J</a:t>
                </a:r>
              </a:p>
            </p:txBody>
          </p:sp>
        </p:grpSp>
        <p:grpSp>
          <p:nvGrpSpPr>
            <p:cNvPr id="19927" name="Group 471"/>
            <p:cNvGrpSpPr>
              <a:grpSpLocks/>
            </p:cNvGrpSpPr>
            <p:nvPr/>
          </p:nvGrpSpPr>
          <p:grpSpPr bwMode="auto">
            <a:xfrm>
              <a:off x="1451" y="2289"/>
              <a:ext cx="192" cy="196"/>
              <a:chOff x="1451" y="2289"/>
              <a:chExt cx="192" cy="196"/>
            </a:xfrm>
          </p:grpSpPr>
          <p:sp>
            <p:nvSpPr>
              <p:cNvPr id="19928" name="Rectangle 472"/>
              <p:cNvSpPr>
                <a:spLocks noChangeArrowheads="1"/>
              </p:cNvSpPr>
              <p:nvPr/>
            </p:nvSpPr>
            <p:spPr bwMode="auto">
              <a:xfrm>
                <a:off x="1500" y="2315"/>
                <a:ext cx="143" cy="170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29" name="Rectangle 473"/>
              <p:cNvSpPr>
                <a:spLocks noChangeArrowheads="1"/>
              </p:cNvSpPr>
              <p:nvPr/>
            </p:nvSpPr>
            <p:spPr bwMode="auto">
              <a:xfrm>
                <a:off x="1480" y="2295"/>
                <a:ext cx="134" cy="161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30" name="Rectangle 474"/>
              <p:cNvSpPr>
                <a:spLocks noChangeArrowheads="1"/>
              </p:cNvSpPr>
              <p:nvPr/>
            </p:nvSpPr>
            <p:spPr bwMode="auto">
              <a:xfrm>
                <a:off x="1451" y="2289"/>
                <a:ext cx="18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200" b="1">
                    <a:solidFill>
                      <a:srgbClr val="3365FB"/>
                    </a:solidFill>
                    <a:latin typeface="Arial" charset="0"/>
                    <a:ea typeface="標楷體" pitchFamily="65" charset="-120"/>
                  </a:rPr>
                  <a:t>K</a:t>
                </a:r>
              </a:p>
            </p:txBody>
          </p:sp>
        </p:grpSp>
        <p:grpSp>
          <p:nvGrpSpPr>
            <p:cNvPr id="19931" name="Group 475"/>
            <p:cNvGrpSpPr>
              <a:grpSpLocks/>
            </p:cNvGrpSpPr>
            <p:nvPr/>
          </p:nvGrpSpPr>
          <p:grpSpPr bwMode="auto">
            <a:xfrm>
              <a:off x="2030" y="2289"/>
              <a:ext cx="187" cy="196"/>
              <a:chOff x="2030" y="2289"/>
              <a:chExt cx="187" cy="196"/>
            </a:xfrm>
          </p:grpSpPr>
          <p:sp>
            <p:nvSpPr>
              <p:cNvPr id="19932" name="Rectangle 476"/>
              <p:cNvSpPr>
                <a:spLocks noChangeArrowheads="1"/>
              </p:cNvSpPr>
              <p:nvPr/>
            </p:nvSpPr>
            <p:spPr bwMode="auto">
              <a:xfrm>
                <a:off x="2074" y="2315"/>
                <a:ext cx="143" cy="170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33" name="Rectangle 477"/>
              <p:cNvSpPr>
                <a:spLocks noChangeArrowheads="1"/>
              </p:cNvSpPr>
              <p:nvPr/>
            </p:nvSpPr>
            <p:spPr bwMode="auto">
              <a:xfrm>
                <a:off x="2055" y="2295"/>
                <a:ext cx="133" cy="161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34" name="Rectangle 478"/>
              <p:cNvSpPr>
                <a:spLocks noChangeArrowheads="1"/>
              </p:cNvSpPr>
              <p:nvPr/>
            </p:nvSpPr>
            <p:spPr bwMode="auto">
              <a:xfrm>
                <a:off x="2030" y="2289"/>
                <a:ext cx="1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200" b="1">
                    <a:solidFill>
                      <a:srgbClr val="3365FB"/>
                    </a:solidFill>
                    <a:latin typeface="Arial" charset="0"/>
                    <a:ea typeface="標楷體" pitchFamily="65" charset="-120"/>
                  </a:rPr>
                  <a:t>L</a:t>
                </a:r>
              </a:p>
            </p:txBody>
          </p:sp>
        </p:grpSp>
        <p:grpSp>
          <p:nvGrpSpPr>
            <p:cNvPr id="19935" name="Group 479"/>
            <p:cNvGrpSpPr>
              <a:grpSpLocks/>
            </p:cNvGrpSpPr>
            <p:nvPr/>
          </p:nvGrpSpPr>
          <p:grpSpPr bwMode="auto">
            <a:xfrm>
              <a:off x="2209" y="2289"/>
              <a:ext cx="200" cy="196"/>
              <a:chOff x="2209" y="2289"/>
              <a:chExt cx="200" cy="196"/>
            </a:xfrm>
          </p:grpSpPr>
          <p:sp>
            <p:nvSpPr>
              <p:cNvPr id="19936" name="Rectangle 480"/>
              <p:cNvSpPr>
                <a:spLocks noChangeArrowheads="1"/>
              </p:cNvSpPr>
              <p:nvPr/>
            </p:nvSpPr>
            <p:spPr bwMode="auto">
              <a:xfrm>
                <a:off x="2266" y="2315"/>
                <a:ext cx="143" cy="170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37" name="Rectangle 481"/>
              <p:cNvSpPr>
                <a:spLocks noChangeArrowheads="1"/>
              </p:cNvSpPr>
              <p:nvPr/>
            </p:nvSpPr>
            <p:spPr bwMode="auto">
              <a:xfrm>
                <a:off x="2246" y="2295"/>
                <a:ext cx="134" cy="161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38" name="Rectangle 482"/>
              <p:cNvSpPr>
                <a:spLocks noChangeArrowheads="1"/>
              </p:cNvSpPr>
              <p:nvPr/>
            </p:nvSpPr>
            <p:spPr bwMode="auto">
              <a:xfrm>
                <a:off x="2209" y="2289"/>
                <a:ext cx="196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200" b="1">
                    <a:solidFill>
                      <a:srgbClr val="3365FB"/>
                    </a:solidFill>
                    <a:latin typeface="Arial" charset="0"/>
                    <a:ea typeface="標楷體" pitchFamily="65" charset="-120"/>
                  </a:rPr>
                  <a:t>M</a:t>
                </a:r>
              </a:p>
            </p:txBody>
          </p:sp>
        </p:grpSp>
        <p:grpSp>
          <p:nvGrpSpPr>
            <p:cNvPr id="19939" name="Group 483"/>
            <p:cNvGrpSpPr>
              <a:grpSpLocks/>
            </p:cNvGrpSpPr>
            <p:nvPr/>
          </p:nvGrpSpPr>
          <p:grpSpPr bwMode="auto">
            <a:xfrm>
              <a:off x="2411" y="2289"/>
              <a:ext cx="189" cy="196"/>
              <a:chOff x="2411" y="2289"/>
              <a:chExt cx="189" cy="196"/>
            </a:xfrm>
          </p:grpSpPr>
          <p:sp>
            <p:nvSpPr>
              <p:cNvPr id="19940" name="Rectangle 484"/>
              <p:cNvSpPr>
                <a:spLocks noChangeArrowheads="1"/>
              </p:cNvSpPr>
              <p:nvPr/>
            </p:nvSpPr>
            <p:spPr bwMode="auto">
              <a:xfrm>
                <a:off x="2458" y="2315"/>
                <a:ext cx="142" cy="170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41" name="Rectangle 485"/>
              <p:cNvSpPr>
                <a:spLocks noChangeArrowheads="1"/>
              </p:cNvSpPr>
              <p:nvPr/>
            </p:nvSpPr>
            <p:spPr bwMode="auto">
              <a:xfrm>
                <a:off x="2438" y="2295"/>
                <a:ext cx="133" cy="161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42" name="Rectangle 486"/>
              <p:cNvSpPr>
                <a:spLocks noChangeArrowheads="1"/>
              </p:cNvSpPr>
              <p:nvPr/>
            </p:nvSpPr>
            <p:spPr bwMode="auto">
              <a:xfrm>
                <a:off x="2411" y="2289"/>
                <a:ext cx="18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200" b="1">
                    <a:solidFill>
                      <a:srgbClr val="3365FB"/>
                    </a:solidFill>
                    <a:latin typeface="Arial" charset="0"/>
                    <a:ea typeface="標楷體" pitchFamily="65" charset="-120"/>
                  </a:rPr>
                  <a:t>N</a:t>
                </a:r>
              </a:p>
            </p:txBody>
          </p:sp>
        </p:grpSp>
        <p:grpSp>
          <p:nvGrpSpPr>
            <p:cNvPr id="19943" name="Group 487"/>
            <p:cNvGrpSpPr>
              <a:grpSpLocks/>
            </p:cNvGrpSpPr>
            <p:nvPr/>
          </p:nvGrpSpPr>
          <p:grpSpPr bwMode="auto">
            <a:xfrm>
              <a:off x="2600" y="2289"/>
              <a:ext cx="192" cy="196"/>
              <a:chOff x="2600" y="2289"/>
              <a:chExt cx="192" cy="196"/>
            </a:xfrm>
          </p:grpSpPr>
          <p:sp>
            <p:nvSpPr>
              <p:cNvPr id="19944" name="Rectangle 488"/>
              <p:cNvSpPr>
                <a:spLocks noChangeArrowheads="1"/>
              </p:cNvSpPr>
              <p:nvPr/>
            </p:nvSpPr>
            <p:spPr bwMode="auto">
              <a:xfrm>
                <a:off x="2649" y="2315"/>
                <a:ext cx="143" cy="170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45" name="Rectangle 489"/>
              <p:cNvSpPr>
                <a:spLocks noChangeArrowheads="1"/>
              </p:cNvSpPr>
              <p:nvPr/>
            </p:nvSpPr>
            <p:spPr bwMode="auto">
              <a:xfrm>
                <a:off x="2629" y="2295"/>
                <a:ext cx="134" cy="161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46" name="Rectangle 490"/>
              <p:cNvSpPr>
                <a:spLocks noChangeArrowheads="1"/>
              </p:cNvSpPr>
              <p:nvPr/>
            </p:nvSpPr>
            <p:spPr bwMode="auto">
              <a:xfrm>
                <a:off x="2600" y="2289"/>
                <a:ext cx="19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200" b="1">
                    <a:solidFill>
                      <a:srgbClr val="3365FB"/>
                    </a:solidFill>
                    <a:latin typeface="Arial" charset="0"/>
                    <a:ea typeface="標楷體" pitchFamily="65" charset="-120"/>
                  </a:rPr>
                  <a:t>O</a:t>
                </a:r>
              </a:p>
            </p:txBody>
          </p:sp>
        </p:grpSp>
        <p:sp>
          <p:nvSpPr>
            <p:cNvPr id="19947" name="Line 491"/>
            <p:cNvSpPr>
              <a:spLocks noChangeShapeType="1"/>
            </p:cNvSpPr>
            <p:nvPr/>
          </p:nvSpPr>
          <p:spPr bwMode="auto">
            <a:xfrm>
              <a:off x="736" y="2184"/>
              <a:ext cx="0" cy="115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19948" name="Group 492"/>
            <p:cNvGrpSpPr>
              <a:grpSpLocks/>
            </p:cNvGrpSpPr>
            <p:nvPr/>
          </p:nvGrpSpPr>
          <p:grpSpPr bwMode="auto">
            <a:xfrm>
              <a:off x="2800" y="2289"/>
              <a:ext cx="183" cy="196"/>
              <a:chOff x="2800" y="2289"/>
              <a:chExt cx="183" cy="196"/>
            </a:xfrm>
          </p:grpSpPr>
          <p:sp>
            <p:nvSpPr>
              <p:cNvPr id="19949" name="Rectangle 493"/>
              <p:cNvSpPr>
                <a:spLocks noChangeArrowheads="1"/>
              </p:cNvSpPr>
              <p:nvPr/>
            </p:nvSpPr>
            <p:spPr bwMode="auto">
              <a:xfrm>
                <a:off x="2841" y="2315"/>
                <a:ext cx="142" cy="170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50" name="Rectangle 494"/>
              <p:cNvSpPr>
                <a:spLocks noChangeArrowheads="1"/>
              </p:cNvSpPr>
              <p:nvPr/>
            </p:nvSpPr>
            <p:spPr bwMode="auto">
              <a:xfrm>
                <a:off x="2821" y="2295"/>
                <a:ext cx="133" cy="161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51" name="Rectangle 495"/>
              <p:cNvSpPr>
                <a:spLocks noChangeArrowheads="1"/>
              </p:cNvSpPr>
              <p:nvPr/>
            </p:nvSpPr>
            <p:spPr bwMode="auto">
              <a:xfrm>
                <a:off x="2800" y="2289"/>
                <a:ext cx="18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200" b="1">
                    <a:solidFill>
                      <a:srgbClr val="3365FB"/>
                    </a:solidFill>
                    <a:latin typeface="Arial" charset="0"/>
                    <a:ea typeface="標楷體" pitchFamily="65" charset="-120"/>
                  </a:rPr>
                  <a:t>P</a:t>
                </a:r>
              </a:p>
            </p:txBody>
          </p:sp>
        </p:grpSp>
        <p:grpSp>
          <p:nvGrpSpPr>
            <p:cNvPr id="19952" name="Group 496"/>
            <p:cNvGrpSpPr>
              <a:grpSpLocks/>
            </p:cNvGrpSpPr>
            <p:nvPr/>
          </p:nvGrpSpPr>
          <p:grpSpPr bwMode="auto">
            <a:xfrm>
              <a:off x="2983" y="2289"/>
              <a:ext cx="192" cy="196"/>
              <a:chOff x="2983" y="2289"/>
              <a:chExt cx="192" cy="196"/>
            </a:xfrm>
          </p:grpSpPr>
          <p:sp>
            <p:nvSpPr>
              <p:cNvPr id="19953" name="Rectangle 497"/>
              <p:cNvSpPr>
                <a:spLocks noChangeArrowheads="1"/>
              </p:cNvSpPr>
              <p:nvPr/>
            </p:nvSpPr>
            <p:spPr bwMode="auto">
              <a:xfrm>
                <a:off x="3032" y="2315"/>
                <a:ext cx="143" cy="170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54" name="Rectangle 498"/>
              <p:cNvSpPr>
                <a:spLocks noChangeArrowheads="1"/>
              </p:cNvSpPr>
              <p:nvPr/>
            </p:nvSpPr>
            <p:spPr bwMode="auto">
              <a:xfrm>
                <a:off x="3012" y="2295"/>
                <a:ext cx="134" cy="161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9955" name="Rectangle 499"/>
              <p:cNvSpPr>
                <a:spLocks noChangeArrowheads="1"/>
              </p:cNvSpPr>
              <p:nvPr/>
            </p:nvSpPr>
            <p:spPr bwMode="auto">
              <a:xfrm>
                <a:off x="2983" y="2289"/>
                <a:ext cx="191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TW" sz="1200" b="1">
                    <a:solidFill>
                      <a:srgbClr val="3365FB"/>
                    </a:solidFill>
                    <a:latin typeface="Arial" charset="0"/>
                    <a:ea typeface="標楷體" pitchFamily="65" charset="-120"/>
                  </a:rPr>
                  <a:t>Q</a:t>
                </a:r>
              </a:p>
            </p:txBody>
          </p:sp>
        </p:grpSp>
        <p:sp>
          <p:nvSpPr>
            <p:cNvPr id="19956" name="Line 500"/>
            <p:cNvSpPr>
              <a:spLocks noChangeShapeType="1"/>
            </p:cNvSpPr>
            <p:nvPr/>
          </p:nvSpPr>
          <p:spPr bwMode="auto">
            <a:xfrm>
              <a:off x="2117" y="2189"/>
              <a:ext cx="0" cy="115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957" name="Line 501"/>
            <p:cNvSpPr>
              <a:spLocks noChangeShapeType="1"/>
            </p:cNvSpPr>
            <p:nvPr/>
          </p:nvSpPr>
          <p:spPr bwMode="auto">
            <a:xfrm>
              <a:off x="2505" y="2189"/>
              <a:ext cx="0" cy="115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958" name="Line 502"/>
            <p:cNvSpPr>
              <a:spLocks noChangeShapeType="1"/>
            </p:cNvSpPr>
            <p:nvPr/>
          </p:nvSpPr>
          <p:spPr bwMode="auto">
            <a:xfrm flipH="1">
              <a:off x="2114" y="2189"/>
              <a:ext cx="398" cy="0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959" name="Line 503"/>
            <p:cNvSpPr>
              <a:spLocks noChangeShapeType="1"/>
            </p:cNvSpPr>
            <p:nvPr/>
          </p:nvSpPr>
          <p:spPr bwMode="auto">
            <a:xfrm>
              <a:off x="2324" y="2112"/>
              <a:ext cx="0" cy="80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960" name="Line 504"/>
            <p:cNvSpPr>
              <a:spLocks noChangeShapeType="1"/>
            </p:cNvSpPr>
            <p:nvPr/>
          </p:nvSpPr>
          <p:spPr bwMode="auto">
            <a:xfrm>
              <a:off x="844" y="2112"/>
              <a:ext cx="0" cy="80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961" name="Line 505"/>
            <p:cNvSpPr>
              <a:spLocks noChangeShapeType="1"/>
            </p:cNvSpPr>
            <p:nvPr/>
          </p:nvSpPr>
          <p:spPr bwMode="auto">
            <a:xfrm>
              <a:off x="1356" y="2189"/>
              <a:ext cx="0" cy="115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962" name="Line 506"/>
            <p:cNvSpPr>
              <a:spLocks noChangeShapeType="1"/>
            </p:cNvSpPr>
            <p:nvPr/>
          </p:nvSpPr>
          <p:spPr bwMode="auto">
            <a:xfrm>
              <a:off x="2884" y="2189"/>
              <a:ext cx="0" cy="115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963" name="Line 507"/>
            <p:cNvSpPr>
              <a:spLocks noChangeShapeType="1"/>
            </p:cNvSpPr>
            <p:nvPr/>
          </p:nvSpPr>
          <p:spPr bwMode="auto">
            <a:xfrm>
              <a:off x="2761" y="2117"/>
              <a:ext cx="0" cy="80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964" name="Line 508"/>
            <p:cNvSpPr>
              <a:spLocks noChangeShapeType="1"/>
            </p:cNvSpPr>
            <p:nvPr/>
          </p:nvSpPr>
          <p:spPr bwMode="auto">
            <a:xfrm>
              <a:off x="856" y="1715"/>
              <a:ext cx="0" cy="117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965" name="Line 509"/>
            <p:cNvSpPr>
              <a:spLocks noChangeShapeType="1"/>
            </p:cNvSpPr>
            <p:nvPr/>
          </p:nvSpPr>
          <p:spPr bwMode="auto">
            <a:xfrm>
              <a:off x="3232" y="1721"/>
              <a:ext cx="0" cy="117"/>
            </a:xfrm>
            <a:prstGeom prst="line">
              <a:avLst/>
            </a:prstGeom>
            <a:noFill/>
            <a:ln w="25400">
              <a:solidFill>
                <a:srgbClr val="618FF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E0AD-F40E-415D-A406-0356DFCAC8E8}" type="slidenum">
              <a:rPr lang="zh-TW" altLang="en-US"/>
              <a:pPr/>
              <a:t>19</a:t>
            </a:fld>
            <a:endParaRPr lang="zh-TW" altLang="en-US"/>
          </a:p>
        </p:txBody>
      </p:sp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1295400" y="152400"/>
            <a:ext cx="4438650" cy="603250"/>
            <a:chOff x="929" y="292"/>
            <a:chExt cx="2570" cy="380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auto">
            <a:xfrm>
              <a:off x="981" y="340"/>
              <a:ext cx="2518" cy="332"/>
            </a:xfrm>
            <a:prstGeom prst="rect">
              <a:avLst/>
            </a:prstGeom>
            <a:solidFill>
              <a:srgbClr val="438E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929" y="292"/>
              <a:ext cx="2508" cy="323"/>
            </a:xfrm>
            <a:prstGeom prst="rect">
              <a:avLst/>
            </a:prstGeom>
            <a:solidFill>
              <a:srgbClr val="C8FEC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958" y="315"/>
              <a:ext cx="24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000" b="1">
                  <a:solidFill>
                    <a:srgbClr val="114FFB"/>
                  </a:solidFill>
                  <a:latin typeface="Arial" charset="0"/>
                  <a:ea typeface="標楷體" pitchFamily="65" charset="-120"/>
                </a:rPr>
                <a:t>Sub-block Floorplan, Place, Route</a:t>
              </a:r>
            </a:p>
          </p:txBody>
        </p:sp>
      </p:grp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1316038" y="847725"/>
            <a:ext cx="4851400" cy="847725"/>
            <a:chOff x="829" y="826"/>
            <a:chExt cx="3056" cy="534"/>
          </a:xfrm>
        </p:grpSpPr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829" y="826"/>
              <a:ext cx="29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經過 </a:t>
              </a:r>
              <a:r>
                <a:rPr lang="en-US" altLang="zh-TW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Floorplan </a:t>
              </a:r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之後, 決定 </a:t>
              </a:r>
              <a:r>
                <a:rPr lang="en-US" altLang="zh-TW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Partition </a:t>
              </a:r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方式及各 </a:t>
              </a:r>
              <a:r>
                <a:rPr lang="en-US" altLang="zh-TW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Block </a:t>
              </a:r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829" y="987"/>
              <a:ext cx="3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的形狀, 大小, 放置方式等. 再進行 </a:t>
              </a:r>
              <a:r>
                <a:rPr lang="en-US" altLang="zh-TW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Placement </a:t>
              </a:r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將其固</a:t>
              </a: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829" y="1148"/>
              <a:ext cx="2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定.</a:t>
              </a:r>
            </a:p>
          </p:txBody>
        </p:sp>
      </p:grpSp>
      <p:grpSp>
        <p:nvGrpSpPr>
          <p:cNvPr id="20490" name="Group 10"/>
          <p:cNvGrpSpPr>
            <a:grpSpLocks/>
          </p:cNvGrpSpPr>
          <p:nvPr/>
        </p:nvGrpSpPr>
        <p:grpSpPr bwMode="auto">
          <a:xfrm>
            <a:off x="2832100" y="5321300"/>
            <a:ext cx="854075" cy="331788"/>
            <a:chOff x="1784" y="3644"/>
            <a:chExt cx="538" cy="209"/>
          </a:xfrm>
        </p:grpSpPr>
        <p:sp>
          <p:nvSpPr>
            <p:cNvPr id="20491" name="Freeform 11"/>
            <p:cNvSpPr>
              <a:spLocks/>
            </p:cNvSpPr>
            <p:nvPr/>
          </p:nvSpPr>
          <p:spPr bwMode="auto">
            <a:xfrm>
              <a:off x="1816" y="3676"/>
              <a:ext cx="506" cy="177"/>
            </a:xfrm>
            <a:custGeom>
              <a:avLst/>
              <a:gdLst/>
              <a:ahLst/>
              <a:cxnLst>
                <a:cxn ang="0">
                  <a:pos x="253" y="176"/>
                </a:cxn>
                <a:cxn ang="0">
                  <a:pos x="505" y="88"/>
                </a:cxn>
                <a:cxn ang="0">
                  <a:pos x="379" y="88"/>
                </a:cxn>
                <a:cxn ang="0">
                  <a:pos x="379" y="0"/>
                </a:cxn>
                <a:cxn ang="0">
                  <a:pos x="126" y="0"/>
                </a:cxn>
                <a:cxn ang="0">
                  <a:pos x="126" y="88"/>
                </a:cxn>
                <a:cxn ang="0">
                  <a:pos x="0" y="88"/>
                </a:cxn>
                <a:cxn ang="0">
                  <a:pos x="253" y="176"/>
                </a:cxn>
              </a:cxnLst>
              <a:rect l="0" t="0" r="r" b="b"/>
              <a:pathLst>
                <a:path w="506" h="177">
                  <a:moveTo>
                    <a:pt x="253" y="176"/>
                  </a:moveTo>
                  <a:lnTo>
                    <a:pt x="505" y="88"/>
                  </a:lnTo>
                  <a:lnTo>
                    <a:pt x="379" y="88"/>
                  </a:lnTo>
                  <a:lnTo>
                    <a:pt x="379" y="0"/>
                  </a:lnTo>
                  <a:lnTo>
                    <a:pt x="126" y="0"/>
                  </a:lnTo>
                  <a:lnTo>
                    <a:pt x="126" y="88"/>
                  </a:lnTo>
                  <a:lnTo>
                    <a:pt x="0" y="88"/>
                  </a:lnTo>
                  <a:lnTo>
                    <a:pt x="253" y="176"/>
                  </a:lnTo>
                </a:path>
              </a:pathLst>
            </a:custGeom>
            <a:solidFill>
              <a:srgbClr val="31650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92" name="Freeform 12"/>
            <p:cNvSpPr>
              <a:spLocks/>
            </p:cNvSpPr>
            <p:nvPr/>
          </p:nvSpPr>
          <p:spPr bwMode="auto">
            <a:xfrm>
              <a:off x="1784" y="3644"/>
              <a:ext cx="504" cy="175"/>
            </a:xfrm>
            <a:custGeom>
              <a:avLst/>
              <a:gdLst/>
              <a:ahLst/>
              <a:cxnLst>
                <a:cxn ang="0">
                  <a:pos x="252" y="174"/>
                </a:cxn>
                <a:cxn ang="0">
                  <a:pos x="503" y="87"/>
                </a:cxn>
                <a:cxn ang="0">
                  <a:pos x="377" y="87"/>
                </a:cxn>
                <a:cxn ang="0">
                  <a:pos x="377" y="0"/>
                </a:cxn>
                <a:cxn ang="0">
                  <a:pos x="126" y="0"/>
                </a:cxn>
                <a:cxn ang="0">
                  <a:pos x="126" y="87"/>
                </a:cxn>
                <a:cxn ang="0">
                  <a:pos x="0" y="87"/>
                </a:cxn>
                <a:cxn ang="0">
                  <a:pos x="252" y="174"/>
                </a:cxn>
              </a:cxnLst>
              <a:rect l="0" t="0" r="r" b="b"/>
              <a:pathLst>
                <a:path w="504" h="175">
                  <a:moveTo>
                    <a:pt x="252" y="174"/>
                  </a:moveTo>
                  <a:lnTo>
                    <a:pt x="503" y="87"/>
                  </a:lnTo>
                  <a:lnTo>
                    <a:pt x="377" y="87"/>
                  </a:lnTo>
                  <a:lnTo>
                    <a:pt x="377" y="0"/>
                  </a:lnTo>
                  <a:lnTo>
                    <a:pt x="126" y="0"/>
                  </a:lnTo>
                  <a:lnTo>
                    <a:pt x="126" y="87"/>
                  </a:lnTo>
                  <a:lnTo>
                    <a:pt x="0" y="87"/>
                  </a:lnTo>
                  <a:lnTo>
                    <a:pt x="252" y="174"/>
                  </a:lnTo>
                </a:path>
              </a:pathLst>
            </a:custGeom>
            <a:solidFill>
              <a:srgbClr val="A2FFA3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3771900" y="5400675"/>
            <a:ext cx="19446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3365FB"/>
                </a:solidFill>
                <a:latin typeface="Arial" charset="0"/>
                <a:ea typeface="標楷體" pitchFamily="65" charset="-120"/>
              </a:rPr>
              <a:t>Sub-bolck Placing</a:t>
            </a:r>
          </a:p>
        </p:txBody>
      </p:sp>
      <p:grpSp>
        <p:nvGrpSpPr>
          <p:cNvPr id="20494" name="Group 14"/>
          <p:cNvGrpSpPr>
            <a:grpSpLocks/>
          </p:cNvGrpSpPr>
          <p:nvPr/>
        </p:nvGrpSpPr>
        <p:grpSpPr bwMode="auto">
          <a:xfrm>
            <a:off x="2387600" y="1673225"/>
            <a:ext cx="1673225" cy="1657350"/>
            <a:chOff x="1504" y="1346"/>
            <a:chExt cx="1054" cy="1044"/>
          </a:xfrm>
        </p:grpSpPr>
        <p:grpSp>
          <p:nvGrpSpPr>
            <p:cNvPr id="20495" name="Group 15"/>
            <p:cNvGrpSpPr>
              <a:grpSpLocks/>
            </p:cNvGrpSpPr>
            <p:nvPr/>
          </p:nvGrpSpPr>
          <p:grpSpPr bwMode="auto">
            <a:xfrm>
              <a:off x="1511" y="1346"/>
              <a:ext cx="1047" cy="1044"/>
              <a:chOff x="1511" y="1346"/>
              <a:chExt cx="1047" cy="1044"/>
            </a:xfrm>
          </p:grpSpPr>
          <p:sp>
            <p:nvSpPr>
              <p:cNvPr id="20496" name="Rectangle 16"/>
              <p:cNvSpPr>
                <a:spLocks noChangeArrowheads="1"/>
              </p:cNvSpPr>
              <p:nvPr/>
            </p:nvSpPr>
            <p:spPr bwMode="auto">
              <a:xfrm>
                <a:off x="1555" y="1390"/>
                <a:ext cx="1003" cy="1000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497" name="Rectangle 17"/>
              <p:cNvSpPr>
                <a:spLocks noChangeArrowheads="1"/>
              </p:cNvSpPr>
              <p:nvPr/>
            </p:nvSpPr>
            <p:spPr bwMode="auto">
              <a:xfrm>
                <a:off x="1511" y="1346"/>
                <a:ext cx="994" cy="991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0498" name="Group 18"/>
            <p:cNvGrpSpPr>
              <a:grpSpLocks/>
            </p:cNvGrpSpPr>
            <p:nvPr/>
          </p:nvGrpSpPr>
          <p:grpSpPr bwMode="auto">
            <a:xfrm>
              <a:off x="1550" y="1376"/>
              <a:ext cx="908" cy="309"/>
              <a:chOff x="1550" y="1376"/>
              <a:chExt cx="908" cy="309"/>
            </a:xfrm>
          </p:grpSpPr>
          <p:sp>
            <p:nvSpPr>
              <p:cNvPr id="20499" name="Freeform 19"/>
              <p:cNvSpPr>
                <a:spLocks/>
              </p:cNvSpPr>
              <p:nvPr/>
            </p:nvSpPr>
            <p:spPr bwMode="auto">
              <a:xfrm>
                <a:off x="1550" y="1376"/>
                <a:ext cx="908" cy="3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08"/>
                  </a:cxn>
                  <a:cxn ang="0">
                    <a:pos x="907" y="308"/>
                  </a:cxn>
                  <a:cxn ang="0">
                    <a:pos x="907" y="0"/>
                  </a:cxn>
                  <a:cxn ang="0">
                    <a:pos x="0" y="0"/>
                  </a:cxn>
                </a:cxnLst>
                <a:rect l="0" t="0" r="r" b="b"/>
                <a:pathLst>
                  <a:path w="908" h="309">
                    <a:moveTo>
                      <a:pt x="0" y="0"/>
                    </a:moveTo>
                    <a:lnTo>
                      <a:pt x="0" y="308"/>
                    </a:lnTo>
                    <a:lnTo>
                      <a:pt x="907" y="308"/>
                    </a:lnTo>
                    <a:lnTo>
                      <a:pt x="90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00" name="Line 20"/>
              <p:cNvSpPr>
                <a:spLocks noChangeShapeType="1"/>
              </p:cNvSpPr>
              <p:nvPr/>
            </p:nvSpPr>
            <p:spPr bwMode="auto">
              <a:xfrm>
                <a:off x="1558" y="1384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01" name="Line 21"/>
              <p:cNvSpPr>
                <a:spLocks noChangeShapeType="1"/>
              </p:cNvSpPr>
              <p:nvPr/>
            </p:nvSpPr>
            <p:spPr bwMode="auto">
              <a:xfrm>
                <a:off x="1558" y="1496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02" name="Line 22"/>
              <p:cNvSpPr>
                <a:spLocks noChangeShapeType="1"/>
              </p:cNvSpPr>
              <p:nvPr/>
            </p:nvSpPr>
            <p:spPr bwMode="auto">
              <a:xfrm>
                <a:off x="1558" y="1608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03" name="Line 23"/>
              <p:cNvSpPr>
                <a:spLocks noChangeShapeType="1"/>
              </p:cNvSpPr>
              <p:nvPr/>
            </p:nvSpPr>
            <p:spPr bwMode="auto">
              <a:xfrm>
                <a:off x="1595" y="1682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04" name="Line 24"/>
              <p:cNvSpPr>
                <a:spLocks noChangeShapeType="1"/>
              </p:cNvSpPr>
              <p:nvPr/>
            </p:nvSpPr>
            <p:spPr bwMode="auto">
              <a:xfrm>
                <a:off x="1707" y="1682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1818" y="1682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06" name="Line 26"/>
              <p:cNvSpPr>
                <a:spLocks noChangeShapeType="1"/>
              </p:cNvSpPr>
              <p:nvPr/>
            </p:nvSpPr>
            <p:spPr bwMode="auto">
              <a:xfrm>
                <a:off x="1930" y="1682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07" name="Line 27"/>
              <p:cNvSpPr>
                <a:spLocks noChangeShapeType="1"/>
              </p:cNvSpPr>
              <p:nvPr/>
            </p:nvSpPr>
            <p:spPr bwMode="auto">
              <a:xfrm>
                <a:off x="2042" y="1682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08" name="Line 28"/>
              <p:cNvSpPr>
                <a:spLocks noChangeShapeType="1"/>
              </p:cNvSpPr>
              <p:nvPr/>
            </p:nvSpPr>
            <p:spPr bwMode="auto">
              <a:xfrm>
                <a:off x="2153" y="1682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09" name="Line 29"/>
              <p:cNvSpPr>
                <a:spLocks noChangeShapeType="1"/>
              </p:cNvSpPr>
              <p:nvPr/>
            </p:nvSpPr>
            <p:spPr bwMode="auto">
              <a:xfrm>
                <a:off x="2265" y="1682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10" name="Line 30"/>
              <p:cNvSpPr>
                <a:spLocks noChangeShapeType="1"/>
              </p:cNvSpPr>
              <p:nvPr/>
            </p:nvSpPr>
            <p:spPr bwMode="auto">
              <a:xfrm>
                <a:off x="2377" y="1682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11" name="Line 31"/>
              <p:cNvSpPr>
                <a:spLocks noChangeShapeType="1"/>
              </p:cNvSpPr>
              <p:nvPr/>
            </p:nvSpPr>
            <p:spPr bwMode="auto">
              <a:xfrm flipV="1">
                <a:off x="2455" y="1586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12" name="Line 32"/>
              <p:cNvSpPr>
                <a:spLocks noChangeShapeType="1"/>
              </p:cNvSpPr>
              <p:nvPr/>
            </p:nvSpPr>
            <p:spPr bwMode="auto">
              <a:xfrm flipV="1">
                <a:off x="2455" y="1474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13" name="Line 33"/>
              <p:cNvSpPr>
                <a:spLocks noChangeShapeType="1"/>
              </p:cNvSpPr>
              <p:nvPr/>
            </p:nvSpPr>
            <p:spPr bwMode="auto">
              <a:xfrm flipV="1">
                <a:off x="2455" y="1384"/>
                <a:ext cx="0" cy="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14" name="Line 34"/>
              <p:cNvSpPr>
                <a:spLocks noChangeShapeType="1"/>
              </p:cNvSpPr>
              <p:nvPr/>
            </p:nvSpPr>
            <p:spPr bwMode="auto">
              <a:xfrm flipH="1">
                <a:off x="2433" y="1384"/>
                <a:ext cx="2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15" name="Line 35"/>
              <p:cNvSpPr>
                <a:spLocks noChangeShapeType="1"/>
              </p:cNvSpPr>
              <p:nvPr/>
            </p:nvSpPr>
            <p:spPr bwMode="auto">
              <a:xfrm flipH="1">
                <a:off x="2321" y="1384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16" name="Line 36"/>
              <p:cNvSpPr>
                <a:spLocks noChangeShapeType="1"/>
              </p:cNvSpPr>
              <p:nvPr/>
            </p:nvSpPr>
            <p:spPr bwMode="auto">
              <a:xfrm flipH="1">
                <a:off x="2209" y="1384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 flipH="1">
                <a:off x="2098" y="1384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18" name="Line 38"/>
              <p:cNvSpPr>
                <a:spLocks noChangeShapeType="1"/>
              </p:cNvSpPr>
              <p:nvPr/>
            </p:nvSpPr>
            <p:spPr bwMode="auto">
              <a:xfrm flipH="1">
                <a:off x="1986" y="1384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19" name="Line 39"/>
              <p:cNvSpPr>
                <a:spLocks noChangeShapeType="1"/>
              </p:cNvSpPr>
              <p:nvPr/>
            </p:nvSpPr>
            <p:spPr bwMode="auto">
              <a:xfrm flipH="1">
                <a:off x="1874" y="1384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20" name="Line 40"/>
              <p:cNvSpPr>
                <a:spLocks noChangeShapeType="1"/>
              </p:cNvSpPr>
              <p:nvPr/>
            </p:nvSpPr>
            <p:spPr bwMode="auto">
              <a:xfrm flipH="1">
                <a:off x="1762" y="1384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21" name="Line 41"/>
              <p:cNvSpPr>
                <a:spLocks noChangeShapeType="1"/>
              </p:cNvSpPr>
              <p:nvPr/>
            </p:nvSpPr>
            <p:spPr bwMode="auto">
              <a:xfrm flipH="1">
                <a:off x="1651" y="1384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22" name="Line 42"/>
              <p:cNvSpPr>
                <a:spLocks noChangeShapeType="1"/>
              </p:cNvSpPr>
              <p:nvPr/>
            </p:nvSpPr>
            <p:spPr bwMode="auto">
              <a:xfrm flipH="1">
                <a:off x="1558" y="1384"/>
                <a:ext cx="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23" name="Rectangle 43"/>
              <p:cNvSpPr>
                <a:spLocks noChangeArrowheads="1"/>
              </p:cNvSpPr>
              <p:nvPr/>
            </p:nvSpPr>
            <p:spPr bwMode="auto">
              <a:xfrm>
                <a:off x="1792" y="1447"/>
                <a:ext cx="417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1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1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O,P,Q}</a:t>
                </a:r>
              </a:p>
            </p:txBody>
          </p:sp>
        </p:grpSp>
        <p:grpSp>
          <p:nvGrpSpPr>
            <p:cNvPr id="20524" name="Group 44"/>
            <p:cNvGrpSpPr>
              <a:grpSpLocks/>
            </p:cNvGrpSpPr>
            <p:nvPr/>
          </p:nvGrpSpPr>
          <p:grpSpPr bwMode="auto">
            <a:xfrm>
              <a:off x="2097" y="1731"/>
              <a:ext cx="372" cy="580"/>
              <a:chOff x="2097" y="1731"/>
              <a:chExt cx="372" cy="580"/>
            </a:xfrm>
          </p:grpSpPr>
          <p:sp>
            <p:nvSpPr>
              <p:cNvPr id="20525" name="Freeform 45"/>
              <p:cNvSpPr>
                <a:spLocks/>
              </p:cNvSpPr>
              <p:nvPr/>
            </p:nvSpPr>
            <p:spPr bwMode="auto">
              <a:xfrm>
                <a:off x="2097" y="1731"/>
                <a:ext cx="372" cy="580"/>
              </a:xfrm>
              <a:custGeom>
                <a:avLst/>
                <a:gdLst/>
                <a:ahLst/>
                <a:cxnLst>
                  <a:cxn ang="0">
                    <a:pos x="0" y="579"/>
                  </a:cxn>
                  <a:cxn ang="0">
                    <a:pos x="371" y="579"/>
                  </a:cxn>
                  <a:cxn ang="0">
                    <a:pos x="371" y="0"/>
                  </a:cxn>
                  <a:cxn ang="0">
                    <a:pos x="0" y="0"/>
                  </a:cxn>
                  <a:cxn ang="0">
                    <a:pos x="0" y="579"/>
                  </a:cxn>
                </a:cxnLst>
                <a:rect l="0" t="0" r="r" b="b"/>
                <a:pathLst>
                  <a:path w="372" h="580">
                    <a:moveTo>
                      <a:pt x="0" y="579"/>
                    </a:moveTo>
                    <a:lnTo>
                      <a:pt x="371" y="579"/>
                    </a:lnTo>
                    <a:lnTo>
                      <a:pt x="371" y="0"/>
                    </a:lnTo>
                    <a:lnTo>
                      <a:pt x="0" y="0"/>
                    </a:lnTo>
                    <a:lnTo>
                      <a:pt x="0" y="579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26" name="Line 46"/>
              <p:cNvSpPr>
                <a:spLocks noChangeShapeType="1"/>
              </p:cNvSpPr>
              <p:nvPr/>
            </p:nvSpPr>
            <p:spPr bwMode="auto">
              <a:xfrm>
                <a:off x="2105" y="2308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27" name="Line 47"/>
              <p:cNvSpPr>
                <a:spLocks noChangeShapeType="1"/>
              </p:cNvSpPr>
              <p:nvPr/>
            </p:nvSpPr>
            <p:spPr bwMode="auto">
              <a:xfrm>
                <a:off x="2216" y="2308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28" name="Line 48"/>
              <p:cNvSpPr>
                <a:spLocks noChangeShapeType="1"/>
              </p:cNvSpPr>
              <p:nvPr/>
            </p:nvSpPr>
            <p:spPr bwMode="auto">
              <a:xfrm>
                <a:off x="2328" y="2308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29" name="Line 49"/>
              <p:cNvSpPr>
                <a:spLocks noChangeShapeType="1"/>
              </p:cNvSpPr>
              <p:nvPr/>
            </p:nvSpPr>
            <p:spPr bwMode="auto">
              <a:xfrm>
                <a:off x="2440" y="2308"/>
                <a:ext cx="2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30" name="Line 50"/>
              <p:cNvSpPr>
                <a:spLocks noChangeShapeType="1"/>
              </p:cNvSpPr>
              <p:nvPr/>
            </p:nvSpPr>
            <p:spPr bwMode="auto">
              <a:xfrm flipV="1">
                <a:off x="2466" y="2271"/>
                <a:ext cx="0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31" name="Line 51"/>
              <p:cNvSpPr>
                <a:spLocks noChangeShapeType="1"/>
              </p:cNvSpPr>
              <p:nvPr/>
            </p:nvSpPr>
            <p:spPr bwMode="auto">
              <a:xfrm flipV="1">
                <a:off x="2466" y="2159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32" name="Line 52"/>
              <p:cNvSpPr>
                <a:spLocks noChangeShapeType="1"/>
              </p:cNvSpPr>
              <p:nvPr/>
            </p:nvSpPr>
            <p:spPr bwMode="auto">
              <a:xfrm flipV="1">
                <a:off x="2466" y="2047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33" name="Line 53"/>
              <p:cNvSpPr>
                <a:spLocks noChangeShapeType="1"/>
              </p:cNvSpPr>
              <p:nvPr/>
            </p:nvSpPr>
            <p:spPr bwMode="auto">
              <a:xfrm flipV="1">
                <a:off x="2466" y="1935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34" name="Line 54"/>
              <p:cNvSpPr>
                <a:spLocks noChangeShapeType="1"/>
              </p:cNvSpPr>
              <p:nvPr/>
            </p:nvSpPr>
            <p:spPr bwMode="auto">
              <a:xfrm flipV="1">
                <a:off x="2466" y="1823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35" name="Line 55"/>
              <p:cNvSpPr>
                <a:spLocks noChangeShapeType="1"/>
              </p:cNvSpPr>
              <p:nvPr/>
            </p:nvSpPr>
            <p:spPr bwMode="auto">
              <a:xfrm flipV="1">
                <a:off x="2466" y="1739"/>
                <a:ext cx="0" cy="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36" name="Line 56"/>
              <p:cNvSpPr>
                <a:spLocks noChangeShapeType="1"/>
              </p:cNvSpPr>
              <p:nvPr/>
            </p:nvSpPr>
            <p:spPr bwMode="auto">
              <a:xfrm flipH="1">
                <a:off x="2438" y="1739"/>
                <a:ext cx="2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37" name="Line 57"/>
              <p:cNvSpPr>
                <a:spLocks noChangeShapeType="1"/>
              </p:cNvSpPr>
              <p:nvPr/>
            </p:nvSpPr>
            <p:spPr bwMode="auto">
              <a:xfrm flipH="1">
                <a:off x="2326" y="1739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38" name="Line 58"/>
              <p:cNvSpPr>
                <a:spLocks noChangeShapeType="1"/>
              </p:cNvSpPr>
              <p:nvPr/>
            </p:nvSpPr>
            <p:spPr bwMode="auto">
              <a:xfrm flipH="1">
                <a:off x="2214" y="1739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39" name="Line 59"/>
              <p:cNvSpPr>
                <a:spLocks noChangeShapeType="1"/>
              </p:cNvSpPr>
              <p:nvPr/>
            </p:nvSpPr>
            <p:spPr bwMode="auto">
              <a:xfrm flipH="1">
                <a:off x="2105" y="1739"/>
                <a:ext cx="6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40" name="Line 60"/>
              <p:cNvSpPr>
                <a:spLocks noChangeShapeType="1"/>
              </p:cNvSpPr>
              <p:nvPr/>
            </p:nvSpPr>
            <p:spPr bwMode="auto">
              <a:xfrm>
                <a:off x="2105" y="1739"/>
                <a:ext cx="0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41" name="Line 61"/>
              <p:cNvSpPr>
                <a:spLocks noChangeShapeType="1"/>
              </p:cNvSpPr>
              <p:nvPr/>
            </p:nvSpPr>
            <p:spPr bwMode="auto">
              <a:xfrm>
                <a:off x="2105" y="1790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42" name="Line 62"/>
              <p:cNvSpPr>
                <a:spLocks noChangeShapeType="1"/>
              </p:cNvSpPr>
              <p:nvPr/>
            </p:nvSpPr>
            <p:spPr bwMode="auto">
              <a:xfrm>
                <a:off x="2105" y="1902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43" name="Line 63"/>
              <p:cNvSpPr>
                <a:spLocks noChangeShapeType="1"/>
              </p:cNvSpPr>
              <p:nvPr/>
            </p:nvSpPr>
            <p:spPr bwMode="auto">
              <a:xfrm>
                <a:off x="2105" y="2014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44" name="Line 64"/>
              <p:cNvSpPr>
                <a:spLocks noChangeShapeType="1"/>
              </p:cNvSpPr>
              <p:nvPr/>
            </p:nvSpPr>
            <p:spPr bwMode="auto">
              <a:xfrm>
                <a:off x="2105" y="2126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45" name="Line 65"/>
              <p:cNvSpPr>
                <a:spLocks noChangeShapeType="1"/>
              </p:cNvSpPr>
              <p:nvPr/>
            </p:nvSpPr>
            <p:spPr bwMode="auto">
              <a:xfrm>
                <a:off x="2105" y="2238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0546" name="Picture 6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133" y="1818"/>
                <a:ext cx="294" cy="4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0547" name="Group 67"/>
            <p:cNvGrpSpPr>
              <a:grpSpLocks/>
            </p:cNvGrpSpPr>
            <p:nvPr/>
          </p:nvGrpSpPr>
          <p:grpSpPr bwMode="auto">
            <a:xfrm>
              <a:off x="1772" y="1686"/>
              <a:ext cx="294" cy="428"/>
              <a:chOff x="1772" y="1686"/>
              <a:chExt cx="294" cy="428"/>
            </a:xfrm>
          </p:grpSpPr>
          <p:sp>
            <p:nvSpPr>
              <p:cNvPr id="20548" name="Freeform 68"/>
              <p:cNvSpPr>
                <a:spLocks/>
              </p:cNvSpPr>
              <p:nvPr/>
            </p:nvSpPr>
            <p:spPr bwMode="auto">
              <a:xfrm>
                <a:off x="1792" y="1725"/>
                <a:ext cx="259" cy="353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258" y="352"/>
                  </a:cxn>
                  <a:cxn ang="0">
                    <a:pos x="258" y="0"/>
                  </a:cxn>
                  <a:cxn ang="0">
                    <a:pos x="0" y="0"/>
                  </a:cxn>
                  <a:cxn ang="0">
                    <a:pos x="0" y="352"/>
                  </a:cxn>
                </a:cxnLst>
                <a:rect l="0" t="0" r="r" b="b"/>
                <a:pathLst>
                  <a:path w="259" h="353">
                    <a:moveTo>
                      <a:pt x="0" y="352"/>
                    </a:moveTo>
                    <a:lnTo>
                      <a:pt x="258" y="352"/>
                    </a:lnTo>
                    <a:lnTo>
                      <a:pt x="258" y="0"/>
                    </a:lnTo>
                    <a:lnTo>
                      <a:pt x="0" y="0"/>
                    </a:lnTo>
                    <a:lnTo>
                      <a:pt x="0" y="352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49" name="Line 69"/>
              <p:cNvSpPr>
                <a:spLocks noChangeShapeType="1"/>
              </p:cNvSpPr>
              <p:nvPr/>
            </p:nvSpPr>
            <p:spPr bwMode="auto">
              <a:xfrm>
                <a:off x="1800" y="2075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50" name="Line 70"/>
              <p:cNvSpPr>
                <a:spLocks noChangeShapeType="1"/>
              </p:cNvSpPr>
              <p:nvPr/>
            </p:nvSpPr>
            <p:spPr bwMode="auto">
              <a:xfrm>
                <a:off x="1912" y="2075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51" name="Line 71"/>
              <p:cNvSpPr>
                <a:spLocks noChangeShapeType="1"/>
              </p:cNvSpPr>
              <p:nvPr/>
            </p:nvSpPr>
            <p:spPr bwMode="auto">
              <a:xfrm>
                <a:off x="2024" y="2075"/>
                <a:ext cx="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52" name="Line 72"/>
              <p:cNvSpPr>
                <a:spLocks noChangeShapeType="1"/>
              </p:cNvSpPr>
              <p:nvPr/>
            </p:nvSpPr>
            <p:spPr bwMode="auto">
              <a:xfrm flipV="1">
                <a:off x="2048" y="2036"/>
                <a:ext cx="0" cy="3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53" name="Line 73"/>
              <p:cNvSpPr>
                <a:spLocks noChangeShapeType="1"/>
              </p:cNvSpPr>
              <p:nvPr/>
            </p:nvSpPr>
            <p:spPr bwMode="auto">
              <a:xfrm flipV="1">
                <a:off x="2048" y="1924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54" name="Line 74"/>
              <p:cNvSpPr>
                <a:spLocks noChangeShapeType="1"/>
              </p:cNvSpPr>
              <p:nvPr/>
            </p:nvSpPr>
            <p:spPr bwMode="auto">
              <a:xfrm flipV="1">
                <a:off x="2048" y="1812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55" name="Line 75"/>
              <p:cNvSpPr>
                <a:spLocks noChangeShapeType="1"/>
              </p:cNvSpPr>
              <p:nvPr/>
            </p:nvSpPr>
            <p:spPr bwMode="auto">
              <a:xfrm flipV="1">
                <a:off x="2048" y="1733"/>
                <a:ext cx="0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56" name="Line 76"/>
              <p:cNvSpPr>
                <a:spLocks noChangeShapeType="1"/>
              </p:cNvSpPr>
              <p:nvPr/>
            </p:nvSpPr>
            <p:spPr bwMode="auto">
              <a:xfrm flipH="1">
                <a:off x="2015" y="1733"/>
                <a:ext cx="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57" name="Line 77"/>
              <p:cNvSpPr>
                <a:spLocks noChangeShapeType="1"/>
              </p:cNvSpPr>
              <p:nvPr/>
            </p:nvSpPr>
            <p:spPr bwMode="auto">
              <a:xfrm flipH="1">
                <a:off x="1903" y="173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58" name="Line 78"/>
              <p:cNvSpPr>
                <a:spLocks noChangeShapeType="1"/>
              </p:cNvSpPr>
              <p:nvPr/>
            </p:nvSpPr>
            <p:spPr bwMode="auto">
              <a:xfrm flipH="1">
                <a:off x="1800" y="1733"/>
                <a:ext cx="5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59" name="Line 79"/>
              <p:cNvSpPr>
                <a:spLocks noChangeShapeType="1"/>
              </p:cNvSpPr>
              <p:nvPr/>
            </p:nvSpPr>
            <p:spPr bwMode="auto">
              <a:xfrm>
                <a:off x="1800" y="1733"/>
                <a:ext cx="0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60" name="Line 80"/>
              <p:cNvSpPr>
                <a:spLocks noChangeShapeType="1"/>
              </p:cNvSpPr>
              <p:nvPr/>
            </p:nvSpPr>
            <p:spPr bwMode="auto">
              <a:xfrm>
                <a:off x="1800" y="1791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61" name="Line 81"/>
              <p:cNvSpPr>
                <a:spLocks noChangeShapeType="1"/>
              </p:cNvSpPr>
              <p:nvPr/>
            </p:nvSpPr>
            <p:spPr bwMode="auto">
              <a:xfrm>
                <a:off x="1800" y="1903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62" name="Line 82"/>
              <p:cNvSpPr>
                <a:spLocks noChangeShapeType="1"/>
              </p:cNvSpPr>
              <p:nvPr/>
            </p:nvSpPr>
            <p:spPr bwMode="auto">
              <a:xfrm>
                <a:off x="1800" y="2015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0563" name="Picture 83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72" y="1686"/>
                <a:ext cx="294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0564" name="Group 84"/>
            <p:cNvGrpSpPr>
              <a:grpSpLocks/>
            </p:cNvGrpSpPr>
            <p:nvPr/>
          </p:nvGrpSpPr>
          <p:grpSpPr bwMode="auto">
            <a:xfrm>
              <a:off x="1539" y="2113"/>
              <a:ext cx="531" cy="195"/>
              <a:chOff x="1539" y="2113"/>
              <a:chExt cx="531" cy="195"/>
            </a:xfrm>
          </p:grpSpPr>
          <p:sp>
            <p:nvSpPr>
              <p:cNvPr id="20565" name="Freeform 85"/>
              <p:cNvSpPr>
                <a:spLocks/>
              </p:cNvSpPr>
              <p:nvPr/>
            </p:nvSpPr>
            <p:spPr bwMode="auto">
              <a:xfrm>
                <a:off x="1539" y="2113"/>
                <a:ext cx="531" cy="1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4"/>
                  </a:cxn>
                  <a:cxn ang="0">
                    <a:pos x="530" y="194"/>
                  </a:cxn>
                  <a:cxn ang="0">
                    <a:pos x="530" y="0"/>
                  </a:cxn>
                  <a:cxn ang="0">
                    <a:pos x="0" y="0"/>
                  </a:cxn>
                </a:cxnLst>
                <a:rect l="0" t="0" r="r" b="b"/>
                <a:pathLst>
                  <a:path w="531" h="195">
                    <a:moveTo>
                      <a:pt x="0" y="0"/>
                    </a:moveTo>
                    <a:lnTo>
                      <a:pt x="0" y="194"/>
                    </a:lnTo>
                    <a:lnTo>
                      <a:pt x="530" y="194"/>
                    </a:lnTo>
                    <a:lnTo>
                      <a:pt x="53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66" name="Line 86"/>
              <p:cNvSpPr>
                <a:spLocks noChangeShapeType="1"/>
              </p:cNvSpPr>
              <p:nvPr/>
            </p:nvSpPr>
            <p:spPr bwMode="auto">
              <a:xfrm>
                <a:off x="1547" y="2121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67" name="Line 87"/>
              <p:cNvSpPr>
                <a:spLocks noChangeShapeType="1"/>
              </p:cNvSpPr>
              <p:nvPr/>
            </p:nvSpPr>
            <p:spPr bwMode="auto">
              <a:xfrm>
                <a:off x="1547" y="2233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68" name="Line 88"/>
              <p:cNvSpPr>
                <a:spLocks noChangeShapeType="1"/>
              </p:cNvSpPr>
              <p:nvPr/>
            </p:nvSpPr>
            <p:spPr bwMode="auto">
              <a:xfrm>
                <a:off x="1587" y="2305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69" name="Line 89"/>
              <p:cNvSpPr>
                <a:spLocks noChangeShapeType="1"/>
              </p:cNvSpPr>
              <p:nvPr/>
            </p:nvSpPr>
            <p:spPr bwMode="auto">
              <a:xfrm>
                <a:off x="1699" y="2305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70" name="Line 90"/>
              <p:cNvSpPr>
                <a:spLocks noChangeShapeType="1"/>
              </p:cNvSpPr>
              <p:nvPr/>
            </p:nvSpPr>
            <p:spPr bwMode="auto">
              <a:xfrm>
                <a:off x="1810" y="2305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71" name="Line 91"/>
              <p:cNvSpPr>
                <a:spLocks noChangeShapeType="1"/>
              </p:cNvSpPr>
              <p:nvPr/>
            </p:nvSpPr>
            <p:spPr bwMode="auto">
              <a:xfrm>
                <a:off x="1922" y="2305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72" name="Line 92"/>
              <p:cNvSpPr>
                <a:spLocks noChangeShapeType="1"/>
              </p:cNvSpPr>
              <p:nvPr/>
            </p:nvSpPr>
            <p:spPr bwMode="auto">
              <a:xfrm>
                <a:off x="2034" y="2305"/>
                <a:ext cx="3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73" name="Line 93"/>
              <p:cNvSpPr>
                <a:spLocks noChangeShapeType="1"/>
              </p:cNvSpPr>
              <p:nvPr/>
            </p:nvSpPr>
            <p:spPr bwMode="auto">
              <a:xfrm flipV="1">
                <a:off x="2067" y="2275"/>
                <a:ext cx="0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74" name="Line 94"/>
              <p:cNvSpPr>
                <a:spLocks noChangeShapeType="1"/>
              </p:cNvSpPr>
              <p:nvPr/>
            </p:nvSpPr>
            <p:spPr bwMode="auto">
              <a:xfrm flipV="1">
                <a:off x="2067" y="2163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75" name="Line 95"/>
              <p:cNvSpPr>
                <a:spLocks noChangeShapeType="1"/>
              </p:cNvSpPr>
              <p:nvPr/>
            </p:nvSpPr>
            <p:spPr bwMode="auto">
              <a:xfrm flipH="1">
                <a:off x="1997" y="2121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76" name="Line 96"/>
              <p:cNvSpPr>
                <a:spLocks noChangeShapeType="1"/>
              </p:cNvSpPr>
              <p:nvPr/>
            </p:nvSpPr>
            <p:spPr bwMode="auto">
              <a:xfrm flipH="1">
                <a:off x="1885" y="2121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77" name="Line 97"/>
              <p:cNvSpPr>
                <a:spLocks noChangeShapeType="1"/>
              </p:cNvSpPr>
              <p:nvPr/>
            </p:nvSpPr>
            <p:spPr bwMode="auto">
              <a:xfrm flipH="1">
                <a:off x="1773" y="2121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78" name="Line 98"/>
              <p:cNvSpPr>
                <a:spLocks noChangeShapeType="1"/>
              </p:cNvSpPr>
              <p:nvPr/>
            </p:nvSpPr>
            <p:spPr bwMode="auto">
              <a:xfrm flipH="1">
                <a:off x="1662" y="2121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79" name="Line 99"/>
              <p:cNvSpPr>
                <a:spLocks noChangeShapeType="1"/>
              </p:cNvSpPr>
              <p:nvPr/>
            </p:nvSpPr>
            <p:spPr bwMode="auto">
              <a:xfrm flipH="1">
                <a:off x="1550" y="2121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80" name="Rectangle 100"/>
              <p:cNvSpPr>
                <a:spLocks noChangeArrowheads="1"/>
              </p:cNvSpPr>
              <p:nvPr/>
            </p:nvSpPr>
            <p:spPr bwMode="auto">
              <a:xfrm>
                <a:off x="1583" y="2127"/>
                <a:ext cx="408" cy="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1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1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L,M,N}</a:t>
                </a:r>
              </a:p>
            </p:txBody>
          </p:sp>
        </p:grpSp>
        <p:grpSp>
          <p:nvGrpSpPr>
            <p:cNvPr id="20581" name="Group 101"/>
            <p:cNvGrpSpPr>
              <a:grpSpLocks/>
            </p:cNvGrpSpPr>
            <p:nvPr/>
          </p:nvGrpSpPr>
          <p:grpSpPr bwMode="auto">
            <a:xfrm>
              <a:off x="1504" y="1655"/>
              <a:ext cx="294" cy="491"/>
              <a:chOff x="1504" y="1655"/>
              <a:chExt cx="294" cy="491"/>
            </a:xfrm>
          </p:grpSpPr>
          <p:sp>
            <p:nvSpPr>
              <p:cNvPr id="20582" name="Freeform 102"/>
              <p:cNvSpPr>
                <a:spLocks/>
              </p:cNvSpPr>
              <p:nvPr/>
            </p:nvSpPr>
            <p:spPr bwMode="auto">
              <a:xfrm>
                <a:off x="1556" y="1725"/>
                <a:ext cx="194" cy="351"/>
              </a:xfrm>
              <a:custGeom>
                <a:avLst/>
                <a:gdLst/>
                <a:ahLst/>
                <a:cxnLst>
                  <a:cxn ang="0">
                    <a:pos x="0" y="350"/>
                  </a:cxn>
                  <a:cxn ang="0">
                    <a:pos x="193" y="350"/>
                  </a:cxn>
                  <a:cxn ang="0">
                    <a:pos x="193" y="0"/>
                  </a:cxn>
                  <a:cxn ang="0">
                    <a:pos x="0" y="0"/>
                  </a:cxn>
                  <a:cxn ang="0">
                    <a:pos x="0" y="350"/>
                  </a:cxn>
                </a:cxnLst>
                <a:rect l="0" t="0" r="r" b="b"/>
                <a:pathLst>
                  <a:path w="194" h="351">
                    <a:moveTo>
                      <a:pt x="0" y="350"/>
                    </a:moveTo>
                    <a:lnTo>
                      <a:pt x="193" y="350"/>
                    </a:lnTo>
                    <a:lnTo>
                      <a:pt x="193" y="0"/>
                    </a:lnTo>
                    <a:lnTo>
                      <a:pt x="0" y="0"/>
                    </a:lnTo>
                    <a:lnTo>
                      <a:pt x="0" y="350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583" name="Line 103"/>
              <p:cNvSpPr>
                <a:spLocks noChangeShapeType="1"/>
              </p:cNvSpPr>
              <p:nvPr/>
            </p:nvSpPr>
            <p:spPr bwMode="auto">
              <a:xfrm>
                <a:off x="1564" y="207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84" name="Line 104"/>
              <p:cNvSpPr>
                <a:spLocks noChangeShapeType="1"/>
              </p:cNvSpPr>
              <p:nvPr/>
            </p:nvSpPr>
            <p:spPr bwMode="auto">
              <a:xfrm>
                <a:off x="1676" y="2073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85" name="Line 105"/>
              <p:cNvSpPr>
                <a:spLocks noChangeShapeType="1"/>
              </p:cNvSpPr>
              <p:nvPr/>
            </p:nvSpPr>
            <p:spPr bwMode="auto">
              <a:xfrm flipV="1">
                <a:off x="1747" y="1970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86" name="Line 106"/>
              <p:cNvSpPr>
                <a:spLocks noChangeShapeType="1"/>
              </p:cNvSpPr>
              <p:nvPr/>
            </p:nvSpPr>
            <p:spPr bwMode="auto">
              <a:xfrm flipV="1">
                <a:off x="1747" y="1858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87" name="Line 107"/>
              <p:cNvSpPr>
                <a:spLocks noChangeShapeType="1"/>
              </p:cNvSpPr>
              <p:nvPr/>
            </p:nvSpPr>
            <p:spPr bwMode="auto">
              <a:xfrm flipV="1">
                <a:off x="1747" y="1746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88" name="Line 108"/>
              <p:cNvSpPr>
                <a:spLocks noChangeShapeType="1"/>
              </p:cNvSpPr>
              <p:nvPr/>
            </p:nvSpPr>
            <p:spPr bwMode="auto">
              <a:xfrm flipH="1">
                <a:off x="1649" y="173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89" name="Line 109"/>
              <p:cNvSpPr>
                <a:spLocks noChangeShapeType="1"/>
              </p:cNvSpPr>
              <p:nvPr/>
            </p:nvSpPr>
            <p:spPr bwMode="auto">
              <a:xfrm flipH="1">
                <a:off x="1564" y="1733"/>
                <a:ext cx="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90" name="Line 110"/>
              <p:cNvSpPr>
                <a:spLocks noChangeShapeType="1"/>
              </p:cNvSpPr>
              <p:nvPr/>
            </p:nvSpPr>
            <p:spPr bwMode="auto">
              <a:xfrm>
                <a:off x="1564" y="1733"/>
                <a:ext cx="0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91" name="Line 111"/>
              <p:cNvSpPr>
                <a:spLocks noChangeShapeType="1"/>
              </p:cNvSpPr>
              <p:nvPr/>
            </p:nvSpPr>
            <p:spPr bwMode="auto">
              <a:xfrm>
                <a:off x="1564" y="1809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92" name="Line 112"/>
              <p:cNvSpPr>
                <a:spLocks noChangeShapeType="1"/>
              </p:cNvSpPr>
              <p:nvPr/>
            </p:nvSpPr>
            <p:spPr bwMode="auto">
              <a:xfrm>
                <a:off x="1564" y="1921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593" name="Line 113"/>
              <p:cNvSpPr>
                <a:spLocks noChangeShapeType="1"/>
              </p:cNvSpPr>
              <p:nvPr/>
            </p:nvSpPr>
            <p:spPr bwMode="auto">
              <a:xfrm>
                <a:off x="1564" y="2033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0594" name="Picture 114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504" y="1655"/>
                <a:ext cx="294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20595" name="Group 115"/>
          <p:cNvGrpSpPr>
            <a:grpSpLocks/>
          </p:cNvGrpSpPr>
          <p:nvPr/>
        </p:nvGrpSpPr>
        <p:grpSpPr bwMode="auto">
          <a:xfrm>
            <a:off x="1951038" y="2805113"/>
            <a:ext cx="515937" cy="1047750"/>
            <a:chOff x="1229" y="2059"/>
            <a:chExt cx="325" cy="660"/>
          </a:xfrm>
        </p:grpSpPr>
        <p:sp>
          <p:nvSpPr>
            <p:cNvPr id="20596" name="Freeform 116"/>
            <p:cNvSpPr>
              <a:spLocks/>
            </p:cNvSpPr>
            <p:nvPr/>
          </p:nvSpPr>
          <p:spPr bwMode="auto">
            <a:xfrm>
              <a:off x="1515" y="2059"/>
              <a:ext cx="39" cy="65"/>
            </a:xfrm>
            <a:custGeom>
              <a:avLst/>
              <a:gdLst/>
              <a:ahLst/>
              <a:cxnLst>
                <a:cxn ang="0">
                  <a:pos x="38" y="5"/>
                </a:cxn>
                <a:cxn ang="0">
                  <a:pos x="27" y="0"/>
                </a:cxn>
                <a:cxn ang="0">
                  <a:pos x="0" y="59"/>
                </a:cxn>
                <a:cxn ang="0">
                  <a:pos x="11" y="64"/>
                </a:cxn>
                <a:cxn ang="0">
                  <a:pos x="38" y="5"/>
                </a:cxn>
              </a:cxnLst>
              <a:rect l="0" t="0" r="r" b="b"/>
              <a:pathLst>
                <a:path w="39" h="65">
                  <a:moveTo>
                    <a:pt x="38" y="5"/>
                  </a:moveTo>
                  <a:lnTo>
                    <a:pt x="27" y="0"/>
                  </a:lnTo>
                  <a:lnTo>
                    <a:pt x="0" y="59"/>
                  </a:lnTo>
                  <a:lnTo>
                    <a:pt x="11" y="64"/>
                  </a:lnTo>
                  <a:lnTo>
                    <a:pt x="38" y="5"/>
                  </a:lnTo>
                </a:path>
              </a:pathLst>
            </a:custGeom>
            <a:solidFill>
              <a:srgbClr val="00AE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7" name="Freeform 117"/>
            <p:cNvSpPr>
              <a:spLocks/>
            </p:cNvSpPr>
            <p:nvPr/>
          </p:nvSpPr>
          <p:spPr bwMode="auto">
            <a:xfrm>
              <a:off x="1453" y="2187"/>
              <a:ext cx="40" cy="65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27" y="0"/>
                </a:cxn>
                <a:cxn ang="0">
                  <a:pos x="0" y="59"/>
                </a:cxn>
                <a:cxn ang="0">
                  <a:pos x="12" y="64"/>
                </a:cxn>
                <a:cxn ang="0">
                  <a:pos x="39" y="5"/>
                </a:cxn>
              </a:cxnLst>
              <a:rect l="0" t="0" r="r" b="b"/>
              <a:pathLst>
                <a:path w="40" h="65">
                  <a:moveTo>
                    <a:pt x="39" y="5"/>
                  </a:moveTo>
                  <a:lnTo>
                    <a:pt x="27" y="0"/>
                  </a:lnTo>
                  <a:lnTo>
                    <a:pt x="0" y="59"/>
                  </a:lnTo>
                  <a:lnTo>
                    <a:pt x="12" y="64"/>
                  </a:lnTo>
                  <a:lnTo>
                    <a:pt x="39" y="5"/>
                  </a:lnTo>
                </a:path>
              </a:pathLst>
            </a:custGeom>
            <a:solidFill>
              <a:srgbClr val="00AE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8" name="Freeform 118"/>
            <p:cNvSpPr>
              <a:spLocks/>
            </p:cNvSpPr>
            <p:nvPr/>
          </p:nvSpPr>
          <p:spPr bwMode="auto">
            <a:xfrm>
              <a:off x="1392" y="2315"/>
              <a:ext cx="39" cy="65"/>
            </a:xfrm>
            <a:custGeom>
              <a:avLst/>
              <a:gdLst/>
              <a:ahLst/>
              <a:cxnLst>
                <a:cxn ang="0">
                  <a:pos x="38" y="5"/>
                </a:cxn>
                <a:cxn ang="0">
                  <a:pos x="26" y="0"/>
                </a:cxn>
                <a:cxn ang="0">
                  <a:pos x="0" y="59"/>
                </a:cxn>
                <a:cxn ang="0">
                  <a:pos x="11" y="64"/>
                </a:cxn>
                <a:cxn ang="0">
                  <a:pos x="38" y="5"/>
                </a:cxn>
              </a:cxnLst>
              <a:rect l="0" t="0" r="r" b="b"/>
              <a:pathLst>
                <a:path w="39" h="65">
                  <a:moveTo>
                    <a:pt x="38" y="5"/>
                  </a:moveTo>
                  <a:lnTo>
                    <a:pt x="26" y="0"/>
                  </a:lnTo>
                  <a:lnTo>
                    <a:pt x="0" y="59"/>
                  </a:lnTo>
                  <a:lnTo>
                    <a:pt x="11" y="64"/>
                  </a:lnTo>
                  <a:lnTo>
                    <a:pt x="38" y="5"/>
                  </a:lnTo>
                </a:path>
              </a:pathLst>
            </a:custGeom>
            <a:solidFill>
              <a:srgbClr val="00AE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9" name="Freeform 119"/>
            <p:cNvSpPr>
              <a:spLocks/>
            </p:cNvSpPr>
            <p:nvPr/>
          </p:nvSpPr>
          <p:spPr bwMode="auto">
            <a:xfrm>
              <a:off x="1331" y="2442"/>
              <a:ext cx="38" cy="65"/>
            </a:xfrm>
            <a:custGeom>
              <a:avLst/>
              <a:gdLst/>
              <a:ahLst/>
              <a:cxnLst>
                <a:cxn ang="0">
                  <a:pos x="37" y="5"/>
                </a:cxn>
                <a:cxn ang="0">
                  <a:pos x="26" y="0"/>
                </a:cxn>
                <a:cxn ang="0">
                  <a:pos x="0" y="59"/>
                </a:cxn>
                <a:cxn ang="0">
                  <a:pos x="11" y="64"/>
                </a:cxn>
                <a:cxn ang="0">
                  <a:pos x="37" y="5"/>
                </a:cxn>
              </a:cxnLst>
              <a:rect l="0" t="0" r="r" b="b"/>
              <a:pathLst>
                <a:path w="38" h="65">
                  <a:moveTo>
                    <a:pt x="37" y="5"/>
                  </a:moveTo>
                  <a:lnTo>
                    <a:pt x="26" y="0"/>
                  </a:lnTo>
                  <a:lnTo>
                    <a:pt x="0" y="59"/>
                  </a:lnTo>
                  <a:lnTo>
                    <a:pt x="11" y="64"/>
                  </a:lnTo>
                  <a:lnTo>
                    <a:pt x="37" y="5"/>
                  </a:lnTo>
                </a:path>
              </a:pathLst>
            </a:custGeom>
            <a:solidFill>
              <a:srgbClr val="00AE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0" name="Freeform 120"/>
            <p:cNvSpPr>
              <a:spLocks/>
            </p:cNvSpPr>
            <p:nvPr/>
          </p:nvSpPr>
          <p:spPr bwMode="auto">
            <a:xfrm>
              <a:off x="1269" y="2570"/>
              <a:ext cx="40" cy="65"/>
            </a:xfrm>
            <a:custGeom>
              <a:avLst/>
              <a:gdLst/>
              <a:ahLst/>
              <a:cxnLst>
                <a:cxn ang="0">
                  <a:pos x="39" y="5"/>
                </a:cxn>
                <a:cxn ang="0">
                  <a:pos x="27" y="0"/>
                </a:cxn>
                <a:cxn ang="0">
                  <a:pos x="0" y="59"/>
                </a:cxn>
                <a:cxn ang="0">
                  <a:pos x="12" y="64"/>
                </a:cxn>
                <a:cxn ang="0">
                  <a:pos x="39" y="5"/>
                </a:cxn>
              </a:cxnLst>
              <a:rect l="0" t="0" r="r" b="b"/>
              <a:pathLst>
                <a:path w="40" h="65">
                  <a:moveTo>
                    <a:pt x="39" y="5"/>
                  </a:moveTo>
                  <a:lnTo>
                    <a:pt x="27" y="0"/>
                  </a:lnTo>
                  <a:lnTo>
                    <a:pt x="0" y="59"/>
                  </a:lnTo>
                  <a:lnTo>
                    <a:pt x="12" y="64"/>
                  </a:lnTo>
                  <a:lnTo>
                    <a:pt x="39" y="5"/>
                  </a:lnTo>
                </a:path>
              </a:pathLst>
            </a:custGeom>
            <a:solidFill>
              <a:srgbClr val="00AE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1" name="Freeform 121"/>
            <p:cNvSpPr>
              <a:spLocks/>
            </p:cNvSpPr>
            <p:nvPr/>
          </p:nvSpPr>
          <p:spPr bwMode="auto">
            <a:xfrm>
              <a:off x="1229" y="2698"/>
              <a:ext cx="18" cy="21"/>
            </a:xfrm>
            <a:custGeom>
              <a:avLst/>
              <a:gdLst/>
              <a:ahLst/>
              <a:cxnLst>
                <a:cxn ang="0">
                  <a:pos x="17" y="5"/>
                </a:cxn>
                <a:cxn ang="0">
                  <a:pos x="7" y="0"/>
                </a:cxn>
                <a:cxn ang="0">
                  <a:pos x="0" y="15"/>
                </a:cxn>
                <a:cxn ang="0">
                  <a:pos x="10" y="20"/>
                </a:cxn>
                <a:cxn ang="0">
                  <a:pos x="17" y="5"/>
                </a:cxn>
              </a:cxnLst>
              <a:rect l="0" t="0" r="r" b="b"/>
              <a:pathLst>
                <a:path w="18" h="21">
                  <a:moveTo>
                    <a:pt x="17" y="5"/>
                  </a:moveTo>
                  <a:lnTo>
                    <a:pt x="7" y="0"/>
                  </a:lnTo>
                  <a:lnTo>
                    <a:pt x="0" y="15"/>
                  </a:lnTo>
                  <a:lnTo>
                    <a:pt x="10" y="20"/>
                  </a:lnTo>
                  <a:lnTo>
                    <a:pt x="17" y="5"/>
                  </a:lnTo>
                </a:path>
              </a:pathLst>
            </a:custGeom>
            <a:solidFill>
              <a:srgbClr val="00AE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0602" name="Group 122"/>
          <p:cNvGrpSpPr>
            <a:grpSpLocks/>
          </p:cNvGrpSpPr>
          <p:nvPr/>
        </p:nvGrpSpPr>
        <p:grpSpPr bwMode="auto">
          <a:xfrm>
            <a:off x="2751138" y="2801938"/>
            <a:ext cx="1728787" cy="1022350"/>
            <a:chOff x="1733" y="2057"/>
            <a:chExt cx="1089" cy="644"/>
          </a:xfrm>
        </p:grpSpPr>
        <p:sp>
          <p:nvSpPr>
            <p:cNvPr id="20603" name="Freeform 123"/>
            <p:cNvSpPr>
              <a:spLocks/>
            </p:cNvSpPr>
            <p:nvPr/>
          </p:nvSpPr>
          <p:spPr bwMode="auto">
            <a:xfrm>
              <a:off x="1733" y="2057"/>
              <a:ext cx="67" cy="4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1"/>
                </a:cxn>
                <a:cxn ang="0">
                  <a:pos x="59" y="44"/>
                </a:cxn>
                <a:cxn ang="0">
                  <a:pos x="66" y="33"/>
                </a:cxn>
                <a:cxn ang="0">
                  <a:pos x="7" y="0"/>
                </a:cxn>
              </a:cxnLst>
              <a:rect l="0" t="0" r="r" b="b"/>
              <a:pathLst>
                <a:path w="67" h="45">
                  <a:moveTo>
                    <a:pt x="7" y="0"/>
                  </a:moveTo>
                  <a:lnTo>
                    <a:pt x="0" y="11"/>
                  </a:lnTo>
                  <a:lnTo>
                    <a:pt x="59" y="44"/>
                  </a:lnTo>
                  <a:lnTo>
                    <a:pt x="66" y="33"/>
                  </a:lnTo>
                  <a:lnTo>
                    <a:pt x="7" y="0"/>
                  </a:lnTo>
                </a:path>
              </a:pathLst>
            </a:custGeom>
            <a:solidFill>
              <a:srgbClr val="00AE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4" name="Freeform 124"/>
            <p:cNvSpPr>
              <a:spLocks/>
            </p:cNvSpPr>
            <p:nvPr/>
          </p:nvSpPr>
          <p:spPr bwMode="auto">
            <a:xfrm>
              <a:off x="1861" y="2132"/>
              <a:ext cx="67" cy="4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1"/>
                </a:cxn>
                <a:cxn ang="0">
                  <a:pos x="59" y="44"/>
                </a:cxn>
                <a:cxn ang="0">
                  <a:pos x="66" y="33"/>
                </a:cxn>
                <a:cxn ang="0">
                  <a:pos x="7" y="0"/>
                </a:cxn>
              </a:cxnLst>
              <a:rect l="0" t="0" r="r" b="b"/>
              <a:pathLst>
                <a:path w="67" h="45">
                  <a:moveTo>
                    <a:pt x="7" y="0"/>
                  </a:moveTo>
                  <a:lnTo>
                    <a:pt x="0" y="11"/>
                  </a:lnTo>
                  <a:lnTo>
                    <a:pt x="59" y="44"/>
                  </a:lnTo>
                  <a:lnTo>
                    <a:pt x="66" y="33"/>
                  </a:lnTo>
                  <a:lnTo>
                    <a:pt x="7" y="0"/>
                  </a:lnTo>
                </a:path>
              </a:pathLst>
            </a:custGeom>
            <a:solidFill>
              <a:srgbClr val="00AE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5" name="Freeform 125"/>
            <p:cNvSpPr>
              <a:spLocks/>
            </p:cNvSpPr>
            <p:nvPr/>
          </p:nvSpPr>
          <p:spPr bwMode="auto">
            <a:xfrm>
              <a:off x="1989" y="2207"/>
              <a:ext cx="67" cy="4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1"/>
                </a:cxn>
                <a:cxn ang="0">
                  <a:pos x="59" y="44"/>
                </a:cxn>
                <a:cxn ang="0">
                  <a:pos x="66" y="33"/>
                </a:cxn>
                <a:cxn ang="0">
                  <a:pos x="7" y="0"/>
                </a:cxn>
              </a:cxnLst>
              <a:rect l="0" t="0" r="r" b="b"/>
              <a:pathLst>
                <a:path w="67" h="45">
                  <a:moveTo>
                    <a:pt x="7" y="0"/>
                  </a:moveTo>
                  <a:lnTo>
                    <a:pt x="0" y="11"/>
                  </a:lnTo>
                  <a:lnTo>
                    <a:pt x="59" y="44"/>
                  </a:lnTo>
                  <a:lnTo>
                    <a:pt x="66" y="33"/>
                  </a:lnTo>
                  <a:lnTo>
                    <a:pt x="7" y="0"/>
                  </a:lnTo>
                </a:path>
              </a:pathLst>
            </a:custGeom>
            <a:solidFill>
              <a:srgbClr val="00AE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6" name="Freeform 126"/>
            <p:cNvSpPr>
              <a:spLocks/>
            </p:cNvSpPr>
            <p:nvPr/>
          </p:nvSpPr>
          <p:spPr bwMode="auto">
            <a:xfrm>
              <a:off x="2116" y="2282"/>
              <a:ext cx="67" cy="4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1"/>
                </a:cxn>
                <a:cxn ang="0">
                  <a:pos x="59" y="44"/>
                </a:cxn>
                <a:cxn ang="0">
                  <a:pos x="66" y="33"/>
                </a:cxn>
                <a:cxn ang="0">
                  <a:pos x="7" y="0"/>
                </a:cxn>
              </a:cxnLst>
              <a:rect l="0" t="0" r="r" b="b"/>
              <a:pathLst>
                <a:path w="67" h="45">
                  <a:moveTo>
                    <a:pt x="7" y="0"/>
                  </a:moveTo>
                  <a:lnTo>
                    <a:pt x="0" y="11"/>
                  </a:lnTo>
                  <a:lnTo>
                    <a:pt x="59" y="44"/>
                  </a:lnTo>
                  <a:lnTo>
                    <a:pt x="66" y="33"/>
                  </a:lnTo>
                  <a:lnTo>
                    <a:pt x="7" y="0"/>
                  </a:lnTo>
                </a:path>
              </a:pathLst>
            </a:custGeom>
            <a:solidFill>
              <a:srgbClr val="00AE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7" name="Freeform 127"/>
            <p:cNvSpPr>
              <a:spLocks/>
            </p:cNvSpPr>
            <p:nvPr/>
          </p:nvSpPr>
          <p:spPr bwMode="auto">
            <a:xfrm>
              <a:off x="2244" y="2357"/>
              <a:ext cx="67" cy="4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1"/>
                </a:cxn>
                <a:cxn ang="0">
                  <a:pos x="59" y="44"/>
                </a:cxn>
                <a:cxn ang="0">
                  <a:pos x="66" y="33"/>
                </a:cxn>
                <a:cxn ang="0">
                  <a:pos x="7" y="0"/>
                </a:cxn>
              </a:cxnLst>
              <a:rect l="0" t="0" r="r" b="b"/>
              <a:pathLst>
                <a:path w="67" h="45">
                  <a:moveTo>
                    <a:pt x="7" y="0"/>
                  </a:moveTo>
                  <a:lnTo>
                    <a:pt x="0" y="11"/>
                  </a:lnTo>
                  <a:lnTo>
                    <a:pt x="59" y="44"/>
                  </a:lnTo>
                  <a:lnTo>
                    <a:pt x="66" y="33"/>
                  </a:lnTo>
                  <a:lnTo>
                    <a:pt x="7" y="0"/>
                  </a:lnTo>
                </a:path>
              </a:pathLst>
            </a:custGeom>
            <a:solidFill>
              <a:srgbClr val="00AE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8" name="Freeform 128"/>
            <p:cNvSpPr>
              <a:spLocks/>
            </p:cNvSpPr>
            <p:nvPr/>
          </p:nvSpPr>
          <p:spPr bwMode="auto">
            <a:xfrm>
              <a:off x="2372" y="2431"/>
              <a:ext cx="67" cy="4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1"/>
                </a:cxn>
                <a:cxn ang="0">
                  <a:pos x="59" y="44"/>
                </a:cxn>
                <a:cxn ang="0">
                  <a:pos x="66" y="33"/>
                </a:cxn>
                <a:cxn ang="0">
                  <a:pos x="7" y="0"/>
                </a:cxn>
              </a:cxnLst>
              <a:rect l="0" t="0" r="r" b="b"/>
              <a:pathLst>
                <a:path w="67" h="45">
                  <a:moveTo>
                    <a:pt x="7" y="0"/>
                  </a:moveTo>
                  <a:lnTo>
                    <a:pt x="0" y="11"/>
                  </a:lnTo>
                  <a:lnTo>
                    <a:pt x="59" y="44"/>
                  </a:lnTo>
                  <a:lnTo>
                    <a:pt x="66" y="33"/>
                  </a:lnTo>
                  <a:lnTo>
                    <a:pt x="7" y="0"/>
                  </a:lnTo>
                </a:path>
              </a:pathLst>
            </a:custGeom>
            <a:solidFill>
              <a:srgbClr val="00AE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9" name="Freeform 129"/>
            <p:cNvSpPr>
              <a:spLocks/>
            </p:cNvSpPr>
            <p:nvPr/>
          </p:nvSpPr>
          <p:spPr bwMode="auto">
            <a:xfrm>
              <a:off x="2499" y="2505"/>
              <a:ext cx="67" cy="4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1"/>
                </a:cxn>
                <a:cxn ang="0">
                  <a:pos x="59" y="45"/>
                </a:cxn>
                <a:cxn ang="0">
                  <a:pos x="66" y="34"/>
                </a:cxn>
                <a:cxn ang="0">
                  <a:pos x="7" y="0"/>
                </a:cxn>
              </a:cxnLst>
              <a:rect l="0" t="0" r="r" b="b"/>
              <a:pathLst>
                <a:path w="67" h="46">
                  <a:moveTo>
                    <a:pt x="7" y="0"/>
                  </a:moveTo>
                  <a:lnTo>
                    <a:pt x="0" y="11"/>
                  </a:lnTo>
                  <a:lnTo>
                    <a:pt x="59" y="45"/>
                  </a:lnTo>
                  <a:lnTo>
                    <a:pt x="66" y="34"/>
                  </a:lnTo>
                  <a:lnTo>
                    <a:pt x="7" y="0"/>
                  </a:lnTo>
                </a:path>
              </a:pathLst>
            </a:custGeom>
            <a:solidFill>
              <a:srgbClr val="00AE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10" name="Freeform 130"/>
            <p:cNvSpPr>
              <a:spLocks/>
            </p:cNvSpPr>
            <p:nvPr/>
          </p:nvSpPr>
          <p:spPr bwMode="auto">
            <a:xfrm>
              <a:off x="2627" y="2580"/>
              <a:ext cx="67" cy="4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1"/>
                </a:cxn>
                <a:cxn ang="0">
                  <a:pos x="59" y="45"/>
                </a:cxn>
                <a:cxn ang="0">
                  <a:pos x="66" y="34"/>
                </a:cxn>
                <a:cxn ang="0">
                  <a:pos x="7" y="0"/>
                </a:cxn>
              </a:cxnLst>
              <a:rect l="0" t="0" r="r" b="b"/>
              <a:pathLst>
                <a:path w="67" h="46">
                  <a:moveTo>
                    <a:pt x="7" y="0"/>
                  </a:moveTo>
                  <a:lnTo>
                    <a:pt x="0" y="11"/>
                  </a:lnTo>
                  <a:lnTo>
                    <a:pt x="59" y="45"/>
                  </a:lnTo>
                  <a:lnTo>
                    <a:pt x="66" y="34"/>
                  </a:lnTo>
                  <a:lnTo>
                    <a:pt x="7" y="0"/>
                  </a:lnTo>
                </a:path>
              </a:pathLst>
            </a:custGeom>
            <a:solidFill>
              <a:srgbClr val="00AE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11" name="Freeform 131"/>
            <p:cNvSpPr>
              <a:spLocks/>
            </p:cNvSpPr>
            <p:nvPr/>
          </p:nvSpPr>
          <p:spPr bwMode="auto">
            <a:xfrm>
              <a:off x="2755" y="2655"/>
              <a:ext cx="67" cy="4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1"/>
                </a:cxn>
                <a:cxn ang="0">
                  <a:pos x="59" y="45"/>
                </a:cxn>
                <a:cxn ang="0">
                  <a:pos x="66" y="34"/>
                </a:cxn>
                <a:cxn ang="0">
                  <a:pos x="7" y="0"/>
                </a:cxn>
              </a:cxnLst>
              <a:rect l="0" t="0" r="r" b="b"/>
              <a:pathLst>
                <a:path w="67" h="46">
                  <a:moveTo>
                    <a:pt x="7" y="0"/>
                  </a:moveTo>
                  <a:lnTo>
                    <a:pt x="0" y="11"/>
                  </a:lnTo>
                  <a:lnTo>
                    <a:pt x="59" y="45"/>
                  </a:lnTo>
                  <a:lnTo>
                    <a:pt x="66" y="34"/>
                  </a:lnTo>
                  <a:lnTo>
                    <a:pt x="7" y="0"/>
                  </a:lnTo>
                </a:path>
              </a:pathLst>
            </a:custGeom>
            <a:solidFill>
              <a:srgbClr val="00AE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0612" name="Group 132"/>
          <p:cNvGrpSpPr>
            <a:grpSpLocks/>
          </p:cNvGrpSpPr>
          <p:nvPr/>
        </p:nvGrpSpPr>
        <p:grpSpPr bwMode="auto">
          <a:xfrm>
            <a:off x="1816100" y="5737225"/>
            <a:ext cx="2990850" cy="1254125"/>
            <a:chOff x="1144" y="3906"/>
            <a:chExt cx="1884" cy="790"/>
          </a:xfrm>
        </p:grpSpPr>
        <p:grpSp>
          <p:nvGrpSpPr>
            <p:cNvPr id="20613" name="Group 133"/>
            <p:cNvGrpSpPr>
              <a:grpSpLocks/>
            </p:cNvGrpSpPr>
            <p:nvPr/>
          </p:nvGrpSpPr>
          <p:grpSpPr bwMode="auto">
            <a:xfrm>
              <a:off x="1144" y="3906"/>
              <a:ext cx="1884" cy="790"/>
              <a:chOff x="1144" y="3906"/>
              <a:chExt cx="1884" cy="790"/>
            </a:xfrm>
          </p:grpSpPr>
          <p:sp>
            <p:nvSpPr>
              <p:cNvPr id="20614" name="Rectangle 134"/>
              <p:cNvSpPr>
                <a:spLocks noChangeArrowheads="1"/>
              </p:cNvSpPr>
              <p:nvPr/>
            </p:nvSpPr>
            <p:spPr bwMode="auto">
              <a:xfrm>
                <a:off x="1188" y="3950"/>
                <a:ext cx="1840" cy="746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615" name="Rectangle 135"/>
              <p:cNvSpPr>
                <a:spLocks noChangeArrowheads="1"/>
              </p:cNvSpPr>
              <p:nvPr/>
            </p:nvSpPr>
            <p:spPr bwMode="auto">
              <a:xfrm>
                <a:off x="1144" y="3906"/>
                <a:ext cx="1831" cy="737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0616" name="Rectangle 136"/>
            <p:cNvSpPr>
              <a:spLocks noChangeArrowheads="1"/>
            </p:cNvSpPr>
            <p:nvPr/>
          </p:nvSpPr>
          <p:spPr bwMode="auto">
            <a:xfrm>
              <a:off x="1192" y="3933"/>
              <a:ext cx="1741" cy="114"/>
            </a:xfrm>
            <a:prstGeom prst="rect">
              <a:avLst/>
            </a:prstGeom>
            <a:solidFill>
              <a:srgbClr val="F45AF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17" name="Rectangle 137"/>
            <p:cNvSpPr>
              <a:spLocks noChangeArrowheads="1"/>
            </p:cNvSpPr>
            <p:nvPr/>
          </p:nvSpPr>
          <p:spPr bwMode="auto">
            <a:xfrm>
              <a:off x="1186" y="4118"/>
              <a:ext cx="1753" cy="114"/>
            </a:xfrm>
            <a:prstGeom prst="rect">
              <a:avLst/>
            </a:prstGeom>
            <a:solidFill>
              <a:srgbClr val="F45AF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18" name="Rectangle 138"/>
            <p:cNvSpPr>
              <a:spLocks noChangeArrowheads="1"/>
            </p:cNvSpPr>
            <p:nvPr/>
          </p:nvSpPr>
          <p:spPr bwMode="auto">
            <a:xfrm>
              <a:off x="1195" y="4313"/>
              <a:ext cx="1014" cy="114"/>
            </a:xfrm>
            <a:prstGeom prst="rect">
              <a:avLst/>
            </a:prstGeom>
            <a:solidFill>
              <a:srgbClr val="F45AF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19" name="Rectangle 139"/>
            <p:cNvSpPr>
              <a:spLocks noChangeArrowheads="1"/>
            </p:cNvSpPr>
            <p:nvPr/>
          </p:nvSpPr>
          <p:spPr bwMode="auto">
            <a:xfrm>
              <a:off x="1195" y="4502"/>
              <a:ext cx="1014" cy="114"/>
            </a:xfrm>
            <a:prstGeom prst="rect">
              <a:avLst/>
            </a:prstGeom>
            <a:solidFill>
              <a:srgbClr val="F45AF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20" name="Rectangle 140"/>
            <p:cNvSpPr>
              <a:spLocks noChangeArrowheads="1"/>
            </p:cNvSpPr>
            <p:nvPr/>
          </p:nvSpPr>
          <p:spPr bwMode="auto">
            <a:xfrm>
              <a:off x="2401" y="4283"/>
              <a:ext cx="529" cy="348"/>
            </a:xfrm>
            <a:prstGeom prst="rect">
              <a:avLst/>
            </a:prstGeom>
            <a:solidFill>
              <a:srgbClr val="F45AF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21" name="Line 141"/>
            <p:cNvSpPr>
              <a:spLocks noChangeShapeType="1"/>
            </p:cNvSpPr>
            <p:nvPr/>
          </p:nvSpPr>
          <p:spPr bwMode="auto">
            <a:xfrm>
              <a:off x="1299" y="3932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22" name="Line 142"/>
            <p:cNvSpPr>
              <a:spLocks noChangeShapeType="1"/>
            </p:cNvSpPr>
            <p:nvPr/>
          </p:nvSpPr>
          <p:spPr bwMode="auto">
            <a:xfrm>
              <a:off x="1388" y="3938"/>
              <a:ext cx="0" cy="1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23" name="Line 143"/>
            <p:cNvSpPr>
              <a:spLocks noChangeShapeType="1"/>
            </p:cNvSpPr>
            <p:nvPr/>
          </p:nvSpPr>
          <p:spPr bwMode="auto">
            <a:xfrm>
              <a:off x="1469" y="3938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24" name="Line 144"/>
            <p:cNvSpPr>
              <a:spLocks noChangeShapeType="1"/>
            </p:cNvSpPr>
            <p:nvPr/>
          </p:nvSpPr>
          <p:spPr bwMode="auto">
            <a:xfrm>
              <a:off x="1601" y="3935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25" name="Line 145"/>
            <p:cNvSpPr>
              <a:spLocks noChangeShapeType="1"/>
            </p:cNvSpPr>
            <p:nvPr/>
          </p:nvSpPr>
          <p:spPr bwMode="auto">
            <a:xfrm>
              <a:off x="1738" y="3938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26" name="Line 146"/>
            <p:cNvSpPr>
              <a:spLocks noChangeShapeType="1"/>
            </p:cNvSpPr>
            <p:nvPr/>
          </p:nvSpPr>
          <p:spPr bwMode="auto">
            <a:xfrm>
              <a:off x="1858" y="3938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27" name="Line 147"/>
            <p:cNvSpPr>
              <a:spLocks noChangeShapeType="1"/>
            </p:cNvSpPr>
            <p:nvPr/>
          </p:nvSpPr>
          <p:spPr bwMode="auto">
            <a:xfrm>
              <a:off x="1987" y="3932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28" name="Line 148"/>
            <p:cNvSpPr>
              <a:spLocks noChangeShapeType="1"/>
            </p:cNvSpPr>
            <p:nvPr/>
          </p:nvSpPr>
          <p:spPr bwMode="auto">
            <a:xfrm>
              <a:off x="2112" y="3938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29" name="Line 149"/>
            <p:cNvSpPr>
              <a:spLocks noChangeShapeType="1"/>
            </p:cNvSpPr>
            <p:nvPr/>
          </p:nvSpPr>
          <p:spPr bwMode="auto">
            <a:xfrm>
              <a:off x="2190" y="3938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30" name="Line 150"/>
            <p:cNvSpPr>
              <a:spLocks noChangeShapeType="1"/>
            </p:cNvSpPr>
            <p:nvPr/>
          </p:nvSpPr>
          <p:spPr bwMode="auto">
            <a:xfrm>
              <a:off x="2262" y="3938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31" name="Line 151"/>
            <p:cNvSpPr>
              <a:spLocks noChangeShapeType="1"/>
            </p:cNvSpPr>
            <p:nvPr/>
          </p:nvSpPr>
          <p:spPr bwMode="auto">
            <a:xfrm>
              <a:off x="2370" y="3938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32" name="Line 152"/>
            <p:cNvSpPr>
              <a:spLocks noChangeShapeType="1"/>
            </p:cNvSpPr>
            <p:nvPr/>
          </p:nvSpPr>
          <p:spPr bwMode="auto">
            <a:xfrm>
              <a:off x="2454" y="3938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33" name="Line 153"/>
            <p:cNvSpPr>
              <a:spLocks noChangeShapeType="1"/>
            </p:cNvSpPr>
            <p:nvPr/>
          </p:nvSpPr>
          <p:spPr bwMode="auto">
            <a:xfrm>
              <a:off x="2582" y="3938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34" name="Line 154"/>
            <p:cNvSpPr>
              <a:spLocks noChangeShapeType="1"/>
            </p:cNvSpPr>
            <p:nvPr/>
          </p:nvSpPr>
          <p:spPr bwMode="auto">
            <a:xfrm>
              <a:off x="2726" y="3938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35" name="Line 155"/>
            <p:cNvSpPr>
              <a:spLocks noChangeShapeType="1"/>
            </p:cNvSpPr>
            <p:nvPr/>
          </p:nvSpPr>
          <p:spPr bwMode="auto">
            <a:xfrm>
              <a:off x="2831" y="3938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36" name="Line 156"/>
            <p:cNvSpPr>
              <a:spLocks noChangeShapeType="1"/>
            </p:cNvSpPr>
            <p:nvPr/>
          </p:nvSpPr>
          <p:spPr bwMode="auto">
            <a:xfrm>
              <a:off x="1254" y="4120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37" name="Line 157"/>
            <p:cNvSpPr>
              <a:spLocks noChangeShapeType="1"/>
            </p:cNvSpPr>
            <p:nvPr/>
          </p:nvSpPr>
          <p:spPr bwMode="auto">
            <a:xfrm>
              <a:off x="1385" y="4123"/>
              <a:ext cx="0" cy="1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38" name="Line 158"/>
            <p:cNvSpPr>
              <a:spLocks noChangeShapeType="1"/>
            </p:cNvSpPr>
            <p:nvPr/>
          </p:nvSpPr>
          <p:spPr bwMode="auto">
            <a:xfrm>
              <a:off x="2869" y="4123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39" name="Line 159"/>
            <p:cNvSpPr>
              <a:spLocks noChangeShapeType="1"/>
            </p:cNvSpPr>
            <p:nvPr/>
          </p:nvSpPr>
          <p:spPr bwMode="auto">
            <a:xfrm>
              <a:off x="1532" y="4123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40" name="Line 160"/>
            <p:cNvSpPr>
              <a:spLocks noChangeShapeType="1"/>
            </p:cNvSpPr>
            <p:nvPr/>
          </p:nvSpPr>
          <p:spPr bwMode="auto">
            <a:xfrm>
              <a:off x="1676" y="4123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41" name="Line 161"/>
            <p:cNvSpPr>
              <a:spLocks noChangeShapeType="1"/>
            </p:cNvSpPr>
            <p:nvPr/>
          </p:nvSpPr>
          <p:spPr bwMode="auto">
            <a:xfrm>
              <a:off x="1813" y="4120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42" name="Line 162"/>
            <p:cNvSpPr>
              <a:spLocks noChangeShapeType="1"/>
            </p:cNvSpPr>
            <p:nvPr/>
          </p:nvSpPr>
          <p:spPr bwMode="auto">
            <a:xfrm>
              <a:off x="1942" y="4120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43" name="Line 163"/>
            <p:cNvSpPr>
              <a:spLocks noChangeShapeType="1"/>
            </p:cNvSpPr>
            <p:nvPr/>
          </p:nvSpPr>
          <p:spPr bwMode="auto">
            <a:xfrm>
              <a:off x="2071" y="4120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44" name="Line 164"/>
            <p:cNvSpPr>
              <a:spLocks noChangeShapeType="1"/>
            </p:cNvSpPr>
            <p:nvPr/>
          </p:nvSpPr>
          <p:spPr bwMode="auto">
            <a:xfrm>
              <a:off x="2217" y="4123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45" name="Line 165"/>
            <p:cNvSpPr>
              <a:spLocks noChangeShapeType="1"/>
            </p:cNvSpPr>
            <p:nvPr/>
          </p:nvSpPr>
          <p:spPr bwMode="auto">
            <a:xfrm>
              <a:off x="2325" y="4120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46" name="Line 166"/>
            <p:cNvSpPr>
              <a:spLocks noChangeShapeType="1"/>
            </p:cNvSpPr>
            <p:nvPr/>
          </p:nvSpPr>
          <p:spPr bwMode="auto">
            <a:xfrm>
              <a:off x="2460" y="4120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47" name="Line 167"/>
            <p:cNvSpPr>
              <a:spLocks noChangeShapeType="1"/>
            </p:cNvSpPr>
            <p:nvPr/>
          </p:nvSpPr>
          <p:spPr bwMode="auto">
            <a:xfrm>
              <a:off x="2573" y="4123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48" name="Line 168"/>
            <p:cNvSpPr>
              <a:spLocks noChangeShapeType="1"/>
            </p:cNvSpPr>
            <p:nvPr/>
          </p:nvSpPr>
          <p:spPr bwMode="auto">
            <a:xfrm>
              <a:off x="2681" y="4123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49" name="Line 169"/>
            <p:cNvSpPr>
              <a:spLocks noChangeShapeType="1"/>
            </p:cNvSpPr>
            <p:nvPr/>
          </p:nvSpPr>
          <p:spPr bwMode="auto">
            <a:xfrm>
              <a:off x="2789" y="4123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50" name="Line 170"/>
            <p:cNvSpPr>
              <a:spLocks noChangeShapeType="1"/>
            </p:cNvSpPr>
            <p:nvPr/>
          </p:nvSpPr>
          <p:spPr bwMode="auto">
            <a:xfrm>
              <a:off x="1314" y="4315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51" name="Line 171"/>
            <p:cNvSpPr>
              <a:spLocks noChangeShapeType="1"/>
            </p:cNvSpPr>
            <p:nvPr/>
          </p:nvSpPr>
          <p:spPr bwMode="auto">
            <a:xfrm>
              <a:off x="1421" y="4315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52" name="Line 172"/>
            <p:cNvSpPr>
              <a:spLocks noChangeShapeType="1"/>
            </p:cNvSpPr>
            <p:nvPr/>
          </p:nvSpPr>
          <p:spPr bwMode="auto">
            <a:xfrm>
              <a:off x="1535" y="4315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53" name="Line 173"/>
            <p:cNvSpPr>
              <a:spLocks noChangeShapeType="1"/>
            </p:cNvSpPr>
            <p:nvPr/>
          </p:nvSpPr>
          <p:spPr bwMode="auto">
            <a:xfrm>
              <a:off x="1655" y="4315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54" name="Line 174"/>
            <p:cNvSpPr>
              <a:spLocks noChangeShapeType="1"/>
            </p:cNvSpPr>
            <p:nvPr/>
          </p:nvSpPr>
          <p:spPr bwMode="auto">
            <a:xfrm>
              <a:off x="1807" y="4315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55" name="Line 175"/>
            <p:cNvSpPr>
              <a:spLocks noChangeShapeType="1"/>
            </p:cNvSpPr>
            <p:nvPr/>
          </p:nvSpPr>
          <p:spPr bwMode="auto">
            <a:xfrm>
              <a:off x="1936" y="4315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56" name="Line 176"/>
            <p:cNvSpPr>
              <a:spLocks noChangeShapeType="1"/>
            </p:cNvSpPr>
            <p:nvPr/>
          </p:nvSpPr>
          <p:spPr bwMode="auto">
            <a:xfrm>
              <a:off x="2083" y="4315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57" name="Line 177"/>
            <p:cNvSpPr>
              <a:spLocks noChangeShapeType="1"/>
            </p:cNvSpPr>
            <p:nvPr/>
          </p:nvSpPr>
          <p:spPr bwMode="auto">
            <a:xfrm>
              <a:off x="1266" y="4504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58" name="Line 178"/>
            <p:cNvSpPr>
              <a:spLocks noChangeShapeType="1"/>
            </p:cNvSpPr>
            <p:nvPr/>
          </p:nvSpPr>
          <p:spPr bwMode="auto">
            <a:xfrm>
              <a:off x="1344" y="4504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59" name="Line 179"/>
            <p:cNvSpPr>
              <a:spLocks noChangeShapeType="1"/>
            </p:cNvSpPr>
            <p:nvPr/>
          </p:nvSpPr>
          <p:spPr bwMode="auto">
            <a:xfrm>
              <a:off x="1421" y="4504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60" name="Line 180"/>
            <p:cNvSpPr>
              <a:spLocks noChangeShapeType="1"/>
            </p:cNvSpPr>
            <p:nvPr/>
          </p:nvSpPr>
          <p:spPr bwMode="auto">
            <a:xfrm>
              <a:off x="1523" y="4501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61" name="Line 181"/>
            <p:cNvSpPr>
              <a:spLocks noChangeShapeType="1"/>
            </p:cNvSpPr>
            <p:nvPr/>
          </p:nvSpPr>
          <p:spPr bwMode="auto">
            <a:xfrm>
              <a:off x="1670" y="4504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62" name="Line 182"/>
            <p:cNvSpPr>
              <a:spLocks noChangeShapeType="1"/>
            </p:cNvSpPr>
            <p:nvPr/>
          </p:nvSpPr>
          <p:spPr bwMode="auto">
            <a:xfrm>
              <a:off x="1735" y="4504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63" name="Line 183"/>
            <p:cNvSpPr>
              <a:spLocks noChangeShapeType="1"/>
            </p:cNvSpPr>
            <p:nvPr/>
          </p:nvSpPr>
          <p:spPr bwMode="auto">
            <a:xfrm>
              <a:off x="1864" y="4501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64" name="Line 184"/>
            <p:cNvSpPr>
              <a:spLocks noChangeShapeType="1"/>
            </p:cNvSpPr>
            <p:nvPr/>
          </p:nvSpPr>
          <p:spPr bwMode="auto">
            <a:xfrm>
              <a:off x="1951" y="4504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65" name="Line 185"/>
            <p:cNvSpPr>
              <a:spLocks noChangeShapeType="1"/>
            </p:cNvSpPr>
            <p:nvPr/>
          </p:nvSpPr>
          <p:spPr bwMode="auto">
            <a:xfrm>
              <a:off x="2038" y="4504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66" name="Line 186"/>
            <p:cNvSpPr>
              <a:spLocks noChangeShapeType="1"/>
            </p:cNvSpPr>
            <p:nvPr/>
          </p:nvSpPr>
          <p:spPr bwMode="auto">
            <a:xfrm>
              <a:off x="2118" y="4501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0667" name="Group 187"/>
          <p:cNvGrpSpPr>
            <a:grpSpLocks/>
          </p:cNvGrpSpPr>
          <p:nvPr/>
        </p:nvGrpSpPr>
        <p:grpSpPr bwMode="auto">
          <a:xfrm>
            <a:off x="2851150" y="7205663"/>
            <a:ext cx="854075" cy="320675"/>
            <a:chOff x="1796" y="4831"/>
            <a:chExt cx="538" cy="202"/>
          </a:xfrm>
        </p:grpSpPr>
        <p:sp>
          <p:nvSpPr>
            <p:cNvPr id="20668" name="Freeform 188"/>
            <p:cNvSpPr>
              <a:spLocks/>
            </p:cNvSpPr>
            <p:nvPr/>
          </p:nvSpPr>
          <p:spPr bwMode="auto">
            <a:xfrm>
              <a:off x="1828" y="4863"/>
              <a:ext cx="506" cy="170"/>
            </a:xfrm>
            <a:custGeom>
              <a:avLst/>
              <a:gdLst/>
              <a:ahLst/>
              <a:cxnLst>
                <a:cxn ang="0">
                  <a:pos x="253" y="169"/>
                </a:cxn>
                <a:cxn ang="0">
                  <a:pos x="505" y="84"/>
                </a:cxn>
                <a:cxn ang="0">
                  <a:pos x="379" y="84"/>
                </a:cxn>
                <a:cxn ang="0">
                  <a:pos x="379" y="0"/>
                </a:cxn>
                <a:cxn ang="0">
                  <a:pos x="126" y="0"/>
                </a:cxn>
                <a:cxn ang="0">
                  <a:pos x="126" y="84"/>
                </a:cxn>
                <a:cxn ang="0">
                  <a:pos x="0" y="84"/>
                </a:cxn>
                <a:cxn ang="0">
                  <a:pos x="253" y="169"/>
                </a:cxn>
              </a:cxnLst>
              <a:rect l="0" t="0" r="r" b="b"/>
              <a:pathLst>
                <a:path w="506" h="170">
                  <a:moveTo>
                    <a:pt x="253" y="169"/>
                  </a:moveTo>
                  <a:lnTo>
                    <a:pt x="505" y="84"/>
                  </a:lnTo>
                  <a:lnTo>
                    <a:pt x="379" y="84"/>
                  </a:lnTo>
                  <a:lnTo>
                    <a:pt x="379" y="0"/>
                  </a:lnTo>
                  <a:lnTo>
                    <a:pt x="126" y="0"/>
                  </a:lnTo>
                  <a:lnTo>
                    <a:pt x="126" y="84"/>
                  </a:lnTo>
                  <a:lnTo>
                    <a:pt x="0" y="84"/>
                  </a:lnTo>
                  <a:lnTo>
                    <a:pt x="253" y="169"/>
                  </a:lnTo>
                </a:path>
              </a:pathLst>
            </a:custGeom>
            <a:solidFill>
              <a:srgbClr val="31650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69" name="Freeform 189"/>
            <p:cNvSpPr>
              <a:spLocks/>
            </p:cNvSpPr>
            <p:nvPr/>
          </p:nvSpPr>
          <p:spPr bwMode="auto">
            <a:xfrm>
              <a:off x="1796" y="4831"/>
              <a:ext cx="504" cy="168"/>
            </a:xfrm>
            <a:custGeom>
              <a:avLst/>
              <a:gdLst/>
              <a:ahLst/>
              <a:cxnLst>
                <a:cxn ang="0">
                  <a:pos x="252" y="167"/>
                </a:cxn>
                <a:cxn ang="0">
                  <a:pos x="503" y="83"/>
                </a:cxn>
                <a:cxn ang="0">
                  <a:pos x="377" y="83"/>
                </a:cxn>
                <a:cxn ang="0">
                  <a:pos x="377" y="0"/>
                </a:cxn>
                <a:cxn ang="0">
                  <a:pos x="126" y="0"/>
                </a:cxn>
                <a:cxn ang="0">
                  <a:pos x="126" y="83"/>
                </a:cxn>
                <a:cxn ang="0">
                  <a:pos x="0" y="83"/>
                </a:cxn>
                <a:cxn ang="0">
                  <a:pos x="252" y="167"/>
                </a:cxn>
              </a:cxnLst>
              <a:rect l="0" t="0" r="r" b="b"/>
              <a:pathLst>
                <a:path w="504" h="168">
                  <a:moveTo>
                    <a:pt x="252" y="167"/>
                  </a:moveTo>
                  <a:lnTo>
                    <a:pt x="503" y="83"/>
                  </a:lnTo>
                  <a:lnTo>
                    <a:pt x="377" y="83"/>
                  </a:lnTo>
                  <a:lnTo>
                    <a:pt x="377" y="0"/>
                  </a:lnTo>
                  <a:lnTo>
                    <a:pt x="126" y="0"/>
                  </a:lnTo>
                  <a:lnTo>
                    <a:pt x="126" y="83"/>
                  </a:lnTo>
                  <a:lnTo>
                    <a:pt x="0" y="83"/>
                  </a:lnTo>
                  <a:lnTo>
                    <a:pt x="252" y="167"/>
                  </a:lnTo>
                </a:path>
              </a:pathLst>
            </a:custGeom>
            <a:solidFill>
              <a:srgbClr val="A2FFA3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670" name="Rectangle 190"/>
          <p:cNvSpPr>
            <a:spLocks noChangeArrowheads="1"/>
          </p:cNvSpPr>
          <p:nvPr/>
        </p:nvSpPr>
        <p:spPr bwMode="auto">
          <a:xfrm>
            <a:off x="3729038" y="7246938"/>
            <a:ext cx="1989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 b="1">
                <a:solidFill>
                  <a:srgbClr val="3365FB"/>
                </a:solidFill>
                <a:latin typeface="Arial" charset="0"/>
                <a:ea typeface="標楷體" pitchFamily="65" charset="-120"/>
              </a:rPr>
              <a:t>Sub-bolck Routing</a:t>
            </a:r>
          </a:p>
        </p:txBody>
      </p:sp>
      <p:grpSp>
        <p:nvGrpSpPr>
          <p:cNvPr id="20671" name="Group 191"/>
          <p:cNvGrpSpPr>
            <a:grpSpLocks/>
          </p:cNvGrpSpPr>
          <p:nvPr/>
        </p:nvGrpSpPr>
        <p:grpSpPr bwMode="auto">
          <a:xfrm>
            <a:off x="1957388" y="5173663"/>
            <a:ext cx="2681287" cy="93662"/>
            <a:chOff x="1233" y="3551"/>
            <a:chExt cx="1689" cy="59"/>
          </a:xfrm>
        </p:grpSpPr>
        <p:sp>
          <p:nvSpPr>
            <p:cNvPr id="20672" name="Line 192"/>
            <p:cNvSpPr>
              <a:spLocks noChangeShapeType="1"/>
            </p:cNvSpPr>
            <p:nvPr/>
          </p:nvSpPr>
          <p:spPr bwMode="auto">
            <a:xfrm>
              <a:off x="1233" y="3602"/>
              <a:ext cx="16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73" name="Line 193"/>
            <p:cNvSpPr>
              <a:spLocks noChangeShapeType="1"/>
            </p:cNvSpPr>
            <p:nvPr/>
          </p:nvSpPr>
          <p:spPr bwMode="auto">
            <a:xfrm flipV="1">
              <a:off x="1951" y="3554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74" name="Line 194"/>
            <p:cNvSpPr>
              <a:spLocks noChangeShapeType="1"/>
            </p:cNvSpPr>
            <p:nvPr/>
          </p:nvSpPr>
          <p:spPr bwMode="auto">
            <a:xfrm flipV="1">
              <a:off x="1712" y="3554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75" name="Line 195"/>
            <p:cNvSpPr>
              <a:spLocks noChangeShapeType="1"/>
            </p:cNvSpPr>
            <p:nvPr/>
          </p:nvSpPr>
          <p:spPr bwMode="auto">
            <a:xfrm flipV="1">
              <a:off x="1472" y="3554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76" name="Line 196"/>
            <p:cNvSpPr>
              <a:spLocks noChangeShapeType="1"/>
            </p:cNvSpPr>
            <p:nvPr/>
          </p:nvSpPr>
          <p:spPr bwMode="auto">
            <a:xfrm flipV="1">
              <a:off x="1233" y="3554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77" name="Line 197"/>
            <p:cNvSpPr>
              <a:spLocks noChangeShapeType="1"/>
            </p:cNvSpPr>
            <p:nvPr/>
          </p:nvSpPr>
          <p:spPr bwMode="auto">
            <a:xfrm flipV="1">
              <a:off x="2911" y="3551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78" name="Line 198"/>
            <p:cNvSpPr>
              <a:spLocks noChangeShapeType="1"/>
            </p:cNvSpPr>
            <p:nvPr/>
          </p:nvSpPr>
          <p:spPr bwMode="auto">
            <a:xfrm flipV="1">
              <a:off x="2672" y="3551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79" name="Line 199"/>
            <p:cNvSpPr>
              <a:spLocks noChangeShapeType="1"/>
            </p:cNvSpPr>
            <p:nvPr/>
          </p:nvSpPr>
          <p:spPr bwMode="auto">
            <a:xfrm flipV="1">
              <a:off x="2433" y="3551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80" name="Line 200"/>
            <p:cNvSpPr>
              <a:spLocks noChangeShapeType="1"/>
            </p:cNvSpPr>
            <p:nvPr/>
          </p:nvSpPr>
          <p:spPr bwMode="auto">
            <a:xfrm flipV="1">
              <a:off x="2193" y="3551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0681" name="Group 201"/>
          <p:cNvGrpSpPr>
            <a:grpSpLocks/>
          </p:cNvGrpSpPr>
          <p:nvPr/>
        </p:nvGrpSpPr>
        <p:grpSpPr bwMode="auto">
          <a:xfrm>
            <a:off x="1819275" y="3732213"/>
            <a:ext cx="88900" cy="1354137"/>
            <a:chOff x="1146" y="2643"/>
            <a:chExt cx="56" cy="853"/>
          </a:xfrm>
        </p:grpSpPr>
        <p:sp>
          <p:nvSpPr>
            <p:cNvPr id="20682" name="Line 202"/>
            <p:cNvSpPr>
              <a:spLocks noChangeShapeType="1"/>
            </p:cNvSpPr>
            <p:nvPr/>
          </p:nvSpPr>
          <p:spPr bwMode="auto">
            <a:xfrm>
              <a:off x="1146" y="2643"/>
              <a:ext cx="0" cy="8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83" name="Line 203"/>
            <p:cNvSpPr>
              <a:spLocks noChangeShapeType="1"/>
            </p:cNvSpPr>
            <p:nvPr/>
          </p:nvSpPr>
          <p:spPr bwMode="auto">
            <a:xfrm>
              <a:off x="1146" y="3249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84" name="Line 204"/>
            <p:cNvSpPr>
              <a:spLocks noChangeShapeType="1"/>
            </p:cNvSpPr>
            <p:nvPr/>
          </p:nvSpPr>
          <p:spPr bwMode="auto">
            <a:xfrm>
              <a:off x="1146" y="3009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85" name="Line 205"/>
            <p:cNvSpPr>
              <a:spLocks noChangeShapeType="1"/>
            </p:cNvSpPr>
            <p:nvPr/>
          </p:nvSpPr>
          <p:spPr bwMode="auto">
            <a:xfrm>
              <a:off x="1146" y="2769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86" name="Line 206"/>
            <p:cNvSpPr>
              <a:spLocks noChangeShapeType="1"/>
            </p:cNvSpPr>
            <p:nvPr/>
          </p:nvSpPr>
          <p:spPr bwMode="auto">
            <a:xfrm>
              <a:off x="1146" y="3488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0687" name="Group 207"/>
          <p:cNvGrpSpPr>
            <a:grpSpLocks/>
          </p:cNvGrpSpPr>
          <p:nvPr/>
        </p:nvGrpSpPr>
        <p:grpSpPr bwMode="auto">
          <a:xfrm>
            <a:off x="1657350" y="5564188"/>
            <a:ext cx="88900" cy="1354137"/>
            <a:chOff x="1044" y="3797"/>
            <a:chExt cx="56" cy="853"/>
          </a:xfrm>
        </p:grpSpPr>
        <p:sp>
          <p:nvSpPr>
            <p:cNvPr id="20688" name="Line 208"/>
            <p:cNvSpPr>
              <a:spLocks noChangeShapeType="1"/>
            </p:cNvSpPr>
            <p:nvPr/>
          </p:nvSpPr>
          <p:spPr bwMode="auto">
            <a:xfrm>
              <a:off x="1044" y="3797"/>
              <a:ext cx="0" cy="8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89" name="Line 209"/>
            <p:cNvSpPr>
              <a:spLocks noChangeShapeType="1"/>
            </p:cNvSpPr>
            <p:nvPr/>
          </p:nvSpPr>
          <p:spPr bwMode="auto">
            <a:xfrm>
              <a:off x="1044" y="440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90" name="Line 210"/>
            <p:cNvSpPr>
              <a:spLocks noChangeShapeType="1"/>
            </p:cNvSpPr>
            <p:nvPr/>
          </p:nvSpPr>
          <p:spPr bwMode="auto">
            <a:xfrm>
              <a:off x="1044" y="416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91" name="Line 211"/>
            <p:cNvSpPr>
              <a:spLocks noChangeShapeType="1"/>
            </p:cNvSpPr>
            <p:nvPr/>
          </p:nvSpPr>
          <p:spPr bwMode="auto">
            <a:xfrm>
              <a:off x="1044" y="3923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92" name="Line 212"/>
            <p:cNvSpPr>
              <a:spLocks noChangeShapeType="1"/>
            </p:cNvSpPr>
            <p:nvPr/>
          </p:nvSpPr>
          <p:spPr bwMode="auto">
            <a:xfrm>
              <a:off x="1044" y="4642"/>
              <a:ext cx="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0693" name="Group 213"/>
          <p:cNvGrpSpPr>
            <a:grpSpLocks/>
          </p:cNvGrpSpPr>
          <p:nvPr/>
        </p:nvGrpSpPr>
        <p:grpSpPr bwMode="auto">
          <a:xfrm>
            <a:off x="1814513" y="7000875"/>
            <a:ext cx="3014662" cy="93663"/>
            <a:chOff x="1143" y="4702"/>
            <a:chExt cx="1899" cy="59"/>
          </a:xfrm>
        </p:grpSpPr>
        <p:sp>
          <p:nvSpPr>
            <p:cNvPr id="20694" name="Line 214"/>
            <p:cNvSpPr>
              <a:spLocks noChangeShapeType="1"/>
            </p:cNvSpPr>
            <p:nvPr/>
          </p:nvSpPr>
          <p:spPr bwMode="auto">
            <a:xfrm>
              <a:off x="1143" y="4753"/>
              <a:ext cx="189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95" name="Line 215"/>
            <p:cNvSpPr>
              <a:spLocks noChangeShapeType="1"/>
            </p:cNvSpPr>
            <p:nvPr/>
          </p:nvSpPr>
          <p:spPr bwMode="auto">
            <a:xfrm flipV="1">
              <a:off x="1861" y="4705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96" name="Line 216"/>
            <p:cNvSpPr>
              <a:spLocks noChangeShapeType="1"/>
            </p:cNvSpPr>
            <p:nvPr/>
          </p:nvSpPr>
          <p:spPr bwMode="auto">
            <a:xfrm flipV="1">
              <a:off x="1622" y="4705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97" name="Line 217"/>
            <p:cNvSpPr>
              <a:spLocks noChangeShapeType="1"/>
            </p:cNvSpPr>
            <p:nvPr/>
          </p:nvSpPr>
          <p:spPr bwMode="auto">
            <a:xfrm flipV="1">
              <a:off x="1382" y="4705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98" name="Line 218"/>
            <p:cNvSpPr>
              <a:spLocks noChangeShapeType="1"/>
            </p:cNvSpPr>
            <p:nvPr/>
          </p:nvSpPr>
          <p:spPr bwMode="auto">
            <a:xfrm flipV="1">
              <a:off x="1143" y="4705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99" name="Line 219"/>
            <p:cNvSpPr>
              <a:spLocks noChangeShapeType="1"/>
            </p:cNvSpPr>
            <p:nvPr/>
          </p:nvSpPr>
          <p:spPr bwMode="auto">
            <a:xfrm flipV="1">
              <a:off x="2822" y="4702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00" name="Line 220"/>
            <p:cNvSpPr>
              <a:spLocks noChangeShapeType="1"/>
            </p:cNvSpPr>
            <p:nvPr/>
          </p:nvSpPr>
          <p:spPr bwMode="auto">
            <a:xfrm flipV="1">
              <a:off x="2582" y="4702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01" name="Line 221"/>
            <p:cNvSpPr>
              <a:spLocks noChangeShapeType="1"/>
            </p:cNvSpPr>
            <p:nvPr/>
          </p:nvSpPr>
          <p:spPr bwMode="auto">
            <a:xfrm flipV="1">
              <a:off x="2343" y="4702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02" name="Line 222"/>
            <p:cNvSpPr>
              <a:spLocks noChangeShapeType="1"/>
            </p:cNvSpPr>
            <p:nvPr/>
          </p:nvSpPr>
          <p:spPr bwMode="auto">
            <a:xfrm flipV="1">
              <a:off x="2104" y="4702"/>
              <a:ext cx="0" cy="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0703" name="Group 223"/>
          <p:cNvGrpSpPr>
            <a:grpSpLocks/>
          </p:cNvGrpSpPr>
          <p:nvPr/>
        </p:nvGrpSpPr>
        <p:grpSpPr bwMode="auto">
          <a:xfrm>
            <a:off x="1492250" y="7602538"/>
            <a:ext cx="3486150" cy="1636712"/>
            <a:chOff x="940" y="5081"/>
            <a:chExt cx="2196" cy="1031"/>
          </a:xfrm>
        </p:grpSpPr>
        <p:grpSp>
          <p:nvGrpSpPr>
            <p:cNvPr id="20704" name="Group 224"/>
            <p:cNvGrpSpPr>
              <a:grpSpLocks/>
            </p:cNvGrpSpPr>
            <p:nvPr/>
          </p:nvGrpSpPr>
          <p:grpSpPr bwMode="auto">
            <a:xfrm>
              <a:off x="1060" y="5098"/>
              <a:ext cx="2076" cy="946"/>
              <a:chOff x="1060" y="5098"/>
              <a:chExt cx="2076" cy="946"/>
            </a:xfrm>
          </p:grpSpPr>
          <p:sp>
            <p:nvSpPr>
              <p:cNvPr id="20705" name="Rectangle 225"/>
              <p:cNvSpPr>
                <a:spLocks noChangeArrowheads="1"/>
              </p:cNvSpPr>
              <p:nvPr/>
            </p:nvSpPr>
            <p:spPr bwMode="auto">
              <a:xfrm>
                <a:off x="1104" y="5142"/>
                <a:ext cx="2032" cy="902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706" name="Rectangle 226"/>
              <p:cNvSpPr>
                <a:spLocks noChangeArrowheads="1"/>
              </p:cNvSpPr>
              <p:nvPr/>
            </p:nvSpPr>
            <p:spPr bwMode="auto">
              <a:xfrm>
                <a:off x="1060" y="5098"/>
                <a:ext cx="2023" cy="893"/>
              </a:xfrm>
              <a:prstGeom prst="rect">
                <a:avLst/>
              </a:prstGeom>
              <a:solidFill>
                <a:srgbClr val="DADADA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0707" name="Rectangle 227"/>
            <p:cNvSpPr>
              <a:spLocks noChangeArrowheads="1"/>
            </p:cNvSpPr>
            <p:nvPr/>
          </p:nvSpPr>
          <p:spPr bwMode="auto">
            <a:xfrm>
              <a:off x="1189" y="5152"/>
              <a:ext cx="1741" cy="114"/>
            </a:xfrm>
            <a:prstGeom prst="rect">
              <a:avLst/>
            </a:prstGeom>
            <a:solidFill>
              <a:srgbClr val="F45AF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08" name="Rectangle 228"/>
            <p:cNvSpPr>
              <a:spLocks noChangeArrowheads="1"/>
            </p:cNvSpPr>
            <p:nvPr/>
          </p:nvSpPr>
          <p:spPr bwMode="auto">
            <a:xfrm>
              <a:off x="1177" y="5368"/>
              <a:ext cx="1753" cy="114"/>
            </a:xfrm>
            <a:prstGeom prst="rect">
              <a:avLst/>
            </a:prstGeom>
            <a:solidFill>
              <a:srgbClr val="F45AF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09" name="Rectangle 229"/>
            <p:cNvSpPr>
              <a:spLocks noChangeArrowheads="1"/>
            </p:cNvSpPr>
            <p:nvPr/>
          </p:nvSpPr>
          <p:spPr bwMode="auto">
            <a:xfrm>
              <a:off x="1183" y="5638"/>
              <a:ext cx="1014" cy="113"/>
            </a:xfrm>
            <a:prstGeom prst="rect">
              <a:avLst/>
            </a:prstGeom>
            <a:solidFill>
              <a:srgbClr val="F45AF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10" name="Rectangle 230"/>
            <p:cNvSpPr>
              <a:spLocks noChangeArrowheads="1"/>
            </p:cNvSpPr>
            <p:nvPr/>
          </p:nvSpPr>
          <p:spPr bwMode="auto">
            <a:xfrm>
              <a:off x="1186" y="5808"/>
              <a:ext cx="1014" cy="114"/>
            </a:xfrm>
            <a:prstGeom prst="rect">
              <a:avLst/>
            </a:prstGeom>
            <a:solidFill>
              <a:srgbClr val="F45AF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11" name="Rectangle 231"/>
            <p:cNvSpPr>
              <a:spLocks noChangeArrowheads="1"/>
            </p:cNvSpPr>
            <p:nvPr/>
          </p:nvSpPr>
          <p:spPr bwMode="auto">
            <a:xfrm>
              <a:off x="2389" y="5608"/>
              <a:ext cx="529" cy="329"/>
            </a:xfrm>
            <a:prstGeom prst="rect">
              <a:avLst/>
            </a:prstGeom>
            <a:solidFill>
              <a:srgbClr val="F45AF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12" name="Line 232"/>
            <p:cNvSpPr>
              <a:spLocks noChangeShapeType="1"/>
            </p:cNvSpPr>
            <p:nvPr/>
          </p:nvSpPr>
          <p:spPr bwMode="auto">
            <a:xfrm flipH="1">
              <a:off x="1068" y="5658"/>
              <a:ext cx="119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13" name="Rectangle 233"/>
            <p:cNvSpPr>
              <a:spLocks noChangeArrowheads="1"/>
            </p:cNvSpPr>
            <p:nvPr/>
          </p:nvSpPr>
          <p:spPr bwMode="auto">
            <a:xfrm>
              <a:off x="1440" y="5974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14" name="Line 234"/>
            <p:cNvSpPr>
              <a:spLocks noChangeShapeType="1"/>
            </p:cNvSpPr>
            <p:nvPr/>
          </p:nvSpPr>
          <p:spPr bwMode="auto">
            <a:xfrm flipH="1">
              <a:off x="1074" y="5388"/>
              <a:ext cx="101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15" name="Rectangle 235"/>
            <p:cNvSpPr>
              <a:spLocks noChangeArrowheads="1"/>
            </p:cNvSpPr>
            <p:nvPr/>
          </p:nvSpPr>
          <p:spPr bwMode="auto">
            <a:xfrm>
              <a:off x="2263" y="5081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16" name="Line 236"/>
            <p:cNvSpPr>
              <a:spLocks noChangeShapeType="1"/>
            </p:cNvSpPr>
            <p:nvPr/>
          </p:nvSpPr>
          <p:spPr bwMode="auto">
            <a:xfrm flipH="1">
              <a:off x="1077" y="5172"/>
              <a:ext cx="113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17" name="Rectangle 237"/>
            <p:cNvSpPr>
              <a:spLocks noChangeArrowheads="1"/>
            </p:cNvSpPr>
            <p:nvPr/>
          </p:nvSpPr>
          <p:spPr bwMode="auto">
            <a:xfrm>
              <a:off x="1635" y="5084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18" name="Line 238"/>
            <p:cNvSpPr>
              <a:spLocks noChangeShapeType="1"/>
            </p:cNvSpPr>
            <p:nvPr/>
          </p:nvSpPr>
          <p:spPr bwMode="auto">
            <a:xfrm flipH="1">
              <a:off x="2929" y="5244"/>
              <a:ext cx="143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19" name="Rectangle 239"/>
            <p:cNvSpPr>
              <a:spLocks noChangeArrowheads="1"/>
            </p:cNvSpPr>
            <p:nvPr/>
          </p:nvSpPr>
          <p:spPr bwMode="auto">
            <a:xfrm>
              <a:off x="3059" y="5234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20" name="Line 240"/>
            <p:cNvSpPr>
              <a:spLocks noChangeShapeType="1"/>
            </p:cNvSpPr>
            <p:nvPr/>
          </p:nvSpPr>
          <p:spPr bwMode="auto">
            <a:xfrm>
              <a:off x="2247" y="5478"/>
              <a:ext cx="0" cy="493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21" name="Line 241"/>
            <p:cNvSpPr>
              <a:spLocks noChangeShapeType="1"/>
            </p:cNvSpPr>
            <p:nvPr/>
          </p:nvSpPr>
          <p:spPr bwMode="auto">
            <a:xfrm flipH="1">
              <a:off x="1132" y="5136"/>
              <a:ext cx="3" cy="649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22" name="Line 242"/>
            <p:cNvSpPr>
              <a:spLocks noChangeShapeType="1"/>
            </p:cNvSpPr>
            <p:nvPr/>
          </p:nvSpPr>
          <p:spPr bwMode="auto">
            <a:xfrm>
              <a:off x="1224" y="5326"/>
              <a:ext cx="0" cy="49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23" name="Line 243"/>
            <p:cNvSpPr>
              <a:spLocks noChangeShapeType="1"/>
            </p:cNvSpPr>
            <p:nvPr/>
          </p:nvSpPr>
          <p:spPr bwMode="auto">
            <a:xfrm>
              <a:off x="1068" y="5184"/>
              <a:ext cx="0" cy="766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24" name="Line 244"/>
            <p:cNvSpPr>
              <a:spLocks noChangeShapeType="1"/>
            </p:cNvSpPr>
            <p:nvPr/>
          </p:nvSpPr>
          <p:spPr bwMode="auto">
            <a:xfrm flipH="1">
              <a:off x="1224" y="5300"/>
              <a:ext cx="699" cy="1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25" name="Line 245"/>
            <p:cNvSpPr>
              <a:spLocks noChangeShapeType="1"/>
            </p:cNvSpPr>
            <p:nvPr/>
          </p:nvSpPr>
          <p:spPr bwMode="auto">
            <a:xfrm>
              <a:off x="1448" y="5945"/>
              <a:ext cx="0" cy="23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26" name="Rectangle 246"/>
            <p:cNvSpPr>
              <a:spLocks noChangeArrowheads="1"/>
            </p:cNvSpPr>
            <p:nvPr/>
          </p:nvSpPr>
          <p:spPr bwMode="auto">
            <a:xfrm>
              <a:off x="2239" y="5971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27" name="Rectangle 247"/>
            <p:cNvSpPr>
              <a:spLocks noChangeArrowheads="1"/>
            </p:cNvSpPr>
            <p:nvPr/>
          </p:nvSpPr>
          <p:spPr bwMode="auto">
            <a:xfrm>
              <a:off x="1808" y="5974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28" name="Line 248"/>
            <p:cNvSpPr>
              <a:spLocks noChangeShapeType="1"/>
            </p:cNvSpPr>
            <p:nvPr/>
          </p:nvSpPr>
          <p:spPr bwMode="auto">
            <a:xfrm flipH="1">
              <a:off x="1065" y="5939"/>
              <a:ext cx="388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29" name="Line 249"/>
            <p:cNvSpPr>
              <a:spLocks noChangeShapeType="1"/>
            </p:cNvSpPr>
            <p:nvPr/>
          </p:nvSpPr>
          <p:spPr bwMode="auto">
            <a:xfrm flipH="1">
              <a:off x="1682" y="5334"/>
              <a:ext cx="1175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30" name="Rectangle 250"/>
            <p:cNvSpPr>
              <a:spLocks noChangeArrowheads="1"/>
            </p:cNvSpPr>
            <p:nvPr/>
          </p:nvSpPr>
          <p:spPr bwMode="auto">
            <a:xfrm>
              <a:off x="2607" y="5974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31" name="Rectangle 251"/>
            <p:cNvSpPr>
              <a:spLocks noChangeArrowheads="1"/>
            </p:cNvSpPr>
            <p:nvPr/>
          </p:nvSpPr>
          <p:spPr bwMode="auto">
            <a:xfrm>
              <a:off x="1060" y="5165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32" name="Line 252"/>
            <p:cNvSpPr>
              <a:spLocks noChangeShapeType="1"/>
            </p:cNvSpPr>
            <p:nvPr/>
          </p:nvSpPr>
          <p:spPr bwMode="auto">
            <a:xfrm>
              <a:off x="1816" y="5927"/>
              <a:ext cx="0" cy="44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33" name="Line 253"/>
            <p:cNvSpPr>
              <a:spLocks noChangeShapeType="1"/>
            </p:cNvSpPr>
            <p:nvPr/>
          </p:nvSpPr>
          <p:spPr bwMode="auto">
            <a:xfrm>
              <a:off x="2618" y="5939"/>
              <a:ext cx="0" cy="35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34" name="Line 254"/>
            <p:cNvSpPr>
              <a:spLocks noChangeShapeType="1"/>
            </p:cNvSpPr>
            <p:nvPr/>
          </p:nvSpPr>
          <p:spPr bwMode="auto">
            <a:xfrm>
              <a:off x="1646" y="5112"/>
              <a:ext cx="0" cy="35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35" name="Line 255"/>
            <p:cNvSpPr>
              <a:spLocks noChangeShapeType="1"/>
            </p:cNvSpPr>
            <p:nvPr/>
          </p:nvSpPr>
          <p:spPr bwMode="auto">
            <a:xfrm>
              <a:off x="2274" y="5115"/>
              <a:ext cx="0" cy="35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36" name="Line 256"/>
            <p:cNvSpPr>
              <a:spLocks noChangeShapeType="1"/>
            </p:cNvSpPr>
            <p:nvPr/>
          </p:nvSpPr>
          <p:spPr bwMode="auto">
            <a:xfrm flipH="1">
              <a:off x="1062" y="5825"/>
              <a:ext cx="125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37" name="Rectangle 257"/>
            <p:cNvSpPr>
              <a:spLocks noChangeArrowheads="1"/>
            </p:cNvSpPr>
            <p:nvPr/>
          </p:nvSpPr>
          <p:spPr bwMode="auto">
            <a:xfrm>
              <a:off x="1063" y="5381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38" name="Rectangle 258"/>
            <p:cNvSpPr>
              <a:spLocks noChangeArrowheads="1"/>
            </p:cNvSpPr>
            <p:nvPr/>
          </p:nvSpPr>
          <p:spPr bwMode="auto">
            <a:xfrm>
              <a:off x="1060" y="5654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39" name="Rectangle 259"/>
            <p:cNvSpPr>
              <a:spLocks noChangeArrowheads="1"/>
            </p:cNvSpPr>
            <p:nvPr/>
          </p:nvSpPr>
          <p:spPr bwMode="auto">
            <a:xfrm>
              <a:off x="1060" y="5821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40" name="Line 260"/>
            <p:cNvSpPr>
              <a:spLocks noChangeShapeType="1"/>
            </p:cNvSpPr>
            <p:nvPr/>
          </p:nvSpPr>
          <p:spPr bwMode="auto">
            <a:xfrm flipH="1">
              <a:off x="2932" y="5460"/>
              <a:ext cx="83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41" name="Line 261"/>
            <p:cNvSpPr>
              <a:spLocks noChangeShapeType="1"/>
            </p:cNvSpPr>
            <p:nvPr/>
          </p:nvSpPr>
          <p:spPr bwMode="auto">
            <a:xfrm flipH="1">
              <a:off x="2911" y="5676"/>
              <a:ext cx="107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42" name="Line 262"/>
            <p:cNvSpPr>
              <a:spLocks noChangeShapeType="1"/>
            </p:cNvSpPr>
            <p:nvPr/>
          </p:nvSpPr>
          <p:spPr bwMode="auto">
            <a:xfrm>
              <a:off x="3015" y="5247"/>
              <a:ext cx="3" cy="434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43" name="Rectangle 263"/>
            <p:cNvSpPr>
              <a:spLocks noChangeArrowheads="1"/>
            </p:cNvSpPr>
            <p:nvPr/>
          </p:nvSpPr>
          <p:spPr bwMode="auto">
            <a:xfrm>
              <a:off x="3005" y="5237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44" name="Rectangle 264"/>
            <p:cNvSpPr>
              <a:spLocks noChangeArrowheads="1"/>
            </p:cNvSpPr>
            <p:nvPr/>
          </p:nvSpPr>
          <p:spPr bwMode="auto">
            <a:xfrm>
              <a:off x="3008" y="5450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45" name="Rectangle 265"/>
            <p:cNvSpPr>
              <a:spLocks noChangeArrowheads="1"/>
            </p:cNvSpPr>
            <p:nvPr/>
          </p:nvSpPr>
          <p:spPr bwMode="auto">
            <a:xfrm>
              <a:off x="3005" y="5663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46" name="Line 266"/>
            <p:cNvSpPr>
              <a:spLocks noChangeShapeType="1"/>
            </p:cNvSpPr>
            <p:nvPr/>
          </p:nvSpPr>
          <p:spPr bwMode="auto">
            <a:xfrm flipH="1">
              <a:off x="2202" y="5726"/>
              <a:ext cx="107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47" name="Line 267"/>
            <p:cNvSpPr>
              <a:spLocks noChangeShapeType="1"/>
            </p:cNvSpPr>
            <p:nvPr/>
          </p:nvSpPr>
          <p:spPr bwMode="auto">
            <a:xfrm flipH="1">
              <a:off x="2199" y="5903"/>
              <a:ext cx="107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48" name="Line 268"/>
            <p:cNvSpPr>
              <a:spLocks noChangeShapeType="1"/>
            </p:cNvSpPr>
            <p:nvPr/>
          </p:nvSpPr>
          <p:spPr bwMode="auto">
            <a:xfrm>
              <a:off x="2295" y="5556"/>
              <a:ext cx="0" cy="358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49" name="Rectangle 269"/>
            <p:cNvSpPr>
              <a:spLocks noChangeArrowheads="1"/>
            </p:cNvSpPr>
            <p:nvPr/>
          </p:nvSpPr>
          <p:spPr bwMode="auto">
            <a:xfrm>
              <a:off x="2287" y="5896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50" name="Rectangle 270"/>
            <p:cNvSpPr>
              <a:spLocks noChangeArrowheads="1"/>
            </p:cNvSpPr>
            <p:nvPr/>
          </p:nvSpPr>
          <p:spPr bwMode="auto">
            <a:xfrm>
              <a:off x="2284" y="5716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51" name="Line 271"/>
            <p:cNvSpPr>
              <a:spLocks noChangeShapeType="1"/>
            </p:cNvSpPr>
            <p:nvPr/>
          </p:nvSpPr>
          <p:spPr bwMode="auto">
            <a:xfrm flipH="1">
              <a:off x="2304" y="5547"/>
              <a:ext cx="714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52" name="Rectangle 272"/>
            <p:cNvSpPr>
              <a:spLocks noChangeArrowheads="1"/>
            </p:cNvSpPr>
            <p:nvPr/>
          </p:nvSpPr>
          <p:spPr bwMode="auto">
            <a:xfrm>
              <a:off x="2284" y="5537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53" name="Rectangle 273"/>
            <p:cNvSpPr>
              <a:spLocks noChangeArrowheads="1"/>
            </p:cNvSpPr>
            <p:nvPr/>
          </p:nvSpPr>
          <p:spPr bwMode="auto">
            <a:xfrm>
              <a:off x="3008" y="5537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54" name="Rectangle 274"/>
            <p:cNvSpPr>
              <a:spLocks noChangeArrowheads="1"/>
            </p:cNvSpPr>
            <p:nvPr/>
          </p:nvSpPr>
          <p:spPr bwMode="auto">
            <a:xfrm>
              <a:off x="1440" y="5932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55" name="Line 275"/>
            <p:cNvSpPr>
              <a:spLocks noChangeShapeType="1"/>
            </p:cNvSpPr>
            <p:nvPr/>
          </p:nvSpPr>
          <p:spPr bwMode="auto">
            <a:xfrm flipH="1">
              <a:off x="2035" y="5303"/>
              <a:ext cx="699" cy="1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56" name="Line 276"/>
            <p:cNvSpPr>
              <a:spLocks noChangeShapeType="1"/>
            </p:cNvSpPr>
            <p:nvPr/>
          </p:nvSpPr>
          <p:spPr bwMode="auto">
            <a:xfrm flipH="1">
              <a:off x="1068" y="5591"/>
              <a:ext cx="1280" cy="1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57" name="Line 277"/>
            <p:cNvSpPr>
              <a:spLocks noChangeShapeType="1"/>
            </p:cNvSpPr>
            <p:nvPr/>
          </p:nvSpPr>
          <p:spPr bwMode="auto">
            <a:xfrm>
              <a:off x="2346" y="5604"/>
              <a:ext cx="0" cy="229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58" name="Line 278"/>
            <p:cNvSpPr>
              <a:spLocks noChangeShapeType="1"/>
            </p:cNvSpPr>
            <p:nvPr/>
          </p:nvSpPr>
          <p:spPr bwMode="auto">
            <a:xfrm flipH="1">
              <a:off x="2349" y="5822"/>
              <a:ext cx="47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59" name="Rectangle 279"/>
            <p:cNvSpPr>
              <a:spLocks noChangeArrowheads="1"/>
            </p:cNvSpPr>
            <p:nvPr/>
          </p:nvSpPr>
          <p:spPr bwMode="auto">
            <a:xfrm>
              <a:off x="2338" y="5812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60" name="Rectangle 280"/>
            <p:cNvSpPr>
              <a:spLocks noChangeArrowheads="1"/>
            </p:cNvSpPr>
            <p:nvPr/>
          </p:nvSpPr>
          <p:spPr bwMode="auto">
            <a:xfrm>
              <a:off x="2335" y="5585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61" name="Line 281"/>
            <p:cNvSpPr>
              <a:spLocks noChangeShapeType="1"/>
            </p:cNvSpPr>
            <p:nvPr/>
          </p:nvSpPr>
          <p:spPr bwMode="auto">
            <a:xfrm flipH="1">
              <a:off x="1134" y="5774"/>
              <a:ext cx="951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62" name="Line 282"/>
            <p:cNvSpPr>
              <a:spLocks noChangeShapeType="1"/>
            </p:cNvSpPr>
            <p:nvPr/>
          </p:nvSpPr>
          <p:spPr bwMode="auto">
            <a:xfrm flipH="1">
              <a:off x="1388" y="5550"/>
              <a:ext cx="721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63" name="Line 283"/>
            <p:cNvSpPr>
              <a:spLocks noChangeShapeType="1"/>
            </p:cNvSpPr>
            <p:nvPr/>
          </p:nvSpPr>
          <p:spPr bwMode="auto">
            <a:xfrm flipH="1">
              <a:off x="1137" y="5123"/>
              <a:ext cx="1830" cy="1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64" name="Rectangle 284"/>
            <p:cNvSpPr>
              <a:spLocks noChangeArrowheads="1"/>
            </p:cNvSpPr>
            <p:nvPr/>
          </p:nvSpPr>
          <p:spPr bwMode="auto">
            <a:xfrm>
              <a:off x="1126" y="5114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65" name="Rectangle 285"/>
            <p:cNvSpPr>
              <a:spLocks noChangeArrowheads="1"/>
            </p:cNvSpPr>
            <p:nvPr/>
          </p:nvSpPr>
          <p:spPr bwMode="auto">
            <a:xfrm>
              <a:off x="1120" y="5761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66" name="Rectangle 286"/>
            <p:cNvSpPr>
              <a:spLocks noChangeArrowheads="1"/>
            </p:cNvSpPr>
            <p:nvPr/>
          </p:nvSpPr>
          <p:spPr bwMode="auto">
            <a:xfrm>
              <a:off x="1213" y="5291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67" name="Line 287"/>
            <p:cNvSpPr>
              <a:spLocks noChangeShapeType="1"/>
            </p:cNvSpPr>
            <p:nvPr/>
          </p:nvSpPr>
          <p:spPr bwMode="auto">
            <a:xfrm>
              <a:off x="1912" y="5313"/>
              <a:ext cx="0" cy="62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68" name="Line 288"/>
            <p:cNvSpPr>
              <a:spLocks noChangeShapeType="1"/>
            </p:cNvSpPr>
            <p:nvPr/>
          </p:nvSpPr>
          <p:spPr bwMode="auto">
            <a:xfrm>
              <a:off x="1685" y="5271"/>
              <a:ext cx="0" cy="71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69" name="Line 289"/>
            <p:cNvSpPr>
              <a:spLocks noChangeShapeType="1"/>
            </p:cNvSpPr>
            <p:nvPr/>
          </p:nvSpPr>
          <p:spPr bwMode="auto">
            <a:xfrm>
              <a:off x="2032" y="5313"/>
              <a:ext cx="0" cy="59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70" name="Line 290"/>
            <p:cNvSpPr>
              <a:spLocks noChangeShapeType="1"/>
            </p:cNvSpPr>
            <p:nvPr/>
          </p:nvSpPr>
          <p:spPr bwMode="auto">
            <a:xfrm>
              <a:off x="2720" y="5317"/>
              <a:ext cx="0" cy="49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71" name="Line 291"/>
            <p:cNvSpPr>
              <a:spLocks noChangeShapeType="1"/>
            </p:cNvSpPr>
            <p:nvPr/>
          </p:nvSpPr>
          <p:spPr bwMode="auto">
            <a:xfrm>
              <a:off x="2849" y="5265"/>
              <a:ext cx="0" cy="62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72" name="Line 292"/>
            <p:cNvSpPr>
              <a:spLocks noChangeShapeType="1"/>
            </p:cNvSpPr>
            <p:nvPr/>
          </p:nvSpPr>
          <p:spPr bwMode="auto">
            <a:xfrm>
              <a:off x="2962" y="5121"/>
              <a:ext cx="0" cy="760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73" name="Line 293"/>
            <p:cNvSpPr>
              <a:spLocks noChangeShapeType="1"/>
            </p:cNvSpPr>
            <p:nvPr/>
          </p:nvSpPr>
          <p:spPr bwMode="auto">
            <a:xfrm flipH="1">
              <a:off x="2914" y="5879"/>
              <a:ext cx="47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74" name="Rectangle 294"/>
            <p:cNvSpPr>
              <a:spLocks noChangeArrowheads="1"/>
            </p:cNvSpPr>
            <p:nvPr/>
          </p:nvSpPr>
          <p:spPr bwMode="auto">
            <a:xfrm>
              <a:off x="2954" y="5869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75" name="Rectangle 295"/>
            <p:cNvSpPr>
              <a:spLocks noChangeArrowheads="1"/>
            </p:cNvSpPr>
            <p:nvPr/>
          </p:nvSpPr>
          <p:spPr bwMode="auto">
            <a:xfrm>
              <a:off x="2951" y="5114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76" name="Rectangle 296"/>
            <p:cNvSpPr>
              <a:spLocks noChangeArrowheads="1"/>
            </p:cNvSpPr>
            <p:nvPr/>
          </p:nvSpPr>
          <p:spPr bwMode="auto">
            <a:xfrm>
              <a:off x="2838" y="5321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77" name="Rectangle 297"/>
            <p:cNvSpPr>
              <a:spLocks noChangeArrowheads="1"/>
            </p:cNvSpPr>
            <p:nvPr/>
          </p:nvSpPr>
          <p:spPr bwMode="auto">
            <a:xfrm>
              <a:off x="2709" y="5288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78" name="Rectangle 298"/>
            <p:cNvSpPr>
              <a:spLocks noChangeArrowheads="1"/>
            </p:cNvSpPr>
            <p:nvPr/>
          </p:nvSpPr>
          <p:spPr bwMode="auto">
            <a:xfrm>
              <a:off x="2021" y="5288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79" name="Rectangle 299"/>
            <p:cNvSpPr>
              <a:spLocks noChangeArrowheads="1"/>
            </p:cNvSpPr>
            <p:nvPr/>
          </p:nvSpPr>
          <p:spPr bwMode="auto">
            <a:xfrm>
              <a:off x="1901" y="5288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80" name="Rectangle 300"/>
            <p:cNvSpPr>
              <a:spLocks noChangeArrowheads="1"/>
            </p:cNvSpPr>
            <p:nvPr/>
          </p:nvSpPr>
          <p:spPr bwMode="auto">
            <a:xfrm>
              <a:off x="1674" y="5324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81" name="Line 301"/>
            <p:cNvSpPr>
              <a:spLocks noChangeShapeType="1"/>
            </p:cNvSpPr>
            <p:nvPr/>
          </p:nvSpPr>
          <p:spPr bwMode="auto">
            <a:xfrm>
              <a:off x="2101" y="5571"/>
              <a:ext cx="0" cy="80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82" name="Line 302"/>
            <p:cNvSpPr>
              <a:spLocks noChangeShapeType="1"/>
            </p:cNvSpPr>
            <p:nvPr/>
          </p:nvSpPr>
          <p:spPr bwMode="auto">
            <a:xfrm>
              <a:off x="1385" y="5568"/>
              <a:ext cx="0" cy="74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83" name="Rectangle 303"/>
            <p:cNvSpPr>
              <a:spLocks noChangeArrowheads="1"/>
            </p:cNvSpPr>
            <p:nvPr/>
          </p:nvSpPr>
          <p:spPr bwMode="auto">
            <a:xfrm>
              <a:off x="1057" y="5582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84" name="Rectangle 304"/>
            <p:cNvSpPr>
              <a:spLocks noChangeArrowheads="1"/>
            </p:cNvSpPr>
            <p:nvPr/>
          </p:nvSpPr>
          <p:spPr bwMode="auto">
            <a:xfrm>
              <a:off x="1377" y="5540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85" name="Rectangle 305"/>
            <p:cNvSpPr>
              <a:spLocks noChangeArrowheads="1"/>
            </p:cNvSpPr>
            <p:nvPr/>
          </p:nvSpPr>
          <p:spPr bwMode="auto">
            <a:xfrm>
              <a:off x="2090" y="5540"/>
              <a:ext cx="20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86" name="Line 306"/>
            <p:cNvSpPr>
              <a:spLocks noChangeShapeType="1"/>
            </p:cNvSpPr>
            <p:nvPr/>
          </p:nvSpPr>
          <p:spPr bwMode="auto">
            <a:xfrm>
              <a:off x="2071" y="5774"/>
              <a:ext cx="0" cy="35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87" name="Rectangle 307"/>
            <p:cNvSpPr>
              <a:spLocks noChangeArrowheads="1"/>
            </p:cNvSpPr>
            <p:nvPr/>
          </p:nvSpPr>
          <p:spPr bwMode="auto">
            <a:xfrm>
              <a:off x="2060" y="5767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88" name="Line 308"/>
            <p:cNvSpPr>
              <a:spLocks noChangeShapeType="1"/>
            </p:cNvSpPr>
            <p:nvPr/>
          </p:nvSpPr>
          <p:spPr bwMode="auto">
            <a:xfrm>
              <a:off x="1293" y="5151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89" name="Line 309"/>
            <p:cNvSpPr>
              <a:spLocks noChangeShapeType="1"/>
            </p:cNvSpPr>
            <p:nvPr/>
          </p:nvSpPr>
          <p:spPr bwMode="auto">
            <a:xfrm>
              <a:off x="1382" y="5157"/>
              <a:ext cx="0" cy="1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90" name="Line 310"/>
            <p:cNvSpPr>
              <a:spLocks noChangeShapeType="1"/>
            </p:cNvSpPr>
            <p:nvPr/>
          </p:nvSpPr>
          <p:spPr bwMode="auto">
            <a:xfrm>
              <a:off x="1463" y="5157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91" name="Line 311"/>
            <p:cNvSpPr>
              <a:spLocks noChangeShapeType="1"/>
            </p:cNvSpPr>
            <p:nvPr/>
          </p:nvSpPr>
          <p:spPr bwMode="auto">
            <a:xfrm>
              <a:off x="1595" y="5154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92" name="Line 312"/>
            <p:cNvSpPr>
              <a:spLocks noChangeShapeType="1"/>
            </p:cNvSpPr>
            <p:nvPr/>
          </p:nvSpPr>
          <p:spPr bwMode="auto">
            <a:xfrm>
              <a:off x="1732" y="5157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93" name="Line 313"/>
            <p:cNvSpPr>
              <a:spLocks noChangeShapeType="1"/>
            </p:cNvSpPr>
            <p:nvPr/>
          </p:nvSpPr>
          <p:spPr bwMode="auto">
            <a:xfrm>
              <a:off x="1852" y="5157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94" name="Line 314"/>
            <p:cNvSpPr>
              <a:spLocks noChangeShapeType="1"/>
            </p:cNvSpPr>
            <p:nvPr/>
          </p:nvSpPr>
          <p:spPr bwMode="auto">
            <a:xfrm>
              <a:off x="1981" y="5151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95" name="Line 315"/>
            <p:cNvSpPr>
              <a:spLocks noChangeShapeType="1"/>
            </p:cNvSpPr>
            <p:nvPr/>
          </p:nvSpPr>
          <p:spPr bwMode="auto">
            <a:xfrm>
              <a:off x="2107" y="5157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96" name="Line 316"/>
            <p:cNvSpPr>
              <a:spLocks noChangeShapeType="1"/>
            </p:cNvSpPr>
            <p:nvPr/>
          </p:nvSpPr>
          <p:spPr bwMode="auto">
            <a:xfrm>
              <a:off x="2184" y="5157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97" name="Line 317"/>
            <p:cNvSpPr>
              <a:spLocks noChangeShapeType="1"/>
            </p:cNvSpPr>
            <p:nvPr/>
          </p:nvSpPr>
          <p:spPr bwMode="auto">
            <a:xfrm>
              <a:off x="2256" y="5157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98" name="Line 318"/>
            <p:cNvSpPr>
              <a:spLocks noChangeShapeType="1"/>
            </p:cNvSpPr>
            <p:nvPr/>
          </p:nvSpPr>
          <p:spPr bwMode="auto">
            <a:xfrm>
              <a:off x="2364" y="5157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99" name="Line 319"/>
            <p:cNvSpPr>
              <a:spLocks noChangeShapeType="1"/>
            </p:cNvSpPr>
            <p:nvPr/>
          </p:nvSpPr>
          <p:spPr bwMode="auto">
            <a:xfrm>
              <a:off x="2448" y="5157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00" name="Line 320"/>
            <p:cNvSpPr>
              <a:spLocks noChangeShapeType="1"/>
            </p:cNvSpPr>
            <p:nvPr/>
          </p:nvSpPr>
          <p:spPr bwMode="auto">
            <a:xfrm>
              <a:off x="2576" y="5157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01" name="Line 321"/>
            <p:cNvSpPr>
              <a:spLocks noChangeShapeType="1"/>
            </p:cNvSpPr>
            <p:nvPr/>
          </p:nvSpPr>
          <p:spPr bwMode="auto">
            <a:xfrm>
              <a:off x="2720" y="5157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02" name="Line 322"/>
            <p:cNvSpPr>
              <a:spLocks noChangeShapeType="1"/>
            </p:cNvSpPr>
            <p:nvPr/>
          </p:nvSpPr>
          <p:spPr bwMode="auto">
            <a:xfrm>
              <a:off x="2825" y="5157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03" name="Line 323"/>
            <p:cNvSpPr>
              <a:spLocks noChangeShapeType="1"/>
            </p:cNvSpPr>
            <p:nvPr/>
          </p:nvSpPr>
          <p:spPr bwMode="auto">
            <a:xfrm>
              <a:off x="1239" y="5367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04" name="Line 324"/>
            <p:cNvSpPr>
              <a:spLocks noChangeShapeType="1"/>
            </p:cNvSpPr>
            <p:nvPr/>
          </p:nvSpPr>
          <p:spPr bwMode="auto">
            <a:xfrm>
              <a:off x="1370" y="5370"/>
              <a:ext cx="0" cy="1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05" name="Line 325"/>
            <p:cNvSpPr>
              <a:spLocks noChangeShapeType="1"/>
            </p:cNvSpPr>
            <p:nvPr/>
          </p:nvSpPr>
          <p:spPr bwMode="auto">
            <a:xfrm>
              <a:off x="2852" y="5373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06" name="Line 326"/>
            <p:cNvSpPr>
              <a:spLocks noChangeShapeType="1"/>
            </p:cNvSpPr>
            <p:nvPr/>
          </p:nvSpPr>
          <p:spPr bwMode="auto">
            <a:xfrm>
              <a:off x="1517" y="5370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07" name="Line 327"/>
            <p:cNvSpPr>
              <a:spLocks noChangeShapeType="1"/>
            </p:cNvSpPr>
            <p:nvPr/>
          </p:nvSpPr>
          <p:spPr bwMode="auto">
            <a:xfrm>
              <a:off x="1661" y="5370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08" name="Line 328"/>
            <p:cNvSpPr>
              <a:spLocks noChangeShapeType="1"/>
            </p:cNvSpPr>
            <p:nvPr/>
          </p:nvSpPr>
          <p:spPr bwMode="auto">
            <a:xfrm>
              <a:off x="1798" y="5373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09" name="Line 329"/>
            <p:cNvSpPr>
              <a:spLocks noChangeShapeType="1"/>
            </p:cNvSpPr>
            <p:nvPr/>
          </p:nvSpPr>
          <p:spPr bwMode="auto">
            <a:xfrm>
              <a:off x="1927" y="5367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10" name="Line 330"/>
            <p:cNvSpPr>
              <a:spLocks noChangeShapeType="1"/>
            </p:cNvSpPr>
            <p:nvPr/>
          </p:nvSpPr>
          <p:spPr bwMode="auto">
            <a:xfrm>
              <a:off x="2053" y="5373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11" name="Line 331"/>
            <p:cNvSpPr>
              <a:spLocks noChangeShapeType="1"/>
            </p:cNvSpPr>
            <p:nvPr/>
          </p:nvSpPr>
          <p:spPr bwMode="auto">
            <a:xfrm>
              <a:off x="2202" y="5373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12" name="Line 332"/>
            <p:cNvSpPr>
              <a:spLocks noChangeShapeType="1"/>
            </p:cNvSpPr>
            <p:nvPr/>
          </p:nvSpPr>
          <p:spPr bwMode="auto">
            <a:xfrm>
              <a:off x="2310" y="5373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13" name="Line 333"/>
            <p:cNvSpPr>
              <a:spLocks noChangeShapeType="1"/>
            </p:cNvSpPr>
            <p:nvPr/>
          </p:nvSpPr>
          <p:spPr bwMode="auto">
            <a:xfrm>
              <a:off x="2445" y="5373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14" name="Line 334"/>
            <p:cNvSpPr>
              <a:spLocks noChangeShapeType="1"/>
            </p:cNvSpPr>
            <p:nvPr/>
          </p:nvSpPr>
          <p:spPr bwMode="auto">
            <a:xfrm>
              <a:off x="2558" y="5370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15" name="Line 335"/>
            <p:cNvSpPr>
              <a:spLocks noChangeShapeType="1"/>
            </p:cNvSpPr>
            <p:nvPr/>
          </p:nvSpPr>
          <p:spPr bwMode="auto">
            <a:xfrm>
              <a:off x="2666" y="5373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16" name="Line 336"/>
            <p:cNvSpPr>
              <a:spLocks noChangeShapeType="1"/>
            </p:cNvSpPr>
            <p:nvPr/>
          </p:nvSpPr>
          <p:spPr bwMode="auto">
            <a:xfrm>
              <a:off x="2771" y="5373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17" name="Line 337"/>
            <p:cNvSpPr>
              <a:spLocks noChangeShapeType="1"/>
            </p:cNvSpPr>
            <p:nvPr/>
          </p:nvSpPr>
          <p:spPr bwMode="auto">
            <a:xfrm>
              <a:off x="1299" y="5640"/>
              <a:ext cx="0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18" name="Line 338"/>
            <p:cNvSpPr>
              <a:spLocks noChangeShapeType="1"/>
            </p:cNvSpPr>
            <p:nvPr/>
          </p:nvSpPr>
          <p:spPr bwMode="auto">
            <a:xfrm>
              <a:off x="1406" y="5640"/>
              <a:ext cx="0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19" name="Line 339"/>
            <p:cNvSpPr>
              <a:spLocks noChangeShapeType="1"/>
            </p:cNvSpPr>
            <p:nvPr/>
          </p:nvSpPr>
          <p:spPr bwMode="auto">
            <a:xfrm>
              <a:off x="1520" y="5640"/>
              <a:ext cx="0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20" name="Line 340"/>
            <p:cNvSpPr>
              <a:spLocks noChangeShapeType="1"/>
            </p:cNvSpPr>
            <p:nvPr/>
          </p:nvSpPr>
          <p:spPr bwMode="auto">
            <a:xfrm>
              <a:off x="1640" y="5640"/>
              <a:ext cx="0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21" name="Line 341"/>
            <p:cNvSpPr>
              <a:spLocks noChangeShapeType="1"/>
            </p:cNvSpPr>
            <p:nvPr/>
          </p:nvSpPr>
          <p:spPr bwMode="auto">
            <a:xfrm>
              <a:off x="1792" y="5640"/>
              <a:ext cx="0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22" name="Line 342"/>
            <p:cNvSpPr>
              <a:spLocks noChangeShapeType="1"/>
            </p:cNvSpPr>
            <p:nvPr/>
          </p:nvSpPr>
          <p:spPr bwMode="auto">
            <a:xfrm>
              <a:off x="1921" y="5640"/>
              <a:ext cx="0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23" name="Line 343"/>
            <p:cNvSpPr>
              <a:spLocks noChangeShapeType="1"/>
            </p:cNvSpPr>
            <p:nvPr/>
          </p:nvSpPr>
          <p:spPr bwMode="auto">
            <a:xfrm>
              <a:off x="2068" y="5640"/>
              <a:ext cx="0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24" name="Line 344"/>
            <p:cNvSpPr>
              <a:spLocks noChangeShapeType="1"/>
            </p:cNvSpPr>
            <p:nvPr/>
          </p:nvSpPr>
          <p:spPr bwMode="auto">
            <a:xfrm>
              <a:off x="1260" y="5810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25" name="Line 345"/>
            <p:cNvSpPr>
              <a:spLocks noChangeShapeType="1"/>
            </p:cNvSpPr>
            <p:nvPr/>
          </p:nvSpPr>
          <p:spPr bwMode="auto">
            <a:xfrm>
              <a:off x="1338" y="5810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26" name="Line 346"/>
            <p:cNvSpPr>
              <a:spLocks noChangeShapeType="1"/>
            </p:cNvSpPr>
            <p:nvPr/>
          </p:nvSpPr>
          <p:spPr bwMode="auto">
            <a:xfrm>
              <a:off x="1415" y="5810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27" name="Line 347"/>
            <p:cNvSpPr>
              <a:spLocks noChangeShapeType="1"/>
            </p:cNvSpPr>
            <p:nvPr/>
          </p:nvSpPr>
          <p:spPr bwMode="auto">
            <a:xfrm>
              <a:off x="1517" y="5807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28" name="Line 348"/>
            <p:cNvSpPr>
              <a:spLocks noChangeShapeType="1"/>
            </p:cNvSpPr>
            <p:nvPr/>
          </p:nvSpPr>
          <p:spPr bwMode="auto">
            <a:xfrm>
              <a:off x="1664" y="5810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29" name="Line 349"/>
            <p:cNvSpPr>
              <a:spLocks noChangeShapeType="1"/>
            </p:cNvSpPr>
            <p:nvPr/>
          </p:nvSpPr>
          <p:spPr bwMode="auto">
            <a:xfrm>
              <a:off x="1730" y="5810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30" name="Line 350"/>
            <p:cNvSpPr>
              <a:spLocks noChangeShapeType="1"/>
            </p:cNvSpPr>
            <p:nvPr/>
          </p:nvSpPr>
          <p:spPr bwMode="auto">
            <a:xfrm>
              <a:off x="1858" y="5807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31" name="Line 351"/>
            <p:cNvSpPr>
              <a:spLocks noChangeShapeType="1"/>
            </p:cNvSpPr>
            <p:nvPr/>
          </p:nvSpPr>
          <p:spPr bwMode="auto">
            <a:xfrm>
              <a:off x="1945" y="5810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32" name="Line 352"/>
            <p:cNvSpPr>
              <a:spLocks noChangeShapeType="1"/>
            </p:cNvSpPr>
            <p:nvPr/>
          </p:nvSpPr>
          <p:spPr bwMode="auto">
            <a:xfrm>
              <a:off x="2032" y="5810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33" name="Line 353"/>
            <p:cNvSpPr>
              <a:spLocks noChangeShapeType="1"/>
            </p:cNvSpPr>
            <p:nvPr/>
          </p:nvSpPr>
          <p:spPr bwMode="auto">
            <a:xfrm>
              <a:off x="2112" y="5807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0834" name="Group 354"/>
            <p:cNvGrpSpPr>
              <a:grpSpLocks/>
            </p:cNvGrpSpPr>
            <p:nvPr/>
          </p:nvGrpSpPr>
          <p:grpSpPr bwMode="auto">
            <a:xfrm>
              <a:off x="940" y="5085"/>
              <a:ext cx="55" cy="907"/>
              <a:chOff x="940" y="5085"/>
              <a:chExt cx="55" cy="907"/>
            </a:xfrm>
          </p:grpSpPr>
          <p:sp>
            <p:nvSpPr>
              <p:cNvPr id="20835" name="Line 355"/>
              <p:cNvSpPr>
                <a:spLocks noChangeShapeType="1"/>
              </p:cNvSpPr>
              <p:nvPr/>
            </p:nvSpPr>
            <p:spPr bwMode="auto">
              <a:xfrm>
                <a:off x="940" y="5085"/>
                <a:ext cx="0" cy="9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36" name="Line 356"/>
              <p:cNvSpPr>
                <a:spLocks noChangeShapeType="1"/>
              </p:cNvSpPr>
              <p:nvPr/>
            </p:nvSpPr>
            <p:spPr bwMode="auto">
              <a:xfrm>
                <a:off x="940" y="5744"/>
                <a:ext cx="5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37" name="Line 357"/>
              <p:cNvSpPr>
                <a:spLocks noChangeShapeType="1"/>
              </p:cNvSpPr>
              <p:nvPr/>
            </p:nvSpPr>
            <p:spPr bwMode="auto">
              <a:xfrm>
                <a:off x="940" y="5505"/>
                <a:ext cx="5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38" name="Line 358"/>
              <p:cNvSpPr>
                <a:spLocks noChangeShapeType="1"/>
              </p:cNvSpPr>
              <p:nvPr/>
            </p:nvSpPr>
            <p:spPr bwMode="auto">
              <a:xfrm>
                <a:off x="940" y="5265"/>
                <a:ext cx="5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39" name="Line 359"/>
              <p:cNvSpPr>
                <a:spLocks noChangeShapeType="1"/>
              </p:cNvSpPr>
              <p:nvPr/>
            </p:nvSpPr>
            <p:spPr bwMode="auto">
              <a:xfrm>
                <a:off x="940" y="5984"/>
                <a:ext cx="5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0840" name="Group 360"/>
            <p:cNvGrpSpPr>
              <a:grpSpLocks/>
            </p:cNvGrpSpPr>
            <p:nvPr/>
          </p:nvGrpSpPr>
          <p:grpSpPr bwMode="auto">
            <a:xfrm>
              <a:off x="1059" y="6053"/>
              <a:ext cx="2070" cy="59"/>
              <a:chOff x="1059" y="6053"/>
              <a:chExt cx="2070" cy="59"/>
            </a:xfrm>
          </p:grpSpPr>
          <p:sp>
            <p:nvSpPr>
              <p:cNvPr id="20841" name="Line 361"/>
              <p:cNvSpPr>
                <a:spLocks noChangeShapeType="1"/>
              </p:cNvSpPr>
              <p:nvPr/>
            </p:nvSpPr>
            <p:spPr bwMode="auto">
              <a:xfrm>
                <a:off x="1059" y="6104"/>
                <a:ext cx="207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42" name="Line 362"/>
              <p:cNvSpPr>
                <a:spLocks noChangeShapeType="1"/>
              </p:cNvSpPr>
              <p:nvPr/>
            </p:nvSpPr>
            <p:spPr bwMode="auto">
              <a:xfrm flipV="1">
                <a:off x="1777" y="6056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43" name="Line 363"/>
              <p:cNvSpPr>
                <a:spLocks noChangeShapeType="1"/>
              </p:cNvSpPr>
              <p:nvPr/>
            </p:nvSpPr>
            <p:spPr bwMode="auto">
              <a:xfrm flipV="1">
                <a:off x="1538" y="6056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44" name="Line 364"/>
              <p:cNvSpPr>
                <a:spLocks noChangeShapeType="1"/>
              </p:cNvSpPr>
              <p:nvPr/>
            </p:nvSpPr>
            <p:spPr bwMode="auto">
              <a:xfrm flipV="1">
                <a:off x="1299" y="6056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45" name="Line 365"/>
              <p:cNvSpPr>
                <a:spLocks noChangeShapeType="1"/>
              </p:cNvSpPr>
              <p:nvPr/>
            </p:nvSpPr>
            <p:spPr bwMode="auto">
              <a:xfrm flipV="1">
                <a:off x="1059" y="6056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46" name="Line 366"/>
              <p:cNvSpPr>
                <a:spLocks noChangeShapeType="1"/>
              </p:cNvSpPr>
              <p:nvPr/>
            </p:nvSpPr>
            <p:spPr bwMode="auto">
              <a:xfrm flipV="1">
                <a:off x="2738" y="6053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47" name="Line 367"/>
              <p:cNvSpPr>
                <a:spLocks noChangeShapeType="1"/>
              </p:cNvSpPr>
              <p:nvPr/>
            </p:nvSpPr>
            <p:spPr bwMode="auto">
              <a:xfrm flipV="1">
                <a:off x="2498" y="6053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48" name="Line 368"/>
              <p:cNvSpPr>
                <a:spLocks noChangeShapeType="1"/>
              </p:cNvSpPr>
              <p:nvPr/>
            </p:nvSpPr>
            <p:spPr bwMode="auto">
              <a:xfrm flipV="1">
                <a:off x="2259" y="6053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49" name="Line 369"/>
              <p:cNvSpPr>
                <a:spLocks noChangeShapeType="1"/>
              </p:cNvSpPr>
              <p:nvPr/>
            </p:nvSpPr>
            <p:spPr bwMode="auto">
              <a:xfrm flipV="1">
                <a:off x="2020" y="6053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50" name="Line 370"/>
              <p:cNvSpPr>
                <a:spLocks noChangeShapeType="1"/>
              </p:cNvSpPr>
              <p:nvPr/>
            </p:nvSpPr>
            <p:spPr bwMode="auto">
              <a:xfrm flipV="1">
                <a:off x="2971" y="6053"/>
                <a:ext cx="0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grpSp>
        <p:nvGrpSpPr>
          <p:cNvPr id="20851" name="Group 371"/>
          <p:cNvGrpSpPr>
            <a:grpSpLocks/>
          </p:cNvGrpSpPr>
          <p:nvPr/>
        </p:nvGrpSpPr>
        <p:grpSpPr bwMode="auto">
          <a:xfrm>
            <a:off x="1963738" y="3871913"/>
            <a:ext cx="2662237" cy="1287462"/>
            <a:chOff x="1237" y="2731"/>
            <a:chExt cx="1677" cy="811"/>
          </a:xfrm>
        </p:grpSpPr>
        <p:grpSp>
          <p:nvGrpSpPr>
            <p:cNvPr id="20852" name="Group 372"/>
            <p:cNvGrpSpPr>
              <a:grpSpLocks/>
            </p:cNvGrpSpPr>
            <p:nvPr/>
          </p:nvGrpSpPr>
          <p:grpSpPr bwMode="auto">
            <a:xfrm>
              <a:off x="1237" y="2731"/>
              <a:ext cx="1677" cy="811"/>
              <a:chOff x="1237" y="2731"/>
              <a:chExt cx="1677" cy="811"/>
            </a:xfrm>
          </p:grpSpPr>
          <p:sp>
            <p:nvSpPr>
              <p:cNvPr id="20853" name="Rectangle 373"/>
              <p:cNvSpPr>
                <a:spLocks noChangeArrowheads="1"/>
              </p:cNvSpPr>
              <p:nvPr/>
            </p:nvSpPr>
            <p:spPr bwMode="auto">
              <a:xfrm>
                <a:off x="1281" y="2775"/>
                <a:ext cx="1633" cy="767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54" name="Rectangle 374"/>
              <p:cNvSpPr>
                <a:spLocks noChangeArrowheads="1"/>
              </p:cNvSpPr>
              <p:nvPr/>
            </p:nvSpPr>
            <p:spPr bwMode="auto">
              <a:xfrm>
                <a:off x="1237" y="2731"/>
                <a:ext cx="1624" cy="758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0855" name="Group 375"/>
            <p:cNvGrpSpPr>
              <a:grpSpLocks/>
            </p:cNvGrpSpPr>
            <p:nvPr/>
          </p:nvGrpSpPr>
          <p:grpSpPr bwMode="auto">
            <a:xfrm>
              <a:off x="2409" y="3144"/>
              <a:ext cx="404" cy="272"/>
              <a:chOff x="2409" y="3144"/>
              <a:chExt cx="404" cy="272"/>
            </a:xfrm>
          </p:grpSpPr>
          <p:sp>
            <p:nvSpPr>
              <p:cNvPr id="20856" name="Freeform 376"/>
              <p:cNvSpPr>
                <a:spLocks/>
              </p:cNvSpPr>
              <p:nvPr/>
            </p:nvSpPr>
            <p:spPr bwMode="auto">
              <a:xfrm>
                <a:off x="2409" y="3144"/>
                <a:ext cx="404" cy="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1"/>
                  </a:cxn>
                  <a:cxn ang="0">
                    <a:pos x="403" y="271"/>
                  </a:cxn>
                  <a:cxn ang="0">
                    <a:pos x="403" y="0"/>
                  </a:cxn>
                  <a:cxn ang="0">
                    <a:pos x="0" y="0"/>
                  </a:cxn>
                </a:cxnLst>
                <a:rect l="0" t="0" r="r" b="b"/>
                <a:pathLst>
                  <a:path w="404" h="272">
                    <a:moveTo>
                      <a:pt x="0" y="0"/>
                    </a:moveTo>
                    <a:lnTo>
                      <a:pt x="0" y="271"/>
                    </a:lnTo>
                    <a:lnTo>
                      <a:pt x="403" y="271"/>
                    </a:lnTo>
                    <a:lnTo>
                      <a:pt x="40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0857" name="Line 377"/>
              <p:cNvSpPr>
                <a:spLocks noChangeShapeType="1"/>
              </p:cNvSpPr>
              <p:nvPr/>
            </p:nvSpPr>
            <p:spPr bwMode="auto">
              <a:xfrm>
                <a:off x="2417" y="3152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58" name="Line 378"/>
              <p:cNvSpPr>
                <a:spLocks noChangeShapeType="1"/>
              </p:cNvSpPr>
              <p:nvPr/>
            </p:nvSpPr>
            <p:spPr bwMode="auto">
              <a:xfrm>
                <a:off x="2417" y="3263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59" name="Line 379"/>
              <p:cNvSpPr>
                <a:spLocks noChangeShapeType="1"/>
              </p:cNvSpPr>
              <p:nvPr/>
            </p:nvSpPr>
            <p:spPr bwMode="auto">
              <a:xfrm>
                <a:off x="2417" y="3375"/>
                <a:ext cx="0" cy="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60" name="Line 380"/>
              <p:cNvSpPr>
                <a:spLocks noChangeShapeType="1"/>
              </p:cNvSpPr>
              <p:nvPr/>
            </p:nvSpPr>
            <p:spPr bwMode="auto">
              <a:xfrm>
                <a:off x="2417" y="3413"/>
                <a:ext cx="2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61" name="Line 381"/>
              <p:cNvSpPr>
                <a:spLocks noChangeShapeType="1"/>
              </p:cNvSpPr>
              <p:nvPr/>
            </p:nvSpPr>
            <p:spPr bwMode="auto">
              <a:xfrm>
                <a:off x="2490" y="341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62" name="Line 382"/>
              <p:cNvSpPr>
                <a:spLocks noChangeShapeType="1"/>
              </p:cNvSpPr>
              <p:nvPr/>
            </p:nvSpPr>
            <p:spPr bwMode="auto">
              <a:xfrm>
                <a:off x="2602" y="341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63" name="Line 383"/>
              <p:cNvSpPr>
                <a:spLocks noChangeShapeType="1"/>
              </p:cNvSpPr>
              <p:nvPr/>
            </p:nvSpPr>
            <p:spPr bwMode="auto">
              <a:xfrm>
                <a:off x="2714" y="341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64" name="Line 384"/>
              <p:cNvSpPr>
                <a:spLocks noChangeShapeType="1"/>
              </p:cNvSpPr>
              <p:nvPr/>
            </p:nvSpPr>
            <p:spPr bwMode="auto">
              <a:xfrm flipV="1">
                <a:off x="2810" y="3334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65" name="Line 385"/>
              <p:cNvSpPr>
                <a:spLocks noChangeShapeType="1"/>
              </p:cNvSpPr>
              <p:nvPr/>
            </p:nvSpPr>
            <p:spPr bwMode="auto">
              <a:xfrm flipV="1">
                <a:off x="2810" y="3223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66" name="Line 386"/>
              <p:cNvSpPr>
                <a:spLocks noChangeShapeType="1"/>
              </p:cNvSpPr>
              <p:nvPr/>
            </p:nvSpPr>
            <p:spPr bwMode="auto">
              <a:xfrm flipV="1">
                <a:off x="2810" y="3152"/>
                <a:ext cx="0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67" name="Line 387"/>
              <p:cNvSpPr>
                <a:spLocks noChangeShapeType="1"/>
              </p:cNvSpPr>
              <p:nvPr/>
            </p:nvSpPr>
            <p:spPr bwMode="auto">
              <a:xfrm flipH="1">
                <a:off x="2769" y="3152"/>
                <a:ext cx="4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68" name="Line 388"/>
              <p:cNvSpPr>
                <a:spLocks noChangeShapeType="1"/>
              </p:cNvSpPr>
              <p:nvPr/>
            </p:nvSpPr>
            <p:spPr bwMode="auto">
              <a:xfrm flipH="1">
                <a:off x="2657" y="3152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69" name="Line 389"/>
              <p:cNvSpPr>
                <a:spLocks noChangeShapeType="1"/>
              </p:cNvSpPr>
              <p:nvPr/>
            </p:nvSpPr>
            <p:spPr bwMode="auto">
              <a:xfrm flipH="1">
                <a:off x="2545" y="3152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0870" name="Line 390"/>
              <p:cNvSpPr>
                <a:spLocks noChangeShapeType="1"/>
              </p:cNvSpPr>
              <p:nvPr/>
            </p:nvSpPr>
            <p:spPr bwMode="auto">
              <a:xfrm flipH="1">
                <a:off x="2434" y="3152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20871" name="Rectangle 391"/>
            <p:cNvSpPr>
              <a:spLocks noChangeArrowheads="1"/>
            </p:cNvSpPr>
            <p:nvPr/>
          </p:nvSpPr>
          <p:spPr bwMode="auto">
            <a:xfrm>
              <a:off x="1315" y="3294"/>
              <a:ext cx="1014" cy="114"/>
            </a:xfrm>
            <a:prstGeom prst="rect">
              <a:avLst/>
            </a:prstGeom>
            <a:solidFill>
              <a:srgbClr val="F45AF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72" name="Line 392"/>
            <p:cNvSpPr>
              <a:spLocks noChangeShapeType="1"/>
            </p:cNvSpPr>
            <p:nvPr/>
          </p:nvSpPr>
          <p:spPr bwMode="auto">
            <a:xfrm>
              <a:off x="2169" y="3293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73" name="Line 393"/>
            <p:cNvSpPr>
              <a:spLocks noChangeShapeType="1"/>
            </p:cNvSpPr>
            <p:nvPr/>
          </p:nvSpPr>
          <p:spPr bwMode="auto">
            <a:xfrm>
              <a:off x="2092" y="3296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74" name="Rectangle 394"/>
            <p:cNvSpPr>
              <a:spLocks noChangeArrowheads="1"/>
            </p:cNvSpPr>
            <p:nvPr/>
          </p:nvSpPr>
          <p:spPr bwMode="auto">
            <a:xfrm>
              <a:off x="1315" y="3181"/>
              <a:ext cx="1014" cy="113"/>
            </a:xfrm>
            <a:prstGeom prst="rect">
              <a:avLst/>
            </a:prstGeom>
            <a:solidFill>
              <a:srgbClr val="F45AF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75" name="Rectangle 395"/>
            <p:cNvSpPr>
              <a:spLocks noChangeArrowheads="1"/>
            </p:cNvSpPr>
            <p:nvPr/>
          </p:nvSpPr>
          <p:spPr bwMode="auto">
            <a:xfrm>
              <a:off x="1315" y="3067"/>
              <a:ext cx="1014" cy="114"/>
            </a:xfrm>
            <a:prstGeom prst="rect">
              <a:avLst/>
            </a:prstGeom>
            <a:solidFill>
              <a:srgbClr val="F45AF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76" name="Rectangle 396"/>
            <p:cNvSpPr>
              <a:spLocks noChangeArrowheads="1"/>
            </p:cNvSpPr>
            <p:nvPr/>
          </p:nvSpPr>
          <p:spPr bwMode="auto">
            <a:xfrm>
              <a:off x="1315" y="2953"/>
              <a:ext cx="1014" cy="114"/>
            </a:xfrm>
            <a:prstGeom prst="rect">
              <a:avLst/>
            </a:prstGeom>
            <a:solidFill>
              <a:srgbClr val="F45AF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77" name="Rectangle 397"/>
            <p:cNvSpPr>
              <a:spLocks noChangeArrowheads="1"/>
            </p:cNvSpPr>
            <p:nvPr/>
          </p:nvSpPr>
          <p:spPr bwMode="auto">
            <a:xfrm>
              <a:off x="1315" y="2839"/>
              <a:ext cx="1014" cy="114"/>
            </a:xfrm>
            <a:prstGeom prst="rect">
              <a:avLst/>
            </a:prstGeom>
            <a:solidFill>
              <a:srgbClr val="F45AF9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78" name="Line 398"/>
            <p:cNvSpPr>
              <a:spLocks noChangeShapeType="1"/>
            </p:cNvSpPr>
            <p:nvPr/>
          </p:nvSpPr>
          <p:spPr bwMode="auto">
            <a:xfrm>
              <a:off x="1409" y="2841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79" name="Line 399"/>
            <p:cNvSpPr>
              <a:spLocks noChangeShapeType="1"/>
            </p:cNvSpPr>
            <p:nvPr/>
          </p:nvSpPr>
          <p:spPr bwMode="auto">
            <a:xfrm>
              <a:off x="1517" y="2841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80" name="Line 400"/>
            <p:cNvSpPr>
              <a:spLocks noChangeShapeType="1"/>
            </p:cNvSpPr>
            <p:nvPr/>
          </p:nvSpPr>
          <p:spPr bwMode="auto">
            <a:xfrm>
              <a:off x="1631" y="2841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81" name="Line 401"/>
            <p:cNvSpPr>
              <a:spLocks noChangeShapeType="1"/>
            </p:cNvSpPr>
            <p:nvPr/>
          </p:nvSpPr>
          <p:spPr bwMode="auto">
            <a:xfrm>
              <a:off x="1750" y="2841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82" name="Line 402"/>
            <p:cNvSpPr>
              <a:spLocks noChangeShapeType="1"/>
            </p:cNvSpPr>
            <p:nvPr/>
          </p:nvSpPr>
          <p:spPr bwMode="auto">
            <a:xfrm>
              <a:off x="1903" y="2841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83" name="Line 403"/>
            <p:cNvSpPr>
              <a:spLocks noChangeShapeType="1"/>
            </p:cNvSpPr>
            <p:nvPr/>
          </p:nvSpPr>
          <p:spPr bwMode="auto">
            <a:xfrm>
              <a:off x="1373" y="2955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84" name="Line 404"/>
            <p:cNvSpPr>
              <a:spLocks noChangeShapeType="1"/>
            </p:cNvSpPr>
            <p:nvPr/>
          </p:nvSpPr>
          <p:spPr bwMode="auto">
            <a:xfrm>
              <a:off x="1514" y="2955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85" name="Line 405"/>
            <p:cNvSpPr>
              <a:spLocks noChangeShapeType="1"/>
            </p:cNvSpPr>
            <p:nvPr/>
          </p:nvSpPr>
          <p:spPr bwMode="auto">
            <a:xfrm>
              <a:off x="1595" y="2955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86" name="Line 406"/>
            <p:cNvSpPr>
              <a:spLocks noChangeShapeType="1"/>
            </p:cNvSpPr>
            <p:nvPr/>
          </p:nvSpPr>
          <p:spPr bwMode="auto">
            <a:xfrm>
              <a:off x="1682" y="2955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87" name="Line 407"/>
            <p:cNvSpPr>
              <a:spLocks noChangeShapeType="1"/>
            </p:cNvSpPr>
            <p:nvPr/>
          </p:nvSpPr>
          <p:spPr bwMode="auto">
            <a:xfrm>
              <a:off x="1816" y="2955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88" name="Line 408"/>
            <p:cNvSpPr>
              <a:spLocks noChangeShapeType="1"/>
            </p:cNvSpPr>
            <p:nvPr/>
          </p:nvSpPr>
          <p:spPr bwMode="auto">
            <a:xfrm>
              <a:off x="2235" y="2952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89" name="Line 409"/>
            <p:cNvSpPr>
              <a:spLocks noChangeShapeType="1"/>
            </p:cNvSpPr>
            <p:nvPr/>
          </p:nvSpPr>
          <p:spPr bwMode="auto">
            <a:xfrm>
              <a:off x="1430" y="3066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90" name="Line 410"/>
            <p:cNvSpPr>
              <a:spLocks noChangeShapeType="1"/>
            </p:cNvSpPr>
            <p:nvPr/>
          </p:nvSpPr>
          <p:spPr bwMode="auto">
            <a:xfrm>
              <a:off x="1538" y="3066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91" name="Line 411"/>
            <p:cNvSpPr>
              <a:spLocks noChangeShapeType="1"/>
            </p:cNvSpPr>
            <p:nvPr/>
          </p:nvSpPr>
          <p:spPr bwMode="auto">
            <a:xfrm>
              <a:off x="1652" y="3066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92" name="Line 412"/>
            <p:cNvSpPr>
              <a:spLocks noChangeShapeType="1"/>
            </p:cNvSpPr>
            <p:nvPr/>
          </p:nvSpPr>
          <p:spPr bwMode="auto">
            <a:xfrm>
              <a:off x="1771" y="3066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93" name="Line 413"/>
            <p:cNvSpPr>
              <a:spLocks noChangeShapeType="1"/>
            </p:cNvSpPr>
            <p:nvPr/>
          </p:nvSpPr>
          <p:spPr bwMode="auto">
            <a:xfrm>
              <a:off x="1891" y="3072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94" name="Line 414"/>
            <p:cNvSpPr>
              <a:spLocks noChangeShapeType="1"/>
            </p:cNvSpPr>
            <p:nvPr/>
          </p:nvSpPr>
          <p:spPr bwMode="auto">
            <a:xfrm>
              <a:off x="1996" y="3069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95" name="Line 415"/>
            <p:cNvSpPr>
              <a:spLocks noChangeShapeType="1"/>
            </p:cNvSpPr>
            <p:nvPr/>
          </p:nvSpPr>
          <p:spPr bwMode="auto">
            <a:xfrm>
              <a:off x="2199" y="3066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96" name="Line 416"/>
            <p:cNvSpPr>
              <a:spLocks noChangeShapeType="1"/>
            </p:cNvSpPr>
            <p:nvPr/>
          </p:nvSpPr>
          <p:spPr bwMode="auto">
            <a:xfrm>
              <a:off x="1427" y="3183"/>
              <a:ext cx="0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97" name="Line 417"/>
            <p:cNvSpPr>
              <a:spLocks noChangeShapeType="1"/>
            </p:cNvSpPr>
            <p:nvPr/>
          </p:nvSpPr>
          <p:spPr bwMode="auto">
            <a:xfrm>
              <a:off x="1592" y="3180"/>
              <a:ext cx="0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98" name="Line 418"/>
            <p:cNvSpPr>
              <a:spLocks noChangeShapeType="1"/>
            </p:cNvSpPr>
            <p:nvPr/>
          </p:nvSpPr>
          <p:spPr bwMode="auto">
            <a:xfrm>
              <a:off x="2133" y="3183"/>
              <a:ext cx="0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99" name="Line 419"/>
            <p:cNvSpPr>
              <a:spLocks noChangeShapeType="1"/>
            </p:cNvSpPr>
            <p:nvPr/>
          </p:nvSpPr>
          <p:spPr bwMode="auto">
            <a:xfrm>
              <a:off x="1768" y="3183"/>
              <a:ext cx="0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900" name="Line 420"/>
            <p:cNvSpPr>
              <a:spLocks noChangeShapeType="1"/>
            </p:cNvSpPr>
            <p:nvPr/>
          </p:nvSpPr>
          <p:spPr bwMode="auto">
            <a:xfrm>
              <a:off x="1921" y="3183"/>
              <a:ext cx="0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901" name="Line 421"/>
            <p:cNvSpPr>
              <a:spLocks noChangeShapeType="1"/>
            </p:cNvSpPr>
            <p:nvPr/>
          </p:nvSpPr>
          <p:spPr bwMode="auto">
            <a:xfrm>
              <a:off x="2050" y="3183"/>
              <a:ext cx="0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902" name="Line 422"/>
            <p:cNvSpPr>
              <a:spLocks noChangeShapeType="1"/>
            </p:cNvSpPr>
            <p:nvPr/>
          </p:nvSpPr>
          <p:spPr bwMode="auto">
            <a:xfrm>
              <a:off x="2196" y="3183"/>
              <a:ext cx="0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903" name="Line 423"/>
            <p:cNvSpPr>
              <a:spLocks noChangeShapeType="1"/>
            </p:cNvSpPr>
            <p:nvPr/>
          </p:nvSpPr>
          <p:spPr bwMode="auto">
            <a:xfrm>
              <a:off x="1397" y="3293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904" name="Line 424"/>
            <p:cNvSpPr>
              <a:spLocks noChangeShapeType="1"/>
            </p:cNvSpPr>
            <p:nvPr/>
          </p:nvSpPr>
          <p:spPr bwMode="auto">
            <a:xfrm>
              <a:off x="1505" y="3293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905" name="Line 425"/>
            <p:cNvSpPr>
              <a:spLocks noChangeShapeType="1"/>
            </p:cNvSpPr>
            <p:nvPr/>
          </p:nvSpPr>
          <p:spPr bwMode="auto">
            <a:xfrm>
              <a:off x="1619" y="3293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906" name="Line 426"/>
            <p:cNvSpPr>
              <a:spLocks noChangeShapeType="1"/>
            </p:cNvSpPr>
            <p:nvPr/>
          </p:nvSpPr>
          <p:spPr bwMode="auto">
            <a:xfrm>
              <a:off x="1801" y="3296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907" name="Line 427"/>
            <p:cNvSpPr>
              <a:spLocks noChangeShapeType="1"/>
            </p:cNvSpPr>
            <p:nvPr/>
          </p:nvSpPr>
          <p:spPr bwMode="auto">
            <a:xfrm>
              <a:off x="1891" y="3293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908" name="Line 428"/>
            <p:cNvSpPr>
              <a:spLocks noChangeShapeType="1"/>
            </p:cNvSpPr>
            <p:nvPr/>
          </p:nvSpPr>
          <p:spPr bwMode="auto">
            <a:xfrm>
              <a:off x="2020" y="3293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909" name="Line 429"/>
            <p:cNvSpPr>
              <a:spLocks noChangeShapeType="1"/>
            </p:cNvSpPr>
            <p:nvPr/>
          </p:nvSpPr>
          <p:spPr bwMode="auto">
            <a:xfrm>
              <a:off x="2265" y="3293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910" name="Line 430"/>
            <p:cNvSpPr>
              <a:spLocks noChangeShapeType="1"/>
            </p:cNvSpPr>
            <p:nvPr/>
          </p:nvSpPr>
          <p:spPr bwMode="auto">
            <a:xfrm>
              <a:off x="2107" y="2952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911" name="Line 431"/>
            <p:cNvSpPr>
              <a:spLocks noChangeShapeType="1"/>
            </p:cNvSpPr>
            <p:nvPr/>
          </p:nvSpPr>
          <p:spPr bwMode="auto">
            <a:xfrm>
              <a:off x="2032" y="2841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912" name="Line 432"/>
            <p:cNvSpPr>
              <a:spLocks noChangeShapeType="1"/>
            </p:cNvSpPr>
            <p:nvPr/>
          </p:nvSpPr>
          <p:spPr bwMode="auto">
            <a:xfrm>
              <a:off x="2178" y="2841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913" name="Line 433"/>
            <p:cNvSpPr>
              <a:spLocks noChangeShapeType="1"/>
            </p:cNvSpPr>
            <p:nvPr/>
          </p:nvSpPr>
          <p:spPr bwMode="auto">
            <a:xfrm>
              <a:off x="1996" y="2955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914" name="Line 434"/>
            <p:cNvSpPr>
              <a:spLocks noChangeShapeType="1"/>
            </p:cNvSpPr>
            <p:nvPr/>
          </p:nvSpPr>
          <p:spPr bwMode="auto">
            <a:xfrm>
              <a:off x="2107" y="3072"/>
              <a:ext cx="0" cy="1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915" name="Rectangle 435"/>
            <p:cNvSpPr>
              <a:spLocks noChangeArrowheads="1"/>
            </p:cNvSpPr>
            <p:nvPr/>
          </p:nvSpPr>
          <p:spPr bwMode="auto">
            <a:xfrm>
              <a:off x="1532" y="2861"/>
              <a:ext cx="104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3600">
                  <a:solidFill>
                    <a:srgbClr val="A2C1FE"/>
                  </a:solidFill>
                  <a:latin typeface="Arial" charset="0"/>
                  <a:ea typeface="標楷體" pitchFamily="65" charset="-120"/>
                </a:rPr>
                <a:t>{</a:t>
              </a:r>
              <a:r>
                <a:rPr lang="en-US" altLang="zh-TW" sz="3600">
                  <a:solidFill>
                    <a:srgbClr val="A2C1FE"/>
                  </a:solidFill>
                  <a:latin typeface="Arial" charset="0"/>
                  <a:ea typeface="標楷體" pitchFamily="65" charset="-120"/>
                </a:rPr>
                <a:t>I, J, K}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474F-B49A-421F-9BC1-E5E9C4CA3809}" type="slidenum">
              <a:rPr lang="zh-TW" altLang="en-US"/>
              <a:pPr/>
              <a:t>2</a:t>
            </a:fld>
            <a:endParaRPr lang="zh-TW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</a:rPr>
              <a:t>Outline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</a:rPr>
              <a:t>Overview</a:t>
            </a:r>
          </a:p>
          <a:p>
            <a:r>
              <a:rPr lang="en-US" altLang="zh-TW">
                <a:latin typeface="Arial" charset="0"/>
              </a:rPr>
              <a:t>Behavior Simulation (RTL)</a:t>
            </a:r>
          </a:p>
          <a:p>
            <a:r>
              <a:rPr lang="en-US" altLang="zh-TW">
                <a:latin typeface="Arial" charset="0"/>
              </a:rPr>
              <a:t>Logic Synthesis</a:t>
            </a:r>
          </a:p>
          <a:p>
            <a:r>
              <a:rPr lang="en-US" altLang="zh-TW">
                <a:latin typeface="Arial" charset="0"/>
              </a:rPr>
              <a:t>Gate Level Simulation</a:t>
            </a:r>
          </a:p>
          <a:p>
            <a:r>
              <a:rPr lang="en-US" altLang="zh-TW">
                <a:latin typeface="Arial" charset="0"/>
              </a:rPr>
              <a:t>Physical Design</a:t>
            </a:r>
          </a:p>
          <a:p>
            <a:r>
              <a:rPr lang="en-US" altLang="zh-TW">
                <a:latin typeface="Arial" charset="0"/>
              </a:rPr>
              <a:t>Layout Verification</a:t>
            </a:r>
          </a:p>
          <a:p>
            <a:r>
              <a:rPr lang="en-US" altLang="zh-TW">
                <a:latin typeface="Arial" charset="0"/>
              </a:rPr>
              <a:t>Post-Layout simulation</a:t>
            </a:r>
          </a:p>
          <a:p>
            <a:r>
              <a:rPr lang="en-US" altLang="zh-TW">
                <a:latin typeface="Arial" charset="0"/>
              </a:rPr>
              <a:t>HSPICE Simulation</a:t>
            </a:r>
          </a:p>
          <a:p>
            <a:endParaRPr lang="en-US" altLang="zh-TW">
              <a:latin typeface="Arial" charset="0"/>
            </a:endParaRPr>
          </a:p>
          <a:p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6CE59-41A7-4E16-8CC1-452E311C1DEA}" type="slidenum">
              <a:rPr lang="zh-TW" altLang="en-US"/>
              <a:pPr/>
              <a:t>20</a:t>
            </a:fld>
            <a:endParaRPr lang="zh-TW" altLang="en-US"/>
          </a:p>
        </p:txBody>
      </p:sp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2417763" y="303213"/>
            <a:ext cx="2230437" cy="603250"/>
            <a:chOff x="1523" y="361"/>
            <a:chExt cx="1405" cy="380"/>
          </a:xfrm>
        </p:grpSpPr>
        <p:sp>
          <p:nvSpPr>
            <p:cNvPr id="21507" name="Rectangle 3"/>
            <p:cNvSpPr>
              <a:spLocks noChangeArrowheads="1"/>
            </p:cNvSpPr>
            <p:nvPr/>
          </p:nvSpPr>
          <p:spPr bwMode="auto">
            <a:xfrm>
              <a:off x="1568" y="409"/>
              <a:ext cx="1360" cy="332"/>
            </a:xfrm>
            <a:prstGeom prst="rect">
              <a:avLst/>
            </a:prstGeom>
            <a:solidFill>
              <a:srgbClr val="438E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1523" y="361"/>
              <a:ext cx="1351" cy="323"/>
            </a:xfrm>
            <a:prstGeom prst="rect">
              <a:avLst/>
            </a:prstGeom>
            <a:solidFill>
              <a:srgbClr val="C8FEC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1688" y="386"/>
              <a:ext cx="11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800">
                  <a:solidFill>
                    <a:srgbClr val="114FFB"/>
                  </a:solidFill>
                  <a:latin typeface="Arial" charset="0"/>
                  <a:ea typeface="標楷體" pitchFamily="65" charset="-120"/>
                </a:rPr>
                <a:t>Placement</a:t>
              </a:r>
            </a:p>
          </p:txBody>
        </p:sp>
      </p:grpSp>
      <p:grpSp>
        <p:nvGrpSpPr>
          <p:cNvPr id="21510" name="Group 6"/>
          <p:cNvGrpSpPr>
            <a:grpSpLocks/>
          </p:cNvGrpSpPr>
          <p:nvPr/>
        </p:nvGrpSpPr>
        <p:grpSpPr bwMode="auto">
          <a:xfrm>
            <a:off x="3041650" y="4840288"/>
            <a:ext cx="854075" cy="577850"/>
            <a:chOff x="1916" y="3219"/>
            <a:chExt cx="538" cy="364"/>
          </a:xfrm>
        </p:grpSpPr>
        <p:sp>
          <p:nvSpPr>
            <p:cNvPr id="21511" name="Freeform 7"/>
            <p:cNvSpPr>
              <a:spLocks/>
            </p:cNvSpPr>
            <p:nvPr/>
          </p:nvSpPr>
          <p:spPr bwMode="auto">
            <a:xfrm>
              <a:off x="1948" y="3251"/>
              <a:ext cx="506" cy="332"/>
            </a:xfrm>
            <a:custGeom>
              <a:avLst/>
              <a:gdLst/>
              <a:ahLst/>
              <a:cxnLst>
                <a:cxn ang="0">
                  <a:pos x="252" y="331"/>
                </a:cxn>
                <a:cxn ang="0">
                  <a:pos x="505" y="165"/>
                </a:cxn>
                <a:cxn ang="0">
                  <a:pos x="379" y="165"/>
                </a:cxn>
                <a:cxn ang="0">
                  <a:pos x="379" y="0"/>
                </a:cxn>
                <a:cxn ang="0">
                  <a:pos x="126" y="0"/>
                </a:cxn>
                <a:cxn ang="0">
                  <a:pos x="126" y="165"/>
                </a:cxn>
                <a:cxn ang="0">
                  <a:pos x="0" y="165"/>
                </a:cxn>
                <a:cxn ang="0">
                  <a:pos x="252" y="331"/>
                </a:cxn>
              </a:cxnLst>
              <a:rect l="0" t="0" r="r" b="b"/>
              <a:pathLst>
                <a:path w="506" h="332">
                  <a:moveTo>
                    <a:pt x="252" y="331"/>
                  </a:moveTo>
                  <a:lnTo>
                    <a:pt x="505" y="165"/>
                  </a:lnTo>
                  <a:lnTo>
                    <a:pt x="379" y="165"/>
                  </a:lnTo>
                  <a:lnTo>
                    <a:pt x="379" y="0"/>
                  </a:lnTo>
                  <a:lnTo>
                    <a:pt x="126" y="0"/>
                  </a:lnTo>
                  <a:lnTo>
                    <a:pt x="126" y="165"/>
                  </a:lnTo>
                  <a:lnTo>
                    <a:pt x="0" y="165"/>
                  </a:lnTo>
                  <a:lnTo>
                    <a:pt x="252" y="331"/>
                  </a:lnTo>
                </a:path>
              </a:pathLst>
            </a:custGeom>
            <a:solidFill>
              <a:srgbClr val="31650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512" name="Freeform 8"/>
            <p:cNvSpPr>
              <a:spLocks/>
            </p:cNvSpPr>
            <p:nvPr/>
          </p:nvSpPr>
          <p:spPr bwMode="auto">
            <a:xfrm>
              <a:off x="1916" y="3219"/>
              <a:ext cx="504" cy="330"/>
            </a:xfrm>
            <a:custGeom>
              <a:avLst/>
              <a:gdLst/>
              <a:ahLst/>
              <a:cxnLst>
                <a:cxn ang="0">
                  <a:pos x="251" y="329"/>
                </a:cxn>
                <a:cxn ang="0">
                  <a:pos x="503" y="164"/>
                </a:cxn>
                <a:cxn ang="0">
                  <a:pos x="377" y="164"/>
                </a:cxn>
                <a:cxn ang="0">
                  <a:pos x="377" y="0"/>
                </a:cxn>
                <a:cxn ang="0">
                  <a:pos x="126" y="0"/>
                </a:cxn>
                <a:cxn ang="0">
                  <a:pos x="126" y="164"/>
                </a:cxn>
                <a:cxn ang="0">
                  <a:pos x="0" y="164"/>
                </a:cxn>
                <a:cxn ang="0">
                  <a:pos x="251" y="329"/>
                </a:cxn>
              </a:cxnLst>
              <a:rect l="0" t="0" r="r" b="b"/>
              <a:pathLst>
                <a:path w="504" h="330">
                  <a:moveTo>
                    <a:pt x="251" y="329"/>
                  </a:moveTo>
                  <a:lnTo>
                    <a:pt x="503" y="164"/>
                  </a:lnTo>
                  <a:lnTo>
                    <a:pt x="377" y="164"/>
                  </a:lnTo>
                  <a:lnTo>
                    <a:pt x="377" y="0"/>
                  </a:lnTo>
                  <a:lnTo>
                    <a:pt x="126" y="0"/>
                  </a:lnTo>
                  <a:lnTo>
                    <a:pt x="126" y="164"/>
                  </a:lnTo>
                  <a:lnTo>
                    <a:pt x="0" y="164"/>
                  </a:lnTo>
                  <a:lnTo>
                    <a:pt x="251" y="329"/>
                  </a:lnTo>
                </a:path>
              </a:pathLst>
            </a:custGeom>
            <a:solidFill>
              <a:srgbClr val="A2FFA3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1513" name="Group 9"/>
          <p:cNvGrpSpPr>
            <a:grpSpLocks/>
          </p:cNvGrpSpPr>
          <p:nvPr/>
        </p:nvGrpSpPr>
        <p:grpSpPr bwMode="auto">
          <a:xfrm>
            <a:off x="1154113" y="2495550"/>
            <a:ext cx="2082800" cy="2054225"/>
            <a:chOff x="727" y="1742"/>
            <a:chExt cx="1312" cy="1294"/>
          </a:xfrm>
        </p:grpSpPr>
        <p:grpSp>
          <p:nvGrpSpPr>
            <p:cNvPr id="21514" name="Group 10"/>
            <p:cNvGrpSpPr>
              <a:grpSpLocks/>
            </p:cNvGrpSpPr>
            <p:nvPr/>
          </p:nvGrpSpPr>
          <p:grpSpPr bwMode="auto">
            <a:xfrm>
              <a:off x="741" y="1742"/>
              <a:ext cx="1298" cy="1294"/>
              <a:chOff x="741" y="1742"/>
              <a:chExt cx="1298" cy="1294"/>
            </a:xfrm>
          </p:grpSpPr>
          <p:sp>
            <p:nvSpPr>
              <p:cNvPr id="21515" name="Rectangle 11"/>
              <p:cNvSpPr>
                <a:spLocks noChangeArrowheads="1"/>
              </p:cNvSpPr>
              <p:nvPr/>
            </p:nvSpPr>
            <p:spPr bwMode="auto">
              <a:xfrm>
                <a:off x="785" y="1786"/>
                <a:ext cx="1254" cy="1250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16" name="Rectangle 12"/>
              <p:cNvSpPr>
                <a:spLocks noChangeArrowheads="1"/>
              </p:cNvSpPr>
              <p:nvPr/>
            </p:nvSpPr>
            <p:spPr bwMode="auto">
              <a:xfrm>
                <a:off x="741" y="1742"/>
                <a:ext cx="1245" cy="1241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1517" name="Group 13"/>
            <p:cNvGrpSpPr>
              <a:grpSpLocks/>
            </p:cNvGrpSpPr>
            <p:nvPr/>
          </p:nvGrpSpPr>
          <p:grpSpPr bwMode="auto">
            <a:xfrm>
              <a:off x="791" y="1780"/>
              <a:ext cx="1134" cy="387"/>
              <a:chOff x="791" y="1780"/>
              <a:chExt cx="1134" cy="387"/>
            </a:xfrm>
          </p:grpSpPr>
          <p:sp>
            <p:nvSpPr>
              <p:cNvPr id="21518" name="Freeform 14"/>
              <p:cNvSpPr>
                <a:spLocks/>
              </p:cNvSpPr>
              <p:nvPr/>
            </p:nvSpPr>
            <p:spPr bwMode="auto">
              <a:xfrm>
                <a:off x="791" y="1780"/>
                <a:ext cx="1134" cy="3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6"/>
                  </a:cxn>
                  <a:cxn ang="0">
                    <a:pos x="1133" y="386"/>
                  </a:cxn>
                  <a:cxn ang="0">
                    <a:pos x="1133" y="0"/>
                  </a:cxn>
                  <a:cxn ang="0">
                    <a:pos x="0" y="0"/>
                  </a:cxn>
                </a:cxnLst>
                <a:rect l="0" t="0" r="r" b="b"/>
                <a:pathLst>
                  <a:path w="1134" h="387">
                    <a:moveTo>
                      <a:pt x="0" y="0"/>
                    </a:moveTo>
                    <a:lnTo>
                      <a:pt x="0" y="386"/>
                    </a:lnTo>
                    <a:lnTo>
                      <a:pt x="1133" y="386"/>
                    </a:lnTo>
                    <a:lnTo>
                      <a:pt x="113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19" name="Line 15"/>
              <p:cNvSpPr>
                <a:spLocks noChangeShapeType="1"/>
              </p:cNvSpPr>
              <p:nvPr/>
            </p:nvSpPr>
            <p:spPr bwMode="auto">
              <a:xfrm>
                <a:off x="799" y="1788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0" name="Line 16"/>
              <p:cNvSpPr>
                <a:spLocks noChangeShapeType="1"/>
              </p:cNvSpPr>
              <p:nvPr/>
            </p:nvSpPr>
            <p:spPr bwMode="auto">
              <a:xfrm>
                <a:off x="799" y="1900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1" name="Line 17"/>
              <p:cNvSpPr>
                <a:spLocks noChangeShapeType="1"/>
              </p:cNvSpPr>
              <p:nvPr/>
            </p:nvSpPr>
            <p:spPr bwMode="auto">
              <a:xfrm>
                <a:off x="799" y="2012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2" name="Line 18"/>
              <p:cNvSpPr>
                <a:spLocks noChangeShapeType="1"/>
              </p:cNvSpPr>
              <p:nvPr/>
            </p:nvSpPr>
            <p:spPr bwMode="auto">
              <a:xfrm>
                <a:off x="799" y="2124"/>
                <a:ext cx="0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3" name="Line 19"/>
              <p:cNvSpPr>
                <a:spLocks noChangeShapeType="1"/>
              </p:cNvSpPr>
              <p:nvPr/>
            </p:nvSpPr>
            <p:spPr bwMode="auto">
              <a:xfrm>
                <a:off x="799" y="2164"/>
                <a:ext cx="2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4" name="Line 20"/>
              <p:cNvSpPr>
                <a:spLocks noChangeShapeType="1"/>
              </p:cNvSpPr>
              <p:nvPr/>
            </p:nvSpPr>
            <p:spPr bwMode="auto">
              <a:xfrm>
                <a:off x="871" y="2164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5" name="Line 21"/>
              <p:cNvSpPr>
                <a:spLocks noChangeShapeType="1"/>
              </p:cNvSpPr>
              <p:nvPr/>
            </p:nvSpPr>
            <p:spPr bwMode="auto">
              <a:xfrm>
                <a:off x="982" y="2164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6" name="Line 22"/>
              <p:cNvSpPr>
                <a:spLocks noChangeShapeType="1"/>
              </p:cNvSpPr>
              <p:nvPr/>
            </p:nvSpPr>
            <p:spPr bwMode="auto">
              <a:xfrm>
                <a:off x="1094" y="2164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7" name="Line 23"/>
              <p:cNvSpPr>
                <a:spLocks noChangeShapeType="1"/>
              </p:cNvSpPr>
              <p:nvPr/>
            </p:nvSpPr>
            <p:spPr bwMode="auto">
              <a:xfrm>
                <a:off x="1206" y="2164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8" name="Line 24"/>
              <p:cNvSpPr>
                <a:spLocks noChangeShapeType="1"/>
              </p:cNvSpPr>
              <p:nvPr/>
            </p:nvSpPr>
            <p:spPr bwMode="auto">
              <a:xfrm>
                <a:off x="1318" y="2164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29" name="Line 25"/>
              <p:cNvSpPr>
                <a:spLocks noChangeShapeType="1"/>
              </p:cNvSpPr>
              <p:nvPr/>
            </p:nvSpPr>
            <p:spPr bwMode="auto">
              <a:xfrm>
                <a:off x="1429" y="2164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30" name="Line 26"/>
              <p:cNvSpPr>
                <a:spLocks noChangeShapeType="1"/>
              </p:cNvSpPr>
              <p:nvPr/>
            </p:nvSpPr>
            <p:spPr bwMode="auto">
              <a:xfrm>
                <a:off x="1541" y="2164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31" name="Line 27"/>
              <p:cNvSpPr>
                <a:spLocks noChangeShapeType="1"/>
              </p:cNvSpPr>
              <p:nvPr/>
            </p:nvSpPr>
            <p:spPr bwMode="auto">
              <a:xfrm>
                <a:off x="1653" y="2164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32" name="Line 28"/>
              <p:cNvSpPr>
                <a:spLocks noChangeShapeType="1"/>
              </p:cNvSpPr>
              <p:nvPr/>
            </p:nvSpPr>
            <p:spPr bwMode="auto">
              <a:xfrm>
                <a:off x="1764" y="2164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33" name="Line 29"/>
              <p:cNvSpPr>
                <a:spLocks noChangeShapeType="1"/>
              </p:cNvSpPr>
              <p:nvPr/>
            </p:nvSpPr>
            <p:spPr bwMode="auto">
              <a:xfrm>
                <a:off x="1876" y="2164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34" name="Line 30"/>
              <p:cNvSpPr>
                <a:spLocks noChangeShapeType="1"/>
              </p:cNvSpPr>
              <p:nvPr/>
            </p:nvSpPr>
            <p:spPr bwMode="auto">
              <a:xfrm flipV="1">
                <a:off x="1922" y="2147"/>
                <a:ext cx="0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35" name="Line 31"/>
              <p:cNvSpPr>
                <a:spLocks noChangeShapeType="1"/>
              </p:cNvSpPr>
              <p:nvPr/>
            </p:nvSpPr>
            <p:spPr bwMode="auto">
              <a:xfrm flipV="1">
                <a:off x="1922" y="2035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36" name="Line 32"/>
              <p:cNvSpPr>
                <a:spLocks noChangeShapeType="1"/>
              </p:cNvSpPr>
              <p:nvPr/>
            </p:nvSpPr>
            <p:spPr bwMode="auto">
              <a:xfrm flipV="1">
                <a:off x="1922" y="1923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37" name="Line 33"/>
              <p:cNvSpPr>
                <a:spLocks noChangeShapeType="1"/>
              </p:cNvSpPr>
              <p:nvPr/>
            </p:nvSpPr>
            <p:spPr bwMode="auto">
              <a:xfrm flipV="1">
                <a:off x="1922" y="1811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38" name="Line 34"/>
              <p:cNvSpPr>
                <a:spLocks noChangeShapeType="1"/>
              </p:cNvSpPr>
              <p:nvPr/>
            </p:nvSpPr>
            <p:spPr bwMode="auto">
              <a:xfrm flipH="1">
                <a:off x="1833" y="1788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39" name="Line 35"/>
              <p:cNvSpPr>
                <a:spLocks noChangeShapeType="1"/>
              </p:cNvSpPr>
              <p:nvPr/>
            </p:nvSpPr>
            <p:spPr bwMode="auto">
              <a:xfrm flipH="1">
                <a:off x="1722" y="1788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40" name="Line 36"/>
              <p:cNvSpPr>
                <a:spLocks noChangeShapeType="1"/>
              </p:cNvSpPr>
              <p:nvPr/>
            </p:nvSpPr>
            <p:spPr bwMode="auto">
              <a:xfrm flipH="1">
                <a:off x="1610" y="1788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41" name="Line 37"/>
              <p:cNvSpPr>
                <a:spLocks noChangeShapeType="1"/>
              </p:cNvSpPr>
              <p:nvPr/>
            </p:nvSpPr>
            <p:spPr bwMode="auto">
              <a:xfrm flipH="1">
                <a:off x="1498" y="1788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42" name="Line 38"/>
              <p:cNvSpPr>
                <a:spLocks noChangeShapeType="1"/>
              </p:cNvSpPr>
              <p:nvPr/>
            </p:nvSpPr>
            <p:spPr bwMode="auto">
              <a:xfrm flipH="1">
                <a:off x="1386" y="1788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43" name="Line 39"/>
              <p:cNvSpPr>
                <a:spLocks noChangeShapeType="1"/>
              </p:cNvSpPr>
              <p:nvPr/>
            </p:nvSpPr>
            <p:spPr bwMode="auto">
              <a:xfrm flipH="1">
                <a:off x="1275" y="1788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44" name="Line 40"/>
              <p:cNvSpPr>
                <a:spLocks noChangeShapeType="1"/>
              </p:cNvSpPr>
              <p:nvPr/>
            </p:nvSpPr>
            <p:spPr bwMode="auto">
              <a:xfrm flipH="1">
                <a:off x="1163" y="1788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45" name="Line 41"/>
              <p:cNvSpPr>
                <a:spLocks noChangeShapeType="1"/>
              </p:cNvSpPr>
              <p:nvPr/>
            </p:nvSpPr>
            <p:spPr bwMode="auto">
              <a:xfrm flipH="1">
                <a:off x="1051" y="1788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46" name="Line 42"/>
              <p:cNvSpPr>
                <a:spLocks noChangeShapeType="1"/>
              </p:cNvSpPr>
              <p:nvPr/>
            </p:nvSpPr>
            <p:spPr bwMode="auto">
              <a:xfrm flipH="1">
                <a:off x="940" y="1788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47" name="Line 43"/>
              <p:cNvSpPr>
                <a:spLocks noChangeShapeType="1"/>
              </p:cNvSpPr>
              <p:nvPr/>
            </p:nvSpPr>
            <p:spPr bwMode="auto">
              <a:xfrm flipH="1">
                <a:off x="828" y="1788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48" name="Rectangle 44"/>
              <p:cNvSpPr>
                <a:spLocks noChangeArrowheads="1"/>
              </p:cNvSpPr>
              <p:nvPr/>
            </p:nvSpPr>
            <p:spPr bwMode="auto">
              <a:xfrm>
                <a:off x="1105" y="1876"/>
                <a:ext cx="50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O,P,Q}</a:t>
                </a:r>
              </a:p>
            </p:txBody>
          </p:sp>
        </p:grpSp>
        <p:grpSp>
          <p:nvGrpSpPr>
            <p:cNvPr id="21549" name="Group 45"/>
            <p:cNvGrpSpPr>
              <a:grpSpLocks/>
            </p:cNvGrpSpPr>
            <p:nvPr/>
          </p:nvGrpSpPr>
          <p:grpSpPr bwMode="auto">
            <a:xfrm>
              <a:off x="1475" y="2226"/>
              <a:ext cx="464" cy="724"/>
              <a:chOff x="1475" y="2226"/>
              <a:chExt cx="464" cy="724"/>
            </a:xfrm>
          </p:grpSpPr>
          <p:sp>
            <p:nvSpPr>
              <p:cNvPr id="21550" name="Freeform 46"/>
              <p:cNvSpPr>
                <a:spLocks/>
              </p:cNvSpPr>
              <p:nvPr/>
            </p:nvSpPr>
            <p:spPr bwMode="auto">
              <a:xfrm>
                <a:off x="1475" y="2226"/>
                <a:ext cx="464" cy="724"/>
              </a:xfrm>
              <a:custGeom>
                <a:avLst/>
                <a:gdLst/>
                <a:ahLst/>
                <a:cxnLst>
                  <a:cxn ang="0">
                    <a:pos x="0" y="723"/>
                  </a:cxn>
                  <a:cxn ang="0">
                    <a:pos x="463" y="723"/>
                  </a:cxn>
                  <a:cxn ang="0">
                    <a:pos x="463" y="0"/>
                  </a:cxn>
                  <a:cxn ang="0">
                    <a:pos x="0" y="0"/>
                  </a:cxn>
                  <a:cxn ang="0">
                    <a:pos x="0" y="723"/>
                  </a:cxn>
                </a:cxnLst>
                <a:rect l="0" t="0" r="r" b="b"/>
                <a:pathLst>
                  <a:path w="464" h="724">
                    <a:moveTo>
                      <a:pt x="0" y="723"/>
                    </a:moveTo>
                    <a:lnTo>
                      <a:pt x="463" y="723"/>
                    </a:lnTo>
                    <a:lnTo>
                      <a:pt x="463" y="0"/>
                    </a:lnTo>
                    <a:lnTo>
                      <a:pt x="0" y="0"/>
                    </a:lnTo>
                    <a:lnTo>
                      <a:pt x="0" y="723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51" name="Line 47"/>
              <p:cNvSpPr>
                <a:spLocks noChangeShapeType="1"/>
              </p:cNvSpPr>
              <p:nvPr/>
            </p:nvSpPr>
            <p:spPr bwMode="auto">
              <a:xfrm>
                <a:off x="1483" y="2947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52" name="Line 48"/>
              <p:cNvSpPr>
                <a:spLocks noChangeShapeType="1"/>
              </p:cNvSpPr>
              <p:nvPr/>
            </p:nvSpPr>
            <p:spPr bwMode="auto">
              <a:xfrm>
                <a:off x="1595" y="2947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53" name="Line 49"/>
              <p:cNvSpPr>
                <a:spLocks noChangeShapeType="1"/>
              </p:cNvSpPr>
              <p:nvPr/>
            </p:nvSpPr>
            <p:spPr bwMode="auto">
              <a:xfrm>
                <a:off x="1707" y="2947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54" name="Line 50"/>
              <p:cNvSpPr>
                <a:spLocks noChangeShapeType="1"/>
              </p:cNvSpPr>
              <p:nvPr/>
            </p:nvSpPr>
            <p:spPr bwMode="auto">
              <a:xfrm>
                <a:off x="1818" y="2947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55" name="Line 51"/>
              <p:cNvSpPr>
                <a:spLocks noChangeShapeType="1"/>
              </p:cNvSpPr>
              <p:nvPr/>
            </p:nvSpPr>
            <p:spPr bwMode="auto">
              <a:xfrm>
                <a:off x="1930" y="2947"/>
                <a:ext cx="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56" name="Line 52"/>
              <p:cNvSpPr>
                <a:spLocks noChangeShapeType="1"/>
              </p:cNvSpPr>
              <p:nvPr/>
            </p:nvSpPr>
            <p:spPr bwMode="auto">
              <a:xfrm flipV="1">
                <a:off x="1936" y="2890"/>
                <a:ext cx="0" cy="5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57" name="Line 53"/>
              <p:cNvSpPr>
                <a:spLocks noChangeShapeType="1"/>
              </p:cNvSpPr>
              <p:nvPr/>
            </p:nvSpPr>
            <p:spPr bwMode="auto">
              <a:xfrm flipV="1">
                <a:off x="1936" y="2778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58" name="Line 54"/>
              <p:cNvSpPr>
                <a:spLocks noChangeShapeType="1"/>
              </p:cNvSpPr>
              <p:nvPr/>
            </p:nvSpPr>
            <p:spPr bwMode="auto">
              <a:xfrm flipV="1">
                <a:off x="1936" y="2666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59" name="Line 55"/>
              <p:cNvSpPr>
                <a:spLocks noChangeShapeType="1"/>
              </p:cNvSpPr>
              <p:nvPr/>
            </p:nvSpPr>
            <p:spPr bwMode="auto">
              <a:xfrm flipV="1">
                <a:off x="1936" y="2554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60" name="Line 56"/>
              <p:cNvSpPr>
                <a:spLocks noChangeShapeType="1"/>
              </p:cNvSpPr>
              <p:nvPr/>
            </p:nvSpPr>
            <p:spPr bwMode="auto">
              <a:xfrm flipV="1">
                <a:off x="1936" y="2443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61" name="Line 57"/>
              <p:cNvSpPr>
                <a:spLocks noChangeShapeType="1"/>
              </p:cNvSpPr>
              <p:nvPr/>
            </p:nvSpPr>
            <p:spPr bwMode="auto">
              <a:xfrm flipV="1">
                <a:off x="1936" y="2331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62" name="Line 58"/>
              <p:cNvSpPr>
                <a:spLocks noChangeShapeType="1"/>
              </p:cNvSpPr>
              <p:nvPr/>
            </p:nvSpPr>
            <p:spPr bwMode="auto">
              <a:xfrm flipV="1">
                <a:off x="1936" y="2234"/>
                <a:ext cx="0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63" name="Line 59"/>
              <p:cNvSpPr>
                <a:spLocks noChangeShapeType="1"/>
              </p:cNvSpPr>
              <p:nvPr/>
            </p:nvSpPr>
            <p:spPr bwMode="auto">
              <a:xfrm flipH="1">
                <a:off x="1921" y="2234"/>
                <a:ext cx="1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64" name="Line 60"/>
              <p:cNvSpPr>
                <a:spLocks noChangeShapeType="1"/>
              </p:cNvSpPr>
              <p:nvPr/>
            </p:nvSpPr>
            <p:spPr bwMode="auto">
              <a:xfrm flipH="1">
                <a:off x="1809" y="2234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65" name="Line 61"/>
              <p:cNvSpPr>
                <a:spLocks noChangeShapeType="1"/>
              </p:cNvSpPr>
              <p:nvPr/>
            </p:nvSpPr>
            <p:spPr bwMode="auto">
              <a:xfrm flipH="1">
                <a:off x="1698" y="2234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66" name="Line 62"/>
              <p:cNvSpPr>
                <a:spLocks noChangeShapeType="1"/>
              </p:cNvSpPr>
              <p:nvPr/>
            </p:nvSpPr>
            <p:spPr bwMode="auto">
              <a:xfrm flipH="1">
                <a:off x="1586" y="2234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67" name="Line 63"/>
              <p:cNvSpPr>
                <a:spLocks noChangeShapeType="1"/>
              </p:cNvSpPr>
              <p:nvPr/>
            </p:nvSpPr>
            <p:spPr bwMode="auto">
              <a:xfrm flipH="1">
                <a:off x="1483" y="2234"/>
                <a:ext cx="5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68" name="Line 64"/>
              <p:cNvSpPr>
                <a:spLocks noChangeShapeType="1"/>
              </p:cNvSpPr>
              <p:nvPr/>
            </p:nvSpPr>
            <p:spPr bwMode="auto">
              <a:xfrm>
                <a:off x="1483" y="2234"/>
                <a:ext cx="0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69" name="Line 65"/>
              <p:cNvSpPr>
                <a:spLocks noChangeShapeType="1"/>
              </p:cNvSpPr>
              <p:nvPr/>
            </p:nvSpPr>
            <p:spPr bwMode="auto">
              <a:xfrm>
                <a:off x="1483" y="2292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70" name="Line 66"/>
              <p:cNvSpPr>
                <a:spLocks noChangeShapeType="1"/>
              </p:cNvSpPr>
              <p:nvPr/>
            </p:nvSpPr>
            <p:spPr bwMode="auto">
              <a:xfrm>
                <a:off x="1483" y="2404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71" name="Line 67"/>
              <p:cNvSpPr>
                <a:spLocks noChangeShapeType="1"/>
              </p:cNvSpPr>
              <p:nvPr/>
            </p:nvSpPr>
            <p:spPr bwMode="auto">
              <a:xfrm>
                <a:off x="1483" y="2515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72" name="Line 68"/>
              <p:cNvSpPr>
                <a:spLocks noChangeShapeType="1"/>
              </p:cNvSpPr>
              <p:nvPr/>
            </p:nvSpPr>
            <p:spPr bwMode="auto">
              <a:xfrm>
                <a:off x="1483" y="2627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73" name="Line 69"/>
              <p:cNvSpPr>
                <a:spLocks noChangeShapeType="1"/>
              </p:cNvSpPr>
              <p:nvPr/>
            </p:nvSpPr>
            <p:spPr bwMode="auto">
              <a:xfrm>
                <a:off x="1483" y="2739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74" name="Line 70"/>
              <p:cNvSpPr>
                <a:spLocks noChangeShapeType="1"/>
              </p:cNvSpPr>
              <p:nvPr/>
            </p:nvSpPr>
            <p:spPr bwMode="auto">
              <a:xfrm>
                <a:off x="1483" y="2851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1575" name="Picture 71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516" y="2326"/>
                <a:ext cx="375" cy="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1576" name="Group 72"/>
            <p:cNvGrpSpPr>
              <a:grpSpLocks/>
            </p:cNvGrpSpPr>
            <p:nvPr/>
          </p:nvGrpSpPr>
          <p:grpSpPr bwMode="auto">
            <a:xfrm>
              <a:off x="1064" y="2163"/>
              <a:ext cx="375" cy="546"/>
              <a:chOff x="1064" y="2163"/>
              <a:chExt cx="375" cy="546"/>
            </a:xfrm>
          </p:grpSpPr>
          <p:sp>
            <p:nvSpPr>
              <p:cNvPr id="21577" name="Freeform 73"/>
              <p:cNvSpPr>
                <a:spLocks/>
              </p:cNvSpPr>
              <p:nvPr/>
            </p:nvSpPr>
            <p:spPr bwMode="auto">
              <a:xfrm>
                <a:off x="1094" y="2218"/>
                <a:ext cx="322" cy="440"/>
              </a:xfrm>
              <a:custGeom>
                <a:avLst/>
                <a:gdLst/>
                <a:ahLst/>
                <a:cxnLst>
                  <a:cxn ang="0">
                    <a:pos x="0" y="439"/>
                  </a:cxn>
                  <a:cxn ang="0">
                    <a:pos x="321" y="439"/>
                  </a:cxn>
                  <a:cxn ang="0">
                    <a:pos x="321" y="0"/>
                  </a:cxn>
                  <a:cxn ang="0">
                    <a:pos x="0" y="0"/>
                  </a:cxn>
                  <a:cxn ang="0">
                    <a:pos x="0" y="439"/>
                  </a:cxn>
                </a:cxnLst>
                <a:rect l="0" t="0" r="r" b="b"/>
                <a:pathLst>
                  <a:path w="322" h="440">
                    <a:moveTo>
                      <a:pt x="0" y="439"/>
                    </a:moveTo>
                    <a:lnTo>
                      <a:pt x="321" y="439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439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78" name="Line 74"/>
              <p:cNvSpPr>
                <a:spLocks noChangeShapeType="1"/>
              </p:cNvSpPr>
              <p:nvPr/>
            </p:nvSpPr>
            <p:spPr bwMode="auto">
              <a:xfrm>
                <a:off x="1102" y="2655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79" name="Line 75"/>
              <p:cNvSpPr>
                <a:spLocks noChangeShapeType="1"/>
              </p:cNvSpPr>
              <p:nvPr/>
            </p:nvSpPr>
            <p:spPr bwMode="auto">
              <a:xfrm>
                <a:off x="1214" y="2655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80" name="Line 76"/>
              <p:cNvSpPr>
                <a:spLocks noChangeShapeType="1"/>
              </p:cNvSpPr>
              <p:nvPr/>
            </p:nvSpPr>
            <p:spPr bwMode="auto">
              <a:xfrm>
                <a:off x="1326" y="2655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81" name="Line 77"/>
              <p:cNvSpPr>
                <a:spLocks noChangeShapeType="1"/>
              </p:cNvSpPr>
              <p:nvPr/>
            </p:nvSpPr>
            <p:spPr bwMode="auto">
              <a:xfrm flipV="1">
                <a:off x="1413" y="2568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82" name="Line 78"/>
              <p:cNvSpPr>
                <a:spLocks noChangeShapeType="1"/>
              </p:cNvSpPr>
              <p:nvPr/>
            </p:nvSpPr>
            <p:spPr bwMode="auto">
              <a:xfrm flipV="1">
                <a:off x="1413" y="2457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83" name="Line 79"/>
              <p:cNvSpPr>
                <a:spLocks noChangeShapeType="1"/>
              </p:cNvSpPr>
              <p:nvPr/>
            </p:nvSpPr>
            <p:spPr bwMode="auto">
              <a:xfrm flipV="1">
                <a:off x="1413" y="2345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84" name="Line 80"/>
              <p:cNvSpPr>
                <a:spLocks noChangeShapeType="1"/>
              </p:cNvSpPr>
              <p:nvPr/>
            </p:nvSpPr>
            <p:spPr bwMode="auto">
              <a:xfrm flipV="1">
                <a:off x="1413" y="2233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85" name="Line 81"/>
              <p:cNvSpPr>
                <a:spLocks noChangeShapeType="1"/>
              </p:cNvSpPr>
              <p:nvPr/>
            </p:nvSpPr>
            <p:spPr bwMode="auto">
              <a:xfrm flipH="1">
                <a:off x="1309" y="2226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86" name="Line 82"/>
              <p:cNvSpPr>
                <a:spLocks noChangeShapeType="1"/>
              </p:cNvSpPr>
              <p:nvPr/>
            </p:nvSpPr>
            <p:spPr bwMode="auto">
              <a:xfrm flipH="1">
                <a:off x="1197" y="2226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87" name="Line 83"/>
              <p:cNvSpPr>
                <a:spLocks noChangeShapeType="1"/>
              </p:cNvSpPr>
              <p:nvPr/>
            </p:nvSpPr>
            <p:spPr bwMode="auto">
              <a:xfrm flipH="1">
                <a:off x="1102" y="2226"/>
                <a:ext cx="4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88" name="Line 84"/>
              <p:cNvSpPr>
                <a:spLocks noChangeShapeType="1"/>
              </p:cNvSpPr>
              <p:nvPr/>
            </p:nvSpPr>
            <p:spPr bwMode="auto">
              <a:xfrm>
                <a:off x="1102" y="2226"/>
                <a:ext cx="0" cy="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89" name="Line 85"/>
              <p:cNvSpPr>
                <a:spLocks noChangeShapeType="1"/>
              </p:cNvSpPr>
              <p:nvPr/>
            </p:nvSpPr>
            <p:spPr bwMode="auto">
              <a:xfrm>
                <a:off x="1102" y="2292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90" name="Line 86"/>
              <p:cNvSpPr>
                <a:spLocks noChangeShapeType="1"/>
              </p:cNvSpPr>
              <p:nvPr/>
            </p:nvSpPr>
            <p:spPr bwMode="auto">
              <a:xfrm>
                <a:off x="1102" y="2404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91" name="Line 87"/>
              <p:cNvSpPr>
                <a:spLocks noChangeShapeType="1"/>
              </p:cNvSpPr>
              <p:nvPr/>
            </p:nvSpPr>
            <p:spPr bwMode="auto">
              <a:xfrm>
                <a:off x="1102" y="2515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92" name="Line 88"/>
              <p:cNvSpPr>
                <a:spLocks noChangeShapeType="1"/>
              </p:cNvSpPr>
              <p:nvPr/>
            </p:nvSpPr>
            <p:spPr bwMode="auto">
              <a:xfrm>
                <a:off x="1102" y="2627"/>
                <a:ext cx="0" cy="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1593" name="Picture 89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64" y="2163"/>
                <a:ext cx="375" cy="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1594" name="Group 90"/>
            <p:cNvGrpSpPr>
              <a:grpSpLocks/>
            </p:cNvGrpSpPr>
            <p:nvPr/>
          </p:nvGrpSpPr>
          <p:grpSpPr bwMode="auto">
            <a:xfrm>
              <a:off x="777" y="2703"/>
              <a:ext cx="663" cy="243"/>
              <a:chOff x="777" y="2703"/>
              <a:chExt cx="663" cy="243"/>
            </a:xfrm>
          </p:grpSpPr>
          <p:sp>
            <p:nvSpPr>
              <p:cNvPr id="21595" name="Freeform 91"/>
              <p:cNvSpPr>
                <a:spLocks/>
              </p:cNvSpPr>
              <p:nvPr/>
            </p:nvSpPr>
            <p:spPr bwMode="auto">
              <a:xfrm>
                <a:off x="777" y="2703"/>
                <a:ext cx="663" cy="2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2"/>
                  </a:cxn>
                  <a:cxn ang="0">
                    <a:pos x="662" y="242"/>
                  </a:cxn>
                  <a:cxn ang="0">
                    <a:pos x="662" y="0"/>
                  </a:cxn>
                  <a:cxn ang="0">
                    <a:pos x="0" y="0"/>
                  </a:cxn>
                </a:cxnLst>
                <a:rect l="0" t="0" r="r" b="b"/>
                <a:pathLst>
                  <a:path w="663" h="243">
                    <a:moveTo>
                      <a:pt x="0" y="0"/>
                    </a:moveTo>
                    <a:lnTo>
                      <a:pt x="0" y="242"/>
                    </a:lnTo>
                    <a:lnTo>
                      <a:pt x="662" y="242"/>
                    </a:lnTo>
                    <a:lnTo>
                      <a:pt x="66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596" name="Line 92"/>
              <p:cNvSpPr>
                <a:spLocks noChangeShapeType="1"/>
              </p:cNvSpPr>
              <p:nvPr/>
            </p:nvSpPr>
            <p:spPr bwMode="auto">
              <a:xfrm>
                <a:off x="785" y="2711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97" name="Line 93"/>
              <p:cNvSpPr>
                <a:spLocks noChangeShapeType="1"/>
              </p:cNvSpPr>
              <p:nvPr/>
            </p:nvSpPr>
            <p:spPr bwMode="auto">
              <a:xfrm>
                <a:off x="785" y="2823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98" name="Line 94"/>
              <p:cNvSpPr>
                <a:spLocks noChangeShapeType="1"/>
              </p:cNvSpPr>
              <p:nvPr/>
            </p:nvSpPr>
            <p:spPr bwMode="auto">
              <a:xfrm>
                <a:off x="785" y="2935"/>
                <a:ext cx="0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599" name="Line 95"/>
              <p:cNvSpPr>
                <a:spLocks noChangeShapeType="1"/>
              </p:cNvSpPr>
              <p:nvPr/>
            </p:nvSpPr>
            <p:spPr bwMode="auto">
              <a:xfrm>
                <a:off x="785" y="2943"/>
                <a:ext cx="5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00" name="Line 96"/>
              <p:cNvSpPr>
                <a:spLocks noChangeShapeType="1"/>
              </p:cNvSpPr>
              <p:nvPr/>
            </p:nvSpPr>
            <p:spPr bwMode="auto">
              <a:xfrm>
                <a:off x="889" y="2943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01" name="Line 97"/>
              <p:cNvSpPr>
                <a:spLocks noChangeShapeType="1"/>
              </p:cNvSpPr>
              <p:nvPr/>
            </p:nvSpPr>
            <p:spPr bwMode="auto">
              <a:xfrm>
                <a:off x="1000" y="294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02" name="Line 98"/>
              <p:cNvSpPr>
                <a:spLocks noChangeShapeType="1"/>
              </p:cNvSpPr>
              <p:nvPr/>
            </p:nvSpPr>
            <p:spPr bwMode="auto">
              <a:xfrm>
                <a:off x="1112" y="294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03" name="Line 99"/>
              <p:cNvSpPr>
                <a:spLocks noChangeShapeType="1"/>
              </p:cNvSpPr>
              <p:nvPr/>
            </p:nvSpPr>
            <p:spPr bwMode="auto">
              <a:xfrm>
                <a:off x="1224" y="2943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04" name="Line 100"/>
              <p:cNvSpPr>
                <a:spLocks noChangeShapeType="1"/>
              </p:cNvSpPr>
              <p:nvPr/>
            </p:nvSpPr>
            <p:spPr bwMode="auto">
              <a:xfrm>
                <a:off x="1336" y="2943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05" name="Line 101"/>
              <p:cNvSpPr>
                <a:spLocks noChangeShapeType="1"/>
              </p:cNvSpPr>
              <p:nvPr/>
            </p:nvSpPr>
            <p:spPr bwMode="auto">
              <a:xfrm flipV="1">
                <a:off x="1437" y="2870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06" name="Line 102"/>
              <p:cNvSpPr>
                <a:spLocks noChangeShapeType="1"/>
              </p:cNvSpPr>
              <p:nvPr/>
            </p:nvSpPr>
            <p:spPr bwMode="auto">
              <a:xfrm flipV="1">
                <a:off x="1437" y="2758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07" name="Line 103"/>
              <p:cNvSpPr>
                <a:spLocks noChangeShapeType="1"/>
              </p:cNvSpPr>
              <p:nvPr/>
            </p:nvSpPr>
            <p:spPr bwMode="auto">
              <a:xfrm flipH="1">
                <a:off x="1372" y="2711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08" name="Line 104"/>
              <p:cNvSpPr>
                <a:spLocks noChangeShapeType="1"/>
              </p:cNvSpPr>
              <p:nvPr/>
            </p:nvSpPr>
            <p:spPr bwMode="auto">
              <a:xfrm flipH="1">
                <a:off x="1261" y="2711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09" name="Line 105"/>
              <p:cNvSpPr>
                <a:spLocks noChangeShapeType="1"/>
              </p:cNvSpPr>
              <p:nvPr/>
            </p:nvSpPr>
            <p:spPr bwMode="auto">
              <a:xfrm flipH="1">
                <a:off x="1149" y="2711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10" name="Line 106"/>
              <p:cNvSpPr>
                <a:spLocks noChangeShapeType="1"/>
              </p:cNvSpPr>
              <p:nvPr/>
            </p:nvSpPr>
            <p:spPr bwMode="auto">
              <a:xfrm flipH="1">
                <a:off x="1037" y="2711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11" name="Line 107"/>
              <p:cNvSpPr>
                <a:spLocks noChangeShapeType="1"/>
              </p:cNvSpPr>
              <p:nvPr/>
            </p:nvSpPr>
            <p:spPr bwMode="auto">
              <a:xfrm flipH="1">
                <a:off x="926" y="2711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12" name="Line 108"/>
              <p:cNvSpPr>
                <a:spLocks noChangeShapeType="1"/>
              </p:cNvSpPr>
              <p:nvPr/>
            </p:nvSpPr>
            <p:spPr bwMode="auto">
              <a:xfrm flipH="1">
                <a:off x="814" y="2711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13" name="Rectangle 109"/>
              <p:cNvSpPr>
                <a:spLocks noChangeArrowheads="1"/>
              </p:cNvSpPr>
              <p:nvPr/>
            </p:nvSpPr>
            <p:spPr bwMode="auto">
              <a:xfrm>
                <a:off x="844" y="2727"/>
                <a:ext cx="4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400">
                    <a:solidFill>
                      <a:srgbClr val="FAFD00"/>
                    </a:solidFill>
                    <a:latin typeface="Arial" charset="0"/>
                    <a:ea typeface="標楷體" pitchFamily="65" charset="-120"/>
                  </a:rPr>
                  <a:t>L,M,N}</a:t>
                </a:r>
              </a:p>
            </p:txBody>
          </p:sp>
        </p:grpSp>
        <p:grpSp>
          <p:nvGrpSpPr>
            <p:cNvPr id="21614" name="Group 110"/>
            <p:cNvGrpSpPr>
              <a:grpSpLocks/>
            </p:cNvGrpSpPr>
            <p:nvPr/>
          </p:nvGrpSpPr>
          <p:grpSpPr bwMode="auto">
            <a:xfrm>
              <a:off x="727" y="2119"/>
              <a:ext cx="375" cy="630"/>
              <a:chOff x="727" y="2119"/>
              <a:chExt cx="375" cy="630"/>
            </a:xfrm>
          </p:grpSpPr>
          <p:sp>
            <p:nvSpPr>
              <p:cNvPr id="21615" name="Freeform 111"/>
              <p:cNvSpPr>
                <a:spLocks/>
              </p:cNvSpPr>
              <p:nvPr/>
            </p:nvSpPr>
            <p:spPr bwMode="auto">
              <a:xfrm>
                <a:off x="798" y="2218"/>
                <a:ext cx="242" cy="437"/>
              </a:xfrm>
              <a:custGeom>
                <a:avLst/>
                <a:gdLst/>
                <a:ahLst/>
                <a:cxnLst>
                  <a:cxn ang="0">
                    <a:pos x="0" y="436"/>
                  </a:cxn>
                  <a:cxn ang="0">
                    <a:pos x="241" y="436"/>
                  </a:cxn>
                  <a:cxn ang="0">
                    <a:pos x="241" y="0"/>
                  </a:cxn>
                  <a:cxn ang="0">
                    <a:pos x="0" y="0"/>
                  </a:cxn>
                  <a:cxn ang="0">
                    <a:pos x="0" y="436"/>
                  </a:cxn>
                </a:cxnLst>
                <a:rect l="0" t="0" r="r" b="b"/>
                <a:pathLst>
                  <a:path w="242" h="437">
                    <a:moveTo>
                      <a:pt x="0" y="436"/>
                    </a:moveTo>
                    <a:lnTo>
                      <a:pt x="241" y="436"/>
                    </a:lnTo>
                    <a:lnTo>
                      <a:pt x="241" y="0"/>
                    </a:lnTo>
                    <a:lnTo>
                      <a:pt x="0" y="0"/>
                    </a:lnTo>
                    <a:lnTo>
                      <a:pt x="0" y="436"/>
                    </a:lnTo>
                  </a:path>
                </a:pathLst>
              </a:custGeom>
              <a:solidFill>
                <a:srgbClr val="F45AF9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21616" name="Line 112"/>
              <p:cNvSpPr>
                <a:spLocks noChangeShapeType="1"/>
              </p:cNvSpPr>
              <p:nvPr/>
            </p:nvSpPr>
            <p:spPr bwMode="auto">
              <a:xfrm>
                <a:off x="806" y="2652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17" name="Line 113"/>
              <p:cNvSpPr>
                <a:spLocks noChangeShapeType="1"/>
              </p:cNvSpPr>
              <p:nvPr/>
            </p:nvSpPr>
            <p:spPr bwMode="auto">
              <a:xfrm>
                <a:off x="918" y="2652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18" name="Line 114"/>
              <p:cNvSpPr>
                <a:spLocks noChangeShapeType="1"/>
              </p:cNvSpPr>
              <p:nvPr/>
            </p:nvSpPr>
            <p:spPr bwMode="auto">
              <a:xfrm>
                <a:off x="1029" y="2652"/>
                <a:ext cx="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19" name="Line 115"/>
              <p:cNvSpPr>
                <a:spLocks noChangeShapeType="1"/>
              </p:cNvSpPr>
              <p:nvPr/>
            </p:nvSpPr>
            <p:spPr bwMode="auto">
              <a:xfrm flipV="1">
                <a:off x="1037" y="2597"/>
                <a:ext cx="0" cy="5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20" name="Line 116"/>
              <p:cNvSpPr>
                <a:spLocks noChangeShapeType="1"/>
              </p:cNvSpPr>
              <p:nvPr/>
            </p:nvSpPr>
            <p:spPr bwMode="auto">
              <a:xfrm flipV="1">
                <a:off x="1037" y="2486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21" name="Line 117"/>
              <p:cNvSpPr>
                <a:spLocks noChangeShapeType="1"/>
              </p:cNvSpPr>
              <p:nvPr/>
            </p:nvSpPr>
            <p:spPr bwMode="auto">
              <a:xfrm flipV="1">
                <a:off x="1037" y="2374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22" name="Line 118"/>
              <p:cNvSpPr>
                <a:spLocks noChangeShapeType="1"/>
              </p:cNvSpPr>
              <p:nvPr/>
            </p:nvSpPr>
            <p:spPr bwMode="auto">
              <a:xfrm flipV="1">
                <a:off x="1037" y="2262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23" name="Line 119"/>
              <p:cNvSpPr>
                <a:spLocks noChangeShapeType="1"/>
              </p:cNvSpPr>
              <p:nvPr/>
            </p:nvSpPr>
            <p:spPr bwMode="auto">
              <a:xfrm flipH="1">
                <a:off x="961" y="2226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24" name="Line 120"/>
              <p:cNvSpPr>
                <a:spLocks noChangeShapeType="1"/>
              </p:cNvSpPr>
              <p:nvPr/>
            </p:nvSpPr>
            <p:spPr bwMode="auto">
              <a:xfrm flipH="1">
                <a:off x="850" y="2226"/>
                <a:ext cx="6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25" name="Line 121"/>
              <p:cNvSpPr>
                <a:spLocks noChangeShapeType="1"/>
              </p:cNvSpPr>
              <p:nvPr/>
            </p:nvSpPr>
            <p:spPr bwMode="auto">
              <a:xfrm>
                <a:off x="806" y="2231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26" name="Line 122"/>
              <p:cNvSpPr>
                <a:spLocks noChangeShapeType="1"/>
              </p:cNvSpPr>
              <p:nvPr/>
            </p:nvSpPr>
            <p:spPr bwMode="auto">
              <a:xfrm>
                <a:off x="806" y="2343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27" name="Line 123"/>
              <p:cNvSpPr>
                <a:spLocks noChangeShapeType="1"/>
              </p:cNvSpPr>
              <p:nvPr/>
            </p:nvSpPr>
            <p:spPr bwMode="auto">
              <a:xfrm>
                <a:off x="806" y="2455"/>
                <a:ext cx="0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28" name="Line 124"/>
              <p:cNvSpPr>
                <a:spLocks noChangeShapeType="1"/>
              </p:cNvSpPr>
              <p:nvPr/>
            </p:nvSpPr>
            <p:spPr bwMode="auto">
              <a:xfrm>
                <a:off x="806" y="2566"/>
                <a:ext cx="0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1629" name="Picture 125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27" y="2119"/>
                <a:ext cx="375" cy="6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21630" name="Group 126"/>
          <p:cNvGrpSpPr>
            <a:grpSpLocks/>
          </p:cNvGrpSpPr>
          <p:nvPr/>
        </p:nvGrpSpPr>
        <p:grpSpPr bwMode="auto">
          <a:xfrm>
            <a:off x="2324100" y="5635625"/>
            <a:ext cx="2370138" cy="2319338"/>
            <a:chOff x="1464" y="3720"/>
            <a:chExt cx="1493" cy="1461"/>
          </a:xfrm>
        </p:grpSpPr>
        <p:grpSp>
          <p:nvGrpSpPr>
            <p:cNvPr id="21631" name="Group 127"/>
            <p:cNvGrpSpPr>
              <a:grpSpLocks/>
            </p:cNvGrpSpPr>
            <p:nvPr/>
          </p:nvGrpSpPr>
          <p:grpSpPr bwMode="auto">
            <a:xfrm>
              <a:off x="1477" y="3720"/>
              <a:ext cx="1480" cy="1461"/>
              <a:chOff x="1477" y="3720"/>
              <a:chExt cx="1480" cy="1461"/>
            </a:xfrm>
          </p:grpSpPr>
          <p:sp>
            <p:nvSpPr>
              <p:cNvPr id="21632" name="Rectangle 128"/>
              <p:cNvSpPr>
                <a:spLocks noChangeArrowheads="1"/>
              </p:cNvSpPr>
              <p:nvPr/>
            </p:nvSpPr>
            <p:spPr bwMode="auto">
              <a:xfrm>
                <a:off x="1521" y="3764"/>
                <a:ext cx="1436" cy="1417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33" name="Rectangle 129"/>
              <p:cNvSpPr>
                <a:spLocks noChangeArrowheads="1"/>
              </p:cNvSpPr>
              <p:nvPr/>
            </p:nvSpPr>
            <p:spPr bwMode="auto">
              <a:xfrm>
                <a:off x="1477" y="3720"/>
                <a:ext cx="1427" cy="1408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1634" name="Group 130"/>
            <p:cNvGrpSpPr>
              <a:grpSpLocks/>
            </p:cNvGrpSpPr>
            <p:nvPr/>
          </p:nvGrpSpPr>
          <p:grpSpPr bwMode="auto">
            <a:xfrm>
              <a:off x="1543" y="3786"/>
              <a:ext cx="1283" cy="377"/>
              <a:chOff x="1543" y="3786"/>
              <a:chExt cx="1283" cy="377"/>
            </a:xfrm>
          </p:grpSpPr>
          <p:sp>
            <p:nvSpPr>
              <p:cNvPr id="21635" name="Rectangle 131"/>
              <p:cNvSpPr>
                <a:spLocks noChangeArrowheads="1"/>
              </p:cNvSpPr>
              <p:nvPr/>
            </p:nvSpPr>
            <p:spPr bwMode="auto">
              <a:xfrm>
                <a:off x="1543" y="3786"/>
                <a:ext cx="1283" cy="377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36" name="Rectangle 132"/>
              <p:cNvSpPr>
                <a:spLocks noChangeArrowheads="1"/>
              </p:cNvSpPr>
              <p:nvPr/>
            </p:nvSpPr>
            <p:spPr bwMode="auto">
              <a:xfrm>
                <a:off x="1932" y="3878"/>
                <a:ext cx="50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400">
                    <a:solidFill>
                      <a:srgbClr val="FFFFFF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400">
                    <a:solidFill>
                      <a:srgbClr val="FFFFFF"/>
                    </a:solidFill>
                    <a:latin typeface="Arial" charset="0"/>
                    <a:ea typeface="標楷體" pitchFamily="65" charset="-120"/>
                  </a:rPr>
                  <a:t>O,P,Q}</a:t>
                </a:r>
              </a:p>
            </p:txBody>
          </p:sp>
        </p:grpSp>
        <p:grpSp>
          <p:nvGrpSpPr>
            <p:cNvPr id="21637" name="Group 133"/>
            <p:cNvGrpSpPr>
              <a:grpSpLocks/>
            </p:cNvGrpSpPr>
            <p:nvPr/>
          </p:nvGrpSpPr>
          <p:grpSpPr bwMode="auto">
            <a:xfrm>
              <a:off x="2257" y="4231"/>
              <a:ext cx="455" cy="801"/>
              <a:chOff x="2257" y="4231"/>
              <a:chExt cx="455" cy="801"/>
            </a:xfrm>
          </p:grpSpPr>
          <p:sp>
            <p:nvSpPr>
              <p:cNvPr id="21638" name="Rectangle 134"/>
              <p:cNvSpPr>
                <a:spLocks noChangeArrowheads="1"/>
              </p:cNvSpPr>
              <p:nvPr/>
            </p:nvSpPr>
            <p:spPr bwMode="auto">
              <a:xfrm>
                <a:off x="2257" y="4231"/>
                <a:ext cx="455" cy="801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1639" name="Picture 135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94" y="4371"/>
                <a:ext cx="375" cy="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1640" name="Group 136"/>
            <p:cNvGrpSpPr>
              <a:grpSpLocks/>
            </p:cNvGrpSpPr>
            <p:nvPr/>
          </p:nvGrpSpPr>
          <p:grpSpPr bwMode="auto">
            <a:xfrm>
              <a:off x="1804" y="4119"/>
              <a:ext cx="375" cy="546"/>
              <a:chOff x="1804" y="4119"/>
              <a:chExt cx="375" cy="546"/>
            </a:xfrm>
          </p:grpSpPr>
          <p:sp>
            <p:nvSpPr>
              <p:cNvPr id="21641" name="Rectangle 137"/>
              <p:cNvSpPr>
                <a:spLocks noChangeArrowheads="1"/>
              </p:cNvSpPr>
              <p:nvPr/>
            </p:nvSpPr>
            <p:spPr bwMode="auto">
              <a:xfrm>
                <a:off x="1864" y="4223"/>
                <a:ext cx="262" cy="342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1642" name="Picture 138"/>
              <p:cNvPicPr>
                <a:picLocks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804" y="4119"/>
                <a:ext cx="375" cy="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1643" name="Group 139"/>
            <p:cNvGrpSpPr>
              <a:grpSpLocks/>
            </p:cNvGrpSpPr>
            <p:nvPr/>
          </p:nvGrpSpPr>
          <p:grpSpPr bwMode="auto">
            <a:xfrm>
              <a:off x="1523" y="4828"/>
              <a:ext cx="537" cy="234"/>
              <a:chOff x="1523" y="4828"/>
              <a:chExt cx="537" cy="234"/>
            </a:xfrm>
          </p:grpSpPr>
          <p:sp>
            <p:nvSpPr>
              <p:cNvPr id="21644" name="Rectangle 140"/>
              <p:cNvSpPr>
                <a:spLocks noChangeArrowheads="1"/>
              </p:cNvSpPr>
              <p:nvPr/>
            </p:nvSpPr>
            <p:spPr bwMode="auto">
              <a:xfrm>
                <a:off x="1523" y="4828"/>
                <a:ext cx="537" cy="234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45" name="Rectangle 141"/>
              <p:cNvSpPr>
                <a:spLocks noChangeArrowheads="1"/>
              </p:cNvSpPr>
              <p:nvPr/>
            </p:nvSpPr>
            <p:spPr bwMode="auto">
              <a:xfrm>
                <a:off x="1527" y="4848"/>
                <a:ext cx="4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400">
                    <a:solidFill>
                      <a:srgbClr val="FFFFFF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400">
                    <a:solidFill>
                      <a:srgbClr val="FFFFFF"/>
                    </a:solidFill>
                    <a:latin typeface="Arial" charset="0"/>
                    <a:ea typeface="標楷體" pitchFamily="65" charset="-120"/>
                  </a:rPr>
                  <a:t>L,M,N}</a:t>
                </a:r>
              </a:p>
            </p:txBody>
          </p:sp>
        </p:grpSp>
        <p:grpSp>
          <p:nvGrpSpPr>
            <p:cNvPr id="21646" name="Group 142"/>
            <p:cNvGrpSpPr>
              <a:grpSpLocks/>
            </p:cNvGrpSpPr>
            <p:nvPr/>
          </p:nvGrpSpPr>
          <p:grpSpPr bwMode="auto">
            <a:xfrm>
              <a:off x="1464" y="4168"/>
              <a:ext cx="375" cy="630"/>
              <a:chOff x="1464" y="4168"/>
              <a:chExt cx="375" cy="630"/>
            </a:xfrm>
          </p:grpSpPr>
          <p:sp>
            <p:nvSpPr>
              <p:cNvPr id="21647" name="Rectangle 143"/>
              <p:cNvSpPr>
                <a:spLocks noChangeArrowheads="1"/>
              </p:cNvSpPr>
              <p:nvPr/>
            </p:nvSpPr>
            <p:spPr bwMode="auto">
              <a:xfrm>
                <a:off x="1538" y="4211"/>
                <a:ext cx="233" cy="546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1648" name="Picture 144"/>
              <p:cNvPicPr>
                <a:picLocks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64" y="4168"/>
                <a:ext cx="375" cy="6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21649" name="Group 145"/>
          <p:cNvGrpSpPr>
            <a:grpSpLocks/>
          </p:cNvGrpSpPr>
          <p:nvPr/>
        </p:nvGrpSpPr>
        <p:grpSpPr bwMode="auto">
          <a:xfrm>
            <a:off x="3563938" y="2486025"/>
            <a:ext cx="2095500" cy="2054225"/>
            <a:chOff x="2245" y="1736"/>
            <a:chExt cx="1320" cy="1294"/>
          </a:xfrm>
        </p:grpSpPr>
        <p:grpSp>
          <p:nvGrpSpPr>
            <p:cNvPr id="21650" name="Group 146"/>
            <p:cNvGrpSpPr>
              <a:grpSpLocks/>
            </p:cNvGrpSpPr>
            <p:nvPr/>
          </p:nvGrpSpPr>
          <p:grpSpPr bwMode="auto">
            <a:xfrm>
              <a:off x="2267" y="1736"/>
              <a:ext cx="1298" cy="1294"/>
              <a:chOff x="2267" y="1736"/>
              <a:chExt cx="1298" cy="1294"/>
            </a:xfrm>
          </p:grpSpPr>
          <p:sp>
            <p:nvSpPr>
              <p:cNvPr id="21651" name="Rectangle 147"/>
              <p:cNvSpPr>
                <a:spLocks noChangeArrowheads="1"/>
              </p:cNvSpPr>
              <p:nvPr/>
            </p:nvSpPr>
            <p:spPr bwMode="auto">
              <a:xfrm>
                <a:off x="2311" y="1780"/>
                <a:ext cx="1254" cy="1250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52" name="Rectangle 148"/>
              <p:cNvSpPr>
                <a:spLocks noChangeArrowheads="1"/>
              </p:cNvSpPr>
              <p:nvPr/>
            </p:nvSpPr>
            <p:spPr bwMode="auto">
              <a:xfrm>
                <a:off x="2267" y="1736"/>
                <a:ext cx="1245" cy="1241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1653" name="Group 149"/>
            <p:cNvGrpSpPr>
              <a:grpSpLocks/>
            </p:cNvGrpSpPr>
            <p:nvPr/>
          </p:nvGrpSpPr>
          <p:grpSpPr bwMode="auto">
            <a:xfrm>
              <a:off x="2245" y="1778"/>
              <a:ext cx="1251" cy="378"/>
              <a:chOff x="2245" y="1778"/>
              <a:chExt cx="1251" cy="378"/>
            </a:xfrm>
          </p:grpSpPr>
          <p:sp>
            <p:nvSpPr>
              <p:cNvPr id="21654" name="Rectangle 150"/>
              <p:cNvSpPr>
                <a:spLocks noChangeArrowheads="1"/>
              </p:cNvSpPr>
              <p:nvPr/>
            </p:nvSpPr>
            <p:spPr bwMode="auto">
              <a:xfrm>
                <a:off x="2245" y="1778"/>
                <a:ext cx="1251" cy="378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55" name="Rectangle 151"/>
              <p:cNvSpPr>
                <a:spLocks noChangeArrowheads="1"/>
              </p:cNvSpPr>
              <p:nvPr/>
            </p:nvSpPr>
            <p:spPr bwMode="auto">
              <a:xfrm>
                <a:off x="2618" y="1870"/>
                <a:ext cx="50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400">
                    <a:solidFill>
                      <a:srgbClr val="FFFFFF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400">
                    <a:solidFill>
                      <a:srgbClr val="FFFFFF"/>
                    </a:solidFill>
                    <a:latin typeface="Arial" charset="0"/>
                    <a:ea typeface="標楷體" pitchFamily="65" charset="-120"/>
                  </a:rPr>
                  <a:t>O,P,Q}</a:t>
                </a:r>
              </a:p>
            </p:txBody>
          </p:sp>
        </p:grpSp>
        <p:grpSp>
          <p:nvGrpSpPr>
            <p:cNvPr id="21656" name="Group 152"/>
            <p:cNvGrpSpPr>
              <a:grpSpLocks/>
            </p:cNvGrpSpPr>
            <p:nvPr/>
          </p:nvGrpSpPr>
          <p:grpSpPr bwMode="auto">
            <a:xfrm>
              <a:off x="3005" y="2120"/>
              <a:ext cx="455" cy="819"/>
              <a:chOff x="3005" y="2120"/>
              <a:chExt cx="455" cy="819"/>
            </a:xfrm>
          </p:grpSpPr>
          <p:sp>
            <p:nvSpPr>
              <p:cNvPr id="21657" name="Rectangle 153"/>
              <p:cNvSpPr>
                <a:spLocks noChangeArrowheads="1"/>
              </p:cNvSpPr>
              <p:nvPr/>
            </p:nvSpPr>
            <p:spPr bwMode="auto">
              <a:xfrm>
                <a:off x="3005" y="2120"/>
                <a:ext cx="455" cy="819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1658" name="Picture 154"/>
              <p:cNvPicPr>
                <a:picLocks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3042" y="2268"/>
                <a:ext cx="375" cy="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1659" name="Group 155"/>
            <p:cNvGrpSpPr>
              <a:grpSpLocks/>
            </p:cNvGrpSpPr>
            <p:nvPr/>
          </p:nvGrpSpPr>
          <p:grpSpPr bwMode="auto">
            <a:xfrm>
              <a:off x="2567" y="2117"/>
              <a:ext cx="375" cy="546"/>
              <a:chOff x="2567" y="2117"/>
              <a:chExt cx="375" cy="546"/>
            </a:xfrm>
          </p:grpSpPr>
          <p:sp>
            <p:nvSpPr>
              <p:cNvPr id="21660" name="Rectangle 156"/>
              <p:cNvSpPr>
                <a:spLocks noChangeArrowheads="1"/>
              </p:cNvSpPr>
              <p:nvPr/>
            </p:nvSpPr>
            <p:spPr bwMode="auto">
              <a:xfrm>
                <a:off x="2624" y="2216"/>
                <a:ext cx="268" cy="353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1661" name="Picture 157"/>
              <p:cNvPicPr>
                <a:picLocks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567" y="2117"/>
                <a:ext cx="375" cy="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1662" name="Group 158"/>
            <p:cNvGrpSpPr>
              <a:grpSpLocks/>
            </p:cNvGrpSpPr>
            <p:nvPr/>
          </p:nvGrpSpPr>
          <p:grpSpPr bwMode="auto">
            <a:xfrm>
              <a:off x="2307" y="2701"/>
              <a:ext cx="531" cy="258"/>
              <a:chOff x="2307" y="2701"/>
              <a:chExt cx="531" cy="258"/>
            </a:xfrm>
          </p:grpSpPr>
          <p:sp>
            <p:nvSpPr>
              <p:cNvPr id="21663" name="Rectangle 159"/>
              <p:cNvSpPr>
                <a:spLocks noChangeArrowheads="1"/>
              </p:cNvSpPr>
              <p:nvPr/>
            </p:nvSpPr>
            <p:spPr bwMode="auto">
              <a:xfrm>
                <a:off x="2307" y="2701"/>
                <a:ext cx="531" cy="258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1664" name="Rectangle 160"/>
              <p:cNvSpPr>
                <a:spLocks noChangeArrowheads="1"/>
              </p:cNvSpPr>
              <p:nvPr/>
            </p:nvSpPr>
            <p:spPr bwMode="auto">
              <a:xfrm>
                <a:off x="2308" y="2733"/>
                <a:ext cx="4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400">
                    <a:solidFill>
                      <a:srgbClr val="FFFFFF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400">
                    <a:solidFill>
                      <a:srgbClr val="FFFFFF"/>
                    </a:solidFill>
                    <a:latin typeface="Arial" charset="0"/>
                    <a:ea typeface="標楷體" pitchFamily="65" charset="-120"/>
                  </a:rPr>
                  <a:t>L,M,N}</a:t>
                </a:r>
              </a:p>
            </p:txBody>
          </p:sp>
        </p:grpSp>
        <p:grpSp>
          <p:nvGrpSpPr>
            <p:cNvPr id="21665" name="Group 161"/>
            <p:cNvGrpSpPr>
              <a:grpSpLocks/>
            </p:cNvGrpSpPr>
            <p:nvPr/>
          </p:nvGrpSpPr>
          <p:grpSpPr bwMode="auto">
            <a:xfrm>
              <a:off x="2254" y="2166"/>
              <a:ext cx="375" cy="630"/>
              <a:chOff x="2254" y="2166"/>
              <a:chExt cx="375" cy="630"/>
            </a:xfrm>
          </p:grpSpPr>
          <p:sp>
            <p:nvSpPr>
              <p:cNvPr id="21666" name="Rectangle 162"/>
              <p:cNvSpPr>
                <a:spLocks noChangeArrowheads="1"/>
              </p:cNvSpPr>
              <p:nvPr/>
            </p:nvSpPr>
            <p:spPr bwMode="auto">
              <a:xfrm>
                <a:off x="2328" y="2216"/>
                <a:ext cx="233" cy="533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1667" name="Picture 163"/>
              <p:cNvPicPr>
                <a:picLocks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254" y="2166"/>
                <a:ext cx="375" cy="6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21668" name="Group 164"/>
          <p:cNvGrpSpPr>
            <a:grpSpLocks/>
          </p:cNvGrpSpPr>
          <p:nvPr/>
        </p:nvGrpSpPr>
        <p:grpSpPr bwMode="auto">
          <a:xfrm>
            <a:off x="3273425" y="3194050"/>
            <a:ext cx="301625" cy="644525"/>
            <a:chOff x="2062" y="2182"/>
            <a:chExt cx="190" cy="406"/>
          </a:xfrm>
        </p:grpSpPr>
        <p:sp>
          <p:nvSpPr>
            <p:cNvPr id="21669" name="Freeform 165"/>
            <p:cNvSpPr>
              <a:spLocks/>
            </p:cNvSpPr>
            <p:nvPr/>
          </p:nvSpPr>
          <p:spPr bwMode="auto">
            <a:xfrm>
              <a:off x="2094" y="2214"/>
              <a:ext cx="158" cy="374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78" y="93"/>
                </a:cxn>
                <a:cxn ang="0">
                  <a:pos x="0" y="93"/>
                </a:cxn>
                <a:cxn ang="0">
                  <a:pos x="0" y="280"/>
                </a:cxn>
                <a:cxn ang="0">
                  <a:pos x="78" y="280"/>
                </a:cxn>
                <a:cxn ang="0">
                  <a:pos x="78" y="373"/>
                </a:cxn>
                <a:cxn ang="0">
                  <a:pos x="157" y="187"/>
                </a:cxn>
                <a:cxn ang="0">
                  <a:pos x="78" y="0"/>
                </a:cxn>
              </a:cxnLst>
              <a:rect l="0" t="0" r="r" b="b"/>
              <a:pathLst>
                <a:path w="158" h="374">
                  <a:moveTo>
                    <a:pt x="78" y="0"/>
                  </a:moveTo>
                  <a:lnTo>
                    <a:pt x="78" y="93"/>
                  </a:lnTo>
                  <a:lnTo>
                    <a:pt x="0" y="93"/>
                  </a:lnTo>
                  <a:lnTo>
                    <a:pt x="0" y="280"/>
                  </a:lnTo>
                  <a:lnTo>
                    <a:pt x="78" y="280"/>
                  </a:lnTo>
                  <a:lnTo>
                    <a:pt x="78" y="373"/>
                  </a:lnTo>
                  <a:lnTo>
                    <a:pt x="157" y="187"/>
                  </a:lnTo>
                  <a:lnTo>
                    <a:pt x="78" y="0"/>
                  </a:lnTo>
                </a:path>
              </a:pathLst>
            </a:custGeom>
            <a:solidFill>
              <a:srgbClr val="31650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670" name="Freeform 166"/>
            <p:cNvSpPr>
              <a:spLocks/>
            </p:cNvSpPr>
            <p:nvPr/>
          </p:nvSpPr>
          <p:spPr bwMode="auto">
            <a:xfrm>
              <a:off x="2062" y="2182"/>
              <a:ext cx="156" cy="372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78" y="93"/>
                </a:cxn>
                <a:cxn ang="0">
                  <a:pos x="0" y="93"/>
                </a:cxn>
                <a:cxn ang="0">
                  <a:pos x="0" y="279"/>
                </a:cxn>
                <a:cxn ang="0">
                  <a:pos x="78" y="279"/>
                </a:cxn>
                <a:cxn ang="0">
                  <a:pos x="78" y="371"/>
                </a:cxn>
                <a:cxn ang="0">
                  <a:pos x="155" y="186"/>
                </a:cxn>
                <a:cxn ang="0">
                  <a:pos x="78" y="0"/>
                </a:cxn>
              </a:cxnLst>
              <a:rect l="0" t="0" r="r" b="b"/>
              <a:pathLst>
                <a:path w="156" h="372">
                  <a:moveTo>
                    <a:pt x="78" y="0"/>
                  </a:moveTo>
                  <a:lnTo>
                    <a:pt x="78" y="93"/>
                  </a:lnTo>
                  <a:lnTo>
                    <a:pt x="0" y="93"/>
                  </a:lnTo>
                  <a:lnTo>
                    <a:pt x="0" y="279"/>
                  </a:lnTo>
                  <a:lnTo>
                    <a:pt x="78" y="279"/>
                  </a:lnTo>
                  <a:lnTo>
                    <a:pt x="78" y="371"/>
                  </a:lnTo>
                  <a:lnTo>
                    <a:pt x="155" y="186"/>
                  </a:lnTo>
                  <a:lnTo>
                    <a:pt x="78" y="0"/>
                  </a:lnTo>
                </a:path>
              </a:pathLst>
            </a:custGeom>
            <a:solidFill>
              <a:srgbClr val="A2FFA3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1671" name="Group 167"/>
          <p:cNvGrpSpPr>
            <a:grpSpLocks/>
          </p:cNvGrpSpPr>
          <p:nvPr/>
        </p:nvGrpSpPr>
        <p:grpSpPr bwMode="auto">
          <a:xfrm>
            <a:off x="1258888" y="1422400"/>
            <a:ext cx="5187950" cy="592138"/>
            <a:chOff x="793" y="1066"/>
            <a:chExt cx="3268" cy="373"/>
          </a:xfrm>
        </p:grpSpPr>
        <p:sp>
          <p:nvSpPr>
            <p:cNvPr id="21672" name="Rectangle 168"/>
            <p:cNvSpPr>
              <a:spLocks noChangeArrowheads="1"/>
            </p:cNvSpPr>
            <p:nvPr/>
          </p:nvSpPr>
          <p:spPr bwMode="auto">
            <a:xfrm>
              <a:off x="793" y="1066"/>
              <a:ext cx="32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經過 </a:t>
              </a:r>
              <a:r>
                <a:rPr lang="en-US" altLang="zh-TW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Placement </a:t>
              </a:r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之後, 可能由於 </a:t>
              </a:r>
              <a:r>
                <a:rPr lang="en-US" altLang="zh-TW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Block Size </a:t>
              </a:r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改變, 使結果</a:t>
              </a:r>
            </a:p>
          </p:txBody>
        </p:sp>
        <p:sp>
          <p:nvSpPr>
            <p:cNvPr id="21673" name="Rectangle 169"/>
            <p:cNvSpPr>
              <a:spLocks noChangeArrowheads="1"/>
            </p:cNvSpPr>
            <p:nvPr/>
          </p:nvSpPr>
          <p:spPr bwMode="auto">
            <a:xfrm>
              <a:off x="793" y="1227"/>
              <a:ext cx="31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變差. 此時就需重做 </a:t>
              </a:r>
              <a:r>
                <a:rPr lang="en-US" altLang="zh-TW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Floorplan, </a:t>
              </a:r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然後再一次 </a:t>
              </a:r>
              <a:r>
                <a:rPr lang="en-US" altLang="zh-TW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Placement.</a:t>
              </a:r>
            </a:p>
          </p:txBody>
        </p:sp>
      </p:grpSp>
      <p:sp>
        <p:nvSpPr>
          <p:cNvPr id="21674" name="Freeform 170"/>
          <p:cNvSpPr>
            <a:spLocks/>
          </p:cNvSpPr>
          <p:nvPr/>
        </p:nvSpPr>
        <p:spPr bwMode="auto">
          <a:xfrm>
            <a:off x="738188" y="4911725"/>
            <a:ext cx="2006600" cy="804863"/>
          </a:xfrm>
          <a:custGeom>
            <a:avLst/>
            <a:gdLst/>
            <a:ahLst/>
            <a:cxnLst>
              <a:cxn ang="0">
                <a:pos x="947" y="422"/>
              </a:cxn>
              <a:cxn ang="0">
                <a:pos x="1158" y="506"/>
              </a:cxn>
              <a:cxn ang="0">
                <a:pos x="1052" y="422"/>
              </a:cxn>
              <a:cxn ang="0">
                <a:pos x="1094" y="420"/>
              </a:cxn>
              <a:cxn ang="0">
                <a:pos x="1133" y="415"/>
              </a:cxn>
              <a:cxn ang="0">
                <a:pos x="1169" y="407"/>
              </a:cxn>
              <a:cxn ang="0">
                <a:pos x="1201" y="397"/>
              </a:cxn>
              <a:cxn ang="0">
                <a:pos x="1227" y="384"/>
              </a:cxn>
              <a:cxn ang="0">
                <a:pos x="1246" y="370"/>
              </a:cxn>
              <a:cxn ang="0">
                <a:pos x="1259" y="353"/>
              </a:cxn>
              <a:cxn ang="0">
                <a:pos x="1263" y="337"/>
              </a:cxn>
              <a:cxn ang="0">
                <a:pos x="1263" y="84"/>
              </a:cxn>
              <a:cxn ang="0">
                <a:pos x="1259" y="68"/>
              </a:cxn>
              <a:cxn ang="0">
                <a:pos x="1246" y="52"/>
              </a:cxn>
              <a:cxn ang="0">
                <a:pos x="1227" y="37"/>
              </a:cxn>
              <a:cxn ang="0">
                <a:pos x="1201" y="24"/>
              </a:cxn>
              <a:cxn ang="0">
                <a:pos x="1169" y="15"/>
              </a:cxn>
              <a:cxn ang="0">
                <a:pos x="1133" y="6"/>
              </a:cxn>
              <a:cxn ang="0">
                <a:pos x="1094" y="2"/>
              </a:cxn>
              <a:cxn ang="0">
                <a:pos x="1052" y="0"/>
              </a:cxn>
              <a:cxn ang="0">
                <a:pos x="211" y="0"/>
              </a:cxn>
              <a:cxn ang="0">
                <a:pos x="169" y="2"/>
              </a:cxn>
              <a:cxn ang="0">
                <a:pos x="130" y="6"/>
              </a:cxn>
              <a:cxn ang="0">
                <a:pos x="94" y="15"/>
              </a:cxn>
              <a:cxn ang="0">
                <a:pos x="62" y="24"/>
              </a:cxn>
              <a:cxn ang="0">
                <a:pos x="36" y="37"/>
              </a:cxn>
              <a:cxn ang="0">
                <a:pos x="17" y="52"/>
              </a:cxn>
              <a:cxn ang="0">
                <a:pos x="4" y="68"/>
              </a:cxn>
              <a:cxn ang="0">
                <a:pos x="0" y="84"/>
              </a:cxn>
              <a:cxn ang="0">
                <a:pos x="0" y="337"/>
              </a:cxn>
              <a:cxn ang="0">
                <a:pos x="4" y="353"/>
              </a:cxn>
              <a:cxn ang="0">
                <a:pos x="17" y="370"/>
              </a:cxn>
              <a:cxn ang="0">
                <a:pos x="36" y="384"/>
              </a:cxn>
              <a:cxn ang="0">
                <a:pos x="62" y="397"/>
              </a:cxn>
              <a:cxn ang="0">
                <a:pos x="94" y="407"/>
              </a:cxn>
              <a:cxn ang="0">
                <a:pos x="130" y="415"/>
              </a:cxn>
              <a:cxn ang="0">
                <a:pos x="169" y="420"/>
              </a:cxn>
              <a:cxn ang="0">
                <a:pos x="211" y="422"/>
              </a:cxn>
              <a:cxn ang="0">
                <a:pos x="947" y="422"/>
              </a:cxn>
            </a:cxnLst>
            <a:rect l="0" t="0" r="r" b="b"/>
            <a:pathLst>
              <a:path w="1264" h="507">
                <a:moveTo>
                  <a:pt x="947" y="422"/>
                </a:moveTo>
                <a:lnTo>
                  <a:pt x="1158" y="506"/>
                </a:lnTo>
                <a:lnTo>
                  <a:pt x="1052" y="422"/>
                </a:lnTo>
                <a:lnTo>
                  <a:pt x="1094" y="420"/>
                </a:lnTo>
                <a:lnTo>
                  <a:pt x="1133" y="415"/>
                </a:lnTo>
                <a:lnTo>
                  <a:pt x="1169" y="407"/>
                </a:lnTo>
                <a:lnTo>
                  <a:pt x="1201" y="397"/>
                </a:lnTo>
                <a:lnTo>
                  <a:pt x="1227" y="384"/>
                </a:lnTo>
                <a:lnTo>
                  <a:pt x="1246" y="370"/>
                </a:lnTo>
                <a:lnTo>
                  <a:pt x="1259" y="353"/>
                </a:lnTo>
                <a:lnTo>
                  <a:pt x="1263" y="337"/>
                </a:lnTo>
                <a:lnTo>
                  <a:pt x="1263" y="84"/>
                </a:lnTo>
                <a:lnTo>
                  <a:pt x="1259" y="68"/>
                </a:lnTo>
                <a:lnTo>
                  <a:pt x="1246" y="52"/>
                </a:lnTo>
                <a:lnTo>
                  <a:pt x="1227" y="37"/>
                </a:lnTo>
                <a:lnTo>
                  <a:pt x="1201" y="24"/>
                </a:lnTo>
                <a:lnTo>
                  <a:pt x="1169" y="15"/>
                </a:lnTo>
                <a:lnTo>
                  <a:pt x="1133" y="6"/>
                </a:lnTo>
                <a:lnTo>
                  <a:pt x="1094" y="2"/>
                </a:lnTo>
                <a:lnTo>
                  <a:pt x="1052" y="0"/>
                </a:lnTo>
                <a:lnTo>
                  <a:pt x="211" y="0"/>
                </a:lnTo>
                <a:lnTo>
                  <a:pt x="169" y="2"/>
                </a:lnTo>
                <a:lnTo>
                  <a:pt x="130" y="6"/>
                </a:lnTo>
                <a:lnTo>
                  <a:pt x="94" y="15"/>
                </a:lnTo>
                <a:lnTo>
                  <a:pt x="62" y="24"/>
                </a:lnTo>
                <a:lnTo>
                  <a:pt x="36" y="37"/>
                </a:lnTo>
                <a:lnTo>
                  <a:pt x="17" y="52"/>
                </a:lnTo>
                <a:lnTo>
                  <a:pt x="4" y="68"/>
                </a:lnTo>
                <a:lnTo>
                  <a:pt x="0" y="84"/>
                </a:lnTo>
                <a:lnTo>
                  <a:pt x="0" y="337"/>
                </a:lnTo>
                <a:lnTo>
                  <a:pt x="4" y="353"/>
                </a:lnTo>
                <a:lnTo>
                  <a:pt x="17" y="370"/>
                </a:lnTo>
                <a:lnTo>
                  <a:pt x="36" y="384"/>
                </a:lnTo>
                <a:lnTo>
                  <a:pt x="62" y="397"/>
                </a:lnTo>
                <a:lnTo>
                  <a:pt x="94" y="407"/>
                </a:lnTo>
                <a:lnTo>
                  <a:pt x="130" y="415"/>
                </a:lnTo>
                <a:lnTo>
                  <a:pt x="169" y="420"/>
                </a:lnTo>
                <a:lnTo>
                  <a:pt x="211" y="422"/>
                </a:lnTo>
                <a:lnTo>
                  <a:pt x="947" y="422"/>
                </a:lnTo>
              </a:path>
            </a:pathLst>
          </a:custGeom>
          <a:solidFill>
            <a:srgbClr val="FAFD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1675" name="Rectangle 171"/>
          <p:cNvSpPr>
            <a:spLocks noChangeArrowheads="1"/>
          </p:cNvSpPr>
          <p:nvPr/>
        </p:nvSpPr>
        <p:spPr bwMode="auto">
          <a:xfrm>
            <a:off x="714375" y="5003800"/>
            <a:ext cx="1924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600">
                <a:solidFill>
                  <a:srgbClr val="114FFB"/>
                </a:solidFill>
                <a:latin typeface="Arial" charset="0"/>
                <a:ea typeface="標楷體" pitchFamily="65" charset="-120"/>
              </a:rPr>
              <a:t>評估其結果, 是否需</a:t>
            </a:r>
          </a:p>
        </p:txBody>
      </p:sp>
      <p:sp>
        <p:nvSpPr>
          <p:cNvPr id="21676" name="Rectangle 172"/>
          <p:cNvSpPr>
            <a:spLocks noChangeArrowheads="1"/>
          </p:cNvSpPr>
          <p:nvPr/>
        </p:nvSpPr>
        <p:spPr bwMode="auto">
          <a:xfrm>
            <a:off x="1147763" y="5227638"/>
            <a:ext cx="1355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114FFB"/>
                </a:solidFill>
                <a:latin typeface="Arial" charset="0"/>
                <a:ea typeface="標楷體" pitchFamily="65" charset="-120"/>
              </a:rPr>
              <a:t>Re-Floorplan</a:t>
            </a:r>
          </a:p>
        </p:txBody>
      </p:sp>
      <p:grpSp>
        <p:nvGrpSpPr>
          <p:cNvPr id="21677" name="Group 173"/>
          <p:cNvGrpSpPr>
            <a:grpSpLocks/>
          </p:cNvGrpSpPr>
          <p:nvPr/>
        </p:nvGrpSpPr>
        <p:grpSpPr bwMode="auto">
          <a:xfrm>
            <a:off x="2587625" y="8550275"/>
            <a:ext cx="454025" cy="455613"/>
            <a:chOff x="1617" y="5643"/>
            <a:chExt cx="286" cy="287"/>
          </a:xfrm>
        </p:grpSpPr>
        <p:sp>
          <p:nvSpPr>
            <p:cNvPr id="21678" name="Oval 174"/>
            <p:cNvSpPr>
              <a:spLocks noChangeArrowheads="1"/>
            </p:cNvSpPr>
            <p:nvPr/>
          </p:nvSpPr>
          <p:spPr bwMode="auto">
            <a:xfrm>
              <a:off x="1661" y="5687"/>
              <a:ext cx="242" cy="243"/>
            </a:xfrm>
            <a:prstGeom prst="ellipse">
              <a:avLst/>
            </a:prstGeom>
            <a:solidFill>
              <a:srgbClr val="B3B9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679" name="Oval 175"/>
            <p:cNvSpPr>
              <a:spLocks noChangeArrowheads="1"/>
            </p:cNvSpPr>
            <p:nvPr/>
          </p:nvSpPr>
          <p:spPr bwMode="auto">
            <a:xfrm>
              <a:off x="1617" y="5643"/>
              <a:ext cx="233" cy="234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680" name="Rectangle 176"/>
            <p:cNvSpPr>
              <a:spLocks noChangeArrowheads="1"/>
            </p:cNvSpPr>
            <p:nvPr/>
          </p:nvSpPr>
          <p:spPr bwMode="auto">
            <a:xfrm>
              <a:off x="1649" y="5643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114FFB"/>
                  </a:solidFill>
                  <a:latin typeface="Arial" charset="0"/>
                  <a:ea typeface="標楷體" pitchFamily="65" charset="-120"/>
                </a:rPr>
                <a:t>F</a:t>
              </a:r>
            </a:p>
          </p:txBody>
        </p:sp>
      </p:grpSp>
      <p:grpSp>
        <p:nvGrpSpPr>
          <p:cNvPr id="21681" name="Group 177"/>
          <p:cNvGrpSpPr>
            <a:grpSpLocks/>
          </p:cNvGrpSpPr>
          <p:nvPr/>
        </p:nvGrpSpPr>
        <p:grpSpPr bwMode="auto">
          <a:xfrm>
            <a:off x="2960688" y="8666163"/>
            <a:ext cx="373062" cy="127000"/>
            <a:chOff x="1852" y="5716"/>
            <a:chExt cx="235" cy="80"/>
          </a:xfrm>
        </p:grpSpPr>
        <p:sp>
          <p:nvSpPr>
            <p:cNvPr id="21682" name="Line 178"/>
            <p:cNvSpPr>
              <a:spLocks noChangeShapeType="1"/>
            </p:cNvSpPr>
            <p:nvPr/>
          </p:nvSpPr>
          <p:spPr bwMode="auto">
            <a:xfrm>
              <a:off x="1852" y="5759"/>
              <a:ext cx="168" cy="0"/>
            </a:xfrm>
            <a:prstGeom prst="line">
              <a:avLst/>
            </a:prstGeom>
            <a:noFill/>
            <a:ln w="25400">
              <a:solidFill>
                <a:srgbClr val="00AE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683" name="Freeform 179"/>
            <p:cNvSpPr>
              <a:spLocks/>
            </p:cNvSpPr>
            <p:nvPr/>
          </p:nvSpPr>
          <p:spPr bwMode="auto">
            <a:xfrm>
              <a:off x="1949" y="5716"/>
              <a:ext cx="138" cy="80"/>
            </a:xfrm>
            <a:custGeom>
              <a:avLst/>
              <a:gdLst/>
              <a:ahLst/>
              <a:cxnLst>
                <a:cxn ang="0">
                  <a:pos x="137" y="40"/>
                </a:cxn>
                <a:cxn ang="0">
                  <a:pos x="0" y="0"/>
                </a:cxn>
                <a:cxn ang="0">
                  <a:pos x="0" y="79"/>
                </a:cxn>
                <a:cxn ang="0">
                  <a:pos x="137" y="40"/>
                </a:cxn>
              </a:cxnLst>
              <a:rect l="0" t="0" r="r" b="b"/>
              <a:pathLst>
                <a:path w="138" h="80">
                  <a:moveTo>
                    <a:pt x="137" y="4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137" y="40"/>
                  </a:lnTo>
                </a:path>
              </a:pathLst>
            </a:custGeom>
            <a:solidFill>
              <a:srgbClr val="00AE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1684" name="Arc 180"/>
          <p:cNvSpPr>
            <a:spLocks/>
          </p:cNvSpPr>
          <p:nvPr/>
        </p:nvSpPr>
        <p:spPr bwMode="auto">
          <a:xfrm>
            <a:off x="3627438" y="8229600"/>
            <a:ext cx="700087" cy="338138"/>
          </a:xfrm>
          <a:custGeom>
            <a:avLst/>
            <a:gdLst>
              <a:gd name="G0" fmla="+- 49 0 0"/>
              <a:gd name="G1" fmla="+- 21600 0 0"/>
              <a:gd name="G2" fmla="+- 21600 0 0"/>
              <a:gd name="T0" fmla="*/ 0 w 21649"/>
              <a:gd name="T1" fmla="*/ 0 h 21600"/>
              <a:gd name="T2" fmla="*/ 21649 w 21649"/>
              <a:gd name="T3" fmla="*/ 21498 h 21600"/>
              <a:gd name="T4" fmla="*/ 49 w 2164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49" h="21600" fill="none" extrusionOk="0">
                <a:moveTo>
                  <a:pt x="0" y="0"/>
                </a:moveTo>
                <a:cubicBezTo>
                  <a:pt x="16" y="0"/>
                  <a:pt x="32" y="-1"/>
                  <a:pt x="49" y="0"/>
                </a:cubicBezTo>
                <a:cubicBezTo>
                  <a:pt x="11938" y="0"/>
                  <a:pt x="21592" y="9608"/>
                  <a:pt x="21648" y="21498"/>
                </a:cubicBezTo>
              </a:path>
              <a:path w="21649" h="21600" stroke="0" extrusionOk="0">
                <a:moveTo>
                  <a:pt x="0" y="0"/>
                </a:moveTo>
                <a:cubicBezTo>
                  <a:pt x="16" y="0"/>
                  <a:pt x="32" y="-1"/>
                  <a:pt x="49" y="0"/>
                </a:cubicBezTo>
                <a:cubicBezTo>
                  <a:pt x="11938" y="0"/>
                  <a:pt x="21592" y="9608"/>
                  <a:pt x="21648" y="21498"/>
                </a:cubicBezTo>
                <a:lnTo>
                  <a:pt x="49" y="21600"/>
                </a:lnTo>
                <a:close/>
              </a:path>
            </a:pathLst>
          </a:custGeom>
          <a:noFill/>
          <a:ln w="25400" cap="rnd">
            <a:solidFill>
              <a:srgbClr val="A3F25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1685" name="Group 181"/>
          <p:cNvGrpSpPr>
            <a:grpSpLocks/>
          </p:cNvGrpSpPr>
          <p:nvPr/>
        </p:nvGrpSpPr>
        <p:grpSpPr bwMode="auto">
          <a:xfrm>
            <a:off x="2787650" y="8228013"/>
            <a:ext cx="841375" cy="334962"/>
            <a:chOff x="1743" y="5440"/>
            <a:chExt cx="530" cy="211"/>
          </a:xfrm>
        </p:grpSpPr>
        <p:sp>
          <p:nvSpPr>
            <p:cNvPr id="21686" name="Arc 182"/>
            <p:cNvSpPr>
              <a:spLocks/>
            </p:cNvSpPr>
            <p:nvPr/>
          </p:nvSpPr>
          <p:spPr bwMode="auto">
            <a:xfrm>
              <a:off x="1787" y="5440"/>
              <a:ext cx="486" cy="211"/>
            </a:xfrm>
            <a:custGeom>
              <a:avLst/>
              <a:gdLst>
                <a:gd name="G0" fmla="+- 19549 0 0"/>
                <a:gd name="G1" fmla="+- 21600 0 0"/>
                <a:gd name="G2" fmla="+- 21600 0 0"/>
                <a:gd name="T0" fmla="*/ 0 w 19549"/>
                <a:gd name="T1" fmla="*/ 12414 h 21600"/>
                <a:gd name="T2" fmla="*/ 19509 w 19549"/>
                <a:gd name="T3" fmla="*/ 0 h 21600"/>
                <a:gd name="T4" fmla="*/ 19549 w 195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49" h="21600" fill="none" extrusionOk="0">
                  <a:moveTo>
                    <a:pt x="-1" y="12413"/>
                  </a:moveTo>
                  <a:cubicBezTo>
                    <a:pt x="3553" y="4850"/>
                    <a:pt x="11152" y="15"/>
                    <a:pt x="19509" y="0"/>
                  </a:cubicBezTo>
                </a:path>
                <a:path w="19549" h="21600" stroke="0" extrusionOk="0">
                  <a:moveTo>
                    <a:pt x="-1" y="12413"/>
                  </a:moveTo>
                  <a:cubicBezTo>
                    <a:pt x="3553" y="4850"/>
                    <a:pt x="11152" y="15"/>
                    <a:pt x="19509" y="0"/>
                  </a:cubicBezTo>
                  <a:lnTo>
                    <a:pt x="19549" y="21600"/>
                  </a:lnTo>
                  <a:close/>
                </a:path>
              </a:pathLst>
            </a:custGeom>
            <a:noFill/>
            <a:ln w="25400" cap="rnd">
              <a:solidFill>
                <a:srgbClr val="A3F25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687" name="Freeform 183"/>
            <p:cNvSpPr>
              <a:spLocks/>
            </p:cNvSpPr>
            <p:nvPr/>
          </p:nvSpPr>
          <p:spPr bwMode="auto">
            <a:xfrm>
              <a:off x="1743" y="5515"/>
              <a:ext cx="114" cy="132"/>
            </a:xfrm>
            <a:custGeom>
              <a:avLst/>
              <a:gdLst/>
              <a:ahLst/>
              <a:cxnLst>
                <a:cxn ang="0">
                  <a:pos x="0" y="131"/>
                </a:cxn>
                <a:cxn ang="0">
                  <a:pos x="113" y="47"/>
                </a:cxn>
                <a:cxn ang="0">
                  <a:pos x="50" y="0"/>
                </a:cxn>
                <a:cxn ang="0">
                  <a:pos x="0" y="131"/>
                </a:cxn>
              </a:cxnLst>
              <a:rect l="0" t="0" r="r" b="b"/>
              <a:pathLst>
                <a:path w="114" h="132">
                  <a:moveTo>
                    <a:pt x="0" y="131"/>
                  </a:moveTo>
                  <a:lnTo>
                    <a:pt x="113" y="47"/>
                  </a:lnTo>
                  <a:lnTo>
                    <a:pt x="50" y="0"/>
                  </a:lnTo>
                  <a:lnTo>
                    <a:pt x="0" y="131"/>
                  </a:lnTo>
                </a:path>
              </a:pathLst>
            </a:custGeom>
            <a:solidFill>
              <a:srgbClr val="A3F25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1688" name="Oval 184"/>
          <p:cNvSpPr>
            <a:spLocks noChangeArrowheads="1"/>
          </p:cNvSpPr>
          <p:nvPr/>
        </p:nvSpPr>
        <p:spPr bwMode="auto">
          <a:xfrm>
            <a:off x="3417888" y="8620125"/>
            <a:ext cx="384175" cy="3857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689" name="Oval 185"/>
          <p:cNvSpPr>
            <a:spLocks noChangeArrowheads="1"/>
          </p:cNvSpPr>
          <p:nvPr/>
        </p:nvSpPr>
        <p:spPr bwMode="auto">
          <a:xfrm>
            <a:off x="3348038" y="8550275"/>
            <a:ext cx="369887" cy="371475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690" name="Rectangle 186"/>
          <p:cNvSpPr>
            <a:spLocks noChangeArrowheads="1"/>
          </p:cNvSpPr>
          <p:nvPr/>
        </p:nvSpPr>
        <p:spPr bwMode="auto">
          <a:xfrm>
            <a:off x="3397250" y="8550275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P</a:t>
            </a:r>
          </a:p>
        </p:txBody>
      </p:sp>
      <p:grpSp>
        <p:nvGrpSpPr>
          <p:cNvPr id="21691" name="Group 187"/>
          <p:cNvGrpSpPr>
            <a:grpSpLocks/>
          </p:cNvGrpSpPr>
          <p:nvPr/>
        </p:nvGrpSpPr>
        <p:grpSpPr bwMode="auto">
          <a:xfrm>
            <a:off x="4106863" y="8550275"/>
            <a:ext cx="455612" cy="455613"/>
            <a:chOff x="2574" y="5643"/>
            <a:chExt cx="287" cy="287"/>
          </a:xfrm>
        </p:grpSpPr>
        <p:sp>
          <p:nvSpPr>
            <p:cNvPr id="21692" name="Oval 188"/>
            <p:cNvSpPr>
              <a:spLocks noChangeArrowheads="1"/>
            </p:cNvSpPr>
            <p:nvPr/>
          </p:nvSpPr>
          <p:spPr bwMode="auto">
            <a:xfrm>
              <a:off x="2618" y="5687"/>
              <a:ext cx="243" cy="243"/>
            </a:xfrm>
            <a:prstGeom prst="ellipse">
              <a:avLst/>
            </a:prstGeom>
            <a:solidFill>
              <a:srgbClr val="B3B9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693" name="Oval 189"/>
            <p:cNvSpPr>
              <a:spLocks noChangeArrowheads="1"/>
            </p:cNvSpPr>
            <p:nvPr/>
          </p:nvSpPr>
          <p:spPr bwMode="auto">
            <a:xfrm>
              <a:off x="2574" y="5643"/>
              <a:ext cx="234" cy="234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694" name="Rectangle 190"/>
            <p:cNvSpPr>
              <a:spLocks noChangeArrowheads="1"/>
            </p:cNvSpPr>
            <p:nvPr/>
          </p:nvSpPr>
          <p:spPr bwMode="auto">
            <a:xfrm>
              <a:off x="2600" y="5643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114FFB"/>
                  </a:solidFill>
                  <a:latin typeface="Arial" charset="0"/>
                  <a:ea typeface="標楷體" pitchFamily="65" charset="-120"/>
                </a:rPr>
                <a:t>R</a:t>
              </a:r>
            </a:p>
          </p:txBody>
        </p:sp>
      </p:grpSp>
      <p:grpSp>
        <p:nvGrpSpPr>
          <p:cNvPr id="21695" name="Group 191"/>
          <p:cNvGrpSpPr>
            <a:grpSpLocks/>
          </p:cNvGrpSpPr>
          <p:nvPr/>
        </p:nvGrpSpPr>
        <p:grpSpPr bwMode="auto">
          <a:xfrm>
            <a:off x="3721100" y="8666163"/>
            <a:ext cx="371475" cy="127000"/>
            <a:chOff x="2331" y="5716"/>
            <a:chExt cx="234" cy="80"/>
          </a:xfrm>
        </p:grpSpPr>
        <p:sp>
          <p:nvSpPr>
            <p:cNvPr id="21696" name="Line 192"/>
            <p:cNvSpPr>
              <a:spLocks noChangeShapeType="1"/>
            </p:cNvSpPr>
            <p:nvPr/>
          </p:nvSpPr>
          <p:spPr bwMode="auto">
            <a:xfrm>
              <a:off x="2331" y="5759"/>
              <a:ext cx="168" cy="0"/>
            </a:xfrm>
            <a:prstGeom prst="line">
              <a:avLst/>
            </a:prstGeom>
            <a:noFill/>
            <a:ln w="25400">
              <a:solidFill>
                <a:srgbClr val="A3F25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697" name="Freeform 193"/>
            <p:cNvSpPr>
              <a:spLocks/>
            </p:cNvSpPr>
            <p:nvPr/>
          </p:nvSpPr>
          <p:spPr bwMode="auto">
            <a:xfrm>
              <a:off x="2428" y="5716"/>
              <a:ext cx="137" cy="80"/>
            </a:xfrm>
            <a:custGeom>
              <a:avLst/>
              <a:gdLst/>
              <a:ahLst/>
              <a:cxnLst>
                <a:cxn ang="0">
                  <a:pos x="136" y="40"/>
                </a:cxn>
                <a:cxn ang="0">
                  <a:pos x="0" y="0"/>
                </a:cxn>
                <a:cxn ang="0">
                  <a:pos x="0" y="79"/>
                </a:cxn>
                <a:cxn ang="0">
                  <a:pos x="136" y="40"/>
                </a:cxn>
              </a:cxnLst>
              <a:rect l="0" t="0" r="r" b="b"/>
              <a:pathLst>
                <a:path w="137" h="80">
                  <a:moveTo>
                    <a:pt x="136" y="4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136" y="40"/>
                  </a:lnTo>
                </a:path>
              </a:pathLst>
            </a:custGeom>
            <a:solidFill>
              <a:srgbClr val="A3F25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1698" name="Group 194"/>
          <p:cNvGrpSpPr>
            <a:grpSpLocks/>
          </p:cNvGrpSpPr>
          <p:nvPr/>
        </p:nvGrpSpPr>
        <p:grpSpPr bwMode="auto">
          <a:xfrm>
            <a:off x="2897188" y="8458200"/>
            <a:ext cx="295275" cy="127000"/>
            <a:chOff x="1812" y="5585"/>
            <a:chExt cx="186" cy="80"/>
          </a:xfrm>
        </p:grpSpPr>
        <p:sp>
          <p:nvSpPr>
            <p:cNvPr id="21699" name="Arc 195"/>
            <p:cNvSpPr>
              <a:spLocks/>
            </p:cNvSpPr>
            <p:nvPr/>
          </p:nvSpPr>
          <p:spPr bwMode="auto">
            <a:xfrm>
              <a:off x="1896" y="5616"/>
              <a:ext cx="102" cy="49"/>
            </a:xfrm>
            <a:custGeom>
              <a:avLst/>
              <a:gdLst>
                <a:gd name="G0" fmla="+- 11438 0 0"/>
                <a:gd name="G1" fmla="+- 21600 0 0"/>
                <a:gd name="G2" fmla="+- 21600 0 0"/>
                <a:gd name="T0" fmla="*/ 0 w 11438"/>
                <a:gd name="T1" fmla="*/ 3277 h 21600"/>
                <a:gd name="T2" fmla="*/ 11326 w 11438"/>
                <a:gd name="T3" fmla="*/ 0 h 21600"/>
                <a:gd name="T4" fmla="*/ 11438 w 1143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38" h="21600" fill="none" extrusionOk="0">
                  <a:moveTo>
                    <a:pt x="0" y="3277"/>
                  </a:moveTo>
                  <a:cubicBezTo>
                    <a:pt x="3398" y="1155"/>
                    <a:pt x="7319" y="21"/>
                    <a:pt x="11326" y="0"/>
                  </a:cubicBezTo>
                </a:path>
                <a:path w="11438" h="21600" stroke="0" extrusionOk="0">
                  <a:moveTo>
                    <a:pt x="0" y="3277"/>
                  </a:moveTo>
                  <a:cubicBezTo>
                    <a:pt x="3398" y="1155"/>
                    <a:pt x="7319" y="21"/>
                    <a:pt x="11326" y="0"/>
                  </a:cubicBezTo>
                  <a:lnTo>
                    <a:pt x="11438" y="21600"/>
                  </a:lnTo>
                  <a:close/>
                </a:path>
              </a:pathLst>
            </a:custGeom>
            <a:noFill/>
            <a:ln w="25400" cap="rnd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700" name="Freeform 196"/>
            <p:cNvSpPr>
              <a:spLocks/>
            </p:cNvSpPr>
            <p:nvPr/>
          </p:nvSpPr>
          <p:spPr bwMode="auto">
            <a:xfrm>
              <a:off x="1812" y="5585"/>
              <a:ext cx="144" cy="77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143" y="74"/>
                </a:cxn>
                <a:cxn ang="0">
                  <a:pos x="120" y="0"/>
                </a:cxn>
                <a:cxn ang="0">
                  <a:pos x="0" y="76"/>
                </a:cxn>
              </a:cxnLst>
              <a:rect l="0" t="0" r="r" b="b"/>
              <a:pathLst>
                <a:path w="144" h="77">
                  <a:moveTo>
                    <a:pt x="0" y="76"/>
                  </a:moveTo>
                  <a:lnTo>
                    <a:pt x="143" y="74"/>
                  </a:lnTo>
                  <a:lnTo>
                    <a:pt x="120" y="0"/>
                  </a:lnTo>
                  <a:lnTo>
                    <a:pt x="0" y="76"/>
                  </a:lnTo>
                </a:path>
              </a:pathLst>
            </a:custGeom>
            <a:solidFill>
              <a:srgbClr val="FC0128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1701" name="Arc 197"/>
          <p:cNvSpPr>
            <a:spLocks/>
          </p:cNvSpPr>
          <p:nvPr/>
        </p:nvSpPr>
        <p:spPr bwMode="auto">
          <a:xfrm>
            <a:off x="3190875" y="8507413"/>
            <a:ext cx="306388" cy="77787"/>
          </a:xfrm>
          <a:custGeom>
            <a:avLst/>
            <a:gdLst>
              <a:gd name="G0" fmla="+- 112 0 0"/>
              <a:gd name="G1" fmla="+- 21600 0 0"/>
              <a:gd name="G2" fmla="+- 21600 0 0"/>
              <a:gd name="T0" fmla="*/ 0 w 21712"/>
              <a:gd name="T1" fmla="*/ 0 h 21600"/>
              <a:gd name="T2" fmla="*/ 21712 w 21712"/>
              <a:gd name="T3" fmla="*/ 21600 h 21600"/>
              <a:gd name="T4" fmla="*/ 112 w 2171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12" h="21600" fill="none" extrusionOk="0">
                <a:moveTo>
                  <a:pt x="0" y="0"/>
                </a:moveTo>
                <a:cubicBezTo>
                  <a:pt x="37" y="0"/>
                  <a:pt x="74" y="-1"/>
                  <a:pt x="112" y="0"/>
                </a:cubicBezTo>
                <a:cubicBezTo>
                  <a:pt x="12041" y="0"/>
                  <a:pt x="21712" y="9670"/>
                  <a:pt x="21712" y="21600"/>
                </a:cubicBezTo>
              </a:path>
              <a:path w="21712" h="21600" stroke="0" extrusionOk="0">
                <a:moveTo>
                  <a:pt x="0" y="0"/>
                </a:moveTo>
                <a:cubicBezTo>
                  <a:pt x="37" y="0"/>
                  <a:pt x="74" y="-1"/>
                  <a:pt x="112" y="0"/>
                </a:cubicBezTo>
                <a:cubicBezTo>
                  <a:pt x="12041" y="0"/>
                  <a:pt x="21712" y="9670"/>
                  <a:pt x="21712" y="21600"/>
                </a:cubicBezTo>
                <a:lnTo>
                  <a:pt x="112" y="21600"/>
                </a:lnTo>
                <a:close/>
              </a:path>
            </a:pathLst>
          </a:custGeom>
          <a:noFill/>
          <a:ln w="25400" cap="rnd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1702" name="Group 198"/>
          <p:cNvGrpSpPr>
            <a:grpSpLocks/>
          </p:cNvGrpSpPr>
          <p:nvPr/>
        </p:nvGrpSpPr>
        <p:grpSpPr bwMode="auto">
          <a:xfrm>
            <a:off x="3581400" y="8458200"/>
            <a:ext cx="295275" cy="127000"/>
            <a:chOff x="2243" y="5585"/>
            <a:chExt cx="186" cy="80"/>
          </a:xfrm>
        </p:grpSpPr>
        <p:sp>
          <p:nvSpPr>
            <p:cNvPr id="21703" name="Arc 199"/>
            <p:cNvSpPr>
              <a:spLocks/>
            </p:cNvSpPr>
            <p:nvPr/>
          </p:nvSpPr>
          <p:spPr bwMode="auto">
            <a:xfrm>
              <a:off x="2327" y="5616"/>
              <a:ext cx="102" cy="49"/>
            </a:xfrm>
            <a:custGeom>
              <a:avLst/>
              <a:gdLst>
                <a:gd name="G0" fmla="+- 11438 0 0"/>
                <a:gd name="G1" fmla="+- 21600 0 0"/>
                <a:gd name="G2" fmla="+- 21600 0 0"/>
                <a:gd name="T0" fmla="*/ 0 w 11438"/>
                <a:gd name="T1" fmla="*/ 3277 h 21600"/>
                <a:gd name="T2" fmla="*/ 11326 w 11438"/>
                <a:gd name="T3" fmla="*/ 0 h 21600"/>
                <a:gd name="T4" fmla="*/ 11438 w 1143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38" h="21600" fill="none" extrusionOk="0">
                  <a:moveTo>
                    <a:pt x="0" y="3277"/>
                  </a:moveTo>
                  <a:cubicBezTo>
                    <a:pt x="3398" y="1155"/>
                    <a:pt x="7319" y="21"/>
                    <a:pt x="11326" y="0"/>
                  </a:cubicBezTo>
                </a:path>
                <a:path w="11438" h="21600" stroke="0" extrusionOk="0">
                  <a:moveTo>
                    <a:pt x="0" y="3277"/>
                  </a:moveTo>
                  <a:cubicBezTo>
                    <a:pt x="3398" y="1155"/>
                    <a:pt x="7319" y="21"/>
                    <a:pt x="11326" y="0"/>
                  </a:cubicBezTo>
                  <a:lnTo>
                    <a:pt x="11438" y="21600"/>
                  </a:lnTo>
                  <a:close/>
                </a:path>
              </a:pathLst>
            </a:custGeom>
            <a:noFill/>
            <a:ln w="25400" cap="rnd">
              <a:solidFill>
                <a:srgbClr val="A3F25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704" name="Freeform 200"/>
            <p:cNvSpPr>
              <a:spLocks/>
            </p:cNvSpPr>
            <p:nvPr/>
          </p:nvSpPr>
          <p:spPr bwMode="auto">
            <a:xfrm>
              <a:off x="2243" y="5585"/>
              <a:ext cx="144" cy="77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143" y="74"/>
                </a:cxn>
                <a:cxn ang="0">
                  <a:pos x="120" y="0"/>
                </a:cxn>
                <a:cxn ang="0">
                  <a:pos x="0" y="76"/>
                </a:cxn>
              </a:cxnLst>
              <a:rect l="0" t="0" r="r" b="b"/>
              <a:pathLst>
                <a:path w="144" h="77">
                  <a:moveTo>
                    <a:pt x="0" y="76"/>
                  </a:moveTo>
                  <a:lnTo>
                    <a:pt x="143" y="74"/>
                  </a:lnTo>
                  <a:lnTo>
                    <a:pt x="120" y="0"/>
                  </a:lnTo>
                  <a:lnTo>
                    <a:pt x="0" y="76"/>
                  </a:lnTo>
                </a:path>
              </a:pathLst>
            </a:custGeom>
            <a:solidFill>
              <a:srgbClr val="A3F25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1705" name="Arc 201"/>
          <p:cNvSpPr>
            <a:spLocks/>
          </p:cNvSpPr>
          <p:nvPr/>
        </p:nvSpPr>
        <p:spPr bwMode="auto">
          <a:xfrm>
            <a:off x="3875088" y="8507413"/>
            <a:ext cx="306387" cy="77787"/>
          </a:xfrm>
          <a:custGeom>
            <a:avLst/>
            <a:gdLst>
              <a:gd name="G0" fmla="+- 112 0 0"/>
              <a:gd name="G1" fmla="+- 21600 0 0"/>
              <a:gd name="G2" fmla="+- 21600 0 0"/>
              <a:gd name="T0" fmla="*/ 0 w 21712"/>
              <a:gd name="T1" fmla="*/ 0 h 21600"/>
              <a:gd name="T2" fmla="*/ 21712 w 21712"/>
              <a:gd name="T3" fmla="*/ 21600 h 21600"/>
              <a:gd name="T4" fmla="*/ 112 w 2171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12" h="21600" fill="none" extrusionOk="0">
                <a:moveTo>
                  <a:pt x="0" y="0"/>
                </a:moveTo>
                <a:cubicBezTo>
                  <a:pt x="37" y="0"/>
                  <a:pt x="74" y="-1"/>
                  <a:pt x="112" y="0"/>
                </a:cubicBezTo>
                <a:cubicBezTo>
                  <a:pt x="12041" y="0"/>
                  <a:pt x="21712" y="9670"/>
                  <a:pt x="21712" y="21600"/>
                </a:cubicBezTo>
              </a:path>
              <a:path w="21712" h="21600" stroke="0" extrusionOk="0">
                <a:moveTo>
                  <a:pt x="0" y="0"/>
                </a:moveTo>
                <a:cubicBezTo>
                  <a:pt x="37" y="0"/>
                  <a:pt x="74" y="-1"/>
                  <a:pt x="112" y="0"/>
                </a:cubicBezTo>
                <a:cubicBezTo>
                  <a:pt x="12041" y="0"/>
                  <a:pt x="21712" y="9670"/>
                  <a:pt x="21712" y="21600"/>
                </a:cubicBezTo>
                <a:lnTo>
                  <a:pt x="112" y="21600"/>
                </a:lnTo>
                <a:close/>
              </a:path>
            </a:pathLst>
          </a:custGeom>
          <a:noFill/>
          <a:ln w="25400" cap="rnd">
            <a:solidFill>
              <a:srgbClr val="A3F25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B90-1622-4676-898F-211A627235F7}" type="slidenum">
              <a:rPr lang="zh-TW" altLang="en-US"/>
              <a:pPr/>
              <a:t>21</a:t>
            </a:fld>
            <a:endParaRPr lang="zh-TW" altLang="en-US"/>
          </a:p>
        </p:txBody>
      </p:sp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2232025" y="431800"/>
            <a:ext cx="2201863" cy="598488"/>
            <a:chOff x="1406" y="364"/>
            <a:chExt cx="1387" cy="377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auto">
            <a:xfrm>
              <a:off x="1450" y="432"/>
              <a:ext cx="1343" cy="309"/>
            </a:xfrm>
            <a:prstGeom prst="rect">
              <a:avLst/>
            </a:prstGeom>
            <a:solidFill>
              <a:srgbClr val="438E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1406" y="388"/>
              <a:ext cx="1334" cy="300"/>
            </a:xfrm>
            <a:prstGeom prst="rect">
              <a:avLst/>
            </a:prstGeom>
            <a:solidFill>
              <a:srgbClr val="C8FEC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1705" y="364"/>
              <a:ext cx="8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2800">
                  <a:solidFill>
                    <a:srgbClr val="114FFB"/>
                  </a:solidFill>
                  <a:latin typeface="Arial" charset="0"/>
                  <a:ea typeface="標楷體" pitchFamily="65" charset="-120"/>
                </a:rPr>
                <a:t>Routing</a:t>
              </a:r>
            </a:p>
          </p:txBody>
        </p:sp>
      </p:grp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2944813" y="4735513"/>
            <a:ext cx="852487" cy="577850"/>
            <a:chOff x="1855" y="3075"/>
            <a:chExt cx="537" cy="364"/>
          </a:xfrm>
        </p:grpSpPr>
        <p:sp>
          <p:nvSpPr>
            <p:cNvPr id="22535" name="Freeform 7"/>
            <p:cNvSpPr>
              <a:spLocks/>
            </p:cNvSpPr>
            <p:nvPr/>
          </p:nvSpPr>
          <p:spPr bwMode="auto">
            <a:xfrm>
              <a:off x="1887" y="3107"/>
              <a:ext cx="505" cy="332"/>
            </a:xfrm>
            <a:custGeom>
              <a:avLst/>
              <a:gdLst/>
              <a:ahLst/>
              <a:cxnLst>
                <a:cxn ang="0">
                  <a:pos x="252" y="331"/>
                </a:cxn>
                <a:cxn ang="0">
                  <a:pos x="504" y="165"/>
                </a:cxn>
                <a:cxn ang="0">
                  <a:pos x="378" y="165"/>
                </a:cxn>
                <a:cxn ang="0">
                  <a:pos x="378" y="0"/>
                </a:cxn>
                <a:cxn ang="0">
                  <a:pos x="126" y="0"/>
                </a:cxn>
                <a:cxn ang="0">
                  <a:pos x="126" y="165"/>
                </a:cxn>
                <a:cxn ang="0">
                  <a:pos x="0" y="165"/>
                </a:cxn>
                <a:cxn ang="0">
                  <a:pos x="252" y="331"/>
                </a:cxn>
              </a:cxnLst>
              <a:rect l="0" t="0" r="r" b="b"/>
              <a:pathLst>
                <a:path w="505" h="332">
                  <a:moveTo>
                    <a:pt x="252" y="331"/>
                  </a:moveTo>
                  <a:lnTo>
                    <a:pt x="504" y="165"/>
                  </a:lnTo>
                  <a:lnTo>
                    <a:pt x="378" y="165"/>
                  </a:lnTo>
                  <a:lnTo>
                    <a:pt x="378" y="0"/>
                  </a:lnTo>
                  <a:lnTo>
                    <a:pt x="126" y="0"/>
                  </a:lnTo>
                  <a:lnTo>
                    <a:pt x="126" y="165"/>
                  </a:lnTo>
                  <a:lnTo>
                    <a:pt x="0" y="165"/>
                  </a:lnTo>
                  <a:lnTo>
                    <a:pt x="252" y="331"/>
                  </a:lnTo>
                </a:path>
              </a:pathLst>
            </a:custGeom>
            <a:solidFill>
              <a:srgbClr val="31650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536" name="Freeform 8"/>
            <p:cNvSpPr>
              <a:spLocks/>
            </p:cNvSpPr>
            <p:nvPr/>
          </p:nvSpPr>
          <p:spPr bwMode="auto">
            <a:xfrm>
              <a:off x="1855" y="3075"/>
              <a:ext cx="504" cy="330"/>
            </a:xfrm>
            <a:custGeom>
              <a:avLst/>
              <a:gdLst/>
              <a:ahLst/>
              <a:cxnLst>
                <a:cxn ang="0">
                  <a:pos x="251" y="329"/>
                </a:cxn>
                <a:cxn ang="0">
                  <a:pos x="503" y="164"/>
                </a:cxn>
                <a:cxn ang="0">
                  <a:pos x="377" y="164"/>
                </a:cxn>
                <a:cxn ang="0">
                  <a:pos x="377" y="0"/>
                </a:cxn>
                <a:cxn ang="0">
                  <a:pos x="126" y="0"/>
                </a:cxn>
                <a:cxn ang="0">
                  <a:pos x="126" y="164"/>
                </a:cxn>
                <a:cxn ang="0">
                  <a:pos x="0" y="164"/>
                </a:cxn>
                <a:cxn ang="0">
                  <a:pos x="251" y="329"/>
                </a:cxn>
              </a:cxnLst>
              <a:rect l="0" t="0" r="r" b="b"/>
              <a:pathLst>
                <a:path w="504" h="330">
                  <a:moveTo>
                    <a:pt x="251" y="329"/>
                  </a:moveTo>
                  <a:lnTo>
                    <a:pt x="503" y="164"/>
                  </a:lnTo>
                  <a:lnTo>
                    <a:pt x="377" y="164"/>
                  </a:lnTo>
                  <a:lnTo>
                    <a:pt x="377" y="0"/>
                  </a:lnTo>
                  <a:lnTo>
                    <a:pt x="126" y="0"/>
                  </a:lnTo>
                  <a:lnTo>
                    <a:pt x="126" y="164"/>
                  </a:lnTo>
                  <a:lnTo>
                    <a:pt x="0" y="164"/>
                  </a:lnTo>
                  <a:lnTo>
                    <a:pt x="251" y="329"/>
                  </a:lnTo>
                </a:path>
              </a:pathLst>
            </a:custGeom>
            <a:solidFill>
              <a:srgbClr val="A2FFA3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3770313" y="4781550"/>
            <a:ext cx="1047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b="1">
                <a:solidFill>
                  <a:srgbClr val="3365FB"/>
                </a:solidFill>
                <a:latin typeface="Arial" charset="0"/>
                <a:ea typeface="標楷體" pitchFamily="65" charset="-120"/>
              </a:rPr>
              <a:t>Routing</a:t>
            </a:r>
          </a:p>
        </p:txBody>
      </p:sp>
      <p:grpSp>
        <p:nvGrpSpPr>
          <p:cNvPr id="22538" name="Group 10"/>
          <p:cNvGrpSpPr>
            <a:grpSpLocks/>
          </p:cNvGrpSpPr>
          <p:nvPr/>
        </p:nvGrpSpPr>
        <p:grpSpPr bwMode="auto">
          <a:xfrm>
            <a:off x="1301750" y="1422400"/>
            <a:ext cx="4926013" cy="592138"/>
            <a:chOff x="820" y="988"/>
            <a:chExt cx="3103" cy="373"/>
          </a:xfrm>
        </p:grpSpPr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820" y="988"/>
              <a:ext cx="310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Place </a:t>
              </a:r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完成後就可以進行 </a:t>
              </a:r>
              <a:r>
                <a:rPr lang="en-US" altLang="zh-TW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Routing, </a:t>
              </a:r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連接各 </a:t>
              </a:r>
              <a:r>
                <a:rPr lang="en-US" altLang="zh-TW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Block </a:t>
              </a:r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以及 </a:t>
              </a: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820" y="1149"/>
              <a:ext cx="5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I/O Pin.</a:t>
              </a:r>
            </a:p>
          </p:txBody>
        </p:sp>
      </p:grpSp>
      <p:grpSp>
        <p:nvGrpSpPr>
          <p:cNvPr id="22541" name="Group 13"/>
          <p:cNvGrpSpPr>
            <a:grpSpLocks/>
          </p:cNvGrpSpPr>
          <p:nvPr/>
        </p:nvGrpSpPr>
        <p:grpSpPr bwMode="auto">
          <a:xfrm>
            <a:off x="2212975" y="2230438"/>
            <a:ext cx="2293938" cy="2252662"/>
            <a:chOff x="1394" y="1497"/>
            <a:chExt cx="1445" cy="1419"/>
          </a:xfrm>
        </p:grpSpPr>
        <p:grpSp>
          <p:nvGrpSpPr>
            <p:cNvPr id="22542" name="Group 14"/>
            <p:cNvGrpSpPr>
              <a:grpSpLocks/>
            </p:cNvGrpSpPr>
            <p:nvPr/>
          </p:nvGrpSpPr>
          <p:grpSpPr bwMode="auto">
            <a:xfrm>
              <a:off x="1420" y="1497"/>
              <a:ext cx="1419" cy="1419"/>
              <a:chOff x="1420" y="1497"/>
              <a:chExt cx="1419" cy="1419"/>
            </a:xfrm>
          </p:grpSpPr>
          <p:sp>
            <p:nvSpPr>
              <p:cNvPr id="22543" name="Rectangle 15"/>
              <p:cNvSpPr>
                <a:spLocks noChangeArrowheads="1"/>
              </p:cNvSpPr>
              <p:nvPr/>
            </p:nvSpPr>
            <p:spPr bwMode="auto">
              <a:xfrm>
                <a:off x="1464" y="1541"/>
                <a:ext cx="1375" cy="1375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44" name="Rectangle 16"/>
              <p:cNvSpPr>
                <a:spLocks noChangeArrowheads="1"/>
              </p:cNvSpPr>
              <p:nvPr/>
            </p:nvSpPr>
            <p:spPr bwMode="auto">
              <a:xfrm>
                <a:off x="1420" y="1497"/>
                <a:ext cx="1366" cy="1366"/>
              </a:xfrm>
              <a:prstGeom prst="rect">
                <a:avLst/>
              </a:prstGeom>
              <a:solidFill>
                <a:srgbClr val="FD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2545" name="Group 17"/>
            <p:cNvGrpSpPr>
              <a:grpSpLocks/>
            </p:cNvGrpSpPr>
            <p:nvPr/>
          </p:nvGrpSpPr>
          <p:grpSpPr bwMode="auto">
            <a:xfrm>
              <a:off x="1528" y="1551"/>
              <a:ext cx="1163" cy="377"/>
              <a:chOff x="1528" y="1551"/>
              <a:chExt cx="1163" cy="377"/>
            </a:xfrm>
          </p:grpSpPr>
          <p:sp>
            <p:nvSpPr>
              <p:cNvPr id="22546" name="Rectangle 18"/>
              <p:cNvSpPr>
                <a:spLocks noChangeArrowheads="1"/>
              </p:cNvSpPr>
              <p:nvPr/>
            </p:nvSpPr>
            <p:spPr bwMode="auto">
              <a:xfrm>
                <a:off x="1528" y="1551"/>
                <a:ext cx="1163" cy="377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47" name="Rectangle 19"/>
              <p:cNvSpPr>
                <a:spLocks noChangeArrowheads="1"/>
              </p:cNvSpPr>
              <p:nvPr/>
            </p:nvSpPr>
            <p:spPr bwMode="auto">
              <a:xfrm>
                <a:off x="1857" y="1642"/>
                <a:ext cx="50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400">
                    <a:solidFill>
                      <a:srgbClr val="FFFFFF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400">
                    <a:solidFill>
                      <a:srgbClr val="FFFFFF"/>
                    </a:solidFill>
                    <a:latin typeface="Arial" charset="0"/>
                    <a:ea typeface="標楷體" pitchFamily="65" charset="-120"/>
                  </a:rPr>
                  <a:t>O,P,Q}</a:t>
                </a:r>
              </a:p>
            </p:txBody>
          </p:sp>
        </p:grpSp>
        <p:grpSp>
          <p:nvGrpSpPr>
            <p:cNvPr id="22548" name="Group 20"/>
            <p:cNvGrpSpPr>
              <a:grpSpLocks/>
            </p:cNvGrpSpPr>
            <p:nvPr/>
          </p:nvGrpSpPr>
          <p:grpSpPr bwMode="auto">
            <a:xfrm>
              <a:off x="2242" y="2074"/>
              <a:ext cx="455" cy="715"/>
              <a:chOff x="2242" y="2074"/>
              <a:chExt cx="455" cy="715"/>
            </a:xfrm>
          </p:grpSpPr>
          <p:sp>
            <p:nvSpPr>
              <p:cNvPr id="22549" name="Rectangle 21"/>
              <p:cNvSpPr>
                <a:spLocks noChangeArrowheads="1"/>
              </p:cNvSpPr>
              <p:nvPr/>
            </p:nvSpPr>
            <p:spPr bwMode="auto">
              <a:xfrm>
                <a:off x="2242" y="2074"/>
                <a:ext cx="455" cy="715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2550" name="Picture 22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78" y="2170"/>
                <a:ext cx="375" cy="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2551" name="Group 23"/>
            <p:cNvGrpSpPr>
              <a:grpSpLocks/>
            </p:cNvGrpSpPr>
            <p:nvPr/>
          </p:nvGrpSpPr>
          <p:grpSpPr bwMode="auto">
            <a:xfrm>
              <a:off x="1790" y="1984"/>
              <a:ext cx="375" cy="546"/>
              <a:chOff x="1790" y="1984"/>
              <a:chExt cx="375" cy="546"/>
            </a:xfrm>
          </p:grpSpPr>
          <p:sp>
            <p:nvSpPr>
              <p:cNvPr id="22552" name="Rectangle 24"/>
              <p:cNvSpPr>
                <a:spLocks noChangeArrowheads="1"/>
              </p:cNvSpPr>
              <p:nvPr/>
            </p:nvSpPr>
            <p:spPr bwMode="auto">
              <a:xfrm>
                <a:off x="1825" y="2042"/>
                <a:ext cx="313" cy="431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2553" name="Picture 25"/>
              <p:cNvPicPr>
                <a:picLocks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90" y="1984"/>
                <a:ext cx="375" cy="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2554" name="Group 26"/>
            <p:cNvGrpSpPr>
              <a:grpSpLocks/>
            </p:cNvGrpSpPr>
            <p:nvPr/>
          </p:nvGrpSpPr>
          <p:grpSpPr bwMode="auto">
            <a:xfrm>
              <a:off x="1394" y="1910"/>
              <a:ext cx="375" cy="661"/>
              <a:chOff x="1394" y="1910"/>
              <a:chExt cx="375" cy="661"/>
            </a:xfrm>
          </p:grpSpPr>
          <p:sp>
            <p:nvSpPr>
              <p:cNvPr id="22555" name="Rectangle 27"/>
              <p:cNvSpPr>
                <a:spLocks noChangeArrowheads="1"/>
              </p:cNvSpPr>
              <p:nvPr/>
            </p:nvSpPr>
            <p:spPr bwMode="auto">
              <a:xfrm>
                <a:off x="1468" y="2010"/>
                <a:ext cx="233" cy="463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2556" name="Picture 28"/>
              <p:cNvPicPr>
                <a:picLocks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394" y="1910"/>
                <a:ext cx="375" cy="6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2557" name="Group 29"/>
            <p:cNvGrpSpPr>
              <a:grpSpLocks/>
            </p:cNvGrpSpPr>
            <p:nvPr/>
          </p:nvGrpSpPr>
          <p:grpSpPr bwMode="auto">
            <a:xfrm>
              <a:off x="1469" y="2563"/>
              <a:ext cx="623" cy="222"/>
              <a:chOff x="1469" y="2563"/>
              <a:chExt cx="623" cy="222"/>
            </a:xfrm>
          </p:grpSpPr>
          <p:sp>
            <p:nvSpPr>
              <p:cNvPr id="22558" name="Rectangle 30"/>
              <p:cNvSpPr>
                <a:spLocks noChangeArrowheads="1"/>
              </p:cNvSpPr>
              <p:nvPr/>
            </p:nvSpPr>
            <p:spPr bwMode="auto">
              <a:xfrm>
                <a:off x="1469" y="2563"/>
                <a:ext cx="623" cy="222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59" name="Rectangle 31"/>
              <p:cNvSpPr>
                <a:spLocks noChangeArrowheads="1"/>
              </p:cNvSpPr>
              <p:nvPr/>
            </p:nvSpPr>
            <p:spPr bwMode="auto">
              <a:xfrm>
                <a:off x="1532" y="2577"/>
                <a:ext cx="4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400">
                    <a:solidFill>
                      <a:srgbClr val="FFFFFF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400">
                    <a:solidFill>
                      <a:srgbClr val="FFFFFF"/>
                    </a:solidFill>
                    <a:latin typeface="Arial" charset="0"/>
                    <a:ea typeface="標楷體" pitchFamily="65" charset="-120"/>
                  </a:rPr>
                  <a:t>I, J, K}</a:t>
                </a:r>
              </a:p>
            </p:txBody>
          </p:sp>
        </p:grpSp>
      </p:grpSp>
      <p:grpSp>
        <p:nvGrpSpPr>
          <p:cNvPr id="22560" name="Group 32"/>
          <p:cNvGrpSpPr>
            <a:grpSpLocks/>
          </p:cNvGrpSpPr>
          <p:nvPr/>
        </p:nvGrpSpPr>
        <p:grpSpPr bwMode="auto">
          <a:xfrm>
            <a:off x="2235200" y="5535613"/>
            <a:ext cx="2295525" cy="2266950"/>
            <a:chOff x="1408" y="3579"/>
            <a:chExt cx="1446" cy="1428"/>
          </a:xfrm>
        </p:grpSpPr>
        <p:grpSp>
          <p:nvGrpSpPr>
            <p:cNvPr id="22561" name="Group 33"/>
            <p:cNvGrpSpPr>
              <a:grpSpLocks/>
            </p:cNvGrpSpPr>
            <p:nvPr/>
          </p:nvGrpSpPr>
          <p:grpSpPr bwMode="auto">
            <a:xfrm>
              <a:off x="1435" y="3588"/>
              <a:ext cx="1419" cy="1419"/>
              <a:chOff x="1435" y="3588"/>
              <a:chExt cx="1419" cy="1419"/>
            </a:xfrm>
          </p:grpSpPr>
          <p:sp>
            <p:nvSpPr>
              <p:cNvPr id="22562" name="Rectangle 34"/>
              <p:cNvSpPr>
                <a:spLocks noChangeArrowheads="1"/>
              </p:cNvSpPr>
              <p:nvPr/>
            </p:nvSpPr>
            <p:spPr bwMode="auto">
              <a:xfrm>
                <a:off x="1479" y="3632"/>
                <a:ext cx="1375" cy="1375"/>
              </a:xfrm>
              <a:prstGeom prst="rect">
                <a:avLst/>
              </a:prstGeom>
              <a:solidFill>
                <a:srgbClr val="7679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63" name="Rectangle 35"/>
              <p:cNvSpPr>
                <a:spLocks noChangeArrowheads="1"/>
              </p:cNvSpPr>
              <p:nvPr/>
            </p:nvSpPr>
            <p:spPr bwMode="auto">
              <a:xfrm>
                <a:off x="1435" y="3588"/>
                <a:ext cx="1366" cy="1366"/>
              </a:xfrm>
              <a:prstGeom prst="rect">
                <a:avLst/>
              </a:prstGeom>
              <a:solidFill>
                <a:srgbClr val="DADADA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grpSp>
          <p:nvGrpSpPr>
            <p:cNvPr id="22564" name="Group 36"/>
            <p:cNvGrpSpPr>
              <a:grpSpLocks/>
            </p:cNvGrpSpPr>
            <p:nvPr/>
          </p:nvGrpSpPr>
          <p:grpSpPr bwMode="auto">
            <a:xfrm>
              <a:off x="1543" y="3642"/>
              <a:ext cx="1163" cy="377"/>
              <a:chOff x="1543" y="3642"/>
              <a:chExt cx="1163" cy="377"/>
            </a:xfrm>
          </p:grpSpPr>
          <p:sp>
            <p:nvSpPr>
              <p:cNvPr id="22565" name="Rectangle 37"/>
              <p:cNvSpPr>
                <a:spLocks noChangeArrowheads="1"/>
              </p:cNvSpPr>
              <p:nvPr/>
            </p:nvSpPr>
            <p:spPr bwMode="auto">
              <a:xfrm>
                <a:off x="1543" y="3642"/>
                <a:ext cx="1163" cy="377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66" name="Rectangle 38"/>
              <p:cNvSpPr>
                <a:spLocks noChangeArrowheads="1"/>
              </p:cNvSpPr>
              <p:nvPr/>
            </p:nvSpPr>
            <p:spPr bwMode="auto">
              <a:xfrm>
                <a:off x="1872" y="3734"/>
                <a:ext cx="50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400">
                    <a:solidFill>
                      <a:srgbClr val="FFFFFF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400">
                    <a:solidFill>
                      <a:srgbClr val="FFFFFF"/>
                    </a:solidFill>
                    <a:latin typeface="Arial" charset="0"/>
                    <a:ea typeface="標楷體" pitchFamily="65" charset="-120"/>
                  </a:rPr>
                  <a:t>O,P,Q}</a:t>
                </a:r>
              </a:p>
            </p:txBody>
          </p:sp>
        </p:grpSp>
        <p:grpSp>
          <p:nvGrpSpPr>
            <p:cNvPr id="22567" name="Group 39"/>
            <p:cNvGrpSpPr>
              <a:grpSpLocks/>
            </p:cNvGrpSpPr>
            <p:nvPr/>
          </p:nvGrpSpPr>
          <p:grpSpPr bwMode="auto">
            <a:xfrm>
              <a:off x="2257" y="4165"/>
              <a:ext cx="455" cy="715"/>
              <a:chOff x="2257" y="4165"/>
              <a:chExt cx="455" cy="715"/>
            </a:xfrm>
          </p:grpSpPr>
          <p:sp>
            <p:nvSpPr>
              <p:cNvPr id="22568" name="Rectangle 40"/>
              <p:cNvSpPr>
                <a:spLocks noChangeArrowheads="1"/>
              </p:cNvSpPr>
              <p:nvPr/>
            </p:nvSpPr>
            <p:spPr bwMode="auto">
              <a:xfrm>
                <a:off x="2257" y="4165"/>
                <a:ext cx="455" cy="715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2569" name="Picture 41"/>
              <p:cNvPicPr>
                <a:picLocks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93" y="4262"/>
                <a:ext cx="375" cy="5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2570" name="Group 42"/>
            <p:cNvGrpSpPr>
              <a:grpSpLocks/>
            </p:cNvGrpSpPr>
            <p:nvPr/>
          </p:nvGrpSpPr>
          <p:grpSpPr bwMode="auto">
            <a:xfrm>
              <a:off x="1805" y="4075"/>
              <a:ext cx="375" cy="546"/>
              <a:chOff x="1805" y="4075"/>
              <a:chExt cx="375" cy="546"/>
            </a:xfrm>
          </p:grpSpPr>
          <p:sp>
            <p:nvSpPr>
              <p:cNvPr id="22571" name="Rectangle 43"/>
              <p:cNvSpPr>
                <a:spLocks noChangeArrowheads="1"/>
              </p:cNvSpPr>
              <p:nvPr/>
            </p:nvSpPr>
            <p:spPr bwMode="auto">
              <a:xfrm>
                <a:off x="1840" y="4133"/>
                <a:ext cx="313" cy="432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2572" name="Picture 44"/>
              <p:cNvPicPr>
                <a:picLocks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805" y="4075"/>
                <a:ext cx="375" cy="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2573" name="Group 45"/>
            <p:cNvGrpSpPr>
              <a:grpSpLocks/>
            </p:cNvGrpSpPr>
            <p:nvPr/>
          </p:nvGrpSpPr>
          <p:grpSpPr bwMode="auto">
            <a:xfrm>
              <a:off x="1408" y="4001"/>
              <a:ext cx="375" cy="661"/>
              <a:chOff x="1408" y="4001"/>
              <a:chExt cx="375" cy="661"/>
            </a:xfrm>
          </p:grpSpPr>
          <p:sp>
            <p:nvSpPr>
              <p:cNvPr id="22574" name="Rectangle 46"/>
              <p:cNvSpPr>
                <a:spLocks noChangeArrowheads="1"/>
              </p:cNvSpPr>
              <p:nvPr/>
            </p:nvSpPr>
            <p:spPr bwMode="auto">
              <a:xfrm>
                <a:off x="1483" y="4101"/>
                <a:ext cx="233" cy="464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pic>
            <p:nvPicPr>
              <p:cNvPr id="22575" name="Picture 47"/>
              <p:cNvPicPr>
                <a:picLocks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408" y="4001"/>
                <a:ext cx="375" cy="6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22576" name="Group 48"/>
            <p:cNvGrpSpPr>
              <a:grpSpLocks/>
            </p:cNvGrpSpPr>
            <p:nvPr/>
          </p:nvGrpSpPr>
          <p:grpSpPr bwMode="auto">
            <a:xfrm>
              <a:off x="1484" y="4655"/>
              <a:ext cx="623" cy="221"/>
              <a:chOff x="1484" y="4655"/>
              <a:chExt cx="623" cy="221"/>
            </a:xfrm>
          </p:grpSpPr>
          <p:sp>
            <p:nvSpPr>
              <p:cNvPr id="22577" name="Rectangle 49"/>
              <p:cNvSpPr>
                <a:spLocks noChangeArrowheads="1"/>
              </p:cNvSpPr>
              <p:nvPr/>
            </p:nvSpPr>
            <p:spPr bwMode="auto">
              <a:xfrm>
                <a:off x="1484" y="4655"/>
                <a:ext cx="623" cy="221"/>
              </a:xfrm>
              <a:prstGeom prst="rect">
                <a:avLst/>
              </a:prstGeom>
              <a:solidFill>
                <a:srgbClr val="00AE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22578" name="Rectangle 50"/>
              <p:cNvSpPr>
                <a:spLocks noChangeArrowheads="1"/>
              </p:cNvSpPr>
              <p:nvPr/>
            </p:nvSpPr>
            <p:spPr bwMode="auto">
              <a:xfrm>
                <a:off x="1547" y="4668"/>
                <a:ext cx="47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zh-TW" altLang="en-US" sz="1400">
                    <a:solidFill>
                      <a:srgbClr val="FFFFFF"/>
                    </a:solidFill>
                    <a:latin typeface="Arial" charset="0"/>
                    <a:ea typeface="標楷體" pitchFamily="65" charset="-120"/>
                  </a:rPr>
                  <a:t>{</a:t>
                </a:r>
                <a:r>
                  <a:rPr lang="en-US" altLang="zh-TW" sz="1400">
                    <a:solidFill>
                      <a:srgbClr val="FFFFFF"/>
                    </a:solidFill>
                    <a:latin typeface="Arial" charset="0"/>
                    <a:ea typeface="標楷體" pitchFamily="65" charset="-120"/>
                  </a:rPr>
                  <a:t>I, J, K}</a:t>
                </a:r>
              </a:p>
            </p:txBody>
          </p:sp>
        </p:grpSp>
        <p:sp>
          <p:nvSpPr>
            <p:cNvPr id="22579" name="Line 51"/>
            <p:cNvSpPr>
              <a:spLocks noChangeShapeType="1"/>
            </p:cNvSpPr>
            <p:nvPr/>
          </p:nvSpPr>
          <p:spPr bwMode="auto">
            <a:xfrm>
              <a:off x="1657" y="3589"/>
              <a:ext cx="0" cy="60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80" name="Rectangle 52"/>
            <p:cNvSpPr>
              <a:spLocks noChangeArrowheads="1"/>
            </p:cNvSpPr>
            <p:nvPr/>
          </p:nvSpPr>
          <p:spPr bwMode="auto">
            <a:xfrm>
              <a:off x="1646" y="3580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81" name="Line 53"/>
            <p:cNvSpPr>
              <a:spLocks noChangeShapeType="1"/>
            </p:cNvSpPr>
            <p:nvPr/>
          </p:nvSpPr>
          <p:spPr bwMode="auto">
            <a:xfrm flipH="1">
              <a:off x="2148" y="4488"/>
              <a:ext cx="41" cy="1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82" name="Line 54"/>
            <p:cNvSpPr>
              <a:spLocks noChangeShapeType="1"/>
            </p:cNvSpPr>
            <p:nvPr/>
          </p:nvSpPr>
          <p:spPr bwMode="auto">
            <a:xfrm>
              <a:off x="1804" y="3591"/>
              <a:ext cx="0" cy="56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83" name="Rectangle 55"/>
            <p:cNvSpPr>
              <a:spLocks noChangeArrowheads="1"/>
            </p:cNvSpPr>
            <p:nvPr/>
          </p:nvSpPr>
          <p:spPr bwMode="auto">
            <a:xfrm>
              <a:off x="1790" y="3579"/>
              <a:ext cx="27" cy="26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84" name="Line 56"/>
            <p:cNvSpPr>
              <a:spLocks noChangeShapeType="1"/>
            </p:cNvSpPr>
            <p:nvPr/>
          </p:nvSpPr>
          <p:spPr bwMode="auto">
            <a:xfrm>
              <a:off x="1948" y="3591"/>
              <a:ext cx="0" cy="56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85" name="Rectangle 57"/>
            <p:cNvSpPr>
              <a:spLocks noChangeArrowheads="1"/>
            </p:cNvSpPr>
            <p:nvPr/>
          </p:nvSpPr>
          <p:spPr bwMode="auto">
            <a:xfrm>
              <a:off x="1937" y="3580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86" name="Line 58"/>
            <p:cNvSpPr>
              <a:spLocks noChangeShapeType="1"/>
            </p:cNvSpPr>
            <p:nvPr/>
          </p:nvSpPr>
          <p:spPr bwMode="auto">
            <a:xfrm>
              <a:off x="2073" y="3588"/>
              <a:ext cx="0" cy="56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87" name="Rectangle 59"/>
            <p:cNvSpPr>
              <a:spLocks noChangeArrowheads="1"/>
            </p:cNvSpPr>
            <p:nvPr/>
          </p:nvSpPr>
          <p:spPr bwMode="auto">
            <a:xfrm>
              <a:off x="2062" y="3579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88" name="Line 60"/>
            <p:cNvSpPr>
              <a:spLocks noChangeShapeType="1"/>
            </p:cNvSpPr>
            <p:nvPr/>
          </p:nvSpPr>
          <p:spPr bwMode="auto">
            <a:xfrm>
              <a:off x="2196" y="3588"/>
              <a:ext cx="0" cy="56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89" name="Rectangle 61"/>
            <p:cNvSpPr>
              <a:spLocks noChangeArrowheads="1"/>
            </p:cNvSpPr>
            <p:nvPr/>
          </p:nvSpPr>
          <p:spPr bwMode="auto">
            <a:xfrm>
              <a:off x="2185" y="3579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90" name="Line 62"/>
            <p:cNvSpPr>
              <a:spLocks noChangeShapeType="1"/>
            </p:cNvSpPr>
            <p:nvPr/>
          </p:nvSpPr>
          <p:spPr bwMode="auto">
            <a:xfrm>
              <a:off x="2331" y="3588"/>
              <a:ext cx="0" cy="56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91" name="Rectangle 63"/>
            <p:cNvSpPr>
              <a:spLocks noChangeArrowheads="1"/>
            </p:cNvSpPr>
            <p:nvPr/>
          </p:nvSpPr>
          <p:spPr bwMode="auto">
            <a:xfrm>
              <a:off x="2320" y="3579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92" name="Line 64"/>
            <p:cNvSpPr>
              <a:spLocks noChangeShapeType="1"/>
            </p:cNvSpPr>
            <p:nvPr/>
          </p:nvSpPr>
          <p:spPr bwMode="auto">
            <a:xfrm>
              <a:off x="2456" y="3591"/>
              <a:ext cx="0" cy="56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93" name="Rectangle 65"/>
            <p:cNvSpPr>
              <a:spLocks noChangeArrowheads="1"/>
            </p:cNvSpPr>
            <p:nvPr/>
          </p:nvSpPr>
          <p:spPr bwMode="auto">
            <a:xfrm>
              <a:off x="2445" y="3580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94" name="Line 66"/>
            <p:cNvSpPr>
              <a:spLocks noChangeShapeType="1"/>
            </p:cNvSpPr>
            <p:nvPr/>
          </p:nvSpPr>
          <p:spPr bwMode="auto">
            <a:xfrm>
              <a:off x="2600" y="3591"/>
              <a:ext cx="0" cy="56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95" name="Rectangle 67"/>
            <p:cNvSpPr>
              <a:spLocks noChangeArrowheads="1"/>
            </p:cNvSpPr>
            <p:nvPr/>
          </p:nvSpPr>
          <p:spPr bwMode="auto">
            <a:xfrm>
              <a:off x="2589" y="3579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96" name="Line 68"/>
            <p:cNvSpPr>
              <a:spLocks noChangeShapeType="1"/>
            </p:cNvSpPr>
            <p:nvPr/>
          </p:nvSpPr>
          <p:spPr bwMode="auto">
            <a:xfrm flipH="1">
              <a:off x="1427" y="4143"/>
              <a:ext cx="59" cy="1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97" name="Rectangle 69"/>
            <p:cNvSpPr>
              <a:spLocks noChangeArrowheads="1"/>
            </p:cNvSpPr>
            <p:nvPr/>
          </p:nvSpPr>
          <p:spPr bwMode="auto">
            <a:xfrm>
              <a:off x="1422" y="4137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98" name="Line 70"/>
            <p:cNvSpPr>
              <a:spLocks noChangeShapeType="1"/>
            </p:cNvSpPr>
            <p:nvPr/>
          </p:nvSpPr>
          <p:spPr bwMode="auto">
            <a:xfrm flipH="1">
              <a:off x="1427" y="4242"/>
              <a:ext cx="59" cy="1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99" name="Rectangle 71"/>
            <p:cNvSpPr>
              <a:spLocks noChangeArrowheads="1"/>
            </p:cNvSpPr>
            <p:nvPr/>
          </p:nvSpPr>
          <p:spPr bwMode="auto">
            <a:xfrm>
              <a:off x="1422" y="4236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00" name="Line 72"/>
            <p:cNvSpPr>
              <a:spLocks noChangeShapeType="1"/>
            </p:cNvSpPr>
            <p:nvPr/>
          </p:nvSpPr>
          <p:spPr bwMode="auto">
            <a:xfrm flipH="1">
              <a:off x="1427" y="4335"/>
              <a:ext cx="59" cy="1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01" name="Rectangle 73"/>
            <p:cNvSpPr>
              <a:spLocks noChangeArrowheads="1"/>
            </p:cNvSpPr>
            <p:nvPr/>
          </p:nvSpPr>
          <p:spPr bwMode="auto">
            <a:xfrm>
              <a:off x="1422" y="4329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02" name="Line 74"/>
            <p:cNvSpPr>
              <a:spLocks noChangeShapeType="1"/>
            </p:cNvSpPr>
            <p:nvPr/>
          </p:nvSpPr>
          <p:spPr bwMode="auto">
            <a:xfrm>
              <a:off x="1592" y="4881"/>
              <a:ext cx="0" cy="78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03" name="Rectangle 75"/>
            <p:cNvSpPr>
              <a:spLocks noChangeArrowheads="1"/>
            </p:cNvSpPr>
            <p:nvPr/>
          </p:nvSpPr>
          <p:spPr bwMode="auto">
            <a:xfrm>
              <a:off x="1584" y="4937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04" name="Line 76"/>
            <p:cNvSpPr>
              <a:spLocks noChangeShapeType="1"/>
            </p:cNvSpPr>
            <p:nvPr/>
          </p:nvSpPr>
          <p:spPr bwMode="auto">
            <a:xfrm>
              <a:off x="1696" y="4881"/>
              <a:ext cx="0" cy="78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05" name="Rectangle 77"/>
            <p:cNvSpPr>
              <a:spLocks noChangeArrowheads="1"/>
            </p:cNvSpPr>
            <p:nvPr/>
          </p:nvSpPr>
          <p:spPr bwMode="auto">
            <a:xfrm>
              <a:off x="1688" y="4937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06" name="Line 78"/>
            <p:cNvSpPr>
              <a:spLocks noChangeShapeType="1"/>
            </p:cNvSpPr>
            <p:nvPr/>
          </p:nvSpPr>
          <p:spPr bwMode="auto">
            <a:xfrm>
              <a:off x="1795" y="4881"/>
              <a:ext cx="0" cy="78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07" name="Rectangle 79"/>
            <p:cNvSpPr>
              <a:spLocks noChangeArrowheads="1"/>
            </p:cNvSpPr>
            <p:nvPr/>
          </p:nvSpPr>
          <p:spPr bwMode="auto">
            <a:xfrm>
              <a:off x="1787" y="4937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08" name="Line 80"/>
            <p:cNvSpPr>
              <a:spLocks noChangeShapeType="1"/>
            </p:cNvSpPr>
            <p:nvPr/>
          </p:nvSpPr>
          <p:spPr bwMode="auto">
            <a:xfrm>
              <a:off x="1888" y="4881"/>
              <a:ext cx="0" cy="78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1880" y="4937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10" name="Line 82"/>
            <p:cNvSpPr>
              <a:spLocks noChangeShapeType="1"/>
            </p:cNvSpPr>
            <p:nvPr/>
          </p:nvSpPr>
          <p:spPr bwMode="auto">
            <a:xfrm>
              <a:off x="2441" y="4884"/>
              <a:ext cx="0" cy="78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11" name="Rectangle 83"/>
            <p:cNvSpPr>
              <a:spLocks noChangeArrowheads="1"/>
            </p:cNvSpPr>
            <p:nvPr/>
          </p:nvSpPr>
          <p:spPr bwMode="auto">
            <a:xfrm>
              <a:off x="2433" y="4940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12" name="Line 84"/>
            <p:cNvSpPr>
              <a:spLocks noChangeShapeType="1"/>
            </p:cNvSpPr>
            <p:nvPr/>
          </p:nvSpPr>
          <p:spPr bwMode="auto">
            <a:xfrm>
              <a:off x="2543" y="4884"/>
              <a:ext cx="0" cy="78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13" name="Rectangle 85"/>
            <p:cNvSpPr>
              <a:spLocks noChangeArrowheads="1"/>
            </p:cNvSpPr>
            <p:nvPr/>
          </p:nvSpPr>
          <p:spPr bwMode="auto">
            <a:xfrm>
              <a:off x="2535" y="4940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14" name="Line 86"/>
            <p:cNvSpPr>
              <a:spLocks noChangeShapeType="1"/>
            </p:cNvSpPr>
            <p:nvPr/>
          </p:nvSpPr>
          <p:spPr bwMode="auto">
            <a:xfrm>
              <a:off x="2181" y="4489"/>
              <a:ext cx="0" cy="470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15" name="Rectangle 87"/>
            <p:cNvSpPr>
              <a:spLocks noChangeArrowheads="1"/>
            </p:cNvSpPr>
            <p:nvPr/>
          </p:nvSpPr>
          <p:spPr bwMode="auto">
            <a:xfrm>
              <a:off x="2173" y="4937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16" name="Line 88"/>
            <p:cNvSpPr>
              <a:spLocks noChangeShapeType="1"/>
            </p:cNvSpPr>
            <p:nvPr/>
          </p:nvSpPr>
          <p:spPr bwMode="auto">
            <a:xfrm flipH="1" flipV="1">
              <a:off x="2717" y="4795"/>
              <a:ext cx="91" cy="1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2789" y="4784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18" name="Line 90"/>
            <p:cNvSpPr>
              <a:spLocks noChangeShapeType="1"/>
            </p:cNvSpPr>
            <p:nvPr/>
          </p:nvSpPr>
          <p:spPr bwMode="auto">
            <a:xfrm flipH="1" flipV="1">
              <a:off x="2717" y="4676"/>
              <a:ext cx="91" cy="1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19" name="Rectangle 91"/>
            <p:cNvSpPr>
              <a:spLocks noChangeArrowheads="1"/>
            </p:cNvSpPr>
            <p:nvPr/>
          </p:nvSpPr>
          <p:spPr bwMode="auto">
            <a:xfrm>
              <a:off x="2789" y="4665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20" name="Line 92"/>
            <p:cNvSpPr>
              <a:spLocks noChangeShapeType="1"/>
            </p:cNvSpPr>
            <p:nvPr/>
          </p:nvSpPr>
          <p:spPr bwMode="auto">
            <a:xfrm flipH="1" flipV="1">
              <a:off x="2717" y="4547"/>
              <a:ext cx="91" cy="1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2789" y="4536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22" name="Line 94"/>
            <p:cNvSpPr>
              <a:spLocks noChangeShapeType="1"/>
            </p:cNvSpPr>
            <p:nvPr/>
          </p:nvSpPr>
          <p:spPr bwMode="auto">
            <a:xfrm flipH="1" flipV="1">
              <a:off x="2714" y="4436"/>
              <a:ext cx="91" cy="1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23" name="Rectangle 95"/>
            <p:cNvSpPr>
              <a:spLocks noChangeArrowheads="1"/>
            </p:cNvSpPr>
            <p:nvPr/>
          </p:nvSpPr>
          <p:spPr bwMode="auto">
            <a:xfrm>
              <a:off x="2786" y="4425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24" name="Line 96"/>
            <p:cNvSpPr>
              <a:spLocks noChangeShapeType="1"/>
            </p:cNvSpPr>
            <p:nvPr/>
          </p:nvSpPr>
          <p:spPr bwMode="auto">
            <a:xfrm flipH="1" flipV="1">
              <a:off x="2717" y="4133"/>
              <a:ext cx="91" cy="1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789" y="4122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26" name="Line 98"/>
            <p:cNvSpPr>
              <a:spLocks noChangeShapeType="1"/>
            </p:cNvSpPr>
            <p:nvPr/>
          </p:nvSpPr>
          <p:spPr bwMode="auto">
            <a:xfrm>
              <a:off x="2642" y="4025"/>
              <a:ext cx="0" cy="148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582" y="4025"/>
              <a:ext cx="0" cy="148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28" name="Line 100"/>
            <p:cNvSpPr>
              <a:spLocks noChangeShapeType="1"/>
            </p:cNvSpPr>
            <p:nvPr/>
          </p:nvSpPr>
          <p:spPr bwMode="auto">
            <a:xfrm>
              <a:off x="2519" y="4025"/>
              <a:ext cx="0" cy="148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29" name="Line 101"/>
            <p:cNvSpPr>
              <a:spLocks noChangeShapeType="1"/>
            </p:cNvSpPr>
            <p:nvPr/>
          </p:nvSpPr>
          <p:spPr bwMode="auto">
            <a:xfrm>
              <a:off x="2456" y="4022"/>
              <a:ext cx="0" cy="148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30" name="Line 102"/>
            <p:cNvSpPr>
              <a:spLocks noChangeShapeType="1"/>
            </p:cNvSpPr>
            <p:nvPr/>
          </p:nvSpPr>
          <p:spPr bwMode="auto">
            <a:xfrm>
              <a:off x="1586" y="4025"/>
              <a:ext cx="0" cy="79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1669" y="4025"/>
              <a:ext cx="0" cy="79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32" name="Line 104"/>
            <p:cNvSpPr>
              <a:spLocks noChangeShapeType="1"/>
            </p:cNvSpPr>
            <p:nvPr/>
          </p:nvSpPr>
          <p:spPr bwMode="auto">
            <a:xfrm>
              <a:off x="1750" y="4025"/>
              <a:ext cx="0" cy="637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33" name="Line 105"/>
            <p:cNvSpPr>
              <a:spLocks noChangeShapeType="1"/>
            </p:cNvSpPr>
            <p:nvPr/>
          </p:nvSpPr>
          <p:spPr bwMode="auto">
            <a:xfrm>
              <a:off x="1810" y="4025"/>
              <a:ext cx="0" cy="637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34" name="Rectangle 106"/>
            <p:cNvSpPr>
              <a:spLocks noChangeArrowheads="1"/>
            </p:cNvSpPr>
            <p:nvPr/>
          </p:nvSpPr>
          <p:spPr bwMode="auto">
            <a:xfrm>
              <a:off x="2170" y="4482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 flipH="1">
              <a:off x="2028" y="4086"/>
              <a:ext cx="700" cy="1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36" name="Line 108"/>
            <p:cNvSpPr>
              <a:spLocks noChangeShapeType="1"/>
            </p:cNvSpPr>
            <p:nvPr/>
          </p:nvSpPr>
          <p:spPr bwMode="auto">
            <a:xfrm>
              <a:off x="2720" y="4084"/>
              <a:ext cx="0" cy="59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2709" y="4077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38" name="Rectangle 110"/>
            <p:cNvSpPr>
              <a:spLocks noChangeArrowheads="1"/>
            </p:cNvSpPr>
            <p:nvPr/>
          </p:nvSpPr>
          <p:spPr bwMode="auto">
            <a:xfrm>
              <a:off x="2709" y="4128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945" y="4060"/>
              <a:ext cx="0" cy="78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40" name="Line 112"/>
            <p:cNvSpPr>
              <a:spLocks noChangeShapeType="1"/>
            </p:cNvSpPr>
            <p:nvPr/>
          </p:nvSpPr>
          <p:spPr bwMode="auto">
            <a:xfrm>
              <a:off x="2028" y="4084"/>
              <a:ext cx="0" cy="53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020" y="4080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42" name="Line 114"/>
            <p:cNvSpPr>
              <a:spLocks noChangeShapeType="1"/>
            </p:cNvSpPr>
            <p:nvPr/>
          </p:nvSpPr>
          <p:spPr bwMode="auto">
            <a:xfrm flipH="1">
              <a:off x="1717" y="4207"/>
              <a:ext cx="128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 flipH="1" flipV="1">
              <a:off x="1945" y="4058"/>
              <a:ext cx="863" cy="1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789" y="4047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1937" y="4050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46" name="Line 118"/>
            <p:cNvSpPr>
              <a:spLocks noChangeShapeType="1"/>
            </p:cNvSpPr>
            <p:nvPr/>
          </p:nvSpPr>
          <p:spPr bwMode="auto">
            <a:xfrm flipH="1">
              <a:off x="1714" y="4300"/>
              <a:ext cx="128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 flipH="1">
              <a:off x="1714" y="4393"/>
              <a:ext cx="128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2157" y="4237"/>
              <a:ext cx="101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 flipH="1">
              <a:off x="2157" y="4321"/>
              <a:ext cx="101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50" name="Line 122"/>
            <p:cNvSpPr>
              <a:spLocks noChangeShapeType="1"/>
            </p:cNvSpPr>
            <p:nvPr/>
          </p:nvSpPr>
          <p:spPr bwMode="auto">
            <a:xfrm flipH="1">
              <a:off x="2109" y="4764"/>
              <a:ext cx="116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51" name="Line 123"/>
            <p:cNvSpPr>
              <a:spLocks noChangeShapeType="1"/>
            </p:cNvSpPr>
            <p:nvPr/>
          </p:nvSpPr>
          <p:spPr bwMode="auto">
            <a:xfrm flipH="1">
              <a:off x="2154" y="4405"/>
              <a:ext cx="68" cy="0"/>
            </a:xfrm>
            <a:prstGeom prst="line">
              <a:avLst/>
            </a:prstGeom>
            <a:noFill/>
            <a:ln w="25400">
              <a:solidFill>
                <a:srgbClr val="FAFD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52" name="Line 124"/>
            <p:cNvSpPr>
              <a:spLocks noChangeShapeType="1"/>
            </p:cNvSpPr>
            <p:nvPr/>
          </p:nvSpPr>
          <p:spPr bwMode="auto">
            <a:xfrm>
              <a:off x="2214" y="4405"/>
              <a:ext cx="0" cy="374"/>
            </a:xfrm>
            <a:prstGeom prst="line">
              <a:avLst/>
            </a:prstGeom>
            <a:noFill/>
            <a:ln w="25400">
              <a:solidFill>
                <a:srgbClr val="8CF4EA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53" name="Rectangle 125"/>
            <p:cNvSpPr>
              <a:spLocks noChangeArrowheads="1"/>
            </p:cNvSpPr>
            <p:nvPr/>
          </p:nvSpPr>
          <p:spPr bwMode="auto">
            <a:xfrm>
              <a:off x="2203" y="4398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54" name="Rectangle 126"/>
            <p:cNvSpPr>
              <a:spLocks noChangeArrowheads="1"/>
            </p:cNvSpPr>
            <p:nvPr/>
          </p:nvSpPr>
          <p:spPr bwMode="auto">
            <a:xfrm>
              <a:off x="2203" y="4754"/>
              <a:ext cx="21" cy="24"/>
            </a:xfrm>
            <a:prstGeom prst="rect">
              <a:avLst/>
            </a:prstGeom>
            <a:solidFill>
              <a:srgbClr val="F57B49"/>
            </a:solidFill>
            <a:ln w="12700">
              <a:solidFill>
                <a:srgbClr val="FFA27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2655" name="Group 127"/>
          <p:cNvGrpSpPr>
            <a:grpSpLocks/>
          </p:cNvGrpSpPr>
          <p:nvPr/>
        </p:nvGrpSpPr>
        <p:grpSpPr bwMode="auto">
          <a:xfrm>
            <a:off x="2465388" y="8474075"/>
            <a:ext cx="454025" cy="455613"/>
            <a:chOff x="1548" y="5565"/>
            <a:chExt cx="286" cy="287"/>
          </a:xfrm>
        </p:grpSpPr>
        <p:sp>
          <p:nvSpPr>
            <p:cNvPr id="22656" name="Oval 128"/>
            <p:cNvSpPr>
              <a:spLocks noChangeArrowheads="1"/>
            </p:cNvSpPr>
            <p:nvPr/>
          </p:nvSpPr>
          <p:spPr bwMode="auto">
            <a:xfrm>
              <a:off x="1592" y="5609"/>
              <a:ext cx="242" cy="243"/>
            </a:xfrm>
            <a:prstGeom prst="ellipse">
              <a:avLst/>
            </a:prstGeom>
            <a:solidFill>
              <a:srgbClr val="B3B9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57" name="Oval 129"/>
            <p:cNvSpPr>
              <a:spLocks noChangeArrowheads="1"/>
            </p:cNvSpPr>
            <p:nvPr/>
          </p:nvSpPr>
          <p:spPr bwMode="auto">
            <a:xfrm>
              <a:off x="1548" y="5565"/>
              <a:ext cx="233" cy="234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58" name="Rectangle 130"/>
            <p:cNvSpPr>
              <a:spLocks noChangeArrowheads="1"/>
            </p:cNvSpPr>
            <p:nvPr/>
          </p:nvSpPr>
          <p:spPr bwMode="auto">
            <a:xfrm>
              <a:off x="1579" y="5595"/>
              <a:ext cx="1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114FFB"/>
                  </a:solidFill>
                  <a:latin typeface="Arial" charset="0"/>
                  <a:ea typeface="標楷體" pitchFamily="65" charset="-120"/>
                </a:rPr>
                <a:t>F</a:t>
              </a:r>
            </a:p>
          </p:txBody>
        </p:sp>
      </p:grpSp>
      <p:grpSp>
        <p:nvGrpSpPr>
          <p:cNvPr id="22659" name="Group 131"/>
          <p:cNvGrpSpPr>
            <a:grpSpLocks/>
          </p:cNvGrpSpPr>
          <p:nvPr/>
        </p:nvGrpSpPr>
        <p:grpSpPr bwMode="auto">
          <a:xfrm>
            <a:off x="2838450" y="8589963"/>
            <a:ext cx="371475" cy="127000"/>
            <a:chOff x="1783" y="5638"/>
            <a:chExt cx="234" cy="80"/>
          </a:xfrm>
        </p:grpSpPr>
        <p:sp>
          <p:nvSpPr>
            <p:cNvPr id="22660" name="Line 132"/>
            <p:cNvSpPr>
              <a:spLocks noChangeShapeType="1"/>
            </p:cNvSpPr>
            <p:nvPr/>
          </p:nvSpPr>
          <p:spPr bwMode="auto">
            <a:xfrm>
              <a:off x="1783" y="5681"/>
              <a:ext cx="168" cy="0"/>
            </a:xfrm>
            <a:prstGeom prst="line">
              <a:avLst/>
            </a:prstGeom>
            <a:noFill/>
            <a:ln w="25400">
              <a:solidFill>
                <a:srgbClr val="A3F25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61" name="Freeform 133"/>
            <p:cNvSpPr>
              <a:spLocks/>
            </p:cNvSpPr>
            <p:nvPr/>
          </p:nvSpPr>
          <p:spPr bwMode="auto">
            <a:xfrm>
              <a:off x="1880" y="5638"/>
              <a:ext cx="137" cy="80"/>
            </a:xfrm>
            <a:custGeom>
              <a:avLst/>
              <a:gdLst/>
              <a:ahLst/>
              <a:cxnLst>
                <a:cxn ang="0">
                  <a:pos x="136" y="40"/>
                </a:cxn>
                <a:cxn ang="0">
                  <a:pos x="0" y="0"/>
                </a:cxn>
                <a:cxn ang="0">
                  <a:pos x="0" y="79"/>
                </a:cxn>
                <a:cxn ang="0">
                  <a:pos x="136" y="40"/>
                </a:cxn>
              </a:cxnLst>
              <a:rect l="0" t="0" r="r" b="b"/>
              <a:pathLst>
                <a:path w="137" h="80">
                  <a:moveTo>
                    <a:pt x="136" y="4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136" y="40"/>
                  </a:lnTo>
                </a:path>
              </a:pathLst>
            </a:custGeom>
            <a:solidFill>
              <a:srgbClr val="A3F25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2662" name="Arc 134"/>
          <p:cNvSpPr>
            <a:spLocks/>
          </p:cNvSpPr>
          <p:nvPr/>
        </p:nvSpPr>
        <p:spPr bwMode="auto">
          <a:xfrm>
            <a:off x="3505200" y="8153400"/>
            <a:ext cx="700088" cy="338138"/>
          </a:xfrm>
          <a:custGeom>
            <a:avLst/>
            <a:gdLst>
              <a:gd name="G0" fmla="+- 49 0 0"/>
              <a:gd name="G1" fmla="+- 21600 0 0"/>
              <a:gd name="G2" fmla="+- 21600 0 0"/>
              <a:gd name="T0" fmla="*/ 0 w 21649"/>
              <a:gd name="T1" fmla="*/ 0 h 21600"/>
              <a:gd name="T2" fmla="*/ 21649 w 21649"/>
              <a:gd name="T3" fmla="*/ 21498 h 21600"/>
              <a:gd name="T4" fmla="*/ 49 w 2164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49" h="21600" fill="none" extrusionOk="0">
                <a:moveTo>
                  <a:pt x="0" y="0"/>
                </a:moveTo>
                <a:cubicBezTo>
                  <a:pt x="16" y="0"/>
                  <a:pt x="32" y="-1"/>
                  <a:pt x="49" y="0"/>
                </a:cubicBezTo>
                <a:cubicBezTo>
                  <a:pt x="11938" y="0"/>
                  <a:pt x="21592" y="9608"/>
                  <a:pt x="21648" y="21498"/>
                </a:cubicBezTo>
              </a:path>
              <a:path w="21649" h="21600" stroke="0" extrusionOk="0">
                <a:moveTo>
                  <a:pt x="0" y="0"/>
                </a:moveTo>
                <a:cubicBezTo>
                  <a:pt x="16" y="0"/>
                  <a:pt x="32" y="-1"/>
                  <a:pt x="49" y="0"/>
                </a:cubicBezTo>
                <a:cubicBezTo>
                  <a:pt x="11938" y="0"/>
                  <a:pt x="21592" y="9608"/>
                  <a:pt x="21648" y="21498"/>
                </a:cubicBezTo>
                <a:lnTo>
                  <a:pt x="49" y="21600"/>
                </a:lnTo>
                <a:close/>
              </a:path>
            </a:pathLst>
          </a:custGeom>
          <a:noFill/>
          <a:ln w="25400" cap="rnd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2663" name="Group 135"/>
          <p:cNvGrpSpPr>
            <a:grpSpLocks/>
          </p:cNvGrpSpPr>
          <p:nvPr/>
        </p:nvGrpSpPr>
        <p:grpSpPr bwMode="auto">
          <a:xfrm>
            <a:off x="2663825" y="8151813"/>
            <a:ext cx="841375" cy="334962"/>
            <a:chOff x="1673" y="5362"/>
            <a:chExt cx="530" cy="211"/>
          </a:xfrm>
        </p:grpSpPr>
        <p:sp>
          <p:nvSpPr>
            <p:cNvPr id="22664" name="Arc 136"/>
            <p:cNvSpPr>
              <a:spLocks/>
            </p:cNvSpPr>
            <p:nvPr/>
          </p:nvSpPr>
          <p:spPr bwMode="auto">
            <a:xfrm>
              <a:off x="1717" y="5362"/>
              <a:ext cx="486" cy="211"/>
            </a:xfrm>
            <a:custGeom>
              <a:avLst/>
              <a:gdLst>
                <a:gd name="G0" fmla="+- 19546 0 0"/>
                <a:gd name="G1" fmla="+- 21600 0 0"/>
                <a:gd name="G2" fmla="+- 21600 0 0"/>
                <a:gd name="T0" fmla="*/ 0 w 19546"/>
                <a:gd name="T1" fmla="*/ 12407 h 21600"/>
                <a:gd name="T2" fmla="*/ 19506 w 19546"/>
                <a:gd name="T3" fmla="*/ 0 h 21600"/>
                <a:gd name="T4" fmla="*/ 19546 w 1954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46" h="21600" fill="none" extrusionOk="0">
                  <a:moveTo>
                    <a:pt x="-1" y="12406"/>
                  </a:moveTo>
                  <a:cubicBezTo>
                    <a:pt x="3555" y="4847"/>
                    <a:pt x="11151" y="15"/>
                    <a:pt x="19506" y="0"/>
                  </a:cubicBezTo>
                </a:path>
                <a:path w="19546" h="21600" stroke="0" extrusionOk="0">
                  <a:moveTo>
                    <a:pt x="-1" y="12406"/>
                  </a:moveTo>
                  <a:cubicBezTo>
                    <a:pt x="3555" y="4847"/>
                    <a:pt x="11151" y="15"/>
                    <a:pt x="19506" y="0"/>
                  </a:cubicBezTo>
                  <a:lnTo>
                    <a:pt x="19546" y="21600"/>
                  </a:lnTo>
                  <a:close/>
                </a:path>
              </a:pathLst>
            </a:custGeom>
            <a:noFill/>
            <a:ln w="25400" cap="rnd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65" name="Freeform 137"/>
            <p:cNvSpPr>
              <a:spLocks/>
            </p:cNvSpPr>
            <p:nvPr/>
          </p:nvSpPr>
          <p:spPr bwMode="auto">
            <a:xfrm>
              <a:off x="1673" y="5437"/>
              <a:ext cx="115" cy="132"/>
            </a:xfrm>
            <a:custGeom>
              <a:avLst/>
              <a:gdLst/>
              <a:ahLst/>
              <a:cxnLst>
                <a:cxn ang="0">
                  <a:pos x="0" y="131"/>
                </a:cxn>
                <a:cxn ang="0">
                  <a:pos x="114" y="47"/>
                </a:cxn>
                <a:cxn ang="0">
                  <a:pos x="51" y="0"/>
                </a:cxn>
                <a:cxn ang="0">
                  <a:pos x="0" y="131"/>
                </a:cxn>
              </a:cxnLst>
              <a:rect l="0" t="0" r="r" b="b"/>
              <a:pathLst>
                <a:path w="115" h="132">
                  <a:moveTo>
                    <a:pt x="0" y="131"/>
                  </a:moveTo>
                  <a:lnTo>
                    <a:pt x="114" y="47"/>
                  </a:lnTo>
                  <a:lnTo>
                    <a:pt x="51" y="0"/>
                  </a:lnTo>
                  <a:lnTo>
                    <a:pt x="0" y="131"/>
                  </a:lnTo>
                </a:path>
              </a:pathLst>
            </a:custGeom>
            <a:solidFill>
              <a:srgbClr val="FC0128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2666" name="Group 138"/>
          <p:cNvGrpSpPr>
            <a:grpSpLocks/>
          </p:cNvGrpSpPr>
          <p:nvPr/>
        </p:nvGrpSpPr>
        <p:grpSpPr bwMode="auto">
          <a:xfrm>
            <a:off x="3224213" y="8474075"/>
            <a:ext cx="455612" cy="455613"/>
            <a:chOff x="2026" y="5565"/>
            <a:chExt cx="287" cy="287"/>
          </a:xfrm>
        </p:grpSpPr>
        <p:sp>
          <p:nvSpPr>
            <p:cNvPr id="22667" name="Oval 139"/>
            <p:cNvSpPr>
              <a:spLocks noChangeArrowheads="1"/>
            </p:cNvSpPr>
            <p:nvPr/>
          </p:nvSpPr>
          <p:spPr bwMode="auto">
            <a:xfrm>
              <a:off x="2070" y="5609"/>
              <a:ext cx="243" cy="243"/>
            </a:xfrm>
            <a:prstGeom prst="ellipse">
              <a:avLst/>
            </a:prstGeom>
            <a:solidFill>
              <a:srgbClr val="B3B9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68" name="Oval 140"/>
            <p:cNvSpPr>
              <a:spLocks noChangeArrowheads="1"/>
            </p:cNvSpPr>
            <p:nvPr/>
          </p:nvSpPr>
          <p:spPr bwMode="auto">
            <a:xfrm>
              <a:off x="2026" y="5565"/>
              <a:ext cx="234" cy="234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69" name="Rectangle 141"/>
            <p:cNvSpPr>
              <a:spLocks noChangeArrowheads="1"/>
            </p:cNvSpPr>
            <p:nvPr/>
          </p:nvSpPr>
          <p:spPr bwMode="auto">
            <a:xfrm>
              <a:off x="2058" y="5595"/>
              <a:ext cx="1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200">
                  <a:solidFill>
                    <a:srgbClr val="114FFB"/>
                  </a:solidFill>
                  <a:latin typeface="Arial" charset="0"/>
                  <a:ea typeface="標楷體" pitchFamily="65" charset="-120"/>
                </a:rPr>
                <a:t>P</a:t>
              </a:r>
            </a:p>
          </p:txBody>
        </p:sp>
      </p:grpSp>
      <p:sp>
        <p:nvSpPr>
          <p:cNvPr id="22670" name="Oval 142"/>
          <p:cNvSpPr>
            <a:spLocks noChangeArrowheads="1"/>
          </p:cNvSpPr>
          <p:nvPr/>
        </p:nvSpPr>
        <p:spPr bwMode="auto">
          <a:xfrm>
            <a:off x="4054475" y="8543925"/>
            <a:ext cx="384175" cy="385763"/>
          </a:xfrm>
          <a:prstGeom prst="ellipse">
            <a:avLst/>
          </a:prstGeom>
          <a:solidFill>
            <a:srgbClr val="DC008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671" name="Oval 143"/>
          <p:cNvSpPr>
            <a:spLocks noChangeArrowheads="1"/>
          </p:cNvSpPr>
          <p:nvPr/>
        </p:nvSpPr>
        <p:spPr bwMode="auto">
          <a:xfrm>
            <a:off x="3984625" y="8474075"/>
            <a:ext cx="371475" cy="371475"/>
          </a:xfrm>
          <a:prstGeom prst="ellipse">
            <a:avLst/>
          </a:prstGeom>
          <a:solidFill>
            <a:srgbClr val="DC0081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672" name="Rectangle 144"/>
          <p:cNvSpPr>
            <a:spLocks noChangeArrowheads="1"/>
          </p:cNvSpPr>
          <p:nvPr/>
        </p:nvSpPr>
        <p:spPr bwMode="auto">
          <a:xfrm>
            <a:off x="4025900" y="8521700"/>
            <a:ext cx="293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200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R</a:t>
            </a:r>
          </a:p>
        </p:txBody>
      </p:sp>
      <p:grpSp>
        <p:nvGrpSpPr>
          <p:cNvPr id="22673" name="Group 145"/>
          <p:cNvGrpSpPr>
            <a:grpSpLocks/>
          </p:cNvGrpSpPr>
          <p:nvPr/>
        </p:nvGrpSpPr>
        <p:grpSpPr bwMode="auto">
          <a:xfrm>
            <a:off x="3598863" y="8589963"/>
            <a:ext cx="371475" cy="127000"/>
            <a:chOff x="2262" y="5638"/>
            <a:chExt cx="234" cy="80"/>
          </a:xfrm>
        </p:grpSpPr>
        <p:sp>
          <p:nvSpPr>
            <p:cNvPr id="22674" name="Line 146"/>
            <p:cNvSpPr>
              <a:spLocks noChangeShapeType="1"/>
            </p:cNvSpPr>
            <p:nvPr/>
          </p:nvSpPr>
          <p:spPr bwMode="auto">
            <a:xfrm>
              <a:off x="2262" y="5681"/>
              <a:ext cx="167" cy="0"/>
            </a:xfrm>
            <a:prstGeom prst="line">
              <a:avLst/>
            </a:prstGeom>
            <a:noFill/>
            <a:ln w="25400">
              <a:solidFill>
                <a:srgbClr val="00AE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75" name="Freeform 147"/>
            <p:cNvSpPr>
              <a:spLocks/>
            </p:cNvSpPr>
            <p:nvPr/>
          </p:nvSpPr>
          <p:spPr bwMode="auto">
            <a:xfrm>
              <a:off x="2359" y="5638"/>
              <a:ext cx="137" cy="80"/>
            </a:xfrm>
            <a:custGeom>
              <a:avLst/>
              <a:gdLst/>
              <a:ahLst/>
              <a:cxnLst>
                <a:cxn ang="0">
                  <a:pos x="136" y="40"/>
                </a:cxn>
                <a:cxn ang="0">
                  <a:pos x="0" y="0"/>
                </a:cxn>
                <a:cxn ang="0">
                  <a:pos x="0" y="79"/>
                </a:cxn>
                <a:cxn ang="0">
                  <a:pos x="136" y="40"/>
                </a:cxn>
              </a:cxnLst>
              <a:rect l="0" t="0" r="r" b="b"/>
              <a:pathLst>
                <a:path w="137" h="80">
                  <a:moveTo>
                    <a:pt x="136" y="4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136" y="40"/>
                  </a:lnTo>
                </a:path>
              </a:pathLst>
            </a:custGeom>
            <a:solidFill>
              <a:srgbClr val="00AE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2676" name="Group 148"/>
          <p:cNvGrpSpPr>
            <a:grpSpLocks/>
          </p:cNvGrpSpPr>
          <p:nvPr/>
        </p:nvGrpSpPr>
        <p:grpSpPr bwMode="auto">
          <a:xfrm>
            <a:off x="2774950" y="8382000"/>
            <a:ext cx="295275" cy="127000"/>
            <a:chOff x="1743" y="5507"/>
            <a:chExt cx="186" cy="80"/>
          </a:xfrm>
        </p:grpSpPr>
        <p:sp>
          <p:nvSpPr>
            <p:cNvPr id="22677" name="Arc 149"/>
            <p:cNvSpPr>
              <a:spLocks/>
            </p:cNvSpPr>
            <p:nvPr/>
          </p:nvSpPr>
          <p:spPr bwMode="auto">
            <a:xfrm>
              <a:off x="1827" y="5538"/>
              <a:ext cx="102" cy="49"/>
            </a:xfrm>
            <a:custGeom>
              <a:avLst/>
              <a:gdLst>
                <a:gd name="G0" fmla="+- 11438 0 0"/>
                <a:gd name="G1" fmla="+- 21600 0 0"/>
                <a:gd name="G2" fmla="+- 21600 0 0"/>
                <a:gd name="T0" fmla="*/ 0 w 11438"/>
                <a:gd name="T1" fmla="*/ 3277 h 21600"/>
                <a:gd name="T2" fmla="*/ 11326 w 11438"/>
                <a:gd name="T3" fmla="*/ 0 h 21600"/>
                <a:gd name="T4" fmla="*/ 11438 w 1143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38" h="21600" fill="none" extrusionOk="0">
                  <a:moveTo>
                    <a:pt x="0" y="3277"/>
                  </a:moveTo>
                  <a:cubicBezTo>
                    <a:pt x="3398" y="1155"/>
                    <a:pt x="7319" y="21"/>
                    <a:pt x="11326" y="0"/>
                  </a:cubicBezTo>
                </a:path>
                <a:path w="11438" h="21600" stroke="0" extrusionOk="0">
                  <a:moveTo>
                    <a:pt x="0" y="3277"/>
                  </a:moveTo>
                  <a:cubicBezTo>
                    <a:pt x="3398" y="1155"/>
                    <a:pt x="7319" y="21"/>
                    <a:pt x="11326" y="0"/>
                  </a:cubicBezTo>
                  <a:lnTo>
                    <a:pt x="11438" y="21600"/>
                  </a:lnTo>
                  <a:close/>
                </a:path>
              </a:pathLst>
            </a:custGeom>
            <a:noFill/>
            <a:ln w="25400" cap="rnd">
              <a:solidFill>
                <a:srgbClr val="A3F25F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78" name="Freeform 150"/>
            <p:cNvSpPr>
              <a:spLocks/>
            </p:cNvSpPr>
            <p:nvPr/>
          </p:nvSpPr>
          <p:spPr bwMode="auto">
            <a:xfrm>
              <a:off x="1743" y="5507"/>
              <a:ext cx="144" cy="77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143" y="74"/>
                </a:cxn>
                <a:cxn ang="0">
                  <a:pos x="120" y="0"/>
                </a:cxn>
                <a:cxn ang="0">
                  <a:pos x="0" y="76"/>
                </a:cxn>
              </a:cxnLst>
              <a:rect l="0" t="0" r="r" b="b"/>
              <a:pathLst>
                <a:path w="144" h="77">
                  <a:moveTo>
                    <a:pt x="0" y="76"/>
                  </a:moveTo>
                  <a:lnTo>
                    <a:pt x="143" y="74"/>
                  </a:lnTo>
                  <a:lnTo>
                    <a:pt x="120" y="0"/>
                  </a:lnTo>
                  <a:lnTo>
                    <a:pt x="0" y="76"/>
                  </a:lnTo>
                </a:path>
              </a:pathLst>
            </a:custGeom>
            <a:solidFill>
              <a:srgbClr val="A3F25F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2679" name="Arc 151"/>
          <p:cNvSpPr>
            <a:spLocks/>
          </p:cNvSpPr>
          <p:nvPr/>
        </p:nvSpPr>
        <p:spPr bwMode="auto">
          <a:xfrm>
            <a:off x="3068638" y="8431213"/>
            <a:ext cx="306387" cy="77787"/>
          </a:xfrm>
          <a:custGeom>
            <a:avLst/>
            <a:gdLst>
              <a:gd name="G0" fmla="+- 112 0 0"/>
              <a:gd name="G1" fmla="+- 21600 0 0"/>
              <a:gd name="G2" fmla="+- 21600 0 0"/>
              <a:gd name="T0" fmla="*/ 0 w 21712"/>
              <a:gd name="T1" fmla="*/ 0 h 21600"/>
              <a:gd name="T2" fmla="*/ 21712 w 21712"/>
              <a:gd name="T3" fmla="*/ 21600 h 21600"/>
              <a:gd name="T4" fmla="*/ 112 w 2171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12" h="21600" fill="none" extrusionOk="0">
                <a:moveTo>
                  <a:pt x="0" y="0"/>
                </a:moveTo>
                <a:cubicBezTo>
                  <a:pt x="37" y="0"/>
                  <a:pt x="74" y="-1"/>
                  <a:pt x="112" y="0"/>
                </a:cubicBezTo>
                <a:cubicBezTo>
                  <a:pt x="12041" y="0"/>
                  <a:pt x="21712" y="9670"/>
                  <a:pt x="21712" y="21600"/>
                </a:cubicBezTo>
              </a:path>
              <a:path w="21712" h="21600" stroke="0" extrusionOk="0">
                <a:moveTo>
                  <a:pt x="0" y="0"/>
                </a:moveTo>
                <a:cubicBezTo>
                  <a:pt x="37" y="0"/>
                  <a:pt x="74" y="-1"/>
                  <a:pt x="112" y="0"/>
                </a:cubicBezTo>
                <a:cubicBezTo>
                  <a:pt x="12041" y="0"/>
                  <a:pt x="21712" y="9670"/>
                  <a:pt x="21712" y="21600"/>
                </a:cubicBezTo>
                <a:lnTo>
                  <a:pt x="112" y="21600"/>
                </a:lnTo>
                <a:close/>
              </a:path>
            </a:pathLst>
          </a:custGeom>
          <a:noFill/>
          <a:ln w="25400" cap="rnd">
            <a:solidFill>
              <a:srgbClr val="A3F25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2680" name="Group 152"/>
          <p:cNvGrpSpPr>
            <a:grpSpLocks/>
          </p:cNvGrpSpPr>
          <p:nvPr/>
        </p:nvGrpSpPr>
        <p:grpSpPr bwMode="auto">
          <a:xfrm>
            <a:off x="3459163" y="8382000"/>
            <a:ext cx="295275" cy="127000"/>
            <a:chOff x="2174" y="5507"/>
            <a:chExt cx="186" cy="80"/>
          </a:xfrm>
        </p:grpSpPr>
        <p:sp>
          <p:nvSpPr>
            <p:cNvPr id="22681" name="Arc 153"/>
            <p:cNvSpPr>
              <a:spLocks/>
            </p:cNvSpPr>
            <p:nvPr/>
          </p:nvSpPr>
          <p:spPr bwMode="auto">
            <a:xfrm>
              <a:off x="2258" y="5538"/>
              <a:ext cx="102" cy="49"/>
            </a:xfrm>
            <a:custGeom>
              <a:avLst/>
              <a:gdLst>
                <a:gd name="G0" fmla="+- 11438 0 0"/>
                <a:gd name="G1" fmla="+- 21600 0 0"/>
                <a:gd name="G2" fmla="+- 21600 0 0"/>
                <a:gd name="T0" fmla="*/ 0 w 11438"/>
                <a:gd name="T1" fmla="*/ 3277 h 21600"/>
                <a:gd name="T2" fmla="*/ 11326 w 11438"/>
                <a:gd name="T3" fmla="*/ 0 h 21600"/>
                <a:gd name="T4" fmla="*/ 11438 w 1143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38" h="21600" fill="none" extrusionOk="0">
                  <a:moveTo>
                    <a:pt x="0" y="3277"/>
                  </a:moveTo>
                  <a:cubicBezTo>
                    <a:pt x="3398" y="1155"/>
                    <a:pt x="7319" y="21"/>
                    <a:pt x="11326" y="0"/>
                  </a:cubicBezTo>
                </a:path>
                <a:path w="11438" h="21600" stroke="0" extrusionOk="0">
                  <a:moveTo>
                    <a:pt x="0" y="3277"/>
                  </a:moveTo>
                  <a:cubicBezTo>
                    <a:pt x="3398" y="1155"/>
                    <a:pt x="7319" y="21"/>
                    <a:pt x="11326" y="0"/>
                  </a:cubicBezTo>
                  <a:lnTo>
                    <a:pt x="11438" y="21600"/>
                  </a:lnTo>
                  <a:close/>
                </a:path>
              </a:pathLst>
            </a:custGeom>
            <a:noFill/>
            <a:ln w="25400" cap="rnd">
              <a:solidFill>
                <a:srgbClr val="FC0128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82" name="Freeform 154"/>
            <p:cNvSpPr>
              <a:spLocks/>
            </p:cNvSpPr>
            <p:nvPr/>
          </p:nvSpPr>
          <p:spPr bwMode="auto">
            <a:xfrm>
              <a:off x="2174" y="5507"/>
              <a:ext cx="144" cy="77"/>
            </a:xfrm>
            <a:custGeom>
              <a:avLst/>
              <a:gdLst/>
              <a:ahLst/>
              <a:cxnLst>
                <a:cxn ang="0">
                  <a:pos x="0" y="76"/>
                </a:cxn>
                <a:cxn ang="0">
                  <a:pos x="143" y="74"/>
                </a:cxn>
                <a:cxn ang="0">
                  <a:pos x="120" y="0"/>
                </a:cxn>
                <a:cxn ang="0">
                  <a:pos x="0" y="76"/>
                </a:cxn>
              </a:cxnLst>
              <a:rect l="0" t="0" r="r" b="b"/>
              <a:pathLst>
                <a:path w="144" h="77">
                  <a:moveTo>
                    <a:pt x="0" y="76"/>
                  </a:moveTo>
                  <a:lnTo>
                    <a:pt x="143" y="74"/>
                  </a:lnTo>
                  <a:lnTo>
                    <a:pt x="120" y="0"/>
                  </a:lnTo>
                  <a:lnTo>
                    <a:pt x="0" y="76"/>
                  </a:lnTo>
                </a:path>
              </a:pathLst>
            </a:custGeom>
            <a:solidFill>
              <a:srgbClr val="FC0128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2683" name="Arc 155"/>
          <p:cNvSpPr>
            <a:spLocks/>
          </p:cNvSpPr>
          <p:nvPr/>
        </p:nvSpPr>
        <p:spPr bwMode="auto">
          <a:xfrm>
            <a:off x="3752850" y="8431213"/>
            <a:ext cx="306388" cy="77787"/>
          </a:xfrm>
          <a:custGeom>
            <a:avLst/>
            <a:gdLst>
              <a:gd name="G0" fmla="+- 112 0 0"/>
              <a:gd name="G1" fmla="+- 21600 0 0"/>
              <a:gd name="G2" fmla="+- 21600 0 0"/>
              <a:gd name="T0" fmla="*/ 0 w 21712"/>
              <a:gd name="T1" fmla="*/ 0 h 21600"/>
              <a:gd name="T2" fmla="*/ 21712 w 21712"/>
              <a:gd name="T3" fmla="*/ 21600 h 21600"/>
              <a:gd name="T4" fmla="*/ 112 w 2171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12" h="21600" fill="none" extrusionOk="0">
                <a:moveTo>
                  <a:pt x="0" y="0"/>
                </a:moveTo>
                <a:cubicBezTo>
                  <a:pt x="37" y="0"/>
                  <a:pt x="74" y="-1"/>
                  <a:pt x="112" y="0"/>
                </a:cubicBezTo>
                <a:cubicBezTo>
                  <a:pt x="12041" y="0"/>
                  <a:pt x="21712" y="9670"/>
                  <a:pt x="21712" y="21600"/>
                </a:cubicBezTo>
              </a:path>
              <a:path w="21712" h="21600" stroke="0" extrusionOk="0">
                <a:moveTo>
                  <a:pt x="0" y="0"/>
                </a:moveTo>
                <a:cubicBezTo>
                  <a:pt x="37" y="0"/>
                  <a:pt x="74" y="-1"/>
                  <a:pt x="112" y="0"/>
                </a:cubicBezTo>
                <a:cubicBezTo>
                  <a:pt x="12041" y="0"/>
                  <a:pt x="21712" y="9670"/>
                  <a:pt x="21712" y="21600"/>
                </a:cubicBezTo>
                <a:lnTo>
                  <a:pt x="112" y="21600"/>
                </a:lnTo>
                <a:close/>
              </a:path>
            </a:pathLst>
          </a:custGeom>
          <a:noFill/>
          <a:ln w="25400" cap="rnd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82AF6-EC86-4121-85BC-38F06966327F}" type="slidenum">
              <a:rPr lang="zh-TW" altLang="en-US"/>
              <a:pPr/>
              <a:t>22</a:t>
            </a:fld>
            <a:endParaRPr lang="zh-TW" altLang="en-US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111375" y="434975"/>
            <a:ext cx="2635250" cy="835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b="1">
                <a:solidFill>
                  <a:srgbClr val="DC0081"/>
                </a:solidFill>
                <a:latin typeface="Arial" charset="0"/>
                <a:ea typeface="標楷體" pitchFamily="65" charset="-120"/>
              </a:rPr>
              <a:t>Layout  Editor </a:t>
            </a:r>
          </a:p>
          <a:p>
            <a:pPr algn="ctr" eaLnBrk="0" hangingPunct="0"/>
            <a:r>
              <a:rPr lang="zh-TW" altLang="en-US" b="1">
                <a:solidFill>
                  <a:srgbClr val="DC0081"/>
                </a:solidFill>
                <a:latin typeface="Arial" charset="0"/>
                <a:ea typeface="標楷體" pitchFamily="65" charset="-120"/>
              </a:rPr>
              <a:t>光罩佈局編輯軟體</a:t>
            </a:r>
          </a:p>
        </p:txBody>
      </p:sp>
      <p:pic>
        <p:nvPicPr>
          <p:cNvPr id="2355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178175"/>
            <a:ext cx="6329363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1524000"/>
            <a:ext cx="5151438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600" b="1">
                <a:solidFill>
                  <a:srgbClr val="00279F"/>
                </a:solidFill>
                <a:latin typeface="Arial" charset="0"/>
                <a:ea typeface="標楷體" pitchFamily="65" charset="-120"/>
              </a:rPr>
              <a:t> </a:t>
            </a:r>
            <a:r>
              <a:rPr lang="zh-TW" altLang="en-US" sz="1600" b="1">
                <a:solidFill>
                  <a:srgbClr val="063DE8"/>
                </a:solidFill>
                <a:latin typeface="Arial" charset="0"/>
                <a:ea typeface="標楷體" pitchFamily="65" charset="-120"/>
              </a:rPr>
              <a:t>   電路模擬合乎規格後，就開始根據線路繪製佈局，</a:t>
            </a:r>
          </a:p>
          <a:p>
            <a:pPr eaLnBrk="0" hangingPunct="0"/>
            <a:r>
              <a:rPr lang="en-US" altLang="zh-TW" sz="1600" b="1">
                <a:solidFill>
                  <a:srgbClr val="063DE8"/>
                </a:solidFill>
                <a:latin typeface="Arial" charset="0"/>
                <a:ea typeface="標楷體" pitchFamily="65" charset="-120"/>
              </a:rPr>
              <a:t>Layout Editor</a:t>
            </a:r>
            <a:r>
              <a:rPr lang="zh-TW" altLang="en-US" sz="1600" b="1">
                <a:solidFill>
                  <a:srgbClr val="063DE8"/>
                </a:solidFill>
                <a:latin typeface="Arial" charset="0"/>
                <a:ea typeface="標楷體" pitchFamily="65" charset="-120"/>
              </a:rPr>
              <a:t>即用以繪製實體電路的佈局，繪製的佈局</a:t>
            </a:r>
          </a:p>
          <a:p>
            <a:pPr eaLnBrk="0" hangingPunct="0"/>
            <a:r>
              <a:rPr lang="zh-TW" altLang="en-US" sz="1600" b="1">
                <a:solidFill>
                  <a:srgbClr val="063DE8"/>
                </a:solidFill>
                <a:latin typeface="Arial" charset="0"/>
                <a:ea typeface="標楷體" pitchFamily="65" charset="-120"/>
              </a:rPr>
              <a:t>是製做光罩的依據，而光罩為積體電路製做時必備品。</a:t>
            </a:r>
          </a:p>
          <a:p>
            <a:pPr eaLnBrk="0" hangingPunct="0"/>
            <a:endParaRPr lang="zh-TW" altLang="en-US" sz="1600" b="1">
              <a:solidFill>
                <a:schemeClr val="accent1"/>
              </a:solidFill>
              <a:latin typeface="Arial" charset="0"/>
              <a:ea typeface="標楷體" pitchFamily="65" charset="-120"/>
            </a:endParaRPr>
          </a:p>
          <a:p>
            <a:pPr eaLnBrk="0" hangingPunct="0"/>
            <a:r>
              <a:rPr lang="zh-TW" altLang="en-US" sz="1600" b="1">
                <a:solidFill>
                  <a:schemeClr val="hlink"/>
                </a:solidFill>
                <a:latin typeface="Arial" charset="0"/>
                <a:ea typeface="標楷體" pitchFamily="65" charset="-120"/>
              </a:rPr>
              <a:t>下圖即光罩佈局實例。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71A7-9A94-4CA3-B2B0-D8B51669764C}" type="slidenum">
              <a:rPr lang="zh-TW" altLang="en-US"/>
              <a:pPr/>
              <a:t>23</a:t>
            </a:fld>
            <a:endParaRPr lang="zh-TW" altLang="en-US"/>
          </a:p>
        </p:txBody>
      </p:sp>
      <p:pic>
        <p:nvPicPr>
          <p:cNvPr id="24578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738" y="3792538"/>
            <a:ext cx="5810250" cy="398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24000" y="152400"/>
            <a:ext cx="3567113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b="1">
                <a:solidFill>
                  <a:srgbClr val="DC0081"/>
                </a:solidFill>
                <a:latin typeface="Arial" charset="0"/>
                <a:ea typeface="標楷體" pitchFamily="65" charset="-120"/>
              </a:rPr>
              <a:t>CALIBRE -</a:t>
            </a:r>
            <a:r>
              <a:rPr lang="zh-TW" altLang="en-US" b="1">
                <a:solidFill>
                  <a:srgbClr val="DC0081"/>
                </a:solidFill>
                <a:latin typeface="Arial" charset="0"/>
                <a:ea typeface="標楷體" pitchFamily="65" charset="-120"/>
              </a:rPr>
              <a:t>佈局驗證軟體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143000" y="838200"/>
            <a:ext cx="5008563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600" b="1">
                <a:latin typeface="Arial" charset="0"/>
                <a:ea typeface="標楷體" pitchFamily="65" charset="-120"/>
              </a:rPr>
              <a:t>     </a:t>
            </a:r>
            <a:r>
              <a:rPr lang="en-US" altLang="zh-TW" sz="1600" b="1">
                <a:solidFill>
                  <a:schemeClr val="hlink"/>
                </a:solidFill>
                <a:latin typeface="Arial" charset="0"/>
                <a:ea typeface="標楷體" pitchFamily="65" charset="-120"/>
              </a:rPr>
              <a:t>Calibre</a:t>
            </a:r>
            <a:r>
              <a:rPr lang="zh-TW" altLang="en-US" sz="1600" b="1">
                <a:latin typeface="Arial" charset="0"/>
                <a:ea typeface="標楷體" pitchFamily="65" charset="-120"/>
              </a:rPr>
              <a:t>用以檢查光罩佈局正確與否，包括:</a:t>
            </a:r>
          </a:p>
          <a:p>
            <a:pPr eaLnBrk="0" hangingPunct="0"/>
            <a:r>
              <a:rPr lang="en-US" altLang="zh-TW" sz="1600" b="1">
                <a:latin typeface="Arial" charset="0"/>
                <a:ea typeface="標楷體" pitchFamily="65" charset="-120"/>
              </a:rPr>
              <a:t>Design Rule Check, Electrical Rule Check, Layout</a:t>
            </a:r>
          </a:p>
          <a:p>
            <a:pPr eaLnBrk="0" hangingPunct="0"/>
            <a:r>
              <a:rPr lang="en-US" altLang="zh-TW" sz="1600" b="1">
                <a:latin typeface="Arial" charset="0"/>
                <a:ea typeface="標楷體" pitchFamily="65" charset="-120"/>
              </a:rPr>
              <a:t>versus Schematic, Layout Parameter Extraction.</a:t>
            </a:r>
          </a:p>
          <a:p>
            <a:pPr eaLnBrk="0" hangingPunct="0"/>
            <a:endParaRPr lang="en-US" altLang="zh-TW" sz="1600" b="1">
              <a:latin typeface="Arial" charset="0"/>
              <a:ea typeface="標楷體" pitchFamily="65" charset="-120"/>
            </a:endParaRPr>
          </a:p>
          <a:p>
            <a:pPr eaLnBrk="0" hangingPunct="0"/>
            <a:r>
              <a:rPr lang="en-US" altLang="zh-TW" sz="1600" b="1">
                <a:latin typeface="Arial" charset="0"/>
                <a:ea typeface="標楷體" pitchFamily="65" charset="-120"/>
              </a:rPr>
              <a:t>(1) </a:t>
            </a:r>
            <a:r>
              <a:rPr lang="en-US" altLang="zh-TW" sz="1600" b="1">
                <a:solidFill>
                  <a:schemeClr val="hlink"/>
                </a:solidFill>
                <a:latin typeface="Arial" charset="0"/>
                <a:ea typeface="標楷體" pitchFamily="65" charset="-120"/>
              </a:rPr>
              <a:t>DRC </a:t>
            </a:r>
            <a:r>
              <a:rPr lang="en-US" altLang="zh-TW" sz="1600" b="1">
                <a:latin typeface="Arial" charset="0"/>
                <a:ea typeface="標楷體" pitchFamily="65" charset="-120"/>
              </a:rPr>
              <a:t> &gt;&gt; </a:t>
            </a:r>
            <a:r>
              <a:rPr lang="zh-TW" altLang="en-US" sz="1600" b="1">
                <a:latin typeface="Arial" charset="0"/>
                <a:ea typeface="標楷體" pitchFamily="65" charset="-120"/>
              </a:rPr>
              <a:t>檢查佈局是否合乎工廠所要求的佈局幾何</a:t>
            </a:r>
          </a:p>
          <a:p>
            <a:pPr eaLnBrk="0" hangingPunct="0"/>
            <a:r>
              <a:rPr lang="zh-TW" altLang="en-US" sz="1600" b="1">
                <a:latin typeface="Arial" charset="0"/>
                <a:ea typeface="標楷體" pitchFamily="65" charset="-120"/>
              </a:rPr>
              <a:t>           空間規定(</a:t>
            </a:r>
            <a:r>
              <a:rPr lang="en-US" altLang="zh-TW" sz="1600" b="1">
                <a:latin typeface="Arial" charset="0"/>
                <a:ea typeface="標楷體" pitchFamily="65" charset="-120"/>
              </a:rPr>
              <a:t>design rule)。</a:t>
            </a:r>
          </a:p>
          <a:p>
            <a:pPr eaLnBrk="0" hangingPunct="0"/>
            <a:endParaRPr lang="en-US" altLang="zh-TW" sz="1600" b="1">
              <a:latin typeface="Arial" charset="0"/>
              <a:ea typeface="標楷體" pitchFamily="65" charset="-120"/>
            </a:endParaRPr>
          </a:p>
          <a:p>
            <a:pPr eaLnBrk="0" hangingPunct="0"/>
            <a:r>
              <a:rPr lang="en-US" altLang="zh-TW" sz="1600" b="1">
                <a:latin typeface="Arial" charset="0"/>
                <a:ea typeface="標楷體" pitchFamily="65" charset="-120"/>
              </a:rPr>
              <a:t>(2) </a:t>
            </a:r>
            <a:r>
              <a:rPr lang="en-US" altLang="zh-TW" sz="1600" b="1">
                <a:solidFill>
                  <a:schemeClr val="hlink"/>
                </a:solidFill>
                <a:latin typeface="Arial" charset="0"/>
                <a:ea typeface="標楷體" pitchFamily="65" charset="-120"/>
              </a:rPr>
              <a:t>ERC</a:t>
            </a:r>
            <a:r>
              <a:rPr lang="en-US" altLang="zh-TW" sz="1600" b="1">
                <a:latin typeface="Arial" charset="0"/>
                <a:ea typeface="標楷體" pitchFamily="65" charset="-120"/>
              </a:rPr>
              <a:t>  &gt;&gt;  </a:t>
            </a:r>
            <a:r>
              <a:rPr lang="zh-TW" altLang="en-US" sz="1600" b="1">
                <a:latin typeface="Arial" charset="0"/>
                <a:ea typeface="標楷體" pitchFamily="65" charset="-120"/>
              </a:rPr>
              <a:t>檢查佈局是否有不正常的電氣特性。</a:t>
            </a:r>
          </a:p>
          <a:p>
            <a:pPr lvl="2" eaLnBrk="0" hangingPunct="0"/>
            <a:r>
              <a:rPr lang="zh-TW" altLang="en-US" sz="1600" b="1">
                <a:latin typeface="Arial" charset="0"/>
                <a:ea typeface="標楷體" pitchFamily="65" charset="-120"/>
              </a:rPr>
              <a:t>   如短路或浮接等。</a:t>
            </a:r>
          </a:p>
          <a:p>
            <a:pPr eaLnBrk="0" hangingPunct="0"/>
            <a:r>
              <a:rPr lang="zh-TW" altLang="en-US" sz="1600" b="1">
                <a:latin typeface="Arial" charset="0"/>
                <a:ea typeface="標楷體" pitchFamily="65" charset="-120"/>
              </a:rPr>
              <a:t>(3) </a:t>
            </a:r>
            <a:r>
              <a:rPr lang="en-US" altLang="zh-TW" sz="1600" b="1">
                <a:solidFill>
                  <a:schemeClr val="hlink"/>
                </a:solidFill>
                <a:latin typeface="Arial" charset="0"/>
                <a:ea typeface="標楷體" pitchFamily="65" charset="-120"/>
              </a:rPr>
              <a:t>LVS </a:t>
            </a:r>
            <a:r>
              <a:rPr lang="en-US" altLang="zh-TW" sz="1600" b="1">
                <a:latin typeface="Arial" charset="0"/>
                <a:ea typeface="標楷體" pitchFamily="65" charset="-120"/>
              </a:rPr>
              <a:t> &gt;&gt;  </a:t>
            </a:r>
            <a:r>
              <a:rPr lang="zh-TW" altLang="en-US" sz="1600" b="1">
                <a:latin typeface="Arial" charset="0"/>
                <a:ea typeface="標楷體" pitchFamily="65" charset="-120"/>
              </a:rPr>
              <a:t>檢查佈局是否與原先的設計線路一致。</a:t>
            </a:r>
          </a:p>
          <a:p>
            <a:pPr eaLnBrk="0" hangingPunct="0"/>
            <a:r>
              <a:rPr lang="zh-TW" altLang="en-US" sz="1600" b="1">
                <a:latin typeface="Arial" charset="0"/>
                <a:ea typeface="標楷體" pitchFamily="65" charset="-120"/>
              </a:rPr>
              <a:t>(4) </a:t>
            </a:r>
            <a:r>
              <a:rPr lang="en-US" altLang="zh-TW" sz="1600" b="1">
                <a:solidFill>
                  <a:schemeClr val="hlink"/>
                </a:solidFill>
                <a:latin typeface="Arial" charset="0"/>
                <a:ea typeface="標楷體" pitchFamily="65" charset="-120"/>
              </a:rPr>
              <a:t>LPE</a:t>
            </a:r>
            <a:r>
              <a:rPr lang="en-US" altLang="zh-TW" sz="1600" b="1">
                <a:latin typeface="Arial" charset="0"/>
                <a:ea typeface="標楷體" pitchFamily="65" charset="-120"/>
              </a:rPr>
              <a:t>  &gt;&gt;  </a:t>
            </a:r>
            <a:r>
              <a:rPr lang="zh-TW" altLang="en-US" sz="1600" b="1">
                <a:latin typeface="Arial" charset="0"/>
                <a:ea typeface="標楷體" pitchFamily="65" charset="-120"/>
              </a:rPr>
              <a:t>由佈局抽取出電晶體及寄生電路元件如寄</a:t>
            </a:r>
          </a:p>
          <a:p>
            <a:pPr lvl="2" eaLnBrk="0" hangingPunct="0"/>
            <a:r>
              <a:rPr lang="zh-TW" altLang="en-US" sz="1600" b="1">
                <a:latin typeface="Arial" charset="0"/>
                <a:ea typeface="標楷體" pitchFamily="65" charset="-120"/>
              </a:rPr>
              <a:t>  生電容等，以</a:t>
            </a:r>
            <a:r>
              <a:rPr lang="en-US" altLang="zh-TW" sz="1600" b="1">
                <a:latin typeface="Arial" charset="0"/>
                <a:ea typeface="標楷體" pitchFamily="65" charset="-120"/>
              </a:rPr>
              <a:t>netlist</a:t>
            </a:r>
            <a:r>
              <a:rPr lang="zh-TW" altLang="en-US" sz="1600" b="1">
                <a:latin typeface="Arial" charset="0"/>
                <a:ea typeface="標楷體" pitchFamily="65" charset="-120"/>
              </a:rPr>
              <a:t>形式表示。</a:t>
            </a:r>
          </a:p>
          <a:p>
            <a:pPr eaLnBrk="0" hangingPunct="0"/>
            <a:endParaRPr lang="zh-TW" altLang="en-US" sz="1600" b="1">
              <a:latin typeface="Arial" charset="0"/>
              <a:ea typeface="標楷體" pitchFamily="65" charset="-12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69925" y="7999413"/>
            <a:ext cx="5638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600" b="1">
                <a:latin typeface="Arial" charset="0"/>
                <a:ea typeface="標楷體" pitchFamily="65" charset="-120"/>
              </a:rPr>
              <a:t>完成(3)(4)之後，應再使用</a:t>
            </a:r>
            <a:r>
              <a:rPr lang="en-US" altLang="zh-TW" sz="1600" b="1">
                <a:latin typeface="Arial" charset="0"/>
                <a:ea typeface="標楷體" pitchFamily="65" charset="-120"/>
              </a:rPr>
              <a:t>HSPICE,TimeMill</a:t>
            </a:r>
            <a:r>
              <a:rPr lang="zh-TW" altLang="en-US" sz="1600" b="1">
                <a:latin typeface="Arial" charset="0"/>
                <a:ea typeface="標楷體" pitchFamily="65" charset="-120"/>
              </a:rPr>
              <a:t>或</a:t>
            </a:r>
            <a:r>
              <a:rPr lang="en-US" altLang="zh-TW" sz="1600" b="1">
                <a:latin typeface="Arial" charset="0"/>
                <a:ea typeface="標楷體" pitchFamily="65" charset="-120"/>
              </a:rPr>
              <a:t>Verilog,VHDL</a:t>
            </a:r>
          </a:p>
          <a:p>
            <a:pPr eaLnBrk="0" hangingPunct="0"/>
            <a:r>
              <a:rPr lang="zh-TW" altLang="en-US" sz="1600" b="1">
                <a:latin typeface="Arial" charset="0"/>
                <a:ea typeface="標楷體" pitchFamily="65" charset="-120"/>
              </a:rPr>
              <a:t>軟體作最後的模擬驗證（</a:t>
            </a:r>
            <a:r>
              <a:rPr lang="en-US" altLang="zh-TW" sz="1600" b="1">
                <a:latin typeface="Arial" charset="0"/>
                <a:ea typeface="標楷體" pitchFamily="65" charset="-120"/>
              </a:rPr>
              <a:t>post simulation)。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03D1-C839-4A7B-B845-45232C8F0E7F}" type="slidenum">
              <a:rPr lang="zh-TW" altLang="en-US"/>
              <a:pPr/>
              <a:t>24</a:t>
            </a:fld>
            <a:endParaRPr lang="zh-TW" alt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219200" y="914400"/>
            <a:ext cx="449580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zh-TW" altLang="en-US" sz="1600" b="1">
                <a:latin typeface="Arial" charset="0"/>
                <a:ea typeface="標楷體" pitchFamily="65" charset="-120"/>
              </a:rPr>
              <a:t>  </a:t>
            </a:r>
            <a:r>
              <a:rPr lang="en-US" altLang="zh-TW" sz="1600" b="1">
                <a:solidFill>
                  <a:schemeClr val="hlink"/>
                </a:solidFill>
                <a:latin typeface="Arial" charset="0"/>
                <a:ea typeface="標楷體" pitchFamily="65" charset="-120"/>
              </a:rPr>
              <a:t>GDS II </a:t>
            </a:r>
            <a:r>
              <a:rPr lang="en-US" altLang="zh-TW" sz="1600" b="1">
                <a:solidFill>
                  <a:srgbClr val="063DE8"/>
                </a:solidFill>
                <a:latin typeface="Arial" charset="0"/>
                <a:ea typeface="標楷體" pitchFamily="65" charset="-120"/>
              </a:rPr>
              <a:t>format </a:t>
            </a:r>
            <a:r>
              <a:rPr lang="zh-TW" altLang="en-US" sz="1600" b="1">
                <a:solidFill>
                  <a:srgbClr val="063DE8"/>
                </a:solidFill>
                <a:latin typeface="Arial" charset="0"/>
                <a:ea typeface="標楷體" pitchFamily="65" charset="-120"/>
              </a:rPr>
              <a:t>是一種工業界佈局資料交換的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zh-TW" altLang="en-US" sz="1600" b="1">
                <a:solidFill>
                  <a:srgbClr val="063DE8"/>
                </a:solidFill>
                <a:latin typeface="Arial" charset="0"/>
                <a:ea typeface="標楷體" pitchFamily="65" charset="-120"/>
              </a:rPr>
              <a:t>標準格式。當佈局設計完成後，必須先將佈局設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zh-TW" altLang="en-US" sz="1600" b="1">
                <a:solidFill>
                  <a:srgbClr val="063DE8"/>
                </a:solidFill>
                <a:latin typeface="Arial" charset="0"/>
                <a:ea typeface="標楷體" pitchFamily="65" charset="-120"/>
              </a:rPr>
              <a:t>計轉換成</a:t>
            </a:r>
            <a:r>
              <a:rPr lang="en-US" altLang="zh-TW" sz="1600" b="1">
                <a:solidFill>
                  <a:srgbClr val="063DE8"/>
                </a:solidFill>
                <a:latin typeface="Arial" charset="0"/>
                <a:ea typeface="標楷體" pitchFamily="65" charset="-120"/>
              </a:rPr>
              <a:t>GDS II format ，</a:t>
            </a:r>
            <a:r>
              <a:rPr lang="zh-TW" altLang="en-US" sz="1600" b="1">
                <a:solidFill>
                  <a:srgbClr val="063DE8"/>
                </a:solidFill>
                <a:latin typeface="Arial" charset="0"/>
                <a:ea typeface="標楷體" pitchFamily="65" charset="-120"/>
              </a:rPr>
              <a:t>以便製作光罩。</a:t>
            </a:r>
          </a:p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r>
              <a:rPr lang="zh-TW" altLang="en-US" sz="1600" b="1">
                <a:solidFill>
                  <a:srgbClr val="063DE8"/>
                </a:solidFill>
                <a:latin typeface="Arial" charset="0"/>
                <a:ea typeface="標楷體" pitchFamily="65" charset="-120"/>
              </a:rPr>
              <a:t>  在</a:t>
            </a:r>
            <a:r>
              <a:rPr lang="en-US" altLang="zh-TW" sz="1600" b="1">
                <a:solidFill>
                  <a:srgbClr val="063DE8"/>
                </a:solidFill>
                <a:latin typeface="Arial" charset="0"/>
                <a:ea typeface="標楷體" pitchFamily="65" charset="-120"/>
              </a:rPr>
              <a:t>OPUS</a:t>
            </a:r>
            <a:r>
              <a:rPr lang="zh-TW" altLang="en-US" sz="1600" b="1">
                <a:solidFill>
                  <a:srgbClr val="063DE8"/>
                </a:solidFill>
                <a:latin typeface="Arial" charset="0"/>
                <a:ea typeface="標楷體" pitchFamily="65" charset="-120"/>
              </a:rPr>
              <a:t>中可利用</a:t>
            </a:r>
            <a:r>
              <a:rPr lang="en-US" altLang="zh-TW" sz="1600" b="1">
                <a:solidFill>
                  <a:srgbClr val="063DE8"/>
                </a:solidFill>
                <a:latin typeface="Arial" charset="0"/>
                <a:ea typeface="標楷體" pitchFamily="65" charset="-120"/>
              </a:rPr>
              <a:t>Stream Out</a:t>
            </a:r>
            <a:r>
              <a:rPr lang="zh-TW" altLang="en-US" sz="1600" b="1">
                <a:solidFill>
                  <a:srgbClr val="063DE8"/>
                </a:solidFill>
                <a:latin typeface="Arial" charset="0"/>
                <a:ea typeface="標楷體" pitchFamily="65" charset="-120"/>
              </a:rPr>
              <a:t>方式將</a:t>
            </a:r>
            <a:r>
              <a:rPr lang="en-US" altLang="zh-TW" sz="1600" b="1">
                <a:solidFill>
                  <a:srgbClr val="063DE8"/>
                </a:solidFill>
                <a:latin typeface="Arial" charset="0"/>
                <a:ea typeface="標楷體" pitchFamily="65" charset="-120"/>
              </a:rPr>
              <a:t>graphic database</a:t>
            </a:r>
            <a:r>
              <a:rPr lang="zh-TW" altLang="en-US" sz="1600" b="1">
                <a:solidFill>
                  <a:srgbClr val="063DE8"/>
                </a:solidFill>
                <a:latin typeface="Arial" charset="0"/>
                <a:ea typeface="標楷體" pitchFamily="65" charset="-120"/>
              </a:rPr>
              <a:t>轉換成</a:t>
            </a:r>
            <a:r>
              <a:rPr lang="en-US" altLang="zh-TW" sz="1600" b="1">
                <a:solidFill>
                  <a:srgbClr val="063DE8"/>
                </a:solidFill>
                <a:latin typeface="Arial" charset="0"/>
                <a:ea typeface="標楷體" pitchFamily="65" charset="-120"/>
              </a:rPr>
              <a:t>GDS II format database 。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514600" y="304800"/>
            <a:ext cx="1836738" cy="43338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TW" b="1">
                <a:solidFill>
                  <a:srgbClr val="DC0081"/>
                </a:solidFill>
                <a:latin typeface="Arial" charset="0"/>
                <a:ea typeface="標楷體" pitchFamily="65" charset="-120"/>
              </a:rPr>
              <a:t>GDSII  OUT</a:t>
            </a:r>
          </a:p>
        </p:txBody>
      </p:sp>
      <p:graphicFrame>
        <p:nvGraphicFramePr>
          <p:cNvPr id="25604" name="Object 4"/>
          <p:cNvGraphicFramePr>
            <a:graphicFrameLocks/>
          </p:cNvGraphicFramePr>
          <p:nvPr/>
        </p:nvGraphicFramePr>
        <p:xfrm>
          <a:off x="1295400" y="2878138"/>
          <a:ext cx="4098925" cy="6116637"/>
        </p:xfrm>
        <a:graphic>
          <a:graphicData uri="http://schemas.openxmlformats.org/presentationml/2006/ole">
            <p:oleObj spid="_x0000_s25604" name="Microsoft Drawing" r:id="rId3" imgW="4114800" imgH="6132240" progId="MSDraw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2927-5608-411A-89F9-9A9B30DE1EA9}" type="slidenum">
              <a:rPr lang="zh-TW" altLang="en-US"/>
              <a:pPr/>
              <a:t>25</a:t>
            </a:fld>
            <a:endParaRPr lang="zh-TW" altLang="en-US"/>
          </a:p>
        </p:txBody>
      </p:sp>
      <p:pic>
        <p:nvPicPr>
          <p:cNvPr id="2662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513" y="2060575"/>
            <a:ext cx="5143500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882775" y="282575"/>
            <a:ext cx="3363913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b="1">
                <a:solidFill>
                  <a:srgbClr val="DC0081"/>
                </a:solidFill>
                <a:latin typeface="Arial" charset="0"/>
                <a:ea typeface="標楷體" pitchFamily="65" charset="-120"/>
              </a:rPr>
              <a:t>HSPICE--</a:t>
            </a:r>
            <a:r>
              <a:rPr lang="zh-TW" altLang="en-US" b="1">
                <a:solidFill>
                  <a:srgbClr val="DC0081"/>
                </a:solidFill>
                <a:latin typeface="Arial" charset="0"/>
                <a:ea typeface="標楷體" pitchFamily="65" charset="-120"/>
              </a:rPr>
              <a:t>電路模擬軟體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355725" y="912813"/>
            <a:ext cx="431482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600" b="1">
                <a:solidFill>
                  <a:srgbClr val="00279F"/>
                </a:solidFill>
                <a:latin typeface="Arial" charset="0"/>
                <a:ea typeface="標楷體" pitchFamily="65" charset="-120"/>
              </a:rPr>
              <a:t>以</a:t>
            </a:r>
            <a:r>
              <a:rPr lang="en-US" altLang="zh-TW" sz="1600" b="1">
                <a:solidFill>
                  <a:srgbClr val="00279F"/>
                </a:solidFill>
                <a:latin typeface="Arial" charset="0"/>
                <a:ea typeface="標楷體" pitchFamily="65" charset="-120"/>
              </a:rPr>
              <a:t>netlist</a:t>
            </a:r>
            <a:r>
              <a:rPr lang="zh-TW" altLang="en-US" sz="1600" b="1">
                <a:solidFill>
                  <a:srgbClr val="00279F"/>
                </a:solidFill>
                <a:latin typeface="Arial" charset="0"/>
                <a:ea typeface="標楷體" pitchFamily="65" charset="-120"/>
              </a:rPr>
              <a:t>表達電路的連接，再配合電晶體模型</a:t>
            </a:r>
          </a:p>
          <a:p>
            <a:pPr eaLnBrk="0" hangingPunct="0"/>
            <a:r>
              <a:rPr lang="zh-TW" altLang="en-US" sz="1600" b="1">
                <a:solidFill>
                  <a:srgbClr val="00279F"/>
                </a:solidFill>
                <a:latin typeface="Arial" charset="0"/>
                <a:ea typeface="標楷體" pitchFamily="65" charset="-120"/>
              </a:rPr>
              <a:t>，用</a:t>
            </a:r>
            <a:r>
              <a:rPr lang="en-US" altLang="zh-TW" sz="1600" b="1">
                <a:solidFill>
                  <a:srgbClr val="00279F"/>
                </a:solidFill>
                <a:latin typeface="Arial" charset="0"/>
                <a:ea typeface="標楷體" pitchFamily="65" charset="-120"/>
              </a:rPr>
              <a:t>HSPICE</a:t>
            </a:r>
            <a:r>
              <a:rPr lang="zh-TW" altLang="en-US" sz="1600" b="1">
                <a:solidFill>
                  <a:srgbClr val="00279F"/>
                </a:solidFill>
                <a:latin typeface="Arial" charset="0"/>
                <a:ea typeface="標楷體" pitchFamily="65" charset="-120"/>
              </a:rPr>
              <a:t>軟體可做精確的時序模擬(</a:t>
            </a:r>
            <a:r>
              <a:rPr lang="en-US" altLang="zh-TW" sz="1600" b="1">
                <a:solidFill>
                  <a:srgbClr val="00279F"/>
                </a:solidFill>
                <a:latin typeface="Arial" charset="0"/>
                <a:ea typeface="標楷體" pitchFamily="65" charset="-120"/>
              </a:rPr>
              <a:t>Timing</a:t>
            </a:r>
          </a:p>
          <a:p>
            <a:pPr eaLnBrk="0" hangingPunct="0"/>
            <a:r>
              <a:rPr lang="en-US" altLang="zh-TW" sz="1600" b="1">
                <a:solidFill>
                  <a:srgbClr val="00279F"/>
                </a:solidFill>
                <a:latin typeface="Arial" charset="0"/>
                <a:ea typeface="標楷體" pitchFamily="65" charset="-120"/>
              </a:rPr>
              <a:t>Simulation)。</a:t>
            </a:r>
          </a:p>
          <a:p>
            <a:pPr eaLnBrk="0" hangingPunct="0"/>
            <a:r>
              <a:rPr lang="en-US" altLang="zh-TW" sz="1600" b="1">
                <a:solidFill>
                  <a:srgbClr val="00279F"/>
                </a:solidFill>
                <a:latin typeface="Arial" charset="0"/>
                <a:ea typeface="標楷體" pitchFamily="65" charset="-120"/>
              </a:rPr>
              <a:t>           A: </a:t>
            </a:r>
            <a:r>
              <a:rPr lang="zh-TW" altLang="en-US" sz="1600" b="1">
                <a:solidFill>
                  <a:srgbClr val="00279F"/>
                </a:solidFill>
                <a:latin typeface="Arial" charset="0"/>
                <a:ea typeface="標楷體" pitchFamily="65" charset="-120"/>
              </a:rPr>
              <a:t>將電路圖以</a:t>
            </a:r>
            <a:r>
              <a:rPr lang="en-US" altLang="zh-TW" sz="1600" b="1">
                <a:solidFill>
                  <a:srgbClr val="00279F"/>
                </a:solidFill>
                <a:latin typeface="Arial" charset="0"/>
                <a:ea typeface="標楷體" pitchFamily="65" charset="-120"/>
              </a:rPr>
              <a:t>netlist </a:t>
            </a:r>
            <a:r>
              <a:rPr lang="zh-TW" altLang="en-US" sz="1600" b="1">
                <a:solidFill>
                  <a:srgbClr val="00279F"/>
                </a:solidFill>
                <a:latin typeface="Arial" charset="0"/>
                <a:ea typeface="標楷體" pitchFamily="65" charset="-120"/>
              </a:rPr>
              <a:t>表示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279525" y="6376988"/>
            <a:ext cx="4183063" cy="274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800" b="1">
                <a:latin typeface="Arial" charset="0"/>
                <a:ea typeface="標楷體" pitchFamily="65" charset="-120"/>
              </a:rPr>
              <a:t>*</a:t>
            </a:r>
            <a:r>
              <a:rPr lang="en-US" altLang="zh-TW" sz="1200" b="1">
                <a:latin typeface="Arial" charset="0"/>
                <a:ea typeface="標楷體" pitchFamily="65" charset="-120"/>
              </a:rPr>
              <a:t>This circuit is an impedance simulator using Op-Amp.</a:t>
            </a:r>
          </a:p>
          <a:p>
            <a:pPr eaLnBrk="0" hangingPunct="0"/>
            <a:r>
              <a:rPr lang="en-US" altLang="zh-TW" sz="1200" b="1">
                <a:latin typeface="Arial" charset="0"/>
                <a:ea typeface="標楷體" pitchFamily="65" charset="-120"/>
              </a:rPr>
              <a:t>vin 1 0 ac 10mv sin(0 10mv 1khz)</a:t>
            </a:r>
          </a:p>
          <a:p>
            <a:pPr eaLnBrk="0" hangingPunct="0"/>
            <a:r>
              <a:rPr lang="en-US" altLang="zh-TW" sz="1200" b="1">
                <a:latin typeface="Arial" charset="0"/>
                <a:ea typeface="標楷體" pitchFamily="65" charset="-120"/>
              </a:rPr>
              <a:t>vcc 0 7 dc 15v</a:t>
            </a:r>
          </a:p>
          <a:p>
            <a:pPr eaLnBrk="0" hangingPunct="0"/>
            <a:r>
              <a:rPr lang="en-US" altLang="zh-TW" sz="1200" b="1">
                <a:latin typeface="Arial" charset="0"/>
                <a:ea typeface="標楷體" pitchFamily="65" charset="-120"/>
              </a:rPr>
              <a:t>rs  1  2 500</a:t>
            </a:r>
          </a:p>
          <a:p>
            <a:pPr eaLnBrk="0" hangingPunct="0"/>
            <a:r>
              <a:rPr lang="en-US" altLang="zh-TW" sz="1200" b="1">
                <a:latin typeface="Arial" charset="0"/>
                <a:ea typeface="標楷體" pitchFamily="65" charset="-120"/>
              </a:rPr>
              <a:t>r1  7  3 47k</a:t>
            </a:r>
          </a:p>
          <a:p>
            <a:pPr eaLnBrk="0" hangingPunct="0"/>
            <a:r>
              <a:rPr lang="en-US" altLang="zh-TW" sz="1200" b="1">
                <a:latin typeface="Arial" charset="0"/>
                <a:ea typeface="標楷體" pitchFamily="65" charset="-120"/>
              </a:rPr>
              <a:t>r2  3  0 5k</a:t>
            </a:r>
          </a:p>
          <a:p>
            <a:pPr eaLnBrk="0" hangingPunct="0"/>
            <a:r>
              <a:rPr lang="en-US" altLang="zh-TW" sz="1200" b="1">
                <a:latin typeface="Arial" charset="0"/>
                <a:ea typeface="標楷體" pitchFamily="65" charset="-120"/>
              </a:rPr>
              <a:t>c1  4 6 10f</a:t>
            </a:r>
          </a:p>
          <a:p>
            <a:pPr eaLnBrk="0" hangingPunct="0"/>
            <a:r>
              <a:rPr lang="en-US" altLang="zh-TW" sz="1200" b="1">
                <a:latin typeface="Arial" charset="0"/>
                <a:ea typeface="標楷體" pitchFamily="65" charset="-120"/>
              </a:rPr>
              <a:t>q1 4 3 5 0 qm</a:t>
            </a:r>
          </a:p>
          <a:p>
            <a:pPr eaLnBrk="0" hangingPunct="0"/>
            <a:r>
              <a:rPr lang="en-US" altLang="zh-TW" sz="1200" b="1">
                <a:latin typeface="Arial" charset="0"/>
                <a:ea typeface="標楷體" pitchFamily="65" charset="-120"/>
              </a:rPr>
              <a:t>.</a:t>
            </a:r>
          </a:p>
          <a:p>
            <a:pPr eaLnBrk="0" hangingPunct="0"/>
            <a:r>
              <a:rPr lang="en-US" altLang="zh-TW" sz="1200" b="1">
                <a:latin typeface="Arial" charset="0"/>
                <a:ea typeface="標楷體" pitchFamily="65" charset="-120"/>
              </a:rPr>
              <a:t>.</a:t>
            </a:r>
          </a:p>
          <a:p>
            <a:pPr eaLnBrk="0" hangingPunct="0"/>
            <a:r>
              <a:rPr lang="en-US" altLang="zh-TW" sz="1200" b="1">
                <a:latin typeface="Arial" charset="0"/>
                <a:ea typeface="標楷體" pitchFamily="65" charset="-120"/>
              </a:rPr>
              <a:t>.ac dec 10 1hz 100khz</a:t>
            </a:r>
          </a:p>
          <a:p>
            <a:pPr eaLnBrk="0" hangingPunct="0"/>
            <a:r>
              <a:rPr lang="en-US" altLang="zh-TW" sz="1200" b="1">
                <a:latin typeface="Arial" charset="0"/>
                <a:ea typeface="標楷體" pitchFamily="65" charset="-120"/>
              </a:rPr>
              <a:t>.op</a:t>
            </a:r>
          </a:p>
          <a:p>
            <a:pPr eaLnBrk="0" hangingPunct="0"/>
            <a:r>
              <a:rPr lang="en-US" altLang="zh-TW" sz="1200" b="1">
                <a:latin typeface="Arial" charset="0"/>
                <a:ea typeface="標楷體" pitchFamily="65" charset="-120"/>
              </a:rPr>
              <a:t>.plot ac vm(6)  vp(6)</a:t>
            </a:r>
          </a:p>
          <a:p>
            <a:pPr eaLnBrk="0" hangingPunct="0"/>
            <a:r>
              <a:rPr lang="en-US" altLang="zh-TW" sz="1200" b="1">
                <a:latin typeface="Arial" charset="0"/>
                <a:ea typeface="標楷體" pitchFamily="65" charset="-120"/>
              </a:rPr>
              <a:t>.end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88A96-F7E1-4052-AD1B-CDAD48830963}" type="slidenum">
              <a:rPr lang="zh-TW" altLang="en-US"/>
              <a:pPr/>
              <a:t>26</a:t>
            </a:fld>
            <a:endParaRPr lang="zh-TW" altLang="en-US"/>
          </a:p>
        </p:txBody>
      </p:sp>
      <p:pic>
        <p:nvPicPr>
          <p:cNvPr id="27650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613" y="3195638"/>
            <a:ext cx="55753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143000" y="1676400"/>
            <a:ext cx="4692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800" b="1">
                <a:solidFill>
                  <a:srgbClr val="00279F"/>
                </a:solidFill>
                <a:latin typeface="Arial" charset="0"/>
                <a:ea typeface="標楷體" pitchFamily="65" charset="-120"/>
              </a:rPr>
              <a:t>模擬欲輸入的波形，以</a:t>
            </a:r>
            <a:r>
              <a:rPr lang="en-US" altLang="zh-TW" sz="1800" b="1">
                <a:solidFill>
                  <a:srgbClr val="00279F"/>
                </a:solidFill>
                <a:latin typeface="Arial" charset="0"/>
                <a:ea typeface="標楷體" pitchFamily="65" charset="-120"/>
              </a:rPr>
              <a:t>HSPICE</a:t>
            </a:r>
            <a:r>
              <a:rPr lang="zh-TW" altLang="en-US" sz="1800" b="1">
                <a:solidFill>
                  <a:srgbClr val="00279F"/>
                </a:solidFill>
                <a:latin typeface="Arial" charset="0"/>
                <a:ea typeface="標楷體" pitchFamily="65" charset="-120"/>
              </a:rPr>
              <a:t>作電路的時序</a:t>
            </a:r>
          </a:p>
          <a:p>
            <a:pPr eaLnBrk="0" hangingPunct="0"/>
            <a:r>
              <a:rPr lang="zh-TW" altLang="en-US" sz="1800" b="1">
                <a:solidFill>
                  <a:srgbClr val="00279F"/>
                </a:solidFill>
                <a:latin typeface="Arial" charset="0"/>
                <a:ea typeface="標楷體" pitchFamily="65" charset="-120"/>
              </a:rPr>
              <a:t>分析，並觀查相對的輸出波形。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74725" y="6681788"/>
            <a:ext cx="4756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800" b="1">
                <a:solidFill>
                  <a:srgbClr val="00279F"/>
                </a:solidFill>
                <a:latin typeface="Arial" charset="0"/>
                <a:ea typeface="標楷體" pitchFamily="65" charset="-120"/>
              </a:rPr>
              <a:t>若電路的輸出無法達到規格之要求，則須重新</a:t>
            </a:r>
          </a:p>
          <a:p>
            <a:pPr eaLnBrk="0" hangingPunct="0"/>
            <a:r>
              <a:rPr lang="zh-TW" altLang="en-US" sz="1800" b="1">
                <a:solidFill>
                  <a:srgbClr val="00279F"/>
                </a:solidFill>
                <a:latin typeface="Arial" charset="0"/>
                <a:ea typeface="標楷體" pitchFamily="65" charset="-120"/>
              </a:rPr>
              <a:t>設計電路後再做模擬，直到輸出波形符合預定</a:t>
            </a:r>
          </a:p>
          <a:p>
            <a:pPr eaLnBrk="0" hangingPunct="0"/>
            <a:r>
              <a:rPr lang="zh-TW" altLang="en-US" sz="1800" b="1">
                <a:solidFill>
                  <a:srgbClr val="00279F"/>
                </a:solidFill>
                <a:latin typeface="Arial" charset="0"/>
                <a:ea typeface="標楷體" pitchFamily="65" charset="-120"/>
              </a:rPr>
              <a:t>規格為止。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127125" y="966788"/>
            <a:ext cx="149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b="1">
                <a:solidFill>
                  <a:srgbClr val="00279F"/>
                </a:solidFill>
                <a:latin typeface="Arial" charset="0"/>
                <a:ea typeface="標楷體" pitchFamily="65" charset="-120"/>
              </a:rPr>
              <a:t>B：</a:t>
            </a:r>
            <a:r>
              <a:rPr lang="zh-TW" altLang="en-US" sz="1800" b="1">
                <a:solidFill>
                  <a:srgbClr val="00279F"/>
                </a:solidFill>
                <a:latin typeface="Arial" charset="0"/>
                <a:ea typeface="標楷體" pitchFamily="65" charset="-120"/>
              </a:rPr>
              <a:t>時序模擬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63926-C28A-4680-B322-5F94A2D1CE92}" type="slidenum">
              <a:rPr lang="zh-TW" altLang="en-US"/>
              <a:pPr/>
              <a:t>27</a:t>
            </a:fld>
            <a:endParaRPr lang="zh-TW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  <a:ea typeface="標楷體" pitchFamily="65" charset="-120"/>
              </a:rPr>
              <a:t>Reference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latin typeface="Arial" charset="0"/>
                <a:ea typeface="標楷體" pitchFamily="65" charset="-120"/>
              </a:rPr>
              <a:t>1.清大電機 </a:t>
            </a:r>
            <a:r>
              <a:rPr lang="en-US" altLang="zh-TW">
                <a:latin typeface="Arial" charset="0"/>
                <a:ea typeface="標楷體" pitchFamily="65" charset="-120"/>
              </a:rPr>
              <a:t>LARC</a:t>
            </a:r>
            <a:r>
              <a:rPr lang="zh-TW" altLang="en-US">
                <a:latin typeface="Arial" charset="0"/>
                <a:ea typeface="標楷體" pitchFamily="65" charset="-120"/>
              </a:rPr>
              <a:t>實驗室博士班學生楊紹聖的授課網頁</a:t>
            </a:r>
          </a:p>
          <a:p>
            <a:r>
              <a:rPr lang="en-US" altLang="zh-TW" sz="1600">
                <a:latin typeface="Arial" charset="0"/>
                <a:ea typeface="標楷體" pitchFamily="65" charset="-120"/>
                <a:hlinkClick r:id="rId2"/>
              </a:rPr>
              <a:t>http://larc.ee.nthu.edu.tw/~ssyang/verilog/index.htm</a:t>
            </a:r>
            <a:endParaRPr lang="en-US" altLang="zh-TW" sz="1600">
              <a:latin typeface="Arial" charset="0"/>
              <a:ea typeface="標楷體" pitchFamily="65" charset="-120"/>
            </a:endParaRPr>
          </a:p>
          <a:p>
            <a:pPr>
              <a:buFont typeface="Wingdings" pitchFamily="2" charset="2"/>
              <a:buNone/>
            </a:pPr>
            <a:endParaRPr lang="zh-TW" altLang="en-US" sz="1600">
              <a:latin typeface="Arial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1123-D149-468A-B3D1-6DA7F0445739}" type="slidenum">
              <a:rPr lang="zh-TW" altLang="en-US"/>
              <a:pPr/>
              <a:t>3</a:t>
            </a:fld>
            <a:endParaRPr lang="zh-TW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charset="0"/>
              </a:rPr>
              <a:t>Our Goal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latin typeface="Arial" charset="0"/>
                <a:ea typeface="標楷體" pitchFamily="65" charset="-120"/>
              </a:rPr>
              <a:t>使修課學生透過友善的圖文解說,從而了解整個</a:t>
            </a:r>
            <a:r>
              <a:rPr lang="en-US" altLang="zh-TW">
                <a:latin typeface="Arial" charset="0"/>
                <a:ea typeface="標楷體" pitchFamily="65" charset="-120"/>
              </a:rPr>
              <a:t>Cell-Based Flow</a:t>
            </a:r>
            <a:r>
              <a:rPr lang="zh-TW" altLang="en-US">
                <a:latin typeface="Arial" charset="0"/>
                <a:ea typeface="標楷體" pitchFamily="65" charset="-120"/>
              </a:rPr>
              <a:t>的流程.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EF77-3F00-4018-86C7-9459BD0C8326}" type="slidenum">
              <a:rPr lang="zh-TW" altLang="en-US"/>
              <a:pPr/>
              <a:t>4</a:t>
            </a:fld>
            <a:endParaRPr lang="zh-TW" altLang="en-US"/>
          </a:p>
        </p:txBody>
      </p:sp>
      <p:sp>
        <p:nvSpPr>
          <p:cNvPr id="5198" name="AutoShape 78"/>
          <p:cNvSpPr>
            <a:spLocks noChangeArrowheads="1"/>
          </p:cNvSpPr>
          <p:nvPr/>
        </p:nvSpPr>
        <p:spPr bwMode="auto">
          <a:xfrm>
            <a:off x="2700338" y="6043613"/>
            <a:ext cx="1670050" cy="719137"/>
          </a:xfrm>
          <a:prstGeom prst="roundRect">
            <a:avLst>
              <a:gd name="adj" fmla="val 12495"/>
            </a:avLst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99" name="Rectangle 79"/>
          <p:cNvSpPr>
            <a:spLocks noChangeArrowheads="1"/>
          </p:cNvSpPr>
          <p:nvPr/>
        </p:nvSpPr>
        <p:spPr bwMode="auto">
          <a:xfrm>
            <a:off x="2584450" y="6273800"/>
            <a:ext cx="18430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701675" eaLnBrk="0" hangingPunct="0">
              <a:lnSpc>
                <a:spcPct val="90000"/>
              </a:lnSpc>
            </a:pPr>
            <a:r>
              <a:rPr lang="en-US" altLang="zh-TW" sz="1300" b="1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SE / Apollo </a:t>
            </a:r>
          </a:p>
          <a:p>
            <a:pPr algn="ctr" defTabSz="701675" eaLnBrk="0" hangingPunct="0">
              <a:lnSpc>
                <a:spcPct val="90000"/>
              </a:lnSpc>
            </a:pPr>
            <a:r>
              <a:rPr lang="en-US" altLang="zh-TW" sz="1300" b="1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    DRC,ERC,LVS,LPE</a:t>
            </a:r>
          </a:p>
        </p:txBody>
      </p:sp>
      <p:sp>
        <p:nvSpPr>
          <p:cNvPr id="5200" name="Oval 80"/>
          <p:cNvSpPr>
            <a:spLocks noChangeArrowheads="1"/>
          </p:cNvSpPr>
          <p:nvPr/>
        </p:nvSpPr>
        <p:spPr bwMode="auto">
          <a:xfrm>
            <a:off x="3937000" y="769938"/>
            <a:ext cx="1903413" cy="9525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01" name="AutoShape 81"/>
          <p:cNvSpPr>
            <a:spLocks noChangeArrowheads="1"/>
          </p:cNvSpPr>
          <p:nvPr/>
        </p:nvSpPr>
        <p:spPr bwMode="auto">
          <a:xfrm>
            <a:off x="1968500" y="631825"/>
            <a:ext cx="1524000" cy="498475"/>
          </a:xfrm>
          <a:prstGeom prst="roundRect">
            <a:avLst>
              <a:gd name="adj" fmla="val 12495"/>
            </a:avLst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02" name="Rectangle 82"/>
          <p:cNvSpPr>
            <a:spLocks noChangeArrowheads="1"/>
          </p:cNvSpPr>
          <p:nvPr/>
        </p:nvSpPr>
        <p:spPr bwMode="auto">
          <a:xfrm>
            <a:off x="2097088" y="641350"/>
            <a:ext cx="140335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defTabSz="701675" eaLnBrk="0" hangingPunct="0">
              <a:lnSpc>
                <a:spcPct val="90000"/>
              </a:lnSpc>
            </a:pPr>
            <a:r>
              <a:rPr lang="en-US" altLang="zh-TW" sz="1600" b="1">
                <a:latin typeface="Arial" charset="0"/>
                <a:ea typeface="標楷體" pitchFamily="65" charset="-120"/>
              </a:rPr>
              <a:t>DSP</a:t>
            </a:r>
            <a:r>
              <a:rPr lang="zh-TW" altLang="en-US" sz="1600" b="1">
                <a:latin typeface="Arial" charset="0"/>
                <a:ea typeface="標楷體" pitchFamily="65" charset="-120"/>
              </a:rPr>
              <a:t>系統設計</a:t>
            </a:r>
          </a:p>
        </p:txBody>
      </p:sp>
      <p:sp>
        <p:nvSpPr>
          <p:cNvPr id="5203" name="Rectangle 83"/>
          <p:cNvSpPr>
            <a:spLocks noChangeArrowheads="1"/>
          </p:cNvSpPr>
          <p:nvPr/>
        </p:nvSpPr>
        <p:spPr bwMode="auto">
          <a:xfrm>
            <a:off x="2192338" y="849313"/>
            <a:ext cx="123507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defTabSz="701675" eaLnBrk="0" hangingPunct="0">
              <a:lnSpc>
                <a:spcPct val="90000"/>
              </a:lnSpc>
            </a:pPr>
            <a:r>
              <a:rPr lang="en-US" altLang="zh-TW" sz="1600">
                <a:latin typeface="Arial" charset="0"/>
                <a:ea typeface="標楷體" pitchFamily="65" charset="-120"/>
              </a:rPr>
              <a:t>SPW / HDS</a:t>
            </a:r>
          </a:p>
        </p:txBody>
      </p:sp>
      <p:sp>
        <p:nvSpPr>
          <p:cNvPr id="5204" name="Line 84"/>
          <p:cNvSpPr>
            <a:spLocks noChangeShapeType="1"/>
          </p:cNvSpPr>
          <p:nvPr/>
        </p:nvSpPr>
        <p:spPr bwMode="auto">
          <a:xfrm>
            <a:off x="2767013" y="330200"/>
            <a:ext cx="0" cy="293688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05" name="Line 85"/>
          <p:cNvSpPr>
            <a:spLocks noChangeShapeType="1"/>
          </p:cNvSpPr>
          <p:nvPr/>
        </p:nvSpPr>
        <p:spPr bwMode="auto">
          <a:xfrm>
            <a:off x="1081088" y="331788"/>
            <a:ext cx="1684337" cy="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06" name="Line 86"/>
          <p:cNvSpPr>
            <a:spLocks noChangeShapeType="1"/>
          </p:cNvSpPr>
          <p:nvPr/>
        </p:nvSpPr>
        <p:spPr bwMode="auto">
          <a:xfrm>
            <a:off x="2767013" y="1133475"/>
            <a:ext cx="0" cy="512763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07" name="AutoShape 87"/>
          <p:cNvSpPr>
            <a:spLocks noChangeArrowheads="1"/>
          </p:cNvSpPr>
          <p:nvPr/>
        </p:nvSpPr>
        <p:spPr bwMode="auto">
          <a:xfrm>
            <a:off x="1711325" y="1654175"/>
            <a:ext cx="2181225" cy="500063"/>
          </a:xfrm>
          <a:prstGeom prst="roundRect">
            <a:avLst>
              <a:gd name="adj" fmla="val 12495"/>
            </a:avLst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08" name="Line 88"/>
          <p:cNvSpPr>
            <a:spLocks noChangeShapeType="1"/>
          </p:cNvSpPr>
          <p:nvPr/>
        </p:nvSpPr>
        <p:spPr bwMode="auto">
          <a:xfrm>
            <a:off x="2767013" y="2159000"/>
            <a:ext cx="0" cy="512763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09" name="AutoShape 89"/>
          <p:cNvSpPr>
            <a:spLocks noChangeArrowheads="1"/>
          </p:cNvSpPr>
          <p:nvPr/>
        </p:nvSpPr>
        <p:spPr bwMode="auto">
          <a:xfrm>
            <a:off x="1749425" y="2679700"/>
            <a:ext cx="2035175" cy="498475"/>
          </a:xfrm>
          <a:prstGeom prst="roundRect">
            <a:avLst>
              <a:gd name="adj" fmla="val 12495"/>
            </a:avLst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10" name="Line 90"/>
          <p:cNvSpPr>
            <a:spLocks noChangeShapeType="1"/>
          </p:cNvSpPr>
          <p:nvPr/>
        </p:nvSpPr>
        <p:spPr bwMode="auto">
          <a:xfrm>
            <a:off x="2767013" y="3181350"/>
            <a:ext cx="0" cy="512763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11" name="AutoShape 91"/>
          <p:cNvSpPr>
            <a:spLocks noChangeArrowheads="1"/>
          </p:cNvSpPr>
          <p:nvPr/>
        </p:nvSpPr>
        <p:spPr bwMode="auto">
          <a:xfrm>
            <a:off x="1749425" y="3702050"/>
            <a:ext cx="2035175" cy="500063"/>
          </a:xfrm>
          <a:prstGeom prst="roundRect">
            <a:avLst>
              <a:gd name="adj" fmla="val 12495"/>
            </a:avLst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12" name="AutoShape 92"/>
          <p:cNvSpPr>
            <a:spLocks noChangeArrowheads="1"/>
          </p:cNvSpPr>
          <p:nvPr/>
        </p:nvSpPr>
        <p:spPr bwMode="auto">
          <a:xfrm>
            <a:off x="1895475" y="7250113"/>
            <a:ext cx="1597025" cy="682625"/>
          </a:xfrm>
          <a:prstGeom prst="roundRect">
            <a:avLst>
              <a:gd name="adj" fmla="val 12495"/>
            </a:avLst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13" name="AutoShape 93"/>
          <p:cNvSpPr>
            <a:spLocks noChangeArrowheads="1"/>
          </p:cNvSpPr>
          <p:nvPr/>
        </p:nvSpPr>
        <p:spPr bwMode="auto">
          <a:xfrm>
            <a:off x="1968500" y="8383588"/>
            <a:ext cx="1449388" cy="500062"/>
          </a:xfrm>
          <a:prstGeom prst="roundRect">
            <a:avLst>
              <a:gd name="adj" fmla="val 12495"/>
            </a:avLst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14" name="Line 94"/>
          <p:cNvSpPr>
            <a:spLocks noChangeShapeType="1"/>
          </p:cNvSpPr>
          <p:nvPr/>
        </p:nvSpPr>
        <p:spPr bwMode="auto">
          <a:xfrm>
            <a:off x="2693988" y="1355725"/>
            <a:ext cx="0" cy="290513"/>
          </a:xfrm>
          <a:prstGeom prst="line">
            <a:avLst/>
          </a:prstGeom>
          <a:noFill/>
          <a:ln w="25400">
            <a:solidFill>
              <a:srgbClr val="438E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15" name="Line 95"/>
          <p:cNvSpPr>
            <a:spLocks noChangeShapeType="1"/>
          </p:cNvSpPr>
          <p:nvPr/>
        </p:nvSpPr>
        <p:spPr bwMode="auto">
          <a:xfrm>
            <a:off x="1374775" y="1357313"/>
            <a:ext cx="1316038" cy="0"/>
          </a:xfrm>
          <a:prstGeom prst="line">
            <a:avLst/>
          </a:prstGeom>
          <a:noFill/>
          <a:ln w="25400">
            <a:solidFill>
              <a:srgbClr val="438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16" name="Line 96"/>
          <p:cNvSpPr>
            <a:spLocks noChangeShapeType="1"/>
          </p:cNvSpPr>
          <p:nvPr/>
        </p:nvSpPr>
        <p:spPr bwMode="auto">
          <a:xfrm>
            <a:off x="2693988" y="2159000"/>
            <a:ext cx="0" cy="512763"/>
          </a:xfrm>
          <a:prstGeom prst="line">
            <a:avLst/>
          </a:prstGeom>
          <a:noFill/>
          <a:ln w="25400">
            <a:solidFill>
              <a:srgbClr val="438E00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17" name="Line 97"/>
          <p:cNvSpPr>
            <a:spLocks noChangeShapeType="1"/>
          </p:cNvSpPr>
          <p:nvPr/>
        </p:nvSpPr>
        <p:spPr bwMode="auto">
          <a:xfrm>
            <a:off x="2693988" y="3181350"/>
            <a:ext cx="0" cy="512763"/>
          </a:xfrm>
          <a:prstGeom prst="line">
            <a:avLst/>
          </a:prstGeom>
          <a:noFill/>
          <a:ln w="25400">
            <a:solidFill>
              <a:srgbClr val="438E00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18" name="Line 98"/>
          <p:cNvSpPr>
            <a:spLocks noChangeShapeType="1"/>
          </p:cNvSpPr>
          <p:nvPr/>
        </p:nvSpPr>
        <p:spPr bwMode="auto">
          <a:xfrm>
            <a:off x="2620963" y="3403600"/>
            <a:ext cx="0" cy="290513"/>
          </a:xfrm>
          <a:prstGeom prst="line">
            <a:avLst/>
          </a:prstGeom>
          <a:noFill/>
          <a:ln w="25400">
            <a:solidFill>
              <a:srgbClr val="FE9B03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19" name="Line 99"/>
          <p:cNvSpPr>
            <a:spLocks noChangeShapeType="1"/>
          </p:cNvSpPr>
          <p:nvPr/>
        </p:nvSpPr>
        <p:spPr bwMode="auto">
          <a:xfrm>
            <a:off x="1376363" y="3405188"/>
            <a:ext cx="1244600" cy="0"/>
          </a:xfrm>
          <a:prstGeom prst="line">
            <a:avLst/>
          </a:prstGeom>
          <a:noFill/>
          <a:ln w="25400">
            <a:solidFill>
              <a:srgbClr val="FE9B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0" name="Rectangle 100"/>
          <p:cNvSpPr>
            <a:spLocks noChangeArrowheads="1"/>
          </p:cNvSpPr>
          <p:nvPr/>
        </p:nvSpPr>
        <p:spPr bwMode="auto">
          <a:xfrm>
            <a:off x="1639888" y="1665288"/>
            <a:ext cx="2259012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312" tIns="44450" rIns="87312" bIns="44450">
            <a:spAutoFit/>
          </a:bodyPr>
          <a:lstStyle/>
          <a:p>
            <a:pPr algn="ctr" defTabSz="701675" eaLnBrk="0" hangingPunct="0">
              <a:lnSpc>
                <a:spcPct val="90000"/>
              </a:lnSpc>
            </a:pPr>
            <a:r>
              <a:rPr lang="zh-TW" altLang="en-US" sz="1600" b="1">
                <a:latin typeface="Arial" charset="0"/>
                <a:ea typeface="標楷體" pitchFamily="65" charset="-120"/>
              </a:rPr>
              <a:t>功能模擬/驗証</a:t>
            </a:r>
          </a:p>
          <a:p>
            <a:pPr algn="ctr" defTabSz="701675" eaLnBrk="0" hangingPunct="0">
              <a:lnSpc>
                <a:spcPct val="90000"/>
              </a:lnSpc>
            </a:pPr>
            <a:r>
              <a:rPr lang="en-US" altLang="zh-TW" sz="1200" b="1">
                <a:latin typeface="Arial" charset="0"/>
                <a:ea typeface="標楷體" pitchFamily="65" charset="-120"/>
              </a:rPr>
              <a:t>Verilog,VHDL </a:t>
            </a:r>
          </a:p>
        </p:txBody>
      </p:sp>
      <p:sp>
        <p:nvSpPr>
          <p:cNvPr id="5221" name="Rectangle 101"/>
          <p:cNvSpPr>
            <a:spLocks noChangeArrowheads="1"/>
          </p:cNvSpPr>
          <p:nvPr/>
        </p:nvSpPr>
        <p:spPr bwMode="auto">
          <a:xfrm>
            <a:off x="1557338" y="2689225"/>
            <a:ext cx="23828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701675" eaLnBrk="0" hangingPunct="0">
              <a:lnSpc>
                <a:spcPct val="90000"/>
              </a:lnSpc>
            </a:pPr>
            <a:r>
              <a:rPr lang="zh-TW" altLang="en-US" sz="1600" b="1">
                <a:latin typeface="Arial" charset="0"/>
                <a:ea typeface="標楷體" pitchFamily="65" charset="-120"/>
              </a:rPr>
              <a:t>邏輯合成/驗証</a:t>
            </a:r>
          </a:p>
          <a:p>
            <a:pPr algn="ctr" defTabSz="701675" eaLnBrk="0" hangingPunct="0">
              <a:lnSpc>
                <a:spcPct val="90000"/>
              </a:lnSpc>
            </a:pPr>
            <a:r>
              <a:rPr lang="en-US" altLang="zh-TW" sz="1300" b="1">
                <a:latin typeface="Arial" charset="0"/>
                <a:ea typeface="標楷體" pitchFamily="65" charset="-120"/>
              </a:rPr>
              <a:t> Synopsys  Design Analyzer</a:t>
            </a:r>
          </a:p>
        </p:txBody>
      </p:sp>
      <p:sp>
        <p:nvSpPr>
          <p:cNvPr id="5223" name="Line 103"/>
          <p:cNvSpPr>
            <a:spLocks noChangeShapeType="1"/>
          </p:cNvSpPr>
          <p:nvPr/>
        </p:nvSpPr>
        <p:spPr bwMode="auto">
          <a:xfrm>
            <a:off x="2693988" y="4498975"/>
            <a:ext cx="0" cy="1098550"/>
          </a:xfrm>
          <a:prstGeom prst="line">
            <a:avLst/>
          </a:prstGeom>
          <a:noFill/>
          <a:ln w="25400">
            <a:solidFill>
              <a:srgbClr val="00DFCA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4" name="Line 104"/>
          <p:cNvSpPr>
            <a:spLocks noChangeShapeType="1"/>
          </p:cNvSpPr>
          <p:nvPr/>
        </p:nvSpPr>
        <p:spPr bwMode="auto">
          <a:xfrm>
            <a:off x="1670050" y="4502150"/>
            <a:ext cx="1022350" cy="0"/>
          </a:xfrm>
          <a:prstGeom prst="line">
            <a:avLst/>
          </a:prstGeom>
          <a:noFill/>
          <a:ln w="25400">
            <a:solidFill>
              <a:srgbClr val="D9319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28" name="Line 108"/>
          <p:cNvSpPr>
            <a:spLocks noChangeShapeType="1"/>
          </p:cNvSpPr>
          <p:nvPr/>
        </p:nvSpPr>
        <p:spPr bwMode="auto">
          <a:xfrm>
            <a:off x="1670050" y="5597525"/>
            <a:ext cx="1022350" cy="0"/>
          </a:xfrm>
          <a:prstGeom prst="line">
            <a:avLst/>
          </a:prstGeom>
          <a:noFill/>
          <a:ln w="25400">
            <a:solidFill>
              <a:srgbClr val="D9319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30" name="Line 110"/>
          <p:cNvSpPr>
            <a:spLocks noChangeShapeType="1"/>
          </p:cNvSpPr>
          <p:nvPr/>
        </p:nvSpPr>
        <p:spPr bwMode="auto">
          <a:xfrm>
            <a:off x="2693988" y="4206875"/>
            <a:ext cx="0" cy="293688"/>
          </a:xfrm>
          <a:prstGeom prst="line">
            <a:avLst/>
          </a:prstGeom>
          <a:noFill/>
          <a:ln w="25400">
            <a:solidFill>
              <a:srgbClr val="474747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32" name="Line 112"/>
          <p:cNvSpPr>
            <a:spLocks noChangeShapeType="1"/>
          </p:cNvSpPr>
          <p:nvPr/>
        </p:nvSpPr>
        <p:spPr bwMode="auto">
          <a:xfrm>
            <a:off x="1670050" y="5743575"/>
            <a:ext cx="1022350" cy="0"/>
          </a:xfrm>
          <a:prstGeom prst="line">
            <a:avLst/>
          </a:prstGeom>
          <a:noFill/>
          <a:ln w="25400">
            <a:solidFill>
              <a:srgbClr val="474747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33" name="Line 113"/>
          <p:cNvSpPr>
            <a:spLocks noChangeShapeType="1"/>
          </p:cNvSpPr>
          <p:nvPr/>
        </p:nvSpPr>
        <p:spPr bwMode="auto">
          <a:xfrm>
            <a:off x="3717925" y="5743575"/>
            <a:ext cx="0" cy="293688"/>
          </a:xfrm>
          <a:prstGeom prst="line">
            <a:avLst/>
          </a:prstGeom>
          <a:noFill/>
          <a:ln w="25400">
            <a:solidFill>
              <a:srgbClr val="474747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34" name="Line 114"/>
          <p:cNvSpPr>
            <a:spLocks noChangeShapeType="1"/>
          </p:cNvSpPr>
          <p:nvPr/>
        </p:nvSpPr>
        <p:spPr bwMode="auto">
          <a:xfrm>
            <a:off x="1670050" y="5743575"/>
            <a:ext cx="0" cy="293688"/>
          </a:xfrm>
          <a:prstGeom prst="line">
            <a:avLst/>
          </a:prstGeom>
          <a:noFill/>
          <a:ln w="25400">
            <a:solidFill>
              <a:srgbClr val="474747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35" name="Line 115"/>
          <p:cNvSpPr>
            <a:spLocks noChangeShapeType="1"/>
          </p:cNvSpPr>
          <p:nvPr/>
        </p:nvSpPr>
        <p:spPr bwMode="auto">
          <a:xfrm>
            <a:off x="2693988" y="5743575"/>
            <a:ext cx="1023937" cy="0"/>
          </a:xfrm>
          <a:prstGeom prst="line">
            <a:avLst/>
          </a:prstGeom>
          <a:noFill/>
          <a:ln w="25400">
            <a:solidFill>
              <a:srgbClr val="474747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36" name="AutoShape 116"/>
          <p:cNvSpPr>
            <a:spLocks noChangeArrowheads="1"/>
          </p:cNvSpPr>
          <p:nvPr/>
        </p:nvSpPr>
        <p:spPr bwMode="auto">
          <a:xfrm>
            <a:off x="869950" y="6043613"/>
            <a:ext cx="1817688" cy="719137"/>
          </a:xfrm>
          <a:prstGeom prst="roundRect">
            <a:avLst>
              <a:gd name="adj" fmla="val 12495"/>
            </a:avLst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37" name="Line 117"/>
          <p:cNvSpPr>
            <a:spLocks noChangeShapeType="1"/>
          </p:cNvSpPr>
          <p:nvPr/>
        </p:nvSpPr>
        <p:spPr bwMode="auto">
          <a:xfrm>
            <a:off x="2693988" y="5599113"/>
            <a:ext cx="0" cy="146050"/>
          </a:xfrm>
          <a:prstGeom prst="line">
            <a:avLst/>
          </a:prstGeom>
          <a:noFill/>
          <a:ln w="25400">
            <a:solidFill>
              <a:srgbClr val="474747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38" name="Rectangle 118"/>
          <p:cNvSpPr>
            <a:spLocks noChangeArrowheads="1"/>
          </p:cNvSpPr>
          <p:nvPr/>
        </p:nvSpPr>
        <p:spPr bwMode="auto">
          <a:xfrm>
            <a:off x="981075" y="6054725"/>
            <a:ext cx="1658938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701675" eaLnBrk="0" hangingPunct="0">
              <a:lnSpc>
                <a:spcPct val="90000"/>
              </a:lnSpc>
            </a:pPr>
            <a:r>
              <a:rPr lang="zh-TW" altLang="en-US" sz="1600" b="1">
                <a:latin typeface="Arial" charset="0"/>
                <a:ea typeface="標楷體" pitchFamily="65" charset="-120"/>
              </a:rPr>
              <a:t>佈局/驗証</a:t>
            </a:r>
          </a:p>
          <a:p>
            <a:pPr algn="ctr" defTabSz="701675" eaLnBrk="0" hangingPunct="0">
              <a:lnSpc>
                <a:spcPct val="90000"/>
              </a:lnSpc>
            </a:pPr>
            <a:r>
              <a:rPr lang="en-US" altLang="zh-TW" sz="1300" b="1">
                <a:latin typeface="Arial" charset="0"/>
                <a:ea typeface="標楷體" pitchFamily="65" charset="-120"/>
              </a:rPr>
              <a:t>Layout Edit/</a:t>
            </a:r>
          </a:p>
          <a:p>
            <a:pPr algn="ctr" defTabSz="701675" eaLnBrk="0" hangingPunct="0">
              <a:lnSpc>
                <a:spcPct val="90000"/>
              </a:lnSpc>
            </a:pPr>
            <a:r>
              <a:rPr lang="en-US" altLang="zh-TW" sz="1300" b="1">
                <a:latin typeface="Arial" charset="0"/>
                <a:ea typeface="標楷體" pitchFamily="65" charset="-120"/>
              </a:rPr>
              <a:t>DRC,ERC,LVS,LPE</a:t>
            </a:r>
          </a:p>
        </p:txBody>
      </p:sp>
      <p:sp>
        <p:nvSpPr>
          <p:cNvPr id="5239" name="Rectangle 119"/>
          <p:cNvSpPr>
            <a:spLocks noChangeArrowheads="1"/>
          </p:cNvSpPr>
          <p:nvPr/>
        </p:nvSpPr>
        <p:spPr bwMode="auto">
          <a:xfrm>
            <a:off x="1946275" y="7273925"/>
            <a:ext cx="145732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40" name="Line 120"/>
          <p:cNvSpPr>
            <a:spLocks noChangeShapeType="1"/>
          </p:cNvSpPr>
          <p:nvPr/>
        </p:nvSpPr>
        <p:spPr bwMode="auto">
          <a:xfrm>
            <a:off x="2409825" y="6770688"/>
            <a:ext cx="0" cy="488950"/>
          </a:xfrm>
          <a:prstGeom prst="line">
            <a:avLst/>
          </a:prstGeom>
          <a:noFill/>
          <a:ln w="25400">
            <a:solidFill>
              <a:srgbClr val="474747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41" name="Rectangle 121"/>
          <p:cNvSpPr>
            <a:spLocks noChangeArrowheads="1"/>
          </p:cNvSpPr>
          <p:nvPr/>
        </p:nvSpPr>
        <p:spPr bwMode="auto">
          <a:xfrm>
            <a:off x="2324100" y="8386763"/>
            <a:ext cx="72866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701675" eaLnBrk="0" hangingPunct="0">
              <a:lnSpc>
                <a:spcPct val="90000"/>
              </a:lnSpc>
            </a:pPr>
            <a:r>
              <a:rPr lang="zh-TW" altLang="en-US" sz="1600" b="1">
                <a:latin typeface="Arial" charset="0"/>
                <a:ea typeface="標楷體" pitchFamily="65" charset="-120"/>
              </a:rPr>
              <a:t>佈局</a:t>
            </a:r>
          </a:p>
          <a:p>
            <a:pPr algn="ctr" defTabSz="701675" eaLnBrk="0" hangingPunct="0">
              <a:lnSpc>
                <a:spcPct val="90000"/>
              </a:lnSpc>
            </a:pPr>
            <a:r>
              <a:rPr lang="en-US" altLang="zh-TW" sz="1600" b="1">
                <a:latin typeface="Arial" charset="0"/>
                <a:ea typeface="標楷體" pitchFamily="65" charset="-120"/>
              </a:rPr>
              <a:t>GDSII</a:t>
            </a:r>
          </a:p>
        </p:txBody>
      </p:sp>
      <p:sp>
        <p:nvSpPr>
          <p:cNvPr id="5242" name="Rectangle 122"/>
          <p:cNvSpPr>
            <a:spLocks noChangeArrowheads="1"/>
          </p:cNvSpPr>
          <p:nvPr/>
        </p:nvSpPr>
        <p:spPr bwMode="auto">
          <a:xfrm>
            <a:off x="1847850" y="7261225"/>
            <a:ext cx="1654175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701675" eaLnBrk="0" hangingPunct="0">
              <a:lnSpc>
                <a:spcPct val="90000"/>
              </a:lnSpc>
            </a:pPr>
            <a:r>
              <a:rPr lang="zh-TW" altLang="en-US" sz="1600" b="1">
                <a:latin typeface="Arial" charset="0"/>
                <a:ea typeface="標楷體" pitchFamily="65" charset="-120"/>
              </a:rPr>
              <a:t>佈局後模擬/驗証</a:t>
            </a:r>
          </a:p>
          <a:p>
            <a:pPr algn="ctr" defTabSz="701675" eaLnBrk="0" hangingPunct="0">
              <a:lnSpc>
                <a:spcPct val="90000"/>
              </a:lnSpc>
            </a:pPr>
            <a:r>
              <a:rPr lang="en-US" altLang="zh-TW" sz="1300" b="1">
                <a:latin typeface="Arial" charset="0"/>
                <a:ea typeface="標楷體" pitchFamily="65" charset="-120"/>
              </a:rPr>
              <a:t>HSPICE,Timemill,</a:t>
            </a:r>
          </a:p>
          <a:p>
            <a:pPr algn="ctr" defTabSz="701675" eaLnBrk="0" hangingPunct="0">
              <a:lnSpc>
                <a:spcPct val="90000"/>
              </a:lnSpc>
            </a:pPr>
            <a:r>
              <a:rPr lang="en-US" altLang="zh-TW" sz="1300" b="1">
                <a:latin typeface="Arial" charset="0"/>
                <a:ea typeface="標楷體" pitchFamily="65" charset="-120"/>
              </a:rPr>
              <a:t>Verilog,VHDL</a:t>
            </a:r>
          </a:p>
        </p:txBody>
      </p:sp>
      <p:sp>
        <p:nvSpPr>
          <p:cNvPr id="5243" name="Rectangle 123"/>
          <p:cNvSpPr>
            <a:spLocks noChangeArrowheads="1"/>
          </p:cNvSpPr>
          <p:nvPr/>
        </p:nvSpPr>
        <p:spPr bwMode="auto">
          <a:xfrm>
            <a:off x="3989388" y="933450"/>
            <a:ext cx="180340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701675" eaLnBrk="0" hangingPunct="0">
              <a:lnSpc>
                <a:spcPct val="90000"/>
              </a:lnSpc>
            </a:pPr>
            <a:r>
              <a:rPr lang="zh-TW" altLang="en-US" sz="1600" b="1" i="1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晶片設計製作中心</a:t>
            </a:r>
            <a:endParaRPr lang="zh-TW" altLang="en-US" sz="1900" b="1" i="1">
              <a:solidFill>
                <a:schemeClr val="bg1"/>
              </a:solidFill>
              <a:latin typeface="Arial" charset="0"/>
              <a:ea typeface="標楷體" pitchFamily="65" charset="-120"/>
            </a:endParaRPr>
          </a:p>
          <a:p>
            <a:pPr algn="ctr" defTabSz="701675" eaLnBrk="0" hangingPunct="0">
              <a:lnSpc>
                <a:spcPct val="90000"/>
              </a:lnSpc>
            </a:pPr>
            <a:r>
              <a:rPr lang="zh-TW" altLang="en-US" sz="1700" b="1" i="1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晶片及系統</a:t>
            </a:r>
          </a:p>
          <a:p>
            <a:pPr algn="ctr" defTabSz="701675" eaLnBrk="0" hangingPunct="0">
              <a:lnSpc>
                <a:spcPct val="90000"/>
              </a:lnSpc>
            </a:pPr>
            <a:r>
              <a:rPr lang="zh-TW" altLang="en-US" sz="1700" b="1" i="1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設計流程</a:t>
            </a:r>
          </a:p>
        </p:txBody>
      </p:sp>
      <p:pic>
        <p:nvPicPr>
          <p:cNvPr id="5244" name="Picture 12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100" y="2087563"/>
            <a:ext cx="968375" cy="684212"/>
          </a:xfrm>
          <a:prstGeom prst="rect">
            <a:avLst/>
          </a:prstGeom>
          <a:noFill/>
          <a:ln w="25400">
            <a:solidFill>
              <a:srgbClr val="9234DB"/>
            </a:solidFill>
            <a:miter lim="800000"/>
            <a:headEnd/>
            <a:tailEnd/>
          </a:ln>
          <a:effectLst/>
        </p:spPr>
      </p:pic>
      <p:sp>
        <p:nvSpPr>
          <p:cNvPr id="5245" name="Line 125"/>
          <p:cNvSpPr>
            <a:spLocks noChangeShapeType="1"/>
          </p:cNvSpPr>
          <p:nvPr/>
        </p:nvSpPr>
        <p:spPr bwMode="auto">
          <a:xfrm>
            <a:off x="1376363" y="1355725"/>
            <a:ext cx="0" cy="728663"/>
          </a:xfrm>
          <a:prstGeom prst="line">
            <a:avLst/>
          </a:prstGeom>
          <a:noFill/>
          <a:ln w="25400">
            <a:solidFill>
              <a:srgbClr val="438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46" name="Line 126"/>
          <p:cNvSpPr>
            <a:spLocks noChangeShapeType="1"/>
          </p:cNvSpPr>
          <p:nvPr/>
        </p:nvSpPr>
        <p:spPr bwMode="auto">
          <a:xfrm>
            <a:off x="1082675" y="330200"/>
            <a:ext cx="0" cy="1754188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47" name="Line 127"/>
          <p:cNvSpPr>
            <a:spLocks noChangeShapeType="1"/>
          </p:cNvSpPr>
          <p:nvPr/>
        </p:nvSpPr>
        <p:spPr bwMode="auto">
          <a:xfrm>
            <a:off x="1376363" y="2817813"/>
            <a:ext cx="0" cy="587375"/>
          </a:xfrm>
          <a:prstGeom prst="line">
            <a:avLst/>
          </a:prstGeom>
          <a:noFill/>
          <a:ln w="25400">
            <a:solidFill>
              <a:srgbClr val="FE9B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48" name="Line 128"/>
          <p:cNvSpPr>
            <a:spLocks noChangeShapeType="1"/>
          </p:cNvSpPr>
          <p:nvPr/>
        </p:nvSpPr>
        <p:spPr bwMode="auto">
          <a:xfrm>
            <a:off x="3792538" y="2965450"/>
            <a:ext cx="1609725" cy="0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49" name="Line 129"/>
          <p:cNvSpPr>
            <a:spLocks noChangeShapeType="1"/>
          </p:cNvSpPr>
          <p:nvPr/>
        </p:nvSpPr>
        <p:spPr bwMode="auto">
          <a:xfrm>
            <a:off x="5400675" y="2960688"/>
            <a:ext cx="0" cy="3149600"/>
          </a:xfrm>
          <a:prstGeom prst="line">
            <a:avLst/>
          </a:prstGeom>
          <a:noFill/>
          <a:ln w="25400">
            <a:solidFill>
              <a:srgbClr val="006B6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50" name="Line 130"/>
          <p:cNvSpPr>
            <a:spLocks noChangeShapeType="1"/>
          </p:cNvSpPr>
          <p:nvPr/>
        </p:nvSpPr>
        <p:spPr bwMode="auto">
          <a:xfrm>
            <a:off x="5035550" y="3986213"/>
            <a:ext cx="0" cy="2124075"/>
          </a:xfrm>
          <a:prstGeom prst="line">
            <a:avLst/>
          </a:prstGeom>
          <a:noFill/>
          <a:ln w="25400">
            <a:solidFill>
              <a:srgbClr val="EAEC5E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51" name="AutoShape 131"/>
          <p:cNvSpPr>
            <a:spLocks noChangeArrowheads="1"/>
          </p:cNvSpPr>
          <p:nvPr/>
        </p:nvSpPr>
        <p:spPr bwMode="auto">
          <a:xfrm>
            <a:off x="4529138" y="6096000"/>
            <a:ext cx="1524000" cy="646113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52" name="Rectangle 132"/>
          <p:cNvSpPr>
            <a:spLocks noChangeArrowheads="1"/>
          </p:cNvSpPr>
          <p:nvPr/>
        </p:nvSpPr>
        <p:spPr bwMode="auto">
          <a:xfrm>
            <a:off x="4513263" y="6178550"/>
            <a:ext cx="15081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701675" eaLnBrk="0" hangingPunct="0">
              <a:lnSpc>
                <a:spcPct val="90000"/>
              </a:lnSpc>
            </a:pPr>
            <a:r>
              <a:rPr lang="zh-TW" altLang="en-US" sz="1600" b="1">
                <a:latin typeface="Arial" charset="0"/>
                <a:ea typeface="標楷體" pitchFamily="65" charset="-120"/>
              </a:rPr>
              <a:t>分割,佈局,繞線</a:t>
            </a:r>
          </a:p>
          <a:p>
            <a:pPr algn="ctr" defTabSz="701675" eaLnBrk="0" hangingPunct="0">
              <a:lnSpc>
                <a:spcPct val="90000"/>
              </a:lnSpc>
            </a:pPr>
            <a:r>
              <a:rPr lang="en-US" altLang="zh-TW" sz="1300" b="1">
                <a:latin typeface="Arial" charset="0"/>
                <a:ea typeface="標楷體" pitchFamily="65" charset="-120"/>
              </a:rPr>
              <a:t>Xilinx,Altera</a:t>
            </a:r>
          </a:p>
        </p:txBody>
      </p:sp>
      <p:sp>
        <p:nvSpPr>
          <p:cNvPr id="5253" name="AutoShape 133"/>
          <p:cNvSpPr>
            <a:spLocks noChangeArrowheads="1"/>
          </p:cNvSpPr>
          <p:nvPr/>
        </p:nvSpPr>
        <p:spPr bwMode="auto">
          <a:xfrm>
            <a:off x="4456113" y="8383588"/>
            <a:ext cx="1597025" cy="500062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54" name="Rectangle 134"/>
          <p:cNvSpPr>
            <a:spLocks noChangeArrowheads="1"/>
          </p:cNvSpPr>
          <p:nvPr/>
        </p:nvSpPr>
        <p:spPr bwMode="auto">
          <a:xfrm>
            <a:off x="4410075" y="8394700"/>
            <a:ext cx="16541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701675" eaLnBrk="0" hangingPunct="0">
              <a:lnSpc>
                <a:spcPct val="90000"/>
              </a:lnSpc>
            </a:pPr>
            <a:r>
              <a:rPr lang="zh-TW" altLang="en-US" sz="1600" b="1">
                <a:latin typeface="Arial" charset="0"/>
                <a:ea typeface="標楷體" pitchFamily="65" charset="-120"/>
              </a:rPr>
              <a:t>可程式邏輯元件/</a:t>
            </a:r>
          </a:p>
          <a:p>
            <a:pPr algn="ctr" defTabSz="701675" eaLnBrk="0" hangingPunct="0">
              <a:lnSpc>
                <a:spcPct val="90000"/>
              </a:lnSpc>
            </a:pPr>
            <a:r>
              <a:rPr lang="zh-TW" altLang="en-US" sz="1600" b="1">
                <a:latin typeface="Arial" charset="0"/>
                <a:ea typeface="標楷體" pitchFamily="65" charset="-120"/>
              </a:rPr>
              <a:t>印刷電路板</a:t>
            </a:r>
          </a:p>
        </p:txBody>
      </p:sp>
      <p:sp>
        <p:nvSpPr>
          <p:cNvPr id="5255" name="AutoShape 135"/>
          <p:cNvSpPr>
            <a:spLocks noChangeArrowheads="1"/>
          </p:cNvSpPr>
          <p:nvPr/>
        </p:nvSpPr>
        <p:spPr bwMode="auto">
          <a:xfrm>
            <a:off x="4456113" y="7242175"/>
            <a:ext cx="1530350" cy="690563"/>
          </a:xfrm>
          <a:prstGeom prst="roundRect">
            <a:avLst>
              <a:gd name="adj" fmla="val 12495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56" name="Rectangle 136"/>
          <p:cNvSpPr>
            <a:spLocks noChangeArrowheads="1"/>
          </p:cNvSpPr>
          <p:nvPr/>
        </p:nvSpPr>
        <p:spPr bwMode="auto">
          <a:xfrm>
            <a:off x="4514850" y="7265988"/>
            <a:ext cx="14573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57" name="Rectangle 137"/>
          <p:cNvSpPr>
            <a:spLocks noChangeArrowheads="1"/>
          </p:cNvSpPr>
          <p:nvPr/>
        </p:nvSpPr>
        <p:spPr bwMode="auto">
          <a:xfrm>
            <a:off x="4418013" y="7253288"/>
            <a:ext cx="1654175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701675" eaLnBrk="0" hangingPunct="0">
              <a:lnSpc>
                <a:spcPct val="90000"/>
              </a:lnSpc>
            </a:pPr>
            <a:r>
              <a:rPr lang="zh-TW" altLang="en-US" sz="1600" b="1">
                <a:latin typeface="Arial" charset="0"/>
                <a:ea typeface="標楷體" pitchFamily="65" charset="-120"/>
              </a:rPr>
              <a:t>佈局後模擬/驗証</a:t>
            </a:r>
          </a:p>
          <a:p>
            <a:pPr algn="ctr" defTabSz="701675" eaLnBrk="0" hangingPunct="0">
              <a:lnSpc>
                <a:spcPct val="90000"/>
              </a:lnSpc>
            </a:pPr>
            <a:r>
              <a:rPr lang="en-US" altLang="zh-TW" sz="1300" b="1">
                <a:latin typeface="Arial" charset="0"/>
                <a:ea typeface="標楷體" pitchFamily="65" charset="-120"/>
              </a:rPr>
              <a:t>Viewlogic,Altera</a:t>
            </a:r>
          </a:p>
          <a:p>
            <a:pPr algn="ctr" defTabSz="701675" eaLnBrk="0" hangingPunct="0">
              <a:lnSpc>
                <a:spcPct val="90000"/>
              </a:lnSpc>
            </a:pPr>
            <a:r>
              <a:rPr lang="en-US" altLang="zh-TW" sz="1300" b="1">
                <a:latin typeface="Arial" charset="0"/>
                <a:ea typeface="標楷體" pitchFamily="65" charset="-120"/>
              </a:rPr>
              <a:t>Verilog,VHDL</a:t>
            </a:r>
          </a:p>
        </p:txBody>
      </p:sp>
      <p:sp>
        <p:nvSpPr>
          <p:cNvPr id="5258" name="Line 138"/>
          <p:cNvSpPr>
            <a:spLocks noChangeShapeType="1"/>
          </p:cNvSpPr>
          <p:nvPr/>
        </p:nvSpPr>
        <p:spPr bwMode="auto">
          <a:xfrm>
            <a:off x="5260975" y="7881938"/>
            <a:ext cx="0" cy="509587"/>
          </a:xfrm>
          <a:prstGeom prst="line">
            <a:avLst/>
          </a:prstGeom>
          <a:noFill/>
          <a:ln w="25400">
            <a:solidFill>
              <a:srgbClr val="474747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59" name="Line 139"/>
          <p:cNvSpPr>
            <a:spLocks noChangeShapeType="1"/>
          </p:cNvSpPr>
          <p:nvPr/>
        </p:nvSpPr>
        <p:spPr bwMode="auto">
          <a:xfrm>
            <a:off x="5260975" y="6769100"/>
            <a:ext cx="0" cy="512763"/>
          </a:xfrm>
          <a:prstGeom prst="line">
            <a:avLst/>
          </a:prstGeom>
          <a:noFill/>
          <a:ln w="25400">
            <a:solidFill>
              <a:srgbClr val="474747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60" name="Line 140"/>
          <p:cNvSpPr>
            <a:spLocks noChangeShapeType="1"/>
          </p:cNvSpPr>
          <p:nvPr/>
        </p:nvSpPr>
        <p:spPr bwMode="auto">
          <a:xfrm>
            <a:off x="2700338" y="7939088"/>
            <a:ext cx="0" cy="490537"/>
          </a:xfrm>
          <a:prstGeom prst="line">
            <a:avLst/>
          </a:prstGeom>
          <a:noFill/>
          <a:ln w="25400">
            <a:solidFill>
              <a:srgbClr val="474747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61" name="Line 141"/>
          <p:cNvSpPr>
            <a:spLocks noChangeShapeType="1"/>
          </p:cNvSpPr>
          <p:nvPr/>
        </p:nvSpPr>
        <p:spPr bwMode="auto">
          <a:xfrm>
            <a:off x="3787775" y="3989388"/>
            <a:ext cx="1247775" cy="0"/>
          </a:xfrm>
          <a:prstGeom prst="line">
            <a:avLst/>
          </a:prstGeom>
          <a:noFill/>
          <a:ln w="25400">
            <a:solidFill>
              <a:srgbClr val="EAEC5E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62" name="Rectangle 142"/>
          <p:cNvSpPr>
            <a:spLocks noChangeArrowheads="1"/>
          </p:cNvSpPr>
          <p:nvPr/>
        </p:nvSpPr>
        <p:spPr bwMode="auto">
          <a:xfrm>
            <a:off x="1092200" y="6877050"/>
            <a:ext cx="120808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defTabSz="701675" eaLnBrk="0" hangingPunct="0">
              <a:lnSpc>
                <a:spcPct val="90000"/>
              </a:lnSpc>
            </a:pPr>
            <a:r>
              <a:rPr lang="en-US" altLang="zh-TW" sz="1400" b="1">
                <a:solidFill>
                  <a:schemeClr val="accent1"/>
                </a:solidFill>
                <a:latin typeface="Arial" charset="0"/>
                <a:ea typeface="標楷體" pitchFamily="65" charset="-120"/>
              </a:rPr>
              <a:t>Full-Custom</a:t>
            </a:r>
          </a:p>
        </p:txBody>
      </p:sp>
      <p:sp>
        <p:nvSpPr>
          <p:cNvPr id="5263" name="Rectangle 143"/>
          <p:cNvSpPr>
            <a:spLocks noChangeArrowheads="1"/>
          </p:cNvSpPr>
          <p:nvPr/>
        </p:nvSpPr>
        <p:spPr bwMode="auto">
          <a:xfrm>
            <a:off x="3043238" y="6877050"/>
            <a:ext cx="154463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defTabSz="701675" eaLnBrk="0" hangingPunct="0">
              <a:lnSpc>
                <a:spcPct val="90000"/>
              </a:lnSpc>
            </a:pPr>
            <a:r>
              <a:rPr lang="en-US" altLang="zh-TW" sz="1400" b="1">
                <a:solidFill>
                  <a:schemeClr val="accent1"/>
                </a:solidFill>
                <a:latin typeface="Arial" charset="0"/>
                <a:ea typeface="標楷體" pitchFamily="65" charset="-120"/>
              </a:rPr>
              <a:t>Cell-based ASIC</a:t>
            </a:r>
          </a:p>
        </p:txBody>
      </p:sp>
      <p:sp>
        <p:nvSpPr>
          <p:cNvPr id="5264" name="Rectangle 144"/>
          <p:cNvSpPr>
            <a:spLocks noChangeArrowheads="1"/>
          </p:cNvSpPr>
          <p:nvPr/>
        </p:nvSpPr>
        <p:spPr bwMode="auto">
          <a:xfrm>
            <a:off x="4581525" y="6877050"/>
            <a:ext cx="1447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defTabSz="701675" eaLnBrk="0" hangingPunct="0">
              <a:lnSpc>
                <a:spcPct val="90000"/>
              </a:lnSpc>
            </a:pPr>
            <a:r>
              <a:rPr lang="en-US" altLang="zh-TW" sz="1400" b="1">
                <a:solidFill>
                  <a:schemeClr val="accent1"/>
                </a:solidFill>
                <a:latin typeface="Arial" charset="0"/>
                <a:ea typeface="標楷體" pitchFamily="65" charset="-120"/>
              </a:rPr>
              <a:t>FPGA      CPLD</a:t>
            </a:r>
          </a:p>
        </p:txBody>
      </p:sp>
      <p:sp>
        <p:nvSpPr>
          <p:cNvPr id="5265" name="Line 145"/>
          <p:cNvSpPr>
            <a:spLocks noChangeShapeType="1"/>
          </p:cNvSpPr>
          <p:nvPr/>
        </p:nvSpPr>
        <p:spPr bwMode="auto">
          <a:xfrm>
            <a:off x="2994025" y="6770688"/>
            <a:ext cx="0" cy="488950"/>
          </a:xfrm>
          <a:prstGeom prst="line">
            <a:avLst/>
          </a:prstGeom>
          <a:noFill/>
          <a:ln w="25400">
            <a:solidFill>
              <a:srgbClr val="474747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66" name="Rectangle 146"/>
          <p:cNvSpPr>
            <a:spLocks noChangeArrowheads="1"/>
          </p:cNvSpPr>
          <p:nvPr/>
        </p:nvSpPr>
        <p:spPr bwMode="auto">
          <a:xfrm>
            <a:off x="1873250" y="3705225"/>
            <a:ext cx="18573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defTabSz="701675" eaLnBrk="0" hangingPunct="0">
              <a:lnSpc>
                <a:spcPct val="90000"/>
              </a:lnSpc>
            </a:pPr>
            <a:r>
              <a:rPr lang="zh-TW" altLang="en-US" sz="1600" b="1">
                <a:latin typeface="Arial" charset="0"/>
                <a:ea typeface="標楷體" pitchFamily="65" charset="-120"/>
              </a:rPr>
              <a:t>邏輯閘層模擬/驗証</a:t>
            </a:r>
          </a:p>
        </p:txBody>
      </p:sp>
      <p:sp>
        <p:nvSpPr>
          <p:cNvPr id="5267" name="Rectangle 147"/>
          <p:cNvSpPr>
            <a:spLocks noChangeArrowheads="1"/>
          </p:cNvSpPr>
          <p:nvPr/>
        </p:nvSpPr>
        <p:spPr bwMode="auto">
          <a:xfrm>
            <a:off x="1800225" y="3946525"/>
            <a:ext cx="1966913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defTabSz="701675" eaLnBrk="0" hangingPunct="0">
              <a:lnSpc>
                <a:spcPct val="90000"/>
              </a:lnSpc>
            </a:pPr>
            <a:r>
              <a:rPr lang="en-US" altLang="zh-TW" sz="1300" b="1">
                <a:latin typeface="Arial" charset="0"/>
                <a:ea typeface="標楷體" pitchFamily="65" charset="-120"/>
              </a:rPr>
              <a:t>Verilog,VHDL,Debussy</a:t>
            </a:r>
          </a:p>
        </p:txBody>
      </p:sp>
      <p:sp>
        <p:nvSpPr>
          <p:cNvPr id="5268" name="Rectangle 148"/>
          <p:cNvSpPr>
            <a:spLocks noChangeArrowheads="1"/>
          </p:cNvSpPr>
          <p:nvPr/>
        </p:nvSpPr>
        <p:spPr bwMode="auto">
          <a:xfrm>
            <a:off x="2752725" y="6046788"/>
            <a:ext cx="1654175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defTabSz="701675" eaLnBrk="0" hangingPunct="0">
              <a:lnSpc>
                <a:spcPct val="90000"/>
              </a:lnSpc>
            </a:pPr>
            <a:r>
              <a:rPr lang="zh-TW" altLang="en-US" sz="1600" b="1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佈局及繞線/驗証</a:t>
            </a:r>
          </a:p>
        </p:txBody>
      </p:sp>
      <p:sp>
        <p:nvSpPr>
          <p:cNvPr id="5269" name="AutoShape 149"/>
          <p:cNvSpPr>
            <a:spLocks noChangeArrowheads="1"/>
          </p:cNvSpPr>
          <p:nvPr/>
        </p:nvSpPr>
        <p:spPr bwMode="auto">
          <a:xfrm>
            <a:off x="488950" y="4730750"/>
            <a:ext cx="1806575" cy="585788"/>
          </a:xfrm>
          <a:prstGeom prst="roundRect">
            <a:avLst>
              <a:gd name="adj" fmla="val 12495"/>
            </a:avLst>
          </a:prstGeom>
          <a:solidFill>
            <a:srgbClr val="618FFD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hlink"/>
            </a:outerShdw>
          </a:effec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70" name="Rectangle 150"/>
          <p:cNvSpPr>
            <a:spLocks noChangeArrowheads="1"/>
          </p:cNvSpPr>
          <p:nvPr/>
        </p:nvSpPr>
        <p:spPr bwMode="auto">
          <a:xfrm>
            <a:off x="635000" y="4721225"/>
            <a:ext cx="148113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7312" tIns="44450" rIns="87312" bIns="44450">
            <a:spAutoFit/>
          </a:bodyPr>
          <a:lstStyle/>
          <a:p>
            <a:pPr algn="ctr" defTabSz="701675" eaLnBrk="0" hangingPunct="0">
              <a:lnSpc>
                <a:spcPct val="90000"/>
              </a:lnSpc>
            </a:pPr>
            <a:r>
              <a:rPr lang="zh-TW" altLang="en-US" sz="1600" b="1">
                <a:latin typeface="Arial" charset="0"/>
                <a:ea typeface="標楷體" pitchFamily="65" charset="-120"/>
              </a:rPr>
              <a:t>電路模擬/驗証</a:t>
            </a:r>
            <a:endParaRPr lang="zh-TW" altLang="en-US" sz="1400" b="1">
              <a:solidFill>
                <a:schemeClr val="bg1"/>
              </a:solidFill>
              <a:latin typeface="Arial" charset="0"/>
              <a:ea typeface="標楷體" pitchFamily="65" charset="-120"/>
            </a:endParaRPr>
          </a:p>
          <a:p>
            <a:pPr algn="ctr" defTabSz="701675" eaLnBrk="0" hangingPunct="0">
              <a:lnSpc>
                <a:spcPct val="90000"/>
              </a:lnSpc>
            </a:pPr>
            <a:r>
              <a:rPr lang="en-US" altLang="zh-TW" sz="1200" b="1">
                <a:solidFill>
                  <a:schemeClr val="bg1"/>
                </a:solidFill>
                <a:latin typeface="Arial" charset="0"/>
                <a:ea typeface="標楷體" pitchFamily="65" charset="-120"/>
              </a:rPr>
              <a:t>HSPICE / TimeMill</a:t>
            </a:r>
          </a:p>
        </p:txBody>
      </p:sp>
      <p:sp>
        <p:nvSpPr>
          <p:cNvPr id="5271" name="Line 151"/>
          <p:cNvSpPr>
            <a:spLocks noChangeShapeType="1"/>
          </p:cNvSpPr>
          <p:nvPr/>
        </p:nvSpPr>
        <p:spPr bwMode="auto">
          <a:xfrm>
            <a:off x="1670050" y="5307013"/>
            <a:ext cx="0" cy="292100"/>
          </a:xfrm>
          <a:prstGeom prst="line">
            <a:avLst/>
          </a:prstGeom>
          <a:noFill/>
          <a:ln w="25400">
            <a:solidFill>
              <a:srgbClr val="D9319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72" name="Line 152"/>
          <p:cNvSpPr>
            <a:spLocks noChangeShapeType="1"/>
          </p:cNvSpPr>
          <p:nvPr/>
        </p:nvSpPr>
        <p:spPr bwMode="auto">
          <a:xfrm flipH="1">
            <a:off x="1660525" y="4498975"/>
            <a:ext cx="9525" cy="285750"/>
          </a:xfrm>
          <a:prstGeom prst="line">
            <a:avLst/>
          </a:prstGeom>
          <a:noFill/>
          <a:ln w="25400">
            <a:solidFill>
              <a:srgbClr val="D9319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73" name="Line 153"/>
          <p:cNvSpPr>
            <a:spLocks noChangeShapeType="1"/>
          </p:cNvSpPr>
          <p:nvPr/>
        </p:nvSpPr>
        <p:spPr bwMode="auto">
          <a:xfrm>
            <a:off x="1082675" y="2817813"/>
            <a:ext cx="0" cy="1947862"/>
          </a:xfrm>
          <a:prstGeom prst="line">
            <a:avLst/>
          </a:prstGeom>
          <a:noFill/>
          <a:ln w="25400">
            <a:solidFill>
              <a:srgbClr val="618FFD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FDF19-1EEB-45F5-90CA-0B222F6C17EC}" type="slidenum">
              <a:rPr lang="zh-TW" altLang="en-US"/>
              <a:pPr/>
              <a:t>5</a:t>
            </a:fld>
            <a:endParaRPr lang="zh-TW" altLang="en-US"/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511800" y="7488238"/>
            <a:ext cx="412750" cy="614362"/>
          </a:xfrm>
          <a:prstGeom prst="rect">
            <a:avLst/>
          </a:prstGeom>
          <a:solidFill>
            <a:srgbClr val="FECAE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19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5925" y="8110538"/>
            <a:ext cx="45085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2209800" y="5973763"/>
            <a:ext cx="2438400" cy="2660650"/>
            <a:chOff x="1433" y="3763"/>
            <a:chExt cx="1425" cy="1676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1477" y="3807"/>
              <a:ext cx="1381" cy="1632"/>
            </a:xfrm>
            <a:prstGeom prst="rect">
              <a:avLst/>
            </a:prstGeom>
            <a:solidFill>
              <a:srgbClr val="767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1433" y="3763"/>
              <a:ext cx="1372" cy="1623"/>
            </a:xfrm>
            <a:prstGeom prst="rect">
              <a:avLst/>
            </a:prstGeom>
            <a:solidFill>
              <a:srgbClr val="FD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1403350" y="6727825"/>
            <a:ext cx="1651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023938" y="7335838"/>
            <a:ext cx="773112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V="1">
            <a:off x="1784350" y="7326313"/>
            <a:ext cx="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1784350" y="7488238"/>
            <a:ext cx="3175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1403350" y="7793038"/>
            <a:ext cx="7747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 flipV="1">
            <a:off x="1176338" y="7640638"/>
            <a:ext cx="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1023938" y="7793038"/>
            <a:ext cx="1651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1204913" y="1143000"/>
            <a:ext cx="4433887" cy="1138238"/>
          </a:xfrm>
          <a:prstGeom prst="rect">
            <a:avLst/>
          </a:prstGeom>
          <a:solidFill>
            <a:srgbClr val="43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149350" y="1073150"/>
            <a:ext cx="4425950" cy="1123950"/>
          </a:xfrm>
          <a:prstGeom prst="rect">
            <a:avLst/>
          </a:prstGeom>
          <a:solidFill>
            <a:srgbClr val="C8FEC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1760538" y="1203325"/>
            <a:ext cx="319563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800">
                <a:solidFill>
                  <a:srgbClr val="114FFB"/>
                </a:solidFill>
                <a:latin typeface="Arial" charset="0"/>
                <a:ea typeface="標楷體" pitchFamily="65" charset="-120"/>
              </a:rPr>
              <a:t>Behavior(Function)</a:t>
            </a:r>
          </a:p>
          <a:p>
            <a:pPr algn="ctr" eaLnBrk="0" hangingPunct="0"/>
            <a:r>
              <a:rPr lang="en-US" altLang="zh-TW" sz="2800">
                <a:solidFill>
                  <a:srgbClr val="114FFB"/>
                </a:solidFill>
                <a:latin typeface="Arial" charset="0"/>
                <a:ea typeface="標楷體" pitchFamily="65" charset="-120"/>
              </a:rPr>
              <a:t> Simulation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839788" y="2827338"/>
            <a:ext cx="5332412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使用 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Hardware Description Language (Verilog or VHDL)</a:t>
            </a:r>
          </a:p>
          <a:p>
            <a:pPr eaLnBrk="0" hangingPunct="0"/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描述電路的行為, 為了驗證所描述的 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Behavior (function)</a:t>
            </a:r>
          </a:p>
          <a:p>
            <a:pPr eaLnBrk="0" hangingPunct="0"/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之正確性, 必須做 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Behavior Simulation.</a:t>
            </a:r>
          </a:p>
          <a:p>
            <a:pPr eaLnBrk="0" hangingPunct="0"/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當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Simulation </a:t>
            </a:r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的結果產生之後, 我們拿它與所希望的結果</a:t>
            </a:r>
          </a:p>
          <a:p>
            <a:pPr eaLnBrk="0" hangingPunct="0"/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相比較, 看看是否一致. </a:t>
            </a:r>
          </a:p>
          <a:p>
            <a:pPr eaLnBrk="0" hangingPunct="0"/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如果對結果不滿意, 就需修改 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Behavior Description,</a:t>
            </a:r>
          </a:p>
          <a:p>
            <a:pPr eaLnBrk="0" hangingPunct="0"/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直到 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Simulation </a:t>
            </a:r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的結果符合所需為止.</a:t>
            </a:r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839788" y="4000500"/>
            <a:ext cx="4749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839788" y="4254500"/>
            <a:ext cx="3554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12" name="Freeform 20"/>
          <p:cNvSpPr>
            <a:spLocks/>
          </p:cNvSpPr>
          <p:nvPr/>
        </p:nvSpPr>
        <p:spPr bwMode="auto">
          <a:xfrm>
            <a:off x="4648200" y="6934200"/>
            <a:ext cx="1296988" cy="458788"/>
          </a:xfrm>
          <a:custGeom>
            <a:avLst/>
            <a:gdLst/>
            <a:ahLst/>
            <a:cxnLst>
              <a:cxn ang="0">
                <a:pos x="612" y="240"/>
              </a:cxn>
              <a:cxn ang="0">
                <a:pos x="762" y="288"/>
              </a:cxn>
              <a:cxn ang="0">
                <a:pos x="680" y="240"/>
              </a:cxn>
              <a:cxn ang="0">
                <a:pos x="707" y="239"/>
              </a:cxn>
              <a:cxn ang="0">
                <a:pos x="732" y="236"/>
              </a:cxn>
              <a:cxn ang="0">
                <a:pos x="756" y="231"/>
              </a:cxn>
              <a:cxn ang="0">
                <a:pos x="776" y="226"/>
              </a:cxn>
              <a:cxn ang="0">
                <a:pos x="793" y="219"/>
              </a:cxn>
              <a:cxn ang="0">
                <a:pos x="806" y="211"/>
              </a:cxn>
              <a:cxn ang="0">
                <a:pos x="813" y="201"/>
              </a:cxn>
              <a:cxn ang="0">
                <a:pos x="816" y="192"/>
              </a:cxn>
              <a:cxn ang="0">
                <a:pos x="816" y="48"/>
              </a:cxn>
              <a:cxn ang="0">
                <a:pos x="813" y="39"/>
              </a:cxn>
              <a:cxn ang="0">
                <a:pos x="806" y="29"/>
              </a:cxn>
              <a:cxn ang="0">
                <a:pos x="793" y="21"/>
              </a:cxn>
              <a:cxn ang="0">
                <a:pos x="776" y="14"/>
              </a:cxn>
              <a:cxn ang="0">
                <a:pos x="756" y="8"/>
              </a:cxn>
              <a:cxn ang="0">
                <a:pos x="732" y="4"/>
              </a:cxn>
              <a:cxn ang="0">
                <a:pos x="707" y="1"/>
              </a:cxn>
              <a:cxn ang="0">
                <a:pos x="680" y="0"/>
              </a:cxn>
              <a:cxn ang="0">
                <a:pos x="136" y="0"/>
              </a:cxn>
              <a:cxn ang="0">
                <a:pos x="109" y="1"/>
              </a:cxn>
              <a:cxn ang="0">
                <a:pos x="84" y="4"/>
              </a:cxn>
              <a:cxn ang="0">
                <a:pos x="60" y="8"/>
              </a:cxn>
              <a:cxn ang="0">
                <a:pos x="40" y="14"/>
              </a:cxn>
              <a:cxn ang="0">
                <a:pos x="23" y="21"/>
              </a:cxn>
              <a:cxn ang="0">
                <a:pos x="10" y="29"/>
              </a:cxn>
              <a:cxn ang="0">
                <a:pos x="3" y="39"/>
              </a:cxn>
              <a:cxn ang="0">
                <a:pos x="0" y="48"/>
              </a:cxn>
              <a:cxn ang="0">
                <a:pos x="0" y="192"/>
              </a:cxn>
              <a:cxn ang="0">
                <a:pos x="3" y="201"/>
              </a:cxn>
              <a:cxn ang="0">
                <a:pos x="10" y="211"/>
              </a:cxn>
              <a:cxn ang="0">
                <a:pos x="23" y="219"/>
              </a:cxn>
              <a:cxn ang="0">
                <a:pos x="40" y="226"/>
              </a:cxn>
              <a:cxn ang="0">
                <a:pos x="60" y="231"/>
              </a:cxn>
              <a:cxn ang="0">
                <a:pos x="84" y="236"/>
              </a:cxn>
              <a:cxn ang="0">
                <a:pos x="109" y="239"/>
              </a:cxn>
              <a:cxn ang="0">
                <a:pos x="136" y="240"/>
              </a:cxn>
              <a:cxn ang="0">
                <a:pos x="612" y="240"/>
              </a:cxn>
            </a:cxnLst>
            <a:rect l="0" t="0" r="r" b="b"/>
            <a:pathLst>
              <a:path w="817" h="289">
                <a:moveTo>
                  <a:pt x="612" y="240"/>
                </a:moveTo>
                <a:lnTo>
                  <a:pt x="762" y="288"/>
                </a:lnTo>
                <a:lnTo>
                  <a:pt x="680" y="240"/>
                </a:lnTo>
                <a:lnTo>
                  <a:pt x="707" y="239"/>
                </a:lnTo>
                <a:lnTo>
                  <a:pt x="732" y="236"/>
                </a:lnTo>
                <a:lnTo>
                  <a:pt x="756" y="231"/>
                </a:lnTo>
                <a:lnTo>
                  <a:pt x="776" y="226"/>
                </a:lnTo>
                <a:lnTo>
                  <a:pt x="793" y="219"/>
                </a:lnTo>
                <a:lnTo>
                  <a:pt x="806" y="211"/>
                </a:lnTo>
                <a:lnTo>
                  <a:pt x="813" y="201"/>
                </a:lnTo>
                <a:lnTo>
                  <a:pt x="816" y="192"/>
                </a:lnTo>
                <a:lnTo>
                  <a:pt x="816" y="48"/>
                </a:lnTo>
                <a:lnTo>
                  <a:pt x="813" y="39"/>
                </a:lnTo>
                <a:lnTo>
                  <a:pt x="806" y="29"/>
                </a:lnTo>
                <a:lnTo>
                  <a:pt x="793" y="21"/>
                </a:lnTo>
                <a:lnTo>
                  <a:pt x="776" y="14"/>
                </a:lnTo>
                <a:lnTo>
                  <a:pt x="756" y="8"/>
                </a:lnTo>
                <a:lnTo>
                  <a:pt x="732" y="4"/>
                </a:lnTo>
                <a:lnTo>
                  <a:pt x="707" y="1"/>
                </a:lnTo>
                <a:lnTo>
                  <a:pt x="680" y="0"/>
                </a:lnTo>
                <a:lnTo>
                  <a:pt x="136" y="0"/>
                </a:lnTo>
                <a:lnTo>
                  <a:pt x="109" y="1"/>
                </a:lnTo>
                <a:lnTo>
                  <a:pt x="84" y="4"/>
                </a:lnTo>
                <a:lnTo>
                  <a:pt x="60" y="8"/>
                </a:lnTo>
                <a:lnTo>
                  <a:pt x="40" y="14"/>
                </a:lnTo>
                <a:lnTo>
                  <a:pt x="23" y="21"/>
                </a:lnTo>
                <a:lnTo>
                  <a:pt x="10" y="29"/>
                </a:lnTo>
                <a:lnTo>
                  <a:pt x="3" y="39"/>
                </a:lnTo>
                <a:lnTo>
                  <a:pt x="0" y="48"/>
                </a:lnTo>
                <a:lnTo>
                  <a:pt x="0" y="192"/>
                </a:lnTo>
                <a:lnTo>
                  <a:pt x="3" y="201"/>
                </a:lnTo>
                <a:lnTo>
                  <a:pt x="10" y="211"/>
                </a:lnTo>
                <a:lnTo>
                  <a:pt x="23" y="219"/>
                </a:lnTo>
                <a:lnTo>
                  <a:pt x="40" y="226"/>
                </a:lnTo>
                <a:lnTo>
                  <a:pt x="60" y="231"/>
                </a:lnTo>
                <a:lnTo>
                  <a:pt x="84" y="236"/>
                </a:lnTo>
                <a:lnTo>
                  <a:pt x="109" y="239"/>
                </a:lnTo>
                <a:lnTo>
                  <a:pt x="136" y="240"/>
                </a:lnTo>
                <a:lnTo>
                  <a:pt x="612" y="240"/>
                </a:lnTo>
              </a:path>
            </a:pathLst>
          </a:custGeom>
          <a:solidFill>
            <a:srgbClr val="FAFD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4648200" y="7010400"/>
            <a:ext cx="1344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function</a:t>
            </a:r>
            <a:r>
              <a:rPr lang="en-US" altLang="zh-TW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不對</a:t>
            </a:r>
          </a:p>
        </p:txBody>
      </p: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1046163" y="5159375"/>
            <a:ext cx="1223962" cy="549275"/>
            <a:chOff x="659" y="3250"/>
            <a:chExt cx="771" cy="346"/>
          </a:xfrm>
        </p:grpSpPr>
        <p:sp>
          <p:nvSpPr>
            <p:cNvPr id="8215" name="Rectangle 23"/>
            <p:cNvSpPr>
              <a:spLocks noChangeArrowheads="1"/>
            </p:cNvSpPr>
            <p:nvPr/>
          </p:nvSpPr>
          <p:spPr bwMode="auto">
            <a:xfrm>
              <a:off x="797" y="3250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 b="1">
                  <a:solidFill>
                    <a:srgbClr val="114FFB"/>
                  </a:solidFill>
                  <a:latin typeface="Arial" charset="0"/>
                  <a:ea typeface="標楷體" pitchFamily="65" charset="-120"/>
                </a:rPr>
                <a:t>輸入 </a:t>
              </a:r>
            </a:p>
          </p:txBody>
        </p:sp>
        <p:sp>
          <p:nvSpPr>
            <p:cNvPr id="8216" name="Rectangle 24"/>
            <p:cNvSpPr>
              <a:spLocks noChangeArrowheads="1"/>
            </p:cNvSpPr>
            <p:nvPr/>
          </p:nvSpPr>
          <p:spPr bwMode="auto">
            <a:xfrm>
              <a:off x="659" y="3384"/>
              <a:ext cx="7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600" b="1">
                  <a:solidFill>
                    <a:srgbClr val="114FFB"/>
                  </a:solidFill>
                  <a:latin typeface="Arial" charset="0"/>
                  <a:ea typeface="標楷體" pitchFamily="65" charset="-120"/>
                </a:rPr>
                <a:t>Testfixture</a:t>
              </a:r>
            </a:p>
          </p:txBody>
        </p:sp>
      </p:grpSp>
      <p:grpSp>
        <p:nvGrpSpPr>
          <p:cNvPr id="8217" name="Group 25"/>
          <p:cNvGrpSpPr>
            <a:grpSpLocks/>
          </p:cNvGrpSpPr>
          <p:nvPr/>
        </p:nvGrpSpPr>
        <p:grpSpPr bwMode="auto">
          <a:xfrm>
            <a:off x="4800600" y="5181600"/>
            <a:ext cx="1465263" cy="549275"/>
            <a:chOff x="2947" y="3250"/>
            <a:chExt cx="923" cy="346"/>
          </a:xfrm>
        </p:grpSpPr>
        <p:sp>
          <p:nvSpPr>
            <p:cNvPr id="8218" name="Rectangle 26"/>
            <p:cNvSpPr>
              <a:spLocks noChangeArrowheads="1"/>
            </p:cNvSpPr>
            <p:nvPr/>
          </p:nvSpPr>
          <p:spPr bwMode="auto">
            <a:xfrm>
              <a:off x="2947" y="3250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 b="1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比對</a:t>
              </a:r>
            </a:p>
          </p:txBody>
        </p:sp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3170" y="3250"/>
              <a:ext cx="7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 b="1">
                  <a:solidFill>
                    <a:srgbClr val="8901F3"/>
                  </a:solidFill>
                  <a:latin typeface="Arial" charset="0"/>
                  <a:ea typeface="標楷體" pitchFamily="65" charset="-120"/>
                </a:rPr>
                <a:t>  輸出波型</a:t>
              </a:r>
            </a:p>
          </p:txBody>
        </p:sp>
        <p:sp>
          <p:nvSpPr>
            <p:cNvPr id="8220" name="Rectangle 28"/>
            <p:cNvSpPr>
              <a:spLocks noChangeArrowheads="1"/>
            </p:cNvSpPr>
            <p:nvPr/>
          </p:nvSpPr>
          <p:spPr bwMode="auto">
            <a:xfrm>
              <a:off x="2983" y="3384"/>
              <a:ext cx="2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 b="1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與 </a:t>
              </a:r>
            </a:p>
          </p:txBody>
        </p:sp>
        <p:sp>
          <p:nvSpPr>
            <p:cNvPr id="8221" name="Rectangle 29"/>
            <p:cNvSpPr>
              <a:spLocks noChangeArrowheads="1"/>
            </p:cNvSpPr>
            <p:nvPr/>
          </p:nvSpPr>
          <p:spPr bwMode="auto">
            <a:xfrm>
              <a:off x="3134" y="3384"/>
              <a:ext cx="6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 b="1">
                  <a:solidFill>
                    <a:srgbClr val="438E00"/>
                  </a:solidFill>
                  <a:latin typeface="Arial" charset="0"/>
                  <a:ea typeface="標楷體" pitchFamily="65" charset="-120"/>
                </a:rPr>
                <a:t>預期波型</a:t>
              </a:r>
            </a:p>
          </p:txBody>
        </p:sp>
      </p:grpSp>
      <p:grpSp>
        <p:nvGrpSpPr>
          <p:cNvPr id="8222" name="Group 30"/>
          <p:cNvGrpSpPr>
            <a:grpSpLocks/>
          </p:cNvGrpSpPr>
          <p:nvPr/>
        </p:nvGrpSpPr>
        <p:grpSpPr bwMode="auto">
          <a:xfrm>
            <a:off x="2906713" y="5159375"/>
            <a:ext cx="1052512" cy="549275"/>
            <a:chOff x="1831" y="3250"/>
            <a:chExt cx="663" cy="346"/>
          </a:xfrm>
        </p:grpSpPr>
        <p:sp>
          <p:nvSpPr>
            <p:cNvPr id="8223" name="Rectangle 31"/>
            <p:cNvSpPr>
              <a:spLocks noChangeArrowheads="1"/>
            </p:cNvSpPr>
            <p:nvPr/>
          </p:nvSpPr>
          <p:spPr bwMode="auto">
            <a:xfrm>
              <a:off x="1831" y="3250"/>
              <a:ext cx="6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600" b="1">
                  <a:solidFill>
                    <a:srgbClr val="F95AB7"/>
                  </a:solidFill>
                  <a:latin typeface="Arial" charset="0"/>
                  <a:ea typeface="標楷體" pitchFamily="65" charset="-120"/>
                </a:rPr>
                <a:t>Behavior</a:t>
              </a:r>
            </a:p>
          </p:txBody>
        </p:sp>
        <p:sp>
          <p:nvSpPr>
            <p:cNvPr id="8224" name="Rectangle 32"/>
            <p:cNvSpPr>
              <a:spLocks noChangeArrowheads="1"/>
            </p:cNvSpPr>
            <p:nvPr/>
          </p:nvSpPr>
          <p:spPr bwMode="auto">
            <a:xfrm>
              <a:off x="1884" y="3384"/>
              <a:ext cx="5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 b="1">
                  <a:solidFill>
                    <a:srgbClr val="F95AB7"/>
                  </a:solidFill>
                  <a:latin typeface="Arial" charset="0"/>
                  <a:ea typeface="標楷體" pitchFamily="65" charset="-120"/>
                </a:rPr>
                <a:t>之描述</a:t>
              </a:r>
            </a:p>
          </p:txBody>
        </p:sp>
      </p:grpSp>
      <p:grpSp>
        <p:nvGrpSpPr>
          <p:cNvPr id="8225" name="Group 33"/>
          <p:cNvGrpSpPr>
            <a:grpSpLocks/>
          </p:cNvGrpSpPr>
          <p:nvPr/>
        </p:nvGrpSpPr>
        <p:grpSpPr bwMode="auto">
          <a:xfrm>
            <a:off x="2209800" y="6110288"/>
            <a:ext cx="2401888" cy="2282825"/>
            <a:chOff x="1424" y="3849"/>
            <a:chExt cx="1395" cy="1438"/>
          </a:xfrm>
        </p:grpSpPr>
        <p:sp>
          <p:nvSpPr>
            <p:cNvPr id="8226" name="Rectangle 34"/>
            <p:cNvSpPr>
              <a:spLocks noChangeArrowheads="1"/>
            </p:cNvSpPr>
            <p:nvPr/>
          </p:nvSpPr>
          <p:spPr bwMode="auto">
            <a:xfrm>
              <a:off x="1424" y="3849"/>
              <a:ext cx="139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module counter(cnt, clk, data, rst, load);</a:t>
              </a:r>
            </a:p>
          </p:txBody>
        </p:sp>
        <p:sp>
          <p:nvSpPr>
            <p:cNvPr id="8227" name="Rectangle 35"/>
            <p:cNvSpPr>
              <a:spLocks noChangeArrowheads="1"/>
            </p:cNvSpPr>
            <p:nvPr/>
          </p:nvSpPr>
          <p:spPr bwMode="auto">
            <a:xfrm>
              <a:off x="1424" y="3945"/>
              <a:ext cx="6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output [3:0] cnt;</a:t>
              </a:r>
            </a:p>
          </p:txBody>
        </p:sp>
        <p:sp>
          <p:nvSpPr>
            <p:cNvPr id="8228" name="Rectangle 36"/>
            <p:cNvSpPr>
              <a:spLocks noChangeArrowheads="1"/>
            </p:cNvSpPr>
            <p:nvPr/>
          </p:nvSpPr>
          <p:spPr bwMode="auto">
            <a:xfrm>
              <a:off x="1424" y="4041"/>
              <a:ext cx="6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input [3:0] data;</a:t>
              </a:r>
            </a:p>
          </p:txBody>
        </p:sp>
        <p:sp>
          <p:nvSpPr>
            <p:cNvPr id="8229" name="Rectangle 37"/>
            <p:cNvSpPr>
              <a:spLocks noChangeArrowheads="1"/>
            </p:cNvSpPr>
            <p:nvPr/>
          </p:nvSpPr>
          <p:spPr bwMode="auto">
            <a:xfrm>
              <a:off x="1424" y="4137"/>
              <a:ext cx="75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input clk, rst, load;</a:t>
              </a:r>
            </a:p>
          </p:txBody>
        </p:sp>
        <p:sp>
          <p:nvSpPr>
            <p:cNvPr id="8230" name="Rectangle 38"/>
            <p:cNvSpPr>
              <a:spLocks noChangeArrowheads="1"/>
            </p:cNvSpPr>
            <p:nvPr/>
          </p:nvSpPr>
          <p:spPr bwMode="auto">
            <a:xfrm>
              <a:off x="1424" y="4233"/>
              <a:ext cx="5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reg [3:0] cnt;</a:t>
              </a:r>
            </a:p>
          </p:txBody>
        </p:sp>
        <p:sp>
          <p:nvSpPr>
            <p:cNvPr id="8231" name="Rectangle 39"/>
            <p:cNvSpPr>
              <a:spLocks noChangeArrowheads="1"/>
            </p:cNvSpPr>
            <p:nvPr/>
          </p:nvSpPr>
          <p:spPr bwMode="auto">
            <a:xfrm>
              <a:off x="1424" y="4425"/>
              <a:ext cx="86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always @(posedge clk)</a:t>
              </a:r>
            </a:p>
          </p:txBody>
        </p:sp>
        <p:sp>
          <p:nvSpPr>
            <p:cNvPr id="8232" name="Rectangle 40"/>
            <p:cNvSpPr>
              <a:spLocks noChangeArrowheads="1"/>
            </p:cNvSpPr>
            <p:nvPr/>
          </p:nvSpPr>
          <p:spPr bwMode="auto">
            <a:xfrm>
              <a:off x="1424" y="4520"/>
              <a:ext cx="3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begin</a:t>
              </a:r>
            </a:p>
          </p:txBody>
        </p:sp>
        <p:sp>
          <p:nvSpPr>
            <p:cNvPr id="8233" name="Rectangle 41"/>
            <p:cNvSpPr>
              <a:spLocks noChangeArrowheads="1"/>
            </p:cNvSpPr>
            <p:nvPr/>
          </p:nvSpPr>
          <p:spPr bwMode="auto">
            <a:xfrm>
              <a:off x="1424" y="4630"/>
              <a:ext cx="50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if(rst==1</a:t>
              </a:r>
            </a:p>
          </p:txBody>
        </p:sp>
        <p:sp>
          <p:nvSpPr>
            <p:cNvPr id="8234" name="Rectangle 42"/>
            <p:cNvSpPr>
              <a:spLocks noChangeArrowheads="1"/>
            </p:cNvSpPr>
            <p:nvPr/>
          </p:nvSpPr>
          <p:spPr bwMode="auto">
            <a:xfrm>
              <a:off x="1830" y="4616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2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'</a:t>
              </a:r>
            </a:p>
          </p:txBody>
        </p:sp>
        <p:sp>
          <p:nvSpPr>
            <p:cNvPr id="8235" name="Rectangle 43"/>
            <p:cNvSpPr>
              <a:spLocks noChangeArrowheads="1"/>
            </p:cNvSpPr>
            <p:nvPr/>
          </p:nvSpPr>
          <p:spPr bwMode="auto">
            <a:xfrm>
              <a:off x="1848" y="4630"/>
              <a:ext cx="5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b1 &amp;&amp; load==1</a:t>
              </a:r>
            </a:p>
          </p:txBody>
        </p:sp>
        <p:sp>
          <p:nvSpPr>
            <p:cNvPr id="8236" name="Rectangle 44"/>
            <p:cNvSpPr>
              <a:spLocks noChangeArrowheads="1"/>
            </p:cNvSpPr>
            <p:nvPr/>
          </p:nvSpPr>
          <p:spPr bwMode="auto">
            <a:xfrm>
              <a:off x="2359" y="4616"/>
              <a:ext cx="12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2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'</a:t>
              </a:r>
            </a:p>
          </p:txBody>
        </p:sp>
        <p:sp>
          <p:nvSpPr>
            <p:cNvPr id="8237" name="Rectangle 45"/>
            <p:cNvSpPr>
              <a:spLocks noChangeArrowheads="1"/>
            </p:cNvSpPr>
            <p:nvPr/>
          </p:nvSpPr>
          <p:spPr bwMode="auto">
            <a:xfrm>
              <a:off x="2377" y="4630"/>
              <a:ext cx="21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b1)</a:t>
              </a:r>
            </a:p>
          </p:txBody>
        </p:sp>
        <p:sp>
          <p:nvSpPr>
            <p:cNvPr id="8238" name="Rectangle 46"/>
            <p:cNvSpPr>
              <a:spLocks noChangeArrowheads="1"/>
            </p:cNvSpPr>
            <p:nvPr/>
          </p:nvSpPr>
          <p:spPr bwMode="auto">
            <a:xfrm>
              <a:off x="1424" y="4731"/>
              <a:ext cx="63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   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cnt = data;</a:t>
              </a:r>
            </a:p>
          </p:txBody>
        </p:sp>
        <p:sp>
          <p:nvSpPr>
            <p:cNvPr id="8239" name="Rectangle 47"/>
            <p:cNvSpPr>
              <a:spLocks noChangeArrowheads="1"/>
            </p:cNvSpPr>
            <p:nvPr/>
          </p:nvSpPr>
          <p:spPr bwMode="auto">
            <a:xfrm>
              <a:off x="1424" y="4841"/>
              <a:ext cx="65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else if(rst==1</a:t>
              </a:r>
            </a:p>
          </p:txBody>
        </p:sp>
        <p:sp>
          <p:nvSpPr>
            <p:cNvPr id="8240" name="Rectangle 48"/>
            <p:cNvSpPr>
              <a:spLocks noChangeArrowheads="1"/>
            </p:cNvSpPr>
            <p:nvPr/>
          </p:nvSpPr>
          <p:spPr bwMode="auto">
            <a:xfrm>
              <a:off x="1973" y="4827"/>
              <a:ext cx="1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2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'</a:t>
              </a:r>
            </a:p>
          </p:txBody>
        </p:sp>
        <p:sp>
          <p:nvSpPr>
            <p:cNvPr id="8241" name="Rectangle 49"/>
            <p:cNvSpPr>
              <a:spLocks noChangeArrowheads="1"/>
            </p:cNvSpPr>
            <p:nvPr/>
          </p:nvSpPr>
          <p:spPr bwMode="auto">
            <a:xfrm>
              <a:off x="1991" y="4841"/>
              <a:ext cx="5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b1 &amp;&amp; load==1</a:t>
              </a:r>
            </a:p>
          </p:txBody>
        </p:sp>
        <p:sp>
          <p:nvSpPr>
            <p:cNvPr id="8242" name="Rectangle 50"/>
            <p:cNvSpPr>
              <a:spLocks noChangeArrowheads="1"/>
            </p:cNvSpPr>
            <p:nvPr/>
          </p:nvSpPr>
          <p:spPr bwMode="auto">
            <a:xfrm>
              <a:off x="2502" y="4827"/>
              <a:ext cx="12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2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'</a:t>
              </a:r>
            </a:p>
          </p:txBody>
        </p:sp>
        <p:sp>
          <p:nvSpPr>
            <p:cNvPr id="8243" name="Rectangle 51"/>
            <p:cNvSpPr>
              <a:spLocks noChangeArrowheads="1"/>
            </p:cNvSpPr>
            <p:nvPr/>
          </p:nvSpPr>
          <p:spPr bwMode="auto">
            <a:xfrm>
              <a:off x="2520" y="4841"/>
              <a:ext cx="21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b0)</a:t>
              </a:r>
            </a:p>
          </p:txBody>
        </p:sp>
        <p:sp>
          <p:nvSpPr>
            <p:cNvPr id="8244" name="Rectangle 52"/>
            <p:cNvSpPr>
              <a:spLocks noChangeArrowheads="1"/>
            </p:cNvSpPr>
            <p:nvPr/>
          </p:nvSpPr>
          <p:spPr bwMode="auto">
            <a:xfrm>
              <a:off x="1424" y="4942"/>
              <a:ext cx="71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   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cnt = cnt + 1;</a:t>
              </a:r>
            </a:p>
          </p:txBody>
        </p:sp>
        <p:sp>
          <p:nvSpPr>
            <p:cNvPr id="8245" name="Rectangle 53"/>
            <p:cNvSpPr>
              <a:spLocks noChangeArrowheads="1"/>
            </p:cNvSpPr>
            <p:nvPr/>
          </p:nvSpPr>
          <p:spPr bwMode="auto">
            <a:xfrm>
              <a:off x="1424" y="5037"/>
              <a:ext cx="28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end</a:t>
              </a:r>
            </a:p>
          </p:txBody>
        </p:sp>
        <p:sp>
          <p:nvSpPr>
            <p:cNvPr id="8246" name="Rectangle 54"/>
            <p:cNvSpPr>
              <a:spLocks noChangeArrowheads="1"/>
            </p:cNvSpPr>
            <p:nvPr/>
          </p:nvSpPr>
          <p:spPr bwMode="auto">
            <a:xfrm>
              <a:off x="1424" y="5133"/>
              <a:ext cx="46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endmodule</a:t>
              </a:r>
            </a:p>
          </p:txBody>
        </p:sp>
      </p:grpSp>
      <p:sp>
        <p:nvSpPr>
          <p:cNvPr id="8247" name="Line 55"/>
          <p:cNvSpPr>
            <a:spLocks noChangeShapeType="1"/>
          </p:cNvSpPr>
          <p:nvPr/>
        </p:nvSpPr>
        <p:spPr bwMode="auto">
          <a:xfrm flipV="1">
            <a:off x="1555750" y="6575425"/>
            <a:ext cx="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48" name="Line 56"/>
          <p:cNvSpPr>
            <a:spLocks noChangeShapeType="1"/>
          </p:cNvSpPr>
          <p:nvPr/>
        </p:nvSpPr>
        <p:spPr bwMode="auto">
          <a:xfrm>
            <a:off x="1555750" y="6575425"/>
            <a:ext cx="1651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49" name="Line 57"/>
          <p:cNvSpPr>
            <a:spLocks noChangeShapeType="1"/>
          </p:cNvSpPr>
          <p:nvPr/>
        </p:nvSpPr>
        <p:spPr bwMode="auto">
          <a:xfrm flipV="1">
            <a:off x="1708150" y="6575425"/>
            <a:ext cx="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50" name="Line 58"/>
          <p:cNvSpPr>
            <a:spLocks noChangeShapeType="1"/>
          </p:cNvSpPr>
          <p:nvPr/>
        </p:nvSpPr>
        <p:spPr bwMode="auto">
          <a:xfrm>
            <a:off x="1708150" y="6727825"/>
            <a:ext cx="1651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51" name="Line 59"/>
          <p:cNvSpPr>
            <a:spLocks noChangeShapeType="1"/>
          </p:cNvSpPr>
          <p:nvPr/>
        </p:nvSpPr>
        <p:spPr bwMode="auto">
          <a:xfrm flipV="1">
            <a:off x="1860550" y="6575425"/>
            <a:ext cx="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52" name="Line 60"/>
          <p:cNvSpPr>
            <a:spLocks noChangeShapeType="1"/>
          </p:cNvSpPr>
          <p:nvPr/>
        </p:nvSpPr>
        <p:spPr bwMode="auto">
          <a:xfrm>
            <a:off x="1860550" y="6575425"/>
            <a:ext cx="1651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53" name="Line 61"/>
          <p:cNvSpPr>
            <a:spLocks noChangeShapeType="1"/>
          </p:cNvSpPr>
          <p:nvPr/>
        </p:nvSpPr>
        <p:spPr bwMode="auto">
          <a:xfrm flipV="1">
            <a:off x="2012950" y="6575425"/>
            <a:ext cx="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54" name="Line 62"/>
          <p:cNvSpPr>
            <a:spLocks noChangeShapeType="1"/>
          </p:cNvSpPr>
          <p:nvPr/>
        </p:nvSpPr>
        <p:spPr bwMode="auto">
          <a:xfrm>
            <a:off x="2012950" y="6727825"/>
            <a:ext cx="1651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55" name="Line 63"/>
          <p:cNvSpPr>
            <a:spLocks noChangeShapeType="1"/>
          </p:cNvSpPr>
          <p:nvPr/>
        </p:nvSpPr>
        <p:spPr bwMode="auto">
          <a:xfrm>
            <a:off x="4741863" y="7907338"/>
            <a:ext cx="241300" cy="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56" name="Line 64"/>
          <p:cNvSpPr>
            <a:spLocks noChangeShapeType="1"/>
          </p:cNvSpPr>
          <p:nvPr/>
        </p:nvSpPr>
        <p:spPr bwMode="auto">
          <a:xfrm>
            <a:off x="4741863" y="8059738"/>
            <a:ext cx="241300" cy="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57" name="Line 65"/>
          <p:cNvSpPr>
            <a:spLocks noChangeShapeType="1"/>
          </p:cNvSpPr>
          <p:nvPr/>
        </p:nvSpPr>
        <p:spPr bwMode="auto">
          <a:xfrm>
            <a:off x="5045075" y="8059738"/>
            <a:ext cx="241300" cy="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58" name="Line 66"/>
          <p:cNvSpPr>
            <a:spLocks noChangeShapeType="1"/>
          </p:cNvSpPr>
          <p:nvPr/>
        </p:nvSpPr>
        <p:spPr bwMode="auto">
          <a:xfrm>
            <a:off x="5045075" y="7907338"/>
            <a:ext cx="241300" cy="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59" name="Line 67"/>
          <p:cNvSpPr>
            <a:spLocks noChangeShapeType="1"/>
          </p:cNvSpPr>
          <p:nvPr/>
        </p:nvSpPr>
        <p:spPr bwMode="auto">
          <a:xfrm>
            <a:off x="4970463" y="7907338"/>
            <a:ext cx="80962" cy="16510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60" name="Line 68"/>
          <p:cNvSpPr>
            <a:spLocks noChangeShapeType="1"/>
          </p:cNvSpPr>
          <p:nvPr/>
        </p:nvSpPr>
        <p:spPr bwMode="auto">
          <a:xfrm flipH="1">
            <a:off x="4970463" y="7907338"/>
            <a:ext cx="76200" cy="15240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61" name="Line 69"/>
          <p:cNvSpPr>
            <a:spLocks noChangeShapeType="1"/>
          </p:cNvSpPr>
          <p:nvPr/>
        </p:nvSpPr>
        <p:spPr bwMode="auto">
          <a:xfrm>
            <a:off x="5578475" y="7907338"/>
            <a:ext cx="317500" cy="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62" name="Line 70"/>
          <p:cNvSpPr>
            <a:spLocks noChangeShapeType="1"/>
          </p:cNvSpPr>
          <p:nvPr/>
        </p:nvSpPr>
        <p:spPr bwMode="auto">
          <a:xfrm>
            <a:off x="5578475" y="8059738"/>
            <a:ext cx="317500" cy="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63" name="Line 71"/>
          <p:cNvSpPr>
            <a:spLocks noChangeShapeType="1"/>
          </p:cNvSpPr>
          <p:nvPr/>
        </p:nvSpPr>
        <p:spPr bwMode="auto">
          <a:xfrm>
            <a:off x="5273675" y="7907338"/>
            <a:ext cx="82550" cy="16510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64" name="Line 72"/>
          <p:cNvSpPr>
            <a:spLocks noChangeShapeType="1"/>
          </p:cNvSpPr>
          <p:nvPr/>
        </p:nvSpPr>
        <p:spPr bwMode="auto">
          <a:xfrm flipH="1">
            <a:off x="5273675" y="7907338"/>
            <a:ext cx="76200" cy="150812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65" name="Rectangle 73"/>
          <p:cNvSpPr>
            <a:spLocks noChangeArrowheads="1"/>
          </p:cNvSpPr>
          <p:nvPr/>
        </p:nvSpPr>
        <p:spPr bwMode="auto">
          <a:xfrm>
            <a:off x="506413" y="646430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clk</a:t>
            </a:r>
          </a:p>
        </p:txBody>
      </p:sp>
      <p:sp>
        <p:nvSpPr>
          <p:cNvPr id="8266" name="Line 74"/>
          <p:cNvSpPr>
            <a:spLocks noChangeShapeType="1"/>
          </p:cNvSpPr>
          <p:nvPr/>
        </p:nvSpPr>
        <p:spPr bwMode="auto">
          <a:xfrm flipV="1">
            <a:off x="2089150" y="7335838"/>
            <a:ext cx="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67" name="Line 75"/>
          <p:cNvSpPr>
            <a:spLocks noChangeShapeType="1"/>
          </p:cNvSpPr>
          <p:nvPr/>
        </p:nvSpPr>
        <p:spPr bwMode="auto">
          <a:xfrm>
            <a:off x="2089150" y="7335838"/>
            <a:ext cx="889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68" name="Line 76"/>
          <p:cNvSpPr>
            <a:spLocks noChangeShapeType="1"/>
          </p:cNvSpPr>
          <p:nvPr/>
        </p:nvSpPr>
        <p:spPr bwMode="auto">
          <a:xfrm>
            <a:off x="5045075" y="7526338"/>
            <a:ext cx="2413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69" name="Line 77"/>
          <p:cNvSpPr>
            <a:spLocks noChangeShapeType="1"/>
          </p:cNvSpPr>
          <p:nvPr/>
        </p:nvSpPr>
        <p:spPr bwMode="auto">
          <a:xfrm>
            <a:off x="5045075" y="7678738"/>
            <a:ext cx="2413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70" name="Line 78"/>
          <p:cNvSpPr>
            <a:spLocks noChangeShapeType="1"/>
          </p:cNvSpPr>
          <p:nvPr/>
        </p:nvSpPr>
        <p:spPr bwMode="auto">
          <a:xfrm>
            <a:off x="5273675" y="7526338"/>
            <a:ext cx="82550" cy="16510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71" name="Line 79"/>
          <p:cNvSpPr>
            <a:spLocks noChangeShapeType="1"/>
          </p:cNvSpPr>
          <p:nvPr/>
        </p:nvSpPr>
        <p:spPr bwMode="auto">
          <a:xfrm flipH="1">
            <a:off x="5273675" y="7526338"/>
            <a:ext cx="76200" cy="15240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72" name="Line 80"/>
          <p:cNvSpPr>
            <a:spLocks noChangeShapeType="1"/>
          </p:cNvSpPr>
          <p:nvPr/>
        </p:nvSpPr>
        <p:spPr bwMode="auto">
          <a:xfrm>
            <a:off x="5349875" y="7526338"/>
            <a:ext cx="1651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73" name="Line 81"/>
          <p:cNvSpPr>
            <a:spLocks noChangeShapeType="1"/>
          </p:cNvSpPr>
          <p:nvPr/>
        </p:nvSpPr>
        <p:spPr bwMode="auto">
          <a:xfrm>
            <a:off x="5349875" y="7678738"/>
            <a:ext cx="1651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74" name="Line 82"/>
          <p:cNvSpPr>
            <a:spLocks noChangeShapeType="1"/>
          </p:cNvSpPr>
          <p:nvPr/>
        </p:nvSpPr>
        <p:spPr bwMode="auto">
          <a:xfrm>
            <a:off x="5578475" y="7526338"/>
            <a:ext cx="82550" cy="1651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75" name="Line 83"/>
          <p:cNvSpPr>
            <a:spLocks noChangeShapeType="1"/>
          </p:cNvSpPr>
          <p:nvPr/>
        </p:nvSpPr>
        <p:spPr bwMode="auto">
          <a:xfrm flipH="1">
            <a:off x="5578475" y="7526338"/>
            <a:ext cx="76200" cy="1524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76" name="Line 84"/>
          <p:cNvSpPr>
            <a:spLocks noChangeShapeType="1"/>
          </p:cNvSpPr>
          <p:nvPr/>
        </p:nvSpPr>
        <p:spPr bwMode="auto">
          <a:xfrm>
            <a:off x="5654675" y="7526338"/>
            <a:ext cx="241300" cy="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77" name="Line 85"/>
          <p:cNvSpPr>
            <a:spLocks noChangeShapeType="1"/>
          </p:cNvSpPr>
          <p:nvPr/>
        </p:nvSpPr>
        <p:spPr bwMode="auto">
          <a:xfrm>
            <a:off x="5654675" y="7678738"/>
            <a:ext cx="241300" cy="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78" name="Line 86"/>
          <p:cNvSpPr>
            <a:spLocks noChangeShapeType="1"/>
          </p:cNvSpPr>
          <p:nvPr/>
        </p:nvSpPr>
        <p:spPr bwMode="auto">
          <a:xfrm>
            <a:off x="1176338" y="6956425"/>
            <a:ext cx="239712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79" name="Line 87"/>
          <p:cNvSpPr>
            <a:spLocks noChangeShapeType="1"/>
          </p:cNvSpPr>
          <p:nvPr/>
        </p:nvSpPr>
        <p:spPr bwMode="auto">
          <a:xfrm>
            <a:off x="1176338" y="7108825"/>
            <a:ext cx="239712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80" name="Line 88"/>
          <p:cNvSpPr>
            <a:spLocks noChangeShapeType="1"/>
          </p:cNvSpPr>
          <p:nvPr/>
        </p:nvSpPr>
        <p:spPr bwMode="auto">
          <a:xfrm>
            <a:off x="1479550" y="7108825"/>
            <a:ext cx="6985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81" name="Line 89"/>
          <p:cNvSpPr>
            <a:spLocks noChangeShapeType="1"/>
          </p:cNvSpPr>
          <p:nvPr/>
        </p:nvSpPr>
        <p:spPr bwMode="auto">
          <a:xfrm>
            <a:off x="1479550" y="6956425"/>
            <a:ext cx="6985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82" name="Line 90"/>
          <p:cNvSpPr>
            <a:spLocks noChangeShapeType="1"/>
          </p:cNvSpPr>
          <p:nvPr/>
        </p:nvSpPr>
        <p:spPr bwMode="auto">
          <a:xfrm>
            <a:off x="1403350" y="6956425"/>
            <a:ext cx="80963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83" name="Line 91"/>
          <p:cNvSpPr>
            <a:spLocks noChangeShapeType="1"/>
          </p:cNvSpPr>
          <p:nvPr/>
        </p:nvSpPr>
        <p:spPr bwMode="auto">
          <a:xfrm flipH="1">
            <a:off x="1403350" y="6956425"/>
            <a:ext cx="77788" cy="155575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84" name="Rectangle 92"/>
          <p:cNvSpPr>
            <a:spLocks noChangeArrowheads="1"/>
          </p:cNvSpPr>
          <p:nvPr/>
        </p:nvSpPr>
        <p:spPr bwMode="auto">
          <a:xfrm>
            <a:off x="1571625" y="6854825"/>
            <a:ext cx="273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4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x</a:t>
            </a:r>
          </a:p>
        </p:txBody>
      </p:sp>
      <p:sp>
        <p:nvSpPr>
          <p:cNvPr id="8285" name="Rectangle 93"/>
          <p:cNvSpPr>
            <a:spLocks noChangeArrowheads="1"/>
          </p:cNvSpPr>
          <p:nvPr/>
        </p:nvSpPr>
        <p:spPr bwMode="auto">
          <a:xfrm>
            <a:off x="5041900" y="7458075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5</a:t>
            </a:r>
          </a:p>
        </p:txBody>
      </p:sp>
      <p:sp>
        <p:nvSpPr>
          <p:cNvPr id="8286" name="Rectangle 94"/>
          <p:cNvSpPr>
            <a:spLocks noChangeArrowheads="1"/>
          </p:cNvSpPr>
          <p:nvPr/>
        </p:nvSpPr>
        <p:spPr bwMode="auto">
          <a:xfrm>
            <a:off x="5341938" y="7453313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6</a:t>
            </a:r>
          </a:p>
        </p:txBody>
      </p:sp>
      <p:sp>
        <p:nvSpPr>
          <p:cNvPr id="8287" name="Rectangle 95"/>
          <p:cNvSpPr>
            <a:spLocks noChangeArrowheads="1"/>
          </p:cNvSpPr>
          <p:nvPr/>
        </p:nvSpPr>
        <p:spPr bwMode="auto">
          <a:xfrm>
            <a:off x="5651500" y="7453313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7</a:t>
            </a:r>
          </a:p>
        </p:txBody>
      </p:sp>
      <p:sp>
        <p:nvSpPr>
          <p:cNvPr id="8288" name="Rectangle 96"/>
          <p:cNvSpPr>
            <a:spLocks noChangeArrowheads="1"/>
          </p:cNvSpPr>
          <p:nvPr/>
        </p:nvSpPr>
        <p:spPr bwMode="auto">
          <a:xfrm>
            <a:off x="5056188" y="7839075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5</a:t>
            </a:r>
          </a:p>
        </p:txBody>
      </p:sp>
      <p:sp>
        <p:nvSpPr>
          <p:cNvPr id="8289" name="Rectangle 97"/>
          <p:cNvSpPr>
            <a:spLocks noChangeArrowheads="1"/>
          </p:cNvSpPr>
          <p:nvPr/>
        </p:nvSpPr>
        <p:spPr bwMode="auto">
          <a:xfrm>
            <a:off x="5608638" y="7839075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0</a:t>
            </a:r>
          </a:p>
        </p:txBody>
      </p:sp>
      <p:sp>
        <p:nvSpPr>
          <p:cNvPr id="8290" name="Rectangle 98"/>
          <p:cNvSpPr>
            <a:spLocks noChangeArrowheads="1"/>
          </p:cNvSpPr>
          <p:nvPr/>
        </p:nvSpPr>
        <p:spPr bwMode="auto">
          <a:xfrm>
            <a:off x="5327650" y="7834313"/>
            <a:ext cx="2682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6</a:t>
            </a:r>
          </a:p>
        </p:txBody>
      </p:sp>
      <p:sp>
        <p:nvSpPr>
          <p:cNvPr id="8291" name="Line 99"/>
          <p:cNvSpPr>
            <a:spLocks noChangeShapeType="1"/>
          </p:cNvSpPr>
          <p:nvPr/>
        </p:nvSpPr>
        <p:spPr bwMode="auto">
          <a:xfrm flipV="1">
            <a:off x="1252538" y="6575425"/>
            <a:ext cx="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2" name="Line 100"/>
          <p:cNvSpPr>
            <a:spLocks noChangeShapeType="1"/>
          </p:cNvSpPr>
          <p:nvPr/>
        </p:nvSpPr>
        <p:spPr bwMode="auto">
          <a:xfrm>
            <a:off x="1252538" y="6575425"/>
            <a:ext cx="163512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3" name="Line 101"/>
          <p:cNvSpPr>
            <a:spLocks noChangeShapeType="1"/>
          </p:cNvSpPr>
          <p:nvPr/>
        </p:nvSpPr>
        <p:spPr bwMode="auto">
          <a:xfrm flipV="1">
            <a:off x="1403350" y="6575425"/>
            <a:ext cx="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4" name="Line 102"/>
          <p:cNvSpPr>
            <a:spLocks noChangeShapeType="1"/>
          </p:cNvSpPr>
          <p:nvPr/>
        </p:nvSpPr>
        <p:spPr bwMode="auto">
          <a:xfrm>
            <a:off x="1100138" y="6727825"/>
            <a:ext cx="1651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5" name="Line 103"/>
          <p:cNvSpPr>
            <a:spLocks noChangeShapeType="1"/>
          </p:cNvSpPr>
          <p:nvPr/>
        </p:nvSpPr>
        <p:spPr bwMode="auto">
          <a:xfrm>
            <a:off x="4970463" y="7526338"/>
            <a:ext cx="80962" cy="16510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6" name="Line 104"/>
          <p:cNvSpPr>
            <a:spLocks noChangeShapeType="1"/>
          </p:cNvSpPr>
          <p:nvPr/>
        </p:nvSpPr>
        <p:spPr bwMode="auto">
          <a:xfrm flipH="1">
            <a:off x="4970463" y="7526338"/>
            <a:ext cx="76200" cy="15240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7" name="Line 105"/>
          <p:cNvSpPr>
            <a:spLocks noChangeShapeType="1"/>
          </p:cNvSpPr>
          <p:nvPr/>
        </p:nvSpPr>
        <p:spPr bwMode="auto">
          <a:xfrm>
            <a:off x="4741863" y="7526338"/>
            <a:ext cx="2413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8" name="Line 106"/>
          <p:cNvSpPr>
            <a:spLocks noChangeShapeType="1"/>
          </p:cNvSpPr>
          <p:nvPr/>
        </p:nvSpPr>
        <p:spPr bwMode="auto">
          <a:xfrm>
            <a:off x="4741863" y="7678738"/>
            <a:ext cx="2413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299" name="Line 107"/>
          <p:cNvSpPr>
            <a:spLocks noChangeShapeType="1"/>
          </p:cNvSpPr>
          <p:nvPr/>
        </p:nvSpPr>
        <p:spPr bwMode="auto">
          <a:xfrm>
            <a:off x="5502275" y="7907338"/>
            <a:ext cx="82550" cy="16510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00" name="Line 108"/>
          <p:cNvSpPr>
            <a:spLocks noChangeShapeType="1"/>
          </p:cNvSpPr>
          <p:nvPr/>
        </p:nvSpPr>
        <p:spPr bwMode="auto">
          <a:xfrm flipH="1">
            <a:off x="5502275" y="7907338"/>
            <a:ext cx="76200" cy="150812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01" name="Line 109"/>
          <p:cNvSpPr>
            <a:spLocks noChangeShapeType="1"/>
          </p:cNvSpPr>
          <p:nvPr/>
        </p:nvSpPr>
        <p:spPr bwMode="auto">
          <a:xfrm>
            <a:off x="5349875" y="7907338"/>
            <a:ext cx="165100" cy="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02" name="Line 110"/>
          <p:cNvSpPr>
            <a:spLocks noChangeShapeType="1"/>
          </p:cNvSpPr>
          <p:nvPr/>
        </p:nvSpPr>
        <p:spPr bwMode="auto">
          <a:xfrm>
            <a:off x="5349875" y="8059738"/>
            <a:ext cx="165100" cy="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03" name="Line 111"/>
          <p:cNvSpPr>
            <a:spLocks noChangeShapeType="1"/>
          </p:cNvSpPr>
          <p:nvPr/>
        </p:nvSpPr>
        <p:spPr bwMode="auto">
          <a:xfrm>
            <a:off x="1176338" y="7640638"/>
            <a:ext cx="239712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04" name="Line 112"/>
          <p:cNvSpPr>
            <a:spLocks noChangeShapeType="1"/>
          </p:cNvSpPr>
          <p:nvPr/>
        </p:nvSpPr>
        <p:spPr bwMode="auto">
          <a:xfrm flipV="1">
            <a:off x="1403350" y="7640638"/>
            <a:ext cx="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05" name="Rectangle 113"/>
          <p:cNvSpPr>
            <a:spLocks noChangeArrowheads="1"/>
          </p:cNvSpPr>
          <p:nvPr/>
        </p:nvSpPr>
        <p:spPr bwMode="auto">
          <a:xfrm>
            <a:off x="4730750" y="7848600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2</a:t>
            </a:r>
          </a:p>
        </p:txBody>
      </p:sp>
      <p:sp>
        <p:nvSpPr>
          <p:cNvPr id="8306" name="Rectangle 114"/>
          <p:cNvSpPr>
            <a:spLocks noChangeArrowheads="1"/>
          </p:cNvSpPr>
          <p:nvPr/>
        </p:nvSpPr>
        <p:spPr bwMode="auto">
          <a:xfrm>
            <a:off x="4735513" y="7467600"/>
            <a:ext cx="2682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2</a:t>
            </a:r>
          </a:p>
        </p:txBody>
      </p:sp>
      <p:sp>
        <p:nvSpPr>
          <p:cNvPr id="8307" name="Line 115"/>
          <p:cNvSpPr>
            <a:spLocks noChangeShapeType="1"/>
          </p:cNvSpPr>
          <p:nvPr/>
        </p:nvSpPr>
        <p:spPr bwMode="auto">
          <a:xfrm>
            <a:off x="1100138" y="6956425"/>
            <a:ext cx="8255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08" name="Line 116"/>
          <p:cNvSpPr>
            <a:spLocks noChangeShapeType="1"/>
          </p:cNvSpPr>
          <p:nvPr/>
        </p:nvSpPr>
        <p:spPr bwMode="auto">
          <a:xfrm flipH="1">
            <a:off x="1100138" y="6956425"/>
            <a:ext cx="76200" cy="150813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09" name="Line 117"/>
          <p:cNvSpPr>
            <a:spLocks noChangeShapeType="1"/>
          </p:cNvSpPr>
          <p:nvPr/>
        </p:nvSpPr>
        <p:spPr bwMode="auto">
          <a:xfrm>
            <a:off x="1023938" y="6956425"/>
            <a:ext cx="889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10" name="Line 118"/>
          <p:cNvSpPr>
            <a:spLocks noChangeShapeType="1"/>
          </p:cNvSpPr>
          <p:nvPr/>
        </p:nvSpPr>
        <p:spPr bwMode="auto">
          <a:xfrm>
            <a:off x="1023938" y="7108825"/>
            <a:ext cx="889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11" name="Rectangle 119"/>
          <p:cNvSpPr>
            <a:spLocks noChangeArrowheads="1"/>
          </p:cNvSpPr>
          <p:nvPr/>
        </p:nvSpPr>
        <p:spPr bwMode="auto">
          <a:xfrm>
            <a:off x="1163638" y="6897688"/>
            <a:ext cx="2682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5</a:t>
            </a:r>
          </a:p>
        </p:txBody>
      </p:sp>
      <p:sp>
        <p:nvSpPr>
          <p:cNvPr id="8312" name="Rectangle 120"/>
          <p:cNvSpPr>
            <a:spLocks noChangeArrowheads="1"/>
          </p:cNvSpPr>
          <p:nvPr/>
        </p:nvSpPr>
        <p:spPr bwMode="auto">
          <a:xfrm>
            <a:off x="506413" y="6831013"/>
            <a:ext cx="579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data</a:t>
            </a:r>
          </a:p>
        </p:txBody>
      </p:sp>
      <p:sp>
        <p:nvSpPr>
          <p:cNvPr id="8313" name="Rectangle 121"/>
          <p:cNvSpPr>
            <a:spLocks noChangeArrowheads="1"/>
          </p:cNvSpPr>
          <p:nvPr/>
        </p:nvSpPr>
        <p:spPr bwMode="auto">
          <a:xfrm>
            <a:off x="5900738" y="7591425"/>
            <a:ext cx="455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cnt</a:t>
            </a:r>
          </a:p>
        </p:txBody>
      </p:sp>
      <p:sp>
        <p:nvSpPr>
          <p:cNvPr id="8314" name="Rectangle 122"/>
          <p:cNvSpPr>
            <a:spLocks noChangeArrowheads="1"/>
          </p:cNvSpPr>
          <p:nvPr/>
        </p:nvSpPr>
        <p:spPr bwMode="auto">
          <a:xfrm>
            <a:off x="506413" y="7200900"/>
            <a:ext cx="411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rst</a:t>
            </a:r>
          </a:p>
        </p:txBody>
      </p:sp>
      <p:sp>
        <p:nvSpPr>
          <p:cNvPr id="8315" name="Rectangle 123"/>
          <p:cNvSpPr>
            <a:spLocks noChangeArrowheads="1"/>
          </p:cNvSpPr>
          <p:nvPr/>
        </p:nvSpPr>
        <p:spPr bwMode="auto">
          <a:xfrm>
            <a:off x="506413" y="7524750"/>
            <a:ext cx="5667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load</a:t>
            </a:r>
          </a:p>
        </p:txBody>
      </p:sp>
      <p:sp>
        <p:nvSpPr>
          <p:cNvPr id="8316" name="Line 124"/>
          <p:cNvSpPr>
            <a:spLocks noChangeShapeType="1"/>
          </p:cNvSpPr>
          <p:nvPr/>
        </p:nvSpPr>
        <p:spPr bwMode="auto">
          <a:xfrm flipV="1">
            <a:off x="1100138" y="6575425"/>
            <a:ext cx="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17" name="Line 125"/>
          <p:cNvSpPr>
            <a:spLocks noChangeShapeType="1"/>
          </p:cNvSpPr>
          <p:nvPr/>
        </p:nvSpPr>
        <p:spPr bwMode="auto">
          <a:xfrm>
            <a:off x="1023938" y="6575425"/>
            <a:ext cx="889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18" name="Line 126"/>
          <p:cNvSpPr>
            <a:spLocks noChangeShapeType="1"/>
          </p:cNvSpPr>
          <p:nvPr/>
        </p:nvSpPr>
        <p:spPr bwMode="auto">
          <a:xfrm>
            <a:off x="5121275" y="6727825"/>
            <a:ext cx="1651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19" name="Line 127"/>
          <p:cNvSpPr>
            <a:spLocks noChangeShapeType="1"/>
          </p:cNvSpPr>
          <p:nvPr/>
        </p:nvSpPr>
        <p:spPr bwMode="auto">
          <a:xfrm flipV="1">
            <a:off x="5273675" y="6575425"/>
            <a:ext cx="0" cy="16510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20" name="Line 128"/>
          <p:cNvSpPr>
            <a:spLocks noChangeShapeType="1"/>
          </p:cNvSpPr>
          <p:nvPr/>
        </p:nvSpPr>
        <p:spPr bwMode="auto">
          <a:xfrm>
            <a:off x="5273675" y="6575425"/>
            <a:ext cx="1651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21" name="Line 129"/>
          <p:cNvSpPr>
            <a:spLocks noChangeShapeType="1"/>
          </p:cNvSpPr>
          <p:nvPr/>
        </p:nvSpPr>
        <p:spPr bwMode="auto">
          <a:xfrm flipV="1">
            <a:off x="5426075" y="6575425"/>
            <a:ext cx="0" cy="16510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22" name="Line 130"/>
          <p:cNvSpPr>
            <a:spLocks noChangeShapeType="1"/>
          </p:cNvSpPr>
          <p:nvPr/>
        </p:nvSpPr>
        <p:spPr bwMode="auto">
          <a:xfrm>
            <a:off x="5426075" y="6727825"/>
            <a:ext cx="1651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23" name="Line 131"/>
          <p:cNvSpPr>
            <a:spLocks noChangeShapeType="1"/>
          </p:cNvSpPr>
          <p:nvPr/>
        </p:nvSpPr>
        <p:spPr bwMode="auto">
          <a:xfrm flipV="1">
            <a:off x="5578475" y="6575425"/>
            <a:ext cx="0" cy="16510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24" name="Line 132"/>
          <p:cNvSpPr>
            <a:spLocks noChangeShapeType="1"/>
          </p:cNvSpPr>
          <p:nvPr/>
        </p:nvSpPr>
        <p:spPr bwMode="auto">
          <a:xfrm>
            <a:off x="5578475" y="6575425"/>
            <a:ext cx="1651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25" name="Line 133"/>
          <p:cNvSpPr>
            <a:spLocks noChangeShapeType="1"/>
          </p:cNvSpPr>
          <p:nvPr/>
        </p:nvSpPr>
        <p:spPr bwMode="auto">
          <a:xfrm flipV="1">
            <a:off x="5730875" y="6575425"/>
            <a:ext cx="0" cy="16510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26" name="Line 134"/>
          <p:cNvSpPr>
            <a:spLocks noChangeShapeType="1"/>
          </p:cNvSpPr>
          <p:nvPr/>
        </p:nvSpPr>
        <p:spPr bwMode="auto">
          <a:xfrm>
            <a:off x="5730875" y="6727825"/>
            <a:ext cx="1651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5961063" y="6435725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clk</a:t>
            </a:r>
          </a:p>
        </p:txBody>
      </p:sp>
      <p:sp>
        <p:nvSpPr>
          <p:cNvPr id="8328" name="Line 136"/>
          <p:cNvSpPr>
            <a:spLocks noChangeShapeType="1"/>
          </p:cNvSpPr>
          <p:nvPr/>
        </p:nvSpPr>
        <p:spPr bwMode="auto">
          <a:xfrm flipV="1">
            <a:off x="4970463" y="6575425"/>
            <a:ext cx="0" cy="16510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29" name="Line 137"/>
          <p:cNvSpPr>
            <a:spLocks noChangeShapeType="1"/>
          </p:cNvSpPr>
          <p:nvPr/>
        </p:nvSpPr>
        <p:spPr bwMode="auto">
          <a:xfrm>
            <a:off x="4970463" y="6575425"/>
            <a:ext cx="163512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30" name="Line 138"/>
          <p:cNvSpPr>
            <a:spLocks noChangeShapeType="1"/>
          </p:cNvSpPr>
          <p:nvPr/>
        </p:nvSpPr>
        <p:spPr bwMode="auto">
          <a:xfrm flipV="1">
            <a:off x="5121275" y="6575425"/>
            <a:ext cx="0" cy="16510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31" name="Line 139"/>
          <p:cNvSpPr>
            <a:spLocks noChangeShapeType="1"/>
          </p:cNvSpPr>
          <p:nvPr/>
        </p:nvSpPr>
        <p:spPr bwMode="auto">
          <a:xfrm>
            <a:off x="4818063" y="6727825"/>
            <a:ext cx="1651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32" name="Line 140"/>
          <p:cNvSpPr>
            <a:spLocks noChangeShapeType="1"/>
          </p:cNvSpPr>
          <p:nvPr/>
        </p:nvSpPr>
        <p:spPr bwMode="auto">
          <a:xfrm flipV="1">
            <a:off x="4818063" y="6575425"/>
            <a:ext cx="0" cy="16510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33" name="Line 141"/>
          <p:cNvSpPr>
            <a:spLocks noChangeShapeType="1"/>
          </p:cNvSpPr>
          <p:nvPr/>
        </p:nvSpPr>
        <p:spPr bwMode="auto">
          <a:xfrm>
            <a:off x="4741863" y="6575425"/>
            <a:ext cx="889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34" name="Line 142"/>
          <p:cNvSpPr>
            <a:spLocks noChangeShapeType="1"/>
          </p:cNvSpPr>
          <p:nvPr/>
        </p:nvSpPr>
        <p:spPr bwMode="auto">
          <a:xfrm>
            <a:off x="5507038" y="7678738"/>
            <a:ext cx="84137" cy="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335" name="Line 143"/>
          <p:cNvSpPr>
            <a:spLocks noChangeShapeType="1"/>
          </p:cNvSpPr>
          <p:nvPr/>
        </p:nvSpPr>
        <p:spPr bwMode="auto">
          <a:xfrm>
            <a:off x="5502275" y="7526338"/>
            <a:ext cx="84138" cy="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2A8B8-3D23-4674-A7E4-F5F4A9B7D052}" type="slidenum">
              <a:rPr lang="zh-TW" altLang="en-US"/>
              <a:pPr/>
              <a:t>6</a:t>
            </a:fld>
            <a:endParaRPr lang="zh-TW" altLang="en-US"/>
          </a:p>
        </p:txBody>
      </p:sp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2055813" y="155575"/>
            <a:ext cx="2857500" cy="560388"/>
            <a:chOff x="1295" y="473"/>
            <a:chExt cx="1800" cy="353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1339" y="517"/>
              <a:ext cx="1756" cy="309"/>
            </a:xfrm>
            <a:prstGeom prst="rect">
              <a:avLst/>
            </a:prstGeom>
            <a:solidFill>
              <a:srgbClr val="438E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295" y="473"/>
              <a:ext cx="1747" cy="300"/>
            </a:xfrm>
            <a:prstGeom prst="rect">
              <a:avLst/>
            </a:prstGeom>
            <a:solidFill>
              <a:srgbClr val="C8FEC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1447" y="478"/>
              <a:ext cx="1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>
                  <a:solidFill>
                    <a:srgbClr val="114FFB"/>
                  </a:solidFill>
                  <a:latin typeface="Arial" charset="0"/>
                  <a:ea typeface="標楷體" pitchFamily="65" charset="-120"/>
                </a:rPr>
                <a:t>修改 </a:t>
              </a:r>
              <a:r>
                <a:rPr lang="en-US" altLang="zh-TW">
                  <a:solidFill>
                    <a:srgbClr val="114FFB"/>
                  </a:solidFill>
                  <a:latin typeface="Arial" charset="0"/>
                  <a:ea typeface="標楷體" pitchFamily="65" charset="-120"/>
                </a:rPr>
                <a:t>Description</a:t>
              </a:r>
            </a:p>
          </p:txBody>
        </p:sp>
      </p:grpSp>
      <p:grpSp>
        <p:nvGrpSpPr>
          <p:cNvPr id="10246" name="Group 6"/>
          <p:cNvGrpSpPr>
            <a:grpSpLocks/>
          </p:cNvGrpSpPr>
          <p:nvPr/>
        </p:nvGrpSpPr>
        <p:grpSpPr bwMode="auto">
          <a:xfrm>
            <a:off x="2768600" y="4583113"/>
            <a:ext cx="1214438" cy="977900"/>
            <a:chOff x="1744" y="3262"/>
            <a:chExt cx="765" cy="616"/>
          </a:xfrm>
        </p:grpSpPr>
        <p:sp>
          <p:nvSpPr>
            <p:cNvPr id="10247" name="Freeform 7"/>
            <p:cNvSpPr>
              <a:spLocks/>
            </p:cNvSpPr>
            <p:nvPr/>
          </p:nvSpPr>
          <p:spPr bwMode="auto">
            <a:xfrm>
              <a:off x="1776" y="3294"/>
              <a:ext cx="733" cy="584"/>
            </a:xfrm>
            <a:custGeom>
              <a:avLst/>
              <a:gdLst/>
              <a:ahLst/>
              <a:cxnLst>
                <a:cxn ang="0">
                  <a:pos x="366" y="583"/>
                </a:cxn>
                <a:cxn ang="0">
                  <a:pos x="732" y="291"/>
                </a:cxn>
                <a:cxn ang="0">
                  <a:pos x="549" y="291"/>
                </a:cxn>
                <a:cxn ang="0">
                  <a:pos x="549" y="0"/>
                </a:cxn>
                <a:cxn ang="0">
                  <a:pos x="183" y="0"/>
                </a:cxn>
                <a:cxn ang="0">
                  <a:pos x="183" y="291"/>
                </a:cxn>
                <a:cxn ang="0">
                  <a:pos x="0" y="291"/>
                </a:cxn>
                <a:cxn ang="0">
                  <a:pos x="366" y="583"/>
                </a:cxn>
              </a:cxnLst>
              <a:rect l="0" t="0" r="r" b="b"/>
              <a:pathLst>
                <a:path w="733" h="584">
                  <a:moveTo>
                    <a:pt x="366" y="583"/>
                  </a:moveTo>
                  <a:lnTo>
                    <a:pt x="732" y="291"/>
                  </a:lnTo>
                  <a:lnTo>
                    <a:pt x="549" y="291"/>
                  </a:lnTo>
                  <a:lnTo>
                    <a:pt x="549" y="0"/>
                  </a:lnTo>
                  <a:lnTo>
                    <a:pt x="183" y="0"/>
                  </a:lnTo>
                  <a:lnTo>
                    <a:pt x="183" y="291"/>
                  </a:lnTo>
                  <a:lnTo>
                    <a:pt x="0" y="291"/>
                  </a:lnTo>
                  <a:lnTo>
                    <a:pt x="366" y="583"/>
                  </a:lnTo>
                </a:path>
              </a:pathLst>
            </a:custGeom>
            <a:solidFill>
              <a:srgbClr val="316501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8" name="Freeform 8"/>
            <p:cNvSpPr>
              <a:spLocks/>
            </p:cNvSpPr>
            <p:nvPr/>
          </p:nvSpPr>
          <p:spPr bwMode="auto">
            <a:xfrm>
              <a:off x="1744" y="3262"/>
              <a:ext cx="731" cy="582"/>
            </a:xfrm>
            <a:custGeom>
              <a:avLst/>
              <a:gdLst/>
              <a:ahLst/>
              <a:cxnLst>
                <a:cxn ang="0">
                  <a:pos x="365" y="581"/>
                </a:cxn>
                <a:cxn ang="0">
                  <a:pos x="730" y="290"/>
                </a:cxn>
                <a:cxn ang="0">
                  <a:pos x="547" y="290"/>
                </a:cxn>
                <a:cxn ang="0">
                  <a:pos x="547" y="0"/>
                </a:cxn>
                <a:cxn ang="0">
                  <a:pos x="182" y="0"/>
                </a:cxn>
                <a:cxn ang="0">
                  <a:pos x="182" y="290"/>
                </a:cxn>
                <a:cxn ang="0">
                  <a:pos x="0" y="290"/>
                </a:cxn>
                <a:cxn ang="0">
                  <a:pos x="365" y="581"/>
                </a:cxn>
              </a:cxnLst>
              <a:rect l="0" t="0" r="r" b="b"/>
              <a:pathLst>
                <a:path w="731" h="582">
                  <a:moveTo>
                    <a:pt x="365" y="581"/>
                  </a:moveTo>
                  <a:lnTo>
                    <a:pt x="730" y="290"/>
                  </a:lnTo>
                  <a:lnTo>
                    <a:pt x="547" y="290"/>
                  </a:lnTo>
                  <a:lnTo>
                    <a:pt x="547" y="0"/>
                  </a:lnTo>
                  <a:lnTo>
                    <a:pt x="182" y="0"/>
                  </a:lnTo>
                  <a:lnTo>
                    <a:pt x="182" y="290"/>
                  </a:lnTo>
                  <a:lnTo>
                    <a:pt x="0" y="290"/>
                  </a:lnTo>
                  <a:lnTo>
                    <a:pt x="365" y="581"/>
                  </a:lnTo>
                </a:path>
              </a:pathLst>
            </a:custGeom>
            <a:solidFill>
              <a:srgbClr val="A2FFA3"/>
            </a:solidFill>
            <a:ln w="12700" cap="rnd" cmpd="sng">
              <a:solidFill>
                <a:srgbClr val="037C03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1924" y="3374"/>
              <a:ext cx="3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>
                  <a:solidFill>
                    <a:srgbClr val="114FFB"/>
                  </a:solidFill>
                  <a:latin typeface="Arial" charset="0"/>
                  <a:ea typeface="標楷體" pitchFamily="65" charset="-120"/>
                </a:rPr>
                <a:t>修改</a:t>
              </a:r>
            </a:p>
          </p:txBody>
        </p:sp>
      </p:grp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211263" y="1212850"/>
            <a:ext cx="4608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找出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Behavior Description </a:t>
            </a:r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中錯誤的地方並修改它.</a:t>
            </a:r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2052638" y="1935163"/>
            <a:ext cx="2733675" cy="2566987"/>
            <a:chOff x="1293" y="1594"/>
            <a:chExt cx="1722" cy="1617"/>
          </a:xfrm>
        </p:grpSpPr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1337" y="1638"/>
              <a:ext cx="1678" cy="1573"/>
            </a:xfrm>
            <a:prstGeom prst="rect">
              <a:avLst/>
            </a:prstGeom>
            <a:solidFill>
              <a:srgbClr val="767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1293" y="1594"/>
              <a:ext cx="1669" cy="1564"/>
            </a:xfrm>
            <a:prstGeom prst="rect">
              <a:avLst/>
            </a:prstGeom>
            <a:solidFill>
              <a:srgbClr val="FD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2265363" y="1997075"/>
            <a:ext cx="2401887" cy="2282825"/>
            <a:chOff x="1427" y="1633"/>
            <a:chExt cx="1513" cy="1438"/>
          </a:xfrm>
        </p:grpSpPr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1427" y="1633"/>
              <a:ext cx="151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module counter(cnt, clk, data, rst, load);</a:t>
              </a: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1427" y="1729"/>
              <a:ext cx="7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output [3:0] cnt;</a:t>
              </a:r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1427" y="1824"/>
              <a:ext cx="7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input [3:0] data;</a:t>
              </a:r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1427" y="1920"/>
              <a:ext cx="82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input clk, rst, load;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1427" y="2016"/>
              <a:ext cx="62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reg [3:0] cnt;</a:t>
              </a:r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1427" y="2208"/>
              <a:ext cx="100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always @(posedge clk)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1427" y="2304"/>
              <a:ext cx="3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begin</a:t>
              </a: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1427" y="2414"/>
              <a:ext cx="5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if(rst==1</a:t>
              </a: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1832" y="2400"/>
              <a:ext cx="16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2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'</a:t>
              </a:r>
            </a:p>
          </p:txBody>
        </p:sp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1850" y="2414"/>
              <a:ext cx="68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b1 &amp;&amp; load==1</a:t>
              </a: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2361" y="2400"/>
              <a:ext cx="1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TW" altLang="en-US" sz="1200">
                <a:solidFill>
                  <a:srgbClr val="6E0043"/>
                </a:solidFill>
                <a:latin typeface="Arial" charset="0"/>
                <a:ea typeface="標楷體" pitchFamily="65" charset="-120"/>
              </a:endParaRP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2379" y="2414"/>
              <a:ext cx="2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‘b1)</a:t>
              </a:r>
            </a:p>
          </p:txBody>
        </p: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1427" y="2515"/>
              <a:ext cx="68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   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cnt = data;</a:t>
              </a:r>
            </a:p>
          </p:txBody>
        </p:sp>
        <p:sp>
          <p:nvSpPr>
            <p:cNvPr id="10268" name="Rectangle 28"/>
            <p:cNvSpPr>
              <a:spLocks noChangeArrowheads="1"/>
            </p:cNvSpPr>
            <p:nvPr/>
          </p:nvSpPr>
          <p:spPr bwMode="auto">
            <a:xfrm>
              <a:off x="1427" y="2624"/>
              <a:ext cx="71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else if(rst==1</a:t>
              </a:r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1976" y="2610"/>
              <a:ext cx="1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TW" altLang="en-US" sz="1200">
                <a:solidFill>
                  <a:srgbClr val="6E0043"/>
                </a:solidFill>
                <a:latin typeface="Arial" charset="0"/>
                <a:ea typeface="標楷體" pitchFamily="65" charset="-120"/>
              </a:endParaRPr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1994" y="2624"/>
              <a:ext cx="7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‘ b1 &amp;&amp; load==1</a:t>
              </a:r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2504" y="2610"/>
              <a:ext cx="1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TW" altLang="en-US" sz="1200">
                <a:solidFill>
                  <a:srgbClr val="6E0043"/>
                </a:solidFill>
                <a:latin typeface="Arial" charset="0"/>
                <a:ea typeface="標楷體" pitchFamily="65" charset="-120"/>
              </a:endParaRPr>
            </a:p>
          </p:txBody>
        </p:sp>
        <p:sp>
          <p:nvSpPr>
            <p:cNvPr id="10272" name="Rectangle 32"/>
            <p:cNvSpPr>
              <a:spLocks noChangeArrowheads="1"/>
            </p:cNvSpPr>
            <p:nvPr/>
          </p:nvSpPr>
          <p:spPr bwMode="auto">
            <a:xfrm>
              <a:off x="2522" y="2624"/>
              <a:ext cx="31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‘b0)</a:t>
              </a:r>
            </a:p>
          </p:txBody>
        </p:sp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427" y="2725"/>
              <a:ext cx="7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   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cnt = cnt + 1;</a:t>
              </a:r>
            </a:p>
          </p:txBody>
        </p:sp>
        <p:sp>
          <p:nvSpPr>
            <p:cNvPr id="10274" name="Rectangle 34"/>
            <p:cNvSpPr>
              <a:spLocks noChangeArrowheads="1"/>
            </p:cNvSpPr>
            <p:nvPr/>
          </p:nvSpPr>
          <p:spPr bwMode="auto">
            <a:xfrm>
              <a:off x="1427" y="2821"/>
              <a:ext cx="3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end</a:t>
              </a:r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1427" y="2917"/>
              <a:ext cx="50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endmodule</a:t>
              </a:r>
            </a:p>
          </p:txBody>
        </p:sp>
      </p:grp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2122488" y="5734050"/>
            <a:ext cx="2663825" cy="3409950"/>
          </a:xfrm>
          <a:prstGeom prst="rect">
            <a:avLst/>
          </a:prstGeom>
          <a:solidFill>
            <a:srgbClr val="767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7" name="Rectangle 37"/>
          <p:cNvSpPr>
            <a:spLocks noChangeArrowheads="1"/>
          </p:cNvSpPr>
          <p:nvPr/>
        </p:nvSpPr>
        <p:spPr bwMode="auto">
          <a:xfrm>
            <a:off x="2052638" y="5664200"/>
            <a:ext cx="2649537" cy="339566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0278" name="Group 38"/>
          <p:cNvGrpSpPr>
            <a:grpSpLocks/>
          </p:cNvGrpSpPr>
          <p:nvPr/>
        </p:nvGrpSpPr>
        <p:grpSpPr bwMode="auto">
          <a:xfrm>
            <a:off x="2265363" y="5726113"/>
            <a:ext cx="2401887" cy="3195637"/>
            <a:chOff x="1427" y="3982"/>
            <a:chExt cx="1513" cy="2013"/>
          </a:xfrm>
        </p:grpSpPr>
        <p:sp>
          <p:nvSpPr>
            <p:cNvPr id="10279" name="Rectangle 39"/>
            <p:cNvSpPr>
              <a:spLocks noChangeArrowheads="1"/>
            </p:cNvSpPr>
            <p:nvPr/>
          </p:nvSpPr>
          <p:spPr bwMode="auto">
            <a:xfrm>
              <a:off x="1427" y="3982"/>
              <a:ext cx="151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module counter(cnt, clk, data, rst, load);</a:t>
              </a:r>
            </a:p>
          </p:txBody>
        </p:sp>
        <p:sp>
          <p:nvSpPr>
            <p:cNvPr id="10280" name="Rectangle 40"/>
            <p:cNvSpPr>
              <a:spLocks noChangeArrowheads="1"/>
            </p:cNvSpPr>
            <p:nvPr/>
          </p:nvSpPr>
          <p:spPr bwMode="auto">
            <a:xfrm>
              <a:off x="1427" y="4078"/>
              <a:ext cx="7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output [3:0] cnt;</a:t>
              </a:r>
            </a:p>
          </p:txBody>
        </p:sp>
        <p:sp>
          <p:nvSpPr>
            <p:cNvPr id="10281" name="Rectangle 41"/>
            <p:cNvSpPr>
              <a:spLocks noChangeArrowheads="1"/>
            </p:cNvSpPr>
            <p:nvPr/>
          </p:nvSpPr>
          <p:spPr bwMode="auto">
            <a:xfrm>
              <a:off x="1427" y="4173"/>
              <a:ext cx="7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input [3:0] data;</a:t>
              </a:r>
            </a:p>
          </p:txBody>
        </p:sp>
        <p:sp>
          <p:nvSpPr>
            <p:cNvPr id="10282" name="Rectangle 42"/>
            <p:cNvSpPr>
              <a:spLocks noChangeArrowheads="1"/>
            </p:cNvSpPr>
            <p:nvPr/>
          </p:nvSpPr>
          <p:spPr bwMode="auto">
            <a:xfrm>
              <a:off x="1427" y="4269"/>
              <a:ext cx="82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input clk, rst, load;</a:t>
              </a:r>
            </a:p>
          </p:txBody>
        </p:sp>
        <p:sp>
          <p:nvSpPr>
            <p:cNvPr id="10283" name="Rectangle 43"/>
            <p:cNvSpPr>
              <a:spLocks noChangeArrowheads="1"/>
            </p:cNvSpPr>
            <p:nvPr/>
          </p:nvSpPr>
          <p:spPr bwMode="auto">
            <a:xfrm>
              <a:off x="1427" y="4365"/>
              <a:ext cx="62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reg [3:0] cnt;</a:t>
              </a:r>
            </a:p>
          </p:txBody>
        </p:sp>
        <p:sp>
          <p:nvSpPr>
            <p:cNvPr id="10284" name="Rectangle 44"/>
            <p:cNvSpPr>
              <a:spLocks noChangeArrowheads="1"/>
            </p:cNvSpPr>
            <p:nvPr/>
          </p:nvSpPr>
          <p:spPr bwMode="auto">
            <a:xfrm>
              <a:off x="1427" y="4461"/>
              <a:ext cx="18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</a:p>
          </p:txBody>
        </p:sp>
        <p:sp>
          <p:nvSpPr>
            <p:cNvPr id="10285" name="Rectangle 45"/>
            <p:cNvSpPr>
              <a:spLocks noChangeArrowheads="1"/>
            </p:cNvSpPr>
            <p:nvPr/>
          </p:nvSpPr>
          <p:spPr bwMode="auto">
            <a:xfrm>
              <a:off x="1487" y="4461"/>
              <a:ext cx="60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always @(rst)</a:t>
              </a:r>
            </a:p>
          </p:txBody>
        </p:sp>
        <p:sp>
          <p:nvSpPr>
            <p:cNvPr id="10286" name="Rectangle 46"/>
            <p:cNvSpPr>
              <a:spLocks noChangeArrowheads="1"/>
            </p:cNvSpPr>
            <p:nvPr/>
          </p:nvSpPr>
          <p:spPr bwMode="auto">
            <a:xfrm>
              <a:off x="1427" y="4557"/>
              <a:ext cx="3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begin</a:t>
              </a:r>
            </a:p>
          </p:txBody>
        </p:sp>
        <p:sp>
          <p:nvSpPr>
            <p:cNvPr id="10287" name="Rectangle 47"/>
            <p:cNvSpPr>
              <a:spLocks noChangeArrowheads="1"/>
            </p:cNvSpPr>
            <p:nvPr/>
          </p:nvSpPr>
          <p:spPr bwMode="auto">
            <a:xfrm>
              <a:off x="1427" y="4653"/>
              <a:ext cx="47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      </a:t>
              </a:r>
              <a:r>
                <a:rPr lang="en-US" altLang="zh-TW" sz="10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if(!rst) </a:t>
              </a:r>
            </a:p>
          </p:txBody>
        </p:sp>
        <p:sp>
          <p:nvSpPr>
            <p:cNvPr id="10288" name="Rectangle 48"/>
            <p:cNvSpPr>
              <a:spLocks noChangeArrowheads="1"/>
            </p:cNvSpPr>
            <p:nvPr/>
          </p:nvSpPr>
          <p:spPr bwMode="auto">
            <a:xfrm>
              <a:off x="1427" y="4749"/>
              <a:ext cx="82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         </a:t>
              </a:r>
              <a:r>
                <a:rPr lang="en-US" altLang="zh-TW" sz="10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assign cnt =4 ‘</a:t>
              </a:r>
            </a:p>
          </p:txBody>
        </p:sp>
        <p:sp>
          <p:nvSpPr>
            <p:cNvPr id="10289" name="Rectangle 49"/>
            <p:cNvSpPr>
              <a:spLocks noChangeArrowheads="1"/>
            </p:cNvSpPr>
            <p:nvPr/>
          </p:nvSpPr>
          <p:spPr bwMode="auto">
            <a:xfrm>
              <a:off x="2049" y="4749"/>
              <a:ext cx="1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TW" altLang="en-US" sz="1000">
                <a:solidFill>
                  <a:srgbClr val="FC0128"/>
                </a:solidFill>
                <a:latin typeface="Arial" charset="0"/>
                <a:ea typeface="標楷體" pitchFamily="65" charset="-120"/>
              </a:endParaRPr>
            </a:p>
          </p:txBody>
        </p:sp>
        <p:sp>
          <p:nvSpPr>
            <p:cNvPr id="10290" name="Rectangle 50"/>
            <p:cNvSpPr>
              <a:spLocks noChangeArrowheads="1"/>
            </p:cNvSpPr>
            <p:nvPr/>
          </p:nvSpPr>
          <p:spPr bwMode="auto">
            <a:xfrm>
              <a:off x="2064" y="4749"/>
              <a:ext cx="3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    b0;</a:t>
              </a:r>
            </a:p>
          </p:txBody>
        </p:sp>
        <p:sp>
          <p:nvSpPr>
            <p:cNvPr id="10291" name="Rectangle 51"/>
            <p:cNvSpPr>
              <a:spLocks noChangeArrowheads="1"/>
            </p:cNvSpPr>
            <p:nvPr/>
          </p:nvSpPr>
          <p:spPr bwMode="auto">
            <a:xfrm>
              <a:off x="1427" y="4845"/>
              <a:ext cx="3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      </a:t>
              </a:r>
              <a:r>
                <a:rPr lang="en-US" altLang="zh-TW" sz="10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else</a:t>
              </a:r>
            </a:p>
          </p:txBody>
        </p:sp>
        <p:sp>
          <p:nvSpPr>
            <p:cNvPr id="10292" name="Rectangle 52"/>
            <p:cNvSpPr>
              <a:spLocks noChangeArrowheads="1"/>
            </p:cNvSpPr>
            <p:nvPr/>
          </p:nvSpPr>
          <p:spPr bwMode="auto">
            <a:xfrm>
              <a:off x="1427" y="4940"/>
              <a:ext cx="78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         </a:t>
              </a:r>
              <a:r>
                <a:rPr lang="en-US" altLang="zh-TW" sz="10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deassign cnt;</a:t>
              </a:r>
            </a:p>
          </p:txBody>
        </p:sp>
        <p:sp>
          <p:nvSpPr>
            <p:cNvPr id="10293" name="Rectangle 53"/>
            <p:cNvSpPr>
              <a:spLocks noChangeArrowheads="1"/>
            </p:cNvSpPr>
            <p:nvPr/>
          </p:nvSpPr>
          <p:spPr bwMode="auto">
            <a:xfrm>
              <a:off x="1427" y="5036"/>
              <a:ext cx="3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end</a:t>
              </a:r>
            </a:p>
          </p:txBody>
        </p:sp>
        <p:sp>
          <p:nvSpPr>
            <p:cNvPr id="10294" name="Rectangle 54"/>
            <p:cNvSpPr>
              <a:spLocks noChangeArrowheads="1"/>
            </p:cNvSpPr>
            <p:nvPr/>
          </p:nvSpPr>
          <p:spPr bwMode="auto">
            <a:xfrm>
              <a:off x="1427" y="5132"/>
              <a:ext cx="18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   </a:t>
              </a:r>
            </a:p>
          </p:txBody>
        </p:sp>
        <p:sp>
          <p:nvSpPr>
            <p:cNvPr id="10295" name="Rectangle 55"/>
            <p:cNvSpPr>
              <a:spLocks noChangeArrowheads="1"/>
            </p:cNvSpPr>
            <p:nvPr/>
          </p:nvSpPr>
          <p:spPr bwMode="auto">
            <a:xfrm>
              <a:off x="1487" y="5132"/>
              <a:ext cx="9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always @(posedge clk)</a:t>
              </a:r>
            </a:p>
          </p:txBody>
        </p:sp>
        <p:sp>
          <p:nvSpPr>
            <p:cNvPr id="10296" name="Rectangle 56"/>
            <p:cNvSpPr>
              <a:spLocks noChangeArrowheads="1"/>
            </p:cNvSpPr>
            <p:nvPr/>
          </p:nvSpPr>
          <p:spPr bwMode="auto">
            <a:xfrm>
              <a:off x="1427" y="5228"/>
              <a:ext cx="3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begin</a:t>
              </a:r>
            </a:p>
          </p:txBody>
        </p:sp>
        <p:sp>
          <p:nvSpPr>
            <p:cNvPr id="10297" name="Rectangle 57"/>
            <p:cNvSpPr>
              <a:spLocks noChangeArrowheads="1"/>
            </p:cNvSpPr>
            <p:nvPr/>
          </p:nvSpPr>
          <p:spPr bwMode="auto">
            <a:xfrm>
              <a:off x="1427" y="5338"/>
              <a:ext cx="5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if(rst==1</a:t>
              </a:r>
            </a:p>
          </p:txBody>
        </p:sp>
        <p:sp>
          <p:nvSpPr>
            <p:cNvPr id="10298" name="Rectangle 58"/>
            <p:cNvSpPr>
              <a:spLocks noChangeArrowheads="1"/>
            </p:cNvSpPr>
            <p:nvPr/>
          </p:nvSpPr>
          <p:spPr bwMode="auto">
            <a:xfrm>
              <a:off x="1832" y="5324"/>
              <a:ext cx="1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TW" altLang="en-US" sz="1200">
                <a:solidFill>
                  <a:srgbClr val="6E0043"/>
                </a:solidFill>
                <a:latin typeface="Arial" charset="0"/>
                <a:ea typeface="標楷體" pitchFamily="65" charset="-120"/>
              </a:endParaRPr>
            </a:p>
          </p:txBody>
        </p:sp>
        <p:sp>
          <p:nvSpPr>
            <p:cNvPr id="10299" name="Rectangle 59"/>
            <p:cNvSpPr>
              <a:spLocks noChangeArrowheads="1"/>
            </p:cNvSpPr>
            <p:nvPr/>
          </p:nvSpPr>
          <p:spPr bwMode="auto">
            <a:xfrm>
              <a:off x="1850" y="5338"/>
              <a:ext cx="68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‘b1 &amp;&amp; load==1</a:t>
              </a:r>
            </a:p>
          </p:txBody>
        </p:sp>
        <p:sp>
          <p:nvSpPr>
            <p:cNvPr id="10300" name="Rectangle 60"/>
            <p:cNvSpPr>
              <a:spLocks noChangeArrowheads="1"/>
            </p:cNvSpPr>
            <p:nvPr/>
          </p:nvSpPr>
          <p:spPr bwMode="auto">
            <a:xfrm>
              <a:off x="2361" y="5324"/>
              <a:ext cx="1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TW" altLang="en-US" sz="1200">
                <a:solidFill>
                  <a:srgbClr val="6E0043"/>
                </a:solidFill>
                <a:latin typeface="Arial" charset="0"/>
                <a:ea typeface="標楷體" pitchFamily="65" charset="-120"/>
              </a:endParaRPr>
            </a:p>
          </p:txBody>
        </p:sp>
        <p:sp>
          <p:nvSpPr>
            <p:cNvPr id="10301" name="Rectangle 61"/>
            <p:cNvSpPr>
              <a:spLocks noChangeArrowheads="1"/>
            </p:cNvSpPr>
            <p:nvPr/>
          </p:nvSpPr>
          <p:spPr bwMode="auto">
            <a:xfrm>
              <a:off x="2379" y="5338"/>
              <a:ext cx="31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‘b1)</a:t>
              </a:r>
            </a:p>
          </p:txBody>
        </p:sp>
        <p:sp>
          <p:nvSpPr>
            <p:cNvPr id="10302" name="Rectangle 62"/>
            <p:cNvSpPr>
              <a:spLocks noChangeArrowheads="1"/>
            </p:cNvSpPr>
            <p:nvPr/>
          </p:nvSpPr>
          <p:spPr bwMode="auto">
            <a:xfrm>
              <a:off x="1427" y="5439"/>
              <a:ext cx="68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   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cnt = data;</a:t>
              </a:r>
            </a:p>
          </p:txBody>
        </p:sp>
        <p:sp>
          <p:nvSpPr>
            <p:cNvPr id="10303" name="Rectangle 63"/>
            <p:cNvSpPr>
              <a:spLocks noChangeArrowheads="1"/>
            </p:cNvSpPr>
            <p:nvPr/>
          </p:nvSpPr>
          <p:spPr bwMode="auto">
            <a:xfrm>
              <a:off x="1427" y="5549"/>
              <a:ext cx="71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else if(rst==1</a:t>
              </a:r>
            </a:p>
          </p:txBody>
        </p:sp>
        <p:sp>
          <p:nvSpPr>
            <p:cNvPr id="10304" name="Rectangle 64"/>
            <p:cNvSpPr>
              <a:spLocks noChangeArrowheads="1"/>
            </p:cNvSpPr>
            <p:nvPr/>
          </p:nvSpPr>
          <p:spPr bwMode="auto">
            <a:xfrm>
              <a:off x="1976" y="5535"/>
              <a:ext cx="1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TW" altLang="en-US" sz="1200">
                <a:solidFill>
                  <a:srgbClr val="6E0043"/>
                </a:solidFill>
                <a:latin typeface="Arial" charset="0"/>
                <a:ea typeface="標楷體" pitchFamily="65" charset="-120"/>
              </a:endParaRPr>
            </a:p>
          </p:txBody>
        </p: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1994" y="5549"/>
              <a:ext cx="7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‘ b1 &amp;&amp; load==1</a:t>
              </a:r>
            </a:p>
          </p:txBody>
        </p:sp>
        <p:sp>
          <p:nvSpPr>
            <p:cNvPr id="10306" name="Rectangle 66"/>
            <p:cNvSpPr>
              <a:spLocks noChangeArrowheads="1"/>
            </p:cNvSpPr>
            <p:nvPr/>
          </p:nvSpPr>
          <p:spPr bwMode="auto">
            <a:xfrm>
              <a:off x="2504" y="5535"/>
              <a:ext cx="1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TW" altLang="en-US" sz="1200">
                <a:solidFill>
                  <a:srgbClr val="6E0043"/>
                </a:solidFill>
                <a:latin typeface="Arial" charset="0"/>
                <a:ea typeface="標楷體" pitchFamily="65" charset="-120"/>
              </a:endParaRPr>
            </a:p>
          </p:txBody>
        </p:sp>
        <p:sp>
          <p:nvSpPr>
            <p:cNvPr id="10307" name="Rectangle 67"/>
            <p:cNvSpPr>
              <a:spLocks noChangeArrowheads="1"/>
            </p:cNvSpPr>
            <p:nvPr/>
          </p:nvSpPr>
          <p:spPr bwMode="auto">
            <a:xfrm>
              <a:off x="2522" y="5549"/>
              <a:ext cx="33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 ’b0)</a:t>
              </a:r>
            </a:p>
          </p:txBody>
        </p:sp>
        <p:sp>
          <p:nvSpPr>
            <p:cNvPr id="10308" name="Rectangle 68"/>
            <p:cNvSpPr>
              <a:spLocks noChangeArrowheads="1"/>
            </p:cNvSpPr>
            <p:nvPr/>
          </p:nvSpPr>
          <p:spPr bwMode="auto">
            <a:xfrm>
              <a:off x="1427" y="5649"/>
              <a:ext cx="7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   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cnt = cnt + 1;</a:t>
              </a:r>
            </a:p>
          </p:txBody>
        </p:sp>
        <p:sp>
          <p:nvSpPr>
            <p:cNvPr id="10309" name="Rectangle 69"/>
            <p:cNvSpPr>
              <a:spLocks noChangeArrowheads="1"/>
            </p:cNvSpPr>
            <p:nvPr/>
          </p:nvSpPr>
          <p:spPr bwMode="auto">
            <a:xfrm>
              <a:off x="1427" y="5745"/>
              <a:ext cx="3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end</a:t>
              </a:r>
            </a:p>
          </p:txBody>
        </p:sp>
        <p:sp>
          <p:nvSpPr>
            <p:cNvPr id="10310" name="Rectangle 70"/>
            <p:cNvSpPr>
              <a:spLocks noChangeArrowheads="1"/>
            </p:cNvSpPr>
            <p:nvPr/>
          </p:nvSpPr>
          <p:spPr bwMode="auto">
            <a:xfrm>
              <a:off x="1427" y="5841"/>
              <a:ext cx="50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endmodule</a:t>
              </a:r>
            </a:p>
          </p:txBody>
        </p:sp>
      </p:grpSp>
      <p:sp>
        <p:nvSpPr>
          <p:cNvPr id="10311" name="Freeform 71"/>
          <p:cNvSpPr>
            <a:spLocks/>
          </p:cNvSpPr>
          <p:nvPr/>
        </p:nvSpPr>
        <p:spPr bwMode="auto">
          <a:xfrm>
            <a:off x="628650" y="6389688"/>
            <a:ext cx="1277938" cy="636587"/>
          </a:xfrm>
          <a:custGeom>
            <a:avLst/>
            <a:gdLst/>
            <a:ahLst/>
            <a:cxnLst>
              <a:cxn ang="0">
                <a:pos x="604" y="333"/>
              </a:cxn>
              <a:cxn ang="0">
                <a:pos x="751" y="400"/>
              </a:cxn>
              <a:cxn ang="0">
                <a:pos x="671" y="333"/>
              </a:cxn>
              <a:cxn ang="0">
                <a:pos x="697" y="332"/>
              </a:cxn>
              <a:cxn ang="0">
                <a:pos x="723" y="328"/>
              </a:cxn>
              <a:cxn ang="0">
                <a:pos x="746" y="322"/>
              </a:cxn>
              <a:cxn ang="0">
                <a:pos x="765" y="314"/>
              </a:cxn>
              <a:cxn ang="0">
                <a:pos x="781" y="304"/>
              </a:cxn>
              <a:cxn ang="0">
                <a:pos x="794" y="292"/>
              </a:cxn>
              <a:cxn ang="0">
                <a:pos x="801" y="279"/>
              </a:cxn>
              <a:cxn ang="0">
                <a:pos x="804" y="267"/>
              </a:cxn>
              <a:cxn ang="0">
                <a:pos x="804" y="67"/>
              </a:cxn>
              <a:cxn ang="0">
                <a:pos x="801" y="54"/>
              </a:cxn>
              <a:cxn ang="0">
                <a:pos x="794" y="41"/>
              </a:cxn>
              <a:cxn ang="0">
                <a:pos x="781" y="30"/>
              </a:cxn>
              <a:cxn ang="0">
                <a:pos x="765" y="19"/>
              </a:cxn>
              <a:cxn ang="0">
                <a:pos x="746" y="12"/>
              </a:cxn>
              <a:cxn ang="0">
                <a:pos x="723" y="5"/>
              </a:cxn>
              <a:cxn ang="0">
                <a:pos x="697" y="1"/>
              </a:cxn>
              <a:cxn ang="0">
                <a:pos x="671" y="0"/>
              </a:cxn>
              <a:cxn ang="0">
                <a:pos x="134" y="0"/>
              </a:cxn>
              <a:cxn ang="0">
                <a:pos x="108" y="1"/>
              </a:cxn>
              <a:cxn ang="0">
                <a:pos x="82" y="5"/>
              </a:cxn>
              <a:cxn ang="0">
                <a:pos x="60" y="12"/>
              </a:cxn>
              <a:cxn ang="0">
                <a:pos x="39" y="19"/>
              </a:cxn>
              <a:cxn ang="0">
                <a:pos x="23" y="30"/>
              </a:cxn>
              <a:cxn ang="0">
                <a:pos x="10" y="41"/>
              </a:cxn>
              <a:cxn ang="0">
                <a:pos x="3" y="54"/>
              </a:cxn>
              <a:cxn ang="0">
                <a:pos x="0" y="67"/>
              </a:cxn>
              <a:cxn ang="0">
                <a:pos x="0" y="267"/>
              </a:cxn>
              <a:cxn ang="0">
                <a:pos x="3" y="279"/>
              </a:cxn>
              <a:cxn ang="0">
                <a:pos x="10" y="292"/>
              </a:cxn>
              <a:cxn ang="0">
                <a:pos x="23" y="304"/>
              </a:cxn>
              <a:cxn ang="0">
                <a:pos x="39" y="314"/>
              </a:cxn>
              <a:cxn ang="0">
                <a:pos x="60" y="322"/>
              </a:cxn>
              <a:cxn ang="0">
                <a:pos x="82" y="328"/>
              </a:cxn>
              <a:cxn ang="0">
                <a:pos x="108" y="332"/>
              </a:cxn>
              <a:cxn ang="0">
                <a:pos x="134" y="333"/>
              </a:cxn>
              <a:cxn ang="0">
                <a:pos x="604" y="333"/>
              </a:cxn>
            </a:cxnLst>
            <a:rect l="0" t="0" r="r" b="b"/>
            <a:pathLst>
              <a:path w="805" h="401">
                <a:moveTo>
                  <a:pt x="604" y="333"/>
                </a:moveTo>
                <a:lnTo>
                  <a:pt x="751" y="400"/>
                </a:lnTo>
                <a:lnTo>
                  <a:pt x="671" y="333"/>
                </a:lnTo>
                <a:lnTo>
                  <a:pt x="697" y="332"/>
                </a:lnTo>
                <a:lnTo>
                  <a:pt x="723" y="328"/>
                </a:lnTo>
                <a:lnTo>
                  <a:pt x="746" y="322"/>
                </a:lnTo>
                <a:lnTo>
                  <a:pt x="765" y="314"/>
                </a:lnTo>
                <a:lnTo>
                  <a:pt x="781" y="304"/>
                </a:lnTo>
                <a:lnTo>
                  <a:pt x="794" y="292"/>
                </a:lnTo>
                <a:lnTo>
                  <a:pt x="801" y="279"/>
                </a:lnTo>
                <a:lnTo>
                  <a:pt x="804" y="267"/>
                </a:lnTo>
                <a:lnTo>
                  <a:pt x="804" y="67"/>
                </a:lnTo>
                <a:lnTo>
                  <a:pt x="801" y="54"/>
                </a:lnTo>
                <a:lnTo>
                  <a:pt x="794" y="41"/>
                </a:lnTo>
                <a:lnTo>
                  <a:pt x="781" y="30"/>
                </a:lnTo>
                <a:lnTo>
                  <a:pt x="765" y="19"/>
                </a:lnTo>
                <a:lnTo>
                  <a:pt x="746" y="12"/>
                </a:lnTo>
                <a:lnTo>
                  <a:pt x="723" y="5"/>
                </a:lnTo>
                <a:lnTo>
                  <a:pt x="697" y="1"/>
                </a:lnTo>
                <a:lnTo>
                  <a:pt x="671" y="0"/>
                </a:lnTo>
                <a:lnTo>
                  <a:pt x="134" y="0"/>
                </a:lnTo>
                <a:lnTo>
                  <a:pt x="108" y="1"/>
                </a:lnTo>
                <a:lnTo>
                  <a:pt x="82" y="5"/>
                </a:lnTo>
                <a:lnTo>
                  <a:pt x="60" y="12"/>
                </a:lnTo>
                <a:lnTo>
                  <a:pt x="39" y="19"/>
                </a:lnTo>
                <a:lnTo>
                  <a:pt x="23" y="30"/>
                </a:lnTo>
                <a:lnTo>
                  <a:pt x="10" y="41"/>
                </a:lnTo>
                <a:lnTo>
                  <a:pt x="3" y="54"/>
                </a:lnTo>
                <a:lnTo>
                  <a:pt x="0" y="67"/>
                </a:lnTo>
                <a:lnTo>
                  <a:pt x="0" y="267"/>
                </a:lnTo>
                <a:lnTo>
                  <a:pt x="3" y="279"/>
                </a:lnTo>
                <a:lnTo>
                  <a:pt x="10" y="292"/>
                </a:lnTo>
                <a:lnTo>
                  <a:pt x="23" y="304"/>
                </a:lnTo>
                <a:lnTo>
                  <a:pt x="39" y="314"/>
                </a:lnTo>
                <a:lnTo>
                  <a:pt x="60" y="322"/>
                </a:lnTo>
                <a:lnTo>
                  <a:pt x="82" y="328"/>
                </a:lnTo>
                <a:lnTo>
                  <a:pt x="108" y="332"/>
                </a:lnTo>
                <a:lnTo>
                  <a:pt x="134" y="333"/>
                </a:lnTo>
                <a:lnTo>
                  <a:pt x="604" y="333"/>
                </a:lnTo>
              </a:path>
            </a:pathLst>
          </a:custGeom>
          <a:solidFill>
            <a:srgbClr val="FAFD00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312" name="Rectangle 72"/>
          <p:cNvSpPr>
            <a:spLocks noChangeArrowheads="1"/>
          </p:cNvSpPr>
          <p:nvPr/>
        </p:nvSpPr>
        <p:spPr bwMode="auto">
          <a:xfrm>
            <a:off x="615950" y="6519863"/>
            <a:ext cx="1358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修正 </a:t>
            </a:r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function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67EE-B30C-4DDF-A2EB-302DF49D1176}" type="slidenum">
              <a:rPr lang="zh-TW" altLang="en-US"/>
              <a:pPr/>
              <a:t>7</a:t>
            </a:fld>
            <a:endParaRPr lang="zh-TW" alt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287963" y="5964238"/>
            <a:ext cx="384175" cy="612775"/>
          </a:xfrm>
          <a:prstGeom prst="rect">
            <a:avLst/>
          </a:prstGeom>
          <a:solidFill>
            <a:srgbClr val="A2FFA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1995488" y="757238"/>
            <a:ext cx="2614612" cy="558800"/>
            <a:chOff x="1257" y="477"/>
            <a:chExt cx="1647" cy="352"/>
          </a:xfrm>
        </p:grpSpPr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1301" y="521"/>
              <a:ext cx="1603" cy="308"/>
            </a:xfrm>
            <a:prstGeom prst="rect">
              <a:avLst/>
            </a:prstGeom>
            <a:solidFill>
              <a:srgbClr val="438E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1257" y="477"/>
              <a:ext cx="1594" cy="299"/>
            </a:xfrm>
            <a:prstGeom prst="rect">
              <a:avLst/>
            </a:prstGeom>
            <a:solidFill>
              <a:srgbClr val="C8FEC8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1436" y="482"/>
              <a:ext cx="1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>
                  <a:solidFill>
                    <a:srgbClr val="114FFB"/>
                  </a:solidFill>
                  <a:latin typeface="Arial" charset="0"/>
                  <a:ea typeface="標楷體" pitchFamily="65" charset="-120"/>
                </a:rPr>
                <a:t>Re-Simulation</a:t>
              </a:r>
            </a:p>
          </p:txBody>
        </p:sp>
      </p:grp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990600" y="1600200"/>
            <a:ext cx="4710113" cy="590550"/>
            <a:chOff x="629" y="1413"/>
            <a:chExt cx="2967" cy="372"/>
          </a:xfrm>
        </p:grpSpPr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629" y="1413"/>
              <a:ext cx="296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修改完之 </a:t>
              </a:r>
              <a:r>
                <a:rPr lang="en-US" altLang="zh-TW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Behavior Description </a:t>
              </a:r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要再做 </a:t>
              </a:r>
              <a:r>
                <a:rPr lang="en-US" altLang="zh-TW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Simulation, </a:t>
              </a: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629" y="1573"/>
              <a:ext cx="18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檢查其輸出波型是否符合要求.</a:t>
              </a:r>
            </a:p>
          </p:txBody>
        </p:sp>
      </p:grpSp>
      <p:grpSp>
        <p:nvGrpSpPr>
          <p:cNvPr id="11274" name="Group 10"/>
          <p:cNvGrpSpPr>
            <a:grpSpLocks/>
          </p:cNvGrpSpPr>
          <p:nvPr/>
        </p:nvGrpSpPr>
        <p:grpSpPr bwMode="auto">
          <a:xfrm>
            <a:off x="2057400" y="4297363"/>
            <a:ext cx="2438400" cy="3876675"/>
            <a:chOff x="1371" y="2707"/>
            <a:chExt cx="1424" cy="2442"/>
          </a:xfrm>
        </p:grpSpPr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1415" y="2751"/>
              <a:ext cx="1380" cy="2398"/>
            </a:xfrm>
            <a:prstGeom prst="rect">
              <a:avLst/>
            </a:prstGeom>
            <a:solidFill>
              <a:srgbClr val="767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1371" y="2707"/>
              <a:ext cx="1371" cy="2389"/>
            </a:xfrm>
            <a:prstGeom prst="rect">
              <a:avLst/>
            </a:prstGeom>
            <a:solidFill>
              <a:srgbClr val="FD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1304925" y="5507038"/>
            <a:ext cx="1651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925513" y="6115050"/>
            <a:ext cx="773112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1685925" y="6105525"/>
            <a:ext cx="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1685925" y="6267450"/>
            <a:ext cx="315913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1304925" y="6572250"/>
            <a:ext cx="773113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V="1">
            <a:off x="1076325" y="6419850"/>
            <a:ext cx="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925513" y="6572250"/>
            <a:ext cx="163512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1284" name="Group 20"/>
          <p:cNvGrpSpPr>
            <a:grpSpLocks/>
          </p:cNvGrpSpPr>
          <p:nvPr/>
        </p:nvGrpSpPr>
        <p:grpSpPr bwMode="auto">
          <a:xfrm>
            <a:off x="2162175" y="4433888"/>
            <a:ext cx="2401888" cy="3498850"/>
            <a:chOff x="1362" y="2793"/>
            <a:chExt cx="1513" cy="2204"/>
          </a:xfrm>
        </p:grpSpPr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1362" y="2793"/>
              <a:ext cx="151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module counter(cnt, clk, data, rst, load);</a:t>
              </a:r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1362" y="2889"/>
              <a:ext cx="7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output [3:0] cnt;</a:t>
              </a:r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1362" y="2985"/>
              <a:ext cx="7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input [3:0] data;</a:t>
              </a:r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1362" y="3081"/>
              <a:ext cx="82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input clk, rst, load;</a:t>
              </a:r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1362" y="3177"/>
              <a:ext cx="62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reg [3:0] cnt;</a:t>
              </a:r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1362" y="3368"/>
              <a:ext cx="18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FC0128"/>
                  </a:solidFill>
                  <a:latin typeface="Arial" charset="0"/>
                  <a:ea typeface="標楷體" pitchFamily="65" charset="-120"/>
                </a:rPr>
                <a:t>   </a:t>
              </a:r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1422" y="3368"/>
              <a:ext cx="60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always @(rst)</a:t>
              </a:r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1362" y="3464"/>
              <a:ext cx="3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begin</a:t>
              </a:r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1362" y="3560"/>
              <a:ext cx="4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if(!rst)</a:t>
              </a:r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1362" y="3656"/>
              <a:ext cx="80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   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assign cnt = 4</a:t>
              </a:r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1984" y="3656"/>
              <a:ext cx="1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TW" altLang="en-US" sz="1000">
                <a:solidFill>
                  <a:srgbClr val="6E0043"/>
                </a:solidFill>
                <a:latin typeface="Arial" charset="0"/>
                <a:ea typeface="標楷體" pitchFamily="65" charset="-120"/>
              </a:endParaRPr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1999" y="3656"/>
              <a:ext cx="33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 ‘b0;</a:t>
              </a:r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1362" y="3751"/>
              <a:ext cx="3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else</a:t>
              </a:r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1362" y="3847"/>
              <a:ext cx="78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   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deassign cnt;</a:t>
              </a:r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1362" y="3943"/>
              <a:ext cx="3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end</a:t>
              </a:r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1362" y="4135"/>
              <a:ext cx="94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always @(posedge clk)</a:t>
              </a:r>
            </a:p>
          </p:txBody>
        </p:sp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1362" y="4231"/>
              <a:ext cx="3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begin</a:t>
              </a:r>
            </a:p>
          </p:txBody>
        </p:sp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1362" y="4340"/>
              <a:ext cx="5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if(rst==1</a:t>
              </a:r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1767" y="4326"/>
              <a:ext cx="1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TW" altLang="en-US" sz="1200">
                <a:solidFill>
                  <a:srgbClr val="6E0043"/>
                </a:solidFill>
                <a:latin typeface="Arial" charset="0"/>
                <a:ea typeface="標楷體" pitchFamily="65" charset="-120"/>
              </a:endParaRPr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1785" y="4340"/>
              <a:ext cx="68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‘b1 &amp;&amp; load==1</a:t>
              </a:r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2296" y="4326"/>
              <a:ext cx="1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TW" altLang="en-US" sz="1200">
                <a:solidFill>
                  <a:srgbClr val="6E0043"/>
                </a:solidFill>
                <a:latin typeface="Arial" charset="0"/>
                <a:ea typeface="標楷體" pitchFamily="65" charset="-120"/>
              </a:endParaRPr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2314" y="4340"/>
              <a:ext cx="2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‘b1)</a:t>
              </a:r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1362" y="4441"/>
              <a:ext cx="68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   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cnt = data;</a:t>
              </a:r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1362" y="4551"/>
              <a:ext cx="71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else if(rst==1</a:t>
              </a:r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1911" y="4537"/>
              <a:ext cx="1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TW" altLang="en-US" sz="1200">
                <a:solidFill>
                  <a:srgbClr val="6E0043"/>
                </a:solidFill>
                <a:latin typeface="Arial" charset="0"/>
                <a:ea typeface="標楷體" pitchFamily="65" charset="-120"/>
              </a:endParaRPr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1929" y="4551"/>
              <a:ext cx="70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‘b1 &amp;&amp; load==1</a:t>
              </a:r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2440" y="4537"/>
              <a:ext cx="1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endParaRPr lang="zh-TW" altLang="en-US" sz="1200">
                <a:solidFill>
                  <a:srgbClr val="6E0043"/>
                </a:solidFill>
                <a:latin typeface="Arial" charset="0"/>
                <a:ea typeface="標楷體" pitchFamily="65" charset="-120"/>
              </a:endParaRPr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2458" y="4551"/>
              <a:ext cx="31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‘b0)</a:t>
              </a:r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1362" y="4652"/>
              <a:ext cx="7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   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cnt = cnt + 1;</a:t>
              </a:r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1362" y="4748"/>
              <a:ext cx="31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   </a:t>
              </a:r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end</a:t>
              </a:r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1362" y="4843"/>
              <a:ext cx="50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000">
                  <a:solidFill>
                    <a:srgbClr val="6E0043"/>
                  </a:solidFill>
                  <a:latin typeface="Arial" charset="0"/>
                  <a:ea typeface="標楷體" pitchFamily="65" charset="-120"/>
                </a:rPr>
                <a:t>endmodule</a:t>
              </a:r>
            </a:p>
          </p:txBody>
        </p:sp>
      </p:grpSp>
      <p:sp>
        <p:nvSpPr>
          <p:cNvPr id="11316" name="Line 52"/>
          <p:cNvSpPr>
            <a:spLocks noChangeShapeType="1"/>
          </p:cNvSpPr>
          <p:nvPr/>
        </p:nvSpPr>
        <p:spPr bwMode="auto">
          <a:xfrm flipV="1">
            <a:off x="1457325" y="5354638"/>
            <a:ext cx="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17" name="Line 53"/>
          <p:cNvSpPr>
            <a:spLocks noChangeShapeType="1"/>
          </p:cNvSpPr>
          <p:nvPr/>
        </p:nvSpPr>
        <p:spPr bwMode="auto">
          <a:xfrm>
            <a:off x="1457325" y="5354638"/>
            <a:ext cx="1651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18" name="Line 54"/>
          <p:cNvSpPr>
            <a:spLocks noChangeShapeType="1"/>
          </p:cNvSpPr>
          <p:nvPr/>
        </p:nvSpPr>
        <p:spPr bwMode="auto">
          <a:xfrm flipV="1">
            <a:off x="1609725" y="5354638"/>
            <a:ext cx="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19" name="Line 55"/>
          <p:cNvSpPr>
            <a:spLocks noChangeShapeType="1"/>
          </p:cNvSpPr>
          <p:nvPr/>
        </p:nvSpPr>
        <p:spPr bwMode="auto">
          <a:xfrm>
            <a:off x="1609725" y="5507038"/>
            <a:ext cx="163513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20" name="Line 56"/>
          <p:cNvSpPr>
            <a:spLocks noChangeShapeType="1"/>
          </p:cNvSpPr>
          <p:nvPr/>
        </p:nvSpPr>
        <p:spPr bwMode="auto">
          <a:xfrm flipV="1">
            <a:off x="1760538" y="5354638"/>
            <a:ext cx="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21" name="Line 57"/>
          <p:cNvSpPr>
            <a:spLocks noChangeShapeType="1"/>
          </p:cNvSpPr>
          <p:nvPr/>
        </p:nvSpPr>
        <p:spPr bwMode="auto">
          <a:xfrm>
            <a:off x="1760538" y="5354638"/>
            <a:ext cx="1651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22" name="Line 58"/>
          <p:cNvSpPr>
            <a:spLocks noChangeShapeType="1"/>
          </p:cNvSpPr>
          <p:nvPr/>
        </p:nvSpPr>
        <p:spPr bwMode="auto">
          <a:xfrm flipV="1">
            <a:off x="1912938" y="5354638"/>
            <a:ext cx="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23" name="Line 59"/>
          <p:cNvSpPr>
            <a:spLocks noChangeShapeType="1"/>
          </p:cNvSpPr>
          <p:nvPr/>
        </p:nvSpPr>
        <p:spPr bwMode="auto">
          <a:xfrm>
            <a:off x="1912938" y="5507038"/>
            <a:ext cx="1651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24" name="Line 60"/>
          <p:cNvSpPr>
            <a:spLocks noChangeShapeType="1"/>
          </p:cNvSpPr>
          <p:nvPr/>
        </p:nvSpPr>
        <p:spPr bwMode="auto">
          <a:xfrm>
            <a:off x="4489450" y="6381750"/>
            <a:ext cx="241300" cy="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25" name="Line 61"/>
          <p:cNvSpPr>
            <a:spLocks noChangeShapeType="1"/>
          </p:cNvSpPr>
          <p:nvPr/>
        </p:nvSpPr>
        <p:spPr bwMode="auto">
          <a:xfrm>
            <a:off x="4489450" y="6534150"/>
            <a:ext cx="241300" cy="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26" name="Line 62"/>
          <p:cNvSpPr>
            <a:spLocks noChangeShapeType="1"/>
          </p:cNvSpPr>
          <p:nvPr/>
        </p:nvSpPr>
        <p:spPr bwMode="auto">
          <a:xfrm>
            <a:off x="4792663" y="6534150"/>
            <a:ext cx="241300" cy="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27" name="Line 63"/>
          <p:cNvSpPr>
            <a:spLocks noChangeShapeType="1"/>
          </p:cNvSpPr>
          <p:nvPr/>
        </p:nvSpPr>
        <p:spPr bwMode="auto">
          <a:xfrm>
            <a:off x="4792663" y="6381750"/>
            <a:ext cx="241300" cy="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28" name="Line 64"/>
          <p:cNvSpPr>
            <a:spLocks noChangeShapeType="1"/>
          </p:cNvSpPr>
          <p:nvPr/>
        </p:nvSpPr>
        <p:spPr bwMode="auto">
          <a:xfrm>
            <a:off x="4718050" y="6381750"/>
            <a:ext cx="80963" cy="16510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29" name="Line 65"/>
          <p:cNvSpPr>
            <a:spLocks noChangeShapeType="1"/>
          </p:cNvSpPr>
          <p:nvPr/>
        </p:nvSpPr>
        <p:spPr bwMode="auto">
          <a:xfrm flipH="1">
            <a:off x="4718050" y="6381750"/>
            <a:ext cx="76200" cy="15240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30" name="Line 66"/>
          <p:cNvSpPr>
            <a:spLocks noChangeShapeType="1"/>
          </p:cNvSpPr>
          <p:nvPr/>
        </p:nvSpPr>
        <p:spPr bwMode="auto">
          <a:xfrm>
            <a:off x="5326063" y="6381750"/>
            <a:ext cx="315912" cy="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31" name="Line 67"/>
          <p:cNvSpPr>
            <a:spLocks noChangeShapeType="1"/>
          </p:cNvSpPr>
          <p:nvPr/>
        </p:nvSpPr>
        <p:spPr bwMode="auto">
          <a:xfrm>
            <a:off x="5326063" y="6534150"/>
            <a:ext cx="315912" cy="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32" name="Line 68"/>
          <p:cNvSpPr>
            <a:spLocks noChangeShapeType="1"/>
          </p:cNvSpPr>
          <p:nvPr/>
        </p:nvSpPr>
        <p:spPr bwMode="auto">
          <a:xfrm>
            <a:off x="5021263" y="6381750"/>
            <a:ext cx="82550" cy="16510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33" name="Line 69"/>
          <p:cNvSpPr>
            <a:spLocks noChangeShapeType="1"/>
          </p:cNvSpPr>
          <p:nvPr/>
        </p:nvSpPr>
        <p:spPr bwMode="auto">
          <a:xfrm flipH="1">
            <a:off x="5021263" y="6381750"/>
            <a:ext cx="76200" cy="15240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34" name="Rectangle 70"/>
          <p:cNvSpPr>
            <a:spLocks noChangeArrowheads="1"/>
          </p:cNvSpPr>
          <p:nvPr/>
        </p:nvSpPr>
        <p:spPr bwMode="auto">
          <a:xfrm>
            <a:off x="468313" y="5243513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clk</a:t>
            </a:r>
          </a:p>
        </p:txBody>
      </p:sp>
      <p:sp>
        <p:nvSpPr>
          <p:cNvPr id="11335" name="Line 71"/>
          <p:cNvSpPr>
            <a:spLocks noChangeShapeType="1"/>
          </p:cNvSpPr>
          <p:nvPr/>
        </p:nvSpPr>
        <p:spPr bwMode="auto">
          <a:xfrm flipV="1">
            <a:off x="1989138" y="6115050"/>
            <a:ext cx="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36" name="Line 72"/>
          <p:cNvSpPr>
            <a:spLocks noChangeShapeType="1"/>
          </p:cNvSpPr>
          <p:nvPr/>
        </p:nvSpPr>
        <p:spPr bwMode="auto">
          <a:xfrm>
            <a:off x="1989138" y="6115050"/>
            <a:ext cx="889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37" name="Line 73"/>
          <p:cNvSpPr>
            <a:spLocks noChangeShapeType="1"/>
          </p:cNvSpPr>
          <p:nvPr/>
        </p:nvSpPr>
        <p:spPr bwMode="auto">
          <a:xfrm>
            <a:off x="1076325" y="5735638"/>
            <a:ext cx="2413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38" name="Line 74"/>
          <p:cNvSpPr>
            <a:spLocks noChangeShapeType="1"/>
          </p:cNvSpPr>
          <p:nvPr/>
        </p:nvSpPr>
        <p:spPr bwMode="auto">
          <a:xfrm>
            <a:off x="1076325" y="5888038"/>
            <a:ext cx="2413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39" name="Line 75"/>
          <p:cNvSpPr>
            <a:spLocks noChangeShapeType="1"/>
          </p:cNvSpPr>
          <p:nvPr/>
        </p:nvSpPr>
        <p:spPr bwMode="auto">
          <a:xfrm>
            <a:off x="1381125" y="5888038"/>
            <a:ext cx="696913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40" name="Line 76"/>
          <p:cNvSpPr>
            <a:spLocks noChangeShapeType="1"/>
          </p:cNvSpPr>
          <p:nvPr/>
        </p:nvSpPr>
        <p:spPr bwMode="auto">
          <a:xfrm>
            <a:off x="1381125" y="5735638"/>
            <a:ext cx="696913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41" name="Line 77"/>
          <p:cNvSpPr>
            <a:spLocks noChangeShapeType="1"/>
          </p:cNvSpPr>
          <p:nvPr/>
        </p:nvSpPr>
        <p:spPr bwMode="auto">
          <a:xfrm>
            <a:off x="1304925" y="5735638"/>
            <a:ext cx="8255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42" name="Line 78"/>
          <p:cNvSpPr>
            <a:spLocks noChangeShapeType="1"/>
          </p:cNvSpPr>
          <p:nvPr/>
        </p:nvSpPr>
        <p:spPr bwMode="auto">
          <a:xfrm flipH="1">
            <a:off x="1304925" y="5735638"/>
            <a:ext cx="76200" cy="1524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43" name="Rectangle 79"/>
          <p:cNvSpPr>
            <a:spLocks noChangeArrowheads="1"/>
          </p:cNvSpPr>
          <p:nvPr/>
        </p:nvSpPr>
        <p:spPr bwMode="auto">
          <a:xfrm>
            <a:off x="1549400" y="5657850"/>
            <a:ext cx="260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x</a:t>
            </a:r>
          </a:p>
        </p:txBody>
      </p:sp>
      <p:sp>
        <p:nvSpPr>
          <p:cNvPr id="11344" name="Rectangle 80"/>
          <p:cNvSpPr>
            <a:spLocks noChangeArrowheads="1"/>
          </p:cNvSpPr>
          <p:nvPr/>
        </p:nvSpPr>
        <p:spPr bwMode="auto">
          <a:xfrm>
            <a:off x="4803775" y="6335713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0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5</a:t>
            </a:r>
          </a:p>
        </p:txBody>
      </p:sp>
      <p:sp>
        <p:nvSpPr>
          <p:cNvPr id="11345" name="Rectangle 81"/>
          <p:cNvSpPr>
            <a:spLocks noChangeArrowheads="1"/>
          </p:cNvSpPr>
          <p:nvPr/>
        </p:nvSpPr>
        <p:spPr bwMode="auto">
          <a:xfrm>
            <a:off x="5356225" y="6335713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0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0</a:t>
            </a:r>
          </a:p>
        </p:txBody>
      </p:sp>
      <p:sp>
        <p:nvSpPr>
          <p:cNvPr id="11346" name="Rectangle 82"/>
          <p:cNvSpPr>
            <a:spLocks noChangeArrowheads="1"/>
          </p:cNvSpPr>
          <p:nvPr/>
        </p:nvSpPr>
        <p:spPr bwMode="auto">
          <a:xfrm>
            <a:off x="5075238" y="6330950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0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6</a:t>
            </a:r>
          </a:p>
        </p:txBody>
      </p:sp>
      <p:sp>
        <p:nvSpPr>
          <p:cNvPr id="11347" name="Line 83"/>
          <p:cNvSpPr>
            <a:spLocks noChangeShapeType="1"/>
          </p:cNvSpPr>
          <p:nvPr/>
        </p:nvSpPr>
        <p:spPr bwMode="auto">
          <a:xfrm flipV="1">
            <a:off x="1152525" y="5354638"/>
            <a:ext cx="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48" name="Line 84"/>
          <p:cNvSpPr>
            <a:spLocks noChangeShapeType="1"/>
          </p:cNvSpPr>
          <p:nvPr/>
        </p:nvSpPr>
        <p:spPr bwMode="auto">
          <a:xfrm>
            <a:off x="1152525" y="5354638"/>
            <a:ext cx="1651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49" name="Line 85"/>
          <p:cNvSpPr>
            <a:spLocks noChangeShapeType="1"/>
          </p:cNvSpPr>
          <p:nvPr/>
        </p:nvSpPr>
        <p:spPr bwMode="auto">
          <a:xfrm flipV="1">
            <a:off x="1304925" y="5354638"/>
            <a:ext cx="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50" name="Line 86"/>
          <p:cNvSpPr>
            <a:spLocks noChangeShapeType="1"/>
          </p:cNvSpPr>
          <p:nvPr/>
        </p:nvSpPr>
        <p:spPr bwMode="auto">
          <a:xfrm>
            <a:off x="1000125" y="5507038"/>
            <a:ext cx="1651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51" name="Line 87"/>
          <p:cNvSpPr>
            <a:spLocks noChangeShapeType="1"/>
          </p:cNvSpPr>
          <p:nvPr/>
        </p:nvSpPr>
        <p:spPr bwMode="auto">
          <a:xfrm>
            <a:off x="5249863" y="6381750"/>
            <a:ext cx="82550" cy="16510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52" name="Line 88"/>
          <p:cNvSpPr>
            <a:spLocks noChangeShapeType="1"/>
          </p:cNvSpPr>
          <p:nvPr/>
        </p:nvSpPr>
        <p:spPr bwMode="auto">
          <a:xfrm flipH="1">
            <a:off x="5249863" y="6381750"/>
            <a:ext cx="76200" cy="15240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53" name="Line 89"/>
          <p:cNvSpPr>
            <a:spLocks noChangeShapeType="1"/>
          </p:cNvSpPr>
          <p:nvPr/>
        </p:nvSpPr>
        <p:spPr bwMode="auto">
          <a:xfrm>
            <a:off x="5097463" y="6381750"/>
            <a:ext cx="165100" cy="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54" name="Line 90"/>
          <p:cNvSpPr>
            <a:spLocks noChangeShapeType="1"/>
          </p:cNvSpPr>
          <p:nvPr/>
        </p:nvSpPr>
        <p:spPr bwMode="auto">
          <a:xfrm>
            <a:off x="5097463" y="6534150"/>
            <a:ext cx="165100" cy="0"/>
          </a:xfrm>
          <a:prstGeom prst="line">
            <a:avLst/>
          </a:prstGeom>
          <a:noFill/>
          <a:ln w="25400">
            <a:solidFill>
              <a:srgbClr val="00AE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55" name="Line 91"/>
          <p:cNvSpPr>
            <a:spLocks noChangeShapeType="1"/>
          </p:cNvSpPr>
          <p:nvPr/>
        </p:nvSpPr>
        <p:spPr bwMode="auto">
          <a:xfrm>
            <a:off x="1076325" y="6419850"/>
            <a:ext cx="241300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56" name="Line 92"/>
          <p:cNvSpPr>
            <a:spLocks noChangeShapeType="1"/>
          </p:cNvSpPr>
          <p:nvPr/>
        </p:nvSpPr>
        <p:spPr bwMode="auto">
          <a:xfrm flipV="1">
            <a:off x="1304925" y="6419850"/>
            <a:ext cx="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57" name="Rectangle 93"/>
          <p:cNvSpPr>
            <a:spLocks noChangeArrowheads="1"/>
          </p:cNvSpPr>
          <p:nvPr/>
        </p:nvSpPr>
        <p:spPr bwMode="auto">
          <a:xfrm>
            <a:off x="4478338" y="63452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0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2</a:t>
            </a:r>
          </a:p>
        </p:txBody>
      </p:sp>
      <p:sp>
        <p:nvSpPr>
          <p:cNvPr id="11358" name="Line 94"/>
          <p:cNvSpPr>
            <a:spLocks noChangeShapeType="1"/>
          </p:cNvSpPr>
          <p:nvPr/>
        </p:nvSpPr>
        <p:spPr bwMode="auto">
          <a:xfrm>
            <a:off x="1000125" y="5735638"/>
            <a:ext cx="80963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59" name="Line 95"/>
          <p:cNvSpPr>
            <a:spLocks noChangeShapeType="1"/>
          </p:cNvSpPr>
          <p:nvPr/>
        </p:nvSpPr>
        <p:spPr bwMode="auto">
          <a:xfrm flipH="1">
            <a:off x="1000125" y="5735638"/>
            <a:ext cx="77788" cy="155575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60" name="Line 96"/>
          <p:cNvSpPr>
            <a:spLocks noChangeShapeType="1"/>
          </p:cNvSpPr>
          <p:nvPr/>
        </p:nvSpPr>
        <p:spPr bwMode="auto">
          <a:xfrm>
            <a:off x="925513" y="5735638"/>
            <a:ext cx="87312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61" name="Line 97"/>
          <p:cNvSpPr>
            <a:spLocks noChangeShapeType="1"/>
          </p:cNvSpPr>
          <p:nvPr/>
        </p:nvSpPr>
        <p:spPr bwMode="auto">
          <a:xfrm>
            <a:off x="925513" y="5888038"/>
            <a:ext cx="87312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62" name="Rectangle 98"/>
          <p:cNvSpPr>
            <a:spLocks noChangeArrowheads="1"/>
          </p:cNvSpPr>
          <p:nvPr/>
        </p:nvSpPr>
        <p:spPr bwMode="auto">
          <a:xfrm>
            <a:off x="1063625" y="5676900"/>
            <a:ext cx="2682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2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5</a:t>
            </a:r>
          </a:p>
        </p:txBody>
      </p:sp>
      <p:sp>
        <p:nvSpPr>
          <p:cNvPr id="11363" name="Rectangle 99"/>
          <p:cNvSpPr>
            <a:spLocks noChangeArrowheads="1"/>
          </p:cNvSpPr>
          <p:nvPr/>
        </p:nvSpPr>
        <p:spPr bwMode="auto">
          <a:xfrm>
            <a:off x="468313" y="5610225"/>
            <a:ext cx="579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data</a:t>
            </a:r>
          </a:p>
        </p:txBody>
      </p:sp>
      <p:sp>
        <p:nvSpPr>
          <p:cNvPr id="11364" name="Rectangle 100"/>
          <p:cNvSpPr>
            <a:spLocks noChangeArrowheads="1"/>
          </p:cNvSpPr>
          <p:nvPr/>
        </p:nvSpPr>
        <p:spPr bwMode="auto">
          <a:xfrm>
            <a:off x="5724525" y="6142038"/>
            <a:ext cx="455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cnt</a:t>
            </a:r>
          </a:p>
        </p:txBody>
      </p:sp>
      <p:sp>
        <p:nvSpPr>
          <p:cNvPr id="11365" name="Rectangle 101"/>
          <p:cNvSpPr>
            <a:spLocks noChangeArrowheads="1"/>
          </p:cNvSpPr>
          <p:nvPr/>
        </p:nvSpPr>
        <p:spPr bwMode="auto">
          <a:xfrm>
            <a:off x="468313" y="5980113"/>
            <a:ext cx="411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rst</a:t>
            </a:r>
          </a:p>
        </p:txBody>
      </p:sp>
      <p:sp>
        <p:nvSpPr>
          <p:cNvPr id="11366" name="Rectangle 102"/>
          <p:cNvSpPr>
            <a:spLocks noChangeArrowheads="1"/>
          </p:cNvSpPr>
          <p:nvPr/>
        </p:nvSpPr>
        <p:spPr bwMode="auto">
          <a:xfrm>
            <a:off x="468313" y="6303963"/>
            <a:ext cx="5667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load</a:t>
            </a:r>
          </a:p>
        </p:txBody>
      </p:sp>
      <p:sp>
        <p:nvSpPr>
          <p:cNvPr id="11367" name="Line 103"/>
          <p:cNvSpPr>
            <a:spLocks noChangeShapeType="1"/>
          </p:cNvSpPr>
          <p:nvPr/>
        </p:nvSpPr>
        <p:spPr bwMode="auto">
          <a:xfrm flipV="1">
            <a:off x="1000125" y="5354638"/>
            <a:ext cx="0" cy="1651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68" name="Line 104"/>
          <p:cNvSpPr>
            <a:spLocks noChangeShapeType="1"/>
          </p:cNvSpPr>
          <p:nvPr/>
        </p:nvSpPr>
        <p:spPr bwMode="auto">
          <a:xfrm>
            <a:off x="925513" y="5354638"/>
            <a:ext cx="87312" cy="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69" name="Line 105"/>
          <p:cNvSpPr>
            <a:spLocks noChangeShapeType="1"/>
          </p:cNvSpPr>
          <p:nvPr/>
        </p:nvSpPr>
        <p:spPr bwMode="auto">
          <a:xfrm>
            <a:off x="4868863" y="5507038"/>
            <a:ext cx="1651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70" name="Line 106"/>
          <p:cNvSpPr>
            <a:spLocks noChangeShapeType="1"/>
          </p:cNvSpPr>
          <p:nvPr/>
        </p:nvSpPr>
        <p:spPr bwMode="auto">
          <a:xfrm flipV="1">
            <a:off x="5021263" y="5354638"/>
            <a:ext cx="0" cy="16510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71" name="Line 107"/>
          <p:cNvSpPr>
            <a:spLocks noChangeShapeType="1"/>
          </p:cNvSpPr>
          <p:nvPr/>
        </p:nvSpPr>
        <p:spPr bwMode="auto">
          <a:xfrm>
            <a:off x="5021263" y="5354638"/>
            <a:ext cx="1651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72" name="Line 108"/>
          <p:cNvSpPr>
            <a:spLocks noChangeShapeType="1"/>
          </p:cNvSpPr>
          <p:nvPr/>
        </p:nvSpPr>
        <p:spPr bwMode="auto">
          <a:xfrm flipV="1">
            <a:off x="5173663" y="5354638"/>
            <a:ext cx="0" cy="16510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73" name="Line 109"/>
          <p:cNvSpPr>
            <a:spLocks noChangeShapeType="1"/>
          </p:cNvSpPr>
          <p:nvPr/>
        </p:nvSpPr>
        <p:spPr bwMode="auto">
          <a:xfrm>
            <a:off x="5173663" y="5507038"/>
            <a:ext cx="1651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74" name="Line 110"/>
          <p:cNvSpPr>
            <a:spLocks noChangeShapeType="1"/>
          </p:cNvSpPr>
          <p:nvPr/>
        </p:nvSpPr>
        <p:spPr bwMode="auto">
          <a:xfrm flipV="1">
            <a:off x="5326063" y="5354638"/>
            <a:ext cx="0" cy="16510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75" name="Line 111"/>
          <p:cNvSpPr>
            <a:spLocks noChangeShapeType="1"/>
          </p:cNvSpPr>
          <p:nvPr/>
        </p:nvSpPr>
        <p:spPr bwMode="auto">
          <a:xfrm>
            <a:off x="5326063" y="5354638"/>
            <a:ext cx="1651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76" name="Line 112"/>
          <p:cNvSpPr>
            <a:spLocks noChangeShapeType="1"/>
          </p:cNvSpPr>
          <p:nvPr/>
        </p:nvSpPr>
        <p:spPr bwMode="auto">
          <a:xfrm flipV="1">
            <a:off x="5478463" y="5354638"/>
            <a:ext cx="0" cy="16510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77" name="Line 113"/>
          <p:cNvSpPr>
            <a:spLocks noChangeShapeType="1"/>
          </p:cNvSpPr>
          <p:nvPr/>
        </p:nvSpPr>
        <p:spPr bwMode="auto">
          <a:xfrm>
            <a:off x="5478463" y="5507038"/>
            <a:ext cx="163512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78" name="Rectangle 114"/>
          <p:cNvSpPr>
            <a:spLocks noChangeArrowheads="1"/>
          </p:cNvSpPr>
          <p:nvPr/>
        </p:nvSpPr>
        <p:spPr bwMode="auto">
          <a:xfrm>
            <a:off x="5708650" y="5291138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clk</a:t>
            </a:r>
          </a:p>
        </p:txBody>
      </p:sp>
      <p:sp>
        <p:nvSpPr>
          <p:cNvPr id="11379" name="Line 115"/>
          <p:cNvSpPr>
            <a:spLocks noChangeShapeType="1"/>
          </p:cNvSpPr>
          <p:nvPr/>
        </p:nvSpPr>
        <p:spPr bwMode="auto">
          <a:xfrm flipV="1">
            <a:off x="4718050" y="5354638"/>
            <a:ext cx="0" cy="16510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80" name="Line 116"/>
          <p:cNvSpPr>
            <a:spLocks noChangeShapeType="1"/>
          </p:cNvSpPr>
          <p:nvPr/>
        </p:nvSpPr>
        <p:spPr bwMode="auto">
          <a:xfrm>
            <a:off x="4718050" y="5354638"/>
            <a:ext cx="163513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81" name="Line 117"/>
          <p:cNvSpPr>
            <a:spLocks noChangeShapeType="1"/>
          </p:cNvSpPr>
          <p:nvPr/>
        </p:nvSpPr>
        <p:spPr bwMode="auto">
          <a:xfrm flipV="1">
            <a:off x="4868863" y="5354638"/>
            <a:ext cx="0" cy="16510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82" name="Line 118"/>
          <p:cNvSpPr>
            <a:spLocks noChangeShapeType="1"/>
          </p:cNvSpPr>
          <p:nvPr/>
        </p:nvSpPr>
        <p:spPr bwMode="auto">
          <a:xfrm>
            <a:off x="4565650" y="5507038"/>
            <a:ext cx="1651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83" name="Line 119"/>
          <p:cNvSpPr>
            <a:spLocks noChangeShapeType="1"/>
          </p:cNvSpPr>
          <p:nvPr/>
        </p:nvSpPr>
        <p:spPr bwMode="auto">
          <a:xfrm flipV="1">
            <a:off x="4565650" y="5354638"/>
            <a:ext cx="0" cy="16510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84" name="Line 120"/>
          <p:cNvSpPr>
            <a:spLocks noChangeShapeType="1"/>
          </p:cNvSpPr>
          <p:nvPr/>
        </p:nvSpPr>
        <p:spPr bwMode="auto">
          <a:xfrm>
            <a:off x="4489450" y="5354638"/>
            <a:ext cx="889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85" name="Line 121"/>
          <p:cNvSpPr>
            <a:spLocks noChangeShapeType="1"/>
          </p:cNvSpPr>
          <p:nvPr/>
        </p:nvSpPr>
        <p:spPr bwMode="auto">
          <a:xfrm>
            <a:off x="4489450" y="5992813"/>
            <a:ext cx="2413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86" name="Line 122"/>
          <p:cNvSpPr>
            <a:spLocks noChangeShapeType="1"/>
          </p:cNvSpPr>
          <p:nvPr/>
        </p:nvSpPr>
        <p:spPr bwMode="auto">
          <a:xfrm>
            <a:off x="4489450" y="6143625"/>
            <a:ext cx="2413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87" name="Line 123"/>
          <p:cNvSpPr>
            <a:spLocks noChangeShapeType="1"/>
          </p:cNvSpPr>
          <p:nvPr/>
        </p:nvSpPr>
        <p:spPr bwMode="auto">
          <a:xfrm>
            <a:off x="4792663" y="6143625"/>
            <a:ext cx="2413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88" name="Line 124"/>
          <p:cNvSpPr>
            <a:spLocks noChangeShapeType="1"/>
          </p:cNvSpPr>
          <p:nvPr/>
        </p:nvSpPr>
        <p:spPr bwMode="auto">
          <a:xfrm>
            <a:off x="4792663" y="5992813"/>
            <a:ext cx="2413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89" name="Line 125"/>
          <p:cNvSpPr>
            <a:spLocks noChangeShapeType="1"/>
          </p:cNvSpPr>
          <p:nvPr/>
        </p:nvSpPr>
        <p:spPr bwMode="auto">
          <a:xfrm>
            <a:off x="4718050" y="5992813"/>
            <a:ext cx="80963" cy="163512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90" name="Line 126"/>
          <p:cNvSpPr>
            <a:spLocks noChangeShapeType="1"/>
          </p:cNvSpPr>
          <p:nvPr/>
        </p:nvSpPr>
        <p:spPr bwMode="auto">
          <a:xfrm flipH="1">
            <a:off x="4718050" y="5992813"/>
            <a:ext cx="76200" cy="15240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91" name="Line 127"/>
          <p:cNvSpPr>
            <a:spLocks noChangeShapeType="1"/>
          </p:cNvSpPr>
          <p:nvPr/>
        </p:nvSpPr>
        <p:spPr bwMode="auto">
          <a:xfrm>
            <a:off x="5326063" y="5992813"/>
            <a:ext cx="315912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92" name="Line 128"/>
          <p:cNvSpPr>
            <a:spLocks noChangeShapeType="1"/>
          </p:cNvSpPr>
          <p:nvPr/>
        </p:nvSpPr>
        <p:spPr bwMode="auto">
          <a:xfrm>
            <a:off x="5326063" y="6143625"/>
            <a:ext cx="315912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93" name="Line 129"/>
          <p:cNvSpPr>
            <a:spLocks noChangeShapeType="1"/>
          </p:cNvSpPr>
          <p:nvPr/>
        </p:nvSpPr>
        <p:spPr bwMode="auto">
          <a:xfrm>
            <a:off x="5021263" y="5992813"/>
            <a:ext cx="80962" cy="163512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94" name="Line 130"/>
          <p:cNvSpPr>
            <a:spLocks noChangeShapeType="1"/>
          </p:cNvSpPr>
          <p:nvPr/>
        </p:nvSpPr>
        <p:spPr bwMode="auto">
          <a:xfrm flipH="1">
            <a:off x="5021263" y="5992813"/>
            <a:ext cx="76200" cy="150812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95" name="Rectangle 131"/>
          <p:cNvSpPr>
            <a:spLocks noChangeArrowheads="1"/>
          </p:cNvSpPr>
          <p:nvPr/>
        </p:nvSpPr>
        <p:spPr bwMode="auto">
          <a:xfrm>
            <a:off x="4803775" y="594518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0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5</a:t>
            </a:r>
          </a:p>
        </p:txBody>
      </p:sp>
      <p:sp>
        <p:nvSpPr>
          <p:cNvPr id="11396" name="Rectangle 132"/>
          <p:cNvSpPr>
            <a:spLocks noChangeArrowheads="1"/>
          </p:cNvSpPr>
          <p:nvPr/>
        </p:nvSpPr>
        <p:spPr bwMode="auto">
          <a:xfrm>
            <a:off x="5356225" y="594518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0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0</a:t>
            </a:r>
          </a:p>
        </p:txBody>
      </p:sp>
      <p:sp>
        <p:nvSpPr>
          <p:cNvPr id="11397" name="Rectangle 133"/>
          <p:cNvSpPr>
            <a:spLocks noChangeArrowheads="1"/>
          </p:cNvSpPr>
          <p:nvPr/>
        </p:nvSpPr>
        <p:spPr bwMode="auto">
          <a:xfrm>
            <a:off x="5075238" y="5940425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0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6</a:t>
            </a:r>
          </a:p>
        </p:txBody>
      </p:sp>
      <p:sp>
        <p:nvSpPr>
          <p:cNvPr id="11398" name="Line 134"/>
          <p:cNvSpPr>
            <a:spLocks noChangeShapeType="1"/>
          </p:cNvSpPr>
          <p:nvPr/>
        </p:nvSpPr>
        <p:spPr bwMode="auto">
          <a:xfrm>
            <a:off x="5249863" y="5992813"/>
            <a:ext cx="80962" cy="163512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399" name="Line 135"/>
          <p:cNvSpPr>
            <a:spLocks noChangeShapeType="1"/>
          </p:cNvSpPr>
          <p:nvPr/>
        </p:nvSpPr>
        <p:spPr bwMode="auto">
          <a:xfrm flipH="1">
            <a:off x="5249863" y="5992813"/>
            <a:ext cx="76200" cy="150812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400" name="Line 136"/>
          <p:cNvSpPr>
            <a:spLocks noChangeShapeType="1"/>
          </p:cNvSpPr>
          <p:nvPr/>
        </p:nvSpPr>
        <p:spPr bwMode="auto">
          <a:xfrm>
            <a:off x="5097463" y="5992813"/>
            <a:ext cx="1651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401" name="Line 137"/>
          <p:cNvSpPr>
            <a:spLocks noChangeShapeType="1"/>
          </p:cNvSpPr>
          <p:nvPr/>
        </p:nvSpPr>
        <p:spPr bwMode="auto">
          <a:xfrm>
            <a:off x="5097463" y="6143625"/>
            <a:ext cx="165100" cy="0"/>
          </a:xfrm>
          <a:prstGeom prst="line">
            <a:avLst/>
          </a:prstGeom>
          <a:noFill/>
          <a:ln w="25400">
            <a:solidFill>
              <a:srgbClr val="8901F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402" name="Rectangle 138"/>
          <p:cNvSpPr>
            <a:spLocks noChangeArrowheads="1"/>
          </p:cNvSpPr>
          <p:nvPr/>
        </p:nvSpPr>
        <p:spPr bwMode="auto">
          <a:xfrm>
            <a:off x="4478338" y="5954713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10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2</a:t>
            </a:r>
          </a:p>
        </p:txBody>
      </p:sp>
      <p:sp>
        <p:nvSpPr>
          <p:cNvPr id="11403" name="Rectangle 139"/>
          <p:cNvSpPr>
            <a:spLocks noChangeArrowheads="1"/>
          </p:cNvSpPr>
          <p:nvPr/>
        </p:nvSpPr>
        <p:spPr bwMode="auto">
          <a:xfrm>
            <a:off x="5227638" y="5657850"/>
            <a:ext cx="488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600" b="1">
                <a:solidFill>
                  <a:schemeClr val="hlink"/>
                </a:solidFill>
                <a:latin typeface="Arial" charset="0"/>
                <a:ea typeface="標楷體" pitchFamily="65" charset="-120"/>
              </a:rPr>
              <a:t>OK</a:t>
            </a:r>
          </a:p>
        </p:txBody>
      </p: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893763" y="3482975"/>
            <a:ext cx="1223962" cy="549275"/>
            <a:chOff x="563" y="2194"/>
            <a:chExt cx="771" cy="346"/>
          </a:xfrm>
        </p:grpSpPr>
        <p:sp>
          <p:nvSpPr>
            <p:cNvPr id="11405" name="Rectangle 141"/>
            <p:cNvSpPr>
              <a:spLocks noChangeArrowheads="1"/>
            </p:cNvSpPr>
            <p:nvPr/>
          </p:nvSpPr>
          <p:spPr bwMode="auto">
            <a:xfrm>
              <a:off x="701" y="2194"/>
              <a:ext cx="4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 b="1">
                  <a:solidFill>
                    <a:srgbClr val="114FFB"/>
                  </a:solidFill>
                  <a:latin typeface="Arial" charset="0"/>
                  <a:ea typeface="標楷體" pitchFamily="65" charset="-120"/>
                </a:rPr>
                <a:t>輸入 </a:t>
              </a:r>
            </a:p>
          </p:txBody>
        </p:sp>
        <p:sp>
          <p:nvSpPr>
            <p:cNvPr id="11406" name="Rectangle 142"/>
            <p:cNvSpPr>
              <a:spLocks noChangeArrowheads="1"/>
            </p:cNvSpPr>
            <p:nvPr/>
          </p:nvSpPr>
          <p:spPr bwMode="auto">
            <a:xfrm>
              <a:off x="563" y="2328"/>
              <a:ext cx="77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600" b="1">
                  <a:solidFill>
                    <a:srgbClr val="114FFB"/>
                  </a:solidFill>
                  <a:latin typeface="Arial" charset="0"/>
                  <a:ea typeface="標楷體" pitchFamily="65" charset="-120"/>
                </a:rPr>
                <a:t>Testfixture</a:t>
              </a:r>
            </a:p>
          </p:txBody>
        </p:sp>
      </p:grpSp>
      <p:grpSp>
        <p:nvGrpSpPr>
          <p:cNvPr id="11407" name="Group 143"/>
          <p:cNvGrpSpPr>
            <a:grpSpLocks/>
          </p:cNvGrpSpPr>
          <p:nvPr/>
        </p:nvGrpSpPr>
        <p:grpSpPr bwMode="auto">
          <a:xfrm>
            <a:off x="4525963" y="3482975"/>
            <a:ext cx="1465262" cy="549275"/>
            <a:chOff x="2851" y="2194"/>
            <a:chExt cx="923" cy="346"/>
          </a:xfrm>
        </p:grpSpPr>
        <p:sp>
          <p:nvSpPr>
            <p:cNvPr id="11408" name="Rectangle 144"/>
            <p:cNvSpPr>
              <a:spLocks noChangeArrowheads="1"/>
            </p:cNvSpPr>
            <p:nvPr/>
          </p:nvSpPr>
          <p:spPr bwMode="auto">
            <a:xfrm>
              <a:off x="2851" y="2194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 b="1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比對</a:t>
              </a:r>
            </a:p>
          </p:txBody>
        </p:sp>
        <p:sp>
          <p:nvSpPr>
            <p:cNvPr id="11409" name="Rectangle 145"/>
            <p:cNvSpPr>
              <a:spLocks noChangeArrowheads="1"/>
            </p:cNvSpPr>
            <p:nvPr/>
          </p:nvSpPr>
          <p:spPr bwMode="auto">
            <a:xfrm>
              <a:off x="3074" y="2194"/>
              <a:ext cx="7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 b="1">
                  <a:solidFill>
                    <a:srgbClr val="8901F3"/>
                  </a:solidFill>
                  <a:latin typeface="Arial" charset="0"/>
                  <a:ea typeface="標楷體" pitchFamily="65" charset="-120"/>
                </a:rPr>
                <a:t>  輸出波型</a:t>
              </a:r>
            </a:p>
          </p:txBody>
        </p:sp>
        <p:sp>
          <p:nvSpPr>
            <p:cNvPr id="11410" name="Rectangle 146"/>
            <p:cNvSpPr>
              <a:spLocks noChangeArrowheads="1"/>
            </p:cNvSpPr>
            <p:nvPr/>
          </p:nvSpPr>
          <p:spPr bwMode="auto">
            <a:xfrm>
              <a:off x="2887" y="2328"/>
              <a:ext cx="2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 b="1">
                  <a:solidFill>
                    <a:srgbClr val="000000"/>
                  </a:solidFill>
                  <a:latin typeface="Arial" charset="0"/>
                  <a:ea typeface="標楷體" pitchFamily="65" charset="-120"/>
                </a:rPr>
                <a:t>與 </a:t>
              </a:r>
            </a:p>
          </p:txBody>
        </p:sp>
        <p:sp>
          <p:nvSpPr>
            <p:cNvPr id="11411" name="Rectangle 147"/>
            <p:cNvSpPr>
              <a:spLocks noChangeArrowheads="1"/>
            </p:cNvSpPr>
            <p:nvPr/>
          </p:nvSpPr>
          <p:spPr bwMode="auto">
            <a:xfrm>
              <a:off x="3038" y="2328"/>
              <a:ext cx="6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 b="1">
                  <a:solidFill>
                    <a:srgbClr val="438E00"/>
                  </a:solidFill>
                  <a:latin typeface="Arial" charset="0"/>
                  <a:ea typeface="標楷體" pitchFamily="65" charset="-120"/>
                </a:rPr>
                <a:t>預期波型</a:t>
              </a:r>
            </a:p>
          </p:txBody>
        </p:sp>
      </p:grpSp>
      <p:grpSp>
        <p:nvGrpSpPr>
          <p:cNvPr id="11412" name="Group 148"/>
          <p:cNvGrpSpPr>
            <a:grpSpLocks/>
          </p:cNvGrpSpPr>
          <p:nvPr/>
        </p:nvGrpSpPr>
        <p:grpSpPr bwMode="auto">
          <a:xfrm>
            <a:off x="2754313" y="3482975"/>
            <a:ext cx="1052512" cy="549275"/>
            <a:chOff x="1735" y="2194"/>
            <a:chExt cx="663" cy="346"/>
          </a:xfrm>
        </p:grpSpPr>
        <p:sp>
          <p:nvSpPr>
            <p:cNvPr id="11413" name="Rectangle 149"/>
            <p:cNvSpPr>
              <a:spLocks noChangeArrowheads="1"/>
            </p:cNvSpPr>
            <p:nvPr/>
          </p:nvSpPr>
          <p:spPr bwMode="auto">
            <a:xfrm>
              <a:off x="1735" y="2194"/>
              <a:ext cx="6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TW" sz="1600" b="1">
                  <a:solidFill>
                    <a:srgbClr val="F95AB7"/>
                  </a:solidFill>
                  <a:latin typeface="Arial" charset="0"/>
                  <a:ea typeface="標楷體" pitchFamily="65" charset="-120"/>
                </a:rPr>
                <a:t>Behavior</a:t>
              </a:r>
            </a:p>
          </p:txBody>
        </p:sp>
        <p:sp>
          <p:nvSpPr>
            <p:cNvPr id="11414" name="Rectangle 150"/>
            <p:cNvSpPr>
              <a:spLocks noChangeArrowheads="1"/>
            </p:cNvSpPr>
            <p:nvPr/>
          </p:nvSpPr>
          <p:spPr bwMode="auto">
            <a:xfrm>
              <a:off x="1788" y="2328"/>
              <a:ext cx="5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zh-TW" altLang="en-US" sz="1600" b="1">
                  <a:solidFill>
                    <a:srgbClr val="F95AB7"/>
                  </a:solidFill>
                  <a:latin typeface="Arial" charset="0"/>
                  <a:ea typeface="標楷體" pitchFamily="65" charset="-120"/>
                </a:rPr>
                <a:t>之描述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BE27-7749-44C3-ACCA-EF44C0499CBD}" type="slidenum">
              <a:rPr lang="zh-TW" altLang="en-US"/>
              <a:pPr/>
              <a:t>8</a:t>
            </a:fld>
            <a:endParaRPr lang="zh-TW" alt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162175" y="833438"/>
            <a:ext cx="2557463" cy="922337"/>
          </a:xfrm>
          <a:prstGeom prst="rect">
            <a:avLst/>
          </a:prstGeom>
          <a:solidFill>
            <a:srgbClr val="FCFEB9"/>
          </a:solidFill>
          <a:ln w="38100" cmpd="dbl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zh-TW" altLang="en-US" sz="2800" b="1">
                <a:solidFill>
                  <a:schemeClr val="tx2"/>
                </a:solidFill>
                <a:latin typeface="Arial" charset="0"/>
                <a:ea typeface="標楷體" pitchFamily="65" charset="-120"/>
              </a:rPr>
              <a:t>邏輯合成</a:t>
            </a:r>
          </a:p>
          <a:p>
            <a:pPr algn="ctr" eaLnBrk="0" hangingPunct="0"/>
            <a:r>
              <a:rPr lang="en-US" altLang="zh-TW" b="1">
                <a:solidFill>
                  <a:schemeClr val="tx2"/>
                </a:solidFill>
                <a:latin typeface="Arial" charset="0"/>
                <a:ea typeface="標楷體" pitchFamily="65" charset="-120"/>
              </a:rPr>
              <a:t>Logic Synthesis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33400" y="3810000"/>
            <a:ext cx="2514600" cy="2301875"/>
          </a:xfrm>
          <a:prstGeom prst="rect">
            <a:avLst/>
          </a:prstGeom>
          <a:solidFill>
            <a:srgbClr val="FDA4B5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zh-TW" altLang="en-US" sz="1000" b="1">
                <a:latin typeface="Arial" charset="0"/>
                <a:ea typeface="標楷體" pitchFamily="65" charset="-120"/>
              </a:rPr>
              <a:t>                                   :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000" b="1">
                <a:latin typeface="Arial" charset="0"/>
                <a:ea typeface="標楷體" pitchFamily="65" charset="-120"/>
              </a:rPr>
              <a:t>always @(posedge clk) begin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000" b="1">
                <a:latin typeface="Arial" charset="0"/>
                <a:ea typeface="標楷體" pitchFamily="65" charset="-120"/>
              </a:rPr>
              <a:t>  if (sel1) begin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000" b="1">
                <a:latin typeface="Arial" charset="0"/>
                <a:ea typeface="標楷體" pitchFamily="65" charset="-120"/>
              </a:rPr>
              <a:t>    if (sel2) 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000" b="1">
                <a:latin typeface="Arial" charset="0"/>
                <a:ea typeface="標楷體" pitchFamily="65" charset="-120"/>
              </a:rPr>
              <a:t>      out=in1;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000" b="1">
                <a:latin typeface="Arial" charset="0"/>
                <a:ea typeface="標楷體" pitchFamily="65" charset="-120"/>
              </a:rPr>
              <a:t>    else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000" b="1">
                <a:latin typeface="Arial" charset="0"/>
                <a:ea typeface="標楷體" pitchFamily="65" charset="-120"/>
              </a:rPr>
              <a:t>      out=in2;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000" b="1">
                <a:latin typeface="Arial" charset="0"/>
                <a:ea typeface="標楷體" pitchFamily="65" charset="-120"/>
              </a:rPr>
              <a:t>  end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000" b="1">
                <a:latin typeface="Arial" charset="0"/>
                <a:ea typeface="標楷體" pitchFamily="65" charset="-120"/>
              </a:rPr>
              <a:t>  else if (sel3) begin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000" b="1">
                <a:latin typeface="Arial" charset="0"/>
                <a:ea typeface="標楷體" pitchFamily="65" charset="-120"/>
              </a:rPr>
              <a:t>    if (sel4)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000" b="1">
                <a:latin typeface="Arial" charset="0"/>
                <a:ea typeface="標楷體" pitchFamily="65" charset="-120"/>
              </a:rPr>
              <a:t>       out=in3;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000" b="1">
                <a:latin typeface="Arial" charset="0"/>
                <a:ea typeface="標楷體" pitchFamily="65" charset="-120"/>
              </a:rPr>
              <a:t>  end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000" b="1">
                <a:latin typeface="Arial" charset="0"/>
                <a:ea typeface="標楷體" pitchFamily="65" charset="-120"/>
              </a:rPr>
              <a:t>  else out=in4;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000" b="1">
                <a:latin typeface="Arial" charset="0"/>
                <a:ea typeface="標楷體" pitchFamily="65" charset="-120"/>
              </a:rPr>
              <a:t>end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TW" sz="1000" b="1">
                <a:latin typeface="Arial" charset="0"/>
                <a:ea typeface="標楷體" pitchFamily="65" charset="-120"/>
              </a:rPr>
              <a:t>                                       :</a:t>
            </a:r>
          </a:p>
        </p:txBody>
      </p:sp>
      <p:pic>
        <p:nvPicPr>
          <p:cNvPr id="12292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6913" y="6515100"/>
            <a:ext cx="3900487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</p:pic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3429000" y="5257800"/>
            <a:ext cx="685800" cy="5334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69925" y="2439988"/>
            <a:ext cx="55118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25000"/>
              </a:lnSpc>
              <a:buFont typeface="Wingdings" pitchFamily="2" charset="2"/>
              <a:buChar char="n"/>
            </a:pPr>
            <a:r>
              <a:rPr lang="zh-TW" altLang="en-US" sz="1800" b="1">
                <a:latin typeface="Arial" charset="0"/>
                <a:ea typeface="標楷體" pitchFamily="65" charset="-120"/>
              </a:rPr>
              <a:t> </a:t>
            </a:r>
            <a:r>
              <a:rPr lang="en-US" altLang="zh-TW" sz="1800" b="1">
                <a:latin typeface="Arial" charset="0"/>
                <a:ea typeface="標楷體" pitchFamily="65" charset="-120"/>
              </a:rPr>
              <a:t>Logic Synthesis </a:t>
            </a:r>
            <a:r>
              <a:rPr lang="en-US" altLang="zh-TW" sz="1800" b="1" i="1" u="sng">
                <a:latin typeface="Arial" charset="0"/>
                <a:ea typeface="標楷體" pitchFamily="65" charset="-120"/>
              </a:rPr>
              <a:t>translates</a:t>
            </a:r>
            <a:r>
              <a:rPr lang="en-US" altLang="zh-TW" sz="1800" b="1">
                <a:latin typeface="Arial" charset="0"/>
                <a:ea typeface="標楷體" pitchFamily="65" charset="-120"/>
              </a:rPr>
              <a:t> </a:t>
            </a:r>
            <a:r>
              <a:rPr lang="en-US" altLang="zh-TW" sz="1800" b="1">
                <a:solidFill>
                  <a:srgbClr val="DC0081"/>
                </a:solidFill>
                <a:latin typeface="Arial" charset="0"/>
                <a:ea typeface="標楷體" pitchFamily="65" charset="-120"/>
              </a:rPr>
              <a:t>RTL</a:t>
            </a:r>
            <a:r>
              <a:rPr lang="en-US" altLang="zh-TW" sz="1800" b="1">
                <a:latin typeface="Arial" charset="0"/>
                <a:ea typeface="標楷體" pitchFamily="65" charset="-120"/>
              </a:rPr>
              <a:t> design to </a:t>
            </a:r>
            <a:r>
              <a:rPr lang="en-US" altLang="zh-TW" sz="1800" b="1">
                <a:solidFill>
                  <a:schemeClr val="tx2"/>
                </a:solidFill>
                <a:latin typeface="Arial" charset="0"/>
                <a:ea typeface="標楷體" pitchFamily="65" charset="-120"/>
              </a:rPr>
              <a:t>gate-</a:t>
            </a:r>
            <a:br>
              <a:rPr lang="en-US" altLang="zh-TW" sz="1800" b="1">
                <a:solidFill>
                  <a:schemeClr val="tx2"/>
                </a:solidFill>
                <a:latin typeface="Arial" charset="0"/>
                <a:ea typeface="標楷體" pitchFamily="65" charset="-120"/>
              </a:rPr>
            </a:br>
            <a:r>
              <a:rPr lang="en-US" altLang="zh-TW" sz="1800" b="1">
                <a:solidFill>
                  <a:schemeClr val="tx2"/>
                </a:solidFill>
                <a:latin typeface="Arial" charset="0"/>
                <a:ea typeface="標楷體" pitchFamily="65" charset="-120"/>
              </a:rPr>
              <a:t>    level design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959225" y="5907088"/>
            <a:ext cx="20383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TW" sz="1800" b="1">
                <a:solidFill>
                  <a:schemeClr val="tx2"/>
                </a:solidFill>
                <a:latin typeface="Arial" charset="0"/>
                <a:ea typeface="標楷體" pitchFamily="65" charset="-120"/>
              </a:rPr>
              <a:t>gate-level design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3197225" y="4611688"/>
            <a:ext cx="6286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TW" sz="1800" b="1">
                <a:solidFill>
                  <a:srgbClr val="DC0081"/>
                </a:solidFill>
                <a:latin typeface="Arial" charset="0"/>
                <a:ea typeface="標楷體" pitchFamily="65" charset="-120"/>
              </a:rPr>
              <a:t>RTL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DFE20-2FA4-4104-A9D8-45AB259A2100}" type="slidenum">
              <a:rPr lang="zh-TW" altLang="en-US"/>
              <a:pPr/>
              <a:t>9</a:t>
            </a:fld>
            <a:endParaRPr lang="zh-TW" alt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228725" y="803275"/>
            <a:ext cx="4641850" cy="495300"/>
          </a:xfrm>
          <a:prstGeom prst="rect">
            <a:avLst/>
          </a:prstGeom>
          <a:solidFill>
            <a:srgbClr val="FCFEB9"/>
          </a:solidFill>
          <a:ln w="38100" cmpd="dbl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b="1">
                <a:solidFill>
                  <a:schemeClr val="tx2"/>
                </a:solidFill>
                <a:latin typeface="Arial" charset="0"/>
                <a:ea typeface="標楷體" pitchFamily="65" charset="-120"/>
              </a:rPr>
              <a:t>Synthesis is Constraint Driven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 flipV="1">
            <a:off x="1600200" y="3962400"/>
            <a:ext cx="0" cy="403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1592263" y="7993063"/>
            <a:ext cx="450373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09625" y="4548188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b="1">
                <a:latin typeface="Arial" charset="0"/>
                <a:ea typeface="標楷體" pitchFamily="65" charset="-120"/>
              </a:rPr>
              <a:t>Large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923925" y="58435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b="1">
                <a:solidFill>
                  <a:srgbClr val="DC0081"/>
                </a:solidFill>
                <a:latin typeface="Arial" charset="0"/>
                <a:ea typeface="標楷體" pitchFamily="65" charset="-120"/>
              </a:rPr>
              <a:t>Area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822325" y="7291388"/>
            <a:ext cx="79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b="1">
                <a:latin typeface="Arial" charset="0"/>
                <a:ea typeface="標楷體" pitchFamily="65" charset="-120"/>
              </a:rPr>
              <a:t>Small</a:t>
            </a:r>
          </a:p>
        </p:txBody>
      </p:sp>
      <p:sp>
        <p:nvSpPr>
          <p:cNvPr id="13320" name="Arc 8"/>
          <p:cNvSpPr>
            <a:spLocks/>
          </p:cNvSpPr>
          <p:nvPr/>
        </p:nvSpPr>
        <p:spPr bwMode="auto">
          <a:xfrm>
            <a:off x="2287588" y="4724400"/>
            <a:ext cx="3810000" cy="266700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2286000" y="5181600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2682875" y="5929313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3208338" y="6461125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978275" y="6904038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4860925" y="7186613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3429000" y="5867400"/>
            <a:ext cx="53340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2743200" y="6400800"/>
            <a:ext cx="914400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717925" y="6072188"/>
            <a:ext cx="1416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b="1">
                <a:latin typeface="Arial" charset="0"/>
                <a:ea typeface="標楷體" pitchFamily="65" charset="-120"/>
              </a:rPr>
              <a:t>Translation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1736725" y="6681788"/>
            <a:ext cx="156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b="1">
                <a:solidFill>
                  <a:schemeClr val="hlink"/>
                </a:solidFill>
                <a:latin typeface="Arial" charset="0"/>
                <a:ea typeface="標楷體" pitchFamily="65" charset="-120"/>
              </a:rPr>
              <a:t>Optimization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3497263" y="8061325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b="1">
                <a:solidFill>
                  <a:srgbClr val="DC0081"/>
                </a:solidFill>
                <a:latin typeface="Arial" charset="0"/>
                <a:ea typeface="標楷體" pitchFamily="65" charset="-120"/>
              </a:rPr>
              <a:t>Speed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2047875" y="811371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b="1">
                <a:latin typeface="Arial" charset="0"/>
                <a:ea typeface="標楷體" pitchFamily="65" charset="-120"/>
              </a:rPr>
              <a:t>Fast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5233988" y="8145463"/>
            <a:ext cx="717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1800" b="1">
                <a:latin typeface="Arial" charset="0"/>
                <a:ea typeface="標楷體" pitchFamily="65" charset="-120"/>
              </a:rPr>
              <a:t>Slow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914400" y="1981200"/>
            <a:ext cx="53213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25000"/>
              </a:lnSpc>
              <a:buFont typeface="Wingdings" pitchFamily="2" charset="2"/>
              <a:buChar char="n"/>
            </a:pPr>
            <a:r>
              <a:rPr lang="zh-TW" altLang="en-US" sz="1800" b="1">
                <a:latin typeface="Arial" charset="0"/>
                <a:ea typeface="標楷體" pitchFamily="65" charset="-120"/>
              </a:rPr>
              <a:t> </a:t>
            </a:r>
            <a:r>
              <a:rPr lang="en-US" altLang="zh-TW" sz="1800" b="1">
                <a:latin typeface="Arial" charset="0"/>
                <a:ea typeface="標楷體" pitchFamily="65" charset="-120"/>
              </a:rPr>
              <a:t>Logic Synthesizer first translates RTL design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TW" sz="1800" b="1">
                <a:latin typeface="Arial" charset="0"/>
                <a:ea typeface="標楷體" pitchFamily="65" charset="-120"/>
              </a:rPr>
              <a:t>   to an intermediate  gate-level  design, then 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TW" sz="1800" b="1">
                <a:latin typeface="Arial" charset="0"/>
                <a:ea typeface="標楷體" pitchFamily="65" charset="-120"/>
              </a:rPr>
              <a:t>   </a:t>
            </a:r>
            <a:r>
              <a:rPr lang="en-US" altLang="zh-TW" sz="1800" b="1" i="1" u="sng">
                <a:solidFill>
                  <a:schemeClr val="hlink"/>
                </a:solidFill>
                <a:latin typeface="Arial" charset="0"/>
                <a:ea typeface="標楷體" pitchFamily="65" charset="-120"/>
              </a:rPr>
              <a:t>optimize</a:t>
            </a:r>
            <a:r>
              <a:rPr lang="en-US" altLang="zh-TW" sz="1800" b="1" i="1" u="sng">
                <a:latin typeface="Arial" charset="0"/>
                <a:ea typeface="標楷體" pitchFamily="65" charset="-120"/>
              </a:rPr>
              <a:t> </a:t>
            </a:r>
            <a:r>
              <a:rPr lang="en-US" altLang="zh-TW" sz="1800" b="1">
                <a:latin typeface="Arial" charset="0"/>
                <a:ea typeface="標楷體" pitchFamily="65" charset="-120"/>
              </a:rPr>
              <a:t>according to the </a:t>
            </a:r>
            <a:r>
              <a:rPr lang="en-US" altLang="zh-TW" sz="1800" b="1">
                <a:solidFill>
                  <a:srgbClr val="DC0081"/>
                </a:solidFill>
                <a:latin typeface="Arial" charset="0"/>
                <a:ea typeface="標楷體" pitchFamily="65" charset="-120"/>
              </a:rPr>
              <a:t>area</a:t>
            </a:r>
            <a:r>
              <a:rPr lang="en-US" altLang="zh-TW" sz="1800" b="1">
                <a:latin typeface="Arial" charset="0"/>
                <a:ea typeface="標楷體" pitchFamily="65" charset="-120"/>
              </a:rPr>
              <a:t> and </a:t>
            </a:r>
            <a:r>
              <a:rPr lang="en-US" altLang="zh-TW" sz="1800" b="1">
                <a:solidFill>
                  <a:srgbClr val="DC0081"/>
                </a:solidFill>
                <a:latin typeface="Arial" charset="0"/>
                <a:ea typeface="標楷體" pitchFamily="65" charset="-120"/>
              </a:rPr>
              <a:t>timing</a:t>
            </a:r>
            <a:r>
              <a:rPr lang="en-US" altLang="zh-TW" sz="1800" b="1">
                <a:latin typeface="Arial" charset="0"/>
                <a:ea typeface="標楷體" pitchFamily="65" charset="-120"/>
              </a:rPr>
              <a:t>  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TW" sz="1800" b="1">
                <a:latin typeface="Arial" charset="0"/>
                <a:ea typeface="標楷體" pitchFamily="65" charset="-120"/>
              </a:rPr>
              <a:t>   constraint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4479925" y="4175125"/>
            <a:ext cx="254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4479925" y="4175125"/>
            <a:ext cx="254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6519863" y="3870325"/>
            <a:ext cx="254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6519863" y="3870325"/>
            <a:ext cx="254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4479925" y="4584700"/>
            <a:ext cx="254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4479925" y="4584700"/>
            <a:ext cx="254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6519863" y="4279900"/>
            <a:ext cx="254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6519863" y="4279900"/>
            <a:ext cx="25400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4479925" y="4191000"/>
            <a:ext cx="25400" cy="3857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3200400" y="4038600"/>
            <a:ext cx="2590800" cy="1647825"/>
          </a:xfrm>
          <a:prstGeom prst="rect">
            <a:avLst/>
          </a:prstGeom>
          <a:solidFill>
            <a:srgbClr val="C8FEC8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3171825" y="4052888"/>
            <a:ext cx="2682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m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3252788" y="40528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o</a:t>
            </a: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3305175" y="40528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d</a:t>
            </a: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3359150" y="4052888"/>
            <a:ext cx="2635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ul</a:t>
            </a: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3435350" y="40528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e</a:t>
            </a: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3486150" y="40528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350" name="Rectangle 38"/>
          <p:cNvSpPr>
            <a:spLocks noChangeArrowheads="1"/>
          </p:cNvSpPr>
          <p:nvPr/>
        </p:nvSpPr>
        <p:spPr bwMode="auto">
          <a:xfrm>
            <a:off x="3513138" y="405288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i</a:t>
            </a: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3535363" y="40528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f</a:t>
            </a:r>
          </a:p>
        </p:txBody>
      </p:sp>
      <p:sp>
        <p:nvSpPr>
          <p:cNvPr id="13352" name="Rectangle 40"/>
          <p:cNvSpPr>
            <a:spLocks noChangeArrowheads="1"/>
          </p:cNvSpPr>
          <p:nvPr/>
        </p:nvSpPr>
        <p:spPr bwMode="auto">
          <a:xfrm>
            <a:off x="3565525" y="4052888"/>
            <a:ext cx="2682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m</a:t>
            </a:r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3646488" y="40528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o</a:t>
            </a:r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3698875" y="40528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d</a:t>
            </a:r>
          </a:p>
        </p:txBody>
      </p:sp>
      <p:sp>
        <p:nvSpPr>
          <p:cNvPr id="13355" name="Rectangle 43"/>
          <p:cNvSpPr>
            <a:spLocks noChangeArrowheads="1"/>
          </p:cNvSpPr>
          <p:nvPr/>
        </p:nvSpPr>
        <p:spPr bwMode="auto">
          <a:xfrm>
            <a:off x="3752850" y="4052888"/>
            <a:ext cx="2174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(</a:t>
            </a:r>
          </a:p>
        </p:txBody>
      </p:sp>
      <p:sp>
        <p:nvSpPr>
          <p:cNvPr id="13356" name="Rectangle 44"/>
          <p:cNvSpPr>
            <a:spLocks noChangeArrowheads="1"/>
          </p:cNvSpPr>
          <p:nvPr/>
        </p:nvSpPr>
        <p:spPr bwMode="auto">
          <a:xfrm>
            <a:off x="3786188" y="4052888"/>
            <a:ext cx="234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c</a:t>
            </a:r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3836988" y="405288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l</a:t>
            </a:r>
          </a:p>
        </p:txBody>
      </p:sp>
      <p:sp>
        <p:nvSpPr>
          <p:cNvPr id="13358" name="Rectangle 46"/>
          <p:cNvSpPr>
            <a:spLocks noChangeArrowheads="1"/>
          </p:cNvSpPr>
          <p:nvPr/>
        </p:nvSpPr>
        <p:spPr bwMode="auto">
          <a:xfrm>
            <a:off x="3859213" y="4052888"/>
            <a:ext cx="234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k</a:t>
            </a:r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3906838" y="40528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,</a:t>
            </a:r>
          </a:p>
        </p:txBody>
      </p:sp>
      <p:sp>
        <p:nvSpPr>
          <p:cNvPr id="13360" name="Rectangle 48"/>
          <p:cNvSpPr>
            <a:spLocks noChangeArrowheads="1"/>
          </p:cNvSpPr>
          <p:nvPr/>
        </p:nvSpPr>
        <p:spPr bwMode="auto">
          <a:xfrm>
            <a:off x="3935413" y="40528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361" name="Rectangle 49"/>
          <p:cNvSpPr>
            <a:spLocks noChangeArrowheads="1"/>
          </p:cNvSpPr>
          <p:nvPr/>
        </p:nvSpPr>
        <p:spPr bwMode="auto">
          <a:xfrm>
            <a:off x="3962400" y="40528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o</a:t>
            </a:r>
          </a:p>
        </p:txBody>
      </p:sp>
      <p:sp>
        <p:nvSpPr>
          <p:cNvPr id="13362" name="Rectangle 50"/>
          <p:cNvSpPr>
            <a:spLocks noChangeArrowheads="1"/>
          </p:cNvSpPr>
          <p:nvPr/>
        </p:nvSpPr>
        <p:spPr bwMode="auto">
          <a:xfrm>
            <a:off x="4013200" y="40528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u</a:t>
            </a:r>
          </a:p>
        </p:txBody>
      </p:sp>
      <p:sp>
        <p:nvSpPr>
          <p:cNvPr id="13363" name="Rectangle 51"/>
          <p:cNvSpPr>
            <a:spLocks noChangeArrowheads="1"/>
          </p:cNvSpPr>
          <p:nvPr/>
        </p:nvSpPr>
        <p:spPr bwMode="auto">
          <a:xfrm>
            <a:off x="4067175" y="40528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t</a:t>
            </a:r>
          </a:p>
        </p:txBody>
      </p:sp>
      <p:sp>
        <p:nvSpPr>
          <p:cNvPr id="13364" name="Rectangle 52"/>
          <p:cNvSpPr>
            <a:spLocks noChangeArrowheads="1"/>
          </p:cNvSpPr>
          <p:nvPr/>
        </p:nvSpPr>
        <p:spPr bwMode="auto">
          <a:xfrm>
            <a:off x="4095750" y="40528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,</a:t>
            </a:r>
          </a:p>
        </p:txBody>
      </p:sp>
      <p:sp>
        <p:nvSpPr>
          <p:cNvPr id="13365" name="Rectangle 53"/>
          <p:cNvSpPr>
            <a:spLocks noChangeArrowheads="1"/>
          </p:cNvSpPr>
          <p:nvPr/>
        </p:nvSpPr>
        <p:spPr bwMode="auto">
          <a:xfrm>
            <a:off x="4122738" y="40528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366" name="Rectangle 54"/>
          <p:cNvSpPr>
            <a:spLocks noChangeArrowheads="1"/>
          </p:cNvSpPr>
          <p:nvPr/>
        </p:nvSpPr>
        <p:spPr bwMode="auto">
          <a:xfrm>
            <a:off x="4149725" y="405288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i</a:t>
            </a:r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auto">
          <a:xfrm>
            <a:off x="4170363" y="40528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n</a:t>
            </a:r>
          </a:p>
        </p:txBody>
      </p:sp>
      <p:sp>
        <p:nvSpPr>
          <p:cNvPr id="13368" name="Rectangle 56"/>
          <p:cNvSpPr>
            <a:spLocks noChangeArrowheads="1"/>
          </p:cNvSpPr>
          <p:nvPr/>
        </p:nvSpPr>
        <p:spPr bwMode="auto">
          <a:xfrm>
            <a:off x="4225925" y="40528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1</a:t>
            </a:r>
          </a:p>
        </p:txBody>
      </p:sp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4279900" y="40528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,</a:t>
            </a:r>
          </a:p>
        </p:txBody>
      </p:sp>
      <p:sp>
        <p:nvSpPr>
          <p:cNvPr id="13370" name="Rectangle 58"/>
          <p:cNvSpPr>
            <a:spLocks noChangeArrowheads="1"/>
          </p:cNvSpPr>
          <p:nvPr/>
        </p:nvSpPr>
        <p:spPr bwMode="auto">
          <a:xfrm>
            <a:off x="4306888" y="40528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371" name="Rectangle 59"/>
          <p:cNvSpPr>
            <a:spLocks noChangeArrowheads="1"/>
          </p:cNvSpPr>
          <p:nvPr/>
        </p:nvSpPr>
        <p:spPr bwMode="auto">
          <a:xfrm>
            <a:off x="4333875" y="405288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i</a:t>
            </a:r>
          </a:p>
        </p:txBody>
      </p:sp>
      <p:sp>
        <p:nvSpPr>
          <p:cNvPr id="13372" name="Rectangle 60"/>
          <p:cNvSpPr>
            <a:spLocks noChangeArrowheads="1"/>
          </p:cNvSpPr>
          <p:nvPr/>
        </p:nvSpPr>
        <p:spPr bwMode="auto">
          <a:xfrm>
            <a:off x="4356100" y="40528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n</a:t>
            </a:r>
          </a:p>
        </p:txBody>
      </p:sp>
      <p:sp>
        <p:nvSpPr>
          <p:cNvPr id="13373" name="Rectangle 61"/>
          <p:cNvSpPr>
            <a:spLocks noChangeArrowheads="1"/>
          </p:cNvSpPr>
          <p:nvPr/>
        </p:nvSpPr>
        <p:spPr bwMode="auto">
          <a:xfrm>
            <a:off x="4410075" y="40528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2</a:t>
            </a:r>
          </a:p>
        </p:txBody>
      </p:sp>
      <p:sp>
        <p:nvSpPr>
          <p:cNvPr id="13374" name="Rectangle 62"/>
          <p:cNvSpPr>
            <a:spLocks noChangeArrowheads="1"/>
          </p:cNvSpPr>
          <p:nvPr/>
        </p:nvSpPr>
        <p:spPr bwMode="auto">
          <a:xfrm>
            <a:off x="4464050" y="40528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,</a:t>
            </a:r>
          </a:p>
        </p:txBody>
      </p:sp>
      <p:sp>
        <p:nvSpPr>
          <p:cNvPr id="13375" name="Rectangle 63"/>
          <p:cNvSpPr>
            <a:spLocks noChangeArrowheads="1"/>
          </p:cNvSpPr>
          <p:nvPr/>
        </p:nvSpPr>
        <p:spPr bwMode="auto">
          <a:xfrm>
            <a:off x="4491038" y="40528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376" name="Rectangle 64"/>
          <p:cNvSpPr>
            <a:spLocks noChangeArrowheads="1"/>
          </p:cNvSpPr>
          <p:nvPr/>
        </p:nvSpPr>
        <p:spPr bwMode="auto">
          <a:xfrm>
            <a:off x="4519613" y="405288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i</a:t>
            </a:r>
          </a:p>
        </p:txBody>
      </p:sp>
      <p:sp>
        <p:nvSpPr>
          <p:cNvPr id="13377" name="Rectangle 65"/>
          <p:cNvSpPr>
            <a:spLocks noChangeArrowheads="1"/>
          </p:cNvSpPr>
          <p:nvPr/>
        </p:nvSpPr>
        <p:spPr bwMode="auto">
          <a:xfrm>
            <a:off x="4540250" y="40528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n</a:t>
            </a:r>
          </a:p>
        </p:txBody>
      </p:sp>
      <p:sp>
        <p:nvSpPr>
          <p:cNvPr id="13378" name="Rectangle 66"/>
          <p:cNvSpPr>
            <a:spLocks noChangeArrowheads="1"/>
          </p:cNvSpPr>
          <p:nvPr/>
        </p:nvSpPr>
        <p:spPr bwMode="auto">
          <a:xfrm>
            <a:off x="4594225" y="40528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3</a:t>
            </a:r>
          </a:p>
        </p:txBody>
      </p:sp>
      <p:sp>
        <p:nvSpPr>
          <p:cNvPr id="13379" name="Rectangle 67"/>
          <p:cNvSpPr>
            <a:spLocks noChangeArrowheads="1"/>
          </p:cNvSpPr>
          <p:nvPr/>
        </p:nvSpPr>
        <p:spPr bwMode="auto">
          <a:xfrm>
            <a:off x="4649788" y="40528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,</a:t>
            </a:r>
          </a:p>
        </p:txBody>
      </p:sp>
      <p:sp>
        <p:nvSpPr>
          <p:cNvPr id="13380" name="Rectangle 68"/>
          <p:cNvSpPr>
            <a:spLocks noChangeArrowheads="1"/>
          </p:cNvSpPr>
          <p:nvPr/>
        </p:nvSpPr>
        <p:spPr bwMode="auto">
          <a:xfrm>
            <a:off x="4676775" y="40528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381" name="Rectangle 69"/>
          <p:cNvSpPr>
            <a:spLocks noChangeArrowheads="1"/>
          </p:cNvSpPr>
          <p:nvPr/>
        </p:nvSpPr>
        <p:spPr bwMode="auto">
          <a:xfrm>
            <a:off x="4703763" y="405288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i</a:t>
            </a:r>
          </a:p>
        </p:txBody>
      </p:sp>
      <p:sp>
        <p:nvSpPr>
          <p:cNvPr id="13382" name="Rectangle 70"/>
          <p:cNvSpPr>
            <a:spLocks noChangeArrowheads="1"/>
          </p:cNvSpPr>
          <p:nvPr/>
        </p:nvSpPr>
        <p:spPr bwMode="auto">
          <a:xfrm>
            <a:off x="4724400" y="40528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n</a:t>
            </a:r>
          </a:p>
        </p:txBody>
      </p:sp>
      <p:sp>
        <p:nvSpPr>
          <p:cNvPr id="13383" name="Rectangle 71"/>
          <p:cNvSpPr>
            <a:spLocks noChangeArrowheads="1"/>
          </p:cNvSpPr>
          <p:nvPr/>
        </p:nvSpPr>
        <p:spPr bwMode="auto">
          <a:xfrm>
            <a:off x="4779963" y="40528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4</a:t>
            </a:r>
          </a:p>
        </p:txBody>
      </p:sp>
      <p:sp>
        <p:nvSpPr>
          <p:cNvPr id="13384" name="Rectangle 72"/>
          <p:cNvSpPr>
            <a:spLocks noChangeArrowheads="1"/>
          </p:cNvSpPr>
          <p:nvPr/>
        </p:nvSpPr>
        <p:spPr bwMode="auto">
          <a:xfrm>
            <a:off x="4833938" y="40528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,</a:t>
            </a:r>
          </a:p>
        </p:txBody>
      </p:sp>
      <p:sp>
        <p:nvSpPr>
          <p:cNvPr id="13385" name="Rectangle 73"/>
          <p:cNvSpPr>
            <a:spLocks noChangeArrowheads="1"/>
          </p:cNvSpPr>
          <p:nvPr/>
        </p:nvSpPr>
        <p:spPr bwMode="auto">
          <a:xfrm>
            <a:off x="4860925" y="40528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387" name="Rectangle 75"/>
          <p:cNvSpPr>
            <a:spLocks noChangeArrowheads="1"/>
          </p:cNvSpPr>
          <p:nvPr/>
        </p:nvSpPr>
        <p:spPr bwMode="auto">
          <a:xfrm>
            <a:off x="4964113" y="4052888"/>
            <a:ext cx="234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s</a:t>
            </a:r>
          </a:p>
        </p:txBody>
      </p:sp>
      <p:sp>
        <p:nvSpPr>
          <p:cNvPr id="13388" name="Rectangle 76"/>
          <p:cNvSpPr>
            <a:spLocks noChangeArrowheads="1"/>
          </p:cNvSpPr>
          <p:nvPr/>
        </p:nvSpPr>
        <p:spPr bwMode="auto">
          <a:xfrm>
            <a:off x="5014913" y="40528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e</a:t>
            </a:r>
          </a:p>
        </p:txBody>
      </p:sp>
      <p:sp>
        <p:nvSpPr>
          <p:cNvPr id="13389" name="Rectangle 77"/>
          <p:cNvSpPr>
            <a:spLocks noChangeArrowheads="1"/>
          </p:cNvSpPr>
          <p:nvPr/>
        </p:nvSpPr>
        <p:spPr bwMode="auto">
          <a:xfrm>
            <a:off x="5067300" y="405288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l</a:t>
            </a:r>
          </a:p>
        </p:txBody>
      </p:sp>
      <p:sp>
        <p:nvSpPr>
          <p:cNvPr id="13390" name="Rectangle 78"/>
          <p:cNvSpPr>
            <a:spLocks noChangeArrowheads="1"/>
          </p:cNvSpPr>
          <p:nvPr/>
        </p:nvSpPr>
        <p:spPr bwMode="auto">
          <a:xfrm>
            <a:off x="5087938" y="40528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1</a:t>
            </a:r>
          </a:p>
        </p:txBody>
      </p:sp>
      <p:sp>
        <p:nvSpPr>
          <p:cNvPr id="13391" name="Rectangle 79"/>
          <p:cNvSpPr>
            <a:spLocks noChangeArrowheads="1"/>
          </p:cNvSpPr>
          <p:nvPr/>
        </p:nvSpPr>
        <p:spPr bwMode="auto">
          <a:xfrm>
            <a:off x="5143500" y="40528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,</a:t>
            </a:r>
          </a:p>
        </p:txBody>
      </p:sp>
      <p:sp>
        <p:nvSpPr>
          <p:cNvPr id="13392" name="Rectangle 80"/>
          <p:cNvSpPr>
            <a:spLocks noChangeArrowheads="1"/>
          </p:cNvSpPr>
          <p:nvPr/>
        </p:nvSpPr>
        <p:spPr bwMode="auto">
          <a:xfrm>
            <a:off x="5170488" y="40528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393" name="Rectangle 81"/>
          <p:cNvSpPr>
            <a:spLocks noChangeArrowheads="1"/>
          </p:cNvSpPr>
          <p:nvPr/>
        </p:nvSpPr>
        <p:spPr bwMode="auto">
          <a:xfrm>
            <a:off x="5197475" y="4052888"/>
            <a:ext cx="234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s</a:t>
            </a:r>
          </a:p>
        </p:txBody>
      </p:sp>
      <p:sp>
        <p:nvSpPr>
          <p:cNvPr id="13394" name="Rectangle 82"/>
          <p:cNvSpPr>
            <a:spLocks noChangeArrowheads="1"/>
          </p:cNvSpPr>
          <p:nvPr/>
        </p:nvSpPr>
        <p:spPr bwMode="auto">
          <a:xfrm>
            <a:off x="5248275" y="40528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e</a:t>
            </a:r>
          </a:p>
        </p:txBody>
      </p:sp>
      <p:sp>
        <p:nvSpPr>
          <p:cNvPr id="13395" name="Rectangle 83"/>
          <p:cNvSpPr>
            <a:spLocks noChangeArrowheads="1"/>
          </p:cNvSpPr>
          <p:nvPr/>
        </p:nvSpPr>
        <p:spPr bwMode="auto">
          <a:xfrm>
            <a:off x="5300663" y="405288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l</a:t>
            </a:r>
          </a:p>
        </p:txBody>
      </p:sp>
      <p:sp>
        <p:nvSpPr>
          <p:cNvPr id="13396" name="Rectangle 84"/>
          <p:cNvSpPr>
            <a:spLocks noChangeArrowheads="1"/>
          </p:cNvSpPr>
          <p:nvPr/>
        </p:nvSpPr>
        <p:spPr bwMode="auto">
          <a:xfrm>
            <a:off x="5321300" y="40528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2</a:t>
            </a:r>
          </a:p>
        </p:txBody>
      </p:sp>
      <p:sp>
        <p:nvSpPr>
          <p:cNvPr id="13397" name="Rectangle 85"/>
          <p:cNvSpPr>
            <a:spLocks noChangeArrowheads="1"/>
          </p:cNvSpPr>
          <p:nvPr/>
        </p:nvSpPr>
        <p:spPr bwMode="auto">
          <a:xfrm>
            <a:off x="5375275" y="40528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,</a:t>
            </a:r>
          </a:p>
        </p:txBody>
      </p:sp>
      <p:sp>
        <p:nvSpPr>
          <p:cNvPr id="13398" name="Rectangle 86"/>
          <p:cNvSpPr>
            <a:spLocks noChangeArrowheads="1"/>
          </p:cNvSpPr>
          <p:nvPr/>
        </p:nvSpPr>
        <p:spPr bwMode="auto">
          <a:xfrm>
            <a:off x="5403850" y="40528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399" name="Rectangle 87"/>
          <p:cNvSpPr>
            <a:spLocks noChangeArrowheads="1"/>
          </p:cNvSpPr>
          <p:nvPr/>
        </p:nvSpPr>
        <p:spPr bwMode="auto">
          <a:xfrm>
            <a:off x="5430838" y="4052888"/>
            <a:ext cx="234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s</a:t>
            </a:r>
          </a:p>
        </p:txBody>
      </p:sp>
      <p:sp>
        <p:nvSpPr>
          <p:cNvPr id="13400" name="Rectangle 88"/>
          <p:cNvSpPr>
            <a:spLocks noChangeArrowheads="1"/>
          </p:cNvSpPr>
          <p:nvPr/>
        </p:nvSpPr>
        <p:spPr bwMode="auto">
          <a:xfrm>
            <a:off x="5481638" y="40528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e</a:t>
            </a:r>
          </a:p>
        </p:txBody>
      </p:sp>
      <p:sp>
        <p:nvSpPr>
          <p:cNvPr id="13401" name="Rectangle 89"/>
          <p:cNvSpPr>
            <a:spLocks noChangeArrowheads="1"/>
          </p:cNvSpPr>
          <p:nvPr/>
        </p:nvSpPr>
        <p:spPr bwMode="auto">
          <a:xfrm>
            <a:off x="5534025" y="405288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l</a:t>
            </a:r>
          </a:p>
        </p:txBody>
      </p: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5554663" y="40528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3</a:t>
            </a:r>
          </a:p>
        </p:txBody>
      </p:sp>
      <p:sp>
        <p:nvSpPr>
          <p:cNvPr id="13403" name="Rectangle 91"/>
          <p:cNvSpPr>
            <a:spLocks noChangeArrowheads="1"/>
          </p:cNvSpPr>
          <p:nvPr/>
        </p:nvSpPr>
        <p:spPr bwMode="auto">
          <a:xfrm>
            <a:off x="5608638" y="40528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,</a:t>
            </a:r>
          </a:p>
        </p:txBody>
      </p:sp>
      <p:sp>
        <p:nvSpPr>
          <p:cNvPr id="13404" name="Rectangle 92"/>
          <p:cNvSpPr>
            <a:spLocks noChangeArrowheads="1"/>
          </p:cNvSpPr>
          <p:nvPr/>
        </p:nvSpPr>
        <p:spPr bwMode="auto">
          <a:xfrm>
            <a:off x="3171825" y="4173538"/>
            <a:ext cx="234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s</a:t>
            </a:r>
          </a:p>
        </p:txBody>
      </p:sp>
      <p:sp>
        <p:nvSpPr>
          <p:cNvPr id="13405" name="Rectangle 93"/>
          <p:cNvSpPr>
            <a:spLocks noChangeArrowheads="1"/>
          </p:cNvSpPr>
          <p:nvPr/>
        </p:nvSpPr>
        <p:spPr bwMode="auto">
          <a:xfrm>
            <a:off x="3222625" y="41735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e</a:t>
            </a:r>
          </a:p>
        </p:txBody>
      </p:sp>
      <p:sp>
        <p:nvSpPr>
          <p:cNvPr id="13406" name="Rectangle 94"/>
          <p:cNvSpPr>
            <a:spLocks noChangeArrowheads="1"/>
          </p:cNvSpPr>
          <p:nvPr/>
        </p:nvSpPr>
        <p:spPr bwMode="auto">
          <a:xfrm>
            <a:off x="3275013" y="417353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l</a:t>
            </a:r>
          </a:p>
        </p:txBody>
      </p:sp>
      <p:sp>
        <p:nvSpPr>
          <p:cNvPr id="13407" name="Rectangle 95"/>
          <p:cNvSpPr>
            <a:spLocks noChangeArrowheads="1"/>
          </p:cNvSpPr>
          <p:nvPr/>
        </p:nvSpPr>
        <p:spPr bwMode="auto">
          <a:xfrm>
            <a:off x="3295650" y="41735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4</a:t>
            </a:r>
          </a:p>
        </p:txBody>
      </p:sp>
      <p:sp>
        <p:nvSpPr>
          <p:cNvPr id="13408" name="Rectangle 96"/>
          <p:cNvSpPr>
            <a:spLocks noChangeArrowheads="1"/>
          </p:cNvSpPr>
          <p:nvPr/>
        </p:nvSpPr>
        <p:spPr bwMode="auto">
          <a:xfrm>
            <a:off x="3349625" y="4173538"/>
            <a:ext cx="246063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);</a:t>
            </a:r>
          </a:p>
        </p:txBody>
      </p:sp>
      <p:sp>
        <p:nvSpPr>
          <p:cNvPr id="13410" name="Rectangle 98"/>
          <p:cNvSpPr>
            <a:spLocks noChangeArrowheads="1"/>
          </p:cNvSpPr>
          <p:nvPr/>
        </p:nvSpPr>
        <p:spPr bwMode="auto">
          <a:xfrm>
            <a:off x="3171825" y="42941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411" name="Rectangle 99"/>
          <p:cNvSpPr>
            <a:spLocks noChangeArrowheads="1"/>
          </p:cNvSpPr>
          <p:nvPr/>
        </p:nvSpPr>
        <p:spPr bwMode="auto">
          <a:xfrm>
            <a:off x="3222625" y="42941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412" name="Rectangle 100"/>
          <p:cNvSpPr>
            <a:spLocks noChangeArrowheads="1"/>
          </p:cNvSpPr>
          <p:nvPr/>
        </p:nvSpPr>
        <p:spPr bwMode="auto">
          <a:xfrm>
            <a:off x="3275013" y="42941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o</a:t>
            </a:r>
          </a:p>
        </p:txBody>
      </p:sp>
      <p:sp>
        <p:nvSpPr>
          <p:cNvPr id="13413" name="Rectangle 101"/>
          <p:cNvSpPr>
            <a:spLocks noChangeArrowheads="1"/>
          </p:cNvSpPr>
          <p:nvPr/>
        </p:nvSpPr>
        <p:spPr bwMode="auto">
          <a:xfrm>
            <a:off x="3325813" y="42941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u</a:t>
            </a:r>
          </a:p>
        </p:txBody>
      </p:sp>
      <p:sp>
        <p:nvSpPr>
          <p:cNvPr id="13414" name="Rectangle 102"/>
          <p:cNvSpPr>
            <a:spLocks noChangeArrowheads="1"/>
          </p:cNvSpPr>
          <p:nvPr/>
        </p:nvSpPr>
        <p:spPr bwMode="auto">
          <a:xfrm>
            <a:off x="3379788" y="42941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t</a:t>
            </a:r>
          </a:p>
        </p:txBody>
      </p:sp>
      <p:sp>
        <p:nvSpPr>
          <p:cNvPr id="13415" name="Rectangle 103"/>
          <p:cNvSpPr>
            <a:spLocks noChangeArrowheads="1"/>
          </p:cNvSpPr>
          <p:nvPr/>
        </p:nvSpPr>
        <p:spPr bwMode="auto">
          <a:xfrm>
            <a:off x="3408363" y="42941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p</a:t>
            </a:r>
          </a:p>
        </p:txBody>
      </p:sp>
      <p:sp>
        <p:nvSpPr>
          <p:cNvPr id="13416" name="Rectangle 104"/>
          <p:cNvSpPr>
            <a:spLocks noChangeArrowheads="1"/>
          </p:cNvSpPr>
          <p:nvPr/>
        </p:nvSpPr>
        <p:spPr bwMode="auto">
          <a:xfrm>
            <a:off x="3462338" y="42941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u</a:t>
            </a:r>
          </a:p>
        </p:txBody>
      </p:sp>
      <p:sp>
        <p:nvSpPr>
          <p:cNvPr id="13417" name="Rectangle 105"/>
          <p:cNvSpPr>
            <a:spLocks noChangeArrowheads="1"/>
          </p:cNvSpPr>
          <p:nvPr/>
        </p:nvSpPr>
        <p:spPr bwMode="auto">
          <a:xfrm>
            <a:off x="3516313" y="42941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t</a:t>
            </a:r>
          </a:p>
        </p:txBody>
      </p:sp>
      <p:sp>
        <p:nvSpPr>
          <p:cNvPr id="13418" name="Rectangle 106"/>
          <p:cNvSpPr>
            <a:spLocks noChangeArrowheads="1"/>
          </p:cNvSpPr>
          <p:nvPr/>
        </p:nvSpPr>
        <p:spPr bwMode="auto">
          <a:xfrm>
            <a:off x="3543300" y="42941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419" name="Rectangle 107"/>
          <p:cNvSpPr>
            <a:spLocks noChangeArrowheads="1"/>
          </p:cNvSpPr>
          <p:nvPr/>
        </p:nvSpPr>
        <p:spPr bwMode="auto">
          <a:xfrm>
            <a:off x="3571875" y="42941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o</a:t>
            </a:r>
          </a:p>
        </p:txBody>
      </p:sp>
      <p:sp>
        <p:nvSpPr>
          <p:cNvPr id="13420" name="Rectangle 108"/>
          <p:cNvSpPr>
            <a:spLocks noChangeArrowheads="1"/>
          </p:cNvSpPr>
          <p:nvPr/>
        </p:nvSpPr>
        <p:spPr bwMode="auto">
          <a:xfrm>
            <a:off x="3622675" y="42941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u</a:t>
            </a:r>
          </a:p>
        </p:txBody>
      </p:sp>
      <p:sp>
        <p:nvSpPr>
          <p:cNvPr id="13421" name="Rectangle 109"/>
          <p:cNvSpPr>
            <a:spLocks noChangeArrowheads="1"/>
          </p:cNvSpPr>
          <p:nvPr/>
        </p:nvSpPr>
        <p:spPr bwMode="auto">
          <a:xfrm>
            <a:off x="3676650" y="42941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t</a:t>
            </a:r>
          </a:p>
        </p:txBody>
      </p:sp>
      <p:sp>
        <p:nvSpPr>
          <p:cNvPr id="13422" name="Rectangle 110"/>
          <p:cNvSpPr>
            <a:spLocks noChangeArrowheads="1"/>
          </p:cNvSpPr>
          <p:nvPr/>
        </p:nvSpPr>
        <p:spPr bwMode="auto">
          <a:xfrm>
            <a:off x="3705225" y="42941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;</a:t>
            </a:r>
          </a:p>
        </p:txBody>
      </p:sp>
      <p:sp>
        <p:nvSpPr>
          <p:cNvPr id="13423" name="Rectangle 111"/>
          <p:cNvSpPr>
            <a:spLocks noChangeArrowheads="1"/>
          </p:cNvSpPr>
          <p:nvPr/>
        </p:nvSpPr>
        <p:spPr bwMode="auto">
          <a:xfrm>
            <a:off x="3171825" y="44148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424" name="Rectangle 112"/>
          <p:cNvSpPr>
            <a:spLocks noChangeArrowheads="1"/>
          </p:cNvSpPr>
          <p:nvPr/>
        </p:nvSpPr>
        <p:spPr bwMode="auto">
          <a:xfrm>
            <a:off x="3222625" y="44148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425" name="Rectangle 113"/>
          <p:cNvSpPr>
            <a:spLocks noChangeArrowheads="1"/>
          </p:cNvSpPr>
          <p:nvPr/>
        </p:nvSpPr>
        <p:spPr bwMode="auto">
          <a:xfrm>
            <a:off x="3275013" y="441483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i</a:t>
            </a:r>
          </a:p>
        </p:txBody>
      </p:sp>
      <p:sp>
        <p:nvSpPr>
          <p:cNvPr id="13426" name="Rectangle 114"/>
          <p:cNvSpPr>
            <a:spLocks noChangeArrowheads="1"/>
          </p:cNvSpPr>
          <p:nvPr/>
        </p:nvSpPr>
        <p:spPr bwMode="auto">
          <a:xfrm>
            <a:off x="3295650" y="44148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n</a:t>
            </a:r>
          </a:p>
        </p:txBody>
      </p:sp>
      <p:sp>
        <p:nvSpPr>
          <p:cNvPr id="13427" name="Rectangle 115"/>
          <p:cNvSpPr>
            <a:spLocks noChangeArrowheads="1"/>
          </p:cNvSpPr>
          <p:nvPr/>
        </p:nvSpPr>
        <p:spPr bwMode="auto">
          <a:xfrm>
            <a:off x="3349625" y="44148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p</a:t>
            </a:r>
          </a:p>
        </p:txBody>
      </p:sp>
      <p:sp>
        <p:nvSpPr>
          <p:cNvPr id="13428" name="Rectangle 116"/>
          <p:cNvSpPr>
            <a:spLocks noChangeArrowheads="1"/>
          </p:cNvSpPr>
          <p:nvPr/>
        </p:nvSpPr>
        <p:spPr bwMode="auto">
          <a:xfrm>
            <a:off x="3405188" y="44148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u</a:t>
            </a:r>
          </a:p>
        </p:txBody>
      </p:sp>
      <p:sp>
        <p:nvSpPr>
          <p:cNvPr id="13429" name="Rectangle 117"/>
          <p:cNvSpPr>
            <a:spLocks noChangeArrowheads="1"/>
          </p:cNvSpPr>
          <p:nvPr/>
        </p:nvSpPr>
        <p:spPr bwMode="auto">
          <a:xfrm>
            <a:off x="3459163" y="44148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t</a:t>
            </a:r>
          </a:p>
        </p:txBody>
      </p:sp>
      <p:sp>
        <p:nvSpPr>
          <p:cNvPr id="13430" name="Rectangle 118"/>
          <p:cNvSpPr>
            <a:spLocks noChangeArrowheads="1"/>
          </p:cNvSpPr>
          <p:nvPr/>
        </p:nvSpPr>
        <p:spPr bwMode="auto">
          <a:xfrm>
            <a:off x="3486150" y="44148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431" name="Rectangle 119"/>
          <p:cNvSpPr>
            <a:spLocks noChangeArrowheads="1"/>
          </p:cNvSpPr>
          <p:nvPr/>
        </p:nvSpPr>
        <p:spPr bwMode="auto">
          <a:xfrm>
            <a:off x="3513138" y="4414838"/>
            <a:ext cx="234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c</a:t>
            </a:r>
          </a:p>
        </p:txBody>
      </p:sp>
      <p:sp>
        <p:nvSpPr>
          <p:cNvPr id="13432" name="Rectangle 120"/>
          <p:cNvSpPr>
            <a:spLocks noChangeArrowheads="1"/>
          </p:cNvSpPr>
          <p:nvPr/>
        </p:nvSpPr>
        <p:spPr bwMode="auto">
          <a:xfrm>
            <a:off x="3565525" y="441483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l</a:t>
            </a:r>
          </a:p>
        </p:txBody>
      </p:sp>
      <p:sp>
        <p:nvSpPr>
          <p:cNvPr id="13433" name="Rectangle 121"/>
          <p:cNvSpPr>
            <a:spLocks noChangeArrowheads="1"/>
          </p:cNvSpPr>
          <p:nvPr/>
        </p:nvSpPr>
        <p:spPr bwMode="auto">
          <a:xfrm>
            <a:off x="3586163" y="4414838"/>
            <a:ext cx="234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k</a:t>
            </a:r>
          </a:p>
        </p:txBody>
      </p:sp>
      <p:sp>
        <p:nvSpPr>
          <p:cNvPr id="13434" name="Rectangle 122"/>
          <p:cNvSpPr>
            <a:spLocks noChangeArrowheads="1"/>
          </p:cNvSpPr>
          <p:nvPr/>
        </p:nvSpPr>
        <p:spPr bwMode="auto">
          <a:xfrm>
            <a:off x="3635375" y="44148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,</a:t>
            </a:r>
          </a:p>
        </p:txBody>
      </p:sp>
      <p:sp>
        <p:nvSpPr>
          <p:cNvPr id="13435" name="Rectangle 123"/>
          <p:cNvSpPr>
            <a:spLocks noChangeArrowheads="1"/>
          </p:cNvSpPr>
          <p:nvPr/>
        </p:nvSpPr>
        <p:spPr bwMode="auto">
          <a:xfrm>
            <a:off x="3662363" y="44148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436" name="Rectangle 124"/>
          <p:cNvSpPr>
            <a:spLocks noChangeArrowheads="1"/>
          </p:cNvSpPr>
          <p:nvPr/>
        </p:nvSpPr>
        <p:spPr bwMode="auto">
          <a:xfrm>
            <a:off x="3689350" y="441483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i</a:t>
            </a:r>
          </a:p>
        </p:txBody>
      </p:sp>
      <p:sp>
        <p:nvSpPr>
          <p:cNvPr id="13437" name="Rectangle 125"/>
          <p:cNvSpPr>
            <a:spLocks noChangeArrowheads="1"/>
          </p:cNvSpPr>
          <p:nvPr/>
        </p:nvSpPr>
        <p:spPr bwMode="auto">
          <a:xfrm>
            <a:off x="3709988" y="44148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n</a:t>
            </a:r>
          </a:p>
        </p:txBody>
      </p:sp>
      <p:sp>
        <p:nvSpPr>
          <p:cNvPr id="13438" name="Rectangle 126"/>
          <p:cNvSpPr>
            <a:spLocks noChangeArrowheads="1"/>
          </p:cNvSpPr>
          <p:nvPr/>
        </p:nvSpPr>
        <p:spPr bwMode="auto">
          <a:xfrm>
            <a:off x="3765550" y="44148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1</a:t>
            </a:r>
          </a:p>
        </p:txBody>
      </p:sp>
      <p:sp>
        <p:nvSpPr>
          <p:cNvPr id="13439" name="Rectangle 127"/>
          <p:cNvSpPr>
            <a:spLocks noChangeArrowheads="1"/>
          </p:cNvSpPr>
          <p:nvPr/>
        </p:nvSpPr>
        <p:spPr bwMode="auto">
          <a:xfrm>
            <a:off x="3819525" y="44148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,</a:t>
            </a:r>
          </a:p>
        </p:txBody>
      </p:sp>
      <p:sp>
        <p:nvSpPr>
          <p:cNvPr id="13440" name="Rectangle 128"/>
          <p:cNvSpPr>
            <a:spLocks noChangeArrowheads="1"/>
          </p:cNvSpPr>
          <p:nvPr/>
        </p:nvSpPr>
        <p:spPr bwMode="auto">
          <a:xfrm>
            <a:off x="3846513" y="44148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441" name="Rectangle 129"/>
          <p:cNvSpPr>
            <a:spLocks noChangeArrowheads="1"/>
          </p:cNvSpPr>
          <p:nvPr/>
        </p:nvSpPr>
        <p:spPr bwMode="auto">
          <a:xfrm>
            <a:off x="3873500" y="441483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i</a:t>
            </a:r>
          </a:p>
        </p:txBody>
      </p:sp>
      <p:sp>
        <p:nvSpPr>
          <p:cNvPr id="13442" name="Rectangle 130"/>
          <p:cNvSpPr>
            <a:spLocks noChangeArrowheads="1"/>
          </p:cNvSpPr>
          <p:nvPr/>
        </p:nvSpPr>
        <p:spPr bwMode="auto">
          <a:xfrm>
            <a:off x="3895725" y="44148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n</a:t>
            </a:r>
          </a:p>
        </p:txBody>
      </p:sp>
      <p:sp>
        <p:nvSpPr>
          <p:cNvPr id="13443" name="Rectangle 131"/>
          <p:cNvSpPr>
            <a:spLocks noChangeArrowheads="1"/>
          </p:cNvSpPr>
          <p:nvPr/>
        </p:nvSpPr>
        <p:spPr bwMode="auto">
          <a:xfrm>
            <a:off x="3949700" y="44148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2</a:t>
            </a:r>
          </a:p>
        </p:txBody>
      </p:sp>
      <p:sp>
        <p:nvSpPr>
          <p:cNvPr id="13444" name="Rectangle 132"/>
          <p:cNvSpPr>
            <a:spLocks noChangeArrowheads="1"/>
          </p:cNvSpPr>
          <p:nvPr/>
        </p:nvSpPr>
        <p:spPr bwMode="auto">
          <a:xfrm>
            <a:off x="4003675" y="44148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,</a:t>
            </a:r>
          </a:p>
        </p:txBody>
      </p:sp>
      <p:sp>
        <p:nvSpPr>
          <p:cNvPr id="13445" name="Rectangle 133"/>
          <p:cNvSpPr>
            <a:spLocks noChangeArrowheads="1"/>
          </p:cNvSpPr>
          <p:nvPr/>
        </p:nvSpPr>
        <p:spPr bwMode="auto">
          <a:xfrm>
            <a:off x="4032250" y="44148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446" name="Rectangle 134"/>
          <p:cNvSpPr>
            <a:spLocks noChangeArrowheads="1"/>
          </p:cNvSpPr>
          <p:nvPr/>
        </p:nvSpPr>
        <p:spPr bwMode="auto">
          <a:xfrm>
            <a:off x="4059238" y="441483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i</a:t>
            </a:r>
          </a:p>
        </p:txBody>
      </p:sp>
      <p:sp>
        <p:nvSpPr>
          <p:cNvPr id="13447" name="Rectangle 135"/>
          <p:cNvSpPr>
            <a:spLocks noChangeArrowheads="1"/>
          </p:cNvSpPr>
          <p:nvPr/>
        </p:nvSpPr>
        <p:spPr bwMode="auto">
          <a:xfrm>
            <a:off x="4079875" y="44148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n</a:t>
            </a:r>
          </a:p>
        </p:txBody>
      </p:sp>
      <p:sp>
        <p:nvSpPr>
          <p:cNvPr id="13448" name="Rectangle 136"/>
          <p:cNvSpPr>
            <a:spLocks noChangeArrowheads="1"/>
          </p:cNvSpPr>
          <p:nvPr/>
        </p:nvSpPr>
        <p:spPr bwMode="auto">
          <a:xfrm>
            <a:off x="4133850" y="44148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3</a:t>
            </a:r>
          </a:p>
        </p:txBody>
      </p:sp>
      <p:sp>
        <p:nvSpPr>
          <p:cNvPr id="13449" name="Rectangle 137"/>
          <p:cNvSpPr>
            <a:spLocks noChangeArrowheads="1"/>
          </p:cNvSpPr>
          <p:nvPr/>
        </p:nvSpPr>
        <p:spPr bwMode="auto">
          <a:xfrm>
            <a:off x="4189413" y="44148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,</a:t>
            </a:r>
          </a:p>
        </p:txBody>
      </p:sp>
      <p:sp>
        <p:nvSpPr>
          <p:cNvPr id="13450" name="Rectangle 138"/>
          <p:cNvSpPr>
            <a:spLocks noChangeArrowheads="1"/>
          </p:cNvSpPr>
          <p:nvPr/>
        </p:nvSpPr>
        <p:spPr bwMode="auto">
          <a:xfrm>
            <a:off x="4216400" y="44148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451" name="Rectangle 139"/>
          <p:cNvSpPr>
            <a:spLocks noChangeArrowheads="1"/>
          </p:cNvSpPr>
          <p:nvPr/>
        </p:nvSpPr>
        <p:spPr bwMode="auto">
          <a:xfrm>
            <a:off x="4243388" y="441483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i</a:t>
            </a:r>
          </a:p>
        </p:txBody>
      </p:sp>
      <p:sp>
        <p:nvSpPr>
          <p:cNvPr id="13452" name="Rectangle 140"/>
          <p:cNvSpPr>
            <a:spLocks noChangeArrowheads="1"/>
          </p:cNvSpPr>
          <p:nvPr/>
        </p:nvSpPr>
        <p:spPr bwMode="auto">
          <a:xfrm>
            <a:off x="4264025" y="44148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n</a:t>
            </a:r>
          </a:p>
        </p:txBody>
      </p:sp>
      <p:sp>
        <p:nvSpPr>
          <p:cNvPr id="13453" name="Rectangle 141"/>
          <p:cNvSpPr>
            <a:spLocks noChangeArrowheads="1"/>
          </p:cNvSpPr>
          <p:nvPr/>
        </p:nvSpPr>
        <p:spPr bwMode="auto">
          <a:xfrm>
            <a:off x="4319588" y="44148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4</a:t>
            </a:r>
          </a:p>
        </p:txBody>
      </p:sp>
      <p:sp>
        <p:nvSpPr>
          <p:cNvPr id="13454" name="Rectangle 142"/>
          <p:cNvSpPr>
            <a:spLocks noChangeArrowheads="1"/>
          </p:cNvSpPr>
          <p:nvPr/>
        </p:nvSpPr>
        <p:spPr bwMode="auto">
          <a:xfrm>
            <a:off x="4373563" y="44148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;</a:t>
            </a:r>
          </a:p>
        </p:txBody>
      </p:sp>
      <p:sp>
        <p:nvSpPr>
          <p:cNvPr id="13455" name="Rectangle 143"/>
          <p:cNvSpPr>
            <a:spLocks noChangeArrowheads="1"/>
          </p:cNvSpPr>
          <p:nvPr/>
        </p:nvSpPr>
        <p:spPr bwMode="auto">
          <a:xfrm>
            <a:off x="3171825" y="45354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456" name="Rectangle 144"/>
          <p:cNvSpPr>
            <a:spLocks noChangeArrowheads="1"/>
          </p:cNvSpPr>
          <p:nvPr/>
        </p:nvSpPr>
        <p:spPr bwMode="auto">
          <a:xfrm>
            <a:off x="3222625" y="45354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457" name="Rectangle 145"/>
          <p:cNvSpPr>
            <a:spLocks noChangeArrowheads="1"/>
          </p:cNvSpPr>
          <p:nvPr/>
        </p:nvSpPr>
        <p:spPr bwMode="auto">
          <a:xfrm>
            <a:off x="3275013" y="453548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i</a:t>
            </a:r>
          </a:p>
        </p:txBody>
      </p:sp>
      <p:sp>
        <p:nvSpPr>
          <p:cNvPr id="13458" name="Rectangle 146"/>
          <p:cNvSpPr>
            <a:spLocks noChangeArrowheads="1"/>
          </p:cNvSpPr>
          <p:nvPr/>
        </p:nvSpPr>
        <p:spPr bwMode="auto">
          <a:xfrm>
            <a:off x="3295650" y="45354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n</a:t>
            </a:r>
          </a:p>
        </p:txBody>
      </p:sp>
      <p:sp>
        <p:nvSpPr>
          <p:cNvPr id="13459" name="Rectangle 147"/>
          <p:cNvSpPr>
            <a:spLocks noChangeArrowheads="1"/>
          </p:cNvSpPr>
          <p:nvPr/>
        </p:nvSpPr>
        <p:spPr bwMode="auto">
          <a:xfrm>
            <a:off x="3349625" y="45354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p</a:t>
            </a:r>
          </a:p>
        </p:txBody>
      </p:sp>
      <p:sp>
        <p:nvSpPr>
          <p:cNvPr id="13460" name="Rectangle 148"/>
          <p:cNvSpPr>
            <a:spLocks noChangeArrowheads="1"/>
          </p:cNvSpPr>
          <p:nvPr/>
        </p:nvSpPr>
        <p:spPr bwMode="auto">
          <a:xfrm>
            <a:off x="3405188" y="45354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u</a:t>
            </a:r>
          </a:p>
        </p:txBody>
      </p:sp>
      <p:sp>
        <p:nvSpPr>
          <p:cNvPr id="13461" name="Rectangle 149"/>
          <p:cNvSpPr>
            <a:spLocks noChangeArrowheads="1"/>
          </p:cNvSpPr>
          <p:nvPr/>
        </p:nvSpPr>
        <p:spPr bwMode="auto">
          <a:xfrm>
            <a:off x="3459163" y="45354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t</a:t>
            </a:r>
          </a:p>
        </p:txBody>
      </p:sp>
      <p:sp>
        <p:nvSpPr>
          <p:cNvPr id="13462" name="Rectangle 150"/>
          <p:cNvSpPr>
            <a:spLocks noChangeArrowheads="1"/>
          </p:cNvSpPr>
          <p:nvPr/>
        </p:nvSpPr>
        <p:spPr bwMode="auto">
          <a:xfrm>
            <a:off x="3486150" y="45354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463" name="Rectangle 151"/>
          <p:cNvSpPr>
            <a:spLocks noChangeArrowheads="1"/>
          </p:cNvSpPr>
          <p:nvPr/>
        </p:nvSpPr>
        <p:spPr bwMode="auto">
          <a:xfrm>
            <a:off x="3513138" y="4535488"/>
            <a:ext cx="234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s</a:t>
            </a:r>
          </a:p>
        </p:txBody>
      </p:sp>
      <p:sp>
        <p:nvSpPr>
          <p:cNvPr id="13464" name="Rectangle 152"/>
          <p:cNvSpPr>
            <a:spLocks noChangeArrowheads="1"/>
          </p:cNvSpPr>
          <p:nvPr/>
        </p:nvSpPr>
        <p:spPr bwMode="auto">
          <a:xfrm>
            <a:off x="3565525" y="45354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e</a:t>
            </a:r>
          </a:p>
        </p:txBody>
      </p:sp>
      <p:sp>
        <p:nvSpPr>
          <p:cNvPr id="13465" name="Rectangle 153"/>
          <p:cNvSpPr>
            <a:spLocks noChangeArrowheads="1"/>
          </p:cNvSpPr>
          <p:nvPr/>
        </p:nvSpPr>
        <p:spPr bwMode="auto">
          <a:xfrm>
            <a:off x="3616325" y="453548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l</a:t>
            </a:r>
          </a:p>
        </p:txBody>
      </p:sp>
      <p:sp>
        <p:nvSpPr>
          <p:cNvPr id="13466" name="Rectangle 154"/>
          <p:cNvSpPr>
            <a:spLocks noChangeArrowheads="1"/>
          </p:cNvSpPr>
          <p:nvPr/>
        </p:nvSpPr>
        <p:spPr bwMode="auto">
          <a:xfrm>
            <a:off x="3638550" y="45354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1</a:t>
            </a:r>
          </a:p>
        </p:txBody>
      </p:sp>
      <p:sp>
        <p:nvSpPr>
          <p:cNvPr id="13467" name="Rectangle 155"/>
          <p:cNvSpPr>
            <a:spLocks noChangeArrowheads="1"/>
          </p:cNvSpPr>
          <p:nvPr/>
        </p:nvSpPr>
        <p:spPr bwMode="auto">
          <a:xfrm>
            <a:off x="3692525" y="45354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,</a:t>
            </a:r>
          </a:p>
        </p:txBody>
      </p:sp>
      <p:sp>
        <p:nvSpPr>
          <p:cNvPr id="13468" name="Rectangle 156"/>
          <p:cNvSpPr>
            <a:spLocks noChangeArrowheads="1"/>
          </p:cNvSpPr>
          <p:nvPr/>
        </p:nvSpPr>
        <p:spPr bwMode="auto">
          <a:xfrm>
            <a:off x="3719513" y="45354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469" name="Rectangle 157"/>
          <p:cNvSpPr>
            <a:spLocks noChangeArrowheads="1"/>
          </p:cNvSpPr>
          <p:nvPr/>
        </p:nvSpPr>
        <p:spPr bwMode="auto">
          <a:xfrm>
            <a:off x="3746500" y="4535488"/>
            <a:ext cx="234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s</a:t>
            </a:r>
          </a:p>
        </p:txBody>
      </p:sp>
      <p:sp>
        <p:nvSpPr>
          <p:cNvPr id="13470" name="Rectangle 158"/>
          <p:cNvSpPr>
            <a:spLocks noChangeArrowheads="1"/>
          </p:cNvSpPr>
          <p:nvPr/>
        </p:nvSpPr>
        <p:spPr bwMode="auto">
          <a:xfrm>
            <a:off x="3798888" y="45354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e</a:t>
            </a:r>
          </a:p>
        </p:txBody>
      </p:sp>
      <p:sp>
        <p:nvSpPr>
          <p:cNvPr id="13471" name="Rectangle 159"/>
          <p:cNvSpPr>
            <a:spLocks noChangeArrowheads="1"/>
          </p:cNvSpPr>
          <p:nvPr/>
        </p:nvSpPr>
        <p:spPr bwMode="auto">
          <a:xfrm>
            <a:off x="3849688" y="453548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l</a:t>
            </a:r>
          </a:p>
        </p:txBody>
      </p:sp>
      <p:sp>
        <p:nvSpPr>
          <p:cNvPr id="13472" name="Rectangle 160"/>
          <p:cNvSpPr>
            <a:spLocks noChangeArrowheads="1"/>
          </p:cNvSpPr>
          <p:nvPr/>
        </p:nvSpPr>
        <p:spPr bwMode="auto">
          <a:xfrm>
            <a:off x="3870325" y="45354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2</a:t>
            </a:r>
          </a:p>
        </p:txBody>
      </p:sp>
      <p:sp>
        <p:nvSpPr>
          <p:cNvPr id="13473" name="Rectangle 161"/>
          <p:cNvSpPr>
            <a:spLocks noChangeArrowheads="1"/>
          </p:cNvSpPr>
          <p:nvPr/>
        </p:nvSpPr>
        <p:spPr bwMode="auto">
          <a:xfrm>
            <a:off x="3925888" y="45354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,</a:t>
            </a:r>
          </a:p>
        </p:txBody>
      </p:sp>
      <p:sp>
        <p:nvSpPr>
          <p:cNvPr id="13474" name="Rectangle 162"/>
          <p:cNvSpPr>
            <a:spLocks noChangeArrowheads="1"/>
          </p:cNvSpPr>
          <p:nvPr/>
        </p:nvSpPr>
        <p:spPr bwMode="auto">
          <a:xfrm>
            <a:off x="3952875" y="45354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475" name="Rectangle 163"/>
          <p:cNvSpPr>
            <a:spLocks noChangeArrowheads="1"/>
          </p:cNvSpPr>
          <p:nvPr/>
        </p:nvSpPr>
        <p:spPr bwMode="auto">
          <a:xfrm>
            <a:off x="3979863" y="4535488"/>
            <a:ext cx="234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s</a:t>
            </a:r>
          </a:p>
        </p:txBody>
      </p:sp>
      <p:sp>
        <p:nvSpPr>
          <p:cNvPr id="13476" name="Rectangle 164"/>
          <p:cNvSpPr>
            <a:spLocks noChangeArrowheads="1"/>
          </p:cNvSpPr>
          <p:nvPr/>
        </p:nvSpPr>
        <p:spPr bwMode="auto">
          <a:xfrm>
            <a:off x="4032250" y="45354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e</a:t>
            </a:r>
          </a:p>
        </p:txBody>
      </p:sp>
      <p:sp>
        <p:nvSpPr>
          <p:cNvPr id="13477" name="Rectangle 165"/>
          <p:cNvSpPr>
            <a:spLocks noChangeArrowheads="1"/>
          </p:cNvSpPr>
          <p:nvPr/>
        </p:nvSpPr>
        <p:spPr bwMode="auto">
          <a:xfrm>
            <a:off x="4083050" y="453548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l</a:t>
            </a:r>
          </a:p>
        </p:txBody>
      </p:sp>
      <p:sp>
        <p:nvSpPr>
          <p:cNvPr id="13478" name="Rectangle 166"/>
          <p:cNvSpPr>
            <a:spLocks noChangeArrowheads="1"/>
          </p:cNvSpPr>
          <p:nvPr/>
        </p:nvSpPr>
        <p:spPr bwMode="auto">
          <a:xfrm>
            <a:off x="4103688" y="45354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3</a:t>
            </a:r>
          </a:p>
        </p:txBody>
      </p:sp>
      <p:sp>
        <p:nvSpPr>
          <p:cNvPr id="13479" name="Rectangle 167"/>
          <p:cNvSpPr>
            <a:spLocks noChangeArrowheads="1"/>
          </p:cNvSpPr>
          <p:nvPr/>
        </p:nvSpPr>
        <p:spPr bwMode="auto">
          <a:xfrm>
            <a:off x="4159250" y="45354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,</a:t>
            </a:r>
          </a:p>
        </p:txBody>
      </p:sp>
      <p:sp>
        <p:nvSpPr>
          <p:cNvPr id="13480" name="Rectangle 168"/>
          <p:cNvSpPr>
            <a:spLocks noChangeArrowheads="1"/>
          </p:cNvSpPr>
          <p:nvPr/>
        </p:nvSpPr>
        <p:spPr bwMode="auto">
          <a:xfrm>
            <a:off x="4186238" y="45354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481" name="Rectangle 169"/>
          <p:cNvSpPr>
            <a:spLocks noChangeArrowheads="1"/>
          </p:cNvSpPr>
          <p:nvPr/>
        </p:nvSpPr>
        <p:spPr bwMode="auto">
          <a:xfrm>
            <a:off x="4213225" y="4535488"/>
            <a:ext cx="234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s</a:t>
            </a:r>
          </a:p>
        </p:txBody>
      </p:sp>
      <p:sp>
        <p:nvSpPr>
          <p:cNvPr id="13482" name="Rectangle 170"/>
          <p:cNvSpPr>
            <a:spLocks noChangeArrowheads="1"/>
          </p:cNvSpPr>
          <p:nvPr/>
        </p:nvSpPr>
        <p:spPr bwMode="auto">
          <a:xfrm>
            <a:off x="4264025" y="45354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e</a:t>
            </a:r>
          </a:p>
        </p:txBody>
      </p:sp>
      <p:sp>
        <p:nvSpPr>
          <p:cNvPr id="13483" name="Rectangle 171"/>
          <p:cNvSpPr>
            <a:spLocks noChangeArrowheads="1"/>
          </p:cNvSpPr>
          <p:nvPr/>
        </p:nvSpPr>
        <p:spPr bwMode="auto">
          <a:xfrm>
            <a:off x="4316413" y="453548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l</a:t>
            </a:r>
          </a:p>
        </p:txBody>
      </p:sp>
      <p:sp>
        <p:nvSpPr>
          <p:cNvPr id="13484" name="Rectangle 172"/>
          <p:cNvSpPr>
            <a:spLocks noChangeArrowheads="1"/>
          </p:cNvSpPr>
          <p:nvPr/>
        </p:nvSpPr>
        <p:spPr bwMode="auto">
          <a:xfrm>
            <a:off x="4337050" y="45354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4</a:t>
            </a:r>
          </a:p>
        </p:txBody>
      </p:sp>
      <p:sp>
        <p:nvSpPr>
          <p:cNvPr id="13485" name="Rectangle 173"/>
          <p:cNvSpPr>
            <a:spLocks noChangeArrowheads="1"/>
          </p:cNvSpPr>
          <p:nvPr/>
        </p:nvSpPr>
        <p:spPr bwMode="auto">
          <a:xfrm>
            <a:off x="4392613" y="45354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;</a:t>
            </a:r>
          </a:p>
        </p:txBody>
      </p:sp>
      <p:sp>
        <p:nvSpPr>
          <p:cNvPr id="13486" name="Rectangle 174"/>
          <p:cNvSpPr>
            <a:spLocks noChangeArrowheads="1"/>
          </p:cNvSpPr>
          <p:nvPr/>
        </p:nvSpPr>
        <p:spPr bwMode="auto">
          <a:xfrm>
            <a:off x="3171825" y="46561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487" name="Rectangle 175"/>
          <p:cNvSpPr>
            <a:spLocks noChangeArrowheads="1"/>
          </p:cNvSpPr>
          <p:nvPr/>
        </p:nvSpPr>
        <p:spPr bwMode="auto">
          <a:xfrm>
            <a:off x="3222625" y="46561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488" name="Rectangle 176"/>
          <p:cNvSpPr>
            <a:spLocks noChangeArrowheads="1"/>
          </p:cNvSpPr>
          <p:nvPr/>
        </p:nvSpPr>
        <p:spPr bwMode="auto">
          <a:xfrm>
            <a:off x="3275013" y="4656138"/>
            <a:ext cx="21748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r</a:t>
            </a:r>
          </a:p>
        </p:txBody>
      </p:sp>
      <p:sp>
        <p:nvSpPr>
          <p:cNvPr id="13489" name="Rectangle 177"/>
          <p:cNvSpPr>
            <a:spLocks noChangeArrowheads="1"/>
          </p:cNvSpPr>
          <p:nvPr/>
        </p:nvSpPr>
        <p:spPr bwMode="auto">
          <a:xfrm>
            <a:off x="3308350" y="46561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e</a:t>
            </a:r>
          </a:p>
        </p:txBody>
      </p:sp>
      <p:sp>
        <p:nvSpPr>
          <p:cNvPr id="13490" name="Rectangle 178"/>
          <p:cNvSpPr>
            <a:spLocks noChangeArrowheads="1"/>
          </p:cNvSpPr>
          <p:nvPr/>
        </p:nvSpPr>
        <p:spPr bwMode="auto">
          <a:xfrm>
            <a:off x="3359150" y="46561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g</a:t>
            </a:r>
          </a:p>
        </p:txBody>
      </p:sp>
      <p:sp>
        <p:nvSpPr>
          <p:cNvPr id="13491" name="Rectangle 179"/>
          <p:cNvSpPr>
            <a:spLocks noChangeArrowheads="1"/>
          </p:cNvSpPr>
          <p:nvPr/>
        </p:nvSpPr>
        <p:spPr bwMode="auto">
          <a:xfrm>
            <a:off x="3413125" y="46561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492" name="Rectangle 180"/>
          <p:cNvSpPr>
            <a:spLocks noChangeArrowheads="1"/>
          </p:cNvSpPr>
          <p:nvPr/>
        </p:nvSpPr>
        <p:spPr bwMode="auto">
          <a:xfrm>
            <a:off x="3441700" y="46561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o</a:t>
            </a:r>
          </a:p>
        </p:txBody>
      </p:sp>
      <p:sp>
        <p:nvSpPr>
          <p:cNvPr id="13493" name="Rectangle 181"/>
          <p:cNvSpPr>
            <a:spLocks noChangeArrowheads="1"/>
          </p:cNvSpPr>
          <p:nvPr/>
        </p:nvSpPr>
        <p:spPr bwMode="auto">
          <a:xfrm>
            <a:off x="3492500" y="46561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u</a:t>
            </a:r>
          </a:p>
        </p:txBody>
      </p:sp>
      <p:sp>
        <p:nvSpPr>
          <p:cNvPr id="13494" name="Rectangle 182"/>
          <p:cNvSpPr>
            <a:spLocks noChangeArrowheads="1"/>
          </p:cNvSpPr>
          <p:nvPr/>
        </p:nvSpPr>
        <p:spPr bwMode="auto">
          <a:xfrm>
            <a:off x="3546475" y="46561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t</a:t>
            </a:r>
          </a:p>
        </p:txBody>
      </p:sp>
      <p:sp>
        <p:nvSpPr>
          <p:cNvPr id="13495" name="Rectangle 183"/>
          <p:cNvSpPr>
            <a:spLocks noChangeArrowheads="1"/>
          </p:cNvSpPr>
          <p:nvPr/>
        </p:nvSpPr>
        <p:spPr bwMode="auto">
          <a:xfrm>
            <a:off x="3575050" y="46561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;</a:t>
            </a:r>
          </a:p>
        </p:txBody>
      </p:sp>
      <p:sp>
        <p:nvSpPr>
          <p:cNvPr id="13496" name="Rectangle 184"/>
          <p:cNvSpPr>
            <a:spLocks noChangeArrowheads="1"/>
          </p:cNvSpPr>
          <p:nvPr/>
        </p:nvSpPr>
        <p:spPr bwMode="auto">
          <a:xfrm>
            <a:off x="3171825" y="48974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a</a:t>
            </a:r>
          </a:p>
        </p:txBody>
      </p:sp>
      <p:sp>
        <p:nvSpPr>
          <p:cNvPr id="13497" name="Rectangle 185"/>
          <p:cNvSpPr>
            <a:spLocks noChangeArrowheads="1"/>
          </p:cNvSpPr>
          <p:nvPr/>
        </p:nvSpPr>
        <p:spPr bwMode="auto">
          <a:xfrm>
            <a:off x="3222625" y="489743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l</a:t>
            </a:r>
          </a:p>
        </p:txBody>
      </p:sp>
      <p:sp>
        <p:nvSpPr>
          <p:cNvPr id="13498" name="Rectangle 186"/>
          <p:cNvSpPr>
            <a:spLocks noChangeArrowheads="1"/>
          </p:cNvSpPr>
          <p:nvPr/>
        </p:nvSpPr>
        <p:spPr bwMode="auto">
          <a:xfrm>
            <a:off x="3244850" y="4897438"/>
            <a:ext cx="2571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w</a:t>
            </a:r>
          </a:p>
        </p:txBody>
      </p:sp>
      <p:sp>
        <p:nvSpPr>
          <p:cNvPr id="13499" name="Rectangle 187"/>
          <p:cNvSpPr>
            <a:spLocks noChangeArrowheads="1"/>
          </p:cNvSpPr>
          <p:nvPr/>
        </p:nvSpPr>
        <p:spPr bwMode="auto">
          <a:xfrm>
            <a:off x="3314700" y="48974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a</a:t>
            </a:r>
          </a:p>
        </p:txBody>
      </p:sp>
      <p:sp>
        <p:nvSpPr>
          <p:cNvPr id="13500" name="Rectangle 188"/>
          <p:cNvSpPr>
            <a:spLocks noChangeArrowheads="1"/>
          </p:cNvSpPr>
          <p:nvPr/>
        </p:nvSpPr>
        <p:spPr bwMode="auto">
          <a:xfrm>
            <a:off x="3365500" y="4897438"/>
            <a:ext cx="234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y</a:t>
            </a:r>
          </a:p>
        </p:txBody>
      </p:sp>
      <p:sp>
        <p:nvSpPr>
          <p:cNvPr id="13501" name="Rectangle 189"/>
          <p:cNvSpPr>
            <a:spLocks noChangeArrowheads="1"/>
          </p:cNvSpPr>
          <p:nvPr/>
        </p:nvSpPr>
        <p:spPr bwMode="auto">
          <a:xfrm>
            <a:off x="3411538" y="4897438"/>
            <a:ext cx="234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s</a:t>
            </a:r>
          </a:p>
        </p:txBody>
      </p:sp>
      <p:sp>
        <p:nvSpPr>
          <p:cNvPr id="13502" name="Rectangle 190"/>
          <p:cNvSpPr>
            <a:spLocks noChangeArrowheads="1"/>
          </p:cNvSpPr>
          <p:nvPr/>
        </p:nvSpPr>
        <p:spPr bwMode="auto">
          <a:xfrm>
            <a:off x="3462338" y="48974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03" name="Rectangle 191"/>
          <p:cNvSpPr>
            <a:spLocks noChangeArrowheads="1"/>
          </p:cNvSpPr>
          <p:nvPr/>
        </p:nvSpPr>
        <p:spPr bwMode="auto">
          <a:xfrm>
            <a:off x="3489325" y="4897438"/>
            <a:ext cx="28733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@</a:t>
            </a:r>
          </a:p>
        </p:txBody>
      </p:sp>
      <p:sp>
        <p:nvSpPr>
          <p:cNvPr id="13504" name="Rectangle 192"/>
          <p:cNvSpPr>
            <a:spLocks noChangeArrowheads="1"/>
          </p:cNvSpPr>
          <p:nvPr/>
        </p:nvSpPr>
        <p:spPr bwMode="auto">
          <a:xfrm>
            <a:off x="3592513" y="4897438"/>
            <a:ext cx="21748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(</a:t>
            </a:r>
          </a:p>
        </p:txBody>
      </p:sp>
      <p:sp>
        <p:nvSpPr>
          <p:cNvPr id="13505" name="Rectangle 193"/>
          <p:cNvSpPr>
            <a:spLocks noChangeArrowheads="1"/>
          </p:cNvSpPr>
          <p:nvPr/>
        </p:nvSpPr>
        <p:spPr bwMode="auto">
          <a:xfrm>
            <a:off x="3625850" y="48974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p</a:t>
            </a:r>
          </a:p>
        </p:txBody>
      </p:sp>
      <p:sp>
        <p:nvSpPr>
          <p:cNvPr id="13506" name="Rectangle 194"/>
          <p:cNvSpPr>
            <a:spLocks noChangeArrowheads="1"/>
          </p:cNvSpPr>
          <p:nvPr/>
        </p:nvSpPr>
        <p:spPr bwMode="auto">
          <a:xfrm>
            <a:off x="3679825" y="48974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o</a:t>
            </a:r>
          </a:p>
        </p:txBody>
      </p:sp>
      <p:sp>
        <p:nvSpPr>
          <p:cNvPr id="13507" name="Rectangle 195"/>
          <p:cNvSpPr>
            <a:spLocks noChangeArrowheads="1"/>
          </p:cNvSpPr>
          <p:nvPr/>
        </p:nvSpPr>
        <p:spPr bwMode="auto">
          <a:xfrm>
            <a:off x="3732213" y="4897438"/>
            <a:ext cx="234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s</a:t>
            </a:r>
          </a:p>
        </p:txBody>
      </p:sp>
      <p:sp>
        <p:nvSpPr>
          <p:cNvPr id="13508" name="Rectangle 196"/>
          <p:cNvSpPr>
            <a:spLocks noChangeArrowheads="1"/>
          </p:cNvSpPr>
          <p:nvPr/>
        </p:nvSpPr>
        <p:spPr bwMode="auto">
          <a:xfrm>
            <a:off x="3783013" y="48974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e</a:t>
            </a:r>
          </a:p>
        </p:txBody>
      </p:sp>
      <p:sp>
        <p:nvSpPr>
          <p:cNvPr id="13509" name="Rectangle 197"/>
          <p:cNvSpPr>
            <a:spLocks noChangeArrowheads="1"/>
          </p:cNvSpPr>
          <p:nvPr/>
        </p:nvSpPr>
        <p:spPr bwMode="auto">
          <a:xfrm>
            <a:off x="3835400" y="48974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d</a:t>
            </a:r>
          </a:p>
        </p:txBody>
      </p:sp>
      <p:sp>
        <p:nvSpPr>
          <p:cNvPr id="13510" name="Rectangle 198"/>
          <p:cNvSpPr>
            <a:spLocks noChangeArrowheads="1"/>
          </p:cNvSpPr>
          <p:nvPr/>
        </p:nvSpPr>
        <p:spPr bwMode="auto">
          <a:xfrm>
            <a:off x="3889375" y="48974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g</a:t>
            </a:r>
          </a:p>
        </p:txBody>
      </p:sp>
      <p:sp>
        <p:nvSpPr>
          <p:cNvPr id="13511" name="Rectangle 199"/>
          <p:cNvSpPr>
            <a:spLocks noChangeArrowheads="1"/>
          </p:cNvSpPr>
          <p:nvPr/>
        </p:nvSpPr>
        <p:spPr bwMode="auto">
          <a:xfrm>
            <a:off x="3943350" y="48974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e</a:t>
            </a:r>
          </a:p>
        </p:txBody>
      </p:sp>
      <p:sp>
        <p:nvSpPr>
          <p:cNvPr id="13512" name="Rectangle 200"/>
          <p:cNvSpPr>
            <a:spLocks noChangeArrowheads="1"/>
          </p:cNvSpPr>
          <p:nvPr/>
        </p:nvSpPr>
        <p:spPr bwMode="auto">
          <a:xfrm>
            <a:off x="3995738" y="48974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13" name="Rectangle 201"/>
          <p:cNvSpPr>
            <a:spLocks noChangeArrowheads="1"/>
          </p:cNvSpPr>
          <p:nvPr/>
        </p:nvSpPr>
        <p:spPr bwMode="auto">
          <a:xfrm>
            <a:off x="4022725" y="4897438"/>
            <a:ext cx="234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c</a:t>
            </a:r>
          </a:p>
        </p:txBody>
      </p:sp>
      <p:sp>
        <p:nvSpPr>
          <p:cNvPr id="13514" name="Rectangle 202"/>
          <p:cNvSpPr>
            <a:spLocks noChangeArrowheads="1"/>
          </p:cNvSpPr>
          <p:nvPr/>
        </p:nvSpPr>
        <p:spPr bwMode="auto">
          <a:xfrm>
            <a:off x="4073525" y="489743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l</a:t>
            </a:r>
          </a:p>
        </p:txBody>
      </p:sp>
      <p:sp>
        <p:nvSpPr>
          <p:cNvPr id="13515" name="Rectangle 203"/>
          <p:cNvSpPr>
            <a:spLocks noChangeArrowheads="1"/>
          </p:cNvSpPr>
          <p:nvPr/>
        </p:nvSpPr>
        <p:spPr bwMode="auto">
          <a:xfrm>
            <a:off x="4095750" y="4897438"/>
            <a:ext cx="234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k</a:t>
            </a:r>
          </a:p>
        </p:txBody>
      </p:sp>
      <p:sp>
        <p:nvSpPr>
          <p:cNvPr id="13516" name="Rectangle 204"/>
          <p:cNvSpPr>
            <a:spLocks noChangeArrowheads="1"/>
          </p:cNvSpPr>
          <p:nvPr/>
        </p:nvSpPr>
        <p:spPr bwMode="auto">
          <a:xfrm>
            <a:off x="4143375" y="4897438"/>
            <a:ext cx="2174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)</a:t>
            </a:r>
          </a:p>
        </p:txBody>
      </p:sp>
      <p:sp>
        <p:nvSpPr>
          <p:cNvPr id="13517" name="Rectangle 205"/>
          <p:cNvSpPr>
            <a:spLocks noChangeArrowheads="1"/>
          </p:cNvSpPr>
          <p:nvPr/>
        </p:nvSpPr>
        <p:spPr bwMode="auto">
          <a:xfrm>
            <a:off x="4176713" y="48974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18" name="Rectangle 206"/>
          <p:cNvSpPr>
            <a:spLocks noChangeArrowheads="1"/>
          </p:cNvSpPr>
          <p:nvPr/>
        </p:nvSpPr>
        <p:spPr bwMode="auto">
          <a:xfrm>
            <a:off x="4203700" y="48974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b</a:t>
            </a:r>
          </a:p>
        </p:txBody>
      </p:sp>
      <p:sp>
        <p:nvSpPr>
          <p:cNvPr id="13519" name="Rectangle 207"/>
          <p:cNvSpPr>
            <a:spLocks noChangeArrowheads="1"/>
          </p:cNvSpPr>
          <p:nvPr/>
        </p:nvSpPr>
        <p:spPr bwMode="auto">
          <a:xfrm>
            <a:off x="4259263" y="48974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e</a:t>
            </a:r>
          </a:p>
        </p:txBody>
      </p:sp>
      <p:sp>
        <p:nvSpPr>
          <p:cNvPr id="13520" name="Rectangle 208"/>
          <p:cNvSpPr>
            <a:spLocks noChangeArrowheads="1"/>
          </p:cNvSpPr>
          <p:nvPr/>
        </p:nvSpPr>
        <p:spPr bwMode="auto">
          <a:xfrm>
            <a:off x="4310063" y="48974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g</a:t>
            </a:r>
          </a:p>
        </p:txBody>
      </p:sp>
      <p:sp>
        <p:nvSpPr>
          <p:cNvPr id="13521" name="Rectangle 209"/>
          <p:cNvSpPr>
            <a:spLocks noChangeArrowheads="1"/>
          </p:cNvSpPr>
          <p:nvPr/>
        </p:nvSpPr>
        <p:spPr bwMode="auto">
          <a:xfrm>
            <a:off x="4364038" y="489743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i</a:t>
            </a:r>
          </a:p>
        </p:txBody>
      </p:sp>
      <p:sp>
        <p:nvSpPr>
          <p:cNvPr id="13522" name="Rectangle 210"/>
          <p:cNvSpPr>
            <a:spLocks noChangeArrowheads="1"/>
          </p:cNvSpPr>
          <p:nvPr/>
        </p:nvSpPr>
        <p:spPr bwMode="auto">
          <a:xfrm>
            <a:off x="4386263" y="48974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n</a:t>
            </a:r>
          </a:p>
        </p:txBody>
      </p:sp>
      <p:sp>
        <p:nvSpPr>
          <p:cNvPr id="13523" name="Rectangle 211"/>
          <p:cNvSpPr>
            <a:spLocks noChangeArrowheads="1"/>
          </p:cNvSpPr>
          <p:nvPr/>
        </p:nvSpPr>
        <p:spPr bwMode="auto">
          <a:xfrm>
            <a:off x="3171825" y="50180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24" name="Rectangle 212"/>
          <p:cNvSpPr>
            <a:spLocks noChangeArrowheads="1"/>
          </p:cNvSpPr>
          <p:nvPr/>
        </p:nvSpPr>
        <p:spPr bwMode="auto">
          <a:xfrm>
            <a:off x="3222625" y="50180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25" name="Rectangle 213"/>
          <p:cNvSpPr>
            <a:spLocks noChangeArrowheads="1"/>
          </p:cNvSpPr>
          <p:nvPr/>
        </p:nvSpPr>
        <p:spPr bwMode="auto">
          <a:xfrm>
            <a:off x="3275013" y="501808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i</a:t>
            </a:r>
          </a:p>
        </p:txBody>
      </p:sp>
      <p:sp>
        <p:nvSpPr>
          <p:cNvPr id="13526" name="Rectangle 214"/>
          <p:cNvSpPr>
            <a:spLocks noChangeArrowheads="1"/>
          </p:cNvSpPr>
          <p:nvPr/>
        </p:nvSpPr>
        <p:spPr bwMode="auto">
          <a:xfrm>
            <a:off x="3295650" y="50180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f</a:t>
            </a:r>
          </a:p>
        </p:txBody>
      </p:sp>
      <p:sp>
        <p:nvSpPr>
          <p:cNvPr id="13527" name="Rectangle 215"/>
          <p:cNvSpPr>
            <a:spLocks noChangeArrowheads="1"/>
          </p:cNvSpPr>
          <p:nvPr/>
        </p:nvSpPr>
        <p:spPr bwMode="auto">
          <a:xfrm>
            <a:off x="3325813" y="50180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28" name="Rectangle 216"/>
          <p:cNvSpPr>
            <a:spLocks noChangeArrowheads="1"/>
          </p:cNvSpPr>
          <p:nvPr/>
        </p:nvSpPr>
        <p:spPr bwMode="auto">
          <a:xfrm>
            <a:off x="3352800" y="5018088"/>
            <a:ext cx="2174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(</a:t>
            </a:r>
          </a:p>
        </p:txBody>
      </p:sp>
      <p:sp>
        <p:nvSpPr>
          <p:cNvPr id="13529" name="Rectangle 217"/>
          <p:cNvSpPr>
            <a:spLocks noChangeArrowheads="1"/>
          </p:cNvSpPr>
          <p:nvPr/>
        </p:nvSpPr>
        <p:spPr bwMode="auto">
          <a:xfrm>
            <a:off x="3386138" y="5018088"/>
            <a:ext cx="234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s</a:t>
            </a:r>
          </a:p>
        </p:txBody>
      </p:sp>
      <p:sp>
        <p:nvSpPr>
          <p:cNvPr id="13530" name="Rectangle 218"/>
          <p:cNvSpPr>
            <a:spLocks noChangeArrowheads="1"/>
          </p:cNvSpPr>
          <p:nvPr/>
        </p:nvSpPr>
        <p:spPr bwMode="auto">
          <a:xfrm>
            <a:off x="3438525" y="50180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e</a:t>
            </a:r>
          </a:p>
        </p:txBody>
      </p:sp>
      <p:sp>
        <p:nvSpPr>
          <p:cNvPr id="13531" name="Rectangle 219"/>
          <p:cNvSpPr>
            <a:spLocks noChangeArrowheads="1"/>
          </p:cNvSpPr>
          <p:nvPr/>
        </p:nvSpPr>
        <p:spPr bwMode="auto">
          <a:xfrm>
            <a:off x="3489325" y="501808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l</a:t>
            </a:r>
          </a:p>
        </p:txBody>
      </p:sp>
      <p:sp>
        <p:nvSpPr>
          <p:cNvPr id="13532" name="Rectangle 220"/>
          <p:cNvSpPr>
            <a:spLocks noChangeArrowheads="1"/>
          </p:cNvSpPr>
          <p:nvPr/>
        </p:nvSpPr>
        <p:spPr bwMode="auto">
          <a:xfrm>
            <a:off x="3509963" y="50180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1</a:t>
            </a:r>
          </a:p>
        </p:txBody>
      </p:sp>
      <p:sp>
        <p:nvSpPr>
          <p:cNvPr id="13533" name="Rectangle 221"/>
          <p:cNvSpPr>
            <a:spLocks noChangeArrowheads="1"/>
          </p:cNvSpPr>
          <p:nvPr/>
        </p:nvSpPr>
        <p:spPr bwMode="auto">
          <a:xfrm>
            <a:off x="3565525" y="5018088"/>
            <a:ext cx="2174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)</a:t>
            </a:r>
          </a:p>
        </p:txBody>
      </p:sp>
      <p:sp>
        <p:nvSpPr>
          <p:cNvPr id="13534" name="Rectangle 222"/>
          <p:cNvSpPr>
            <a:spLocks noChangeArrowheads="1"/>
          </p:cNvSpPr>
          <p:nvPr/>
        </p:nvSpPr>
        <p:spPr bwMode="auto">
          <a:xfrm>
            <a:off x="3598863" y="50180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35" name="Rectangle 223"/>
          <p:cNvSpPr>
            <a:spLocks noChangeArrowheads="1"/>
          </p:cNvSpPr>
          <p:nvPr/>
        </p:nvSpPr>
        <p:spPr bwMode="auto">
          <a:xfrm>
            <a:off x="3625850" y="50180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b</a:t>
            </a:r>
          </a:p>
        </p:txBody>
      </p:sp>
      <p:sp>
        <p:nvSpPr>
          <p:cNvPr id="13536" name="Rectangle 224"/>
          <p:cNvSpPr>
            <a:spLocks noChangeArrowheads="1"/>
          </p:cNvSpPr>
          <p:nvPr/>
        </p:nvSpPr>
        <p:spPr bwMode="auto">
          <a:xfrm>
            <a:off x="3679825" y="50180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e</a:t>
            </a:r>
          </a:p>
        </p:txBody>
      </p:sp>
      <p:sp>
        <p:nvSpPr>
          <p:cNvPr id="13537" name="Rectangle 225"/>
          <p:cNvSpPr>
            <a:spLocks noChangeArrowheads="1"/>
          </p:cNvSpPr>
          <p:nvPr/>
        </p:nvSpPr>
        <p:spPr bwMode="auto">
          <a:xfrm>
            <a:off x="3732213" y="50180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g</a:t>
            </a:r>
          </a:p>
        </p:txBody>
      </p:sp>
      <p:sp>
        <p:nvSpPr>
          <p:cNvPr id="13538" name="Rectangle 226"/>
          <p:cNvSpPr>
            <a:spLocks noChangeArrowheads="1"/>
          </p:cNvSpPr>
          <p:nvPr/>
        </p:nvSpPr>
        <p:spPr bwMode="auto">
          <a:xfrm>
            <a:off x="3786188" y="501808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i</a:t>
            </a:r>
          </a:p>
        </p:txBody>
      </p:sp>
      <p:sp>
        <p:nvSpPr>
          <p:cNvPr id="13539" name="Rectangle 227"/>
          <p:cNvSpPr>
            <a:spLocks noChangeArrowheads="1"/>
          </p:cNvSpPr>
          <p:nvPr/>
        </p:nvSpPr>
        <p:spPr bwMode="auto">
          <a:xfrm>
            <a:off x="3806825" y="50180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n</a:t>
            </a:r>
          </a:p>
        </p:txBody>
      </p:sp>
      <p:sp>
        <p:nvSpPr>
          <p:cNvPr id="13540" name="Rectangle 228"/>
          <p:cNvSpPr>
            <a:spLocks noChangeArrowheads="1"/>
          </p:cNvSpPr>
          <p:nvPr/>
        </p:nvSpPr>
        <p:spPr bwMode="auto">
          <a:xfrm>
            <a:off x="3171825" y="51387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41" name="Rectangle 229"/>
          <p:cNvSpPr>
            <a:spLocks noChangeArrowheads="1"/>
          </p:cNvSpPr>
          <p:nvPr/>
        </p:nvSpPr>
        <p:spPr bwMode="auto">
          <a:xfrm>
            <a:off x="3222625" y="51387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42" name="Rectangle 230"/>
          <p:cNvSpPr>
            <a:spLocks noChangeArrowheads="1"/>
          </p:cNvSpPr>
          <p:nvPr/>
        </p:nvSpPr>
        <p:spPr bwMode="auto">
          <a:xfrm>
            <a:off x="3275013" y="51387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43" name="Rectangle 231"/>
          <p:cNvSpPr>
            <a:spLocks noChangeArrowheads="1"/>
          </p:cNvSpPr>
          <p:nvPr/>
        </p:nvSpPr>
        <p:spPr bwMode="auto">
          <a:xfrm>
            <a:off x="3325813" y="51387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44" name="Rectangle 232"/>
          <p:cNvSpPr>
            <a:spLocks noChangeArrowheads="1"/>
          </p:cNvSpPr>
          <p:nvPr/>
        </p:nvSpPr>
        <p:spPr bwMode="auto">
          <a:xfrm>
            <a:off x="3378200" y="513873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i</a:t>
            </a:r>
          </a:p>
        </p:txBody>
      </p:sp>
      <p:sp>
        <p:nvSpPr>
          <p:cNvPr id="13545" name="Rectangle 233"/>
          <p:cNvSpPr>
            <a:spLocks noChangeArrowheads="1"/>
          </p:cNvSpPr>
          <p:nvPr/>
        </p:nvSpPr>
        <p:spPr bwMode="auto">
          <a:xfrm>
            <a:off x="3398838" y="51387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f</a:t>
            </a:r>
          </a:p>
        </p:txBody>
      </p:sp>
      <p:sp>
        <p:nvSpPr>
          <p:cNvPr id="13546" name="Rectangle 234"/>
          <p:cNvSpPr>
            <a:spLocks noChangeArrowheads="1"/>
          </p:cNvSpPr>
          <p:nvPr/>
        </p:nvSpPr>
        <p:spPr bwMode="auto">
          <a:xfrm>
            <a:off x="3429000" y="51387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47" name="Rectangle 235"/>
          <p:cNvSpPr>
            <a:spLocks noChangeArrowheads="1"/>
          </p:cNvSpPr>
          <p:nvPr/>
        </p:nvSpPr>
        <p:spPr bwMode="auto">
          <a:xfrm>
            <a:off x="3455988" y="5138738"/>
            <a:ext cx="21748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(</a:t>
            </a:r>
          </a:p>
        </p:txBody>
      </p:sp>
      <p:sp>
        <p:nvSpPr>
          <p:cNvPr id="13548" name="Rectangle 236"/>
          <p:cNvSpPr>
            <a:spLocks noChangeArrowheads="1"/>
          </p:cNvSpPr>
          <p:nvPr/>
        </p:nvSpPr>
        <p:spPr bwMode="auto">
          <a:xfrm>
            <a:off x="3489325" y="5138738"/>
            <a:ext cx="234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s</a:t>
            </a:r>
          </a:p>
        </p:txBody>
      </p:sp>
      <p:sp>
        <p:nvSpPr>
          <p:cNvPr id="13549" name="Rectangle 237"/>
          <p:cNvSpPr>
            <a:spLocks noChangeArrowheads="1"/>
          </p:cNvSpPr>
          <p:nvPr/>
        </p:nvSpPr>
        <p:spPr bwMode="auto">
          <a:xfrm>
            <a:off x="3541713" y="51387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e</a:t>
            </a:r>
          </a:p>
        </p:txBody>
      </p:sp>
      <p:sp>
        <p:nvSpPr>
          <p:cNvPr id="13550" name="Rectangle 238"/>
          <p:cNvSpPr>
            <a:spLocks noChangeArrowheads="1"/>
          </p:cNvSpPr>
          <p:nvPr/>
        </p:nvSpPr>
        <p:spPr bwMode="auto">
          <a:xfrm>
            <a:off x="3592513" y="513873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l</a:t>
            </a:r>
          </a:p>
        </p:txBody>
      </p:sp>
      <p:sp>
        <p:nvSpPr>
          <p:cNvPr id="13551" name="Rectangle 239"/>
          <p:cNvSpPr>
            <a:spLocks noChangeArrowheads="1"/>
          </p:cNvSpPr>
          <p:nvPr/>
        </p:nvSpPr>
        <p:spPr bwMode="auto">
          <a:xfrm>
            <a:off x="3613150" y="51387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2</a:t>
            </a:r>
          </a:p>
        </p:txBody>
      </p:sp>
      <p:sp>
        <p:nvSpPr>
          <p:cNvPr id="13552" name="Rectangle 240"/>
          <p:cNvSpPr>
            <a:spLocks noChangeArrowheads="1"/>
          </p:cNvSpPr>
          <p:nvPr/>
        </p:nvSpPr>
        <p:spPr bwMode="auto">
          <a:xfrm>
            <a:off x="3668713" y="5138738"/>
            <a:ext cx="217487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)</a:t>
            </a:r>
          </a:p>
        </p:txBody>
      </p:sp>
      <p:sp>
        <p:nvSpPr>
          <p:cNvPr id="13553" name="Rectangle 241"/>
          <p:cNvSpPr>
            <a:spLocks noChangeArrowheads="1"/>
          </p:cNvSpPr>
          <p:nvPr/>
        </p:nvSpPr>
        <p:spPr bwMode="auto">
          <a:xfrm>
            <a:off x="3171825" y="52593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54" name="Rectangle 242"/>
          <p:cNvSpPr>
            <a:spLocks noChangeArrowheads="1"/>
          </p:cNvSpPr>
          <p:nvPr/>
        </p:nvSpPr>
        <p:spPr bwMode="auto">
          <a:xfrm>
            <a:off x="3222625" y="52593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55" name="Rectangle 243"/>
          <p:cNvSpPr>
            <a:spLocks noChangeArrowheads="1"/>
          </p:cNvSpPr>
          <p:nvPr/>
        </p:nvSpPr>
        <p:spPr bwMode="auto">
          <a:xfrm>
            <a:off x="3275013" y="52593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56" name="Rectangle 244"/>
          <p:cNvSpPr>
            <a:spLocks noChangeArrowheads="1"/>
          </p:cNvSpPr>
          <p:nvPr/>
        </p:nvSpPr>
        <p:spPr bwMode="auto">
          <a:xfrm>
            <a:off x="3325813" y="52593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57" name="Rectangle 245"/>
          <p:cNvSpPr>
            <a:spLocks noChangeArrowheads="1"/>
          </p:cNvSpPr>
          <p:nvPr/>
        </p:nvSpPr>
        <p:spPr bwMode="auto">
          <a:xfrm>
            <a:off x="3378200" y="52593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58" name="Rectangle 246"/>
          <p:cNvSpPr>
            <a:spLocks noChangeArrowheads="1"/>
          </p:cNvSpPr>
          <p:nvPr/>
        </p:nvSpPr>
        <p:spPr bwMode="auto">
          <a:xfrm>
            <a:off x="3429000" y="52593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59" name="Rectangle 247"/>
          <p:cNvSpPr>
            <a:spLocks noChangeArrowheads="1"/>
          </p:cNvSpPr>
          <p:nvPr/>
        </p:nvSpPr>
        <p:spPr bwMode="auto">
          <a:xfrm>
            <a:off x="3479800" y="52593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o</a:t>
            </a:r>
          </a:p>
        </p:txBody>
      </p:sp>
      <p:sp>
        <p:nvSpPr>
          <p:cNvPr id="13560" name="Rectangle 248"/>
          <p:cNvSpPr>
            <a:spLocks noChangeArrowheads="1"/>
          </p:cNvSpPr>
          <p:nvPr/>
        </p:nvSpPr>
        <p:spPr bwMode="auto">
          <a:xfrm>
            <a:off x="3532188" y="52593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u</a:t>
            </a:r>
          </a:p>
        </p:txBody>
      </p:sp>
      <p:sp>
        <p:nvSpPr>
          <p:cNvPr id="13561" name="Rectangle 249"/>
          <p:cNvSpPr>
            <a:spLocks noChangeArrowheads="1"/>
          </p:cNvSpPr>
          <p:nvPr/>
        </p:nvSpPr>
        <p:spPr bwMode="auto">
          <a:xfrm>
            <a:off x="3586163" y="52593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t</a:t>
            </a:r>
          </a:p>
        </p:txBody>
      </p:sp>
      <p:sp>
        <p:nvSpPr>
          <p:cNvPr id="13562" name="Rectangle 250"/>
          <p:cNvSpPr>
            <a:spLocks noChangeArrowheads="1"/>
          </p:cNvSpPr>
          <p:nvPr/>
        </p:nvSpPr>
        <p:spPr bwMode="auto">
          <a:xfrm>
            <a:off x="3613150" y="5259388"/>
            <a:ext cx="2428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=</a:t>
            </a:r>
          </a:p>
        </p:txBody>
      </p:sp>
      <p:sp>
        <p:nvSpPr>
          <p:cNvPr id="13563" name="Rectangle 251"/>
          <p:cNvSpPr>
            <a:spLocks noChangeArrowheads="1"/>
          </p:cNvSpPr>
          <p:nvPr/>
        </p:nvSpPr>
        <p:spPr bwMode="auto">
          <a:xfrm>
            <a:off x="3671888" y="525938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i</a:t>
            </a:r>
          </a:p>
        </p:txBody>
      </p:sp>
      <p:sp>
        <p:nvSpPr>
          <p:cNvPr id="13564" name="Rectangle 252"/>
          <p:cNvSpPr>
            <a:spLocks noChangeArrowheads="1"/>
          </p:cNvSpPr>
          <p:nvPr/>
        </p:nvSpPr>
        <p:spPr bwMode="auto">
          <a:xfrm>
            <a:off x="3692525" y="52593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n</a:t>
            </a:r>
          </a:p>
        </p:txBody>
      </p:sp>
      <p:sp>
        <p:nvSpPr>
          <p:cNvPr id="13565" name="Rectangle 253"/>
          <p:cNvSpPr>
            <a:spLocks noChangeArrowheads="1"/>
          </p:cNvSpPr>
          <p:nvPr/>
        </p:nvSpPr>
        <p:spPr bwMode="auto">
          <a:xfrm>
            <a:off x="3746500" y="52593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1</a:t>
            </a:r>
          </a:p>
        </p:txBody>
      </p:sp>
      <p:sp>
        <p:nvSpPr>
          <p:cNvPr id="13566" name="Rectangle 254"/>
          <p:cNvSpPr>
            <a:spLocks noChangeArrowheads="1"/>
          </p:cNvSpPr>
          <p:nvPr/>
        </p:nvSpPr>
        <p:spPr bwMode="auto">
          <a:xfrm>
            <a:off x="3802063" y="52593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;</a:t>
            </a:r>
          </a:p>
        </p:txBody>
      </p:sp>
      <p:sp>
        <p:nvSpPr>
          <p:cNvPr id="13567" name="Rectangle 255"/>
          <p:cNvSpPr>
            <a:spLocks noChangeArrowheads="1"/>
          </p:cNvSpPr>
          <p:nvPr/>
        </p:nvSpPr>
        <p:spPr bwMode="auto">
          <a:xfrm>
            <a:off x="3171825" y="53800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68" name="Rectangle 256"/>
          <p:cNvSpPr>
            <a:spLocks noChangeArrowheads="1"/>
          </p:cNvSpPr>
          <p:nvPr/>
        </p:nvSpPr>
        <p:spPr bwMode="auto">
          <a:xfrm>
            <a:off x="3222625" y="53800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69" name="Rectangle 257"/>
          <p:cNvSpPr>
            <a:spLocks noChangeArrowheads="1"/>
          </p:cNvSpPr>
          <p:nvPr/>
        </p:nvSpPr>
        <p:spPr bwMode="auto">
          <a:xfrm>
            <a:off x="3275013" y="53800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70" name="Rectangle 258"/>
          <p:cNvSpPr>
            <a:spLocks noChangeArrowheads="1"/>
          </p:cNvSpPr>
          <p:nvPr/>
        </p:nvSpPr>
        <p:spPr bwMode="auto">
          <a:xfrm>
            <a:off x="3325813" y="538003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71" name="Rectangle 259"/>
          <p:cNvSpPr>
            <a:spLocks noChangeArrowheads="1"/>
          </p:cNvSpPr>
          <p:nvPr/>
        </p:nvSpPr>
        <p:spPr bwMode="auto">
          <a:xfrm>
            <a:off x="3378200" y="53800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e</a:t>
            </a:r>
          </a:p>
        </p:txBody>
      </p:sp>
      <p:sp>
        <p:nvSpPr>
          <p:cNvPr id="13572" name="Rectangle 260"/>
          <p:cNvSpPr>
            <a:spLocks noChangeArrowheads="1"/>
          </p:cNvSpPr>
          <p:nvPr/>
        </p:nvSpPr>
        <p:spPr bwMode="auto">
          <a:xfrm>
            <a:off x="3429000" y="538003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l</a:t>
            </a:r>
          </a:p>
        </p:txBody>
      </p:sp>
      <p:sp>
        <p:nvSpPr>
          <p:cNvPr id="13573" name="Rectangle 261"/>
          <p:cNvSpPr>
            <a:spLocks noChangeArrowheads="1"/>
          </p:cNvSpPr>
          <p:nvPr/>
        </p:nvSpPr>
        <p:spPr bwMode="auto">
          <a:xfrm>
            <a:off x="3449638" y="5380038"/>
            <a:ext cx="2349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s</a:t>
            </a:r>
          </a:p>
        </p:txBody>
      </p:sp>
      <p:sp>
        <p:nvSpPr>
          <p:cNvPr id="13574" name="Rectangle 262"/>
          <p:cNvSpPr>
            <a:spLocks noChangeArrowheads="1"/>
          </p:cNvSpPr>
          <p:nvPr/>
        </p:nvSpPr>
        <p:spPr bwMode="auto">
          <a:xfrm>
            <a:off x="3502025" y="538003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e</a:t>
            </a:r>
          </a:p>
        </p:txBody>
      </p:sp>
      <p:sp>
        <p:nvSpPr>
          <p:cNvPr id="13575" name="Rectangle 263"/>
          <p:cNvSpPr>
            <a:spLocks noChangeArrowheads="1"/>
          </p:cNvSpPr>
          <p:nvPr/>
        </p:nvSpPr>
        <p:spPr bwMode="auto">
          <a:xfrm>
            <a:off x="3171825" y="55006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76" name="Rectangle 264"/>
          <p:cNvSpPr>
            <a:spLocks noChangeArrowheads="1"/>
          </p:cNvSpPr>
          <p:nvPr/>
        </p:nvSpPr>
        <p:spPr bwMode="auto">
          <a:xfrm>
            <a:off x="3222625" y="55006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77" name="Rectangle 265"/>
          <p:cNvSpPr>
            <a:spLocks noChangeArrowheads="1"/>
          </p:cNvSpPr>
          <p:nvPr/>
        </p:nvSpPr>
        <p:spPr bwMode="auto">
          <a:xfrm>
            <a:off x="3275013" y="55006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78" name="Rectangle 266"/>
          <p:cNvSpPr>
            <a:spLocks noChangeArrowheads="1"/>
          </p:cNvSpPr>
          <p:nvPr/>
        </p:nvSpPr>
        <p:spPr bwMode="auto">
          <a:xfrm>
            <a:off x="3325813" y="55006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79" name="Rectangle 267"/>
          <p:cNvSpPr>
            <a:spLocks noChangeArrowheads="1"/>
          </p:cNvSpPr>
          <p:nvPr/>
        </p:nvSpPr>
        <p:spPr bwMode="auto">
          <a:xfrm>
            <a:off x="3378200" y="55006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80" name="Rectangle 268"/>
          <p:cNvSpPr>
            <a:spLocks noChangeArrowheads="1"/>
          </p:cNvSpPr>
          <p:nvPr/>
        </p:nvSpPr>
        <p:spPr bwMode="auto">
          <a:xfrm>
            <a:off x="3429000" y="55006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 </a:t>
            </a:r>
          </a:p>
        </p:txBody>
      </p:sp>
      <p:sp>
        <p:nvSpPr>
          <p:cNvPr id="13581" name="Rectangle 269"/>
          <p:cNvSpPr>
            <a:spLocks noChangeArrowheads="1"/>
          </p:cNvSpPr>
          <p:nvPr/>
        </p:nvSpPr>
        <p:spPr bwMode="auto">
          <a:xfrm>
            <a:off x="3479800" y="55006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o</a:t>
            </a:r>
          </a:p>
        </p:txBody>
      </p:sp>
      <p:sp>
        <p:nvSpPr>
          <p:cNvPr id="13582" name="Rectangle 270"/>
          <p:cNvSpPr>
            <a:spLocks noChangeArrowheads="1"/>
          </p:cNvSpPr>
          <p:nvPr/>
        </p:nvSpPr>
        <p:spPr bwMode="auto">
          <a:xfrm>
            <a:off x="3532188" y="55006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u</a:t>
            </a:r>
          </a:p>
        </p:txBody>
      </p:sp>
      <p:sp>
        <p:nvSpPr>
          <p:cNvPr id="13583" name="Rectangle 271"/>
          <p:cNvSpPr>
            <a:spLocks noChangeArrowheads="1"/>
          </p:cNvSpPr>
          <p:nvPr/>
        </p:nvSpPr>
        <p:spPr bwMode="auto">
          <a:xfrm>
            <a:off x="3586163" y="55006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t</a:t>
            </a:r>
          </a:p>
        </p:txBody>
      </p:sp>
      <p:sp>
        <p:nvSpPr>
          <p:cNvPr id="13584" name="Rectangle 272"/>
          <p:cNvSpPr>
            <a:spLocks noChangeArrowheads="1"/>
          </p:cNvSpPr>
          <p:nvPr/>
        </p:nvSpPr>
        <p:spPr bwMode="auto">
          <a:xfrm>
            <a:off x="3613150" y="5500688"/>
            <a:ext cx="242888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=</a:t>
            </a:r>
          </a:p>
        </p:txBody>
      </p:sp>
      <p:sp>
        <p:nvSpPr>
          <p:cNvPr id="13585" name="Rectangle 273"/>
          <p:cNvSpPr>
            <a:spLocks noChangeArrowheads="1"/>
          </p:cNvSpPr>
          <p:nvPr/>
        </p:nvSpPr>
        <p:spPr bwMode="auto">
          <a:xfrm>
            <a:off x="3671888" y="5500688"/>
            <a:ext cx="20637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i</a:t>
            </a:r>
          </a:p>
        </p:txBody>
      </p:sp>
      <p:sp>
        <p:nvSpPr>
          <p:cNvPr id="13586" name="Rectangle 274"/>
          <p:cNvSpPr>
            <a:spLocks noChangeArrowheads="1"/>
          </p:cNvSpPr>
          <p:nvPr/>
        </p:nvSpPr>
        <p:spPr bwMode="auto">
          <a:xfrm>
            <a:off x="3692525" y="55006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zh-TW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n</a:t>
            </a:r>
          </a:p>
        </p:txBody>
      </p:sp>
      <p:sp>
        <p:nvSpPr>
          <p:cNvPr id="13587" name="Rectangle 275"/>
          <p:cNvSpPr>
            <a:spLocks noChangeArrowheads="1"/>
          </p:cNvSpPr>
          <p:nvPr/>
        </p:nvSpPr>
        <p:spPr bwMode="auto">
          <a:xfrm>
            <a:off x="3746500" y="5500688"/>
            <a:ext cx="2413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2</a:t>
            </a:r>
          </a:p>
        </p:txBody>
      </p:sp>
      <p:sp>
        <p:nvSpPr>
          <p:cNvPr id="13588" name="Rectangle 276"/>
          <p:cNvSpPr>
            <a:spLocks noChangeArrowheads="1"/>
          </p:cNvSpPr>
          <p:nvPr/>
        </p:nvSpPr>
        <p:spPr bwMode="auto">
          <a:xfrm>
            <a:off x="3802063" y="5500688"/>
            <a:ext cx="212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zh-TW" altLang="en-US" sz="800">
                <a:solidFill>
                  <a:srgbClr val="000000"/>
                </a:solidFill>
                <a:latin typeface="Arial" charset="0"/>
                <a:ea typeface="標楷體" pitchFamily="65" charset="-120"/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149</TotalTime>
  <Words>2322</Words>
  <Application>Microsoft Office PowerPoint</Application>
  <PresentationFormat>如螢幕大小 (4:3)</PresentationFormat>
  <Paragraphs>746</Paragraphs>
  <Slides>27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Times New Roman</vt:lpstr>
      <vt:lpstr>新細明體</vt:lpstr>
      <vt:lpstr>Tahoma</vt:lpstr>
      <vt:lpstr>Wingdings</vt:lpstr>
      <vt:lpstr>Arial</vt:lpstr>
      <vt:lpstr>標楷體</vt:lpstr>
      <vt:lpstr>Blends</vt:lpstr>
      <vt:lpstr>Microsoft Drawing</vt:lpstr>
      <vt:lpstr>Cell Based Design Flow Overview</vt:lpstr>
      <vt:lpstr>Outline</vt:lpstr>
      <vt:lpstr>Our Goal</vt:lpstr>
      <vt:lpstr>投影片 4</vt:lpstr>
      <vt:lpstr>投影片 5</vt:lpstr>
      <vt:lpstr>投影片 6</vt:lpstr>
      <vt:lpstr>投影片 7</vt:lpstr>
      <vt:lpstr>投影片 8</vt:lpstr>
      <vt:lpstr>投影片 9</vt:lpstr>
      <vt:lpstr>投影片 10</vt:lpstr>
      <vt:lpstr>Synthesis Issue (1/3)</vt:lpstr>
      <vt:lpstr>Synthesis Issue (2/3)</vt:lpstr>
      <vt:lpstr>Synthesis Issue (3/3)</vt:lpstr>
      <vt:lpstr>投影片 14</vt:lpstr>
      <vt:lpstr>投影片 15</vt:lpstr>
      <vt:lpstr>投影片 16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Reference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32</cp:revision>
  <dcterms:created xsi:type="dcterms:W3CDTF">1601-01-01T00:00:00Z</dcterms:created>
  <dcterms:modified xsi:type="dcterms:W3CDTF">2016-02-24T02:37:05Z</dcterms:modified>
</cp:coreProperties>
</file>