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heme/themeOverride2.xml" ContentType="application/vnd.openxmlformats-officedocument.themeOverr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notesSlides/notesSlide6.xml" ContentType="application/vnd.openxmlformats-officedocument.presentationml.notesSlide+xml"/>
  <Override PartName="/ppt/tags/tag35.xml" ContentType="application/vnd.openxmlformats-officedocument.presentationml.tags+xml"/>
  <Override PartName="/ppt/notesSlides/notesSlide7.xml" ContentType="application/vnd.openxmlformats-officedocument.presentationml.notesSlide+xml"/>
  <Override PartName="/ppt/tags/tag36.xml" ContentType="application/vnd.openxmlformats-officedocument.presentationml.tags+xml"/>
  <Override PartName="/ppt/notesSlides/notesSlide8.xml" ContentType="application/vnd.openxmlformats-officedocument.presentationml.notesSlide+xml"/>
  <Override PartName="/ppt/tags/tag37.xml" ContentType="application/vnd.openxmlformats-officedocument.presentationml.tags+xml"/>
  <Override PartName="/ppt/notesSlides/notesSlide9.xml" ContentType="application/vnd.openxmlformats-officedocument.presentationml.notesSlide+xml"/>
  <Override PartName="/ppt/tags/tag38.xml" ContentType="application/vnd.openxmlformats-officedocument.presentationml.tags+xml"/>
  <Override PartName="/ppt/notesSlides/notesSlide10.xml" ContentType="application/vnd.openxmlformats-officedocument.presentationml.notesSlide+xml"/>
  <Override PartName="/ppt/tags/tag39.xml" ContentType="application/vnd.openxmlformats-officedocument.presentationml.tags+xml"/>
  <Override PartName="/ppt/notesSlides/notesSlide11.xml" ContentType="application/vnd.openxmlformats-officedocument.presentationml.notesSlide+xml"/>
  <Override PartName="/ppt/tags/tag40.xml" ContentType="application/vnd.openxmlformats-officedocument.presentationml.tags+xml"/>
  <Override PartName="/ppt/notesSlides/notesSlide12.xml" ContentType="application/vnd.openxmlformats-officedocument.presentationml.notesSlide+xml"/>
  <Override PartName="/ppt/tags/tag41.xml" ContentType="application/vnd.openxmlformats-officedocument.presentationml.tags+xml"/>
  <Override PartName="/ppt/notesSlides/notesSlide13.xml" ContentType="application/vnd.openxmlformats-officedocument.presentationml.notesSlide+xml"/>
  <Override PartName="/ppt/tags/tag42.xml" ContentType="application/vnd.openxmlformats-officedocument.presentationml.tags+xml"/>
  <Override PartName="/ppt/notesSlides/notesSlide14.xml" ContentType="application/vnd.openxmlformats-officedocument.presentationml.notesSlide+xml"/>
  <Override PartName="/ppt/tags/tag43.xml" ContentType="application/vnd.openxmlformats-officedocument.presentationml.tags+xml"/>
  <Override PartName="/ppt/notesSlides/notesSlide15.xml" ContentType="application/vnd.openxmlformats-officedocument.presentationml.notesSlide+xml"/>
  <Override PartName="/ppt/tags/tag44.xml" ContentType="application/vnd.openxmlformats-officedocument.presentationml.tags+xml"/>
  <Override PartName="/ppt/notesSlides/notesSlide16.xml" ContentType="application/vnd.openxmlformats-officedocument.presentationml.notesSlide+xml"/>
  <Override PartName="/ppt/theme/themeOverride3.xml" ContentType="application/vnd.openxmlformats-officedocument.themeOverride+xml"/>
  <Override PartName="/ppt/tags/tag45.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256" r:id="rId2"/>
    <p:sldId id="267" r:id="rId3"/>
    <p:sldId id="257" r:id="rId4"/>
    <p:sldId id="285" r:id="rId5"/>
    <p:sldId id="286" r:id="rId6"/>
    <p:sldId id="262" r:id="rId7"/>
    <p:sldId id="276" r:id="rId8"/>
    <p:sldId id="275" r:id="rId9"/>
    <p:sldId id="287" r:id="rId10"/>
    <p:sldId id="288" r:id="rId11"/>
    <p:sldId id="289" r:id="rId12"/>
    <p:sldId id="263" r:id="rId13"/>
    <p:sldId id="290" r:id="rId14"/>
    <p:sldId id="291" r:id="rId15"/>
    <p:sldId id="292" r:id="rId16"/>
    <p:sldId id="293" r:id="rId17"/>
    <p:sldId id="294" r:id="rId18"/>
    <p:sldId id="264" r:id="rId19"/>
    <p:sldId id="277" r:id="rId20"/>
    <p:sldId id="278" r:id="rId21"/>
    <p:sldId id="279" r:id="rId22"/>
    <p:sldId id="280" r:id="rId23"/>
    <p:sldId id="281" r:id="rId24"/>
    <p:sldId id="282" r:id="rId25"/>
    <p:sldId id="283" r:id="rId26"/>
    <p:sldId id="284" r:id="rId27"/>
    <p:sldId id="272" r:id="rId28"/>
    <p:sldId id="295" r:id="rId29"/>
    <p:sldId id="296" r:id="rId30"/>
    <p:sldId id="297" r:id="rId31"/>
    <p:sldId id="298" r:id="rId32"/>
    <p:sldId id="299" r:id="rId33"/>
    <p:sldId id="312" r:id="rId34"/>
    <p:sldId id="300" r:id="rId35"/>
    <p:sldId id="301" r:id="rId36"/>
    <p:sldId id="302" r:id="rId37"/>
    <p:sldId id="303" r:id="rId38"/>
    <p:sldId id="304" r:id="rId39"/>
    <p:sldId id="305" r:id="rId40"/>
    <p:sldId id="306" r:id="rId41"/>
    <p:sldId id="307" r:id="rId42"/>
    <p:sldId id="308" r:id="rId43"/>
    <p:sldId id="309" r:id="rId44"/>
    <p:sldId id="313" r:id="rId45"/>
    <p:sldId id="310" r:id="rId46"/>
    <p:sldId id="311" r:id="rId47"/>
    <p:sldId id="260" r:id="rId48"/>
  </p:sldIdLst>
  <p:sldSz cx="12192000" cy="6858000"/>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8461"/>
    <a:srgbClr val="7A654E"/>
    <a:srgbClr val="A68C69"/>
    <a:srgbClr val="5D5044"/>
    <a:srgbClr val="3F3634"/>
    <a:srgbClr val="F6ECFE"/>
    <a:srgbClr val="9326F1"/>
    <a:srgbClr val="580A98"/>
    <a:srgbClr val="043D41"/>
    <a:srgbClr val="0482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2916" autoAdjust="0"/>
  </p:normalViewPr>
  <p:slideViewPr>
    <p:cSldViewPr snapToGrid="0">
      <p:cViewPr varScale="1">
        <p:scale>
          <a:sx n="80" d="100"/>
          <a:sy n="80" d="100"/>
        </p:scale>
        <p:origin x="787" y="53"/>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BE6FB-4983-42F5-B216-1A2ADEE7DF7A}" type="datetimeFigureOut">
              <a:rPr lang="zh-CN" altLang="en-US" smtClean="0"/>
              <a:t>2023/3/24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35503-9D21-443F-BC18-5459550EB72F}" type="slidenum">
              <a:rPr lang="zh-CN" altLang="en-US" smtClean="0"/>
              <a:t>‹#›</a:t>
            </a:fld>
            <a:endParaRPr lang="zh-CN" altLang="en-US"/>
          </a:p>
        </p:txBody>
      </p:sp>
    </p:spTree>
    <p:extLst>
      <p:ext uri="{BB962C8B-B14F-4D97-AF65-F5344CB8AC3E}">
        <p14:creationId xmlns:p14="http://schemas.microsoft.com/office/powerpoint/2010/main" val="38546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1</a:t>
            </a:fld>
            <a:endParaRPr lang="zh-CN" altLang="en-US"/>
          </a:p>
        </p:txBody>
      </p:sp>
    </p:spTree>
    <p:extLst>
      <p:ext uri="{BB962C8B-B14F-4D97-AF65-F5344CB8AC3E}">
        <p14:creationId xmlns:p14="http://schemas.microsoft.com/office/powerpoint/2010/main" val="1752196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38</a:t>
            </a:fld>
            <a:endParaRPr lang="zh-CN" altLang="en-US"/>
          </a:p>
        </p:txBody>
      </p:sp>
    </p:spTree>
    <p:extLst>
      <p:ext uri="{BB962C8B-B14F-4D97-AF65-F5344CB8AC3E}">
        <p14:creationId xmlns:p14="http://schemas.microsoft.com/office/powerpoint/2010/main" val="1357428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39</a:t>
            </a:fld>
            <a:endParaRPr lang="zh-CN" altLang="en-US"/>
          </a:p>
        </p:txBody>
      </p:sp>
    </p:spTree>
    <p:extLst>
      <p:ext uri="{BB962C8B-B14F-4D97-AF65-F5344CB8AC3E}">
        <p14:creationId xmlns:p14="http://schemas.microsoft.com/office/powerpoint/2010/main" val="3284363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40</a:t>
            </a:fld>
            <a:endParaRPr lang="zh-CN" altLang="en-US"/>
          </a:p>
        </p:txBody>
      </p:sp>
    </p:spTree>
    <p:extLst>
      <p:ext uri="{BB962C8B-B14F-4D97-AF65-F5344CB8AC3E}">
        <p14:creationId xmlns:p14="http://schemas.microsoft.com/office/powerpoint/2010/main" val="1947465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41</a:t>
            </a:fld>
            <a:endParaRPr lang="zh-CN" altLang="en-US"/>
          </a:p>
        </p:txBody>
      </p:sp>
    </p:spTree>
    <p:extLst>
      <p:ext uri="{BB962C8B-B14F-4D97-AF65-F5344CB8AC3E}">
        <p14:creationId xmlns:p14="http://schemas.microsoft.com/office/powerpoint/2010/main" val="1171180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42</a:t>
            </a:fld>
            <a:endParaRPr lang="zh-CN" altLang="en-US"/>
          </a:p>
        </p:txBody>
      </p:sp>
    </p:spTree>
    <p:extLst>
      <p:ext uri="{BB962C8B-B14F-4D97-AF65-F5344CB8AC3E}">
        <p14:creationId xmlns:p14="http://schemas.microsoft.com/office/powerpoint/2010/main" val="1251239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43</a:t>
            </a:fld>
            <a:endParaRPr lang="zh-CN" altLang="en-US"/>
          </a:p>
        </p:txBody>
      </p:sp>
    </p:spTree>
    <p:extLst>
      <p:ext uri="{BB962C8B-B14F-4D97-AF65-F5344CB8AC3E}">
        <p14:creationId xmlns:p14="http://schemas.microsoft.com/office/powerpoint/2010/main" val="503798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a:p>
        </p:txBody>
      </p:sp>
      <p:sp>
        <p:nvSpPr>
          <p:cNvPr id="4" name="灯片编号占位符 3"/>
          <p:cNvSpPr>
            <a:spLocks noGrp="1"/>
          </p:cNvSpPr>
          <p:nvPr>
            <p:ph type="sldNum" sz="quarter" idx="5"/>
          </p:nvPr>
        </p:nvSpPr>
        <p:spPr/>
        <p:txBody>
          <a:bodyPr/>
          <a:lstStyle/>
          <a:p>
            <a:fld id="{2B735503-9D21-443F-BC18-5459550EB72F}" type="slidenum">
              <a:rPr lang="zh-CN" altLang="en-US" smtClean="0"/>
              <a:t>45</a:t>
            </a:fld>
            <a:endParaRPr lang="zh-CN" altLang="en-US"/>
          </a:p>
        </p:txBody>
      </p:sp>
    </p:spTree>
    <p:extLst>
      <p:ext uri="{BB962C8B-B14F-4D97-AF65-F5344CB8AC3E}">
        <p14:creationId xmlns:p14="http://schemas.microsoft.com/office/powerpoint/2010/main" val="3550921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a:p>
        </p:txBody>
      </p:sp>
      <p:sp>
        <p:nvSpPr>
          <p:cNvPr id="4" name="灯片编号占位符 3"/>
          <p:cNvSpPr>
            <a:spLocks noGrp="1"/>
          </p:cNvSpPr>
          <p:nvPr>
            <p:ph type="sldNum" sz="quarter" idx="5"/>
          </p:nvPr>
        </p:nvSpPr>
        <p:spPr/>
        <p:txBody>
          <a:bodyPr/>
          <a:lstStyle/>
          <a:p>
            <a:fld id="{2B735503-9D21-443F-BC18-5459550EB72F}" type="slidenum">
              <a:rPr lang="zh-CN" altLang="en-US" smtClean="0"/>
              <a:t>47</a:t>
            </a:fld>
            <a:endParaRPr lang="zh-CN" altLang="en-US"/>
          </a:p>
        </p:txBody>
      </p:sp>
    </p:spTree>
    <p:extLst>
      <p:ext uri="{BB962C8B-B14F-4D97-AF65-F5344CB8AC3E}">
        <p14:creationId xmlns:p14="http://schemas.microsoft.com/office/powerpoint/2010/main" val="405651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a:p>
        </p:txBody>
      </p:sp>
      <p:sp>
        <p:nvSpPr>
          <p:cNvPr id="4" name="灯片编号占位符 3"/>
          <p:cNvSpPr>
            <a:spLocks noGrp="1"/>
          </p:cNvSpPr>
          <p:nvPr>
            <p:ph type="sldNum" sz="quarter" idx="5"/>
          </p:nvPr>
        </p:nvSpPr>
        <p:spPr/>
        <p:txBody>
          <a:bodyPr/>
          <a:lstStyle/>
          <a:p>
            <a:fld id="{2B735503-9D21-443F-BC18-5459550EB72F}" type="slidenum">
              <a:rPr lang="zh-CN" altLang="en-US" smtClean="0"/>
              <a:t>3</a:t>
            </a:fld>
            <a:endParaRPr lang="zh-CN" altLang="en-US"/>
          </a:p>
        </p:txBody>
      </p:sp>
    </p:spTree>
    <p:extLst>
      <p:ext uri="{BB962C8B-B14F-4D97-AF65-F5344CB8AC3E}">
        <p14:creationId xmlns:p14="http://schemas.microsoft.com/office/powerpoint/2010/main" val="3589451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a:p>
        </p:txBody>
      </p:sp>
      <p:sp>
        <p:nvSpPr>
          <p:cNvPr id="4" name="灯片编号占位符 3"/>
          <p:cNvSpPr>
            <a:spLocks noGrp="1"/>
          </p:cNvSpPr>
          <p:nvPr>
            <p:ph type="sldNum" sz="quarter" idx="5"/>
          </p:nvPr>
        </p:nvSpPr>
        <p:spPr/>
        <p:txBody>
          <a:bodyPr/>
          <a:lstStyle/>
          <a:p>
            <a:fld id="{2B735503-9D21-443F-BC18-5459550EB72F}" type="slidenum">
              <a:rPr lang="zh-CN" altLang="en-US" smtClean="0"/>
              <a:t>7</a:t>
            </a:fld>
            <a:endParaRPr lang="zh-CN" altLang="en-US"/>
          </a:p>
        </p:txBody>
      </p:sp>
    </p:spTree>
    <p:extLst>
      <p:ext uri="{BB962C8B-B14F-4D97-AF65-F5344CB8AC3E}">
        <p14:creationId xmlns:p14="http://schemas.microsoft.com/office/powerpoint/2010/main" val="2177228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a:p>
        </p:txBody>
      </p:sp>
      <p:sp>
        <p:nvSpPr>
          <p:cNvPr id="4" name="灯片编号占位符 3"/>
          <p:cNvSpPr>
            <a:spLocks noGrp="1"/>
          </p:cNvSpPr>
          <p:nvPr>
            <p:ph type="sldNum" sz="quarter" idx="5"/>
          </p:nvPr>
        </p:nvSpPr>
        <p:spPr/>
        <p:txBody>
          <a:bodyPr/>
          <a:lstStyle/>
          <a:p>
            <a:fld id="{2B735503-9D21-443F-BC18-5459550EB72F}" type="slidenum">
              <a:rPr lang="zh-CN" altLang="en-US" smtClean="0"/>
              <a:t>17</a:t>
            </a:fld>
            <a:endParaRPr lang="zh-CN" altLang="en-US"/>
          </a:p>
        </p:txBody>
      </p:sp>
    </p:spTree>
    <p:extLst>
      <p:ext uri="{BB962C8B-B14F-4D97-AF65-F5344CB8AC3E}">
        <p14:creationId xmlns:p14="http://schemas.microsoft.com/office/powerpoint/2010/main" val="2527057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32</a:t>
            </a:fld>
            <a:endParaRPr lang="zh-CN" altLang="en-US"/>
          </a:p>
        </p:txBody>
      </p:sp>
    </p:spTree>
    <p:extLst>
      <p:ext uri="{BB962C8B-B14F-4D97-AF65-F5344CB8AC3E}">
        <p14:creationId xmlns:p14="http://schemas.microsoft.com/office/powerpoint/2010/main" val="2438416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a:p>
        </p:txBody>
      </p:sp>
      <p:sp>
        <p:nvSpPr>
          <p:cNvPr id="4" name="灯片编号占位符 3"/>
          <p:cNvSpPr>
            <a:spLocks noGrp="1"/>
          </p:cNvSpPr>
          <p:nvPr>
            <p:ph type="sldNum" sz="quarter" idx="5"/>
          </p:nvPr>
        </p:nvSpPr>
        <p:spPr/>
        <p:txBody>
          <a:bodyPr/>
          <a:lstStyle/>
          <a:p>
            <a:fld id="{2B735503-9D21-443F-BC18-5459550EB72F}" type="slidenum">
              <a:rPr lang="zh-CN" altLang="en-US" smtClean="0"/>
              <a:t>34</a:t>
            </a:fld>
            <a:endParaRPr lang="zh-CN" altLang="en-US"/>
          </a:p>
        </p:txBody>
      </p:sp>
    </p:spTree>
    <p:extLst>
      <p:ext uri="{BB962C8B-B14F-4D97-AF65-F5344CB8AC3E}">
        <p14:creationId xmlns:p14="http://schemas.microsoft.com/office/powerpoint/2010/main" val="919907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35</a:t>
            </a:fld>
            <a:endParaRPr lang="zh-CN" altLang="en-US"/>
          </a:p>
        </p:txBody>
      </p:sp>
    </p:spTree>
    <p:extLst>
      <p:ext uri="{BB962C8B-B14F-4D97-AF65-F5344CB8AC3E}">
        <p14:creationId xmlns:p14="http://schemas.microsoft.com/office/powerpoint/2010/main" val="2624927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36</a:t>
            </a:fld>
            <a:endParaRPr lang="zh-CN" altLang="en-US"/>
          </a:p>
        </p:txBody>
      </p:sp>
    </p:spTree>
    <p:extLst>
      <p:ext uri="{BB962C8B-B14F-4D97-AF65-F5344CB8AC3E}">
        <p14:creationId xmlns:p14="http://schemas.microsoft.com/office/powerpoint/2010/main" val="833614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37</a:t>
            </a:fld>
            <a:endParaRPr lang="zh-CN" altLang="en-US"/>
          </a:p>
        </p:txBody>
      </p:sp>
    </p:spTree>
    <p:extLst>
      <p:ext uri="{BB962C8B-B14F-4D97-AF65-F5344CB8AC3E}">
        <p14:creationId xmlns:p14="http://schemas.microsoft.com/office/powerpoint/2010/main" val="8998542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Ref idx="1001">
        <a:schemeClr val="bg1"/>
      </p:bgRef>
    </p:bg>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9732380C-4DBF-4E47-9A87-D8A00AC67506}"/>
              </a:ext>
            </a:extLst>
          </p:cNvPr>
          <p:cNvSpPr/>
          <p:nvPr userDrawn="1"/>
        </p:nvSpPr>
        <p:spPr>
          <a:xfrm>
            <a:off x="0" y="0"/>
            <a:ext cx="12192000" cy="6858000"/>
          </a:xfrm>
          <a:prstGeom prst="rect">
            <a:avLst/>
          </a:prstGeom>
          <a:solidFill>
            <a:srgbClr val="A18461"/>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a:p>
        </p:txBody>
      </p:sp>
      <p:pic>
        <p:nvPicPr>
          <p:cNvPr id="14" name="图片 13" descr="建筑与房屋的城市空拍图&#10;&#10;描述已自动生成">
            <a:extLst>
              <a:ext uri="{FF2B5EF4-FFF2-40B4-BE49-F238E27FC236}">
                <a16:creationId xmlns:a16="http://schemas.microsoft.com/office/drawing/2014/main" id="{D27BEE5D-82D5-4ACF-B90B-89C59B0DD4E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0"/>
            <a:ext cx="12192000" cy="6858000"/>
          </a:xfrm>
          <a:prstGeom prst="rect">
            <a:avLst/>
          </a:prstGeom>
        </p:spPr>
      </p:pic>
      <p:pic>
        <p:nvPicPr>
          <p:cNvPr id="29" name="图片 28" descr="建筑与房屋的城市空拍图&#10;&#10;描述已自动生成">
            <a:extLst>
              <a:ext uri="{FF2B5EF4-FFF2-40B4-BE49-F238E27FC236}">
                <a16:creationId xmlns:a16="http://schemas.microsoft.com/office/drawing/2014/main" id="{795C7DC9-4698-4230-AF7C-C83635CEE37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flipH="1">
            <a:off x="0" y="0"/>
            <a:ext cx="12192000" cy="6529230"/>
          </a:xfrm>
          <a:prstGeom prst="rect">
            <a:avLst/>
          </a:prstGeom>
        </p:spPr>
      </p:pic>
      <p:sp>
        <p:nvSpPr>
          <p:cNvPr id="2" name="标题 1">
            <a:extLst>
              <a:ext uri="{FF2B5EF4-FFF2-40B4-BE49-F238E27FC236}">
                <a16:creationId xmlns:a16="http://schemas.microsoft.com/office/drawing/2014/main" id="{53FD368F-863D-4527-8F6D-CEC87B7E23EE}"/>
              </a:ext>
            </a:extLst>
          </p:cNvPr>
          <p:cNvSpPr>
            <a:spLocks noGrp="1"/>
          </p:cNvSpPr>
          <p:nvPr userDrawn="1">
            <p:ph type="ctrTitle" hasCustomPrompt="1"/>
          </p:nvPr>
        </p:nvSpPr>
        <p:spPr>
          <a:xfrm>
            <a:off x="2601293" y="2652754"/>
            <a:ext cx="6989414" cy="3154710"/>
          </a:xfrm>
        </p:spPr>
        <p:txBody>
          <a:bodyPr wrap="none" anchor="t">
            <a:spAutoFit/>
          </a:bodyPr>
          <a:lstStyle>
            <a:lvl1pPr algn="ctr">
              <a:lnSpc>
                <a:spcPct val="100000"/>
              </a:lnSpc>
              <a:defRPr sz="19900" b="1" spc="0">
                <a:gradFill>
                  <a:gsLst>
                    <a:gs pos="0">
                      <a:schemeClr val="bg1"/>
                    </a:gs>
                    <a:gs pos="100000">
                      <a:schemeClr val="accent1"/>
                    </a:gs>
                  </a:gsLst>
                  <a:lin ang="5400000" scaled="0"/>
                </a:gradFill>
              </a:defRPr>
            </a:lvl1pPr>
          </a:lstStyle>
          <a:p>
            <a:r>
              <a:rPr lang="en-US" altLang="zh-CN" dirty="0"/>
              <a:t>iSlide</a:t>
            </a:r>
            <a:endParaRPr lang="zh-CN" altLang="en-US" dirty="0"/>
          </a:p>
        </p:txBody>
      </p:sp>
      <p:sp>
        <p:nvSpPr>
          <p:cNvPr id="7" name="文本占位符 14">
            <a:extLst>
              <a:ext uri="{FF2B5EF4-FFF2-40B4-BE49-F238E27FC236}">
                <a16:creationId xmlns:a16="http://schemas.microsoft.com/office/drawing/2014/main" id="{8BAACAFB-E078-41E5-BE32-2CCD597E1D45}"/>
              </a:ext>
            </a:extLst>
          </p:cNvPr>
          <p:cNvSpPr>
            <a:spLocks noGrp="1"/>
          </p:cNvSpPr>
          <p:nvPr>
            <p:ph type="body" sz="quarter" idx="10" hasCustomPrompt="1"/>
          </p:nvPr>
        </p:nvSpPr>
        <p:spPr>
          <a:xfrm>
            <a:off x="9688031" y="1597211"/>
            <a:ext cx="1494320" cy="230832"/>
          </a:xfrm>
        </p:spPr>
        <p:txBody>
          <a:bodyPr vert="horz" wrap="none" lIns="91440" tIns="45720" rIns="91440" bIns="45720" rtlCol="0" anchor="ctr">
            <a:spAutoFit/>
          </a:bodyPr>
          <a:lstStyle>
            <a:lvl1pPr marL="0" indent="0" algn="l">
              <a:buNone/>
              <a:defRPr lang="en-US" altLang="zh-CN" sz="1000" b="0" dirty="0">
                <a:ln>
                  <a:noFill/>
                </a:ln>
                <a:solidFill>
                  <a:schemeClr val="bg1">
                    <a:alpha val="50000"/>
                  </a:schemeClr>
                </a:solidFill>
                <a:latin typeface="+mj-lt"/>
                <a:ea typeface="+mj-ea"/>
                <a:cs typeface="+mj-cs"/>
              </a:defRPr>
            </a:lvl1pPr>
          </a:lstStyle>
          <a:p>
            <a:pPr marL="0" lvl="0" indent="0">
              <a:buNone/>
            </a:pPr>
            <a:r>
              <a:rPr lang="en-US" altLang="zh-CN" dirty="0"/>
              <a:t>Speaker name and title</a:t>
            </a:r>
          </a:p>
        </p:txBody>
      </p:sp>
      <p:sp>
        <p:nvSpPr>
          <p:cNvPr id="3" name="副标题 2">
            <a:extLst>
              <a:ext uri="{FF2B5EF4-FFF2-40B4-BE49-F238E27FC236}">
                <a16:creationId xmlns:a16="http://schemas.microsoft.com/office/drawing/2014/main" id="{CA8FF249-69FA-478C-853F-D62CA2935D87}"/>
              </a:ext>
            </a:extLst>
          </p:cNvPr>
          <p:cNvSpPr>
            <a:spLocks noGrp="1"/>
          </p:cNvSpPr>
          <p:nvPr userDrawn="1">
            <p:ph type="subTitle" idx="1" hasCustomPrompt="1"/>
          </p:nvPr>
        </p:nvSpPr>
        <p:spPr>
          <a:xfrm>
            <a:off x="925568" y="2037955"/>
            <a:ext cx="5504262" cy="369332"/>
          </a:xfrm>
          <a:prstGeom prst="rect">
            <a:avLst/>
          </a:prstGeom>
          <a:noFill/>
        </p:spPr>
        <p:txBody>
          <a:bodyPr wrap="square" anchor="b">
            <a:spAutoFit/>
          </a:bodyPr>
          <a:lstStyle>
            <a:lvl1pPr marL="0" indent="0" algn="l">
              <a:lnSpc>
                <a:spcPct val="100000"/>
              </a:lnSpc>
              <a:spcBef>
                <a:spcPts val="0"/>
              </a:spcBef>
              <a:buNone/>
              <a:defRPr sz="1800" b="1" u="none">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SUBTITLE STYLE</a:t>
            </a:r>
          </a:p>
        </p:txBody>
      </p:sp>
      <p:sp>
        <p:nvSpPr>
          <p:cNvPr id="8" name="文本占位符 22">
            <a:extLst>
              <a:ext uri="{FF2B5EF4-FFF2-40B4-BE49-F238E27FC236}">
                <a16:creationId xmlns:a16="http://schemas.microsoft.com/office/drawing/2014/main" id="{B593D43E-1697-4C76-BF37-C96E16B13488}"/>
              </a:ext>
            </a:extLst>
          </p:cNvPr>
          <p:cNvSpPr>
            <a:spLocks noGrp="1"/>
          </p:cNvSpPr>
          <p:nvPr>
            <p:ph type="body" sz="quarter" idx="11" hasCustomPrompt="1"/>
          </p:nvPr>
        </p:nvSpPr>
        <p:spPr>
          <a:xfrm>
            <a:off x="9688029" y="2034478"/>
            <a:ext cx="954107" cy="230832"/>
          </a:xfrm>
        </p:spPr>
        <p:txBody>
          <a:bodyPr vert="horz" wrap="none" lIns="91440" tIns="45720" rIns="91440" bIns="45720" rtlCol="0" anchor="ctr">
            <a:spAutoFit/>
          </a:bodyPr>
          <a:lstStyle>
            <a:lvl1pPr marL="0" indent="0" algn="l">
              <a:buNone/>
              <a:defRPr lang="zh-CN" altLang="en-US" sz="1000" b="0" dirty="0" smtClean="0">
                <a:ln>
                  <a:noFill/>
                </a:ln>
                <a:solidFill>
                  <a:schemeClr val="bg1">
                    <a:alpha val="80000"/>
                  </a:schemeClr>
                </a:solidFill>
                <a:latin typeface="+mj-lt"/>
                <a:ea typeface="+mj-ea"/>
                <a:cs typeface="+mj-cs"/>
              </a:defRPr>
            </a:lvl1pPr>
          </a:lstStyle>
          <a:p>
            <a:pPr marL="0" indent="0"/>
            <a:r>
              <a:rPr lang="en-US" altLang="zh-CN" dirty="0"/>
              <a:t>www.islide.cc</a:t>
            </a:r>
          </a:p>
        </p:txBody>
      </p:sp>
      <p:cxnSp>
        <p:nvCxnSpPr>
          <p:cNvPr id="51" name="直接连接符 50">
            <a:extLst>
              <a:ext uri="{FF2B5EF4-FFF2-40B4-BE49-F238E27FC236}">
                <a16:creationId xmlns:a16="http://schemas.microsoft.com/office/drawing/2014/main" id="{05D77269-D77E-454D-8FE6-4C4A253D7E4A}"/>
              </a:ext>
            </a:extLst>
          </p:cNvPr>
          <p:cNvCxnSpPr>
            <a:cxnSpLocks/>
          </p:cNvCxnSpPr>
          <p:nvPr userDrawn="1"/>
        </p:nvCxnSpPr>
        <p:spPr>
          <a:xfrm>
            <a:off x="9330841" y="1855803"/>
            <a:ext cx="18504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C7C019BD-3D6F-40E1-9E60-E854E4471D60}"/>
              </a:ext>
            </a:extLst>
          </p:cNvPr>
          <p:cNvSpPr txBox="1"/>
          <p:nvPr userDrawn="1"/>
        </p:nvSpPr>
        <p:spPr>
          <a:xfrm>
            <a:off x="9278926" y="1655748"/>
            <a:ext cx="284052" cy="200055"/>
          </a:xfrm>
          <a:prstGeom prst="rect">
            <a:avLst/>
          </a:prstGeom>
          <a:noFill/>
        </p:spPr>
        <p:txBody>
          <a:bodyPr wrap="none" rtlCol="0">
            <a:spAutoFit/>
          </a:bodyPr>
          <a:lstStyle/>
          <a:p>
            <a:r>
              <a:rPr lang="en-GB" sz="700" dirty="0">
                <a:solidFill>
                  <a:schemeClr val="bg1">
                    <a:alpha val="50000"/>
                  </a:schemeClr>
                </a:solidFill>
              </a:rPr>
              <a:t>01</a:t>
            </a:r>
          </a:p>
        </p:txBody>
      </p:sp>
      <p:cxnSp>
        <p:nvCxnSpPr>
          <p:cNvPr id="53" name="直接连接符 52">
            <a:extLst>
              <a:ext uri="{FF2B5EF4-FFF2-40B4-BE49-F238E27FC236}">
                <a16:creationId xmlns:a16="http://schemas.microsoft.com/office/drawing/2014/main" id="{3B4A4583-147A-4EF1-80F7-0A81F634F04A}"/>
              </a:ext>
            </a:extLst>
          </p:cNvPr>
          <p:cNvCxnSpPr>
            <a:cxnSpLocks/>
          </p:cNvCxnSpPr>
          <p:nvPr userDrawn="1"/>
        </p:nvCxnSpPr>
        <p:spPr>
          <a:xfrm>
            <a:off x="9330842" y="2293070"/>
            <a:ext cx="1851508" cy="0"/>
          </a:xfrm>
          <a:prstGeom prst="line">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346EFA24-23CA-4DE5-BE5D-9825B1200148}"/>
              </a:ext>
            </a:extLst>
          </p:cNvPr>
          <p:cNvSpPr txBox="1"/>
          <p:nvPr userDrawn="1"/>
        </p:nvSpPr>
        <p:spPr>
          <a:xfrm>
            <a:off x="9278926" y="2093015"/>
            <a:ext cx="284052" cy="200055"/>
          </a:xfrm>
          <a:prstGeom prst="rect">
            <a:avLst/>
          </a:prstGeom>
          <a:noFill/>
        </p:spPr>
        <p:txBody>
          <a:bodyPr wrap="none" rtlCol="0">
            <a:spAutoFit/>
          </a:bodyPr>
          <a:lstStyle/>
          <a:p>
            <a:r>
              <a:rPr lang="en-GB" sz="700" dirty="0">
                <a:solidFill>
                  <a:schemeClr val="bg1">
                    <a:alpha val="80000"/>
                  </a:schemeClr>
                </a:solidFill>
              </a:rPr>
              <a:t>02</a:t>
            </a:r>
          </a:p>
        </p:txBody>
      </p:sp>
    </p:spTree>
    <p:extLst>
      <p:ext uri="{BB962C8B-B14F-4D97-AF65-F5344CB8AC3E}">
        <p14:creationId xmlns:p14="http://schemas.microsoft.com/office/powerpoint/2010/main" val="284300966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0D27BF7-0D3B-4412-B2A0-A48E87E36F87}"/>
              </a:ext>
            </a:extLst>
          </p:cNvPr>
          <p:cNvSpPr/>
          <p:nvPr userDrawn="1"/>
        </p:nvSpPr>
        <p:spPr>
          <a:xfrm>
            <a:off x="4419600" y="1714500"/>
            <a:ext cx="6679190" cy="35052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图片 4" descr="建筑与房屋的城市空拍图&#10;&#10;描述已自动生成">
            <a:extLst>
              <a:ext uri="{FF2B5EF4-FFF2-40B4-BE49-F238E27FC236}">
                <a16:creationId xmlns:a16="http://schemas.microsoft.com/office/drawing/2014/main" id="{115FAA24-23E0-4261-9D24-43CBEC327F0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972250" y="1137724"/>
            <a:ext cx="4813299" cy="4582552"/>
          </a:xfrm>
          <a:prstGeom prst="rect">
            <a:avLst/>
          </a:prstGeom>
        </p:spPr>
      </p:pic>
      <p:sp>
        <p:nvSpPr>
          <p:cNvPr id="2" name="标题 1">
            <a:extLst>
              <a:ext uri="{FF2B5EF4-FFF2-40B4-BE49-F238E27FC236}">
                <a16:creationId xmlns:a16="http://schemas.microsoft.com/office/drawing/2014/main" id="{B6B40EAC-1236-4C2C-A5B0-5B2D469D0AD7}"/>
              </a:ext>
            </a:extLst>
          </p:cNvPr>
          <p:cNvSpPr>
            <a:spLocks noGrp="1"/>
          </p:cNvSpPr>
          <p:nvPr userDrawn="1">
            <p:ph type="title" hasCustomPrompt="1"/>
          </p:nvPr>
        </p:nvSpPr>
        <p:spPr>
          <a:xfrm>
            <a:off x="6220174" y="2656115"/>
            <a:ext cx="4443990" cy="1089529"/>
          </a:xfrm>
        </p:spPr>
        <p:txBody>
          <a:bodyPr wrap="square" anchor="b">
            <a:spAutoFit/>
          </a:bodyPr>
          <a:lstStyle>
            <a:lvl1pPr algn="l">
              <a:defRPr sz="3600">
                <a:solidFill>
                  <a:schemeClr val="accent1">
                    <a:lumMod val="75000"/>
                  </a:schemeClr>
                </a:solidFill>
              </a:defRPr>
            </a:lvl1pPr>
          </a:lstStyle>
          <a:p>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54712325-CA12-44BF-8B8C-2D3C6232D8B6}"/>
              </a:ext>
            </a:extLst>
          </p:cNvPr>
          <p:cNvSpPr>
            <a:spLocks noGrp="1"/>
          </p:cNvSpPr>
          <p:nvPr userDrawn="1">
            <p:ph type="body" idx="1" hasCustomPrompt="1"/>
          </p:nvPr>
        </p:nvSpPr>
        <p:spPr>
          <a:xfrm>
            <a:off x="6220174" y="3745644"/>
            <a:ext cx="4443990" cy="327077"/>
          </a:xfrm>
        </p:spPr>
        <p:txBody>
          <a:bodyPr wrap="square">
            <a:spAutoFit/>
          </a:bodyPr>
          <a:lstStyle>
            <a:lvl1pPr marL="0" indent="0" algn="l">
              <a:lnSpc>
                <a:spcPct val="120000"/>
              </a:lnSpc>
              <a:spcBef>
                <a:spcPts val="100"/>
              </a:spcBef>
              <a:buNone/>
              <a:defRPr sz="1400">
                <a:solidFill>
                  <a:schemeClr val="tx1">
                    <a:alpha val="80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Click to edit Master title style</a:t>
            </a:r>
          </a:p>
        </p:txBody>
      </p:sp>
      <p:sp>
        <p:nvSpPr>
          <p:cNvPr id="28" name="文本占位符 27">
            <a:extLst>
              <a:ext uri="{FF2B5EF4-FFF2-40B4-BE49-F238E27FC236}">
                <a16:creationId xmlns:a16="http://schemas.microsoft.com/office/drawing/2014/main" id="{A993F352-D76E-440A-B801-66BF6F3C2B98}"/>
              </a:ext>
            </a:extLst>
          </p:cNvPr>
          <p:cNvSpPr>
            <a:spLocks noGrp="1"/>
          </p:cNvSpPr>
          <p:nvPr userDrawn="1">
            <p:ph type="body" sz="quarter" idx="10" hasCustomPrompt="1"/>
          </p:nvPr>
        </p:nvSpPr>
        <p:spPr>
          <a:xfrm>
            <a:off x="1867910" y="2592573"/>
            <a:ext cx="3021982" cy="3154710"/>
          </a:xfrm>
        </p:spPr>
        <p:txBody>
          <a:bodyPr wrap="none">
            <a:spAutoFit/>
          </a:bodyPr>
          <a:lstStyle>
            <a:lvl1pPr marL="0" indent="0" algn="ctr">
              <a:lnSpc>
                <a:spcPct val="100000"/>
              </a:lnSpc>
              <a:buNone/>
              <a:defRPr sz="19900" b="1">
                <a:gradFill>
                  <a:gsLst>
                    <a:gs pos="0">
                      <a:schemeClr val="bg1"/>
                    </a:gs>
                    <a:gs pos="100000">
                      <a:schemeClr val="accent1"/>
                    </a:gs>
                  </a:gsLst>
                  <a:lin ang="5400000" scaled="0"/>
                </a:gradFill>
              </a:defRPr>
            </a:lvl1pPr>
            <a:lvl2pPr marL="457177" indent="0">
              <a:lnSpc>
                <a:spcPct val="100000"/>
              </a:lnSpc>
              <a:buNone/>
              <a:defRPr/>
            </a:lvl2pPr>
            <a:lvl3pPr marL="914353" indent="0">
              <a:lnSpc>
                <a:spcPct val="100000"/>
              </a:lnSpc>
              <a:buNone/>
              <a:defRPr/>
            </a:lvl3pPr>
            <a:lvl4pPr marL="1371531" indent="0">
              <a:lnSpc>
                <a:spcPct val="100000"/>
              </a:lnSpc>
              <a:buNone/>
              <a:defRPr/>
            </a:lvl4pPr>
            <a:lvl5pPr marL="1828709" indent="0">
              <a:lnSpc>
                <a:spcPct val="100000"/>
              </a:lnSpc>
              <a:buNone/>
              <a:defRPr/>
            </a:lvl5pPr>
          </a:lstStyle>
          <a:p>
            <a:pPr lvl="0"/>
            <a:r>
              <a:rPr lang="en-GB" altLang="zh-CN" dirty="0"/>
              <a:t>01</a:t>
            </a:r>
            <a:endParaRPr lang="en-GB" dirty="0"/>
          </a:p>
        </p:txBody>
      </p:sp>
      <p:cxnSp>
        <p:nvCxnSpPr>
          <p:cNvPr id="11" name="直接连接符 10">
            <a:extLst>
              <a:ext uri="{FF2B5EF4-FFF2-40B4-BE49-F238E27FC236}">
                <a16:creationId xmlns:a16="http://schemas.microsoft.com/office/drawing/2014/main" id="{9EDE694F-A867-4372-83A0-56CE6A0D0FFC}"/>
              </a:ext>
            </a:extLst>
          </p:cNvPr>
          <p:cNvCxnSpPr>
            <a:cxnSpLocks/>
          </p:cNvCxnSpPr>
          <p:nvPr userDrawn="1"/>
        </p:nvCxnSpPr>
        <p:spPr>
          <a:xfrm>
            <a:off x="9271000" y="5720276"/>
            <a:ext cx="182779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186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10" name="图片 9" descr="建筑与房屋的城市空拍图&#10;&#10;描述已自动生成">
            <a:extLst>
              <a:ext uri="{FF2B5EF4-FFF2-40B4-BE49-F238E27FC236}">
                <a16:creationId xmlns:a16="http://schemas.microsoft.com/office/drawing/2014/main" id="{7934986D-2512-42F3-82D2-D60EA5A6D28D}"/>
              </a:ext>
            </a:extLst>
          </p:cNvPr>
          <p:cNvPicPr>
            <a:picLocks noChangeAspect="1"/>
          </p:cNvPicPr>
          <p:nvPr userDrawn="1"/>
        </p:nvPicPr>
        <p:blipFill rotWithShape="1">
          <a:blip r:embed="rId2" cstate="email">
            <a:duotone>
              <a:schemeClr val="bg2">
                <a:shade val="45000"/>
                <a:satMod val="135000"/>
              </a:schemeClr>
              <a:prstClr val="white"/>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p:blipFill>
        <p:spPr>
          <a:xfrm flipH="1">
            <a:off x="0" y="0"/>
            <a:ext cx="12192000" cy="6858000"/>
          </a:xfrm>
          <a:prstGeom prst="rect">
            <a:avLst/>
          </a:prstGeom>
        </p:spPr>
      </p:pic>
      <p:sp>
        <p:nvSpPr>
          <p:cNvPr id="8" name="灯片编号占位符 4">
            <a:extLst>
              <a:ext uri="{FF2B5EF4-FFF2-40B4-BE49-F238E27FC236}">
                <a16:creationId xmlns:a16="http://schemas.microsoft.com/office/drawing/2014/main" id="{1D47482C-BA78-45A4-AAF3-F9A7E84F9DAF}"/>
              </a:ext>
            </a:extLst>
          </p:cNvPr>
          <p:cNvSpPr>
            <a:spLocks noGrp="1"/>
          </p:cNvSpPr>
          <p:nvPr>
            <p:ph type="sldNum" sz="quarter" idx="12"/>
          </p:nvPr>
        </p:nvSpPr>
        <p:spPr>
          <a:xfrm>
            <a:off x="5941150" y="6210300"/>
            <a:ext cx="309700" cy="215444"/>
          </a:xfrm>
          <a:prstGeom prst="rect">
            <a:avLst/>
          </a:prstGeom>
          <a:ln>
            <a:noFill/>
          </a:ln>
        </p:spPr>
        <p:txBody>
          <a:bodyPr wrap="none">
            <a:spAutoFit/>
          </a:bodyPr>
          <a:lstStyle>
            <a:lvl1pPr algn="ctr">
              <a:defRPr sz="800">
                <a:solidFill>
                  <a:schemeClr val="accent1"/>
                </a:solidFill>
              </a:defRPr>
            </a:lvl1pPr>
          </a:lstStyle>
          <a:p>
            <a:fld id="{5DD3DB80-B894-403A-B48E-6FDC1A72010E}" type="slidenum">
              <a:rPr lang="zh-CN" altLang="en-US" smtClean="0"/>
              <a:pPr/>
              <a:t>‹#›</a:t>
            </a:fld>
            <a:endParaRPr lang="zh-CN" altLang="en-US" dirty="0"/>
          </a:p>
        </p:txBody>
      </p:sp>
      <p:sp>
        <p:nvSpPr>
          <p:cNvPr id="2" name="标题 1">
            <a:extLst>
              <a:ext uri="{FF2B5EF4-FFF2-40B4-BE49-F238E27FC236}">
                <a16:creationId xmlns:a16="http://schemas.microsoft.com/office/drawing/2014/main" id="{D95B5B30-EAE6-475D-9E77-B9C4E87F9C88}"/>
              </a:ext>
            </a:extLst>
          </p:cNvPr>
          <p:cNvSpPr>
            <a:spLocks noGrp="1"/>
          </p:cNvSpPr>
          <p:nvPr>
            <p:ph type="title" hasCustomPrompt="1"/>
          </p:nvPr>
        </p:nvSpPr>
        <p:spPr>
          <a:xfrm>
            <a:off x="1009650" y="328770"/>
            <a:ext cx="10172700" cy="599759"/>
          </a:xfrm>
          <a:solidFill>
            <a:schemeClr val="accent1">
              <a:lumMod val="60000"/>
              <a:lumOff val="40000"/>
              <a:alpha val="50000"/>
            </a:schemeClr>
          </a:solidFill>
        </p:spPr>
        <p:txBody>
          <a:bodyPr anchor="ctr">
            <a:normAutofit/>
          </a:bodyPr>
          <a:lstStyle>
            <a:lvl1pPr algn="ctr">
              <a:defRPr sz="2400">
                <a:solidFill>
                  <a:schemeClr val="accent1">
                    <a:lumMod val="75000"/>
                  </a:schemeClr>
                </a:solidFill>
              </a:defRPr>
            </a:lvl1pPr>
          </a:lstStyle>
          <a:p>
            <a:r>
              <a:rPr lang="en-US" altLang="zh-CN" dirty="0"/>
              <a:t>Click to edit Master title style</a:t>
            </a:r>
            <a:endParaRPr lang="zh-CN" altLang="en-US" dirty="0"/>
          </a:p>
        </p:txBody>
      </p:sp>
      <p:cxnSp>
        <p:nvCxnSpPr>
          <p:cNvPr id="5" name="直接连接符 4">
            <a:extLst>
              <a:ext uri="{FF2B5EF4-FFF2-40B4-BE49-F238E27FC236}">
                <a16:creationId xmlns:a16="http://schemas.microsoft.com/office/drawing/2014/main" id="{7AD83CF0-1635-4AE6-93B6-4421C8FAD582}"/>
              </a:ext>
            </a:extLst>
          </p:cNvPr>
          <p:cNvCxnSpPr>
            <a:cxnSpLocks/>
          </p:cNvCxnSpPr>
          <p:nvPr userDrawn="1"/>
        </p:nvCxnSpPr>
        <p:spPr>
          <a:xfrm>
            <a:off x="1009650" y="6318022"/>
            <a:ext cx="45402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B15498BE-C586-4B99-973A-8A390D86BEA4}"/>
              </a:ext>
            </a:extLst>
          </p:cNvPr>
          <p:cNvCxnSpPr>
            <a:cxnSpLocks/>
          </p:cNvCxnSpPr>
          <p:nvPr userDrawn="1"/>
        </p:nvCxnSpPr>
        <p:spPr>
          <a:xfrm>
            <a:off x="6642100" y="6318022"/>
            <a:ext cx="45402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112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末尾幻灯片">
    <p:bg>
      <p:bgPr>
        <a:solidFill>
          <a:schemeClr val="bg1"/>
        </a:solidFill>
        <a:effectLst/>
      </p:bgPr>
    </p:bg>
    <p:spTree>
      <p:nvGrpSpPr>
        <p:cNvPr id="1" name=""/>
        <p:cNvGrpSpPr/>
        <p:nvPr/>
      </p:nvGrpSpPr>
      <p:grpSpPr>
        <a:xfrm>
          <a:off x="0" y="0"/>
          <a:ext cx="0" cy="0"/>
          <a:chOff x="0" y="0"/>
          <a:chExt cx="0" cy="0"/>
        </a:xfrm>
      </p:grpSpPr>
      <p:pic>
        <p:nvPicPr>
          <p:cNvPr id="6" name="图片 5" descr="建筑与房屋的城市空拍图&#10;&#10;描述已自动生成">
            <a:extLst>
              <a:ext uri="{FF2B5EF4-FFF2-40B4-BE49-F238E27FC236}">
                <a16:creationId xmlns:a16="http://schemas.microsoft.com/office/drawing/2014/main" id="{3AF9583F-175A-4D17-A6ED-9BD01A6CBF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0"/>
            <a:ext cx="12192000" cy="6858000"/>
          </a:xfrm>
          <a:prstGeom prst="rect">
            <a:avLst/>
          </a:prstGeom>
        </p:spPr>
      </p:pic>
      <p:pic>
        <p:nvPicPr>
          <p:cNvPr id="7" name="图片 6" descr="建筑与房屋的城市空拍图&#10;&#10;描述已自动生成">
            <a:extLst>
              <a:ext uri="{FF2B5EF4-FFF2-40B4-BE49-F238E27FC236}">
                <a16:creationId xmlns:a16="http://schemas.microsoft.com/office/drawing/2014/main" id="{FA61BB50-77A7-413C-8E0A-751834D852C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flipH="1">
            <a:off x="0" y="0"/>
            <a:ext cx="12192000" cy="6529230"/>
          </a:xfrm>
          <a:prstGeom prst="rect">
            <a:avLst/>
          </a:prstGeom>
        </p:spPr>
      </p:pic>
      <p:sp>
        <p:nvSpPr>
          <p:cNvPr id="3" name="文本占位符 2">
            <a:extLst>
              <a:ext uri="{FF2B5EF4-FFF2-40B4-BE49-F238E27FC236}">
                <a16:creationId xmlns:a16="http://schemas.microsoft.com/office/drawing/2014/main" id="{FC1A48BB-A1A1-4744-B0D3-FD4F42C33B9B}"/>
              </a:ext>
            </a:extLst>
          </p:cNvPr>
          <p:cNvSpPr>
            <a:spLocks noGrp="1"/>
          </p:cNvSpPr>
          <p:nvPr>
            <p:ph type="body" sz="quarter" idx="13" hasCustomPrompt="1"/>
          </p:nvPr>
        </p:nvSpPr>
        <p:spPr>
          <a:xfrm>
            <a:off x="660399" y="1469773"/>
            <a:ext cx="6538687" cy="561885"/>
          </a:xfrm>
        </p:spPr>
        <p:txBody>
          <a:bodyPr anchor="b">
            <a:spAutoFit/>
          </a:bodyPr>
          <a:lstStyle>
            <a:lvl1pPr marL="0" indent="0" algn="l">
              <a:lnSpc>
                <a:spcPct val="120000"/>
              </a:lnSpc>
              <a:spcBef>
                <a:spcPts val="0"/>
              </a:spcBef>
              <a:buNone/>
              <a:defRPr sz="2800" b="1">
                <a:solidFill>
                  <a:schemeClr val="bg1"/>
                </a:solidFill>
              </a:defRPr>
            </a:lvl1pPr>
          </a:lstStyle>
          <a:p>
            <a:pPr lvl="0"/>
            <a:r>
              <a:rPr lang="en-US" altLang="zh-CN" dirty="0"/>
              <a:t>Thank you for Watching.</a:t>
            </a:r>
          </a:p>
        </p:txBody>
      </p:sp>
      <p:sp>
        <p:nvSpPr>
          <p:cNvPr id="23" name="文本占位符 22">
            <a:extLst>
              <a:ext uri="{FF2B5EF4-FFF2-40B4-BE49-F238E27FC236}">
                <a16:creationId xmlns:a16="http://schemas.microsoft.com/office/drawing/2014/main" id="{14C84A20-CF9D-4080-959D-55F32AB29A8D}"/>
              </a:ext>
            </a:extLst>
          </p:cNvPr>
          <p:cNvSpPr>
            <a:spLocks noGrp="1"/>
          </p:cNvSpPr>
          <p:nvPr>
            <p:ph type="body" sz="quarter" idx="11" hasCustomPrompt="1"/>
          </p:nvPr>
        </p:nvSpPr>
        <p:spPr>
          <a:xfrm>
            <a:off x="6096001" y="1750716"/>
            <a:ext cx="5422899" cy="230832"/>
          </a:xfrm>
        </p:spPr>
        <p:txBody>
          <a:bodyPr vert="horz" wrap="square" lIns="91440" tIns="45720" rIns="91440" bIns="45720" rtlCol="0" anchor="ctr">
            <a:spAutoFit/>
          </a:bodyPr>
          <a:lstStyle>
            <a:lvl1pPr marL="0" indent="0" algn="r">
              <a:buNone/>
              <a:defRPr lang="zh-CN" altLang="en-US" sz="1000" b="0" dirty="0" smtClean="0">
                <a:ln>
                  <a:noFill/>
                </a:ln>
                <a:solidFill>
                  <a:schemeClr val="bg1"/>
                </a:solidFill>
                <a:latin typeface="+mj-lt"/>
                <a:ea typeface="+mj-ea"/>
                <a:cs typeface="+mj-cs"/>
              </a:defRPr>
            </a:lvl1pPr>
          </a:lstStyle>
          <a:p>
            <a:pPr marL="0" indent="0"/>
            <a:r>
              <a:rPr lang="en-US" altLang="zh-CN" dirty="0"/>
              <a:t>Signature</a:t>
            </a:r>
          </a:p>
        </p:txBody>
      </p:sp>
      <p:sp>
        <p:nvSpPr>
          <p:cNvPr id="27" name="文本占位符 26">
            <a:extLst>
              <a:ext uri="{FF2B5EF4-FFF2-40B4-BE49-F238E27FC236}">
                <a16:creationId xmlns:a16="http://schemas.microsoft.com/office/drawing/2014/main" id="{FEA7D86A-A334-4E0C-B01B-43F345A176DE}"/>
              </a:ext>
            </a:extLst>
          </p:cNvPr>
          <p:cNvSpPr>
            <a:spLocks noGrp="1"/>
          </p:cNvSpPr>
          <p:nvPr>
            <p:ph type="body" sz="quarter" idx="12" hasCustomPrompt="1"/>
          </p:nvPr>
        </p:nvSpPr>
        <p:spPr>
          <a:xfrm>
            <a:off x="6096001" y="1519884"/>
            <a:ext cx="5422899" cy="230832"/>
          </a:xfrm>
        </p:spPr>
        <p:txBody>
          <a:bodyPr vert="horz" wrap="square" lIns="91440" tIns="45720" rIns="91440" bIns="45720" rtlCol="0" anchor="ctr">
            <a:spAutoFit/>
          </a:bodyPr>
          <a:lstStyle>
            <a:lvl1pPr marL="0" indent="0" algn="r">
              <a:buNone/>
              <a:defRPr lang="zh-CN" altLang="en-US" sz="1000" b="0" dirty="0" smtClean="0">
                <a:ln>
                  <a:noFill/>
                </a:ln>
                <a:solidFill>
                  <a:schemeClr val="bg1"/>
                </a:solidFill>
                <a:latin typeface="+mj-lt"/>
                <a:ea typeface="+mj-ea"/>
                <a:cs typeface="+mj-cs"/>
              </a:defRPr>
            </a:lvl1pPr>
          </a:lstStyle>
          <a:p>
            <a:pPr lvl="0"/>
            <a:r>
              <a:rPr lang="en-US" altLang="zh-CN" dirty="0"/>
              <a:t>Date</a:t>
            </a:r>
          </a:p>
        </p:txBody>
      </p:sp>
      <p:cxnSp>
        <p:nvCxnSpPr>
          <p:cNvPr id="8" name="直接连接符 7">
            <a:extLst>
              <a:ext uri="{FF2B5EF4-FFF2-40B4-BE49-F238E27FC236}">
                <a16:creationId xmlns:a16="http://schemas.microsoft.com/office/drawing/2014/main" id="{7E045132-FA7B-4C24-A36B-FB3868F74221}"/>
              </a:ext>
            </a:extLst>
          </p:cNvPr>
          <p:cNvCxnSpPr>
            <a:cxnSpLocks/>
          </p:cNvCxnSpPr>
          <p:nvPr userDrawn="1"/>
        </p:nvCxnSpPr>
        <p:spPr>
          <a:xfrm>
            <a:off x="9667392" y="1981548"/>
            <a:ext cx="1851508" cy="0"/>
          </a:xfrm>
          <a:prstGeom prst="line">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9" name="标题 1">
            <a:extLst>
              <a:ext uri="{FF2B5EF4-FFF2-40B4-BE49-F238E27FC236}">
                <a16:creationId xmlns:a16="http://schemas.microsoft.com/office/drawing/2014/main" id="{AC3D73D6-393E-47EE-B81D-1A229A8EC727}"/>
              </a:ext>
            </a:extLst>
          </p:cNvPr>
          <p:cNvSpPr>
            <a:spLocks noGrp="1"/>
          </p:cNvSpPr>
          <p:nvPr>
            <p:ph type="ctrTitle" hasCustomPrompt="1"/>
          </p:nvPr>
        </p:nvSpPr>
        <p:spPr>
          <a:xfrm>
            <a:off x="1538503" y="2652754"/>
            <a:ext cx="9114996" cy="3154710"/>
          </a:xfrm>
        </p:spPr>
        <p:txBody>
          <a:bodyPr wrap="none" anchor="t">
            <a:spAutoFit/>
          </a:bodyPr>
          <a:lstStyle>
            <a:lvl1pPr algn="ctr">
              <a:lnSpc>
                <a:spcPct val="100000"/>
              </a:lnSpc>
              <a:defRPr sz="19900" b="1" spc="0">
                <a:gradFill>
                  <a:gsLst>
                    <a:gs pos="0">
                      <a:schemeClr val="bg1"/>
                    </a:gs>
                    <a:gs pos="100000">
                      <a:schemeClr val="accent1"/>
                    </a:gs>
                  </a:gsLst>
                  <a:lin ang="5400000" scaled="0"/>
                </a:gradFill>
              </a:defRPr>
            </a:lvl1pPr>
          </a:lstStyle>
          <a:p>
            <a:r>
              <a:rPr lang="en-US" altLang="zh-CN" dirty="0"/>
              <a:t>Thanks</a:t>
            </a:r>
            <a:endParaRPr lang="zh-CN" altLang="en-US" dirty="0"/>
          </a:p>
        </p:txBody>
      </p:sp>
    </p:spTree>
    <p:extLst>
      <p:ext uri="{BB962C8B-B14F-4D97-AF65-F5344CB8AC3E}">
        <p14:creationId xmlns:p14="http://schemas.microsoft.com/office/powerpoint/2010/main" val="216947200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1F18504-D86E-411A-B171-2A74DE296A53}"/>
              </a:ext>
            </a:extLst>
          </p:cNvPr>
          <p:cNvSpPr>
            <a:spLocks noGrp="1"/>
          </p:cNvSpPr>
          <p:nvPr>
            <p:ph type="title"/>
          </p:nvPr>
        </p:nvSpPr>
        <p:spPr>
          <a:xfrm>
            <a:off x="660402" y="0"/>
            <a:ext cx="10858500" cy="1028700"/>
          </a:xfrm>
          <a:prstGeom prst="rect">
            <a:avLst/>
          </a:prstGeom>
        </p:spPr>
        <p:txBody>
          <a:bodyPr vert="horz" lIns="91440" tIns="45720" rIns="91440" bIns="45720" rtlCol="0" anchor="b">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68A4509-A6D7-41B5-BE28-213FB58E8B74}"/>
              </a:ext>
            </a:extLst>
          </p:cNvPr>
          <p:cNvSpPr>
            <a:spLocks noGrp="1"/>
          </p:cNvSpPr>
          <p:nvPr>
            <p:ph type="body" idx="1"/>
          </p:nvPr>
        </p:nvSpPr>
        <p:spPr>
          <a:xfrm>
            <a:off x="660402" y="1130300"/>
            <a:ext cx="10858500" cy="500380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 name="日期占位符 7">
            <a:extLst>
              <a:ext uri="{FF2B5EF4-FFF2-40B4-BE49-F238E27FC236}">
                <a16:creationId xmlns:a16="http://schemas.microsoft.com/office/drawing/2014/main" id="{6DEDA773-1B71-4202-AD8A-0D33468FE901}"/>
              </a:ext>
            </a:extLst>
          </p:cNvPr>
          <p:cNvSpPr>
            <a:spLocks noGrp="1"/>
          </p:cNvSpPr>
          <p:nvPr>
            <p:ph type="dt" sz="half" idx="2"/>
          </p:nvPr>
        </p:nvSpPr>
        <p:spPr>
          <a:xfrm>
            <a:off x="5401732" y="6235704"/>
            <a:ext cx="1388536" cy="206381"/>
          </a:xfrm>
          <a:prstGeom prst="rect">
            <a:avLst/>
          </a:prstGeom>
        </p:spPr>
        <p:txBody>
          <a:bodyPr vert="horz" lIns="91440" tIns="45720" rIns="91440" bIns="45720" rtlCol="0" anchor="ctr"/>
          <a:lstStyle>
            <a:lvl1pPr algn="ctr">
              <a:defRPr sz="900">
                <a:solidFill>
                  <a:schemeClr val="tx1">
                    <a:lumMod val="50000"/>
                    <a:lumOff val="50000"/>
                  </a:schemeClr>
                </a:solidFill>
              </a:defRPr>
            </a:lvl1pPr>
          </a:lstStyle>
          <a:p>
            <a:endParaRPr lang="zh-CN" altLang="en-US"/>
          </a:p>
        </p:txBody>
      </p:sp>
      <p:sp>
        <p:nvSpPr>
          <p:cNvPr id="11" name="页脚占位符 8">
            <a:extLst>
              <a:ext uri="{FF2B5EF4-FFF2-40B4-BE49-F238E27FC236}">
                <a16:creationId xmlns:a16="http://schemas.microsoft.com/office/drawing/2014/main" id="{C0483E03-0186-4754-8285-0D57953FBD75}"/>
              </a:ext>
            </a:extLst>
          </p:cNvPr>
          <p:cNvSpPr>
            <a:spLocks noGrp="1"/>
          </p:cNvSpPr>
          <p:nvPr>
            <p:ph type="ftr" sz="quarter" idx="3"/>
          </p:nvPr>
        </p:nvSpPr>
        <p:spPr>
          <a:xfrm>
            <a:off x="660402" y="6235704"/>
            <a:ext cx="4140201" cy="206381"/>
          </a:xfrm>
          <a:prstGeom prst="rect">
            <a:avLst/>
          </a:prstGeom>
        </p:spPr>
        <p:txBody>
          <a:bodyPr vert="horz" lIns="91440" tIns="45720" rIns="91440" bIns="45720" rtlCol="0" anchor="ctr"/>
          <a:lstStyle>
            <a:lvl1pPr algn="l">
              <a:defRPr sz="900">
                <a:solidFill>
                  <a:schemeClr val="tx1">
                    <a:lumMod val="50000"/>
                    <a:lumOff val="50000"/>
                  </a:schemeClr>
                </a:solidFill>
              </a:defRPr>
            </a:lvl1pPr>
          </a:lstStyle>
          <a:p>
            <a:endParaRPr lang="zh-CN" altLang="en-US" dirty="0"/>
          </a:p>
        </p:txBody>
      </p:sp>
      <p:sp>
        <p:nvSpPr>
          <p:cNvPr id="12" name="灯片编号占位符 9">
            <a:extLst>
              <a:ext uri="{FF2B5EF4-FFF2-40B4-BE49-F238E27FC236}">
                <a16:creationId xmlns:a16="http://schemas.microsoft.com/office/drawing/2014/main" id="{7E8030F2-F0B4-4140-B9B5-8B5B27074E99}"/>
              </a:ext>
            </a:extLst>
          </p:cNvPr>
          <p:cNvSpPr>
            <a:spLocks noGrp="1"/>
          </p:cNvSpPr>
          <p:nvPr>
            <p:ph type="sldNum" sz="quarter" idx="4"/>
          </p:nvPr>
        </p:nvSpPr>
        <p:spPr>
          <a:xfrm>
            <a:off x="8971305" y="6235704"/>
            <a:ext cx="2547595" cy="206381"/>
          </a:xfrm>
          <a:prstGeom prst="rect">
            <a:avLst/>
          </a:prstGeom>
        </p:spPr>
        <p:txBody>
          <a:bodyPr vert="horz" lIns="91440" tIns="45720" rIns="91440" bIns="45720" rtlCol="0" anchor="ctr"/>
          <a:lstStyle>
            <a:lvl1pPr algn="r">
              <a:defRPr sz="9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340059264"/>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 id="2147483660" r:id="rId4"/>
  </p:sldLayoutIdLst>
  <p:hf hdr="0" ftr="0" dt="0"/>
  <p:txStyles>
    <p:title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 Id="rId5" Type="http://schemas.openxmlformats.org/officeDocument/2006/relationships/image" Target="../media/image5.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tags" Target="../tags/tag1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2.xml"/><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3.xml"/><Relationship Id="rId1" Type="http://schemas.openxmlformats.org/officeDocument/2006/relationships/tags" Target="../tags/tag31.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33.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35.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36.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37.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38.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39.xml"/><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40.xml"/><Relationship Id="rId4" Type="http://schemas.openxmlformats.org/officeDocument/2006/relationships/image" Target="../media/image38.w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41.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42.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43.xml"/><Relationship Id="rId4" Type="http://schemas.openxmlformats.org/officeDocument/2006/relationships/image" Target="../media/image41.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5.xml"/><Relationship Id="rId1" Type="http://schemas.openxmlformats.org/officeDocument/2006/relationships/themeOverride" Target="../theme/themeOverride3.xml"/><Relationship Id="rId5" Type="http://schemas.openxmlformats.org/officeDocument/2006/relationships/image" Target="../media/image5.png"/><Relationship Id="rId4" Type="http://schemas.openxmlformats.org/officeDocument/2006/relationships/notesSlide" Target="../notesSlides/notesSlide1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8A832D6-D1FB-4F11-8978-633FA9B6D046}"/>
              </a:ext>
            </a:extLst>
          </p:cNvPr>
          <p:cNvSpPr/>
          <p:nvPr/>
        </p:nvSpPr>
        <p:spPr>
          <a:xfrm>
            <a:off x="1009650" y="328770"/>
            <a:ext cx="10172700" cy="59975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标题 1">
            <a:extLst>
              <a:ext uri="{FF2B5EF4-FFF2-40B4-BE49-F238E27FC236}">
                <a16:creationId xmlns:a16="http://schemas.microsoft.com/office/drawing/2014/main" id="{821A1339-D73A-490C-A6D7-6F87ABF0BC53}"/>
              </a:ext>
            </a:extLst>
          </p:cNvPr>
          <p:cNvSpPr>
            <a:spLocks noGrp="1"/>
          </p:cNvSpPr>
          <p:nvPr>
            <p:ph type="ctrTitle"/>
          </p:nvPr>
        </p:nvSpPr>
        <p:spPr>
          <a:xfrm>
            <a:off x="688110" y="2652754"/>
            <a:ext cx="10815782" cy="3154710"/>
          </a:xfrm>
        </p:spPr>
        <p:txBody>
          <a:bodyPr/>
          <a:lstStyle/>
          <a:p>
            <a:r>
              <a:rPr lang="en-US" altLang="zh-CN" dirty="0"/>
              <a:t>UML</a:t>
            </a:r>
            <a:r>
              <a:rPr lang="zh-CN" altLang="en-US" dirty="0"/>
              <a:t>概述</a:t>
            </a:r>
            <a:endParaRPr lang="en-US" altLang="zh-CN" dirty="0"/>
          </a:p>
        </p:txBody>
      </p:sp>
      <p:sp>
        <p:nvSpPr>
          <p:cNvPr id="4" name="文本占位符 3">
            <a:extLst>
              <a:ext uri="{FF2B5EF4-FFF2-40B4-BE49-F238E27FC236}">
                <a16:creationId xmlns:a16="http://schemas.microsoft.com/office/drawing/2014/main" id="{A830E511-2775-4897-92AE-0A532523EEA7}"/>
              </a:ext>
            </a:extLst>
          </p:cNvPr>
          <p:cNvSpPr>
            <a:spLocks noGrp="1"/>
          </p:cNvSpPr>
          <p:nvPr>
            <p:ph type="body" sz="quarter" idx="10"/>
          </p:nvPr>
        </p:nvSpPr>
        <p:spPr>
          <a:xfrm>
            <a:off x="9440381" y="1622796"/>
            <a:ext cx="1494320" cy="230832"/>
          </a:xfrm>
        </p:spPr>
        <p:txBody>
          <a:bodyPr>
            <a:normAutofit/>
          </a:bodyPr>
          <a:lstStyle/>
          <a:p>
            <a:r>
              <a:rPr lang="en-US" altLang="zh-CN" dirty="0"/>
              <a:t>SRA2023G20</a:t>
            </a:r>
            <a:r>
              <a:rPr lang="zh-CN" altLang="en-US" dirty="0"/>
              <a:t>小组</a:t>
            </a:r>
            <a:endParaRPr lang="en-US" altLang="zh-CN" dirty="0"/>
          </a:p>
        </p:txBody>
      </p:sp>
      <p:pic>
        <p:nvPicPr>
          <p:cNvPr id="14" name="图片 13" descr="建筑的设计&#10;&#10;描述已自动生成">
            <a:extLst>
              <a:ext uri="{FF2B5EF4-FFF2-40B4-BE49-F238E27FC236}">
                <a16:creationId xmlns:a16="http://schemas.microsoft.com/office/drawing/2014/main" id="{8DC0CDA4-6583-40BC-AD56-0BF0120E50CE}"/>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0" y="3061269"/>
            <a:ext cx="12192000" cy="3886200"/>
          </a:xfrm>
          <a:prstGeom prst="rect">
            <a:avLst/>
          </a:prstGeom>
          <a:effectLst>
            <a:outerShdw blurRad="584200" dist="50800" dir="5400000" algn="ctr" rotWithShape="0">
              <a:schemeClr val="accent1">
                <a:lumMod val="75000"/>
                <a:alpha val="46000"/>
              </a:schemeClr>
            </a:outerShdw>
          </a:effectLst>
        </p:spPr>
      </p:pic>
      <p:sp>
        <p:nvSpPr>
          <p:cNvPr id="15" name="文本框 14">
            <a:extLst>
              <a:ext uri="{FF2B5EF4-FFF2-40B4-BE49-F238E27FC236}">
                <a16:creationId xmlns:a16="http://schemas.microsoft.com/office/drawing/2014/main" id="{84BB02D2-07B0-4159-B3D9-48BB25916536}"/>
              </a:ext>
            </a:extLst>
          </p:cNvPr>
          <p:cNvSpPr txBox="1"/>
          <p:nvPr/>
        </p:nvSpPr>
        <p:spPr>
          <a:xfrm>
            <a:off x="5445823" y="474761"/>
            <a:ext cx="1300357" cy="307777"/>
          </a:xfrm>
          <a:prstGeom prst="rect">
            <a:avLst/>
          </a:prstGeom>
          <a:noFill/>
        </p:spPr>
        <p:txBody>
          <a:bodyPr wrap="none" rtlCol="0">
            <a:spAutoFit/>
          </a:bodyPr>
          <a:lstStyle/>
          <a:p>
            <a:pPr algn="ctr"/>
            <a:r>
              <a:rPr lang="en-US" altLang="zh-CN" sz="1400" b="1" dirty="0">
                <a:solidFill>
                  <a:schemeClr val="bg1"/>
                </a:solidFill>
              </a:rPr>
              <a:t>SRA2023G20</a:t>
            </a:r>
            <a:endParaRPr lang="zh-CN" altLang="en-US" sz="1400" b="1" dirty="0">
              <a:solidFill>
                <a:schemeClr val="bg1"/>
              </a:solidFill>
            </a:endParaRPr>
          </a:p>
        </p:txBody>
      </p:sp>
      <p:sp>
        <p:nvSpPr>
          <p:cNvPr id="9" name="文本占位符 8">
            <a:extLst>
              <a:ext uri="{FF2B5EF4-FFF2-40B4-BE49-F238E27FC236}">
                <a16:creationId xmlns:a16="http://schemas.microsoft.com/office/drawing/2014/main" id="{F0AEBA2F-9C05-45DA-80FA-4F0D8127A5D5}"/>
              </a:ext>
            </a:extLst>
          </p:cNvPr>
          <p:cNvSpPr>
            <a:spLocks noGrp="1"/>
          </p:cNvSpPr>
          <p:nvPr>
            <p:ph type="body" sz="quarter" idx="11"/>
          </p:nvPr>
        </p:nvSpPr>
        <p:spPr>
          <a:xfrm>
            <a:off x="9440381" y="2031311"/>
            <a:ext cx="2492990" cy="230832"/>
          </a:xfrm>
        </p:spPr>
        <p:txBody>
          <a:bodyPr/>
          <a:lstStyle/>
          <a:p>
            <a:r>
              <a:rPr lang="zh-CN" altLang="en-US" dirty="0"/>
              <a:t>魏秋雨，王雨豪，钟宇迪，张拓，吾守铭</a:t>
            </a:r>
          </a:p>
        </p:txBody>
      </p:sp>
    </p:spTree>
    <p:custDataLst>
      <p:tags r:id="rId2"/>
    </p:custDataLst>
    <p:extLst>
      <p:ext uri="{BB962C8B-B14F-4D97-AF65-F5344CB8AC3E}">
        <p14:creationId xmlns:p14="http://schemas.microsoft.com/office/powerpoint/2010/main" val="157424789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FCEC12D-4497-454B-80B1-F654B4694BC5}"/>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dirty="0"/>
          </a:p>
        </p:txBody>
      </p:sp>
      <p:sp>
        <p:nvSpPr>
          <p:cNvPr id="3" name="标题 2">
            <a:extLst>
              <a:ext uri="{FF2B5EF4-FFF2-40B4-BE49-F238E27FC236}">
                <a16:creationId xmlns:a16="http://schemas.microsoft.com/office/drawing/2014/main" id="{FBD0D887-3CBE-46CE-9542-3FA2BA1CD33C}"/>
              </a:ext>
            </a:extLst>
          </p:cNvPr>
          <p:cNvSpPr>
            <a:spLocks noGrp="1"/>
          </p:cNvSpPr>
          <p:nvPr>
            <p:ph type="title"/>
          </p:nvPr>
        </p:nvSpPr>
        <p:spPr/>
        <p:txBody>
          <a:bodyPr/>
          <a:lstStyle/>
          <a:p>
            <a:r>
              <a:rPr lang="en-GB" dirty="0"/>
              <a:t>UML</a:t>
            </a:r>
            <a:r>
              <a:rPr lang="zh-CN" altLang="en-US" dirty="0"/>
              <a:t>中的事物</a:t>
            </a:r>
            <a:endParaRPr lang="en-GB" dirty="0"/>
          </a:p>
        </p:txBody>
      </p:sp>
      <p:sp>
        <p:nvSpPr>
          <p:cNvPr id="13" name="文本框 12">
            <a:extLst>
              <a:ext uri="{FF2B5EF4-FFF2-40B4-BE49-F238E27FC236}">
                <a16:creationId xmlns:a16="http://schemas.microsoft.com/office/drawing/2014/main" id="{87902135-6F6F-4FE5-9B4C-06C74FBBC25E}"/>
              </a:ext>
            </a:extLst>
          </p:cNvPr>
          <p:cNvSpPr txBox="1"/>
          <p:nvPr/>
        </p:nvSpPr>
        <p:spPr>
          <a:xfrm>
            <a:off x="1009650" y="1480714"/>
            <a:ext cx="3042920" cy="368300"/>
          </a:xfrm>
          <a:prstGeom prst="rect">
            <a:avLst/>
          </a:prstGeom>
          <a:noFill/>
        </p:spPr>
        <p:txBody>
          <a:bodyPr wrap="square">
            <a:spAutoFit/>
          </a:bodyPr>
          <a:lstStyle/>
          <a:p>
            <a:pPr algn="l"/>
            <a:r>
              <a:rPr b="1" i="0" dirty="0">
                <a:solidFill>
                  <a:schemeClr val="tx1">
                    <a:lumMod val="75000"/>
                    <a:lumOff val="25000"/>
                  </a:schemeClr>
                </a:solidFill>
                <a:latin typeface="微软雅黑" panose="020B0503020204020204" pitchFamily="34" charset="-122"/>
                <a:ea typeface="微软雅黑" panose="020B0503020204020204" pitchFamily="34" charset="-122"/>
              </a:rPr>
              <a:t>2）接口（interface）</a:t>
            </a:r>
          </a:p>
        </p:txBody>
      </p:sp>
      <p:sp>
        <p:nvSpPr>
          <p:cNvPr id="14" name="文本框 13">
            <a:extLst>
              <a:ext uri="{FF2B5EF4-FFF2-40B4-BE49-F238E27FC236}">
                <a16:creationId xmlns:a16="http://schemas.microsoft.com/office/drawing/2014/main" id="{0F2B194C-529C-47DC-919E-B08703E718AC}"/>
              </a:ext>
            </a:extLst>
          </p:cNvPr>
          <p:cNvSpPr txBox="1"/>
          <p:nvPr/>
        </p:nvSpPr>
        <p:spPr>
          <a:xfrm>
            <a:off x="957345" y="1937735"/>
            <a:ext cx="3502537" cy="1895519"/>
          </a:xfrm>
          <a:prstGeom prst="rect">
            <a:avLst/>
          </a:prstGeom>
          <a:noFill/>
        </p:spPr>
        <p:txBody>
          <a:bodyPr wrap="square">
            <a:spAutoFit/>
          </a:bodyPr>
          <a:lstStyle/>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        接口是指类或者构件所提供的、可以完成特定功能的一组操作的组合。也就是说，接口描述了类或者构件的对外，可见的动作。一个类可以有一个或者多个接口。</a:t>
            </a:r>
          </a:p>
        </p:txBody>
      </p:sp>
      <p:sp>
        <p:nvSpPr>
          <p:cNvPr id="15" name="文本框 14">
            <a:extLst>
              <a:ext uri="{FF2B5EF4-FFF2-40B4-BE49-F238E27FC236}">
                <a16:creationId xmlns:a16="http://schemas.microsoft.com/office/drawing/2014/main" id="{F29A465A-5633-4998-A422-C18371523871}"/>
              </a:ext>
            </a:extLst>
          </p:cNvPr>
          <p:cNvSpPr txBox="1"/>
          <p:nvPr/>
        </p:nvSpPr>
        <p:spPr>
          <a:xfrm>
            <a:off x="5941150" y="3649104"/>
            <a:ext cx="2844800" cy="368300"/>
          </a:xfrm>
          <a:prstGeom prst="rect">
            <a:avLst/>
          </a:prstGeom>
          <a:noFill/>
        </p:spPr>
        <p:txBody>
          <a:bodyPr wrap="square">
            <a:spAutoFit/>
          </a:bodyPr>
          <a:lstStyle/>
          <a:p>
            <a:pPr algn="l"/>
            <a:r>
              <a:rPr b="1" i="0" dirty="0">
                <a:solidFill>
                  <a:schemeClr val="tx1">
                    <a:lumMod val="75000"/>
                    <a:lumOff val="25000"/>
                  </a:schemeClr>
                </a:solidFill>
                <a:latin typeface="微软雅黑" panose="020B0503020204020204" pitchFamily="34" charset="-122"/>
                <a:ea typeface="微软雅黑" panose="020B0503020204020204" pitchFamily="34" charset="-122"/>
              </a:rPr>
              <a:t>（3） 用例（Use Case）</a:t>
            </a:r>
          </a:p>
        </p:txBody>
      </p:sp>
      <p:sp>
        <p:nvSpPr>
          <p:cNvPr id="16" name="文本框 15">
            <a:extLst>
              <a:ext uri="{FF2B5EF4-FFF2-40B4-BE49-F238E27FC236}">
                <a16:creationId xmlns:a16="http://schemas.microsoft.com/office/drawing/2014/main" id="{DDDAEED3-D941-43CA-AB6C-508B7AF8F9B0}"/>
              </a:ext>
            </a:extLst>
          </p:cNvPr>
          <p:cNvSpPr txBox="1"/>
          <p:nvPr/>
        </p:nvSpPr>
        <p:spPr>
          <a:xfrm>
            <a:off x="6096000" y="4214254"/>
            <a:ext cx="3363863" cy="1156855"/>
          </a:xfrm>
          <a:prstGeom prst="rect">
            <a:avLst/>
          </a:prstGeom>
          <a:noFill/>
        </p:spPr>
        <p:txBody>
          <a:bodyPr wrap="square">
            <a:spAutoFit/>
          </a:bodyPr>
          <a:lstStyle/>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        用例定义了系统执行的一组操作，对特定的用户产生可以观察的结果。</a:t>
            </a:r>
          </a:p>
        </p:txBody>
      </p:sp>
      <p:pic>
        <p:nvPicPr>
          <p:cNvPr id="17" name="图片 16">
            <a:extLst>
              <a:ext uri="{FF2B5EF4-FFF2-40B4-BE49-F238E27FC236}">
                <a16:creationId xmlns:a16="http://schemas.microsoft.com/office/drawing/2014/main" id="{78E14412-053A-4586-968A-C763192C9B46}"/>
              </a:ext>
            </a:extLst>
          </p:cNvPr>
          <p:cNvPicPr>
            <a:picLocks noChangeAspect="1"/>
          </p:cNvPicPr>
          <p:nvPr/>
        </p:nvPicPr>
        <p:blipFill>
          <a:blip r:embed="rId3"/>
          <a:stretch>
            <a:fillRect/>
          </a:stretch>
        </p:blipFill>
        <p:spPr>
          <a:xfrm>
            <a:off x="4963250" y="2323544"/>
            <a:ext cx="876300" cy="83058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8" name="图片 17">
            <a:extLst>
              <a:ext uri="{FF2B5EF4-FFF2-40B4-BE49-F238E27FC236}">
                <a16:creationId xmlns:a16="http://schemas.microsoft.com/office/drawing/2014/main" id="{D32DAA4B-49F4-4A0D-8C77-3A6CCC4A542F}"/>
              </a:ext>
            </a:extLst>
          </p:cNvPr>
          <p:cNvPicPr>
            <a:picLocks noChangeAspect="1"/>
          </p:cNvPicPr>
          <p:nvPr/>
        </p:nvPicPr>
        <p:blipFill>
          <a:blip r:embed="rId4"/>
          <a:stretch>
            <a:fillRect/>
          </a:stretch>
        </p:blipFill>
        <p:spPr>
          <a:xfrm>
            <a:off x="9769946" y="4377391"/>
            <a:ext cx="1173480" cy="83058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ustDataLst>
      <p:tags r:id="rId1"/>
    </p:custDataLst>
    <p:extLst>
      <p:ext uri="{BB962C8B-B14F-4D97-AF65-F5344CB8AC3E}">
        <p14:creationId xmlns:p14="http://schemas.microsoft.com/office/powerpoint/2010/main" val="3100274439"/>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FCEC12D-4497-454B-80B1-F654B4694BC5}"/>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sp>
        <p:nvSpPr>
          <p:cNvPr id="3" name="标题 2">
            <a:extLst>
              <a:ext uri="{FF2B5EF4-FFF2-40B4-BE49-F238E27FC236}">
                <a16:creationId xmlns:a16="http://schemas.microsoft.com/office/drawing/2014/main" id="{FBD0D887-3CBE-46CE-9542-3FA2BA1CD33C}"/>
              </a:ext>
            </a:extLst>
          </p:cNvPr>
          <p:cNvSpPr>
            <a:spLocks noGrp="1"/>
          </p:cNvSpPr>
          <p:nvPr>
            <p:ph type="title"/>
          </p:nvPr>
        </p:nvSpPr>
        <p:spPr/>
        <p:txBody>
          <a:bodyPr/>
          <a:lstStyle/>
          <a:p>
            <a:r>
              <a:rPr lang="en-GB" dirty="0"/>
              <a:t>UML</a:t>
            </a:r>
            <a:r>
              <a:rPr lang="zh-CN" altLang="en-US" dirty="0"/>
              <a:t>中的事物</a:t>
            </a:r>
            <a:endParaRPr lang="en-GB" dirty="0"/>
          </a:p>
        </p:txBody>
      </p:sp>
      <p:pic>
        <p:nvPicPr>
          <p:cNvPr id="10" name="图片 9">
            <a:extLst>
              <a:ext uri="{FF2B5EF4-FFF2-40B4-BE49-F238E27FC236}">
                <a16:creationId xmlns:a16="http://schemas.microsoft.com/office/drawing/2014/main" id="{AB96EA6C-D14F-4577-97EB-DA368254862B}"/>
              </a:ext>
            </a:extLst>
          </p:cNvPr>
          <p:cNvPicPr>
            <a:picLocks noChangeAspect="1"/>
          </p:cNvPicPr>
          <p:nvPr/>
        </p:nvPicPr>
        <p:blipFill>
          <a:blip r:embed="rId3"/>
          <a:stretch>
            <a:fillRect/>
          </a:stretch>
        </p:blipFill>
        <p:spPr>
          <a:xfrm>
            <a:off x="1174574" y="1418993"/>
            <a:ext cx="1082040" cy="9525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1" name="图片 10">
            <a:extLst>
              <a:ext uri="{FF2B5EF4-FFF2-40B4-BE49-F238E27FC236}">
                <a16:creationId xmlns:a16="http://schemas.microsoft.com/office/drawing/2014/main" id="{C7745CBE-1683-4B32-AC73-422D62B4423A}"/>
              </a:ext>
            </a:extLst>
          </p:cNvPr>
          <p:cNvPicPr>
            <a:picLocks noChangeAspect="1"/>
          </p:cNvPicPr>
          <p:nvPr/>
        </p:nvPicPr>
        <p:blipFill>
          <a:blip r:embed="rId4"/>
          <a:stretch>
            <a:fillRect/>
          </a:stretch>
        </p:blipFill>
        <p:spPr>
          <a:xfrm>
            <a:off x="1102184" y="2962275"/>
            <a:ext cx="1256465" cy="78360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2" name="图片 11">
            <a:extLst>
              <a:ext uri="{FF2B5EF4-FFF2-40B4-BE49-F238E27FC236}">
                <a16:creationId xmlns:a16="http://schemas.microsoft.com/office/drawing/2014/main" id="{A6D59B48-6454-4529-9E65-884F5C18FEF5}"/>
              </a:ext>
            </a:extLst>
          </p:cNvPr>
          <p:cNvPicPr>
            <a:picLocks noChangeAspect="1"/>
          </p:cNvPicPr>
          <p:nvPr/>
        </p:nvPicPr>
        <p:blipFill>
          <a:blip r:embed="rId5"/>
          <a:stretch>
            <a:fillRect/>
          </a:stretch>
        </p:blipFill>
        <p:spPr>
          <a:xfrm>
            <a:off x="1102184" y="4471230"/>
            <a:ext cx="1256464" cy="86784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9" name="文本框 18">
            <a:extLst>
              <a:ext uri="{FF2B5EF4-FFF2-40B4-BE49-F238E27FC236}">
                <a16:creationId xmlns:a16="http://schemas.microsoft.com/office/drawing/2014/main" id="{0C1AAAFF-1952-4DFA-8098-365828FD02F9}"/>
              </a:ext>
            </a:extLst>
          </p:cNvPr>
          <p:cNvSpPr txBox="1"/>
          <p:nvPr/>
        </p:nvSpPr>
        <p:spPr>
          <a:xfrm>
            <a:off x="3126650" y="1399447"/>
            <a:ext cx="6096000" cy="369332"/>
          </a:xfrm>
          <a:prstGeom prst="rect">
            <a:avLst/>
          </a:prstGeom>
          <a:noFill/>
        </p:spPr>
        <p:txBody>
          <a:bodyPr wrap="square">
            <a:spAutoFit/>
          </a:bodyPr>
          <a:lstStyle/>
          <a:p>
            <a:pPr algn="l"/>
            <a:r>
              <a:rPr lang="zh-CN" altLang="en-US" sz="1800" b="1" i="0" dirty="0">
                <a:solidFill>
                  <a:srgbClr val="333333"/>
                </a:solidFill>
                <a:latin typeface="微软雅黑" panose="020B0503020204020204" pitchFamily="34" charset="-122"/>
                <a:ea typeface="微软雅黑" panose="020B0503020204020204" pitchFamily="34" charset="-122"/>
              </a:rPr>
              <a:t>（</a:t>
            </a:r>
            <a:r>
              <a:rPr lang="en-US" altLang="zh-CN" sz="1800" b="1" i="0" dirty="0">
                <a:solidFill>
                  <a:srgbClr val="333333"/>
                </a:solidFill>
                <a:latin typeface="微软雅黑" panose="020B0503020204020204" pitchFamily="34" charset="-122"/>
                <a:ea typeface="微软雅黑" panose="020B0503020204020204" pitchFamily="34" charset="-122"/>
              </a:rPr>
              <a:t>4</a:t>
            </a:r>
            <a:r>
              <a:rPr lang="zh-CN" altLang="en-US" sz="1800" b="1" i="0" dirty="0">
                <a:solidFill>
                  <a:srgbClr val="333333"/>
                </a:solidFill>
                <a:latin typeface="微软雅黑" panose="020B0503020204020204" pitchFamily="34" charset="-122"/>
                <a:ea typeface="微软雅黑" panose="020B0503020204020204" pitchFamily="34" charset="-122"/>
              </a:rPr>
              <a:t>） 协作（</a:t>
            </a:r>
            <a:r>
              <a:rPr lang="en-US" altLang="zh-CN" sz="1800" b="1" i="0" dirty="0">
                <a:solidFill>
                  <a:srgbClr val="333333"/>
                </a:solidFill>
                <a:latin typeface="微软雅黑" panose="020B0503020204020204" pitchFamily="34" charset="-122"/>
                <a:ea typeface="微软雅黑" panose="020B0503020204020204" pitchFamily="34" charset="-122"/>
              </a:rPr>
              <a:t>Collaboration</a:t>
            </a:r>
            <a:r>
              <a:rPr lang="zh-CN" altLang="en-US" sz="1800" b="1" i="0" dirty="0">
                <a:solidFill>
                  <a:srgbClr val="333333"/>
                </a:solidFill>
                <a:latin typeface="微软雅黑" panose="020B0503020204020204" pitchFamily="34" charset="-122"/>
                <a:ea typeface="微软雅黑" panose="020B0503020204020204" pitchFamily="34" charset="-122"/>
              </a:rPr>
              <a:t>）</a:t>
            </a:r>
          </a:p>
        </p:txBody>
      </p:sp>
      <p:sp>
        <p:nvSpPr>
          <p:cNvPr id="20" name="文本框 19">
            <a:extLst>
              <a:ext uri="{FF2B5EF4-FFF2-40B4-BE49-F238E27FC236}">
                <a16:creationId xmlns:a16="http://schemas.microsoft.com/office/drawing/2014/main" id="{BEBA4605-4057-4952-9B07-5B99D68A1610}"/>
              </a:ext>
            </a:extLst>
          </p:cNvPr>
          <p:cNvSpPr txBox="1"/>
          <p:nvPr/>
        </p:nvSpPr>
        <p:spPr>
          <a:xfrm>
            <a:off x="3283040" y="1760736"/>
            <a:ext cx="5316220" cy="1156855"/>
          </a:xfrm>
          <a:prstGeom prst="rect">
            <a:avLst/>
          </a:prstGeom>
          <a:noFill/>
        </p:spPr>
        <p:txBody>
          <a:bodyPr wrap="square">
            <a:spAutoFit/>
          </a:bodyPr>
          <a:lstStyle/>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协作定义了交互的操作，表示一些角色和其他元素一起工作，提供一些合作的动作。一个给定的类可能是几个协作的组成部分，这些协作代表构成系统的模式的实现。</a:t>
            </a:r>
          </a:p>
        </p:txBody>
      </p:sp>
      <p:sp>
        <p:nvSpPr>
          <p:cNvPr id="21" name="文本框 20">
            <a:extLst>
              <a:ext uri="{FF2B5EF4-FFF2-40B4-BE49-F238E27FC236}">
                <a16:creationId xmlns:a16="http://schemas.microsoft.com/office/drawing/2014/main" id="{E237B353-3AD5-4B4C-8CDF-16DE49B1AC07}"/>
              </a:ext>
            </a:extLst>
          </p:cNvPr>
          <p:cNvSpPr txBox="1"/>
          <p:nvPr/>
        </p:nvSpPr>
        <p:spPr>
          <a:xfrm>
            <a:off x="3202850" y="2983610"/>
            <a:ext cx="3644900" cy="338554"/>
          </a:xfrm>
          <a:prstGeom prst="rect">
            <a:avLst/>
          </a:prstGeom>
          <a:noFill/>
        </p:spPr>
        <p:txBody>
          <a:bodyPr wrap="square">
            <a:spAutoFit/>
          </a:bodyPr>
          <a:lstStyle/>
          <a:p>
            <a:pPr algn="l"/>
            <a:r>
              <a:rPr sz="1600" b="1" i="0" dirty="0">
                <a:solidFill>
                  <a:srgbClr val="333333"/>
                </a:solidFill>
                <a:latin typeface="微软雅黑" panose="020B0503020204020204" pitchFamily="34" charset="-122"/>
                <a:ea typeface="微软雅黑" panose="020B0503020204020204" pitchFamily="34" charset="-122"/>
              </a:rPr>
              <a:t>（5） 组件（Component）</a:t>
            </a:r>
          </a:p>
        </p:txBody>
      </p:sp>
      <p:sp>
        <p:nvSpPr>
          <p:cNvPr id="22" name="文本框 21">
            <a:extLst>
              <a:ext uri="{FF2B5EF4-FFF2-40B4-BE49-F238E27FC236}">
                <a16:creationId xmlns:a16="http://schemas.microsoft.com/office/drawing/2014/main" id="{4919AFEE-6EAE-4FC1-A753-4AB9BBC40C5D}"/>
              </a:ext>
            </a:extLst>
          </p:cNvPr>
          <p:cNvSpPr txBox="1"/>
          <p:nvPr/>
        </p:nvSpPr>
        <p:spPr>
          <a:xfrm>
            <a:off x="3283040" y="3388183"/>
            <a:ext cx="4053391" cy="418191"/>
          </a:xfrm>
          <a:prstGeom prst="rect">
            <a:avLst/>
          </a:prstGeom>
          <a:noFill/>
        </p:spPr>
        <p:txBody>
          <a:bodyPr wrap="square">
            <a:spAutoFit/>
          </a:bodyPr>
          <a:lstStyle/>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组件是系统中物理的可替换的部件。</a:t>
            </a:r>
          </a:p>
        </p:txBody>
      </p:sp>
      <p:sp>
        <p:nvSpPr>
          <p:cNvPr id="23" name="文本框 22">
            <a:extLst>
              <a:ext uri="{FF2B5EF4-FFF2-40B4-BE49-F238E27FC236}">
                <a16:creationId xmlns:a16="http://schemas.microsoft.com/office/drawing/2014/main" id="{409FFD6B-6A3D-4F79-A699-917C26729119}"/>
              </a:ext>
            </a:extLst>
          </p:cNvPr>
          <p:cNvSpPr txBox="1"/>
          <p:nvPr/>
        </p:nvSpPr>
        <p:spPr>
          <a:xfrm>
            <a:off x="3202850" y="4161128"/>
            <a:ext cx="3644900" cy="338554"/>
          </a:xfrm>
          <a:prstGeom prst="rect">
            <a:avLst/>
          </a:prstGeom>
          <a:noFill/>
        </p:spPr>
        <p:txBody>
          <a:bodyPr wrap="square">
            <a:spAutoFit/>
          </a:bodyPr>
          <a:lstStyle/>
          <a:p>
            <a:pPr algn="l"/>
            <a:r>
              <a:rPr sz="1600" b="1" i="0" dirty="0">
                <a:solidFill>
                  <a:srgbClr val="333333"/>
                </a:solidFill>
                <a:latin typeface="微软雅黑" panose="020B0503020204020204" pitchFamily="34" charset="-122"/>
                <a:ea typeface="微软雅黑" panose="020B0503020204020204" pitchFamily="34" charset="-122"/>
              </a:rPr>
              <a:t>（</a:t>
            </a:r>
            <a:r>
              <a:rPr lang="en-US" sz="1600" b="1" i="0" dirty="0">
                <a:solidFill>
                  <a:srgbClr val="333333"/>
                </a:solidFill>
                <a:latin typeface="微软雅黑" panose="020B0503020204020204" pitchFamily="34" charset="-122"/>
                <a:ea typeface="微软雅黑" panose="020B0503020204020204" pitchFamily="34" charset="-122"/>
              </a:rPr>
              <a:t>6</a:t>
            </a:r>
            <a:r>
              <a:rPr sz="1600" b="1" i="0" dirty="0">
                <a:solidFill>
                  <a:srgbClr val="333333"/>
                </a:solidFill>
                <a:latin typeface="微软雅黑" panose="020B0503020204020204" pitchFamily="34" charset="-122"/>
                <a:ea typeface="微软雅黑" panose="020B0503020204020204" pitchFamily="34" charset="-122"/>
              </a:rPr>
              <a:t>） 节点(Node)</a:t>
            </a:r>
          </a:p>
        </p:txBody>
      </p:sp>
      <p:sp>
        <p:nvSpPr>
          <p:cNvPr id="24" name="文本框 23">
            <a:extLst>
              <a:ext uri="{FF2B5EF4-FFF2-40B4-BE49-F238E27FC236}">
                <a16:creationId xmlns:a16="http://schemas.microsoft.com/office/drawing/2014/main" id="{3BEE7D2C-292D-41E5-9831-884C8B8B52B5}"/>
              </a:ext>
            </a:extLst>
          </p:cNvPr>
          <p:cNvSpPr txBox="1"/>
          <p:nvPr/>
        </p:nvSpPr>
        <p:spPr>
          <a:xfrm>
            <a:off x="3283040" y="4679073"/>
            <a:ext cx="5316220" cy="787523"/>
          </a:xfrm>
          <a:prstGeom prst="rect">
            <a:avLst/>
          </a:prstGeom>
          <a:noFill/>
        </p:spPr>
        <p:txBody>
          <a:bodyPr wrap="square">
            <a:spAutoFit/>
          </a:bodyPr>
          <a:lstStyle/>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节点是一个物理元素，它在运行时存在，代表一个可计算的资源，比如一台数据库服务器。</a:t>
            </a:r>
          </a:p>
        </p:txBody>
      </p:sp>
    </p:spTree>
    <p:custDataLst>
      <p:tags r:id="rId1"/>
    </p:custDataLst>
    <p:extLst>
      <p:ext uri="{BB962C8B-B14F-4D97-AF65-F5344CB8AC3E}">
        <p14:creationId xmlns:p14="http://schemas.microsoft.com/office/powerpoint/2010/main" val="1355567827"/>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48F7FD0-9FD4-43DA-9704-5BBC06EC7A98}"/>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p:sp>
        <p:nvSpPr>
          <p:cNvPr id="3" name="标题 2">
            <a:extLst>
              <a:ext uri="{FF2B5EF4-FFF2-40B4-BE49-F238E27FC236}">
                <a16:creationId xmlns:a16="http://schemas.microsoft.com/office/drawing/2014/main" id="{BC87D1AA-385E-446D-85C6-BF07D4C0DBB7}"/>
              </a:ext>
            </a:extLst>
          </p:cNvPr>
          <p:cNvSpPr>
            <a:spLocks noGrp="1"/>
          </p:cNvSpPr>
          <p:nvPr>
            <p:ph type="title"/>
          </p:nvPr>
        </p:nvSpPr>
        <p:spPr/>
        <p:txBody>
          <a:bodyPr/>
          <a:lstStyle/>
          <a:p>
            <a:r>
              <a:rPr lang="en-GB" dirty="0"/>
              <a:t>UML</a:t>
            </a:r>
            <a:r>
              <a:rPr lang="zh-CN" altLang="en-US" dirty="0"/>
              <a:t>构成</a:t>
            </a:r>
            <a:endParaRPr lang="en-GB" dirty="0"/>
          </a:p>
        </p:txBody>
      </p:sp>
      <p:grpSp>
        <p:nvGrpSpPr>
          <p:cNvPr id="4" name="组合 3">
            <a:extLst>
              <a:ext uri="{FF2B5EF4-FFF2-40B4-BE49-F238E27FC236}">
                <a16:creationId xmlns:a16="http://schemas.microsoft.com/office/drawing/2014/main" id="{C49BA515-6781-4DEF-A005-94D46C8C550C}"/>
              </a:ext>
            </a:extLst>
          </p:cNvPr>
          <p:cNvGrpSpPr/>
          <p:nvPr/>
        </p:nvGrpSpPr>
        <p:grpSpPr>
          <a:xfrm>
            <a:off x="511900" y="1763061"/>
            <a:ext cx="10858500" cy="1692274"/>
            <a:chOff x="660400" y="4219321"/>
            <a:chExt cx="10858500" cy="1692274"/>
          </a:xfrm>
        </p:grpSpPr>
        <p:grpSp>
          <p:nvGrpSpPr>
            <p:cNvPr id="6" name="组合 5">
              <a:extLst>
                <a:ext uri="{FF2B5EF4-FFF2-40B4-BE49-F238E27FC236}">
                  <a16:creationId xmlns:a16="http://schemas.microsoft.com/office/drawing/2014/main" id="{70C833B7-F7FC-4E59-9227-CD0422FED1E0}"/>
                </a:ext>
              </a:extLst>
            </p:cNvPr>
            <p:cNvGrpSpPr/>
            <p:nvPr/>
          </p:nvGrpSpPr>
          <p:grpSpPr>
            <a:xfrm>
              <a:off x="660400" y="4219321"/>
              <a:ext cx="3432176" cy="1692274"/>
              <a:chOff x="774699" y="4219321"/>
              <a:chExt cx="3432176" cy="1692274"/>
            </a:xfrm>
          </p:grpSpPr>
          <p:sp>
            <p:nvSpPr>
              <p:cNvPr id="20" name="矩形 19">
                <a:extLst>
                  <a:ext uri="{FF2B5EF4-FFF2-40B4-BE49-F238E27FC236}">
                    <a16:creationId xmlns:a16="http://schemas.microsoft.com/office/drawing/2014/main" id="{C3A7F9C9-A070-4A12-B66E-A40C24D4CA2F}"/>
                  </a:ext>
                </a:extLst>
              </p:cNvPr>
              <p:cNvSpPr/>
              <p:nvPr/>
            </p:nvSpPr>
            <p:spPr>
              <a:xfrm>
                <a:off x="774699" y="4320921"/>
                <a:ext cx="3330575" cy="1590674"/>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21" name="文本框 20">
                <a:extLst>
                  <a:ext uri="{FF2B5EF4-FFF2-40B4-BE49-F238E27FC236}">
                    <a16:creationId xmlns:a16="http://schemas.microsoft.com/office/drawing/2014/main" id="{2C8E9415-ADA0-4D5D-ACCF-69F5133FC24D}"/>
                  </a:ext>
                </a:extLst>
              </p:cNvPr>
              <p:cNvSpPr txBox="1"/>
              <p:nvPr/>
            </p:nvSpPr>
            <p:spPr>
              <a:xfrm>
                <a:off x="1015090" y="5061671"/>
                <a:ext cx="2934872" cy="793359"/>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r>
                  <a:rPr lang="zh-CN" altLang="en-US" b="0" i="0" dirty="0">
                    <a:solidFill>
                      <a:srgbClr val="333333"/>
                    </a:solidFill>
                    <a:effectLst/>
                    <a:latin typeface="-apple-system"/>
                  </a:rPr>
                  <a:t>是两个事物之间的语义关系，其中一个事物</a:t>
                </a:r>
                <a:r>
                  <a:rPr lang="en-US" altLang="zh-CN" b="0" i="0" dirty="0">
                    <a:solidFill>
                      <a:srgbClr val="333333"/>
                    </a:solidFill>
                    <a:effectLst/>
                    <a:latin typeface="-apple-system"/>
                  </a:rPr>
                  <a:t>(</a:t>
                </a:r>
                <a:r>
                  <a:rPr lang="zh-CN" altLang="en-US" b="0" i="0" dirty="0">
                    <a:solidFill>
                      <a:srgbClr val="333333"/>
                    </a:solidFill>
                    <a:effectLst/>
                    <a:latin typeface="-apple-system"/>
                  </a:rPr>
                  <a:t>独立事物</a:t>
                </a:r>
                <a:r>
                  <a:rPr lang="en-US" altLang="zh-CN" b="0" i="0" dirty="0">
                    <a:solidFill>
                      <a:srgbClr val="333333"/>
                    </a:solidFill>
                    <a:effectLst/>
                    <a:latin typeface="-apple-system"/>
                  </a:rPr>
                  <a:t>)</a:t>
                </a:r>
                <a:r>
                  <a:rPr lang="zh-CN" altLang="en-US" b="0" i="0" dirty="0">
                    <a:solidFill>
                      <a:srgbClr val="333333"/>
                    </a:solidFill>
                    <a:effectLst/>
                    <a:latin typeface="-apple-system"/>
                  </a:rPr>
                  <a:t>发生变化，会影响到  另一个事物</a:t>
                </a:r>
                <a:r>
                  <a:rPr lang="en-US" altLang="zh-CN" b="0" i="0" dirty="0">
                    <a:solidFill>
                      <a:srgbClr val="333333"/>
                    </a:solidFill>
                    <a:effectLst/>
                    <a:latin typeface="-apple-system"/>
                  </a:rPr>
                  <a:t>(</a:t>
                </a:r>
                <a:r>
                  <a:rPr lang="zh-CN" altLang="en-US" b="0" i="0" dirty="0">
                    <a:solidFill>
                      <a:srgbClr val="333333"/>
                    </a:solidFill>
                    <a:effectLst/>
                    <a:latin typeface="-apple-system"/>
                  </a:rPr>
                  <a:t>依赖事物</a:t>
                </a:r>
                <a:r>
                  <a:rPr lang="en-US" altLang="zh-CN" b="0" i="0" dirty="0">
                    <a:solidFill>
                      <a:srgbClr val="333333"/>
                    </a:solidFill>
                    <a:effectLst/>
                    <a:latin typeface="-apple-system"/>
                  </a:rPr>
                  <a:t>)</a:t>
                </a:r>
                <a:r>
                  <a:rPr lang="zh-CN" altLang="en-US" b="0" i="0" dirty="0">
                    <a:solidFill>
                      <a:srgbClr val="333333"/>
                    </a:solidFill>
                    <a:effectLst/>
                    <a:latin typeface="-apple-system"/>
                  </a:rPr>
                  <a:t>的语义</a:t>
                </a:r>
                <a:endParaRPr lang="en-US" dirty="0"/>
              </a:p>
            </p:txBody>
          </p:sp>
          <p:sp>
            <p:nvSpPr>
              <p:cNvPr id="22" name="文本框 21">
                <a:extLst>
                  <a:ext uri="{FF2B5EF4-FFF2-40B4-BE49-F238E27FC236}">
                    <a16:creationId xmlns:a16="http://schemas.microsoft.com/office/drawing/2014/main" id="{B77B1DFA-E689-4B62-B428-8CD81DF903BE}"/>
                  </a:ext>
                </a:extLst>
              </p:cNvPr>
              <p:cNvSpPr txBox="1"/>
              <p:nvPr/>
            </p:nvSpPr>
            <p:spPr>
              <a:xfrm>
                <a:off x="1013103" y="4686119"/>
                <a:ext cx="2934872" cy="375552"/>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zh-CN" altLang="en-US" sz="1400" dirty="0"/>
                  <a:t>依赖</a:t>
                </a:r>
                <a:r>
                  <a:rPr lang="en-US" altLang="zh-CN" sz="1400" dirty="0"/>
                  <a:t>[</a:t>
                </a:r>
                <a:r>
                  <a:rPr lang="en-US" altLang="zh-CN" sz="1400" dirty="0" err="1"/>
                  <a:t>depedency</a:t>
                </a:r>
                <a:r>
                  <a:rPr lang="en-US" altLang="zh-CN" sz="1400" dirty="0"/>
                  <a:t>]</a:t>
                </a:r>
              </a:p>
            </p:txBody>
          </p:sp>
          <p:sp>
            <p:nvSpPr>
              <p:cNvPr id="23" name="矩形 22">
                <a:extLst>
                  <a:ext uri="{FF2B5EF4-FFF2-40B4-BE49-F238E27FC236}">
                    <a16:creationId xmlns:a16="http://schemas.microsoft.com/office/drawing/2014/main" id="{680E21D9-4252-44D5-8D3C-8B5C1C81E06C}"/>
                  </a:ext>
                </a:extLst>
              </p:cNvPr>
              <p:cNvSpPr/>
              <p:nvPr/>
            </p:nvSpPr>
            <p:spPr>
              <a:xfrm>
                <a:off x="3813229" y="4219321"/>
                <a:ext cx="393646" cy="3936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dirty="0"/>
                  <a:t>01</a:t>
                </a:r>
                <a:endParaRPr lang="zh-CN" altLang="en-US" sz="1600" dirty="0"/>
              </a:p>
            </p:txBody>
          </p:sp>
        </p:grpSp>
        <p:grpSp>
          <p:nvGrpSpPr>
            <p:cNvPr id="7" name="组合 6">
              <a:extLst>
                <a:ext uri="{FF2B5EF4-FFF2-40B4-BE49-F238E27FC236}">
                  <a16:creationId xmlns:a16="http://schemas.microsoft.com/office/drawing/2014/main" id="{D3655B47-5569-452B-AAFE-3BEAAAFD7F89}"/>
                </a:ext>
              </a:extLst>
            </p:cNvPr>
            <p:cNvGrpSpPr/>
            <p:nvPr/>
          </p:nvGrpSpPr>
          <p:grpSpPr>
            <a:xfrm>
              <a:off x="4373562" y="4219321"/>
              <a:ext cx="3432176" cy="1692274"/>
              <a:chOff x="774699" y="4219321"/>
              <a:chExt cx="3432176" cy="1692274"/>
            </a:xfrm>
          </p:grpSpPr>
          <p:sp>
            <p:nvSpPr>
              <p:cNvPr id="16" name="矩形 15">
                <a:extLst>
                  <a:ext uri="{FF2B5EF4-FFF2-40B4-BE49-F238E27FC236}">
                    <a16:creationId xmlns:a16="http://schemas.microsoft.com/office/drawing/2014/main" id="{0CF08D62-964E-4A01-AF1C-142459AC5F15}"/>
                  </a:ext>
                </a:extLst>
              </p:cNvPr>
              <p:cNvSpPr/>
              <p:nvPr/>
            </p:nvSpPr>
            <p:spPr>
              <a:xfrm>
                <a:off x="774699" y="4320921"/>
                <a:ext cx="3330575" cy="1590674"/>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17" name="文本框 16">
                <a:extLst>
                  <a:ext uri="{FF2B5EF4-FFF2-40B4-BE49-F238E27FC236}">
                    <a16:creationId xmlns:a16="http://schemas.microsoft.com/office/drawing/2014/main" id="{8FD93579-90E1-4619-9011-ACCB0E2A80C1}"/>
                  </a:ext>
                </a:extLst>
              </p:cNvPr>
              <p:cNvSpPr txBox="1"/>
              <p:nvPr/>
            </p:nvSpPr>
            <p:spPr>
              <a:xfrm>
                <a:off x="1015090" y="5061671"/>
                <a:ext cx="2934872" cy="547137"/>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r>
                  <a:rPr lang="zh-CN" altLang="en-US" b="0" i="0" dirty="0">
                    <a:solidFill>
                      <a:srgbClr val="333333"/>
                    </a:solidFill>
                    <a:effectLst/>
                    <a:latin typeface="-apple-system"/>
                  </a:rPr>
                  <a:t>是一种结构关系，它指明一个事物的对象与另一个事物的对象间的联系</a:t>
                </a:r>
                <a:endParaRPr lang="en-US" dirty="0"/>
              </a:p>
            </p:txBody>
          </p:sp>
          <p:sp>
            <p:nvSpPr>
              <p:cNvPr id="18" name="文本框 17">
                <a:extLst>
                  <a:ext uri="{FF2B5EF4-FFF2-40B4-BE49-F238E27FC236}">
                    <a16:creationId xmlns:a16="http://schemas.microsoft.com/office/drawing/2014/main" id="{D388015D-D017-47C5-91B8-6DC6265FCB52}"/>
                  </a:ext>
                </a:extLst>
              </p:cNvPr>
              <p:cNvSpPr txBox="1"/>
              <p:nvPr/>
            </p:nvSpPr>
            <p:spPr>
              <a:xfrm>
                <a:off x="1013103" y="4686119"/>
                <a:ext cx="2934872" cy="375552"/>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zh-CN" altLang="en-US" sz="1400" dirty="0"/>
                  <a:t>关联</a:t>
                </a:r>
                <a:r>
                  <a:rPr lang="en-US" altLang="zh-CN" sz="1400" dirty="0"/>
                  <a:t>[association]</a:t>
                </a:r>
              </a:p>
            </p:txBody>
          </p:sp>
          <p:sp>
            <p:nvSpPr>
              <p:cNvPr id="19" name="矩形 18">
                <a:extLst>
                  <a:ext uri="{FF2B5EF4-FFF2-40B4-BE49-F238E27FC236}">
                    <a16:creationId xmlns:a16="http://schemas.microsoft.com/office/drawing/2014/main" id="{257D3A77-02C5-4FFD-B1F5-3D8E0D3C26B6}"/>
                  </a:ext>
                </a:extLst>
              </p:cNvPr>
              <p:cNvSpPr/>
              <p:nvPr/>
            </p:nvSpPr>
            <p:spPr>
              <a:xfrm>
                <a:off x="3813229" y="4219321"/>
                <a:ext cx="393646" cy="3936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dirty="0"/>
                  <a:t>02</a:t>
                </a:r>
                <a:endParaRPr lang="zh-CN" altLang="en-US" sz="1600" dirty="0"/>
              </a:p>
            </p:txBody>
          </p:sp>
        </p:grpSp>
        <p:grpSp>
          <p:nvGrpSpPr>
            <p:cNvPr id="8" name="组合 7">
              <a:extLst>
                <a:ext uri="{FF2B5EF4-FFF2-40B4-BE49-F238E27FC236}">
                  <a16:creationId xmlns:a16="http://schemas.microsoft.com/office/drawing/2014/main" id="{C88ECDB8-55D2-425D-8BEC-F8A57169D44B}"/>
                </a:ext>
              </a:extLst>
            </p:cNvPr>
            <p:cNvGrpSpPr/>
            <p:nvPr/>
          </p:nvGrpSpPr>
          <p:grpSpPr>
            <a:xfrm>
              <a:off x="8086724" y="4219321"/>
              <a:ext cx="3432176" cy="1692274"/>
              <a:chOff x="774699" y="4219321"/>
              <a:chExt cx="3432176" cy="1692274"/>
            </a:xfrm>
          </p:grpSpPr>
          <p:sp>
            <p:nvSpPr>
              <p:cNvPr id="12" name="矩形 11">
                <a:extLst>
                  <a:ext uri="{FF2B5EF4-FFF2-40B4-BE49-F238E27FC236}">
                    <a16:creationId xmlns:a16="http://schemas.microsoft.com/office/drawing/2014/main" id="{7090ED5F-2D8B-4FF5-95EB-03BE253E4981}"/>
                  </a:ext>
                </a:extLst>
              </p:cNvPr>
              <p:cNvSpPr/>
              <p:nvPr/>
            </p:nvSpPr>
            <p:spPr>
              <a:xfrm>
                <a:off x="774699" y="4320921"/>
                <a:ext cx="3330575" cy="1590674"/>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13" name="文本框 12">
                <a:extLst>
                  <a:ext uri="{FF2B5EF4-FFF2-40B4-BE49-F238E27FC236}">
                    <a16:creationId xmlns:a16="http://schemas.microsoft.com/office/drawing/2014/main" id="{2DD9C040-7289-474E-A1D0-F10EA018CADE}"/>
                  </a:ext>
                </a:extLst>
              </p:cNvPr>
              <p:cNvSpPr txBox="1"/>
              <p:nvPr/>
            </p:nvSpPr>
            <p:spPr>
              <a:xfrm>
                <a:off x="1015090" y="5061671"/>
                <a:ext cx="2934872" cy="547137"/>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r>
                  <a:rPr lang="zh-CN" altLang="en-US" b="0" i="0" dirty="0">
                    <a:solidFill>
                      <a:srgbClr val="333333"/>
                    </a:solidFill>
                    <a:effectLst/>
                    <a:latin typeface="-apple-system"/>
                  </a:rPr>
                  <a:t>是一种特殊</a:t>
                </a:r>
                <a:r>
                  <a:rPr lang="en-US" altLang="zh-CN" b="0" i="0" dirty="0">
                    <a:solidFill>
                      <a:srgbClr val="333333"/>
                    </a:solidFill>
                    <a:effectLst/>
                    <a:latin typeface="-apple-system"/>
                  </a:rPr>
                  <a:t>/</a:t>
                </a:r>
                <a:r>
                  <a:rPr lang="zh-CN" altLang="en-US" b="0" i="0" dirty="0">
                    <a:solidFill>
                      <a:srgbClr val="333333"/>
                    </a:solidFill>
                    <a:effectLst/>
                    <a:latin typeface="-apple-system"/>
                  </a:rPr>
                  <a:t>一般的关系。也可以看作是常说的继承关系</a:t>
                </a:r>
                <a:endParaRPr lang="en-US" dirty="0"/>
              </a:p>
            </p:txBody>
          </p:sp>
          <p:sp>
            <p:nvSpPr>
              <p:cNvPr id="14" name="文本框 13">
                <a:extLst>
                  <a:ext uri="{FF2B5EF4-FFF2-40B4-BE49-F238E27FC236}">
                    <a16:creationId xmlns:a16="http://schemas.microsoft.com/office/drawing/2014/main" id="{42465CFD-B03F-4BDB-BC2E-E647E9665196}"/>
                  </a:ext>
                </a:extLst>
              </p:cNvPr>
              <p:cNvSpPr txBox="1"/>
              <p:nvPr/>
            </p:nvSpPr>
            <p:spPr>
              <a:xfrm>
                <a:off x="1013103" y="4686119"/>
                <a:ext cx="2934872" cy="375552"/>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zh-CN" altLang="en-US" sz="1400" dirty="0"/>
                  <a:t>泛化</a:t>
                </a:r>
                <a:r>
                  <a:rPr lang="en-US" altLang="zh-CN" sz="1400" dirty="0"/>
                  <a:t>[generalization]</a:t>
                </a:r>
              </a:p>
            </p:txBody>
          </p:sp>
          <p:sp>
            <p:nvSpPr>
              <p:cNvPr id="15" name="矩形 14">
                <a:extLst>
                  <a:ext uri="{FF2B5EF4-FFF2-40B4-BE49-F238E27FC236}">
                    <a16:creationId xmlns:a16="http://schemas.microsoft.com/office/drawing/2014/main" id="{FCBEB29E-FA31-40E4-A1DE-64738784A8FF}"/>
                  </a:ext>
                </a:extLst>
              </p:cNvPr>
              <p:cNvSpPr/>
              <p:nvPr/>
            </p:nvSpPr>
            <p:spPr>
              <a:xfrm>
                <a:off x="3813229" y="4219321"/>
                <a:ext cx="393646" cy="3936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a:t>0</a:t>
                </a:r>
                <a:r>
                  <a:rPr lang="en-US" altLang="zh-CN" sz="1600" dirty="0"/>
                  <a:t>3</a:t>
                </a:r>
                <a:endParaRPr lang="zh-CN" altLang="en-US" sz="1600" dirty="0"/>
              </a:p>
            </p:txBody>
          </p:sp>
        </p:grpSp>
      </p:grpSp>
      <p:sp>
        <p:nvSpPr>
          <p:cNvPr id="24" name="文本框 23">
            <a:extLst>
              <a:ext uri="{FF2B5EF4-FFF2-40B4-BE49-F238E27FC236}">
                <a16:creationId xmlns:a16="http://schemas.microsoft.com/office/drawing/2014/main" id="{CC375628-D4FB-43D3-9A59-D6BBBB6F5A3E}"/>
              </a:ext>
            </a:extLst>
          </p:cNvPr>
          <p:cNvSpPr txBox="1"/>
          <p:nvPr/>
        </p:nvSpPr>
        <p:spPr>
          <a:xfrm>
            <a:off x="2142111" y="1055175"/>
            <a:ext cx="7907779" cy="707886"/>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000" b="1" i="0" u="none" strike="noStrike" kern="1200" cap="none" spc="0" normalizeH="0" baseline="0" noProof="0" dirty="0">
                <a:ln>
                  <a:noFill/>
                </a:ln>
                <a:solidFill>
                  <a:schemeClr val="accent1"/>
                </a:solidFill>
                <a:effectLst/>
                <a:uLnTx/>
                <a:uFillTx/>
              </a:rPr>
              <a:t>关系：关系把事物紧密联系在一起</a:t>
            </a:r>
          </a:p>
          <a:p>
            <a:pPr marL="0" marR="0" lvl="0" indent="0" algn="ctr" defTabSz="913765" rtl="0" eaLnBrk="1" fontAlgn="auto" latinLnBrk="0" hangingPunct="1">
              <a:lnSpc>
                <a:spcPct val="100000"/>
              </a:lnSpc>
              <a:spcBef>
                <a:spcPts val="0"/>
              </a:spcBef>
              <a:spcAft>
                <a:spcPts val="0"/>
              </a:spcAft>
              <a:buClrTx/>
              <a:buSzPct val="25000"/>
              <a:buFontTx/>
              <a:buNone/>
              <a:defRPr/>
            </a:pPr>
            <a:endParaRPr kumimoji="0" lang="zh-CN" altLang="en-US" sz="2000" b="1" i="0" u="none" strike="noStrike" kern="1200" cap="none" spc="0" normalizeH="0" baseline="0" noProof="0" dirty="0">
              <a:ln>
                <a:noFill/>
              </a:ln>
              <a:solidFill>
                <a:schemeClr val="accent1"/>
              </a:solidFill>
              <a:effectLst/>
              <a:uLnTx/>
              <a:uFillTx/>
            </a:endParaRPr>
          </a:p>
        </p:txBody>
      </p:sp>
      <p:grpSp>
        <p:nvGrpSpPr>
          <p:cNvPr id="27" name="组合 26">
            <a:extLst>
              <a:ext uri="{FF2B5EF4-FFF2-40B4-BE49-F238E27FC236}">
                <a16:creationId xmlns:a16="http://schemas.microsoft.com/office/drawing/2014/main" id="{5DD5AF42-CD33-4032-B176-2D3C22409171}"/>
              </a:ext>
            </a:extLst>
          </p:cNvPr>
          <p:cNvGrpSpPr/>
          <p:nvPr/>
        </p:nvGrpSpPr>
        <p:grpSpPr>
          <a:xfrm>
            <a:off x="4250519" y="3855157"/>
            <a:ext cx="3432176" cy="1692274"/>
            <a:chOff x="774699" y="4219321"/>
            <a:chExt cx="3432176" cy="1692274"/>
          </a:xfrm>
        </p:grpSpPr>
        <p:sp>
          <p:nvSpPr>
            <p:cNvPr id="33" name="矩形 32">
              <a:extLst>
                <a:ext uri="{FF2B5EF4-FFF2-40B4-BE49-F238E27FC236}">
                  <a16:creationId xmlns:a16="http://schemas.microsoft.com/office/drawing/2014/main" id="{1B78D0B2-CC01-4818-B9ED-9CB8606F15F1}"/>
                </a:ext>
              </a:extLst>
            </p:cNvPr>
            <p:cNvSpPr/>
            <p:nvPr/>
          </p:nvSpPr>
          <p:spPr>
            <a:xfrm>
              <a:off x="774699" y="4320921"/>
              <a:ext cx="3330575" cy="1590674"/>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34" name="文本框 33">
              <a:extLst>
                <a:ext uri="{FF2B5EF4-FFF2-40B4-BE49-F238E27FC236}">
                  <a16:creationId xmlns:a16="http://schemas.microsoft.com/office/drawing/2014/main" id="{0A17C29C-3BA2-4333-8BEC-4AD923355669}"/>
                </a:ext>
              </a:extLst>
            </p:cNvPr>
            <p:cNvSpPr txBox="1"/>
            <p:nvPr/>
          </p:nvSpPr>
          <p:spPr>
            <a:xfrm>
              <a:off x="1015090" y="5061671"/>
              <a:ext cx="2934872" cy="547137"/>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r>
                <a:rPr lang="zh-CN" altLang="en-US" b="0" i="0" dirty="0">
                  <a:solidFill>
                    <a:srgbClr val="333333"/>
                  </a:solidFill>
                  <a:effectLst/>
                  <a:latin typeface="-apple-system"/>
                </a:rPr>
                <a:t>是类元之间的语义关系，其中的一个类元指定了由另一个类元保证执行的契约</a:t>
              </a:r>
              <a:endParaRPr lang="en-US" dirty="0"/>
            </a:p>
          </p:txBody>
        </p:sp>
        <p:sp>
          <p:nvSpPr>
            <p:cNvPr id="35" name="文本框 34">
              <a:extLst>
                <a:ext uri="{FF2B5EF4-FFF2-40B4-BE49-F238E27FC236}">
                  <a16:creationId xmlns:a16="http://schemas.microsoft.com/office/drawing/2014/main" id="{61E6B04C-6780-44FD-BD5A-ED6132612EB2}"/>
                </a:ext>
              </a:extLst>
            </p:cNvPr>
            <p:cNvSpPr txBox="1"/>
            <p:nvPr/>
          </p:nvSpPr>
          <p:spPr>
            <a:xfrm>
              <a:off x="1013103" y="4686119"/>
              <a:ext cx="2934872" cy="375552"/>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zh-CN" altLang="en-US" sz="1400" dirty="0"/>
                <a:t>实现</a:t>
              </a:r>
              <a:r>
                <a:rPr lang="en-US" altLang="zh-CN" sz="1400" dirty="0"/>
                <a:t>[realization]</a:t>
              </a:r>
            </a:p>
          </p:txBody>
        </p:sp>
        <p:sp>
          <p:nvSpPr>
            <p:cNvPr id="36" name="矩形 35">
              <a:extLst>
                <a:ext uri="{FF2B5EF4-FFF2-40B4-BE49-F238E27FC236}">
                  <a16:creationId xmlns:a16="http://schemas.microsoft.com/office/drawing/2014/main" id="{BD27D868-662C-4A56-8197-39B8BFAB3D0C}"/>
                </a:ext>
              </a:extLst>
            </p:cNvPr>
            <p:cNvSpPr/>
            <p:nvPr/>
          </p:nvSpPr>
          <p:spPr>
            <a:xfrm>
              <a:off x="3813229" y="4219321"/>
              <a:ext cx="393646" cy="3936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dirty="0"/>
                <a:t>04</a:t>
              </a:r>
              <a:endParaRPr lang="zh-CN" altLang="en-US" sz="1600" dirty="0"/>
            </a:p>
          </p:txBody>
        </p:sp>
      </p:grpSp>
    </p:spTree>
    <p:custDataLst>
      <p:tags r:id="rId1"/>
    </p:custDataLst>
    <p:extLst>
      <p:ext uri="{BB962C8B-B14F-4D97-AF65-F5344CB8AC3E}">
        <p14:creationId xmlns:p14="http://schemas.microsoft.com/office/powerpoint/2010/main" val="320711368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48F7FD0-9FD4-43DA-9704-5BBC06EC7A98}"/>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sp>
        <p:nvSpPr>
          <p:cNvPr id="3" name="标题 2">
            <a:extLst>
              <a:ext uri="{FF2B5EF4-FFF2-40B4-BE49-F238E27FC236}">
                <a16:creationId xmlns:a16="http://schemas.microsoft.com/office/drawing/2014/main" id="{BC87D1AA-385E-446D-85C6-BF07D4C0DBB7}"/>
              </a:ext>
            </a:extLst>
          </p:cNvPr>
          <p:cNvSpPr>
            <a:spLocks noGrp="1"/>
          </p:cNvSpPr>
          <p:nvPr>
            <p:ph type="title"/>
          </p:nvPr>
        </p:nvSpPr>
        <p:spPr>
          <a:xfrm>
            <a:off x="660400" y="328770"/>
            <a:ext cx="10858500" cy="599759"/>
          </a:xfrm>
        </p:spPr>
        <p:txBody>
          <a:bodyPr/>
          <a:lstStyle/>
          <a:p>
            <a:r>
              <a:rPr lang="en-GB" dirty="0"/>
              <a:t>UML</a:t>
            </a:r>
            <a:r>
              <a:rPr lang="zh-CN" altLang="en-US" dirty="0"/>
              <a:t>构成</a:t>
            </a:r>
            <a:endParaRPr lang="en-GB" dirty="0"/>
          </a:p>
        </p:txBody>
      </p:sp>
      <p:grpSp>
        <p:nvGrpSpPr>
          <p:cNvPr id="6" name="组合 5">
            <a:extLst>
              <a:ext uri="{FF2B5EF4-FFF2-40B4-BE49-F238E27FC236}">
                <a16:creationId xmlns:a16="http://schemas.microsoft.com/office/drawing/2014/main" id="{70C833B7-F7FC-4E59-9227-CD0422FED1E0}"/>
              </a:ext>
            </a:extLst>
          </p:cNvPr>
          <p:cNvGrpSpPr/>
          <p:nvPr/>
        </p:nvGrpSpPr>
        <p:grpSpPr>
          <a:xfrm>
            <a:off x="1009650" y="2582863"/>
            <a:ext cx="3432176" cy="1792275"/>
            <a:chOff x="774699" y="4219321"/>
            <a:chExt cx="3432176" cy="1792275"/>
          </a:xfrm>
        </p:grpSpPr>
        <p:sp>
          <p:nvSpPr>
            <p:cNvPr id="20" name="矩形 19">
              <a:extLst>
                <a:ext uri="{FF2B5EF4-FFF2-40B4-BE49-F238E27FC236}">
                  <a16:creationId xmlns:a16="http://schemas.microsoft.com/office/drawing/2014/main" id="{C3A7F9C9-A070-4A12-B66E-A40C24D4CA2F}"/>
                </a:ext>
              </a:extLst>
            </p:cNvPr>
            <p:cNvSpPr/>
            <p:nvPr/>
          </p:nvSpPr>
          <p:spPr>
            <a:xfrm>
              <a:off x="774699" y="4320921"/>
              <a:ext cx="3330575" cy="1590674"/>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21" name="文本框 20">
              <a:extLst>
                <a:ext uri="{FF2B5EF4-FFF2-40B4-BE49-F238E27FC236}">
                  <a16:creationId xmlns:a16="http://schemas.microsoft.com/office/drawing/2014/main" id="{2C8E9415-ADA0-4D5D-ACCF-69F5133FC24D}"/>
                </a:ext>
              </a:extLst>
            </p:cNvPr>
            <p:cNvSpPr txBox="1"/>
            <p:nvPr/>
          </p:nvSpPr>
          <p:spPr>
            <a:xfrm>
              <a:off x="1013103" y="4737336"/>
              <a:ext cx="2934872" cy="1274260"/>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r>
                <a:rPr lang="zh-CN" altLang="en-US" b="0" i="0" dirty="0">
                  <a:solidFill>
                    <a:srgbClr val="333333"/>
                  </a:solidFill>
                  <a:effectLst/>
                  <a:latin typeface="-apple-system"/>
                </a:rPr>
                <a:t>是两个事物之间的语义关系，其中一个事物</a:t>
              </a:r>
              <a:r>
                <a:rPr lang="en-US" altLang="zh-CN" b="0" i="0" dirty="0">
                  <a:solidFill>
                    <a:srgbClr val="333333"/>
                  </a:solidFill>
                  <a:effectLst/>
                  <a:latin typeface="-apple-system"/>
                </a:rPr>
                <a:t>(</a:t>
              </a:r>
              <a:r>
                <a:rPr lang="zh-CN" altLang="en-US" b="0" i="0" dirty="0">
                  <a:solidFill>
                    <a:srgbClr val="333333"/>
                  </a:solidFill>
                  <a:effectLst/>
                  <a:latin typeface="-apple-system"/>
                </a:rPr>
                <a:t>独立事物</a:t>
              </a:r>
              <a:r>
                <a:rPr lang="en-US" altLang="zh-CN" b="0" i="0" dirty="0">
                  <a:solidFill>
                    <a:srgbClr val="333333"/>
                  </a:solidFill>
                  <a:effectLst/>
                  <a:latin typeface="-apple-system"/>
                </a:rPr>
                <a:t>)</a:t>
              </a:r>
              <a:r>
                <a:rPr lang="zh-CN" altLang="en-US" b="0" i="0" dirty="0">
                  <a:solidFill>
                    <a:srgbClr val="333333"/>
                  </a:solidFill>
                  <a:effectLst/>
                  <a:latin typeface="-apple-system"/>
                </a:rPr>
                <a:t>发生变化，会影响到  另一个事物</a:t>
              </a:r>
              <a:r>
                <a:rPr lang="en-US" altLang="zh-CN" b="0" i="0" dirty="0">
                  <a:solidFill>
                    <a:srgbClr val="333333"/>
                  </a:solidFill>
                  <a:effectLst/>
                  <a:latin typeface="-apple-system"/>
                </a:rPr>
                <a:t>(</a:t>
              </a:r>
              <a:r>
                <a:rPr lang="zh-CN" altLang="en-US" b="0" i="0" dirty="0">
                  <a:solidFill>
                    <a:srgbClr val="333333"/>
                  </a:solidFill>
                  <a:effectLst/>
                  <a:latin typeface="-apple-system"/>
                </a:rPr>
                <a:t>依赖事物</a:t>
              </a:r>
              <a:r>
                <a:rPr lang="en-US" altLang="zh-CN" b="0" i="0" dirty="0">
                  <a:solidFill>
                    <a:srgbClr val="333333"/>
                  </a:solidFill>
                  <a:effectLst/>
                  <a:latin typeface="-apple-system"/>
                </a:rPr>
                <a:t>)</a:t>
              </a:r>
              <a:r>
                <a:rPr lang="zh-CN" altLang="en-US" b="0" i="0" dirty="0">
                  <a:solidFill>
                    <a:srgbClr val="333333"/>
                  </a:solidFill>
                  <a:effectLst/>
                  <a:latin typeface="-apple-system"/>
                </a:rPr>
                <a:t>的语义</a:t>
              </a:r>
              <a:endParaRPr lang="en-US" altLang="zh-CN" b="0" i="0" dirty="0">
                <a:solidFill>
                  <a:srgbClr val="333333"/>
                </a:solidFill>
                <a:effectLst/>
                <a:latin typeface="-apple-system"/>
              </a:endParaRPr>
            </a:p>
            <a:p>
              <a:r>
                <a:rPr lang="zh-CN" altLang="en-US" b="1" i="0" dirty="0">
                  <a:solidFill>
                    <a:schemeClr val="tx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rPr>
                <a:t>用一条虚线+箭头来表示</a:t>
              </a:r>
            </a:p>
            <a:p>
              <a:endParaRPr lang="en-US" dirty="0"/>
            </a:p>
          </p:txBody>
        </p:sp>
        <p:sp>
          <p:nvSpPr>
            <p:cNvPr id="22" name="文本框 21">
              <a:extLst>
                <a:ext uri="{FF2B5EF4-FFF2-40B4-BE49-F238E27FC236}">
                  <a16:creationId xmlns:a16="http://schemas.microsoft.com/office/drawing/2014/main" id="{B77B1DFA-E689-4B62-B428-8CD81DF903BE}"/>
                </a:ext>
              </a:extLst>
            </p:cNvPr>
            <p:cNvSpPr txBox="1"/>
            <p:nvPr/>
          </p:nvSpPr>
          <p:spPr>
            <a:xfrm>
              <a:off x="1013103" y="4361784"/>
              <a:ext cx="2934872" cy="375552"/>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zh-CN" altLang="en-US" sz="1400" dirty="0"/>
                <a:t>依赖</a:t>
              </a:r>
              <a:r>
                <a:rPr lang="en-US" altLang="zh-CN" sz="1400" dirty="0"/>
                <a:t>[</a:t>
              </a:r>
              <a:r>
                <a:rPr lang="en-US" altLang="zh-CN" sz="1400" dirty="0" err="1"/>
                <a:t>depedency</a:t>
              </a:r>
              <a:r>
                <a:rPr lang="en-US" altLang="zh-CN" sz="1400" dirty="0"/>
                <a:t>]</a:t>
              </a:r>
            </a:p>
          </p:txBody>
        </p:sp>
        <p:sp>
          <p:nvSpPr>
            <p:cNvPr id="23" name="矩形 22">
              <a:extLst>
                <a:ext uri="{FF2B5EF4-FFF2-40B4-BE49-F238E27FC236}">
                  <a16:creationId xmlns:a16="http://schemas.microsoft.com/office/drawing/2014/main" id="{680E21D9-4252-44D5-8D3C-8B5C1C81E06C}"/>
                </a:ext>
              </a:extLst>
            </p:cNvPr>
            <p:cNvSpPr/>
            <p:nvPr/>
          </p:nvSpPr>
          <p:spPr>
            <a:xfrm>
              <a:off x="3813229" y="4219321"/>
              <a:ext cx="393646" cy="3936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dirty="0"/>
                <a:t>01</a:t>
              </a:r>
              <a:endParaRPr lang="zh-CN" altLang="en-US" sz="1600" dirty="0"/>
            </a:p>
          </p:txBody>
        </p:sp>
      </p:grpSp>
      <p:sp>
        <p:nvSpPr>
          <p:cNvPr id="24" name="文本框 23">
            <a:extLst>
              <a:ext uri="{FF2B5EF4-FFF2-40B4-BE49-F238E27FC236}">
                <a16:creationId xmlns:a16="http://schemas.microsoft.com/office/drawing/2014/main" id="{CC375628-D4FB-43D3-9A59-D6BBBB6F5A3E}"/>
              </a:ext>
            </a:extLst>
          </p:cNvPr>
          <p:cNvSpPr txBox="1"/>
          <p:nvPr/>
        </p:nvSpPr>
        <p:spPr>
          <a:xfrm>
            <a:off x="2142111" y="1055175"/>
            <a:ext cx="7907779" cy="707886"/>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000" b="1" i="0" u="none" strike="noStrike" kern="1200" cap="none" spc="0" normalizeH="0" baseline="0" noProof="0" dirty="0">
                <a:ln>
                  <a:noFill/>
                </a:ln>
                <a:solidFill>
                  <a:schemeClr val="accent1"/>
                </a:solidFill>
                <a:effectLst/>
                <a:uLnTx/>
                <a:uFillTx/>
              </a:rPr>
              <a:t>关系：关系把事物紧密联系在一起</a:t>
            </a:r>
          </a:p>
          <a:p>
            <a:pPr marL="0" marR="0" lvl="0" indent="0" algn="ctr" defTabSz="913765" rtl="0" eaLnBrk="1" fontAlgn="auto" latinLnBrk="0" hangingPunct="1">
              <a:lnSpc>
                <a:spcPct val="100000"/>
              </a:lnSpc>
              <a:spcBef>
                <a:spcPts val="0"/>
              </a:spcBef>
              <a:spcAft>
                <a:spcPts val="0"/>
              </a:spcAft>
              <a:buClrTx/>
              <a:buSzPct val="25000"/>
              <a:buFontTx/>
              <a:buNone/>
              <a:defRPr/>
            </a:pPr>
            <a:endParaRPr kumimoji="0" lang="zh-CN" altLang="en-US" sz="2000" b="1" i="0" u="none" strike="noStrike" kern="1200" cap="none" spc="0" normalizeH="0" baseline="0" noProof="0" dirty="0">
              <a:ln>
                <a:noFill/>
              </a:ln>
              <a:solidFill>
                <a:schemeClr val="accent1"/>
              </a:solidFill>
              <a:effectLst/>
              <a:uLnTx/>
              <a:uFillTx/>
            </a:endParaRPr>
          </a:p>
        </p:txBody>
      </p:sp>
      <p:pic>
        <p:nvPicPr>
          <p:cNvPr id="28" name="图片 27">
            <a:extLst>
              <a:ext uri="{FF2B5EF4-FFF2-40B4-BE49-F238E27FC236}">
                <a16:creationId xmlns:a16="http://schemas.microsoft.com/office/drawing/2014/main" id="{4754CEDD-CAF4-4A53-A78E-AEDC7ADC1416}"/>
              </a:ext>
            </a:extLst>
          </p:cNvPr>
          <p:cNvPicPr>
            <a:picLocks noChangeAspect="1"/>
          </p:cNvPicPr>
          <p:nvPr/>
        </p:nvPicPr>
        <p:blipFill>
          <a:blip r:embed="rId3"/>
          <a:stretch>
            <a:fillRect/>
          </a:stretch>
        </p:blipFill>
        <p:spPr>
          <a:xfrm>
            <a:off x="6327304" y="2912110"/>
            <a:ext cx="5036820" cy="1135380"/>
          </a:xfrm>
          <a:prstGeom prst="rect">
            <a:avLst/>
          </a:prstGeom>
          <a:solidFill>
            <a:srgbClr val="FFFFFF">
              <a:shade val="85000"/>
            </a:srgbClr>
          </a:solidFill>
          <a:ln w="1905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ustDataLst>
      <p:tags r:id="rId1"/>
    </p:custDataLst>
    <p:extLst>
      <p:ext uri="{BB962C8B-B14F-4D97-AF65-F5344CB8AC3E}">
        <p14:creationId xmlns:p14="http://schemas.microsoft.com/office/powerpoint/2010/main" val="4050691024"/>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48F7FD0-9FD4-43DA-9704-5BBC06EC7A98}"/>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sp>
        <p:nvSpPr>
          <p:cNvPr id="3" name="标题 2">
            <a:extLst>
              <a:ext uri="{FF2B5EF4-FFF2-40B4-BE49-F238E27FC236}">
                <a16:creationId xmlns:a16="http://schemas.microsoft.com/office/drawing/2014/main" id="{BC87D1AA-385E-446D-85C6-BF07D4C0DBB7}"/>
              </a:ext>
            </a:extLst>
          </p:cNvPr>
          <p:cNvSpPr>
            <a:spLocks noGrp="1"/>
          </p:cNvSpPr>
          <p:nvPr>
            <p:ph type="title"/>
          </p:nvPr>
        </p:nvSpPr>
        <p:spPr>
          <a:xfrm>
            <a:off x="660400" y="328770"/>
            <a:ext cx="10858500" cy="599759"/>
          </a:xfrm>
        </p:spPr>
        <p:txBody>
          <a:bodyPr/>
          <a:lstStyle/>
          <a:p>
            <a:r>
              <a:rPr lang="en-GB" dirty="0"/>
              <a:t>UML</a:t>
            </a:r>
            <a:r>
              <a:rPr lang="zh-CN" altLang="en-US" dirty="0"/>
              <a:t>构成</a:t>
            </a:r>
            <a:endParaRPr lang="en-GB" dirty="0"/>
          </a:p>
        </p:txBody>
      </p:sp>
      <p:grpSp>
        <p:nvGrpSpPr>
          <p:cNvPr id="6" name="组合 5">
            <a:extLst>
              <a:ext uri="{FF2B5EF4-FFF2-40B4-BE49-F238E27FC236}">
                <a16:creationId xmlns:a16="http://schemas.microsoft.com/office/drawing/2014/main" id="{70C833B7-F7FC-4E59-9227-CD0422FED1E0}"/>
              </a:ext>
            </a:extLst>
          </p:cNvPr>
          <p:cNvGrpSpPr/>
          <p:nvPr/>
        </p:nvGrpSpPr>
        <p:grpSpPr>
          <a:xfrm>
            <a:off x="1009650" y="2582863"/>
            <a:ext cx="3432176" cy="1692274"/>
            <a:chOff x="774699" y="4219321"/>
            <a:chExt cx="3432176" cy="1692274"/>
          </a:xfrm>
        </p:grpSpPr>
        <p:sp>
          <p:nvSpPr>
            <p:cNvPr id="20" name="矩形 19">
              <a:extLst>
                <a:ext uri="{FF2B5EF4-FFF2-40B4-BE49-F238E27FC236}">
                  <a16:creationId xmlns:a16="http://schemas.microsoft.com/office/drawing/2014/main" id="{C3A7F9C9-A070-4A12-B66E-A40C24D4CA2F}"/>
                </a:ext>
              </a:extLst>
            </p:cNvPr>
            <p:cNvSpPr/>
            <p:nvPr/>
          </p:nvSpPr>
          <p:spPr>
            <a:xfrm>
              <a:off x="774699" y="4320921"/>
              <a:ext cx="3330575" cy="1590674"/>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21" name="文本框 20">
              <a:extLst>
                <a:ext uri="{FF2B5EF4-FFF2-40B4-BE49-F238E27FC236}">
                  <a16:creationId xmlns:a16="http://schemas.microsoft.com/office/drawing/2014/main" id="{2C8E9415-ADA0-4D5D-ACCF-69F5133FC24D}"/>
                </a:ext>
              </a:extLst>
            </p:cNvPr>
            <p:cNvSpPr txBox="1"/>
            <p:nvPr/>
          </p:nvSpPr>
          <p:spPr>
            <a:xfrm>
              <a:off x="1013103" y="4737336"/>
              <a:ext cx="2934872" cy="789512"/>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r>
                <a:rPr lang="zh-CN" altLang="en-US" b="0" i="0" dirty="0">
                  <a:solidFill>
                    <a:srgbClr val="333333"/>
                  </a:solidFill>
                  <a:effectLst/>
                  <a:latin typeface="-apple-system"/>
                </a:rPr>
                <a:t>是一种结构关系，它指明一个事物的对象与另一个事物的对象间的联系</a:t>
              </a:r>
              <a:endParaRPr lang="en-US" altLang="zh-CN" dirty="0"/>
            </a:p>
            <a:p>
              <a:endParaRPr lang="en-US" dirty="0"/>
            </a:p>
          </p:txBody>
        </p:sp>
        <p:sp>
          <p:nvSpPr>
            <p:cNvPr id="22" name="文本框 21">
              <a:extLst>
                <a:ext uri="{FF2B5EF4-FFF2-40B4-BE49-F238E27FC236}">
                  <a16:creationId xmlns:a16="http://schemas.microsoft.com/office/drawing/2014/main" id="{B77B1DFA-E689-4B62-B428-8CD81DF903BE}"/>
                </a:ext>
              </a:extLst>
            </p:cNvPr>
            <p:cNvSpPr txBox="1"/>
            <p:nvPr/>
          </p:nvSpPr>
          <p:spPr>
            <a:xfrm>
              <a:off x="1013103" y="4361784"/>
              <a:ext cx="2934872" cy="375552"/>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zh-CN" altLang="en-US" sz="1400" dirty="0"/>
                <a:t>关联</a:t>
              </a:r>
              <a:r>
                <a:rPr lang="en-US" altLang="zh-CN" sz="1400" dirty="0"/>
                <a:t>[association]</a:t>
              </a:r>
            </a:p>
          </p:txBody>
        </p:sp>
        <p:sp>
          <p:nvSpPr>
            <p:cNvPr id="23" name="矩形 22">
              <a:extLst>
                <a:ext uri="{FF2B5EF4-FFF2-40B4-BE49-F238E27FC236}">
                  <a16:creationId xmlns:a16="http://schemas.microsoft.com/office/drawing/2014/main" id="{680E21D9-4252-44D5-8D3C-8B5C1C81E06C}"/>
                </a:ext>
              </a:extLst>
            </p:cNvPr>
            <p:cNvSpPr/>
            <p:nvPr/>
          </p:nvSpPr>
          <p:spPr>
            <a:xfrm>
              <a:off x="3813229" y="4219321"/>
              <a:ext cx="393646" cy="3936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dirty="0"/>
                <a:t>02</a:t>
              </a:r>
              <a:endParaRPr lang="zh-CN" altLang="en-US" sz="1600" dirty="0"/>
            </a:p>
          </p:txBody>
        </p:sp>
      </p:grpSp>
      <p:sp>
        <p:nvSpPr>
          <p:cNvPr id="24" name="文本框 23">
            <a:extLst>
              <a:ext uri="{FF2B5EF4-FFF2-40B4-BE49-F238E27FC236}">
                <a16:creationId xmlns:a16="http://schemas.microsoft.com/office/drawing/2014/main" id="{CC375628-D4FB-43D3-9A59-D6BBBB6F5A3E}"/>
              </a:ext>
            </a:extLst>
          </p:cNvPr>
          <p:cNvSpPr txBox="1"/>
          <p:nvPr/>
        </p:nvSpPr>
        <p:spPr>
          <a:xfrm>
            <a:off x="2142111" y="1055175"/>
            <a:ext cx="7907779" cy="707886"/>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000" b="1" i="0" u="none" strike="noStrike" kern="1200" cap="none" spc="0" normalizeH="0" baseline="0" noProof="0" dirty="0">
                <a:ln>
                  <a:noFill/>
                </a:ln>
                <a:solidFill>
                  <a:schemeClr val="accent1"/>
                </a:solidFill>
                <a:effectLst/>
                <a:uLnTx/>
                <a:uFillTx/>
              </a:rPr>
              <a:t>关系：关系把事物紧密联系在一起</a:t>
            </a:r>
          </a:p>
          <a:p>
            <a:pPr marL="0" marR="0" lvl="0" indent="0" algn="ctr" defTabSz="913765" rtl="0" eaLnBrk="1" fontAlgn="auto" latinLnBrk="0" hangingPunct="1">
              <a:lnSpc>
                <a:spcPct val="100000"/>
              </a:lnSpc>
              <a:spcBef>
                <a:spcPts val="0"/>
              </a:spcBef>
              <a:spcAft>
                <a:spcPts val="0"/>
              </a:spcAft>
              <a:buClrTx/>
              <a:buSzPct val="25000"/>
              <a:buFontTx/>
              <a:buNone/>
              <a:defRPr/>
            </a:pPr>
            <a:endParaRPr kumimoji="0" lang="zh-CN" altLang="en-US" sz="2000" b="1" i="0" u="none" strike="noStrike" kern="1200" cap="none" spc="0" normalizeH="0" baseline="0" noProof="0" dirty="0">
              <a:ln>
                <a:noFill/>
              </a:ln>
              <a:solidFill>
                <a:schemeClr val="accent1"/>
              </a:solidFill>
              <a:effectLst/>
              <a:uLnTx/>
              <a:uFillTx/>
            </a:endParaRPr>
          </a:p>
        </p:txBody>
      </p:sp>
      <p:pic>
        <p:nvPicPr>
          <p:cNvPr id="11" name="图片 10">
            <a:extLst>
              <a:ext uri="{FF2B5EF4-FFF2-40B4-BE49-F238E27FC236}">
                <a16:creationId xmlns:a16="http://schemas.microsoft.com/office/drawing/2014/main" id="{D7D954CE-19E6-41EA-98C9-FAAC50875B58}"/>
              </a:ext>
            </a:extLst>
          </p:cNvPr>
          <p:cNvPicPr>
            <a:picLocks noChangeAspect="1"/>
          </p:cNvPicPr>
          <p:nvPr/>
        </p:nvPicPr>
        <p:blipFill>
          <a:blip r:embed="rId3"/>
          <a:stretch>
            <a:fillRect/>
          </a:stretch>
        </p:blipFill>
        <p:spPr>
          <a:xfrm>
            <a:off x="6250850" y="2684463"/>
            <a:ext cx="5479770" cy="1432560"/>
          </a:xfrm>
          <a:prstGeom prst="rect">
            <a:avLst/>
          </a:prstGeom>
          <a:solidFill>
            <a:srgbClr val="FFFFFF">
              <a:shade val="85000"/>
            </a:srgbClr>
          </a:solidFill>
          <a:ln w="1905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ustDataLst>
      <p:tags r:id="rId1"/>
    </p:custDataLst>
    <p:extLst>
      <p:ext uri="{BB962C8B-B14F-4D97-AF65-F5344CB8AC3E}">
        <p14:creationId xmlns:p14="http://schemas.microsoft.com/office/powerpoint/2010/main" val="275338025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48F7FD0-9FD4-43DA-9704-5BBC06EC7A98}"/>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p:sp>
        <p:nvSpPr>
          <p:cNvPr id="3" name="标题 2">
            <a:extLst>
              <a:ext uri="{FF2B5EF4-FFF2-40B4-BE49-F238E27FC236}">
                <a16:creationId xmlns:a16="http://schemas.microsoft.com/office/drawing/2014/main" id="{BC87D1AA-385E-446D-85C6-BF07D4C0DBB7}"/>
              </a:ext>
            </a:extLst>
          </p:cNvPr>
          <p:cNvSpPr>
            <a:spLocks noGrp="1"/>
          </p:cNvSpPr>
          <p:nvPr>
            <p:ph type="title"/>
          </p:nvPr>
        </p:nvSpPr>
        <p:spPr>
          <a:xfrm>
            <a:off x="660400" y="328770"/>
            <a:ext cx="10858500" cy="599759"/>
          </a:xfrm>
        </p:spPr>
        <p:txBody>
          <a:bodyPr/>
          <a:lstStyle/>
          <a:p>
            <a:r>
              <a:rPr lang="en-GB" dirty="0"/>
              <a:t>UML</a:t>
            </a:r>
            <a:r>
              <a:rPr lang="zh-CN" altLang="en-US" dirty="0"/>
              <a:t>构成</a:t>
            </a:r>
            <a:endParaRPr lang="en-GB" dirty="0"/>
          </a:p>
        </p:txBody>
      </p:sp>
      <p:grpSp>
        <p:nvGrpSpPr>
          <p:cNvPr id="6" name="组合 5">
            <a:extLst>
              <a:ext uri="{FF2B5EF4-FFF2-40B4-BE49-F238E27FC236}">
                <a16:creationId xmlns:a16="http://schemas.microsoft.com/office/drawing/2014/main" id="{70C833B7-F7FC-4E59-9227-CD0422FED1E0}"/>
              </a:ext>
            </a:extLst>
          </p:cNvPr>
          <p:cNvGrpSpPr/>
          <p:nvPr/>
        </p:nvGrpSpPr>
        <p:grpSpPr>
          <a:xfrm>
            <a:off x="1009650" y="2582863"/>
            <a:ext cx="3432176" cy="1692274"/>
            <a:chOff x="774699" y="4219321"/>
            <a:chExt cx="3432176" cy="1692274"/>
          </a:xfrm>
        </p:grpSpPr>
        <p:sp>
          <p:nvSpPr>
            <p:cNvPr id="20" name="矩形 19">
              <a:extLst>
                <a:ext uri="{FF2B5EF4-FFF2-40B4-BE49-F238E27FC236}">
                  <a16:creationId xmlns:a16="http://schemas.microsoft.com/office/drawing/2014/main" id="{C3A7F9C9-A070-4A12-B66E-A40C24D4CA2F}"/>
                </a:ext>
              </a:extLst>
            </p:cNvPr>
            <p:cNvSpPr/>
            <p:nvPr/>
          </p:nvSpPr>
          <p:spPr>
            <a:xfrm>
              <a:off x="774699" y="4320921"/>
              <a:ext cx="3330575" cy="1590674"/>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21" name="文本框 20">
              <a:extLst>
                <a:ext uri="{FF2B5EF4-FFF2-40B4-BE49-F238E27FC236}">
                  <a16:creationId xmlns:a16="http://schemas.microsoft.com/office/drawing/2014/main" id="{2C8E9415-ADA0-4D5D-ACCF-69F5133FC24D}"/>
                </a:ext>
              </a:extLst>
            </p:cNvPr>
            <p:cNvSpPr txBox="1"/>
            <p:nvPr/>
          </p:nvSpPr>
          <p:spPr>
            <a:xfrm>
              <a:off x="1013103" y="4737336"/>
              <a:ext cx="2934872" cy="789512"/>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r>
                <a:rPr lang="zh-CN" altLang="en-US" b="0" i="0" dirty="0">
                  <a:solidFill>
                    <a:srgbClr val="333333"/>
                  </a:solidFill>
                  <a:effectLst/>
                  <a:latin typeface="-apple-system"/>
                </a:rPr>
                <a:t>是一种特殊</a:t>
              </a:r>
              <a:r>
                <a:rPr lang="en-US" altLang="zh-CN" b="0" i="0" dirty="0">
                  <a:solidFill>
                    <a:srgbClr val="333333"/>
                  </a:solidFill>
                  <a:effectLst/>
                  <a:latin typeface="-apple-system"/>
                </a:rPr>
                <a:t>/</a:t>
              </a:r>
              <a:r>
                <a:rPr lang="zh-CN" altLang="en-US" b="0" i="0" dirty="0">
                  <a:solidFill>
                    <a:srgbClr val="333333"/>
                  </a:solidFill>
                  <a:effectLst/>
                  <a:latin typeface="-apple-system"/>
                </a:rPr>
                <a:t>一般的关系。也可以看作是常说的继承关系</a:t>
              </a:r>
              <a:endParaRPr lang="en-US" altLang="zh-CN" dirty="0"/>
            </a:p>
            <a:p>
              <a:endParaRPr lang="en-US" dirty="0"/>
            </a:p>
          </p:txBody>
        </p:sp>
        <p:sp>
          <p:nvSpPr>
            <p:cNvPr id="22" name="文本框 21">
              <a:extLst>
                <a:ext uri="{FF2B5EF4-FFF2-40B4-BE49-F238E27FC236}">
                  <a16:creationId xmlns:a16="http://schemas.microsoft.com/office/drawing/2014/main" id="{B77B1DFA-E689-4B62-B428-8CD81DF903BE}"/>
                </a:ext>
              </a:extLst>
            </p:cNvPr>
            <p:cNvSpPr txBox="1"/>
            <p:nvPr/>
          </p:nvSpPr>
          <p:spPr>
            <a:xfrm>
              <a:off x="1013103" y="4361784"/>
              <a:ext cx="2934872" cy="375552"/>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zh-CN" altLang="en-US" sz="1400" dirty="0"/>
                <a:t>泛化</a:t>
              </a:r>
              <a:r>
                <a:rPr lang="en-US" altLang="zh-CN" sz="1400" dirty="0"/>
                <a:t>[generalization]</a:t>
              </a:r>
            </a:p>
          </p:txBody>
        </p:sp>
        <p:sp>
          <p:nvSpPr>
            <p:cNvPr id="23" name="矩形 22">
              <a:extLst>
                <a:ext uri="{FF2B5EF4-FFF2-40B4-BE49-F238E27FC236}">
                  <a16:creationId xmlns:a16="http://schemas.microsoft.com/office/drawing/2014/main" id="{680E21D9-4252-44D5-8D3C-8B5C1C81E06C}"/>
                </a:ext>
              </a:extLst>
            </p:cNvPr>
            <p:cNvSpPr/>
            <p:nvPr/>
          </p:nvSpPr>
          <p:spPr>
            <a:xfrm>
              <a:off x="3813229" y="4219321"/>
              <a:ext cx="393646" cy="3936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dirty="0"/>
                <a:t>03</a:t>
              </a:r>
              <a:endParaRPr lang="zh-CN" altLang="en-US" sz="1600" dirty="0"/>
            </a:p>
          </p:txBody>
        </p:sp>
      </p:grpSp>
      <p:sp>
        <p:nvSpPr>
          <p:cNvPr id="24" name="文本框 23">
            <a:extLst>
              <a:ext uri="{FF2B5EF4-FFF2-40B4-BE49-F238E27FC236}">
                <a16:creationId xmlns:a16="http://schemas.microsoft.com/office/drawing/2014/main" id="{CC375628-D4FB-43D3-9A59-D6BBBB6F5A3E}"/>
              </a:ext>
            </a:extLst>
          </p:cNvPr>
          <p:cNvSpPr txBox="1"/>
          <p:nvPr/>
        </p:nvSpPr>
        <p:spPr>
          <a:xfrm>
            <a:off x="2142111" y="1055175"/>
            <a:ext cx="7907779" cy="707886"/>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000" b="1" i="0" u="none" strike="noStrike" kern="1200" cap="none" spc="0" normalizeH="0" baseline="0" noProof="0" dirty="0">
                <a:ln>
                  <a:noFill/>
                </a:ln>
                <a:solidFill>
                  <a:schemeClr val="accent1"/>
                </a:solidFill>
                <a:effectLst/>
                <a:uLnTx/>
                <a:uFillTx/>
              </a:rPr>
              <a:t>关系：关系把事物紧密联系在一起</a:t>
            </a:r>
          </a:p>
          <a:p>
            <a:pPr marL="0" marR="0" lvl="0" indent="0" algn="ctr" defTabSz="913765" rtl="0" eaLnBrk="1" fontAlgn="auto" latinLnBrk="0" hangingPunct="1">
              <a:lnSpc>
                <a:spcPct val="100000"/>
              </a:lnSpc>
              <a:spcBef>
                <a:spcPts val="0"/>
              </a:spcBef>
              <a:spcAft>
                <a:spcPts val="0"/>
              </a:spcAft>
              <a:buClrTx/>
              <a:buSzPct val="25000"/>
              <a:buFontTx/>
              <a:buNone/>
              <a:defRPr/>
            </a:pPr>
            <a:endParaRPr kumimoji="0" lang="zh-CN" altLang="en-US" sz="2000" b="1" i="0" u="none" strike="noStrike" kern="1200" cap="none" spc="0" normalizeH="0" baseline="0" noProof="0" dirty="0">
              <a:ln>
                <a:noFill/>
              </a:ln>
              <a:solidFill>
                <a:schemeClr val="accent1"/>
              </a:solidFill>
              <a:effectLst/>
              <a:uLnTx/>
              <a:uFillTx/>
            </a:endParaRPr>
          </a:p>
        </p:txBody>
      </p:sp>
      <p:pic>
        <p:nvPicPr>
          <p:cNvPr id="12" name="图片 11">
            <a:extLst>
              <a:ext uri="{FF2B5EF4-FFF2-40B4-BE49-F238E27FC236}">
                <a16:creationId xmlns:a16="http://schemas.microsoft.com/office/drawing/2014/main" id="{3BB7DAED-4F8D-44D1-AFC5-77BB57378D4F}"/>
              </a:ext>
            </a:extLst>
          </p:cNvPr>
          <p:cNvPicPr>
            <a:picLocks noChangeAspect="1"/>
          </p:cNvPicPr>
          <p:nvPr/>
        </p:nvPicPr>
        <p:blipFill>
          <a:blip r:embed="rId3"/>
          <a:stretch>
            <a:fillRect/>
          </a:stretch>
        </p:blipFill>
        <p:spPr>
          <a:xfrm>
            <a:off x="6699606" y="2873388"/>
            <a:ext cx="4244340" cy="1127760"/>
          </a:xfrm>
          <a:prstGeom prst="rect">
            <a:avLst/>
          </a:prstGeom>
          <a:solidFill>
            <a:srgbClr val="FFFFFF">
              <a:shade val="85000"/>
            </a:srgbClr>
          </a:solidFill>
          <a:ln w="1905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ustDataLst>
      <p:tags r:id="rId1"/>
    </p:custDataLst>
    <p:extLst>
      <p:ext uri="{BB962C8B-B14F-4D97-AF65-F5344CB8AC3E}">
        <p14:creationId xmlns:p14="http://schemas.microsoft.com/office/powerpoint/2010/main" val="914426379"/>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48F7FD0-9FD4-43DA-9704-5BBC06EC7A98}"/>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dirty="0"/>
          </a:p>
        </p:txBody>
      </p:sp>
      <p:sp>
        <p:nvSpPr>
          <p:cNvPr id="3" name="标题 2">
            <a:extLst>
              <a:ext uri="{FF2B5EF4-FFF2-40B4-BE49-F238E27FC236}">
                <a16:creationId xmlns:a16="http://schemas.microsoft.com/office/drawing/2014/main" id="{BC87D1AA-385E-446D-85C6-BF07D4C0DBB7}"/>
              </a:ext>
            </a:extLst>
          </p:cNvPr>
          <p:cNvSpPr>
            <a:spLocks noGrp="1"/>
          </p:cNvSpPr>
          <p:nvPr>
            <p:ph type="title"/>
          </p:nvPr>
        </p:nvSpPr>
        <p:spPr>
          <a:xfrm>
            <a:off x="660400" y="328770"/>
            <a:ext cx="10858500" cy="599759"/>
          </a:xfrm>
        </p:spPr>
        <p:txBody>
          <a:bodyPr/>
          <a:lstStyle/>
          <a:p>
            <a:r>
              <a:rPr lang="en-GB" dirty="0"/>
              <a:t>UML</a:t>
            </a:r>
            <a:r>
              <a:rPr lang="zh-CN" altLang="en-US" dirty="0"/>
              <a:t>构成</a:t>
            </a:r>
            <a:endParaRPr lang="en-GB" dirty="0"/>
          </a:p>
        </p:txBody>
      </p:sp>
      <p:grpSp>
        <p:nvGrpSpPr>
          <p:cNvPr id="6" name="组合 5">
            <a:extLst>
              <a:ext uri="{FF2B5EF4-FFF2-40B4-BE49-F238E27FC236}">
                <a16:creationId xmlns:a16="http://schemas.microsoft.com/office/drawing/2014/main" id="{70C833B7-F7FC-4E59-9227-CD0422FED1E0}"/>
              </a:ext>
            </a:extLst>
          </p:cNvPr>
          <p:cNvGrpSpPr/>
          <p:nvPr/>
        </p:nvGrpSpPr>
        <p:grpSpPr>
          <a:xfrm>
            <a:off x="1009650" y="2582863"/>
            <a:ext cx="3432176" cy="1692274"/>
            <a:chOff x="774699" y="4219321"/>
            <a:chExt cx="3432176" cy="1692274"/>
          </a:xfrm>
        </p:grpSpPr>
        <p:sp>
          <p:nvSpPr>
            <p:cNvPr id="20" name="矩形 19">
              <a:extLst>
                <a:ext uri="{FF2B5EF4-FFF2-40B4-BE49-F238E27FC236}">
                  <a16:creationId xmlns:a16="http://schemas.microsoft.com/office/drawing/2014/main" id="{C3A7F9C9-A070-4A12-B66E-A40C24D4CA2F}"/>
                </a:ext>
              </a:extLst>
            </p:cNvPr>
            <p:cNvSpPr/>
            <p:nvPr/>
          </p:nvSpPr>
          <p:spPr>
            <a:xfrm>
              <a:off x="774699" y="4320921"/>
              <a:ext cx="3330575" cy="1590674"/>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21" name="文本框 20">
              <a:extLst>
                <a:ext uri="{FF2B5EF4-FFF2-40B4-BE49-F238E27FC236}">
                  <a16:creationId xmlns:a16="http://schemas.microsoft.com/office/drawing/2014/main" id="{2C8E9415-ADA0-4D5D-ACCF-69F5133FC24D}"/>
                </a:ext>
              </a:extLst>
            </p:cNvPr>
            <p:cNvSpPr txBox="1"/>
            <p:nvPr/>
          </p:nvSpPr>
          <p:spPr>
            <a:xfrm>
              <a:off x="1013103" y="4737336"/>
              <a:ext cx="2934872" cy="789512"/>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r>
                <a:rPr lang="zh-CN" altLang="en-US" b="0" i="0" dirty="0">
                  <a:solidFill>
                    <a:srgbClr val="333333"/>
                  </a:solidFill>
                  <a:effectLst/>
                  <a:latin typeface="-apple-system"/>
                </a:rPr>
                <a:t>是类元之间的语义关系，其中的一个类元指定了由另一个类元保证执行的契约</a:t>
              </a:r>
              <a:endParaRPr lang="en-US" altLang="zh-CN" dirty="0"/>
            </a:p>
            <a:p>
              <a:endParaRPr lang="en-US" dirty="0"/>
            </a:p>
          </p:txBody>
        </p:sp>
        <p:sp>
          <p:nvSpPr>
            <p:cNvPr id="22" name="文本框 21">
              <a:extLst>
                <a:ext uri="{FF2B5EF4-FFF2-40B4-BE49-F238E27FC236}">
                  <a16:creationId xmlns:a16="http://schemas.microsoft.com/office/drawing/2014/main" id="{B77B1DFA-E689-4B62-B428-8CD81DF903BE}"/>
                </a:ext>
              </a:extLst>
            </p:cNvPr>
            <p:cNvSpPr txBox="1"/>
            <p:nvPr/>
          </p:nvSpPr>
          <p:spPr>
            <a:xfrm>
              <a:off x="1013103" y="4361784"/>
              <a:ext cx="2934872" cy="375552"/>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zh-CN" altLang="en-US" sz="1400" dirty="0"/>
                <a:t>实现</a:t>
              </a:r>
              <a:r>
                <a:rPr lang="en-US" altLang="zh-CN" sz="1400" dirty="0"/>
                <a:t>[realization]</a:t>
              </a:r>
            </a:p>
          </p:txBody>
        </p:sp>
        <p:sp>
          <p:nvSpPr>
            <p:cNvPr id="23" name="矩形 22">
              <a:extLst>
                <a:ext uri="{FF2B5EF4-FFF2-40B4-BE49-F238E27FC236}">
                  <a16:creationId xmlns:a16="http://schemas.microsoft.com/office/drawing/2014/main" id="{680E21D9-4252-44D5-8D3C-8B5C1C81E06C}"/>
                </a:ext>
              </a:extLst>
            </p:cNvPr>
            <p:cNvSpPr/>
            <p:nvPr/>
          </p:nvSpPr>
          <p:spPr>
            <a:xfrm>
              <a:off x="3813229" y="4219321"/>
              <a:ext cx="393646" cy="3936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dirty="0"/>
                <a:t>04</a:t>
              </a:r>
              <a:endParaRPr lang="zh-CN" altLang="en-US" sz="1600" dirty="0"/>
            </a:p>
          </p:txBody>
        </p:sp>
      </p:grpSp>
      <p:sp>
        <p:nvSpPr>
          <p:cNvPr id="24" name="文本框 23">
            <a:extLst>
              <a:ext uri="{FF2B5EF4-FFF2-40B4-BE49-F238E27FC236}">
                <a16:creationId xmlns:a16="http://schemas.microsoft.com/office/drawing/2014/main" id="{CC375628-D4FB-43D3-9A59-D6BBBB6F5A3E}"/>
              </a:ext>
            </a:extLst>
          </p:cNvPr>
          <p:cNvSpPr txBox="1"/>
          <p:nvPr/>
        </p:nvSpPr>
        <p:spPr>
          <a:xfrm>
            <a:off x="2142111" y="1055175"/>
            <a:ext cx="7907779" cy="707886"/>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000" b="1" i="0" u="none" strike="noStrike" kern="1200" cap="none" spc="0" normalizeH="0" baseline="0" noProof="0" dirty="0">
                <a:ln>
                  <a:noFill/>
                </a:ln>
                <a:solidFill>
                  <a:schemeClr val="accent1"/>
                </a:solidFill>
                <a:effectLst/>
                <a:uLnTx/>
                <a:uFillTx/>
              </a:rPr>
              <a:t>关系：关系把事物紧密联系在一起</a:t>
            </a:r>
          </a:p>
          <a:p>
            <a:pPr marL="0" marR="0" lvl="0" indent="0" algn="ctr" defTabSz="913765" rtl="0" eaLnBrk="1" fontAlgn="auto" latinLnBrk="0" hangingPunct="1">
              <a:lnSpc>
                <a:spcPct val="100000"/>
              </a:lnSpc>
              <a:spcBef>
                <a:spcPts val="0"/>
              </a:spcBef>
              <a:spcAft>
                <a:spcPts val="0"/>
              </a:spcAft>
              <a:buClrTx/>
              <a:buSzPct val="25000"/>
              <a:buFontTx/>
              <a:buNone/>
              <a:defRPr/>
            </a:pPr>
            <a:endParaRPr kumimoji="0" lang="zh-CN" altLang="en-US" sz="2000" b="1" i="0" u="none" strike="noStrike" kern="1200" cap="none" spc="0" normalizeH="0" baseline="0" noProof="0" dirty="0">
              <a:ln>
                <a:noFill/>
              </a:ln>
              <a:solidFill>
                <a:schemeClr val="accent1"/>
              </a:solidFill>
              <a:effectLst/>
              <a:uLnTx/>
              <a:uFillTx/>
            </a:endParaRPr>
          </a:p>
        </p:txBody>
      </p:sp>
      <p:pic>
        <p:nvPicPr>
          <p:cNvPr id="11" name="图片 10">
            <a:extLst>
              <a:ext uri="{FF2B5EF4-FFF2-40B4-BE49-F238E27FC236}">
                <a16:creationId xmlns:a16="http://schemas.microsoft.com/office/drawing/2014/main" id="{7BF71A5A-2C5C-4357-9212-9B70062BEBBD}"/>
              </a:ext>
            </a:extLst>
          </p:cNvPr>
          <p:cNvPicPr>
            <a:picLocks noChangeAspect="1"/>
          </p:cNvPicPr>
          <p:nvPr/>
        </p:nvPicPr>
        <p:blipFill>
          <a:blip r:embed="rId3"/>
          <a:stretch>
            <a:fillRect/>
          </a:stretch>
        </p:blipFill>
        <p:spPr>
          <a:xfrm>
            <a:off x="6442755" y="2777870"/>
            <a:ext cx="4594860" cy="1112520"/>
          </a:xfrm>
          <a:prstGeom prst="rect">
            <a:avLst/>
          </a:prstGeom>
          <a:solidFill>
            <a:srgbClr val="FFFFFF">
              <a:shade val="85000"/>
            </a:srgbClr>
          </a:solidFill>
          <a:ln w="1905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ustDataLst>
      <p:tags r:id="rId1"/>
    </p:custDataLst>
    <p:extLst>
      <p:ext uri="{BB962C8B-B14F-4D97-AF65-F5344CB8AC3E}">
        <p14:creationId xmlns:p14="http://schemas.microsoft.com/office/powerpoint/2010/main" val="109443693"/>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6220174" y="3154713"/>
            <a:ext cx="4443990" cy="590931"/>
          </a:xfrm>
        </p:spPr>
        <p:txBody>
          <a:bodyPr>
            <a:spAutoFit/>
          </a:bodyPr>
          <a:lstStyle/>
          <a:p>
            <a:r>
              <a:rPr lang="en-US" altLang="zh-CN" dirty="0"/>
              <a:t>UML</a:t>
            </a:r>
            <a:r>
              <a:rPr lang="zh-CN" altLang="en-US" dirty="0"/>
              <a:t>图</a:t>
            </a:r>
          </a:p>
        </p:txBody>
      </p:sp>
      <p:sp>
        <p:nvSpPr>
          <p:cNvPr id="8" name="文本占位符 7">
            <a:extLst>
              <a:ext uri="{FF2B5EF4-FFF2-40B4-BE49-F238E27FC236}">
                <a16:creationId xmlns:a16="http://schemas.microsoft.com/office/drawing/2014/main" id="{9FBDA979-3BAD-4011-8EC4-F38B1AA6459F}"/>
              </a:ext>
            </a:extLst>
          </p:cNvPr>
          <p:cNvSpPr>
            <a:spLocks noGrp="1"/>
          </p:cNvSpPr>
          <p:nvPr>
            <p:ph type="body" sz="quarter" idx="10"/>
          </p:nvPr>
        </p:nvSpPr>
        <p:spPr>
          <a:xfrm>
            <a:off x="1867910" y="2592573"/>
            <a:ext cx="3021981" cy="3154710"/>
          </a:xfrm>
        </p:spPr>
        <p:txBody>
          <a:bodyPr/>
          <a:lstStyle/>
          <a:p>
            <a:r>
              <a:rPr lang="en-GB" dirty="0"/>
              <a:t>03</a:t>
            </a:r>
          </a:p>
        </p:txBody>
      </p:sp>
      <p:pic>
        <p:nvPicPr>
          <p:cNvPr id="9" name="图片 8" descr="建筑的设计&#10;&#10;描述已自动生成">
            <a:extLst>
              <a:ext uri="{FF2B5EF4-FFF2-40B4-BE49-F238E27FC236}">
                <a16:creationId xmlns:a16="http://schemas.microsoft.com/office/drawing/2014/main" id="{85B8F02B-3625-4F18-8393-60792F80A3D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972249" y="3429000"/>
            <a:ext cx="4813300" cy="2291276"/>
          </a:xfrm>
          <a:prstGeom prst="rect">
            <a:avLst/>
          </a:prstGeom>
          <a:effectLst/>
        </p:spPr>
      </p:pic>
    </p:spTree>
    <p:custDataLst>
      <p:tags r:id="rId1"/>
    </p:custDataLst>
    <p:extLst>
      <p:ext uri="{BB962C8B-B14F-4D97-AF65-F5344CB8AC3E}">
        <p14:creationId xmlns:p14="http://schemas.microsoft.com/office/powerpoint/2010/main" val="2788676186"/>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EC2E790-5284-441F-B51A-37768BBEEC63}"/>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dirty="0"/>
          </a:p>
        </p:txBody>
      </p:sp>
      <p:sp>
        <p:nvSpPr>
          <p:cNvPr id="3" name="标题 2">
            <a:extLst>
              <a:ext uri="{FF2B5EF4-FFF2-40B4-BE49-F238E27FC236}">
                <a16:creationId xmlns:a16="http://schemas.microsoft.com/office/drawing/2014/main" id="{58C73E00-6526-4F7C-8E56-473C40FEF0FB}"/>
              </a:ext>
            </a:extLst>
          </p:cNvPr>
          <p:cNvSpPr>
            <a:spLocks noGrp="1"/>
          </p:cNvSpPr>
          <p:nvPr>
            <p:ph type="title"/>
          </p:nvPr>
        </p:nvSpPr>
        <p:spPr>
          <a:xfrm>
            <a:off x="745744" y="328770"/>
            <a:ext cx="10436606" cy="599759"/>
          </a:xfrm>
        </p:spPr>
        <p:txBody>
          <a:bodyPr/>
          <a:lstStyle/>
          <a:p>
            <a:r>
              <a:rPr lang="en-GB" dirty="0"/>
              <a:t>UML</a:t>
            </a:r>
            <a:r>
              <a:rPr lang="zh-CN" altLang="en-US" dirty="0"/>
              <a:t>构成</a:t>
            </a:r>
            <a:endParaRPr lang="en-GB" dirty="0"/>
          </a:p>
        </p:txBody>
      </p:sp>
      <p:grpSp>
        <p:nvGrpSpPr>
          <p:cNvPr id="4" name="组合 3">
            <a:extLst>
              <a:ext uri="{FF2B5EF4-FFF2-40B4-BE49-F238E27FC236}">
                <a16:creationId xmlns:a16="http://schemas.microsoft.com/office/drawing/2014/main" id="{D3E1C3FE-94FF-469D-BCF7-5E68C8BBB730}"/>
              </a:ext>
            </a:extLst>
          </p:cNvPr>
          <p:cNvGrpSpPr/>
          <p:nvPr/>
        </p:nvGrpSpPr>
        <p:grpSpPr>
          <a:xfrm>
            <a:off x="738745" y="1026082"/>
            <a:ext cx="10029993" cy="2602278"/>
            <a:chOff x="738745" y="1026082"/>
            <a:chExt cx="10029993" cy="2602278"/>
          </a:xfrm>
        </p:grpSpPr>
        <p:sp>
          <p:nvSpPr>
            <p:cNvPr id="5" name="文本框 4">
              <a:extLst>
                <a:ext uri="{FF2B5EF4-FFF2-40B4-BE49-F238E27FC236}">
                  <a16:creationId xmlns:a16="http://schemas.microsoft.com/office/drawing/2014/main" id="{19C28E5B-62FD-41C0-9997-681BB9F1ABD8}"/>
                </a:ext>
              </a:extLst>
            </p:cNvPr>
            <p:cNvSpPr txBox="1"/>
            <p:nvPr/>
          </p:nvSpPr>
          <p:spPr>
            <a:xfrm>
              <a:off x="1113562" y="1026082"/>
              <a:ext cx="9655176" cy="523220"/>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800" b="1" i="0" u="none" strike="noStrike" kern="1200" cap="none" spc="0" normalizeH="0" baseline="0" noProof="0" dirty="0">
                  <a:ln>
                    <a:noFill/>
                  </a:ln>
                  <a:solidFill>
                    <a:schemeClr val="accent1"/>
                  </a:solidFill>
                  <a:effectLst/>
                  <a:uLnTx/>
                  <a:uFillTx/>
                </a:rPr>
                <a:t>图：图是事物和关系的可视化表示</a:t>
              </a:r>
              <a:endParaRPr kumimoji="0" lang="en-US" altLang="zh-CN" sz="2800" b="1" i="0" u="none" strike="noStrike" kern="1200" cap="none" spc="0" normalizeH="0" baseline="0" noProof="0" dirty="0">
                <a:ln>
                  <a:noFill/>
                </a:ln>
                <a:effectLst/>
                <a:uLnTx/>
                <a:uFillTx/>
              </a:endParaRPr>
            </a:p>
          </p:txBody>
        </p:sp>
        <p:sp>
          <p:nvSpPr>
            <p:cNvPr id="8" name="矩形 7">
              <a:extLst>
                <a:ext uri="{FF2B5EF4-FFF2-40B4-BE49-F238E27FC236}">
                  <a16:creationId xmlns:a16="http://schemas.microsoft.com/office/drawing/2014/main" id="{EDF90398-5066-4736-A9F0-72D6E73163E1}"/>
                </a:ext>
              </a:extLst>
            </p:cNvPr>
            <p:cNvSpPr/>
            <p:nvPr/>
          </p:nvSpPr>
          <p:spPr>
            <a:xfrm>
              <a:off x="738745" y="2974241"/>
              <a:ext cx="609064" cy="609061"/>
            </a:xfrm>
            <a:prstGeom prst="rect">
              <a:avLst/>
            </a:prstGeom>
            <a:solidFill>
              <a:schemeClr val="tx1">
                <a:lumMod val="95000"/>
                <a:lumOff val="5000"/>
                <a:alpha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lumMod val="95000"/>
                    <a:lumOff val="5000"/>
                  </a:schemeClr>
                </a:solidFill>
              </a:endParaRPr>
            </a:p>
          </p:txBody>
        </p:sp>
        <p:sp>
          <p:nvSpPr>
            <p:cNvPr id="9" name="文本框 8">
              <a:extLst>
                <a:ext uri="{FF2B5EF4-FFF2-40B4-BE49-F238E27FC236}">
                  <a16:creationId xmlns:a16="http://schemas.microsoft.com/office/drawing/2014/main" id="{D6A74593-1BAA-4515-B4F7-9EC94373A81F}"/>
                </a:ext>
              </a:extLst>
            </p:cNvPr>
            <p:cNvSpPr txBox="1"/>
            <p:nvPr/>
          </p:nvSpPr>
          <p:spPr>
            <a:xfrm>
              <a:off x="1455395" y="2889696"/>
              <a:ext cx="4274467" cy="738664"/>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tx1">
                      <a:alpha val="60000"/>
                    </a:schemeClr>
                  </a:solidFill>
                  <a:effectLst/>
                  <a:uLnTx/>
                  <a:uFillTx/>
                </a:defRPr>
              </a:lvl1pPr>
            </a:lstStyle>
            <a:p>
              <a:r>
                <a:rPr lang="en-US" altLang="zh-CN" dirty="0"/>
                <a:t>1. </a:t>
              </a:r>
              <a:r>
                <a:rPr lang="zh-CN" altLang="en-US" dirty="0"/>
                <a:t>用例图</a:t>
              </a:r>
              <a:r>
                <a:rPr lang="en-US" altLang="zh-CN" dirty="0"/>
                <a:t>[Use Case Diagram]:</a:t>
              </a:r>
              <a:r>
                <a:rPr lang="zh-CN" altLang="en-US" b="0" dirty="0"/>
                <a:t>用例图是从用户角度描述系统功能， 是用户所能观察到的系统功能的模型图，用例是系统中的一个功能单元 </a:t>
              </a:r>
              <a:endParaRPr lang="en-US" altLang="zh-CN" b="0" dirty="0"/>
            </a:p>
          </p:txBody>
        </p:sp>
        <p:sp>
          <p:nvSpPr>
            <p:cNvPr id="11" name="任意多边形 71">
              <a:extLst>
                <a:ext uri="{FF2B5EF4-FFF2-40B4-BE49-F238E27FC236}">
                  <a16:creationId xmlns:a16="http://schemas.microsoft.com/office/drawing/2014/main" id="{FAE51E58-C9BB-4348-A359-0E7FAAD3F743}"/>
                </a:ext>
              </a:extLst>
            </p:cNvPr>
            <p:cNvSpPr/>
            <p:nvPr/>
          </p:nvSpPr>
          <p:spPr bwMode="auto">
            <a:xfrm>
              <a:off x="906897" y="3193146"/>
              <a:ext cx="272760" cy="224052"/>
            </a:xfrm>
            <a:custGeom>
              <a:avLst/>
              <a:gdLst>
                <a:gd name="connsiteX0" fmla="*/ 96626 w 533400"/>
                <a:gd name="connsiteY0" fmla="*/ 133971 h 438150"/>
                <a:gd name="connsiteX1" fmla="*/ 125201 w 533400"/>
                <a:gd name="connsiteY1" fmla="*/ 286371 h 438150"/>
                <a:gd name="connsiteX2" fmla="*/ 410951 w 533400"/>
                <a:gd name="connsiteY2" fmla="*/ 286371 h 438150"/>
                <a:gd name="connsiteX3" fmla="*/ 439526 w 533400"/>
                <a:gd name="connsiteY3" fmla="*/ 133971 h 438150"/>
                <a:gd name="connsiteX4" fmla="*/ 534776 w 533400"/>
                <a:gd name="connsiteY4" fmla="*/ 133971 h 438150"/>
                <a:gd name="connsiteX5" fmla="*/ 515726 w 533400"/>
                <a:gd name="connsiteY5" fmla="*/ 381621 h 438150"/>
                <a:gd name="connsiteX6" fmla="*/ 458576 w 533400"/>
                <a:gd name="connsiteY6" fmla="*/ 381621 h 438150"/>
                <a:gd name="connsiteX7" fmla="*/ 458576 w 533400"/>
                <a:gd name="connsiteY7" fmla="*/ 438771 h 438150"/>
                <a:gd name="connsiteX8" fmla="*/ 439526 w 533400"/>
                <a:gd name="connsiteY8" fmla="*/ 438771 h 438150"/>
                <a:gd name="connsiteX9" fmla="*/ 439526 w 533400"/>
                <a:gd name="connsiteY9" fmla="*/ 381621 h 438150"/>
                <a:gd name="connsiteX10" fmla="*/ 96626 w 533400"/>
                <a:gd name="connsiteY10" fmla="*/ 381621 h 438150"/>
                <a:gd name="connsiteX11" fmla="*/ 96626 w 533400"/>
                <a:gd name="connsiteY11" fmla="*/ 438771 h 438150"/>
                <a:gd name="connsiteX12" fmla="*/ 77576 w 533400"/>
                <a:gd name="connsiteY12" fmla="*/ 438771 h 438150"/>
                <a:gd name="connsiteX13" fmla="*/ 77576 w 533400"/>
                <a:gd name="connsiteY13" fmla="*/ 381621 h 438150"/>
                <a:gd name="connsiteX14" fmla="*/ 20426 w 533400"/>
                <a:gd name="connsiteY14" fmla="*/ 381621 h 438150"/>
                <a:gd name="connsiteX15" fmla="*/ 1376 w 533400"/>
                <a:gd name="connsiteY15" fmla="*/ 133971 h 438150"/>
                <a:gd name="connsiteX16" fmla="*/ 96626 w 533400"/>
                <a:gd name="connsiteY16" fmla="*/ 133971 h 438150"/>
                <a:gd name="connsiteX17" fmla="*/ 487151 w 533400"/>
                <a:gd name="connsiteY17" fmla="*/ 621 h 438150"/>
                <a:gd name="connsiteX18" fmla="*/ 487151 w 533400"/>
                <a:gd name="connsiteY18" fmla="*/ 114921 h 438150"/>
                <a:gd name="connsiteX19" fmla="*/ 425239 w 533400"/>
                <a:gd name="connsiteY19" fmla="*/ 114921 h 438150"/>
                <a:gd name="connsiteX20" fmla="*/ 396664 w 533400"/>
                <a:gd name="connsiteY20" fmla="*/ 267321 h 438150"/>
                <a:gd name="connsiteX21" fmla="*/ 139489 w 533400"/>
                <a:gd name="connsiteY21" fmla="*/ 267321 h 438150"/>
                <a:gd name="connsiteX22" fmla="*/ 110914 w 533400"/>
                <a:gd name="connsiteY22" fmla="*/ 114921 h 438150"/>
                <a:gd name="connsiteX23" fmla="*/ 58526 w 533400"/>
                <a:gd name="connsiteY23" fmla="*/ 114921 h 438150"/>
                <a:gd name="connsiteX24" fmla="*/ 58526 w 533400"/>
                <a:gd name="connsiteY24" fmla="*/ 621 h 438150"/>
                <a:gd name="connsiteX25" fmla="*/ 487151 w 533400"/>
                <a:gd name="connsiteY2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3400" h="438150">
                  <a:moveTo>
                    <a:pt x="96626" y="133971"/>
                  </a:moveTo>
                  <a:lnTo>
                    <a:pt x="125201" y="286371"/>
                  </a:lnTo>
                  <a:lnTo>
                    <a:pt x="410951" y="286371"/>
                  </a:lnTo>
                  <a:lnTo>
                    <a:pt x="439526" y="133971"/>
                  </a:lnTo>
                  <a:lnTo>
                    <a:pt x="534776" y="133971"/>
                  </a:lnTo>
                  <a:lnTo>
                    <a:pt x="515726" y="381621"/>
                  </a:lnTo>
                  <a:lnTo>
                    <a:pt x="458576" y="381621"/>
                  </a:lnTo>
                  <a:lnTo>
                    <a:pt x="458576" y="438771"/>
                  </a:lnTo>
                  <a:lnTo>
                    <a:pt x="439526" y="438771"/>
                  </a:lnTo>
                  <a:lnTo>
                    <a:pt x="439526" y="381621"/>
                  </a:lnTo>
                  <a:lnTo>
                    <a:pt x="96626" y="381621"/>
                  </a:lnTo>
                  <a:lnTo>
                    <a:pt x="96626" y="438771"/>
                  </a:lnTo>
                  <a:lnTo>
                    <a:pt x="77576" y="438771"/>
                  </a:lnTo>
                  <a:lnTo>
                    <a:pt x="77576" y="381621"/>
                  </a:lnTo>
                  <a:lnTo>
                    <a:pt x="20426" y="381621"/>
                  </a:lnTo>
                  <a:lnTo>
                    <a:pt x="1376" y="133971"/>
                  </a:lnTo>
                  <a:lnTo>
                    <a:pt x="96626" y="133971"/>
                  </a:lnTo>
                  <a:close/>
                  <a:moveTo>
                    <a:pt x="487151" y="621"/>
                  </a:moveTo>
                  <a:lnTo>
                    <a:pt x="487151" y="114921"/>
                  </a:lnTo>
                  <a:lnTo>
                    <a:pt x="425239" y="114921"/>
                  </a:lnTo>
                  <a:lnTo>
                    <a:pt x="396664" y="267321"/>
                  </a:lnTo>
                  <a:lnTo>
                    <a:pt x="139489" y="267321"/>
                  </a:lnTo>
                  <a:lnTo>
                    <a:pt x="110914" y="114921"/>
                  </a:lnTo>
                  <a:lnTo>
                    <a:pt x="58526" y="114921"/>
                  </a:lnTo>
                  <a:lnTo>
                    <a:pt x="58526" y="621"/>
                  </a:lnTo>
                  <a:lnTo>
                    <a:pt x="487151" y="62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sp>
          <p:nvSpPr>
            <p:cNvPr id="18" name="任意多边形 45">
              <a:extLst>
                <a:ext uri="{FF2B5EF4-FFF2-40B4-BE49-F238E27FC236}">
                  <a16:creationId xmlns:a16="http://schemas.microsoft.com/office/drawing/2014/main" id="{E6CCC70F-690F-44BA-BC3B-5FB23813F195}"/>
                </a:ext>
              </a:extLst>
            </p:cNvPr>
            <p:cNvSpPr/>
            <p:nvPr/>
          </p:nvSpPr>
          <p:spPr bwMode="auto">
            <a:xfrm>
              <a:off x="6141669" y="3122967"/>
              <a:ext cx="281841" cy="256676"/>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86396 h 485775"/>
                <a:gd name="connsiteX10" fmla="*/ 1504 w 533400"/>
                <a:gd name="connsiteY10" fmla="*/ 486396 h 485775"/>
                <a:gd name="connsiteX11" fmla="*/ 1504 w 533400"/>
                <a:gd name="connsiteY11" fmla="*/ 229221 h 485775"/>
                <a:gd name="connsiteX12" fmla="*/ 125329 w 533400"/>
                <a:gd name="connsiteY12" fmla="*/ 229221 h 485775"/>
                <a:gd name="connsiteX13" fmla="*/ 411079 w 533400"/>
                <a:gd name="connsiteY13" fmla="*/ 621 h 485775"/>
                <a:gd name="connsiteX14" fmla="*/ 411079 w 533400"/>
                <a:gd name="connsiteY14" fmla="*/ 114921 h 485775"/>
                <a:gd name="connsiteX15" fmla="*/ 534904 w 533400"/>
                <a:gd name="connsiteY15" fmla="*/ 114921 h 485775"/>
                <a:gd name="connsiteX16" fmla="*/ 534904 w 533400"/>
                <a:gd name="connsiteY16" fmla="*/ 210171 h 485775"/>
                <a:gd name="connsiteX17" fmla="*/ 1504 w 533400"/>
                <a:gd name="connsiteY17" fmla="*/ 210171 h 485775"/>
                <a:gd name="connsiteX18" fmla="*/ 1504 w 533400"/>
                <a:gd name="connsiteY18" fmla="*/ 114921 h 485775"/>
                <a:gd name="connsiteX19" fmla="*/ 125329 w 533400"/>
                <a:gd name="connsiteY19" fmla="*/ 114921 h 485775"/>
                <a:gd name="connsiteX20" fmla="*/ 125329 w 533400"/>
                <a:gd name="connsiteY20" fmla="*/ 621 h 485775"/>
                <a:gd name="connsiteX21" fmla="*/ 411079 w 533400"/>
                <a:gd name="connsiteY21" fmla="*/ 621 h 485775"/>
                <a:gd name="connsiteX22" fmla="*/ 392029 w 533400"/>
                <a:gd name="connsiteY22" fmla="*/ 19671 h 485775"/>
                <a:gd name="connsiteX23" fmla="*/ 144379 w 533400"/>
                <a:gd name="connsiteY23" fmla="*/ 19671 h 485775"/>
                <a:gd name="connsiteX24" fmla="*/ 144379 w 533400"/>
                <a:gd name="connsiteY24" fmla="*/ 114921 h 485775"/>
                <a:gd name="connsiteX25" fmla="*/ 392029 w 533400"/>
                <a:gd name="connsiteY25" fmla="*/ 114921 h 485775"/>
                <a:gd name="connsiteX26" fmla="*/ 392029 w 533400"/>
                <a:gd name="connsiteY26"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86396"/>
                  </a:lnTo>
                  <a:lnTo>
                    <a:pt x="1504" y="486396"/>
                  </a:lnTo>
                  <a:lnTo>
                    <a:pt x="1504" y="229221"/>
                  </a:lnTo>
                  <a:lnTo>
                    <a:pt x="125329" y="229221"/>
                  </a:lnTo>
                  <a:close/>
                  <a:moveTo>
                    <a:pt x="411079" y="621"/>
                  </a:moveTo>
                  <a:lnTo>
                    <a:pt x="411079" y="114921"/>
                  </a:lnTo>
                  <a:lnTo>
                    <a:pt x="534904" y="114921"/>
                  </a:lnTo>
                  <a:lnTo>
                    <a:pt x="534904" y="210171"/>
                  </a:lnTo>
                  <a:lnTo>
                    <a:pt x="1504" y="210171"/>
                  </a:lnTo>
                  <a:lnTo>
                    <a:pt x="1504" y="114921"/>
                  </a:lnTo>
                  <a:lnTo>
                    <a:pt x="125329" y="114921"/>
                  </a:lnTo>
                  <a:lnTo>
                    <a:pt x="125329" y="621"/>
                  </a:lnTo>
                  <a:lnTo>
                    <a:pt x="411079" y="621"/>
                  </a:lnTo>
                  <a:close/>
                  <a:moveTo>
                    <a:pt x="392029" y="19671"/>
                  </a:moveTo>
                  <a:lnTo>
                    <a:pt x="144379" y="19671"/>
                  </a:lnTo>
                  <a:lnTo>
                    <a:pt x="144379" y="114921"/>
                  </a:lnTo>
                  <a:lnTo>
                    <a:pt x="392029" y="114921"/>
                  </a:lnTo>
                  <a:lnTo>
                    <a:pt x="392029" y="1967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grpSp>
      <p:pic>
        <p:nvPicPr>
          <p:cNvPr id="19" name="图片 18" descr="图示&#10;&#10;描述已自动生成">
            <a:extLst>
              <a:ext uri="{FF2B5EF4-FFF2-40B4-BE49-F238E27FC236}">
                <a16:creationId xmlns:a16="http://schemas.microsoft.com/office/drawing/2014/main" id="{7DEC4F9A-2370-434D-B63B-E556DF9A3B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317" y="1876452"/>
            <a:ext cx="3560953" cy="3503815"/>
          </a:xfrm>
          <a:prstGeom prst="rect">
            <a:avLst/>
          </a:prstGeom>
        </p:spPr>
      </p:pic>
    </p:spTree>
    <p:custDataLst>
      <p:tags r:id="rId1"/>
    </p:custDataLst>
    <p:extLst>
      <p:ext uri="{BB962C8B-B14F-4D97-AF65-F5344CB8AC3E}">
        <p14:creationId xmlns:p14="http://schemas.microsoft.com/office/powerpoint/2010/main" val="211071356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EC2E790-5284-441F-B51A-37768BBEEC63}"/>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dirty="0"/>
          </a:p>
        </p:txBody>
      </p:sp>
      <p:sp>
        <p:nvSpPr>
          <p:cNvPr id="3" name="标题 2">
            <a:extLst>
              <a:ext uri="{FF2B5EF4-FFF2-40B4-BE49-F238E27FC236}">
                <a16:creationId xmlns:a16="http://schemas.microsoft.com/office/drawing/2014/main" id="{58C73E00-6526-4F7C-8E56-473C40FEF0FB}"/>
              </a:ext>
            </a:extLst>
          </p:cNvPr>
          <p:cNvSpPr>
            <a:spLocks noGrp="1"/>
          </p:cNvSpPr>
          <p:nvPr>
            <p:ph type="title"/>
          </p:nvPr>
        </p:nvSpPr>
        <p:spPr>
          <a:xfrm>
            <a:off x="745744" y="328770"/>
            <a:ext cx="10436606" cy="599759"/>
          </a:xfrm>
        </p:spPr>
        <p:txBody>
          <a:bodyPr/>
          <a:lstStyle/>
          <a:p>
            <a:r>
              <a:rPr lang="en-GB" dirty="0"/>
              <a:t>UML</a:t>
            </a:r>
            <a:r>
              <a:rPr lang="zh-CN" altLang="en-US" dirty="0"/>
              <a:t>构成</a:t>
            </a:r>
            <a:endParaRPr lang="en-GB" dirty="0"/>
          </a:p>
        </p:txBody>
      </p:sp>
      <p:grpSp>
        <p:nvGrpSpPr>
          <p:cNvPr id="4" name="组合 3">
            <a:extLst>
              <a:ext uri="{FF2B5EF4-FFF2-40B4-BE49-F238E27FC236}">
                <a16:creationId xmlns:a16="http://schemas.microsoft.com/office/drawing/2014/main" id="{D3E1C3FE-94FF-469D-BCF7-5E68C8BBB730}"/>
              </a:ext>
            </a:extLst>
          </p:cNvPr>
          <p:cNvGrpSpPr/>
          <p:nvPr/>
        </p:nvGrpSpPr>
        <p:grpSpPr>
          <a:xfrm>
            <a:off x="738745" y="1026082"/>
            <a:ext cx="10029993" cy="3248609"/>
            <a:chOff x="738745" y="1026082"/>
            <a:chExt cx="10029993" cy="3248609"/>
          </a:xfrm>
        </p:grpSpPr>
        <p:sp>
          <p:nvSpPr>
            <p:cNvPr id="5" name="文本框 4">
              <a:extLst>
                <a:ext uri="{FF2B5EF4-FFF2-40B4-BE49-F238E27FC236}">
                  <a16:creationId xmlns:a16="http://schemas.microsoft.com/office/drawing/2014/main" id="{19C28E5B-62FD-41C0-9997-681BB9F1ABD8}"/>
                </a:ext>
              </a:extLst>
            </p:cNvPr>
            <p:cNvSpPr txBox="1"/>
            <p:nvPr/>
          </p:nvSpPr>
          <p:spPr>
            <a:xfrm>
              <a:off x="1113562" y="1026082"/>
              <a:ext cx="9655176" cy="523220"/>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800" b="1" i="0" u="none" strike="noStrike" kern="1200" cap="none" spc="0" normalizeH="0" baseline="0" noProof="0" dirty="0">
                  <a:ln>
                    <a:noFill/>
                  </a:ln>
                  <a:solidFill>
                    <a:schemeClr val="accent1"/>
                  </a:solidFill>
                  <a:effectLst/>
                  <a:uLnTx/>
                  <a:uFillTx/>
                </a:rPr>
                <a:t>图：图是事物和关系的可视化表示</a:t>
              </a:r>
              <a:endParaRPr kumimoji="0" lang="en-US" altLang="zh-CN" sz="2800" b="1" i="0" u="none" strike="noStrike" kern="1200" cap="none" spc="0" normalizeH="0" baseline="0" noProof="0" dirty="0">
                <a:ln>
                  <a:noFill/>
                </a:ln>
                <a:effectLst/>
                <a:uLnTx/>
                <a:uFillTx/>
              </a:endParaRPr>
            </a:p>
          </p:txBody>
        </p:sp>
        <p:sp>
          <p:nvSpPr>
            <p:cNvPr id="8" name="矩形 7">
              <a:extLst>
                <a:ext uri="{FF2B5EF4-FFF2-40B4-BE49-F238E27FC236}">
                  <a16:creationId xmlns:a16="http://schemas.microsoft.com/office/drawing/2014/main" id="{EDF90398-5066-4736-A9F0-72D6E73163E1}"/>
                </a:ext>
              </a:extLst>
            </p:cNvPr>
            <p:cNvSpPr/>
            <p:nvPr/>
          </p:nvSpPr>
          <p:spPr>
            <a:xfrm>
              <a:off x="738745" y="2974241"/>
              <a:ext cx="609064" cy="609061"/>
            </a:xfrm>
            <a:prstGeom prst="rect">
              <a:avLst/>
            </a:prstGeom>
            <a:solidFill>
              <a:schemeClr val="tx1">
                <a:lumMod val="95000"/>
                <a:lumOff val="5000"/>
                <a:alpha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lumMod val="95000"/>
                    <a:lumOff val="5000"/>
                  </a:schemeClr>
                </a:solidFill>
              </a:endParaRPr>
            </a:p>
          </p:txBody>
        </p:sp>
        <p:sp>
          <p:nvSpPr>
            <p:cNvPr id="9" name="文本框 8">
              <a:extLst>
                <a:ext uri="{FF2B5EF4-FFF2-40B4-BE49-F238E27FC236}">
                  <a16:creationId xmlns:a16="http://schemas.microsoft.com/office/drawing/2014/main" id="{D6A74593-1BAA-4515-B4F7-9EC94373A81F}"/>
                </a:ext>
              </a:extLst>
            </p:cNvPr>
            <p:cNvSpPr txBox="1"/>
            <p:nvPr/>
          </p:nvSpPr>
          <p:spPr>
            <a:xfrm>
              <a:off x="1455395" y="2889696"/>
              <a:ext cx="4274467" cy="1384995"/>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tx1">
                      <a:alpha val="60000"/>
                    </a:schemeClr>
                  </a:solidFill>
                  <a:effectLst/>
                  <a:uLnTx/>
                  <a:uFillTx/>
                </a:defRPr>
              </a:lvl1pPr>
            </a:lstStyle>
            <a:p>
              <a:r>
                <a:rPr lang="zh-CN" altLang="en-US" b="0" i="0" dirty="0">
                  <a:solidFill>
                    <a:srgbClr val="4D4D4D"/>
                  </a:solidFill>
                  <a:effectLst/>
                  <a:latin typeface="+mj-ea"/>
                  <a:ea typeface="+mj-ea"/>
                </a:rPr>
                <a:t> </a:t>
              </a:r>
              <a:r>
                <a:rPr lang="en-US" altLang="zh-CN" b="1" i="0" dirty="0">
                  <a:solidFill>
                    <a:srgbClr val="4D4D4D"/>
                  </a:solidFill>
                  <a:effectLst/>
                  <a:latin typeface="+mj-ea"/>
                  <a:ea typeface="+mj-ea"/>
                </a:rPr>
                <a:t>2.</a:t>
              </a:r>
              <a:r>
                <a:rPr lang="zh-CN" altLang="en-US" b="1" i="0" dirty="0">
                  <a:solidFill>
                    <a:srgbClr val="4D4D4D"/>
                  </a:solidFill>
                  <a:effectLst/>
                  <a:latin typeface="+mj-ea"/>
                  <a:ea typeface="+mj-ea"/>
                </a:rPr>
                <a:t>类图</a:t>
              </a:r>
              <a:r>
                <a:rPr lang="en-US" altLang="zh-CN" b="1" i="0" dirty="0">
                  <a:solidFill>
                    <a:srgbClr val="4D4D4D"/>
                  </a:solidFill>
                  <a:effectLst/>
                  <a:latin typeface="+mj-ea"/>
                  <a:ea typeface="+mj-ea"/>
                </a:rPr>
                <a:t>[Class Diagram]</a:t>
              </a:r>
              <a:r>
                <a:rPr lang="en-US" altLang="zh-CN" b="0" i="0" dirty="0">
                  <a:solidFill>
                    <a:srgbClr val="4D4D4D"/>
                  </a:solidFill>
                  <a:effectLst/>
                  <a:latin typeface="+mj-ea"/>
                  <a:ea typeface="+mj-ea"/>
                </a:rPr>
                <a:t>:</a:t>
              </a:r>
            </a:p>
            <a:p>
              <a:r>
                <a:rPr lang="en-US" altLang="zh-CN" b="0" dirty="0">
                  <a:latin typeface="+mn-ea"/>
                </a:rPr>
                <a:t> 1)</a:t>
              </a:r>
              <a:r>
                <a:rPr lang="zh-CN" altLang="en-US" b="0" dirty="0">
                  <a:latin typeface="+mn-ea"/>
                </a:rPr>
                <a:t>类图描述系统中类的静态结构。不仅定义系统中的类，表示类之间的联系如关联、依赖、聚合等，也包括类的内部结构</a:t>
              </a:r>
              <a:r>
                <a:rPr lang="en-US" altLang="zh-CN" b="0" dirty="0">
                  <a:latin typeface="+mn-ea"/>
                </a:rPr>
                <a:t>(</a:t>
              </a:r>
              <a:r>
                <a:rPr lang="zh-CN" altLang="en-US" b="0" dirty="0">
                  <a:latin typeface="+mn-ea"/>
                </a:rPr>
                <a:t>类的属性和操作</a:t>
              </a:r>
              <a:r>
                <a:rPr lang="en-US" altLang="zh-CN" b="0" dirty="0">
                  <a:latin typeface="+mn-ea"/>
                </a:rPr>
                <a:t>);</a:t>
              </a:r>
            </a:p>
            <a:p>
              <a:r>
                <a:rPr lang="en-US" altLang="zh-CN" b="0" dirty="0">
                  <a:latin typeface="+mn-ea"/>
                </a:rPr>
                <a:t> 2)</a:t>
              </a:r>
              <a:r>
                <a:rPr lang="zh-CN" altLang="en-US" b="0" dirty="0">
                  <a:latin typeface="+mn-ea"/>
                </a:rPr>
                <a:t>类图是以类为中心类组织的，类图中的其他元素或属于某个类或与类相关联</a:t>
              </a:r>
              <a:endParaRPr lang="en-US" altLang="zh-CN" b="0" dirty="0">
                <a:latin typeface="+mn-ea"/>
              </a:endParaRPr>
            </a:p>
          </p:txBody>
        </p:sp>
        <p:sp>
          <p:nvSpPr>
            <p:cNvPr id="11" name="任意多边形 71">
              <a:extLst>
                <a:ext uri="{FF2B5EF4-FFF2-40B4-BE49-F238E27FC236}">
                  <a16:creationId xmlns:a16="http://schemas.microsoft.com/office/drawing/2014/main" id="{FAE51E58-C9BB-4348-A359-0E7FAAD3F743}"/>
                </a:ext>
              </a:extLst>
            </p:cNvPr>
            <p:cNvSpPr/>
            <p:nvPr/>
          </p:nvSpPr>
          <p:spPr bwMode="auto">
            <a:xfrm>
              <a:off x="906897" y="3193146"/>
              <a:ext cx="272760" cy="224052"/>
            </a:xfrm>
            <a:custGeom>
              <a:avLst/>
              <a:gdLst>
                <a:gd name="connsiteX0" fmla="*/ 96626 w 533400"/>
                <a:gd name="connsiteY0" fmla="*/ 133971 h 438150"/>
                <a:gd name="connsiteX1" fmla="*/ 125201 w 533400"/>
                <a:gd name="connsiteY1" fmla="*/ 286371 h 438150"/>
                <a:gd name="connsiteX2" fmla="*/ 410951 w 533400"/>
                <a:gd name="connsiteY2" fmla="*/ 286371 h 438150"/>
                <a:gd name="connsiteX3" fmla="*/ 439526 w 533400"/>
                <a:gd name="connsiteY3" fmla="*/ 133971 h 438150"/>
                <a:gd name="connsiteX4" fmla="*/ 534776 w 533400"/>
                <a:gd name="connsiteY4" fmla="*/ 133971 h 438150"/>
                <a:gd name="connsiteX5" fmla="*/ 515726 w 533400"/>
                <a:gd name="connsiteY5" fmla="*/ 381621 h 438150"/>
                <a:gd name="connsiteX6" fmla="*/ 458576 w 533400"/>
                <a:gd name="connsiteY6" fmla="*/ 381621 h 438150"/>
                <a:gd name="connsiteX7" fmla="*/ 458576 w 533400"/>
                <a:gd name="connsiteY7" fmla="*/ 438771 h 438150"/>
                <a:gd name="connsiteX8" fmla="*/ 439526 w 533400"/>
                <a:gd name="connsiteY8" fmla="*/ 438771 h 438150"/>
                <a:gd name="connsiteX9" fmla="*/ 439526 w 533400"/>
                <a:gd name="connsiteY9" fmla="*/ 381621 h 438150"/>
                <a:gd name="connsiteX10" fmla="*/ 96626 w 533400"/>
                <a:gd name="connsiteY10" fmla="*/ 381621 h 438150"/>
                <a:gd name="connsiteX11" fmla="*/ 96626 w 533400"/>
                <a:gd name="connsiteY11" fmla="*/ 438771 h 438150"/>
                <a:gd name="connsiteX12" fmla="*/ 77576 w 533400"/>
                <a:gd name="connsiteY12" fmla="*/ 438771 h 438150"/>
                <a:gd name="connsiteX13" fmla="*/ 77576 w 533400"/>
                <a:gd name="connsiteY13" fmla="*/ 381621 h 438150"/>
                <a:gd name="connsiteX14" fmla="*/ 20426 w 533400"/>
                <a:gd name="connsiteY14" fmla="*/ 381621 h 438150"/>
                <a:gd name="connsiteX15" fmla="*/ 1376 w 533400"/>
                <a:gd name="connsiteY15" fmla="*/ 133971 h 438150"/>
                <a:gd name="connsiteX16" fmla="*/ 96626 w 533400"/>
                <a:gd name="connsiteY16" fmla="*/ 133971 h 438150"/>
                <a:gd name="connsiteX17" fmla="*/ 487151 w 533400"/>
                <a:gd name="connsiteY17" fmla="*/ 621 h 438150"/>
                <a:gd name="connsiteX18" fmla="*/ 487151 w 533400"/>
                <a:gd name="connsiteY18" fmla="*/ 114921 h 438150"/>
                <a:gd name="connsiteX19" fmla="*/ 425239 w 533400"/>
                <a:gd name="connsiteY19" fmla="*/ 114921 h 438150"/>
                <a:gd name="connsiteX20" fmla="*/ 396664 w 533400"/>
                <a:gd name="connsiteY20" fmla="*/ 267321 h 438150"/>
                <a:gd name="connsiteX21" fmla="*/ 139489 w 533400"/>
                <a:gd name="connsiteY21" fmla="*/ 267321 h 438150"/>
                <a:gd name="connsiteX22" fmla="*/ 110914 w 533400"/>
                <a:gd name="connsiteY22" fmla="*/ 114921 h 438150"/>
                <a:gd name="connsiteX23" fmla="*/ 58526 w 533400"/>
                <a:gd name="connsiteY23" fmla="*/ 114921 h 438150"/>
                <a:gd name="connsiteX24" fmla="*/ 58526 w 533400"/>
                <a:gd name="connsiteY24" fmla="*/ 621 h 438150"/>
                <a:gd name="connsiteX25" fmla="*/ 487151 w 533400"/>
                <a:gd name="connsiteY2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3400" h="438150">
                  <a:moveTo>
                    <a:pt x="96626" y="133971"/>
                  </a:moveTo>
                  <a:lnTo>
                    <a:pt x="125201" y="286371"/>
                  </a:lnTo>
                  <a:lnTo>
                    <a:pt x="410951" y="286371"/>
                  </a:lnTo>
                  <a:lnTo>
                    <a:pt x="439526" y="133971"/>
                  </a:lnTo>
                  <a:lnTo>
                    <a:pt x="534776" y="133971"/>
                  </a:lnTo>
                  <a:lnTo>
                    <a:pt x="515726" y="381621"/>
                  </a:lnTo>
                  <a:lnTo>
                    <a:pt x="458576" y="381621"/>
                  </a:lnTo>
                  <a:lnTo>
                    <a:pt x="458576" y="438771"/>
                  </a:lnTo>
                  <a:lnTo>
                    <a:pt x="439526" y="438771"/>
                  </a:lnTo>
                  <a:lnTo>
                    <a:pt x="439526" y="381621"/>
                  </a:lnTo>
                  <a:lnTo>
                    <a:pt x="96626" y="381621"/>
                  </a:lnTo>
                  <a:lnTo>
                    <a:pt x="96626" y="438771"/>
                  </a:lnTo>
                  <a:lnTo>
                    <a:pt x="77576" y="438771"/>
                  </a:lnTo>
                  <a:lnTo>
                    <a:pt x="77576" y="381621"/>
                  </a:lnTo>
                  <a:lnTo>
                    <a:pt x="20426" y="381621"/>
                  </a:lnTo>
                  <a:lnTo>
                    <a:pt x="1376" y="133971"/>
                  </a:lnTo>
                  <a:lnTo>
                    <a:pt x="96626" y="133971"/>
                  </a:lnTo>
                  <a:close/>
                  <a:moveTo>
                    <a:pt x="487151" y="621"/>
                  </a:moveTo>
                  <a:lnTo>
                    <a:pt x="487151" y="114921"/>
                  </a:lnTo>
                  <a:lnTo>
                    <a:pt x="425239" y="114921"/>
                  </a:lnTo>
                  <a:lnTo>
                    <a:pt x="396664" y="267321"/>
                  </a:lnTo>
                  <a:lnTo>
                    <a:pt x="139489" y="267321"/>
                  </a:lnTo>
                  <a:lnTo>
                    <a:pt x="110914" y="114921"/>
                  </a:lnTo>
                  <a:lnTo>
                    <a:pt x="58526" y="114921"/>
                  </a:lnTo>
                  <a:lnTo>
                    <a:pt x="58526" y="621"/>
                  </a:lnTo>
                  <a:lnTo>
                    <a:pt x="487151" y="62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sp>
          <p:nvSpPr>
            <p:cNvPr id="18" name="任意多边形 45">
              <a:extLst>
                <a:ext uri="{FF2B5EF4-FFF2-40B4-BE49-F238E27FC236}">
                  <a16:creationId xmlns:a16="http://schemas.microsoft.com/office/drawing/2014/main" id="{E6CCC70F-690F-44BA-BC3B-5FB23813F195}"/>
                </a:ext>
              </a:extLst>
            </p:cNvPr>
            <p:cNvSpPr/>
            <p:nvPr/>
          </p:nvSpPr>
          <p:spPr bwMode="auto">
            <a:xfrm>
              <a:off x="6141669" y="3122967"/>
              <a:ext cx="281841" cy="256676"/>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86396 h 485775"/>
                <a:gd name="connsiteX10" fmla="*/ 1504 w 533400"/>
                <a:gd name="connsiteY10" fmla="*/ 486396 h 485775"/>
                <a:gd name="connsiteX11" fmla="*/ 1504 w 533400"/>
                <a:gd name="connsiteY11" fmla="*/ 229221 h 485775"/>
                <a:gd name="connsiteX12" fmla="*/ 125329 w 533400"/>
                <a:gd name="connsiteY12" fmla="*/ 229221 h 485775"/>
                <a:gd name="connsiteX13" fmla="*/ 411079 w 533400"/>
                <a:gd name="connsiteY13" fmla="*/ 621 h 485775"/>
                <a:gd name="connsiteX14" fmla="*/ 411079 w 533400"/>
                <a:gd name="connsiteY14" fmla="*/ 114921 h 485775"/>
                <a:gd name="connsiteX15" fmla="*/ 534904 w 533400"/>
                <a:gd name="connsiteY15" fmla="*/ 114921 h 485775"/>
                <a:gd name="connsiteX16" fmla="*/ 534904 w 533400"/>
                <a:gd name="connsiteY16" fmla="*/ 210171 h 485775"/>
                <a:gd name="connsiteX17" fmla="*/ 1504 w 533400"/>
                <a:gd name="connsiteY17" fmla="*/ 210171 h 485775"/>
                <a:gd name="connsiteX18" fmla="*/ 1504 w 533400"/>
                <a:gd name="connsiteY18" fmla="*/ 114921 h 485775"/>
                <a:gd name="connsiteX19" fmla="*/ 125329 w 533400"/>
                <a:gd name="connsiteY19" fmla="*/ 114921 h 485775"/>
                <a:gd name="connsiteX20" fmla="*/ 125329 w 533400"/>
                <a:gd name="connsiteY20" fmla="*/ 621 h 485775"/>
                <a:gd name="connsiteX21" fmla="*/ 411079 w 533400"/>
                <a:gd name="connsiteY21" fmla="*/ 621 h 485775"/>
                <a:gd name="connsiteX22" fmla="*/ 392029 w 533400"/>
                <a:gd name="connsiteY22" fmla="*/ 19671 h 485775"/>
                <a:gd name="connsiteX23" fmla="*/ 144379 w 533400"/>
                <a:gd name="connsiteY23" fmla="*/ 19671 h 485775"/>
                <a:gd name="connsiteX24" fmla="*/ 144379 w 533400"/>
                <a:gd name="connsiteY24" fmla="*/ 114921 h 485775"/>
                <a:gd name="connsiteX25" fmla="*/ 392029 w 533400"/>
                <a:gd name="connsiteY25" fmla="*/ 114921 h 485775"/>
                <a:gd name="connsiteX26" fmla="*/ 392029 w 533400"/>
                <a:gd name="connsiteY26"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86396"/>
                  </a:lnTo>
                  <a:lnTo>
                    <a:pt x="1504" y="486396"/>
                  </a:lnTo>
                  <a:lnTo>
                    <a:pt x="1504" y="229221"/>
                  </a:lnTo>
                  <a:lnTo>
                    <a:pt x="125329" y="229221"/>
                  </a:lnTo>
                  <a:close/>
                  <a:moveTo>
                    <a:pt x="411079" y="621"/>
                  </a:moveTo>
                  <a:lnTo>
                    <a:pt x="411079" y="114921"/>
                  </a:lnTo>
                  <a:lnTo>
                    <a:pt x="534904" y="114921"/>
                  </a:lnTo>
                  <a:lnTo>
                    <a:pt x="534904" y="210171"/>
                  </a:lnTo>
                  <a:lnTo>
                    <a:pt x="1504" y="210171"/>
                  </a:lnTo>
                  <a:lnTo>
                    <a:pt x="1504" y="114921"/>
                  </a:lnTo>
                  <a:lnTo>
                    <a:pt x="125329" y="114921"/>
                  </a:lnTo>
                  <a:lnTo>
                    <a:pt x="125329" y="621"/>
                  </a:lnTo>
                  <a:lnTo>
                    <a:pt x="411079" y="621"/>
                  </a:lnTo>
                  <a:close/>
                  <a:moveTo>
                    <a:pt x="392029" y="19671"/>
                  </a:moveTo>
                  <a:lnTo>
                    <a:pt x="144379" y="19671"/>
                  </a:lnTo>
                  <a:lnTo>
                    <a:pt x="144379" y="114921"/>
                  </a:lnTo>
                  <a:lnTo>
                    <a:pt x="392029" y="114921"/>
                  </a:lnTo>
                  <a:lnTo>
                    <a:pt x="392029" y="1967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grpSp>
      <p:pic>
        <p:nvPicPr>
          <p:cNvPr id="7" name="图片 6" descr="图示&#10;&#10;描述已自动生成">
            <a:extLst>
              <a:ext uri="{FF2B5EF4-FFF2-40B4-BE49-F238E27FC236}">
                <a16:creationId xmlns:a16="http://schemas.microsoft.com/office/drawing/2014/main" id="{B0387BF0-027A-4B2A-83C8-A5BBC95B8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9862" y="1687396"/>
            <a:ext cx="5865991" cy="4016277"/>
          </a:xfrm>
          <a:prstGeom prst="rect">
            <a:avLst/>
          </a:prstGeom>
        </p:spPr>
      </p:pic>
    </p:spTree>
    <p:custDataLst>
      <p:tags r:id="rId1"/>
    </p:custDataLst>
    <p:extLst>
      <p:ext uri="{BB962C8B-B14F-4D97-AF65-F5344CB8AC3E}">
        <p14:creationId xmlns:p14="http://schemas.microsoft.com/office/powerpoint/2010/main" val="697671424"/>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DD2B6443-FA0A-4CF3-B46D-191A4C0E16C8}"/>
              </a:ext>
            </a:extLst>
          </p:cNvPr>
          <p:cNvSpPr/>
          <p:nvPr/>
        </p:nvSpPr>
        <p:spPr>
          <a:xfrm>
            <a:off x="1040481" y="4472271"/>
            <a:ext cx="10111031" cy="369333"/>
          </a:xfrm>
          <a:prstGeom prst="rect">
            <a:avLst/>
          </a:prstGeom>
          <a:solidFill>
            <a:schemeClr val="accent2">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2" name="灯片编号占位符 1">
            <a:extLst>
              <a:ext uri="{FF2B5EF4-FFF2-40B4-BE49-F238E27FC236}">
                <a16:creationId xmlns:a16="http://schemas.microsoft.com/office/drawing/2014/main" id="{D1AEE486-479A-4D30-AD6C-DF3C0118500F}"/>
              </a:ext>
            </a:extLst>
          </p:cNvPr>
          <p:cNvSpPr>
            <a:spLocks noGrp="1"/>
          </p:cNvSpPr>
          <p:nvPr>
            <p:ph type="sldNum" sz="quarter" idx="12"/>
          </p:nvPr>
        </p:nvSpPr>
        <p:spPr/>
        <p:txBody>
          <a:bodyPr/>
          <a:lstStyle/>
          <a:p>
            <a:fld id="{5DD3DB80-B894-403A-B48E-6FDC1A72010E}" type="slidenum">
              <a:rPr lang="zh-CN" altLang="en-US" smtClean="0"/>
              <a:pPr/>
              <a:t>2</a:t>
            </a:fld>
            <a:endParaRPr lang="zh-CN" altLang="en-US" dirty="0"/>
          </a:p>
        </p:txBody>
      </p:sp>
      <p:sp>
        <p:nvSpPr>
          <p:cNvPr id="3" name="标题 2">
            <a:extLst>
              <a:ext uri="{FF2B5EF4-FFF2-40B4-BE49-F238E27FC236}">
                <a16:creationId xmlns:a16="http://schemas.microsoft.com/office/drawing/2014/main" id="{832CCAFD-435F-4D04-8BFA-FDAD7AB790CF}"/>
              </a:ext>
            </a:extLst>
          </p:cNvPr>
          <p:cNvSpPr>
            <a:spLocks noGrp="1"/>
          </p:cNvSpPr>
          <p:nvPr>
            <p:ph type="title"/>
          </p:nvPr>
        </p:nvSpPr>
        <p:spPr/>
        <p:txBody>
          <a:bodyPr/>
          <a:lstStyle/>
          <a:p>
            <a:r>
              <a:rPr lang="en-GB" dirty="0"/>
              <a:t> CONTENT</a:t>
            </a:r>
          </a:p>
        </p:txBody>
      </p:sp>
      <p:grpSp>
        <p:nvGrpSpPr>
          <p:cNvPr id="4" name="组合 3">
            <a:extLst>
              <a:ext uri="{FF2B5EF4-FFF2-40B4-BE49-F238E27FC236}">
                <a16:creationId xmlns:a16="http://schemas.microsoft.com/office/drawing/2014/main" id="{140ABE2E-F05C-49AE-B679-40BC4AF01889}"/>
              </a:ext>
            </a:extLst>
          </p:cNvPr>
          <p:cNvGrpSpPr/>
          <p:nvPr/>
        </p:nvGrpSpPr>
        <p:grpSpPr>
          <a:xfrm>
            <a:off x="978817" y="1131558"/>
            <a:ext cx="10272826" cy="2402836"/>
            <a:chOff x="2598213" y="1130301"/>
            <a:chExt cx="8869837" cy="2402836"/>
          </a:xfrm>
        </p:grpSpPr>
        <p:grpSp>
          <p:nvGrpSpPr>
            <p:cNvPr id="6" name="组合 5">
              <a:extLst>
                <a:ext uri="{FF2B5EF4-FFF2-40B4-BE49-F238E27FC236}">
                  <a16:creationId xmlns:a16="http://schemas.microsoft.com/office/drawing/2014/main" id="{EA7A6AEE-EBB3-4BFF-B598-8ADD071CD893}"/>
                </a:ext>
              </a:extLst>
            </p:cNvPr>
            <p:cNvGrpSpPr/>
            <p:nvPr/>
          </p:nvGrpSpPr>
          <p:grpSpPr>
            <a:xfrm>
              <a:off x="2598213" y="1130301"/>
              <a:ext cx="8869837" cy="1140158"/>
              <a:chOff x="2598213" y="1130301"/>
              <a:chExt cx="8869837" cy="1140158"/>
            </a:xfrm>
          </p:grpSpPr>
          <p:sp>
            <p:nvSpPr>
              <p:cNvPr id="20" name="矩形 19">
                <a:extLst>
                  <a:ext uri="{FF2B5EF4-FFF2-40B4-BE49-F238E27FC236}">
                    <a16:creationId xmlns:a16="http://schemas.microsoft.com/office/drawing/2014/main" id="{B8066C49-0820-4A32-940E-4A0C3743B22D}"/>
                  </a:ext>
                </a:extLst>
              </p:cNvPr>
              <p:cNvSpPr/>
              <p:nvPr/>
            </p:nvSpPr>
            <p:spPr>
              <a:xfrm>
                <a:off x="2651459" y="1130301"/>
                <a:ext cx="8730138" cy="345368"/>
              </a:xfrm>
              <a:prstGeom prst="rect">
                <a:avLst/>
              </a:prstGeom>
              <a:solidFill>
                <a:schemeClr val="accent2">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21" name="文本框 20">
                <a:extLst>
                  <a:ext uri="{FF2B5EF4-FFF2-40B4-BE49-F238E27FC236}">
                    <a16:creationId xmlns:a16="http://schemas.microsoft.com/office/drawing/2014/main" id="{300AC62A-49C4-4E7E-8E22-C90EAD4BE167}"/>
                  </a:ext>
                </a:extLst>
              </p:cNvPr>
              <p:cNvSpPr txBox="1"/>
              <p:nvPr/>
            </p:nvSpPr>
            <p:spPr>
              <a:xfrm>
                <a:off x="2598213" y="1142123"/>
                <a:ext cx="6205328" cy="369332"/>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1800" b="1" dirty="0">
                    <a:solidFill>
                      <a:schemeClr val="tx1"/>
                    </a:solidFill>
                    <a:latin typeface="+mj-ea"/>
                    <a:ea typeface="+mj-ea"/>
                  </a:rPr>
                  <a:t>UML</a:t>
                </a:r>
                <a:r>
                  <a:rPr lang="zh-CN" altLang="en-US" sz="1800" dirty="0">
                    <a:solidFill>
                      <a:schemeClr val="tx1"/>
                    </a:solidFill>
                    <a:latin typeface="+mj-ea"/>
                    <a:ea typeface="+mj-ea"/>
                  </a:rPr>
                  <a:t>简介</a:t>
                </a:r>
                <a:endParaRPr lang="en-US" altLang="zh-CN" sz="1800" b="1" dirty="0">
                  <a:solidFill>
                    <a:schemeClr val="tx1"/>
                  </a:solidFill>
                  <a:latin typeface="+mj-ea"/>
                  <a:ea typeface="+mj-ea"/>
                </a:endParaRPr>
              </a:p>
            </p:txBody>
          </p:sp>
          <p:grpSp>
            <p:nvGrpSpPr>
              <p:cNvPr id="22" name="组合 21">
                <a:extLst>
                  <a:ext uri="{FF2B5EF4-FFF2-40B4-BE49-F238E27FC236}">
                    <a16:creationId xmlns:a16="http://schemas.microsoft.com/office/drawing/2014/main" id="{3D6C6B11-B821-47EF-A9A4-14DF3CCEC039}"/>
                  </a:ext>
                </a:extLst>
              </p:cNvPr>
              <p:cNvGrpSpPr/>
              <p:nvPr/>
            </p:nvGrpSpPr>
            <p:grpSpPr>
              <a:xfrm>
                <a:off x="2624835" y="1445747"/>
                <a:ext cx="8843215" cy="398707"/>
                <a:chOff x="2624835" y="2270946"/>
                <a:chExt cx="8843215" cy="398707"/>
              </a:xfrm>
            </p:grpSpPr>
            <p:sp>
              <p:nvSpPr>
                <p:cNvPr id="28" name="矩形 27">
                  <a:extLst>
                    <a:ext uri="{FF2B5EF4-FFF2-40B4-BE49-F238E27FC236}">
                      <a16:creationId xmlns:a16="http://schemas.microsoft.com/office/drawing/2014/main" id="{71F5E2FD-BA1C-47B2-8D68-5A559F7019E3}"/>
                    </a:ext>
                  </a:extLst>
                </p:cNvPr>
                <p:cNvSpPr/>
                <p:nvPr/>
              </p:nvSpPr>
              <p:spPr>
                <a:xfrm>
                  <a:off x="4911530" y="2363735"/>
                  <a:ext cx="2925879" cy="305918"/>
                </a:xfrm>
                <a:prstGeom prst="rect">
                  <a:avLst/>
                </a:prstGeom>
              </p:spPr>
              <p:txBody>
                <a:bodyPr wrap="square" anchor="t" anchorCtr="0">
                  <a:spAutoFit/>
                </a:bodyPr>
                <a:lstStyle/>
                <a:p>
                  <a:pPr>
                    <a:lnSpc>
                      <a:spcPct val="150000"/>
                    </a:lnSpc>
                  </a:pPr>
                  <a:r>
                    <a:rPr lang="zh-CN" altLang="en-US" sz="1050" dirty="0"/>
                    <a:t>三个演化阶段与两类建模</a:t>
                  </a:r>
                  <a:endParaRPr lang="en-US" altLang="zh-CN" sz="1050" dirty="0"/>
                </a:p>
              </p:txBody>
            </p:sp>
            <p:sp>
              <p:nvSpPr>
                <p:cNvPr id="29" name="文本框 28">
                  <a:extLst>
                    <a:ext uri="{FF2B5EF4-FFF2-40B4-BE49-F238E27FC236}">
                      <a16:creationId xmlns:a16="http://schemas.microsoft.com/office/drawing/2014/main" id="{6E9375EE-A9BF-41DD-87E5-D3F61FA84CEF}"/>
                    </a:ext>
                  </a:extLst>
                </p:cNvPr>
                <p:cNvSpPr txBox="1"/>
                <p:nvPr/>
              </p:nvSpPr>
              <p:spPr>
                <a:xfrm>
                  <a:off x="11026904" y="2270946"/>
                  <a:ext cx="441146" cy="369332"/>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800" dirty="0">
                      <a:solidFill>
                        <a:schemeClr val="tx1">
                          <a:lumMod val="50000"/>
                          <a:lumOff val="50000"/>
                        </a:schemeClr>
                      </a:solidFill>
                      <a:effectLst/>
                    </a:rPr>
                    <a:t>01</a:t>
                  </a:r>
                </a:p>
              </p:txBody>
            </p:sp>
            <p:sp>
              <p:nvSpPr>
                <p:cNvPr id="30" name="文本框 29">
                  <a:extLst>
                    <a:ext uri="{FF2B5EF4-FFF2-40B4-BE49-F238E27FC236}">
                      <a16:creationId xmlns:a16="http://schemas.microsoft.com/office/drawing/2014/main" id="{1E958391-11F5-40CE-833D-A84CDE4E2378}"/>
                    </a:ext>
                  </a:extLst>
                </p:cNvPr>
                <p:cNvSpPr txBox="1"/>
                <p:nvPr/>
              </p:nvSpPr>
              <p:spPr>
                <a:xfrm>
                  <a:off x="2624835" y="2351466"/>
                  <a:ext cx="1695011" cy="307777"/>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b="0" dirty="0">
                      <a:solidFill>
                        <a:schemeClr val="tx1"/>
                      </a:solidFill>
                    </a:rPr>
                    <a:t>UML</a:t>
                  </a:r>
                  <a:r>
                    <a:rPr lang="zh-CN" altLang="en-US" b="0" dirty="0">
                      <a:solidFill>
                        <a:schemeClr val="tx1"/>
                      </a:solidFill>
                    </a:rPr>
                    <a:t>的演化与建模</a:t>
                  </a:r>
                  <a:endParaRPr lang="en-US" altLang="zh-CN" b="0" dirty="0">
                    <a:solidFill>
                      <a:schemeClr val="tx1"/>
                    </a:solidFill>
                  </a:endParaRPr>
                </a:p>
              </p:txBody>
            </p:sp>
            <p:cxnSp>
              <p:nvCxnSpPr>
                <p:cNvPr id="31" name="直接连接符 30">
                  <a:extLst>
                    <a:ext uri="{FF2B5EF4-FFF2-40B4-BE49-F238E27FC236}">
                      <a16:creationId xmlns:a16="http://schemas.microsoft.com/office/drawing/2014/main" id="{89F39085-1BBF-4C08-88E0-D5B2DEF15ABA}"/>
                    </a:ext>
                  </a:extLst>
                </p:cNvPr>
                <p:cNvCxnSpPr>
                  <a:cxnSpLocks/>
                </p:cNvCxnSpPr>
                <p:nvPr/>
              </p:nvCxnSpPr>
              <p:spPr>
                <a:xfrm>
                  <a:off x="2651457" y="2669368"/>
                  <a:ext cx="8730139"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993422B3-8FA3-4F31-8BCD-43B9F6887958}"/>
                  </a:ext>
                </a:extLst>
              </p:cNvPr>
              <p:cNvGrpSpPr/>
              <p:nvPr/>
            </p:nvGrpSpPr>
            <p:grpSpPr>
              <a:xfrm>
                <a:off x="2624835" y="1898489"/>
                <a:ext cx="8843215" cy="371970"/>
                <a:chOff x="2624835" y="2070251"/>
                <a:chExt cx="8843215" cy="371970"/>
              </a:xfrm>
            </p:grpSpPr>
            <p:sp>
              <p:nvSpPr>
                <p:cNvPr id="24" name="矩形 23">
                  <a:extLst>
                    <a:ext uri="{FF2B5EF4-FFF2-40B4-BE49-F238E27FC236}">
                      <a16:creationId xmlns:a16="http://schemas.microsoft.com/office/drawing/2014/main" id="{C23C3435-C51C-46B8-9D2A-D1C12220B79B}"/>
                    </a:ext>
                  </a:extLst>
                </p:cNvPr>
                <p:cNvSpPr/>
                <p:nvPr/>
              </p:nvSpPr>
              <p:spPr>
                <a:xfrm>
                  <a:off x="4911530" y="2136303"/>
                  <a:ext cx="2925879" cy="305918"/>
                </a:xfrm>
                <a:prstGeom prst="rect">
                  <a:avLst/>
                </a:prstGeom>
              </p:spPr>
              <p:txBody>
                <a:bodyPr wrap="square" anchor="t" anchorCtr="0">
                  <a:spAutoFit/>
                </a:bodyPr>
                <a:lstStyle/>
                <a:p>
                  <a:pPr>
                    <a:lnSpc>
                      <a:spcPct val="150000"/>
                    </a:lnSpc>
                  </a:pPr>
                  <a:r>
                    <a:rPr lang="zh-CN" altLang="en-US" sz="1050" dirty="0"/>
                    <a:t>四部分构成</a:t>
                  </a:r>
                  <a:endParaRPr lang="en-US" altLang="zh-CN" sz="1050" dirty="0"/>
                </a:p>
              </p:txBody>
            </p:sp>
            <p:sp>
              <p:nvSpPr>
                <p:cNvPr id="25" name="文本框 24">
                  <a:extLst>
                    <a:ext uri="{FF2B5EF4-FFF2-40B4-BE49-F238E27FC236}">
                      <a16:creationId xmlns:a16="http://schemas.microsoft.com/office/drawing/2014/main" id="{9B73B39B-0832-4307-8AE1-FBE22CC69BF7}"/>
                    </a:ext>
                  </a:extLst>
                </p:cNvPr>
                <p:cNvSpPr txBox="1"/>
                <p:nvPr/>
              </p:nvSpPr>
              <p:spPr>
                <a:xfrm>
                  <a:off x="11026904" y="2070251"/>
                  <a:ext cx="441146" cy="369332"/>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800" dirty="0">
                      <a:solidFill>
                        <a:schemeClr val="tx1">
                          <a:lumMod val="50000"/>
                          <a:lumOff val="50000"/>
                        </a:schemeClr>
                      </a:solidFill>
                      <a:effectLst/>
                    </a:rPr>
                    <a:t>02</a:t>
                  </a:r>
                </a:p>
              </p:txBody>
            </p:sp>
            <p:sp>
              <p:nvSpPr>
                <p:cNvPr id="26" name="文本框 25">
                  <a:extLst>
                    <a:ext uri="{FF2B5EF4-FFF2-40B4-BE49-F238E27FC236}">
                      <a16:creationId xmlns:a16="http://schemas.microsoft.com/office/drawing/2014/main" id="{C6DA066F-685D-405A-BE7F-EA0FFFAE4892}"/>
                    </a:ext>
                  </a:extLst>
                </p:cNvPr>
                <p:cNvSpPr txBox="1"/>
                <p:nvPr/>
              </p:nvSpPr>
              <p:spPr>
                <a:xfrm>
                  <a:off x="2624835" y="2091724"/>
                  <a:ext cx="1695011" cy="307777"/>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b="0" dirty="0">
                      <a:solidFill>
                        <a:schemeClr val="tx1"/>
                      </a:solidFill>
                      <a:latin typeface="+mn-ea"/>
                    </a:rPr>
                    <a:t>UML</a:t>
                  </a:r>
                  <a:r>
                    <a:rPr lang="zh-CN" altLang="en-US" b="0" dirty="0">
                      <a:solidFill>
                        <a:schemeClr val="tx1"/>
                      </a:solidFill>
                      <a:latin typeface="+mn-ea"/>
                    </a:rPr>
                    <a:t>的构成</a:t>
                  </a:r>
                  <a:endParaRPr lang="en-US" altLang="zh-CN" b="0" dirty="0">
                    <a:solidFill>
                      <a:schemeClr val="tx1"/>
                    </a:solidFill>
                    <a:latin typeface="+mn-ea"/>
                  </a:endParaRPr>
                </a:p>
              </p:txBody>
            </p:sp>
            <p:cxnSp>
              <p:nvCxnSpPr>
                <p:cNvPr id="27" name="直接连接符 26">
                  <a:extLst>
                    <a:ext uri="{FF2B5EF4-FFF2-40B4-BE49-F238E27FC236}">
                      <a16:creationId xmlns:a16="http://schemas.microsoft.com/office/drawing/2014/main" id="{56BBE5A6-5ADD-4961-A33D-7C1B5F8FE8A5}"/>
                    </a:ext>
                  </a:extLst>
                </p:cNvPr>
                <p:cNvCxnSpPr>
                  <a:cxnSpLocks/>
                </p:cNvCxnSpPr>
                <p:nvPr/>
              </p:nvCxnSpPr>
              <p:spPr>
                <a:xfrm>
                  <a:off x="2651456" y="2439426"/>
                  <a:ext cx="8730139"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7" name="组合 6">
              <a:extLst>
                <a:ext uri="{FF2B5EF4-FFF2-40B4-BE49-F238E27FC236}">
                  <a16:creationId xmlns:a16="http://schemas.microsoft.com/office/drawing/2014/main" id="{6C98FD1C-ACCA-4448-9021-772412615C9E}"/>
                </a:ext>
              </a:extLst>
            </p:cNvPr>
            <p:cNvGrpSpPr/>
            <p:nvPr/>
          </p:nvGrpSpPr>
          <p:grpSpPr>
            <a:xfrm>
              <a:off x="2598213" y="2328905"/>
              <a:ext cx="8809588" cy="1204232"/>
              <a:chOff x="2598213" y="-195772"/>
              <a:chExt cx="8809588" cy="1204232"/>
            </a:xfrm>
          </p:grpSpPr>
          <p:sp>
            <p:nvSpPr>
              <p:cNvPr id="8" name="矩形 7">
                <a:extLst>
                  <a:ext uri="{FF2B5EF4-FFF2-40B4-BE49-F238E27FC236}">
                    <a16:creationId xmlns:a16="http://schemas.microsoft.com/office/drawing/2014/main" id="{BDE9BE7C-66BA-4D40-A2F6-601842CE00F0}"/>
                  </a:ext>
                </a:extLst>
              </p:cNvPr>
              <p:cNvSpPr/>
              <p:nvPr/>
            </p:nvSpPr>
            <p:spPr>
              <a:xfrm>
                <a:off x="2651455" y="-181599"/>
                <a:ext cx="8730139" cy="369333"/>
              </a:xfrm>
              <a:prstGeom prst="rect">
                <a:avLst/>
              </a:prstGeom>
              <a:solidFill>
                <a:schemeClr val="accent2">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9" name="文本框 8">
                <a:extLst>
                  <a:ext uri="{FF2B5EF4-FFF2-40B4-BE49-F238E27FC236}">
                    <a16:creationId xmlns:a16="http://schemas.microsoft.com/office/drawing/2014/main" id="{1599E797-56CF-48EA-9B85-52819960012B}"/>
                  </a:ext>
                </a:extLst>
              </p:cNvPr>
              <p:cNvSpPr txBox="1"/>
              <p:nvPr/>
            </p:nvSpPr>
            <p:spPr>
              <a:xfrm>
                <a:off x="2598213" y="-195772"/>
                <a:ext cx="6429728" cy="369332"/>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1800" b="1" dirty="0">
                    <a:solidFill>
                      <a:schemeClr val="tx1"/>
                    </a:solidFill>
                  </a:rPr>
                  <a:t>UML</a:t>
                </a:r>
                <a:r>
                  <a:rPr lang="zh-CN" altLang="en-US" sz="1800" b="1" dirty="0">
                    <a:solidFill>
                      <a:schemeClr val="tx1"/>
                    </a:solidFill>
                  </a:rPr>
                  <a:t>模型图的构成</a:t>
                </a:r>
                <a:endParaRPr lang="en-US" altLang="zh-CN" sz="1800" b="1" dirty="0">
                  <a:solidFill>
                    <a:schemeClr val="tx1"/>
                  </a:solidFill>
                </a:endParaRPr>
              </a:p>
            </p:txBody>
          </p:sp>
          <p:grpSp>
            <p:nvGrpSpPr>
              <p:cNvPr id="10" name="组合 9">
                <a:extLst>
                  <a:ext uri="{FF2B5EF4-FFF2-40B4-BE49-F238E27FC236}">
                    <a16:creationId xmlns:a16="http://schemas.microsoft.com/office/drawing/2014/main" id="{906217A9-841F-4F47-B244-208500979C76}"/>
                  </a:ext>
                </a:extLst>
              </p:cNvPr>
              <p:cNvGrpSpPr/>
              <p:nvPr/>
            </p:nvGrpSpPr>
            <p:grpSpPr>
              <a:xfrm>
                <a:off x="2624835" y="210060"/>
                <a:ext cx="8782966" cy="369657"/>
                <a:chOff x="2624835" y="1035259"/>
                <a:chExt cx="8782966" cy="369657"/>
              </a:xfrm>
            </p:grpSpPr>
            <p:sp>
              <p:nvSpPr>
                <p:cNvPr id="17" name="文本框 16">
                  <a:extLst>
                    <a:ext uri="{FF2B5EF4-FFF2-40B4-BE49-F238E27FC236}">
                      <a16:creationId xmlns:a16="http://schemas.microsoft.com/office/drawing/2014/main" id="{06AA1CC0-E368-4900-8DE7-FCD191FC9D9D}"/>
                    </a:ext>
                  </a:extLst>
                </p:cNvPr>
                <p:cNvSpPr txBox="1"/>
                <p:nvPr/>
              </p:nvSpPr>
              <p:spPr>
                <a:xfrm>
                  <a:off x="11026904" y="1035259"/>
                  <a:ext cx="380897" cy="369332"/>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800" dirty="0">
                      <a:solidFill>
                        <a:schemeClr val="tx1">
                          <a:lumMod val="50000"/>
                          <a:lumOff val="50000"/>
                        </a:schemeClr>
                      </a:solidFill>
                      <a:effectLst/>
                    </a:rPr>
                    <a:t>03</a:t>
                  </a:r>
                </a:p>
              </p:txBody>
            </p:sp>
            <p:sp>
              <p:nvSpPr>
                <p:cNvPr id="18" name="文本框 17">
                  <a:extLst>
                    <a:ext uri="{FF2B5EF4-FFF2-40B4-BE49-F238E27FC236}">
                      <a16:creationId xmlns:a16="http://schemas.microsoft.com/office/drawing/2014/main" id="{3673E7D2-8F83-4E4A-876D-059A88854348}"/>
                    </a:ext>
                  </a:extLst>
                </p:cNvPr>
                <p:cNvSpPr txBox="1"/>
                <p:nvPr/>
              </p:nvSpPr>
              <p:spPr>
                <a:xfrm>
                  <a:off x="2624835" y="1045755"/>
                  <a:ext cx="1695011" cy="307777"/>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b="0" dirty="0">
                      <a:solidFill>
                        <a:schemeClr val="tx1"/>
                      </a:solidFill>
                      <a:latin typeface="+mj-ea"/>
                      <a:ea typeface="+mj-ea"/>
                    </a:rPr>
                    <a:t>UML</a:t>
                  </a:r>
                  <a:r>
                    <a:rPr lang="zh-CN" altLang="en-US" b="0" dirty="0">
                      <a:solidFill>
                        <a:schemeClr val="tx1"/>
                      </a:solidFill>
                      <a:latin typeface="+mj-ea"/>
                      <a:ea typeface="+mj-ea"/>
                    </a:rPr>
                    <a:t>事物</a:t>
                  </a:r>
                  <a:endParaRPr lang="en-US" altLang="zh-CN" b="0" dirty="0">
                    <a:solidFill>
                      <a:schemeClr val="tx1"/>
                    </a:solidFill>
                    <a:latin typeface="+mj-ea"/>
                    <a:ea typeface="+mj-ea"/>
                  </a:endParaRPr>
                </a:p>
              </p:txBody>
            </p:sp>
            <p:cxnSp>
              <p:nvCxnSpPr>
                <p:cNvPr id="19" name="直接连接符 18">
                  <a:extLst>
                    <a:ext uri="{FF2B5EF4-FFF2-40B4-BE49-F238E27FC236}">
                      <a16:creationId xmlns:a16="http://schemas.microsoft.com/office/drawing/2014/main" id="{5DE47A0A-853C-4BAA-B469-BFF7EE880D1A}"/>
                    </a:ext>
                  </a:extLst>
                </p:cNvPr>
                <p:cNvCxnSpPr>
                  <a:cxnSpLocks/>
                </p:cNvCxnSpPr>
                <p:nvPr/>
              </p:nvCxnSpPr>
              <p:spPr>
                <a:xfrm>
                  <a:off x="2660063" y="1404841"/>
                  <a:ext cx="8721530" cy="75"/>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1F49DEAE-C3E6-4409-B34F-7B74EDAF1D87}"/>
                  </a:ext>
                </a:extLst>
              </p:cNvPr>
              <p:cNvGrpSpPr/>
              <p:nvPr/>
            </p:nvGrpSpPr>
            <p:grpSpPr>
              <a:xfrm>
                <a:off x="2624835" y="618878"/>
                <a:ext cx="8765366" cy="389582"/>
                <a:chOff x="2624835" y="790640"/>
                <a:chExt cx="8765366" cy="389582"/>
              </a:xfrm>
            </p:grpSpPr>
            <p:sp>
              <p:nvSpPr>
                <p:cNvPr id="12" name="矩形 11">
                  <a:extLst>
                    <a:ext uri="{FF2B5EF4-FFF2-40B4-BE49-F238E27FC236}">
                      <a16:creationId xmlns:a16="http://schemas.microsoft.com/office/drawing/2014/main" id="{4AFC5BE4-02F8-452E-A49D-9A5294D90629}"/>
                    </a:ext>
                  </a:extLst>
                </p:cNvPr>
                <p:cNvSpPr/>
                <p:nvPr/>
              </p:nvSpPr>
              <p:spPr>
                <a:xfrm>
                  <a:off x="4898220" y="833804"/>
                  <a:ext cx="2925879" cy="305918"/>
                </a:xfrm>
                <a:prstGeom prst="rect">
                  <a:avLst/>
                </a:prstGeom>
              </p:spPr>
              <p:txBody>
                <a:bodyPr wrap="square" anchor="t" anchorCtr="0">
                  <a:spAutoFit/>
                </a:bodyPr>
                <a:lstStyle/>
                <a:p>
                  <a:pPr>
                    <a:lnSpc>
                      <a:spcPct val="150000"/>
                    </a:lnSpc>
                  </a:pPr>
                  <a:r>
                    <a:rPr lang="zh-CN" altLang="en-US" sz="1050" b="0" i="0" dirty="0">
                      <a:effectLst/>
                      <a:latin typeface="-apple-system"/>
                    </a:rPr>
                    <a:t>关系把事物紧密联系在一起</a:t>
                  </a:r>
                  <a:endParaRPr lang="en-US" altLang="zh-CN" sz="1050" dirty="0"/>
                </a:p>
              </p:txBody>
            </p:sp>
            <p:sp>
              <p:nvSpPr>
                <p:cNvPr id="13" name="文本框 12">
                  <a:extLst>
                    <a:ext uri="{FF2B5EF4-FFF2-40B4-BE49-F238E27FC236}">
                      <a16:creationId xmlns:a16="http://schemas.microsoft.com/office/drawing/2014/main" id="{09305812-FD49-47D5-809B-319ABDA2EDAA}"/>
                    </a:ext>
                  </a:extLst>
                </p:cNvPr>
                <p:cNvSpPr txBox="1"/>
                <p:nvPr/>
              </p:nvSpPr>
              <p:spPr>
                <a:xfrm>
                  <a:off x="11009304" y="790640"/>
                  <a:ext cx="380897" cy="369332"/>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800" dirty="0">
                      <a:solidFill>
                        <a:schemeClr val="tx1">
                          <a:lumMod val="50000"/>
                          <a:lumOff val="50000"/>
                        </a:schemeClr>
                      </a:solidFill>
                      <a:effectLst/>
                    </a:rPr>
                    <a:t>04</a:t>
                  </a:r>
                </a:p>
              </p:txBody>
            </p:sp>
            <p:sp>
              <p:nvSpPr>
                <p:cNvPr id="14" name="文本框 13">
                  <a:extLst>
                    <a:ext uri="{FF2B5EF4-FFF2-40B4-BE49-F238E27FC236}">
                      <a16:creationId xmlns:a16="http://schemas.microsoft.com/office/drawing/2014/main" id="{9FCA9106-C4A2-4A6E-B4F2-9BC2EC0F0D1D}"/>
                    </a:ext>
                  </a:extLst>
                </p:cNvPr>
                <p:cNvSpPr txBox="1"/>
                <p:nvPr/>
              </p:nvSpPr>
              <p:spPr>
                <a:xfrm>
                  <a:off x="2624835" y="822916"/>
                  <a:ext cx="1695011" cy="307777"/>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b="0" dirty="0">
                      <a:solidFill>
                        <a:schemeClr val="tx1"/>
                      </a:solidFill>
                      <a:latin typeface="+mj-ea"/>
                      <a:ea typeface="+mj-ea"/>
                    </a:rPr>
                    <a:t>UML</a:t>
                  </a:r>
                  <a:r>
                    <a:rPr lang="zh-CN" altLang="en-US" b="0" dirty="0">
                      <a:solidFill>
                        <a:schemeClr val="tx1"/>
                      </a:solidFill>
                      <a:latin typeface="+mj-ea"/>
                      <a:ea typeface="+mj-ea"/>
                    </a:rPr>
                    <a:t>关系</a:t>
                  </a:r>
                  <a:endParaRPr lang="en-US" altLang="zh-CN" b="0" dirty="0">
                    <a:solidFill>
                      <a:schemeClr val="tx1"/>
                    </a:solidFill>
                    <a:latin typeface="+mj-ea"/>
                    <a:ea typeface="+mj-ea"/>
                  </a:endParaRPr>
                </a:p>
              </p:txBody>
            </p:sp>
            <p:cxnSp>
              <p:nvCxnSpPr>
                <p:cNvPr id="15" name="直接连接符 14">
                  <a:extLst>
                    <a:ext uri="{FF2B5EF4-FFF2-40B4-BE49-F238E27FC236}">
                      <a16:creationId xmlns:a16="http://schemas.microsoft.com/office/drawing/2014/main" id="{9CEB8226-5810-462E-9DE2-4253E28E8BA1}"/>
                    </a:ext>
                  </a:extLst>
                </p:cNvPr>
                <p:cNvCxnSpPr>
                  <a:cxnSpLocks/>
                </p:cNvCxnSpPr>
                <p:nvPr/>
              </p:nvCxnSpPr>
              <p:spPr>
                <a:xfrm>
                  <a:off x="2651455" y="1180222"/>
                  <a:ext cx="8730139"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sp>
        <p:nvSpPr>
          <p:cNvPr id="32" name="矩形 31">
            <a:extLst>
              <a:ext uri="{FF2B5EF4-FFF2-40B4-BE49-F238E27FC236}">
                <a16:creationId xmlns:a16="http://schemas.microsoft.com/office/drawing/2014/main" id="{D69F9EA9-946E-43F6-AFD6-881520AA94F5}"/>
              </a:ext>
            </a:extLst>
          </p:cNvPr>
          <p:cNvSpPr/>
          <p:nvPr/>
        </p:nvSpPr>
        <p:spPr>
          <a:xfrm>
            <a:off x="3688876" y="2778020"/>
            <a:ext cx="3388681" cy="305918"/>
          </a:xfrm>
          <a:prstGeom prst="rect">
            <a:avLst/>
          </a:prstGeom>
        </p:spPr>
        <p:txBody>
          <a:bodyPr wrap="square" anchor="t" anchorCtr="0">
            <a:spAutoFit/>
          </a:bodyPr>
          <a:lstStyle/>
          <a:p>
            <a:pPr>
              <a:lnSpc>
                <a:spcPct val="150000"/>
              </a:lnSpc>
            </a:pPr>
            <a:r>
              <a:rPr lang="zh-CN" altLang="en-US" sz="1050" dirty="0"/>
              <a:t>四种事物构成</a:t>
            </a:r>
            <a:endParaRPr lang="en-US" altLang="zh-CN" sz="1050" dirty="0"/>
          </a:p>
        </p:txBody>
      </p:sp>
      <p:sp>
        <p:nvSpPr>
          <p:cNvPr id="33" name="文本框 32">
            <a:extLst>
              <a:ext uri="{FF2B5EF4-FFF2-40B4-BE49-F238E27FC236}">
                <a16:creationId xmlns:a16="http://schemas.microsoft.com/office/drawing/2014/main" id="{14FF9882-FE50-4880-A2F7-3A4658917A5A}"/>
              </a:ext>
            </a:extLst>
          </p:cNvPr>
          <p:cNvSpPr txBox="1"/>
          <p:nvPr/>
        </p:nvSpPr>
        <p:spPr>
          <a:xfrm>
            <a:off x="1010135" y="3629564"/>
            <a:ext cx="1963120" cy="307777"/>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b="0" dirty="0">
                <a:solidFill>
                  <a:schemeClr val="tx1"/>
                </a:solidFill>
                <a:latin typeface="+mj-ea"/>
                <a:ea typeface="+mj-ea"/>
              </a:rPr>
              <a:t>UML</a:t>
            </a:r>
            <a:r>
              <a:rPr lang="zh-CN" altLang="en-US" b="0" dirty="0">
                <a:solidFill>
                  <a:schemeClr val="tx1"/>
                </a:solidFill>
                <a:latin typeface="+mj-ea"/>
                <a:ea typeface="+mj-ea"/>
              </a:rPr>
              <a:t>图</a:t>
            </a:r>
            <a:endParaRPr lang="en-US" altLang="zh-CN" b="0" dirty="0">
              <a:solidFill>
                <a:schemeClr val="tx1"/>
              </a:solidFill>
              <a:latin typeface="+mj-ea"/>
              <a:ea typeface="+mj-ea"/>
            </a:endParaRPr>
          </a:p>
        </p:txBody>
      </p:sp>
      <p:sp>
        <p:nvSpPr>
          <p:cNvPr id="34" name="矩形 33">
            <a:extLst>
              <a:ext uri="{FF2B5EF4-FFF2-40B4-BE49-F238E27FC236}">
                <a16:creationId xmlns:a16="http://schemas.microsoft.com/office/drawing/2014/main" id="{4DEA3A05-6433-4C91-A26A-B04F0C110911}"/>
              </a:ext>
            </a:extLst>
          </p:cNvPr>
          <p:cNvSpPr/>
          <p:nvPr/>
        </p:nvSpPr>
        <p:spPr>
          <a:xfrm>
            <a:off x="3688876" y="3617805"/>
            <a:ext cx="3388681" cy="305918"/>
          </a:xfrm>
          <a:prstGeom prst="rect">
            <a:avLst/>
          </a:prstGeom>
        </p:spPr>
        <p:txBody>
          <a:bodyPr wrap="square" anchor="t" anchorCtr="0">
            <a:spAutoFit/>
          </a:bodyPr>
          <a:lstStyle/>
          <a:p>
            <a:pPr>
              <a:lnSpc>
                <a:spcPct val="150000"/>
              </a:lnSpc>
            </a:pPr>
            <a:r>
              <a:rPr lang="zh-CN" altLang="en-US" sz="1050" b="0" i="0" dirty="0">
                <a:effectLst/>
                <a:latin typeface="-apple-system"/>
              </a:rPr>
              <a:t>图是事物和关系的可视化表示</a:t>
            </a:r>
            <a:endParaRPr lang="en-US" altLang="zh-CN" sz="1050" dirty="0"/>
          </a:p>
        </p:txBody>
      </p:sp>
      <p:sp>
        <p:nvSpPr>
          <p:cNvPr id="35" name="文本框 34">
            <a:extLst>
              <a:ext uri="{FF2B5EF4-FFF2-40B4-BE49-F238E27FC236}">
                <a16:creationId xmlns:a16="http://schemas.microsoft.com/office/drawing/2014/main" id="{BB54E010-B936-4BF5-BB08-9BB1F54D0080}"/>
              </a:ext>
            </a:extLst>
          </p:cNvPr>
          <p:cNvSpPr txBox="1"/>
          <p:nvPr/>
        </p:nvSpPr>
        <p:spPr>
          <a:xfrm>
            <a:off x="10740719" y="3632252"/>
            <a:ext cx="441146" cy="369332"/>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800" dirty="0">
                <a:solidFill>
                  <a:schemeClr val="tx1">
                    <a:lumMod val="50000"/>
                    <a:lumOff val="50000"/>
                  </a:schemeClr>
                </a:solidFill>
                <a:effectLst/>
              </a:rPr>
              <a:t>05</a:t>
            </a:r>
          </a:p>
        </p:txBody>
      </p:sp>
      <p:cxnSp>
        <p:nvCxnSpPr>
          <p:cNvPr id="36" name="直接连接符 35">
            <a:extLst>
              <a:ext uri="{FF2B5EF4-FFF2-40B4-BE49-F238E27FC236}">
                <a16:creationId xmlns:a16="http://schemas.microsoft.com/office/drawing/2014/main" id="{12DE8C1D-B221-4218-A0B9-21487F3F84C4}"/>
              </a:ext>
            </a:extLst>
          </p:cNvPr>
          <p:cNvCxnSpPr>
            <a:cxnSpLocks/>
          </p:cNvCxnSpPr>
          <p:nvPr/>
        </p:nvCxnSpPr>
        <p:spPr>
          <a:xfrm>
            <a:off x="1040484" y="3969536"/>
            <a:ext cx="10111031"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722BCFCA-ADCB-4AD7-9B3E-E15F8325C319}"/>
              </a:ext>
            </a:extLst>
          </p:cNvPr>
          <p:cNvSpPr txBox="1"/>
          <p:nvPr/>
        </p:nvSpPr>
        <p:spPr>
          <a:xfrm>
            <a:off x="1009650" y="4002359"/>
            <a:ext cx="1963120" cy="307777"/>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b="0" dirty="0">
                <a:solidFill>
                  <a:schemeClr val="tx1"/>
                </a:solidFill>
                <a:latin typeface="+mj-ea"/>
                <a:ea typeface="+mj-ea"/>
              </a:rPr>
              <a:t>UML</a:t>
            </a:r>
            <a:r>
              <a:rPr lang="zh-CN" altLang="en-US" b="0" dirty="0">
                <a:solidFill>
                  <a:schemeClr val="tx1"/>
                </a:solidFill>
                <a:latin typeface="+mj-ea"/>
                <a:ea typeface="+mj-ea"/>
              </a:rPr>
              <a:t>视图</a:t>
            </a:r>
            <a:endParaRPr lang="en-US" altLang="zh-CN" b="0" dirty="0">
              <a:solidFill>
                <a:schemeClr val="tx1"/>
              </a:solidFill>
              <a:latin typeface="+mj-ea"/>
              <a:ea typeface="+mj-ea"/>
            </a:endParaRPr>
          </a:p>
        </p:txBody>
      </p:sp>
      <p:sp>
        <p:nvSpPr>
          <p:cNvPr id="38" name="矩形 37">
            <a:extLst>
              <a:ext uri="{FF2B5EF4-FFF2-40B4-BE49-F238E27FC236}">
                <a16:creationId xmlns:a16="http://schemas.microsoft.com/office/drawing/2014/main" id="{82C71053-4E78-4C4D-B536-E16A4B415ECC}"/>
              </a:ext>
            </a:extLst>
          </p:cNvPr>
          <p:cNvSpPr/>
          <p:nvPr/>
        </p:nvSpPr>
        <p:spPr>
          <a:xfrm>
            <a:off x="3688876" y="3976623"/>
            <a:ext cx="3388681" cy="305918"/>
          </a:xfrm>
          <a:prstGeom prst="rect">
            <a:avLst/>
          </a:prstGeom>
        </p:spPr>
        <p:txBody>
          <a:bodyPr wrap="square" anchor="t" anchorCtr="0">
            <a:spAutoFit/>
          </a:bodyPr>
          <a:lstStyle/>
          <a:p>
            <a:pPr>
              <a:lnSpc>
                <a:spcPct val="150000"/>
              </a:lnSpc>
            </a:pPr>
            <a:r>
              <a:rPr lang="zh-CN" altLang="en-US" sz="1050" b="0" i="0" dirty="0">
                <a:effectLst/>
                <a:latin typeface="-apple-system"/>
              </a:rPr>
              <a:t>完整的模型就由许多视图来描述</a:t>
            </a:r>
            <a:endParaRPr lang="en-US" altLang="zh-CN" sz="1050" dirty="0"/>
          </a:p>
        </p:txBody>
      </p:sp>
      <p:sp>
        <p:nvSpPr>
          <p:cNvPr id="39" name="文本框 38">
            <a:extLst>
              <a:ext uri="{FF2B5EF4-FFF2-40B4-BE49-F238E27FC236}">
                <a16:creationId xmlns:a16="http://schemas.microsoft.com/office/drawing/2014/main" id="{1ECEBE47-2988-4282-9A68-6C4D949915DE}"/>
              </a:ext>
            </a:extLst>
          </p:cNvPr>
          <p:cNvSpPr txBox="1"/>
          <p:nvPr/>
        </p:nvSpPr>
        <p:spPr>
          <a:xfrm>
            <a:off x="10741199" y="3968400"/>
            <a:ext cx="441146" cy="369332"/>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800" dirty="0">
                <a:solidFill>
                  <a:schemeClr val="tx1">
                    <a:lumMod val="50000"/>
                    <a:lumOff val="50000"/>
                  </a:schemeClr>
                </a:solidFill>
                <a:effectLst/>
              </a:rPr>
              <a:t>06</a:t>
            </a:r>
          </a:p>
        </p:txBody>
      </p:sp>
      <p:cxnSp>
        <p:nvCxnSpPr>
          <p:cNvPr id="40" name="直接连接符 39">
            <a:extLst>
              <a:ext uri="{FF2B5EF4-FFF2-40B4-BE49-F238E27FC236}">
                <a16:creationId xmlns:a16="http://schemas.microsoft.com/office/drawing/2014/main" id="{F5066CB1-CB5B-4C01-A2E4-6DEC1D044B41}"/>
              </a:ext>
            </a:extLst>
          </p:cNvPr>
          <p:cNvCxnSpPr>
            <a:cxnSpLocks/>
          </p:cNvCxnSpPr>
          <p:nvPr/>
        </p:nvCxnSpPr>
        <p:spPr>
          <a:xfrm>
            <a:off x="1050451" y="4337732"/>
            <a:ext cx="10111031"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61AA262A-16B2-4F91-9A85-60390211CCC7}"/>
              </a:ext>
            </a:extLst>
          </p:cNvPr>
          <p:cNvSpPr txBox="1"/>
          <p:nvPr/>
        </p:nvSpPr>
        <p:spPr>
          <a:xfrm>
            <a:off x="978817" y="4472270"/>
            <a:ext cx="7446752" cy="369332"/>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1800" b="1" dirty="0">
                <a:solidFill>
                  <a:schemeClr val="tx1"/>
                </a:solidFill>
              </a:rPr>
              <a:t>UML2.0</a:t>
            </a:r>
            <a:r>
              <a:rPr lang="zh-CN" altLang="en-US" sz="1800" b="1" dirty="0">
                <a:solidFill>
                  <a:schemeClr val="tx1"/>
                </a:solidFill>
              </a:rPr>
              <a:t>新特性</a:t>
            </a:r>
            <a:endParaRPr lang="en-US" altLang="zh-CN" sz="1800" b="1" dirty="0">
              <a:solidFill>
                <a:schemeClr val="tx1"/>
              </a:solidFill>
            </a:endParaRPr>
          </a:p>
        </p:txBody>
      </p:sp>
      <p:sp>
        <p:nvSpPr>
          <p:cNvPr id="45" name="文本框 44">
            <a:extLst>
              <a:ext uri="{FF2B5EF4-FFF2-40B4-BE49-F238E27FC236}">
                <a16:creationId xmlns:a16="http://schemas.microsoft.com/office/drawing/2014/main" id="{179FF2E4-F71A-4CE6-B3B2-CB92C9C3CE25}"/>
              </a:ext>
            </a:extLst>
          </p:cNvPr>
          <p:cNvSpPr txBox="1"/>
          <p:nvPr/>
        </p:nvSpPr>
        <p:spPr>
          <a:xfrm>
            <a:off x="1050451" y="4913564"/>
            <a:ext cx="1963120" cy="307777"/>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b="0" dirty="0">
                <a:solidFill>
                  <a:schemeClr val="tx1"/>
                </a:solidFill>
              </a:rPr>
              <a:t>新内容</a:t>
            </a:r>
            <a:endParaRPr lang="en-US" altLang="zh-CN" b="0" dirty="0">
              <a:solidFill>
                <a:schemeClr val="tx1"/>
              </a:solidFill>
            </a:endParaRPr>
          </a:p>
        </p:txBody>
      </p:sp>
      <p:cxnSp>
        <p:nvCxnSpPr>
          <p:cNvPr id="46" name="直接连接符 45">
            <a:extLst>
              <a:ext uri="{FF2B5EF4-FFF2-40B4-BE49-F238E27FC236}">
                <a16:creationId xmlns:a16="http://schemas.microsoft.com/office/drawing/2014/main" id="{6D4B728C-1D07-48DC-9617-B2FCB02FF539}"/>
              </a:ext>
            </a:extLst>
          </p:cNvPr>
          <p:cNvCxnSpPr>
            <a:cxnSpLocks/>
          </p:cNvCxnSpPr>
          <p:nvPr/>
        </p:nvCxnSpPr>
        <p:spPr>
          <a:xfrm>
            <a:off x="1071313" y="5221341"/>
            <a:ext cx="1011103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C19F9344-A605-4938-A82B-DE737E6CC651}"/>
              </a:ext>
            </a:extLst>
          </p:cNvPr>
          <p:cNvSpPr/>
          <p:nvPr/>
        </p:nvSpPr>
        <p:spPr>
          <a:xfrm>
            <a:off x="1040480" y="5308793"/>
            <a:ext cx="10111031" cy="369333"/>
          </a:xfrm>
          <a:prstGeom prst="rect">
            <a:avLst/>
          </a:prstGeom>
          <a:solidFill>
            <a:schemeClr val="accent2">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48" name="文本框 47">
            <a:extLst>
              <a:ext uri="{FF2B5EF4-FFF2-40B4-BE49-F238E27FC236}">
                <a16:creationId xmlns:a16="http://schemas.microsoft.com/office/drawing/2014/main" id="{29C47420-637D-45F1-AA63-0050293AFEE3}"/>
              </a:ext>
            </a:extLst>
          </p:cNvPr>
          <p:cNvSpPr txBox="1"/>
          <p:nvPr/>
        </p:nvSpPr>
        <p:spPr>
          <a:xfrm>
            <a:off x="1009650" y="5319198"/>
            <a:ext cx="7446752" cy="369332"/>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b="1" dirty="0">
                <a:solidFill>
                  <a:schemeClr val="tx1"/>
                </a:solidFill>
              </a:rPr>
              <a:t>组内工作</a:t>
            </a:r>
            <a:endParaRPr lang="en-US" altLang="zh-CN" sz="1800" b="1" dirty="0">
              <a:solidFill>
                <a:schemeClr val="tx1"/>
              </a:solidFill>
            </a:endParaRPr>
          </a:p>
        </p:txBody>
      </p:sp>
      <p:sp>
        <p:nvSpPr>
          <p:cNvPr id="49" name="文本框 48">
            <a:extLst>
              <a:ext uri="{FF2B5EF4-FFF2-40B4-BE49-F238E27FC236}">
                <a16:creationId xmlns:a16="http://schemas.microsoft.com/office/drawing/2014/main" id="{A9603595-505C-4F88-AFFE-E1615776AF32}"/>
              </a:ext>
            </a:extLst>
          </p:cNvPr>
          <p:cNvSpPr txBox="1"/>
          <p:nvPr/>
        </p:nvSpPr>
        <p:spPr>
          <a:xfrm>
            <a:off x="10720335" y="4885298"/>
            <a:ext cx="441146" cy="369332"/>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800" dirty="0">
                <a:solidFill>
                  <a:schemeClr val="tx1">
                    <a:lumMod val="50000"/>
                    <a:lumOff val="50000"/>
                  </a:schemeClr>
                </a:solidFill>
                <a:effectLst/>
              </a:rPr>
              <a:t>07</a:t>
            </a:r>
          </a:p>
        </p:txBody>
      </p:sp>
      <p:sp>
        <p:nvSpPr>
          <p:cNvPr id="50" name="文本框 49">
            <a:extLst>
              <a:ext uri="{FF2B5EF4-FFF2-40B4-BE49-F238E27FC236}">
                <a16:creationId xmlns:a16="http://schemas.microsoft.com/office/drawing/2014/main" id="{D4714E01-DFC1-4557-B4C2-F0D79E6E6A6F}"/>
              </a:ext>
            </a:extLst>
          </p:cNvPr>
          <p:cNvSpPr txBox="1"/>
          <p:nvPr/>
        </p:nvSpPr>
        <p:spPr>
          <a:xfrm>
            <a:off x="1009650" y="5727315"/>
            <a:ext cx="1963120" cy="307777"/>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b="0" dirty="0">
                <a:solidFill>
                  <a:schemeClr val="tx1"/>
                </a:solidFill>
              </a:rPr>
              <a:t>小组内分工与评分</a:t>
            </a:r>
            <a:endParaRPr lang="en-US" altLang="zh-CN" b="0" dirty="0">
              <a:solidFill>
                <a:schemeClr val="tx1"/>
              </a:solidFill>
            </a:endParaRPr>
          </a:p>
        </p:txBody>
      </p:sp>
      <p:sp>
        <p:nvSpPr>
          <p:cNvPr id="51" name="文本框 50">
            <a:extLst>
              <a:ext uri="{FF2B5EF4-FFF2-40B4-BE49-F238E27FC236}">
                <a16:creationId xmlns:a16="http://schemas.microsoft.com/office/drawing/2014/main" id="{75876021-54FE-49B7-9444-8462A45F38D7}"/>
              </a:ext>
            </a:extLst>
          </p:cNvPr>
          <p:cNvSpPr txBox="1"/>
          <p:nvPr/>
        </p:nvSpPr>
        <p:spPr>
          <a:xfrm>
            <a:off x="10710365" y="5678126"/>
            <a:ext cx="441146" cy="369332"/>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800" dirty="0">
                <a:solidFill>
                  <a:schemeClr val="tx1">
                    <a:lumMod val="50000"/>
                    <a:lumOff val="50000"/>
                  </a:schemeClr>
                </a:solidFill>
                <a:effectLst/>
              </a:rPr>
              <a:t>08</a:t>
            </a:r>
          </a:p>
        </p:txBody>
      </p:sp>
    </p:spTree>
    <p:custDataLst>
      <p:tags r:id="rId1"/>
    </p:custDataLst>
    <p:extLst>
      <p:ext uri="{BB962C8B-B14F-4D97-AF65-F5344CB8AC3E}">
        <p14:creationId xmlns:p14="http://schemas.microsoft.com/office/powerpoint/2010/main" val="4031919286"/>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EC2E790-5284-441F-B51A-37768BBEEC63}"/>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dirty="0"/>
          </a:p>
        </p:txBody>
      </p:sp>
      <p:sp>
        <p:nvSpPr>
          <p:cNvPr id="3" name="标题 2">
            <a:extLst>
              <a:ext uri="{FF2B5EF4-FFF2-40B4-BE49-F238E27FC236}">
                <a16:creationId xmlns:a16="http://schemas.microsoft.com/office/drawing/2014/main" id="{58C73E00-6526-4F7C-8E56-473C40FEF0FB}"/>
              </a:ext>
            </a:extLst>
          </p:cNvPr>
          <p:cNvSpPr>
            <a:spLocks noGrp="1"/>
          </p:cNvSpPr>
          <p:nvPr>
            <p:ph type="title"/>
          </p:nvPr>
        </p:nvSpPr>
        <p:spPr>
          <a:xfrm>
            <a:off x="745744" y="328770"/>
            <a:ext cx="10436606" cy="599759"/>
          </a:xfrm>
        </p:spPr>
        <p:txBody>
          <a:bodyPr/>
          <a:lstStyle/>
          <a:p>
            <a:r>
              <a:rPr lang="en-GB" dirty="0"/>
              <a:t>UML</a:t>
            </a:r>
            <a:r>
              <a:rPr lang="zh-CN" altLang="en-US" dirty="0"/>
              <a:t>构成</a:t>
            </a:r>
            <a:endParaRPr lang="en-GB" dirty="0"/>
          </a:p>
        </p:txBody>
      </p:sp>
      <p:grpSp>
        <p:nvGrpSpPr>
          <p:cNvPr id="4" name="组合 3">
            <a:extLst>
              <a:ext uri="{FF2B5EF4-FFF2-40B4-BE49-F238E27FC236}">
                <a16:creationId xmlns:a16="http://schemas.microsoft.com/office/drawing/2014/main" id="{D3E1C3FE-94FF-469D-BCF7-5E68C8BBB730}"/>
              </a:ext>
            </a:extLst>
          </p:cNvPr>
          <p:cNvGrpSpPr/>
          <p:nvPr/>
        </p:nvGrpSpPr>
        <p:grpSpPr>
          <a:xfrm>
            <a:off x="738745" y="1026082"/>
            <a:ext cx="10029993" cy="2817721"/>
            <a:chOff x="738745" y="1026082"/>
            <a:chExt cx="10029993" cy="2817721"/>
          </a:xfrm>
        </p:grpSpPr>
        <p:sp>
          <p:nvSpPr>
            <p:cNvPr id="5" name="文本框 4">
              <a:extLst>
                <a:ext uri="{FF2B5EF4-FFF2-40B4-BE49-F238E27FC236}">
                  <a16:creationId xmlns:a16="http://schemas.microsoft.com/office/drawing/2014/main" id="{19C28E5B-62FD-41C0-9997-681BB9F1ABD8}"/>
                </a:ext>
              </a:extLst>
            </p:cNvPr>
            <p:cNvSpPr txBox="1"/>
            <p:nvPr/>
          </p:nvSpPr>
          <p:spPr>
            <a:xfrm>
              <a:off x="1113562" y="1026082"/>
              <a:ext cx="9655176" cy="523220"/>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800" b="1" i="0" u="none" strike="noStrike" kern="1200" cap="none" spc="0" normalizeH="0" baseline="0" noProof="0" dirty="0">
                  <a:ln>
                    <a:noFill/>
                  </a:ln>
                  <a:solidFill>
                    <a:schemeClr val="accent1"/>
                  </a:solidFill>
                  <a:effectLst/>
                  <a:uLnTx/>
                  <a:uFillTx/>
                </a:rPr>
                <a:t>图：图是事物和关系的可视化表示</a:t>
              </a:r>
              <a:endParaRPr kumimoji="0" lang="en-US" altLang="zh-CN" sz="2800" b="1" i="0" u="none" strike="noStrike" kern="1200" cap="none" spc="0" normalizeH="0" baseline="0" noProof="0" dirty="0">
                <a:ln>
                  <a:noFill/>
                </a:ln>
                <a:effectLst/>
                <a:uLnTx/>
                <a:uFillTx/>
              </a:endParaRPr>
            </a:p>
          </p:txBody>
        </p:sp>
        <p:sp>
          <p:nvSpPr>
            <p:cNvPr id="8" name="矩形 7">
              <a:extLst>
                <a:ext uri="{FF2B5EF4-FFF2-40B4-BE49-F238E27FC236}">
                  <a16:creationId xmlns:a16="http://schemas.microsoft.com/office/drawing/2014/main" id="{EDF90398-5066-4736-A9F0-72D6E73163E1}"/>
                </a:ext>
              </a:extLst>
            </p:cNvPr>
            <p:cNvSpPr/>
            <p:nvPr/>
          </p:nvSpPr>
          <p:spPr>
            <a:xfrm>
              <a:off x="738745" y="2974241"/>
              <a:ext cx="609064" cy="609061"/>
            </a:xfrm>
            <a:prstGeom prst="rect">
              <a:avLst/>
            </a:prstGeom>
            <a:solidFill>
              <a:schemeClr val="tx1">
                <a:lumMod val="95000"/>
                <a:lumOff val="5000"/>
                <a:alpha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lumMod val="95000"/>
                    <a:lumOff val="5000"/>
                  </a:schemeClr>
                </a:solidFill>
              </a:endParaRPr>
            </a:p>
          </p:txBody>
        </p:sp>
        <p:sp>
          <p:nvSpPr>
            <p:cNvPr id="9" name="文本框 8">
              <a:extLst>
                <a:ext uri="{FF2B5EF4-FFF2-40B4-BE49-F238E27FC236}">
                  <a16:creationId xmlns:a16="http://schemas.microsoft.com/office/drawing/2014/main" id="{D6A74593-1BAA-4515-B4F7-9EC94373A81F}"/>
                </a:ext>
              </a:extLst>
            </p:cNvPr>
            <p:cNvSpPr txBox="1"/>
            <p:nvPr/>
          </p:nvSpPr>
          <p:spPr>
            <a:xfrm>
              <a:off x="1455395" y="2889696"/>
              <a:ext cx="4274467" cy="954107"/>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tx1">
                      <a:alpha val="60000"/>
                    </a:schemeClr>
                  </a:solidFill>
                  <a:effectLst/>
                  <a:uLnTx/>
                  <a:uFillTx/>
                </a:defRPr>
              </a:lvl1pPr>
            </a:lstStyle>
            <a:p>
              <a:r>
                <a:rPr lang="en-US" altLang="zh-CN" i="0" dirty="0">
                  <a:solidFill>
                    <a:srgbClr val="4D4D4D"/>
                  </a:solidFill>
                  <a:effectLst/>
                  <a:latin typeface="+mj-ea"/>
                  <a:ea typeface="+mj-ea"/>
                </a:rPr>
                <a:t>3.</a:t>
              </a:r>
              <a:r>
                <a:rPr lang="zh-CN" altLang="en-US" i="0" dirty="0">
                  <a:solidFill>
                    <a:srgbClr val="4D4D4D"/>
                  </a:solidFill>
                  <a:effectLst/>
                  <a:latin typeface="+mj-ea"/>
                  <a:ea typeface="+mj-ea"/>
                </a:rPr>
                <a:t>对象图</a:t>
              </a:r>
              <a:r>
                <a:rPr lang="en-US" altLang="zh-CN" i="0" dirty="0">
                  <a:solidFill>
                    <a:srgbClr val="4D4D4D"/>
                  </a:solidFill>
                  <a:effectLst/>
                  <a:latin typeface="+mj-ea"/>
                  <a:ea typeface="+mj-ea"/>
                </a:rPr>
                <a:t>[Object Diagram]:</a:t>
              </a:r>
            </a:p>
            <a:p>
              <a:r>
                <a:rPr lang="zh-CN" altLang="en-US" b="0" i="0" dirty="0">
                  <a:solidFill>
                    <a:srgbClr val="4D4D4D"/>
                  </a:solidFill>
                  <a:effectLst/>
                  <a:latin typeface="+mj-ea"/>
                  <a:ea typeface="+mj-ea"/>
                </a:rPr>
                <a:t>对象图是类图的实例，几乎使用与类图完全相同的标识。他们的不同点在于对象图显示类的多个对象实例，而不是实际的类</a:t>
              </a:r>
              <a:endParaRPr lang="en-US" altLang="zh-CN" b="0" dirty="0">
                <a:latin typeface="+mn-ea"/>
              </a:endParaRPr>
            </a:p>
          </p:txBody>
        </p:sp>
        <p:sp>
          <p:nvSpPr>
            <p:cNvPr id="11" name="任意多边形 71">
              <a:extLst>
                <a:ext uri="{FF2B5EF4-FFF2-40B4-BE49-F238E27FC236}">
                  <a16:creationId xmlns:a16="http://schemas.microsoft.com/office/drawing/2014/main" id="{FAE51E58-C9BB-4348-A359-0E7FAAD3F743}"/>
                </a:ext>
              </a:extLst>
            </p:cNvPr>
            <p:cNvSpPr/>
            <p:nvPr/>
          </p:nvSpPr>
          <p:spPr bwMode="auto">
            <a:xfrm>
              <a:off x="906897" y="3193146"/>
              <a:ext cx="272760" cy="224052"/>
            </a:xfrm>
            <a:custGeom>
              <a:avLst/>
              <a:gdLst>
                <a:gd name="connsiteX0" fmla="*/ 96626 w 533400"/>
                <a:gd name="connsiteY0" fmla="*/ 133971 h 438150"/>
                <a:gd name="connsiteX1" fmla="*/ 125201 w 533400"/>
                <a:gd name="connsiteY1" fmla="*/ 286371 h 438150"/>
                <a:gd name="connsiteX2" fmla="*/ 410951 w 533400"/>
                <a:gd name="connsiteY2" fmla="*/ 286371 h 438150"/>
                <a:gd name="connsiteX3" fmla="*/ 439526 w 533400"/>
                <a:gd name="connsiteY3" fmla="*/ 133971 h 438150"/>
                <a:gd name="connsiteX4" fmla="*/ 534776 w 533400"/>
                <a:gd name="connsiteY4" fmla="*/ 133971 h 438150"/>
                <a:gd name="connsiteX5" fmla="*/ 515726 w 533400"/>
                <a:gd name="connsiteY5" fmla="*/ 381621 h 438150"/>
                <a:gd name="connsiteX6" fmla="*/ 458576 w 533400"/>
                <a:gd name="connsiteY6" fmla="*/ 381621 h 438150"/>
                <a:gd name="connsiteX7" fmla="*/ 458576 w 533400"/>
                <a:gd name="connsiteY7" fmla="*/ 438771 h 438150"/>
                <a:gd name="connsiteX8" fmla="*/ 439526 w 533400"/>
                <a:gd name="connsiteY8" fmla="*/ 438771 h 438150"/>
                <a:gd name="connsiteX9" fmla="*/ 439526 w 533400"/>
                <a:gd name="connsiteY9" fmla="*/ 381621 h 438150"/>
                <a:gd name="connsiteX10" fmla="*/ 96626 w 533400"/>
                <a:gd name="connsiteY10" fmla="*/ 381621 h 438150"/>
                <a:gd name="connsiteX11" fmla="*/ 96626 w 533400"/>
                <a:gd name="connsiteY11" fmla="*/ 438771 h 438150"/>
                <a:gd name="connsiteX12" fmla="*/ 77576 w 533400"/>
                <a:gd name="connsiteY12" fmla="*/ 438771 h 438150"/>
                <a:gd name="connsiteX13" fmla="*/ 77576 w 533400"/>
                <a:gd name="connsiteY13" fmla="*/ 381621 h 438150"/>
                <a:gd name="connsiteX14" fmla="*/ 20426 w 533400"/>
                <a:gd name="connsiteY14" fmla="*/ 381621 h 438150"/>
                <a:gd name="connsiteX15" fmla="*/ 1376 w 533400"/>
                <a:gd name="connsiteY15" fmla="*/ 133971 h 438150"/>
                <a:gd name="connsiteX16" fmla="*/ 96626 w 533400"/>
                <a:gd name="connsiteY16" fmla="*/ 133971 h 438150"/>
                <a:gd name="connsiteX17" fmla="*/ 487151 w 533400"/>
                <a:gd name="connsiteY17" fmla="*/ 621 h 438150"/>
                <a:gd name="connsiteX18" fmla="*/ 487151 w 533400"/>
                <a:gd name="connsiteY18" fmla="*/ 114921 h 438150"/>
                <a:gd name="connsiteX19" fmla="*/ 425239 w 533400"/>
                <a:gd name="connsiteY19" fmla="*/ 114921 h 438150"/>
                <a:gd name="connsiteX20" fmla="*/ 396664 w 533400"/>
                <a:gd name="connsiteY20" fmla="*/ 267321 h 438150"/>
                <a:gd name="connsiteX21" fmla="*/ 139489 w 533400"/>
                <a:gd name="connsiteY21" fmla="*/ 267321 h 438150"/>
                <a:gd name="connsiteX22" fmla="*/ 110914 w 533400"/>
                <a:gd name="connsiteY22" fmla="*/ 114921 h 438150"/>
                <a:gd name="connsiteX23" fmla="*/ 58526 w 533400"/>
                <a:gd name="connsiteY23" fmla="*/ 114921 h 438150"/>
                <a:gd name="connsiteX24" fmla="*/ 58526 w 533400"/>
                <a:gd name="connsiteY24" fmla="*/ 621 h 438150"/>
                <a:gd name="connsiteX25" fmla="*/ 487151 w 533400"/>
                <a:gd name="connsiteY2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3400" h="438150">
                  <a:moveTo>
                    <a:pt x="96626" y="133971"/>
                  </a:moveTo>
                  <a:lnTo>
                    <a:pt x="125201" y="286371"/>
                  </a:lnTo>
                  <a:lnTo>
                    <a:pt x="410951" y="286371"/>
                  </a:lnTo>
                  <a:lnTo>
                    <a:pt x="439526" y="133971"/>
                  </a:lnTo>
                  <a:lnTo>
                    <a:pt x="534776" y="133971"/>
                  </a:lnTo>
                  <a:lnTo>
                    <a:pt x="515726" y="381621"/>
                  </a:lnTo>
                  <a:lnTo>
                    <a:pt x="458576" y="381621"/>
                  </a:lnTo>
                  <a:lnTo>
                    <a:pt x="458576" y="438771"/>
                  </a:lnTo>
                  <a:lnTo>
                    <a:pt x="439526" y="438771"/>
                  </a:lnTo>
                  <a:lnTo>
                    <a:pt x="439526" y="381621"/>
                  </a:lnTo>
                  <a:lnTo>
                    <a:pt x="96626" y="381621"/>
                  </a:lnTo>
                  <a:lnTo>
                    <a:pt x="96626" y="438771"/>
                  </a:lnTo>
                  <a:lnTo>
                    <a:pt x="77576" y="438771"/>
                  </a:lnTo>
                  <a:lnTo>
                    <a:pt x="77576" y="381621"/>
                  </a:lnTo>
                  <a:lnTo>
                    <a:pt x="20426" y="381621"/>
                  </a:lnTo>
                  <a:lnTo>
                    <a:pt x="1376" y="133971"/>
                  </a:lnTo>
                  <a:lnTo>
                    <a:pt x="96626" y="133971"/>
                  </a:lnTo>
                  <a:close/>
                  <a:moveTo>
                    <a:pt x="487151" y="621"/>
                  </a:moveTo>
                  <a:lnTo>
                    <a:pt x="487151" y="114921"/>
                  </a:lnTo>
                  <a:lnTo>
                    <a:pt x="425239" y="114921"/>
                  </a:lnTo>
                  <a:lnTo>
                    <a:pt x="396664" y="267321"/>
                  </a:lnTo>
                  <a:lnTo>
                    <a:pt x="139489" y="267321"/>
                  </a:lnTo>
                  <a:lnTo>
                    <a:pt x="110914" y="114921"/>
                  </a:lnTo>
                  <a:lnTo>
                    <a:pt x="58526" y="114921"/>
                  </a:lnTo>
                  <a:lnTo>
                    <a:pt x="58526" y="621"/>
                  </a:lnTo>
                  <a:lnTo>
                    <a:pt x="487151" y="62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sp>
          <p:nvSpPr>
            <p:cNvPr id="18" name="任意多边形 45">
              <a:extLst>
                <a:ext uri="{FF2B5EF4-FFF2-40B4-BE49-F238E27FC236}">
                  <a16:creationId xmlns:a16="http://schemas.microsoft.com/office/drawing/2014/main" id="{E6CCC70F-690F-44BA-BC3B-5FB23813F195}"/>
                </a:ext>
              </a:extLst>
            </p:cNvPr>
            <p:cNvSpPr/>
            <p:nvPr/>
          </p:nvSpPr>
          <p:spPr bwMode="auto">
            <a:xfrm>
              <a:off x="6141669" y="3122967"/>
              <a:ext cx="281841" cy="256676"/>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86396 h 485775"/>
                <a:gd name="connsiteX10" fmla="*/ 1504 w 533400"/>
                <a:gd name="connsiteY10" fmla="*/ 486396 h 485775"/>
                <a:gd name="connsiteX11" fmla="*/ 1504 w 533400"/>
                <a:gd name="connsiteY11" fmla="*/ 229221 h 485775"/>
                <a:gd name="connsiteX12" fmla="*/ 125329 w 533400"/>
                <a:gd name="connsiteY12" fmla="*/ 229221 h 485775"/>
                <a:gd name="connsiteX13" fmla="*/ 411079 w 533400"/>
                <a:gd name="connsiteY13" fmla="*/ 621 h 485775"/>
                <a:gd name="connsiteX14" fmla="*/ 411079 w 533400"/>
                <a:gd name="connsiteY14" fmla="*/ 114921 h 485775"/>
                <a:gd name="connsiteX15" fmla="*/ 534904 w 533400"/>
                <a:gd name="connsiteY15" fmla="*/ 114921 h 485775"/>
                <a:gd name="connsiteX16" fmla="*/ 534904 w 533400"/>
                <a:gd name="connsiteY16" fmla="*/ 210171 h 485775"/>
                <a:gd name="connsiteX17" fmla="*/ 1504 w 533400"/>
                <a:gd name="connsiteY17" fmla="*/ 210171 h 485775"/>
                <a:gd name="connsiteX18" fmla="*/ 1504 w 533400"/>
                <a:gd name="connsiteY18" fmla="*/ 114921 h 485775"/>
                <a:gd name="connsiteX19" fmla="*/ 125329 w 533400"/>
                <a:gd name="connsiteY19" fmla="*/ 114921 h 485775"/>
                <a:gd name="connsiteX20" fmla="*/ 125329 w 533400"/>
                <a:gd name="connsiteY20" fmla="*/ 621 h 485775"/>
                <a:gd name="connsiteX21" fmla="*/ 411079 w 533400"/>
                <a:gd name="connsiteY21" fmla="*/ 621 h 485775"/>
                <a:gd name="connsiteX22" fmla="*/ 392029 w 533400"/>
                <a:gd name="connsiteY22" fmla="*/ 19671 h 485775"/>
                <a:gd name="connsiteX23" fmla="*/ 144379 w 533400"/>
                <a:gd name="connsiteY23" fmla="*/ 19671 h 485775"/>
                <a:gd name="connsiteX24" fmla="*/ 144379 w 533400"/>
                <a:gd name="connsiteY24" fmla="*/ 114921 h 485775"/>
                <a:gd name="connsiteX25" fmla="*/ 392029 w 533400"/>
                <a:gd name="connsiteY25" fmla="*/ 114921 h 485775"/>
                <a:gd name="connsiteX26" fmla="*/ 392029 w 533400"/>
                <a:gd name="connsiteY26"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86396"/>
                  </a:lnTo>
                  <a:lnTo>
                    <a:pt x="1504" y="486396"/>
                  </a:lnTo>
                  <a:lnTo>
                    <a:pt x="1504" y="229221"/>
                  </a:lnTo>
                  <a:lnTo>
                    <a:pt x="125329" y="229221"/>
                  </a:lnTo>
                  <a:close/>
                  <a:moveTo>
                    <a:pt x="411079" y="621"/>
                  </a:moveTo>
                  <a:lnTo>
                    <a:pt x="411079" y="114921"/>
                  </a:lnTo>
                  <a:lnTo>
                    <a:pt x="534904" y="114921"/>
                  </a:lnTo>
                  <a:lnTo>
                    <a:pt x="534904" y="210171"/>
                  </a:lnTo>
                  <a:lnTo>
                    <a:pt x="1504" y="210171"/>
                  </a:lnTo>
                  <a:lnTo>
                    <a:pt x="1504" y="114921"/>
                  </a:lnTo>
                  <a:lnTo>
                    <a:pt x="125329" y="114921"/>
                  </a:lnTo>
                  <a:lnTo>
                    <a:pt x="125329" y="621"/>
                  </a:lnTo>
                  <a:lnTo>
                    <a:pt x="411079" y="621"/>
                  </a:lnTo>
                  <a:close/>
                  <a:moveTo>
                    <a:pt x="392029" y="19671"/>
                  </a:moveTo>
                  <a:lnTo>
                    <a:pt x="144379" y="19671"/>
                  </a:lnTo>
                  <a:lnTo>
                    <a:pt x="144379" y="114921"/>
                  </a:lnTo>
                  <a:lnTo>
                    <a:pt x="392029" y="114921"/>
                  </a:lnTo>
                  <a:lnTo>
                    <a:pt x="392029" y="1967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grpSp>
      <p:pic>
        <p:nvPicPr>
          <p:cNvPr id="10" name="图片 9" descr="图示&#10;&#10;描述已自动生成">
            <a:extLst>
              <a:ext uri="{FF2B5EF4-FFF2-40B4-BE49-F238E27FC236}">
                <a16:creationId xmlns:a16="http://schemas.microsoft.com/office/drawing/2014/main" id="{D09625EF-CEC7-479B-9207-5919FFCCD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7448" y="2136085"/>
            <a:ext cx="6087852" cy="2562225"/>
          </a:xfrm>
          <a:prstGeom prst="rect">
            <a:avLst/>
          </a:prstGeom>
        </p:spPr>
      </p:pic>
    </p:spTree>
    <p:custDataLst>
      <p:tags r:id="rId1"/>
    </p:custDataLst>
    <p:extLst>
      <p:ext uri="{BB962C8B-B14F-4D97-AF65-F5344CB8AC3E}">
        <p14:creationId xmlns:p14="http://schemas.microsoft.com/office/powerpoint/2010/main" val="3789893046"/>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EC2E790-5284-441F-B51A-37768BBEEC63}"/>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dirty="0"/>
          </a:p>
        </p:txBody>
      </p:sp>
      <p:sp>
        <p:nvSpPr>
          <p:cNvPr id="3" name="标题 2">
            <a:extLst>
              <a:ext uri="{FF2B5EF4-FFF2-40B4-BE49-F238E27FC236}">
                <a16:creationId xmlns:a16="http://schemas.microsoft.com/office/drawing/2014/main" id="{58C73E00-6526-4F7C-8E56-473C40FEF0FB}"/>
              </a:ext>
            </a:extLst>
          </p:cNvPr>
          <p:cNvSpPr>
            <a:spLocks noGrp="1"/>
          </p:cNvSpPr>
          <p:nvPr>
            <p:ph type="title"/>
          </p:nvPr>
        </p:nvSpPr>
        <p:spPr>
          <a:xfrm>
            <a:off x="745744" y="328770"/>
            <a:ext cx="10436606" cy="599759"/>
          </a:xfrm>
        </p:spPr>
        <p:txBody>
          <a:bodyPr/>
          <a:lstStyle/>
          <a:p>
            <a:r>
              <a:rPr lang="en-GB" dirty="0"/>
              <a:t>UML</a:t>
            </a:r>
            <a:r>
              <a:rPr lang="zh-CN" altLang="en-US" dirty="0"/>
              <a:t>构成</a:t>
            </a:r>
            <a:endParaRPr lang="en-GB" dirty="0"/>
          </a:p>
        </p:txBody>
      </p:sp>
      <p:grpSp>
        <p:nvGrpSpPr>
          <p:cNvPr id="4" name="组合 3">
            <a:extLst>
              <a:ext uri="{FF2B5EF4-FFF2-40B4-BE49-F238E27FC236}">
                <a16:creationId xmlns:a16="http://schemas.microsoft.com/office/drawing/2014/main" id="{D3E1C3FE-94FF-469D-BCF7-5E68C8BBB730}"/>
              </a:ext>
            </a:extLst>
          </p:cNvPr>
          <p:cNvGrpSpPr/>
          <p:nvPr/>
        </p:nvGrpSpPr>
        <p:grpSpPr>
          <a:xfrm>
            <a:off x="738745" y="1026082"/>
            <a:ext cx="10029993" cy="3248609"/>
            <a:chOff x="738745" y="1026082"/>
            <a:chExt cx="10029993" cy="3248609"/>
          </a:xfrm>
        </p:grpSpPr>
        <p:sp>
          <p:nvSpPr>
            <p:cNvPr id="5" name="文本框 4">
              <a:extLst>
                <a:ext uri="{FF2B5EF4-FFF2-40B4-BE49-F238E27FC236}">
                  <a16:creationId xmlns:a16="http://schemas.microsoft.com/office/drawing/2014/main" id="{19C28E5B-62FD-41C0-9997-681BB9F1ABD8}"/>
                </a:ext>
              </a:extLst>
            </p:cNvPr>
            <p:cNvSpPr txBox="1"/>
            <p:nvPr/>
          </p:nvSpPr>
          <p:spPr>
            <a:xfrm>
              <a:off x="1113562" y="1026082"/>
              <a:ext cx="9655176" cy="523220"/>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800" b="1" i="0" u="none" strike="noStrike" kern="1200" cap="none" spc="0" normalizeH="0" baseline="0" noProof="0" dirty="0">
                  <a:ln>
                    <a:noFill/>
                  </a:ln>
                  <a:solidFill>
                    <a:schemeClr val="accent1"/>
                  </a:solidFill>
                  <a:effectLst/>
                  <a:uLnTx/>
                  <a:uFillTx/>
                </a:rPr>
                <a:t>图：图是事物和关系的可视化表示</a:t>
              </a:r>
              <a:endParaRPr kumimoji="0" lang="en-US" altLang="zh-CN" sz="2800" b="1" i="0" u="none" strike="noStrike" kern="1200" cap="none" spc="0" normalizeH="0" baseline="0" noProof="0" dirty="0">
                <a:ln>
                  <a:noFill/>
                </a:ln>
                <a:effectLst/>
                <a:uLnTx/>
                <a:uFillTx/>
              </a:endParaRPr>
            </a:p>
          </p:txBody>
        </p:sp>
        <p:sp>
          <p:nvSpPr>
            <p:cNvPr id="8" name="矩形 7">
              <a:extLst>
                <a:ext uri="{FF2B5EF4-FFF2-40B4-BE49-F238E27FC236}">
                  <a16:creationId xmlns:a16="http://schemas.microsoft.com/office/drawing/2014/main" id="{EDF90398-5066-4736-A9F0-72D6E73163E1}"/>
                </a:ext>
              </a:extLst>
            </p:cNvPr>
            <p:cNvSpPr/>
            <p:nvPr/>
          </p:nvSpPr>
          <p:spPr>
            <a:xfrm>
              <a:off x="738745" y="2974241"/>
              <a:ext cx="609064" cy="609061"/>
            </a:xfrm>
            <a:prstGeom prst="rect">
              <a:avLst/>
            </a:prstGeom>
            <a:solidFill>
              <a:schemeClr val="tx1">
                <a:lumMod val="95000"/>
                <a:lumOff val="5000"/>
                <a:alpha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lumMod val="95000"/>
                    <a:lumOff val="5000"/>
                  </a:schemeClr>
                </a:solidFill>
              </a:endParaRPr>
            </a:p>
          </p:txBody>
        </p:sp>
        <p:sp>
          <p:nvSpPr>
            <p:cNvPr id="9" name="文本框 8">
              <a:extLst>
                <a:ext uri="{FF2B5EF4-FFF2-40B4-BE49-F238E27FC236}">
                  <a16:creationId xmlns:a16="http://schemas.microsoft.com/office/drawing/2014/main" id="{D6A74593-1BAA-4515-B4F7-9EC94373A81F}"/>
                </a:ext>
              </a:extLst>
            </p:cNvPr>
            <p:cNvSpPr txBox="1"/>
            <p:nvPr/>
          </p:nvSpPr>
          <p:spPr>
            <a:xfrm>
              <a:off x="1455395" y="2889696"/>
              <a:ext cx="4274467" cy="1384995"/>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tx1">
                      <a:alpha val="60000"/>
                    </a:schemeClr>
                  </a:solidFill>
                  <a:effectLst/>
                  <a:uLnTx/>
                  <a:uFillTx/>
                </a:defRPr>
              </a:lvl1pPr>
            </a:lstStyle>
            <a:p>
              <a:r>
                <a:rPr lang="en-US" altLang="zh-CN" b="1" i="0" dirty="0">
                  <a:solidFill>
                    <a:srgbClr val="4D4D4D"/>
                  </a:solidFill>
                  <a:effectLst/>
                  <a:latin typeface="+mj-ea"/>
                  <a:ea typeface="+mj-ea"/>
                </a:rPr>
                <a:t>4.</a:t>
              </a:r>
              <a:r>
                <a:rPr lang="zh-CN" altLang="en-US" b="1" i="0" dirty="0">
                  <a:solidFill>
                    <a:srgbClr val="4D4D4D"/>
                  </a:solidFill>
                  <a:effectLst/>
                  <a:latin typeface="+mj-ea"/>
                  <a:ea typeface="+mj-ea"/>
                </a:rPr>
                <a:t>顺序图</a:t>
              </a:r>
              <a:r>
                <a:rPr lang="en-US" altLang="zh-CN" b="1" i="0" dirty="0">
                  <a:solidFill>
                    <a:srgbClr val="4D4D4D"/>
                  </a:solidFill>
                  <a:effectLst/>
                  <a:latin typeface="+mj-ea"/>
                  <a:ea typeface="+mj-ea"/>
                </a:rPr>
                <a:t>[Sequence Diagram]</a:t>
              </a:r>
              <a:r>
                <a:rPr lang="en-US" altLang="zh-CN" b="0" i="0" dirty="0">
                  <a:solidFill>
                    <a:srgbClr val="4D4D4D"/>
                  </a:solidFill>
                  <a:effectLst/>
                  <a:latin typeface="+mj-ea"/>
                  <a:ea typeface="+mj-ea"/>
                </a:rPr>
                <a:t>:</a:t>
              </a:r>
            </a:p>
            <a:p>
              <a:pPr algn="l"/>
              <a:r>
                <a:rPr lang="en-US" altLang="zh-CN" b="0" i="0" dirty="0">
                  <a:solidFill>
                    <a:srgbClr val="333333"/>
                  </a:solidFill>
                  <a:effectLst/>
                  <a:latin typeface="+mn-ea"/>
                </a:rPr>
                <a:t>1)</a:t>
              </a:r>
              <a:r>
                <a:rPr lang="zh-CN" altLang="en-US" b="0" i="0" dirty="0">
                  <a:solidFill>
                    <a:srgbClr val="333333"/>
                  </a:solidFill>
                  <a:effectLst/>
                  <a:latin typeface="+mn-ea"/>
                </a:rPr>
                <a:t>顺序图显示对象之间的动态合作关系</a:t>
              </a:r>
              <a:r>
                <a:rPr lang="en-US" altLang="zh-CN" b="0" i="0" dirty="0">
                  <a:solidFill>
                    <a:srgbClr val="333333"/>
                  </a:solidFill>
                  <a:effectLst/>
                  <a:latin typeface="+mn-ea"/>
                </a:rPr>
                <a:t>,</a:t>
              </a:r>
              <a:r>
                <a:rPr lang="zh-CN" altLang="en-US" b="0" i="0" dirty="0">
                  <a:solidFill>
                    <a:srgbClr val="333333"/>
                  </a:solidFill>
                  <a:effectLst/>
                  <a:latin typeface="+mn-ea"/>
                </a:rPr>
                <a:t>他强调对象之间消息发送的顺序，同时显示对象之间的交互</a:t>
              </a:r>
              <a:r>
                <a:rPr lang="en-US" altLang="zh-CN" b="0" i="0" dirty="0">
                  <a:solidFill>
                    <a:srgbClr val="333333"/>
                  </a:solidFill>
                  <a:effectLst/>
                  <a:latin typeface="+mn-ea"/>
                </a:rPr>
                <a:t>;</a:t>
              </a:r>
            </a:p>
            <a:p>
              <a:pPr algn="l"/>
              <a:r>
                <a:rPr lang="en-US" altLang="zh-CN" b="0" i="0" dirty="0">
                  <a:solidFill>
                    <a:srgbClr val="333333"/>
                  </a:solidFill>
                  <a:effectLst/>
                  <a:latin typeface="+mn-ea"/>
                </a:rPr>
                <a:t>2)</a:t>
              </a:r>
              <a:r>
                <a:rPr lang="zh-CN" altLang="en-US" b="0" i="0" dirty="0">
                  <a:solidFill>
                    <a:srgbClr val="333333"/>
                  </a:solidFill>
                  <a:effectLst/>
                  <a:latin typeface="+mn-ea"/>
                </a:rPr>
                <a:t>顺序图的一个用途是用来表示用例中的行为顺序。当执行一个用例行为时，顺序图中的每条消息对应了一个类操作或引起状态转换的触发事件</a:t>
              </a:r>
            </a:p>
          </p:txBody>
        </p:sp>
        <p:sp>
          <p:nvSpPr>
            <p:cNvPr id="11" name="任意多边形 71">
              <a:extLst>
                <a:ext uri="{FF2B5EF4-FFF2-40B4-BE49-F238E27FC236}">
                  <a16:creationId xmlns:a16="http://schemas.microsoft.com/office/drawing/2014/main" id="{FAE51E58-C9BB-4348-A359-0E7FAAD3F743}"/>
                </a:ext>
              </a:extLst>
            </p:cNvPr>
            <p:cNvSpPr/>
            <p:nvPr/>
          </p:nvSpPr>
          <p:spPr bwMode="auto">
            <a:xfrm>
              <a:off x="906897" y="3193146"/>
              <a:ext cx="272760" cy="224052"/>
            </a:xfrm>
            <a:custGeom>
              <a:avLst/>
              <a:gdLst>
                <a:gd name="connsiteX0" fmla="*/ 96626 w 533400"/>
                <a:gd name="connsiteY0" fmla="*/ 133971 h 438150"/>
                <a:gd name="connsiteX1" fmla="*/ 125201 w 533400"/>
                <a:gd name="connsiteY1" fmla="*/ 286371 h 438150"/>
                <a:gd name="connsiteX2" fmla="*/ 410951 w 533400"/>
                <a:gd name="connsiteY2" fmla="*/ 286371 h 438150"/>
                <a:gd name="connsiteX3" fmla="*/ 439526 w 533400"/>
                <a:gd name="connsiteY3" fmla="*/ 133971 h 438150"/>
                <a:gd name="connsiteX4" fmla="*/ 534776 w 533400"/>
                <a:gd name="connsiteY4" fmla="*/ 133971 h 438150"/>
                <a:gd name="connsiteX5" fmla="*/ 515726 w 533400"/>
                <a:gd name="connsiteY5" fmla="*/ 381621 h 438150"/>
                <a:gd name="connsiteX6" fmla="*/ 458576 w 533400"/>
                <a:gd name="connsiteY6" fmla="*/ 381621 h 438150"/>
                <a:gd name="connsiteX7" fmla="*/ 458576 w 533400"/>
                <a:gd name="connsiteY7" fmla="*/ 438771 h 438150"/>
                <a:gd name="connsiteX8" fmla="*/ 439526 w 533400"/>
                <a:gd name="connsiteY8" fmla="*/ 438771 h 438150"/>
                <a:gd name="connsiteX9" fmla="*/ 439526 w 533400"/>
                <a:gd name="connsiteY9" fmla="*/ 381621 h 438150"/>
                <a:gd name="connsiteX10" fmla="*/ 96626 w 533400"/>
                <a:gd name="connsiteY10" fmla="*/ 381621 h 438150"/>
                <a:gd name="connsiteX11" fmla="*/ 96626 w 533400"/>
                <a:gd name="connsiteY11" fmla="*/ 438771 h 438150"/>
                <a:gd name="connsiteX12" fmla="*/ 77576 w 533400"/>
                <a:gd name="connsiteY12" fmla="*/ 438771 h 438150"/>
                <a:gd name="connsiteX13" fmla="*/ 77576 w 533400"/>
                <a:gd name="connsiteY13" fmla="*/ 381621 h 438150"/>
                <a:gd name="connsiteX14" fmla="*/ 20426 w 533400"/>
                <a:gd name="connsiteY14" fmla="*/ 381621 h 438150"/>
                <a:gd name="connsiteX15" fmla="*/ 1376 w 533400"/>
                <a:gd name="connsiteY15" fmla="*/ 133971 h 438150"/>
                <a:gd name="connsiteX16" fmla="*/ 96626 w 533400"/>
                <a:gd name="connsiteY16" fmla="*/ 133971 h 438150"/>
                <a:gd name="connsiteX17" fmla="*/ 487151 w 533400"/>
                <a:gd name="connsiteY17" fmla="*/ 621 h 438150"/>
                <a:gd name="connsiteX18" fmla="*/ 487151 w 533400"/>
                <a:gd name="connsiteY18" fmla="*/ 114921 h 438150"/>
                <a:gd name="connsiteX19" fmla="*/ 425239 w 533400"/>
                <a:gd name="connsiteY19" fmla="*/ 114921 h 438150"/>
                <a:gd name="connsiteX20" fmla="*/ 396664 w 533400"/>
                <a:gd name="connsiteY20" fmla="*/ 267321 h 438150"/>
                <a:gd name="connsiteX21" fmla="*/ 139489 w 533400"/>
                <a:gd name="connsiteY21" fmla="*/ 267321 h 438150"/>
                <a:gd name="connsiteX22" fmla="*/ 110914 w 533400"/>
                <a:gd name="connsiteY22" fmla="*/ 114921 h 438150"/>
                <a:gd name="connsiteX23" fmla="*/ 58526 w 533400"/>
                <a:gd name="connsiteY23" fmla="*/ 114921 h 438150"/>
                <a:gd name="connsiteX24" fmla="*/ 58526 w 533400"/>
                <a:gd name="connsiteY24" fmla="*/ 621 h 438150"/>
                <a:gd name="connsiteX25" fmla="*/ 487151 w 533400"/>
                <a:gd name="connsiteY2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3400" h="438150">
                  <a:moveTo>
                    <a:pt x="96626" y="133971"/>
                  </a:moveTo>
                  <a:lnTo>
                    <a:pt x="125201" y="286371"/>
                  </a:lnTo>
                  <a:lnTo>
                    <a:pt x="410951" y="286371"/>
                  </a:lnTo>
                  <a:lnTo>
                    <a:pt x="439526" y="133971"/>
                  </a:lnTo>
                  <a:lnTo>
                    <a:pt x="534776" y="133971"/>
                  </a:lnTo>
                  <a:lnTo>
                    <a:pt x="515726" y="381621"/>
                  </a:lnTo>
                  <a:lnTo>
                    <a:pt x="458576" y="381621"/>
                  </a:lnTo>
                  <a:lnTo>
                    <a:pt x="458576" y="438771"/>
                  </a:lnTo>
                  <a:lnTo>
                    <a:pt x="439526" y="438771"/>
                  </a:lnTo>
                  <a:lnTo>
                    <a:pt x="439526" y="381621"/>
                  </a:lnTo>
                  <a:lnTo>
                    <a:pt x="96626" y="381621"/>
                  </a:lnTo>
                  <a:lnTo>
                    <a:pt x="96626" y="438771"/>
                  </a:lnTo>
                  <a:lnTo>
                    <a:pt x="77576" y="438771"/>
                  </a:lnTo>
                  <a:lnTo>
                    <a:pt x="77576" y="381621"/>
                  </a:lnTo>
                  <a:lnTo>
                    <a:pt x="20426" y="381621"/>
                  </a:lnTo>
                  <a:lnTo>
                    <a:pt x="1376" y="133971"/>
                  </a:lnTo>
                  <a:lnTo>
                    <a:pt x="96626" y="133971"/>
                  </a:lnTo>
                  <a:close/>
                  <a:moveTo>
                    <a:pt x="487151" y="621"/>
                  </a:moveTo>
                  <a:lnTo>
                    <a:pt x="487151" y="114921"/>
                  </a:lnTo>
                  <a:lnTo>
                    <a:pt x="425239" y="114921"/>
                  </a:lnTo>
                  <a:lnTo>
                    <a:pt x="396664" y="267321"/>
                  </a:lnTo>
                  <a:lnTo>
                    <a:pt x="139489" y="267321"/>
                  </a:lnTo>
                  <a:lnTo>
                    <a:pt x="110914" y="114921"/>
                  </a:lnTo>
                  <a:lnTo>
                    <a:pt x="58526" y="114921"/>
                  </a:lnTo>
                  <a:lnTo>
                    <a:pt x="58526" y="621"/>
                  </a:lnTo>
                  <a:lnTo>
                    <a:pt x="487151" y="62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sp>
          <p:nvSpPr>
            <p:cNvPr id="18" name="任意多边形 45">
              <a:extLst>
                <a:ext uri="{FF2B5EF4-FFF2-40B4-BE49-F238E27FC236}">
                  <a16:creationId xmlns:a16="http://schemas.microsoft.com/office/drawing/2014/main" id="{E6CCC70F-690F-44BA-BC3B-5FB23813F195}"/>
                </a:ext>
              </a:extLst>
            </p:cNvPr>
            <p:cNvSpPr/>
            <p:nvPr/>
          </p:nvSpPr>
          <p:spPr bwMode="auto">
            <a:xfrm>
              <a:off x="6141669" y="3122967"/>
              <a:ext cx="281841" cy="256676"/>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86396 h 485775"/>
                <a:gd name="connsiteX10" fmla="*/ 1504 w 533400"/>
                <a:gd name="connsiteY10" fmla="*/ 486396 h 485775"/>
                <a:gd name="connsiteX11" fmla="*/ 1504 w 533400"/>
                <a:gd name="connsiteY11" fmla="*/ 229221 h 485775"/>
                <a:gd name="connsiteX12" fmla="*/ 125329 w 533400"/>
                <a:gd name="connsiteY12" fmla="*/ 229221 h 485775"/>
                <a:gd name="connsiteX13" fmla="*/ 411079 w 533400"/>
                <a:gd name="connsiteY13" fmla="*/ 621 h 485775"/>
                <a:gd name="connsiteX14" fmla="*/ 411079 w 533400"/>
                <a:gd name="connsiteY14" fmla="*/ 114921 h 485775"/>
                <a:gd name="connsiteX15" fmla="*/ 534904 w 533400"/>
                <a:gd name="connsiteY15" fmla="*/ 114921 h 485775"/>
                <a:gd name="connsiteX16" fmla="*/ 534904 w 533400"/>
                <a:gd name="connsiteY16" fmla="*/ 210171 h 485775"/>
                <a:gd name="connsiteX17" fmla="*/ 1504 w 533400"/>
                <a:gd name="connsiteY17" fmla="*/ 210171 h 485775"/>
                <a:gd name="connsiteX18" fmla="*/ 1504 w 533400"/>
                <a:gd name="connsiteY18" fmla="*/ 114921 h 485775"/>
                <a:gd name="connsiteX19" fmla="*/ 125329 w 533400"/>
                <a:gd name="connsiteY19" fmla="*/ 114921 h 485775"/>
                <a:gd name="connsiteX20" fmla="*/ 125329 w 533400"/>
                <a:gd name="connsiteY20" fmla="*/ 621 h 485775"/>
                <a:gd name="connsiteX21" fmla="*/ 411079 w 533400"/>
                <a:gd name="connsiteY21" fmla="*/ 621 h 485775"/>
                <a:gd name="connsiteX22" fmla="*/ 392029 w 533400"/>
                <a:gd name="connsiteY22" fmla="*/ 19671 h 485775"/>
                <a:gd name="connsiteX23" fmla="*/ 144379 w 533400"/>
                <a:gd name="connsiteY23" fmla="*/ 19671 h 485775"/>
                <a:gd name="connsiteX24" fmla="*/ 144379 w 533400"/>
                <a:gd name="connsiteY24" fmla="*/ 114921 h 485775"/>
                <a:gd name="connsiteX25" fmla="*/ 392029 w 533400"/>
                <a:gd name="connsiteY25" fmla="*/ 114921 h 485775"/>
                <a:gd name="connsiteX26" fmla="*/ 392029 w 533400"/>
                <a:gd name="connsiteY26"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86396"/>
                  </a:lnTo>
                  <a:lnTo>
                    <a:pt x="1504" y="486396"/>
                  </a:lnTo>
                  <a:lnTo>
                    <a:pt x="1504" y="229221"/>
                  </a:lnTo>
                  <a:lnTo>
                    <a:pt x="125329" y="229221"/>
                  </a:lnTo>
                  <a:close/>
                  <a:moveTo>
                    <a:pt x="411079" y="621"/>
                  </a:moveTo>
                  <a:lnTo>
                    <a:pt x="411079" y="114921"/>
                  </a:lnTo>
                  <a:lnTo>
                    <a:pt x="534904" y="114921"/>
                  </a:lnTo>
                  <a:lnTo>
                    <a:pt x="534904" y="210171"/>
                  </a:lnTo>
                  <a:lnTo>
                    <a:pt x="1504" y="210171"/>
                  </a:lnTo>
                  <a:lnTo>
                    <a:pt x="1504" y="114921"/>
                  </a:lnTo>
                  <a:lnTo>
                    <a:pt x="125329" y="114921"/>
                  </a:lnTo>
                  <a:lnTo>
                    <a:pt x="125329" y="621"/>
                  </a:lnTo>
                  <a:lnTo>
                    <a:pt x="411079" y="621"/>
                  </a:lnTo>
                  <a:close/>
                  <a:moveTo>
                    <a:pt x="392029" y="19671"/>
                  </a:moveTo>
                  <a:lnTo>
                    <a:pt x="144379" y="19671"/>
                  </a:lnTo>
                  <a:lnTo>
                    <a:pt x="144379" y="114921"/>
                  </a:lnTo>
                  <a:lnTo>
                    <a:pt x="392029" y="114921"/>
                  </a:lnTo>
                  <a:lnTo>
                    <a:pt x="392029" y="1967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grpSp>
      <p:pic>
        <p:nvPicPr>
          <p:cNvPr id="7" name="图片 6" descr="图示&#10;&#10;描述已自动生成">
            <a:extLst>
              <a:ext uri="{FF2B5EF4-FFF2-40B4-BE49-F238E27FC236}">
                <a16:creationId xmlns:a16="http://schemas.microsoft.com/office/drawing/2014/main" id="{258E233A-1501-44F6-8F31-A24D5BAF5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2589" y="1770145"/>
            <a:ext cx="4831131" cy="3978082"/>
          </a:xfrm>
          <a:prstGeom prst="rect">
            <a:avLst/>
          </a:prstGeom>
        </p:spPr>
      </p:pic>
    </p:spTree>
    <p:custDataLst>
      <p:tags r:id="rId1"/>
    </p:custDataLst>
    <p:extLst>
      <p:ext uri="{BB962C8B-B14F-4D97-AF65-F5344CB8AC3E}">
        <p14:creationId xmlns:p14="http://schemas.microsoft.com/office/powerpoint/2010/main" val="365196327"/>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EC2E790-5284-441F-B51A-37768BBEEC63}"/>
              </a:ext>
            </a:extLst>
          </p:cNvPr>
          <p:cNvSpPr>
            <a:spLocks noGrp="1"/>
          </p:cNvSpPr>
          <p:nvPr>
            <p:ph type="sldNum" sz="quarter" idx="12"/>
          </p:nvPr>
        </p:nvSpPr>
        <p:spPr/>
        <p:txBody>
          <a:bodyPr/>
          <a:lstStyle/>
          <a:p>
            <a:fld id="{5DD3DB80-B894-403A-B48E-6FDC1A72010E}" type="slidenum">
              <a:rPr lang="zh-CN" altLang="en-US" smtClean="0"/>
              <a:pPr/>
              <a:t>22</a:t>
            </a:fld>
            <a:endParaRPr lang="zh-CN" altLang="en-US" dirty="0"/>
          </a:p>
        </p:txBody>
      </p:sp>
      <p:sp>
        <p:nvSpPr>
          <p:cNvPr id="3" name="标题 2">
            <a:extLst>
              <a:ext uri="{FF2B5EF4-FFF2-40B4-BE49-F238E27FC236}">
                <a16:creationId xmlns:a16="http://schemas.microsoft.com/office/drawing/2014/main" id="{58C73E00-6526-4F7C-8E56-473C40FEF0FB}"/>
              </a:ext>
            </a:extLst>
          </p:cNvPr>
          <p:cNvSpPr>
            <a:spLocks noGrp="1"/>
          </p:cNvSpPr>
          <p:nvPr>
            <p:ph type="title"/>
          </p:nvPr>
        </p:nvSpPr>
        <p:spPr>
          <a:xfrm>
            <a:off x="745744" y="328770"/>
            <a:ext cx="10436606" cy="599759"/>
          </a:xfrm>
        </p:spPr>
        <p:txBody>
          <a:bodyPr/>
          <a:lstStyle/>
          <a:p>
            <a:r>
              <a:rPr lang="en-GB" dirty="0"/>
              <a:t>UML</a:t>
            </a:r>
            <a:r>
              <a:rPr lang="zh-CN" altLang="en-US" dirty="0"/>
              <a:t>构成</a:t>
            </a:r>
            <a:endParaRPr lang="en-GB" dirty="0"/>
          </a:p>
        </p:txBody>
      </p:sp>
      <p:grpSp>
        <p:nvGrpSpPr>
          <p:cNvPr id="4" name="组合 3">
            <a:extLst>
              <a:ext uri="{FF2B5EF4-FFF2-40B4-BE49-F238E27FC236}">
                <a16:creationId xmlns:a16="http://schemas.microsoft.com/office/drawing/2014/main" id="{D3E1C3FE-94FF-469D-BCF7-5E68C8BBB730}"/>
              </a:ext>
            </a:extLst>
          </p:cNvPr>
          <p:cNvGrpSpPr/>
          <p:nvPr/>
        </p:nvGrpSpPr>
        <p:grpSpPr>
          <a:xfrm>
            <a:off x="738745" y="1026082"/>
            <a:ext cx="10029993" cy="3033165"/>
            <a:chOff x="738745" y="1026082"/>
            <a:chExt cx="10029993" cy="3033165"/>
          </a:xfrm>
        </p:grpSpPr>
        <p:sp>
          <p:nvSpPr>
            <p:cNvPr id="5" name="文本框 4">
              <a:extLst>
                <a:ext uri="{FF2B5EF4-FFF2-40B4-BE49-F238E27FC236}">
                  <a16:creationId xmlns:a16="http://schemas.microsoft.com/office/drawing/2014/main" id="{19C28E5B-62FD-41C0-9997-681BB9F1ABD8}"/>
                </a:ext>
              </a:extLst>
            </p:cNvPr>
            <p:cNvSpPr txBox="1"/>
            <p:nvPr/>
          </p:nvSpPr>
          <p:spPr>
            <a:xfrm>
              <a:off x="1113562" y="1026082"/>
              <a:ext cx="9655176" cy="523220"/>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800" b="1" i="0" u="none" strike="noStrike" kern="1200" cap="none" spc="0" normalizeH="0" baseline="0" noProof="0" dirty="0">
                  <a:ln>
                    <a:noFill/>
                  </a:ln>
                  <a:solidFill>
                    <a:schemeClr val="accent1"/>
                  </a:solidFill>
                  <a:effectLst/>
                  <a:uLnTx/>
                  <a:uFillTx/>
                </a:rPr>
                <a:t>图：图是事物和关系的可视化表示</a:t>
              </a:r>
              <a:endParaRPr kumimoji="0" lang="en-US" altLang="zh-CN" sz="2800" b="1" i="0" u="none" strike="noStrike" kern="1200" cap="none" spc="0" normalizeH="0" baseline="0" noProof="0" dirty="0">
                <a:ln>
                  <a:noFill/>
                </a:ln>
                <a:effectLst/>
                <a:uLnTx/>
                <a:uFillTx/>
              </a:endParaRPr>
            </a:p>
          </p:txBody>
        </p:sp>
        <p:sp>
          <p:nvSpPr>
            <p:cNvPr id="8" name="矩形 7">
              <a:extLst>
                <a:ext uri="{FF2B5EF4-FFF2-40B4-BE49-F238E27FC236}">
                  <a16:creationId xmlns:a16="http://schemas.microsoft.com/office/drawing/2014/main" id="{EDF90398-5066-4736-A9F0-72D6E73163E1}"/>
                </a:ext>
              </a:extLst>
            </p:cNvPr>
            <p:cNvSpPr/>
            <p:nvPr/>
          </p:nvSpPr>
          <p:spPr>
            <a:xfrm>
              <a:off x="738745" y="2974241"/>
              <a:ext cx="609064" cy="609061"/>
            </a:xfrm>
            <a:prstGeom prst="rect">
              <a:avLst/>
            </a:prstGeom>
            <a:solidFill>
              <a:schemeClr val="tx1">
                <a:lumMod val="95000"/>
                <a:lumOff val="5000"/>
                <a:alpha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lumMod val="95000"/>
                    <a:lumOff val="5000"/>
                  </a:schemeClr>
                </a:solidFill>
              </a:endParaRPr>
            </a:p>
          </p:txBody>
        </p:sp>
        <p:sp>
          <p:nvSpPr>
            <p:cNvPr id="9" name="文本框 8">
              <a:extLst>
                <a:ext uri="{FF2B5EF4-FFF2-40B4-BE49-F238E27FC236}">
                  <a16:creationId xmlns:a16="http://schemas.microsoft.com/office/drawing/2014/main" id="{D6A74593-1BAA-4515-B4F7-9EC94373A81F}"/>
                </a:ext>
              </a:extLst>
            </p:cNvPr>
            <p:cNvSpPr txBox="1"/>
            <p:nvPr/>
          </p:nvSpPr>
          <p:spPr>
            <a:xfrm>
              <a:off x="1455395" y="2889696"/>
              <a:ext cx="4274467" cy="1169551"/>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tx1">
                      <a:alpha val="60000"/>
                    </a:schemeClr>
                  </a:solidFill>
                  <a:effectLst/>
                  <a:uLnTx/>
                  <a:uFillTx/>
                </a:defRPr>
              </a:lvl1pPr>
            </a:lstStyle>
            <a:p>
              <a:r>
                <a:rPr lang="en-US" altLang="zh-CN" b="1" i="0" dirty="0">
                  <a:solidFill>
                    <a:srgbClr val="4D4D4D"/>
                  </a:solidFill>
                  <a:effectLst/>
                  <a:latin typeface="+mj-ea"/>
                  <a:ea typeface="+mj-ea"/>
                </a:rPr>
                <a:t>5.</a:t>
              </a:r>
              <a:r>
                <a:rPr lang="zh-CN" altLang="en-US" b="1" i="0" dirty="0">
                  <a:solidFill>
                    <a:srgbClr val="4D4D4D"/>
                  </a:solidFill>
                  <a:effectLst/>
                  <a:latin typeface="+mj-ea"/>
                  <a:ea typeface="+mj-ea"/>
                </a:rPr>
                <a:t>协作图</a:t>
              </a:r>
              <a:r>
                <a:rPr lang="en-US" altLang="zh-CN" b="1" i="0" dirty="0">
                  <a:solidFill>
                    <a:srgbClr val="4D4D4D"/>
                  </a:solidFill>
                  <a:effectLst/>
                  <a:latin typeface="+mj-ea"/>
                  <a:ea typeface="+mj-ea"/>
                </a:rPr>
                <a:t>[Collaboration Diagram]:</a:t>
              </a:r>
            </a:p>
            <a:p>
              <a:r>
                <a:rPr lang="en-US" altLang="zh-CN" b="0" i="0" dirty="0">
                  <a:solidFill>
                    <a:srgbClr val="333333"/>
                  </a:solidFill>
                  <a:effectLst/>
                  <a:latin typeface="+mn-ea"/>
                </a:rPr>
                <a:t>1)</a:t>
              </a:r>
              <a:r>
                <a:rPr lang="zh-CN" altLang="en-US" b="0" i="0" dirty="0">
                  <a:solidFill>
                    <a:srgbClr val="333333"/>
                  </a:solidFill>
                  <a:effectLst/>
                  <a:latin typeface="+mn-ea"/>
                </a:rPr>
                <a:t>协作图描述对象间的协作关系，协作图跟顺序图相似，显示对象间的动态合作关系。除显示信息交换外，协作图还显示对象以及他们之间的关系</a:t>
              </a:r>
            </a:p>
            <a:p>
              <a:r>
                <a:rPr lang="en-US" altLang="zh-CN" b="0" i="0" dirty="0">
                  <a:solidFill>
                    <a:srgbClr val="333333"/>
                  </a:solidFill>
                  <a:effectLst/>
                  <a:latin typeface="+mn-ea"/>
                </a:rPr>
                <a:t>2)</a:t>
              </a:r>
              <a:r>
                <a:rPr lang="zh-CN" altLang="en-US" b="0" i="0" dirty="0">
                  <a:solidFill>
                    <a:srgbClr val="333333"/>
                  </a:solidFill>
                  <a:effectLst/>
                  <a:latin typeface="+mn-ea"/>
                </a:rPr>
                <a:t>协作图的一个用途是表示一个类操作的实现</a:t>
              </a:r>
            </a:p>
          </p:txBody>
        </p:sp>
        <p:sp>
          <p:nvSpPr>
            <p:cNvPr id="11" name="任意多边形 71">
              <a:extLst>
                <a:ext uri="{FF2B5EF4-FFF2-40B4-BE49-F238E27FC236}">
                  <a16:creationId xmlns:a16="http://schemas.microsoft.com/office/drawing/2014/main" id="{FAE51E58-C9BB-4348-A359-0E7FAAD3F743}"/>
                </a:ext>
              </a:extLst>
            </p:cNvPr>
            <p:cNvSpPr/>
            <p:nvPr/>
          </p:nvSpPr>
          <p:spPr bwMode="auto">
            <a:xfrm>
              <a:off x="906897" y="3193146"/>
              <a:ext cx="272760" cy="224052"/>
            </a:xfrm>
            <a:custGeom>
              <a:avLst/>
              <a:gdLst>
                <a:gd name="connsiteX0" fmla="*/ 96626 w 533400"/>
                <a:gd name="connsiteY0" fmla="*/ 133971 h 438150"/>
                <a:gd name="connsiteX1" fmla="*/ 125201 w 533400"/>
                <a:gd name="connsiteY1" fmla="*/ 286371 h 438150"/>
                <a:gd name="connsiteX2" fmla="*/ 410951 w 533400"/>
                <a:gd name="connsiteY2" fmla="*/ 286371 h 438150"/>
                <a:gd name="connsiteX3" fmla="*/ 439526 w 533400"/>
                <a:gd name="connsiteY3" fmla="*/ 133971 h 438150"/>
                <a:gd name="connsiteX4" fmla="*/ 534776 w 533400"/>
                <a:gd name="connsiteY4" fmla="*/ 133971 h 438150"/>
                <a:gd name="connsiteX5" fmla="*/ 515726 w 533400"/>
                <a:gd name="connsiteY5" fmla="*/ 381621 h 438150"/>
                <a:gd name="connsiteX6" fmla="*/ 458576 w 533400"/>
                <a:gd name="connsiteY6" fmla="*/ 381621 h 438150"/>
                <a:gd name="connsiteX7" fmla="*/ 458576 w 533400"/>
                <a:gd name="connsiteY7" fmla="*/ 438771 h 438150"/>
                <a:gd name="connsiteX8" fmla="*/ 439526 w 533400"/>
                <a:gd name="connsiteY8" fmla="*/ 438771 h 438150"/>
                <a:gd name="connsiteX9" fmla="*/ 439526 w 533400"/>
                <a:gd name="connsiteY9" fmla="*/ 381621 h 438150"/>
                <a:gd name="connsiteX10" fmla="*/ 96626 w 533400"/>
                <a:gd name="connsiteY10" fmla="*/ 381621 h 438150"/>
                <a:gd name="connsiteX11" fmla="*/ 96626 w 533400"/>
                <a:gd name="connsiteY11" fmla="*/ 438771 h 438150"/>
                <a:gd name="connsiteX12" fmla="*/ 77576 w 533400"/>
                <a:gd name="connsiteY12" fmla="*/ 438771 h 438150"/>
                <a:gd name="connsiteX13" fmla="*/ 77576 w 533400"/>
                <a:gd name="connsiteY13" fmla="*/ 381621 h 438150"/>
                <a:gd name="connsiteX14" fmla="*/ 20426 w 533400"/>
                <a:gd name="connsiteY14" fmla="*/ 381621 h 438150"/>
                <a:gd name="connsiteX15" fmla="*/ 1376 w 533400"/>
                <a:gd name="connsiteY15" fmla="*/ 133971 h 438150"/>
                <a:gd name="connsiteX16" fmla="*/ 96626 w 533400"/>
                <a:gd name="connsiteY16" fmla="*/ 133971 h 438150"/>
                <a:gd name="connsiteX17" fmla="*/ 487151 w 533400"/>
                <a:gd name="connsiteY17" fmla="*/ 621 h 438150"/>
                <a:gd name="connsiteX18" fmla="*/ 487151 w 533400"/>
                <a:gd name="connsiteY18" fmla="*/ 114921 h 438150"/>
                <a:gd name="connsiteX19" fmla="*/ 425239 w 533400"/>
                <a:gd name="connsiteY19" fmla="*/ 114921 h 438150"/>
                <a:gd name="connsiteX20" fmla="*/ 396664 w 533400"/>
                <a:gd name="connsiteY20" fmla="*/ 267321 h 438150"/>
                <a:gd name="connsiteX21" fmla="*/ 139489 w 533400"/>
                <a:gd name="connsiteY21" fmla="*/ 267321 h 438150"/>
                <a:gd name="connsiteX22" fmla="*/ 110914 w 533400"/>
                <a:gd name="connsiteY22" fmla="*/ 114921 h 438150"/>
                <a:gd name="connsiteX23" fmla="*/ 58526 w 533400"/>
                <a:gd name="connsiteY23" fmla="*/ 114921 h 438150"/>
                <a:gd name="connsiteX24" fmla="*/ 58526 w 533400"/>
                <a:gd name="connsiteY24" fmla="*/ 621 h 438150"/>
                <a:gd name="connsiteX25" fmla="*/ 487151 w 533400"/>
                <a:gd name="connsiteY2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3400" h="438150">
                  <a:moveTo>
                    <a:pt x="96626" y="133971"/>
                  </a:moveTo>
                  <a:lnTo>
                    <a:pt x="125201" y="286371"/>
                  </a:lnTo>
                  <a:lnTo>
                    <a:pt x="410951" y="286371"/>
                  </a:lnTo>
                  <a:lnTo>
                    <a:pt x="439526" y="133971"/>
                  </a:lnTo>
                  <a:lnTo>
                    <a:pt x="534776" y="133971"/>
                  </a:lnTo>
                  <a:lnTo>
                    <a:pt x="515726" y="381621"/>
                  </a:lnTo>
                  <a:lnTo>
                    <a:pt x="458576" y="381621"/>
                  </a:lnTo>
                  <a:lnTo>
                    <a:pt x="458576" y="438771"/>
                  </a:lnTo>
                  <a:lnTo>
                    <a:pt x="439526" y="438771"/>
                  </a:lnTo>
                  <a:lnTo>
                    <a:pt x="439526" y="381621"/>
                  </a:lnTo>
                  <a:lnTo>
                    <a:pt x="96626" y="381621"/>
                  </a:lnTo>
                  <a:lnTo>
                    <a:pt x="96626" y="438771"/>
                  </a:lnTo>
                  <a:lnTo>
                    <a:pt x="77576" y="438771"/>
                  </a:lnTo>
                  <a:lnTo>
                    <a:pt x="77576" y="381621"/>
                  </a:lnTo>
                  <a:lnTo>
                    <a:pt x="20426" y="381621"/>
                  </a:lnTo>
                  <a:lnTo>
                    <a:pt x="1376" y="133971"/>
                  </a:lnTo>
                  <a:lnTo>
                    <a:pt x="96626" y="133971"/>
                  </a:lnTo>
                  <a:close/>
                  <a:moveTo>
                    <a:pt x="487151" y="621"/>
                  </a:moveTo>
                  <a:lnTo>
                    <a:pt x="487151" y="114921"/>
                  </a:lnTo>
                  <a:lnTo>
                    <a:pt x="425239" y="114921"/>
                  </a:lnTo>
                  <a:lnTo>
                    <a:pt x="396664" y="267321"/>
                  </a:lnTo>
                  <a:lnTo>
                    <a:pt x="139489" y="267321"/>
                  </a:lnTo>
                  <a:lnTo>
                    <a:pt x="110914" y="114921"/>
                  </a:lnTo>
                  <a:lnTo>
                    <a:pt x="58526" y="114921"/>
                  </a:lnTo>
                  <a:lnTo>
                    <a:pt x="58526" y="621"/>
                  </a:lnTo>
                  <a:lnTo>
                    <a:pt x="487151" y="62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sp>
          <p:nvSpPr>
            <p:cNvPr id="18" name="任意多边形 45">
              <a:extLst>
                <a:ext uri="{FF2B5EF4-FFF2-40B4-BE49-F238E27FC236}">
                  <a16:creationId xmlns:a16="http://schemas.microsoft.com/office/drawing/2014/main" id="{E6CCC70F-690F-44BA-BC3B-5FB23813F195}"/>
                </a:ext>
              </a:extLst>
            </p:cNvPr>
            <p:cNvSpPr/>
            <p:nvPr/>
          </p:nvSpPr>
          <p:spPr bwMode="auto">
            <a:xfrm>
              <a:off x="6141669" y="3122967"/>
              <a:ext cx="281841" cy="256676"/>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86396 h 485775"/>
                <a:gd name="connsiteX10" fmla="*/ 1504 w 533400"/>
                <a:gd name="connsiteY10" fmla="*/ 486396 h 485775"/>
                <a:gd name="connsiteX11" fmla="*/ 1504 w 533400"/>
                <a:gd name="connsiteY11" fmla="*/ 229221 h 485775"/>
                <a:gd name="connsiteX12" fmla="*/ 125329 w 533400"/>
                <a:gd name="connsiteY12" fmla="*/ 229221 h 485775"/>
                <a:gd name="connsiteX13" fmla="*/ 411079 w 533400"/>
                <a:gd name="connsiteY13" fmla="*/ 621 h 485775"/>
                <a:gd name="connsiteX14" fmla="*/ 411079 w 533400"/>
                <a:gd name="connsiteY14" fmla="*/ 114921 h 485775"/>
                <a:gd name="connsiteX15" fmla="*/ 534904 w 533400"/>
                <a:gd name="connsiteY15" fmla="*/ 114921 h 485775"/>
                <a:gd name="connsiteX16" fmla="*/ 534904 w 533400"/>
                <a:gd name="connsiteY16" fmla="*/ 210171 h 485775"/>
                <a:gd name="connsiteX17" fmla="*/ 1504 w 533400"/>
                <a:gd name="connsiteY17" fmla="*/ 210171 h 485775"/>
                <a:gd name="connsiteX18" fmla="*/ 1504 w 533400"/>
                <a:gd name="connsiteY18" fmla="*/ 114921 h 485775"/>
                <a:gd name="connsiteX19" fmla="*/ 125329 w 533400"/>
                <a:gd name="connsiteY19" fmla="*/ 114921 h 485775"/>
                <a:gd name="connsiteX20" fmla="*/ 125329 w 533400"/>
                <a:gd name="connsiteY20" fmla="*/ 621 h 485775"/>
                <a:gd name="connsiteX21" fmla="*/ 411079 w 533400"/>
                <a:gd name="connsiteY21" fmla="*/ 621 h 485775"/>
                <a:gd name="connsiteX22" fmla="*/ 392029 w 533400"/>
                <a:gd name="connsiteY22" fmla="*/ 19671 h 485775"/>
                <a:gd name="connsiteX23" fmla="*/ 144379 w 533400"/>
                <a:gd name="connsiteY23" fmla="*/ 19671 h 485775"/>
                <a:gd name="connsiteX24" fmla="*/ 144379 w 533400"/>
                <a:gd name="connsiteY24" fmla="*/ 114921 h 485775"/>
                <a:gd name="connsiteX25" fmla="*/ 392029 w 533400"/>
                <a:gd name="connsiteY25" fmla="*/ 114921 h 485775"/>
                <a:gd name="connsiteX26" fmla="*/ 392029 w 533400"/>
                <a:gd name="connsiteY26"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86396"/>
                  </a:lnTo>
                  <a:lnTo>
                    <a:pt x="1504" y="486396"/>
                  </a:lnTo>
                  <a:lnTo>
                    <a:pt x="1504" y="229221"/>
                  </a:lnTo>
                  <a:lnTo>
                    <a:pt x="125329" y="229221"/>
                  </a:lnTo>
                  <a:close/>
                  <a:moveTo>
                    <a:pt x="411079" y="621"/>
                  </a:moveTo>
                  <a:lnTo>
                    <a:pt x="411079" y="114921"/>
                  </a:lnTo>
                  <a:lnTo>
                    <a:pt x="534904" y="114921"/>
                  </a:lnTo>
                  <a:lnTo>
                    <a:pt x="534904" y="210171"/>
                  </a:lnTo>
                  <a:lnTo>
                    <a:pt x="1504" y="210171"/>
                  </a:lnTo>
                  <a:lnTo>
                    <a:pt x="1504" y="114921"/>
                  </a:lnTo>
                  <a:lnTo>
                    <a:pt x="125329" y="114921"/>
                  </a:lnTo>
                  <a:lnTo>
                    <a:pt x="125329" y="621"/>
                  </a:lnTo>
                  <a:lnTo>
                    <a:pt x="411079" y="621"/>
                  </a:lnTo>
                  <a:close/>
                  <a:moveTo>
                    <a:pt x="392029" y="19671"/>
                  </a:moveTo>
                  <a:lnTo>
                    <a:pt x="144379" y="19671"/>
                  </a:lnTo>
                  <a:lnTo>
                    <a:pt x="144379" y="114921"/>
                  </a:lnTo>
                  <a:lnTo>
                    <a:pt x="392029" y="114921"/>
                  </a:lnTo>
                  <a:lnTo>
                    <a:pt x="392029" y="1967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grpSp>
      <p:pic>
        <p:nvPicPr>
          <p:cNvPr id="10" name="图片 9" descr="图示&#10;&#10;描述已自动生成">
            <a:extLst>
              <a:ext uri="{FF2B5EF4-FFF2-40B4-BE49-F238E27FC236}">
                <a16:creationId xmlns:a16="http://schemas.microsoft.com/office/drawing/2014/main" id="{6E2BC37C-6211-4433-B8C4-AA1B6B9A3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7448" y="1794903"/>
            <a:ext cx="5730291" cy="3359136"/>
          </a:xfrm>
          <a:prstGeom prst="rect">
            <a:avLst/>
          </a:prstGeom>
        </p:spPr>
      </p:pic>
    </p:spTree>
    <p:custDataLst>
      <p:tags r:id="rId1"/>
    </p:custDataLst>
    <p:extLst>
      <p:ext uri="{BB962C8B-B14F-4D97-AF65-F5344CB8AC3E}">
        <p14:creationId xmlns:p14="http://schemas.microsoft.com/office/powerpoint/2010/main" val="741991026"/>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EC2E790-5284-441F-B51A-37768BBEEC63}"/>
              </a:ext>
            </a:extLst>
          </p:cNvPr>
          <p:cNvSpPr>
            <a:spLocks noGrp="1"/>
          </p:cNvSpPr>
          <p:nvPr>
            <p:ph type="sldNum" sz="quarter" idx="12"/>
          </p:nvPr>
        </p:nvSpPr>
        <p:spPr/>
        <p:txBody>
          <a:bodyPr/>
          <a:lstStyle/>
          <a:p>
            <a:fld id="{5DD3DB80-B894-403A-B48E-6FDC1A72010E}" type="slidenum">
              <a:rPr lang="zh-CN" altLang="en-US" smtClean="0"/>
              <a:pPr/>
              <a:t>23</a:t>
            </a:fld>
            <a:endParaRPr lang="zh-CN" altLang="en-US" dirty="0"/>
          </a:p>
        </p:txBody>
      </p:sp>
      <p:sp>
        <p:nvSpPr>
          <p:cNvPr id="3" name="标题 2">
            <a:extLst>
              <a:ext uri="{FF2B5EF4-FFF2-40B4-BE49-F238E27FC236}">
                <a16:creationId xmlns:a16="http://schemas.microsoft.com/office/drawing/2014/main" id="{58C73E00-6526-4F7C-8E56-473C40FEF0FB}"/>
              </a:ext>
            </a:extLst>
          </p:cNvPr>
          <p:cNvSpPr>
            <a:spLocks noGrp="1"/>
          </p:cNvSpPr>
          <p:nvPr>
            <p:ph type="title"/>
          </p:nvPr>
        </p:nvSpPr>
        <p:spPr>
          <a:xfrm>
            <a:off x="745744" y="328770"/>
            <a:ext cx="10436606" cy="599759"/>
          </a:xfrm>
        </p:spPr>
        <p:txBody>
          <a:bodyPr/>
          <a:lstStyle/>
          <a:p>
            <a:r>
              <a:rPr lang="en-GB" dirty="0"/>
              <a:t>UML</a:t>
            </a:r>
            <a:r>
              <a:rPr lang="zh-CN" altLang="en-US" dirty="0"/>
              <a:t>构成</a:t>
            </a:r>
            <a:endParaRPr lang="en-GB" dirty="0"/>
          </a:p>
        </p:txBody>
      </p:sp>
      <p:grpSp>
        <p:nvGrpSpPr>
          <p:cNvPr id="4" name="组合 3">
            <a:extLst>
              <a:ext uri="{FF2B5EF4-FFF2-40B4-BE49-F238E27FC236}">
                <a16:creationId xmlns:a16="http://schemas.microsoft.com/office/drawing/2014/main" id="{D3E1C3FE-94FF-469D-BCF7-5E68C8BBB730}"/>
              </a:ext>
            </a:extLst>
          </p:cNvPr>
          <p:cNvGrpSpPr/>
          <p:nvPr/>
        </p:nvGrpSpPr>
        <p:grpSpPr>
          <a:xfrm>
            <a:off x="738745" y="1026082"/>
            <a:ext cx="10029993" cy="2602278"/>
            <a:chOff x="738745" y="1026082"/>
            <a:chExt cx="10029993" cy="2602278"/>
          </a:xfrm>
        </p:grpSpPr>
        <p:sp>
          <p:nvSpPr>
            <p:cNvPr id="5" name="文本框 4">
              <a:extLst>
                <a:ext uri="{FF2B5EF4-FFF2-40B4-BE49-F238E27FC236}">
                  <a16:creationId xmlns:a16="http://schemas.microsoft.com/office/drawing/2014/main" id="{19C28E5B-62FD-41C0-9997-681BB9F1ABD8}"/>
                </a:ext>
              </a:extLst>
            </p:cNvPr>
            <p:cNvSpPr txBox="1"/>
            <p:nvPr/>
          </p:nvSpPr>
          <p:spPr>
            <a:xfrm>
              <a:off x="1113562" y="1026082"/>
              <a:ext cx="9655176" cy="523220"/>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800" b="1" i="0" u="none" strike="noStrike" kern="1200" cap="none" spc="0" normalizeH="0" baseline="0" noProof="0" dirty="0">
                  <a:ln>
                    <a:noFill/>
                  </a:ln>
                  <a:solidFill>
                    <a:schemeClr val="accent1"/>
                  </a:solidFill>
                  <a:effectLst/>
                  <a:uLnTx/>
                  <a:uFillTx/>
                </a:rPr>
                <a:t>图：图是事物和关系的可视化表示</a:t>
              </a:r>
              <a:endParaRPr kumimoji="0" lang="en-US" altLang="zh-CN" sz="2800" b="1" i="0" u="none" strike="noStrike" kern="1200" cap="none" spc="0" normalizeH="0" baseline="0" noProof="0" dirty="0">
                <a:ln>
                  <a:noFill/>
                </a:ln>
                <a:effectLst/>
                <a:uLnTx/>
                <a:uFillTx/>
              </a:endParaRPr>
            </a:p>
          </p:txBody>
        </p:sp>
        <p:sp>
          <p:nvSpPr>
            <p:cNvPr id="8" name="矩形 7">
              <a:extLst>
                <a:ext uri="{FF2B5EF4-FFF2-40B4-BE49-F238E27FC236}">
                  <a16:creationId xmlns:a16="http://schemas.microsoft.com/office/drawing/2014/main" id="{EDF90398-5066-4736-A9F0-72D6E73163E1}"/>
                </a:ext>
              </a:extLst>
            </p:cNvPr>
            <p:cNvSpPr/>
            <p:nvPr/>
          </p:nvSpPr>
          <p:spPr>
            <a:xfrm>
              <a:off x="738745" y="2974241"/>
              <a:ext cx="609064" cy="609061"/>
            </a:xfrm>
            <a:prstGeom prst="rect">
              <a:avLst/>
            </a:prstGeom>
            <a:solidFill>
              <a:schemeClr val="tx1">
                <a:lumMod val="95000"/>
                <a:lumOff val="5000"/>
                <a:alpha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lumMod val="95000"/>
                    <a:lumOff val="5000"/>
                  </a:schemeClr>
                </a:solidFill>
              </a:endParaRPr>
            </a:p>
          </p:txBody>
        </p:sp>
        <p:sp>
          <p:nvSpPr>
            <p:cNvPr id="9" name="文本框 8">
              <a:extLst>
                <a:ext uri="{FF2B5EF4-FFF2-40B4-BE49-F238E27FC236}">
                  <a16:creationId xmlns:a16="http://schemas.microsoft.com/office/drawing/2014/main" id="{D6A74593-1BAA-4515-B4F7-9EC94373A81F}"/>
                </a:ext>
              </a:extLst>
            </p:cNvPr>
            <p:cNvSpPr txBox="1"/>
            <p:nvPr/>
          </p:nvSpPr>
          <p:spPr>
            <a:xfrm>
              <a:off x="1455395" y="2889696"/>
              <a:ext cx="4274467" cy="738664"/>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tx1">
                      <a:alpha val="60000"/>
                    </a:schemeClr>
                  </a:solidFill>
                  <a:effectLst/>
                  <a:uLnTx/>
                  <a:uFillTx/>
                </a:defRPr>
              </a:lvl1pPr>
            </a:lstStyle>
            <a:p>
              <a:r>
                <a:rPr lang="en-US" altLang="zh-CN" b="1" i="0" dirty="0">
                  <a:solidFill>
                    <a:srgbClr val="4D4D4D"/>
                  </a:solidFill>
                  <a:effectLst/>
                  <a:latin typeface="-apple-system"/>
                </a:rPr>
                <a:t>6.</a:t>
              </a:r>
              <a:r>
                <a:rPr lang="zh-CN" altLang="en-US" b="1" i="0" dirty="0">
                  <a:solidFill>
                    <a:srgbClr val="4D4D4D"/>
                  </a:solidFill>
                  <a:effectLst/>
                  <a:latin typeface="-apple-system"/>
                </a:rPr>
                <a:t>状态图</a:t>
              </a:r>
              <a:r>
                <a:rPr lang="en-US" altLang="zh-CN" b="1" i="0" dirty="0">
                  <a:solidFill>
                    <a:srgbClr val="4D4D4D"/>
                  </a:solidFill>
                  <a:effectLst/>
                  <a:latin typeface="-apple-system"/>
                </a:rPr>
                <a:t>[State Chart Diagram]</a:t>
              </a:r>
            </a:p>
            <a:p>
              <a:r>
                <a:rPr lang="zh-CN" altLang="en-US" b="0" i="0" dirty="0">
                  <a:solidFill>
                    <a:srgbClr val="4D4D4D"/>
                  </a:solidFill>
                  <a:effectLst/>
                  <a:latin typeface="-apple-system"/>
                </a:rPr>
                <a:t>状态图是一个类对象所可能经历的所有历程的模型图。</a:t>
              </a:r>
              <a:br>
                <a:rPr lang="zh-CN" altLang="en-US" dirty="0"/>
              </a:br>
              <a:r>
                <a:rPr lang="zh-CN" altLang="en-US" b="0" i="0" dirty="0">
                  <a:solidFill>
                    <a:srgbClr val="4D4D4D"/>
                  </a:solidFill>
                  <a:effectLst/>
                  <a:latin typeface="-apple-system"/>
                </a:rPr>
                <a:t>状态图由对象的各个状态和连接这些状态的转换组成</a:t>
              </a:r>
              <a:endParaRPr lang="zh-CN" altLang="en-US" b="0" i="0" dirty="0">
                <a:solidFill>
                  <a:srgbClr val="333333"/>
                </a:solidFill>
                <a:effectLst/>
                <a:latin typeface="+mn-ea"/>
              </a:endParaRPr>
            </a:p>
          </p:txBody>
        </p:sp>
        <p:sp>
          <p:nvSpPr>
            <p:cNvPr id="11" name="任意多边形 71">
              <a:extLst>
                <a:ext uri="{FF2B5EF4-FFF2-40B4-BE49-F238E27FC236}">
                  <a16:creationId xmlns:a16="http://schemas.microsoft.com/office/drawing/2014/main" id="{FAE51E58-C9BB-4348-A359-0E7FAAD3F743}"/>
                </a:ext>
              </a:extLst>
            </p:cNvPr>
            <p:cNvSpPr/>
            <p:nvPr/>
          </p:nvSpPr>
          <p:spPr bwMode="auto">
            <a:xfrm>
              <a:off x="906897" y="3193146"/>
              <a:ext cx="272760" cy="224052"/>
            </a:xfrm>
            <a:custGeom>
              <a:avLst/>
              <a:gdLst>
                <a:gd name="connsiteX0" fmla="*/ 96626 w 533400"/>
                <a:gd name="connsiteY0" fmla="*/ 133971 h 438150"/>
                <a:gd name="connsiteX1" fmla="*/ 125201 w 533400"/>
                <a:gd name="connsiteY1" fmla="*/ 286371 h 438150"/>
                <a:gd name="connsiteX2" fmla="*/ 410951 w 533400"/>
                <a:gd name="connsiteY2" fmla="*/ 286371 h 438150"/>
                <a:gd name="connsiteX3" fmla="*/ 439526 w 533400"/>
                <a:gd name="connsiteY3" fmla="*/ 133971 h 438150"/>
                <a:gd name="connsiteX4" fmla="*/ 534776 w 533400"/>
                <a:gd name="connsiteY4" fmla="*/ 133971 h 438150"/>
                <a:gd name="connsiteX5" fmla="*/ 515726 w 533400"/>
                <a:gd name="connsiteY5" fmla="*/ 381621 h 438150"/>
                <a:gd name="connsiteX6" fmla="*/ 458576 w 533400"/>
                <a:gd name="connsiteY6" fmla="*/ 381621 h 438150"/>
                <a:gd name="connsiteX7" fmla="*/ 458576 w 533400"/>
                <a:gd name="connsiteY7" fmla="*/ 438771 h 438150"/>
                <a:gd name="connsiteX8" fmla="*/ 439526 w 533400"/>
                <a:gd name="connsiteY8" fmla="*/ 438771 h 438150"/>
                <a:gd name="connsiteX9" fmla="*/ 439526 w 533400"/>
                <a:gd name="connsiteY9" fmla="*/ 381621 h 438150"/>
                <a:gd name="connsiteX10" fmla="*/ 96626 w 533400"/>
                <a:gd name="connsiteY10" fmla="*/ 381621 h 438150"/>
                <a:gd name="connsiteX11" fmla="*/ 96626 w 533400"/>
                <a:gd name="connsiteY11" fmla="*/ 438771 h 438150"/>
                <a:gd name="connsiteX12" fmla="*/ 77576 w 533400"/>
                <a:gd name="connsiteY12" fmla="*/ 438771 h 438150"/>
                <a:gd name="connsiteX13" fmla="*/ 77576 w 533400"/>
                <a:gd name="connsiteY13" fmla="*/ 381621 h 438150"/>
                <a:gd name="connsiteX14" fmla="*/ 20426 w 533400"/>
                <a:gd name="connsiteY14" fmla="*/ 381621 h 438150"/>
                <a:gd name="connsiteX15" fmla="*/ 1376 w 533400"/>
                <a:gd name="connsiteY15" fmla="*/ 133971 h 438150"/>
                <a:gd name="connsiteX16" fmla="*/ 96626 w 533400"/>
                <a:gd name="connsiteY16" fmla="*/ 133971 h 438150"/>
                <a:gd name="connsiteX17" fmla="*/ 487151 w 533400"/>
                <a:gd name="connsiteY17" fmla="*/ 621 h 438150"/>
                <a:gd name="connsiteX18" fmla="*/ 487151 w 533400"/>
                <a:gd name="connsiteY18" fmla="*/ 114921 h 438150"/>
                <a:gd name="connsiteX19" fmla="*/ 425239 w 533400"/>
                <a:gd name="connsiteY19" fmla="*/ 114921 h 438150"/>
                <a:gd name="connsiteX20" fmla="*/ 396664 w 533400"/>
                <a:gd name="connsiteY20" fmla="*/ 267321 h 438150"/>
                <a:gd name="connsiteX21" fmla="*/ 139489 w 533400"/>
                <a:gd name="connsiteY21" fmla="*/ 267321 h 438150"/>
                <a:gd name="connsiteX22" fmla="*/ 110914 w 533400"/>
                <a:gd name="connsiteY22" fmla="*/ 114921 h 438150"/>
                <a:gd name="connsiteX23" fmla="*/ 58526 w 533400"/>
                <a:gd name="connsiteY23" fmla="*/ 114921 h 438150"/>
                <a:gd name="connsiteX24" fmla="*/ 58526 w 533400"/>
                <a:gd name="connsiteY24" fmla="*/ 621 h 438150"/>
                <a:gd name="connsiteX25" fmla="*/ 487151 w 533400"/>
                <a:gd name="connsiteY2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3400" h="438150">
                  <a:moveTo>
                    <a:pt x="96626" y="133971"/>
                  </a:moveTo>
                  <a:lnTo>
                    <a:pt x="125201" y="286371"/>
                  </a:lnTo>
                  <a:lnTo>
                    <a:pt x="410951" y="286371"/>
                  </a:lnTo>
                  <a:lnTo>
                    <a:pt x="439526" y="133971"/>
                  </a:lnTo>
                  <a:lnTo>
                    <a:pt x="534776" y="133971"/>
                  </a:lnTo>
                  <a:lnTo>
                    <a:pt x="515726" y="381621"/>
                  </a:lnTo>
                  <a:lnTo>
                    <a:pt x="458576" y="381621"/>
                  </a:lnTo>
                  <a:lnTo>
                    <a:pt x="458576" y="438771"/>
                  </a:lnTo>
                  <a:lnTo>
                    <a:pt x="439526" y="438771"/>
                  </a:lnTo>
                  <a:lnTo>
                    <a:pt x="439526" y="381621"/>
                  </a:lnTo>
                  <a:lnTo>
                    <a:pt x="96626" y="381621"/>
                  </a:lnTo>
                  <a:lnTo>
                    <a:pt x="96626" y="438771"/>
                  </a:lnTo>
                  <a:lnTo>
                    <a:pt x="77576" y="438771"/>
                  </a:lnTo>
                  <a:lnTo>
                    <a:pt x="77576" y="381621"/>
                  </a:lnTo>
                  <a:lnTo>
                    <a:pt x="20426" y="381621"/>
                  </a:lnTo>
                  <a:lnTo>
                    <a:pt x="1376" y="133971"/>
                  </a:lnTo>
                  <a:lnTo>
                    <a:pt x="96626" y="133971"/>
                  </a:lnTo>
                  <a:close/>
                  <a:moveTo>
                    <a:pt x="487151" y="621"/>
                  </a:moveTo>
                  <a:lnTo>
                    <a:pt x="487151" y="114921"/>
                  </a:lnTo>
                  <a:lnTo>
                    <a:pt x="425239" y="114921"/>
                  </a:lnTo>
                  <a:lnTo>
                    <a:pt x="396664" y="267321"/>
                  </a:lnTo>
                  <a:lnTo>
                    <a:pt x="139489" y="267321"/>
                  </a:lnTo>
                  <a:lnTo>
                    <a:pt x="110914" y="114921"/>
                  </a:lnTo>
                  <a:lnTo>
                    <a:pt x="58526" y="114921"/>
                  </a:lnTo>
                  <a:lnTo>
                    <a:pt x="58526" y="621"/>
                  </a:lnTo>
                  <a:lnTo>
                    <a:pt x="487151" y="62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sp>
          <p:nvSpPr>
            <p:cNvPr id="18" name="任意多边形 45">
              <a:extLst>
                <a:ext uri="{FF2B5EF4-FFF2-40B4-BE49-F238E27FC236}">
                  <a16:creationId xmlns:a16="http://schemas.microsoft.com/office/drawing/2014/main" id="{E6CCC70F-690F-44BA-BC3B-5FB23813F195}"/>
                </a:ext>
              </a:extLst>
            </p:cNvPr>
            <p:cNvSpPr/>
            <p:nvPr/>
          </p:nvSpPr>
          <p:spPr bwMode="auto">
            <a:xfrm>
              <a:off x="6141669" y="3122967"/>
              <a:ext cx="281841" cy="256676"/>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86396 h 485775"/>
                <a:gd name="connsiteX10" fmla="*/ 1504 w 533400"/>
                <a:gd name="connsiteY10" fmla="*/ 486396 h 485775"/>
                <a:gd name="connsiteX11" fmla="*/ 1504 w 533400"/>
                <a:gd name="connsiteY11" fmla="*/ 229221 h 485775"/>
                <a:gd name="connsiteX12" fmla="*/ 125329 w 533400"/>
                <a:gd name="connsiteY12" fmla="*/ 229221 h 485775"/>
                <a:gd name="connsiteX13" fmla="*/ 411079 w 533400"/>
                <a:gd name="connsiteY13" fmla="*/ 621 h 485775"/>
                <a:gd name="connsiteX14" fmla="*/ 411079 w 533400"/>
                <a:gd name="connsiteY14" fmla="*/ 114921 h 485775"/>
                <a:gd name="connsiteX15" fmla="*/ 534904 w 533400"/>
                <a:gd name="connsiteY15" fmla="*/ 114921 h 485775"/>
                <a:gd name="connsiteX16" fmla="*/ 534904 w 533400"/>
                <a:gd name="connsiteY16" fmla="*/ 210171 h 485775"/>
                <a:gd name="connsiteX17" fmla="*/ 1504 w 533400"/>
                <a:gd name="connsiteY17" fmla="*/ 210171 h 485775"/>
                <a:gd name="connsiteX18" fmla="*/ 1504 w 533400"/>
                <a:gd name="connsiteY18" fmla="*/ 114921 h 485775"/>
                <a:gd name="connsiteX19" fmla="*/ 125329 w 533400"/>
                <a:gd name="connsiteY19" fmla="*/ 114921 h 485775"/>
                <a:gd name="connsiteX20" fmla="*/ 125329 w 533400"/>
                <a:gd name="connsiteY20" fmla="*/ 621 h 485775"/>
                <a:gd name="connsiteX21" fmla="*/ 411079 w 533400"/>
                <a:gd name="connsiteY21" fmla="*/ 621 h 485775"/>
                <a:gd name="connsiteX22" fmla="*/ 392029 w 533400"/>
                <a:gd name="connsiteY22" fmla="*/ 19671 h 485775"/>
                <a:gd name="connsiteX23" fmla="*/ 144379 w 533400"/>
                <a:gd name="connsiteY23" fmla="*/ 19671 h 485775"/>
                <a:gd name="connsiteX24" fmla="*/ 144379 w 533400"/>
                <a:gd name="connsiteY24" fmla="*/ 114921 h 485775"/>
                <a:gd name="connsiteX25" fmla="*/ 392029 w 533400"/>
                <a:gd name="connsiteY25" fmla="*/ 114921 h 485775"/>
                <a:gd name="connsiteX26" fmla="*/ 392029 w 533400"/>
                <a:gd name="connsiteY26"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86396"/>
                  </a:lnTo>
                  <a:lnTo>
                    <a:pt x="1504" y="486396"/>
                  </a:lnTo>
                  <a:lnTo>
                    <a:pt x="1504" y="229221"/>
                  </a:lnTo>
                  <a:lnTo>
                    <a:pt x="125329" y="229221"/>
                  </a:lnTo>
                  <a:close/>
                  <a:moveTo>
                    <a:pt x="411079" y="621"/>
                  </a:moveTo>
                  <a:lnTo>
                    <a:pt x="411079" y="114921"/>
                  </a:lnTo>
                  <a:lnTo>
                    <a:pt x="534904" y="114921"/>
                  </a:lnTo>
                  <a:lnTo>
                    <a:pt x="534904" y="210171"/>
                  </a:lnTo>
                  <a:lnTo>
                    <a:pt x="1504" y="210171"/>
                  </a:lnTo>
                  <a:lnTo>
                    <a:pt x="1504" y="114921"/>
                  </a:lnTo>
                  <a:lnTo>
                    <a:pt x="125329" y="114921"/>
                  </a:lnTo>
                  <a:lnTo>
                    <a:pt x="125329" y="621"/>
                  </a:lnTo>
                  <a:lnTo>
                    <a:pt x="411079" y="621"/>
                  </a:lnTo>
                  <a:close/>
                  <a:moveTo>
                    <a:pt x="392029" y="19671"/>
                  </a:moveTo>
                  <a:lnTo>
                    <a:pt x="144379" y="19671"/>
                  </a:lnTo>
                  <a:lnTo>
                    <a:pt x="144379" y="114921"/>
                  </a:lnTo>
                  <a:lnTo>
                    <a:pt x="392029" y="114921"/>
                  </a:lnTo>
                  <a:lnTo>
                    <a:pt x="392029" y="1967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grpSp>
      <p:pic>
        <p:nvPicPr>
          <p:cNvPr id="7" name="图片 6" descr="图示&#10;&#10;描述已自动生成">
            <a:extLst>
              <a:ext uri="{FF2B5EF4-FFF2-40B4-BE49-F238E27FC236}">
                <a16:creationId xmlns:a16="http://schemas.microsoft.com/office/drawing/2014/main" id="{9C662DD8-C54A-44A9-81BD-D0F78547D6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9825" y="2493273"/>
            <a:ext cx="4962525" cy="1847850"/>
          </a:xfrm>
          <a:prstGeom prst="rect">
            <a:avLst/>
          </a:prstGeom>
        </p:spPr>
      </p:pic>
    </p:spTree>
    <p:custDataLst>
      <p:tags r:id="rId1"/>
    </p:custDataLst>
    <p:extLst>
      <p:ext uri="{BB962C8B-B14F-4D97-AF65-F5344CB8AC3E}">
        <p14:creationId xmlns:p14="http://schemas.microsoft.com/office/powerpoint/2010/main" val="3010422766"/>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EC2E790-5284-441F-B51A-37768BBEEC63}"/>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dirty="0"/>
          </a:p>
        </p:txBody>
      </p:sp>
      <p:sp>
        <p:nvSpPr>
          <p:cNvPr id="3" name="标题 2">
            <a:extLst>
              <a:ext uri="{FF2B5EF4-FFF2-40B4-BE49-F238E27FC236}">
                <a16:creationId xmlns:a16="http://schemas.microsoft.com/office/drawing/2014/main" id="{58C73E00-6526-4F7C-8E56-473C40FEF0FB}"/>
              </a:ext>
            </a:extLst>
          </p:cNvPr>
          <p:cNvSpPr>
            <a:spLocks noGrp="1"/>
          </p:cNvSpPr>
          <p:nvPr>
            <p:ph type="title"/>
          </p:nvPr>
        </p:nvSpPr>
        <p:spPr>
          <a:xfrm>
            <a:off x="745744" y="328770"/>
            <a:ext cx="10436606" cy="599759"/>
          </a:xfrm>
        </p:spPr>
        <p:txBody>
          <a:bodyPr/>
          <a:lstStyle/>
          <a:p>
            <a:r>
              <a:rPr lang="en-GB" dirty="0"/>
              <a:t>UML</a:t>
            </a:r>
            <a:r>
              <a:rPr lang="zh-CN" altLang="en-US" dirty="0"/>
              <a:t>构成</a:t>
            </a:r>
            <a:endParaRPr lang="en-GB" dirty="0"/>
          </a:p>
        </p:txBody>
      </p:sp>
      <p:grpSp>
        <p:nvGrpSpPr>
          <p:cNvPr id="4" name="组合 3">
            <a:extLst>
              <a:ext uri="{FF2B5EF4-FFF2-40B4-BE49-F238E27FC236}">
                <a16:creationId xmlns:a16="http://schemas.microsoft.com/office/drawing/2014/main" id="{D3E1C3FE-94FF-469D-BCF7-5E68C8BBB730}"/>
              </a:ext>
            </a:extLst>
          </p:cNvPr>
          <p:cNvGrpSpPr/>
          <p:nvPr/>
        </p:nvGrpSpPr>
        <p:grpSpPr>
          <a:xfrm>
            <a:off x="738745" y="1026082"/>
            <a:ext cx="10029993" cy="2817721"/>
            <a:chOff x="738745" y="1026082"/>
            <a:chExt cx="10029993" cy="2817721"/>
          </a:xfrm>
        </p:grpSpPr>
        <p:sp>
          <p:nvSpPr>
            <p:cNvPr id="5" name="文本框 4">
              <a:extLst>
                <a:ext uri="{FF2B5EF4-FFF2-40B4-BE49-F238E27FC236}">
                  <a16:creationId xmlns:a16="http://schemas.microsoft.com/office/drawing/2014/main" id="{19C28E5B-62FD-41C0-9997-681BB9F1ABD8}"/>
                </a:ext>
              </a:extLst>
            </p:cNvPr>
            <p:cNvSpPr txBox="1"/>
            <p:nvPr/>
          </p:nvSpPr>
          <p:spPr>
            <a:xfrm>
              <a:off x="1113562" y="1026082"/>
              <a:ext cx="9655176" cy="523220"/>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800" b="1" i="0" u="none" strike="noStrike" kern="1200" cap="none" spc="0" normalizeH="0" baseline="0" noProof="0" dirty="0">
                  <a:ln>
                    <a:noFill/>
                  </a:ln>
                  <a:solidFill>
                    <a:schemeClr val="accent1"/>
                  </a:solidFill>
                  <a:effectLst/>
                  <a:uLnTx/>
                  <a:uFillTx/>
                </a:rPr>
                <a:t>图：图是事物和关系的可视化表示</a:t>
              </a:r>
              <a:endParaRPr kumimoji="0" lang="en-US" altLang="zh-CN" sz="2800" b="1" i="0" u="none" strike="noStrike" kern="1200" cap="none" spc="0" normalizeH="0" baseline="0" noProof="0" dirty="0">
                <a:ln>
                  <a:noFill/>
                </a:ln>
                <a:effectLst/>
                <a:uLnTx/>
                <a:uFillTx/>
              </a:endParaRPr>
            </a:p>
          </p:txBody>
        </p:sp>
        <p:sp>
          <p:nvSpPr>
            <p:cNvPr id="8" name="矩形 7">
              <a:extLst>
                <a:ext uri="{FF2B5EF4-FFF2-40B4-BE49-F238E27FC236}">
                  <a16:creationId xmlns:a16="http://schemas.microsoft.com/office/drawing/2014/main" id="{EDF90398-5066-4736-A9F0-72D6E73163E1}"/>
                </a:ext>
              </a:extLst>
            </p:cNvPr>
            <p:cNvSpPr/>
            <p:nvPr/>
          </p:nvSpPr>
          <p:spPr>
            <a:xfrm>
              <a:off x="738745" y="2974241"/>
              <a:ext cx="609064" cy="609061"/>
            </a:xfrm>
            <a:prstGeom prst="rect">
              <a:avLst/>
            </a:prstGeom>
            <a:solidFill>
              <a:schemeClr val="tx1">
                <a:lumMod val="95000"/>
                <a:lumOff val="5000"/>
                <a:alpha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lumMod val="95000"/>
                    <a:lumOff val="5000"/>
                  </a:schemeClr>
                </a:solidFill>
              </a:endParaRPr>
            </a:p>
          </p:txBody>
        </p:sp>
        <p:sp>
          <p:nvSpPr>
            <p:cNvPr id="9" name="文本框 8">
              <a:extLst>
                <a:ext uri="{FF2B5EF4-FFF2-40B4-BE49-F238E27FC236}">
                  <a16:creationId xmlns:a16="http://schemas.microsoft.com/office/drawing/2014/main" id="{D6A74593-1BAA-4515-B4F7-9EC94373A81F}"/>
                </a:ext>
              </a:extLst>
            </p:cNvPr>
            <p:cNvSpPr txBox="1"/>
            <p:nvPr/>
          </p:nvSpPr>
          <p:spPr>
            <a:xfrm>
              <a:off x="1455395" y="2889696"/>
              <a:ext cx="4274467" cy="954107"/>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tx1">
                      <a:alpha val="60000"/>
                    </a:schemeClr>
                  </a:solidFill>
                  <a:effectLst/>
                  <a:uLnTx/>
                  <a:uFillTx/>
                </a:defRPr>
              </a:lvl1pPr>
            </a:lstStyle>
            <a:p>
              <a:r>
                <a:rPr lang="en-US" altLang="zh-CN" b="1" i="0" dirty="0">
                  <a:solidFill>
                    <a:srgbClr val="4D4D4D"/>
                  </a:solidFill>
                  <a:effectLst/>
                  <a:latin typeface="+mj-ea"/>
                  <a:ea typeface="+mj-ea"/>
                </a:rPr>
                <a:t>7.</a:t>
              </a:r>
              <a:r>
                <a:rPr lang="zh-CN" altLang="en-US" b="1" i="0" dirty="0">
                  <a:solidFill>
                    <a:srgbClr val="4D4D4D"/>
                  </a:solidFill>
                  <a:effectLst/>
                  <a:latin typeface="+mj-ea"/>
                  <a:ea typeface="+mj-ea"/>
                </a:rPr>
                <a:t>活动图</a:t>
              </a:r>
              <a:r>
                <a:rPr lang="en-US" altLang="zh-CN" b="1" i="0" dirty="0">
                  <a:solidFill>
                    <a:srgbClr val="4D4D4D"/>
                  </a:solidFill>
                  <a:effectLst/>
                  <a:latin typeface="+mj-ea"/>
                  <a:ea typeface="+mj-ea"/>
                </a:rPr>
                <a:t>[Activity Diagram]:</a:t>
              </a:r>
            </a:p>
            <a:p>
              <a:r>
                <a:rPr lang="zh-CN" altLang="en-US" b="0" i="0" dirty="0">
                  <a:solidFill>
                    <a:srgbClr val="333333"/>
                  </a:solidFill>
                  <a:effectLst/>
                  <a:latin typeface="+mn-ea"/>
                </a:rPr>
                <a:t>活动图是状态图的一个变体，用来描述执行算法的工作流程中涉及的活动    </a:t>
              </a:r>
            </a:p>
            <a:p>
              <a:r>
                <a:rPr lang="zh-CN" altLang="en-US" b="0" i="0" dirty="0">
                  <a:solidFill>
                    <a:srgbClr val="333333"/>
                  </a:solidFill>
                  <a:effectLst/>
                  <a:latin typeface="+mn-ea"/>
                </a:rPr>
                <a:t>活动图描述了一组顺序的或并发的活动</a:t>
              </a:r>
            </a:p>
          </p:txBody>
        </p:sp>
        <p:sp>
          <p:nvSpPr>
            <p:cNvPr id="11" name="任意多边形 71">
              <a:extLst>
                <a:ext uri="{FF2B5EF4-FFF2-40B4-BE49-F238E27FC236}">
                  <a16:creationId xmlns:a16="http://schemas.microsoft.com/office/drawing/2014/main" id="{FAE51E58-C9BB-4348-A359-0E7FAAD3F743}"/>
                </a:ext>
              </a:extLst>
            </p:cNvPr>
            <p:cNvSpPr/>
            <p:nvPr/>
          </p:nvSpPr>
          <p:spPr bwMode="auto">
            <a:xfrm>
              <a:off x="906897" y="3193146"/>
              <a:ext cx="272760" cy="224052"/>
            </a:xfrm>
            <a:custGeom>
              <a:avLst/>
              <a:gdLst>
                <a:gd name="connsiteX0" fmla="*/ 96626 w 533400"/>
                <a:gd name="connsiteY0" fmla="*/ 133971 h 438150"/>
                <a:gd name="connsiteX1" fmla="*/ 125201 w 533400"/>
                <a:gd name="connsiteY1" fmla="*/ 286371 h 438150"/>
                <a:gd name="connsiteX2" fmla="*/ 410951 w 533400"/>
                <a:gd name="connsiteY2" fmla="*/ 286371 h 438150"/>
                <a:gd name="connsiteX3" fmla="*/ 439526 w 533400"/>
                <a:gd name="connsiteY3" fmla="*/ 133971 h 438150"/>
                <a:gd name="connsiteX4" fmla="*/ 534776 w 533400"/>
                <a:gd name="connsiteY4" fmla="*/ 133971 h 438150"/>
                <a:gd name="connsiteX5" fmla="*/ 515726 w 533400"/>
                <a:gd name="connsiteY5" fmla="*/ 381621 h 438150"/>
                <a:gd name="connsiteX6" fmla="*/ 458576 w 533400"/>
                <a:gd name="connsiteY6" fmla="*/ 381621 h 438150"/>
                <a:gd name="connsiteX7" fmla="*/ 458576 w 533400"/>
                <a:gd name="connsiteY7" fmla="*/ 438771 h 438150"/>
                <a:gd name="connsiteX8" fmla="*/ 439526 w 533400"/>
                <a:gd name="connsiteY8" fmla="*/ 438771 h 438150"/>
                <a:gd name="connsiteX9" fmla="*/ 439526 w 533400"/>
                <a:gd name="connsiteY9" fmla="*/ 381621 h 438150"/>
                <a:gd name="connsiteX10" fmla="*/ 96626 w 533400"/>
                <a:gd name="connsiteY10" fmla="*/ 381621 h 438150"/>
                <a:gd name="connsiteX11" fmla="*/ 96626 w 533400"/>
                <a:gd name="connsiteY11" fmla="*/ 438771 h 438150"/>
                <a:gd name="connsiteX12" fmla="*/ 77576 w 533400"/>
                <a:gd name="connsiteY12" fmla="*/ 438771 h 438150"/>
                <a:gd name="connsiteX13" fmla="*/ 77576 w 533400"/>
                <a:gd name="connsiteY13" fmla="*/ 381621 h 438150"/>
                <a:gd name="connsiteX14" fmla="*/ 20426 w 533400"/>
                <a:gd name="connsiteY14" fmla="*/ 381621 h 438150"/>
                <a:gd name="connsiteX15" fmla="*/ 1376 w 533400"/>
                <a:gd name="connsiteY15" fmla="*/ 133971 h 438150"/>
                <a:gd name="connsiteX16" fmla="*/ 96626 w 533400"/>
                <a:gd name="connsiteY16" fmla="*/ 133971 h 438150"/>
                <a:gd name="connsiteX17" fmla="*/ 487151 w 533400"/>
                <a:gd name="connsiteY17" fmla="*/ 621 h 438150"/>
                <a:gd name="connsiteX18" fmla="*/ 487151 w 533400"/>
                <a:gd name="connsiteY18" fmla="*/ 114921 h 438150"/>
                <a:gd name="connsiteX19" fmla="*/ 425239 w 533400"/>
                <a:gd name="connsiteY19" fmla="*/ 114921 h 438150"/>
                <a:gd name="connsiteX20" fmla="*/ 396664 w 533400"/>
                <a:gd name="connsiteY20" fmla="*/ 267321 h 438150"/>
                <a:gd name="connsiteX21" fmla="*/ 139489 w 533400"/>
                <a:gd name="connsiteY21" fmla="*/ 267321 h 438150"/>
                <a:gd name="connsiteX22" fmla="*/ 110914 w 533400"/>
                <a:gd name="connsiteY22" fmla="*/ 114921 h 438150"/>
                <a:gd name="connsiteX23" fmla="*/ 58526 w 533400"/>
                <a:gd name="connsiteY23" fmla="*/ 114921 h 438150"/>
                <a:gd name="connsiteX24" fmla="*/ 58526 w 533400"/>
                <a:gd name="connsiteY24" fmla="*/ 621 h 438150"/>
                <a:gd name="connsiteX25" fmla="*/ 487151 w 533400"/>
                <a:gd name="connsiteY2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3400" h="438150">
                  <a:moveTo>
                    <a:pt x="96626" y="133971"/>
                  </a:moveTo>
                  <a:lnTo>
                    <a:pt x="125201" y="286371"/>
                  </a:lnTo>
                  <a:lnTo>
                    <a:pt x="410951" y="286371"/>
                  </a:lnTo>
                  <a:lnTo>
                    <a:pt x="439526" y="133971"/>
                  </a:lnTo>
                  <a:lnTo>
                    <a:pt x="534776" y="133971"/>
                  </a:lnTo>
                  <a:lnTo>
                    <a:pt x="515726" y="381621"/>
                  </a:lnTo>
                  <a:lnTo>
                    <a:pt x="458576" y="381621"/>
                  </a:lnTo>
                  <a:lnTo>
                    <a:pt x="458576" y="438771"/>
                  </a:lnTo>
                  <a:lnTo>
                    <a:pt x="439526" y="438771"/>
                  </a:lnTo>
                  <a:lnTo>
                    <a:pt x="439526" y="381621"/>
                  </a:lnTo>
                  <a:lnTo>
                    <a:pt x="96626" y="381621"/>
                  </a:lnTo>
                  <a:lnTo>
                    <a:pt x="96626" y="438771"/>
                  </a:lnTo>
                  <a:lnTo>
                    <a:pt x="77576" y="438771"/>
                  </a:lnTo>
                  <a:lnTo>
                    <a:pt x="77576" y="381621"/>
                  </a:lnTo>
                  <a:lnTo>
                    <a:pt x="20426" y="381621"/>
                  </a:lnTo>
                  <a:lnTo>
                    <a:pt x="1376" y="133971"/>
                  </a:lnTo>
                  <a:lnTo>
                    <a:pt x="96626" y="133971"/>
                  </a:lnTo>
                  <a:close/>
                  <a:moveTo>
                    <a:pt x="487151" y="621"/>
                  </a:moveTo>
                  <a:lnTo>
                    <a:pt x="487151" y="114921"/>
                  </a:lnTo>
                  <a:lnTo>
                    <a:pt x="425239" y="114921"/>
                  </a:lnTo>
                  <a:lnTo>
                    <a:pt x="396664" y="267321"/>
                  </a:lnTo>
                  <a:lnTo>
                    <a:pt x="139489" y="267321"/>
                  </a:lnTo>
                  <a:lnTo>
                    <a:pt x="110914" y="114921"/>
                  </a:lnTo>
                  <a:lnTo>
                    <a:pt x="58526" y="114921"/>
                  </a:lnTo>
                  <a:lnTo>
                    <a:pt x="58526" y="621"/>
                  </a:lnTo>
                  <a:lnTo>
                    <a:pt x="487151" y="62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sp>
          <p:nvSpPr>
            <p:cNvPr id="18" name="任意多边形 45">
              <a:extLst>
                <a:ext uri="{FF2B5EF4-FFF2-40B4-BE49-F238E27FC236}">
                  <a16:creationId xmlns:a16="http://schemas.microsoft.com/office/drawing/2014/main" id="{E6CCC70F-690F-44BA-BC3B-5FB23813F195}"/>
                </a:ext>
              </a:extLst>
            </p:cNvPr>
            <p:cNvSpPr/>
            <p:nvPr/>
          </p:nvSpPr>
          <p:spPr bwMode="auto">
            <a:xfrm>
              <a:off x="6141669" y="3122967"/>
              <a:ext cx="281841" cy="256676"/>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86396 h 485775"/>
                <a:gd name="connsiteX10" fmla="*/ 1504 w 533400"/>
                <a:gd name="connsiteY10" fmla="*/ 486396 h 485775"/>
                <a:gd name="connsiteX11" fmla="*/ 1504 w 533400"/>
                <a:gd name="connsiteY11" fmla="*/ 229221 h 485775"/>
                <a:gd name="connsiteX12" fmla="*/ 125329 w 533400"/>
                <a:gd name="connsiteY12" fmla="*/ 229221 h 485775"/>
                <a:gd name="connsiteX13" fmla="*/ 411079 w 533400"/>
                <a:gd name="connsiteY13" fmla="*/ 621 h 485775"/>
                <a:gd name="connsiteX14" fmla="*/ 411079 w 533400"/>
                <a:gd name="connsiteY14" fmla="*/ 114921 h 485775"/>
                <a:gd name="connsiteX15" fmla="*/ 534904 w 533400"/>
                <a:gd name="connsiteY15" fmla="*/ 114921 h 485775"/>
                <a:gd name="connsiteX16" fmla="*/ 534904 w 533400"/>
                <a:gd name="connsiteY16" fmla="*/ 210171 h 485775"/>
                <a:gd name="connsiteX17" fmla="*/ 1504 w 533400"/>
                <a:gd name="connsiteY17" fmla="*/ 210171 h 485775"/>
                <a:gd name="connsiteX18" fmla="*/ 1504 w 533400"/>
                <a:gd name="connsiteY18" fmla="*/ 114921 h 485775"/>
                <a:gd name="connsiteX19" fmla="*/ 125329 w 533400"/>
                <a:gd name="connsiteY19" fmla="*/ 114921 h 485775"/>
                <a:gd name="connsiteX20" fmla="*/ 125329 w 533400"/>
                <a:gd name="connsiteY20" fmla="*/ 621 h 485775"/>
                <a:gd name="connsiteX21" fmla="*/ 411079 w 533400"/>
                <a:gd name="connsiteY21" fmla="*/ 621 h 485775"/>
                <a:gd name="connsiteX22" fmla="*/ 392029 w 533400"/>
                <a:gd name="connsiteY22" fmla="*/ 19671 h 485775"/>
                <a:gd name="connsiteX23" fmla="*/ 144379 w 533400"/>
                <a:gd name="connsiteY23" fmla="*/ 19671 h 485775"/>
                <a:gd name="connsiteX24" fmla="*/ 144379 w 533400"/>
                <a:gd name="connsiteY24" fmla="*/ 114921 h 485775"/>
                <a:gd name="connsiteX25" fmla="*/ 392029 w 533400"/>
                <a:gd name="connsiteY25" fmla="*/ 114921 h 485775"/>
                <a:gd name="connsiteX26" fmla="*/ 392029 w 533400"/>
                <a:gd name="connsiteY26"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86396"/>
                  </a:lnTo>
                  <a:lnTo>
                    <a:pt x="1504" y="486396"/>
                  </a:lnTo>
                  <a:lnTo>
                    <a:pt x="1504" y="229221"/>
                  </a:lnTo>
                  <a:lnTo>
                    <a:pt x="125329" y="229221"/>
                  </a:lnTo>
                  <a:close/>
                  <a:moveTo>
                    <a:pt x="411079" y="621"/>
                  </a:moveTo>
                  <a:lnTo>
                    <a:pt x="411079" y="114921"/>
                  </a:lnTo>
                  <a:lnTo>
                    <a:pt x="534904" y="114921"/>
                  </a:lnTo>
                  <a:lnTo>
                    <a:pt x="534904" y="210171"/>
                  </a:lnTo>
                  <a:lnTo>
                    <a:pt x="1504" y="210171"/>
                  </a:lnTo>
                  <a:lnTo>
                    <a:pt x="1504" y="114921"/>
                  </a:lnTo>
                  <a:lnTo>
                    <a:pt x="125329" y="114921"/>
                  </a:lnTo>
                  <a:lnTo>
                    <a:pt x="125329" y="621"/>
                  </a:lnTo>
                  <a:lnTo>
                    <a:pt x="411079" y="621"/>
                  </a:lnTo>
                  <a:close/>
                  <a:moveTo>
                    <a:pt x="392029" y="19671"/>
                  </a:moveTo>
                  <a:lnTo>
                    <a:pt x="144379" y="19671"/>
                  </a:lnTo>
                  <a:lnTo>
                    <a:pt x="144379" y="114921"/>
                  </a:lnTo>
                  <a:lnTo>
                    <a:pt x="392029" y="114921"/>
                  </a:lnTo>
                  <a:lnTo>
                    <a:pt x="392029" y="1967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grpSp>
      <p:pic>
        <p:nvPicPr>
          <p:cNvPr id="10" name="图片 9" descr="图示&#10;&#10;描述已自动生成">
            <a:extLst>
              <a:ext uri="{FF2B5EF4-FFF2-40B4-BE49-F238E27FC236}">
                <a16:creationId xmlns:a16="http://schemas.microsoft.com/office/drawing/2014/main" id="{17585972-6E5C-478B-84EA-C1CA06BEC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7448" y="2321281"/>
            <a:ext cx="5839413" cy="2215438"/>
          </a:xfrm>
          <a:prstGeom prst="rect">
            <a:avLst/>
          </a:prstGeom>
        </p:spPr>
      </p:pic>
    </p:spTree>
    <p:custDataLst>
      <p:tags r:id="rId1"/>
    </p:custDataLst>
    <p:extLst>
      <p:ext uri="{BB962C8B-B14F-4D97-AF65-F5344CB8AC3E}">
        <p14:creationId xmlns:p14="http://schemas.microsoft.com/office/powerpoint/2010/main" val="3725783003"/>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EC2E790-5284-441F-B51A-37768BBEEC63}"/>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dirty="0"/>
          </a:p>
        </p:txBody>
      </p:sp>
      <p:sp>
        <p:nvSpPr>
          <p:cNvPr id="3" name="标题 2">
            <a:extLst>
              <a:ext uri="{FF2B5EF4-FFF2-40B4-BE49-F238E27FC236}">
                <a16:creationId xmlns:a16="http://schemas.microsoft.com/office/drawing/2014/main" id="{58C73E00-6526-4F7C-8E56-473C40FEF0FB}"/>
              </a:ext>
            </a:extLst>
          </p:cNvPr>
          <p:cNvSpPr>
            <a:spLocks noGrp="1"/>
          </p:cNvSpPr>
          <p:nvPr>
            <p:ph type="title"/>
          </p:nvPr>
        </p:nvSpPr>
        <p:spPr>
          <a:xfrm>
            <a:off x="745744" y="328770"/>
            <a:ext cx="10436606" cy="599759"/>
          </a:xfrm>
        </p:spPr>
        <p:txBody>
          <a:bodyPr/>
          <a:lstStyle/>
          <a:p>
            <a:r>
              <a:rPr lang="en-GB" dirty="0"/>
              <a:t>UML</a:t>
            </a:r>
            <a:r>
              <a:rPr lang="zh-CN" altLang="en-US" dirty="0"/>
              <a:t>构成</a:t>
            </a:r>
            <a:endParaRPr lang="en-GB" dirty="0"/>
          </a:p>
        </p:txBody>
      </p:sp>
      <p:grpSp>
        <p:nvGrpSpPr>
          <p:cNvPr id="4" name="组合 3">
            <a:extLst>
              <a:ext uri="{FF2B5EF4-FFF2-40B4-BE49-F238E27FC236}">
                <a16:creationId xmlns:a16="http://schemas.microsoft.com/office/drawing/2014/main" id="{D3E1C3FE-94FF-469D-BCF7-5E68C8BBB730}"/>
              </a:ext>
            </a:extLst>
          </p:cNvPr>
          <p:cNvGrpSpPr/>
          <p:nvPr/>
        </p:nvGrpSpPr>
        <p:grpSpPr>
          <a:xfrm>
            <a:off x="738745" y="1026082"/>
            <a:ext cx="10029993" cy="3033165"/>
            <a:chOff x="738745" y="1026082"/>
            <a:chExt cx="10029993" cy="3033165"/>
          </a:xfrm>
        </p:grpSpPr>
        <p:sp>
          <p:nvSpPr>
            <p:cNvPr id="5" name="文本框 4">
              <a:extLst>
                <a:ext uri="{FF2B5EF4-FFF2-40B4-BE49-F238E27FC236}">
                  <a16:creationId xmlns:a16="http://schemas.microsoft.com/office/drawing/2014/main" id="{19C28E5B-62FD-41C0-9997-681BB9F1ABD8}"/>
                </a:ext>
              </a:extLst>
            </p:cNvPr>
            <p:cNvSpPr txBox="1"/>
            <p:nvPr/>
          </p:nvSpPr>
          <p:spPr>
            <a:xfrm>
              <a:off x="1113562" y="1026082"/>
              <a:ext cx="9655176" cy="523220"/>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800" b="1" i="0" u="none" strike="noStrike" kern="1200" cap="none" spc="0" normalizeH="0" baseline="0" noProof="0" dirty="0">
                  <a:ln>
                    <a:noFill/>
                  </a:ln>
                  <a:solidFill>
                    <a:schemeClr val="accent1"/>
                  </a:solidFill>
                  <a:effectLst/>
                  <a:uLnTx/>
                  <a:uFillTx/>
                </a:rPr>
                <a:t>图：图是事物和关系的可视化表示</a:t>
              </a:r>
              <a:endParaRPr kumimoji="0" lang="en-US" altLang="zh-CN" sz="2800" b="1" i="0" u="none" strike="noStrike" kern="1200" cap="none" spc="0" normalizeH="0" baseline="0" noProof="0" dirty="0">
                <a:ln>
                  <a:noFill/>
                </a:ln>
                <a:effectLst/>
                <a:uLnTx/>
                <a:uFillTx/>
              </a:endParaRPr>
            </a:p>
          </p:txBody>
        </p:sp>
        <p:sp>
          <p:nvSpPr>
            <p:cNvPr id="8" name="矩形 7">
              <a:extLst>
                <a:ext uri="{FF2B5EF4-FFF2-40B4-BE49-F238E27FC236}">
                  <a16:creationId xmlns:a16="http://schemas.microsoft.com/office/drawing/2014/main" id="{EDF90398-5066-4736-A9F0-72D6E73163E1}"/>
                </a:ext>
              </a:extLst>
            </p:cNvPr>
            <p:cNvSpPr/>
            <p:nvPr/>
          </p:nvSpPr>
          <p:spPr>
            <a:xfrm>
              <a:off x="738745" y="2974241"/>
              <a:ext cx="609064" cy="609061"/>
            </a:xfrm>
            <a:prstGeom prst="rect">
              <a:avLst/>
            </a:prstGeom>
            <a:solidFill>
              <a:schemeClr val="tx1">
                <a:lumMod val="95000"/>
                <a:lumOff val="5000"/>
                <a:alpha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lumMod val="95000"/>
                    <a:lumOff val="5000"/>
                  </a:schemeClr>
                </a:solidFill>
              </a:endParaRPr>
            </a:p>
          </p:txBody>
        </p:sp>
        <p:sp>
          <p:nvSpPr>
            <p:cNvPr id="9" name="文本框 8">
              <a:extLst>
                <a:ext uri="{FF2B5EF4-FFF2-40B4-BE49-F238E27FC236}">
                  <a16:creationId xmlns:a16="http://schemas.microsoft.com/office/drawing/2014/main" id="{D6A74593-1BAA-4515-B4F7-9EC94373A81F}"/>
                </a:ext>
              </a:extLst>
            </p:cNvPr>
            <p:cNvSpPr txBox="1"/>
            <p:nvPr/>
          </p:nvSpPr>
          <p:spPr>
            <a:xfrm>
              <a:off x="1455395" y="2889696"/>
              <a:ext cx="4274467" cy="1169551"/>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tx1">
                      <a:alpha val="60000"/>
                    </a:schemeClr>
                  </a:solidFill>
                  <a:effectLst/>
                  <a:uLnTx/>
                  <a:uFillTx/>
                </a:defRPr>
              </a:lvl1pPr>
            </a:lstStyle>
            <a:p>
              <a:r>
                <a:rPr lang="zh-CN" altLang="en-US" b="1" i="0" dirty="0">
                  <a:solidFill>
                    <a:srgbClr val="4D4D4D"/>
                  </a:solidFill>
                  <a:effectLst/>
                  <a:latin typeface="+mj-ea"/>
                  <a:ea typeface="+mj-ea"/>
                </a:rPr>
                <a:t> </a:t>
              </a:r>
              <a:r>
                <a:rPr lang="en-US" altLang="zh-CN" b="1" i="0" dirty="0">
                  <a:solidFill>
                    <a:srgbClr val="4D4D4D"/>
                  </a:solidFill>
                  <a:effectLst/>
                  <a:latin typeface="+mj-ea"/>
                  <a:ea typeface="+mj-ea"/>
                </a:rPr>
                <a:t>8.</a:t>
              </a:r>
              <a:r>
                <a:rPr lang="zh-CN" altLang="en-US" b="1" i="0" dirty="0">
                  <a:solidFill>
                    <a:srgbClr val="4D4D4D"/>
                  </a:solidFill>
                  <a:effectLst/>
                  <a:latin typeface="+mj-ea"/>
                  <a:ea typeface="+mj-ea"/>
                </a:rPr>
                <a:t>构件图</a:t>
              </a:r>
              <a:r>
                <a:rPr lang="en-US" altLang="zh-CN" b="1" i="0" dirty="0">
                  <a:solidFill>
                    <a:srgbClr val="4D4D4D"/>
                  </a:solidFill>
                  <a:effectLst/>
                  <a:latin typeface="+mj-ea"/>
                  <a:ea typeface="+mj-ea"/>
                </a:rPr>
                <a:t>[Component Diagram]:</a:t>
              </a:r>
            </a:p>
            <a:p>
              <a:r>
                <a:rPr lang="zh-CN" altLang="en-US" b="0" i="0" dirty="0">
                  <a:solidFill>
                    <a:srgbClr val="4D4D4D"/>
                  </a:solidFill>
                  <a:effectLst/>
                  <a:latin typeface="+mj-ea"/>
                  <a:ea typeface="+mj-ea"/>
                </a:rPr>
                <a:t>构件图描述系统的构件模型以及各构件之间的依赖关系，以便通过这些依赖关系来估计对系统构件的修改给系统可能带来的影响</a:t>
              </a:r>
            </a:p>
            <a:p>
              <a:endParaRPr lang="zh-CN" altLang="en-US" b="1" i="0" dirty="0">
                <a:solidFill>
                  <a:srgbClr val="4D4D4D"/>
                </a:solidFill>
                <a:effectLst/>
                <a:latin typeface="+mj-ea"/>
                <a:ea typeface="+mj-ea"/>
              </a:endParaRPr>
            </a:p>
          </p:txBody>
        </p:sp>
        <p:sp>
          <p:nvSpPr>
            <p:cNvPr id="11" name="任意多边形 71">
              <a:extLst>
                <a:ext uri="{FF2B5EF4-FFF2-40B4-BE49-F238E27FC236}">
                  <a16:creationId xmlns:a16="http://schemas.microsoft.com/office/drawing/2014/main" id="{FAE51E58-C9BB-4348-A359-0E7FAAD3F743}"/>
                </a:ext>
              </a:extLst>
            </p:cNvPr>
            <p:cNvSpPr/>
            <p:nvPr/>
          </p:nvSpPr>
          <p:spPr bwMode="auto">
            <a:xfrm>
              <a:off x="906897" y="3193146"/>
              <a:ext cx="272760" cy="224052"/>
            </a:xfrm>
            <a:custGeom>
              <a:avLst/>
              <a:gdLst>
                <a:gd name="connsiteX0" fmla="*/ 96626 w 533400"/>
                <a:gd name="connsiteY0" fmla="*/ 133971 h 438150"/>
                <a:gd name="connsiteX1" fmla="*/ 125201 w 533400"/>
                <a:gd name="connsiteY1" fmla="*/ 286371 h 438150"/>
                <a:gd name="connsiteX2" fmla="*/ 410951 w 533400"/>
                <a:gd name="connsiteY2" fmla="*/ 286371 h 438150"/>
                <a:gd name="connsiteX3" fmla="*/ 439526 w 533400"/>
                <a:gd name="connsiteY3" fmla="*/ 133971 h 438150"/>
                <a:gd name="connsiteX4" fmla="*/ 534776 w 533400"/>
                <a:gd name="connsiteY4" fmla="*/ 133971 h 438150"/>
                <a:gd name="connsiteX5" fmla="*/ 515726 w 533400"/>
                <a:gd name="connsiteY5" fmla="*/ 381621 h 438150"/>
                <a:gd name="connsiteX6" fmla="*/ 458576 w 533400"/>
                <a:gd name="connsiteY6" fmla="*/ 381621 h 438150"/>
                <a:gd name="connsiteX7" fmla="*/ 458576 w 533400"/>
                <a:gd name="connsiteY7" fmla="*/ 438771 h 438150"/>
                <a:gd name="connsiteX8" fmla="*/ 439526 w 533400"/>
                <a:gd name="connsiteY8" fmla="*/ 438771 h 438150"/>
                <a:gd name="connsiteX9" fmla="*/ 439526 w 533400"/>
                <a:gd name="connsiteY9" fmla="*/ 381621 h 438150"/>
                <a:gd name="connsiteX10" fmla="*/ 96626 w 533400"/>
                <a:gd name="connsiteY10" fmla="*/ 381621 h 438150"/>
                <a:gd name="connsiteX11" fmla="*/ 96626 w 533400"/>
                <a:gd name="connsiteY11" fmla="*/ 438771 h 438150"/>
                <a:gd name="connsiteX12" fmla="*/ 77576 w 533400"/>
                <a:gd name="connsiteY12" fmla="*/ 438771 h 438150"/>
                <a:gd name="connsiteX13" fmla="*/ 77576 w 533400"/>
                <a:gd name="connsiteY13" fmla="*/ 381621 h 438150"/>
                <a:gd name="connsiteX14" fmla="*/ 20426 w 533400"/>
                <a:gd name="connsiteY14" fmla="*/ 381621 h 438150"/>
                <a:gd name="connsiteX15" fmla="*/ 1376 w 533400"/>
                <a:gd name="connsiteY15" fmla="*/ 133971 h 438150"/>
                <a:gd name="connsiteX16" fmla="*/ 96626 w 533400"/>
                <a:gd name="connsiteY16" fmla="*/ 133971 h 438150"/>
                <a:gd name="connsiteX17" fmla="*/ 487151 w 533400"/>
                <a:gd name="connsiteY17" fmla="*/ 621 h 438150"/>
                <a:gd name="connsiteX18" fmla="*/ 487151 w 533400"/>
                <a:gd name="connsiteY18" fmla="*/ 114921 h 438150"/>
                <a:gd name="connsiteX19" fmla="*/ 425239 w 533400"/>
                <a:gd name="connsiteY19" fmla="*/ 114921 h 438150"/>
                <a:gd name="connsiteX20" fmla="*/ 396664 w 533400"/>
                <a:gd name="connsiteY20" fmla="*/ 267321 h 438150"/>
                <a:gd name="connsiteX21" fmla="*/ 139489 w 533400"/>
                <a:gd name="connsiteY21" fmla="*/ 267321 h 438150"/>
                <a:gd name="connsiteX22" fmla="*/ 110914 w 533400"/>
                <a:gd name="connsiteY22" fmla="*/ 114921 h 438150"/>
                <a:gd name="connsiteX23" fmla="*/ 58526 w 533400"/>
                <a:gd name="connsiteY23" fmla="*/ 114921 h 438150"/>
                <a:gd name="connsiteX24" fmla="*/ 58526 w 533400"/>
                <a:gd name="connsiteY24" fmla="*/ 621 h 438150"/>
                <a:gd name="connsiteX25" fmla="*/ 487151 w 533400"/>
                <a:gd name="connsiteY2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3400" h="438150">
                  <a:moveTo>
                    <a:pt x="96626" y="133971"/>
                  </a:moveTo>
                  <a:lnTo>
                    <a:pt x="125201" y="286371"/>
                  </a:lnTo>
                  <a:lnTo>
                    <a:pt x="410951" y="286371"/>
                  </a:lnTo>
                  <a:lnTo>
                    <a:pt x="439526" y="133971"/>
                  </a:lnTo>
                  <a:lnTo>
                    <a:pt x="534776" y="133971"/>
                  </a:lnTo>
                  <a:lnTo>
                    <a:pt x="515726" y="381621"/>
                  </a:lnTo>
                  <a:lnTo>
                    <a:pt x="458576" y="381621"/>
                  </a:lnTo>
                  <a:lnTo>
                    <a:pt x="458576" y="438771"/>
                  </a:lnTo>
                  <a:lnTo>
                    <a:pt x="439526" y="438771"/>
                  </a:lnTo>
                  <a:lnTo>
                    <a:pt x="439526" y="381621"/>
                  </a:lnTo>
                  <a:lnTo>
                    <a:pt x="96626" y="381621"/>
                  </a:lnTo>
                  <a:lnTo>
                    <a:pt x="96626" y="438771"/>
                  </a:lnTo>
                  <a:lnTo>
                    <a:pt x="77576" y="438771"/>
                  </a:lnTo>
                  <a:lnTo>
                    <a:pt x="77576" y="381621"/>
                  </a:lnTo>
                  <a:lnTo>
                    <a:pt x="20426" y="381621"/>
                  </a:lnTo>
                  <a:lnTo>
                    <a:pt x="1376" y="133971"/>
                  </a:lnTo>
                  <a:lnTo>
                    <a:pt x="96626" y="133971"/>
                  </a:lnTo>
                  <a:close/>
                  <a:moveTo>
                    <a:pt x="487151" y="621"/>
                  </a:moveTo>
                  <a:lnTo>
                    <a:pt x="487151" y="114921"/>
                  </a:lnTo>
                  <a:lnTo>
                    <a:pt x="425239" y="114921"/>
                  </a:lnTo>
                  <a:lnTo>
                    <a:pt x="396664" y="267321"/>
                  </a:lnTo>
                  <a:lnTo>
                    <a:pt x="139489" y="267321"/>
                  </a:lnTo>
                  <a:lnTo>
                    <a:pt x="110914" y="114921"/>
                  </a:lnTo>
                  <a:lnTo>
                    <a:pt x="58526" y="114921"/>
                  </a:lnTo>
                  <a:lnTo>
                    <a:pt x="58526" y="621"/>
                  </a:lnTo>
                  <a:lnTo>
                    <a:pt x="487151" y="62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sp>
          <p:nvSpPr>
            <p:cNvPr id="18" name="任意多边形 45">
              <a:extLst>
                <a:ext uri="{FF2B5EF4-FFF2-40B4-BE49-F238E27FC236}">
                  <a16:creationId xmlns:a16="http://schemas.microsoft.com/office/drawing/2014/main" id="{E6CCC70F-690F-44BA-BC3B-5FB23813F195}"/>
                </a:ext>
              </a:extLst>
            </p:cNvPr>
            <p:cNvSpPr/>
            <p:nvPr/>
          </p:nvSpPr>
          <p:spPr bwMode="auto">
            <a:xfrm>
              <a:off x="6141669" y="3122967"/>
              <a:ext cx="281841" cy="256676"/>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86396 h 485775"/>
                <a:gd name="connsiteX10" fmla="*/ 1504 w 533400"/>
                <a:gd name="connsiteY10" fmla="*/ 486396 h 485775"/>
                <a:gd name="connsiteX11" fmla="*/ 1504 w 533400"/>
                <a:gd name="connsiteY11" fmla="*/ 229221 h 485775"/>
                <a:gd name="connsiteX12" fmla="*/ 125329 w 533400"/>
                <a:gd name="connsiteY12" fmla="*/ 229221 h 485775"/>
                <a:gd name="connsiteX13" fmla="*/ 411079 w 533400"/>
                <a:gd name="connsiteY13" fmla="*/ 621 h 485775"/>
                <a:gd name="connsiteX14" fmla="*/ 411079 w 533400"/>
                <a:gd name="connsiteY14" fmla="*/ 114921 h 485775"/>
                <a:gd name="connsiteX15" fmla="*/ 534904 w 533400"/>
                <a:gd name="connsiteY15" fmla="*/ 114921 h 485775"/>
                <a:gd name="connsiteX16" fmla="*/ 534904 w 533400"/>
                <a:gd name="connsiteY16" fmla="*/ 210171 h 485775"/>
                <a:gd name="connsiteX17" fmla="*/ 1504 w 533400"/>
                <a:gd name="connsiteY17" fmla="*/ 210171 h 485775"/>
                <a:gd name="connsiteX18" fmla="*/ 1504 w 533400"/>
                <a:gd name="connsiteY18" fmla="*/ 114921 h 485775"/>
                <a:gd name="connsiteX19" fmla="*/ 125329 w 533400"/>
                <a:gd name="connsiteY19" fmla="*/ 114921 h 485775"/>
                <a:gd name="connsiteX20" fmla="*/ 125329 w 533400"/>
                <a:gd name="connsiteY20" fmla="*/ 621 h 485775"/>
                <a:gd name="connsiteX21" fmla="*/ 411079 w 533400"/>
                <a:gd name="connsiteY21" fmla="*/ 621 h 485775"/>
                <a:gd name="connsiteX22" fmla="*/ 392029 w 533400"/>
                <a:gd name="connsiteY22" fmla="*/ 19671 h 485775"/>
                <a:gd name="connsiteX23" fmla="*/ 144379 w 533400"/>
                <a:gd name="connsiteY23" fmla="*/ 19671 h 485775"/>
                <a:gd name="connsiteX24" fmla="*/ 144379 w 533400"/>
                <a:gd name="connsiteY24" fmla="*/ 114921 h 485775"/>
                <a:gd name="connsiteX25" fmla="*/ 392029 w 533400"/>
                <a:gd name="connsiteY25" fmla="*/ 114921 h 485775"/>
                <a:gd name="connsiteX26" fmla="*/ 392029 w 533400"/>
                <a:gd name="connsiteY26"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86396"/>
                  </a:lnTo>
                  <a:lnTo>
                    <a:pt x="1504" y="486396"/>
                  </a:lnTo>
                  <a:lnTo>
                    <a:pt x="1504" y="229221"/>
                  </a:lnTo>
                  <a:lnTo>
                    <a:pt x="125329" y="229221"/>
                  </a:lnTo>
                  <a:close/>
                  <a:moveTo>
                    <a:pt x="411079" y="621"/>
                  </a:moveTo>
                  <a:lnTo>
                    <a:pt x="411079" y="114921"/>
                  </a:lnTo>
                  <a:lnTo>
                    <a:pt x="534904" y="114921"/>
                  </a:lnTo>
                  <a:lnTo>
                    <a:pt x="534904" y="210171"/>
                  </a:lnTo>
                  <a:lnTo>
                    <a:pt x="1504" y="210171"/>
                  </a:lnTo>
                  <a:lnTo>
                    <a:pt x="1504" y="114921"/>
                  </a:lnTo>
                  <a:lnTo>
                    <a:pt x="125329" y="114921"/>
                  </a:lnTo>
                  <a:lnTo>
                    <a:pt x="125329" y="621"/>
                  </a:lnTo>
                  <a:lnTo>
                    <a:pt x="411079" y="621"/>
                  </a:lnTo>
                  <a:close/>
                  <a:moveTo>
                    <a:pt x="392029" y="19671"/>
                  </a:moveTo>
                  <a:lnTo>
                    <a:pt x="144379" y="19671"/>
                  </a:lnTo>
                  <a:lnTo>
                    <a:pt x="144379" y="114921"/>
                  </a:lnTo>
                  <a:lnTo>
                    <a:pt x="392029" y="114921"/>
                  </a:lnTo>
                  <a:lnTo>
                    <a:pt x="392029" y="1967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grpSp>
      <p:pic>
        <p:nvPicPr>
          <p:cNvPr id="13" name="图片 12" descr="图表&#10;&#10;中度可信度描述已自动生成">
            <a:extLst>
              <a:ext uri="{FF2B5EF4-FFF2-40B4-BE49-F238E27FC236}">
                <a16:creationId xmlns:a16="http://schemas.microsoft.com/office/drawing/2014/main" id="{B3F52437-A781-4D98-9846-F593AD837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4613" y="2560218"/>
            <a:ext cx="5320490" cy="2234754"/>
          </a:xfrm>
          <a:prstGeom prst="rect">
            <a:avLst/>
          </a:prstGeom>
        </p:spPr>
      </p:pic>
    </p:spTree>
    <p:custDataLst>
      <p:tags r:id="rId1"/>
    </p:custDataLst>
    <p:extLst>
      <p:ext uri="{BB962C8B-B14F-4D97-AF65-F5344CB8AC3E}">
        <p14:creationId xmlns:p14="http://schemas.microsoft.com/office/powerpoint/2010/main" val="2718630353"/>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EC2E790-5284-441F-B51A-37768BBEEC63}"/>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dirty="0"/>
          </a:p>
        </p:txBody>
      </p:sp>
      <p:sp>
        <p:nvSpPr>
          <p:cNvPr id="3" name="标题 2">
            <a:extLst>
              <a:ext uri="{FF2B5EF4-FFF2-40B4-BE49-F238E27FC236}">
                <a16:creationId xmlns:a16="http://schemas.microsoft.com/office/drawing/2014/main" id="{58C73E00-6526-4F7C-8E56-473C40FEF0FB}"/>
              </a:ext>
            </a:extLst>
          </p:cNvPr>
          <p:cNvSpPr>
            <a:spLocks noGrp="1"/>
          </p:cNvSpPr>
          <p:nvPr>
            <p:ph type="title"/>
          </p:nvPr>
        </p:nvSpPr>
        <p:spPr>
          <a:xfrm>
            <a:off x="745744" y="328770"/>
            <a:ext cx="10436606" cy="599759"/>
          </a:xfrm>
        </p:spPr>
        <p:txBody>
          <a:bodyPr/>
          <a:lstStyle/>
          <a:p>
            <a:r>
              <a:rPr lang="en-GB" dirty="0"/>
              <a:t>UML</a:t>
            </a:r>
            <a:r>
              <a:rPr lang="zh-CN" altLang="en-US" dirty="0"/>
              <a:t>构成</a:t>
            </a:r>
            <a:endParaRPr lang="en-GB" dirty="0"/>
          </a:p>
        </p:txBody>
      </p:sp>
      <p:pic>
        <p:nvPicPr>
          <p:cNvPr id="7" name="图片 6" descr="图示&#10;&#10;描述已自动生成">
            <a:extLst>
              <a:ext uri="{FF2B5EF4-FFF2-40B4-BE49-F238E27FC236}">
                <a16:creationId xmlns:a16="http://schemas.microsoft.com/office/drawing/2014/main" id="{A287E300-2F55-4E45-8A0F-1E96927AC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655" y="1236378"/>
            <a:ext cx="5053013" cy="5045615"/>
          </a:xfrm>
          <a:prstGeom prst="rect">
            <a:avLst/>
          </a:prstGeom>
        </p:spPr>
      </p:pic>
      <p:grpSp>
        <p:nvGrpSpPr>
          <p:cNvPr id="4" name="组合 3">
            <a:extLst>
              <a:ext uri="{FF2B5EF4-FFF2-40B4-BE49-F238E27FC236}">
                <a16:creationId xmlns:a16="http://schemas.microsoft.com/office/drawing/2014/main" id="{D3E1C3FE-94FF-469D-BCF7-5E68C8BBB730}"/>
              </a:ext>
            </a:extLst>
          </p:cNvPr>
          <p:cNvGrpSpPr/>
          <p:nvPr/>
        </p:nvGrpSpPr>
        <p:grpSpPr>
          <a:xfrm>
            <a:off x="738745" y="1026082"/>
            <a:ext cx="10029993" cy="2817721"/>
            <a:chOff x="738745" y="1026082"/>
            <a:chExt cx="10029993" cy="2817721"/>
          </a:xfrm>
        </p:grpSpPr>
        <p:sp>
          <p:nvSpPr>
            <p:cNvPr id="5" name="文本框 4">
              <a:extLst>
                <a:ext uri="{FF2B5EF4-FFF2-40B4-BE49-F238E27FC236}">
                  <a16:creationId xmlns:a16="http://schemas.microsoft.com/office/drawing/2014/main" id="{19C28E5B-62FD-41C0-9997-681BB9F1ABD8}"/>
                </a:ext>
              </a:extLst>
            </p:cNvPr>
            <p:cNvSpPr txBox="1"/>
            <p:nvPr/>
          </p:nvSpPr>
          <p:spPr>
            <a:xfrm>
              <a:off x="1113562" y="1026082"/>
              <a:ext cx="9655176" cy="523220"/>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800" b="1" i="0" u="none" strike="noStrike" kern="1200" cap="none" spc="0" normalizeH="0" baseline="0" noProof="0" dirty="0">
                  <a:ln>
                    <a:noFill/>
                  </a:ln>
                  <a:solidFill>
                    <a:schemeClr val="accent1"/>
                  </a:solidFill>
                  <a:effectLst/>
                  <a:uLnTx/>
                  <a:uFillTx/>
                </a:rPr>
                <a:t>图：图是事物和关系的可视化表示</a:t>
              </a:r>
              <a:endParaRPr kumimoji="0" lang="en-US" altLang="zh-CN" sz="2800" b="1" i="0" u="none" strike="noStrike" kern="1200" cap="none" spc="0" normalizeH="0" baseline="0" noProof="0" dirty="0">
                <a:ln>
                  <a:noFill/>
                </a:ln>
                <a:effectLst/>
                <a:uLnTx/>
                <a:uFillTx/>
              </a:endParaRPr>
            </a:p>
          </p:txBody>
        </p:sp>
        <p:sp>
          <p:nvSpPr>
            <p:cNvPr id="8" name="矩形 7">
              <a:extLst>
                <a:ext uri="{FF2B5EF4-FFF2-40B4-BE49-F238E27FC236}">
                  <a16:creationId xmlns:a16="http://schemas.microsoft.com/office/drawing/2014/main" id="{EDF90398-5066-4736-A9F0-72D6E73163E1}"/>
                </a:ext>
              </a:extLst>
            </p:cNvPr>
            <p:cNvSpPr/>
            <p:nvPr/>
          </p:nvSpPr>
          <p:spPr>
            <a:xfrm>
              <a:off x="738745" y="2974241"/>
              <a:ext cx="609064" cy="609061"/>
            </a:xfrm>
            <a:prstGeom prst="rect">
              <a:avLst/>
            </a:prstGeom>
            <a:solidFill>
              <a:schemeClr val="tx1">
                <a:lumMod val="95000"/>
                <a:lumOff val="5000"/>
                <a:alpha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lumMod val="95000"/>
                    <a:lumOff val="5000"/>
                  </a:schemeClr>
                </a:solidFill>
              </a:endParaRPr>
            </a:p>
          </p:txBody>
        </p:sp>
        <p:sp>
          <p:nvSpPr>
            <p:cNvPr id="9" name="文本框 8">
              <a:extLst>
                <a:ext uri="{FF2B5EF4-FFF2-40B4-BE49-F238E27FC236}">
                  <a16:creationId xmlns:a16="http://schemas.microsoft.com/office/drawing/2014/main" id="{D6A74593-1BAA-4515-B4F7-9EC94373A81F}"/>
                </a:ext>
              </a:extLst>
            </p:cNvPr>
            <p:cNvSpPr txBox="1"/>
            <p:nvPr/>
          </p:nvSpPr>
          <p:spPr>
            <a:xfrm>
              <a:off x="1455395" y="2889696"/>
              <a:ext cx="4274467" cy="954107"/>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tx1">
                      <a:alpha val="60000"/>
                    </a:schemeClr>
                  </a:solidFill>
                  <a:effectLst/>
                  <a:uLnTx/>
                  <a:uFillTx/>
                </a:defRPr>
              </a:lvl1pPr>
            </a:lstStyle>
            <a:p>
              <a:r>
                <a:rPr lang="zh-CN" altLang="en-US" b="0" i="0" dirty="0">
                  <a:solidFill>
                    <a:srgbClr val="4D4D4D"/>
                  </a:solidFill>
                  <a:effectLst/>
                  <a:latin typeface="-apple-system"/>
                </a:rPr>
                <a:t> </a:t>
              </a:r>
              <a:r>
                <a:rPr lang="en-US" altLang="zh-CN" b="1" i="0" dirty="0">
                  <a:solidFill>
                    <a:srgbClr val="4D4D4D"/>
                  </a:solidFill>
                  <a:effectLst/>
                  <a:latin typeface="-apple-system"/>
                </a:rPr>
                <a:t>9.</a:t>
              </a:r>
              <a:r>
                <a:rPr lang="zh-CN" altLang="en-US" b="1" i="0" dirty="0">
                  <a:solidFill>
                    <a:srgbClr val="4D4D4D"/>
                  </a:solidFill>
                  <a:effectLst/>
                  <a:latin typeface="-apple-system"/>
                </a:rPr>
                <a:t>部署图</a:t>
              </a:r>
              <a:r>
                <a:rPr lang="en-US" altLang="zh-CN" b="1" i="0" dirty="0">
                  <a:solidFill>
                    <a:srgbClr val="4D4D4D"/>
                  </a:solidFill>
                  <a:effectLst/>
                  <a:latin typeface="-apple-system"/>
                </a:rPr>
                <a:t>[Deployment Diagram]</a:t>
              </a:r>
              <a:r>
                <a:rPr lang="en-US" altLang="zh-CN" b="0" i="0" dirty="0">
                  <a:solidFill>
                    <a:srgbClr val="4D4D4D"/>
                  </a:solidFill>
                  <a:effectLst/>
                  <a:latin typeface="-apple-system"/>
                </a:rPr>
                <a:t>:</a:t>
              </a:r>
            </a:p>
            <a:p>
              <a:r>
                <a:rPr lang="zh-CN" altLang="en-US" b="0" i="0" dirty="0">
                  <a:solidFill>
                    <a:srgbClr val="4D4D4D"/>
                  </a:solidFill>
                  <a:effectLst/>
                  <a:latin typeface="-apple-system"/>
                </a:rPr>
                <a:t>部署视图描述位于节点实例上的运行构件实例的安排。</a:t>
              </a:r>
              <a:br>
                <a:rPr lang="zh-CN" altLang="en-US" dirty="0"/>
              </a:br>
              <a:r>
                <a:rPr lang="zh-CN" altLang="en-US" b="0" i="0" dirty="0">
                  <a:solidFill>
                    <a:srgbClr val="4D4D4D"/>
                  </a:solidFill>
                  <a:effectLst/>
                  <a:latin typeface="-apple-system"/>
                </a:rPr>
                <a:t>节点是一组运行资源，如计算机、设备或存储器。这个视图允许评估分配结果和资源分配</a:t>
              </a:r>
              <a:endParaRPr lang="zh-CN" altLang="en-US" b="1" i="0" dirty="0">
                <a:solidFill>
                  <a:srgbClr val="4D4D4D"/>
                </a:solidFill>
                <a:effectLst/>
                <a:latin typeface="+mj-ea"/>
                <a:ea typeface="+mj-ea"/>
              </a:endParaRPr>
            </a:p>
          </p:txBody>
        </p:sp>
        <p:sp>
          <p:nvSpPr>
            <p:cNvPr id="11" name="任意多边形 71">
              <a:extLst>
                <a:ext uri="{FF2B5EF4-FFF2-40B4-BE49-F238E27FC236}">
                  <a16:creationId xmlns:a16="http://schemas.microsoft.com/office/drawing/2014/main" id="{FAE51E58-C9BB-4348-A359-0E7FAAD3F743}"/>
                </a:ext>
              </a:extLst>
            </p:cNvPr>
            <p:cNvSpPr/>
            <p:nvPr/>
          </p:nvSpPr>
          <p:spPr bwMode="auto">
            <a:xfrm>
              <a:off x="906897" y="3193146"/>
              <a:ext cx="272760" cy="224052"/>
            </a:xfrm>
            <a:custGeom>
              <a:avLst/>
              <a:gdLst>
                <a:gd name="connsiteX0" fmla="*/ 96626 w 533400"/>
                <a:gd name="connsiteY0" fmla="*/ 133971 h 438150"/>
                <a:gd name="connsiteX1" fmla="*/ 125201 w 533400"/>
                <a:gd name="connsiteY1" fmla="*/ 286371 h 438150"/>
                <a:gd name="connsiteX2" fmla="*/ 410951 w 533400"/>
                <a:gd name="connsiteY2" fmla="*/ 286371 h 438150"/>
                <a:gd name="connsiteX3" fmla="*/ 439526 w 533400"/>
                <a:gd name="connsiteY3" fmla="*/ 133971 h 438150"/>
                <a:gd name="connsiteX4" fmla="*/ 534776 w 533400"/>
                <a:gd name="connsiteY4" fmla="*/ 133971 h 438150"/>
                <a:gd name="connsiteX5" fmla="*/ 515726 w 533400"/>
                <a:gd name="connsiteY5" fmla="*/ 381621 h 438150"/>
                <a:gd name="connsiteX6" fmla="*/ 458576 w 533400"/>
                <a:gd name="connsiteY6" fmla="*/ 381621 h 438150"/>
                <a:gd name="connsiteX7" fmla="*/ 458576 w 533400"/>
                <a:gd name="connsiteY7" fmla="*/ 438771 h 438150"/>
                <a:gd name="connsiteX8" fmla="*/ 439526 w 533400"/>
                <a:gd name="connsiteY8" fmla="*/ 438771 h 438150"/>
                <a:gd name="connsiteX9" fmla="*/ 439526 w 533400"/>
                <a:gd name="connsiteY9" fmla="*/ 381621 h 438150"/>
                <a:gd name="connsiteX10" fmla="*/ 96626 w 533400"/>
                <a:gd name="connsiteY10" fmla="*/ 381621 h 438150"/>
                <a:gd name="connsiteX11" fmla="*/ 96626 w 533400"/>
                <a:gd name="connsiteY11" fmla="*/ 438771 h 438150"/>
                <a:gd name="connsiteX12" fmla="*/ 77576 w 533400"/>
                <a:gd name="connsiteY12" fmla="*/ 438771 h 438150"/>
                <a:gd name="connsiteX13" fmla="*/ 77576 w 533400"/>
                <a:gd name="connsiteY13" fmla="*/ 381621 h 438150"/>
                <a:gd name="connsiteX14" fmla="*/ 20426 w 533400"/>
                <a:gd name="connsiteY14" fmla="*/ 381621 h 438150"/>
                <a:gd name="connsiteX15" fmla="*/ 1376 w 533400"/>
                <a:gd name="connsiteY15" fmla="*/ 133971 h 438150"/>
                <a:gd name="connsiteX16" fmla="*/ 96626 w 533400"/>
                <a:gd name="connsiteY16" fmla="*/ 133971 h 438150"/>
                <a:gd name="connsiteX17" fmla="*/ 487151 w 533400"/>
                <a:gd name="connsiteY17" fmla="*/ 621 h 438150"/>
                <a:gd name="connsiteX18" fmla="*/ 487151 w 533400"/>
                <a:gd name="connsiteY18" fmla="*/ 114921 h 438150"/>
                <a:gd name="connsiteX19" fmla="*/ 425239 w 533400"/>
                <a:gd name="connsiteY19" fmla="*/ 114921 h 438150"/>
                <a:gd name="connsiteX20" fmla="*/ 396664 w 533400"/>
                <a:gd name="connsiteY20" fmla="*/ 267321 h 438150"/>
                <a:gd name="connsiteX21" fmla="*/ 139489 w 533400"/>
                <a:gd name="connsiteY21" fmla="*/ 267321 h 438150"/>
                <a:gd name="connsiteX22" fmla="*/ 110914 w 533400"/>
                <a:gd name="connsiteY22" fmla="*/ 114921 h 438150"/>
                <a:gd name="connsiteX23" fmla="*/ 58526 w 533400"/>
                <a:gd name="connsiteY23" fmla="*/ 114921 h 438150"/>
                <a:gd name="connsiteX24" fmla="*/ 58526 w 533400"/>
                <a:gd name="connsiteY24" fmla="*/ 621 h 438150"/>
                <a:gd name="connsiteX25" fmla="*/ 487151 w 533400"/>
                <a:gd name="connsiteY2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3400" h="438150">
                  <a:moveTo>
                    <a:pt x="96626" y="133971"/>
                  </a:moveTo>
                  <a:lnTo>
                    <a:pt x="125201" y="286371"/>
                  </a:lnTo>
                  <a:lnTo>
                    <a:pt x="410951" y="286371"/>
                  </a:lnTo>
                  <a:lnTo>
                    <a:pt x="439526" y="133971"/>
                  </a:lnTo>
                  <a:lnTo>
                    <a:pt x="534776" y="133971"/>
                  </a:lnTo>
                  <a:lnTo>
                    <a:pt x="515726" y="381621"/>
                  </a:lnTo>
                  <a:lnTo>
                    <a:pt x="458576" y="381621"/>
                  </a:lnTo>
                  <a:lnTo>
                    <a:pt x="458576" y="438771"/>
                  </a:lnTo>
                  <a:lnTo>
                    <a:pt x="439526" y="438771"/>
                  </a:lnTo>
                  <a:lnTo>
                    <a:pt x="439526" y="381621"/>
                  </a:lnTo>
                  <a:lnTo>
                    <a:pt x="96626" y="381621"/>
                  </a:lnTo>
                  <a:lnTo>
                    <a:pt x="96626" y="438771"/>
                  </a:lnTo>
                  <a:lnTo>
                    <a:pt x="77576" y="438771"/>
                  </a:lnTo>
                  <a:lnTo>
                    <a:pt x="77576" y="381621"/>
                  </a:lnTo>
                  <a:lnTo>
                    <a:pt x="20426" y="381621"/>
                  </a:lnTo>
                  <a:lnTo>
                    <a:pt x="1376" y="133971"/>
                  </a:lnTo>
                  <a:lnTo>
                    <a:pt x="96626" y="133971"/>
                  </a:lnTo>
                  <a:close/>
                  <a:moveTo>
                    <a:pt x="487151" y="621"/>
                  </a:moveTo>
                  <a:lnTo>
                    <a:pt x="487151" y="114921"/>
                  </a:lnTo>
                  <a:lnTo>
                    <a:pt x="425239" y="114921"/>
                  </a:lnTo>
                  <a:lnTo>
                    <a:pt x="396664" y="267321"/>
                  </a:lnTo>
                  <a:lnTo>
                    <a:pt x="139489" y="267321"/>
                  </a:lnTo>
                  <a:lnTo>
                    <a:pt x="110914" y="114921"/>
                  </a:lnTo>
                  <a:lnTo>
                    <a:pt x="58526" y="114921"/>
                  </a:lnTo>
                  <a:lnTo>
                    <a:pt x="58526" y="621"/>
                  </a:lnTo>
                  <a:lnTo>
                    <a:pt x="487151" y="62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sp>
          <p:nvSpPr>
            <p:cNvPr id="18" name="任意多边形 45">
              <a:extLst>
                <a:ext uri="{FF2B5EF4-FFF2-40B4-BE49-F238E27FC236}">
                  <a16:creationId xmlns:a16="http://schemas.microsoft.com/office/drawing/2014/main" id="{E6CCC70F-690F-44BA-BC3B-5FB23813F195}"/>
                </a:ext>
              </a:extLst>
            </p:cNvPr>
            <p:cNvSpPr/>
            <p:nvPr/>
          </p:nvSpPr>
          <p:spPr bwMode="auto">
            <a:xfrm>
              <a:off x="6141669" y="3122967"/>
              <a:ext cx="281841" cy="256676"/>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86396 h 485775"/>
                <a:gd name="connsiteX10" fmla="*/ 1504 w 533400"/>
                <a:gd name="connsiteY10" fmla="*/ 486396 h 485775"/>
                <a:gd name="connsiteX11" fmla="*/ 1504 w 533400"/>
                <a:gd name="connsiteY11" fmla="*/ 229221 h 485775"/>
                <a:gd name="connsiteX12" fmla="*/ 125329 w 533400"/>
                <a:gd name="connsiteY12" fmla="*/ 229221 h 485775"/>
                <a:gd name="connsiteX13" fmla="*/ 411079 w 533400"/>
                <a:gd name="connsiteY13" fmla="*/ 621 h 485775"/>
                <a:gd name="connsiteX14" fmla="*/ 411079 w 533400"/>
                <a:gd name="connsiteY14" fmla="*/ 114921 h 485775"/>
                <a:gd name="connsiteX15" fmla="*/ 534904 w 533400"/>
                <a:gd name="connsiteY15" fmla="*/ 114921 h 485775"/>
                <a:gd name="connsiteX16" fmla="*/ 534904 w 533400"/>
                <a:gd name="connsiteY16" fmla="*/ 210171 h 485775"/>
                <a:gd name="connsiteX17" fmla="*/ 1504 w 533400"/>
                <a:gd name="connsiteY17" fmla="*/ 210171 h 485775"/>
                <a:gd name="connsiteX18" fmla="*/ 1504 w 533400"/>
                <a:gd name="connsiteY18" fmla="*/ 114921 h 485775"/>
                <a:gd name="connsiteX19" fmla="*/ 125329 w 533400"/>
                <a:gd name="connsiteY19" fmla="*/ 114921 h 485775"/>
                <a:gd name="connsiteX20" fmla="*/ 125329 w 533400"/>
                <a:gd name="connsiteY20" fmla="*/ 621 h 485775"/>
                <a:gd name="connsiteX21" fmla="*/ 411079 w 533400"/>
                <a:gd name="connsiteY21" fmla="*/ 621 h 485775"/>
                <a:gd name="connsiteX22" fmla="*/ 392029 w 533400"/>
                <a:gd name="connsiteY22" fmla="*/ 19671 h 485775"/>
                <a:gd name="connsiteX23" fmla="*/ 144379 w 533400"/>
                <a:gd name="connsiteY23" fmla="*/ 19671 h 485775"/>
                <a:gd name="connsiteX24" fmla="*/ 144379 w 533400"/>
                <a:gd name="connsiteY24" fmla="*/ 114921 h 485775"/>
                <a:gd name="connsiteX25" fmla="*/ 392029 w 533400"/>
                <a:gd name="connsiteY25" fmla="*/ 114921 h 485775"/>
                <a:gd name="connsiteX26" fmla="*/ 392029 w 533400"/>
                <a:gd name="connsiteY26"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86396"/>
                  </a:lnTo>
                  <a:lnTo>
                    <a:pt x="1504" y="486396"/>
                  </a:lnTo>
                  <a:lnTo>
                    <a:pt x="1504" y="229221"/>
                  </a:lnTo>
                  <a:lnTo>
                    <a:pt x="125329" y="229221"/>
                  </a:lnTo>
                  <a:close/>
                  <a:moveTo>
                    <a:pt x="411079" y="621"/>
                  </a:moveTo>
                  <a:lnTo>
                    <a:pt x="411079" y="114921"/>
                  </a:lnTo>
                  <a:lnTo>
                    <a:pt x="534904" y="114921"/>
                  </a:lnTo>
                  <a:lnTo>
                    <a:pt x="534904" y="210171"/>
                  </a:lnTo>
                  <a:lnTo>
                    <a:pt x="1504" y="210171"/>
                  </a:lnTo>
                  <a:lnTo>
                    <a:pt x="1504" y="114921"/>
                  </a:lnTo>
                  <a:lnTo>
                    <a:pt x="125329" y="114921"/>
                  </a:lnTo>
                  <a:lnTo>
                    <a:pt x="125329" y="621"/>
                  </a:lnTo>
                  <a:lnTo>
                    <a:pt x="411079" y="621"/>
                  </a:lnTo>
                  <a:close/>
                  <a:moveTo>
                    <a:pt x="392029" y="19671"/>
                  </a:moveTo>
                  <a:lnTo>
                    <a:pt x="144379" y="19671"/>
                  </a:lnTo>
                  <a:lnTo>
                    <a:pt x="144379" y="114921"/>
                  </a:lnTo>
                  <a:lnTo>
                    <a:pt x="392029" y="114921"/>
                  </a:lnTo>
                  <a:lnTo>
                    <a:pt x="392029" y="1967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grpSp>
    </p:spTree>
    <p:custDataLst>
      <p:tags r:id="rId1"/>
    </p:custDataLst>
    <p:extLst>
      <p:ext uri="{BB962C8B-B14F-4D97-AF65-F5344CB8AC3E}">
        <p14:creationId xmlns:p14="http://schemas.microsoft.com/office/powerpoint/2010/main" val="3340441065"/>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A638101-ABEB-421F-A79D-1D5FD99EABED}"/>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dirty="0"/>
          </a:p>
        </p:txBody>
      </p:sp>
      <p:sp>
        <p:nvSpPr>
          <p:cNvPr id="3" name="标题 2">
            <a:extLst>
              <a:ext uri="{FF2B5EF4-FFF2-40B4-BE49-F238E27FC236}">
                <a16:creationId xmlns:a16="http://schemas.microsoft.com/office/drawing/2014/main" id="{21DB5CBE-34FC-4271-84D1-208DDB0BA333}"/>
              </a:ext>
            </a:extLst>
          </p:cNvPr>
          <p:cNvSpPr>
            <a:spLocks noGrp="1"/>
          </p:cNvSpPr>
          <p:nvPr>
            <p:ph type="title"/>
          </p:nvPr>
        </p:nvSpPr>
        <p:spPr>
          <a:xfrm>
            <a:off x="660400" y="353588"/>
            <a:ext cx="10858500" cy="599759"/>
          </a:xfrm>
        </p:spPr>
        <p:txBody>
          <a:bodyPr/>
          <a:lstStyle/>
          <a:p>
            <a:r>
              <a:rPr lang="en-GB" dirty="0"/>
              <a:t>UML</a:t>
            </a:r>
            <a:r>
              <a:rPr lang="zh-CN" altLang="en-US" dirty="0"/>
              <a:t>视图</a:t>
            </a:r>
            <a:endParaRPr lang="en-GB" dirty="0"/>
          </a:p>
        </p:txBody>
      </p:sp>
      <p:grpSp>
        <p:nvGrpSpPr>
          <p:cNvPr id="4" name="组合 3">
            <a:extLst>
              <a:ext uri="{FF2B5EF4-FFF2-40B4-BE49-F238E27FC236}">
                <a16:creationId xmlns:a16="http://schemas.microsoft.com/office/drawing/2014/main" id="{1677A1C2-AB16-4134-AB5C-A87F0CD86062}"/>
              </a:ext>
            </a:extLst>
          </p:cNvPr>
          <p:cNvGrpSpPr/>
          <p:nvPr/>
        </p:nvGrpSpPr>
        <p:grpSpPr>
          <a:xfrm>
            <a:off x="746123" y="1252236"/>
            <a:ext cx="10865529" cy="4353527"/>
            <a:chOff x="660401" y="1780573"/>
            <a:chExt cx="10865529" cy="4353527"/>
          </a:xfrm>
        </p:grpSpPr>
        <p:sp>
          <p:nvSpPr>
            <p:cNvPr id="6" name="矩形 5">
              <a:extLst>
                <a:ext uri="{FF2B5EF4-FFF2-40B4-BE49-F238E27FC236}">
                  <a16:creationId xmlns:a16="http://schemas.microsoft.com/office/drawing/2014/main" id="{5B37B596-EE9F-490A-8DEF-C31E74B289B5}"/>
                </a:ext>
              </a:extLst>
            </p:cNvPr>
            <p:cNvSpPr/>
            <p:nvPr/>
          </p:nvSpPr>
          <p:spPr>
            <a:xfrm>
              <a:off x="1147581" y="1780573"/>
              <a:ext cx="10378349" cy="400110"/>
            </a:xfrm>
            <a:prstGeom prst="rect">
              <a:avLst/>
            </a:prstGeom>
          </p:spPr>
          <p:txBody>
            <a:bodyPr wrap="square" anchor="b" anchorCtr="0">
              <a:spAutoFit/>
            </a:bodyPr>
            <a:lstStyle/>
            <a:p>
              <a:pPr>
                <a:buSzPct val="25000"/>
              </a:pPr>
              <a:r>
                <a:rPr lang="zh-CN" altLang="en-US" sz="2000" b="1" dirty="0">
                  <a:solidFill>
                    <a:schemeClr val="accent1"/>
                  </a:solidFill>
                </a:rPr>
                <a:t>为方便起见，用视图来划分系统各方面，每一种视图描述系统某一方面的特性</a:t>
              </a:r>
              <a:endParaRPr lang="en-US" altLang="zh-CN" sz="2000" b="1" dirty="0"/>
            </a:p>
          </p:txBody>
        </p:sp>
        <p:sp>
          <p:nvSpPr>
            <p:cNvPr id="7" name="矩形 6">
              <a:extLst>
                <a:ext uri="{FF2B5EF4-FFF2-40B4-BE49-F238E27FC236}">
                  <a16:creationId xmlns:a16="http://schemas.microsoft.com/office/drawing/2014/main" id="{33A5D3D3-57E8-4C24-BE42-98A6095C5041}"/>
                </a:ext>
              </a:extLst>
            </p:cNvPr>
            <p:cNvSpPr/>
            <p:nvPr/>
          </p:nvSpPr>
          <p:spPr>
            <a:xfrm rot="5400000">
              <a:off x="5822953" y="-2234391"/>
              <a:ext cx="533398" cy="10858499"/>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9" name="矩形 8">
              <a:extLst>
                <a:ext uri="{FF2B5EF4-FFF2-40B4-BE49-F238E27FC236}">
                  <a16:creationId xmlns:a16="http://schemas.microsoft.com/office/drawing/2014/main" id="{062A7E19-080C-4B9C-AB83-834A486F827D}"/>
                </a:ext>
              </a:extLst>
            </p:cNvPr>
            <p:cNvSpPr/>
            <p:nvPr/>
          </p:nvSpPr>
          <p:spPr>
            <a:xfrm rot="5400000">
              <a:off x="5829981" y="-942503"/>
              <a:ext cx="533398" cy="10858499"/>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10" name="矩形 9">
              <a:extLst>
                <a:ext uri="{FF2B5EF4-FFF2-40B4-BE49-F238E27FC236}">
                  <a16:creationId xmlns:a16="http://schemas.microsoft.com/office/drawing/2014/main" id="{C809602E-99A2-41DB-9749-64812BD76441}"/>
                </a:ext>
              </a:extLst>
            </p:cNvPr>
            <p:cNvSpPr/>
            <p:nvPr/>
          </p:nvSpPr>
          <p:spPr>
            <a:xfrm rot="5400000">
              <a:off x="5822955" y="349384"/>
              <a:ext cx="533398" cy="10858499"/>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11" name="矩形 10">
              <a:extLst>
                <a:ext uri="{FF2B5EF4-FFF2-40B4-BE49-F238E27FC236}">
                  <a16:creationId xmlns:a16="http://schemas.microsoft.com/office/drawing/2014/main" id="{C16EDF14-AF19-43F1-BFB9-4698AE88DC3E}"/>
                </a:ext>
              </a:extLst>
            </p:cNvPr>
            <p:cNvSpPr/>
            <p:nvPr/>
          </p:nvSpPr>
          <p:spPr>
            <a:xfrm rot="5400000">
              <a:off x="5822954" y="-1588146"/>
              <a:ext cx="533398" cy="10858499"/>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12" name="矩形 11">
              <a:extLst>
                <a:ext uri="{FF2B5EF4-FFF2-40B4-BE49-F238E27FC236}">
                  <a16:creationId xmlns:a16="http://schemas.microsoft.com/office/drawing/2014/main" id="{C3CA5265-E09D-4CBF-96B3-87CFB10CBC0D}"/>
                </a:ext>
              </a:extLst>
            </p:cNvPr>
            <p:cNvSpPr/>
            <p:nvPr/>
          </p:nvSpPr>
          <p:spPr>
            <a:xfrm rot="5400000">
              <a:off x="2502878" y="3417278"/>
              <a:ext cx="3719146" cy="17144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471E89C0-CD4A-4704-B64A-9B0977169FA2}"/>
                </a:ext>
              </a:extLst>
            </p:cNvPr>
            <p:cNvSpPr txBox="1"/>
            <p:nvPr/>
          </p:nvSpPr>
          <p:spPr>
            <a:xfrm>
              <a:off x="660402" y="3032864"/>
              <a:ext cx="2590799" cy="309958"/>
            </a:xfrm>
            <a:prstGeom prst="rect">
              <a:avLst/>
            </a:prstGeom>
            <a:noFill/>
          </p:spPr>
          <p:txBody>
            <a:bodyPr wrap="square" lIns="90000" tIns="46800" rIns="90000" bIns="46800" rtlCol="0" anchor="b" anchorCtr="0">
              <a:spAutoFit/>
            </a:bodyPr>
            <a:lstStyle/>
            <a:p>
              <a:r>
                <a:rPr lang="zh-CN" altLang="en-US" sz="1400" b="1" i="0" dirty="0">
                  <a:solidFill>
                    <a:srgbClr val="121212"/>
                  </a:solidFill>
                  <a:effectLst/>
                  <a:latin typeface="-apple-system"/>
                </a:rPr>
                <a:t>（</a:t>
              </a:r>
              <a:r>
                <a:rPr lang="en-US" altLang="zh-CN" sz="1400" b="1" i="0" dirty="0">
                  <a:solidFill>
                    <a:srgbClr val="121212"/>
                  </a:solidFill>
                  <a:effectLst/>
                  <a:latin typeface="-apple-system"/>
                </a:rPr>
                <a:t>1</a:t>
              </a:r>
              <a:r>
                <a:rPr lang="zh-CN" altLang="en-US" sz="1400" b="1" i="0" dirty="0">
                  <a:solidFill>
                    <a:srgbClr val="121212"/>
                  </a:solidFill>
                  <a:effectLst/>
                  <a:latin typeface="-apple-system"/>
                </a:rPr>
                <a:t>）用例视图</a:t>
              </a:r>
              <a:endParaRPr lang="en-US" altLang="zh-CN" sz="1400" b="1" dirty="0"/>
            </a:p>
          </p:txBody>
        </p:sp>
        <p:sp>
          <p:nvSpPr>
            <p:cNvPr id="15" name="文本框 14">
              <a:extLst>
                <a:ext uri="{FF2B5EF4-FFF2-40B4-BE49-F238E27FC236}">
                  <a16:creationId xmlns:a16="http://schemas.microsoft.com/office/drawing/2014/main" id="{3EF1D007-5AC3-4B55-8A0A-8DD1A77922CF}"/>
                </a:ext>
              </a:extLst>
            </p:cNvPr>
            <p:cNvSpPr txBox="1"/>
            <p:nvPr/>
          </p:nvSpPr>
          <p:spPr>
            <a:xfrm>
              <a:off x="660401" y="3656100"/>
              <a:ext cx="2590799" cy="309958"/>
            </a:xfrm>
            <a:prstGeom prst="rect">
              <a:avLst/>
            </a:prstGeom>
            <a:noFill/>
          </p:spPr>
          <p:txBody>
            <a:bodyPr wrap="square" lIns="90000" tIns="46800" rIns="90000" bIns="46800" rtlCol="0" anchor="b" anchorCtr="0">
              <a:spAutoFit/>
            </a:bodyPr>
            <a:lstStyle/>
            <a:p>
              <a:r>
                <a:rPr lang="zh-CN" altLang="en-US" sz="1400" b="1" i="0" dirty="0">
                  <a:solidFill>
                    <a:srgbClr val="121212"/>
                  </a:solidFill>
                  <a:effectLst/>
                  <a:latin typeface="-apple-system"/>
                </a:rPr>
                <a:t>（</a:t>
              </a:r>
              <a:r>
                <a:rPr lang="en-US" altLang="zh-CN" sz="1400" b="1" i="0" dirty="0">
                  <a:solidFill>
                    <a:srgbClr val="121212"/>
                  </a:solidFill>
                  <a:effectLst/>
                  <a:latin typeface="-apple-system"/>
                </a:rPr>
                <a:t>2</a:t>
              </a:r>
              <a:r>
                <a:rPr lang="zh-CN" altLang="en-US" sz="1400" b="1" i="0" dirty="0">
                  <a:solidFill>
                    <a:srgbClr val="121212"/>
                  </a:solidFill>
                  <a:effectLst/>
                  <a:latin typeface="-apple-system"/>
                </a:rPr>
                <a:t>）逻辑视图</a:t>
              </a:r>
              <a:endParaRPr lang="en-US" altLang="zh-CN" sz="1400" b="1" dirty="0"/>
            </a:p>
          </p:txBody>
        </p:sp>
        <p:sp>
          <p:nvSpPr>
            <p:cNvPr id="16" name="文本框 15">
              <a:extLst>
                <a:ext uri="{FF2B5EF4-FFF2-40B4-BE49-F238E27FC236}">
                  <a16:creationId xmlns:a16="http://schemas.microsoft.com/office/drawing/2014/main" id="{03743942-F315-478E-BB2F-41B08CF204FE}"/>
                </a:ext>
              </a:extLst>
            </p:cNvPr>
            <p:cNvSpPr txBox="1"/>
            <p:nvPr/>
          </p:nvSpPr>
          <p:spPr>
            <a:xfrm>
              <a:off x="663862" y="4331307"/>
              <a:ext cx="2590799" cy="309958"/>
            </a:xfrm>
            <a:prstGeom prst="rect">
              <a:avLst/>
            </a:prstGeom>
            <a:noFill/>
          </p:spPr>
          <p:txBody>
            <a:bodyPr wrap="square" lIns="90000" tIns="46800" rIns="90000" bIns="46800" rtlCol="0" anchor="b" anchorCtr="0">
              <a:spAutoFit/>
            </a:bodyPr>
            <a:lstStyle/>
            <a:p>
              <a:r>
                <a:rPr lang="zh-CN" altLang="en-US" sz="1400" b="1" i="0" dirty="0">
                  <a:solidFill>
                    <a:srgbClr val="121212"/>
                  </a:solidFill>
                  <a:effectLst/>
                  <a:latin typeface="-apple-system"/>
                </a:rPr>
                <a:t>（</a:t>
              </a:r>
              <a:r>
                <a:rPr lang="en-US" altLang="zh-CN" sz="1400" b="1" i="0" dirty="0">
                  <a:solidFill>
                    <a:srgbClr val="121212"/>
                  </a:solidFill>
                  <a:effectLst/>
                  <a:latin typeface="-apple-system"/>
                </a:rPr>
                <a:t>3</a:t>
              </a:r>
              <a:r>
                <a:rPr lang="zh-CN" altLang="en-US" sz="1400" b="1" i="0" dirty="0">
                  <a:solidFill>
                    <a:srgbClr val="121212"/>
                  </a:solidFill>
                  <a:effectLst/>
                  <a:latin typeface="-apple-system"/>
                </a:rPr>
                <a:t>）组件视图</a:t>
              </a:r>
              <a:endParaRPr lang="en-US" altLang="zh-CN" sz="1400" b="1" dirty="0"/>
            </a:p>
          </p:txBody>
        </p:sp>
        <p:sp>
          <p:nvSpPr>
            <p:cNvPr id="20" name="文本框 19">
              <a:extLst>
                <a:ext uri="{FF2B5EF4-FFF2-40B4-BE49-F238E27FC236}">
                  <a16:creationId xmlns:a16="http://schemas.microsoft.com/office/drawing/2014/main" id="{72F024B5-C8B4-423D-85FA-FB103199F6CF}"/>
                </a:ext>
              </a:extLst>
            </p:cNvPr>
            <p:cNvSpPr txBox="1"/>
            <p:nvPr/>
          </p:nvSpPr>
          <p:spPr>
            <a:xfrm>
              <a:off x="673101" y="5624780"/>
              <a:ext cx="2590799" cy="309958"/>
            </a:xfrm>
            <a:prstGeom prst="rect">
              <a:avLst/>
            </a:prstGeom>
            <a:noFill/>
          </p:spPr>
          <p:txBody>
            <a:bodyPr wrap="square" lIns="90000" tIns="46800" rIns="90000" bIns="46800" rtlCol="0" anchor="b" anchorCtr="0">
              <a:spAutoFit/>
            </a:bodyPr>
            <a:lstStyle/>
            <a:p>
              <a:r>
                <a:rPr lang="zh-CN" altLang="en-US" sz="1400" b="1" i="0" dirty="0">
                  <a:solidFill>
                    <a:srgbClr val="121212"/>
                  </a:solidFill>
                  <a:effectLst/>
                  <a:latin typeface="-apple-system"/>
                </a:rPr>
                <a:t>（</a:t>
              </a:r>
              <a:r>
                <a:rPr lang="en-US" altLang="zh-CN" sz="1400" b="1" i="0" dirty="0">
                  <a:solidFill>
                    <a:srgbClr val="121212"/>
                  </a:solidFill>
                  <a:effectLst/>
                  <a:latin typeface="-apple-system"/>
                </a:rPr>
                <a:t>5</a:t>
              </a:r>
              <a:r>
                <a:rPr lang="zh-CN" altLang="en-US" sz="1400" b="1" i="0" dirty="0">
                  <a:solidFill>
                    <a:srgbClr val="121212"/>
                  </a:solidFill>
                  <a:effectLst/>
                  <a:latin typeface="-apple-system"/>
                </a:rPr>
                <a:t>）配置视图</a:t>
              </a:r>
              <a:endParaRPr lang="en-US" altLang="zh-CN" sz="1400" b="1" dirty="0"/>
            </a:p>
          </p:txBody>
        </p:sp>
        <p:sp>
          <p:nvSpPr>
            <p:cNvPr id="21" name="任意多边形 72">
              <a:extLst>
                <a:ext uri="{FF2B5EF4-FFF2-40B4-BE49-F238E27FC236}">
                  <a16:creationId xmlns:a16="http://schemas.microsoft.com/office/drawing/2014/main" id="{B0ACB499-FADE-477A-A367-5D4E68EABAC5}"/>
                </a:ext>
              </a:extLst>
            </p:cNvPr>
            <p:cNvSpPr/>
            <p:nvPr/>
          </p:nvSpPr>
          <p:spPr bwMode="auto">
            <a:xfrm>
              <a:off x="4259671" y="2543603"/>
              <a:ext cx="205560" cy="220338"/>
            </a:xfrm>
            <a:custGeom>
              <a:avLst/>
              <a:gdLst>
                <a:gd name="connsiteX0" fmla="*/ 96626 w 533400"/>
                <a:gd name="connsiteY0" fmla="*/ 133971 h 438150"/>
                <a:gd name="connsiteX1" fmla="*/ 125201 w 533400"/>
                <a:gd name="connsiteY1" fmla="*/ 286371 h 438150"/>
                <a:gd name="connsiteX2" fmla="*/ 410951 w 533400"/>
                <a:gd name="connsiteY2" fmla="*/ 286371 h 438150"/>
                <a:gd name="connsiteX3" fmla="*/ 439526 w 533400"/>
                <a:gd name="connsiteY3" fmla="*/ 133971 h 438150"/>
                <a:gd name="connsiteX4" fmla="*/ 534776 w 533400"/>
                <a:gd name="connsiteY4" fmla="*/ 133971 h 438150"/>
                <a:gd name="connsiteX5" fmla="*/ 515726 w 533400"/>
                <a:gd name="connsiteY5" fmla="*/ 381621 h 438150"/>
                <a:gd name="connsiteX6" fmla="*/ 458576 w 533400"/>
                <a:gd name="connsiteY6" fmla="*/ 381621 h 438150"/>
                <a:gd name="connsiteX7" fmla="*/ 458576 w 533400"/>
                <a:gd name="connsiteY7" fmla="*/ 438771 h 438150"/>
                <a:gd name="connsiteX8" fmla="*/ 439526 w 533400"/>
                <a:gd name="connsiteY8" fmla="*/ 438771 h 438150"/>
                <a:gd name="connsiteX9" fmla="*/ 439526 w 533400"/>
                <a:gd name="connsiteY9" fmla="*/ 381621 h 438150"/>
                <a:gd name="connsiteX10" fmla="*/ 96626 w 533400"/>
                <a:gd name="connsiteY10" fmla="*/ 381621 h 438150"/>
                <a:gd name="connsiteX11" fmla="*/ 96626 w 533400"/>
                <a:gd name="connsiteY11" fmla="*/ 438771 h 438150"/>
                <a:gd name="connsiteX12" fmla="*/ 77576 w 533400"/>
                <a:gd name="connsiteY12" fmla="*/ 438771 h 438150"/>
                <a:gd name="connsiteX13" fmla="*/ 77576 w 533400"/>
                <a:gd name="connsiteY13" fmla="*/ 381621 h 438150"/>
                <a:gd name="connsiteX14" fmla="*/ 20426 w 533400"/>
                <a:gd name="connsiteY14" fmla="*/ 381621 h 438150"/>
                <a:gd name="connsiteX15" fmla="*/ 1376 w 533400"/>
                <a:gd name="connsiteY15" fmla="*/ 133971 h 438150"/>
                <a:gd name="connsiteX16" fmla="*/ 96626 w 533400"/>
                <a:gd name="connsiteY16" fmla="*/ 133971 h 438150"/>
                <a:gd name="connsiteX17" fmla="*/ 487151 w 533400"/>
                <a:gd name="connsiteY17" fmla="*/ 621 h 438150"/>
                <a:gd name="connsiteX18" fmla="*/ 487151 w 533400"/>
                <a:gd name="connsiteY18" fmla="*/ 114921 h 438150"/>
                <a:gd name="connsiteX19" fmla="*/ 425239 w 533400"/>
                <a:gd name="connsiteY19" fmla="*/ 114921 h 438150"/>
                <a:gd name="connsiteX20" fmla="*/ 396664 w 533400"/>
                <a:gd name="connsiteY20" fmla="*/ 267321 h 438150"/>
                <a:gd name="connsiteX21" fmla="*/ 139489 w 533400"/>
                <a:gd name="connsiteY21" fmla="*/ 267321 h 438150"/>
                <a:gd name="connsiteX22" fmla="*/ 110914 w 533400"/>
                <a:gd name="connsiteY22" fmla="*/ 114921 h 438150"/>
                <a:gd name="connsiteX23" fmla="*/ 58526 w 533400"/>
                <a:gd name="connsiteY23" fmla="*/ 114921 h 438150"/>
                <a:gd name="connsiteX24" fmla="*/ 58526 w 533400"/>
                <a:gd name="connsiteY24" fmla="*/ 621 h 438150"/>
                <a:gd name="connsiteX25" fmla="*/ 487151 w 533400"/>
                <a:gd name="connsiteY2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3400" h="438150">
                  <a:moveTo>
                    <a:pt x="96626" y="133971"/>
                  </a:moveTo>
                  <a:lnTo>
                    <a:pt x="125201" y="286371"/>
                  </a:lnTo>
                  <a:lnTo>
                    <a:pt x="410951" y="286371"/>
                  </a:lnTo>
                  <a:lnTo>
                    <a:pt x="439526" y="133971"/>
                  </a:lnTo>
                  <a:lnTo>
                    <a:pt x="534776" y="133971"/>
                  </a:lnTo>
                  <a:lnTo>
                    <a:pt x="515726" y="381621"/>
                  </a:lnTo>
                  <a:lnTo>
                    <a:pt x="458576" y="381621"/>
                  </a:lnTo>
                  <a:lnTo>
                    <a:pt x="458576" y="438771"/>
                  </a:lnTo>
                  <a:lnTo>
                    <a:pt x="439526" y="438771"/>
                  </a:lnTo>
                  <a:lnTo>
                    <a:pt x="439526" y="381621"/>
                  </a:lnTo>
                  <a:lnTo>
                    <a:pt x="96626" y="381621"/>
                  </a:lnTo>
                  <a:lnTo>
                    <a:pt x="96626" y="438771"/>
                  </a:lnTo>
                  <a:lnTo>
                    <a:pt x="77576" y="438771"/>
                  </a:lnTo>
                  <a:lnTo>
                    <a:pt x="77576" y="381621"/>
                  </a:lnTo>
                  <a:lnTo>
                    <a:pt x="20426" y="381621"/>
                  </a:lnTo>
                  <a:lnTo>
                    <a:pt x="1376" y="133971"/>
                  </a:lnTo>
                  <a:lnTo>
                    <a:pt x="96626" y="133971"/>
                  </a:lnTo>
                  <a:close/>
                  <a:moveTo>
                    <a:pt x="487151" y="621"/>
                  </a:moveTo>
                  <a:lnTo>
                    <a:pt x="487151" y="114921"/>
                  </a:lnTo>
                  <a:lnTo>
                    <a:pt x="425239" y="114921"/>
                  </a:lnTo>
                  <a:lnTo>
                    <a:pt x="396664" y="267321"/>
                  </a:lnTo>
                  <a:lnTo>
                    <a:pt x="139489" y="267321"/>
                  </a:lnTo>
                  <a:lnTo>
                    <a:pt x="110914" y="114921"/>
                  </a:lnTo>
                  <a:lnTo>
                    <a:pt x="58526" y="114921"/>
                  </a:lnTo>
                  <a:lnTo>
                    <a:pt x="58526" y="621"/>
                  </a:lnTo>
                  <a:lnTo>
                    <a:pt x="487151" y="62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2" name="文本框 21">
              <a:extLst>
                <a:ext uri="{FF2B5EF4-FFF2-40B4-BE49-F238E27FC236}">
                  <a16:creationId xmlns:a16="http://schemas.microsoft.com/office/drawing/2014/main" id="{53172D7B-1670-4521-9605-016239A6D4DB}"/>
                </a:ext>
              </a:extLst>
            </p:cNvPr>
            <p:cNvSpPr txBox="1"/>
            <p:nvPr/>
          </p:nvSpPr>
          <p:spPr>
            <a:xfrm>
              <a:off x="6010278" y="2912818"/>
              <a:ext cx="5302148" cy="548740"/>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zh-CN" altLang="en-US" sz="1200" b="0" i="0" dirty="0">
                  <a:solidFill>
                    <a:srgbClr val="121212"/>
                  </a:solidFill>
                  <a:effectLst/>
                  <a:latin typeface="-apple-system"/>
                </a:rPr>
                <a:t>用例视图强调从系统的外部参与者（主要是用户）角度看到的或需要的系统功能。</a:t>
              </a:r>
              <a:endParaRPr lang="en-US" altLang="zh-CN" sz="1000" dirty="0">
                <a:solidFill>
                  <a:schemeClr val="tx1"/>
                </a:solidFill>
              </a:endParaRPr>
            </a:p>
          </p:txBody>
        </p:sp>
        <p:sp>
          <p:nvSpPr>
            <p:cNvPr id="23" name="文本框 22">
              <a:extLst>
                <a:ext uri="{FF2B5EF4-FFF2-40B4-BE49-F238E27FC236}">
                  <a16:creationId xmlns:a16="http://schemas.microsoft.com/office/drawing/2014/main" id="{6AE92CAD-587E-4392-B28F-A0EA7BBEFF87}"/>
                </a:ext>
              </a:extLst>
            </p:cNvPr>
            <p:cNvSpPr txBox="1"/>
            <p:nvPr/>
          </p:nvSpPr>
          <p:spPr>
            <a:xfrm>
              <a:off x="6050978" y="3659453"/>
              <a:ext cx="5302148" cy="308674"/>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zh-CN" altLang="en-US" sz="1200" b="0" i="0" dirty="0">
                  <a:solidFill>
                    <a:srgbClr val="121212"/>
                  </a:solidFill>
                  <a:effectLst/>
                  <a:latin typeface="-apple-system"/>
                </a:rPr>
                <a:t>逻辑视图从系统的静态结构和动态行为角度显示如何实现系统的功能</a:t>
              </a:r>
              <a:endParaRPr lang="en-US" altLang="zh-CN" sz="1000" dirty="0">
                <a:solidFill>
                  <a:schemeClr val="tx1"/>
                </a:solidFill>
              </a:endParaRPr>
            </a:p>
          </p:txBody>
        </p:sp>
        <p:sp>
          <p:nvSpPr>
            <p:cNvPr id="24" name="文本框 23">
              <a:extLst>
                <a:ext uri="{FF2B5EF4-FFF2-40B4-BE49-F238E27FC236}">
                  <a16:creationId xmlns:a16="http://schemas.microsoft.com/office/drawing/2014/main" id="{1932D60A-3FEA-48BA-8E3C-D4A84A05F72F}"/>
                </a:ext>
              </a:extLst>
            </p:cNvPr>
            <p:cNvSpPr txBox="1"/>
            <p:nvPr/>
          </p:nvSpPr>
          <p:spPr>
            <a:xfrm>
              <a:off x="6050978" y="4302982"/>
              <a:ext cx="5302148" cy="308674"/>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zh-CN" altLang="en-US" sz="1200" b="0" i="0" dirty="0">
                  <a:solidFill>
                    <a:srgbClr val="121212"/>
                  </a:solidFill>
                  <a:effectLst/>
                  <a:latin typeface="-apple-system"/>
                </a:rPr>
                <a:t>组件视图显示代码组件的组织结构</a:t>
              </a:r>
              <a:endParaRPr lang="en-US" altLang="zh-CN" sz="1000" dirty="0">
                <a:solidFill>
                  <a:schemeClr val="tx1"/>
                </a:solidFill>
              </a:endParaRPr>
            </a:p>
          </p:txBody>
        </p:sp>
        <p:sp>
          <p:nvSpPr>
            <p:cNvPr id="25" name="文本框 24">
              <a:extLst>
                <a:ext uri="{FF2B5EF4-FFF2-40B4-BE49-F238E27FC236}">
                  <a16:creationId xmlns:a16="http://schemas.microsoft.com/office/drawing/2014/main" id="{0FB8E017-3AB2-4843-89CF-F04723FDD6BE}"/>
                </a:ext>
              </a:extLst>
            </p:cNvPr>
            <p:cNvSpPr txBox="1"/>
            <p:nvPr/>
          </p:nvSpPr>
          <p:spPr>
            <a:xfrm>
              <a:off x="6050978" y="5509365"/>
              <a:ext cx="5474952" cy="548740"/>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zh-CN" altLang="en-US" dirty="0">
                  <a:solidFill>
                    <a:schemeClr val="tx1"/>
                  </a:solidFill>
                </a:rPr>
                <a:t>配置视图显示系统的具体部署。部署是指将系统配置到由计算机和设备组成的物理结构上。</a:t>
              </a:r>
              <a:endParaRPr lang="en-US" altLang="zh-CN" dirty="0">
                <a:solidFill>
                  <a:schemeClr val="tx1"/>
                </a:solidFill>
              </a:endParaRPr>
            </a:p>
          </p:txBody>
        </p:sp>
      </p:grpSp>
      <p:sp>
        <p:nvSpPr>
          <p:cNvPr id="26" name="矩形 25">
            <a:extLst>
              <a:ext uri="{FF2B5EF4-FFF2-40B4-BE49-F238E27FC236}">
                <a16:creationId xmlns:a16="http://schemas.microsoft.com/office/drawing/2014/main" id="{01E38CB7-3E24-4D5D-A607-1A56EA27EAB7}"/>
              </a:ext>
            </a:extLst>
          </p:cNvPr>
          <p:cNvSpPr/>
          <p:nvPr/>
        </p:nvSpPr>
        <p:spPr>
          <a:xfrm rot="5400000">
            <a:off x="5908673" y="-826181"/>
            <a:ext cx="533398" cy="10858499"/>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27" name="文本框 26">
            <a:extLst>
              <a:ext uri="{FF2B5EF4-FFF2-40B4-BE49-F238E27FC236}">
                <a16:creationId xmlns:a16="http://schemas.microsoft.com/office/drawing/2014/main" id="{E3D6AA71-A6A6-414E-B681-406C0E0878DF}"/>
              </a:ext>
            </a:extLst>
          </p:cNvPr>
          <p:cNvSpPr txBox="1"/>
          <p:nvPr/>
        </p:nvSpPr>
        <p:spPr>
          <a:xfrm>
            <a:off x="758823" y="4460129"/>
            <a:ext cx="2590799" cy="309958"/>
          </a:xfrm>
          <a:prstGeom prst="rect">
            <a:avLst/>
          </a:prstGeom>
          <a:noFill/>
        </p:spPr>
        <p:txBody>
          <a:bodyPr wrap="square" lIns="90000" tIns="46800" rIns="90000" bIns="46800" rtlCol="0" anchor="b" anchorCtr="0">
            <a:spAutoFit/>
          </a:bodyPr>
          <a:lstStyle/>
          <a:p>
            <a:r>
              <a:rPr lang="zh-CN" altLang="en-US" sz="1400" b="1" i="0" dirty="0">
                <a:solidFill>
                  <a:srgbClr val="121212"/>
                </a:solidFill>
                <a:effectLst/>
                <a:latin typeface="-apple-system"/>
              </a:rPr>
              <a:t>（</a:t>
            </a:r>
            <a:r>
              <a:rPr lang="en-US" altLang="zh-CN" sz="1400" b="1" i="0" dirty="0">
                <a:solidFill>
                  <a:srgbClr val="121212"/>
                </a:solidFill>
                <a:effectLst/>
                <a:latin typeface="-apple-system"/>
              </a:rPr>
              <a:t>4</a:t>
            </a:r>
            <a:r>
              <a:rPr lang="zh-CN" altLang="en-US" sz="1400" b="1" i="0" dirty="0">
                <a:solidFill>
                  <a:srgbClr val="121212"/>
                </a:solidFill>
                <a:effectLst/>
                <a:latin typeface="-apple-system"/>
              </a:rPr>
              <a:t>）并发视图</a:t>
            </a:r>
            <a:endParaRPr lang="en-US" altLang="zh-CN" sz="1400" b="1" dirty="0"/>
          </a:p>
        </p:txBody>
      </p:sp>
      <p:sp>
        <p:nvSpPr>
          <p:cNvPr id="28" name="文本框 27">
            <a:extLst>
              <a:ext uri="{FF2B5EF4-FFF2-40B4-BE49-F238E27FC236}">
                <a16:creationId xmlns:a16="http://schemas.microsoft.com/office/drawing/2014/main" id="{87EFFA63-FCDB-4C52-AADA-A51510246BCF}"/>
              </a:ext>
            </a:extLst>
          </p:cNvPr>
          <p:cNvSpPr txBox="1"/>
          <p:nvPr/>
        </p:nvSpPr>
        <p:spPr>
          <a:xfrm>
            <a:off x="6143730" y="4419516"/>
            <a:ext cx="5302148" cy="308674"/>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zh-CN" altLang="en-US" sz="1200" b="0" i="0" dirty="0">
                <a:solidFill>
                  <a:srgbClr val="121212"/>
                </a:solidFill>
                <a:effectLst/>
                <a:latin typeface="-apple-system"/>
              </a:rPr>
              <a:t>并发视图显示系统的并发性，解决在并发系统中存在的通信和同步问题</a:t>
            </a:r>
            <a:endParaRPr lang="en-US" altLang="zh-CN" sz="1000" dirty="0">
              <a:solidFill>
                <a:schemeClr val="tx1"/>
              </a:solidFill>
            </a:endParaRPr>
          </a:p>
        </p:txBody>
      </p:sp>
      <p:sp>
        <p:nvSpPr>
          <p:cNvPr id="29" name="windmill_67743">
            <a:extLst>
              <a:ext uri="{FF2B5EF4-FFF2-40B4-BE49-F238E27FC236}">
                <a16:creationId xmlns:a16="http://schemas.microsoft.com/office/drawing/2014/main" id="{8A748A2F-5022-42FF-80B5-0B5D0976AEAC}"/>
              </a:ext>
            </a:extLst>
          </p:cNvPr>
          <p:cNvSpPr/>
          <p:nvPr/>
        </p:nvSpPr>
        <p:spPr>
          <a:xfrm>
            <a:off x="4345392" y="2550994"/>
            <a:ext cx="205561" cy="219892"/>
          </a:xfrm>
          <a:custGeom>
            <a:avLst/>
            <a:gdLst>
              <a:gd name="connsiteX0" fmla="*/ 171590 w 342185"/>
              <a:gd name="connsiteY0" fmla="*/ 236038 h 606021"/>
              <a:gd name="connsiteX1" fmla="*/ 265002 w 342185"/>
              <a:gd name="connsiteY1" fmla="*/ 352092 h 606021"/>
              <a:gd name="connsiteX2" fmla="*/ 321645 w 342185"/>
              <a:gd name="connsiteY2" fmla="*/ 585191 h 606021"/>
              <a:gd name="connsiteX3" fmla="*/ 318664 w 342185"/>
              <a:gd name="connsiteY3" fmla="*/ 599078 h 606021"/>
              <a:gd name="connsiteX4" fmla="*/ 305745 w 342185"/>
              <a:gd name="connsiteY4" fmla="*/ 606021 h 606021"/>
              <a:gd name="connsiteX5" fmla="*/ 211340 w 342185"/>
              <a:gd name="connsiteY5" fmla="*/ 606021 h 606021"/>
              <a:gd name="connsiteX6" fmla="*/ 211340 w 342185"/>
              <a:gd name="connsiteY6" fmla="*/ 539563 h 606021"/>
              <a:gd name="connsiteX7" fmla="*/ 170597 w 342185"/>
              <a:gd name="connsiteY7" fmla="*/ 498895 h 606021"/>
              <a:gd name="connsiteX8" fmla="*/ 130847 w 342185"/>
              <a:gd name="connsiteY8" fmla="*/ 539563 h 606021"/>
              <a:gd name="connsiteX9" fmla="*/ 130847 w 342185"/>
              <a:gd name="connsiteY9" fmla="*/ 606021 h 606021"/>
              <a:gd name="connsiteX10" fmla="*/ 37435 w 342185"/>
              <a:gd name="connsiteY10" fmla="*/ 606021 h 606021"/>
              <a:gd name="connsiteX11" fmla="*/ 23523 w 342185"/>
              <a:gd name="connsiteY11" fmla="*/ 599078 h 606021"/>
              <a:gd name="connsiteX12" fmla="*/ 20542 w 342185"/>
              <a:gd name="connsiteY12" fmla="*/ 584199 h 606021"/>
              <a:gd name="connsiteX13" fmla="*/ 77185 w 342185"/>
              <a:gd name="connsiteY13" fmla="*/ 352092 h 606021"/>
              <a:gd name="connsiteX14" fmla="*/ 211299 w 342185"/>
              <a:gd name="connsiteY14" fmla="*/ 185549 h 606021"/>
              <a:gd name="connsiteX15" fmla="*/ 332499 w 342185"/>
              <a:gd name="connsiteY15" fmla="*/ 282756 h 606021"/>
              <a:gd name="connsiteX16" fmla="*/ 332499 w 342185"/>
              <a:gd name="connsiteY16" fmla="*/ 331359 h 606021"/>
              <a:gd name="connsiteX17" fmla="*/ 307663 w 342185"/>
              <a:gd name="connsiteY17" fmla="*/ 342270 h 606021"/>
              <a:gd name="connsiteX18" fmla="*/ 283820 w 342185"/>
              <a:gd name="connsiteY18" fmla="*/ 331359 h 606021"/>
              <a:gd name="connsiteX19" fmla="*/ 186463 w 342185"/>
              <a:gd name="connsiteY19" fmla="*/ 210347 h 606021"/>
              <a:gd name="connsiteX20" fmla="*/ 211299 w 342185"/>
              <a:gd name="connsiteY20" fmla="*/ 185549 h 606021"/>
              <a:gd name="connsiteX21" fmla="*/ 131849 w 342185"/>
              <a:gd name="connsiteY21" fmla="*/ 185549 h 606021"/>
              <a:gd name="connsiteX22" fmla="*/ 156679 w 342185"/>
              <a:gd name="connsiteY22" fmla="*/ 210347 h 606021"/>
              <a:gd name="connsiteX23" fmla="*/ 59344 w 342185"/>
              <a:gd name="connsiteY23" fmla="*/ 331359 h 606021"/>
              <a:gd name="connsiteX24" fmla="*/ 34514 w 342185"/>
              <a:gd name="connsiteY24" fmla="*/ 342270 h 606021"/>
              <a:gd name="connsiteX25" fmla="*/ 9684 w 342185"/>
              <a:gd name="connsiteY25" fmla="*/ 331359 h 606021"/>
              <a:gd name="connsiteX26" fmla="*/ 9684 w 342185"/>
              <a:gd name="connsiteY26" fmla="*/ 282756 h 606021"/>
              <a:gd name="connsiteX27" fmla="*/ 171094 w 342185"/>
              <a:gd name="connsiteY27" fmla="*/ 141909 h 606021"/>
              <a:gd name="connsiteX28" fmla="*/ 199365 w 342185"/>
              <a:gd name="connsiteY28" fmla="*/ 170657 h 606021"/>
              <a:gd name="connsiteX29" fmla="*/ 171094 w 342185"/>
              <a:gd name="connsiteY29" fmla="*/ 199405 h 606021"/>
              <a:gd name="connsiteX30" fmla="*/ 142823 w 342185"/>
              <a:gd name="connsiteY30" fmla="*/ 170657 h 606021"/>
              <a:gd name="connsiteX31" fmla="*/ 171094 w 342185"/>
              <a:gd name="connsiteY31" fmla="*/ 141909 h 606021"/>
              <a:gd name="connsiteX32" fmla="*/ 307663 w 342185"/>
              <a:gd name="connsiteY32" fmla="*/ 0 h 606021"/>
              <a:gd name="connsiteX33" fmla="*/ 332499 w 342185"/>
              <a:gd name="connsiteY33" fmla="*/ 9921 h 606021"/>
              <a:gd name="connsiteX34" fmla="*/ 332499 w 342185"/>
              <a:gd name="connsiteY34" fmla="*/ 58536 h 606021"/>
              <a:gd name="connsiteX35" fmla="*/ 211299 w 342185"/>
              <a:gd name="connsiteY35" fmla="*/ 155766 h 606021"/>
              <a:gd name="connsiteX36" fmla="*/ 186463 w 342185"/>
              <a:gd name="connsiteY36" fmla="*/ 130962 h 606021"/>
              <a:gd name="connsiteX37" fmla="*/ 283820 w 342185"/>
              <a:gd name="connsiteY37" fmla="*/ 9921 h 606021"/>
              <a:gd name="connsiteX38" fmla="*/ 307663 w 342185"/>
              <a:gd name="connsiteY38" fmla="*/ 0 h 606021"/>
              <a:gd name="connsiteX39" fmla="*/ 34514 w 342185"/>
              <a:gd name="connsiteY39" fmla="*/ 0 h 606021"/>
              <a:gd name="connsiteX40" fmla="*/ 59344 w 342185"/>
              <a:gd name="connsiteY40" fmla="*/ 9921 h 606021"/>
              <a:gd name="connsiteX41" fmla="*/ 156679 w 342185"/>
              <a:gd name="connsiteY41" fmla="*/ 130962 h 606021"/>
              <a:gd name="connsiteX42" fmla="*/ 131849 w 342185"/>
              <a:gd name="connsiteY42" fmla="*/ 155766 h 606021"/>
              <a:gd name="connsiteX43" fmla="*/ 10677 w 342185"/>
              <a:gd name="connsiteY43" fmla="*/ 58536 h 606021"/>
              <a:gd name="connsiteX44" fmla="*/ 10677 w 342185"/>
              <a:gd name="connsiteY44" fmla="*/ 9921 h 606021"/>
              <a:gd name="connsiteX45" fmla="*/ 34514 w 342185"/>
              <a:gd name="connsiteY45" fmla="*/ 0 h 60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42185" h="606021">
                <a:moveTo>
                  <a:pt x="171590" y="236038"/>
                </a:moveTo>
                <a:lnTo>
                  <a:pt x="265002" y="352092"/>
                </a:lnTo>
                <a:lnTo>
                  <a:pt x="321645" y="585191"/>
                </a:lnTo>
                <a:cubicBezTo>
                  <a:pt x="322639" y="590151"/>
                  <a:pt x="321645" y="595110"/>
                  <a:pt x="318664" y="599078"/>
                </a:cubicBezTo>
                <a:cubicBezTo>
                  <a:pt x="315683" y="603045"/>
                  <a:pt x="310714" y="606021"/>
                  <a:pt x="305745" y="606021"/>
                </a:cubicBezTo>
                <a:lnTo>
                  <a:pt x="211340" y="606021"/>
                </a:lnTo>
                <a:lnTo>
                  <a:pt x="211340" y="539563"/>
                </a:lnTo>
                <a:cubicBezTo>
                  <a:pt x="211340" y="517741"/>
                  <a:pt x="193453" y="498895"/>
                  <a:pt x="170597" y="498895"/>
                </a:cubicBezTo>
                <a:cubicBezTo>
                  <a:pt x="148734" y="498895"/>
                  <a:pt x="130847" y="517741"/>
                  <a:pt x="130847" y="539563"/>
                </a:cubicBezTo>
                <a:lnTo>
                  <a:pt x="130847" y="606021"/>
                </a:lnTo>
                <a:lnTo>
                  <a:pt x="37435" y="606021"/>
                </a:lnTo>
                <a:cubicBezTo>
                  <a:pt x="31473" y="606021"/>
                  <a:pt x="26504" y="603045"/>
                  <a:pt x="23523" y="599078"/>
                </a:cubicBezTo>
                <a:cubicBezTo>
                  <a:pt x="20542" y="595110"/>
                  <a:pt x="19548" y="589159"/>
                  <a:pt x="20542" y="584199"/>
                </a:cubicBezTo>
                <a:lnTo>
                  <a:pt x="77185" y="352092"/>
                </a:lnTo>
                <a:close/>
                <a:moveTo>
                  <a:pt x="211299" y="185549"/>
                </a:moveTo>
                <a:lnTo>
                  <a:pt x="332499" y="282756"/>
                </a:lnTo>
                <a:cubicBezTo>
                  <a:pt x="345414" y="296643"/>
                  <a:pt x="345414" y="318465"/>
                  <a:pt x="332499" y="331359"/>
                </a:cubicBezTo>
                <a:cubicBezTo>
                  <a:pt x="325545" y="338303"/>
                  <a:pt x="316604" y="342270"/>
                  <a:pt x="307663" y="342270"/>
                </a:cubicBezTo>
                <a:cubicBezTo>
                  <a:pt x="298722" y="342270"/>
                  <a:pt x="289781" y="338303"/>
                  <a:pt x="283820" y="331359"/>
                </a:cubicBezTo>
                <a:lnTo>
                  <a:pt x="186463" y="210347"/>
                </a:lnTo>
                <a:cubicBezTo>
                  <a:pt x="197391" y="206379"/>
                  <a:pt x="206332" y="197452"/>
                  <a:pt x="211299" y="185549"/>
                </a:cubicBezTo>
                <a:close/>
                <a:moveTo>
                  <a:pt x="131849" y="185549"/>
                </a:moveTo>
                <a:cubicBezTo>
                  <a:pt x="135822" y="197452"/>
                  <a:pt x="144760" y="206379"/>
                  <a:pt x="156679" y="210347"/>
                </a:cubicBezTo>
                <a:lnTo>
                  <a:pt x="59344" y="331359"/>
                </a:lnTo>
                <a:cubicBezTo>
                  <a:pt x="52392" y="338303"/>
                  <a:pt x="43453" y="342270"/>
                  <a:pt x="34514" y="342270"/>
                </a:cubicBezTo>
                <a:cubicBezTo>
                  <a:pt x="25575" y="342270"/>
                  <a:pt x="16636" y="338303"/>
                  <a:pt x="9684" y="331359"/>
                </a:cubicBezTo>
                <a:cubicBezTo>
                  <a:pt x="-3228" y="318465"/>
                  <a:pt x="-3228" y="296643"/>
                  <a:pt x="9684" y="282756"/>
                </a:cubicBezTo>
                <a:close/>
                <a:moveTo>
                  <a:pt x="171094" y="141909"/>
                </a:moveTo>
                <a:cubicBezTo>
                  <a:pt x="186708" y="141909"/>
                  <a:pt x="199365" y="154780"/>
                  <a:pt x="199365" y="170657"/>
                </a:cubicBezTo>
                <a:cubicBezTo>
                  <a:pt x="199365" y="186534"/>
                  <a:pt x="186708" y="199405"/>
                  <a:pt x="171094" y="199405"/>
                </a:cubicBezTo>
                <a:cubicBezTo>
                  <a:pt x="155480" y="199405"/>
                  <a:pt x="142823" y="186534"/>
                  <a:pt x="142823" y="170657"/>
                </a:cubicBezTo>
                <a:cubicBezTo>
                  <a:pt x="142823" y="154780"/>
                  <a:pt x="155480" y="141909"/>
                  <a:pt x="171094" y="141909"/>
                </a:cubicBezTo>
                <a:close/>
                <a:moveTo>
                  <a:pt x="307663" y="0"/>
                </a:moveTo>
                <a:cubicBezTo>
                  <a:pt x="316604" y="0"/>
                  <a:pt x="325545" y="2976"/>
                  <a:pt x="332499" y="9921"/>
                </a:cubicBezTo>
                <a:cubicBezTo>
                  <a:pt x="345414" y="23811"/>
                  <a:pt x="345414" y="45638"/>
                  <a:pt x="332499" y="58536"/>
                </a:cubicBezTo>
                <a:lnTo>
                  <a:pt x="211299" y="155766"/>
                </a:lnTo>
                <a:cubicBezTo>
                  <a:pt x="206332" y="144853"/>
                  <a:pt x="197391" y="135923"/>
                  <a:pt x="186463" y="130962"/>
                </a:cubicBezTo>
                <a:lnTo>
                  <a:pt x="283820" y="9921"/>
                </a:lnTo>
                <a:cubicBezTo>
                  <a:pt x="289781" y="2976"/>
                  <a:pt x="298722" y="0"/>
                  <a:pt x="307663" y="0"/>
                </a:cubicBezTo>
                <a:close/>
                <a:moveTo>
                  <a:pt x="34514" y="0"/>
                </a:moveTo>
                <a:cubicBezTo>
                  <a:pt x="43453" y="0"/>
                  <a:pt x="52392" y="2976"/>
                  <a:pt x="59344" y="9921"/>
                </a:cubicBezTo>
                <a:lnTo>
                  <a:pt x="156679" y="130962"/>
                </a:lnTo>
                <a:cubicBezTo>
                  <a:pt x="144760" y="135923"/>
                  <a:pt x="135822" y="144853"/>
                  <a:pt x="131849" y="155766"/>
                </a:cubicBezTo>
                <a:lnTo>
                  <a:pt x="10677" y="58536"/>
                </a:lnTo>
                <a:cubicBezTo>
                  <a:pt x="-3228" y="45638"/>
                  <a:pt x="-3228" y="23811"/>
                  <a:pt x="10677" y="9921"/>
                </a:cubicBezTo>
                <a:cubicBezTo>
                  <a:pt x="16636" y="2976"/>
                  <a:pt x="25575" y="0"/>
                  <a:pt x="3451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document_70885">
            <a:extLst>
              <a:ext uri="{FF2B5EF4-FFF2-40B4-BE49-F238E27FC236}">
                <a16:creationId xmlns:a16="http://schemas.microsoft.com/office/drawing/2014/main" id="{AE6E5E03-B6BD-4195-A020-6E4B3A861E57}"/>
              </a:ext>
            </a:extLst>
          </p:cNvPr>
          <p:cNvSpPr/>
          <p:nvPr/>
        </p:nvSpPr>
        <p:spPr>
          <a:xfrm>
            <a:off x="4345391" y="4419516"/>
            <a:ext cx="205561" cy="290337"/>
          </a:xfrm>
          <a:custGeom>
            <a:avLst/>
            <a:gdLst>
              <a:gd name="connsiteX0" fmla="*/ 120692 w 458816"/>
              <a:gd name="connsiteY0" fmla="*/ 366870 h 606087"/>
              <a:gd name="connsiteX1" fmla="*/ 338124 w 458816"/>
              <a:gd name="connsiteY1" fmla="*/ 366870 h 606087"/>
              <a:gd name="connsiteX2" fmla="*/ 362706 w 458816"/>
              <a:gd name="connsiteY2" fmla="*/ 391391 h 606087"/>
              <a:gd name="connsiteX3" fmla="*/ 338124 w 458816"/>
              <a:gd name="connsiteY3" fmla="*/ 415913 h 606087"/>
              <a:gd name="connsiteX4" fmla="*/ 120692 w 458816"/>
              <a:gd name="connsiteY4" fmla="*/ 415913 h 606087"/>
              <a:gd name="connsiteX5" fmla="*/ 96110 w 458816"/>
              <a:gd name="connsiteY5" fmla="*/ 391391 h 606087"/>
              <a:gd name="connsiteX6" fmla="*/ 120692 w 458816"/>
              <a:gd name="connsiteY6" fmla="*/ 366870 h 606087"/>
              <a:gd name="connsiteX7" fmla="*/ 120692 w 458816"/>
              <a:gd name="connsiteY7" fmla="*/ 219600 h 606087"/>
              <a:gd name="connsiteX8" fmla="*/ 338124 w 458816"/>
              <a:gd name="connsiteY8" fmla="*/ 219600 h 606087"/>
              <a:gd name="connsiteX9" fmla="*/ 362706 w 458816"/>
              <a:gd name="connsiteY9" fmla="*/ 244121 h 606087"/>
              <a:gd name="connsiteX10" fmla="*/ 338124 w 458816"/>
              <a:gd name="connsiteY10" fmla="*/ 268643 h 606087"/>
              <a:gd name="connsiteX11" fmla="*/ 120692 w 458816"/>
              <a:gd name="connsiteY11" fmla="*/ 268643 h 606087"/>
              <a:gd name="connsiteX12" fmla="*/ 96110 w 458816"/>
              <a:gd name="connsiteY12" fmla="*/ 244121 h 606087"/>
              <a:gd name="connsiteX13" fmla="*/ 120692 w 458816"/>
              <a:gd name="connsiteY13" fmla="*/ 219600 h 606087"/>
              <a:gd name="connsiteX14" fmla="*/ 51867 w 458816"/>
              <a:gd name="connsiteY14" fmla="*/ 53023 h 606087"/>
              <a:gd name="connsiteX15" fmla="*/ 51867 w 458816"/>
              <a:gd name="connsiteY15" fmla="*/ 552941 h 606087"/>
              <a:gd name="connsiteX16" fmla="*/ 407072 w 458816"/>
              <a:gd name="connsiteY16" fmla="*/ 552941 h 606087"/>
              <a:gd name="connsiteX17" fmla="*/ 407072 w 458816"/>
              <a:gd name="connsiteY17" fmla="*/ 155634 h 606087"/>
              <a:gd name="connsiteX18" fmla="*/ 335662 w 458816"/>
              <a:gd name="connsiteY18" fmla="*/ 155634 h 606087"/>
              <a:gd name="connsiteX19" fmla="*/ 304321 w 458816"/>
              <a:gd name="connsiteY19" fmla="*/ 124335 h 606087"/>
              <a:gd name="connsiteX20" fmla="*/ 304321 w 458816"/>
              <a:gd name="connsiteY20" fmla="*/ 53023 h 606087"/>
              <a:gd name="connsiteX21" fmla="*/ 47688 w 458816"/>
              <a:gd name="connsiteY21" fmla="*/ 0 h 606087"/>
              <a:gd name="connsiteX22" fmla="*/ 338120 w 458816"/>
              <a:gd name="connsiteY22" fmla="*/ 0 h 606087"/>
              <a:gd name="connsiteX23" fmla="*/ 355327 w 458816"/>
              <a:gd name="connsiteY23" fmla="*/ 7119 h 606087"/>
              <a:gd name="connsiteX24" fmla="*/ 451810 w 458816"/>
              <a:gd name="connsiteY24" fmla="*/ 103469 h 606087"/>
              <a:gd name="connsiteX25" fmla="*/ 458816 w 458816"/>
              <a:gd name="connsiteY25" fmla="*/ 120653 h 606087"/>
              <a:gd name="connsiteX26" fmla="*/ 458816 w 458816"/>
              <a:gd name="connsiteY26" fmla="*/ 558341 h 606087"/>
              <a:gd name="connsiteX27" fmla="*/ 411128 w 458816"/>
              <a:gd name="connsiteY27" fmla="*/ 606087 h 606087"/>
              <a:gd name="connsiteX28" fmla="*/ 47688 w 458816"/>
              <a:gd name="connsiteY28" fmla="*/ 606087 h 606087"/>
              <a:gd name="connsiteX29" fmla="*/ 0 w 458816"/>
              <a:gd name="connsiteY29" fmla="*/ 558341 h 606087"/>
              <a:gd name="connsiteX30" fmla="*/ 0 w 458816"/>
              <a:gd name="connsiteY30" fmla="*/ 47623 h 606087"/>
              <a:gd name="connsiteX31" fmla="*/ 47688 w 458816"/>
              <a:gd name="connsiteY31" fmla="*/ 0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58816" h="606087">
                <a:moveTo>
                  <a:pt x="120692" y="366870"/>
                </a:moveTo>
                <a:lnTo>
                  <a:pt x="338124" y="366870"/>
                </a:lnTo>
                <a:cubicBezTo>
                  <a:pt x="351767" y="366870"/>
                  <a:pt x="362706" y="377782"/>
                  <a:pt x="362706" y="391391"/>
                </a:cubicBezTo>
                <a:cubicBezTo>
                  <a:pt x="362706" y="404878"/>
                  <a:pt x="351767" y="415913"/>
                  <a:pt x="338124" y="415913"/>
                </a:cubicBezTo>
                <a:lnTo>
                  <a:pt x="120692" y="415913"/>
                </a:lnTo>
                <a:cubicBezTo>
                  <a:pt x="107172" y="415913"/>
                  <a:pt x="96110" y="404878"/>
                  <a:pt x="96110" y="391391"/>
                </a:cubicBezTo>
                <a:cubicBezTo>
                  <a:pt x="96110" y="377782"/>
                  <a:pt x="107172" y="366870"/>
                  <a:pt x="120692" y="366870"/>
                </a:cubicBezTo>
                <a:close/>
                <a:moveTo>
                  <a:pt x="120692" y="219600"/>
                </a:moveTo>
                <a:lnTo>
                  <a:pt x="338124" y="219600"/>
                </a:lnTo>
                <a:cubicBezTo>
                  <a:pt x="351767" y="219600"/>
                  <a:pt x="362706" y="230512"/>
                  <a:pt x="362706" y="244121"/>
                </a:cubicBezTo>
                <a:cubicBezTo>
                  <a:pt x="362706" y="257608"/>
                  <a:pt x="351767" y="268643"/>
                  <a:pt x="338124" y="268643"/>
                </a:cubicBezTo>
                <a:lnTo>
                  <a:pt x="120692" y="268643"/>
                </a:lnTo>
                <a:cubicBezTo>
                  <a:pt x="107172" y="268643"/>
                  <a:pt x="96110" y="257608"/>
                  <a:pt x="96110" y="244121"/>
                </a:cubicBezTo>
                <a:cubicBezTo>
                  <a:pt x="96110" y="230512"/>
                  <a:pt x="107172" y="219600"/>
                  <a:pt x="120692" y="219600"/>
                </a:cubicBezTo>
                <a:close/>
                <a:moveTo>
                  <a:pt x="51867" y="53023"/>
                </a:moveTo>
                <a:lnTo>
                  <a:pt x="51867" y="552941"/>
                </a:lnTo>
                <a:lnTo>
                  <a:pt x="407072" y="552941"/>
                </a:lnTo>
                <a:lnTo>
                  <a:pt x="407072" y="155634"/>
                </a:lnTo>
                <a:lnTo>
                  <a:pt x="335662" y="155634"/>
                </a:lnTo>
                <a:cubicBezTo>
                  <a:pt x="318332" y="155634"/>
                  <a:pt x="304321" y="141641"/>
                  <a:pt x="304321" y="124335"/>
                </a:cubicBezTo>
                <a:lnTo>
                  <a:pt x="304321" y="53023"/>
                </a:lnTo>
                <a:close/>
                <a:moveTo>
                  <a:pt x="47688" y="0"/>
                </a:moveTo>
                <a:lnTo>
                  <a:pt x="338120" y="0"/>
                </a:lnTo>
                <a:cubicBezTo>
                  <a:pt x="344511" y="0"/>
                  <a:pt x="350657" y="2578"/>
                  <a:pt x="355327" y="7119"/>
                </a:cubicBezTo>
                <a:lnTo>
                  <a:pt x="451810" y="103469"/>
                </a:lnTo>
                <a:cubicBezTo>
                  <a:pt x="456358" y="108011"/>
                  <a:pt x="458816" y="114148"/>
                  <a:pt x="458816" y="120653"/>
                </a:cubicBezTo>
                <a:lnTo>
                  <a:pt x="458816" y="558341"/>
                </a:lnTo>
                <a:cubicBezTo>
                  <a:pt x="458816" y="584608"/>
                  <a:pt x="437430" y="606087"/>
                  <a:pt x="411128" y="606087"/>
                </a:cubicBezTo>
                <a:lnTo>
                  <a:pt x="47688" y="606087"/>
                </a:lnTo>
                <a:cubicBezTo>
                  <a:pt x="21386" y="606087"/>
                  <a:pt x="0" y="584608"/>
                  <a:pt x="0" y="558341"/>
                </a:cubicBezTo>
                <a:lnTo>
                  <a:pt x="0" y="47623"/>
                </a:lnTo>
                <a:cubicBezTo>
                  <a:pt x="0" y="21357"/>
                  <a:pt x="21386" y="0"/>
                  <a:pt x="476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upport-tools_87714">
            <a:extLst>
              <a:ext uri="{FF2B5EF4-FFF2-40B4-BE49-F238E27FC236}">
                <a16:creationId xmlns:a16="http://schemas.microsoft.com/office/drawing/2014/main" id="{BDB69C01-BF93-4417-AB8B-8222F4BBA319}"/>
              </a:ext>
            </a:extLst>
          </p:cNvPr>
          <p:cNvSpPr/>
          <p:nvPr/>
        </p:nvSpPr>
        <p:spPr>
          <a:xfrm>
            <a:off x="4312784" y="5078189"/>
            <a:ext cx="238168" cy="274589"/>
          </a:xfrm>
          <a:custGeom>
            <a:avLst/>
            <a:gdLst>
              <a:gd name="T0" fmla="*/ 2368 w 5000"/>
              <a:gd name="T1" fmla="*/ 3360 h 4828"/>
              <a:gd name="T2" fmla="*/ 2781 w 5000"/>
              <a:gd name="T3" fmla="*/ 3599 h 4828"/>
              <a:gd name="T4" fmla="*/ 3565 w 5000"/>
              <a:gd name="T5" fmla="*/ 3410 h 4828"/>
              <a:gd name="T6" fmla="*/ 4325 w 5000"/>
              <a:gd name="T7" fmla="*/ 3131 h 4828"/>
              <a:gd name="T8" fmla="*/ 4186 w 5000"/>
              <a:gd name="T9" fmla="*/ 2586 h 4828"/>
              <a:gd name="T10" fmla="*/ 4341 w 5000"/>
              <a:gd name="T11" fmla="*/ 2221 h 4828"/>
              <a:gd name="T12" fmla="*/ 3783 w 5000"/>
              <a:gd name="T13" fmla="*/ 1638 h 4828"/>
              <a:gd name="T14" fmla="*/ 3163 w 5000"/>
              <a:gd name="T15" fmla="*/ 1118 h 4828"/>
              <a:gd name="T16" fmla="*/ 2544 w 5000"/>
              <a:gd name="T17" fmla="*/ 1638 h 4828"/>
              <a:gd name="T18" fmla="*/ 1986 w 5000"/>
              <a:gd name="T19" fmla="*/ 2221 h 4828"/>
              <a:gd name="T20" fmla="*/ 2141 w 5000"/>
              <a:gd name="T21" fmla="*/ 2586 h 4828"/>
              <a:gd name="T22" fmla="*/ 2389 w 5000"/>
              <a:gd name="T23" fmla="*/ 2617 h 4828"/>
              <a:gd name="T24" fmla="*/ 2342 w 5000"/>
              <a:gd name="T25" fmla="*/ 2183 h 4828"/>
              <a:gd name="T26" fmla="*/ 2300 w 5000"/>
              <a:gd name="T27" fmla="*/ 1792 h 4828"/>
              <a:gd name="T28" fmla="*/ 2911 w 5000"/>
              <a:gd name="T29" fmla="*/ 1712 h 4828"/>
              <a:gd name="T30" fmla="*/ 3163 w 5000"/>
              <a:gd name="T31" fmla="*/ 1358 h 4828"/>
              <a:gd name="T32" fmla="*/ 3415 w 5000"/>
              <a:gd name="T33" fmla="*/ 1712 h 4828"/>
              <a:gd name="T34" fmla="*/ 4027 w 5000"/>
              <a:gd name="T35" fmla="*/ 1792 h 4828"/>
              <a:gd name="T36" fmla="*/ 3985 w 5000"/>
              <a:gd name="T37" fmla="*/ 2182 h 4828"/>
              <a:gd name="T38" fmla="*/ 3938 w 5000"/>
              <a:gd name="T39" fmla="*/ 2617 h 4828"/>
              <a:gd name="T40" fmla="*/ 4118 w 5000"/>
              <a:gd name="T41" fmla="*/ 3011 h 4828"/>
              <a:gd name="T42" fmla="*/ 3687 w 5000"/>
              <a:gd name="T43" fmla="*/ 3053 h 4828"/>
              <a:gd name="T44" fmla="*/ 3310 w 5000"/>
              <a:gd name="T45" fmla="*/ 3541 h 4828"/>
              <a:gd name="T46" fmla="*/ 2993 w 5000"/>
              <a:gd name="T47" fmla="*/ 3312 h 4828"/>
              <a:gd name="T48" fmla="*/ 2512 w 5000"/>
              <a:gd name="T49" fmla="*/ 3033 h 4828"/>
              <a:gd name="T50" fmla="*/ 2153 w 5000"/>
              <a:gd name="T51" fmla="*/ 2873 h 4828"/>
              <a:gd name="T52" fmla="*/ 4884 w 5000"/>
              <a:gd name="T53" fmla="*/ 560 h 4828"/>
              <a:gd name="T54" fmla="*/ 3451 w 5000"/>
              <a:gd name="T55" fmla="*/ 125 h 4828"/>
              <a:gd name="T56" fmla="*/ 1697 w 5000"/>
              <a:gd name="T57" fmla="*/ 0 h 4828"/>
              <a:gd name="T58" fmla="*/ 1573 w 5000"/>
              <a:gd name="T59" fmla="*/ 128 h 4828"/>
              <a:gd name="T60" fmla="*/ 0 w 5000"/>
              <a:gd name="T61" fmla="*/ 675 h 4828"/>
              <a:gd name="T62" fmla="*/ 507 w 5000"/>
              <a:gd name="T63" fmla="*/ 4360 h 4828"/>
              <a:gd name="T64" fmla="*/ 240 w 5000"/>
              <a:gd name="T65" fmla="*/ 4120 h 4828"/>
              <a:gd name="T66" fmla="*/ 4760 w 5000"/>
              <a:gd name="T67" fmla="*/ 4120 h 4828"/>
              <a:gd name="T68" fmla="*/ 1253 w 5000"/>
              <a:gd name="T69" fmla="*/ 2571 h 4828"/>
              <a:gd name="T70" fmla="*/ 1386 w 5000"/>
              <a:gd name="T71" fmla="*/ 1912 h 4828"/>
              <a:gd name="T72" fmla="*/ 1587 w 5000"/>
              <a:gd name="T73" fmla="*/ 1795 h 4828"/>
              <a:gd name="T74" fmla="*/ 1640 w 5000"/>
              <a:gd name="T75" fmla="*/ 1695 h 4828"/>
              <a:gd name="T76" fmla="*/ 1622 w 5000"/>
              <a:gd name="T77" fmla="*/ 1196 h 4828"/>
              <a:gd name="T78" fmla="*/ 1412 w 5000"/>
              <a:gd name="T79" fmla="*/ 1057 h 4828"/>
              <a:gd name="T80" fmla="*/ 1400 w 5000"/>
              <a:gd name="T81" fmla="*/ 1325 h 4828"/>
              <a:gd name="T82" fmla="*/ 1266 w 5000"/>
              <a:gd name="T83" fmla="*/ 1704 h 4828"/>
              <a:gd name="T84" fmla="*/ 1001 w 5000"/>
              <a:gd name="T85" fmla="*/ 1704 h 4828"/>
              <a:gd name="T86" fmla="*/ 974 w 5000"/>
              <a:gd name="T87" fmla="*/ 1265 h 4828"/>
              <a:gd name="T88" fmla="*/ 694 w 5000"/>
              <a:gd name="T89" fmla="*/ 1151 h 4828"/>
              <a:gd name="T90" fmla="*/ 630 w 5000"/>
              <a:gd name="T91" fmla="*/ 1244 h 4828"/>
              <a:gd name="T92" fmla="*/ 633 w 5000"/>
              <a:gd name="T93" fmla="*/ 1710 h 4828"/>
              <a:gd name="T94" fmla="*/ 651 w 5000"/>
              <a:gd name="T95" fmla="*/ 1758 h 4828"/>
              <a:gd name="T96" fmla="*/ 884 w 5000"/>
              <a:gd name="T97" fmla="*/ 1912 h 4828"/>
              <a:gd name="T98" fmla="*/ 1013 w 5000"/>
              <a:gd name="T99" fmla="*/ 2571 h 4828"/>
              <a:gd name="T100" fmla="*/ 1133 w 5000"/>
              <a:gd name="T101" fmla="*/ 4828 h 4828"/>
              <a:gd name="T102" fmla="*/ 4884 w 5000"/>
              <a:gd name="T103" fmla="*/ 4360 h 4828"/>
              <a:gd name="T104" fmla="*/ 4884 w 5000"/>
              <a:gd name="T105" fmla="*/ 560 h 4828"/>
              <a:gd name="T106" fmla="*/ 1813 w 5000"/>
              <a:gd name="T107" fmla="*/ 240 h 4828"/>
              <a:gd name="T108" fmla="*/ 1280 w 5000"/>
              <a:gd name="T109" fmla="*/ 4441 h 4828"/>
              <a:gd name="T110" fmla="*/ 987 w 5000"/>
              <a:gd name="T111" fmla="*/ 2939 h 4828"/>
              <a:gd name="T112" fmla="*/ 1280 w 5000"/>
              <a:gd name="T113" fmla="*/ 4441 h 4828"/>
              <a:gd name="T114" fmla="*/ 3163 w 5000"/>
              <a:gd name="T115" fmla="*/ 2004 h 4828"/>
              <a:gd name="T116" fmla="*/ 3163 w 5000"/>
              <a:gd name="T117" fmla="*/ 2244 h 4828"/>
              <a:gd name="T118" fmla="*/ 2947 w 5000"/>
              <a:gd name="T119" fmla="*/ 2461 h 4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00" h="4828">
                <a:moveTo>
                  <a:pt x="2002" y="3131"/>
                </a:moveTo>
                <a:cubicBezTo>
                  <a:pt x="2043" y="3203"/>
                  <a:pt x="2093" y="3266"/>
                  <a:pt x="2143" y="3309"/>
                </a:cubicBezTo>
                <a:cubicBezTo>
                  <a:pt x="2246" y="3398"/>
                  <a:pt x="2326" y="3382"/>
                  <a:pt x="2368" y="3360"/>
                </a:cubicBezTo>
                <a:lnTo>
                  <a:pt x="2542" y="3283"/>
                </a:lnTo>
                <a:cubicBezTo>
                  <a:pt x="2610" y="3334"/>
                  <a:pt x="2683" y="3377"/>
                  <a:pt x="2762" y="3410"/>
                </a:cubicBezTo>
                <a:lnTo>
                  <a:pt x="2781" y="3599"/>
                </a:lnTo>
                <a:cubicBezTo>
                  <a:pt x="2788" y="3724"/>
                  <a:pt x="2933" y="3801"/>
                  <a:pt x="3163" y="3801"/>
                </a:cubicBezTo>
                <a:cubicBezTo>
                  <a:pt x="3394" y="3801"/>
                  <a:pt x="3540" y="3724"/>
                  <a:pt x="3546" y="3599"/>
                </a:cubicBezTo>
                <a:lnTo>
                  <a:pt x="3565" y="3410"/>
                </a:lnTo>
                <a:cubicBezTo>
                  <a:pt x="3644" y="3377"/>
                  <a:pt x="3717" y="3334"/>
                  <a:pt x="3785" y="3283"/>
                </a:cubicBezTo>
                <a:lnTo>
                  <a:pt x="3959" y="3360"/>
                </a:lnTo>
                <a:cubicBezTo>
                  <a:pt x="4071" y="3417"/>
                  <a:pt x="4210" y="3330"/>
                  <a:pt x="4325" y="3131"/>
                </a:cubicBezTo>
                <a:cubicBezTo>
                  <a:pt x="4367" y="3059"/>
                  <a:pt x="4397" y="2984"/>
                  <a:pt x="4409" y="2920"/>
                </a:cubicBezTo>
                <a:cubicBezTo>
                  <a:pt x="4435" y="2785"/>
                  <a:pt x="4381" y="2725"/>
                  <a:pt x="4341" y="2699"/>
                </a:cubicBezTo>
                <a:lnTo>
                  <a:pt x="4186" y="2586"/>
                </a:lnTo>
                <a:cubicBezTo>
                  <a:pt x="4191" y="2545"/>
                  <a:pt x="4194" y="2503"/>
                  <a:pt x="4194" y="2461"/>
                </a:cubicBezTo>
                <a:cubicBezTo>
                  <a:pt x="4194" y="2418"/>
                  <a:pt x="4191" y="2376"/>
                  <a:pt x="4186" y="2334"/>
                </a:cubicBezTo>
                <a:lnTo>
                  <a:pt x="4341" y="2221"/>
                </a:lnTo>
                <a:cubicBezTo>
                  <a:pt x="4446" y="2153"/>
                  <a:pt x="4441" y="1989"/>
                  <a:pt x="4325" y="1789"/>
                </a:cubicBezTo>
                <a:cubicBezTo>
                  <a:pt x="4210" y="1589"/>
                  <a:pt x="4071" y="1502"/>
                  <a:pt x="3959" y="1559"/>
                </a:cubicBezTo>
                <a:lnTo>
                  <a:pt x="3783" y="1638"/>
                </a:lnTo>
                <a:cubicBezTo>
                  <a:pt x="3716" y="1587"/>
                  <a:pt x="3643" y="1545"/>
                  <a:pt x="3565" y="1512"/>
                </a:cubicBezTo>
                <a:lnTo>
                  <a:pt x="3546" y="1321"/>
                </a:lnTo>
                <a:cubicBezTo>
                  <a:pt x="3540" y="1196"/>
                  <a:pt x="3394" y="1118"/>
                  <a:pt x="3163" y="1118"/>
                </a:cubicBezTo>
                <a:cubicBezTo>
                  <a:pt x="2933" y="1118"/>
                  <a:pt x="2788" y="1195"/>
                  <a:pt x="2781" y="1320"/>
                </a:cubicBezTo>
                <a:lnTo>
                  <a:pt x="2762" y="1512"/>
                </a:lnTo>
                <a:cubicBezTo>
                  <a:pt x="2684" y="1545"/>
                  <a:pt x="2611" y="1587"/>
                  <a:pt x="2544" y="1638"/>
                </a:cubicBezTo>
                <a:lnTo>
                  <a:pt x="2368" y="1559"/>
                </a:lnTo>
                <a:cubicBezTo>
                  <a:pt x="2257" y="1502"/>
                  <a:pt x="2117" y="1589"/>
                  <a:pt x="2002" y="1789"/>
                </a:cubicBezTo>
                <a:cubicBezTo>
                  <a:pt x="1886" y="1988"/>
                  <a:pt x="1881" y="2153"/>
                  <a:pt x="1986" y="2221"/>
                </a:cubicBezTo>
                <a:lnTo>
                  <a:pt x="2141" y="2334"/>
                </a:lnTo>
                <a:cubicBezTo>
                  <a:pt x="2136" y="2376"/>
                  <a:pt x="2133" y="2418"/>
                  <a:pt x="2133" y="2461"/>
                </a:cubicBezTo>
                <a:cubicBezTo>
                  <a:pt x="2133" y="2503"/>
                  <a:pt x="2136" y="2545"/>
                  <a:pt x="2141" y="2586"/>
                </a:cubicBezTo>
                <a:lnTo>
                  <a:pt x="1986" y="2699"/>
                </a:lnTo>
                <a:cubicBezTo>
                  <a:pt x="1881" y="2767"/>
                  <a:pt x="1886" y="2931"/>
                  <a:pt x="2002" y="3131"/>
                </a:cubicBezTo>
                <a:close/>
                <a:moveTo>
                  <a:pt x="2389" y="2617"/>
                </a:moveTo>
                <a:cubicBezTo>
                  <a:pt x="2378" y="2566"/>
                  <a:pt x="2373" y="2513"/>
                  <a:pt x="2373" y="2461"/>
                </a:cubicBezTo>
                <a:cubicBezTo>
                  <a:pt x="2373" y="2408"/>
                  <a:pt x="2379" y="2355"/>
                  <a:pt x="2389" y="2303"/>
                </a:cubicBezTo>
                <a:cubicBezTo>
                  <a:pt x="2398" y="2257"/>
                  <a:pt x="2380" y="2210"/>
                  <a:pt x="2342" y="2183"/>
                </a:cubicBezTo>
                <a:lnTo>
                  <a:pt x="2153" y="2046"/>
                </a:lnTo>
                <a:cubicBezTo>
                  <a:pt x="2159" y="2018"/>
                  <a:pt x="2175" y="1969"/>
                  <a:pt x="2209" y="1909"/>
                </a:cubicBezTo>
                <a:cubicBezTo>
                  <a:pt x="2244" y="1849"/>
                  <a:pt x="2279" y="1811"/>
                  <a:pt x="2300" y="1792"/>
                </a:cubicBezTo>
                <a:lnTo>
                  <a:pt x="2513" y="1887"/>
                </a:lnTo>
                <a:cubicBezTo>
                  <a:pt x="2556" y="1906"/>
                  <a:pt x="2606" y="1899"/>
                  <a:pt x="2642" y="1868"/>
                </a:cubicBezTo>
                <a:cubicBezTo>
                  <a:pt x="2721" y="1798"/>
                  <a:pt x="2812" y="1745"/>
                  <a:pt x="2911" y="1712"/>
                </a:cubicBezTo>
                <a:cubicBezTo>
                  <a:pt x="2956" y="1697"/>
                  <a:pt x="2988" y="1657"/>
                  <a:pt x="2993" y="1610"/>
                </a:cubicBezTo>
                <a:lnTo>
                  <a:pt x="3017" y="1378"/>
                </a:lnTo>
                <a:cubicBezTo>
                  <a:pt x="3044" y="1369"/>
                  <a:pt x="3094" y="1358"/>
                  <a:pt x="3163" y="1358"/>
                </a:cubicBezTo>
                <a:cubicBezTo>
                  <a:pt x="3232" y="1358"/>
                  <a:pt x="3283" y="1369"/>
                  <a:pt x="3310" y="1378"/>
                </a:cubicBezTo>
                <a:lnTo>
                  <a:pt x="3334" y="1610"/>
                </a:lnTo>
                <a:cubicBezTo>
                  <a:pt x="3339" y="1657"/>
                  <a:pt x="3371" y="1697"/>
                  <a:pt x="3415" y="1712"/>
                </a:cubicBezTo>
                <a:cubicBezTo>
                  <a:pt x="3515" y="1745"/>
                  <a:pt x="3606" y="1798"/>
                  <a:pt x="3685" y="1868"/>
                </a:cubicBezTo>
                <a:cubicBezTo>
                  <a:pt x="3721" y="1899"/>
                  <a:pt x="3771" y="1906"/>
                  <a:pt x="3814" y="1887"/>
                </a:cubicBezTo>
                <a:lnTo>
                  <a:pt x="4027" y="1792"/>
                </a:lnTo>
                <a:cubicBezTo>
                  <a:pt x="4048" y="1811"/>
                  <a:pt x="4083" y="1849"/>
                  <a:pt x="4118" y="1909"/>
                </a:cubicBezTo>
                <a:cubicBezTo>
                  <a:pt x="4152" y="1969"/>
                  <a:pt x="4168" y="2018"/>
                  <a:pt x="4174" y="2046"/>
                </a:cubicBezTo>
                <a:lnTo>
                  <a:pt x="3985" y="2182"/>
                </a:lnTo>
                <a:cubicBezTo>
                  <a:pt x="3947" y="2210"/>
                  <a:pt x="3929" y="2257"/>
                  <a:pt x="3938" y="2303"/>
                </a:cubicBezTo>
                <a:cubicBezTo>
                  <a:pt x="3948" y="2355"/>
                  <a:pt x="3954" y="2408"/>
                  <a:pt x="3954" y="2461"/>
                </a:cubicBezTo>
                <a:cubicBezTo>
                  <a:pt x="3954" y="2513"/>
                  <a:pt x="3949" y="2566"/>
                  <a:pt x="3938" y="2617"/>
                </a:cubicBezTo>
                <a:cubicBezTo>
                  <a:pt x="3929" y="2663"/>
                  <a:pt x="3948" y="2710"/>
                  <a:pt x="3986" y="2737"/>
                </a:cubicBezTo>
                <a:lnTo>
                  <a:pt x="4174" y="2873"/>
                </a:lnTo>
                <a:cubicBezTo>
                  <a:pt x="4168" y="2902"/>
                  <a:pt x="4152" y="2951"/>
                  <a:pt x="4118" y="3011"/>
                </a:cubicBezTo>
                <a:cubicBezTo>
                  <a:pt x="4083" y="3070"/>
                  <a:pt x="4048" y="3109"/>
                  <a:pt x="4027" y="3128"/>
                </a:cubicBezTo>
                <a:lnTo>
                  <a:pt x="3815" y="3033"/>
                </a:lnTo>
                <a:cubicBezTo>
                  <a:pt x="3772" y="3014"/>
                  <a:pt x="3722" y="3022"/>
                  <a:pt x="3687" y="3053"/>
                </a:cubicBezTo>
                <a:cubicBezTo>
                  <a:pt x="3607" y="3124"/>
                  <a:pt x="3516" y="3176"/>
                  <a:pt x="3415" y="3210"/>
                </a:cubicBezTo>
                <a:cubicBezTo>
                  <a:pt x="3371" y="3225"/>
                  <a:pt x="3339" y="3265"/>
                  <a:pt x="3334" y="3312"/>
                </a:cubicBezTo>
                <a:lnTo>
                  <a:pt x="3310" y="3541"/>
                </a:lnTo>
                <a:cubicBezTo>
                  <a:pt x="3283" y="3551"/>
                  <a:pt x="3232" y="3561"/>
                  <a:pt x="3163" y="3561"/>
                </a:cubicBezTo>
                <a:cubicBezTo>
                  <a:pt x="3094" y="3561"/>
                  <a:pt x="3044" y="3551"/>
                  <a:pt x="3017" y="3541"/>
                </a:cubicBezTo>
                <a:lnTo>
                  <a:pt x="2993" y="3312"/>
                </a:lnTo>
                <a:cubicBezTo>
                  <a:pt x="2988" y="3265"/>
                  <a:pt x="2956" y="3225"/>
                  <a:pt x="2912" y="3210"/>
                </a:cubicBezTo>
                <a:cubicBezTo>
                  <a:pt x="2811" y="3176"/>
                  <a:pt x="2720" y="3124"/>
                  <a:pt x="2640" y="3053"/>
                </a:cubicBezTo>
                <a:cubicBezTo>
                  <a:pt x="2605" y="3022"/>
                  <a:pt x="2555" y="3014"/>
                  <a:pt x="2512" y="3033"/>
                </a:cubicBezTo>
                <a:lnTo>
                  <a:pt x="2300" y="3128"/>
                </a:lnTo>
                <a:cubicBezTo>
                  <a:pt x="2279" y="3109"/>
                  <a:pt x="2244" y="3070"/>
                  <a:pt x="2209" y="3011"/>
                </a:cubicBezTo>
                <a:cubicBezTo>
                  <a:pt x="2175" y="2951"/>
                  <a:pt x="2159" y="2902"/>
                  <a:pt x="2153" y="2873"/>
                </a:cubicBezTo>
                <a:lnTo>
                  <a:pt x="2341" y="2737"/>
                </a:lnTo>
                <a:cubicBezTo>
                  <a:pt x="2379" y="2710"/>
                  <a:pt x="2398" y="2663"/>
                  <a:pt x="2389" y="2617"/>
                </a:cubicBezTo>
                <a:close/>
                <a:moveTo>
                  <a:pt x="4884" y="560"/>
                </a:moveTo>
                <a:lnTo>
                  <a:pt x="3453" y="560"/>
                </a:lnTo>
                <a:lnTo>
                  <a:pt x="3453" y="128"/>
                </a:lnTo>
                <a:cubicBezTo>
                  <a:pt x="3453" y="127"/>
                  <a:pt x="3451" y="126"/>
                  <a:pt x="3451" y="125"/>
                </a:cubicBezTo>
                <a:cubicBezTo>
                  <a:pt x="3451" y="92"/>
                  <a:pt x="3435" y="59"/>
                  <a:pt x="3413" y="37"/>
                </a:cubicBezTo>
                <a:cubicBezTo>
                  <a:pt x="3391" y="15"/>
                  <a:pt x="3359" y="0"/>
                  <a:pt x="3325" y="0"/>
                </a:cubicBezTo>
                <a:lnTo>
                  <a:pt x="1697" y="0"/>
                </a:lnTo>
                <a:cubicBezTo>
                  <a:pt x="1672" y="0"/>
                  <a:pt x="1649" y="9"/>
                  <a:pt x="1629" y="22"/>
                </a:cubicBezTo>
                <a:cubicBezTo>
                  <a:pt x="1596" y="43"/>
                  <a:pt x="1574" y="82"/>
                  <a:pt x="1574" y="124"/>
                </a:cubicBezTo>
                <a:cubicBezTo>
                  <a:pt x="1574" y="125"/>
                  <a:pt x="1573" y="127"/>
                  <a:pt x="1573" y="128"/>
                </a:cubicBezTo>
                <a:lnTo>
                  <a:pt x="1573" y="560"/>
                </a:lnTo>
                <a:lnTo>
                  <a:pt x="123" y="560"/>
                </a:lnTo>
                <a:cubicBezTo>
                  <a:pt x="57" y="560"/>
                  <a:pt x="0" y="608"/>
                  <a:pt x="0" y="675"/>
                </a:cubicBezTo>
                <a:lnTo>
                  <a:pt x="0" y="4245"/>
                </a:lnTo>
                <a:cubicBezTo>
                  <a:pt x="0" y="4311"/>
                  <a:pt x="57" y="4360"/>
                  <a:pt x="123" y="4360"/>
                </a:cubicBezTo>
                <a:lnTo>
                  <a:pt x="507" y="4360"/>
                </a:lnTo>
                <a:cubicBezTo>
                  <a:pt x="573" y="4360"/>
                  <a:pt x="627" y="4306"/>
                  <a:pt x="627" y="4240"/>
                </a:cubicBezTo>
                <a:cubicBezTo>
                  <a:pt x="627" y="4174"/>
                  <a:pt x="573" y="4120"/>
                  <a:pt x="507" y="4120"/>
                </a:cubicBezTo>
                <a:lnTo>
                  <a:pt x="240" y="4120"/>
                </a:lnTo>
                <a:lnTo>
                  <a:pt x="240" y="800"/>
                </a:lnTo>
                <a:lnTo>
                  <a:pt x="4760" y="800"/>
                </a:lnTo>
                <a:lnTo>
                  <a:pt x="4760" y="4120"/>
                </a:lnTo>
                <a:lnTo>
                  <a:pt x="1520" y="4120"/>
                </a:lnTo>
                <a:lnTo>
                  <a:pt x="1520" y="2939"/>
                </a:lnTo>
                <a:cubicBezTo>
                  <a:pt x="1520" y="2767"/>
                  <a:pt x="1413" y="2621"/>
                  <a:pt x="1253" y="2571"/>
                </a:cubicBezTo>
                <a:lnTo>
                  <a:pt x="1253" y="1988"/>
                </a:lnTo>
                <a:lnTo>
                  <a:pt x="1385" y="1912"/>
                </a:lnTo>
                <a:cubicBezTo>
                  <a:pt x="1385" y="1912"/>
                  <a:pt x="1386" y="1912"/>
                  <a:pt x="1386" y="1912"/>
                </a:cubicBezTo>
                <a:lnTo>
                  <a:pt x="1575" y="1803"/>
                </a:lnTo>
                <a:cubicBezTo>
                  <a:pt x="1579" y="1800"/>
                  <a:pt x="1583" y="1798"/>
                  <a:pt x="1587" y="1795"/>
                </a:cubicBezTo>
                <a:cubicBezTo>
                  <a:pt x="1587" y="1795"/>
                  <a:pt x="1587" y="1795"/>
                  <a:pt x="1587" y="1795"/>
                </a:cubicBezTo>
                <a:cubicBezTo>
                  <a:pt x="1601" y="1785"/>
                  <a:pt x="1613" y="1772"/>
                  <a:pt x="1621" y="1757"/>
                </a:cubicBezTo>
                <a:cubicBezTo>
                  <a:pt x="1629" y="1743"/>
                  <a:pt x="1636" y="1727"/>
                  <a:pt x="1638" y="1710"/>
                </a:cubicBezTo>
                <a:cubicBezTo>
                  <a:pt x="1638" y="1705"/>
                  <a:pt x="1640" y="1700"/>
                  <a:pt x="1640" y="1695"/>
                </a:cubicBezTo>
                <a:lnTo>
                  <a:pt x="1640" y="1258"/>
                </a:lnTo>
                <a:cubicBezTo>
                  <a:pt x="1640" y="1254"/>
                  <a:pt x="1638" y="1249"/>
                  <a:pt x="1638" y="1244"/>
                </a:cubicBezTo>
                <a:cubicBezTo>
                  <a:pt x="1636" y="1227"/>
                  <a:pt x="1630" y="1211"/>
                  <a:pt x="1622" y="1196"/>
                </a:cubicBezTo>
                <a:cubicBezTo>
                  <a:pt x="1613" y="1182"/>
                  <a:pt x="1602" y="1169"/>
                  <a:pt x="1587" y="1159"/>
                </a:cubicBezTo>
                <a:cubicBezTo>
                  <a:pt x="1583" y="1156"/>
                  <a:pt x="1579" y="1153"/>
                  <a:pt x="1575" y="1151"/>
                </a:cubicBezTo>
                <a:lnTo>
                  <a:pt x="1412" y="1057"/>
                </a:lnTo>
                <a:cubicBezTo>
                  <a:pt x="1355" y="1024"/>
                  <a:pt x="1282" y="1044"/>
                  <a:pt x="1248" y="1101"/>
                </a:cubicBezTo>
                <a:cubicBezTo>
                  <a:pt x="1215" y="1158"/>
                  <a:pt x="1236" y="1232"/>
                  <a:pt x="1294" y="1265"/>
                </a:cubicBezTo>
                <a:lnTo>
                  <a:pt x="1400" y="1325"/>
                </a:lnTo>
                <a:lnTo>
                  <a:pt x="1400" y="1628"/>
                </a:lnTo>
                <a:lnTo>
                  <a:pt x="1267" y="1704"/>
                </a:lnTo>
                <a:cubicBezTo>
                  <a:pt x="1267" y="1704"/>
                  <a:pt x="1266" y="1704"/>
                  <a:pt x="1266" y="1704"/>
                </a:cubicBezTo>
                <a:lnTo>
                  <a:pt x="1135" y="1780"/>
                </a:lnTo>
                <a:lnTo>
                  <a:pt x="1003" y="1704"/>
                </a:lnTo>
                <a:cubicBezTo>
                  <a:pt x="1003" y="1704"/>
                  <a:pt x="1001" y="1704"/>
                  <a:pt x="1001" y="1704"/>
                </a:cubicBezTo>
                <a:lnTo>
                  <a:pt x="867" y="1628"/>
                </a:lnTo>
                <a:lnTo>
                  <a:pt x="867" y="1325"/>
                </a:lnTo>
                <a:lnTo>
                  <a:pt x="974" y="1265"/>
                </a:lnTo>
                <a:cubicBezTo>
                  <a:pt x="1031" y="1232"/>
                  <a:pt x="1052" y="1158"/>
                  <a:pt x="1019" y="1101"/>
                </a:cubicBezTo>
                <a:cubicBezTo>
                  <a:pt x="986" y="1044"/>
                  <a:pt x="913" y="1024"/>
                  <a:pt x="856" y="1057"/>
                </a:cubicBezTo>
                <a:lnTo>
                  <a:pt x="694" y="1151"/>
                </a:lnTo>
                <a:cubicBezTo>
                  <a:pt x="690" y="1153"/>
                  <a:pt x="686" y="1156"/>
                  <a:pt x="682" y="1159"/>
                </a:cubicBezTo>
                <a:cubicBezTo>
                  <a:pt x="668" y="1169"/>
                  <a:pt x="656" y="1182"/>
                  <a:pt x="648" y="1196"/>
                </a:cubicBezTo>
                <a:cubicBezTo>
                  <a:pt x="640" y="1211"/>
                  <a:pt x="632" y="1227"/>
                  <a:pt x="630" y="1244"/>
                </a:cubicBezTo>
                <a:cubicBezTo>
                  <a:pt x="629" y="1249"/>
                  <a:pt x="627" y="1254"/>
                  <a:pt x="627" y="1258"/>
                </a:cubicBezTo>
                <a:lnTo>
                  <a:pt x="627" y="1695"/>
                </a:lnTo>
                <a:cubicBezTo>
                  <a:pt x="627" y="1700"/>
                  <a:pt x="632" y="1705"/>
                  <a:pt x="633" y="1710"/>
                </a:cubicBezTo>
                <a:cubicBezTo>
                  <a:pt x="634" y="1727"/>
                  <a:pt x="640" y="1743"/>
                  <a:pt x="653" y="1758"/>
                </a:cubicBezTo>
                <a:lnTo>
                  <a:pt x="653" y="1758"/>
                </a:lnTo>
                <a:cubicBezTo>
                  <a:pt x="653" y="1758"/>
                  <a:pt x="651" y="1758"/>
                  <a:pt x="651" y="1758"/>
                </a:cubicBezTo>
                <a:cubicBezTo>
                  <a:pt x="659" y="1772"/>
                  <a:pt x="669" y="1785"/>
                  <a:pt x="683" y="1795"/>
                </a:cubicBezTo>
                <a:cubicBezTo>
                  <a:pt x="687" y="1798"/>
                  <a:pt x="691" y="1800"/>
                  <a:pt x="695" y="1803"/>
                </a:cubicBezTo>
                <a:lnTo>
                  <a:pt x="884" y="1912"/>
                </a:lnTo>
                <a:cubicBezTo>
                  <a:pt x="884" y="1912"/>
                  <a:pt x="883" y="1912"/>
                  <a:pt x="883" y="1912"/>
                </a:cubicBezTo>
                <a:lnTo>
                  <a:pt x="1013" y="1988"/>
                </a:lnTo>
                <a:lnTo>
                  <a:pt x="1013" y="2571"/>
                </a:lnTo>
                <a:cubicBezTo>
                  <a:pt x="853" y="2621"/>
                  <a:pt x="747" y="2767"/>
                  <a:pt x="747" y="2939"/>
                </a:cubicBezTo>
                <a:lnTo>
                  <a:pt x="747" y="4441"/>
                </a:lnTo>
                <a:cubicBezTo>
                  <a:pt x="747" y="4654"/>
                  <a:pt x="920" y="4828"/>
                  <a:pt x="1133" y="4828"/>
                </a:cubicBezTo>
                <a:cubicBezTo>
                  <a:pt x="1347" y="4828"/>
                  <a:pt x="1520" y="4654"/>
                  <a:pt x="1520" y="4441"/>
                </a:cubicBezTo>
                <a:lnTo>
                  <a:pt x="1520" y="4360"/>
                </a:lnTo>
                <a:lnTo>
                  <a:pt x="4884" y="4360"/>
                </a:lnTo>
                <a:cubicBezTo>
                  <a:pt x="4950" y="4360"/>
                  <a:pt x="5000" y="4311"/>
                  <a:pt x="5000" y="4245"/>
                </a:cubicBezTo>
                <a:lnTo>
                  <a:pt x="5000" y="675"/>
                </a:lnTo>
                <a:cubicBezTo>
                  <a:pt x="5000" y="608"/>
                  <a:pt x="4950" y="560"/>
                  <a:pt x="4884" y="560"/>
                </a:cubicBezTo>
                <a:close/>
                <a:moveTo>
                  <a:pt x="3213" y="560"/>
                </a:moveTo>
                <a:lnTo>
                  <a:pt x="1813" y="560"/>
                </a:lnTo>
                <a:lnTo>
                  <a:pt x="1813" y="240"/>
                </a:lnTo>
                <a:lnTo>
                  <a:pt x="3213" y="240"/>
                </a:lnTo>
                <a:lnTo>
                  <a:pt x="3213" y="560"/>
                </a:lnTo>
                <a:close/>
                <a:moveTo>
                  <a:pt x="1280" y="4441"/>
                </a:moveTo>
                <a:cubicBezTo>
                  <a:pt x="1280" y="4522"/>
                  <a:pt x="1215" y="4588"/>
                  <a:pt x="1133" y="4588"/>
                </a:cubicBezTo>
                <a:cubicBezTo>
                  <a:pt x="1052" y="4588"/>
                  <a:pt x="987" y="4522"/>
                  <a:pt x="987" y="4441"/>
                </a:cubicBezTo>
                <a:lnTo>
                  <a:pt x="987" y="2939"/>
                </a:lnTo>
                <a:cubicBezTo>
                  <a:pt x="987" y="2858"/>
                  <a:pt x="1052" y="2792"/>
                  <a:pt x="1133" y="2792"/>
                </a:cubicBezTo>
                <a:cubicBezTo>
                  <a:pt x="1215" y="2792"/>
                  <a:pt x="1280" y="2858"/>
                  <a:pt x="1280" y="2939"/>
                </a:cubicBezTo>
                <a:lnTo>
                  <a:pt x="1280" y="4441"/>
                </a:lnTo>
                <a:close/>
                <a:moveTo>
                  <a:pt x="3163" y="2918"/>
                </a:moveTo>
                <a:cubicBezTo>
                  <a:pt x="3415" y="2918"/>
                  <a:pt x="3620" y="2713"/>
                  <a:pt x="3620" y="2461"/>
                </a:cubicBezTo>
                <a:cubicBezTo>
                  <a:pt x="3620" y="2209"/>
                  <a:pt x="3415" y="2004"/>
                  <a:pt x="3163" y="2004"/>
                </a:cubicBezTo>
                <a:cubicBezTo>
                  <a:pt x="2912" y="2004"/>
                  <a:pt x="2707" y="2209"/>
                  <a:pt x="2707" y="2461"/>
                </a:cubicBezTo>
                <a:cubicBezTo>
                  <a:pt x="2707" y="2713"/>
                  <a:pt x="2912" y="2918"/>
                  <a:pt x="3163" y="2918"/>
                </a:cubicBezTo>
                <a:close/>
                <a:moveTo>
                  <a:pt x="3163" y="2244"/>
                </a:moveTo>
                <a:cubicBezTo>
                  <a:pt x="3283" y="2244"/>
                  <a:pt x="3380" y="2342"/>
                  <a:pt x="3380" y="2461"/>
                </a:cubicBezTo>
                <a:cubicBezTo>
                  <a:pt x="3380" y="2580"/>
                  <a:pt x="3283" y="2678"/>
                  <a:pt x="3163" y="2678"/>
                </a:cubicBezTo>
                <a:cubicBezTo>
                  <a:pt x="3044" y="2678"/>
                  <a:pt x="2947" y="2580"/>
                  <a:pt x="2947" y="2461"/>
                </a:cubicBezTo>
                <a:cubicBezTo>
                  <a:pt x="2947" y="2342"/>
                  <a:pt x="3044" y="2244"/>
                  <a:pt x="3163" y="22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warehouse_115134">
            <a:extLst>
              <a:ext uri="{FF2B5EF4-FFF2-40B4-BE49-F238E27FC236}">
                <a16:creationId xmlns:a16="http://schemas.microsoft.com/office/drawing/2014/main" id="{F9D13BAF-B726-47C8-96E3-906AAD793915}"/>
              </a:ext>
            </a:extLst>
          </p:cNvPr>
          <p:cNvSpPr/>
          <p:nvPr/>
        </p:nvSpPr>
        <p:spPr>
          <a:xfrm>
            <a:off x="4275796" y="3744640"/>
            <a:ext cx="312144" cy="324570"/>
          </a:xfrm>
          <a:custGeom>
            <a:avLst/>
            <a:gdLst>
              <a:gd name="connsiteX0" fmla="*/ 360767 w 607590"/>
              <a:gd name="connsiteY0" fmla="*/ 492940 h 568744"/>
              <a:gd name="connsiteX1" fmla="*/ 360767 w 607590"/>
              <a:gd name="connsiteY1" fmla="*/ 530886 h 568744"/>
              <a:gd name="connsiteX2" fmla="*/ 436749 w 607590"/>
              <a:gd name="connsiteY2" fmla="*/ 530886 h 568744"/>
              <a:gd name="connsiteX3" fmla="*/ 436749 w 607590"/>
              <a:gd name="connsiteY3" fmla="*/ 492940 h 568744"/>
              <a:gd name="connsiteX4" fmla="*/ 170907 w 607590"/>
              <a:gd name="connsiteY4" fmla="*/ 492940 h 568744"/>
              <a:gd name="connsiteX5" fmla="*/ 170907 w 607590"/>
              <a:gd name="connsiteY5" fmla="*/ 530886 h 568744"/>
              <a:gd name="connsiteX6" fmla="*/ 246826 w 607590"/>
              <a:gd name="connsiteY6" fmla="*/ 530886 h 568744"/>
              <a:gd name="connsiteX7" fmla="*/ 246826 w 607590"/>
              <a:gd name="connsiteY7" fmla="*/ 492940 h 568744"/>
              <a:gd name="connsiteX8" fmla="*/ 341816 w 607590"/>
              <a:gd name="connsiteY8" fmla="*/ 454993 h 568744"/>
              <a:gd name="connsiteX9" fmla="*/ 455700 w 607590"/>
              <a:gd name="connsiteY9" fmla="*/ 454993 h 568744"/>
              <a:gd name="connsiteX10" fmla="*/ 474651 w 607590"/>
              <a:gd name="connsiteY10" fmla="*/ 474011 h 568744"/>
              <a:gd name="connsiteX11" fmla="*/ 474651 w 607590"/>
              <a:gd name="connsiteY11" fmla="*/ 549815 h 568744"/>
              <a:gd name="connsiteX12" fmla="*/ 455700 w 607590"/>
              <a:gd name="connsiteY12" fmla="*/ 568744 h 568744"/>
              <a:gd name="connsiteX13" fmla="*/ 341816 w 607590"/>
              <a:gd name="connsiteY13" fmla="*/ 568744 h 568744"/>
              <a:gd name="connsiteX14" fmla="*/ 322865 w 607590"/>
              <a:gd name="connsiteY14" fmla="*/ 549815 h 568744"/>
              <a:gd name="connsiteX15" fmla="*/ 322865 w 607590"/>
              <a:gd name="connsiteY15" fmla="*/ 474011 h 568744"/>
              <a:gd name="connsiteX16" fmla="*/ 341816 w 607590"/>
              <a:gd name="connsiteY16" fmla="*/ 454993 h 568744"/>
              <a:gd name="connsiteX17" fmla="*/ 151950 w 607590"/>
              <a:gd name="connsiteY17" fmla="*/ 454993 h 568744"/>
              <a:gd name="connsiteX18" fmla="*/ 265872 w 607590"/>
              <a:gd name="connsiteY18" fmla="*/ 454993 h 568744"/>
              <a:gd name="connsiteX19" fmla="*/ 284830 w 607590"/>
              <a:gd name="connsiteY19" fmla="*/ 474011 h 568744"/>
              <a:gd name="connsiteX20" fmla="*/ 284830 w 607590"/>
              <a:gd name="connsiteY20" fmla="*/ 549815 h 568744"/>
              <a:gd name="connsiteX21" fmla="*/ 265872 w 607590"/>
              <a:gd name="connsiteY21" fmla="*/ 568744 h 568744"/>
              <a:gd name="connsiteX22" fmla="*/ 151950 w 607590"/>
              <a:gd name="connsiteY22" fmla="*/ 568744 h 568744"/>
              <a:gd name="connsiteX23" fmla="*/ 132903 w 607590"/>
              <a:gd name="connsiteY23" fmla="*/ 549815 h 568744"/>
              <a:gd name="connsiteX24" fmla="*/ 132903 w 607590"/>
              <a:gd name="connsiteY24" fmla="*/ 474011 h 568744"/>
              <a:gd name="connsiteX25" fmla="*/ 151950 w 607590"/>
              <a:gd name="connsiteY25" fmla="*/ 454993 h 568744"/>
              <a:gd name="connsiteX26" fmla="*/ 360767 w 607590"/>
              <a:gd name="connsiteY26" fmla="*/ 341205 h 568744"/>
              <a:gd name="connsiteX27" fmla="*/ 360767 w 607590"/>
              <a:gd name="connsiteY27" fmla="*/ 379152 h 568744"/>
              <a:gd name="connsiteX28" fmla="*/ 436749 w 607590"/>
              <a:gd name="connsiteY28" fmla="*/ 379152 h 568744"/>
              <a:gd name="connsiteX29" fmla="*/ 436749 w 607590"/>
              <a:gd name="connsiteY29" fmla="*/ 341205 h 568744"/>
              <a:gd name="connsiteX30" fmla="*/ 170907 w 607590"/>
              <a:gd name="connsiteY30" fmla="*/ 341205 h 568744"/>
              <a:gd name="connsiteX31" fmla="*/ 170907 w 607590"/>
              <a:gd name="connsiteY31" fmla="*/ 379152 h 568744"/>
              <a:gd name="connsiteX32" fmla="*/ 246826 w 607590"/>
              <a:gd name="connsiteY32" fmla="*/ 379152 h 568744"/>
              <a:gd name="connsiteX33" fmla="*/ 246826 w 607590"/>
              <a:gd name="connsiteY33" fmla="*/ 341205 h 568744"/>
              <a:gd name="connsiteX34" fmla="*/ 341816 w 607590"/>
              <a:gd name="connsiteY34" fmla="*/ 303347 h 568744"/>
              <a:gd name="connsiteX35" fmla="*/ 455700 w 607590"/>
              <a:gd name="connsiteY35" fmla="*/ 303347 h 568744"/>
              <a:gd name="connsiteX36" fmla="*/ 474651 w 607590"/>
              <a:gd name="connsiteY36" fmla="*/ 322276 h 568744"/>
              <a:gd name="connsiteX37" fmla="*/ 474651 w 607590"/>
              <a:gd name="connsiteY37" fmla="*/ 398081 h 568744"/>
              <a:gd name="connsiteX38" fmla="*/ 455700 w 607590"/>
              <a:gd name="connsiteY38" fmla="*/ 417098 h 568744"/>
              <a:gd name="connsiteX39" fmla="*/ 341816 w 607590"/>
              <a:gd name="connsiteY39" fmla="*/ 417098 h 568744"/>
              <a:gd name="connsiteX40" fmla="*/ 322865 w 607590"/>
              <a:gd name="connsiteY40" fmla="*/ 398081 h 568744"/>
              <a:gd name="connsiteX41" fmla="*/ 322865 w 607590"/>
              <a:gd name="connsiteY41" fmla="*/ 322276 h 568744"/>
              <a:gd name="connsiteX42" fmla="*/ 341816 w 607590"/>
              <a:gd name="connsiteY42" fmla="*/ 303347 h 568744"/>
              <a:gd name="connsiteX43" fmla="*/ 151950 w 607590"/>
              <a:gd name="connsiteY43" fmla="*/ 303347 h 568744"/>
              <a:gd name="connsiteX44" fmla="*/ 265872 w 607590"/>
              <a:gd name="connsiteY44" fmla="*/ 303347 h 568744"/>
              <a:gd name="connsiteX45" fmla="*/ 284830 w 607590"/>
              <a:gd name="connsiteY45" fmla="*/ 322276 h 568744"/>
              <a:gd name="connsiteX46" fmla="*/ 284830 w 607590"/>
              <a:gd name="connsiteY46" fmla="*/ 398081 h 568744"/>
              <a:gd name="connsiteX47" fmla="*/ 265872 w 607590"/>
              <a:gd name="connsiteY47" fmla="*/ 417098 h 568744"/>
              <a:gd name="connsiteX48" fmla="*/ 151950 w 607590"/>
              <a:gd name="connsiteY48" fmla="*/ 417098 h 568744"/>
              <a:gd name="connsiteX49" fmla="*/ 132903 w 607590"/>
              <a:gd name="connsiteY49" fmla="*/ 398081 h 568744"/>
              <a:gd name="connsiteX50" fmla="*/ 132903 w 607590"/>
              <a:gd name="connsiteY50" fmla="*/ 322276 h 568744"/>
              <a:gd name="connsiteX51" fmla="*/ 151950 w 607590"/>
              <a:gd name="connsiteY51" fmla="*/ 303347 h 568744"/>
              <a:gd name="connsiteX52" fmla="*/ 398758 w 607590"/>
              <a:gd name="connsiteY52" fmla="*/ 132720 h 568744"/>
              <a:gd name="connsiteX53" fmla="*/ 417705 w 607590"/>
              <a:gd name="connsiteY53" fmla="*/ 151632 h 568744"/>
              <a:gd name="connsiteX54" fmla="*/ 398758 w 607590"/>
              <a:gd name="connsiteY54" fmla="*/ 170544 h 568744"/>
              <a:gd name="connsiteX55" fmla="*/ 379811 w 607590"/>
              <a:gd name="connsiteY55" fmla="*/ 151632 h 568744"/>
              <a:gd name="connsiteX56" fmla="*/ 398758 w 607590"/>
              <a:gd name="connsiteY56" fmla="*/ 132720 h 568744"/>
              <a:gd name="connsiteX57" fmla="*/ 284861 w 607590"/>
              <a:gd name="connsiteY57" fmla="*/ 132720 h 568744"/>
              <a:gd name="connsiteX58" fmla="*/ 322835 w 607590"/>
              <a:gd name="connsiteY58" fmla="*/ 132720 h 568744"/>
              <a:gd name="connsiteX59" fmla="*/ 341777 w 607590"/>
              <a:gd name="connsiteY59" fmla="*/ 151631 h 568744"/>
              <a:gd name="connsiteX60" fmla="*/ 322835 w 607590"/>
              <a:gd name="connsiteY60" fmla="*/ 170543 h 568744"/>
              <a:gd name="connsiteX61" fmla="*/ 284861 w 607590"/>
              <a:gd name="connsiteY61" fmla="*/ 170543 h 568744"/>
              <a:gd name="connsiteX62" fmla="*/ 265919 w 607590"/>
              <a:gd name="connsiteY62" fmla="*/ 151631 h 568744"/>
              <a:gd name="connsiteX63" fmla="*/ 284861 w 607590"/>
              <a:gd name="connsiteY63" fmla="*/ 132720 h 568744"/>
              <a:gd name="connsiteX64" fmla="*/ 208867 w 607590"/>
              <a:gd name="connsiteY64" fmla="*/ 132720 h 568744"/>
              <a:gd name="connsiteX65" fmla="*/ 227885 w 607590"/>
              <a:gd name="connsiteY65" fmla="*/ 151632 h 568744"/>
              <a:gd name="connsiteX66" fmla="*/ 208867 w 607590"/>
              <a:gd name="connsiteY66" fmla="*/ 170544 h 568744"/>
              <a:gd name="connsiteX67" fmla="*/ 189849 w 607590"/>
              <a:gd name="connsiteY67" fmla="*/ 151632 h 568744"/>
              <a:gd name="connsiteX68" fmla="*/ 208867 w 607590"/>
              <a:gd name="connsiteY68" fmla="*/ 132720 h 568744"/>
              <a:gd name="connsiteX69" fmla="*/ 303777 w 607590"/>
              <a:gd name="connsiteY69" fmla="*/ 39859 h 568744"/>
              <a:gd name="connsiteX70" fmla="*/ 74956 w 607590"/>
              <a:gd name="connsiteY70" fmla="*/ 146507 h 568744"/>
              <a:gd name="connsiteX71" fmla="*/ 75935 w 607590"/>
              <a:gd name="connsiteY71" fmla="*/ 151662 h 568744"/>
              <a:gd name="connsiteX72" fmla="*/ 75935 w 607590"/>
              <a:gd name="connsiteY72" fmla="*/ 208541 h 568744"/>
              <a:gd name="connsiteX73" fmla="*/ 531619 w 607590"/>
              <a:gd name="connsiteY73" fmla="*/ 208541 h 568744"/>
              <a:gd name="connsiteX74" fmla="*/ 531619 w 607590"/>
              <a:gd name="connsiteY74" fmla="*/ 151662 h 568744"/>
              <a:gd name="connsiteX75" fmla="*/ 532687 w 607590"/>
              <a:gd name="connsiteY75" fmla="*/ 146507 h 568744"/>
              <a:gd name="connsiteX76" fmla="*/ 295767 w 607590"/>
              <a:gd name="connsiteY76" fmla="*/ 1732 h 568744"/>
              <a:gd name="connsiteX77" fmla="*/ 311876 w 607590"/>
              <a:gd name="connsiteY77" fmla="*/ 1732 h 568744"/>
              <a:gd name="connsiteX78" fmla="*/ 596679 w 607590"/>
              <a:gd name="connsiteY78" fmla="*/ 134509 h 568744"/>
              <a:gd name="connsiteX79" fmla="*/ 605846 w 607590"/>
              <a:gd name="connsiteY79" fmla="*/ 159660 h 568744"/>
              <a:gd name="connsiteX80" fmla="*/ 588580 w 607590"/>
              <a:gd name="connsiteY80" fmla="*/ 170592 h 568744"/>
              <a:gd name="connsiteX81" fmla="*/ 580570 w 607590"/>
              <a:gd name="connsiteY81" fmla="*/ 168814 h 568744"/>
              <a:gd name="connsiteX82" fmla="*/ 569623 w 607590"/>
              <a:gd name="connsiteY82" fmla="*/ 163748 h 568744"/>
              <a:gd name="connsiteX83" fmla="*/ 569623 w 607590"/>
              <a:gd name="connsiteY83" fmla="*/ 549814 h 568744"/>
              <a:gd name="connsiteX84" fmla="*/ 550665 w 607590"/>
              <a:gd name="connsiteY84" fmla="*/ 568744 h 568744"/>
              <a:gd name="connsiteX85" fmla="*/ 531619 w 607590"/>
              <a:gd name="connsiteY85" fmla="*/ 549814 h 568744"/>
              <a:gd name="connsiteX86" fmla="*/ 531619 w 607590"/>
              <a:gd name="connsiteY86" fmla="*/ 246489 h 568744"/>
              <a:gd name="connsiteX87" fmla="*/ 75935 w 607590"/>
              <a:gd name="connsiteY87" fmla="*/ 246489 h 568744"/>
              <a:gd name="connsiteX88" fmla="*/ 75935 w 607590"/>
              <a:gd name="connsiteY88" fmla="*/ 549814 h 568744"/>
              <a:gd name="connsiteX89" fmla="*/ 56978 w 607590"/>
              <a:gd name="connsiteY89" fmla="*/ 568744 h 568744"/>
              <a:gd name="connsiteX90" fmla="*/ 38020 w 607590"/>
              <a:gd name="connsiteY90" fmla="*/ 549814 h 568744"/>
              <a:gd name="connsiteX91" fmla="*/ 38020 w 607590"/>
              <a:gd name="connsiteY91" fmla="*/ 163748 h 568744"/>
              <a:gd name="connsiteX92" fmla="*/ 27073 w 607590"/>
              <a:gd name="connsiteY92" fmla="*/ 168814 h 568744"/>
              <a:gd name="connsiteX93" fmla="*/ 1797 w 607590"/>
              <a:gd name="connsiteY93" fmla="*/ 159660 h 568744"/>
              <a:gd name="connsiteX94" fmla="*/ 10964 w 607590"/>
              <a:gd name="connsiteY94" fmla="*/ 134509 h 568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607590" h="568744">
                <a:moveTo>
                  <a:pt x="360767" y="492940"/>
                </a:moveTo>
                <a:lnTo>
                  <a:pt x="360767" y="530886"/>
                </a:lnTo>
                <a:lnTo>
                  <a:pt x="436749" y="530886"/>
                </a:lnTo>
                <a:lnTo>
                  <a:pt x="436749" y="492940"/>
                </a:lnTo>
                <a:close/>
                <a:moveTo>
                  <a:pt x="170907" y="492940"/>
                </a:moveTo>
                <a:lnTo>
                  <a:pt x="170907" y="530886"/>
                </a:lnTo>
                <a:lnTo>
                  <a:pt x="246826" y="530886"/>
                </a:lnTo>
                <a:lnTo>
                  <a:pt x="246826" y="492940"/>
                </a:lnTo>
                <a:close/>
                <a:moveTo>
                  <a:pt x="341816" y="454993"/>
                </a:moveTo>
                <a:lnTo>
                  <a:pt x="455700" y="454993"/>
                </a:lnTo>
                <a:cubicBezTo>
                  <a:pt x="466199" y="454993"/>
                  <a:pt x="474651" y="463525"/>
                  <a:pt x="474651" y="474011"/>
                </a:cubicBezTo>
                <a:lnTo>
                  <a:pt x="474651" y="549815"/>
                </a:lnTo>
                <a:cubicBezTo>
                  <a:pt x="474651" y="560302"/>
                  <a:pt x="466199" y="568744"/>
                  <a:pt x="455700" y="568744"/>
                </a:cubicBezTo>
                <a:lnTo>
                  <a:pt x="341816" y="568744"/>
                </a:lnTo>
                <a:cubicBezTo>
                  <a:pt x="331317" y="568744"/>
                  <a:pt x="322865" y="560302"/>
                  <a:pt x="322865" y="549815"/>
                </a:cubicBezTo>
                <a:lnTo>
                  <a:pt x="322865" y="474011"/>
                </a:lnTo>
                <a:cubicBezTo>
                  <a:pt x="322865" y="463525"/>
                  <a:pt x="331317" y="454993"/>
                  <a:pt x="341816" y="454993"/>
                </a:cubicBezTo>
                <a:close/>
                <a:moveTo>
                  <a:pt x="151950" y="454993"/>
                </a:moveTo>
                <a:lnTo>
                  <a:pt x="265872" y="454993"/>
                </a:lnTo>
                <a:cubicBezTo>
                  <a:pt x="276286" y="454993"/>
                  <a:pt x="284830" y="463525"/>
                  <a:pt x="284830" y="474011"/>
                </a:cubicBezTo>
                <a:lnTo>
                  <a:pt x="284830" y="549815"/>
                </a:lnTo>
                <a:cubicBezTo>
                  <a:pt x="284830" y="560302"/>
                  <a:pt x="276286" y="568744"/>
                  <a:pt x="265872" y="568744"/>
                </a:cubicBezTo>
                <a:lnTo>
                  <a:pt x="151950" y="568744"/>
                </a:lnTo>
                <a:cubicBezTo>
                  <a:pt x="141447" y="568744"/>
                  <a:pt x="132903" y="560302"/>
                  <a:pt x="132903" y="549815"/>
                </a:cubicBezTo>
                <a:lnTo>
                  <a:pt x="132903" y="474011"/>
                </a:lnTo>
                <a:cubicBezTo>
                  <a:pt x="132903" y="463525"/>
                  <a:pt x="141447" y="454993"/>
                  <a:pt x="151950" y="454993"/>
                </a:cubicBezTo>
                <a:close/>
                <a:moveTo>
                  <a:pt x="360767" y="341205"/>
                </a:moveTo>
                <a:lnTo>
                  <a:pt x="360767" y="379152"/>
                </a:lnTo>
                <a:lnTo>
                  <a:pt x="436749" y="379152"/>
                </a:lnTo>
                <a:lnTo>
                  <a:pt x="436749" y="341205"/>
                </a:lnTo>
                <a:close/>
                <a:moveTo>
                  <a:pt x="170907" y="341205"/>
                </a:moveTo>
                <a:lnTo>
                  <a:pt x="170907" y="379152"/>
                </a:lnTo>
                <a:lnTo>
                  <a:pt x="246826" y="379152"/>
                </a:lnTo>
                <a:lnTo>
                  <a:pt x="246826" y="341205"/>
                </a:lnTo>
                <a:close/>
                <a:moveTo>
                  <a:pt x="341816" y="303347"/>
                </a:moveTo>
                <a:lnTo>
                  <a:pt x="455700" y="303347"/>
                </a:lnTo>
                <a:cubicBezTo>
                  <a:pt x="466199" y="303347"/>
                  <a:pt x="474651" y="311790"/>
                  <a:pt x="474651" y="322276"/>
                </a:cubicBezTo>
                <a:lnTo>
                  <a:pt x="474651" y="398081"/>
                </a:lnTo>
                <a:cubicBezTo>
                  <a:pt x="474651" y="408567"/>
                  <a:pt x="466199" y="417098"/>
                  <a:pt x="455700" y="417098"/>
                </a:cubicBezTo>
                <a:lnTo>
                  <a:pt x="341816" y="417098"/>
                </a:lnTo>
                <a:cubicBezTo>
                  <a:pt x="331317" y="417098"/>
                  <a:pt x="322865" y="408567"/>
                  <a:pt x="322865" y="398081"/>
                </a:cubicBezTo>
                <a:lnTo>
                  <a:pt x="322865" y="322276"/>
                </a:lnTo>
                <a:cubicBezTo>
                  <a:pt x="322865" y="311790"/>
                  <a:pt x="331317" y="303347"/>
                  <a:pt x="341816" y="303347"/>
                </a:cubicBezTo>
                <a:close/>
                <a:moveTo>
                  <a:pt x="151950" y="303347"/>
                </a:moveTo>
                <a:lnTo>
                  <a:pt x="265872" y="303347"/>
                </a:lnTo>
                <a:cubicBezTo>
                  <a:pt x="276286" y="303347"/>
                  <a:pt x="284830" y="311790"/>
                  <a:pt x="284830" y="322276"/>
                </a:cubicBezTo>
                <a:lnTo>
                  <a:pt x="284830" y="398081"/>
                </a:lnTo>
                <a:cubicBezTo>
                  <a:pt x="284830" y="408567"/>
                  <a:pt x="276286" y="417098"/>
                  <a:pt x="265872" y="417098"/>
                </a:cubicBezTo>
                <a:lnTo>
                  <a:pt x="151950" y="417098"/>
                </a:lnTo>
                <a:cubicBezTo>
                  <a:pt x="141447" y="417098"/>
                  <a:pt x="132903" y="408567"/>
                  <a:pt x="132903" y="398081"/>
                </a:cubicBezTo>
                <a:lnTo>
                  <a:pt x="132903" y="322276"/>
                </a:lnTo>
                <a:cubicBezTo>
                  <a:pt x="132903" y="311790"/>
                  <a:pt x="141447" y="303347"/>
                  <a:pt x="151950" y="303347"/>
                </a:cubicBezTo>
                <a:close/>
                <a:moveTo>
                  <a:pt x="398758" y="132720"/>
                </a:moveTo>
                <a:cubicBezTo>
                  <a:pt x="409222" y="132720"/>
                  <a:pt x="417705" y="141187"/>
                  <a:pt x="417705" y="151632"/>
                </a:cubicBezTo>
                <a:cubicBezTo>
                  <a:pt x="417705" y="162077"/>
                  <a:pt x="409222" y="170544"/>
                  <a:pt x="398758" y="170544"/>
                </a:cubicBezTo>
                <a:cubicBezTo>
                  <a:pt x="388294" y="170544"/>
                  <a:pt x="379811" y="162077"/>
                  <a:pt x="379811" y="151632"/>
                </a:cubicBezTo>
                <a:cubicBezTo>
                  <a:pt x="379811" y="141187"/>
                  <a:pt x="388294" y="132720"/>
                  <a:pt x="398758" y="132720"/>
                </a:cubicBezTo>
                <a:close/>
                <a:moveTo>
                  <a:pt x="284861" y="132720"/>
                </a:moveTo>
                <a:lnTo>
                  <a:pt x="322835" y="132720"/>
                </a:lnTo>
                <a:cubicBezTo>
                  <a:pt x="333240" y="132720"/>
                  <a:pt x="341777" y="141154"/>
                  <a:pt x="341777" y="151631"/>
                </a:cubicBezTo>
                <a:cubicBezTo>
                  <a:pt x="341777" y="162108"/>
                  <a:pt x="333240" y="170543"/>
                  <a:pt x="322835" y="170543"/>
                </a:cubicBezTo>
                <a:lnTo>
                  <a:pt x="284861" y="170543"/>
                </a:lnTo>
                <a:cubicBezTo>
                  <a:pt x="274367" y="170543"/>
                  <a:pt x="265919" y="162108"/>
                  <a:pt x="265919" y="151631"/>
                </a:cubicBezTo>
                <a:cubicBezTo>
                  <a:pt x="265919" y="141154"/>
                  <a:pt x="274367" y="132720"/>
                  <a:pt x="284861" y="132720"/>
                </a:cubicBezTo>
                <a:close/>
                <a:moveTo>
                  <a:pt x="208867" y="132720"/>
                </a:moveTo>
                <a:cubicBezTo>
                  <a:pt x="219370" y="132720"/>
                  <a:pt x="227885" y="141187"/>
                  <a:pt x="227885" y="151632"/>
                </a:cubicBezTo>
                <a:cubicBezTo>
                  <a:pt x="227885" y="162077"/>
                  <a:pt x="219370" y="170544"/>
                  <a:pt x="208867" y="170544"/>
                </a:cubicBezTo>
                <a:cubicBezTo>
                  <a:pt x="198364" y="170544"/>
                  <a:pt x="189849" y="162077"/>
                  <a:pt x="189849" y="151632"/>
                </a:cubicBezTo>
                <a:cubicBezTo>
                  <a:pt x="189849" y="141187"/>
                  <a:pt x="198364" y="132720"/>
                  <a:pt x="208867" y="132720"/>
                </a:cubicBezTo>
                <a:close/>
                <a:moveTo>
                  <a:pt x="303777" y="39859"/>
                </a:moveTo>
                <a:lnTo>
                  <a:pt x="74956" y="146507"/>
                </a:lnTo>
                <a:cubicBezTo>
                  <a:pt x="75401" y="148196"/>
                  <a:pt x="75935" y="149795"/>
                  <a:pt x="75935" y="151662"/>
                </a:cubicBezTo>
                <a:lnTo>
                  <a:pt x="75935" y="208541"/>
                </a:lnTo>
                <a:lnTo>
                  <a:pt x="531619" y="208541"/>
                </a:lnTo>
                <a:lnTo>
                  <a:pt x="531619" y="151662"/>
                </a:lnTo>
                <a:cubicBezTo>
                  <a:pt x="531619" y="149795"/>
                  <a:pt x="532242" y="148196"/>
                  <a:pt x="532687" y="146507"/>
                </a:cubicBezTo>
                <a:close/>
                <a:moveTo>
                  <a:pt x="295767" y="1732"/>
                </a:moveTo>
                <a:cubicBezTo>
                  <a:pt x="300840" y="-578"/>
                  <a:pt x="306714" y="-578"/>
                  <a:pt x="311876" y="1732"/>
                </a:cubicBezTo>
                <a:lnTo>
                  <a:pt x="596679" y="134509"/>
                </a:lnTo>
                <a:cubicBezTo>
                  <a:pt x="606113" y="138864"/>
                  <a:pt x="610207" y="150151"/>
                  <a:pt x="605846" y="159660"/>
                </a:cubicBezTo>
                <a:cubicBezTo>
                  <a:pt x="602553" y="166592"/>
                  <a:pt x="595789" y="170592"/>
                  <a:pt x="588580" y="170592"/>
                </a:cubicBezTo>
                <a:cubicBezTo>
                  <a:pt x="585910" y="170592"/>
                  <a:pt x="583151" y="170058"/>
                  <a:pt x="580570" y="168814"/>
                </a:cubicBezTo>
                <a:lnTo>
                  <a:pt x="569623" y="163748"/>
                </a:lnTo>
                <a:lnTo>
                  <a:pt x="569623" y="549814"/>
                </a:lnTo>
                <a:cubicBezTo>
                  <a:pt x="569623" y="560301"/>
                  <a:pt x="561078" y="568744"/>
                  <a:pt x="550665" y="568744"/>
                </a:cubicBezTo>
                <a:cubicBezTo>
                  <a:pt x="540163" y="568744"/>
                  <a:pt x="531619" y="560301"/>
                  <a:pt x="531619" y="549814"/>
                </a:cubicBezTo>
                <a:lnTo>
                  <a:pt x="531619" y="246489"/>
                </a:lnTo>
                <a:lnTo>
                  <a:pt x="75935" y="246489"/>
                </a:lnTo>
                <a:lnTo>
                  <a:pt x="75935" y="549814"/>
                </a:lnTo>
                <a:cubicBezTo>
                  <a:pt x="75935" y="560301"/>
                  <a:pt x="67480" y="568744"/>
                  <a:pt x="56978" y="568744"/>
                </a:cubicBezTo>
                <a:cubicBezTo>
                  <a:pt x="46475" y="568744"/>
                  <a:pt x="38020" y="560301"/>
                  <a:pt x="38020" y="549814"/>
                </a:cubicBezTo>
                <a:lnTo>
                  <a:pt x="38020" y="163748"/>
                </a:lnTo>
                <a:lnTo>
                  <a:pt x="27073" y="168814"/>
                </a:lnTo>
                <a:cubicBezTo>
                  <a:pt x="17550" y="173258"/>
                  <a:pt x="6247" y="169170"/>
                  <a:pt x="1797" y="159660"/>
                </a:cubicBezTo>
                <a:cubicBezTo>
                  <a:pt x="-2653" y="150151"/>
                  <a:pt x="1441" y="138864"/>
                  <a:pt x="10964" y="1345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iconfont-11242-5315205">
            <a:extLst>
              <a:ext uri="{FF2B5EF4-FFF2-40B4-BE49-F238E27FC236}">
                <a16:creationId xmlns:a16="http://schemas.microsoft.com/office/drawing/2014/main" id="{E49360C1-2F60-4EF2-A252-A2FEF7CF649C}"/>
              </a:ext>
            </a:extLst>
          </p:cNvPr>
          <p:cNvSpPr/>
          <p:nvPr/>
        </p:nvSpPr>
        <p:spPr>
          <a:xfrm>
            <a:off x="4243382" y="3164471"/>
            <a:ext cx="346549" cy="289082"/>
          </a:xfrm>
          <a:custGeom>
            <a:avLst/>
            <a:gdLst>
              <a:gd name="T0" fmla="*/ 5248 w 10491"/>
              <a:gd name="T1" fmla="*/ 5761 h 10292"/>
              <a:gd name="T2" fmla="*/ 7981 w 10491"/>
              <a:gd name="T3" fmla="*/ 5761 h 10292"/>
              <a:gd name="T4" fmla="*/ 9580 w 10491"/>
              <a:gd name="T5" fmla="*/ 6300 h 10292"/>
              <a:gd name="T6" fmla="*/ 10324 w 10491"/>
              <a:gd name="T7" fmla="*/ 4785 h 10292"/>
              <a:gd name="T8" fmla="*/ 8919 w 10491"/>
              <a:gd name="T9" fmla="*/ 3850 h 10292"/>
              <a:gd name="T10" fmla="*/ 7808 w 10491"/>
              <a:gd name="T11" fmla="*/ 5121 h 10292"/>
              <a:gd name="T12" fmla="*/ 5248 w 10491"/>
              <a:gd name="T13" fmla="*/ 5121 h 10292"/>
              <a:gd name="T14" fmla="*/ 5248 w 10491"/>
              <a:gd name="T15" fmla="*/ 1454 h 10292"/>
              <a:gd name="T16" fmla="*/ 8032 w 10491"/>
              <a:gd name="T17" fmla="*/ 1454 h 10292"/>
              <a:gd name="T18" fmla="*/ 8926 w 10491"/>
              <a:gd name="T19" fmla="*/ 2340 h 10292"/>
              <a:gd name="T20" fmla="*/ 10113 w 10491"/>
              <a:gd name="T21" fmla="*/ 1921 h 10292"/>
              <a:gd name="T22" fmla="*/ 10251 w 10491"/>
              <a:gd name="T23" fmla="*/ 669 h 10292"/>
              <a:gd name="T24" fmla="*/ 9184 w 10491"/>
              <a:gd name="T25" fmla="*/ 1 h 10292"/>
              <a:gd name="T26" fmla="*/ 8135 w 10491"/>
              <a:gd name="T27" fmla="*/ 641 h 10292"/>
              <a:gd name="T28" fmla="*/ 4922 w 10491"/>
              <a:gd name="T29" fmla="*/ 641 h 10292"/>
              <a:gd name="T30" fmla="*/ 4602 w 10491"/>
              <a:gd name="T31" fmla="*/ 1051 h 10292"/>
              <a:gd name="T32" fmla="*/ 4602 w 10491"/>
              <a:gd name="T33" fmla="*/ 5121 h 10292"/>
              <a:gd name="T34" fmla="*/ 2484 w 10491"/>
              <a:gd name="T35" fmla="*/ 5121 h 10292"/>
              <a:gd name="T36" fmla="*/ 1362 w 10491"/>
              <a:gd name="T37" fmla="*/ 4021 h 10292"/>
              <a:gd name="T38" fmla="*/ 118 w 10491"/>
              <a:gd name="T39" fmla="*/ 4981 h 10292"/>
              <a:gd name="T40" fmla="*/ 897 w 10491"/>
              <a:gd name="T41" fmla="*/ 6345 h 10292"/>
              <a:gd name="T42" fmla="*/ 2356 w 10491"/>
              <a:gd name="T43" fmla="*/ 5761 h 10292"/>
              <a:gd name="T44" fmla="*/ 4608 w 10491"/>
              <a:gd name="T45" fmla="*/ 5761 h 10292"/>
              <a:gd name="T46" fmla="*/ 4608 w 10491"/>
              <a:gd name="T47" fmla="*/ 9191 h 10292"/>
              <a:gd name="T48" fmla="*/ 4928 w 10491"/>
              <a:gd name="T49" fmla="*/ 9601 h 10292"/>
              <a:gd name="T50" fmla="*/ 7962 w 10491"/>
              <a:gd name="T51" fmla="*/ 9601 h 10292"/>
              <a:gd name="T52" fmla="*/ 9088 w 10491"/>
              <a:gd name="T53" fmla="*/ 10241 h 10292"/>
              <a:gd name="T54" fmla="*/ 10379 w 10491"/>
              <a:gd name="T55" fmla="*/ 9041 h 10292"/>
              <a:gd name="T56" fmla="*/ 9088 w 10491"/>
              <a:gd name="T57" fmla="*/ 7841 h 10292"/>
              <a:gd name="T58" fmla="*/ 7808 w 10491"/>
              <a:gd name="T59" fmla="*/ 8788 h 10292"/>
              <a:gd name="T60" fmla="*/ 5248 w 10491"/>
              <a:gd name="T61" fmla="*/ 8788 h 10292"/>
              <a:gd name="T62" fmla="*/ 5248 w 10491"/>
              <a:gd name="T63" fmla="*/ 5761 h 10292"/>
              <a:gd name="T64" fmla="*/ 9088 w 10491"/>
              <a:gd name="T65" fmla="*/ 4641 h 10292"/>
              <a:gd name="T66" fmla="*/ 9460 w 10491"/>
              <a:gd name="T67" fmla="*/ 4839 h 10292"/>
              <a:gd name="T68" fmla="*/ 9460 w 10491"/>
              <a:gd name="T69" fmla="*/ 5236 h 10292"/>
              <a:gd name="T70" fmla="*/ 9088 w 10491"/>
              <a:gd name="T71" fmla="*/ 5435 h 10292"/>
              <a:gd name="T72" fmla="*/ 8635 w 10491"/>
              <a:gd name="T73" fmla="*/ 5035 h 10292"/>
              <a:gd name="T74" fmla="*/ 9088 w 10491"/>
              <a:gd name="T75" fmla="*/ 4635 h 10292"/>
              <a:gd name="T76" fmla="*/ 9088 w 10491"/>
              <a:gd name="T77" fmla="*/ 4641 h 10292"/>
              <a:gd name="T78" fmla="*/ 9184 w 10491"/>
              <a:gd name="T79" fmla="*/ 801 h 10292"/>
              <a:gd name="T80" fmla="*/ 9544 w 10491"/>
              <a:gd name="T81" fmla="*/ 1068 h 10292"/>
              <a:gd name="T82" fmla="*/ 9436 w 10491"/>
              <a:gd name="T83" fmla="*/ 1502 h 10292"/>
              <a:gd name="T84" fmla="*/ 8993 w 10491"/>
              <a:gd name="T85" fmla="*/ 1569 h 10292"/>
              <a:gd name="T86" fmla="*/ 8762 w 10491"/>
              <a:gd name="T87" fmla="*/ 1185 h 10292"/>
              <a:gd name="T88" fmla="*/ 9184 w 10491"/>
              <a:gd name="T89" fmla="*/ 801 h 10292"/>
              <a:gd name="T90" fmla="*/ 1652 w 10491"/>
              <a:gd name="T91" fmla="*/ 5396 h 10292"/>
              <a:gd name="T92" fmla="*/ 1312 w 10491"/>
              <a:gd name="T93" fmla="*/ 5595 h 10292"/>
              <a:gd name="T94" fmla="*/ 912 w 10491"/>
              <a:gd name="T95" fmla="*/ 5195 h 10292"/>
              <a:gd name="T96" fmla="*/ 1312 w 10491"/>
              <a:gd name="T97" fmla="*/ 4795 h 10292"/>
              <a:gd name="T98" fmla="*/ 1652 w 10491"/>
              <a:gd name="T99" fmla="*/ 4993 h 10292"/>
              <a:gd name="T100" fmla="*/ 1652 w 10491"/>
              <a:gd name="T101" fmla="*/ 5396 h 10292"/>
              <a:gd name="T102" fmla="*/ 9088 w 10491"/>
              <a:gd name="T103" fmla="*/ 8635 h 10292"/>
              <a:gd name="T104" fmla="*/ 9443 w 10491"/>
              <a:gd name="T105" fmla="*/ 8902 h 10292"/>
              <a:gd name="T106" fmla="*/ 9337 w 10491"/>
              <a:gd name="T107" fmla="*/ 9333 h 10292"/>
              <a:gd name="T108" fmla="*/ 8899 w 10491"/>
              <a:gd name="T109" fmla="*/ 9405 h 10292"/>
              <a:gd name="T110" fmla="*/ 8660 w 10491"/>
              <a:gd name="T111" fmla="*/ 9031 h 10292"/>
              <a:gd name="T112" fmla="*/ 9088 w 10491"/>
              <a:gd name="T113" fmla="*/ 8635 h 10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491" h="10292">
                <a:moveTo>
                  <a:pt x="5248" y="5761"/>
                </a:moveTo>
                <a:lnTo>
                  <a:pt x="7981" y="5761"/>
                </a:lnTo>
                <a:cubicBezTo>
                  <a:pt x="8303" y="6317"/>
                  <a:pt x="8988" y="6547"/>
                  <a:pt x="9580" y="6300"/>
                </a:cubicBezTo>
                <a:cubicBezTo>
                  <a:pt x="10173" y="6053"/>
                  <a:pt x="10491" y="5405"/>
                  <a:pt x="10324" y="4785"/>
                </a:cubicBezTo>
                <a:cubicBezTo>
                  <a:pt x="10156" y="4165"/>
                  <a:pt x="9555" y="3765"/>
                  <a:pt x="8919" y="3850"/>
                </a:cubicBezTo>
                <a:cubicBezTo>
                  <a:pt x="8282" y="3935"/>
                  <a:pt x="7807" y="4479"/>
                  <a:pt x="7808" y="5121"/>
                </a:cubicBezTo>
                <a:lnTo>
                  <a:pt x="5248" y="5121"/>
                </a:lnTo>
                <a:lnTo>
                  <a:pt x="5248" y="1454"/>
                </a:lnTo>
                <a:lnTo>
                  <a:pt x="8032" y="1454"/>
                </a:lnTo>
                <a:cubicBezTo>
                  <a:pt x="8136" y="1896"/>
                  <a:pt x="8483" y="2241"/>
                  <a:pt x="8926" y="2340"/>
                </a:cubicBezTo>
                <a:cubicBezTo>
                  <a:pt x="9370" y="2440"/>
                  <a:pt x="9831" y="2277"/>
                  <a:pt x="10113" y="1921"/>
                </a:cubicBezTo>
                <a:cubicBezTo>
                  <a:pt x="10396" y="1565"/>
                  <a:pt x="10449" y="1078"/>
                  <a:pt x="10251" y="669"/>
                </a:cubicBezTo>
                <a:cubicBezTo>
                  <a:pt x="10053" y="260"/>
                  <a:pt x="9639" y="1"/>
                  <a:pt x="9184" y="1"/>
                </a:cubicBezTo>
                <a:cubicBezTo>
                  <a:pt x="8742" y="0"/>
                  <a:pt x="8337" y="247"/>
                  <a:pt x="8135" y="641"/>
                </a:cubicBezTo>
                <a:lnTo>
                  <a:pt x="4922" y="641"/>
                </a:lnTo>
                <a:cubicBezTo>
                  <a:pt x="4722" y="668"/>
                  <a:pt x="4579" y="850"/>
                  <a:pt x="4602" y="1051"/>
                </a:cubicBezTo>
                <a:lnTo>
                  <a:pt x="4602" y="5121"/>
                </a:lnTo>
                <a:lnTo>
                  <a:pt x="2484" y="5121"/>
                </a:lnTo>
                <a:cubicBezTo>
                  <a:pt x="2437" y="4526"/>
                  <a:pt x="1958" y="4056"/>
                  <a:pt x="1362" y="4021"/>
                </a:cubicBezTo>
                <a:cubicBezTo>
                  <a:pt x="765" y="3985"/>
                  <a:pt x="235" y="4395"/>
                  <a:pt x="118" y="4981"/>
                </a:cubicBezTo>
                <a:cubicBezTo>
                  <a:pt x="0" y="5566"/>
                  <a:pt x="333" y="6149"/>
                  <a:pt x="897" y="6345"/>
                </a:cubicBezTo>
                <a:cubicBezTo>
                  <a:pt x="1460" y="6542"/>
                  <a:pt x="2083" y="6293"/>
                  <a:pt x="2356" y="5761"/>
                </a:cubicBezTo>
                <a:lnTo>
                  <a:pt x="4608" y="5761"/>
                </a:lnTo>
                <a:lnTo>
                  <a:pt x="4608" y="9191"/>
                </a:lnTo>
                <a:cubicBezTo>
                  <a:pt x="4586" y="9392"/>
                  <a:pt x="4728" y="9574"/>
                  <a:pt x="4928" y="9601"/>
                </a:cubicBezTo>
                <a:lnTo>
                  <a:pt x="7962" y="9601"/>
                </a:lnTo>
                <a:cubicBezTo>
                  <a:pt x="8194" y="10003"/>
                  <a:pt x="8625" y="10247"/>
                  <a:pt x="9088" y="10241"/>
                </a:cubicBezTo>
                <a:cubicBezTo>
                  <a:pt x="9786" y="10292"/>
                  <a:pt x="10379" y="9740"/>
                  <a:pt x="10379" y="9041"/>
                </a:cubicBezTo>
                <a:cubicBezTo>
                  <a:pt x="10379" y="8342"/>
                  <a:pt x="9786" y="7790"/>
                  <a:pt x="9088" y="7841"/>
                </a:cubicBezTo>
                <a:cubicBezTo>
                  <a:pt x="8493" y="7821"/>
                  <a:pt x="7963" y="8213"/>
                  <a:pt x="7808" y="8788"/>
                </a:cubicBezTo>
                <a:lnTo>
                  <a:pt x="5248" y="8788"/>
                </a:lnTo>
                <a:lnTo>
                  <a:pt x="5248" y="5761"/>
                </a:lnTo>
                <a:close/>
                <a:moveTo>
                  <a:pt x="9088" y="4641"/>
                </a:moveTo>
                <a:cubicBezTo>
                  <a:pt x="9238" y="4639"/>
                  <a:pt x="9378" y="4714"/>
                  <a:pt x="9460" y="4839"/>
                </a:cubicBezTo>
                <a:cubicBezTo>
                  <a:pt x="9535" y="4961"/>
                  <a:pt x="9535" y="5115"/>
                  <a:pt x="9460" y="5236"/>
                </a:cubicBezTo>
                <a:cubicBezTo>
                  <a:pt x="9378" y="5362"/>
                  <a:pt x="9238" y="5437"/>
                  <a:pt x="9088" y="5435"/>
                </a:cubicBezTo>
                <a:cubicBezTo>
                  <a:pt x="8848" y="5465"/>
                  <a:pt x="8635" y="5277"/>
                  <a:pt x="8635" y="5035"/>
                </a:cubicBezTo>
                <a:cubicBezTo>
                  <a:pt x="8635" y="4792"/>
                  <a:pt x="8848" y="4604"/>
                  <a:pt x="9088" y="4635"/>
                </a:cubicBezTo>
                <a:lnTo>
                  <a:pt x="9088" y="4641"/>
                </a:lnTo>
                <a:close/>
                <a:moveTo>
                  <a:pt x="9184" y="801"/>
                </a:moveTo>
                <a:cubicBezTo>
                  <a:pt x="9347" y="809"/>
                  <a:pt x="9489" y="914"/>
                  <a:pt x="9544" y="1068"/>
                </a:cubicBezTo>
                <a:cubicBezTo>
                  <a:pt x="9599" y="1221"/>
                  <a:pt x="9557" y="1392"/>
                  <a:pt x="9436" y="1502"/>
                </a:cubicBezTo>
                <a:cubicBezTo>
                  <a:pt x="9315" y="1612"/>
                  <a:pt x="9141" y="1638"/>
                  <a:pt x="8993" y="1569"/>
                </a:cubicBezTo>
                <a:cubicBezTo>
                  <a:pt x="8846" y="1499"/>
                  <a:pt x="8754" y="1348"/>
                  <a:pt x="8762" y="1185"/>
                </a:cubicBezTo>
                <a:cubicBezTo>
                  <a:pt x="8769" y="961"/>
                  <a:pt x="8960" y="786"/>
                  <a:pt x="9184" y="801"/>
                </a:cubicBezTo>
                <a:close/>
                <a:moveTo>
                  <a:pt x="1652" y="5396"/>
                </a:moveTo>
                <a:cubicBezTo>
                  <a:pt x="1582" y="5519"/>
                  <a:pt x="1453" y="5594"/>
                  <a:pt x="1312" y="5595"/>
                </a:cubicBezTo>
                <a:cubicBezTo>
                  <a:pt x="1091" y="5595"/>
                  <a:pt x="912" y="5416"/>
                  <a:pt x="912" y="5195"/>
                </a:cubicBezTo>
                <a:cubicBezTo>
                  <a:pt x="912" y="4974"/>
                  <a:pt x="1091" y="4795"/>
                  <a:pt x="1312" y="4795"/>
                </a:cubicBezTo>
                <a:cubicBezTo>
                  <a:pt x="1453" y="4795"/>
                  <a:pt x="1582" y="4871"/>
                  <a:pt x="1652" y="4993"/>
                </a:cubicBezTo>
                <a:cubicBezTo>
                  <a:pt x="1724" y="5118"/>
                  <a:pt x="1724" y="5271"/>
                  <a:pt x="1652" y="5396"/>
                </a:cubicBezTo>
                <a:close/>
                <a:moveTo>
                  <a:pt x="9088" y="8635"/>
                </a:moveTo>
                <a:cubicBezTo>
                  <a:pt x="9249" y="8645"/>
                  <a:pt x="9389" y="8750"/>
                  <a:pt x="9443" y="8902"/>
                </a:cubicBezTo>
                <a:cubicBezTo>
                  <a:pt x="9497" y="9054"/>
                  <a:pt x="9455" y="9223"/>
                  <a:pt x="9337" y="9333"/>
                </a:cubicBezTo>
                <a:cubicBezTo>
                  <a:pt x="9218" y="9442"/>
                  <a:pt x="9046" y="9471"/>
                  <a:pt x="8899" y="9405"/>
                </a:cubicBezTo>
                <a:cubicBezTo>
                  <a:pt x="8751" y="9340"/>
                  <a:pt x="8657" y="9193"/>
                  <a:pt x="8660" y="9031"/>
                </a:cubicBezTo>
                <a:cubicBezTo>
                  <a:pt x="8670" y="8804"/>
                  <a:pt x="8861" y="8627"/>
                  <a:pt x="9088" y="863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77522006"/>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28</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p:txBody>
          <a:bodyPr/>
          <a:lstStyle/>
          <a:p>
            <a:r>
              <a:rPr lang="en-GB" dirty="0"/>
              <a:t>UML</a:t>
            </a:r>
            <a:r>
              <a:rPr lang="zh-CN" altLang="en-US" dirty="0"/>
              <a:t>视图</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11182350" cy="6858000"/>
            <a:chOff x="0" y="0"/>
            <a:chExt cx="11182350"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6" name="矩形 5">
              <a:extLst>
                <a:ext uri="{FF2B5EF4-FFF2-40B4-BE49-F238E27FC236}">
                  <a16:creationId xmlns:a16="http://schemas.microsoft.com/office/drawing/2014/main" id="{3E3E1AF8-CC16-40FC-9EB4-A62DAAC9FD00}"/>
                </a:ext>
              </a:extLst>
            </p:cNvPr>
            <p:cNvSpPr/>
            <p:nvPr/>
          </p:nvSpPr>
          <p:spPr>
            <a:xfrm>
              <a:off x="756297" y="1130300"/>
              <a:ext cx="4952246" cy="523220"/>
            </a:xfrm>
            <a:prstGeom prst="rect">
              <a:avLst/>
            </a:prstGeom>
          </p:spPr>
          <p:txBody>
            <a:bodyPr wrap="square" anchor="b" anchorCtr="0">
              <a:spAutoFit/>
            </a:bodyPr>
            <a:lstStyle/>
            <a:p>
              <a:pPr>
                <a:buSzPct val="25000"/>
              </a:pPr>
              <a:r>
                <a:rPr lang="zh-CN" altLang="en-US" sz="2800" b="1" dirty="0"/>
                <a:t>用例视图</a:t>
              </a:r>
              <a:endParaRPr lang="en-US" altLang="zh-CN" sz="2800" b="1" dirty="0">
                <a:solidFill>
                  <a:schemeClr val="accent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464842" y="11303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86BD02F-DB3A-4CCA-9C83-6CAEBFBAE1F2}"/>
                </a:ext>
              </a:extLst>
            </p:cNvPr>
            <p:cNvSpPr txBox="1"/>
            <p:nvPr/>
          </p:nvSpPr>
          <p:spPr>
            <a:xfrm>
              <a:off x="6589713" y="1537777"/>
              <a:ext cx="4592637" cy="3782446"/>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50000"/>
                </a:lnSpc>
                <a:buFont typeface="Arial" panose="020B0604020202020204" pitchFamily="34" charset="0"/>
                <a:buChar char="•"/>
              </a:pPr>
              <a:r>
                <a:rPr lang="zh-CN" altLang="en-US" sz="1800" b="1" i="0" dirty="0">
                  <a:solidFill>
                    <a:schemeClr val="tx1"/>
                  </a:solidFill>
                  <a:effectLst/>
                  <a:latin typeface="微软雅黑" panose="020B0503020204020204" pitchFamily="34" charset="-122"/>
                  <a:ea typeface="微软雅黑" panose="020B0503020204020204" pitchFamily="34" charset="-122"/>
                </a:rPr>
                <a:t> 将一切集成到一起</a:t>
              </a:r>
              <a:endParaRPr lang="en-US" altLang="zh-CN" sz="1800" b="1" i="0" dirty="0">
                <a:solidFill>
                  <a:schemeClr val="tx1"/>
                </a:solidFill>
                <a:effectLst/>
                <a:latin typeface="微软雅黑" panose="020B0503020204020204" pitchFamily="34" charset="-122"/>
                <a:ea typeface="微软雅黑" panose="020B0503020204020204" pitchFamily="34" charset="-122"/>
              </a:endParaRPr>
            </a:p>
            <a:p>
              <a:pPr algn="l">
                <a:lnSpc>
                  <a:spcPct val="150000"/>
                </a:lnSpc>
                <a:buFont typeface="Arial" panose="020B0604020202020204" pitchFamily="34" charset="0"/>
                <a:buChar char="•"/>
              </a:pPr>
              <a:r>
                <a:rPr lang="zh-CN" altLang="en-US" sz="1800" b="1" i="0" dirty="0">
                  <a:solidFill>
                    <a:schemeClr val="tx1"/>
                  </a:solidFill>
                  <a:effectLst/>
                  <a:latin typeface="微软雅黑" panose="020B0503020204020204" pitchFamily="34" charset="-122"/>
                  <a:ea typeface="微软雅黑" panose="020B0503020204020204" pitchFamily="34" charset="-122"/>
                </a:rPr>
                <a:t>  作为架构可用性的证明</a:t>
              </a:r>
            </a:p>
            <a:p>
              <a:pPr algn="l">
                <a:lnSpc>
                  <a:spcPct val="150000"/>
                </a:lnSpc>
                <a:buFont typeface="Arial" panose="020B0604020202020204" pitchFamily="34" charset="0"/>
                <a:buChar char="•"/>
              </a:pPr>
              <a:r>
                <a:rPr lang="zh-CN" altLang="en-US" sz="1800" b="1" i="0" dirty="0">
                  <a:solidFill>
                    <a:schemeClr val="tx1"/>
                  </a:solidFill>
                  <a:effectLst/>
                  <a:latin typeface="微软雅黑" panose="020B0503020204020204" pitchFamily="34" charset="-122"/>
                  <a:ea typeface="微软雅黑" panose="020B0503020204020204" pitchFamily="34" charset="-122"/>
                </a:rPr>
                <a:t>  面向外部参与者，穿越所有的视图和层，调用所有的软件基础设施</a:t>
              </a:r>
            </a:p>
            <a:p>
              <a:pPr algn="l">
                <a:lnSpc>
                  <a:spcPct val="150000"/>
                </a:lnSpc>
                <a:buFont typeface="Arial" panose="020B0604020202020204" pitchFamily="34" charset="0"/>
                <a:buChar char="•"/>
              </a:pPr>
              <a:r>
                <a:rPr lang="zh-CN" altLang="en-US" sz="1800" b="1" i="0" dirty="0">
                  <a:solidFill>
                    <a:schemeClr val="tx1"/>
                  </a:solidFill>
                  <a:effectLst/>
                  <a:latin typeface="微软雅黑" panose="020B0503020204020204" pitchFamily="34" charset="-122"/>
                  <a:ea typeface="微软雅黑" panose="020B0503020204020204" pitchFamily="34" charset="-122"/>
                </a:rPr>
                <a:t>  表达从用户的角度，看到系统应用功能的一种</a:t>
              </a:r>
              <a:r>
                <a:rPr lang="en-US" altLang="zh-CN" sz="1800" b="1" i="0" dirty="0">
                  <a:solidFill>
                    <a:schemeClr val="tx1"/>
                  </a:solidFill>
                  <a:effectLst/>
                  <a:latin typeface="微软雅黑" panose="020B0503020204020204" pitchFamily="34" charset="-122"/>
                  <a:ea typeface="微软雅黑" panose="020B0503020204020204" pitchFamily="34" charset="-122"/>
                </a:rPr>
                <a:t>UML</a:t>
              </a:r>
              <a:r>
                <a:rPr lang="zh-CN" altLang="en-US" sz="1800" b="1" i="0" dirty="0">
                  <a:solidFill>
                    <a:schemeClr val="tx1"/>
                  </a:solidFill>
                  <a:effectLst/>
                  <a:latin typeface="微软雅黑" panose="020B0503020204020204" pitchFamily="34" charset="-122"/>
                  <a:ea typeface="微软雅黑" panose="020B0503020204020204" pitchFamily="34" charset="-122"/>
                </a:rPr>
                <a:t>视图。</a:t>
              </a:r>
              <a:endParaRPr lang="en-US" altLang="zh-CN" sz="1800" b="1" i="0" dirty="0">
                <a:solidFill>
                  <a:schemeClr val="tx1"/>
                </a:solidFill>
                <a:effectLst/>
                <a:latin typeface="微软雅黑" panose="020B0503020204020204" pitchFamily="34" charset="-122"/>
                <a:ea typeface="微软雅黑" panose="020B0503020204020204" pitchFamily="34" charset="-122"/>
              </a:endParaRPr>
            </a:p>
            <a:p>
              <a:pPr algn="l">
                <a:lnSpc>
                  <a:spcPct val="150000"/>
                </a:lnSpc>
                <a:buFont typeface="Arial" panose="020B0604020202020204" pitchFamily="34" charset="0"/>
                <a:buChar char="•"/>
              </a:pPr>
              <a:r>
                <a:rPr lang="en-US" altLang="zh-CN" sz="1800" b="1" dirty="0">
                  <a:solidFill>
                    <a:schemeClr val="tx1"/>
                  </a:solidFill>
                  <a:latin typeface="微软雅黑" panose="020B0503020204020204" pitchFamily="34" charset="-122"/>
                  <a:ea typeface="微软雅黑" panose="020B0503020204020204" pitchFamily="34" charset="-122"/>
                </a:rPr>
                <a:t>  </a:t>
              </a:r>
              <a:r>
                <a:rPr lang="zh-CN" altLang="en-US" sz="1800" b="1" dirty="0">
                  <a:solidFill>
                    <a:schemeClr val="tx1"/>
                  </a:solidFill>
                  <a:latin typeface="微软雅黑" panose="020B0503020204020204" pitchFamily="34" charset="-122"/>
                  <a:ea typeface="微软雅黑" panose="020B0503020204020204" pitchFamily="34" charset="-122"/>
                </a:rPr>
                <a:t>基本符号有参与者（小人）、系统编辑（方框）、用例（椭圆）、关系（关联、扩展、包含等）</a:t>
              </a:r>
              <a:endParaRPr lang="en-US" altLang="zh-CN" sz="1800" dirty="0">
                <a:solidFill>
                  <a:schemeClr val="tx1"/>
                </a:solidFill>
              </a:endParaRPr>
            </a:p>
          </p:txBody>
        </p:sp>
      </p:grpSp>
      <p:pic>
        <p:nvPicPr>
          <p:cNvPr id="18" name="Picture 4">
            <a:extLst>
              <a:ext uri="{FF2B5EF4-FFF2-40B4-BE49-F238E27FC236}">
                <a16:creationId xmlns:a16="http://schemas.microsoft.com/office/drawing/2014/main" id="{763C80FE-71CE-4037-BD9F-34A41E2599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00" y="2671976"/>
            <a:ext cx="3581924" cy="31675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08C969F1-55A9-4634-852D-8A085FA117C0}"/>
              </a:ext>
            </a:extLst>
          </p:cNvPr>
          <p:cNvSpPr txBox="1"/>
          <p:nvPr/>
        </p:nvSpPr>
        <p:spPr>
          <a:xfrm>
            <a:off x="2098740" y="5933273"/>
            <a:ext cx="705244" cy="276999"/>
          </a:xfrm>
          <a:prstGeom prst="rect">
            <a:avLst/>
          </a:prstGeom>
          <a:noFill/>
        </p:spPr>
        <p:txBody>
          <a:bodyPr wrap="square">
            <a:spAutoFit/>
          </a:bodyPr>
          <a:lstStyle/>
          <a:p>
            <a:r>
              <a:rPr lang="zh-CN" altLang="en-US" sz="1200" b="1" dirty="0">
                <a:solidFill>
                  <a:schemeClr val="tx1"/>
                </a:solidFill>
                <a:latin typeface="微软雅黑" panose="020B0503020204020204" pitchFamily="34" charset="-122"/>
                <a:ea typeface="微软雅黑" panose="020B0503020204020204" pitchFamily="34" charset="-122"/>
              </a:rPr>
              <a:t>用例图</a:t>
            </a:r>
            <a:endParaRPr lang="zh-CN" altLang="en-US" sz="12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3585893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p:txBody>
          <a:bodyPr/>
          <a:lstStyle/>
          <a:p>
            <a:r>
              <a:rPr lang="en-GB" dirty="0"/>
              <a:t>UML</a:t>
            </a:r>
            <a:r>
              <a:rPr lang="zh-CN" altLang="en-US" dirty="0"/>
              <a:t>视图</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6464842" cy="6858000"/>
            <a:chOff x="0" y="0"/>
            <a:chExt cx="6464842"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6" name="矩形 5">
              <a:extLst>
                <a:ext uri="{FF2B5EF4-FFF2-40B4-BE49-F238E27FC236}">
                  <a16:creationId xmlns:a16="http://schemas.microsoft.com/office/drawing/2014/main" id="{3E3E1AF8-CC16-40FC-9EB4-A62DAAC9FD00}"/>
                </a:ext>
              </a:extLst>
            </p:cNvPr>
            <p:cNvSpPr/>
            <p:nvPr/>
          </p:nvSpPr>
          <p:spPr>
            <a:xfrm>
              <a:off x="756297" y="1130300"/>
              <a:ext cx="4952246" cy="523220"/>
            </a:xfrm>
            <a:prstGeom prst="rect">
              <a:avLst/>
            </a:prstGeom>
          </p:spPr>
          <p:txBody>
            <a:bodyPr wrap="square" anchor="b" anchorCtr="0">
              <a:spAutoFit/>
            </a:bodyPr>
            <a:lstStyle/>
            <a:p>
              <a:pPr>
                <a:buSzPct val="25000"/>
              </a:pPr>
              <a:r>
                <a:rPr lang="zh-CN" altLang="en-US" sz="2800" b="1" dirty="0"/>
                <a:t>逻辑视图</a:t>
              </a:r>
              <a:endParaRPr lang="en-US" altLang="zh-CN" sz="2800" b="1" dirty="0">
                <a:solidFill>
                  <a:schemeClr val="accent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464842" y="11303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0" name="图片 9">
            <a:extLst>
              <a:ext uri="{FF2B5EF4-FFF2-40B4-BE49-F238E27FC236}">
                <a16:creationId xmlns:a16="http://schemas.microsoft.com/office/drawing/2014/main" id="{08D598F3-8896-4CDA-A29B-52737474F3BC}"/>
              </a:ext>
            </a:extLst>
          </p:cNvPr>
          <p:cNvPicPr>
            <a:picLocks noChangeAspect="1"/>
          </p:cNvPicPr>
          <p:nvPr/>
        </p:nvPicPr>
        <p:blipFill>
          <a:blip r:embed="rId3"/>
          <a:stretch>
            <a:fillRect/>
          </a:stretch>
        </p:blipFill>
        <p:spPr>
          <a:xfrm>
            <a:off x="756297" y="1983325"/>
            <a:ext cx="3558528" cy="3541175"/>
          </a:xfrm>
          <a:prstGeom prst="rect">
            <a:avLst/>
          </a:prstGeom>
          <a:ln>
            <a:noFill/>
          </a:ln>
          <a:effectLst>
            <a:outerShdw blurRad="292100" dist="139700" dir="2700000" algn="tl" rotWithShape="0">
              <a:srgbClr val="333333">
                <a:alpha val="65000"/>
              </a:srgbClr>
            </a:outerShdw>
          </a:effectLst>
        </p:spPr>
      </p:pic>
      <p:sp>
        <p:nvSpPr>
          <p:cNvPr id="11" name="文本框 10">
            <a:extLst>
              <a:ext uri="{FF2B5EF4-FFF2-40B4-BE49-F238E27FC236}">
                <a16:creationId xmlns:a16="http://schemas.microsoft.com/office/drawing/2014/main" id="{975C39ED-46FD-4264-AA06-AB5D391747F8}"/>
              </a:ext>
            </a:extLst>
          </p:cNvPr>
          <p:cNvSpPr txBox="1"/>
          <p:nvPr/>
        </p:nvSpPr>
        <p:spPr>
          <a:xfrm>
            <a:off x="6676320" y="1983325"/>
            <a:ext cx="4294550" cy="2536400"/>
          </a:xfrm>
          <a:prstGeom prst="rect">
            <a:avLst/>
          </a:prstGeom>
          <a:noFill/>
        </p:spPr>
        <p:txBody>
          <a:bodyPr wrap="square">
            <a:spAutoFit/>
          </a:bodyPr>
          <a:lstStyle/>
          <a:p>
            <a:pPr>
              <a:lnSpc>
                <a:spcPct val="150000"/>
              </a:lnSpc>
              <a:buFont typeface="Arial" panose="020B0604020202020204" pitchFamily="34" charset="0"/>
              <a:buChar char="•"/>
            </a:pPr>
            <a:r>
              <a:rPr lang="zh-CN" altLang="en-US" b="1" i="0" dirty="0">
                <a:effectLst/>
                <a:latin typeface="微软雅黑" panose="020B0503020204020204" pitchFamily="34" charset="-122"/>
                <a:ea typeface="微软雅黑" panose="020B0503020204020204" pitchFamily="34" charset="-122"/>
              </a:rPr>
              <a:t>  建模软件的功能组件（类、包等）以及功能组件之间的关系</a:t>
            </a:r>
            <a:endParaRPr lang="en-US" altLang="zh-CN" b="1" i="0" dirty="0">
              <a:effectLst/>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b="1" i="0" dirty="0">
                <a:effectLst/>
                <a:latin typeface="微软雅黑" panose="020B0503020204020204" pitchFamily="34" charset="-122"/>
                <a:ea typeface="微软雅黑" panose="020B0503020204020204" pitchFamily="34" charset="-122"/>
              </a:rPr>
              <a:t>  面向设计人员和开发人员</a:t>
            </a:r>
          </a:p>
          <a:p>
            <a:pPr>
              <a:lnSpc>
                <a:spcPct val="150000"/>
              </a:lnSpc>
              <a:buFont typeface="Arial" panose="020B0604020202020204" pitchFamily="34" charset="0"/>
              <a:buChar char="•"/>
            </a:pPr>
            <a:r>
              <a:rPr lang="zh-CN" altLang="en-US" b="1" i="0" dirty="0">
                <a:effectLst/>
                <a:latin typeface="微软雅黑" panose="020B0503020204020204" pitchFamily="34" charset="-122"/>
                <a:ea typeface="微软雅黑" panose="020B0503020204020204" pitchFamily="34" charset="-122"/>
              </a:rPr>
              <a:t>  对系统进行面向对象的分解</a:t>
            </a:r>
            <a:endParaRPr lang="en-US" altLang="zh-CN" b="1" i="0" dirty="0">
              <a:effectLst/>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b="1" i="0" dirty="0">
                <a:effectLst/>
                <a:latin typeface="微软雅黑" panose="020B0503020204020204" pitchFamily="34" charset="-122"/>
                <a:ea typeface="微软雅黑" panose="020B0503020204020204" pitchFamily="34" charset="-122"/>
              </a:rPr>
              <a:t>  解决系统功能关注点</a:t>
            </a:r>
            <a:endParaRPr lang="en-US" altLang="zh-CN" b="1" i="0" dirty="0">
              <a:effectLst/>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包括类图、对象图和包图</a:t>
            </a:r>
            <a:endParaRPr lang="zh-CN" altLang="en-US" b="1" i="0" dirty="0">
              <a:effectLst/>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E03A26EA-EBB3-441A-BFF0-5EAECF76A90E}"/>
              </a:ext>
            </a:extLst>
          </p:cNvPr>
          <p:cNvSpPr txBox="1"/>
          <p:nvPr/>
        </p:nvSpPr>
        <p:spPr>
          <a:xfrm>
            <a:off x="1859632" y="5715805"/>
            <a:ext cx="576064" cy="276999"/>
          </a:xfrm>
          <a:prstGeom prst="rect">
            <a:avLst/>
          </a:prstGeom>
          <a:noFill/>
        </p:spPr>
        <p:txBody>
          <a:bodyPr wrap="square">
            <a:spAutoFit/>
          </a:bodyPr>
          <a:lstStyle/>
          <a:p>
            <a:r>
              <a:rPr lang="zh-CN" altLang="en-US" sz="1200" b="1" dirty="0">
                <a:solidFill>
                  <a:schemeClr val="tx1"/>
                </a:solidFill>
                <a:latin typeface="微软雅黑" panose="020B0503020204020204" pitchFamily="34" charset="-122"/>
                <a:ea typeface="微软雅黑" panose="020B0503020204020204" pitchFamily="34" charset="-122"/>
              </a:rPr>
              <a:t>包图</a:t>
            </a:r>
            <a:endParaRPr lang="zh-CN" altLang="en-US" sz="12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34567661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6220174" y="3154713"/>
            <a:ext cx="4443990" cy="590931"/>
          </a:xfrm>
        </p:spPr>
        <p:txBody>
          <a:bodyPr>
            <a:spAutoFit/>
          </a:bodyPr>
          <a:lstStyle/>
          <a:p>
            <a:r>
              <a:rPr lang="en-US" altLang="zh-CN" dirty="0"/>
              <a:t>UML</a:t>
            </a:r>
            <a:r>
              <a:rPr lang="zh-CN" altLang="en-US" dirty="0"/>
              <a:t>简介</a:t>
            </a:r>
          </a:p>
        </p:txBody>
      </p:sp>
      <p:sp>
        <p:nvSpPr>
          <p:cNvPr id="3" name="文本占位符 2">
            <a:extLst>
              <a:ext uri="{FF2B5EF4-FFF2-40B4-BE49-F238E27FC236}">
                <a16:creationId xmlns:a16="http://schemas.microsoft.com/office/drawing/2014/main" id="{378DAE95-7127-4F51-9451-9FE7A2833B8B}"/>
              </a:ext>
            </a:extLst>
          </p:cNvPr>
          <p:cNvSpPr>
            <a:spLocks noGrp="1"/>
          </p:cNvSpPr>
          <p:nvPr>
            <p:ph type="body" idx="1"/>
          </p:nvPr>
        </p:nvSpPr>
        <p:spPr>
          <a:xfrm>
            <a:off x="6220174" y="3745644"/>
            <a:ext cx="4443990" cy="1362681"/>
          </a:xfrm>
        </p:spPr>
        <p:txBody>
          <a:bodyPr>
            <a:spAutoFit/>
          </a:bodyPr>
          <a:lstStyle/>
          <a:p>
            <a:pPr lvl="0"/>
            <a:r>
              <a:rPr lang="en-US" altLang="zh-CN" dirty="0"/>
              <a:t>UML (Unified Modeling Language)</a:t>
            </a:r>
            <a:r>
              <a:rPr lang="zh-CN" altLang="en-US" dirty="0"/>
              <a:t>为面向对象软件设计提供统一的、标准的、可视化的建模语言。适用于描述以用例为驱动，以体系结构为中心的软件设计的全过程。它是当今世界上面向对象系统开发领域中最激动人心的工具之一。</a:t>
            </a:r>
          </a:p>
        </p:txBody>
      </p:sp>
      <p:sp>
        <p:nvSpPr>
          <p:cNvPr id="8" name="文本占位符 7">
            <a:extLst>
              <a:ext uri="{FF2B5EF4-FFF2-40B4-BE49-F238E27FC236}">
                <a16:creationId xmlns:a16="http://schemas.microsoft.com/office/drawing/2014/main" id="{9FBDA979-3BAD-4011-8EC4-F38B1AA6459F}"/>
              </a:ext>
            </a:extLst>
          </p:cNvPr>
          <p:cNvSpPr>
            <a:spLocks noGrp="1"/>
          </p:cNvSpPr>
          <p:nvPr>
            <p:ph type="body" sz="quarter" idx="10"/>
          </p:nvPr>
        </p:nvSpPr>
        <p:spPr>
          <a:xfrm>
            <a:off x="1867910" y="2592573"/>
            <a:ext cx="3021982" cy="3154710"/>
          </a:xfrm>
        </p:spPr>
        <p:txBody>
          <a:bodyPr/>
          <a:lstStyle/>
          <a:p>
            <a:r>
              <a:rPr lang="en-GB" dirty="0"/>
              <a:t>01</a:t>
            </a:r>
          </a:p>
        </p:txBody>
      </p:sp>
      <p:pic>
        <p:nvPicPr>
          <p:cNvPr id="9" name="图片 8" descr="建筑的设计&#10;&#10;描述已自动生成">
            <a:extLst>
              <a:ext uri="{FF2B5EF4-FFF2-40B4-BE49-F238E27FC236}">
                <a16:creationId xmlns:a16="http://schemas.microsoft.com/office/drawing/2014/main" id="{85B8F02B-3625-4F18-8393-60792F80A3DC}"/>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972249" y="3429000"/>
            <a:ext cx="4813300" cy="2291276"/>
          </a:xfrm>
          <a:prstGeom prst="rect">
            <a:avLst/>
          </a:prstGeom>
          <a:effectLst/>
        </p:spPr>
      </p:pic>
    </p:spTree>
    <p:custDataLst>
      <p:tags r:id="rId2"/>
    </p:custDataLst>
    <p:extLst>
      <p:ext uri="{BB962C8B-B14F-4D97-AF65-F5344CB8AC3E}">
        <p14:creationId xmlns:p14="http://schemas.microsoft.com/office/powerpoint/2010/main" val="2267038309"/>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p:txBody>
          <a:bodyPr/>
          <a:lstStyle/>
          <a:p>
            <a:r>
              <a:rPr lang="en-GB" dirty="0"/>
              <a:t>UML</a:t>
            </a:r>
            <a:r>
              <a:rPr lang="zh-CN" altLang="en-US" dirty="0"/>
              <a:t>视图</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6464842" cy="6858000"/>
            <a:chOff x="0" y="0"/>
            <a:chExt cx="6464842"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6" name="矩形 5">
              <a:extLst>
                <a:ext uri="{FF2B5EF4-FFF2-40B4-BE49-F238E27FC236}">
                  <a16:creationId xmlns:a16="http://schemas.microsoft.com/office/drawing/2014/main" id="{3E3E1AF8-CC16-40FC-9EB4-A62DAAC9FD00}"/>
                </a:ext>
              </a:extLst>
            </p:cNvPr>
            <p:cNvSpPr/>
            <p:nvPr/>
          </p:nvSpPr>
          <p:spPr>
            <a:xfrm>
              <a:off x="756297" y="1130300"/>
              <a:ext cx="4952246" cy="523220"/>
            </a:xfrm>
            <a:prstGeom prst="rect">
              <a:avLst/>
            </a:prstGeom>
          </p:spPr>
          <p:txBody>
            <a:bodyPr wrap="square" anchor="b" anchorCtr="0">
              <a:spAutoFit/>
            </a:bodyPr>
            <a:lstStyle/>
            <a:p>
              <a:pPr>
                <a:buSzPct val="25000"/>
              </a:pPr>
              <a:r>
                <a:rPr lang="zh-CN" altLang="en-US" sz="2800" b="1" dirty="0"/>
                <a:t>组件视图</a:t>
              </a:r>
              <a:endParaRPr lang="en-US" altLang="zh-CN" sz="2800" b="1" dirty="0">
                <a:solidFill>
                  <a:schemeClr val="accent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464842" y="11303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2" name="图片 11">
            <a:extLst>
              <a:ext uri="{FF2B5EF4-FFF2-40B4-BE49-F238E27FC236}">
                <a16:creationId xmlns:a16="http://schemas.microsoft.com/office/drawing/2014/main" id="{BF7507CA-4AD7-49FD-8D24-1A7563552863}"/>
              </a:ext>
            </a:extLst>
          </p:cNvPr>
          <p:cNvPicPr>
            <a:picLocks noChangeAspect="1"/>
          </p:cNvPicPr>
          <p:nvPr/>
        </p:nvPicPr>
        <p:blipFill>
          <a:blip r:embed="rId3"/>
          <a:stretch>
            <a:fillRect/>
          </a:stretch>
        </p:blipFill>
        <p:spPr>
          <a:xfrm>
            <a:off x="756297" y="2118271"/>
            <a:ext cx="2808312" cy="1564729"/>
          </a:xfrm>
          <a:prstGeom prst="rect">
            <a:avLst/>
          </a:prstGeom>
          <a:ln>
            <a:noFill/>
          </a:ln>
          <a:effectLst>
            <a:outerShdw blurRad="292100" dist="139700" dir="2700000" algn="tl" rotWithShape="0">
              <a:srgbClr val="333333">
                <a:alpha val="65000"/>
              </a:srgbClr>
            </a:outerShdw>
          </a:effectLst>
        </p:spPr>
      </p:pic>
      <p:pic>
        <p:nvPicPr>
          <p:cNvPr id="13" name="图片 12">
            <a:extLst>
              <a:ext uri="{FF2B5EF4-FFF2-40B4-BE49-F238E27FC236}">
                <a16:creationId xmlns:a16="http://schemas.microsoft.com/office/drawing/2014/main" id="{6584CAE7-7855-44E0-AEE0-C8A296A097D3}"/>
              </a:ext>
            </a:extLst>
          </p:cNvPr>
          <p:cNvPicPr>
            <a:picLocks noChangeAspect="1"/>
          </p:cNvPicPr>
          <p:nvPr/>
        </p:nvPicPr>
        <p:blipFill>
          <a:blip r:embed="rId4"/>
          <a:stretch>
            <a:fillRect/>
          </a:stretch>
        </p:blipFill>
        <p:spPr>
          <a:xfrm>
            <a:off x="726367" y="3317063"/>
            <a:ext cx="2838242" cy="2273080"/>
          </a:xfrm>
          <a:prstGeom prst="rect">
            <a:avLst/>
          </a:prstGeom>
          <a:ln>
            <a:noFill/>
          </a:ln>
          <a:effectLst>
            <a:outerShdw blurRad="292100" dist="139700" dir="2700000" algn="tl" rotWithShape="0">
              <a:srgbClr val="333333">
                <a:alpha val="65000"/>
              </a:srgbClr>
            </a:outerShdw>
          </a:effectLst>
        </p:spPr>
      </p:pic>
      <p:sp>
        <p:nvSpPr>
          <p:cNvPr id="14" name="文本框 13">
            <a:extLst>
              <a:ext uri="{FF2B5EF4-FFF2-40B4-BE49-F238E27FC236}">
                <a16:creationId xmlns:a16="http://schemas.microsoft.com/office/drawing/2014/main" id="{397708C4-A2BA-4AA2-8266-9A6F07E1A6E2}"/>
              </a:ext>
            </a:extLst>
          </p:cNvPr>
          <p:cNvSpPr txBox="1"/>
          <p:nvPr/>
        </p:nvSpPr>
        <p:spPr>
          <a:xfrm>
            <a:off x="6824069" y="1841114"/>
            <a:ext cx="3999052" cy="2951898"/>
          </a:xfrm>
          <a:prstGeom prst="rect">
            <a:avLst/>
          </a:prstGeom>
          <a:noFill/>
        </p:spPr>
        <p:txBody>
          <a:bodyPr wrap="square">
            <a:spAutoFit/>
          </a:bodyPr>
          <a:lstStyle/>
          <a:p>
            <a:pPr>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  建模开发组件（模块、子系统等）以及它们之间的关系</a:t>
            </a:r>
            <a:endParaRPr lang="en-US" altLang="zh-CN" b="1" i="0" dirty="0">
              <a:effectLst/>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b="1" i="0" dirty="0">
                <a:effectLst/>
                <a:latin typeface="微软雅黑" panose="020B0503020204020204" pitchFamily="34" charset="-122"/>
                <a:ea typeface="微软雅黑" panose="020B0503020204020204" pitchFamily="34" charset="-122"/>
              </a:rPr>
              <a:t>  面向开发人员</a:t>
            </a:r>
          </a:p>
          <a:p>
            <a:pPr>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  对系统进行子系统分解</a:t>
            </a:r>
            <a:endParaRPr lang="zh-CN" altLang="en-US" b="1" i="0" dirty="0">
              <a:effectLst/>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b="1" i="0" dirty="0">
                <a:effectLst/>
                <a:latin typeface="微软雅黑" panose="020B0503020204020204" pitchFamily="34" charset="-122"/>
                <a:ea typeface="微软雅黑" panose="020B0503020204020204" pitchFamily="34" charset="-122"/>
              </a:rPr>
              <a:t>  解决软件的组织、重用、可移植性等关注点</a:t>
            </a:r>
          </a:p>
          <a:p>
            <a:pPr algn="l">
              <a:lnSpc>
                <a:spcPct val="150000"/>
              </a:lnSpc>
              <a:buFont typeface="Arial" panose="020B0604020202020204" pitchFamily="34" charset="0"/>
              <a:buChar char="•"/>
            </a:pPr>
            <a:r>
              <a:rPr lang="zh-CN" altLang="en-US" b="1" i="0" dirty="0">
                <a:effectLst/>
                <a:latin typeface="微软雅黑" panose="020B0503020204020204" pitchFamily="34" charset="-122"/>
                <a:ea typeface="微软雅黑" panose="020B0503020204020204" pitchFamily="34" charset="-122"/>
              </a:rPr>
              <a:t>  主要由构件图组成</a:t>
            </a:r>
          </a:p>
        </p:txBody>
      </p:sp>
      <p:sp>
        <p:nvSpPr>
          <p:cNvPr id="15" name="文本框 14">
            <a:extLst>
              <a:ext uri="{FF2B5EF4-FFF2-40B4-BE49-F238E27FC236}">
                <a16:creationId xmlns:a16="http://schemas.microsoft.com/office/drawing/2014/main" id="{46A9A66C-E038-45DD-AF13-97A3B302833F}"/>
              </a:ext>
            </a:extLst>
          </p:cNvPr>
          <p:cNvSpPr txBox="1"/>
          <p:nvPr/>
        </p:nvSpPr>
        <p:spPr>
          <a:xfrm>
            <a:off x="1497416" y="5808573"/>
            <a:ext cx="1296144" cy="276999"/>
          </a:xfrm>
          <a:prstGeom prst="rect">
            <a:avLst/>
          </a:prstGeom>
          <a:noFill/>
        </p:spPr>
        <p:txBody>
          <a:bodyPr wrap="square">
            <a:spAutoFit/>
          </a:bodyPr>
          <a:lstStyle/>
          <a:p>
            <a:r>
              <a:rPr lang="zh-CN" altLang="en-US" sz="1200" b="1" dirty="0">
                <a:solidFill>
                  <a:schemeClr val="tx1"/>
                </a:solidFill>
                <a:latin typeface="微软雅黑" panose="020B0503020204020204" pitchFamily="34" charset="-122"/>
                <a:ea typeface="微软雅黑" panose="020B0503020204020204" pitchFamily="34" charset="-122"/>
              </a:rPr>
              <a:t>构建（组件）图</a:t>
            </a:r>
            <a:endParaRPr lang="zh-CN" altLang="en-US" sz="12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70475010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31</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p:txBody>
          <a:bodyPr/>
          <a:lstStyle/>
          <a:p>
            <a:r>
              <a:rPr lang="en-GB" dirty="0"/>
              <a:t>UML</a:t>
            </a:r>
            <a:r>
              <a:rPr lang="zh-CN" altLang="en-US" dirty="0"/>
              <a:t>视图</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6464842" cy="6858000"/>
            <a:chOff x="0" y="0"/>
            <a:chExt cx="6464842"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6" name="矩形 5">
              <a:extLst>
                <a:ext uri="{FF2B5EF4-FFF2-40B4-BE49-F238E27FC236}">
                  <a16:creationId xmlns:a16="http://schemas.microsoft.com/office/drawing/2014/main" id="{3E3E1AF8-CC16-40FC-9EB4-A62DAAC9FD00}"/>
                </a:ext>
              </a:extLst>
            </p:cNvPr>
            <p:cNvSpPr/>
            <p:nvPr/>
          </p:nvSpPr>
          <p:spPr>
            <a:xfrm>
              <a:off x="756297" y="1130300"/>
              <a:ext cx="4952246" cy="523220"/>
            </a:xfrm>
            <a:prstGeom prst="rect">
              <a:avLst/>
            </a:prstGeom>
          </p:spPr>
          <p:txBody>
            <a:bodyPr wrap="square" anchor="b" anchorCtr="0">
              <a:spAutoFit/>
            </a:bodyPr>
            <a:lstStyle/>
            <a:p>
              <a:pPr>
                <a:buSzPct val="25000"/>
              </a:pPr>
              <a:r>
                <a:rPr lang="zh-CN" altLang="en-US" sz="2800" b="1" dirty="0"/>
                <a:t>并发视图</a:t>
              </a:r>
              <a:endParaRPr lang="en-US" altLang="zh-CN" sz="2800" b="1" dirty="0">
                <a:solidFill>
                  <a:schemeClr val="accent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464842" y="11303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6" name="Picture 2" descr="UML交互图- UML">
            <a:extLst>
              <a:ext uri="{FF2B5EF4-FFF2-40B4-BE49-F238E27FC236}">
                <a16:creationId xmlns:a16="http://schemas.microsoft.com/office/drawing/2014/main" id="{75D3DEB3-A833-4AC9-AF14-72902B6C8F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795" y="2270123"/>
            <a:ext cx="3767122" cy="32462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A5A3B1DF-9BF6-4680-9A1C-D19BC814EB35}"/>
              </a:ext>
            </a:extLst>
          </p:cNvPr>
          <p:cNvSpPr txBox="1"/>
          <p:nvPr/>
        </p:nvSpPr>
        <p:spPr>
          <a:xfrm>
            <a:off x="2137045" y="5589200"/>
            <a:ext cx="736184" cy="276999"/>
          </a:xfrm>
          <a:prstGeom prst="rect">
            <a:avLst/>
          </a:prstGeom>
          <a:noFill/>
        </p:spPr>
        <p:txBody>
          <a:bodyPr wrap="square">
            <a:spAutoFit/>
          </a:bodyPr>
          <a:lstStyle/>
          <a:p>
            <a:pPr algn="dist"/>
            <a:r>
              <a:rPr lang="zh-CN" altLang="en-US" sz="1200" b="1" dirty="0">
                <a:solidFill>
                  <a:schemeClr val="tx1"/>
                </a:solidFill>
                <a:latin typeface="微软雅黑" panose="020B0503020204020204" pitchFamily="34" charset="-122"/>
                <a:ea typeface="微软雅黑" panose="020B0503020204020204" pitchFamily="34" charset="-122"/>
              </a:rPr>
              <a:t>交互图</a:t>
            </a:r>
            <a:endParaRPr lang="zh-CN" altLang="en-US" sz="1200"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5FA62124-290F-41BF-BE64-8FA7D0E8EAB1}"/>
              </a:ext>
            </a:extLst>
          </p:cNvPr>
          <p:cNvSpPr txBox="1"/>
          <p:nvPr/>
        </p:nvSpPr>
        <p:spPr>
          <a:xfrm>
            <a:off x="6878534" y="1806305"/>
            <a:ext cx="4222542" cy="3782895"/>
          </a:xfrm>
          <a:prstGeom prst="rect">
            <a:avLst/>
          </a:prstGeom>
          <a:noFill/>
        </p:spPr>
        <p:txBody>
          <a:bodyPr wrap="square">
            <a:spAutoFit/>
          </a:bodyPr>
          <a:lstStyle/>
          <a:p>
            <a:pPr algn="l">
              <a:lnSpc>
                <a:spcPct val="150000"/>
              </a:lnSpc>
              <a:buFont typeface="Arial" panose="020B0604020202020204" pitchFamily="34" charset="0"/>
              <a:buChar char="•"/>
            </a:pPr>
            <a:r>
              <a:rPr lang="zh-CN" altLang="en-US" b="1" i="0" dirty="0">
                <a:effectLst/>
                <a:latin typeface="微软雅黑" panose="020B0503020204020204" pitchFamily="34" charset="-122"/>
                <a:ea typeface="微软雅黑" panose="020B0503020204020204" pitchFamily="34" charset="-122"/>
              </a:rPr>
              <a:t>  建模任务组件（进程、线程）以及它们之间</a:t>
            </a:r>
            <a:r>
              <a:rPr lang="zh-CN" altLang="en-US" b="1" dirty="0">
                <a:latin typeface="微软雅黑" panose="020B0503020204020204" pitchFamily="34" charset="-122"/>
                <a:ea typeface="微软雅黑" panose="020B0503020204020204" pitchFamily="34" charset="-122"/>
              </a:rPr>
              <a:t>的关系</a:t>
            </a:r>
            <a:endParaRPr lang="en-US" altLang="zh-CN" b="1" dirty="0">
              <a:latin typeface="微软雅黑" panose="020B0503020204020204" pitchFamily="34" charset="-122"/>
              <a:ea typeface="微软雅黑" panose="020B0503020204020204" pitchFamily="34" charset="-122"/>
            </a:endParaRPr>
          </a:p>
          <a:p>
            <a:pPr algn="l">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面向开发人员和系统集成人员</a:t>
            </a:r>
            <a:endParaRPr lang="en-US" altLang="zh-CN" b="1" i="0" dirty="0">
              <a:effectLst/>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 </a:t>
            </a:r>
            <a:r>
              <a:rPr lang="zh-CN" altLang="en-US" b="1" i="0" dirty="0">
                <a:effectLst/>
                <a:latin typeface="微软雅黑" panose="020B0503020204020204" pitchFamily="34" charset="-122"/>
                <a:ea typeface="微软雅黑" panose="020B0503020204020204" pitchFamily="34" charset="-122"/>
              </a:rPr>
              <a:t> 对系统进行进程分解</a:t>
            </a:r>
          </a:p>
          <a:p>
            <a:pPr>
              <a:lnSpc>
                <a:spcPct val="150000"/>
              </a:lnSpc>
              <a:buFont typeface="Arial" panose="020B0604020202020204" pitchFamily="34" charset="0"/>
              <a:buChar char="•"/>
            </a:pPr>
            <a:r>
              <a:rPr lang="zh-CN" altLang="en-US" b="1" i="0" dirty="0">
                <a:effectLst/>
                <a:latin typeface="微软雅黑" panose="020B0503020204020204" pitchFamily="34" charset="-122"/>
                <a:ea typeface="微软雅黑" panose="020B0503020204020204" pitchFamily="34" charset="-122"/>
              </a:rPr>
              <a:t>  解决性能、可用性、容错性、数据完整性等关注点</a:t>
            </a:r>
            <a:endParaRPr lang="en-US" altLang="zh-CN" b="1" i="0" dirty="0">
              <a:effectLst/>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  包括动态图（状态机图、活动图）和实现图（交互图、部署图）</a:t>
            </a:r>
            <a:endParaRPr lang="zh-CN" altLang="en-US" b="1" i="0" dirty="0">
              <a:effectLst/>
              <a:latin typeface="微软雅黑" panose="020B0503020204020204" pitchFamily="34" charset="-122"/>
              <a:ea typeface="微软雅黑" panose="020B0503020204020204" pitchFamily="34" charset="-122"/>
            </a:endParaRPr>
          </a:p>
          <a:p>
            <a:pPr algn="l">
              <a:lnSpc>
                <a:spcPct val="150000"/>
              </a:lnSpc>
              <a:buFont typeface="Arial" panose="020B0604020202020204" pitchFamily="34" charset="0"/>
              <a:buChar char="•"/>
            </a:pPr>
            <a:endParaRPr lang="zh-CN" altLang="en-US" b="1" i="0" dirty="0">
              <a:effectLst/>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47108766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32</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p:txBody>
          <a:bodyPr/>
          <a:lstStyle/>
          <a:p>
            <a:r>
              <a:rPr lang="en-GB" dirty="0"/>
              <a:t>UML</a:t>
            </a:r>
            <a:r>
              <a:rPr lang="zh-CN" altLang="en-US" dirty="0"/>
              <a:t>视图</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6464842" cy="6858000"/>
            <a:chOff x="0" y="0"/>
            <a:chExt cx="6464842"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6" name="矩形 5">
              <a:extLst>
                <a:ext uri="{FF2B5EF4-FFF2-40B4-BE49-F238E27FC236}">
                  <a16:creationId xmlns:a16="http://schemas.microsoft.com/office/drawing/2014/main" id="{3E3E1AF8-CC16-40FC-9EB4-A62DAAC9FD00}"/>
                </a:ext>
              </a:extLst>
            </p:cNvPr>
            <p:cNvSpPr/>
            <p:nvPr/>
          </p:nvSpPr>
          <p:spPr>
            <a:xfrm>
              <a:off x="756297" y="1130300"/>
              <a:ext cx="4952246" cy="523220"/>
            </a:xfrm>
            <a:prstGeom prst="rect">
              <a:avLst/>
            </a:prstGeom>
          </p:spPr>
          <p:txBody>
            <a:bodyPr wrap="square" anchor="b" anchorCtr="0">
              <a:spAutoFit/>
            </a:bodyPr>
            <a:lstStyle/>
            <a:p>
              <a:pPr>
                <a:buSzPct val="25000"/>
              </a:pPr>
              <a:r>
                <a:rPr lang="zh-CN" altLang="en-US" sz="2800" b="1" dirty="0"/>
                <a:t>配置视图</a:t>
              </a:r>
              <a:endParaRPr lang="en-US" altLang="zh-CN" sz="2800" b="1" dirty="0">
                <a:solidFill>
                  <a:schemeClr val="accent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464842" y="11303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1" name="Picture 5">
            <a:extLst>
              <a:ext uri="{FF2B5EF4-FFF2-40B4-BE49-F238E27FC236}">
                <a16:creationId xmlns:a16="http://schemas.microsoft.com/office/drawing/2014/main" id="{963C262D-04EA-4CA3-90FA-184B789CAE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297" y="1806305"/>
            <a:ext cx="3024336" cy="32013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a:extLst>
              <a:ext uri="{FF2B5EF4-FFF2-40B4-BE49-F238E27FC236}">
                <a16:creationId xmlns:a16="http://schemas.microsoft.com/office/drawing/2014/main" id="{0BC9CCB0-AC19-4E0C-AADD-1A3FC2EC9A80}"/>
              </a:ext>
            </a:extLst>
          </p:cNvPr>
          <p:cNvSpPr txBox="1"/>
          <p:nvPr/>
        </p:nvSpPr>
        <p:spPr>
          <a:xfrm>
            <a:off x="1517501" y="5233739"/>
            <a:ext cx="1296144" cy="276999"/>
          </a:xfrm>
          <a:prstGeom prst="rect">
            <a:avLst/>
          </a:prstGeom>
          <a:noFill/>
        </p:spPr>
        <p:txBody>
          <a:bodyPr wrap="square">
            <a:spAutoFit/>
          </a:bodyPr>
          <a:lstStyle/>
          <a:p>
            <a:r>
              <a:rPr lang="zh-CN" altLang="en-US" sz="1200" b="1" dirty="0">
                <a:solidFill>
                  <a:schemeClr val="tx1"/>
                </a:solidFill>
                <a:latin typeface="微软雅黑" panose="020B0503020204020204" pitchFamily="34" charset="-122"/>
                <a:ea typeface="微软雅黑" panose="020B0503020204020204" pitchFamily="34" charset="-122"/>
              </a:rPr>
              <a:t>配置（部署）图 </a:t>
            </a:r>
            <a:endParaRPr lang="zh-CN" altLang="en-US" sz="12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BB8F4D0B-275B-4084-AA47-3AC0C634741D}"/>
              </a:ext>
            </a:extLst>
          </p:cNvPr>
          <p:cNvSpPr txBox="1"/>
          <p:nvPr/>
        </p:nvSpPr>
        <p:spPr>
          <a:xfrm>
            <a:off x="6997137" y="2106454"/>
            <a:ext cx="4438566" cy="2305568"/>
          </a:xfrm>
          <a:prstGeom prst="rect">
            <a:avLst/>
          </a:prstGeom>
          <a:noFill/>
        </p:spPr>
        <p:txBody>
          <a:bodyPr wrap="square">
            <a:spAutoFit/>
          </a:bodyPr>
          <a:lstStyle/>
          <a:p>
            <a:pPr>
              <a:lnSpc>
                <a:spcPct val="150000"/>
              </a:lnSpc>
              <a:buFont typeface="Arial" panose="020B0604020202020204" pitchFamily="34" charset="0"/>
              <a:buChar char="•"/>
            </a:pPr>
            <a:r>
              <a:rPr lang="zh-CN" altLang="en-US" sz="1600" b="1" i="0" dirty="0">
                <a:effectLst/>
                <a:latin typeface="微软雅黑" panose="020B0503020204020204" pitchFamily="34" charset="-122"/>
                <a:ea typeface="微软雅黑" panose="020B0503020204020204" pitchFamily="34" charset="-122"/>
              </a:rPr>
              <a:t>  建模系统部署的硬件节点（服务器、路由器等）以及它们之间的关系</a:t>
            </a:r>
            <a:endParaRPr lang="en-US" altLang="zh-CN" sz="1600" b="1" i="0" dirty="0">
              <a:effectLst/>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600" b="1" i="0" dirty="0">
                <a:effectLst/>
                <a:latin typeface="微软雅黑" panose="020B0503020204020204" pitchFamily="34" charset="-122"/>
                <a:ea typeface="微软雅黑" panose="020B0503020204020204" pitchFamily="34" charset="-122"/>
              </a:rPr>
              <a:t>  面向开发人员、系统集成人员和测试人员</a:t>
            </a:r>
            <a:endParaRPr lang="en-US" altLang="zh-CN" sz="1600" b="1" i="0" dirty="0">
              <a:effectLst/>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600" b="1" i="0" dirty="0">
                <a:effectLst/>
                <a:latin typeface="微软雅黑" panose="020B0503020204020204" pitchFamily="34" charset="-122"/>
                <a:ea typeface="微软雅黑" panose="020B0503020204020204" pitchFamily="34" charset="-122"/>
              </a:rPr>
              <a:t>  映射软件组件到硬件节点</a:t>
            </a:r>
            <a:endParaRPr lang="en-US" altLang="zh-CN" sz="1600" b="1" i="0" dirty="0">
              <a:effectLst/>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600" b="1" i="0" dirty="0">
                <a:effectLst/>
                <a:latin typeface="微软雅黑" panose="020B0503020204020204" pitchFamily="34" charset="-122"/>
                <a:ea typeface="微软雅黑" panose="020B0503020204020204" pitchFamily="34" charset="-122"/>
              </a:rPr>
              <a:t>  解决可伸缩性、性能、可用性等关注点</a:t>
            </a:r>
            <a:endParaRPr lang="en-US" altLang="zh-CN" sz="1600" b="1" i="0" dirty="0">
              <a:effectLst/>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600" b="1" i="0" dirty="0">
                <a:effectLst/>
                <a:latin typeface="微软雅黑" panose="020B0503020204020204" pitchFamily="34" charset="-122"/>
                <a:ea typeface="微软雅黑" panose="020B0503020204020204" pitchFamily="34" charset="-122"/>
              </a:rPr>
              <a:t>  主要由配置图组成</a:t>
            </a:r>
          </a:p>
        </p:txBody>
      </p:sp>
    </p:spTree>
    <p:custDataLst>
      <p:tags r:id="rId1"/>
    </p:custDataLst>
    <p:extLst>
      <p:ext uri="{BB962C8B-B14F-4D97-AF65-F5344CB8AC3E}">
        <p14:creationId xmlns:p14="http://schemas.microsoft.com/office/powerpoint/2010/main" val="20615614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324AAF-5D88-AB84-212C-E6C8B337C2ED}"/>
              </a:ext>
            </a:extLst>
          </p:cNvPr>
          <p:cNvSpPr>
            <a:spLocks noGrp="1"/>
          </p:cNvSpPr>
          <p:nvPr>
            <p:ph type="sldNum" sz="quarter" idx="12"/>
          </p:nvPr>
        </p:nvSpPr>
        <p:spPr/>
        <p:txBody>
          <a:bodyPr/>
          <a:lstStyle/>
          <a:p>
            <a:fld id="{5DD3DB80-B894-403A-B48E-6FDC1A72010E}" type="slidenum">
              <a:rPr lang="zh-CN" altLang="en-US" smtClean="0"/>
              <a:pPr/>
              <a:t>33</a:t>
            </a:fld>
            <a:endParaRPr lang="zh-CN" altLang="en-US" dirty="0"/>
          </a:p>
        </p:txBody>
      </p:sp>
      <p:sp>
        <p:nvSpPr>
          <p:cNvPr id="3" name="标题 2">
            <a:extLst>
              <a:ext uri="{FF2B5EF4-FFF2-40B4-BE49-F238E27FC236}">
                <a16:creationId xmlns:a16="http://schemas.microsoft.com/office/drawing/2014/main" id="{415F400B-D115-6FD6-647C-741F4C7138A0}"/>
              </a:ext>
            </a:extLst>
          </p:cNvPr>
          <p:cNvSpPr>
            <a:spLocks noGrp="1"/>
          </p:cNvSpPr>
          <p:nvPr>
            <p:ph type="title"/>
          </p:nvPr>
        </p:nvSpPr>
        <p:spPr/>
        <p:txBody>
          <a:bodyPr>
            <a:normAutofit/>
          </a:bodyPr>
          <a:lstStyle/>
          <a:p>
            <a:r>
              <a:rPr lang="en-US" altLang="zh-CN" dirty="0"/>
              <a:t>Q&amp;A</a:t>
            </a:r>
            <a:endParaRPr lang="zh-CN" altLang="en-US" dirty="0"/>
          </a:p>
        </p:txBody>
      </p:sp>
      <p:sp>
        <p:nvSpPr>
          <p:cNvPr id="4" name="文本框 3">
            <a:extLst>
              <a:ext uri="{FF2B5EF4-FFF2-40B4-BE49-F238E27FC236}">
                <a16:creationId xmlns:a16="http://schemas.microsoft.com/office/drawing/2014/main" id="{71F4471A-D4D2-875A-7C8F-2C15F07ED4D8}"/>
              </a:ext>
            </a:extLst>
          </p:cNvPr>
          <p:cNvSpPr txBox="1"/>
          <p:nvPr/>
        </p:nvSpPr>
        <p:spPr>
          <a:xfrm>
            <a:off x="1114425" y="1373088"/>
            <a:ext cx="5648325" cy="646331"/>
          </a:xfrm>
          <a:prstGeom prst="rect">
            <a:avLst/>
          </a:prstGeom>
          <a:noFill/>
        </p:spPr>
        <p:txBody>
          <a:bodyPr wrap="square" rtlCol="0">
            <a:spAutoFit/>
          </a:bodyPr>
          <a:lstStyle/>
          <a:p>
            <a:r>
              <a:rPr lang="zh-CN" altLang="en-US" sz="1800" b="1" i="0" strike="noStrike" spc="0" dirty="0">
                <a:latin typeface="微软雅黑" panose="020B0503020204020204" pitchFamily="34" charset="-122"/>
                <a:ea typeface="微软雅黑" panose="020B0503020204020204" pitchFamily="34" charset="-122"/>
              </a:rPr>
              <a:t>①</a:t>
            </a:r>
            <a:r>
              <a:rPr lang="en-US" altLang="zh-CN" sz="1800" b="1" i="0" strike="noStrike" spc="0" dirty="0">
                <a:latin typeface="微软雅黑" panose="020B0503020204020204" pitchFamily="34" charset="-122"/>
                <a:ea typeface="微软雅黑" panose="020B0503020204020204" pitchFamily="34" charset="-122"/>
              </a:rPr>
              <a:t>UML</a:t>
            </a:r>
            <a:r>
              <a:rPr lang="zh-CN" altLang="en-US" sz="1800" b="1" i="0" strike="noStrike" spc="0" dirty="0">
                <a:latin typeface="微软雅黑" panose="020B0503020204020204" pitchFamily="34" charset="-122"/>
                <a:ea typeface="微软雅黑" panose="020B0503020204020204" pitchFamily="34" charset="-122"/>
              </a:rPr>
              <a:t>中逻辑视图的主要用途？面向对象？</a:t>
            </a:r>
            <a:endParaRPr lang="en-US" altLang="zh-CN" sz="1800" b="1" i="0" strike="noStrike" spc="0" dirty="0">
              <a:latin typeface="微软雅黑" panose="020B0503020204020204" pitchFamily="34" charset="-122"/>
              <a:ea typeface="微软雅黑" panose="020B0503020204020204" pitchFamily="34" charset="-122"/>
            </a:endParaRPr>
          </a:p>
          <a:p>
            <a:endParaRPr lang="zh-CN" altLang="en-US" dirty="0"/>
          </a:p>
        </p:txBody>
      </p:sp>
      <p:sp>
        <p:nvSpPr>
          <p:cNvPr id="5" name="文本框 4">
            <a:extLst>
              <a:ext uri="{FF2B5EF4-FFF2-40B4-BE49-F238E27FC236}">
                <a16:creationId xmlns:a16="http://schemas.microsoft.com/office/drawing/2014/main" id="{838409BD-EAB7-3405-1D63-ECEB46E1270E}"/>
              </a:ext>
            </a:extLst>
          </p:cNvPr>
          <p:cNvSpPr txBox="1"/>
          <p:nvPr/>
        </p:nvSpPr>
        <p:spPr>
          <a:xfrm>
            <a:off x="1114425" y="2105025"/>
            <a:ext cx="9187130" cy="369332"/>
          </a:xfrm>
          <a:prstGeom prst="rect">
            <a:avLst/>
          </a:prstGeom>
          <a:noFill/>
        </p:spPr>
        <p:txBody>
          <a:bodyPr wrap="none" rtlCol="0">
            <a:spAutoFit/>
          </a:bodyPr>
          <a:lstStyle/>
          <a:p>
            <a:r>
              <a:rPr lang="zh-CN" altLang="en-US" sz="1800" b="1" i="0" dirty="0">
                <a:solidFill>
                  <a:srgbClr val="EA5514"/>
                </a:solidFill>
                <a:effectLst/>
                <a:latin typeface="微软雅黑" panose="020B0503020204020204" pitchFamily="34" charset="-122"/>
                <a:ea typeface="微软雅黑" panose="020B0503020204020204" pitchFamily="34" charset="-122"/>
              </a:rPr>
              <a:t>主要解决系统功能关注点，明确功能组件之间的关系；面向对象为设计人员和开发人员。</a:t>
            </a:r>
            <a:endParaRPr lang="en-US" altLang="zh-CN" sz="1800" b="1" i="0" dirty="0">
              <a:solidFill>
                <a:srgbClr val="EA5514"/>
              </a:solidFill>
              <a:effectLst/>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2B7BCB1-FAE5-24CC-3EB0-9B6F8B44B393}"/>
              </a:ext>
            </a:extLst>
          </p:cNvPr>
          <p:cNvSpPr txBox="1"/>
          <p:nvPr/>
        </p:nvSpPr>
        <p:spPr>
          <a:xfrm>
            <a:off x="1114425" y="3429000"/>
            <a:ext cx="4801314" cy="369332"/>
          </a:xfrm>
          <a:prstGeom prst="rect">
            <a:avLst/>
          </a:prstGeom>
          <a:noFill/>
        </p:spPr>
        <p:txBody>
          <a:bodyPr wrap="none" rtlCol="0">
            <a:spAutoFit/>
          </a:bodyPr>
          <a:lstStyle/>
          <a:p>
            <a:r>
              <a:rPr lang="zh-CN" altLang="en-US" sz="1800" b="1" dirty="0">
                <a:latin typeface="微软雅黑" panose="020B0503020204020204" pitchFamily="34" charset="-122"/>
                <a:ea typeface="微软雅黑" panose="020B0503020204020204" pitchFamily="34" charset="-122"/>
              </a:rPr>
              <a:t>②如果服务器出现了问题，可以查看哪类视图</a:t>
            </a:r>
            <a:endParaRPr lang="zh-CN" altLang="en-US" dirty="0"/>
          </a:p>
        </p:txBody>
      </p:sp>
      <p:sp>
        <p:nvSpPr>
          <p:cNvPr id="7" name="文本框 6">
            <a:extLst>
              <a:ext uri="{FF2B5EF4-FFF2-40B4-BE49-F238E27FC236}">
                <a16:creationId xmlns:a16="http://schemas.microsoft.com/office/drawing/2014/main" id="{803CBD51-B1A3-B760-A343-AC5F08CACD09}"/>
              </a:ext>
            </a:extLst>
          </p:cNvPr>
          <p:cNvSpPr txBox="1"/>
          <p:nvPr/>
        </p:nvSpPr>
        <p:spPr>
          <a:xfrm>
            <a:off x="1114425" y="3927852"/>
            <a:ext cx="4752528" cy="874407"/>
          </a:xfrm>
          <a:prstGeom prst="rect">
            <a:avLst/>
          </a:prstGeom>
          <a:noFill/>
        </p:spPr>
        <p:txBody>
          <a:bodyPr wrap="square">
            <a:spAutoFit/>
          </a:bodyPr>
          <a:lstStyle/>
          <a:p>
            <a:pPr>
              <a:lnSpc>
                <a:spcPct val="150000"/>
              </a:lnSpc>
            </a:pPr>
            <a:r>
              <a:rPr lang="en-US" altLang="zh-CN" b="1" dirty="0">
                <a:solidFill>
                  <a:schemeClr val="tx1"/>
                </a:solidFill>
                <a:latin typeface="微软雅黑" panose="020B0503020204020204" pitchFamily="34" charset="-122"/>
                <a:ea typeface="微软雅黑" panose="020B0503020204020204" pitchFamily="34" charset="-122"/>
              </a:rPr>
              <a:t>A</a:t>
            </a:r>
            <a:r>
              <a:rPr lang="zh-CN" altLang="en-US" b="1" dirty="0">
                <a:solidFill>
                  <a:schemeClr val="tx1"/>
                </a:solidFill>
                <a:latin typeface="微软雅黑" panose="020B0503020204020204" pitchFamily="34" charset="-122"/>
                <a:ea typeface="微软雅黑" panose="020B0503020204020204" pitchFamily="34" charset="-122"/>
              </a:rPr>
              <a:t>）配置视图</a:t>
            </a:r>
            <a:r>
              <a:rPr lang="en-US" altLang="zh-CN" b="1" dirty="0">
                <a:solidFill>
                  <a:schemeClr val="tx1"/>
                </a:solidFill>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B</a:t>
            </a:r>
            <a:r>
              <a:rPr lang="zh-CN" altLang="en-US" b="1" dirty="0">
                <a:latin typeface="微软雅黑" panose="020B0503020204020204" pitchFamily="34" charset="-122"/>
                <a:ea typeface="微软雅黑" panose="020B0503020204020204" pitchFamily="34" charset="-122"/>
              </a:rPr>
              <a:t>）动态视图</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solidFill>
                  <a:schemeClr val="tx1"/>
                </a:solidFill>
                <a:latin typeface="微软雅黑" panose="020B0503020204020204" pitchFamily="34" charset="-122"/>
                <a:ea typeface="微软雅黑" panose="020B0503020204020204" pitchFamily="34" charset="-122"/>
              </a:rPr>
              <a:t>C</a:t>
            </a:r>
            <a:r>
              <a:rPr lang="zh-CN" altLang="en-US" b="1" dirty="0">
                <a:solidFill>
                  <a:schemeClr val="tx1"/>
                </a:solidFill>
                <a:latin typeface="微软雅黑" panose="020B0503020204020204" pitchFamily="34" charset="-122"/>
                <a:ea typeface="微软雅黑" panose="020B0503020204020204" pitchFamily="34" charset="-122"/>
              </a:rPr>
              <a:t>）功能视图</a:t>
            </a:r>
            <a:r>
              <a:rPr lang="en-US" altLang="zh-CN" b="1" dirty="0">
                <a:latin typeface="微软雅黑" panose="020B0503020204020204" pitchFamily="34" charset="-122"/>
                <a:ea typeface="微软雅黑" panose="020B0503020204020204" pitchFamily="34" charset="-122"/>
              </a:rPr>
              <a:t>	D</a:t>
            </a:r>
            <a:r>
              <a:rPr lang="zh-CN" altLang="en-US" b="1" dirty="0">
                <a:latin typeface="微软雅黑" panose="020B0503020204020204" pitchFamily="34" charset="-122"/>
                <a:ea typeface="微软雅黑" panose="020B0503020204020204" pitchFamily="34" charset="-122"/>
              </a:rPr>
              <a:t>）静态视图</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A438396D-E7C5-97F8-4EB4-4D9144B1D4C9}"/>
              </a:ext>
            </a:extLst>
          </p:cNvPr>
          <p:cNvSpPr txBox="1"/>
          <p:nvPr/>
        </p:nvSpPr>
        <p:spPr>
          <a:xfrm>
            <a:off x="6010989" y="4158019"/>
            <a:ext cx="3537030" cy="458908"/>
          </a:xfrm>
          <a:prstGeom prst="rect">
            <a:avLst/>
          </a:prstGeom>
          <a:noFill/>
        </p:spPr>
        <p:txBody>
          <a:bodyPr wrap="square">
            <a:spAutoFit/>
          </a:bodyPr>
          <a:lstStyle/>
          <a:p>
            <a:pPr>
              <a:lnSpc>
                <a:spcPct val="150000"/>
              </a:lnSpc>
            </a:pPr>
            <a:r>
              <a:rPr lang="en-US" altLang="zh-CN" b="1" i="0" dirty="0">
                <a:solidFill>
                  <a:srgbClr val="EA5514"/>
                </a:solidFill>
                <a:effectLst/>
                <a:latin typeface="微软雅黑" panose="020B0503020204020204" pitchFamily="34" charset="-122"/>
                <a:ea typeface="微软雅黑" panose="020B0503020204020204" pitchFamily="34" charset="-122"/>
              </a:rPr>
              <a:t>A</a:t>
            </a:r>
            <a:r>
              <a:rPr lang="zh-CN" altLang="en-US" b="1" i="0" dirty="0">
                <a:solidFill>
                  <a:srgbClr val="EA5514"/>
                </a:solidFill>
                <a:effectLst/>
                <a:latin typeface="微软雅黑" panose="020B0503020204020204" pitchFamily="34" charset="-122"/>
                <a:ea typeface="微软雅黑" panose="020B0503020204020204" pitchFamily="34" charset="-122"/>
              </a:rPr>
              <a:t>）配置（部署）视图  硬件节点</a:t>
            </a:r>
            <a:endParaRPr lang="en-US" altLang="zh-CN" b="1" i="0" dirty="0">
              <a:solidFill>
                <a:srgbClr val="EA5514"/>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362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6220174" y="3154713"/>
            <a:ext cx="4443990" cy="590931"/>
          </a:xfrm>
        </p:spPr>
        <p:txBody>
          <a:bodyPr>
            <a:spAutoFit/>
          </a:bodyPr>
          <a:lstStyle/>
          <a:p>
            <a:r>
              <a:rPr lang="en-US" altLang="zh-CN" dirty="0"/>
              <a:t>UML2.0</a:t>
            </a:r>
            <a:r>
              <a:rPr lang="zh-CN" altLang="en-US" dirty="0"/>
              <a:t>新特性</a:t>
            </a:r>
          </a:p>
        </p:txBody>
      </p:sp>
      <p:sp>
        <p:nvSpPr>
          <p:cNvPr id="8" name="文本占位符 7">
            <a:extLst>
              <a:ext uri="{FF2B5EF4-FFF2-40B4-BE49-F238E27FC236}">
                <a16:creationId xmlns:a16="http://schemas.microsoft.com/office/drawing/2014/main" id="{9FBDA979-3BAD-4011-8EC4-F38B1AA6459F}"/>
              </a:ext>
            </a:extLst>
          </p:cNvPr>
          <p:cNvSpPr>
            <a:spLocks noGrp="1"/>
          </p:cNvSpPr>
          <p:nvPr>
            <p:ph type="body" sz="quarter" idx="10"/>
          </p:nvPr>
        </p:nvSpPr>
        <p:spPr>
          <a:xfrm>
            <a:off x="1867910" y="2592573"/>
            <a:ext cx="3021981" cy="3154710"/>
          </a:xfrm>
        </p:spPr>
        <p:txBody>
          <a:bodyPr/>
          <a:lstStyle/>
          <a:p>
            <a:r>
              <a:rPr lang="en-GB" dirty="0"/>
              <a:t>04</a:t>
            </a:r>
          </a:p>
        </p:txBody>
      </p:sp>
      <p:pic>
        <p:nvPicPr>
          <p:cNvPr id="9" name="图片 8" descr="建筑的设计&#10;&#10;描述已自动生成">
            <a:extLst>
              <a:ext uri="{FF2B5EF4-FFF2-40B4-BE49-F238E27FC236}">
                <a16:creationId xmlns:a16="http://schemas.microsoft.com/office/drawing/2014/main" id="{85B8F02B-3625-4F18-8393-60792F80A3D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972249" y="3429000"/>
            <a:ext cx="4813300" cy="2291276"/>
          </a:xfrm>
          <a:prstGeom prst="rect">
            <a:avLst/>
          </a:prstGeom>
          <a:effectLst/>
        </p:spPr>
      </p:pic>
    </p:spTree>
    <p:custDataLst>
      <p:tags r:id="rId1"/>
    </p:custDataLst>
    <p:extLst>
      <p:ext uri="{BB962C8B-B14F-4D97-AF65-F5344CB8AC3E}">
        <p14:creationId xmlns:p14="http://schemas.microsoft.com/office/powerpoint/2010/main" val="3444117904"/>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35</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p:txBody>
          <a:bodyPr/>
          <a:lstStyle/>
          <a:p>
            <a:r>
              <a:rPr lang="en-GB" dirty="0"/>
              <a:t>UML</a:t>
            </a:r>
            <a:r>
              <a:rPr lang="en-US" dirty="0"/>
              <a:t>2.0</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6464842" cy="6858000"/>
            <a:chOff x="0" y="0"/>
            <a:chExt cx="6464842"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464842" y="11303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B7694D0-8B98-45B8-A3D5-B74649DE2064}"/>
              </a:ext>
            </a:extLst>
          </p:cNvPr>
          <p:cNvSpPr txBox="1"/>
          <p:nvPr/>
        </p:nvSpPr>
        <p:spPr>
          <a:xfrm>
            <a:off x="660400" y="1596509"/>
            <a:ext cx="6096000" cy="369332"/>
          </a:xfrm>
          <a:prstGeom prst="rect">
            <a:avLst/>
          </a:prstGeom>
          <a:noFill/>
        </p:spPr>
        <p:txBody>
          <a:bodyPr wrap="square">
            <a:spAutoFit/>
          </a:bodyPr>
          <a:lstStyle/>
          <a:p>
            <a:pPr algn="l"/>
            <a:r>
              <a:rPr lang="zh-CN" altLang="en-US" b="1" i="0" dirty="0">
                <a:solidFill>
                  <a:srgbClr val="333333"/>
                </a:solidFill>
                <a:effectLst/>
                <a:latin typeface="微软雅黑" panose="020B0503020204020204" pitchFamily="34" charset="-122"/>
                <a:ea typeface="微软雅黑" panose="020B0503020204020204" pitchFamily="34" charset="-122"/>
              </a:rPr>
              <a:t>（</a:t>
            </a:r>
            <a:r>
              <a:rPr lang="en-US" altLang="zh-CN" b="1" i="0" dirty="0">
                <a:solidFill>
                  <a:srgbClr val="333333"/>
                </a:solidFill>
                <a:effectLst/>
                <a:latin typeface="微软雅黑" panose="020B0503020204020204" pitchFamily="34" charset="-122"/>
                <a:ea typeface="微软雅黑" panose="020B0503020204020204" pitchFamily="34" charset="-122"/>
              </a:rPr>
              <a:t>1</a:t>
            </a:r>
            <a:r>
              <a:rPr lang="zh-CN" altLang="en-US" b="1" i="0" dirty="0">
                <a:solidFill>
                  <a:srgbClr val="333333"/>
                </a:solidFill>
                <a:effectLst/>
                <a:latin typeface="微软雅黑" panose="020B0503020204020204" pitchFamily="34" charset="-122"/>
                <a:ea typeface="微软雅黑" panose="020B0503020204020204" pitchFamily="34" charset="-122"/>
              </a:rPr>
              <a:t>）用例图</a:t>
            </a:r>
          </a:p>
        </p:txBody>
      </p:sp>
      <p:sp>
        <p:nvSpPr>
          <p:cNvPr id="15" name="文本框 14">
            <a:extLst>
              <a:ext uri="{FF2B5EF4-FFF2-40B4-BE49-F238E27FC236}">
                <a16:creationId xmlns:a16="http://schemas.microsoft.com/office/drawing/2014/main" id="{3FEBE7C9-C864-4F2A-B512-35E63EA59EC9}"/>
              </a:ext>
            </a:extLst>
          </p:cNvPr>
          <p:cNvSpPr txBox="1"/>
          <p:nvPr/>
        </p:nvSpPr>
        <p:spPr>
          <a:xfrm>
            <a:off x="660400" y="1965841"/>
            <a:ext cx="4294550" cy="1289905"/>
          </a:xfrm>
          <a:prstGeom prst="rect">
            <a:avLst/>
          </a:prstGeom>
          <a:noFill/>
        </p:spPr>
        <p:txBody>
          <a:bodyPr wrap="square">
            <a:spAutoFit/>
          </a:bodyPr>
          <a:lstStyle/>
          <a:p>
            <a:pPr>
              <a:lnSpc>
                <a:spcPct val="150000"/>
              </a:lnSpc>
              <a:buFont typeface="Arial" panose="020B0604020202020204" pitchFamily="34" charset="0"/>
              <a:buChar char="•"/>
            </a:pPr>
            <a:r>
              <a:rPr lang="zh-CN" altLang="en-US" b="1" i="0" dirty="0">
                <a:solidFill>
                  <a:srgbClr val="333333"/>
                </a:solidFill>
                <a:effectLst/>
                <a:latin typeface="微软雅黑" panose="020B0503020204020204" pitchFamily="34" charset="-122"/>
                <a:ea typeface="微软雅黑" panose="020B0503020204020204" pitchFamily="34" charset="-122"/>
              </a:rPr>
              <a:t>  每个用例新增</a:t>
            </a:r>
            <a:r>
              <a:rPr lang="en-US" altLang="zh-CN" b="1" dirty="0">
                <a:solidFill>
                  <a:srgbClr val="333333"/>
                </a:solidFill>
                <a:latin typeface="微软雅黑" panose="020B0503020204020204" pitchFamily="34" charset="-122"/>
                <a:ea typeface="微软雅黑" panose="020B0503020204020204" pitchFamily="34" charset="-122"/>
              </a:rPr>
              <a:t>Subject</a:t>
            </a:r>
            <a:r>
              <a:rPr lang="zh-CN" altLang="en-US" b="1" dirty="0">
                <a:solidFill>
                  <a:srgbClr val="333333"/>
                </a:solidFill>
                <a:latin typeface="微软雅黑" panose="020B0503020204020204" pitchFamily="34" charset="-122"/>
                <a:ea typeface="微软雅黑" panose="020B0503020204020204" pitchFamily="34" charset="-122"/>
              </a:rPr>
              <a:t>特征，这项特征的取值可以作为在逻辑层面划分一组用例的一项依据。</a:t>
            </a:r>
            <a:endParaRPr lang="en-US" altLang="zh-CN" b="1" i="0" dirty="0">
              <a:solidFill>
                <a:srgbClr val="333333"/>
              </a:solidFill>
              <a:effectLst/>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54727A2E-0349-4304-975B-D56DCCB8DC37}"/>
              </a:ext>
            </a:extLst>
          </p:cNvPr>
          <p:cNvSpPr txBox="1"/>
          <p:nvPr/>
        </p:nvSpPr>
        <p:spPr>
          <a:xfrm>
            <a:off x="660400" y="3313668"/>
            <a:ext cx="1833105" cy="369332"/>
          </a:xfrm>
          <a:prstGeom prst="rect">
            <a:avLst/>
          </a:prstGeom>
          <a:noFill/>
        </p:spPr>
        <p:txBody>
          <a:bodyPr wrap="square">
            <a:spAutoFit/>
          </a:bodyPr>
          <a:lstStyle/>
          <a:p>
            <a:pPr algn="l"/>
            <a:r>
              <a:rPr lang="zh-CN" altLang="en-US" b="1" i="0" dirty="0">
                <a:solidFill>
                  <a:srgbClr val="333333"/>
                </a:solidFill>
                <a:effectLst/>
                <a:latin typeface="微软雅黑" panose="020B0503020204020204" pitchFamily="34" charset="-122"/>
                <a:ea typeface="微软雅黑" panose="020B0503020204020204" pitchFamily="34" charset="-122"/>
              </a:rPr>
              <a:t>（</a:t>
            </a:r>
            <a:r>
              <a:rPr lang="en-US" altLang="zh-CN" b="1" i="0" dirty="0">
                <a:solidFill>
                  <a:srgbClr val="333333"/>
                </a:solidFill>
                <a:effectLst/>
                <a:latin typeface="微软雅黑" panose="020B0503020204020204" pitchFamily="34" charset="-122"/>
                <a:ea typeface="微软雅黑" panose="020B0503020204020204" pitchFamily="34" charset="-122"/>
              </a:rPr>
              <a:t>2</a:t>
            </a:r>
            <a:r>
              <a:rPr lang="zh-CN" altLang="en-US" b="1" i="0" dirty="0">
                <a:solidFill>
                  <a:srgbClr val="333333"/>
                </a:solidFill>
                <a:effectLst/>
                <a:latin typeface="微软雅黑" panose="020B0503020204020204" pitchFamily="34" charset="-122"/>
                <a:ea typeface="微软雅黑" panose="020B0503020204020204" pitchFamily="34" charset="-122"/>
              </a:rPr>
              <a:t>）顺序图</a:t>
            </a:r>
          </a:p>
        </p:txBody>
      </p:sp>
      <p:sp>
        <p:nvSpPr>
          <p:cNvPr id="17" name="文本框 16">
            <a:extLst>
              <a:ext uri="{FF2B5EF4-FFF2-40B4-BE49-F238E27FC236}">
                <a16:creationId xmlns:a16="http://schemas.microsoft.com/office/drawing/2014/main" id="{52C0CB98-E8E3-408E-B344-330981549806}"/>
              </a:ext>
            </a:extLst>
          </p:cNvPr>
          <p:cNvSpPr txBox="1"/>
          <p:nvPr/>
        </p:nvSpPr>
        <p:spPr>
          <a:xfrm>
            <a:off x="582880" y="3683000"/>
            <a:ext cx="4294550" cy="458908"/>
          </a:xfrm>
          <a:prstGeom prst="rect">
            <a:avLst/>
          </a:prstGeom>
          <a:noFill/>
        </p:spPr>
        <p:txBody>
          <a:bodyPr wrap="square">
            <a:spAutoFit/>
          </a:bodyPr>
          <a:lstStyle/>
          <a:p>
            <a:pPr>
              <a:lnSpc>
                <a:spcPct val="150000"/>
              </a:lnSpc>
              <a:buFont typeface="Arial" panose="020B0604020202020204" pitchFamily="34" charset="0"/>
              <a:buChar char="•"/>
            </a:pPr>
            <a:r>
              <a:rPr lang="zh-CN" altLang="en-US" b="1" i="0" dirty="0">
                <a:solidFill>
                  <a:srgbClr val="333333"/>
                </a:solidFill>
                <a:effectLst/>
                <a:latin typeface="微软雅黑" panose="020B0503020204020204" pitchFamily="34" charset="-122"/>
                <a:ea typeface="微软雅黑" panose="020B0503020204020204" pitchFamily="34" charset="-122"/>
              </a:rPr>
              <a:t>  允许顺序图中明确表达分支判断逻辑。</a:t>
            </a:r>
            <a:endParaRPr lang="en-US" altLang="zh-CN" b="1" i="0" dirty="0">
              <a:solidFill>
                <a:srgbClr val="333333"/>
              </a:solidFill>
              <a:effectLst/>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B740C608-423C-4EF2-A4D2-878BE5DB1F0B}"/>
              </a:ext>
            </a:extLst>
          </p:cNvPr>
          <p:cNvSpPr txBox="1"/>
          <p:nvPr/>
        </p:nvSpPr>
        <p:spPr>
          <a:xfrm>
            <a:off x="582880" y="4188343"/>
            <a:ext cx="4294550" cy="874407"/>
          </a:xfrm>
          <a:prstGeom prst="rect">
            <a:avLst/>
          </a:prstGeom>
          <a:noFill/>
        </p:spPr>
        <p:txBody>
          <a:bodyPr wrap="square">
            <a:spAutoFit/>
          </a:bodyPr>
          <a:lstStyle/>
          <a:p>
            <a:pPr>
              <a:lnSpc>
                <a:spcPct val="150000"/>
              </a:lnSpc>
              <a:buFont typeface="Arial" panose="020B0604020202020204" pitchFamily="34" charset="0"/>
              <a:buChar char="•"/>
            </a:pPr>
            <a:r>
              <a:rPr lang="zh-CN" altLang="en-US" b="1" i="0" dirty="0">
                <a:solidFill>
                  <a:srgbClr val="333333"/>
                </a:solidFill>
                <a:effectLst/>
                <a:latin typeface="微软雅黑" panose="020B0503020204020204" pitchFamily="34" charset="-122"/>
                <a:ea typeface="微软雅黑" panose="020B0503020204020204" pitchFamily="34" charset="-122"/>
              </a:rPr>
              <a:t>  允许“纵向”与“横向”地对顺序图进行拆分与引用。</a:t>
            </a:r>
            <a:endParaRPr lang="en-US" altLang="zh-CN" b="1" i="0" dirty="0">
              <a:solidFill>
                <a:srgbClr val="333333"/>
              </a:solidFill>
              <a:effectLst/>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id="{3A631411-CE58-4AED-9D70-0676597DA967}"/>
              </a:ext>
            </a:extLst>
          </p:cNvPr>
          <p:cNvPicPr>
            <a:picLocks noChangeAspect="1"/>
          </p:cNvPicPr>
          <p:nvPr/>
        </p:nvPicPr>
        <p:blipFill>
          <a:blip r:embed="rId4"/>
          <a:stretch>
            <a:fillRect/>
          </a:stretch>
        </p:blipFill>
        <p:spPr>
          <a:xfrm>
            <a:off x="7560995" y="1476462"/>
            <a:ext cx="3162300" cy="3171825"/>
          </a:xfrm>
          <a:prstGeom prst="rect">
            <a:avLst/>
          </a:prstGeom>
          <a:solidFill>
            <a:srgbClr val="FFFFFF">
              <a:shade val="85000"/>
            </a:srgbClr>
          </a:solidFill>
          <a:ln w="1905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0" name="文本框 19">
            <a:extLst>
              <a:ext uri="{FF2B5EF4-FFF2-40B4-BE49-F238E27FC236}">
                <a16:creationId xmlns:a16="http://schemas.microsoft.com/office/drawing/2014/main" id="{47FDDC4B-6648-4934-9800-B80730C6BAFA}"/>
              </a:ext>
            </a:extLst>
          </p:cNvPr>
          <p:cNvSpPr txBox="1"/>
          <p:nvPr/>
        </p:nvSpPr>
        <p:spPr>
          <a:xfrm>
            <a:off x="7737989" y="5042331"/>
            <a:ext cx="2808312" cy="307777"/>
          </a:xfrm>
          <a:prstGeom prst="rect">
            <a:avLst/>
          </a:prstGeom>
          <a:noFill/>
        </p:spPr>
        <p:txBody>
          <a:bodyPr wrap="square">
            <a:spAutoFit/>
          </a:bodyPr>
          <a:lstStyle/>
          <a:p>
            <a:r>
              <a:rPr lang="zh-CN" altLang="en-US" sz="1400" b="1" dirty="0">
                <a:solidFill>
                  <a:schemeClr val="tx1"/>
                </a:solidFill>
                <a:latin typeface="微软雅黑" panose="020B0503020204020204" pitchFamily="34" charset="-122"/>
                <a:ea typeface="微软雅黑" panose="020B0503020204020204" pitchFamily="34" charset="-122"/>
              </a:rPr>
              <a:t>顺序图提供的新图：交互概况图</a:t>
            </a:r>
            <a:endParaRPr lang="zh-CN" altLang="en-US" sz="14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3595333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36</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p:txBody>
          <a:bodyPr/>
          <a:lstStyle/>
          <a:p>
            <a:r>
              <a:rPr lang="en-GB" dirty="0"/>
              <a:t>UML</a:t>
            </a:r>
            <a:r>
              <a:rPr lang="en-US" dirty="0"/>
              <a:t>2.0</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6464842" cy="6858000"/>
            <a:chOff x="0" y="0"/>
            <a:chExt cx="6464842"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464842" y="11303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B7694D0-8B98-45B8-A3D5-B74649DE2064}"/>
              </a:ext>
            </a:extLst>
          </p:cNvPr>
          <p:cNvSpPr txBox="1"/>
          <p:nvPr/>
        </p:nvSpPr>
        <p:spPr>
          <a:xfrm>
            <a:off x="660400" y="1596509"/>
            <a:ext cx="6096000" cy="369332"/>
          </a:xfrm>
          <a:prstGeom prst="rect">
            <a:avLst/>
          </a:prstGeom>
          <a:noFill/>
        </p:spPr>
        <p:txBody>
          <a:bodyPr wrap="square">
            <a:spAutoFit/>
          </a:bodyPr>
          <a:lstStyle/>
          <a:p>
            <a:pPr algn="l"/>
            <a:r>
              <a:rPr lang="zh-CN" altLang="en-US" b="1" i="0" dirty="0">
                <a:solidFill>
                  <a:srgbClr val="333333"/>
                </a:solidFill>
                <a:effectLst/>
                <a:latin typeface="微软雅黑" panose="020B0503020204020204" pitchFamily="34" charset="-122"/>
                <a:ea typeface="微软雅黑" panose="020B0503020204020204" pitchFamily="34" charset="-122"/>
              </a:rPr>
              <a:t>（</a:t>
            </a:r>
            <a:r>
              <a:rPr lang="en-US" altLang="zh-CN" b="1" i="0" dirty="0">
                <a:solidFill>
                  <a:srgbClr val="333333"/>
                </a:solidFill>
                <a:effectLst/>
                <a:latin typeface="微软雅黑" panose="020B0503020204020204" pitchFamily="34" charset="-122"/>
                <a:ea typeface="微软雅黑" panose="020B0503020204020204" pitchFamily="34" charset="-122"/>
              </a:rPr>
              <a:t>3</a:t>
            </a:r>
            <a:r>
              <a:rPr lang="zh-CN" altLang="en-US" b="1" i="0" dirty="0">
                <a:solidFill>
                  <a:srgbClr val="333333"/>
                </a:solidFill>
                <a:effectLst/>
                <a:latin typeface="微软雅黑" panose="020B0503020204020204" pitchFamily="34" charset="-122"/>
                <a:ea typeface="微软雅黑" panose="020B0503020204020204" pitchFamily="34" charset="-122"/>
              </a:rPr>
              <a:t>）活动图</a:t>
            </a:r>
          </a:p>
        </p:txBody>
      </p:sp>
      <p:sp>
        <p:nvSpPr>
          <p:cNvPr id="15" name="文本框 14">
            <a:extLst>
              <a:ext uri="{FF2B5EF4-FFF2-40B4-BE49-F238E27FC236}">
                <a16:creationId xmlns:a16="http://schemas.microsoft.com/office/drawing/2014/main" id="{3FEBE7C9-C864-4F2A-B512-35E63EA59EC9}"/>
              </a:ext>
            </a:extLst>
          </p:cNvPr>
          <p:cNvSpPr txBox="1"/>
          <p:nvPr/>
        </p:nvSpPr>
        <p:spPr>
          <a:xfrm>
            <a:off x="660400" y="1965841"/>
            <a:ext cx="4294550" cy="458908"/>
          </a:xfrm>
          <a:prstGeom prst="rect">
            <a:avLst/>
          </a:prstGeom>
          <a:noFill/>
        </p:spPr>
        <p:txBody>
          <a:bodyPr wrap="square">
            <a:spAutoFit/>
          </a:bodyPr>
          <a:lstStyle/>
          <a:p>
            <a:pPr>
              <a:lnSpc>
                <a:spcPct val="150000"/>
              </a:lnSpc>
              <a:buFont typeface="Arial" panose="020B0604020202020204" pitchFamily="34" charset="0"/>
              <a:buChar char="•"/>
            </a:pPr>
            <a:r>
              <a:rPr lang="zh-CN" altLang="en-US" b="1" i="0" dirty="0">
                <a:solidFill>
                  <a:srgbClr val="333333"/>
                </a:solidFill>
                <a:effectLst/>
                <a:latin typeface="微软雅黑" panose="020B0503020204020204" pitchFamily="34" charset="-122"/>
                <a:ea typeface="微软雅黑" panose="020B0503020204020204" pitchFamily="34" charset="-122"/>
              </a:rPr>
              <a:t> 增加了引入对象等新特性。</a:t>
            </a:r>
            <a:endParaRPr lang="en-US" altLang="zh-CN" b="1" i="0" dirty="0">
              <a:solidFill>
                <a:srgbClr val="333333"/>
              </a:solidFill>
              <a:effectLst/>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54727A2E-0349-4304-975B-D56DCCB8DC37}"/>
              </a:ext>
            </a:extLst>
          </p:cNvPr>
          <p:cNvSpPr txBox="1"/>
          <p:nvPr/>
        </p:nvSpPr>
        <p:spPr>
          <a:xfrm>
            <a:off x="660400" y="3313668"/>
            <a:ext cx="1833105" cy="369332"/>
          </a:xfrm>
          <a:prstGeom prst="rect">
            <a:avLst/>
          </a:prstGeom>
          <a:noFill/>
        </p:spPr>
        <p:txBody>
          <a:bodyPr wrap="square">
            <a:spAutoFit/>
          </a:bodyPr>
          <a:lstStyle/>
          <a:p>
            <a:pPr algn="l"/>
            <a:r>
              <a:rPr lang="zh-CN" altLang="en-US" b="1" i="0" dirty="0">
                <a:solidFill>
                  <a:srgbClr val="333333"/>
                </a:solidFill>
                <a:effectLst/>
                <a:latin typeface="微软雅黑" panose="020B0503020204020204" pitchFamily="34" charset="-122"/>
                <a:ea typeface="微软雅黑" panose="020B0503020204020204" pitchFamily="34" charset="-122"/>
              </a:rPr>
              <a:t>（</a:t>
            </a:r>
            <a:r>
              <a:rPr lang="en-US" altLang="zh-CN" b="1" i="0" dirty="0">
                <a:solidFill>
                  <a:srgbClr val="333333"/>
                </a:solidFill>
                <a:effectLst/>
                <a:latin typeface="微软雅黑" panose="020B0503020204020204" pitchFamily="34" charset="-122"/>
                <a:ea typeface="微软雅黑" panose="020B0503020204020204" pitchFamily="34" charset="-122"/>
              </a:rPr>
              <a:t>4</a:t>
            </a:r>
            <a:r>
              <a:rPr lang="zh-CN" altLang="en-US" b="1" i="0" dirty="0">
                <a:solidFill>
                  <a:srgbClr val="333333"/>
                </a:solidFill>
                <a:effectLst/>
                <a:latin typeface="微软雅黑" panose="020B0503020204020204" pitchFamily="34" charset="-122"/>
                <a:ea typeface="微软雅黑" panose="020B0503020204020204" pitchFamily="34" charset="-122"/>
              </a:rPr>
              <a:t>）构件图</a:t>
            </a:r>
          </a:p>
        </p:txBody>
      </p:sp>
      <p:sp>
        <p:nvSpPr>
          <p:cNvPr id="17" name="文本框 16">
            <a:extLst>
              <a:ext uri="{FF2B5EF4-FFF2-40B4-BE49-F238E27FC236}">
                <a16:creationId xmlns:a16="http://schemas.microsoft.com/office/drawing/2014/main" id="{52C0CB98-E8E3-408E-B344-330981549806}"/>
              </a:ext>
            </a:extLst>
          </p:cNvPr>
          <p:cNvSpPr txBox="1"/>
          <p:nvPr/>
        </p:nvSpPr>
        <p:spPr>
          <a:xfrm>
            <a:off x="659588" y="3788673"/>
            <a:ext cx="4294550" cy="1705403"/>
          </a:xfrm>
          <a:prstGeom prst="rect">
            <a:avLst/>
          </a:prstGeom>
          <a:noFill/>
        </p:spPr>
        <p:txBody>
          <a:bodyPr wrap="square">
            <a:spAutoFit/>
          </a:bodyPr>
          <a:lstStyle/>
          <a:p>
            <a:pPr>
              <a:lnSpc>
                <a:spcPct val="150000"/>
              </a:lnSpc>
              <a:buFont typeface="Arial" panose="020B0604020202020204" pitchFamily="34" charset="0"/>
              <a:buChar char="•"/>
            </a:pPr>
            <a:r>
              <a:rPr lang="zh-CN" altLang="en-US" b="1" i="0" dirty="0">
                <a:solidFill>
                  <a:srgbClr val="333333"/>
                </a:solidFill>
                <a:effectLst/>
                <a:latin typeface="微软雅黑" panose="020B0503020204020204" pitchFamily="34" charset="-122"/>
                <a:ea typeface="微软雅黑" panose="020B0503020204020204" pitchFamily="34" charset="-122"/>
              </a:rPr>
              <a:t> 组件内容表述更清晰，包括组件所提供地接口、所要求的接口，组件之间的依赖关系通过“</a:t>
            </a:r>
            <a:r>
              <a:rPr lang="zh-CN" altLang="en-US" b="1" dirty="0">
                <a:solidFill>
                  <a:srgbClr val="333333"/>
                </a:solidFill>
                <a:latin typeface="微软雅黑" panose="020B0503020204020204" pitchFamily="34" charset="-122"/>
                <a:ea typeface="微软雅黑" panose="020B0503020204020204" pitchFamily="34" charset="-122"/>
              </a:rPr>
              <a:t>组装连接器</a:t>
            </a:r>
            <a:r>
              <a:rPr lang="en-US" altLang="zh-CN" b="1" i="0" dirty="0">
                <a:solidFill>
                  <a:srgbClr val="333333"/>
                </a:solidFill>
                <a:effectLst/>
                <a:latin typeface="微软雅黑" panose="020B0503020204020204" pitchFamily="34" charset="-122"/>
                <a:ea typeface="微软雅黑" panose="020B0503020204020204" pitchFamily="34" charset="-122"/>
              </a:rPr>
              <a:t>”</a:t>
            </a:r>
            <a:r>
              <a:rPr lang="zh-CN" altLang="en-US" b="1" i="0" dirty="0">
                <a:solidFill>
                  <a:srgbClr val="333333"/>
                </a:solidFill>
                <a:effectLst/>
                <a:latin typeface="微软雅黑" panose="020B0503020204020204" pitchFamily="34" charset="-122"/>
                <a:ea typeface="微软雅黑" panose="020B0503020204020204" pitchFamily="34" charset="-122"/>
              </a:rPr>
              <a:t>更加明确地表达等。</a:t>
            </a:r>
            <a:endParaRPr lang="en-US" altLang="zh-CN" b="1" i="0" dirty="0">
              <a:solidFill>
                <a:srgbClr val="333333"/>
              </a:solidFill>
              <a:effectLst/>
              <a:latin typeface="微软雅黑" panose="020B0503020204020204" pitchFamily="34" charset="-122"/>
              <a:ea typeface="微软雅黑" panose="020B0503020204020204" pitchFamily="34" charset="-122"/>
            </a:endParaRPr>
          </a:p>
        </p:txBody>
      </p:sp>
      <p:pic>
        <p:nvPicPr>
          <p:cNvPr id="21" name="Picture 2" descr="在这里插入图片描述">
            <a:extLst>
              <a:ext uri="{FF2B5EF4-FFF2-40B4-BE49-F238E27FC236}">
                <a16:creationId xmlns:a16="http://schemas.microsoft.com/office/drawing/2014/main" id="{D35CF3BC-6FCC-4069-B575-F958A918B7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1575" y="1507649"/>
            <a:ext cx="3086100" cy="3133725"/>
          </a:xfrm>
          <a:prstGeom prst="rect">
            <a:avLst/>
          </a:prstGeom>
          <a:solidFill>
            <a:srgbClr val="FFFFFF">
              <a:shade val="85000"/>
            </a:srgbClr>
          </a:solidFill>
          <a:ln w="1905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2" name="文本框 21">
            <a:extLst>
              <a:ext uri="{FF2B5EF4-FFF2-40B4-BE49-F238E27FC236}">
                <a16:creationId xmlns:a16="http://schemas.microsoft.com/office/drawing/2014/main" id="{FEA7D422-7C5E-4546-A76D-B785F1C6368D}"/>
              </a:ext>
            </a:extLst>
          </p:cNvPr>
          <p:cNvSpPr txBox="1"/>
          <p:nvPr/>
        </p:nvSpPr>
        <p:spPr>
          <a:xfrm>
            <a:off x="8183860" y="4938593"/>
            <a:ext cx="2808312" cy="307777"/>
          </a:xfrm>
          <a:prstGeom prst="rect">
            <a:avLst/>
          </a:prstGeom>
          <a:noFill/>
        </p:spPr>
        <p:txBody>
          <a:bodyPr wrap="square">
            <a:spAutoFit/>
          </a:bodyPr>
          <a:lstStyle/>
          <a:p>
            <a:r>
              <a:rPr lang="en-US" altLang="zh-CN" sz="1400" b="1" dirty="0">
                <a:solidFill>
                  <a:schemeClr val="tx1"/>
                </a:solidFill>
                <a:latin typeface="微软雅黑" panose="020B0503020204020204" pitchFamily="34" charset="-122"/>
                <a:ea typeface="微软雅黑" panose="020B0503020204020204" pitchFamily="34" charset="-122"/>
              </a:rPr>
              <a:t>UML2.0</a:t>
            </a:r>
            <a:r>
              <a:rPr lang="zh-CN" altLang="en-US" sz="1400" b="1" dirty="0">
                <a:latin typeface="微软雅黑" panose="020B0503020204020204" pitchFamily="34" charset="-122"/>
                <a:ea typeface="微软雅黑" panose="020B0503020204020204" pitchFamily="34" charset="-122"/>
              </a:rPr>
              <a:t>的构件图</a:t>
            </a:r>
            <a:endParaRPr lang="zh-CN" altLang="en-US" sz="14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024376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37</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p:txBody>
          <a:bodyPr/>
          <a:lstStyle/>
          <a:p>
            <a:r>
              <a:rPr lang="en-GB" dirty="0"/>
              <a:t>UML</a:t>
            </a:r>
            <a:r>
              <a:rPr lang="en-US" dirty="0"/>
              <a:t>2.0</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6464842" cy="6858000"/>
            <a:chOff x="0" y="0"/>
            <a:chExt cx="6464842"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464842" y="11303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B7694D0-8B98-45B8-A3D5-B74649DE2064}"/>
              </a:ext>
            </a:extLst>
          </p:cNvPr>
          <p:cNvSpPr txBox="1"/>
          <p:nvPr/>
        </p:nvSpPr>
        <p:spPr>
          <a:xfrm>
            <a:off x="659588" y="1596509"/>
            <a:ext cx="6096000" cy="369332"/>
          </a:xfrm>
          <a:prstGeom prst="rect">
            <a:avLst/>
          </a:prstGeom>
          <a:noFill/>
        </p:spPr>
        <p:txBody>
          <a:bodyPr wrap="square">
            <a:spAutoFit/>
          </a:bodyPr>
          <a:lstStyle/>
          <a:p>
            <a:pPr algn="l"/>
            <a:r>
              <a:rPr lang="zh-CN" altLang="en-US" b="1" i="0" dirty="0">
                <a:solidFill>
                  <a:srgbClr val="333333"/>
                </a:solidFill>
                <a:effectLst/>
                <a:latin typeface="微软雅黑" panose="020B0503020204020204" pitchFamily="34" charset="-122"/>
                <a:ea typeface="微软雅黑" panose="020B0503020204020204" pitchFamily="34" charset="-122"/>
              </a:rPr>
              <a:t>（</a:t>
            </a:r>
            <a:r>
              <a:rPr lang="en-US" altLang="zh-CN" b="1" i="0" dirty="0">
                <a:solidFill>
                  <a:srgbClr val="333333"/>
                </a:solidFill>
                <a:effectLst/>
                <a:latin typeface="微软雅黑" panose="020B0503020204020204" pitchFamily="34" charset="-122"/>
                <a:ea typeface="微软雅黑" panose="020B0503020204020204" pitchFamily="34" charset="-122"/>
              </a:rPr>
              <a:t>5</a:t>
            </a:r>
            <a:r>
              <a:rPr lang="zh-CN" altLang="en-US" b="1" i="0" dirty="0">
                <a:solidFill>
                  <a:srgbClr val="333333"/>
                </a:solidFill>
                <a:effectLst/>
                <a:latin typeface="微软雅黑" panose="020B0503020204020204" pitchFamily="34" charset="-122"/>
                <a:ea typeface="微软雅黑" panose="020B0503020204020204" pitchFamily="34" charset="-122"/>
              </a:rPr>
              <a:t>）包图</a:t>
            </a:r>
          </a:p>
        </p:txBody>
      </p:sp>
      <p:sp>
        <p:nvSpPr>
          <p:cNvPr id="15" name="文本框 14">
            <a:extLst>
              <a:ext uri="{FF2B5EF4-FFF2-40B4-BE49-F238E27FC236}">
                <a16:creationId xmlns:a16="http://schemas.microsoft.com/office/drawing/2014/main" id="{3FEBE7C9-C864-4F2A-B512-35E63EA59EC9}"/>
              </a:ext>
            </a:extLst>
          </p:cNvPr>
          <p:cNvSpPr txBox="1"/>
          <p:nvPr/>
        </p:nvSpPr>
        <p:spPr>
          <a:xfrm>
            <a:off x="660400" y="1965841"/>
            <a:ext cx="4294550" cy="874407"/>
          </a:xfrm>
          <a:prstGeom prst="rect">
            <a:avLst/>
          </a:prstGeom>
          <a:noFill/>
        </p:spPr>
        <p:txBody>
          <a:bodyPr wrap="square">
            <a:spAutoFit/>
          </a:bodyPr>
          <a:lstStyle/>
          <a:p>
            <a:pPr>
              <a:lnSpc>
                <a:spcPct val="150000"/>
              </a:lnSpc>
              <a:buFont typeface="Arial" panose="020B0604020202020204" pitchFamily="34" charset="0"/>
              <a:buChar char="•"/>
            </a:pPr>
            <a:r>
              <a:rPr lang="zh-CN" altLang="en-US" b="1" i="0" dirty="0">
                <a:solidFill>
                  <a:srgbClr val="333333"/>
                </a:solidFill>
                <a:effectLst/>
                <a:latin typeface="微软雅黑" panose="020B0503020204020204" pitchFamily="34" charset="-122"/>
                <a:ea typeface="微软雅黑" panose="020B0503020204020204" pitchFamily="34" charset="-122"/>
              </a:rPr>
              <a:t>包是一种把元素组织到一起的通用机制，包可以嵌套于其他包中。</a:t>
            </a:r>
          </a:p>
        </p:txBody>
      </p:sp>
      <p:sp>
        <p:nvSpPr>
          <p:cNvPr id="17" name="文本框 16">
            <a:extLst>
              <a:ext uri="{FF2B5EF4-FFF2-40B4-BE49-F238E27FC236}">
                <a16:creationId xmlns:a16="http://schemas.microsoft.com/office/drawing/2014/main" id="{52C0CB98-E8E3-408E-B344-330981549806}"/>
              </a:ext>
            </a:extLst>
          </p:cNvPr>
          <p:cNvSpPr txBox="1"/>
          <p:nvPr/>
        </p:nvSpPr>
        <p:spPr>
          <a:xfrm>
            <a:off x="659588" y="3788673"/>
            <a:ext cx="4294550" cy="874407"/>
          </a:xfrm>
          <a:prstGeom prst="rect">
            <a:avLst/>
          </a:prstGeom>
          <a:noFill/>
        </p:spPr>
        <p:txBody>
          <a:bodyPr wrap="square">
            <a:spAutoFit/>
          </a:bodyPr>
          <a:lstStyle/>
          <a:p>
            <a:pPr>
              <a:lnSpc>
                <a:spcPct val="150000"/>
              </a:lnSpc>
              <a:buFont typeface="Arial" panose="020B0604020202020204" pitchFamily="34" charset="0"/>
              <a:buChar char="•"/>
            </a:pPr>
            <a:r>
              <a:rPr lang="zh-CN" altLang="en-US" b="1" i="0" dirty="0">
                <a:solidFill>
                  <a:srgbClr val="333333"/>
                </a:solidFill>
                <a:effectLst/>
                <a:latin typeface="微软雅黑" panose="020B0503020204020204" pitchFamily="34" charset="-122"/>
                <a:ea typeface="微软雅黑" panose="020B0503020204020204" pitchFamily="34" charset="-122"/>
              </a:rPr>
              <a:t>包图用于描述包与包之间的关系，包的图标是一个带标签的文件夹。</a:t>
            </a:r>
          </a:p>
        </p:txBody>
      </p:sp>
      <p:sp>
        <p:nvSpPr>
          <p:cNvPr id="22" name="文本框 21">
            <a:extLst>
              <a:ext uri="{FF2B5EF4-FFF2-40B4-BE49-F238E27FC236}">
                <a16:creationId xmlns:a16="http://schemas.microsoft.com/office/drawing/2014/main" id="{FEA7D422-7C5E-4546-A76D-B785F1C6368D}"/>
              </a:ext>
            </a:extLst>
          </p:cNvPr>
          <p:cNvSpPr txBox="1"/>
          <p:nvPr/>
        </p:nvSpPr>
        <p:spPr>
          <a:xfrm>
            <a:off x="8850610" y="4355303"/>
            <a:ext cx="1026815" cy="307777"/>
          </a:xfrm>
          <a:prstGeom prst="rect">
            <a:avLst/>
          </a:prstGeom>
          <a:noFill/>
        </p:spPr>
        <p:txBody>
          <a:bodyPr wrap="square">
            <a:spAutoFit/>
          </a:bodyPr>
          <a:lstStyle/>
          <a:p>
            <a:r>
              <a:rPr lang="zh-CN" altLang="en-US" sz="1400" b="1" dirty="0">
                <a:solidFill>
                  <a:schemeClr val="tx1"/>
                </a:solidFill>
                <a:latin typeface="微软雅黑" panose="020B0503020204020204" pitchFamily="34" charset="-122"/>
                <a:ea typeface="微软雅黑" panose="020B0503020204020204" pitchFamily="34" charset="-122"/>
              </a:rPr>
              <a:t>包</a:t>
            </a:r>
            <a:endParaRPr lang="zh-CN" altLang="en-US" sz="1400" dirty="0">
              <a:latin typeface="微软雅黑" panose="020B0503020204020204" pitchFamily="34" charset="-122"/>
              <a:ea typeface="微软雅黑" panose="020B0503020204020204" pitchFamily="34" charset="-122"/>
            </a:endParaRPr>
          </a:p>
        </p:txBody>
      </p:sp>
      <p:grpSp>
        <p:nvGrpSpPr>
          <p:cNvPr id="6" name="Group 4">
            <a:extLst>
              <a:ext uri="{FF2B5EF4-FFF2-40B4-BE49-F238E27FC236}">
                <a16:creationId xmlns:a16="http://schemas.microsoft.com/office/drawing/2014/main" id="{676FC291-E1C8-4030-8CEC-1BE81DCCA7DD}"/>
              </a:ext>
            </a:extLst>
          </p:cNvPr>
          <p:cNvGrpSpPr>
            <a:grpSpLocks noChangeAspect="1"/>
          </p:cNvGrpSpPr>
          <p:nvPr/>
        </p:nvGrpSpPr>
        <p:grpSpPr bwMode="auto">
          <a:xfrm>
            <a:off x="8116888" y="2251075"/>
            <a:ext cx="1890712" cy="1431925"/>
            <a:chOff x="5113" y="1418"/>
            <a:chExt cx="1191" cy="902"/>
          </a:xfrm>
          <a:solidFill>
            <a:schemeClr val="accent2"/>
          </a:solidFill>
        </p:grpSpPr>
        <p:sp>
          <p:nvSpPr>
            <p:cNvPr id="7" name="AutoShape 3">
              <a:extLst>
                <a:ext uri="{FF2B5EF4-FFF2-40B4-BE49-F238E27FC236}">
                  <a16:creationId xmlns:a16="http://schemas.microsoft.com/office/drawing/2014/main" id="{12F46229-3F93-4953-B567-936BA1E7EE51}"/>
                </a:ext>
              </a:extLst>
            </p:cNvPr>
            <p:cNvSpPr>
              <a:spLocks noChangeAspect="1" noChangeArrowheads="1" noTextEdit="1"/>
            </p:cNvSpPr>
            <p:nvPr/>
          </p:nvSpPr>
          <p:spPr bwMode="auto">
            <a:xfrm>
              <a:off x="5113" y="1418"/>
              <a:ext cx="1191" cy="9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053" name="Picture 5">
              <a:extLst>
                <a:ext uri="{FF2B5EF4-FFF2-40B4-BE49-F238E27FC236}">
                  <a16:creationId xmlns:a16="http://schemas.microsoft.com/office/drawing/2014/main" id="{3D95CA73-CB96-4DA3-803E-1EB253EECC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3" y="1418"/>
              <a:ext cx="1173" cy="8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8" name="Freeform 6">
              <a:extLst>
                <a:ext uri="{FF2B5EF4-FFF2-40B4-BE49-F238E27FC236}">
                  <a16:creationId xmlns:a16="http://schemas.microsoft.com/office/drawing/2014/main" id="{B86876B7-AB94-4674-86B9-864B8CF8BDD9}"/>
                </a:ext>
              </a:extLst>
            </p:cNvPr>
            <p:cNvSpPr>
              <a:spLocks/>
            </p:cNvSpPr>
            <p:nvPr/>
          </p:nvSpPr>
          <p:spPr bwMode="auto">
            <a:xfrm>
              <a:off x="5113" y="1418"/>
              <a:ext cx="1155" cy="866"/>
            </a:xfrm>
            <a:custGeom>
              <a:avLst/>
              <a:gdLst>
                <a:gd name="T0" fmla="*/ 0 w 1155"/>
                <a:gd name="T1" fmla="*/ 866 h 866"/>
                <a:gd name="T2" fmla="*/ 1155 w 1155"/>
                <a:gd name="T3" fmla="*/ 866 h 866"/>
                <a:gd name="T4" fmla="*/ 1155 w 1155"/>
                <a:gd name="T5" fmla="*/ 144 h 866"/>
                <a:gd name="T6" fmla="*/ 379 w 1155"/>
                <a:gd name="T7" fmla="*/ 144 h 866"/>
                <a:gd name="T8" fmla="*/ 379 w 1155"/>
                <a:gd name="T9" fmla="*/ 0 h 866"/>
                <a:gd name="T10" fmla="*/ 0 w 1155"/>
                <a:gd name="T11" fmla="*/ 0 h 866"/>
                <a:gd name="T12" fmla="*/ 0 w 1155"/>
                <a:gd name="T13" fmla="*/ 866 h 866"/>
              </a:gdLst>
              <a:ahLst/>
              <a:cxnLst>
                <a:cxn ang="0">
                  <a:pos x="T0" y="T1"/>
                </a:cxn>
                <a:cxn ang="0">
                  <a:pos x="T2" y="T3"/>
                </a:cxn>
                <a:cxn ang="0">
                  <a:pos x="T4" y="T5"/>
                </a:cxn>
                <a:cxn ang="0">
                  <a:pos x="T6" y="T7"/>
                </a:cxn>
                <a:cxn ang="0">
                  <a:pos x="T8" y="T9"/>
                </a:cxn>
                <a:cxn ang="0">
                  <a:pos x="T10" y="T11"/>
                </a:cxn>
                <a:cxn ang="0">
                  <a:pos x="T12" y="T13"/>
                </a:cxn>
              </a:cxnLst>
              <a:rect l="0" t="0" r="r" b="b"/>
              <a:pathLst>
                <a:path w="1155" h="866">
                  <a:moveTo>
                    <a:pt x="0" y="866"/>
                  </a:moveTo>
                  <a:lnTo>
                    <a:pt x="1155" y="866"/>
                  </a:lnTo>
                  <a:lnTo>
                    <a:pt x="1155" y="144"/>
                  </a:lnTo>
                  <a:lnTo>
                    <a:pt x="379" y="144"/>
                  </a:lnTo>
                  <a:lnTo>
                    <a:pt x="379" y="0"/>
                  </a:lnTo>
                  <a:lnTo>
                    <a:pt x="0" y="0"/>
                  </a:lnTo>
                  <a:lnTo>
                    <a:pt x="0" y="866"/>
                  </a:lnTo>
                  <a:close/>
                </a:path>
              </a:pathLst>
            </a:custGeom>
            <a:grpFill/>
            <a:ln w="0">
              <a:solidFill>
                <a:srgbClr val="B2B2B2"/>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Rectangle 7">
              <a:extLst>
                <a:ext uri="{FF2B5EF4-FFF2-40B4-BE49-F238E27FC236}">
                  <a16:creationId xmlns:a16="http://schemas.microsoft.com/office/drawing/2014/main" id="{37533E69-7FB3-44B0-9A27-524A37BC3303}"/>
                </a:ext>
              </a:extLst>
            </p:cNvPr>
            <p:cNvSpPr>
              <a:spLocks noChangeArrowheads="1"/>
            </p:cNvSpPr>
            <p:nvPr/>
          </p:nvSpPr>
          <p:spPr bwMode="auto">
            <a:xfrm>
              <a:off x="5528" y="1761"/>
              <a:ext cx="487" cy="3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100" b="0" i="0" u="none" strike="noStrike" cap="none" normalizeH="0" baseline="0">
                  <a:ln>
                    <a:noFill/>
                  </a:ln>
                  <a:solidFill>
                    <a:srgbClr val="000000"/>
                  </a:solidFill>
                  <a:effectLst/>
                  <a:latin typeface="新宋体" panose="02010609030101010101" pitchFamily="49" charset="-122"/>
                  <a:ea typeface="新宋体" panose="02010609030101010101" pitchFamily="49" charset="-122"/>
                </a:rPr>
                <a:t>包</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spTree>
    <p:custDataLst>
      <p:tags r:id="rId1"/>
    </p:custDataLst>
    <p:extLst>
      <p:ext uri="{BB962C8B-B14F-4D97-AF65-F5344CB8AC3E}">
        <p14:creationId xmlns:p14="http://schemas.microsoft.com/office/powerpoint/2010/main" val="30514080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38</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p:txBody>
          <a:bodyPr/>
          <a:lstStyle/>
          <a:p>
            <a:r>
              <a:rPr lang="en-GB" dirty="0"/>
              <a:t>UML</a:t>
            </a:r>
            <a:r>
              <a:rPr lang="en-US" dirty="0"/>
              <a:t>2.0</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6464842" cy="6858000"/>
            <a:chOff x="0" y="0"/>
            <a:chExt cx="6464842"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464842" y="11303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B7694D0-8B98-45B8-A3D5-B74649DE2064}"/>
              </a:ext>
            </a:extLst>
          </p:cNvPr>
          <p:cNvSpPr txBox="1"/>
          <p:nvPr/>
        </p:nvSpPr>
        <p:spPr>
          <a:xfrm>
            <a:off x="659588" y="1596509"/>
            <a:ext cx="6096000" cy="369332"/>
          </a:xfrm>
          <a:prstGeom prst="rect">
            <a:avLst/>
          </a:prstGeom>
          <a:noFill/>
        </p:spPr>
        <p:txBody>
          <a:bodyPr wrap="square">
            <a:spAutoFit/>
          </a:bodyPr>
          <a:lstStyle/>
          <a:p>
            <a:pPr algn="l"/>
            <a:r>
              <a:rPr lang="zh-CN" altLang="en-US" b="1" i="0" dirty="0">
                <a:solidFill>
                  <a:srgbClr val="333333"/>
                </a:solidFill>
                <a:effectLst/>
                <a:latin typeface="微软雅黑" panose="020B0503020204020204" pitchFamily="34" charset="-122"/>
                <a:ea typeface="微软雅黑" panose="020B0503020204020204" pitchFamily="34" charset="-122"/>
              </a:rPr>
              <a:t>包之间的关系</a:t>
            </a:r>
          </a:p>
        </p:txBody>
      </p:sp>
      <p:sp>
        <p:nvSpPr>
          <p:cNvPr id="15" name="文本框 14">
            <a:extLst>
              <a:ext uri="{FF2B5EF4-FFF2-40B4-BE49-F238E27FC236}">
                <a16:creationId xmlns:a16="http://schemas.microsoft.com/office/drawing/2014/main" id="{3FEBE7C9-C864-4F2A-B512-35E63EA59EC9}"/>
              </a:ext>
            </a:extLst>
          </p:cNvPr>
          <p:cNvSpPr txBox="1"/>
          <p:nvPr/>
        </p:nvSpPr>
        <p:spPr>
          <a:xfrm>
            <a:off x="660400" y="1965841"/>
            <a:ext cx="4294550" cy="1289905"/>
          </a:xfrm>
          <a:prstGeom prst="rect">
            <a:avLst/>
          </a:prstGeom>
          <a:noFill/>
        </p:spPr>
        <p:txBody>
          <a:bodyPr wrap="square">
            <a:spAutoFit/>
          </a:bodyPr>
          <a:lstStyle/>
          <a:p>
            <a:pPr>
              <a:lnSpc>
                <a:spcPct val="150000"/>
              </a:lnSpc>
              <a:buFont typeface="Arial" panose="020B0604020202020204" pitchFamily="34" charset="0"/>
              <a:buChar char="•"/>
            </a:pPr>
            <a:r>
              <a:rPr lang="zh-CN" altLang="en-US" sz="1800" b="1" i="0" dirty="0">
                <a:solidFill>
                  <a:srgbClr val="333333"/>
                </a:solidFill>
                <a:effectLst/>
                <a:latin typeface="微软雅黑" panose="020B0503020204020204" pitchFamily="34" charset="-122"/>
                <a:ea typeface="微软雅黑" panose="020B0503020204020204" pitchFamily="34" charset="-122"/>
              </a:rPr>
              <a:t>引入关系：一个包中的类可以被另一个指定包（以及嵌套于其中的那些包）中的类引用。</a:t>
            </a:r>
          </a:p>
        </p:txBody>
      </p:sp>
      <p:sp>
        <p:nvSpPr>
          <p:cNvPr id="17" name="文本框 16">
            <a:extLst>
              <a:ext uri="{FF2B5EF4-FFF2-40B4-BE49-F238E27FC236}">
                <a16:creationId xmlns:a16="http://schemas.microsoft.com/office/drawing/2014/main" id="{52C0CB98-E8E3-408E-B344-330981549806}"/>
              </a:ext>
            </a:extLst>
          </p:cNvPr>
          <p:cNvSpPr txBox="1"/>
          <p:nvPr/>
        </p:nvSpPr>
        <p:spPr>
          <a:xfrm>
            <a:off x="659588" y="3788673"/>
            <a:ext cx="4294550" cy="1289905"/>
          </a:xfrm>
          <a:prstGeom prst="rect">
            <a:avLst/>
          </a:prstGeom>
          <a:noFill/>
        </p:spPr>
        <p:txBody>
          <a:bodyPr wrap="square">
            <a:spAutoFit/>
          </a:bodyPr>
          <a:lstStyle/>
          <a:p>
            <a:pPr>
              <a:lnSpc>
                <a:spcPct val="150000"/>
              </a:lnSpc>
              <a:buFont typeface="Arial" panose="020B0604020202020204" pitchFamily="34" charset="0"/>
              <a:buChar char="•"/>
            </a:pPr>
            <a:r>
              <a:rPr lang="zh-CN" altLang="en-US" sz="1800" b="1" i="0" dirty="0">
                <a:solidFill>
                  <a:srgbClr val="333333"/>
                </a:solidFill>
                <a:effectLst/>
                <a:latin typeface="微软雅黑" panose="020B0503020204020204" pitchFamily="34" charset="-122"/>
                <a:ea typeface="微软雅黑" panose="020B0503020204020204" pitchFamily="34" charset="-122"/>
              </a:rPr>
              <a:t>引入关系是依赖关系的一种，需要在依赖线上增加一个</a:t>
            </a:r>
            <a:r>
              <a:rPr lang="en-US" altLang="zh-CN" sz="1800" b="1" i="0" dirty="0">
                <a:solidFill>
                  <a:srgbClr val="333333"/>
                </a:solidFill>
                <a:effectLst/>
                <a:latin typeface="微软雅黑" panose="020B0503020204020204" pitchFamily="34" charset="-122"/>
                <a:ea typeface="微软雅黑" panose="020B0503020204020204" pitchFamily="34" charset="-122"/>
              </a:rPr>
              <a:t>&lt;&lt;import&gt;&gt;</a:t>
            </a:r>
            <a:r>
              <a:rPr lang="zh-CN" altLang="en-US" sz="1800" b="1" i="0" dirty="0">
                <a:solidFill>
                  <a:srgbClr val="333333"/>
                </a:solidFill>
                <a:effectLst/>
                <a:latin typeface="微软雅黑" panose="020B0503020204020204" pitchFamily="34" charset="-122"/>
                <a:ea typeface="微软雅黑" panose="020B0503020204020204" pitchFamily="34" charset="-122"/>
              </a:rPr>
              <a:t>衍型，包之间一般依赖关系都属于引入关系。</a:t>
            </a:r>
          </a:p>
        </p:txBody>
      </p:sp>
      <p:sp>
        <p:nvSpPr>
          <p:cNvPr id="22" name="文本框 21">
            <a:extLst>
              <a:ext uri="{FF2B5EF4-FFF2-40B4-BE49-F238E27FC236}">
                <a16:creationId xmlns:a16="http://schemas.microsoft.com/office/drawing/2014/main" id="{FEA7D422-7C5E-4546-A76D-B785F1C6368D}"/>
              </a:ext>
            </a:extLst>
          </p:cNvPr>
          <p:cNvSpPr txBox="1"/>
          <p:nvPr/>
        </p:nvSpPr>
        <p:spPr>
          <a:xfrm>
            <a:off x="8602960" y="4924689"/>
            <a:ext cx="1026815" cy="307777"/>
          </a:xfrm>
          <a:prstGeom prst="rect">
            <a:avLst/>
          </a:prstGeom>
          <a:noFill/>
        </p:spPr>
        <p:txBody>
          <a:bodyPr wrap="square">
            <a:spAutoFit/>
          </a:bodyPr>
          <a:lstStyle/>
          <a:p>
            <a:r>
              <a:rPr lang="zh-CN" altLang="en-US" sz="1400" b="1" dirty="0">
                <a:latin typeface="微软雅黑" panose="020B0503020204020204" pitchFamily="34" charset="-122"/>
                <a:ea typeface="微软雅黑" panose="020B0503020204020204" pitchFamily="34" charset="-122"/>
              </a:rPr>
              <a:t>引入关系</a:t>
            </a:r>
            <a:endParaRPr lang="zh-CN" altLang="en-US" sz="1400" dirty="0">
              <a:latin typeface="微软雅黑" panose="020B0503020204020204" pitchFamily="34" charset="-122"/>
              <a:ea typeface="微软雅黑" panose="020B0503020204020204" pitchFamily="34" charset="-122"/>
            </a:endParaRPr>
          </a:p>
        </p:txBody>
      </p:sp>
      <p:grpSp>
        <p:nvGrpSpPr>
          <p:cNvPr id="11" name="Group 4">
            <a:extLst>
              <a:ext uri="{FF2B5EF4-FFF2-40B4-BE49-F238E27FC236}">
                <a16:creationId xmlns:a16="http://schemas.microsoft.com/office/drawing/2014/main" id="{51173EBF-8675-427C-A39A-E8A8F3B04CCB}"/>
              </a:ext>
            </a:extLst>
          </p:cNvPr>
          <p:cNvGrpSpPr>
            <a:grpSpLocks noChangeAspect="1"/>
          </p:cNvGrpSpPr>
          <p:nvPr/>
        </p:nvGrpSpPr>
        <p:grpSpPr bwMode="auto">
          <a:xfrm>
            <a:off x="7207250" y="2262188"/>
            <a:ext cx="3817938" cy="1987550"/>
            <a:chOff x="4540" y="1425"/>
            <a:chExt cx="2405" cy="1252"/>
          </a:xfrm>
        </p:grpSpPr>
        <p:sp>
          <p:nvSpPr>
            <p:cNvPr id="12" name="AutoShape 3">
              <a:extLst>
                <a:ext uri="{FF2B5EF4-FFF2-40B4-BE49-F238E27FC236}">
                  <a16:creationId xmlns:a16="http://schemas.microsoft.com/office/drawing/2014/main" id="{5C7F0DC5-4837-44F9-9109-719CBB19D7BA}"/>
                </a:ext>
              </a:extLst>
            </p:cNvPr>
            <p:cNvSpPr>
              <a:spLocks noChangeAspect="1" noChangeArrowheads="1" noTextEdit="1"/>
            </p:cNvSpPr>
            <p:nvPr/>
          </p:nvSpPr>
          <p:spPr bwMode="auto">
            <a:xfrm>
              <a:off x="4540" y="1425"/>
              <a:ext cx="2405" cy="1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3" name="Line 5">
              <a:extLst>
                <a:ext uri="{FF2B5EF4-FFF2-40B4-BE49-F238E27FC236}">
                  <a16:creationId xmlns:a16="http://schemas.microsoft.com/office/drawing/2014/main" id="{C7C97EB1-17D7-461B-954D-0B7158CA0722}"/>
                </a:ext>
              </a:extLst>
            </p:cNvPr>
            <p:cNvSpPr>
              <a:spLocks noChangeShapeType="1"/>
            </p:cNvSpPr>
            <p:nvPr/>
          </p:nvSpPr>
          <p:spPr bwMode="auto">
            <a:xfrm>
              <a:off x="4885" y="1636"/>
              <a:ext cx="1676" cy="0"/>
            </a:xfrm>
            <a:prstGeom prst="line">
              <a:avLst/>
            </a:prstGeom>
            <a:noFill/>
            <a:ln w="0">
              <a:solidFill>
                <a:srgbClr val="8080FF"/>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6">
              <a:extLst>
                <a:ext uri="{FF2B5EF4-FFF2-40B4-BE49-F238E27FC236}">
                  <a16:creationId xmlns:a16="http://schemas.microsoft.com/office/drawing/2014/main" id="{E49A466C-0034-418B-9377-02B8FC022975}"/>
                </a:ext>
              </a:extLst>
            </p:cNvPr>
            <p:cNvSpPr>
              <a:spLocks/>
            </p:cNvSpPr>
            <p:nvPr/>
          </p:nvSpPr>
          <p:spPr bwMode="auto">
            <a:xfrm>
              <a:off x="6303" y="1605"/>
              <a:ext cx="101" cy="63"/>
            </a:xfrm>
            <a:custGeom>
              <a:avLst/>
              <a:gdLst>
                <a:gd name="T0" fmla="*/ 0 w 101"/>
                <a:gd name="T1" fmla="*/ 63 h 63"/>
                <a:gd name="T2" fmla="*/ 101 w 101"/>
                <a:gd name="T3" fmla="*/ 31 h 63"/>
                <a:gd name="T4" fmla="*/ 0 w 101"/>
                <a:gd name="T5" fmla="*/ 0 h 63"/>
              </a:gdLst>
              <a:ahLst/>
              <a:cxnLst>
                <a:cxn ang="0">
                  <a:pos x="T0" y="T1"/>
                </a:cxn>
                <a:cxn ang="0">
                  <a:pos x="T2" y="T3"/>
                </a:cxn>
                <a:cxn ang="0">
                  <a:pos x="T4" y="T5"/>
                </a:cxn>
              </a:cxnLst>
              <a:rect l="0" t="0" r="r" b="b"/>
              <a:pathLst>
                <a:path w="101" h="63">
                  <a:moveTo>
                    <a:pt x="0" y="63"/>
                  </a:moveTo>
                  <a:lnTo>
                    <a:pt x="101" y="31"/>
                  </a:lnTo>
                  <a:lnTo>
                    <a:pt x="0" y="0"/>
                  </a:lnTo>
                </a:path>
              </a:pathLst>
            </a:custGeom>
            <a:noFill/>
            <a:ln w="0">
              <a:solidFill>
                <a:srgbClr val="8080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7">
              <a:extLst>
                <a:ext uri="{FF2B5EF4-FFF2-40B4-BE49-F238E27FC236}">
                  <a16:creationId xmlns:a16="http://schemas.microsoft.com/office/drawing/2014/main" id="{19781180-FBC9-43B8-84AB-056D33127C8A}"/>
                </a:ext>
              </a:extLst>
            </p:cNvPr>
            <p:cNvSpPr>
              <a:spLocks noChangeArrowheads="1"/>
            </p:cNvSpPr>
            <p:nvPr/>
          </p:nvSpPr>
          <p:spPr bwMode="auto">
            <a:xfrm>
              <a:off x="5464" y="1519"/>
              <a:ext cx="603"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新宋体" panose="02010609030101010101" pitchFamily="49" charset="-122"/>
                  <a:ea typeface="新宋体" panose="02010609030101010101" pitchFamily="49" charset="-122"/>
                </a:rPr>
                <a:t>&lt;&lt;import&gt;&gt;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Freeform 8">
              <a:extLst>
                <a:ext uri="{FF2B5EF4-FFF2-40B4-BE49-F238E27FC236}">
                  <a16:creationId xmlns:a16="http://schemas.microsoft.com/office/drawing/2014/main" id="{2AA822D7-F100-4D5A-80D7-9DCB57C2FF87}"/>
                </a:ext>
              </a:extLst>
            </p:cNvPr>
            <p:cNvSpPr>
              <a:spLocks/>
            </p:cNvSpPr>
            <p:nvPr/>
          </p:nvSpPr>
          <p:spPr bwMode="auto">
            <a:xfrm>
              <a:off x="4838" y="1808"/>
              <a:ext cx="1841" cy="720"/>
            </a:xfrm>
            <a:custGeom>
              <a:avLst/>
              <a:gdLst>
                <a:gd name="T0" fmla="*/ 0 w 1841"/>
                <a:gd name="T1" fmla="*/ 0 h 720"/>
                <a:gd name="T2" fmla="*/ 0 w 1841"/>
                <a:gd name="T3" fmla="*/ 720 h 720"/>
                <a:gd name="T4" fmla="*/ 1841 w 1841"/>
                <a:gd name="T5" fmla="*/ 720 h 720"/>
              </a:gdLst>
              <a:ahLst/>
              <a:cxnLst>
                <a:cxn ang="0">
                  <a:pos x="T0" y="T1"/>
                </a:cxn>
                <a:cxn ang="0">
                  <a:pos x="T2" y="T3"/>
                </a:cxn>
                <a:cxn ang="0">
                  <a:pos x="T4" y="T5"/>
                </a:cxn>
              </a:cxnLst>
              <a:rect l="0" t="0" r="r" b="b"/>
              <a:pathLst>
                <a:path w="1841" h="720">
                  <a:moveTo>
                    <a:pt x="0" y="0"/>
                  </a:moveTo>
                  <a:lnTo>
                    <a:pt x="0" y="720"/>
                  </a:lnTo>
                  <a:lnTo>
                    <a:pt x="1841" y="720"/>
                  </a:lnTo>
                </a:path>
              </a:pathLst>
            </a:custGeom>
            <a:noFill/>
            <a:ln w="0">
              <a:solidFill>
                <a:srgbClr val="8080FF"/>
              </a:solidFill>
              <a:prstDash val="sys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9">
              <a:extLst>
                <a:ext uri="{FF2B5EF4-FFF2-40B4-BE49-F238E27FC236}">
                  <a16:creationId xmlns:a16="http://schemas.microsoft.com/office/drawing/2014/main" id="{A9C3EAB4-D3F6-4E53-9390-68CC7E18ED90}"/>
                </a:ext>
              </a:extLst>
            </p:cNvPr>
            <p:cNvSpPr>
              <a:spLocks/>
            </p:cNvSpPr>
            <p:nvPr/>
          </p:nvSpPr>
          <p:spPr bwMode="auto">
            <a:xfrm>
              <a:off x="6326" y="2497"/>
              <a:ext cx="102" cy="63"/>
            </a:xfrm>
            <a:custGeom>
              <a:avLst/>
              <a:gdLst>
                <a:gd name="T0" fmla="*/ 0 w 102"/>
                <a:gd name="T1" fmla="*/ 63 h 63"/>
                <a:gd name="T2" fmla="*/ 102 w 102"/>
                <a:gd name="T3" fmla="*/ 31 h 63"/>
                <a:gd name="T4" fmla="*/ 0 w 102"/>
                <a:gd name="T5" fmla="*/ 0 h 63"/>
              </a:gdLst>
              <a:ahLst/>
              <a:cxnLst>
                <a:cxn ang="0">
                  <a:pos x="T0" y="T1"/>
                </a:cxn>
                <a:cxn ang="0">
                  <a:pos x="T2" y="T3"/>
                </a:cxn>
                <a:cxn ang="0">
                  <a:pos x="T4" y="T5"/>
                </a:cxn>
              </a:cxnLst>
              <a:rect l="0" t="0" r="r" b="b"/>
              <a:pathLst>
                <a:path w="102" h="63">
                  <a:moveTo>
                    <a:pt x="0" y="63"/>
                  </a:moveTo>
                  <a:lnTo>
                    <a:pt x="102" y="31"/>
                  </a:lnTo>
                  <a:lnTo>
                    <a:pt x="0" y="0"/>
                  </a:lnTo>
                </a:path>
              </a:pathLst>
            </a:custGeom>
            <a:noFill/>
            <a:ln w="0">
              <a:solidFill>
                <a:srgbClr val="8080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10">
              <a:extLst>
                <a:ext uri="{FF2B5EF4-FFF2-40B4-BE49-F238E27FC236}">
                  <a16:creationId xmlns:a16="http://schemas.microsoft.com/office/drawing/2014/main" id="{852B76E9-1EFB-4CDD-8E41-8A8B66CE6910}"/>
                </a:ext>
              </a:extLst>
            </p:cNvPr>
            <p:cNvSpPr>
              <a:spLocks noChangeArrowheads="1"/>
            </p:cNvSpPr>
            <p:nvPr/>
          </p:nvSpPr>
          <p:spPr bwMode="auto">
            <a:xfrm>
              <a:off x="4571" y="2474"/>
              <a:ext cx="603"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0000"/>
                  </a:solidFill>
                  <a:effectLst/>
                  <a:latin typeface="新宋体" panose="02010609030101010101" pitchFamily="49" charset="-122"/>
                  <a:ea typeface="新宋体" panose="02010609030101010101" pitchFamily="49" charset="-122"/>
                </a:rPr>
                <a:t>&lt;&lt;import&gt;&gt;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3083" name="Picture 11">
              <a:extLst>
                <a:ext uri="{FF2B5EF4-FFF2-40B4-BE49-F238E27FC236}">
                  <a16:creationId xmlns:a16="http://schemas.microsoft.com/office/drawing/2014/main" id="{854CF613-B0C8-4CD4-9E9C-47C7624259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4" y="1448"/>
              <a:ext cx="5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12">
              <a:extLst>
                <a:ext uri="{FF2B5EF4-FFF2-40B4-BE49-F238E27FC236}">
                  <a16:creationId xmlns:a16="http://schemas.microsoft.com/office/drawing/2014/main" id="{1377666A-7652-4761-B43F-E49884327ED9}"/>
                </a:ext>
              </a:extLst>
            </p:cNvPr>
            <p:cNvSpPr>
              <a:spLocks/>
            </p:cNvSpPr>
            <p:nvPr/>
          </p:nvSpPr>
          <p:spPr bwMode="auto">
            <a:xfrm>
              <a:off x="4564" y="1448"/>
              <a:ext cx="501" cy="376"/>
            </a:xfrm>
            <a:custGeom>
              <a:avLst/>
              <a:gdLst>
                <a:gd name="T0" fmla="*/ 0 w 501"/>
                <a:gd name="T1" fmla="*/ 376 h 376"/>
                <a:gd name="T2" fmla="*/ 501 w 501"/>
                <a:gd name="T3" fmla="*/ 376 h 376"/>
                <a:gd name="T4" fmla="*/ 501 w 501"/>
                <a:gd name="T5" fmla="*/ 63 h 376"/>
                <a:gd name="T6" fmla="*/ 172 w 501"/>
                <a:gd name="T7" fmla="*/ 63 h 376"/>
                <a:gd name="T8" fmla="*/ 172 w 501"/>
                <a:gd name="T9" fmla="*/ 0 h 376"/>
                <a:gd name="T10" fmla="*/ 0 w 501"/>
                <a:gd name="T11" fmla="*/ 0 h 376"/>
                <a:gd name="T12" fmla="*/ 0 w 501"/>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501" h="376">
                  <a:moveTo>
                    <a:pt x="0" y="376"/>
                  </a:moveTo>
                  <a:lnTo>
                    <a:pt x="501" y="376"/>
                  </a:lnTo>
                  <a:lnTo>
                    <a:pt x="501" y="63"/>
                  </a:lnTo>
                  <a:lnTo>
                    <a:pt x="172" y="63"/>
                  </a:lnTo>
                  <a:lnTo>
                    <a:pt x="172" y="0"/>
                  </a:lnTo>
                  <a:lnTo>
                    <a:pt x="0" y="0"/>
                  </a:lnTo>
                  <a:lnTo>
                    <a:pt x="0" y="376"/>
                  </a:lnTo>
                  <a:close/>
                </a:path>
              </a:pathLst>
            </a:custGeom>
            <a:noFill/>
            <a:ln w="0">
              <a:solidFill>
                <a:srgbClr val="B2B2B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13">
              <a:extLst>
                <a:ext uri="{FF2B5EF4-FFF2-40B4-BE49-F238E27FC236}">
                  <a16:creationId xmlns:a16="http://schemas.microsoft.com/office/drawing/2014/main" id="{9EB578CF-1C6F-44D5-AB9E-1B386A37941A}"/>
                </a:ext>
              </a:extLst>
            </p:cNvPr>
            <p:cNvSpPr>
              <a:spLocks noChangeArrowheads="1"/>
            </p:cNvSpPr>
            <p:nvPr/>
          </p:nvSpPr>
          <p:spPr bwMode="auto">
            <a:xfrm>
              <a:off x="4603" y="1597"/>
              <a:ext cx="49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新宋体" panose="02010609030101010101" pitchFamily="49" charset="-122"/>
                  <a:ea typeface="新宋体" panose="02010609030101010101" pitchFamily="49" charset="-122"/>
                </a:rPr>
                <a:t>action</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3086" name="Picture 14">
              <a:extLst>
                <a:ext uri="{FF2B5EF4-FFF2-40B4-BE49-F238E27FC236}">
                  <a16:creationId xmlns:a16="http://schemas.microsoft.com/office/drawing/2014/main" id="{1E767A9B-4454-4AC5-8DCD-25BCCE92F5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 y="1425"/>
              <a:ext cx="510"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15">
              <a:extLst>
                <a:ext uri="{FF2B5EF4-FFF2-40B4-BE49-F238E27FC236}">
                  <a16:creationId xmlns:a16="http://schemas.microsoft.com/office/drawing/2014/main" id="{25BD5A27-C96A-48BA-A8B4-16FB1133AF09}"/>
                </a:ext>
              </a:extLst>
            </p:cNvPr>
            <p:cNvSpPr>
              <a:spLocks/>
            </p:cNvSpPr>
            <p:nvPr/>
          </p:nvSpPr>
          <p:spPr bwMode="auto">
            <a:xfrm>
              <a:off x="6404" y="1425"/>
              <a:ext cx="502" cy="376"/>
            </a:xfrm>
            <a:custGeom>
              <a:avLst/>
              <a:gdLst>
                <a:gd name="T0" fmla="*/ 0 w 502"/>
                <a:gd name="T1" fmla="*/ 376 h 376"/>
                <a:gd name="T2" fmla="*/ 502 w 502"/>
                <a:gd name="T3" fmla="*/ 376 h 376"/>
                <a:gd name="T4" fmla="*/ 502 w 502"/>
                <a:gd name="T5" fmla="*/ 63 h 376"/>
                <a:gd name="T6" fmla="*/ 173 w 502"/>
                <a:gd name="T7" fmla="*/ 63 h 376"/>
                <a:gd name="T8" fmla="*/ 173 w 502"/>
                <a:gd name="T9" fmla="*/ 0 h 376"/>
                <a:gd name="T10" fmla="*/ 0 w 502"/>
                <a:gd name="T11" fmla="*/ 0 h 376"/>
                <a:gd name="T12" fmla="*/ 0 w 502"/>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502" h="376">
                  <a:moveTo>
                    <a:pt x="0" y="376"/>
                  </a:moveTo>
                  <a:lnTo>
                    <a:pt x="502" y="376"/>
                  </a:lnTo>
                  <a:lnTo>
                    <a:pt x="502" y="63"/>
                  </a:lnTo>
                  <a:lnTo>
                    <a:pt x="173" y="63"/>
                  </a:lnTo>
                  <a:lnTo>
                    <a:pt x="173" y="0"/>
                  </a:lnTo>
                  <a:lnTo>
                    <a:pt x="0" y="0"/>
                  </a:lnTo>
                  <a:lnTo>
                    <a:pt x="0" y="376"/>
                  </a:lnTo>
                  <a:close/>
                </a:path>
              </a:pathLst>
            </a:custGeom>
            <a:noFill/>
            <a:ln w="0">
              <a:solidFill>
                <a:srgbClr val="B2B2B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16">
              <a:extLst>
                <a:ext uri="{FF2B5EF4-FFF2-40B4-BE49-F238E27FC236}">
                  <a16:creationId xmlns:a16="http://schemas.microsoft.com/office/drawing/2014/main" id="{1E38BAB0-BAB5-4411-BFAC-766FE3F83D7E}"/>
                </a:ext>
              </a:extLst>
            </p:cNvPr>
            <p:cNvSpPr>
              <a:spLocks noChangeArrowheads="1"/>
            </p:cNvSpPr>
            <p:nvPr/>
          </p:nvSpPr>
          <p:spPr bwMode="auto">
            <a:xfrm>
              <a:off x="6553" y="1574"/>
              <a:ext cx="28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000000"/>
                  </a:solidFill>
                  <a:effectLst/>
                  <a:latin typeface="新宋体" panose="02010609030101010101" pitchFamily="49" charset="-122"/>
                  <a:ea typeface="新宋体" panose="02010609030101010101" pitchFamily="49" charset="-122"/>
                </a:rPr>
                <a:t>ibl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3089" name="Picture 17">
              <a:extLst>
                <a:ext uri="{FF2B5EF4-FFF2-40B4-BE49-F238E27FC236}">
                  <a16:creationId xmlns:a16="http://schemas.microsoft.com/office/drawing/2014/main" id="{10529A1D-A865-4EA9-AB26-71C678D4E1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8" y="2262"/>
              <a:ext cx="5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Freeform 18">
              <a:extLst>
                <a:ext uri="{FF2B5EF4-FFF2-40B4-BE49-F238E27FC236}">
                  <a16:creationId xmlns:a16="http://schemas.microsoft.com/office/drawing/2014/main" id="{EC39AC44-588E-405F-9AA7-0D4095BD1C11}"/>
                </a:ext>
              </a:extLst>
            </p:cNvPr>
            <p:cNvSpPr>
              <a:spLocks/>
            </p:cNvSpPr>
            <p:nvPr/>
          </p:nvSpPr>
          <p:spPr bwMode="auto">
            <a:xfrm>
              <a:off x="6428" y="2262"/>
              <a:ext cx="501" cy="376"/>
            </a:xfrm>
            <a:custGeom>
              <a:avLst/>
              <a:gdLst>
                <a:gd name="T0" fmla="*/ 0 w 501"/>
                <a:gd name="T1" fmla="*/ 376 h 376"/>
                <a:gd name="T2" fmla="*/ 501 w 501"/>
                <a:gd name="T3" fmla="*/ 376 h 376"/>
                <a:gd name="T4" fmla="*/ 501 w 501"/>
                <a:gd name="T5" fmla="*/ 63 h 376"/>
                <a:gd name="T6" fmla="*/ 164 w 501"/>
                <a:gd name="T7" fmla="*/ 63 h 376"/>
                <a:gd name="T8" fmla="*/ 164 w 501"/>
                <a:gd name="T9" fmla="*/ 0 h 376"/>
                <a:gd name="T10" fmla="*/ 0 w 501"/>
                <a:gd name="T11" fmla="*/ 0 h 376"/>
                <a:gd name="T12" fmla="*/ 0 w 501"/>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501" h="376">
                  <a:moveTo>
                    <a:pt x="0" y="376"/>
                  </a:moveTo>
                  <a:lnTo>
                    <a:pt x="501" y="376"/>
                  </a:lnTo>
                  <a:lnTo>
                    <a:pt x="501" y="63"/>
                  </a:lnTo>
                  <a:lnTo>
                    <a:pt x="164" y="63"/>
                  </a:lnTo>
                  <a:lnTo>
                    <a:pt x="164" y="0"/>
                  </a:lnTo>
                  <a:lnTo>
                    <a:pt x="0" y="0"/>
                  </a:lnTo>
                  <a:lnTo>
                    <a:pt x="0" y="376"/>
                  </a:lnTo>
                  <a:close/>
                </a:path>
              </a:pathLst>
            </a:custGeom>
            <a:noFill/>
            <a:ln w="0">
              <a:solidFill>
                <a:srgbClr val="B2B2B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19">
              <a:extLst>
                <a:ext uri="{FF2B5EF4-FFF2-40B4-BE49-F238E27FC236}">
                  <a16:creationId xmlns:a16="http://schemas.microsoft.com/office/drawing/2014/main" id="{A68DF8D6-61E2-4A77-B925-B59FB58B124A}"/>
                </a:ext>
              </a:extLst>
            </p:cNvPr>
            <p:cNvSpPr>
              <a:spLocks noChangeArrowheads="1"/>
            </p:cNvSpPr>
            <p:nvPr/>
          </p:nvSpPr>
          <p:spPr bwMode="auto">
            <a:xfrm>
              <a:off x="6538" y="2411"/>
              <a:ext cx="35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新宋体" panose="02010609030101010101" pitchFamily="49" charset="-122"/>
                  <a:ea typeface="新宋体" panose="02010609030101010101" pitchFamily="49" charset="-122"/>
                </a:rPr>
                <a:t>util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spTree>
    <p:custDataLst>
      <p:tags r:id="rId1"/>
    </p:custDataLst>
    <p:extLst>
      <p:ext uri="{BB962C8B-B14F-4D97-AF65-F5344CB8AC3E}">
        <p14:creationId xmlns:p14="http://schemas.microsoft.com/office/powerpoint/2010/main" val="30927250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39</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p:txBody>
          <a:bodyPr/>
          <a:lstStyle/>
          <a:p>
            <a:r>
              <a:rPr lang="en-GB" dirty="0"/>
              <a:t>UML</a:t>
            </a:r>
            <a:r>
              <a:rPr lang="en-US" dirty="0"/>
              <a:t>2.0</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6464842" cy="6858000"/>
            <a:chOff x="0" y="0"/>
            <a:chExt cx="6464842"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464842" y="11303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B7694D0-8B98-45B8-A3D5-B74649DE2064}"/>
              </a:ext>
            </a:extLst>
          </p:cNvPr>
          <p:cNvSpPr txBox="1"/>
          <p:nvPr/>
        </p:nvSpPr>
        <p:spPr>
          <a:xfrm>
            <a:off x="659588" y="1596509"/>
            <a:ext cx="6096000" cy="369332"/>
          </a:xfrm>
          <a:prstGeom prst="rect">
            <a:avLst/>
          </a:prstGeom>
          <a:noFill/>
        </p:spPr>
        <p:txBody>
          <a:bodyPr wrap="square">
            <a:spAutoFit/>
          </a:bodyPr>
          <a:lstStyle/>
          <a:p>
            <a:pPr algn="l"/>
            <a:r>
              <a:rPr lang="zh-CN" altLang="en-US" b="1" i="0" dirty="0">
                <a:solidFill>
                  <a:srgbClr val="333333"/>
                </a:solidFill>
                <a:effectLst/>
                <a:latin typeface="微软雅黑" panose="020B0503020204020204" pitchFamily="34" charset="-122"/>
                <a:ea typeface="微软雅黑" panose="020B0503020204020204" pitchFamily="34" charset="-122"/>
              </a:rPr>
              <a:t>包之间的关系</a:t>
            </a:r>
          </a:p>
        </p:txBody>
      </p:sp>
      <p:sp>
        <p:nvSpPr>
          <p:cNvPr id="15" name="文本框 14">
            <a:extLst>
              <a:ext uri="{FF2B5EF4-FFF2-40B4-BE49-F238E27FC236}">
                <a16:creationId xmlns:a16="http://schemas.microsoft.com/office/drawing/2014/main" id="{3FEBE7C9-C864-4F2A-B512-35E63EA59EC9}"/>
              </a:ext>
            </a:extLst>
          </p:cNvPr>
          <p:cNvSpPr txBox="1"/>
          <p:nvPr/>
        </p:nvSpPr>
        <p:spPr>
          <a:xfrm>
            <a:off x="660400" y="1965841"/>
            <a:ext cx="4294550" cy="1289905"/>
          </a:xfrm>
          <a:prstGeom prst="rect">
            <a:avLst/>
          </a:prstGeom>
          <a:noFill/>
        </p:spPr>
        <p:txBody>
          <a:bodyPr wrap="square">
            <a:spAutoFit/>
          </a:bodyPr>
          <a:lstStyle/>
          <a:p>
            <a:pPr>
              <a:lnSpc>
                <a:spcPct val="150000"/>
              </a:lnSpc>
              <a:buFont typeface="Arial" panose="020B0604020202020204" pitchFamily="34" charset="0"/>
              <a:buChar char="•"/>
            </a:pPr>
            <a:r>
              <a:rPr lang="zh-CN" altLang="en-US" b="1" i="0" dirty="0">
                <a:solidFill>
                  <a:schemeClr val="tx1">
                    <a:lumMod val="75000"/>
                    <a:lumOff val="25000"/>
                  </a:schemeClr>
                </a:solidFill>
                <a:effectLst/>
                <a:latin typeface="微软雅黑" panose="020B0503020204020204" pitchFamily="34" charset="-122"/>
                <a:ea typeface="微软雅黑" panose="020B0503020204020204" pitchFamily="34" charset="-122"/>
              </a:rPr>
              <a:t>泛化关系：表示一个包继承了另一个包的全部内容，同时又补充自己增加的内容。</a:t>
            </a:r>
          </a:p>
        </p:txBody>
      </p:sp>
      <p:sp>
        <p:nvSpPr>
          <p:cNvPr id="17" name="文本框 16">
            <a:extLst>
              <a:ext uri="{FF2B5EF4-FFF2-40B4-BE49-F238E27FC236}">
                <a16:creationId xmlns:a16="http://schemas.microsoft.com/office/drawing/2014/main" id="{52C0CB98-E8E3-408E-B344-330981549806}"/>
              </a:ext>
            </a:extLst>
          </p:cNvPr>
          <p:cNvSpPr txBox="1"/>
          <p:nvPr/>
        </p:nvSpPr>
        <p:spPr>
          <a:xfrm>
            <a:off x="659588" y="3788673"/>
            <a:ext cx="4294550" cy="874407"/>
          </a:xfrm>
          <a:prstGeom prst="rect">
            <a:avLst/>
          </a:prstGeom>
          <a:noFill/>
        </p:spPr>
        <p:txBody>
          <a:bodyPr wrap="square">
            <a:spAutoFit/>
          </a:bodyPr>
          <a:lstStyle/>
          <a:p>
            <a:pPr>
              <a:lnSpc>
                <a:spcPct val="150000"/>
              </a:lnSpc>
              <a:buFont typeface="Arial" panose="020B0604020202020204" pitchFamily="34" charset="0"/>
              <a:buChar char="•"/>
            </a:pPr>
            <a:r>
              <a:rPr lang="zh-CN" altLang="en-US" b="1" i="0" dirty="0">
                <a:solidFill>
                  <a:schemeClr val="tx1">
                    <a:lumMod val="75000"/>
                    <a:lumOff val="25000"/>
                  </a:schemeClr>
                </a:solidFill>
                <a:effectLst/>
                <a:latin typeface="微软雅黑" panose="020B0503020204020204" pitchFamily="34" charset="-122"/>
                <a:ea typeface="微软雅黑" panose="020B0503020204020204" pitchFamily="34" charset="-122"/>
              </a:rPr>
              <a:t>嵌套关系：一个包中可以包含若干个子包，构成了包的嵌套层次结构。</a:t>
            </a:r>
          </a:p>
        </p:txBody>
      </p:sp>
      <p:sp>
        <p:nvSpPr>
          <p:cNvPr id="22" name="文本框 21">
            <a:extLst>
              <a:ext uri="{FF2B5EF4-FFF2-40B4-BE49-F238E27FC236}">
                <a16:creationId xmlns:a16="http://schemas.microsoft.com/office/drawing/2014/main" id="{FEA7D422-7C5E-4546-A76D-B785F1C6368D}"/>
              </a:ext>
            </a:extLst>
          </p:cNvPr>
          <p:cNvSpPr txBox="1"/>
          <p:nvPr/>
        </p:nvSpPr>
        <p:spPr>
          <a:xfrm>
            <a:off x="7125240" y="3152000"/>
            <a:ext cx="1026815" cy="307777"/>
          </a:xfrm>
          <a:prstGeom prst="rect">
            <a:avLst/>
          </a:prstGeom>
          <a:noFill/>
        </p:spPr>
        <p:txBody>
          <a:bodyPr wrap="square">
            <a:spAutoFit/>
          </a:bodyPr>
          <a:lstStyle/>
          <a:p>
            <a:r>
              <a:rPr lang="zh-CN" altLang="en-US" sz="1400" b="1" dirty="0">
                <a:latin typeface="微软雅黑" panose="020B0503020204020204" pitchFamily="34" charset="-122"/>
                <a:ea typeface="微软雅黑" panose="020B0503020204020204" pitchFamily="34" charset="-122"/>
              </a:rPr>
              <a:t>泛化关系</a:t>
            </a:r>
            <a:endParaRPr lang="zh-CN" altLang="en-US" sz="1400"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6F55079F-9F84-4699-AE1E-435DAEBB3BD5}"/>
              </a:ext>
            </a:extLst>
          </p:cNvPr>
          <p:cNvSpPr txBox="1"/>
          <p:nvPr/>
        </p:nvSpPr>
        <p:spPr>
          <a:xfrm>
            <a:off x="8722265" y="5808199"/>
            <a:ext cx="1026815" cy="307777"/>
          </a:xfrm>
          <a:prstGeom prst="rect">
            <a:avLst/>
          </a:prstGeom>
          <a:noFill/>
        </p:spPr>
        <p:txBody>
          <a:bodyPr wrap="square">
            <a:spAutoFit/>
          </a:bodyPr>
          <a:lstStyle/>
          <a:p>
            <a:r>
              <a:rPr lang="zh-CN" altLang="en-US" sz="1400" b="1" dirty="0">
                <a:latin typeface="微软雅黑" panose="020B0503020204020204" pitchFamily="34" charset="-122"/>
                <a:ea typeface="微软雅黑" panose="020B0503020204020204" pitchFamily="34" charset="-122"/>
              </a:rPr>
              <a:t>嵌套关系</a:t>
            </a:r>
            <a:endParaRPr lang="zh-CN" altLang="en-US" sz="1400" dirty="0">
              <a:latin typeface="微软雅黑" panose="020B0503020204020204" pitchFamily="34" charset="-122"/>
              <a:ea typeface="微软雅黑" panose="020B0503020204020204" pitchFamily="34" charset="-122"/>
            </a:endParaRPr>
          </a:p>
        </p:txBody>
      </p:sp>
      <p:pic>
        <p:nvPicPr>
          <p:cNvPr id="31" name="Picture 4">
            <a:extLst>
              <a:ext uri="{FF2B5EF4-FFF2-40B4-BE49-F238E27FC236}">
                <a16:creationId xmlns:a16="http://schemas.microsoft.com/office/drawing/2014/main" id="{313B9ADD-CAD6-47D6-AFFB-AAD81F2113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5588" y="1257299"/>
            <a:ext cx="1569816" cy="18220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4">
            <a:extLst>
              <a:ext uri="{FF2B5EF4-FFF2-40B4-BE49-F238E27FC236}">
                <a16:creationId xmlns:a16="http://schemas.microsoft.com/office/drawing/2014/main" id="{6C1F33B0-4F61-48C9-B757-52926F84E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7039" y="4225876"/>
            <a:ext cx="1193763" cy="5072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5">
            <a:extLst>
              <a:ext uri="{FF2B5EF4-FFF2-40B4-BE49-F238E27FC236}">
                <a16:creationId xmlns:a16="http://schemas.microsoft.com/office/drawing/2014/main" id="{9A58274F-4C92-435B-A5C9-D8807B6EFD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82959" y="3683000"/>
            <a:ext cx="1569755" cy="18220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箭头: 右 5">
            <a:extLst>
              <a:ext uri="{FF2B5EF4-FFF2-40B4-BE49-F238E27FC236}">
                <a16:creationId xmlns:a16="http://schemas.microsoft.com/office/drawing/2014/main" id="{26C91142-CB9E-4DA3-8AC5-AC4499A9BB51}"/>
              </a:ext>
            </a:extLst>
          </p:cNvPr>
          <p:cNvSpPr/>
          <p:nvPr/>
        </p:nvSpPr>
        <p:spPr>
          <a:xfrm>
            <a:off x="8639175" y="4479490"/>
            <a:ext cx="904875" cy="183590"/>
          </a:xfrm>
          <a:prstGeom prs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8114888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a:xfrm>
            <a:off x="660400" y="328770"/>
            <a:ext cx="10858500" cy="599759"/>
          </a:xfrm>
        </p:spPr>
        <p:txBody>
          <a:bodyPr/>
          <a:lstStyle/>
          <a:p>
            <a:r>
              <a:rPr lang="en-GB" dirty="0"/>
              <a:t>UML</a:t>
            </a:r>
            <a:r>
              <a:rPr lang="zh-CN" altLang="en-US" dirty="0"/>
              <a:t>简介</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36349" y="0"/>
            <a:ext cx="11151210" cy="6858000"/>
            <a:chOff x="36349" y="0"/>
            <a:chExt cx="11151210" cy="6858000"/>
          </a:xfrm>
        </p:grpSpPr>
        <p:sp>
          <p:nvSpPr>
            <p:cNvPr id="5" name="矩形 4">
              <a:extLst>
                <a:ext uri="{FF2B5EF4-FFF2-40B4-BE49-F238E27FC236}">
                  <a16:creationId xmlns:a16="http://schemas.microsoft.com/office/drawing/2014/main" id="{B1B680D3-F9D0-4C9F-A6FB-A05C6421EB47}"/>
                </a:ext>
              </a:extLst>
            </p:cNvPr>
            <p:cNvSpPr/>
            <p:nvPr/>
          </p:nvSpPr>
          <p:spPr>
            <a:xfrm>
              <a:off x="36349"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6" name="矩形 5">
              <a:extLst>
                <a:ext uri="{FF2B5EF4-FFF2-40B4-BE49-F238E27FC236}">
                  <a16:creationId xmlns:a16="http://schemas.microsoft.com/office/drawing/2014/main" id="{3E3E1AF8-CC16-40FC-9EB4-A62DAAC9FD00}"/>
                </a:ext>
              </a:extLst>
            </p:cNvPr>
            <p:cNvSpPr/>
            <p:nvPr/>
          </p:nvSpPr>
          <p:spPr>
            <a:xfrm>
              <a:off x="660400" y="2455306"/>
              <a:ext cx="4952246" cy="523220"/>
            </a:xfrm>
            <a:prstGeom prst="rect">
              <a:avLst/>
            </a:prstGeom>
          </p:spPr>
          <p:txBody>
            <a:bodyPr wrap="square" anchor="b" anchorCtr="0">
              <a:spAutoFit/>
            </a:bodyPr>
            <a:lstStyle/>
            <a:p>
              <a:pPr>
                <a:buSzPct val="25000"/>
              </a:pPr>
              <a:r>
                <a:rPr lang="zh-CN" altLang="en-US" sz="2800" b="1" dirty="0">
                  <a:solidFill>
                    <a:schemeClr val="accent1"/>
                  </a:solidFill>
                </a:rPr>
                <a:t>什么是</a:t>
              </a:r>
              <a:r>
                <a:rPr lang="en-US" altLang="zh-CN" sz="2800" b="1" dirty="0">
                  <a:solidFill>
                    <a:schemeClr val="accent1"/>
                  </a:solidFill>
                </a:rPr>
                <a:t>UML</a:t>
              </a:r>
            </a:p>
          </p:txBody>
        </p:sp>
        <p:grpSp>
          <p:nvGrpSpPr>
            <p:cNvPr id="8" name="组合 7">
              <a:extLst>
                <a:ext uri="{FF2B5EF4-FFF2-40B4-BE49-F238E27FC236}">
                  <a16:creationId xmlns:a16="http://schemas.microsoft.com/office/drawing/2014/main" id="{2380D1DE-4406-4312-8931-7679CEC96C78}"/>
                </a:ext>
              </a:extLst>
            </p:cNvPr>
            <p:cNvGrpSpPr/>
            <p:nvPr/>
          </p:nvGrpSpPr>
          <p:grpSpPr>
            <a:xfrm>
              <a:off x="6589713" y="1407999"/>
              <a:ext cx="4597846" cy="1570402"/>
              <a:chOff x="6589713" y="1407999"/>
              <a:chExt cx="4597846" cy="1570402"/>
            </a:xfrm>
          </p:grpSpPr>
          <p:sp>
            <p:nvSpPr>
              <p:cNvPr id="16" name="文本框 15">
                <a:extLst>
                  <a:ext uri="{FF2B5EF4-FFF2-40B4-BE49-F238E27FC236}">
                    <a16:creationId xmlns:a16="http://schemas.microsoft.com/office/drawing/2014/main" id="{90E8A428-281F-45F8-8EB7-BA2BE096D214}"/>
                  </a:ext>
                </a:extLst>
              </p:cNvPr>
              <p:cNvSpPr txBox="1"/>
              <p:nvPr/>
            </p:nvSpPr>
            <p:spPr>
              <a:xfrm>
                <a:off x="6589713" y="1989925"/>
                <a:ext cx="4592637" cy="988476"/>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altLang="zh-CN" sz="1000" b="1" dirty="0">
                    <a:solidFill>
                      <a:schemeClr val="tx1">
                        <a:lumMod val="75000"/>
                        <a:lumOff val="2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1000" b="1" dirty="0">
                    <a:solidFill>
                      <a:schemeClr val="tx1">
                        <a:lumMod val="75000"/>
                        <a:lumOff val="2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000" b="1" dirty="0">
                    <a:solidFill>
                      <a:schemeClr val="tx1">
                        <a:lumMod val="75000"/>
                        <a:lumOff val="2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Unified Modeling Language</a:t>
                </a:r>
                <a:r>
                  <a:rPr lang="zh-CN" altLang="en-US" sz="1000" b="1" dirty="0">
                    <a:solidFill>
                      <a:schemeClr val="tx1">
                        <a:lumMod val="75000"/>
                        <a:lumOff val="2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统一建模语言），是一种能够描述问题、描述解决方案、起到沟通作用的语言。通俗的说，它是一种用文本、图形和符号的集合来描述现实生活中各类事物、活动、及其之间关系的语言。</a:t>
                </a:r>
                <a:r>
                  <a:rPr lang="zh-CN" altLang="en-US" sz="1000" b="1" dirty="0">
                    <a:solidFill>
                      <a:schemeClr val="tx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它包括了</a:t>
                </a:r>
                <a:r>
                  <a:rPr lang="zh-CN" altLang="en-US" sz="1000" b="1" dirty="0">
                    <a:solidFill>
                      <a:srgbClr val="EA5514"/>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UML语义（Semantics）</a:t>
                </a:r>
                <a:r>
                  <a:rPr lang="zh-CN" altLang="en-US" sz="1000" b="1" dirty="0">
                    <a:solidFill>
                      <a:schemeClr val="tx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zh-CN" altLang="en-US" sz="1000" b="1" dirty="0">
                    <a:solidFill>
                      <a:srgbClr val="EA5514"/>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UML表示符（Notation）</a:t>
                </a:r>
                <a:r>
                  <a:rPr lang="zh-CN" altLang="en-US" sz="1000" b="1" dirty="0">
                    <a:solidFill>
                      <a:schemeClr val="tx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两个部分。</a:t>
                </a:r>
                <a:endParaRPr lang="zh-CN" altLang="en-US" sz="1000" b="1" dirty="0">
                  <a:solidFill>
                    <a:schemeClr val="tx1">
                      <a:lumMod val="75000"/>
                      <a:lumOff val="2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文本框 16">
                <a:extLst>
                  <a:ext uri="{FF2B5EF4-FFF2-40B4-BE49-F238E27FC236}">
                    <a16:creationId xmlns:a16="http://schemas.microsoft.com/office/drawing/2014/main" id="{043EECAB-BE16-4542-9309-DBEE156C037F}"/>
                  </a:ext>
                </a:extLst>
              </p:cNvPr>
              <p:cNvSpPr txBox="1"/>
              <p:nvPr/>
            </p:nvSpPr>
            <p:spPr>
              <a:xfrm>
                <a:off x="6641889" y="1407999"/>
                <a:ext cx="4545670" cy="581926"/>
              </a:xfrm>
              <a:prstGeom prst="rect">
                <a:avLst/>
              </a:prstGeom>
              <a:noFill/>
              <a:ln>
                <a:noFill/>
              </a:ln>
            </p:spPr>
            <p:txBody>
              <a:bodyPr wrap="square" lIns="91440" tIns="45720" rIns="91440" bIns="45720" anchor="ctr" anchorCtr="0">
                <a:normAutofit/>
              </a:bodyPr>
              <a:lstStyle/>
              <a:p>
                <a:pPr>
                  <a:buSzPct val="25000"/>
                </a:pPr>
                <a:r>
                  <a:rPr lang="en-US" altLang="zh-CN" b="1" dirty="0">
                    <a:latin typeface="+mj-ea"/>
                    <a:ea typeface="+mj-ea"/>
                  </a:rPr>
                  <a:t>UML</a:t>
                </a:r>
              </a:p>
            </p:txBody>
          </p:sp>
        </p:gr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096000" y="1140784"/>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2ACD1EE8-2A50-4DA4-8001-1D0AAA2C5578}"/>
                </a:ext>
              </a:extLst>
            </p:cNvPr>
            <p:cNvGrpSpPr/>
            <p:nvPr/>
          </p:nvGrpSpPr>
          <p:grpSpPr>
            <a:xfrm>
              <a:off x="6589712" y="3163236"/>
              <a:ext cx="4597847" cy="1287635"/>
              <a:chOff x="6589712" y="1407999"/>
              <a:chExt cx="4597847" cy="1287635"/>
            </a:xfrm>
          </p:grpSpPr>
          <p:sp>
            <p:nvSpPr>
              <p:cNvPr id="14" name="文本框 13">
                <a:extLst>
                  <a:ext uri="{FF2B5EF4-FFF2-40B4-BE49-F238E27FC236}">
                    <a16:creationId xmlns:a16="http://schemas.microsoft.com/office/drawing/2014/main" id="{E86BD02F-DB3A-4CCA-9C83-6CAEBFBAE1F2}"/>
                  </a:ext>
                </a:extLst>
              </p:cNvPr>
              <p:cNvSpPr txBox="1"/>
              <p:nvPr/>
            </p:nvSpPr>
            <p:spPr>
              <a:xfrm>
                <a:off x="6589712" y="1938247"/>
                <a:ext cx="4592637" cy="757387"/>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50000"/>
                  </a:lnSpc>
                </a:pPr>
                <a:r>
                  <a:rPr lang="zh-CN" altLang="en-US" sz="1000" b="1" dirty="0">
                    <a:solidFill>
                      <a:srgbClr val="EA5514"/>
                    </a:solidFill>
                    <a:effectLst/>
                    <a:latin typeface="微软雅黑" panose="020B0503020204020204" pitchFamily="34" charset="-122"/>
                    <a:ea typeface="微软雅黑" panose="020B0503020204020204" pitchFamily="34" charset="-122"/>
                    <a:cs typeface="微软雅黑" panose="020B0503020204020204" pitchFamily="34" charset="-122"/>
                  </a:rPr>
                  <a:t>UML语义</a:t>
                </a:r>
                <a:r>
                  <a:rPr lang="zh-CN" altLang="en-US" sz="1000" b="1" dirty="0">
                    <a:solidFill>
                      <a:schemeClr val="tx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rPr>
                  <a:t>定义了静态模型和动态模型。</a:t>
                </a:r>
              </a:p>
              <a:p>
                <a:pPr algn="l">
                  <a:lnSpc>
                    <a:spcPct val="150000"/>
                  </a:lnSpc>
                </a:pPr>
                <a:r>
                  <a:rPr lang="zh-CN" altLang="en-US" sz="1000" b="1" dirty="0">
                    <a:solidFill>
                      <a:schemeClr val="tx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rPr>
                  <a:t>静态模型强调系统的对象结构，入对象的类、接口、属性和关系；</a:t>
                </a:r>
              </a:p>
              <a:p>
                <a:pPr algn="l">
                  <a:lnSpc>
                    <a:spcPct val="150000"/>
                  </a:lnSpc>
                </a:pPr>
                <a:r>
                  <a:rPr lang="zh-CN" altLang="en-US" sz="1000" b="1" dirty="0">
                    <a:solidFill>
                      <a:schemeClr val="tx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rPr>
                  <a:t>动态模型关注的是系统对象的行为动作，如对象的方法、交互、协作和状态</a:t>
                </a:r>
                <a:endParaRPr lang="en-US" altLang="zh-CN" sz="1000" dirty="0">
                  <a:solidFill>
                    <a:schemeClr val="tx1"/>
                  </a:solidFill>
                </a:endParaRPr>
              </a:p>
            </p:txBody>
          </p:sp>
          <p:sp>
            <p:nvSpPr>
              <p:cNvPr id="15" name="文本框 14">
                <a:extLst>
                  <a:ext uri="{FF2B5EF4-FFF2-40B4-BE49-F238E27FC236}">
                    <a16:creationId xmlns:a16="http://schemas.microsoft.com/office/drawing/2014/main" id="{AC4C5902-207E-4857-BBD0-421E39A30F2D}"/>
                  </a:ext>
                </a:extLst>
              </p:cNvPr>
              <p:cNvSpPr txBox="1"/>
              <p:nvPr/>
            </p:nvSpPr>
            <p:spPr>
              <a:xfrm>
                <a:off x="6641889" y="1407999"/>
                <a:ext cx="4545670" cy="581926"/>
              </a:xfrm>
              <a:prstGeom prst="rect">
                <a:avLst/>
              </a:prstGeom>
              <a:noFill/>
              <a:ln>
                <a:noFill/>
              </a:ln>
            </p:spPr>
            <p:txBody>
              <a:bodyPr wrap="square" lIns="91440" tIns="45720" rIns="91440" bIns="45720" anchor="ctr" anchorCtr="0">
                <a:normAutofit/>
              </a:bodyPr>
              <a:lstStyle/>
              <a:p>
                <a:pPr>
                  <a:buSzPct val="25000"/>
                </a:pPr>
                <a:r>
                  <a:rPr lang="en-US" altLang="zh-CN" b="1" dirty="0">
                    <a:latin typeface="+mj-ea"/>
                    <a:ea typeface="+mj-ea"/>
                  </a:rPr>
                  <a:t>UML</a:t>
                </a:r>
                <a:r>
                  <a:rPr lang="zh-CN" altLang="en-US" b="1" dirty="0">
                    <a:latin typeface="+mj-ea"/>
                    <a:ea typeface="+mj-ea"/>
                  </a:rPr>
                  <a:t>语义</a:t>
                </a:r>
                <a:endParaRPr lang="en-US" altLang="zh-CN" b="1" dirty="0">
                  <a:latin typeface="+mj-ea"/>
                  <a:ea typeface="+mj-ea"/>
                </a:endParaRPr>
              </a:p>
            </p:txBody>
          </p:sp>
        </p:grpSp>
        <p:grpSp>
          <p:nvGrpSpPr>
            <p:cNvPr id="11" name="组合 10">
              <a:extLst>
                <a:ext uri="{FF2B5EF4-FFF2-40B4-BE49-F238E27FC236}">
                  <a16:creationId xmlns:a16="http://schemas.microsoft.com/office/drawing/2014/main" id="{31DC6A79-47E9-4AF0-B507-4A60EDEA61DE}"/>
                </a:ext>
              </a:extLst>
            </p:cNvPr>
            <p:cNvGrpSpPr/>
            <p:nvPr/>
          </p:nvGrpSpPr>
          <p:grpSpPr>
            <a:xfrm>
              <a:off x="6589712" y="4543289"/>
              <a:ext cx="4592637" cy="1524404"/>
              <a:chOff x="6589712" y="1032815"/>
              <a:chExt cx="4592637" cy="1524404"/>
            </a:xfrm>
          </p:grpSpPr>
          <p:sp>
            <p:nvSpPr>
              <p:cNvPr id="12" name="文本框 11">
                <a:extLst>
                  <a:ext uri="{FF2B5EF4-FFF2-40B4-BE49-F238E27FC236}">
                    <a16:creationId xmlns:a16="http://schemas.microsoft.com/office/drawing/2014/main" id="{1C3E8F75-15A6-47B5-AE8A-E366B4C3F4D3}"/>
                  </a:ext>
                </a:extLst>
              </p:cNvPr>
              <p:cNvSpPr txBox="1"/>
              <p:nvPr/>
            </p:nvSpPr>
            <p:spPr>
              <a:xfrm>
                <a:off x="6589712" y="1799576"/>
                <a:ext cx="4592637" cy="757643"/>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000" b="1" dirty="0">
                    <a:solidFill>
                      <a:srgbClr val="EA5514"/>
                    </a:solidFill>
                    <a:effectLst/>
                    <a:latin typeface="微软雅黑" panose="020B0503020204020204" pitchFamily="34" charset="-122"/>
                    <a:ea typeface="微软雅黑" panose="020B0503020204020204" pitchFamily="34" charset="-122"/>
                    <a:cs typeface="微软雅黑" panose="020B0503020204020204" pitchFamily="34" charset="-122"/>
                  </a:rPr>
                  <a:t>UML标识符</a:t>
                </a:r>
                <a:r>
                  <a:rPr lang="zh-CN" altLang="en-US" sz="1000" b="1" dirty="0">
                    <a:solidFill>
                      <a:schemeClr val="tx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rPr>
                  <a:t>为开发者或开发工具使用这些图形符号和文本语法为系统建模提供了标准。重要内容由9种图来定义，包括</a:t>
                </a:r>
                <a:r>
                  <a:rPr lang="zh-CN" altLang="en-US" sz="1000" b="1" dirty="0">
                    <a:solidFill>
                      <a:srgbClr val="EA5514"/>
                    </a:solidFill>
                    <a:effectLst/>
                    <a:latin typeface="微软雅黑" panose="020B0503020204020204" pitchFamily="34" charset="-122"/>
                    <a:ea typeface="微软雅黑" panose="020B0503020204020204" pitchFamily="34" charset="-122"/>
                    <a:cs typeface="微软雅黑" panose="020B0503020204020204" pitchFamily="34" charset="-122"/>
                  </a:rPr>
                  <a:t>用例图、类图、对象图、状态图、构件图、部署图、协作图、交互序列图、活动图</a:t>
                </a:r>
              </a:p>
            </p:txBody>
          </p:sp>
          <p:sp>
            <p:nvSpPr>
              <p:cNvPr id="13" name="文本框 12">
                <a:extLst>
                  <a:ext uri="{FF2B5EF4-FFF2-40B4-BE49-F238E27FC236}">
                    <a16:creationId xmlns:a16="http://schemas.microsoft.com/office/drawing/2014/main" id="{A6141F79-E3CE-4C09-A990-CEC89C442360}"/>
                  </a:ext>
                </a:extLst>
              </p:cNvPr>
              <p:cNvSpPr txBox="1"/>
              <p:nvPr/>
            </p:nvSpPr>
            <p:spPr>
              <a:xfrm>
                <a:off x="6589712" y="1032815"/>
                <a:ext cx="4545670" cy="581926"/>
              </a:xfrm>
              <a:prstGeom prst="rect">
                <a:avLst/>
              </a:prstGeom>
              <a:noFill/>
              <a:ln>
                <a:noFill/>
              </a:ln>
            </p:spPr>
            <p:txBody>
              <a:bodyPr wrap="square" lIns="91440" tIns="45720" rIns="91440" bIns="45720" anchor="ctr" anchorCtr="0">
                <a:normAutofit/>
              </a:bodyPr>
              <a:lstStyle/>
              <a:p>
                <a:pPr>
                  <a:buSzPct val="25000"/>
                </a:pPr>
                <a:r>
                  <a:rPr lang="en-US" altLang="zh-CN" b="1" dirty="0">
                    <a:latin typeface="+mj-ea"/>
                    <a:ea typeface="+mj-ea"/>
                  </a:rPr>
                  <a:t>UML</a:t>
                </a:r>
                <a:r>
                  <a:rPr lang="zh-CN" altLang="en-US" b="1" dirty="0">
                    <a:latin typeface="+mj-ea"/>
                    <a:ea typeface="+mj-ea"/>
                  </a:rPr>
                  <a:t>标识符</a:t>
                </a:r>
                <a:endParaRPr lang="en-US" altLang="zh-CN" b="1" dirty="0">
                  <a:latin typeface="+mj-ea"/>
                  <a:ea typeface="+mj-ea"/>
                </a:endParaRPr>
              </a:p>
            </p:txBody>
          </p:sp>
        </p:grpSp>
      </p:grpSp>
    </p:spTree>
    <p:custDataLst>
      <p:tags r:id="rId1"/>
    </p:custDataLst>
    <p:extLst>
      <p:ext uri="{BB962C8B-B14F-4D97-AF65-F5344CB8AC3E}">
        <p14:creationId xmlns:p14="http://schemas.microsoft.com/office/powerpoint/2010/main" val="18941038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40</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p:txBody>
          <a:bodyPr/>
          <a:lstStyle/>
          <a:p>
            <a:r>
              <a:rPr lang="en-GB" dirty="0"/>
              <a:t>UML</a:t>
            </a:r>
            <a:r>
              <a:rPr lang="en-US" dirty="0"/>
              <a:t>2.0</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6464842" cy="6858000"/>
            <a:chOff x="0" y="0"/>
            <a:chExt cx="6464842"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464842" y="11303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B7694D0-8B98-45B8-A3D5-B74649DE2064}"/>
              </a:ext>
            </a:extLst>
          </p:cNvPr>
          <p:cNvSpPr txBox="1"/>
          <p:nvPr/>
        </p:nvSpPr>
        <p:spPr>
          <a:xfrm>
            <a:off x="660400" y="1596509"/>
            <a:ext cx="6096000" cy="369332"/>
          </a:xfrm>
          <a:prstGeom prst="rect">
            <a:avLst/>
          </a:prstGeom>
          <a:noFill/>
        </p:spPr>
        <p:txBody>
          <a:bodyPr wrap="square">
            <a:spAutoFit/>
          </a:bodyPr>
          <a:lstStyle/>
          <a:p>
            <a:pPr algn="l"/>
            <a:r>
              <a:rPr lang="zh-CN" altLang="en-US" b="1" i="0" dirty="0">
                <a:solidFill>
                  <a:srgbClr val="333333"/>
                </a:solidFill>
                <a:effectLst/>
                <a:latin typeface="微软雅黑" panose="020B0503020204020204" pitchFamily="34" charset="-122"/>
                <a:ea typeface="微软雅黑" panose="020B0503020204020204" pitchFamily="34" charset="-122"/>
              </a:rPr>
              <a:t>（</a:t>
            </a:r>
            <a:r>
              <a:rPr lang="en-US" altLang="zh-CN" b="1" i="0" dirty="0">
                <a:solidFill>
                  <a:srgbClr val="333333"/>
                </a:solidFill>
                <a:effectLst/>
                <a:latin typeface="微软雅黑" panose="020B0503020204020204" pitchFamily="34" charset="-122"/>
                <a:ea typeface="微软雅黑" panose="020B0503020204020204" pitchFamily="34" charset="-122"/>
              </a:rPr>
              <a:t>6</a:t>
            </a:r>
            <a:r>
              <a:rPr lang="zh-CN" altLang="en-US" b="1" i="0" dirty="0">
                <a:solidFill>
                  <a:srgbClr val="333333"/>
                </a:solidFill>
                <a:effectLst/>
                <a:latin typeface="微软雅黑" panose="020B0503020204020204" pitchFamily="34" charset="-122"/>
                <a:ea typeface="微软雅黑" panose="020B0503020204020204" pitchFamily="34" charset="-122"/>
              </a:rPr>
              <a:t>）组合结构图</a:t>
            </a:r>
          </a:p>
        </p:txBody>
      </p:sp>
      <p:sp>
        <p:nvSpPr>
          <p:cNvPr id="15" name="文本框 14">
            <a:extLst>
              <a:ext uri="{FF2B5EF4-FFF2-40B4-BE49-F238E27FC236}">
                <a16:creationId xmlns:a16="http://schemas.microsoft.com/office/drawing/2014/main" id="{3FEBE7C9-C864-4F2A-B512-35E63EA59EC9}"/>
              </a:ext>
            </a:extLst>
          </p:cNvPr>
          <p:cNvSpPr txBox="1"/>
          <p:nvPr/>
        </p:nvSpPr>
        <p:spPr>
          <a:xfrm>
            <a:off x="660400" y="1965841"/>
            <a:ext cx="4294550" cy="1116781"/>
          </a:xfrm>
          <a:prstGeom prst="rect">
            <a:avLst/>
          </a:prstGeom>
          <a:noFill/>
        </p:spPr>
        <p:txBody>
          <a:bodyPr wrap="square">
            <a:spAutoFit/>
          </a:bodyPr>
          <a:lstStyle/>
          <a:p>
            <a:pPr>
              <a:lnSpc>
                <a:spcPct val="200000"/>
              </a:lnSpc>
              <a:buFont typeface="Arial" panose="020B0604020202020204" pitchFamily="34" charset="0"/>
              <a:buChar char="•"/>
            </a:pPr>
            <a:r>
              <a:rPr lang="zh-CN" altLang="en-US" sz="1800" b="1" i="0" dirty="0">
                <a:solidFill>
                  <a:srgbClr val="333333"/>
                </a:solidFill>
                <a:effectLst/>
                <a:latin typeface="微软雅黑" panose="020B0503020204020204" pitchFamily="34" charset="-122"/>
                <a:ea typeface="微软雅黑" panose="020B0503020204020204" pitchFamily="34" charset="-122"/>
              </a:rPr>
              <a:t>组合结构图将每一个类放在一个整体中，从类的内部结构来审视一个类。</a:t>
            </a:r>
          </a:p>
        </p:txBody>
      </p:sp>
      <p:sp>
        <p:nvSpPr>
          <p:cNvPr id="17" name="文本框 16">
            <a:extLst>
              <a:ext uri="{FF2B5EF4-FFF2-40B4-BE49-F238E27FC236}">
                <a16:creationId xmlns:a16="http://schemas.microsoft.com/office/drawing/2014/main" id="{52C0CB98-E8E3-408E-B344-330981549806}"/>
              </a:ext>
            </a:extLst>
          </p:cNvPr>
          <p:cNvSpPr txBox="1"/>
          <p:nvPr/>
        </p:nvSpPr>
        <p:spPr>
          <a:xfrm>
            <a:off x="585789" y="3255273"/>
            <a:ext cx="5350687" cy="2120902"/>
          </a:xfrm>
          <a:prstGeom prst="rect">
            <a:avLst/>
          </a:prstGeom>
          <a:noFill/>
        </p:spPr>
        <p:txBody>
          <a:bodyPr wrap="square">
            <a:spAutoFit/>
          </a:bodyPr>
          <a:lstStyle/>
          <a:p>
            <a:pPr>
              <a:lnSpc>
                <a:spcPct val="150000"/>
              </a:lnSpc>
              <a:buFont typeface="Arial" panose="020B0604020202020204" pitchFamily="34" charset="0"/>
              <a:buChar char="•"/>
            </a:pPr>
            <a:r>
              <a:rPr lang="zh-CN" altLang="en-US" b="1" i="0" dirty="0">
                <a:solidFill>
                  <a:srgbClr val="333333"/>
                </a:solidFill>
                <a:effectLst/>
                <a:latin typeface="微软雅黑" panose="020B0503020204020204" pitchFamily="34" charset="-122"/>
                <a:ea typeface="微软雅黑" panose="020B0503020204020204" pitchFamily="34" charset="-122"/>
              </a:rPr>
              <a:t>组合结构图可用于表示一个类的内部结构。</a:t>
            </a:r>
          </a:p>
          <a:p>
            <a:pPr>
              <a:lnSpc>
                <a:spcPct val="150000"/>
              </a:lnSpc>
              <a:buFont typeface="Arial" panose="020B0604020202020204" pitchFamily="34" charset="0"/>
              <a:buChar char="•"/>
            </a:pPr>
            <a:r>
              <a:rPr lang="zh-CN" altLang="en-US" b="1" i="0" dirty="0">
                <a:solidFill>
                  <a:srgbClr val="333333"/>
                </a:solidFill>
                <a:effectLst/>
                <a:latin typeface="微软雅黑" panose="020B0503020204020204" pitchFamily="34" charset="-122"/>
                <a:ea typeface="微软雅黑" panose="020B0503020204020204" pitchFamily="34" charset="-122"/>
              </a:rPr>
              <a:t>部件</a:t>
            </a:r>
            <a:r>
              <a:rPr lang="en-US" altLang="zh-CN" b="1" i="0" dirty="0">
                <a:solidFill>
                  <a:srgbClr val="333333"/>
                </a:solidFill>
                <a:effectLst/>
                <a:latin typeface="微软雅黑" panose="020B0503020204020204" pitchFamily="34" charset="-122"/>
                <a:ea typeface="微软雅黑" panose="020B0503020204020204" pitchFamily="34" charset="-122"/>
              </a:rPr>
              <a:t>(Part)</a:t>
            </a:r>
            <a:r>
              <a:rPr lang="zh-CN" altLang="en-US" b="1" i="0" dirty="0">
                <a:solidFill>
                  <a:srgbClr val="333333"/>
                </a:solidFill>
                <a:effectLst/>
                <a:latin typeface="微软雅黑" panose="020B0503020204020204" pitchFamily="34" charset="-122"/>
                <a:ea typeface="微软雅黑" panose="020B0503020204020204" pitchFamily="34" charset="-122"/>
              </a:rPr>
              <a:t>：表示被描述事物所拥有的内部成分。</a:t>
            </a:r>
          </a:p>
          <a:p>
            <a:pPr>
              <a:lnSpc>
                <a:spcPct val="150000"/>
              </a:lnSpc>
              <a:buFont typeface="Arial" panose="020B0604020202020204" pitchFamily="34" charset="0"/>
              <a:buChar char="•"/>
            </a:pPr>
            <a:r>
              <a:rPr lang="zh-CN" altLang="en-US" b="1" i="0" dirty="0">
                <a:solidFill>
                  <a:srgbClr val="333333"/>
                </a:solidFill>
                <a:effectLst/>
                <a:latin typeface="微软雅黑" panose="020B0503020204020204" pitchFamily="34" charset="-122"/>
                <a:ea typeface="微软雅黑" panose="020B0503020204020204" pitchFamily="34" charset="-122"/>
              </a:rPr>
              <a:t>连接件</a:t>
            </a:r>
            <a:r>
              <a:rPr lang="en-US" altLang="zh-CN" b="1" i="0" dirty="0">
                <a:solidFill>
                  <a:srgbClr val="333333"/>
                </a:solidFill>
                <a:effectLst/>
                <a:latin typeface="微软雅黑" panose="020B0503020204020204" pitchFamily="34" charset="-122"/>
                <a:ea typeface="微软雅黑" panose="020B0503020204020204" pitchFamily="34" charset="-122"/>
              </a:rPr>
              <a:t>(Connector)</a:t>
            </a:r>
            <a:r>
              <a:rPr lang="zh-CN" altLang="en-US" b="1" i="0" dirty="0">
                <a:solidFill>
                  <a:srgbClr val="333333"/>
                </a:solidFill>
                <a:effectLst/>
                <a:latin typeface="微软雅黑" panose="020B0503020204020204" pitchFamily="34" charset="-122"/>
                <a:ea typeface="微软雅黑" panose="020B0503020204020204" pitchFamily="34" charset="-122"/>
              </a:rPr>
              <a:t>：表示部件之间的关系。</a:t>
            </a:r>
          </a:p>
          <a:p>
            <a:pPr>
              <a:lnSpc>
                <a:spcPct val="150000"/>
              </a:lnSpc>
              <a:buFont typeface="Arial" panose="020B0604020202020204" pitchFamily="34" charset="0"/>
              <a:buChar char="•"/>
            </a:pPr>
            <a:r>
              <a:rPr lang="zh-CN" altLang="en-US" b="1" i="0" dirty="0">
                <a:solidFill>
                  <a:srgbClr val="333333"/>
                </a:solidFill>
                <a:effectLst/>
                <a:latin typeface="微软雅黑" panose="020B0503020204020204" pitchFamily="34" charset="-122"/>
                <a:ea typeface="微软雅黑" panose="020B0503020204020204" pitchFamily="34" charset="-122"/>
              </a:rPr>
              <a:t>端口</a:t>
            </a:r>
            <a:r>
              <a:rPr lang="en-US" altLang="zh-CN" b="1" i="0" dirty="0">
                <a:solidFill>
                  <a:srgbClr val="333333"/>
                </a:solidFill>
                <a:effectLst/>
                <a:latin typeface="微软雅黑" panose="020B0503020204020204" pitchFamily="34" charset="-122"/>
                <a:ea typeface="微软雅黑" panose="020B0503020204020204" pitchFamily="34" charset="-122"/>
              </a:rPr>
              <a:t>(Port)</a:t>
            </a:r>
            <a:r>
              <a:rPr lang="zh-CN" altLang="en-US" b="1" i="0" dirty="0">
                <a:solidFill>
                  <a:srgbClr val="333333"/>
                </a:solidFill>
                <a:effectLst/>
                <a:latin typeface="微软雅黑" panose="020B0503020204020204" pitchFamily="34" charset="-122"/>
                <a:ea typeface="微软雅黑" panose="020B0503020204020204" pitchFamily="34" charset="-122"/>
              </a:rPr>
              <a:t>：表示部件和外部环境的交互点。</a:t>
            </a:r>
          </a:p>
          <a:p>
            <a:pPr>
              <a:lnSpc>
                <a:spcPct val="150000"/>
              </a:lnSpc>
              <a:buFont typeface="Arial" panose="020B0604020202020204" pitchFamily="34" charset="0"/>
              <a:buChar char="•"/>
            </a:pPr>
            <a:endParaRPr lang="zh-CN" altLang="en-US" b="1" i="0" dirty="0">
              <a:solidFill>
                <a:srgbClr val="333333"/>
              </a:solidFill>
              <a:effectLst/>
              <a:latin typeface="微软雅黑" panose="020B0503020204020204" pitchFamily="34" charset="-122"/>
              <a:ea typeface="微软雅黑" panose="020B0503020204020204" pitchFamily="34" charset="-122"/>
            </a:endParaRPr>
          </a:p>
        </p:txBody>
      </p:sp>
      <p:pic>
        <p:nvPicPr>
          <p:cNvPr id="13" name="Picture 6">
            <a:extLst>
              <a:ext uri="{FF2B5EF4-FFF2-40B4-BE49-F238E27FC236}">
                <a16:creationId xmlns:a16="http://schemas.microsoft.com/office/drawing/2014/main" id="{9DC72F0D-9650-4AA1-8138-BB5D54C73C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0629" y="2450579"/>
            <a:ext cx="3672408" cy="11157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框 17">
            <a:extLst>
              <a:ext uri="{FF2B5EF4-FFF2-40B4-BE49-F238E27FC236}">
                <a16:creationId xmlns:a16="http://schemas.microsoft.com/office/drawing/2014/main" id="{88ACB065-D909-493F-B4C3-323284EC7D18}"/>
              </a:ext>
            </a:extLst>
          </p:cNvPr>
          <p:cNvSpPr txBox="1"/>
          <p:nvPr/>
        </p:nvSpPr>
        <p:spPr>
          <a:xfrm>
            <a:off x="8631213" y="3798515"/>
            <a:ext cx="2808312" cy="307777"/>
          </a:xfrm>
          <a:prstGeom prst="rect">
            <a:avLst/>
          </a:prstGeom>
          <a:noFill/>
        </p:spPr>
        <p:txBody>
          <a:bodyPr wrap="square">
            <a:spAutoFit/>
          </a:bodyPr>
          <a:lstStyle/>
          <a:p>
            <a:r>
              <a:rPr lang="zh-CN" altLang="en-US" sz="1400" b="1" dirty="0">
                <a:solidFill>
                  <a:schemeClr val="tx1"/>
                </a:solidFill>
                <a:latin typeface="微软雅黑" panose="020B0503020204020204" pitchFamily="34" charset="-122"/>
                <a:ea typeface="微软雅黑" panose="020B0503020204020204" pitchFamily="34" charset="-122"/>
              </a:rPr>
              <a:t>组合结构图示例</a:t>
            </a:r>
            <a:endParaRPr lang="zh-CN" altLang="en-US" sz="14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1766454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41</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p:txBody>
          <a:bodyPr/>
          <a:lstStyle/>
          <a:p>
            <a:r>
              <a:rPr lang="en-GB" dirty="0"/>
              <a:t>UML</a:t>
            </a:r>
            <a:r>
              <a:rPr lang="en-US" dirty="0"/>
              <a:t>2.0</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6464842" cy="6858000"/>
            <a:chOff x="0" y="0"/>
            <a:chExt cx="6464842"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464842" y="11303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B7694D0-8B98-45B8-A3D5-B74649DE2064}"/>
              </a:ext>
            </a:extLst>
          </p:cNvPr>
          <p:cNvSpPr txBox="1"/>
          <p:nvPr/>
        </p:nvSpPr>
        <p:spPr>
          <a:xfrm>
            <a:off x="660400" y="1596509"/>
            <a:ext cx="6096000" cy="369332"/>
          </a:xfrm>
          <a:prstGeom prst="rect">
            <a:avLst/>
          </a:prstGeom>
          <a:noFill/>
        </p:spPr>
        <p:txBody>
          <a:bodyPr wrap="square">
            <a:spAutoFit/>
          </a:bodyPr>
          <a:lstStyle/>
          <a:p>
            <a:pPr algn="l"/>
            <a:r>
              <a:rPr lang="zh-CN" altLang="en-US" b="1" i="0" dirty="0">
                <a:solidFill>
                  <a:srgbClr val="333333"/>
                </a:solidFill>
                <a:effectLst/>
                <a:latin typeface="微软雅黑" panose="020B0503020204020204" pitchFamily="34" charset="-122"/>
                <a:ea typeface="微软雅黑" panose="020B0503020204020204" pitchFamily="34" charset="-122"/>
              </a:rPr>
              <a:t>（</a:t>
            </a:r>
            <a:r>
              <a:rPr lang="en-US" altLang="zh-CN" b="1" i="0" dirty="0">
                <a:solidFill>
                  <a:srgbClr val="333333"/>
                </a:solidFill>
                <a:effectLst/>
                <a:latin typeface="微软雅黑" panose="020B0503020204020204" pitchFamily="34" charset="-122"/>
                <a:ea typeface="微软雅黑" panose="020B0503020204020204" pitchFamily="34" charset="-122"/>
              </a:rPr>
              <a:t>7</a:t>
            </a:r>
            <a:r>
              <a:rPr lang="zh-CN" altLang="en-US" b="1" i="0" dirty="0">
                <a:solidFill>
                  <a:srgbClr val="333333"/>
                </a:solidFill>
                <a:effectLst/>
                <a:latin typeface="微软雅黑" panose="020B0503020204020204" pitchFamily="34" charset="-122"/>
                <a:ea typeface="微软雅黑" panose="020B0503020204020204" pitchFamily="34" charset="-122"/>
              </a:rPr>
              <a:t>）定时图</a:t>
            </a:r>
          </a:p>
        </p:txBody>
      </p:sp>
      <p:sp>
        <p:nvSpPr>
          <p:cNvPr id="17" name="文本框 16">
            <a:extLst>
              <a:ext uri="{FF2B5EF4-FFF2-40B4-BE49-F238E27FC236}">
                <a16:creationId xmlns:a16="http://schemas.microsoft.com/office/drawing/2014/main" id="{52C0CB98-E8E3-408E-B344-330981549806}"/>
              </a:ext>
            </a:extLst>
          </p:cNvPr>
          <p:cNvSpPr txBox="1"/>
          <p:nvPr/>
        </p:nvSpPr>
        <p:spPr>
          <a:xfrm>
            <a:off x="660400" y="1885908"/>
            <a:ext cx="5361685" cy="4440767"/>
          </a:xfrm>
          <a:prstGeom prst="rect">
            <a:avLst/>
          </a:prstGeom>
          <a:noFill/>
        </p:spPr>
        <p:txBody>
          <a:bodyPr wrap="square">
            <a:spAutoFit/>
          </a:bodyPr>
          <a:lstStyle/>
          <a:p>
            <a:pPr>
              <a:lnSpc>
                <a:spcPct val="200000"/>
              </a:lnSpc>
              <a:buFont typeface="Arial" panose="020B0604020202020204" pitchFamily="34" charset="0"/>
              <a:buChar char="•"/>
            </a:pPr>
            <a:r>
              <a:rPr lang="zh-CN" altLang="en-US" sz="1800" b="1" i="0" dirty="0">
                <a:solidFill>
                  <a:srgbClr val="333333"/>
                </a:solidFill>
                <a:effectLst/>
                <a:latin typeface="微软雅黑" panose="020B0503020204020204" pitchFamily="34" charset="-122"/>
                <a:ea typeface="微软雅黑" panose="020B0503020204020204" pitchFamily="34" charset="-122"/>
              </a:rPr>
              <a:t>定时图采用一种带数字刻度的时间轴来精确地描述消息的顺序，而不是像顺序图那样只是指定消息的相对顺序，而且它还允许可视化地表示每条生命线的状态变化，当需要对实时事件进行定义时，定时图可以很好地满足要求。</a:t>
            </a:r>
            <a:endParaRPr lang="en-US" altLang="zh-CN" sz="1800" b="1" i="0" dirty="0">
              <a:solidFill>
                <a:srgbClr val="333333"/>
              </a:solidFill>
              <a:effectLst/>
              <a:latin typeface="微软雅黑" panose="020B0503020204020204" pitchFamily="34" charset="-122"/>
              <a:ea typeface="微软雅黑" panose="020B0503020204020204" pitchFamily="34" charset="-122"/>
            </a:endParaRPr>
          </a:p>
          <a:p>
            <a:pPr>
              <a:lnSpc>
                <a:spcPct val="200000"/>
              </a:lnSpc>
              <a:buFont typeface="Arial" panose="020B0604020202020204" pitchFamily="34" charset="0"/>
              <a:buChar char="•"/>
            </a:pPr>
            <a:r>
              <a:rPr lang="zh-CN" altLang="en-US" sz="1800" b="1" i="0" dirty="0">
                <a:solidFill>
                  <a:srgbClr val="333333"/>
                </a:solidFill>
                <a:effectLst/>
                <a:latin typeface="微软雅黑" panose="020B0503020204020204" pitchFamily="34" charset="-122"/>
                <a:ea typeface="微软雅黑" panose="020B0503020204020204" pitchFamily="34" charset="-122"/>
              </a:rPr>
              <a:t>定时图的焦点集中于生命线内部以及它们之间沿着时间轴的条件变化。</a:t>
            </a:r>
          </a:p>
          <a:p>
            <a:pPr>
              <a:lnSpc>
                <a:spcPct val="200000"/>
              </a:lnSpc>
              <a:buFont typeface="Arial" panose="020B0604020202020204" pitchFamily="34" charset="0"/>
              <a:buChar char="•"/>
            </a:pPr>
            <a:endParaRPr lang="zh-CN" altLang="en-US" sz="1800" b="1" i="0" dirty="0">
              <a:solidFill>
                <a:srgbClr val="333333"/>
              </a:solidFill>
              <a:effectLst/>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88ACB065-D909-493F-B4C3-323284EC7D18}"/>
              </a:ext>
            </a:extLst>
          </p:cNvPr>
          <p:cNvSpPr txBox="1"/>
          <p:nvPr/>
        </p:nvSpPr>
        <p:spPr>
          <a:xfrm>
            <a:off x="8002563" y="3798514"/>
            <a:ext cx="2808312" cy="307777"/>
          </a:xfrm>
          <a:prstGeom prst="rect">
            <a:avLst/>
          </a:prstGeom>
          <a:noFill/>
        </p:spPr>
        <p:txBody>
          <a:bodyPr wrap="square">
            <a:spAutoFit/>
          </a:bodyPr>
          <a:lstStyle/>
          <a:p>
            <a:r>
              <a:rPr lang="zh-CN" altLang="en-US" sz="1400" b="1" dirty="0">
                <a:latin typeface="微软雅黑" panose="020B0503020204020204" pitchFamily="34" charset="-122"/>
                <a:ea typeface="微软雅黑" panose="020B0503020204020204" pitchFamily="34" charset="-122"/>
              </a:rPr>
              <a:t>描述值变化的定时图</a:t>
            </a:r>
            <a:r>
              <a:rPr lang="zh-CN" altLang="en-US" sz="1400" b="1" dirty="0">
                <a:solidFill>
                  <a:schemeClr val="tx1"/>
                </a:solidFill>
                <a:latin typeface="微软雅黑" panose="020B0503020204020204" pitchFamily="34" charset="-122"/>
                <a:ea typeface="微软雅黑" panose="020B0503020204020204" pitchFamily="34" charset="-122"/>
              </a:rPr>
              <a:t>示例</a:t>
            </a:r>
            <a:endParaRPr lang="zh-CN" altLang="en-US" sz="1400" dirty="0">
              <a:latin typeface="微软雅黑" panose="020B0503020204020204" pitchFamily="34" charset="-122"/>
              <a:ea typeface="微软雅黑" panose="020B0503020204020204" pitchFamily="34" charset="-122"/>
            </a:endParaRPr>
          </a:p>
        </p:txBody>
      </p:sp>
      <p:pic>
        <p:nvPicPr>
          <p:cNvPr id="12" name="Picture 5" descr="td02">
            <a:extLst>
              <a:ext uri="{FF2B5EF4-FFF2-40B4-BE49-F238E27FC236}">
                <a16:creationId xmlns:a16="http://schemas.microsoft.com/office/drawing/2014/main" id="{4465ADA9-6F87-4BB8-BB4E-4710ECB281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6800" y="1948569"/>
            <a:ext cx="3744416" cy="14804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7615461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42</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p:txBody>
          <a:bodyPr/>
          <a:lstStyle/>
          <a:p>
            <a:r>
              <a:rPr lang="en-GB" dirty="0"/>
              <a:t>UML</a:t>
            </a:r>
            <a:r>
              <a:rPr lang="en-US" dirty="0"/>
              <a:t>2.0</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6464842" cy="6858000"/>
            <a:chOff x="0" y="0"/>
            <a:chExt cx="6464842"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464842" y="11303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B7694D0-8B98-45B8-A3D5-B74649DE2064}"/>
              </a:ext>
            </a:extLst>
          </p:cNvPr>
          <p:cNvSpPr txBox="1"/>
          <p:nvPr/>
        </p:nvSpPr>
        <p:spPr>
          <a:xfrm>
            <a:off x="660400" y="1596509"/>
            <a:ext cx="6096000" cy="369332"/>
          </a:xfrm>
          <a:prstGeom prst="rect">
            <a:avLst/>
          </a:prstGeom>
          <a:noFill/>
        </p:spPr>
        <p:txBody>
          <a:bodyPr wrap="square">
            <a:spAutoFit/>
          </a:bodyPr>
          <a:lstStyle/>
          <a:p>
            <a:pPr algn="l"/>
            <a:r>
              <a:rPr lang="zh-CN" altLang="en-US" b="1" i="0" dirty="0">
                <a:solidFill>
                  <a:srgbClr val="333333"/>
                </a:solidFill>
                <a:effectLst/>
                <a:latin typeface="微软雅黑" panose="020B0503020204020204" pitchFamily="34" charset="-122"/>
                <a:ea typeface="微软雅黑" panose="020B0503020204020204" pitchFamily="34" charset="-122"/>
              </a:rPr>
              <a:t>（</a:t>
            </a:r>
            <a:r>
              <a:rPr lang="en-US" altLang="zh-CN" b="1" i="0" dirty="0">
                <a:solidFill>
                  <a:srgbClr val="333333"/>
                </a:solidFill>
                <a:effectLst/>
                <a:latin typeface="微软雅黑" panose="020B0503020204020204" pitchFamily="34" charset="-122"/>
                <a:ea typeface="微软雅黑" panose="020B0503020204020204" pitchFamily="34" charset="-122"/>
              </a:rPr>
              <a:t>7</a:t>
            </a:r>
            <a:r>
              <a:rPr lang="zh-CN" altLang="en-US" b="1" i="0" dirty="0">
                <a:solidFill>
                  <a:srgbClr val="333333"/>
                </a:solidFill>
                <a:effectLst/>
                <a:latin typeface="微软雅黑" panose="020B0503020204020204" pitchFamily="34" charset="-122"/>
                <a:ea typeface="微软雅黑" panose="020B0503020204020204" pitchFamily="34" charset="-122"/>
              </a:rPr>
              <a:t>）定时图</a:t>
            </a:r>
          </a:p>
        </p:txBody>
      </p:sp>
      <p:sp>
        <p:nvSpPr>
          <p:cNvPr id="17" name="文本框 16">
            <a:extLst>
              <a:ext uri="{FF2B5EF4-FFF2-40B4-BE49-F238E27FC236}">
                <a16:creationId xmlns:a16="http://schemas.microsoft.com/office/drawing/2014/main" id="{52C0CB98-E8E3-408E-B344-330981549806}"/>
              </a:ext>
            </a:extLst>
          </p:cNvPr>
          <p:cNvSpPr txBox="1"/>
          <p:nvPr/>
        </p:nvSpPr>
        <p:spPr>
          <a:xfrm>
            <a:off x="660400" y="1885908"/>
            <a:ext cx="5361685" cy="3886770"/>
          </a:xfrm>
          <a:prstGeom prst="rect">
            <a:avLst/>
          </a:prstGeom>
          <a:noFill/>
        </p:spPr>
        <p:txBody>
          <a:bodyPr wrap="square">
            <a:spAutoFit/>
          </a:bodyPr>
          <a:lstStyle/>
          <a:p>
            <a:pPr>
              <a:lnSpc>
                <a:spcPct val="200000"/>
              </a:lnSpc>
              <a:buFont typeface="Arial" panose="020B0604020202020204" pitchFamily="34" charset="0"/>
              <a:buChar char="•"/>
            </a:pPr>
            <a:r>
              <a:rPr lang="zh-CN" altLang="en-US" sz="1800" b="1" i="0" dirty="0">
                <a:solidFill>
                  <a:srgbClr val="333333"/>
                </a:solidFill>
                <a:effectLst/>
                <a:latin typeface="微软雅黑" panose="020B0503020204020204" pitchFamily="34" charset="-122"/>
                <a:ea typeface="微软雅黑" panose="020B0503020204020204" pitchFamily="34" charset="-122"/>
              </a:rPr>
              <a:t>定时图可以把状态发生变化的时刻以及各个状态所持续的时间具体地表示出来。如果把多个对象放在一个定时图中，还可以把它们之间发送和接收消息的时刻表示出来。在这方面，定时图与其他几种交互图相比具有独到的优势。</a:t>
            </a:r>
          </a:p>
          <a:p>
            <a:pPr>
              <a:lnSpc>
                <a:spcPct val="200000"/>
              </a:lnSpc>
              <a:buFont typeface="Arial" panose="020B0604020202020204" pitchFamily="34" charset="0"/>
              <a:buChar char="•"/>
            </a:pPr>
            <a:r>
              <a:rPr lang="zh-CN" altLang="en-US" sz="1800" b="1" i="0" dirty="0">
                <a:solidFill>
                  <a:srgbClr val="333333"/>
                </a:solidFill>
                <a:effectLst/>
                <a:latin typeface="微软雅黑" panose="020B0503020204020204" pitchFamily="34" charset="-122"/>
                <a:ea typeface="微软雅黑" panose="020B0503020204020204" pitchFamily="34" charset="-122"/>
              </a:rPr>
              <a:t>定时图来自于电子工程领域，在需要明确定时约束一些事件时可以使用它们。</a:t>
            </a:r>
          </a:p>
        </p:txBody>
      </p:sp>
      <p:sp>
        <p:nvSpPr>
          <p:cNvPr id="18" name="文本框 17">
            <a:extLst>
              <a:ext uri="{FF2B5EF4-FFF2-40B4-BE49-F238E27FC236}">
                <a16:creationId xmlns:a16="http://schemas.microsoft.com/office/drawing/2014/main" id="{88ACB065-D909-493F-B4C3-323284EC7D18}"/>
              </a:ext>
            </a:extLst>
          </p:cNvPr>
          <p:cNvSpPr txBox="1"/>
          <p:nvPr/>
        </p:nvSpPr>
        <p:spPr>
          <a:xfrm>
            <a:off x="8002563" y="3798514"/>
            <a:ext cx="2808312" cy="307777"/>
          </a:xfrm>
          <a:prstGeom prst="rect">
            <a:avLst/>
          </a:prstGeom>
          <a:noFill/>
        </p:spPr>
        <p:txBody>
          <a:bodyPr wrap="square">
            <a:spAutoFit/>
          </a:bodyPr>
          <a:lstStyle/>
          <a:p>
            <a:r>
              <a:rPr lang="zh-CN" altLang="en-US" sz="1400" b="1" dirty="0">
                <a:latin typeface="微软雅黑" panose="020B0503020204020204" pitchFamily="34" charset="-122"/>
                <a:ea typeface="微软雅黑" panose="020B0503020204020204" pitchFamily="34" charset="-122"/>
              </a:rPr>
              <a:t>描述状态变化的定时图</a:t>
            </a:r>
            <a:r>
              <a:rPr lang="zh-CN" altLang="en-US" sz="1400" b="1" dirty="0">
                <a:solidFill>
                  <a:schemeClr val="tx1"/>
                </a:solidFill>
                <a:latin typeface="微软雅黑" panose="020B0503020204020204" pitchFamily="34" charset="-122"/>
                <a:ea typeface="微软雅黑" panose="020B0503020204020204" pitchFamily="34" charset="-122"/>
              </a:rPr>
              <a:t>示例</a:t>
            </a:r>
            <a:endParaRPr lang="zh-CN" altLang="en-US" sz="1400" dirty="0">
              <a:latin typeface="微软雅黑" panose="020B0503020204020204" pitchFamily="34" charset="-122"/>
              <a:ea typeface="微软雅黑" panose="020B0503020204020204" pitchFamily="34" charset="-122"/>
            </a:endParaRPr>
          </a:p>
        </p:txBody>
      </p:sp>
      <p:pic>
        <p:nvPicPr>
          <p:cNvPr id="11" name="Picture 5" descr="td01">
            <a:extLst>
              <a:ext uri="{FF2B5EF4-FFF2-40B4-BE49-F238E27FC236}">
                <a16:creationId xmlns:a16="http://schemas.microsoft.com/office/drawing/2014/main" id="{94866115-7E2C-41B8-B9F2-D24C028727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6117" y="2013781"/>
            <a:ext cx="3672408" cy="14812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195359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43</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p:txBody>
          <a:bodyPr/>
          <a:lstStyle/>
          <a:p>
            <a:r>
              <a:rPr lang="en-GB" dirty="0"/>
              <a:t>UML</a:t>
            </a:r>
            <a:r>
              <a:rPr lang="en-US" dirty="0"/>
              <a:t>2.0</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6464842" cy="6858000"/>
            <a:chOff x="0" y="0"/>
            <a:chExt cx="6464842"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464842" y="11303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B7694D0-8B98-45B8-A3D5-B74649DE2064}"/>
              </a:ext>
            </a:extLst>
          </p:cNvPr>
          <p:cNvSpPr txBox="1"/>
          <p:nvPr/>
        </p:nvSpPr>
        <p:spPr>
          <a:xfrm>
            <a:off x="660400" y="1596509"/>
            <a:ext cx="6096000" cy="369332"/>
          </a:xfrm>
          <a:prstGeom prst="rect">
            <a:avLst/>
          </a:prstGeom>
          <a:noFill/>
        </p:spPr>
        <p:txBody>
          <a:bodyPr wrap="square">
            <a:spAutoFit/>
          </a:bodyPr>
          <a:lstStyle/>
          <a:p>
            <a:pPr algn="l"/>
            <a:r>
              <a:rPr lang="zh-CN" altLang="en-US" b="1" i="0" dirty="0">
                <a:solidFill>
                  <a:srgbClr val="333333"/>
                </a:solidFill>
                <a:effectLst/>
                <a:latin typeface="微软雅黑" panose="020B0503020204020204" pitchFamily="34" charset="-122"/>
                <a:ea typeface="微软雅黑" panose="020B0503020204020204" pitchFamily="34" charset="-122"/>
              </a:rPr>
              <a:t>（</a:t>
            </a:r>
            <a:r>
              <a:rPr lang="en-US" altLang="zh-CN" b="1" i="0" dirty="0">
                <a:solidFill>
                  <a:srgbClr val="333333"/>
                </a:solidFill>
                <a:effectLst/>
                <a:latin typeface="微软雅黑" panose="020B0503020204020204" pitchFamily="34" charset="-122"/>
                <a:ea typeface="微软雅黑" panose="020B0503020204020204" pitchFamily="34" charset="-122"/>
              </a:rPr>
              <a:t>8</a:t>
            </a:r>
            <a:r>
              <a:rPr lang="zh-CN" altLang="en-US" b="1" i="0" dirty="0">
                <a:solidFill>
                  <a:srgbClr val="333333"/>
                </a:solidFill>
                <a:effectLst/>
                <a:latin typeface="微软雅黑" panose="020B0503020204020204" pitchFamily="34" charset="-122"/>
                <a:ea typeface="微软雅黑" panose="020B0503020204020204" pitchFamily="34" charset="-122"/>
              </a:rPr>
              <a:t>）交互概览图</a:t>
            </a:r>
          </a:p>
        </p:txBody>
      </p:sp>
      <p:sp>
        <p:nvSpPr>
          <p:cNvPr id="17" name="文本框 16">
            <a:extLst>
              <a:ext uri="{FF2B5EF4-FFF2-40B4-BE49-F238E27FC236}">
                <a16:creationId xmlns:a16="http://schemas.microsoft.com/office/drawing/2014/main" id="{52C0CB98-E8E3-408E-B344-330981549806}"/>
              </a:ext>
            </a:extLst>
          </p:cNvPr>
          <p:cNvSpPr txBox="1"/>
          <p:nvPr/>
        </p:nvSpPr>
        <p:spPr>
          <a:xfrm>
            <a:off x="734315" y="1999301"/>
            <a:ext cx="5361685" cy="3367397"/>
          </a:xfrm>
          <a:prstGeom prst="rect">
            <a:avLst/>
          </a:prstGeom>
          <a:noFill/>
        </p:spPr>
        <p:txBody>
          <a:bodyPr wrap="square">
            <a:spAutoFit/>
          </a:bodyPr>
          <a:lstStyle/>
          <a:p>
            <a:pPr>
              <a:lnSpc>
                <a:spcPct val="150000"/>
              </a:lnSpc>
              <a:buFont typeface="Arial" panose="020B0604020202020204" pitchFamily="34" charset="0"/>
              <a:buChar char="•"/>
            </a:pPr>
            <a:r>
              <a:rPr lang="zh-CN" altLang="en-US" sz="1800" b="1" i="0" dirty="0">
                <a:solidFill>
                  <a:srgbClr val="333333"/>
                </a:solidFill>
                <a:effectLst/>
                <a:latin typeface="微软雅黑" panose="020B0503020204020204" pitchFamily="34" charset="-122"/>
                <a:ea typeface="微软雅黑" panose="020B0503020204020204" pitchFamily="34" charset="-122"/>
              </a:rPr>
              <a:t>交互概览图是交互图与活动图的混合物，可以把交互概览图理解为细化的活动图，在其中的活动都通过一些小型的顺序图来表示；也可以将其理解为利用标明控制流的活动图分解过的顺序图。</a:t>
            </a:r>
            <a:endParaRPr lang="en-US" altLang="zh-CN" sz="1800" b="1" i="0" dirty="0">
              <a:solidFill>
                <a:srgbClr val="333333"/>
              </a:solidFill>
              <a:effectLst/>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800" b="1" i="0" dirty="0">
                <a:solidFill>
                  <a:srgbClr val="333333"/>
                </a:solidFill>
                <a:effectLst/>
                <a:latin typeface="微软雅黑" panose="020B0503020204020204" pitchFamily="34" charset="-122"/>
                <a:ea typeface="微软雅黑" panose="020B0503020204020204" pitchFamily="34" charset="-122"/>
              </a:rPr>
              <a:t>交互概览图用于将一些零散的顺序图组织在一起，它采用活动图的构造方式，利用活动图的各种控制节点，并把活动图每个活动结点替换为一个交互。每个交互都使用一个顺序图表示。</a:t>
            </a:r>
          </a:p>
        </p:txBody>
      </p:sp>
      <p:sp>
        <p:nvSpPr>
          <p:cNvPr id="18" name="文本框 17">
            <a:extLst>
              <a:ext uri="{FF2B5EF4-FFF2-40B4-BE49-F238E27FC236}">
                <a16:creationId xmlns:a16="http://schemas.microsoft.com/office/drawing/2014/main" id="{88ACB065-D909-493F-B4C3-323284EC7D18}"/>
              </a:ext>
            </a:extLst>
          </p:cNvPr>
          <p:cNvSpPr txBox="1"/>
          <p:nvPr/>
        </p:nvSpPr>
        <p:spPr>
          <a:xfrm>
            <a:off x="8097813" y="5532064"/>
            <a:ext cx="2808312" cy="307777"/>
          </a:xfrm>
          <a:prstGeom prst="rect">
            <a:avLst/>
          </a:prstGeom>
          <a:noFill/>
        </p:spPr>
        <p:txBody>
          <a:bodyPr wrap="square">
            <a:spAutoFit/>
          </a:bodyPr>
          <a:lstStyle/>
          <a:p>
            <a:r>
              <a:rPr lang="zh-CN" altLang="en-US" sz="1400" b="1" dirty="0">
                <a:latin typeface="微软雅黑" panose="020B0503020204020204" pitchFamily="34" charset="-122"/>
                <a:ea typeface="微软雅黑" panose="020B0503020204020204" pitchFamily="34" charset="-122"/>
              </a:rPr>
              <a:t>交互概念图</a:t>
            </a:r>
            <a:r>
              <a:rPr lang="zh-CN" altLang="en-US" sz="1400" b="1" dirty="0">
                <a:solidFill>
                  <a:schemeClr val="tx1"/>
                </a:solidFill>
                <a:latin typeface="微软雅黑" panose="020B0503020204020204" pitchFamily="34" charset="-122"/>
                <a:ea typeface="微软雅黑" panose="020B0503020204020204" pitchFamily="34" charset="-122"/>
              </a:rPr>
              <a:t>示例</a:t>
            </a:r>
            <a:endParaRPr lang="zh-CN" altLang="en-US" sz="1400" dirty="0">
              <a:latin typeface="微软雅黑" panose="020B0503020204020204" pitchFamily="34" charset="-122"/>
              <a:ea typeface="微软雅黑" panose="020B0503020204020204" pitchFamily="34" charset="-122"/>
            </a:endParaRPr>
          </a:p>
        </p:txBody>
      </p:sp>
      <p:pic>
        <p:nvPicPr>
          <p:cNvPr id="12" name="Picture 5" descr="uml_interaction">
            <a:extLst>
              <a:ext uri="{FF2B5EF4-FFF2-40B4-BE49-F238E27FC236}">
                <a16:creationId xmlns:a16="http://schemas.microsoft.com/office/drawing/2014/main" id="{D388E2B5-7A0F-45D2-82B5-D6941D859D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314" t="5980" r="4134"/>
          <a:stretch>
            <a:fillRect/>
          </a:stretch>
        </p:blipFill>
        <p:spPr bwMode="auto">
          <a:xfrm>
            <a:off x="7308190" y="1577447"/>
            <a:ext cx="3030809" cy="36840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846786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324AAF-5D88-AB84-212C-E6C8B337C2ED}"/>
              </a:ext>
            </a:extLst>
          </p:cNvPr>
          <p:cNvSpPr>
            <a:spLocks noGrp="1"/>
          </p:cNvSpPr>
          <p:nvPr>
            <p:ph type="sldNum" sz="quarter" idx="12"/>
          </p:nvPr>
        </p:nvSpPr>
        <p:spPr/>
        <p:txBody>
          <a:bodyPr/>
          <a:lstStyle/>
          <a:p>
            <a:fld id="{5DD3DB80-B894-403A-B48E-6FDC1A72010E}" type="slidenum">
              <a:rPr lang="zh-CN" altLang="en-US" smtClean="0"/>
              <a:pPr/>
              <a:t>44</a:t>
            </a:fld>
            <a:endParaRPr lang="zh-CN" altLang="en-US" dirty="0"/>
          </a:p>
        </p:txBody>
      </p:sp>
      <p:sp>
        <p:nvSpPr>
          <p:cNvPr id="3" name="标题 2">
            <a:extLst>
              <a:ext uri="{FF2B5EF4-FFF2-40B4-BE49-F238E27FC236}">
                <a16:creationId xmlns:a16="http://schemas.microsoft.com/office/drawing/2014/main" id="{415F400B-D115-6FD6-647C-741F4C7138A0}"/>
              </a:ext>
            </a:extLst>
          </p:cNvPr>
          <p:cNvSpPr>
            <a:spLocks noGrp="1"/>
          </p:cNvSpPr>
          <p:nvPr>
            <p:ph type="title"/>
          </p:nvPr>
        </p:nvSpPr>
        <p:spPr/>
        <p:txBody>
          <a:bodyPr>
            <a:normAutofit/>
          </a:bodyPr>
          <a:lstStyle/>
          <a:p>
            <a:r>
              <a:rPr lang="en-US" altLang="zh-CN" dirty="0"/>
              <a:t>Q&amp;A</a:t>
            </a:r>
            <a:endParaRPr lang="zh-CN" altLang="en-US" dirty="0"/>
          </a:p>
        </p:txBody>
      </p:sp>
      <p:sp>
        <p:nvSpPr>
          <p:cNvPr id="4" name="文本框 3">
            <a:extLst>
              <a:ext uri="{FF2B5EF4-FFF2-40B4-BE49-F238E27FC236}">
                <a16:creationId xmlns:a16="http://schemas.microsoft.com/office/drawing/2014/main" id="{71F4471A-D4D2-875A-7C8F-2C15F07ED4D8}"/>
              </a:ext>
            </a:extLst>
          </p:cNvPr>
          <p:cNvSpPr txBox="1"/>
          <p:nvPr/>
        </p:nvSpPr>
        <p:spPr>
          <a:xfrm>
            <a:off x="1114425" y="1373088"/>
            <a:ext cx="5648325" cy="646331"/>
          </a:xfrm>
          <a:prstGeom prst="rect">
            <a:avLst/>
          </a:prstGeom>
          <a:noFill/>
        </p:spPr>
        <p:txBody>
          <a:bodyPr wrap="square" rtlCol="0">
            <a:spAutoFit/>
          </a:bodyPr>
          <a:lstStyle/>
          <a:p>
            <a:r>
              <a:rPr lang="zh-CN" altLang="en-US" sz="1800" b="1" i="0" strike="noStrike" spc="0" dirty="0">
                <a:latin typeface="微软雅黑" panose="020B0503020204020204" pitchFamily="34" charset="-122"/>
                <a:ea typeface="微软雅黑" panose="020B0503020204020204" pitchFamily="34" charset="-122"/>
              </a:rPr>
              <a:t>①包之间的关系有哪些？引入关系属于哪种关系？</a:t>
            </a:r>
          </a:p>
          <a:p>
            <a:endParaRPr lang="zh-CN" altLang="en-US" dirty="0"/>
          </a:p>
        </p:txBody>
      </p:sp>
      <p:sp>
        <p:nvSpPr>
          <p:cNvPr id="5" name="文本框 4">
            <a:extLst>
              <a:ext uri="{FF2B5EF4-FFF2-40B4-BE49-F238E27FC236}">
                <a16:creationId xmlns:a16="http://schemas.microsoft.com/office/drawing/2014/main" id="{838409BD-EAB7-3405-1D63-ECEB46E1270E}"/>
              </a:ext>
            </a:extLst>
          </p:cNvPr>
          <p:cNvSpPr txBox="1"/>
          <p:nvPr/>
        </p:nvSpPr>
        <p:spPr>
          <a:xfrm>
            <a:off x="1114425" y="2105025"/>
            <a:ext cx="4891083" cy="458908"/>
          </a:xfrm>
          <a:prstGeom prst="rect">
            <a:avLst/>
          </a:prstGeom>
          <a:noFill/>
        </p:spPr>
        <p:txBody>
          <a:bodyPr wrap="none" rtlCol="0">
            <a:spAutoFit/>
          </a:bodyPr>
          <a:lstStyle/>
          <a:p>
            <a:pP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引入关系、泛化关系、嵌套关系        依赖关系</a:t>
            </a:r>
            <a:endParaRPr lang="en-US" altLang="zh-CN" b="1" dirty="0">
              <a:solidFill>
                <a:srgbClr val="EA5514"/>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2B7BCB1-FAE5-24CC-3EB0-9B6F8B44B393}"/>
              </a:ext>
            </a:extLst>
          </p:cNvPr>
          <p:cNvSpPr txBox="1"/>
          <p:nvPr/>
        </p:nvSpPr>
        <p:spPr>
          <a:xfrm>
            <a:off x="1114425" y="3429000"/>
            <a:ext cx="3877985" cy="646331"/>
          </a:xfrm>
          <a:prstGeom prst="rect">
            <a:avLst/>
          </a:prstGeom>
          <a:noFill/>
        </p:spPr>
        <p:txBody>
          <a:bodyPr wrap="none" rtlCol="0">
            <a:spAutoFit/>
          </a:bodyPr>
          <a:lstStyle/>
          <a:p>
            <a:r>
              <a:rPr lang="zh-CN" altLang="en-US" sz="1800" b="1" dirty="0">
                <a:latin typeface="微软雅黑" panose="020B0503020204020204" pitchFamily="34" charset="-122"/>
                <a:ea typeface="微软雅黑" panose="020B0503020204020204" pitchFamily="34" charset="-122"/>
              </a:rPr>
              <a:t>②</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交互概览图是哪两种图的混合物？</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dirty="0"/>
          </a:p>
        </p:txBody>
      </p:sp>
      <p:sp>
        <p:nvSpPr>
          <p:cNvPr id="7" name="文本框 6">
            <a:extLst>
              <a:ext uri="{FF2B5EF4-FFF2-40B4-BE49-F238E27FC236}">
                <a16:creationId xmlns:a16="http://schemas.microsoft.com/office/drawing/2014/main" id="{803CBD51-B1A3-B760-A343-AC5F08CACD09}"/>
              </a:ext>
            </a:extLst>
          </p:cNvPr>
          <p:cNvSpPr txBox="1"/>
          <p:nvPr/>
        </p:nvSpPr>
        <p:spPr>
          <a:xfrm>
            <a:off x="1183702" y="3966001"/>
            <a:ext cx="4752528" cy="458908"/>
          </a:xfrm>
          <a:prstGeom prst="rect">
            <a:avLst/>
          </a:prstGeom>
          <a:noFill/>
        </p:spPr>
        <p:txBody>
          <a:bodyPr wrap="square">
            <a:spAutoFit/>
          </a:bodyPr>
          <a:lstStyle/>
          <a:p>
            <a:pP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交互图和活动图</a:t>
            </a:r>
            <a:endParaRPr lang="en-US" altLang="zh-CN" b="1" dirty="0">
              <a:solidFill>
                <a:srgbClr val="EA551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504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6220174" y="3154713"/>
            <a:ext cx="4443990" cy="590931"/>
          </a:xfrm>
        </p:spPr>
        <p:txBody>
          <a:bodyPr>
            <a:spAutoFit/>
          </a:bodyPr>
          <a:lstStyle/>
          <a:p>
            <a:r>
              <a:rPr lang="zh-CN" altLang="en-US" dirty="0"/>
              <a:t>组内分工</a:t>
            </a:r>
          </a:p>
        </p:txBody>
      </p:sp>
      <p:sp>
        <p:nvSpPr>
          <p:cNvPr id="8" name="文本占位符 7">
            <a:extLst>
              <a:ext uri="{FF2B5EF4-FFF2-40B4-BE49-F238E27FC236}">
                <a16:creationId xmlns:a16="http://schemas.microsoft.com/office/drawing/2014/main" id="{9FBDA979-3BAD-4011-8EC4-F38B1AA6459F}"/>
              </a:ext>
            </a:extLst>
          </p:cNvPr>
          <p:cNvSpPr>
            <a:spLocks noGrp="1"/>
          </p:cNvSpPr>
          <p:nvPr>
            <p:ph type="body" sz="quarter" idx="10"/>
          </p:nvPr>
        </p:nvSpPr>
        <p:spPr>
          <a:xfrm>
            <a:off x="1867910" y="2592573"/>
            <a:ext cx="3021981" cy="3154710"/>
          </a:xfrm>
        </p:spPr>
        <p:txBody>
          <a:bodyPr/>
          <a:lstStyle/>
          <a:p>
            <a:r>
              <a:rPr lang="en-GB" dirty="0"/>
              <a:t>06</a:t>
            </a:r>
          </a:p>
        </p:txBody>
      </p:sp>
      <p:pic>
        <p:nvPicPr>
          <p:cNvPr id="9" name="图片 8" descr="建筑的设计&#10;&#10;描述已自动生成">
            <a:extLst>
              <a:ext uri="{FF2B5EF4-FFF2-40B4-BE49-F238E27FC236}">
                <a16:creationId xmlns:a16="http://schemas.microsoft.com/office/drawing/2014/main" id="{85B8F02B-3625-4F18-8393-60792F80A3D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972249" y="3429000"/>
            <a:ext cx="4813300" cy="2291276"/>
          </a:xfrm>
          <a:prstGeom prst="rect">
            <a:avLst/>
          </a:prstGeom>
          <a:effectLst/>
        </p:spPr>
      </p:pic>
    </p:spTree>
    <p:custDataLst>
      <p:tags r:id="rId1"/>
    </p:custDataLst>
    <p:extLst>
      <p:ext uri="{BB962C8B-B14F-4D97-AF65-F5344CB8AC3E}">
        <p14:creationId xmlns:p14="http://schemas.microsoft.com/office/powerpoint/2010/main" val="94355146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12DDC7B-1D05-459F-A466-BDF6CC110DF8}"/>
              </a:ext>
            </a:extLst>
          </p:cNvPr>
          <p:cNvSpPr>
            <a:spLocks noGrp="1"/>
          </p:cNvSpPr>
          <p:nvPr>
            <p:ph type="sldNum" sz="quarter" idx="12"/>
          </p:nvPr>
        </p:nvSpPr>
        <p:spPr/>
        <p:txBody>
          <a:bodyPr/>
          <a:lstStyle/>
          <a:p>
            <a:fld id="{5DD3DB80-B894-403A-B48E-6FDC1A72010E}" type="slidenum">
              <a:rPr lang="zh-CN" altLang="en-US" smtClean="0"/>
              <a:pPr/>
              <a:t>46</a:t>
            </a:fld>
            <a:endParaRPr lang="zh-CN" altLang="en-US" dirty="0"/>
          </a:p>
        </p:txBody>
      </p:sp>
      <p:sp>
        <p:nvSpPr>
          <p:cNvPr id="5" name="Rectangle 21">
            <a:extLst>
              <a:ext uri="{FF2B5EF4-FFF2-40B4-BE49-F238E27FC236}">
                <a16:creationId xmlns:a16="http://schemas.microsoft.com/office/drawing/2014/main" id="{E34ECFDA-C143-4978-BD7B-CB154AD9FA42}"/>
              </a:ext>
            </a:extLst>
          </p:cNvPr>
          <p:cNvSpPr>
            <a:spLocks noChangeArrowheads="1"/>
          </p:cNvSpPr>
          <p:nvPr/>
        </p:nvSpPr>
        <p:spPr bwMode="auto">
          <a:xfrm>
            <a:off x="585460" y="1077838"/>
            <a:ext cx="11021079" cy="3672408"/>
          </a:xfrm>
          <a:prstGeom prst="rect">
            <a:avLst/>
          </a:prstGeom>
          <a:solidFill>
            <a:schemeClr val="accent4">
              <a:lumMod val="60000"/>
              <a:lumOff val="40000"/>
            </a:schemeClr>
          </a:solidFill>
          <a:ln>
            <a:solidFill>
              <a:schemeClr val="tx2">
                <a:lumMod val="60000"/>
                <a:lumOff val="40000"/>
              </a:schemeClr>
            </a:solidFill>
          </a:ln>
          <a:effectLst/>
        </p:spPr>
        <p:txBody>
          <a:bodyPr wrap="none" anchor="ctr"/>
          <a:lstStyle/>
          <a:p>
            <a:endParaRPr lang="zh-CN" altLang="en-US" sz="1200" b="1" dirty="0">
              <a:latin typeface="微软雅黑" panose="020B0503020204020204" pitchFamily="34" charset="-122"/>
              <a:ea typeface="微软雅黑" panose="020B0503020204020204" pitchFamily="34" charset="-122"/>
            </a:endParaRPr>
          </a:p>
        </p:txBody>
      </p:sp>
      <p:sp>
        <p:nvSpPr>
          <p:cNvPr id="3" name="标题 2">
            <a:extLst>
              <a:ext uri="{FF2B5EF4-FFF2-40B4-BE49-F238E27FC236}">
                <a16:creationId xmlns:a16="http://schemas.microsoft.com/office/drawing/2014/main" id="{DF828468-2FA8-485F-90F8-2E3F8194FBB0}"/>
              </a:ext>
            </a:extLst>
          </p:cNvPr>
          <p:cNvSpPr>
            <a:spLocks noGrp="1"/>
          </p:cNvSpPr>
          <p:nvPr>
            <p:ph type="title"/>
          </p:nvPr>
        </p:nvSpPr>
        <p:spPr/>
        <p:txBody>
          <a:bodyPr/>
          <a:lstStyle/>
          <a:p>
            <a:r>
              <a:rPr lang="zh-CN" altLang="en-US" dirty="0"/>
              <a:t>组员分工及评价</a:t>
            </a:r>
          </a:p>
        </p:txBody>
      </p:sp>
      <p:sp>
        <p:nvSpPr>
          <p:cNvPr id="6" name="Rectangle 38">
            <a:extLst>
              <a:ext uri="{FF2B5EF4-FFF2-40B4-BE49-F238E27FC236}">
                <a16:creationId xmlns:a16="http://schemas.microsoft.com/office/drawing/2014/main" id="{BC92BBC2-C23F-472C-8959-9040DD9915FD}"/>
              </a:ext>
            </a:extLst>
          </p:cNvPr>
          <p:cNvSpPr>
            <a:spLocks noChangeArrowheads="1"/>
          </p:cNvSpPr>
          <p:nvPr/>
        </p:nvSpPr>
        <p:spPr bwMode="auto">
          <a:xfrm>
            <a:off x="686944" y="1275694"/>
            <a:ext cx="2019784" cy="38286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nSpc>
                <a:spcPct val="250000"/>
              </a:lnSpc>
            </a:pPr>
            <a:r>
              <a:rPr lang="zh-CN" altLang="en-US" sz="1200" b="1" dirty="0">
                <a:solidFill>
                  <a:schemeClr val="bg1"/>
                </a:solidFill>
                <a:latin typeface="微软雅黑" panose="020B0503020204020204" pitchFamily="34" charset="-122"/>
                <a:ea typeface="微软雅黑" panose="020B0503020204020204" pitchFamily="34" charset="-122"/>
              </a:rPr>
              <a:t>主题构思、文档编写（</a:t>
            </a:r>
            <a:r>
              <a:rPr lang="en-US" altLang="zh-CN" sz="1200" b="1" dirty="0">
                <a:solidFill>
                  <a:schemeClr val="bg1"/>
                </a:solidFill>
                <a:latin typeface="微软雅黑" panose="020B0503020204020204" pitchFamily="34" charset="-122"/>
                <a:ea typeface="微软雅黑" panose="020B0503020204020204" pitchFamily="34" charset="-122"/>
              </a:rPr>
              <a:t>91.2</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
        <p:nvSpPr>
          <p:cNvPr id="7" name="Rectangle 35">
            <a:extLst>
              <a:ext uri="{FF2B5EF4-FFF2-40B4-BE49-F238E27FC236}">
                <a16:creationId xmlns:a16="http://schemas.microsoft.com/office/drawing/2014/main" id="{8AE351F6-8327-4659-A45F-9366F7769A1D}"/>
              </a:ext>
            </a:extLst>
          </p:cNvPr>
          <p:cNvSpPr>
            <a:spLocks noChangeArrowheads="1"/>
          </p:cNvSpPr>
          <p:nvPr/>
        </p:nvSpPr>
        <p:spPr bwMode="auto">
          <a:xfrm>
            <a:off x="1373670" y="1973084"/>
            <a:ext cx="6463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魏秋雨</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9" name="Line 40">
            <a:extLst>
              <a:ext uri="{FF2B5EF4-FFF2-40B4-BE49-F238E27FC236}">
                <a16:creationId xmlns:a16="http://schemas.microsoft.com/office/drawing/2014/main" id="{BFAD45FD-8B0B-4F6A-9ED6-20F2A4047679}"/>
              </a:ext>
            </a:extLst>
          </p:cNvPr>
          <p:cNvSpPr>
            <a:spLocks noChangeShapeType="1"/>
          </p:cNvSpPr>
          <p:nvPr/>
        </p:nvSpPr>
        <p:spPr bwMode="auto">
          <a:xfrm>
            <a:off x="842547" y="2399392"/>
            <a:ext cx="1708577" cy="1"/>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0" name="Line 44">
            <a:extLst>
              <a:ext uri="{FF2B5EF4-FFF2-40B4-BE49-F238E27FC236}">
                <a16:creationId xmlns:a16="http://schemas.microsoft.com/office/drawing/2014/main" id="{A1371E7F-C5D3-4B1B-BCEC-9EF0552A7254}"/>
              </a:ext>
            </a:extLst>
          </p:cNvPr>
          <p:cNvSpPr>
            <a:spLocks noChangeShapeType="1"/>
          </p:cNvSpPr>
          <p:nvPr/>
        </p:nvSpPr>
        <p:spPr bwMode="auto">
          <a:xfrm>
            <a:off x="2910438" y="1757717"/>
            <a:ext cx="0" cy="1976195"/>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1" name="Rectangle 44">
            <a:extLst>
              <a:ext uri="{FF2B5EF4-FFF2-40B4-BE49-F238E27FC236}">
                <a16:creationId xmlns:a16="http://schemas.microsoft.com/office/drawing/2014/main" id="{E6B14BD1-532D-4912-9B1B-E460A94837A2}"/>
              </a:ext>
            </a:extLst>
          </p:cNvPr>
          <p:cNvSpPr>
            <a:spLocks noChangeArrowheads="1"/>
          </p:cNvSpPr>
          <p:nvPr/>
        </p:nvSpPr>
        <p:spPr bwMode="auto">
          <a:xfrm>
            <a:off x="2910438" y="1275694"/>
            <a:ext cx="2010166" cy="3828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nSpc>
                <a:spcPct val="250000"/>
              </a:lnSpc>
            </a:pPr>
            <a:r>
              <a:rPr lang="en-US" altLang="zh-CN" sz="1200" b="1" dirty="0">
                <a:solidFill>
                  <a:schemeClr val="bg1"/>
                </a:solidFill>
                <a:latin typeface="微软雅黑" panose="020B0503020204020204" pitchFamily="34" charset="-122"/>
                <a:ea typeface="微软雅黑" panose="020B0503020204020204" pitchFamily="34" charset="-122"/>
              </a:rPr>
              <a:t>PPT</a:t>
            </a:r>
            <a:r>
              <a:rPr lang="zh-CN" altLang="en-US" sz="1200" b="1" dirty="0">
                <a:solidFill>
                  <a:schemeClr val="bg1"/>
                </a:solidFill>
                <a:latin typeface="微软雅黑" panose="020B0503020204020204" pitchFamily="34" charset="-122"/>
                <a:ea typeface="微软雅黑" panose="020B0503020204020204" pitchFamily="34" charset="-122"/>
              </a:rPr>
              <a:t>修改、资料查找（</a:t>
            </a:r>
            <a:r>
              <a:rPr lang="en-US" altLang="zh-CN" sz="1200" b="1" dirty="0">
                <a:solidFill>
                  <a:schemeClr val="bg1"/>
                </a:solidFill>
                <a:latin typeface="微软雅黑" panose="020B0503020204020204" pitchFamily="34" charset="-122"/>
                <a:ea typeface="微软雅黑" panose="020B0503020204020204" pitchFamily="34" charset="-122"/>
              </a:rPr>
              <a:t>90.9</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
        <p:nvSpPr>
          <p:cNvPr id="12" name="Rectangle 35">
            <a:extLst>
              <a:ext uri="{FF2B5EF4-FFF2-40B4-BE49-F238E27FC236}">
                <a16:creationId xmlns:a16="http://schemas.microsoft.com/office/drawing/2014/main" id="{EF50B040-9486-4523-B304-9F471BC967D7}"/>
              </a:ext>
            </a:extLst>
          </p:cNvPr>
          <p:cNvSpPr>
            <a:spLocks noChangeArrowheads="1"/>
          </p:cNvSpPr>
          <p:nvPr/>
        </p:nvSpPr>
        <p:spPr bwMode="auto">
          <a:xfrm>
            <a:off x="3632087" y="2058875"/>
            <a:ext cx="6463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钟宇迪</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13" name="Line 40">
            <a:extLst>
              <a:ext uri="{FF2B5EF4-FFF2-40B4-BE49-F238E27FC236}">
                <a16:creationId xmlns:a16="http://schemas.microsoft.com/office/drawing/2014/main" id="{AEF2D22B-1E89-4DA3-A12C-A241C03B3B70}"/>
              </a:ext>
            </a:extLst>
          </p:cNvPr>
          <p:cNvSpPr>
            <a:spLocks noChangeShapeType="1"/>
          </p:cNvSpPr>
          <p:nvPr/>
        </p:nvSpPr>
        <p:spPr bwMode="auto">
          <a:xfrm>
            <a:off x="3011922" y="2399392"/>
            <a:ext cx="1708577" cy="1"/>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4" name="Line 44">
            <a:extLst>
              <a:ext uri="{FF2B5EF4-FFF2-40B4-BE49-F238E27FC236}">
                <a16:creationId xmlns:a16="http://schemas.microsoft.com/office/drawing/2014/main" id="{80AB98C6-92BB-4145-9DC1-6B18BA960AF3}"/>
              </a:ext>
            </a:extLst>
          </p:cNvPr>
          <p:cNvSpPr>
            <a:spLocks noChangeShapeType="1"/>
          </p:cNvSpPr>
          <p:nvPr/>
        </p:nvSpPr>
        <p:spPr bwMode="auto">
          <a:xfrm>
            <a:off x="5144386" y="1765684"/>
            <a:ext cx="0" cy="2053840"/>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5" name="Line 44">
            <a:extLst>
              <a:ext uri="{FF2B5EF4-FFF2-40B4-BE49-F238E27FC236}">
                <a16:creationId xmlns:a16="http://schemas.microsoft.com/office/drawing/2014/main" id="{ACF82BF4-81E2-41C3-B0A8-7904E0822451}"/>
              </a:ext>
            </a:extLst>
          </p:cNvPr>
          <p:cNvSpPr>
            <a:spLocks noChangeShapeType="1"/>
          </p:cNvSpPr>
          <p:nvPr/>
        </p:nvSpPr>
        <p:spPr bwMode="auto">
          <a:xfrm flipH="1">
            <a:off x="7271397" y="1765686"/>
            <a:ext cx="0" cy="2053838"/>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6" name="Rectangle 44">
            <a:extLst>
              <a:ext uri="{FF2B5EF4-FFF2-40B4-BE49-F238E27FC236}">
                <a16:creationId xmlns:a16="http://schemas.microsoft.com/office/drawing/2014/main" id="{64D2A1D2-3131-491E-9040-CF15E7B0EFCE}"/>
              </a:ext>
            </a:extLst>
          </p:cNvPr>
          <p:cNvSpPr>
            <a:spLocks noChangeArrowheads="1"/>
          </p:cNvSpPr>
          <p:nvPr/>
        </p:nvSpPr>
        <p:spPr bwMode="auto">
          <a:xfrm>
            <a:off x="5124314" y="1275694"/>
            <a:ext cx="2010166" cy="3828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nSpc>
                <a:spcPct val="250000"/>
              </a:lnSpc>
            </a:pPr>
            <a:r>
              <a:rPr lang="en-US" altLang="zh-CN" sz="1200" b="1" dirty="0">
                <a:solidFill>
                  <a:schemeClr val="bg1"/>
                </a:solidFill>
                <a:latin typeface="微软雅黑" panose="020B0503020204020204" pitchFamily="34" charset="-122"/>
                <a:ea typeface="微软雅黑" panose="020B0503020204020204" pitchFamily="34" charset="-122"/>
              </a:rPr>
              <a:t>PPT</a:t>
            </a:r>
            <a:r>
              <a:rPr lang="zh-CN" altLang="en-US" sz="1200" b="1" dirty="0">
                <a:solidFill>
                  <a:schemeClr val="bg1"/>
                </a:solidFill>
                <a:latin typeface="微软雅黑" panose="020B0503020204020204" pitchFamily="34" charset="-122"/>
                <a:ea typeface="微软雅黑" panose="020B0503020204020204" pitchFamily="34" charset="-122"/>
              </a:rPr>
              <a:t>制作、功能构思（</a:t>
            </a:r>
            <a:r>
              <a:rPr lang="en-US" altLang="zh-CN" sz="1200" b="1" dirty="0">
                <a:solidFill>
                  <a:schemeClr val="bg1"/>
                </a:solidFill>
                <a:latin typeface="微软雅黑" panose="020B0503020204020204" pitchFamily="34" charset="-122"/>
                <a:ea typeface="微软雅黑" panose="020B0503020204020204" pitchFamily="34" charset="-122"/>
              </a:rPr>
              <a:t>93.5</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
        <p:nvSpPr>
          <p:cNvPr id="17" name="Rectangle 35">
            <a:extLst>
              <a:ext uri="{FF2B5EF4-FFF2-40B4-BE49-F238E27FC236}">
                <a16:creationId xmlns:a16="http://schemas.microsoft.com/office/drawing/2014/main" id="{E7EB8D71-4D8E-4C30-A41B-396E5D39BE78}"/>
              </a:ext>
            </a:extLst>
          </p:cNvPr>
          <p:cNvSpPr>
            <a:spLocks noChangeArrowheads="1"/>
          </p:cNvSpPr>
          <p:nvPr/>
        </p:nvSpPr>
        <p:spPr bwMode="auto">
          <a:xfrm>
            <a:off x="5927684" y="2058874"/>
            <a:ext cx="6463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王雨豪</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18" name="Line 40">
            <a:extLst>
              <a:ext uri="{FF2B5EF4-FFF2-40B4-BE49-F238E27FC236}">
                <a16:creationId xmlns:a16="http://schemas.microsoft.com/office/drawing/2014/main" id="{560FC469-2517-4EF6-9918-F36786FBAB4B}"/>
              </a:ext>
            </a:extLst>
          </p:cNvPr>
          <p:cNvSpPr>
            <a:spLocks noChangeShapeType="1"/>
          </p:cNvSpPr>
          <p:nvPr/>
        </p:nvSpPr>
        <p:spPr bwMode="auto">
          <a:xfrm>
            <a:off x="5448381" y="2399392"/>
            <a:ext cx="1708577" cy="1"/>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9" name="Line 44">
            <a:extLst>
              <a:ext uri="{FF2B5EF4-FFF2-40B4-BE49-F238E27FC236}">
                <a16:creationId xmlns:a16="http://schemas.microsoft.com/office/drawing/2014/main" id="{75D6243E-F434-4582-9AFE-B0913FBE5CA0}"/>
              </a:ext>
            </a:extLst>
          </p:cNvPr>
          <p:cNvSpPr>
            <a:spLocks noChangeShapeType="1"/>
          </p:cNvSpPr>
          <p:nvPr/>
        </p:nvSpPr>
        <p:spPr bwMode="auto">
          <a:xfrm>
            <a:off x="9478179" y="1757716"/>
            <a:ext cx="0" cy="1976195"/>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20" name="Rectangle 35">
            <a:extLst>
              <a:ext uri="{FF2B5EF4-FFF2-40B4-BE49-F238E27FC236}">
                <a16:creationId xmlns:a16="http://schemas.microsoft.com/office/drawing/2014/main" id="{098A81AE-238F-4448-AAB4-6028E20EC50C}"/>
              </a:ext>
            </a:extLst>
          </p:cNvPr>
          <p:cNvSpPr>
            <a:spLocks noChangeArrowheads="1"/>
          </p:cNvSpPr>
          <p:nvPr/>
        </p:nvSpPr>
        <p:spPr bwMode="auto">
          <a:xfrm>
            <a:off x="8027973" y="2058874"/>
            <a:ext cx="4924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张拓</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1" name="Line 40">
            <a:extLst>
              <a:ext uri="{FF2B5EF4-FFF2-40B4-BE49-F238E27FC236}">
                <a16:creationId xmlns:a16="http://schemas.microsoft.com/office/drawing/2014/main" id="{F9AF3996-98B1-4CDD-A1F2-1490965AD64F}"/>
              </a:ext>
            </a:extLst>
          </p:cNvPr>
          <p:cNvSpPr>
            <a:spLocks noChangeShapeType="1"/>
          </p:cNvSpPr>
          <p:nvPr/>
        </p:nvSpPr>
        <p:spPr bwMode="auto">
          <a:xfrm>
            <a:off x="7515225" y="2399392"/>
            <a:ext cx="1581150" cy="0"/>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22" name="Rectangle 44">
            <a:extLst>
              <a:ext uri="{FF2B5EF4-FFF2-40B4-BE49-F238E27FC236}">
                <a16:creationId xmlns:a16="http://schemas.microsoft.com/office/drawing/2014/main" id="{21BE069D-1CF4-4911-8A37-3F7C93C345AC}"/>
              </a:ext>
            </a:extLst>
          </p:cNvPr>
          <p:cNvSpPr>
            <a:spLocks noChangeArrowheads="1"/>
          </p:cNvSpPr>
          <p:nvPr/>
        </p:nvSpPr>
        <p:spPr bwMode="auto">
          <a:xfrm>
            <a:off x="7264303" y="1266545"/>
            <a:ext cx="2019784" cy="3828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nSpc>
                <a:spcPct val="250000"/>
              </a:lnSpc>
            </a:pPr>
            <a:r>
              <a:rPr lang="zh-CN" altLang="en-US" sz="1200" b="1" dirty="0">
                <a:solidFill>
                  <a:schemeClr val="bg1"/>
                </a:solidFill>
                <a:latin typeface="微软雅黑" panose="020B0503020204020204" pitchFamily="34" charset="-122"/>
                <a:ea typeface="微软雅黑" panose="020B0503020204020204" pitchFamily="34" charset="-122"/>
              </a:rPr>
              <a:t>主题构思，文档编写（</a:t>
            </a:r>
            <a:r>
              <a:rPr lang="en-US" altLang="zh-CN" sz="1200" b="1" dirty="0">
                <a:solidFill>
                  <a:schemeClr val="bg1"/>
                </a:solidFill>
                <a:latin typeface="微软雅黑" panose="020B0503020204020204" pitchFamily="34" charset="-122"/>
                <a:ea typeface="微软雅黑" panose="020B0503020204020204" pitchFamily="34" charset="-122"/>
              </a:rPr>
              <a:t>90.6</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
        <p:nvSpPr>
          <p:cNvPr id="23" name="Rectangle 44">
            <a:extLst>
              <a:ext uri="{FF2B5EF4-FFF2-40B4-BE49-F238E27FC236}">
                <a16:creationId xmlns:a16="http://schemas.microsoft.com/office/drawing/2014/main" id="{9269E9AC-B124-4703-AC34-442B57B5EC98}"/>
              </a:ext>
            </a:extLst>
          </p:cNvPr>
          <p:cNvSpPr>
            <a:spLocks noChangeArrowheads="1"/>
          </p:cNvSpPr>
          <p:nvPr/>
        </p:nvSpPr>
        <p:spPr bwMode="auto">
          <a:xfrm>
            <a:off x="9478179" y="1275694"/>
            <a:ext cx="2019784" cy="3828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nSpc>
                <a:spcPct val="250000"/>
              </a:lnSpc>
            </a:pPr>
            <a:r>
              <a:rPr lang="zh-CN" altLang="en-US" sz="1200" b="1" dirty="0">
                <a:solidFill>
                  <a:schemeClr val="bg1"/>
                </a:solidFill>
                <a:latin typeface="微软雅黑" panose="020B0503020204020204" pitchFamily="34" charset="-122"/>
                <a:ea typeface="微软雅黑" panose="020B0503020204020204" pitchFamily="34" charset="-122"/>
              </a:rPr>
              <a:t>会议记录、资料查找（</a:t>
            </a:r>
            <a:r>
              <a:rPr lang="en-US" altLang="zh-CN" sz="1200" b="1" dirty="0">
                <a:solidFill>
                  <a:schemeClr val="bg1"/>
                </a:solidFill>
                <a:latin typeface="微软雅黑" panose="020B0503020204020204" pitchFamily="34" charset="-122"/>
                <a:ea typeface="微软雅黑" panose="020B0503020204020204" pitchFamily="34" charset="-122"/>
              </a:rPr>
              <a:t>93.5</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
        <p:nvSpPr>
          <p:cNvPr id="24" name="Line 40">
            <a:extLst>
              <a:ext uri="{FF2B5EF4-FFF2-40B4-BE49-F238E27FC236}">
                <a16:creationId xmlns:a16="http://schemas.microsoft.com/office/drawing/2014/main" id="{8F4AF3AE-AA24-4320-9FA7-7ACA93861400}"/>
              </a:ext>
            </a:extLst>
          </p:cNvPr>
          <p:cNvSpPr>
            <a:spLocks noChangeShapeType="1"/>
          </p:cNvSpPr>
          <p:nvPr/>
        </p:nvSpPr>
        <p:spPr bwMode="auto">
          <a:xfrm>
            <a:off x="9782175" y="2379434"/>
            <a:ext cx="1581150" cy="0"/>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25" name="Rectangle 35">
            <a:extLst>
              <a:ext uri="{FF2B5EF4-FFF2-40B4-BE49-F238E27FC236}">
                <a16:creationId xmlns:a16="http://schemas.microsoft.com/office/drawing/2014/main" id="{C1449128-23DB-47B7-BCF0-AC1AFD3E20D6}"/>
              </a:ext>
            </a:extLst>
          </p:cNvPr>
          <p:cNvSpPr>
            <a:spLocks noChangeArrowheads="1"/>
          </p:cNvSpPr>
          <p:nvPr/>
        </p:nvSpPr>
        <p:spPr bwMode="auto">
          <a:xfrm>
            <a:off x="10276772" y="202778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吾守铭</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6" name="Rectangle 43">
            <a:extLst>
              <a:ext uri="{FF2B5EF4-FFF2-40B4-BE49-F238E27FC236}">
                <a16:creationId xmlns:a16="http://schemas.microsoft.com/office/drawing/2014/main" id="{8FB18427-F1E5-4D74-8031-83A8BD6150C1}"/>
              </a:ext>
            </a:extLst>
          </p:cNvPr>
          <p:cNvSpPr>
            <a:spLocks noChangeArrowheads="1"/>
          </p:cNvSpPr>
          <p:nvPr/>
        </p:nvSpPr>
        <p:spPr bwMode="auto">
          <a:xfrm>
            <a:off x="2910438" y="5500231"/>
            <a:ext cx="6196835" cy="608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50000"/>
              </a:lnSpc>
            </a:pPr>
            <a:r>
              <a:rPr lang="zh-CN" altLang="en-US" sz="1200" dirty="0">
                <a:latin typeface="微软雅黑" panose="020B0503020204020204" pitchFamily="34" charset="-122"/>
                <a:ea typeface="微软雅黑" panose="020B0503020204020204" pitchFamily="34" charset="-122"/>
              </a:rPr>
              <a:t>小组成员参与积极性较高，态度认真，按时完成自己的任务。但默契还需要磨合，相信接下来会完成得更好。</a:t>
            </a:r>
          </a:p>
        </p:txBody>
      </p:sp>
      <p:sp>
        <p:nvSpPr>
          <p:cNvPr id="27" name="Rectangle 36">
            <a:extLst>
              <a:ext uri="{FF2B5EF4-FFF2-40B4-BE49-F238E27FC236}">
                <a16:creationId xmlns:a16="http://schemas.microsoft.com/office/drawing/2014/main" id="{631E6C17-1A55-416A-BD10-9FFFEB330011}"/>
              </a:ext>
            </a:extLst>
          </p:cNvPr>
          <p:cNvSpPr>
            <a:spLocks noChangeArrowheads="1"/>
          </p:cNvSpPr>
          <p:nvPr/>
        </p:nvSpPr>
        <p:spPr bwMode="auto">
          <a:xfrm>
            <a:off x="934532" y="2630640"/>
            <a:ext cx="1616591" cy="1075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作为组长尽职地完成了文档审核，文档编写，任务分配，绩效评定等工作</a:t>
            </a:r>
          </a:p>
        </p:txBody>
      </p:sp>
      <p:sp>
        <p:nvSpPr>
          <p:cNvPr id="28" name="Rectangle 36">
            <a:extLst>
              <a:ext uri="{FF2B5EF4-FFF2-40B4-BE49-F238E27FC236}">
                <a16:creationId xmlns:a16="http://schemas.microsoft.com/office/drawing/2014/main" id="{38FF78A5-8988-4DA2-85D9-A58D74B5BDF8}"/>
              </a:ext>
            </a:extLst>
          </p:cNvPr>
          <p:cNvSpPr>
            <a:spLocks noChangeArrowheads="1"/>
          </p:cNvSpPr>
          <p:nvPr/>
        </p:nvSpPr>
        <p:spPr bwMode="auto">
          <a:xfrm>
            <a:off x="3221221" y="2630640"/>
            <a:ext cx="1616591" cy="79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参与</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修改，以及</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排版审核等工作，尽职完善的完成了工作</a:t>
            </a:r>
          </a:p>
        </p:txBody>
      </p:sp>
      <p:sp>
        <p:nvSpPr>
          <p:cNvPr id="29" name="Rectangle 36">
            <a:extLst>
              <a:ext uri="{FF2B5EF4-FFF2-40B4-BE49-F238E27FC236}">
                <a16:creationId xmlns:a16="http://schemas.microsoft.com/office/drawing/2014/main" id="{9B92B1C6-B6A5-4073-8BA0-64ECC0D5A56E}"/>
              </a:ext>
            </a:extLst>
          </p:cNvPr>
          <p:cNvSpPr>
            <a:spLocks noChangeArrowheads="1"/>
          </p:cNvSpPr>
          <p:nvPr/>
        </p:nvSpPr>
        <p:spPr bwMode="auto">
          <a:xfrm>
            <a:off x="5425762" y="2630640"/>
            <a:ext cx="1616591" cy="79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负责</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制作，绘制图表等工作，积极及时完成任务</a:t>
            </a:r>
          </a:p>
        </p:txBody>
      </p:sp>
      <p:sp>
        <p:nvSpPr>
          <p:cNvPr id="30" name="Rectangle 36">
            <a:extLst>
              <a:ext uri="{FF2B5EF4-FFF2-40B4-BE49-F238E27FC236}">
                <a16:creationId xmlns:a16="http://schemas.microsoft.com/office/drawing/2014/main" id="{C58FB612-B038-4148-9686-27368874A9E0}"/>
              </a:ext>
            </a:extLst>
          </p:cNvPr>
          <p:cNvSpPr>
            <a:spLocks noChangeArrowheads="1"/>
          </p:cNvSpPr>
          <p:nvPr/>
        </p:nvSpPr>
        <p:spPr bwMode="auto">
          <a:xfrm>
            <a:off x="7462475" y="2618107"/>
            <a:ext cx="1824802" cy="79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参与</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修改，图表绘制等工作，积极完成任务并且主动配合项目小组的前进</a:t>
            </a:r>
          </a:p>
        </p:txBody>
      </p:sp>
      <p:sp>
        <p:nvSpPr>
          <p:cNvPr id="31" name="Rectangle 37">
            <a:extLst>
              <a:ext uri="{FF2B5EF4-FFF2-40B4-BE49-F238E27FC236}">
                <a16:creationId xmlns:a16="http://schemas.microsoft.com/office/drawing/2014/main" id="{F9B3E5BE-7F29-40B4-A6B6-A3591251F6F9}"/>
              </a:ext>
            </a:extLst>
          </p:cNvPr>
          <p:cNvSpPr>
            <a:spLocks noChangeArrowheads="1"/>
          </p:cNvSpPr>
          <p:nvPr/>
        </p:nvSpPr>
        <p:spPr bwMode="auto">
          <a:xfrm>
            <a:off x="9776901" y="2618107"/>
            <a:ext cx="1581150" cy="79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参与</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资料收集，会议记录与评定工作，积极完成任务</a:t>
            </a:r>
          </a:p>
        </p:txBody>
      </p:sp>
    </p:spTree>
    <p:extLst>
      <p:ext uri="{BB962C8B-B14F-4D97-AF65-F5344CB8AC3E}">
        <p14:creationId xmlns:p14="http://schemas.microsoft.com/office/powerpoint/2010/main" val="735323244"/>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BE970F5C-F6D6-43DB-85A5-11A0EB348149}"/>
              </a:ext>
            </a:extLst>
          </p:cNvPr>
          <p:cNvSpPr>
            <a:spLocks noGrp="1"/>
          </p:cNvSpPr>
          <p:nvPr>
            <p:ph type="body" sz="quarter" idx="13"/>
          </p:nvPr>
        </p:nvSpPr>
        <p:spPr>
          <a:xfrm>
            <a:off x="660399" y="1469773"/>
            <a:ext cx="6538687" cy="561885"/>
          </a:xfrm>
        </p:spPr>
        <p:txBody>
          <a:bodyPr>
            <a:normAutofit/>
          </a:bodyPr>
          <a:lstStyle/>
          <a:p>
            <a:r>
              <a:rPr lang="en-US" altLang="zh-CN" dirty="0"/>
              <a:t>Thank you for watching.</a:t>
            </a:r>
          </a:p>
        </p:txBody>
      </p:sp>
      <p:sp>
        <p:nvSpPr>
          <p:cNvPr id="4" name="文本占位符 3">
            <a:extLst>
              <a:ext uri="{FF2B5EF4-FFF2-40B4-BE49-F238E27FC236}">
                <a16:creationId xmlns:a16="http://schemas.microsoft.com/office/drawing/2014/main" id="{0F1BD6A2-EA90-402C-9F69-27D6D2FBF6C5}"/>
              </a:ext>
            </a:extLst>
          </p:cNvPr>
          <p:cNvSpPr>
            <a:spLocks noGrp="1"/>
          </p:cNvSpPr>
          <p:nvPr>
            <p:ph type="body" sz="quarter" idx="11"/>
          </p:nvPr>
        </p:nvSpPr>
        <p:spPr>
          <a:xfrm>
            <a:off x="9032876" y="1717847"/>
            <a:ext cx="2498725" cy="230832"/>
          </a:xfrm>
        </p:spPr>
        <p:txBody>
          <a:bodyPr/>
          <a:lstStyle/>
          <a:p>
            <a:r>
              <a:rPr lang="zh-CN" altLang="en-US" dirty="0"/>
              <a:t>魏秋雨，王雨豪，钟宇迪，张拓，吾守铭</a:t>
            </a:r>
            <a:endParaRPr lang="en-US" altLang="zh-CN" dirty="0"/>
          </a:p>
        </p:txBody>
      </p:sp>
      <p:sp>
        <p:nvSpPr>
          <p:cNvPr id="5" name="文本占位符 4">
            <a:extLst>
              <a:ext uri="{FF2B5EF4-FFF2-40B4-BE49-F238E27FC236}">
                <a16:creationId xmlns:a16="http://schemas.microsoft.com/office/drawing/2014/main" id="{818F26A4-12CC-4DD6-B1F4-D6D6C85461ED}"/>
              </a:ext>
            </a:extLst>
          </p:cNvPr>
          <p:cNvSpPr>
            <a:spLocks noGrp="1"/>
          </p:cNvSpPr>
          <p:nvPr>
            <p:ph type="body" sz="quarter" idx="12"/>
          </p:nvPr>
        </p:nvSpPr>
        <p:spPr>
          <a:xfrm>
            <a:off x="6096001" y="1519884"/>
            <a:ext cx="5422899" cy="230832"/>
          </a:xfrm>
        </p:spPr>
        <p:txBody>
          <a:bodyPr/>
          <a:lstStyle/>
          <a:p>
            <a:r>
              <a:rPr lang="en-US" altLang="zh-CN" dirty="0"/>
              <a:t>SRA2023G20</a:t>
            </a:r>
            <a:r>
              <a:rPr lang="zh-CN" altLang="en-US" dirty="0"/>
              <a:t>小组</a:t>
            </a:r>
            <a:endParaRPr lang="en-US" altLang="zh-CN" dirty="0"/>
          </a:p>
        </p:txBody>
      </p:sp>
      <p:sp>
        <p:nvSpPr>
          <p:cNvPr id="11" name="标题 10">
            <a:extLst>
              <a:ext uri="{FF2B5EF4-FFF2-40B4-BE49-F238E27FC236}">
                <a16:creationId xmlns:a16="http://schemas.microsoft.com/office/drawing/2014/main" id="{5B14845C-80BA-45FA-962C-DC19C9AE2383}"/>
              </a:ext>
            </a:extLst>
          </p:cNvPr>
          <p:cNvSpPr>
            <a:spLocks noGrp="1"/>
          </p:cNvSpPr>
          <p:nvPr>
            <p:ph type="ctrTitle"/>
          </p:nvPr>
        </p:nvSpPr>
        <p:spPr>
          <a:xfrm>
            <a:off x="1538504" y="2652754"/>
            <a:ext cx="9114996" cy="3154710"/>
          </a:xfrm>
        </p:spPr>
        <p:txBody>
          <a:bodyPr/>
          <a:lstStyle/>
          <a:p>
            <a:r>
              <a:rPr lang="en-GB" dirty="0"/>
              <a:t>T</a:t>
            </a:r>
            <a:r>
              <a:rPr lang="en-US" altLang="zh-CN" dirty="0"/>
              <a:t>hanks</a:t>
            </a:r>
            <a:endParaRPr lang="en-GB" dirty="0"/>
          </a:p>
        </p:txBody>
      </p:sp>
      <p:pic>
        <p:nvPicPr>
          <p:cNvPr id="37" name="图片 36" descr="建筑的设计&#10;&#10;描述已自动生成">
            <a:extLst>
              <a:ext uri="{FF2B5EF4-FFF2-40B4-BE49-F238E27FC236}">
                <a16:creationId xmlns:a16="http://schemas.microsoft.com/office/drawing/2014/main" id="{EB9A08D5-5D9E-4248-A9A3-A1B657A86BD8}"/>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0" y="2971800"/>
            <a:ext cx="12192000" cy="3886200"/>
          </a:xfrm>
          <a:prstGeom prst="rect">
            <a:avLst/>
          </a:prstGeom>
          <a:effectLst>
            <a:outerShdw blurRad="584200" dist="50800" dir="5400000" algn="ctr" rotWithShape="0">
              <a:schemeClr val="accent1">
                <a:lumMod val="75000"/>
                <a:alpha val="46000"/>
              </a:schemeClr>
            </a:outerShdw>
          </a:effectLst>
        </p:spPr>
      </p:pic>
      <p:sp>
        <p:nvSpPr>
          <p:cNvPr id="38" name="矩形 37">
            <a:extLst>
              <a:ext uri="{FF2B5EF4-FFF2-40B4-BE49-F238E27FC236}">
                <a16:creationId xmlns:a16="http://schemas.microsoft.com/office/drawing/2014/main" id="{B7ABDE21-7088-403F-9498-D5E977C1B785}"/>
              </a:ext>
            </a:extLst>
          </p:cNvPr>
          <p:cNvSpPr/>
          <p:nvPr/>
        </p:nvSpPr>
        <p:spPr>
          <a:xfrm>
            <a:off x="1009650" y="328770"/>
            <a:ext cx="10172700" cy="59975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文本框 42">
            <a:extLst>
              <a:ext uri="{FF2B5EF4-FFF2-40B4-BE49-F238E27FC236}">
                <a16:creationId xmlns:a16="http://schemas.microsoft.com/office/drawing/2014/main" id="{AA2EA189-245E-43CF-91D1-CEE49117862F}"/>
              </a:ext>
            </a:extLst>
          </p:cNvPr>
          <p:cNvSpPr txBox="1"/>
          <p:nvPr/>
        </p:nvSpPr>
        <p:spPr>
          <a:xfrm>
            <a:off x="5614938" y="474761"/>
            <a:ext cx="962123" cy="307777"/>
          </a:xfrm>
          <a:prstGeom prst="rect">
            <a:avLst/>
          </a:prstGeom>
          <a:noFill/>
        </p:spPr>
        <p:txBody>
          <a:bodyPr wrap="none" rtlCol="0">
            <a:spAutoFit/>
          </a:bodyPr>
          <a:lstStyle/>
          <a:p>
            <a:pPr algn="ctr"/>
            <a:r>
              <a:rPr lang="en-US" altLang="zh-CN" sz="1400" b="1" dirty="0">
                <a:solidFill>
                  <a:schemeClr val="bg1"/>
                </a:solidFill>
              </a:rPr>
              <a:t>SRA2023</a:t>
            </a:r>
            <a:endParaRPr lang="zh-CN" altLang="en-US" sz="1400" b="1" dirty="0">
              <a:solidFill>
                <a:schemeClr val="bg1"/>
              </a:solidFill>
            </a:endParaRPr>
          </a:p>
        </p:txBody>
      </p:sp>
    </p:spTree>
    <p:custDataLst>
      <p:tags r:id="rId2"/>
    </p:custDataLst>
    <p:extLst>
      <p:ext uri="{BB962C8B-B14F-4D97-AF65-F5344CB8AC3E}">
        <p14:creationId xmlns:p14="http://schemas.microsoft.com/office/powerpoint/2010/main" val="377932614"/>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a:xfrm>
            <a:off x="660399" y="328770"/>
            <a:ext cx="10858497" cy="599759"/>
          </a:xfrm>
        </p:spPr>
        <p:txBody>
          <a:bodyPr/>
          <a:lstStyle/>
          <a:p>
            <a:r>
              <a:rPr lang="en-GB" dirty="0"/>
              <a:t>UML</a:t>
            </a:r>
            <a:r>
              <a:rPr lang="zh-CN" altLang="en-US" dirty="0"/>
              <a:t>简介</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11119913" cy="6858000"/>
            <a:chOff x="0" y="0"/>
            <a:chExt cx="11119913"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16" name="文本框 15">
              <a:extLst>
                <a:ext uri="{FF2B5EF4-FFF2-40B4-BE49-F238E27FC236}">
                  <a16:creationId xmlns:a16="http://schemas.microsoft.com/office/drawing/2014/main" id="{90E8A428-281F-45F8-8EB7-BA2BE096D214}"/>
                </a:ext>
              </a:extLst>
            </p:cNvPr>
            <p:cNvSpPr txBox="1"/>
            <p:nvPr/>
          </p:nvSpPr>
          <p:spPr>
            <a:xfrm>
              <a:off x="6527276" y="1334543"/>
              <a:ext cx="4592637" cy="672748"/>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统一了各种方法对不同类型的系统、不同开发阶段以及不同内部概念的不同观点，从而有效地消除了各种建模语言之间不必要的差异，它实际上是一种通用的建模语言</a:t>
              </a:r>
              <a:endParaRPr lang="en-US" altLang="zh-CN" sz="1000" dirty="0">
                <a:solidFill>
                  <a:schemeClr val="tx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096000" y="10287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86BD02F-DB3A-4CCA-9C83-6CAEBFBAE1F2}"/>
                </a:ext>
              </a:extLst>
            </p:cNvPr>
            <p:cNvSpPr txBox="1"/>
            <p:nvPr/>
          </p:nvSpPr>
          <p:spPr>
            <a:xfrm>
              <a:off x="6527275" y="2413305"/>
              <a:ext cx="4592637" cy="272639"/>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en-US" altLang="zh-CN" sz="1000" b="1" dirty="0">
                  <a:solidFill>
                    <a:schemeClr val="tx1"/>
                  </a:solidFill>
                </a:rPr>
                <a:t>UML</a:t>
              </a:r>
              <a:r>
                <a:rPr lang="zh-CN" altLang="en-US" sz="1000" b="1" dirty="0">
                  <a:solidFill>
                    <a:schemeClr val="tx1"/>
                  </a:solidFill>
                </a:rPr>
                <a:t>吸取了面向对象领域中各种优秀的思想，其中也包括非</a:t>
              </a:r>
              <a:r>
                <a:rPr lang="en-US" altLang="zh-CN" sz="1000" b="1" dirty="0">
                  <a:solidFill>
                    <a:schemeClr val="tx1"/>
                  </a:solidFill>
                </a:rPr>
                <a:t>OO</a:t>
              </a:r>
              <a:r>
                <a:rPr lang="zh-CN" altLang="en-US" sz="1000" b="1" dirty="0">
                  <a:solidFill>
                    <a:schemeClr val="tx1"/>
                  </a:solidFill>
                </a:rPr>
                <a:t>方法的影响。</a:t>
              </a:r>
            </a:p>
          </p:txBody>
        </p:sp>
        <p:sp>
          <p:nvSpPr>
            <p:cNvPr id="12" name="文本框 11">
              <a:extLst>
                <a:ext uri="{FF2B5EF4-FFF2-40B4-BE49-F238E27FC236}">
                  <a16:creationId xmlns:a16="http://schemas.microsoft.com/office/drawing/2014/main" id="{1C3E8F75-15A6-47B5-AE8A-E366B4C3F4D3}"/>
                </a:ext>
              </a:extLst>
            </p:cNvPr>
            <p:cNvSpPr txBox="1"/>
            <p:nvPr/>
          </p:nvSpPr>
          <p:spPr>
            <a:xfrm>
              <a:off x="6527275" y="2984928"/>
              <a:ext cx="4592637" cy="471604"/>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en-US" altLang="zh-CN" sz="1000" b="1" dirty="0">
                  <a:solidFill>
                    <a:schemeClr val="tx1"/>
                  </a:solidFill>
                </a:rPr>
                <a:t>UML</a:t>
              </a:r>
              <a:r>
                <a:rPr lang="zh-CN" altLang="en-US" sz="1000" b="1" dirty="0">
                  <a:solidFill>
                    <a:schemeClr val="tx1"/>
                  </a:solidFill>
                </a:rPr>
                <a:t>在演变过程中还提出了一些新的概念。例如：模板、职责、活动图等新概念</a:t>
              </a:r>
              <a:endParaRPr lang="en-US" altLang="zh-CN" sz="1000" b="1" dirty="0">
                <a:solidFill>
                  <a:schemeClr val="tx1"/>
                </a:solidFill>
              </a:endParaRPr>
            </a:p>
          </p:txBody>
        </p:sp>
      </p:grpSp>
      <p:sp>
        <p:nvSpPr>
          <p:cNvPr id="18" name="文本框 17">
            <a:extLst>
              <a:ext uri="{FF2B5EF4-FFF2-40B4-BE49-F238E27FC236}">
                <a16:creationId xmlns:a16="http://schemas.microsoft.com/office/drawing/2014/main" id="{96B8839E-C947-4117-BBCF-CC6C2B61450F}"/>
              </a:ext>
            </a:extLst>
          </p:cNvPr>
          <p:cNvSpPr txBox="1"/>
          <p:nvPr/>
        </p:nvSpPr>
        <p:spPr>
          <a:xfrm>
            <a:off x="6527275" y="3641233"/>
            <a:ext cx="4592637" cy="471604"/>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en-US" altLang="zh-CN" sz="1000" b="1" dirty="0">
                <a:solidFill>
                  <a:schemeClr val="tx1"/>
                </a:solidFill>
              </a:rPr>
              <a:t>UML</a:t>
            </a:r>
            <a:r>
              <a:rPr lang="zh-CN" altLang="en-US" sz="1000" b="1" dirty="0">
                <a:solidFill>
                  <a:schemeClr val="tx1"/>
                </a:solidFill>
              </a:rPr>
              <a:t>建模能力比其他面向对象建模方法更强。它不仅适合于一般系统的开发，而且对并行、分布式系统的建模尤为适宜。</a:t>
            </a:r>
          </a:p>
        </p:txBody>
      </p:sp>
      <p:sp>
        <p:nvSpPr>
          <p:cNvPr id="19" name="文本框 18">
            <a:extLst>
              <a:ext uri="{FF2B5EF4-FFF2-40B4-BE49-F238E27FC236}">
                <a16:creationId xmlns:a16="http://schemas.microsoft.com/office/drawing/2014/main" id="{50042F98-17CA-451A-B584-34F227D6849C}"/>
              </a:ext>
            </a:extLst>
          </p:cNvPr>
          <p:cNvSpPr txBox="1"/>
          <p:nvPr/>
        </p:nvSpPr>
        <p:spPr>
          <a:xfrm>
            <a:off x="6527275" y="4517533"/>
            <a:ext cx="4592637" cy="272639"/>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en-US" altLang="zh-CN" sz="1000" b="1" dirty="0">
                <a:solidFill>
                  <a:schemeClr val="tx1"/>
                </a:solidFill>
              </a:rPr>
              <a:t>UML</a:t>
            </a:r>
            <a:r>
              <a:rPr lang="zh-CN" altLang="en-US" sz="1000" b="1" dirty="0">
                <a:solidFill>
                  <a:schemeClr val="tx1"/>
                </a:solidFill>
              </a:rPr>
              <a:t>是一种建模语言，而不是一个开发过程</a:t>
            </a:r>
          </a:p>
        </p:txBody>
      </p:sp>
      <p:sp>
        <p:nvSpPr>
          <p:cNvPr id="20" name="矩形 19">
            <a:extLst>
              <a:ext uri="{FF2B5EF4-FFF2-40B4-BE49-F238E27FC236}">
                <a16:creationId xmlns:a16="http://schemas.microsoft.com/office/drawing/2014/main" id="{AAC0DACF-5B86-4E9A-9CC5-115C7939E281}"/>
              </a:ext>
            </a:extLst>
          </p:cNvPr>
          <p:cNvSpPr/>
          <p:nvPr/>
        </p:nvSpPr>
        <p:spPr>
          <a:xfrm>
            <a:off x="774915" y="2530468"/>
            <a:ext cx="4952246" cy="523220"/>
          </a:xfrm>
          <a:prstGeom prst="rect">
            <a:avLst/>
          </a:prstGeom>
        </p:spPr>
        <p:txBody>
          <a:bodyPr wrap="square" anchor="b" anchorCtr="0">
            <a:spAutoFit/>
          </a:bodyPr>
          <a:lstStyle/>
          <a:p>
            <a:pPr>
              <a:buSzPct val="25000"/>
            </a:pPr>
            <a:r>
              <a:rPr lang="en-US" altLang="zh-CN" sz="2800" b="1" dirty="0">
                <a:solidFill>
                  <a:schemeClr val="accent1"/>
                </a:solidFill>
              </a:rPr>
              <a:t>UML</a:t>
            </a:r>
            <a:r>
              <a:rPr lang="zh-CN" altLang="en-US" sz="2800" b="1" dirty="0">
                <a:solidFill>
                  <a:schemeClr val="accent1"/>
                </a:solidFill>
              </a:rPr>
              <a:t>的特点</a:t>
            </a:r>
            <a:endParaRPr lang="en-US" altLang="zh-CN" sz="2800" b="1" dirty="0">
              <a:solidFill>
                <a:schemeClr val="accent1"/>
              </a:solidFill>
            </a:endParaRPr>
          </a:p>
        </p:txBody>
      </p:sp>
    </p:spTree>
    <p:custDataLst>
      <p:tags r:id="rId1"/>
    </p:custDataLst>
    <p:extLst>
      <p:ext uri="{BB962C8B-B14F-4D97-AF65-F5344CB8AC3E}">
        <p14:creationId xmlns:p14="http://schemas.microsoft.com/office/powerpoint/2010/main" val="319509016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6082FC6E-926B-432E-B20C-C24519412429}"/>
              </a:ext>
            </a:extLst>
          </p:cNvPr>
          <p:cNvSpPr/>
          <p:nvPr/>
        </p:nvSpPr>
        <p:spPr>
          <a:xfrm>
            <a:off x="8228512" y="1214899"/>
            <a:ext cx="3088983" cy="2257819"/>
          </a:xfrm>
          <a:prstGeom prst="rect">
            <a:avLst/>
          </a:prstGeom>
          <a:solidFill>
            <a:schemeClr val="tx2"/>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 name="灯片编号占位符 1">
            <a:extLst>
              <a:ext uri="{FF2B5EF4-FFF2-40B4-BE49-F238E27FC236}">
                <a16:creationId xmlns:a16="http://schemas.microsoft.com/office/drawing/2014/main" id="{928CB50B-1098-4EC8-8B8A-9D9BED12E685}"/>
              </a:ext>
            </a:extLst>
          </p:cNvPr>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sp>
        <p:nvSpPr>
          <p:cNvPr id="3" name="标题 2">
            <a:extLst>
              <a:ext uri="{FF2B5EF4-FFF2-40B4-BE49-F238E27FC236}">
                <a16:creationId xmlns:a16="http://schemas.microsoft.com/office/drawing/2014/main" id="{1B1A30F3-CC3E-409F-884E-918EC1242F85}"/>
              </a:ext>
            </a:extLst>
          </p:cNvPr>
          <p:cNvSpPr>
            <a:spLocks noGrp="1"/>
          </p:cNvSpPr>
          <p:nvPr>
            <p:ph type="title"/>
          </p:nvPr>
        </p:nvSpPr>
        <p:spPr>
          <a:xfrm>
            <a:off x="616335" y="328770"/>
            <a:ext cx="10714003" cy="599759"/>
          </a:xfrm>
        </p:spPr>
        <p:txBody>
          <a:bodyPr/>
          <a:lstStyle/>
          <a:p>
            <a:r>
              <a:rPr lang="en-GB" dirty="0"/>
              <a:t>UML</a:t>
            </a:r>
            <a:r>
              <a:rPr lang="zh-CN" altLang="en-US" dirty="0"/>
              <a:t>概述</a:t>
            </a:r>
            <a:endParaRPr lang="en-GB" dirty="0"/>
          </a:p>
        </p:txBody>
      </p:sp>
      <p:grpSp>
        <p:nvGrpSpPr>
          <p:cNvPr id="4" name="组合 3">
            <a:extLst>
              <a:ext uri="{FF2B5EF4-FFF2-40B4-BE49-F238E27FC236}">
                <a16:creationId xmlns:a16="http://schemas.microsoft.com/office/drawing/2014/main" id="{492301B2-0AD2-465C-A8A3-5A8968B1B5DD}"/>
              </a:ext>
            </a:extLst>
          </p:cNvPr>
          <p:cNvGrpSpPr/>
          <p:nvPr/>
        </p:nvGrpSpPr>
        <p:grpSpPr>
          <a:xfrm>
            <a:off x="616335" y="1214899"/>
            <a:ext cx="10714003" cy="5094500"/>
            <a:chOff x="609985" y="1168134"/>
            <a:chExt cx="10714003" cy="5094500"/>
          </a:xfrm>
        </p:grpSpPr>
        <p:sp>
          <p:nvSpPr>
            <p:cNvPr id="5" name="文本框 4">
              <a:extLst>
                <a:ext uri="{FF2B5EF4-FFF2-40B4-BE49-F238E27FC236}">
                  <a16:creationId xmlns:a16="http://schemas.microsoft.com/office/drawing/2014/main" id="{8F08897F-8006-4B1B-9DD0-78D42D8D863E}"/>
                </a:ext>
              </a:extLst>
            </p:cNvPr>
            <p:cNvSpPr txBox="1"/>
            <p:nvPr/>
          </p:nvSpPr>
          <p:spPr>
            <a:xfrm>
              <a:off x="609985" y="4192870"/>
              <a:ext cx="2797176" cy="1033040"/>
            </a:xfrm>
            <a:prstGeom prst="rect">
              <a:avLst/>
            </a:prstGeom>
            <a:noFill/>
          </p:spPr>
          <p:txBody>
            <a:bodyPr wrap="square" rtlCol="0">
              <a:spAutoFit/>
            </a:bodyPr>
            <a:lstStyle>
              <a:defPPr>
                <a:defRPr lang="zh-CN"/>
              </a:defPPr>
              <a:lvl1pPr lvl="0" defTabSz="913765">
                <a:lnSpc>
                  <a:spcPct val="150000"/>
                </a:lnSpc>
                <a:buSzPct val="25000"/>
                <a:defRPr sz="1050">
                  <a:solidFill>
                    <a:schemeClr val="tx1">
                      <a:lumMod val="95000"/>
                      <a:lumOff val="5000"/>
                    </a:schemeClr>
                  </a:solidFill>
                </a:defRPr>
              </a:lvl1pPr>
            </a:lstStyle>
            <a:p>
              <a:r>
                <a:rPr lang="zh-CN" altLang="en-US" b="0" i="0" dirty="0">
                  <a:solidFill>
                    <a:srgbClr val="121212"/>
                  </a:solidFill>
                  <a:effectLst/>
                  <a:latin typeface="-apple-system"/>
                </a:rPr>
                <a:t>它能让系统构造者用标准的、易于理解的方式建立起能够表达出他们想象力的系统蓝图，并且提供一种机制，以便于不同的人之间有效地共享和交流设计结果。</a:t>
              </a:r>
              <a:endParaRPr lang="en-US" altLang="zh-CN" dirty="0">
                <a:solidFill>
                  <a:schemeClr val="tx1">
                    <a:lumMod val="95000"/>
                    <a:lumOff val="5000"/>
                    <a:alpha val="80000"/>
                  </a:schemeClr>
                </a:solidFill>
              </a:endParaRPr>
            </a:p>
          </p:txBody>
        </p:sp>
        <p:sp>
          <p:nvSpPr>
            <p:cNvPr id="7" name="矩形 6">
              <a:extLst>
                <a:ext uri="{FF2B5EF4-FFF2-40B4-BE49-F238E27FC236}">
                  <a16:creationId xmlns:a16="http://schemas.microsoft.com/office/drawing/2014/main" id="{38404F12-962B-4779-98CC-7DBA91F06A9E}"/>
                </a:ext>
              </a:extLst>
            </p:cNvPr>
            <p:cNvSpPr/>
            <p:nvPr/>
          </p:nvSpPr>
          <p:spPr>
            <a:xfrm flipV="1">
              <a:off x="745744" y="6216915"/>
              <a:ext cx="111125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8109563E-53E9-46F0-8CB9-62CBD8A7F20D}"/>
                </a:ext>
              </a:extLst>
            </p:cNvPr>
            <p:cNvSpPr/>
            <p:nvPr/>
          </p:nvSpPr>
          <p:spPr>
            <a:xfrm>
              <a:off x="609985" y="1168134"/>
              <a:ext cx="3088983" cy="2257819"/>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grpSp>
          <p:nvGrpSpPr>
            <p:cNvPr id="9" name="组合 8">
              <a:extLst>
                <a:ext uri="{FF2B5EF4-FFF2-40B4-BE49-F238E27FC236}">
                  <a16:creationId xmlns:a16="http://schemas.microsoft.com/office/drawing/2014/main" id="{FE946139-5740-4EE1-9B33-C0301D96ECE7}"/>
                </a:ext>
              </a:extLst>
            </p:cNvPr>
            <p:cNvGrpSpPr>
              <a:grpSpLocks/>
            </p:cNvGrpSpPr>
            <p:nvPr/>
          </p:nvGrpSpPr>
          <p:grpSpPr>
            <a:xfrm>
              <a:off x="1742528" y="2261074"/>
              <a:ext cx="609064" cy="609061"/>
              <a:chOff x="6345702" y="2813883"/>
              <a:chExt cx="444222" cy="444220"/>
            </a:xfrm>
          </p:grpSpPr>
          <p:sp>
            <p:nvSpPr>
              <p:cNvPr id="20" name="矩形 19">
                <a:extLst>
                  <a:ext uri="{FF2B5EF4-FFF2-40B4-BE49-F238E27FC236}">
                    <a16:creationId xmlns:a16="http://schemas.microsoft.com/office/drawing/2014/main" id="{177CC847-9D7F-494C-9F7C-618FC4306AEE}"/>
                  </a:ext>
                </a:extLst>
              </p:cNvPr>
              <p:cNvSpPr/>
              <p:nvPr/>
            </p:nvSpPr>
            <p:spPr>
              <a:xfrm>
                <a:off x="6345702" y="2813883"/>
                <a:ext cx="444222" cy="44422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lumMod val="95000"/>
                      <a:lumOff val="5000"/>
                    </a:schemeClr>
                  </a:solidFill>
                </a:endParaRPr>
              </a:p>
            </p:txBody>
          </p:sp>
          <p:sp>
            <p:nvSpPr>
              <p:cNvPr id="21" name="任意多边形 90">
                <a:extLst>
                  <a:ext uri="{FF2B5EF4-FFF2-40B4-BE49-F238E27FC236}">
                    <a16:creationId xmlns:a16="http://schemas.microsoft.com/office/drawing/2014/main" id="{2C37E666-FFC2-45E5-864C-F13ECE203078}"/>
                  </a:ext>
                </a:extLst>
              </p:cNvPr>
              <p:cNvSpPr/>
              <p:nvPr/>
            </p:nvSpPr>
            <p:spPr bwMode="auto">
              <a:xfrm>
                <a:off x="6474048" y="2933212"/>
                <a:ext cx="187529" cy="20556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sp>
          <p:nvSpPr>
            <p:cNvPr id="10" name="文本框 9">
              <a:extLst>
                <a:ext uri="{FF2B5EF4-FFF2-40B4-BE49-F238E27FC236}">
                  <a16:creationId xmlns:a16="http://schemas.microsoft.com/office/drawing/2014/main" id="{3F0167B2-ECE2-4D1A-8EAF-F1CD0935865D}"/>
                </a:ext>
              </a:extLst>
            </p:cNvPr>
            <p:cNvSpPr txBox="1"/>
            <p:nvPr/>
          </p:nvSpPr>
          <p:spPr>
            <a:xfrm>
              <a:off x="1149393" y="1262130"/>
              <a:ext cx="1956885" cy="523220"/>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tx1">
                      <a:alpha val="60000"/>
                    </a:schemeClr>
                  </a:solidFill>
                  <a:effectLst/>
                  <a:uLnTx/>
                  <a:uFillTx/>
                </a:defRPr>
              </a:lvl1pPr>
            </a:lstStyle>
            <a:p>
              <a:pPr algn="ctr"/>
              <a:r>
                <a:rPr lang="zh-CN" altLang="en-US" dirty="0"/>
                <a:t>第一个阶段：</a:t>
              </a:r>
            </a:p>
            <a:p>
              <a:pPr algn="ctr"/>
              <a:endParaRPr lang="zh-CN" altLang="en-US" dirty="0"/>
            </a:p>
          </p:txBody>
        </p:sp>
        <p:sp>
          <p:nvSpPr>
            <p:cNvPr id="11" name="文本框 10">
              <a:extLst>
                <a:ext uri="{FF2B5EF4-FFF2-40B4-BE49-F238E27FC236}">
                  <a16:creationId xmlns:a16="http://schemas.microsoft.com/office/drawing/2014/main" id="{E3604018-20D6-4B0F-AE64-9BB661D57F03}"/>
                </a:ext>
              </a:extLst>
            </p:cNvPr>
            <p:cNvSpPr txBox="1"/>
            <p:nvPr/>
          </p:nvSpPr>
          <p:spPr>
            <a:xfrm>
              <a:off x="887581" y="1658646"/>
              <a:ext cx="2699159" cy="1274260"/>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pPr algn="l"/>
              <a:r>
                <a:rPr lang="zh-CN" altLang="en-US" b="0" i="0" dirty="0">
                  <a:solidFill>
                    <a:srgbClr val="121212"/>
                  </a:solidFill>
                  <a:effectLst/>
                  <a:latin typeface="-apple-system"/>
                </a:rPr>
                <a:t>三位面向对象方法学家</a:t>
              </a:r>
              <a:r>
                <a:rPr lang="en-US" altLang="zh-CN" b="0" i="0" dirty="0">
                  <a:solidFill>
                    <a:srgbClr val="121212"/>
                  </a:solidFill>
                  <a:effectLst/>
                  <a:latin typeface="-apple-system"/>
                </a:rPr>
                <a:t>Grady </a:t>
              </a:r>
              <a:r>
                <a:rPr lang="en-US" altLang="zh-CN" b="0" i="0" dirty="0" err="1">
                  <a:solidFill>
                    <a:srgbClr val="121212"/>
                  </a:solidFill>
                  <a:effectLst/>
                  <a:latin typeface="-apple-system"/>
                </a:rPr>
                <a:t>Booch</a:t>
              </a:r>
              <a:r>
                <a:rPr lang="zh-CN" altLang="en-US" b="0" i="0" dirty="0">
                  <a:solidFill>
                    <a:srgbClr val="121212"/>
                  </a:solidFill>
                  <a:effectLst/>
                  <a:latin typeface="-apple-system"/>
                </a:rPr>
                <a:t>和</a:t>
              </a:r>
              <a:r>
                <a:rPr lang="en-US" altLang="zh-CN" b="0" i="0" dirty="0">
                  <a:solidFill>
                    <a:srgbClr val="121212"/>
                  </a:solidFill>
                  <a:effectLst/>
                  <a:latin typeface="-apple-system"/>
                </a:rPr>
                <a:t>Jim Rumbaugh</a:t>
              </a:r>
              <a:r>
                <a:rPr lang="zh-CN" altLang="en-US" b="0" i="0" dirty="0">
                  <a:solidFill>
                    <a:srgbClr val="121212"/>
                  </a:solidFill>
                  <a:effectLst/>
                  <a:latin typeface="-apple-system"/>
                </a:rPr>
                <a:t>于</a:t>
              </a:r>
              <a:r>
                <a:rPr lang="en-US" altLang="zh-CN" b="0" i="0" dirty="0">
                  <a:solidFill>
                    <a:srgbClr val="121212"/>
                  </a:solidFill>
                  <a:effectLst/>
                  <a:latin typeface="-apple-system"/>
                </a:rPr>
                <a:t>1995</a:t>
              </a:r>
              <a:r>
                <a:rPr lang="zh-CN" altLang="en-US" b="0" i="0" dirty="0">
                  <a:solidFill>
                    <a:srgbClr val="121212"/>
                  </a:solidFill>
                  <a:effectLst/>
                  <a:latin typeface="-apple-system"/>
                </a:rPr>
                <a:t>年</a:t>
              </a:r>
              <a:r>
                <a:rPr lang="en-US" altLang="zh-CN" b="0" i="0" dirty="0">
                  <a:solidFill>
                    <a:srgbClr val="121212"/>
                  </a:solidFill>
                  <a:effectLst/>
                  <a:latin typeface="-apple-system"/>
                </a:rPr>
                <a:t>10</a:t>
              </a:r>
              <a:r>
                <a:rPr lang="zh-CN" altLang="en-US" b="0" i="0" dirty="0">
                  <a:solidFill>
                    <a:srgbClr val="121212"/>
                  </a:solidFill>
                  <a:effectLst/>
                  <a:latin typeface="-apple-system"/>
                </a:rPr>
                <a:t>月发布第一个公开版本，称为统一方法</a:t>
              </a:r>
              <a:r>
                <a:rPr lang="en-US" altLang="zh-CN" b="0" i="0" dirty="0">
                  <a:solidFill>
                    <a:srgbClr val="121212"/>
                  </a:solidFill>
                  <a:effectLst/>
                  <a:latin typeface="-apple-system"/>
                </a:rPr>
                <a:t>UM 0.8</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br>
                <a:rPr lang="en-US" altLang="zh-CN" dirty="0"/>
              </a:br>
              <a:endParaRPr lang="en-US" dirty="0"/>
            </a:p>
          </p:txBody>
        </p:sp>
        <p:sp>
          <p:nvSpPr>
            <p:cNvPr id="12" name="矩形 11">
              <a:extLst>
                <a:ext uri="{FF2B5EF4-FFF2-40B4-BE49-F238E27FC236}">
                  <a16:creationId xmlns:a16="http://schemas.microsoft.com/office/drawing/2014/main" id="{FA6BEF62-FE05-420F-BDF9-8F85937BAA8C}"/>
                </a:ext>
              </a:extLst>
            </p:cNvPr>
            <p:cNvSpPr/>
            <p:nvPr/>
          </p:nvSpPr>
          <p:spPr>
            <a:xfrm>
              <a:off x="4531628" y="1168134"/>
              <a:ext cx="3088983" cy="2257819"/>
            </a:xfrm>
            <a:prstGeom prst="rect">
              <a:avLst/>
            </a:prstGeom>
            <a:solidFill>
              <a:schemeClr val="accent6"/>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13" name="组合 12">
              <a:extLst>
                <a:ext uri="{FF2B5EF4-FFF2-40B4-BE49-F238E27FC236}">
                  <a16:creationId xmlns:a16="http://schemas.microsoft.com/office/drawing/2014/main" id="{DBD951A7-A32C-4997-A1AA-190049916E71}"/>
                </a:ext>
              </a:extLst>
            </p:cNvPr>
            <p:cNvGrpSpPr/>
            <p:nvPr/>
          </p:nvGrpSpPr>
          <p:grpSpPr>
            <a:xfrm>
              <a:off x="5799566" y="2261073"/>
              <a:ext cx="609064" cy="609061"/>
              <a:chOff x="3101727" y="-1088959"/>
              <a:chExt cx="609064" cy="609061"/>
            </a:xfrm>
          </p:grpSpPr>
          <p:sp>
            <p:nvSpPr>
              <p:cNvPr id="18" name="矩形 17">
                <a:extLst>
                  <a:ext uri="{FF2B5EF4-FFF2-40B4-BE49-F238E27FC236}">
                    <a16:creationId xmlns:a16="http://schemas.microsoft.com/office/drawing/2014/main" id="{E776D52D-7201-4AE6-9961-C3616D49BFC2}"/>
                  </a:ext>
                </a:extLst>
              </p:cNvPr>
              <p:cNvSpPr/>
              <p:nvPr/>
            </p:nvSpPr>
            <p:spPr>
              <a:xfrm>
                <a:off x="3101727" y="-1088959"/>
                <a:ext cx="609064" cy="609061"/>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lumMod val="95000"/>
                      <a:lumOff val="5000"/>
                    </a:schemeClr>
                  </a:solidFill>
                </a:endParaRPr>
              </a:p>
            </p:txBody>
          </p:sp>
          <p:sp>
            <p:nvSpPr>
              <p:cNvPr id="19" name="任意多边形 118">
                <a:extLst>
                  <a:ext uri="{FF2B5EF4-FFF2-40B4-BE49-F238E27FC236}">
                    <a16:creationId xmlns:a16="http://schemas.microsoft.com/office/drawing/2014/main" id="{02352F59-A8D0-4CB6-AEC7-999A4CF82126}"/>
                  </a:ext>
                </a:extLst>
              </p:cNvPr>
              <p:cNvSpPr/>
              <p:nvPr/>
            </p:nvSpPr>
            <p:spPr bwMode="auto">
              <a:xfrm>
                <a:off x="3264820" y="-925348"/>
                <a:ext cx="281841" cy="256676"/>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86396 h 485775"/>
                  <a:gd name="connsiteX10" fmla="*/ 1504 w 533400"/>
                  <a:gd name="connsiteY10" fmla="*/ 486396 h 485775"/>
                  <a:gd name="connsiteX11" fmla="*/ 1504 w 533400"/>
                  <a:gd name="connsiteY11" fmla="*/ 229221 h 485775"/>
                  <a:gd name="connsiteX12" fmla="*/ 125329 w 533400"/>
                  <a:gd name="connsiteY12" fmla="*/ 229221 h 485775"/>
                  <a:gd name="connsiteX13" fmla="*/ 411079 w 533400"/>
                  <a:gd name="connsiteY13" fmla="*/ 621 h 485775"/>
                  <a:gd name="connsiteX14" fmla="*/ 411079 w 533400"/>
                  <a:gd name="connsiteY14" fmla="*/ 114921 h 485775"/>
                  <a:gd name="connsiteX15" fmla="*/ 534904 w 533400"/>
                  <a:gd name="connsiteY15" fmla="*/ 114921 h 485775"/>
                  <a:gd name="connsiteX16" fmla="*/ 534904 w 533400"/>
                  <a:gd name="connsiteY16" fmla="*/ 210171 h 485775"/>
                  <a:gd name="connsiteX17" fmla="*/ 1504 w 533400"/>
                  <a:gd name="connsiteY17" fmla="*/ 210171 h 485775"/>
                  <a:gd name="connsiteX18" fmla="*/ 1504 w 533400"/>
                  <a:gd name="connsiteY18" fmla="*/ 114921 h 485775"/>
                  <a:gd name="connsiteX19" fmla="*/ 125329 w 533400"/>
                  <a:gd name="connsiteY19" fmla="*/ 114921 h 485775"/>
                  <a:gd name="connsiteX20" fmla="*/ 125329 w 533400"/>
                  <a:gd name="connsiteY20" fmla="*/ 621 h 485775"/>
                  <a:gd name="connsiteX21" fmla="*/ 411079 w 533400"/>
                  <a:gd name="connsiteY21" fmla="*/ 621 h 485775"/>
                  <a:gd name="connsiteX22" fmla="*/ 392029 w 533400"/>
                  <a:gd name="connsiteY22" fmla="*/ 19671 h 485775"/>
                  <a:gd name="connsiteX23" fmla="*/ 144379 w 533400"/>
                  <a:gd name="connsiteY23" fmla="*/ 19671 h 485775"/>
                  <a:gd name="connsiteX24" fmla="*/ 144379 w 533400"/>
                  <a:gd name="connsiteY24" fmla="*/ 114921 h 485775"/>
                  <a:gd name="connsiteX25" fmla="*/ 392029 w 533400"/>
                  <a:gd name="connsiteY25" fmla="*/ 114921 h 485775"/>
                  <a:gd name="connsiteX26" fmla="*/ 392029 w 533400"/>
                  <a:gd name="connsiteY26"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86396"/>
                    </a:lnTo>
                    <a:lnTo>
                      <a:pt x="1504" y="486396"/>
                    </a:lnTo>
                    <a:lnTo>
                      <a:pt x="1504" y="229221"/>
                    </a:lnTo>
                    <a:lnTo>
                      <a:pt x="125329" y="229221"/>
                    </a:lnTo>
                    <a:close/>
                    <a:moveTo>
                      <a:pt x="411079" y="621"/>
                    </a:moveTo>
                    <a:lnTo>
                      <a:pt x="411079" y="114921"/>
                    </a:lnTo>
                    <a:lnTo>
                      <a:pt x="534904" y="114921"/>
                    </a:lnTo>
                    <a:lnTo>
                      <a:pt x="534904" y="210171"/>
                    </a:lnTo>
                    <a:lnTo>
                      <a:pt x="1504" y="210171"/>
                    </a:lnTo>
                    <a:lnTo>
                      <a:pt x="1504" y="114921"/>
                    </a:lnTo>
                    <a:lnTo>
                      <a:pt x="125329" y="114921"/>
                    </a:lnTo>
                    <a:lnTo>
                      <a:pt x="125329" y="621"/>
                    </a:lnTo>
                    <a:lnTo>
                      <a:pt x="411079" y="621"/>
                    </a:lnTo>
                    <a:close/>
                    <a:moveTo>
                      <a:pt x="392029" y="19671"/>
                    </a:moveTo>
                    <a:lnTo>
                      <a:pt x="144379" y="19671"/>
                    </a:lnTo>
                    <a:lnTo>
                      <a:pt x="144379" y="114921"/>
                    </a:lnTo>
                    <a:lnTo>
                      <a:pt x="392029" y="114921"/>
                    </a:lnTo>
                    <a:lnTo>
                      <a:pt x="392029" y="19671"/>
                    </a:ln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sp>
          <p:nvSpPr>
            <p:cNvPr id="15" name="文本框 14">
              <a:extLst>
                <a:ext uri="{FF2B5EF4-FFF2-40B4-BE49-F238E27FC236}">
                  <a16:creationId xmlns:a16="http://schemas.microsoft.com/office/drawing/2014/main" id="{F3DD24E1-AE8E-45E1-8258-42269ED15297}"/>
                </a:ext>
              </a:extLst>
            </p:cNvPr>
            <p:cNvSpPr txBox="1"/>
            <p:nvPr/>
          </p:nvSpPr>
          <p:spPr>
            <a:xfrm>
              <a:off x="8624829" y="3548802"/>
              <a:ext cx="2699159" cy="547137"/>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pPr algn="ctr"/>
              <a:r>
                <a:rPr lang="en-US" dirty="0">
                  <a:solidFill>
                    <a:schemeClr val="bg1"/>
                  </a:solidFill>
                </a:rPr>
                <a:t>Adjust the spacing to adapt to Chinese typesetting, use the reference line in PPT.</a:t>
              </a:r>
            </a:p>
          </p:txBody>
        </p:sp>
        <p:sp>
          <p:nvSpPr>
            <p:cNvPr id="16" name="文本框 15">
              <a:extLst>
                <a:ext uri="{FF2B5EF4-FFF2-40B4-BE49-F238E27FC236}">
                  <a16:creationId xmlns:a16="http://schemas.microsoft.com/office/drawing/2014/main" id="{2FB3A4B4-8B36-40CA-9FA9-ECAFCCCC6463}"/>
                </a:ext>
              </a:extLst>
            </p:cNvPr>
            <p:cNvSpPr txBox="1"/>
            <p:nvPr/>
          </p:nvSpPr>
          <p:spPr>
            <a:xfrm>
              <a:off x="609985" y="3513858"/>
              <a:ext cx="2934872" cy="700192"/>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zh-CN" altLang="en-US" sz="1400" dirty="0"/>
                <a:t>为什么</a:t>
              </a:r>
              <a:r>
                <a:rPr lang="en-US" altLang="zh-CN" sz="1400" dirty="0"/>
                <a:t>UML</a:t>
              </a:r>
              <a:r>
                <a:rPr lang="zh-CN" altLang="en-US" sz="1400" dirty="0"/>
                <a:t>是一种可视化的建模语言</a:t>
              </a:r>
              <a:endParaRPr lang="en-US" altLang="zh-CN" sz="1400" dirty="0"/>
            </a:p>
          </p:txBody>
        </p:sp>
      </p:grpSp>
      <p:sp>
        <p:nvSpPr>
          <p:cNvPr id="22" name="文本框 21">
            <a:extLst>
              <a:ext uri="{FF2B5EF4-FFF2-40B4-BE49-F238E27FC236}">
                <a16:creationId xmlns:a16="http://schemas.microsoft.com/office/drawing/2014/main" id="{0E766021-E9D4-4A88-96FB-8FF3A60F3BD0}"/>
              </a:ext>
            </a:extLst>
          </p:cNvPr>
          <p:cNvSpPr txBox="1"/>
          <p:nvPr/>
        </p:nvSpPr>
        <p:spPr>
          <a:xfrm>
            <a:off x="5131486" y="1294117"/>
            <a:ext cx="1956885" cy="523220"/>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tx1">
                    <a:alpha val="60000"/>
                  </a:schemeClr>
                </a:solidFill>
                <a:effectLst/>
                <a:uLnTx/>
                <a:uFillTx/>
              </a:defRPr>
            </a:lvl1pPr>
          </a:lstStyle>
          <a:p>
            <a:pPr algn="ctr"/>
            <a:r>
              <a:rPr lang="zh-CN" altLang="en-US" dirty="0"/>
              <a:t>第二个阶段：</a:t>
            </a:r>
          </a:p>
          <a:p>
            <a:pPr algn="ctr"/>
            <a:endParaRPr lang="zh-CN" altLang="en-US" dirty="0"/>
          </a:p>
        </p:txBody>
      </p:sp>
      <p:sp>
        <p:nvSpPr>
          <p:cNvPr id="23" name="文本框 22">
            <a:extLst>
              <a:ext uri="{FF2B5EF4-FFF2-40B4-BE49-F238E27FC236}">
                <a16:creationId xmlns:a16="http://schemas.microsoft.com/office/drawing/2014/main" id="{1003F720-DC66-4681-B8BF-56E942608CC8}"/>
              </a:ext>
            </a:extLst>
          </p:cNvPr>
          <p:cNvSpPr txBox="1"/>
          <p:nvPr/>
        </p:nvSpPr>
        <p:spPr>
          <a:xfrm>
            <a:off x="4791490" y="1692027"/>
            <a:ext cx="2912022" cy="1274260"/>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pPr algn="l"/>
            <a:r>
              <a:rPr lang="zh-CN" altLang="en-US" b="0" i="0" dirty="0">
                <a:solidFill>
                  <a:srgbClr val="121212"/>
                </a:solidFill>
                <a:effectLst/>
                <a:latin typeface="-apple-system"/>
              </a:rPr>
              <a:t>公司的联合行动，由十几家公司组成了</a:t>
            </a:r>
            <a:r>
              <a:rPr lang="en-US" altLang="zh-CN" b="0" i="0" dirty="0">
                <a:solidFill>
                  <a:srgbClr val="121212"/>
                </a:solidFill>
                <a:effectLst/>
                <a:latin typeface="-apple-system"/>
              </a:rPr>
              <a:t>UML</a:t>
            </a:r>
            <a:r>
              <a:rPr lang="zh-CN" altLang="en-US" b="0" i="0" dirty="0">
                <a:solidFill>
                  <a:srgbClr val="121212"/>
                </a:solidFill>
                <a:effectLst/>
                <a:latin typeface="-apple-system"/>
              </a:rPr>
              <a:t>成员协会，将各自意见加入</a:t>
            </a:r>
            <a:r>
              <a:rPr lang="en-US" altLang="zh-CN" b="0" i="0" dirty="0">
                <a:solidFill>
                  <a:srgbClr val="121212"/>
                </a:solidFill>
                <a:effectLst/>
                <a:latin typeface="-apple-system"/>
              </a:rPr>
              <a:t>UML</a:t>
            </a:r>
            <a:r>
              <a:rPr lang="zh-CN" altLang="en-US" b="0" i="0" dirty="0">
                <a:solidFill>
                  <a:srgbClr val="121212"/>
                </a:solidFill>
                <a:effectLst/>
                <a:latin typeface="-apple-system"/>
              </a:rPr>
              <a:t>，以完善和促进</a:t>
            </a:r>
            <a:r>
              <a:rPr lang="en-US" altLang="zh-CN" b="0" i="0" dirty="0">
                <a:solidFill>
                  <a:srgbClr val="121212"/>
                </a:solidFill>
                <a:effectLst/>
                <a:latin typeface="-apple-system"/>
              </a:rPr>
              <a:t>UML</a:t>
            </a:r>
            <a:r>
              <a:rPr lang="zh-CN" altLang="en-US" b="0" i="0" dirty="0">
                <a:solidFill>
                  <a:srgbClr val="121212"/>
                </a:solidFill>
                <a:effectLst/>
                <a:latin typeface="-apple-system"/>
              </a:rPr>
              <a:t>的定义工作，形成了</a:t>
            </a:r>
            <a:r>
              <a:rPr lang="en-US" altLang="zh-CN" b="0" i="0" dirty="0">
                <a:solidFill>
                  <a:srgbClr val="121212"/>
                </a:solidFill>
                <a:effectLst/>
                <a:latin typeface="-apple-system"/>
              </a:rPr>
              <a:t>UML1.0</a:t>
            </a:r>
            <a:r>
              <a:rPr lang="zh-CN" altLang="en-US" b="0" i="0" dirty="0">
                <a:solidFill>
                  <a:srgbClr val="121212"/>
                </a:solidFill>
                <a:effectLst/>
                <a:latin typeface="-apple-system"/>
              </a:rPr>
              <a:t>和</a:t>
            </a:r>
            <a:r>
              <a:rPr lang="en-US" altLang="zh-CN" b="0" i="0" dirty="0">
                <a:solidFill>
                  <a:srgbClr val="121212"/>
                </a:solidFill>
                <a:effectLst/>
                <a:latin typeface="-apple-system"/>
              </a:rPr>
              <a:t>1.1,</a:t>
            </a:r>
            <a:r>
              <a:rPr lang="zh-CN" altLang="en-US" b="0" i="0" dirty="0">
                <a:solidFill>
                  <a:srgbClr val="121212"/>
                </a:solidFill>
                <a:effectLst/>
                <a:latin typeface="-apple-system"/>
              </a:rPr>
              <a:t>并且向对象管理组织（</a:t>
            </a:r>
            <a:r>
              <a:rPr lang="en-US" altLang="zh-CN" b="0" i="0" dirty="0">
                <a:solidFill>
                  <a:srgbClr val="121212"/>
                </a:solidFill>
                <a:effectLst/>
                <a:latin typeface="-apple-system"/>
              </a:rPr>
              <a:t>OMG</a:t>
            </a:r>
            <a:r>
              <a:rPr lang="zh-CN" altLang="en-US" b="0" i="0" dirty="0">
                <a:solidFill>
                  <a:srgbClr val="121212"/>
                </a:solidFill>
                <a:effectLst/>
                <a:latin typeface="-apple-system"/>
              </a:rPr>
              <a:t>）申请成为建模语言规范；</a:t>
            </a:r>
            <a:br>
              <a:rPr lang="en-US" altLang="zh-CN" dirty="0"/>
            </a:br>
            <a:endParaRPr lang="en-US" dirty="0"/>
          </a:p>
        </p:txBody>
      </p:sp>
      <p:sp>
        <p:nvSpPr>
          <p:cNvPr id="25" name="文本框 24">
            <a:extLst>
              <a:ext uri="{FF2B5EF4-FFF2-40B4-BE49-F238E27FC236}">
                <a16:creationId xmlns:a16="http://schemas.microsoft.com/office/drawing/2014/main" id="{03C0BE0C-9A6E-4D55-9BEC-EDDA000972CF}"/>
              </a:ext>
            </a:extLst>
          </p:cNvPr>
          <p:cNvSpPr txBox="1"/>
          <p:nvPr/>
        </p:nvSpPr>
        <p:spPr>
          <a:xfrm>
            <a:off x="8794560" y="1323881"/>
            <a:ext cx="1956885" cy="523220"/>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tx1">
                    <a:alpha val="60000"/>
                  </a:schemeClr>
                </a:solidFill>
                <a:effectLst/>
                <a:uLnTx/>
                <a:uFillTx/>
              </a:defRPr>
            </a:lvl1pPr>
          </a:lstStyle>
          <a:p>
            <a:pPr algn="ctr"/>
            <a:r>
              <a:rPr lang="zh-CN" altLang="en-US" dirty="0"/>
              <a:t>第三个阶段：</a:t>
            </a:r>
          </a:p>
          <a:p>
            <a:pPr algn="ctr"/>
            <a:endParaRPr lang="zh-CN" altLang="en-US" dirty="0"/>
          </a:p>
        </p:txBody>
      </p:sp>
      <p:sp>
        <p:nvSpPr>
          <p:cNvPr id="27" name="矩形 26">
            <a:extLst>
              <a:ext uri="{FF2B5EF4-FFF2-40B4-BE49-F238E27FC236}">
                <a16:creationId xmlns:a16="http://schemas.microsoft.com/office/drawing/2014/main" id="{595DC43C-ABD8-4E91-822B-36A0578EC681}"/>
              </a:ext>
            </a:extLst>
          </p:cNvPr>
          <p:cNvSpPr/>
          <p:nvPr/>
        </p:nvSpPr>
        <p:spPr>
          <a:xfrm>
            <a:off x="9510031" y="2281843"/>
            <a:ext cx="609064" cy="609061"/>
          </a:xfrm>
          <a:prstGeom prst="rect">
            <a:avLst/>
          </a:prstGeom>
          <a:solidFill>
            <a:schemeClr val="tx2">
              <a:lumMod val="60000"/>
              <a:lumOff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lumMod val="95000"/>
                  <a:lumOff val="5000"/>
                </a:schemeClr>
              </a:solidFill>
            </a:endParaRPr>
          </a:p>
        </p:txBody>
      </p:sp>
      <p:sp>
        <p:nvSpPr>
          <p:cNvPr id="26" name="文本框 25">
            <a:extLst>
              <a:ext uri="{FF2B5EF4-FFF2-40B4-BE49-F238E27FC236}">
                <a16:creationId xmlns:a16="http://schemas.microsoft.com/office/drawing/2014/main" id="{A9CB3EAB-A3BB-4C49-8BB5-AF3DF21BA1B8}"/>
              </a:ext>
            </a:extLst>
          </p:cNvPr>
          <p:cNvSpPr txBox="1"/>
          <p:nvPr/>
        </p:nvSpPr>
        <p:spPr>
          <a:xfrm>
            <a:off x="8358552" y="1713132"/>
            <a:ext cx="2912022" cy="1031886"/>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pPr algn="l"/>
            <a:r>
              <a:rPr lang="zh-CN" altLang="en-US" b="0" i="0" dirty="0">
                <a:solidFill>
                  <a:srgbClr val="121212"/>
                </a:solidFill>
                <a:effectLst/>
                <a:latin typeface="-apple-system"/>
              </a:rPr>
              <a:t>是在</a:t>
            </a:r>
            <a:r>
              <a:rPr lang="en-US" altLang="zh-CN" b="0" i="0" dirty="0">
                <a:solidFill>
                  <a:srgbClr val="121212"/>
                </a:solidFill>
                <a:effectLst/>
                <a:latin typeface="-apple-system"/>
              </a:rPr>
              <a:t>OMG</a:t>
            </a:r>
            <a:r>
              <a:rPr lang="zh-CN" altLang="en-US" b="0" i="0" dirty="0">
                <a:solidFill>
                  <a:srgbClr val="121212"/>
                </a:solidFill>
                <a:effectLst/>
                <a:latin typeface="-apple-system"/>
              </a:rPr>
              <a:t>组织下对版本的不断修订和改进，其中</a:t>
            </a:r>
            <a:r>
              <a:rPr lang="en-US" altLang="zh-CN" b="0" i="0" dirty="0">
                <a:solidFill>
                  <a:srgbClr val="121212"/>
                </a:solidFill>
                <a:effectLst/>
                <a:latin typeface="-apple-system"/>
              </a:rPr>
              <a:t>UML1.3</a:t>
            </a:r>
            <a:r>
              <a:rPr lang="zh-CN" altLang="en-US" b="0" i="0" dirty="0">
                <a:solidFill>
                  <a:srgbClr val="121212"/>
                </a:solidFill>
                <a:effectLst/>
                <a:latin typeface="-apple-system"/>
              </a:rPr>
              <a:t>是较为重要的修订版。目前，</a:t>
            </a:r>
            <a:r>
              <a:rPr lang="en-US" altLang="zh-CN" b="0" i="0" dirty="0">
                <a:solidFill>
                  <a:srgbClr val="121212"/>
                </a:solidFill>
                <a:effectLst/>
                <a:latin typeface="-apple-system"/>
              </a:rPr>
              <a:t>UML</a:t>
            </a:r>
            <a:r>
              <a:rPr lang="zh-CN" altLang="en-US" b="0" i="0" dirty="0">
                <a:solidFill>
                  <a:srgbClr val="121212"/>
                </a:solidFill>
                <a:effectLst/>
                <a:latin typeface="-apple-system"/>
              </a:rPr>
              <a:t>的最新版本是</a:t>
            </a:r>
            <a:r>
              <a:rPr lang="en-US" altLang="zh-CN" b="0" i="0" dirty="0">
                <a:solidFill>
                  <a:srgbClr val="121212"/>
                </a:solidFill>
                <a:effectLst/>
                <a:latin typeface="-apple-system"/>
              </a:rPr>
              <a:t>UML2.5.</a:t>
            </a:r>
            <a:br>
              <a:rPr lang="en-US" altLang="zh-CN" dirty="0"/>
            </a:br>
            <a:endParaRPr lang="en-US" dirty="0"/>
          </a:p>
        </p:txBody>
      </p:sp>
      <p:sp>
        <p:nvSpPr>
          <p:cNvPr id="29" name="supermarket-entrance_58262">
            <a:extLst>
              <a:ext uri="{FF2B5EF4-FFF2-40B4-BE49-F238E27FC236}">
                <a16:creationId xmlns:a16="http://schemas.microsoft.com/office/drawing/2014/main" id="{33A2AD7A-1817-480F-822C-5A22A8178EAD}"/>
              </a:ext>
            </a:extLst>
          </p:cNvPr>
          <p:cNvSpPr/>
          <p:nvPr/>
        </p:nvSpPr>
        <p:spPr>
          <a:xfrm>
            <a:off x="9663133" y="2475411"/>
            <a:ext cx="302860" cy="243194"/>
          </a:xfrm>
          <a:custGeom>
            <a:avLst/>
            <a:gdLst>
              <a:gd name="connsiteX0" fmla="*/ 518402 w 571959"/>
              <a:gd name="connsiteY0" fmla="*/ 221031 h 556128"/>
              <a:gd name="connsiteX1" fmla="*/ 518402 w 571959"/>
              <a:gd name="connsiteY1" fmla="*/ 445646 h 556128"/>
              <a:gd name="connsiteX2" fmla="*/ 461211 w 571959"/>
              <a:gd name="connsiteY2" fmla="*/ 502720 h 556128"/>
              <a:gd name="connsiteX3" fmla="*/ 405865 w 571959"/>
              <a:gd name="connsiteY3" fmla="*/ 502720 h 556128"/>
              <a:gd name="connsiteX4" fmla="*/ 349596 w 571959"/>
              <a:gd name="connsiteY4" fmla="*/ 445646 h 556128"/>
              <a:gd name="connsiteX5" fmla="*/ 349596 w 571959"/>
              <a:gd name="connsiteY5" fmla="*/ 389492 h 556128"/>
              <a:gd name="connsiteX6" fmla="*/ 223250 w 571959"/>
              <a:gd name="connsiteY6" fmla="*/ 221031 h 556128"/>
              <a:gd name="connsiteX7" fmla="*/ 223250 w 571959"/>
              <a:gd name="connsiteY7" fmla="*/ 445646 h 556128"/>
              <a:gd name="connsiteX8" fmla="*/ 166059 w 571959"/>
              <a:gd name="connsiteY8" fmla="*/ 502720 h 556128"/>
              <a:gd name="connsiteX9" fmla="*/ 111635 w 571959"/>
              <a:gd name="connsiteY9" fmla="*/ 502720 h 556128"/>
              <a:gd name="connsiteX10" fmla="*/ 54444 w 571959"/>
              <a:gd name="connsiteY10" fmla="*/ 445646 h 556128"/>
              <a:gd name="connsiteX11" fmla="*/ 54444 w 571959"/>
              <a:gd name="connsiteY11" fmla="*/ 389492 h 556128"/>
              <a:gd name="connsiteX12" fmla="*/ 518402 w 571959"/>
              <a:gd name="connsiteY12" fmla="*/ 163036 h 556128"/>
              <a:gd name="connsiteX13" fmla="*/ 518402 w 571959"/>
              <a:gd name="connsiteY13" fmla="*/ 194335 h 556128"/>
              <a:gd name="connsiteX14" fmla="*/ 349596 w 571959"/>
              <a:gd name="connsiteY14" fmla="*/ 361875 h 556128"/>
              <a:gd name="connsiteX15" fmla="*/ 349596 w 571959"/>
              <a:gd name="connsiteY15" fmla="*/ 331497 h 556128"/>
              <a:gd name="connsiteX16" fmla="*/ 223250 w 571959"/>
              <a:gd name="connsiteY16" fmla="*/ 163036 h 556128"/>
              <a:gd name="connsiteX17" fmla="*/ 223250 w 571959"/>
              <a:gd name="connsiteY17" fmla="*/ 194335 h 556128"/>
              <a:gd name="connsiteX18" fmla="*/ 54444 w 571959"/>
              <a:gd name="connsiteY18" fmla="*/ 361875 h 556128"/>
              <a:gd name="connsiteX19" fmla="*/ 54444 w 571959"/>
              <a:gd name="connsiteY19" fmla="*/ 331497 h 556128"/>
              <a:gd name="connsiteX20" fmla="*/ 405876 w 571959"/>
              <a:gd name="connsiteY20" fmla="*/ 130784 h 556128"/>
              <a:gd name="connsiteX21" fmla="*/ 466769 w 571959"/>
              <a:gd name="connsiteY21" fmla="*/ 130784 h 556128"/>
              <a:gd name="connsiteX22" fmla="*/ 349596 w 571959"/>
              <a:gd name="connsiteY22" fmla="*/ 247661 h 556128"/>
              <a:gd name="connsiteX23" fmla="*/ 349596 w 571959"/>
              <a:gd name="connsiteY23" fmla="*/ 187842 h 556128"/>
              <a:gd name="connsiteX24" fmla="*/ 405876 w 571959"/>
              <a:gd name="connsiteY24" fmla="*/ 130784 h 556128"/>
              <a:gd name="connsiteX25" fmla="*/ 111647 w 571959"/>
              <a:gd name="connsiteY25" fmla="*/ 130784 h 556128"/>
              <a:gd name="connsiteX26" fmla="*/ 171617 w 571959"/>
              <a:gd name="connsiteY26" fmla="*/ 130784 h 556128"/>
              <a:gd name="connsiteX27" fmla="*/ 54444 w 571959"/>
              <a:gd name="connsiteY27" fmla="*/ 247661 h 556128"/>
              <a:gd name="connsiteX28" fmla="*/ 54444 w 571959"/>
              <a:gd name="connsiteY28" fmla="*/ 187842 h 556128"/>
              <a:gd name="connsiteX29" fmla="*/ 111647 w 571959"/>
              <a:gd name="connsiteY29" fmla="*/ 130784 h 556128"/>
              <a:gd name="connsiteX30" fmla="*/ 402184 w 571959"/>
              <a:gd name="connsiteY30" fmla="*/ 116965 h 556128"/>
              <a:gd name="connsiteX31" fmla="*/ 334828 w 571959"/>
              <a:gd name="connsiteY31" fmla="*/ 184175 h 556128"/>
              <a:gd name="connsiteX32" fmla="*/ 334828 w 571959"/>
              <a:gd name="connsiteY32" fmla="*/ 449330 h 556128"/>
              <a:gd name="connsiteX33" fmla="*/ 402184 w 571959"/>
              <a:gd name="connsiteY33" fmla="*/ 516539 h 556128"/>
              <a:gd name="connsiteX34" fmla="*/ 464927 w 571959"/>
              <a:gd name="connsiteY34" fmla="*/ 516539 h 556128"/>
              <a:gd name="connsiteX35" fmla="*/ 532283 w 571959"/>
              <a:gd name="connsiteY35" fmla="*/ 449330 h 556128"/>
              <a:gd name="connsiteX36" fmla="*/ 532283 w 571959"/>
              <a:gd name="connsiteY36" fmla="*/ 184175 h 556128"/>
              <a:gd name="connsiteX37" fmla="*/ 464927 w 571959"/>
              <a:gd name="connsiteY37" fmla="*/ 116965 h 556128"/>
              <a:gd name="connsiteX38" fmla="*/ 106975 w 571959"/>
              <a:gd name="connsiteY38" fmla="*/ 116965 h 556128"/>
              <a:gd name="connsiteX39" fmla="*/ 40577 w 571959"/>
              <a:gd name="connsiteY39" fmla="*/ 184175 h 556128"/>
              <a:gd name="connsiteX40" fmla="*/ 40577 w 571959"/>
              <a:gd name="connsiteY40" fmla="*/ 449330 h 556128"/>
              <a:gd name="connsiteX41" fmla="*/ 106975 w 571959"/>
              <a:gd name="connsiteY41" fmla="*/ 516539 h 556128"/>
              <a:gd name="connsiteX42" fmla="*/ 170606 w 571959"/>
              <a:gd name="connsiteY42" fmla="*/ 516539 h 556128"/>
              <a:gd name="connsiteX43" fmla="*/ 237005 w 571959"/>
              <a:gd name="connsiteY43" fmla="*/ 449330 h 556128"/>
              <a:gd name="connsiteX44" fmla="*/ 237005 w 571959"/>
              <a:gd name="connsiteY44" fmla="*/ 184175 h 556128"/>
              <a:gd name="connsiteX45" fmla="*/ 170606 w 571959"/>
              <a:gd name="connsiteY45" fmla="*/ 116965 h 556128"/>
              <a:gd name="connsiteX46" fmla="*/ 399416 w 571959"/>
              <a:gd name="connsiteY46" fmla="*/ 77376 h 556128"/>
              <a:gd name="connsiteX47" fmla="*/ 467695 w 571959"/>
              <a:gd name="connsiteY47" fmla="*/ 77376 h 556128"/>
              <a:gd name="connsiteX48" fmla="*/ 571959 w 571959"/>
              <a:gd name="connsiteY48" fmla="*/ 181413 h 556128"/>
              <a:gd name="connsiteX49" fmla="*/ 571959 w 571959"/>
              <a:gd name="connsiteY49" fmla="*/ 452092 h 556128"/>
              <a:gd name="connsiteX50" fmla="*/ 467695 w 571959"/>
              <a:gd name="connsiteY50" fmla="*/ 556128 h 556128"/>
              <a:gd name="connsiteX51" fmla="*/ 399416 w 571959"/>
              <a:gd name="connsiteY51" fmla="*/ 556128 h 556128"/>
              <a:gd name="connsiteX52" fmla="*/ 295152 w 571959"/>
              <a:gd name="connsiteY52" fmla="*/ 452092 h 556128"/>
              <a:gd name="connsiteX53" fmla="*/ 295152 w 571959"/>
              <a:gd name="connsiteY53" fmla="*/ 181413 h 556128"/>
              <a:gd name="connsiteX54" fmla="*/ 399416 w 571959"/>
              <a:gd name="connsiteY54" fmla="*/ 77376 h 556128"/>
              <a:gd name="connsiteX55" fmla="*/ 104208 w 571959"/>
              <a:gd name="connsiteY55" fmla="*/ 77376 h 556128"/>
              <a:gd name="connsiteX56" fmla="*/ 173373 w 571959"/>
              <a:gd name="connsiteY56" fmla="*/ 77376 h 556128"/>
              <a:gd name="connsiteX57" fmla="*/ 276659 w 571959"/>
              <a:gd name="connsiteY57" fmla="*/ 181413 h 556128"/>
              <a:gd name="connsiteX58" fmla="*/ 276659 w 571959"/>
              <a:gd name="connsiteY58" fmla="*/ 452092 h 556128"/>
              <a:gd name="connsiteX59" fmla="*/ 173373 w 571959"/>
              <a:gd name="connsiteY59" fmla="*/ 556128 h 556128"/>
              <a:gd name="connsiteX60" fmla="*/ 104208 w 571959"/>
              <a:gd name="connsiteY60" fmla="*/ 556128 h 556128"/>
              <a:gd name="connsiteX61" fmla="*/ 0 w 571959"/>
              <a:gd name="connsiteY61" fmla="*/ 452092 h 556128"/>
              <a:gd name="connsiteX62" fmla="*/ 0 w 571959"/>
              <a:gd name="connsiteY62" fmla="*/ 181413 h 556128"/>
              <a:gd name="connsiteX63" fmla="*/ 104208 w 571959"/>
              <a:gd name="connsiteY63" fmla="*/ 77376 h 556128"/>
              <a:gd name="connsiteX64" fmla="*/ 11993 w 571959"/>
              <a:gd name="connsiteY64" fmla="*/ 0 h 556128"/>
              <a:gd name="connsiteX65" fmla="*/ 559044 w 571959"/>
              <a:gd name="connsiteY65" fmla="*/ 0 h 556128"/>
              <a:gd name="connsiteX66" fmla="*/ 571959 w 571959"/>
              <a:gd name="connsiteY66" fmla="*/ 11970 h 556128"/>
              <a:gd name="connsiteX67" fmla="*/ 559044 w 571959"/>
              <a:gd name="connsiteY67" fmla="*/ 24861 h 556128"/>
              <a:gd name="connsiteX68" fmla="*/ 354246 w 571959"/>
              <a:gd name="connsiteY68" fmla="*/ 24861 h 556128"/>
              <a:gd name="connsiteX69" fmla="*/ 354246 w 571959"/>
              <a:gd name="connsiteY69" fmla="*/ 26703 h 556128"/>
              <a:gd name="connsiteX70" fmla="*/ 319190 w 571959"/>
              <a:gd name="connsiteY70" fmla="*/ 61693 h 556128"/>
              <a:gd name="connsiteX71" fmla="*/ 251846 w 571959"/>
              <a:gd name="connsiteY71" fmla="*/ 61693 h 556128"/>
              <a:gd name="connsiteX72" fmla="*/ 216791 w 571959"/>
              <a:gd name="connsiteY72" fmla="*/ 26703 h 556128"/>
              <a:gd name="connsiteX73" fmla="*/ 216791 w 571959"/>
              <a:gd name="connsiteY73" fmla="*/ 24861 h 556128"/>
              <a:gd name="connsiteX74" fmla="*/ 11993 w 571959"/>
              <a:gd name="connsiteY74" fmla="*/ 24861 h 556128"/>
              <a:gd name="connsiteX75" fmla="*/ 0 w 571959"/>
              <a:gd name="connsiteY75" fmla="*/ 11970 h 556128"/>
              <a:gd name="connsiteX76" fmla="*/ 11993 w 571959"/>
              <a:gd name="connsiteY76" fmla="*/ 0 h 55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571959" h="556128">
                <a:moveTo>
                  <a:pt x="518402" y="221031"/>
                </a:moveTo>
                <a:lnTo>
                  <a:pt x="518402" y="445646"/>
                </a:lnTo>
                <a:cubicBezTo>
                  <a:pt x="518402" y="476945"/>
                  <a:pt x="492574" y="502720"/>
                  <a:pt x="461211" y="502720"/>
                </a:cubicBezTo>
                <a:lnTo>
                  <a:pt x="405865" y="502720"/>
                </a:lnTo>
                <a:cubicBezTo>
                  <a:pt x="374502" y="502720"/>
                  <a:pt x="349596" y="476945"/>
                  <a:pt x="349596" y="445646"/>
                </a:cubicBezTo>
                <a:lnTo>
                  <a:pt x="349596" y="389492"/>
                </a:lnTo>
                <a:close/>
                <a:moveTo>
                  <a:pt x="223250" y="221031"/>
                </a:moveTo>
                <a:lnTo>
                  <a:pt x="223250" y="445646"/>
                </a:lnTo>
                <a:cubicBezTo>
                  <a:pt x="223250" y="476945"/>
                  <a:pt x="197422" y="502720"/>
                  <a:pt x="166059" y="502720"/>
                </a:cubicBezTo>
                <a:lnTo>
                  <a:pt x="111635" y="502720"/>
                </a:lnTo>
                <a:cubicBezTo>
                  <a:pt x="80272" y="502720"/>
                  <a:pt x="54444" y="476945"/>
                  <a:pt x="54444" y="445646"/>
                </a:cubicBezTo>
                <a:lnTo>
                  <a:pt x="54444" y="389492"/>
                </a:lnTo>
                <a:close/>
                <a:moveTo>
                  <a:pt x="518402" y="163036"/>
                </a:moveTo>
                <a:lnTo>
                  <a:pt x="518402" y="194335"/>
                </a:lnTo>
                <a:lnTo>
                  <a:pt x="349596" y="361875"/>
                </a:lnTo>
                <a:lnTo>
                  <a:pt x="349596" y="331497"/>
                </a:lnTo>
                <a:close/>
                <a:moveTo>
                  <a:pt x="223250" y="163036"/>
                </a:moveTo>
                <a:lnTo>
                  <a:pt x="223250" y="194335"/>
                </a:lnTo>
                <a:lnTo>
                  <a:pt x="54444" y="361875"/>
                </a:lnTo>
                <a:lnTo>
                  <a:pt x="54444" y="331497"/>
                </a:lnTo>
                <a:close/>
                <a:moveTo>
                  <a:pt x="405876" y="130784"/>
                </a:moveTo>
                <a:lnTo>
                  <a:pt x="466769" y="130784"/>
                </a:lnTo>
                <a:lnTo>
                  <a:pt x="349596" y="247661"/>
                </a:lnTo>
                <a:lnTo>
                  <a:pt x="349596" y="187842"/>
                </a:lnTo>
                <a:cubicBezTo>
                  <a:pt x="349596" y="156552"/>
                  <a:pt x="374507" y="130784"/>
                  <a:pt x="405876" y="130784"/>
                </a:cubicBezTo>
                <a:close/>
                <a:moveTo>
                  <a:pt x="111647" y="130784"/>
                </a:moveTo>
                <a:lnTo>
                  <a:pt x="171617" y="130784"/>
                </a:lnTo>
                <a:lnTo>
                  <a:pt x="54444" y="247661"/>
                </a:lnTo>
                <a:lnTo>
                  <a:pt x="54444" y="187842"/>
                </a:lnTo>
                <a:cubicBezTo>
                  <a:pt x="54444" y="156552"/>
                  <a:pt x="80277" y="130784"/>
                  <a:pt x="111647" y="130784"/>
                </a:cubicBezTo>
                <a:close/>
                <a:moveTo>
                  <a:pt x="402184" y="116965"/>
                </a:moveTo>
                <a:cubicBezTo>
                  <a:pt x="365276" y="116965"/>
                  <a:pt x="334828" y="147348"/>
                  <a:pt x="334828" y="184175"/>
                </a:cubicBezTo>
                <a:lnTo>
                  <a:pt x="334828" y="449330"/>
                </a:lnTo>
                <a:cubicBezTo>
                  <a:pt x="334828" y="486157"/>
                  <a:pt x="365276" y="516539"/>
                  <a:pt x="402184" y="516539"/>
                </a:cubicBezTo>
                <a:lnTo>
                  <a:pt x="464927" y="516539"/>
                </a:lnTo>
                <a:cubicBezTo>
                  <a:pt x="501835" y="516539"/>
                  <a:pt x="532283" y="486157"/>
                  <a:pt x="532283" y="449330"/>
                </a:cubicBezTo>
                <a:lnTo>
                  <a:pt x="532283" y="184175"/>
                </a:lnTo>
                <a:cubicBezTo>
                  <a:pt x="532283" y="147348"/>
                  <a:pt x="501835" y="116965"/>
                  <a:pt x="464927" y="116965"/>
                </a:cubicBezTo>
                <a:close/>
                <a:moveTo>
                  <a:pt x="106975" y="116965"/>
                </a:moveTo>
                <a:cubicBezTo>
                  <a:pt x="70087" y="116965"/>
                  <a:pt x="40577" y="147348"/>
                  <a:pt x="40577" y="184175"/>
                </a:cubicBezTo>
                <a:lnTo>
                  <a:pt x="40577" y="449330"/>
                </a:lnTo>
                <a:cubicBezTo>
                  <a:pt x="40577" y="486157"/>
                  <a:pt x="70087" y="516539"/>
                  <a:pt x="106975" y="516539"/>
                </a:cubicBezTo>
                <a:lnTo>
                  <a:pt x="170606" y="516539"/>
                </a:lnTo>
                <a:cubicBezTo>
                  <a:pt x="207494" y="516539"/>
                  <a:pt x="237005" y="486157"/>
                  <a:pt x="237005" y="449330"/>
                </a:cubicBezTo>
                <a:lnTo>
                  <a:pt x="237005" y="184175"/>
                </a:lnTo>
                <a:cubicBezTo>
                  <a:pt x="237005" y="147348"/>
                  <a:pt x="207494" y="116965"/>
                  <a:pt x="170606" y="116965"/>
                </a:cubicBezTo>
                <a:close/>
                <a:moveTo>
                  <a:pt x="399416" y="77376"/>
                </a:moveTo>
                <a:lnTo>
                  <a:pt x="467695" y="77376"/>
                </a:lnTo>
                <a:cubicBezTo>
                  <a:pt x="524902" y="77376"/>
                  <a:pt x="571959" y="123410"/>
                  <a:pt x="571959" y="181413"/>
                </a:cubicBezTo>
                <a:lnTo>
                  <a:pt x="571959" y="452092"/>
                </a:lnTo>
                <a:cubicBezTo>
                  <a:pt x="571959" y="509174"/>
                  <a:pt x="524902" y="556128"/>
                  <a:pt x="467695" y="556128"/>
                </a:cubicBezTo>
                <a:lnTo>
                  <a:pt x="399416" y="556128"/>
                </a:lnTo>
                <a:cubicBezTo>
                  <a:pt x="341286" y="556128"/>
                  <a:pt x="295152" y="509174"/>
                  <a:pt x="295152" y="452092"/>
                </a:cubicBezTo>
                <a:lnTo>
                  <a:pt x="295152" y="181413"/>
                </a:lnTo>
                <a:cubicBezTo>
                  <a:pt x="295152" y="123410"/>
                  <a:pt x="341286" y="77376"/>
                  <a:pt x="399416" y="77376"/>
                </a:cubicBezTo>
                <a:close/>
                <a:moveTo>
                  <a:pt x="104208" y="77376"/>
                </a:moveTo>
                <a:lnTo>
                  <a:pt x="173373" y="77376"/>
                </a:lnTo>
                <a:cubicBezTo>
                  <a:pt x="230549" y="77376"/>
                  <a:pt x="276659" y="123410"/>
                  <a:pt x="276659" y="181413"/>
                </a:cubicBezTo>
                <a:lnTo>
                  <a:pt x="276659" y="452092"/>
                </a:lnTo>
                <a:cubicBezTo>
                  <a:pt x="276659" y="509174"/>
                  <a:pt x="230549" y="556128"/>
                  <a:pt x="173373" y="556128"/>
                </a:cubicBezTo>
                <a:lnTo>
                  <a:pt x="104208" y="556128"/>
                </a:lnTo>
                <a:cubicBezTo>
                  <a:pt x="46110" y="556128"/>
                  <a:pt x="0" y="509174"/>
                  <a:pt x="0" y="452092"/>
                </a:cubicBezTo>
                <a:lnTo>
                  <a:pt x="0" y="181413"/>
                </a:lnTo>
                <a:cubicBezTo>
                  <a:pt x="0" y="123410"/>
                  <a:pt x="46110" y="77376"/>
                  <a:pt x="104208" y="77376"/>
                </a:cubicBezTo>
                <a:close/>
                <a:moveTo>
                  <a:pt x="11993" y="0"/>
                </a:moveTo>
                <a:lnTo>
                  <a:pt x="559044" y="0"/>
                </a:lnTo>
                <a:cubicBezTo>
                  <a:pt x="566424" y="0"/>
                  <a:pt x="571959" y="5525"/>
                  <a:pt x="571959" y="11970"/>
                </a:cubicBezTo>
                <a:cubicBezTo>
                  <a:pt x="571959" y="19337"/>
                  <a:pt x="566424" y="24861"/>
                  <a:pt x="559044" y="24861"/>
                </a:cubicBezTo>
                <a:lnTo>
                  <a:pt x="354246" y="24861"/>
                </a:lnTo>
                <a:lnTo>
                  <a:pt x="354246" y="26703"/>
                </a:lnTo>
                <a:cubicBezTo>
                  <a:pt x="354246" y="46040"/>
                  <a:pt x="338563" y="61693"/>
                  <a:pt x="319190" y="61693"/>
                </a:cubicBezTo>
                <a:lnTo>
                  <a:pt x="251846" y="61693"/>
                </a:lnTo>
                <a:cubicBezTo>
                  <a:pt x="232474" y="61693"/>
                  <a:pt x="216791" y="46040"/>
                  <a:pt x="216791" y="26703"/>
                </a:cubicBezTo>
                <a:lnTo>
                  <a:pt x="216791" y="24861"/>
                </a:lnTo>
                <a:lnTo>
                  <a:pt x="11993" y="24861"/>
                </a:lnTo>
                <a:cubicBezTo>
                  <a:pt x="5535" y="24861"/>
                  <a:pt x="0" y="19337"/>
                  <a:pt x="0" y="11970"/>
                </a:cubicBezTo>
                <a:cubicBezTo>
                  <a:pt x="0" y="5525"/>
                  <a:pt x="5535" y="0"/>
                  <a:pt x="11993"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文本框 29">
            <a:extLst>
              <a:ext uri="{FF2B5EF4-FFF2-40B4-BE49-F238E27FC236}">
                <a16:creationId xmlns:a16="http://schemas.microsoft.com/office/drawing/2014/main" id="{40D4B532-E749-4F44-AE52-CE545A914D48}"/>
              </a:ext>
            </a:extLst>
          </p:cNvPr>
          <p:cNvSpPr txBox="1"/>
          <p:nvPr/>
        </p:nvSpPr>
        <p:spPr>
          <a:xfrm>
            <a:off x="4473714" y="3560623"/>
            <a:ext cx="2934872" cy="700192"/>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en-US" altLang="zh-CN" sz="1400" dirty="0"/>
              <a:t>UML</a:t>
            </a:r>
            <a:r>
              <a:rPr lang="zh-CN" altLang="en-US" sz="1400" dirty="0"/>
              <a:t>的定义包括</a:t>
            </a:r>
            <a:r>
              <a:rPr lang="en-US" altLang="zh-CN" sz="1400" dirty="0"/>
              <a:t>UML</a:t>
            </a:r>
            <a:r>
              <a:rPr lang="zh-CN" altLang="en-US" sz="1400" dirty="0"/>
              <a:t>语义和</a:t>
            </a:r>
            <a:r>
              <a:rPr lang="en-US" altLang="zh-CN" sz="1400" dirty="0"/>
              <a:t>UML</a:t>
            </a:r>
            <a:r>
              <a:rPr lang="zh-CN" altLang="en-US" sz="1400" dirty="0"/>
              <a:t>表示法两个部分</a:t>
            </a:r>
            <a:endParaRPr lang="en-US" altLang="zh-CN" sz="1400" dirty="0"/>
          </a:p>
        </p:txBody>
      </p:sp>
      <p:sp>
        <p:nvSpPr>
          <p:cNvPr id="31" name="文本框 30">
            <a:extLst>
              <a:ext uri="{FF2B5EF4-FFF2-40B4-BE49-F238E27FC236}">
                <a16:creationId xmlns:a16="http://schemas.microsoft.com/office/drawing/2014/main" id="{BBE4A6D1-50C5-4F60-8BE3-C921A9E16416}"/>
              </a:ext>
            </a:extLst>
          </p:cNvPr>
          <p:cNvSpPr txBox="1"/>
          <p:nvPr/>
        </p:nvSpPr>
        <p:spPr>
          <a:xfrm>
            <a:off x="4473714" y="4235545"/>
            <a:ext cx="2797176" cy="1517788"/>
          </a:xfrm>
          <a:prstGeom prst="rect">
            <a:avLst/>
          </a:prstGeom>
          <a:noFill/>
        </p:spPr>
        <p:txBody>
          <a:bodyPr wrap="square" rtlCol="0">
            <a:spAutoFit/>
          </a:bodyPr>
          <a:lstStyle>
            <a:defPPr>
              <a:defRPr lang="zh-CN"/>
            </a:defPPr>
            <a:lvl1pPr lvl="0" defTabSz="913765">
              <a:lnSpc>
                <a:spcPct val="150000"/>
              </a:lnSpc>
              <a:buSzPct val="25000"/>
              <a:defRPr sz="1050">
                <a:solidFill>
                  <a:schemeClr val="tx1">
                    <a:lumMod val="95000"/>
                    <a:lumOff val="5000"/>
                  </a:schemeClr>
                </a:solidFill>
              </a:defRPr>
            </a:lvl1pPr>
          </a:lstStyle>
          <a:p>
            <a:r>
              <a:rPr lang="en-US" altLang="zh-CN" b="0" i="0" dirty="0">
                <a:solidFill>
                  <a:srgbClr val="121212"/>
                </a:solidFill>
                <a:effectLst/>
                <a:latin typeface="-apple-system"/>
              </a:rPr>
              <a:t>UML</a:t>
            </a:r>
            <a:r>
              <a:rPr lang="zh-CN" altLang="en-US" b="0" i="0" dirty="0">
                <a:solidFill>
                  <a:srgbClr val="121212"/>
                </a:solidFill>
                <a:effectLst/>
                <a:latin typeface="-apple-system"/>
              </a:rPr>
              <a:t>语义</a:t>
            </a:r>
            <a:r>
              <a:rPr lang="en-US" altLang="zh-CN" b="0" i="0" dirty="0">
                <a:solidFill>
                  <a:srgbClr val="121212"/>
                </a:solidFill>
                <a:effectLst/>
                <a:latin typeface="-apple-system"/>
              </a:rPr>
              <a:t>:UML</a:t>
            </a:r>
            <a:r>
              <a:rPr lang="zh-CN" altLang="en-US" b="0" i="0" dirty="0">
                <a:solidFill>
                  <a:srgbClr val="121212"/>
                </a:solidFill>
                <a:effectLst/>
                <a:latin typeface="-apple-system"/>
              </a:rPr>
              <a:t>对语义的描述使开发者能在语义上取得一致认识，消除了因人而异的表达方法所造成的影响</a:t>
            </a:r>
          </a:p>
          <a:p>
            <a:r>
              <a:rPr lang="en-US" altLang="zh-CN" b="0" i="0" dirty="0">
                <a:solidFill>
                  <a:srgbClr val="121212"/>
                </a:solidFill>
                <a:effectLst/>
                <a:latin typeface="-apple-system"/>
              </a:rPr>
              <a:t>UML</a:t>
            </a:r>
            <a:r>
              <a:rPr lang="zh-CN" altLang="en-US" b="0" i="0" dirty="0">
                <a:solidFill>
                  <a:srgbClr val="121212"/>
                </a:solidFill>
                <a:effectLst/>
                <a:latin typeface="-apple-system"/>
              </a:rPr>
              <a:t>表示法</a:t>
            </a:r>
            <a:r>
              <a:rPr lang="en-US" altLang="zh-CN" b="0" i="0" dirty="0">
                <a:solidFill>
                  <a:srgbClr val="121212"/>
                </a:solidFill>
                <a:effectLst/>
                <a:latin typeface="-apple-system"/>
              </a:rPr>
              <a:t>:UML</a:t>
            </a:r>
            <a:r>
              <a:rPr lang="zh-CN" altLang="en-US" b="0" i="0" dirty="0">
                <a:solidFill>
                  <a:srgbClr val="121212"/>
                </a:solidFill>
                <a:effectLst/>
                <a:latin typeface="-apple-system"/>
              </a:rPr>
              <a:t>表示法定义</a:t>
            </a:r>
            <a:r>
              <a:rPr lang="en-US" altLang="zh-CN" b="0" i="0" dirty="0">
                <a:solidFill>
                  <a:srgbClr val="121212"/>
                </a:solidFill>
                <a:effectLst/>
                <a:latin typeface="-apple-system"/>
              </a:rPr>
              <a:t>UML</a:t>
            </a:r>
            <a:r>
              <a:rPr lang="zh-CN" altLang="en-US" b="0" i="0" dirty="0">
                <a:solidFill>
                  <a:srgbClr val="121212"/>
                </a:solidFill>
                <a:effectLst/>
                <a:latin typeface="-apple-system"/>
              </a:rPr>
              <a:t>符号的表示法，为开发者或开发工具使用这些图形符号和文本语法为系统建模提供了标准</a:t>
            </a:r>
            <a:endParaRPr lang="en-US" altLang="zh-CN" dirty="0">
              <a:solidFill>
                <a:schemeClr val="tx1">
                  <a:lumMod val="95000"/>
                  <a:lumOff val="5000"/>
                  <a:alpha val="80000"/>
                </a:schemeClr>
              </a:solidFill>
            </a:endParaRPr>
          </a:p>
        </p:txBody>
      </p:sp>
      <p:sp>
        <p:nvSpPr>
          <p:cNvPr id="32" name="文本框 31">
            <a:extLst>
              <a:ext uri="{FF2B5EF4-FFF2-40B4-BE49-F238E27FC236}">
                <a16:creationId xmlns:a16="http://schemas.microsoft.com/office/drawing/2014/main" id="{C5285528-BFA3-4D44-BE3C-8B2E75D33B8C}"/>
              </a:ext>
            </a:extLst>
          </p:cNvPr>
          <p:cNvSpPr txBox="1"/>
          <p:nvPr/>
        </p:nvSpPr>
        <p:spPr>
          <a:xfrm>
            <a:off x="8228512" y="3564461"/>
            <a:ext cx="2934872" cy="700192"/>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en-US" altLang="zh-CN" sz="1400" dirty="0"/>
              <a:t>UML</a:t>
            </a:r>
            <a:r>
              <a:rPr lang="zh-CN" altLang="en-US" sz="1400" dirty="0"/>
              <a:t>建模分为结构建模、动态建模两个方面</a:t>
            </a:r>
            <a:endParaRPr lang="en-US" altLang="zh-CN" sz="1400" dirty="0"/>
          </a:p>
        </p:txBody>
      </p:sp>
      <p:sp>
        <p:nvSpPr>
          <p:cNvPr id="33" name="文本框 32">
            <a:extLst>
              <a:ext uri="{FF2B5EF4-FFF2-40B4-BE49-F238E27FC236}">
                <a16:creationId xmlns:a16="http://schemas.microsoft.com/office/drawing/2014/main" id="{246668E0-5740-4D98-8021-F7B5AC4C71BA}"/>
              </a:ext>
            </a:extLst>
          </p:cNvPr>
          <p:cNvSpPr txBox="1"/>
          <p:nvPr/>
        </p:nvSpPr>
        <p:spPr>
          <a:xfrm>
            <a:off x="8228512" y="4235545"/>
            <a:ext cx="2797176" cy="2002536"/>
          </a:xfrm>
          <a:prstGeom prst="rect">
            <a:avLst/>
          </a:prstGeom>
          <a:noFill/>
        </p:spPr>
        <p:txBody>
          <a:bodyPr wrap="square" rtlCol="0">
            <a:spAutoFit/>
          </a:bodyPr>
          <a:lstStyle>
            <a:defPPr>
              <a:defRPr lang="zh-CN"/>
            </a:defPPr>
            <a:lvl1pPr lvl="0" defTabSz="913765">
              <a:lnSpc>
                <a:spcPct val="150000"/>
              </a:lnSpc>
              <a:buSzPct val="25000"/>
              <a:defRPr sz="1050">
                <a:solidFill>
                  <a:schemeClr val="tx1">
                    <a:lumMod val="95000"/>
                    <a:lumOff val="5000"/>
                  </a:schemeClr>
                </a:solidFill>
              </a:defRPr>
            </a:lvl1pPr>
          </a:lstStyle>
          <a:p>
            <a:r>
              <a:rPr lang="zh-CN" altLang="en-US" b="0" i="0" dirty="0">
                <a:solidFill>
                  <a:srgbClr val="121212"/>
                </a:solidFill>
                <a:effectLst/>
                <a:latin typeface="-apple-system"/>
              </a:rPr>
              <a:t>结构建模：主要建模系统的静态结构组成。从系统的内部结构和静态角度来描述系统，在静态视图、用例视图、实施视图和配置视图中适用</a:t>
            </a:r>
            <a:endParaRPr lang="en-US" altLang="zh-CN" b="0" i="0" dirty="0">
              <a:solidFill>
                <a:srgbClr val="121212"/>
              </a:solidFill>
              <a:effectLst/>
              <a:latin typeface="-apple-system"/>
            </a:endParaRPr>
          </a:p>
          <a:p>
            <a:r>
              <a:rPr lang="zh-CN" altLang="en-US" b="0" i="0" dirty="0">
                <a:solidFill>
                  <a:srgbClr val="121212"/>
                </a:solidFill>
                <a:effectLst/>
                <a:latin typeface="-apple-system"/>
              </a:rPr>
              <a:t>动态建模：主要建模系统的动态行为。从系统中的对象的动态行为和组成对象间的相互作用、消息传递的角度来描述系统，在状态视图、活动视图和交互视图中适用</a:t>
            </a:r>
            <a:endParaRPr lang="en-US" altLang="zh-CN" dirty="0">
              <a:solidFill>
                <a:schemeClr val="tx1">
                  <a:lumMod val="95000"/>
                  <a:lumOff val="5000"/>
                  <a:alpha val="80000"/>
                </a:schemeClr>
              </a:solidFill>
            </a:endParaRPr>
          </a:p>
        </p:txBody>
      </p:sp>
    </p:spTree>
    <p:custDataLst>
      <p:tags r:id="rId1"/>
    </p:custDataLst>
    <p:extLst>
      <p:ext uri="{BB962C8B-B14F-4D97-AF65-F5344CB8AC3E}">
        <p14:creationId xmlns:p14="http://schemas.microsoft.com/office/powerpoint/2010/main" val="3919421225"/>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6220174" y="3154713"/>
            <a:ext cx="4443990" cy="590931"/>
          </a:xfrm>
        </p:spPr>
        <p:txBody>
          <a:bodyPr>
            <a:spAutoFit/>
          </a:bodyPr>
          <a:lstStyle/>
          <a:p>
            <a:r>
              <a:rPr lang="en-US" altLang="zh-CN" dirty="0"/>
              <a:t>UML</a:t>
            </a:r>
            <a:r>
              <a:rPr lang="zh-CN" altLang="en-US" dirty="0"/>
              <a:t>构成</a:t>
            </a:r>
          </a:p>
        </p:txBody>
      </p:sp>
      <p:sp>
        <p:nvSpPr>
          <p:cNvPr id="3" name="文本占位符 2">
            <a:extLst>
              <a:ext uri="{FF2B5EF4-FFF2-40B4-BE49-F238E27FC236}">
                <a16:creationId xmlns:a16="http://schemas.microsoft.com/office/drawing/2014/main" id="{378DAE95-7127-4F51-9451-9FE7A2833B8B}"/>
              </a:ext>
            </a:extLst>
          </p:cNvPr>
          <p:cNvSpPr>
            <a:spLocks noGrp="1"/>
          </p:cNvSpPr>
          <p:nvPr>
            <p:ph type="body" idx="1"/>
          </p:nvPr>
        </p:nvSpPr>
        <p:spPr>
          <a:xfrm>
            <a:off x="6220174" y="3745644"/>
            <a:ext cx="4443990" cy="869790"/>
          </a:xfrm>
        </p:spPr>
        <p:txBody>
          <a:bodyPr>
            <a:spAutoFit/>
          </a:bodyPr>
          <a:lstStyle/>
          <a:p>
            <a:pPr lvl="0"/>
            <a:r>
              <a:rPr lang="zh-CN" altLang="en-US" b="1" i="0" dirty="0">
                <a:solidFill>
                  <a:srgbClr val="4D4D4D"/>
                </a:solidFill>
                <a:effectLst/>
                <a:latin typeface="-apple-system"/>
              </a:rPr>
              <a:t>（一）事物</a:t>
            </a:r>
            <a:r>
              <a:rPr lang="en-US" altLang="zh-CN" b="1" i="0" dirty="0">
                <a:solidFill>
                  <a:srgbClr val="4D4D4D"/>
                </a:solidFill>
                <a:effectLst/>
                <a:latin typeface="-apple-system"/>
              </a:rPr>
              <a:t>[Things] (4</a:t>
            </a:r>
            <a:r>
              <a:rPr lang="zh-CN" altLang="en-US" b="1" i="0" dirty="0">
                <a:solidFill>
                  <a:srgbClr val="4D4D4D"/>
                </a:solidFill>
                <a:effectLst/>
                <a:latin typeface="-apple-system"/>
              </a:rPr>
              <a:t>种</a:t>
            </a:r>
            <a:r>
              <a:rPr lang="en-US" altLang="zh-CN" b="1" i="0" dirty="0">
                <a:solidFill>
                  <a:srgbClr val="4D4D4D"/>
                </a:solidFill>
                <a:effectLst/>
                <a:latin typeface="-apple-system"/>
              </a:rPr>
              <a:t>)</a:t>
            </a:r>
          </a:p>
          <a:p>
            <a:pPr lvl="0"/>
            <a:r>
              <a:rPr lang="zh-CN" altLang="en-US" b="1" i="0" dirty="0">
                <a:solidFill>
                  <a:srgbClr val="4D4D4D"/>
                </a:solidFill>
                <a:effectLst/>
                <a:latin typeface="-apple-system"/>
              </a:rPr>
              <a:t>（二）关系</a:t>
            </a:r>
            <a:r>
              <a:rPr lang="en-US" altLang="zh-CN" b="1" i="0" dirty="0">
                <a:solidFill>
                  <a:srgbClr val="4D4D4D"/>
                </a:solidFill>
                <a:effectLst/>
                <a:latin typeface="-apple-system"/>
              </a:rPr>
              <a:t>[Relationships]</a:t>
            </a:r>
            <a:r>
              <a:rPr lang="zh-CN" altLang="en-US" b="1" i="0" dirty="0">
                <a:solidFill>
                  <a:srgbClr val="4D4D4D"/>
                </a:solidFill>
                <a:effectLst/>
                <a:latin typeface="-apple-system"/>
              </a:rPr>
              <a:t>（</a:t>
            </a:r>
            <a:r>
              <a:rPr lang="en-US" altLang="zh-CN" b="1" i="0" dirty="0">
                <a:solidFill>
                  <a:srgbClr val="4D4D4D"/>
                </a:solidFill>
                <a:effectLst/>
                <a:latin typeface="-apple-system"/>
              </a:rPr>
              <a:t>4</a:t>
            </a:r>
            <a:r>
              <a:rPr lang="zh-CN" altLang="en-US" b="1" i="0" dirty="0">
                <a:solidFill>
                  <a:srgbClr val="4D4D4D"/>
                </a:solidFill>
                <a:effectLst/>
                <a:latin typeface="-apple-system"/>
              </a:rPr>
              <a:t>种）</a:t>
            </a:r>
            <a:endParaRPr lang="en-US" altLang="zh-CN" b="1" i="0" dirty="0">
              <a:solidFill>
                <a:srgbClr val="4D4D4D"/>
              </a:solidFill>
              <a:effectLst/>
              <a:latin typeface="-apple-system"/>
            </a:endParaRPr>
          </a:p>
          <a:p>
            <a:pPr lvl="0"/>
            <a:r>
              <a:rPr lang="zh-CN" altLang="en-US" b="1" i="0" dirty="0">
                <a:solidFill>
                  <a:srgbClr val="4D4D4D"/>
                </a:solidFill>
                <a:effectLst/>
                <a:latin typeface="-apple-system"/>
              </a:rPr>
              <a:t>（三）图</a:t>
            </a:r>
            <a:r>
              <a:rPr lang="en-US" altLang="zh-CN" b="1" i="0" dirty="0">
                <a:solidFill>
                  <a:srgbClr val="4D4D4D"/>
                </a:solidFill>
                <a:effectLst/>
                <a:latin typeface="-apple-system"/>
              </a:rPr>
              <a:t>[Diagrams]</a:t>
            </a:r>
            <a:r>
              <a:rPr lang="zh-CN" altLang="en-US" b="1" i="0" dirty="0">
                <a:solidFill>
                  <a:srgbClr val="4D4D4D"/>
                </a:solidFill>
                <a:effectLst/>
                <a:latin typeface="-apple-system"/>
              </a:rPr>
              <a:t>（</a:t>
            </a:r>
            <a:r>
              <a:rPr lang="en-US" altLang="zh-CN" b="1" i="0" dirty="0">
                <a:solidFill>
                  <a:srgbClr val="4D4D4D"/>
                </a:solidFill>
                <a:effectLst/>
                <a:latin typeface="-apple-system"/>
              </a:rPr>
              <a:t>9</a:t>
            </a:r>
            <a:r>
              <a:rPr lang="zh-CN" altLang="en-US" b="1" i="0" dirty="0">
                <a:solidFill>
                  <a:srgbClr val="4D4D4D"/>
                </a:solidFill>
                <a:effectLst/>
                <a:latin typeface="-apple-system"/>
              </a:rPr>
              <a:t>种）</a:t>
            </a:r>
            <a:endParaRPr lang="zh-CN" altLang="en-US" dirty="0"/>
          </a:p>
        </p:txBody>
      </p:sp>
      <p:sp>
        <p:nvSpPr>
          <p:cNvPr id="8" name="文本占位符 7">
            <a:extLst>
              <a:ext uri="{FF2B5EF4-FFF2-40B4-BE49-F238E27FC236}">
                <a16:creationId xmlns:a16="http://schemas.microsoft.com/office/drawing/2014/main" id="{9FBDA979-3BAD-4011-8EC4-F38B1AA6459F}"/>
              </a:ext>
            </a:extLst>
          </p:cNvPr>
          <p:cNvSpPr>
            <a:spLocks noGrp="1"/>
          </p:cNvSpPr>
          <p:nvPr>
            <p:ph type="body" sz="quarter" idx="10"/>
          </p:nvPr>
        </p:nvSpPr>
        <p:spPr>
          <a:xfrm>
            <a:off x="1867910" y="2592573"/>
            <a:ext cx="3021981" cy="3154710"/>
          </a:xfrm>
        </p:spPr>
        <p:txBody>
          <a:bodyPr/>
          <a:lstStyle/>
          <a:p>
            <a:r>
              <a:rPr lang="en-GB" dirty="0"/>
              <a:t>02</a:t>
            </a:r>
          </a:p>
        </p:txBody>
      </p:sp>
      <p:pic>
        <p:nvPicPr>
          <p:cNvPr id="9" name="图片 8" descr="建筑的设计&#10;&#10;描述已自动生成">
            <a:extLst>
              <a:ext uri="{FF2B5EF4-FFF2-40B4-BE49-F238E27FC236}">
                <a16:creationId xmlns:a16="http://schemas.microsoft.com/office/drawing/2014/main" id="{85B8F02B-3625-4F18-8393-60792F80A3D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972249" y="3429000"/>
            <a:ext cx="4813300" cy="2291276"/>
          </a:xfrm>
          <a:prstGeom prst="rect">
            <a:avLst/>
          </a:prstGeom>
          <a:effectLst/>
        </p:spPr>
      </p:pic>
    </p:spTree>
    <p:custDataLst>
      <p:tags r:id="rId1"/>
    </p:custDataLst>
    <p:extLst>
      <p:ext uri="{BB962C8B-B14F-4D97-AF65-F5344CB8AC3E}">
        <p14:creationId xmlns:p14="http://schemas.microsoft.com/office/powerpoint/2010/main" val="120791581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688ADC9-C0CD-4956-82DB-9530C80BCB73}"/>
              </a:ext>
            </a:extLst>
          </p:cNvPr>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sp>
        <p:nvSpPr>
          <p:cNvPr id="3" name="标题 2">
            <a:extLst>
              <a:ext uri="{FF2B5EF4-FFF2-40B4-BE49-F238E27FC236}">
                <a16:creationId xmlns:a16="http://schemas.microsoft.com/office/drawing/2014/main" id="{40FE6F97-5513-4256-AB1E-E3D5CCDBE855}"/>
              </a:ext>
            </a:extLst>
          </p:cNvPr>
          <p:cNvSpPr>
            <a:spLocks noGrp="1"/>
          </p:cNvSpPr>
          <p:nvPr>
            <p:ph type="title"/>
          </p:nvPr>
        </p:nvSpPr>
        <p:spPr/>
        <p:txBody>
          <a:bodyPr/>
          <a:lstStyle/>
          <a:p>
            <a:r>
              <a:rPr lang="en-GB" dirty="0"/>
              <a:t>UML</a:t>
            </a:r>
            <a:r>
              <a:rPr lang="zh-CN" altLang="en-US" dirty="0"/>
              <a:t>构成</a:t>
            </a:r>
            <a:endParaRPr lang="en-GB" dirty="0"/>
          </a:p>
        </p:txBody>
      </p:sp>
      <p:sp>
        <p:nvSpPr>
          <p:cNvPr id="33" name="矩形 32">
            <a:extLst>
              <a:ext uri="{FF2B5EF4-FFF2-40B4-BE49-F238E27FC236}">
                <a16:creationId xmlns:a16="http://schemas.microsoft.com/office/drawing/2014/main" id="{205977DE-D15C-4744-BD52-F44440643E53}"/>
              </a:ext>
            </a:extLst>
          </p:cNvPr>
          <p:cNvSpPr/>
          <p:nvPr/>
        </p:nvSpPr>
        <p:spPr>
          <a:xfrm>
            <a:off x="7008337" y="2472967"/>
            <a:ext cx="609707" cy="609704"/>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solidFill>
            </a:endParaRPr>
          </a:p>
        </p:txBody>
      </p:sp>
      <p:grpSp>
        <p:nvGrpSpPr>
          <p:cNvPr id="7" name="组合 6">
            <a:extLst>
              <a:ext uri="{FF2B5EF4-FFF2-40B4-BE49-F238E27FC236}">
                <a16:creationId xmlns:a16="http://schemas.microsoft.com/office/drawing/2014/main" id="{ADC48EBE-2F4B-49A6-8043-7A319F11D28D}"/>
              </a:ext>
            </a:extLst>
          </p:cNvPr>
          <p:cNvGrpSpPr>
            <a:grpSpLocks/>
          </p:cNvGrpSpPr>
          <p:nvPr/>
        </p:nvGrpSpPr>
        <p:grpSpPr>
          <a:xfrm>
            <a:off x="4590877" y="2472967"/>
            <a:ext cx="609707" cy="609704"/>
            <a:chOff x="7997871" y="4303446"/>
            <a:chExt cx="444222" cy="444220"/>
          </a:xfrm>
        </p:grpSpPr>
        <p:sp>
          <p:nvSpPr>
            <p:cNvPr id="31" name="矩形 30">
              <a:extLst>
                <a:ext uri="{FF2B5EF4-FFF2-40B4-BE49-F238E27FC236}">
                  <a16:creationId xmlns:a16="http://schemas.microsoft.com/office/drawing/2014/main" id="{7C22919C-FB73-4EFD-9DC1-6FA3D6435301}"/>
                </a:ext>
              </a:extLst>
            </p:cNvPr>
            <p:cNvSpPr/>
            <p:nvPr/>
          </p:nvSpPr>
          <p:spPr>
            <a:xfrm>
              <a:off x="7997871" y="4303446"/>
              <a:ext cx="444222" cy="44422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solidFill>
              </a:endParaRPr>
            </a:p>
          </p:txBody>
        </p:sp>
        <p:sp>
          <p:nvSpPr>
            <p:cNvPr id="32" name="任意多边形 6">
              <a:extLst>
                <a:ext uri="{FF2B5EF4-FFF2-40B4-BE49-F238E27FC236}">
                  <a16:creationId xmlns:a16="http://schemas.microsoft.com/office/drawing/2014/main" id="{0409A16E-5247-4075-A6C0-A81EB3C0B6E0}"/>
                </a:ext>
              </a:extLst>
            </p:cNvPr>
            <p:cNvSpPr/>
            <p:nvPr/>
          </p:nvSpPr>
          <p:spPr bwMode="auto">
            <a:xfrm>
              <a:off x="8117205" y="4431952"/>
              <a:ext cx="205561" cy="187207"/>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86396 h 485775"/>
                <a:gd name="connsiteX10" fmla="*/ 1504 w 533400"/>
                <a:gd name="connsiteY10" fmla="*/ 486396 h 485775"/>
                <a:gd name="connsiteX11" fmla="*/ 1504 w 533400"/>
                <a:gd name="connsiteY11" fmla="*/ 229221 h 485775"/>
                <a:gd name="connsiteX12" fmla="*/ 125329 w 533400"/>
                <a:gd name="connsiteY12" fmla="*/ 229221 h 485775"/>
                <a:gd name="connsiteX13" fmla="*/ 411079 w 533400"/>
                <a:gd name="connsiteY13" fmla="*/ 621 h 485775"/>
                <a:gd name="connsiteX14" fmla="*/ 411079 w 533400"/>
                <a:gd name="connsiteY14" fmla="*/ 114921 h 485775"/>
                <a:gd name="connsiteX15" fmla="*/ 534904 w 533400"/>
                <a:gd name="connsiteY15" fmla="*/ 114921 h 485775"/>
                <a:gd name="connsiteX16" fmla="*/ 534904 w 533400"/>
                <a:gd name="connsiteY16" fmla="*/ 210171 h 485775"/>
                <a:gd name="connsiteX17" fmla="*/ 1504 w 533400"/>
                <a:gd name="connsiteY17" fmla="*/ 210171 h 485775"/>
                <a:gd name="connsiteX18" fmla="*/ 1504 w 533400"/>
                <a:gd name="connsiteY18" fmla="*/ 114921 h 485775"/>
                <a:gd name="connsiteX19" fmla="*/ 125329 w 533400"/>
                <a:gd name="connsiteY19" fmla="*/ 114921 h 485775"/>
                <a:gd name="connsiteX20" fmla="*/ 125329 w 533400"/>
                <a:gd name="connsiteY20" fmla="*/ 621 h 485775"/>
                <a:gd name="connsiteX21" fmla="*/ 411079 w 533400"/>
                <a:gd name="connsiteY21" fmla="*/ 621 h 485775"/>
                <a:gd name="connsiteX22" fmla="*/ 392029 w 533400"/>
                <a:gd name="connsiteY22" fmla="*/ 19671 h 485775"/>
                <a:gd name="connsiteX23" fmla="*/ 144379 w 533400"/>
                <a:gd name="connsiteY23" fmla="*/ 19671 h 485775"/>
                <a:gd name="connsiteX24" fmla="*/ 144379 w 533400"/>
                <a:gd name="connsiteY24" fmla="*/ 114921 h 485775"/>
                <a:gd name="connsiteX25" fmla="*/ 392029 w 533400"/>
                <a:gd name="connsiteY25" fmla="*/ 114921 h 485775"/>
                <a:gd name="connsiteX26" fmla="*/ 392029 w 533400"/>
                <a:gd name="connsiteY26"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86396"/>
                  </a:lnTo>
                  <a:lnTo>
                    <a:pt x="1504" y="486396"/>
                  </a:lnTo>
                  <a:lnTo>
                    <a:pt x="1504" y="229221"/>
                  </a:lnTo>
                  <a:lnTo>
                    <a:pt x="125329" y="229221"/>
                  </a:lnTo>
                  <a:close/>
                  <a:moveTo>
                    <a:pt x="411079" y="621"/>
                  </a:moveTo>
                  <a:lnTo>
                    <a:pt x="411079" y="114921"/>
                  </a:lnTo>
                  <a:lnTo>
                    <a:pt x="534904" y="114921"/>
                  </a:lnTo>
                  <a:lnTo>
                    <a:pt x="534904" y="210171"/>
                  </a:lnTo>
                  <a:lnTo>
                    <a:pt x="1504" y="210171"/>
                  </a:lnTo>
                  <a:lnTo>
                    <a:pt x="1504" y="114921"/>
                  </a:lnTo>
                  <a:lnTo>
                    <a:pt x="125329" y="114921"/>
                  </a:lnTo>
                  <a:lnTo>
                    <a:pt x="125329" y="621"/>
                  </a:lnTo>
                  <a:lnTo>
                    <a:pt x="411079" y="621"/>
                  </a:lnTo>
                  <a:close/>
                  <a:moveTo>
                    <a:pt x="392029" y="19671"/>
                  </a:moveTo>
                  <a:lnTo>
                    <a:pt x="144379" y="19671"/>
                  </a:lnTo>
                  <a:lnTo>
                    <a:pt x="144379" y="114921"/>
                  </a:lnTo>
                  <a:lnTo>
                    <a:pt x="392029" y="114921"/>
                  </a:lnTo>
                  <a:lnTo>
                    <a:pt x="392029" y="19671"/>
                  </a:ln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sp>
        <p:nvSpPr>
          <p:cNvPr id="29" name="矩形 28">
            <a:extLst>
              <a:ext uri="{FF2B5EF4-FFF2-40B4-BE49-F238E27FC236}">
                <a16:creationId xmlns:a16="http://schemas.microsoft.com/office/drawing/2014/main" id="{BE8FA446-1155-48E0-9C84-14C715CB6510}"/>
              </a:ext>
            </a:extLst>
          </p:cNvPr>
          <p:cNvSpPr/>
          <p:nvPr/>
        </p:nvSpPr>
        <p:spPr>
          <a:xfrm>
            <a:off x="7008336" y="4890423"/>
            <a:ext cx="609707" cy="609704"/>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solidFill>
            </a:endParaRPr>
          </a:p>
        </p:txBody>
      </p:sp>
      <p:grpSp>
        <p:nvGrpSpPr>
          <p:cNvPr id="9" name="组合 8">
            <a:extLst>
              <a:ext uri="{FF2B5EF4-FFF2-40B4-BE49-F238E27FC236}">
                <a16:creationId xmlns:a16="http://schemas.microsoft.com/office/drawing/2014/main" id="{A78A2979-F2DB-4BBE-BD17-DEAF539BEAE7}"/>
              </a:ext>
            </a:extLst>
          </p:cNvPr>
          <p:cNvGrpSpPr/>
          <p:nvPr/>
        </p:nvGrpSpPr>
        <p:grpSpPr>
          <a:xfrm>
            <a:off x="4590883" y="4896968"/>
            <a:ext cx="609706" cy="603160"/>
            <a:chOff x="9021093" y="4520684"/>
            <a:chExt cx="414650" cy="410198"/>
          </a:xfrm>
        </p:grpSpPr>
        <p:sp>
          <p:nvSpPr>
            <p:cNvPr id="27" name="矩形 26">
              <a:extLst>
                <a:ext uri="{FF2B5EF4-FFF2-40B4-BE49-F238E27FC236}">
                  <a16:creationId xmlns:a16="http://schemas.microsoft.com/office/drawing/2014/main" id="{EFE93FD3-7461-442E-9DD3-1319432288E0}"/>
                </a:ext>
              </a:extLst>
            </p:cNvPr>
            <p:cNvSpPr/>
            <p:nvPr/>
          </p:nvSpPr>
          <p:spPr>
            <a:xfrm>
              <a:off x="9021093" y="4520684"/>
              <a:ext cx="414650" cy="410198"/>
            </a:xfrm>
            <a:prstGeom prst="rect">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28" name="任意多边形 12">
              <a:extLst>
                <a:ext uri="{FF2B5EF4-FFF2-40B4-BE49-F238E27FC236}">
                  <a16:creationId xmlns:a16="http://schemas.microsoft.com/office/drawing/2014/main" id="{59A48A8F-1FEB-4DB3-8247-AEB67C7A1BD3}"/>
                </a:ext>
              </a:extLst>
            </p:cNvPr>
            <p:cNvSpPr/>
            <p:nvPr/>
          </p:nvSpPr>
          <p:spPr bwMode="auto">
            <a:xfrm>
              <a:off x="9143992" y="4623003"/>
              <a:ext cx="168853" cy="205561"/>
            </a:xfrm>
            <a:custGeom>
              <a:avLst/>
              <a:gdLst>
                <a:gd name="connsiteX0" fmla="*/ 286102 w 438150"/>
                <a:gd name="connsiteY0" fmla="*/ 621 h 533400"/>
                <a:gd name="connsiteX1" fmla="*/ 286102 w 438150"/>
                <a:gd name="connsiteY1" fmla="*/ 153021 h 533400"/>
                <a:gd name="connsiteX2" fmla="*/ 438502 w 438150"/>
                <a:gd name="connsiteY2" fmla="*/ 153021 h 533400"/>
                <a:gd name="connsiteX3" fmla="*/ 438502 w 438150"/>
                <a:gd name="connsiteY3" fmla="*/ 534021 h 533400"/>
                <a:gd name="connsiteX4" fmla="*/ 352 w 438150"/>
                <a:gd name="connsiteY4" fmla="*/ 534021 h 533400"/>
                <a:gd name="connsiteX5" fmla="*/ 352 w 438150"/>
                <a:gd name="connsiteY5" fmla="*/ 621 h 533400"/>
                <a:gd name="connsiteX6" fmla="*/ 286102 w 438150"/>
                <a:gd name="connsiteY6" fmla="*/ 621 h 533400"/>
                <a:gd name="connsiteX7" fmla="*/ 248002 w 438150"/>
                <a:gd name="connsiteY7" fmla="*/ 200646 h 533400"/>
                <a:gd name="connsiteX8" fmla="*/ 152752 w 438150"/>
                <a:gd name="connsiteY8" fmla="*/ 200646 h 533400"/>
                <a:gd name="connsiteX9" fmla="*/ 152752 w 438150"/>
                <a:gd name="connsiteY9" fmla="*/ 410196 h 533400"/>
                <a:gd name="connsiteX10" fmla="*/ 171802 w 438150"/>
                <a:gd name="connsiteY10" fmla="*/ 410196 h 533400"/>
                <a:gd name="connsiteX11" fmla="*/ 171802 w 438150"/>
                <a:gd name="connsiteY11" fmla="*/ 314946 h 533400"/>
                <a:gd name="connsiteX12" fmla="*/ 248002 w 438150"/>
                <a:gd name="connsiteY12" fmla="*/ 314946 h 533400"/>
                <a:gd name="connsiteX13" fmla="*/ 250098 w 438150"/>
                <a:gd name="connsiteY13" fmla="*/ 314946 h 533400"/>
                <a:gd name="connsiteX14" fmla="*/ 305152 w 438150"/>
                <a:gd name="connsiteY14" fmla="*/ 257796 h 533400"/>
                <a:gd name="connsiteX15" fmla="*/ 248002 w 438150"/>
                <a:gd name="connsiteY15" fmla="*/ 200646 h 533400"/>
                <a:gd name="connsiteX16" fmla="*/ 248002 w 438150"/>
                <a:gd name="connsiteY16" fmla="*/ 200646 h 533400"/>
                <a:gd name="connsiteX17" fmla="*/ 248002 w 438150"/>
                <a:gd name="connsiteY17" fmla="*/ 219696 h 533400"/>
                <a:gd name="connsiteX18" fmla="*/ 286102 w 438150"/>
                <a:gd name="connsiteY18" fmla="*/ 257796 h 533400"/>
                <a:gd name="connsiteX19" fmla="*/ 248002 w 438150"/>
                <a:gd name="connsiteY19" fmla="*/ 295896 h 533400"/>
                <a:gd name="connsiteX20" fmla="*/ 248002 w 438150"/>
                <a:gd name="connsiteY20" fmla="*/ 295896 h 533400"/>
                <a:gd name="connsiteX21" fmla="*/ 171802 w 438150"/>
                <a:gd name="connsiteY21" fmla="*/ 295896 h 533400"/>
                <a:gd name="connsiteX22" fmla="*/ 171802 w 438150"/>
                <a:gd name="connsiteY22" fmla="*/ 219696 h 533400"/>
                <a:gd name="connsiteX23" fmla="*/ 248002 w 438150"/>
                <a:gd name="connsiteY23" fmla="*/ 219696 h 533400"/>
                <a:gd name="connsiteX24" fmla="*/ 428977 w 438150"/>
                <a:gd name="connsiteY24" fmla="*/ 133971 h 533400"/>
                <a:gd name="connsiteX25" fmla="*/ 305152 w 438150"/>
                <a:gd name="connsiteY25" fmla="*/ 133971 h 533400"/>
                <a:gd name="connsiteX26" fmla="*/ 305152 w 438150"/>
                <a:gd name="connsiteY26" fmla="*/ 10146 h 533400"/>
                <a:gd name="connsiteX27" fmla="*/ 428977 w 438150"/>
                <a:gd name="connsiteY27" fmla="*/ 1339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38150" h="533400">
                  <a:moveTo>
                    <a:pt x="286102" y="621"/>
                  </a:moveTo>
                  <a:lnTo>
                    <a:pt x="286102" y="153021"/>
                  </a:lnTo>
                  <a:lnTo>
                    <a:pt x="438502" y="153021"/>
                  </a:lnTo>
                  <a:lnTo>
                    <a:pt x="438502" y="534021"/>
                  </a:lnTo>
                  <a:lnTo>
                    <a:pt x="352" y="534021"/>
                  </a:lnTo>
                  <a:lnTo>
                    <a:pt x="352" y="621"/>
                  </a:lnTo>
                  <a:lnTo>
                    <a:pt x="286102" y="621"/>
                  </a:lnTo>
                  <a:close/>
                  <a:moveTo>
                    <a:pt x="248002" y="200646"/>
                  </a:moveTo>
                  <a:lnTo>
                    <a:pt x="152752" y="200646"/>
                  </a:lnTo>
                  <a:lnTo>
                    <a:pt x="152752" y="410196"/>
                  </a:lnTo>
                  <a:lnTo>
                    <a:pt x="171802" y="410196"/>
                  </a:lnTo>
                  <a:lnTo>
                    <a:pt x="171802" y="314946"/>
                  </a:lnTo>
                  <a:lnTo>
                    <a:pt x="248002" y="314946"/>
                  </a:lnTo>
                  <a:lnTo>
                    <a:pt x="250098" y="314946"/>
                  </a:lnTo>
                  <a:cubicBezTo>
                    <a:pt x="280673" y="313803"/>
                    <a:pt x="305152" y="288657"/>
                    <a:pt x="305152" y="257796"/>
                  </a:cubicBezTo>
                  <a:cubicBezTo>
                    <a:pt x="305152" y="226268"/>
                    <a:pt x="279530" y="200646"/>
                    <a:pt x="248002" y="200646"/>
                  </a:cubicBezTo>
                  <a:lnTo>
                    <a:pt x="248002" y="200646"/>
                  </a:lnTo>
                  <a:close/>
                  <a:moveTo>
                    <a:pt x="248002" y="219696"/>
                  </a:moveTo>
                  <a:cubicBezTo>
                    <a:pt x="269052" y="219696"/>
                    <a:pt x="286102" y="236746"/>
                    <a:pt x="286102" y="257796"/>
                  </a:cubicBezTo>
                  <a:cubicBezTo>
                    <a:pt x="286102" y="278846"/>
                    <a:pt x="269052" y="295896"/>
                    <a:pt x="248002" y="295896"/>
                  </a:cubicBezTo>
                  <a:lnTo>
                    <a:pt x="248002" y="295896"/>
                  </a:lnTo>
                  <a:lnTo>
                    <a:pt x="171802" y="295896"/>
                  </a:lnTo>
                  <a:lnTo>
                    <a:pt x="171802" y="219696"/>
                  </a:lnTo>
                  <a:lnTo>
                    <a:pt x="248002" y="219696"/>
                  </a:lnTo>
                  <a:close/>
                  <a:moveTo>
                    <a:pt x="428977" y="133971"/>
                  </a:moveTo>
                  <a:lnTo>
                    <a:pt x="305152" y="133971"/>
                  </a:lnTo>
                  <a:lnTo>
                    <a:pt x="305152" y="10146"/>
                  </a:lnTo>
                  <a:lnTo>
                    <a:pt x="428977" y="13397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cxnSp>
        <p:nvCxnSpPr>
          <p:cNvPr id="10" name="直接箭头连接符 9">
            <a:extLst>
              <a:ext uri="{FF2B5EF4-FFF2-40B4-BE49-F238E27FC236}">
                <a16:creationId xmlns:a16="http://schemas.microsoft.com/office/drawing/2014/main" id="{775A73D4-67AF-4BCF-9E47-C6C7B09BC448}"/>
              </a:ext>
            </a:extLst>
          </p:cNvPr>
          <p:cNvCxnSpPr/>
          <p:nvPr/>
        </p:nvCxnSpPr>
        <p:spPr>
          <a:xfrm>
            <a:off x="5525921" y="2772272"/>
            <a:ext cx="1150256" cy="0"/>
          </a:xfrm>
          <a:prstGeom prst="straightConnector1">
            <a:avLst/>
          </a:prstGeom>
          <a:ln>
            <a:solidFill>
              <a:schemeClr val="tx1">
                <a:lumMod val="50000"/>
                <a:lumOff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234ACE69-DC44-4639-9506-93478149A9AA}"/>
              </a:ext>
            </a:extLst>
          </p:cNvPr>
          <p:cNvCxnSpPr>
            <a:cxnSpLocks/>
          </p:cNvCxnSpPr>
          <p:nvPr/>
        </p:nvCxnSpPr>
        <p:spPr>
          <a:xfrm rot="5400000">
            <a:off x="6738059" y="3982229"/>
            <a:ext cx="1150256" cy="0"/>
          </a:xfrm>
          <a:prstGeom prst="straightConnector1">
            <a:avLst/>
          </a:prstGeom>
          <a:ln>
            <a:solidFill>
              <a:schemeClr val="tx1">
                <a:lumMod val="50000"/>
                <a:lumOff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C7FDA51-623B-4579-92DB-0BC7EB8820DD}"/>
              </a:ext>
            </a:extLst>
          </p:cNvPr>
          <p:cNvCxnSpPr>
            <a:cxnSpLocks/>
          </p:cNvCxnSpPr>
          <p:nvPr/>
        </p:nvCxnSpPr>
        <p:spPr>
          <a:xfrm flipH="1">
            <a:off x="5525921" y="5195275"/>
            <a:ext cx="1150256" cy="0"/>
          </a:xfrm>
          <a:prstGeom prst="straightConnector1">
            <a:avLst/>
          </a:prstGeom>
          <a:ln>
            <a:solidFill>
              <a:schemeClr val="tx1">
                <a:lumMod val="50000"/>
                <a:lumOff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57FDB0EC-A13B-4384-A612-DAB5F2D9A95B}"/>
              </a:ext>
            </a:extLst>
          </p:cNvPr>
          <p:cNvCxnSpPr>
            <a:cxnSpLocks/>
          </p:cNvCxnSpPr>
          <p:nvPr/>
        </p:nvCxnSpPr>
        <p:spPr>
          <a:xfrm rot="16200000" flipV="1">
            <a:off x="4320607" y="3982229"/>
            <a:ext cx="1150256" cy="0"/>
          </a:xfrm>
          <a:prstGeom prst="straightConnector1">
            <a:avLst/>
          </a:prstGeom>
          <a:ln>
            <a:solidFill>
              <a:schemeClr val="tx1">
                <a:lumMod val="50000"/>
                <a:lumOff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79BC79D4-EA14-4D22-9073-1C371D518A8F}"/>
              </a:ext>
            </a:extLst>
          </p:cNvPr>
          <p:cNvGrpSpPr/>
          <p:nvPr/>
        </p:nvGrpSpPr>
        <p:grpSpPr>
          <a:xfrm>
            <a:off x="7781829" y="2397847"/>
            <a:ext cx="3190971" cy="600690"/>
            <a:chOff x="7995937" y="1853271"/>
            <a:chExt cx="3704348" cy="697332"/>
          </a:xfrm>
        </p:grpSpPr>
        <p:sp>
          <p:nvSpPr>
            <p:cNvPr id="25" name="文本框 24">
              <a:extLst>
                <a:ext uri="{FF2B5EF4-FFF2-40B4-BE49-F238E27FC236}">
                  <a16:creationId xmlns:a16="http://schemas.microsoft.com/office/drawing/2014/main" id="{61821C10-4CE0-478E-B06A-49D863A0C56A}"/>
                </a:ext>
              </a:extLst>
            </p:cNvPr>
            <p:cNvSpPr txBox="1"/>
            <p:nvPr/>
          </p:nvSpPr>
          <p:spPr>
            <a:xfrm>
              <a:off x="7995937" y="2204326"/>
              <a:ext cx="3704348" cy="346277"/>
            </a:xfrm>
            <a:prstGeom prst="rect">
              <a:avLst/>
            </a:prstGeom>
            <a:noFill/>
          </p:spPr>
          <p:txBody>
            <a:bodyPr wrap="square" rtlCol="0">
              <a:spAutoFit/>
            </a:bodyPr>
            <a:lstStyle>
              <a:defPPr>
                <a:defRPr lang="zh-CN"/>
              </a:defPPr>
              <a:lvl1pPr>
                <a:lnSpc>
                  <a:spcPct val="150000"/>
                </a:lnSpc>
                <a:defRPr sz="1000" b="0">
                  <a:solidFill>
                    <a:schemeClr val="tx1">
                      <a:alpha val="70000"/>
                    </a:schemeClr>
                  </a:solidFill>
                </a:defRPr>
              </a:lvl1pPr>
            </a:lstStyle>
            <a:p>
              <a:r>
                <a:rPr lang="en-US" altLang="zh-CN" b="1" i="0" dirty="0">
                  <a:solidFill>
                    <a:srgbClr val="4D4D4D"/>
                  </a:solidFill>
                  <a:effectLst/>
                  <a:latin typeface="-apple-system"/>
                </a:rPr>
                <a:t>UML</a:t>
              </a:r>
              <a:r>
                <a:rPr lang="zh-CN" altLang="en-US" b="1" i="0" dirty="0">
                  <a:solidFill>
                    <a:srgbClr val="4D4D4D"/>
                  </a:solidFill>
                  <a:effectLst/>
                  <a:latin typeface="-apple-system"/>
                </a:rPr>
                <a:t>模型图的动态部分，描述跨越空间和时间的行为</a:t>
              </a:r>
              <a:endParaRPr lang="en-US" altLang="zh-CN" b="1" dirty="0"/>
            </a:p>
          </p:txBody>
        </p:sp>
        <p:sp>
          <p:nvSpPr>
            <p:cNvPr id="26" name="文本框 25">
              <a:extLst>
                <a:ext uri="{FF2B5EF4-FFF2-40B4-BE49-F238E27FC236}">
                  <a16:creationId xmlns:a16="http://schemas.microsoft.com/office/drawing/2014/main" id="{8B984F8C-AADC-49D0-BDA4-EC4B272CDDEF}"/>
                </a:ext>
              </a:extLst>
            </p:cNvPr>
            <p:cNvSpPr txBox="1"/>
            <p:nvPr/>
          </p:nvSpPr>
          <p:spPr>
            <a:xfrm>
              <a:off x="8015086" y="1853271"/>
              <a:ext cx="3242077" cy="358262"/>
            </a:xfrm>
            <a:prstGeom prst="rect">
              <a:avLst/>
            </a:prstGeom>
            <a:noFill/>
          </p:spPr>
          <p:txBody>
            <a:bodyPr wrap="square" rtlCol="0">
              <a:spAutoFit/>
            </a:bodyPr>
            <a:lstStyle>
              <a:defPPr>
                <a:defRPr lang="zh-CN"/>
              </a:defPPr>
              <a:lvl1pPr>
                <a:lnSpc>
                  <a:spcPct val="150000"/>
                </a:lnSpc>
                <a:defRPr sz="1050" b="1">
                  <a:solidFill>
                    <a:schemeClr val="tx1">
                      <a:alpha val="70000"/>
                    </a:schemeClr>
                  </a:solidFill>
                </a:defRPr>
              </a:lvl1pPr>
            </a:lstStyle>
            <a:p>
              <a:r>
                <a:rPr lang="en-US" altLang="zh-CN" b="1" i="0" dirty="0">
                  <a:solidFill>
                    <a:srgbClr val="4D4D4D"/>
                  </a:solidFill>
                  <a:effectLst/>
                  <a:latin typeface="-apple-system"/>
                </a:rPr>
                <a:t>2. </a:t>
              </a:r>
              <a:r>
                <a:rPr lang="zh-CN" altLang="en-US" b="1" i="0" dirty="0">
                  <a:solidFill>
                    <a:srgbClr val="4D4D4D"/>
                  </a:solidFill>
                  <a:effectLst/>
                  <a:latin typeface="-apple-system"/>
                </a:rPr>
                <a:t>行为</a:t>
              </a:r>
              <a:r>
                <a:rPr lang="zh-CN" altLang="en-US" dirty="0">
                  <a:solidFill>
                    <a:srgbClr val="4D4D4D"/>
                  </a:solidFill>
                  <a:latin typeface="-apple-system"/>
                </a:rPr>
                <a:t>事物</a:t>
              </a:r>
              <a:endParaRPr lang="en-US" altLang="zh-CN" dirty="0"/>
            </a:p>
          </p:txBody>
        </p:sp>
      </p:grpSp>
      <p:grpSp>
        <p:nvGrpSpPr>
          <p:cNvPr id="15" name="组合 14">
            <a:extLst>
              <a:ext uri="{FF2B5EF4-FFF2-40B4-BE49-F238E27FC236}">
                <a16:creationId xmlns:a16="http://schemas.microsoft.com/office/drawing/2014/main" id="{7337400D-09A2-4B3D-83F9-9C65681ED528}"/>
              </a:ext>
            </a:extLst>
          </p:cNvPr>
          <p:cNvGrpSpPr/>
          <p:nvPr/>
        </p:nvGrpSpPr>
        <p:grpSpPr>
          <a:xfrm>
            <a:off x="7781828" y="4856246"/>
            <a:ext cx="3190972" cy="559747"/>
            <a:chOff x="7995936" y="1900801"/>
            <a:chExt cx="3704349" cy="649802"/>
          </a:xfrm>
        </p:grpSpPr>
        <p:sp>
          <p:nvSpPr>
            <p:cNvPr id="23" name="文本框 22">
              <a:extLst>
                <a:ext uri="{FF2B5EF4-FFF2-40B4-BE49-F238E27FC236}">
                  <a16:creationId xmlns:a16="http://schemas.microsoft.com/office/drawing/2014/main" id="{0E7503D2-A108-40A7-A3D2-6064119BBE4F}"/>
                </a:ext>
              </a:extLst>
            </p:cNvPr>
            <p:cNvSpPr txBox="1"/>
            <p:nvPr/>
          </p:nvSpPr>
          <p:spPr>
            <a:xfrm>
              <a:off x="7995937" y="2204326"/>
              <a:ext cx="3704348" cy="346277"/>
            </a:xfrm>
            <a:prstGeom prst="rect">
              <a:avLst/>
            </a:prstGeom>
            <a:noFill/>
          </p:spPr>
          <p:txBody>
            <a:bodyPr wrap="square" rtlCol="0">
              <a:spAutoFit/>
            </a:bodyPr>
            <a:lstStyle>
              <a:defPPr>
                <a:defRPr lang="zh-CN"/>
              </a:defPPr>
              <a:lvl1pPr>
                <a:lnSpc>
                  <a:spcPct val="150000"/>
                </a:lnSpc>
                <a:defRPr sz="1000" b="0">
                  <a:solidFill>
                    <a:schemeClr val="tx1">
                      <a:alpha val="70000"/>
                    </a:schemeClr>
                  </a:solidFill>
                </a:defRPr>
              </a:lvl1pPr>
            </a:lstStyle>
            <a:p>
              <a:r>
                <a:rPr lang="en-US" altLang="zh-CN" b="1" i="0" dirty="0">
                  <a:solidFill>
                    <a:srgbClr val="4D4D4D"/>
                  </a:solidFill>
                  <a:effectLst/>
                  <a:latin typeface="-apple-system"/>
                </a:rPr>
                <a:t>UML</a:t>
              </a:r>
              <a:r>
                <a:rPr lang="zh-CN" altLang="en-US" b="1" i="0" dirty="0">
                  <a:solidFill>
                    <a:srgbClr val="4D4D4D"/>
                  </a:solidFill>
                  <a:effectLst/>
                  <a:latin typeface="-apple-system"/>
                </a:rPr>
                <a:t>模型图的组织部分，描述事物的组织结构</a:t>
              </a:r>
              <a:endParaRPr lang="en-US" altLang="zh-CN" b="1" dirty="0"/>
            </a:p>
          </p:txBody>
        </p:sp>
        <p:sp>
          <p:nvSpPr>
            <p:cNvPr id="24" name="文本框 23">
              <a:extLst>
                <a:ext uri="{FF2B5EF4-FFF2-40B4-BE49-F238E27FC236}">
                  <a16:creationId xmlns:a16="http://schemas.microsoft.com/office/drawing/2014/main" id="{1FC39982-5F1B-4C74-968F-090ED76DC8BD}"/>
                </a:ext>
              </a:extLst>
            </p:cNvPr>
            <p:cNvSpPr txBox="1"/>
            <p:nvPr/>
          </p:nvSpPr>
          <p:spPr>
            <a:xfrm>
              <a:off x="7995936" y="1900801"/>
              <a:ext cx="3242077" cy="358262"/>
            </a:xfrm>
            <a:prstGeom prst="rect">
              <a:avLst/>
            </a:prstGeom>
            <a:noFill/>
          </p:spPr>
          <p:txBody>
            <a:bodyPr wrap="square" rtlCol="0">
              <a:spAutoFit/>
            </a:bodyPr>
            <a:lstStyle>
              <a:defPPr>
                <a:defRPr lang="zh-CN"/>
              </a:defPPr>
              <a:lvl1pPr>
                <a:lnSpc>
                  <a:spcPct val="150000"/>
                </a:lnSpc>
                <a:defRPr sz="1050" b="1">
                  <a:solidFill>
                    <a:schemeClr val="tx1">
                      <a:alpha val="70000"/>
                    </a:schemeClr>
                  </a:solidFill>
                </a:defRPr>
              </a:lvl1pPr>
            </a:lstStyle>
            <a:p>
              <a:r>
                <a:rPr lang="zh-CN" altLang="en-US" b="0" i="0" dirty="0">
                  <a:solidFill>
                    <a:srgbClr val="4D4D4D"/>
                  </a:solidFill>
                  <a:effectLst/>
                  <a:latin typeface="-apple-system"/>
                </a:rPr>
                <a:t> </a:t>
              </a:r>
              <a:r>
                <a:rPr lang="en-US" altLang="zh-CN" b="1" i="0" dirty="0">
                  <a:solidFill>
                    <a:srgbClr val="4D4D4D"/>
                  </a:solidFill>
                  <a:effectLst/>
                  <a:latin typeface="-apple-system"/>
                </a:rPr>
                <a:t>3.</a:t>
              </a:r>
              <a:r>
                <a:rPr lang="zh-CN" altLang="en-US" b="1" i="0" dirty="0">
                  <a:solidFill>
                    <a:srgbClr val="4D4D4D"/>
                  </a:solidFill>
                  <a:effectLst/>
                  <a:latin typeface="-apple-system"/>
                </a:rPr>
                <a:t>分组</a:t>
              </a:r>
              <a:r>
                <a:rPr lang="zh-CN" altLang="en-US" dirty="0">
                  <a:solidFill>
                    <a:srgbClr val="4D4D4D"/>
                  </a:solidFill>
                  <a:latin typeface="-apple-system"/>
                </a:rPr>
                <a:t>事物</a:t>
              </a:r>
              <a:endParaRPr lang="en-US" altLang="zh-CN" dirty="0"/>
            </a:p>
          </p:txBody>
        </p:sp>
      </p:grpSp>
      <p:grpSp>
        <p:nvGrpSpPr>
          <p:cNvPr id="16" name="组合 15">
            <a:extLst>
              <a:ext uri="{FF2B5EF4-FFF2-40B4-BE49-F238E27FC236}">
                <a16:creationId xmlns:a16="http://schemas.microsoft.com/office/drawing/2014/main" id="{0629F8B2-16C8-4E37-9D66-41F9CD1C86BD}"/>
              </a:ext>
            </a:extLst>
          </p:cNvPr>
          <p:cNvGrpSpPr/>
          <p:nvPr/>
        </p:nvGrpSpPr>
        <p:grpSpPr>
          <a:xfrm>
            <a:off x="1219200" y="4789231"/>
            <a:ext cx="3190972" cy="600690"/>
            <a:chOff x="7552814" y="1853271"/>
            <a:chExt cx="3704349" cy="697332"/>
          </a:xfrm>
        </p:grpSpPr>
        <p:sp>
          <p:nvSpPr>
            <p:cNvPr id="21" name="文本框 20">
              <a:extLst>
                <a:ext uri="{FF2B5EF4-FFF2-40B4-BE49-F238E27FC236}">
                  <a16:creationId xmlns:a16="http://schemas.microsoft.com/office/drawing/2014/main" id="{9BEAA86D-D68B-4903-AC2E-AD5D91FDFAC2}"/>
                </a:ext>
              </a:extLst>
            </p:cNvPr>
            <p:cNvSpPr txBox="1"/>
            <p:nvPr/>
          </p:nvSpPr>
          <p:spPr>
            <a:xfrm>
              <a:off x="7552814" y="2204326"/>
              <a:ext cx="3704349" cy="346277"/>
            </a:xfrm>
            <a:prstGeom prst="rect">
              <a:avLst/>
            </a:prstGeom>
            <a:noFill/>
          </p:spPr>
          <p:txBody>
            <a:bodyPr wrap="square" rtlCol="0">
              <a:spAutoFit/>
            </a:bodyPr>
            <a:lstStyle/>
            <a:p>
              <a:pPr algn="r">
                <a:lnSpc>
                  <a:spcPct val="150000"/>
                </a:lnSpc>
              </a:pPr>
              <a:r>
                <a:rPr lang="en-US" altLang="zh-CN" sz="1000" b="1" i="0" dirty="0">
                  <a:solidFill>
                    <a:srgbClr val="4D4D4D"/>
                  </a:solidFill>
                  <a:effectLst/>
                  <a:latin typeface="-apple-system"/>
                </a:rPr>
                <a:t>UML</a:t>
              </a:r>
              <a:r>
                <a:rPr lang="zh-CN" altLang="en-US" sz="1000" b="1" i="0" dirty="0">
                  <a:solidFill>
                    <a:srgbClr val="4D4D4D"/>
                  </a:solidFill>
                  <a:effectLst/>
                  <a:latin typeface="-apple-system"/>
                </a:rPr>
                <a:t>模型的解释部分，用来对模型中的元素进行说明</a:t>
              </a:r>
              <a:endParaRPr lang="en-US" altLang="zh-CN" sz="1000" b="1" dirty="0">
                <a:solidFill>
                  <a:schemeClr val="tx1">
                    <a:lumMod val="95000"/>
                    <a:lumOff val="5000"/>
                  </a:schemeClr>
                </a:solidFill>
              </a:endParaRPr>
            </a:p>
          </p:txBody>
        </p:sp>
        <p:sp>
          <p:nvSpPr>
            <p:cNvPr id="22" name="文本框 21">
              <a:extLst>
                <a:ext uri="{FF2B5EF4-FFF2-40B4-BE49-F238E27FC236}">
                  <a16:creationId xmlns:a16="http://schemas.microsoft.com/office/drawing/2014/main" id="{18470819-6E92-4C55-8AD6-DD074E4A0BCA}"/>
                </a:ext>
              </a:extLst>
            </p:cNvPr>
            <p:cNvSpPr txBox="1"/>
            <p:nvPr/>
          </p:nvSpPr>
          <p:spPr>
            <a:xfrm>
              <a:off x="8015086" y="1853271"/>
              <a:ext cx="3242077" cy="358262"/>
            </a:xfrm>
            <a:prstGeom prst="rect">
              <a:avLst/>
            </a:prstGeom>
            <a:noFill/>
          </p:spPr>
          <p:txBody>
            <a:bodyPr wrap="square" rtlCol="0">
              <a:spAutoFit/>
            </a:bodyPr>
            <a:lstStyle/>
            <a:p>
              <a:pPr algn="r">
                <a:lnSpc>
                  <a:spcPct val="150000"/>
                </a:lnSpc>
              </a:pPr>
              <a:r>
                <a:rPr lang="en-US" altLang="zh-CN" sz="1050" b="1" i="0" dirty="0">
                  <a:solidFill>
                    <a:srgbClr val="4D4D4D"/>
                  </a:solidFill>
                  <a:effectLst/>
                  <a:latin typeface="-apple-system"/>
                </a:rPr>
                <a:t>4.</a:t>
              </a:r>
              <a:r>
                <a:rPr lang="zh-CN" altLang="en-US" sz="1050" b="1" i="0" dirty="0">
                  <a:solidFill>
                    <a:srgbClr val="4D4D4D"/>
                  </a:solidFill>
                  <a:effectLst/>
                  <a:latin typeface="-apple-system"/>
                </a:rPr>
                <a:t>注释</a:t>
              </a:r>
              <a:r>
                <a:rPr lang="zh-CN" altLang="en-US" sz="1050" b="1" dirty="0">
                  <a:solidFill>
                    <a:srgbClr val="4D4D4D"/>
                  </a:solidFill>
                  <a:latin typeface="-apple-system"/>
                </a:rPr>
                <a:t>事物</a:t>
              </a:r>
              <a:endParaRPr lang="en-US" altLang="zh-CN" sz="1050" b="1" dirty="0">
                <a:solidFill>
                  <a:schemeClr val="accent1"/>
                </a:solidFill>
              </a:endParaRPr>
            </a:p>
          </p:txBody>
        </p:sp>
      </p:grpSp>
      <p:grpSp>
        <p:nvGrpSpPr>
          <p:cNvPr id="17" name="组合 16">
            <a:extLst>
              <a:ext uri="{FF2B5EF4-FFF2-40B4-BE49-F238E27FC236}">
                <a16:creationId xmlns:a16="http://schemas.microsoft.com/office/drawing/2014/main" id="{33C1167C-85D9-4146-8FE8-B64DAC96FFCE}"/>
              </a:ext>
            </a:extLst>
          </p:cNvPr>
          <p:cNvGrpSpPr/>
          <p:nvPr/>
        </p:nvGrpSpPr>
        <p:grpSpPr>
          <a:xfrm>
            <a:off x="1219200" y="2379851"/>
            <a:ext cx="3190972" cy="827868"/>
            <a:chOff x="7552814" y="1853271"/>
            <a:chExt cx="3704349" cy="961059"/>
          </a:xfrm>
        </p:grpSpPr>
        <p:sp>
          <p:nvSpPr>
            <p:cNvPr id="19" name="文本框 18">
              <a:extLst>
                <a:ext uri="{FF2B5EF4-FFF2-40B4-BE49-F238E27FC236}">
                  <a16:creationId xmlns:a16="http://schemas.microsoft.com/office/drawing/2014/main" id="{1B61030B-5112-4051-8E03-63ADBF28D0B5}"/>
                </a:ext>
              </a:extLst>
            </p:cNvPr>
            <p:cNvSpPr txBox="1"/>
            <p:nvPr/>
          </p:nvSpPr>
          <p:spPr>
            <a:xfrm>
              <a:off x="7552814" y="2204326"/>
              <a:ext cx="3704349" cy="610004"/>
            </a:xfrm>
            <a:prstGeom prst="rect">
              <a:avLst/>
            </a:prstGeom>
            <a:noFill/>
          </p:spPr>
          <p:txBody>
            <a:bodyPr wrap="square" rtlCol="0">
              <a:spAutoFit/>
            </a:bodyPr>
            <a:lstStyle>
              <a:defPPr>
                <a:defRPr lang="zh-CN"/>
              </a:defPPr>
              <a:lvl1pPr>
                <a:lnSpc>
                  <a:spcPct val="150000"/>
                </a:lnSpc>
                <a:defRPr sz="1000" b="0">
                  <a:solidFill>
                    <a:schemeClr val="tx1">
                      <a:alpha val="70000"/>
                    </a:schemeClr>
                  </a:solidFill>
                </a:defRPr>
              </a:lvl1pPr>
            </a:lstStyle>
            <a:p>
              <a:pPr algn="r"/>
              <a:r>
                <a:rPr lang="en-US" altLang="zh-CN" b="1" i="0" dirty="0">
                  <a:solidFill>
                    <a:srgbClr val="4D4D4D"/>
                  </a:solidFill>
                  <a:effectLst/>
                  <a:latin typeface="-apple-system"/>
                </a:rPr>
                <a:t>UML</a:t>
              </a:r>
              <a:r>
                <a:rPr lang="zh-CN" altLang="en-US" b="1" i="0" dirty="0">
                  <a:solidFill>
                    <a:srgbClr val="4D4D4D"/>
                  </a:solidFill>
                  <a:effectLst/>
                  <a:latin typeface="-apple-system"/>
                </a:rPr>
                <a:t>模型的静态部分，描述概念或物理元素</a:t>
              </a:r>
              <a:endParaRPr lang="en-US" altLang="zh-CN" b="1" i="0" dirty="0">
                <a:solidFill>
                  <a:srgbClr val="4D4D4D"/>
                </a:solidFill>
                <a:effectLst/>
                <a:latin typeface="-apple-system"/>
              </a:endParaRPr>
            </a:p>
            <a:p>
              <a:pPr algn="r"/>
              <a:endParaRPr lang="en-US" altLang="zh-CN" dirty="0"/>
            </a:p>
          </p:txBody>
        </p:sp>
        <p:sp>
          <p:nvSpPr>
            <p:cNvPr id="20" name="文本框 19">
              <a:extLst>
                <a:ext uri="{FF2B5EF4-FFF2-40B4-BE49-F238E27FC236}">
                  <a16:creationId xmlns:a16="http://schemas.microsoft.com/office/drawing/2014/main" id="{E38D7EFC-636A-432B-8846-C2BB17F06E0F}"/>
                </a:ext>
              </a:extLst>
            </p:cNvPr>
            <p:cNvSpPr txBox="1"/>
            <p:nvPr/>
          </p:nvSpPr>
          <p:spPr>
            <a:xfrm>
              <a:off x="8015086" y="1853271"/>
              <a:ext cx="3242077" cy="355135"/>
            </a:xfrm>
            <a:prstGeom prst="rect">
              <a:avLst/>
            </a:prstGeom>
            <a:noFill/>
          </p:spPr>
          <p:txBody>
            <a:bodyPr wrap="square" rtlCol="0">
              <a:spAutoFit/>
            </a:bodyPr>
            <a:lstStyle>
              <a:defPPr>
                <a:defRPr lang="zh-CN"/>
              </a:defPPr>
              <a:lvl1pPr>
                <a:lnSpc>
                  <a:spcPct val="150000"/>
                </a:lnSpc>
                <a:defRPr sz="1050" b="1">
                  <a:solidFill>
                    <a:schemeClr val="tx1">
                      <a:alpha val="70000"/>
                    </a:schemeClr>
                  </a:solidFill>
                </a:defRPr>
              </a:lvl1pPr>
            </a:lstStyle>
            <a:p>
              <a:pPr algn="r"/>
              <a:r>
                <a:rPr lang="en-US" altLang="zh-CN" b="1" i="0" dirty="0">
                  <a:solidFill>
                    <a:srgbClr val="4D4D4D"/>
                  </a:solidFill>
                  <a:effectLst/>
                  <a:latin typeface="-apple-system"/>
                </a:rPr>
                <a:t>1. </a:t>
              </a:r>
              <a:r>
                <a:rPr lang="zh-CN" altLang="en-US" b="1" i="0" dirty="0">
                  <a:solidFill>
                    <a:srgbClr val="4D4D4D"/>
                  </a:solidFill>
                  <a:effectLst/>
                  <a:latin typeface="-apple-system"/>
                </a:rPr>
                <a:t>构件</a:t>
              </a:r>
              <a:r>
                <a:rPr lang="zh-CN" altLang="en-US" dirty="0">
                  <a:solidFill>
                    <a:srgbClr val="4D4D4D"/>
                  </a:solidFill>
                  <a:latin typeface="-apple-system"/>
                </a:rPr>
                <a:t>事物</a:t>
              </a:r>
              <a:endParaRPr lang="en-US" altLang="zh-CN" dirty="0"/>
            </a:p>
          </p:txBody>
        </p:sp>
      </p:grpSp>
      <p:sp>
        <p:nvSpPr>
          <p:cNvPr id="18" name="文本框 17">
            <a:extLst>
              <a:ext uri="{FF2B5EF4-FFF2-40B4-BE49-F238E27FC236}">
                <a16:creationId xmlns:a16="http://schemas.microsoft.com/office/drawing/2014/main" id="{93DBC97C-27E7-425E-B528-A52E9D2EDC4D}"/>
              </a:ext>
            </a:extLst>
          </p:cNvPr>
          <p:cNvSpPr txBox="1"/>
          <p:nvPr/>
        </p:nvSpPr>
        <p:spPr>
          <a:xfrm>
            <a:off x="2142111" y="1055175"/>
            <a:ext cx="7907779" cy="400110"/>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lang="zh-CN" altLang="en-US" sz="2000" b="1" dirty="0">
                <a:solidFill>
                  <a:schemeClr val="accent1"/>
                </a:solidFill>
              </a:rPr>
              <a:t>事物</a:t>
            </a:r>
            <a:r>
              <a:rPr kumimoji="0" lang="zh-CN" altLang="en-US" sz="2000" b="1" i="0" u="none" strike="noStrike" kern="1200" cap="none" spc="0" normalizeH="0" baseline="0" noProof="0" dirty="0">
                <a:ln>
                  <a:noFill/>
                </a:ln>
                <a:solidFill>
                  <a:schemeClr val="accent1"/>
                </a:solidFill>
                <a:effectLst/>
                <a:uLnTx/>
                <a:uFillTx/>
              </a:rPr>
              <a:t>：</a:t>
            </a:r>
            <a:r>
              <a:rPr kumimoji="0" lang="en-US" altLang="zh-CN" sz="2000" b="1" i="0" u="none" strike="noStrike" kern="1200" cap="none" spc="0" normalizeH="0" baseline="0" noProof="0" dirty="0">
                <a:ln>
                  <a:noFill/>
                </a:ln>
                <a:solidFill>
                  <a:schemeClr val="accent1"/>
                </a:solidFill>
                <a:effectLst/>
                <a:uLnTx/>
                <a:uFillTx/>
              </a:rPr>
              <a:t>UML</a:t>
            </a:r>
            <a:r>
              <a:rPr kumimoji="0" lang="zh-CN" altLang="en-US" sz="2000" b="1" i="0" u="none" strike="noStrike" kern="1200" cap="none" spc="0" normalizeH="0" baseline="0" noProof="0" dirty="0">
                <a:ln>
                  <a:noFill/>
                </a:ln>
                <a:solidFill>
                  <a:schemeClr val="accent1"/>
                </a:solidFill>
                <a:effectLst/>
                <a:uLnTx/>
                <a:uFillTx/>
              </a:rPr>
              <a:t>模型中最基本的构成元素，是具有代表性的成分的抽象</a:t>
            </a:r>
            <a:endParaRPr kumimoji="0" lang="en-US" altLang="zh-CN" sz="2000" b="1" i="0" u="none" strike="noStrike" kern="1200" cap="none" spc="0" normalizeH="0" baseline="0" noProof="0" dirty="0">
              <a:ln>
                <a:noFill/>
              </a:ln>
              <a:effectLst/>
              <a:uLnTx/>
              <a:uFillTx/>
            </a:endParaRPr>
          </a:p>
        </p:txBody>
      </p:sp>
      <p:sp>
        <p:nvSpPr>
          <p:cNvPr id="35" name="iconfont-10585-5147484">
            <a:extLst>
              <a:ext uri="{FF2B5EF4-FFF2-40B4-BE49-F238E27FC236}">
                <a16:creationId xmlns:a16="http://schemas.microsoft.com/office/drawing/2014/main" id="{93DA565C-C71B-4F84-91C3-4E66D0D326DA}"/>
              </a:ext>
            </a:extLst>
          </p:cNvPr>
          <p:cNvSpPr/>
          <p:nvPr/>
        </p:nvSpPr>
        <p:spPr>
          <a:xfrm>
            <a:off x="7160766" y="2596394"/>
            <a:ext cx="304842" cy="326691"/>
          </a:xfrm>
          <a:custGeom>
            <a:avLst/>
            <a:gdLst>
              <a:gd name="T0" fmla="*/ 4089 w 12290"/>
              <a:gd name="T1" fmla="*/ 5352 h 12288"/>
              <a:gd name="T2" fmla="*/ 3043 w 12290"/>
              <a:gd name="T3" fmla="*/ 6096 h 12288"/>
              <a:gd name="T4" fmla="*/ 4081 w 12290"/>
              <a:gd name="T5" fmla="*/ 7409 h 12288"/>
              <a:gd name="T6" fmla="*/ 5127 w 12290"/>
              <a:gd name="T7" fmla="*/ 6665 h 12288"/>
              <a:gd name="T8" fmla="*/ 7845 w 12290"/>
              <a:gd name="T9" fmla="*/ 3421 h 12288"/>
              <a:gd name="T10" fmla="*/ 8413 w 12290"/>
              <a:gd name="T11" fmla="*/ 2094 h 12288"/>
              <a:gd name="T12" fmla="*/ 7077 w 12290"/>
              <a:gd name="T13" fmla="*/ 2641 h 12288"/>
              <a:gd name="T14" fmla="*/ 8933 w 12290"/>
              <a:gd name="T15" fmla="*/ 4835 h 12288"/>
              <a:gd name="T16" fmla="*/ 7075 w 12290"/>
              <a:gd name="T17" fmla="*/ 3513 h 12288"/>
              <a:gd name="T18" fmla="*/ 4653 w 12290"/>
              <a:gd name="T19" fmla="*/ 5560 h 12288"/>
              <a:gd name="T20" fmla="*/ 5694 w 12290"/>
              <a:gd name="T21" fmla="*/ 4888 h 12288"/>
              <a:gd name="T22" fmla="*/ 6637 w 12290"/>
              <a:gd name="T23" fmla="*/ 5213 h 12288"/>
              <a:gd name="T24" fmla="*/ 5438 w 12290"/>
              <a:gd name="T25" fmla="*/ 8101 h 12288"/>
              <a:gd name="T26" fmla="*/ 6932 w 12290"/>
              <a:gd name="T27" fmla="*/ 7397 h 12288"/>
              <a:gd name="T28" fmla="*/ 7778 w 12290"/>
              <a:gd name="T29" fmla="*/ 7020 h 12288"/>
              <a:gd name="T30" fmla="*/ 8540 w 12290"/>
              <a:gd name="T31" fmla="*/ 8934 h 12288"/>
              <a:gd name="T32" fmla="*/ 8632 w 12290"/>
              <a:gd name="T33" fmla="*/ 6944 h 12288"/>
              <a:gd name="T34" fmla="*/ 8087 w 12290"/>
              <a:gd name="T35" fmla="*/ 4739 h 12288"/>
              <a:gd name="T36" fmla="*/ 9633 w 12290"/>
              <a:gd name="T37" fmla="*/ 5050 h 12288"/>
              <a:gd name="T38" fmla="*/ 8933 w 12290"/>
              <a:gd name="T39" fmla="*/ 4835 h 12288"/>
              <a:gd name="T40" fmla="*/ 3099 w 12290"/>
              <a:gd name="T41" fmla="*/ 11411 h 12288"/>
              <a:gd name="T42" fmla="*/ 3099 w 12290"/>
              <a:gd name="T43" fmla="*/ 12288 h 12288"/>
              <a:gd name="T44" fmla="*/ 9665 w 12290"/>
              <a:gd name="T45" fmla="*/ 11849 h 12288"/>
              <a:gd name="T46" fmla="*/ 10416 w 12290"/>
              <a:gd name="T47" fmla="*/ 1 h 12288"/>
              <a:gd name="T48" fmla="*/ 0 w 12290"/>
              <a:gd name="T49" fmla="*/ 1873 h 12288"/>
              <a:gd name="T50" fmla="*/ 1873 w 12290"/>
              <a:gd name="T51" fmla="*/ 10533 h 12288"/>
              <a:gd name="T52" fmla="*/ 12288 w 12290"/>
              <a:gd name="T53" fmla="*/ 8660 h 12288"/>
              <a:gd name="T54" fmla="*/ 10416 w 12290"/>
              <a:gd name="T55" fmla="*/ 1 h 12288"/>
              <a:gd name="T56" fmla="*/ 10419 w 12290"/>
              <a:gd name="T57" fmla="*/ 9597 h 12288"/>
              <a:gd name="T58" fmla="*/ 937 w 12290"/>
              <a:gd name="T59" fmla="*/ 8660 h 12288"/>
              <a:gd name="T60" fmla="*/ 1873 w 12290"/>
              <a:gd name="T61" fmla="*/ 937 h 12288"/>
              <a:gd name="T62" fmla="*/ 11355 w 12290"/>
              <a:gd name="T63" fmla="*/ 1873 h 12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290" h="12288">
                <a:moveTo>
                  <a:pt x="5127" y="6376"/>
                </a:moveTo>
                <a:lnTo>
                  <a:pt x="4089" y="5352"/>
                </a:lnTo>
                <a:cubicBezTo>
                  <a:pt x="4008" y="5272"/>
                  <a:pt x="3877" y="5272"/>
                  <a:pt x="3796" y="5352"/>
                </a:cubicBezTo>
                <a:lnTo>
                  <a:pt x="3043" y="6096"/>
                </a:lnTo>
                <a:cubicBezTo>
                  <a:pt x="2962" y="6175"/>
                  <a:pt x="2962" y="6306"/>
                  <a:pt x="3043" y="6385"/>
                </a:cubicBezTo>
                <a:lnTo>
                  <a:pt x="4081" y="7409"/>
                </a:lnTo>
                <a:cubicBezTo>
                  <a:pt x="4162" y="7489"/>
                  <a:pt x="4292" y="7489"/>
                  <a:pt x="4373" y="7409"/>
                </a:cubicBezTo>
                <a:lnTo>
                  <a:pt x="5127" y="6665"/>
                </a:lnTo>
                <a:cubicBezTo>
                  <a:pt x="5208" y="6586"/>
                  <a:pt x="5208" y="6455"/>
                  <a:pt x="5127" y="6376"/>
                </a:cubicBezTo>
                <a:close/>
                <a:moveTo>
                  <a:pt x="7845" y="3421"/>
                </a:moveTo>
                <a:cubicBezTo>
                  <a:pt x="8162" y="3426"/>
                  <a:pt x="8450" y="3239"/>
                  <a:pt x="8575" y="2948"/>
                </a:cubicBezTo>
                <a:cubicBezTo>
                  <a:pt x="8699" y="2657"/>
                  <a:pt x="8635" y="2319"/>
                  <a:pt x="8413" y="2094"/>
                </a:cubicBezTo>
                <a:cubicBezTo>
                  <a:pt x="8191" y="1868"/>
                  <a:pt x="7855" y="1799"/>
                  <a:pt x="7562" y="1919"/>
                </a:cubicBezTo>
                <a:cubicBezTo>
                  <a:pt x="7269" y="2039"/>
                  <a:pt x="7077" y="2324"/>
                  <a:pt x="7077" y="2641"/>
                </a:cubicBezTo>
                <a:cubicBezTo>
                  <a:pt x="7074" y="3068"/>
                  <a:pt x="7418" y="3417"/>
                  <a:pt x="7845" y="3421"/>
                </a:cubicBezTo>
                <a:close/>
                <a:moveTo>
                  <a:pt x="8933" y="4835"/>
                </a:moveTo>
                <a:cubicBezTo>
                  <a:pt x="8657" y="4592"/>
                  <a:pt x="8390" y="4264"/>
                  <a:pt x="8274" y="4017"/>
                </a:cubicBezTo>
                <a:cubicBezTo>
                  <a:pt x="8086" y="3615"/>
                  <a:pt x="7455" y="3513"/>
                  <a:pt x="7075" y="3513"/>
                </a:cubicBezTo>
                <a:cubicBezTo>
                  <a:pt x="6696" y="3513"/>
                  <a:pt x="5531" y="4317"/>
                  <a:pt x="5531" y="4317"/>
                </a:cubicBezTo>
                <a:cubicBezTo>
                  <a:pt x="5275" y="4548"/>
                  <a:pt x="4571" y="5399"/>
                  <a:pt x="4653" y="5560"/>
                </a:cubicBezTo>
                <a:cubicBezTo>
                  <a:pt x="4735" y="5721"/>
                  <a:pt x="4874" y="5664"/>
                  <a:pt x="4939" y="5645"/>
                </a:cubicBezTo>
                <a:cubicBezTo>
                  <a:pt x="5195" y="5569"/>
                  <a:pt x="5451" y="5251"/>
                  <a:pt x="5694" y="4888"/>
                </a:cubicBezTo>
                <a:cubicBezTo>
                  <a:pt x="5873" y="4618"/>
                  <a:pt x="6728" y="4317"/>
                  <a:pt x="6728" y="4317"/>
                </a:cubicBezTo>
                <a:cubicBezTo>
                  <a:pt x="6728" y="4317"/>
                  <a:pt x="6774" y="4889"/>
                  <a:pt x="6637" y="5213"/>
                </a:cubicBezTo>
                <a:cubicBezTo>
                  <a:pt x="6551" y="5418"/>
                  <a:pt x="6330" y="6501"/>
                  <a:pt x="6303" y="6785"/>
                </a:cubicBezTo>
                <a:cubicBezTo>
                  <a:pt x="6227" y="7557"/>
                  <a:pt x="5939" y="7498"/>
                  <a:pt x="5438" y="8101"/>
                </a:cubicBezTo>
                <a:cubicBezTo>
                  <a:pt x="4936" y="8704"/>
                  <a:pt x="5301" y="8805"/>
                  <a:pt x="5528" y="8771"/>
                </a:cubicBezTo>
                <a:cubicBezTo>
                  <a:pt x="5755" y="8737"/>
                  <a:pt x="6808" y="7721"/>
                  <a:pt x="6932" y="7397"/>
                </a:cubicBezTo>
                <a:cubicBezTo>
                  <a:pt x="7056" y="7073"/>
                  <a:pt x="7078" y="6464"/>
                  <a:pt x="7138" y="6464"/>
                </a:cubicBezTo>
                <a:cubicBezTo>
                  <a:pt x="7198" y="6464"/>
                  <a:pt x="7276" y="6587"/>
                  <a:pt x="7778" y="7020"/>
                </a:cubicBezTo>
                <a:cubicBezTo>
                  <a:pt x="8280" y="7452"/>
                  <a:pt x="8121" y="7852"/>
                  <a:pt x="8273" y="8580"/>
                </a:cubicBezTo>
                <a:cubicBezTo>
                  <a:pt x="8333" y="8868"/>
                  <a:pt x="8437" y="8926"/>
                  <a:pt x="8540" y="8934"/>
                </a:cubicBezTo>
                <a:cubicBezTo>
                  <a:pt x="8699" y="8947"/>
                  <a:pt x="8860" y="8776"/>
                  <a:pt x="8860" y="8580"/>
                </a:cubicBezTo>
                <a:cubicBezTo>
                  <a:pt x="8860" y="8256"/>
                  <a:pt x="8924" y="7315"/>
                  <a:pt x="8632" y="6944"/>
                </a:cubicBezTo>
                <a:cubicBezTo>
                  <a:pt x="8339" y="6572"/>
                  <a:pt x="7781" y="6140"/>
                  <a:pt x="7781" y="5723"/>
                </a:cubicBezTo>
                <a:cubicBezTo>
                  <a:pt x="7781" y="5306"/>
                  <a:pt x="8087" y="4739"/>
                  <a:pt x="8087" y="4739"/>
                </a:cubicBezTo>
                <a:cubicBezTo>
                  <a:pt x="8275" y="5130"/>
                  <a:pt x="8727" y="5379"/>
                  <a:pt x="9031" y="5459"/>
                </a:cubicBezTo>
                <a:cubicBezTo>
                  <a:pt x="9334" y="5540"/>
                  <a:pt x="9847" y="5363"/>
                  <a:pt x="9633" y="5050"/>
                </a:cubicBezTo>
                <a:cubicBezTo>
                  <a:pt x="9539" y="4919"/>
                  <a:pt x="9105" y="4990"/>
                  <a:pt x="8930" y="4836"/>
                </a:cubicBezTo>
                <a:lnTo>
                  <a:pt x="8933" y="4835"/>
                </a:lnTo>
                <a:close/>
                <a:moveTo>
                  <a:pt x="9243" y="11411"/>
                </a:moveTo>
                <a:lnTo>
                  <a:pt x="3099" y="11411"/>
                </a:lnTo>
                <a:cubicBezTo>
                  <a:pt x="2863" y="11420"/>
                  <a:pt x="2677" y="11614"/>
                  <a:pt x="2677" y="11849"/>
                </a:cubicBezTo>
                <a:cubicBezTo>
                  <a:pt x="2677" y="12085"/>
                  <a:pt x="2863" y="12279"/>
                  <a:pt x="3099" y="12288"/>
                </a:cubicBezTo>
                <a:lnTo>
                  <a:pt x="9243" y="12288"/>
                </a:lnTo>
                <a:cubicBezTo>
                  <a:pt x="9479" y="12279"/>
                  <a:pt x="9665" y="12085"/>
                  <a:pt x="9665" y="11849"/>
                </a:cubicBezTo>
                <a:cubicBezTo>
                  <a:pt x="9665" y="11614"/>
                  <a:pt x="9479" y="11420"/>
                  <a:pt x="9243" y="11411"/>
                </a:cubicBezTo>
                <a:close/>
                <a:moveTo>
                  <a:pt x="10416" y="1"/>
                </a:moveTo>
                <a:lnTo>
                  <a:pt x="1873" y="1"/>
                </a:lnTo>
                <a:cubicBezTo>
                  <a:pt x="839" y="0"/>
                  <a:pt x="0" y="839"/>
                  <a:pt x="0" y="1873"/>
                </a:cubicBezTo>
                <a:lnTo>
                  <a:pt x="0" y="8660"/>
                </a:lnTo>
                <a:cubicBezTo>
                  <a:pt x="0" y="9694"/>
                  <a:pt x="839" y="10533"/>
                  <a:pt x="1873" y="10533"/>
                </a:cubicBezTo>
                <a:lnTo>
                  <a:pt x="10416" y="10533"/>
                </a:lnTo>
                <a:cubicBezTo>
                  <a:pt x="11450" y="10532"/>
                  <a:pt x="12288" y="9694"/>
                  <a:pt x="12288" y="8660"/>
                </a:cubicBezTo>
                <a:lnTo>
                  <a:pt x="12288" y="1876"/>
                </a:lnTo>
                <a:cubicBezTo>
                  <a:pt x="12290" y="841"/>
                  <a:pt x="11451" y="1"/>
                  <a:pt x="10416" y="1"/>
                </a:cubicBezTo>
                <a:close/>
                <a:moveTo>
                  <a:pt x="11355" y="8660"/>
                </a:moveTo>
                <a:cubicBezTo>
                  <a:pt x="11355" y="9177"/>
                  <a:pt x="10936" y="9597"/>
                  <a:pt x="10419" y="9597"/>
                </a:cubicBezTo>
                <a:lnTo>
                  <a:pt x="1873" y="9597"/>
                </a:lnTo>
                <a:cubicBezTo>
                  <a:pt x="1356" y="9597"/>
                  <a:pt x="937" y="9177"/>
                  <a:pt x="937" y="8660"/>
                </a:cubicBezTo>
                <a:lnTo>
                  <a:pt x="937" y="1876"/>
                </a:lnTo>
                <a:cubicBezTo>
                  <a:pt x="936" y="1358"/>
                  <a:pt x="1355" y="937"/>
                  <a:pt x="1873" y="937"/>
                </a:cubicBezTo>
                <a:lnTo>
                  <a:pt x="10416" y="937"/>
                </a:lnTo>
                <a:cubicBezTo>
                  <a:pt x="10934" y="935"/>
                  <a:pt x="11355" y="1355"/>
                  <a:pt x="11355" y="1873"/>
                </a:cubicBezTo>
                <a:lnTo>
                  <a:pt x="11355" y="86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confont-11803-5638791">
            <a:extLst>
              <a:ext uri="{FF2B5EF4-FFF2-40B4-BE49-F238E27FC236}">
                <a16:creationId xmlns:a16="http://schemas.microsoft.com/office/drawing/2014/main" id="{D556B758-5F0C-4A0C-8DBD-B01FE4513B4E}"/>
              </a:ext>
            </a:extLst>
          </p:cNvPr>
          <p:cNvSpPr/>
          <p:nvPr/>
        </p:nvSpPr>
        <p:spPr>
          <a:xfrm>
            <a:off x="7182565" y="5020969"/>
            <a:ext cx="261980" cy="287775"/>
          </a:xfrm>
          <a:custGeom>
            <a:avLst/>
            <a:gdLst>
              <a:gd name="T0" fmla="*/ 4267 w 12800"/>
              <a:gd name="T1" fmla="*/ 3200 h 11200"/>
              <a:gd name="T2" fmla="*/ 9067 w 12800"/>
              <a:gd name="T3" fmla="*/ 534 h 11200"/>
              <a:gd name="T4" fmla="*/ 4267 w 12800"/>
              <a:gd name="T5" fmla="*/ 0 h 11200"/>
              <a:gd name="T6" fmla="*/ 9600 w 12800"/>
              <a:gd name="T7" fmla="*/ 534 h 11200"/>
              <a:gd name="T8" fmla="*/ 9067 w 12800"/>
              <a:gd name="T9" fmla="*/ 3734 h 11200"/>
              <a:gd name="T10" fmla="*/ 3733 w 12800"/>
              <a:gd name="T11" fmla="*/ 3200 h 11200"/>
              <a:gd name="T12" fmla="*/ 4267 w 12800"/>
              <a:gd name="T13" fmla="*/ 0 h 11200"/>
              <a:gd name="T14" fmla="*/ 533 w 12800"/>
              <a:gd name="T15" fmla="*/ 10667 h 11200"/>
              <a:gd name="T16" fmla="*/ 4800 w 12800"/>
              <a:gd name="T17" fmla="*/ 8000 h 11200"/>
              <a:gd name="T18" fmla="*/ 533 w 12800"/>
              <a:gd name="T19" fmla="*/ 7467 h 11200"/>
              <a:gd name="T20" fmla="*/ 5333 w 12800"/>
              <a:gd name="T21" fmla="*/ 8000 h 11200"/>
              <a:gd name="T22" fmla="*/ 4800 w 12800"/>
              <a:gd name="T23" fmla="*/ 11200 h 11200"/>
              <a:gd name="T24" fmla="*/ 0 w 12800"/>
              <a:gd name="T25" fmla="*/ 10667 h 11200"/>
              <a:gd name="T26" fmla="*/ 533 w 12800"/>
              <a:gd name="T27" fmla="*/ 7467 h 11200"/>
              <a:gd name="T28" fmla="*/ 8000 w 12800"/>
              <a:gd name="T29" fmla="*/ 10667 h 11200"/>
              <a:gd name="T30" fmla="*/ 12267 w 12800"/>
              <a:gd name="T31" fmla="*/ 8000 h 11200"/>
              <a:gd name="T32" fmla="*/ 8000 w 12800"/>
              <a:gd name="T33" fmla="*/ 7467 h 11200"/>
              <a:gd name="T34" fmla="*/ 12800 w 12800"/>
              <a:gd name="T35" fmla="*/ 8000 h 11200"/>
              <a:gd name="T36" fmla="*/ 12267 w 12800"/>
              <a:gd name="T37" fmla="*/ 11200 h 11200"/>
              <a:gd name="T38" fmla="*/ 7467 w 12800"/>
              <a:gd name="T39" fmla="*/ 10667 h 11200"/>
              <a:gd name="T40" fmla="*/ 8000 w 12800"/>
              <a:gd name="T41" fmla="*/ 7467 h 11200"/>
              <a:gd name="T42" fmla="*/ 2400 w 12800"/>
              <a:gd name="T43" fmla="*/ 5334 h 11200"/>
              <a:gd name="T44" fmla="*/ 10667 w 12800"/>
              <a:gd name="T45" fmla="*/ 5600 h 11200"/>
              <a:gd name="T46" fmla="*/ 10400 w 12800"/>
              <a:gd name="T47" fmla="*/ 5867 h 11200"/>
              <a:gd name="T48" fmla="*/ 2133 w 12800"/>
              <a:gd name="T49" fmla="*/ 5600 h 11200"/>
              <a:gd name="T50" fmla="*/ 2400 w 12800"/>
              <a:gd name="T51" fmla="*/ 5334 h 11200"/>
              <a:gd name="T52" fmla="*/ 2400 w 12800"/>
              <a:gd name="T53" fmla="*/ 5334 h 11200"/>
              <a:gd name="T54" fmla="*/ 2667 w 12800"/>
              <a:gd name="T55" fmla="*/ 5600 h 11200"/>
              <a:gd name="T56" fmla="*/ 2400 w 12800"/>
              <a:gd name="T57" fmla="*/ 8000 h 11200"/>
              <a:gd name="T58" fmla="*/ 2133 w 12800"/>
              <a:gd name="T59" fmla="*/ 7734 h 11200"/>
              <a:gd name="T60" fmla="*/ 2400 w 12800"/>
              <a:gd name="T61" fmla="*/ 5334 h 11200"/>
              <a:gd name="T62" fmla="*/ 10400 w 12800"/>
              <a:gd name="T63" fmla="*/ 5334 h 11200"/>
              <a:gd name="T64" fmla="*/ 10667 w 12800"/>
              <a:gd name="T65" fmla="*/ 5600 h 11200"/>
              <a:gd name="T66" fmla="*/ 10400 w 12800"/>
              <a:gd name="T67" fmla="*/ 8000 h 11200"/>
              <a:gd name="T68" fmla="*/ 10133 w 12800"/>
              <a:gd name="T69" fmla="*/ 7734 h 11200"/>
              <a:gd name="T70" fmla="*/ 10400 w 12800"/>
              <a:gd name="T71" fmla="*/ 5334 h 11200"/>
              <a:gd name="T72" fmla="*/ 6667 w 12800"/>
              <a:gd name="T73" fmla="*/ 3200 h 11200"/>
              <a:gd name="T74" fmla="*/ 6933 w 12800"/>
              <a:gd name="T75" fmla="*/ 3467 h 11200"/>
              <a:gd name="T76" fmla="*/ 6667 w 12800"/>
              <a:gd name="T77" fmla="*/ 5867 h 11200"/>
              <a:gd name="T78" fmla="*/ 6400 w 12800"/>
              <a:gd name="T79" fmla="*/ 5600 h 11200"/>
              <a:gd name="T80" fmla="*/ 6667 w 12800"/>
              <a:gd name="T81" fmla="*/ 3200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00" h="11200">
                <a:moveTo>
                  <a:pt x="4267" y="534"/>
                </a:moveTo>
                <a:lnTo>
                  <a:pt x="4267" y="3200"/>
                </a:lnTo>
                <a:lnTo>
                  <a:pt x="9067" y="3200"/>
                </a:lnTo>
                <a:lnTo>
                  <a:pt x="9067" y="534"/>
                </a:lnTo>
                <a:lnTo>
                  <a:pt x="4267" y="534"/>
                </a:lnTo>
                <a:close/>
                <a:moveTo>
                  <a:pt x="4267" y="0"/>
                </a:moveTo>
                <a:lnTo>
                  <a:pt x="9067" y="0"/>
                </a:lnTo>
                <a:cubicBezTo>
                  <a:pt x="9361" y="0"/>
                  <a:pt x="9600" y="239"/>
                  <a:pt x="9600" y="534"/>
                </a:cubicBezTo>
                <a:lnTo>
                  <a:pt x="9600" y="3200"/>
                </a:lnTo>
                <a:cubicBezTo>
                  <a:pt x="9600" y="3495"/>
                  <a:pt x="9361" y="3734"/>
                  <a:pt x="9067" y="3734"/>
                </a:cubicBezTo>
                <a:lnTo>
                  <a:pt x="4267" y="3734"/>
                </a:lnTo>
                <a:cubicBezTo>
                  <a:pt x="3972" y="3734"/>
                  <a:pt x="3733" y="3495"/>
                  <a:pt x="3733" y="3200"/>
                </a:cubicBezTo>
                <a:lnTo>
                  <a:pt x="3733" y="534"/>
                </a:lnTo>
                <a:cubicBezTo>
                  <a:pt x="3733" y="239"/>
                  <a:pt x="3972" y="0"/>
                  <a:pt x="4267" y="0"/>
                </a:cubicBezTo>
                <a:close/>
                <a:moveTo>
                  <a:pt x="533" y="8000"/>
                </a:moveTo>
                <a:lnTo>
                  <a:pt x="533" y="10667"/>
                </a:lnTo>
                <a:lnTo>
                  <a:pt x="4800" y="10667"/>
                </a:lnTo>
                <a:lnTo>
                  <a:pt x="4800" y="8000"/>
                </a:lnTo>
                <a:lnTo>
                  <a:pt x="533" y="8000"/>
                </a:lnTo>
                <a:close/>
                <a:moveTo>
                  <a:pt x="533" y="7467"/>
                </a:moveTo>
                <a:lnTo>
                  <a:pt x="4800" y="7467"/>
                </a:lnTo>
                <a:cubicBezTo>
                  <a:pt x="5095" y="7467"/>
                  <a:pt x="5333" y="7706"/>
                  <a:pt x="5333" y="8000"/>
                </a:cubicBezTo>
                <a:lnTo>
                  <a:pt x="5333" y="10667"/>
                </a:lnTo>
                <a:cubicBezTo>
                  <a:pt x="5333" y="10962"/>
                  <a:pt x="5095" y="11200"/>
                  <a:pt x="4800" y="11200"/>
                </a:cubicBezTo>
                <a:lnTo>
                  <a:pt x="533" y="11200"/>
                </a:lnTo>
                <a:cubicBezTo>
                  <a:pt x="239" y="11200"/>
                  <a:pt x="0" y="10962"/>
                  <a:pt x="0" y="10667"/>
                </a:cubicBezTo>
                <a:lnTo>
                  <a:pt x="0" y="8000"/>
                </a:lnTo>
                <a:cubicBezTo>
                  <a:pt x="0" y="7706"/>
                  <a:pt x="239" y="7467"/>
                  <a:pt x="533" y="7467"/>
                </a:cubicBezTo>
                <a:close/>
                <a:moveTo>
                  <a:pt x="8000" y="8000"/>
                </a:moveTo>
                <a:lnTo>
                  <a:pt x="8000" y="10667"/>
                </a:lnTo>
                <a:lnTo>
                  <a:pt x="12267" y="10667"/>
                </a:lnTo>
                <a:lnTo>
                  <a:pt x="12267" y="8000"/>
                </a:lnTo>
                <a:lnTo>
                  <a:pt x="8000" y="8000"/>
                </a:lnTo>
                <a:close/>
                <a:moveTo>
                  <a:pt x="8000" y="7467"/>
                </a:moveTo>
                <a:lnTo>
                  <a:pt x="12267" y="7467"/>
                </a:lnTo>
                <a:cubicBezTo>
                  <a:pt x="12561" y="7467"/>
                  <a:pt x="12800" y="7706"/>
                  <a:pt x="12800" y="8000"/>
                </a:cubicBezTo>
                <a:lnTo>
                  <a:pt x="12800" y="10667"/>
                </a:lnTo>
                <a:cubicBezTo>
                  <a:pt x="12800" y="10962"/>
                  <a:pt x="12561" y="11200"/>
                  <a:pt x="12267" y="11200"/>
                </a:cubicBezTo>
                <a:lnTo>
                  <a:pt x="8000" y="11200"/>
                </a:lnTo>
                <a:cubicBezTo>
                  <a:pt x="7705" y="11200"/>
                  <a:pt x="7467" y="10962"/>
                  <a:pt x="7467" y="10667"/>
                </a:cubicBezTo>
                <a:lnTo>
                  <a:pt x="7467" y="8000"/>
                </a:lnTo>
                <a:cubicBezTo>
                  <a:pt x="7467" y="7706"/>
                  <a:pt x="7705" y="7467"/>
                  <a:pt x="8000" y="7467"/>
                </a:cubicBezTo>
                <a:close/>
                <a:moveTo>
                  <a:pt x="2133" y="5334"/>
                </a:moveTo>
                <a:close/>
                <a:moveTo>
                  <a:pt x="2400" y="5334"/>
                </a:moveTo>
                <a:lnTo>
                  <a:pt x="10400" y="5334"/>
                </a:lnTo>
                <a:cubicBezTo>
                  <a:pt x="10578" y="5334"/>
                  <a:pt x="10667" y="5423"/>
                  <a:pt x="10667" y="5600"/>
                </a:cubicBezTo>
                <a:lnTo>
                  <a:pt x="10667" y="5600"/>
                </a:lnTo>
                <a:cubicBezTo>
                  <a:pt x="10667" y="5778"/>
                  <a:pt x="10578" y="5867"/>
                  <a:pt x="10400" y="5867"/>
                </a:cubicBezTo>
                <a:lnTo>
                  <a:pt x="2400" y="5867"/>
                </a:lnTo>
                <a:cubicBezTo>
                  <a:pt x="2222" y="5867"/>
                  <a:pt x="2133" y="5778"/>
                  <a:pt x="2133" y="5600"/>
                </a:cubicBezTo>
                <a:lnTo>
                  <a:pt x="2133" y="5600"/>
                </a:lnTo>
                <a:cubicBezTo>
                  <a:pt x="2133" y="5423"/>
                  <a:pt x="2222" y="5334"/>
                  <a:pt x="2400" y="5334"/>
                </a:cubicBezTo>
                <a:close/>
                <a:moveTo>
                  <a:pt x="2133" y="5334"/>
                </a:moveTo>
                <a:close/>
                <a:moveTo>
                  <a:pt x="2400" y="5334"/>
                </a:moveTo>
                <a:lnTo>
                  <a:pt x="2400" y="5334"/>
                </a:lnTo>
                <a:cubicBezTo>
                  <a:pt x="2578" y="5334"/>
                  <a:pt x="2667" y="5423"/>
                  <a:pt x="2667" y="5600"/>
                </a:cubicBezTo>
                <a:lnTo>
                  <a:pt x="2667" y="7734"/>
                </a:lnTo>
                <a:cubicBezTo>
                  <a:pt x="2667" y="7911"/>
                  <a:pt x="2578" y="8000"/>
                  <a:pt x="2400" y="8000"/>
                </a:cubicBezTo>
                <a:lnTo>
                  <a:pt x="2400" y="8000"/>
                </a:lnTo>
                <a:cubicBezTo>
                  <a:pt x="2222" y="8000"/>
                  <a:pt x="2133" y="7911"/>
                  <a:pt x="2133" y="7734"/>
                </a:cubicBezTo>
                <a:lnTo>
                  <a:pt x="2133" y="5600"/>
                </a:lnTo>
                <a:cubicBezTo>
                  <a:pt x="2133" y="5423"/>
                  <a:pt x="2222" y="5334"/>
                  <a:pt x="2400" y="5334"/>
                </a:cubicBezTo>
                <a:close/>
                <a:moveTo>
                  <a:pt x="10133" y="5334"/>
                </a:moveTo>
                <a:close/>
                <a:moveTo>
                  <a:pt x="10400" y="5334"/>
                </a:moveTo>
                <a:lnTo>
                  <a:pt x="10400" y="5334"/>
                </a:lnTo>
                <a:cubicBezTo>
                  <a:pt x="10578" y="5334"/>
                  <a:pt x="10667" y="5423"/>
                  <a:pt x="10667" y="5600"/>
                </a:cubicBezTo>
                <a:lnTo>
                  <a:pt x="10667" y="7734"/>
                </a:lnTo>
                <a:cubicBezTo>
                  <a:pt x="10667" y="7911"/>
                  <a:pt x="10578" y="8000"/>
                  <a:pt x="10400" y="8000"/>
                </a:cubicBezTo>
                <a:lnTo>
                  <a:pt x="10400" y="8000"/>
                </a:lnTo>
                <a:cubicBezTo>
                  <a:pt x="10222" y="8000"/>
                  <a:pt x="10133" y="7911"/>
                  <a:pt x="10133" y="7734"/>
                </a:cubicBezTo>
                <a:lnTo>
                  <a:pt x="10133" y="5600"/>
                </a:lnTo>
                <a:cubicBezTo>
                  <a:pt x="10133" y="5423"/>
                  <a:pt x="10222" y="5334"/>
                  <a:pt x="10400" y="5334"/>
                </a:cubicBezTo>
                <a:close/>
                <a:moveTo>
                  <a:pt x="6400" y="3200"/>
                </a:moveTo>
                <a:close/>
                <a:moveTo>
                  <a:pt x="6667" y="3200"/>
                </a:moveTo>
                <a:lnTo>
                  <a:pt x="6667" y="3200"/>
                </a:lnTo>
                <a:cubicBezTo>
                  <a:pt x="6844" y="3200"/>
                  <a:pt x="6933" y="3289"/>
                  <a:pt x="6933" y="3467"/>
                </a:cubicBezTo>
                <a:lnTo>
                  <a:pt x="6933" y="5600"/>
                </a:lnTo>
                <a:cubicBezTo>
                  <a:pt x="6933" y="5778"/>
                  <a:pt x="6844" y="5867"/>
                  <a:pt x="6667" y="5867"/>
                </a:cubicBezTo>
                <a:lnTo>
                  <a:pt x="6667" y="5867"/>
                </a:lnTo>
                <a:cubicBezTo>
                  <a:pt x="6489" y="5867"/>
                  <a:pt x="6400" y="5778"/>
                  <a:pt x="6400" y="5600"/>
                </a:cubicBezTo>
                <a:lnTo>
                  <a:pt x="6400" y="3467"/>
                </a:lnTo>
                <a:cubicBezTo>
                  <a:pt x="6400" y="3289"/>
                  <a:pt x="6489" y="3200"/>
                  <a:pt x="6667" y="32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文本框 39">
            <a:extLst>
              <a:ext uri="{FF2B5EF4-FFF2-40B4-BE49-F238E27FC236}">
                <a16:creationId xmlns:a16="http://schemas.microsoft.com/office/drawing/2014/main" id="{D33D020D-10AE-494C-92DE-3485A6693D0B}"/>
              </a:ext>
            </a:extLst>
          </p:cNvPr>
          <p:cNvSpPr txBox="1"/>
          <p:nvPr/>
        </p:nvSpPr>
        <p:spPr>
          <a:xfrm>
            <a:off x="1219200" y="2946747"/>
            <a:ext cx="3190972" cy="1449884"/>
          </a:xfrm>
          <a:prstGeom prst="rect">
            <a:avLst/>
          </a:prstGeom>
          <a:noFill/>
        </p:spPr>
        <p:txBody>
          <a:bodyPr wrap="square" rtlCol="0">
            <a:spAutoFit/>
          </a:bodyPr>
          <a:lstStyle>
            <a:defPPr>
              <a:defRPr lang="zh-CN"/>
            </a:defPPr>
            <a:lvl1pPr>
              <a:lnSpc>
                <a:spcPct val="150000"/>
              </a:lnSpc>
              <a:defRPr sz="1000" b="0">
                <a:solidFill>
                  <a:schemeClr val="tx1">
                    <a:alpha val="70000"/>
                  </a:schemeClr>
                </a:solidFill>
              </a:defRPr>
            </a:lvl1pPr>
          </a:lstStyle>
          <a:p>
            <a:pPr algn="r"/>
            <a:r>
              <a:rPr lang="zh-CN" altLang="en-US" b="1" i="0" dirty="0">
                <a:solidFill>
                  <a:srgbClr val="4D4D4D"/>
                </a:solidFill>
                <a:effectLst/>
                <a:latin typeface="-apple-system"/>
              </a:rPr>
              <a:t>类</a:t>
            </a:r>
            <a:r>
              <a:rPr lang="zh-CN" altLang="en-US" b="0" i="0" dirty="0">
                <a:solidFill>
                  <a:srgbClr val="4D4D4D"/>
                </a:solidFill>
                <a:effectLst/>
                <a:latin typeface="-apple-system"/>
              </a:rPr>
              <a:t>：具有相同属性相同操作相同关系相同语义的对象</a:t>
            </a:r>
            <a:r>
              <a:rPr lang="zh-CN" altLang="en-US" b="1" i="0" dirty="0">
                <a:solidFill>
                  <a:srgbClr val="4D4D4D"/>
                </a:solidFill>
                <a:effectLst/>
                <a:latin typeface="-apple-system"/>
              </a:rPr>
              <a:t>接口</a:t>
            </a:r>
            <a:r>
              <a:rPr lang="zh-CN" altLang="en-US" b="0" i="0" dirty="0">
                <a:solidFill>
                  <a:srgbClr val="4D4D4D"/>
                </a:solidFill>
                <a:effectLst/>
                <a:latin typeface="-apple-system"/>
              </a:rPr>
              <a:t>：描述元素的外部可见行为，即服务集合的定义</a:t>
            </a:r>
          </a:p>
          <a:p>
            <a:pPr algn="r"/>
            <a:r>
              <a:rPr lang="zh-CN" altLang="en-US" b="1" i="0" dirty="0">
                <a:solidFill>
                  <a:srgbClr val="4D4D4D"/>
                </a:solidFill>
                <a:effectLst/>
                <a:latin typeface="-apple-system"/>
              </a:rPr>
              <a:t>协作</a:t>
            </a:r>
            <a:r>
              <a:rPr lang="zh-CN" altLang="en-US" b="0" i="0" dirty="0">
                <a:solidFill>
                  <a:srgbClr val="4D4D4D"/>
                </a:solidFill>
                <a:effectLst/>
                <a:latin typeface="-apple-system"/>
              </a:rPr>
              <a:t>：描述了一组事物间的相互作用的集合</a:t>
            </a:r>
          </a:p>
          <a:p>
            <a:pPr algn="r"/>
            <a:r>
              <a:rPr lang="zh-CN" altLang="en-US" b="1" i="0" dirty="0">
                <a:solidFill>
                  <a:srgbClr val="4D4D4D"/>
                </a:solidFill>
                <a:effectLst/>
                <a:latin typeface="-apple-system"/>
              </a:rPr>
              <a:t>用例</a:t>
            </a:r>
            <a:r>
              <a:rPr lang="zh-CN" altLang="en-US" b="0" i="0" dirty="0">
                <a:solidFill>
                  <a:srgbClr val="4D4D4D"/>
                </a:solidFill>
                <a:effectLst/>
                <a:latin typeface="-apple-system"/>
              </a:rPr>
              <a:t>：代表一个系统或系统的一部分行为</a:t>
            </a:r>
            <a:endParaRPr lang="en-US" altLang="zh-CN" b="0" i="0" dirty="0">
              <a:solidFill>
                <a:srgbClr val="4D4D4D"/>
              </a:solidFill>
              <a:effectLst/>
              <a:latin typeface="-apple-system"/>
            </a:endParaRPr>
          </a:p>
          <a:p>
            <a:pPr algn="r"/>
            <a:r>
              <a:rPr lang="zh-CN" altLang="en-US" b="1" i="0" dirty="0">
                <a:solidFill>
                  <a:srgbClr val="4D4D4D"/>
                </a:solidFill>
                <a:effectLst/>
                <a:latin typeface="-apple-system"/>
              </a:rPr>
              <a:t>构件</a:t>
            </a:r>
            <a:r>
              <a:rPr lang="zh-CN" altLang="en-US" b="0" i="0" dirty="0">
                <a:solidFill>
                  <a:srgbClr val="4D4D4D"/>
                </a:solidFill>
                <a:effectLst/>
                <a:latin typeface="-apple-system"/>
              </a:rPr>
              <a:t>：系统中物理存在，可替换的部件</a:t>
            </a:r>
          </a:p>
          <a:p>
            <a:pPr algn="r"/>
            <a:r>
              <a:rPr lang="zh-CN" altLang="en-US" b="1" i="0" dirty="0">
                <a:solidFill>
                  <a:srgbClr val="4D4D4D"/>
                </a:solidFill>
                <a:effectLst/>
                <a:latin typeface="-apple-system"/>
              </a:rPr>
              <a:t>节点</a:t>
            </a:r>
            <a:r>
              <a:rPr lang="zh-CN" altLang="en-US" b="0" i="0" dirty="0">
                <a:solidFill>
                  <a:srgbClr val="4D4D4D"/>
                </a:solidFill>
                <a:effectLst/>
                <a:latin typeface="-apple-system"/>
              </a:rPr>
              <a:t>：运行时存在的物理元素</a:t>
            </a:r>
            <a:endParaRPr lang="en-US" altLang="zh-CN" dirty="0"/>
          </a:p>
        </p:txBody>
      </p:sp>
      <p:sp>
        <p:nvSpPr>
          <p:cNvPr id="41" name="文本框 40">
            <a:extLst>
              <a:ext uri="{FF2B5EF4-FFF2-40B4-BE49-F238E27FC236}">
                <a16:creationId xmlns:a16="http://schemas.microsoft.com/office/drawing/2014/main" id="{C062317E-7050-462D-9E00-FA947C594549}"/>
              </a:ext>
            </a:extLst>
          </p:cNvPr>
          <p:cNvSpPr txBox="1"/>
          <p:nvPr/>
        </p:nvSpPr>
        <p:spPr>
          <a:xfrm>
            <a:off x="7781828" y="2948424"/>
            <a:ext cx="3190971" cy="988219"/>
          </a:xfrm>
          <a:prstGeom prst="rect">
            <a:avLst/>
          </a:prstGeom>
          <a:noFill/>
        </p:spPr>
        <p:txBody>
          <a:bodyPr wrap="square" rtlCol="0">
            <a:spAutoFit/>
          </a:bodyPr>
          <a:lstStyle>
            <a:defPPr>
              <a:defRPr lang="zh-CN"/>
            </a:defPPr>
            <a:lvl1pPr>
              <a:lnSpc>
                <a:spcPct val="150000"/>
              </a:lnSpc>
              <a:defRPr sz="1000" b="0">
                <a:solidFill>
                  <a:schemeClr val="tx1">
                    <a:alpha val="70000"/>
                  </a:schemeClr>
                </a:solidFill>
              </a:defRPr>
            </a:lvl1pPr>
          </a:lstStyle>
          <a:p>
            <a:r>
              <a:rPr lang="zh-CN" altLang="en-US" b="1" i="0" dirty="0">
                <a:solidFill>
                  <a:srgbClr val="4F4F4F"/>
                </a:solidFill>
                <a:effectLst/>
                <a:latin typeface="-apple-system"/>
              </a:rPr>
              <a:t>交互：</a:t>
            </a:r>
            <a:r>
              <a:rPr lang="zh-CN" altLang="en-US" b="0" i="0" dirty="0">
                <a:solidFill>
                  <a:srgbClr val="4F4F4F"/>
                </a:solidFill>
                <a:effectLst/>
                <a:latin typeface="-apple-system"/>
              </a:rPr>
              <a:t>实现某功能的一组构件事物之间的消息的集合，涉及消息、动作序列、链接</a:t>
            </a:r>
            <a:br>
              <a:rPr lang="zh-CN" altLang="en-US" dirty="0"/>
            </a:br>
            <a:r>
              <a:rPr lang="zh-CN" altLang="en-US" b="1" i="0" dirty="0">
                <a:solidFill>
                  <a:srgbClr val="4F4F4F"/>
                </a:solidFill>
                <a:effectLst/>
                <a:latin typeface="-apple-system"/>
              </a:rPr>
              <a:t>状态机：</a:t>
            </a:r>
            <a:r>
              <a:rPr lang="zh-CN" altLang="en-US" b="0" i="0" dirty="0">
                <a:solidFill>
                  <a:srgbClr val="4F4F4F"/>
                </a:solidFill>
                <a:effectLst/>
                <a:latin typeface="-apple-system"/>
              </a:rPr>
              <a:t>描述事物或交互在生命周期内响应事件所经历的状态序列</a:t>
            </a:r>
            <a:endParaRPr lang="en-US" altLang="zh-CN" dirty="0"/>
          </a:p>
        </p:txBody>
      </p:sp>
      <p:sp>
        <p:nvSpPr>
          <p:cNvPr id="42" name="文本框 41">
            <a:extLst>
              <a:ext uri="{FF2B5EF4-FFF2-40B4-BE49-F238E27FC236}">
                <a16:creationId xmlns:a16="http://schemas.microsoft.com/office/drawing/2014/main" id="{85E2905F-BF7C-4DFF-99AF-968D44A3FD7E}"/>
              </a:ext>
            </a:extLst>
          </p:cNvPr>
          <p:cNvSpPr txBox="1"/>
          <p:nvPr/>
        </p:nvSpPr>
        <p:spPr>
          <a:xfrm>
            <a:off x="1219200" y="5540092"/>
            <a:ext cx="3190972" cy="298608"/>
          </a:xfrm>
          <a:prstGeom prst="rect">
            <a:avLst/>
          </a:prstGeom>
          <a:noFill/>
        </p:spPr>
        <p:txBody>
          <a:bodyPr wrap="square" rtlCol="0">
            <a:spAutoFit/>
          </a:bodyPr>
          <a:lstStyle/>
          <a:p>
            <a:pPr algn="r">
              <a:lnSpc>
                <a:spcPct val="150000"/>
              </a:lnSpc>
            </a:pPr>
            <a:r>
              <a:rPr lang="zh-CN" altLang="en-US" sz="1000" b="1" i="0" dirty="0">
                <a:solidFill>
                  <a:srgbClr val="4D4D4D"/>
                </a:solidFill>
                <a:effectLst/>
                <a:latin typeface="-apple-system"/>
              </a:rPr>
              <a:t>注解</a:t>
            </a:r>
            <a:r>
              <a:rPr lang="en-US" altLang="zh-CN" sz="1000" b="0" i="0" dirty="0">
                <a:solidFill>
                  <a:srgbClr val="4D4D4D"/>
                </a:solidFill>
                <a:effectLst/>
                <a:latin typeface="-apple-system"/>
              </a:rPr>
              <a:t>:</a:t>
            </a:r>
            <a:r>
              <a:rPr lang="zh-CN" altLang="en-US" sz="1000" b="0" i="0" dirty="0">
                <a:solidFill>
                  <a:srgbClr val="4D4D4D"/>
                </a:solidFill>
                <a:effectLst/>
                <a:latin typeface="-apple-system"/>
              </a:rPr>
              <a:t>对元素进行约束或解释的简单符号</a:t>
            </a:r>
          </a:p>
        </p:txBody>
      </p:sp>
      <p:sp>
        <p:nvSpPr>
          <p:cNvPr id="45" name="Rectangle 4">
            <a:extLst>
              <a:ext uri="{FF2B5EF4-FFF2-40B4-BE49-F238E27FC236}">
                <a16:creationId xmlns:a16="http://schemas.microsoft.com/office/drawing/2014/main" id="{7FC483F5-70D0-450F-B177-B0229C9231C2}"/>
              </a:ext>
            </a:extLst>
          </p:cNvPr>
          <p:cNvSpPr>
            <a:spLocks noChangeArrowheads="1"/>
          </p:cNvSpPr>
          <p:nvPr/>
        </p:nvSpPr>
        <p:spPr bwMode="auto">
          <a:xfrm>
            <a:off x="7798324" y="5540092"/>
            <a:ext cx="295838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1" i="0" u="none" strike="noStrike" cap="none" normalizeH="0" baseline="0" dirty="0">
                <a:ln>
                  <a:noFill/>
                </a:ln>
                <a:solidFill>
                  <a:srgbClr val="4F4F4F"/>
                </a:solidFill>
                <a:effectLst/>
                <a:latin typeface="Arial" panose="020B0604020202020204" pitchFamily="34" charset="0"/>
              </a:rPr>
              <a:t>包</a:t>
            </a:r>
            <a:r>
              <a:rPr kumimoji="0" lang="zh-CN" altLang="zh-CN" sz="1000" b="0" i="0" u="none" strike="noStrike" cap="none" normalizeH="0" baseline="0" dirty="0">
                <a:ln>
                  <a:noFill/>
                </a:ln>
                <a:solidFill>
                  <a:srgbClr val="4F4F4F"/>
                </a:solidFill>
                <a:effectLst/>
                <a:latin typeface="Arial" panose="020B0604020202020204" pitchFamily="34" charset="0"/>
              </a:rPr>
              <a:t>:把元素组织成组的机制</a:t>
            </a:r>
            <a:endParaRPr kumimoji="0" lang="zh-CN" altLang="zh-CN"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019248000"/>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FCEC12D-4497-454B-80B1-F654B4694BC5}"/>
              </a:ext>
            </a:extLst>
          </p:cNvPr>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sp>
        <p:nvSpPr>
          <p:cNvPr id="3" name="标题 2">
            <a:extLst>
              <a:ext uri="{FF2B5EF4-FFF2-40B4-BE49-F238E27FC236}">
                <a16:creationId xmlns:a16="http://schemas.microsoft.com/office/drawing/2014/main" id="{FBD0D887-3CBE-46CE-9542-3FA2BA1CD33C}"/>
              </a:ext>
            </a:extLst>
          </p:cNvPr>
          <p:cNvSpPr>
            <a:spLocks noGrp="1"/>
          </p:cNvSpPr>
          <p:nvPr>
            <p:ph type="title"/>
          </p:nvPr>
        </p:nvSpPr>
        <p:spPr/>
        <p:txBody>
          <a:bodyPr/>
          <a:lstStyle/>
          <a:p>
            <a:r>
              <a:rPr lang="en-GB" dirty="0"/>
              <a:t>UML</a:t>
            </a:r>
            <a:r>
              <a:rPr lang="zh-CN" altLang="en-US" dirty="0"/>
              <a:t>中的事物</a:t>
            </a:r>
            <a:endParaRPr lang="en-GB" dirty="0"/>
          </a:p>
        </p:txBody>
      </p:sp>
      <p:grpSp>
        <p:nvGrpSpPr>
          <p:cNvPr id="4" name="组合 3">
            <a:extLst>
              <a:ext uri="{FF2B5EF4-FFF2-40B4-BE49-F238E27FC236}">
                <a16:creationId xmlns:a16="http://schemas.microsoft.com/office/drawing/2014/main" id="{0FBCA952-D47F-43E5-9B0A-89C75E3EDDC4}"/>
              </a:ext>
            </a:extLst>
          </p:cNvPr>
          <p:cNvGrpSpPr/>
          <p:nvPr/>
        </p:nvGrpSpPr>
        <p:grpSpPr>
          <a:xfrm>
            <a:off x="2598011" y="1214756"/>
            <a:ext cx="6995978" cy="3921052"/>
            <a:chOff x="2598011" y="1214756"/>
            <a:chExt cx="6995978" cy="3921052"/>
          </a:xfrm>
        </p:grpSpPr>
        <p:sp>
          <p:nvSpPr>
            <p:cNvPr id="5" name="文本框 4">
              <a:extLst>
                <a:ext uri="{FF2B5EF4-FFF2-40B4-BE49-F238E27FC236}">
                  <a16:creationId xmlns:a16="http://schemas.microsoft.com/office/drawing/2014/main" id="{E9A4A2B8-C745-46A9-AE52-86B91845A78C}"/>
                </a:ext>
              </a:extLst>
            </p:cNvPr>
            <p:cNvSpPr txBox="1"/>
            <p:nvPr/>
          </p:nvSpPr>
          <p:spPr>
            <a:xfrm>
              <a:off x="2598011" y="1214756"/>
              <a:ext cx="6995978" cy="523220"/>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800" b="1" i="0" u="none" strike="noStrike" kern="1200" cap="none" spc="0" normalizeH="0" baseline="0" noProof="0" dirty="0">
                  <a:ln>
                    <a:noFill/>
                  </a:ln>
                  <a:effectLst/>
                  <a:uLnTx/>
                  <a:uFillTx/>
                </a:rPr>
                <a:t>一、结构事物</a:t>
              </a:r>
              <a:endParaRPr kumimoji="0" lang="en-US" sz="2800" b="1" i="0" u="none" strike="noStrike" kern="1200" cap="none" spc="0" normalizeH="0" baseline="0" noProof="0" dirty="0">
                <a:ln>
                  <a:noFill/>
                </a:ln>
                <a:solidFill>
                  <a:schemeClr val="accent1"/>
                </a:solidFill>
                <a:effectLst/>
                <a:uLnTx/>
                <a:uFillTx/>
              </a:endParaRPr>
            </a:p>
          </p:txBody>
        </p:sp>
        <p:sp>
          <p:nvSpPr>
            <p:cNvPr id="7" name="矩形 6">
              <a:extLst>
                <a:ext uri="{FF2B5EF4-FFF2-40B4-BE49-F238E27FC236}">
                  <a16:creationId xmlns:a16="http://schemas.microsoft.com/office/drawing/2014/main" id="{BA4E6189-AF34-4FE6-9B07-F49E211B91D3}"/>
                </a:ext>
              </a:extLst>
            </p:cNvPr>
            <p:cNvSpPr/>
            <p:nvPr/>
          </p:nvSpPr>
          <p:spPr>
            <a:xfrm>
              <a:off x="2695913" y="2128592"/>
              <a:ext cx="6787473" cy="3007216"/>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solidFill>
                  <a:schemeClr val="tx1"/>
                </a:solidFill>
              </a:endParaRPr>
            </a:p>
          </p:txBody>
        </p:sp>
        <p:grpSp>
          <p:nvGrpSpPr>
            <p:cNvPr id="8" name="组合 7">
              <a:extLst>
                <a:ext uri="{FF2B5EF4-FFF2-40B4-BE49-F238E27FC236}">
                  <a16:creationId xmlns:a16="http://schemas.microsoft.com/office/drawing/2014/main" id="{9A6C2ABC-F9DC-45CC-B518-85CF8DD18B60}"/>
                </a:ext>
              </a:extLst>
            </p:cNvPr>
            <p:cNvGrpSpPr/>
            <p:nvPr/>
          </p:nvGrpSpPr>
          <p:grpSpPr>
            <a:xfrm>
              <a:off x="3173889" y="3898822"/>
              <a:ext cx="5920421" cy="895886"/>
              <a:chOff x="1666014" y="3783406"/>
              <a:chExt cx="5920421" cy="895886"/>
            </a:xfrm>
          </p:grpSpPr>
          <p:sp>
            <p:nvSpPr>
              <p:cNvPr id="9" name="矩形 8">
                <a:extLst>
                  <a:ext uri="{FF2B5EF4-FFF2-40B4-BE49-F238E27FC236}">
                    <a16:creationId xmlns:a16="http://schemas.microsoft.com/office/drawing/2014/main" id="{F360534B-9A2D-41E0-929B-5F19CF3A96A1}"/>
                  </a:ext>
                </a:extLst>
              </p:cNvPr>
              <p:cNvSpPr/>
              <p:nvPr/>
            </p:nvSpPr>
            <p:spPr>
              <a:xfrm flipH="1">
                <a:off x="1742214" y="4152738"/>
                <a:ext cx="5844221" cy="526554"/>
              </a:xfrm>
              <a:prstGeom prst="rect">
                <a:avLst/>
              </a:prstGeom>
              <a:ln>
                <a:noFill/>
              </a:ln>
            </p:spPr>
            <p:txBody>
              <a:bodyPr wrap="square" lIns="91440" tIns="45720" rIns="91440" bIns="45720" anchor="t">
                <a:spAutoFit/>
              </a:bodyPr>
              <a:lstStyle/>
              <a:p>
                <a:pPr algn="ctr">
                  <a:lnSpc>
                    <a:spcPct val="150000"/>
                  </a:lnSpc>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类是具有相同属性、相同方法、相同语义和相同关系的一组对象集合。在UML图，类用包括类名，属性和方法的矩形来表示。</a:t>
                </a:r>
                <a:endParaRPr lang="en-US" altLang="zh-CN" sz="1000" dirty="0"/>
              </a:p>
            </p:txBody>
          </p:sp>
          <p:sp>
            <p:nvSpPr>
              <p:cNvPr id="11" name="文本框 10">
                <a:extLst>
                  <a:ext uri="{FF2B5EF4-FFF2-40B4-BE49-F238E27FC236}">
                    <a16:creationId xmlns:a16="http://schemas.microsoft.com/office/drawing/2014/main" id="{10FC84F7-C147-4E38-8770-CDF15E66C8D8}"/>
                  </a:ext>
                </a:extLst>
              </p:cNvPr>
              <p:cNvSpPr txBox="1"/>
              <p:nvPr/>
            </p:nvSpPr>
            <p:spPr>
              <a:xfrm>
                <a:off x="1666014" y="3783406"/>
                <a:ext cx="5844221" cy="369332"/>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b="1" i="0" u="none" strike="noStrike" kern="1200" cap="none" spc="0" normalizeH="0" baseline="0" noProof="0" dirty="0">
                    <a:ln>
                      <a:noFill/>
                    </a:ln>
                    <a:solidFill>
                      <a:schemeClr val="accent1"/>
                    </a:solidFill>
                    <a:effectLst/>
                    <a:uLnTx/>
                    <a:uFillTx/>
                  </a:rPr>
                  <a:t>类（</a:t>
                </a:r>
                <a:r>
                  <a:rPr kumimoji="0" lang="en-US" altLang="zh-CN" b="1" i="0" u="none" strike="noStrike" kern="1200" cap="none" spc="0" normalizeH="0" baseline="0" noProof="0" dirty="0">
                    <a:ln>
                      <a:noFill/>
                    </a:ln>
                    <a:solidFill>
                      <a:schemeClr val="accent1"/>
                    </a:solidFill>
                    <a:effectLst/>
                    <a:uLnTx/>
                    <a:uFillTx/>
                  </a:rPr>
                  <a:t>class</a:t>
                </a:r>
                <a:r>
                  <a:rPr kumimoji="0" lang="zh-CN" altLang="en-US" b="1" i="0" u="none" strike="noStrike" kern="1200" cap="none" spc="0" normalizeH="0" baseline="0" noProof="0" dirty="0">
                    <a:ln>
                      <a:noFill/>
                    </a:ln>
                    <a:solidFill>
                      <a:schemeClr val="accent1"/>
                    </a:solidFill>
                    <a:effectLst/>
                    <a:uLnTx/>
                    <a:uFillTx/>
                  </a:rPr>
                  <a:t>）</a:t>
                </a:r>
                <a:endParaRPr kumimoji="0" lang="en-US" b="1" i="0" u="none" strike="noStrike" kern="1200" cap="none" spc="0" normalizeH="0" baseline="0" noProof="0" dirty="0">
                  <a:ln>
                    <a:noFill/>
                  </a:ln>
                  <a:solidFill>
                    <a:schemeClr val="accent1"/>
                  </a:solidFill>
                  <a:effectLst/>
                  <a:uLnTx/>
                  <a:uFillTx/>
                </a:endParaRPr>
              </a:p>
            </p:txBody>
          </p:sp>
        </p:grpSp>
      </p:grpSp>
      <p:pic>
        <p:nvPicPr>
          <p:cNvPr id="12" name="图片 11">
            <a:extLst>
              <a:ext uri="{FF2B5EF4-FFF2-40B4-BE49-F238E27FC236}">
                <a16:creationId xmlns:a16="http://schemas.microsoft.com/office/drawing/2014/main" id="{245A3687-4279-4122-B0F5-3A22149AF974}"/>
              </a:ext>
            </a:extLst>
          </p:cNvPr>
          <p:cNvPicPr>
            <a:picLocks noChangeAspect="1"/>
          </p:cNvPicPr>
          <p:nvPr/>
        </p:nvPicPr>
        <p:blipFill>
          <a:blip r:embed="rId3"/>
          <a:stretch>
            <a:fillRect/>
          </a:stretch>
        </p:blipFill>
        <p:spPr>
          <a:xfrm>
            <a:off x="4592954" y="2214560"/>
            <a:ext cx="3006090" cy="1598295"/>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349876379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ISLIDE.TEMPLATE" val="#766121"/>
</p:tagLst>
</file>

<file path=ppt/tags/tag10.xml><?xml version="1.0" encoding="utf-8"?>
<p:tagLst xmlns:a="http://schemas.openxmlformats.org/drawingml/2006/main" xmlns:r="http://schemas.openxmlformats.org/officeDocument/2006/relationships" xmlns:p="http://schemas.openxmlformats.org/presentationml/2006/main">
  <p:tag name="ISLIDE.DIAGRAM" val="#648528;"/>
  <p:tag name="ISLIDE.TEMPLAT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DIAGRAM" val="#648528;"/>
  <p:tag name="ISLIDE.TEMPLAT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DIAGRAM" val="#648528;"/>
  <p:tag name="ISLIDE.TEMPLAT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DIAGRAM" val="#764294;"/>
  <p:tag name="ISLIDE.TEMPLATE" val="https://www.islide.cc;"/>
</p:tagLst>
</file>

<file path=ppt/tags/tag14.xml><?xml version="1.0" encoding="utf-8"?>
<p:tagLst xmlns:a="http://schemas.openxmlformats.org/drawingml/2006/main" xmlns:r="http://schemas.openxmlformats.org/officeDocument/2006/relationships" xmlns:p="http://schemas.openxmlformats.org/presentationml/2006/main">
  <p:tag name="ISLIDE.DIAGRAM" val="#764294;"/>
  <p:tag name="ISLIDE.TEMPLATE" val="https://www.islide.cc;"/>
</p:tagLst>
</file>

<file path=ppt/tags/tag15.xml><?xml version="1.0" encoding="utf-8"?>
<p:tagLst xmlns:a="http://schemas.openxmlformats.org/drawingml/2006/main" xmlns:r="http://schemas.openxmlformats.org/officeDocument/2006/relationships" xmlns:p="http://schemas.openxmlformats.org/presentationml/2006/main">
  <p:tag name="ISLIDE.DIAGRAM" val="#764294;"/>
  <p:tag name="ISLIDE.TEMPLATE" val="https://www.islide.cc;"/>
</p:tagLst>
</file>

<file path=ppt/tags/tag16.xml><?xml version="1.0" encoding="utf-8"?>
<p:tagLst xmlns:a="http://schemas.openxmlformats.org/drawingml/2006/main" xmlns:r="http://schemas.openxmlformats.org/officeDocument/2006/relationships" xmlns:p="http://schemas.openxmlformats.org/presentationml/2006/main">
  <p:tag name="ISLIDE.DIAGRAM" val="#764294;"/>
  <p:tag name="ISLIDE.TEMPLATE" val="https://www.islide.cc;"/>
</p:tagLst>
</file>

<file path=ppt/tags/tag17.xml><?xml version="1.0" encoding="utf-8"?>
<p:tagLst xmlns:a="http://schemas.openxmlformats.org/drawingml/2006/main" xmlns:r="http://schemas.openxmlformats.org/officeDocument/2006/relationships" xmlns:p="http://schemas.openxmlformats.org/presentationml/2006/main">
  <p:tag name="ISLIDE.DIAGRAM" val="#764294;"/>
  <p:tag name="ISLIDE.TEMPLATE" val="https://www.islide.cc;"/>
</p:tagLst>
</file>

<file path=ppt/tags/tag18.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9.xml><?xml version="1.0" encoding="utf-8"?>
<p:tagLst xmlns:a="http://schemas.openxmlformats.org/drawingml/2006/main" xmlns:r="http://schemas.openxmlformats.org/officeDocument/2006/relationships" xmlns:p="http://schemas.openxmlformats.org/presentationml/2006/main">
  <p:tag name="ISLIDE.DIAGRAM" val="#764282;"/>
  <p:tag name="ISLIDE.TEMPLAT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VECTOR" val="#537668;#350004;"/>
  <p:tag name="ISLIDE.PICTURE" val="#VCG41170535316;#VCG41139725497;#VCG41N883622612;#VCG211245528148;#VCG41157434064;#208645;#VCG41N1098116540;#VCG41157163812;#VCG41N1010593364;"/>
  <p:tag name="ISLIDE.TEMPLATE" val="https://www.islide.cc;"/>
</p:tagLst>
</file>

<file path=ppt/tags/tag20.xml><?xml version="1.0" encoding="utf-8"?>
<p:tagLst xmlns:a="http://schemas.openxmlformats.org/drawingml/2006/main" xmlns:r="http://schemas.openxmlformats.org/officeDocument/2006/relationships" xmlns:p="http://schemas.openxmlformats.org/presentationml/2006/main">
  <p:tag name="ISLIDE.DIAGRAM" val="#764282;"/>
  <p:tag name="ISLIDE.TEMPLATE" val="https://www.islide.cc;"/>
</p:tagLst>
</file>

<file path=ppt/tags/tag21.xml><?xml version="1.0" encoding="utf-8"?>
<p:tagLst xmlns:a="http://schemas.openxmlformats.org/drawingml/2006/main" xmlns:r="http://schemas.openxmlformats.org/officeDocument/2006/relationships" xmlns:p="http://schemas.openxmlformats.org/presentationml/2006/main">
  <p:tag name="ISLIDE.DIAGRAM" val="#764282;"/>
  <p:tag name="ISLIDE.TEMPLATE" val="https://www.islide.cc;"/>
</p:tagLst>
</file>

<file path=ppt/tags/tag22.xml><?xml version="1.0" encoding="utf-8"?>
<p:tagLst xmlns:a="http://schemas.openxmlformats.org/drawingml/2006/main" xmlns:r="http://schemas.openxmlformats.org/officeDocument/2006/relationships" xmlns:p="http://schemas.openxmlformats.org/presentationml/2006/main">
  <p:tag name="ISLIDE.DIAGRAM" val="#764282;"/>
  <p:tag name="ISLIDE.TEMPLATE" val="https://www.islide.cc;"/>
</p:tagLst>
</file>

<file path=ppt/tags/tag23.xml><?xml version="1.0" encoding="utf-8"?>
<p:tagLst xmlns:a="http://schemas.openxmlformats.org/drawingml/2006/main" xmlns:r="http://schemas.openxmlformats.org/officeDocument/2006/relationships" xmlns:p="http://schemas.openxmlformats.org/presentationml/2006/main">
  <p:tag name="ISLIDE.DIAGRAM" val="#764282;"/>
  <p:tag name="ISLIDE.TEMPLATE" val="https://www.islide.cc;"/>
</p:tagLst>
</file>

<file path=ppt/tags/tag24.xml><?xml version="1.0" encoding="utf-8"?>
<p:tagLst xmlns:a="http://schemas.openxmlformats.org/drawingml/2006/main" xmlns:r="http://schemas.openxmlformats.org/officeDocument/2006/relationships" xmlns:p="http://schemas.openxmlformats.org/presentationml/2006/main">
  <p:tag name="ISLIDE.DIAGRAM" val="#764282;"/>
  <p:tag name="ISLIDE.TEMPLATE" val="https://www.islide.cc;"/>
</p:tagLst>
</file>

<file path=ppt/tags/tag25.xml><?xml version="1.0" encoding="utf-8"?>
<p:tagLst xmlns:a="http://schemas.openxmlformats.org/drawingml/2006/main" xmlns:r="http://schemas.openxmlformats.org/officeDocument/2006/relationships" xmlns:p="http://schemas.openxmlformats.org/presentationml/2006/main">
  <p:tag name="ISLIDE.DIAGRAM" val="#764282;"/>
  <p:tag name="ISLIDE.TEMPLATE" val="https://www.islide.cc;"/>
</p:tagLst>
</file>

<file path=ppt/tags/tag26.xml><?xml version="1.0" encoding="utf-8"?>
<p:tagLst xmlns:a="http://schemas.openxmlformats.org/drawingml/2006/main" xmlns:r="http://schemas.openxmlformats.org/officeDocument/2006/relationships" xmlns:p="http://schemas.openxmlformats.org/presentationml/2006/main">
  <p:tag name="ISLIDE.DIAGRAM" val="#764282;"/>
  <p:tag name="ISLIDE.TEMPLATE" val="https://www.islide.cc;"/>
</p:tagLst>
</file>

<file path=ppt/tags/tag27.xml><?xml version="1.0" encoding="utf-8"?>
<p:tagLst xmlns:a="http://schemas.openxmlformats.org/drawingml/2006/main" xmlns:r="http://schemas.openxmlformats.org/officeDocument/2006/relationships" xmlns:p="http://schemas.openxmlformats.org/presentationml/2006/main">
  <p:tag name="ISLIDE.DIAGRAM" val="#764282;"/>
  <p:tag name="ISLIDE.TEMPLATE" val="https://www.islide.cc;"/>
</p:tagLst>
</file>

<file path=ppt/tags/tag28.xml><?xml version="1.0" encoding="utf-8"?>
<p:tagLst xmlns:a="http://schemas.openxmlformats.org/drawingml/2006/main" xmlns:r="http://schemas.openxmlformats.org/officeDocument/2006/relationships" xmlns:p="http://schemas.openxmlformats.org/presentationml/2006/main">
  <p:tag name="ISLIDE.DIAGRAM" val="#648555;"/>
  <p:tag name="ISLIDE.TEMPLATE" val="https://www.islide.cc;"/>
  <p:tag name="ISLIDE.ICON" val="#165752;#166078;#166086;#166395;#392134;"/>
</p:tagLst>
</file>

<file path=ppt/tags/tag29.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DIAGRAM" val="#764318;"/>
  <p:tag name="ISLIDE.TEMPLATE" val="https://www.islide.cc;"/>
</p:tagLst>
</file>

<file path=ppt/tags/tag30.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31.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32.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33.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34.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35.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36.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37.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38.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39.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40.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41.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42.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43.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44.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45.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DIAGRAM" val="#764299;"/>
  <p:tag name="ISLIDE.TEMPLATE" val="https://www.islide.cc;"/>
  <p:tag name="ISLIDE.ICON" val="#164193;"/>
</p:tagLst>
</file>

<file path=ppt/tags/tag8.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DIAGRAM" val="#645922;"/>
  <p:tag name="ISLIDE.TEMPLATE" val="https://www.islide.cc;"/>
  <p:tag name="ISLIDE.ICON" val="#375982;#404296;"/>
</p:tagLst>
</file>

<file path=ppt/theme/theme1.xml><?xml version="1.0" encoding="utf-8"?>
<a:theme xmlns:a="http://schemas.openxmlformats.org/drawingml/2006/main" name="主题1">
  <a:themeElements>
    <a:clrScheme name="Office">
      <a:dk1>
        <a:srgbClr val="000000"/>
      </a:dk1>
      <a:lt1>
        <a:srgbClr val="FFFFFF"/>
      </a:lt1>
      <a:dk2>
        <a:srgbClr val="778495"/>
      </a:dk2>
      <a:lt2>
        <a:srgbClr val="F0F0F0"/>
      </a:lt2>
      <a:accent1>
        <a:srgbClr val="7A654E"/>
      </a:accent1>
      <a:accent2>
        <a:srgbClr val="8A7054"/>
      </a:accent2>
      <a:accent3>
        <a:srgbClr val="9D7F5B"/>
      </a:accent3>
      <a:accent4>
        <a:srgbClr val="7A654E"/>
      </a:accent4>
      <a:accent5>
        <a:srgbClr val="8A7054"/>
      </a:accent5>
      <a:accent6>
        <a:srgbClr val="9D7F5B"/>
      </a:accent6>
      <a:hlink>
        <a:srgbClr val="8A7054"/>
      </a:hlink>
      <a:folHlink>
        <a:srgbClr val="BFBFBF"/>
      </a:folHlink>
    </a:clrScheme>
    <a:fontScheme name="主题标准">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FADC06E5-F6FD-43B6-A7FC-2E0633EE67FF}" vid="{FAB90306-471B-4F28-9DEE-1D9FBB0A262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7A654E"/>
    </a:accent1>
    <a:accent2>
      <a:srgbClr val="8A7054"/>
    </a:accent2>
    <a:accent3>
      <a:srgbClr val="9D7F5B"/>
    </a:accent3>
    <a:accent4>
      <a:srgbClr val="7A654E"/>
    </a:accent4>
    <a:accent5>
      <a:srgbClr val="8A7054"/>
    </a:accent5>
    <a:accent6>
      <a:srgbClr val="9D7F5B"/>
    </a:accent6>
    <a:hlink>
      <a:srgbClr val="8A705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7A654E"/>
    </a:accent1>
    <a:accent2>
      <a:srgbClr val="8A7054"/>
    </a:accent2>
    <a:accent3>
      <a:srgbClr val="9D7F5B"/>
    </a:accent3>
    <a:accent4>
      <a:srgbClr val="7A654E"/>
    </a:accent4>
    <a:accent5>
      <a:srgbClr val="8A7054"/>
    </a:accent5>
    <a:accent6>
      <a:srgbClr val="9D7F5B"/>
    </a:accent6>
    <a:hlink>
      <a:srgbClr val="8A705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7A654E"/>
    </a:accent1>
    <a:accent2>
      <a:srgbClr val="8A7054"/>
    </a:accent2>
    <a:accent3>
      <a:srgbClr val="9D7F5B"/>
    </a:accent3>
    <a:accent4>
      <a:srgbClr val="7A654E"/>
    </a:accent4>
    <a:accent5>
      <a:srgbClr val="8A7054"/>
    </a:accent5>
    <a:accent6>
      <a:srgbClr val="9D7F5B"/>
    </a:accent6>
    <a:hlink>
      <a:srgbClr val="8A705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主题1</Template>
  <TotalTime>5020</TotalTime>
  <Words>3755</Words>
  <Application>Microsoft Office PowerPoint</Application>
  <PresentationFormat>宽屏</PresentationFormat>
  <Paragraphs>389</Paragraphs>
  <Slides>47</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47</vt:i4>
      </vt:variant>
    </vt:vector>
  </HeadingPairs>
  <TitlesOfParts>
    <vt:vector size="53" baseType="lpstr">
      <vt:lpstr>-apple-system</vt:lpstr>
      <vt:lpstr>等线</vt:lpstr>
      <vt:lpstr>微软雅黑</vt:lpstr>
      <vt:lpstr>新宋体</vt:lpstr>
      <vt:lpstr>Arial</vt:lpstr>
      <vt:lpstr>主题1</vt:lpstr>
      <vt:lpstr>UML概述</vt:lpstr>
      <vt:lpstr> CONTENT</vt:lpstr>
      <vt:lpstr>UML简介</vt:lpstr>
      <vt:lpstr>UML简介</vt:lpstr>
      <vt:lpstr>UML简介</vt:lpstr>
      <vt:lpstr>UML概述</vt:lpstr>
      <vt:lpstr>UML构成</vt:lpstr>
      <vt:lpstr>UML构成</vt:lpstr>
      <vt:lpstr>UML中的事物</vt:lpstr>
      <vt:lpstr>UML中的事物</vt:lpstr>
      <vt:lpstr>UML中的事物</vt:lpstr>
      <vt:lpstr>UML构成</vt:lpstr>
      <vt:lpstr>UML构成</vt:lpstr>
      <vt:lpstr>UML构成</vt:lpstr>
      <vt:lpstr>UML构成</vt:lpstr>
      <vt:lpstr>UML构成</vt:lpstr>
      <vt:lpstr>UML图</vt:lpstr>
      <vt:lpstr>UML构成</vt:lpstr>
      <vt:lpstr>UML构成</vt:lpstr>
      <vt:lpstr>UML构成</vt:lpstr>
      <vt:lpstr>UML构成</vt:lpstr>
      <vt:lpstr>UML构成</vt:lpstr>
      <vt:lpstr>UML构成</vt:lpstr>
      <vt:lpstr>UML构成</vt:lpstr>
      <vt:lpstr>UML构成</vt:lpstr>
      <vt:lpstr>UML构成</vt:lpstr>
      <vt:lpstr>UML视图</vt:lpstr>
      <vt:lpstr>UML视图</vt:lpstr>
      <vt:lpstr>UML视图</vt:lpstr>
      <vt:lpstr>UML视图</vt:lpstr>
      <vt:lpstr>UML视图</vt:lpstr>
      <vt:lpstr>UML视图</vt:lpstr>
      <vt:lpstr>Q&amp;A</vt:lpstr>
      <vt:lpstr>UML2.0新特性</vt:lpstr>
      <vt:lpstr>UML2.0</vt:lpstr>
      <vt:lpstr>UML2.0</vt:lpstr>
      <vt:lpstr>UML2.0</vt:lpstr>
      <vt:lpstr>UML2.0</vt:lpstr>
      <vt:lpstr>UML2.0</vt:lpstr>
      <vt:lpstr>UML2.0</vt:lpstr>
      <vt:lpstr>UML2.0</vt:lpstr>
      <vt:lpstr>UML2.0</vt:lpstr>
      <vt:lpstr>UML2.0</vt:lpstr>
      <vt:lpstr>Q&amp;A</vt:lpstr>
      <vt:lpstr>组内分工</vt:lpstr>
      <vt:lpstr>组员分工及评价</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iSlide PowerPoint  Standard Template</dc:title>
  <dc:creator>牟姝彦</dc:creator>
  <cp:lastModifiedBy>张 拓</cp:lastModifiedBy>
  <cp:revision>961</cp:revision>
  <dcterms:created xsi:type="dcterms:W3CDTF">2021-01-18T05:36:37Z</dcterms:created>
  <dcterms:modified xsi:type="dcterms:W3CDTF">2023-03-24T05:59:00Z</dcterms:modified>
</cp:coreProperties>
</file>