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8" r:id="rId3"/>
    <p:sldId id="271" r:id="rId4"/>
    <p:sldId id="270" r:id="rId5"/>
    <p:sldId id="259" r:id="rId6"/>
    <p:sldId id="269" r:id="rId7"/>
    <p:sldId id="256" r:id="rId8"/>
    <p:sldId id="260" r:id="rId9"/>
    <p:sldId id="261" r:id="rId10"/>
    <p:sldId id="262" r:id="rId11"/>
    <p:sldId id="266" r:id="rId12"/>
    <p:sldId id="267" r:id="rId13"/>
    <p:sldId id="268" r:id="rId14"/>
    <p:sldId id="257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444" y="-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96928A-4C30-45C9-8622-211D16900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739FB0F-787A-47B2-93EC-6A70CF49A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F55BEFA-4026-479F-9E6D-A518284F3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692-2BBF-499F-BCF3-D05283550B02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59C3F32-7657-4038-B3FB-84DD0921A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8F58BF0-0552-4F74-A19B-01D4CD6B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13B5-27C8-4C65-85CE-3B7F7FBF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7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D7C753-E5EE-4CA6-8975-EB0FAD196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0779056-A05F-46C7-92DC-59D96D6BB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5D78796-19AE-4A1D-A662-143100B4A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692-2BBF-499F-BCF3-D05283550B02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1FF22BF-3DDB-44D6-8628-55DAB6D3B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6BB5E7B-1CC5-45BA-9794-62024D0F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13B5-27C8-4C65-85CE-3B7F7FBF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63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0633545-D863-466F-8E9B-0649E4B7E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A3981A9-F54E-4970-BD15-C1DFAB34B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AE45E30-04AF-4664-9448-48381FBA3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692-2BBF-499F-BCF3-D05283550B02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A7592BF-1C12-4F50-B0A9-EB88AA1E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05BF362-0C1A-4DF6-AE71-D3C56A6B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13B5-27C8-4C65-85CE-3B7F7FBF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5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C00CC6-AD4F-4AB1-95A4-954CB5844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C519260-3656-48A9-A7CD-1BB6D9F4B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2DFB67-305F-481D-BA8D-475420F6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692-2BBF-499F-BCF3-D05283550B02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A287B94-9083-4A6A-8FDF-1E00EDD8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D8F8949-9D4A-4423-9E66-7A3E5A644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13B5-27C8-4C65-85CE-3B7F7FBF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72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CF5B32-FAAB-41EA-9A8C-F0A5C51F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10D95DB-AB49-4085-9F34-2F33E7C4C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FB486E6-08BD-4306-BBB3-0E80F3953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692-2BBF-499F-BCF3-D05283550B02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37BF93F-1841-47FA-B7E4-7A5177237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C04C3D3-E2CE-49C3-B923-7E1EC51A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13B5-27C8-4C65-85CE-3B7F7FBF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7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8E4793-B1B2-4A29-98CD-A491F7B17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5D7FC6E-8A80-423B-A63D-F6B21BBEDA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2E62949-A87A-4EFE-8B5A-838546E85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DC8E43F-86A5-49E2-85FD-0A572B38F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692-2BBF-499F-BCF3-D05283550B02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E72BA71-A546-487A-950C-3C513090D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494E479-BF5C-432D-A445-A960EB99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13B5-27C8-4C65-85CE-3B7F7FBF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1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D78879-9EED-4794-8041-22909FDEC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5E49917-0EF1-4DDA-B71C-312D2D804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4DFCE7C-E642-43BC-9284-695F2AB7C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81D6B57-8E65-4A14-A45F-20E8CC5CCB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B09B296-0A15-4F02-BC06-DEE2791DA3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476DBF2-59D0-4C2C-AA25-0FBB29C2C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692-2BBF-499F-BCF3-D05283550B02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38322EC-4886-4FD6-93A0-265BA88E8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1DAADD1-C3B5-47C7-A9D1-1E4C95FD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13B5-27C8-4C65-85CE-3B7F7FBF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3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698DC9-4040-4112-877D-B778FC6BD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CCD975B-070B-4809-BE63-700CF9F6C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692-2BBF-499F-BCF3-D05283550B02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F1398D3-8746-461F-AB0C-4A9D09BB0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E967881-5C26-4AAF-A5A2-8A7A7275F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13B5-27C8-4C65-85CE-3B7F7FBF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7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1AFFF2D-B127-42E6-8ED7-75631E0AB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692-2BBF-499F-BCF3-D05283550B02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0680C3C-7210-4EB6-90E4-A5D546623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EF1C733-C976-43CA-9D0C-EE124CAD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13B5-27C8-4C65-85CE-3B7F7FBF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12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46FE6B-6FBB-4451-8AA6-32FA2EF94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E514ADA-FF61-40B3-A4A4-2DCA63B0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04DBE3F-E03F-485D-85F8-63043C541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6D2DE56-0E62-412A-8549-F2631FEC4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692-2BBF-499F-BCF3-D05283550B02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6D66C28-B5C4-4498-BABF-5F3906BC1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E19B81-0100-4C13-8807-955EC2F5F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13B5-27C8-4C65-85CE-3B7F7FBF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32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B4E3E6-6C32-4698-94BE-01C87901E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97F5E43-BDB6-4C76-B3EB-C5C7D7C81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06506E1-077A-4C33-9DB2-E20336789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9B00688-3B4C-461E-A665-6EAD57FD6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692-2BBF-499F-BCF3-D05283550B02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CF6684B-FDC1-4A17-9CB3-2FEEEC595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D73361C-986B-4CAA-997E-0334BE1D9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13B5-27C8-4C65-85CE-3B7F7FBF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3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F95A99B-011D-45E1-9768-06268C482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4B15B2B-96CA-418F-BC47-7250B9BE3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D0CA162-7361-4F0B-85B6-D0C89BBCF1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58692-2BBF-499F-BCF3-D05283550B02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9977E16-67BA-4530-9A28-7362CED3D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FAEDF28-DA8F-42A5-BC15-9D136B002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013B5-27C8-4C65-85CE-3B7F7FBF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42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r>
              <a:rPr lang="en-US" dirty="0" smtClean="0"/>
              <a:t> -</a:t>
            </a:r>
            <a:r>
              <a:rPr lang="en-US" dirty="0" smtClean="0">
                <a:sym typeface="Wingdings" panose="05000000000000000000" pitchFamily="2" charset="2"/>
              </a:rPr>
              <a:t>nodejs.org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Nodejs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NPM – node package manager</a:t>
            </a:r>
          </a:p>
          <a:p>
            <a:pPr marL="0" indent="0">
              <a:buNone/>
            </a:pPr>
            <a:r>
              <a:rPr lang="en-US" dirty="0" smtClean="0"/>
              <a:t>Live-server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53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FA2968-DC98-4FDB-813D-5E8D023DF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068" y="237942"/>
            <a:ext cx="9144000" cy="721427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Methods –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A3C94F4-7A29-41E1-8CEE-9B9BF7E75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9068" y="1383494"/>
            <a:ext cx="9144000" cy="5474506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dirty="0"/>
              <a:t>Array Methods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/>
              <a:t>pop</a:t>
            </a:r>
            <a:r>
              <a:rPr lang="en-US" dirty="0" smtClean="0"/>
              <a:t>():</a:t>
            </a:r>
            <a:endParaRPr lang="en-US" dirty="0"/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/>
              <a:t>push</a:t>
            </a:r>
            <a:r>
              <a:rPr lang="en-US" dirty="0" smtClean="0"/>
              <a:t>():</a:t>
            </a:r>
            <a:endParaRPr lang="en-US" dirty="0"/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/>
              <a:t>shift</a:t>
            </a:r>
            <a:r>
              <a:rPr lang="en-US" dirty="0" smtClean="0"/>
              <a:t>():</a:t>
            </a:r>
            <a:endParaRPr lang="en-US" dirty="0"/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 err="1"/>
              <a:t>unshift</a:t>
            </a:r>
            <a:r>
              <a:rPr lang="en-US" dirty="0" smtClean="0"/>
              <a:t>():</a:t>
            </a:r>
            <a:endParaRPr lang="en-US" dirty="0"/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/>
              <a:t>splice()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 smtClean="0"/>
              <a:t>slice(1,5): </a:t>
            </a:r>
            <a:r>
              <a:rPr lang="en-US" dirty="0" smtClean="0">
                <a:solidFill>
                  <a:srgbClr val="FF0000"/>
                </a:solidFill>
              </a:rPr>
              <a:t>take letter 1-&gt;5</a:t>
            </a:r>
            <a:endParaRPr lang="en-US" dirty="0">
              <a:solidFill>
                <a:srgbClr val="FF0000"/>
              </a:solidFill>
            </a:endParaRP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8667C57-2F1F-47FE-95B9-DEFDE2816525}"/>
              </a:ext>
            </a:extLst>
          </p:cNvPr>
          <p:cNvSpPr/>
          <p:nvPr/>
        </p:nvSpPr>
        <p:spPr>
          <a:xfrm>
            <a:off x="0" y="1079291"/>
            <a:ext cx="12192000" cy="45719"/>
          </a:xfrm>
          <a:prstGeom prst="rect">
            <a:avLst/>
          </a:prstGeom>
          <a:ln w="952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 descr="1024.png">
            <a:extLst>
              <a:ext uri="{FF2B5EF4-FFF2-40B4-BE49-F238E27FC236}">
                <a16:creationId xmlns="" xmlns:a16="http://schemas.microsoft.com/office/drawing/2014/main" id="{4F459A21-A60E-42D9-B28E-9BC53EC833D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32761" y="194869"/>
            <a:ext cx="1016832" cy="71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93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FA2968-DC98-4FDB-813D-5E8D023DF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068" y="237942"/>
            <a:ext cx="9144000" cy="721427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Methods –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A3C94F4-7A29-41E1-8CEE-9B9BF7E75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9068" y="1383494"/>
            <a:ext cx="9144000" cy="5474506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dirty="0" err="1" smtClean="0"/>
              <a:t>SetTimeout</a:t>
            </a:r>
            <a:r>
              <a:rPr lang="en-US" dirty="0" smtClean="0"/>
              <a:t>: </a:t>
            </a:r>
            <a:r>
              <a:rPr lang="en-US" sz="2000" dirty="0" err="1"/>
              <a:t>setTimeout</a:t>
            </a:r>
            <a:r>
              <a:rPr lang="en-US" sz="2000" dirty="0"/>
              <a:t>(</a:t>
            </a:r>
            <a:r>
              <a:rPr lang="en-US" sz="2000" i="1" dirty="0"/>
              <a:t>function, milliseconds, param1, param2, ...</a:t>
            </a:r>
            <a:r>
              <a:rPr lang="en-US" sz="2000" dirty="0"/>
              <a:t>)</a:t>
            </a:r>
            <a:endParaRPr lang="en-US" sz="20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setTimeout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i="1" dirty="0">
                <a:solidFill>
                  <a:srgbClr val="FF0000"/>
                </a:solidFill>
              </a:rPr>
              <a:t>function</a:t>
            </a:r>
            <a:r>
              <a:rPr lang="en-US" i="1" dirty="0"/>
              <a:t>, milliseconds, param1, param2, </a:t>
            </a:r>
            <a:r>
              <a:rPr lang="en-US" i="1" dirty="0" smtClean="0"/>
              <a:t>...</a:t>
            </a:r>
            <a:r>
              <a:rPr lang="en-US" dirty="0" smtClean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setInterval</a:t>
            </a:r>
            <a:r>
              <a:rPr lang="en-US" dirty="0" smtClean="0"/>
              <a:t>: </a:t>
            </a:r>
            <a:r>
              <a:rPr lang="en-US" sz="2400" dirty="0" err="1"/>
              <a:t>setInterval</a:t>
            </a:r>
            <a:r>
              <a:rPr lang="en-US" sz="2400" dirty="0"/>
              <a:t>(</a:t>
            </a:r>
            <a:r>
              <a:rPr lang="en-US" sz="2400" i="1" dirty="0"/>
              <a:t>function, milliseconds, param1, param2, ...</a:t>
            </a:r>
            <a:r>
              <a:rPr lang="en-US" sz="2400" dirty="0"/>
              <a:t>)</a:t>
            </a:r>
            <a:endParaRPr lang="en-US" sz="24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setInterval</a:t>
            </a:r>
            <a:r>
              <a:rPr lang="en-US" dirty="0">
                <a:solidFill>
                  <a:srgbClr val="FF0000"/>
                </a:solidFill>
              </a:rPr>
              <a:t>(function</a:t>
            </a:r>
            <a:r>
              <a:rPr lang="en-US" dirty="0"/>
              <a:t>(){ </a:t>
            </a:r>
            <a:r>
              <a:rPr lang="en-US" dirty="0">
                <a:solidFill>
                  <a:srgbClr val="00B050"/>
                </a:solidFill>
              </a:rPr>
              <a:t>alert</a:t>
            </a:r>
            <a:r>
              <a:rPr lang="en-US" dirty="0"/>
              <a:t>("Hello"); }, 3000);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8667C57-2F1F-47FE-95B9-DEFDE2816525}"/>
              </a:ext>
            </a:extLst>
          </p:cNvPr>
          <p:cNvSpPr/>
          <p:nvPr/>
        </p:nvSpPr>
        <p:spPr>
          <a:xfrm>
            <a:off x="0" y="1079291"/>
            <a:ext cx="12192000" cy="45719"/>
          </a:xfrm>
          <a:prstGeom prst="rect">
            <a:avLst/>
          </a:prstGeom>
          <a:ln w="952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 descr="1024.png">
            <a:extLst>
              <a:ext uri="{FF2B5EF4-FFF2-40B4-BE49-F238E27FC236}">
                <a16:creationId xmlns="" xmlns:a16="http://schemas.microsoft.com/office/drawing/2014/main" id="{4F459A21-A60E-42D9-B28E-9BC53EC833D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32761" y="194869"/>
            <a:ext cx="1016832" cy="71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4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FA2968-DC98-4FDB-813D-5E8D023DF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068" y="237942"/>
            <a:ext cx="9144000" cy="7214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Event &amp; Event Handler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A3C94F4-7A29-41E1-8CEE-9B9BF7E75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9068" y="1383494"/>
            <a:ext cx="9144000" cy="5474506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dirty="0" smtClean="0"/>
              <a:t>Click (</a:t>
            </a:r>
            <a:r>
              <a:rPr lang="en-US" dirty="0" err="1" smtClean="0"/>
              <a:t>onclick</a:t>
            </a:r>
            <a:r>
              <a:rPr lang="en-US" dirty="0" smtClean="0"/>
              <a:t>)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dirty="0" smtClean="0"/>
              <a:t>Change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dirty="0" err="1" smtClean="0"/>
              <a:t>Mouseover</a:t>
            </a:r>
            <a:endParaRPr lang="en-US" dirty="0" smtClean="0"/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dirty="0" err="1" smtClean="0"/>
              <a:t>mouseout</a:t>
            </a:r>
            <a:endParaRPr lang="en-US" dirty="0" smtClean="0"/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dirty="0" err="1" smtClean="0"/>
              <a:t>Keypress</a:t>
            </a:r>
            <a:r>
              <a:rPr lang="en-US" dirty="0" smtClean="0"/>
              <a:t> 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dirty="0" smtClean="0"/>
              <a:t>Submit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dirty="0" smtClean="0"/>
              <a:t>Load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dirty="0" err="1" smtClean="0"/>
              <a:t>Mouseout</a:t>
            </a:r>
            <a:endParaRPr lang="en-US" dirty="0" smtClean="0"/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dirty="0" smtClean="0"/>
              <a:t>Blur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dirty="0" smtClean="0"/>
              <a:t>Focus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dirty="0" smtClean="0"/>
              <a:t>Error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dirty="0" err="1" smtClean="0"/>
              <a:t>Dbclick</a:t>
            </a:r>
            <a:r>
              <a:rPr lang="en-US" dirty="0" smtClean="0"/>
              <a:t> 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8667C57-2F1F-47FE-95B9-DEFDE2816525}"/>
              </a:ext>
            </a:extLst>
          </p:cNvPr>
          <p:cNvSpPr/>
          <p:nvPr/>
        </p:nvSpPr>
        <p:spPr>
          <a:xfrm>
            <a:off x="0" y="1079291"/>
            <a:ext cx="12192000" cy="45719"/>
          </a:xfrm>
          <a:prstGeom prst="rect">
            <a:avLst/>
          </a:prstGeom>
          <a:ln w="952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 descr="1024.png">
            <a:extLst>
              <a:ext uri="{FF2B5EF4-FFF2-40B4-BE49-F238E27FC236}">
                <a16:creationId xmlns="" xmlns:a16="http://schemas.microsoft.com/office/drawing/2014/main" id="{4F459A21-A60E-42D9-B28E-9BC53EC833D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32761" y="194869"/>
            <a:ext cx="1016832" cy="71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FA2968-DC98-4FDB-813D-5E8D023DF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068" y="237942"/>
            <a:ext cx="9144000" cy="7214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Event &amp; Event Handler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A3C94F4-7A29-41E1-8CEE-9B9BF7E75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9068" y="1383494"/>
            <a:ext cx="9144000" cy="5474506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dirty="0" err="1" smtClean="0"/>
              <a:t>Keydown</a:t>
            </a:r>
            <a:endParaRPr lang="en-US" dirty="0" smtClean="0"/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dirty="0" err="1" smtClean="0"/>
              <a:t>Keyup</a:t>
            </a:r>
            <a:r>
              <a:rPr lang="en-US" dirty="0" smtClean="0"/>
              <a:t> 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dirty="0" smtClean="0"/>
              <a:t>Scroll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dirty="0" err="1"/>
              <a:t>addEventListener</a:t>
            </a:r>
            <a:r>
              <a:rPr lang="en-US" dirty="0"/>
              <a:t>()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457200" indent="-45720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8667C57-2F1F-47FE-95B9-DEFDE2816525}"/>
              </a:ext>
            </a:extLst>
          </p:cNvPr>
          <p:cNvSpPr/>
          <p:nvPr/>
        </p:nvSpPr>
        <p:spPr>
          <a:xfrm>
            <a:off x="0" y="1079291"/>
            <a:ext cx="12192000" cy="45719"/>
          </a:xfrm>
          <a:prstGeom prst="rect">
            <a:avLst/>
          </a:prstGeom>
          <a:ln w="952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 descr="1024.png">
            <a:extLst>
              <a:ext uri="{FF2B5EF4-FFF2-40B4-BE49-F238E27FC236}">
                <a16:creationId xmlns="" xmlns:a16="http://schemas.microsoft.com/office/drawing/2014/main" id="{4F459A21-A60E-42D9-B28E-9BC53EC833D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32761" y="194869"/>
            <a:ext cx="1016832" cy="71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10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FA2968-DC98-4FDB-813D-5E8D023DF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068" y="237942"/>
            <a:ext cx="9144000" cy="721427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A3C94F4-7A29-41E1-8CEE-9B9BF7E75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9068" y="1383494"/>
            <a:ext cx="9144000" cy="5474506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/>
              <a:t>Syntax </a:t>
            </a:r>
            <a:endParaRPr lang="en-US" dirty="0"/>
          </a:p>
          <a:p>
            <a:pPr lvl="1" algn="l"/>
            <a:r>
              <a:rPr lang="en-US" dirty="0">
                <a:solidFill>
                  <a:srgbClr val="FF0000"/>
                </a:solidFill>
              </a:rPr>
              <a:t>function</a:t>
            </a:r>
            <a:r>
              <a:rPr lang="en-US" dirty="0"/>
              <a:t> </a:t>
            </a:r>
            <a:r>
              <a:rPr lang="en-US" i="1" dirty="0" err="1">
                <a:solidFill>
                  <a:srgbClr val="00B050"/>
                </a:solidFill>
              </a:rPr>
              <a:t>functionName</a:t>
            </a:r>
            <a:r>
              <a:rPr lang="en-US" dirty="0"/>
              <a:t>(</a:t>
            </a:r>
            <a:r>
              <a:rPr lang="en-US" i="1" dirty="0"/>
              <a:t>parameters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</a:t>
            </a:r>
            <a:r>
              <a:rPr lang="en-US" i="1" dirty="0"/>
              <a:t>code to be executed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: </a:t>
            </a:r>
            <a:r>
              <a:rPr lang="en-US" i="1" dirty="0" err="1">
                <a:solidFill>
                  <a:srgbClr val="00B050"/>
                </a:solidFill>
              </a:rPr>
              <a:t>functionName</a:t>
            </a:r>
            <a:r>
              <a:rPr lang="en-US" dirty="0"/>
              <a:t>(</a:t>
            </a:r>
            <a:r>
              <a:rPr lang="en-US" i="1" dirty="0"/>
              <a:t>parameters</a:t>
            </a:r>
            <a:r>
              <a:rPr lang="en-US" dirty="0" smtClean="0"/>
              <a:t>);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/>
              <a:t>Function </a:t>
            </a:r>
            <a:r>
              <a:rPr lang="en-US" dirty="0" smtClean="0">
                <a:solidFill>
                  <a:srgbClr val="FF0000"/>
                </a:solidFill>
              </a:rPr>
              <a:t>expression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/>
              <a:t>Function </a:t>
            </a:r>
            <a:r>
              <a:rPr lang="en-US" dirty="0" smtClean="0">
                <a:solidFill>
                  <a:srgbClr val="FF0000"/>
                </a:solidFill>
              </a:rPr>
              <a:t>Variables</a:t>
            </a:r>
            <a:r>
              <a:rPr lang="en-US" dirty="0" smtClean="0"/>
              <a:t>:</a:t>
            </a: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Local</a:t>
            </a:r>
            <a:r>
              <a:rPr lang="en-US" dirty="0" smtClean="0"/>
              <a:t> Variables</a:t>
            </a: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Global</a:t>
            </a:r>
            <a:r>
              <a:rPr lang="en-US" dirty="0" smtClean="0"/>
              <a:t> Variables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FF0000"/>
                </a:solidFill>
              </a:rPr>
              <a:t>Nested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8667C57-2F1F-47FE-95B9-DEFDE2816525}"/>
              </a:ext>
            </a:extLst>
          </p:cNvPr>
          <p:cNvSpPr/>
          <p:nvPr/>
        </p:nvSpPr>
        <p:spPr>
          <a:xfrm>
            <a:off x="0" y="1079291"/>
            <a:ext cx="12192000" cy="45719"/>
          </a:xfrm>
          <a:prstGeom prst="rect">
            <a:avLst/>
          </a:prstGeom>
          <a:ln w="952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 descr="1024.png">
            <a:extLst>
              <a:ext uri="{FF2B5EF4-FFF2-40B4-BE49-F238E27FC236}">
                <a16:creationId xmlns="" xmlns:a16="http://schemas.microsoft.com/office/drawing/2014/main" id="{4F459A21-A60E-42D9-B28E-9BC53EC833D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32761" y="194869"/>
            <a:ext cx="1016832" cy="71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7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FA2968-DC98-4FDB-813D-5E8D023DF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068" y="237942"/>
            <a:ext cx="9144000" cy="7214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 - Test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A3C94F4-7A29-41E1-8CEE-9B9BF7E75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9068" y="1383494"/>
            <a:ext cx="9144000" cy="5474506"/>
          </a:xfrm>
        </p:spPr>
        <p:txBody>
          <a:bodyPr/>
          <a:lstStyle/>
          <a:p>
            <a:pPr algn="l"/>
            <a:endParaRPr lang="en-US" dirty="0"/>
          </a:p>
          <a:p>
            <a:pPr marL="457200" indent="-457200" algn="l"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Tính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phương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trình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bậc</a:t>
            </a:r>
            <a:r>
              <a:rPr lang="en-US" dirty="0" smtClean="0">
                <a:solidFill>
                  <a:srgbClr val="FF0000"/>
                </a:solidFill>
              </a:rPr>
              <a:t> 2</a:t>
            </a:r>
          </a:p>
          <a:p>
            <a:pPr marL="457200" indent="-457200" algn="l"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Tạo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máy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tính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cầm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tay</a:t>
            </a:r>
            <a:r>
              <a:rPr lang="en-US" dirty="0" smtClean="0">
                <a:solidFill>
                  <a:srgbClr val="FF0000"/>
                </a:solidFill>
              </a:rPr>
              <a:t> (Calculator)</a:t>
            </a:r>
          </a:p>
          <a:p>
            <a:pPr marL="457200" indent="-457200" algn="l"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Tính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số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năm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còn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lại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đến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tuổi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nghỉ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hưu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của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bạn</a:t>
            </a:r>
            <a:r>
              <a:rPr lang="en-US" dirty="0" smtClean="0">
                <a:solidFill>
                  <a:srgbClr val="FF0000"/>
                </a:solidFill>
              </a:rPr>
              <a:t> (60) </a:t>
            </a:r>
            <a:r>
              <a:rPr lang="en-US" dirty="0" err="1" smtClean="0">
                <a:solidFill>
                  <a:srgbClr val="FF0000"/>
                </a:solidFill>
              </a:rPr>
              <a:t>khi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biết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năm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sinh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457200" indent="-457200" algn="l">
              <a:buAutoNum type="arabicPeriod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8667C57-2F1F-47FE-95B9-DEFDE2816525}"/>
              </a:ext>
            </a:extLst>
          </p:cNvPr>
          <p:cNvSpPr/>
          <p:nvPr/>
        </p:nvSpPr>
        <p:spPr>
          <a:xfrm>
            <a:off x="0" y="1079291"/>
            <a:ext cx="12192000" cy="45719"/>
          </a:xfrm>
          <a:prstGeom prst="rect">
            <a:avLst/>
          </a:prstGeom>
          <a:ln w="952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 descr="1024.png">
            <a:extLst>
              <a:ext uri="{FF2B5EF4-FFF2-40B4-BE49-F238E27FC236}">
                <a16:creationId xmlns="" xmlns:a16="http://schemas.microsoft.com/office/drawing/2014/main" id="{4F459A21-A60E-42D9-B28E-9BC53EC833D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32761" y="194869"/>
            <a:ext cx="1016832" cy="71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0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FA2968-DC98-4FDB-813D-5E8D023DF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068" y="237942"/>
            <a:ext cx="9144000" cy="72142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A3C94F4-7A29-41E1-8CEE-9B9BF7E75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9068" y="1383494"/>
            <a:ext cx="9144000" cy="5474506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If: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If(condition){true statement…}</a:t>
            </a:r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Else: { statement}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Else if</a:t>
            </a:r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Switch ..case: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Case: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Break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default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8667C57-2F1F-47FE-95B9-DEFDE2816525}"/>
              </a:ext>
            </a:extLst>
          </p:cNvPr>
          <p:cNvSpPr/>
          <p:nvPr/>
        </p:nvSpPr>
        <p:spPr>
          <a:xfrm>
            <a:off x="0" y="1079291"/>
            <a:ext cx="12192000" cy="45719"/>
          </a:xfrm>
          <a:prstGeom prst="rect">
            <a:avLst/>
          </a:prstGeom>
          <a:ln w="952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 descr="1024.png">
            <a:extLst>
              <a:ext uri="{FF2B5EF4-FFF2-40B4-BE49-F238E27FC236}">
                <a16:creationId xmlns="" xmlns:a16="http://schemas.microsoft.com/office/drawing/2014/main" id="{4F459A21-A60E-42D9-B28E-9BC53EC833D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32761" y="194869"/>
            <a:ext cx="1016832" cy="71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0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FA2968-DC98-4FDB-813D-5E8D023DF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068" y="237942"/>
            <a:ext cx="9144000" cy="72142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8667C57-2F1F-47FE-95B9-DEFDE2816525}"/>
              </a:ext>
            </a:extLst>
          </p:cNvPr>
          <p:cNvSpPr/>
          <p:nvPr/>
        </p:nvSpPr>
        <p:spPr>
          <a:xfrm>
            <a:off x="0" y="1079291"/>
            <a:ext cx="12192000" cy="45719"/>
          </a:xfrm>
          <a:prstGeom prst="rect">
            <a:avLst/>
          </a:prstGeom>
          <a:ln w="952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 descr="1024.png">
            <a:extLst>
              <a:ext uri="{FF2B5EF4-FFF2-40B4-BE49-F238E27FC236}">
                <a16:creationId xmlns="" xmlns:a16="http://schemas.microsoft.com/office/drawing/2014/main" id="{4F459A21-A60E-42D9-B28E-9BC53EC833D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32761" y="194869"/>
            <a:ext cx="1016832" cy="7158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11" y="1293555"/>
            <a:ext cx="7080190" cy="448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5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FA2968-DC98-4FDB-813D-5E8D023DF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068" y="237942"/>
            <a:ext cx="9144000" cy="7214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Loops –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A3C94F4-7A29-41E1-8CEE-9B9BF7E75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9068" y="1383494"/>
            <a:ext cx="9144000" cy="5474506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b="1" dirty="0"/>
              <a:t>For</a:t>
            </a:r>
            <a:r>
              <a:rPr lang="en-US" dirty="0"/>
              <a:t> loop: </a:t>
            </a:r>
          </a:p>
          <a:p>
            <a:pPr lvl="2" algn="l"/>
            <a:r>
              <a:rPr lang="en-US" dirty="0"/>
              <a:t>EX: </a:t>
            </a:r>
            <a:r>
              <a:rPr lang="en-US" dirty="0">
                <a:solidFill>
                  <a:srgbClr val="FF0000"/>
                </a:solidFill>
              </a:rPr>
              <a:t>for</a:t>
            </a:r>
            <a:r>
              <a:rPr lang="en-US" dirty="0"/>
              <a:t> </a:t>
            </a:r>
            <a:r>
              <a:rPr lang="en-US" dirty="0" smtClean="0"/>
              <a:t>(initialization; condition; final-expression) </a:t>
            </a:r>
            <a:r>
              <a:rPr lang="en-US" dirty="0"/>
              <a:t>{ </a:t>
            </a:r>
            <a:br>
              <a:rPr lang="en-US" dirty="0"/>
            </a:br>
            <a:r>
              <a:rPr lang="en-US" dirty="0"/>
              <a:t>    code here;</a:t>
            </a:r>
            <a:br>
              <a:rPr lang="en-US" dirty="0"/>
            </a:br>
            <a:r>
              <a:rPr lang="en-US" dirty="0"/>
              <a:t>}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 smtClean="0"/>
              <a:t>For in /</a:t>
            </a:r>
            <a:r>
              <a:rPr lang="en-US" b="1" dirty="0" err="1" smtClean="0"/>
              <a:t>forEach</a:t>
            </a:r>
            <a:r>
              <a:rPr lang="en-US" b="1" dirty="0" smtClean="0"/>
              <a:t> </a:t>
            </a:r>
            <a:r>
              <a:rPr lang="en-US" dirty="0" smtClean="0"/>
              <a:t>loop: </a:t>
            </a:r>
            <a:r>
              <a:rPr lang="en-US" sz="2000" dirty="0" smtClean="0">
                <a:solidFill>
                  <a:srgbClr val="FF0000"/>
                </a:solidFill>
              </a:rPr>
              <a:t>for</a:t>
            </a:r>
            <a:r>
              <a:rPr lang="en-US" sz="2000" dirty="0" smtClean="0">
                <a:solidFill>
                  <a:srgbClr val="00B050"/>
                </a:solidFill>
              </a:rPr>
              <a:t> (variable</a:t>
            </a:r>
            <a:r>
              <a:rPr lang="en-US" sz="2000" dirty="0" smtClean="0">
                <a:solidFill>
                  <a:srgbClr val="FF0000"/>
                </a:solidFill>
              </a:rPr>
              <a:t> in </a:t>
            </a:r>
            <a:r>
              <a:rPr lang="en-US" sz="2000" dirty="0" err="1" smtClean="0">
                <a:solidFill>
                  <a:srgbClr val="00B050"/>
                </a:solidFill>
              </a:rPr>
              <a:t>obj</a:t>
            </a:r>
            <a:r>
              <a:rPr lang="en-US" sz="2000" dirty="0" smtClean="0">
                <a:solidFill>
                  <a:srgbClr val="FF0000"/>
                </a:solidFill>
              </a:rPr>
              <a:t>){code…}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FF0000"/>
                </a:solidFill>
              </a:rPr>
              <a:t>Var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obj</a:t>
            </a:r>
            <a:r>
              <a:rPr lang="en-US" sz="1600" dirty="0" smtClean="0">
                <a:solidFill>
                  <a:srgbClr val="FF0000"/>
                </a:solidFill>
              </a:rPr>
              <a:t> = {a: 1, b: 2, c:3};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 smtClean="0"/>
              <a:t>While</a:t>
            </a:r>
            <a:r>
              <a:rPr lang="en-US" dirty="0" smtClean="0"/>
              <a:t> loop</a:t>
            </a:r>
          </a:p>
          <a:p>
            <a:pPr lvl="2" algn="l"/>
            <a:r>
              <a:rPr lang="en-US" dirty="0"/>
              <a:t> </a:t>
            </a:r>
            <a:r>
              <a:rPr lang="en-US" dirty="0" smtClean="0"/>
              <a:t>  Initialization;</a:t>
            </a:r>
            <a:endParaRPr lang="en-US" dirty="0"/>
          </a:p>
          <a:p>
            <a:pPr lvl="2" algn="l"/>
            <a:r>
              <a:rPr lang="en-US" i="1" dirty="0">
                <a:solidFill>
                  <a:srgbClr val="FF0000"/>
                </a:solidFill>
              </a:rPr>
              <a:t>while</a:t>
            </a:r>
            <a:r>
              <a:rPr lang="en-US" i="1" dirty="0"/>
              <a:t> (condition) {</a:t>
            </a:r>
            <a:br>
              <a:rPr lang="en-US" i="1" dirty="0"/>
            </a:br>
            <a:r>
              <a:rPr lang="en-US" i="1" dirty="0"/>
              <a:t>    code block to be </a:t>
            </a:r>
            <a:r>
              <a:rPr lang="en-US" i="1" dirty="0" smtClean="0"/>
              <a:t>executed</a:t>
            </a:r>
          </a:p>
          <a:p>
            <a:pPr lvl="2" algn="l"/>
            <a:r>
              <a:rPr lang="en-US" dirty="0"/>
              <a:t> </a:t>
            </a:r>
            <a:r>
              <a:rPr lang="en-US" dirty="0" smtClean="0"/>
              <a:t>   final-expression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 smtClean="0"/>
              <a:t>}</a:t>
            </a:r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b="1" dirty="0"/>
              <a:t>Do/while </a:t>
            </a:r>
            <a:r>
              <a:rPr lang="en-US" dirty="0" smtClean="0"/>
              <a:t>loop:</a:t>
            </a:r>
          </a:p>
          <a:p>
            <a:pPr lvl="2" algn="l"/>
            <a:r>
              <a:rPr lang="en-US" dirty="0" smtClean="0"/>
              <a:t>Initialization;</a:t>
            </a:r>
          </a:p>
          <a:p>
            <a:pPr lvl="2" algn="l"/>
            <a:r>
              <a:rPr lang="en-US" dirty="0">
                <a:solidFill>
                  <a:srgbClr val="FF0000"/>
                </a:solidFill>
              </a:rPr>
              <a:t>do</a:t>
            </a:r>
            <a:r>
              <a:rPr lang="en-US" dirty="0"/>
              <a:t> {</a:t>
            </a:r>
            <a:br>
              <a:rPr lang="en-US" dirty="0"/>
            </a:br>
            <a:r>
              <a:rPr lang="en-US" i="1" dirty="0"/>
              <a:t>    code block to be </a:t>
            </a:r>
            <a:r>
              <a:rPr lang="en-US" i="1" dirty="0" smtClean="0"/>
              <a:t>executed;</a:t>
            </a:r>
          </a:p>
          <a:p>
            <a:pPr lvl="2" algn="l"/>
            <a:r>
              <a:rPr lang="en-US" dirty="0"/>
              <a:t>final-expression</a:t>
            </a:r>
            <a:r>
              <a:rPr lang="en-US" i="1" dirty="0"/>
              <a:t/>
            </a:r>
            <a:br>
              <a:rPr lang="en-US" i="1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while</a:t>
            </a:r>
            <a:r>
              <a:rPr lang="en-US" dirty="0"/>
              <a:t> (</a:t>
            </a:r>
            <a:r>
              <a:rPr lang="en-US" i="1" dirty="0"/>
              <a:t>condition</a:t>
            </a:r>
            <a:r>
              <a:rPr lang="en-US" dirty="0"/>
              <a:t>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8667C57-2F1F-47FE-95B9-DEFDE2816525}"/>
              </a:ext>
            </a:extLst>
          </p:cNvPr>
          <p:cNvSpPr/>
          <p:nvPr/>
        </p:nvSpPr>
        <p:spPr>
          <a:xfrm>
            <a:off x="0" y="1079291"/>
            <a:ext cx="12192000" cy="45719"/>
          </a:xfrm>
          <a:prstGeom prst="rect">
            <a:avLst/>
          </a:prstGeom>
          <a:ln w="952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 descr="1024.png">
            <a:extLst>
              <a:ext uri="{FF2B5EF4-FFF2-40B4-BE49-F238E27FC236}">
                <a16:creationId xmlns="" xmlns:a16="http://schemas.microsoft.com/office/drawing/2014/main" id="{4F459A21-A60E-42D9-B28E-9BC53EC833D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32761" y="194869"/>
            <a:ext cx="1016832" cy="71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5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FA2968-DC98-4FDB-813D-5E8D023DF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068" y="237942"/>
            <a:ext cx="9144000" cy="7214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Methods –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A3C94F4-7A29-41E1-8CEE-9B9BF7E75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9068" y="1383494"/>
            <a:ext cx="9144000" cy="5474506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dirty="0"/>
              <a:t>String Methods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 err="1" smtClean="0"/>
              <a:t>toUpperCase</a:t>
            </a:r>
            <a:endParaRPr lang="en-US" dirty="0" smtClean="0"/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 err="1" smtClean="0"/>
              <a:t>toLowerCase</a:t>
            </a:r>
            <a:endParaRPr lang="en-US" dirty="0"/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/>
              <a:t> </a:t>
            </a:r>
            <a:r>
              <a:rPr lang="en-US" dirty="0" smtClean="0"/>
              <a:t>length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 err="1" smtClean="0"/>
              <a:t>indexOf</a:t>
            </a:r>
            <a:r>
              <a:rPr lang="en-US" dirty="0" smtClean="0"/>
              <a:t>(): </a:t>
            </a:r>
          </a:p>
          <a:p>
            <a:pPr marL="1371600" lvl="2" indent="-457200" algn="l"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order of </a:t>
            </a:r>
            <a:r>
              <a:rPr lang="en-US" dirty="0" smtClean="0"/>
              <a:t>first </a:t>
            </a:r>
            <a:r>
              <a:rPr lang="en-US" dirty="0"/>
              <a:t>‘test</a:t>
            </a:r>
            <a:r>
              <a:rPr lang="en-US" dirty="0" smtClean="0"/>
              <a:t>’</a:t>
            </a:r>
            <a:endParaRPr lang="en-US" dirty="0"/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 err="1"/>
              <a:t>lastIndexOf</a:t>
            </a:r>
            <a:r>
              <a:rPr lang="en-US" dirty="0" smtClean="0"/>
              <a:t>(‘test’); </a:t>
            </a:r>
          </a:p>
          <a:p>
            <a:pPr marL="1371600" lvl="2" indent="-457200" algn="l">
              <a:buFont typeface="Wingdings" panose="05000000000000000000" pitchFamily="2" charset="2"/>
              <a:buChar char="§"/>
            </a:pPr>
            <a:r>
              <a:rPr lang="en-US" dirty="0" smtClean="0"/>
              <a:t>the order of last ‘test’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 smtClean="0"/>
              <a:t>Match(/letter/g):</a:t>
            </a:r>
          </a:p>
          <a:p>
            <a:pPr marL="1371600" lvl="2" indent="-457200" algn="l">
              <a:buFont typeface="Wingdings" panose="05000000000000000000" pitchFamily="2" charset="2"/>
              <a:buChar char="§"/>
            </a:pPr>
            <a:r>
              <a:rPr lang="en-US" dirty="0" err="1" smtClean="0"/>
              <a:t>var</a:t>
            </a:r>
            <a:r>
              <a:rPr lang="en-US" dirty="0"/>
              <a:t> </a:t>
            </a:r>
            <a:r>
              <a:rPr lang="en-US" dirty="0" err="1"/>
              <a:t>str</a:t>
            </a:r>
            <a:r>
              <a:rPr lang="en-US" dirty="0"/>
              <a:t> = "The rain in SPAIN stays mainly in the plain"; 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 res = </a:t>
            </a:r>
            <a:r>
              <a:rPr lang="en-US" dirty="0" err="1"/>
              <a:t>str.match</a:t>
            </a:r>
            <a:r>
              <a:rPr lang="en-US" dirty="0"/>
              <a:t>(/</a:t>
            </a:r>
            <a:r>
              <a:rPr lang="en-US" dirty="0" err="1"/>
              <a:t>ain</a:t>
            </a:r>
            <a:r>
              <a:rPr lang="en-US" dirty="0"/>
              <a:t>/g);</a:t>
            </a:r>
            <a:endParaRPr lang="en-US" dirty="0" smtClean="0"/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 smtClean="0"/>
              <a:t>Repeat(3) 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 smtClean="0"/>
              <a:t>Replace</a:t>
            </a:r>
          </a:p>
          <a:p>
            <a:pPr marL="1371600" lvl="2" indent="-457200" algn="l">
              <a:buFont typeface="Wingdings" panose="05000000000000000000" pitchFamily="2" charset="2"/>
              <a:buChar char="§"/>
            </a:pPr>
            <a:r>
              <a:rPr lang="en-US" dirty="0" smtClean="0"/>
              <a:t>(</a:t>
            </a:r>
            <a:r>
              <a:rPr lang="en-US" i="1" dirty="0" err="1" smtClean="0"/>
              <a:t>searchvalue</a:t>
            </a:r>
            <a:r>
              <a:rPr lang="en-US" i="1" dirty="0"/>
              <a:t>, </a:t>
            </a:r>
            <a:r>
              <a:rPr lang="en-US" i="1" dirty="0" err="1" smtClean="0"/>
              <a:t>newvalue</a:t>
            </a:r>
            <a:r>
              <a:rPr lang="en-US" dirty="0" smtClean="0"/>
              <a:t>)</a:t>
            </a:r>
            <a:endParaRPr lang="en-US" dirty="0"/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8667C57-2F1F-47FE-95B9-DEFDE2816525}"/>
              </a:ext>
            </a:extLst>
          </p:cNvPr>
          <p:cNvSpPr/>
          <p:nvPr/>
        </p:nvSpPr>
        <p:spPr>
          <a:xfrm>
            <a:off x="0" y="1079291"/>
            <a:ext cx="12192000" cy="45719"/>
          </a:xfrm>
          <a:prstGeom prst="rect">
            <a:avLst/>
          </a:prstGeom>
          <a:ln w="952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 descr="1024.png">
            <a:extLst>
              <a:ext uri="{FF2B5EF4-FFF2-40B4-BE49-F238E27FC236}">
                <a16:creationId xmlns="" xmlns:a16="http://schemas.microsoft.com/office/drawing/2014/main" id="{4F459A21-A60E-42D9-B28E-9BC53EC833D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32761" y="194869"/>
            <a:ext cx="1016832" cy="71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73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FA2968-DC98-4FDB-813D-5E8D023DF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068" y="237942"/>
            <a:ext cx="9144000" cy="721427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Methods –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A3C94F4-7A29-41E1-8CEE-9B9BF7E75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9068" y="1383494"/>
            <a:ext cx="9144000" cy="5474506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dirty="0"/>
              <a:t>String Methods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 smtClean="0"/>
              <a:t>split(‘ ’)</a:t>
            </a:r>
            <a:endParaRPr lang="en-US" dirty="0"/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 smtClean="0"/>
              <a:t>slice(start</a:t>
            </a:r>
            <a:r>
              <a:rPr lang="en-US" dirty="0"/>
              <a:t>, end)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 err="1"/>
              <a:t>substr</a:t>
            </a:r>
            <a:r>
              <a:rPr lang="en-US" dirty="0"/>
              <a:t>(start, length)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 err="1" smtClean="0"/>
              <a:t>concat</a:t>
            </a:r>
            <a:r>
              <a:rPr lang="en-US" dirty="0" smtClean="0"/>
              <a:t>(</a:t>
            </a:r>
            <a:r>
              <a:rPr lang="en-US" dirty="0" err="1" smtClean="0"/>
              <a:t>stringTwo</a:t>
            </a:r>
            <a:r>
              <a:rPr lang="en-US" dirty="0" smtClean="0"/>
              <a:t>)</a:t>
            </a:r>
            <a:endParaRPr lang="en-US" dirty="0"/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 err="1" smtClean="0"/>
              <a:t>charAt</a:t>
            </a:r>
            <a:r>
              <a:rPr lang="en-US" dirty="0" smtClean="0"/>
              <a:t>(2)</a:t>
            </a:r>
            <a:r>
              <a:rPr lang="en-US" dirty="0"/>
              <a:t> 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 err="1" smtClean="0"/>
              <a:t>charCodeAt</a:t>
            </a:r>
            <a:r>
              <a:rPr lang="en-US" dirty="0" smtClean="0"/>
              <a:t>(2)</a:t>
            </a:r>
            <a:endParaRPr lang="en-US" dirty="0"/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8667C57-2F1F-47FE-95B9-DEFDE2816525}"/>
              </a:ext>
            </a:extLst>
          </p:cNvPr>
          <p:cNvSpPr/>
          <p:nvPr/>
        </p:nvSpPr>
        <p:spPr>
          <a:xfrm>
            <a:off x="0" y="1079291"/>
            <a:ext cx="12192000" cy="45719"/>
          </a:xfrm>
          <a:prstGeom prst="rect">
            <a:avLst/>
          </a:prstGeom>
          <a:ln w="952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 descr="1024.png">
            <a:extLst>
              <a:ext uri="{FF2B5EF4-FFF2-40B4-BE49-F238E27FC236}">
                <a16:creationId xmlns="" xmlns:a16="http://schemas.microsoft.com/office/drawing/2014/main" id="{4F459A21-A60E-42D9-B28E-9BC53EC833D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32761" y="194869"/>
            <a:ext cx="1016832" cy="71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7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FA2968-DC98-4FDB-813D-5E8D023DF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068" y="237942"/>
            <a:ext cx="9144000" cy="721427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Methods –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A3C94F4-7A29-41E1-8CEE-9B9BF7E75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9068" y="1383494"/>
            <a:ext cx="9144000" cy="5474506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dirty="0"/>
              <a:t>Number Methods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/>
              <a:t>Number()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 err="1"/>
              <a:t>toFixed</a:t>
            </a:r>
            <a:r>
              <a:rPr lang="en-US" dirty="0"/>
              <a:t>()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 err="1"/>
              <a:t>valueOf</a:t>
            </a:r>
            <a:r>
              <a:rPr lang="en-US" dirty="0"/>
              <a:t>()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 err="1"/>
              <a:t>parseInt</a:t>
            </a:r>
            <a:r>
              <a:rPr lang="en-US" dirty="0"/>
              <a:t>()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 err="1"/>
              <a:t>parseFloat</a:t>
            </a:r>
            <a:r>
              <a:rPr lang="en-US" dirty="0"/>
              <a:t>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8667C57-2F1F-47FE-95B9-DEFDE2816525}"/>
              </a:ext>
            </a:extLst>
          </p:cNvPr>
          <p:cNvSpPr/>
          <p:nvPr/>
        </p:nvSpPr>
        <p:spPr>
          <a:xfrm>
            <a:off x="0" y="1079291"/>
            <a:ext cx="12192000" cy="45719"/>
          </a:xfrm>
          <a:prstGeom prst="rect">
            <a:avLst/>
          </a:prstGeom>
          <a:ln w="952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 descr="1024.png">
            <a:extLst>
              <a:ext uri="{FF2B5EF4-FFF2-40B4-BE49-F238E27FC236}">
                <a16:creationId xmlns="" xmlns:a16="http://schemas.microsoft.com/office/drawing/2014/main" id="{4F459A21-A60E-42D9-B28E-9BC53EC833D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32761" y="194869"/>
            <a:ext cx="1016832" cy="71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6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FA2968-DC98-4FDB-813D-5E8D023DF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068" y="237942"/>
            <a:ext cx="9144000" cy="721427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Methods –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A3C94F4-7A29-41E1-8CEE-9B9BF7E75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9068" y="1383494"/>
            <a:ext cx="9144000" cy="5474506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dirty="0"/>
              <a:t>Math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 err="1"/>
              <a:t>Math.PI</a:t>
            </a:r>
            <a:endParaRPr lang="en-US" dirty="0"/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 err="1"/>
              <a:t>Math.round</a:t>
            </a:r>
            <a:r>
              <a:rPr lang="en-US" dirty="0"/>
              <a:t>()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 err="1"/>
              <a:t>Math.pow</a:t>
            </a:r>
            <a:r>
              <a:rPr lang="en-US" dirty="0"/>
              <a:t>()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 err="1"/>
              <a:t>Math.sqrt</a:t>
            </a:r>
            <a:r>
              <a:rPr lang="en-US" dirty="0"/>
              <a:t>()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 err="1"/>
              <a:t>Math.abs</a:t>
            </a:r>
            <a:r>
              <a:rPr lang="en-US" dirty="0"/>
              <a:t>()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 err="1" smtClean="0"/>
              <a:t>Math.sin</a:t>
            </a:r>
            <a:r>
              <a:rPr lang="en-US" dirty="0"/>
              <a:t>()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 err="1"/>
              <a:t>Math.cos</a:t>
            </a:r>
            <a:r>
              <a:rPr lang="en-US" dirty="0"/>
              <a:t>()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 err="1"/>
              <a:t>Math.min</a:t>
            </a:r>
            <a:r>
              <a:rPr lang="en-US" dirty="0"/>
              <a:t>() 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 err="1"/>
              <a:t>Math.max</a:t>
            </a:r>
            <a:r>
              <a:rPr lang="en-US" dirty="0"/>
              <a:t>()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 err="1"/>
              <a:t>Math.random</a:t>
            </a:r>
            <a:r>
              <a:rPr lang="en-US" dirty="0"/>
              <a:t>()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8667C57-2F1F-47FE-95B9-DEFDE2816525}"/>
              </a:ext>
            </a:extLst>
          </p:cNvPr>
          <p:cNvSpPr/>
          <p:nvPr/>
        </p:nvSpPr>
        <p:spPr>
          <a:xfrm>
            <a:off x="0" y="1079291"/>
            <a:ext cx="12192000" cy="45719"/>
          </a:xfrm>
          <a:prstGeom prst="rect">
            <a:avLst/>
          </a:prstGeom>
          <a:ln w="952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 descr="1024.png">
            <a:extLst>
              <a:ext uri="{FF2B5EF4-FFF2-40B4-BE49-F238E27FC236}">
                <a16:creationId xmlns="" xmlns:a16="http://schemas.microsoft.com/office/drawing/2014/main" id="{4F459A21-A60E-42D9-B28E-9BC53EC833D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32761" y="194869"/>
            <a:ext cx="1016832" cy="71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01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FA2968-DC98-4FDB-813D-5E8D023DF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068" y="237942"/>
            <a:ext cx="9144000" cy="721427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Methods –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A3C94F4-7A29-41E1-8CEE-9B9BF7E75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9068" y="1383494"/>
            <a:ext cx="9144000" cy="5474506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dirty="0"/>
              <a:t>Date  </a:t>
            </a:r>
            <a:r>
              <a:rPr lang="en-US" dirty="0" smtClean="0"/>
              <a:t>Methods: New Date()</a:t>
            </a:r>
            <a:endParaRPr lang="en-US" dirty="0"/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 err="1"/>
              <a:t>getDate</a:t>
            </a:r>
            <a:r>
              <a:rPr lang="en-US" dirty="0"/>
              <a:t>()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 err="1"/>
              <a:t>getDay</a:t>
            </a:r>
            <a:r>
              <a:rPr lang="en-US" dirty="0"/>
              <a:t>()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 err="1"/>
              <a:t>getTime</a:t>
            </a:r>
            <a:r>
              <a:rPr lang="en-US" dirty="0" smtClean="0"/>
              <a:t>()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 err="1" smtClean="0"/>
              <a:t>getFullYear</a:t>
            </a:r>
            <a:r>
              <a:rPr lang="en-US" dirty="0" smtClean="0"/>
              <a:t>()</a:t>
            </a:r>
            <a:endParaRPr lang="en-US" dirty="0"/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8667C57-2F1F-47FE-95B9-DEFDE2816525}"/>
              </a:ext>
            </a:extLst>
          </p:cNvPr>
          <p:cNvSpPr/>
          <p:nvPr/>
        </p:nvSpPr>
        <p:spPr>
          <a:xfrm>
            <a:off x="0" y="1079291"/>
            <a:ext cx="12192000" cy="45719"/>
          </a:xfrm>
          <a:prstGeom prst="rect">
            <a:avLst/>
          </a:prstGeom>
          <a:ln w="952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 descr="1024.png">
            <a:extLst>
              <a:ext uri="{FF2B5EF4-FFF2-40B4-BE49-F238E27FC236}">
                <a16:creationId xmlns="" xmlns:a16="http://schemas.microsoft.com/office/drawing/2014/main" id="{4F459A21-A60E-42D9-B28E-9BC53EC833D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32761" y="194869"/>
            <a:ext cx="1016832" cy="71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1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273</Words>
  <Application>Microsoft Office PowerPoint</Application>
  <PresentationFormat>Widescreen</PresentationFormat>
  <Paragraphs>121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Cài đặt Nodejs -nodejs.org</vt:lpstr>
      <vt:lpstr>Câu lệnh điều kiện</vt:lpstr>
      <vt:lpstr>Câu lệnh điều kiện</vt:lpstr>
      <vt:lpstr>Loops – Vòng lặp</vt:lpstr>
      <vt:lpstr>Methods – phương thức</vt:lpstr>
      <vt:lpstr>Methods – phương thức</vt:lpstr>
      <vt:lpstr>Methods – phương thức</vt:lpstr>
      <vt:lpstr>Methods – phương thức</vt:lpstr>
      <vt:lpstr>Methods – phương thức</vt:lpstr>
      <vt:lpstr>Methods – phương thức</vt:lpstr>
      <vt:lpstr>Methods – phương thức</vt:lpstr>
      <vt:lpstr>Event &amp; Event Handler</vt:lpstr>
      <vt:lpstr>Event &amp; Event Handler</vt:lpstr>
      <vt:lpstr>Functions</vt:lpstr>
      <vt:lpstr>Exercise - Test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</dc:title>
  <dc:creator>admin</dc:creator>
  <cp:lastModifiedBy>Hien Dao Thi</cp:lastModifiedBy>
  <cp:revision>112</cp:revision>
  <dcterms:created xsi:type="dcterms:W3CDTF">2017-08-14T06:13:06Z</dcterms:created>
  <dcterms:modified xsi:type="dcterms:W3CDTF">2017-08-31T14:27:52Z</dcterms:modified>
</cp:coreProperties>
</file>