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9" r:id="rId12"/>
    <p:sldId id="260" r:id="rId13"/>
    <p:sldId id="262" r:id="rId14"/>
    <p:sldId id="263" r:id="rId15"/>
    <p:sldId id="277" r:id="rId16"/>
    <p:sldId id="269" r:id="rId17"/>
    <p:sldId id="264" r:id="rId18"/>
    <p:sldId id="265" r:id="rId19"/>
    <p:sldId id="266" r:id="rId20"/>
    <p:sldId id="274" r:id="rId21"/>
    <p:sldId id="275" r:id="rId22"/>
    <p:sldId id="267" r:id="rId23"/>
    <p:sldId id="276" r:id="rId24"/>
    <p:sldId id="268" r:id="rId25"/>
    <p:sldId id="270" r:id="rId26"/>
    <p:sldId id="271" r:id="rId27"/>
    <p:sldId id="278" r:id="rId28"/>
    <p:sldId id="279" r:id="rId29"/>
    <p:sldId id="28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1" autoAdjust="0"/>
    <p:restoredTop sz="94660"/>
  </p:normalViewPr>
  <p:slideViewPr>
    <p:cSldViewPr>
      <p:cViewPr varScale="1">
        <p:scale>
          <a:sx n="92" d="100"/>
          <a:sy n="92" d="100"/>
        </p:scale>
        <p:origin x="-9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/>
              <a:t>PHP - </a:t>
            </a:r>
            <a:r>
              <a:rPr lang="en" sz="4100" dirty="0" smtClean="0"/>
              <a:t>OOP</a:t>
            </a:r>
            <a:endParaRPr lang="en" sz="41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Class và object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Từ khóa $this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" dirty="0" smtClean="0"/>
              <a:t>hương thức và thuộc tính chaining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" dirty="0" smtClean="0"/>
              <a:t>ublic và private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hương thức và hằng magic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K</a:t>
            </a:r>
            <a:r>
              <a:rPr lang="en" dirty="0" smtClean="0"/>
              <a:t>ế thừa trong php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" dirty="0" smtClean="0"/>
              <a:t>lass và phương thức abstract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en" dirty="0" smtClean="0"/>
              <a:t>nterface -  cấp độ tiếp theo của lớp trừu tượng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ính đa hình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" dirty="0" smtClean="0"/>
              <a:t>hương thức và thuộc tính tĩnh</a:t>
            </a:r>
            <a:endParaRPr lang="en" dirty="0"/>
          </a:p>
        </p:txBody>
      </p:sp>
      <p:sp>
        <p:nvSpPr>
          <p:cNvPr id="131" name="Shape 13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Echo/Print/Var_dump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Echo $bien / echo “String”;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var_dump($bien);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print_r($bien);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Data Types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String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Integer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Float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Boolean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Array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Object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NULL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Resource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Constant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>
                <a:solidFill>
                  <a:srgbClr val="FF0000"/>
                </a:solidFill>
              </a:rPr>
              <a:t>Syntax</a:t>
            </a:r>
            <a:r>
              <a:rPr lang="en" dirty="0" smtClean="0"/>
              <a:t>: define(“NAME”, “Value here”);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E</a:t>
            </a:r>
            <a:r>
              <a:rPr lang="en" dirty="0" smtClean="0"/>
              <a:t>cho NAME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Operator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+mj-lt"/>
              <a:buAutoNum type="arabicPeriod"/>
            </a:pPr>
            <a:r>
              <a:rPr lang="en" dirty="0" smtClean="0"/>
              <a:t>Toán tử toán học (</a:t>
            </a:r>
            <a:r>
              <a:rPr lang="en-US" dirty="0" smtClean="0">
                <a:solidFill>
                  <a:srgbClr val="00B050"/>
                </a:solidFill>
              </a:rPr>
              <a:t>Arithmetic</a:t>
            </a:r>
            <a:r>
              <a:rPr lang="en-US" dirty="0" smtClean="0"/>
              <a:t>)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trừ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, chia, chia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 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gán (</a:t>
            </a:r>
            <a:r>
              <a:rPr lang="en" dirty="0" smtClean="0">
                <a:solidFill>
                  <a:srgbClr val="00B050"/>
                </a:solidFill>
              </a:rPr>
              <a:t>Assignment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B</a:t>
            </a:r>
            <a:r>
              <a:rPr lang="en" dirty="0" smtClean="0"/>
              <a:t>ằng, cộng bằng, trừ bằng, nhân bằng, chia bằng, chia lấy dư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So Sánh (</a:t>
            </a:r>
            <a:r>
              <a:rPr lang="en" dirty="0" smtClean="0">
                <a:solidFill>
                  <a:srgbClr val="00B050"/>
                </a:solidFill>
              </a:rPr>
              <a:t>Comparision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B</a:t>
            </a:r>
            <a:r>
              <a:rPr lang="en" dirty="0" smtClean="0"/>
              <a:t>ằng, bằng tuyệt đối, không bằng(2), không bằng tuyệt đối, lớn hơn, nhỏ hơn</a:t>
            </a:r>
          </a:p>
          <a:p>
            <a:pPr lvl="1" algn="l">
              <a:spcBef>
                <a:spcPts val="0"/>
              </a:spcBef>
            </a:pPr>
            <a:r>
              <a:rPr lang="en-US" dirty="0" smtClean="0"/>
              <a:t>	L</a:t>
            </a:r>
            <a:r>
              <a:rPr lang="en" dirty="0" smtClean="0"/>
              <a:t>ớn hơn hoặc bằng, nhỏ hơn hoặc bằng</a:t>
            </a:r>
          </a:p>
          <a:p>
            <a:pPr marL="342900" lvl="0" indent="-342900" algn="l">
              <a:spcBef>
                <a:spcPts val="0"/>
              </a:spcBef>
              <a:buFont typeface="+mj-lt"/>
              <a:buAutoNum type="arabicPeriod"/>
            </a:pPr>
            <a:r>
              <a:rPr lang="en" dirty="0" smtClean="0"/>
              <a:t>Toán tử tăng/giảm (</a:t>
            </a:r>
            <a:r>
              <a:rPr lang="en-US" dirty="0">
                <a:solidFill>
                  <a:srgbClr val="00B050"/>
                </a:solidFill>
              </a:rPr>
              <a:t>Increment/Decrement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++$x, $x++, --$x, $x--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logic (</a:t>
            </a:r>
            <a:r>
              <a:rPr lang="en" dirty="0" smtClean="0">
                <a:solidFill>
                  <a:srgbClr val="00B050"/>
                </a:solidFill>
              </a:rPr>
              <a:t>Logical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" dirty="0" smtClean="0"/>
              <a:t>nd, or, xor, not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oán tử chuỗi (</a:t>
            </a:r>
            <a:r>
              <a:rPr lang="en" dirty="0" smtClean="0">
                <a:solidFill>
                  <a:srgbClr val="00B050"/>
                </a:solidFill>
              </a:rPr>
              <a:t>String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oán tử mảng (</a:t>
            </a:r>
            <a:r>
              <a:rPr lang="en" dirty="0" smtClean="0">
                <a:solidFill>
                  <a:srgbClr val="00B050"/>
                </a:solidFill>
              </a:rPr>
              <a:t>Array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Operator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v"/>
            </a:pPr>
            <a:r>
              <a:rPr lang="en-US" dirty="0" smtClean="0"/>
              <a:t>T</a:t>
            </a:r>
            <a:r>
              <a:rPr lang="en" dirty="0" smtClean="0"/>
              <a:t>oán tử chuỗi (</a:t>
            </a:r>
            <a:r>
              <a:rPr lang="en" dirty="0" smtClean="0">
                <a:solidFill>
                  <a:srgbClr val="00B050"/>
                </a:solidFill>
              </a:rPr>
              <a:t>String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" dirty="0" smtClean="0"/>
              <a:t>ộng chuỗi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" dirty="0" smtClean="0"/>
              <a:t>ộng bằng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v"/>
            </a:pPr>
            <a:r>
              <a:rPr lang="en-US" dirty="0" smtClean="0"/>
              <a:t>T</a:t>
            </a:r>
            <a:r>
              <a:rPr lang="en" dirty="0" smtClean="0"/>
              <a:t>oán tử mảng (</a:t>
            </a:r>
            <a:r>
              <a:rPr lang="en" dirty="0" smtClean="0">
                <a:solidFill>
                  <a:srgbClr val="00B050"/>
                </a:solidFill>
              </a:rPr>
              <a:t>Array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8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Array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/>
              <a:t>Mảng thứ tự (index)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M</a:t>
            </a:r>
            <a:r>
              <a:rPr lang="en" dirty="0" smtClean="0"/>
              <a:t>ảng quan hệ (associative)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M</a:t>
            </a:r>
            <a:r>
              <a:rPr lang="en" dirty="0" smtClean="0"/>
              <a:t>ảng đa chiều (multi-dimentional)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Condition If - else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" dirty="0" smtClean="0">
                <a:solidFill>
                  <a:srgbClr val="FF0000"/>
                </a:solidFill>
              </a:rPr>
              <a:t>f</a:t>
            </a:r>
            <a:r>
              <a:rPr lang="en" dirty="0" smtClean="0"/>
              <a:t>: if(dieu kien){ thuc thi code}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" dirty="0" smtClean="0">
                <a:solidFill>
                  <a:srgbClr val="FF0000"/>
                </a:solidFill>
              </a:rPr>
              <a:t>lse </a:t>
            </a:r>
            <a:r>
              <a:rPr lang="en" dirty="0" smtClean="0"/>
              <a:t>{Thuc thi code Neu if == false}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" dirty="0" smtClean="0">
                <a:solidFill>
                  <a:srgbClr val="FF0000"/>
                </a:solidFill>
              </a:rPr>
              <a:t>lse </a:t>
            </a:r>
            <a:r>
              <a:rPr lang="en" dirty="0" smtClean="0"/>
              <a:t>if (dieu kien){ thuc thi code}</a:t>
            </a:r>
            <a:endParaRPr lang="en" dirty="0"/>
          </a:p>
        </p:txBody>
      </p:sp>
      <p:sp>
        <p:nvSpPr>
          <p:cNvPr id="195" name="Shape 19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switch-case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1064300" y="895350"/>
            <a:ext cx="6858000" cy="424807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(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   code to be executed if n=label1;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   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   code to be executed if n=label2;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   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   code to be executed if n=label3;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   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...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   code to be executed if n is different from all labels;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Loops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Initial, Condition, increment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W</a:t>
            </a:r>
            <a:r>
              <a:rPr lang="en" dirty="0" smtClean="0"/>
              <a:t>hile loop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/>
              <a:t>Do..while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F</a:t>
            </a:r>
            <a:r>
              <a:rPr lang="en" dirty="0" smtClean="0"/>
              <a:t>or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F</a:t>
            </a:r>
            <a:r>
              <a:rPr lang="en" dirty="0" smtClean="0"/>
              <a:t>oreach (loop không tuần tự)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While - loop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code to be executed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1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Class, Object, Method và property</a:t>
            </a:r>
            <a:endParaRPr lang="en" sz="3000" b="1" dirty="0"/>
          </a:p>
          <a:p>
            <a:pPr marL="6858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</a:t>
            </a:r>
            <a:r>
              <a:rPr lang="en" sz="2400" dirty="0" smtClean="0"/>
              <a:t>lass (lớp)</a:t>
            </a:r>
          </a:p>
          <a:p>
            <a:pPr marL="1028700" lvl="2" indent="-3937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 smtClean="0"/>
              <a:t>K</a:t>
            </a:r>
            <a:r>
              <a:rPr lang="en" sz="2300" dirty="0" smtClean="0"/>
              <a:t>hai báo với từ khóa class</a:t>
            </a:r>
          </a:p>
          <a:p>
            <a:pPr marL="1028700" lvl="2" indent="-3937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" sz="2300" dirty="0" smtClean="0"/>
              <a:t>Viết hoa mỗi chữ cái đầu</a:t>
            </a:r>
          </a:p>
          <a:p>
            <a:pPr marL="1028700" lvl="2" indent="-3937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 smtClean="0"/>
              <a:t>C</a:t>
            </a:r>
            <a:r>
              <a:rPr lang="en" sz="2300" dirty="0" smtClean="0"/>
              <a:t>lass có chứa method và property</a:t>
            </a:r>
          </a:p>
          <a:p>
            <a:pPr marL="1028700" lvl="2" indent="-3937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 smtClean="0"/>
              <a:t>T</a:t>
            </a:r>
            <a:r>
              <a:rPr lang="en" sz="2300" dirty="0" smtClean="0"/>
              <a:t>ạo objects từ lớp</a:t>
            </a:r>
          </a:p>
          <a:p>
            <a:pPr marL="1371600" lvl="3" indent="-3937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200" dirty="0"/>
              <a:t>$</a:t>
            </a:r>
            <a:r>
              <a:rPr lang="en-US" sz="2200" dirty="0" err="1"/>
              <a:t>bmw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/>
              <a:t> Car </a:t>
            </a:r>
            <a:r>
              <a:rPr lang="en-US" sz="2200" dirty="0" smtClean="0"/>
              <a:t>();</a:t>
            </a:r>
          </a:p>
          <a:p>
            <a:pPr marL="1371600" lvl="3" indent="-393700" algn="l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/>
              <a:t>$</a:t>
            </a:r>
            <a:r>
              <a:rPr lang="en-US" sz="2400" dirty="0" err="1"/>
              <a:t>mercedes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Car ();</a:t>
            </a:r>
            <a:endParaRPr lang="en" sz="2100" dirty="0"/>
          </a:p>
          <a:p>
            <a:pPr marL="29210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" sz="24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Do…While - loop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 {</a:t>
            </a:r>
            <a:br>
              <a:rPr lang="en-US" dirty="0"/>
            </a:br>
            <a:r>
              <a:rPr lang="en-US" i="1" dirty="0"/>
              <a:t>    code to be executed;</a:t>
            </a:r>
            <a:br>
              <a:rPr lang="en-US" i="1" dirty="0"/>
            </a:b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(</a:t>
            </a:r>
            <a:r>
              <a:rPr lang="en-US" i="1" dirty="0"/>
              <a:t>condition </a:t>
            </a:r>
            <a:r>
              <a:rPr lang="en-US" dirty="0" smtClean="0"/>
              <a:t>);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66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For loop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</a:t>
            </a:r>
            <a:r>
              <a:rPr lang="en-US" i="1" dirty="0" err="1"/>
              <a:t>init</a:t>
            </a:r>
            <a:r>
              <a:rPr lang="en-US" i="1" dirty="0"/>
              <a:t> counter; test counter; increment counter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Foreach </a:t>
            </a:r>
            <a:r>
              <a:rPr lang="en" sz="4100" dirty="0"/>
              <a:t>loop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i="1" dirty="0"/>
              <a:t>array </a:t>
            </a:r>
            <a:r>
              <a:rPr lang="en-US" i="1" dirty="0" smtClean="0"/>
              <a:t> </a:t>
            </a:r>
            <a:r>
              <a:rPr lang="en-US" dirty="0" smtClean="0"/>
              <a:t>as</a:t>
            </a:r>
            <a:r>
              <a:rPr lang="en-US" i="1" dirty="0"/>
              <a:t> 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27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Functions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U</a:t>
            </a:r>
            <a:r>
              <a:rPr lang="en" dirty="0" smtClean="0"/>
              <a:t>se camelCase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" dirty="0" smtClean="0">
                <a:solidFill>
                  <a:srgbClr val="00B050"/>
                </a:solidFill>
              </a:rPr>
              <a:t>yntax: </a:t>
            </a:r>
          </a:p>
          <a:p>
            <a:pPr lvl="3" algn="l">
              <a:spcBef>
                <a:spcPts val="0"/>
              </a:spcBef>
            </a:pPr>
            <a:r>
              <a:rPr lang="en" sz="1800" dirty="0" smtClean="0"/>
              <a:t>function </a:t>
            </a:r>
            <a:r>
              <a:rPr lang="en" sz="1800" dirty="0" smtClean="0">
                <a:solidFill>
                  <a:srgbClr val="00B050"/>
                </a:solidFill>
              </a:rPr>
              <a:t>functionName</a:t>
            </a:r>
            <a:r>
              <a:rPr lang="en" sz="1800" dirty="0" smtClean="0"/>
              <a:t>(){</a:t>
            </a:r>
          </a:p>
          <a:p>
            <a:pPr lvl="1" algn="l">
              <a:spcBef>
                <a:spcPts val="0"/>
              </a:spcBef>
            </a:pPr>
            <a:r>
              <a:rPr lang="en-US" sz="1800" dirty="0" smtClean="0"/>
              <a:t>		C</a:t>
            </a:r>
            <a:r>
              <a:rPr lang="en" sz="1800" dirty="0" smtClean="0"/>
              <a:t>ode here..</a:t>
            </a:r>
          </a:p>
          <a:p>
            <a:pPr lvl="2" algn="l">
              <a:spcBef>
                <a:spcPts val="0"/>
              </a:spcBef>
            </a:pPr>
            <a:r>
              <a:rPr lang="en" sz="1800" dirty="0" smtClean="0"/>
              <a:t>	}</a:t>
            </a:r>
          </a:p>
          <a:p>
            <a:pPr marL="34290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sz="2200" dirty="0" smtClean="0"/>
              <a:t>L</a:t>
            </a:r>
            <a:r>
              <a:rPr lang="en" sz="2200" dirty="0" smtClean="0"/>
              <a:t>ocal and global</a:t>
            </a:r>
            <a:endParaRPr lang="en" sz="22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/>
              <a:t>Sorting </a:t>
            </a:r>
            <a:r>
              <a:rPr lang="en" sz="4100" dirty="0" smtClean="0"/>
              <a:t>Array//</a:t>
            </a:r>
            <a:endParaRPr lang="en" sz="4100" dirty="0"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S</a:t>
            </a:r>
            <a:r>
              <a:rPr lang="en" smtClean="0"/>
              <a:t>ort()//bỏ</a:t>
            </a:r>
            <a:endParaRPr lang="en" dirty="0"/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/>
              <a:t>rsort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Asort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Ksort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Arsort</a:t>
            </a:r>
            <a:endParaRPr lang="en-US" dirty="0" smtClean="0"/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krsort</a:t>
            </a:r>
            <a:endParaRPr lang="en-US" dirty="0" smtClean="0"/>
          </a:p>
          <a:p>
            <a:pPr lvl="0" algn="l">
              <a:spcBef>
                <a:spcPts val="0"/>
              </a:spcBef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$GLOBALS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SERVER: </a:t>
            </a:r>
            <a:r>
              <a:rPr lang="en-US" dirty="0" err="1" smtClean="0"/>
              <a:t>Thông</a:t>
            </a:r>
            <a:r>
              <a:rPr lang="en-US" dirty="0" smtClean="0"/>
              <a:t> tin server, host..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$_REQUEST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$_POST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GET[‘name’]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$_FILES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$_ENV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$_COOKIE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$_SESSION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Chop()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thú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Explode():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Implode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Join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implode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Trim()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phía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trước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sau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Rtrim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Ltrim</a:t>
            </a:r>
            <a:r>
              <a:rPr lang="en-US" dirty="0" smtClean="0"/>
              <a:t>(‘$</a:t>
            </a:r>
            <a:r>
              <a:rPr lang="en-US" dirty="0" err="1" smtClean="0"/>
              <a:t>va</a:t>
            </a:r>
            <a:r>
              <a:rPr lang="en-US" dirty="0" smtClean="0"/>
              <a:t>’, ‘word of the string’)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md5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Format_number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Sha1()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27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Strlen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Str_repeat</a:t>
            </a:r>
            <a:r>
              <a:rPr lang="en-US" dirty="0" smtClean="0"/>
              <a:t>(‘value’, n): 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lặp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Str_replace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string.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str_replace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find",“replace",“string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“, </a:t>
            </a:r>
            <a:r>
              <a:rPr lang="en-US" dirty="0" smtClean="0"/>
              <a:t>“count”);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Str_split</a:t>
            </a:r>
            <a:r>
              <a:rPr lang="en-US" dirty="0" smtClean="0"/>
              <a:t> (string, length)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Tách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Str_word_count</a:t>
            </a:r>
            <a:r>
              <a:rPr lang="en-US" dirty="0" smtClean="0"/>
              <a:t>()//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05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Array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Array_pop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cùng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Array_push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mang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: 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Array_reverse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đảo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ngược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Array_shift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ban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Array_slice</a:t>
            </a:r>
            <a:r>
              <a:rPr lang="en-US" dirty="0" smtClean="0">
                <a:solidFill>
                  <a:schemeClr val="tx1"/>
                </a:solidFill>
              </a:rPr>
              <a:t>($a, 2).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tiên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Array_splice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syntax: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arr_splice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($a, 0, 2, $b)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Array_sum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value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Count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Compact(var1, var2, var3)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1 array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Class, Object,</a:t>
            </a:r>
            <a:endParaRPr lang="en" sz="24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4" y="1581150"/>
            <a:ext cx="5407256" cy="35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dirty="0" smtClean="0"/>
              <a:t>Sau khi khởi tạo đối tượng có thể gán thuộc tính hoặc truy cập thuộc tính</a:t>
            </a:r>
            <a:endParaRPr lang="en" sz="2400" dirty="0"/>
          </a:p>
          <a:p>
            <a:pPr marL="685800" lvl="1" indent="-3937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$</a:t>
            </a:r>
            <a:r>
              <a:rPr lang="en-US" sz="2400" dirty="0" err="1"/>
              <a:t>bmw</a:t>
            </a:r>
            <a:r>
              <a:rPr lang="en-US" sz="2400" dirty="0"/>
              <a:t> -&gt;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color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'blue</a:t>
            </a:r>
            <a:r>
              <a:rPr lang="en-US" sz="2400" dirty="0"/>
              <a:t>';</a:t>
            </a:r>
            <a:endParaRPr lang="es-E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85800" lvl="1" indent="-393700" algn="l">
              <a:spcBef>
                <a:spcPts val="0"/>
              </a:spcBef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echo</a:t>
            </a:r>
            <a:r>
              <a:rPr lang="es-ES" sz="2400" dirty="0" smtClean="0"/>
              <a:t> </a:t>
            </a:r>
            <a:r>
              <a:rPr lang="es-ES" sz="2400" dirty="0"/>
              <a:t>$</a:t>
            </a:r>
            <a:r>
              <a:rPr lang="es-ES" sz="2400" dirty="0" err="1"/>
              <a:t>bmw</a:t>
            </a:r>
            <a:r>
              <a:rPr lang="es-ES" sz="2400" dirty="0"/>
              <a:t> -&gt; color; </a:t>
            </a:r>
            <a:endParaRPr lang="es-ES" sz="2400" dirty="0" smtClean="0"/>
          </a:p>
          <a:p>
            <a:pPr marL="685800" lvl="1" indent="-393700" algn="l">
              <a:spcBef>
                <a:spcPts val="0"/>
              </a:spcBef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echo</a:t>
            </a:r>
            <a:r>
              <a:rPr lang="es-ES" sz="2400" dirty="0" smtClean="0"/>
              <a:t> </a:t>
            </a:r>
            <a:r>
              <a:rPr lang="es-ES" sz="2400" dirty="0"/>
              <a:t>$mercedes -&gt; color;</a:t>
            </a:r>
            <a:endParaRPr lang="en" sz="24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b="1" dirty="0" smtClean="0"/>
              <a:t>Thêm phương thức cho class</a:t>
            </a:r>
          </a:p>
          <a:p>
            <a:pPr marL="685800" lvl="1" indent="-3937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Car</a:t>
            </a:r>
            <a:r>
              <a:rPr lang="en-US" sz="2400" dirty="0"/>
              <a:t> {     </a:t>
            </a:r>
            <a:endParaRPr lang="en-US" sz="24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dirty="0" smtClean="0">
                <a:solidFill>
                  <a:srgbClr val="FF0000"/>
                </a:solidFill>
              </a:rPr>
              <a:t>public</a:t>
            </a:r>
            <a:r>
              <a:rPr lang="en-US" sz="2100" dirty="0" smtClean="0"/>
              <a:t> </a:t>
            </a:r>
            <a:r>
              <a:rPr lang="en-US" sz="2100" dirty="0"/>
              <a:t>$comp;  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dirty="0" smtClean="0">
                <a:solidFill>
                  <a:srgbClr val="FF0000"/>
                </a:solidFill>
              </a:rPr>
              <a:t>public</a:t>
            </a:r>
            <a:r>
              <a:rPr lang="en-US" sz="2100" dirty="0" smtClean="0"/>
              <a:t> </a:t>
            </a:r>
            <a:r>
              <a:rPr lang="en-US" sz="2100" dirty="0"/>
              <a:t>$color = 'beige';  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dirty="0" smtClean="0">
                <a:solidFill>
                  <a:srgbClr val="FF0000"/>
                </a:solidFill>
              </a:rPr>
              <a:t>public</a:t>
            </a:r>
            <a:r>
              <a:rPr lang="en-US" sz="2100" dirty="0" smtClean="0"/>
              <a:t> </a:t>
            </a:r>
            <a:r>
              <a:rPr lang="en-US" sz="2100" dirty="0"/>
              <a:t>$</a:t>
            </a:r>
            <a:r>
              <a:rPr lang="en-US" sz="2100" dirty="0" err="1"/>
              <a:t>hasSunRoof</a:t>
            </a:r>
            <a:r>
              <a:rPr lang="en-US" sz="2100" dirty="0"/>
              <a:t> = true;   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dirty="0"/>
              <a:t>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b="1" dirty="0" smtClean="0">
                <a:solidFill>
                  <a:srgbClr val="FF0000"/>
                </a:solidFill>
              </a:rPr>
              <a:t>public</a:t>
            </a:r>
            <a:r>
              <a:rPr lang="en-US" sz="2100" b="1" dirty="0" smtClean="0"/>
              <a:t> </a:t>
            </a:r>
            <a:r>
              <a:rPr lang="en-US" sz="2100" b="1" dirty="0">
                <a:solidFill>
                  <a:srgbClr val="0070C0"/>
                </a:solidFill>
              </a:rPr>
              <a:t>function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00B050"/>
                </a:solidFill>
              </a:rPr>
              <a:t>hello</a:t>
            </a:r>
            <a:r>
              <a:rPr lang="en-US" sz="2100" b="1" dirty="0"/>
              <a:t>()   {</a:t>
            </a:r>
            <a:r>
              <a:rPr lang="en-US" sz="2100" dirty="0"/>
              <a:t>    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return</a:t>
            </a:r>
            <a:r>
              <a:rPr lang="en-US" sz="2100" dirty="0" smtClean="0"/>
              <a:t> </a:t>
            </a:r>
            <a:r>
              <a:rPr lang="en-US" sz="2100" dirty="0"/>
              <a:t>"beep";   </a:t>
            </a:r>
            <a:endParaRPr lang="en-US" sz="2100" dirty="0" smtClean="0"/>
          </a:p>
          <a:p>
            <a:pPr marL="977900" lvl="3" algn="l">
              <a:spcBef>
                <a:spcPts val="0"/>
              </a:spcBef>
            </a:pPr>
            <a:r>
              <a:rPr lang="en-US" sz="2100" b="1" dirty="0" smtClean="0"/>
              <a:t>}</a:t>
            </a:r>
            <a:r>
              <a:rPr lang="en-US" sz="2100" dirty="0" smtClean="0"/>
              <a:t> </a:t>
            </a:r>
          </a:p>
          <a:p>
            <a:pPr marL="635000" lvl="2" algn="l">
              <a:spcBef>
                <a:spcPts val="0"/>
              </a:spcBef>
            </a:pPr>
            <a:r>
              <a:rPr lang="en-US" sz="2300" dirty="0" smtClean="0"/>
              <a:t>}</a:t>
            </a: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6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b="1" dirty="0" smtClean="0"/>
              <a:t>Từ khóa $this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" sz="2400" dirty="0" smtClean="0"/>
              <a:t>ừ khóa $this chỉ ra rằng chúng ta sử dụng chính phương thức và thuộc tính của lớp và cho phép chúng ta truy cập đến chúng trong phạm vi của lớp</a:t>
            </a:r>
          </a:p>
          <a:p>
            <a:pPr lvl="2" algn="l">
              <a:buSzPct val="25000"/>
            </a:pPr>
            <a:r>
              <a:rPr lang="en-US" sz="2000" dirty="0">
                <a:solidFill>
                  <a:srgbClr val="FF0000"/>
                </a:solidFill>
              </a:rPr>
              <a:t>$this </a:t>
            </a:r>
            <a:r>
              <a:rPr lang="en-US" sz="2000" dirty="0"/>
              <a:t>-&gt; </a:t>
            </a:r>
            <a:r>
              <a:rPr lang="en-US" sz="2000" dirty="0" err="1"/>
              <a:t>propertyName</a:t>
            </a:r>
            <a:r>
              <a:rPr lang="en-US" sz="2000" dirty="0" smtClean="0"/>
              <a:t>;</a:t>
            </a:r>
          </a:p>
          <a:p>
            <a:pPr lvl="2" algn="l">
              <a:buSzPct val="25000"/>
            </a:pPr>
            <a:r>
              <a:rPr lang="en-US" sz="2000" dirty="0">
                <a:solidFill>
                  <a:srgbClr val="FF0000"/>
                </a:solidFill>
              </a:rPr>
              <a:t>$this</a:t>
            </a:r>
            <a:r>
              <a:rPr lang="en-US" sz="2000" dirty="0"/>
              <a:t> -&gt; </a:t>
            </a:r>
            <a:r>
              <a:rPr lang="en-US" sz="2000" dirty="0" err="1"/>
              <a:t>methodName</a:t>
            </a:r>
            <a:r>
              <a:rPr lang="en-US" sz="2000" dirty="0" smtClean="0"/>
              <a:t>();</a:t>
            </a:r>
            <a:endParaRPr lang="en-US" sz="2000" dirty="0"/>
          </a:p>
          <a:p>
            <a:pPr lvl="2" algn="l">
              <a:buSzPct val="25000"/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$this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property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class </a:t>
            </a:r>
            <a:r>
              <a:rPr lang="en-US" sz="2000" dirty="0" err="1" smtClean="0"/>
              <a:t>đó</a:t>
            </a:r>
            <a:endParaRPr lang="en-US" sz="2000" dirty="0" smtClean="0"/>
          </a:p>
          <a:p>
            <a:pPr lvl="2" algn="l">
              <a:buSzPct val="25000"/>
            </a:pPr>
            <a:endParaRPr lang="en-US" sz="2000" dirty="0" smtClean="0"/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30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b="1" dirty="0" smtClean="0"/>
              <a:t>Phương thức và thuộc tính chaining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Car</a:t>
            </a:r>
            <a:r>
              <a:rPr lang="en-US" sz="2000" dirty="0"/>
              <a:t> {   </a:t>
            </a:r>
            <a:endParaRPr lang="en-US" sz="2000" dirty="0" smtClean="0"/>
          </a:p>
          <a:p>
            <a:pPr lvl="1" algn="l">
              <a:spcBef>
                <a:spcPts val="0"/>
              </a:spcBef>
            </a:pPr>
            <a:r>
              <a:rPr lang="en-US" sz="1700" dirty="0"/>
              <a:t>	</a:t>
            </a:r>
            <a:r>
              <a:rPr lang="en-US" sz="1700" dirty="0" smtClean="0"/>
              <a:t>public </a:t>
            </a:r>
            <a:r>
              <a:rPr lang="en-US" sz="1700" dirty="0"/>
              <a:t>$tank; </a:t>
            </a:r>
            <a:endParaRPr lang="en-US" sz="1700" dirty="0" smtClean="0"/>
          </a:p>
          <a:p>
            <a:pPr lvl="1" algn="l">
              <a:spcBef>
                <a:spcPts val="0"/>
              </a:spcBef>
            </a:pPr>
            <a:endParaRPr lang="en-US" sz="1700" dirty="0"/>
          </a:p>
          <a:p>
            <a:pPr lvl="1" algn="l">
              <a:spcBef>
                <a:spcPts val="0"/>
              </a:spcBef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</a:rPr>
              <a:t>	// 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Add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</a:rPr>
              <a:t>litter of 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fuel to the tank when we fill it. </a:t>
            </a:r>
            <a:r>
              <a:rPr lang="en-US" sz="1800" dirty="0"/>
              <a:t>  </a:t>
            </a:r>
            <a:endParaRPr lang="en-US" sz="1800" dirty="0" smtClean="0"/>
          </a:p>
          <a:p>
            <a:pPr lvl="1" algn="l">
              <a:spcBef>
                <a:spcPts val="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	public</a:t>
            </a:r>
            <a:r>
              <a:rPr lang="en-US" sz="1800" dirty="0" smtClean="0"/>
              <a:t> </a:t>
            </a:r>
            <a:r>
              <a:rPr lang="en-US" sz="1800" dirty="0"/>
              <a:t>function </a:t>
            </a:r>
            <a:r>
              <a:rPr lang="en-US" sz="1800" dirty="0">
                <a:solidFill>
                  <a:srgbClr val="00B050"/>
                </a:solidFill>
              </a:rPr>
              <a:t>fill</a:t>
            </a:r>
            <a:r>
              <a:rPr lang="en-US" sz="1800" dirty="0" smtClean="0"/>
              <a:t>($lit) </a:t>
            </a:r>
            <a:r>
              <a:rPr lang="en-US" sz="1800" dirty="0"/>
              <a:t>  {     </a:t>
            </a:r>
            <a:endParaRPr lang="en-US" sz="1800" dirty="0" smtClean="0"/>
          </a:p>
          <a:p>
            <a:pPr lvl="1" algn="l">
              <a:spcBef>
                <a:spcPts val="0"/>
              </a:spcBef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$</a:t>
            </a:r>
            <a:r>
              <a:rPr lang="en-US" sz="1800" dirty="0">
                <a:solidFill>
                  <a:srgbClr val="FF0000"/>
                </a:solidFill>
              </a:rPr>
              <a:t>this-</a:t>
            </a:r>
            <a:r>
              <a:rPr lang="en-US" sz="1800" dirty="0"/>
              <a:t>&gt; tank += </a:t>
            </a:r>
            <a:r>
              <a:rPr lang="en-US" sz="1800" dirty="0" smtClean="0"/>
              <a:t>$lit; </a:t>
            </a:r>
            <a:r>
              <a:rPr lang="en-US" sz="1800" dirty="0"/>
              <a:t>  </a:t>
            </a:r>
            <a:endParaRPr lang="en-US" sz="1800" dirty="0" smtClean="0"/>
          </a:p>
          <a:p>
            <a:pPr lvl="1" algn="l"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	</a:t>
            </a:r>
            <a:r>
              <a:rPr lang="en-US" sz="1700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sz="1700" dirty="0" err="1">
                <a:solidFill>
                  <a:schemeClr val="tx2">
                    <a:lumMod val="90000"/>
                  </a:schemeClr>
                </a:solidFill>
              </a:rPr>
              <a:t>Substract</a:t>
            </a:r>
            <a:r>
              <a:rPr lang="en-US" sz="17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2">
                    <a:lumMod val="90000"/>
                  </a:schemeClr>
                </a:solidFill>
              </a:rPr>
              <a:t>litter of </a:t>
            </a:r>
            <a:r>
              <a:rPr lang="en-US" sz="1700" dirty="0">
                <a:solidFill>
                  <a:schemeClr val="tx2">
                    <a:lumMod val="90000"/>
                  </a:schemeClr>
                </a:solidFill>
              </a:rPr>
              <a:t>fuel from the tank as we ride the car. </a:t>
            </a:r>
            <a:r>
              <a:rPr lang="en-US" sz="1700" dirty="0"/>
              <a:t>  </a:t>
            </a:r>
            <a:endParaRPr lang="en-US" sz="1700" dirty="0" smtClean="0"/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	</a:t>
            </a:r>
            <a:r>
              <a:rPr lang="en-US" sz="1700" dirty="0" smtClean="0">
                <a:solidFill>
                  <a:srgbClr val="FF0000"/>
                </a:solidFill>
              </a:rPr>
              <a:t>public</a:t>
            </a:r>
            <a:r>
              <a:rPr lang="en-US" sz="1700" dirty="0" smtClean="0"/>
              <a:t> </a:t>
            </a:r>
            <a:r>
              <a:rPr lang="en-US" sz="1700" dirty="0"/>
              <a:t>function </a:t>
            </a:r>
            <a:r>
              <a:rPr lang="en-US" sz="1700" dirty="0">
                <a:solidFill>
                  <a:srgbClr val="00B050"/>
                </a:solidFill>
              </a:rPr>
              <a:t>ride</a:t>
            </a:r>
            <a:r>
              <a:rPr lang="en-US" sz="1700" dirty="0" smtClean="0"/>
              <a:t>($lit) </a:t>
            </a:r>
            <a:r>
              <a:rPr lang="en-US" sz="1700" dirty="0"/>
              <a:t>  {     </a:t>
            </a:r>
            <a:endParaRPr lang="en-US" sz="1700" dirty="0" smtClean="0"/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		$</a:t>
            </a:r>
            <a:r>
              <a:rPr lang="en-US" sz="1700" dirty="0"/>
              <a:t>miles = </a:t>
            </a:r>
            <a:r>
              <a:rPr lang="en-US" sz="1700" dirty="0" smtClean="0"/>
              <a:t> $lit; </a:t>
            </a:r>
            <a:r>
              <a:rPr lang="en-US" sz="1700" dirty="0"/>
              <a:t>    </a:t>
            </a:r>
            <a:endParaRPr lang="en-US" sz="1700" dirty="0" smtClean="0"/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		$</a:t>
            </a:r>
            <a:r>
              <a:rPr lang="en-US" sz="1700" dirty="0"/>
              <a:t>gallons =  </a:t>
            </a:r>
            <a:r>
              <a:rPr lang="en-US" sz="1700" dirty="0" smtClean="0"/>
              <a:t>$</a:t>
            </a:r>
            <a:r>
              <a:rPr lang="en-US" sz="1700" dirty="0"/>
              <a:t>miles/50;     </a:t>
            </a:r>
            <a:endParaRPr lang="en-US" sz="1700" dirty="0" smtClean="0"/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		</a:t>
            </a:r>
            <a:r>
              <a:rPr lang="en-US" sz="1700" dirty="0" smtClean="0">
                <a:solidFill>
                  <a:srgbClr val="FF0000"/>
                </a:solidFill>
              </a:rPr>
              <a:t>$</a:t>
            </a:r>
            <a:r>
              <a:rPr lang="en-US" sz="1700" dirty="0">
                <a:solidFill>
                  <a:srgbClr val="FF0000"/>
                </a:solidFill>
              </a:rPr>
              <a:t>this-</a:t>
            </a:r>
            <a:r>
              <a:rPr lang="en-US" sz="1700" dirty="0"/>
              <a:t>&gt; tank -= $gallons;   </a:t>
            </a:r>
            <a:endParaRPr lang="en-US" sz="1700" dirty="0" smtClean="0"/>
          </a:p>
          <a:p>
            <a:pPr lvl="2" algn="l">
              <a:spcBef>
                <a:spcPts val="0"/>
              </a:spcBef>
            </a:pPr>
            <a:r>
              <a:rPr lang="en-US" sz="1700" dirty="0" smtClean="0"/>
              <a:t>}</a:t>
            </a:r>
            <a:endParaRPr lang="en-US" sz="1600" dirty="0" smtClean="0"/>
          </a:p>
          <a:p>
            <a:pPr lvl="1" algn="l">
              <a:spcBef>
                <a:spcPts val="0"/>
              </a:spcBef>
            </a:pPr>
            <a:r>
              <a:rPr lang="en-US" sz="1700" dirty="0" smtClean="0"/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b="1" dirty="0" smtClean="0"/>
              <a:t>Phương thức và thuộc tính chaining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/>
              <a:t>$tank = $car -&gt; </a:t>
            </a:r>
            <a:r>
              <a:rPr lang="en-US" sz="1600" dirty="0" smtClean="0"/>
              <a:t>fill(10</a:t>
            </a:r>
            <a:r>
              <a:rPr lang="en-US" sz="1600" dirty="0"/>
              <a:t>) -&gt; ride(40) -&gt; tank</a:t>
            </a:r>
            <a:r>
              <a:rPr lang="en-US" sz="1600" dirty="0" smtClean="0"/>
              <a:t>;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/>
              <a:t>-&gt;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 </a:t>
            </a:r>
            <a:r>
              <a:rPr lang="en-US" sz="1600" dirty="0" err="1" smtClean="0"/>
              <a:t>nói</a:t>
            </a:r>
            <a:r>
              <a:rPr lang="en-US" sz="1600" dirty="0" smtClean="0"/>
              <a:t> </a:t>
            </a:r>
            <a:r>
              <a:rPr lang="en-US" sz="1600" dirty="0" err="1" smtClean="0"/>
              <a:t>răng</a:t>
            </a:r>
            <a:r>
              <a:rPr lang="en-US" sz="1600" dirty="0" smtClean="0"/>
              <a:t>: </a:t>
            </a:r>
            <a:r>
              <a:rPr lang="en-US" sz="1600" dirty="0" err="1" smtClean="0"/>
              <a:t>bao</a:t>
            </a:r>
            <a:r>
              <a:rPr lang="en-US" sz="1600" dirty="0" smtClean="0"/>
              <a:t> </a:t>
            </a:r>
            <a:r>
              <a:rPr lang="en-US" sz="1600" dirty="0" err="1" smtClean="0"/>
              <a:t>nhiêu</a:t>
            </a:r>
            <a:r>
              <a:rPr lang="en-US" sz="1600" dirty="0" smtClean="0"/>
              <a:t> </a:t>
            </a:r>
            <a:r>
              <a:rPr lang="en-US" sz="1600" dirty="0" err="1" smtClean="0"/>
              <a:t>xăng</a:t>
            </a:r>
            <a:r>
              <a:rPr lang="en-US" sz="1600" dirty="0" smtClean="0"/>
              <a:t>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 </a:t>
            </a:r>
            <a:r>
              <a:rPr lang="en-US" sz="1600" dirty="0" err="1" smtClean="0"/>
              <a:t>đổ</a:t>
            </a:r>
            <a:r>
              <a:rPr lang="en-US" sz="1600" dirty="0" smtClean="0"/>
              <a:t> 10 </a:t>
            </a:r>
            <a:r>
              <a:rPr lang="en-US" sz="1600" dirty="0" err="1" smtClean="0"/>
              <a:t>galon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đi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40km.</a:t>
            </a:r>
            <a:endParaRPr lang="en-US" sz="1700" dirty="0" smtClean="0"/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38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2400" b="1" dirty="0" smtClean="0">
                <a:solidFill>
                  <a:srgbClr val="FF0000"/>
                </a:solidFill>
              </a:rPr>
              <a:t>Public và Private</a:t>
            </a:r>
          </a:p>
          <a:p>
            <a:pPr marL="609600" lvl="1" indent="-3429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" sz="2100" dirty="0" smtClean="0">
                <a:solidFill>
                  <a:schemeClr val="tx1"/>
                </a:solidFill>
              </a:rPr>
              <a:t>Thuộc tính và phương thức  </a:t>
            </a:r>
            <a:r>
              <a:rPr lang="en" sz="2100" dirty="0" smtClean="0">
                <a:solidFill>
                  <a:srgbClr val="FF0000"/>
                </a:solidFill>
              </a:rPr>
              <a:t>Public</a:t>
            </a:r>
            <a:r>
              <a:rPr lang="en" sz="2100" dirty="0" smtClean="0">
                <a:solidFill>
                  <a:schemeClr val="tx1"/>
                </a:solidFill>
              </a:rPr>
              <a:t> cho phép truy cập từ lớp kế thừa và từ bên ngoài</a:t>
            </a:r>
          </a:p>
          <a:p>
            <a:pPr marL="609600" lvl="1" indent="-342900" algn="l">
              <a:spcBef>
                <a:spcPts val="0"/>
              </a:spcBef>
              <a:buFont typeface="Wingdings" pitchFamily="2" charset="2"/>
              <a:buChar char="ü"/>
            </a:pPr>
            <a:r>
              <a:rPr lang="en" sz="2100" dirty="0">
                <a:solidFill>
                  <a:schemeClr val="tx1"/>
                </a:solidFill>
              </a:rPr>
              <a:t>Thuộc tính và phương thức  </a:t>
            </a:r>
            <a:r>
              <a:rPr lang="en" sz="2100" dirty="0" smtClean="0">
                <a:solidFill>
                  <a:srgbClr val="FF0000"/>
                </a:solidFill>
              </a:rPr>
              <a:t>Private </a:t>
            </a:r>
            <a:r>
              <a:rPr lang="en" sz="2100" dirty="0" smtClean="0">
                <a:solidFill>
                  <a:schemeClr val="tx1"/>
                </a:solidFill>
              </a:rPr>
              <a:t>không</a:t>
            </a:r>
            <a:r>
              <a:rPr lang="en" sz="2100" dirty="0" smtClean="0">
                <a:solidFill>
                  <a:srgbClr val="FF0000"/>
                </a:solidFill>
              </a:rPr>
              <a:t> </a:t>
            </a:r>
            <a:r>
              <a:rPr lang="en" sz="2100" dirty="0" smtClean="0">
                <a:solidFill>
                  <a:schemeClr val="tx1"/>
                </a:solidFill>
              </a:rPr>
              <a:t>cho </a:t>
            </a:r>
            <a:r>
              <a:rPr lang="en" sz="2100" dirty="0">
                <a:solidFill>
                  <a:schemeClr val="tx1"/>
                </a:solidFill>
              </a:rPr>
              <a:t>phép truy cập từ lớp kế thừa và từ bên ngoài</a:t>
            </a:r>
            <a:endParaRPr lang="en" sz="2100" dirty="0" smtClean="0">
              <a:solidFill>
                <a:schemeClr val="tx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193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848</Words>
  <Application>Microsoft Office PowerPoint</Application>
  <PresentationFormat>On-screen Show (16:9)</PresentationFormat>
  <Paragraphs>183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Simple Light</vt:lpstr>
      <vt:lpstr>Office Theme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Echo/Print/Var_dump</vt:lpstr>
      <vt:lpstr>Data Types</vt:lpstr>
      <vt:lpstr>Constant</vt:lpstr>
      <vt:lpstr>Operator</vt:lpstr>
      <vt:lpstr>Operator</vt:lpstr>
      <vt:lpstr>Array</vt:lpstr>
      <vt:lpstr>Condition If - else</vt:lpstr>
      <vt:lpstr>switch-case</vt:lpstr>
      <vt:lpstr>Loops</vt:lpstr>
      <vt:lpstr>While - loop</vt:lpstr>
      <vt:lpstr>Do…While - loop</vt:lpstr>
      <vt:lpstr>For loop</vt:lpstr>
      <vt:lpstr>Foreach loop</vt:lpstr>
      <vt:lpstr>Functions</vt:lpstr>
      <vt:lpstr>Sorting Array//</vt:lpstr>
      <vt:lpstr>SuperGlobal</vt:lpstr>
      <vt:lpstr>String method</vt:lpstr>
      <vt:lpstr>String method</vt:lpstr>
      <vt:lpstr>Array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82</cp:revision>
  <dcterms:modified xsi:type="dcterms:W3CDTF">2017-12-24T15:34:50Z</dcterms:modified>
</cp:coreProperties>
</file>